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60.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1.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9.xml" ContentType="application/vnd.openxmlformats-officedocument.drawingml.chart+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theme/theme2.xml" ContentType="application/vnd.openxmlformats-officedocument.theme+xml"/>
  <Override PartName="/ppt/charts/chart1.xml" ContentType="application/vnd.openxmlformats-officedocument.drawingml.chart+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charts/chart8.xml" ContentType="application/vnd.openxmlformats-officedocument.drawingml.chart+xml"/>
  <Override PartName="/ppt/diagrams/colors4.xml" ContentType="application/vnd.openxmlformats-officedocument.drawingml.diagramColors+xml"/>
  <Override PartName="/ppt/diagrams/drawing4.xml" ContentType="application/vnd.ms-office.drawingml.diagramDrawing+xml"/>
  <Override PartName="/ppt/theme/theme1.xml" ContentType="application/vnd.openxmlformats-officedocument.theme+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charts/chart26.xml" ContentType="application/vnd.openxmlformats-officedocument.drawingml.chart+xml"/>
  <Override PartName="/ppt/charts/chart25.xml" ContentType="application/vnd.openxmlformats-officedocument.drawingml.chart+xml"/>
  <Override PartName="/ppt/charts/chart24.xml" ContentType="application/vnd.openxmlformats-officedocument.drawingml.chart+xml"/>
  <Override PartName="/ppt/charts/chart16.xml" ContentType="application/vnd.openxmlformats-officedocument.drawingml.chart+xml"/>
  <Override PartName="/ppt/charts/chart15.xml" ContentType="application/vnd.openxmlformats-officedocument.drawingml.chart+xml"/>
  <Override PartName="/ppt/charts/chart14.xml" ContentType="application/vnd.openxmlformats-officedocument.drawingml.chart+xml"/>
  <Override PartName="/ppt/charts/chart13.xml" ContentType="application/vnd.openxmlformats-officedocument.drawingml.chart+xml"/>
  <Override PartName="/ppt/charts/chart12.xml" ContentType="application/vnd.openxmlformats-officedocument.drawingml.chart+xml"/>
  <Override PartName="/ppt/charts/chart11.xml" ContentType="application/vnd.openxmlformats-officedocument.drawingml.chart+xml"/>
  <Override PartName="/ppt/charts/chart10.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3.xml" ContentType="application/vnd.openxmlformats-officedocument.drawingml.chart+xml"/>
  <Override PartName="/ppt/charts/chart22.xml" ContentType="application/vnd.openxmlformats-officedocument.drawingml.chart+xml"/>
  <Override PartName="/ppt/charts/chart21.xml" ContentType="application/vnd.openxmlformats-officedocument.drawingml.chart+xml"/>
  <Override PartName="/ppt/charts/chart20.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diagrams/layout2.xml" ContentType="application/vnd.openxmlformats-officedocument.drawingml.diagramLayout+xml"/>
  <Override PartName="/ppt/diagrams/quickStyle2.xml" ContentType="application/vnd.openxmlformats-officedocument.drawingml.diagramStyle+xml"/>
  <Override PartName="/ppt/charts/chart3.xml" ContentType="application/vnd.openxmlformats-officedocument.drawingml.chart+xml"/>
  <Override PartName="/ppt/charts/chart2.xml" ContentType="application/vnd.openxmlformats-officedocument.drawingml.chart+xml"/>
  <Override PartName="/ppt/diagrams/colors2.xml" ContentType="application/vnd.openxmlformats-officedocument.drawingml.diagramColors+xml"/>
  <Override PartName="/ppt/diagrams/drawing2.xml" ContentType="application/vnd.ms-office.drawingml.diagramDrawing+xml"/>
  <Override PartName="/ppt/charts/chart7.xml" ContentType="application/vnd.openxmlformats-officedocument.drawingml.chart+xml"/>
  <Override PartName="/ppt/charts/chart6.xml" ContentType="application/vnd.openxmlformats-officedocument.drawingml.chart+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584" r:id="rId2"/>
    <p:sldId id="663" r:id="rId3"/>
    <p:sldId id="605" r:id="rId4"/>
    <p:sldId id="608" r:id="rId5"/>
    <p:sldId id="542" r:id="rId6"/>
    <p:sldId id="507" r:id="rId7"/>
    <p:sldId id="533" r:id="rId8"/>
    <p:sldId id="573" r:id="rId9"/>
    <p:sldId id="650" r:id="rId10"/>
    <p:sldId id="651" r:id="rId11"/>
    <p:sldId id="659" r:id="rId12"/>
    <p:sldId id="660" r:id="rId13"/>
    <p:sldId id="652" r:id="rId14"/>
    <p:sldId id="662" r:id="rId15"/>
    <p:sldId id="288" r:id="rId16"/>
    <p:sldId id="609" r:id="rId17"/>
    <p:sldId id="664" r:id="rId18"/>
    <p:sldId id="297" r:id="rId19"/>
    <p:sldId id="367" r:id="rId20"/>
    <p:sldId id="616" r:id="rId21"/>
    <p:sldId id="618" r:id="rId22"/>
    <p:sldId id="661" r:id="rId23"/>
    <p:sldId id="617" r:id="rId24"/>
    <p:sldId id="619" r:id="rId25"/>
    <p:sldId id="563" r:id="rId26"/>
    <p:sldId id="648" r:id="rId27"/>
    <p:sldId id="649" r:id="rId28"/>
    <p:sldId id="669" r:id="rId29"/>
    <p:sldId id="633" r:id="rId30"/>
    <p:sldId id="621" r:id="rId31"/>
    <p:sldId id="625" r:id="rId32"/>
    <p:sldId id="634" r:id="rId33"/>
    <p:sldId id="636" r:id="rId34"/>
    <p:sldId id="301" r:id="rId35"/>
    <p:sldId id="600" r:id="rId36"/>
    <p:sldId id="646" r:id="rId37"/>
    <p:sldId id="645" r:id="rId38"/>
    <p:sldId id="656" r:id="rId39"/>
    <p:sldId id="671" r:id="rId40"/>
    <p:sldId id="620" r:id="rId41"/>
    <p:sldId id="592" r:id="rId42"/>
    <p:sldId id="657" r:id="rId43"/>
    <p:sldId id="562" r:id="rId44"/>
    <p:sldId id="668" r:id="rId45"/>
    <p:sldId id="637" r:id="rId46"/>
    <p:sldId id="666" r:id="rId47"/>
    <p:sldId id="667" r:id="rId48"/>
    <p:sldId id="635" r:id="rId49"/>
    <p:sldId id="665" r:id="rId50"/>
    <p:sldId id="647" r:id="rId51"/>
    <p:sldId id="553" r:id="rId52"/>
    <p:sldId id="548" r:id="rId53"/>
    <p:sldId id="549" r:id="rId54"/>
    <p:sldId id="550" r:id="rId55"/>
    <p:sldId id="574" r:id="rId56"/>
    <p:sldId id="575" r:id="rId57"/>
    <p:sldId id="624" r:id="rId58"/>
    <p:sldId id="640" r:id="rId59"/>
    <p:sldId id="641" r:id="rId60"/>
    <p:sldId id="628" r:id="rId61"/>
    <p:sldId id="642" r:id="rId62"/>
    <p:sldId id="643" r:id="rId63"/>
    <p:sldId id="658" r:id="rId64"/>
    <p:sldId id="629" r:id="rId65"/>
    <p:sldId id="601" r:id="rId66"/>
    <p:sldId id="602" r:id="rId67"/>
    <p:sldId id="603" r:id="rId68"/>
    <p:sldId id="596" r:id="rId69"/>
    <p:sldId id="597" r:id="rId70"/>
    <p:sldId id="598" r:id="rId71"/>
    <p:sldId id="599" r:id="rId72"/>
    <p:sldId id="630" r:id="rId73"/>
    <p:sldId id="631" r:id="rId74"/>
    <p:sldId id="632" r:id="rId75"/>
    <p:sldId id="547" r:id="rId76"/>
  </p:sldIdLst>
  <p:sldSz cx="9144000" cy="6858000" type="screen4x3"/>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81" autoAdjust="0"/>
  </p:normalViewPr>
  <p:slideViewPr>
    <p:cSldViewPr>
      <p:cViewPr varScale="1">
        <p:scale>
          <a:sx n="48" d="100"/>
          <a:sy n="48" d="100"/>
        </p:scale>
        <p:origin x="1260" y="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localcache\mdong\Desktop\Work\Dominican%20Republic\TOURIST%20EXPENSES.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localcache\mdong\Desktop\Work\Dominican%20Republic\TOURIST%20EXPENSES.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localcache\mdong\Desktop\Work\Dominican%20Republic\TOURIST%20EXPENSES.xls"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localcache\mdong\Desktop\Work\Dominican%20Republic\Tourism%20Dominican%20Republica%20Soucer%20Banco%20Central.xls"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localcache\mdong\Desktop\Work\Dominican%20Republic\Tourism%20Dominican%20Republica%20Soucer%20Banco%20Central.xls"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localcache\mdong\Desktop\Work\Dominican%20Republic\Traffic_ByDepartureCountry.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localcache\mdong\Desktop\Work\Dominican%20Republic\Traffic_ByDepartureCountr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localcache\mdong\Desktop\Work\Dominican%20Republic\API_NY.GDP.MKTP.CD_DS2_en_excel_v2_998485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localcache\mdong\Desktop\Work\Dominican%20Republic\Tourism%20Dominican%20Republica%20Soucer%20Banco%20Central.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localcache\acombes\Desktop\Working%20documents\Dominican%20Republic\airlines%20_DR.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localcache\mdong\Desktop\Work\Dominican%20Republic\Base%202005%20-%202018,%20Regular%20y%20Charter,%20Pasajeros%20y%20Carga-%20Mayo%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solidFill>
                  <a:schemeClr val="bg1"/>
                </a:solidFill>
              </a:rPr>
              <a:t>A</a:t>
            </a:r>
          </a:p>
        </c:rich>
      </c:tx>
      <c:overlay val="0"/>
    </c:title>
    <c:autoTitleDeleted val="0"/>
    <c:plotArea>
      <c:layout/>
      <c:lineChart>
        <c:grouping val="standard"/>
        <c:varyColors val="0"/>
        <c:ser>
          <c:idx val="0"/>
          <c:order val="0"/>
          <c:tx>
            <c:v>Scheduled flights</c:v>
          </c:tx>
          <c:marker>
            <c:symbol val="none"/>
          </c:marker>
          <c:cat>
            <c:numRef>
              <c:f>Sheet2!$A$2:$A$15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Sheet2!$E$2:$E$14</c:f>
              <c:numCache>
                <c:formatCode>_-* #,##0_-;\-* #,##0_-;_-* "-"??_-;_-@_-</c:formatCode>
                <c:ptCount val="13"/>
                <c:pt idx="0">
                  <c:v>5956905</c:v>
                </c:pt>
                <c:pt idx="1">
                  <c:v>6485796</c:v>
                </c:pt>
                <c:pt idx="2">
                  <c:v>6706628</c:v>
                </c:pt>
                <c:pt idx="3">
                  <c:v>6652952</c:v>
                </c:pt>
                <c:pt idx="4">
                  <c:v>7320437</c:v>
                </c:pt>
                <c:pt idx="5">
                  <c:v>7774828</c:v>
                </c:pt>
                <c:pt idx="6">
                  <c:v>8205943</c:v>
                </c:pt>
                <c:pt idx="7">
                  <c:v>8810164</c:v>
                </c:pt>
                <c:pt idx="8">
                  <c:v>9285803</c:v>
                </c:pt>
                <c:pt idx="9">
                  <c:v>10407576</c:v>
                </c:pt>
                <c:pt idx="10">
                  <c:v>11089548</c:v>
                </c:pt>
                <c:pt idx="11">
                  <c:v>11533084</c:v>
                </c:pt>
                <c:pt idx="12">
                  <c:v>12126672</c:v>
                </c:pt>
              </c:numCache>
            </c:numRef>
          </c:val>
          <c:smooth val="0"/>
          <c:extLst>
            <c:ext xmlns:c16="http://schemas.microsoft.com/office/drawing/2014/chart" uri="{C3380CC4-5D6E-409C-BE32-E72D297353CC}">
              <c16:uniqueId val="{00000000-2663-4E87-A4B8-0635C3357FCE}"/>
            </c:ext>
          </c:extLst>
        </c:ser>
        <c:ser>
          <c:idx val="1"/>
          <c:order val="1"/>
          <c:tx>
            <c:v>Non-scheduled flights</c:v>
          </c:tx>
          <c:spPr>
            <a:ln>
              <a:solidFill>
                <a:schemeClr val="accent3"/>
              </a:solidFill>
            </a:ln>
          </c:spPr>
          <c:marker>
            <c:symbol val="none"/>
          </c:marker>
          <c:val>
            <c:numRef>
              <c:f>Sheet2!$F$2:$F$14</c:f>
              <c:numCache>
                <c:formatCode>_-* #,##0_-;\-* #,##0_-;_-* "-"??_-;_-@_-</c:formatCode>
                <c:ptCount val="13"/>
                <c:pt idx="0">
                  <c:v>2410011</c:v>
                </c:pt>
                <c:pt idx="1">
                  <c:v>2327600</c:v>
                </c:pt>
                <c:pt idx="2">
                  <c:v>2305074</c:v>
                </c:pt>
                <c:pt idx="3">
                  <c:v>2291123</c:v>
                </c:pt>
                <c:pt idx="4">
                  <c:v>1665535</c:v>
                </c:pt>
                <c:pt idx="5">
                  <c:v>1577238</c:v>
                </c:pt>
                <c:pt idx="6">
                  <c:v>1421797</c:v>
                </c:pt>
                <c:pt idx="7">
                  <c:v>1346861</c:v>
                </c:pt>
                <c:pt idx="8">
                  <c:v>1160504</c:v>
                </c:pt>
                <c:pt idx="9">
                  <c:v>1092472</c:v>
                </c:pt>
                <c:pt idx="10">
                  <c:v>1241190</c:v>
                </c:pt>
                <c:pt idx="11">
                  <c:v>1599759</c:v>
                </c:pt>
                <c:pt idx="12">
                  <c:v>1643879</c:v>
                </c:pt>
              </c:numCache>
            </c:numRef>
          </c:val>
          <c:smooth val="0"/>
          <c:extLst>
            <c:ext xmlns:c16="http://schemas.microsoft.com/office/drawing/2014/chart" uri="{C3380CC4-5D6E-409C-BE32-E72D297353CC}">
              <c16:uniqueId val="{00000001-2663-4E87-A4B8-0635C3357FCE}"/>
            </c:ext>
          </c:extLst>
        </c:ser>
        <c:dLbls>
          <c:showLegendKey val="0"/>
          <c:showVal val="0"/>
          <c:showCatName val="0"/>
          <c:showSerName val="0"/>
          <c:showPercent val="0"/>
          <c:showBubbleSize val="0"/>
        </c:dLbls>
        <c:smooth val="0"/>
        <c:axId val="220101632"/>
        <c:axId val="224789248"/>
      </c:lineChart>
      <c:catAx>
        <c:axId val="220101632"/>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400" b="1"/>
            </a:pPr>
            <a:endParaRPr lang="en-US"/>
          </a:p>
        </c:txPr>
        <c:crossAx val="224789248"/>
        <c:crosses val="autoZero"/>
        <c:auto val="1"/>
        <c:lblAlgn val="ctr"/>
        <c:lblOffset val="100"/>
        <c:noMultiLvlLbl val="0"/>
      </c:catAx>
      <c:valAx>
        <c:axId val="224789248"/>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pPr>
                <a:r>
                  <a:rPr lang="en-CA" sz="1400"/>
                  <a:t>Passengers</a:t>
                </a:r>
              </a:p>
            </c:rich>
          </c:tx>
          <c:overlay val="0"/>
        </c:title>
        <c:numFmt formatCode="#,##0" sourceLinked="0"/>
        <c:majorTickMark val="out"/>
        <c:minorTickMark val="none"/>
        <c:tickLblPos val="nextTo"/>
        <c:spPr>
          <a:ln>
            <a:solidFill>
              <a:srgbClr val="002060"/>
            </a:solidFill>
          </a:ln>
        </c:spPr>
        <c:txPr>
          <a:bodyPr/>
          <a:lstStyle/>
          <a:p>
            <a:pPr>
              <a:defRPr lang="ja-JP" sz="1400" b="1"/>
            </a:pPr>
            <a:endParaRPr lang="en-US"/>
          </a:p>
        </c:txPr>
        <c:crossAx val="220101632"/>
        <c:crosses val="autoZero"/>
        <c:crossBetween val="midCat"/>
      </c:valAx>
    </c:plotArea>
    <c:legend>
      <c:legendPos val="b"/>
      <c:overlay val="0"/>
      <c:txPr>
        <a:bodyPr/>
        <a:lstStyle/>
        <a:p>
          <a:pPr>
            <a:defRPr lang="ja-JP" sz="1400" b="1"/>
          </a:pPr>
          <a:endParaRPr lang="en-US"/>
        </a:p>
      </c:txPr>
    </c:legend>
    <c:plotVisOnly val="1"/>
    <c:dispBlanksAs val="gap"/>
    <c:showDLblsOverMax val="0"/>
  </c:chart>
  <c:txPr>
    <a:bodyPr/>
    <a:lstStyle/>
    <a:p>
      <a:pPr>
        <a:defRPr>
          <a:solidFill>
            <a:srgbClr val="002060"/>
          </a:solidFill>
          <a:latin typeface="Calibri Light" panose="020F0302020204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a:t>2017</a:t>
            </a:r>
          </a:p>
        </c:rich>
      </c:tx>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4885-4F65-8841-D99458D0F474}"/>
              </c:ext>
            </c:extLst>
          </c:dPt>
          <c:dPt>
            <c:idx val="3"/>
            <c:bubble3D val="0"/>
            <c:spPr>
              <a:solidFill>
                <a:srgbClr val="A74233"/>
              </a:solidFill>
            </c:spPr>
            <c:extLst>
              <c:ext xmlns:c16="http://schemas.microsoft.com/office/drawing/2014/chart" uri="{C3380CC4-5D6E-409C-BE32-E72D297353CC}">
                <c16:uniqueId val="{00000003-4885-4F65-8841-D99458D0F474}"/>
              </c:ext>
            </c:extLst>
          </c:dPt>
          <c:dLbls>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Sheet2!$M$1:$P$1</c:f>
              <c:strCache>
                <c:ptCount val="4"/>
                <c:pt idx="0">
                  <c:v>Europe</c:v>
                </c:pt>
                <c:pt idx="1">
                  <c:v>Central America/Caribbean</c:v>
                </c:pt>
                <c:pt idx="2">
                  <c:v>South America</c:v>
                </c:pt>
                <c:pt idx="3">
                  <c:v>North America</c:v>
                </c:pt>
              </c:strCache>
            </c:strRef>
          </c:cat>
          <c:val>
            <c:numRef>
              <c:f>Sheet2!$M$15:$P$15</c:f>
              <c:numCache>
                <c:formatCode>0.0%</c:formatCode>
                <c:ptCount val="4"/>
                <c:pt idx="0">
                  <c:v>0.14268036591366334</c:v>
                </c:pt>
                <c:pt idx="1">
                  <c:v>0.13039736096671303</c:v>
                </c:pt>
                <c:pt idx="2">
                  <c:v>6.5950595156504976E-2</c:v>
                </c:pt>
                <c:pt idx="3">
                  <c:v>0.66097167796311862</c:v>
                </c:pt>
              </c:numCache>
            </c:numRef>
          </c:val>
          <c:extLst>
            <c:ext xmlns:c16="http://schemas.microsoft.com/office/drawing/2014/chart" uri="{C3380CC4-5D6E-409C-BE32-E72D297353CC}">
              <c16:uniqueId val="{00000004-4885-4F65-8841-D99458D0F47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2007</a:t>
            </a:r>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txPr>
        <a:bodyPr/>
        <a:lstStyle/>
        <a:p>
          <a:pPr rtl="0">
            <a:defRPr lang="ja-JP" sz="12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a:t>2005</a:t>
            </a:r>
          </a:p>
        </c:rich>
      </c:tx>
      <c:layout>
        <c:manualLayout>
          <c:xMode val="edge"/>
          <c:yMode val="edge"/>
          <c:x val="0.29816894366979563"/>
          <c:y val="2.4609668693142621E-2"/>
        </c:manualLayout>
      </c:layout>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2A31-44A0-B1FA-DCB575299BAF}"/>
              </c:ext>
            </c:extLst>
          </c:dPt>
          <c:dPt>
            <c:idx val="3"/>
            <c:bubble3D val="0"/>
            <c:spPr>
              <a:solidFill>
                <a:srgbClr val="A74233"/>
              </a:solidFill>
            </c:spPr>
            <c:extLst>
              <c:ext xmlns:c16="http://schemas.microsoft.com/office/drawing/2014/chart" uri="{C3380CC4-5D6E-409C-BE32-E72D297353CC}">
                <c16:uniqueId val="{00000003-2A31-44A0-B1FA-DCB575299BAF}"/>
              </c:ext>
            </c:extLst>
          </c:dPt>
          <c:dLbls>
            <c:dLbl>
              <c:idx val="2"/>
              <c:spPr/>
              <c:txPr>
                <a:bodyPr/>
                <a:lstStyle/>
                <a:p>
                  <a:pPr>
                    <a:defRPr lang="ja-JP" b="1">
                      <a:solidFill>
                        <a:srgbClr val="002060"/>
                      </a:solidFill>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4-FC73-4381-8302-1898B42FC3DC}"/>
                </c:ext>
              </c:extLst>
            </c:dLbl>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Sheet2!$V$1:$Y$1</c:f>
              <c:strCache>
                <c:ptCount val="4"/>
                <c:pt idx="0">
                  <c:v>Europe</c:v>
                </c:pt>
                <c:pt idx="1">
                  <c:v>Central America/Caribbean</c:v>
                </c:pt>
                <c:pt idx="2">
                  <c:v>South America</c:v>
                </c:pt>
                <c:pt idx="3">
                  <c:v>North America</c:v>
                </c:pt>
              </c:strCache>
            </c:strRef>
          </c:cat>
          <c:val>
            <c:numRef>
              <c:f>Sheet2!$V$3:$Y$3</c:f>
              <c:numCache>
                <c:formatCode>0.0%</c:formatCode>
                <c:ptCount val="4"/>
                <c:pt idx="0">
                  <c:v>0.63573807757601453</c:v>
                </c:pt>
                <c:pt idx="1">
                  <c:v>0.10823863341208544</c:v>
                </c:pt>
                <c:pt idx="2">
                  <c:v>9.1730613788474757E-3</c:v>
                </c:pt>
                <c:pt idx="3">
                  <c:v>0.24685022763305262</c:v>
                </c:pt>
              </c:numCache>
            </c:numRef>
          </c:val>
          <c:extLst>
            <c:ext xmlns:c16="http://schemas.microsoft.com/office/drawing/2014/chart" uri="{C3380CC4-5D6E-409C-BE32-E72D297353CC}">
              <c16:uniqueId val="{00000005-2A31-44A0-B1FA-DCB575299BAF}"/>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381689201982252"/>
          <c:y val="0.27635269207814117"/>
          <c:w val="0.28898569173065275"/>
          <c:h val="0.57434186899130069"/>
        </c:manualLayout>
      </c:layout>
      <c:overlay val="0"/>
      <c:txPr>
        <a:bodyPr/>
        <a:lstStyle/>
        <a:p>
          <a:pPr rtl="0">
            <a:defRPr lang="ja-JP" sz="12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2017</a:t>
            </a:r>
          </a:p>
        </c:rich>
      </c:tx>
      <c:overlay val="0"/>
    </c:title>
    <c:autoTitleDeleted val="0"/>
    <c:plotArea>
      <c:layout>
        <c:manualLayout>
          <c:layoutTarget val="inner"/>
          <c:xMode val="edge"/>
          <c:yMode val="edge"/>
          <c:x val="0.23973530231533732"/>
          <c:y val="0.22672480835462727"/>
          <c:w val="0.51434124278588933"/>
          <c:h val="0.68180118229757414"/>
        </c:manualLayout>
      </c:layout>
      <c:pieChart>
        <c:varyColors val="1"/>
        <c:ser>
          <c:idx val="0"/>
          <c:order val="0"/>
          <c:dPt>
            <c:idx val="1"/>
            <c:bubble3D val="0"/>
            <c:spPr>
              <a:solidFill>
                <a:srgbClr val="7030A0"/>
              </a:solidFill>
            </c:spPr>
            <c:extLst>
              <c:ext xmlns:c16="http://schemas.microsoft.com/office/drawing/2014/chart" uri="{C3380CC4-5D6E-409C-BE32-E72D297353CC}">
                <c16:uniqueId val="{00000001-C4FF-4466-92E4-B1B1BC3FB145}"/>
              </c:ext>
            </c:extLst>
          </c:dPt>
          <c:dPt>
            <c:idx val="3"/>
            <c:bubble3D val="0"/>
            <c:spPr>
              <a:solidFill>
                <a:srgbClr val="A74233"/>
              </a:solidFill>
            </c:spPr>
            <c:extLst>
              <c:ext xmlns:c16="http://schemas.microsoft.com/office/drawing/2014/chart" uri="{C3380CC4-5D6E-409C-BE32-E72D297353CC}">
                <c16:uniqueId val="{00000003-C4FF-4466-92E4-B1B1BC3FB145}"/>
              </c:ext>
            </c:extLst>
          </c:dPt>
          <c:dLbls>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Sheet2!$V$1:$Y$1</c:f>
              <c:strCache>
                <c:ptCount val="4"/>
                <c:pt idx="0">
                  <c:v>Europe</c:v>
                </c:pt>
                <c:pt idx="1">
                  <c:v>Central America/Caribbean</c:v>
                </c:pt>
                <c:pt idx="2">
                  <c:v>South America</c:v>
                </c:pt>
                <c:pt idx="3">
                  <c:v>North America</c:v>
                </c:pt>
              </c:strCache>
            </c:strRef>
          </c:cat>
          <c:val>
            <c:numRef>
              <c:f>Sheet2!$V$15:$Y$15</c:f>
              <c:numCache>
                <c:formatCode>0.0%</c:formatCode>
                <c:ptCount val="4"/>
                <c:pt idx="0">
                  <c:v>0.62311245504251223</c:v>
                </c:pt>
                <c:pt idx="1">
                  <c:v>8.0464240651368493E-2</c:v>
                </c:pt>
                <c:pt idx="2">
                  <c:v>6.7824103239252045E-2</c:v>
                </c:pt>
                <c:pt idx="3">
                  <c:v>0.22859920106686729</c:v>
                </c:pt>
              </c:numCache>
            </c:numRef>
          </c:val>
          <c:extLst>
            <c:ext xmlns:c16="http://schemas.microsoft.com/office/drawing/2014/chart" uri="{C3380CC4-5D6E-409C-BE32-E72D297353CC}">
              <c16:uniqueId val="{00000004-C4FF-4466-92E4-B1B1BC3FB14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Scheduled flights</a:t>
            </a:r>
          </a:p>
        </c:rich>
      </c:tx>
      <c:overlay val="0"/>
    </c:title>
    <c:autoTitleDeleted val="0"/>
    <c:plotArea>
      <c:layout/>
      <c:lineChart>
        <c:grouping val="standard"/>
        <c:varyColors val="0"/>
        <c:ser>
          <c:idx val="0"/>
          <c:order val="0"/>
          <c:tx>
            <c:strRef>
              <c:f>Sheet2!$M$54</c:f>
              <c:strCache>
                <c:ptCount val="1"/>
                <c:pt idx="0">
                  <c:v>Europe</c:v>
                </c:pt>
              </c:strCache>
            </c:strRef>
          </c:tx>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Sheet2!$M$55:$M$67</c:f>
              <c:numCache>
                <c:formatCode>_-* #,##0_-;\-* #,##0_-;_-* "-"??_-;_-@_-</c:formatCode>
                <c:ptCount val="13"/>
                <c:pt idx="0">
                  <c:v>5097</c:v>
                </c:pt>
                <c:pt idx="1">
                  <c:v>5265</c:v>
                </c:pt>
                <c:pt idx="2">
                  <c:v>5139</c:v>
                </c:pt>
                <c:pt idx="3">
                  <c:v>5112</c:v>
                </c:pt>
                <c:pt idx="4">
                  <c:v>5818</c:v>
                </c:pt>
                <c:pt idx="5">
                  <c:v>6331</c:v>
                </c:pt>
                <c:pt idx="6">
                  <c:v>6584</c:v>
                </c:pt>
                <c:pt idx="7">
                  <c:v>6780</c:v>
                </c:pt>
                <c:pt idx="8">
                  <c:v>6098</c:v>
                </c:pt>
                <c:pt idx="9">
                  <c:v>6375</c:v>
                </c:pt>
                <c:pt idx="10">
                  <c:v>6960</c:v>
                </c:pt>
                <c:pt idx="11">
                  <c:v>6802</c:v>
                </c:pt>
                <c:pt idx="12">
                  <c:v>7271</c:v>
                </c:pt>
              </c:numCache>
            </c:numRef>
          </c:val>
          <c:smooth val="0"/>
          <c:extLst>
            <c:ext xmlns:c16="http://schemas.microsoft.com/office/drawing/2014/chart" uri="{C3380CC4-5D6E-409C-BE32-E72D297353CC}">
              <c16:uniqueId val="{00000000-A9F3-4236-BD8F-B4E1DF99F74B}"/>
            </c:ext>
          </c:extLst>
        </c:ser>
        <c:ser>
          <c:idx val="1"/>
          <c:order val="1"/>
          <c:tx>
            <c:strRef>
              <c:f>Sheet2!$N$54</c:f>
              <c:strCache>
                <c:ptCount val="1"/>
                <c:pt idx="0">
                  <c:v>Central America/Caribbean</c:v>
                </c:pt>
              </c:strCache>
            </c:strRef>
          </c:tx>
          <c:spPr>
            <a:ln>
              <a:solidFill>
                <a:srgbClr val="7030A0"/>
              </a:solidFill>
            </a:ln>
          </c:spPr>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Sheet2!$N$55:$N$67</c:f>
              <c:numCache>
                <c:formatCode>_-* #,##0_-;\-* #,##0_-;_-* "-"??_-;_-@_-</c:formatCode>
                <c:ptCount val="13"/>
                <c:pt idx="0">
                  <c:v>21637</c:v>
                </c:pt>
                <c:pt idx="1">
                  <c:v>21796</c:v>
                </c:pt>
                <c:pt idx="2">
                  <c:v>20983</c:v>
                </c:pt>
                <c:pt idx="3">
                  <c:v>21714</c:v>
                </c:pt>
                <c:pt idx="4">
                  <c:v>22442</c:v>
                </c:pt>
                <c:pt idx="5">
                  <c:v>18894</c:v>
                </c:pt>
                <c:pt idx="6">
                  <c:v>19736</c:v>
                </c:pt>
                <c:pt idx="7">
                  <c:v>19972</c:v>
                </c:pt>
                <c:pt idx="8">
                  <c:v>16778</c:v>
                </c:pt>
                <c:pt idx="9">
                  <c:v>18150</c:v>
                </c:pt>
                <c:pt idx="10">
                  <c:v>19442</c:v>
                </c:pt>
                <c:pt idx="11">
                  <c:v>21325</c:v>
                </c:pt>
                <c:pt idx="12">
                  <c:v>20183</c:v>
                </c:pt>
              </c:numCache>
            </c:numRef>
          </c:val>
          <c:smooth val="0"/>
          <c:extLst>
            <c:ext xmlns:c16="http://schemas.microsoft.com/office/drawing/2014/chart" uri="{C3380CC4-5D6E-409C-BE32-E72D297353CC}">
              <c16:uniqueId val="{00000001-A9F3-4236-BD8F-B4E1DF99F74B}"/>
            </c:ext>
          </c:extLst>
        </c:ser>
        <c:ser>
          <c:idx val="2"/>
          <c:order val="2"/>
          <c:tx>
            <c:strRef>
              <c:f>Sheet2!$O$54</c:f>
              <c:strCache>
                <c:ptCount val="1"/>
                <c:pt idx="0">
                  <c:v>South America</c:v>
                </c:pt>
              </c:strCache>
            </c:strRef>
          </c:tx>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Sheet2!$O$55:$O$67</c:f>
              <c:numCache>
                <c:formatCode>_-* #,##0_-;\-* #,##0_-;_-* "-"??_-;_-@_-</c:formatCode>
                <c:ptCount val="13"/>
                <c:pt idx="0">
                  <c:v>1177</c:v>
                </c:pt>
                <c:pt idx="1">
                  <c:v>1062</c:v>
                </c:pt>
                <c:pt idx="2">
                  <c:v>1020</c:v>
                </c:pt>
                <c:pt idx="3">
                  <c:v>1214</c:v>
                </c:pt>
                <c:pt idx="4">
                  <c:v>1505</c:v>
                </c:pt>
                <c:pt idx="5">
                  <c:v>1806</c:v>
                </c:pt>
                <c:pt idx="6">
                  <c:v>2189</c:v>
                </c:pt>
                <c:pt idx="7">
                  <c:v>3417</c:v>
                </c:pt>
                <c:pt idx="8">
                  <c:v>5156</c:v>
                </c:pt>
                <c:pt idx="9">
                  <c:v>6012</c:v>
                </c:pt>
                <c:pt idx="10">
                  <c:v>6347</c:v>
                </c:pt>
                <c:pt idx="11">
                  <c:v>6219</c:v>
                </c:pt>
                <c:pt idx="12">
                  <c:v>6749</c:v>
                </c:pt>
              </c:numCache>
            </c:numRef>
          </c:val>
          <c:smooth val="0"/>
          <c:extLst>
            <c:ext xmlns:c16="http://schemas.microsoft.com/office/drawing/2014/chart" uri="{C3380CC4-5D6E-409C-BE32-E72D297353CC}">
              <c16:uniqueId val="{00000002-A9F3-4236-BD8F-B4E1DF99F74B}"/>
            </c:ext>
          </c:extLst>
        </c:ser>
        <c:ser>
          <c:idx val="3"/>
          <c:order val="3"/>
          <c:tx>
            <c:strRef>
              <c:f>Sheet2!$P$54</c:f>
              <c:strCache>
                <c:ptCount val="1"/>
                <c:pt idx="0">
                  <c:v>North America</c:v>
                </c:pt>
              </c:strCache>
            </c:strRef>
          </c:tx>
          <c:spPr>
            <a:ln>
              <a:solidFill>
                <a:srgbClr val="A74233"/>
              </a:solidFill>
            </a:ln>
          </c:spPr>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Sheet2!$P$55:$P$67</c:f>
              <c:numCache>
                <c:formatCode>_-* #,##0_-;\-* #,##0_-;_-* "-"??_-;_-@_-</c:formatCode>
                <c:ptCount val="13"/>
                <c:pt idx="0">
                  <c:v>25149</c:v>
                </c:pt>
                <c:pt idx="1">
                  <c:v>27346</c:v>
                </c:pt>
                <c:pt idx="2">
                  <c:v>27988</c:v>
                </c:pt>
                <c:pt idx="3">
                  <c:v>28042</c:v>
                </c:pt>
                <c:pt idx="4">
                  <c:v>32826</c:v>
                </c:pt>
                <c:pt idx="5">
                  <c:v>35083</c:v>
                </c:pt>
                <c:pt idx="6">
                  <c:v>34984</c:v>
                </c:pt>
                <c:pt idx="7">
                  <c:v>38040</c:v>
                </c:pt>
                <c:pt idx="8">
                  <c:v>44306</c:v>
                </c:pt>
                <c:pt idx="9">
                  <c:v>50439</c:v>
                </c:pt>
                <c:pt idx="10">
                  <c:v>52521</c:v>
                </c:pt>
                <c:pt idx="11">
                  <c:v>52407</c:v>
                </c:pt>
                <c:pt idx="12">
                  <c:v>52612</c:v>
                </c:pt>
              </c:numCache>
            </c:numRef>
          </c:val>
          <c:smooth val="0"/>
          <c:extLst>
            <c:ext xmlns:c16="http://schemas.microsoft.com/office/drawing/2014/chart" uri="{C3380CC4-5D6E-409C-BE32-E72D297353CC}">
              <c16:uniqueId val="{00000003-A9F3-4236-BD8F-B4E1DF99F74B}"/>
            </c:ext>
          </c:extLst>
        </c:ser>
        <c:dLbls>
          <c:showLegendKey val="0"/>
          <c:showVal val="0"/>
          <c:showCatName val="0"/>
          <c:showSerName val="0"/>
          <c:showPercent val="0"/>
          <c:showBubbleSize val="0"/>
        </c:dLbls>
        <c:smooth val="0"/>
        <c:axId val="84534400"/>
        <c:axId val="84535936"/>
      </c:lineChart>
      <c:catAx>
        <c:axId val="84534400"/>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200" b="1"/>
            </a:pPr>
            <a:endParaRPr lang="en-US"/>
          </a:p>
        </c:txPr>
        <c:crossAx val="84535936"/>
        <c:crosses val="autoZero"/>
        <c:auto val="1"/>
        <c:lblAlgn val="ctr"/>
        <c:lblOffset val="100"/>
        <c:tickLblSkip val="2"/>
        <c:tickMarkSkip val="2"/>
        <c:noMultiLvlLbl val="0"/>
      </c:catAx>
      <c:valAx>
        <c:axId val="84535936"/>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200"/>
                </a:pPr>
                <a:r>
                  <a:rPr lang="en-CA" sz="1200"/>
                  <a:t>Movements</a:t>
                </a:r>
              </a:p>
            </c:rich>
          </c:tx>
          <c:overlay val="0"/>
        </c:title>
        <c:numFmt formatCode="#,##0" sourceLinked="0"/>
        <c:majorTickMark val="out"/>
        <c:minorTickMark val="none"/>
        <c:tickLblPos val="nextTo"/>
        <c:spPr>
          <a:ln>
            <a:solidFill>
              <a:srgbClr val="002060"/>
            </a:solidFill>
          </a:ln>
        </c:spPr>
        <c:txPr>
          <a:bodyPr/>
          <a:lstStyle/>
          <a:p>
            <a:pPr>
              <a:defRPr lang="ja-JP" sz="1200" b="1"/>
            </a:pPr>
            <a:endParaRPr lang="en-US"/>
          </a:p>
        </c:txPr>
        <c:crossAx val="84534400"/>
        <c:crosses val="autoZero"/>
        <c:crossBetween val="midCat"/>
      </c:val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Non-scheduled flights</a:t>
            </a:r>
          </a:p>
        </c:rich>
      </c:tx>
      <c:overlay val="0"/>
    </c:title>
    <c:autoTitleDeleted val="0"/>
    <c:plotArea>
      <c:layout/>
      <c:lineChart>
        <c:grouping val="standard"/>
        <c:varyColors val="0"/>
        <c:ser>
          <c:idx val="0"/>
          <c:order val="0"/>
          <c:tx>
            <c:strRef>
              <c:f>Sheet2!$V$54</c:f>
              <c:strCache>
                <c:ptCount val="1"/>
                <c:pt idx="0">
                  <c:v>Europe</c:v>
                </c:pt>
              </c:strCache>
            </c:strRef>
          </c:tx>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Sheet2!$V$55:$V$67</c:f>
              <c:numCache>
                <c:formatCode>_-* #,##0_-;\-* #,##0_-;_-* "-"??_-;_-@_-</c:formatCode>
                <c:ptCount val="13"/>
                <c:pt idx="0">
                  <c:v>5790</c:v>
                </c:pt>
                <c:pt idx="1">
                  <c:v>5185</c:v>
                </c:pt>
                <c:pt idx="2">
                  <c:v>5135</c:v>
                </c:pt>
                <c:pt idx="3">
                  <c:v>4910</c:v>
                </c:pt>
                <c:pt idx="4">
                  <c:v>3717</c:v>
                </c:pt>
                <c:pt idx="5">
                  <c:v>2911</c:v>
                </c:pt>
                <c:pt idx="6">
                  <c:v>2309</c:v>
                </c:pt>
                <c:pt idx="7">
                  <c:v>1598</c:v>
                </c:pt>
                <c:pt idx="8">
                  <c:v>1874</c:v>
                </c:pt>
                <c:pt idx="9">
                  <c:v>2042</c:v>
                </c:pt>
                <c:pt idx="10">
                  <c:v>1960</c:v>
                </c:pt>
                <c:pt idx="11">
                  <c:v>3111</c:v>
                </c:pt>
                <c:pt idx="12">
                  <c:v>3679</c:v>
                </c:pt>
              </c:numCache>
            </c:numRef>
          </c:val>
          <c:smooth val="0"/>
          <c:extLst>
            <c:ext xmlns:c16="http://schemas.microsoft.com/office/drawing/2014/chart" uri="{C3380CC4-5D6E-409C-BE32-E72D297353CC}">
              <c16:uniqueId val="{00000000-FC45-495E-B32D-ED90FA60AA44}"/>
            </c:ext>
          </c:extLst>
        </c:ser>
        <c:ser>
          <c:idx val="1"/>
          <c:order val="1"/>
          <c:tx>
            <c:strRef>
              <c:f>Sheet2!$W$54</c:f>
              <c:strCache>
                <c:ptCount val="1"/>
                <c:pt idx="0">
                  <c:v>Central America/Caribbean</c:v>
                </c:pt>
              </c:strCache>
            </c:strRef>
          </c:tx>
          <c:spPr>
            <a:ln>
              <a:solidFill>
                <a:srgbClr val="7030A0"/>
              </a:solidFill>
            </a:ln>
          </c:spPr>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Sheet2!$W$55:$W$67</c:f>
              <c:numCache>
                <c:formatCode>_-* #,##0_-;\-* #,##0_-;_-* "-"??_-;_-@_-</c:formatCode>
                <c:ptCount val="13"/>
                <c:pt idx="0">
                  <c:v>5928</c:v>
                </c:pt>
                <c:pt idx="1">
                  <c:v>5479</c:v>
                </c:pt>
                <c:pt idx="2">
                  <c:v>6021</c:v>
                </c:pt>
                <c:pt idx="3">
                  <c:v>5758</c:v>
                </c:pt>
                <c:pt idx="4">
                  <c:v>4914</c:v>
                </c:pt>
                <c:pt idx="5">
                  <c:v>7480</c:v>
                </c:pt>
                <c:pt idx="6">
                  <c:v>6729</c:v>
                </c:pt>
                <c:pt idx="7">
                  <c:v>6161</c:v>
                </c:pt>
                <c:pt idx="8">
                  <c:v>5762</c:v>
                </c:pt>
                <c:pt idx="9">
                  <c:v>7677</c:v>
                </c:pt>
                <c:pt idx="10">
                  <c:v>4530</c:v>
                </c:pt>
                <c:pt idx="11">
                  <c:v>3951</c:v>
                </c:pt>
                <c:pt idx="12">
                  <c:v>4872</c:v>
                </c:pt>
              </c:numCache>
            </c:numRef>
          </c:val>
          <c:smooth val="0"/>
          <c:extLst>
            <c:ext xmlns:c16="http://schemas.microsoft.com/office/drawing/2014/chart" uri="{C3380CC4-5D6E-409C-BE32-E72D297353CC}">
              <c16:uniqueId val="{00000001-FC45-495E-B32D-ED90FA60AA44}"/>
            </c:ext>
          </c:extLst>
        </c:ser>
        <c:ser>
          <c:idx val="2"/>
          <c:order val="2"/>
          <c:tx>
            <c:strRef>
              <c:f>Sheet2!$X$54</c:f>
              <c:strCache>
                <c:ptCount val="1"/>
                <c:pt idx="0">
                  <c:v>South America</c:v>
                </c:pt>
              </c:strCache>
            </c:strRef>
          </c:tx>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Sheet2!$X$55:$X$67</c:f>
              <c:numCache>
                <c:formatCode>_-* #,##0_-;\-* #,##0_-;_-* "-"??_-;_-@_-</c:formatCode>
                <c:ptCount val="13"/>
                <c:pt idx="0">
                  <c:v>436</c:v>
                </c:pt>
                <c:pt idx="1">
                  <c:v>479</c:v>
                </c:pt>
                <c:pt idx="2">
                  <c:v>780</c:v>
                </c:pt>
                <c:pt idx="3">
                  <c:v>777</c:v>
                </c:pt>
                <c:pt idx="4">
                  <c:v>807</c:v>
                </c:pt>
                <c:pt idx="5">
                  <c:v>1287</c:v>
                </c:pt>
                <c:pt idx="6">
                  <c:v>1440</c:v>
                </c:pt>
                <c:pt idx="7">
                  <c:v>1156</c:v>
                </c:pt>
                <c:pt idx="8">
                  <c:v>664</c:v>
                </c:pt>
                <c:pt idx="9">
                  <c:v>1125</c:v>
                </c:pt>
                <c:pt idx="10">
                  <c:v>2440</c:v>
                </c:pt>
                <c:pt idx="11">
                  <c:v>3397</c:v>
                </c:pt>
                <c:pt idx="12">
                  <c:v>1222</c:v>
                </c:pt>
              </c:numCache>
            </c:numRef>
          </c:val>
          <c:smooth val="0"/>
          <c:extLst>
            <c:ext xmlns:c16="http://schemas.microsoft.com/office/drawing/2014/chart" uri="{C3380CC4-5D6E-409C-BE32-E72D297353CC}">
              <c16:uniqueId val="{00000002-FC45-495E-B32D-ED90FA60AA44}"/>
            </c:ext>
          </c:extLst>
        </c:ser>
        <c:ser>
          <c:idx val="3"/>
          <c:order val="3"/>
          <c:tx>
            <c:strRef>
              <c:f>Sheet2!$Y$54</c:f>
              <c:strCache>
                <c:ptCount val="1"/>
                <c:pt idx="0">
                  <c:v>North America</c:v>
                </c:pt>
              </c:strCache>
            </c:strRef>
          </c:tx>
          <c:spPr>
            <a:ln>
              <a:solidFill>
                <a:srgbClr val="A74233"/>
              </a:solidFill>
            </a:ln>
          </c:spPr>
          <c:marker>
            <c:symbol val="none"/>
          </c:marker>
          <c:cat>
            <c:numRef>
              <c:f>Sheet2!$J$55:$J$67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Sheet2!$Y$55:$Y$67</c:f>
              <c:numCache>
                <c:formatCode>_-* #,##0_-;\-* #,##0_-;_-* "-"??_-;_-@_-</c:formatCode>
                <c:ptCount val="13"/>
                <c:pt idx="0">
                  <c:v>4762</c:v>
                </c:pt>
                <c:pt idx="1">
                  <c:v>4854</c:v>
                </c:pt>
                <c:pt idx="2">
                  <c:v>4924</c:v>
                </c:pt>
                <c:pt idx="3">
                  <c:v>4927</c:v>
                </c:pt>
                <c:pt idx="4">
                  <c:v>3842</c:v>
                </c:pt>
                <c:pt idx="5">
                  <c:v>4486</c:v>
                </c:pt>
                <c:pt idx="6">
                  <c:v>4567</c:v>
                </c:pt>
                <c:pt idx="7">
                  <c:v>5470</c:v>
                </c:pt>
                <c:pt idx="8">
                  <c:v>3965</c:v>
                </c:pt>
                <c:pt idx="9">
                  <c:v>2983</c:v>
                </c:pt>
                <c:pt idx="10">
                  <c:v>3336</c:v>
                </c:pt>
                <c:pt idx="11">
                  <c:v>3511</c:v>
                </c:pt>
                <c:pt idx="12">
                  <c:v>3642</c:v>
                </c:pt>
              </c:numCache>
            </c:numRef>
          </c:val>
          <c:smooth val="0"/>
          <c:extLst>
            <c:ext xmlns:c16="http://schemas.microsoft.com/office/drawing/2014/chart" uri="{C3380CC4-5D6E-409C-BE32-E72D297353CC}">
              <c16:uniqueId val="{00000003-FC45-495E-B32D-ED90FA60AA44}"/>
            </c:ext>
          </c:extLst>
        </c:ser>
        <c:dLbls>
          <c:showLegendKey val="0"/>
          <c:showVal val="0"/>
          <c:showCatName val="0"/>
          <c:showSerName val="0"/>
          <c:showPercent val="0"/>
          <c:showBubbleSize val="0"/>
        </c:dLbls>
        <c:smooth val="0"/>
        <c:axId val="84683392"/>
        <c:axId val="84685184"/>
      </c:lineChart>
      <c:catAx>
        <c:axId val="84683392"/>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200" b="1"/>
            </a:pPr>
            <a:endParaRPr lang="en-US"/>
          </a:p>
        </c:txPr>
        <c:crossAx val="84685184"/>
        <c:crosses val="autoZero"/>
        <c:auto val="1"/>
        <c:lblAlgn val="ctr"/>
        <c:lblOffset val="100"/>
        <c:tickLblSkip val="2"/>
        <c:tickMarkSkip val="2"/>
        <c:noMultiLvlLbl val="0"/>
      </c:catAx>
      <c:valAx>
        <c:axId val="84685184"/>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200"/>
                </a:pPr>
                <a:r>
                  <a:rPr lang="en-CA" sz="1200"/>
                  <a:t>Movements</a:t>
                </a:r>
              </a:p>
            </c:rich>
          </c:tx>
          <c:overlay val="0"/>
        </c:title>
        <c:numFmt formatCode="#,##0" sourceLinked="0"/>
        <c:majorTickMark val="out"/>
        <c:minorTickMark val="none"/>
        <c:tickLblPos val="nextTo"/>
        <c:spPr>
          <a:ln>
            <a:solidFill>
              <a:srgbClr val="002060"/>
            </a:solidFill>
          </a:ln>
        </c:spPr>
        <c:txPr>
          <a:bodyPr/>
          <a:lstStyle/>
          <a:p>
            <a:pPr>
              <a:defRPr lang="ja-JP" sz="1200" b="1"/>
            </a:pPr>
            <a:endParaRPr lang="en-US"/>
          </a:p>
        </c:txPr>
        <c:crossAx val="84683392"/>
        <c:crosses val="autoZero"/>
        <c:crossBetween val="midCat"/>
      </c:val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a:t>2005</a:t>
            </a:r>
          </a:p>
        </c:rich>
      </c:tx>
      <c:layout>
        <c:manualLayout>
          <c:xMode val="edge"/>
          <c:yMode val="edge"/>
          <c:x val="0.29920117734666118"/>
          <c:y val="2.5195613185836494E-2"/>
        </c:manualLayout>
      </c:layout>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3385-4E47-9381-FDCE12527BED}"/>
              </c:ext>
            </c:extLst>
          </c:dPt>
          <c:dPt>
            <c:idx val="3"/>
            <c:bubble3D val="0"/>
            <c:spPr>
              <a:solidFill>
                <a:srgbClr val="A74233"/>
              </a:solidFill>
            </c:spPr>
            <c:extLst>
              <c:ext xmlns:c16="http://schemas.microsoft.com/office/drawing/2014/chart" uri="{C3380CC4-5D6E-409C-BE32-E72D297353CC}">
                <c16:uniqueId val="{00000003-3385-4E47-9381-FDCE12527BED}"/>
              </c:ext>
            </c:extLst>
          </c:dPt>
          <c:dLbls>
            <c:dLbl>
              <c:idx val="2"/>
              <c:spPr/>
              <c:txPr>
                <a:bodyPr/>
                <a:lstStyle/>
                <a:p>
                  <a:pPr>
                    <a:defRPr lang="ja-JP" sz="1000" b="1">
                      <a:solidFill>
                        <a:srgbClr val="002060"/>
                      </a:solidFill>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4-C4D3-492B-BA8B-D0211AE4E09C}"/>
                </c:ext>
              </c:extLst>
            </c:dLbl>
            <c:spPr>
              <a:noFill/>
              <a:ln>
                <a:noFill/>
              </a:ln>
              <a:effectLst/>
            </c:spPr>
            <c:txPr>
              <a:bodyPr/>
              <a:lstStyle/>
              <a:p>
                <a:pPr>
                  <a:defRPr lang="ja-JP" sz="1000"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Sheet2!$AI$54:$AL$54</c:f>
              <c:strCache>
                <c:ptCount val="4"/>
                <c:pt idx="0">
                  <c:v>Europe</c:v>
                </c:pt>
                <c:pt idx="1">
                  <c:v>Central America/Caribbean</c:v>
                </c:pt>
                <c:pt idx="2">
                  <c:v>South America</c:v>
                </c:pt>
                <c:pt idx="3">
                  <c:v>North America</c:v>
                </c:pt>
              </c:strCache>
            </c:strRef>
          </c:cat>
          <c:val>
            <c:numRef>
              <c:f>Sheet2!$AI$56:$AL$56</c:f>
              <c:numCache>
                <c:formatCode>0.0%</c:formatCode>
                <c:ptCount val="4"/>
                <c:pt idx="0">
                  <c:v>9.6061062947606482E-2</c:v>
                </c:pt>
                <c:pt idx="1">
                  <c:v>0.40778364116094989</c:v>
                </c:pt>
                <c:pt idx="2">
                  <c:v>2.2182434979268754E-2</c:v>
                </c:pt>
                <c:pt idx="3">
                  <c:v>0.47397286091217489</c:v>
                </c:pt>
              </c:numCache>
            </c:numRef>
          </c:val>
          <c:extLst>
            <c:ext xmlns:c16="http://schemas.microsoft.com/office/drawing/2014/chart" uri="{C3380CC4-5D6E-409C-BE32-E72D297353CC}">
              <c16:uniqueId val="{00000005-3385-4E47-9381-FDCE12527BE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7506256812306131"/>
          <c:y val="0.28362556276815809"/>
          <c:w val="0.27727005557941009"/>
          <c:h val="0.58801667539585545"/>
        </c:manualLayout>
      </c:layout>
      <c:overlay val="0"/>
      <c:txPr>
        <a:bodyPr/>
        <a:lstStyle/>
        <a:p>
          <a:pPr rtl="0">
            <a:defRPr lang="ja-JP" sz="12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2017</a:t>
            </a:r>
          </a:p>
        </c:rich>
      </c:tx>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E5FF-4283-9437-B418D708652A}"/>
              </c:ext>
            </c:extLst>
          </c:dPt>
          <c:dPt>
            <c:idx val="3"/>
            <c:bubble3D val="0"/>
            <c:spPr>
              <a:solidFill>
                <a:srgbClr val="A74233"/>
              </a:solidFill>
            </c:spPr>
            <c:extLst>
              <c:ext xmlns:c16="http://schemas.microsoft.com/office/drawing/2014/chart" uri="{C3380CC4-5D6E-409C-BE32-E72D297353CC}">
                <c16:uniqueId val="{00000003-E5FF-4283-9437-B418D708652A}"/>
              </c:ext>
            </c:extLst>
          </c:dPt>
          <c:dLbls>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Sheet2!$AI$54:$AL$54</c:f>
              <c:strCache>
                <c:ptCount val="4"/>
                <c:pt idx="0">
                  <c:v>Europe</c:v>
                </c:pt>
                <c:pt idx="1">
                  <c:v>Central America/Caribbean</c:v>
                </c:pt>
                <c:pt idx="2">
                  <c:v>South America</c:v>
                </c:pt>
                <c:pt idx="3">
                  <c:v>North America</c:v>
                </c:pt>
              </c:strCache>
            </c:strRef>
          </c:cat>
          <c:val>
            <c:numRef>
              <c:f>Sheet2!$AI$68:$AL$68</c:f>
              <c:numCache>
                <c:formatCode>0.0%</c:formatCode>
                <c:ptCount val="4"/>
                <c:pt idx="0">
                  <c:v>8.3752807694522841E-2</c:v>
                </c:pt>
                <c:pt idx="1">
                  <c:v>0.23248286586419398</c:v>
                </c:pt>
                <c:pt idx="2">
                  <c:v>7.7740021885618849E-2</c:v>
                </c:pt>
                <c:pt idx="3">
                  <c:v>0.60602430455566436</c:v>
                </c:pt>
              </c:numCache>
            </c:numRef>
          </c:val>
          <c:extLst>
            <c:ext xmlns:c16="http://schemas.microsoft.com/office/drawing/2014/chart" uri="{C3380CC4-5D6E-409C-BE32-E72D297353CC}">
              <c16:uniqueId val="{00000004-E5FF-4283-9437-B418D708652A}"/>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a:t>2005</a:t>
            </a:r>
          </a:p>
        </c:rich>
      </c:tx>
      <c:layout>
        <c:manualLayout>
          <c:xMode val="edge"/>
          <c:yMode val="edge"/>
          <c:x val="0.30369856165144515"/>
          <c:y val="2.4609668693142621E-2"/>
        </c:manualLayout>
      </c:layout>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6040-4F9B-BB9E-31FF5432D490}"/>
              </c:ext>
            </c:extLst>
          </c:dPt>
          <c:dPt>
            <c:idx val="3"/>
            <c:bubble3D val="0"/>
            <c:spPr>
              <a:solidFill>
                <a:srgbClr val="A74233"/>
              </a:solidFill>
            </c:spPr>
            <c:extLst>
              <c:ext xmlns:c16="http://schemas.microsoft.com/office/drawing/2014/chart" uri="{C3380CC4-5D6E-409C-BE32-E72D297353CC}">
                <c16:uniqueId val="{00000003-6040-4F9B-BB9E-31FF5432D490}"/>
              </c:ext>
            </c:extLst>
          </c:dPt>
          <c:dLbls>
            <c:dLbl>
              <c:idx val="2"/>
              <c:spPr/>
              <c:txPr>
                <a:bodyPr/>
                <a:lstStyle/>
                <a:p>
                  <a:pPr>
                    <a:defRPr lang="ja-JP" b="1">
                      <a:solidFill>
                        <a:srgbClr val="002060"/>
                      </a:solidFill>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4-D5EB-4744-BDBE-643C45B9B1F4}"/>
                </c:ext>
              </c:extLst>
            </c:dLbl>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Sheet2!$AR$54:$AU$54</c:f>
              <c:strCache>
                <c:ptCount val="4"/>
                <c:pt idx="0">
                  <c:v>Europe</c:v>
                </c:pt>
                <c:pt idx="1">
                  <c:v>Central America/Caribbean</c:v>
                </c:pt>
                <c:pt idx="2">
                  <c:v>South America</c:v>
                </c:pt>
                <c:pt idx="3">
                  <c:v>North America</c:v>
                </c:pt>
              </c:strCache>
            </c:strRef>
          </c:cat>
          <c:val>
            <c:numRef>
              <c:f>Sheet2!$AR$56:$AU$56</c:f>
              <c:numCache>
                <c:formatCode>0.0%</c:formatCode>
                <c:ptCount val="4"/>
                <c:pt idx="0">
                  <c:v>0.34227949869945612</c:v>
                </c:pt>
                <c:pt idx="1">
                  <c:v>0.35043745566327739</c:v>
                </c:pt>
                <c:pt idx="2">
                  <c:v>2.577441475526129E-2</c:v>
                </c:pt>
                <c:pt idx="3">
                  <c:v>0.28150863088200523</c:v>
                </c:pt>
              </c:numCache>
            </c:numRef>
          </c:val>
          <c:extLst>
            <c:ext xmlns:c16="http://schemas.microsoft.com/office/drawing/2014/chart" uri="{C3380CC4-5D6E-409C-BE32-E72D297353CC}">
              <c16:uniqueId val="{00000005-6040-4F9B-BB9E-31FF5432D490}"/>
            </c:ext>
          </c:extLst>
        </c:ser>
        <c:dLbls>
          <c:dLblPos val="bestFit"/>
          <c:showLegendKey val="0"/>
          <c:showVal val="1"/>
          <c:showCatName val="0"/>
          <c:showSerName val="0"/>
          <c:showPercent val="0"/>
          <c:showBubbleSize val="0"/>
          <c:showLeaderLines val="1"/>
        </c:dLbls>
        <c:firstSliceAng val="0"/>
      </c:pieChart>
    </c:plotArea>
    <c:legend>
      <c:legendPos val="r"/>
      <c:layout>
        <c:manualLayout>
          <c:xMode val="edge"/>
          <c:yMode val="edge"/>
          <c:x val="0.65853128191235977"/>
          <c:y val="0.27635269207814117"/>
          <c:w val="0.28106827551885405"/>
          <c:h val="0.57434186899130069"/>
        </c:manualLayout>
      </c:layout>
      <c:overlay val="0"/>
      <c:txPr>
        <a:bodyPr/>
        <a:lstStyle/>
        <a:p>
          <a:pPr rtl="0">
            <a:defRPr lang="ja-JP" sz="12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a:t>2017</a:t>
            </a:r>
          </a:p>
        </c:rich>
      </c:tx>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AB4E-43AC-AA4C-92F3D5A04C31}"/>
              </c:ext>
            </c:extLst>
          </c:dPt>
          <c:dPt>
            <c:idx val="3"/>
            <c:bubble3D val="0"/>
            <c:spPr>
              <a:solidFill>
                <a:srgbClr val="A74233"/>
              </a:solidFill>
            </c:spPr>
            <c:extLst>
              <c:ext xmlns:c16="http://schemas.microsoft.com/office/drawing/2014/chart" uri="{C3380CC4-5D6E-409C-BE32-E72D297353CC}">
                <c16:uniqueId val="{00000003-AB4E-43AC-AA4C-92F3D5A04C31}"/>
              </c:ext>
            </c:extLst>
          </c:dPt>
          <c:dLbls>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Sheet2!$AR$54:$AU$54</c:f>
              <c:strCache>
                <c:ptCount val="4"/>
                <c:pt idx="0">
                  <c:v>Europe</c:v>
                </c:pt>
                <c:pt idx="1">
                  <c:v>Central America/Caribbean</c:v>
                </c:pt>
                <c:pt idx="2">
                  <c:v>South America</c:v>
                </c:pt>
                <c:pt idx="3">
                  <c:v>North America</c:v>
                </c:pt>
              </c:strCache>
            </c:strRef>
          </c:cat>
          <c:val>
            <c:numRef>
              <c:f>Sheet2!$AR$68:$AU$68</c:f>
              <c:numCache>
                <c:formatCode>0.0%</c:formatCode>
                <c:ptCount val="4"/>
                <c:pt idx="0">
                  <c:v>0.27424524785687665</c:v>
                </c:pt>
                <c:pt idx="1">
                  <c:v>0.36317554975773386</c:v>
                </c:pt>
                <c:pt idx="2">
                  <c:v>9.1092061125605667E-2</c:v>
                </c:pt>
                <c:pt idx="3">
                  <c:v>0.27148714125978385</c:v>
                </c:pt>
              </c:numCache>
            </c:numRef>
          </c:val>
          <c:extLst>
            <c:ext xmlns:c16="http://schemas.microsoft.com/office/drawing/2014/chart" uri="{C3380CC4-5D6E-409C-BE32-E72D297353CC}">
              <c16:uniqueId val="{00000004-AB4E-43AC-AA4C-92F3D5A04C31}"/>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baseline="0" dirty="0">
                <a:solidFill>
                  <a:schemeClr val="bg1"/>
                </a:solidFill>
              </a:rPr>
              <a:t>R</a:t>
            </a:r>
          </a:p>
        </c:rich>
      </c:tx>
      <c:overlay val="0"/>
      <c:spPr>
        <a:solidFill>
          <a:schemeClr val="bg1"/>
        </a:solidFill>
        <a:ln>
          <a:solidFill>
            <a:schemeClr val="bg1"/>
          </a:solidFill>
        </a:ln>
      </c:spPr>
    </c:title>
    <c:autoTitleDeleted val="0"/>
    <c:plotArea>
      <c:layout/>
      <c:lineChart>
        <c:grouping val="standard"/>
        <c:varyColors val="0"/>
        <c:ser>
          <c:idx val="0"/>
          <c:order val="0"/>
          <c:tx>
            <c:v>Scheduled flights</c:v>
          </c:tx>
          <c:marker>
            <c:symbol val="none"/>
          </c:marker>
          <c:cat>
            <c:numRef>
              <c:f>Sheet2!$A$55:$A$67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Sheet2!$B$55:$B$67</c:f>
              <c:numCache>
                <c:formatCode>General</c:formatCode>
                <c:ptCount val="13"/>
                <c:pt idx="0">
                  <c:v>53090</c:v>
                </c:pt>
                <c:pt idx="1">
                  <c:v>55486</c:v>
                </c:pt>
                <c:pt idx="2">
                  <c:v>55137</c:v>
                </c:pt>
                <c:pt idx="3">
                  <c:v>56096</c:v>
                </c:pt>
                <c:pt idx="4">
                  <c:v>62609</c:v>
                </c:pt>
                <c:pt idx="5">
                  <c:v>62192</c:v>
                </c:pt>
                <c:pt idx="6">
                  <c:v>63522</c:v>
                </c:pt>
                <c:pt idx="7">
                  <c:v>68214</c:v>
                </c:pt>
                <c:pt idx="8">
                  <c:v>72349</c:v>
                </c:pt>
                <c:pt idx="9">
                  <c:v>80980</c:v>
                </c:pt>
                <c:pt idx="10">
                  <c:v>85309</c:v>
                </c:pt>
                <c:pt idx="11">
                  <c:v>86800</c:v>
                </c:pt>
                <c:pt idx="12">
                  <c:v>86847</c:v>
                </c:pt>
              </c:numCache>
            </c:numRef>
          </c:val>
          <c:smooth val="0"/>
          <c:extLst>
            <c:ext xmlns:c16="http://schemas.microsoft.com/office/drawing/2014/chart" uri="{C3380CC4-5D6E-409C-BE32-E72D297353CC}">
              <c16:uniqueId val="{00000000-7183-4842-97A9-D96784B4CE34}"/>
            </c:ext>
          </c:extLst>
        </c:ser>
        <c:ser>
          <c:idx val="1"/>
          <c:order val="1"/>
          <c:tx>
            <c:v>Non-scheduled flights</c:v>
          </c:tx>
          <c:spPr>
            <a:ln>
              <a:solidFill>
                <a:schemeClr val="accent3"/>
              </a:solidFill>
            </a:ln>
          </c:spPr>
          <c:marker>
            <c:symbol val="none"/>
          </c:marker>
          <c:cat>
            <c:numRef>
              <c:f>Sheet2!$A$55:$A$67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Sheet2!$C$55:$C$67</c:f>
              <c:numCache>
                <c:formatCode>General</c:formatCode>
                <c:ptCount val="13"/>
                <c:pt idx="0">
                  <c:v>16967</c:v>
                </c:pt>
                <c:pt idx="1">
                  <c:v>16050</c:v>
                </c:pt>
                <c:pt idx="2">
                  <c:v>16909</c:v>
                </c:pt>
                <c:pt idx="3">
                  <c:v>16466</c:v>
                </c:pt>
                <c:pt idx="4">
                  <c:v>13341</c:v>
                </c:pt>
                <c:pt idx="5">
                  <c:v>16313</c:v>
                </c:pt>
                <c:pt idx="6">
                  <c:v>15128</c:v>
                </c:pt>
                <c:pt idx="7">
                  <c:v>14422</c:v>
                </c:pt>
                <c:pt idx="8">
                  <c:v>12341</c:v>
                </c:pt>
                <c:pt idx="9">
                  <c:v>13866</c:v>
                </c:pt>
                <c:pt idx="10">
                  <c:v>13132</c:v>
                </c:pt>
                <c:pt idx="11">
                  <c:v>15503</c:v>
                </c:pt>
                <c:pt idx="12">
                  <c:v>15526</c:v>
                </c:pt>
              </c:numCache>
            </c:numRef>
          </c:val>
          <c:smooth val="0"/>
          <c:extLst>
            <c:ext xmlns:c16="http://schemas.microsoft.com/office/drawing/2014/chart" uri="{C3380CC4-5D6E-409C-BE32-E72D297353CC}">
              <c16:uniqueId val="{00000001-7183-4842-97A9-D96784B4CE34}"/>
            </c:ext>
          </c:extLst>
        </c:ser>
        <c:dLbls>
          <c:showLegendKey val="0"/>
          <c:showVal val="0"/>
          <c:showCatName val="0"/>
          <c:showSerName val="0"/>
          <c:showPercent val="0"/>
          <c:showBubbleSize val="0"/>
        </c:dLbls>
        <c:smooth val="0"/>
        <c:axId val="258678784"/>
        <c:axId val="258680320"/>
      </c:lineChart>
      <c:catAx>
        <c:axId val="258678784"/>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400" b="1"/>
            </a:pPr>
            <a:endParaRPr lang="en-US"/>
          </a:p>
        </c:txPr>
        <c:crossAx val="258680320"/>
        <c:crosses val="autoZero"/>
        <c:auto val="1"/>
        <c:lblAlgn val="ctr"/>
        <c:lblOffset val="100"/>
        <c:noMultiLvlLbl val="0"/>
      </c:catAx>
      <c:valAx>
        <c:axId val="258680320"/>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pPr>
                <a:r>
                  <a:rPr lang="en-CA" sz="1400"/>
                  <a:t>Movements</a:t>
                </a:r>
              </a:p>
            </c:rich>
          </c:tx>
          <c:overlay val="0"/>
        </c:title>
        <c:numFmt formatCode="#,##0" sourceLinked="0"/>
        <c:majorTickMark val="out"/>
        <c:minorTickMark val="none"/>
        <c:tickLblPos val="nextTo"/>
        <c:spPr>
          <a:ln>
            <a:solidFill>
              <a:srgbClr val="002060"/>
            </a:solidFill>
          </a:ln>
        </c:spPr>
        <c:txPr>
          <a:bodyPr/>
          <a:lstStyle/>
          <a:p>
            <a:pPr>
              <a:defRPr lang="ja-JP" sz="1400" b="1"/>
            </a:pPr>
            <a:endParaRPr lang="en-US"/>
          </a:p>
        </c:txPr>
        <c:crossAx val="258678784"/>
        <c:crosses val="autoZero"/>
        <c:crossBetween val="midCat"/>
      </c:valAx>
    </c:plotArea>
    <c:legend>
      <c:legendPos val="b"/>
      <c:overlay val="0"/>
      <c:txPr>
        <a:bodyPr/>
        <a:lstStyle/>
        <a:p>
          <a:pPr>
            <a:defRPr lang="ja-JP" sz="1400" b="1"/>
          </a:pPr>
          <a:endParaRPr lang="en-US"/>
        </a:p>
      </c:txPr>
    </c:legend>
    <c:plotVisOnly val="1"/>
    <c:dispBlanksAs val="gap"/>
    <c:showDLblsOverMax val="0"/>
  </c:chart>
  <c:txPr>
    <a:bodyPr/>
    <a:lstStyle/>
    <a:p>
      <a:pPr>
        <a:defRPr>
          <a:solidFill>
            <a:srgbClr val="002060"/>
          </a:solidFill>
          <a:latin typeface="Calibri Light" panose="020F030202020403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a:t>Daily expenditure and average duration stay of non-resident foreigners</a:t>
            </a:r>
          </a:p>
        </c:rich>
      </c:tx>
      <c:layout>
        <c:manualLayout>
          <c:xMode val="edge"/>
          <c:yMode val="edge"/>
          <c:x val="0.12839681756493285"/>
          <c:y val="0"/>
        </c:manualLayout>
      </c:layout>
      <c:overlay val="0"/>
    </c:title>
    <c:autoTitleDeleted val="0"/>
    <c:plotArea>
      <c:layout/>
      <c:lineChart>
        <c:grouping val="standard"/>
        <c:varyColors val="0"/>
        <c:ser>
          <c:idx val="1"/>
          <c:order val="0"/>
          <c:tx>
            <c:strRef>
              <c:f>Sheet1!$I$1</c:f>
              <c:strCache>
                <c:ptCount val="1"/>
                <c:pt idx="0">
                  <c:v>Average daily expense (US$)</c:v>
                </c:pt>
              </c:strCache>
            </c:strRef>
          </c:tx>
          <c:spPr>
            <a:ln>
              <a:solidFill>
                <a:schemeClr val="accent1"/>
              </a:solidFill>
            </a:ln>
          </c:spPr>
          <c:marker>
            <c:symbol val="none"/>
          </c:marker>
          <c:cat>
            <c:numRef>
              <c:f>Sheet1!$H$4:$H$26</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Sheet1!$I$4:$I$26</c:f>
              <c:numCache>
                <c:formatCode>General</c:formatCode>
                <c:ptCount val="23"/>
                <c:pt idx="0">
                  <c:v>91.62</c:v>
                </c:pt>
                <c:pt idx="1">
                  <c:v>93.71</c:v>
                </c:pt>
                <c:pt idx="2">
                  <c:v>96.88</c:v>
                </c:pt>
                <c:pt idx="3">
                  <c:v>97.2</c:v>
                </c:pt>
                <c:pt idx="4">
                  <c:v>102.54</c:v>
                </c:pt>
                <c:pt idx="5">
                  <c:v>101.47</c:v>
                </c:pt>
                <c:pt idx="6">
                  <c:v>102.17</c:v>
                </c:pt>
                <c:pt idx="7">
                  <c:v>104.15</c:v>
                </c:pt>
                <c:pt idx="8">
                  <c:v>104.41</c:v>
                </c:pt>
                <c:pt idx="9">
                  <c:v>103.25</c:v>
                </c:pt>
                <c:pt idx="10">
                  <c:v>103.27</c:v>
                </c:pt>
                <c:pt idx="11">
                  <c:v>101.94</c:v>
                </c:pt>
                <c:pt idx="12">
                  <c:v>105.12</c:v>
                </c:pt>
                <c:pt idx="13">
                  <c:v>110.35</c:v>
                </c:pt>
                <c:pt idx="14">
                  <c:v>107.02</c:v>
                </c:pt>
                <c:pt idx="15">
                  <c:v>107.24</c:v>
                </c:pt>
                <c:pt idx="16">
                  <c:v>113.89</c:v>
                </c:pt>
                <c:pt idx="17">
                  <c:v>118.36</c:v>
                </c:pt>
                <c:pt idx="18">
                  <c:v>124.89</c:v>
                </c:pt>
                <c:pt idx="19">
                  <c:v>128.49</c:v>
                </c:pt>
                <c:pt idx="20">
                  <c:v>129.56</c:v>
                </c:pt>
                <c:pt idx="21">
                  <c:v>130.66</c:v>
                </c:pt>
                <c:pt idx="22">
                  <c:v>133.54</c:v>
                </c:pt>
              </c:numCache>
            </c:numRef>
          </c:val>
          <c:smooth val="0"/>
          <c:extLst>
            <c:ext xmlns:c16="http://schemas.microsoft.com/office/drawing/2014/chart" uri="{C3380CC4-5D6E-409C-BE32-E72D297353CC}">
              <c16:uniqueId val="{00000000-D2F6-47E1-8E03-009D2C457485}"/>
            </c:ext>
          </c:extLst>
        </c:ser>
        <c:dLbls>
          <c:showLegendKey val="0"/>
          <c:showVal val="0"/>
          <c:showCatName val="0"/>
          <c:showSerName val="0"/>
          <c:showPercent val="0"/>
          <c:showBubbleSize val="0"/>
        </c:dLbls>
        <c:marker val="1"/>
        <c:smooth val="0"/>
        <c:axId val="90561536"/>
        <c:axId val="90567424"/>
      </c:lineChart>
      <c:lineChart>
        <c:grouping val="standard"/>
        <c:varyColors val="0"/>
        <c:ser>
          <c:idx val="2"/>
          <c:order val="1"/>
          <c:tx>
            <c:strRef>
              <c:f>Sheet1!$J$1</c:f>
              <c:strCache>
                <c:ptCount val="1"/>
                <c:pt idx="0">
                  <c:v>Number of nights</c:v>
                </c:pt>
              </c:strCache>
            </c:strRef>
          </c:tx>
          <c:marker>
            <c:symbol val="none"/>
          </c:marker>
          <c:cat>
            <c:numRef>
              <c:f>Sheet1!$H$4:$H$26</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Sheet1!$J$4:$J$26</c:f>
              <c:numCache>
                <c:formatCode>General</c:formatCode>
                <c:ptCount val="23"/>
                <c:pt idx="0">
                  <c:v>10.53</c:v>
                </c:pt>
                <c:pt idx="1">
                  <c:v>10.57</c:v>
                </c:pt>
                <c:pt idx="2">
                  <c:v>10.83</c:v>
                </c:pt>
                <c:pt idx="3">
                  <c:v>10.029999999999999</c:v>
                </c:pt>
                <c:pt idx="4">
                  <c:v>9.69</c:v>
                </c:pt>
                <c:pt idx="5">
                  <c:v>10</c:v>
                </c:pt>
                <c:pt idx="6">
                  <c:v>9.82</c:v>
                </c:pt>
                <c:pt idx="7">
                  <c:v>9.65</c:v>
                </c:pt>
                <c:pt idx="8">
                  <c:v>9.32</c:v>
                </c:pt>
                <c:pt idx="9">
                  <c:v>8.9700000000000006</c:v>
                </c:pt>
                <c:pt idx="10">
                  <c:v>9.1999999999999993</c:v>
                </c:pt>
                <c:pt idx="11">
                  <c:v>9.3000000000000007</c:v>
                </c:pt>
                <c:pt idx="12">
                  <c:v>9.26</c:v>
                </c:pt>
                <c:pt idx="13">
                  <c:v>9.02</c:v>
                </c:pt>
                <c:pt idx="14">
                  <c:v>9.14</c:v>
                </c:pt>
                <c:pt idx="15">
                  <c:v>9.14</c:v>
                </c:pt>
                <c:pt idx="16">
                  <c:v>8.66</c:v>
                </c:pt>
                <c:pt idx="17">
                  <c:v>8.4600000000000009</c:v>
                </c:pt>
                <c:pt idx="18">
                  <c:v>8.4499999999999993</c:v>
                </c:pt>
                <c:pt idx="19">
                  <c:v>8.3699999999999992</c:v>
                </c:pt>
                <c:pt idx="20">
                  <c:v>8.32</c:v>
                </c:pt>
                <c:pt idx="21">
                  <c:v>8.5399999999999991</c:v>
                </c:pt>
                <c:pt idx="22">
                  <c:v>8.61</c:v>
                </c:pt>
              </c:numCache>
            </c:numRef>
          </c:val>
          <c:smooth val="0"/>
          <c:extLst>
            <c:ext xmlns:c16="http://schemas.microsoft.com/office/drawing/2014/chart" uri="{C3380CC4-5D6E-409C-BE32-E72D297353CC}">
              <c16:uniqueId val="{00000001-D2F6-47E1-8E03-009D2C457485}"/>
            </c:ext>
          </c:extLst>
        </c:ser>
        <c:dLbls>
          <c:showLegendKey val="0"/>
          <c:showVal val="0"/>
          <c:showCatName val="0"/>
          <c:showSerName val="0"/>
          <c:showPercent val="0"/>
          <c:showBubbleSize val="0"/>
        </c:dLbls>
        <c:marker val="1"/>
        <c:smooth val="0"/>
        <c:axId val="90569344"/>
        <c:axId val="90636672"/>
      </c:lineChart>
      <c:catAx>
        <c:axId val="90561536"/>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400" b="1"/>
            </a:pPr>
            <a:endParaRPr lang="en-US"/>
          </a:p>
        </c:txPr>
        <c:crossAx val="90567424"/>
        <c:crosses val="autoZero"/>
        <c:auto val="1"/>
        <c:lblAlgn val="ctr"/>
        <c:lblOffset val="100"/>
        <c:tickLblSkip val="2"/>
        <c:tickMarkSkip val="2"/>
        <c:noMultiLvlLbl val="0"/>
      </c:catAx>
      <c:valAx>
        <c:axId val="90567424"/>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pPr>
                <a:r>
                  <a:rPr lang="en-CA" sz="1400"/>
                  <a:t>Average daily expense (US $)</a:t>
                </a:r>
              </a:p>
            </c:rich>
          </c:tx>
          <c:overlay val="0"/>
        </c:title>
        <c:numFmt formatCode="General" sourceLinked="1"/>
        <c:majorTickMark val="out"/>
        <c:minorTickMark val="none"/>
        <c:tickLblPos val="nextTo"/>
        <c:spPr>
          <a:ln>
            <a:solidFill>
              <a:srgbClr val="002060"/>
            </a:solidFill>
          </a:ln>
        </c:spPr>
        <c:txPr>
          <a:bodyPr/>
          <a:lstStyle/>
          <a:p>
            <a:pPr>
              <a:defRPr lang="ja-JP" sz="1400" b="1"/>
            </a:pPr>
            <a:endParaRPr lang="en-US"/>
          </a:p>
        </c:txPr>
        <c:crossAx val="90561536"/>
        <c:crosses val="autoZero"/>
        <c:crossBetween val="midCat"/>
      </c:valAx>
      <c:catAx>
        <c:axId val="90569344"/>
        <c:scaling>
          <c:orientation val="minMax"/>
        </c:scaling>
        <c:delete val="1"/>
        <c:axPos val="b"/>
        <c:numFmt formatCode="General" sourceLinked="1"/>
        <c:majorTickMark val="out"/>
        <c:minorTickMark val="none"/>
        <c:tickLblPos val="nextTo"/>
        <c:crossAx val="90636672"/>
        <c:crosses val="autoZero"/>
        <c:auto val="1"/>
        <c:lblAlgn val="ctr"/>
        <c:lblOffset val="100"/>
        <c:noMultiLvlLbl val="0"/>
      </c:catAx>
      <c:valAx>
        <c:axId val="90636672"/>
        <c:scaling>
          <c:orientation val="minMax"/>
        </c:scaling>
        <c:delete val="0"/>
        <c:axPos val="r"/>
        <c:title>
          <c:tx>
            <c:rich>
              <a:bodyPr rot="5400000" vert="horz"/>
              <a:lstStyle/>
              <a:p>
                <a:pPr>
                  <a:defRPr lang="ja-JP" sz="1400">
                    <a:solidFill>
                      <a:schemeClr val="accent3">
                        <a:lumMod val="75000"/>
                      </a:schemeClr>
                    </a:solidFill>
                  </a:defRPr>
                </a:pPr>
                <a:r>
                  <a:rPr lang="en-CA" sz="1400">
                    <a:solidFill>
                      <a:schemeClr val="accent3">
                        <a:lumMod val="75000"/>
                      </a:schemeClr>
                    </a:solidFill>
                  </a:rPr>
                  <a:t>Number of nights</a:t>
                </a:r>
              </a:p>
            </c:rich>
          </c:tx>
          <c:overlay val="0"/>
        </c:title>
        <c:numFmt formatCode="General" sourceLinked="1"/>
        <c:majorTickMark val="out"/>
        <c:minorTickMark val="none"/>
        <c:tickLblPos val="nextTo"/>
        <c:spPr>
          <a:ln>
            <a:solidFill>
              <a:schemeClr val="accent3">
                <a:lumMod val="75000"/>
              </a:schemeClr>
            </a:solidFill>
          </a:ln>
        </c:spPr>
        <c:txPr>
          <a:bodyPr/>
          <a:lstStyle/>
          <a:p>
            <a:pPr>
              <a:defRPr lang="ja-JP" sz="1400" b="1">
                <a:solidFill>
                  <a:schemeClr val="accent3">
                    <a:lumMod val="75000"/>
                  </a:schemeClr>
                </a:solidFill>
              </a:defRPr>
            </a:pPr>
            <a:endParaRPr lang="en-US"/>
          </a:p>
        </c:txPr>
        <c:crossAx val="90569344"/>
        <c:crosses val="max"/>
        <c:crossBetween val="between"/>
        <c:majorUnit val="1.5"/>
      </c:valAx>
    </c:plotArea>
    <c:plotVisOnly val="1"/>
    <c:dispBlanksAs val="gap"/>
    <c:showDLblsOverMax val="0"/>
  </c:chart>
  <c:txPr>
    <a:bodyPr/>
    <a:lstStyle/>
    <a:p>
      <a:pPr>
        <a:defRPr>
          <a:solidFill>
            <a:srgbClr val="002060"/>
          </a:solidFill>
          <a:latin typeface="Calibri Light" panose="020F030202020403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Expenditure and average per night of Dominican non-residents</a:t>
            </a:r>
          </a:p>
        </c:rich>
      </c:tx>
      <c:layout>
        <c:manualLayout>
          <c:xMode val="edge"/>
          <c:yMode val="edge"/>
          <c:x val="0.10332338073547384"/>
          <c:y val="0"/>
        </c:manualLayout>
      </c:layout>
      <c:overlay val="0"/>
    </c:title>
    <c:autoTitleDeleted val="0"/>
    <c:plotArea>
      <c:layout/>
      <c:lineChart>
        <c:grouping val="standard"/>
        <c:varyColors val="0"/>
        <c:ser>
          <c:idx val="1"/>
          <c:order val="0"/>
          <c:tx>
            <c:strRef>
              <c:f>Sheet1!$B$1</c:f>
              <c:strCache>
                <c:ptCount val="1"/>
                <c:pt idx="0">
                  <c:v>Expense per stay (US $)</c:v>
                </c:pt>
              </c:strCache>
            </c:strRef>
          </c:tx>
          <c:spPr>
            <a:ln>
              <a:solidFill>
                <a:schemeClr val="accent1"/>
              </a:solidFill>
            </a:ln>
          </c:spPr>
          <c:marker>
            <c:symbol val="none"/>
          </c:marker>
          <c:cat>
            <c:numRef>
              <c:f>Sheet1!$A$4:$A$26</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Sheet1!$B$4:$B$26</c:f>
              <c:numCache>
                <c:formatCode>General</c:formatCode>
                <c:ptCount val="23"/>
                <c:pt idx="0">
                  <c:v>464.9</c:v>
                </c:pt>
                <c:pt idx="1">
                  <c:v>572.96</c:v>
                </c:pt>
                <c:pt idx="2">
                  <c:v>659.56</c:v>
                </c:pt>
                <c:pt idx="3">
                  <c:v>644.41</c:v>
                </c:pt>
                <c:pt idx="4">
                  <c:v>626.5</c:v>
                </c:pt>
                <c:pt idx="5">
                  <c:v>637.21</c:v>
                </c:pt>
                <c:pt idx="6">
                  <c:v>648.96</c:v>
                </c:pt>
                <c:pt idx="7">
                  <c:v>655.01</c:v>
                </c:pt>
                <c:pt idx="8">
                  <c:v>658.15</c:v>
                </c:pt>
                <c:pt idx="9">
                  <c:v>672.31</c:v>
                </c:pt>
                <c:pt idx="10">
                  <c:v>785.88</c:v>
                </c:pt>
                <c:pt idx="11">
                  <c:v>783.15</c:v>
                </c:pt>
                <c:pt idx="12">
                  <c:v>766.71</c:v>
                </c:pt>
                <c:pt idx="13">
                  <c:v>678.82</c:v>
                </c:pt>
                <c:pt idx="14">
                  <c:v>735.18</c:v>
                </c:pt>
                <c:pt idx="15">
                  <c:v>760.18</c:v>
                </c:pt>
                <c:pt idx="16">
                  <c:v>768.84</c:v>
                </c:pt>
                <c:pt idx="17">
                  <c:v>790.08</c:v>
                </c:pt>
                <c:pt idx="18">
                  <c:v>818.69</c:v>
                </c:pt>
                <c:pt idx="19">
                  <c:v>821.98</c:v>
                </c:pt>
                <c:pt idx="20">
                  <c:v>825.2</c:v>
                </c:pt>
                <c:pt idx="21">
                  <c:v>831.28</c:v>
                </c:pt>
                <c:pt idx="22">
                  <c:v>840.67</c:v>
                </c:pt>
              </c:numCache>
            </c:numRef>
          </c:val>
          <c:smooth val="0"/>
          <c:extLst>
            <c:ext xmlns:c16="http://schemas.microsoft.com/office/drawing/2014/chart" uri="{C3380CC4-5D6E-409C-BE32-E72D297353CC}">
              <c16:uniqueId val="{00000000-C655-458C-B76E-85E25F84AAD8}"/>
            </c:ext>
          </c:extLst>
        </c:ser>
        <c:dLbls>
          <c:showLegendKey val="0"/>
          <c:showVal val="0"/>
          <c:showCatName val="0"/>
          <c:showSerName val="0"/>
          <c:showPercent val="0"/>
          <c:showBubbleSize val="0"/>
        </c:dLbls>
        <c:marker val="1"/>
        <c:smooth val="0"/>
        <c:axId val="90658304"/>
        <c:axId val="90659840"/>
      </c:lineChart>
      <c:lineChart>
        <c:grouping val="standard"/>
        <c:varyColors val="0"/>
        <c:ser>
          <c:idx val="2"/>
          <c:order val="1"/>
          <c:tx>
            <c:strRef>
              <c:f>Sheet1!$C$1</c:f>
              <c:strCache>
                <c:ptCount val="1"/>
                <c:pt idx="0">
                  <c:v>Average per night</c:v>
                </c:pt>
              </c:strCache>
            </c:strRef>
          </c:tx>
          <c:marker>
            <c:symbol val="none"/>
          </c:marker>
          <c:cat>
            <c:numRef>
              <c:f>Sheet1!$A$4:$A$26</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Sheet1!$C$4:$C$26</c:f>
              <c:numCache>
                <c:formatCode>General</c:formatCode>
                <c:ptCount val="23"/>
                <c:pt idx="0">
                  <c:v>16.760000000000002</c:v>
                </c:pt>
                <c:pt idx="1">
                  <c:v>16.510000000000002</c:v>
                </c:pt>
                <c:pt idx="2">
                  <c:v>15.4</c:v>
                </c:pt>
                <c:pt idx="3">
                  <c:v>16.96</c:v>
                </c:pt>
                <c:pt idx="4">
                  <c:v>17.100000000000001</c:v>
                </c:pt>
                <c:pt idx="5">
                  <c:v>16.09</c:v>
                </c:pt>
                <c:pt idx="6">
                  <c:v>19.760000000000002</c:v>
                </c:pt>
                <c:pt idx="7">
                  <c:v>21.83</c:v>
                </c:pt>
                <c:pt idx="8">
                  <c:v>19.39</c:v>
                </c:pt>
                <c:pt idx="9">
                  <c:v>18.920000000000002</c:v>
                </c:pt>
                <c:pt idx="10">
                  <c:v>18.34</c:v>
                </c:pt>
                <c:pt idx="11">
                  <c:v>17.11</c:v>
                </c:pt>
                <c:pt idx="12">
                  <c:v>15.5</c:v>
                </c:pt>
                <c:pt idx="13">
                  <c:v>16.350000000000001</c:v>
                </c:pt>
                <c:pt idx="14">
                  <c:v>17.77</c:v>
                </c:pt>
                <c:pt idx="15">
                  <c:v>17.39</c:v>
                </c:pt>
                <c:pt idx="16">
                  <c:v>17.66</c:v>
                </c:pt>
                <c:pt idx="17">
                  <c:v>16.670000000000002</c:v>
                </c:pt>
                <c:pt idx="18">
                  <c:v>17.27</c:v>
                </c:pt>
                <c:pt idx="19">
                  <c:v>15.5</c:v>
                </c:pt>
                <c:pt idx="20">
                  <c:v>14.96</c:v>
                </c:pt>
                <c:pt idx="21">
                  <c:v>15.5</c:v>
                </c:pt>
                <c:pt idx="22">
                  <c:v>15.64</c:v>
                </c:pt>
              </c:numCache>
            </c:numRef>
          </c:val>
          <c:smooth val="0"/>
          <c:extLst>
            <c:ext xmlns:c16="http://schemas.microsoft.com/office/drawing/2014/chart" uri="{C3380CC4-5D6E-409C-BE32-E72D297353CC}">
              <c16:uniqueId val="{00000001-C655-458C-B76E-85E25F84AAD8}"/>
            </c:ext>
          </c:extLst>
        </c:ser>
        <c:dLbls>
          <c:showLegendKey val="0"/>
          <c:showVal val="0"/>
          <c:showCatName val="0"/>
          <c:showSerName val="0"/>
          <c:showPercent val="0"/>
          <c:showBubbleSize val="0"/>
        </c:dLbls>
        <c:marker val="1"/>
        <c:smooth val="0"/>
        <c:axId val="90662016"/>
        <c:axId val="90663552"/>
      </c:lineChart>
      <c:catAx>
        <c:axId val="90658304"/>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400" b="1"/>
            </a:pPr>
            <a:endParaRPr lang="en-US"/>
          </a:p>
        </c:txPr>
        <c:crossAx val="90659840"/>
        <c:crosses val="autoZero"/>
        <c:auto val="1"/>
        <c:lblAlgn val="ctr"/>
        <c:lblOffset val="100"/>
        <c:tickLblSkip val="2"/>
        <c:tickMarkSkip val="2"/>
        <c:noMultiLvlLbl val="0"/>
      </c:catAx>
      <c:valAx>
        <c:axId val="90659840"/>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pPr>
                <a:r>
                  <a:rPr lang="en-CA" sz="1400" dirty="0"/>
                  <a:t>Expense per stay (US $)</a:t>
                </a:r>
              </a:p>
            </c:rich>
          </c:tx>
          <c:overlay val="0"/>
        </c:title>
        <c:numFmt formatCode="General" sourceLinked="1"/>
        <c:majorTickMark val="out"/>
        <c:minorTickMark val="none"/>
        <c:tickLblPos val="nextTo"/>
        <c:spPr>
          <a:ln>
            <a:solidFill>
              <a:srgbClr val="002060"/>
            </a:solidFill>
          </a:ln>
        </c:spPr>
        <c:txPr>
          <a:bodyPr/>
          <a:lstStyle/>
          <a:p>
            <a:pPr>
              <a:defRPr lang="ja-JP" sz="1400" b="1"/>
            </a:pPr>
            <a:endParaRPr lang="en-US"/>
          </a:p>
        </c:txPr>
        <c:crossAx val="90658304"/>
        <c:crosses val="autoZero"/>
        <c:crossBetween val="midCat"/>
        <c:majorUnit val="180"/>
      </c:valAx>
      <c:catAx>
        <c:axId val="90662016"/>
        <c:scaling>
          <c:orientation val="minMax"/>
        </c:scaling>
        <c:delete val="1"/>
        <c:axPos val="b"/>
        <c:numFmt formatCode="General" sourceLinked="1"/>
        <c:majorTickMark val="out"/>
        <c:minorTickMark val="none"/>
        <c:tickLblPos val="nextTo"/>
        <c:crossAx val="90663552"/>
        <c:crosses val="autoZero"/>
        <c:auto val="1"/>
        <c:lblAlgn val="ctr"/>
        <c:lblOffset val="100"/>
        <c:noMultiLvlLbl val="0"/>
      </c:catAx>
      <c:valAx>
        <c:axId val="90663552"/>
        <c:scaling>
          <c:orientation val="minMax"/>
        </c:scaling>
        <c:delete val="0"/>
        <c:axPos val="r"/>
        <c:title>
          <c:tx>
            <c:rich>
              <a:bodyPr rot="5400000" vert="horz"/>
              <a:lstStyle/>
              <a:p>
                <a:pPr>
                  <a:defRPr lang="ja-JP" sz="1400">
                    <a:solidFill>
                      <a:schemeClr val="accent3">
                        <a:lumMod val="75000"/>
                      </a:schemeClr>
                    </a:solidFill>
                  </a:defRPr>
                </a:pPr>
                <a:r>
                  <a:rPr lang="en-CA" sz="1400" dirty="0">
                    <a:solidFill>
                      <a:schemeClr val="accent3">
                        <a:lumMod val="75000"/>
                      </a:schemeClr>
                    </a:solidFill>
                  </a:rPr>
                  <a:t>Average per night</a:t>
                </a:r>
              </a:p>
            </c:rich>
          </c:tx>
          <c:overlay val="0"/>
        </c:title>
        <c:numFmt formatCode="General" sourceLinked="1"/>
        <c:majorTickMark val="out"/>
        <c:minorTickMark val="none"/>
        <c:tickLblPos val="nextTo"/>
        <c:spPr>
          <a:ln>
            <a:solidFill>
              <a:schemeClr val="accent3">
                <a:lumMod val="75000"/>
              </a:schemeClr>
            </a:solidFill>
          </a:ln>
        </c:spPr>
        <c:txPr>
          <a:bodyPr/>
          <a:lstStyle/>
          <a:p>
            <a:pPr>
              <a:defRPr lang="ja-JP" sz="1400" b="1">
                <a:solidFill>
                  <a:schemeClr val="accent3">
                    <a:lumMod val="75000"/>
                  </a:schemeClr>
                </a:solidFill>
              </a:defRPr>
            </a:pPr>
            <a:endParaRPr lang="en-US"/>
          </a:p>
        </c:txPr>
        <c:crossAx val="90662016"/>
        <c:crosses val="max"/>
        <c:crossBetween val="between"/>
      </c:valAx>
    </c:plotArea>
    <c:plotVisOnly val="1"/>
    <c:dispBlanksAs val="gap"/>
    <c:showDLblsOverMax val="0"/>
  </c:chart>
  <c:txPr>
    <a:bodyPr/>
    <a:lstStyle/>
    <a:p>
      <a:pPr>
        <a:defRPr>
          <a:solidFill>
            <a:srgbClr val="002060"/>
          </a:solidFill>
          <a:latin typeface="Calibri Light" panose="020F030202020403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Expenditure of Dominican non-residents and non-resident foreigners</a:t>
            </a:r>
          </a:p>
        </c:rich>
      </c:tx>
      <c:overlay val="0"/>
    </c:title>
    <c:autoTitleDeleted val="0"/>
    <c:plotArea>
      <c:layout/>
      <c:areaChart>
        <c:grouping val="standard"/>
        <c:varyColors val="0"/>
        <c:ser>
          <c:idx val="0"/>
          <c:order val="0"/>
          <c:tx>
            <c:v>Non-resident foreigners</c:v>
          </c:tx>
          <c:cat>
            <c:numRef>
              <c:f>Sheet1!$A$4:$A$26</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Sheet1!$L$4:$L$26</c:f>
              <c:numCache>
                <c:formatCode>0.00</c:formatCode>
                <c:ptCount val="23"/>
                <c:pt idx="0">
                  <c:v>964.7586</c:v>
                </c:pt>
                <c:pt idx="1">
                  <c:v>990.51469999999995</c:v>
                </c:pt>
                <c:pt idx="2">
                  <c:v>1049.2103999999999</c:v>
                </c:pt>
                <c:pt idx="3">
                  <c:v>974.91599999999994</c:v>
                </c:pt>
                <c:pt idx="4">
                  <c:v>993.61260000000004</c:v>
                </c:pt>
                <c:pt idx="5">
                  <c:v>1014.7</c:v>
                </c:pt>
                <c:pt idx="6">
                  <c:v>1003.3094000000001</c:v>
                </c:pt>
                <c:pt idx="7">
                  <c:v>1005.0475000000001</c:v>
                </c:pt>
                <c:pt idx="8">
                  <c:v>973.10119999999995</c:v>
                </c:pt>
                <c:pt idx="9">
                  <c:v>926.15250000000003</c:v>
                </c:pt>
                <c:pt idx="10">
                  <c:v>950.08399999999995</c:v>
                </c:pt>
                <c:pt idx="11">
                  <c:v>948.04200000000003</c:v>
                </c:pt>
                <c:pt idx="12">
                  <c:v>973.41120000000001</c:v>
                </c:pt>
                <c:pt idx="13">
                  <c:v>995.35699999999986</c:v>
                </c:pt>
                <c:pt idx="14">
                  <c:v>978.16280000000006</c:v>
                </c:pt>
                <c:pt idx="15">
                  <c:v>980.17359999999996</c:v>
                </c:pt>
                <c:pt idx="16">
                  <c:v>986.28740000000005</c:v>
                </c:pt>
                <c:pt idx="17">
                  <c:v>1001.3256000000001</c:v>
                </c:pt>
                <c:pt idx="18">
                  <c:v>1055.3204999999998</c:v>
                </c:pt>
                <c:pt idx="19">
                  <c:v>1075.4612999999999</c:v>
                </c:pt>
                <c:pt idx="20">
                  <c:v>1077.9392</c:v>
                </c:pt>
                <c:pt idx="21">
                  <c:v>1115.8363999999999</c:v>
                </c:pt>
                <c:pt idx="22">
                  <c:v>1149.7793999999999</c:v>
                </c:pt>
              </c:numCache>
            </c:numRef>
          </c:val>
          <c:extLst>
            <c:ext xmlns:c16="http://schemas.microsoft.com/office/drawing/2014/chart" uri="{C3380CC4-5D6E-409C-BE32-E72D297353CC}">
              <c16:uniqueId val="{00000000-85EF-45C8-BDC5-740309AEB3FD}"/>
            </c:ext>
          </c:extLst>
        </c:ser>
        <c:ser>
          <c:idx val="1"/>
          <c:order val="1"/>
          <c:tx>
            <c:v>Dominican non-residents</c:v>
          </c:tx>
          <c:spPr>
            <a:ln w="25400">
              <a:noFill/>
            </a:ln>
          </c:spPr>
          <c:cat>
            <c:numRef>
              <c:f>Sheet1!$A$4:$A$26</c:f>
              <c:numCache>
                <c:formatCode>General</c:formatCod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numCache>
            </c:numRef>
          </c:cat>
          <c:val>
            <c:numRef>
              <c:f>Sheet1!$B$4:$B$26</c:f>
              <c:numCache>
                <c:formatCode>General</c:formatCode>
                <c:ptCount val="23"/>
                <c:pt idx="0">
                  <c:v>464.9</c:v>
                </c:pt>
                <c:pt idx="1">
                  <c:v>572.96</c:v>
                </c:pt>
                <c:pt idx="2">
                  <c:v>659.56</c:v>
                </c:pt>
                <c:pt idx="3">
                  <c:v>644.41</c:v>
                </c:pt>
                <c:pt idx="4">
                  <c:v>626.5</c:v>
                </c:pt>
                <c:pt idx="5">
                  <c:v>637.21</c:v>
                </c:pt>
                <c:pt idx="6">
                  <c:v>648.96</c:v>
                </c:pt>
                <c:pt idx="7">
                  <c:v>655.01</c:v>
                </c:pt>
                <c:pt idx="8">
                  <c:v>658.15</c:v>
                </c:pt>
                <c:pt idx="9">
                  <c:v>672.31</c:v>
                </c:pt>
                <c:pt idx="10">
                  <c:v>785.88</c:v>
                </c:pt>
                <c:pt idx="11">
                  <c:v>783.15</c:v>
                </c:pt>
                <c:pt idx="12">
                  <c:v>766.71</c:v>
                </c:pt>
                <c:pt idx="13">
                  <c:v>678.82</c:v>
                </c:pt>
                <c:pt idx="14">
                  <c:v>735.18</c:v>
                </c:pt>
                <c:pt idx="15">
                  <c:v>760.18</c:v>
                </c:pt>
                <c:pt idx="16">
                  <c:v>768.84</c:v>
                </c:pt>
                <c:pt idx="17">
                  <c:v>790.08</c:v>
                </c:pt>
                <c:pt idx="18">
                  <c:v>818.69</c:v>
                </c:pt>
                <c:pt idx="19">
                  <c:v>821.98</c:v>
                </c:pt>
                <c:pt idx="20">
                  <c:v>825.2</c:v>
                </c:pt>
                <c:pt idx="21">
                  <c:v>831.28</c:v>
                </c:pt>
                <c:pt idx="22">
                  <c:v>840.67</c:v>
                </c:pt>
              </c:numCache>
            </c:numRef>
          </c:val>
          <c:extLst>
            <c:ext xmlns:c16="http://schemas.microsoft.com/office/drawing/2014/chart" uri="{C3380CC4-5D6E-409C-BE32-E72D297353CC}">
              <c16:uniqueId val="{00000001-85EF-45C8-BDC5-740309AEB3FD}"/>
            </c:ext>
          </c:extLst>
        </c:ser>
        <c:dLbls>
          <c:showLegendKey val="0"/>
          <c:showVal val="0"/>
          <c:showCatName val="0"/>
          <c:showSerName val="0"/>
          <c:showPercent val="0"/>
          <c:showBubbleSize val="0"/>
        </c:dLbls>
        <c:axId val="90675840"/>
        <c:axId val="90677632"/>
      </c:areaChart>
      <c:catAx>
        <c:axId val="90675840"/>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sz="1400" b="1"/>
            </a:pPr>
            <a:endParaRPr lang="en-US"/>
          </a:p>
        </c:txPr>
        <c:crossAx val="90677632"/>
        <c:crosses val="autoZero"/>
        <c:auto val="1"/>
        <c:lblAlgn val="ctr"/>
        <c:lblOffset val="100"/>
        <c:tickLblSkip val="2"/>
        <c:tickMarkSkip val="2"/>
        <c:noMultiLvlLbl val="0"/>
      </c:catAx>
      <c:valAx>
        <c:axId val="90677632"/>
        <c:scaling>
          <c:orientation val="minMax"/>
          <c:max val="1200"/>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pPr>
                <a:r>
                  <a:rPr lang="en-CA" sz="1400"/>
                  <a:t>Expense per stay (US $)</a:t>
                </a:r>
              </a:p>
            </c:rich>
          </c:tx>
          <c:overlay val="0"/>
        </c:title>
        <c:numFmt formatCode="0" sourceLinked="0"/>
        <c:majorTickMark val="out"/>
        <c:minorTickMark val="none"/>
        <c:tickLblPos val="nextTo"/>
        <c:spPr>
          <a:ln>
            <a:solidFill>
              <a:srgbClr val="002060"/>
            </a:solidFill>
          </a:ln>
        </c:spPr>
        <c:txPr>
          <a:bodyPr/>
          <a:lstStyle/>
          <a:p>
            <a:pPr>
              <a:defRPr lang="ja-JP" sz="1400" b="1"/>
            </a:pPr>
            <a:endParaRPr lang="en-US"/>
          </a:p>
        </c:txPr>
        <c:crossAx val="90675840"/>
        <c:crosses val="autoZero"/>
        <c:crossBetween val="midCat"/>
      </c:valAx>
    </c:plotArea>
    <c:legend>
      <c:legendPos val="b"/>
      <c:overlay val="0"/>
      <c:txPr>
        <a:bodyPr/>
        <a:lstStyle/>
        <a:p>
          <a:pPr>
            <a:defRPr lang="ja-JP" sz="1400" b="1"/>
          </a:pPr>
          <a:endParaRPr lang="en-US"/>
        </a:p>
      </c:txPr>
    </c:legend>
    <c:plotVisOnly val="1"/>
    <c:dispBlanksAs val="zero"/>
    <c:showDLblsOverMax val="0"/>
  </c:chart>
  <c:txPr>
    <a:bodyPr/>
    <a:lstStyle/>
    <a:p>
      <a:pPr>
        <a:defRPr>
          <a:solidFill>
            <a:srgbClr val="002060"/>
          </a:solidFill>
          <a:latin typeface="Calibri Light" panose="020F030202020403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sz="2000">
                <a:solidFill>
                  <a:srgbClr val="002060"/>
                </a:solidFill>
              </a:defRPr>
            </a:pPr>
            <a:r>
              <a:rPr lang="en-CA" sz="2000">
                <a:solidFill>
                  <a:srgbClr val="002060"/>
                </a:solidFill>
              </a:rPr>
              <a:t>Hotel</a:t>
            </a:r>
            <a:r>
              <a:rPr lang="en-CA" sz="2000" baseline="0">
                <a:solidFill>
                  <a:srgbClr val="002060"/>
                </a:solidFill>
              </a:rPr>
              <a:t> room units and load factor </a:t>
            </a:r>
            <a:r>
              <a:rPr lang="en-CA" sz="2000">
                <a:solidFill>
                  <a:srgbClr val="002060"/>
                </a:solidFill>
              </a:rPr>
              <a:t>(1980-2017)</a:t>
            </a:r>
          </a:p>
        </c:rich>
      </c:tx>
      <c:overlay val="0"/>
    </c:title>
    <c:autoTitleDeleted val="0"/>
    <c:plotArea>
      <c:layout/>
      <c:lineChart>
        <c:grouping val="standard"/>
        <c:varyColors val="0"/>
        <c:ser>
          <c:idx val="1"/>
          <c:order val="0"/>
          <c:spPr>
            <a:ln>
              <a:solidFill>
                <a:schemeClr val="accent1"/>
              </a:solidFill>
            </a:ln>
          </c:spPr>
          <c:marker>
            <c:symbol val="none"/>
          </c:marker>
          <c:cat>
            <c:numRef>
              <c:f>Sheet1!$A$2:$A$39</c:f>
              <c:numCache>
                <c:formatCode>General_)</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Sheet1!$B$2:$B$39</c:f>
              <c:numCache>
                <c:formatCode>_(* #,##0_);_(* \(#,##0\);_(* "-"??_);_(@_)</c:formatCode>
                <c:ptCount val="38"/>
                <c:pt idx="0">
                  <c:v>5394</c:v>
                </c:pt>
                <c:pt idx="1">
                  <c:v>6132</c:v>
                </c:pt>
                <c:pt idx="2">
                  <c:v>6165</c:v>
                </c:pt>
                <c:pt idx="3">
                  <c:v>6527</c:v>
                </c:pt>
                <c:pt idx="4">
                  <c:v>7133</c:v>
                </c:pt>
                <c:pt idx="5">
                  <c:v>8562</c:v>
                </c:pt>
                <c:pt idx="6">
                  <c:v>9862</c:v>
                </c:pt>
                <c:pt idx="7">
                  <c:v>12043</c:v>
                </c:pt>
                <c:pt idx="8">
                  <c:v>15997</c:v>
                </c:pt>
                <c:pt idx="9">
                  <c:v>18478</c:v>
                </c:pt>
                <c:pt idx="10">
                  <c:v>19043</c:v>
                </c:pt>
                <c:pt idx="11">
                  <c:v>21510</c:v>
                </c:pt>
                <c:pt idx="12">
                  <c:v>24410</c:v>
                </c:pt>
                <c:pt idx="13">
                  <c:v>26801</c:v>
                </c:pt>
                <c:pt idx="14">
                  <c:v>29243</c:v>
                </c:pt>
                <c:pt idx="15">
                  <c:v>32846</c:v>
                </c:pt>
                <c:pt idx="16">
                  <c:v>36273</c:v>
                </c:pt>
                <c:pt idx="17">
                  <c:v>40453</c:v>
                </c:pt>
                <c:pt idx="18">
                  <c:v>44665</c:v>
                </c:pt>
                <c:pt idx="19">
                  <c:v>49623</c:v>
                </c:pt>
                <c:pt idx="20">
                  <c:v>51916</c:v>
                </c:pt>
                <c:pt idx="21">
                  <c:v>54034</c:v>
                </c:pt>
                <c:pt idx="22">
                  <c:v>55380</c:v>
                </c:pt>
                <c:pt idx="23">
                  <c:v>56764</c:v>
                </c:pt>
                <c:pt idx="24">
                  <c:v>59387</c:v>
                </c:pt>
                <c:pt idx="25">
                  <c:v>60316</c:v>
                </c:pt>
                <c:pt idx="26">
                  <c:v>63525</c:v>
                </c:pt>
                <c:pt idx="27">
                  <c:v>64080</c:v>
                </c:pt>
                <c:pt idx="28">
                  <c:v>65563</c:v>
                </c:pt>
                <c:pt idx="29">
                  <c:v>64998</c:v>
                </c:pt>
                <c:pt idx="30">
                  <c:v>67833.25</c:v>
                </c:pt>
                <c:pt idx="31">
                  <c:v>67339.916666666672</c:v>
                </c:pt>
                <c:pt idx="32">
                  <c:v>66988</c:v>
                </c:pt>
                <c:pt idx="33">
                  <c:v>67663.75</c:v>
                </c:pt>
                <c:pt idx="34">
                  <c:v>69418.833333333328</c:v>
                </c:pt>
                <c:pt idx="35">
                  <c:v>70883.75</c:v>
                </c:pt>
                <c:pt idx="36">
                  <c:v>71896.25</c:v>
                </c:pt>
                <c:pt idx="37">
                  <c:v>75540.416666666672</c:v>
                </c:pt>
              </c:numCache>
            </c:numRef>
          </c:val>
          <c:smooth val="0"/>
          <c:extLst>
            <c:ext xmlns:c16="http://schemas.microsoft.com/office/drawing/2014/chart" uri="{C3380CC4-5D6E-409C-BE32-E72D297353CC}">
              <c16:uniqueId val="{00000000-5D66-4574-99D5-074A3FB05D03}"/>
            </c:ext>
          </c:extLst>
        </c:ser>
        <c:dLbls>
          <c:showLegendKey val="0"/>
          <c:showVal val="0"/>
          <c:showCatName val="0"/>
          <c:showSerName val="0"/>
          <c:showPercent val="0"/>
          <c:showBubbleSize val="0"/>
        </c:dLbls>
        <c:marker val="1"/>
        <c:smooth val="0"/>
        <c:axId val="90698112"/>
        <c:axId val="90699648"/>
      </c:lineChart>
      <c:lineChart>
        <c:grouping val="standard"/>
        <c:varyColors val="0"/>
        <c:ser>
          <c:idx val="2"/>
          <c:order val="1"/>
          <c:marker>
            <c:symbol val="none"/>
          </c:marker>
          <c:cat>
            <c:numRef>
              <c:f>Sheet1!$A$2:$A$39</c:f>
              <c:numCache>
                <c:formatCode>General_)</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Sheet1!$C$2:$C$39</c:f>
              <c:numCache>
                <c:formatCode>_(* #,##0.0_);_(* \(#,##0.0\);_(* "-"??_);_(@_)</c:formatCode>
                <c:ptCount val="38"/>
                <c:pt idx="0">
                  <c:v>58.504118101768746</c:v>
                </c:pt>
                <c:pt idx="1">
                  <c:v>59.5</c:v>
                </c:pt>
                <c:pt idx="2">
                  <c:v>55.5</c:v>
                </c:pt>
                <c:pt idx="3">
                  <c:v>60.3</c:v>
                </c:pt>
                <c:pt idx="4">
                  <c:v>57.016666666666673</c:v>
                </c:pt>
                <c:pt idx="5">
                  <c:v>61.833333333333343</c:v>
                </c:pt>
                <c:pt idx="6">
                  <c:v>63.333333333333336</c:v>
                </c:pt>
                <c:pt idx="7">
                  <c:v>74.083333333333329</c:v>
                </c:pt>
                <c:pt idx="8">
                  <c:v>70.583333333333329</c:v>
                </c:pt>
                <c:pt idx="9">
                  <c:v>70.666666666666671</c:v>
                </c:pt>
                <c:pt idx="10">
                  <c:v>68.833333333333329</c:v>
                </c:pt>
                <c:pt idx="11">
                  <c:v>64.5</c:v>
                </c:pt>
                <c:pt idx="12">
                  <c:v>69.25</c:v>
                </c:pt>
                <c:pt idx="13">
                  <c:v>74.666666666666671</c:v>
                </c:pt>
                <c:pt idx="14">
                  <c:v>72.083333333333329</c:v>
                </c:pt>
                <c:pt idx="15">
                  <c:v>76.833333333333329</c:v>
                </c:pt>
                <c:pt idx="16">
                  <c:v>72.583333333333329</c:v>
                </c:pt>
                <c:pt idx="17">
                  <c:v>76.191666666666663</c:v>
                </c:pt>
                <c:pt idx="18">
                  <c:v>69.708333333333329</c:v>
                </c:pt>
                <c:pt idx="19">
                  <c:v>66.900000000000006</c:v>
                </c:pt>
                <c:pt idx="20">
                  <c:v>70.233333333333348</c:v>
                </c:pt>
                <c:pt idx="21">
                  <c:v>66.33</c:v>
                </c:pt>
                <c:pt idx="22">
                  <c:v>62.783333333333339</c:v>
                </c:pt>
                <c:pt idx="23">
                  <c:v>72.683333333333323</c:v>
                </c:pt>
                <c:pt idx="24">
                  <c:v>74.2</c:v>
                </c:pt>
                <c:pt idx="25">
                  <c:v>73.900000000000006</c:v>
                </c:pt>
                <c:pt idx="26">
                  <c:v>73</c:v>
                </c:pt>
                <c:pt idx="27">
                  <c:v>72.2</c:v>
                </c:pt>
                <c:pt idx="28">
                  <c:v>70.400000000000006</c:v>
                </c:pt>
                <c:pt idx="29">
                  <c:v>66</c:v>
                </c:pt>
                <c:pt idx="30">
                  <c:v>66.557500000000005</c:v>
                </c:pt>
                <c:pt idx="31">
                  <c:v>69.291666666666671</c:v>
                </c:pt>
                <c:pt idx="32">
                  <c:v>70.333333333333343</c:v>
                </c:pt>
                <c:pt idx="33">
                  <c:v>71.687499999999986</c:v>
                </c:pt>
                <c:pt idx="34">
                  <c:v>74.808333333333323</c:v>
                </c:pt>
                <c:pt idx="35">
                  <c:v>75.50833333333334</c:v>
                </c:pt>
                <c:pt idx="36">
                  <c:v>77.958333333333343</c:v>
                </c:pt>
                <c:pt idx="37">
                  <c:v>77.033333333333346</c:v>
                </c:pt>
              </c:numCache>
            </c:numRef>
          </c:val>
          <c:smooth val="0"/>
          <c:extLst>
            <c:ext xmlns:c16="http://schemas.microsoft.com/office/drawing/2014/chart" uri="{C3380CC4-5D6E-409C-BE32-E72D297353CC}">
              <c16:uniqueId val="{00000001-5D66-4574-99D5-074A3FB05D03}"/>
            </c:ext>
          </c:extLst>
        </c:ser>
        <c:dLbls>
          <c:showLegendKey val="0"/>
          <c:showVal val="0"/>
          <c:showCatName val="0"/>
          <c:showSerName val="0"/>
          <c:showPercent val="0"/>
          <c:showBubbleSize val="0"/>
        </c:dLbls>
        <c:marker val="1"/>
        <c:smooth val="0"/>
        <c:axId val="90707840"/>
        <c:axId val="90705920"/>
      </c:lineChart>
      <c:catAx>
        <c:axId val="90698112"/>
        <c:scaling>
          <c:orientation val="minMax"/>
        </c:scaling>
        <c:delete val="0"/>
        <c:axPos val="b"/>
        <c:numFmt formatCode="General_)" sourceLinked="1"/>
        <c:majorTickMark val="out"/>
        <c:minorTickMark val="none"/>
        <c:tickLblPos val="nextTo"/>
        <c:spPr>
          <a:ln>
            <a:solidFill>
              <a:srgbClr val="002060"/>
            </a:solidFill>
          </a:ln>
        </c:spPr>
        <c:txPr>
          <a:bodyPr/>
          <a:lstStyle/>
          <a:p>
            <a:pPr>
              <a:defRPr lang="ja-JP" sz="1400" b="1">
                <a:solidFill>
                  <a:srgbClr val="002060"/>
                </a:solidFill>
              </a:defRPr>
            </a:pPr>
            <a:endParaRPr lang="en-US"/>
          </a:p>
        </c:txPr>
        <c:crossAx val="90699648"/>
        <c:crosses val="autoZero"/>
        <c:auto val="1"/>
        <c:lblAlgn val="ctr"/>
        <c:lblOffset val="100"/>
        <c:tickLblSkip val="3"/>
        <c:tickMarkSkip val="3"/>
        <c:noMultiLvlLbl val="0"/>
      </c:catAx>
      <c:valAx>
        <c:axId val="90699648"/>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solidFill>
                      <a:srgbClr val="002060"/>
                    </a:solidFill>
                  </a:defRPr>
                </a:pPr>
                <a:r>
                  <a:rPr lang="en-CA" sz="1400">
                    <a:solidFill>
                      <a:srgbClr val="002060"/>
                    </a:solidFill>
                  </a:rPr>
                  <a:t>Rooms Hotels (Units)</a:t>
                </a:r>
              </a:p>
            </c:rich>
          </c:tx>
          <c:overlay val="0"/>
        </c:title>
        <c:numFmt formatCode="#,##0\ " sourceLinked="0"/>
        <c:majorTickMark val="out"/>
        <c:minorTickMark val="none"/>
        <c:tickLblPos val="nextTo"/>
        <c:spPr>
          <a:ln>
            <a:solidFill>
              <a:srgbClr val="002060"/>
            </a:solidFill>
          </a:ln>
        </c:spPr>
        <c:txPr>
          <a:bodyPr/>
          <a:lstStyle/>
          <a:p>
            <a:pPr>
              <a:defRPr lang="ja-JP" sz="1400" b="1">
                <a:solidFill>
                  <a:srgbClr val="002060"/>
                </a:solidFill>
              </a:defRPr>
            </a:pPr>
            <a:endParaRPr lang="en-US"/>
          </a:p>
        </c:txPr>
        <c:crossAx val="90698112"/>
        <c:crosses val="autoZero"/>
        <c:crossBetween val="midCat"/>
      </c:valAx>
      <c:valAx>
        <c:axId val="90705920"/>
        <c:scaling>
          <c:orientation val="minMax"/>
          <c:max val="80"/>
        </c:scaling>
        <c:delete val="0"/>
        <c:axPos val="r"/>
        <c:title>
          <c:tx>
            <c:rich>
              <a:bodyPr rot="5400000" vert="horz"/>
              <a:lstStyle/>
              <a:p>
                <a:pPr>
                  <a:defRPr lang="ja-JP" sz="1400">
                    <a:solidFill>
                      <a:schemeClr val="accent3">
                        <a:lumMod val="75000"/>
                      </a:schemeClr>
                    </a:solidFill>
                  </a:defRPr>
                </a:pPr>
                <a:r>
                  <a:rPr lang="en-CA" sz="1400">
                    <a:solidFill>
                      <a:schemeClr val="accent3">
                        <a:lumMod val="75000"/>
                      </a:schemeClr>
                    </a:solidFill>
                  </a:rPr>
                  <a:t>Load Factor Hotel (%)</a:t>
                </a:r>
              </a:p>
            </c:rich>
          </c:tx>
          <c:overlay val="0"/>
        </c:title>
        <c:numFmt formatCode="#,##0_ ;\-#,##0\ " sourceLinked="0"/>
        <c:majorTickMark val="out"/>
        <c:minorTickMark val="none"/>
        <c:tickLblPos val="nextTo"/>
        <c:spPr>
          <a:ln>
            <a:solidFill>
              <a:schemeClr val="accent3">
                <a:lumMod val="75000"/>
              </a:schemeClr>
            </a:solidFill>
          </a:ln>
        </c:spPr>
        <c:txPr>
          <a:bodyPr/>
          <a:lstStyle/>
          <a:p>
            <a:pPr>
              <a:defRPr lang="ja-JP" sz="1400" b="1">
                <a:solidFill>
                  <a:schemeClr val="accent3">
                    <a:lumMod val="75000"/>
                  </a:schemeClr>
                </a:solidFill>
              </a:defRPr>
            </a:pPr>
            <a:endParaRPr lang="en-US"/>
          </a:p>
        </c:txPr>
        <c:crossAx val="90707840"/>
        <c:crosses val="max"/>
        <c:crossBetween val="between"/>
      </c:valAx>
      <c:catAx>
        <c:axId val="90707840"/>
        <c:scaling>
          <c:orientation val="minMax"/>
        </c:scaling>
        <c:delete val="1"/>
        <c:axPos val="b"/>
        <c:numFmt formatCode="General_)" sourceLinked="1"/>
        <c:majorTickMark val="out"/>
        <c:minorTickMark val="none"/>
        <c:tickLblPos val="nextTo"/>
        <c:crossAx val="90705920"/>
        <c:crosses val="autoZero"/>
        <c:auto val="1"/>
        <c:lblAlgn val="ctr"/>
        <c:lblOffset val="100"/>
        <c:noMultiLvlLbl val="0"/>
      </c:cat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sz="2000"/>
            </a:pPr>
            <a:r>
              <a:rPr lang="en-CA" sz="2000"/>
              <a:t>Jobs generated by hotels (1980-2017)</a:t>
            </a:r>
          </a:p>
        </c:rich>
      </c:tx>
      <c:overlay val="0"/>
    </c:title>
    <c:autoTitleDeleted val="0"/>
    <c:plotArea>
      <c:layout/>
      <c:lineChart>
        <c:grouping val="standard"/>
        <c:varyColors val="0"/>
        <c:ser>
          <c:idx val="0"/>
          <c:order val="0"/>
          <c:tx>
            <c:strRef>
              <c:f>Sheet1!$E$1</c:f>
              <c:strCache>
                <c:ptCount val="1"/>
                <c:pt idx="0">
                  <c:v>Direct jobs</c:v>
                </c:pt>
              </c:strCache>
            </c:strRef>
          </c:tx>
          <c:marker>
            <c:symbol val="none"/>
          </c:marker>
          <c:cat>
            <c:numRef>
              <c:f>Sheet1!$A$2:$A$39</c:f>
              <c:numCache>
                <c:formatCode>General_)</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Sheet1!$E$2:$E$39</c:f>
              <c:numCache>
                <c:formatCode>_(* #,##0_);_(* \(#,##0\);_(* "-"??_);_(@_)</c:formatCode>
                <c:ptCount val="38"/>
                <c:pt idx="0">
                  <c:v>6796</c:v>
                </c:pt>
                <c:pt idx="1">
                  <c:v>7726.6825013917241</c:v>
                </c:pt>
                <c:pt idx="2">
                  <c:v>7768.2983856002966</c:v>
                </c:pt>
                <c:pt idx="3">
                  <c:v>8231.1174614956399</c:v>
                </c:pt>
                <c:pt idx="4">
                  <c:v>8995.3364260530707</c:v>
                </c:pt>
                <c:pt idx="5">
                  <c:v>10788</c:v>
                </c:pt>
                <c:pt idx="6">
                  <c:v>12425.981779957954</c:v>
                </c:pt>
                <c:pt idx="7">
                  <c:v>15174.011212333568</c:v>
                </c:pt>
                <c:pt idx="8">
                  <c:v>20155.995795374911</c:v>
                </c:pt>
                <c:pt idx="9">
                  <c:v>23282.021023125439</c:v>
                </c:pt>
                <c:pt idx="10">
                  <c:v>28564</c:v>
                </c:pt>
                <c:pt idx="11">
                  <c:v>27963</c:v>
                </c:pt>
                <c:pt idx="12">
                  <c:v>31733</c:v>
                </c:pt>
                <c:pt idx="13">
                  <c:v>32161</c:v>
                </c:pt>
                <c:pt idx="14">
                  <c:v>35092</c:v>
                </c:pt>
                <c:pt idx="15">
                  <c:v>36131</c:v>
                </c:pt>
                <c:pt idx="16">
                  <c:v>36273</c:v>
                </c:pt>
                <c:pt idx="17">
                  <c:v>44498</c:v>
                </c:pt>
                <c:pt idx="18">
                  <c:v>44665</c:v>
                </c:pt>
                <c:pt idx="19">
                  <c:v>45653</c:v>
                </c:pt>
                <c:pt idx="20">
                  <c:v>47763</c:v>
                </c:pt>
                <c:pt idx="21">
                  <c:v>44031</c:v>
                </c:pt>
                <c:pt idx="22">
                  <c:v>44968</c:v>
                </c:pt>
                <c:pt idx="23">
                  <c:v>47055</c:v>
                </c:pt>
                <c:pt idx="24">
                  <c:v>48994</c:v>
                </c:pt>
                <c:pt idx="25">
                  <c:v>49176</c:v>
                </c:pt>
                <c:pt idx="26">
                  <c:v>53797</c:v>
                </c:pt>
                <c:pt idx="27">
                  <c:v>54359</c:v>
                </c:pt>
                <c:pt idx="28">
                  <c:v>55863</c:v>
                </c:pt>
                <c:pt idx="29">
                  <c:v>56057</c:v>
                </c:pt>
                <c:pt idx="30">
                  <c:v>55820</c:v>
                </c:pt>
                <c:pt idx="31">
                  <c:v>57599</c:v>
                </c:pt>
                <c:pt idx="32">
                  <c:v>57496</c:v>
                </c:pt>
                <c:pt idx="33">
                  <c:v>61869</c:v>
                </c:pt>
                <c:pt idx="34">
                  <c:v>70578</c:v>
                </c:pt>
                <c:pt idx="35">
                  <c:v>71686</c:v>
                </c:pt>
                <c:pt idx="36">
                  <c:v>88777</c:v>
                </c:pt>
                <c:pt idx="37">
                  <c:v>90136</c:v>
                </c:pt>
              </c:numCache>
            </c:numRef>
          </c:val>
          <c:smooth val="0"/>
          <c:extLst>
            <c:ext xmlns:c16="http://schemas.microsoft.com/office/drawing/2014/chart" uri="{C3380CC4-5D6E-409C-BE32-E72D297353CC}">
              <c16:uniqueId val="{00000000-BCF7-48BA-83D8-EEC6F19D6692}"/>
            </c:ext>
          </c:extLst>
        </c:ser>
        <c:ser>
          <c:idx val="1"/>
          <c:order val="1"/>
          <c:tx>
            <c:strRef>
              <c:f>Sheet1!$F$1</c:f>
              <c:strCache>
                <c:ptCount val="1"/>
                <c:pt idx="0">
                  <c:v>Indirect jobs</c:v>
                </c:pt>
              </c:strCache>
            </c:strRef>
          </c:tx>
          <c:spPr>
            <a:ln>
              <a:solidFill>
                <a:schemeClr val="accent3"/>
              </a:solidFill>
            </a:ln>
          </c:spPr>
          <c:marker>
            <c:symbol val="none"/>
          </c:marker>
          <c:val>
            <c:numRef>
              <c:f>Sheet1!$F$2:$F$39</c:f>
              <c:numCache>
                <c:formatCode>_(* #,##0_);_(* \(#,##0\);_(* "-"??_);_(@_)</c:formatCode>
                <c:ptCount val="38"/>
                <c:pt idx="0">
                  <c:v>13592</c:v>
                </c:pt>
                <c:pt idx="1">
                  <c:v>15453.365002783448</c:v>
                </c:pt>
                <c:pt idx="2">
                  <c:v>15536.596771200593</c:v>
                </c:pt>
                <c:pt idx="3">
                  <c:v>16462.23492299128</c:v>
                </c:pt>
                <c:pt idx="4">
                  <c:v>17990.672852106141</c:v>
                </c:pt>
                <c:pt idx="5">
                  <c:v>21576</c:v>
                </c:pt>
                <c:pt idx="6">
                  <c:v>24851.963559915908</c:v>
                </c:pt>
                <c:pt idx="7">
                  <c:v>30348.022424667135</c:v>
                </c:pt>
                <c:pt idx="8">
                  <c:v>40311.991590749822</c:v>
                </c:pt>
                <c:pt idx="9">
                  <c:v>46564.042046250877</c:v>
                </c:pt>
                <c:pt idx="10">
                  <c:v>59985</c:v>
                </c:pt>
                <c:pt idx="11">
                  <c:v>69908</c:v>
                </c:pt>
                <c:pt idx="12">
                  <c:v>79333</c:v>
                </c:pt>
                <c:pt idx="13">
                  <c:v>80403</c:v>
                </c:pt>
                <c:pt idx="14">
                  <c:v>87729</c:v>
                </c:pt>
                <c:pt idx="15">
                  <c:v>90327</c:v>
                </c:pt>
                <c:pt idx="16">
                  <c:v>90683</c:v>
                </c:pt>
                <c:pt idx="17">
                  <c:v>111246</c:v>
                </c:pt>
                <c:pt idx="18">
                  <c:v>111663</c:v>
                </c:pt>
                <c:pt idx="19">
                  <c:v>114133</c:v>
                </c:pt>
                <c:pt idx="20">
                  <c:v>119407</c:v>
                </c:pt>
                <c:pt idx="21">
                  <c:v>110075</c:v>
                </c:pt>
                <c:pt idx="22">
                  <c:v>112420</c:v>
                </c:pt>
                <c:pt idx="23">
                  <c:v>117639</c:v>
                </c:pt>
                <c:pt idx="24">
                  <c:v>122484</c:v>
                </c:pt>
                <c:pt idx="25">
                  <c:v>122940</c:v>
                </c:pt>
                <c:pt idx="26">
                  <c:v>134492</c:v>
                </c:pt>
                <c:pt idx="27">
                  <c:v>135900</c:v>
                </c:pt>
                <c:pt idx="28">
                  <c:v>139656</c:v>
                </c:pt>
                <c:pt idx="29">
                  <c:v>140142</c:v>
                </c:pt>
                <c:pt idx="30">
                  <c:v>139551</c:v>
                </c:pt>
                <c:pt idx="31">
                  <c:v>143998</c:v>
                </c:pt>
                <c:pt idx="32">
                  <c:v>143739</c:v>
                </c:pt>
                <c:pt idx="33">
                  <c:v>154674</c:v>
                </c:pt>
                <c:pt idx="34">
                  <c:v>176447</c:v>
                </c:pt>
                <c:pt idx="35">
                  <c:v>182460</c:v>
                </c:pt>
                <c:pt idx="36">
                  <c:v>226376</c:v>
                </c:pt>
                <c:pt idx="37">
                  <c:v>233359</c:v>
                </c:pt>
              </c:numCache>
            </c:numRef>
          </c:val>
          <c:smooth val="0"/>
          <c:extLst>
            <c:ext xmlns:c16="http://schemas.microsoft.com/office/drawing/2014/chart" uri="{C3380CC4-5D6E-409C-BE32-E72D297353CC}">
              <c16:uniqueId val="{00000001-BCF7-48BA-83D8-EEC6F19D6692}"/>
            </c:ext>
          </c:extLst>
        </c:ser>
        <c:dLbls>
          <c:showLegendKey val="0"/>
          <c:showVal val="0"/>
          <c:showCatName val="0"/>
          <c:showSerName val="0"/>
          <c:showPercent val="0"/>
          <c:showBubbleSize val="0"/>
        </c:dLbls>
        <c:smooth val="0"/>
        <c:axId val="90723840"/>
        <c:axId val="90725376"/>
      </c:lineChart>
      <c:catAx>
        <c:axId val="90723840"/>
        <c:scaling>
          <c:orientation val="minMax"/>
        </c:scaling>
        <c:delete val="0"/>
        <c:axPos val="b"/>
        <c:numFmt formatCode="General_)" sourceLinked="1"/>
        <c:majorTickMark val="out"/>
        <c:minorTickMark val="none"/>
        <c:tickLblPos val="nextTo"/>
        <c:spPr>
          <a:ln>
            <a:solidFill>
              <a:srgbClr val="002060"/>
            </a:solidFill>
          </a:ln>
        </c:spPr>
        <c:txPr>
          <a:bodyPr/>
          <a:lstStyle/>
          <a:p>
            <a:pPr>
              <a:defRPr lang="ja-JP" sz="1400" b="1"/>
            </a:pPr>
            <a:endParaRPr lang="en-US"/>
          </a:p>
        </c:txPr>
        <c:crossAx val="90725376"/>
        <c:crosses val="autoZero"/>
        <c:auto val="1"/>
        <c:lblAlgn val="ctr"/>
        <c:lblOffset val="100"/>
        <c:tickLblSkip val="3"/>
        <c:tickMarkSkip val="3"/>
        <c:noMultiLvlLbl val="0"/>
      </c:catAx>
      <c:valAx>
        <c:axId val="90725376"/>
        <c:scaling>
          <c:orientation val="minMax"/>
        </c:scaling>
        <c:delete val="0"/>
        <c:axPos val="l"/>
        <c:majorGridlines>
          <c:spPr>
            <a:ln>
              <a:solidFill>
                <a:schemeClr val="tx1">
                  <a:lumMod val="40000"/>
                  <a:lumOff val="60000"/>
                </a:schemeClr>
              </a:solidFill>
              <a:prstDash val="lgDash"/>
            </a:ln>
          </c:spPr>
        </c:majorGridlines>
        <c:numFmt formatCode="#,##0" sourceLinked="0"/>
        <c:majorTickMark val="out"/>
        <c:minorTickMark val="none"/>
        <c:tickLblPos val="nextTo"/>
        <c:spPr>
          <a:ln>
            <a:solidFill>
              <a:srgbClr val="002060"/>
            </a:solidFill>
          </a:ln>
        </c:spPr>
        <c:txPr>
          <a:bodyPr/>
          <a:lstStyle/>
          <a:p>
            <a:pPr>
              <a:defRPr lang="ja-JP" sz="1400" b="1"/>
            </a:pPr>
            <a:endParaRPr lang="en-US"/>
          </a:p>
        </c:txPr>
        <c:crossAx val="90723840"/>
        <c:crosses val="autoZero"/>
        <c:crossBetween val="midCat"/>
      </c:valAx>
    </c:plotArea>
    <c:legend>
      <c:legendPos val="b"/>
      <c:overlay val="0"/>
      <c:txPr>
        <a:bodyPr/>
        <a:lstStyle/>
        <a:p>
          <a:pPr>
            <a:defRPr lang="ja-JP" sz="14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Revenue passenger Kilometres</c:v>
          </c:tx>
          <c:marker>
            <c:symbol val="none"/>
          </c:marker>
          <c:cat>
            <c:numRef>
              <c:f>Traffic_ByDepartureCountry!$A$6:$A$46</c:f>
              <c:numCache>
                <c:formatCode>0</c:formatCode>
                <c:ptCount val="4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numCache>
            </c:numRef>
          </c:cat>
          <c:val>
            <c:numRef>
              <c:f>Traffic_ByDepartureCountry!$F$6:$F$46</c:f>
              <c:numCache>
                <c:formatCode>0</c:formatCode>
                <c:ptCount val="41"/>
                <c:pt idx="0">
                  <c:v>4687210922</c:v>
                </c:pt>
                <c:pt idx="1">
                  <c:v>5282245846</c:v>
                </c:pt>
                <c:pt idx="2">
                  <c:v>5717328822</c:v>
                </c:pt>
                <c:pt idx="3">
                  <c:v>5988055627</c:v>
                </c:pt>
                <c:pt idx="4">
                  <c:v>6447890495</c:v>
                </c:pt>
                <c:pt idx="5">
                  <c:v>7091534443</c:v>
                </c:pt>
                <c:pt idx="6">
                  <c:v>6874221830</c:v>
                </c:pt>
                <c:pt idx="7">
                  <c:v>5628985105</c:v>
                </c:pt>
                <c:pt idx="8">
                  <c:v>6637791389</c:v>
                </c:pt>
                <c:pt idx="9">
                  <c:v>7588935106</c:v>
                </c:pt>
                <c:pt idx="10">
                  <c:v>8741639695</c:v>
                </c:pt>
                <c:pt idx="11">
                  <c:v>8722197163</c:v>
                </c:pt>
                <c:pt idx="12">
                  <c:v>10009053434</c:v>
                </c:pt>
                <c:pt idx="13">
                  <c:v>10507572355</c:v>
                </c:pt>
                <c:pt idx="14">
                  <c:v>10920740331</c:v>
                </c:pt>
                <c:pt idx="15">
                  <c:v>12064266550</c:v>
                </c:pt>
                <c:pt idx="16">
                  <c:v>11628660390</c:v>
                </c:pt>
                <c:pt idx="17">
                  <c:v>13369634816</c:v>
                </c:pt>
                <c:pt idx="18">
                  <c:v>14669247147</c:v>
                </c:pt>
                <c:pt idx="19">
                  <c:v>16279200585</c:v>
                </c:pt>
                <c:pt idx="20">
                  <c:v>17742954814</c:v>
                </c:pt>
                <c:pt idx="21">
                  <c:v>18329776927</c:v>
                </c:pt>
                <c:pt idx="22">
                  <c:v>18913088739</c:v>
                </c:pt>
                <c:pt idx="23">
                  <c:v>19441338923</c:v>
                </c:pt>
                <c:pt idx="24">
                  <c:v>20078633073</c:v>
                </c:pt>
                <c:pt idx="25">
                  <c:v>20711038084</c:v>
                </c:pt>
                <c:pt idx="26">
                  <c:v>21368130184</c:v>
                </c:pt>
                <c:pt idx="27">
                  <c:v>22234649347</c:v>
                </c:pt>
                <c:pt idx="28">
                  <c:v>23125660685</c:v>
                </c:pt>
                <c:pt idx="29">
                  <c:v>24081767123</c:v>
                </c:pt>
                <c:pt idx="30">
                  <c:v>25142476027</c:v>
                </c:pt>
                <c:pt idx="31">
                  <c:v>26278100304</c:v>
                </c:pt>
                <c:pt idx="32">
                  <c:v>27454091758</c:v>
                </c:pt>
                <c:pt idx="33">
                  <c:v>28678663583</c:v>
                </c:pt>
                <c:pt idx="34">
                  <c:v>29963885182</c:v>
                </c:pt>
                <c:pt idx="35">
                  <c:v>31355844423</c:v>
                </c:pt>
                <c:pt idx="36">
                  <c:v>32798616408</c:v>
                </c:pt>
                <c:pt idx="37">
                  <c:v>34271194920</c:v>
                </c:pt>
                <c:pt idx="38">
                  <c:v>35770468334</c:v>
                </c:pt>
                <c:pt idx="39">
                  <c:v>37294056810</c:v>
                </c:pt>
                <c:pt idx="40">
                  <c:v>38836100694</c:v>
                </c:pt>
              </c:numCache>
            </c:numRef>
          </c:val>
          <c:smooth val="0"/>
          <c:extLst>
            <c:ext xmlns:c16="http://schemas.microsoft.com/office/drawing/2014/chart" uri="{C3380CC4-5D6E-409C-BE32-E72D297353CC}">
              <c16:uniqueId val="{00000000-0CD1-4994-A3F9-72B3D0E465FB}"/>
            </c:ext>
          </c:extLst>
        </c:ser>
        <c:dLbls>
          <c:showLegendKey val="0"/>
          <c:showVal val="0"/>
          <c:showCatName val="0"/>
          <c:showSerName val="0"/>
          <c:showPercent val="0"/>
          <c:showBubbleSize val="0"/>
        </c:dLbls>
        <c:smooth val="0"/>
        <c:axId val="90753664"/>
        <c:axId val="90837376"/>
      </c:lineChart>
      <c:catAx>
        <c:axId val="90753664"/>
        <c:scaling>
          <c:orientation val="minMax"/>
        </c:scaling>
        <c:delete val="0"/>
        <c:axPos val="b"/>
        <c:numFmt formatCode="0" sourceLinked="1"/>
        <c:majorTickMark val="out"/>
        <c:minorTickMark val="none"/>
        <c:tickLblPos val="nextTo"/>
        <c:spPr>
          <a:ln>
            <a:solidFill>
              <a:srgbClr val="002060"/>
            </a:solidFill>
          </a:ln>
        </c:spPr>
        <c:txPr>
          <a:bodyPr/>
          <a:lstStyle/>
          <a:p>
            <a:pPr>
              <a:defRPr lang="ja-JP" sz="1400" b="1">
                <a:latin typeface="Calibri Light" panose="020F0302020204030204" pitchFamily="34" charset="0"/>
                <a:cs typeface="Calibri Light" panose="020F0302020204030204" pitchFamily="34" charset="0"/>
              </a:defRPr>
            </a:pPr>
            <a:endParaRPr lang="en-US"/>
          </a:p>
        </c:txPr>
        <c:crossAx val="90837376"/>
        <c:crosses val="autoZero"/>
        <c:auto val="1"/>
        <c:lblAlgn val="ctr"/>
        <c:lblOffset val="100"/>
        <c:tickLblSkip val="5"/>
        <c:tickMarkSkip val="5"/>
        <c:noMultiLvlLbl val="0"/>
      </c:catAx>
      <c:valAx>
        <c:axId val="90837376"/>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latin typeface="Calibri Light" panose="020F0302020204030204" pitchFamily="34" charset="0"/>
                    <a:cs typeface="Calibri Light" panose="020F0302020204030204" pitchFamily="34" charset="0"/>
                  </a:defRPr>
                </a:pPr>
                <a:r>
                  <a:rPr lang="en-CA" sz="1400">
                    <a:latin typeface="Calibri Light" panose="020F0302020204030204" pitchFamily="34" charset="0"/>
                    <a:cs typeface="Calibri Light" panose="020F0302020204030204" pitchFamily="34" charset="0"/>
                  </a:rPr>
                  <a:t>Revenue Passenger Kilometres (RPK)</a:t>
                </a:r>
              </a:p>
            </c:rich>
          </c:tx>
          <c:overlay val="0"/>
        </c:title>
        <c:numFmt formatCode="#,##0" sourceLinked="0"/>
        <c:majorTickMark val="out"/>
        <c:minorTickMark val="none"/>
        <c:tickLblPos val="nextTo"/>
        <c:spPr>
          <a:ln>
            <a:solidFill>
              <a:srgbClr val="002060"/>
            </a:solidFill>
          </a:ln>
        </c:spPr>
        <c:txPr>
          <a:bodyPr/>
          <a:lstStyle/>
          <a:p>
            <a:pPr>
              <a:defRPr lang="ja-JP" sz="1400" b="1">
                <a:latin typeface="Calibri Light" panose="020F0302020204030204" pitchFamily="34" charset="0"/>
                <a:cs typeface="Calibri Light" panose="020F0302020204030204" pitchFamily="34" charset="0"/>
              </a:defRPr>
            </a:pPr>
            <a:endParaRPr lang="en-US"/>
          </a:p>
        </c:txPr>
        <c:crossAx val="90753664"/>
        <c:crosses val="autoZero"/>
        <c:crossBetween val="midCat"/>
        <c:dispUnits>
          <c:builtInUnit val="billions"/>
          <c:dispUnitsLbl>
            <c:layout>
              <c:manualLayout>
                <c:xMode val="edge"/>
                <c:yMode val="edge"/>
                <c:x val="5.716940070002606E-2"/>
                <c:y val="0.3636098154729141"/>
              </c:manualLayout>
            </c:layout>
            <c:tx>
              <c:rich>
                <a:bodyPr/>
                <a:lstStyle/>
                <a:p>
                  <a:pPr>
                    <a:defRPr lang="ja-JP" sz="1400" i="1">
                      <a:latin typeface="Calibri Light" panose="020F0302020204030204" pitchFamily="34" charset="0"/>
                      <a:cs typeface="Calibri Light" panose="020F0302020204030204" pitchFamily="34" charset="0"/>
                    </a:defRPr>
                  </a:pPr>
                  <a:r>
                    <a:rPr lang="en-CA" sz="1400" i="1" dirty="0">
                      <a:latin typeface="Calibri Light" panose="020F0302020204030204" pitchFamily="34" charset="0"/>
                      <a:cs typeface="Calibri Light" panose="020F0302020204030204" pitchFamily="34" charset="0"/>
                    </a:rPr>
                    <a:t>(Billions)</a:t>
                  </a:r>
                </a:p>
              </c:rich>
            </c:tx>
          </c:dispUnitsLbl>
        </c:dispUnits>
      </c:val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Number of flights</c:v>
          </c:tx>
          <c:spPr>
            <a:ln>
              <a:solidFill>
                <a:srgbClr val="002060"/>
              </a:solidFill>
            </a:ln>
          </c:spPr>
          <c:marker>
            <c:symbol val="none"/>
          </c:marker>
          <c:cat>
            <c:numRef>
              <c:f>Traffic_ByDepartureCountry!$A$6:$A$46</c:f>
              <c:numCache>
                <c:formatCode>0</c:formatCode>
                <c:ptCount val="4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numCache>
            </c:numRef>
          </c:cat>
          <c:val>
            <c:numRef>
              <c:f>Traffic_ByDepartureCountry!$D$6:$D$46</c:f>
              <c:numCache>
                <c:formatCode>0</c:formatCode>
                <c:ptCount val="41"/>
                <c:pt idx="0">
                  <c:v>12648</c:v>
                </c:pt>
                <c:pt idx="1">
                  <c:v>16891</c:v>
                </c:pt>
                <c:pt idx="2">
                  <c:v>17391</c:v>
                </c:pt>
                <c:pt idx="3">
                  <c:v>18215</c:v>
                </c:pt>
                <c:pt idx="4">
                  <c:v>19257</c:v>
                </c:pt>
                <c:pt idx="5">
                  <c:v>21426</c:v>
                </c:pt>
                <c:pt idx="6">
                  <c:v>22373</c:v>
                </c:pt>
                <c:pt idx="7">
                  <c:v>20322</c:v>
                </c:pt>
                <c:pt idx="8">
                  <c:v>19957</c:v>
                </c:pt>
                <c:pt idx="9">
                  <c:v>21699</c:v>
                </c:pt>
                <c:pt idx="10">
                  <c:v>23312</c:v>
                </c:pt>
                <c:pt idx="11">
                  <c:v>24955</c:v>
                </c:pt>
                <c:pt idx="12">
                  <c:v>25638</c:v>
                </c:pt>
                <c:pt idx="13">
                  <c:v>26832</c:v>
                </c:pt>
                <c:pt idx="14">
                  <c:v>29476</c:v>
                </c:pt>
                <c:pt idx="15">
                  <c:v>31879</c:v>
                </c:pt>
                <c:pt idx="16">
                  <c:v>31647</c:v>
                </c:pt>
                <c:pt idx="17">
                  <c:v>34984</c:v>
                </c:pt>
                <c:pt idx="18">
                  <c:v>36585</c:v>
                </c:pt>
                <c:pt idx="19">
                  <c:v>42356</c:v>
                </c:pt>
                <c:pt idx="20">
                  <c:v>43614</c:v>
                </c:pt>
                <c:pt idx="21">
                  <c:v>45904</c:v>
                </c:pt>
                <c:pt idx="22">
                  <c:v>47323</c:v>
                </c:pt>
                <c:pt idx="23">
                  <c:v>48527</c:v>
                </c:pt>
                <c:pt idx="24">
                  <c:v>50035</c:v>
                </c:pt>
                <c:pt idx="25">
                  <c:v>51578</c:v>
                </c:pt>
                <c:pt idx="26">
                  <c:v>53140</c:v>
                </c:pt>
                <c:pt idx="27">
                  <c:v>55234</c:v>
                </c:pt>
                <c:pt idx="28">
                  <c:v>57386</c:v>
                </c:pt>
                <c:pt idx="29">
                  <c:v>59685</c:v>
                </c:pt>
                <c:pt idx="30">
                  <c:v>62242</c:v>
                </c:pt>
                <c:pt idx="31">
                  <c:v>64983</c:v>
                </c:pt>
                <c:pt idx="32">
                  <c:v>67839</c:v>
                </c:pt>
                <c:pt idx="33">
                  <c:v>70814</c:v>
                </c:pt>
                <c:pt idx="34">
                  <c:v>73963</c:v>
                </c:pt>
                <c:pt idx="35">
                  <c:v>77417</c:v>
                </c:pt>
                <c:pt idx="36">
                  <c:v>81003</c:v>
                </c:pt>
                <c:pt idx="37">
                  <c:v>84697</c:v>
                </c:pt>
                <c:pt idx="38">
                  <c:v>88476</c:v>
                </c:pt>
                <c:pt idx="39">
                  <c:v>92338</c:v>
                </c:pt>
                <c:pt idx="40">
                  <c:v>96241</c:v>
                </c:pt>
              </c:numCache>
            </c:numRef>
          </c:val>
          <c:smooth val="0"/>
          <c:extLst>
            <c:ext xmlns:c16="http://schemas.microsoft.com/office/drawing/2014/chart" uri="{C3380CC4-5D6E-409C-BE32-E72D297353CC}">
              <c16:uniqueId val="{00000000-1AA9-419D-958D-C64C1E771381}"/>
            </c:ext>
          </c:extLst>
        </c:ser>
        <c:dLbls>
          <c:showLegendKey val="0"/>
          <c:showVal val="0"/>
          <c:showCatName val="0"/>
          <c:showSerName val="0"/>
          <c:showPercent val="0"/>
          <c:showBubbleSize val="0"/>
        </c:dLbls>
        <c:marker val="1"/>
        <c:smooth val="0"/>
        <c:axId val="90856832"/>
        <c:axId val="90858624"/>
      </c:lineChart>
      <c:lineChart>
        <c:grouping val="standard"/>
        <c:varyColors val="0"/>
        <c:ser>
          <c:idx val="1"/>
          <c:order val="1"/>
          <c:tx>
            <c:strRef>
              <c:f>Traffic_ByDepartureCountry!$G$5</c:f>
              <c:strCache>
                <c:ptCount val="1"/>
                <c:pt idx="0">
                  <c:v>Load Factor percentage</c:v>
                </c:pt>
              </c:strCache>
            </c:strRef>
          </c:tx>
          <c:spPr>
            <a:ln>
              <a:solidFill>
                <a:schemeClr val="accent3">
                  <a:lumMod val="75000"/>
                </a:schemeClr>
              </a:solidFill>
            </a:ln>
          </c:spPr>
          <c:marker>
            <c:symbol val="none"/>
          </c:marker>
          <c:cat>
            <c:numRef>
              <c:f>Traffic_ByDepartureCountry!$A$6:$A$46</c:f>
              <c:numCache>
                <c:formatCode>0</c:formatCode>
                <c:ptCount val="4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numCache>
            </c:numRef>
          </c:cat>
          <c:val>
            <c:numRef>
              <c:f>Traffic_ByDepartureCountry!$G$6:$G$46</c:f>
              <c:numCache>
                <c:formatCode>0</c:formatCode>
                <c:ptCount val="41"/>
                <c:pt idx="0">
                  <c:v>66</c:v>
                </c:pt>
                <c:pt idx="1">
                  <c:v>72</c:v>
                </c:pt>
                <c:pt idx="2">
                  <c:v>74</c:v>
                </c:pt>
                <c:pt idx="3">
                  <c:v>74</c:v>
                </c:pt>
                <c:pt idx="4">
                  <c:v>73</c:v>
                </c:pt>
                <c:pt idx="5">
                  <c:v>77</c:v>
                </c:pt>
                <c:pt idx="6">
                  <c:v>77</c:v>
                </c:pt>
                <c:pt idx="7">
                  <c:v>72</c:v>
                </c:pt>
                <c:pt idx="8">
                  <c:v>73</c:v>
                </c:pt>
                <c:pt idx="9">
                  <c:v>73</c:v>
                </c:pt>
                <c:pt idx="10">
                  <c:v>76</c:v>
                </c:pt>
                <c:pt idx="11">
                  <c:v>78</c:v>
                </c:pt>
                <c:pt idx="12">
                  <c:v>79</c:v>
                </c:pt>
                <c:pt idx="13">
                  <c:v>80</c:v>
                </c:pt>
                <c:pt idx="14">
                  <c:v>80</c:v>
                </c:pt>
                <c:pt idx="15">
                  <c:v>80</c:v>
                </c:pt>
                <c:pt idx="16">
                  <c:v>80</c:v>
                </c:pt>
                <c:pt idx="17">
                  <c:v>79</c:v>
                </c:pt>
                <c:pt idx="18">
                  <c:v>78</c:v>
                </c:pt>
                <c:pt idx="19">
                  <c:v>78</c:v>
                </c:pt>
                <c:pt idx="20">
                  <c:v>80</c:v>
                </c:pt>
                <c:pt idx="21">
                  <c:v>81</c:v>
                </c:pt>
                <c:pt idx="22">
                  <c:v>81</c:v>
                </c:pt>
                <c:pt idx="23">
                  <c:v>81</c:v>
                </c:pt>
                <c:pt idx="24">
                  <c:v>81</c:v>
                </c:pt>
                <c:pt idx="25">
                  <c:v>81</c:v>
                </c:pt>
                <c:pt idx="26">
                  <c:v>81</c:v>
                </c:pt>
                <c:pt idx="27">
                  <c:v>81</c:v>
                </c:pt>
                <c:pt idx="28">
                  <c:v>81</c:v>
                </c:pt>
                <c:pt idx="29">
                  <c:v>82</c:v>
                </c:pt>
                <c:pt idx="30">
                  <c:v>82</c:v>
                </c:pt>
                <c:pt idx="31">
                  <c:v>82</c:v>
                </c:pt>
                <c:pt idx="32">
                  <c:v>83</c:v>
                </c:pt>
                <c:pt idx="33">
                  <c:v>83</c:v>
                </c:pt>
                <c:pt idx="34">
                  <c:v>83</c:v>
                </c:pt>
                <c:pt idx="35">
                  <c:v>83</c:v>
                </c:pt>
                <c:pt idx="36">
                  <c:v>84</c:v>
                </c:pt>
                <c:pt idx="37">
                  <c:v>84</c:v>
                </c:pt>
                <c:pt idx="38">
                  <c:v>84</c:v>
                </c:pt>
                <c:pt idx="39">
                  <c:v>84</c:v>
                </c:pt>
                <c:pt idx="40">
                  <c:v>84</c:v>
                </c:pt>
              </c:numCache>
            </c:numRef>
          </c:val>
          <c:smooth val="0"/>
          <c:extLst>
            <c:ext xmlns:c16="http://schemas.microsoft.com/office/drawing/2014/chart" uri="{C3380CC4-5D6E-409C-BE32-E72D297353CC}">
              <c16:uniqueId val="{00000001-1AA9-419D-958D-C64C1E771381}"/>
            </c:ext>
          </c:extLst>
        </c:ser>
        <c:dLbls>
          <c:showLegendKey val="0"/>
          <c:showVal val="0"/>
          <c:showCatName val="0"/>
          <c:showSerName val="0"/>
          <c:showPercent val="0"/>
          <c:showBubbleSize val="0"/>
        </c:dLbls>
        <c:marker val="1"/>
        <c:smooth val="0"/>
        <c:axId val="90862720"/>
        <c:axId val="90860544"/>
      </c:lineChart>
      <c:catAx>
        <c:axId val="90856832"/>
        <c:scaling>
          <c:orientation val="minMax"/>
        </c:scaling>
        <c:delete val="0"/>
        <c:axPos val="b"/>
        <c:numFmt formatCode="0" sourceLinked="1"/>
        <c:majorTickMark val="out"/>
        <c:minorTickMark val="none"/>
        <c:tickLblPos val="nextTo"/>
        <c:spPr>
          <a:ln>
            <a:solidFill>
              <a:srgbClr val="002060"/>
            </a:solidFill>
          </a:ln>
        </c:spPr>
        <c:txPr>
          <a:bodyPr/>
          <a:lstStyle/>
          <a:p>
            <a:pPr>
              <a:defRPr lang="ja-JP" sz="1400" b="1">
                <a:latin typeface="Calibri Light" panose="020F0302020204030204" pitchFamily="34" charset="0"/>
                <a:cs typeface="Calibri Light" panose="020F0302020204030204" pitchFamily="34" charset="0"/>
              </a:defRPr>
            </a:pPr>
            <a:endParaRPr lang="en-US"/>
          </a:p>
        </c:txPr>
        <c:crossAx val="90858624"/>
        <c:crosses val="autoZero"/>
        <c:auto val="1"/>
        <c:lblAlgn val="ctr"/>
        <c:lblOffset val="100"/>
        <c:tickLblSkip val="5"/>
        <c:tickMarkSkip val="5"/>
        <c:noMultiLvlLbl val="0"/>
      </c:catAx>
      <c:valAx>
        <c:axId val="90858624"/>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solidFill>
                      <a:srgbClr val="002060"/>
                    </a:solidFill>
                    <a:latin typeface="Calibri Light" panose="020F0302020204030204" pitchFamily="34" charset="0"/>
                    <a:cs typeface="Calibri Light" panose="020F0302020204030204" pitchFamily="34" charset="0"/>
                  </a:defRPr>
                </a:pPr>
                <a:r>
                  <a:rPr lang="en-CA" sz="1400">
                    <a:solidFill>
                      <a:srgbClr val="002060"/>
                    </a:solidFill>
                    <a:latin typeface="Calibri Light" panose="020F0302020204030204" pitchFamily="34" charset="0"/>
                    <a:cs typeface="Calibri Light" panose="020F0302020204030204" pitchFamily="34" charset="0"/>
                  </a:rPr>
                  <a:t>Number of flights</a:t>
                </a:r>
              </a:p>
            </c:rich>
          </c:tx>
          <c:overlay val="0"/>
        </c:title>
        <c:numFmt formatCode="#,##0" sourceLinked="0"/>
        <c:majorTickMark val="out"/>
        <c:minorTickMark val="none"/>
        <c:tickLblPos val="nextTo"/>
        <c:spPr>
          <a:ln>
            <a:solidFill>
              <a:srgbClr val="002060"/>
            </a:solidFill>
          </a:ln>
        </c:spPr>
        <c:txPr>
          <a:bodyPr/>
          <a:lstStyle/>
          <a:p>
            <a:pPr>
              <a:defRPr lang="ja-JP" sz="1400" b="1">
                <a:solidFill>
                  <a:srgbClr val="002060"/>
                </a:solidFill>
                <a:latin typeface="Calibri Light" panose="020F0302020204030204" pitchFamily="34" charset="0"/>
                <a:cs typeface="Calibri Light" panose="020F0302020204030204" pitchFamily="34" charset="0"/>
              </a:defRPr>
            </a:pPr>
            <a:endParaRPr lang="en-US"/>
          </a:p>
        </c:txPr>
        <c:crossAx val="90856832"/>
        <c:crosses val="autoZero"/>
        <c:crossBetween val="midCat"/>
      </c:valAx>
      <c:valAx>
        <c:axId val="90860544"/>
        <c:scaling>
          <c:orientation val="minMax"/>
        </c:scaling>
        <c:delete val="0"/>
        <c:axPos val="r"/>
        <c:title>
          <c:tx>
            <c:rich>
              <a:bodyPr rot="5400000" vert="horz"/>
              <a:lstStyle/>
              <a:p>
                <a:pPr>
                  <a:defRPr lang="ja-JP" sz="1400">
                    <a:solidFill>
                      <a:schemeClr val="accent3">
                        <a:lumMod val="75000"/>
                      </a:schemeClr>
                    </a:solidFill>
                    <a:latin typeface="Calibri Light" panose="020F0302020204030204" pitchFamily="34" charset="0"/>
                    <a:cs typeface="Calibri Light" panose="020F0302020204030204" pitchFamily="34" charset="0"/>
                  </a:defRPr>
                </a:pPr>
                <a:r>
                  <a:rPr lang="en-CA" sz="1400" dirty="0">
                    <a:solidFill>
                      <a:schemeClr val="accent3">
                        <a:lumMod val="75000"/>
                      </a:schemeClr>
                    </a:solidFill>
                    <a:latin typeface="Calibri Light" panose="020F0302020204030204" pitchFamily="34" charset="0"/>
                    <a:cs typeface="Calibri Light" panose="020F0302020204030204" pitchFamily="34" charset="0"/>
                  </a:rPr>
                  <a:t>Load factor (%)</a:t>
                </a:r>
              </a:p>
            </c:rich>
          </c:tx>
          <c:overlay val="0"/>
        </c:title>
        <c:numFmt formatCode="0" sourceLinked="1"/>
        <c:majorTickMark val="out"/>
        <c:minorTickMark val="none"/>
        <c:tickLblPos val="nextTo"/>
        <c:spPr>
          <a:ln>
            <a:solidFill>
              <a:schemeClr val="accent3">
                <a:lumMod val="75000"/>
              </a:schemeClr>
            </a:solidFill>
          </a:ln>
        </c:spPr>
        <c:txPr>
          <a:bodyPr/>
          <a:lstStyle/>
          <a:p>
            <a:pPr>
              <a:defRPr lang="ja-JP" sz="1400" b="1">
                <a:solidFill>
                  <a:schemeClr val="accent3">
                    <a:lumMod val="75000"/>
                  </a:schemeClr>
                </a:solidFill>
                <a:latin typeface="Calibri Light" panose="020F0302020204030204" pitchFamily="34" charset="0"/>
                <a:cs typeface="Calibri Light" panose="020F0302020204030204" pitchFamily="34" charset="0"/>
              </a:defRPr>
            </a:pPr>
            <a:endParaRPr lang="en-US"/>
          </a:p>
        </c:txPr>
        <c:crossAx val="90862720"/>
        <c:crosses val="max"/>
        <c:crossBetween val="between"/>
      </c:valAx>
      <c:catAx>
        <c:axId val="90862720"/>
        <c:scaling>
          <c:orientation val="minMax"/>
        </c:scaling>
        <c:delete val="1"/>
        <c:axPos val="b"/>
        <c:numFmt formatCode="0" sourceLinked="1"/>
        <c:majorTickMark val="out"/>
        <c:minorTickMark val="none"/>
        <c:tickLblPos val="nextTo"/>
        <c:crossAx val="90860544"/>
        <c:crosses val="autoZero"/>
        <c:auto val="1"/>
        <c:lblAlgn val="ctr"/>
        <c:lblOffset val="100"/>
        <c:noMultiLvlLbl val="0"/>
      </c:cat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latin typeface="+mn-lt"/>
              </a:defRPr>
            </a:pPr>
            <a:r>
              <a:rPr lang="en-US">
                <a:latin typeface="+mn-lt"/>
              </a:rPr>
              <a:t>Real Gross Domestic Product and Population of Dominican Republic (1995-2017)</a:t>
            </a:r>
          </a:p>
        </c:rich>
      </c:tx>
      <c:overlay val="0"/>
    </c:title>
    <c:autoTitleDeleted val="0"/>
    <c:plotArea>
      <c:layout/>
      <c:lineChart>
        <c:grouping val="standard"/>
        <c:varyColors val="0"/>
        <c:ser>
          <c:idx val="0"/>
          <c:order val="0"/>
          <c:tx>
            <c:v>Real GDP</c:v>
          </c:tx>
          <c:marker>
            <c:symbol val="none"/>
          </c:marker>
          <c:cat>
            <c:strRef>
              <c:f>[API_NY.GDP.MKTP.CD_DS2_en_excel_v2_9984850.xls]Data!$AN$4:$BJ$4</c:f>
              <c:strCache>
                <c:ptCount val="23"/>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strCache>
            </c:strRef>
          </c:cat>
          <c:val>
            <c:numRef>
              <c:f>[API_NY.GDP.MKTP.CD_DS2_en_excel_v2_9984850.xls]Sheet1!$AN$1:$BJ$1</c:f>
              <c:numCache>
                <c:formatCode>_(* #,##0_);_(* \(#,##0\);_(* "-"??_);_(@_)</c:formatCode>
                <c:ptCount val="23"/>
                <c:pt idx="0">
                  <c:v>16598679279.069769</c:v>
                </c:pt>
                <c:pt idx="1">
                  <c:v>18241691857.354435</c:v>
                </c:pt>
                <c:pt idx="2">
                  <c:v>20017908829.325417</c:v>
                </c:pt>
                <c:pt idx="3">
                  <c:v>21672526562.786934</c:v>
                </c:pt>
                <c:pt idx="4">
                  <c:v>22137599986.105587</c:v>
                </c:pt>
                <c:pt idx="5">
                  <c:v>24305116729.185078</c:v>
                </c:pt>
                <c:pt idx="6">
                  <c:v>25599311449.384758</c:v>
                </c:pt>
                <c:pt idx="7">
                  <c:v>27362875602.501129</c:v>
                </c:pt>
                <c:pt idx="8">
                  <c:v>21642882856.424747</c:v>
                </c:pt>
                <c:pt idx="9">
                  <c:v>22692574473.346703</c:v>
                </c:pt>
                <c:pt idx="10">
                  <c:v>36119047252.17942</c:v>
                </c:pt>
                <c:pt idx="11">
                  <c:v>38116351526.286201</c:v>
                </c:pt>
                <c:pt idx="12">
                  <c:v>44169678153.156563</c:v>
                </c:pt>
                <c:pt idx="13">
                  <c:v>48288967303.489639</c:v>
                </c:pt>
                <c:pt idx="14">
                  <c:v>48376555305.690239</c:v>
                </c:pt>
                <c:pt idx="15">
                  <c:v>53982886258.220459</c:v>
                </c:pt>
                <c:pt idx="16">
                  <c:v>57811180659.454483</c:v>
                </c:pt>
                <c:pt idx="17">
                  <c:v>60657780260.67923</c:v>
                </c:pt>
                <c:pt idx="18">
                  <c:v>62661773591.720268</c:v>
                </c:pt>
                <c:pt idx="19">
                  <c:v>66065015410.046829</c:v>
                </c:pt>
                <c:pt idx="20">
                  <c:v>68802092020.944824</c:v>
                </c:pt>
                <c:pt idx="21">
                  <c:v>72342967648.335434</c:v>
                </c:pt>
                <c:pt idx="22">
                  <c:v>75931656814.656967</c:v>
                </c:pt>
              </c:numCache>
            </c:numRef>
          </c:val>
          <c:smooth val="0"/>
          <c:extLst>
            <c:ext xmlns:c16="http://schemas.microsoft.com/office/drawing/2014/chart" uri="{C3380CC4-5D6E-409C-BE32-E72D297353CC}">
              <c16:uniqueId val="{00000000-D492-4A91-9FC9-B8AE7F6A2351}"/>
            </c:ext>
          </c:extLst>
        </c:ser>
        <c:dLbls>
          <c:showLegendKey val="0"/>
          <c:showVal val="0"/>
          <c:showCatName val="0"/>
          <c:showSerName val="0"/>
          <c:showPercent val="0"/>
          <c:showBubbleSize val="0"/>
        </c:dLbls>
        <c:marker val="1"/>
        <c:smooth val="0"/>
        <c:axId val="279754624"/>
        <c:axId val="301146880"/>
      </c:lineChart>
      <c:lineChart>
        <c:grouping val="standard"/>
        <c:varyColors val="0"/>
        <c:ser>
          <c:idx val="1"/>
          <c:order val="1"/>
          <c:tx>
            <c:v>Population</c:v>
          </c:tx>
          <c:spPr>
            <a:ln>
              <a:solidFill>
                <a:schemeClr val="accent3"/>
              </a:solidFill>
            </a:ln>
          </c:spPr>
          <c:marker>
            <c:symbol val="none"/>
          </c:marker>
          <c:val>
            <c:numRef>
              <c:f>[API_NY.GDP.MKTP.CD_DS2_en_excel_v2_9984850.xls]Sheet1!$E$9:$E$31</c:f>
              <c:numCache>
                <c:formatCode>#,##0\ </c:formatCode>
                <c:ptCount val="23"/>
                <c:pt idx="0">
                  <c:v>7770.6180000000004</c:v>
                </c:pt>
                <c:pt idx="1">
                  <c:v>7897.0929999999998</c:v>
                </c:pt>
                <c:pt idx="2">
                  <c:v>8022.9219999999996</c:v>
                </c:pt>
                <c:pt idx="3">
                  <c:v>8151.915</c:v>
                </c:pt>
                <c:pt idx="4">
                  <c:v>8275.89</c:v>
                </c:pt>
                <c:pt idx="5">
                  <c:v>8397.8019999999997</c:v>
                </c:pt>
                <c:pt idx="6">
                  <c:v>8512.9959999999992</c:v>
                </c:pt>
                <c:pt idx="7">
                  <c:v>8627.509</c:v>
                </c:pt>
                <c:pt idx="8">
                  <c:v>8745.0840000000007</c:v>
                </c:pt>
                <c:pt idx="9">
                  <c:v>8857.6479999999992</c:v>
                </c:pt>
                <c:pt idx="10">
                  <c:v>8968.1440000000002</c:v>
                </c:pt>
                <c:pt idx="11">
                  <c:v>9071.4580000000005</c:v>
                </c:pt>
                <c:pt idx="12">
                  <c:v>9174.0580000000009</c:v>
                </c:pt>
                <c:pt idx="13">
                  <c:v>9279.6020000000008</c:v>
                </c:pt>
                <c:pt idx="14">
                  <c:v>9380.152</c:v>
                </c:pt>
                <c:pt idx="15">
                  <c:v>9478.6119999999992</c:v>
                </c:pt>
                <c:pt idx="16">
                  <c:v>9580.1389999999992</c:v>
                </c:pt>
                <c:pt idx="17">
                  <c:v>9680.9629999999997</c:v>
                </c:pt>
                <c:pt idx="18">
                  <c:v>9784.68</c:v>
                </c:pt>
                <c:pt idx="19">
                  <c:v>9883.4860000000008</c:v>
                </c:pt>
                <c:pt idx="20">
                  <c:v>9980.2430000000004</c:v>
                </c:pt>
                <c:pt idx="21">
                  <c:v>10075.045</c:v>
                </c:pt>
                <c:pt idx="22">
                  <c:v>10169.172</c:v>
                </c:pt>
              </c:numCache>
            </c:numRef>
          </c:val>
          <c:smooth val="0"/>
          <c:extLst>
            <c:ext xmlns:c16="http://schemas.microsoft.com/office/drawing/2014/chart" uri="{C3380CC4-5D6E-409C-BE32-E72D297353CC}">
              <c16:uniqueId val="{00000001-D492-4A91-9FC9-B8AE7F6A2351}"/>
            </c:ext>
          </c:extLst>
        </c:ser>
        <c:dLbls>
          <c:showLegendKey val="0"/>
          <c:showVal val="0"/>
          <c:showCatName val="0"/>
          <c:showSerName val="0"/>
          <c:showPercent val="0"/>
          <c:showBubbleSize val="0"/>
        </c:dLbls>
        <c:marker val="1"/>
        <c:smooth val="0"/>
        <c:axId val="317231872"/>
        <c:axId val="301160704"/>
      </c:lineChart>
      <c:catAx>
        <c:axId val="279754624"/>
        <c:scaling>
          <c:orientation val="minMax"/>
        </c:scaling>
        <c:delete val="0"/>
        <c:axPos val="b"/>
        <c:numFmt formatCode="General" sourceLinked="0"/>
        <c:majorTickMark val="out"/>
        <c:minorTickMark val="none"/>
        <c:tickLblPos val="nextTo"/>
        <c:spPr>
          <a:ln>
            <a:solidFill>
              <a:srgbClr val="002060"/>
            </a:solidFill>
          </a:ln>
        </c:spPr>
        <c:txPr>
          <a:bodyPr/>
          <a:lstStyle/>
          <a:p>
            <a:pPr>
              <a:defRPr lang="ja-JP" sz="1400" b="1">
                <a:latin typeface="Calibri Light" panose="020F0302020204030204" pitchFamily="34" charset="0"/>
              </a:defRPr>
            </a:pPr>
            <a:endParaRPr lang="en-US"/>
          </a:p>
        </c:txPr>
        <c:crossAx val="301146880"/>
        <c:crosses val="autoZero"/>
        <c:auto val="1"/>
        <c:lblAlgn val="ctr"/>
        <c:lblOffset val="100"/>
        <c:tickLblSkip val="2"/>
        <c:tickMarkSkip val="2"/>
        <c:noMultiLvlLbl val="0"/>
      </c:catAx>
      <c:valAx>
        <c:axId val="301146880"/>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latin typeface="Calibri Light" panose="020F0302020204030204" pitchFamily="34" charset="0"/>
                  </a:defRPr>
                </a:pPr>
                <a:r>
                  <a:rPr lang="en-CA" sz="1400">
                    <a:latin typeface="Calibri Light" panose="020F0302020204030204" pitchFamily="34" charset="0"/>
                  </a:rPr>
                  <a:t>Real GDP in Millions of US $</a:t>
                </a:r>
              </a:p>
            </c:rich>
          </c:tx>
          <c:overlay val="0"/>
        </c:title>
        <c:numFmt formatCode="#,##0" sourceLinked="0"/>
        <c:majorTickMark val="out"/>
        <c:minorTickMark val="none"/>
        <c:tickLblPos val="nextTo"/>
        <c:spPr>
          <a:ln>
            <a:solidFill>
              <a:srgbClr val="002060"/>
            </a:solidFill>
          </a:ln>
        </c:spPr>
        <c:txPr>
          <a:bodyPr/>
          <a:lstStyle/>
          <a:p>
            <a:pPr>
              <a:defRPr lang="ja-JP" sz="1400" b="1">
                <a:latin typeface="Calibri Light" panose="020F0302020204030204" pitchFamily="34" charset="0"/>
              </a:defRPr>
            </a:pPr>
            <a:endParaRPr lang="en-US"/>
          </a:p>
        </c:txPr>
        <c:crossAx val="279754624"/>
        <c:crosses val="autoZero"/>
        <c:crossBetween val="midCat"/>
        <c:dispUnits>
          <c:builtInUnit val="millions"/>
        </c:dispUnits>
      </c:valAx>
      <c:valAx>
        <c:axId val="301160704"/>
        <c:scaling>
          <c:orientation val="minMax"/>
        </c:scaling>
        <c:delete val="0"/>
        <c:axPos val="r"/>
        <c:title>
          <c:tx>
            <c:rich>
              <a:bodyPr rot="5400000" vert="horz"/>
              <a:lstStyle/>
              <a:p>
                <a:pPr>
                  <a:defRPr lang="ja-JP" sz="1400">
                    <a:solidFill>
                      <a:schemeClr val="accent3">
                        <a:lumMod val="75000"/>
                      </a:schemeClr>
                    </a:solidFill>
                    <a:latin typeface="Calibri Light" panose="020F0302020204030204" pitchFamily="34" charset="0"/>
                  </a:defRPr>
                </a:pPr>
                <a:r>
                  <a:rPr lang="en-CA" sz="1400">
                    <a:solidFill>
                      <a:schemeClr val="accent3">
                        <a:lumMod val="75000"/>
                      </a:schemeClr>
                    </a:solidFill>
                    <a:latin typeface="Calibri Light" panose="020F0302020204030204" pitchFamily="34" charset="0"/>
                  </a:rPr>
                  <a:t>Population (Thousands)</a:t>
                </a:r>
              </a:p>
            </c:rich>
          </c:tx>
          <c:overlay val="0"/>
        </c:title>
        <c:numFmt formatCode="#,##0\ " sourceLinked="1"/>
        <c:majorTickMark val="out"/>
        <c:minorTickMark val="none"/>
        <c:tickLblPos val="nextTo"/>
        <c:spPr>
          <a:ln>
            <a:solidFill>
              <a:schemeClr val="accent3">
                <a:lumMod val="75000"/>
              </a:schemeClr>
            </a:solidFill>
          </a:ln>
        </c:spPr>
        <c:txPr>
          <a:bodyPr/>
          <a:lstStyle/>
          <a:p>
            <a:pPr>
              <a:defRPr lang="ja-JP" sz="1400" b="1">
                <a:solidFill>
                  <a:schemeClr val="accent3">
                    <a:lumMod val="75000"/>
                  </a:schemeClr>
                </a:solidFill>
                <a:latin typeface="Calibri Light" panose="020F0302020204030204" pitchFamily="34" charset="0"/>
              </a:defRPr>
            </a:pPr>
            <a:endParaRPr lang="en-US"/>
          </a:p>
        </c:txPr>
        <c:crossAx val="317231872"/>
        <c:crosses val="max"/>
        <c:crossBetween val="between"/>
        <c:majorUnit val="1500"/>
      </c:valAx>
      <c:catAx>
        <c:axId val="317231872"/>
        <c:scaling>
          <c:orientation val="minMax"/>
        </c:scaling>
        <c:delete val="1"/>
        <c:axPos val="b"/>
        <c:majorTickMark val="out"/>
        <c:minorTickMark val="none"/>
        <c:tickLblPos val="nextTo"/>
        <c:crossAx val="301160704"/>
        <c:crosses val="autoZero"/>
        <c:auto val="1"/>
        <c:lblAlgn val="ctr"/>
        <c:lblOffset val="100"/>
        <c:noMultiLvlLbl val="0"/>
      </c:cat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sz="2000">
                <a:latin typeface="Calibri Light" panose="020F0302020204030204" pitchFamily="34" charset="0"/>
                <a:cs typeface="Calibri Light" panose="020F0302020204030204" pitchFamily="34" charset="0"/>
              </a:defRPr>
            </a:pPr>
            <a:r>
              <a:rPr lang="en-CA" sz="2000" dirty="0">
                <a:latin typeface="Calibri Light" panose="020F0302020204030204" pitchFamily="34" charset="0"/>
                <a:cs typeface="Calibri Light" panose="020F0302020204030204" pitchFamily="34" charset="0"/>
              </a:rPr>
              <a:t>Income generated</a:t>
            </a:r>
            <a:r>
              <a:rPr lang="en-CA" sz="2000" baseline="0" dirty="0">
                <a:latin typeface="Calibri Light" panose="020F0302020204030204" pitchFamily="34" charset="0"/>
                <a:cs typeface="Calibri Light" panose="020F0302020204030204" pitchFamily="34" charset="0"/>
              </a:rPr>
              <a:t> </a:t>
            </a:r>
            <a:r>
              <a:rPr lang="en-CA" sz="2000" dirty="0">
                <a:latin typeface="Calibri Light" panose="020F0302020204030204" pitchFamily="34" charset="0"/>
                <a:cs typeface="Calibri Light" panose="020F0302020204030204" pitchFamily="34" charset="0"/>
              </a:rPr>
              <a:t>by tourism (1980-2017)</a:t>
            </a:r>
          </a:p>
        </c:rich>
      </c:tx>
      <c:overlay val="0"/>
    </c:title>
    <c:autoTitleDeleted val="0"/>
    <c:plotArea>
      <c:layout/>
      <c:lineChart>
        <c:grouping val="standard"/>
        <c:varyColors val="0"/>
        <c:ser>
          <c:idx val="1"/>
          <c:order val="0"/>
          <c:spPr>
            <a:ln>
              <a:solidFill>
                <a:schemeClr val="accent1"/>
              </a:solidFill>
            </a:ln>
          </c:spPr>
          <c:marker>
            <c:symbol val="none"/>
          </c:marker>
          <c:cat>
            <c:numRef>
              <c:f>Sheet1!$A$2:$A$39</c:f>
              <c:numCache>
                <c:formatCode>General_)</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Sheet1!$D$2:$D$39</c:f>
              <c:numCache>
                <c:formatCode>_(* #,##0.0_);_(* \(#,##0.0\);_(* "-"??_);_(@_)</c:formatCode>
                <c:ptCount val="38"/>
                <c:pt idx="0">
                  <c:v>172.6</c:v>
                </c:pt>
                <c:pt idx="1">
                  <c:v>206.3</c:v>
                </c:pt>
                <c:pt idx="2">
                  <c:v>266.10000000000002</c:v>
                </c:pt>
                <c:pt idx="3">
                  <c:v>320.5</c:v>
                </c:pt>
                <c:pt idx="4">
                  <c:v>370.6</c:v>
                </c:pt>
                <c:pt idx="5">
                  <c:v>451</c:v>
                </c:pt>
                <c:pt idx="6">
                  <c:v>506.3</c:v>
                </c:pt>
                <c:pt idx="7">
                  <c:v>571.20000000000005</c:v>
                </c:pt>
                <c:pt idx="8">
                  <c:v>768.3</c:v>
                </c:pt>
                <c:pt idx="9">
                  <c:v>818.4</c:v>
                </c:pt>
                <c:pt idx="10">
                  <c:v>817.6</c:v>
                </c:pt>
                <c:pt idx="11">
                  <c:v>840.4</c:v>
                </c:pt>
                <c:pt idx="12">
                  <c:v>1007.1</c:v>
                </c:pt>
                <c:pt idx="13">
                  <c:v>1223.6955734025</c:v>
                </c:pt>
                <c:pt idx="14">
                  <c:v>1428.8130222494001</c:v>
                </c:pt>
                <c:pt idx="15">
                  <c:v>1570.8</c:v>
                </c:pt>
                <c:pt idx="16">
                  <c:v>1780.5</c:v>
                </c:pt>
                <c:pt idx="17">
                  <c:v>2099.4</c:v>
                </c:pt>
                <c:pt idx="18">
                  <c:v>2153.1</c:v>
                </c:pt>
                <c:pt idx="19">
                  <c:v>2483.3000000000002</c:v>
                </c:pt>
                <c:pt idx="20">
                  <c:v>2860.2</c:v>
                </c:pt>
                <c:pt idx="21">
                  <c:v>2798.3</c:v>
                </c:pt>
                <c:pt idx="22">
                  <c:v>2730.4209999999998</c:v>
                </c:pt>
                <c:pt idx="23">
                  <c:v>3127.8</c:v>
                </c:pt>
                <c:pt idx="24">
                  <c:v>3151.6</c:v>
                </c:pt>
                <c:pt idx="25">
                  <c:v>3518.3</c:v>
                </c:pt>
                <c:pt idx="26">
                  <c:v>3916.8</c:v>
                </c:pt>
                <c:pt idx="27">
                  <c:v>4064.2</c:v>
                </c:pt>
                <c:pt idx="28">
                  <c:v>4165.8999999999996</c:v>
                </c:pt>
                <c:pt idx="29">
                  <c:v>4048.8</c:v>
                </c:pt>
                <c:pt idx="30">
                  <c:v>4163.3999999999996</c:v>
                </c:pt>
                <c:pt idx="31">
                  <c:v>4391</c:v>
                </c:pt>
                <c:pt idx="32">
                  <c:v>4686.6000000000004</c:v>
                </c:pt>
                <c:pt idx="33">
                  <c:v>5063.5</c:v>
                </c:pt>
                <c:pt idx="34">
                  <c:v>5629.8</c:v>
                </c:pt>
                <c:pt idx="35">
                  <c:v>6115.9000000000005</c:v>
                </c:pt>
                <c:pt idx="36">
                  <c:v>6723.2999999999993</c:v>
                </c:pt>
                <c:pt idx="37">
                  <c:v>7177.5</c:v>
                </c:pt>
              </c:numCache>
            </c:numRef>
          </c:val>
          <c:smooth val="0"/>
          <c:extLst>
            <c:ext xmlns:c16="http://schemas.microsoft.com/office/drawing/2014/chart" uri="{C3380CC4-5D6E-409C-BE32-E72D297353CC}">
              <c16:uniqueId val="{00000000-392D-4A2C-8180-94B5CBAB76A7}"/>
            </c:ext>
          </c:extLst>
        </c:ser>
        <c:dLbls>
          <c:showLegendKey val="0"/>
          <c:showVal val="0"/>
          <c:showCatName val="0"/>
          <c:showSerName val="0"/>
          <c:showPercent val="0"/>
          <c:showBubbleSize val="0"/>
        </c:dLbls>
        <c:smooth val="0"/>
        <c:axId val="349626368"/>
        <c:axId val="349627904"/>
      </c:lineChart>
      <c:catAx>
        <c:axId val="349626368"/>
        <c:scaling>
          <c:orientation val="minMax"/>
        </c:scaling>
        <c:delete val="0"/>
        <c:axPos val="b"/>
        <c:numFmt formatCode="General_)" sourceLinked="1"/>
        <c:majorTickMark val="out"/>
        <c:minorTickMark val="none"/>
        <c:tickLblPos val="nextTo"/>
        <c:spPr>
          <a:ln>
            <a:solidFill>
              <a:srgbClr val="002060"/>
            </a:solidFill>
          </a:ln>
        </c:spPr>
        <c:txPr>
          <a:bodyPr/>
          <a:lstStyle/>
          <a:p>
            <a:pPr>
              <a:defRPr lang="ja-JP" sz="1400" b="1">
                <a:latin typeface="Calibri Light" panose="020F0302020204030204" pitchFamily="34" charset="0"/>
                <a:cs typeface="Calibri Light" panose="020F0302020204030204" pitchFamily="34" charset="0"/>
              </a:defRPr>
            </a:pPr>
            <a:endParaRPr lang="en-US"/>
          </a:p>
        </c:txPr>
        <c:crossAx val="349627904"/>
        <c:crosses val="autoZero"/>
        <c:auto val="1"/>
        <c:lblAlgn val="ctr"/>
        <c:lblOffset val="100"/>
        <c:tickLblSkip val="3"/>
        <c:tickMarkSkip val="3"/>
        <c:noMultiLvlLbl val="0"/>
      </c:catAx>
      <c:valAx>
        <c:axId val="349627904"/>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sz="1400">
                    <a:latin typeface="Calibri Light" panose="020F0302020204030204" pitchFamily="34" charset="0"/>
                    <a:cs typeface="Calibri Light" panose="020F0302020204030204" pitchFamily="34" charset="0"/>
                  </a:defRPr>
                </a:pPr>
                <a:r>
                  <a:rPr lang="en-CA" sz="1400">
                    <a:latin typeface="Calibri Light" panose="020F0302020204030204" pitchFamily="34" charset="0"/>
                    <a:cs typeface="Calibri Light" panose="020F0302020204030204" pitchFamily="34" charset="0"/>
                  </a:rPr>
                  <a:t>Income (millions US $)</a:t>
                </a:r>
              </a:p>
            </c:rich>
          </c:tx>
          <c:overlay val="0"/>
        </c:title>
        <c:numFmt formatCode="#,##0" sourceLinked="0"/>
        <c:majorTickMark val="out"/>
        <c:minorTickMark val="none"/>
        <c:tickLblPos val="nextTo"/>
        <c:spPr>
          <a:ln>
            <a:solidFill>
              <a:srgbClr val="002060"/>
            </a:solidFill>
          </a:ln>
        </c:spPr>
        <c:txPr>
          <a:bodyPr/>
          <a:lstStyle/>
          <a:p>
            <a:pPr>
              <a:defRPr lang="ja-JP" sz="1400" b="1">
                <a:latin typeface="Calibri Light" panose="020F0302020204030204" pitchFamily="34" charset="0"/>
                <a:cs typeface="Calibri Light" panose="020F0302020204030204" pitchFamily="34" charset="0"/>
              </a:defRPr>
            </a:pPr>
            <a:endParaRPr lang="en-US"/>
          </a:p>
        </c:txPr>
        <c:crossAx val="349626368"/>
        <c:crosses val="autoZero"/>
        <c:crossBetween val="midCat"/>
      </c:val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ja-JP" sz="1200"/>
            </a:pPr>
            <a:r>
              <a:rPr lang="en-CA" sz="1200" dirty="0">
                <a:solidFill>
                  <a:srgbClr val="002060"/>
                </a:solidFill>
              </a:rPr>
              <a:t>Seats</a:t>
            </a:r>
            <a:r>
              <a:rPr lang="en-CA" sz="1200" baseline="0" dirty="0">
                <a:solidFill>
                  <a:srgbClr val="002060"/>
                </a:solidFill>
              </a:rPr>
              <a:t> offered by airlines registered in Dominican Republic</a:t>
            </a:r>
            <a:endParaRPr lang="en-CA" sz="1200" dirty="0">
              <a:solidFill>
                <a:srgbClr val="002060"/>
              </a:solidFill>
            </a:endParaRPr>
          </a:p>
        </c:rich>
      </c:tx>
      <c:overlay val="0"/>
    </c:title>
    <c:autoTitleDeleted val="0"/>
    <c:plotArea>
      <c:layout/>
      <c:lineChart>
        <c:grouping val="standard"/>
        <c:varyColors val="0"/>
        <c:ser>
          <c:idx val="0"/>
          <c:order val="0"/>
          <c:tx>
            <c:strRef>
              <c:f>Sheet1!$B$25</c:f>
              <c:strCache>
                <c:ptCount val="1"/>
                <c:pt idx="0">
                  <c:v>Aerolineas MAS</c:v>
                </c:pt>
              </c:strCache>
            </c:strRef>
          </c:tx>
          <c:marker>
            <c:symbol val="circle"/>
            <c:size val="5"/>
          </c:marker>
          <c:cat>
            <c:numRef>
              <c:f>Sheet1!$A$26:$A$36</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Sheet1!$B$26:$B$36</c:f>
              <c:numCache>
                <c:formatCode>General</c:formatCode>
                <c:ptCount val="11"/>
                <c:pt idx="2" formatCode="#,###">
                  <c:v>27398</c:v>
                </c:pt>
                <c:pt idx="3" formatCode="#,###">
                  <c:v>42674</c:v>
                </c:pt>
                <c:pt idx="4" formatCode="#,###">
                  <c:v>47044</c:v>
                </c:pt>
                <c:pt idx="5" formatCode="#,###">
                  <c:v>44802</c:v>
                </c:pt>
                <c:pt idx="6" formatCode="#,###">
                  <c:v>37012</c:v>
                </c:pt>
                <c:pt idx="7" formatCode="#,###">
                  <c:v>33250</c:v>
                </c:pt>
              </c:numCache>
            </c:numRef>
          </c:val>
          <c:smooth val="0"/>
          <c:extLst>
            <c:ext xmlns:c16="http://schemas.microsoft.com/office/drawing/2014/chart" uri="{C3380CC4-5D6E-409C-BE32-E72D297353CC}">
              <c16:uniqueId val="{00000000-7CF9-48B7-8DDE-363520325E2E}"/>
            </c:ext>
          </c:extLst>
        </c:ser>
        <c:ser>
          <c:idx val="3"/>
          <c:order val="1"/>
          <c:tx>
            <c:strRef>
              <c:f>Sheet1!$C$25</c:f>
              <c:strCache>
                <c:ptCount val="1"/>
                <c:pt idx="0">
                  <c:v>PAWA Dominicana</c:v>
                </c:pt>
              </c:strCache>
            </c:strRef>
          </c:tx>
          <c:marker>
            <c:symbol val="circle"/>
            <c:size val="5"/>
          </c:marker>
          <c:cat>
            <c:numRef>
              <c:f>Sheet1!$A$26:$A$36</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Sheet1!$C$26:$C$36</c:f>
              <c:numCache>
                <c:formatCode>#,###</c:formatCode>
                <c:ptCount val="11"/>
                <c:pt idx="0">
                  <c:v>11932</c:v>
                </c:pt>
                <c:pt idx="1">
                  <c:v>11856</c:v>
                </c:pt>
                <c:pt idx="2">
                  <c:v>11932</c:v>
                </c:pt>
                <c:pt idx="3">
                  <c:v>988</c:v>
                </c:pt>
                <c:pt idx="7">
                  <c:v>66650</c:v>
                </c:pt>
                <c:pt idx="8">
                  <c:v>363509</c:v>
                </c:pt>
                <c:pt idx="9">
                  <c:v>463172</c:v>
                </c:pt>
                <c:pt idx="10">
                  <c:v>88480</c:v>
                </c:pt>
              </c:numCache>
            </c:numRef>
          </c:val>
          <c:smooth val="0"/>
          <c:extLst>
            <c:ext xmlns:c16="http://schemas.microsoft.com/office/drawing/2014/chart" uri="{C3380CC4-5D6E-409C-BE32-E72D297353CC}">
              <c16:uniqueId val="{00000001-7CF9-48B7-8DDE-363520325E2E}"/>
            </c:ext>
          </c:extLst>
        </c:ser>
        <c:dLbls>
          <c:showLegendKey val="0"/>
          <c:showVal val="0"/>
          <c:showCatName val="0"/>
          <c:showSerName val="0"/>
          <c:showPercent val="0"/>
          <c:showBubbleSize val="0"/>
        </c:dLbls>
        <c:marker val="1"/>
        <c:smooth val="0"/>
        <c:axId val="210413056"/>
        <c:axId val="210414976"/>
      </c:lineChart>
      <c:catAx>
        <c:axId val="210413056"/>
        <c:scaling>
          <c:orientation val="minMax"/>
        </c:scaling>
        <c:delete val="0"/>
        <c:axPos val="b"/>
        <c:numFmt formatCode="General" sourceLinked="1"/>
        <c:majorTickMark val="out"/>
        <c:minorTickMark val="none"/>
        <c:tickLblPos val="nextTo"/>
        <c:txPr>
          <a:bodyPr/>
          <a:lstStyle/>
          <a:p>
            <a:pPr>
              <a:defRPr lang="ja-JP" sz="900" b="1">
                <a:solidFill>
                  <a:srgbClr val="002060"/>
                </a:solidFill>
              </a:defRPr>
            </a:pPr>
            <a:endParaRPr lang="en-US"/>
          </a:p>
        </c:txPr>
        <c:crossAx val="210414976"/>
        <c:crosses val="autoZero"/>
        <c:auto val="1"/>
        <c:lblAlgn val="ctr"/>
        <c:lblOffset val="100"/>
        <c:noMultiLvlLbl val="0"/>
      </c:catAx>
      <c:valAx>
        <c:axId val="210414976"/>
        <c:scaling>
          <c:orientation val="minMax"/>
        </c:scaling>
        <c:delete val="0"/>
        <c:axPos val="l"/>
        <c:majorGridlines/>
        <c:title>
          <c:tx>
            <c:rich>
              <a:bodyPr rot="-5400000" vert="horz"/>
              <a:lstStyle/>
              <a:p>
                <a:pPr>
                  <a:defRPr lang="ja-JP" sz="1050">
                    <a:solidFill>
                      <a:srgbClr val="002060"/>
                    </a:solidFill>
                  </a:defRPr>
                </a:pPr>
                <a:r>
                  <a:rPr lang="en-US" sz="1050" dirty="0">
                    <a:solidFill>
                      <a:srgbClr val="002060"/>
                    </a:solidFill>
                  </a:rPr>
                  <a:t>Number of</a:t>
                </a:r>
                <a:r>
                  <a:rPr lang="en-US" sz="1050" baseline="0" dirty="0">
                    <a:solidFill>
                      <a:srgbClr val="002060"/>
                    </a:solidFill>
                  </a:rPr>
                  <a:t> s</a:t>
                </a:r>
                <a:r>
                  <a:rPr lang="en-US" sz="1050" dirty="0">
                    <a:solidFill>
                      <a:srgbClr val="002060"/>
                    </a:solidFill>
                  </a:rPr>
                  <a:t>eats</a:t>
                </a:r>
                <a:r>
                  <a:rPr lang="en-US" sz="1050" baseline="0" dirty="0">
                    <a:solidFill>
                      <a:srgbClr val="002060"/>
                    </a:solidFill>
                  </a:rPr>
                  <a:t> offered</a:t>
                </a:r>
                <a:endParaRPr lang="en-CA" sz="1050" dirty="0">
                  <a:solidFill>
                    <a:srgbClr val="002060"/>
                  </a:solidFill>
                </a:endParaRPr>
              </a:p>
            </c:rich>
          </c:tx>
          <c:layout>
            <c:manualLayout>
              <c:xMode val="edge"/>
              <c:yMode val="edge"/>
              <c:x val="5.0286040076064345E-3"/>
              <c:y val="0.19867419701904468"/>
            </c:manualLayout>
          </c:layout>
          <c:overlay val="0"/>
        </c:title>
        <c:numFmt formatCode="#,##0" sourceLinked="0"/>
        <c:majorTickMark val="out"/>
        <c:minorTickMark val="none"/>
        <c:tickLblPos val="nextTo"/>
        <c:txPr>
          <a:bodyPr/>
          <a:lstStyle/>
          <a:p>
            <a:pPr>
              <a:defRPr lang="ja-JP" sz="900" b="1">
                <a:solidFill>
                  <a:srgbClr val="002060"/>
                </a:solidFill>
              </a:defRPr>
            </a:pPr>
            <a:endParaRPr lang="en-US"/>
          </a:p>
        </c:txPr>
        <c:crossAx val="210413056"/>
        <c:crosses val="autoZero"/>
        <c:crossBetween val="midCat"/>
      </c:valAx>
    </c:plotArea>
    <c:legend>
      <c:legendPos val="b"/>
      <c:overlay val="0"/>
      <c:txPr>
        <a:bodyPr/>
        <a:lstStyle/>
        <a:p>
          <a:pPr>
            <a:defRPr lang="ja-JP" sz="800" b="1">
              <a:solidFill>
                <a:srgbClr val="002060"/>
              </a:solidFill>
            </a:defRPr>
          </a:pPr>
          <a:endParaRPr lang="en-U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2007</a:t>
            </a:r>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txPr>
        <a:bodyPr/>
        <a:lstStyle/>
        <a:p>
          <a:pPr rtl="0">
            <a:defRPr lang="ja-JP" sz="12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Scheduled flights</a:t>
            </a:r>
          </a:p>
        </c:rich>
      </c:tx>
      <c:overlay val="0"/>
    </c:title>
    <c:autoTitleDeleted val="0"/>
    <c:plotArea>
      <c:layout/>
      <c:lineChart>
        <c:grouping val="standard"/>
        <c:varyColors val="0"/>
        <c:ser>
          <c:idx val="0"/>
          <c:order val="0"/>
          <c:tx>
            <c:strRef>
              <c:f>Sheet2!$AG$1</c:f>
              <c:strCache>
                <c:ptCount val="1"/>
                <c:pt idx="0">
                  <c:v>Europe</c:v>
                </c:pt>
              </c:strCache>
            </c:strRef>
          </c:tx>
          <c:marker>
            <c:symbol val="none"/>
          </c:marker>
          <c:cat>
            <c:numRef>
              <c:f>Sheet2!$AD$2:$AD$14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Sheet2!$AG$2:$AG$14</c:f>
              <c:numCache>
                <c:formatCode>_-* #,##0_-;\-* #,##0_-;_-* "-"??_-;_-@_-</c:formatCode>
                <c:ptCount val="13"/>
                <c:pt idx="0">
                  <c:v>1157921</c:v>
                </c:pt>
                <c:pt idx="1">
                  <c:v>1233959</c:v>
                </c:pt>
                <c:pt idx="2">
                  <c:v>1184568</c:v>
                </c:pt>
                <c:pt idx="3">
                  <c:v>1184806</c:v>
                </c:pt>
                <c:pt idx="4">
                  <c:v>1369700</c:v>
                </c:pt>
                <c:pt idx="5">
                  <c:v>1468022</c:v>
                </c:pt>
                <c:pt idx="6">
                  <c:v>1666360</c:v>
                </c:pt>
                <c:pt idx="7">
                  <c:v>1746996</c:v>
                </c:pt>
                <c:pt idx="8">
                  <c:v>1601320</c:v>
                </c:pt>
                <c:pt idx="9">
                  <c:v>1674014</c:v>
                </c:pt>
                <c:pt idx="10">
                  <c:v>1712658</c:v>
                </c:pt>
                <c:pt idx="11">
                  <c:v>1645294</c:v>
                </c:pt>
                <c:pt idx="12">
                  <c:v>1730006</c:v>
                </c:pt>
              </c:numCache>
            </c:numRef>
          </c:val>
          <c:smooth val="0"/>
          <c:extLst>
            <c:ext xmlns:c16="http://schemas.microsoft.com/office/drawing/2014/chart" uri="{C3380CC4-5D6E-409C-BE32-E72D297353CC}">
              <c16:uniqueId val="{00000000-DF06-4491-8989-C2AE952BD0B2}"/>
            </c:ext>
          </c:extLst>
        </c:ser>
        <c:ser>
          <c:idx val="1"/>
          <c:order val="1"/>
          <c:tx>
            <c:strRef>
              <c:f>Sheet2!$AH$1</c:f>
              <c:strCache>
                <c:ptCount val="1"/>
                <c:pt idx="0">
                  <c:v>Central America/Caribbean</c:v>
                </c:pt>
              </c:strCache>
            </c:strRef>
          </c:tx>
          <c:spPr>
            <a:ln>
              <a:solidFill>
                <a:srgbClr val="7030A0"/>
              </a:solidFill>
            </a:ln>
          </c:spPr>
          <c:marker>
            <c:symbol val="none"/>
          </c:marker>
          <c:cat>
            <c:numRef>
              <c:f>Sheet2!$AD$2:$AD$14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Sheet2!$AH$2:$AH$14</c:f>
              <c:numCache>
                <c:formatCode>_-* #,##0_-;\-* #,##0_-;_-* "-"??_-;_-@_-</c:formatCode>
                <c:ptCount val="13"/>
                <c:pt idx="0">
                  <c:v>1000419</c:v>
                </c:pt>
                <c:pt idx="1">
                  <c:v>1114637</c:v>
                </c:pt>
                <c:pt idx="2">
                  <c:v>1146924</c:v>
                </c:pt>
                <c:pt idx="3">
                  <c:v>1133168</c:v>
                </c:pt>
                <c:pt idx="4">
                  <c:v>1210018</c:v>
                </c:pt>
                <c:pt idx="5">
                  <c:v>1265763</c:v>
                </c:pt>
                <c:pt idx="6">
                  <c:v>1336777</c:v>
                </c:pt>
                <c:pt idx="7">
                  <c:v>1312846</c:v>
                </c:pt>
                <c:pt idx="8">
                  <c:v>1251606</c:v>
                </c:pt>
                <c:pt idx="9">
                  <c:v>1405585</c:v>
                </c:pt>
                <c:pt idx="10">
                  <c:v>1387387</c:v>
                </c:pt>
                <c:pt idx="11">
                  <c:v>1499661</c:v>
                </c:pt>
                <c:pt idx="12">
                  <c:v>1581074</c:v>
                </c:pt>
              </c:numCache>
            </c:numRef>
          </c:val>
          <c:smooth val="0"/>
          <c:extLst>
            <c:ext xmlns:c16="http://schemas.microsoft.com/office/drawing/2014/chart" uri="{C3380CC4-5D6E-409C-BE32-E72D297353CC}">
              <c16:uniqueId val="{00000001-DF06-4491-8989-C2AE952BD0B2}"/>
            </c:ext>
          </c:extLst>
        </c:ser>
        <c:ser>
          <c:idx val="2"/>
          <c:order val="2"/>
          <c:tx>
            <c:strRef>
              <c:f>Sheet2!$AI$1</c:f>
              <c:strCache>
                <c:ptCount val="1"/>
                <c:pt idx="0">
                  <c:v>South America</c:v>
                </c:pt>
              </c:strCache>
            </c:strRef>
          </c:tx>
          <c:marker>
            <c:symbol val="none"/>
          </c:marker>
          <c:cat>
            <c:numRef>
              <c:f>Sheet2!$AD$2:$AD$14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Sheet2!$AI$2:$AI$14</c:f>
              <c:numCache>
                <c:formatCode>_-* #,##0_-;\-* #,##0_-;_-* "-"??_-;_-@_-</c:formatCode>
                <c:ptCount val="13"/>
                <c:pt idx="0">
                  <c:v>93221</c:v>
                </c:pt>
                <c:pt idx="1">
                  <c:v>80053</c:v>
                </c:pt>
                <c:pt idx="2">
                  <c:v>86986</c:v>
                </c:pt>
                <c:pt idx="3">
                  <c:v>107154</c:v>
                </c:pt>
                <c:pt idx="4">
                  <c:v>137666</c:v>
                </c:pt>
                <c:pt idx="5">
                  <c:v>179140</c:v>
                </c:pt>
                <c:pt idx="6">
                  <c:v>248790</c:v>
                </c:pt>
                <c:pt idx="7">
                  <c:v>370832</c:v>
                </c:pt>
                <c:pt idx="8">
                  <c:v>500561</c:v>
                </c:pt>
                <c:pt idx="9">
                  <c:v>600088</c:v>
                </c:pt>
                <c:pt idx="10">
                  <c:v>653366</c:v>
                </c:pt>
                <c:pt idx="11">
                  <c:v>701780</c:v>
                </c:pt>
                <c:pt idx="12">
                  <c:v>799654</c:v>
                </c:pt>
              </c:numCache>
            </c:numRef>
          </c:val>
          <c:smooth val="0"/>
          <c:extLst>
            <c:ext xmlns:c16="http://schemas.microsoft.com/office/drawing/2014/chart" uri="{C3380CC4-5D6E-409C-BE32-E72D297353CC}">
              <c16:uniqueId val="{00000002-DF06-4491-8989-C2AE952BD0B2}"/>
            </c:ext>
          </c:extLst>
        </c:ser>
        <c:ser>
          <c:idx val="3"/>
          <c:order val="3"/>
          <c:tx>
            <c:strRef>
              <c:f>Sheet2!$AJ$1</c:f>
              <c:strCache>
                <c:ptCount val="1"/>
                <c:pt idx="0">
                  <c:v>North America</c:v>
                </c:pt>
              </c:strCache>
            </c:strRef>
          </c:tx>
          <c:spPr>
            <a:ln>
              <a:solidFill>
                <a:srgbClr val="A74233"/>
              </a:solidFill>
            </a:ln>
          </c:spPr>
          <c:marker>
            <c:symbol val="none"/>
          </c:marker>
          <c:cat>
            <c:numRef>
              <c:f>Sheet2!$AD$2:$AD$14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Sheet2!$AJ$2:$AJ$14</c:f>
              <c:numCache>
                <c:formatCode>_-* #,##0_-;\-* #,##0_-;_-* "-"??_-;_-@_-</c:formatCode>
                <c:ptCount val="13"/>
                <c:pt idx="0">
                  <c:v>3704058</c:v>
                </c:pt>
                <c:pt idx="1">
                  <c:v>4056616</c:v>
                </c:pt>
                <c:pt idx="2">
                  <c:v>4287786</c:v>
                </c:pt>
                <c:pt idx="3">
                  <c:v>4226492</c:v>
                </c:pt>
                <c:pt idx="4">
                  <c:v>4600257</c:v>
                </c:pt>
                <c:pt idx="5">
                  <c:v>4848156</c:v>
                </c:pt>
                <c:pt idx="6">
                  <c:v>4950246</c:v>
                </c:pt>
                <c:pt idx="7">
                  <c:v>5378543</c:v>
                </c:pt>
                <c:pt idx="8">
                  <c:v>5930756</c:v>
                </c:pt>
                <c:pt idx="9">
                  <c:v>6727408</c:v>
                </c:pt>
                <c:pt idx="10">
                  <c:v>7334414</c:v>
                </c:pt>
                <c:pt idx="11">
                  <c:v>7684945</c:v>
                </c:pt>
                <c:pt idx="12">
                  <c:v>8014312</c:v>
                </c:pt>
              </c:numCache>
            </c:numRef>
          </c:val>
          <c:smooth val="0"/>
          <c:extLst>
            <c:ext xmlns:c16="http://schemas.microsoft.com/office/drawing/2014/chart" uri="{C3380CC4-5D6E-409C-BE32-E72D297353CC}">
              <c16:uniqueId val="{00000003-DF06-4491-8989-C2AE952BD0B2}"/>
            </c:ext>
          </c:extLst>
        </c:ser>
        <c:dLbls>
          <c:showLegendKey val="0"/>
          <c:showVal val="0"/>
          <c:showCatName val="0"/>
          <c:showSerName val="0"/>
          <c:showPercent val="0"/>
          <c:showBubbleSize val="0"/>
        </c:dLbls>
        <c:smooth val="0"/>
        <c:axId val="84286080"/>
        <c:axId val="84304256"/>
      </c:lineChart>
      <c:catAx>
        <c:axId val="84286080"/>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b="1"/>
            </a:pPr>
            <a:endParaRPr lang="en-US"/>
          </a:p>
        </c:txPr>
        <c:crossAx val="84304256"/>
        <c:crosses val="autoZero"/>
        <c:auto val="1"/>
        <c:lblAlgn val="ctr"/>
        <c:lblOffset val="100"/>
        <c:tickMarkSkip val="1"/>
        <c:noMultiLvlLbl val="0"/>
      </c:catAx>
      <c:valAx>
        <c:axId val="84304256"/>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a:pPr>
                <a:r>
                  <a:rPr lang="en-CA"/>
                  <a:t>Passengers</a:t>
                </a:r>
              </a:p>
            </c:rich>
          </c:tx>
          <c:overlay val="0"/>
        </c:title>
        <c:numFmt formatCode="#,##0" sourceLinked="0"/>
        <c:majorTickMark val="out"/>
        <c:minorTickMark val="none"/>
        <c:tickLblPos val="nextTo"/>
        <c:spPr>
          <a:ln>
            <a:solidFill>
              <a:srgbClr val="002060"/>
            </a:solidFill>
          </a:ln>
        </c:spPr>
        <c:txPr>
          <a:bodyPr/>
          <a:lstStyle/>
          <a:p>
            <a:pPr>
              <a:defRPr lang="ja-JP" b="1"/>
            </a:pPr>
            <a:endParaRPr lang="en-US"/>
          </a:p>
        </c:txPr>
        <c:crossAx val="84286080"/>
        <c:crosses val="autoZero"/>
        <c:crossBetween val="midCat"/>
      </c:val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Non-scheduled flights</a:t>
            </a:r>
          </a:p>
        </c:rich>
      </c:tx>
      <c:overlay val="0"/>
    </c:title>
    <c:autoTitleDeleted val="0"/>
    <c:plotArea>
      <c:layout/>
      <c:lineChart>
        <c:grouping val="standard"/>
        <c:varyColors val="0"/>
        <c:ser>
          <c:idx val="0"/>
          <c:order val="0"/>
          <c:tx>
            <c:strRef>
              <c:f>Sheet2!$AP$1</c:f>
              <c:strCache>
                <c:ptCount val="1"/>
                <c:pt idx="0">
                  <c:v>Europe</c:v>
                </c:pt>
              </c:strCache>
            </c:strRef>
          </c:tx>
          <c:marker>
            <c:symbol val="none"/>
          </c:marker>
          <c:cat>
            <c:numRef>
              <c:f>Sheet2!$AM$2:$AM$14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Sheet2!$AP$2:$AP$14</c:f>
              <c:numCache>
                <c:formatCode>_-* #,##0_-;\-* #,##0_-;_-* "-"??_-;_-@_-</c:formatCode>
                <c:ptCount val="13"/>
                <c:pt idx="0">
                  <c:v>1529767</c:v>
                </c:pt>
                <c:pt idx="1">
                  <c:v>1446293</c:v>
                </c:pt>
                <c:pt idx="2">
                  <c:v>1405428</c:v>
                </c:pt>
                <c:pt idx="3">
                  <c:v>1322714</c:v>
                </c:pt>
                <c:pt idx="4">
                  <c:v>963854</c:v>
                </c:pt>
                <c:pt idx="5">
                  <c:v>705780</c:v>
                </c:pt>
                <c:pt idx="6">
                  <c:v>519009</c:v>
                </c:pt>
                <c:pt idx="7">
                  <c:v>363591</c:v>
                </c:pt>
                <c:pt idx="8">
                  <c:v>452086</c:v>
                </c:pt>
                <c:pt idx="9">
                  <c:v>509209</c:v>
                </c:pt>
                <c:pt idx="10">
                  <c:v>477534</c:v>
                </c:pt>
                <c:pt idx="11">
                  <c:v>804588</c:v>
                </c:pt>
                <c:pt idx="12">
                  <c:v>1023737</c:v>
                </c:pt>
              </c:numCache>
            </c:numRef>
          </c:val>
          <c:smooth val="0"/>
          <c:extLst>
            <c:ext xmlns:c16="http://schemas.microsoft.com/office/drawing/2014/chart" uri="{C3380CC4-5D6E-409C-BE32-E72D297353CC}">
              <c16:uniqueId val="{00000000-F8D4-4BF0-9728-824EC40E132D}"/>
            </c:ext>
          </c:extLst>
        </c:ser>
        <c:ser>
          <c:idx val="1"/>
          <c:order val="1"/>
          <c:tx>
            <c:strRef>
              <c:f>Sheet2!$AQ$1</c:f>
              <c:strCache>
                <c:ptCount val="1"/>
                <c:pt idx="0">
                  <c:v>Central America/Caribbean</c:v>
                </c:pt>
              </c:strCache>
            </c:strRef>
          </c:tx>
          <c:spPr>
            <a:ln>
              <a:solidFill>
                <a:srgbClr val="7030A0"/>
              </a:solidFill>
            </a:ln>
          </c:spPr>
          <c:marker>
            <c:symbol val="none"/>
          </c:marker>
          <c:cat>
            <c:numRef>
              <c:f>Sheet2!$AM$2:$AM$14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Sheet2!$AQ$2:$AQ$14</c:f>
              <c:numCache>
                <c:formatCode>_-* #,##0_-;\-* #,##0_-;_-* "-"??_-;_-@_-</c:formatCode>
                <c:ptCount val="13"/>
                <c:pt idx="0">
                  <c:v>260453</c:v>
                </c:pt>
                <c:pt idx="1">
                  <c:v>226534</c:v>
                </c:pt>
                <c:pt idx="2">
                  <c:v>226150</c:v>
                </c:pt>
                <c:pt idx="3">
                  <c:v>233797</c:v>
                </c:pt>
                <c:pt idx="4">
                  <c:v>148282</c:v>
                </c:pt>
                <c:pt idx="5">
                  <c:v>181296</c:v>
                </c:pt>
                <c:pt idx="6">
                  <c:v>197152</c:v>
                </c:pt>
                <c:pt idx="7">
                  <c:v>228801</c:v>
                </c:pt>
                <c:pt idx="8">
                  <c:v>227051</c:v>
                </c:pt>
                <c:pt idx="9">
                  <c:v>206448</c:v>
                </c:pt>
                <c:pt idx="10">
                  <c:v>154844</c:v>
                </c:pt>
                <c:pt idx="11">
                  <c:v>139372</c:v>
                </c:pt>
                <c:pt idx="12">
                  <c:v>132198</c:v>
                </c:pt>
              </c:numCache>
            </c:numRef>
          </c:val>
          <c:smooth val="0"/>
          <c:extLst>
            <c:ext xmlns:c16="http://schemas.microsoft.com/office/drawing/2014/chart" uri="{C3380CC4-5D6E-409C-BE32-E72D297353CC}">
              <c16:uniqueId val="{00000001-F8D4-4BF0-9728-824EC40E132D}"/>
            </c:ext>
          </c:extLst>
        </c:ser>
        <c:ser>
          <c:idx val="2"/>
          <c:order val="2"/>
          <c:tx>
            <c:strRef>
              <c:f>Sheet2!$AR$1</c:f>
              <c:strCache>
                <c:ptCount val="1"/>
                <c:pt idx="0">
                  <c:v>South America</c:v>
                </c:pt>
              </c:strCache>
            </c:strRef>
          </c:tx>
          <c:marker>
            <c:symbol val="none"/>
          </c:marker>
          <c:cat>
            <c:numRef>
              <c:f>Sheet2!$AM$2:$AM$14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Sheet2!$AR$2:$AR$14</c:f>
              <c:numCache>
                <c:formatCode>_-* #,##0_-;\-* #,##0_-;_-* "-"??_-;_-@_-</c:formatCode>
                <c:ptCount val="13"/>
                <c:pt idx="0">
                  <c:v>22073</c:v>
                </c:pt>
                <c:pt idx="1">
                  <c:v>24170</c:v>
                </c:pt>
                <c:pt idx="2">
                  <c:v>43894</c:v>
                </c:pt>
                <c:pt idx="3">
                  <c:v>53560</c:v>
                </c:pt>
                <c:pt idx="4">
                  <c:v>52791</c:v>
                </c:pt>
                <c:pt idx="5">
                  <c:v>103130</c:v>
                </c:pt>
                <c:pt idx="6">
                  <c:v>128612</c:v>
                </c:pt>
                <c:pt idx="7">
                  <c:v>99599</c:v>
                </c:pt>
                <c:pt idx="8">
                  <c:v>57842</c:v>
                </c:pt>
                <c:pt idx="9">
                  <c:v>103271</c:v>
                </c:pt>
                <c:pt idx="10">
                  <c:v>265869</c:v>
                </c:pt>
                <c:pt idx="11">
                  <c:v>332222</c:v>
                </c:pt>
                <c:pt idx="12">
                  <c:v>111431</c:v>
                </c:pt>
              </c:numCache>
            </c:numRef>
          </c:val>
          <c:smooth val="0"/>
          <c:extLst>
            <c:ext xmlns:c16="http://schemas.microsoft.com/office/drawing/2014/chart" uri="{C3380CC4-5D6E-409C-BE32-E72D297353CC}">
              <c16:uniqueId val="{00000002-F8D4-4BF0-9728-824EC40E132D}"/>
            </c:ext>
          </c:extLst>
        </c:ser>
        <c:ser>
          <c:idx val="3"/>
          <c:order val="3"/>
          <c:tx>
            <c:strRef>
              <c:f>Sheet2!$AS$1</c:f>
              <c:strCache>
                <c:ptCount val="1"/>
                <c:pt idx="0">
                  <c:v>North America</c:v>
                </c:pt>
              </c:strCache>
            </c:strRef>
          </c:tx>
          <c:spPr>
            <a:ln>
              <a:solidFill>
                <a:srgbClr val="A74233"/>
              </a:solidFill>
            </a:ln>
          </c:spPr>
          <c:marker>
            <c:symbol val="none"/>
          </c:marker>
          <c:cat>
            <c:numRef>
              <c:f>Sheet2!$AM$2:$AM$14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Sheet2!$AS$2:$AS$14</c:f>
              <c:numCache>
                <c:formatCode>_-* #,##0_-;\-* #,##0_-;_-* "-"??_-;_-@_-</c:formatCode>
                <c:ptCount val="13"/>
                <c:pt idx="0">
                  <c:v>593992</c:v>
                </c:pt>
                <c:pt idx="1">
                  <c:v>628015</c:v>
                </c:pt>
                <c:pt idx="2">
                  <c:v>625662</c:v>
                </c:pt>
                <c:pt idx="3">
                  <c:v>668706</c:v>
                </c:pt>
                <c:pt idx="4">
                  <c:v>494294</c:v>
                </c:pt>
                <c:pt idx="5">
                  <c:v>571993</c:v>
                </c:pt>
                <c:pt idx="6">
                  <c:v>571234</c:v>
                </c:pt>
                <c:pt idx="7">
                  <c:v>653670</c:v>
                </c:pt>
                <c:pt idx="8">
                  <c:v>418040</c:v>
                </c:pt>
                <c:pt idx="9">
                  <c:v>271494</c:v>
                </c:pt>
                <c:pt idx="10">
                  <c:v>342261</c:v>
                </c:pt>
                <c:pt idx="11">
                  <c:v>323022</c:v>
                </c:pt>
                <c:pt idx="12">
                  <c:v>375575</c:v>
                </c:pt>
              </c:numCache>
            </c:numRef>
          </c:val>
          <c:smooth val="0"/>
          <c:extLst>
            <c:ext xmlns:c16="http://schemas.microsoft.com/office/drawing/2014/chart" uri="{C3380CC4-5D6E-409C-BE32-E72D297353CC}">
              <c16:uniqueId val="{00000003-F8D4-4BF0-9728-824EC40E132D}"/>
            </c:ext>
          </c:extLst>
        </c:ser>
        <c:dLbls>
          <c:showLegendKey val="0"/>
          <c:showVal val="0"/>
          <c:showCatName val="0"/>
          <c:showSerName val="0"/>
          <c:showPercent val="0"/>
          <c:showBubbleSize val="0"/>
        </c:dLbls>
        <c:smooth val="0"/>
        <c:axId val="84336000"/>
        <c:axId val="84337792"/>
      </c:lineChart>
      <c:catAx>
        <c:axId val="84336000"/>
        <c:scaling>
          <c:orientation val="minMax"/>
        </c:scaling>
        <c:delete val="0"/>
        <c:axPos val="b"/>
        <c:numFmt formatCode="General" sourceLinked="1"/>
        <c:majorTickMark val="out"/>
        <c:minorTickMark val="none"/>
        <c:tickLblPos val="nextTo"/>
        <c:spPr>
          <a:ln>
            <a:solidFill>
              <a:srgbClr val="002060"/>
            </a:solidFill>
          </a:ln>
        </c:spPr>
        <c:txPr>
          <a:bodyPr/>
          <a:lstStyle/>
          <a:p>
            <a:pPr>
              <a:defRPr lang="ja-JP" b="1"/>
            </a:pPr>
            <a:endParaRPr lang="en-US"/>
          </a:p>
        </c:txPr>
        <c:crossAx val="84337792"/>
        <c:crosses val="autoZero"/>
        <c:auto val="1"/>
        <c:lblAlgn val="ctr"/>
        <c:lblOffset val="100"/>
        <c:noMultiLvlLbl val="0"/>
      </c:catAx>
      <c:valAx>
        <c:axId val="84337792"/>
        <c:scaling>
          <c:orientation val="minMax"/>
        </c:scaling>
        <c:delete val="0"/>
        <c:axPos val="l"/>
        <c:majorGridlines>
          <c:spPr>
            <a:ln>
              <a:solidFill>
                <a:schemeClr val="tx1">
                  <a:lumMod val="40000"/>
                  <a:lumOff val="60000"/>
                </a:schemeClr>
              </a:solidFill>
              <a:prstDash val="lgDash"/>
            </a:ln>
          </c:spPr>
        </c:majorGridlines>
        <c:title>
          <c:tx>
            <c:rich>
              <a:bodyPr rot="-5400000" vert="horz"/>
              <a:lstStyle/>
              <a:p>
                <a:pPr>
                  <a:defRPr lang="ja-JP"/>
                </a:pPr>
                <a:r>
                  <a:rPr lang="en-CA"/>
                  <a:t>Passengers</a:t>
                </a:r>
              </a:p>
            </c:rich>
          </c:tx>
          <c:overlay val="0"/>
        </c:title>
        <c:numFmt formatCode="#,##0" sourceLinked="0"/>
        <c:majorTickMark val="out"/>
        <c:minorTickMark val="none"/>
        <c:tickLblPos val="nextTo"/>
        <c:spPr>
          <a:ln>
            <a:solidFill>
              <a:srgbClr val="002060"/>
            </a:solidFill>
          </a:ln>
        </c:spPr>
        <c:txPr>
          <a:bodyPr/>
          <a:lstStyle/>
          <a:p>
            <a:pPr>
              <a:defRPr lang="ja-JP" b="1"/>
            </a:pPr>
            <a:endParaRPr lang="en-US"/>
          </a:p>
        </c:txPr>
        <c:crossAx val="84336000"/>
        <c:crosses val="autoZero"/>
        <c:crossBetween val="midCat"/>
      </c:valAx>
    </c:plotArea>
    <c:plotVisOnly val="1"/>
    <c:dispBlanksAs val="gap"/>
    <c:showDLblsOverMax val="0"/>
  </c:chart>
  <c:txPr>
    <a:bodyPr/>
    <a:lstStyle/>
    <a:p>
      <a:pPr>
        <a:defRPr>
          <a:solidFill>
            <a:srgbClr val="002060"/>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CA" dirty="0"/>
              <a:t>2005</a:t>
            </a:r>
          </a:p>
        </c:rich>
      </c:tx>
      <c:layout>
        <c:manualLayout>
          <c:xMode val="edge"/>
          <c:yMode val="edge"/>
          <c:x val="0.28245513609786937"/>
          <c:y val="2.5810140336710554E-2"/>
        </c:manualLayout>
      </c:layout>
      <c:overlay val="0"/>
    </c:title>
    <c:autoTitleDeleted val="0"/>
    <c:plotArea>
      <c:layout/>
      <c:pieChart>
        <c:varyColors val="1"/>
        <c:ser>
          <c:idx val="0"/>
          <c:order val="0"/>
          <c:dPt>
            <c:idx val="1"/>
            <c:bubble3D val="0"/>
            <c:spPr>
              <a:solidFill>
                <a:srgbClr val="7030A0"/>
              </a:solidFill>
            </c:spPr>
            <c:extLst>
              <c:ext xmlns:c16="http://schemas.microsoft.com/office/drawing/2014/chart" uri="{C3380CC4-5D6E-409C-BE32-E72D297353CC}">
                <c16:uniqueId val="{00000001-25FF-456B-AEC3-3CC9428B8DE8}"/>
              </c:ext>
            </c:extLst>
          </c:dPt>
          <c:dPt>
            <c:idx val="3"/>
            <c:bubble3D val="0"/>
            <c:spPr>
              <a:solidFill>
                <a:srgbClr val="A74233"/>
              </a:solidFill>
            </c:spPr>
            <c:extLst>
              <c:ext xmlns:c16="http://schemas.microsoft.com/office/drawing/2014/chart" uri="{C3380CC4-5D6E-409C-BE32-E72D297353CC}">
                <c16:uniqueId val="{00000003-25FF-456B-AEC3-3CC9428B8DE8}"/>
              </c:ext>
            </c:extLst>
          </c:dPt>
          <c:dLbls>
            <c:dLbl>
              <c:idx val="2"/>
              <c:spPr/>
              <c:txPr>
                <a:bodyPr/>
                <a:lstStyle/>
                <a:p>
                  <a:pPr>
                    <a:defRPr lang="ja-JP" b="1">
                      <a:solidFill>
                        <a:srgbClr val="002060"/>
                      </a:solidFill>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4-7427-45BF-AA7E-966A311EAD26}"/>
                </c:ext>
              </c:extLst>
            </c:dLbl>
            <c:spPr>
              <a:noFill/>
              <a:ln>
                <a:noFill/>
              </a:ln>
              <a:effectLst/>
            </c:spPr>
            <c:txPr>
              <a:bodyPr/>
              <a:lstStyle/>
              <a:p>
                <a:pPr>
                  <a:defRPr lang="ja-JP" b="1">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Sheet2!$M$1:$P$1</c:f>
              <c:strCache>
                <c:ptCount val="4"/>
                <c:pt idx="0">
                  <c:v>Europe</c:v>
                </c:pt>
                <c:pt idx="1">
                  <c:v>Central America/Caribbean</c:v>
                </c:pt>
                <c:pt idx="2">
                  <c:v>South America</c:v>
                </c:pt>
                <c:pt idx="3">
                  <c:v>North America</c:v>
                </c:pt>
              </c:strCache>
            </c:strRef>
          </c:cat>
          <c:val>
            <c:numRef>
              <c:f>Sheet2!$M$3:$P$3</c:f>
              <c:numCache>
                <c:formatCode>0.0%</c:formatCode>
                <c:ptCount val="4"/>
                <c:pt idx="0">
                  <c:v>0.19442496237586723</c:v>
                </c:pt>
                <c:pt idx="1">
                  <c:v>0.16797901276089017</c:v>
                </c:pt>
                <c:pt idx="2">
                  <c:v>1.5652613103692495E-2</c:v>
                </c:pt>
                <c:pt idx="3">
                  <c:v>0.62194341175955015</c:v>
                </c:pt>
              </c:numCache>
            </c:numRef>
          </c:val>
          <c:extLst>
            <c:ext xmlns:c16="http://schemas.microsoft.com/office/drawing/2014/chart" uri="{C3380CC4-5D6E-409C-BE32-E72D297353CC}">
              <c16:uniqueId val="{00000005-25FF-456B-AEC3-3CC9428B8DE8}"/>
            </c:ext>
          </c:extLst>
        </c:ser>
        <c:dLbls>
          <c:dLblPos val="ctr"/>
          <c:showLegendKey val="0"/>
          <c:showVal val="1"/>
          <c:showCatName val="0"/>
          <c:showSerName val="0"/>
          <c:showPercent val="0"/>
          <c:showBubbleSize val="0"/>
          <c:showLeaderLines val="1"/>
        </c:dLbls>
        <c:firstSliceAng val="0"/>
      </c:pieChart>
    </c:plotArea>
    <c:legend>
      <c:legendPos val="r"/>
      <c:overlay val="0"/>
      <c:txPr>
        <a:bodyPr/>
        <a:lstStyle/>
        <a:p>
          <a:pPr rtl="0">
            <a:defRPr lang="ja-JP" sz="1200" b="1"/>
          </a:pPr>
          <a:endParaRPr lang="en-US"/>
        </a:p>
      </c:txPr>
    </c:legend>
    <c:plotVisOnly val="1"/>
    <c:dispBlanksAs val="gap"/>
    <c:showDLblsOverMax val="0"/>
  </c:chart>
  <c:txPr>
    <a:bodyPr/>
    <a:lstStyle/>
    <a:p>
      <a:pPr>
        <a:defRPr>
          <a:solidFill>
            <a:srgbClr val="002060"/>
          </a:solidFill>
        </a:defRPr>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0446C7-EAF5-488C-BEF3-1E257DAAFA1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10A6F7F-1AAC-45E7-9C8C-09DDE5DB4B2E}">
      <dgm:prSet/>
      <dgm:spPr/>
      <dgm:t>
        <a:bodyPr/>
        <a:lstStyle/>
        <a:p>
          <a:pPr algn="just"/>
          <a:r>
            <a:rPr lang="en-US" b="1" dirty="0"/>
            <a:t>General Objective 3.3. </a:t>
          </a:r>
          <a:r>
            <a:rPr lang="en-US" dirty="0"/>
            <a:t>Competitiveness and innovation in a favorable environment to cooperation and social responsibility.</a:t>
          </a:r>
        </a:p>
      </dgm:t>
    </dgm:pt>
    <dgm:pt modelId="{6F240848-C493-46CA-9581-9D00FFAF0395}" type="parTrans" cxnId="{927E34A9-7A02-4B9C-BDBF-E3363F96DDCB}">
      <dgm:prSet/>
      <dgm:spPr/>
      <dgm:t>
        <a:bodyPr/>
        <a:lstStyle/>
        <a:p>
          <a:endParaRPr lang="en-US"/>
        </a:p>
      </dgm:t>
    </dgm:pt>
    <dgm:pt modelId="{EF5C7B1D-F070-49EC-932B-83545CBD26E3}" type="sibTrans" cxnId="{927E34A9-7A02-4B9C-BDBF-E3363F96DDCB}">
      <dgm:prSet/>
      <dgm:spPr/>
      <dgm:t>
        <a:bodyPr/>
        <a:lstStyle/>
        <a:p>
          <a:endParaRPr lang="en-US"/>
        </a:p>
      </dgm:t>
    </dgm:pt>
    <dgm:pt modelId="{3013793E-5AE3-4A65-A4A0-1B8D410B0D1B}">
      <dgm:prSet custT="1"/>
      <dgm:spPr/>
      <dgm:t>
        <a:bodyPr/>
        <a:lstStyle/>
        <a:p>
          <a:pPr algn="just"/>
          <a:r>
            <a:rPr lang="en-US" sz="1600" b="1" dirty="0"/>
            <a:t>Specific Objective 3.3.6. </a:t>
          </a:r>
          <a:r>
            <a:rPr lang="en-US" sz="1600" dirty="0"/>
            <a:t>To expand the coverage and improve the quality and competitiveness of the infrastructure and transport and logistics services, orienting them to the integration of the territory, to the support of the productive development and to the competitive insertion in the international markets</a:t>
          </a:r>
        </a:p>
      </dgm:t>
    </dgm:pt>
    <dgm:pt modelId="{3502014A-0DFF-422C-B47C-D3E5878E9068}" type="parTrans" cxnId="{31166020-8366-4253-9B02-61CCCE12E73E}">
      <dgm:prSet/>
      <dgm:spPr/>
      <dgm:t>
        <a:bodyPr/>
        <a:lstStyle/>
        <a:p>
          <a:endParaRPr lang="en-US"/>
        </a:p>
      </dgm:t>
    </dgm:pt>
    <dgm:pt modelId="{E98AED8D-DCA4-42CF-8004-3695D8022EAF}" type="sibTrans" cxnId="{31166020-8366-4253-9B02-61CCCE12E73E}">
      <dgm:prSet/>
      <dgm:spPr/>
      <dgm:t>
        <a:bodyPr/>
        <a:lstStyle/>
        <a:p>
          <a:endParaRPr lang="en-US"/>
        </a:p>
      </dgm:t>
    </dgm:pt>
    <dgm:pt modelId="{09140C49-E462-4C8E-8CC3-C1B06B909972}">
      <dgm:prSet custT="1"/>
      <dgm:spPr/>
      <dgm:t>
        <a:bodyPr/>
        <a:lstStyle/>
        <a:p>
          <a:r>
            <a:rPr lang="en-US" sz="1800" b="1" dirty="0"/>
            <a:t>Line of Action 3.3.6.11 </a:t>
          </a:r>
          <a:r>
            <a:rPr lang="en-US" sz="1800" dirty="0"/>
            <a:t>Implement programs for the promotion and sustainable development of Dominican civil aviation, in accordance with the dynamics of the markets.</a:t>
          </a:r>
        </a:p>
      </dgm:t>
    </dgm:pt>
    <dgm:pt modelId="{0A1F3D1A-3E4D-4454-B672-24E024010513}" type="parTrans" cxnId="{0557E724-C086-49B2-96FB-854148A11344}">
      <dgm:prSet/>
      <dgm:spPr/>
      <dgm:t>
        <a:bodyPr/>
        <a:lstStyle/>
        <a:p>
          <a:endParaRPr lang="en-US"/>
        </a:p>
      </dgm:t>
    </dgm:pt>
    <dgm:pt modelId="{EF820694-10BB-4DB6-8DF0-2BF96F15DB85}" type="sibTrans" cxnId="{0557E724-C086-49B2-96FB-854148A11344}">
      <dgm:prSet/>
      <dgm:spPr/>
      <dgm:t>
        <a:bodyPr/>
        <a:lstStyle/>
        <a:p>
          <a:endParaRPr lang="en-US"/>
        </a:p>
      </dgm:t>
    </dgm:pt>
    <dgm:pt modelId="{325FEFAE-DA82-45FE-BEFE-18213EAF11B8}" type="pres">
      <dgm:prSet presAssocID="{920446C7-EAF5-488C-BEF3-1E257DAAFA1D}" presName="outerComposite" presStyleCnt="0">
        <dgm:presLayoutVars>
          <dgm:chMax val="5"/>
          <dgm:dir/>
          <dgm:resizeHandles val="exact"/>
        </dgm:presLayoutVars>
      </dgm:prSet>
      <dgm:spPr/>
    </dgm:pt>
    <dgm:pt modelId="{075BF7D0-F6BA-498C-BD20-31026D15E19B}" type="pres">
      <dgm:prSet presAssocID="{920446C7-EAF5-488C-BEF3-1E257DAAFA1D}" presName="dummyMaxCanvas" presStyleCnt="0">
        <dgm:presLayoutVars/>
      </dgm:prSet>
      <dgm:spPr/>
    </dgm:pt>
    <dgm:pt modelId="{D94667EF-DB2D-47EF-8DA0-7C2F5653F73F}" type="pres">
      <dgm:prSet presAssocID="{920446C7-EAF5-488C-BEF3-1E257DAAFA1D}" presName="ThreeNodes_1" presStyleLbl="node1" presStyleIdx="0" presStyleCnt="3">
        <dgm:presLayoutVars>
          <dgm:bulletEnabled val="1"/>
        </dgm:presLayoutVars>
      </dgm:prSet>
      <dgm:spPr/>
    </dgm:pt>
    <dgm:pt modelId="{E0D1945A-E04B-4AB5-AD44-E9E8654EB05C}" type="pres">
      <dgm:prSet presAssocID="{920446C7-EAF5-488C-BEF3-1E257DAAFA1D}" presName="ThreeNodes_2" presStyleLbl="node1" presStyleIdx="1" presStyleCnt="3" custScaleY="111456">
        <dgm:presLayoutVars>
          <dgm:bulletEnabled val="1"/>
        </dgm:presLayoutVars>
      </dgm:prSet>
      <dgm:spPr/>
    </dgm:pt>
    <dgm:pt modelId="{CC743877-FD4F-470E-B644-229EA8986EEB}" type="pres">
      <dgm:prSet presAssocID="{920446C7-EAF5-488C-BEF3-1E257DAAFA1D}" presName="ThreeNodes_3" presStyleLbl="node1" presStyleIdx="2" presStyleCnt="3">
        <dgm:presLayoutVars>
          <dgm:bulletEnabled val="1"/>
        </dgm:presLayoutVars>
      </dgm:prSet>
      <dgm:spPr/>
    </dgm:pt>
    <dgm:pt modelId="{702108DD-0A69-4613-BDB6-C33AA499ECE8}" type="pres">
      <dgm:prSet presAssocID="{920446C7-EAF5-488C-BEF3-1E257DAAFA1D}" presName="ThreeConn_1-2" presStyleLbl="fgAccFollowNode1" presStyleIdx="0" presStyleCnt="2">
        <dgm:presLayoutVars>
          <dgm:bulletEnabled val="1"/>
        </dgm:presLayoutVars>
      </dgm:prSet>
      <dgm:spPr/>
    </dgm:pt>
    <dgm:pt modelId="{E8AD85DE-52F7-4A0C-80EC-458AD238CE8C}" type="pres">
      <dgm:prSet presAssocID="{920446C7-EAF5-488C-BEF3-1E257DAAFA1D}" presName="ThreeConn_2-3" presStyleLbl="fgAccFollowNode1" presStyleIdx="1" presStyleCnt="2">
        <dgm:presLayoutVars>
          <dgm:bulletEnabled val="1"/>
        </dgm:presLayoutVars>
      </dgm:prSet>
      <dgm:spPr/>
    </dgm:pt>
    <dgm:pt modelId="{375D9A70-66AD-404F-9763-D1157B15AB33}" type="pres">
      <dgm:prSet presAssocID="{920446C7-EAF5-488C-BEF3-1E257DAAFA1D}" presName="ThreeNodes_1_text" presStyleLbl="node1" presStyleIdx="2" presStyleCnt="3">
        <dgm:presLayoutVars>
          <dgm:bulletEnabled val="1"/>
        </dgm:presLayoutVars>
      </dgm:prSet>
      <dgm:spPr/>
    </dgm:pt>
    <dgm:pt modelId="{7757E315-A1BF-44B5-BE44-1AA7CF356C25}" type="pres">
      <dgm:prSet presAssocID="{920446C7-EAF5-488C-BEF3-1E257DAAFA1D}" presName="ThreeNodes_2_text" presStyleLbl="node1" presStyleIdx="2" presStyleCnt="3">
        <dgm:presLayoutVars>
          <dgm:bulletEnabled val="1"/>
        </dgm:presLayoutVars>
      </dgm:prSet>
      <dgm:spPr/>
    </dgm:pt>
    <dgm:pt modelId="{A8E84509-9D1B-46CA-8077-D848C4CA08D3}" type="pres">
      <dgm:prSet presAssocID="{920446C7-EAF5-488C-BEF3-1E257DAAFA1D}" presName="ThreeNodes_3_text" presStyleLbl="node1" presStyleIdx="2" presStyleCnt="3">
        <dgm:presLayoutVars>
          <dgm:bulletEnabled val="1"/>
        </dgm:presLayoutVars>
      </dgm:prSet>
      <dgm:spPr/>
    </dgm:pt>
  </dgm:ptLst>
  <dgm:cxnLst>
    <dgm:cxn modelId="{EE1A120A-5694-4EC1-B976-320CDDE8BC25}" type="presOf" srcId="{410A6F7F-1AAC-45E7-9C8C-09DDE5DB4B2E}" destId="{375D9A70-66AD-404F-9763-D1157B15AB33}" srcOrd="1" destOrd="0" presId="urn:microsoft.com/office/officeart/2005/8/layout/vProcess5"/>
    <dgm:cxn modelId="{31166020-8366-4253-9B02-61CCCE12E73E}" srcId="{920446C7-EAF5-488C-BEF3-1E257DAAFA1D}" destId="{3013793E-5AE3-4A65-A4A0-1B8D410B0D1B}" srcOrd="1" destOrd="0" parTransId="{3502014A-0DFF-422C-B47C-D3E5878E9068}" sibTransId="{E98AED8D-DCA4-42CF-8004-3695D8022EAF}"/>
    <dgm:cxn modelId="{0557E724-C086-49B2-96FB-854148A11344}" srcId="{920446C7-EAF5-488C-BEF3-1E257DAAFA1D}" destId="{09140C49-E462-4C8E-8CC3-C1B06B909972}" srcOrd="2" destOrd="0" parTransId="{0A1F3D1A-3E4D-4454-B672-24E024010513}" sibTransId="{EF820694-10BB-4DB6-8DF0-2BF96F15DB85}"/>
    <dgm:cxn modelId="{09D76673-AB86-4E6E-8113-3F56532FB8F6}" type="presOf" srcId="{09140C49-E462-4C8E-8CC3-C1B06B909972}" destId="{CC743877-FD4F-470E-B644-229EA8986EEB}" srcOrd="0" destOrd="0" presId="urn:microsoft.com/office/officeart/2005/8/layout/vProcess5"/>
    <dgm:cxn modelId="{96D32056-9C59-4AD1-9E26-175395DFC661}" type="presOf" srcId="{EF5C7B1D-F070-49EC-932B-83545CBD26E3}" destId="{702108DD-0A69-4613-BDB6-C33AA499ECE8}" srcOrd="0" destOrd="0" presId="urn:microsoft.com/office/officeart/2005/8/layout/vProcess5"/>
    <dgm:cxn modelId="{C83C369E-A336-4AF9-896A-7B3B1E70557C}" type="presOf" srcId="{09140C49-E462-4C8E-8CC3-C1B06B909972}" destId="{A8E84509-9D1B-46CA-8077-D848C4CA08D3}" srcOrd="1" destOrd="0" presId="urn:microsoft.com/office/officeart/2005/8/layout/vProcess5"/>
    <dgm:cxn modelId="{927E34A9-7A02-4B9C-BDBF-E3363F96DDCB}" srcId="{920446C7-EAF5-488C-BEF3-1E257DAAFA1D}" destId="{410A6F7F-1AAC-45E7-9C8C-09DDE5DB4B2E}" srcOrd="0" destOrd="0" parTransId="{6F240848-C493-46CA-9581-9D00FFAF0395}" sibTransId="{EF5C7B1D-F070-49EC-932B-83545CBD26E3}"/>
    <dgm:cxn modelId="{DB5BCDAC-3475-4F00-A84D-1A841BAC2667}" type="presOf" srcId="{410A6F7F-1AAC-45E7-9C8C-09DDE5DB4B2E}" destId="{D94667EF-DB2D-47EF-8DA0-7C2F5653F73F}" srcOrd="0" destOrd="0" presId="urn:microsoft.com/office/officeart/2005/8/layout/vProcess5"/>
    <dgm:cxn modelId="{67F438AD-D422-4610-95C5-ABAF2FC600C9}" type="presOf" srcId="{3013793E-5AE3-4A65-A4A0-1B8D410B0D1B}" destId="{7757E315-A1BF-44B5-BE44-1AA7CF356C25}" srcOrd="1" destOrd="0" presId="urn:microsoft.com/office/officeart/2005/8/layout/vProcess5"/>
    <dgm:cxn modelId="{57173FC2-D2C0-4F27-97EB-822AB017C0FD}" type="presOf" srcId="{3013793E-5AE3-4A65-A4A0-1B8D410B0D1B}" destId="{E0D1945A-E04B-4AB5-AD44-E9E8654EB05C}" srcOrd="0" destOrd="0" presId="urn:microsoft.com/office/officeart/2005/8/layout/vProcess5"/>
    <dgm:cxn modelId="{2E83BAE7-EC78-4F51-9D05-5FBA91EF038C}" type="presOf" srcId="{E98AED8D-DCA4-42CF-8004-3695D8022EAF}" destId="{E8AD85DE-52F7-4A0C-80EC-458AD238CE8C}" srcOrd="0" destOrd="0" presId="urn:microsoft.com/office/officeart/2005/8/layout/vProcess5"/>
    <dgm:cxn modelId="{9A5875FE-CA7E-418C-AA10-9D4D81D34E98}" type="presOf" srcId="{920446C7-EAF5-488C-BEF3-1E257DAAFA1D}" destId="{325FEFAE-DA82-45FE-BEFE-18213EAF11B8}" srcOrd="0" destOrd="0" presId="urn:microsoft.com/office/officeart/2005/8/layout/vProcess5"/>
    <dgm:cxn modelId="{ECEE4894-C83F-49B0-890E-0A8E6A905A27}" type="presParOf" srcId="{325FEFAE-DA82-45FE-BEFE-18213EAF11B8}" destId="{075BF7D0-F6BA-498C-BD20-31026D15E19B}" srcOrd="0" destOrd="0" presId="urn:microsoft.com/office/officeart/2005/8/layout/vProcess5"/>
    <dgm:cxn modelId="{34EAF231-0B0B-4AD9-AAF4-AF62601BAE61}" type="presParOf" srcId="{325FEFAE-DA82-45FE-BEFE-18213EAF11B8}" destId="{D94667EF-DB2D-47EF-8DA0-7C2F5653F73F}" srcOrd="1" destOrd="0" presId="urn:microsoft.com/office/officeart/2005/8/layout/vProcess5"/>
    <dgm:cxn modelId="{E4CCBE1C-6970-4D84-8FC9-EBAE5A361279}" type="presParOf" srcId="{325FEFAE-DA82-45FE-BEFE-18213EAF11B8}" destId="{E0D1945A-E04B-4AB5-AD44-E9E8654EB05C}" srcOrd="2" destOrd="0" presId="urn:microsoft.com/office/officeart/2005/8/layout/vProcess5"/>
    <dgm:cxn modelId="{484996A7-FFB6-4230-B0A9-F5582C7D4E49}" type="presParOf" srcId="{325FEFAE-DA82-45FE-BEFE-18213EAF11B8}" destId="{CC743877-FD4F-470E-B644-229EA8986EEB}" srcOrd="3" destOrd="0" presId="urn:microsoft.com/office/officeart/2005/8/layout/vProcess5"/>
    <dgm:cxn modelId="{9E14B20D-DF38-42EC-9034-B7EE2AD86758}" type="presParOf" srcId="{325FEFAE-DA82-45FE-BEFE-18213EAF11B8}" destId="{702108DD-0A69-4613-BDB6-C33AA499ECE8}" srcOrd="4" destOrd="0" presId="urn:microsoft.com/office/officeart/2005/8/layout/vProcess5"/>
    <dgm:cxn modelId="{EA1EE6EB-D2C3-48DC-A7C5-C12E5D78B5C7}" type="presParOf" srcId="{325FEFAE-DA82-45FE-BEFE-18213EAF11B8}" destId="{E8AD85DE-52F7-4A0C-80EC-458AD238CE8C}" srcOrd="5" destOrd="0" presId="urn:microsoft.com/office/officeart/2005/8/layout/vProcess5"/>
    <dgm:cxn modelId="{D5B43EED-CF74-4016-92D4-86E2241989C1}" type="presParOf" srcId="{325FEFAE-DA82-45FE-BEFE-18213EAF11B8}" destId="{375D9A70-66AD-404F-9763-D1157B15AB33}" srcOrd="6" destOrd="0" presId="urn:microsoft.com/office/officeart/2005/8/layout/vProcess5"/>
    <dgm:cxn modelId="{F5258AD8-9085-4795-B046-8C1179934154}" type="presParOf" srcId="{325FEFAE-DA82-45FE-BEFE-18213EAF11B8}" destId="{7757E315-A1BF-44B5-BE44-1AA7CF356C25}" srcOrd="7" destOrd="0" presId="urn:microsoft.com/office/officeart/2005/8/layout/vProcess5"/>
    <dgm:cxn modelId="{7FE0D389-A6EE-4577-B5B5-05D9C35E902D}" type="presParOf" srcId="{325FEFAE-DA82-45FE-BEFE-18213EAF11B8}" destId="{A8E84509-9D1B-46CA-8077-D848C4CA08D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5C9544-E89F-4203-A234-A97ECA2230BD}"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541DB16A-2E3F-4695-957F-A2522DA6A76C}">
      <dgm:prSet phldrT="[Text]"/>
      <dgm:spPr/>
      <dgm:t>
        <a:bodyPr/>
        <a:lstStyle/>
        <a:p>
          <a:r>
            <a:rPr lang="en-US" dirty="0"/>
            <a:t>Safety and Security</a:t>
          </a:r>
        </a:p>
      </dgm:t>
    </dgm:pt>
    <dgm:pt modelId="{FC53D6FD-BBFB-4FBE-8D5E-C5C0AF340F22}" type="parTrans" cxnId="{0A5704B3-D98C-445E-A7C9-F7A81E9A8AD3}">
      <dgm:prSet/>
      <dgm:spPr/>
      <dgm:t>
        <a:bodyPr/>
        <a:lstStyle/>
        <a:p>
          <a:endParaRPr lang="en-US"/>
        </a:p>
      </dgm:t>
    </dgm:pt>
    <dgm:pt modelId="{8C7F4D10-8987-4DE1-B1A5-1D6C8140E2EE}" type="sibTrans" cxnId="{0A5704B3-D98C-445E-A7C9-F7A81E9A8AD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2D94F34F-8D9A-4958-AF9D-36B5A7598515}">
      <dgm:prSet phldrT="[Text]"/>
      <dgm:spPr/>
      <dgm:t>
        <a:bodyPr/>
        <a:lstStyle/>
        <a:p>
          <a:r>
            <a:rPr lang="en-US" dirty="0"/>
            <a:t>Infrastructure</a:t>
          </a:r>
        </a:p>
      </dgm:t>
    </dgm:pt>
    <dgm:pt modelId="{36F25106-EC24-43CE-9FBD-43DB939BC087}" type="parTrans" cxnId="{063FF46F-74C2-42F9-B9C4-09ED438575AB}">
      <dgm:prSet/>
      <dgm:spPr/>
      <dgm:t>
        <a:bodyPr/>
        <a:lstStyle/>
        <a:p>
          <a:endParaRPr lang="en-US"/>
        </a:p>
      </dgm:t>
    </dgm:pt>
    <dgm:pt modelId="{FCBFA05F-73E4-42D6-B82B-4D072228A8F7}" type="sibTrans" cxnId="{063FF46F-74C2-42F9-B9C4-09ED438575AB}">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0A444CD7-660E-48EF-9258-462B1710D129}">
      <dgm:prSet phldrT="[Text]"/>
      <dgm:spPr/>
      <dgm:t>
        <a:bodyPr/>
        <a:lstStyle/>
        <a:p>
          <a:r>
            <a:rPr lang="en-US" dirty="0"/>
            <a:t>Regulations</a:t>
          </a:r>
        </a:p>
      </dgm:t>
    </dgm:pt>
    <dgm:pt modelId="{7CA36E0E-AAFE-4CAC-9171-6F1F93A9FFA8}" type="parTrans" cxnId="{A9666EC3-5A47-4522-8776-48EBB01537C9}">
      <dgm:prSet/>
      <dgm:spPr/>
      <dgm:t>
        <a:bodyPr/>
        <a:lstStyle/>
        <a:p>
          <a:endParaRPr lang="en-US"/>
        </a:p>
      </dgm:t>
    </dgm:pt>
    <dgm:pt modelId="{3474ADCA-2C91-4A5C-8BFF-E7ED64431525}" type="sibTrans" cxnId="{A9666EC3-5A47-4522-8776-48EBB01537C9}">
      <dgm:prSet/>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5895785C-1405-41D6-BA2B-F5E8F5F2770F}" type="pres">
      <dgm:prSet presAssocID="{8C5C9544-E89F-4203-A234-A97ECA2230BD}" presName="Name0" presStyleCnt="0">
        <dgm:presLayoutVars>
          <dgm:chMax val="21"/>
          <dgm:chPref val="21"/>
        </dgm:presLayoutVars>
      </dgm:prSet>
      <dgm:spPr/>
    </dgm:pt>
    <dgm:pt modelId="{2F6FB00C-D511-4F30-B065-979F4FE5C7A2}" type="pres">
      <dgm:prSet presAssocID="{541DB16A-2E3F-4695-957F-A2522DA6A76C}" presName="text1" presStyleCnt="0"/>
      <dgm:spPr/>
    </dgm:pt>
    <dgm:pt modelId="{AEEF2A3C-B470-455A-9E50-BD2F9DD435AE}" type="pres">
      <dgm:prSet presAssocID="{541DB16A-2E3F-4695-957F-A2522DA6A76C}" presName="textRepeatNode" presStyleLbl="alignNode1" presStyleIdx="0" presStyleCnt="3">
        <dgm:presLayoutVars>
          <dgm:chMax val="0"/>
          <dgm:chPref val="0"/>
          <dgm:bulletEnabled val="1"/>
        </dgm:presLayoutVars>
      </dgm:prSet>
      <dgm:spPr/>
    </dgm:pt>
    <dgm:pt modelId="{846CA4A9-44B1-408F-BFFE-9F2D56621B4C}" type="pres">
      <dgm:prSet presAssocID="{541DB16A-2E3F-4695-957F-A2522DA6A76C}" presName="textaccent1" presStyleCnt="0"/>
      <dgm:spPr/>
    </dgm:pt>
    <dgm:pt modelId="{52D8DF25-7AAA-43C4-8078-5C2D4E10A53D}" type="pres">
      <dgm:prSet presAssocID="{541DB16A-2E3F-4695-957F-A2522DA6A76C}" presName="accentRepeatNode" presStyleLbl="solidAlignAcc1" presStyleIdx="0" presStyleCnt="6"/>
      <dgm:spPr/>
    </dgm:pt>
    <dgm:pt modelId="{73B12E0A-2370-4D4D-B42A-9FEC2694FB3F}" type="pres">
      <dgm:prSet presAssocID="{8C7F4D10-8987-4DE1-B1A5-1D6C8140E2EE}" presName="image1" presStyleCnt="0"/>
      <dgm:spPr/>
    </dgm:pt>
    <dgm:pt modelId="{2623503B-B3CA-4DFF-ACAB-8479C1B04A4A}" type="pres">
      <dgm:prSet presAssocID="{8C7F4D10-8987-4DE1-B1A5-1D6C8140E2EE}" presName="imageRepeatNode" presStyleLbl="alignAcc1" presStyleIdx="0" presStyleCnt="3"/>
      <dgm:spPr/>
    </dgm:pt>
    <dgm:pt modelId="{465627DD-AEB5-4A73-8EE1-62D555C97730}" type="pres">
      <dgm:prSet presAssocID="{8C7F4D10-8987-4DE1-B1A5-1D6C8140E2EE}" presName="imageaccent1" presStyleCnt="0"/>
      <dgm:spPr/>
    </dgm:pt>
    <dgm:pt modelId="{7495EAB8-C8A2-4912-894D-C42D06CB4D0A}" type="pres">
      <dgm:prSet presAssocID="{8C7F4D10-8987-4DE1-B1A5-1D6C8140E2EE}" presName="accentRepeatNode" presStyleLbl="solidAlignAcc1" presStyleIdx="1" presStyleCnt="6"/>
      <dgm:spPr/>
    </dgm:pt>
    <dgm:pt modelId="{8E8CC4A9-D8E1-4AA5-82C5-9175618CC8B7}" type="pres">
      <dgm:prSet presAssocID="{2D94F34F-8D9A-4958-AF9D-36B5A7598515}" presName="text2" presStyleCnt="0"/>
      <dgm:spPr/>
    </dgm:pt>
    <dgm:pt modelId="{24E06000-0F5D-47B1-87CF-962AC5F9713A}" type="pres">
      <dgm:prSet presAssocID="{2D94F34F-8D9A-4958-AF9D-36B5A7598515}" presName="textRepeatNode" presStyleLbl="alignNode1" presStyleIdx="1" presStyleCnt="3">
        <dgm:presLayoutVars>
          <dgm:chMax val="0"/>
          <dgm:chPref val="0"/>
          <dgm:bulletEnabled val="1"/>
        </dgm:presLayoutVars>
      </dgm:prSet>
      <dgm:spPr/>
    </dgm:pt>
    <dgm:pt modelId="{7F107BEA-5C2D-4C90-9F49-4E9BAB3CA56E}" type="pres">
      <dgm:prSet presAssocID="{2D94F34F-8D9A-4958-AF9D-36B5A7598515}" presName="textaccent2" presStyleCnt="0"/>
      <dgm:spPr/>
    </dgm:pt>
    <dgm:pt modelId="{D44CA104-1E80-4332-B9A7-10B41F77F20E}" type="pres">
      <dgm:prSet presAssocID="{2D94F34F-8D9A-4958-AF9D-36B5A7598515}" presName="accentRepeatNode" presStyleLbl="solidAlignAcc1" presStyleIdx="2" presStyleCnt="6"/>
      <dgm:spPr/>
    </dgm:pt>
    <dgm:pt modelId="{D7C7CCD7-1C1A-433B-A73E-AB4A2CFBFC12}" type="pres">
      <dgm:prSet presAssocID="{FCBFA05F-73E4-42D6-B82B-4D072228A8F7}" presName="image2" presStyleCnt="0"/>
      <dgm:spPr/>
    </dgm:pt>
    <dgm:pt modelId="{DCCDFB78-68E6-4B5C-8E53-6334BC42AC73}" type="pres">
      <dgm:prSet presAssocID="{FCBFA05F-73E4-42D6-B82B-4D072228A8F7}" presName="imageRepeatNode" presStyleLbl="alignAcc1" presStyleIdx="1" presStyleCnt="3"/>
      <dgm:spPr/>
    </dgm:pt>
    <dgm:pt modelId="{1B003C6C-321A-4F25-8C14-8BB8F0BC6187}" type="pres">
      <dgm:prSet presAssocID="{FCBFA05F-73E4-42D6-B82B-4D072228A8F7}" presName="imageaccent2" presStyleCnt="0"/>
      <dgm:spPr/>
    </dgm:pt>
    <dgm:pt modelId="{D615D354-DB47-41EF-877C-DC008CF8BB67}" type="pres">
      <dgm:prSet presAssocID="{FCBFA05F-73E4-42D6-B82B-4D072228A8F7}" presName="accentRepeatNode" presStyleLbl="solidAlignAcc1" presStyleIdx="3" presStyleCnt="6"/>
      <dgm:spPr/>
    </dgm:pt>
    <dgm:pt modelId="{0CB8F07B-206C-4472-8FAF-4060B59E6930}" type="pres">
      <dgm:prSet presAssocID="{0A444CD7-660E-48EF-9258-462B1710D129}" presName="text3" presStyleCnt="0"/>
      <dgm:spPr/>
    </dgm:pt>
    <dgm:pt modelId="{7B346F6C-A5FB-4CB5-B7A7-E20D0DE65AC7}" type="pres">
      <dgm:prSet presAssocID="{0A444CD7-660E-48EF-9258-462B1710D129}" presName="textRepeatNode" presStyleLbl="alignNode1" presStyleIdx="2" presStyleCnt="3">
        <dgm:presLayoutVars>
          <dgm:chMax val="0"/>
          <dgm:chPref val="0"/>
          <dgm:bulletEnabled val="1"/>
        </dgm:presLayoutVars>
      </dgm:prSet>
      <dgm:spPr/>
    </dgm:pt>
    <dgm:pt modelId="{AFEECE67-EA14-4D9A-ABFC-364075F2656C}" type="pres">
      <dgm:prSet presAssocID="{0A444CD7-660E-48EF-9258-462B1710D129}" presName="textaccent3" presStyleCnt="0"/>
      <dgm:spPr/>
    </dgm:pt>
    <dgm:pt modelId="{1830B8A6-C557-418A-B723-57181CF746B0}" type="pres">
      <dgm:prSet presAssocID="{0A444CD7-660E-48EF-9258-462B1710D129}" presName="accentRepeatNode" presStyleLbl="solidAlignAcc1" presStyleIdx="4" presStyleCnt="6"/>
      <dgm:spPr/>
    </dgm:pt>
    <dgm:pt modelId="{D5B8AE65-4DAA-47CA-A35D-F4BB3445FBEF}" type="pres">
      <dgm:prSet presAssocID="{3474ADCA-2C91-4A5C-8BFF-E7ED64431525}" presName="image3" presStyleCnt="0"/>
      <dgm:spPr/>
    </dgm:pt>
    <dgm:pt modelId="{3201D294-3717-498F-A323-3A051E0F3687}" type="pres">
      <dgm:prSet presAssocID="{3474ADCA-2C91-4A5C-8BFF-E7ED64431525}" presName="imageRepeatNode" presStyleLbl="alignAcc1" presStyleIdx="2" presStyleCnt="3"/>
      <dgm:spPr/>
    </dgm:pt>
    <dgm:pt modelId="{D34C09EA-7FCA-4F53-9D02-27C73B316509}" type="pres">
      <dgm:prSet presAssocID="{3474ADCA-2C91-4A5C-8BFF-E7ED64431525}" presName="imageaccent3" presStyleCnt="0"/>
      <dgm:spPr/>
    </dgm:pt>
    <dgm:pt modelId="{34082700-EA74-4912-A44E-FF72DE43B194}" type="pres">
      <dgm:prSet presAssocID="{3474ADCA-2C91-4A5C-8BFF-E7ED64431525}" presName="accentRepeatNode" presStyleLbl="solidAlignAcc1" presStyleIdx="5" presStyleCnt="6"/>
      <dgm:spPr/>
    </dgm:pt>
  </dgm:ptLst>
  <dgm:cxnLst>
    <dgm:cxn modelId="{9684973C-56E5-4E3E-861C-5B015D03ABCA}" type="presOf" srcId="{0A444CD7-660E-48EF-9258-462B1710D129}" destId="{7B346F6C-A5FB-4CB5-B7A7-E20D0DE65AC7}" srcOrd="0" destOrd="0" presId="urn:microsoft.com/office/officeart/2008/layout/HexagonCluster"/>
    <dgm:cxn modelId="{D4E24164-FC32-4F50-8310-29A49096F298}" type="presOf" srcId="{FCBFA05F-73E4-42D6-B82B-4D072228A8F7}" destId="{DCCDFB78-68E6-4B5C-8E53-6334BC42AC73}" srcOrd="0" destOrd="0" presId="urn:microsoft.com/office/officeart/2008/layout/HexagonCluster"/>
    <dgm:cxn modelId="{063FF46F-74C2-42F9-B9C4-09ED438575AB}" srcId="{8C5C9544-E89F-4203-A234-A97ECA2230BD}" destId="{2D94F34F-8D9A-4958-AF9D-36B5A7598515}" srcOrd="1" destOrd="0" parTransId="{36F25106-EC24-43CE-9FBD-43DB939BC087}" sibTransId="{FCBFA05F-73E4-42D6-B82B-4D072228A8F7}"/>
    <dgm:cxn modelId="{DD0DC975-FAFD-4DC7-AA65-2DDDC924FFD8}" type="presOf" srcId="{541DB16A-2E3F-4695-957F-A2522DA6A76C}" destId="{AEEF2A3C-B470-455A-9E50-BD2F9DD435AE}" srcOrd="0" destOrd="0" presId="urn:microsoft.com/office/officeart/2008/layout/HexagonCluster"/>
    <dgm:cxn modelId="{BF25F7A5-DDAD-42D4-8E54-301CE825DAF0}" type="presOf" srcId="{3474ADCA-2C91-4A5C-8BFF-E7ED64431525}" destId="{3201D294-3717-498F-A323-3A051E0F3687}" srcOrd="0" destOrd="0" presId="urn:microsoft.com/office/officeart/2008/layout/HexagonCluster"/>
    <dgm:cxn modelId="{C54974AE-9A79-4CBB-9FD9-819D85E74C4D}" type="presOf" srcId="{8C7F4D10-8987-4DE1-B1A5-1D6C8140E2EE}" destId="{2623503B-B3CA-4DFF-ACAB-8479C1B04A4A}" srcOrd="0" destOrd="0" presId="urn:microsoft.com/office/officeart/2008/layout/HexagonCluster"/>
    <dgm:cxn modelId="{0A5704B3-D98C-445E-A7C9-F7A81E9A8AD3}" srcId="{8C5C9544-E89F-4203-A234-A97ECA2230BD}" destId="{541DB16A-2E3F-4695-957F-A2522DA6A76C}" srcOrd="0" destOrd="0" parTransId="{FC53D6FD-BBFB-4FBE-8D5E-C5C0AF340F22}" sibTransId="{8C7F4D10-8987-4DE1-B1A5-1D6C8140E2EE}"/>
    <dgm:cxn modelId="{A9666EC3-5A47-4522-8776-48EBB01537C9}" srcId="{8C5C9544-E89F-4203-A234-A97ECA2230BD}" destId="{0A444CD7-660E-48EF-9258-462B1710D129}" srcOrd="2" destOrd="0" parTransId="{7CA36E0E-AAFE-4CAC-9171-6F1F93A9FFA8}" sibTransId="{3474ADCA-2C91-4A5C-8BFF-E7ED64431525}"/>
    <dgm:cxn modelId="{E78E65C5-1FC9-4D3B-900D-FE1D0204AB1E}" type="presOf" srcId="{8C5C9544-E89F-4203-A234-A97ECA2230BD}" destId="{5895785C-1405-41D6-BA2B-F5E8F5F2770F}" srcOrd="0" destOrd="0" presId="urn:microsoft.com/office/officeart/2008/layout/HexagonCluster"/>
    <dgm:cxn modelId="{03325AE1-B75A-4331-8C7A-A25DA387EDE9}" type="presOf" srcId="{2D94F34F-8D9A-4958-AF9D-36B5A7598515}" destId="{24E06000-0F5D-47B1-87CF-962AC5F9713A}" srcOrd="0" destOrd="0" presId="urn:microsoft.com/office/officeart/2008/layout/HexagonCluster"/>
    <dgm:cxn modelId="{B92C247D-95F4-42FC-872A-871B666190B3}" type="presParOf" srcId="{5895785C-1405-41D6-BA2B-F5E8F5F2770F}" destId="{2F6FB00C-D511-4F30-B065-979F4FE5C7A2}" srcOrd="0" destOrd="0" presId="urn:microsoft.com/office/officeart/2008/layout/HexagonCluster"/>
    <dgm:cxn modelId="{92FB9A79-035C-49A4-91F1-89B592C173A3}" type="presParOf" srcId="{2F6FB00C-D511-4F30-B065-979F4FE5C7A2}" destId="{AEEF2A3C-B470-455A-9E50-BD2F9DD435AE}" srcOrd="0" destOrd="0" presId="urn:microsoft.com/office/officeart/2008/layout/HexagonCluster"/>
    <dgm:cxn modelId="{4EB29645-B826-4540-BE59-6B64D3998DEA}" type="presParOf" srcId="{5895785C-1405-41D6-BA2B-F5E8F5F2770F}" destId="{846CA4A9-44B1-408F-BFFE-9F2D56621B4C}" srcOrd="1" destOrd="0" presId="urn:microsoft.com/office/officeart/2008/layout/HexagonCluster"/>
    <dgm:cxn modelId="{4B5802A8-CAAA-4FBB-916B-2F78134FAA9A}" type="presParOf" srcId="{846CA4A9-44B1-408F-BFFE-9F2D56621B4C}" destId="{52D8DF25-7AAA-43C4-8078-5C2D4E10A53D}" srcOrd="0" destOrd="0" presId="urn:microsoft.com/office/officeart/2008/layout/HexagonCluster"/>
    <dgm:cxn modelId="{32B17EC4-355B-4274-9E78-5975E60B4312}" type="presParOf" srcId="{5895785C-1405-41D6-BA2B-F5E8F5F2770F}" destId="{73B12E0A-2370-4D4D-B42A-9FEC2694FB3F}" srcOrd="2" destOrd="0" presId="urn:microsoft.com/office/officeart/2008/layout/HexagonCluster"/>
    <dgm:cxn modelId="{7B0A02ED-BDB5-44AC-BF45-260DE29E3961}" type="presParOf" srcId="{73B12E0A-2370-4D4D-B42A-9FEC2694FB3F}" destId="{2623503B-B3CA-4DFF-ACAB-8479C1B04A4A}" srcOrd="0" destOrd="0" presId="urn:microsoft.com/office/officeart/2008/layout/HexagonCluster"/>
    <dgm:cxn modelId="{8E3F7108-7D91-49FF-85E8-33F8D9082476}" type="presParOf" srcId="{5895785C-1405-41D6-BA2B-F5E8F5F2770F}" destId="{465627DD-AEB5-4A73-8EE1-62D555C97730}" srcOrd="3" destOrd="0" presId="urn:microsoft.com/office/officeart/2008/layout/HexagonCluster"/>
    <dgm:cxn modelId="{970109B6-B1F5-4C55-A947-85E4DE507E78}" type="presParOf" srcId="{465627DD-AEB5-4A73-8EE1-62D555C97730}" destId="{7495EAB8-C8A2-4912-894D-C42D06CB4D0A}" srcOrd="0" destOrd="0" presId="urn:microsoft.com/office/officeart/2008/layout/HexagonCluster"/>
    <dgm:cxn modelId="{45863BC2-EC0B-4D33-89E9-FBF0A3F1F784}" type="presParOf" srcId="{5895785C-1405-41D6-BA2B-F5E8F5F2770F}" destId="{8E8CC4A9-D8E1-4AA5-82C5-9175618CC8B7}" srcOrd="4" destOrd="0" presId="urn:microsoft.com/office/officeart/2008/layout/HexagonCluster"/>
    <dgm:cxn modelId="{272C1557-B12B-4357-B03F-D3AF3CE073AF}" type="presParOf" srcId="{8E8CC4A9-D8E1-4AA5-82C5-9175618CC8B7}" destId="{24E06000-0F5D-47B1-87CF-962AC5F9713A}" srcOrd="0" destOrd="0" presId="urn:microsoft.com/office/officeart/2008/layout/HexagonCluster"/>
    <dgm:cxn modelId="{31D94C7F-858E-4C75-9422-75EF1B4852D4}" type="presParOf" srcId="{5895785C-1405-41D6-BA2B-F5E8F5F2770F}" destId="{7F107BEA-5C2D-4C90-9F49-4E9BAB3CA56E}" srcOrd="5" destOrd="0" presId="urn:microsoft.com/office/officeart/2008/layout/HexagonCluster"/>
    <dgm:cxn modelId="{D293DFA7-3D8D-4B4A-9141-D14E4D249B24}" type="presParOf" srcId="{7F107BEA-5C2D-4C90-9F49-4E9BAB3CA56E}" destId="{D44CA104-1E80-4332-B9A7-10B41F77F20E}" srcOrd="0" destOrd="0" presId="urn:microsoft.com/office/officeart/2008/layout/HexagonCluster"/>
    <dgm:cxn modelId="{F49CCF55-68A9-4479-B091-BD8C176A2E44}" type="presParOf" srcId="{5895785C-1405-41D6-BA2B-F5E8F5F2770F}" destId="{D7C7CCD7-1C1A-433B-A73E-AB4A2CFBFC12}" srcOrd="6" destOrd="0" presId="urn:microsoft.com/office/officeart/2008/layout/HexagonCluster"/>
    <dgm:cxn modelId="{54262EB6-7758-4013-917D-BB8F50DDB13D}" type="presParOf" srcId="{D7C7CCD7-1C1A-433B-A73E-AB4A2CFBFC12}" destId="{DCCDFB78-68E6-4B5C-8E53-6334BC42AC73}" srcOrd="0" destOrd="0" presId="urn:microsoft.com/office/officeart/2008/layout/HexagonCluster"/>
    <dgm:cxn modelId="{2F03F0FE-25FA-4DA4-AB89-6E04917978E8}" type="presParOf" srcId="{5895785C-1405-41D6-BA2B-F5E8F5F2770F}" destId="{1B003C6C-321A-4F25-8C14-8BB8F0BC6187}" srcOrd="7" destOrd="0" presId="urn:microsoft.com/office/officeart/2008/layout/HexagonCluster"/>
    <dgm:cxn modelId="{7F14F559-A57E-43B0-A107-C317FA56B114}" type="presParOf" srcId="{1B003C6C-321A-4F25-8C14-8BB8F0BC6187}" destId="{D615D354-DB47-41EF-877C-DC008CF8BB67}" srcOrd="0" destOrd="0" presId="urn:microsoft.com/office/officeart/2008/layout/HexagonCluster"/>
    <dgm:cxn modelId="{761B9F0E-53BD-4F9C-A51B-B29746F714E2}" type="presParOf" srcId="{5895785C-1405-41D6-BA2B-F5E8F5F2770F}" destId="{0CB8F07B-206C-4472-8FAF-4060B59E6930}" srcOrd="8" destOrd="0" presId="urn:microsoft.com/office/officeart/2008/layout/HexagonCluster"/>
    <dgm:cxn modelId="{20C5B435-1AE5-4F9F-9B2C-05A8ACADF9A7}" type="presParOf" srcId="{0CB8F07B-206C-4472-8FAF-4060B59E6930}" destId="{7B346F6C-A5FB-4CB5-B7A7-E20D0DE65AC7}" srcOrd="0" destOrd="0" presId="urn:microsoft.com/office/officeart/2008/layout/HexagonCluster"/>
    <dgm:cxn modelId="{E6598AC0-42A4-4733-AE17-CA20074FC48D}" type="presParOf" srcId="{5895785C-1405-41D6-BA2B-F5E8F5F2770F}" destId="{AFEECE67-EA14-4D9A-ABFC-364075F2656C}" srcOrd="9" destOrd="0" presId="urn:microsoft.com/office/officeart/2008/layout/HexagonCluster"/>
    <dgm:cxn modelId="{B6F69BFE-6B9E-4BE3-B7DB-D2B91137899B}" type="presParOf" srcId="{AFEECE67-EA14-4D9A-ABFC-364075F2656C}" destId="{1830B8A6-C557-418A-B723-57181CF746B0}" srcOrd="0" destOrd="0" presId="urn:microsoft.com/office/officeart/2008/layout/HexagonCluster"/>
    <dgm:cxn modelId="{48812B0D-8AC4-4742-A60A-CDE196A97CA6}" type="presParOf" srcId="{5895785C-1405-41D6-BA2B-F5E8F5F2770F}" destId="{D5B8AE65-4DAA-47CA-A35D-F4BB3445FBEF}" srcOrd="10" destOrd="0" presId="urn:microsoft.com/office/officeart/2008/layout/HexagonCluster"/>
    <dgm:cxn modelId="{EE46C523-01A5-4DAE-98CB-6308978A6008}" type="presParOf" srcId="{D5B8AE65-4DAA-47CA-A35D-F4BB3445FBEF}" destId="{3201D294-3717-498F-A323-3A051E0F3687}" srcOrd="0" destOrd="0" presId="urn:microsoft.com/office/officeart/2008/layout/HexagonCluster"/>
    <dgm:cxn modelId="{EE6CCF03-B4AD-4F70-9380-DC87A5E2713B}" type="presParOf" srcId="{5895785C-1405-41D6-BA2B-F5E8F5F2770F}" destId="{D34C09EA-7FCA-4F53-9D02-27C73B316509}" srcOrd="11" destOrd="0" presId="urn:microsoft.com/office/officeart/2008/layout/HexagonCluster"/>
    <dgm:cxn modelId="{0E542A62-AB3A-46F4-A53F-4C6FDF4377BE}" type="presParOf" srcId="{D34C09EA-7FCA-4F53-9D02-27C73B316509}" destId="{34082700-EA74-4912-A44E-FF72DE43B194}"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C40AA-5631-4CA3-96CC-2A861C63F81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CA"/>
        </a:p>
      </dgm:t>
    </dgm:pt>
    <dgm:pt modelId="{2E8D6DAA-9FB4-4393-94FA-91F3BE022EAC}">
      <dgm:prSet phldrT="[Text]" custT="1"/>
      <dgm:spPr/>
      <dgm:t>
        <a:bodyPr/>
        <a:lstStyle/>
        <a:p>
          <a:r>
            <a:rPr lang="en-US" sz="1400" b="1" dirty="0">
              <a:solidFill>
                <a:schemeClr val="accent1"/>
              </a:solidFill>
            </a:rPr>
            <a:t>Difficult to quantify contribution of aviation to economy</a:t>
          </a:r>
          <a:endParaRPr lang="en-CA" sz="1400" b="1" dirty="0">
            <a:solidFill>
              <a:schemeClr val="accent1"/>
            </a:solidFill>
          </a:endParaRPr>
        </a:p>
      </dgm:t>
    </dgm:pt>
    <dgm:pt modelId="{D02DC749-4D72-4158-80B0-5B0DD83800C9}" type="parTrans" cxnId="{18A08790-F975-43AB-893F-F7D66CB71B5F}">
      <dgm:prSet/>
      <dgm:spPr/>
      <dgm:t>
        <a:bodyPr/>
        <a:lstStyle/>
        <a:p>
          <a:endParaRPr lang="en-CA"/>
        </a:p>
      </dgm:t>
    </dgm:pt>
    <dgm:pt modelId="{BA120C2B-F74E-4EA1-A68C-977752B6A956}" type="sibTrans" cxnId="{18A08790-F975-43AB-893F-F7D66CB71B5F}">
      <dgm:prSet/>
      <dgm:spPr/>
      <dgm:t>
        <a:bodyPr/>
        <a:lstStyle/>
        <a:p>
          <a:endParaRPr lang="en-CA"/>
        </a:p>
      </dgm:t>
    </dgm:pt>
    <dgm:pt modelId="{ECDE5DE5-1708-40C7-8E17-0EEFC957F3E0}">
      <dgm:prSet phldrT="[Text]" custT="1"/>
      <dgm:spPr/>
      <dgm:t>
        <a:bodyPr/>
        <a:lstStyle/>
        <a:p>
          <a:r>
            <a:rPr lang="en-US" sz="1400" b="1" dirty="0">
              <a:solidFill>
                <a:schemeClr val="accent1"/>
              </a:solidFill>
            </a:rPr>
            <a:t>Incremental impact of investments in aviation in different sectors is unclear  </a:t>
          </a:r>
          <a:endParaRPr lang="en-CA" sz="1400" b="1" dirty="0">
            <a:solidFill>
              <a:schemeClr val="accent1"/>
            </a:solidFill>
          </a:endParaRPr>
        </a:p>
      </dgm:t>
    </dgm:pt>
    <dgm:pt modelId="{4C276CAE-FAC2-4FB5-8B45-35C1D0ABF67A}" type="parTrans" cxnId="{734E489E-EA24-41CD-A261-88156A45130A}">
      <dgm:prSet/>
      <dgm:spPr/>
      <dgm:t>
        <a:bodyPr/>
        <a:lstStyle/>
        <a:p>
          <a:endParaRPr lang="en-CA"/>
        </a:p>
      </dgm:t>
    </dgm:pt>
    <dgm:pt modelId="{10348AC9-A1D4-4A1F-944F-4B0708C52B02}" type="sibTrans" cxnId="{734E489E-EA24-41CD-A261-88156A45130A}">
      <dgm:prSet/>
      <dgm:spPr/>
      <dgm:t>
        <a:bodyPr/>
        <a:lstStyle/>
        <a:p>
          <a:endParaRPr lang="en-CA"/>
        </a:p>
      </dgm:t>
    </dgm:pt>
    <dgm:pt modelId="{EDDC9B50-7C30-49FB-A55D-8803239764DF}">
      <dgm:prSet phldrT="[Text]" custT="1"/>
      <dgm:spPr/>
      <dgm:t>
        <a:bodyPr/>
        <a:lstStyle/>
        <a:p>
          <a:r>
            <a:rPr lang="en-US" sz="1400" b="1" dirty="0">
              <a:solidFill>
                <a:schemeClr val="accent1"/>
              </a:solidFill>
            </a:rPr>
            <a:t>Importance of aviation industry is often felt underestimated</a:t>
          </a:r>
          <a:endParaRPr lang="en-CA" sz="1400" b="1" dirty="0">
            <a:solidFill>
              <a:schemeClr val="accent1"/>
            </a:solidFill>
          </a:endParaRPr>
        </a:p>
      </dgm:t>
    </dgm:pt>
    <dgm:pt modelId="{9A6E49DB-B630-4F6B-8614-7341ED13FFA3}" type="sibTrans" cxnId="{66268182-1DB3-42F7-A878-936B13F1AFEE}">
      <dgm:prSet/>
      <dgm:spPr/>
      <dgm:t>
        <a:bodyPr/>
        <a:lstStyle/>
        <a:p>
          <a:endParaRPr lang="en-CA"/>
        </a:p>
      </dgm:t>
    </dgm:pt>
    <dgm:pt modelId="{9CABA192-B39C-4709-9EFF-7BA24F0B586E}" type="parTrans" cxnId="{66268182-1DB3-42F7-A878-936B13F1AFEE}">
      <dgm:prSet/>
      <dgm:spPr/>
      <dgm:t>
        <a:bodyPr/>
        <a:lstStyle/>
        <a:p>
          <a:endParaRPr lang="en-CA"/>
        </a:p>
      </dgm:t>
    </dgm:pt>
    <dgm:pt modelId="{D3A6DABA-08CE-4291-BFA0-2A3AE10B3215}">
      <dgm:prSet phldrT="[Text]" custT="1"/>
      <dgm:spPr/>
      <dgm:t>
        <a:bodyPr/>
        <a:lstStyle/>
        <a:p>
          <a:r>
            <a:rPr lang="en-US" sz="1400" b="1" dirty="0">
              <a:solidFill>
                <a:schemeClr val="accent1"/>
              </a:solidFill>
            </a:rPr>
            <a:t>No existing standard framework to measure the economic impact of civil aviation activities</a:t>
          </a:r>
          <a:endParaRPr lang="en-CA" sz="1400" b="1" dirty="0">
            <a:solidFill>
              <a:schemeClr val="accent1"/>
            </a:solidFill>
          </a:endParaRPr>
        </a:p>
      </dgm:t>
    </dgm:pt>
    <dgm:pt modelId="{FCE296A9-A15A-4220-808F-C4DD3B57D8D2}" type="parTrans" cxnId="{D3F5BD51-87BA-407B-AA67-F0A048C7FFB8}">
      <dgm:prSet/>
      <dgm:spPr/>
      <dgm:t>
        <a:bodyPr/>
        <a:lstStyle/>
        <a:p>
          <a:endParaRPr lang="en-CA"/>
        </a:p>
      </dgm:t>
    </dgm:pt>
    <dgm:pt modelId="{59D46717-DF49-4D34-AD4A-E42A47B8F0CD}" type="sibTrans" cxnId="{D3F5BD51-87BA-407B-AA67-F0A048C7FFB8}">
      <dgm:prSet/>
      <dgm:spPr/>
      <dgm:t>
        <a:bodyPr/>
        <a:lstStyle/>
        <a:p>
          <a:endParaRPr lang="en-CA"/>
        </a:p>
      </dgm:t>
    </dgm:pt>
    <dgm:pt modelId="{1CA4DE4E-21B2-43AC-AE07-671900FDABF1}" type="pres">
      <dgm:prSet presAssocID="{26CC40AA-5631-4CA3-96CC-2A861C63F817}" presName="arrowDiagram" presStyleCnt="0">
        <dgm:presLayoutVars>
          <dgm:chMax val="5"/>
          <dgm:dir/>
          <dgm:resizeHandles val="exact"/>
        </dgm:presLayoutVars>
      </dgm:prSet>
      <dgm:spPr/>
    </dgm:pt>
    <dgm:pt modelId="{D7737459-A798-4559-B9F0-8BAA570DF5F4}" type="pres">
      <dgm:prSet presAssocID="{26CC40AA-5631-4CA3-96CC-2A861C63F817}" presName="arrow" presStyleLbl="bgShp" presStyleIdx="0" presStyleCnt="1" custAng="346167" custScaleX="94559" custScaleY="63704" custLinFactNeighborX="-653" custLinFactNeighborY="-4348"/>
      <dgm:spPr>
        <a:gradFill rotWithShape="0">
          <a:gsLst>
            <a:gs pos="100000">
              <a:schemeClr val="accent1">
                <a:lumMod val="35000"/>
                <a:lumOff val="65000"/>
              </a:schemeClr>
            </a:gs>
            <a:gs pos="53000">
              <a:schemeClr val="accent1">
                <a:hueOff val="0"/>
                <a:satOff val="0"/>
                <a:lumOff val="0"/>
                <a:alphaOff val="0"/>
                <a:tint val="37000"/>
                <a:satMod val="300000"/>
              </a:schemeClr>
            </a:gs>
            <a:gs pos="1000">
              <a:schemeClr val="accent1">
                <a:hueOff val="0"/>
                <a:satOff val="0"/>
                <a:lumOff val="0"/>
                <a:alphaOff val="0"/>
                <a:tint val="15000"/>
                <a:satMod val="350000"/>
              </a:schemeClr>
            </a:gs>
          </a:gsLst>
          <a:lin ang="16200000" scaled="1"/>
        </a:gradFill>
      </dgm:spPr>
    </dgm:pt>
    <dgm:pt modelId="{D3AB8E56-9510-4A78-B35E-F110E3CF3514}" type="pres">
      <dgm:prSet presAssocID="{26CC40AA-5631-4CA3-96CC-2A861C63F817}" presName="arrowDiagram4" presStyleCnt="0"/>
      <dgm:spPr/>
    </dgm:pt>
    <dgm:pt modelId="{ECFD1D00-30A7-447D-A69A-CD993889A977}" type="pres">
      <dgm:prSet presAssocID="{2E8D6DAA-9FB4-4393-94FA-91F3BE022EAC}" presName="bullet4a" presStyleLbl="node1" presStyleIdx="0" presStyleCnt="4" custLinFactX="-11552" custLinFactY="-178944" custLinFactNeighborX="-100000" custLinFactNeighborY="-200000"/>
      <dgm:spPr/>
    </dgm:pt>
    <dgm:pt modelId="{92B6D2A4-5477-4EA4-B017-283488B27548}" type="pres">
      <dgm:prSet presAssocID="{2E8D6DAA-9FB4-4393-94FA-91F3BE022EAC}" presName="textBox4a" presStyleLbl="revTx" presStyleIdx="0" presStyleCnt="4" custScaleX="160026" custLinFactX="-6780" custLinFactY="-51914" custLinFactNeighborX="-100000" custLinFactNeighborY="-100000">
        <dgm:presLayoutVars>
          <dgm:bulletEnabled val="1"/>
        </dgm:presLayoutVars>
      </dgm:prSet>
      <dgm:spPr/>
    </dgm:pt>
    <dgm:pt modelId="{38157F61-F80C-458B-83F7-0010081C58EC}" type="pres">
      <dgm:prSet presAssocID="{ECDE5DE5-1708-40C7-8E17-0EEFC957F3E0}" presName="bullet4b" presStyleLbl="node1" presStyleIdx="1" presStyleCnt="4" custScaleX="86796" custScaleY="86796" custLinFactNeighborX="-42966" custLinFactNeighborY="-63603"/>
      <dgm:spPr/>
    </dgm:pt>
    <dgm:pt modelId="{B71620DB-5128-4940-AEC9-4FF1FA5BA8E7}" type="pres">
      <dgm:prSet presAssocID="{ECDE5DE5-1708-40C7-8E17-0EEFC957F3E0}" presName="textBox4b" presStyleLbl="revTx" presStyleIdx="1" presStyleCnt="4" custScaleX="135337" custLinFactNeighborX="25960" custLinFactNeighborY="-86394">
        <dgm:presLayoutVars>
          <dgm:bulletEnabled val="1"/>
        </dgm:presLayoutVars>
      </dgm:prSet>
      <dgm:spPr/>
    </dgm:pt>
    <dgm:pt modelId="{CBEE73D8-FF26-4050-86E1-44087614CA73}" type="pres">
      <dgm:prSet presAssocID="{EDDC9B50-7C30-49FB-A55D-8803239764DF}" presName="bullet4c" presStyleLbl="node1" presStyleIdx="2" presStyleCnt="4" custScaleX="87342" custScaleY="87342" custLinFactNeighborX="-52802" custLinFactNeighborY="58163"/>
      <dgm:spPr/>
    </dgm:pt>
    <dgm:pt modelId="{90A6543B-5B16-4B96-83CC-20C7573ECEE5}" type="pres">
      <dgm:prSet presAssocID="{EDDC9B50-7C30-49FB-A55D-8803239764DF}" presName="textBox4c" presStyleLbl="revTx" presStyleIdx="2" presStyleCnt="4" custScaleX="126021" custScaleY="52056" custLinFactX="-38413" custLinFactNeighborX="-100000" custLinFactNeighborY="8978">
        <dgm:presLayoutVars>
          <dgm:bulletEnabled val="1"/>
        </dgm:presLayoutVars>
      </dgm:prSet>
      <dgm:spPr/>
    </dgm:pt>
    <dgm:pt modelId="{F6D0DD20-4D89-4342-8EE3-1A56AEF2AA7F}" type="pres">
      <dgm:prSet presAssocID="{D3A6DABA-08CE-4291-BFA0-2A3AE10B3215}" presName="bullet4d" presStyleLbl="node1" presStyleIdx="3" presStyleCnt="4" custScaleX="81499" custScaleY="81499" custLinFactNeighborX="-3557" custLinFactNeighborY="92677"/>
      <dgm:spPr>
        <a:gradFill rotWithShape="0">
          <a:gsLst>
            <a:gs pos="100000">
              <a:schemeClr val="accent1"/>
            </a:gs>
            <a:gs pos="0">
              <a:schemeClr val="accent1"/>
            </a:gs>
            <a:gs pos="14000">
              <a:schemeClr val="accent1"/>
            </a:gs>
          </a:gsLst>
          <a:lin ang="16200000" scaled="1"/>
        </a:gradFill>
      </dgm:spPr>
    </dgm:pt>
    <dgm:pt modelId="{13D9CD7D-AFF2-478F-B010-6203941449C7}" type="pres">
      <dgm:prSet presAssocID="{D3A6DABA-08CE-4291-BFA0-2A3AE10B3215}" presName="textBox4d" presStyleLbl="revTx" presStyleIdx="3" presStyleCnt="4" custScaleX="161904" custScaleY="50618" custLinFactNeighborX="-44987" custLinFactNeighborY="7186">
        <dgm:presLayoutVars>
          <dgm:bulletEnabled val="1"/>
        </dgm:presLayoutVars>
      </dgm:prSet>
      <dgm:spPr/>
    </dgm:pt>
  </dgm:ptLst>
  <dgm:cxnLst>
    <dgm:cxn modelId="{FFC59F11-50E3-47FA-864C-40309DC0AEF8}" type="presOf" srcId="{EDDC9B50-7C30-49FB-A55D-8803239764DF}" destId="{90A6543B-5B16-4B96-83CC-20C7573ECEE5}" srcOrd="0" destOrd="0" presId="urn:microsoft.com/office/officeart/2005/8/layout/arrow2"/>
    <dgm:cxn modelId="{ACF79723-F640-4ECC-AF4D-B8A35F190ED0}" type="presOf" srcId="{2E8D6DAA-9FB4-4393-94FA-91F3BE022EAC}" destId="{92B6D2A4-5477-4EA4-B017-283488B27548}" srcOrd="0" destOrd="0" presId="urn:microsoft.com/office/officeart/2005/8/layout/arrow2"/>
    <dgm:cxn modelId="{D3F5BD51-87BA-407B-AA67-F0A048C7FFB8}" srcId="{26CC40AA-5631-4CA3-96CC-2A861C63F817}" destId="{D3A6DABA-08CE-4291-BFA0-2A3AE10B3215}" srcOrd="3" destOrd="0" parTransId="{FCE296A9-A15A-4220-808F-C4DD3B57D8D2}" sibTransId="{59D46717-DF49-4D34-AD4A-E42A47B8F0CD}"/>
    <dgm:cxn modelId="{A3E51577-89C6-405A-8E36-58AD46AAB91F}" type="presOf" srcId="{26CC40AA-5631-4CA3-96CC-2A861C63F817}" destId="{1CA4DE4E-21B2-43AC-AE07-671900FDABF1}" srcOrd="0" destOrd="0" presId="urn:microsoft.com/office/officeart/2005/8/layout/arrow2"/>
    <dgm:cxn modelId="{A5F3AE7E-326E-4183-889A-E14DD1011B04}" type="presOf" srcId="{ECDE5DE5-1708-40C7-8E17-0EEFC957F3E0}" destId="{B71620DB-5128-4940-AEC9-4FF1FA5BA8E7}" srcOrd="0" destOrd="0" presId="urn:microsoft.com/office/officeart/2005/8/layout/arrow2"/>
    <dgm:cxn modelId="{66268182-1DB3-42F7-A878-936B13F1AFEE}" srcId="{26CC40AA-5631-4CA3-96CC-2A861C63F817}" destId="{EDDC9B50-7C30-49FB-A55D-8803239764DF}" srcOrd="2" destOrd="0" parTransId="{9CABA192-B39C-4709-9EFF-7BA24F0B586E}" sibTransId="{9A6E49DB-B630-4F6B-8614-7341ED13FFA3}"/>
    <dgm:cxn modelId="{18A08790-F975-43AB-893F-F7D66CB71B5F}" srcId="{26CC40AA-5631-4CA3-96CC-2A861C63F817}" destId="{2E8D6DAA-9FB4-4393-94FA-91F3BE022EAC}" srcOrd="0" destOrd="0" parTransId="{D02DC749-4D72-4158-80B0-5B0DD83800C9}" sibTransId="{BA120C2B-F74E-4EA1-A68C-977752B6A956}"/>
    <dgm:cxn modelId="{734E489E-EA24-41CD-A261-88156A45130A}" srcId="{26CC40AA-5631-4CA3-96CC-2A861C63F817}" destId="{ECDE5DE5-1708-40C7-8E17-0EEFC957F3E0}" srcOrd="1" destOrd="0" parTransId="{4C276CAE-FAC2-4FB5-8B45-35C1D0ABF67A}" sibTransId="{10348AC9-A1D4-4A1F-944F-4B0708C52B02}"/>
    <dgm:cxn modelId="{DF1CE9AE-4895-4865-8C7B-EE3974A8DF69}" type="presOf" srcId="{D3A6DABA-08CE-4291-BFA0-2A3AE10B3215}" destId="{13D9CD7D-AFF2-478F-B010-6203941449C7}" srcOrd="0" destOrd="0" presId="urn:microsoft.com/office/officeart/2005/8/layout/arrow2"/>
    <dgm:cxn modelId="{3C39C3AD-50C9-4C70-AAF6-986A42F8A12C}" type="presParOf" srcId="{1CA4DE4E-21B2-43AC-AE07-671900FDABF1}" destId="{D7737459-A798-4559-B9F0-8BAA570DF5F4}" srcOrd="0" destOrd="0" presId="urn:microsoft.com/office/officeart/2005/8/layout/arrow2"/>
    <dgm:cxn modelId="{8DA0E71F-A769-4A4A-A3AB-BB7A811B46DE}" type="presParOf" srcId="{1CA4DE4E-21B2-43AC-AE07-671900FDABF1}" destId="{D3AB8E56-9510-4A78-B35E-F110E3CF3514}" srcOrd="1" destOrd="0" presId="urn:microsoft.com/office/officeart/2005/8/layout/arrow2"/>
    <dgm:cxn modelId="{23388889-3D0E-474F-8891-B49BD9621557}" type="presParOf" srcId="{D3AB8E56-9510-4A78-B35E-F110E3CF3514}" destId="{ECFD1D00-30A7-447D-A69A-CD993889A977}" srcOrd="0" destOrd="0" presId="urn:microsoft.com/office/officeart/2005/8/layout/arrow2"/>
    <dgm:cxn modelId="{1BE99071-9AF7-4BDB-94A6-8789386650A2}" type="presParOf" srcId="{D3AB8E56-9510-4A78-B35E-F110E3CF3514}" destId="{92B6D2A4-5477-4EA4-B017-283488B27548}" srcOrd="1" destOrd="0" presId="urn:microsoft.com/office/officeart/2005/8/layout/arrow2"/>
    <dgm:cxn modelId="{49E5C173-D609-41DB-B15E-06367D99BE23}" type="presParOf" srcId="{D3AB8E56-9510-4A78-B35E-F110E3CF3514}" destId="{38157F61-F80C-458B-83F7-0010081C58EC}" srcOrd="2" destOrd="0" presId="urn:microsoft.com/office/officeart/2005/8/layout/arrow2"/>
    <dgm:cxn modelId="{160D7321-BE75-4404-B2E2-899BE4A85277}" type="presParOf" srcId="{D3AB8E56-9510-4A78-B35E-F110E3CF3514}" destId="{B71620DB-5128-4940-AEC9-4FF1FA5BA8E7}" srcOrd="3" destOrd="0" presId="urn:microsoft.com/office/officeart/2005/8/layout/arrow2"/>
    <dgm:cxn modelId="{1DB8FE69-155D-49BC-9D73-2CC73232D72D}" type="presParOf" srcId="{D3AB8E56-9510-4A78-B35E-F110E3CF3514}" destId="{CBEE73D8-FF26-4050-86E1-44087614CA73}" srcOrd="4" destOrd="0" presId="urn:microsoft.com/office/officeart/2005/8/layout/arrow2"/>
    <dgm:cxn modelId="{90BCE29E-A0C0-4D20-AE41-6DB767EDD102}" type="presParOf" srcId="{D3AB8E56-9510-4A78-B35E-F110E3CF3514}" destId="{90A6543B-5B16-4B96-83CC-20C7573ECEE5}" srcOrd="5" destOrd="0" presId="urn:microsoft.com/office/officeart/2005/8/layout/arrow2"/>
    <dgm:cxn modelId="{E4D34140-42C5-402B-A180-109BBB87CF13}" type="presParOf" srcId="{D3AB8E56-9510-4A78-B35E-F110E3CF3514}" destId="{F6D0DD20-4D89-4342-8EE3-1A56AEF2AA7F}" srcOrd="6" destOrd="0" presId="urn:microsoft.com/office/officeart/2005/8/layout/arrow2"/>
    <dgm:cxn modelId="{FF094B24-7DD1-463E-87AC-4B9AF354F055}" type="presParOf" srcId="{D3AB8E56-9510-4A78-B35E-F110E3CF3514}" destId="{13D9CD7D-AFF2-478F-B010-6203941449C7}"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6C93CA-ECEE-41A4-B891-258AD1362F02}" type="doc">
      <dgm:prSet loTypeId="urn:microsoft.com/office/officeart/2005/8/layout/equation2" loCatId="process" qsTypeId="urn:microsoft.com/office/officeart/2005/8/quickstyle/simple3" qsCatId="simple" csTypeId="urn:microsoft.com/office/officeart/2005/8/colors/accent1_2" csCatId="accent1" phldr="1"/>
      <dgm:spPr/>
    </dgm:pt>
    <dgm:pt modelId="{09D79795-8F56-4E4A-A0C8-EC8432B72D2B}">
      <dgm:prSet phldrT="[Text]"/>
      <dgm:spPr>
        <a:gradFill rotWithShape="0">
          <a:gsLst>
            <a:gs pos="100000">
              <a:srgbClr val="C40075">
                <a:alpha val="92000"/>
                <a:lumMod val="99000"/>
                <a:lumOff val="1000"/>
              </a:srgbClr>
            </a:gs>
            <a:gs pos="1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n-US" b="1" dirty="0">
              <a:solidFill>
                <a:schemeClr val="bg1"/>
              </a:solidFill>
            </a:rPr>
            <a:t>Aviation Satellite Account</a:t>
          </a:r>
          <a:endParaRPr lang="en-CA" b="1" dirty="0">
            <a:solidFill>
              <a:schemeClr val="bg1"/>
            </a:solidFill>
          </a:endParaRPr>
        </a:p>
      </dgm:t>
    </dgm:pt>
    <dgm:pt modelId="{4DCBCDE7-B312-49E5-BB82-24F477E4416D}" type="parTrans" cxnId="{FD5A6422-F65A-44B0-9311-5076170C4714}">
      <dgm:prSet/>
      <dgm:spPr/>
      <dgm:t>
        <a:bodyPr/>
        <a:lstStyle/>
        <a:p>
          <a:endParaRPr lang="en-CA"/>
        </a:p>
      </dgm:t>
    </dgm:pt>
    <dgm:pt modelId="{AF4F5B47-ABEC-4496-8AF3-789059BAEC70}" type="sibTrans" cxnId="{FD5A6422-F65A-44B0-9311-5076170C4714}">
      <dgm:prSet/>
      <dgm:spPr/>
      <dgm:t>
        <a:bodyPr/>
        <a:lstStyle/>
        <a:p>
          <a:endParaRPr lang="en-CA"/>
        </a:p>
      </dgm:t>
    </dgm:pt>
    <dgm:pt modelId="{BE109301-862A-4675-8F5C-7BE1BBB17A05}" type="pres">
      <dgm:prSet presAssocID="{366C93CA-ECEE-41A4-B891-258AD1362F02}" presName="Name0" presStyleCnt="0">
        <dgm:presLayoutVars>
          <dgm:dir/>
          <dgm:resizeHandles val="exact"/>
        </dgm:presLayoutVars>
      </dgm:prSet>
      <dgm:spPr/>
    </dgm:pt>
    <dgm:pt modelId="{84C11DD7-1C71-4EFB-93B9-2941A13938AC}" type="pres">
      <dgm:prSet presAssocID="{366C93CA-ECEE-41A4-B891-258AD1362F02}" presName="vNodes" presStyleCnt="0"/>
      <dgm:spPr/>
    </dgm:pt>
    <dgm:pt modelId="{0CF101FF-B579-4B3A-B005-E9F49E6FF7A6}" type="pres">
      <dgm:prSet presAssocID="{366C93CA-ECEE-41A4-B891-258AD1362F02}" presName="lastNode" presStyleLbl="node1" presStyleIdx="0" presStyleCnt="1" custScaleY="96818" custLinFactNeighborX="5000" custLinFactNeighborY="-39091">
        <dgm:presLayoutVars>
          <dgm:bulletEnabled val="1"/>
        </dgm:presLayoutVars>
      </dgm:prSet>
      <dgm:spPr/>
    </dgm:pt>
  </dgm:ptLst>
  <dgm:cxnLst>
    <dgm:cxn modelId="{FD5A6422-F65A-44B0-9311-5076170C4714}" srcId="{366C93CA-ECEE-41A4-B891-258AD1362F02}" destId="{09D79795-8F56-4E4A-A0C8-EC8432B72D2B}" srcOrd="0" destOrd="0" parTransId="{4DCBCDE7-B312-49E5-BB82-24F477E4416D}" sibTransId="{AF4F5B47-ABEC-4496-8AF3-789059BAEC70}"/>
    <dgm:cxn modelId="{6020564C-38E8-4978-93BD-DA78B288BE91}" type="presOf" srcId="{09D79795-8F56-4E4A-A0C8-EC8432B72D2B}" destId="{0CF101FF-B579-4B3A-B005-E9F49E6FF7A6}" srcOrd="0" destOrd="0" presId="urn:microsoft.com/office/officeart/2005/8/layout/equation2"/>
    <dgm:cxn modelId="{7449E08F-2128-4731-83D0-B0602F97AB25}" type="presOf" srcId="{366C93CA-ECEE-41A4-B891-258AD1362F02}" destId="{BE109301-862A-4675-8F5C-7BE1BBB17A05}" srcOrd="0" destOrd="0" presId="urn:microsoft.com/office/officeart/2005/8/layout/equation2"/>
    <dgm:cxn modelId="{327AAF1A-4BF4-4DF2-B63B-9B87647D0E8E}" type="presParOf" srcId="{BE109301-862A-4675-8F5C-7BE1BBB17A05}" destId="{84C11DD7-1C71-4EFB-93B9-2941A13938AC}" srcOrd="0" destOrd="0" presId="urn:microsoft.com/office/officeart/2005/8/layout/equation2"/>
    <dgm:cxn modelId="{9F35AE34-E774-4461-AAFB-687F0C8E1E37}" type="presParOf" srcId="{BE109301-862A-4675-8F5C-7BE1BBB17A05}" destId="{0CF101FF-B579-4B3A-B005-E9F49E6FF7A6}" srcOrd="1" destOrd="0" presId="urn:microsoft.com/office/officeart/2005/8/layout/equati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7E892F-2E05-4274-A864-BB793011263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BAED981F-4263-4B95-842C-C8D144D2E2D9}">
      <dgm:prSet phldrT="[Text]" custT="1"/>
      <dgm:spPr>
        <a:gradFill rotWithShape="0">
          <a:gsLst>
            <a:gs pos="100000">
              <a:srgbClr val="C40075"/>
            </a:gs>
            <a:gs pos="0">
              <a:schemeClr val="accent1">
                <a:hueOff val="0"/>
                <a:satOff val="0"/>
                <a:tint val="37000"/>
                <a:satMod val="300000"/>
                <a:lumMod val="87000"/>
                <a:alpha val="82000"/>
              </a:schemeClr>
            </a:gs>
            <a:gs pos="100000">
              <a:schemeClr val="accent1">
                <a:hueOff val="0"/>
                <a:satOff val="0"/>
                <a:lumOff val="0"/>
                <a:alphaOff val="0"/>
                <a:tint val="15000"/>
                <a:satMod val="350000"/>
              </a:schemeClr>
            </a:gs>
          </a:gsLst>
          <a:lin ang="16200000" scaled="1"/>
        </a:gradFill>
      </dgm:spPr>
      <dgm:t>
        <a:bodyPr/>
        <a:lstStyle/>
        <a:p>
          <a:r>
            <a:rPr lang="en-US" sz="1400" b="1" dirty="0"/>
            <a:t>ASA Framework</a:t>
          </a:r>
          <a:endParaRPr lang="en-GB" sz="1400" b="1" dirty="0"/>
        </a:p>
      </dgm:t>
    </dgm:pt>
    <dgm:pt modelId="{958BCB16-FD99-4A51-8524-5BF3300D7C83}" type="parTrans" cxnId="{6D64C4E1-7B7F-4624-ABA5-402C5FCED01D}">
      <dgm:prSet/>
      <dgm:spPr/>
      <dgm:t>
        <a:bodyPr/>
        <a:lstStyle/>
        <a:p>
          <a:endParaRPr lang="en-GB"/>
        </a:p>
      </dgm:t>
    </dgm:pt>
    <dgm:pt modelId="{E477F5C2-81C4-434C-99B9-F3883265F128}" type="sibTrans" cxnId="{6D64C4E1-7B7F-4624-ABA5-402C5FCED01D}">
      <dgm:prSet/>
      <dgm:spPr/>
      <dgm:t>
        <a:bodyPr/>
        <a:lstStyle/>
        <a:p>
          <a:endParaRPr lang="en-GB"/>
        </a:p>
      </dgm:t>
    </dgm:pt>
    <dgm:pt modelId="{056FEA5C-245F-4C92-9363-A5E7E5ADBC6D}">
      <dgm:prSet phldrT="[Text]"/>
      <dgm:spPr/>
      <dgm:t>
        <a:bodyPr/>
        <a:lstStyle/>
        <a:p>
          <a:r>
            <a:rPr lang="en-US" dirty="0"/>
            <a:t>Aviation contribution to GDP</a:t>
          </a:r>
          <a:endParaRPr lang="en-GB" dirty="0"/>
        </a:p>
      </dgm:t>
    </dgm:pt>
    <dgm:pt modelId="{8FFD086A-D242-4CE0-8AAD-A53D792354E4}" type="parTrans" cxnId="{E6BE3D89-35F3-4DBF-8ED3-E869F5ADB975}">
      <dgm:prSet/>
      <dgm:spPr/>
      <dgm:t>
        <a:bodyPr/>
        <a:lstStyle/>
        <a:p>
          <a:endParaRPr lang="en-GB"/>
        </a:p>
      </dgm:t>
    </dgm:pt>
    <dgm:pt modelId="{70BCE8C4-63A4-41AB-B169-F6F8479E7BEE}" type="sibTrans" cxnId="{E6BE3D89-35F3-4DBF-8ED3-E869F5ADB975}">
      <dgm:prSet/>
      <dgm:spPr/>
      <dgm:t>
        <a:bodyPr/>
        <a:lstStyle/>
        <a:p>
          <a:endParaRPr lang="en-GB"/>
        </a:p>
      </dgm:t>
    </dgm:pt>
    <dgm:pt modelId="{9B2F888F-79CF-45FE-8D76-5F3D681F202B}">
      <dgm:prSet phldrT="[Text]"/>
      <dgm:spPr/>
      <dgm:t>
        <a:bodyPr/>
        <a:lstStyle/>
        <a:p>
          <a:r>
            <a:rPr lang="en-US" dirty="0"/>
            <a:t>Ranking of aviation GDP compared to other sectors</a:t>
          </a:r>
          <a:endParaRPr lang="en-GB" dirty="0"/>
        </a:p>
      </dgm:t>
    </dgm:pt>
    <dgm:pt modelId="{F9D4309A-DB13-4445-8D45-94030ED478BD}" type="parTrans" cxnId="{BC2EB426-27C1-4B31-8277-DB88F2CD1E1C}">
      <dgm:prSet/>
      <dgm:spPr/>
      <dgm:t>
        <a:bodyPr/>
        <a:lstStyle/>
        <a:p>
          <a:endParaRPr lang="en-GB"/>
        </a:p>
      </dgm:t>
    </dgm:pt>
    <dgm:pt modelId="{B205A45A-2C39-4E47-89B5-B91402441BA2}" type="sibTrans" cxnId="{BC2EB426-27C1-4B31-8277-DB88F2CD1E1C}">
      <dgm:prSet/>
      <dgm:spPr/>
      <dgm:t>
        <a:bodyPr/>
        <a:lstStyle/>
        <a:p>
          <a:endParaRPr lang="en-GB"/>
        </a:p>
      </dgm:t>
    </dgm:pt>
    <dgm:pt modelId="{CA6F2CE5-6F2C-461A-AB3F-9EEC5B7A41F8}">
      <dgm:prSet phldrT="[Text]"/>
      <dgm:spPr/>
      <dgm:t>
        <a:bodyPr/>
        <a:lstStyle/>
        <a:p>
          <a:r>
            <a:rPr lang="en-US" dirty="0"/>
            <a:t>Number of jobs created by aviation</a:t>
          </a:r>
          <a:endParaRPr lang="en-GB" dirty="0"/>
        </a:p>
      </dgm:t>
    </dgm:pt>
    <dgm:pt modelId="{91612BFE-A44D-4F32-A612-EDB3BEDE2A19}" type="parTrans" cxnId="{575DD168-697C-46D9-BBA4-DE07ED2CADD7}">
      <dgm:prSet/>
      <dgm:spPr/>
      <dgm:t>
        <a:bodyPr/>
        <a:lstStyle/>
        <a:p>
          <a:endParaRPr lang="en-GB"/>
        </a:p>
      </dgm:t>
    </dgm:pt>
    <dgm:pt modelId="{FCC2EFFC-331C-46A6-B92C-E9C5187CA202}" type="sibTrans" cxnId="{575DD168-697C-46D9-BBA4-DE07ED2CADD7}">
      <dgm:prSet/>
      <dgm:spPr/>
      <dgm:t>
        <a:bodyPr/>
        <a:lstStyle/>
        <a:p>
          <a:endParaRPr lang="en-GB"/>
        </a:p>
      </dgm:t>
    </dgm:pt>
    <dgm:pt modelId="{ADA0E11A-FF00-4B3D-B911-579E87DEE9ED}">
      <dgm:prSet phldrT="[Text]"/>
      <dgm:spPr/>
      <dgm:t>
        <a:bodyPr/>
        <a:lstStyle/>
        <a:p>
          <a:r>
            <a:rPr lang="en-US" dirty="0"/>
            <a:t>Taxes and charges generated by aviation</a:t>
          </a:r>
          <a:endParaRPr lang="en-GB" dirty="0"/>
        </a:p>
      </dgm:t>
    </dgm:pt>
    <dgm:pt modelId="{378C654C-B226-409B-8E3F-1142E88C212D}" type="parTrans" cxnId="{C9221C73-1CB3-4AE6-9939-A237037DEBD6}">
      <dgm:prSet/>
      <dgm:spPr/>
      <dgm:t>
        <a:bodyPr/>
        <a:lstStyle/>
        <a:p>
          <a:endParaRPr lang="en-GB"/>
        </a:p>
      </dgm:t>
    </dgm:pt>
    <dgm:pt modelId="{8E408330-CD62-4ED7-94D9-7903285D1CFB}" type="sibTrans" cxnId="{C9221C73-1CB3-4AE6-9939-A237037DEBD6}">
      <dgm:prSet/>
      <dgm:spPr/>
      <dgm:t>
        <a:bodyPr/>
        <a:lstStyle/>
        <a:p>
          <a:endParaRPr lang="en-GB"/>
        </a:p>
      </dgm:t>
    </dgm:pt>
    <dgm:pt modelId="{4BE968FC-F39B-4379-97AC-2C1A6E7AE030}">
      <dgm:prSet phldrT="[Text]"/>
      <dgm:spPr/>
      <dgm:t>
        <a:bodyPr/>
        <a:lstStyle/>
        <a:p>
          <a:r>
            <a:rPr lang="en-US" dirty="0"/>
            <a:t>Aviation consumption</a:t>
          </a:r>
          <a:endParaRPr lang="en-GB" dirty="0"/>
        </a:p>
      </dgm:t>
    </dgm:pt>
    <dgm:pt modelId="{C533A04E-B486-4903-B208-2321895BB62A}" type="parTrans" cxnId="{86786B00-DC31-4D84-96F5-4993DE3F9773}">
      <dgm:prSet/>
      <dgm:spPr/>
      <dgm:t>
        <a:bodyPr/>
        <a:lstStyle/>
        <a:p>
          <a:endParaRPr lang="en-GB"/>
        </a:p>
      </dgm:t>
    </dgm:pt>
    <dgm:pt modelId="{495405A1-6E3B-4C24-9100-3512D8CE6EFA}" type="sibTrans" cxnId="{86786B00-DC31-4D84-96F5-4993DE3F9773}">
      <dgm:prSet/>
      <dgm:spPr/>
      <dgm:t>
        <a:bodyPr/>
        <a:lstStyle/>
        <a:p>
          <a:endParaRPr lang="en-GB"/>
        </a:p>
      </dgm:t>
    </dgm:pt>
    <dgm:pt modelId="{5ADB8958-3239-4A15-A6CA-C5AF93D3A19B}">
      <dgm:prSet phldrT="[Text]"/>
      <dgm:spPr/>
      <dgm:t>
        <a:bodyPr/>
        <a:lstStyle/>
        <a:p>
          <a:r>
            <a:rPr lang="en-US" dirty="0"/>
            <a:t>Impact of aviation on balance of payments</a:t>
          </a:r>
          <a:endParaRPr lang="en-GB" dirty="0"/>
        </a:p>
      </dgm:t>
    </dgm:pt>
    <dgm:pt modelId="{7391500E-8C2A-4635-8F25-3685E216E25B}" type="parTrans" cxnId="{D927E1F7-6EEF-4C92-89F9-9001047182DC}">
      <dgm:prSet/>
      <dgm:spPr/>
      <dgm:t>
        <a:bodyPr/>
        <a:lstStyle/>
        <a:p>
          <a:endParaRPr lang="en-GB"/>
        </a:p>
      </dgm:t>
    </dgm:pt>
    <dgm:pt modelId="{ED2B8D5A-200B-4713-BAB7-0033A5B075A1}" type="sibTrans" cxnId="{D927E1F7-6EEF-4C92-89F9-9001047182DC}">
      <dgm:prSet/>
      <dgm:spPr/>
      <dgm:t>
        <a:bodyPr/>
        <a:lstStyle/>
        <a:p>
          <a:endParaRPr lang="en-GB"/>
        </a:p>
      </dgm:t>
    </dgm:pt>
    <dgm:pt modelId="{67D64591-D4EE-41F0-8702-F65B122848DC}" type="pres">
      <dgm:prSet presAssocID="{017E892F-2E05-4274-A864-BB7930112634}" presName="Name0" presStyleCnt="0">
        <dgm:presLayoutVars>
          <dgm:chMax val="1"/>
          <dgm:dir/>
          <dgm:animLvl val="ctr"/>
          <dgm:resizeHandles val="exact"/>
        </dgm:presLayoutVars>
      </dgm:prSet>
      <dgm:spPr/>
    </dgm:pt>
    <dgm:pt modelId="{0D227F8E-87B2-4F49-9AC3-8E7DF452E0CE}" type="pres">
      <dgm:prSet presAssocID="{BAED981F-4263-4B95-842C-C8D144D2E2D9}" presName="centerShape" presStyleLbl="node0" presStyleIdx="0" presStyleCnt="1"/>
      <dgm:spPr/>
    </dgm:pt>
    <dgm:pt modelId="{61D861DF-81E2-416D-8715-F943081C94D2}" type="pres">
      <dgm:prSet presAssocID="{056FEA5C-245F-4C92-9363-A5E7E5ADBC6D}" presName="node" presStyleLbl="node1" presStyleIdx="0" presStyleCnt="6">
        <dgm:presLayoutVars>
          <dgm:bulletEnabled val="1"/>
        </dgm:presLayoutVars>
      </dgm:prSet>
      <dgm:spPr/>
    </dgm:pt>
    <dgm:pt modelId="{29C0C8B5-DFA7-483E-91B0-6172A598C0FB}" type="pres">
      <dgm:prSet presAssocID="{056FEA5C-245F-4C92-9363-A5E7E5ADBC6D}" presName="dummy" presStyleCnt="0"/>
      <dgm:spPr/>
    </dgm:pt>
    <dgm:pt modelId="{CDB77088-1593-4C59-BECA-4EFF0A2224FF}" type="pres">
      <dgm:prSet presAssocID="{70BCE8C4-63A4-41AB-B169-F6F8479E7BEE}" presName="sibTrans" presStyleLbl="sibTrans2D1" presStyleIdx="0" presStyleCnt="6"/>
      <dgm:spPr/>
    </dgm:pt>
    <dgm:pt modelId="{B3DB0231-6337-4A51-AC3E-072A3FBB12A0}" type="pres">
      <dgm:prSet presAssocID="{9B2F888F-79CF-45FE-8D76-5F3D681F202B}" presName="node" presStyleLbl="node1" presStyleIdx="1" presStyleCnt="6">
        <dgm:presLayoutVars>
          <dgm:bulletEnabled val="1"/>
        </dgm:presLayoutVars>
      </dgm:prSet>
      <dgm:spPr/>
    </dgm:pt>
    <dgm:pt modelId="{67FC3DE1-57A6-4EB1-883F-DF4B2AB5B727}" type="pres">
      <dgm:prSet presAssocID="{9B2F888F-79CF-45FE-8D76-5F3D681F202B}" presName="dummy" presStyleCnt="0"/>
      <dgm:spPr/>
    </dgm:pt>
    <dgm:pt modelId="{B69AAD6C-C29D-4827-BCC8-8E46AC260018}" type="pres">
      <dgm:prSet presAssocID="{B205A45A-2C39-4E47-89B5-B91402441BA2}" presName="sibTrans" presStyleLbl="sibTrans2D1" presStyleIdx="1" presStyleCnt="6"/>
      <dgm:spPr/>
    </dgm:pt>
    <dgm:pt modelId="{4E000AFF-9FFB-4E39-9013-AB9FBB075B88}" type="pres">
      <dgm:prSet presAssocID="{CA6F2CE5-6F2C-461A-AB3F-9EEC5B7A41F8}" presName="node" presStyleLbl="node1" presStyleIdx="2" presStyleCnt="6">
        <dgm:presLayoutVars>
          <dgm:bulletEnabled val="1"/>
        </dgm:presLayoutVars>
      </dgm:prSet>
      <dgm:spPr/>
    </dgm:pt>
    <dgm:pt modelId="{D179E36F-B19D-41CE-9DF9-475ED4F1E751}" type="pres">
      <dgm:prSet presAssocID="{CA6F2CE5-6F2C-461A-AB3F-9EEC5B7A41F8}" presName="dummy" presStyleCnt="0"/>
      <dgm:spPr/>
    </dgm:pt>
    <dgm:pt modelId="{04DFC6F2-00B8-47A7-A551-901430C8996C}" type="pres">
      <dgm:prSet presAssocID="{FCC2EFFC-331C-46A6-B92C-E9C5187CA202}" presName="sibTrans" presStyleLbl="sibTrans2D1" presStyleIdx="2" presStyleCnt="6"/>
      <dgm:spPr/>
    </dgm:pt>
    <dgm:pt modelId="{7AA53607-A5DD-4C8E-AE22-B701577D1818}" type="pres">
      <dgm:prSet presAssocID="{ADA0E11A-FF00-4B3D-B911-579E87DEE9ED}" presName="node" presStyleLbl="node1" presStyleIdx="3" presStyleCnt="6">
        <dgm:presLayoutVars>
          <dgm:bulletEnabled val="1"/>
        </dgm:presLayoutVars>
      </dgm:prSet>
      <dgm:spPr/>
    </dgm:pt>
    <dgm:pt modelId="{7A526640-89E7-4A21-8CF1-BDF91CC694B6}" type="pres">
      <dgm:prSet presAssocID="{ADA0E11A-FF00-4B3D-B911-579E87DEE9ED}" presName="dummy" presStyleCnt="0"/>
      <dgm:spPr/>
    </dgm:pt>
    <dgm:pt modelId="{82AA5348-084F-4AD1-80A5-D0AD799380CB}" type="pres">
      <dgm:prSet presAssocID="{8E408330-CD62-4ED7-94D9-7903285D1CFB}" presName="sibTrans" presStyleLbl="sibTrans2D1" presStyleIdx="3" presStyleCnt="6"/>
      <dgm:spPr/>
    </dgm:pt>
    <dgm:pt modelId="{9E8B95BD-1CAB-47E3-9958-52F9E2607ACA}" type="pres">
      <dgm:prSet presAssocID="{4BE968FC-F39B-4379-97AC-2C1A6E7AE030}" presName="node" presStyleLbl="node1" presStyleIdx="4" presStyleCnt="6">
        <dgm:presLayoutVars>
          <dgm:bulletEnabled val="1"/>
        </dgm:presLayoutVars>
      </dgm:prSet>
      <dgm:spPr/>
    </dgm:pt>
    <dgm:pt modelId="{30D19650-B213-4350-BB30-A7F1E669EC6F}" type="pres">
      <dgm:prSet presAssocID="{4BE968FC-F39B-4379-97AC-2C1A6E7AE030}" presName="dummy" presStyleCnt="0"/>
      <dgm:spPr/>
    </dgm:pt>
    <dgm:pt modelId="{B0478B85-52E8-4A10-9662-7C588EE1813D}" type="pres">
      <dgm:prSet presAssocID="{495405A1-6E3B-4C24-9100-3512D8CE6EFA}" presName="sibTrans" presStyleLbl="sibTrans2D1" presStyleIdx="4" presStyleCnt="6"/>
      <dgm:spPr/>
    </dgm:pt>
    <dgm:pt modelId="{E151EC55-7A76-4159-B5DD-06A90F971939}" type="pres">
      <dgm:prSet presAssocID="{5ADB8958-3239-4A15-A6CA-C5AF93D3A19B}" presName="node" presStyleLbl="node1" presStyleIdx="5" presStyleCnt="6">
        <dgm:presLayoutVars>
          <dgm:bulletEnabled val="1"/>
        </dgm:presLayoutVars>
      </dgm:prSet>
      <dgm:spPr/>
    </dgm:pt>
    <dgm:pt modelId="{D70F962D-1F99-42E4-A36A-E1C14E555F68}" type="pres">
      <dgm:prSet presAssocID="{5ADB8958-3239-4A15-A6CA-C5AF93D3A19B}" presName="dummy" presStyleCnt="0"/>
      <dgm:spPr/>
    </dgm:pt>
    <dgm:pt modelId="{CBFF4CD0-EDE8-4173-82DD-5860B633EA06}" type="pres">
      <dgm:prSet presAssocID="{ED2B8D5A-200B-4713-BAB7-0033A5B075A1}" presName="sibTrans" presStyleLbl="sibTrans2D1" presStyleIdx="5" presStyleCnt="6"/>
      <dgm:spPr/>
    </dgm:pt>
  </dgm:ptLst>
  <dgm:cxnLst>
    <dgm:cxn modelId="{86786B00-DC31-4D84-96F5-4993DE3F9773}" srcId="{BAED981F-4263-4B95-842C-C8D144D2E2D9}" destId="{4BE968FC-F39B-4379-97AC-2C1A6E7AE030}" srcOrd="4" destOrd="0" parTransId="{C533A04E-B486-4903-B208-2321895BB62A}" sibTransId="{495405A1-6E3B-4C24-9100-3512D8CE6EFA}"/>
    <dgm:cxn modelId="{93BC0B08-D33C-42B3-96A9-C4A9C0C25BAE}" type="presOf" srcId="{8E408330-CD62-4ED7-94D9-7903285D1CFB}" destId="{82AA5348-084F-4AD1-80A5-D0AD799380CB}" srcOrd="0" destOrd="0" presId="urn:microsoft.com/office/officeart/2005/8/layout/radial6"/>
    <dgm:cxn modelId="{59150515-0A0A-416B-B380-BA0B643800EF}" type="presOf" srcId="{017E892F-2E05-4274-A864-BB7930112634}" destId="{67D64591-D4EE-41F0-8702-F65B122848DC}" srcOrd="0" destOrd="0" presId="urn:microsoft.com/office/officeart/2005/8/layout/radial6"/>
    <dgm:cxn modelId="{BC2EB426-27C1-4B31-8277-DB88F2CD1E1C}" srcId="{BAED981F-4263-4B95-842C-C8D144D2E2D9}" destId="{9B2F888F-79CF-45FE-8D76-5F3D681F202B}" srcOrd="1" destOrd="0" parTransId="{F9D4309A-DB13-4445-8D45-94030ED478BD}" sibTransId="{B205A45A-2C39-4E47-89B5-B91402441BA2}"/>
    <dgm:cxn modelId="{DAF0A72C-93BE-4FBB-A586-8755E544398A}" type="presOf" srcId="{BAED981F-4263-4B95-842C-C8D144D2E2D9}" destId="{0D227F8E-87B2-4F49-9AC3-8E7DF452E0CE}" srcOrd="0" destOrd="0" presId="urn:microsoft.com/office/officeart/2005/8/layout/radial6"/>
    <dgm:cxn modelId="{DE12002E-720C-4BB9-8591-1F4E030F140E}" type="presOf" srcId="{FCC2EFFC-331C-46A6-B92C-E9C5187CA202}" destId="{04DFC6F2-00B8-47A7-A551-901430C8996C}" srcOrd="0" destOrd="0" presId="urn:microsoft.com/office/officeart/2005/8/layout/radial6"/>
    <dgm:cxn modelId="{18CEB93C-D6E5-4881-8506-E010D411848D}" type="presOf" srcId="{9B2F888F-79CF-45FE-8D76-5F3D681F202B}" destId="{B3DB0231-6337-4A51-AC3E-072A3FBB12A0}" srcOrd="0" destOrd="0" presId="urn:microsoft.com/office/officeart/2005/8/layout/radial6"/>
    <dgm:cxn modelId="{99580765-1CC4-404B-88FE-7E5671A43A3F}" type="presOf" srcId="{4BE968FC-F39B-4379-97AC-2C1A6E7AE030}" destId="{9E8B95BD-1CAB-47E3-9958-52F9E2607ACA}" srcOrd="0" destOrd="0" presId="urn:microsoft.com/office/officeart/2005/8/layout/radial6"/>
    <dgm:cxn modelId="{63578967-5602-4D1C-A17F-3D5B58DE8E9F}" type="presOf" srcId="{495405A1-6E3B-4C24-9100-3512D8CE6EFA}" destId="{B0478B85-52E8-4A10-9662-7C588EE1813D}" srcOrd="0" destOrd="0" presId="urn:microsoft.com/office/officeart/2005/8/layout/radial6"/>
    <dgm:cxn modelId="{575DD168-697C-46D9-BBA4-DE07ED2CADD7}" srcId="{BAED981F-4263-4B95-842C-C8D144D2E2D9}" destId="{CA6F2CE5-6F2C-461A-AB3F-9EEC5B7A41F8}" srcOrd="2" destOrd="0" parTransId="{91612BFE-A44D-4F32-A612-EDB3BEDE2A19}" sibTransId="{FCC2EFFC-331C-46A6-B92C-E9C5187CA202}"/>
    <dgm:cxn modelId="{903EA36E-2F36-420A-9657-6861E6A6A399}" type="presOf" srcId="{CA6F2CE5-6F2C-461A-AB3F-9EEC5B7A41F8}" destId="{4E000AFF-9FFB-4E39-9013-AB9FBB075B88}" srcOrd="0" destOrd="0" presId="urn:microsoft.com/office/officeart/2005/8/layout/radial6"/>
    <dgm:cxn modelId="{C9221C73-1CB3-4AE6-9939-A237037DEBD6}" srcId="{BAED981F-4263-4B95-842C-C8D144D2E2D9}" destId="{ADA0E11A-FF00-4B3D-B911-579E87DEE9ED}" srcOrd="3" destOrd="0" parTransId="{378C654C-B226-409B-8E3F-1142E88C212D}" sibTransId="{8E408330-CD62-4ED7-94D9-7903285D1CFB}"/>
    <dgm:cxn modelId="{5A423E80-83F1-444E-866F-876447124A0E}" type="presOf" srcId="{ADA0E11A-FF00-4B3D-B911-579E87DEE9ED}" destId="{7AA53607-A5DD-4C8E-AE22-B701577D1818}" srcOrd="0" destOrd="0" presId="urn:microsoft.com/office/officeart/2005/8/layout/radial6"/>
    <dgm:cxn modelId="{E6BE3D89-35F3-4DBF-8ED3-E869F5ADB975}" srcId="{BAED981F-4263-4B95-842C-C8D144D2E2D9}" destId="{056FEA5C-245F-4C92-9363-A5E7E5ADBC6D}" srcOrd="0" destOrd="0" parTransId="{8FFD086A-D242-4CE0-8AAD-A53D792354E4}" sibTransId="{70BCE8C4-63A4-41AB-B169-F6F8479E7BEE}"/>
    <dgm:cxn modelId="{09C46799-821C-4764-A089-F6881706290C}" type="presOf" srcId="{056FEA5C-245F-4C92-9363-A5E7E5ADBC6D}" destId="{61D861DF-81E2-416D-8715-F943081C94D2}" srcOrd="0" destOrd="0" presId="urn:microsoft.com/office/officeart/2005/8/layout/radial6"/>
    <dgm:cxn modelId="{F134F2C3-A334-4E12-9E31-A20867613BE7}" type="presOf" srcId="{70BCE8C4-63A4-41AB-B169-F6F8479E7BEE}" destId="{CDB77088-1593-4C59-BECA-4EFF0A2224FF}" srcOrd="0" destOrd="0" presId="urn:microsoft.com/office/officeart/2005/8/layout/radial6"/>
    <dgm:cxn modelId="{6D64C4E1-7B7F-4624-ABA5-402C5FCED01D}" srcId="{017E892F-2E05-4274-A864-BB7930112634}" destId="{BAED981F-4263-4B95-842C-C8D144D2E2D9}" srcOrd="0" destOrd="0" parTransId="{958BCB16-FD99-4A51-8524-5BF3300D7C83}" sibTransId="{E477F5C2-81C4-434C-99B9-F3883265F128}"/>
    <dgm:cxn modelId="{6F5E39E2-7C2C-4DC8-A9D0-8A6CCD4C63C8}" type="presOf" srcId="{B205A45A-2C39-4E47-89B5-B91402441BA2}" destId="{B69AAD6C-C29D-4827-BCC8-8E46AC260018}" srcOrd="0" destOrd="0" presId="urn:microsoft.com/office/officeart/2005/8/layout/radial6"/>
    <dgm:cxn modelId="{0EB9F8EF-F33C-4D3E-98D0-5A58797F8958}" type="presOf" srcId="{ED2B8D5A-200B-4713-BAB7-0033A5B075A1}" destId="{CBFF4CD0-EDE8-4173-82DD-5860B633EA06}" srcOrd="0" destOrd="0" presId="urn:microsoft.com/office/officeart/2005/8/layout/radial6"/>
    <dgm:cxn modelId="{1FD703F3-A8BC-45C6-BD5E-AD2D32DA0C0E}" type="presOf" srcId="{5ADB8958-3239-4A15-A6CA-C5AF93D3A19B}" destId="{E151EC55-7A76-4159-B5DD-06A90F971939}" srcOrd="0" destOrd="0" presId="urn:microsoft.com/office/officeart/2005/8/layout/radial6"/>
    <dgm:cxn modelId="{D927E1F7-6EEF-4C92-89F9-9001047182DC}" srcId="{BAED981F-4263-4B95-842C-C8D144D2E2D9}" destId="{5ADB8958-3239-4A15-A6CA-C5AF93D3A19B}" srcOrd="5" destOrd="0" parTransId="{7391500E-8C2A-4635-8F25-3685E216E25B}" sibTransId="{ED2B8D5A-200B-4713-BAB7-0033A5B075A1}"/>
    <dgm:cxn modelId="{1126FB10-3C57-45F0-A20B-27182FEB2517}" type="presParOf" srcId="{67D64591-D4EE-41F0-8702-F65B122848DC}" destId="{0D227F8E-87B2-4F49-9AC3-8E7DF452E0CE}" srcOrd="0" destOrd="0" presId="urn:microsoft.com/office/officeart/2005/8/layout/radial6"/>
    <dgm:cxn modelId="{B43FFF10-187C-4D6B-A856-5D0BC9B603DA}" type="presParOf" srcId="{67D64591-D4EE-41F0-8702-F65B122848DC}" destId="{61D861DF-81E2-416D-8715-F943081C94D2}" srcOrd="1" destOrd="0" presId="urn:microsoft.com/office/officeart/2005/8/layout/radial6"/>
    <dgm:cxn modelId="{155D2B5B-6257-4FE5-B65B-103535F35EAE}" type="presParOf" srcId="{67D64591-D4EE-41F0-8702-F65B122848DC}" destId="{29C0C8B5-DFA7-483E-91B0-6172A598C0FB}" srcOrd="2" destOrd="0" presId="urn:microsoft.com/office/officeart/2005/8/layout/radial6"/>
    <dgm:cxn modelId="{B6F662F2-DF80-4C96-9B7A-8ECB03E5D3CB}" type="presParOf" srcId="{67D64591-D4EE-41F0-8702-F65B122848DC}" destId="{CDB77088-1593-4C59-BECA-4EFF0A2224FF}" srcOrd="3" destOrd="0" presId="urn:microsoft.com/office/officeart/2005/8/layout/radial6"/>
    <dgm:cxn modelId="{BA55DD0C-B663-4993-A394-CC1C84878EC0}" type="presParOf" srcId="{67D64591-D4EE-41F0-8702-F65B122848DC}" destId="{B3DB0231-6337-4A51-AC3E-072A3FBB12A0}" srcOrd="4" destOrd="0" presId="urn:microsoft.com/office/officeart/2005/8/layout/radial6"/>
    <dgm:cxn modelId="{56AC56DA-CE95-4C31-A799-A8D089381E17}" type="presParOf" srcId="{67D64591-D4EE-41F0-8702-F65B122848DC}" destId="{67FC3DE1-57A6-4EB1-883F-DF4B2AB5B727}" srcOrd="5" destOrd="0" presId="urn:microsoft.com/office/officeart/2005/8/layout/radial6"/>
    <dgm:cxn modelId="{BEC88FD7-4EDC-4001-9E71-B7C1D8A10121}" type="presParOf" srcId="{67D64591-D4EE-41F0-8702-F65B122848DC}" destId="{B69AAD6C-C29D-4827-BCC8-8E46AC260018}" srcOrd="6" destOrd="0" presId="urn:microsoft.com/office/officeart/2005/8/layout/radial6"/>
    <dgm:cxn modelId="{8102E352-72B2-45DF-A259-B18F71E8DE3A}" type="presParOf" srcId="{67D64591-D4EE-41F0-8702-F65B122848DC}" destId="{4E000AFF-9FFB-4E39-9013-AB9FBB075B88}" srcOrd="7" destOrd="0" presId="urn:microsoft.com/office/officeart/2005/8/layout/radial6"/>
    <dgm:cxn modelId="{DEDCFDE5-3C5C-4F0D-873E-B818BD39C1E8}" type="presParOf" srcId="{67D64591-D4EE-41F0-8702-F65B122848DC}" destId="{D179E36F-B19D-41CE-9DF9-475ED4F1E751}" srcOrd="8" destOrd="0" presId="urn:microsoft.com/office/officeart/2005/8/layout/radial6"/>
    <dgm:cxn modelId="{F6CED4D8-1A4A-4051-A69F-0C1F5018D609}" type="presParOf" srcId="{67D64591-D4EE-41F0-8702-F65B122848DC}" destId="{04DFC6F2-00B8-47A7-A551-901430C8996C}" srcOrd="9" destOrd="0" presId="urn:microsoft.com/office/officeart/2005/8/layout/radial6"/>
    <dgm:cxn modelId="{7E54C28C-61DF-4CA2-A879-352ECA234B5C}" type="presParOf" srcId="{67D64591-D4EE-41F0-8702-F65B122848DC}" destId="{7AA53607-A5DD-4C8E-AE22-B701577D1818}" srcOrd="10" destOrd="0" presId="urn:microsoft.com/office/officeart/2005/8/layout/radial6"/>
    <dgm:cxn modelId="{E4EB2393-0E2E-4CA1-AFD1-0EE88B34C982}" type="presParOf" srcId="{67D64591-D4EE-41F0-8702-F65B122848DC}" destId="{7A526640-89E7-4A21-8CF1-BDF91CC694B6}" srcOrd="11" destOrd="0" presId="urn:microsoft.com/office/officeart/2005/8/layout/radial6"/>
    <dgm:cxn modelId="{DC544987-C5D3-4F96-8E48-65317389C726}" type="presParOf" srcId="{67D64591-D4EE-41F0-8702-F65B122848DC}" destId="{82AA5348-084F-4AD1-80A5-D0AD799380CB}" srcOrd="12" destOrd="0" presId="urn:microsoft.com/office/officeart/2005/8/layout/radial6"/>
    <dgm:cxn modelId="{646D3F66-937C-4906-A1F1-F7E0283768C7}" type="presParOf" srcId="{67D64591-D4EE-41F0-8702-F65B122848DC}" destId="{9E8B95BD-1CAB-47E3-9958-52F9E2607ACA}" srcOrd="13" destOrd="0" presId="urn:microsoft.com/office/officeart/2005/8/layout/radial6"/>
    <dgm:cxn modelId="{43FB108E-1411-471B-A6FE-781D3219D5C2}" type="presParOf" srcId="{67D64591-D4EE-41F0-8702-F65B122848DC}" destId="{30D19650-B213-4350-BB30-A7F1E669EC6F}" srcOrd="14" destOrd="0" presId="urn:microsoft.com/office/officeart/2005/8/layout/radial6"/>
    <dgm:cxn modelId="{E19AD7FF-8518-40ED-B721-D011CC007212}" type="presParOf" srcId="{67D64591-D4EE-41F0-8702-F65B122848DC}" destId="{B0478B85-52E8-4A10-9662-7C588EE1813D}" srcOrd="15" destOrd="0" presId="urn:microsoft.com/office/officeart/2005/8/layout/radial6"/>
    <dgm:cxn modelId="{C63A3B43-28CD-498D-BCA1-CD3E83330A58}" type="presParOf" srcId="{67D64591-D4EE-41F0-8702-F65B122848DC}" destId="{E151EC55-7A76-4159-B5DD-06A90F971939}" srcOrd="16" destOrd="0" presId="urn:microsoft.com/office/officeart/2005/8/layout/radial6"/>
    <dgm:cxn modelId="{CD1BA5AC-A9C8-41E8-B37D-D87ACC9C4ABC}" type="presParOf" srcId="{67D64591-D4EE-41F0-8702-F65B122848DC}" destId="{D70F962D-1F99-42E4-A36A-E1C14E555F68}" srcOrd="17" destOrd="0" presId="urn:microsoft.com/office/officeart/2005/8/layout/radial6"/>
    <dgm:cxn modelId="{0EC62ED0-E589-4846-8E77-8420C79290DF}" type="presParOf" srcId="{67D64591-D4EE-41F0-8702-F65B122848DC}" destId="{CBFF4CD0-EDE8-4173-82DD-5860B633EA06}"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667EF-DB2D-47EF-8DA0-7C2F5653F73F}">
      <dsp:nvSpPr>
        <dsp:cNvPr id="0" name=""/>
        <dsp:cNvSpPr/>
      </dsp:nvSpPr>
      <dsp:spPr>
        <a:xfrm>
          <a:off x="0" y="0"/>
          <a:ext cx="6995160" cy="132778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t>General Objective 3.3. </a:t>
          </a:r>
          <a:r>
            <a:rPr lang="en-US" sz="2400" kern="1200" dirty="0"/>
            <a:t>Competitiveness and innovation in a favorable environment to cooperation and social responsibility.</a:t>
          </a:r>
        </a:p>
      </dsp:txBody>
      <dsp:txXfrm>
        <a:off x="38889" y="38889"/>
        <a:ext cx="5562377" cy="1250007"/>
      </dsp:txXfrm>
    </dsp:sp>
    <dsp:sp modelId="{E0D1945A-E04B-4AB5-AD44-E9E8654EB05C}">
      <dsp:nvSpPr>
        <dsp:cNvPr id="0" name=""/>
        <dsp:cNvSpPr/>
      </dsp:nvSpPr>
      <dsp:spPr>
        <a:xfrm>
          <a:off x="617219" y="1473026"/>
          <a:ext cx="6995160" cy="147989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b="1" kern="1200" dirty="0"/>
            <a:t>Specific Objective 3.3.6. </a:t>
          </a:r>
          <a:r>
            <a:rPr lang="en-US" sz="1600" kern="1200" dirty="0"/>
            <a:t>To expand the coverage and improve the quality and competitiveness of the infrastructure and transport and logistics services, orienting them to the integration of the territory, to the support of the productive development and to the competitive insertion in the international markets</a:t>
          </a:r>
        </a:p>
      </dsp:txBody>
      <dsp:txXfrm>
        <a:off x="660564" y="1516371"/>
        <a:ext cx="5428189" cy="1393206"/>
      </dsp:txXfrm>
    </dsp:sp>
    <dsp:sp modelId="{CC743877-FD4F-470E-B644-229EA8986EEB}">
      <dsp:nvSpPr>
        <dsp:cNvPr id="0" name=""/>
        <dsp:cNvSpPr/>
      </dsp:nvSpPr>
      <dsp:spPr>
        <a:xfrm>
          <a:off x="1234439" y="3098165"/>
          <a:ext cx="6995160" cy="132778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Line of Action 3.3.6.11 </a:t>
          </a:r>
          <a:r>
            <a:rPr lang="en-US" sz="1800" kern="1200" dirty="0"/>
            <a:t>Implement programs for the promotion and sustainable development of Dominican civil aviation, in accordance with the dynamics of the markets.</a:t>
          </a:r>
        </a:p>
      </dsp:txBody>
      <dsp:txXfrm>
        <a:off x="1273328" y="3137054"/>
        <a:ext cx="5437101" cy="1250007"/>
      </dsp:txXfrm>
    </dsp:sp>
    <dsp:sp modelId="{702108DD-0A69-4613-BDB6-C33AA499ECE8}">
      <dsp:nvSpPr>
        <dsp:cNvPr id="0" name=""/>
        <dsp:cNvSpPr/>
      </dsp:nvSpPr>
      <dsp:spPr>
        <a:xfrm>
          <a:off x="6132099" y="1006903"/>
          <a:ext cx="863060" cy="86306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26287" y="1006903"/>
        <a:ext cx="474684" cy="649453"/>
      </dsp:txXfrm>
    </dsp:sp>
    <dsp:sp modelId="{E8AD85DE-52F7-4A0C-80EC-458AD238CE8C}">
      <dsp:nvSpPr>
        <dsp:cNvPr id="0" name=""/>
        <dsp:cNvSpPr/>
      </dsp:nvSpPr>
      <dsp:spPr>
        <a:xfrm>
          <a:off x="6749319" y="2547134"/>
          <a:ext cx="863060" cy="86306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43507" y="2547134"/>
        <a:ext cx="474684" cy="649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F2A3C-B470-455A-9E50-BD2F9DD435AE}">
      <dsp:nvSpPr>
        <dsp:cNvPr id="0" name=""/>
        <dsp:cNvSpPr/>
      </dsp:nvSpPr>
      <dsp:spPr>
        <a:xfrm>
          <a:off x="2277777" y="2812886"/>
          <a:ext cx="1986926" cy="1713076"/>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Safety and Security</a:t>
          </a:r>
        </a:p>
      </dsp:txBody>
      <dsp:txXfrm>
        <a:off x="2586110" y="3078723"/>
        <a:ext cx="1370260" cy="1181402"/>
      </dsp:txXfrm>
    </dsp:sp>
    <dsp:sp modelId="{52D8DF25-7AAA-43C4-8078-5C2D4E10A53D}">
      <dsp:nvSpPr>
        <dsp:cNvPr id="0" name=""/>
        <dsp:cNvSpPr/>
      </dsp:nvSpPr>
      <dsp:spPr>
        <a:xfrm>
          <a:off x="2329394" y="3569174"/>
          <a:ext cx="232633" cy="20050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23503B-B3CA-4DFF-ACAB-8479C1B04A4A}">
      <dsp:nvSpPr>
        <dsp:cNvPr id="0" name=""/>
        <dsp:cNvSpPr/>
      </dsp:nvSpPr>
      <dsp:spPr>
        <a:xfrm>
          <a:off x="579344" y="1892757"/>
          <a:ext cx="1986926" cy="171307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95EAB8-C8A2-4912-894D-C42D06CB4D0A}">
      <dsp:nvSpPr>
        <dsp:cNvPr id="0" name=""/>
        <dsp:cNvSpPr/>
      </dsp:nvSpPr>
      <dsp:spPr>
        <a:xfrm>
          <a:off x="1932009" y="3379536"/>
          <a:ext cx="232633" cy="20050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E06000-0F5D-47B1-87CF-962AC5F9713A}">
      <dsp:nvSpPr>
        <dsp:cNvPr id="0" name=""/>
        <dsp:cNvSpPr/>
      </dsp:nvSpPr>
      <dsp:spPr>
        <a:xfrm>
          <a:off x="3970553" y="1872390"/>
          <a:ext cx="1986926" cy="1713076"/>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Infrastructure</a:t>
          </a:r>
        </a:p>
      </dsp:txBody>
      <dsp:txXfrm>
        <a:off x="4278886" y="2138227"/>
        <a:ext cx="1370260" cy="1181402"/>
      </dsp:txXfrm>
    </dsp:sp>
    <dsp:sp modelId="{D44CA104-1E80-4332-B9A7-10B41F77F20E}">
      <dsp:nvSpPr>
        <dsp:cNvPr id="0" name=""/>
        <dsp:cNvSpPr/>
      </dsp:nvSpPr>
      <dsp:spPr>
        <a:xfrm>
          <a:off x="5328875" y="3357359"/>
          <a:ext cx="232633" cy="20050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DFB78-68E6-4B5C-8E53-6334BC42AC73}">
      <dsp:nvSpPr>
        <dsp:cNvPr id="0" name=""/>
        <dsp:cNvSpPr/>
      </dsp:nvSpPr>
      <dsp:spPr>
        <a:xfrm>
          <a:off x="5663329" y="2812886"/>
          <a:ext cx="1986926" cy="1713076"/>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15D354-DB47-41EF-877C-DC008CF8BB67}">
      <dsp:nvSpPr>
        <dsp:cNvPr id="0" name=""/>
        <dsp:cNvSpPr/>
      </dsp:nvSpPr>
      <dsp:spPr>
        <a:xfrm>
          <a:off x="5714947" y="3569174"/>
          <a:ext cx="232633" cy="20050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346F6C-A5FB-4CB5-B7A7-E20D0DE65AC7}">
      <dsp:nvSpPr>
        <dsp:cNvPr id="0" name=""/>
        <dsp:cNvSpPr/>
      </dsp:nvSpPr>
      <dsp:spPr>
        <a:xfrm>
          <a:off x="2277777" y="935969"/>
          <a:ext cx="1986926" cy="1713076"/>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Regulations</a:t>
          </a:r>
        </a:p>
      </dsp:txBody>
      <dsp:txXfrm>
        <a:off x="2586110" y="1201806"/>
        <a:ext cx="1370260" cy="1181402"/>
      </dsp:txXfrm>
    </dsp:sp>
    <dsp:sp modelId="{1830B8A6-C557-418A-B723-57181CF746B0}">
      <dsp:nvSpPr>
        <dsp:cNvPr id="0" name=""/>
        <dsp:cNvSpPr/>
      </dsp:nvSpPr>
      <dsp:spPr>
        <a:xfrm>
          <a:off x="3624785" y="973082"/>
          <a:ext cx="232633" cy="20050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1D294-3717-498F-A323-3A051E0F3687}">
      <dsp:nvSpPr>
        <dsp:cNvPr id="0" name=""/>
        <dsp:cNvSpPr/>
      </dsp:nvSpPr>
      <dsp:spPr>
        <a:xfrm>
          <a:off x="3970553" y="0"/>
          <a:ext cx="1986926" cy="1713076"/>
        </a:xfrm>
        <a:prstGeom prst="hexagon">
          <a:avLst>
            <a:gd name="adj" fmla="val 25000"/>
            <a:gd name="vf" fmla="val 11547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082700-EA74-4912-A44E-FF72DE43B194}">
      <dsp:nvSpPr>
        <dsp:cNvPr id="0" name=""/>
        <dsp:cNvSpPr/>
      </dsp:nvSpPr>
      <dsp:spPr>
        <a:xfrm>
          <a:off x="4029241" y="752215"/>
          <a:ext cx="232633" cy="200500"/>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37459-A798-4559-B9F0-8BAA570DF5F4}">
      <dsp:nvSpPr>
        <dsp:cNvPr id="0" name=""/>
        <dsp:cNvSpPr/>
      </dsp:nvSpPr>
      <dsp:spPr>
        <a:xfrm rot="346167">
          <a:off x="899572" y="289421"/>
          <a:ext cx="5882979" cy="2477086"/>
        </a:xfrm>
        <a:prstGeom prst="swooshArrow">
          <a:avLst>
            <a:gd name="adj1" fmla="val 25000"/>
            <a:gd name="adj2" fmla="val 25000"/>
          </a:avLst>
        </a:prstGeom>
        <a:gradFill rotWithShape="0">
          <a:gsLst>
            <a:gs pos="100000">
              <a:schemeClr val="accent1">
                <a:lumMod val="35000"/>
                <a:lumOff val="65000"/>
              </a:schemeClr>
            </a:gs>
            <a:gs pos="53000">
              <a:schemeClr val="accent1">
                <a:hueOff val="0"/>
                <a:satOff val="0"/>
                <a:lumOff val="0"/>
                <a:alphaOff val="0"/>
                <a:tint val="37000"/>
                <a:satMod val="300000"/>
              </a:schemeClr>
            </a:gs>
            <a:gs pos="1000">
              <a:schemeClr val="accent1">
                <a:hueOff val="0"/>
                <a:satOff val="0"/>
                <a:lumOff val="0"/>
                <a:alphaOff val="0"/>
                <a:tint val="15000"/>
                <a:satMod val="350000"/>
              </a:schemeClr>
            </a:gs>
          </a:gsLst>
          <a:lin ang="16200000" scaled="1"/>
        </a:gradFill>
        <a:ln>
          <a:noFill/>
        </a:ln>
        <a:effectLst/>
      </dsp:spPr>
      <dsp:style>
        <a:lnRef idx="0">
          <a:scrgbClr r="0" g="0" b="0"/>
        </a:lnRef>
        <a:fillRef idx="1">
          <a:scrgbClr r="0" g="0" b="0"/>
        </a:fillRef>
        <a:effectRef idx="0">
          <a:scrgbClr r="0" g="0" b="0"/>
        </a:effectRef>
        <a:fontRef idx="minor"/>
      </dsp:style>
    </dsp:sp>
    <dsp:sp modelId="{ECFD1D00-30A7-447D-A69A-CD993889A977}">
      <dsp:nvSpPr>
        <dsp:cNvPr id="0" name=""/>
        <dsp:cNvSpPr/>
      </dsp:nvSpPr>
      <dsp:spPr>
        <a:xfrm>
          <a:off x="1224135" y="1996354"/>
          <a:ext cx="143094" cy="1430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6D2A4-5477-4EA4-B017-283488B27548}">
      <dsp:nvSpPr>
        <dsp:cNvPr id="0" name=""/>
        <dsp:cNvSpPr/>
      </dsp:nvSpPr>
      <dsp:spPr>
        <a:xfrm>
          <a:off x="0" y="1204265"/>
          <a:ext cx="1702476" cy="925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2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rPr>
            <a:t>Difficult to quantify contribution of aviation to economy</a:t>
          </a:r>
          <a:endParaRPr lang="en-CA" sz="1400" b="1" kern="1200" dirty="0">
            <a:solidFill>
              <a:schemeClr val="accent1"/>
            </a:solidFill>
          </a:endParaRPr>
        </a:p>
      </dsp:txBody>
      <dsp:txXfrm>
        <a:off x="0" y="1204265"/>
        <a:ext cx="1702476" cy="925446"/>
      </dsp:txXfrm>
    </dsp:sp>
    <dsp:sp modelId="{38157F61-F80C-458B-83F7-0010081C58EC}">
      <dsp:nvSpPr>
        <dsp:cNvPr id="0" name=""/>
        <dsp:cNvSpPr/>
      </dsp:nvSpPr>
      <dsp:spPr>
        <a:xfrm>
          <a:off x="2304257" y="1492299"/>
          <a:ext cx="216000" cy="216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620DB-5128-4940-AEC9-4FF1FA5BA8E7}">
      <dsp:nvSpPr>
        <dsp:cNvPr id="0" name=""/>
        <dsp:cNvSpPr/>
      </dsp:nvSpPr>
      <dsp:spPr>
        <a:xfrm>
          <a:off x="2627511" y="223349"/>
          <a:ext cx="1768195" cy="177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66"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rPr>
            <a:t>Incremental impact of investments in aviation in different sectors is unclear  </a:t>
          </a:r>
          <a:endParaRPr lang="en-CA" sz="1400" b="1" kern="1200" dirty="0">
            <a:solidFill>
              <a:schemeClr val="accent1"/>
            </a:solidFill>
          </a:endParaRPr>
        </a:p>
      </dsp:txBody>
      <dsp:txXfrm>
        <a:off x="2627511" y="223349"/>
        <a:ext cx="1768195" cy="1777013"/>
      </dsp:txXfrm>
    </dsp:sp>
    <dsp:sp modelId="{CBEE73D8-FF26-4050-86E1-44087614CA73}">
      <dsp:nvSpPr>
        <dsp:cNvPr id="0" name=""/>
        <dsp:cNvSpPr/>
      </dsp:nvSpPr>
      <dsp:spPr>
        <a:xfrm>
          <a:off x="3532472" y="1180330"/>
          <a:ext cx="288000" cy="28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6543B-5B16-4B96-83CC-20C7573ECEE5}">
      <dsp:nvSpPr>
        <dsp:cNvPr id="0" name=""/>
        <dsp:cNvSpPr/>
      </dsp:nvSpPr>
      <dsp:spPr>
        <a:xfrm>
          <a:off x="1872213" y="1924350"/>
          <a:ext cx="1646480" cy="12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2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rPr>
            <a:t>Importance of aviation industry is often felt underestimated</a:t>
          </a:r>
          <a:endParaRPr lang="en-CA" sz="1400" b="1" kern="1200" dirty="0">
            <a:solidFill>
              <a:schemeClr val="accent1"/>
            </a:solidFill>
          </a:endParaRPr>
        </a:p>
      </dsp:txBody>
      <dsp:txXfrm>
        <a:off x="1872213" y="1924350"/>
        <a:ext cx="1646480" cy="1250932"/>
      </dsp:txXfrm>
    </dsp:sp>
    <dsp:sp modelId="{F6D0DD20-4D89-4342-8EE3-1A56AEF2AA7F}">
      <dsp:nvSpPr>
        <dsp:cNvPr id="0" name=""/>
        <dsp:cNvSpPr/>
      </dsp:nvSpPr>
      <dsp:spPr>
        <a:xfrm>
          <a:off x="5116918" y="976967"/>
          <a:ext cx="360002" cy="360002"/>
        </a:xfrm>
        <a:prstGeom prst="ellipse">
          <a:avLst/>
        </a:prstGeom>
        <a:gradFill rotWithShape="0">
          <a:gsLst>
            <a:gs pos="100000">
              <a:schemeClr val="accent1"/>
            </a:gs>
            <a:gs pos="0">
              <a:schemeClr val="accent1"/>
            </a:gs>
            <a:gs pos="14000">
              <a:schemeClr val="accent1"/>
            </a:gs>
          </a:gsLst>
          <a:lin ang="162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9CD7D-AFF2-478F-B010-6203941449C7}">
      <dsp:nvSpPr>
        <dsp:cNvPr id="0" name=""/>
        <dsp:cNvSpPr/>
      </dsp:nvSpPr>
      <dsp:spPr>
        <a:xfrm>
          <a:off x="4320478" y="1636322"/>
          <a:ext cx="2115297" cy="1411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06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rPr>
            <a:t>No existing standard framework to measure the economic impact of civil aviation activities</a:t>
          </a:r>
          <a:endParaRPr lang="en-CA" sz="1400" b="1" kern="1200" dirty="0">
            <a:solidFill>
              <a:schemeClr val="accent1"/>
            </a:solidFill>
          </a:endParaRPr>
        </a:p>
      </dsp:txBody>
      <dsp:txXfrm>
        <a:off x="4320478" y="1636322"/>
        <a:ext cx="2115297" cy="1411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101FF-B579-4B3A-B005-E9F49E6FF7A6}">
      <dsp:nvSpPr>
        <dsp:cNvPr id="0" name=""/>
        <dsp:cNvSpPr/>
      </dsp:nvSpPr>
      <dsp:spPr>
        <a:xfrm>
          <a:off x="0" y="0"/>
          <a:ext cx="1440160" cy="1394334"/>
        </a:xfrm>
        <a:prstGeom prst="ellipse">
          <a:avLst/>
        </a:prstGeom>
        <a:gradFill rotWithShape="0">
          <a:gsLst>
            <a:gs pos="100000">
              <a:srgbClr val="C40075">
                <a:alpha val="92000"/>
                <a:lumMod val="99000"/>
                <a:lumOff val="1000"/>
              </a:srgbClr>
            </a:gs>
            <a:gs pos="1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Aviation Satellite Account</a:t>
          </a:r>
          <a:endParaRPr lang="en-CA" sz="2100" b="1" kern="1200" dirty="0">
            <a:solidFill>
              <a:schemeClr val="bg1"/>
            </a:solidFill>
          </a:endParaRPr>
        </a:p>
      </dsp:txBody>
      <dsp:txXfrm>
        <a:off x="210907" y="204195"/>
        <a:ext cx="1018346" cy="985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F4CD0-EDE8-4173-82DD-5860B633EA06}">
      <dsp:nvSpPr>
        <dsp:cNvPr id="0" name=""/>
        <dsp:cNvSpPr/>
      </dsp:nvSpPr>
      <dsp:spPr>
        <a:xfrm>
          <a:off x="2248205" y="448005"/>
          <a:ext cx="3064428" cy="3064428"/>
        </a:xfrm>
        <a:prstGeom prst="blockArc">
          <a:avLst>
            <a:gd name="adj1" fmla="val 12600000"/>
            <a:gd name="adj2" fmla="val 16200000"/>
            <a:gd name="adj3" fmla="val 45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478B85-52E8-4A10-9662-7C588EE1813D}">
      <dsp:nvSpPr>
        <dsp:cNvPr id="0" name=""/>
        <dsp:cNvSpPr/>
      </dsp:nvSpPr>
      <dsp:spPr>
        <a:xfrm>
          <a:off x="2248205" y="448005"/>
          <a:ext cx="3064428" cy="3064428"/>
        </a:xfrm>
        <a:prstGeom prst="blockArc">
          <a:avLst>
            <a:gd name="adj1" fmla="val 9000000"/>
            <a:gd name="adj2" fmla="val 12600000"/>
            <a:gd name="adj3" fmla="val 45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AA5348-084F-4AD1-80A5-D0AD799380CB}">
      <dsp:nvSpPr>
        <dsp:cNvPr id="0" name=""/>
        <dsp:cNvSpPr/>
      </dsp:nvSpPr>
      <dsp:spPr>
        <a:xfrm>
          <a:off x="2248205" y="448005"/>
          <a:ext cx="3064428" cy="3064428"/>
        </a:xfrm>
        <a:prstGeom prst="blockArc">
          <a:avLst>
            <a:gd name="adj1" fmla="val 5400000"/>
            <a:gd name="adj2" fmla="val 9000000"/>
            <a:gd name="adj3" fmla="val 45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DFC6F2-00B8-47A7-A551-901430C8996C}">
      <dsp:nvSpPr>
        <dsp:cNvPr id="0" name=""/>
        <dsp:cNvSpPr/>
      </dsp:nvSpPr>
      <dsp:spPr>
        <a:xfrm>
          <a:off x="2248205" y="448005"/>
          <a:ext cx="3064428" cy="3064428"/>
        </a:xfrm>
        <a:prstGeom prst="blockArc">
          <a:avLst>
            <a:gd name="adj1" fmla="val 1800000"/>
            <a:gd name="adj2" fmla="val 5400000"/>
            <a:gd name="adj3" fmla="val 45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9AAD6C-C29D-4827-BCC8-8E46AC260018}">
      <dsp:nvSpPr>
        <dsp:cNvPr id="0" name=""/>
        <dsp:cNvSpPr/>
      </dsp:nvSpPr>
      <dsp:spPr>
        <a:xfrm>
          <a:off x="2248205" y="448005"/>
          <a:ext cx="3064428" cy="3064428"/>
        </a:xfrm>
        <a:prstGeom prst="blockArc">
          <a:avLst>
            <a:gd name="adj1" fmla="val 19800000"/>
            <a:gd name="adj2" fmla="val 1800000"/>
            <a:gd name="adj3" fmla="val 45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B77088-1593-4C59-BECA-4EFF0A2224FF}">
      <dsp:nvSpPr>
        <dsp:cNvPr id="0" name=""/>
        <dsp:cNvSpPr/>
      </dsp:nvSpPr>
      <dsp:spPr>
        <a:xfrm>
          <a:off x="2248205" y="448005"/>
          <a:ext cx="3064428" cy="3064428"/>
        </a:xfrm>
        <a:prstGeom prst="blockArc">
          <a:avLst>
            <a:gd name="adj1" fmla="val 16200000"/>
            <a:gd name="adj2" fmla="val 19800000"/>
            <a:gd name="adj3" fmla="val 45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227F8E-87B2-4F49-9AC3-8E7DF452E0CE}">
      <dsp:nvSpPr>
        <dsp:cNvPr id="0" name=""/>
        <dsp:cNvSpPr/>
      </dsp:nvSpPr>
      <dsp:spPr>
        <a:xfrm>
          <a:off x="3092819" y="1292619"/>
          <a:ext cx="1375201" cy="1375201"/>
        </a:xfrm>
        <a:prstGeom prst="ellipse">
          <a:avLst/>
        </a:prstGeom>
        <a:gradFill rotWithShape="0">
          <a:gsLst>
            <a:gs pos="100000">
              <a:srgbClr val="C40075"/>
            </a:gs>
            <a:gs pos="0">
              <a:schemeClr val="accent1">
                <a:hueOff val="0"/>
                <a:satOff val="0"/>
                <a:tint val="37000"/>
                <a:satMod val="300000"/>
                <a:lumMod val="87000"/>
                <a:alpha val="82000"/>
              </a:schemeClr>
            </a:gs>
            <a:gs pos="100000">
              <a:schemeClr val="accent1">
                <a:hueOff val="0"/>
                <a:satOff val="0"/>
                <a:lumOff val="0"/>
                <a:alphaOff val="0"/>
                <a:tint val="15000"/>
                <a:satMod val="350000"/>
              </a:schemeClr>
            </a:gs>
          </a:gsLst>
          <a:lin ang="162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ASA Framework</a:t>
          </a:r>
          <a:endParaRPr lang="en-GB" sz="1400" b="1" kern="1200" dirty="0"/>
        </a:p>
      </dsp:txBody>
      <dsp:txXfrm>
        <a:off x="3294213" y="1494013"/>
        <a:ext cx="972413" cy="972413"/>
      </dsp:txXfrm>
    </dsp:sp>
    <dsp:sp modelId="{61D861DF-81E2-416D-8715-F943081C94D2}">
      <dsp:nvSpPr>
        <dsp:cNvPr id="0" name=""/>
        <dsp:cNvSpPr/>
      </dsp:nvSpPr>
      <dsp:spPr>
        <a:xfrm>
          <a:off x="3299099" y="1340"/>
          <a:ext cx="962641" cy="9626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Aviation contribution to GDP</a:t>
          </a:r>
          <a:endParaRPr lang="en-GB" sz="900" kern="1200" dirty="0"/>
        </a:p>
      </dsp:txBody>
      <dsp:txXfrm>
        <a:off x="3440075" y="142316"/>
        <a:ext cx="680689" cy="680689"/>
      </dsp:txXfrm>
    </dsp:sp>
    <dsp:sp modelId="{B3DB0231-6337-4A51-AC3E-072A3FBB12A0}">
      <dsp:nvSpPr>
        <dsp:cNvPr id="0" name=""/>
        <dsp:cNvSpPr/>
      </dsp:nvSpPr>
      <dsp:spPr>
        <a:xfrm>
          <a:off x="4596023" y="750119"/>
          <a:ext cx="962641" cy="9626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Ranking of aviation GDP compared to other sectors</a:t>
          </a:r>
          <a:endParaRPr lang="en-GB" sz="900" kern="1200" dirty="0"/>
        </a:p>
      </dsp:txBody>
      <dsp:txXfrm>
        <a:off x="4736999" y="891095"/>
        <a:ext cx="680689" cy="680689"/>
      </dsp:txXfrm>
    </dsp:sp>
    <dsp:sp modelId="{4E000AFF-9FFB-4E39-9013-AB9FBB075B88}">
      <dsp:nvSpPr>
        <dsp:cNvPr id="0" name=""/>
        <dsp:cNvSpPr/>
      </dsp:nvSpPr>
      <dsp:spPr>
        <a:xfrm>
          <a:off x="4596023" y="2247679"/>
          <a:ext cx="962641" cy="9626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Number of jobs created by aviation</a:t>
          </a:r>
          <a:endParaRPr lang="en-GB" sz="900" kern="1200" dirty="0"/>
        </a:p>
      </dsp:txBody>
      <dsp:txXfrm>
        <a:off x="4736999" y="2388655"/>
        <a:ext cx="680689" cy="680689"/>
      </dsp:txXfrm>
    </dsp:sp>
    <dsp:sp modelId="{7AA53607-A5DD-4C8E-AE22-B701577D1818}">
      <dsp:nvSpPr>
        <dsp:cNvPr id="0" name=""/>
        <dsp:cNvSpPr/>
      </dsp:nvSpPr>
      <dsp:spPr>
        <a:xfrm>
          <a:off x="3299099" y="2996458"/>
          <a:ext cx="962641" cy="9626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Taxes and charges generated by aviation</a:t>
          </a:r>
          <a:endParaRPr lang="en-GB" sz="900" kern="1200" dirty="0"/>
        </a:p>
      </dsp:txBody>
      <dsp:txXfrm>
        <a:off x="3440075" y="3137434"/>
        <a:ext cx="680689" cy="680689"/>
      </dsp:txXfrm>
    </dsp:sp>
    <dsp:sp modelId="{9E8B95BD-1CAB-47E3-9958-52F9E2607ACA}">
      <dsp:nvSpPr>
        <dsp:cNvPr id="0" name=""/>
        <dsp:cNvSpPr/>
      </dsp:nvSpPr>
      <dsp:spPr>
        <a:xfrm>
          <a:off x="2002174" y="2247679"/>
          <a:ext cx="962641" cy="9626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Aviation consumption</a:t>
          </a:r>
          <a:endParaRPr lang="en-GB" sz="900" kern="1200" dirty="0"/>
        </a:p>
      </dsp:txBody>
      <dsp:txXfrm>
        <a:off x="2143150" y="2388655"/>
        <a:ext cx="680689" cy="680689"/>
      </dsp:txXfrm>
    </dsp:sp>
    <dsp:sp modelId="{E151EC55-7A76-4159-B5DD-06A90F971939}">
      <dsp:nvSpPr>
        <dsp:cNvPr id="0" name=""/>
        <dsp:cNvSpPr/>
      </dsp:nvSpPr>
      <dsp:spPr>
        <a:xfrm>
          <a:off x="2002174" y="750119"/>
          <a:ext cx="962641" cy="96264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Impact of aviation on balance of payments</a:t>
          </a:r>
          <a:endParaRPr lang="en-GB" sz="900" kern="1200" dirty="0"/>
        </a:p>
      </dsp:txBody>
      <dsp:txXfrm>
        <a:off x="2143150" y="891095"/>
        <a:ext cx="680689" cy="68068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F726D-DF3D-41C3-860F-1754CF2DDC5A}" type="datetimeFigureOut">
              <a:rPr lang="es-DO" smtClean="0"/>
              <a:t>19/09/2018</a:t>
            </a:fld>
            <a:endParaRPr lang="es-D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D794E2-C0F9-4A6E-AFDB-D9C35B694EE2}" type="slidenum">
              <a:rPr lang="es-DO" smtClean="0"/>
              <a:t>‹#›</a:t>
            </a:fld>
            <a:endParaRPr lang="es-DO"/>
          </a:p>
        </p:txBody>
      </p:sp>
    </p:spTree>
    <p:extLst>
      <p:ext uri="{BB962C8B-B14F-4D97-AF65-F5344CB8AC3E}">
        <p14:creationId xmlns:p14="http://schemas.microsoft.com/office/powerpoint/2010/main" val="308337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9FE6FD4-30CD-4F14-9ECD-F7A1F6BF296F}" type="slidenum">
              <a:rPr lang="en-GB" smtClean="0"/>
              <a:t>3</a:t>
            </a:fld>
            <a:endParaRPr lang="en-GB" dirty="0"/>
          </a:p>
        </p:txBody>
      </p:sp>
    </p:spTree>
    <p:extLst>
      <p:ext uri="{BB962C8B-B14F-4D97-AF65-F5344CB8AC3E}">
        <p14:creationId xmlns:p14="http://schemas.microsoft.com/office/powerpoint/2010/main" val="185065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9254D6-6B7C-4395-BABF-D3CA67AF113E}" type="slidenum">
              <a:rPr lang="en-GB" smtClean="0"/>
              <a:t>25</a:t>
            </a:fld>
            <a:endParaRPr lang="en-GB"/>
          </a:p>
        </p:txBody>
      </p:sp>
    </p:spTree>
    <p:extLst>
      <p:ext uri="{BB962C8B-B14F-4D97-AF65-F5344CB8AC3E}">
        <p14:creationId xmlns:p14="http://schemas.microsoft.com/office/powerpoint/2010/main" val="179236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93ED3D9-0575-417C-8313-CC84FF256EE5}" type="slidenum">
              <a:rPr lang="en-CA" smtClean="0">
                <a:solidFill>
                  <a:prstClr val="black"/>
                </a:solidFill>
              </a:rPr>
              <a:pPr/>
              <a:t>34</a:t>
            </a:fld>
            <a:endParaRPr lang="en-CA">
              <a:solidFill>
                <a:prstClr val="black"/>
              </a:solidFill>
            </a:endParaRPr>
          </a:p>
        </p:txBody>
      </p:sp>
    </p:spTree>
    <p:extLst>
      <p:ext uri="{BB962C8B-B14F-4D97-AF65-F5344CB8AC3E}">
        <p14:creationId xmlns:p14="http://schemas.microsoft.com/office/powerpoint/2010/main" val="300984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FE6FD4-30CD-4F14-9ECD-F7A1F6BF296F}" type="slidenum">
              <a:rPr lang="en-GB" smtClean="0"/>
              <a:t>43</a:t>
            </a:fld>
            <a:endParaRPr lang="en-GB"/>
          </a:p>
        </p:txBody>
      </p:sp>
    </p:spTree>
    <p:extLst>
      <p:ext uri="{BB962C8B-B14F-4D97-AF65-F5344CB8AC3E}">
        <p14:creationId xmlns:p14="http://schemas.microsoft.com/office/powerpoint/2010/main" val="215857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US"/>
          </a:p>
        </p:txBody>
      </p:sp>
      <p:sp>
        <p:nvSpPr>
          <p:cNvPr id="4" name="3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5" name="4 Marcador de pie de página"/>
          <p:cNvSpPr>
            <a:spLocks noGrp="1"/>
          </p:cNvSpPr>
          <p:nvPr>
            <p:ph type="ftr" sz="quarter" idx="11"/>
          </p:nvPr>
        </p:nvSpPr>
        <p:spPr/>
        <p:txBody>
          <a:bodyPr/>
          <a:lstStyle/>
          <a:p>
            <a:endParaRPr lang="es-US"/>
          </a:p>
        </p:txBody>
      </p:sp>
      <p:sp>
        <p:nvSpPr>
          <p:cNvPr id="6" name="5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63237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3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5" name="4 Marcador de pie de página"/>
          <p:cNvSpPr>
            <a:spLocks noGrp="1"/>
          </p:cNvSpPr>
          <p:nvPr>
            <p:ph type="ftr" sz="quarter" idx="11"/>
          </p:nvPr>
        </p:nvSpPr>
        <p:spPr/>
        <p:txBody>
          <a:bodyPr/>
          <a:lstStyle/>
          <a:p>
            <a:endParaRPr lang="es-US"/>
          </a:p>
        </p:txBody>
      </p:sp>
      <p:sp>
        <p:nvSpPr>
          <p:cNvPr id="6" name="5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131821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3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5" name="4 Marcador de pie de página"/>
          <p:cNvSpPr>
            <a:spLocks noGrp="1"/>
          </p:cNvSpPr>
          <p:nvPr>
            <p:ph type="ftr" sz="quarter" idx="11"/>
          </p:nvPr>
        </p:nvSpPr>
        <p:spPr/>
        <p:txBody>
          <a:bodyPr/>
          <a:lstStyle/>
          <a:p>
            <a:endParaRPr lang="es-US"/>
          </a:p>
        </p:txBody>
      </p:sp>
      <p:sp>
        <p:nvSpPr>
          <p:cNvPr id="6" name="5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320722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6600"/>
            <a:ext cx="9144000" cy="5537200"/>
          </a:xfrm>
          <a:prstGeom prst="rect">
            <a:avLst/>
          </a:prstGeom>
        </p:spPr>
      </p:pic>
      <p:sp>
        <p:nvSpPr>
          <p:cNvPr id="9" name="Subtitle 2"/>
          <p:cNvSpPr>
            <a:spLocks noGrp="1"/>
          </p:cNvSpPr>
          <p:nvPr>
            <p:ph type="subTitle" idx="1"/>
          </p:nvPr>
        </p:nvSpPr>
        <p:spPr>
          <a:xfrm>
            <a:off x="1979712" y="2006600"/>
            <a:ext cx="5184576" cy="1248139"/>
          </a:xfrm>
        </p:spPr>
        <p:txBody>
          <a:bodyPr>
            <a:normAutofit/>
          </a:bodyPr>
          <a:lstStyle>
            <a:lvl1pPr marL="0" indent="0" algn="ctr">
              <a:buNone/>
              <a:defRPr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sz="2400">
                <a:solidFill>
                  <a:schemeClr val="accent1"/>
                </a:solidFill>
              </a:rPr>
              <a:t>Click to edit Master subtitle style</a:t>
            </a:r>
            <a:endParaRPr lang="en-CA" sz="2400" dirty="0">
              <a:solidFill>
                <a:schemeClr val="accent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524000"/>
          </a:xfrm>
          <a:prstGeom prst="rect">
            <a:avLst/>
          </a:prstGeom>
        </p:spPr>
      </p:pic>
      <p:sp>
        <p:nvSpPr>
          <p:cNvPr id="3" name="Rectangle 2"/>
          <p:cNvSpPr/>
          <p:nvPr userDrawn="1"/>
        </p:nvSpPr>
        <p:spPr>
          <a:xfrm>
            <a:off x="0" y="6273800"/>
            <a:ext cx="9144000" cy="609600"/>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sz="1800"/>
          </a:p>
        </p:txBody>
      </p:sp>
    </p:spTree>
    <p:extLst>
      <p:ext uri="{BB962C8B-B14F-4D97-AF65-F5344CB8AC3E}">
        <p14:creationId xmlns:p14="http://schemas.microsoft.com/office/powerpoint/2010/main" val="260850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3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5" name="4 Marcador de pie de página"/>
          <p:cNvSpPr>
            <a:spLocks noGrp="1"/>
          </p:cNvSpPr>
          <p:nvPr>
            <p:ph type="ftr" sz="quarter" idx="11"/>
          </p:nvPr>
        </p:nvSpPr>
        <p:spPr/>
        <p:txBody>
          <a:bodyPr/>
          <a:lstStyle/>
          <a:p>
            <a:endParaRPr lang="es-US"/>
          </a:p>
        </p:txBody>
      </p:sp>
      <p:sp>
        <p:nvSpPr>
          <p:cNvPr id="6" name="5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244692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5" name="4 Marcador de pie de página"/>
          <p:cNvSpPr>
            <a:spLocks noGrp="1"/>
          </p:cNvSpPr>
          <p:nvPr>
            <p:ph type="ftr" sz="quarter" idx="11"/>
          </p:nvPr>
        </p:nvSpPr>
        <p:spPr/>
        <p:txBody>
          <a:bodyPr/>
          <a:lstStyle/>
          <a:p>
            <a:endParaRPr lang="es-US"/>
          </a:p>
        </p:txBody>
      </p:sp>
      <p:sp>
        <p:nvSpPr>
          <p:cNvPr id="6" name="5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2420028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4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6" name="5 Marcador de pie de página"/>
          <p:cNvSpPr>
            <a:spLocks noGrp="1"/>
          </p:cNvSpPr>
          <p:nvPr>
            <p:ph type="ftr" sz="quarter" idx="11"/>
          </p:nvPr>
        </p:nvSpPr>
        <p:spPr/>
        <p:txBody>
          <a:bodyPr/>
          <a:lstStyle/>
          <a:p>
            <a:endParaRPr lang="es-US"/>
          </a:p>
        </p:txBody>
      </p:sp>
      <p:sp>
        <p:nvSpPr>
          <p:cNvPr id="7" name="6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306794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6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8" name="7 Marcador de pie de página"/>
          <p:cNvSpPr>
            <a:spLocks noGrp="1"/>
          </p:cNvSpPr>
          <p:nvPr>
            <p:ph type="ftr" sz="quarter" idx="11"/>
          </p:nvPr>
        </p:nvSpPr>
        <p:spPr/>
        <p:txBody>
          <a:bodyPr/>
          <a:lstStyle/>
          <a:p>
            <a:endParaRPr lang="es-US"/>
          </a:p>
        </p:txBody>
      </p:sp>
      <p:sp>
        <p:nvSpPr>
          <p:cNvPr id="9" name="8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155609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S"/>
          </a:p>
        </p:txBody>
      </p:sp>
      <p:sp>
        <p:nvSpPr>
          <p:cNvPr id="3" name="2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4" name="3 Marcador de pie de página"/>
          <p:cNvSpPr>
            <a:spLocks noGrp="1"/>
          </p:cNvSpPr>
          <p:nvPr>
            <p:ph type="ftr" sz="quarter" idx="11"/>
          </p:nvPr>
        </p:nvSpPr>
        <p:spPr/>
        <p:txBody>
          <a:bodyPr/>
          <a:lstStyle/>
          <a:p>
            <a:endParaRPr lang="es-US"/>
          </a:p>
        </p:txBody>
      </p:sp>
      <p:sp>
        <p:nvSpPr>
          <p:cNvPr id="5" name="4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220250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3" name="2 Marcador de pie de página"/>
          <p:cNvSpPr>
            <a:spLocks noGrp="1"/>
          </p:cNvSpPr>
          <p:nvPr>
            <p:ph type="ftr" sz="quarter" idx="11"/>
          </p:nvPr>
        </p:nvSpPr>
        <p:spPr/>
        <p:txBody>
          <a:bodyPr/>
          <a:lstStyle/>
          <a:p>
            <a:endParaRPr lang="es-US"/>
          </a:p>
        </p:txBody>
      </p:sp>
      <p:sp>
        <p:nvSpPr>
          <p:cNvPr id="4" name="3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498859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6" name="5 Marcador de pie de página"/>
          <p:cNvSpPr>
            <a:spLocks noGrp="1"/>
          </p:cNvSpPr>
          <p:nvPr>
            <p:ph type="ftr" sz="quarter" idx="11"/>
          </p:nvPr>
        </p:nvSpPr>
        <p:spPr/>
        <p:txBody>
          <a:bodyPr/>
          <a:lstStyle/>
          <a:p>
            <a:endParaRPr lang="es-US"/>
          </a:p>
        </p:txBody>
      </p:sp>
      <p:sp>
        <p:nvSpPr>
          <p:cNvPr id="7" name="6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411075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04CFFEB-0CEF-4E2E-9BB8-85140602EFEE}" type="datetimeFigureOut">
              <a:rPr lang="es-US" smtClean="0"/>
              <a:t>9/19/2018</a:t>
            </a:fld>
            <a:endParaRPr lang="es-US"/>
          </a:p>
        </p:txBody>
      </p:sp>
      <p:sp>
        <p:nvSpPr>
          <p:cNvPr id="6" name="5 Marcador de pie de página"/>
          <p:cNvSpPr>
            <a:spLocks noGrp="1"/>
          </p:cNvSpPr>
          <p:nvPr>
            <p:ph type="ftr" sz="quarter" idx="11"/>
          </p:nvPr>
        </p:nvSpPr>
        <p:spPr/>
        <p:txBody>
          <a:bodyPr/>
          <a:lstStyle/>
          <a:p>
            <a:endParaRPr lang="es-US"/>
          </a:p>
        </p:txBody>
      </p:sp>
      <p:sp>
        <p:nvSpPr>
          <p:cNvPr id="7" name="6 Marcador de número de diapositiva"/>
          <p:cNvSpPr>
            <a:spLocks noGrp="1"/>
          </p:cNvSpPr>
          <p:nvPr>
            <p:ph type="sldNum" sz="quarter" idx="12"/>
          </p:nvPr>
        </p:nvSpPr>
        <p:spPr/>
        <p:txBody>
          <a:bodyPr/>
          <a:lstStyle/>
          <a:p>
            <a:fld id="{637E4624-CCCD-4072-8E0E-873549A7A6F0}" type="slidenum">
              <a:rPr lang="es-US" smtClean="0"/>
              <a:t>‹#›</a:t>
            </a:fld>
            <a:endParaRPr lang="es-US"/>
          </a:p>
        </p:txBody>
      </p:sp>
    </p:spTree>
    <p:extLst>
      <p:ext uri="{BB962C8B-B14F-4D97-AF65-F5344CB8AC3E}">
        <p14:creationId xmlns:p14="http://schemas.microsoft.com/office/powerpoint/2010/main" val="3454362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CFFEB-0CEF-4E2E-9BB8-85140602EFEE}" type="datetimeFigureOut">
              <a:rPr lang="es-US" smtClean="0"/>
              <a:t>9/19/2018</a:t>
            </a:fld>
            <a:endParaRPr lang="es-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E4624-CCCD-4072-8E0E-873549A7A6F0}" type="slidenum">
              <a:rPr lang="es-US" smtClean="0"/>
              <a:t>‹#›</a:t>
            </a:fld>
            <a:endParaRPr lang="es-US"/>
          </a:p>
        </p:txBody>
      </p:sp>
    </p:spTree>
    <p:extLst>
      <p:ext uri="{BB962C8B-B14F-4D97-AF65-F5344CB8AC3E}">
        <p14:creationId xmlns:p14="http://schemas.microsoft.com/office/powerpoint/2010/main" val="3578801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ciologiadivertida.blogspot.com.es/2012/12/oposicion-rima-en-consonante-con.html" TargetMode="External"/><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hyperlink" Target="https://geobrava.wordpress.com/2015/08/16/2015-global-connectivity-index-explore-a-world-of-opportunity/" TargetMode="Externa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chart" Target="../charts/chart8.xml"/></Relationships>
</file>

<file path=ppt/slides/_rels/slide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172.16.0.112\shared\DireccionPlanificacionyDesarrollo\DPTO CAMASSO\LOGOS\logo final idac transparen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1864" y="764704"/>
            <a:ext cx="2980272" cy="1768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90ECED-6926-4AAA-B6D3-AEE091B8C507}"/>
              </a:ext>
            </a:extLst>
          </p:cNvPr>
          <p:cNvSpPr>
            <a:spLocks noGrp="1"/>
          </p:cNvSpPr>
          <p:nvPr>
            <p:ph type="ctrTitle"/>
          </p:nvPr>
        </p:nvSpPr>
        <p:spPr>
          <a:xfrm>
            <a:off x="685800" y="2236468"/>
            <a:ext cx="7772400" cy="2920724"/>
          </a:xfrm>
        </p:spPr>
        <p:txBody>
          <a:bodyPr>
            <a:normAutofit/>
          </a:bodyPr>
          <a:lstStyle/>
          <a:p>
            <a:r>
              <a:rPr lang="en-US" dirty="0"/>
              <a:t>Dominican Republic</a:t>
            </a:r>
            <a:br>
              <a:rPr lang="en-US" dirty="0"/>
            </a:br>
            <a:r>
              <a:rPr lang="en-US" dirty="0"/>
              <a:t>Air Transport and Civil Aviation </a:t>
            </a:r>
            <a:br>
              <a:rPr lang="en-US" dirty="0"/>
            </a:br>
            <a:r>
              <a:rPr lang="en-US" dirty="0"/>
              <a:t>Case Study</a:t>
            </a:r>
          </a:p>
        </p:txBody>
      </p:sp>
      <p:sp>
        <p:nvSpPr>
          <p:cNvPr id="3" name="Subtitle 2">
            <a:extLst>
              <a:ext uri="{FF2B5EF4-FFF2-40B4-BE49-F238E27FC236}">
                <a16:creationId xmlns:a16="http://schemas.microsoft.com/office/drawing/2014/main" id="{6AA38309-83FE-4C75-93DA-5F6D27723CEC}"/>
              </a:ext>
            </a:extLst>
          </p:cNvPr>
          <p:cNvSpPr>
            <a:spLocks noGrp="1"/>
          </p:cNvSpPr>
          <p:nvPr>
            <p:ph type="subTitle" idx="1"/>
          </p:nvPr>
        </p:nvSpPr>
        <p:spPr>
          <a:xfrm>
            <a:off x="0" y="5157192"/>
            <a:ext cx="9144000" cy="1048516"/>
          </a:xfrm>
        </p:spPr>
        <p:txBody>
          <a:bodyPr>
            <a:normAutofit fontScale="70000" lnSpcReduction="20000"/>
          </a:bodyPr>
          <a:lstStyle/>
          <a:p>
            <a:r>
              <a:rPr lang="en-US" dirty="0"/>
              <a:t>ICAO World Aviation Forum</a:t>
            </a:r>
          </a:p>
          <a:p>
            <a:r>
              <a:rPr lang="en-US" dirty="0" err="1"/>
              <a:t>Ing</a:t>
            </a:r>
            <a:r>
              <a:rPr lang="en-US" dirty="0"/>
              <a:t>. Betty Castaing</a:t>
            </a:r>
          </a:p>
          <a:p>
            <a:r>
              <a:rPr lang="en-US" dirty="0"/>
              <a:t>Director of Planning and Development</a:t>
            </a:r>
          </a:p>
          <a:p>
            <a:endParaRPr lang="en-US" dirty="0"/>
          </a:p>
        </p:txBody>
      </p:sp>
    </p:spTree>
    <p:extLst>
      <p:ext uri="{BB962C8B-B14F-4D97-AF65-F5344CB8AC3E}">
        <p14:creationId xmlns:p14="http://schemas.microsoft.com/office/powerpoint/2010/main" val="858917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08720"/>
            <a:ext cx="5000640" cy="504056"/>
          </a:xfrm>
        </p:spPr>
        <p:txBody>
          <a:bodyPr>
            <a:normAutofit fontScale="90000"/>
          </a:bodyPr>
          <a:lstStyle/>
          <a:p>
            <a:r>
              <a:rPr lang="en-US" sz="2800" b="1" dirty="0">
                <a:solidFill>
                  <a:srgbClr val="002060"/>
                </a:solidFill>
                <a:latin typeface="Calibri Light" panose="020F0302020204030204" pitchFamily="34" charset="0"/>
                <a:cs typeface="Calibri Light" panose="020F0302020204030204" pitchFamily="34" charset="0"/>
              </a:rPr>
              <a:t>Aviation as Priority</a:t>
            </a:r>
            <a:endParaRPr lang="en-GB" sz="2800" b="1" dirty="0">
              <a:solidFill>
                <a:srgbClr val="002060"/>
              </a:solidFill>
              <a:latin typeface="Calibri Light" panose="020F0302020204030204" pitchFamily="34" charset="0"/>
              <a:cs typeface="Calibri Light" panose="020F0302020204030204" pitchFamily="34" charset="0"/>
            </a:endParaRPr>
          </a:p>
        </p:txBody>
      </p:sp>
      <p:sp>
        <p:nvSpPr>
          <p:cNvPr id="3" name="TextBox 2"/>
          <p:cNvSpPr txBox="1"/>
          <p:nvPr/>
        </p:nvSpPr>
        <p:spPr>
          <a:xfrm>
            <a:off x="251520" y="1391161"/>
            <a:ext cx="5112568" cy="307777"/>
          </a:xfrm>
          <a:prstGeom prst="rect">
            <a:avLst/>
          </a:prstGeom>
          <a:solidFill>
            <a:schemeClr val="accent5"/>
          </a:solidFill>
          <a:ln>
            <a:noFill/>
          </a:ln>
        </p:spPr>
        <p:txBody>
          <a:bodyPr wrap="square" rtlCol="0" anchor="ctr">
            <a:spAutoFit/>
          </a:bodyPr>
          <a:lstStyle/>
          <a:p>
            <a:pPr algn="ctr"/>
            <a:r>
              <a:rPr lang="en-US" sz="1400" b="1" dirty="0">
                <a:solidFill>
                  <a:schemeClr val="bg1"/>
                </a:solidFill>
                <a:latin typeface="Calibri Light" panose="020F0302020204030204" pitchFamily="34" charset="0"/>
                <a:cs typeface="Calibri Light" panose="020F0302020204030204" pitchFamily="34" charset="0"/>
              </a:rPr>
              <a:t>Modifications for higher degree of liberalization   </a:t>
            </a:r>
            <a:endParaRPr lang="en-US" sz="1200" b="1" dirty="0">
              <a:solidFill>
                <a:schemeClr val="bg1"/>
              </a:solidFill>
              <a:latin typeface="Calibri Light" panose="020F0302020204030204" pitchFamily="34" charset="0"/>
              <a:cs typeface="Calibri Light" panose="020F0302020204030204" pitchFamily="34" charset="0"/>
            </a:endParaRPr>
          </a:p>
        </p:txBody>
      </p:sp>
      <p:sp>
        <p:nvSpPr>
          <p:cNvPr id="9" name="TextBox 8"/>
          <p:cNvSpPr txBox="1"/>
          <p:nvPr/>
        </p:nvSpPr>
        <p:spPr>
          <a:xfrm>
            <a:off x="251520" y="1894309"/>
            <a:ext cx="5112568" cy="3585597"/>
          </a:xfrm>
          <a:prstGeom prst="rect">
            <a:avLst/>
          </a:prstGeom>
          <a:noFill/>
        </p:spPr>
        <p:txBody>
          <a:bodyPr wrap="square" rtlCol="0">
            <a:spAutoFit/>
          </a:bodyPr>
          <a:lstStyle/>
          <a:p>
            <a:pPr marL="285750" indent="-285750" algn="just">
              <a:buFont typeface="Arial" panose="020B0604020202020204" pitchFamily="34" charset="0"/>
              <a:buChar char="•"/>
            </a:pPr>
            <a:endParaRPr lang="en-US" sz="1500" b="1" dirty="0">
              <a:solidFill>
                <a:schemeClr val="accent1"/>
              </a:solidFill>
              <a:latin typeface="Calibri Light" panose="020F0302020204030204" pitchFamily="34" charset="0"/>
              <a:cs typeface="Calibri Light" panose="020F0302020204030204" pitchFamily="34" charset="0"/>
            </a:endParaRPr>
          </a:p>
          <a:p>
            <a:pPr algn="just"/>
            <a:r>
              <a:rPr lang="en-US" sz="1500" b="1" dirty="0">
                <a:solidFill>
                  <a:srgbClr val="C40075"/>
                </a:solidFill>
                <a:latin typeface="Calibri Light" panose="020F0302020204030204" pitchFamily="34" charset="0"/>
                <a:cs typeface="Calibri Light" panose="020F0302020204030204" pitchFamily="34" charset="0"/>
              </a:rPr>
              <a:t>2013 – Law 67-13 </a:t>
            </a:r>
            <a:r>
              <a:rPr lang="en-US" sz="1500" dirty="0">
                <a:solidFill>
                  <a:srgbClr val="C40075"/>
                </a:solidFill>
                <a:latin typeface="Calibri Light" panose="020F0302020204030204" pitchFamily="34" charset="0"/>
                <a:cs typeface="Calibri Light" panose="020F0302020204030204" pitchFamily="34" charset="0"/>
              </a:rPr>
              <a:t>(amending Law 491-06)</a:t>
            </a:r>
          </a:p>
          <a:p>
            <a:pPr marL="285750" indent="-285750" algn="just">
              <a:buFont typeface="Arial" panose="020B0604020202020204" pitchFamily="34" charset="0"/>
              <a:buChar char="•"/>
            </a:pPr>
            <a:r>
              <a:rPr lang="en-US" sz="1500" dirty="0">
                <a:solidFill>
                  <a:schemeClr val="accent1"/>
                </a:solidFill>
                <a:latin typeface="Calibri Light" panose="020F0302020204030204" pitchFamily="34" charset="0"/>
                <a:cs typeface="Calibri Light" panose="020F0302020204030204" pitchFamily="34" charset="0"/>
              </a:rPr>
              <a:t>Relaxation of ownership requirements for national operators</a:t>
            </a:r>
            <a:br>
              <a:rPr lang="en-US" sz="1500" dirty="0">
                <a:solidFill>
                  <a:schemeClr val="accent1"/>
                </a:solidFill>
                <a:latin typeface="Calibri Light" panose="020F0302020204030204" pitchFamily="34" charset="0"/>
                <a:cs typeface="Calibri Light" panose="020F0302020204030204" pitchFamily="34" charset="0"/>
              </a:rPr>
            </a:br>
            <a:r>
              <a:rPr lang="en-US" sz="1500" i="1" dirty="0">
                <a:solidFill>
                  <a:srgbClr val="00B050"/>
                </a:solidFill>
                <a:latin typeface="Calibri Light" panose="020F0302020204030204" pitchFamily="34" charset="0"/>
                <a:cs typeface="Calibri Light" panose="020F0302020204030204" pitchFamily="34" charset="0"/>
              </a:rPr>
              <a:t>(company with foreign capital (up to 100%) can be considered as a national air operator, provided, that the investment is from an internationally known airline) </a:t>
            </a:r>
          </a:p>
          <a:p>
            <a:pPr marL="285750" indent="-285750" algn="just">
              <a:buFont typeface="Arial" panose="020B0604020202020204" pitchFamily="34" charset="0"/>
              <a:buChar char="•"/>
            </a:pPr>
            <a:r>
              <a:rPr lang="en-US" sz="1500" dirty="0">
                <a:solidFill>
                  <a:schemeClr val="accent1"/>
                </a:solidFill>
                <a:latin typeface="Calibri Light" panose="020F0302020204030204" pitchFamily="34" charset="0"/>
                <a:cs typeface="Calibri Light" panose="020F0302020204030204" pitchFamily="34" charset="0"/>
              </a:rPr>
              <a:t>Allows for more flexibility for foreign operators  </a:t>
            </a:r>
          </a:p>
          <a:p>
            <a:pPr marL="285750" indent="-285750" algn="just">
              <a:buFont typeface="Arial" panose="020B0604020202020204" pitchFamily="34" charset="0"/>
              <a:buChar char="•"/>
            </a:pPr>
            <a:endParaRPr lang="en-US" sz="1500" dirty="0">
              <a:solidFill>
                <a:schemeClr val="accent1"/>
              </a:solidFill>
              <a:latin typeface="Calibri Light" panose="020F0302020204030204" pitchFamily="34" charset="0"/>
              <a:cs typeface="Calibri Light" panose="020F0302020204030204" pitchFamily="34" charset="0"/>
            </a:endParaRPr>
          </a:p>
          <a:p>
            <a:pPr algn="just"/>
            <a:r>
              <a:rPr lang="en-US" sz="1600" b="1" dirty="0">
                <a:solidFill>
                  <a:srgbClr val="C40075"/>
                </a:solidFill>
                <a:latin typeface="Calibri Light" panose="020F0302020204030204" pitchFamily="34" charset="0"/>
                <a:cs typeface="Calibri Light" panose="020F0302020204030204" pitchFamily="34" charset="0"/>
              </a:rPr>
              <a:t>2018 – Law 29-18 </a:t>
            </a:r>
            <a:r>
              <a:rPr lang="en-US" sz="1600" dirty="0">
                <a:solidFill>
                  <a:srgbClr val="C40075"/>
                </a:solidFill>
                <a:latin typeface="Calibri Light" panose="020F0302020204030204" pitchFamily="34" charset="0"/>
                <a:cs typeface="Calibri Light" panose="020F0302020204030204" pitchFamily="34" charset="0"/>
              </a:rPr>
              <a:t>(amending Law 491-06)</a:t>
            </a:r>
            <a:endParaRPr lang="en-US" sz="1600" dirty="0">
              <a:solidFill>
                <a:schemeClr val="accent1"/>
              </a:solidFill>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n-US" sz="1500" i="1" dirty="0">
                <a:solidFill>
                  <a:schemeClr val="accent1"/>
                </a:solidFill>
                <a:latin typeface="Calibri Light" panose="020F0302020204030204" pitchFamily="34" charset="0"/>
                <a:cs typeface="Calibri Light" panose="020F0302020204030204" pitchFamily="34" charset="0"/>
              </a:rPr>
              <a:t>Risk Management of Safety regarding Fatigue</a:t>
            </a:r>
          </a:p>
          <a:p>
            <a:pPr algn="just"/>
            <a:r>
              <a:rPr lang="en-US" sz="1500" i="1" dirty="0">
                <a:solidFill>
                  <a:srgbClr val="00B050"/>
                </a:solidFill>
                <a:latin typeface="Calibri Light" panose="020F0302020204030204" pitchFamily="34" charset="0"/>
                <a:cs typeface="Calibri Light" panose="020F0302020204030204" pitchFamily="34" charset="0"/>
              </a:rPr>
              <a:t>      (supporting SSP Regulation</a:t>
            </a:r>
          </a:p>
          <a:p>
            <a:pPr algn="just"/>
            <a:endParaRPr lang="en-US" sz="1500" i="1" dirty="0">
              <a:solidFill>
                <a:srgbClr val="00B050"/>
              </a:solidFill>
              <a:latin typeface="Calibri Light" panose="020F0302020204030204" pitchFamily="34" charset="0"/>
              <a:cs typeface="Calibri Light" panose="020F0302020204030204" pitchFamily="34" charset="0"/>
            </a:endParaRPr>
          </a:p>
          <a:p>
            <a:pPr algn="just"/>
            <a:r>
              <a:rPr lang="en-US" sz="1600" b="1" dirty="0">
                <a:solidFill>
                  <a:srgbClr val="C40075"/>
                </a:solidFill>
                <a:latin typeface="Calibri Light" panose="020F0302020204030204" pitchFamily="34" charset="0"/>
                <a:cs typeface="Calibri Light" panose="020F0302020204030204" pitchFamily="34" charset="0"/>
              </a:rPr>
              <a:t>20XX– Law XX-XX </a:t>
            </a:r>
            <a:r>
              <a:rPr lang="en-US" sz="1600" dirty="0">
                <a:solidFill>
                  <a:srgbClr val="C40075"/>
                </a:solidFill>
                <a:latin typeface="Calibri Light" panose="020F0302020204030204" pitchFamily="34" charset="0"/>
                <a:cs typeface="Calibri Light" panose="020F0302020204030204" pitchFamily="34" charset="0"/>
              </a:rPr>
              <a:t>(Pending Approval)</a:t>
            </a:r>
            <a:endParaRPr lang="en-US" sz="1600" dirty="0">
              <a:solidFill>
                <a:schemeClr val="accent1"/>
              </a:solidFill>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n-US" sz="1500" i="1" dirty="0">
                <a:solidFill>
                  <a:schemeClr val="accent1"/>
                </a:solidFill>
                <a:latin typeface="Calibri Light" panose="020F0302020204030204" pitchFamily="34" charset="0"/>
                <a:cs typeface="Calibri Light" panose="020F0302020204030204" pitchFamily="34" charset="0"/>
              </a:rPr>
              <a:t>Safety Information Data Protection</a:t>
            </a:r>
          </a:p>
          <a:p>
            <a:pPr algn="just"/>
            <a:endParaRPr lang="en-US" sz="1500" i="1" dirty="0">
              <a:solidFill>
                <a:schemeClr val="accent1">
                  <a:lumMod val="40000"/>
                  <a:lumOff val="60000"/>
                </a:schemeClr>
              </a:solidFill>
              <a:latin typeface="Calibri Light" panose="020F0302020204030204" pitchFamily="34" charset="0"/>
              <a:cs typeface="Calibri Light" panose="020F030202020403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3" t="16219" r="43766" b="4466"/>
          <a:stretch/>
        </p:blipFill>
        <p:spPr bwMode="auto">
          <a:xfrm>
            <a:off x="6012160" y="1894309"/>
            <a:ext cx="2304256" cy="368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IDAC/JAC</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8"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10</a:t>
            </a:fld>
            <a:endParaRPr lang="en-CA" dirty="0">
              <a:latin typeface="Calibri Light" panose="020F0302020204030204" pitchFamily="34" charset="0"/>
              <a:cs typeface="Calibri Light" panose="020F0302020204030204" pitchFamily="34" charset="0"/>
            </a:endParaRPr>
          </a:p>
        </p:txBody>
      </p:sp>
      <p:sp>
        <p:nvSpPr>
          <p:cNvPr id="10" name="Title 3"/>
          <p:cNvSpPr txBox="1">
            <a:spLocks/>
          </p:cNvSpPr>
          <p:nvPr/>
        </p:nvSpPr>
        <p:spPr>
          <a:xfrm>
            <a:off x="3634013" y="908720"/>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Policy and Regulation</a:t>
            </a:r>
            <a:endParaRPr lang="nl-NL" sz="2400" dirty="0">
              <a:solidFill>
                <a:srgbClr val="C400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01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61737"/>
            <a:ext cx="5000640" cy="504056"/>
          </a:xfrm>
        </p:spPr>
        <p:txBody>
          <a:bodyPr>
            <a:normAutofit fontScale="90000"/>
          </a:bodyPr>
          <a:lstStyle/>
          <a:p>
            <a:r>
              <a:rPr lang="en-US" sz="2800" b="1" dirty="0">
                <a:solidFill>
                  <a:srgbClr val="002060"/>
                </a:solidFill>
                <a:latin typeface="Calibri Light" panose="020F0302020204030204" pitchFamily="34" charset="0"/>
                <a:cs typeface="Calibri Light" panose="020F0302020204030204" pitchFamily="34" charset="0"/>
              </a:rPr>
              <a:t>Aviation as Priority</a:t>
            </a:r>
            <a:endParaRPr lang="en-GB" sz="2800" b="1" dirty="0">
              <a:solidFill>
                <a:srgbClr val="002060"/>
              </a:solidFill>
              <a:latin typeface="Calibri Light" panose="020F0302020204030204" pitchFamily="34" charset="0"/>
              <a:cs typeface="Calibri Light" panose="020F0302020204030204" pitchFamily="34" charset="0"/>
            </a:endParaRPr>
          </a:p>
        </p:txBody>
      </p:sp>
      <p:sp>
        <p:nvSpPr>
          <p:cNvPr id="3" name="TextBox 2"/>
          <p:cNvSpPr txBox="1"/>
          <p:nvPr/>
        </p:nvSpPr>
        <p:spPr>
          <a:xfrm>
            <a:off x="323528" y="1465793"/>
            <a:ext cx="5112568" cy="523220"/>
          </a:xfrm>
          <a:prstGeom prst="rect">
            <a:avLst/>
          </a:prstGeom>
          <a:solidFill>
            <a:schemeClr val="accent5"/>
          </a:solidFill>
          <a:ln>
            <a:noFill/>
          </a:ln>
        </p:spPr>
        <p:txBody>
          <a:bodyPr wrap="square" rtlCol="0">
            <a:spAutoFit/>
          </a:bodyPr>
          <a:lstStyle/>
          <a:p>
            <a:pPr algn="ctr"/>
            <a:r>
              <a:rPr lang="en-US" sz="1400" b="1" dirty="0">
                <a:solidFill>
                  <a:schemeClr val="bg1"/>
                </a:solidFill>
                <a:latin typeface="Calibri Light" panose="020F0302020204030204" pitchFamily="34" charset="0"/>
                <a:cs typeface="Calibri Light" panose="020F0302020204030204" pitchFamily="34" charset="0"/>
              </a:rPr>
              <a:t>JAC </a:t>
            </a:r>
            <a:r>
              <a:rPr lang="en-CA" sz="1400" b="1" dirty="0">
                <a:solidFill>
                  <a:schemeClr val="bg1"/>
                </a:solidFill>
                <a:latin typeface="Calibri Light" panose="020F0302020204030204" pitchFamily="34" charset="0"/>
                <a:cs typeface="Calibri Light" panose="020F0302020204030204" pitchFamily="34" charset="0"/>
              </a:rPr>
              <a:t>Requirement Manual </a:t>
            </a:r>
            <a:endParaRPr lang="en-US" sz="1400" b="1" dirty="0">
              <a:solidFill>
                <a:schemeClr val="bg1"/>
              </a:solidFill>
              <a:latin typeface="Calibri Light" panose="020F0302020204030204" pitchFamily="34" charset="0"/>
              <a:cs typeface="Calibri Light" panose="020F0302020204030204" pitchFamily="34" charset="0"/>
            </a:endParaRPr>
          </a:p>
          <a:p>
            <a:pPr algn="ctr"/>
            <a:r>
              <a:rPr lang="en-US" sz="1400" dirty="0">
                <a:solidFill>
                  <a:schemeClr val="bg1"/>
                </a:solidFill>
                <a:latin typeface="Calibri Light" panose="020F0302020204030204" pitchFamily="34" charset="0"/>
                <a:cs typeface="Calibri Light" panose="020F0302020204030204" pitchFamily="34" charset="0"/>
              </a:rPr>
              <a:t>(Version 6.0)</a:t>
            </a:r>
          </a:p>
        </p:txBody>
      </p:sp>
      <p:sp>
        <p:nvSpPr>
          <p:cNvPr id="9" name="TextBox 8"/>
          <p:cNvSpPr txBox="1"/>
          <p:nvPr/>
        </p:nvSpPr>
        <p:spPr>
          <a:xfrm>
            <a:off x="323528" y="2206848"/>
            <a:ext cx="5328592" cy="3539430"/>
          </a:xfrm>
          <a:prstGeom prst="rect">
            <a:avLst/>
          </a:prstGeom>
          <a:noFill/>
        </p:spPr>
        <p:txBody>
          <a:bodyPr wrap="square" rtlCol="0">
            <a:spAutoFit/>
          </a:bodyPr>
          <a:lstStyle/>
          <a:p>
            <a:pPr lvl="0"/>
            <a:r>
              <a:rPr lang="en-CA" sz="1600" dirty="0">
                <a:solidFill>
                  <a:schemeClr val="accent1"/>
                </a:solidFill>
                <a:latin typeface="Calibri Light" panose="020F0302020204030204" pitchFamily="34" charset="0"/>
                <a:cs typeface="Calibri Light" panose="020F0302020204030204" pitchFamily="34" charset="0"/>
              </a:rPr>
              <a:t>Regulatory framework for the Civil Aviation Board </a:t>
            </a:r>
          </a:p>
          <a:p>
            <a:pPr algn="just"/>
            <a:endParaRPr lang="en-US" sz="1600" b="1" dirty="0">
              <a:solidFill>
                <a:schemeClr val="accent1">
                  <a:lumMod val="40000"/>
                  <a:lumOff val="60000"/>
                </a:schemeClr>
              </a:solidFill>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n-US" sz="1600" dirty="0">
                <a:solidFill>
                  <a:srgbClr val="0070C0"/>
                </a:solidFill>
              </a:rPr>
              <a:t>Reviewing established commercial air transport policies coming from the late 40’s. </a:t>
            </a:r>
          </a:p>
          <a:p>
            <a:pPr algn="just"/>
            <a:r>
              <a:rPr lang="en-US" sz="1600" dirty="0"/>
              <a:t>       </a:t>
            </a:r>
            <a:r>
              <a:rPr lang="en-US" sz="1600" dirty="0">
                <a:solidFill>
                  <a:srgbClr val="00B050"/>
                </a:solidFill>
              </a:rPr>
              <a:t>(protectionist government policy, route schedule   constraints and capacity constraints). This approach provided weak and poor country connectivity.</a:t>
            </a:r>
          </a:p>
          <a:p>
            <a:pPr algn="just"/>
            <a:endParaRPr lang="en-US" sz="1600" dirty="0">
              <a:solidFill>
                <a:srgbClr val="00B050"/>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600" dirty="0">
                <a:solidFill>
                  <a:srgbClr val="0070C0"/>
                </a:solidFill>
              </a:rPr>
              <a:t>Guidance of </a:t>
            </a:r>
            <a:r>
              <a:rPr lang="en-US" sz="1600" dirty="0" err="1">
                <a:solidFill>
                  <a:srgbClr val="0070C0"/>
                </a:solidFill>
              </a:rPr>
              <a:t>ATConf</a:t>
            </a:r>
            <a:r>
              <a:rPr lang="en-US" sz="1600" dirty="0">
                <a:solidFill>
                  <a:srgbClr val="0070C0"/>
                </a:solidFill>
              </a:rPr>
              <a:t>/5, “Challenges and Opportunities of Liberalization” new Air Services Agreements are adopted, including clauses with increasingly liberal approaches.</a:t>
            </a:r>
            <a:endParaRPr lang="en-US" sz="1600" dirty="0">
              <a:solidFill>
                <a:srgbClr val="0070C0"/>
              </a:solidFill>
              <a:latin typeface="Calibri Light" panose="020F0302020204030204" pitchFamily="34" charset="0"/>
              <a:cs typeface="Calibri Light" panose="020F0302020204030204" pitchFamily="34" charset="0"/>
            </a:endParaRPr>
          </a:p>
          <a:p>
            <a:r>
              <a:rPr lang="en-CA" sz="1600" dirty="0">
                <a:solidFill>
                  <a:srgbClr val="00B050"/>
                </a:solidFill>
                <a:latin typeface="Calibri Light" panose="020F0302020204030204" pitchFamily="34" charset="0"/>
                <a:cs typeface="Calibri Light" panose="020F0302020204030204" pitchFamily="34" charset="0"/>
              </a:rPr>
              <a:t>       (Includes regulatory framework  </a:t>
            </a:r>
            <a:r>
              <a:rPr lang="en-US" sz="1600" dirty="0">
                <a:solidFill>
                  <a:srgbClr val="00B050"/>
                </a:solidFill>
                <a:latin typeface="Calibri Light" panose="020F0302020204030204" pitchFamily="34" charset="0"/>
                <a:cs typeface="Calibri Light" panose="020F0302020204030204" pitchFamily="34" charset="0"/>
              </a:rPr>
              <a:t>for charter and special permits, more flexible requirements for the issuance of Operating Permits were introduced and simplified gradually)</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09" t="18257" r="37641" b="22741"/>
          <a:stretch/>
        </p:blipFill>
        <p:spPr bwMode="auto">
          <a:xfrm>
            <a:off x="5900489" y="2007421"/>
            <a:ext cx="2705628" cy="35283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8"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11</a:t>
            </a:fld>
            <a:endParaRPr lang="en-CA" dirty="0">
              <a:latin typeface="Calibri Light" panose="020F0302020204030204" pitchFamily="34" charset="0"/>
              <a:cs typeface="Calibri Light" panose="020F0302020204030204" pitchFamily="34" charset="0"/>
            </a:endParaRPr>
          </a:p>
        </p:txBody>
      </p:sp>
      <p:sp>
        <p:nvSpPr>
          <p:cNvPr id="10" name="Title 3"/>
          <p:cNvSpPr txBox="1">
            <a:spLocks/>
          </p:cNvSpPr>
          <p:nvPr/>
        </p:nvSpPr>
        <p:spPr>
          <a:xfrm>
            <a:off x="3634013" y="908720"/>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Policy and Regulation</a:t>
            </a:r>
            <a:endParaRPr lang="nl-NL" sz="2400" dirty="0">
              <a:solidFill>
                <a:srgbClr val="C400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070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31640" y="2132857"/>
            <a:ext cx="2376264" cy="1619959"/>
          </a:xfrm>
          <a:prstGeom prst="roundRect">
            <a:avLst>
              <a:gd name="adj" fmla="val 6460"/>
            </a:avLst>
          </a:prstGeom>
          <a:solidFill>
            <a:schemeClr val="bg2">
              <a:lumMod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Light" panose="020F0302020204030204" pitchFamily="34" charset="0"/>
              <a:cs typeface="Calibri Light" panose="020F0302020204030204" pitchFamily="34" charset="0"/>
            </a:endParaRPr>
          </a:p>
        </p:txBody>
      </p:sp>
      <p:sp>
        <p:nvSpPr>
          <p:cNvPr id="10" name="TextBox 9"/>
          <p:cNvSpPr txBox="1"/>
          <p:nvPr/>
        </p:nvSpPr>
        <p:spPr>
          <a:xfrm>
            <a:off x="683568" y="1762938"/>
            <a:ext cx="3672408" cy="3970318"/>
          </a:xfrm>
          <a:prstGeom prst="rect">
            <a:avLst/>
          </a:prstGeom>
          <a:noFill/>
        </p:spPr>
        <p:txBody>
          <a:bodyPr wrap="square" rtlCol="0">
            <a:spAutoFit/>
          </a:bodyPr>
          <a:lstStyle/>
          <a:p>
            <a:pPr algn="ctr"/>
            <a:r>
              <a:rPr lang="en-US" sz="1200" b="1" dirty="0">
                <a:solidFill>
                  <a:srgbClr val="C40075"/>
                </a:solidFill>
                <a:latin typeface="Calibri Light" panose="020F0302020204030204" pitchFamily="34" charset="0"/>
                <a:cs typeface="Calibri Light" panose="020F0302020204030204" pitchFamily="34" charset="0"/>
              </a:rPr>
              <a:t>Bilateral Agreements:</a:t>
            </a:r>
          </a:p>
          <a:p>
            <a:pPr algn="ctr"/>
            <a:endParaRPr lang="en-US" sz="1200" dirty="0">
              <a:latin typeface="Calibri Light" panose="020F0302020204030204" pitchFamily="34" charset="0"/>
              <a:cs typeface="Calibri Light" panose="020F0302020204030204" pitchFamily="34" charset="0"/>
            </a:endParaRPr>
          </a:p>
          <a:p>
            <a:pPr algn="ctr"/>
            <a:r>
              <a:rPr lang="en-US" sz="1200" b="1" dirty="0">
                <a:solidFill>
                  <a:schemeClr val="accent1"/>
                </a:solidFill>
                <a:latin typeface="Calibri Light" panose="020F0302020204030204" pitchFamily="34" charset="0"/>
                <a:cs typeface="Calibri Light" panose="020F0302020204030204" pitchFamily="34" charset="0"/>
              </a:rPr>
              <a:t>Total number: </a:t>
            </a:r>
            <a:r>
              <a:rPr lang="en-US" sz="1200" b="1" dirty="0">
                <a:solidFill>
                  <a:srgbClr val="C50070"/>
                </a:solidFill>
                <a:latin typeface="Calibri Light" panose="020F0302020204030204" pitchFamily="34" charset="0"/>
                <a:cs typeface="Calibri Light" panose="020F0302020204030204" pitchFamily="34" charset="0"/>
              </a:rPr>
              <a:t>60</a:t>
            </a:r>
          </a:p>
          <a:p>
            <a:pPr algn="ctr"/>
            <a:endParaRPr lang="en-US" sz="1200" dirty="0">
              <a:solidFill>
                <a:schemeClr val="accent1"/>
              </a:solidFill>
              <a:latin typeface="Calibri Light" panose="020F0302020204030204" pitchFamily="34" charset="0"/>
              <a:cs typeface="Calibri Light" panose="020F0302020204030204" pitchFamily="34" charset="0"/>
            </a:endParaRPr>
          </a:p>
          <a:p>
            <a:pPr algn="ctr"/>
            <a:r>
              <a:rPr lang="en-US" sz="1200" dirty="0">
                <a:solidFill>
                  <a:schemeClr val="accent1"/>
                </a:solidFill>
                <a:latin typeface="Calibri Light" panose="020F0302020204030204" pitchFamily="34" charset="0"/>
                <a:cs typeface="Calibri Light" panose="020F0302020204030204" pitchFamily="34" charset="0"/>
              </a:rPr>
              <a:t>incl. </a:t>
            </a:r>
            <a:r>
              <a:rPr lang="en-US" sz="1200" b="1" dirty="0">
                <a:solidFill>
                  <a:schemeClr val="accent1"/>
                </a:solidFill>
                <a:latin typeface="Calibri Light" panose="020F0302020204030204" pitchFamily="34" charset="0"/>
                <a:cs typeface="Calibri Light" panose="020F0302020204030204" pitchFamily="34" charset="0"/>
              </a:rPr>
              <a:t>5</a:t>
            </a:r>
            <a:r>
              <a:rPr lang="en-US" sz="1200" b="1" baseline="30000" dirty="0">
                <a:solidFill>
                  <a:schemeClr val="accent1"/>
                </a:solidFill>
                <a:latin typeface="Calibri Light" panose="020F0302020204030204" pitchFamily="34" charset="0"/>
                <a:cs typeface="Calibri Light" panose="020F0302020204030204" pitchFamily="34" charset="0"/>
              </a:rPr>
              <a:t>th</a:t>
            </a:r>
            <a:r>
              <a:rPr lang="en-US" sz="1200" dirty="0">
                <a:solidFill>
                  <a:schemeClr val="accent1"/>
                </a:solidFill>
                <a:latin typeface="Calibri Light" panose="020F0302020204030204" pitchFamily="34" charset="0"/>
                <a:cs typeface="Calibri Light" panose="020F0302020204030204" pitchFamily="34" charset="0"/>
              </a:rPr>
              <a:t> freedom: </a:t>
            </a:r>
            <a:r>
              <a:rPr lang="en-US" sz="1200" b="1" dirty="0">
                <a:solidFill>
                  <a:srgbClr val="C50070"/>
                </a:solidFill>
                <a:latin typeface="Calibri Light" panose="020F0302020204030204" pitchFamily="34" charset="0"/>
                <a:cs typeface="Calibri Light" panose="020F0302020204030204" pitchFamily="34" charset="0"/>
              </a:rPr>
              <a:t>54</a:t>
            </a:r>
            <a:r>
              <a:rPr lang="en-US" sz="1200" dirty="0">
                <a:solidFill>
                  <a:schemeClr val="accent1"/>
                </a:solidFill>
                <a:latin typeface="Calibri Light" panose="020F0302020204030204" pitchFamily="34" charset="0"/>
                <a:cs typeface="Calibri Light" panose="020F0302020204030204" pitchFamily="34" charset="0"/>
              </a:rPr>
              <a:t> </a:t>
            </a:r>
          </a:p>
          <a:p>
            <a:pPr algn="ctr"/>
            <a:endParaRPr lang="en-US" sz="1200" dirty="0">
              <a:solidFill>
                <a:schemeClr val="accent1"/>
              </a:solidFill>
              <a:latin typeface="Calibri Light" panose="020F0302020204030204" pitchFamily="34" charset="0"/>
              <a:cs typeface="Calibri Light" panose="020F0302020204030204" pitchFamily="34" charset="0"/>
            </a:endParaRPr>
          </a:p>
          <a:p>
            <a:pPr algn="ctr"/>
            <a:r>
              <a:rPr lang="en-US" sz="1200" dirty="0">
                <a:solidFill>
                  <a:schemeClr val="accent1"/>
                </a:solidFill>
                <a:latin typeface="Calibri Light" panose="020F0302020204030204" pitchFamily="34" charset="0"/>
                <a:cs typeface="Calibri Light" panose="020F0302020204030204" pitchFamily="34" charset="0"/>
              </a:rPr>
              <a:t>incl. </a:t>
            </a:r>
            <a:r>
              <a:rPr lang="en-US" sz="1200" b="1" dirty="0">
                <a:solidFill>
                  <a:schemeClr val="accent1"/>
                </a:solidFill>
                <a:latin typeface="Calibri Light" panose="020F0302020204030204" pitchFamily="34" charset="0"/>
                <a:cs typeface="Calibri Light" panose="020F0302020204030204" pitchFamily="34" charset="0"/>
              </a:rPr>
              <a:t>6</a:t>
            </a:r>
            <a:r>
              <a:rPr lang="en-US" sz="1200" b="1" baseline="30000" dirty="0">
                <a:solidFill>
                  <a:schemeClr val="accent1"/>
                </a:solidFill>
                <a:latin typeface="Calibri Light" panose="020F0302020204030204" pitchFamily="34" charset="0"/>
                <a:cs typeface="Calibri Light" panose="020F0302020204030204" pitchFamily="34" charset="0"/>
              </a:rPr>
              <a:t>th</a:t>
            </a:r>
            <a:r>
              <a:rPr lang="en-US" sz="1200" b="1" dirty="0">
                <a:solidFill>
                  <a:schemeClr val="accent1"/>
                </a:solidFill>
                <a:latin typeface="Calibri Light" panose="020F0302020204030204" pitchFamily="34" charset="0"/>
                <a:cs typeface="Calibri Light" panose="020F0302020204030204" pitchFamily="34" charset="0"/>
              </a:rPr>
              <a:t> </a:t>
            </a:r>
            <a:r>
              <a:rPr lang="en-US" sz="1200" dirty="0">
                <a:solidFill>
                  <a:schemeClr val="accent1"/>
                </a:solidFill>
                <a:latin typeface="Calibri Light" panose="020F0302020204030204" pitchFamily="34" charset="0"/>
                <a:cs typeface="Calibri Light" panose="020F0302020204030204" pitchFamily="34" charset="0"/>
              </a:rPr>
              <a:t>freedom: </a:t>
            </a:r>
            <a:r>
              <a:rPr lang="en-US" sz="1200" b="1" dirty="0">
                <a:solidFill>
                  <a:srgbClr val="C50070"/>
                </a:solidFill>
                <a:latin typeface="Calibri Light" panose="020F0302020204030204" pitchFamily="34" charset="0"/>
                <a:cs typeface="Calibri Light" panose="020F0302020204030204" pitchFamily="34" charset="0"/>
              </a:rPr>
              <a:t>17</a:t>
            </a:r>
            <a:r>
              <a:rPr lang="en-US" sz="1200" dirty="0">
                <a:solidFill>
                  <a:schemeClr val="accent1"/>
                </a:solidFill>
                <a:latin typeface="Calibri Light" panose="020F0302020204030204" pitchFamily="34" charset="0"/>
                <a:cs typeface="Calibri Light" panose="020F0302020204030204" pitchFamily="34" charset="0"/>
              </a:rPr>
              <a:t> </a:t>
            </a:r>
          </a:p>
          <a:p>
            <a:pPr algn="ctr"/>
            <a:endParaRPr lang="en-US" sz="1200" dirty="0">
              <a:solidFill>
                <a:schemeClr val="accent1"/>
              </a:solidFill>
              <a:latin typeface="Calibri Light" panose="020F0302020204030204" pitchFamily="34" charset="0"/>
              <a:cs typeface="Calibri Light" panose="020F0302020204030204" pitchFamily="34" charset="0"/>
            </a:endParaRPr>
          </a:p>
          <a:p>
            <a:pPr algn="ctr"/>
            <a:r>
              <a:rPr lang="en-US" sz="1200" dirty="0">
                <a:solidFill>
                  <a:schemeClr val="accent1"/>
                </a:solidFill>
                <a:latin typeface="Calibri Light" panose="020F0302020204030204" pitchFamily="34" charset="0"/>
                <a:cs typeface="Calibri Light" panose="020F0302020204030204" pitchFamily="34" charset="0"/>
              </a:rPr>
              <a:t>incl. </a:t>
            </a:r>
            <a:r>
              <a:rPr lang="en-US" sz="1200" b="1" dirty="0">
                <a:solidFill>
                  <a:schemeClr val="accent1"/>
                </a:solidFill>
                <a:latin typeface="Calibri Light" panose="020F0302020204030204" pitchFamily="34" charset="0"/>
                <a:cs typeface="Calibri Light" panose="020F0302020204030204" pitchFamily="34" charset="0"/>
              </a:rPr>
              <a:t>7</a:t>
            </a:r>
            <a:r>
              <a:rPr lang="en-US" sz="1200" b="1" baseline="30000" dirty="0">
                <a:solidFill>
                  <a:schemeClr val="accent1"/>
                </a:solidFill>
                <a:latin typeface="Calibri Light" panose="020F0302020204030204" pitchFamily="34" charset="0"/>
                <a:cs typeface="Calibri Light" panose="020F0302020204030204" pitchFamily="34" charset="0"/>
              </a:rPr>
              <a:t>th</a:t>
            </a:r>
            <a:r>
              <a:rPr lang="en-US" sz="1200" dirty="0">
                <a:solidFill>
                  <a:schemeClr val="accent1"/>
                </a:solidFill>
                <a:latin typeface="Calibri Light" panose="020F0302020204030204" pitchFamily="34" charset="0"/>
                <a:cs typeface="Calibri Light" panose="020F0302020204030204" pitchFamily="34" charset="0"/>
              </a:rPr>
              <a:t> freedom: </a:t>
            </a:r>
            <a:r>
              <a:rPr lang="en-US" sz="1200" b="1" dirty="0">
                <a:solidFill>
                  <a:srgbClr val="C50070"/>
                </a:solidFill>
                <a:latin typeface="Calibri Light" panose="020F0302020204030204" pitchFamily="34" charset="0"/>
                <a:cs typeface="Calibri Light" panose="020F0302020204030204" pitchFamily="34" charset="0"/>
              </a:rPr>
              <a:t>19</a:t>
            </a:r>
          </a:p>
          <a:p>
            <a:pPr algn="ctr"/>
            <a:r>
              <a:rPr lang="en-US" sz="1200" dirty="0">
                <a:solidFill>
                  <a:schemeClr val="accent1"/>
                </a:solidFill>
                <a:latin typeface="Calibri Light" panose="020F0302020204030204" pitchFamily="34" charset="0"/>
                <a:cs typeface="Calibri Light" panose="020F0302020204030204" pitchFamily="34" charset="0"/>
              </a:rPr>
              <a:t>(all cargo) </a:t>
            </a:r>
          </a:p>
          <a:p>
            <a:pPr algn="ctr"/>
            <a:endParaRPr lang="en-US" sz="1200" dirty="0">
              <a:solidFill>
                <a:schemeClr val="accent1"/>
              </a:solidFill>
              <a:latin typeface="Calibri Light" panose="020F0302020204030204" pitchFamily="34" charset="0"/>
              <a:cs typeface="Calibri Light" panose="020F0302020204030204" pitchFamily="34" charset="0"/>
            </a:endParaRPr>
          </a:p>
          <a:p>
            <a:pPr algn="ctr"/>
            <a:r>
              <a:rPr lang="en-US" sz="1200" b="1" dirty="0">
                <a:solidFill>
                  <a:srgbClr val="C40075"/>
                </a:solidFill>
                <a:latin typeface="Calibri Light" panose="020F0302020204030204" pitchFamily="34" charset="0"/>
                <a:cs typeface="Calibri Light" panose="020F0302020204030204" pitchFamily="34" charset="0"/>
              </a:rPr>
              <a:t>Multilateral Agreements: </a:t>
            </a:r>
          </a:p>
          <a:p>
            <a:pPr algn="ctr"/>
            <a:endParaRPr lang="en-US" sz="1200" b="1" dirty="0">
              <a:solidFill>
                <a:schemeClr val="accent1"/>
              </a:solidFill>
              <a:latin typeface="Calibri Light" panose="020F0302020204030204" pitchFamily="34" charset="0"/>
              <a:cs typeface="Calibri Light" panose="020F0302020204030204" pitchFamily="34" charset="0"/>
            </a:endParaRPr>
          </a:p>
          <a:p>
            <a:pPr algn="ctr"/>
            <a:r>
              <a:rPr lang="en-US" sz="1200" b="1" dirty="0">
                <a:solidFill>
                  <a:schemeClr val="accent1"/>
                </a:solidFill>
                <a:latin typeface="Calibri Light" panose="020F0302020204030204" pitchFamily="34" charset="0"/>
                <a:cs typeface="Calibri Light" panose="020F0302020204030204" pitchFamily="34" charset="0"/>
              </a:rPr>
              <a:t>Air Transport Agreement of Association of Caribbean States (ACS)</a:t>
            </a:r>
          </a:p>
          <a:p>
            <a:pPr algn="ctr"/>
            <a:r>
              <a:rPr lang="en-US" sz="1200" dirty="0">
                <a:solidFill>
                  <a:schemeClr val="accent1"/>
                </a:solidFill>
                <a:latin typeface="Calibri Light" panose="020F0302020204030204" pitchFamily="34" charset="0"/>
                <a:cs typeface="Calibri Light" panose="020F0302020204030204" pitchFamily="34" charset="0"/>
              </a:rPr>
              <a:t>(rubricated February 2004, final signature pending) </a:t>
            </a:r>
          </a:p>
          <a:p>
            <a:pPr algn="ctr"/>
            <a:endParaRPr lang="en-US" sz="1200" dirty="0">
              <a:solidFill>
                <a:schemeClr val="accent1"/>
              </a:solidFill>
              <a:latin typeface="Calibri Light" panose="020F0302020204030204" pitchFamily="34" charset="0"/>
              <a:cs typeface="Calibri Light" panose="020F0302020204030204" pitchFamily="34" charset="0"/>
            </a:endParaRPr>
          </a:p>
          <a:p>
            <a:pPr algn="ctr"/>
            <a:r>
              <a:rPr lang="en-US" sz="1200" b="1" dirty="0">
                <a:solidFill>
                  <a:schemeClr val="accent1"/>
                </a:solidFill>
                <a:latin typeface="Calibri Light" panose="020F0302020204030204" pitchFamily="34" charset="0"/>
                <a:cs typeface="Calibri Light" panose="020F0302020204030204" pitchFamily="34" charset="0"/>
              </a:rPr>
              <a:t>Multilateral Agreement of Open Skies among the Member States of the Latin American Civil Aviation Commission (LACAC)</a:t>
            </a:r>
          </a:p>
          <a:p>
            <a:pPr algn="ctr"/>
            <a:r>
              <a:rPr lang="en-US" sz="1200" dirty="0">
                <a:solidFill>
                  <a:schemeClr val="accent1"/>
                </a:solidFill>
                <a:latin typeface="Calibri Light" panose="020F0302020204030204" pitchFamily="34" charset="0"/>
                <a:cs typeface="Calibri Light" panose="020F0302020204030204" pitchFamily="34" charset="0"/>
              </a:rPr>
              <a:t>(signed November 2011) </a:t>
            </a:r>
            <a:endParaRPr lang="en-CA" sz="1200" dirty="0">
              <a:solidFill>
                <a:schemeClr val="accent1"/>
              </a:solidFill>
              <a:latin typeface="Calibri Light" panose="020F0302020204030204" pitchFamily="34" charset="0"/>
              <a:cs typeface="Calibri Light" panose="020F0302020204030204" pitchFamily="34" charset="0"/>
            </a:endParaRPr>
          </a:p>
        </p:txBody>
      </p:sp>
      <p:grpSp>
        <p:nvGrpSpPr>
          <p:cNvPr id="5" name="Group 4"/>
          <p:cNvGrpSpPr/>
          <p:nvPr/>
        </p:nvGrpSpPr>
        <p:grpSpPr>
          <a:xfrm>
            <a:off x="4440436" y="2667977"/>
            <a:ext cx="4548930" cy="2160240"/>
            <a:chOff x="4440436" y="1810727"/>
            <a:chExt cx="4548930" cy="2160240"/>
          </a:xfrm>
          <a:effectLst>
            <a:outerShdw blurRad="50800" dist="38100" dir="2700000" algn="tl" rotWithShape="0">
              <a:prstClr val="black">
                <a:alpha val="40000"/>
              </a:prstClr>
            </a:outerShdw>
          </a:effectLst>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94" t="39336" r="62409" b="23093"/>
            <a:stretch/>
          </p:blipFill>
          <p:spPr bwMode="auto">
            <a:xfrm>
              <a:off x="4440436" y="1810727"/>
              <a:ext cx="454893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33" t="69598" r="71532" b="23093"/>
            <a:stretch/>
          </p:blipFill>
          <p:spPr bwMode="auto">
            <a:xfrm>
              <a:off x="8497481" y="3723879"/>
              <a:ext cx="491885" cy="24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p:cNvSpPr txBox="1"/>
          <p:nvPr/>
        </p:nvSpPr>
        <p:spPr>
          <a:xfrm>
            <a:off x="7452320" y="4699884"/>
            <a:ext cx="1596602" cy="169277"/>
          </a:xfrm>
          <a:prstGeom prst="rect">
            <a:avLst/>
          </a:prstGeom>
          <a:noFill/>
        </p:spPr>
        <p:txBody>
          <a:bodyPr wrap="square" rtlCol="0">
            <a:spAutoFit/>
          </a:bodyPr>
          <a:lstStyle/>
          <a:p>
            <a:pPr algn="r"/>
            <a:r>
              <a:rPr lang="en-US" sz="500" dirty="0">
                <a:solidFill>
                  <a:schemeClr val="accent6"/>
                </a:solidFill>
                <a:latin typeface="Calibri Light" panose="020F0302020204030204" pitchFamily="34" charset="0"/>
                <a:cs typeface="Calibri Light" panose="020F0302020204030204" pitchFamily="34" charset="0"/>
              </a:rPr>
              <a:t>Source: ICAO WASA-Traffic Map (2017 traffic data)</a:t>
            </a:r>
            <a:endParaRPr lang="en-CA" sz="500" dirty="0">
              <a:solidFill>
                <a:schemeClr val="accent6"/>
              </a:solidFill>
              <a:latin typeface="Calibri Light" panose="020F0302020204030204" pitchFamily="34" charset="0"/>
              <a:cs typeface="Calibri Light" panose="020F0302020204030204" pitchFamily="34" charset="0"/>
            </a:endParaRPr>
          </a:p>
        </p:txBody>
      </p:sp>
      <p:sp>
        <p:nvSpPr>
          <p:cNvPr id="12"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12</a:t>
            </a:fld>
            <a:endParaRPr lang="en-CA" dirty="0">
              <a:latin typeface="Calibri Light" panose="020F0302020204030204" pitchFamily="34" charset="0"/>
              <a:cs typeface="Calibri Light" panose="020F0302020204030204" pitchFamily="34" charset="0"/>
            </a:endParaRPr>
          </a:p>
        </p:txBody>
      </p:sp>
      <p:sp>
        <p:nvSpPr>
          <p:cNvPr id="13" name="Title 3"/>
          <p:cNvSpPr txBox="1">
            <a:spLocks/>
          </p:cNvSpPr>
          <p:nvPr/>
        </p:nvSpPr>
        <p:spPr>
          <a:xfrm>
            <a:off x="3634013" y="908720"/>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Air Services Agreements</a:t>
            </a:r>
            <a:endParaRPr lang="nl-NL" sz="2400" dirty="0">
              <a:solidFill>
                <a:srgbClr val="C400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336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060848"/>
            <a:ext cx="5000640" cy="504056"/>
          </a:xfrm>
        </p:spPr>
        <p:txBody>
          <a:bodyPr>
            <a:normAutofit fontScale="90000"/>
          </a:bodyPr>
          <a:lstStyle/>
          <a:p>
            <a:r>
              <a:rPr lang="en-US" sz="2800" b="1" dirty="0">
                <a:solidFill>
                  <a:srgbClr val="002060"/>
                </a:solidFill>
                <a:latin typeface="Calibri Light" panose="020F0302020204030204" pitchFamily="34" charset="0"/>
                <a:cs typeface="Calibri Light" panose="020F0302020204030204" pitchFamily="34" charset="0"/>
              </a:rPr>
              <a:t>Aviation as Priority</a:t>
            </a:r>
            <a:endParaRPr lang="en-GB" sz="2800" b="1" dirty="0">
              <a:solidFill>
                <a:srgbClr val="002060"/>
              </a:solidFill>
              <a:latin typeface="Calibri Light" panose="020F0302020204030204" pitchFamily="34" charset="0"/>
              <a:cs typeface="Calibri Light" panose="020F0302020204030204" pitchFamily="34" charset="0"/>
            </a:endParaRPr>
          </a:p>
        </p:txBody>
      </p:sp>
      <p:sp>
        <p:nvSpPr>
          <p:cNvPr id="3" name="TextBox 2"/>
          <p:cNvSpPr txBox="1"/>
          <p:nvPr/>
        </p:nvSpPr>
        <p:spPr>
          <a:xfrm>
            <a:off x="251520" y="2846666"/>
            <a:ext cx="3340272" cy="307777"/>
          </a:xfrm>
          <a:prstGeom prst="rect">
            <a:avLst/>
          </a:prstGeom>
          <a:solidFill>
            <a:schemeClr val="accent5"/>
          </a:solidFill>
          <a:ln>
            <a:noFill/>
          </a:ln>
        </p:spPr>
        <p:txBody>
          <a:bodyPr wrap="square" rtlCol="0">
            <a:spAutoFit/>
          </a:bodyPr>
          <a:lstStyle/>
          <a:p>
            <a:pPr algn="ctr"/>
            <a:r>
              <a:rPr lang="es-DO" sz="1400" b="1" dirty="0">
                <a:solidFill>
                  <a:schemeClr val="bg1"/>
                </a:solidFill>
                <a:latin typeface="Calibri Light" panose="020F0302020204030204" pitchFamily="34" charset="0"/>
                <a:cs typeface="Calibri Light" panose="020F0302020204030204" pitchFamily="34" charset="0"/>
              </a:rPr>
              <a:t>S</a:t>
            </a:r>
            <a:r>
              <a:rPr lang="en-US" sz="1400" b="1" dirty="0" err="1">
                <a:solidFill>
                  <a:schemeClr val="bg1"/>
                </a:solidFill>
                <a:latin typeface="Calibri Light" panose="020F0302020204030204" pitchFamily="34" charset="0"/>
                <a:cs typeface="Calibri Light" panose="020F0302020204030204" pitchFamily="34" charset="0"/>
              </a:rPr>
              <a:t>trategic</a:t>
            </a:r>
            <a:r>
              <a:rPr lang="en-US" sz="1400" b="1" dirty="0">
                <a:solidFill>
                  <a:schemeClr val="bg1"/>
                </a:solidFill>
                <a:latin typeface="Calibri Light" panose="020F0302020204030204" pitchFamily="34" charset="0"/>
                <a:cs typeface="Calibri Light" panose="020F0302020204030204" pitchFamily="34" charset="0"/>
              </a:rPr>
              <a:t> Planning and Project Management</a:t>
            </a:r>
          </a:p>
        </p:txBody>
      </p:sp>
      <p:sp>
        <p:nvSpPr>
          <p:cNvPr id="9" name="TextBox 8"/>
          <p:cNvSpPr txBox="1"/>
          <p:nvPr/>
        </p:nvSpPr>
        <p:spPr>
          <a:xfrm>
            <a:off x="251520" y="3494739"/>
            <a:ext cx="3382493" cy="2800767"/>
          </a:xfrm>
          <a:prstGeom prst="rect">
            <a:avLst/>
          </a:prstGeom>
          <a:noFill/>
        </p:spPr>
        <p:txBody>
          <a:bodyPr wrap="square" rtlCol="0">
            <a:spAutoFit/>
          </a:bodyPr>
          <a:lstStyle/>
          <a:p>
            <a:pPr lvl="0"/>
            <a:r>
              <a:rPr lang="en-CA" sz="1600" dirty="0">
                <a:solidFill>
                  <a:schemeClr val="accent1"/>
                </a:solidFill>
                <a:latin typeface="Calibri Light" panose="020F0302020204030204" pitchFamily="34" charset="0"/>
                <a:cs typeface="Calibri Light" panose="020F0302020204030204" pitchFamily="34" charset="0"/>
              </a:rPr>
              <a:t>Strategic framework alignment with the Government Master Plan</a:t>
            </a:r>
          </a:p>
          <a:p>
            <a:pPr marL="342900" indent="-342900">
              <a:buFont typeface="Arial" panose="020B0604020202020204" pitchFamily="34" charset="0"/>
              <a:buChar char="•"/>
            </a:pPr>
            <a:endParaRPr lang="en-CA" sz="1600" dirty="0">
              <a:solidFill>
                <a:schemeClr val="accent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CA" sz="1600" dirty="0">
                <a:solidFill>
                  <a:schemeClr val="accent1"/>
                </a:solidFill>
                <a:latin typeface="Calibri Light" panose="020F0302020204030204" pitchFamily="34" charset="0"/>
                <a:cs typeface="Calibri Light" panose="020F0302020204030204" pitchFamily="34" charset="0"/>
              </a:rPr>
              <a:t>Law 1-12, National Strategy of Development</a:t>
            </a:r>
          </a:p>
          <a:p>
            <a:pPr marL="342900" indent="-342900">
              <a:buFont typeface="Arial" panose="020B0604020202020204" pitchFamily="34" charset="0"/>
              <a:buChar char="•"/>
            </a:pPr>
            <a:endParaRPr lang="en-CA" sz="1600" dirty="0">
              <a:solidFill>
                <a:schemeClr val="accent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CA" sz="1600" dirty="0">
                <a:solidFill>
                  <a:schemeClr val="accent1"/>
                </a:solidFill>
                <a:latin typeface="Calibri Light" panose="020F0302020204030204" pitchFamily="34" charset="0"/>
                <a:cs typeface="Calibri Light" panose="020F0302020204030204" pitchFamily="34" charset="0"/>
              </a:rPr>
              <a:t>Aligned with Sustainable Development Goals (SDGs)</a:t>
            </a:r>
            <a:endParaRPr lang="en-US" sz="1600" dirty="0">
              <a:solidFill>
                <a:schemeClr val="accent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en-CA" sz="16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s-DO" sz="1600" dirty="0">
                <a:solidFill>
                  <a:schemeClr val="accent1"/>
                </a:solidFill>
                <a:latin typeface="Calibri Light" panose="020F0302020204030204" pitchFamily="34" charset="0"/>
                <a:cs typeface="Calibri Light" panose="020F0302020204030204" pitchFamily="34" charset="0"/>
              </a:rPr>
              <a:t>S</a:t>
            </a:r>
            <a:r>
              <a:rPr lang="en-US" sz="1600" dirty="0" err="1">
                <a:solidFill>
                  <a:schemeClr val="accent1"/>
                </a:solidFill>
                <a:latin typeface="Calibri Light" panose="020F0302020204030204" pitchFamily="34" charset="0"/>
                <a:cs typeface="Calibri Light" panose="020F0302020204030204" pitchFamily="34" charset="0"/>
              </a:rPr>
              <a:t>pecific</a:t>
            </a:r>
            <a:r>
              <a:rPr lang="en-US" sz="1600" dirty="0">
                <a:solidFill>
                  <a:schemeClr val="accent1"/>
                </a:solidFill>
                <a:latin typeface="Calibri Light" panose="020F0302020204030204" pitchFamily="34" charset="0"/>
                <a:cs typeface="Calibri Light" panose="020F0302020204030204" pitchFamily="34" charset="0"/>
              </a:rPr>
              <a:t> line of action for civil aviation</a:t>
            </a:r>
          </a:p>
        </p:txBody>
      </p:sp>
      <p:sp>
        <p:nvSpPr>
          <p:cNvPr id="8"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13</a:t>
            </a:fld>
            <a:endParaRPr lang="en-CA" dirty="0">
              <a:latin typeface="Calibri Light" panose="020F0302020204030204" pitchFamily="34" charset="0"/>
              <a:cs typeface="Calibri Light" panose="020F0302020204030204" pitchFamily="34" charset="0"/>
            </a:endParaRPr>
          </a:p>
        </p:txBody>
      </p:sp>
      <p:sp>
        <p:nvSpPr>
          <p:cNvPr id="10" name="Title 3"/>
          <p:cNvSpPr txBox="1">
            <a:spLocks/>
          </p:cNvSpPr>
          <p:nvPr/>
        </p:nvSpPr>
        <p:spPr>
          <a:xfrm>
            <a:off x="3634013" y="908720"/>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Policy and Regulation</a:t>
            </a:r>
            <a:endParaRPr lang="nl-NL" sz="2400" dirty="0">
              <a:solidFill>
                <a:srgbClr val="C40075"/>
              </a:solidFill>
              <a:latin typeface="Calibri" panose="020F0502020204030204" pitchFamily="34" charset="0"/>
              <a:cs typeface="Calibri" panose="020F0502020204030204" pitchFamily="34" charset="0"/>
            </a:endParaRPr>
          </a:p>
        </p:txBody>
      </p:sp>
      <p:pic>
        <p:nvPicPr>
          <p:cNvPr id="6" name="Picture 5" descr="A blue and white airplane in the sky&#10;&#10;Description generated with high confidence">
            <a:extLst>
              <a:ext uri="{FF2B5EF4-FFF2-40B4-BE49-F238E27FC236}">
                <a16:creationId xmlns:a16="http://schemas.microsoft.com/office/drawing/2014/main" id="{9A3C7E0E-34EE-40E0-91FB-732C1330F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19" y="1783466"/>
            <a:ext cx="3340272" cy="4165814"/>
          </a:xfrm>
          <a:prstGeom prst="rect">
            <a:avLst/>
          </a:prstGeom>
        </p:spPr>
      </p:pic>
      <p:pic>
        <p:nvPicPr>
          <p:cNvPr id="12" name="Picture 11" descr="A large passenger jet flying through a blue sky&#10;&#10;Description generated with very high confidence">
            <a:extLst>
              <a:ext uri="{FF2B5EF4-FFF2-40B4-BE49-F238E27FC236}">
                <a16:creationId xmlns:a16="http://schemas.microsoft.com/office/drawing/2014/main" id="{9199CDE3-2514-4BE1-801D-6B536594E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266" y="1498802"/>
            <a:ext cx="2883048" cy="3520038"/>
          </a:xfrm>
          <a:prstGeom prst="rect">
            <a:avLst/>
          </a:prstGeom>
        </p:spPr>
      </p:pic>
      <p:pic>
        <p:nvPicPr>
          <p:cNvPr id="14" name="Picture 13" descr="A picture containing indoor, wall&#10;&#10;Description generated with high confidence">
            <a:extLst>
              <a:ext uri="{FF2B5EF4-FFF2-40B4-BE49-F238E27FC236}">
                <a16:creationId xmlns:a16="http://schemas.microsoft.com/office/drawing/2014/main" id="{F226CDF3-1C6D-45C8-A052-6B9CB7C14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4013" y="2734617"/>
            <a:ext cx="3528392" cy="2134339"/>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18B565F3-851A-4C80-AC4A-3262D0F23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697" y="2034057"/>
            <a:ext cx="3048157" cy="3841947"/>
          </a:xfrm>
          <a:prstGeom prst="rect">
            <a:avLst/>
          </a:prstGeom>
        </p:spPr>
      </p:pic>
    </p:spTree>
    <p:extLst>
      <p:ext uri="{BB962C8B-B14F-4D97-AF65-F5344CB8AC3E}">
        <p14:creationId xmlns:p14="http://schemas.microsoft.com/office/powerpoint/2010/main" val="236926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50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EF31-B0BD-4BFB-8EC8-D2D61A4B4260}"/>
              </a:ext>
            </a:extLst>
          </p:cNvPr>
          <p:cNvSpPr>
            <a:spLocks noGrp="1"/>
          </p:cNvSpPr>
          <p:nvPr>
            <p:ph type="title"/>
          </p:nvPr>
        </p:nvSpPr>
        <p:spPr>
          <a:xfrm>
            <a:off x="457200" y="274638"/>
            <a:ext cx="8229600" cy="2074242"/>
          </a:xfrm>
        </p:spPr>
        <p:txBody>
          <a:bodyPr>
            <a:normAutofit/>
          </a:bodyPr>
          <a:lstStyle/>
          <a:p>
            <a:r>
              <a:rPr lang="en-US" sz="2800" b="1" dirty="0"/>
              <a:t>Article 9. Third Axis, which seeks a Sustainable, Integrative and Competitive Economy.-</a:t>
            </a:r>
            <a:endParaRPr lang="en-US" sz="2800" dirty="0"/>
          </a:p>
        </p:txBody>
      </p:sp>
      <p:graphicFrame>
        <p:nvGraphicFramePr>
          <p:cNvPr id="4" name="Content Placeholder 3">
            <a:extLst>
              <a:ext uri="{FF2B5EF4-FFF2-40B4-BE49-F238E27FC236}">
                <a16:creationId xmlns:a16="http://schemas.microsoft.com/office/drawing/2014/main" id="{D1552BDA-9034-40F8-97BD-D80F7DFCDAC9}"/>
              </a:ext>
            </a:extLst>
          </p:cNvPr>
          <p:cNvGraphicFramePr>
            <a:graphicFrameLocks noGrp="1"/>
          </p:cNvGraphicFramePr>
          <p:nvPr>
            <p:ph idx="1"/>
            <p:extLst>
              <p:ext uri="{D42A27DB-BD31-4B8C-83A1-F6EECF244321}">
                <p14:modId xmlns:p14="http://schemas.microsoft.com/office/powerpoint/2010/main" val="2826559569"/>
              </p:ext>
            </p:extLst>
          </p:nvPr>
        </p:nvGraphicFramePr>
        <p:xfrm>
          <a:off x="457200" y="1700213"/>
          <a:ext cx="8229600" cy="442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4515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generated with very high confidence">
            <a:extLst>
              <a:ext uri="{FF2B5EF4-FFF2-40B4-BE49-F238E27FC236}">
                <a16:creationId xmlns:a16="http://schemas.microsoft.com/office/drawing/2014/main" id="{B379F45D-8B6D-4D38-83D1-AB4ED1F20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482" y="643467"/>
            <a:ext cx="7819034" cy="5571066"/>
          </a:xfrm>
          <a:prstGeom prst="rect">
            <a:avLst/>
          </a:prstGeom>
        </p:spPr>
      </p:pic>
    </p:spTree>
    <p:extLst>
      <p:ext uri="{BB962C8B-B14F-4D97-AF65-F5344CB8AC3E}">
        <p14:creationId xmlns:p14="http://schemas.microsoft.com/office/powerpoint/2010/main" val="601142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16</a:t>
            </a:fld>
            <a:endParaRPr lang="en-CA" dirty="0">
              <a:latin typeface="Calibri Light" panose="020F0302020204030204" pitchFamily="34" charset="0"/>
              <a:cs typeface="Calibri Light" panose="020F0302020204030204" pitchFamily="34" charset="0"/>
            </a:endParaRPr>
          </a:p>
        </p:txBody>
      </p:sp>
      <p:graphicFrame>
        <p:nvGraphicFramePr>
          <p:cNvPr id="2" name="Table 1"/>
          <p:cNvGraphicFramePr>
            <a:graphicFrameLocks noGrp="1"/>
          </p:cNvGraphicFramePr>
          <p:nvPr>
            <p:extLst/>
          </p:nvPr>
        </p:nvGraphicFramePr>
        <p:xfrm>
          <a:off x="2015716" y="2132856"/>
          <a:ext cx="5112568" cy="2952330"/>
        </p:xfrm>
        <a:graphic>
          <a:graphicData uri="http://schemas.openxmlformats.org/drawingml/2006/table">
            <a:tbl>
              <a:tblPr bandRow="1">
                <a:tableStyleId>{5C22544A-7EE6-4342-B048-85BDC9FD1C3A}</a:tableStyleId>
              </a:tblPr>
              <a:tblGrid>
                <a:gridCol w="5112568">
                  <a:extLst>
                    <a:ext uri="{9D8B030D-6E8A-4147-A177-3AD203B41FA5}">
                      <a16:colId xmlns:a16="http://schemas.microsoft.com/office/drawing/2014/main" val="20000"/>
                    </a:ext>
                  </a:extLst>
                </a:gridCol>
              </a:tblGrid>
              <a:tr h="590466">
                <a:tc>
                  <a:txBody>
                    <a:bodyPr/>
                    <a:lstStyle/>
                    <a:p>
                      <a:pPr algn="ctr"/>
                      <a:r>
                        <a:rPr lang="en-US" b="0" dirty="0">
                          <a:solidFill>
                            <a:schemeClr val="bg1"/>
                          </a:solidFill>
                          <a:latin typeface="Calibri Light" panose="020F0302020204030204" pitchFamily="34" charset="0"/>
                          <a:cs typeface="Calibri Light" panose="020F0302020204030204" pitchFamily="34" charset="0"/>
                        </a:rPr>
                        <a:t>Introduction </a:t>
                      </a:r>
                      <a:endParaRPr lang="en-CA" b="0"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Policy and Regulation </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1"/>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Safety Audit Results</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0075"/>
                    </a:solidFill>
                  </a:tcPr>
                </a:tc>
                <a:extLst>
                  <a:ext uri="{0D108BD9-81ED-4DB2-BD59-A6C34878D82A}">
                    <a16:rowId xmlns:a16="http://schemas.microsoft.com/office/drawing/2014/main" val="10002"/>
                  </a:ext>
                </a:extLst>
              </a:tr>
              <a:tr h="590466">
                <a:tc>
                  <a:txBody>
                    <a:bodyPr/>
                    <a:lstStyle/>
                    <a:p>
                      <a:pPr algn="ctr"/>
                      <a:r>
                        <a:rPr lang="en-US" altLang="ja-JP" dirty="0">
                          <a:solidFill>
                            <a:schemeClr val="bg1"/>
                          </a:solidFill>
                          <a:latin typeface="Calibri Light" panose="020F0302020204030204" pitchFamily="34" charset="0"/>
                          <a:cs typeface="Calibri Light" panose="020F0302020204030204" pitchFamily="34" charset="0"/>
                        </a:rPr>
                        <a:t>Air Connectivity</a:t>
                      </a:r>
                      <a:r>
                        <a:rPr lang="en-US" altLang="ja-JP" baseline="0" dirty="0">
                          <a:solidFill>
                            <a:schemeClr val="bg1"/>
                          </a:solidFill>
                          <a:latin typeface="Calibri Light" panose="020F0302020204030204" pitchFamily="34" charset="0"/>
                          <a:cs typeface="Calibri Light" panose="020F0302020204030204" pitchFamily="34" charset="0"/>
                        </a:rPr>
                        <a:t> and the State of Air Transport</a:t>
                      </a:r>
                      <a:endParaRPr lang="en-CA" altLang="ja-JP"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3"/>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Economic Benefits</a:t>
                      </a:r>
                      <a:r>
                        <a:rPr lang="en-US" baseline="0" dirty="0">
                          <a:solidFill>
                            <a:schemeClr val="bg1"/>
                          </a:solidFill>
                          <a:latin typeface="Calibri Light" panose="020F0302020204030204" pitchFamily="34" charset="0"/>
                          <a:cs typeface="Calibri Light" panose="020F0302020204030204" pitchFamily="34" charset="0"/>
                        </a:rPr>
                        <a:t> and Job Contribution</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4"/>
                  </a:ext>
                </a:extLst>
              </a:tr>
            </a:tbl>
          </a:graphicData>
        </a:graphic>
      </p:graphicFrame>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004" y="857251"/>
            <a:ext cx="4547997" cy="74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00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5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0FFF18-CF55-46E2-BDD4-915004C93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79" y="643467"/>
            <a:ext cx="7819041" cy="5571066"/>
          </a:xfrm>
          <a:prstGeom prst="rect">
            <a:avLst/>
          </a:prstGeom>
        </p:spPr>
      </p:pic>
    </p:spTree>
    <p:extLst>
      <p:ext uri="{BB962C8B-B14F-4D97-AF65-F5344CB8AC3E}">
        <p14:creationId xmlns:p14="http://schemas.microsoft.com/office/powerpoint/2010/main" val="47035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2924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9144000" cy="6957392"/>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91"/>
            <a:ext cx="9144000" cy="7056784"/>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391"/>
            <a:ext cx="9144000" cy="705678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391"/>
            <a:ext cx="9144000" cy="7056783"/>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9392"/>
            <a:ext cx="9143999" cy="6957392"/>
          </a:xfrm>
          <a:prstGeom prst="rect">
            <a:avLst/>
          </a:prstGeom>
        </p:spPr>
      </p:pic>
      <p:pic>
        <p:nvPicPr>
          <p:cNvPr id="9" name="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9391"/>
            <a:ext cx="9144000" cy="7056783"/>
          </a:xfrm>
          <a:prstGeom prst="rect">
            <a:avLst/>
          </a:prstGeom>
        </p:spPr>
      </p:pic>
    </p:spTree>
    <p:extLst>
      <p:ext uri="{BB962C8B-B14F-4D97-AF65-F5344CB8AC3E}">
        <p14:creationId xmlns:p14="http://schemas.microsoft.com/office/powerpoint/2010/main" val="22662377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anim calcmode="lin" valueType="num">
                                      <p:cBhvr>
                                        <p:cTn id="20" dur="3000" fill="hold"/>
                                        <p:tgtEl>
                                          <p:spTgt spid="6"/>
                                        </p:tgtEl>
                                        <p:attrNameLst>
                                          <p:attrName>ppt_x</p:attrName>
                                        </p:attrNameLst>
                                      </p:cBhvr>
                                      <p:tavLst>
                                        <p:tav tm="0">
                                          <p:val>
                                            <p:strVal val="#ppt_x"/>
                                          </p:val>
                                        </p:tav>
                                        <p:tav tm="100000">
                                          <p:val>
                                            <p:strVal val="#ppt_x"/>
                                          </p:val>
                                        </p:tav>
                                      </p:tavLst>
                                    </p:anim>
                                    <p:anim calcmode="lin" valueType="num">
                                      <p:cBhvr>
                                        <p:cTn id="21" dur="3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0"/>
                                        <p:tgtEl>
                                          <p:spTgt spid="7"/>
                                        </p:tgtEl>
                                      </p:cBhvr>
                                    </p:animEffect>
                                    <p:anim calcmode="lin" valueType="num">
                                      <p:cBhvr>
                                        <p:cTn id="27" dur="3000" fill="hold"/>
                                        <p:tgtEl>
                                          <p:spTgt spid="7"/>
                                        </p:tgtEl>
                                        <p:attrNameLst>
                                          <p:attrName>ppt_x</p:attrName>
                                        </p:attrNameLst>
                                      </p:cBhvr>
                                      <p:tavLst>
                                        <p:tav tm="0">
                                          <p:val>
                                            <p:strVal val="#ppt_x"/>
                                          </p:val>
                                        </p:tav>
                                        <p:tav tm="100000">
                                          <p:val>
                                            <p:strVal val="#ppt_x"/>
                                          </p:val>
                                        </p:tav>
                                      </p:tavLst>
                                    </p:anim>
                                    <p:anim calcmode="lin" valueType="num">
                                      <p:cBhvr>
                                        <p:cTn id="28" dur="3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3000"/>
                                        <p:tgtEl>
                                          <p:spTgt spid="8"/>
                                        </p:tgtEl>
                                      </p:cBhvr>
                                    </p:animEffect>
                                    <p:anim calcmode="lin" valueType="num">
                                      <p:cBhvr>
                                        <p:cTn id="34" dur="3000" fill="hold"/>
                                        <p:tgtEl>
                                          <p:spTgt spid="8"/>
                                        </p:tgtEl>
                                        <p:attrNameLst>
                                          <p:attrName>ppt_x</p:attrName>
                                        </p:attrNameLst>
                                      </p:cBhvr>
                                      <p:tavLst>
                                        <p:tav tm="0">
                                          <p:val>
                                            <p:strVal val="#ppt_x"/>
                                          </p:val>
                                        </p:tav>
                                        <p:tav tm="100000">
                                          <p:val>
                                            <p:strVal val="#ppt_x"/>
                                          </p:val>
                                        </p:tav>
                                      </p:tavLst>
                                    </p:anim>
                                    <p:anim calcmode="lin" valueType="num">
                                      <p:cBhvr>
                                        <p:cTn id="35"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3000"/>
                                        <p:tgtEl>
                                          <p:spTgt spid="9"/>
                                        </p:tgtEl>
                                      </p:cBhvr>
                                    </p:animEffect>
                                    <p:anim calcmode="lin" valueType="num">
                                      <p:cBhvr>
                                        <p:cTn id="41" dur="3000" fill="hold"/>
                                        <p:tgtEl>
                                          <p:spTgt spid="9"/>
                                        </p:tgtEl>
                                        <p:attrNameLst>
                                          <p:attrName>ppt_x</p:attrName>
                                        </p:attrNameLst>
                                      </p:cBhvr>
                                      <p:tavLst>
                                        <p:tav tm="0">
                                          <p:val>
                                            <p:strVal val="#ppt_x"/>
                                          </p:val>
                                        </p:tav>
                                        <p:tav tm="100000">
                                          <p:val>
                                            <p:strVal val="#ppt_x"/>
                                          </p:val>
                                        </p:tav>
                                      </p:tavLst>
                                    </p:anim>
                                    <p:anim calcmode="lin" valueType="num">
                                      <p:cBhvr>
                                        <p:cTn id="42" dur="3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45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generated with very high confidence">
            <a:extLst>
              <a:ext uri="{FF2B5EF4-FFF2-40B4-BE49-F238E27FC236}">
                <a16:creationId xmlns:a16="http://schemas.microsoft.com/office/drawing/2014/main" id="{FACE20C8-FB42-435D-A47C-F32AC8700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55" y="643467"/>
            <a:ext cx="7428088" cy="5571066"/>
          </a:xfrm>
          <a:prstGeom prst="rect">
            <a:avLst/>
          </a:prstGeom>
        </p:spPr>
      </p:pic>
    </p:spTree>
    <p:extLst>
      <p:ext uri="{BB962C8B-B14F-4D97-AF65-F5344CB8AC3E}">
        <p14:creationId xmlns:p14="http://schemas.microsoft.com/office/powerpoint/2010/main" val="2791388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20</a:t>
            </a:fld>
            <a:endParaRPr lang="en-CA" dirty="0">
              <a:latin typeface="Calibri Light" panose="020F0302020204030204" pitchFamily="34" charset="0"/>
              <a:cs typeface="Calibri Light" panose="020F0302020204030204"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88841"/>
            <a:ext cx="4397152" cy="319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3"/>
          <p:cNvSpPr txBox="1">
            <a:spLocks/>
          </p:cNvSpPr>
          <p:nvPr/>
        </p:nvSpPr>
        <p:spPr>
          <a:xfrm>
            <a:off x="3609779" y="920462"/>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How Safety Affects Air Traffic</a:t>
            </a:r>
            <a:endParaRPr lang="nl-NL" sz="2400" dirty="0">
              <a:solidFill>
                <a:srgbClr val="C40075"/>
              </a:solidFill>
              <a:latin typeface="Calibri" panose="020F0502020204030204" pitchFamily="34" charset="0"/>
              <a:cs typeface="Calibri" panose="020F0502020204030204" pitchFamily="34" charset="0"/>
            </a:endParaRPr>
          </a:p>
        </p:txBody>
      </p:sp>
      <p:sp>
        <p:nvSpPr>
          <p:cNvPr id="6" name="Rectangle 5"/>
          <p:cNvSpPr/>
          <p:nvPr/>
        </p:nvSpPr>
        <p:spPr>
          <a:xfrm>
            <a:off x="5144408" y="1988840"/>
            <a:ext cx="3803817" cy="3539430"/>
          </a:xfrm>
          <a:prstGeom prst="rect">
            <a:avLst/>
          </a:prstGeom>
        </p:spPr>
        <p:txBody>
          <a:bodyPr wrap="square">
            <a:spAutoFit/>
          </a:bodyPr>
          <a:lstStyle/>
          <a:p>
            <a:pPr marL="285750" indent="-285750" algn="just">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Safety reputation might affect travelers' choice of destination and airlines</a:t>
            </a:r>
          </a:p>
          <a:p>
            <a:pPr marL="285750" indent="-285750" algn="just">
              <a:buFont typeface="Arial" panose="020B0604020202020204" pitchFamily="34" charset="0"/>
              <a:buChar char="•"/>
            </a:pPr>
            <a:endParaRPr lang="en-US" sz="1400"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Accidents and incidents might lead to an immediate decline of demand to travel with a particular airline</a:t>
            </a:r>
          </a:p>
          <a:p>
            <a:pPr marL="285750" indent="-285750" algn="just">
              <a:buFont typeface="Arial" panose="020B0604020202020204" pitchFamily="34" charset="0"/>
              <a:buChar char="•"/>
            </a:pPr>
            <a:endParaRPr lang="en-US" sz="1400"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400" dirty="0">
                <a:solidFill>
                  <a:srgbClr val="002060"/>
                </a:solidFill>
                <a:latin typeface="Arial" panose="020B0604020202020204" pitchFamily="34" charset="0"/>
                <a:cs typeface="Arial" panose="020B0604020202020204" pitchFamily="34" charset="0"/>
              </a:rPr>
              <a:t>Using an econometric model, it is estimated that </a:t>
            </a:r>
            <a:r>
              <a:rPr lang="en-US" sz="1400" b="1" dirty="0">
                <a:solidFill>
                  <a:srgbClr val="002060"/>
                </a:solidFill>
                <a:latin typeface="Arial" panose="020B0604020202020204" pitchFamily="34" charset="0"/>
                <a:cs typeface="Arial" panose="020B0604020202020204" pitchFamily="34" charset="0"/>
              </a:rPr>
              <a:t>10 per cent improvement </a:t>
            </a:r>
            <a:r>
              <a:rPr lang="en-US" sz="1400" dirty="0">
                <a:solidFill>
                  <a:srgbClr val="002060"/>
                </a:solidFill>
                <a:latin typeface="Arial" panose="020B0604020202020204" pitchFamily="34" charset="0"/>
                <a:cs typeface="Arial" panose="020B0604020202020204" pitchFamily="34" charset="0"/>
              </a:rPr>
              <a:t>of the effective implementation of a State’s safety oversight system might generate, on average, an additional </a:t>
            </a:r>
            <a:r>
              <a:rPr lang="en-US" sz="1400" b="1" dirty="0">
                <a:solidFill>
                  <a:srgbClr val="002060"/>
                </a:solidFill>
                <a:latin typeface="Arial" panose="020B0604020202020204" pitchFamily="34" charset="0"/>
                <a:cs typeface="Arial" panose="020B0604020202020204" pitchFamily="34" charset="0"/>
              </a:rPr>
              <a:t>1.8 per cent of aircraft departures</a:t>
            </a:r>
            <a:r>
              <a:rPr lang="en-US" sz="1400" dirty="0">
                <a:solidFill>
                  <a:srgbClr val="002060"/>
                </a:solidFill>
                <a:latin typeface="Arial" panose="020B0604020202020204" pitchFamily="34" charset="0"/>
                <a:cs typeface="Arial" panose="020B0604020202020204" pitchFamily="34" charset="0"/>
              </a:rPr>
              <a:t> from the State concerned</a:t>
            </a:r>
          </a:p>
          <a:p>
            <a:pPr marL="285750" indent="-285750" algn="just">
              <a:buFont typeface="Arial" panose="020B0604020202020204" pitchFamily="34" charset="0"/>
              <a:buChar char="•"/>
            </a:pPr>
            <a:endParaRPr lang="en-US" sz="1400" dirty="0">
              <a:solidFill>
                <a:srgbClr val="002060"/>
              </a:solidFill>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endParaRPr lang="en-US" sz="1400" dirty="0">
              <a:solidFill>
                <a:srgbClr val="002060"/>
              </a:solidFill>
              <a:latin typeface="Calibri Light" panose="020F0302020204030204" pitchFamily="34" charset="0"/>
              <a:cs typeface="Calibri Light" panose="020F0302020204030204" pitchFamily="34" charset="0"/>
            </a:endParaRPr>
          </a:p>
        </p:txBody>
      </p:sp>
      <p:sp>
        <p:nvSpPr>
          <p:cNvPr id="8" name="TextBox 7"/>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Aviation Benefits report, 2017, ICAO</a:t>
            </a:r>
            <a:endParaRPr lang="en-CA" sz="11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35131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21</a:t>
            </a:fld>
            <a:endParaRPr lang="en-CA" dirty="0">
              <a:latin typeface="Calibri Light" panose="020F0302020204030204" pitchFamily="34" charset="0"/>
              <a:cs typeface="Calibri Light" panose="020F0302020204030204"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2" t="45784" r="5267"/>
          <a:stretch/>
        </p:blipFill>
        <p:spPr bwMode="auto">
          <a:xfrm>
            <a:off x="4644008" y="3933056"/>
            <a:ext cx="4197350" cy="1732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2" name="TextBox 1"/>
          <p:cNvSpPr txBox="1"/>
          <p:nvPr/>
        </p:nvSpPr>
        <p:spPr>
          <a:xfrm>
            <a:off x="332324" y="2194991"/>
            <a:ext cx="3591604"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Dominican Republic improved Effective Implementation (EI) from 85.98% (2009) to </a:t>
            </a:r>
            <a:r>
              <a:rPr lang="en-US" b="1" dirty="0">
                <a:solidFill>
                  <a:schemeClr val="accent1"/>
                </a:solidFill>
                <a:latin typeface="Arial" panose="020B0604020202020204" pitchFamily="34" charset="0"/>
                <a:cs typeface="Arial" panose="020B0604020202020204" pitchFamily="34" charset="0"/>
              </a:rPr>
              <a:t>90.52% </a:t>
            </a:r>
            <a:r>
              <a:rPr lang="en-US" dirty="0">
                <a:latin typeface="Arial" panose="020B0604020202020204" pitchFamily="34" charset="0"/>
                <a:cs typeface="Arial" panose="020B0604020202020204" pitchFamily="34" charset="0"/>
              </a:rPr>
              <a:t> (world average is 66.32%), ranking the country 4 of 21 in NACC region</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Dominican Republic reached the Global Aviation Safety Plan (GASP) Targets</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34" t="417" r="22560" b="63794"/>
          <a:stretch/>
        </p:blipFill>
        <p:spPr bwMode="auto">
          <a:xfrm>
            <a:off x="5080973" y="1844824"/>
            <a:ext cx="3659859" cy="17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a:xfrm>
            <a:off x="3609779" y="992470"/>
            <a:ext cx="5507301" cy="636330"/>
          </a:xfrm>
          <a:prstGeom prst="rect">
            <a:avLst/>
          </a:prstGeom>
        </p:spPr>
        <p:txBody>
          <a:bodyPr lIns="68589" tIns="34295" rIns="68589" bIns="34295">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Safety Audit Results</a:t>
            </a:r>
            <a:endParaRPr lang="nl-NL" sz="2400" dirty="0">
              <a:solidFill>
                <a:srgbClr val="C400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596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22</a:t>
            </a:fld>
            <a:endParaRPr lang="en-CA" dirty="0">
              <a:latin typeface="Calibri Light" panose="020F0302020204030204" pitchFamily="34" charset="0"/>
              <a:cs typeface="Calibri Light" panose="020F0302020204030204" pitchFamily="34" charset="0"/>
            </a:endParaRPr>
          </a:p>
        </p:txBody>
      </p:sp>
      <p:sp>
        <p:nvSpPr>
          <p:cNvPr id="7" name="TextBox 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8" name="Title 3"/>
          <p:cNvSpPr txBox="1">
            <a:spLocks/>
          </p:cNvSpPr>
          <p:nvPr/>
        </p:nvSpPr>
        <p:spPr>
          <a:xfrm>
            <a:off x="2915816" y="992470"/>
            <a:ext cx="6201265" cy="636330"/>
          </a:xfrm>
          <a:prstGeom prst="rect">
            <a:avLst/>
          </a:prstGeom>
        </p:spPr>
        <p:txBody>
          <a:bodyPr lIns="68589" tIns="34295" rIns="68589" bIns="34295">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State Safety Program Implementation  Results</a:t>
            </a:r>
            <a:endParaRPr lang="nl-NL" sz="2400" dirty="0">
              <a:solidFill>
                <a:srgbClr val="C40075"/>
              </a:solidFill>
              <a:latin typeface="Calibri" panose="020F0502020204030204" pitchFamily="34" charset="0"/>
              <a:cs typeface="Calibri" panose="020F0502020204030204" pitchFamily="34" charset="0"/>
            </a:endParaRPr>
          </a:p>
        </p:txBody>
      </p:sp>
      <p:pic>
        <p:nvPicPr>
          <p:cNvPr id="5" name="Picture 4" descr="A screenshot of a cell phone&#10;&#10;Description generated with very high confidence">
            <a:extLst>
              <a:ext uri="{FF2B5EF4-FFF2-40B4-BE49-F238E27FC236}">
                <a16:creationId xmlns:a16="http://schemas.microsoft.com/office/drawing/2014/main" id="{E501CF4D-3CC7-4E62-840B-A9322E128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539778"/>
            <a:ext cx="8541292" cy="3778444"/>
          </a:xfrm>
          <a:prstGeom prst="rect">
            <a:avLst/>
          </a:prstGeom>
        </p:spPr>
      </p:pic>
    </p:spTree>
    <p:extLst>
      <p:ext uri="{BB962C8B-B14F-4D97-AF65-F5344CB8AC3E}">
        <p14:creationId xmlns:p14="http://schemas.microsoft.com/office/powerpoint/2010/main" val="3029085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23</a:t>
            </a:fld>
            <a:endParaRPr lang="en-CA" dirty="0">
              <a:latin typeface="Calibri Light" panose="020F0302020204030204" pitchFamily="34" charset="0"/>
              <a:cs typeface="Calibri Light" panose="020F0302020204030204" pitchFamily="34" charset="0"/>
            </a:endParaRPr>
          </a:p>
        </p:txBody>
      </p:sp>
      <p:sp>
        <p:nvSpPr>
          <p:cNvPr id="9" name="TextBox 8"/>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10" name="Title 3"/>
          <p:cNvSpPr txBox="1">
            <a:spLocks/>
          </p:cNvSpPr>
          <p:nvPr/>
        </p:nvSpPr>
        <p:spPr>
          <a:xfrm>
            <a:off x="3609779" y="992470"/>
            <a:ext cx="5507301" cy="636330"/>
          </a:xfrm>
          <a:prstGeom prst="rect">
            <a:avLst/>
          </a:prstGeom>
        </p:spPr>
        <p:txBody>
          <a:bodyPr lIns="68589" tIns="34295" rIns="68589" bIns="34295">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Safety Audit Results</a:t>
            </a:r>
            <a:endParaRPr lang="nl-NL" sz="2400" dirty="0">
              <a:solidFill>
                <a:srgbClr val="C40075"/>
              </a:solidFill>
              <a:latin typeface="Calibri" panose="020F0502020204030204" pitchFamily="34" charset="0"/>
              <a:cs typeface="Calibri" panose="020F0502020204030204" pitchFamily="34" charset="0"/>
            </a:endParaRPr>
          </a:p>
        </p:txBody>
      </p:sp>
      <p:grpSp>
        <p:nvGrpSpPr>
          <p:cNvPr id="3" name="Group 2"/>
          <p:cNvGrpSpPr/>
          <p:nvPr/>
        </p:nvGrpSpPr>
        <p:grpSpPr>
          <a:xfrm>
            <a:off x="0" y="2852936"/>
            <a:ext cx="4610546" cy="1879972"/>
            <a:chOff x="47824" y="1995686"/>
            <a:chExt cx="4610546" cy="1879972"/>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7" t="9310" r="50165" b="53267"/>
            <a:stretch/>
          </p:blipFill>
          <p:spPr bwMode="auto">
            <a:xfrm>
              <a:off x="47824" y="1995686"/>
              <a:ext cx="2723976" cy="187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958" t="9310" r="1946" b="53267"/>
            <a:stretch/>
          </p:blipFill>
          <p:spPr bwMode="auto">
            <a:xfrm>
              <a:off x="2771800" y="1995686"/>
              <a:ext cx="1886570" cy="187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4716015" y="2852936"/>
            <a:ext cx="4248472" cy="1850504"/>
            <a:chOff x="4716016" y="2075458"/>
            <a:chExt cx="4248472" cy="1850504"/>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893" t="46629" r="1289" b="13934"/>
            <a:stretch/>
          </p:blipFill>
          <p:spPr bwMode="auto">
            <a:xfrm>
              <a:off x="7036892" y="2075458"/>
              <a:ext cx="1927596" cy="185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0" t="46629" r="55598" b="13934"/>
            <a:stretch/>
          </p:blipFill>
          <p:spPr bwMode="auto">
            <a:xfrm>
              <a:off x="4716016" y="2075458"/>
              <a:ext cx="2389634" cy="185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extBox 10"/>
          <p:cNvSpPr txBox="1"/>
          <p:nvPr/>
        </p:nvSpPr>
        <p:spPr>
          <a:xfrm>
            <a:off x="227125" y="1988840"/>
            <a:ext cx="8737363" cy="400110"/>
          </a:xfrm>
          <a:prstGeom prst="rect">
            <a:avLst/>
          </a:prstGeom>
          <a:noFill/>
        </p:spPr>
        <p:txBody>
          <a:bodyPr wrap="square" rtlCol="0">
            <a:spAutoFit/>
          </a:bodyPr>
          <a:lstStyle/>
          <a:p>
            <a:pPr algn="ctr"/>
            <a:r>
              <a:rPr lang="en-US" sz="2000" b="1" dirty="0">
                <a:solidFill>
                  <a:schemeClr val="accent1"/>
                </a:solidFill>
                <a:latin typeface="Calibri Light" panose="020F0302020204030204" pitchFamily="34" charset="0"/>
                <a:cs typeface="Calibri Light" panose="020F0302020204030204" pitchFamily="34" charset="0"/>
              </a:rPr>
              <a:t>Dominican Republic Performance Dashboard based on ICAO Safety Audits</a:t>
            </a:r>
          </a:p>
        </p:txBody>
      </p:sp>
      <p:sp>
        <p:nvSpPr>
          <p:cNvPr id="13" name="TextBox 12"/>
          <p:cNvSpPr txBox="1"/>
          <p:nvPr/>
        </p:nvSpPr>
        <p:spPr>
          <a:xfrm>
            <a:off x="325878" y="5151368"/>
            <a:ext cx="8737363" cy="369332"/>
          </a:xfrm>
          <a:prstGeom prst="rect">
            <a:avLst/>
          </a:prstGeom>
          <a:noFill/>
        </p:spPr>
        <p:txBody>
          <a:bodyPr wrap="square" rtlCol="0">
            <a:spAutoFit/>
          </a:bodyPr>
          <a:lstStyle/>
          <a:p>
            <a:pPr algn="ctr"/>
            <a:r>
              <a:rPr lang="en-US" b="1" dirty="0">
                <a:solidFill>
                  <a:srgbClr val="00B050"/>
                </a:solidFill>
                <a:latin typeface="Calibri Light" panose="020F0302020204030204" pitchFamily="34" charset="0"/>
                <a:cs typeface="Calibri Light" panose="020F0302020204030204" pitchFamily="34" charset="0"/>
              </a:rPr>
              <a:t>Green indicates that the State exceeds the target set by ICAO</a:t>
            </a:r>
            <a:endParaRPr lang="en-CA" b="1" dirty="0">
              <a:solidFill>
                <a:srgbClr val="00B05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54166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24</a:t>
            </a:fld>
            <a:endParaRPr lang="en-CA" dirty="0">
              <a:latin typeface="Calibri Light" panose="020F0302020204030204" pitchFamily="34" charset="0"/>
              <a:cs typeface="Calibri Light" panose="020F03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83814459"/>
              </p:ext>
            </p:extLst>
          </p:nvPr>
        </p:nvGraphicFramePr>
        <p:xfrm>
          <a:off x="2015716" y="2132856"/>
          <a:ext cx="5112568" cy="2952330"/>
        </p:xfrm>
        <a:graphic>
          <a:graphicData uri="http://schemas.openxmlformats.org/drawingml/2006/table">
            <a:tbl>
              <a:tblPr bandRow="1">
                <a:tableStyleId>{5C22544A-7EE6-4342-B048-85BDC9FD1C3A}</a:tableStyleId>
              </a:tblPr>
              <a:tblGrid>
                <a:gridCol w="5112568">
                  <a:extLst>
                    <a:ext uri="{9D8B030D-6E8A-4147-A177-3AD203B41FA5}">
                      <a16:colId xmlns:a16="http://schemas.microsoft.com/office/drawing/2014/main" val="20000"/>
                    </a:ext>
                  </a:extLst>
                </a:gridCol>
              </a:tblGrid>
              <a:tr h="590466">
                <a:tc>
                  <a:txBody>
                    <a:bodyPr/>
                    <a:lstStyle/>
                    <a:p>
                      <a:pPr algn="ctr"/>
                      <a:r>
                        <a:rPr lang="en-US" b="0" dirty="0">
                          <a:solidFill>
                            <a:schemeClr val="bg1"/>
                          </a:solidFill>
                          <a:latin typeface="Calibri Light" panose="020F0302020204030204" pitchFamily="34" charset="0"/>
                          <a:cs typeface="Calibri Light" panose="020F0302020204030204" pitchFamily="34" charset="0"/>
                        </a:rPr>
                        <a:t>Introduction </a:t>
                      </a:r>
                      <a:endParaRPr lang="en-CA" b="0"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Policy and Regulation </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1"/>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Safety Audit Results</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2"/>
                  </a:ext>
                </a:extLst>
              </a:tr>
              <a:tr h="590466">
                <a:tc>
                  <a:txBody>
                    <a:bodyPr/>
                    <a:lstStyle/>
                    <a:p>
                      <a:pPr algn="ctr"/>
                      <a:r>
                        <a:rPr lang="en-US" altLang="ja-JP" baseline="0" dirty="0">
                          <a:solidFill>
                            <a:schemeClr val="bg1"/>
                          </a:solidFill>
                          <a:latin typeface="Calibri Light" panose="020F0302020204030204" pitchFamily="34" charset="0"/>
                          <a:cs typeface="Calibri Light" panose="020F0302020204030204" pitchFamily="34" charset="0"/>
                        </a:rPr>
                        <a:t>The State of Air Transport and </a:t>
                      </a:r>
                      <a:r>
                        <a:rPr lang="en-US" altLang="ja-JP" dirty="0">
                          <a:solidFill>
                            <a:schemeClr val="bg1"/>
                          </a:solidFill>
                          <a:latin typeface="Calibri Light" panose="020F0302020204030204" pitchFamily="34" charset="0"/>
                          <a:cs typeface="Calibri Light" panose="020F0302020204030204" pitchFamily="34" charset="0"/>
                        </a:rPr>
                        <a:t>Air Connectivity</a:t>
                      </a:r>
                      <a:r>
                        <a:rPr lang="en-US" altLang="ja-JP" baseline="0" dirty="0">
                          <a:solidFill>
                            <a:schemeClr val="bg1"/>
                          </a:solidFill>
                          <a:latin typeface="Calibri Light" panose="020F0302020204030204" pitchFamily="34" charset="0"/>
                          <a:cs typeface="Calibri Light" panose="020F0302020204030204" pitchFamily="34" charset="0"/>
                        </a:rPr>
                        <a:t> </a:t>
                      </a:r>
                      <a:endParaRPr lang="en-CA" altLang="ja-JP"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0070"/>
                    </a:solidFill>
                  </a:tcPr>
                </a:tc>
                <a:extLst>
                  <a:ext uri="{0D108BD9-81ED-4DB2-BD59-A6C34878D82A}">
                    <a16:rowId xmlns:a16="http://schemas.microsoft.com/office/drawing/2014/main" val="10003"/>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Economic Benefits</a:t>
                      </a:r>
                      <a:r>
                        <a:rPr lang="en-US" baseline="0" dirty="0">
                          <a:solidFill>
                            <a:schemeClr val="bg1"/>
                          </a:solidFill>
                          <a:latin typeface="Calibri Light" panose="020F0302020204030204" pitchFamily="34" charset="0"/>
                          <a:cs typeface="Calibri Light" panose="020F0302020204030204" pitchFamily="34" charset="0"/>
                        </a:rPr>
                        <a:t> and Job Contribution</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4"/>
                  </a:ext>
                </a:extLst>
              </a:tr>
            </a:tbl>
          </a:graphicData>
        </a:graphic>
      </p:graphicFrame>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004" y="857251"/>
            <a:ext cx="4547997" cy="74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323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1"/>
            <a:ext cx="4248472" cy="3473815"/>
          </a:xfrm>
        </p:spPr>
        <p:txBody>
          <a:bodyPr>
            <a:normAutofit fontScale="77500" lnSpcReduction="20000"/>
          </a:bodyPr>
          <a:lstStyle/>
          <a:p>
            <a:pPr marL="57150" indent="0">
              <a:lnSpc>
                <a:spcPct val="120000"/>
              </a:lnSpc>
              <a:buNone/>
            </a:pPr>
            <a:r>
              <a:rPr lang="en-US" sz="3100" dirty="0">
                <a:solidFill>
                  <a:srgbClr val="7B0052"/>
                </a:solidFill>
              </a:rPr>
              <a:t>Movement of passengers, mail and cargo involving the </a:t>
            </a:r>
            <a:r>
              <a:rPr lang="en-US" sz="3100" b="1" dirty="0">
                <a:solidFill>
                  <a:srgbClr val="7B0052"/>
                </a:solidFill>
              </a:rPr>
              <a:t>minimum of transit points</a:t>
            </a:r>
          </a:p>
          <a:p>
            <a:pPr lvl="1"/>
            <a:endParaRPr lang="en-US" dirty="0">
              <a:solidFill>
                <a:schemeClr val="accent6"/>
              </a:solidFill>
            </a:endParaRPr>
          </a:p>
          <a:p>
            <a:pPr lvl="1">
              <a:spcBef>
                <a:spcPts val="600"/>
              </a:spcBef>
            </a:pPr>
            <a:r>
              <a:rPr lang="en-US" sz="2600" dirty="0">
                <a:solidFill>
                  <a:schemeClr val="accent6"/>
                </a:solidFill>
              </a:rPr>
              <a:t>which makes trip as </a:t>
            </a:r>
            <a:r>
              <a:rPr lang="en-US" sz="2600" b="1" dirty="0">
                <a:solidFill>
                  <a:schemeClr val="accent6"/>
                </a:solidFill>
              </a:rPr>
              <a:t>short</a:t>
            </a:r>
            <a:r>
              <a:rPr lang="en-US" sz="2600" dirty="0">
                <a:solidFill>
                  <a:schemeClr val="accent6"/>
                </a:solidFill>
              </a:rPr>
              <a:t> as possible</a:t>
            </a:r>
          </a:p>
          <a:p>
            <a:pPr lvl="1">
              <a:spcBef>
                <a:spcPts val="600"/>
              </a:spcBef>
            </a:pPr>
            <a:r>
              <a:rPr lang="en-US" sz="2600" dirty="0">
                <a:solidFill>
                  <a:schemeClr val="accent6"/>
                </a:solidFill>
              </a:rPr>
              <a:t>with </a:t>
            </a:r>
            <a:r>
              <a:rPr lang="en-US" sz="2600" b="1" dirty="0">
                <a:solidFill>
                  <a:schemeClr val="accent6"/>
                </a:solidFill>
              </a:rPr>
              <a:t>optimal </a:t>
            </a:r>
            <a:r>
              <a:rPr lang="en-US" sz="2600" dirty="0">
                <a:solidFill>
                  <a:schemeClr val="accent6"/>
                </a:solidFill>
              </a:rPr>
              <a:t>user satisfaction</a:t>
            </a:r>
          </a:p>
          <a:p>
            <a:pPr lvl="1">
              <a:spcBef>
                <a:spcPts val="600"/>
              </a:spcBef>
            </a:pPr>
            <a:r>
              <a:rPr lang="en-US" sz="2600" dirty="0">
                <a:solidFill>
                  <a:schemeClr val="accent6"/>
                </a:solidFill>
              </a:rPr>
              <a:t>at the </a:t>
            </a:r>
            <a:r>
              <a:rPr lang="en-US" sz="2600" b="1" dirty="0">
                <a:solidFill>
                  <a:schemeClr val="accent6"/>
                </a:solidFill>
              </a:rPr>
              <a:t>minimum</a:t>
            </a:r>
            <a:r>
              <a:rPr lang="en-US" sz="2600" dirty="0">
                <a:solidFill>
                  <a:schemeClr val="accent6"/>
                </a:solidFill>
              </a:rPr>
              <a:t> price possible</a:t>
            </a:r>
          </a:p>
        </p:txBody>
      </p:sp>
      <p:sp>
        <p:nvSpPr>
          <p:cNvPr id="4" name="Title 1"/>
          <p:cNvSpPr txBox="1">
            <a:spLocks/>
          </p:cNvSpPr>
          <p:nvPr/>
        </p:nvSpPr>
        <p:spPr>
          <a:xfrm>
            <a:off x="3578696" y="852697"/>
            <a:ext cx="5565304" cy="764704"/>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l"/>
            <a:endParaRPr lang="en-CA" altLang="en-US" sz="2400" b="1" dirty="0">
              <a:solidFill>
                <a:srgbClr val="C40075"/>
              </a:solidFill>
              <a:latin typeface="Calibri Light" panose="020F0302020204030204" pitchFamily="34" charset="0"/>
              <a:cs typeface="Calibri Light" panose="020F0302020204030204" pitchFamily="34" charset="0"/>
            </a:endParaRPr>
          </a:p>
        </p:txBody>
      </p:sp>
      <p:grpSp>
        <p:nvGrpSpPr>
          <p:cNvPr id="7" name="Group 6"/>
          <p:cNvGrpSpPr/>
          <p:nvPr/>
        </p:nvGrpSpPr>
        <p:grpSpPr>
          <a:xfrm>
            <a:off x="4966888" y="2492897"/>
            <a:ext cx="3781576" cy="2459055"/>
            <a:chOff x="0" y="139769"/>
            <a:chExt cx="2808312" cy="1660430"/>
          </a:xfrm>
          <a:effectLst>
            <a:outerShdw blurRad="50800" dist="38100" dir="2700000" algn="tl" rotWithShape="0">
              <a:prstClr val="black">
                <a:alpha val="40000"/>
              </a:prstClr>
            </a:outerShdw>
          </a:effectLst>
        </p:grpSpPr>
        <p:sp>
          <p:nvSpPr>
            <p:cNvPr id="8" name="Rounded Rectangle 7"/>
            <p:cNvSpPr/>
            <p:nvPr/>
          </p:nvSpPr>
          <p:spPr>
            <a:xfrm>
              <a:off x="0" y="139769"/>
              <a:ext cx="2808312" cy="1660430"/>
            </a:xfrm>
            <a:prstGeom prst="round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CA" sz="1100">
                  <a:latin typeface="Calibri Light" panose="020F0302020204030204" pitchFamily="34" charset="0"/>
                  <a:ea typeface="Times New Roman"/>
                  <a:cs typeface="Calibri Light" panose="020F0302020204030204" pitchFamily="34" charset="0"/>
                </a:rPr>
                <a:t> </a:t>
              </a:r>
              <a:endParaRPr lang="en-GB" sz="1100">
                <a:latin typeface="Calibri Light" panose="020F0302020204030204" pitchFamily="34" charset="0"/>
                <a:ea typeface="SimSun"/>
                <a:cs typeface="Calibri Light" panose="020F0302020204030204" pitchFamily="34" charset="0"/>
              </a:endParaRPr>
            </a:p>
          </p:txBody>
        </p:sp>
        <p:sp>
          <p:nvSpPr>
            <p:cNvPr id="9" name="Text Box 2"/>
            <p:cNvSpPr txBox="1">
              <a:spLocks noChangeArrowheads="1"/>
            </p:cNvSpPr>
            <p:nvPr/>
          </p:nvSpPr>
          <p:spPr bwMode="auto">
            <a:xfrm>
              <a:off x="100046" y="405061"/>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dirty="0">
                  <a:solidFill>
                    <a:srgbClr val="000000"/>
                  </a:solidFill>
                  <a:latin typeface="Calibri Light" panose="020F0302020204030204" pitchFamily="34" charset="0"/>
                  <a:ea typeface="SimSun"/>
                  <a:cs typeface="Calibri Light" panose="020F0302020204030204" pitchFamily="34" charset="0"/>
                </a:rPr>
                <a:t>Market Access</a:t>
              </a:r>
              <a:endParaRPr lang="en-GB" sz="1600" dirty="0">
                <a:latin typeface="Calibri Light" panose="020F0302020204030204" pitchFamily="34" charset="0"/>
                <a:ea typeface="SimSun"/>
                <a:cs typeface="Calibri Light" panose="020F0302020204030204" pitchFamily="34" charset="0"/>
              </a:endParaRPr>
            </a:p>
          </p:txBody>
        </p:sp>
        <p:sp>
          <p:nvSpPr>
            <p:cNvPr id="10" name="Text Box 2"/>
            <p:cNvSpPr txBox="1">
              <a:spLocks noChangeArrowheads="1"/>
            </p:cNvSpPr>
            <p:nvPr/>
          </p:nvSpPr>
          <p:spPr bwMode="auto">
            <a:xfrm>
              <a:off x="773101" y="403847"/>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a:solidFill>
                    <a:srgbClr val="000000"/>
                  </a:solidFill>
                  <a:latin typeface="Calibri Light" panose="020F0302020204030204" pitchFamily="34" charset="0"/>
                  <a:ea typeface="SimSun"/>
                  <a:cs typeface="Calibri Light" panose="020F0302020204030204" pitchFamily="34" charset="0"/>
                </a:rPr>
                <a:t>Airline Activities </a:t>
              </a:r>
              <a:endParaRPr lang="en-GB" sz="1600">
                <a:latin typeface="Calibri Light" panose="020F0302020204030204" pitchFamily="34" charset="0"/>
                <a:ea typeface="SimSun"/>
                <a:cs typeface="Calibri Light" panose="020F0302020204030204" pitchFamily="34" charset="0"/>
              </a:endParaRPr>
            </a:p>
          </p:txBody>
        </p:sp>
        <p:sp>
          <p:nvSpPr>
            <p:cNvPr id="11" name="Text Box 2"/>
            <p:cNvSpPr txBox="1">
              <a:spLocks noChangeArrowheads="1"/>
            </p:cNvSpPr>
            <p:nvPr/>
          </p:nvSpPr>
          <p:spPr bwMode="auto">
            <a:xfrm>
              <a:off x="1458105" y="405061"/>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a:solidFill>
                    <a:srgbClr val="000000"/>
                  </a:solidFill>
                  <a:latin typeface="Calibri Light" panose="020F0302020204030204" pitchFamily="34" charset="0"/>
                  <a:ea typeface="SimSun"/>
                  <a:cs typeface="Calibri Light" panose="020F0302020204030204" pitchFamily="34" charset="0"/>
                </a:rPr>
                <a:t>Inter-modality</a:t>
              </a:r>
              <a:endParaRPr lang="en-GB" sz="1600">
                <a:latin typeface="Calibri Light" panose="020F0302020204030204" pitchFamily="34" charset="0"/>
                <a:ea typeface="SimSun"/>
                <a:cs typeface="Calibri Light" panose="020F0302020204030204" pitchFamily="34" charset="0"/>
              </a:endParaRPr>
            </a:p>
          </p:txBody>
        </p:sp>
        <p:sp>
          <p:nvSpPr>
            <p:cNvPr id="12" name="Text Box 2"/>
            <p:cNvSpPr txBox="1">
              <a:spLocks noChangeArrowheads="1"/>
            </p:cNvSpPr>
            <p:nvPr/>
          </p:nvSpPr>
          <p:spPr bwMode="auto">
            <a:xfrm>
              <a:off x="2120550" y="405061"/>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dirty="0" err="1">
                  <a:solidFill>
                    <a:srgbClr val="000000"/>
                  </a:solidFill>
                  <a:latin typeface="Calibri Light" panose="020F0302020204030204" pitchFamily="34" charset="0"/>
                  <a:ea typeface="SimSun"/>
                  <a:cs typeface="Calibri Light" panose="020F0302020204030204" pitchFamily="34" charset="0"/>
                </a:rPr>
                <a:t>Facili-tation</a:t>
              </a:r>
              <a:endParaRPr lang="en-GB" sz="1600" dirty="0">
                <a:latin typeface="Calibri Light" panose="020F0302020204030204" pitchFamily="34" charset="0"/>
                <a:ea typeface="SimSun"/>
                <a:cs typeface="Calibri Light" panose="020F0302020204030204" pitchFamily="34" charset="0"/>
              </a:endParaRPr>
            </a:p>
          </p:txBody>
        </p:sp>
        <p:sp>
          <p:nvSpPr>
            <p:cNvPr id="13" name="Text Box 2"/>
            <p:cNvSpPr txBox="1">
              <a:spLocks noChangeArrowheads="1"/>
            </p:cNvSpPr>
            <p:nvPr/>
          </p:nvSpPr>
          <p:spPr bwMode="auto">
            <a:xfrm>
              <a:off x="436572" y="1089447"/>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a:solidFill>
                    <a:srgbClr val="000000"/>
                  </a:solidFill>
                  <a:latin typeface="Calibri Light" panose="020F0302020204030204" pitchFamily="34" charset="0"/>
                  <a:ea typeface="SimSun"/>
                  <a:cs typeface="Calibri Light" panose="020F0302020204030204" pitchFamily="34" charset="0"/>
                </a:rPr>
                <a:t>Optimal Use of Airport Systems</a:t>
              </a:r>
              <a:endParaRPr lang="en-GB" sz="1600">
                <a:latin typeface="Calibri Light" panose="020F0302020204030204" pitchFamily="34" charset="0"/>
                <a:ea typeface="SimSun"/>
                <a:cs typeface="Calibri Light" panose="020F0302020204030204" pitchFamily="34" charset="0"/>
              </a:endParaRPr>
            </a:p>
          </p:txBody>
        </p:sp>
        <p:sp>
          <p:nvSpPr>
            <p:cNvPr id="14" name="Text Box 2"/>
            <p:cNvSpPr txBox="1">
              <a:spLocks noChangeArrowheads="1"/>
            </p:cNvSpPr>
            <p:nvPr/>
          </p:nvSpPr>
          <p:spPr bwMode="auto">
            <a:xfrm>
              <a:off x="1789327" y="1092635"/>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a:solidFill>
                    <a:srgbClr val="000000"/>
                  </a:solidFill>
                  <a:latin typeface="Calibri Light" panose="020F0302020204030204" pitchFamily="34" charset="0"/>
                  <a:ea typeface="SimSun"/>
                  <a:cs typeface="Calibri Light" panose="020F0302020204030204" pitchFamily="34" charset="0"/>
                </a:rPr>
                <a:t>Optimal Use of ANS</a:t>
              </a:r>
              <a:endParaRPr lang="en-GB" sz="1600">
                <a:latin typeface="Calibri Light" panose="020F0302020204030204" pitchFamily="34" charset="0"/>
                <a:ea typeface="SimSun"/>
                <a:cs typeface="Calibri Light" panose="020F0302020204030204" pitchFamily="34" charset="0"/>
              </a:endParaRPr>
            </a:p>
          </p:txBody>
        </p:sp>
        <p:sp>
          <p:nvSpPr>
            <p:cNvPr id="15" name="Text Box 2"/>
            <p:cNvSpPr txBox="1">
              <a:spLocks noChangeArrowheads="1"/>
            </p:cNvSpPr>
            <p:nvPr/>
          </p:nvSpPr>
          <p:spPr bwMode="auto">
            <a:xfrm>
              <a:off x="1115603" y="1089447"/>
              <a:ext cx="594000" cy="593725"/>
            </a:xfrm>
            <a:prstGeom prst="round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rot="0" vert="horz" wrap="square" lIns="91440" tIns="45720" rIns="91440" bIns="45720" anchor="ctr" anchorCtr="0">
              <a:noAutofit/>
            </a:bodyPr>
            <a:lstStyle/>
            <a:p>
              <a:pPr algn="ctr"/>
              <a:r>
                <a:rPr lang="en-CA" sz="1000">
                  <a:solidFill>
                    <a:srgbClr val="000000"/>
                  </a:solidFill>
                  <a:latin typeface="Calibri Light" panose="020F0302020204030204" pitchFamily="34" charset="0"/>
                  <a:ea typeface="SimSun"/>
                  <a:cs typeface="Calibri Light" panose="020F0302020204030204" pitchFamily="34" charset="0"/>
                </a:rPr>
                <a:t>Optimal Use of Aircraft</a:t>
              </a:r>
              <a:endParaRPr lang="en-GB" sz="1600">
                <a:latin typeface="Calibri Light" panose="020F0302020204030204" pitchFamily="34" charset="0"/>
                <a:ea typeface="SimSun"/>
                <a:cs typeface="Calibri Light" panose="020F0302020204030204" pitchFamily="34" charset="0"/>
              </a:endParaRPr>
            </a:p>
          </p:txBody>
        </p:sp>
      </p:grpSp>
      <p:sp>
        <p:nvSpPr>
          <p:cNvPr id="16" name="Title 3"/>
          <p:cNvSpPr>
            <a:spLocks noGrp="1"/>
          </p:cNvSpPr>
          <p:nvPr>
            <p:ph type="title"/>
          </p:nvPr>
        </p:nvSpPr>
        <p:spPr>
          <a:xfrm>
            <a:off x="3654199" y="916884"/>
            <a:ext cx="5507301" cy="636330"/>
          </a:xfrm>
        </p:spPr>
        <p:txBody>
          <a:bodyPr vert="horz" lIns="68589" tIns="34295" rIns="68589" bIns="34295" rtlCol="0" anchor="ctr">
            <a:noAutofit/>
          </a:bodyPr>
          <a:lstStyle/>
          <a:p>
            <a:pPr algn="r"/>
            <a:r>
              <a:rPr lang="en-US" sz="2400" b="1" dirty="0">
                <a:solidFill>
                  <a:srgbClr val="C40075"/>
                </a:solidFill>
                <a:latin typeface="Calibri" panose="020F0502020204030204" pitchFamily="34" charset="0"/>
                <a:cs typeface="Calibri" panose="020F0502020204030204" pitchFamily="34" charset="0"/>
              </a:rPr>
              <a:t>Definition of Air Connectivity</a:t>
            </a:r>
            <a:endParaRPr lang="nl-NL" sz="2400" dirty="0">
              <a:solidFill>
                <a:srgbClr val="C40075"/>
              </a:solidFill>
              <a:latin typeface="Calibri" panose="020F0502020204030204" pitchFamily="34" charset="0"/>
              <a:cs typeface="Calibri" panose="020F0502020204030204" pitchFamily="34" charset="0"/>
            </a:endParaRPr>
          </a:p>
        </p:txBody>
      </p:sp>
      <p:sp>
        <p:nvSpPr>
          <p:cNvPr id="17"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25</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13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par>
                          <p:cTn id="10" fill="hold">
                            <p:stCondLst>
                              <p:cond delay="750"/>
                            </p:stCondLst>
                            <p:childTnLst>
                              <p:par>
                                <p:cTn id="11" presetID="53" presetClass="entr" presetSubtype="16" fill="hold" nodeType="afterEffect">
                                  <p:stCondLst>
                                    <p:cond delay="25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53" presetClass="entr" presetSubtype="16" fill="hold" nodeType="after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26</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The State of Air Transport</a:t>
            </a:r>
            <a:br>
              <a:rPr lang="en-US" sz="2400" b="1" dirty="0">
                <a:solidFill>
                  <a:srgbClr val="C40075"/>
                </a:solidFill>
                <a:latin typeface="Calibri" panose="020F0502020204030204" pitchFamily="34" charset="0"/>
                <a:cs typeface="Calibri" panose="020F0502020204030204" pitchFamily="34" charset="0"/>
              </a:rPr>
            </a:br>
            <a:r>
              <a:rPr lang="en-US" sz="2400" b="1" dirty="0">
                <a:solidFill>
                  <a:srgbClr val="C40075"/>
                </a:solidFill>
                <a:latin typeface="Calibri" panose="020F0502020204030204" pitchFamily="34" charset="0"/>
                <a:cs typeface="Calibri" panose="020F0502020204030204" pitchFamily="34" charset="0"/>
              </a:rPr>
              <a:t>Dominican Republic</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308053"/>
            <a:ext cx="4335626" cy="30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610" y="4581128"/>
            <a:ext cx="220233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13284" y="1878446"/>
            <a:ext cx="797074" cy="400110"/>
          </a:xfrm>
          <a:prstGeom prst="rect">
            <a:avLst/>
          </a:prstGeom>
          <a:noFill/>
        </p:spPr>
        <p:txBody>
          <a:bodyPr wrap="square" rtlCol="0">
            <a:spAutoFit/>
          </a:bodyPr>
          <a:lstStyle/>
          <a:p>
            <a:r>
              <a:rPr lang="en-US" sz="2000" dirty="0">
                <a:solidFill>
                  <a:schemeClr val="accent1"/>
                </a:solidFill>
                <a:latin typeface="Calibri Light" panose="020F0302020204030204" pitchFamily="34" charset="0"/>
                <a:cs typeface="Calibri Light" panose="020F0302020204030204" pitchFamily="34" charset="0"/>
              </a:rPr>
              <a:t>2017</a:t>
            </a:r>
            <a:endParaRPr lang="en-CA" sz="2000" dirty="0">
              <a:solidFill>
                <a:schemeClr val="accent1"/>
              </a:solidFill>
              <a:latin typeface="Calibri Light" panose="020F0302020204030204" pitchFamily="34" charset="0"/>
              <a:cs typeface="Calibri Light" panose="020F0302020204030204" pitchFamily="34" charset="0"/>
            </a:endParaRPr>
          </a:p>
        </p:txBody>
      </p:sp>
      <p:sp>
        <p:nvSpPr>
          <p:cNvPr id="9" name="TextBox 8"/>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12" name="Content Placeholder 2"/>
          <p:cNvSpPr>
            <a:spLocks noGrp="1"/>
          </p:cNvSpPr>
          <p:nvPr>
            <p:ph idx="1"/>
          </p:nvPr>
        </p:nvSpPr>
        <p:spPr>
          <a:xfrm>
            <a:off x="251520" y="1878446"/>
            <a:ext cx="4248472" cy="3600400"/>
          </a:xfrm>
        </p:spPr>
        <p:txBody>
          <a:bodyPr>
            <a:noAutofit/>
          </a:bodyPr>
          <a:lstStyle/>
          <a:p>
            <a:pPr>
              <a:spcBef>
                <a:spcPts val="1200"/>
              </a:spcBef>
            </a:pPr>
            <a:r>
              <a:rPr lang="en-US" sz="1600" dirty="0">
                <a:solidFill>
                  <a:srgbClr val="0070C0"/>
                </a:solidFill>
              </a:rPr>
              <a:t>Over 99.9% of traffic is international</a:t>
            </a:r>
          </a:p>
          <a:p>
            <a:pPr>
              <a:spcBef>
                <a:spcPts val="1200"/>
              </a:spcBef>
            </a:pPr>
            <a:r>
              <a:rPr lang="en-US" sz="1600" dirty="0">
                <a:solidFill>
                  <a:srgbClr val="0070C0"/>
                </a:solidFill>
              </a:rPr>
              <a:t>More than 90% of tourists arrive by air</a:t>
            </a:r>
          </a:p>
          <a:p>
            <a:pPr>
              <a:spcBef>
                <a:spcPts val="1200"/>
              </a:spcBef>
            </a:pPr>
            <a:r>
              <a:rPr lang="en-US" sz="1600" dirty="0">
                <a:solidFill>
                  <a:srgbClr val="0070C0"/>
                </a:solidFill>
              </a:rPr>
              <a:t>80% of passengers originating in Dominican Republic depart from Punta Cana and Santo Domingo airports</a:t>
            </a:r>
          </a:p>
          <a:p>
            <a:pPr>
              <a:spcBef>
                <a:spcPts val="1200"/>
              </a:spcBef>
            </a:pPr>
            <a:r>
              <a:rPr lang="en-US" sz="1600" dirty="0">
                <a:solidFill>
                  <a:srgbClr val="0070C0"/>
                </a:solidFill>
              </a:rPr>
              <a:t>Half of passengers departing from Dominican Republic fly to United States </a:t>
            </a:r>
          </a:p>
          <a:p>
            <a:pPr>
              <a:spcBef>
                <a:spcPts val="1200"/>
              </a:spcBef>
            </a:pPr>
            <a:r>
              <a:rPr lang="en-US" sz="1600" dirty="0">
                <a:solidFill>
                  <a:srgbClr val="0070C0"/>
                </a:solidFill>
              </a:rPr>
              <a:t>Eight out of the top 10 outbound routes are to United States </a:t>
            </a:r>
          </a:p>
          <a:p>
            <a:pPr>
              <a:spcBef>
                <a:spcPts val="1200"/>
              </a:spcBef>
            </a:pPr>
            <a:r>
              <a:rPr lang="en-US" sz="1600" dirty="0">
                <a:solidFill>
                  <a:srgbClr val="0070C0"/>
                </a:solidFill>
              </a:rPr>
              <a:t>More than 20% of passengers departing from Dominican Republic travel to New York/Newark </a:t>
            </a:r>
          </a:p>
        </p:txBody>
      </p:sp>
    </p:spTree>
    <p:extLst>
      <p:ext uri="{BB962C8B-B14F-4D97-AF65-F5344CB8AC3E}">
        <p14:creationId xmlns:p14="http://schemas.microsoft.com/office/powerpoint/2010/main" val="3156286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02632" y="857250"/>
            <a:ext cx="6141368" cy="764704"/>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altLang="en-US" sz="2400" b="1" dirty="0">
                <a:solidFill>
                  <a:srgbClr val="C40075"/>
                </a:solidFill>
              </a:rPr>
              <a:t>Measurement of Air Connectivity</a:t>
            </a:r>
            <a:endParaRPr lang="en-CA" altLang="en-US" sz="2400" b="1" dirty="0">
              <a:solidFill>
                <a:srgbClr val="C40075"/>
              </a:solidFill>
            </a:endParaRPr>
          </a:p>
        </p:txBody>
      </p:sp>
      <p:sp>
        <p:nvSpPr>
          <p:cNvPr id="8" name="TextBox 7"/>
          <p:cNvSpPr txBox="1"/>
          <p:nvPr/>
        </p:nvSpPr>
        <p:spPr>
          <a:xfrm>
            <a:off x="135655" y="1641909"/>
            <a:ext cx="8784976" cy="369332"/>
          </a:xfrm>
          <a:prstGeom prst="rect">
            <a:avLst/>
          </a:prstGeom>
          <a:noFill/>
        </p:spPr>
        <p:txBody>
          <a:bodyPr wrap="square" rtlCol="0">
            <a:spAutoFit/>
          </a:bodyPr>
          <a:lstStyle/>
          <a:p>
            <a:pPr algn="ctr"/>
            <a:r>
              <a:rPr lang="en-US" b="1" dirty="0"/>
              <a:t>Global Air Connectivity Index</a:t>
            </a:r>
            <a:endParaRPr lang="en-CA" b="1" dirty="0"/>
          </a:p>
        </p:txBody>
      </p:sp>
      <p:sp>
        <p:nvSpPr>
          <p:cNvPr id="9" name="TextBox 8"/>
          <p:cNvSpPr txBox="1"/>
          <p:nvPr/>
        </p:nvSpPr>
        <p:spPr>
          <a:xfrm>
            <a:off x="0" y="5740400"/>
            <a:ext cx="4211960" cy="261610"/>
          </a:xfrm>
          <a:prstGeom prst="rect">
            <a:avLst/>
          </a:prstGeom>
          <a:noFill/>
        </p:spPr>
        <p:txBody>
          <a:bodyPr wrap="square" rtlCol="0">
            <a:spAutoFit/>
          </a:bodyPr>
          <a:lstStyle/>
          <a:p>
            <a:r>
              <a:rPr lang="en-GB" sz="1050" b="1" i="1" u="sng" dirty="0">
                <a:solidFill>
                  <a:schemeClr val="bg1"/>
                </a:solidFill>
              </a:rPr>
              <a:t>Source</a:t>
            </a:r>
            <a:r>
              <a:rPr lang="en-GB" sz="1050" i="1" dirty="0">
                <a:solidFill>
                  <a:schemeClr val="bg1"/>
                </a:solidFill>
              </a:rPr>
              <a:t>: MIDT Big data</a:t>
            </a:r>
          </a:p>
        </p:txBody>
      </p:sp>
      <p:sp>
        <p:nvSpPr>
          <p:cNvPr id="10" name="TextBox 9"/>
          <p:cNvSpPr txBox="1"/>
          <p:nvPr/>
        </p:nvSpPr>
        <p:spPr>
          <a:xfrm>
            <a:off x="35496" y="2564905"/>
            <a:ext cx="1691680" cy="2031325"/>
          </a:xfrm>
          <a:prstGeom prst="rect">
            <a:avLst/>
          </a:prstGeom>
          <a:noFill/>
        </p:spPr>
        <p:txBody>
          <a:bodyPr wrap="square" rtlCol="0">
            <a:spAutoFit/>
          </a:bodyPr>
          <a:lstStyle/>
          <a:p>
            <a:r>
              <a:rPr lang="en-US" sz="1400" dirty="0">
                <a:cs typeface="Times New Roman"/>
              </a:rPr>
              <a:t>The World Bank uses this connectivity index in it’s  major report which focuses on understanding the role of connectivity in economic growth and development</a:t>
            </a:r>
            <a:endParaRPr lang="en-CA" dirty="0"/>
          </a:p>
        </p:txBody>
      </p:sp>
      <p:graphicFrame>
        <p:nvGraphicFramePr>
          <p:cNvPr id="2" name="Table 1"/>
          <p:cNvGraphicFramePr>
            <a:graphicFrameLocks noGrp="1"/>
          </p:cNvGraphicFramePr>
          <p:nvPr>
            <p:extLst/>
          </p:nvPr>
        </p:nvGraphicFramePr>
        <p:xfrm>
          <a:off x="1786078" y="2011241"/>
          <a:ext cx="7150095" cy="3144490"/>
        </p:xfrm>
        <a:graphic>
          <a:graphicData uri="http://schemas.openxmlformats.org/drawingml/2006/table">
            <a:tbl>
              <a:tblPr>
                <a:tableStyleId>{5C22544A-7EE6-4342-B048-85BDC9FD1C3A}</a:tableStyleId>
              </a:tblPr>
              <a:tblGrid>
                <a:gridCol w="1879485">
                  <a:extLst>
                    <a:ext uri="{9D8B030D-6E8A-4147-A177-3AD203B41FA5}">
                      <a16:colId xmlns:a16="http://schemas.microsoft.com/office/drawing/2014/main" val="20000"/>
                    </a:ext>
                  </a:extLst>
                </a:gridCol>
                <a:gridCol w="926317">
                  <a:extLst>
                    <a:ext uri="{9D8B030D-6E8A-4147-A177-3AD203B41FA5}">
                      <a16:colId xmlns:a16="http://schemas.microsoft.com/office/drawing/2014/main" val="20001"/>
                    </a:ext>
                  </a:extLst>
                </a:gridCol>
                <a:gridCol w="945112">
                  <a:extLst>
                    <a:ext uri="{9D8B030D-6E8A-4147-A177-3AD203B41FA5}">
                      <a16:colId xmlns:a16="http://schemas.microsoft.com/office/drawing/2014/main" val="20002"/>
                    </a:ext>
                  </a:extLst>
                </a:gridCol>
                <a:gridCol w="926317">
                  <a:extLst>
                    <a:ext uri="{9D8B030D-6E8A-4147-A177-3AD203B41FA5}">
                      <a16:colId xmlns:a16="http://schemas.microsoft.com/office/drawing/2014/main" val="20003"/>
                    </a:ext>
                  </a:extLst>
                </a:gridCol>
                <a:gridCol w="1176720">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tblGrid>
              <a:tr h="360040">
                <a:tc>
                  <a:txBody>
                    <a:bodyPr/>
                    <a:lstStyle/>
                    <a:p>
                      <a:pPr algn="ctr" fontAlgn="b"/>
                      <a:r>
                        <a:rPr lang="en-CA" sz="1100" b="1" u="none" strike="noStrike" dirty="0">
                          <a:solidFill>
                            <a:schemeClr val="bg1"/>
                          </a:solidFill>
                          <a:effectLst/>
                        </a:rPr>
                        <a:t>Departure</a:t>
                      </a:r>
                      <a:endParaRPr lang="en-CA" sz="1100" b="1" i="0" u="none" strike="noStrike" dirty="0">
                        <a:solidFill>
                          <a:schemeClr val="bg1"/>
                        </a:solidFill>
                        <a:effectLst/>
                        <a:latin typeface="Calibri"/>
                      </a:endParaRPr>
                    </a:p>
                  </a:txBody>
                  <a:tcPr marL="9282" marR="9282" marT="9282" marB="0" anchor="ctr">
                    <a:solidFill>
                      <a:srgbClr val="002060"/>
                    </a:solidFill>
                  </a:tcPr>
                </a:tc>
                <a:tc>
                  <a:txBody>
                    <a:bodyPr/>
                    <a:lstStyle/>
                    <a:p>
                      <a:pPr algn="ctr" fontAlgn="b"/>
                      <a:r>
                        <a:rPr lang="en-CA" sz="1100" b="1" u="none" strike="noStrike" dirty="0">
                          <a:solidFill>
                            <a:schemeClr val="bg1"/>
                          </a:solidFill>
                          <a:effectLst/>
                        </a:rPr>
                        <a:t>Share of 2016 </a:t>
                      </a:r>
                      <a:r>
                        <a:rPr lang="en-CA" sz="1100" b="1" u="none" strike="noStrike" dirty="0" err="1">
                          <a:solidFill>
                            <a:schemeClr val="bg1"/>
                          </a:solidFill>
                          <a:effectLst/>
                        </a:rPr>
                        <a:t>Pax</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b="1" u="none" strike="noStrike" dirty="0">
                          <a:solidFill>
                            <a:schemeClr val="bg1"/>
                          </a:solidFill>
                          <a:effectLst/>
                        </a:rPr>
                        <a:t>0 stop (Direct)</a:t>
                      </a:r>
                      <a:endParaRPr lang="en-CA" sz="1100" b="1" i="0" u="none" strike="noStrike" dirty="0">
                        <a:solidFill>
                          <a:schemeClr val="bg1"/>
                        </a:solidFill>
                        <a:effectLst/>
                        <a:latin typeface="Calibri"/>
                      </a:endParaRPr>
                    </a:p>
                  </a:txBody>
                  <a:tcPr marL="9282" marR="9282" marT="9282" marB="0" anchor="ctr">
                    <a:solidFill>
                      <a:srgbClr val="002060"/>
                    </a:solidFill>
                  </a:tcPr>
                </a:tc>
                <a:tc>
                  <a:txBody>
                    <a:bodyPr/>
                    <a:lstStyle/>
                    <a:p>
                      <a:pPr algn="ctr" fontAlgn="b"/>
                      <a:r>
                        <a:rPr lang="en-CA" sz="1100" b="1" u="none" strike="noStrike" dirty="0">
                          <a:solidFill>
                            <a:schemeClr val="bg1"/>
                          </a:solidFill>
                          <a:effectLst/>
                        </a:rPr>
                        <a:t>1 Stop 2016</a:t>
                      </a:r>
                      <a:endParaRPr lang="en-CA" sz="1100" b="1" i="0" u="none" strike="noStrike" dirty="0">
                        <a:solidFill>
                          <a:schemeClr val="bg1"/>
                        </a:solidFill>
                        <a:effectLst/>
                        <a:latin typeface="Calibri"/>
                      </a:endParaRPr>
                    </a:p>
                  </a:txBody>
                  <a:tcPr marL="9282" marR="9282" marT="9282" marB="0" anchor="ctr">
                    <a:solidFill>
                      <a:srgbClr val="002060"/>
                    </a:solidFill>
                  </a:tcPr>
                </a:tc>
                <a:tc>
                  <a:txBody>
                    <a:bodyPr/>
                    <a:lstStyle/>
                    <a:p>
                      <a:pPr algn="ctr" fontAlgn="b"/>
                      <a:r>
                        <a:rPr lang="en-CA" sz="1100" b="1" u="none" strike="noStrike" dirty="0">
                          <a:solidFill>
                            <a:schemeClr val="bg1"/>
                          </a:solidFill>
                          <a:effectLst/>
                        </a:rPr>
                        <a:t>2 Stops 2016</a:t>
                      </a:r>
                      <a:endParaRPr lang="en-CA" sz="1100" b="1" i="0" u="none" strike="noStrike" dirty="0">
                        <a:solidFill>
                          <a:schemeClr val="bg1"/>
                        </a:solidFill>
                        <a:effectLst/>
                        <a:latin typeface="Calibri"/>
                      </a:endParaRPr>
                    </a:p>
                  </a:txBody>
                  <a:tcPr marL="9282" marR="9282" marT="9282" marB="0" anchor="ctr">
                    <a:solidFill>
                      <a:srgbClr val="002060"/>
                    </a:solidFill>
                  </a:tcPr>
                </a:tc>
                <a:tc>
                  <a:txBody>
                    <a:bodyPr/>
                    <a:lstStyle/>
                    <a:p>
                      <a:pPr algn="ctr" fontAlgn="b"/>
                      <a:r>
                        <a:rPr lang="en-CA" sz="1100" b="1" u="none" strike="noStrike" dirty="0">
                          <a:solidFill>
                            <a:schemeClr val="bg1"/>
                          </a:solidFill>
                          <a:effectLst/>
                        </a:rPr>
                        <a:t>Weighted average Stops 2016</a:t>
                      </a:r>
                      <a:endParaRPr lang="en-CA" sz="1100" b="1" i="0" u="none" strike="noStrike" dirty="0">
                        <a:solidFill>
                          <a:schemeClr val="bg1"/>
                        </a:solidFill>
                        <a:effectLst/>
                        <a:latin typeface="Calibri"/>
                      </a:endParaRPr>
                    </a:p>
                  </a:txBody>
                  <a:tcPr marL="9282" marR="9282" marT="9282" marB="0" anchor="ctr">
                    <a:solidFill>
                      <a:srgbClr val="002060"/>
                    </a:solidFill>
                  </a:tcPr>
                </a:tc>
                <a:extLst>
                  <a:ext uri="{0D108BD9-81ED-4DB2-BD59-A6C34878D82A}">
                    <a16:rowId xmlns:a16="http://schemas.microsoft.com/office/drawing/2014/main" val="10000"/>
                  </a:ext>
                </a:extLst>
              </a:tr>
              <a:tr h="185630">
                <a:tc>
                  <a:txBody>
                    <a:bodyPr/>
                    <a:lstStyle/>
                    <a:p>
                      <a:pPr algn="ctr" fontAlgn="b"/>
                      <a:r>
                        <a:rPr lang="en-CA" sz="1100" b="1" u="none" strike="noStrike" dirty="0">
                          <a:solidFill>
                            <a:schemeClr val="bg1"/>
                          </a:solidFill>
                          <a:effectLst/>
                        </a:rPr>
                        <a:t>United States</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dirty="0">
                          <a:effectLst/>
                        </a:rPr>
                        <a:t>7.87%</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47.0%</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46.3%</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6.8%</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0.60</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1"/>
                  </a:ext>
                </a:extLst>
              </a:tr>
              <a:tr h="185630">
                <a:tc>
                  <a:txBody>
                    <a:bodyPr/>
                    <a:lstStyle/>
                    <a:p>
                      <a:pPr algn="ctr" fontAlgn="b"/>
                      <a:r>
                        <a:rPr lang="en-CA" sz="1100" b="1" u="none" strike="noStrike" dirty="0">
                          <a:solidFill>
                            <a:schemeClr val="bg1"/>
                          </a:solidFill>
                          <a:effectLst/>
                        </a:rPr>
                        <a:t>United Kingdom</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7.06%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84.3%</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14.6%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1.1%</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0.17</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2"/>
                  </a:ext>
                </a:extLst>
              </a:tr>
              <a:tr h="185630">
                <a:tc>
                  <a:txBody>
                    <a:bodyPr/>
                    <a:lstStyle/>
                    <a:p>
                      <a:pPr algn="ctr" fontAlgn="b"/>
                      <a:r>
                        <a:rPr lang="en-CA" sz="1100" b="1" u="none" strike="noStrike" dirty="0">
                          <a:solidFill>
                            <a:schemeClr val="bg1"/>
                          </a:solidFill>
                          <a:effectLst/>
                        </a:rPr>
                        <a:t>Germany</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5.12%</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75.5%</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22.7%</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1.8%</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0.26</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3"/>
                  </a:ext>
                </a:extLst>
              </a:tr>
              <a:tr h="185630">
                <a:tc>
                  <a:txBody>
                    <a:bodyPr/>
                    <a:lstStyle/>
                    <a:p>
                      <a:pPr algn="ctr" fontAlgn="b"/>
                      <a:r>
                        <a:rPr lang="en-CA" sz="1100" b="1" u="none" strike="noStrike" dirty="0">
                          <a:solidFill>
                            <a:schemeClr val="bg1"/>
                          </a:solidFill>
                          <a:effectLst/>
                        </a:rPr>
                        <a:t>Spain</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4.94%</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83.9%</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14.5%</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1.6%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0.18</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4"/>
                  </a:ext>
                </a:extLst>
              </a:tr>
              <a:tr h="185630">
                <a:tc>
                  <a:txBody>
                    <a:bodyPr/>
                    <a:lstStyle/>
                    <a:p>
                      <a:pPr algn="ctr" fontAlgn="b"/>
                      <a:r>
                        <a:rPr lang="en-CA" sz="1100" b="1" u="none" strike="noStrike" dirty="0">
                          <a:solidFill>
                            <a:schemeClr val="bg1"/>
                          </a:solidFill>
                          <a:effectLst/>
                        </a:rPr>
                        <a:t>China</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4.49%</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73.7%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24.6%</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1.7%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0.28</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5"/>
                  </a:ext>
                </a:extLst>
              </a:tr>
              <a:tr h="185630">
                <a:tc>
                  <a:txBody>
                    <a:bodyPr/>
                    <a:lstStyle/>
                    <a:p>
                      <a:pPr algn="ctr" fontAlgn="b"/>
                      <a:r>
                        <a:rPr lang="en-CA" sz="1100" b="1" u="none" strike="noStrike" dirty="0">
                          <a:solidFill>
                            <a:schemeClr val="bg1"/>
                          </a:solidFill>
                          <a:effectLst/>
                        </a:rPr>
                        <a:t>Italy</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3.76%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75.2%</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22.6%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2.2%</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0.27</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6"/>
                  </a:ext>
                </a:extLst>
              </a:tr>
              <a:tr h="185630">
                <a:tc>
                  <a:txBody>
                    <a:bodyPr/>
                    <a:lstStyle/>
                    <a:p>
                      <a:pPr algn="ctr" fontAlgn="b"/>
                      <a:r>
                        <a:rPr lang="en-CA" sz="1100" b="1" u="none" strike="noStrike" dirty="0">
                          <a:solidFill>
                            <a:schemeClr val="bg1"/>
                          </a:solidFill>
                          <a:effectLst/>
                        </a:rPr>
                        <a:t>France</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3.65%</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77.7%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20.7%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1.6%</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0.24</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7"/>
                  </a:ext>
                </a:extLst>
              </a:tr>
              <a:tr h="185630">
                <a:tc>
                  <a:txBody>
                    <a:bodyPr/>
                    <a:lstStyle/>
                    <a:p>
                      <a:pPr algn="ctr" fontAlgn="b"/>
                      <a:r>
                        <a:rPr lang="en-CA" sz="1100" b="1" u="none" strike="noStrike" dirty="0">
                          <a:solidFill>
                            <a:schemeClr val="bg1"/>
                          </a:solidFill>
                          <a:effectLst/>
                        </a:rPr>
                        <a:t>Japan</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2.91%</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75.1%</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22.3%</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2.5%</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0.27</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8"/>
                  </a:ext>
                </a:extLst>
              </a:tr>
              <a:tr h="185630">
                <a:tc>
                  <a:txBody>
                    <a:bodyPr/>
                    <a:lstStyle/>
                    <a:p>
                      <a:pPr algn="ctr" fontAlgn="b"/>
                      <a:r>
                        <a:rPr lang="en-CA" sz="1100" b="1" u="none" strike="noStrike" dirty="0">
                          <a:solidFill>
                            <a:schemeClr val="bg1"/>
                          </a:solidFill>
                          <a:effectLst/>
                        </a:rPr>
                        <a:t>Republic of Korea</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2.33%</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86.2%</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12.7%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1.1%</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0.15</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09"/>
                  </a:ext>
                </a:extLst>
              </a:tr>
              <a:tr h="185630">
                <a:tc>
                  <a:txBody>
                    <a:bodyPr/>
                    <a:lstStyle/>
                    <a:p>
                      <a:pPr algn="ctr" fontAlgn="b"/>
                      <a:r>
                        <a:rPr lang="en-CA" sz="1100" b="1" u="none" strike="noStrike" dirty="0">
                          <a:solidFill>
                            <a:schemeClr val="bg1"/>
                          </a:solidFill>
                          <a:effectLst/>
                        </a:rPr>
                        <a:t>Thailand</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2.17%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75.3%</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22.4%</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2.3%</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0.27</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10"/>
                  </a:ext>
                </a:extLst>
              </a:tr>
              <a:tr h="185630">
                <a:tc>
                  <a:txBody>
                    <a:bodyPr/>
                    <a:lstStyle/>
                    <a:p>
                      <a:pPr algn="ctr" fontAlgn="b"/>
                      <a:r>
                        <a:rPr lang="en-CA" sz="1100" b="1" u="none" strike="noStrike" dirty="0">
                          <a:solidFill>
                            <a:schemeClr val="bg1"/>
                          </a:solidFill>
                          <a:effectLst/>
                        </a:rPr>
                        <a:t>United Arab Emirates</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2.16%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86.2%</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13.1%</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0.7%</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0.14</a:t>
                      </a:r>
                      <a:endParaRPr lang="en-CA" sz="1100" b="0" i="0" u="none" strike="noStrike">
                        <a:solidFill>
                          <a:srgbClr val="000000"/>
                        </a:solidFill>
                        <a:effectLst/>
                        <a:latin typeface="Calibri"/>
                      </a:endParaRPr>
                    </a:p>
                  </a:txBody>
                  <a:tcPr marL="9282" marR="9282" marT="9282" marB="0" anchor="b"/>
                </a:tc>
                <a:extLst>
                  <a:ext uri="{0D108BD9-81ED-4DB2-BD59-A6C34878D82A}">
                    <a16:rowId xmlns:a16="http://schemas.microsoft.com/office/drawing/2014/main" val="10011"/>
                  </a:ext>
                </a:extLst>
              </a:tr>
              <a:tr h="185630">
                <a:tc>
                  <a:txBody>
                    <a:bodyPr/>
                    <a:lstStyle/>
                    <a:p>
                      <a:pPr algn="ctr" fontAlgn="b"/>
                      <a:r>
                        <a:rPr lang="en-CA" sz="1100" b="1" u="none" strike="noStrike" dirty="0">
                          <a:solidFill>
                            <a:schemeClr val="bg1"/>
                          </a:solidFill>
                          <a:effectLst/>
                        </a:rPr>
                        <a:t>Canada</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2.05%</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54.5%</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38.8%</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6.6%</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dirty="0">
                          <a:effectLst/>
                        </a:rPr>
                        <a:t>0.52</a:t>
                      </a:r>
                      <a:endParaRPr lang="en-CA" sz="1100" b="0" i="0" u="none" strike="noStrike" dirty="0">
                        <a:solidFill>
                          <a:srgbClr val="000000"/>
                        </a:solidFill>
                        <a:effectLst/>
                        <a:latin typeface="Calibri"/>
                      </a:endParaRPr>
                    </a:p>
                  </a:txBody>
                  <a:tcPr marL="9282" marR="9282" marT="9282" marB="0" anchor="b"/>
                </a:tc>
                <a:extLst>
                  <a:ext uri="{0D108BD9-81ED-4DB2-BD59-A6C34878D82A}">
                    <a16:rowId xmlns:a16="http://schemas.microsoft.com/office/drawing/2014/main" val="10012"/>
                  </a:ext>
                </a:extLst>
              </a:tr>
              <a:tr h="185630">
                <a:tc>
                  <a:txBody>
                    <a:bodyPr/>
                    <a:lstStyle/>
                    <a:p>
                      <a:pPr algn="ctr" fontAlgn="b"/>
                      <a:r>
                        <a:rPr lang="en-CA" sz="1100" b="1" u="none" strike="noStrike" dirty="0">
                          <a:solidFill>
                            <a:schemeClr val="bg1"/>
                          </a:solidFill>
                          <a:effectLst/>
                        </a:rPr>
                        <a:t>India</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2.00%</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51.1%</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43.8%</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5.2%</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0.54</a:t>
                      </a:r>
                      <a:endParaRPr lang="en-CA" sz="1100" b="0" i="0" u="none" strike="noStrike" dirty="0">
                        <a:solidFill>
                          <a:srgbClr val="000000"/>
                        </a:solidFill>
                        <a:effectLst/>
                        <a:latin typeface="Calibri"/>
                      </a:endParaRPr>
                    </a:p>
                  </a:txBody>
                  <a:tcPr marL="9282" marR="9282" marT="9282" marB="0" anchor="b"/>
                </a:tc>
                <a:extLst>
                  <a:ext uri="{0D108BD9-81ED-4DB2-BD59-A6C34878D82A}">
                    <a16:rowId xmlns:a16="http://schemas.microsoft.com/office/drawing/2014/main" val="10013"/>
                  </a:ext>
                </a:extLst>
              </a:tr>
              <a:tr h="185630">
                <a:tc>
                  <a:txBody>
                    <a:bodyPr/>
                    <a:lstStyle/>
                    <a:p>
                      <a:pPr algn="ctr" fontAlgn="b"/>
                      <a:r>
                        <a:rPr lang="en-CA" sz="1100" b="1" u="none" strike="noStrike" dirty="0">
                          <a:solidFill>
                            <a:schemeClr val="bg1"/>
                          </a:solidFill>
                          <a:effectLst/>
                        </a:rPr>
                        <a:t>Hong Kong, SAR, China</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1.77%</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87.6%</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11.9%</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0.5%</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0.13</a:t>
                      </a:r>
                      <a:endParaRPr lang="en-CA" sz="1100" b="0" i="0" u="none" strike="noStrike" dirty="0">
                        <a:solidFill>
                          <a:srgbClr val="000000"/>
                        </a:solidFill>
                        <a:effectLst/>
                        <a:latin typeface="Calibri"/>
                      </a:endParaRPr>
                    </a:p>
                  </a:txBody>
                  <a:tcPr marL="9282" marR="9282" marT="9282" marB="0" anchor="b"/>
                </a:tc>
                <a:extLst>
                  <a:ext uri="{0D108BD9-81ED-4DB2-BD59-A6C34878D82A}">
                    <a16:rowId xmlns:a16="http://schemas.microsoft.com/office/drawing/2014/main" val="10014"/>
                  </a:ext>
                </a:extLst>
              </a:tr>
              <a:tr h="185630">
                <a:tc>
                  <a:txBody>
                    <a:bodyPr/>
                    <a:lstStyle/>
                    <a:p>
                      <a:pPr algn="ctr" fontAlgn="b"/>
                      <a:r>
                        <a:rPr lang="en-CA" sz="1100" b="1" u="none" strike="noStrike" dirty="0">
                          <a:solidFill>
                            <a:schemeClr val="bg1"/>
                          </a:solidFill>
                          <a:effectLst/>
                        </a:rPr>
                        <a:t>Taiwan Province of China</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a:effectLst/>
                        </a:rPr>
                        <a:t>1.68%</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89.5%</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a:effectLst/>
                        </a:rPr>
                        <a:t>9.5%</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a:effectLst/>
                        </a:rPr>
                        <a:t>1.0%</a:t>
                      </a:r>
                      <a:endParaRPr lang="en-CA" sz="1100" b="0" i="0" u="none" strike="noStrike">
                        <a:solidFill>
                          <a:srgbClr val="000000"/>
                        </a:solidFill>
                        <a:effectLst/>
                        <a:latin typeface="Calibri"/>
                      </a:endParaRPr>
                    </a:p>
                  </a:txBody>
                  <a:tcPr marL="9282" marR="9282" marT="9282" marB="0" anchor="b"/>
                </a:tc>
                <a:tc>
                  <a:txBody>
                    <a:bodyPr/>
                    <a:lstStyle/>
                    <a:p>
                      <a:pPr algn="ctr" fontAlgn="b"/>
                      <a:r>
                        <a:rPr lang="en-CA" sz="1100" u="none" strike="noStrike" dirty="0">
                          <a:effectLst/>
                        </a:rPr>
                        <a:t>0.12</a:t>
                      </a:r>
                      <a:endParaRPr lang="en-CA" sz="1100" b="0" i="0" u="none" strike="noStrike" dirty="0">
                        <a:solidFill>
                          <a:srgbClr val="000000"/>
                        </a:solidFill>
                        <a:effectLst/>
                        <a:latin typeface="Calibri"/>
                      </a:endParaRPr>
                    </a:p>
                  </a:txBody>
                  <a:tcPr marL="9282" marR="9282" marT="9282" marB="0" anchor="b"/>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extLst/>
          </p:nvPr>
        </p:nvGraphicFramePr>
        <p:xfrm>
          <a:off x="1727176" y="5445224"/>
          <a:ext cx="7235881" cy="185630"/>
        </p:xfrm>
        <a:graphic>
          <a:graphicData uri="http://schemas.openxmlformats.org/drawingml/2006/table">
            <a:tbl>
              <a:tblPr>
                <a:tableStyleId>{5C22544A-7EE6-4342-B048-85BDC9FD1C3A}</a:tableStyleId>
              </a:tblPr>
              <a:tblGrid>
                <a:gridCol w="1902034">
                  <a:extLst>
                    <a:ext uri="{9D8B030D-6E8A-4147-A177-3AD203B41FA5}">
                      <a16:colId xmlns:a16="http://schemas.microsoft.com/office/drawing/2014/main" val="20000"/>
                    </a:ext>
                  </a:extLst>
                </a:gridCol>
                <a:gridCol w="937431">
                  <a:extLst>
                    <a:ext uri="{9D8B030D-6E8A-4147-A177-3AD203B41FA5}">
                      <a16:colId xmlns:a16="http://schemas.microsoft.com/office/drawing/2014/main" val="20001"/>
                    </a:ext>
                  </a:extLst>
                </a:gridCol>
                <a:gridCol w="956452">
                  <a:extLst>
                    <a:ext uri="{9D8B030D-6E8A-4147-A177-3AD203B41FA5}">
                      <a16:colId xmlns:a16="http://schemas.microsoft.com/office/drawing/2014/main" val="20002"/>
                    </a:ext>
                  </a:extLst>
                </a:gridCol>
                <a:gridCol w="937431">
                  <a:extLst>
                    <a:ext uri="{9D8B030D-6E8A-4147-A177-3AD203B41FA5}">
                      <a16:colId xmlns:a16="http://schemas.microsoft.com/office/drawing/2014/main" val="20003"/>
                    </a:ext>
                  </a:extLst>
                </a:gridCol>
                <a:gridCol w="1207821">
                  <a:extLst>
                    <a:ext uri="{9D8B030D-6E8A-4147-A177-3AD203B41FA5}">
                      <a16:colId xmlns:a16="http://schemas.microsoft.com/office/drawing/2014/main" val="20004"/>
                    </a:ext>
                  </a:extLst>
                </a:gridCol>
                <a:gridCol w="1294712">
                  <a:extLst>
                    <a:ext uri="{9D8B030D-6E8A-4147-A177-3AD203B41FA5}">
                      <a16:colId xmlns:a16="http://schemas.microsoft.com/office/drawing/2014/main" val="20005"/>
                    </a:ext>
                  </a:extLst>
                </a:gridCol>
              </a:tblGrid>
              <a:tr h="185630">
                <a:tc>
                  <a:txBody>
                    <a:bodyPr/>
                    <a:lstStyle/>
                    <a:p>
                      <a:pPr algn="ctr" fontAlgn="b"/>
                      <a:r>
                        <a:rPr lang="en-CA" sz="1100" b="1" u="none" strike="noStrike" dirty="0">
                          <a:solidFill>
                            <a:schemeClr val="bg1"/>
                          </a:solidFill>
                          <a:effectLst/>
                        </a:rPr>
                        <a:t>Dominican Republic</a:t>
                      </a:r>
                      <a:endParaRPr lang="en-CA" sz="1100" b="1" i="0" u="none" strike="noStrike" dirty="0">
                        <a:solidFill>
                          <a:schemeClr val="bg1"/>
                        </a:solidFill>
                        <a:effectLst/>
                        <a:latin typeface="Calibri"/>
                      </a:endParaRPr>
                    </a:p>
                  </a:txBody>
                  <a:tcPr marL="9282" marR="9282" marT="9282" marB="0" anchor="b">
                    <a:solidFill>
                      <a:srgbClr val="002060"/>
                    </a:solidFill>
                  </a:tcPr>
                </a:tc>
                <a:tc>
                  <a:txBody>
                    <a:bodyPr/>
                    <a:lstStyle/>
                    <a:p>
                      <a:pPr algn="ctr" fontAlgn="b"/>
                      <a:r>
                        <a:rPr lang="en-CA" sz="1100" u="none" strike="noStrike" dirty="0">
                          <a:effectLst/>
                        </a:rPr>
                        <a:t>0.43%</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dirty="0">
                          <a:effectLst/>
                        </a:rPr>
                        <a:t>61.1%</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dirty="0">
                          <a:effectLst/>
                        </a:rPr>
                        <a:t>36.6%</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dirty="0">
                          <a:effectLst/>
                        </a:rPr>
                        <a:t>2.4%</a:t>
                      </a:r>
                      <a:endParaRPr lang="en-CA" sz="1100" b="0" i="0" u="none" strike="noStrike" dirty="0">
                        <a:solidFill>
                          <a:srgbClr val="000000"/>
                        </a:solidFill>
                        <a:effectLst/>
                        <a:latin typeface="Calibri"/>
                      </a:endParaRPr>
                    </a:p>
                  </a:txBody>
                  <a:tcPr marL="9282" marR="9282" marT="9282" marB="0" anchor="b"/>
                </a:tc>
                <a:tc>
                  <a:txBody>
                    <a:bodyPr/>
                    <a:lstStyle/>
                    <a:p>
                      <a:pPr algn="ctr" fontAlgn="b"/>
                      <a:r>
                        <a:rPr lang="en-CA" sz="1100" u="none" strike="noStrike" dirty="0">
                          <a:effectLst/>
                        </a:rPr>
                        <a:t>0.41</a:t>
                      </a:r>
                      <a:endParaRPr lang="en-CA" sz="1100" b="0" i="0" u="none" strike="noStrike" dirty="0">
                        <a:solidFill>
                          <a:srgbClr val="000000"/>
                        </a:solidFill>
                        <a:effectLst/>
                        <a:latin typeface="Calibri"/>
                      </a:endParaRPr>
                    </a:p>
                  </a:txBody>
                  <a:tcPr marL="9282" marR="9282" marT="9282" marB="0" anchor="b"/>
                </a:tc>
                <a:extLst>
                  <a:ext uri="{0D108BD9-81ED-4DB2-BD59-A6C34878D82A}">
                    <a16:rowId xmlns:a16="http://schemas.microsoft.com/office/drawing/2014/main" val="10000"/>
                  </a:ext>
                </a:extLst>
              </a:tr>
            </a:tbl>
          </a:graphicData>
        </a:graphic>
      </p:graphicFrame>
      <p:sp>
        <p:nvSpPr>
          <p:cNvPr id="6" name="TextBox 5"/>
          <p:cNvSpPr txBox="1"/>
          <p:nvPr/>
        </p:nvSpPr>
        <p:spPr>
          <a:xfrm>
            <a:off x="0" y="5420789"/>
            <a:ext cx="2016224" cy="230832"/>
          </a:xfrm>
          <a:prstGeom prst="rect">
            <a:avLst/>
          </a:prstGeom>
          <a:noFill/>
        </p:spPr>
        <p:txBody>
          <a:bodyPr wrap="square" rtlCol="0">
            <a:spAutoFit/>
          </a:bodyPr>
          <a:lstStyle/>
          <a:p>
            <a:r>
              <a:rPr lang="en-US" sz="900" i="1" dirty="0"/>
              <a:t>(ranks 47th by share of 2016 </a:t>
            </a:r>
            <a:r>
              <a:rPr lang="en-US" sz="900" i="1" dirty="0" err="1"/>
              <a:t>pax</a:t>
            </a:r>
            <a:r>
              <a:rPr lang="en-US" sz="900" i="1" dirty="0"/>
              <a:t>)</a:t>
            </a:r>
            <a:endParaRPr lang="en-CA" sz="900" i="1" dirty="0"/>
          </a:p>
        </p:txBody>
      </p:sp>
      <p:sp>
        <p:nvSpPr>
          <p:cNvPr id="11"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27</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51290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58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generated with very high confidence">
            <a:extLst>
              <a:ext uri="{FF2B5EF4-FFF2-40B4-BE49-F238E27FC236}">
                <a16:creationId xmlns:a16="http://schemas.microsoft.com/office/drawing/2014/main" id="{495843A6-8156-432A-9AEC-B0BCB19B9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650" y="643467"/>
            <a:ext cx="6856698" cy="5571066"/>
          </a:xfrm>
          <a:prstGeom prst="rect">
            <a:avLst/>
          </a:prstGeom>
        </p:spPr>
      </p:pic>
    </p:spTree>
    <p:extLst>
      <p:ext uri="{BB962C8B-B14F-4D97-AF65-F5344CB8AC3E}">
        <p14:creationId xmlns:p14="http://schemas.microsoft.com/office/powerpoint/2010/main" val="259267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29</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635896" y="857250"/>
            <a:ext cx="5511552"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Measurement of Shipping Network Connectivity</a:t>
            </a:r>
          </a:p>
        </p:txBody>
      </p:sp>
      <p:sp>
        <p:nvSpPr>
          <p:cNvPr id="9" name="TextBox 8"/>
          <p:cNvSpPr txBox="1"/>
          <p:nvPr/>
        </p:nvSpPr>
        <p:spPr>
          <a:xfrm>
            <a:off x="179512" y="5746278"/>
            <a:ext cx="676875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a:t>
            </a:r>
            <a:r>
              <a:rPr lang="en-US" sz="1100" i="1" dirty="0">
                <a:solidFill>
                  <a:schemeClr val="bg1"/>
                </a:solidFill>
                <a:latin typeface="Calibri Light" panose="020F0302020204030204" pitchFamily="34" charset="0"/>
                <a:cs typeface="Calibri Light" panose="020F0302020204030204" pitchFamily="34" charset="0"/>
              </a:rPr>
              <a:t>Making Development Co-operation work for Small Island Developing States</a:t>
            </a:r>
            <a:r>
              <a:rPr lang="en-US" sz="1100" dirty="0">
                <a:solidFill>
                  <a:schemeClr val="bg1"/>
                </a:solidFill>
                <a:latin typeface="Calibri Light" panose="020F0302020204030204" pitchFamily="34" charset="0"/>
                <a:cs typeface="Calibri Light" panose="020F0302020204030204" pitchFamily="34" charset="0"/>
              </a:rPr>
              <a:t>, OECD</a:t>
            </a:r>
            <a:endParaRPr lang="en-CA" sz="1100" dirty="0">
              <a:solidFill>
                <a:schemeClr val="bg1"/>
              </a:solidFill>
              <a:latin typeface="Calibri Light" panose="020F0302020204030204" pitchFamily="34" charset="0"/>
              <a:cs typeface="Calibri Light" panose="020F03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832" y="2276872"/>
            <a:ext cx="2664296" cy="395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3166805"/>
            <a:ext cx="3816424" cy="923330"/>
          </a:xfrm>
          <a:prstGeom prst="rect">
            <a:avLst/>
          </a:prstGeom>
          <a:noFill/>
        </p:spPr>
        <p:txBody>
          <a:bodyPr wrap="square" rtlCol="0">
            <a:spAutoFit/>
          </a:bodyPr>
          <a:lstStyle/>
          <a:p>
            <a:r>
              <a:rPr lang="en-US" dirty="0">
                <a:solidFill>
                  <a:srgbClr val="002060"/>
                </a:solidFill>
              </a:rPr>
              <a:t>The score of Dominican Republic (23) is close to the average for other developing countries (25)</a:t>
            </a:r>
            <a:endParaRPr lang="en-CA" dirty="0">
              <a:solidFill>
                <a:srgbClr val="002060"/>
              </a:solidFill>
            </a:endParaRPr>
          </a:p>
        </p:txBody>
      </p:sp>
    </p:spTree>
    <p:extLst>
      <p:ext uri="{BB962C8B-B14F-4D97-AF65-F5344CB8AC3E}">
        <p14:creationId xmlns:p14="http://schemas.microsoft.com/office/powerpoint/2010/main" val="353957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962707"/>
            <a:ext cx="3960440" cy="2031325"/>
          </a:xfrm>
          <a:prstGeom prst="rect">
            <a:avLst/>
          </a:prstGeom>
        </p:spPr>
        <p:txBody>
          <a:bodyPr wrap="square">
            <a:spAutoFit/>
          </a:bodyPr>
          <a:lstStyle/>
          <a:p>
            <a:pPr algn="ctr"/>
            <a:r>
              <a:rPr lang="en-US" b="1" dirty="0">
                <a:solidFill>
                  <a:schemeClr val="accent1"/>
                </a:solidFill>
              </a:rPr>
              <a:t>Small Island Developing States (SIDS) </a:t>
            </a:r>
            <a:r>
              <a:rPr lang="en-US" dirty="0">
                <a:solidFill>
                  <a:schemeClr val="accent1"/>
                </a:solidFill>
              </a:rPr>
              <a:t>consist of 38 maritime developing countries, including Dominican Republic (and 20 non-UN Members</a:t>
            </a:r>
          </a:p>
          <a:p>
            <a:pPr algn="ctr"/>
            <a:r>
              <a:rPr lang="en-US" dirty="0">
                <a:solidFill>
                  <a:schemeClr val="accent1"/>
                </a:solidFill>
              </a:rPr>
              <a:t>and Associate Members) facing specific social, economic and environmental vulnerabilities.</a:t>
            </a:r>
            <a:endParaRPr lang="en-CA" dirty="0">
              <a:solidFill>
                <a:schemeClr val="accent1"/>
              </a:solidFill>
            </a:endParaRPr>
          </a:p>
        </p:txBody>
      </p:sp>
      <p:sp>
        <p:nvSpPr>
          <p:cNvPr id="9" name="Title 1"/>
          <p:cNvSpPr txBox="1">
            <a:spLocks/>
          </p:cNvSpPr>
          <p:nvPr/>
        </p:nvSpPr>
        <p:spPr>
          <a:xfrm>
            <a:off x="3776464" y="857250"/>
            <a:ext cx="5367536"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Arial" pitchFamily="34" charset="0"/>
                <a:ea typeface="+mj-ea"/>
                <a:cs typeface="Arial" pitchFamily="34" charset="0"/>
              </a:defRPr>
            </a:lvl1pPr>
          </a:lstStyle>
          <a:p>
            <a:pPr marL="319088" algn="r"/>
            <a:r>
              <a:rPr lang="en-US" sz="2400" b="1" dirty="0">
                <a:solidFill>
                  <a:srgbClr val="C00070"/>
                </a:solidFill>
                <a:latin typeface="Calibri" panose="020F0502020204030204" pitchFamily="34" charset="0"/>
                <a:cs typeface="Calibri" panose="020F0502020204030204" pitchFamily="34" charset="0"/>
              </a:rPr>
              <a:t>Small Island Developing States (SIDS) </a:t>
            </a:r>
          </a:p>
        </p:txBody>
      </p:sp>
      <p:sp>
        <p:nvSpPr>
          <p:cNvPr id="8" name="Content Placeholder 7"/>
          <p:cNvSpPr>
            <a:spLocks noGrp="1"/>
          </p:cNvSpPr>
          <p:nvPr>
            <p:ph sz="half" idx="2"/>
          </p:nvPr>
        </p:nvSpPr>
        <p:spPr>
          <a:xfrm>
            <a:off x="4644008" y="2204864"/>
            <a:ext cx="4248472" cy="3482518"/>
          </a:xfrm>
        </p:spPr>
        <p:txBody>
          <a:bodyPr>
            <a:normAutofit fontScale="77500" lnSpcReduction="20000"/>
          </a:bodyPr>
          <a:lstStyle/>
          <a:p>
            <a:pPr>
              <a:spcBef>
                <a:spcPts val="1200"/>
              </a:spcBef>
            </a:pPr>
            <a:r>
              <a:rPr lang="en-US" sz="2600" dirty="0"/>
              <a:t>Small domestic markets with heavy dependence on foreign markets</a:t>
            </a:r>
          </a:p>
          <a:p>
            <a:pPr>
              <a:spcBef>
                <a:spcPts val="1200"/>
              </a:spcBef>
            </a:pPr>
            <a:r>
              <a:rPr lang="en-US" sz="2600" dirty="0"/>
              <a:t>High costs for energy, infrastructure, transportation and communication</a:t>
            </a:r>
          </a:p>
          <a:p>
            <a:pPr>
              <a:spcBef>
                <a:spcPts val="1200"/>
              </a:spcBef>
            </a:pPr>
            <a:r>
              <a:rPr lang="en-US" sz="2600" dirty="0"/>
              <a:t>Little resilience to natural disasters and fragile natural environments</a:t>
            </a:r>
          </a:p>
          <a:p>
            <a:pPr>
              <a:spcBef>
                <a:spcPts val="1200"/>
              </a:spcBef>
            </a:pPr>
            <a:r>
              <a:rPr lang="en-US" sz="2600" dirty="0"/>
              <a:t>Long distances from major trading and tourist-generating markets </a:t>
            </a:r>
          </a:p>
          <a:p>
            <a:pPr>
              <a:spcBef>
                <a:spcPts val="1200"/>
              </a:spcBef>
            </a:pPr>
            <a:r>
              <a:rPr lang="en-US" sz="2600" dirty="0"/>
              <a:t>Low and irregular international traffic volumes</a:t>
            </a:r>
          </a:p>
          <a:p>
            <a:pPr>
              <a:spcBef>
                <a:spcPts val="1200"/>
              </a:spcBef>
            </a:pPr>
            <a:endParaRPr lang="en-US" sz="2600" dirty="0"/>
          </a:p>
          <a:p>
            <a:endParaRPr lang="en-US" dirty="0"/>
          </a:p>
        </p:txBody>
      </p:sp>
      <p:pic>
        <p:nvPicPr>
          <p:cNvPr id="1030" name="Picture 6" descr="Bildergebnis fÃ¼r small island developing states logo"/>
          <p:cNvPicPr>
            <a:picLocks noChangeAspect="1" noChangeArrowheads="1"/>
          </p:cNvPicPr>
          <p:nvPr/>
        </p:nvPicPr>
        <p:blipFill rotWithShape="1">
          <a:blip r:embed="rId3">
            <a:extLst>
              <a:ext uri="{28A0092B-C50C-407E-A947-70E740481C1C}">
                <a14:useLocalDpi xmlns:a14="http://schemas.microsoft.com/office/drawing/2010/main" val="0"/>
              </a:ext>
            </a:extLst>
          </a:blip>
          <a:srcRect b="33592"/>
          <a:stretch/>
        </p:blipFill>
        <p:spPr bwMode="auto">
          <a:xfrm>
            <a:off x="179512" y="4029050"/>
            <a:ext cx="396044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Ã¼r small island developing states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883"/>
          <a:stretch/>
        </p:blipFill>
        <p:spPr bwMode="auto">
          <a:xfrm>
            <a:off x="3772138" y="4029050"/>
            <a:ext cx="36781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ergebnis fÃ¼r small island developing states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5378"/>
          <a:stretch/>
        </p:blipFill>
        <p:spPr bwMode="auto">
          <a:xfrm>
            <a:off x="179512" y="4753406"/>
            <a:ext cx="363488" cy="355765"/>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66217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30</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419872" y="857250"/>
            <a:ext cx="572757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Passenger Arrivals</a:t>
            </a: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10" name="Chart 9"/>
          <p:cNvGraphicFramePr>
            <a:graphicFrameLocks/>
          </p:cNvGraphicFramePr>
          <p:nvPr>
            <p:extLst/>
          </p:nvPr>
        </p:nvGraphicFramePr>
        <p:xfrm>
          <a:off x="899592" y="1772816"/>
          <a:ext cx="6912768" cy="390145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a:off x="2714496" y="2350256"/>
            <a:ext cx="0" cy="246669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26464" y="2042480"/>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4111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899592" y="1772816"/>
          <a:ext cx="7056784" cy="397346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31</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059832" y="857250"/>
            <a:ext cx="608761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Number of Flights</a:t>
            </a: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cxnSp>
        <p:nvCxnSpPr>
          <p:cNvPr id="7" name="Straight Connector 6"/>
          <p:cNvCxnSpPr/>
          <p:nvPr/>
        </p:nvCxnSpPr>
        <p:spPr>
          <a:xfrm>
            <a:off x="2519992" y="2420888"/>
            <a:ext cx="0" cy="245923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31960" y="2113112"/>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69893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32</a:t>
            </a:fld>
            <a:endParaRPr lang="en-CA" dirty="0">
              <a:latin typeface="Calibri Light" panose="020F0302020204030204" pitchFamily="34" charset="0"/>
              <a:cs typeface="Calibri Light" panose="020F0302020204030204" pitchFamily="34" charset="0"/>
            </a:endParaRPr>
          </a:p>
        </p:txBody>
      </p:sp>
      <p:graphicFrame>
        <p:nvGraphicFramePr>
          <p:cNvPr id="2" name="Table 1"/>
          <p:cNvGraphicFramePr>
            <a:graphicFrameLocks noGrp="1"/>
          </p:cNvGraphicFramePr>
          <p:nvPr>
            <p:extLst/>
          </p:nvPr>
        </p:nvGraphicFramePr>
        <p:xfrm>
          <a:off x="2015716" y="2132856"/>
          <a:ext cx="5112568" cy="2952330"/>
        </p:xfrm>
        <a:graphic>
          <a:graphicData uri="http://schemas.openxmlformats.org/drawingml/2006/table">
            <a:tbl>
              <a:tblPr bandRow="1">
                <a:tableStyleId>{5C22544A-7EE6-4342-B048-85BDC9FD1C3A}</a:tableStyleId>
              </a:tblPr>
              <a:tblGrid>
                <a:gridCol w="5112568">
                  <a:extLst>
                    <a:ext uri="{9D8B030D-6E8A-4147-A177-3AD203B41FA5}">
                      <a16:colId xmlns:a16="http://schemas.microsoft.com/office/drawing/2014/main" val="20000"/>
                    </a:ext>
                  </a:extLst>
                </a:gridCol>
              </a:tblGrid>
              <a:tr h="590466">
                <a:tc>
                  <a:txBody>
                    <a:bodyPr/>
                    <a:lstStyle/>
                    <a:p>
                      <a:pPr algn="ctr"/>
                      <a:r>
                        <a:rPr lang="en-US" b="0" dirty="0">
                          <a:solidFill>
                            <a:schemeClr val="bg1"/>
                          </a:solidFill>
                          <a:latin typeface="Calibri Light" panose="020F0302020204030204" pitchFamily="34" charset="0"/>
                          <a:cs typeface="Calibri Light" panose="020F0302020204030204" pitchFamily="34" charset="0"/>
                        </a:rPr>
                        <a:t>Introduction </a:t>
                      </a:r>
                      <a:endParaRPr lang="en-CA" b="0"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Policy and Regulation </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1"/>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Safety Audit Results</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2"/>
                  </a:ext>
                </a:extLst>
              </a:tr>
              <a:tr h="590466">
                <a:tc>
                  <a:txBody>
                    <a:bodyPr/>
                    <a:lstStyle/>
                    <a:p>
                      <a:pPr algn="ctr"/>
                      <a:r>
                        <a:rPr lang="en-US" altLang="ja-JP" dirty="0">
                          <a:solidFill>
                            <a:schemeClr val="bg1"/>
                          </a:solidFill>
                          <a:latin typeface="Calibri Light" panose="020F0302020204030204" pitchFamily="34" charset="0"/>
                          <a:cs typeface="Calibri Light" panose="020F0302020204030204" pitchFamily="34" charset="0"/>
                        </a:rPr>
                        <a:t>Air Connectivity</a:t>
                      </a:r>
                      <a:r>
                        <a:rPr lang="en-US" altLang="ja-JP" baseline="0" dirty="0">
                          <a:solidFill>
                            <a:schemeClr val="bg1"/>
                          </a:solidFill>
                          <a:latin typeface="Calibri Light" panose="020F0302020204030204" pitchFamily="34" charset="0"/>
                          <a:cs typeface="Calibri Light" panose="020F0302020204030204" pitchFamily="34" charset="0"/>
                        </a:rPr>
                        <a:t> and the State of Air Transport</a:t>
                      </a:r>
                      <a:endParaRPr lang="en-CA" altLang="ja-JP"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3"/>
                  </a:ext>
                </a:extLst>
              </a:tr>
              <a:tr h="590466">
                <a:tc>
                  <a:txBody>
                    <a:bodyPr/>
                    <a:lstStyle/>
                    <a:p>
                      <a:pPr algn="ctr"/>
                      <a:r>
                        <a:rPr lang="en-US" dirty="0">
                          <a:solidFill>
                            <a:schemeClr val="bg1"/>
                          </a:solidFill>
                          <a:latin typeface="Calibri Light" panose="020F0302020204030204" pitchFamily="34" charset="0"/>
                          <a:cs typeface="Calibri Light" panose="020F0302020204030204" pitchFamily="34" charset="0"/>
                        </a:rPr>
                        <a:t>Economic Benefits</a:t>
                      </a:r>
                      <a:r>
                        <a:rPr lang="en-US" baseline="0" dirty="0">
                          <a:solidFill>
                            <a:schemeClr val="bg1"/>
                          </a:solidFill>
                          <a:latin typeface="Calibri Light" panose="020F0302020204030204" pitchFamily="34" charset="0"/>
                          <a:cs typeface="Calibri Light" panose="020F0302020204030204" pitchFamily="34" charset="0"/>
                        </a:rPr>
                        <a:t> and Job Contribution</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40075"/>
                    </a:solidFill>
                  </a:tcPr>
                </a:tc>
                <a:extLst>
                  <a:ext uri="{0D108BD9-81ED-4DB2-BD59-A6C34878D82A}">
                    <a16:rowId xmlns:a16="http://schemas.microsoft.com/office/drawing/2014/main" val="10004"/>
                  </a:ext>
                </a:extLst>
              </a:tr>
            </a:tbl>
          </a:graphicData>
        </a:graphic>
      </p:graphicFrame>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004" y="857251"/>
            <a:ext cx="4547997" cy="74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771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79912" y="857250"/>
            <a:ext cx="5367536"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Economy of Dominican Republic </a:t>
            </a:r>
            <a:br>
              <a:rPr lang="en-US" sz="2400" b="1" dirty="0">
                <a:solidFill>
                  <a:srgbClr val="C40075"/>
                </a:solidFill>
                <a:latin typeface="Calibri" panose="020F0502020204030204" pitchFamily="34" charset="0"/>
                <a:cs typeface="Calibri" panose="020F0502020204030204" pitchFamily="34" charset="0"/>
              </a:rPr>
            </a:br>
            <a:r>
              <a:rPr lang="en-US" sz="2400" b="1" dirty="0">
                <a:solidFill>
                  <a:srgbClr val="C40075"/>
                </a:solidFill>
                <a:latin typeface="Calibri" panose="020F0502020204030204" pitchFamily="34" charset="0"/>
                <a:cs typeface="Calibri" panose="020F0502020204030204" pitchFamily="34" charset="0"/>
              </a:rPr>
              <a:t>Some Key Facts</a:t>
            </a:r>
          </a:p>
        </p:txBody>
      </p:sp>
      <p:sp>
        <p:nvSpPr>
          <p:cNvPr id="9" name="Rectangle 8"/>
          <p:cNvSpPr/>
          <p:nvPr/>
        </p:nvSpPr>
        <p:spPr>
          <a:xfrm>
            <a:off x="899592" y="3140968"/>
            <a:ext cx="7416824" cy="2404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1450" indent="-171450">
              <a:spcBef>
                <a:spcPts val="1200"/>
              </a:spcBef>
              <a:buFontTx/>
              <a:buChar char="-"/>
            </a:pPr>
            <a:r>
              <a:rPr lang="en-CA" sz="1800" dirty="0">
                <a:solidFill>
                  <a:schemeClr val="accent1"/>
                </a:solidFill>
              </a:rPr>
              <a:t>Small Island Developing State (SIDS)</a:t>
            </a:r>
          </a:p>
          <a:p>
            <a:pPr marL="171450" indent="-171450">
              <a:spcBef>
                <a:spcPts val="1200"/>
              </a:spcBef>
              <a:buFontTx/>
              <a:buChar char="-"/>
            </a:pPr>
            <a:r>
              <a:rPr lang="en-US" sz="1800" dirty="0">
                <a:solidFill>
                  <a:schemeClr val="accent1"/>
                </a:solidFill>
              </a:rPr>
              <a:t>Upper middle-income developing country (by World Bank Group)</a:t>
            </a:r>
          </a:p>
          <a:p>
            <a:pPr marL="171450" indent="-171450">
              <a:spcBef>
                <a:spcPts val="1200"/>
              </a:spcBef>
              <a:buFontTx/>
              <a:buChar char="-"/>
            </a:pPr>
            <a:r>
              <a:rPr lang="en-US" sz="1800" dirty="0">
                <a:solidFill>
                  <a:schemeClr val="accent1"/>
                </a:solidFill>
              </a:rPr>
              <a:t>99</a:t>
            </a:r>
            <a:r>
              <a:rPr lang="en-US" sz="1800" baseline="30000" dirty="0">
                <a:solidFill>
                  <a:schemeClr val="accent1"/>
                </a:solidFill>
              </a:rPr>
              <a:t>th</a:t>
            </a:r>
            <a:r>
              <a:rPr lang="en-US" sz="1800" dirty="0">
                <a:solidFill>
                  <a:schemeClr val="accent1"/>
                </a:solidFill>
              </a:rPr>
              <a:t> in Ease of Doing Business Ranking 2018 (by World Bank Group)</a:t>
            </a:r>
          </a:p>
          <a:p>
            <a:pPr marL="171450" indent="-171450">
              <a:spcBef>
                <a:spcPts val="1200"/>
              </a:spcBef>
              <a:buFontTx/>
              <a:buChar char="-"/>
            </a:pPr>
            <a:r>
              <a:rPr lang="en-US" sz="1800" dirty="0">
                <a:solidFill>
                  <a:schemeClr val="accent1"/>
                </a:solidFill>
              </a:rPr>
              <a:t>104</a:t>
            </a:r>
            <a:r>
              <a:rPr lang="en-US" sz="1800" baseline="30000" dirty="0">
                <a:solidFill>
                  <a:schemeClr val="accent1"/>
                </a:solidFill>
              </a:rPr>
              <a:t>th</a:t>
            </a:r>
            <a:r>
              <a:rPr lang="en-US" sz="1800" dirty="0">
                <a:solidFill>
                  <a:schemeClr val="accent1"/>
                </a:solidFill>
              </a:rPr>
              <a:t> in Global Competitiveness Index 2017-2018 (by World Economic Forum)</a:t>
            </a:r>
          </a:p>
          <a:p>
            <a:pPr marL="171450" indent="-171450">
              <a:spcBef>
                <a:spcPts val="1200"/>
              </a:spcBef>
              <a:buFontTx/>
              <a:buChar char="-"/>
            </a:pPr>
            <a:r>
              <a:rPr lang="en-US" sz="1800" dirty="0">
                <a:solidFill>
                  <a:schemeClr val="accent1"/>
                </a:solidFill>
              </a:rPr>
              <a:t>76</a:t>
            </a:r>
            <a:r>
              <a:rPr lang="en-US" sz="1800" baseline="30000" dirty="0">
                <a:solidFill>
                  <a:schemeClr val="accent1"/>
                </a:solidFill>
              </a:rPr>
              <a:t>th</a:t>
            </a:r>
            <a:r>
              <a:rPr lang="en-US" sz="1800" dirty="0">
                <a:solidFill>
                  <a:schemeClr val="accent1"/>
                </a:solidFill>
              </a:rPr>
              <a:t> in Travel &amp; Tourism Competitive Index 2017 (by World Economic Forum)</a:t>
            </a:r>
          </a:p>
        </p:txBody>
      </p:sp>
      <p:sp>
        <p:nvSpPr>
          <p:cNvPr id="17" name="TextBox 1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5" name="Title 1"/>
          <p:cNvSpPr txBox="1">
            <a:spLocks/>
          </p:cNvSpPr>
          <p:nvPr/>
        </p:nvSpPr>
        <p:spPr>
          <a:xfrm>
            <a:off x="251520" y="1844824"/>
            <a:ext cx="8424936" cy="1080120"/>
          </a:xfrm>
          <a:prstGeom prst="rect">
            <a:avLst/>
          </a:prstGeom>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l"/>
            <a:r>
              <a:rPr lang="en-US" sz="2000" dirty="0">
                <a:solidFill>
                  <a:schemeClr val="accent1"/>
                </a:solidFill>
                <a:latin typeface="Arial" panose="020B0604020202020204" pitchFamily="34" charset="0"/>
                <a:cs typeface="Arial" panose="020B0604020202020204" pitchFamily="34" charset="0"/>
              </a:rPr>
              <a:t>Dominican Republic has enjoyed strong economic growth in recent years and a significant reduction in poverty, although the country remains vulnerable to natural disasters such as hurricanes (World Bank Group)</a:t>
            </a:r>
            <a:endParaRPr lang="en-GB" sz="2000" b="1" dirty="0">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33</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36666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322766"/>
            <a:ext cx="8712968" cy="540060"/>
          </a:xfrm>
        </p:spPr>
        <p:txBody>
          <a:bodyPr>
            <a:normAutofit/>
          </a:bodyPr>
          <a:lstStyle/>
          <a:p>
            <a:r>
              <a:rPr lang="en-US" sz="2325" b="1" dirty="0">
                <a:solidFill>
                  <a:srgbClr val="002060"/>
                </a:solidFill>
                <a:effectLst>
                  <a:outerShdw blurRad="38100" dist="38100" dir="2700000" algn="tl">
                    <a:srgbClr val="000000">
                      <a:alpha val="43137"/>
                    </a:srgbClr>
                  </a:outerShdw>
                </a:effectLst>
              </a:rPr>
              <a:t>Impact of Aviation in the Economic Development of DR</a:t>
            </a:r>
            <a:endParaRPr lang="en-US" sz="2100" i="1" dirty="0">
              <a:solidFill>
                <a:srgbClr val="00206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8" y="2078850"/>
            <a:ext cx="4337037"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372535" y="2078850"/>
            <a:ext cx="4735971"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72537" y="4131078"/>
            <a:ext cx="559507" cy="269421"/>
          </a:xfrm>
          <a:prstGeom prst="rect">
            <a:avLst/>
          </a:prstGeom>
          <a:ln>
            <a:noFill/>
          </a:ln>
          <a:effectLst>
            <a:softEdge rad="12700"/>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s-ES" sz="1350">
              <a:solidFill>
                <a:prstClr val="black"/>
              </a:solidFill>
            </a:endParaRPr>
          </a:p>
        </p:txBody>
      </p:sp>
      <p:sp>
        <p:nvSpPr>
          <p:cNvPr id="5" name="TextBox 4"/>
          <p:cNvSpPr txBox="1"/>
          <p:nvPr/>
        </p:nvSpPr>
        <p:spPr>
          <a:xfrm>
            <a:off x="827584" y="3537012"/>
            <a:ext cx="864096" cy="196208"/>
          </a:xfrm>
          <a:prstGeom prst="rect">
            <a:avLst/>
          </a:prstGeom>
          <a:noFill/>
        </p:spPr>
        <p:txBody>
          <a:bodyPr wrap="square" rtlCol="0">
            <a:spAutoFit/>
          </a:bodyPr>
          <a:lstStyle/>
          <a:p>
            <a:pPr defTabSz="685800"/>
            <a:r>
              <a:rPr lang="es-419" sz="675" dirty="0">
                <a:solidFill>
                  <a:prstClr val="black"/>
                </a:solidFill>
              </a:rPr>
              <a:t>1995: 3,727,539</a:t>
            </a:r>
            <a:endParaRPr lang="es-ES" sz="675" dirty="0">
              <a:solidFill>
                <a:prstClr val="black"/>
              </a:solidFill>
            </a:endParaRPr>
          </a:p>
        </p:txBody>
      </p:sp>
      <p:sp>
        <p:nvSpPr>
          <p:cNvPr id="3" name="Rectangle 2"/>
          <p:cNvSpPr/>
          <p:nvPr/>
        </p:nvSpPr>
        <p:spPr>
          <a:xfrm>
            <a:off x="4392001" y="3989250"/>
            <a:ext cx="504056" cy="10740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s-ES" sz="1350">
              <a:solidFill>
                <a:prstClr val="black"/>
              </a:solidFill>
            </a:endParaRPr>
          </a:p>
        </p:txBody>
      </p:sp>
    </p:spTree>
    <p:extLst>
      <p:ext uri="{BB962C8B-B14F-4D97-AF65-F5344CB8AC3E}">
        <p14:creationId xmlns:p14="http://schemas.microsoft.com/office/powerpoint/2010/main" val="15691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35</a:t>
            </a:fld>
            <a:endParaRPr lang="en-CA" dirty="0">
              <a:latin typeface="Calibri Light" panose="020F0302020204030204" pitchFamily="34" charset="0"/>
              <a:cs typeface="Calibri Light" panose="020F0302020204030204" pitchFamily="34" charset="0"/>
            </a:endParaRPr>
          </a:p>
        </p:txBody>
      </p:sp>
      <mc:AlternateContent xmlns:mc="http://schemas.openxmlformats.org/markup-compatibility/2006">
        <mc:Choice xmlns:a14="http://schemas.microsoft.com/office/drawing/2010/main" Requires="a14">
          <p:sp>
            <p:nvSpPr>
              <p:cNvPr id="9" name="Content Placeholder 2"/>
              <p:cNvSpPr>
                <a:spLocks noGrp="1"/>
              </p:cNvSpPr>
              <p:nvPr>
                <p:ph idx="1"/>
              </p:nvPr>
            </p:nvSpPr>
            <p:spPr>
              <a:xfrm>
                <a:off x="251520" y="1844824"/>
                <a:ext cx="4248472" cy="3888432"/>
              </a:xfrm>
            </p:spPr>
            <p:txBody>
              <a:bodyPr>
                <a:noAutofit/>
              </a:bodyPr>
              <a:lstStyle/>
              <a:p>
                <a:pPr marL="0" indent="0" algn="just">
                  <a:buNone/>
                </a:pPr>
                <a:r>
                  <a:rPr lang="en-US" sz="2000" b="1" dirty="0">
                    <a:solidFill>
                      <a:srgbClr val="0070C0"/>
                    </a:solidFill>
                  </a:rPr>
                  <a:t>Time-series regression analysis</a:t>
                </a:r>
              </a:p>
              <a:p>
                <a:pPr marL="0" indent="0" algn="just">
                  <a:lnSpc>
                    <a:spcPts val="1200"/>
                  </a:lnSpc>
                  <a:spcBef>
                    <a:spcPts val="0"/>
                  </a:spcBef>
                  <a:buNone/>
                </a:pPr>
                <a:endParaRPr lang="en-US" sz="1600" dirty="0">
                  <a:solidFill>
                    <a:srgbClr val="0070C0"/>
                  </a:solidFill>
                </a:endParaRPr>
              </a:p>
              <a:p>
                <a:pPr marL="0" indent="0">
                  <a:spcBef>
                    <a:spcPts val="600"/>
                  </a:spcBef>
                  <a:spcAft>
                    <a:spcPts val="1200"/>
                  </a:spcAft>
                  <a:buNone/>
                </a:pPr>
                <a14:m>
                  <m:oMathPara xmlns:m="http://schemas.openxmlformats.org/officeDocument/2006/math">
                    <m:oMathParaPr>
                      <m:jc m:val="centerGroup"/>
                    </m:oMathParaPr>
                    <m:oMath xmlns:m="http://schemas.openxmlformats.org/officeDocument/2006/math">
                      <m:r>
                        <a:rPr lang="en-CA" sz="1600">
                          <a:solidFill>
                            <a:srgbClr val="C50070"/>
                          </a:solidFill>
                          <a:latin typeface="Cambria Math"/>
                          <a:cs typeface="Calibri Light" panose="020F0302020204030204" pitchFamily="34" charset="0"/>
                        </a:rPr>
                        <m:t>𝐼𝑛𝑐𝑜𝑚𝑒</m:t>
                      </m:r>
                      <m:r>
                        <a:rPr lang="en-CA" sz="1600">
                          <a:solidFill>
                            <a:srgbClr val="C50070"/>
                          </a:solidFill>
                          <a:latin typeface="Cambria Math"/>
                          <a:cs typeface="Calibri Light" panose="020F0302020204030204" pitchFamily="34" charset="0"/>
                        </a:rPr>
                        <m:t> </m:t>
                      </m:r>
                      <m:r>
                        <m:rPr>
                          <m:sty m:val="p"/>
                        </m:rPr>
                        <a:rPr lang="en-CA" sz="1600">
                          <a:solidFill>
                            <a:srgbClr val="C50070"/>
                          </a:solidFill>
                          <a:latin typeface="Cambria Math"/>
                          <a:cs typeface="Calibri Light" panose="020F0302020204030204" pitchFamily="34" charset="0"/>
                        </a:rPr>
                        <m:t>generated</m:t>
                      </m:r>
                      <m:r>
                        <a:rPr lang="en-CA" sz="1600">
                          <a:solidFill>
                            <a:srgbClr val="C50070"/>
                          </a:solidFill>
                          <a:latin typeface="Cambria Math"/>
                          <a:cs typeface="Calibri Light" panose="020F0302020204030204" pitchFamily="34" charset="0"/>
                        </a:rPr>
                        <m:t> </m:t>
                      </m:r>
                      <m:r>
                        <a:rPr lang="en-CA" sz="1600">
                          <a:solidFill>
                            <a:srgbClr val="C50070"/>
                          </a:solidFill>
                          <a:latin typeface="Cambria Math"/>
                          <a:cs typeface="Calibri Light" panose="020F0302020204030204" pitchFamily="34" charset="0"/>
                        </a:rPr>
                        <m:t>𝑏𝑦</m:t>
                      </m:r>
                      <m:r>
                        <a:rPr lang="en-CA" sz="1600">
                          <a:solidFill>
                            <a:srgbClr val="C50070"/>
                          </a:solidFill>
                          <a:latin typeface="Cambria Math"/>
                          <a:cs typeface="Calibri Light" panose="020F0302020204030204" pitchFamily="34" charset="0"/>
                        </a:rPr>
                        <m:t> </m:t>
                      </m:r>
                      <m:r>
                        <m:rPr>
                          <m:sty m:val="p"/>
                        </m:rPr>
                        <a:rPr lang="en-CA" sz="1600">
                          <a:solidFill>
                            <a:srgbClr val="C50070"/>
                          </a:solidFill>
                          <a:latin typeface="Cambria Math"/>
                          <a:cs typeface="Calibri Light" panose="020F0302020204030204" pitchFamily="34" charset="0"/>
                        </a:rPr>
                        <m:t>t</m:t>
                      </m:r>
                      <m:r>
                        <a:rPr lang="en-CA" sz="1600">
                          <a:solidFill>
                            <a:srgbClr val="C50070"/>
                          </a:solidFill>
                          <a:latin typeface="Cambria Math"/>
                          <a:cs typeface="Calibri Light" panose="020F0302020204030204" pitchFamily="34" charset="0"/>
                        </a:rPr>
                        <m:t>𝑜𝑢𝑟𝑖𝑠𝑚</m:t>
                      </m:r>
                      <m:r>
                        <a:rPr lang="en-CA" sz="1600">
                          <a:solidFill>
                            <a:srgbClr val="C50070"/>
                          </a:solidFill>
                          <a:latin typeface="Cambria Math"/>
                          <a:cs typeface="Calibri Light" panose="020F0302020204030204" pitchFamily="34" charset="0"/>
                        </a:rPr>
                        <m:t>=</m:t>
                      </m:r>
                      <m:r>
                        <a:rPr lang="en-CA" sz="1600">
                          <a:solidFill>
                            <a:srgbClr val="C50070"/>
                          </a:solidFill>
                          <a:latin typeface="Cambria Math"/>
                          <a:cs typeface="Calibri Light" panose="020F0302020204030204" pitchFamily="34" charset="0"/>
                        </a:rPr>
                        <m:t>𝑓</m:t>
                      </m:r>
                      <m:r>
                        <a:rPr lang="en-CA" sz="1600">
                          <a:solidFill>
                            <a:srgbClr val="C50070"/>
                          </a:solidFill>
                          <a:latin typeface="Cambria Math"/>
                          <a:cs typeface="Calibri Light" panose="020F0302020204030204" pitchFamily="34" charset="0"/>
                        </a:rPr>
                        <m:t>(</m:t>
                      </m:r>
                      <m:r>
                        <a:rPr lang="en-CA" sz="1600">
                          <a:solidFill>
                            <a:srgbClr val="C50070"/>
                          </a:solidFill>
                          <a:latin typeface="Cambria Math"/>
                          <a:cs typeface="Calibri Light" panose="020F0302020204030204" pitchFamily="34" charset="0"/>
                        </a:rPr>
                        <m:t>𝐸𝑥𝑝𝑒𝑛𝑑𝑖𝑡𝑢𝑟𝑒</m:t>
                      </m:r>
                      <m:r>
                        <a:rPr lang="en-CA" sz="1600">
                          <a:solidFill>
                            <a:srgbClr val="C50070"/>
                          </a:solidFill>
                          <a:latin typeface="Cambria Math"/>
                          <a:cs typeface="Calibri Light" panose="020F0302020204030204" pitchFamily="34" charset="0"/>
                        </a:rPr>
                        <m:t>,</m:t>
                      </m:r>
                      <m:r>
                        <m:rPr>
                          <m:sty m:val="p"/>
                        </m:rPr>
                        <a:rPr lang="en-CA" sz="1600">
                          <a:solidFill>
                            <a:srgbClr val="C50070"/>
                          </a:solidFill>
                          <a:latin typeface="Cambria Math"/>
                          <a:cs typeface="Calibri Light" panose="020F0302020204030204" pitchFamily="34" charset="0"/>
                        </a:rPr>
                        <m:t>Tourist</m:t>
                      </m:r>
                      <m:r>
                        <a:rPr lang="en-CA" sz="1600">
                          <a:solidFill>
                            <a:srgbClr val="C50070"/>
                          </a:solidFill>
                          <a:latin typeface="Cambria Math"/>
                          <a:cs typeface="Calibri Light" panose="020F0302020204030204" pitchFamily="34" charset="0"/>
                        </a:rPr>
                        <m:t>𝑠</m:t>
                      </m:r>
                      <m:r>
                        <a:rPr lang="en-CA" sz="1600">
                          <a:solidFill>
                            <a:srgbClr val="C50070"/>
                          </a:solidFill>
                          <a:latin typeface="Cambria Math"/>
                          <a:cs typeface="Calibri Light" panose="020F0302020204030204" pitchFamily="34" charset="0"/>
                        </a:rPr>
                        <m:t>, </m:t>
                      </m:r>
                      <m:r>
                        <a:rPr lang="en-CA" sz="1600">
                          <a:solidFill>
                            <a:srgbClr val="C50070"/>
                          </a:solidFill>
                          <a:latin typeface="Cambria Math"/>
                          <a:cs typeface="Calibri Light" panose="020F0302020204030204" pitchFamily="34" charset="0"/>
                        </a:rPr>
                        <m:t>𝐺𝐷𝑃</m:t>
                      </m:r>
                      <m:r>
                        <a:rPr lang="en-CA" sz="1600">
                          <a:solidFill>
                            <a:srgbClr val="C50070"/>
                          </a:solidFill>
                          <a:latin typeface="Cambria Math"/>
                          <a:cs typeface="Calibri Light" panose="020F0302020204030204" pitchFamily="34" charset="0"/>
                        </a:rPr>
                        <m:t>, </m:t>
                      </m:r>
                      <m:r>
                        <a:rPr lang="en-CA" sz="1600">
                          <a:solidFill>
                            <a:srgbClr val="C50070"/>
                          </a:solidFill>
                          <a:latin typeface="Cambria Math"/>
                          <a:cs typeface="Calibri Light" panose="020F0302020204030204" pitchFamily="34" charset="0"/>
                        </a:rPr>
                        <m:t>𝐽𝑜𝑏𝑠</m:t>
                      </m:r>
                      <m:r>
                        <a:rPr lang="en-CA" sz="1600">
                          <a:solidFill>
                            <a:srgbClr val="C50070"/>
                          </a:solidFill>
                          <a:latin typeface="Cambria Math"/>
                          <a:cs typeface="Calibri Light" panose="020F0302020204030204" pitchFamily="34" charset="0"/>
                        </a:rPr>
                        <m:t>, </m:t>
                      </m:r>
                      <m:r>
                        <a:rPr lang="en-CA" sz="1600">
                          <a:solidFill>
                            <a:srgbClr val="C50070"/>
                          </a:solidFill>
                          <a:latin typeface="Cambria Math"/>
                          <a:cs typeface="Calibri Light" panose="020F0302020204030204" pitchFamily="34" charset="0"/>
                        </a:rPr>
                        <m:t>𝐻𝑜𝑡𝑒𝑙𝑠</m:t>
                      </m:r>
                      <m:r>
                        <a:rPr lang="en-CA" sz="1600">
                          <a:solidFill>
                            <a:srgbClr val="C50070"/>
                          </a:solidFill>
                          <a:latin typeface="Cambria Math"/>
                          <a:cs typeface="Calibri Light" panose="020F0302020204030204" pitchFamily="34" charset="0"/>
                        </a:rPr>
                        <m:t>)</m:t>
                      </m:r>
                    </m:oMath>
                  </m:oMathPara>
                </a14:m>
                <a:endParaRPr lang="en-US" sz="1600" dirty="0">
                  <a:solidFill>
                    <a:srgbClr val="C50070"/>
                  </a:solidFill>
                  <a:latin typeface="Calibri Light" panose="020F0302020204030204" pitchFamily="34" charset="0"/>
                  <a:cs typeface="Calibri Light" panose="020F0302020204030204" pitchFamily="34" charset="0"/>
                </a:endParaRPr>
              </a:p>
              <a:p>
                <a:pPr>
                  <a:spcBef>
                    <a:spcPts val="1200"/>
                  </a:spcBef>
                </a:pPr>
                <a:r>
                  <a:rPr lang="en-US" sz="1600" b="1" dirty="0">
                    <a:solidFill>
                      <a:srgbClr val="0070C0"/>
                    </a:solidFill>
                  </a:rPr>
                  <a:t>Dependent variable</a:t>
                </a:r>
                <a:r>
                  <a:rPr lang="en-US" sz="1600" dirty="0">
                    <a:solidFill>
                      <a:srgbClr val="0070C0"/>
                    </a:solidFill>
                  </a:rPr>
                  <a:t>: </a:t>
                </a:r>
              </a:p>
              <a:p>
                <a:pPr lvl="1">
                  <a:spcBef>
                    <a:spcPts val="600"/>
                  </a:spcBef>
                  <a:spcAft>
                    <a:spcPts val="600"/>
                  </a:spcAft>
                </a:pPr>
                <a:r>
                  <a:rPr lang="en-US" sz="1400" dirty="0">
                    <a:solidFill>
                      <a:srgbClr val="0070C0"/>
                    </a:solidFill>
                  </a:rPr>
                  <a:t>Income generated by tourism</a:t>
                </a:r>
                <a:r>
                  <a:rPr lang="en-US" sz="1200" dirty="0">
                    <a:solidFill>
                      <a:srgbClr val="0070C0"/>
                    </a:solidFill>
                  </a:rPr>
                  <a:t> </a:t>
                </a:r>
              </a:p>
              <a:p>
                <a:pPr>
                  <a:spcBef>
                    <a:spcPts val="600"/>
                  </a:spcBef>
                </a:pPr>
                <a:r>
                  <a:rPr lang="en-US" sz="1600" b="1" dirty="0">
                    <a:solidFill>
                      <a:srgbClr val="0070C0"/>
                    </a:solidFill>
                  </a:rPr>
                  <a:t>Independent variables</a:t>
                </a:r>
                <a:r>
                  <a:rPr lang="en-US" sz="1600" dirty="0">
                    <a:solidFill>
                      <a:srgbClr val="0070C0"/>
                    </a:solidFill>
                  </a:rPr>
                  <a:t>: </a:t>
                </a:r>
              </a:p>
              <a:p>
                <a:pPr lvl="1">
                  <a:spcBef>
                    <a:spcPts val="600"/>
                  </a:spcBef>
                </a:pPr>
                <a:r>
                  <a:rPr lang="en-US" sz="1400" dirty="0">
                    <a:solidFill>
                      <a:srgbClr val="0070C0"/>
                    </a:solidFill>
                  </a:rPr>
                  <a:t>Total jobs, expense per trip, number of tourists (Dominican non-residents and non-resident foreigners), hotel rooms available and GDP </a:t>
                </a:r>
              </a:p>
              <a:p>
                <a:pPr lvl="1">
                  <a:spcBef>
                    <a:spcPts val="600"/>
                  </a:spcBef>
                </a:pPr>
                <a:r>
                  <a:rPr lang="en-US" sz="1400" dirty="0">
                    <a:solidFill>
                      <a:srgbClr val="0070C0"/>
                    </a:solidFill>
                  </a:rPr>
                  <a:t>Some independent variables may be multiplied together, logged and/or first differenced</a:t>
                </a:r>
              </a:p>
              <a:p>
                <a:pPr marL="457200" lvl="1" indent="0" algn="just">
                  <a:buNone/>
                </a:pPr>
                <a:endParaRPr lang="en-US" sz="1000" dirty="0">
                  <a:solidFill>
                    <a:srgbClr val="0070C0"/>
                  </a:solidFill>
                </a:endParaRPr>
              </a:p>
            </p:txBody>
          </p:sp>
        </mc:Choice>
        <mc:Fallback>
          <p:sp>
            <p:nvSpPr>
              <p:cNvPr id="9" name="Content Placeholder 2"/>
              <p:cNvSpPr>
                <a:spLocks noGrp="1" noRot="1" noChangeAspect="1" noMove="1" noResize="1" noEditPoints="1" noAdjustHandles="1" noChangeArrowheads="1" noChangeShapeType="1" noTextEdit="1"/>
              </p:cNvSpPr>
              <p:nvPr>
                <p:ph idx="1"/>
              </p:nvPr>
            </p:nvSpPr>
            <p:spPr>
              <a:xfrm>
                <a:off x="251520" y="1844824"/>
                <a:ext cx="4248472" cy="3888432"/>
              </a:xfrm>
              <a:blipFill>
                <a:blip r:embed="rId2"/>
                <a:stretch>
                  <a:fillRect l="-1435" t="-942" b="-2355"/>
                </a:stretch>
              </a:blipFill>
            </p:spPr>
            <p:txBody>
              <a:bodyPr/>
              <a:lstStyle/>
              <a:p>
                <a:r>
                  <a:rPr lang="en-US">
                    <a:noFill/>
                  </a:rPr>
                  <a:t> </a:t>
                </a:r>
              </a:p>
            </p:txBody>
          </p:sp>
        </mc:Fallback>
      </mc:AlternateContent>
      <p:sp>
        <p:nvSpPr>
          <p:cNvPr id="8" name="Title 1"/>
          <p:cNvSpPr txBox="1">
            <a:spLocks/>
          </p:cNvSpPr>
          <p:nvPr/>
        </p:nvSpPr>
        <p:spPr>
          <a:xfrm>
            <a:off x="3347864" y="857250"/>
            <a:ext cx="5799584"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sz="2400" b="1" dirty="0">
                <a:solidFill>
                  <a:srgbClr val="C40075"/>
                </a:solidFill>
                <a:latin typeface="Calibri" panose="020F0502020204030204" pitchFamily="34" charset="0"/>
                <a:cs typeface="Calibri" panose="020F0502020204030204" pitchFamily="34" charset="0"/>
              </a:rPr>
              <a:t>Preliminary Analysis</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6873"/>
            <a:ext cx="4316264" cy="281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08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36</a:t>
            </a:fld>
            <a:endParaRPr lang="en-CA" dirty="0">
              <a:latin typeface="Calibri Light" panose="020F0302020204030204" pitchFamily="34" charset="0"/>
              <a:cs typeface="Calibri Light" panose="020F0302020204030204" pitchFamily="34" charset="0"/>
            </a:endParaRPr>
          </a:p>
        </p:txBody>
      </p:sp>
      <p:sp>
        <p:nvSpPr>
          <p:cNvPr id="9" name="Content Placeholder 2"/>
          <p:cNvSpPr>
            <a:spLocks noGrp="1"/>
          </p:cNvSpPr>
          <p:nvPr>
            <p:ph idx="1"/>
          </p:nvPr>
        </p:nvSpPr>
        <p:spPr>
          <a:xfrm>
            <a:off x="107504" y="1970838"/>
            <a:ext cx="3762862" cy="3564396"/>
          </a:xfrm>
        </p:spPr>
        <p:txBody>
          <a:bodyPr>
            <a:noAutofit/>
          </a:bodyPr>
          <a:lstStyle/>
          <a:p>
            <a:pPr marL="0" indent="0">
              <a:spcBef>
                <a:spcPts val="1200"/>
              </a:spcBef>
              <a:buNone/>
            </a:pPr>
            <a:r>
              <a:rPr lang="en-US" sz="2000" b="1" dirty="0">
                <a:solidFill>
                  <a:srgbClr val="0070C0"/>
                </a:solidFill>
              </a:rPr>
              <a:t>Simulated Actual Scenario</a:t>
            </a:r>
            <a:r>
              <a:rPr lang="en-US" sz="2000" dirty="0">
                <a:solidFill>
                  <a:srgbClr val="0070C0"/>
                </a:solidFill>
              </a:rPr>
              <a:t> </a:t>
            </a:r>
          </a:p>
          <a:p>
            <a:pPr>
              <a:spcBef>
                <a:spcPts val="1200"/>
              </a:spcBef>
            </a:pPr>
            <a:r>
              <a:rPr lang="en-US" sz="1600" dirty="0">
                <a:solidFill>
                  <a:srgbClr val="0070C0"/>
                </a:solidFill>
              </a:rPr>
              <a:t>Use the estimated coefficients and the actual values of each independent variables for simulation</a:t>
            </a:r>
          </a:p>
          <a:p>
            <a:pPr>
              <a:spcBef>
                <a:spcPts val="1200"/>
              </a:spcBef>
            </a:pPr>
            <a:r>
              <a:rPr lang="en-US" sz="1600" dirty="0">
                <a:solidFill>
                  <a:srgbClr val="0070C0"/>
                </a:solidFill>
              </a:rPr>
              <a:t>Can be a good approximation to the actual results (income generated by tourism), which endogenously reflect the policy change to make aviation a priority in 2006</a:t>
            </a:r>
          </a:p>
          <a:p>
            <a:pPr lvl="1">
              <a:spcBef>
                <a:spcPts val="1200"/>
              </a:spcBef>
            </a:pPr>
            <a:endParaRPr lang="en-US" sz="1200" dirty="0">
              <a:solidFill>
                <a:srgbClr val="0070C0"/>
              </a:solidFill>
            </a:endParaRPr>
          </a:p>
          <a:p>
            <a:pPr algn="just"/>
            <a:endParaRPr lang="en-GB" sz="1600" dirty="0">
              <a:solidFill>
                <a:srgbClr val="0070C0"/>
              </a:solidFill>
            </a:endParaRPr>
          </a:p>
        </p:txBody>
      </p:sp>
      <p:sp>
        <p:nvSpPr>
          <p:cNvPr id="8" name="Title 1"/>
          <p:cNvSpPr txBox="1">
            <a:spLocks/>
          </p:cNvSpPr>
          <p:nvPr/>
        </p:nvSpPr>
        <p:spPr>
          <a:xfrm>
            <a:off x="3347864" y="857250"/>
            <a:ext cx="5799584"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altLang="ja-JP" sz="2400" b="1" dirty="0">
                <a:solidFill>
                  <a:srgbClr val="C40075"/>
                </a:solidFill>
                <a:latin typeface="Calibri" panose="020F0502020204030204" pitchFamily="34" charset="0"/>
                <a:cs typeface="Calibri" panose="020F0502020204030204" pitchFamily="34" charset="0"/>
              </a:rPr>
              <a:t>Preliminary Analysis</a:t>
            </a:r>
          </a:p>
        </p:txBody>
      </p:sp>
      <p:pic>
        <p:nvPicPr>
          <p:cNvPr id="10" name="Picture 9" descr="/Users/Emma/Desktop/Screen Shot 2018-07-25 at 3.59.02 PM.png"/>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916832"/>
            <a:ext cx="5016470" cy="3672408"/>
          </a:xfrm>
          <a:prstGeom prst="rect">
            <a:avLst/>
          </a:prstGeom>
          <a:noFill/>
          <a:ln>
            <a:noFill/>
          </a:ln>
        </p:spPr>
      </p:pic>
    </p:spTree>
    <p:extLst>
      <p:ext uri="{BB962C8B-B14F-4D97-AF65-F5344CB8AC3E}">
        <p14:creationId xmlns:p14="http://schemas.microsoft.com/office/powerpoint/2010/main" val="1236195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9592" y="3212976"/>
            <a:ext cx="7416824" cy="2404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1450" indent="-171450">
              <a:spcBef>
                <a:spcPts val="1200"/>
              </a:spcBef>
              <a:buFontTx/>
              <a:buChar char="-"/>
            </a:pPr>
            <a:endParaRPr lang="en-CA" sz="1800" dirty="0">
              <a:solidFill>
                <a:schemeClr val="accent1"/>
              </a:solidFill>
            </a:endParaRPr>
          </a:p>
          <a:p>
            <a:pPr marL="171450" indent="-171450">
              <a:spcBef>
                <a:spcPts val="1200"/>
              </a:spcBef>
              <a:buFontTx/>
              <a:buChar char="-"/>
            </a:pPr>
            <a:endParaRPr lang="en-US" sz="1800" dirty="0">
              <a:solidFill>
                <a:schemeClr val="accent1"/>
              </a:solidFill>
            </a:endParaRPr>
          </a:p>
        </p:txBody>
      </p:sp>
      <p:sp>
        <p:nvSpPr>
          <p:cNvPr id="7" name="Title 1"/>
          <p:cNvSpPr txBox="1">
            <a:spLocks/>
          </p:cNvSpPr>
          <p:nvPr/>
        </p:nvSpPr>
        <p:spPr>
          <a:xfrm>
            <a:off x="3347864" y="857250"/>
            <a:ext cx="5799584"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altLang="ja-JP" sz="2400" b="1" dirty="0">
                <a:solidFill>
                  <a:srgbClr val="C40075"/>
                </a:solidFill>
                <a:latin typeface="Calibri" panose="020F0502020204030204" pitchFamily="34" charset="0"/>
                <a:cs typeface="Calibri" panose="020F0502020204030204" pitchFamily="34" charset="0"/>
              </a:rPr>
              <a:t>Preliminary Analysis</a:t>
            </a:r>
          </a:p>
        </p:txBody>
      </p:sp>
      <p:sp>
        <p:nvSpPr>
          <p:cNvPr id="10"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37</a:t>
            </a:fld>
            <a:endParaRPr lang="en-CA" dirty="0">
              <a:latin typeface="Calibri Light" panose="020F0302020204030204" pitchFamily="34" charset="0"/>
              <a:cs typeface="Calibri Light" panose="020F0302020204030204" pitchFamily="34" charset="0"/>
            </a:endParaRPr>
          </a:p>
        </p:txBody>
      </p:sp>
      <p:sp>
        <p:nvSpPr>
          <p:cNvPr id="11" name="Content Placeholder 2"/>
          <p:cNvSpPr>
            <a:spLocks noGrp="1"/>
          </p:cNvSpPr>
          <p:nvPr>
            <p:ph idx="1"/>
          </p:nvPr>
        </p:nvSpPr>
        <p:spPr>
          <a:xfrm>
            <a:off x="251520" y="1844824"/>
            <a:ext cx="8496944" cy="1008112"/>
          </a:xfrm>
        </p:spPr>
        <p:txBody>
          <a:bodyPr>
            <a:noAutofit/>
          </a:bodyPr>
          <a:lstStyle/>
          <a:p>
            <a:pPr marL="0" indent="0">
              <a:spcBef>
                <a:spcPts val="1200"/>
              </a:spcBef>
              <a:buNone/>
            </a:pPr>
            <a:r>
              <a:rPr lang="en-US" sz="2000" b="1" dirty="0">
                <a:solidFill>
                  <a:srgbClr val="0070C0"/>
                </a:solidFill>
              </a:rPr>
              <a:t>Hypothetical Scenario</a:t>
            </a:r>
            <a:r>
              <a:rPr lang="en-US" sz="2000" dirty="0">
                <a:solidFill>
                  <a:srgbClr val="0070C0"/>
                </a:solidFill>
              </a:rPr>
              <a:t> that assumes no aviation policy change in 2006</a:t>
            </a:r>
          </a:p>
          <a:p>
            <a:pPr>
              <a:spcBef>
                <a:spcPts val="1200"/>
              </a:spcBef>
            </a:pPr>
            <a:r>
              <a:rPr lang="en-US" sz="1600" dirty="0">
                <a:solidFill>
                  <a:srgbClr val="0070C0"/>
                </a:solidFill>
              </a:rPr>
              <a:t>Use the coefficients estimated in the regression analysis</a:t>
            </a:r>
          </a:p>
          <a:p>
            <a:pPr>
              <a:spcBef>
                <a:spcPts val="600"/>
              </a:spcBef>
            </a:pPr>
            <a:r>
              <a:rPr lang="en-US" sz="1600" dirty="0">
                <a:solidFill>
                  <a:srgbClr val="0070C0"/>
                </a:solidFill>
              </a:rPr>
              <a:t>Use the </a:t>
            </a:r>
            <a:r>
              <a:rPr lang="en-US" sz="1600" b="1" dirty="0">
                <a:solidFill>
                  <a:srgbClr val="0070C0"/>
                </a:solidFill>
              </a:rPr>
              <a:t>adjusted number of tourists</a:t>
            </a:r>
            <a:r>
              <a:rPr lang="en-US" sz="1600" dirty="0">
                <a:solidFill>
                  <a:srgbClr val="0070C0"/>
                </a:solidFill>
              </a:rPr>
              <a:t> from 2006 to 2017 (Dominican non-residents and non-resident foreigners) for 3 independent variables </a:t>
            </a:r>
          </a:p>
          <a:p>
            <a:pPr>
              <a:spcBef>
                <a:spcPts val="1800"/>
              </a:spcBef>
            </a:pPr>
            <a:endParaRPr lang="en-US" sz="1800" dirty="0">
              <a:solidFill>
                <a:srgbClr val="0070C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3438578"/>
            <a:ext cx="3374262" cy="212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3284984"/>
            <a:ext cx="5328592" cy="2200602"/>
          </a:xfrm>
          <a:prstGeom prst="rect">
            <a:avLst/>
          </a:prstGeom>
          <a:noFill/>
        </p:spPr>
        <p:txBody>
          <a:bodyPr wrap="square" rtlCol="0">
            <a:spAutoFit/>
          </a:bodyPr>
          <a:lstStyle/>
          <a:p>
            <a:pPr marL="742950" lvl="1" indent="-285750">
              <a:spcBef>
                <a:spcPts val="600"/>
              </a:spcBef>
              <a:buFont typeface="Courier New" panose="02070309020205020404" pitchFamily="49" charset="0"/>
              <a:buChar char="o"/>
            </a:pPr>
            <a:r>
              <a:rPr lang="en-US" sz="1400" dirty="0">
                <a:solidFill>
                  <a:srgbClr val="0070C0"/>
                </a:solidFill>
              </a:rPr>
              <a:t>Forecast “after 2006 period” by extending the trend line of “prior to 2006 period”</a:t>
            </a:r>
          </a:p>
          <a:p>
            <a:pPr marL="742950" lvl="1" indent="-285750">
              <a:spcBef>
                <a:spcPts val="600"/>
              </a:spcBef>
              <a:buFont typeface="Courier New" panose="02070309020205020404" pitchFamily="49" charset="0"/>
              <a:buChar char="o"/>
            </a:pPr>
            <a:r>
              <a:rPr lang="en-US" sz="1400" dirty="0">
                <a:solidFill>
                  <a:srgbClr val="0070C0"/>
                </a:solidFill>
              </a:rPr>
              <a:t>Add 0.9% difference in air traffic compound annual growth rate observed at the global level between the two periods</a:t>
            </a:r>
          </a:p>
          <a:p>
            <a:pPr marL="285750" indent="-285750">
              <a:spcBef>
                <a:spcPts val="1200"/>
              </a:spcBef>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Can yield the “hypothetical” income generated by tourism after 2006 if the tourist volume increased at the same rate as prior to 2006</a:t>
            </a:r>
          </a:p>
          <a:p>
            <a:endParaRPr lang="en-GB" dirty="0"/>
          </a:p>
        </p:txBody>
      </p:sp>
      <p:cxnSp>
        <p:nvCxnSpPr>
          <p:cNvPr id="8" name="Straight Connector 7"/>
          <p:cNvCxnSpPr/>
          <p:nvPr/>
        </p:nvCxnSpPr>
        <p:spPr>
          <a:xfrm>
            <a:off x="7236296" y="3717032"/>
            <a:ext cx="0" cy="158535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307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9592" y="3212976"/>
            <a:ext cx="7416824" cy="2404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1450" indent="-171450">
              <a:spcBef>
                <a:spcPts val="1200"/>
              </a:spcBef>
              <a:buFontTx/>
              <a:buChar char="-"/>
            </a:pPr>
            <a:endParaRPr lang="en-CA" sz="1800" dirty="0">
              <a:solidFill>
                <a:schemeClr val="accent1"/>
              </a:solidFill>
            </a:endParaRPr>
          </a:p>
          <a:p>
            <a:pPr marL="171450" indent="-171450">
              <a:spcBef>
                <a:spcPts val="1200"/>
              </a:spcBef>
              <a:buFontTx/>
              <a:buChar char="-"/>
            </a:pPr>
            <a:endParaRPr lang="en-US" sz="1800" dirty="0">
              <a:solidFill>
                <a:schemeClr val="accent1"/>
              </a:solidFill>
            </a:endParaRPr>
          </a:p>
        </p:txBody>
      </p:sp>
      <p:sp>
        <p:nvSpPr>
          <p:cNvPr id="7" name="Title 1"/>
          <p:cNvSpPr txBox="1">
            <a:spLocks/>
          </p:cNvSpPr>
          <p:nvPr/>
        </p:nvSpPr>
        <p:spPr>
          <a:xfrm>
            <a:off x="3347864" y="857250"/>
            <a:ext cx="5799584"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altLang="ja-JP" sz="2400" b="1" dirty="0">
                <a:solidFill>
                  <a:srgbClr val="C40075"/>
                </a:solidFill>
                <a:latin typeface="Calibri" panose="020F0502020204030204" pitchFamily="34" charset="0"/>
                <a:cs typeface="Calibri" panose="020F0502020204030204" pitchFamily="34" charset="0"/>
              </a:rPr>
              <a:t>Preliminary Analysis</a:t>
            </a:r>
          </a:p>
        </p:txBody>
      </p:sp>
      <p:sp>
        <p:nvSpPr>
          <p:cNvPr id="10"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38</a:t>
            </a:fld>
            <a:endParaRPr lang="en-CA" dirty="0">
              <a:latin typeface="Calibri Light" panose="020F0302020204030204" pitchFamily="34" charset="0"/>
              <a:cs typeface="Calibri Light" panose="020F0302020204030204" pitchFamily="34" charset="0"/>
            </a:endParaRPr>
          </a:p>
        </p:txBody>
      </p:sp>
      <p:sp>
        <p:nvSpPr>
          <p:cNvPr id="13" name="Content Placeholder 2"/>
          <p:cNvSpPr>
            <a:spLocks noGrp="1"/>
          </p:cNvSpPr>
          <p:nvPr>
            <p:ph idx="1"/>
          </p:nvPr>
        </p:nvSpPr>
        <p:spPr>
          <a:xfrm>
            <a:off x="467544" y="2348880"/>
            <a:ext cx="2880320" cy="756084"/>
          </a:xfrm>
        </p:spPr>
        <p:txBody>
          <a:bodyPr>
            <a:noAutofit/>
          </a:bodyPr>
          <a:lstStyle/>
          <a:p>
            <a:pPr marL="0" indent="0">
              <a:spcBef>
                <a:spcPts val="1200"/>
              </a:spcBef>
              <a:buNone/>
            </a:pPr>
            <a:r>
              <a:rPr lang="en-US" altLang="ja-JP" sz="2000" dirty="0">
                <a:solidFill>
                  <a:srgbClr val="0070C0"/>
                </a:solidFill>
              </a:rPr>
              <a:t>The simulated actual scenario and the hypothetical scenario are compared to estimate an overall effect of aviation policy change on income generated by tourism over time</a:t>
            </a:r>
          </a:p>
          <a:p>
            <a:endParaRPr lang="en-GB" sz="16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892790"/>
            <a:ext cx="5294582" cy="381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矢印: 上下 7">
            <a:extLst>
              <a:ext uri="{FF2B5EF4-FFF2-40B4-BE49-F238E27FC236}">
                <a16:creationId xmlns:a16="http://schemas.microsoft.com/office/drawing/2014/main" id="{8FC7E062-C199-44A6-AADF-AE6568C01DC6}"/>
              </a:ext>
            </a:extLst>
          </p:cNvPr>
          <p:cNvSpPr/>
          <p:nvPr/>
        </p:nvSpPr>
        <p:spPr>
          <a:xfrm>
            <a:off x="6918785" y="3789041"/>
            <a:ext cx="45720" cy="144015"/>
          </a:xfrm>
          <a:prstGeom prst="upDownArrow">
            <a:avLst/>
          </a:prstGeom>
          <a:solidFill>
            <a:srgbClr val="F61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上下 10">
            <a:extLst>
              <a:ext uri="{FF2B5EF4-FFF2-40B4-BE49-F238E27FC236}">
                <a16:creationId xmlns:a16="http://schemas.microsoft.com/office/drawing/2014/main" id="{6834FF04-A115-4DD9-B112-C5DB1E5E77C9}"/>
              </a:ext>
            </a:extLst>
          </p:cNvPr>
          <p:cNvSpPr/>
          <p:nvPr/>
        </p:nvSpPr>
        <p:spPr>
          <a:xfrm>
            <a:off x="7884369" y="3348264"/>
            <a:ext cx="45719" cy="3600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上下 13">
            <a:extLst>
              <a:ext uri="{FF2B5EF4-FFF2-40B4-BE49-F238E27FC236}">
                <a16:creationId xmlns:a16="http://schemas.microsoft.com/office/drawing/2014/main" id="{06E28447-33E1-4D75-BE53-EB3C35D7BA8E}"/>
              </a:ext>
            </a:extLst>
          </p:cNvPr>
          <p:cNvSpPr/>
          <p:nvPr/>
        </p:nvSpPr>
        <p:spPr>
          <a:xfrm>
            <a:off x="8566479" y="2492896"/>
            <a:ext cx="45719" cy="85536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5721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9592" y="3212976"/>
            <a:ext cx="7416824" cy="2404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1450" indent="-171450">
              <a:spcBef>
                <a:spcPts val="1200"/>
              </a:spcBef>
              <a:buFontTx/>
              <a:buChar char="-"/>
            </a:pPr>
            <a:endParaRPr lang="en-CA" sz="1800" dirty="0">
              <a:solidFill>
                <a:schemeClr val="accent1"/>
              </a:solidFill>
            </a:endParaRPr>
          </a:p>
          <a:p>
            <a:pPr marL="171450" indent="-171450">
              <a:spcBef>
                <a:spcPts val="1200"/>
              </a:spcBef>
              <a:buFontTx/>
              <a:buChar char="-"/>
            </a:pPr>
            <a:endParaRPr lang="en-US" sz="1800" dirty="0">
              <a:solidFill>
                <a:schemeClr val="accent1"/>
              </a:solidFill>
            </a:endParaRPr>
          </a:p>
        </p:txBody>
      </p:sp>
      <p:sp>
        <p:nvSpPr>
          <p:cNvPr id="7" name="Title 1"/>
          <p:cNvSpPr txBox="1">
            <a:spLocks/>
          </p:cNvSpPr>
          <p:nvPr/>
        </p:nvSpPr>
        <p:spPr>
          <a:xfrm>
            <a:off x="3347864" y="857250"/>
            <a:ext cx="5799584"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altLang="ja-JP" sz="2400" b="1" dirty="0">
                <a:solidFill>
                  <a:srgbClr val="C40075"/>
                </a:solidFill>
                <a:latin typeface="Calibri" panose="020F0502020204030204" pitchFamily="34" charset="0"/>
                <a:cs typeface="Calibri" panose="020F0502020204030204" pitchFamily="34" charset="0"/>
              </a:rPr>
              <a:t>Preliminary Analysis</a:t>
            </a:r>
          </a:p>
        </p:txBody>
      </p:sp>
      <p:sp>
        <p:nvSpPr>
          <p:cNvPr id="10"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39</a:t>
            </a:fld>
            <a:endParaRPr lang="en-CA" dirty="0">
              <a:latin typeface="Calibri Light" panose="020F0302020204030204" pitchFamily="34" charset="0"/>
              <a:cs typeface="Calibri Light" panose="020F0302020204030204" pitchFamily="34" charset="0"/>
            </a:endParaRPr>
          </a:p>
        </p:txBody>
      </p:sp>
      <p:sp>
        <p:nvSpPr>
          <p:cNvPr id="11" name="Content Placeholder 2"/>
          <p:cNvSpPr>
            <a:spLocks noGrp="1"/>
          </p:cNvSpPr>
          <p:nvPr>
            <p:ph idx="1"/>
          </p:nvPr>
        </p:nvSpPr>
        <p:spPr>
          <a:xfrm>
            <a:off x="257458" y="2276873"/>
            <a:ext cx="3240360" cy="2592289"/>
          </a:xfrm>
        </p:spPr>
        <p:txBody>
          <a:bodyPr>
            <a:noAutofit/>
          </a:bodyPr>
          <a:lstStyle/>
          <a:p>
            <a:pPr marL="0" indent="0">
              <a:spcBef>
                <a:spcPts val="1200"/>
              </a:spcBef>
              <a:buNone/>
            </a:pPr>
            <a:r>
              <a:rPr lang="en-US" altLang="ja-JP" sz="2000" dirty="0">
                <a:solidFill>
                  <a:srgbClr val="0070C0"/>
                </a:solidFill>
              </a:rPr>
              <a:t>This preliminary analysis indicates that aviation policy change in 2006 contributed to </a:t>
            </a:r>
            <a:r>
              <a:rPr lang="en-US" altLang="ja-JP" sz="2000" dirty="0">
                <a:solidFill>
                  <a:srgbClr val="C50070"/>
                </a:solidFill>
              </a:rPr>
              <a:t>approximately </a:t>
            </a:r>
            <a:r>
              <a:rPr lang="en-US" altLang="ja-JP" sz="2000" b="1" dirty="0">
                <a:solidFill>
                  <a:srgbClr val="C50070"/>
                </a:solidFill>
              </a:rPr>
              <a:t>USD 10 billion (i.e. 17.5% more) </a:t>
            </a:r>
            <a:r>
              <a:rPr lang="en-US" altLang="ja-JP" sz="2000" dirty="0">
                <a:solidFill>
                  <a:srgbClr val="C50070"/>
                </a:solidFill>
              </a:rPr>
              <a:t>cumulative income from tourism from 2007 to 2017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356" y="2132856"/>
            <a:ext cx="5400600" cy="306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083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solidFill>
                  <a:prstClr val="white"/>
                </a:solidFill>
                <a:latin typeface="Calibri Light" panose="020F0302020204030204" pitchFamily="34" charset="0"/>
                <a:cs typeface="Calibri Light" panose="020F0302020204030204" pitchFamily="34" charset="0"/>
              </a:rPr>
              <a:pPr/>
              <a:t>4</a:t>
            </a:fld>
            <a:endParaRPr lang="en-CA" dirty="0">
              <a:solidFill>
                <a:prstClr val="white"/>
              </a:solidFill>
              <a:latin typeface="Calibri Light" panose="020F0302020204030204" pitchFamily="34" charset="0"/>
              <a:cs typeface="Calibri Light" panose="020F03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9627888"/>
              </p:ext>
            </p:extLst>
          </p:nvPr>
        </p:nvGraphicFramePr>
        <p:xfrm>
          <a:off x="1187624" y="1196752"/>
          <a:ext cx="7056784" cy="4176465"/>
        </p:xfrm>
        <a:graphic>
          <a:graphicData uri="http://schemas.openxmlformats.org/drawingml/2006/table">
            <a:tbl>
              <a:tblPr bandRow="1">
                <a:tableStyleId>{5C22544A-7EE6-4342-B048-85BDC9FD1C3A}</a:tableStyleId>
              </a:tblPr>
              <a:tblGrid>
                <a:gridCol w="7056784">
                  <a:extLst>
                    <a:ext uri="{9D8B030D-6E8A-4147-A177-3AD203B41FA5}">
                      <a16:colId xmlns:a16="http://schemas.microsoft.com/office/drawing/2014/main" val="20000"/>
                    </a:ext>
                  </a:extLst>
                </a:gridCol>
              </a:tblGrid>
              <a:tr h="835293">
                <a:tc>
                  <a:txBody>
                    <a:bodyPr/>
                    <a:lstStyle/>
                    <a:p>
                      <a:pPr algn="ctr"/>
                      <a:r>
                        <a:rPr lang="en-US" b="0" dirty="0">
                          <a:solidFill>
                            <a:schemeClr val="bg1"/>
                          </a:solidFill>
                          <a:latin typeface="Calibri Light" panose="020F0302020204030204" pitchFamily="34" charset="0"/>
                          <a:cs typeface="Calibri Light" panose="020F0302020204030204" pitchFamily="34" charset="0"/>
                        </a:rPr>
                        <a:t>Introduction </a:t>
                      </a:r>
                      <a:endParaRPr lang="en-CA" b="0"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0070"/>
                    </a:solidFill>
                  </a:tcPr>
                </a:tc>
                <a:extLst>
                  <a:ext uri="{0D108BD9-81ED-4DB2-BD59-A6C34878D82A}">
                    <a16:rowId xmlns:a16="http://schemas.microsoft.com/office/drawing/2014/main" val="10000"/>
                  </a:ext>
                </a:extLst>
              </a:tr>
              <a:tr h="835293">
                <a:tc>
                  <a:txBody>
                    <a:bodyPr/>
                    <a:lstStyle/>
                    <a:p>
                      <a:pPr algn="ctr"/>
                      <a:r>
                        <a:rPr lang="en-US" dirty="0">
                          <a:solidFill>
                            <a:schemeClr val="bg1"/>
                          </a:solidFill>
                          <a:latin typeface="Calibri Light" panose="020F0302020204030204" pitchFamily="34" charset="0"/>
                          <a:cs typeface="Calibri Light" panose="020F0302020204030204" pitchFamily="34" charset="0"/>
                        </a:rPr>
                        <a:t>Policy and Regulation </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0001"/>
                  </a:ext>
                </a:extLst>
              </a:tr>
              <a:tr h="835293">
                <a:tc>
                  <a:txBody>
                    <a:bodyPr/>
                    <a:lstStyle/>
                    <a:p>
                      <a:pPr algn="ctr"/>
                      <a:r>
                        <a:rPr lang="en-US" dirty="0">
                          <a:solidFill>
                            <a:schemeClr val="bg1"/>
                          </a:solidFill>
                          <a:latin typeface="Calibri Light" panose="020F0302020204030204" pitchFamily="34" charset="0"/>
                          <a:cs typeface="Calibri Light" panose="020F0302020204030204" pitchFamily="34" charset="0"/>
                        </a:rPr>
                        <a:t>Safety Audit Results</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835293">
                <a:tc>
                  <a:txBody>
                    <a:bodyPr/>
                    <a:lstStyle/>
                    <a:p>
                      <a:pPr algn="ctr"/>
                      <a:r>
                        <a:rPr lang="en-US" dirty="0">
                          <a:solidFill>
                            <a:schemeClr val="bg1"/>
                          </a:solidFill>
                          <a:latin typeface="Calibri Light" panose="020F0302020204030204" pitchFamily="34" charset="0"/>
                          <a:cs typeface="Calibri Light" panose="020F0302020204030204" pitchFamily="34" charset="0"/>
                        </a:rPr>
                        <a:t>Air Connectivity</a:t>
                      </a:r>
                      <a:r>
                        <a:rPr lang="en-US" baseline="0" dirty="0">
                          <a:solidFill>
                            <a:schemeClr val="bg1"/>
                          </a:solidFill>
                          <a:latin typeface="Calibri Light" panose="020F0302020204030204" pitchFamily="34" charset="0"/>
                          <a:cs typeface="Calibri Light" panose="020F0302020204030204" pitchFamily="34" charset="0"/>
                        </a:rPr>
                        <a:t> and the State of Air Transport</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3"/>
                  </a:ext>
                </a:extLst>
              </a:tr>
              <a:tr h="835293">
                <a:tc>
                  <a:txBody>
                    <a:bodyPr/>
                    <a:lstStyle/>
                    <a:p>
                      <a:pPr algn="ctr"/>
                      <a:r>
                        <a:rPr lang="en-US" dirty="0">
                          <a:solidFill>
                            <a:schemeClr val="bg1"/>
                          </a:solidFill>
                          <a:latin typeface="Calibri Light" panose="020F0302020204030204" pitchFamily="34" charset="0"/>
                          <a:cs typeface="Calibri Light" panose="020F0302020204030204" pitchFamily="34" charset="0"/>
                        </a:rPr>
                        <a:t>Economic Benefits</a:t>
                      </a:r>
                      <a:r>
                        <a:rPr lang="en-US" baseline="0" dirty="0">
                          <a:solidFill>
                            <a:schemeClr val="bg1"/>
                          </a:solidFill>
                          <a:latin typeface="Calibri Light" panose="020F0302020204030204" pitchFamily="34" charset="0"/>
                          <a:cs typeface="Calibri Light" panose="020F0302020204030204" pitchFamily="34" charset="0"/>
                        </a:rPr>
                        <a:t> and Job Contribution</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51439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40</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Real GDP and Population of Dominican Republic</a:t>
            </a:r>
          </a:p>
        </p:txBody>
      </p:sp>
      <p:graphicFrame>
        <p:nvGraphicFramePr>
          <p:cNvPr id="10" name="Chart 9"/>
          <p:cNvGraphicFramePr>
            <a:graphicFrameLocks/>
          </p:cNvGraphicFramePr>
          <p:nvPr>
            <p:extLst/>
          </p:nvPr>
        </p:nvGraphicFramePr>
        <p:xfrm>
          <a:off x="899592" y="1849264"/>
          <a:ext cx="7272808" cy="3901454"/>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a:stCxn id="9" idx="2"/>
          </p:cNvCxnSpPr>
          <p:nvPr/>
        </p:nvCxnSpPr>
        <p:spPr>
          <a:xfrm>
            <a:off x="4449068" y="2761134"/>
            <a:ext cx="0" cy="254007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World Bank national accounts data, and OECD National Accounts data files</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9" name="TextBox 8"/>
          <p:cNvSpPr txBox="1"/>
          <p:nvPr/>
        </p:nvSpPr>
        <p:spPr>
          <a:xfrm>
            <a:off x="4161036" y="2453358"/>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07065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41</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347864" y="857250"/>
            <a:ext cx="5799584"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Income Generated by Tourism in Dominican Republic</a:t>
            </a:r>
          </a:p>
        </p:txBody>
      </p:sp>
      <p:graphicFrame>
        <p:nvGraphicFramePr>
          <p:cNvPr id="7" name="Chart 6"/>
          <p:cNvGraphicFramePr>
            <a:graphicFrameLocks/>
          </p:cNvGraphicFramePr>
          <p:nvPr>
            <p:extLst/>
          </p:nvPr>
        </p:nvGraphicFramePr>
        <p:xfrm>
          <a:off x="1043608" y="1772816"/>
          <a:ext cx="6840760"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79512" y="5746278"/>
            <a:ext cx="68407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Hotels &amp; Tourism Association of the Dominican Republic and Central Bank of the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cxnSp>
        <p:nvCxnSpPr>
          <p:cNvPr id="6" name="Straight Connector 5"/>
          <p:cNvCxnSpPr/>
          <p:nvPr/>
        </p:nvCxnSpPr>
        <p:spPr>
          <a:xfrm>
            <a:off x="5940152" y="2512642"/>
            <a:ext cx="0" cy="278974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24128" y="2204865"/>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1120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9592" y="3212976"/>
            <a:ext cx="7416824" cy="2404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1450" indent="-171450">
              <a:spcBef>
                <a:spcPts val="1200"/>
              </a:spcBef>
              <a:buFontTx/>
              <a:buChar char="-"/>
            </a:pPr>
            <a:endParaRPr lang="en-CA" sz="1800" dirty="0">
              <a:solidFill>
                <a:schemeClr val="accent1"/>
              </a:solidFill>
            </a:endParaRPr>
          </a:p>
          <a:p>
            <a:pPr marL="171450" indent="-171450">
              <a:spcBef>
                <a:spcPts val="1200"/>
              </a:spcBef>
              <a:buFontTx/>
              <a:buChar char="-"/>
            </a:pPr>
            <a:endParaRPr lang="en-US" sz="1800" dirty="0">
              <a:solidFill>
                <a:schemeClr val="accent1"/>
              </a:solidFill>
            </a:endParaRPr>
          </a:p>
        </p:txBody>
      </p:sp>
      <p:sp>
        <p:nvSpPr>
          <p:cNvPr id="7" name="Title 1"/>
          <p:cNvSpPr txBox="1">
            <a:spLocks/>
          </p:cNvSpPr>
          <p:nvPr/>
        </p:nvSpPr>
        <p:spPr>
          <a:xfrm>
            <a:off x="3347864" y="857250"/>
            <a:ext cx="5799584"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altLang="ja-JP" sz="2400" b="1" dirty="0">
                <a:solidFill>
                  <a:srgbClr val="C40075"/>
                </a:solidFill>
                <a:latin typeface="Calibri" panose="020F0502020204030204" pitchFamily="34" charset="0"/>
                <a:cs typeface="Calibri" panose="020F0502020204030204" pitchFamily="34" charset="0"/>
              </a:rPr>
              <a:t>Preliminary Analysis</a:t>
            </a:r>
          </a:p>
        </p:txBody>
      </p:sp>
      <p:sp>
        <p:nvSpPr>
          <p:cNvPr id="10"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42</a:t>
            </a:fld>
            <a:endParaRPr lang="en-CA" dirty="0">
              <a:latin typeface="Calibri Light" panose="020F0302020204030204" pitchFamily="34" charset="0"/>
              <a:cs typeface="Calibri Light" panose="020F0302020204030204" pitchFamily="34" charset="0"/>
            </a:endParaRPr>
          </a:p>
        </p:txBody>
      </p:sp>
      <p:sp>
        <p:nvSpPr>
          <p:cNvPr id="11" name="Content Placeholder 2"/>
          <p:cNvSpPr>
            <a:spLocks noGrp="1"/>
          </p:cNvSpPr>
          <p:nvPr>
            <p:ph idx="1"/>
          </p:nvPr>
        </p:nvSpPr>
        <p:spPr>
          <a:xfrm>
            <a:off x="257458" y="2276873"/>
            <a:ext cx="3240360" cy="2592289"/>
          </a:xfrm>
        </p:spPr>
        <p:txBody>
          <a:bodyPr>
            <a:noAutofit/>
          </a:bodyPr>
          <a:lstStyle/>
          <a:p>
            <a:pPr marL="0" indent="0">
              <a:spcBef>
                <a:spcPts val="1200"/>
              </a:spcBef>
              <a:buNone/>
            </a:pPr>
            <a:r>
              <a:rPr lang="en-US" altLang="ja-JP" sz="2000" dirty="0">
                <a:solidFill>
                  <a:srgbClr val="0070C0"/>
                </a:solidFill>
              </a:rPr>
              <a:t>This preliminary analysis indicates that aviation policy change in 2006 contributed to </a:t>
            </a:r>
            <a:r>
              <a:rPr lang="en-US" altLang="ja-JP" sz="2000" dirty="0">
                <a:solidFill>
                  <a:srgbClr val="C50070"/>
                </a:solidFill>
              </a:rPr>
              <a:t>approximately </a:t>
            </a:r>
            <a:r>
              <a:rPr lang="en-US" altLang="ja-JP" sz="2000" b="1" dirty="0">
                <a:solidFill>
                  <a:srgbClr val="C50070"/>
                </a:solidFill>
              </a:rPr>
              <a:t>USD 10 billion (i.e. 17.5% more) </a:t>
            </a:r>
            <a:r>
              <a:rPr lang="en-US" altLang="ja-JP" sz="2000" dirty="0">
                <a:solidFill>
                  <a:srgbClr val="C50070"/>
                </a:solidFill>
              </a:rPr>
              <a:t>cumulative income from tourism from 2007 to 2017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356" y="2132856"/>
            <a:ext cx="5400600" cy="306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21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t>43</a:t>
            </a:fld>
            <a:endParaRPr lang="en-CA"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48" y="1916833"/>
            <a:ext cx="5400600" cy="368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rPr>
              <a:t>Source: IATA and ICAO estimates</a:t>
            </a:r>
            <a:endParaRPr lang="en-CA" sz="1100" dirty="0">
              <a:solidFill>
                <a:schemeClr val="bg1"/>
              </a:solidFill>
            </a:endParaRPr>
          </a:p>
        </p:txBody>
      </p:sp>
      <p:sp>
        <p:nvSpPr>
          <p:cNvPr id="8" name="Title 1"/>
          <p:cNvSpPr txBox="1">
            <a:spLocks/>
          </p:cNvSpPr>
          <p:nvPr/>
        </p:nvSpPr>
        <p:spPr>
          <a:xfrm>
            <a:off x="3635896" y="857250"/>
            <a:ext cx="5511552"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altLang="ja-JP" sz="2400" b="1" dirty="0">
                <a:solidFill>
                  <a:srgbClr val="C40075"/>
                </a:solidFill>
                <a:latin typeface="Calibri" panose="020F0502020204030204" pitchFamily="34" charset="0"/>
                <a:cs typeface="Calibri" panose="020F0502020204030204" pitchFamily="34" charset="0"/>
              </a:rPr>
              <a:t>Quantification of Policy Change Impact</a:t>
            </a:r>
          </a:p>
          <a:p>
            <a:pPr marL="319088" algn="r"/>
            <a:r>
              <a:rPr lang="en-US" altLang="ja-JP" sz="2400" b="1" dirty="0">
                <a:solidFill>
                  <a:srgbClr val="C40075"/>
                </a:solidFill>
                <a:latin typeface="Calibri" panose="020F0502020204030204" pitchFamily="34" charset="0"/>
                <a:cs typeface="Calibri" panose="020F0502020204030204" pitchFamily="34" charset="0"/>
              </a:rPr>
              <a:t>Preliminary Analysis</a:t>
            </a:r>
          </a:p>
        </p:txBody>
      </p:sp>
      <p:sp>
        <p:nvSpPr>
          <p:cNvPr id="7" name="Content Placeholder 2">
            <a:extLst>
              <a:ext uri="{FF2B5EF4-FFF2-40B4-BE49-F238E27FC236}">
                <a16:creationId xmlns:a16="http://schemas.microsoft.com/office/drawing/2014/main" id="{12B77FC2-F8B4-4EE0-AABA-691618CE91CB}"/>
              </a:ext>
            </a:extLst>
          </p:cNvPr>
          <p:cNvSpPr>
            <a:spLocks noGrp="1"/>
          </p:cNvSpPr>
          <p:nvPr>
            <p:ph idx="1"/>
          </p:nvPr>
        </p:nvSpPr>
        <p:spPr>
          <a:xfrm>
            <a:off x="5796137" y="1988840"/>
            <a:ext cx="3286147" cy="2880320"/>
          </a:xfrm>
        </p:spPr>
        <p:txBody>
          <a:bodyPr>
            <a:noAutofit/>
          </a:bodyPr>
          <a:lstStyle/>
          <a:p>
            <a:pPr marL="0" lvl="1" indent="0">
              <a:spcBef>
                <a:spcPts val="900"/>
              </a:spcBef>
              <a:buNone/>
            </a:pPr>
            <a:r>
              <a:rPr lang="en-US" sz="1800" dirty="0">
                <a:solidFill>
                  <a:srgbClr val="0070C0"/>
                </a:solidFill>
              </a:rPr>
              <a:t>In 2014, </a:t>
            </a:r>
          </a:p>
          <a:p>
            <a:pPr marL="342900" lvl="1" indent="-342900">
              <a:spcBef>
                <a:spcPts val="900"/>
              </a:spcBef>
            </a:pPr>
            <a:r>
              <a:rPr lang="en-US" sz="1800" b="1" dirty="0">
                <a:solidFill>
                  <a:srgbClr val="C50070"/>
                </a:solidFill>
              </a:rPr>
              <a:t>15.8% </a:t>
            </a:r>
            <a:r>
              <a:rPr lang="en-US" sz="1800" dirty="0">
                <a:solidFill>
                  <a:srgbClr val="C50070"/>
                </a:solidFill>
              </a:rPr>
              <a:t>of total gross value added by aviation (i.e. USD 1.2 billion out of USD 7.4 billion)</a:t>
            </a:r>
          </a:p>
          <a:p>
            <a:pPr marL="342900" lvl="1" indent="-342900">
              <a:spcBef>
                <a:spcPts val="900"/>
              </a:spcBef>
            </a:pPr>
            <a:r>
              <a:rPr lang="en-US" sz="1800" b="1" dirty="0">
                <a:solidFill>
                  <a:srgbClr val="C50070"/>
                </a:solidFill>
              </a:rPr>
              <a:t>1.8% </a:t>
            </a:r>
            <a:r>
              <a:rPr lang="en-US" sz="1800" dirty="0">
                <a:solidFill>
                  <a:srgbClr val="C50070"/>
                </a:solidFill>
              </a:rPr>
              <a:t>of Dominican Republic’s GDP</a:t>
            </a:r>
          </a:p>
          <a:p>
            <a:pPr marL="0" lvl="1" indent="0">
              <a:spcBef>
                <a:spcPts val="900"/>
              </a:spcBef>
              <a:buNone/>
            </a:pPr>
            <a:r>
              <a:rPr lang="en-US" sz="1800" dirty="0">
                <a:solidFill>
                  <a:srgbClr val="0070C0"/>
                </a:solidFill>
              </a:rPr>
              <a:t>can be attributed to aviation policy change made in 2006 </a:t>
            </a:r>
          </a:p>
          <a:p>
            <a:pPr>
              <a:spcBef>
                <a:spcPts val="1200"/>
              </a:spcBef>
            </a:pPr>
            <a:endParaRPr lang="en-US" sz="1600" dirty="0">
              <a:solidFill>
                <a:srgbClr val="0070C0"/>
              </a:solidFill>
            </a:endParaRPr>
          </a:p>
          <a:p>
            <a:pPr marL="0" indent="0">
              <a:spcBef>
                <a:spcPts val="1200"/>
              </a:spcBef>
              <a:buNone/>
            </a:pPr>
            <a:r>
              <a:rPr lang="en-US" sz="1800" dirty="0">
                <a:solidFill>
                  <a:srgbClr val="0070C0"/>
                </a:solidFill>
              </a:rPr>
              <a:t> </a:t>
            </a:r>
            <a:endParaRPr lang="en-US" sz="1400" dirty="0">
              <a:solidFill>
                <a:srgbClr val="0070C0"/>
              </a:solidFill>
            </a:endParaRPr>
          </a:p>
        </p:txBody>
      </p:sp>
    </p:spTree>
    <p:extLst>
      <p:ext uri="{BB962C8B-B14F-4D97-AF65-F5344CB8AC3E}">
        <p14:creationId xmlns:p14="http://schemas.microsoft.com/office/powerpoint/2010/main" val="1745190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25C8AA7A-6801-4A8F-81AB-B7035CF0FDA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4107"/>
          <a:stretch/>
        </p:blipFill>
        <p:spPr>
          <a:xfrm>
            <a:off x="20" y="10"/>
            <a:ext cx="9143980" cy="4666928"/>
          </a:xfrm>
          <a:prstGeom prst="rect">
            <a:avLst/>
          </a:prstGeom>
        </p:spPr>
      </p:pic>
      <p:pic>
        <p:nvPicPr>
          <p:cNvPr id="14" name="Picture 13">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Oval 15">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7DD77-01E0-42E6-B98B-CBC617D4A147}"/>
              </a:ext>
            </a:extLst>
          </p:cNvPr>
          <p:cNvSpPr>
            <a:spLocks noGrp="1"/>
          </p:cNvSpPr>
          <p:nvPr>
            <p:ph type="title"/>
          </p:nvPr>
        </p:nvSpPr>
        <p:spPr>
          <a:xfrm>
            <a:off x="603748" y="4551037"/>
            <a:ext cx="3766337" cy="1509931"/>
          </a:xfrm>
        </p:spPr>
        <p:txBody>
          <a:bodyPr>
            <a:normAutofit/>
          </a:bodyPr>
          <a:lstStyle/>
          <a:p>
            <a:r>
              <a:rPr lang="en-US" sz="3500" b="1" dirty="0">
                <a:solidFill>
                  <a:srgbClr val="000000"/>
                </a:solidFill>
              </a:rPr>
              <a:t>FUTURE CHALLENGES</a:t>
            </a:r>
          </a:p>
        </p:txBody>
      </p:sp>
      <p:sp>
        <p:nvSpPr>
          <p:cNvPr id="11" name="Content Placeholder 10">
            <a:extLst>
              <a:ext uri="{FF2B5EF4-FFF2-40B4-BE49-F238E27FC236}">
                <a16:creationId xmlns:a16="http://schemas.microsoft.com/office/drawing/2014/main" id="{8161FBC6-EFA1-4B62-ABF5-60B323E7E966}"/>
              </a:ext>
            </a:extLst>
          </p:cNvPr>
          <p:cNvSpPr>
            <a:spLocks noGrp="1"/>
          </p:cNvSpPr>
          <p:nvPr>
            <p:ph idx="1"/>
          </p:nvPr>
        </p:nvSpPr>
        <p:spPr>
          <a:xfrm>
            <a:off x="4852685" y="4551037"/>
            <a:ext cx="3694808" cy="1509935"/>
          </a:xfrm>
        </p:spPr>
        <p:txBody>
          <a:bodyPr anchor="ctr">
            <a:normAutofit/>
          </a:bodyPr>
          <a:lstStyle/>
          <a:p>
            <a:r>
              <a:rPr lang="en-US" b="1" dirty="0">
                <a:solidFill>
                  <a:srgbClr val="000000"/>
                </a:solidFill>
              </a:rPr>
              <a:t>COMPETITIVENESS</a:t>
            </a:r>
          </a:p>
        </p:txBody>
      </p:sp>
      <p:sp>
        <p:nvSpPr>
          <p:cNvPr id="6" name="TextBox 5">
            <a:extLst>
              <a:ext uri="{FF2B5EF4-FFF2-40B4-BE49-F238E27FC236}">
                <a16:creationId xmlns:a16="http://schemas.microsoft.com/office/drawing/2014/main" id="{92F90878-750B-447D-B198-5562BA39F691}"/>
              </a:ext>
            </a:extLst>
          </p:cNvPr>
          <p:cNvSpPr txBox="1"/>
          <p:nvPr/>
        </p:nvSpPr>
        <p:spPr>
          <a:xfrm>
            <a:off x="6684673" y="4466883"/>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ociologiadivertida.blogspot.com.es/2012/12/oposicion-rima-en-consonante-con.html">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557849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79912" y="857250"/>
            <a:ext cx="536753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Airlines of Dominican Republic</a:t>
            </a:r>
            <a:r>
              <a:rPr lang="en-US" sz="2400" b="1" dirty="0">
                <a:solidFill>
                  <a:srgbClr val="C40075"/>
                </a:solidFill>
                <a:latin typeface="Calibri Light" panose="020F0302020204030204" pitchFamily="34" charset="0"/>
                <a:cs typeface="Calibri Light" panose="020F0302020204030204" pitchFamily="34" charset="0"/>
              </a:rPr>
              <a:t> </a:t>
            </a:r>
          </a:p>
        </p:txBody>
      </p:sp>
      <p:sp>
        <p:nvSpPr>
          <p:cNvPr id="17" name="TextBox 1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18" name="Chart 17"/>
          <p:cNvGraphicFramePr>
            <a:graphicFrameLocks/>
          </p:cNvGraphicFramePr>
          <p:nvPr>
            <p:extLst/>
          </p:nvPr>
        </p:nvGraphicFramePr>
        <p:xfrm>
          <a:off x="4860032" y="2461831"/>
          <a:ext cx="4006082" cy="273630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323528" y="1844824"/>
            <a:ext cx="4392488" cy="3970318"/>
          </a:xfrm>
          <a:prstGeom prst="rect">
            <a:avLst/>
          </a:prstGeom>
          <a:noFill/>
        </p:spPr>
        <p:txBody>
          <a:bodyPr wrap="square" rtlCol="0">
            <a:spAutoFit/>
          </a:bodyPr>
          <a:lstStyle/>
          <a:p>
            <a:r>
              <a:rPr lang="en-US" sz="1400" b="1" dirty="0">
                <a:solidFill>
                  <a:srgbClr val="002060"/>
                </a:solidFill>
              </a:rPr>
              <a:t>1995: </a:t>
            </a:r>
            <a:r>
              <a:rPr lang="en-US" sz="1400" dirty="0" err="1">
                <a:solidFill>
                  <a:srgbClr val="002060"/>
                </a:solidFill>
              </a:rPr>
              <a:t>Dominicana</a:t>
            </a:r>
            <a:r>
              <a:rPr lang="en-US" sz="1400" dirty="0">
                <a:solidFill>
                  <a:srgbClr val="002060"/>
                </a:solidFill>
              </a:rPr>
              <a:t> de </a:t>
            </a:r>
            <a:r>
              <a:rPr lang="en-US" sz="1400" dirty="0" err="1">
                <a:solidFill>
                  <a:srgbClr val="002060"/>
                </a:solidFill>
              </a:rPr>
              <a:t>Aviación</a:t>
            </a:r>
            <a:r>
              <a:rPr lang="en-US" sz="1400" dirty="0">
                <a:solidFill>
                  <a:srgbClr val="002060"/>
                </a:solidFill>
              </a:rPr>
              <a:t> ceased all operations</a:t>
            </a:r>
          </a:p>
          <a:p>
            <a:endParaRPr lang="en-US" sz="1400" dirty="0">
              <a:solidFill>
                <a:srgbClr val="002060"/>
              </a:solidFill>
            </a:endParaRPr>
          </a:p>
          <a:p>
            <a:r>
              <a:rPr lang="en-US" sz="1400" b="1" dirty="0">
                <a:solidFill>
                  <a:srgbClr val="002060"/>
                </a:solidFill>
              </a:rPr>
              <a:t>2001-2004</a:t>
            </a:r>
            <a:r>
              <a:rPr lang="en-US" sz="1400" dirty="0">
                <a:solidFill>
                  <a:srgbClr val="002060"/>
                </a:solidFill>
              </a:rPr>
              <a:t>:  Massive drop of domestic capacity partly due to the increased road connectivity within the State</a:t>
            </a:r>
          </a:p>
          <a:p>
            <a:endParaRPr lang="en-US" sz="1400" dirty="0">
              <a:solidFill>
                <a:srgbClr val="002060"/>
              </a:solidFill>
            </a:endParaRPr>
          </a:p>
          <a:p>
            <a:r>
              <a:rPr lang="en-US" sz="1400" b="1" dirty="0">
                <a:solidFill>
                  <a:srgbClr val="002060"/>
                </a:solidFill>
              </a:rPr>
              <a:t>2003</a:t>
            </a:r>
            <a:r>
              <a:rPr lang="en-US" sz="1400" dirty="0">
                <a:solidFill>
                  <a:srgbClr val="002060"/>
                </a:solidFill>
              </a:rPr>
              <a:t>: PAWA </a:t>
            </a:r>
            <a:r>
              <a:rPr lang="en-US" sz="1400" dirty="0" err="1">
                <a:solidFill>
                  <a:srgbClr val="002060"/>
                </a:solidFill>
              </a:rPr>
              <a:t>Dominicana</a:t>
            </a:r>
            <a:r>
              <a:rPr lang="en-US" sz="1400" dirty="0">
                <a:solidFill>
                  <a:srgbClr val="002060"/>
                </a:solidFill>
              </a:rPr>
              <a:t> was founded</a:t>
            </a:r>
          </a:p>
          <a:p>
            <a:endParaRPr lang="en-US" sz="1400" dirty="0">
              <a:solidFill>
                <a:srgbClr val="002060"/>
              </a:solidFill>
            </a:endParaRPr>
          </a:p>
          <a:p>
            <a:r>
              <a:rPr lang="en-US" sz="1400" b="1" dirty="0">
                <a:solidFill>
                  <a:srgbClr val="002060"/>
                </a:solidFill>
              </a:rPr>
              <a:t>2005</a:t>
            </a:r>
            <a:r>
              <a:rPr lang="en-US" sz="1400" dirty="0">
                <a:solidFill>
                  <a:srgbClr val="002060"/>
                </a:solidFill>
              </a:rPr>
              <a:t>: </a:t>
            </a:r>
            <a:r>
              <a:rPr lang="en-US" sz="1400" dirty="0" err="1">
                <a:solidFill>
                  <a:srgbClr val="002060"/>
                </a:solidFill>
              </a:rPr>
              <a:t>Aerolíneas</a:t>
            </a:r>
            <a:r>
              <a:rPr lang="en-US" sz="1400" dirty="0">
                <a:solidFill>
                  <a:srgbClr val="002060"/>
                </a:solidFill>
              </a:rPr>
              <a:t> Mas was founded </a:t>
            </a:r>
          </a:p>
          <a:p>
            <a:endParaRPr lang="en-US" sz="1400" dirty="0">
              <a:solidFill>
                <a:srgbClr val="002060"/>
              </a:solidFill>
            </a:endParaRPr>
          </a:p>
          <a:p>
            <a:r>
              <a:rPr lang="en-US" sz="1400" b="1" dirty="0">
                <a:solidFill>
                  <a:srgbClr val="002060"/>
                </a:solidFill>
              </a:rPr>
              <a:t>2012</a:t>
            </a:r>
            <a:r>
              <a:rPr lang="en-US" sz="1400" dirty="0">
                <a:solidFill>
                  <a:srgbClr val="002060"/>
                </a:solidFill>
              </a:rPr>
              <a:t>: End of scheduled domestic services</a:t>
            </a:r>
          </a:p>
          <a:p>
            <a:endParaRPr lang="en-US" sz="1400" dirty="0">
              <a:solidFill>
                <a:srgbClr val="002060"/>
              </a:solidFill>
            </a:endParaRPr>
          </a:p>
          <a:p>
            <a:r>
              <a:rPr lang="en-US" sz="1400" b="1" dirty="0">
                <a:solidFill>
                  <a:srgbClr val="002060"/>
                </a:solidFill>
              </a:rPr>
              <a:t>2012-2014</a:t>
            </a:r>
            <a:r>
              <a:rPr lang="en-US" sz="1400" dirty="0">
                <a:solidFill>
                  <a:srgbClr val="002060"/>
                </a:solidFill>
              </a:rPr>
              <a:t>: PAWA </a:t>
            </a:r>
            <a:r>
              <a:rPr lang="en-US" sz="1400" dirty="0" err="1">
                <a:solidFill>
                  <a:srgbClr val="002060"/>
                </a:solidFill>
              </a:rPr>
              <a:t>Dominicana</a:t>
            </a:r>
            <a:r>
              <a:rPr lang="en-US" sz="1400" dirty="0">
                <a:solidFill>
                  <a:srgbClr val="002060"/>
                </a:solidFill>
              </a:rPr>
              <a:t> temporarily ceased scheduled flights, only offering non-scheduled flights</a:t>
            </a:r>
          </a:p>
          <a:p>
            <a:endParaRPr lang="en-US" sz="1400" dirty="0">
              <a:solidFill>
                <a:srgbClr val="002060"/>
              </a:solidFill>
            </a:endParaRPr>
          </a:p>
          <a:p>
            <a:r>
              <a:rPr lang="en-US" sz="1400" b="1" dirty="0">
                <a:solidFill>
                  <a:srgbClr val="002060"/>
                </a:solidFill>
              </a:rPr>
              <a:t>2015</a:t>
            </a:r>
            <a:r>
              <a:rPr lang="en-US" sz="1400" dirty="0">
                <a:solidFill>
                  <a:srgbClr val="002060"/>
                </a:solidFill>
              </a:rPr>
              <a:t>: </a:t>
            </a:r>
            <a:r>
              <a:rPr lang="en-US" sz="1400" dirty="0" err="1">
                <a:solidFill>
                  <a:srgbClr val="002060"/>
                </a:solidFill>
              </a:rPr>
              <a:t>Aerolíneas</a:t>
            </a:r>
            <a:r>
              <a:rPr lang="en-US" sz="1400" dirty="0">
                <a:solidFill>
                  <a:srgbClr val="002060"/>
                </a:solidFill>
              </a:rPr>
              <a:t> MAS ceased all operations</a:t>
            </a:r>
          </a:p>
          <a:p>
            <a:endParaRPr lang="en-US" sz="1400" dirty="0">
              <a:solidFill>
                <a:srgbClr val="002060"/>
              </a:solidFill>
            </a:endParaRPr>
          </a:p>
          <a:p>
            <a:r>
              <a:rPr lang="en-US" sz="1400" b="1" dirty="0">
                <a:solidFill>
                  <a:srgbClr val="002060"/>
                </a:solidFill>
              </a:rPr>
              <a:t>2018</a:t>
            </a:r>
            <a:r>
              <a:rPr lang="en-US" sz="1400" dirty="0">
                <a:solidFill>
                  <a:srgbClr val="002060"/>
                </a:solidFill>
              </a:rPr>
              <a:t>: PAWA </a:t>
            </a:r>
            <a:r>
              <a:rPr lang="en-US" sz="1400" dirty="0" err="1">
                <a:solidFill>
                  <a:srgbClr val="002060"/>
                </a:solidFill>
              </a:rPr>
              <a:t>Dominicana</a:t>
            </a:r>
            <a:r>
              <a:rPr lang="en-US" sz="1400" dirty="0">
                <a:solidFill>
                  <a:srgbClr val="002060"/>
                </a:solidFill>
              </a:rPr>
              <a:t> ceased all operations</a:t>
            </a:r>
          </a:p>
          <a:p>
            <a:endParaRPr lang="en-CA" sz="1400" dirty="0">
              <a:solidFill>
                <a:srgbClr val="002060"/>
              </a:solidFill>
            </a:endParaRPr>
          </a:p>
        </p:txBody>
      </p:sp>
      <p:sp>
        <p:nvSpPr>
          <p:cNvPr id="7"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45</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97607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ECF5-B7F2-4C5E-9F79-F6AEF0B6044F}"/>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32A4EDF0-A9B4-4A44-90DC-54CFB3476837}"/>
              </a:ext>
            </a:extLst>
          </p:cNvPr>
          <p:cNvGraphicFramePr>
            <a:graphicFrameLocks noGrp="1"/>
          </p:cNvGraphicFramePr>
          <p:nvPr>
            <p:ph idx="1"/>
            <p:extLst>
              <p:ext uri="{D42A27DB-BD31-4B8C-83A1-F6EECF244321}">
                <p14:modId xmlns:p14="http://schemas.microsoft.com/office/powerpoint/2010/main" val="310438593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6963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4ECE-A9E5-4895-B010-606B2B2D075E}"/>
              </a:ext>
            </a:extLst>
          </p:cNvPr>
          <p:cNvSpPr>
            <a:spLocks noGrp="1"/>
          </p:cNvSpPr>
          <p:nvPr>
            <p:ph type="title"/>
          </p:nvPr>
        </p:nvSpPr>
        <p:spPr/>
        <p:txBody>
          <a:bodyPr/>
          <a:lstStyle/>
          <a:p>
            <a:r>
              <a:rPr lang="en-US" dirty="0"/>
              <a:t>CONNECTIVITY</a:t>
            </a:r>
          </a:p>
        </p:txBody>
      </p:sp>
      <p:pic>
        <p:nvPicPr>
          <p:cNvPr id="5" name="Content Placeholder 4">
            <a:extLst>
              <a:ext uri="{FF2B5EF4-FFF2-40B4-BE49-F238E27FC236}">
                <a16:creationId xmlns:a16="http://schemas.microsoft.com/office/drawing/2014/main" id="{04683E48-BC3C-4B6B-A300-B4FE35E95EA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93177" y="1600200"/>
            <a:ext cx="6357646" cy="4525963"/>
          </a:xfrm>
        </p:spPr>
      </p:pic>
      <p:sp>
        <p:nvSpPr>
          <p:cNvPr id="6" name="TextBox 5">
            <a:extLst>
              <a:ext uri="{FF2B5EF4-FFF2-40B4-BE49-F238E27FC236}">
                <a16:creationId xmlns:a16="http://schemas.microsoft.com/office/drawing/2014/main" id="{BB2CF235-5DE1-4C1C-B0BF-167F8C9686B1}"/>
              </a:ext>
            </a:extLst>
          </p:cNvPr>
          <p:cNvSpPr txBox="1"/>
          <p:nvPr/>
        </p:nvSpPr>
        <p:spPr>
          <a:xfrm>
            <a:off x="1393177" y="6126163"/>
            <a:ext cx="6357646" cy="230832"/>
          </a:xfrm>
          <a:prstGeom prst="rect">
            <a:avLst/>
          </a:prstGeom>
          <a:noFill/>
        </p:spPr>
        <p:txBody>
          <a:bodyPr wrap="square" rtlCol="0">
            <a:spAutoFit/>
          </a:bodyPr>
          <a:lstStyle/>
          <a:p>
            <a:r>
              <a:rPr lang="en-US" sz="900">
                <a:hlinkClick r:id="rId3" tooltip="https://geobrava.wordpress.com/2015/08/16/2015-global-connectivity-index-explore-a-world-of-opportunity/"/>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326155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48</a:t>
            </a:fld>
            <a:endParaRPr lang="en-CA"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467544" y="1772816"/>
            <a:ext cx="8229600" cy="936104"/>
          </a:xfrm>
        </p:spPr>
        <p:txBody>
          <a:bodyPr>
            <a:normAutofit/>
          </a:bodyPr>
          <a:lstStyle/>
          <a:p>
            <a:pPr marL="0" indent="0" algn="just">
              <a:spcBef>
                <a:spcPts val="0"/>
              </a:spcBef>
              <a:buNone/>
            </a:pPr>
            <a:r>
              <a:rPr lang="en-US" sz="2400" b="1" dirty="0">
                <a:solidFill>
                  <a:schemeClr val="accent1"/>
                </a:solidFill>
              </a:rPr>
              <a:t>This study might serve as a template for other SIDS to consider in order to optimize their own air transport benefits</a:t>
            </a:r>
            <a:endParaRPr lang="en-CA" sz="2400" b="1" dirty="0">
              <a:solidFill>
                <a:schemeClr val="accent1"/>
              </a:solidFill>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564904"/>
            <a:ext cx="2636882" cy="316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9" y="2565284"/>
            <a:ext cx="4240707" cy="316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United Nations</a:t>
            </a:r>
            <a:endParaRPr lang="en-CA" sz="1100" dirty="0">
              <a:solidFill>
                <a:schemeClr val="bg1"/>
              </a:solidFill>
              <a:latin typeface="Calibri Light" panose="020F0302020204030204" pitchFamily="34" charset="0"/>
              <a:cs typeface="Calibri Light" panose="020F0302020204030204" pitchFamily="34" charset="0"/>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6004" y="857251"/>
            <a:ext cx="4547997" cy="74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A3A8A1CC-66D2-48A2-8ADE-E6A2C120F41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80502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pool of water&#10;&#10;Description generated with very high confidence">
            <a:extLst>
              <a:ext uri="{FF2B5EF4-FFF2-40B4-BE49-F238E27FC236}">
                <a16:creationId xmlns:a16="http://schemas.microsoft.com/office/drawing/2014/main" id="{93E6EA5A-1076-4B33-B06F-D5DB0ABC0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11395BCE-064D-4EBF-853D-2ADA6DEBBE57}"/>
              </a:ext>
            </a:extLst>
          </p:cNvPr>
          <p:cNvSpPr txBox="1"/>
          <p:nvPr/>
        </p:nvSpPr>
        <p:spPr>
          <a:xfrm>
            <a:off x="5508104" y="5301208"/>
            <a:ext cx="3361433" cy="769441"/>
          </a:xfrm>
          <a:prstGeom prst="rect">
            <a:avLst/>
          </a:prstGeom>
          <a:noFill/>
        </p:spPr>
        <p:txBody>
          <a:bodyPr wrap="none" rtlCol="0">
            <a:spAutoFit/>
          </a:bodyPr>
          <a:lstStyle/>
          <a:p>
            <a:r>
              <a:rPr lang="en-US" sz="4400" b="1" dirty="0"/>
              <a:t>THANK YOU!!</a:t>
            </a:r>
          </a:p>
        </p:txBody>
      </p:sp>
    </p:spTree>
    <p:extLst>
      <p:ext uri="{BB962C8B-B14F-4D97-AF65-F5344CB8AC3E}">
        <p14:creationId xmlns:p14="http://schemas.microsoft.com/office/powerpoint/2010/main" val="1959609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a:t>
            </a:fld>
            <a:endParaRPr lang="en-CA" dirty="0">
              <a:latin typeface="Calibri Light" panose="020F0302020204030204" pitchFamily="34" charset="0"/>
              <a:cs typeface="Calibri Light" panose="020F030202020403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44825"/>
            <a:ext cx="7632848" cy="414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a:spLocks noGrp="1"/>
          </p:cNvSpPr>
          <p:nvPr>
            <p:ph type="title"/>
          </p:nvPr>
        </p:nvSpPr>
        <p:spPr>
          <a:xfrm>
            <a:off x="3275857" y="863453"/>
            <a:ext cx="5841223" cy="765347"/>
          </a:xfrm>
        </p:spPr>
        <p:txBody>
          <a:bodyPr vert="horz" lIns="68589" tIns="34295" rIns="68589" bIns="34295" rtlCol="0" anchor="ctr">
            <a:noAutofit/>
          </a:bodyPr>
          <a:lstStyle/>
          <a:p>
            <a:pPr algn="r"/>
            <a:r>
              <a:rPr lang="en-CA" sz="2400" b="1" dirty="0">
                <a:solidFill>
                  <a:srgbClr val="C40075"/>
                </a:solidFill>
                <a:latin typeface="Calibri" panose="020F0502020204030204" pitchFamily="34" charset="0"/>
                <a:cs typeface="Calibri" panose="020F0502020204030204" pitchFamily="34" charset="0"/>
              </a:rPr>
              <a:t>RO NACC and ATB to Conduct </a:t>
            </a:r>
            <a:br>
              <a:rPr lang="en-CA" sz="2400" b="1" dirty="0">
                <a:solidFill>
                  <a:srgbClr val="C40075"/>
                </a:solidFill>
                <a:latin typeface="Calibri" panose="020F0502020204030204" pitchFamily="34" charset="0"/>
                <a:cs typeface="Calibri" panose="020F0502020204030204" pitchFamily="34" charset="0"/>
              </a:rPr>
            </a:br>
            <a:r>
              <a:rPr lang="en-CA" sz="2400" b="1" dirty="0">
                <a:solidFill>
                  <a:srgbClr val="C40075"/>
                </a:solidFill>
                <a:latin typeface="Calibri" panose="020F0502020204030204" pitchFamily="34" charset="0"/>
                <a:cs typeface="Calibri" panose="020F0502020204030204" pitchFamily="34" charset="0"/>
              </a:rPr>
              <a:t>Case Study</a:t>
            </a:r>
            <a:endParaRPr lang="nl-NL" sz="2400" dirty="0">
              <a:solidFill>
                <a:srgbClr val="C400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861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996952"/>
            <a:ext cx="8229600" cy="720080"/>
          </a:xfrm>
          <a:solidFill>
            <a:srgbClr val="002060"/>
          </a:solidFill>
        </p:spPr>
        <p:txBody>
          <a:bodyPr anchor="ctr" anchorCtr="0"/>
          <a:lstStyle/>
          <a:p>
            <a:pPr marL="319088"/>
            <a:r>
              <a:rPr lang="fr-FR" altLang="en-US" sz="3600" b="1" dirty="0">
                <a:solidFill>
                  <a:schemeClr val="bg1"/>
                </a:solidFill>
              </a:rPr>
              <a:t>Appendix</a:t>
            </a:r>
          </a:p>
        </p:txBody>
      </p:sp>
      <p:sp>
        <p:nvSpPr>
          <p:cNvPr id="6"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50</a:t>
            </a:fld>
            <a:endParaRPr lang="en-CA" dirty="0">
              <a:latin typeface="Calibri Light" panose="020F0302020204030204" pitchFamily="34" charset="0"/>
              <a:cs typeface="Calibri Light" panose="020F0302020204030204" pitchFamily="34"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004" y="857251"/>
            <a:ext cx="4547997" cy="74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5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51</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Air Connectivity of </a:t>
            </a:r>
            <a:br>
              <a:rPr lang="en-US" sz="2400" b="1" dirty="0">
                <a:solidFill>
                  <a:srgbClr val="C40075"/>
                </a:solidFill>
                <a:latin typeface="Calibri" panose="020F0502020204030204" pitchFamily="34" charset="0"/>
                <a:cs typeface="Calibri" panose="020F0502020204030204" pitchFamily="34" charset="0"/>
              </a:rPr>
            </a:br>
            <a:r>
              <a:rPr lang="en-US" sz="2400" b="1" dirty="0">
                <a:solidFill>
                  <a:srgbClr val="C40075"/>
                </a:solidFill>
                <a:latin typeface="Calibri" panose="020F0502020204030204" pitchFamily="34" charset="0"/>
                <a:cs typeface="Calibri" panose="020F0502020204030204" pitchFamily="34" charset="0"/>
              </a:rPr>
              <a:t>Dominican Republic</a:t>
            </a:r>
          </a:p>
        </p:txBody>
      </p:sp>
      <p:pic>
        <p:nvPicPr>
          <p:cNvPr id="1026" name="Picture 2" descr="C:\localcache\mdong\Desktop\Work\Dominican Republic\carte 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311305"/>
            <a:ext cx="4279817"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0883" y="1878446"/>
            <a:ext cx="797074" cy="400110"/>
          </a:xfrm>
          <a:prstGeom prst="rect">
            <a:avLst/>
          </a:prstGeom>
          <a:noFill/>
        </p:spPr>
        <p:txBody>
          <a:bodyPr wrap="square" rtlCol="0">
            <a:spAutoFit/>
          </a:bodyPr>
          <a:lstStyle/>
          <a:p>
            <a:r>
              <a:rPr lang="en-US" sz="2000" dirty="0">
                <a:solidFill>
                  <a:schemeClr val="accent1"/>
                </a:solidFill>
                <a:latin typeface="Calibri Light" panose="020F0302020204030204" pitchFamily="34" charset="0"/>
                <a:cs typeface="Calibri Light" panose="020F0302020204030204" pitchFamily="34" charset="0"/>
              </a:rPr>
              <a:t>2011</a:t>
            </a:r>
            <a:endParaRPr lang="en-CA" sz="2000" dirty="0">
              <a:solidFill>
                <a:schemeClr val="accent1"/>
              </a:solidFill>
              <a:latin typeface="Calibri Light" panose="020F0302020204030204" pitchFamily="34" charset="0"/>
              <a:cs typeface="Calibri Light" panose="020F030202020403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308053"/>
            <a:ext cx="4335626" cy="30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3322" y="4651809"/>
            <a:ext cx="220233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13284" y="1878446"/>
            <a:ext cx="797074" cy="400110"/>
          </a:xfrm>
          <a:prstGeom prst="rect">
            <a:avLst/>
          </a:prstGeom>
          <a:noFill/>
        </p:spPr>
        <p:txBody>
          <a:bodyPr wrap="square" rtlCol="0">
            <a:spAutoFit/>
          </a:bodyPr>
          <a:lstStyle/>
          <a:p>
            <a:r>
              <a:rPr lang="en-US" sz="2000" dirty="0">
                <a:solidFill>
                  <a:schemeClr val="accent1"/>
                </a:solidFill>
                <a:latin typeface="Calibri Light" panose="020F0302020204030204" pitchFamily="34" charset="0"/>
                <a:cs typeface="Calibri Light" panose="020F0302020204030204" pitchFamily="34" charset="0"/>
              </a:rPr>
              <a:t>2017</a:t>
            </a:r>
            <a:endParaRPr lang="en-CA" sz="2000" dirty="0">
              <a:solidFill>
                <a:schemeClr val="accent1"/>
              </a:solidFill>
              <a:latin typeface="Calibri Light" panose="020F0302020204030204" pitchFamily="34" charset="0"/>
              <a:cs typeface="Calibri Light" panose="020F0302020204030204" pitchFamily="34" charset="0"/>
            </a:endParaRPr>
          </a:p>
        </p:txBody>
      </p:sp>
      <p:sp>
        <p:nvSpPr>
          <p:cNvPr id="9" name="TextBox 8"/>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52926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096" y="5242535"/>
            <a:ext cx="3232868" cy="461665"/>
          </a:xfrm>
          <a:prstGeom prst="rect">
            <a:avLst/>
          </a:prstGeom>
          <a:noFill/>
        </p:spPr>
        <p:txBody>
          <a:bodyPr wrap="square" rtlCol="0">
            <a:spAutoFit/>
          </a:bodyPr>
          <a:lstStyle/>
          <a:p>
            <a:r>
              <a:rPr lang="en-CA" sz="1200" dirty="0">
                <a:latin typeface="Calibri Light" panose="020F0302020204030204" pitchFamily="34" charset="0"/>
                <a:cs typeface="Calibri Light" panose="020F0302020204030204" pitchFamily="34" charset="0"/>
              </a:rPr>
              <a:t>ICAO-ICM Global Air Transport Diagnosis using Marketing Information Data Transfer (MITD) Data</a:t>
            </a:r>
            <a:endParaRPr lang="en-GB" sz="1200" dirty="0">
              <a:latin typeface="Calibri Light" panose="020F0302020204030204" pitchFamily="34" charset="0"/>
              <a:cs typeface="Calibri Light" panose="020F0302020204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2896"/>
            <a:ext cx="8732399" cy="2286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p:cNvSpPr>
            <a:spLocks noGrp="1"/>
          </p:cNvSpPr>
          <p:nvPr>
            <p:ph type="title"/>
          </p:nvPr>
        </p:nvSpPr>
        <p:spPr>
          <a:xfrm>
            <a:off x="4716017" y="863453"/>
            <a:ext cx="4401063" cy="636330"/>
          </a:xfrm>
        </p:spPr>
        <p:txBody>
          <a:bodyPr vert="horz" lIns="68589" tIns="34295" rIns="68589" bIns="34295" rtlCol="0" anchor="ctr">
            <a:noAutofit/>
          </a:bodyPr>
          <a:lstStyle/>
          <a:p>
            <a:pPr algn="r"/>
            <a:r>
              <a:rPr lang="en-US" sz="2400" b="1" dirty="0">
                <a:solidFill>
                  <a:srgbClr val="C40075"/>
                </a:solidFill>
                <a:latin typeface="Calibri" panose="020F0502020204030204" pitchFamily="34" charset="0"/>
                <a:cs typeface="Calibri" panose="020F0502020204030204" pitchFamily="34" charset="0"/>
              </a:rPr>
              <a:t>Passenger Traffic Composition of </a:t>
            </a:r>
            <a:br>
              <a:rPr lang="en-US" sz="2400" b="1" dirty="0">
                <a:solidFill>
                  <a:srgbClr val="C40075"/>
                </a:solidFill>
                <a:latin typeface="Calibri" panose="020F0502020204030204" pitchFamily="34" charset="0"/>
                <a:cs typeface="Calibri" panose="020F0502020204030204" pitchFamily="34" charset="0"/>
              </a:rPr>
            </a:br>
            <a:r>
              <a:rPr lang="en-US" sz="2400" b="1" dirty="0">
                <a:solidFill>
                  <a:srgbClr val="C40075"/>
                </a:solidFill>
                <a:latin typeface="Calibri" panose="020F0502020204030204" pitchFamily="34" charset="0"/>
                <a:cs typeface="Calibri" panose="020F0502020204030204" pitchFamily="34" charset="0"/>
              </a:rPr>
              <a:t>Dominican Republic in 2017</a:t>
            </a:r>
            <a:endParaRPr lang="nl-NL" sz="2400" dirty="0">
              <a:solidFill>
                <a:srgbClr val="C40075"/>
              </a:solidFill>
              <a:latin typeface="Calibri" panose="020F0502020204030204" pitchFamily="34" charset="0"/>
              <a:cs typeface="Calibri" panose="020F0502020204030204" pitchFamily="34" charset="0"/>
            </a:endParaRPr>
          </a:p>
        </p:txBody>
      </p:sp>
      <p:sp>
        <p:nvSpPr>
          <p:cNvPr id="8" name="TextBox 7"/>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7"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52</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24379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241"/>
          <a:stretch/>
        </p:blipFill>
        <p:spPr bwMode="auto">
          <a:xfrm>
            <a:off x="179512" y="3149972"/>
            <a:ext cx="8880987" cy="202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a:spLocks noGrp="1"/>
          </p:cNvSpPr>
          <p:nvPr>
            <p:ph type="title"/>
          </p:nvPr>
        </p:nvSpPr>
        <p:spPr>
          <a:xfrm>
            <a:off x="3608224" y="908720"/>
            <a:ext cx="5507301" cy="636330"/>
          </a:xfrm>
        </p:spPr>
        <p:txBody>
          <a:bodyPr vert="horz" lIns="68589" tIns="34295" rIns="68589" bIns="34295" rtlCol="0" anchor="ctr">
            <a:noAutofit/>
          </a:bodyPr>
          <a:lstStyle/>
          <a:p>
            <a:pPr algn="r"/>
            <a:r>
              <a:rPr lang="en-US" sz="2400" b="1" dirty="0">
                <a:solidFill>
                  <a:srgbClr val="C40075"/>
                </a:solidFill>
                <a:latin typeface="Calibri" panose="020F0502020204030204" pitchFamily="34" charset="0"/>
                <a:cs typeface="Calibri" panose="020F0502020204030204" pitchFamily="34" charset="0"/>
              </a:rPr>
              <a:t>Origin Airport Traffic</a:t>
            </a:r>
            <a:endParaRPr lang="nl-NL" sz="2400" dirty="0">
              <a:solidFill>
                <a:srgbClr val="C40075"/>
              </a:solidFill>
              <a:latin typeface="Calibri" panose="020F0502020204030204" pitchFamily="34" charset="0"/>
              <a:cs typeface="Calibri" panose="020F0502020204030204" pitchFamily="34" charset="0"/>
            </a:endParaRPr>
          </a:p>
        </p:txBody>
      </p:sp>
      <p:sp>
        <p:nvSpPr>
          <p:cNvPr id="10" name="TextBox 9"/>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6"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53</a:t>
            </a:fld>
            <a:endParaRPr lang="en-CA" dirty="0">
              <a:latin typeface="Calibri Light" panose="020F0302020204030204" pitchFamily="34" charset="0"/>
              <a:cs typeface="Calibri Light" panose="020F0302020204030204" pitchFamily="34" charset="0"/>
            </a:endParaRPr>
          </a:p>
        </p:txBody>
      </p:sp>
      <p:sp>
        <p:nvSpPr>
          <p:cNvPr id="2" name="TextBox 1"/>
          <p:cNvSpPr txBox="1"/>
          <p:nvPr/>
        </p:nvSpPr>
        <p:spPr>
          <a:xfrm>
            <a:off x="323528" y="2060849"/>
            <a:ext cx="8496944" cy="646331"/>
          </a:xfrm>
          <a:prstGeom prst="rect">
            <a:avLst/>
          </a:prstGeom>
          <a:noFill/>
        </p:spPr>
        <p:txBody>
          <a:bodyPr wrap="square" rtlCol="0">
            <a:spAutoFit/>
          </a:bodyPr>
          <a:lstStyle/>
          <a:p>
            <a:r>
              <a:rPr lang="en-US" dirty="0">
                <a:solidFill>
                  <a:srgbClr val="002060"/>
                </a:solidFill>
              </a:rPr>
              <a:t>80% of passengers originating in Dominican Republic departed from Punta Cana (PUJ) and Santo Domingo (SDQ) airports in 2017</a:t>
            </a:r>
            <a:endParaRPr lang="en-CA" dirty="0">
              <a:solidFill>
                <a:srgbClr val="002060"/>
              </a:solidFill>
            </a:endParaRPr>
          </a:p>
        </p:txBody>
      </p:sp>
    </p:spTree>
    <p:extLst>
      <p:ext uri="{BB962C8B-B14F-4D97-AF65-F5344CB8AC3E}">
        <p14:creationId xmlns:p14="http://schemas.microsoft.com/office/powerpoint/2010/main" val="803917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2" y="2564904"/>
            <a:ext cx="894327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7"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54</a:t>
            </a:fld>
            <a:endParaRPr lang="en-CA" dirty="0">
              <a:latin typeface="Calibri Light" panose="020F0302020204030204" pitchFamily="34" charset="0"/>
              <a:cs typeface="Calibri Light" panose="020F0302020204030204" pitchFamily="34" charset="0"/>
            </a:endParaRPr>
          </a:p>
        </p:txBody>
      </p:sp>
      <p:sp>
        <p:nvSpPr>
          <p:cNvPr id="9" name="Title 3"/>
          <p:cNvSpPr txBox="1">
            <a:spLocks/>
          </p:cNvSpPr>
          <p:nvPr/>
        </p:nvSpPr>
        <p:spPr>
          <a:xfrm>
            <a:off x="3563888" y="908720"/>
            <a:ext cx="5551636"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Top 10 Destination Countries</a:t>
            </a:r>
            <a:endParaRPr lang="nl-NL" sz="2400" dirty="0">
              <a:solidFill>
                <a:srgbClr val="C40075"/>
              </a:solidFill>
              <a:latin typeface="Calibri" panose="020F0502020204030204" pitchFamily="34" charset="0"/>
              <a:cs typeface="Calibri" panose="020F0502020204030204" pitchFamily="34" charset="0"/>
            </a:endParaRPr>
          </a:p>
        </p:txBody>
      </p:sp>
      <p:sp>
        <p:nvSpPr>
          <p:cNvPr id="6" name="TextBox 5"/>
          <p:cNvSpPr txBox="1"/>
          <p:nvPr/>
        </p:nvSpPr>
        <p:spPr>
          <a:xfrm>
            <a:off x="251520" y="1988840"/>
            <a:ext cx="8496944" cy="369332"/>
          </a:xfrm>
          <a:prstGeom prst="rect">
            <a:avLst/>
          </a:prstGeom>
          <a:noFill/>
        </p:spPr>
        <p:txBody>
          <a:bodyPr wrap="square" rtlCol="0">
            <a:spAutoFit/>
          </a:bodyPr>
          <a:lstStyle/>
          <a:p>
            <a:pPr algn="ctr"/>
            <a:r>
              <a:rPr lang="en-US" dirty="0">
                <a:solidFill>
                  <a:srgbClr val="002060"/>
                </a:solidFill>
              </a:rPr>
              <a:t>Half of passengers departing from Dominican Republic flew to United States </a:t>
            </a:r>
            <a:endParaRPr lang="en-CA" dirty="0">
              <a:solidFill>
                <a:srgbClr val="002060"/>
              </a:solidFill>
            </a:endParaRPr>
          </a:p>
        </p:txBody>
      </p:sp>
    </p:spTree>
    <p:extLst>
      <p:ext uri="{BB962C8B-B14F-4D97-AF65-F5344CB8AC3E}">
        <p14:creationId xmlns:p14="http://schemas.microsoft.com/office/powerpoint/2010/main" val="3852576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9122"/>
          <a:stretch/>
        </p:blipFill>
        <p:spPr bwMode="auto">
          <a:xfrm>
            <a:off x="238746" y="2636912"/>
            <a:ext cx="8686170" cy="270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6"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55</a:t>
            </a:fld>
            <a:endParaRPr lang="en-CA" dirty="0">
              <a:latin typeface="Calibri Light" panose="020F0302020204030204" pitchFamily="34" charset="0"/>
              <a:cs typeface="Calibri Light" panose="020F0302020204030204" pitchFamily="34" charset="0"/>
            </a:endParaRPr>
          </a:p>
        </p:txBody>
      </p:sp>
      <p:sp>
        <p:nvSpPr>
          <p:cNvPr id="7" name="Title 3"/>
          <p:cNvSpPr txBox="1">
            <a:spLocks/>
          </p:cNvSpPr>
          <p:nvPr/>
        </p:nvSpPr>
        <p:spPr>
          <a:xfrm>
            <a:off x="3608224" y="908720"/>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Top 10 Outbound Routes</a:t>
            </a:r>
            <a:endParaRPr lang="nl-NL" sz="2400" dirty="0">
              <a:solidFill>
                <a:srgbClr val="C40075"/>
              </a:solidFill>
              <a:latin typeface="Calibri" panose="020F0502020204030204" pitchFamily="34" charset="0"/>
              <a:cs typeface="Calibri" panose="020F0502020204030204" pitchFamily="34" charset="0"/>
            </a:endParaRPr>
          </a:p>
        </p:txBody>
      </p:sp>
      <p:sp>
        <p:nvSpPr>
          <p:cNvPr id="8" name="TextBox 7"/>
          <p:cNvSpPr txBox="1"/>
          <p:nvPr/>
        </p:nvSpPr>
        <p:spPr>
          <a:xfrm>
            <a:off x="467544" y="1988841"/>
            <a:ext cx="8280920" cy="646331"/>
          </a:xfrm>
          <a:prstGeom prst="rect">
            <a:avLst/>
          </a:prstGeom>
          <a:noFill/>
        </p:spPr>
        <p:txBody>
          <a:bodyPr wrap="square" rtlCol="0">
            <a:spAutoFit/>
          </a:bodyPr>
          <a:lstStyle/>
          <a:p>
            <a:r>
              <a:rPr lang="en-US" dirty="0">
                <a:solidFill>
                  <a:srgbClr val="002060"/>
                </a:solidFill>
              </a:rPr>
              <a:t>Eight out of the top 10 outbound routes from Dominican Republic are to United States in 2017 </a:t>
            </a:r>
            <a:endParaRPr lang="en-CA" dirty="0">
              <a:solidFill>
                <a:srgbClr val="002060"/>
              </a:solidFill>
            </a:endParaRPr>
          </a:p>
        </p:txBody>
      </p:sp>
    </p:spTree>
    <p:extLst>
      <p:ext uri="{BB962C8B-B14F-4D97-AF65-F5344CB8AC3E}">
        <p14:creationId xmlns:p14="http://schemas.microsoft.com/office/powerpoint/2010/main" val="2439343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44" y="2564904"/>
            <a:ext cx="886884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ICAO-ICM</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7"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56</a:t>
            </a:fld>
            <a:endParaRPr lang="en-CA" dirty="0">
              <a:latin typeface="Calibri Light" panose="020F0302020204030204" pitchFamily="34" charset="0"/>
              <a:cs typeface="Calibri Light" panose="020F0302020204030204" pitchFamily="34" charset="0"/>
            </a:endParaRPr>
          </a:p>
        </p:txBody>
      </p:sp>
      <p:sp>
        <p:nvSpPr>
          <p:cNvPr id="9" name="Title 3"/>
          <p:cNvSpPr txBox="1">
            <a:spLocks/>
          </p:cNvSpPr>
          <p:nvPr/>
        </p:nvSpPr>
        <p:spPr>
          <a:xfrm>
            <a:off x="3419873" y="908720"/>
            <a:ext cx="5695653"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Top 10 Destination Airports</a:t>
            </a:r>
            <a:endParaRPr lang="nl-NL" sz="2400" dirty="0">
              <a:solidFill>
                <a:srgbClr val="C40075"/>
              </a:solidFill>
              <a:latin typeface="Calibri" panose="020F0502020204030204" pitchFamily="34" charset="0"/>
              <a:cs typeface="Calibri" panose="020F0502020204030204" pitchFamily="34" charset="0"/>
            </a:endParaRPr>
          </a:p>
        </p:txBody>
      </p:sp>
      <p:sp>
        <p:nvSpPr>
          <p:cNvPr id="6" name="TextBox 5"/>
          <p:cNvSpPr txBox="1"/>
          <p:nvPr/>
        </p:nvSpPr>
        <p:spPr>
          <a:xfrm>
            <a:off x="467544" y="1900814"/>
            <a:ext cx="8647980" cy="646331"/>
          </a:xfrm>
          <a:prstGeom prst="rect">
            <a:avLst/>
          </a:prstGeom>
          <a:noFill/>
        </p:spPr>
        <p:txBody>
          <a:bodyPr wrap="square" rtlCol="0">
            <a:spAutoFit/>
          </a:bodyPr>
          <a:lstStyle/>
          <a:p>
            <a:r>
              <a:rPr lang="en-US" dirty="0">
                <a:solidFill>
                  <a:srgbClr val="002060"/>
                </a:solidFill>
              </a:rPr>
              <a:t>More than 20% of passengers departing from Dominican Republic travel to New York </a:t>
            </a:r>
          </a:p>
          <a:p>
            <a:r>
              <a:rPr lang="en-US" dirty="0">
                <a:solidFill>
                  <a:srgbClr val="002060"/>
                </a:solidFill>
              </a:rPr>
              <a:t>(JFK or EWR) in 2017</a:t>
            </a:r>
            <a:endParaRPr lang="en-CA" dirty="0">
              <a:solidFill>
                <a:srgbClr val="002060"/>
              </a:solidFill>
            </a:endParaRPr>
          </a:p>
        </p:txBody>
      </p:sp>
    </p:spTree>
    <p:extLst>
      <p:ext uri="{BB962C8B-B14F-4D97-AF65-F5344CB8AC3E}">
        <p14:creationId xmlns:p14="http://schemas.microsoft.com/office/powerpoint/2010/main" val="1069555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57</a:t>
            </a:fld>
            <a:endParaRPr lang="en-CA" dirty="0">
              <a:latin typeface="Calibri Light" panose="020F0302020204030204" pitchFamily="34" charset="0"/>
              <a:cs typeface="Calibri Light" panose="020F0302020204030204" pitchFamily="34" charset="0"/>
            </a:endParaRP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7" name="Chart 6"/>
          <p:cNvGraphicFramePr>
            <a:graphicFrameLocks/>
          </p:cNvGraphicFramePr>
          <p:nvPr>
            <p:extLst/>
          </p:nvPr>
        </p:nvGraphicFramePr>
        <p:xfrm>
          <a:off x="35496" y="227687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35496" y="2060848"/>
          <a:ext cx="453650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4518320" y="2060848"/>
          <a:ext cx="462568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905146"/>
            <a:ext cx="3672408" cy="51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1299731" y="2636912"/>
            <a:ext cx="0" cy="18199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47516" y="2359914"/>
            <a:ext cx="576064" cy="276999"/>
          </a:xfrm>
          <a:prstGeom prst="rect">
            <a:avLst/>
          </a:prstGeom>
          <a:noFill/>
        </p:spPr>
        <p:txBody>
          <a:bodyPr wrap="square" rtlCol="0">
            <a:spAutoFit/>
          </a:bodyPr>
          <a:lstStyle/>
          <a:p>
            <a:r>
              <a:rPr lang="en-US" sz="1200" b="1" dirty="0">
                <a:solidFill>
                  <a:srgbClr val="C00000"/>
                </a:solidFill>
                <a:latin typeface="Calibri Light" panose="020F0302020204030204" pitchFamily="34" charset="0"/>
                <a:cs typeface="Calibri Light" panose="020F0302020204030204" pitchFamily="34" charset="0"/>
              </a:rPr>
              <a:t>2006</a:t>
            </a:r>
            <a:endParaRPr lang="en-CA" sz="1200" b="1" dirty="0">
              <a:solidFill>
                <a:srgbClr val="C00000"/>
              </a:solidFill>
              <a:latin typeface="Calibri Light" panose="020F0302020204030204" pitchFamily="34" charset="0"/>
              <a:cs typeface="Calibri Light" panose="020F0302020204030204" pitchFamily="34" charset="0"/>
            </a:endParaRPr>
          </a:p>
        </p:txBody>
      </p:sp>
      <p:cxnSp>
        <p:nvCxnSpPr>
          <p:cNvPr id="16" name="Straight Connector 15"/>
          <p:cNvCxnSpPr/>
          <p:nvPr/>
        </p:nvCxnSpPr>
        <p:spPr>
          <a:xfrm>
            <a:off x="5795762" y="2636912"/>
            <a:ext cx="0" cy="18199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43547" y="2359914"/>
            <a:ext cx="576064" cy="276999"/>
          </a:xfrm>
          <a:prstGeom prst="rect">
            <a:avLst/>
          </a:prstGeom>
          <a:noFill/>
        </p:spPr>
        <p:txBody>
          <a:bodyPr wrap="square" rtlCol="0">
            <a:spAutoFit/>
          </a:bodyPr>
          <a:lstStyle/>
          <a:p>
            <a:r>
              <a:rPr lang="en-US" sz="1200" b="1" dirty="0">
                <a:solidFill>
                  <a:srgbClr val="C00000"/>
                </a:solidFill>
                <a:latin typeface="Calibri Light" panose="020F0302020204030204" pitchFamily="34" charset="0"/>
                <a:cs typeface="Calibri Light" panose="020F0302020204030204" pitchFamily="34" charset="0"/>
              </a:rPr>
              <a:t>2006</a:t>
            </a:r>
            <a:endParaRPr lang="en-CA" sz="1200" b="1" dirty="0">
              <a:solidFill>
                <a:srgbClr val="C00000"/>
              </a:solidFill>
              <a:latin typeface="Calibri Light" panose="020F0302020204030204" pitchFamily="34" charset="0"/>
              <a:cs typeface="Calibri Light" panose="020F0302020204030204" pitchFamily="34" charset="0"/>
            </a:endParaRPr>
          </a:p>
        </p:txBody>
      </p:sp>
      <p:sp>
        <p:nvSpPr>
          <p:cNvPr id="14" name="Title 1"/>
          <p:cNvSpPr txBox="1">
            <a:spLocks/>
          </p:cNvSpPr>
          <p:nvPr/>
        </p:nvSpPr>
        <p:spPr>
          <a:xfrm>
            <a:off x="2915816" y="857250"/>
            <a:ext cx="6231632"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Passenger Arrivals</a:t>
            </a:r>
          </a:p>
        </p:txBody>
      </p:sp>
    </p:spTree>
    <p:extLst>
      <p:ext uri="{BB962C8B-B14F-4D97-AF65-F5344CB8AC3E}">
        <p14:creationId xmlns:p14="http://schemas.microsoft.com/office/powerpoint/2010/main" val="358436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58</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419872" y="857250"/>
            <a:ext cx="572757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Passenger Arrivals</a:t>
            </a: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13" name="Chart 12"/>
          <p:cNvGraphicFramePr>
            <a:graphicFrameLocks/>
          </p:cNvGraphicFramePr>
          <p:nvPr>
            <p:extLst/>
          </p:nvPr>
        </p:nvGraphicFramePr>
        <p:xfrm>
          <a:off x="467544" y="2636912"/>
          <a:ext cx="4860032"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51520" y="1988840"/>
            <a:ext cx="8496944" cy="369332"/>
          </a:xfrm>
          <a:prstGeom prst="rect">
            <a:avLst/>
          </a:prstGeom>
          <a:noFill/>
        </p:spPr>
        <p:txBody>
          <a:bodyPr wrap="square" rtlCol="0">
            <a:spAutoFit/>
          </a:bodyPr>
          <a:lstStyle/>
          <a:p>
            <a:pPr algn="ctr"/>
            <a:r>
              <a:rPr lang="en-US" dirty="0">
                <a:solidFill>
                  <a:srgbClr val="002060"/>
                </a:solidFill>
              </a:rPr>
              <a:t>Passengers by Region of Origin: Scheduled Flights to Dominican Republic</a:t>
            </a:r>
            <a:endParaRPr lang="en-CA" dirty="0">
              <a:solidFill>
                <a:srgbClr val="002060"/>
              </a:solidFill>
            </a:endParaRPr>
          </a:p>
        </p:txBody>
      </p:sp>
      <p:graphicFrame>
        <p:nvGraphicFramePr>
          <p:cNvPr id="9" name="Chart 8"/>
          <p:cNvGraphicFramePr>
            <a:graphicFrameLocks/>
          </p:cNvGraphicFramePr>
          <p:nvPr>
            <p:extLst/>
          </p:nvPr>
        </p:nvGraphicFramePr>
        <p:xfrm>
          <a:off x="4283968" y="2636912"/>
          <a:ext cx="4680520" cy="30243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4954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59</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2915816" y="857250"/>
            <a:ext cx="6231632"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Passenger Arrivals</a:t>
            </a: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7" name="Chart 6"/>
          <p:cNvGraphicFramePr>
            <a:graphicFrameLocks/>
          </p:cNvGraphicFramePr>
          <p:nvPr>
            <p:extLst/>
          </p:nvPr>
        </p:nvGraphicFramePr>
        <p:xfrm>
          <a:off x="35496" y="256490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a:graphicFrameLocks/>
          </p:cNvGraphicFramePr>
          <p:nvPr>
            <p:extLst/>
          </p:nvPr>
        </p:nvGraphicFramePr>
        <p:xfrm>
          <a:off x="539552" y="2492896"/>
          <a:ext cx="5112568" cy="309634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51520" y="1988840"/>
            <a:ext cx="8496944" cy="369332"/>
          </a:xfrm>
          <a:prstGeom prst="rect">
            <a:avLst/>
          </a:prstGeom>
          <a:noFill/>
        </p:spPr>
        <p:txBody>
          <a:bodyPr wrap="square" rtlCol="0">
            <a:spAutoFit/>
          </a:bodyPr>
          <a:lstStyle/>
          <a:p>
            <a:pPr algn="ctr"/>
            <a:r>
              <a:rPr lang="en-US" dirty="0">
                <a:solidFill>
                  <a:srgbClr val="002060"/>
                </a:solidFill>
              </a:rPr>
              <a:t>Passengers by Region of Origin: Non-scheduled Flights to Dominican Republic</a:t>
            </a:r>
            <a:endParaRPr lang="en-CA" dirty="0">
              <a:solidFill>
                <a:srgbClr val="002060"/>
              </a:solidFill>
            </a:endParaRPr>
          </a:p>
        </p:txBody>
      </p:sp>
      <p:graphicFrame>
        <p:nvGraphicFramePr>
          <p:cNvPr id="10" name="Chart 9"/>
          <p:cNvGraphicFramePr>
            <a:graphicFrameLocks/>
          </p:cNvGraphicFramePr>
          <p:nvPr>
            <p:extLst/>
          </p:nvPr>
        </p:nvGraphicFramePr>
        <p:xfrm>
          <a:off x="4860032" y="2492896"/>
          <a:ext cx="4104456" cy="3096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42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lstStyle/>
          <a:p>
            <a:pPr marL="319088" algn="r"/>
            <a:r>
              <a:rPr lang="en-US" sz="2400" b="1" dirty="0">
                <a:solidFill>
                  <a:srgbClr val="C00070"/>
                </a:solidFill>
                <a:latin typeface="Calibri" panose="020F0502020204030204" pitchFamily="34" charset="0"/>
                <a:cs typeface="Calibri" panose="020F0502020204030204" pitchFamily="34" charset="0"/>
              </a:rPr>
              <a:t>Objectives of the Study</a:t>
            </a:r>
          </a:p>
        </p:txBody>
      </p:sp>
      <p:sp>
        <p:nvSpPr>
          <p:cNvPr id="3" name="Content Placeholder 2"/>
          <p:cNvSpPr>
            <a:spLocks noGrp="1"/>
          </p:cNvSpPr>
          <p:nvPr>
            <p:ph idx="1"/>
          </p:nvPr>
        </p:nvSpPr>
        <p:spPr>
          <a:xfrm>
            <a:off x="467544" y="1844825"/>
            <a:ext cx="8280920" cy="3661055"/>
          </a:xfrm>
        </p:spPr>
        <p:txBody>
          <a:bodyPr>
            <a:noAutofit/>
          </a:bodyPr>
          <a:lstStyle/>
          <a:p>
            <a:pPr algn="just"/>
            <a:endParaRPr lang="en-US" sz="1800" dirty="0">
              <a:latin typeface="Calibri Light" panose="020F0302020204030204" pitchFamily="34" charset="0"/>
              <a:cs typeface="Calibri Light" panose="020F0302020204030204" pitchFamily="34" charset="0"/>
            </a:endParaRPr>
          </a:p>
          <a:p>
            <a:pPr algn="just"/>
            <a:r>
              <a:rPr lang="en-US" sz="1800" dirty="0"/>
              <a:t>Demonstrate that a country’s political will and commitment to establishing aviation as a national priority can drive economic development to the country</a:t>
            </a:r>
          </a:p>
          <a:p>
            <a:pPr marL="0" indent="0" algn="just">
              <a:buNone/>
            </a:pPr>
            <a:endParaRPr lang="en-US" sz="1800" dirty="0"/>
          </a:p>
          <a:p>
            <a:pPr algn="just"/>
            <a:r>
              <a:rPr lang="en-US" sz="1800" dirty="0"/>
              <a:t>Quantify the economic and social benefits from civil aviation to Dominican Republic, using data and analysis of the past two decades</a:t>
            </a:r>
          </a:p>
          <a:p>
            <a:pPr algn="just"/>
            <a:endParaRPr lang="en-US" sz="1800" dirty="0"/>
          </a:p>
          <a:p>
            <a:pPr algn="just"/>
            <a:r>
              <a:rPr lang="en-US" sz="1800" dirty="0"/>
              <a:t>Provide a more relevant and accurate representation of the “before” and “after” effects on the economies and sustainable developments of Small Developing</a:t>
            </a:r>
            <a:r>
              <a:rPr lang="en-CA" sz="1800" dirty="0"/>
              <a:t> Island States (SIDS)</a:t>
            </a:r>
          </a:p>
        </p:txBody>
      </p:sp>
    </p:spTree>
    <p:extLst>
      <p:ext uri="{BB962C8B-B14F-4D97-AF65-F5344CB8AC3E}">
        <p14:creationId xmlns:p14="http://schemas.microsoft.com/office/powerpoint/2010/main" val="1991778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60</a:t>
            </a:fld>
            <a:endParaRPr lang="en-CA" dirty="0">
              <a:latin typeface="Calibri Light" panose="020F0302020204030204" pitchFamily="34" charset="0"/>
              <a:cs typeface="Calibri Light" panose="020F0302020204030204" pitchFamily="34" charset="0"/>
            </a:endParaRP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7" name="Chart 6"/>
          <p:cNvGraphicFramePr>
            <a:graphicFrameLocks/>
          </p:cNvGraphicFramePr>
          <p:nvPr>
            <p:extLst/>
          </p:nvPr>
        </p:nvGraphicFramePr>
        <p:xfrm>
          <a:off x="107504" y="2060848"/>
          <a:ext cx="4464496"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nvPr>
        </p:nvGraphicFramePr>
        <p:xfrm>
          <a:off x="4437148" y="2060848"/>
          <a:ext cx="4706852" cy="2808312"/>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869161"/>
            <a:ext cx="4320480" cy="611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a:off x="1357249" y="2614157"/>
            <a:ext cx="7058" cy="18199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83333" y="2337159"/>
            <a:ext cx="576064" cy="276999"/>
          </a:xfrm>
          <a:prstGeom prst="rect">
            <a:avLst/>
          </a:prstGeom>
          <a:noFill/>
        </p:spPr>
        <p:txBody>
          <a:bodyPr wrap="square" rtlCol="0">
            <a:spAutoFit/>
          </a:bodyPr>
          <a:lstStyle/>
          <a:p>
            <a:r>
              <a:rPr lang="en-US" sz="1200" b="1" dirty="0">
                <a:solidFill>
                  <a:srgbClr val="C00000"/>
                </a:solidFill>
                <a:latin typeface="Calibri Light" panose="020F0302020204030204" pitchFamily="34" charset="0"/>
                <a:cs typeface="Calibri Light" panose="020F0302020204030204" pitchFamily="34" charset="0"/>
              </a:rPr>
              <a:t>2006</a:t>
            </a:r>
            <a:endParaRPr lang="en-CA" sz="1200" b="1" dirty="0">
              <a:solidFill>
                <a:srgbClr val="C00000"/>
              </a:solidFill>
              <a:latin typeface="Calibri Light" panose="020F0302020204030204" pitchFamily="34" charset="0"/>
              <a:cs typeface="Calibri Light" panose="020F0302020204030204" pitchFamily="34" charset="0"/>
            </a:endParaRPr>
          </a:p>
        </p:txBody>
      </p:sp>
      <p:cxnSp>
        <p:nvCxnSpPr>
          <p:cNvPr id="13" name="Straight Connector 12"/>
          <p:cNvCxnSpPr/>
          <p:nvPr/>
        </p:nvCxnSpPr>
        <p:spPr>
          <a:xfrm>
            <a:off x="5615929" y="2614157"/>
            <a:ext cx="0" cy="18199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63714" y="2364310"/>
            <a:ext cx="576064" cy="276999"/>
          </a:xfrm>
          <a:prstGeom prst="rect">
            <a:avLst/>
          </a:prstGeom>
          <a:noFill/>
        </p:spPr>
        <p:txBody>
          <a:bodyPr wrap="square" rtlCol="0">
            <a:spAutoFit/>
          </a:bodyPr>
          <a:lstStyle/>
          <a:p>
            <a:r>
              <a:rPr lang="en-US" sz="1200" b="1" dirty="0">
                <a:solidFill>
                  <a:srgbClr val="C00000"/>
                </a:solidFill>
                <a:latin typeface="Calibri Light" panose="020F0302020204030204" pitchFamily="34" charset="0"/>
                <a:cs typeface="Calibri Light" panose="020F0302020204030204" pitchFamily="34" charset="0"/>
              </a:rPr>
              <a:t>2006</a:t>
            </a:r>
            <a:endParaRPr lang="en-CA" sz="1200" b="1" dirty="0">
              <a:solidFill>
                <a:srgbClr val="C00000"/>
              </a:solidFill>
              <a:latin typeface="Calibri Light" panose="020F0302020204030204" pitchFamily="34" charset="0"/>
              <a:cs typeface="Calibri Light" panose="020F0302020204030204" pitchFamily="34" charset="0"/>
            </a:endParaRPr>
          </a:p>
        </p:txBody>
      </p:sp>
      <p:sp>
        <p:nvSpPr>
          <p:cNvPr id="12" name="Title 1"/>
          <p:cNvSpPr>
            <a:spLocks noGrp="1"/>
          </p:cNvSpPr>
          <p:nvPr>
            <p:ph type="title"/>
          </p:nvPr>
        </p:nvSpPr>
        <p:spPr>
          <a:xfrm>
            <a:off x="3779839" y="857251"/>
            <a:ext cx="5367337" cy="771525"/>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Number of Flights</a:t>
            </a:r>
          </a:p>
        </p:txBody>
      </p:sp>
    </p:spTree>
    <p:extLst>
      <p:ext uri="{BB962C8B-B14F-4D97-AF65-F5344CB8AC3E}">
        <p14:creationId xmlns:p14="http://schemas.microsoft.com/office/powerpoint/2010/main" val="1145064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61</a:t>
            </a:fld>
            <a:endParaRPr lang="en-CA" dirty="0">
              <a:latin typeface="Calibri Light" panose="020F0302020204030204" pitchFamily="34" charset="0"/>
              <a:cs typeface="Calibri Light" panose="020F0302020204030204" pitchFamily="34" charset="0"/>
            </a:endParaRP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7" name="Chart 6"/>
          <p:cNvGraphicFramePr>
            <a:graphicFrameLocks/>
          </p:cNvGraphicFramePr>
          <p:nvPr>
            <p:extLst/>
          </p:nvPr>
        </p:nvGraphicFramePr>
        <p:xfrm>
          <a:off x="242010" y="2492896"/>
          <a:ext cx="5328592"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251520" y="1988840"/>
            <a:ext cx="8496944" cy="369332"/>
          </a:xfrm>
          <a:prstGeom prst="rect">
            <a:avLst/>
          </a:prstGeom>
          <a:noFill/>
        </p:spPr>
        <p:txBody>
          <a:bodyPr wrap="square" rtlCol="0">
            <a:spAutoFit/>
          </a:bodyPr>
          <a:lstStyle/>
          <a:p>
            <a:pPr algn="ctr"/>
            <a:r>
              <a:rPr lang="en-US" dirty="0">
                <a:solidFill>
                  <a:srgbClr val="002060"/>
                </a:solidFill>
              </a:rPr>
              <a:t>Flights by Region of Origin: Scheduled Flights to Dominican Republic</a:t>
            </a:r>
            <a:endParaRPr lang="en-CA" dirty="0">
              <a:solidFill>
                <a:srgbClr val="002060"/>
              </a:solidFill>
            </a:endParaRPr>
          </a:p>
        </p:txBody>
      </p:sp>
      <p:sp>
        <p:nvSpPr>
          <p:cNvPr id="12" name="Title 1"/>
          <p:cNvSpPr>
            <a:spLocks noGrp="1"/>
          </p:cNvSpPr>
          <p:nvPr>
            <p:ph type="title"/>
          </p:nvPr>
        </p:nvSpPr>
        <p:spPr>
          <a:xfrm>
            <a:off x="3419475" y="857251"/>
            <a:ext cx="5727700" cy="771525"/>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Number of Flights</a:t>
            </a:r>
          </a:p>
        </p:txBody>
      </p:sp>
      <p:graphicFrame>
        <p:nvGraphicFramePr>
          <p:cNvPr id="11" name="Chart 10"/>
          <p:cNvGraphicFramePr>
            <a:graphicFrameLocks/>
          </p:cNvGraphicFramePr>
          <p:nvPr>
            <p:extLst/>
          </p:nvPr>
        </p:nvGraphicFramePr>
        <p:xfrm>
          <a:off x="5004048" y="2492896"/>
          <a:ext cx="3816424"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762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62</a:t>
            </a:fld>
            <a:endParaRPr lang="en-CA" dirty="0">
              <a:latin typeface="Calibri Light" panose="020F0302020204030204" pitchFamily="34" charset="0"/>
              <a:cs typeface="Calibri Light" panose="020F0302020204030204" pitchFamily="34" charset="0"/>
            </a:endParaRP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JAC,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6" name="Chart 5"/>
          <p:cNvGraphicFramePr>
            <a:graphicFrameLocks/>
          </p:cNvGraphicFramePr>
          <p:nvPr>
            <p:extLst/>
          </p:nvPr>
        </p:nvGraphicFramePr>
        <p:xfrm>
          <a:off x="323528" y="2492896"/>
          <a:ext cx="5256584" cy="309634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51520" y="1988840"/>
            <a:ext cx="8496944" cy="369332"/>
          </a:xfrm>
          <a:prstGeom prst="rect">
            <a:avLst/>
          </a:prstGeom>
          <a:noFill/>
        </p:spPr>
        <p:txBody>
          <a:bodyPr wrap="square" rtlCol="0">
            <a:spAutoFit/>
          </a:bodyPr>
          <a:lstStyle/>
          <a:p>
            <a:pPr algn="ctr"/>
            <a:r>
              <a:rPr lang="en-US" dirty="0">
                <a:solidFill>
                  <a:srgbClr val="002060"/>
                </a:solidFill>
              </a:rPr>
              <a:t>Flights by Region of Origin: Non-scheduled Flights to Dominican Republic</a:t>
            </a:r>
            <a:endParaRPr lang="en-CA" dirty="0">
              <a:solidFill>
                <a:srgbClr val="002060"/>
              </a:solidFill>
            </a:endParaRPr>
          </a:p>
        </p:txBody>
      </p:sp>
      <p:sp>
        <p:nvSpPr>
          <p:cNvPr id="11" name="Title 1"/>
          <p:cNvSpPr>
            <a:spLocks noGrp="1"/>
          </p:cNvSpPr>
          <p:nvPr>
            <p:ph type="title"/>
          </p:nvPr>
        </p:nvSpPr>
        <p:spPr>
          <a:xfrm>
            <a:off x="2700339" y="857251"/>
            <a:ext cx="6446837" cy="771525"/>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Number of Flights</a:t>
            </a:r>
          </a:p>
        </p:txBody>
      </p:sp>
      <p:graphicFrame>
        <p:nvGraphicFramePr>
          <p:cNvPr id="10" name="Chart 9"/>
          <p:cNvGraphicFramePr>
            <a:graphicFrameLocks/>
          </p:cNvGraphicFramePr>
          <p:nvPr>
            <p:extLst/>
          </p:nvPr>
        </p:nvGraphicFramePr>
        <p:xfrm>
          <a:off x="4283968" y="2492896"/>
          <a:ext cx="4644008"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5035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63</a:t>
            </a:fld>
            <a:endParaRPr lang="en-CA" dirty="0">
              <a:latin typeface="Calibri Light" panose="020F0302020204030204" pitchFamily="34" charset="0"/>
              <a:cs typeface="Calibri Light" panose="020F0302020204030204" pitchFamily="34" charset="0"/>
            </a:endParaRPr>
          </a:p>
        </p:txBody>
      </p:sp>
      <p:sp>
        <p:nvSpPr>
          <p:cNvPr id="8" name="TextBox 7"/>
          <p:cNvSpPr txBox="1"/>
          <p:nvPr/>
        </p:nvSpPr>
        <p:spPr>
          <a:xfrm>
            <a:off x="179512" y="5746278"/>
            <a:ext cx="504056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a:t>
            </a:r>
            <a:r>
              <a:rPr lang="en-US" sz="1100" dirty="0" err="1">
                <a:solidFill>
                  <a:schemeClr val="bg1"/>
                </a:solidFill>
                <a:latin typeface="Calibri Light" panose="020F0302020204030204" pitchFamily="34" charset="0"/>
                <a:cs typeface="Calibri Light" panose="020F0302020204030204" pitchFamily="34" charset="0"/>
              </a:rPr>
              <a:t>Dirección</a:t>
            </a:r>
            <a:r>
              <a:rPr lang="en-US" sz="1100" dirty="0">
                <a:solidFill>
                  <a:schemeClr val="bg1"/>
                </a:solidFill>
                <a:latin typeface="Calibri Light" panose="020F0302020204030204" pitchFamily="34" charset="0"/>
                <a:cs typeface="Calibri Light" panose="020F0302020204030204" pitchFamily="34" charset="0"/>
              </a:rPr>
              <a:t> General de </a:t>
            </a:r>
            <a:r>
              <a:rPr lang="en-US" sz="1100" dirty="0" err="1">
                <a:solidFill>
                  <a:schemeClr val="bg1"/>
                </a:solidFill>
                <a:latin typeface="Calibri Light" panose="020F0302020204030204" pitchFamily="34" charset="0"/>
                <a:cs typeface="Calibri Light" panose="020F0302020204030204" pitchFamily="34" charset="0"/>
              </a:rPr>
              <a:t>Aduanas</a:t>
            </a:r>
            <a:r>
              <a:rPr lang="en-US" sz="1100" dirty="0">
                <a:solidFill>
                  <a:schemeClr val="bg1"/>
                </a:solidFill>
                <a:latin typeface="Calibri Light" panose="020F0302020204030204" pitchFamily="34" charset="0"/>
                <a:cs typeface="Calibri Light" panose="020F0302020204030204" pitchFamily="34" charset="0"/>
              </a:rPr>
              <a:t> (DGA). </a:t>
            </a:r>
            <a:r>
              <a:rPr lang="en-US" sz="1100" dirty="0" err="1">
                <a:solidFill>
                  <a:schemeClr val="bg1"/>
                </a:solidFill>
                <a:latin typeface="Calibri Light" panose="020F0302020204030204" pitchFamily="34" charset="0"/>
                <a:cs typeface="Calibri Light" panose="020F0302020204030204" pitchFamily="34" charset="0"/>
              </a:rPr>
              <a:t>Departamento</a:t>
            </a:r>
            <a:r>
              <a:rPr lang="en-US" sz="1100" dirty="0">
                <a:solidFill>
                  <a:schemeClr val="bg1"/>
                </a:solidFill>
                <a:latin typeface="Calibri Light" panose="020F0302020204030204" pitchFamily="34" charset="0"/>
                <a:cs typeface="Calibri Light" panose="020F0302020204030204" pitchFamily="34" charset="0"/>
              </a:rPr>
              <a:t> de </a:t>
            </a:r>
            <a:r>
              <a:rPr lang="en-US" sz="1100" dirty="0" err="1">
                <a:solidFill>
                  <a:schemeClr val="bg1"/>
                </a:solidFill>
                <a:latin typeface="Calibri Light" panose="020F0302020204030204" pitchFamily="34" charset="0"/>
                <a:cs typeface="Calibri Light" panose="020F0302020204030204" pitchFamily="34" charset="0"/>
              </a:rPr>
              <a:t>Estadísticas</a:t>
            </a:r>
            <a:r>
              <a:rPr lang="en-US" sz="1100" dirty="0">
                <a:solidFill>
                  <a:schemeClr val="bg1"/>
                </a:solidFill>
                <a:latin typeface="Calibri Light" panose="020F0302020204030204" pitchFamily="34" charset="0"/>
                <a:cs typeface="Calibri Light" panose="020F0302020204030204" pitchFamily="34" charset="0"/>
              </a:rPr>
              <a:t>. </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11" name="Title 1"/>
          <p:cNvSpPr>
            <a:spLocks noGrp="1"/>
          </p:cNvSpPr>
          <p:nvPr>
            <p:ph type="title"/>
          </p:nvPr>
        </p:nvSpPr>
        <p:spPr>
          <a:xfrm>
            <a:off x="2700339" y="857251"/>
            <a:ext cx="6446837" cy="771525"/>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Trade by Mode of Transport</a:t>
            </a:r>
          </a:p>
        </p:txBody>
      </p:sp>
      <p:pic>
        <p:nvPicPr>
          <p:cNvPr id="3" name="図 2">
            <a:extLst>
              <a:ext uri="{FF2B5EF4-FFF2-40B4-BE49-F238E27FC236}">
                <a16:creationId xmlns:a16="http://schemas.microsoft.com/office/drawing/2014/main" id="{D8A39F2C-02FF-49BB-BF0B-41504A2D8E17}"/>
              </a:ext>
            </a:extLst>
          </p:cNvPr>
          <p:cNvPicPr>
            <a:picLocks noChangeAspect="1"/>
          </p:cNvPicPr>
          <p:nvPr/>
        </p:nvPicPr>
        <p:blipFill>
          <a:blip r:embed="rId2"/>
          <a:stretch>
            <a:fillRect/>
          </a:stretch>
        </p:blipFill>
        <p:spPr>
          <a:xfrm>
            <a:off x="304800" y="2095553"/>
            <a:ext cx="8382000" cy="3178969"/>
          </a:xfrm>
          <a:prstGeom prst="rect">
            <a:avLst/>
          </a:prstGeom>
        </p:spPr>
      </p:pic>
      <p:sp>
        <p:nvSpPr>
          <p:cNvPr id="5" name="テキスト ボックス 4">
            <a:extLst>
              <a:ext uri="{FF2B5EF4-FFF2-40B4-BE49-F238E27FC236}">
                <a16:creationId xmlns:a16="http://schemas.microsoft.com/office/drawing/2014/main" id="{71D84275-819C-49AF-AABC-4CE34DD051C3}"/>
              </a:ext>
            </a:extLst>
          </p:cNvPr>
          <p:cNvSpPr txBox="1"/>
          <p:nvPr/>
        </p:nvSpPr>
        <p:spPr>
          <a:xfrm>
            <a:off x="1979712" y="5270442"/>
            <a:ext cx="792634" cy="369332"/>
          </a:xfrm>
          <a:prstGeom prst="rect">
            <a:avLst/>
          </a:prstGeom>
          <a:noFill/>
        </p:spPr>
        <p:txBody>
          <a:bodyPr wrap="square" rtlCol="0">
            <a:spAutoFit/>
          </a:bodyPr>
          <a:lstStyle/>
          <a:p>
            <a:r>
              <a:rPr kumimoji="1" lang="en-US" altLang="ja-JP" dirty="0">
                <a:solidFill>
                  <a:schemeClr val="accent6">
                    <a:lumMod val="50000"/>
                  </a:schemeClr>
                </a:solidFill>
              </a:rPr>
              <a:t>2017</a:t>
            </a:r>
            <a:endParaRPr kumimoji="1" lang="ja-JP" altLang="en-US" dirty="0">
              <a:solidFill>
                <a:schemeClr val="accent6">
                  <a:lumMod val="50000"/>
                </a:schemeClr>
              </a:solidFill>
            </a:endParaRPr>
          </a:p>
        </p:txBody>
      </p:sp>
      <p:sp>
        <p:nvSpPr>
          <p:cNvPr id="12" name="テキスト ボックス 11">
            <a:extLst>
              <a:ext uri="{FF2B5EF4-FFF2-40B4-BE49-F238E27FC236}">
                <a16:creationId xmlns:a16="http://schemas.microsoft.com/office/drawing/2014/main" id="{182CABFF-62A6-4A91-B7F3-A50142C11BFF}"/>
              </a:ext>
            </a:extLst>
          </p:cNvPr>
          <p:cNvSpPr txBox="1"/>
          <p:nvPr/>
        </p:nvSpPr>
        <p:spPr>
          <a:xfrm>
            <a:off x="6660232" y="5263781"/>
            <a:ext cx="792634" cy="369332"/>
          </a:xfrm>
          <a:prstGeom prst="rect">
            <a:avLst/>
          </a:prstGeom>
          <a:noFill/>
        </p:spPr>
        <p:txBody>
          <a:bodyPr wrap="square" rtlCol="0">
            <a:spAutoFit/>
          </a:bodyPr>
          <a:lstStyle/>
          <a:p>
            <a:r>
              <a:rPr kumimoji="1" lang="en-US" altLang="ja-JP" dirty="0">
                <a:solidFill>
                  <a:schemeClr val="accent6">
                    <a:lumMod val="50000"/>
                  </a:schemeClr>
                </a:solidFill>
              </a:rPr>
              <a:t>2013</a:t>
            </a:r>
            <a:endParaRPr kumimoji="1" lang="ja-JP" altLang="en-US" dirty="0">
              <a:solidFill>
                <a:schemeClr val="accent6">
                  <a:lumMod val="50000"/>
                </a:schemeClr>
              </a:solidFill>
            </a:endParaRPr>
          </a:p>
        </p:txBody>
      </p:sp>
    </p:spTree>
    <p:extLst>
      <p:ext uri="{BB962C8B-B14F-4D97-AF65-F5344CB8AC3E}">
        <p14:creationId xmlns:p14="http://schemas.microsoft.com/office/powerpoint/2010/main" val="1349742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64</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635896" y="857250"/>
            <a:ext cx="5511552"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Tourist Arrivals by Air</a:t>
            </a:r>
          </a:p>
        </p:txBody>
      </p:sp>
      <p:grpSp>
        <p:nvGrpSpPr>
          <p:cNvPr id="6" name="Group 5"/>
          <p:cNvGrpSpPr/>
          <p:nvPr/>
        </p:nvGrpSpPr>
        <p:grpSpPr>
          <a:xfrm>
            <a:off x="1043608" y="2492897"/>
            <a:ext cx="6624736" cy="3150189"/>
            <a:chOff x="899592" y="1707654"/>
            <a:chExt cx="6624736" cy="3150189"/>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07654"/>
              <a:ext cx="6624736" cy="312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rot="10800000">
              <a:off x="2051719" y="4515966"/>
              <a:ext cx="216023" cy="34187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libri Light" panose="020F0302020204030204" pitchFamily="34" charset="0"/>
                <a:cs typeface="Calibri Light" panose="020F0302020204030204" pitchFamily="34" charset="0"/>
              </a:endParaRPr>
            </a:p>
          </p:txBody>
        </p:sp>
      </p:grpSp>
      <p:sp>
        <p:nvSpPr>
          <p:cNvPr id="7" name="TextBox 6"/>
          <p:cNvSpPr txBox="1"/>
          <p:nvPr/>
        </p:nvSpPr>
        <p:spPr>
          <a:xfrm>
            <a:off x="845498" y="1953908"/>
            <a:ext cx="7992888" cy="369332"/>
          </a:xfrm>
          <a:prstGeom prst="rect">
            <a:avLst/>
          </a:prstGeom>
          <a:noFill/>
        </p:spPr>
        <p:txBody>
          <a:bodyPr wrap="square" rtlCol="0">
            <a:spAutoFit/>
          </a:bodyPr>
          <a:lstStyle/>
          <a:p>
            <a:pPr algn="ctr"/>
            <a:r>
              <a:rPr lang="en-US" dirty="0">
                <a:solidFill>
                  <a:srgbClr val="002060"/>
                </a:solidFill>
                <a:latin typeface="Arial" panose="020B0604020202020204" pitchFamily="34" charset="0"/>
                <a:cs typeface="Arial" panose="020B0604020202020204" pitchFamily="34" charset="0"/>
              </a:rPr>
              <a:t>In Dominican Republic, more than 90% of tourists arrive by air</a:t>
            </a:r>
            <a:endParaRPr lang="en-CA"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UNWTO</a:t>
            </a:r>
            <a:endParaRPr lang="en-CA" sz="11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72266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65</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Expenditure and Duration of Stay</a:t>
            </a:r>
          </a:p>
        </p:txBody>
      </p:sp>
      <p:sp>
        <p:nvSpPr>
          <p:cNvPr id="7" name="TextBox 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10" name="Chart 9"/>
          <p:cNvGraphicFramePr>
            <a:graphicFrameLocks/>
          </p:cNvGraphicFramePr>
          <p:nvPr>
            <p:extLst/>
          </p:nvPr>
        </p:nvGraphicFramePr>
        <p:xfrm>
          <a:off x="827584" y="1844824"/>
          <a:ext cx="7344816" cy="381642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a:xfrm>
            <a:off x="4427984" y="2701502"/>
            <a:ext cx="0" cy="252028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39952" y="2393726"/>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77897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66</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Expenditure and Average per Night</a:t>
            </a:r>
          </a:p>
        </p:txBody>
      </p:sp>
      <p:sp>
        <p:nvSpPr>
          <p:cNvPr id="6" name="TextBox 5"/>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10" name="Chart 9"/>
          <p:cNvGraphicFramePr>
            <a:graphicFrameLocks/>
          </p:cNvGraphicFramePr>
          <p:nvPr>
            <p:extLst/>
          </p:nvPr>
        </p:nvGraphicFramePr>
        <p:xfrm>
          <a:off x="971600" y="1844824"/>
          <a:ext cx="7200800" cy="381642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a:xfrm>
            <a:off x="4565176" y="2422826"/>
            <a:ext cx="0" cy="276436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77144" y="2132857"/>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37428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67</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419872" y="857250"/>
            <a:ext cx="572757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Expenditure per Stay</a:t>
            </a:r>
          </a:p>
        </p:txBody>
      </p:sp>
      <p:sp>
        <p:nvSpPr>
          <p:cNvPr id="9" name="TextBox 8"/>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Dominican Republic</a:t>
            </a:r>
            <a:endParaRPr lang="en-CA" sz="1100" dirty="0">
              <a:solidFill>
                <a:schemeClr val="bg1"/>
              </a:solidFill>
              <a:latin typeface="Calibri Light" panose="020F0302020204030204" pitchFamily="34" charset="0"/>
              <a:cs typeface="Calibri Light" panose="020F0302020204030204" pitchFamily="34" charset="0"/>
            </a:endParaRPr>
          </a:p>
        </p:txBody>
      </p:sp>
      <p:graphicFrame>
        <p:nvGraphicFramePr>
          <p:cNvPr id="10" name="Chart 9"/>
          <p:cNvGraphicFramePr>
            <a:graphicFrameLocks/>
          </p:cNvGraphicFramePr>
          <p:nvPr>
            <p:extLst/>
          </p:nvPr>
        </p:nvGraphicFramePr>
        <p:xfrm>
          <a:off x="1115616" y="1772816"/>
          <a:ext cx="6840760" cy="388843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a:off x="4860032" y="2633263"/>
            <a:ext cx="0" cy="223224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72000" y="2374220"/>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83511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68</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Hotel Room Units and Load Factor</a:t>
            </a:r>
          </a:p>
        </p:txBody>
      </p:sp>
      <p:graphicFrame>
        <p:nvGraphicFramePr>
          <p:cNvPr id="6" name="Chart 5"/>
          <p:cNvGraphicFramePr>
            <a:graphicFrameLocks/>
          </p:cNvGraphicFramePr>
          <p:nvPr>
            <p:extLst/>
          </p:nvPr>
        </p:nvGraphicFramePr>
        <p:xfrm>
          <a:off x="827584" y="1772816"/>
          <a:ext cx="7272808"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79512" y="5746278"/>
            <a:ext cx="6840760" cy="261610"/>
          </a:xfrm>
          <a:prstGeom prst="rect">
            <a:avLst/>
          </a:prstGeom>
          <a:noFill/>
        </p:spPr>
        <p:txBody>
          <a:bodyPr wrap="square" rtlCol="0">
            <a:spAutoFit/>
          </a:bodyPr>
          <a:lstStyle/>
          <a:p>
            <a:r>
              <a:rPr lang="en-US" sz="1100" dirty="0">
                <a:solidFill>
                  <a:schemeClr val="bg1"/>
                </a:solidFill>
              </a:rPr>
              <a:t>Source: Hotels &amp; Tourism Association of the Dominican Republic and Central Bank of the Dominican Republic</a:t>
            </a:r>
            <a:endParaRPr lang="en-CA" sz="1100" dirty="0">
              <a:solidFill>
                <a:schemeClr val="bg1"/>
              </a:solidFill>
            </a:endParaRPr>
          </a:p>
        </p:txBody>
      </p:sp>
      <p:cxnSp>
        <p:nvCxnSpPr>
          <p:cNvPr id="8" name="Straight Connector 7"/>
          <p:cNvCxnSpPr/>
          <p:nvPr/>
        </p:nvCxnSpPr>
        <p:spPr>
          <a:xfrm>
            <a:off x="5660377" y="2480623"/>
            <a:ext cx="0" cy="280831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36096" y="2187137"/>
            <a:ext cx="576064" cy="307777"/>
          </a:xfrm>
          <a:prstGeom prst="rect">
            <a:avLst/>
          </a:prstGeom>
          <a:noFill/>
        </p:spPr>
        <p:txBody>
          <a:bodyPr wrap="square" rtlCol="0">
            <a:spAutoFit/>
          </a:bodyPr>
          <a:lstStyle/>
          <a:p>
            <a:r>
              <a:rPr lang="en-US" sz="1400" b="1" dirty="0">
                <a:solidFill>
                  <a:srgbClr val="C00000"/>
                </a:solidFill>
              </a:rPr>
              <a:t>2006</a:t>
            </a:r>
            <a:endParaRPr lang="en-CA" sz="1400" b="1" dirty="0">
              <a:solidFill>
                <a:srgbClr val="C00000"/>
              </a:solidFill>
            </a:endParaRPr>
          </a:p>
        </p:txBody>
      </p:sp>
    </p:spTree>
    <p:extLst>
      <p:ext uri="{BB962C8B-B14F-4D97-AF65-F5344CB8AC3E}">
        <p14:creationId xmlns:p14="http://schemas.microsoft.com/office/powerpoint/2010/main" val="3998115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69</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563888" y="857250"/>
            <a:ext cx="5583560" cy="771550"/>
          </a:xfrm>
        </p:spPr>
        <p:txBody>
          <a:bodyPr anchor="ctr" anchorCtr="0">
            <a:normAutofit fontScale="90000"/>
          </a:bodyPr>
          <a:lstStyle/>
          <a:p>
            <a:pPr marL="319088" algn="r"/>
            <a:r>
              <a:rPr lang="en-US" sz="2400" b="1" dirty="0">
                <a:solidFill>
                  <a:srgbClr val="C40075"/>
                </a:solidFill>
                <a:latin typeface="Calibri" panose="020F0502020204030204" pitchFamily="34" charset="0"/>
                <a:cs typeface="Calibri" panose="020F0502020204030204" pitchFamily="34" charset="0"/>
              </a:rPr>
              <a:t>Jobs Generated by Hotels </a:t>
            </a:r>
            <a:br>
              <a:rPr lang="en-US" sz="2400" b="1" dirty="0">
                <a:solidFill>
                  <a:srgbClr val="C40075"/>
                </a:solidFill>
                <a:latin typeface="Calibri" panose="020F0502020204030204" pitchFamily="34" charset="0"/>
                <a:cs typeface="Calibri" panose="020F0502020204030204" pitchFamily="34" charset="0"/>
              </a:rPr>
            </a:br>
            <a:r>
              <a:rPr lang="en-US" sz="2400" b="1" dirty="0">
                <a:solidFill>
                  <a:srgbClr val="C40075"/>
                </a:solidFill>
                <a:latin typeface="Calibri" panose="020F0502020204030204" pitchFamily="34" charset="0"/>
                <a:cs typeface="Calibri" panose="020F0502020204030204" pitchFamily="34" charset="0"/>
              </a:rPr>
              <a:t>in Dominican Republic</a:t>
            </a:r>
          </a:p>
        </p:txBody>
      </p:sp>
      <p:graphicFrame>
        <p:nvGraphicFramePr>
          <p:cNvPr id="6" name="Chart 5"/>
          <p:cNvGraphicFramePr>
            <a:graphicFrameLocks/>
          </p:cNvGraphicFramePr>
          <p:nvPr>
            <p:extLst/>
          </p:nvPr>
        </p:nvGraphicFramePr>
        <p:xfrm>
          <a:off x="1187624" y="1772816"/>
          <a:ext cx="6624736"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79512" y="5746278"/>
            <a:ext cx="6840760" cy="261610"/>
          </a:xfrm>
          <a:prstGeom prst="rect">
            <a:avLst/>
          </a:prstGeom>
          <a:noFill/>
        </p:spPr>
        <p:txBody>
          <a:bodyPr wrap="square" rtlCol="0">
            <a:spAutoFit/>
          </a:bodyPr>
          <a:lstStyle/>
          <a:p>
            <a:r>
              <a:rPr lang="en-US" sz="1100" dirty="0">
                <a:solidFill>
                  <a:schemeClr val="bg1"/>
                </a:solidFill>
              </a:rPr>
              <a:t>Source: Hotels &amp; Tourism Association of the Dominican Republic and Central Bank of the Dominican Republic</a:t>
            </a:r>
            <a:endParaRPr lang="en-CA" sz="1100" dirty="0">
              <a:solidFill>
                <a:schemeClr val="bg1"/>
              </a:solidFill>
            </a:endParaRPr>
          </a:p>
        </p:txBody>
      </p:sp>
      <p:cxnSp>
        <p:nvCxnSpPr>
          <p:cNvPr id="7" name="Straight Connector 6"/>
          <p:cNvCxnSpPr/>
          <p:nvPr/>
        </p:nvCxnSpPr>
        <p:spPr>
          <a:xfrm>
            <a:off x="5868144" y="2636913"/>
            <a:ext cx="0" cy="235769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39127" y="2318597"/>
            <a:ext cx="576064" cy="307777"/>
          </a:xfrm>
          <a:prstGeom prst="rect">
            <a:avLst/>
          </a:prstGeom>
          <a:noFill/>
        </p:spPr>
        <p:txBody>
          <a:bodyPr wrap="square" rtlCol="0">
            <a:spAutoFit/>
          </a:bodyPr>
          <a:lstStyle/>
          <a:p>
            <a:r>
              <a:rPr lang="en-US" sz="1400" b="1" dirty="0">
                <a:solidFill>
                  <a:srgbClr val="C00000"/>
                </a:solidFill>
              </a:rPr>
              <a:t>2006</a:t>
            </a:r>
            <a:endParaRPr lang="en-CA" sz="1400" b="1" dirty="0">
              <a:solidFill>
                <a:srgbClr val="C00000"/>
              </a:solidFill>
            </a:endParaRPr>
          </a:p>
        </p:txBody>
      </p:sp>
    </p:spTree>
    <p:extLst>
      <p:ext uri="{BB962C8B-B14F-4D97-AF65-F5344CB8AC3E}">
        <p14:creationId xmlns:p14="http://schemas.microsoft.com/office/powerpoint/2010/main" val="418589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779912" y="857250"/>
            <a:ext cx="5367536" cy="771550"/>
          </a:xfrm>
        </p:spPr>
        <p:txBody>
          <a:bodyPr anchor="ctr" anchorCtr="0"/>
          <a:lstStyle/>
          <a:p>
            <a:pPr marL="319088" algn="r"/>
            <a:r>
              <a:rPr lang="en-US" sz="2400" b="1" dirty="0">
                <a:solidFill>
                  <a:srgbClr val="C40075"/>
                </a:solidFill>
                <a:latin typeface="Calibri Light" panose="020F0302020204030204" pitchFamily="34" charset="0"/>
                <a:cs typeface="Calibri Light" panose="020F0302020204030204" pitchFamily="34" charset="0"/>
              </a:rPr>
              <a:t>Study Outline</a:t>
            </a:r>
          </a:p>
        </p:txBody>
      </p:sp>
      <p:sp>
        <p:nvSpPr>
          <p:cNvPr id="3" name="Content Placeholder 2"/>
          <p:cNvSpPr>
            <a:spLocks noGrp="1"/>
          </p:cNvSpPr>
          <p:nvPr>
            <p:ph idx="1"/>
          </p:nvPr>
        </p:nvSpPr>
        <p:spPr>
          <a:xfrm>
            <a:off x="827584" y="1628800"/>
            <a:ext cx="7488832" cy="4824536"/>
          </a:xfrm>
          <a:solidFill>
            <a:schemeClr val="bg1"/>
          </a:solidFill>
          <a:ln>
            <a:solidFill>
              <a:schemeClr val="accent6"/>
            </a:solidFill>
          </a:ln>
          <a:effectLst>
            <a:outerShdw blurRad="50800" dist="38100" dir="2700000" algn="tl" rotWithShape="0">
              <a:prstClr val="black">
                <a:alpha val="40000"/>
              </a:prstClr>
            </a:outerShdw>
          </a:effectLst>
        </p:spPr>
        <p:txBody>
          <a:bodyPr anchor="ctr">
            <a:noAutofit/>
          </a:bodyPr>
          <a:lstStyle/>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Introduction</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State of air transport</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Connectivity</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Policy and regulation</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Navigational scenarios in the Dominican Republic</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Safety audit results</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Direct and indirect economic and job contributions of civil aviation to the Dominican Republic’s economy</a:t>
            </a:r>
          </a:p>
          <a:p>
            <a:pPr marL="571500" indent="-571500" algn="just">
              <a:buAutoNum type="romanUcPeriod"/>
            </a:pPr>
            <a:r>
              <a:rPr lang="en-US" sz="1800" dirty="0">
                <a:solidFill>
                  <a:schemeClr val="accent6"/>
                </a:solidFill>
                <a:latin typeface="Times New Roman" panose="02020603050405020304" pitchFamily="18" charset="0"/>
                <a:cs typeface="Times New Roman" panose="02020603050405020304" pitchFamily="18" charset="0"/>
              </a:rPr>
              <a:t>Policies that could further enhance economic contribution of civil air transport</a:t>
            </a:r>
            <a:endParaRPr lang="en-CA" sz="1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804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70</a:t>
            </a:fld>
            <a:endParaRPr lang="en-CA" dirty="0">
              <a:latin typeface="Calibri Light" panose="020F0302020204030204" pitchFamily="34" charset="0"/>
              <a:cs typeface="Calibri Light" panose="020F0302020204030204" pitchFamily="34" charset="0"/>
            </a:endParaRPr>
          </a:p>
        </p:txBody>
      </p:sp>
      <p:graphicFrame>
        <p:nvGraphicFramePr>
          <p:cNvPr id="6" name="Content Placeholder 5"/>
          <p:cNvGraphicFramePr>
            <a:graphicFrameLocks noGrp="1"/>
          </p:cNvGraphicFramePr>
          <p:nvPr>
            <p:ph idx="1"/>
            <p:extLst/>
          </p:nvPr>
        </p:nvGraphicFramePr>
        <p:xfrm>
          <a:off x="539552" y="2348881"/>
          <a:ext cx="7704856" cy="330103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79512" y="5746278"/>
            <a:ext cx="252028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2" name="TextBox 1"/>
          <p:cNvSpPr txBox="1"/>
          <p:nvPr/>
        </p:nvSpPr>
        <p:spPr>
          <a:xfrm>
            <a:off x="899592" y="1823869"/>
            <a:ext cx="7848872" cy="369332"/>
          </a:xfrm>
          <a:prstGeom prst="rect">
            <a:avLst/>
          </a:prstGeom>
          <a:noFill/>
        </p:spPr>
        <p:txBody>
          <a:bodyPr wrap="square" rtlCol="0">
            <a:spAutoFit/>
          </a:bodyPr>
          <a:lstStyle/>
          <a:p>
            <a:pPr algn="ctr"/>
            <a:r>
              <a:rPr lang="en-US" b="1" dirty="0">
                <a:solidFill>
                  <a:srgbClr val="0070C0"/>
                </a:solidFill>
                <a:latin typeface="Calibri Light" panose="020F0302020204030204" pitchFamily="34" charset="0"/>
                <a:cs typeface="Calibri Light" panose="020F0302020204030204" pitchFamily="34" charset="0"/>
              </a:rPr>
              <a:t>Revenue Passenger </a:t>
            </a:r>
            <a:r>
              <a:rPr lang="en-US" b="1" dirty="0" err="1">
                <a:solidFill>
                  <a:srgbClr val="0070C0"/>
                </a:solidFill>
                <a:latin typeface="Calibri Light" panose="020F0302020204030204" pitchFamily="34" charset="0"/>
                <a:cs typeface="Calibri Light" panose="020F0302020204030204" pitchFamily="34" charset="0"/>
              </a:rPr>
              <a:t>Kilometres</a:t>
            </a:r>
            <a:r>
              <a:rPr lang="en-US" b="1" dirty="0">
                <a:solidFill>
                  <a:srgbClr val="0070C0"/>
                </a:solidFill>
                <a:latin typeface="Calibri Light" panose="020F0302020204030204" pitchFamily="34" charset="0"/>
                <a:cs typeface="Calibri Light" panose="020F0302020204030204" pitchFamily="34" charset="0"/>
              </a:rPr>
              <a:t> (RPK) departing from Dominican Republic</a:t>
            </a:r>
            <a:endParaRPr lang="en-CA" b="1" dirty="0">
              <a:solidFill>
                <a:srgbClr val="0070C0"/>
              </a:solidFill>
              <a:latin typeface="Calibri Light" panose="020F0302020204030204" pitchFamily="34" charset="0"/>
              <a:cs typeface="Calibri Light" panose="020F0302020204030204" pitchFamily="34" charset="0"/>
            </a:endParaRPr>
          </a:p>
        </p:txBody>
      </p:sp>
      <p:cxnSp>
        <p:nvCxnSpPr>
          <p:cNvPr id="8" name="Straight Connector 7"/>
          <p:cNvCxnSpPr/>
          <p:nvPr/>
        </p:nvCxnSpPr>
        <p:spPr>
          <a:xfrm>
            <a:off x="3491880" y="2564905"/>
            <a:ext cx="0" cy="264572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03848" y="2210428"/>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
        <p:nvSpPr>
          <p:cNvPr id="11" name="Title 1"/>
          <p:cNvSpPr txBox="1">
            <a:spLocks/>
          </p:cNvSpPr>
          <p:nvPr/>
        </p:nvSpPr>
        <p:spPr>
          <a:xfrm>
            <a:off x="3275856" y="857250"/>
            <a:ext cx="5871592"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Long-term Traffic Forecasts</a:t>
            </a:r>
          </a:p>
        </p:txBody>
      </p:sp>
    </p:spTree>
    <p:extLst>
      <p:ext uri="{BB962C8B-B14F-4D97-AF65-F5344CB8AC3E}">
        <p14:creationId xmlns:p14="http://schemas.microsoft.com/office/powerpoint/2010/main" val="1471829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71</a:t>
            </a:fld>
            <a:endParaRPr lang="en-CA" dirty="0">
              <a:latin typeface="Calibri Light" panose="020F0302020204030204" pitchFamily="34" charset="0"/>
              <a:cs typeface="Calibri Light" panose="020F0302020204030204" pitchFamily="34" charset="0"/>
            </a:endParaRPr>
          </a:p>
        </p:txBody>
      </p:sp>
      <p:graphicFrame>
        <p:nvGraphicFramePr>
          <p:cNvPr id="7" name="Content Placeholder 6"/>
          <p:cNvGraphicFramePr>
            <a:graphicFrameLocks noGrp="1"/>
          </p:cNvGraphicFramePr>
          <p:nvPr>
            <p:ph idx="1"/>
            <p:extLst/>
          </p:nvPr>
        </p:nvGraphicFramePr>
        <p:xfrm>
          <a:off x="611560" y="2420889"/>
          <a:ext cx="7920880" cy="32290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79512" y="5746278"/>
            <a:ext cx="2520280"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ICAO</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6" name="TextBox 5"/>
          <p:cNvSpPr txBox="1"/>
          <p:nvPr/>
        </p:nvSpPr>
        <p:spPr>
          <a:xfrm>
            <a:off x="107504" y="1823869"/>
            <a:ext cx="9039944" cy="369332"/>
          </a:xfrm>
          <a:prstGeom prst="rect">
            <a:avLst/>
          </a:prstGeom>
          <a:noFill/>
        </p:spPr>
        <p:txBody>
          <a:bodyPr wrap="square" rtlCol="0">
            <a:spAutoFit/>
          </a:bodyPr>
          <a:lstStyle/>
          <a:p>
            <a:pPr algn="ctr"/>
            <a:r>
              <a:rPr lang="en-US" b="1" dirty="0">
                <a:solidFill>
                  <a:srgbClr val="0070C0"/>
                </a:solidFill>
                <a:latin typeface="Calibri Light" panose="020F0302020204030204" pitchFamily="34" charset="0"/>
                <a:cs typeface="Calibri Light" panose="020F0302020204030204" pitchFamily="34" charset="0"/>
              </a:rPr>
              <a:t>Number of flights and load factor departing from Dominican Republic </a:t>
            </a:r>
          </a:p>
        </p:txBody>
      </p:sp>
      <p:sp>
        <p:nvSpPr>
          <p:cNvPr id="9" name="Title 1"/>
          <p:cNvSpPr txBox="1">
            <a:spLocks/>
          </p:cNvSpPr>
          <p:nvPr/>
        </p:nvSpPr>
        <p:spPr>
          <a:xfrm>
            <a:off x="3275856" y="857250"/>
            <a:ext cx="5871592" cy="771550"/>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r"/>
            <a:r>
              <a:rPr lang="en-US" sz="2400" b="1" dirty="0">
                <a:solidFill>
                  <a:srgbClr val="C40075"/>
                </a:solidFill>
                <a:latin typeface="Calibri" panose="020F0502020204030204" pitchFamily="34" charset="0"/>
                <a:cs typeface="Calibri" panose="020F0502020204030204" pitchFamily="34" charset="0"/>
              </a:rPr>
              <a:t>Long-term Traffic Forecasts</a:t>
            </a:r>
          </a:p>
        </p:txBody>
      </p:sp>
      <p:cxnSp>
        <p:nvCxnSpPr>
          <p:cNvPr id="10" name="Straight Connector 9"/>
          <p:cNvCxnSpPr/>
          <p:nvPr/>
        </p:nvCxnSpPr>
        <p:spPr>
          <a:xfrm>
            <a:off x="3419872" y="2564905"/>
            <a:ext cx="0" cy="264572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31840" y="2213776"/>
            <a:ext cx="576064" cy="307777"/>
          </a:xfrm>
          <a:prstGeom prst="rect">
            <a:avLst/>
          </a:prstGeom>
          <a:noFill/>
        </p:spPr>
        <p:txBody>
          <a:bodyPr wrap="square" rtlCol="0">
            <a:spAutoFit/>
          </a:bodyPr>
          <a:lstStyle/>
          <a:p>
            <a:r>
              <a:rPr lang="en-US" sz="1400" b="1" dirty="0">
                <a:solidFill>
                  <a:srgbClr val="C00000"/>
                </a:solidFill>
                <a:latin typeface="Calibri Light" panose="020F0302020204030204" pitchFamily="34" charset="0"/>
                <a:cs typeface="Calibri Light" panose="020F0302020204030204" pitchFamily="34" charset="0"/>
              </a:rPr>
              <a:t>2006</a:t>
            </a:r>
            <a:endParaRPr lang="en-CA" sz="1400" b="1"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61436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8229600" cy="3384376"/>
          </a:xfrm>
        </p:spPr>
        <p:txBody>
          <a:bodyPr>
            <a:normAutofit/>
          </a:bodyPr>
          <a:lstStyle/>
          <a:p>
            <a:pPr>
              <a:spcBef>
                <a:spcPts val="1200"/>
              </a:spcBef>
            </a:pPr>
            <a:r>
              <a:rPr lang="en-US" sz="1800" dirty="0">
                <a:solidFill>
                  <a:schemeClr val="accent1"/>
                </a:solidFill>
                <a:latin typeface="+mj-lt"/>
              </a:rPr>
              <a:t>The System of National Accounts (SNA) is the internationally agreed standard set of recommendations on how to compile measures of economic activity in accordance with strict accounting conventions based on economic principles</a:t>
            </a:r>
          </a:p>
          <a:p>
            <a:pPr>
              <a:spcBef>
                <a:spcPts val="1200"/>
              </a:spcBef>
            </a:pPr>
            <a:r>
              <a:rPr lang="en-US" sz="1800" dirty="0">
                <a:solidFill>
                  <a:schemeClr val="accent1"/>
                </a:solidFill>
                <a:latin typeface="+mj-lt"/>
              </a:rPr>
              <a:t>A Satellite Account is to provide more depth on measuring economic activities and social behavior of certain economic sectors that are not defined as industries in national accounts</a:t>
            </a:r>
          </a:p>
          <a:p>
            <a:pPr>
              <a:spcBef>
                <a:spcPts val="1200"/>
              </a:spcBef>
            </a:pPr>
            <a:r>
              <a:rPr lang="en-US" sz="1800" dirty="0">
                <a:solidFill>
                  <a:schemeClr val="accent1"/>
                </a:solidFill>
                <a:latin typeface="+mj-lt"/>
              </a:rPr>
              <a:t>Examples of existing Satellite Accounts: </a:t>
            </a:r>
          </a:p>
          <a:p>
            <a:pPr lvl="1"/>
            <a:r>
              <a:rPr lang="en-US" sz="1600" dirty="0">
                <a:solidFill>
                  <a:schemeClr val="accent1"/>
                </a:solidFill>
                <a:latin typeface="+mj-lt"/>
              </a:rPr>
              <a:t>Tourism Satellite Account</a:t>
            </a:r>
          </a:p>
          <a:p>
            <a:pPr lvl="1"/>
            <a:r>
              <a:rPr lang="en-US" sz="1600" dirty="0">
                <a:solidFill>
                  <a:schemeClr val="accent1"/>
                </a:solidFill>
                <a:latin typeface="+mj-lt"/>
              </a:rPr>
              <a:t>Health Satellite Account</a:t>
            </a:r>
          </a:p>
          <a:p>
            <a:pPr lvl="1"/>
            <a:r>
              <a:rPr lang="en-US" sz="1600" dirty="0">
                <a:solidFill>
                  <a:schemeClr val="accent1"/>
                </a:solidFill>
                <a:latin typeface="+mj-lt"/>
              </a:rPr>
              <a:t>Unpaid household activity</a:t>
            </a:r>
          </a:p>
          <a:p>
            <a:endParaRPr lang="en-GB" sz="2000" dirty="0">
              <a:solidFill>
                <a:schemeClr val="tx2"/>
              </a:solidFill>
            </a:endParaRPr>
          </a:p>
        </p:txBody>
      </p:sp>
      <p:sp>
        <p:nvSpPr>
          <p:cNvPr id="4" name="Title 3"/>
          <p:cNvSpPr txBox="1">
            <a:spLocks/>
          </p:cNvSpPr>
          <p:nvPr/>
        </p:nvSpPr>
        <p:spPr>
          <a:xfrm>
            <a:off x="3419873" y="980728"/>
            <a:ext cx="5507301" cy="519055"/>
          </a:xfrm>
          <a:prstGeom prst="rect">
            <a:avLst/>
          </a:prstGeom>
        </p:spPr>
        <p:txBody>
          <a:bodyPr lIns="68589" tIns="34295" rIns="68589" bIns="34295">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What is Satellite Account?</a:t>
            </a:r>
            <a:endParaRPr lang="nl-NL" sz="2400" dirty="0">
              <a:solidFill>
                <a:srgbClr val="C40075"/>
              </a:solidFill>
              <a:latin typeface="Calibri" panose="020F0502020204030204" pitchFamily="34" charset="0"/>
              <a:cs typeface="Calibri" panose="020F0502020204030204" pitchFamily="34" charset="0"/>
            </a:endParaRPr>
          </a:p>
        </p:txBody>
      </p:sp>
      <p:sp>
        <p:nvSpPr>
          <p:cNvPr id="5"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72</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05860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07504" y="2420888"/>
          <a:ext cx="7963736"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nvPr>
        </p:nvGraphicFramePr>
        <p:xfrm>
          <a:off x="7164288" y="2924944"/>
          <a:ext cx="1440160" cy="20882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itle 3"/>
          <p:cNvSpPr txBox="1">
            <a:spLocks/>
          </p:cNvSpPr>
          <p:nvPr/>
        </p:nvSpPr>
        <p:spPr>
          <a:xfrm>
            <a:off x="3511604" y="980729"/>
            <a:ext cx="5507301" cy="519055"/>
          </a:xfrm>
          <a:prstGeom prst="rect">
            <a:avLst/>
          </a:prstGeom>
        </p:spPr>
        <p:txBody>
          <a:bodyPr lIns="68589" tIns="34295" rIns="68589" bIns="34295">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Aviation Satellite Account (ASA)</a:t>
            </a:r>
            <a:endParaRPr lang="nl-NL" sz="2400" dirty="0">
              <a:solidFill>
                <a:srgbClr val="C40075"/>
              </a:solidFill>
              <a:latin typeface="Calibri" panose="020F0502020204030204" pitchFamily="34" charset="0"/>
              <a:cs typeface="Calibri" panose="020F0502020204030204" pitchFamily="34" charset="0"/>
            </a:endParaRPr>
          </a:p>
        </p:txBody>
      </p:sp>
      <p:sp>
        <p:nvSpPr>
          <p:cNvPr id="6" name="Title 3"/>
          <p:cNvSpPr>
            <a:spLocks noGrp="1"/>
          </p:cNvSpPr>
          <p:nvPr>
            <p:ph type="title"/>
          </p:nvPr>
        </p:nvSpPr>
        <p:spPr>
          <a:xfrm>
            <a:off x="1547664" y="1772816"/>
            <a:ext cx="6264696" cy="857250"/>
          </a:xfrm>
        </p:spPr>
        <p:txBody>
          <a:bodyPr/>
          <a:lstStyle/>
          <a:p>
            <a:r>
              <a:rPr lang="en-GB" sz="2400" b="1" dirty="0">
                <a:solidFill>
                  <a:schemeClr val="accent1"/>
                </a:solidFill>
              </a:rPr>
              <a:t>Need of Aviation Satellite Account (ASA)</a:t>
            </a:r>
          </a:p>
        </p:txBody>
      </p:sp>
      <p:sp>
        <p:nvSpPr>
          <p:cNvPr id="7"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73</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10827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627784" y="1772816"/>
          <a:ext cx="756084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p:cNvSpPr/>
          <p:nvPr/>
        </p:nvSpPr>
        <p:spPr>
          <a:xfrm>
            <a:off x="3635896" y="3302697"/>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42807" y="2882553"/>
            <a:ext cx="2808312" cy="1200329"/>
          </a:xfrm>
          <a:prstGeom prst="rect">
            <a:avLst/>
          </a:prstGeom>
          <a:noFill/>
        </p:spPr>
        <p:txBody>
          <a:bodyPr wrap="square" rtlCol="0">
            <a:spAutoFit/>
          </a:bodyPr>
          <a:lstStyle/>
          <a:p>
            <a:r>
              <a:rPr lang="en-US" dirty="0">
                <a:solidFill>
                  <a:schemeClr val="tx2"/>
                </a:solidFill>
              </a:rPr>
              <a:t>The ASA will provide State </a:t>
            </a:r>
            <a:r>
              <a:rPr lang="en-US" dirty="0">
                <a:solidFill>
                  <a:srgbClr val="C40075"/>
                </a:solidFill>
              </a:rPr>
              <a:t>an articulated framework measuring all aviation related economic activities</a:t>
            </a:r>
            <a:endParaRPr lang="en-GB" dirty="0">
              <a:solidFill>
                <a:srgbClr val="C40075"/>
              </a:solidFill>
            </a:endParaRPr>
          </a:p>
        </p:txBody>
      </p:sp>
      <p:sp>
        <p:nvSpPr>
          <p:cNvPr id="10" name="Title 3"/>
          <p:cNvSpPr txBox="1">
            <a:spLocks/>
          </p:cNvSpPr>
          <p:nvPr/>
        </p:nvSpPr>
        <p:spPr>
          <a:xfrm>
            <a:off x="3419873" y="980728"/>
            <a:ext cx="5507301" cy="519055"/>
          </a:xfrm>
          <a:prstGeom prst="rect">
            <a:avLst/>
          </a:prstGeom>
        </p:spPr>
        <p:txBody>
          <a:bodyPr lIns="68589" tIns="34295" rIns="68589" bIns="34295">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a:solidFill>
                  <a:srgbClr val="C40075"/>
                </a:solidFill>
                <a:latin typeface="Calibri" panose="020F0502020204030204" pitchFamily="34" charset="0"/>
                <a:cs typeface="Calibri" panose="020F0502020204030204" pitchFamily="34" charset="0"/>
              </a:rPr>
              <a:t>What does ASA Framework Measure?</a:t>
            </a:r>
            <a:endParaRPr lang="nl-NL" sz="2400" dirty="0">
              <a:solidFill>
                <a:srgbClr val="C40075"/>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74</a:t>
            </a:fld>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503612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75</a:t>
            </a:fld>
            <a:endParaRPr lang="en-CA" dirty="0">
              <a:latin typeface="Calibri Light" panose="020F0302020204030204" pitchFamily="34" charset="0"/>
              <a:cs typeface="Calibri Light" panose="020F0302020204030204" pitchFamily="34" charset="0"/>
            </a:endParaRPr>
          </a:p>
        </p:txBody>
      </p:sp>
      <p:sp>
        <p:nvSpPr>
          <p:cNvPr id="5" name="Title 1"/>
          <p:cNvSpPr>
            <a:spLocks noGrp="1"/>
          </p:cNvSpPr>
          <p:nvPr>
            <p:ph type="title"/>
          </p:nvPr>
        </p:nvSpPr>
        <p:spPr>
          <a:xfrm>
            <a:off x="3635896" y="857250"/>
            <a:ext cx="5511552" cy="771550"/>
          </a:xfrm>
        </p:spPr>
        <p:txBody>
          <a:bodyPr anchor="ctr" anchorCtr="0"/>
          <a:lstStyle/>
          <a:p>
            <a:pPr marL="319088" algn="r"/>
            <a:r>
              <a:rPr lang="en-US" sz="2400" b="1" dirty="0">
                <a:solidFill>
                  <a:srgbClr val="C40075"/>
                </a:solidFill>
                <a:latin typeface="Calibri" panose="020F0502020204030204" pitchFamily="34" charset="0"/>
                <a:cs typeface="Calibri" panose="020F0502020204030204" pitchFamily="34" charset="0"/>
              </a:rPr>
              <a:t>Aviation’s Economic Contribution</a:t>
            </a:r>
          </a:p>
        </p:txBody>
      </p:sp>
      <p:sp>
        <p:nvSpPr>
          <p:cNvPr id="3" name="Content Placeholder 2"/>
          <p:cNvSpPr>
            <a:spLocks noGrp="1"/>
          </p:cNvSpPr>
          <p:nvPr>
            <p:ph idx="1"/>
          </p:nvPr>
        </p:nvSpPr>
        <p:spPr>
          <a:xfrm>
            <a:off x="5715822" y="1988841"/>
            <a:ext cx="2321663" cy="497959"/>
          </a:xfrm>
        </p:spPr>
        <p:txBody>
          <a:bodyPr>
            <a:noAutofit/>
          </a:bodyPr>
          <a:lstStyle/>
          <a:p>
            <a:pPr marL="0" indent="0" algn="ctr">
              <a:buNone/>
            </a:pPr>
            <a:r>
              <a:rPr lang="en-US" sz="2000" dirty="0">
                <a:solidFill>
                  <a:schemeClr val="accent1"/>
                </a:solidFill>
                <a:latin typeface="Calibri Light" panose="020F0302020204030204" pitchFamily="34" charset="0"/>
                <a:cs typeface="Calibri Light" panose="020F0302020204030204" pitchFamily="34" charset="0"/>
              </a:rPr>
              <a:t>SIDS (2014)</a:t>
            </a:r>
            <a:endParaRPr lang="en-CA" sz="2000" dirty="0">
              <a:solidFill>
                <a:schemeClr val="accent1"/>
              </a:solidFill>
              <a:latin typeface="Calibri Light" panose="020F0302020204030204" pitchFamily="34" charset="0"/>
              <a:cs typeface="Calibri Light" panose="020F0302020204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767661"/>
            <a:ext cx="2881114" cy="273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6666" y="1988840"/>
            <a:ext cx="4032448" cy="707886"/>
          </a:xfrm>
          <a:prstGeom prst="rect">
            <a:avLst/>
          </a:prstGeom>
          <a:noFill/>
        </p:spPr>
        <p:txBody>
          <a:bodyPr wrap="square" rtlCol="0">
            <a:spAutoFit/>
          </a:bodyPr>
          <a:lstStyle/>
          <a:p>
            <a:pPr lvl="0" algn="ctr">
              <a:spcBef>
                <a:spcPct val="20000"/>
              </a:spcBef>
            </a:pPr>
            <a:r>
              <a:rPr lang="en-US" sz="2000" dirty="0">
                <a:solidFill>
                  <a:srgbClr val="0054A4"/>
                </a:solidFill>
                <a:latin typeface="Calibri Light" panose="020F0302020204030204" pitchFamily="34" charset="0"/>
                <a:cs typeface="Calibri Light" panose="020F0302020204030204" pitchFamily="34" charset="0"/>
              </a:rPr>
              <a:t>Latin America and the Caribbean (2014)</a:t>
            </a:r>
            <a:endParaRPr lang="en-CA" sz="2000" dirty="0">
              <a:solidFill>
                <a:srgbClr val="0054A4"/>
              </a:solidFill>
              <a:latin typeface="Calibri Light" panose="020F0302020204030204" pitchFamily="34" charset="0"/>
              <a:cs typeface="Calibri Light" panose="020F0302020204030204" pitchFamily="34" charset="0"/>
            </a:endParaRPr>
          </a:p>
        </p:txBody>
      </p:sp>
      <p:sp>
        <p:nvSpPr>
          <p:cNvPr id="7" name="TextBox 6"/>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Aviation Benefits Beyond Borders 2016, ATAG</a:t>
            </a:r>
            <a:endParaRPr lang="en-CA" sz="1100" dirty="0">
              <a:solidFill>
                <a:schemeClr val="bg1"/>
              </a:solidFill>
              <a:latin typeface="Calibri Light" panose="020F0302020204030204" pitchFamily="34" charset="0"/>
              <a:cs typeface="Calibri Light" panose="020F030202020403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2897827"/>
            <a:ext cx="3218645" cy="260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178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8</a:t>
            </a:fld>
            <a:endParaRPr lang="en-CA" dirty="0">
              <a:latin typeface="Calibri Light" panose="020F0302020204030204" pitchFamily="34" charset="0"/>
              <a:cs typeface="Calibri Light" panose="020F03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45261404"/>
              </p:ext>
            </p:extLst>
          </p:nvPr>
        </p:nvGraphicFramePr>
        <p:xfrm>
          <a:off x="1043608" y="1628800"/>
          <a:ext cx="7056784" cy="4248470"/>
        </p:xfrm>
        <a:graphic>
          <a:graphicData uri="http://schemas.openxmlformats.org/drawingml/2006/table">
            <a:tbl>
              <a:tblPr bandRow="1">
                <a:tableStyleId>{5C22544A-7EE6-4342-B048-85BDC9FD1C3A}</a:tableStyleId>
              </a:tblPr>
              <a:tblGrid>
                <a:gridCol w="7056784">
                  <a:extLst>
                    <a:ext uri="{9D8B030D-6E8A-4147-A177-3AD203B41FA5}">
                      <a16:colId xmlns:a16="http://schemas.microsoft.com/office/drawing/2014/main" val="20000"/>
                    </a:ext>
                  </a:extLst>
                </a:gridCol>
              </a:tblGrid>
              <a:tr h="849694">
                <a:tc>
                  <a:txBody>
                    <a:bodyPr/>
                    <a:lstStyle/>
                    <a:p>
                      <a:pPr algn="ctr"/>
                      <a:r>
                        <a:rPr lang="en-US" b="0" dirty="0">
                          <a:solidFill>
                            <a:schemeClr val="bg1"/>
                          </a:solidFill>
                          <a:latin typeface="Calibri Light" panose="020F0302020204030204" pitchFamily="34" charset="0"/>
                          <a:cs typeface="Calibri Light" panose="020F0302020204030204" pitchFamily="34" charset="0"/>
                        </a:rPr>
                        <a:t>Introduction </a:t>
                      </a:r>
                      <a:endParaRPr lang="en-CA" b="0"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r h="849694">
                <a:tc>
                  <a:txBody>
                    <a:bodyPr/>
                    <a:lstStyle/>
                    <a:p>
                      <a:pPr algn="ctr"/>
                      <a:r>
                        <a:rPr lang="en-US" dirty="0">
                          <a:solidFill>
                            <a:schemeClr val="bg1"/>
                          </a:solidFill>
                          <a:latin typeface="Calibri Light" panose="020F0302020204030204" pitchFamily="34" charset="0"/>
                          <a:cs typeface="Calibri Light" panose="020F0302020204030204" pitchFamily="34" charset="0"/>
                        </a:rPr>
                        <a:t>Policy and Regulation </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70"/>
                    </a:solidFill>
                  </a:tcPr>
                </a:tc>
                <a:extLst>
                  <a:ext uri="{0D108BD9-81ED-4DB2-BD59-A6C34878D82A}">
                    <a16:rowId xmlns:a16="http://schemas.microsoft.com/office/drawing/2014/main" val="10001"/>
                  </a:ext>
                </a:extLst>
              </a:tr>
              <a:tr h="849694">
                <a:tc>
                  <a:txBody>
                    <a:bodyPr/>
                    <a:lstStyle/>
                    <a:p>
                      <a:pPr algn="ctr"/>
                      <a:r>
                        <a:rPr lang="en-US" dirty="0">
                          <a:solidFill>
                            <a:schemeClr val="bg1"/>
                          </a:solidFill>
                          <a:latin typeface="Calibri Light" panose="020F0302020204030204" pitchFamily="34" charset="0"/>
                          <a:cs typeface="Calibri Light" panose="020F0302020204030204" pitchFamily="34" charset="0"/>
                        </a:rPr>
                        <a:t>Safety Audit Results</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2"/>
                  </a:ext>
                </a:extLst>
              </a:tr>
              <a:tr h="849694">
                <a:tc>
                  <a:txBody>
                    <a:bodyPr/>
                    <a:lstStyle/>
                    <a:p>
                      <a:pPr algn="ctr"/>
                      <a:r>
                        <a:rPr lang="en-US" altLang="ja-JP" dirty="0">
                          <a:solidFill>
                            <a:schemeClr val="bg1"/>
                          </a:solidFill>
                          <a:latin typeface="Calibri Light" panose="020F0302020204030204" pitchFamily="34" charset="0"/>
                          <a:cs typeface="Calibri Light" panose="020F0302020204030204" pitchFamily="34" charset="0"/>
                        </a:rPr>
                        <a:t>Air Connectivity</a:t>
                      </a:r>
                      <a:r>
                        <a:rPr lang="en-US" altLang="ja-JP" baseline="0" dirty="0">
                          <a:solidFill>
                            <a:schemeClr val="bg1"/>
                          </a:solidFill>
                          <a:latin typeface="Calibri Light" panose="020F0302020204030204" pitchFamily="34" charset="0"/>
                          <a:cs typeface="Calibri Light" panose="020F0302020204030204" pitchFamily="34" charset="0"/>
                        </a:rPr>
                        <a:t> and the State of Air Transport</a:t>
                      </a:r>
                      <a:endParaRPr lang="en-CA" altLang="ja-JP"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3"/>
                  </a:ext>
                </a:extLst>
              </a:tr>
              <a:tr h="849694">
                <a:tc>
                  <a:txBody>
                    <a:bodyPr/>
                    <a:lstStyle/>
                    <a:p>
                      <a:pPr algn="ctr"/>
                      <a:r>
                        <a:rPr lang="en-US" dirty="0">
                          <a:solidFill>
                            <a:schemeClr val="bg1"/>
                          </a:solidFill>
                          <a:latin typeface="Calibri Light" panose="020F0302020204030204" pitchFamily="34" charset="0"/>
                          <a:cs typeface="Calibri Light" panose="020F0302020204030204" pitchFamily="34" charset="0"/>
                        </a:rPr>
                        <a:t>Economic Benefits</a:t>
                      </a:r>
                      <a:r>
                        <a:rPr lang="en-US" baseline="0" dirty="0">
                          <a:solidFill>
                            <a:schemeClr val="bg1"/>
                          </a:solidFill>
                          <a:latin typeface="Calibri Light" panose="020F0302020204030204" pitchFamily="34" charset="0"/>
                          <a:cs typeface="Calibri Light" panose="020F0302020204030204" pitchFamily="34" charset="0"/>
                        </a:rPr>
                        <a:t> and Job Contribution</a:t>
                      </a:r>
                      <a:endParaRPr lang="en-CA" dirty="0">
                        <a:solidFill>
                          <a:schemeClr val="bg1"/>
                        </a:solidFill>
                        <a:latin typeface="Calibri Light" panose="020F0302020204030204" pitchFamily="34" charset="0"/>
                        <a:cs typeface="Calibri Light" panose="020F03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62216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21717"/>
            <a:ext cx="5000640" cy="504056"/>
          </a:xfrm>
        </p:spPr>
        <p:txBody>
          <a:bodyPr>
            <a:normAutofit fontScale="90000"/>
          </a:bodyPr>
          <a:lstStyle/>
          <a:p>
            <a:r>
              <a:rPr lang="en-US" sz="2800" b="1" dirty="0">
                <a:solidFill>
                  <a:srgbClr val="002060"/>
                </a:solidFill>
                <a:latin typeface="Calibri Light" panose="020F0302020204030204" pitchFamily="34" charset="0"/>
                <a:cs typeface="Calibri Light" panose="020F0302020204030204" pitchFamily="34" charset="0"/>
              </a:rPr>
              <a:t>Aviation as Priority</a:t>
            </a:r>
            <a:endParaRPr lang="en-GB" sz="2800" b="1" dirty="0">
              <a:solidFill>
                <a:srgbClr val="002060"/>
              </a:solidFill>
              <a:latin typeface="Calibri Light" panose="020F0302020204030204" pitchFamily="34" charset="0"/>
              <a:cs typeface="Calibri Light" panose="020F0302020204030204" pitchFamily="34" charset="0"/>
            </a:endParaRPr>
          </a:p>
        </p:txBody>
      </p:sp>
      <p:sp>
        <p:nvSpPr>
          <p:cNvPr id="5" name="TextBox 4"/>
          <p:cNvSpPr txBox="1"/>
          <p:nvPr/>
        </p:nvSpPr>
        <p:spPr>
          <a:xfrm>
            <a:off x="107504" y="2520192"/>
            <a:ext cx="5112568" cy="830997"/>
          </a:xfrm>
          <a:prstGeom prst="rect">
            <a:avLst/>
          </a:prstGeom>
          <a:noFill/>
        </p:spPr>
        <p:txBody>
          <a:bodyPr wrap="square" rtlCol="0">
            <a:spAutoFit/>
          </a:bodyPr>
          <a:lstStyle/>
          <a:p>
            <a:pPr algn="ctr"/>
            <a:r>
              <a:rPr lang="en-US" sz="1600" b="1" dirty="0">
                <a:solidFill>
                  <a:schemeClr val="accent1"/>
                </a:solidFill>
                <a:latin typeface="Calibri Light" panose="020F0302020204030204" pitchFamily="34" charset="0"/>
                <a:cs typeface="Calibri Light" panose="020F0302020204030204" pitchFamily="34" charset="0"/>
              </a:rPr>
              <a:t>DECISION &amp; POLITICAL WILL</a:t>
            </a:r>
          </a:p>
          <a:p>
            <a:pPr algn="ctr"/>
            <a:r>
              <a:rPr lang="en-US" sz="1600" b="1" dirty="0">
                <a:solidFill>
                  <a:srgbClr val="C40075"/>
                </a:solidFill>
                <a:latin typeface="Calibri Light" panose="020F0302020204030204" pitchFamily="34" charset="0"/>
                <a:cs typeface="Calibri Light" panose="020F0302020204030204" pitchFamily="34" charset="0"/>
              </a:rPr>
              <a:t>Dominican Republic chose to make aviation a priority sector in their national development planning and policies </a:t>
            </a:r>
            <a:endParaRPr lang="en-US" sz="1400" b="1" dirty="0">
              <a:solidFill>
                <a:srgbClr val="C40075"/>
              </a:solidFill>
              <a:latin typeface="Calibri Light" panose="020F0302020204030204" pitchFamily="34" charset="0"/>
              <a:cs typeface="Calibri Light" panose="020F0302020204030204" pitchFamily="34" charset="0"/>
            </a:endParaRPr>
          </a:p>
        </p:txBody>
      </p:sp>
      <p:sp>
        <p:nvSpPr>
          <p:cNvPr id="3" name="TextBox 2"/>
          <p:cNvSpPr txBox="1"/>
          <p:nvPr/>
        </p:nvSpPr>
        <p:spPr>
          <a:xfrm>
            <a:off x="107504" y="3456295"/>
            <a:ext cx="5112568" cy="523220"/>
          </a:xfrm>
          <a:prstGeom prst="rect">
            <a:avLst/>
          </a:prstGeom>
          <a:solidFill>
            <a:schemeClr val="accent5"/>
          </a:solidFill>
          <a:ln>
            <a:noFill/>
          </a:ln>
        </p:spPr>
        <p:txBody>
          <a:bodyPr wrap="square" rtlCol="0">
            <a:spAutoFit/>
          </a:bodyPr>
          <a:lstStyle/>
          <a:p>
            <a:pPr algn="ctr"/>
            <a:r>
              <a:rPr lang="en-US" sz="1400" b="1" dirty="0">
                <a:solidFill>
                  <a:schemeClr val="bg1"/>
                </a:solidFill>
                <a:latin typeface="Calibri Light" panose="020F0302020204030204" pitchFamily="34" charset="0"/>
                <a:cs typeface="Calibri Light" panose="020F0302020204030204" pitchFamily="34" charset="0"/>
              </a:rPr>
              <a:t>Civil Aviation Law No.491-06 </a:t>
            </a:r>
          </a:p>
          <a:p>
            <a:pPr algn="ctr"/>
            <a:r>
              <a:rPr lang="en-US" sz="1400" dirty="0">
                <a:solidFill>
                  <a:schemeClr val="bg1"/>
                </a:solidFill>
                <a:latin typeface="Calibri Light" panose="020F0302020204030204" pitchFamily="34" charset="0"/>
                <a:cs typeface="Calibri Light" panose="020F0302020204030204" pitchFamily="34" charset="0"/>
              </a:rPr>
              <a:t>(promulgated 28 December 2006)</a:t>
            </a:r>
          </a:p>
        </p:txBody>
      </p:sp>
      <p:sp>
        <p:nvSpPr>
          <p:cNvPr id="9" name="TextBox 8"/>
          <p:cNvSpPr txBox="1"/>
          <p:nvPr/>
        </p:nvSpPr>
        <p:spPr>
          <a:xfrm>
            <a:off x="107504" y="4221088"/>
            <a:ext cx="5112568" cy="1492716"/>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solidFill>
                  <a:schemeClr val="accent1"/>
                </a:solidFill>
                <a:latin typeface="Calibri Light" panose="020F0302020204030204" pitchFamily="34" charset="0"/>
                <a:cs typeface="Calibri Light" panose="020F0302020204030204" pitchFamily="34" charset="0"/>
              </a:rPr>
              <a:t>Strengthen the role of the civil aviation authority and separated it from the civil aviation board and its specific mandate for negotiations of the freedom rights, along with the Commission of Investigation of Incidents and Accidents of Aviation.</a:t>
            </a:r>
          </a:p>
          <a:p>
            <a:pPr algn="ctr"/>
            <a:r>
              <a:rPr lang="en-US" sz="1600" dirty="0">
                <a:solidFill>
                  <a:schemeClr val="accent1"/>
                </a:solidFill>
                <a:latin typeface="Calibri Light" panose="020F0302020204030204" pitchFamily="34" charset="0"/>
                <a:cs typeface="Calibri Light" panose="020F0302020204030204" pitchFamily="34" charset="0"/>
              </a:rPr>
              <a:t>  </a:t>
            </a:r>
            <a:endParaRPr lang="en-US" sz="1400" dirty="0">
              <a:solidFill>
                <a:schemeClr val="accent1"/>
              </a:solidFill>
              <a:latin typeface="Calibri Light" panose="020F0302020204030204" pitchFamily="34" charset="0"/>
              <a:cs typeface="Calibri Light" panose="020F0302020204030204" pitchFamily="34" charset="0"/>
            </a:endParaRPr>
          </a:p>
        </p:txBody>
      </p:sp>
      <p:sp>
        <p:nvSpPr>
          <p:cNvPr id="7" name="Title 3"/>
          <p:cNvSpPr txBox="1">
            <a:spLocks/>
          </p:cNvSpPr>
          <p:nvPr/>
        </p:nvSpPr>
        <p:spPr>
          <a:xfrm>
            <a:off x="3634013" y="908720"/>
            <a:ext cx="5507301" cy="636330"/>
          </a:xfrm>
          <a:prstGeom prst="rect">
            <a:avLst/>
          </a:prstGeom>
        </p:spPr>
        <p:txBody>
          <a:bodyPr lIns="68589" tIns="34295" rIns="68589" bIns="34295" anchor="ctr">
            <a:noAutofit/>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r"/>
            <a:r>
              <a:rPr lang="en-US" sz="2400" b="1" dirty="0">
                <a:solidFill>
                  <a:srgbClr val="C40075"/>
                </a:solidFill>
                <a:latin typeface="Calibri" panose="020F0502020204030204" pitchFamily="34" charset="0"/>
                <a:cs typeface="Calibri" panose="020F0502020204030204" pitchFamily="34" charset="0"/>
              </a:rPr>
              <a:t>Policy and Regulation</a:t>
            </a:r>
            <a:endParaRPr lang="nl-NL" sz="2400" dirty="0">
              <a:solidFill>
                <a:srgbClr val="C40075"/>
              </a:solidFill>
              <a:latin typeface="Calibri" panose="020F0502020204030204" pitchFamily="34" charset="0"/>
              <a:cs typeface="Calibri" panose="020F0502020204030204" pitchFamily="34" charset="0"/>
            </a:endParaRPr>
          </a:p>
        </p:txBody>
      </p:sp>
      <p:sp>
        <p:nvSpPr>
          <p:cNvPr id="10" name="TextBox 9"/>
          <p:cNvSpPr txBox="1"/>
          <p:nvPr/>
        </p:nvSpPr>
        <p:spPr>
          <a:xfrm>
            <a:off x="179512" y="5746278"/>
            <a:ext cx="3528392" cy="261610"/>
          </a:xfrm>
          <a:prstGeom prst="rect">
            <a:avLst/>
          </a:prstGeom>
          <a:noFill/>
        </p:spPr>
        <p:txBody>
          <a:bodyPr wrap="square" rtlCol="0">
            <a:spAutoFit/>
          </a:bodyPr>
          <a:lstStyle/>
          <a:p>
            <a:r>
              <a:rPr lang="en-US" sz="1100" dirty="0">
                <a:solidFill>
                  <a:schemeClr val="bg1"/>
                </a:solidFill>
                <a:latin typeface="Calibri Light" panose="020F0302020204030204" pitchFamily="34" charset="0"/>
                <a:cs typeface="Calibri Light" panose="020F0302020204030204" pitchFamily="34" charset="0"/>
              </a:rPr>
              <a:t>Source: IDAC/JAC</a:t>
            </a:r>
            <a:endParaRPr lang="en-CA" sz="1100" dirty="0">
              <a:solidFill>
                <a:schemeClr val="bg1"/>
              </a:solidFill>
              <a:latin typeface="Calibri Light" panose="020F0302020204030204" pitchFamily="34" charset="0"/>
              <a:cs typeface="Calibri Light" panose="020F0302020204030204" pitchFamily="34" charset="0"/>
            </a:endParaRPr>
          </a:p>
        </p:txBody>
      </p:sp>
      <p:sp>
        <p:nvSpPr>
          <p:cNvPr id="11" name="Slide Number Placeholder 5"/>
          <p:cNvSpPr>
            <a:spLocks noGrp="1"/>
          </p:cNvSpPr>
          <p:nvPr>
            <p:ph type="sldNum" sz="quarter" idx="12"/>
          </p:nvPr>
        </p:nvSpPr>
        <p:spPr>
          <a:xfrm>
            <a:off x="6553200" y="5751258"/>
            <a:ext cx="2133600" cy="249492"/>
          </a:xfrm>
        </p:spPr>
        <p:txBody>
          <a:bodyPr/>
          <a:lstStyle/>
          <a:p>
            <a:fld id="{3FF909EE-2C65-48BC-95E5-26F3591A45A6}" type="slidenum">
              <a:rPr lang="en-CA" smtClean="0">
                <a:latin typeface="Calibri Light" panose="020F0302020204030204" pitchFamily="34" charset="0"/>
                <a:cs typeface="Calibri Light" panose="020F0302020204030204" pitchFamily="34" charset="0"/>
              </a:rPr>
              <a:t>9</a:t>
            </a:fld>
            <a:endParaRPr lang="en-CA" dirty="0">
              <a:latin typeface="Calibri Light" panose="020F0302020204030204" pitchFamily="34" charset="0"/>
              <a:cs typeface="Calibri Light" panose="020F0302020204030204" pitchFamily="34" charset="0"/>
            </a:endParaRPr>
          </a:p>
        </p:txBody>
      </p:sp>
      <p:pic>
        <p:nvPicPr>
          <p:cNvPr id="12" name="Picture 2" descr="Resultado de imagen para imagen ley 491-06 rd">
            <a:extLst>
              <a:ext uri="{FF2B5EF4-FFF2-40B4-BE49-F238E27FC236}">
                <a16:creationId xmlns:a16="http://schemas.microsoft.com/office/drawing/2014/main" id="{955964E1-7D2B-43FF-9206-7E5E78A27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84784"/>
            <a:ext cx="3339768" cy="420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0238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908733BE1CD24082ED70D8CFF9C4AC" ma:contentTypeVersion="1" ma:contentTypeDescription="Create a new document." ma:contentTypeScope="" ma:versionID="0841e4f81ea0a40f74cc375d7cb7b551">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419095E-51CE-4130-9499-FE4C10C33CDD}"/>
</file>

<file path=customXml/itemProps2.xml><?xml version="1.0" encoding="utf-8"?>
<ds:datastoreItem xmlns:ds="http://schemas.openxmlformats.org/officeDocument/2006/customXml" ds:itemID="{49382257-8932-4C05-8836-993BF584AC2D}"/>
</file>

<file path=customXml/itemProps3.xml><?xml version="1.0" encoding="utf-8"?>
<ds:datastoreItem xmlns:ds="http://schemas.openxmlformats.org/officeDocument/2006/customXml" ds:itemID="{4990EEC2-4876-4773-A6A7-5169F98FB071}"/>
</file>

<file path=docProps/app.xml><?xml version="1.0" encoding="utf-8"?>
<Properties xmlns="http://schemas.openxmlformats.org/officeDocument/2006/extended-properties" xmlns:vt="http://schemas.openxmlformats.org/officeDocument/2006/docPropsVTypes">
  <Template/>
  <TotalTime>5914</TotalTime>
  <Words>2908</Words>
  <Application>Microsoft Office PowerPoint</Application>
  <PresentationFormat>On-screen Show (4:3)</PresentationFormat>
  <Paragraphs>574</Paragraphs>
  <Slides>75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ＭＳ Ｐゴシック</vt:lpstr>
      <vt:lpstr>SimSun</vt:lpstr>
      <vt:lpstr>Arial</vt:lpstr>
      <vt:lpstr>Calibri</vt:lpstr>
      <vt:lpstr>Calibri Light</vt:lpstr>
      <vt:lpstr>Cambria Math</vt:lpstr>
      <vt:lpstr>Courier New</vt:lpstr>
      <vt:lpstr>Times New Roman</vt:lpstr>
      <vt:lpstr>Tema de Office</vt:lpstr>
      <vt:lpstr>Dominican Republic Air Transport and Civil Aviation  Case Study</vt:lpstr>
      <vt:lpstr>PowerPoint Presentation</vt:lpstr>
      <vt:lpstr>PowerPoint Presentation</vt:lpstr>
      <vt:lpstr>PowerPoint Presentation</vt:lpstr>
      <vt:lpstr>RO NACC and ATB to Conduct  Case Study</vt:lpstr>
      <vt:lpstr>Objectives of the Study</vt:lpstr>
      <vt:lpstr>Study Outline</vt:lpstr>
      <vt:lpstr>PowerPoint Presentation</vt:lpstr>
      <vt:lpstr>Aviation as Priority</vt:lpstr>
      <vt:lpstr>Aviation as Priority</vt:lpstr>
      <vt:lpstr>Aviation as Priority</vt:lpstr>
      <vt:lpstr>PowerPoint Presentation</vt:lpstr>
      <vt:lpstr>Aviation as Priority</vt:lpstr>
      <vt:lpstr>Article 9. Third Axis, which seeks a Sustainable, Integrative and Competitive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Air Connectivity</vt:lpstr>
      <vt:lpstr>The State of Air Transport Dominican Republic</vt:lpstr>
      <vt:lpstr>PowerPoint Presentation</vt:lpstr>
      <vt:lpstr>PowerPoint Presentation</vt:lpstr>
      <vt:lpstr>Measurement of Shipping Network Connectivity</vt:lpstr>
      <vt:lpstr>Passenger Arrivals</vt:lpstr>
      <vt:lpstr>Number of Flights</vt:lpstr>
      <vt:lpstr>PowerPoint Presentation</vt:lpstr>
      <vt:lpstr>Economy of Dominican Republic  Some Key Facts</vt:lpstr>
      <vt:lpstr>Impact of Aviation in the Economic Development of DR</vt:lpstr>
      <vt:lpstr>PowerPoint Presentation</vt:lpstr>
      <vt:lpstr>PowerPoint Presentation</vt:lpstr>
      <vt:lpstr>PowerPoint Presentation</vt:lpstr>
      <vt:lpstr>PowerPoint Presentation</vt:lpstr>
      <vt:lpstr>PowerPoint Presentation</vt:lpstr>
      <vt:lpstr>Real GDP and Population of Dominican Republic</vt:lpstr>
      <vt:lpstr>Income Generated by Tourism in Dominican Republic</vt:lpstr>
      <vt:lpstr>PowerPoint Presentation</vt:lpstr>
      <vt:lpstr>PowerPoint Presentation</vt:lpstr>
      <vt:lpstr>FUTURE CHALLENGES</vt:lpstr>
      <vt:lpstr>Airlines of Dominican Republic </vt:lpstr>
      <vt:lpstr>PowerPoint Presentation</vt:lpstr>
      <vt:lpstr>CONNECTIVITY</vt:lpstr>
      <vt:lpstr>PowerPoint Presentation</vt:lpstr>
      <vt:lpstr>PowerPoint Presentation</vt:lpstr>
      <vt:lpstr>Appendix</vt:lpstr>
      <vt:lpstr>Air Connectivity of  Dominican Republic</vt:lpstr>
      <vt:lpstr>Passenger Traffic Composition of  Dominican Republic in 2017</vt:lpstr>
      <vt:lpstr>Origin Airport Traffic</vt:lpstr>
      <vt:lpstr>PowerPoint Presentation</vt:lpstr>
      <vt:lpstr>PowerPoint Presentation</vt:lpstr>
      <vt:lpstr>PowerPoint Presentation</vt:lpstr>
      <vt:lpstr>PowerPoint Presentation</vt:lpstr>
      <vt:lpstr>Passenger Arrivals</vt:lpstr>
      <vt:lpstr>Passenger Arrivals</vt:lpstr>
      <vt:lpstr>Number of Flights</vt:lpstr>
      <vt:lpstr>Number of Flights</vt:lpstr>
      <vt:lpstr>Number of Flights</vt:lpstr>
      <vt:lpstr>Trade by Mode of Transport</vt:lpstr>
      <vt:lpstr>Tourist Arrivals by Air</vt:lpstr>
      <vt:lpstr>Expenditure and Duration of Stay</vt:lpstr>
      <vt:lpstr>Expenditure and Average per Night</vt:lpstr>
      <vt:lpstr>Expenditure per Stay</vt:lpstr>
      <vt:lpstr>Hotel Room Units and Load Factor</vt:lpstr>
      <vt:lpstr>Jobs Generated by Hotels  in Dominican Republic</vt:lpstr>
      <vt:lpstr>PowerPoint Presentation</vt:lpstr>
      <vt:lpstr>PowerPoint Presentation</vt:lpstr>
      <vt:lpstr>PowerPoint Presentation</vt:lpstr>
      <vt:lpstr>Need of Aviation Satellite Account (ASA)</vt:lpstr>
      <vt:lpstr>PowerPoint Presentation</vt:lpstr>
      <vt:lpstr>Aviation’s Economic Contribution</vt:lpstr>
    </vt:vector>
  </TitlesOfParts>
  <Company>IDAC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Benjamin Gautreau</dc:creator>
  <cp:lastModifiedBy>Betty Castaing Martinez</cp:lastModifiedBy>
  <cp:revision>243</cp:revision>
  <dcterms:created xsi:type="dcterms:W3CDTF">2017-07-04T18:56:58Z</dcterms:created>
  <dcterms:modified xsi:type="dcterms:W3CDTF">2018-09-19T15:20:43Z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0x010100AB908733BE1CD24082ED70D8CFF9C4AC</vt:lpwstr>
  </property>
</Properties>
</file>