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commentAuthors.xml" ContentType="application/vnd.openxmlformats-officedocument.presentationml.commentAuthors+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2" r:id="rId2"/>
    <p:sldId id="273" r:id="rId3"/>
  </p:sldIdLst>
  <p:sldSz cx="9906000" cy="6858000" type="A4"/>
  <p:notesSz cx="6797675" cy="99282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fa" initials="mofa" lastIdx="10" clrIdx="0"/>
  <p:cmAuthor id="1" name="経政サミット班" initials="経政サミット班" lastIdx="7" clrIdx="1"/>
  <p:cmAuthor id="2" name="情報通信課" initials="情報通信課"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64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81" autoAdjust="0"/>
  </p:normalViewPr>
  <p:slideViewPr>
    <p:cSldViewPr>
      <p:cViewPr>
        <p:scale>
          <a:sx n="77" d="100"/>
          <a:sy n="77" d="100"/>
        </p:scale>
        <p:origin x="-990" y="72"/>
      </p:cViewPr>
      <p:guideLst>
        <p:guide orient="horz" pos="2160"/>
        <p:guide pos="288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1.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60" cy="496412"/>
          </a:xfrm>
          <a:prstGeom prst="rect">
            <a:avLst/>
          </a:prstGeom>
        </p:spPr>
        <p:txBody>
          <a:bodyPr vert="horz" lIns="92096" tIns="46048" rIns="92096" bIns="4604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60" cy="496412"/>
          </a:xfrm>
          <a:prstGeom prst="rect">
            <a:avLst/>
          </a:prstGeom>
        </p:spPr>
        <p:txBody>
          <a:bodyPr vert="horz" lIns="92096" tIns="46048" rIns="92096" bIns="46048" rtlCol="0"/>
          <a:lstStyle>
            <a:lvl1pPr algn="r">
              <a:defRPr sz="1200"/>
            </a:lvl1pPr>
          </a:lstStyle>
          <a:p>
            <a:fld id="{04C1D1E0-537C-4054-A6C9-ABF0C2392516}" type="datetimeFigureOut">
              <a:rPr kumimoji="1" lang="ja-JP" altLang="en-US" smtClean="0"/>
              <a:t>2017/11/21</a:t>
            </a:fld>
            <a:endParaRPr kumimoji="1" lang="ja-JP" altLang="en-US"/>
          </a:p>
        </p:txBody>
      </p:sp>
      <p:sp>
        <p:nvSpPr>
          <p:cNvPr id="4" name="スライド イメージ プレースホルダー 3"/>
          <p:cNvSpPr>
            <a:spLocks noGrp="1" noRot="1" noChangeAspect="1"/>
          </p:cNvSpPr>
          <p:nvPr>
            <p:ph type="sldImg" idx="2"/>
          </p:nvPr>
        </p:nvSpPr>
        <p:spPr>
          <a:xfrm>
            <a:off x="709613" y="744538"/>
            <a:ext cx="5378450" cy="3724275"/>
          </a:xfrm>
          <a:prstGeom prst="rect">
            <a:avLst/>
          </a:prstGeom>
          <a:noFill/>
          <a:ln w="12700">
            <a:solidFill>
              <a:prstClr val="black"/>
            </a:solidFill>
          </a:ln>
        </p:spPr>
        <p:txBody>
          <a:bodyPr vert="horz" lIns="92096" tIns="46048" rIns="92096" bIns="46048" rtlCol="0" anchor="ctr"/>
          <a:lstStyle/>
          <a:p>
            <a:endParaRPr lang="ja-JP" altLang="en-US"/>
          </a:p>
        </p:txBody>
      </p:sp>
      <p:sp>
        <p:nvSpPr>
          <p:cNvPr id="5" name="ノート プレースホルダー 4"/>
          <p:cNvSpPr>
            <a:spLocks noGrp="1"/>
          </p:cNvSpPr>
          <p:nvPr>
            <p:ph type="body" sz="quarter" idx="3"/>
          </p:nvPr>
        </p:nvSpPr>
        <p:spPr>
          <a:xfrm>
            <a:off x="679768" y="4715910"/>
            <a:ext cx="5438140" cy="4467701"/>
          </a:xfrm>
          <a:prstGeom prst="rect">
            <a:avLst/>
          </a:prstGeom>
        </p:spPr>
        <p:txBody>
          <a:bodyPr vert="horz" lIns="92096" tIns="46048" rIns="92096" bIns="4604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0"/>
            <a:ext cx="2945660" cy="496412"/>
          </a:xfrm>
          <a:prstGeom prst="rect">
            <a:avLst/>
          </a:prstGeom>
        </p:spPr>
        <p:txBody>
          <a:bodyPr vert="horz" lIns="92096" tIns="46048" rIns="92096" bIns="4604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30090"/>
            <a:ext cx="2945660" cy="496412"/>
          </a:xfrm>
          <a:prstGeom prst="rect">
            <a:avLst/>
          </a:prstGeom>
        </p:spPr>
        <p:txBody>
          <a:bodyPr vert="horz" lIns="92096" tIns="46048" rIns="92096" bIns="46048" rtlCol="0" anchor="b"/>
          <a:lstStyle>
            <a:lvl1pPr algn="r">
              <a:defRPr sz="1200"/>
            </a:lvl1pPr>
          </a:lstStyle>
          <a:p>
            <a:fld id="{F4C6E6DD-883E-49FA-96B7-107B89F77459}" type="slidenum">
              <a:rPr kumimoji="1" lang="ja-JP" altLang="en-US" smtClean="0"/>
              <a:t>‹#›</a:t>
            </a:fld>
            <a:endParaRPr kumimoji="1" lang="ja-JP" altLang="en-US"/>
          </a:p>
        </p:txBody>
      </p:sp>
    </p:spTree>
    <p:extLst>
      <p:ext uri="{BB962C8B-B14F-4D97-AF65-F5344CB8AC3E}">
        <p14:creationId xmlns:p14="http://schemas.microsoft.com/office/powerpoint/2010/main" val="32164304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7845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1F22C88-77DF-4692-A0CD-769057B8F0BB}" type="slidenum">
              <a:rPr kumimoji="1" lang="ja-JP" altLang="en-US" smtClean="0"/>
              <a:t>1</a:t>
            </a:fld>
            <a:endParaRPr kumimoji="1" lang="ja-JP" altLang="en-US"/>
          </a:p>
        </p:txBody>
      </p:sp>
    </p:spTree>
    <p:extLst>
      <p:ext uri="{BB962C8B-B14F-4D97-AF65-F5344CB8AC3E}">
        <p14:creationId xmlns:p14="http://schemas.microsoft.com/office/powerpoint/2010/main" val="4152471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A91ADBF-6446-4536-820D-6C3A8AEFECC7}"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4265016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089407-D09D-4589-96D3-2AC2E60CB21A}"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2869374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EEF37BA-2BA1-4C20-88D3-174060AB6138}"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2001658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EA440E-EAFC-496F-8470-C0E6EB8DE928}"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06655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992EA1-D850-40EB-BB84-05A496F93158}"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2022612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C6C7CB0-AF8A-418F-8526-70E7D66A5445}" type="datetime1">
              <a:rPr kumimoji="1" lang="ja-JP" altLang="en-US" smtClean="0"/>
              <a:t>2017/11/21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40187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8908977-A8D2-437C-8505-4BFB185A6BFD}" type="datetime1">
              <a:rPr kumimoji="1" lang="ja-JP" altLang="en-US" smtClean="0"/>
              <a:t>2017/11/21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265738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BBC067E-007C-4F48-8116-6149A8D8B3E8}" type="datetime1">
              <a:rPr kumimoji="1" lang="ja-JP" altLang="en-US" smtClean="0"/>
              <a:t>2017/11/21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425319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4EBD722-EBEC-40B7-A3A7-F3CEB2B4931A}" type="datetime1">
              <a:rPr kumimoji="1" lang="ja-JP" altLang="en-US" smtClean="0"/>
              <a:t>2017/11/21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1800731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27383E-AE16-40FC-8615-C66FE9D3E970}" type="datetime1">
              <a:rPr kumimoji="1" lang="ja-JP" altLang="en-US" smtClean="0"/>
              <a:t>2017/11/21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46224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E29ABD7-A222-476D-925E-59009C8F026E}" type="datetime1">
              <a:rPr kumimoji="1" lang="ja-JP" altLang="en-US" smtClean="0"/>
              <a:t>2017/11/21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1951762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EC5302-90BD-4B09-B241-BFA211039AC7}" type="datetime1">
              <a:rPr kumimoji="1" lang="ja-JP" altLang="en-US" smtClean="0"/>
              <a:t>2017/11/21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559079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747200" y="764704"/>
            <a:ext cx="3099443" cy="461653"/>
          </a:xfrm>
          <a:prstGeom prst="rect">
            <a:avLst/>
          </a:prstGeom>
          <a:noFill/>
          <a:ln>
            <a:noFill/>
            <a:prstDash val="sysDash"/>
          </a:ln>
        </p:spPr>
        <p:txBody>
          <a:bodyPr wrap="square" lIns="91427" tIns="45714" rIns="91427" bIns="45714" rtlCol="0">
            <a:spAutoFit/>
          </a:bodyPr>
          <a:lstStyle/>
          <a:p>
            <a:pPr algn="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August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2017</a:t>
            </a:r>
          </a:p>
          <a:p>
            <a:pPr algn="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African Affairs Department</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コンテンツ プレースホルダー 4"/>
          <p:cNvSpPr txBox="1">
            <a:spLocks/>
          </p:cNvSpPr>
          <p:nvPr/>
        </p:nvSpPr>
        <p:spPr>
          <a:xfrm>
            <a:off x="131369" y="2584027"/>
            <a:ext cx="9695945" cy="1277021"/>
          </a:xfrm>
          <a:prstGeom prst="roundRect">
            <a:avLst>
              <a:gd name="adj" fmla="val 15534"/>
            </a:avLst>
          </a:prstGeom>
          <a:solidFill>
            <a:schemeClr val="bg1"/>
          </a:solidFill>
          <a:ln w="28575">
            <a:solidFill>
              <a:schemeClr val="accent1"/>
            </a:solidFill>
          </a:ln>
        </p:spPr>
        <p:txBody>
          <a:bodyPr vert="horz" wrap="square" lIns="91427" tIns="45714" rIns="91427" bIns="45714" rtlCol="0">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ts val="1600"/>
              </a:lnSpc>
              <a:buFont typeface="Wingdings" panose="05000000000000000000" pitchFamily="2" charset="2"/>
              <a:buChar char="n"/>
            </a:pPr>
            <a:r>
              <a:rPr lang="en-US" altLang="ja-JP" sz="1500" dirty="0">
                <a:latin typeface="Segoe UI" panose="020B0502040204020203" pitchFamily="34" charset="0"/>
                <a:ea typeface="Segoe UI" panose="020B0502040204020203" pitchFamily="34" charset="0"/>
                <a:cs typeface="Segoe UI" panose="020B0502040204020203" pitchFamily="34" charset="0"/>
              </a:rPr>
              <a:t>Representatives of </a:t>
            </a:r>
            <a:r>
              <a:rPr lang="en-US" altLang="ja-JP" sz="1500" b="1" dirty="0">
                <a:latin typeface="Segoe UI" panose="020B0502040204020203" pitchFamily="34" charset="0"/>
                <a:ea typeface="Segoe UI" panose="020B0502040204020203" pitchFamily="34" charset="0"/>
                <a:cs typeface="Segoe UI" panose="020B0502040204020203" pitchFamily="34" charset="0"/>
              </a:rPr>
              <a:t>51 African countries </a:t>
            </a:r>
            <a:r>
              <a:rPr lang="en-US" altLang="ja-JP" sz="1500" dirty="0">
                <a:latin typeface="Segoe UI" panose="020B0502040204020203" pitchFamily="34" charset="0"/>
                <a:ea typeface="Segoe UI" panose="020B0502040204020203" pitchFamily="34" charset="0"/>
                <a:cs typeface="Segoe UI" panose="020B0502040204020203" pitchFamily="34" charset="0"/>
              </a:rPr>
              <a:t>(</a:t>
            </a:r>
            <a:r>
              <a:rPr lang="en-US" altLang="ja-JP" sz="1400" dirty="0">
                <a:latin typeface="Segoe UI" panose="020B0502040204020203" pitchFamily="34" charset="0"/>
                <a:ea typeface="Segoe UI" panose="020B0502040204020203" pitchFamily="34" charset="0"/>
                <a:cs typeface="Segoe UI" panose="020B0502040204020203" pitchFamily="34" charset="0"/>
              </a:rPr>
              <a:t>16 foreign ministers, 9 other ministers, 12 minister-level officials</a:t>
            </a:r>
            <a:r>
              <a:rPr lang="en-US" altLang="ja-JP" sz="1500" dirty="0">
                <a:latin typeface="Segoe UI" panose="020B0502040204020203" pitchFamily="34" charset="0"/>
                <a:ea typeface="Segoe UI" panose="020B0502040204020203" pitchFamily="34" charset="0"/>
                <a:cs typeface="Segoe UI" panose="020B0502040204020203" pitchFamily="34" charset="0"/>
              </a:rPr>
              <a:t>), development partners including Asian countries, international and regional organizations, and civil society, etc.</a:t>
            </a:r>
          </a:p>
          <a:p>
            <a:pPr>
              <a:lnSpc>
                <a:spcPts val="1600"/>
              </a:lnSpc>
              <a:buFont typeface="Wingdings" panose="05000000000000000000" pitchFamily="2" charset="2"/>
              <a:buChar char="n"/>
            </a:pPr>
            <a:r>
              <a:rPr lang="en-US" altLang="ja-JP" sz="1500" b="1" dirty="0">
                <a:latin typeface="Segoe UI" panose="020B0502040204020203" pitchFamily="34" charset="0"/>
                <a:ea typeface="Segoe UI" panose="020B0502040204020203" pitchFamily="34" charset="0"/>
                <a:cs typeface="Segoe UI" panose="020B0502040204020203" pitchFamily="34" charset="0"/>
              </a:rPr>
              <a:t>Mr. Taro </a:t>
            </a:r>
            <a:r>
              <a:rPr lang="en-US" altLang="ja-JP" sz="1500" b="1" dirty="0" err="1">
                <a:latin typeface="Segoe UI" panose="020B0502040204020203" pitchFamily="34" charset="0"/>
                <a:ea typeface="Segoe UI" panose="020B0502040204020203" pitchFamily="34" charset="0"/>
                <a:cs typeface="Segoe UI" panose="020B0502040204020203" pitchFamily="34" charset="0"/>
              </a:rPr>
              <a:t>Kono</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da-DK" altLang="ja-JP" sz="1500" dirty="0">
                <a:latin typeface="Segoe UI" panose="020B0502040204020203" pitchFamily="34" charset="0"/>
                <a:ea typeface="Segoe UI" panose="020B0502040204020203" pitchFamily="34" charset="0"/>
                <a:cs typeface="Segoe UI" panose="020B0502040204020203" pitchFamily="34" charset="0"/>
              </a:rPr>
              <a:t>Minister for Foreign Affairs, </a:t>
            </a:r>
            <a:r>
              <a:rPr lang="da-DK" altLang="ja-JP" sz="1500" b="1" dirty="0">
                <a:latin typeface="Segoe UI" panose="020B0502040204020203" pitchFamily="34" charset="0"/>
                <a:ea typeface="Segoe UI" panose="020B0502040204020203" pitchFamily="34" charset="0"/>
                <a:cs typeface="Segoe UI" panose="020B0502040204020203" pitchFamily="34" charset="0"/>
              </a:rPr>
              <a:t>Mr. Manabu Horii</a:t>
            </a:r>
            <a:r>
              <a:rPr lang="da-DK" altLang="ja-JP" sz="1500" dirty="0">
                <a:latin typeface="Segoe UI" panose="020B0502040204020203" pitchFamily="34" charset="0"/>
                <a:ea typeface="Segoe UI" panose="020B0502040204020203" pitchFamily="34" charset="0"/>
                <a:cs typeface="Segoe UI" panose="020B0502040204020203" pitchFamily="34" charset="0"/>
              </a:rPr>
              <a:t>, Parliamentary </a:t>
            </a:r>
            <a:r>
              <a:rPr lang="en-US" altLang="ja-JP" sz="1500" dirty="0">
                <a:latin typeface="Segoe UI" panose="020B0502040204020203" pitchFamily="34" charset="0"/>
                <a:ea typeface="Segoe UI" panose="020B0502040204020203" pitchFamily="34" charset="0"/>
                <a:cs typeface="Segoe UI" panose="020B0502040204020203" pitchFamily="34" charset="0"/>
              </a:rPr>
              <a:t>Vice-Minister for Foreign Affairs , and </a:t>
            </a:r>
            <a:r>
              <a:rPr lang="en-US" altLang="ja-JP" sz="1500" b="1" dirty="0">
                <a:latin typeface="Segoe UI" panose="020B0502040204020203" pitchFamily="34" charset="0"/>
                <a:ea typeface="Segoe UI" panose="020B0502040204020203" pitchFamily="34" charset="0"/>
                <a:cs typeface="Segoe UI" panose="020B0502040204020203" pitchFamily="34" charset="0"/>
              </a:rPr>
              <a:t>Mr. </a:t>
            </a:r>
            <a:r>
              <a:rPr lang="en-US" altLang="ja-JP" sz="1500" b="1" dirty="0" err="1">
                <a:latin typeface="Segoe UI" panose="020B0502040204020203" pitchFamily="34" charset="0"/>
                <a:ea typeface="Segoe UI" panose="020B0502040204020203" pitchFamily="34" charset="0"/>
                <a:cs typeface="Segoe UI" panose="020B0502040204020203" pitchFamily="34" charset="0"/>
              </a:rPr>
              <a:t>Arata</a:t>
            </a:r>
            <a:r>
              <a:rPr lang="en-US" altLang="ja-JP" sz="1500" b="1" dirty="0">
                <a:latin typeface="Segoe UI" panose="020B0502040204020203" pitchFamily="34" charset="0"/>
                <a:ea typeface="Segoe UI" panose="020B0502040204020203" pitchFamily="34" charset="0"/>
                <a:cs typeface="Segoe UI" panose="020B0502040204020203" pitchFamily="34" charset="0"/>
              </a:rPr>
              <a:t> Takebe</a:t>
            </a:r>
            <a:r>
              <a:rPr lang="en-US" altLang="ja-JP" sz="1500" dirty="0">
                <a:latin typeface="Segoe UI" panose="020B0502040204020203" pitchFamily="34" charset="0"/>
                <a:ea typeface="Segoe UI" panose="020B0502040204020203" pitchFamily="34" charset="0"/>
                <a:cs typeface="Segoe UI" panose="020B0502040204020203" pitchFamily="34" charset="0"/>
              </a:rPr>
              <a:t>, Parliamentary Vice-Minister of the Environment participated from Japan.</a:t>
            </a:r>
          </a:p>
        </p:txBody>
      </p:sp>
      <p:sp>
        <p:nvSpPr>
          <p:cNvPr id="10" name="コンテンツ プレースホルダー 4"/>
          <p:cNvSpPr txBox="1">
            <a:spLocks/>
          </p:cNvSpPr>
          <p:nvPr/>
        </p:nvSpPr>
        <p:spPr>
          <a:xfrm>
            <a:off x="112041" y="4269182"/>
            <a:ext cx="9734603" cy="2544194"/>
          </a:xfrm>
          <a:prstGeom prst="roundRect">
            <a:avLst>
              <a:gd name="adj" fmla="val 6059"/>
            </a:avLst>
          </a:prstGeom>
          <a:solidFill>
            <a:schemeClr val="bg1"/>
          </a:solidFill>
          <a:ln w="28575">
            <a:solidFill>
              <a:schemeClr val="accent1"/>
            </a:solidFill>
          </a:ln>
        </p:spPr>
        <p:txBody>
          <a:bodyPr vert="horz" wrap="square" lIns="91427" tIns="45714" rIns="91427" bIns="45714" rtlCol="0">
            <a:spAutoFit/>
          </a:bodyPr>
          <a:lstStyle>
            <a:defPPr>
              <a:defRPr lang="ja-JP"/>
            </a:defPPr>
            <a:lvl1pPr indent="0" defTabSz="914400">
              <a:spcBef>
                <a:spcPct val="20000"/>
              </a:spcBef>
              <a:buFont typeface="Arial" panose="020B0604020202020204" pitchFamily="34" charset="0"/>
              <a:buNone/>
              <a:defRPr sz="1600" b="1">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marL="180975" lvl="0" indent="-180975">
              <a:lnSpc>
                <a:spcPts val="1600"/>
              </a:lnSpc>
              <a:spcAft>
                <a:spcPts val="600"/>
              </a:spcAft>
            </a:pP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[Opening Session] </a:t>
            </a:r>
            <a:r>
              <a:rPr lang="en-US" altLang="ja-JP" sz="1500" dirty="0">
                <a:latin typeface="Segoe UI" panose="020B0502040204020203" pitchFamily="34" charset="0"/>
                <a:ea typeface="Segoe UI" panose="020B0502040204020203" pitchFamily="34" charset="0"/>
                <a:cs typeface="Segoe UI" panose="020B0502040204020203" pitchFamily="34" charset="0"/>
              </a:rPr>
              <a:t>Foreign</a:t>
            </a: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 </a:t>
            </a:r>
            <a:r>
              <a:rPr lang="en-US" altLang="ja-JP" sz="1500" dirty="0">
                <a:latin typeface="Segoe UI" panose="020B0502040204020203" pitchFamily="34" charset="0"/>
                <a:ea typeface="Segoe UI" panose="020B0502040204020203" pitchFamily="34" charset="0"/>
                <a:cs typeface="Segoe UI" panose="020B0502040204020203" pitchFamily="34" charset="0"/>
              </a:rPr>
              <a:t>Minister </a:t>
            </a:r>
            <a:r>
              <a:rPr lang="en-US" altLang="ja-JP" sz="1500" dirty="0" err="1">
                <a:latin typeface="Segoe UI" panose="020B0502040204020203" pitchFamily="34" charset="0"/>
                <a:ea typeface="Segoe UI" panose="020B0502040204020203" pitchFamily="34" charset="0"/>
                <a:cs typeface="Segoe UI" panose="020B0502040204020203" pitchFamily="34" charset="0"/>
              </a:rPr>
              <a:t>Kono</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en-US" altLang="ja-JP" sz="1500" b="0" dirty="0">
                <a:latin typeface="Segoe UI" panose="020B0502040204020203" pitchFamily="34" charset="0"/>
                <a:ea typeface="Segoe UI" panose="020B0502040204020203" pitchFamily="34" charset="0"/>
                <a:cs typeface="Segoe UI" panose="020B0502040204020203" pitchFamily="34" charset="0"/>
              </a:rPr>
              <a:t>referred to the </a:t>
            </a:r>
            <a:r>
              <a:rPr lang="en-US" altLang="ja-JP" sz="1500" b="0" u="sng" dirty="0">
                <a:latin typeface="Segoe UI" panose="020B0502040204020203" pitchFamily="34" charset="0"/>
                <a:ea typeface="Segoe UI" panose="020B0502040204020203" pitchFamily="34" charset="0"/>
                <a:cs typeface="Segoe UI" panose="020B0502040204020203" pitchFamily="34" charset="0"/>
              </a:rPr>
              <a:t>“Free and Open Indo-Pacific Strategy</a:t>
            </a:r>
            <a:r>
              <a:rPr lang="en-US" altLang="ja-JP" sz="1500" b="0" dirty="0">
                <a:latin typeface="Segoe UI" panose="020B0502040204020203" pitchFamily="34" charset="0"/>
                <a:ea typeface="Segoe UI" panose="020B0502040204020203" pitchFamily="34" charset="0"/>
                <a:cs typeface="Segoe UI" panose="020B0502040204020203" pitchFamily="34" charset="0"/>
              </a:rPr>
              <a:t>” announced by Prime Minister Abe on the occasion of TICAD VI, emphasizing the importance of </a:t>
            </a:r>
            <a:r>
              <a:rPr lang="en-US" altLang="ja-JP" sz="1500" dirty="0">
                <a:solidFill>
                  <a:srgbClr val="FF0000"/>
                </a:solidFill>
                <a:latin typeface="Segoe UI" panose="020B0502040204020203" pitchFamily="34" charset="0"/>
                <a:ea typeface="Segoe UI" panose="020B0502040204020203" pitchFamily="34" charset="0"/>
                <a:cs typeface="Segoe UI" panose="020B0502040204020203" pitchFamily="34" charset="0"/>
              </a:rPr>
              <a:t>strengthening connectivity between Asia and Africa </a:t>
            </a:r>
            <a:r>
              <a:rPr lang="en-US" altLang="ja-JP" sz="1500" b="0" dirty="0">
                <a:latin typeface="Segoe UI" panose="020B0502040204020203" pitchFamily="34" charset="0"/>
                <a:ea typeface="Segoe UI" panose="020B0502040204020203" pitchFamily="34" charset="0"/>
                <a:cs typeface="Segoe UI" panose="020B0502040204020203" pitchFamily="34" charset="0"/>
              </a:rPr>
              <a:t>through </a:t>
            </a:r>
            <a:r>
              <a:rPr lang="en-US" altLang="ja-JP" sz="1500" dirty="0">
                <a:solidFill>
                  <a:srgbClr val="FF0000"/>
                </a:solidFill>
                <a:latin typeface="Segoe UI" panose="020B0502040204020203" pitchFamily="34" charset="0"/>
                <a:ea typeface="Segoe UI" panose="020B0502040204020203" pitchFamily="34" charset="0"/>
                <a:cs typeface="Segoe UI" panose="020B0502040204020203" pitchFamily="34" charset="0"/>
              </a:rPr>
              <a:t>quality infrastructure investment </a:t>
            </a:r>
            <a:r>
              <a:rPr lang="en-US" altLang="ja-JP" sz="1500" b="0" dirty="0">
                <a:latin typeface="Segoe UI" panose="020B0502040204020203" pitchFamily="34" charset="0"/>
                <a:ea typeface="Segoe UI" panose="020B0502040204020203" pitchFamily="34" charset="0"/>
                <a:cs typeface="Segoe UI" panose="020B0502040204020203" pitchFamily="34" charset="0"/>
              </a:rPr>
              <a:t>and a maritime order based on the principles of international law, such as the freedom of navigation reflected in the United Nations Convention on the Law of the Sea (UNCLOS).  He also introduced that Japan is advancing negotiations for investment agreements in order to develop an environment to encourage private sector investment in Africa.</a:t>
            </a:r>
          </a:p>
          <a:p>
            <a:pPr marL="180975" lvl="0" indent="-180975">
              <a:lnSpc>
                <a:spcPts val="1600"/>
              </a:lnSpc>
              <a:spcAft>
                <a:spcPts val="600"/>
              </a:spcAft>
            </a:pP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[Plenary Session 1: Overview of Progress since TICAD VI] </a:t>
            </a:r>
            <a:r>
              <a:rPr lang="en-US" altLang="ja-JP" sz="1500" dirty="0">
                <a:latin typeface="Segoe UI" panose="020B0502040204020203" pitchFamily="34" charset="0"/>
                <a:ea typeface="Segoe UI" panose="020B0502040204020203" pitchFamily="34" charset="0"/>
                <a:cs typeface="Segoe UI" panose="020B0502040204020203" pitchFamily="34" charset="0"/>
              </a:rPr>
              <a:t>Foreign</a:t>
            </a: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 </a:t>
            </a:r>
            <a:r>
              <a:rPr lang="en-US" altLang="ja-JP" sz="1500" dirty="0">
                <a:latin typeface="Segoe UI" panose="020B0502040204020203" pitchFamily="34" charset="0"/>
                <a:ea typeface="Segoe UI" panose="020B0502040204020203" pitchFamily="34" charset="0"/>
                <a:cs typeface="Segoe UI" panose="020B0502040204020203" pitchFamily="34" charset="0"/>
              </a:rPr>
              <a:t>Minister </a:t>
            </a:r>
            <a:r>
              <a:rPr lang="en-US" altLang="ja-JP" sz="1500" dirty="0" err="1">
                <a:latin typeface="Segoe UI" panose="020B0502040204020203" pitchFamily="34" charset="0"/>
                <a:ea typeface="Segoe UI" panose="020B0502040204020203" pitchFamily="34" charset="0"/>
                <a:cs typeface="Segoe UI" panose="020B0502040204020203" pitchFamily="34" charset="0"/>
              </a:rPr>
              <a:t>Kono</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en-US" altLang="ja-JP" sz="1500" b="0" dirty="0">
                <a:latin typeface="Segoe UI" panose="020B0502040204020203" pitchFamily="34" charset="0"/>
                <a:ea typeface="Segoe UI" panose="020B0502040204020203" pitchFamily="34" charset="0"/>
                <a:cs typeface="Segoe UI" panose="020B0502040204020203" pitchFamily="34" charset="0"/>
              </a:rPr>
              <a:t>explained that Japan has implemented</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en-US" altLang="ja-JP" sz="1500" b="0" dirty="0">
                <a:latin typeface="Segoe UI" panose="020B0502040204020203" pitchFamily="34" charset="0"/>
                <a:ea typeface="Segoe UI" panose="020B0502040204020203" pitchFamily="34" charset="0"/>
                <a:cs typeface="Segoe UI" panose="020B0502040204020203" pitchFamily="34" charset="0"/>
              </a:rPr>
              <a:t>initiatives worth </a:t>
            </a:r>
            <a:r>
              <a:rPr lang="en-US" altLang="ja-JP" sz="1500" dirty="0">
                <a:latin typeface="Segoe UI" panose="020B0502040204020203" pitchFamily="34" charset="0"/>
                <a:ea typeface="Segoe UI" panose="020B0502040204020203" pitchFamily="34" charset="0"/>
                <a:cs typeface="Segoe UI" panose="020B0502040204020203" pitchFamily="34" charset="0"/>
              </a:rPr>
              <a:t>approximately 5 billion USD</a:t>
            </a:r>
            <a:r>
              <a:rPr lang="en-US" altLang="ja-JP" sz="1500" b="0" dirty="0">
                <a:latin typeface="Segoe UI" panose="020B0502040204020203" pitchFamily="34" charset="0"/>
                <a:ea typeface="Segoe UI" panose="020B0502040204020203" pitchFamily="34" charset="0"/>
                <a:cs typeface="Segoe UI" panose="020B0502040204020203" pitchFamily="34" charset="0"/>
              </a:rPr>
              <a:t> in line with the three pillars of the Nairobi Declaration (economic diversification and industrialization, health, and social stability) </a:t>
            </a:r>
            <a:r>
              <a:rPr lang="en-US" altLang="ja-JP" sz="1500" dirty="0">
                <a:latin typeface="Segoe UI" panose="020B0502040204020203" pitchFamily="34" charset="0"/>
                <a:ea typeface="Segoe UI" panose="020B0502040204020203" pitchFamily="34" charset="0"/>
                <a:cs typeface="Segoe UI" panose="020B0502040204020203" pitchFamily="34" charset="0"/>
              </a:rPr>
              <a:t>since 2016</a:t>
            </a:r>
            <a:r>
              <a:rPr lang="en-US" altLang="ja-JP" sz="1500" b="0" dirty="0">
                <a:latin typeface="Segoe UI" panose="020B0502040204020203" pitchFamily="34" charset="0"/>
                <a:ea typeface="Segoe UI" panose="020B0502040204020203" pitchFamily="34" charset="0"/>
                <a:cs typeface="Segoe UI" panose="020B0502040204020203" pitchFamily="34" charset="0"/>
              </a:rPr>
              <a:t>, and that the total value of the initiatives had reached </a:t>
            </a:r>
            <a:r>
              <a:rPr lang="en-US" altLang="ja-JP" sz="1500" dirty="0">
                <a:latin typeface="Segoe UI" panose="020B0502040204020203" pitchFamily="34" charset="0"/>
                <a:ea typeface="Segoe UI" panose="020B0502040204020203" pitchFamily="34" charset="0"/>
                <a:cs typeface="Segoe UI" panose="020B0502040204020203" pitchFamily="34" charset="0"/>
              </a:rPr>
              <a:t>26.7 billion USD between 2013 (TICAD V) until 2016</a:t>
            </a:r>
            <a:r>
              <a:rPr lang="en-US" altLang="ja-JP" sz="1500" b="0" dirty="0">
                <a:latin typeface="Segoe UI" panose="020B0502040204020203" pitchFamily="34" charset="0"/>
                <a:ea typeface="Segoe UI" panose="020B0502040204020203" pitchFamily="34" charset="0"/>
                <a:cs typeface="Segoe UI" panose="020B0502040204020203" pitchFamily="34" charset="0"/>
              </a:rPr>
              <a:t>. He also stressed the importance of further efforts to encourage private sector investment.</a:t>
            </a:r>
          </a:p>
        </p:txBody>
      </p:sp>
      <p:sp>
        <p:nvSpPr>
          <p:cNvPr id="14" name="正方形/長方形 13"/>
          <p:cNvSpPr/>
          <p:nvPr/>
        </p:nvSpPr>
        <p:spPr>
          <a:xfrm>
            <a:off x="150128" y="2298370"/>
            <a:ext cx="1479469" cy="338542"/>
          </a:xfrm>
          <a:prstGeom prst="rect">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27" tIns="45714" rIns="91427" bIns="45714" rtlCol="0" anchor="ctr">
            <a:spAutoFit/>
          </a:bodyPr>
          <a:lstStyle/>
          <a:p>
            <a:pPr algn="ctr"/>
            <a:r>
              <a:rPr lang="en-US" altLang="ja-JP" sz="1600" b="1" dirty="0">
                <a:latin typeface="Segoe UI" panose="020B0502040204020203" pitchFamily="34" charset="0"/>
                <a:ea typeface="Segoe UI" panose="020B0502040204020203" pitchFamily="34" charset="0"/>
                <a:cs typeface="Segoe UI" panose="020B0502040204020203" pitchFamily="34" charset="0"/>
              </a:rPr>
              <a:t>Participants</a:t>
            </a:r>
            <a:endParaRPr kumimoji="1" lang="ja-JP" altLang="en-US" sz="1600" b="1"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9" name="正方形/長方形 8"/>
          <p:cNvSpPr/>
          <p:nvPr/>
        </p:nvSpPr>
        <p:spPr>
          <a:xfrm>
            <a:off x="181099" y="3954554"/>
            <a:ext cx="2952328" cy="338542"/>
          </a:xfrm>
          <a:prstGeom prst="rect">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27" tIns="45714" rIns="91427" bIns="45714" rtlCol="0" anchor="ctr">
            <a:spAutoFit/>
          </a:bodyPr>
          <a:lstStyle/>
          <a:p>
            <a:pPr algn="ctr"/>
            <a:r>
              <a:rPr lang="en-US" altLang="ja-JP" sz="1600" b="1" dirty="0">
                <a:latin typeface="Segoe UI" panose="020B0502040204020203" pitchFamily="34" charset="0"/>
                <a:ea typeface="Segoe UI" panose="020B0502040204020203" pitchFamily="34" charset="0"/>
                <a:cs typeface="Segoe UI" panose="020B0502040204020203" pitchFamily="34" charset="0"/>
              </a:rPr>
              <a:t>Overview of the Meeting</a:t>
            </a:r>
            <a:endParaRPr kumimoji="1" lang="ja-JP" altLang="en-US" sz="1600" b="1"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pic>
        <p:nvPicPr>
          <p:cNvPr id="1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53434" y="24646"/>
            <a:ext cx="740247" cy="6680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1099" y="77346"/>
            <a:ext cx="1417529" cy="562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タイトル 3"/>
          <p:cNvSpPr>
            <a:spLocks noGrp="1"/>
          </p:cNvSpPr>
          <p:nvPr>
            <p:ph type="title"/>
          </p:nvPr>
        </p:nvSpPr>
        <p:spPr>
          <a:xfrm>
            <a:off x="1754645" y="44624"/>
            <a:ext cx="6786754" cy="615350"/>
          </a:xfrm>
          <a:solidFill>
            <a:schemeClr val="tx2"/>
          </a:solidFill>
        </p:spPr>
        <p:txBody>
          <a:bodyPr>
            <a:noAutofit/>
          </a:bodyPr>
          <a:lstStyle/>
          <a:p>
            <a:r>
              <a:rPr lang="en-US" altLang="ja-JP"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TICAD Ministerial Meeting</a:t>
            </a:r>
            <a:br>
              <a:rPr lang="en-US" altLang="ja-JP"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24-25 August  (Maputo, Mozambique)</a:t>
            </a:r>
          </a:p>
        </p:txBody>
      </p:sp>
      <p:pic>
        <p:nvPicPr>
          <p:cNvPr id="11" name="Picture 2" descr="\\SO0097\org\every\Zensho\報文IT\Flickr用写真\河野外務大臣\20170829 モザンビーク及びエチオピア訪問\DSI_4925.jpg"/>
          <p:cNvPicPr>
            <a:picLocks noChangeAspect="1" noChangeArrowheads="1"/>
          </p:cNvPicPr>
          <p:nvPr/>
        </p:nvPicPr>
        <p:blipFill>
          <a:blip r:embed="rId5" cstate="print">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1809174" y="692699"/>
            <a:ext cx="2648506" cy="188991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SO0097\org\every\Zensho\報文IT\Flickr用写真\河野外務大臣\20170829 モザンビーク及びエチオピア訪問\DSI_5001.jpg"/>
          <p:cNvPicPr>
            <a:picLocks noChangeAspect="1" noChangeArrowheads="1"/>
          </p:cNvPicPr>
          <p:nvPr/>
        </p:nvPicPr>
        <p:blipFill>
          <a:blip r:embed="rId7" cstate="print">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431216" y="681192"/>
            <a:ext cx="2631967" cy="1878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2470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4"/>
          <p:cNvSpPr txBox="1">
            <a:spLocks/>
          </p:cNvSpPr>
          <p:nvPr/>
        </p:nvSpPr>
        <p:spPr>
          <a:xfrm>
            <a:off x="42856" y="548680"/>
            <a:ext cx="9790186" cy="2718383"/>
          </a:xfrm>
          <a:prstGeom prst="roundRect">
            <a:avLst>
              <a:gd name="adj" fmla="val 6059"/>
            </a:avLst>
          </a:prstGeom>
          <a:solidFill>
            <a:schemeClr val="bg1"/>
          </a:solidFill>
          <a:ln w="28575">
            <a:solidFill>
              <a:schemeClr val="accent1"/>
            </a:solidFill>
          </a:ln>
        </p:spPr>
        <p:txBody>
          <a:bodyPr vert="horz" wrap="square" lIns="91427" tIns="45714" rIns="91427" bIns="45714" rtlCol="0">
            <a:spAutoFit/>
          </a:bodyPr>
          <a:lstStyle>
            <a:defPPr>
              <a:defRPr lang="ja-JP"/>
            </a:defPPr>
            <a:lvl1pPr indent="0" defTabSz="914400">
              <a:spcBef>
                <a:spcPct val="20000"/>
              </a:spcBef>
              <a:buFont typeface="Arial" panose="020B0604020202020204" pitchFamily="34" charset="0"/>
              <a:buNone/>
              <a:defRPr sz="1600" b="1">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marL="180975" indent="-180975">
              <a:lnSpc>
                <a:spcPts val="1600"/>
              </a:lnSpc>
              <a:spcAft>
                <a:spcPts val="600"/>
              </a:spcAft>
            </a:pP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[Plenary Session 2: Economic Transformation for Africa’s Growth] </a:t>
            </a:r>
            <a:r>
              <a:rPr lang="en-US" altLang="ja-JP" sz="1500" dirty="0">
                <a:latin typeface="Segoe UI" panose="020B0502040204020203" pitchFamily="34" charset="0"/>
                <a:ea typeface="Segoe UI" panose="020B0502040204020203" pitchFamily="34" charset="0"/>
                <a:cs typeface="Segoe UI" panose="020B0502040204020203" pitchFamily="34" charset="0"/>
              </a:rPr>
              <a:t>Parliamentary Vice-Minister for Foreign Affairs Manabu Horii</a:t>
            </a:r>
            <a:r>
              <a:rPr lang="en-US" altLang="ja-JP" sz="1500" b="0" dirty="0">
                <a:latin typeface="Segoe UI" panose="020B0502040204020203" pitchFamily="34" charset="0"/>
                <a:ea typeface="Segoe UI" panose="020B0502040204020203" pitchFamily="34" charset="0"/>
                <a:cs typeface="Segoe UI" panose="020B0502040204020203" pitchFamily="34" charset="0"/>
              </a:rPr>
              <a:t> presented the progress of </a:t>
            </a:r>
            <a:r>
              <a:rPr lang="en-US" altLang="ja-JP" sz="1500" b="0" u="sng" dirty="0">
                <a:latin typeface="Segoe UI" panose="020B0502040204020203" pitchFamily="34" charset="0"/>
                <a:ea typeface="Segoe UI" panose="020B0502040204020203" pitchFamily="34" charset="0"/>
                <a:cs typeface="Segoe UI" panose="020B0502040204020203" pitchFamily="34" charset="0"/>
              </a:rPr>
              <a:t>initiatives to encourage private sector investment</a:t>
            </a:r>
            <a:r>
              <a:rPr lang="en-US" altLang="ja-JP" sz="1500" b="0" dirty="0">
                <a:latin typeface="Segoe UI" panose="020B0502040204020203" pitchFamily="34" charset="0"/>
                <a:ea typeface="Segoe UI" panose="020B0502040204020203" pitchFamily="34" charset="0"/>
                <a:cs typeface="Segoe UI" panose="020B0502040204020203" pitchFamily="34" charset="0"/>
              </a:rPr>
              <a:t> including </a:t>
            </a:r>
            <a:r>
              <a:rPr lang="en-US" altLang="ja-JP" sz="1500" dirty="0">
                <a:solidFill>
                  <a:srgbClr val="FF0000"/>
                </a:solidFill>
                <a:latin typeface="Segoe UI" panose="020B0502040204020203" pitchFamily="34" charset="0"/>
                <a:ea typeface="Segoe UI" panose="020B0502040204020203" pitchFamily="34" charset="0"/>
                <a:cs typeface="Segoe UI" panose="020B0502040204020203" pitchFamily="34" charset="0"/>
              </a:rPr>
              <a:t>industrial human resources development</a:t>
            </a:r>
            <a:r>
              <a:rPr lang="en-US" altLang="ja-JP" sz="1500" b="0" dirty="0">
                <a:latin typeface="Segoe UI" panose="020B0502040204020203" pitchFamily="34" charset="0"/>
                <a:ea typeface="Segoe UI" panose="020B0502040204020203" pitchFamily="34" charset="0"/>
                <a:cs typeface="Segoe UI" panose="020B0502040204020203" pitchFamily="34" charset="0"/>
              </a:rPr>
              <a:t> through the ABE Initiative and financing from government agencies into projects by private sector companies, etc. </a:t>
            </a:r>
            <a:endParaRPr lang="ja-JP" altLang="ja-JP" sz="1500" b="0" dirty="0">
              <a:latin typeface="Segoe UI" panose="020B0502040204020203" pitchFamily="34" charset="0"/>
              <a:cs typeface="Segoe UI" panose="020B0502040204020203" pitchFamily="34" charset="0"/>
            </a:endParaRPr>
          </a:p>
          <a:p>
            <a:pPr marL="180975" lvl="0" indent="-180975">
              <a:lnSpc>
                <a:spcPts val="1600"/>
              </a:lnSpc>
              <a:spcAft>
                <a:spcPts val="600"/>
              </a:spcAft>
            </a:pP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[Plenary Session 3: Promoting Human Security and Resilient Society] </a:t>
            </a:r>
            <a:r>
              <a:rPr lang="en-US" altLang="ja-JP" sz="1500" dirty="0">
                <a:latin typeface="Segoe UI" panose="020B0502040204020203" pitchFamily="34" charset="0"/>
                <a:ea typeface="Segoe UI" panose="020B0502040204020203" pitchFamily="34" charset="0"/>
                <a:cs typeface="Segoe UI" panose="020B0502040204020203" pitchFamily="34" charset="0"/>
              </a:rPr>
              <a:t>Parliamentary Vice-Minister for Foreign Affairs Manabu Horii </a:t>
            </a:r>
            <a:r>
              <a:rPr lang="en-US" altLang="ja-JP" sz="1500" b="0" dirty="0">
                <a:latin typeface="Segoe UI" panose="020B0502040204020203" pitchFamily="34" charset="0"/>
                <a:ea typeface="Segoe UI" panose="020B0502040204020203" pitchFamily="34" charset="0"/>
                <a:cs typeface="Segoe UI" panose="020B0502040204020203" pitchFamily="34" charset="0"/>
              </a:rPr>
              <a:t>introduced initiatives to achieve sustainable and inclusive development such as (1) cooperation in the health field including capacity-building to fight against infectious diseases and promotion of universal health coverage (UHC), and (2) contributions for social stability in the areas of agriculture, food security and vocational training for youth.</a:t>
            </a:r>
          </a:p>
          <a:p>
            <a:pPr marL="180975" indent="-180975">
              <a:lnSpc>
                <a:spcPts val="1600"/>
              </a:lnSpc>
              <a:buFont typeface="Wingdings" panose="05000000000000000000" pitchFamily="2" charset="2"/>
              <a:buChar char="ü"/>
            </a:pPr>
            <a:r>
              <a:rPr lang="en-US" altLang="ja-JP" sz="1500" dirty="0">
                <a:latin typeface="Segoe UI" panose="020B0502040204020203" pitchFamily="34" charset="0"/>
                <a:ea typeface="Segoe UI" panose="020B0502040204020203" pitchFamily="34" charset="0"/>
                <a:cs typeface="Segoe UI" panose="020B0502040204020203" pitchFamily="34" charset="0"/>
              </a:rPr>
              <a:t>“TICAD Progress Report 2017” </a:t>
            </a:r>
            <a:r>
              <a:rPr lang="en-US" altLang="ja-JP" sz="1500" b="0" dirty="0">
                <a:latin typeface="Segoe UI" panose="020B0502040204020203" pitchFamily="34" charset="0"/>
                <a:ea typeface="Segoe UI" panose="020B0502040204020203" pitchFamily="34" charset="0"/>
                <a:cs typeface="Segoe UI" panose="020B0502040204020203" pitchFamily="34" charset="0"/>
              </a:rPr>
              <a:t>and </a:t>
            </a:r>
            <a:r>
              <a:rPr lang="en-US" altLang="ja-JP" sz="1500" dirty="0">
                <a:latin typeface="Segoe UI" panose="020B0502040204020203" pitchFamily="34" charset="0"/>
                <a:ea typeface="Segoe UI" panose="020B0502040204020203" pitchFamily="34" charset="0"/>
                <a:cs typeface="Segoe UI" panose="020B0502040204020203" pitchFamily="34" charset="0"/>
              </a:rPr>
              <a:t>“Japan’s Initiatives 2017” </a:t>
            </a:r>
            <a:r>
              <a:rPr lang="en-US" altLang="ja-JP" sz="1500" b="0" dirty="0">
                <a:latin typeface="Segoe UI" panose="020B0502040204020203" pitchFamily="34" charset="0"/>
                <a:ea typeface="Segoe UI" panose="020B0502040204020203" pitchFamily="34" charset="0"/>
                <a:cs typeface="Segoe UI" panose="020B0502040204020203" pitchFamily="34" charset="0"/>
              </a:rPr>
              <a:t>were presented to the Ministerial Meeting. </a:t>
            </a:r>
          </a:p>
          <a:p>
            <a:pPr marL="180975" indent="-180975">
              <a:lnSpc>
                <a:spcPts val="1600"/>
              </a:lnSpc>
              <a:buFont typeface="Wingdings" panose="05000000000000000000" pitchFamily="2" charset="2"/>
              <a:buChar char="ü"/>
            </a:pPr>
            <a:r>
              <a:rPr lang="en-US" altLang="ja-JP" sz="1500" b="0" dirty="0">
                <a:latin typeface="Segoe UI" panose="020B0502040204020203" pitchFamily="34" charset="0"/>
                <a:ea typeface="Segoe UI" panose="020B0502040204020203" pitchFamily="34" charset="0"/>
                <a:cs typeface="Segoe UI" panose="020B0502040204020203" pitchFamily="34" charset="0"/>
              </a:rPr>
              <a:t>Co-chairs’ Summary was produced to record the main points of the discussion in each session.</a:t>
            </a:r>
            <a:endParaRPr lang="ja-JP" altLang="ja-JP" sz="1500" b="0" dirty="0">
              <a:latin typeface="Segoe UI" panose="020B0502040204020203" pitchFamily="34" charset="0"/>
              <a:cs typeface="Segoe UI" panose="020B0502040204020203" pitchFamily="34" charset="0"/>
            </a:endParaRPr>
          </a:p>
        </p:txBody>
      </p:sp>
      <p:sp>
        <p:nvSpPr>
          <p:cNvPr id="3" name="正方形/長方形 2"/>
          <p:cNvSpPr/>
          <p:nvPr/>
        </p:nvSpPr>
        <p:spPr>
          <a:xfrm>
            <a:off x="115814" y="210138"/>
            <a:ext cx="4154060" cy="338542"/>
          </a:xfrm>
          <a:prstGeom prst="rect">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27" tIns="45714" rIns="91427" bIns="45714" rtlCol="0" anchor="ctr">
            <a:spAutoFit/>
          </a:bodyPr>
          <a:lstStyle/>
          <a:p>
            <a:pPr algn="ctr"/>
            <a:r>
              <a:rPr lang="en-US" altLang="ja-JP" sz="1600" b="1" dirty="0">
                <a:latin typeface="Segoe UI" panose="020B0502040204020203" pitchFamily="34" charset="0"/>
                <a:ea typeface="Segoe UI" panose="020B0502040204020203" pitchFamily="34" charset="0"/>
                <a:cs typeface="Segoe UI" panose="020B0502040204020203" pitchFamily="34" charset="0"/>
              </a:rPr>
              <a:t>Overview of the Meeting</a:t>
            </a:r>
            <a:r>
              <a:rPr lang="ja-JP" altLang="en-US" sz="1600" b="1" dirty="0">
                <a:latin typeface="Segoe UI" panose="020B0502040204020203" pitchFamily="34" charset="0"/>
                <a:ea typeface="Segoe UI" panose="020B0502040204020203" pitchFamily="34" charset="0"/>
                <a:cs typeface="Segoe UI" panose="020B0502040204020203" pitchFamily="34" charset="0"/>
              </a:rPr>
              <a:t>（</a:t>
            </a:r>
            <a:r>
              <a:rPr lang="en-US" altLang="ja-JP" sz="1600" b="1" dirty="0">
                <a:latin typeface="Segoe UI" panose="020B0502040204020203" pitchFamily="34" charset="0"/>
                <a:ea typeface="Segoe UI" panose="020B0502040204020203" pitchFamily="34" charset="0"/>
                <a:cs typeface="Segoe UI" panose="020B0502040204020203" pitchFamily="34" charset="0"/>
              </a:rPr>
              <a:t>Continued.)</a:t>
            </a:r>
            <a:endParaRPr kumimoji="1" lang="ja-JP" altLang="en-US" sz="1600" b="1"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6" name="タイトル 3"/>
          <p:cNvSpPr txBox="1">
            <a:spLocks/>
          </p:cNvSpPr>
          <p:nvPr/>
        </p:nvSpPr>
        <p:spPr>
          <a:xfrm>
            <a:off x="42856" y="3789040"/>
            <a:ext cx="8078496" cy="432044"/>
          </a:xfrm>
          <a:prstGeom prst="rect">
            <a:avLst/>
          </a:prstGeom>
          <a:solidFill>
            <a:schemeClr val="accent6">
              <a:lumMod val="60000"/>
              <a:lumOff val="40000"/>
            </a:schemeClr>
          </a:solidFill>
          <a:ln>
            <a:noFill/>
          </a:ln>
          <a:effectLst/>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l"/>
            <a:r>
              <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Japan’s Assistance in the Aviation Field (Recent developments)</a:t>
            </a:r>
            <a:endPar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4"/>
          <p:cNvSpPr txBox="1">
            <a:spLocks/>
          </p:cNvSpPr>
          <p:nvPr/>
        </p:nvSpPr>
        <p:spPr>
          <a:xfrm>
            <a:off x="115814" y="4275449"/>
            <a:ext cx="9717228" cy="2500911"/>
          </a:xfrm>
          <a:prstGeom prst="roundRect">
            <a:avLst>
              <a:gd name="adj" fmla="val 6059"/>
            </a:avLst>
          </a:prstGeom>
          <a:solidFill>
            <a:schemeClr val="bg1"/>
          </a:solidFill>
          <a:ln w="28575">
            <a:solidFill>
              <a:schemeClr val="accent1"/>
            </a:solidFill>
          </a:ln>
        </p:spPr>
        <p:txBody>
          <a:bodyPr vert="horz" wrap="square" lIns="91427" tIns="45714" rIns="91427" bIns="45714" rtlCol="0">
            <a:spAutoFit/>
          </a:bodyPr>
          <a:lstStyle>
            <a:defPPr>
              <a:defRPr lang="ja-JP"/>
            </a:defPPr>
            <a:lvl1pPr indent="0" defTabSz="914400">
              <a:spcBef>
                <a:spcPct val="20000"/>
              </a:spcBef>
              <a:buFont typeface="Arial" panose="020B0604020202020204" pitchFamily="34" charset="0"/>
              <a:buNone/>
              <a:defRPr sz="1600" b="1">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a:lnSpc>
                <a:spcPts val="1600"/>
              </a:lnSpc>
              <a:buFont typeface="Wingdings" panose="05000000000000000000" pitchFamily="2" charset="2"/>
              <a:buChar char="n"/>
            </a:pPr>
            <a:r>
              <a:rPr lang="en-US" altLang="ja-JP" sz="1500" dirty="0">
                <a:latin typeface="Segoe UI" panose="020B0502040204020203" pitchFamily="34" charset="0"/>
                <a:ea typeface="Segoe UI" panose="020B0502040204020203" pitchFamily="34" charset="0"/>
                <a:cs typeface="Segoe UI" panose="020B0502040204020203" pitchFamily="34" charset="0"/>
              </a:rPr>
              <a:t>Japan has recently signed the agreement on aviation-related infrastructure assistance with African countries such as:</a:t>
            </a:r>
          </a:p>
          <a:p>
            <a:pPr lvl="1">
              <a:lnSpc>
                <a:spcPts val="1600"/>
              </a:lnSpc>
              <a:buFont typeface="Wingdings" panose="05000000000000000000" pitchFamily="2" charset="2"/>
              <a:buChar char="n"/>
            </a:pPr>
            <a:r>
              <a:rPr lang="en-US" altLang="ja-JP" sz="1400" b="1" dirty="0">
                <a:latin typeface="Segoe UI" panose="020B0502040204020203" pitchFamily="34" charset="0"/>
                <a:ea typeface="Segoe UI" panose="020B0502040204020203" pitchFamily="34" charset="0"/>
                <a:cs typeface="Segoe UI" panose="020B0502040204020203" pitchFamily="34" charset="0"/>
              </a:rPr>
              <a:t>Egypt (“Borg El Arab International Airport Extension Project”)</a:t>
            </a:r>
          </a:p>
          <a:p>
            <a:pPr lvl="1">
              <a:lnSpc>
                <a:spcPts val="1600"/>
              </a:lnSpc>
              <a:buFont typeface="Wingdings" panose="05000000000000000000" pitchFamily="2" charset="2"/>
              <a:buChar char="n"/>
            </a:pPr>
            <a:r>
              <a:rPr lang="en-US" altLang="ja-JP" sz="1400" b="1" dirty="0">
                <a:latin typeface="Segoe UI" panose="020B0502040204020203" pitchFamily="34" charset="0"/>
                <a:ea typeface="Segoe UI" panose="020B0502040204020203" pitchFamily="34" charset="0"/>
                <a:cs typeface="Segoe UI" panose="020B0502040204020203" pitchFamily="34" charset="0"/>
              </a:rPr>
              <a:t>Mauritania (“Economic and Social Development Program”) </a:t>
            </a:r>
          </a:p>
          <a:p>
            <a:pPr lvl="1">
              <a:lnSpc>
                <a:spcPts val="1600"/>
              </a:lnSpc>
              <a:buFont typeface="Wingdings" panose="05000000000000000000" pitchFamily="2" charset="2"/>
              <a:buChar char="n"/>
            </a:pPr>
            <a:r>
              <a:rPr lang="en-US" altLang="ja-JP" sz="1400" b="1" dirty="0">
                <a:latin typeface="Segoe UI" panose="020B0502040204020203" pitchFamily="34" charset="0"/>
                <a:ea typeface="Segoe UI" panose="020B0502040204020203" pitchFamily="34" charset="0"/>
                <a:cs typeface="Segoe UI" panose="020B0502040204020203" pitchFamily="34" charset="0"/>
              </a:rPr>
              <a:t>Malawi (“Project for Expansion of the Terminal Building at </a:t>
            </a:r>
            <a:r>
              <a:rPr lang="en-US" altLang="ja-JP" sz="1400" b="1" dirty="0" err="1">
                <a:latin typeface="Segoe UI" panose="020B0502040204020203" pitchFamily="34" charset="0"/>
                <a:ea typeface="Segoe UI" panose="020B0502040204020203" pitchFamily="34" charset="0"/>
                <a:cs typeface="Segoe UI" panose="020B0502040204020203" pitchFamily="34" charset="0"/>
              </a:rPr>
              <a:t>Kamuzu</a:t>
            </a:r>
            <a:r>
              <a:rPr lang="en-US" altLang="ja-JP" sz="1400" b="1" dirty="0">
                <a:latin typeface="Segoe UI" panose="020B0502040204020203" pitchFamily="34" charset="0"/>
                <a:ea typeface="Segoe UI" panose="020B0502040204020203" pitchFamily="34" charset="0"/>
                <a:cs typeface="Segoe UI" panose="020B0502040204020203" pitchFamily="34" charset="0"/>
              </a:rPr>
              <a:t> International Airport”)</a:t>
            </a:r>
          </a:p>
          <a:p>
            <a:pPr>
              <a:lnSpc>
                <a:spcPts val="1600"/>
              </a:lnSpc>
            </a:pPr>
            <a:endParaRPr lang="en-US" altLang="ja-JP" sz="1500" dirty="0">
              <a:latin typeface="Segoe UI" panose="020B0502040204020203" pitchFamily="34" charset="0"/>
              <a:ea typeface="Segoe UI" panose="020B0502040204020203" pitchFamily="34" charset="0"/>
              <a:cs typeface="Segoe UI" panose="020B0502040204020203" pitchFamily="34" charset="0"/>
            </a:endParaRPr>
          </a:p>
          <a:p>
            <a:pPr>
              <a:lnSpc>
                <a:spcPts val="1600"/>
              </a:lnSpc>
              <a:buFont typeface="Wingdings" panose="05000000000000000000" pitchFamily="2" charset="2"/>
              <a:buChar char="n"/>
            </a:pPr>
            <a:r>
              <a:rPr lang="en-US" altLang="ja-JP" sz="1500" dirty="0">
                <a:latin typeface="Segoe UI" panose="020B0502040204020203" pitchFamily="34" charset="0"/>
                <a:ea typeface="Segoe UI" panose="020B0502040204020203" pitchFamily="34" charset="0"/>
                <a:cs typeface="Segoe UI" panose="020B0502040204020203" pitchFamily="34" charset="0"/>
              </a:rPr>
              <a:t>In addition to the provisions of infrastructure and materials, Japan has carried out trainings for personnel engaged in the area of aviation from different African countries every year (e.g. capacity building for officers in charge of airport security, customs and immigration, etc. ) </a:t>
            </a:r>
          </a:p>
          <a:p>
            <a:pPr>
              <a:lnSpc>
                <a:spcPts val="1600"/>
              </a:lnSpc>
            </a:pPr>
            <a:endParaRPr lang="en-US" altLang="ja-JP" sz="1500"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639107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002EC800800B64ABFF223136DAE756B" ma:contentTypeVersion="1" ma:contentTypeDescription="Create a new document." ma:contentTypeScope="" ma:versionID="87274112867223d17e0d53d74a1952be">
  <xsd:schema xmlns:xsd="http://www.w3.org/2001/XMLSchema" xmlns:xs="http://www.w3.org/2001/XMLSchema" xmlns:p="http://schemas.microsoft.com/office/2006/metadata/properties" xmlns:ns1="http://schemas.microsoft.com/sharepoint/v3" targetNamespace="http://schemas.microsoft.com/office/2006/metadata/properties" ma:root="true" ma:fieldsID="76306148d0f7b992e79f2d9b1f249a81"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E9EBBEE-07D2-4EB7-AF53-51B90723A6EE}"/>
</file>

<file path=customXml/itemProps2.xml><?xml version="1.0" encoding="utf-8"?>
<ds:datastoreItem xmlns:ds="http://schemas.openxmlformats.org/officeDocument/2006/customXml" ds:itemID="{BDA69166-B796-491A-9FE4-DE848CD67B42}"/>
</file>

<file path=customXml/itemProps3.xml><?xml version="1.0" encoding="utf-8"?>
<ds:datastoreItem xmlns:ds="http://schemas.openxmlformats.org/officeDocument/2006/customXml" ds:itemID="{B59868C8-ABCB-47FC-A880-EDCEE110F0C6}"/>
</file>

<file path=docProps/app.xml><?xml version="1.0" encoding="utf-8"?>
<Properties xmlns="http://schemas.openxmlformats.org/officeDocument/2006/extended-properties" xmlns:vt="http://schemas.openxmlformats.org/officeDocument/2006/docPropsVTypes">
  <TotalTime>4960</TotalTime>
  <Words>549</Words>
  <Application>Microsoft Office PowerPoint</Application>
  <PresentationFormat>A4 Paper (210x297 mm)</PresentationFormat>
  <Paragraphs>22</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​​テーマ</vt:lpstr>
      <vt:lpstr>TICAD Ministerial Meeting 24-25 August  (Maputo, Mozambique)</vt:lpstr>
      <vt:lpstr>PowerPoint Presentation</vt:lpstr>
    </vt:vector>
  </TitlesOfParts>
  <Company>外務省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G7エルマウ・サミット</dc:title>
  <dc:creator>情報通信課</dc:creator>
  <cp:lastModifiedBy>Administrator</cp:lastModifiedBy>
  <cp:revision>337</cp:revision>
  <cp:lastPrinted>2017-11-18T17:06:33Z</cp:lastPrinted>
  <dcterms:created xsi:type="dcterms:W3CDTF">2015-05-18T01:40:44Z</dcterms:created>
  <dcterms:modified xsi:type="dcterms:W3CDTF">2017-11-21T07:17:20Z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0x010100F002EC800800B64ABFF223136DAE756B</vt:lpwstr>
  </property>
</Properties>
</file>