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commentAuthors.xml" ContentType="application/vnd.openxmlformats-officedocument.presentationml.commentAuthors+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71" r:id="rId2"/>
    <p:sldId id="274" r:id="rId3"/>
    <p:sldId id="275" r:id="rId4"/>
    <p:sldId id="272" r:id="rId5"/>
    <p:sldId id="273" r:id="rId6"/>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fa" initials="mofa" lastIdx="10" clrIdx="0"/>
  <p:cmAuthor id="1" name="経政サミット班" initials="経政サミット班" lastIdx="7" clrIdx="1"/>
  <p:cmAuthor id="2" name="情報通信課" initials="情報通信課" lastIdx="5"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64D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81" autoAdjust="0"/>
  </p:normalViewPr>
  <p:slideViewPr>
    <p:cSldViewPr>
      <p:cViewPr>
        <p:scale>
          <a:sx n="80" d="100"/>
          <a:sy n="80" d="100"/>
        </p:scale>
        <p:origin x="-672" y="-570"/>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1" cy="493316"/>
          </a:xfrm>
          <a:prstGeom prst="rect">
            <a:avLst/>
          </a:prstGeom>
        </p:spPr>
        <p:txBody>
          <a:bodyPr vert="horz" lIns="91419" tIns="45710" rIns="91419" bIns="457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1" cy="493316"/>
          </a:xfrm>
          <a:prstGeom prst="rect">
            <a:avLst/>
          </a:prstGeom>
        </p:spPr>
        <p:txBody>
          <a:bodyPr vert="horz" lIns="91419" tIns="45710" rIns="91419" bIns="45710" rtlCol="0"/>
          <a:lstStyle>
            <a:lvl1pPr algn="r">
              <a:defRPr sz="1200"/>
            </a:lvl1pPr>
          </a:lstStyle>
          <a:p>
            <a:fld id="{04C1D1E0-537C-4054-A6C9-ABF0C2392516}" type="datetimeFigureOut">
              <a:rPr kumimoji="1" lang="ja-JP" altLang="en-US" smtClean="0"/>
              <a:t>2017/11/21</a:t>
            </a:fld>
            <a:endParaRPr kumimoji="1" lang="ja-JP" altLang="en-US"/>
          </a:p>
        </p:txBody>
      </p:sp>
      <p:sp>
        <p:nvSpPr>
          <p:cNvPr id="4"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19" tIns="45710" rIns="91419" bIns="45710" rtlCol="0" anchor="ctr"/>
          <a:lstStyle/>
          <a:p>
            <a:endParaRPr lang="ja-JP" altLang="en-US"/>
          </a:p>
        </p:txBody>
      </p:sp>
      <p:sp>
        <p:nvSpPr>
          <p:cNvPr id="5" name="ノート プレースホルダー 4"/>
          <p:cNvSpPr>
            <a:spLocks noGrp="1"/>
          </p:cNvSpPr>
          <p:nvPr>
            <p:ph type="body" sz="quarter" idx="3"/>
          </p:nvPr>
        </p:nvSpPr>
        <p:spPr>
          <a:xfrm>
            <a:off x="673577" y="4686501"/>
            <a:ext cx="5388610" cy="4439841"/>
          </a:xfrm>
          <a:prstGeom prst="rect">
            <a:avLst/>
          </a:prstGeom>
        </p:spPr>
        <p:txBody>
          <a:bodyPr vert="horz" lIns="91419" tIns="45710" rIns="91419" bIns="4571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1285"/>
            <a:ext cx="2918831" cy="493316"/>
          </a:xfrm>
          <a:prstGeom prst="rect">
            <a:avLst/>
          </a:prstGeom>
        </p:spPr>
        <p:txBody>
          <a:bodyPr vert="horz" lIns="91419" tIns="45710" rIns="91419" bIns="457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5"/>
            <a:ext cx="2918831" cy="493316"/>
          </a:xfrm>
          <a:prstGeom prst="rect">
            <a:avLst/>
          </a:prstGeom>
        </p:spPr>
        <p:txBody>
          <a:bodyPr vert="horz" lIns="91419" tIns="45710" rIns="91419" bIns="45710" rtlCol="0" anchor="b"/>
          <a:lstStyle>
            <a:lvl1pPr algn="r">
              <a:defRPr sz="1200"/>
            </a:lvl1pPr>
          </a:lstStyle>
          <a:p>
            <a:fld id="{F4C6E6DD-883E-49FA-96B7-107B89F77459}" type="slidenum">
              <a:rPr kumimoji="1" lang="ja-JP" altLang="en-US" smtClean="0"/>
              <a:t>‹#›</a:t>
            </a:fld>
            <a:endParaRPr kumimoji="1" lang="ja-JP" altLang="en-US"/>
          </a:p>
        </p:txBody>
      </p:sp>
    </p:spTree>
    <p:extLst>
      <p:ext uri="{BB962C8B-B14F-4D97-AF65-F5344CB8AC3E}">
        <p14:creationId xmlns:p14="http://schemas.microsoft.com/office/powerpoint/2010/main" val="32164304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 1"/>
          <p:cNvSpPr>
            <a:spLocks noGrp="1" noRot="1" noChangeAspect="1" noTextEdit="1"/>
          </p:cNvSpPr>
          <p:nvPr>
            <p:ph type="sldImg"/>
          </p:nvPr>
        </p:nvSpPr>
        <p:spPr bwMode="auto">
          <a:xfrm>
            <a:off x="695325" y="739775"/>
            <a:ext cx="5345113" cy="3700463"/>
          </a:xfrm>
          <a:noFill/>
          <a:ln>
            <a:solidFill>
              <a:srgbClr val="000000"/>
            </a:solidFill>
            <a:miter lim="800000"/>
            <a:headEnd/>
            <a:tailEnd/>
          </a:ln>
        </p:spPr>
      </p:sp>
      <p:sp>
        <p:nvSpPr>
          <p:cNvPr id="1229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12292" name="フッター プレースホルダ 3"/>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ja-JP" altLang="en-US" dirty="0">
              <a:solidFill>
                <a:prstClr val="black"/>
              </a:solidFill>
            </a:endParaRPr>
          </a:p>
        </p:txBody>
      </p:sp>
      <p:sp>
        <p:nvSpPr>
          <p:cNvPr id="12293" name="スライド番号プレースホルダ 4"/>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7A3D9D-FB1B-4595-B8CB-D09BAFAA5A30}" type="slidenum">
              <a:rPr lang="ja-JP" altLang="en-US">
                <a:solidFill>
                  <a:prstClr val="black"/>
                </a:solidFill>
              </a:rPr>
              <a:pPr fontAlgn="base">
                <a:spcBef>
                  <a:spcPct val="0"/>
                </a:spcBef>
                <a:spcAft>
                  <a:spcPct val="0"/>
                </a:spcAft>
                <a:defRPr/>
              </a:pPr>
              <a:t>1</a:t>
            </a:fld>
            <a:endParaRPr lang="ja-JP" alt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5325" y="739775"/>
            <a:ext cx="53451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1F22C88-77DF-4692-A0CD-769057B8F0BB}" type="slidenum">
              <a:rPr kumimoji="1" lang="ja-JP" altLang="en-US" smtClean="0"/>
              <a:t>4</a:t>
            </a:fld>
            <a:endParaRPr kumimoji="1" lang="ja-JP" altLang="en-US"/>
          </a:p>
        </p:txBody>
      </p:sp>
    </p:spTree>
    <p:extLst>
      <p:ext uri="{BB962C8B-B14F-4D97-AF65-F5344CB8AC3E}">
        <p14:creationId xmlns:p14="http://schemas.microsoft.com/office/powerpoint/2010/main" val="4152471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A91ADBF-6446-4536-820D-6C3A8AEFECC7}" type="datetime1">
              <a:rPr kumimoji="1" lang="ja-JP" altLang="en-US" smtClean="0"/>
              <a:t>2017/11/21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4265016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1089407-D09D-4589-96D3-2AC2E60CB21A}" type="datetime1">
              <a:rPr kumimoji="1" lang="ja-JP" altLang="en-US" smtClean="0"/>
              <a:t>2017/11/21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2869374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EEF37BA-2BA1-4C20-88D3-174060AB6138}" type="datetime1">
              <a:rPr kumimoji="1" lang="ja-JP" altLang="en-US" smtClean="0"/>
              <a:t>2017/11/21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2001658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5EA440E-EAFC-496F-8470-C0E6EB8DE928}" type="datetime1">
              <a:rPr kumimoji="1" lang="ja-JP" altLang="en-US" smtClean="0"/>
              <a:t>2017/11/21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066550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9992EA1-D850-40EB-BB84-05A496F93158}" type="datetime1">
              <a:rPr kumimoji="1" lang="ja-JP" altLang="en-US" smtClean="0"/>
              <a:t>2017/11/21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2022612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C6C7CB0-AF8A-418F-8526-70E7D66A5445}" type="datetime1">
              <a:rPr kumimoji="1" lang="ja-JP" altLang="en-US" smtClean="0"/>
              <a:t>2017/11/21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40187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8908977-A8D2-437C-8505-4BFB185A6BFD}" type="datetime1">
              <a:rPr kumimoji="1" lang="ja-JP" altLang="en-US" smtClean="0"/>
              <a:t>2017/11/21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265738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BBC067E-007C-4F48-8116-6149A8D8B3E8}" type="datetime1">
              <a:rPr kumimoji="1" lang="ja-JP" altLang="en-US" smtClean="0"/>
              <a:t>2017/11/21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425319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4EBD722-EBEC-40B7-A3A7-F3CEB2B4931A}" type="datetime1">
              <a:rPr kumimoji="1" lang="ja-JP" altLang="en-US" smtClean="0"/>
              <a:t>2017/11/21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1800731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227383E-AE16-40FC-8615-C66FE9D3E970}" type="datetime1">
              <a:rPr kumimoji="1" lang="ja-JP" altLang="en-US" smtClean="0"/>
              <a:t>2017/11/21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462241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E29ABD7-A222-476D-925E-59009C8F026E}" type="datetime1">
              <a:rPr kumimoji="1" lang="ja-JP" altLang="en-US" smtClean="0"/>
              <a:t>2017/11/21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1951762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EC5302-90BD-4B09-B241-BFA211039AC7}" type="datetime1">
              <a:rPr kumimoji="1" lang="ja-JP" altLang="en-US" smtClean="0"/>
              <a:t>2017/11/21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7CEB03-2FF8-462A-9824-D0F70AD307E2}" type="slidenum">
              <a:rPr kumimoji="1" lang="ja-JP" altLang="en-US" smtClean="0"/>
              <a:t>‹#›</a:t>
            </a:fld>
            <a:endParaRPr kumimoji="1" lang="ja-JP" altLang="en-US"/>
          </a:p>
        </p:txBody>
      </p:sp>
    </p:spTree>
    <p:extLst>
      <p:ext uri="{BB962C8B-B14F-4D97-AF65-F5344CB8AC3E}">
        <p14:creationId xmlns:p14="http://schemas.microsoft.com/office/powerpoint/2010/main" val="3559079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8.png"/><Relationship Id="rId7" Type="http://schemas.openxmlformats.org/officeDocument/2006/relationships/image" Target="../media/image1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10.jpe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Line 8"/>
          <p:cNvSpPr>
            <a:spLocks noChangeShapeType="1"/>
          </p:cNvSpPr>
          <p:nvPr/>
        </p:nvSpPr>
        <p:spPr bwMode="auto">
          <a:xfrm>
            <a:off x="3161721" y="4483100"/>
            <a:ext cx="701675" cy="0"/>
          </a:xfrm>
          <a:prstGeom prst="line">
            <a:avLst/>
          </a:prstGeom>
          <a:noFill/>
          <a:ln w="9525">
            <a:noFill/>
            <a:round/>
            <a:headEnd/>
            <a:tailEnd/>
          </a:ln>
        </p:spPr>
        <p:txBody>
          <a:bodyPr lIns="91431" tIns="45715" rIns="91431" bIns="45715">
            <a:spAutoFit/>
          </a:bodyPr>
          <a:lstStyle/>
          <a:p>
            <a:pPr fontAlgn="base">
              <a:spcBef>
                <a:spcPct val="0"/>
              </a:spcBef>
              <a:spcAft>
                <a:spcPct val="0"/>
              </a:spcAft>
            </a:pPr>
            <a:endParaRPr lang="ja-JP" altLang="en-US">
              <a:solidFill>
                <a:prstClr val="black"/>
              </a:solidFill>
              <a:latin typeface="Arial" charset="0"/>
            </a:endParaRPr>
          </a:p>
        </p:txBody>
      </p:sp>
      <p:sp>
        <p:nvSpPr>
          <p:cNvPr id="9220" name="Line 9"/>
          <p:cNvSpPr>
            <a:spLocks noChangeShapeType="1"/>
          </p:cNvSpPr>
          <p:nvPr/>
        </p:nvSpPr>
        <p:spPr bwMode="auto">
          <a:xfrm>
            <a:off x="3161721" y="4483100"/>
            <a:ext cx="701675" cy="0"/>
          </a:xfrm>
          <a:prstGeom prst="line">
            <a:avLst/>
          </a:prstGeom>
          <a:noFill/>
          <a:ln w="9525">
            <a:noFill/>
            <a:round/>
            <a:headEnd/>
            <a:tailEnd/>
          </a:ln>
        </p:spPr>
        <p:txBody>
          <a:bodyPr lIns="91431" tIns="45715" rIns="91431" bIns="45715">
            <a:spAutoFit/>
          </a:bodyPr>
          <a:lstStyle/>
          <a:p>
            <a:pPr fontAlgn="base">
              <a:spcBef>
                <a:spcPct val="0"/>
              </a:spcBef>
              <a:spcAft>
                <a:spcPct val="0"/>
              </a:spcAft>
            </a:pPr>
            <a:endParaRPr lang="ja-JP" altLang="en-US">
              <a:solidFill>
                <a:prstClr val="black"/>
              </a:solidFill>
              <a:latin typeface="Arial" charset="0"/>
            </a:endParaRPr>
          </a:p>
        </p:txBody>
      </p:sp>
      <p:sp>
        <p:nvSpPr>
          <p:cNvPr id="9221" name="Line 10"/>
          <p:cNvSpPr>
            <a:spLocks noChangeShapeType="1"/>
          </p:cNvSpPr>
          <p:nvPr/>
        </p:nvSpPr>
        <p:spPr bwMode="auto">
          <a:xfrm>
            <a:off x="3161721" y="4483100"/>
            <a:ext cx="858176" cy="0"/>
          </a:xfrm>
          <a:prstGeom prst="line">
            <a:avLst/>
          </a:prstGeom>
          <a:noFill/>
          <a:ln w="9525">
            <a:noFill/>
            <a:round/>
            <a:headEnd/>
            <a:tailEnd/>
          </a:ln>
        </p:spPr>
        <p:txBody>
          <a:bodyPr lIns="91431" tIns="45715" rIns="91431" bIns="45715">
            <a:spAutoFit/>
          </a:bodyPr>
          <a:lstStyle/>
          <a:p>
            <a:pPr fontAlgn="base">
              <a:spcBef>
                <a:spcPct val="0"/>
              </a:spcBef>
              <a:spcAft>
                <a:spcPct val="0"/>
              </a:spcAft>
            </a:pPr>
            <a:endParaRPr lang="ja-JP" altLang="en-US">
              <a:solidFill>
                <a:prstClr val="black"/>
              </a:solidFill>
              <a:latin typeface="Arial" charset="0"/>
            </a:endParaRPr>
          </a:p>
        </p:txBody>
      </p:sp>
      <p:sp>
        <p:nvSpPr>
          <p:cNvPr id="9222" name="AutoShape 11"/>
          <p:cNvSpPr>
            <a:spLocks noChangeArrowheads="1"/>
          </p:cNvSpPr>
          <p:nvPr/>
        </p:nvSpPr>
        <p:spPr bwMode="auto">
          <a:xfrm>
            <a:off x="8267782" y="4951305"/>
            <a:ext cx="304400" cy="733643"/>
          </a:xfrm>
          <a:prstGeom prst="leftRightArrow">
            <a:avLst>
              <a:gd name="adj1" fmla="val 50000"/>
              <a:gd name="adj2" fmla="val 39565"/>
            </a:avLst>
          </a:prstGeom>
          <a:noFill/>
          <a:ln w="9525" algn="ctr">
            <a:noFill/>
            <a:miter lim="800000"/>
            <a:headEnd/>
            <a:tailEnd/>
          </a:ln>
        </p:spPr>
        <p:txBody>
          <a:bodyPr wrap="none" lIns="91431" tIns="45715" rIns="91431" bIns="45715" anchor="ctr">
            <a:spAutoFit/>
          </a:bodyPr>
          <a:lstStyle/>
          <a:p>
            <a:pPr fontAlgn="base">
              <a:spcBef>
                <a:spcPct val="0"/>
              </a:spcBef>
              <a:spcAft>
                <a:spcPct val="0"/>
              </a:spcAft>
            </a:pPr>
            <a:endParaRPr lang="ja-JP" altLang="en-US">
              <a:solidFill>
                <a:prstClr val="black"/>
              </a:solidFill>
              <a:latin typeface="Times New Roman" pitchFamily="18" charset="0"/>
              <a:cs typeface="Times New Roman" pitchFamily="18" charset="0"/>
            </a:endParaRPr>
          </a:p>
        </p:txBody>
      </p:sp>
      <p:sp>
        <p:nvSpPr>
          <p:cNvPr id="9223" name="AutoShape 12"/>
          <p:cNvSpPr>
            <a:spLocks noChangeArrowheads="1"/>
          </p:cNvSpPr>
          <p:nvPr/>
        </p:nvSpPr>
        <p:spPr bwMode="auto">
          <a:xfrm>
            <a:off x="8111282" y="4733817"/>
            <a:ext cx="366924" cy="733643"/>
          </a:xfrm>
          <a:prstGeom prst="leftRightArrow">
            <a:avLst>
              <a:gd name="adj1" fmla="val 50000"/>
              <a:gd name="adj2" fmla="val 59130"/>
            </a:avLst>
          </a:prstGeom>
          <a:noFill/>
          <a:ln w="9525" algn="ctr">
            <a:noFill/>
            <a:miter lim="800000"/>
            <a:headEnd/>
            <a:tailEnd/>
          </a:ln>
        </p:spPr>
        <p:txBody>
          <a:bodyPr wrap="none" lIns="91431" tIns="45715" rIns="91431" bIns="45715" anchor="ctr">
            <a:spAutoFit/>
          </a:bodyPr>
          <a:lstStyle/>
          <a:p>
            <a:pPr fontAlgn="base">
              <a:spcBef>
                <a:spcPct val="0"/>
              </a:spcBef>
              <a:spcAft>
                <a:spcPct val="0"/>
              </a:spcAft>
            </a:pPr>
            <a:endParaRPr lang="ja-JP" altLang="en-US">
              <a:solidFill>
                <a:prstClr val="black"/>
              </a:solidFill>
              <a:latin typeface="Times New Roman" pitchFamily="18" charset="0"/>
              <a:cs typeface="Times New Roman" pitchFamily="18" charset="0"/>
            </a:endParaRPr>
          </a:p>
        </p:txBody>
      </p:sp>
      <p:sp>
        <p:nvSpPr>
          <p:cNvPr id="9224" name="AutoShape 13"/>
          <p:cNvSpPr>
            <a:spLocks noChangeArrowheads="1"/>
          </p:cNvSpPr>
          <p:nvPr/>
        </p:nvSpPr>
        <p:spPr bwMode="auto">
          <a:xfrm>
            <a:off x="9437241" y="4375042"/>
            <a:ext cx="231158" cy="733643"/>
          </a:xfrm>
          <a:prstGeom prst="leftRightArrow">
            <a:avLst>
              <a:gd name="adj1" fmla="val 50000"/>
              <a:gd name="adj2" fmla="val 20444"/>
            </a:avLst>
          </a:prstGeom>
          <a:noFill/>
          <a:ln w="9525" algn="ctr">
            <a:noFill/>
            <a:miter lim="800000"/>
            <a:headEnd/>
            <a:tailEnd/>
          </a:ln>
        </p:spPr>
        <p:txBody>
          <a:bodyPr wrap="none" lIns="91431" tIns="45715" rIns="91431" bIns="45715" anchor="ctr">
            <a:spAutoFit/>
          </a:bodyPr>
          <a:lstStyle/>
          <a:p>
            <a:pPr fontAlgn="base">
              <a:spcBef>
                <a:spcPct val="0"/>
              </a:spcBef>
              <a:spcAft>
                <a:spcPct val="0"/>
              </a:spcAft>
            </a:pPr>
            <a:endParaRPr lang="ja-JP" altLang="en-US">
              <a:solidFill>
                <a:prstClr val="black"/>
              </a:solidFill>
              <a:latin typeface="Times New Roman" pitchFamily="18" charset="0"/>
              <a:cs typeface="Times New Roman" pitchFamily="18" charset="0"/>
            </a:endParaRPr>
          </a:p>
        </p:txBody>
      </p:sp>
      <p:cxnSp>
        <p:nvCxnSpPr>
          <p:cNvPr id="9225" name="AutoShape 15"/>
          <p:cNvCxnSpPr>
            <a:cxnSpLocks noChangeShapeType="1"/>
          </p:cNvCxnSpPr>
          <p:nvPr/>
        </p:nvCxnSpPr>
        <p:spPr bwMode="auto">
          <a:xfrm>
            <a:off x="-893101" y="3548063"/>
            <a:ext cx="4299480" cy="285750"/>
          </a:xfrm>
          <a:prstGeom prst="straightConnector1">
            <a:avLst/>
          </a:prstGeom>
          <a:noFill/>
          <a:ln w="9525">
            <a:noFill/>
            <a:round/>
            <a:headEnd/>
            <a:tailEnd/>
          </a:ln>
        </p:spPr>
      </p:cxnSp>
      <p:sp>
        <p:nvSpPr>
          <p:cNvPr id="9226" name="AutoShape 18"/>
          <p:cNvSpPr>
            <a:spLocks noChangeArrowheads="1"/>
          </p:cNvSpPr>
          <p:nvPr/>
        </p:nvSpPr>
        <p:spPr bwMode="auto">
          <a:xfrm>
            <a:off x="8190392" y="4662380"/>
            <a:ext cx="229372" cy="733643"/>
          </a:xfrm>
          <a:prstGeom prst="leftRightArrow">
            <a:avLst>
              <a:gd name="adj1" fmla="val 50000"/>
              <a:gd name="adj2" fmla="val 20000"/>
            </a:avLst>
          </a:prstGeom>
          <a:noFill/>
          <a:ln w="9525" algn="ctr">
            <a:noFill/>
            <a:miter lim="800000"/>
            <a:headEnd/>
            <a:tailEnd/>
          </a:ln>
        </p:spPr>
        <p:txBody>
          <a:bodyPr wrap="none" lIns="91431" tIns="45715" rIns="91431" bIns="45715" anchor="ctr">
            <a:spAutoFit/>
          </a:bodyPr>
          <a:lstStyle/>
          <a:p>
            <a:pPr fontAlgn="base">
              <a:spcBef>
                <a:spcPct val="0"/>
              </a:spcBef>
              <a:spcAft>
                <a:spcPct val="0"/>
              </a:spcAft>
            </a:pPr>
            <a:endParaRPr lang="ja-JP" altLang="en-US">
              <a:solidFill>
                <a:prstClr val="black"/>
              </a:solidFill>
              <a:latin typeface="Times New Roman" pitchFamily="18" charset="0"/>
              <a:cs typeface="Times New Roman" pitchFamily="18" charset="0"/>
            </a:endParaRPr>
          </a:p>
        </p:txBody>
      </p:sp>
      <p:sp>
        <p:nvSpPr>
          <p:cNvPr id="9229" name="Line 19"/>
          <p:cNvSpPr>
            <a:spLocks noChangeShapeType="1"/>
          </p:cNvSpPr>
          <p:nvPr/>
        </p:nvSpPr>
        <p:spPr bwMode="auto">
          <a:xfrm>
            <a:off x="2907568" y="5708650"/>
            <a:ext cx="233892" cy="71438"/>
          </a:xfrm>
          <a:prstGeom prst="line">
            <a:avLst/>
          </a:prstGeom>
          <a:noFill/>
          <a:ln w="9525">
            <a:noFill/>
            <a:round/>
            <a:headEnd/>
            <a:tailEnd/>
          </a:ln>
        </p:spPr>
        <p:txBody>
          <a:bodyPr lIns="91431" tIns="45715" rIns="91431" bIns="45715">
            <a:spAutoFit/>
          </a:bodyPr>
          <a:lstStyle/>
          <a:p>
            <a:pPr fontAlgn="base">
              <a:spcBef>
                <a:spcPct val="0"/>
              </a:spcBef>
              <a:spcAft>
                <a:spcPct val="0"/>
              </a:spcAft>
              <a:defRPr/>
            </a:pPr>
            <a:endParaRPr lang="ja-JP" altLang="en-US">
              <a:solidFill>
                <a:prstClr val="black"/>
              </a:solidFill>
              <a:latin typeface="Times New Roman" pitchFamily="18" charset="0"/>
              <a:cs typeface="Times New Roman" pitchFamily="18" charset="0"/>
            </a:endParaRPr>
          </a:p>
        </p:txBody>
      </p:sp>
      <p:sp>
        <p:nvSpPr>
          <p:cNvPr id="2" name="Line 23"/>
          <p:cNvSpPr>
            <a:spLocks noChangeShapeType="1"/>
          </p:cNvSpPr>
          <p:nvPr/>
        </p:nvSpPr>
        <p:spPr bwMode="auto">
          <a:xfrm>
            <a:off x="5736249" y="4770439"/>
            <a:ext cx="0" cy="71437"/>
          </a:xfrm>
          <a:prstGeom prst="line">
            <a:avLst/>
          </a:prstGeom>
          <a:noFill/>
          <a:ln w="9525">
            <a:noFill/>
            <a:round/>
            <a:headEnd/>
            <a:tailEnd/>
          </a:ln>
        </p:spPr>
        <p:txBody>
          <a:bodyPr lIns="91431" tIns="45715" rIns="91431" bIns="45715">
            <a:spAutoFit/>
          </a:bodyPr>
          <a:lstStyle/>
          <a:p>
            <a:pPr fontAlgn="base">
              <a:spcBef>
                <a:spcPct val="0"/>
              </a:spcBef>
              <a:spcAft>
                <a:spcPct val="0"/>
              </a:spcAft>
            </a:pPr>
            <a:endParaRPr lang="ja-JP" altLang="en-US">
              <a:solidFill>
                <a:prstClr val="black"/>
              </a:solidFill>
              <a:latin typeface="Arial" charset="0"/>
            </a:endParaRPr>
          </a:p>
        </p:txBody>
      </p:sp>
      <p:sp>
        <p:nvSpPr>
          <p:cNvPr id="9230" name="Line 25"/>
          <p:cNvSpPr>
            <a:spLocks noChangeShapeType="1"/>
          </p:cNvSpPr>
          <p:nvPr/>
        </p:nvSpPr>
        <p:spPr bwMode="auto">
          <a:xfrm>
            <a:off x="3005220" y="4483100"/>
            <a:ext cx="467783" cy="0"/>
          </a:xfrm>
          <a:prstGeom prst="line">
            <a:avLst/>
          </a:prstGeom>
          <a:noFill/>
          <a:ln w="9525">
            <a:noFill/>
            <a:round/>
            <a:headEnd/>
            <a:tailEnd/>
          </a:ln>
        </p:spPr>
        <p:txBody>
          <a:bodyPr lIns="91431" tIns="45715" rIns="91431" bIns="45715">
            <a:spAutoFit/>
          </a:bodyPr>
          <a:lstStyle/>
          <a:p>
            <a:pPr fontAlgn="base">
              <a:spcBef>
                <a:spcPct val="0"/>
              </a:spcBef>
              <a:spcAft>
                <a:spcPct val="0"/>
              </a:spcAft>
            </a:pPr>
            <a:endParaRPr lang="ja-JP" altLang="en-US">
              <a:solidFill>
                <a:prstClr val="black"/>
              </a:solidFill>
              <a:latin typeface="Arial" charset="0"/>
            </a:endParaRPr>
          </a:p>
        </p:txBody>
      </p:sp>
      <p:sp>
        <p:nvSpPr>
          <p:cNvPr id="9232" name="Line 33"/>
          <p:cNvSpPr>
            <a:spLocks noChangeShapeType="1"/>
          </p:cNvSpPr>
          <p:nvPr/>
        </p:nvSpPr>
        <p:spPr bwMode="auto">
          <a:xfrm>
            <a:off x="5813640" y="4770438"/>
            <a:ext cx="0" cy="144462"/>
          </a:xfrm>
          <a:prstGeom prst="line">
            <a:avLst/>
          </a:prstGeom>
          <a:noFill/>
          <a:ln w="9525">
            <a:noFill/>
            <a:round/>
            <a:headEnd/>
            <a:tailEnd/>
          </a:ln>
        </p:spPr>
        <p:txBody>
          <a:bodyPr lIns="91431" tIns="45715" rIns="91431" bIns="45715">
            <a:spAutoFit/>
          </a:bodyPr>
          <a:lstStyle/>
          <a:p>
            <a:pPr fontAlgn="base">
              <a:spcBef>
                <a:spcPct val="0"/>
              </a:spcBef>
              <a:spcAft>
                <a:spcPct val="0"/>
              </a:spcAft>
            </a:pPr>
            <a:endParaRPr lang="ja-JP" altLang="en-US">
              <a:solidFill>
                <a:prstClr val="black"/>
              </a:solidFill>
              <a:latin typeface="Arial" charset="0"/>
            </a:endParaRPr>
          </a:p>
        </p:txBody>
      </p:sp>
      <p:sp>
        <p:nvSpPr>
          <p:cNvPr id="9248" name="Line 38"/>
          <p:cNvSpPr>
            <a:spLocks noChangeShapeType="1"/>
          </p:cNvSpPr>
          <p:nvPr/>
        </p:nvSpPr>
        <p:spPr bwMode="auto">
          <a:xfrm flipV="1">
            <a:off x="3082611" y="6557964"/>
            <a:ext cx="313002" cy="71437"/>
          </a:xfrm>
          <a:prstGeom prst="line">
            <a:avLst/>
          </a:prstGeom>
          <a:noFill/>
          <a:ln w="9525">
            <a:noFill/>
            <a:round/>
            <a:headEnd/>
            <a:tailEnd/>
          </a:ln>
        </p:spPr>
        <p:txBody>
          <a:bodyPr lIns="91431" tIns="45715" rIns="91431" bIns="45715">
            <a:spAutoFit/>
          </a:bodyPr>
          <a:lstStyle/>
          <a:p>
            <a:pPr fontAlgn="base">
              <a:spcBef>
                <a:spcPct val="0"/>
              </a:spcBef>
              <a:spcAft>
                <a:spcPct val="0"/>
              </a:spcAft>
              <a:defRPr/>
            </a:pPr>
            <a:endParaRPr lang="ja-JP" altLang="en-US">
              <a:solidFill>
                <a:prstClr val="black"/>
              </a:solidFill>
              <a:latin typeface="Times New Roman" pitchFamily="18" charset="0"/>
              <a:cs typeface="Times New Roman" pitchFamily="18" charset="0"/>
            </a:endParaRPr>
          </a:p>
        </p:txBody>
      </p:sp>
      <p:sp>
        <p:nvSpPr>
          <p:cNvPr id="9258" name="Line 48"/>
          <p:cNvSpPr>
            <a:spLocks noChangeShapeType="1"/>
          </p:cNvSpPr>
          <p:nvPr/>
        </p:nvSpPr>
        <p:spPr bwMode="auto">
          <a:xfrm flipV="1">
            <a:off x="8188673" y="1998663"/>
            <a:ext cx="79110" cy="71437"/>
          </a:xfrm>
          <a:prstGeom prst="line">
            <a:avLst/>
          </a:prstGeom>
          <a:noFill/>
          <a:ln w="9525">
            <a:noFill/>
            <a:round/>
            <a:headEnd/>
            <a:tailEnd/>
          </a:ln>
        </p:spPr>
        <p:txBody>
          <a:bodyPr lIns="91431" tIns="45715" rIns="91431" bIns="45715">
            <a:spAutoFit/>
          </a:bodyPr>
          <a:lstStyle/>
          <a:p>
            <a:pPr fontAlgn="base">
              <a:spcBef>
                <a:spcPct val="0"/>
              </a:spcBef>
              <a:spcAft>
                <a:spcPct val="0"/>
              </a:spcAft>
              <a:defRPr/>
            </a:pPr>
            <a:endParaRPr lang="ja-JP" altLang="en-US">
              <a:solidFill>
                <a:prstClr val="black"/>
              </a:solidFill>
              <a:latin typeface="Times New Roman" pitchFamily="18" charset="0"/>
              <a:cs typeface="Times New Roman" pitchFamily="18" charset="0"/>
            </a:endParaRPr>
          </a:p>
        </p:txBody>
      </p:sp>
      <p:sp>
        <p:nvSpPr>
          <p:cNvPr id="82" name="テキスト ボックス 81"/>
          <p:cNvSpPr txBox="1"/>
          <p:nvPr/>
        </p:nvSpPr>
        <p:spPr>
          <a:xfrm>
            <a:off x="294829" y="804491"/>
            <a:ext cx="8618611" cy="1400373"/>
          </a:xfrm>
          <a:prstGeom prst="rect">
            <a:avLst/>
          </a:prstGeom>
          <a:noFill/>
          <a:ln w="31750">
            <a:noFill/>
          </a:ln>
        </p:spPr>
        <p:txBody>
          <a:bodyPr wrap="square" lIns="35996" tIns="45715" rIns="35996" bIns="45715">
            <a:spAutoFit/>
          </a:bodyPr>
          <a:lstStyle/>
          <a:p>
            <a:pPr marL="180975" indent="-180975">
              <a:lnSpc>
                <a:spcPts val="1800"/>
              </a:lnSpc>
              <a:spcAft>
                <a:spcPts val="300"/>
              </a:spcAft>
              <a:buFont typeface="Wingdings" panose="05000000000000000000" pitchFamily="2" charset="2"/>
              <a:buChar char="n"/>
              <a:defRPr/>
            </a:pPr>
            <a:r>
              <a:rPr lang="en-US" sz="1700" dirty="0" smtClean="0">
                <a:latin typeface="+mj-lt"/>
                <a:ea typeface="メイリオ" panose="020B0604030504040204" pitchFamily="50" charset="-128"/>
                <a:cs typeface="メイリオ" panose="020B0604030504040204" pitchFamily="50" charset="-128"/>
              </a:rPr>
              <a:t>Summit-level international conference on Africa’s development initiated by Japan in</a:t>
            </a:r>
            <a:r>
              <a:rPr lang="en-US" sz="1700" b="1" dirty="0" smtClean="0">
                <a:latin typeface="+mj-lt"/>
                <a:ea typeface="メイリオ" panose="020B0604030504040204" pitchFamily="50" charset="-128"/>
                <a:cs typeface="メイリオ" panose="020B0604030504040204" pitchFamily="50" charset="-128"/>
              </a:rPr>
              <a:t> 1993</a:t>
            </a:r>
            <a:r>
              <a:rPr lang="en-US" sz="1700" dirty="0" smtClean="0">
                <a:latin typeface="+mj-lt"/>
                <a:ea typeface="メイリオ" panose="020B0604030504040204" pitchFamily="50" charset="-128"/>
                <a:cs typeface="メイリオ" panose="020B0604030504040204" pitchFamily="50" charset="-128"/>
              </a:rPr>
              <a:t>. </a:t>
            </a:r>
            <a:endParaRPr lang="en-US" altLang="ja-JP" sz="1700" dirty="0" smtClean="0">
              <a:latin typeface="+mj-lt"/>
              <a:ea typeface="メイリオ" panose="020B0604030504040204" pitchFamily="50" charset="-128"/>
              <a:cs typeface="メイリオ" panose="020B0604030504040204" pitchFamily="50" charset="-128"/>
            </a:endParaRPr>
          </a:p>
          <a:p>
            <a:pPr marL="180975" indent="-180975">
              <a:lnSpc>
                <a:spcPts val="1800"/>
              </a:lnSpc>
              <a:spcAft>
                <a:spcPts val="300"/>
              </a:spcAft>
              <a:buFont typeface="Wingdings" panose="05000000000000000000" pitchFamily="2" charset="2"/>
              <a:buChar char="n"/>
              <a:defRPr/>
            </a:pPr>
            <a:r>
              <a:rPr lang="en-US" altLang="ja-JP" sz="1700" dirty="0" smtClean="0">
                <a:latin typeface="+mj-lt"/>
                <a:ea typeface="メイリオ" panose="020B0604030504040204" pitchFamily="50" charset="-128"/>
                <a:cs typeface="メイリオ" panose="020B0604030504040204" pitchFamily="50" charset="-128"/>
              </a:rPr>
              <a:t>Held every five year till TICAD V (2013) and every three year since TICAD VI (2016).</a:t>
            </a:r>
          </a:p>
          <a:p>
            <a:pPr marL="180975" indent="-180975">
              <a:lnSpc>
                <a:spcPts val="1800"/>
              </a:lnSpc>
              <a:spcAft>
                <a:spcPts val="300"/>
              </a:spcAft>
              <a:buFont typeface="Wingdings" panose="05000000000000000000" pitchFamily="2" charset="2"/>
              <a:buChar char="n"/>
              <a:defRPr/>
            </a:pPr>
            <a:r>
              <a:rPr lang="en-US" altLang="ja-JP" sz="1700" b="1" dirty="0" smtClean="0">
                <a:latin typeface="+mj-lt"/>
                <a:ea typeface="メイリオ" panose="020B0604030504040204" pitchFamily="50" charset="-128"/>
                <a:cs typeface="メイリオ" panose="020B0604030504040204" pitchFamily="50" charset="-128"/>
              </a:rPr>
              <a:t>TICAD </a:t>
            </a:r>
            <a:r>
              <a:rPr lang="en-US" altLang="ja-JP" sz="1700" b="1" dirty="0">
                <a:latin typeface="+mj-lt"/>
                <a:ea typeface="メイリオ" panose="020B0604030504040204" pitchFamily="50" charset="-128"/>
                <a:cs typeface="メイリオ" panose="020B0604030504040204" pitchFamily="50" charset="-128"/>
              </a:rPr>
              <a:t>7</a:t>
            </a:r>
            <a:r>
              <a:rPr lang="en-US" altLang="ja-JP" sz="1700" b="1" dirty="0" smtClean="0">
                <a:latin typeface="+mj-lt"/>
                <a:ea typeface="メイリオ" panose="020B0604030504040204" pitchFamily="50" charset="-128"/>
                <a:cs typeface="メイリオ" panose="020B0604030504040204" pitchFamily="50" charset="-128"/>
              </a:rPr>
              <a:t> </a:t>
            </a:r>
            <a:r>
              <a:rPr lang="en-US" altLang="ja-JP" sz="1700" dirty="0" smtClean="0">
                <a:latin typeface="+mj-lt"/>
                <a:ea typeface="メイリオ" panose="020B0604030504040204" pitchFamily="50" charset="-128"/>
                <a:cs typeface="メイリオ" panose="020B0604030504040204" pitchFamily="50" charset="-128"/>
              </a:rPr>
              <a:t>to be held in Yokohama, Japan, in 2019</a:t>
            </a:r>
          </a:p>
          <a:p>
            <a:pPr marL="180975" indent="-180975">
              <a:lnSpc>
                <a:spcPts val="1800"/>
              </a:lnSpc>
              <a:spcAft>
                <a:spcPts val="300"/>
              </a:spcAft>
              <a:buFont typeface="Wingdings" panose="05000000000000000000" pitchFamily="2" charset="2"/>
              <a:buChar char="n"/>
              <a:defRPr/>
            </a:pPr>
            <a:r>
              <a:rPr lang="en-US" altLang="ja-JP" sz="1700" dirty="0" smtClean="0">
                <a:latin typeface="+mj-lt"/>
                <a:ea typeface="メイリオ" panose="020B0604030504040204" pitchFamily="50" charset="-128"/>
                <a:cs typeface="メイリオ" panose="020B0604030504040204" pitchFamily="50" charset="-128"/>
              </a:rPr>
              <a:t>Co-chaired by UN, UNDP, World Bank and AUC</a:t>
            </a:r>
            <a:r>
              <a:rPr lang="ja-JP" altLang="en-US" sz="1700" dirty="0">
                <a:latin typeface="+mj-lt"/>
                <a:ea typeface="メイリオ" panose="020B0604030504040204" pitchFamily="50" charset="-128"/>
                <a:cs typeface="メイリオ" panose="020B0604030504040204" pitchFamily="50" charset="-128"/>
              </a:rPr>
              <a:t>　</a:t>
            </a:r>
            <a:endParaRPr lang="en-US" altLang="ja-JP" sz="1700" dirty="0" smtClean="0">
              <a:latin typeface="+mj-lt"/>
              <a:ea typeface="メイリオ" panose="020B0604030504040204" pitchFamily="50" charset="-128"/>
              <a:cs typeface="メイリオ" panose="020B0604030504040204" pitchFamily="50" charset="-128"/>
            </a:endParaRPr>
          </a:p>
          <a:p>
            <a:pPr marL="180975" indent="-180975">
              <a:lnSpc>
                <a:spcPts val="1800"/>
              </a:lnSpc>
              <a:spcAft>
                <a:spcPts val="300"/>
              </a:spcAft>
              <a:buFont typeface="Wingdings" panose="05000000000000000000" pitchFamily="2" charset="2"/>
              <a:buChar char="n"/>
              <a:defRPr/>
            </a:pPr>
            <a:r>
              <a:rPr lang="en-US" altLang="ja-JP" sz="1700" dirty="0" smtClean="0">
                <a:latin typeface="+mj-lt"/>
                <a:ea typeface="メイリオ" panose="020B0604030504040204" pitchFamily="50" charset="-128"/>
                <a:cs typeface="メイリオ" panose="020B0604030504040204" pitchFamily="50" charset="-128"/>
              </a:rPr>
              <a:t>TICAD VI</a:t>
            </a:r>
            <a:r>
              <a:rPr lang="ja-JP" altLang="en-US" sz="1700" dirty="0" smtClean="0">
                <a:latin typeface="+mj-lt"/>
                <a:ea typeface="メイリオ" panose="020B0604030504040204" pitchFamily="50" charset="-128"/>
                <a:cs typeface="メイリオ" panose="020B0604030504040204" pitchFamily="50" charset="-128"/>
              </a:rPr>
              <a:t> </a:t>
            </a:r>
            <a:r>
              <a:rPr lang="en-US" altLang="ja-JP" sz="1700" dirty="0" smtClean="0">
                <a:latin typeface="+mj-lt"/>
                <a:ea typeface="メイリオ" panose="020B0604030504040204" pitchFamily="50" charset="-128"/>
                <a:cs typeface="メイリオ" panose="020B0604030504040204" pitchFamily="50" charset="-128"/>
              </a:rPr>
              <a:t>attended by 53 African countries and a total of more than 11,000</a:t>
            </a:r>
            <a:r>
              <a:rPr lang="ja-JP" altLang="en-US" sz="1700" dirty="0" smtClean="0">
                <a:latin typeface="+mj-lt"/>
                <a:ea typeface="メイリオ" panose="020B0604030504040204" pitchFamily="50" charset="-128"/>
                <a:cs typeface="メイリオ" panose="020B0604030504040204" pitchFamily="50" charset="-128"/>
              </a:rPr>
              <a:t> </a:t>
            </a:r>
            <a:r>
              <a:rPr lang="en-US" altLang="ja-JP" sz="1700" dirty="0" smtClean="0">
                <a:latin typeface="+mj-lt"/>
                <a:ea typeface="メイリオ" panose="020B0604030504040204" pitchFamily="50" charset="-128"/>
                <a:cs typeface="メイリオ" panose="020B0604030504040204" pitchFamily="50" charset="-128"/>
              </a:rPr>
              <a:t>participants </a:t>
            </a:r>
            <a:r>
              <a:rPr lang="ja-JP" altLang="en-US" sz="1700" b="1" dirty="0" smtClean="0">
                <a:latin typeface="+mj-lt"/>
                <a:ea typeface="メイリオ" panose="020B0604030504040204" pitchFamily="50" charset="-128"/>
                <a:cs typeface="メイリオ" panose="020B0604030504040204" pitchFamily="50" charset="-128"/>
              </a:rPr>
              <a:t>　</a:t>
            </a:r>
            <a:endParaRPr lang="ja-JP" altLang="en-US" sz="1700" dirty="0">
              <a:latin typeface="+mj-lt"/>
              <a:ea typeface="メイリオ" panose="020B0604030504040204" pitchFamily="50" charset="-128"/>
              <a:cs typeface="メイリオ" panose="020B0604030504040204" pitchFamily="50" charset="-128"/>
            </a:endParaRPr>
          </a:p>
        </p:txBody>
      </p:sp>
      <p:sp>
        <p:nvSpPr>
          <p:cNvPr id="74" name="角丸四角形 73"/>
          <p:cNvSpPr/>
          <p:nvPr/>
        </p:nvSpPr>
        <p:spPr>
          <a:xfrm>
            <a:off x="1364601" y="72007"/>
            <a:ext cx="7098494" cy="404665"/>
          </a:xfrm>
          <a:prstGeom prst="roundRect">
            <a:avLst/>
          </a:prstGeom>
          <a:ln>
            <a:noFill/>
          </a:ln>
        </p:spPr>
        <p:style>
          <a:lnRef idx="2">
            <a:schemeClr val="accent1"/>
          </a:lnRef>
          <a:fillRef idx="1">
            <a:schemeClr val="lt1"/>
          </a:fillRef>
          <a:effectRef idx="0">
            <a:schemeClr val="accent1"/>
          </a:effectRef>
          <a:fontRef idx="minor">
            <a:schemeClr val="dk1"/>
          </a:fontRef>
        </p:style>
        <p:txBody>
          <a:bodyPr lIns="91431" tIns="45715" rIns="91431" bIns="45715" anchor="ctr"/>
          <a:lstStyle/>
          <a:p>
            <a:pPr algn="ctr">
              <a:defRPr/>
            </a:pPr>
            <a:r>
              <a:rPr lang="en-US" altLang="ja-JP" sz="28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Overview of TICAD</a:t>
            </a:r>
            <a:endParaRPr lang="ja-JP" altLang="en-US" sz="28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AutoShape 60"/>
          <p:cNvSpPr>
            <a:spLocks noChangeArrowheads="1"/>
          </p:cNvSpPr>
          <p:nvPr/>
        </p:nvSpPr>
        <p:spPr bwMode="auto">
          <a:xfrm>
            <a:off x="294829" y="2276872"/>
            <a:ext cx="2944283" cy="360362"/>
          </a:xfrm>
          <a:prstGeom prst="roundRect">
            <a:avLst>
              <a:gd name="adj" fmla="val 16667"/>
            </a:avLst>
          </a:prstGeom>
          <a:solidFill>
            <a:srgbClr val="006699"/>
          </a:solidFill>
          <a:ln w="9525">
            <a:solidFill>
              <a:schemeClr val="bg1"/>
            </a:solidFill>
            <a:round/>
            <a:headEnd/>
            <a:tailEnd/>
          </a:ln>
        </p:spPr>
        <p:txBody>
          <a:bodyPr wrap="none" lIns="91426" tIns="45711" rIns="91426" bIns="45711" anchor="ctr"/>
          <a:lstStyle/>
          <a:p>
            <a:pPr fontAlgn="base">
              <a:spcBef>
                <a:spcPct val="0"/>
              </a:spcBef>
              <a:spcAft>
                <a:spcPct val="0"/>
              </a:spcAft>
              <a:defRPr/>
            </a:pPr>
            <a:r>
              <a:rPr lang="en-US" altLang="ja-JP" sz="1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2. Uniqueness of TICAD</a:t>
            </a:r>
            <a:endParaRPr lang="ja-JP" altLang="en-US" sz="1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テキスト ボックス 38"/>
          <p:cNvSpPr txBox="1"/>
          <p:nvPr/>
        </p:nvSpPr>
        <p:spPr>
          <a:xfrm>
            <a:off x="293969" y="2643163"/>
            <a:ext cx="8763487" cy="1361901"/>
          </a:xfrm>
          <a:prstGeom prst="rect">
            <a:avLst/>
          </a:prstGeom>
          <a:noFill/>
          <a:ln w="31750">
            <a:noFill/>
          </a:ln>
        </p:spPr>
        <p:txBody>
          <a:bodyPr wrap="square" lIns="35996" tIns="45715" rIns="35996" bIns="45715">
            <a:spAutoFit/>
          </a:bodyPr>
          <a:lstStyle/>
          <a:p>
            <a:pPr marL="177800" indent="-177800">
              <a:lnSpc>
                <a:spcPts val="1800"/>
              </a:lnSpc>
              <a:spcAft>
                <a:spcPts val="300"/>
              </a:spcAft>
              <a:buFont typeface="Wingdings" panose="05000000000000000000" pitchFamily="2" charset="2"/>
              <a:buChar char="n"/>
              <a:defRPr/>
            </a:pPr>
            <a:r>
              <a:rPr lang="en-US" altLang="ja-JP" sz="1700" b="1" dirty="0">
                <a:latin typeface="+mj-lt"/>
                <a:ea typeface="メイリオ" panose="020B0604030504040204" pitchFamily="50" charset="-128"/>
                <a:cs typeface="メイリオ" panose="020B0604030504040204" pitchFamily="50" charset="-128"/>
              </a:rPr>
              <a:t>Pioneer forum </a:t>
            </a:r>
            <a:r>
              <a:rPr lang="ja-JP" altLang="en-US" sz="1700" b="1" dirty="0" smtClean="0">
                <a:latin typeface="+mj-lt"/>
                <a:ea typeface="メイリオ" panose="020B0604030504040204" pitchFamily="50" charset="-128"/>
                <a:cs typeface="メイリオ" panose="020B0604030504040204" pitchFamily="50" charset="-128"/>
              </a:rPr>
              <a:t>：</a:t>
            </a:r>
            <a:r>
              <a:rPr lang="en-US" altLang="ja-JP" sz="1700" dirty="0">
                <a:latin typeface="+mj-lt"/>
              </a:rPr>
              <a:t> w</a:t>
            </a:r>
            <a:r>
              <a:rPr lang="en-US" altLang="ja-JP" sz="1700" dirty="0" smtClean="0">
                <a:latin typeface="+mj-lt"/>
              </a:rPr>
              <a:t>ith about 25 </a:t>
            </a:r>
            <a:r>
              <a:rPr lang="en-US" altLang="ja-JP" sz="1700" dirty="0">
                <a:latin typeface="+mj-lt"/>
              </a:rPr>
              <a:t>years of history, forerunner </a:t>
            </a:r>
            <a:r>
              <a:rPr lang="en-US" altLang="ja-JP" sz="1700" dirty="0" smtClean="0">
                <a:latin typeface="+mj-lt"/>
              </a:rPr>
              <a:t>in the international arena</a:t>
            </a:r>
            <a:endParaRPr lang="ja-JP" altLang="en-US" sz="1700" dirty="0" smtClean="0">
              <a:latin typeface="+mj-lt"/>
              <a:ea typeface="メイリオ" panose="020B0604030504040204" pitchFamily="50" charset="-128"/>
              <a:cs typeface="メイリオ" panose="020B0604030504040204" pitchFamily="50" charset="-128"/>
            </a:endParaRPr>
          </a:p>
          <a:p>
            <a:pPr marL="177800" indent="-177800">
              <a:lnSpc>
                <a:spcPts val="1800"/>
              </a:lnSpc>
              <a:spcAft>
                <a:spcPts val="300"/>
              </a:spcAft>
              <a:buFont typeface="Wingdings" panose="05000000000000000000" pitchFamily="2" charset="2"/>
              <a:buChar char="n"/>
              <a:defRPr/>
            </a:pPr>
            <a:r>
              <a:rPr lang="en-US" altLang="ja-JP" sz="1700" b="1" dirty="0" smtClean="0">
                <a:latin typeface="+mj-lt"/>
                <a:ea typeface="メイリオ" panose="020B0604030504040204" pitchFamily="50" charset="-128"/>
                <a:cs typeface="メイリオ" panose="020B0604030504040204" pitchFamily="50" charset="-128"/>
              </a:rPr>
              <a:t>Inclusive and open forum</a:t>
            </a:r>
            <a:r>
              <a:rPr lang="ja-JP" altLang="en-US" sz="1700" b="1" dirty="0" smtClean="0">
                <a:latin typeface="+mj-lt"/>
                <a:ea typeface="メイリオ" panose="020B0604030504040204" pitchFamily="50" charset="-128"/>
                <a:cs typeface="メイリオ" panose="020B0604030504040204" pitchFamily="50" charset="-128"/>
              </a:rPr>
              <a:t>：</a:t>
            </a:r>
            <a:r>
              <a:rPr lang="en-US" altLang="ja-JP" sz="1700" dirty="0" smtClean="0">
                <a:latin typeface="+mj-lt"/>
              </a:rPr>
              <a:t>participants include not only African countries but also international organizations, partner countries, private sector and civil society</a:t>
            </a:r>
          </a:p>
          <a:p>
            <a:pPr marL="177800" indent="-177800">
              <a:lnSpc>
                <a:spcPts val="1800"/>
              </a:lnSpc>
              <a:spcAft>
                <a:spcPts val="300"/>
              </a:spcAft>
              <a:buFont typeface="Wingdings" panose="05000000000000000000" pitchFamily="2" charset="2"/>
              <a:buChar char="n"/>
              <a:defRPr/>
            </a:pPr>
            <a:r>
              <a:rPr lang="en-US" altLang="ja-JP" sz="1700" dirty="0" smtClean="0">
                <a:latin typeface="+mj-lt"/>
                <a:ea typeface="メイリオ" panose="020B0604030504040204" pitchFamily="50" charset="-128"/>
                <a:cs typeface="メイリオ" panose="020B0604030504040204" pitchFamily="50" charset="-128"/>
              </a:rPr>
              <a:t>Realization of the philosophy of </a:t>
            </a:r>
            <a:r>
              <a:rPr lang="en-US" altLang="ja-JP" sz="1700" b="1" dirty="0" smtClean="0">
                <a:latin typeface="+mj-lt"/>
                <a:ea typeface="メイリオ" panose="020B0604030504040204" pitchFamily="50" charset="-128"/>
                <a:cs typeface="メイリオ" panose="020B0604030504040204" pitchFamily="50" charset="-128"/>
              </a:rPr>
              <a:t>Africa’s ownership </a:t>
            </a:r>
            <a:r>
              <a:rPr lang="en-US" altLang="ja-JP" sz="1700" dirty="0">
                <a:latin typeface="+mj-lt"/>
                <a:ea typeface="メイリオ" panose="020B0604030504040204" pitchFamily="50" charset="-128"/>
                <a:cs typeface="メイリオ" panose="020B0604030504040204" pitchFamily="50" charset="-128"/>
              </a:rPr>
              <a:t>and </a:t>
            </a:r>
            <a:r>
              <a:rPr lang="en-US" altLang="ja-JP" sz="1700" b="1" dirty="0">
                <a:latin typeface="+mj-lt"/>
                <a:ea typeface="メイリオ" panose="020B0604030504040204" pitchFamily="50" charset="-128"/>
                <a:cs typeface="メイリオ" panose="020B0604030504040204" pitchFamily="50" charset="-128"/>
              </a:rPr>
              <a:t>i</a:t>
            </a:r>
            <a:r>
              <a:rPr lang="en-US" altLang="ja-JP" sz="1700" b="1" dirty="0" smtClean="0">
                <a:latin typeface="+mj-lt"/>
                <a:ea typeface="メイリオ" panose="020B0604030504040204" pitchFamily="50" charset="-128"/>
                <a:cs typeface="メイリオ" panose="020B0604030504040204" pitchFamily="50" charset="-128"/>
              </a:rPr>
              <a:t>nternational community’s partnership</a:t>
            </a:r>
          </a:p>
          <a:p>
            <a:pPr marL="177800" indent="-177800">
              <a:lnSpc>
                <a:spcPts val="1800"/>
              </a:lnSpc>
              <a:spcAft>
                <a:spcPts val="300"/>
              </a:spcAft>
              <a:buFont typeface="Wingdings" panose="05000000000000000000" pitchFamily="2" charset="2"/>
              <a:buChar char="n"/>
              <a:defRPr/>
            </a:pPr>
            <a:r>
              <a:rPr lang="en-US" altLang="ja-JP" sz="1700" b="1" dirty="0" smtClean="0">
                <a:solidFill>
                  <a:prstClr val="black"/>
                </a:solidFill>
                <a:latin typeface="+mj-lt"/>
                <a:ea typeface="メイリオ" panose="020B0604030504040204" pitchFamily="50" charset="-128"/>
                <a:cs typeface="メイリオ" panose="020B0604030504040204" pitchFamily="50" charset="-128"/>
              </a:rPr>
              <a:t>Steady </a:t>
            </a:r>
            <a:r>
              <a:rPr lang="en-US" altLang="ja-JP" sz="1700" b="1" dirty="0">
                <a:solidFill>
                  <a:prstClr val="black"/>
                </a:solidFill>
                <a:latin typeface="+mj-lt"/>
                <a:ea typeface="メイリオ" panose="020B0604030504040204" pitchFamily="50" charset="-128"/>
                <a:cs typeface="メイリオ" panose="020B0604030504040204" pitchFamily="50" charset="-128"/>
              </a:rPr>
              <a:t>fulfilment of </a:t>
            </a:r>
            <a:r>
              <a:rPr lang="en-US" altLang="ja-JP" sz="1700" b="1" dirty="0" smtClean="0">
                <a:solidFill>
                  <a:prstClr val="black"/>
                </a:solidFill>
                <a:latin typeface="+mj-lt"/>
                <a:ea typeface="メイリオ" panose="020B0604030504040204" pitchFamily="50" charset="-128"/>
                <a:cs typeface="メイリオ" panose="020B0604030504040204" pitchFamily="50" charset="-128"/>
              </a:rPr>
              <a:t>commitments</a:t>
            </a:r>
            <a:r>
              <a:rPr lang="ja-JP" altLang="en-US" sz="1700" b="1" dirty="0" smtClean="0">
                <a:solidFill>
                  <a:prstClr val="black"/>
                </a:solidFill>
                <a:latin typeface="+mj-lt"/>
                <a:ea typeface="メイリオ" panose="020B0604030504040204" pitchFamily="50" charset="-128"/>
                <a:cs typeface="メイリオ" panose="020B0604030504040204" pitchFamily="50" charset="-128"/>
              </a:rPr>
              <a:t>：</a:t>
            </a:r>
            <a:r>
              <a:rPr lang="en-US" altLang="ja-JP" sz="1700" dirty="0" smtClean="0">
                <a:solidFill>
                  <a:prstClr val="black"/>
                </a:solidFill>
                <a:latin typeface="+mj-lt"/>
              </a:rPr>
              <a:t>implementation status is reviewed </a:t>
            </a:r>
            <a:r>
              <a:rPr lang="en-US" altLang="ja-JP" sz="1700" dirty="0">
                <a:solidFill>
                  <a:prstClr val="black"/>
                </a:solidFill>
                <a:latin typeface="+mj-lt"/>
              </a:rPr>
              <a:t>at </a:t>
            </a:r>
            <a:r>
              <a:rPr lang="en-US" altLang="ja-JP" sz="1700" dirty="0" smtClean="0">
                <a:solidFill>
                  <a:prstClr val="black"/>
                </a:solidFill>
                <a:latin typeface="+mj-lt"/>
              </a:rPr>
              <a:t>ministerial </a:t>
            </a:r>
            <a:r>
              <a:rPr lang="en-US" altLang="ja-JP" sz="1700" dirty="0">
                <a:solidFill>
                  <a:prstClr val="black"/>
                </a:solidFill>
                <a:latin typeface="+mj-lt"/>
              </a:rPr>
              <a:t>meetings</a:t>
            </a:r>
          </a:p>
        </p:txBody>
      </p:sp>
      <p:sp>
        <p:nvSpPr>
          <p:cNvPr id="9246" name="AutoShape 60"/>
          <p:cNvSpPr>
            <a:spLocks noChangeArrowheads="1"/>
          </p:cNvSpPr>
          <p:nvPr/>
        </p:nvSpPr>
        <p:spPr bwMode="auto">
          <a:xfrm>
            <a:off x="294829" y="4005064"/>
            <a:ext cx="2425923" cy="371759"/>
          </a:xfrm>
          <a:prstGeom prst="roundRect">
            <a:avLst>
              <a:gd name="adj" fmla="val 16667"/>
            </a:avLst>
          </a:prstGeom>
          <a:solidFill>
            <a:srgbClr val="006699"/>
          </a:solidFill>
          <a:ln w="9525">
            <a:solidFill>
              <a:schemeClr val="bg1"/>
            </a:solidFill>
            <a:round/>
            <a:headEnd/>
            <a:tailEnd/>
          </a:ln>
        </p:spPr>
        <p:txBody>
          <a:bodyPr wrap="none" lIns="91426" tIns="45711" rIns="91426" bIns="45711" anchor="ctr"/>
          <a:lstStyle/>
          <a:p>
            <a:pPr fontAlgn="base">
              <a:spcBef>
                <a:spcPct val="0"/>
              </a:spcBef>
              <a:spcAft>
                <a:spcPct val="0"/>
              </a:spcAft>
            </a:pPr>
            <a:r>
              <a:rPr lang="en-US" altLang="ja-JP" sz="1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3.  History</a:t>
            </a:r>
            <a:r>
              <a:rPr lang="ja-JP" altLang="en-US" sz="1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of TICAD</a:t>
            </a:r>
          </a:p>
        </p:txBody>
      </p:sp>
      <p:sp>
        <p:nvSpPr>
          <p:cNvPr id="9266" name="AutoShape 60"/>
          <p:cNvSpPr>
            <a:spLocks noChangeArrowheads="1"/>
          </p:cNvSpPr>
          <p:nvPr/>
        </p:nvSpPr>
        <p:spPr bwMode="auto">
          <a:xfrm>
            <a:off x="294828" y="476672"/>
            <a:ext cx="8303154" cy="360040"/>
          </a:xfrm>
          <a:prstGeom prst="roundRect">
            <a:avLst>
              <a:gd name="adj" fmla="val 16667"/>
            </a:avLst>
          </a:prstGeom>
          <a:solidFill>
            <a:srgbClr val="006699"/>
          </a:solidFill>
          <a:ln w="9525">
            <a:solidFill>
              <a:schemeClr val="bg1"/>
            </a:solidFill>
            <a:round/>
            <a:headEnd/>
            <a:tailEnd/>
          </a:ln>
        </p:spPr>
        <p:txBody>
          <a:bodyPr wrap="none" lIns="91426" tIns="45711" rIns="91426" bIns="45711" anchor="ctr"/>
          <a:lstStyle/>
          <a:p>
            <a:pPr fontAlgn="base">
              <a:spcBef>
                <a:spcPct val="0"/>
              </a:spcBef>
              <a:spcAft>
                <a:spcPct val="0"/>
              </a:spcAft>
              <a:defRPr/>
            </a:pPr>
            <a:r>
              <a:rPr lang="en-US" altLang="ja-JP" sz="1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1. TICAD</a:t>
            </a:r>
            <a:r>
              <a:rPr lang="ja-JP" altLang="en-US" sz="1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Tokyo </a:t>
            </a:r>
            <a:r>
              <a:rPr lang="en-US" altLang="ja-JP" sz="1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International Conference on African </a:t>
            </a:r>
            <a:r>
              <a:rPr lang="en-US" altLang="ja-JP" sz="1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Development</a:t>
            </a:r>
            <a:r>
              <a:rPr lang="ja-JP" altLang="en-US" sz="1600" b="1" dirty="0" smtClean="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スライド番号プレースホルダー 3"/>
          <p:cNvSpPr>
            <a:spLocks noGrp="1"/>
          </p:cNvSpPr>
          <p:nvPr>
            <p:ph type="sldNum" sz="quarter" idx="12"/>
          </p:nvPr>
        </p:nvSpPr>
        <p:spPr>
          <a:xfrm>
            <a:off x="7394128" y="6356351"/>
            <a:ext cx="2311400" cy="365125"/>
          </a:xfrm>
        </p:spPr>
        <p:txBody>
          <a:bodyPr/>
          <a:lstStyle/>
          <a:p>
            <a:fld id="{7FA98983-5CAF-4801-8FED-26C99566C286}" type="slidenum">
              <a:rPr lang="ja-JP" altLang="en-US" smtClean="0">
                <a:solidFill>
                  <a:prstClr val="black">
                    <a:tint val="75000"/>
                  </a:prstClr>
                </a:solidFill>
              </a:rPr>
              <a:pPr/>
              <a:t>1</a:t>
            </a:fld>
            <a:endParaRPr lang="ja-JP" altLang="en-US">
              <a:solidFill>
                <a:prstClr val="black">
                  <a:tint val="75000"/>
                </a:prstClr>
              </a:solidFill>
            </a:endParaRPr>
          </a:p>
        </p:txBody>
      </p:sp>
      <p:sp>
        <p:nvSpPr>
          <p:cNvPr id="7" name="正方形/長方形 6"/>
          <p:cNvSpPr/>
          <p:nvPr/>
        </p:nvSpPr>
        <p:spPr>
          <a:xfrm>
            <a:off x="200472" y="4376823"/>
            <a:ext cx="9288000" cy="2473200"/>
          </a:xfrm>
          <a:prstGeom prst="rect">
            <a:avLst/>
          </a:prstGeom>
          <a:ln w="12700"/>
        </p:spPr>
        <p:style>
          <a:lnRef idx="2">
            <a:schemeClr val="accent1"/>
          </a:lnRef>
          <a:fillRef idx="1">
            <a:schemeClr val="lt1"/>
          </a:fillRef>
          <a:effectRef idx="0">
            <a:schemeClr val="accent1"/>
          </a:effectRef>
          <a:fontRef idx="minor">
            <a:schemeClr val="dk1"/>
          </a:fontRef>
        </p:style>
        <p:txBody>
          <a:bodyPr rtlCol="0" anchor="ctr"/>
          <a:lstStyle/>
          <a:p>
            <a:pPr fontAlgn="base">
              <a:spcBef>
                <a:spcPct val="0"/>
              </a:spcBef>
              <a:spcAft>
                <a:spcPct val="0"/>
              </a:spcAft>
              <a:buFont typeface="Wingdings" pitchFamily="2" charset="2"/>
              <a:buChar char="u"/>
              <a:defRPr/>
            </a:pPr>
            <a:r>
              <a:rPr lang="en-US" altLang="ja-JP"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TICAD</a:t>
            </a: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1993</a:t>
            </a: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Tokyo</a:t>
            </a:r>
            <a:endParaRPr lang="en-US" altLang="ja-JP"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spcAft>
                <a:spcPts val="300"/>
              </a:spcAft>
              <a:defRPr/>
            </a:pPr>
            <a:r>
              <a:rPr lang="en-US" altLang="ja-JP" sz="1200" dirty="0" smtClean="0">
                <a:solidFill>
                  <a:prstClr val="black"/>
                </a:solidFill>
              </a:rPr>
              <a:t>Provided an opportunity </a:t>
            </a:r>
            <a:r>
              <a:rPr lang="en-US" altLang="ja-JP" sz="1200" dirty="0">
                <a:solidFill>
                  <a:prstClr val="black"/>
                </a:solidFill>
              </a:rPr>
              <a:t>to bring back </a:t>
            </a:r>
            <a:r>
              <a:rPr lang="en-US" altLang="ja-JP" sz="1200" dirty="0" smtClean="0">
                <a:solidFill>
                  <a:prstClr val="black"/>
                </a:solidFill>
              </a:rPr>
              <a:t>global  attention to </a:t>
            </a:r>
            <a:r>
              <a:rPr lang="en-US" altLang="ja-JP" sz="1200" dirty="0">
                <a:solidFill>
                  <a:prstClr val="black"/>
                </a:solidFill>
              </a:rPr>
              <a:t>Africa </a:t>
            </a:r>
            <a:r>
              <a:rPr lang="en-US" altLang="ja-JP" sz="1200" dirty="0" smtClean="0">
                <a:solidFill>
                  <a:prstClr val="black"/>
                </a:solidFill>
              </a:rPr>
              <a:t>in Post-Cold War era.</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spcAft>
                <a:spcPct val="0"/>
              </a:spcAft>
              <a:buFont typeface="Wingdings" pitchFamily="2" charset="2"/>
              <a:buChar char="u"/>
              <a:defRPr/>
            </a:pPr>
            <a:r>
              <a:rPr lang="en-US" altLang="ja-JP" sz="1000" b="1" dirty="0" err="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TICADⅡ</a:t>
            </a: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1998</a:t>
            </a: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Tokyo</a:t>
            </a:r>
            <a:endParaRPr lang="en-US" altLang="ja-JP"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spcAft>
                <a:spcPts val="300"/>
              </a:spcAft>
              <a:defRPr/>
            </a:pPr>
            <a:r>
              <a:rPr lang="en-US" altLang="ja-JP" sz="1200" dirty="0">
                <a:solidFill>
                  <a:prstClr val="black"/>
                </a:solidFill>
              </a:rPr>
              <a:t>Clearly articulated priority policies and actions. Highlighted the importance of ownership and partnership</a:t>
            </a:r>
            <a:r>
              <a:rPr lang="en-US" altLang="ja-JP" sz="1200" dirty="0" smtClean="0">
                <a:solidFill>
                  <a:prstClr val="black"/>
                </a:solidFill>
              </a:rPr>
              <a:t>.</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spcAft>
                <a:spcPct val="0"/>
              </a:spcAft>
              <a:buFont typeface="Wingdings" pitchFamily="2" charset="2"/>
              <a:buChar char="u"/>
              <a:defRPr/>
            </a:pPr>
            <a:r>
              <a:rPr lang="en-US" altLang="ja-JP" sz="1000" b="1" dirty="0" err="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TICADⅢ</a:t>
            </a: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2003</a:t>
            </a: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Tokyo</a:t>
            </a:r>
            <a:endParaRPr lang="en-US" altLang="ja-JP"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spcAft>
                <a:spcPts val="300"/>
              </a:spcAft>
              <a:defRPr/>
            </a:pPr>
            <a:r>
              <a:rPr lang="en-US" altLang="ja-JP" sz="1200" dirty="0">
                <a:solidFill>
                  <a:prstClr val="black"/>
                </a:solidFill>
              </a:rPr>
              <a:t>Agreed on </a:t>
            </a:r>
            <a:r>
              <a:rPr lang="en-US" altLang="ja-JP" sz="1200" dirty="0" smtClean="0">
                <a:solidFill>
                  <a:prstClr val="black"/>
                </a:solidFill>
              </a:rPr>
              <a:t>expanding </a:t>
            </a:r>
            <a:r>
              <a:rPr lang="en-US" altLang="ja-JP" sz="1200" dirty="0">
                <a:solidFill>
                  <a:prstClr val="black"/>
                </a:solidFill>
              </a:rPr>
              <a:t>partnership to include Asian countries. Focused on the concept of human security</a:t>
            </a:r>
            <a:r>
              <a:rPr lang="en-US" altLang="ja-JP" sz="1200" dirty="0" smtClean="0">
                <a:solidFill>
                  <a:prstClr val="black"/>
                </a:solidFill>
              </a:rPr>
              <a:t>.</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spcAft>
                <a:spcPct val="0"/>
              </a:spcAft>
              <a:buFont typeface="Wingdings" pitchFamily="2" charset="2"/>
              <a:buChar char="u"/>
              <a:defRPr/>
            </a:pPr>
            <a:r>
              <a:rPr lang="en-US" altLang="ja-JP" sz="1000" b="1" dirty="0" err="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TICADⅣ</a:t>
            </a: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2008</a:t>
            </a: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Yokohama</a:t>
            </a:r>
            <a:endParaRPr lang="en-US" altLang="ja-JP"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spcAft>
                <a:spcPts val="300"/>
              </a:spcAft>
              <a:defRPr/>
            </a:pPr>
            <a:r>
              <a:rPr lang="en-US" altLang="ja-JP" sz="1200" dirty="0" smtClean="0">
                <a:solidFill>
                  <a:prstClr val="black"/>
                </a:solidFill>
              </a:rPr>
              <a:t>Established </a:t>
            </a:r>
            <a:r>
              <a:rPr lang="en-US" altLang="ja-JP" sz="1200" dirty="0">
                <a:solidFill>
                  <a:prstClr val="black"/>
                </a:solidFill>
              </a:rPr>
              <a:t>the follow-up mechanism</a:t>
            </a:r>
            <a:r>
              <a:rPr lang="en-US" altLang="ja-JP" sz="1200" dirty="0" smtClean="0">
                <a:solidFill>
                  <a:prstClr val="black"/>
                </a:solidFill>
              </a:rPr>
              <a:t>.</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spcAft>
                <a:spcPct val="0"/>
              </a:spcAft>
              <a:defRPr/>
            </a:pP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err="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TICADⅤ</a:t>
            </a: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2013</a:t>
            </a: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Yokohama</a:t>
            </a:r>
            <a:endParaRPr lang="en-US" altLang="ja-JP"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fontAlgn="base">
              <a:spcBef>
                <a:spcPct val="0"/>
              </a:spcBef>
              <a:spcAft>
                <a:spcPts val="300"/>
              </a:spcAft>
              <a:defRPr/>
            </a:pPr>
            <a:r>
              <a:rPr lang="en-US" altLang="ja-JP" sz="1200" dirty="0">
                <a:solidFill>
                  <a:prstClr val="black"/>
                </a:solidFill>
              </a:rPr>
              <a:t>Advocated for the “Quality Growth” and promotion of trade and investment through public-private partnerships</a:t>
            </a:r>
            <a:r>
              <a:rPr lang="en-US" altLang="ja-JP" sz="1200" dirty="0" smtClean="0">
                <a:solidFill>
                  <a:prstClr val="black"/>
                </a:solidFill>
              </a:rPr>
              <a:t>.</a:t>
            </a: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fontAlgn="base">
              <a:spcBef>
                <a:spcPct val="0"/>
              </a:spcBef>
              <a:spcAft>
                <a:spcPct val="0"/>
              </a:spcAft>
              <a:defRPr/>
            </a:pPr>
            <a:r>
              <a:rPr lang="ja-JP" altLang="en-US" sz="10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err="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TICADⅥ</a:t>
            </a: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2016</a:t>
            </a:r>
            <a:r>
              <a:rPr lang="ja-JP" altLang="en-US"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Nairobi,</a:t>
            </a:r>
            <a:r>
              <a:rPr lang="ja-JP" altLang="en-US"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Kenya </a:t>
            </a:r>
            <a:endParaRPr lang="en-US" altLang="ja-JP" sz="10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fontAlgn="base">
              <a:spcBef>
                <a:spcPct val="0"/>
              </a:spcBef>
              <a:spcAft>
                <a:spcPct val="0"/>
              </a:spcAft>
              <a:defRPr/>
            </a:pPr>
            <a:r>
              <a:rPr lang="en-US" altLang="ja-JP" sz="1200" dirty="0" smtClean="0">
                <a:solidFill>
                  <a:prstClr val="black"/>
                </a:solidFill>
                <a:latin typeface="+mj-lt"/>
                <a:ea typeface="メイリオ" panose="020B0604030504040204" pitchFamily="50" charset="-128"/>
                <a:cs typeface="メイリオ" panose="020B0604030504040204" pitchFamily="50" charset="-128"/>
              </a:rPr>
              <a:t>First TICAD  Summit Meeting held in Africa. Announced investment for Africa’s future through quality infrastructure  investment, human resource development, etc.</a:t>
            </a:r>
            <a:r>
              <a:rPr lang="en-US" altLang="ja-JP" sz="1000" dirty="0" smtClean="0">
                <a:solidFill>
                  <a:prstClr val="black"/>
                </a:solidFill>
                <a:latin typeface="+mj-lt"/>
                <a:ea typeface="メイリオ" panose="020B0604030504040204" pitchFamily="50" charset="-128"/>
                <a:cs typeface="メイリオ" panose="020B0604030504040204" pitchFamily="50" charset="-128"/>
              </a:rPr>
              <a:t> </a:t>
            </a:r>
            <a:endParaRPr lang="ja-JP" altLang="en-US" sz="1050" dirty="0">
              <a:solidFill>
                <a:prstClr val="black"/>
              </a:solidFill>
              <a:latin typeface="+mj-lt"/>
              <a:ea typeface="メイリオ" panose="020B0604030504040204" pitchFamily="50" charset="-128"/>
              <a:cs typeface="メイリオ" panose="020B0604030504040204" pitchFamily="50" charset="-128"/>
            </a:endParaRPr>
          </a:p>
        </p:txBody>
      </p:sp>
      <p:pic>
        <p:nvPicPr>
          <p:cNvPr id="26" name="Picture 8" descr="C:\Users\a17025\Desktop\00017085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65817" y="72007"/>
            <a:ext cx="1078309"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30563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descr="C:\Users\a17025\Desktop\00017085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31902" y="234925"/>
            <a:ext cx="1078309"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スライド番号プレースホルダー 17"/>
          <p:cNvSpPr>
            <a:spLocks noGrp="1"/>
          </p:cNvSpPr>
          <p:nvPr>
            <p:ph type="sldNum" sz="quarter" idx="12"/>
          </p:nvPr>
        </p:nvSpPr>
        <p:spPr>
          <a:xfrm>
            <a:off x="7462192" y="6492876"/>
            <a:ext cx="2311400" cy="365125"/>
          </a:xfrm>
        </p:spPr>
        <p:txBody>
          <a:bodyPr/>
          <a:lstStyle/>
          <a:p>
            <a:fld id="{E27CEB03-2FF8-462A-9824-D0F70AD307E2}" type="slidenum">
              <a:rPr kumimoji="1" lang="ja-JP" altLang="en-US" smtClean="0"/>
              <a:t>2</a:t>
            </a:fld>
            <a:endParaRPr kumimoji="1" lang="ja-JP" altLang="en-US" dirty="0"/>
          </a:p>
        </p:txBody>
      </p:sp>
      <p:sp>
        <p:nvSpPr>
          <p:cNvPr id="25" name="タイトル 3"/>
          <p:cNvSpPr txBox="1">
            <a:spLocks/>
          </p:cNvSpPr>
          <p:nvPr/>
        </p:nvSpPr>
        <p:spPr>
          <a:xfrm>
            <a:off x="776536" y="116631"/>
            <a:ext cx="7791973" cy="797897"/>
          </a:xfrm>
          <a:prstGeom prst="rect">
            <a:avLst/>
          </a:prstGeom>
          <a:solidFill>
            <a:schemeClr val="accent6">
              <a:lumMod val="60000"/>
              <a:lumOff val="40000"/>
            </a:schemeClr>
          </a:solidFill>
          <a:ln>
            <a:noFill/>
          </a:ln>
          <a:effectLst/>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altLang="ja-JP" sz="18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Sixth Tokyo International Conference on African Development</a:t>
            </a:r>
            <a:r>
              <a:rPr lang="ja-JP" altLang="en-US" sz="18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800" b="1" dirty="0" err="1"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TICADⅥ</a:t>
            </a:r>
            <a:r>
              <a:rPr lang="ja-JP" altLang="en-US" sz="18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8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0"/>
          <p:cNvSpPr txBox="1"/>
          <p:nvPr/>
        </p:nvSpPr>
        <p:spPr>
          <a:xfrm>
            <a:off x="2690749" y="986402"/>
            <a:ext cx="7215251" cy="5538942"/>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35996" tIns="45715" rIns="35996" bIns="45715">
            <a:spAutoFit/>
          </a:bodyPr>
          <a:lstStyle/>
          <a:p>
            <a:pPr>
              <a:lnSpc>
                <a:spcPts val="2200"/>
              </a:lnSpc>
              <a:spcAft>
                <a:spcPts val="600"/>
              </a:spcAft>
            </a:pPr>
            <a:r>
              <a:rPr lang="ja-JP" altLang="en-US" sz="2400" b="1" dirty="0"/>
              <a:t> </a:t>
            </a:r>
            <a:r>
              <a:rPr lang="ja-JP" altLang="ja-JP" sz="1600" b="1" u="sng" dirty="0" smtClean="0">
                <a:latin typeface="メイリオ" panose="020B0604030504040204" pitchFamily="50" charset="-128"/>
                <a:ea typeface="メイリオ" panose="020B0604030504040204" pitchFamily="50" charset="-128"/>
                <a:cs typeface="メイリオ" panose="020B0604030504040204" pitchFamily="50" charset="-128"/>
              </a:rPr>
              <a:t>１　</a:t>
            </a:r>
            <a:r>
              <a:rPr lang="en-US" altLang="ja-JP" sz="1600" b="1" u="sng" dirty="0" smtClean="0">
                <a:latin typeface="メイリオ" panose="020B0604030504040204" pitchFamily="50" charset="-128"/>
                <a:ea typeface="メイリオ" panose="020B0604030504040204" pitchFamily="50" charset="-128"/>
                <a:cs typeface="メイリオ" panose="020B0604030504040204" pitchFamily="50" charset="-128"/>
              </a:rPr>
              <a:t>Participants</a:t>
            </a:r>
          </a:p>
          <a:p>
            <a:pPr marL="342900" indent="-255588">
              <a:lnSpc>
                <a:spcPts val="2200"/>
              </a:lnSpc>
              <a:spcAft>
                <a:spcPts val="600"/>
              </a:spcAft>
              <a:buFont typeface="Wingdings" panose="05000000000000000000" pitchFamily="2" charset="2"/>
              <a:buChar char="u"/>
            </a:pPr>
            <a:r>
              <a:rPr lang="en-US" altLang="ja-JP" sz="1600" dirty="0" smtClean="0"/>
              <a:t>Prime Minister Abe served </a:t>
            </a:r>
            <a:r>
              <a:rPr lang="en-US" altLang="ja-JP" sz="1600" dirty="0"/>
              <a:t>as co-chair along with Mr. Uhuru Kenyatta, President of Kenya (the host country), and Mr. </a:t>
            </a:r>
            <a:r>
              <a:rPr lang="en-US" altLang="ja-JP" sz="1600" dirty="0" err="1"/>
              <a:t>Idriss</a:t>
            </a:r>
            <a:r>
              <a:rPr lang="en-US" altLang="ja-JP" sz="1600" dirty="0"/>
              <a:t> </a:t>
            </a:r>
            <a:r>
              <a:rPr lang="en-US" altLang="ja-JP" sz="1600" dirty="0" err="1"/>
              <a:t>Deby</a:t>
            </a:r>
            <a:r>
              <a:rPr lang="en-US" altLang="ja-JP" sz="1600" dirty="0"/>
              <a:t> </a:t>
            </a:r>
            <a:r>
              <a:rPr lang="en-US" altLang="ja-JP" sz="1600" dirty="0" err="1"/>
              <a:t>Itno</a:t>
            </a:r>
            <a:r>
              <a:rPr lang="en-US" altLang="ja-JP" sz="1600" dirty="0"/>
              <a:t>, President of the Republic of Chad (Chairperson of the African Union (AU)). </a:t>
            </a:r>
            <a:endParaRPr lang="en-US" altLang="ja-JP" sz="1600" dirty="0" smtClean="0"/>
          </a:p>
          <a:p>
            <a:pPr marL="342900" indent="-255588">
              <a:lnSpc>
                <a:spcPts val="2200"/>
              </a:lnSpc>
              <a:spcAft>
                <a:spcPts val="600"/>
              </a:spcAft>
              <a:buFont typeface="Wingdings" panose="05000000000000000000" pitchFamily="2" charset="2"/>
              <a:buChar char="u"/>
            </a:pPr>
            <a:r>
              <a:rPr lang="en-US" altLang="ja-JP" sz="1600" b="1" dirty="0" smtClean="0"/>
              <a:t>Over </a:t>
            </a:r>
            <a:r>
              <a:rPr lang="en-US" altLang="ja-JP" sz="1600" b="1" dirty="0"/>
              <a:t>11,000 </a:t>
            </a:r>
            <a:r>
              <a:rPr lang="en-US" altLang="ja-JP" sz="1600" b="1" dirty="0" smtClean="0"/>
              <a:t>people participated</a:t>
            </a:r>
            <a:r>
              <a:rPr lang="en-US" altLang="ja-JP" sz="1600" dirty="0" smtClean="0"/>
              <a:t>, including </a:t>
            </a:r>
            <a:r>
              <a:rPr lang="en-US" altLang="ja-JP" sz="1600" dirty="0"/>
              <a:t>the representatives of 53 African countries as well as development partner countries and Asian countries, international and regional organizations, the private sector, and civil </a:t>
            </a:r>
            <a:r>
              <a:rPr lang="en-US" altLang="ja-JP" sz="1600" dirty="0" smtClean="0"/>
              <a:t>society.</a:t>
            </a:r>
          </a:p>
          <a:p>
            <a:pPr marL="342900" indent="-255588">
              <a:lnSpc>
                <a:spcPts val="2200"/>
              </a:lnSpc>
              <a:spcAft>
                <a:spcPts val="600"/>
              </a:spcAft>
              <a:buFont typeface="Wingdings" panose="05000000000000000000" pitchFamily="2" charset="2"/>
              <a:buChar char="u"/>
            </a:pPr>
            <a:r>
              <a:rPr lang="en-US" altLang="ja-JP" sz="1600" dirty="0"/>
              <a:t>A</a:t>
            </a:r>
            <a:r>
              <a:rPr lang="en-US" altLang="ja-JP" sz="1600" dirty="0" smtClean="0"/>
              <a:t> </a:t>
            </a:r>
            <a:r>
              <a:rPr lang="en-US" altLang="ja-JP" sz="1600" dirty="0"/>
              <a:t>business mission with leaders from 77 </a:t>
            </a:r>
            <a:r>
              <a:rPr lang="en-US" altLang="ja-JP" sz="1600" dirty="0" smtClean="0"/>
              <a:t>Japanese </a:t>
            </a:r>
            <a:r>
              <a:rPr lang="en-US" altLang="ja-JP" sz="1600" dirty="0"/>
              <a:t>businesses and universities accompanied Prime Minister </a:t>
            </a:r>
            <a:r>
              <a:rPr lang="en-US" altLang="ja-JP" sz="1600" dirty="0" smtClean="0"/>
              <a:t>Abe.</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7312">
              <a:lnSpc>
                <a:spcPts val="2200"/>
              </a:lnSpc>
            </a:pPr>
            <a:endParaRPr lang="en-US" altLang="ja-JP" sz="16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87312">
              <a:lnSpc>
                <a:spcPts val="2200"/>
              </a:lnSpc>
              <a:spcAft>
                <a:spcPts val="600"/>
              </a:spcAft>
            </a:pP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２　</a:t>
            </a:r>
            <a:r>
              <a:rPr lang="en-US" altLang="ja-JP" sz="1600" b="1" u="sng" dirty="0" smtClean="0">
                <a:latin typeface="メイリオ" panose="020B0604030504040204" pitchFamily="50" charset="-128"/>
                <a:ea typeface="メイリオ" panose="020B0604030504040204" pitchFamily="50" charset="-128"/>
                <a:cs typeface="メイリオ" panose="020B0604030504040204" pitchFamily="50" charset="-128"/>
              </a:rPr>
              <a:t>Outline of the conference</a:t>
            </a:r>
          </a:p>
          <a:p>
            <a:pPr marL="430212" indent="-342900">
              <a:lnSpc>
                <a:spcPts val="2200"/>
              </a:lnSpc>
              <a:buFont typeface="Wingdings" panose="05000000000000000000" pitchFamily="2" charset="2"/>
              <a:buChar char="u"/>
            </a:pPr>
            <a:r>
              <a:rPr lang="en-US" altLang="ja-JP" sz="1600" dirty="0"/>
              <a:t>Prime </a:t>
            </a:r>
            <a:r>
              <a:rPr lang="en-US" altLang="ja-JP" sz="1600" dirty="0">
                <a:solidFill>
                  <a:schemeClr val="tx1"/>
                </a:solidFill>
              </a:rPr>
              <a:t>Minister Abe announced that for a period of three years from 2016 to 2018, Japan will</a:t>
            </a:r>
            <a:r>
              <a:rPr lang="en-US" altLang="ja-JP" sz="1600" b="1" dirty="0">
                <a:solidFill>
                  <a:schemeClr val="tx1"/>
                </a:solidFill>
              </a:rPr>
              <a:t> invest for the future of Africa through implementing measures centering on developing quality infrastructure</a:t>
            </a:r>
            <a:r>
              <a:rPr lang="en-US" altLang="ja-JP" sz="1600" dirty="0">
                <a:solidFill>
                  <a:schemeClr val="tx1"/>
                </a:solidFill>
              </a:rPr>
              <a:t>, promoting resilient health systems and laying the foundations for peace and stability, amounting to approx. USD 30 billion under public-private partnership. These measures </a:t>
            </a:r>
            <a:r>
              <a:rPr lang="en-US" altLang="ja-JP" sz="1600" dirty="0"/>
              <a:t>include human resource development to 10 million people (“</a:t>
            </a:r>
            <a:r>
              <a:rPr lang="en-US" altLang="ja-JP" sz="1600" b="1" dirty="0"/>
              <a:t>Empowerment</a:t>
            </a:r>
            <a:r>
              <a:rPr lang="en-US" altLang="ja-JP" sz="1600" dirty="0"/>
              <a:t>”) by making use of the strength of Japan (“</a:t>
            </a:r>
            <a:r>
              <a:rPr lang="en-US" altLang="ja-JP" sz="1600" b="1" dirty="0"/>
              <a:t>Quality</a:t>
            </a:r>
            <a:r>
              <a:rPr lang="en-US" altLang="ja-JP" sz="1600" dirty="0"/>
              <a:t>”). </a:t>
            </a:r>
            <a:endParaRPr lang="en-US" altLang="ja-JP" sz="1600" dirty="0" smtClean="0"/>
          </a:p>
        </p:txBody>
      </p:sp>
      <p:pic>
        <p:nvPicPr>
          <p:cNvPr id="1026" name="Picture 2" descr="http://www.mofa.go.jp/mofaj/files/00018376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62" y="1104125"/>
            <a:ext cx="2603983" cy="133215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mofa.go.jp/mofaj/files/00018377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62" y="2708920"/>
            <a:ext cx="2558469" cy="137514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62" y="4365104"/>
            <a:ext cx="2590006" cy="16562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904484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スライド番号プレースホルダー 17"/>
          <p:cNvSpPr>
            <a:spLocks noGrp="1"/>
          </p:cNvSpPr>
          <p:nvPr>
            <p:ph type="sldNum" sz="quarter" idx="12"/>
          </p:nvPr>
        </p:nvSpPr>
        <p:spPr>
          <a:xfrm>
            <a:off x="7462192" y="6492876"/>
            <a:ext cx="2311400" cy="365125"/>
          </a:xfrm>
        </p:spPr>
        <p:txBody>
          <a:bodyPr/>
          <a:lstStyle/>
          <a:p>
            <a:fld id="{E27CEB03-2FF8-462A-9824-D0F70AD307E2}" type="slidenum">
              <a:rPr lang="ja-JP" altLang="en-US" smtClean="0">
                <a:solidFill>
                  <a:prstClr val="black">
                    <a:tint val="75000"/>
                  </a:prstClr>
                </a:solidFill>
              </a:rPr>
              <a:pPr/>
              <a:t>3</a:t>
            </a:fld>
            <a:endParaRPr lang="ja-JP" altLang="en-US" dirty="0">
              <a:solidFill>
                <a:prstClr val="black">
                  <a:tint val="75000"/>
                </a:prstClr>
              </a:solidFill>
            </a:endParaRPr>
          </a:p>
        </p:txBody>
      </p:sp>
      <p:sp>
        <p:nvSpPr>
          <p:cNvPr id="11" name="テキスト ボックス 10"/>
          <p:cNvSpPr txBox="1"/>
          <p:nvPr/>
        </p:nvSpPr>
        <p:spPr>
          <a:xfrm>
            <a:off x="2552131" y="332656"/>
            <a:ext cx="7270125" cy="6008045"/>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35996" tIns="45715" rIns="35996" bIns="45715">
            <a:spAutoFit/>
          </a:bodyPr>
          <a:lstStyle/>
          <a:p>
            <a:pPr marL="373062" indent="-285750">
              <a:lnSpc>
                <a:spcPts val="2200"/>
              </a:lnSpc>
              <a:buFont typeface="Wingdings" panose="05000000000000000000" pitchFamily="2" charset="2"/>
              <a:buChar char="u"/>
            </a:pPr>
            <a:r>
              <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Theme </a:t>
            </a:r>
            <a:r>
              <a:rPr lang="en-US" altLang="ja-JP"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 (economic diversification and industrialization</a:t>
            </a:r>
            <a:r>
              <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a:lnSpc>
                <a:spcPts val="2200"/>
              </a:lnSpc>
            </a:pPr>
            <a:r>
              <a:rPr lang="en-US" altLang="ja-JP" sz="1600" dirty="0">
                <a:solidFill>
                  <a:schemeClr val="tx1"/>
                </a:solidFill>
              </a:rPr>
              <a:t>T</a:t>
            </a:r>
            <a:r>
              <a:rPr lang="en-US" altLang="ja-JP" sz="1600" dirty="0" smtClean="0">
                <a:solidFill>
                  <a:schemeClr val="tx1"/>
                </a:solidFill>
              </a:rPr>
              <a:t>ransforming </a:t>
            </a:r>
            <a:r>
              <a:rPr lang="en-US" altLang="ja-JP" sz="1600" dirty="0">
                <a:solidFill>
                  <a:schemeClr val="tx1"/>
                </a:solidFill>
              </a:rPr>
              <a:t>economic structures dependent on primary products was raised as a means of responding to declining international resources prices. Participants shared a view on </a:t>
            </a:r>
            <a:r>
              <a:rPr lang="en-US" altLang="ja-JP" sz="1600" b="1" dirty="0">
                <a:solidFill>
                  <a:schemeClr val="tx1"/>
                </a:solidFill>
              </a:rPr>
              <a:t>the importance of investing in high quality infrastructure</a:t>
            </a:r>
            <a:r>
              <a:rPr lang="en-US" altLang="ja-JP" sz="1600" dirty="0">
                <a:solidFill>
                  <a:schemeClr val="tx1"/>
                </a:solidFill>
              </a:rPr>
              <a:t>, including developing roads and ports and renewable energies (such as geothermal electric power generation), building food value chains, and developing industrial human resources</a:t>
            </a:r>
            <a:r>
              <a:rPr lang="en-US" altLang="ja-JP" sz="1600" dirty="0" smtClean="0">
                <a:solidFill>
                  <a:schemeClr val="tx1"/>
                </a:solidFill>
              </a:rPr>
              <a:t>.</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a:lnSpc>
                <a:spcPts val="2200"/>
              </a:lnSpc>
            </a:pPr>
            <a:endPar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73062" indent="-285750">
              <a:lnSpc>
                <a:spcPts val="2200"/>
              </a:lnSpc>
              <a:buFont typeface="Wingdings" panose="05000000000000000000" pitchFamily="2" charset="2"/>
              <a:buChar char="u"/>
            </a:pPr>
            <a:r>
              <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Theme 2 (resilient health system)</a:t>
            </a:r>
          </a:p>
          <a:p>
            <a:pPr marL="180975">
              <a:lnSpc>
                <a:spcPts val="2200"/>
              </a:lnSpc>
            </a:pPr>
            <a:r>
              <a:rPr lang="en-US" altLang="ja-JP" sz="1600" dirty="0" smtClean="0">
                <a:solidFill>
                  <a:schemeClr val="tx1"/>
                </a:solidFill>
              </a:rPr>
              <a:t>The </a:t>
            </a:r>
            <a:r>
              <a:rPr lang="en-US" altLang="ja-JP" sz="1600" dirty="0">
                <a:solidFill>
                  <a:schemeClr val="tx1"/>
                </a:solidFill>
              </a:rPr>
              <a:t>two themes of strengthening responses to public health crises and Universal Health Coverage (UHC) were raised, and participants shared a view on the importance of strengthening each country’s capacity to prevent, prepare for, and respond to crises alongside international efforts, and of promoting UHC in order to deal with the broad-ranging health issues that Africa </a:t>
            </a:r>
            <a:r>
              <a:rPr lang="en-US" altLang="ja-JP" sz="1600" dirty="0" smtClean="0">
                <a:solidFill>
                  <a:schemeClr val="tx1"/>
                </a:solidFill>
              </a:rPr>
              <a:t>faces.</a:t>
            </a:r>
          </a:p>
          <a:p>
            <a:pPr marL="180975">
              <a:lnSpc>
                <a:spcPts val="2200"/>
              </a:lnSpc>
            </a:pPr>
            <a:endParaRPr lang="en-US" altLang="ja-JP" sz="1600" dirty="0" smtClean="0">
              <a:solidFill>
                <a:schemeClr val="tx1"/>
              </a:solidFill>
            </a:endParaRPr>
          </a:p>
          <a:p>
            <a:pPr marL="361950" indent="-276225">
              <a:lnSpc>
                <a:spcPts val="2200"/>
              </a:lnSpc>
              <a:buFont typeface="Wingdings" panose="05000000000000000000" pitchFamily="2" charset="2"/>
              <a:buChar char="u"/>
            </a:pPr>
            <a:r>
              <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Theme 3 (social stability)</a:t>
            </a:r>
          </a:p>
          <a:p>
            <a:pPr marL="180975" indent="-95250">
              <a:lnSpc>
                <a:spcPts val="2200"/>
              </a:lnSpc>
            </a:pPr>
            <a:r>
              <a:rPr lang="ja-JP" altLang="en-US"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600" b="1" dirty="0">
                <a:solidFill>
                  <a:schemeClr val="tx1"/>
                </a:solidFill>
              </a:rPr>
              <a:t>P</a:t>
            </a:r>
            <a:r>
              <a:rPr lang="en-US" altLang="ja-JP" sz="1600" b="1" dirty="0" smtClean="0">
                <a:solidFill>
                  <a:schemeClr val="tx1"/>
                </a:solidFill>
              </a:rPr>
              <a:t>romoting </a:t>
            </a:r>
            <a:r>
              <a:rPr lang="en-US" altLang="ja-JP" sz="1600" b="1" dirty="0">
                <a:solidFill>
                  <a:schemeClr val="tx1"/>
                </a:solidFill>
              </a:rPr>
              <a:t>social stability in order to respond to social instability </a:t>
            </a:r>
            <a:r>
              <a:rPr lang="en-US" altLang="ja-JP" sz="1600" dirty="0">
                <a:solidFill>
                  <a:schemeClr val="tx1"/>
                </a:solidFill>
              </a:rPr>
              <a:t>and the increased risk of natural disasters arising from climate change were raised. Participants shared a view on the importance of issues such as employment generation through job training for women and youths, </a:t>
            </a:r>
            <a:r>
              <a:rPr lang="en-US" altLang="ja-JP" sz="1600" b="1" dirty="0">
                <a:solidFill>
                  <a:schemeClr val="tx1"/>
                </a:solidFill>
              </a:rPr>
              <a:t>strengthening public security capabilities</a:t>
            </a:r>
            <a:r>
              <a:rPr lang="en-US" altLang="ja-JP" sz="1600" dirty="0">
                <a:solidFill>
                  <a:schemeClr val="tx1"/>
                </a:solidFill>
              </a:rPr>
              <a:t>, disaster risk reduction and food safety security</a:t>
            </a:r>
            <a:r>
              <a:rPr lang="en-US" altLang="ja-JP" sz="1600" dirty="0" smtClean="0">
                <a:solidFill>
                  <a:schemeClr val="tx1"/>
                </a:solidFill>
              </a:rPr>
              <a:t>.</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050" name="Picture 2" descr="http://www.mofa.go.jp/mofaj/files/00018407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01" y="599447"/>
            <a:ext cx="2534730" cy="1419902"/>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www.mofa.go.jp/mofaj/files/00018378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01" y="2276872"/>
            <a:ext cx="2546441" cy="1655022"/>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TICAD VI（テーマ別会合1～3の概要）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89" y="4291935"/>
            <a:ext cx="2558153" cy="16866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026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747200" y="764704"/>
            <a:ext cx="3099443" cy="646319"/>
          </a:xfrm>
          <a:prstGeom prst="rect">
            <a:avLst/>
          </a:prstGeom>
          <a:noFill/>
          <a:ln>
            <a:noFill/>
            <a:prstDash val="sysDash"/>
          </a:ln>
        </p:spPr>
        <p:txBody>
          <a:bodyPr wrap="square" lIns="91427" tIns="45714" rIns="91427" bIns="45714" rtlCol="0">
            <a:spAutoFit/>
          </a:bodyPr>
          <a:lstStyle/>
          <a:p>
            <a:pPr algn="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August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2017</a:t>
            </a:r>
          </a:p>
          <a:p>
            <a:pPr algn="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African Affairs </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Department</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コンテンツ プレースホルダー 4"/>
          <p:cNvSpPr txBox="1">
            <a:spLocks/>
          </p:cNvSpPr>
          <p:nvPr/>
        </p:nvSpPr>
        <p:spPr>
          <a:xfrm>
            <a:off x="131369" y="2584027"/>
            <a:ext cx="9695945" cy="1277021"/>
          </a:xfrm>
          <a:prstGeom prst="roundRect">
            <a:avLst>
              <a:gd name="adj" fmla="val 15534"/>
            </a:avLst>
          </a:prstGeom>
          <a:solidFill>
            <a:schemeClr val="bg1"/>
          </a:solidFill>
          <a:ln w="28575">
            <a:solidFill>
              <a:schemeClr val="accent1"/>
            </a:solidFill>
          </a:ln>
        </p:spPr>
        <p:txBody>
          <a:bodyPr vert="horz" wrap="square" lIns="91427" tIns="45714" rIns="91427" bIns="45714" rtlCol="0">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lnSpc>
                <a:spcPts val="1600"/>
              </a:lnSpc>
              <a:buFont typeface="Wingdings" panose="05000000000000000000" pitchFamily="2" charset="2"/>
              <a:buChar char="n"/>
            </a:pPr>
            <a:r>
              <a:rPr lang="en-US" altLang="ja-JP" sz="1500" dirty="0" smtClean="0">
                <a:latin typeface="Segoe UI" panose="020B0502040204020203" pitchFamily="34" charset="0"/>
                <a:ea typeface="Segoe UI" panose="020B0502040204020203" pitchFamily="34" charset="0"/>
                <a:cs typeface="Segoe UI" panose="020B0502040204020203" pitchFamily="34" charset="0"/>
              </a:rPr>
              <a:t>Representatives </a:t>
            </a:r>
            <a:r>
              <a:rPr lang="en-US" altLang="ja-JP" sz="1500" dirty="0">
                <a:latin typeface="Segoe UI" panose="020B0502040204020203" pitchFamily="34" charset="0"/>
                <a:ea typeface="Segoe UI" panose="020B0502040204020203" pitchFamily="34" charset="0"/>
                <a:cs typeface="Segoe UI" panose="020B0502040204020203" pitchFamily="34" charset="0"/>
              </a:rPr>
              <a:t>of </a:t>
            </a:r>
            <a:r>
              <a:rPr lang="en-US" altLang="ja-JP" sz="1500" b="1" dirty="0">
                <a:latin typeface="Segoe UI" panose="020B0502040204020203" pitchFamily="34" charset="0"/>
                <a:ea typeface="Segoe UI" panose="020B0502040204020203" pitchFamily="34" charset="0"/>
                <a:cs typeface="Segoe UI" panose="020B0502040204020203" pitchFamily="34" charset="0"/>
              </a:rPr>
              <a:t>51 African countries </a:t>
            </a:r>
            <a:r>
              <a:rPr lang="en-US" altLang="ja-JP" sz="1500" dirty="0">
                <a:latin typeface="Segoe UI" panose="020B0502040204020203" pitchFamily="34" charset="0"/>
                <a:ea typeface="Segoe UI" panose="020B0502040204020203" pitchFamily="34" charset="0"/>
                <a:cs typeface="Segoe UI" panose="020B0502040204020203" pitchFamily="34" charset="0"/>
              </a:rPr>
              <a:t>(</a:t>
            </a:r>
            <a:r>
              <a:rPr lang="en-US" altLang="ja-JP" sz="1400" dirty="0">
                <a:latin typeface="Segoe UI" panose="020B0502040204020203" pitchFamily="34" charset="0"/>
                <a:ea typeface="Segoe UI" panose="020B0502040204020203" pitchFamily="34" charset="0"/>
                <a:cs typeface="Segoe UI" panose="020B0502040204020203" pitchFamily="34" charset="0"/>
              </a:rPr>
              <a:t>16 foreign ministers, 9 other ministers, 12 </a:t>
            </a:r>
            <a:r>
              <a:rPr lang="en-US" altLang="ja-JP" sz="1400" dirty="0" smtClean="0">
                <a:latin typeface="Segoe UI" panose="020B0502040204020203" pitchFamily="34" charset="0"/>
                <a:ea typeface="Segoe UI" panose="020B0502040204020203" pitchFamily="34" charset="0"/>
                <a:cs typeface="Segoe UI" panose="020B0502040204020203" pitchFamily="34" charset="0"/>
              </a:rPr>
              <a:t>minister-level officials</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 development partners</a:t>
            </a:r>
            <a:r>
              <a:rPr lang="en-US" altLang="ja-JP" sz="1500" dirty="0">
                <a:latin typeface="Segoe UI" panose="020B0502040204020203" pitchFamily="34" charset="0"/>
                <a:ea typeface="Segoe UI" panose="020B0502040204020203" pitchFamily="34" charset="0"/>
                <a:cs typeface="Segoe UI" panose="020B0502040204020203" pitchFamily="34" charset="0"/>
              </a:rPr>
              <a:t> </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including Asian </a:t>
            </a:r>
            <a:r>
              <a:rPr lang="en-US" altLang="ja-JP" sz="1500" dirty="0">
                <a:latin typeface="Segoe UI" panose="020B0502040204020203" pitchFamily="34" charset="0"/>
                <a:ea typeface="Segoe UI" panose="020B0502040204020203" pitchFamily="34" charset="0"/>
                <a:cs typeface="Segoe UI" panose="020B0502040204020203" pitchFamily="34" charset="0"/>
              </a:rPr>
              <a:t>countries, international and regional organizations, and civil society, etc</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a:t>
            </a:r>
            <a:endParaRPr lang="en-US" altLang="ja-JP" sz="1500" dirty="0">
              <a:latin typeface="Segoe UI" panose="020B0502040204020203" pitchFamily="34" charset="0"/>
              <a:ea typeface="Segoe UI" panose="020B0502040204020203" pitchFamily="34" charset="0"/>
              <a:cs typeface="Segoe UI" panose="020B0502040204020203" pitchFamily="34" charset="0"/>
            </a:endParaRPr>
          </a:p>
          <a:p>
            <a:pPr>
              <a:lnSpc>
                <a:spcPts val="1600"/>
              </a:lnSpc>
              <a:buFont typeface="Wingdings" panose="05000000000000000000" pitchFamily="2" charset="2"/>
              <a:buChar char="n"/>
            </a:pPr>
            <a:r>
              <a:rPr lang="en-US" altLang="ja-JP" sz="1500" b="1" dirty="0" smtClean="0">
                <a:latin typeface="Segoe UI" panose="020B0502040204020203" pitchFamily="34" charset="0"/>
                <a:ea typeface="Segoe UI" panose="020B0502040204020203" pitchFamily="34" charset="0"/>
                <a:cs typeface="Segoe UI" panose="020B0502040204020203" pitchFamily="34" charset="0"/>
              </a:rPr>
              <a:t>Mr. Taro </a:t>
            </a:r>
            <a:r>
              <a:rPr lang="en-US" altLang="ja-JP" sz="1500" b="1" dirty="0" err="1" smtClean="0">
                <a:latin typeface="Segoe UI" panose="020B0502040204020203" pitchFamily="34" charset="0"/>
                <a:ea typeface="Segoe UI" panose="020B0502040204020203" pitchFamily="34" charset="0"/>
                <a:cs typeface="Segoe UI" panose="020B0502040204020203" pitchFamily="34" charset="0"/>
              </a:rPr>
              <a:t>Kono</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 </a:t>
            </a:r>
            <a:r>
              <a:rPr lang="da-DK" altLang="ja-JP" sz="1500" dirty="0" smtClean="0">
                <a:latin typeface="Segoe UI" panose="020B0502040204020203" pitchFamily="34" charset="0"/>
                <a:ea typeface="Segoe UI" panose="020B0502040204020203" pitchFamily="34" charset="0"/>
                <a:cs typeface="Segoe UI" panose="020B0502040204020203" pitchFamily="34" charset="0"/>
              </a:rPr>
              <a:t>Minister </a:t>
            </a:r>
            <a:r>
              <a:rPr lang="da-DK" altLang="ja-JP" sz="1500" dirty="0">
                <a:latin typeface="Segoe UI" panose="020B0502040204020203" pitchFamily="34" charset="0"/>
                <a:ea typeface="Segoe UI" panose="020B0502040204020203" pitchFamily="34" charset="0"/>
                <a:cs typeface="Segoe UI" panose="020B0502040204020203" pitchFamily="34" charset="0"/>
              </a:rPr>
              <a:t>for Foreign </a:t>
            </a:r>
            <a:r>
              <a:rPr lang="da-DK" altLang="ja-JP" sz="1500" dirty="0" smtClean="0">
                <a:latin typeface="Segoe UI" panose="020B0502040204020203" pitchFamily="34" charset="0"/>
                <a:ea typeface="Segoe UI" panose="020B0502040204020203" pitchFamily="34" charset="0"/>
                <a:cs typeface="Segoe UI" panose="020B0502040204020203" pitchFamily="34" charset="0"/>
              </a:rPr>
              <a:t>Affairs, </a:t>
            </a:r>
            <a:r>
              <a:rPr lang="da-DK" altLang="ja-JP" sz="1500" b="1" dirty="0" smtClean="0">
                <a:latin typeface="Segoe UI" panose="020B0502040204020203" pitchFamily="34" charset="0"/>
                <a:ea typeface="Segoe UI" panose="020B0502040204020203" pitchFamily="34" charset="0"/>
                <a:cs typeface="Segoe UI" panose="020B0502040204020203" pitchFamily="34" charset="0"/>
              </a:rPr>
              <a:t>Mr. Manabu Horii</a:t>
            </a:r>
            <a:r>
              <a:rPr lang="da-DK" altLang="ja-JP" sz="1500" dirty="0" smtClean="0">
                <a:latin typeface="Segoe UI" panose="020B0502040204020203" pitchFamily="34" charset="0"/>
                <a:ea typeface="Segoe UI" panose="020B0502040204020203" pitchFamily="34" charset="0"/>
                <a:cs typeface="Segoe UI" panose="020B0502040204020203" pitchFamily="34" charset="0"/>
              </a:rPr>
              <a:t>, Parliamentary </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Vice-Minister </a:t>
            </a:r>
            <a:r>
              <a:rPr lang="en-US" altLang="ja-JP" sz="1500" dirty="0">
                <a:latin typeface="Segoe UI" panose="020B0502040204020203" pitchFamily="34" charset="0"/>
                <a:ea typeface="Segoe UI" panose="020B0502040204020203" pitchFamily="34" charset="0"/>
                <a:cs typeface="Segoe UI" panose="020B0502040204020203" pitchFamily="34" charset="0"/>
              </a:rPr>
              <a:t>for Foreign Affairs </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 and </a:t>
            </a:r>
            <a:r>
              <a:rPr lang="en-US" altLang="ja-JP" sz="1500" b="1" dirty="0" smtClean="0">
                <a:latin typeface="Segoe UI" panose="020B0502040204020203" pitchFamily="34" charset="0"/>
                <a:ea typeface="Segoe UI" panose="020B0502040204020203" pitchFamily="34" charset="0"/>
                <a:cs typeface="Segoe UI" panose="020B0502040204020203" pitchFamily="34" charset="0"/>
              </a:rPr>
              <a:t>Mr. </a:t>
            </a:r>
            <a:r>
              <a:rPr lang="en-US" altLang="ja-JP" sz="1500" b="1" dirty="0" err="1" smtClean="0">
                <a:latin typeface="Segoe UI" panose="020B0502040204020203" pitchFamily="34" charset="0"/>
                <a:ea typeface="Segoe UI" panose="020B0502040204020203" pitchFamily="34" charset="0"/>
                <a:cs typeface="Segoe UI" panose="020B0502040204020203" pitchFamily="34" charset="0"/>
              </a:rPr>
              <a:t>Arata</a:t>
            </a:r>
            <a:r>
              <a:rPr lang="en-US" altLang="ja-JP" sz="1500" b="1" dirty="0" smtClean="0">
                <a:latin typeface="Segoe UI" panose="020B0502040204020203" pitchFamily="34" charset="0"/>
                <a:ea typeface="Segoe UI" panose="020B0502040204020203" pitchFamily="34" charset="0"/>
                <a:cs typeface="Segoe UI" panose="020B0502040204020203" pitchFamily="34" charset="0"/>
              </a:rPr>
              <a:t> Takebe</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 Parliamentary </a:t>
            </a:r>
            <a:r>
              <a:rPr lang="en-US" altLang="ja-JP" sz="1500" dirty="0">
                <a:latin typeface="Segoe UI" panose="020B0502040204020203" pitchFamily="34" charset="0"/>
                <a:ea typeface="Segoe UI" panose="020B0502040204020203" pitchFamily="34" charset="0"/>
                <a:cs typeface="Segoe UI" panose="020B0502040204020203" pitchFamily="34" charset="0"/>
              </a:rPr>
              <a:t>Vice-Minister of the </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Environment participated from Japan.</a:t>
            </a:r>
          </a:p>
        </p:txBody>
      </p:sp>
      <p:sp>
        <p:nvSpPr>
          <p:cNvPr id="10" name="コンテンツ プレースホルダー 4"/>
          <p:cNvSpPr txBox="1">
            <a:spLocks/>
          </p:cNvSpPr>
          <p:nvPr/>
        </p:nvSpPr>
        <p:spPr>
          <a:xfrm>
            <a:off x="112041" y="4269182"/>
            <a:ext cx="9734603" cy="2544194"/>
          </a:xfrm>
          <a:prstGeom prst="roundRect">
            <a:avLst>
              <a:gd name="adj" fmla="val 6059"/>
            </a:avLst>
          </a:prstGeom>
          <a:solidFill>
            <a:schemeClr val="bg1"/>
          </a:solidFill>
          <a:ln w="28575">
            <a:solidFill>
              <a:schemeClr val="accent1"/>
            </a:solidFill>
          </a:ln>
        </p:spPr>
        <p:txBody>
          <a:bodyPr vert="horz" wrap="square" lIns="91427" tIns="45714" rIns="91427" bIns="45714" rtlCol="0">
            <a:spAutoFit/>
          </a:bodyPr>
          <a:lstStyle>
            <a:defPPr>
              <a:defRPr lang="ja-JP"/>
            </a:defPPr>
            <a:lvl1pPr indent="0" defTabSz="914400">
              <a:spcBef>
                <a:spcPct val="20000"/>
              </a:spcBef>
              <a:buFont typeface="Arial" panose="020B0604020202020204" pitchFamily="34" charset="0"/>
              <a:buNone/>
              <a:defRPr sz="1600" b="1">
                <a:latin typeface="メイリオ" panose="020B0604030504040204" pitchFamily="50" charset="-128"/>
                <a:ea typeface="メイリオ" panose="020B0604030504040204" pitchFamily="50" charset="-128"/>
                <a:cs typeface="メイリオ" panose="020B0604030504040204" pitchFamily="50" charset="-128"/>
              </a:defRPr>
            </a:lvl1pPr>
            <a:lvl2pPr marL="742950" indent="-285750" defTabSz="914400">
              <a:spcBef>
                <a:spcPct val="20000"/>
              </a:spcBef>
              <a:buFont typeface="Arial" panose="020B0604020202020204" pitchFamily="34" charset="0"/>
              <a:buChar char="–"/>
              <a:defRPr sz="2800"/>
            </a:lvl2pPr>
            <a:lvl3pPr marL="1143000" indent="-228600" defTabSz="914400">
              <a:spcBef>
                <a:spcPct val="20000"/>
              </a:spcBef>
              <a:buFont typeface="Arial" panose="020B0604020202020204" pitchFamily="34" charset="0"/>
              <a:buChar char="•"/>
              <a:defRPr sz="2400"/>
            </a:lvl3pPr>
            <a:lvl4pPr marL="1600200" indent="-228600" defTabSz="914400">
              <a:spcBef>
                <a:spcPct val="20000"/>
              </a:spcBef>
              <a:buFont typeface="Arial" panose="020B0604020202020204" pitchFamily="34" charset="0"/>
              <a:buChar char="–"/>
              <a:defRPr sz="2000"/>
            </a:lvl4pPr>
            <a:lvl5pPr marL="2057400" indent="-228600" defTabSz="914400">
              <a:spcBef>
                <a:spcPct val="20000"/>
              </a:spcBef>
              <a:buFont typeface="Arial" panose="020B0604020202020204" pitchFamily="34" charset="0"/>
              <a:buChar char="»"/>
              <a:defRPr sz="2000"/>
            </a:lvl5pPr>
            <a:lvl6pPr marL="2514600" indent="-228600" defTabSz="914400">
              <a:spcBef>
                <a:spcPct val="20000"/>
              </a:spcBef>
              <a:buFont typeface="Arial" panose="020B0604020202020204" pitchFamily="34" charset="0"/>
              <a:buChar char="•"/>
              <a:defRPr sz="2000"/>
            </a:lvl6pPr>
            <a:lvl7pPr marL="2971800" indent="-228600" defTabSz="914400">
              <a:spcBef>
                <a:spcPct val="20000"/>
              </a:spcBef>
              <a:buFont typeface="Arial" panose="020B0604020202020204" pitchFamily="34" charset="0"/>
              <a:buChar char="•"/>
              <a:defRPr sz="2000"/>
            </a:lvl7pPr>
            <a:lvl8pPr marL="3429000" indent="-228600" defTabSz="914400">
              <a:spcBef>
                <a:spcPct val="20000"/>
              </a:spcBef>
              <a:buFont typeface="Arial" panose="020B0604020202020204" pitchFamily="34" charset="0"/>
              <a:buChar char="•"/>
              <a:defRPr sz="2000"/>
            </a:lvl8pPr>
            <a:lvl9pPr marL="3886200" indent="-228600" defTabSz="914400">
              <a:spcBef>
                <a:spcPct val="20000"/>
              </a:spcBef>
              <a:buFont typeface="Arial" panose="020B0604020202020204" pitchFamily="34" charset="0"/>
              <a:buChar char="•"/>
              <a:defRPr sz="2000"/>
            </a:lvl9pPr>
          </a:lstStyle>
          <a:p>
            <a:pPr marL="180975" lvl="0" indent="-180975">
              <a:lnSpc>
                <a:spcPts val="1600"/>
              </a:lnSpc>
              <a:spcAft>
                <a:spcPts val="600"/>
              </a:spcAft>
            </a:pPr>
            <a:r>
              <a:rPr lang="en-US" altLang="ja-JP" sz="1500" dirty="0" smtClean="0">
                <a:solidFill>
                  <a:schemeClr val="accent2"/>
                </a:solidFill>
                <a:latin typeface="Segoe UI" panose="020B0502040204020203" pitchFamily="34" charset="0"/>
                <a:ea typeface="Segoe UI" panose="020B0502040204020203" pitchFamily="34" charset="0"/>
                <a:cs typeface="Segoe UI" panose="020B0502040204020203" pitchFamily="34" charset="0"/>
              </a:rPr>
              <a:t>[Opening Session] </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Foreign</a:t>
            </a:r>
            <a:r>
              <a:rPr lang="en-US" altLang="ja-JP" sz="1500" dirty="0" smtClean="0">
                <a:solidFill>
                  <a:schemeClr val="accent2"/>
                </a:solidFill>
                <a:latin typeface="Segoe UI" panose="020B0502040204020203" pitchFamily="34" charset="0"/>
                <a:ea typeface="Segoe UI" panose="020B0502040204020203" pitchFamily="34" charset="0"/>
                <a:cs typeface="Segoe UI" panose="020B0502040204020203" pitchFamily="34" charset="0"/>
              </a:rPr>
              <a:t> </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Minister </a:t>
            </a:r>
            <a:r>
              <a:rPr lang="en-US" altLang="ja-JP" sz="1500" dirty="0" err="1" smtClean="0">
                <a:latin typeface="Segoe UI" panose="020B0502040204020203" pitchFamily="34" charset="0"/>
                <a:ea typeface="Segoe UI" panose="020B0502040204020203" pitchFamily="34" charset="0"/>
                <a:cs typeface="Segoe UI" panose="020B0502040204020203" pitchFamily="34" charset="0"/>
              </a:rPr>
              <a:t>Kono</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referred to the </a:t>
            </a:r>
            <a:r>
              <a:rPr lang="en-US" altLang="ja-JP" sz="1500" b="0" u="sng" dirty="0">
                <a:latin typeface="Segoe UI" panose="020B0502040204020203" pitchFamily="34" charset="0"/>
                <a:ea typeface="Segoe UI" panose="020B0502040204020203" pitchFamily="34" charset="0"/>
                <a:cs typeface="Segoe UI" panose="020B0502040204020203" pitchFamily="34" charset="0"/>
              </a:rPr>
              <a:t>“Free and Open Indo-Pacific Strategy</a:t>
            </a:r>
            <a:r>
              <a:rPr lang="en-US" altLang="ja-JP" sz="1500" b="0" dirty="0">
                <a:latin typeface="Segoe UI" panose="020B0502040204020203" pitchFamily="34" charset="0"/>
                <a:ea typeface="Segoe UI" panose="020B0502040204020203" pitchFamily="34" charset="0"/>
                <a:cs typeface="Segoe UI" panose="020B0502040204020203" pitchFamily="34" charset="0"/>
              </a:rPr>
              <a:t>” announced by Prime Minister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Abe on the occasion of TICAD VI, emphasizing the </a:t>
            </a:r>
            <a:r>
              <a:rPr lang="en-US" altLang="ja-JP" sz="1500" b="0" dirty="0">
                <a:latin typeface="Segoe UI" panose="020B0502040204020203" pitchFamily="34" charset="0"/>
                <a:ea typeface="Segoe UI" panose="020B0502040204020203" pitchFamily="34" charset="0"/>
                <a:cs typeface="Segoe UI" panose="020B0502040204020203" pitchFamily="34" charset="0"/>
              </a:rPr>
              <a:t>importance of </a:t>
            </a:r>
            <a:r>
              <a:rPr lang="en-US" altLang="ja-JP" sz="1500" dirty="0">
                <a:latin typeface="Segoe UI" panose="020B0502040204020203" pitchFamily="34" charset="0"/>
                <a:ea typeface="Segoe UI" panose="020B0502040204020203" pitchFamily="34" charset="0"/>
                <a:cs typeface="Segoe UI" panose="020B0502040204020203" pitchFamily="34" charset="0"/>
              </a:rPr>
              <a:t>strengthening connectivity between Asia and Africa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through </a:t>
            </a:r>
            <a:r>
              <a:rPr lang="en-US" altLang="ja-JP" sz="1500" dirty="0">
                <a:latin typeface="Segoe UI" panose="020B0502040204020203" pitchFamily="34" charset="0"/>
                <a:ea typeface="Segoe UI" panose="020B0502040204020203" pitchFamily="34" charset="0"/>
                <a:cs typeface="Segoe UI" panose="020B0502040204020203" pitchFamily="34" charset="0"/>
              </a:rPr>
              <a:t>quality infrastructure investment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and a maritime </a:t>
            </a:r>
            <a:r>
              <a:rPr lang="en-US" altLang="ja-JP" sz="1500" b="0" dirty="0">
                <a:latin typeface="Segoe UI" panose="020B0502040204020203" pitchFamily="34" charset="0"/>
                <a:ea typeface="Segoe UI" panose="020B0502040204020203" pitchFamily="34" charset="0"/>
                <a:cs typeface="Segoe UI" panose="020B0502040204020203" pitchFamily="34" charset="0"/>
              </a:rPr>
              <a:t>order based on the principles of international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law, </a:t>
            </a:r>
            <a:r>
              <a:rPr lang="en-US" altLang="ja-JP" sz="1500" b="0" dirty="0">
                <a:latin typeface="Segoe UI" panose="020B0502040204020203" pitchFamily="34" charset="0"/>
                <a:ea typeface="Segoe UI" panose="020B0502040204020203" pitchFamily="34" charset="0"/>
                <a:cs typeface="Segoe UI" panose="020B0502040204020203" pitchFamily="34" charset="0"/>
              </a:rPr>
              <a:t>such as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the freedom </a:t>
            </a:r>
            <a:r>
              <a:rPr lang="en-US" altLang="ja-JP" sz="1500" b="0" dirty="0">
                <a:latin typeface="Segoe UI" panose="020B0502040204020203" pitchFamily="34" charset="0"/>
                <a:ea typeface="Segoe UI" panose="020B0502040204020203" pitchFamily="34" charset="0"/>
                <a:cs typeface="Segoe UI" panose="020B0502040204020203" pitchFamily="34" charset="0"/>
              </a:rPr>
              <a:t>of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navigation </a:t>
            </a:r>
            <a:r>
              <a:rPr lang="en-US" altLang="ja-JP" sz="1500" b="0" dirty="0">
                <a:latin typeface="Segoe UI" panose="020B0502040204020203" pitchFamily="34" charset="0"/>
                <a:ea typeface="Segoe UI" panose="020B0502040204020203" pitchFamily="34" charset="0"/>
                <a:cs typeface="Segoe UI" panose="020B0502040204020203" pitchFamily="34" charset="0"/>
              </a:rPr>
              <a:t>reflected in the United Nations Convention on the Law of the Sea (UNCLOS</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  He also introduced that Japan is advancing negotiations for investment agreements in order to develop an environment to encourage </a:t>
            </a:r>
            <a:r>
              <a:rPr lang="en-US" altLang="ja-JP" sz="1500" b="0" dirty="0">
                <a:latin typeface="Segoe UI" panose="020B0502040204020203" pitchFamily="34" charset="0"/>
                <a:ea typeface="Segoe UI" panose="020B0502040204020203" pitchFamily="34" charset="0"/>
                <a:cs typeface="Segoe UI" panose="020B0502040204020203" pitchFamily="34" charset="0"/>
              </a:rPr>
              <a:t>private sector investment in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Africa.</a:t>
            </a:r>
          </a:p>
          <a:p>
            <a:pPr marL="180975" lvl="0" indent="-180975">
              <a:lnSpc>
                <a:spcPts val="1600"/>
              </a:lnSpc>
              <a:spcAft>
                <a:spcPts val="600"/>
              </a:spcAft>
            </a:pPr>
            <a:r>
              <a:rPr lang="en-US" altLang="ja-JP" sz="1500" dirty="0" smtClean="0">
                <a:solidFill>
                  <a:schemeClr val="accent2"/>
                </a:solidFill>
                <a:latin typeface="Segoe UI" panose="020B0502040204020203" pitchFamily="34" charset="0"/>
                <a:ea typeface="Segoe UI" panose="020B0502040204020203" pitchFamily="34" charset="0"/>
                <a:cs typeface="Segoe UI" panose="020B0502040204020203" pitchFamily="34" charset="0"/>
              </a:rPr>
              <a:t>[Plenary Session 1: Overview of Progress since TICAD VI] </a:t>
            </a:r>
            <a:r>
              <a:rPr lang="en-US" altLang="ja-JP" sz="1500" dirty="0">
                <a:latin typeface="Segoe UI" panose="020B0502040204020203" pitchFamily="34" charset="0"/>
                <a:ea typeface="Segoe UI" panose="020B0502040204020203" pitchFamily="34" charset="0"/>
                <a:cs typeface="Segoe UI" panose="020B0502040204020203" pitchFamily="34" charset="0"/>
              </a:rPr>
              <a:t>Foreign</a:t>
            </a:r>
            <a:r>
              <a:rPr lang="en-US" altLang="ja-JP" sz="1500" dirty="0">
                <a:solidFill>
                  <a:schemeClr val="accent2"/>
                </a:solidFill>
                <a:latin typeface="Segoe UI" panose="020B0502040204020203" pitchFamily="34" charset="0"/>
                <a:ea typeface="Segoe UI" panose="020B0502040204020203" pitchFamily="34" charset="0"/>
                <a:cs typeface="Segoe UI" panose="020B0502040204020203" pitchFamily="34" charset="0"/>
              </a:rPr>
              <a:t> </a:t>
            </a:r>
            <a:r>
              <a:rPr lang="en-US" altLang="ja-JP" sz="1500" dirty="0">
                <a:latin typeface="Segoe UI" panose="020B0502040204020203" pitchFamily="34" charset="0"/>
                <a:ea typeface="Segoe UI" panose="020B0502040204020203" pitchFamily="34" charset="0"/>
                <a:cs typeface="Segoe UI" panose="020B0502040204020203" pitchFamily="34" charset="0"/>
              </a:rPr>
              <a:t>Minister </a:t>
            </a:r>
            <a:r>
              <a:rPr lang="en-US" altLang="ja-JP" sz="1500" dirty="0" err="1">
                <a:latin typeface="Segoe UI" panose="020B0502040204020203" pitchFamily="34" charset="0"/>
                <a:ea typeface="Segoe UI" panose="020B0502040204020203" pitchFamily="34" charset="0"/>
                <a:cs typeface="Segoe UI" panose="020B0502040204020203" pitchFamily="34" charset="0"/>
              </a:rPr>
              <a:t>Kono</a:t>
            </a:r>
            <a:r>
              <a:rPr lang="en-US" altLang="ja-JP" sz="1500" dirty="0">
                <a:latin typeface="Segoe UI" panose="020B0502040204020203" pitchFamily="34" charset="0"/>
                <a:ea typeface="Segoe UI" panose="020B0502040204020203" pitchFamily="34" charset="0"/>
                <a:cs typeface="Segoe UI" panose="020B0502040204020203" pitchFamily="34" charset="0"/>
              </a:rPr>
              <a:t>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explained that </a:t>
            </a:r>
            <a:r>
              <a:rPr lang="en-US" altLang="ja-JP" sz="1500" b="0" dirty="0">
                <a:latin typeface="Segoe UI" panose="020B0502040204020203" pitchFamily="34" charset="0"/>
                <a:ea typeface="Segoe UI" panose="020B0502040204020203" pitchFamily="34" charset="0"/>
                <a:cs typeface="Segoe UI" panose="020B0502040204020203" pitchFamily="34" charset="0"/>
              </a:rPr>
              <a:t>Japan has implemented</a:t>
            </a:r>
            <a:r>
              <a:rPr lang="en-US" altLang="ja-JP" sz="1500" dirty="0">
                <a:latin typeface="Segoe UI" panose="020B0502040204020203" pitchFamily="34" charset="0"/>
                <a:ea typeface="Segoe UI" panose="020B0502040204020203" pitchFamily="34" charset="0"/>
                <a:cs typeface="Segoe UI" panose="020B0502040204020203" pitchFamily="34" charset="0"/>
              </a:rPr>
              <a:t> </a:t>
            </a:r>
            <a:r>
              <a:rPr lang="en-US" altLang="ja-JP" sz="1500" b="0" dirty="0">
                <a:latin typeface="Segoe UI" panose="020B0502040204020203" pitchFamily="34" charset="0"/>
                <a:ea typeface="Segoe UI" panose="020B0502040204020203" pitchFamily="34" charset="0"/>
                <a:cs typeface="Segoe UI" panose="020B0502040204020203" pitchFamily="34" charset="0"/>
              </a:rPr>
              <a:t>initiatives worth </a:t>
            </a:r>
            <a:r>
              <a:rPr lang="en-US" altLang="ja-JP" sz="1500" dirty="0">
                <a:latin typeface="Segoe UI" panose="020B0502040204020203" pitchFamily="34" charset="0"/>
                <a:ea typeface="Segoe UI" panose="020B0502040204020203" pitchFamily="34" charset="0"/>
                <a:cs typeface="Segoe UI" panose="020B0502040204020203" pitchFamily="34" charset="0"/>
              </a:rPr>
              <a:t>approximately 5 billion </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USD</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 in </a:t>
            </a:r>
            <a:r>
              <a:rPr lang="en-US" altLang="ja-JP" sz="1500" b="0" dirty="0">
                <a:latin typeface="Segoe UI" panose="020B0502040204020203" pitchFamily="34" charset="0"/>
                <a:ea typeface="Segoe UI" panose="020B0502040204020203" pitchFamily="34" charset="0"/>
                <a:cs typeface="Segoe UI" panose="020B0502040204020203" pitchFamily="34" charset="0"/>
              </a:rPr>
              <a:t>line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with </a:t>
            </a:r>
            <a:r>
              <a:rPr lang="en-US" altLang="ja-JP" sz="1500" b="0" dirty="0">
                <a:latin typeface="Segoe UI" panose="020B0502040204020203" pitchFamily="34" charset="0"/>
                <a:ea typeface="Segoe UI" panose="020B0502040204020203" pitchFamily="34" charset="0"/>
                <a:cs typeface="Segoe UI" panose="020B0502040204020203" pitchFamily="34" charset="0"/>
              </a:rPr>
              <a:t>the three pillars of the Nairobi Declaration (economic diversification and industrialization, health, and social stability) </a:t>
            </a:r>
            <a:r>
              <a:rPr lang="en-US" altLang="ja-JP" sz="1500" dirty="0">
                <a:latin typeface="Segoe UI" panose="020B0502040204020203" pitchFamily="34" charset="0"/>
                <a:ea typeface="Segoe UI" panose="020B0502040204020203" pitchFamily="34" charset="0"/>
                <a:cs typeface="Segoe UI" panose="020B0502040204020203" pitchFamily="34" charset="0"/>
              </a:rPr>
              <a:t>since </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2016</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 </a:t>
            </a:r>
            <a:r>
              <a:rPr lang="en-US" altLang="ja-JP" sz="1500" b="0" dirty="0">
                <a:latin typeface="Segoe UI" panose="020B0502040204020203" pitchFamily="34" charset="0"/>
                <a:ea typeface="Segoe UI" panose="020B0502040204020203" pitchFamily="34" charset="0"/>
                <a:cs typeface="Segoe UI" panose="020B0502040204020203" pitchFamily="34" charset="0"/>
              </a:rPr>
              <a:t>and that the total value of the initiatives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had </a:t>
            </a:r>
            <a:r>
              <a:rPr lang="en-US" altLang="ja-JP" sz="1500" b="0" dirty="0">
                <a:latin typeface="Segoe UI" panose="020B0502040204020203" pitchFamily="34" charset="0"/>
                <a:ea typeface="Segoe UI" panose="020B0502040204020203" pitchFamily="34" charset="0"/>
                <a:cs typeface="Segoe UI" panose="020B0502040204020203" pitchFamily="34" charset="0"/>
              </a:rPr>
              <a:t>reached </a:t>
            </a:r>
            <a:r>
              <a:rPr lang="en-US" altLang="ja-JP" sz="1500" dirty="0">
                <a:latin typeface="Segoe UI" panose="020B0502040204020203" pitchFamily="34" charset="0"/>
                <a:ea typeface="Segoe UI" panose="020B0502040204020203" pitchFamily="34" charset="0"/>
                <a:cs typeface="Segoe UI" panose="020B0502040204020203" pitchFamily="34" charset="0"/>
              </a:rPr>
              <a:t>26.7 billion </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USD between 2013 (TICAD V) until 2016</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 He </a:t>
            </a:r>
            <a:r>
              <a:rPr lang="en-US" altLang="ja-JP" sz="1500" b="0" dirty="0">
                <a:latin typeface="Segoe UI" panose="020B0502040204020203" pitchFamily="34" charset="0"/>
                <a:ea typeface="Segoe UI" panose="020B0502040204020203" pitchFamily="34" charset="0"/>
                <a:cs typeface="Segoe UI" panose="020B0502040204020203" pitchFamily="34" charset="0"/>
              </a:rPr>
              <a:t>also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stressed the importance of further efforts to encourage </a:t>
            </a:r>
            <a:r>
              <a:rPr lang="en-US" altLang="ja-JP" sz="1500" b="0" dirty="0">
                <a:latin typeface="Segoe UI" panose="020B0502040204020203" pitchFamily="34" charset="0"/>
                <a:ea typeface="Segoe UI" panose="020B0502040204020203" pitchFamily="34" charset="0"/>
                <a:cs typeface="Segoe UI" panose="020B0502040204020203" pitchFamily="34" charset="0"/>
              </a:rPr>
              <a:t>private sector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investment.</a:t>
            </a:r>
          </a:p>
        </p:txBody>
      </p:sp>
      <p:sp>
        <p:nvSpPr>
          <p:cNvPr id="14" name="正方形/長方形 13"/>
          <p:cNvSpPr/>
          <p:nvPr/>
        </p:nvSpPr>
        <p:spPr>
          <a:xfrm>
            <a:off x="150128" y="2298370"/>
            <a:ext cx="1479469" cy="338542"/>
          </a:xfrm>
          <a:prstGeom prst="rect">
            <a:avLst/>
          </a:prstGeom>
          <a:solidFill>
            <a:srgbClr val="00B0F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91427" tIns="45714" rIns="91427" bIns="45714" rtlCol="0" anchor="ctr">
            <a:spAutoFit/>
          </a:bodyPr>
          <a:lstStyle/>
          <a:p>
            <a:pPr algn="ctr"/>
            <a:r>
              <a:rPr lang="en-US" altLang="ja-JP" sz="1600" b="1" dirty="0" smtClean="0">
                <a:latin typeface="Segoe UI" panose="020B0502040204020203" pitchFamily="34" charset="0"/>
                <a:ea typeface="Segoe UI" panose="020B0502040204020203" pitchFamily="34" charset="0"/>
                <a:cs typeface="Segoe UI" panose="020B0502040204020203" pitchFamily="34" charset="0"/>
              </a:rPr>
              <a:t>Participants</a:t>
            </a:r>
            <a:endParaRPr kumimoji="1" lang="ja-JP" altLang="en-US" sz="1600" b="1"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9" name="正方形/長方形 8"/>
          <p:cNvSpPr/>
          <p:nvPr/>
        </p:nvSpPr>
        <p:spPr>
          <a:xfrm>
            <a:off x="181099" y="3954554"/>
            <a:ext cx="2952328" cy="338542"/>
          </a:xfrm>
          <a:prstGeom prst="rect">
            <a:avLst/>
          </a:prstGeom>
          <a:solidFill>
            <a:srgbClr val="00B0F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91427" tIns="45714" rIns="91427" bIns="45714" rtlCol="0" anchor="ctr">
            <a:spAutoFit/>
          </a:bodyPr>
          <a:lstStyle/>
          <a:p>
            <a:pPr algn="ctr"/>
            <a:r>
              <a:rPr lang="en-US" altLang="ja-JP" sz="1600" b="1" dirty="0" smtClean="0">
                <a:latin typeface="Segoe UI" panose="020B0502040204020203" pitchFamily="34" charset="0"/>
                <a:ea typeface="Segoe UI" panose="020B0502040204020203" pitchFamily="34" charset="0"/>
                <a:cs typeface="Segoe UI" panose="020B0502040204020203" pitchFamily="34" charset="0"/>
              </a:rPr>
              <a:t>Overview of the Meeting</a:t>
            </a:r>
            <a:endParaRPr kumimoji="1" lang="ja-JP" altLang="en-US" sz="1600" b="1"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pic>
        <p:nvPicPr>
          <p:cNvPr id="1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53434" y="24646"/>
            <a:ext cx="740247" cy="6680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1099" y="77346"/>
            <a:ext cx="1417529" cy="562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タイトル 3"/>
          <p:cNvSpPr>
            <a:spLocks noGrp="1"/>
          </p:cNvSpPr>
          <p:nvPr>
            <p:ph type="title"/>
          </p:nvPr>
        </p:nvSpPr>
        <p:spPr>
          <a:xfrm>
            <a:off x="1754645" y="44624"/>
            <a:ext cx="6786754" cy="615350"/>
          </a:xfrm>
          <a:solidFill>
            <a:schemeClr val="tx2"/>
          </a:solidFill>
        </p:spPr>
        <p:txBody>
          <a:bodyPr>
            <a:noAutofit/>
          </a:bodyPr>
          <a:lstStyle/>
          <a:p>
            <a:r>
              <a:rPr lang="en-US" altLang="ja-JP" sz="1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TICAD Ministerial Meeting</a:t>
            </a:r>
            <a:br>
              <a:rPr lang="en-US" altLang="ja-JP" sz="1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1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24-25 August </a:t>
            </a:r>
            <a:r>
              <a:rPr lang="en-US" altLang="ja-JP" sz="1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(Maputo, Mozambique)</a:t>
            </a:r>
          </a:p>
        </p:txBody>
      </p:sp>
      <p:pic>
        <p:nvPicPr>
          <p:cNvPr id="11" name="Picture 2" descr="\\SO0097\org\every\Zensho\報文IT\Flickr用写真\河野外務大臣\20170829 モザンビーク及びエチオピア訪問\DSI_4925.jpg"/>
          <p:cNvPicPr>
            <a:picLocks noChangeAspect="1" noChangeArrowheads="1"/>
          </p:cNvPicPr>
          <p:nvPr/>
        </p:nvPicPr>
        <p:blipFill>
          <a:blip r:embed="rId5" cstate="print">
            <a:extLst>
              <a:ext uri="{BEBA8EAE-BF5A-486C-A8C5-ECC9F3942E4B}">
                <a14:imgProps xmlns:a14="http://schemas.microsoft.com/office/drawing/2010/main">
                  <a14:imgLayer r:embed="rId6">
                    <a14:imgEffect>
                      <a14:brightnessContrast bright="20000" contrast="-20000"/>
                    </a14:imgEffect>
                  </a14:imgLayer>
                </a14:imgProps>
              </a:ext>
              <a:ext uri="{28A0092B-C50C-407E-A947-70E740481C1C}">
                <a14:useLocalDpi xmlns:a14="http://schemas.microsoft.com/office/drawing/2010/main" val="0"/>
              </a:ext>
            </a:extLst>
          </a:blip>
          <a:srcRect/>
          <a:stretch>
            <a:fillRect/>
          </a:stretch>
        </p:blipFill>
        <p:spPr bwMode="auto">
          <a:xfrm>
            <a:off x="1809174" y="692699"/>
            <a:ext cx="2648506" cy="188991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descr="\\SO0097\org\every\Zensho\報文IT\Flickr用写真\河野外務大臣\20170829 モザンビーク及びエチオピア訪問\DSI_5001.jpg"/>
          <p:cNvPicPr>
            <a:picLocks noChangeAspect="1" noChangeArrowheads="1"/>
          </p:cNvPicPr>
          <p:nvPr/>
        </p:nvPicPr>
        <p:blipFill>
          <a:blip r:embed="rId7" cstate="print">
            <a:extLst>
              <a:ext uri="{BEBA8EAE-BF5A-486C-A8C5-ECC9F3942E4B}">
                <a14:imgProps xmlns:a14="http://schemas.microsoft.com/office/drawing/2010/main">
                  <a14:imgLayer r:embed="rId8">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5431216" y="681192"/>
            <a:ext cx="2631967" cy="1878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24704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4"/>
          <p:cNvSpPr txBox="1">
            <a:spLocks/>
          </p:cNvSpPr>
          <p:nvPr/>
        </p:nvSpPr>
        <p:spPr>
          <a:xfrm>
            <a:off x="42856" y="548680"/>
            <a:ext cx="9790186" cy="2718383"/>
          </a:xfrm>
          <a:prstGeom prst="roundRect">
            <a:avLst>
              <a:gd name="adj" fmla="val 6059"/>
            </a:avLst>
          </a:prstGeom>
          <a:solidFill>
            <a:schemeClr val="bg1"/>
          </a:solidFill>
          <a:ln w="28575">
            <a:solidFill>
              <a:schemeClr val="accent1"/>
            </a:solidFill>
          </a:ln>
        </p:spPr>
        <p:txBody>
          <a:bodyPr vert="horz" wrap="square" lIns="91427" tIns="45714" rIns="91427" bIns="45714" rtlCol="0">
            <a:spAutoFit/>
          </a:bodyPr>
          <a:lstStyle>
            <a:defPPr>
              <a:defRPr lang="ja-JP"/>
            </a:defPPr>
            <a:lvl1pPr indent="0" defTabSz="914400">
              <a:spcBef>
                <a:spcPct val="20000"/>
              </a:spcBef>
              <a:buFont typeface="Arial" panose="020B0604020202020204" pitchFamily="34" charset="0"/>
              <a:buNone/>
              <a:defRPr sz="1600" b="1">
                <a:latin typeface="メイリオ" panose="020B0604030504040204" pitchFamily="50" charset="-128"/>
                <a:ea typeface="メイリオ" panose="020B0604030504040204" pitchFamily="50" charset="-128"/>
                <a:cs typeface="メイリオ" panose="020B0604030504040204" pitchFamily="50" charset="-128"/>
              </a:defRPr>
            </a:lvl1pPr>
            <a:lvl2pPr marL="742950" indent="-285750" defTabSz="914400">
              <a:spcBef>
                <a:spcPct val="20000"/>
              </a:spcBef>
              <a:buFont typeface="Arial" panose="020B0604020202020204" pitchFamily="34" charset="0"/>
              <a:buChar char="–"/>
              <a:defRPr sz="2800"/>
            </a:lvl2pPr>
            <a:lvl3pPr marL="1143000" indent="-228600" defTabSz="914400">
              <a:spcBef>
                <a:spcPct val="20000"/>
              </a:spcBef>
              <a:buFont typeface="Arial" panose="020B0604020202020204" pitchFamily="34" charset="0"/>
              <a:buChar char="•"/>
              <a:defRPr sz="2400"/>
            </a:lvl3pPr>
            <a:lvl4pPr marL="1600200" indent="-228600" defTabSz="914400">
              <a:spcBef>
                <a:spcPct val="20000"/>
              </a:spcBef>
              <a:buFont typeface="Arial" panose="020B0604020202020204" pitchFamily="34" charset="0"/>
              <a:buChar char="–"/>
              <a:defRPr sz="2000"/>
            </a:lvl4pPr>
            <a:lvl5pPr marL="2057400" indent="-228600" defTabSz="914400">
              <a:spcBef>
                <a:spcPct val="20000"/>
              </a:spcBef>
              <a:buFont typeface="Arial" panose="020B0604020202020204" pitchFamily="34" charset="0"/>
              <a:buChar char="»"/>
              <a:defRPr sz="2000"/>
            </a:lvl5pPr>
            <a:lvl6pPr marL="2514600" indent="-228600" defTabSz="914400">
              <a:spcBef>
                <a:spcPct val="20000"/>
              </a:spcBef>
              <a:buFont typeface="Arial" panose="020B0604020202020204" pitchFamily="34" charset="0"/>
              <a:buChar char="•"/>
              <a:defRPr sz="2000"/>
            </a:lvl6pPr>
            <a:lvl7pPr marL="2971800" indent="-228600" defTabSz="914400">
              <a:spcBef>
                <a:spcPct val="20000"/>
              </a:spcBef>
              <a:buFont typeface="Arial" panose="020B0604020202020204" pitchFamily="34" charset="0"/>
              <a:buChar char="•"/>
              <a:defRPr sz="2000"/>
            </a:lvl7pPr>
            <a:lvl8pPr marL="3429000" indent="-228600" defTabSz="914400">
              <a:spcBef>
                <a:spcPct val="20000"/>
              </a:spcBef>
              <a:buFont typeface="Arial" panose="020B0604020202020204" pitchFamily="34" charset="0"/>
              <a:buChar char="•"/>
              <a:defRPr sz="2000"/>
            </a:lvl8pPr>
            <a:lvl9pPr marL="3886200" indent="-228600" defTabSz="914400">
              <a:spcBef>
                <a:spcPct val="20000"/>
              </a:spcBef>
              <a:buFont typeface="Arial" panose="020B0604020202020204" pitchFamily="34" charset="0"/>
              <a:buChar char="•"/>
              <a:defRPr sz="2000"/>
            </a:lvl9pPr>
          </a:lstStyle>
          <a:p>
            <a:pPr marL="180975" indent="-180975">
              <a:lnSpc>
                <a:spcPts val="1600"/>
              </a:lnSpc>
              <a:spcAft>
                <a:spcPts val="600"/>
              </a:spcAft>
            </a:pPr>
            <a:r>
              <a:rPr lang="en-US" altLang="ja-JP" sz="1500" dirty="0">
                <a:solidFill>
                  <a:schemeClr val="accent2"/>
                </a:solidFill>
                <a:latin typeface="Segoe UI" panose="020B0502040204020203" pitchFamily="34" charset="0"/>
                <a:ea typeface="Segoe UI" panose="020B0502040204020203" pitchFamily="34" charset="0"/>
                <a:cs typeface="Segoe UI" panose="020B0502040204020203" pitchFamily="34" charset="0"/>
              </a:rPr>
              <a:t>[Plenary Session 2: Economic Transformation for Africa’s Growth] </a:t>
            </a:r>
            <a:r>
              <a:rPr lang="en-US" altLang="ja-JP" sz="1500" dirty="0">
                <a:latin typeface="Segoe UI" panose="020B0502040204020203" pitchFamily="34" charset="0"/>
                <a:ea typeface="Segoe UI" panose="020B0502040204020203" pitchFamily="34" charset="0"/>
                <a:cs typeface="Segoe UI" panose="020B0502040204020203" pitchFamily="34" charset="0"/>
              </a:rPr>
              <a:t>Parliamentary Vice-Minister for Foreign Affairs Manabu Horii</a:t>
            </a:r>
            <a:r>
              <a:rPr lang="en-US" altLang="ja-JP" sz="1500" b="0" dirty="0">
                <a:latin typeface="Segoe UI" panose="020B0502040204020203" pitchFamily="34" charset="0"/>
                <a:ea typeface="Segoe UI" panose="020B0502040204020203" pitchFamily="34" charset="0"/>
                <a:cs typeface="Segoe UI" panose="020B0502040204020203" pitchFamily="34" charset="0"/>
              </a:rPr>
              <a:t> presented the progress of </a:t>
            </a:r>
            <a:r>
              <a:rPr lang="en-US" altLang="ja-JP" sz="1500" b="0" u="sng" dirty="0">
                <a:latin typeface="Segoe UI" panose="020B0502040204020203" pitchFamily="34" charset="0"/>
                <a:ea typeface="Segoe UI" panose="020B0502040204020203" pitchFamily="34" charset="0"/>
                <a:cs typeface="Segoe UI" panose="020B0502040204020203" pitchFamily="34" charset="0"/>
              </a:rPr>
              <a:t>initiatives to encourage private sector investment</a:t>
            </a:r>
            <a:r>
              <a:rPr lang="en-US" altLang="ja-JP" sz="1500" b="0" dirty="0">
                <a:latin typeface="Segoe UI" panose="020B0502040204020203" pitchFamily="34" charset="0"/>
                <a:ea typeface="Segoe UI" panose="020B0502040204020203" pitchFamily="34" charset="0"/>
                <a:cs typeface="Segoe UI" panose="020B0502040204020203" pitchFamily="34" charset="0"/>
              </a:rPr>
              <a:t> including </a:t>
            </a:r>
            <a:r>
              <a:rPr lang="en-US" altLang="ja-JP" sz="1500" dirty="0">
                <a:latin typeface="Segoe UI" panose="020B0502040204020203" pitchFamily="34" charset="0"/>
                <a:ea typeface="Segoe UI" panose="020B0502040204020203" pitchFamily="34" charset="0"/>
                <a:cs typeface="Segoe UI" panose="020B0502040204020203" pitchFamily="34" charset="0"/>
              </a:rPr>
              <a:t>industrial human resources development</a:t>
            </a:r>
            <a:r>
              <a:rPr lang="en-US" altLang="ja-JP" sz="1500" b="0" dirty="0">
                <a:latin typeface="Segoe UI" panose="020B0502040204020203" pitchFamily="34" charset="0"/>
                <a:ea typeface="Segoe UI" panose="020B0502040204020203" pitchFamily="34" charset="0"/>
                <a:cs typeface="Segoe UI" panose="020B0502040204020203" pitchFamily="34" charset="0"/>
              </a:rPr>
              <a:t> through the ABE Initiative and financing from government agencies into projects by private sector companies, etc. </a:t>
            </a:r>
            <a:endParaRPr lang="ja-JP" altLang="ja-JP" sz="1500" b="0" dirty="0">
              <a:latin typeface="Segoe UI" panose="020B0502040204020203" pitchFamily="34" charset="0"/>
              <a:cs typeface="Segoe UI" panose="020B0502040204020203" pitchFamily="34" charset="0"/>
            </a:endParaRPr>
          </a:p>
          <a:p>
            <a:pPr marL="180975" lvl="0" indent="-180975">
              <a:lnSpc>
                <a:spcPts val="1600"/>
              </a:lnSpc>
              <a:spcAft>
                <a:spcPts val="600"/>
              </a:spcAft>
            </a:pPr>
            <a:r>
              <a:rPr lang="en-US" altLang="ja-JP" sz="1500" dirty="0" smtClean="0">
                <a:solidFill>
                  <a:schemeClr val="accent2"/>
                </a:solidFill>
                <a:latin typeface="Segoe UI" panose="020B0502040204020203" pitchFamily="34" charset="0"/>
                <a:ea typeface="Segoe UI" panose="020B0502040204020203" pitchFamily="34" charset="0"/>
                <a:cs typeface="Segoe UI" panose="020B0502040204020203" pitchFamily="34" charset="0"/>
              </a:rPr>
              <a:t>[</a:t>
            </a:r>
            <a:r>
              <a:rPr lang="en-US" altLang="ja-JP" sz="1500" dirty="0">
                <a:solidFill>
                  <a:schemeClr val="accent2"/>
                </a:solidFill>
                <a:latin typeface="Segoe UI" panose="020B0502040204020203" pitchFamily="34" charset="0"/>
                <a:ea typeface="Segoe UI" panose="020B0502040204020203" pitchFamily="34" charset="0"/>
                <a:cs typeface="Segoe UI" panose="020B0502040204020203" pitchFamily="34" charset="0"/>
              </a:rPr>
              <a:t>Plenary Session </a:t>
            </a:r>
            <a:r>
              <a:rPr lang="en-US" altLang="ja-JP" sz="1500" dirty="0" smtClean="0">
                <a:solidFill>
                  <a:schemeClr val="accent2"/>
                </a:solidFill>
                <a:latin typeface="Segoe UI" panose="020B0502040204020203" pitchFamily="34" charset="0"/>
                <a:ea typeface="Segoe UI" panose="020B0502040204020203" pitchFamily="34" charset="0"/>
                <a:cs typeface="Segoe UI" panose="020B0502040204020203" pitchFamily="34" charset="0"/>
              </a:rPr>
              <a:t>3: Promoting </a:t>
            </a:r>
            <a:r>
              <a:rPr lang="en-US" altLang="ja-JP" sz="1500" dirty="0">
                <a:solidFill>
                  <a:schemeClr val="accent2"/>
                </a:solidFill>
                <a:latin typeface="Segoe UI" panose="020B0502040204020203" pitchFamily="34" charset="0"/>
                <a:ea typeface="Segoe UI" panose="020B0502040204020203" pitchFamily="34" charset="0"/>
                <a:cs typeface="Segoe UI" panose="020B0502040204020203" pitchFamily="34" charset="0"/>
              </a:rPr>
              <a:t>Human Security and Resilient </a:t>
            </a:r>
            <a:r>
              <a:rPr lang="en-US" altLang="ja-JP" sz="1500" dirty="0" smtClean="0">
                <a:solidFill>
                  <a:schemeClr val="accent2"/>
                </a:solidFill>
                <a:latin typeface="Segoe UI" panose="020B0502040204020203" pitchFamily="34" charset="0"/>
                <a:ea typeface="Segoe UI" panose="020B0502040204020203" pitchFamily="34" charset="0"/>
                <a:cs typeface="Segoe UI" panose="020B0502040204020203" pitchFamily="34" charset="0"/>
              </a:rPr>
              <a:t>Society] </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Parliamentary </a:t>
            </a:r>
            <a:r>
              <a:rPr lang="en-US" altLang="ja-JP" sz="1500" dirty="0">
                <a:latin typeface="Segoe UI" panose="020B0502040204020203" pitchFamily="34" charset="0"/>
                <a:ea typeface="Segoe UI" panose="020B0502040204020203" pitchFamily="34" charset="0"/>
                <a:cs typeface="Segoe UI" panose="020B0502040204020203" pitchFamily="34" charset="0"/>
              </a:rPr>
              <a:t>Vice-Minister for Foreign Affairs Manabu Horii </a:t>
            </a:r>
            <a:r>
              <a:rPr lang="en-US" altLang="ja-JP" sz="1500" b="0" dirty="0">
                <a:latin typeface="Segoe UI" panose="020B0502040204020203" pitchFamily="34" charset="0"/>
                <a:ea typeface="Segoe UI" panose="020B0502040204020203" pitchFamily="34" charset="0"/>
                <a:cs typeface="Segoe UI" panose="020B0502040204020203" pitchFamily="34" charset="0"/>
              </a:rPr>
              <a:t>introduced initiatives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to achieve sustainable </a:t>
            </a:r>
            <a:r>
              <a:rPr lang="en-US" altLang="ja-JP" sz="1500" b="0" dirty="0">
                <a:latin typeface="Segoe UI" panose="020B0502040204020203" pitchFamily="34" charset="0"/>
                <a:ea typeface="Segoe UI" panose="020B0502040204020203" pitchFamily="34" charset="0"/>
                <a:cs typeface="Segoe UI" panose="020B0502040204020203" pitchFamily="34" charset="0"/>
              </a:rPr>
              <a:t>and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inclusive development such as (1) cooperation in the health field including capacity-building to fight against </a:t>
            </a:r>
            <a:r>
              <a:rPr lang="en-US" altLang="ja-JP" sz="1500" b="0" dirty="0">
                <a:latin typeface="Segoe UI" panose="020B0502040204020203" pitchFamily="34" charset="0"/>
                <a:ea typeface="Segoe UI" panose="020B0502040204020203" pitchFamily="34" charset="0"/>
                <a:cs typeface="Segoe UI" panose="020B0502040204020203" pitchFamily="34" charset="0"/>
              </a:rPr>
              <a:t>infectious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diseases and promotion of universal </a:t>
            </a:r>
            <a:r>
              <a:rPr lang="en-US" altLang="ja-JP" sz="1500" b="0" dirty="0">
                <a:latin typeface="Segoe UI" panose="020B0502040204020203" pitchFamily="34" charset="0"/>
                <a:ea typeface="Segoe UI" panose="020B0502040204020203" pitchFamily="34" charset="0"/>
                <a:cs typeface="Segoe UI" panose="020B0502040204020203" pitchFamily="34" charset="0"/>
              </a:rPr>
              <a:t>health coverage (UHC</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 and (2) contributions </a:t>
            </a:r>
            <a:r>
              <a:rPr lang="en-US" altLang="ja-JP" sz="1500" b="0" dirty="0">
                <a:latin typeface="Segoe UI" panose="020B0502040204020203" pitchFamily="34" charset="0"/>
                <a:ea typeface="Segoe UI" panose="020B0502040204020203" pitchFamily="34" charset="0"/>
                <a:cs typeface="Segoe UI" panose="020B0502040204020203" pitchFamily="34" charset="0"/>
              </a:rPr>
              <a:t>for social stability in the areas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of </a:t>
            </a:r>
            <a:r>
              <a:rPr lang="en-US" altLang="ja-JP" sz="1500" b="0" dirty="0">
                <a:latin typeface="Segoe UI" panose="020B0502040204020203" pitchFamily="34" charset="0"/>
                <a:ea typeface="Segoe UI" panose="020B0502040204020203" pitchFamily="34" charset="0"/>
                <a:cs typeface="Segoe UI" panose="020B0502040204020203" pitchFamily="34" charset="0"/>
              </a:rPr>
              <a:t>agriculture,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food </a:t>
            </a:r>
            <a:r>
              <a:rPr lang="en-US" altLang="ja-JP" sz="1500" b="0" dirty="0">
                <a:latin typeface="Segoe UI" panose="020B0502040204020203" pitchFamily="34" charset="0"/>
                <a:ea typeface="Segoe UI" panose="020B0502040204020203" pitchFamily="34" charset="0"/>
                <a:cs typeface="Segoe UI" panose="020B0502040204020203" pitchFamily="34" charset="0"/>
              </a:rPr>
              <a:t>security and vocational training for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youth.</a:t>
            </a:r>
          </a:p>
          <a:p>
            <a:pPr marL="180975" indent="-180975">
              <a:lnSpc>
                <a:spcPts val="1600"/>
              </a:lnSpc>
              <a:buFont typeface="Wingdings" panose="05000000000000000000" pitchFamily="2" charset="2"/>
              <a:buChar char="ü"/>
            </a:pPr>
            <a:r>
              <a:rPr lang="en-US" altLang="ja-JP" sz="1500" dirty="0" smtClean="0">
                <a:latin typeface="Segoe UI" panose="020B0502040204020203" pitchFamily="34" charset="0"/>
                <a:ea typeface="Segoe UI" panose="020B0502040204020203" pitchFamily="34" charset="0"/>
                <a:cs typeface="Segoe UI" panose="020B0502040204020203" pitchFamily="34" charset="0"/>
              </a:rPr>
              <a:t>“TICAD Progress Report 2017”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and </a:t>
            </a:r>
            <a:r>
              <a:rPr lang="en-US" altLang="ja-JP" sz="1500" dirty="0" smtClean="0">
                <a:latin typeface="Segoe UI" panose="020B0502040204020203" pitchFamily="34" charset="0"/>
                <a:ea typeface="Segoe UI" panose="020B0502040204020203" pitchFamily="34" charset="0"/>
                <a:cs typeface="Segoe UI" panose="020B0502040204020203" pitchFamily="34" charset="0"/>
              </a:rPr>
              <a:t>“Japan’s Initiatives 2017” </a:t>
            </a: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were presented to the Ministerial Meeting. </a:t>
            </a:r>
          </a:p>
          <a:p>
            <a:pPr marL="180975" indent="-180975">
              <a:lnSpc>
                <a:spcPts val="1600"/>
              </a:lnSpc>
              <a:buFont typeface="Wingdings" panose="05000000000000000000" pitchFamily="2" charset="2"/>
              <a:buChar char="ü"/>
            </a:pPr>
            <a:r>
              <a:rPr lang="en-US" altLang="ja-JP" sz="1500" b="0" dirty="0" smtClean="0">
                <a:latin typeface="Segoe UI" panose="020B0502040204020203" pitchFamily="34" charset="0"/>
                <a:ea typeface="Segoe UI" panose="020B0502040204020203" pitchFamily="34" charset="0"/>
                <a:cs typeface="Segoe UI" panose="020B0502040204020203" pitchFamily="34" charset="0"/>
              </a:rPr>
              <a:t>Co-chairs’ Summary was produced to record the main points of the discussion in each session.</a:t>
            </a:r>
            <a:endParaRPr lang="ja-JP" altLang="ja-JP" sz="1500" b="0" dirty="0">
              <a:latin typeface="Segoe UI" panose="020B0502040204020203" pitchFamily="34" charset="0"/>
              <a:cs typeface="Segoe UI" panose="020B0502040204020203" pitchFamily="34" charset="0"/>
            </a:endParaRPr>
          </a:p>
        </p:txBody>
      </p:sp>
      <p:sp>
        <p:nvSpPr>
          <p:cNvPr id="3" name="正方形/長方形 2"/>
          <p:cNvSpPr/>
          <p:nvPr/>
        </p:nvSpPr>
        <p:spPr>
          <a:xfrm>
            <a:off x="115814" y="210138"/>
            <a:ext cx="4154060" cy="338542"/>
          </a:xfrm>
          <a:prstGeom prst="rect">
            <a:avLst/>
          </a:prstGeom>
          <a:solidFill>
            <a:srgbClr val="00B0F0"/>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91427" tIns="45714" rIns="91427" bIns="45714" rtlCol="0" anchor="ctr">
            <a:spAutoFit/>
          </a:bodyPr>
          <a:lstStyle/>
          <a:p>
            <a:pPr algn="ctr"/>
            <a:r>
              <a:rPr lang="en-US" altLang="ja-JP" sz="1600" b="1" dirty="0" smtClean="0">
                <a:latin typeface="Segoe UI" panose="020B0502040204020203" pitchFamily="34" charset="0"/>
                <a:ea typeface="Segoe UI" panose="020B0502040204020203" pitchFamily="34" charset="0"/>
                <a:cs typeface="Segoe UI" panose="020B0502040204020203" pitchFamily="34" charset="0"/>
              </a:rPr>
              <a:t>Overview of the Meeting</a:t>
            </a:r>
            <a:r>
              <a:rPr lang="ja-JP" altLang="en-US" sz="1600" b="1" dirty="0" smtClean="0">
                <a:latin typeface="Segoe UI" panose="020B0502040204020203" pitchFamily="34" charset="0"/>
                <a:ea typeface="Segoe UI" panose="020B0502040204020203" pitchFamily="34" charset="0"/>
                <a:cs typeface="Segoe UI" panose="020B0502040204020203" pitchFamily="34" charset="0"/>
              </a:rPr>
              <a:t>（</a:t>
            </a:r>
            <a:r>
              <a:rPr lang="en-US" altLang="ja-JP" sz="1600" b="1" dirty="0" smtClean="0">
                <a:latin typeface="Segoe UI" panose="020B0502040204020203" pitchFamily="34" charset="0"/>
                <a:ea typeface="Segoe UI" panose="020B0502040204020203" pitchFamily="34" charset="0"/>
                <a:cs typeface="Segoe UI" panose="020B0502040204020203" pitchFamily="34" charset="0"/>
              </a:rPr>
              <a:t>Continued.)</a:t>
            </a:r>
            <a:endParaRPr kumimoji="1" lang="ja-JP" altLang="en-US" sz="1600" b="1"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6" name="タイトル 3"/>
          <p:cNvSpPr txBox="1">
            <a:spLocks/>
          </p:cNvSpPr>
          <p:nvPr/>
        </p:nvSpPr>
        <p:spPr>
          <a:xfrm>
            <a:off x="42856" y="3789040"/>
            <a:ext cx="8078496" cy="432044"/>
          </a:xfrm>
          <a:prstGeom prst="rect">
            <a:avLst/>
          </a:prstGeom>
          <a:solidFill>
            <a:schemeClr val="accent6">
              <a:lumMod val="60000"/>
              <a:lumOff val="40000"/>
            </a:schemeClr>
          </a:solidFill>
          <a:ln>
            <a:noFill/>
          </a:ln>
          <a:effectLst/>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l"/>
            <a:r>
              <a:rPr lang="en-US" altLang="ja-JP" sz="16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Japan’s Assistance in the Aviation Field (Recent developments)</a:t>
            </a:r>
            <a:endParaRPr lang="ja-JP" altLang="en-US" sz="16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コンテンツ プレースホルダー 4"/>
          <p:cNvSpPr txBox="1">
            <a:spLocks/>
          </p:cNvSpPr>
          <p:nvPr/>
        </p:nvSpPr>
        <p:spPr>
          <a:xfrm>
            <a:off x="115814" y="4275449"/>
            <a:ext cx="9717228" cy="2500911"/>
          </a:xfrm>
          <a:prstGeom prst="roundRect">
            <a:avLst>
              <a:gd name="adj" fmla="val 6059"/>
            </a:avLst>
          </a:prstGeom>
          <a:solidFill>
            <a:schemeClr val="bg1"/>
          </a:solidFill>
          <a:ln w="28575">
            <a:solidFill>
              <a:schemeClr val="accent1"/>
            </a:solidFill>
          </a:ln>
        </p:spPr>
        <p:txBody>
          <a:bodyPr vert="horz" wrap="square" lIns="91427" tIns="45714" rIns="91427" bIns="45714" rtlCol="0">
            <a:spAutoFit/>
          </a:bodyPr>
          <a:lstStyle>
            <a:defPPr>
              <a:defRPr lang="ja-JP"/>
            </a:defPPr>
            <a:lvl1pPr indent="0" defTabSz="914400">
              <a:spcBef>
                <a:spcPct val="20000"/>
              </a:spcBef>
              <a:buFont typeface="Arial" panose="020B0604020202020204" pitchFamily="34" charset="0"/>
              <a:buNone/>
              <a:defRPr sz="1600" b="1">
                <a:latin typeface="メイリオ" panose="020B0604030504040204" pitchFamily="50" charset="-128"/>
                <a:ea typeface="メイリオ" panose="020B0604030504040204" pitchFamily="50" charset="-128"/>
                <a:cs typeface="メイリオ" panose="020B0604030504040204" pitchFamily="50" charset="-128"/>
              </a:defRPr>
            </a:lvl1pPr>
            <a:lvl2pPr marL="742950" indent="-285750" defTabSz="914400">
              <a:spcBef>
                <a:spcPct val="20000"/>
              </a:spcBef>
              <a:buFont typeface="Arial" panose="020B0604020202020204" pitchFamily="34" charset="0"/>
              <a:buChar char="–"/>
              <a:defRPr sz="2800"/>
            </a:lvl2pPr>
            <a:lvl3pPr marL="1143000" indent="-228600" defTabSz="914400">
              <a:spcBef>
                <a:spcPct val="20000"/>
              </a:spcBef>
              <a:buFont typeface="Arial" panose="020B0604020202020204" pitchFamily="34" charset="0"/>
              <a:buChar char="•"/>
              <a:defRPr sz="2400"/>
            </a:lvl3pPr>
            <a:lvl4pPr marL="1600200" indent="-228600" defTabSz="914400">
              <a:spcBef>
                <a:spcPct val="20000"/>
              </a:spcBef>
              <a:buFont typeface="Arial" panose="020B0604020202020204" pitchFamily="34" charset="0"/>
              <a:buChar char="–"/>
              <a:defRPr sz="2000"/>
            </a:lvl4pPr>
            <a:lvl5pPr marL="2057400" indent="-228600" defTabSz="914400">
              <a:spcBef>
                <a:spcPct val="20000"/>
              </a:spcBef>
              <a:buFont typeface="Arial" panose="020B0604020202020204" pitchFamily="34" charset="0"/>
              <a:buChar char="»"/>
              <a:defRPr sz="2000"/>
            </a:lvl5pPr>
            <a:lvl6pPr marL="2514600" indent="-228600" defTabSz="914400">
              <a:spcBef>
                <a:spcPct val="20000"/>
              </a:spcBef>
              <a:buFont typeface="Arial" panose="020B0604020202020204" pitchFamily="34" charset="0"/>
              <a:buChar char="•"/>
              <a:defRPr sz="2000"/>
            </a:lvl6pPr>
            <a:lvl7pPr marL="2971800" indent="-228600" defTabSz="914400">
              <a:spcBef>
                <a:spcPct val="20000"/>
              </a:spcBef>
              <a:buFont typeface="Arial" panose="020B0604020202020204" pitchFamily="34" charset="0"/>
              <a:buChar char="•"/>
              <a:defRPr sz="2000"/>
            </a:lvl7pPr>
            <a:lvl8pPr marL="3429000" indent="-228600" defTabSz="914400">
              <a:spcBef>
                <a:spcPct val="20000"/>
              </a:spcBef>
              <a:buFont typeface="Arial" panose="020B0604020202020204" pitchFamily="34" charset="0"/>
              <a:buChar char="•"/>
              <a:defRPr sz="2000"/>
            </a:lvl8pPr>
            <a:lvl9pPr marL="3886200" indent="-228600" defTabSz="914400">
              <a:spcBef>
                <a:spcPct val="20000"/>
              </a:spcBef>
              <a:buFont typeface="Arial" panose="020B0604020202020204" pitchFamily="34" charset="0"/>
              <a:buChar char="•"/>
              <a:defRPr sz="2000"/>
            </a:lvl9pPr>
          </a:lstStyle>
          <a:p>
            <a:pPr>
              <a:lnSpc>
                <a:spcPts val="1600"/>
              </a:lnSpc>
              <a:buFont typeface="Wingdings" panose="05000000000000000000" pitchFamily="2" charset="2"/>
              <a:buChar char="n"/>
            </a:pPr>
            <a:r>
              <a:rPr lang="en-US" altLang="ja-JP" sz="1500" dirty="0" smtClean="0">
                <a:latin typeface="Segoe UI" panose="020B0502040204020203" pitchFamily="34" charset="0"/>
                <a:ea typeface="Segoe UI" panose="020B0502040204020203" pitchFamily="34" charset="0"/>
                <a:cs typeface="Segoe UI" panose="020B0502040204020203" pitchFamily="34" charset="0"/>
              </a:rPr>
              <a:t>Japan has recently signed the agreement on aviation-related infrastructure assistance with African countries such as:</a:t>
            </a:r>
          </a:p>
          <a:p>
            <a:pPr lvl="1">
              <a:lnSpc>
                <a:spcPts val="1600"/>
              </a:lnSpc>
              <a:buFont typeface="Wingdings" panose="05000000000000000000" pitchFamily="2" charset="2"/>
              <a:buChar char="n"/>
            </a:pPr>
            <a:r>
              <a:rPr lang="en-US" altLang="ja-JP" sz="1400" b="1" dirty="0" smtClean="0">
                <a:latin typeface="Segoe UI" panose="020B0502040204020203" pitchFamily="34" charset="0"/>
                <a:ea typeface="Segoe UI" panose="020B0502040204020203" pitchFamily="34" charset="0"/>
                <a:cs typeface="Segoe UI" panose="020B0502040204020203" pitchFamily="34" charset="0"/>
              </a:rPr>
              <a:t>Egypt </a:t>
            </a:r>
            <a:r>
              <a:rPr lang="en-US" altLang="ja-JP" sz="1400" b="1" dirty="0" smtClean="0">
                <a:latin typeface="Segoe UI" panose="020B0502040204020203" pitchFamily="34" charset="0"/>
                <a:ea typeface="Segoe UI" panose="020B0502040204020203" pitchFamily="34" charset="0"/>
                <a:cs typeface="Segoe UI" panose="020B0502040204020203" pitchFamily="34" charset="0"/>
              </a:rPr>
              <a:t>(“Extension of Borg </a:t>
            </a:r>
            <a:r>
              <a:rPr lang="en-US" altLang="ja-JP" sz="1400" b="1" dirty="0">
                <a:latin typeface="Segoe UI" panose="020B0502040204020203" pitchFamily="34" charset="0"/>
                <a:ea typeface="Segoe UI" panose="020B0502040204020203" pitchFamily="34" charset="0"/>
                <a:cs typeface="Segoe UI" panose="020B0502040204020203" pitchFamily="34" charset="0"/>
              </a:rPr>
              <a:t>El Arab International </a:t>
            </a:r>
            <a:r>
              <a:rPr lang="en-US" altLang="ja-JP" sz="1400" b="1" dirty="0" smtClean="0">
                <a:latin typeface="Segoe UI" panose="020B0502040204020203" pitchFamily="34" charset="0"/>
                <a:ea typeface="Segoe UI" panose="020B0502040204020203" pitchFamily="34" charset="0"/>
                <a:cs typeface="Segoe UI" panose="020B0502040204020203" pitchFamily="34" charset="0"/>
              </a:rPr>
              <a:t>Airport”)</a:t>
            </a:r>
            <a:endParaRPr lang="en-US" altLang="ja-JP" sz="1400" b="1" dirty="0" smtClean="0">
              <a:latin typeface="Segoe UI" panose="020B0502040204020203" pitchFamily="34" charset="0"/>
              <a:ea typeface="Segoe UI" panose="020B0502040204020203" pitchFamily="34" charset="0"/>
              <a:cs typeface="Segoe UI" panose="020B0502040204020203" pitchFamily="34" charset="0"/>
            </a:endParaRPr>
          </a:p>
          <a:p>
            <a:pPr lvl="1">
              <a:lnSpc>
                <a:spcPts val="1600"/>
              </a:lnSpc>
              <a:buFont typeface="Wingdings" panose="05000000000000000000" pitchFamily="2" charset="2"/>
              <a:buChar char="n"/>
            </a:pPr>
            <a:r>
              <a:rPr lang="en-US" altLang="ja-JP" sz="1400" b="1" dirty="0" smtClean="0">
                <a:latin typeface="Segoe UI" panose="020B0502040204020203" pitchFamily="34" charset="0"/>
                <a:ea typeface="Segoe UI" panose="020B0502040204020203" pitchFamily="34" charset="0"/>
                <a:cs typeface="Segoe UI" panose="020B0502040204020203" pitchFamily="34" charset="0"/>
              </a:rPr>
              <a:t>Mauritania </a:t>
            </a:r>
            <a:r>
              <a:rPr lang="en-US" altLang="ja-JP" sz="1400" b="1" dirty="0" smtClean="0">
                <a:latin typeface="Segoe UI" panose="020B0502040204020203" pitchFamily="34" charset="0"/>
                <a:ea typeface="Segoe UI" panose="020B0502040204020203" pitchFamily="34" charset="0"/>
                <a:cs typeface="Segoe UI" panose="020B0502040204020203" pitchFamily="34" charset="0"/>
              </a:rPr>
              <a:t>(“Provision of security equipment”) </a:t>
            </a:r>
            <a:endParaRPr lang="en-US" altLang="ja-JP" sz="1400" b="1" dirty="0" smtClean="0">
              <a:latin typeface="Segoe UI" panose="020B0502040204020203" pitchFamily="34" charset="0"/>
              <a:ea typeface="Segoe UI" panose="020B0502040204020203" pitchFamily="34" charset="0"/>
              <a:cs typeface="Segoe UI" panose="020B0502040204020203" pitchFamily="34" charset="0"/>
            </a:endParaRPr>
          </a:p>
          <a:p>
            <a:pPr lvl="1">
              <a:lnSpc>
                <a:spcPts val="1600"/>
              </a:lnSpc>
              <a:buFont typeface="Wingdings" panose="05000000000000000000" pitchFamily="2" charset="2"/>
              <a:buChar char="n"/>
            </a:pPr>
            <a:r>
              <a:rPr lang="en-US" altLang="ja-JP" sz="1400" b="1" dirty="0">
                <a:latin typeface="Segoe UI" panose="020B0502040204020203" pitchFamily="34" charset="0"/>
                <a:ea typeface="Segoe UI" panose="020B0502040204020203" pitchFamily="34" charset="0"/>
                <a:cs typeface="Segoe UI" panose="020B0502040204020203" pitchFamily="34" charset="0"/>
              </a:rPr>
              <a:t>Malawi </a:t>
            </a:r>
            <a:r>
              <a:rPr lang="en-US" altLang="ja-JP" sz="1400" b="1" dirty="0" smtClean="0">
                <a:latin typeface="Segoe UI" panose="020B0502040204020203" pitchFamily="34" charset="0"/>
                <a:ea typeface="Segoe UI" panose="020B0502040204020203" pitchFamily="34" charset="0"/>
                <a:cs typeface="Segoe UI" panose="020B0502040204020203" pitchFamily="34" charset="0"/>
              </a:rPr>
              <a:t>(“Expansion </a:t>
            </a:r>
            <a:r>
              <a:rPr lang="en-US" altLang="ja-JP" sz="1400" b="1" dirty="0">
                <a:latin typeface="Segoe UI" panose="020B0502040204020203" pitchFamily="34" charset="0"/>
                <a:ea typeface="Segoe UI" panose="020B0502040204020203" pitchFamily="34" charset="0"/>
                <a:cs typeface="Segoe UI" panose="020B0502040204020203" pitchFamily="34" charset="0"/>
              </a:rPr>
              <a:t>of the Terminal Building at </a:t>
            </a:r>
            <a:r>
              <a:rPr lang="en-US" altLang="ja-JP" sz="1400" b="1" dirty="0" err="1">
                <a:latin typeface="Segoe UI" panose="020B0502040204020203" pitchFamily="34" charset="0"/>
                <a:ea typeface="Segoe UI" panose="020B0502040204020203" pitchFamily="34" charset="0"/>
                <a:cs typeface="Segoe UI" panose="020B0502040204020203" pitchFamily="34" charset="0"/>
              </a:rPr>
              <a:t>Kamuzu</a:t>
            </a:r>
            <a:r>
              <a:rPr lang="en-US" altLang="ja-JP" sz="1400" b="1" dirty="0">
                <a:latin typeface="Segoe UI" panose="020B0502040204020203" pitchFamily="34" charset="0"/>
                <a:ea typeface="Segoe UI" panose="020B0502040204020203" pitchFamily="34" charset="0"/>
                <a:cs typeface="Segoe UI" panose="020B0502040204020203" pitchFamily="34" charset="0"/>
              </a:rPr>
              <a:t> International </a:t>
            </a:r>
            <a:r>
              <a:rPr lang="en-US" altLang="ja-JP" sz="1400" b="1" dirty="0" smtClean="0">
                <a:latin typeface="Segoe UI" panose="020B0502040204020203" pitchFamily="34" charset="0"/>
                <a:ea typeface="Segoe UI" panose="020B0502040204020203" pitchFamily="34" charset="0"/>
                <a:cs typeface="Segoe UI" panose="020B0502040204020203" pitchFamily="34" charset="0"/>
              </a:rPr>
              <a:t>Airport”)</a:t>
            </a:r>
          </a:p>
          <a:p>
            <a:pPr>
              <a:lnSpc>
                <a:spcPts val="1600"/>
              </a:lnSpc>
            </a:pPr>
            <a:endParaRPr lang="en-US" altLang="ja-JP" sz="1500" dirty="0">
              <a:latin typeface="Segoe UI" panose="020B0502040204020203" pitchFamily="34" charset="0"/>
              <a:ea typeface="Segoe UI" panose="020B0502040204020203" pitchFamily="34" charset="0"/>
              <a:cs typeface="Segoe UI" panose="020B0502040204020203" pitchFamily="34" charset="0"/>
            </a:endParaRPr>
          </a:p>
          <a:p>
            <a:pPr>
              <a:lnSpc>
                <a:spcPts val="1600"/>
              </a:lnSpc>
              <a:buFont typeface="Wingdings" panose="05000000000000000000" pitchFamily="2" charset="2"/>
              <a:buChar char="n"/>
            </a:pPr>
            <a:r>
              <a:rPr lang="en-US" altLang="ja-JP" sz="1500" dirty="0" smtClean="0">
                <a:latin typeface="Segoe UI" panose="020B0502040204020203" pitchFamily="34" charset="0"/>
                <a:ea typeface="Segoe UI" panose="020B0502040204020203" pitchFamily="34" charset="0"/>
                <a:cs typeface="Segoe UI" panose="020B0502040204020203" pitchFamily="34" charset="0"/>
              </a:rPr>
              <a:t>In addition to the provisions of infrastructure and materials, Japan has carried out trainings for personnel engaged in the area of aviation from different African countries every year (e.g. capacity building for officers in charge of airport security, customs and immigration, etc. ) </a:t>
            </a:r>
          </a:p>
          <a:p>
            <a:pPr>
              <a:lnSpc>
                <a:spcPts val="1600"/>
              </a:lnSpc>
            </a:pPr>
            <a:endParaRPr lang="en-US" altLang="ja-JP" sz="1500" dirty="0" smtClean="0">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8639107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02EC800800B64ABFF223136DAE756B" ma:contentTypeVersion="1" ma:contentTypeDescription="Create a new document." ma:contentTypeScope="" ma:versionID="87274112867223d17e0d53d74a1952be">
  <xsd:schema xmlns:xsd="http://www.w3.org/2001/XMLSchema" xmlns:xs="http://www.w3.org/2001/XMLSchema" xmlns:p="http://schemas.microsoft.com/office/2006/metadata/properties" xmlns:ns1="http://schemas.microsoft.com/sharepoint/v3" targetNamespace="http://schemas.microsoft.com/office/2006/metadata/properties" ma:root="true" ma:fieldsID="76306148d0f7b992e79f2d9b1f249a81"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F9DA6E7-DE1B-4A25-A19B-C67774CAA560}"/>
</file>

<file path=customXml/itemProps2.xml><?xml version="1.0" encoding="utf-8"?>
<ds:datastoreItem xmlns:ds="http://schemas.openxmlformats.org/officeDocument/2006/customXml" ds:itemID="{0439DD4A-45B0-415B-B624-2A2FDC1924C4}"/>
</file>

<file path=customXml/itemProps3.xml><?xml version="1.0" encoding="utf-8"?>
<ds:datastoreItem xmlns:ds="http://schemas.openxmlformats.org/officeDocument/2006/customXml" ds:itemID="{0928AFD0-6BB1-41B9-A2B1-598577F13CAD}"/>
</file>

<file path=docProps/app.xml><?xml version="1.0" encoding="utf-8"?>
<Properties xmlns="http://schemas.openxmlformats.org/officeDocument/2006/extended-properties" xmlns:vt="http://schemas.openxmlformats.org/officeDocument/2006/docPropsVTypes">
  <TotalTime>4951</TotalTime>
  <Words>1034</Words>
  <Application>Microsoft Office PowerPoint</Application>
  <PresentationFormat>A4 210 x 297 mm</PresentationFormat>
  <Paragraphs>68</Paragraphs>
  <Slides>5</Slides>
  <Notes>2</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Office ​​テーマ</vt:lpstr>
      <vt:lpstr>PowerPoint プレゼンテーション</vt:lpstr>
      <vt:lpstr>PowerPoint プレゼンテーション</vt:lpstr>
      <vt:lpstr>PowerPoint プレゼンテーション</vt:lpstr>
      <vt:lpstr>TICAD Ministerial Meeting 24-25 August  (Maputo, Mozambique)</vt:lpstr>
      <vt:lpstr>PowerPoint プレゼンテーション</vt:lpstr>
    </vt:vector>
  </TitlesOfParts>
  <Company>外務省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G7エルマウ・サミット</dc:title>
  <dc:creator>情報通信課</dc:creator>
  <cp:lastModifiedBy>情報通信課</cp:lastModifiedBy>
  <cp:revision>338</cp:revision>
  <cp:lastPrinted>2017-08-09T02:14:16Z</cp:lastPrinted>
  <dcterms:created xsi:type="dcterms:W3CDTF">2015-05-18T01:40:44Z</dcterms:created>
  <dcterms:modified xsi:type="dcterms:W3CDTF">2017-11-21T08:52:03Z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0x010100F002EC800800B64ABFF223136DAE756B</vt:lpwstr>
  </property>
</Properties>
</file>