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79" r:id="rId3"/>
    <p:sldId id="271" r:id="rId4"/>
    <p:sldId id="257" r:id="rId5"/>
    <p:sldId id="273" r:id="rId6"/>
    <p:sldId id="278" r:id="rId7"/>
    <p:sldId id="272" r:id="rId8"/>
    <p:sldId id="280" r:id="rId9"/>
    <p:sldId id="259" r:id="rId10"/>
    <p:sldId id="260" r:id="rId11"/>
    <p:sldId id="261" r:id="rId12"/>
    <p:sldId id="263" r:id="rId13"/>
    <p:sldId id="276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5" r:id="rId22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0" autoAdjust="0"/>
    <p:restoredTop sz="94660"/>
  </p:normalViewPr>
  <p:slideViewPr>
    <p:cSldViewPr>
      <p:cViewPr varScale="1">
        <p:scale>
          <a:sx n="115" d="100"/>
          <a:sy n="11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4862471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Calibri"/>
              <a:buNone/>
              <a:defRPr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Calibri"/>
              <a:buNone/>
              <a:defRPr sz="28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Calibri"/>
              <a:buNone/>
              <a:defRPr sz="24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Tx" type="vertTx">
  <p:cSld name="Title and Vertical 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TitleAndTx" type="vertTitleAndTx">
  <p:cSld name="Vertical Title and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" type="obj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Head" type="secHead">
  <p:cSld name="Section 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defRPr sz="4000" b="1" cap="small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1pPr>
            <a:lvl2pPr marL="457200" indent="0" rtl="0"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2pPr>
            <a:lvl3pPr marL="914400" indent="0" rtl="0"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3pPr>
            <a:lvl4pPr marL="13716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4pPr>
            <a:lvl5pPr marL="18288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5pPr>
            <a:lvl6pPr marL="22860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Obj" type="twoObj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TxTwoObj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Font typeface="Calibri"/>
              <a:buNone/>
              <a:defRPr sz="2400" b="1"/>
            </a:lvl1pPr>
            <a:lvl2pPr marL="457200" indent="0" rtl="0">
              <a:buFont typeface="Calibri"/>
              <a:buNone/>
              <a:defRPr sz="2000" b="1"/>
            </a:lvl2pPr>
            <a:lvl3pPr marL="914400" indent="0" rtl="0">
              <a:buFont typeface="Calibri"/>
              <a:buNone/>
              <a:defRPr sz="1800" b="1"/>
            </a:lvl3pPr>
            <a:lvl4pPr marL="1371600" indent="0" rtl="0">
              <a:buFont typeface="Calibri"/>
              <a:buNone/>
              <a:defRPr sz="1600" b="1"/>
            </a:lvl4pPr>
            <a:lvl5pPr marL="1828800" indent="0" rtl="0">
              <a:buFont typeface="Calibri"/>
              <a:buNone/>
              <a:defRPr sz="1600" b="1"/>
            </a:lvl5pPr>
            <a:lvl6pPr marL="2286000" indent="0" rtl="0">
              <a:buFont typeface="Calibri"/>
              <a:buNone/>
              <a:defRPr sz="1600" b="1"/>
            </a:lvl6pPr>
            <a:lvl7pPr marL="2743200" indent="0" rtl="0">
              <a:buFont typeface="Calibri"/>
              <a:buNone/>
              <a:defRPr sz="1600" b="1"/>
            </a:lvl7pPr>
            <a:lvl8pPr marL="3200400" indent="0" rtl="0">
              <a:buFont typeface="Calibri"/>
              <a:buNone/>
              <a:defRPr sz="1600" b="1"/>
            </a:lvl8pPr>
            <a:lvl9pPr marL="3657600" indent="0" rtl="0"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Font typeface="Calibri"/>
              <a:buNone/>
              <a:defRPr sz="2400" b="1"/>
            </a:lvl1pPr>
            <a:lvl2pPr marL="457200" indent="0" rtl="0">
              <a:buFont typeface="Calibri"/>
              <a:buNone/>
              <a:defRPr sz="2000" b="1"/>
            </a:lvl2pPr>
            <a:lvl3pPr marL="914400" indent="0" rtl="0">
              <a:buFont typeface="Calibri"/>
              <a:buNone/>
              <a:defRPr sz="1800" b="1"/>
            </a:lvl3pPr>
            <a:lvl4pPr marL="1371600" indent="0" rtl="0">
              <a:buFont typeface="Calibri"/>
              <a:buNone/>
              <a:defRPr sz="1600" b="1"/>
            </a:lvl4pPr>
            <a:lvl5pPr marL="1828800" indent="0" rtl="0">
              <a:buFont typeface="Calibri"/>
              <a:buNone/>
              <a:defRPr sz="1600" b="1"/>
            </a:lvl5pPr>
            <a:lvl6pPr marL="2286000" indent="0" rtl="0">
              <a:buFont typeface="Calibri"/>
              <a:buNone/>
              <a:defRPr sz="1600" b="1"/>
            </a:lvl6pPr>
            <a:lvl7pPr marL="2743200" indent="0" rtl="0">
              <a:buFont typeface="Calibri"/>
              <a:buNone/>
              <a:defRPr sz="1600" b="1"/>
            </a:lvl7pPr>
            <a:lvl8pPr marL="3200400" indent="0" rtl="0">
              <a:buFont typeface="Calibri"/>
              <a:buNone/>
              <a:defRPr sz="1600" b="1"/>
            </a:lvl8pPr>
            <a:lvl9pPr marL="3657600" indent="0" rtl="0"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Tx" type="objTx">
  <p:cSld name="Content with Ca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3200"/>
            </a:lvl1pPr>
            <a:lvl2pPr rtl="0">
              <a:defRPr sz="2800"/>
            </a:lvl2pPr>
            <a:lvl3pPr rtl="0">
              <a:defRPr sz="2400"/>
            </a:lvl3pPr>
            <a:lvl4pPr rtl="0">
              <a:defRPr sz="2000"/>
            </a:lvl4pPr>
            <a:lvl5pPr rtl="0">
              <a:defRPr sz="2000"/>
            </a:lvl5pPr>
            <a:lvl6pPr rtl="0">
              <a:defRPr sz="2000"/>
            </a:lvl6pPr>
            <a:lvl7pPr rtl="0">
              <a:defRPr sz="2000"/>
            </a:lvl7pPr>
            <a:lvl8pPr rtl="0">
              <a:defRPr sz="2000"/>
            </a:lvl8pPr>
            <a:lvl9pPr rtl="0">
              <a:defRPr sz="20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Font typeface="Calibri"/>
              <a:buNone/>
              <a:defRPr sz="1400"/>
            </a:lvl1pPr>
            <a:lvl2pPr marL="457200" indent="0" rtl="0">
              <a:buFont typeface="Calibri"/>
              <a:buNone/>
              <a:defRPr sz="1200"/>
            </a:lvl2pPr>
            <a:lvl3pPr marL="914400" indent="0" rtl="0">
              <a:buFont typeface="Calibri"/>
              <a:buNone/>
              <a:defRPr sz="1000"/>
            </a:lvl3pPr>
            <a:lvl4pPr marL="1371600" indent="0" rtl="0">
              <a:buFont typeface="Calibri"/>
              <a:buNone/>
              <a:defRPr sz="900"/>
            </a:lvl4pPr>
            <a:lvl5pPr marL="1828800" indent="0" rtl="0">
              <a:buFont typeface="Calibri"/>
              <a:buNone/>
              <a:defRPr sz="900"/>
            </a:lvl5pPr>
            <a:lvl6pPr marL="2286000" indent="0" rtl="0">
              <a:buFont typeface="Calibri"/>
              <a:buNone/>
              <a:defRPr sz="900"/>
            </a:lvl6pPr>
            <a:lvl7pPr marL="2743200" indent="0" rtl="0">
              <a:buFont typeface="Calibri"/>
              <a:buNone/>
              <a:defRPr sz="900"/>
            </a:lvl7pPr>
            <a:lvl8pPr marL="3200400" indent="0" rtl="0">
              <a:buFont typeface="Calibri"/>
              <a:buNone/>
              <a:defRPr sz="900"/>
            </a:lvl8pPr>
            <a:lvl9pPr marL="3657600" indent="0" rtl="0"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x" type="picTx">
  <p:cSld name="Picture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buClr>
                <a:srgbClr val="888888"/>
              </a:buClr>
              <a:buFont typeface="Calibri"/>
              <a:buNone/>
              <a:defRPr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buClr>
                <a:schemeClr val="dk1"/>
              </a:buClr>
              <a:buFont typeface="Calibri"/>
              <a:buNone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buClr>
                <a:schemeClr val="dk1"/>
              </a:buClr>
              <a:buFont typeface="Calibri"/>
              <a:buNone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Font typeface="Calibri"/>
              <a:buNone/>
              <a:defRPr sz="1400"/>
            </a:lvl1pPr>
            <a:lvl2pPr marL="457200" indent="0" rtl="0">
              <a:buFont typeface="Calibri"/>
              <a:buNone/>
              <a:defRPr sz="1200"/>
            </a:lvl2pPr>
            <a:lvl3pPr marL="914400" indent="0" rtl="0">
              <a:buFont typeface="Calibri"/>
              <a:buNone/>
              <a:defRPr sz="1000"/>
            </a:lvl3pPr>
            <a:lvl4pPr marL="1371600" indent="0" rtl="0">
              <a:buFont typeface="Calibri"/>
              <a:buNone/>
              <a:defRPr sz="900"/>
            </a:lvl4pPr>
            <a:lvl5pPr marL="1828800" indent="0" rtl="0">
              <a:buFont typeface="Calibri"/>
              <a:buNone/>
              <a:defRPr sz="900"/>
            </a:lvl5pPr>
            <a:lvl6pPr marL="2286000" indent="0" rtl="0">
              <a:buFont typeface="Calibri"/>
              <a:buNone/>
              <a:defRPr sz="900"/>
            </a:lvl6pPr>
            <a:lvl7pPr marL="2743200" indent="0" rtl="0">
              <a:buFont typeface="Calibri"/>
              <a:buNone/>
              <a:defRPr sz="900"/>
            </a:lvl7pPr>
            <a:lvl8pPr marL="3200400" indent="0" rtl="0">
              <a:buFont typeface="Calibri"/>
              <a:buNone/>
              <a:defRPr sz="900"/>
            </a:lvl8pPr>
            <a:lvl9pPr marL="3657600" indent="0" rtl="0"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en-US" sz="3200" dirty="0"/>
              <a:t>ICAO/SAA SAFETY WORKSHOPS FOR </a:t>
            </a:r>
            <a:br>
              <a:rPr lang="en-US" sz="3200" dirty="0"/>
            </a:br>
            <a:r>
              <a:rPr lang="en-US" sz="3200" dirty="0"/>
              <a:t>DIRECTORS GENERAL OF CIVIL AVIATION</a:t>
            </a:r>
            <a:br>
              <a:rPr lang="en-US" sz="3200" dirty="0"/>
            </a:br>
            <a:r>
              <a:rPr lang="en-US" sz="3200" dirty="0"/>
              <a:t>(Montréal, 22 and 29 September 2013)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r>
              <a:rPr lang="en-GB" cap="small" dirty="0">
                <a:solidFill>
                  <a:schemeClr val="dk1"/>
                </a:solidFill>
              </a:rPr>
              <a:t>Technical Oversight </a:t>
            </a:r>
            <a:r>
              <a:rPr lang="en-GB" cap="small" dirty="0" smtClean="0">
                <a:solidFill>
                  <a:schemeClr val="dk1"/>
                </a:solidFill>
              </a:rPr>
              <a:t>Working </a:t>
            </a:r>
            <a:r>
              <a:rPr lang="en-GB" cap="small" dirty="0">
                <a:solidFill>
                  <a:schemeClr val="dk1"/>
                </a:solidFill>
              </a:rPr>
              <a:t>Group</a:t>
            </a:r>
            <a:endParaRPr cap="small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20688"/>
            <a:ext cx="1087755" cy="87757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GASP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Global safety priorities</a:t>
            </a:r>
          </a:p>
          <a:p>
            <a:pPr marL="742950" marR="0" lvl="1" indent="-285750" algn="l" rtl="0">
              <a:spcBef>
                <a:spcPts val="560"/>
              </a:spcBef>
              <a:buClr>
                <a:srgbClr val="FF0000"/>
              </a:buClr>
              <a:buSzPct val="88541"/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Provide an o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verview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of the 3 global </a:t>
            </a:r>
            <a:r>
              <a:rPr lang="en-GB" dirty="0">
                <a:solidFill>
                  <a:schemeClr val="tx1"/>
                </a:solidFill>
              </a:rPr>
              <a:t>safety priorities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– CFIT, LOC-I and R</a:t>
            </a:r>
            <a:r>
              <a:rPr lang="en-GB" dirty="0">
                <a:solidFill>
                  <a:schemeClr val="tx1"/>
                </a:solidFill>
              </a:rPr>
              <a:t>unway Safety. </a:t>
            </a:r>
            <a:endParaRPr lang="en-GB" dirty="0" smtClean="0">
              <a:solidFill>
                <a:schemeClr val="tx1"/>
              </a:solidFill>
            </a:endParaRPr>
          </a:p>
          <a:p>
            <a:pPr marL="742950" marR="0" lvl="1" indent="-285750" algn="l" rtl="0">
              <a:spcBef>
                <a:spcPts val="560"/>
              </a:spcBef>
              <a:buClr>
                <a:srgbClr val="FF0000"/>
              </a:buClr>
              <a:buSzPct val="88541"/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Highlight how a CAA could contribute to the reduction of each </a:t>
            </a:r>
            <a:r>
              <a:rPr lang="en-GB" dirty="0">
                <a:solidFill>
                  <a:schemeClr val="tx1"/>
                </a:solidFill>
              </a:rPr>
              <a:t>of </a:t>
            </a:r>
            <a:r>
              <a:rPr lang="en-GB" dirty="0" smtClean="0">
                <a:solidFill>
                  <a:schemeClr val="tx1"/>
                </a:solidFill>
              </a:rPr>
              <a:t>these </a:t>
            </a:r>
            <a:r>
              <a:rPr lang="en-GB" dirty="0">
                <a:solidFill>
                  <a:schemeClr val="tx1"/>
                </a:solidFill>
              </a:rPr>
              <a:t>global safety priorities.</a:t>
            </a:r>
          </a:p>
          <a:p>
            <a:pPr marL="742950" marR="0" lvl="1" indent="-285750" algn="l" rtl="0">
              <a:spcBef>
                <a:spcPts val="560"/>
              </a:spcBef>
              <a:buClr>
                <a:srgbClr val="FF0000"/>
              </a:buClr>
              <a:buSzPct val="101190"/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Guide States in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identifying</a:t>
            </a:r>
            <a:r>
              <a:rPr lang="en-GB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areas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of higher concern within the State.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What role could the RASGs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play in this?</a:t>
            </a: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GB" sz="3950" b="1" dirty="0">
                <a:solidFill>
                  <a:schemeClr val="tx1"/>
                </a:solidFill>
              </a:rPr>
              <a:t>Safety Oversight – Critical Elements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9250" rtl="0">
              <a:buClr>
                <a:srgbClr val="FF0000"/>
              </a:buClr>
              <a:buSzPct val="63333"/>
              <a:buFont typeface="Calibri"/>
              <a:buChar char="●"/>
            </a:pPr>
            <a:r>
              <a:rPr lang="en-GB" sz="2950" dirty="0" smtClean="0">
                <a:solidFill>
                  <a:schemeClr val="tx1"/>
                </a:solidFill>
              </a:rPr>
              <a:t>How to create robust internal processes that would assure the DG (e.g. good middle management, reviewing of reports by inspectors, progress/update meetings) that </a:t>
            </a:r>
            <a:r>
              <a:rPr lang="en-GB" sz="2950" dirty="0">
                <a:solidFill>
                  <a:schemeClr val="tx1"/>
                </a:solidFill>
              </a:rPr>
              <a:t>inspectors are carrying out their jobs properly and with </a:t>
            </a:r>
            <a:r>
              <a:rPr lang="en-GB" sz="2950" dirty="0" smtClean="0">
                <a:solidFill>
                  <a:schemeClr val="tx1"/>
                </a:solidFill>
              </a:rPr>
              <a:t>integrity</a:t>
            </a:r>
            <a:endParaRPr lang="en-GB" sz="2550" dirty="0" smtClean="0">
              <a:solidFill>
                <a:schemeClr val="tx1"/>
              </a:solidFill>
            </a:endParaRPr>
          </a:p>
          <a:p>
            <a:pPr marL="457200" lvl="0" indent="-349250">
              <a:buClr>
                <a:srgbClr val="FF0000"/>
              </a:buClr>
              <a:buSzPct val="63333"/>
              <a:buFont typeface="Calibri"/>
              <a:buChar char="●"/>
            </a:pPr>
            <a:r>
              <a:rPr lang="en-GB" sz="2950" dirty="0">
                <a:solidFill>
                  <a:schemeClr val="tx1"/>
                </a:solidFill>
              </a:rPr>
              <a:t>Provide an understanding of the application of the 8 critical elements in each of the domains (OPS, AIR, etc</a:t>
            </a:r>
            <a:r>
              <a:rPr lang="en-GB" sz="2950" dirty="0" smtClean="0">
                <a:solidFill>
                  <a:schemeClr val="tx1"/>
                </a:solidFill>
              </a:rPr>
              <a:t>.)</a:t>
            </a:r>
          </a:p>
          <a:p>
            <a:pPr marL="457200" lvl="0" indent="-349250">
              <a:buClr>
                <a:srgbClr val="FF0000"/>
              </a:buClr>
              <a:buSzPct val="63333"/>
              <a:buFont typeface="Calibri"/>
              <a:buChar char="●"/>
            </a:pPr>
            <a:r>
              <a:rPr lang="en-GB" sz="2950" dirty="0" smtClean="0">
                <a:solidFill>
                  <a:schemeClr val="tx1"/>
                </a:solidFill>
              </a:rPr>
              <a:t>Areas of highest risk of SSCs, consequences of SSC</a:t>
            </a:r>
            <a:endParaRPr lang="en-GB" sz="2950" dirty="0">
              <a:solidFill>
                <a:schemeClr val="tx1"/>
              </a:solidFill>
            </a:endParaRPr>
          </a:p>
          <a:p>
            <a:pPr lvl="0" indent="-342900">
              <a:buClr>
                <a:srgbClr val="00B050"/>
              </a:buClr>
              <a:buSzPct val="98958"/>
            </a:pPr>
            <a:endParaRPr lang="en-GB" sz="2950" dirty="0">
              <a:solidFill>
                <a:schemeClr val="tx1"/>
              </a:solidFill>
            </a:endParaRPr>
          </a:p>
          <a:p>
            <a:pPr marL="457200" lvl="0" indent="-349250" rtl="0">
              <a:buClr>
                <a:srgbClr val="FF0000"/>
              </a:buClr>
              <a:buSzPct val="63333"/>
              <a:buFont typeface="Calibri"/>
              <a:buChar char="●"/>
            </a:pPr>
            <a:endParaRPr lang="en-GB" sz="29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395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Safety Oversight – Critical Elements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105555"/>
              <a:buFont typeface="Arial"/>
              <a:buChar char="•"/>
            </a:pPr>
            <a:r>
              <a:rPr lang="en-GB" sz="295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CE 6 </a:t>
            </a:r>
            <a:r>
              <a:rPr lang="en-GB" sz="295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(Licensing,</a:t>
            </a:r>
            <a:r>
              <a:rPr lang="en-GB" sz="295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Certification, Authorization, Approvals)</a:t>
            </a:r>
          </a:p>
          <a:p>
            <a:pPr marL="857250" lvl="1" indent="-317500">
              <a:buSzPct val="43750"/>
              <a:buFont typeface="Calibri"/>
              <a:buChar char="●"/>
            </a:pPr>
            <a:r>
              <a:rPr lang="en-GB" dirty="0" smtClean="0">
                <a:solidFill>
                  <a:schemeClr val="tx1"/>
                </a:solidFill>
              </a:rPr>
              <a:t>Appreciation of the scope of a regulatory approval </a:t>
            </a:r>
            <a:r>
              <a:rPr lang="en-GB" i="1" dirty="0" smtClean="0">
                <a:solidFill>
                  <a:schemeClr val="tx1"/>
                </a:solidFill>
              </a:rPr>
              <a:t>(</a:t>
            </a:r>
            <a:r>
              <a:rPr lang="en-GB" i="1" dirty="0">
                <a:solidFill>
                  <a:schemeClr val="tx1"/>
                </a:solidFill>
              </a:rPr>
              <a:t>e.g. for AOCs – crew training, crew fatigue, special approvals)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and the </a:t>
            </a:r>
            <a:r>
              <a:rPr lang="en-GB" dirty="0">
                <a:solidFill>
                  <a:schemeClr val="tx1"/>
                </a:solidFill>
              </a:rPr>
              <a:t>key safety oversight processes so that DGs know their obligations and implications when they sign certificates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395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Safety Oversight – Critical Elements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105555"/>
              <a:buFont typeface="Arial"/>
              <a:buChar char="•"/>
            </a:pPr>
            <a:r>
              <a:rPr lang="en-GB" sz="295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CE 7 (Surveillance)</a:t>
            </a:r>
          </a:p>
          <a:p>
            <a:pPr lvl="1" indent="-342900">
              <a:spcBef>
                <a:spcPts val="640"/>
              </a:spcBef>
              <a:buClr>
                <a:srgbClr val="FF0000"/>
              </a:buClr>
              <a:buSzPct val="105555"/>
            </a:pPr>
            <a:r>
              <a:rPr lang="en-GB" dirty="0">
                <a:solidFill>
                  <a:schemeClr val="tx1"/>
                </a:solidFill>
              </a:rPr>
              <a:t>what are the kinds of resources needed to implement an appropriate surveillance system</a:t>
            </a:r>
            <a:r>
              <a:rPr lang="en-GB" dirty="0" smtClean="0">
                <a:solidFill>
                  <a:schemeClr val="tx1"/>
                </a:solidFill>
              </a:rPr>
              <a:t>.</a:t>
            </a:r>
          </a:p>
          <a:p>
            <a:pPr lvl="1" indent="-342900">
              <a:spcBef>
                <a:spcPts val="640"/>
              </a:spcBef>
              <a:buClr>
                <a:srgbClr val="FF0000"/>
              </a:buClr>
              <a:buSzPct val="105555"/>
            </a:pPr>
            <a:r>
              <a:rPr lang="en-GB" dirty="0" smtClean="0">
                <a:solidFill>
                  <a:schemeClr val="tx1"/>
                </a:solidFill>
              </a:rPr>
              <a:t>What can the </a:t>
            </a:r>
            <a:r>
              <a:rPr lang="en-GB" dirty="0">
                <a:solidFill>
                  <a:schemeClr val="tx1"/>
                </a:solidFill>
              </a:rPr>
              <a:t>DG </a:t>
            </a:r>
            <a:r>
              <a:rPr lang="en-GB" dirty="0" smtClean="0">
                <a:solidFill>
                  <a:schemeClr val="tx1"/>
                </a:solidFill>
              </a:rPr>
              <a:t>do to ascertain the kind </a:t>
            </a:r>
            <a:r>
              <a:rPr lang="en-GB" dirty="0">
                <a:solidFill>
                  <a:schemeClr val="tx1"/>
                </a:solidFill>
              </a:rPr>
              <a:t>of competence/skills </a:t>
            </a:r>
            <a:r>
              <a:rPr lang="en-GB" dirty="0" smtClean="0">
                <a:solidFill>
                  <a:schemeClr val="tx1"/>
                </a:solidFill>
              </a:rPr>
              <a:t>that an </a:t>
            </a:r>
            <a:r>
              <a:rPr lang="en-GB" dirty="0">
                <a:solidFill>
                  <a:schemeClr val="tx1"/>
                </a:solidFill>
              </a:rPr>
              <a:t>inspector </a:t>
            </a:r>
            <a:r>
              <a:rPr lang="en-GB" dirty="0" smtClean="0">
                <a:solidFill>
                  <a:schemeClr val="tx1"/>
                </a:solidFill>
              </a:rPr>
              <a:t>needs </a:t>
            </a:r>
            <a:r>
              <a:rPr lang="en-GB" dirty="0">
                <a:solidFill>
                  <a:schemeClr val="tx1"/>
                </a:solidFill>
              </a:rPr>
              <a:t>to have in order to do a certain </a:t>
            </a:r>
            <a:r>
              <a:rPr lang="en-GB" dirty="0" smtClean="0">
                <a:solidFill>
                  <a:schemeClr val="tx1"/>
                </a:solidFill>
              </a:rPr>
              <a:t>job</a:t>
            </a:r>
            <a:r>
              <a:rPr lang="en-GB" dirty="0">
                <a:solidFill>
                  <a:schemeClr val="tx1"/>
                </a:solidFill>
              </a:rPr>
              <a:t>.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105555"/>
              <a:buFont typeface="Arial"/>
              <a:buChar char="•"/>
            </a:pPr>
            <a:endParaRPr lang="en-GB" sz="295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178387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395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Safety Oversight – Critical Elements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105555"/>
              <a:buFont typeface="Arial"/>
              <a:buChar char="•"/>
            </a:pPr>
            <a:r>
              <a:rPr lang="en-GB" sz="295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CE 8 (Resolution</a:t>
            </a:r>
            <a:r>
              <a:rPr lang="en-GB" sz="295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of safety concerns)</a:t>
            </a:r>
          </a:p>
          <a:p>
            <a:pPr lvl="1" indent="-342900">
              <a:spcBef>
                <a:spcPts val="640"/>
              </a:spcBef>
              <a:buClr>
                <a:srgbClr val="FF0000"/>
              </a:buClr>
              <a:buSzPct val="105555"/>
            </a:pPr>
            <a:r>
              <a:rPr lang="en-GB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Tracking of safety issues that a service provider needs</a:t>
            </a:r>
            <a:r>
              <a:rPr lang="en-GB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 resolve. Tracking tools and need for transparency (even with the service provider)</a:t>
            </a:r>
            <a:endParaRPr lang="en-GB" b="0" i="0" u="none" strike="noStrike" cap="none" baseline="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 indent="-342900">
              <a:spcBef>
                <a:spcPts val="640"/>
              </a:spcBef>
              <a:buClr>
                <a:srgbClr val="FF0000"/>
              </a:buClr>
              <a:buSzPct val="105555"/>
            </a:pPr>
            <a:r>
              <a:rPr lang="en-GB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Indicators </a:t>
            </a:r>
            <a:r>
              <a:rPr lang="en-GB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that can tell a DG (or the CAA) </a:t>
            </a:r>
            <a:r>
              <a:rPr lang="en-GB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when surveillance </a:t>
            </a:r>
            <a:r>
              <a:rPr lang="en-GB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needs to be stepped </a:t>
            </a:r>
            <a:r>
              <a:rPr lang="en-GB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up</a:t>
            </a:r>
          </a:p>
          <a:p>
            <a:pPr lvl="1" indent="-342900">
              <a:spcBef>
                <a:spcPts val="640"/>
              </a:spcBef>
              <a:buClr>
                <a:srgbClr val="FF0000"/>
              </a:buClr>
              <a:buSzPct val="105555"/>
            </a:pPr>
            <a:r>
              <a:rPr lang="en-GB" dirty="0">
                <a:solidFill>
                  <a:schemeClr val="tx1"/>
                </a:solidFill>
              </a:rPr>
              <a:t>Dealing with external pressures when taking enforcement action against a service </a:t>
            </a:r>
            <a:r>
              <a:rPr lang="en-GB" dirty="0" smtClean="0">
                <a:solidFill>
                  <a:schemeClr val="tx1"/>
                </a:solidFill>
              </a:rPr>
              <a:t>provider</a:t>
            </a:r>
            <a:endParaRPr lang="en-GB" dirty="0">
              <a:solidFill>
                <a:schemeClr val="tx1"/>
              </a:solidFill>
            </a:endParaRPr>
          </a:p>
          <a:p>
            <a:pPr lvl="1" indent="-342900">
              <a:spcBef>
                <a:spcPts val="640"/>
              </a:spcBef>
              <a:buClr>
                <a:srgbClr val="FF0000"/>
              </a:buClr>
              <a:buSzPct val="105555"/>
            </a:pPr>
            <a:endParaRPr lang="en-GB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USOAP Corrective Action Plans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Exchange of best</a:t>
            </a:r>
            <a:r>
              <a:rPr lang="en-GB" sz="3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practices of </a:t>
            </a: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actions </a:t>
            </a: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that a State could take in response to different types of ICAO findings.</a:t>
            </a:r>
          </a:p>
          <a:p>
            <a:endParaRPr lang="en-GB" sz="32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Regional Cooperation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Regional cooperation</a:t>
            </a: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101190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Guidance on pooling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and sharing of resources for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safety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oversight and</a:t>
            </a:r>
            <a:r>
              <a:rPr lang="en-GB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safety improvement at the regional level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State Safety Programme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State Safety </a:t>
            </a: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Programme</a:t>
            </a: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101190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Suggest to have bite sized information on the SSP concepts.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What </a:t>
            </a: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is the difference between the different systems - SMS, SSP and Quality System.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Understanding hazard identification responsibilities of the State and service provider</a:t>
            </a:r>
          </a:p>
          <a:p>
            <a:endParaRPr lang="en-GB" sz="32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32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b="1" dirty="0">
                <a:solidFill>
                  <a:schemeClr val="tx1"/>
                </a:solidFill>
              </a:rPr>
              <a:t>Other areas </a:t>
            </a:r>
            <a:r>
              <a:rPr lang="en-GB" b="1" dirty="0" smtClean="0">
                <a:solidFill>
                  <a:schemeClr val="tx1"/>
                </a:solidFill>
              </a:rPr>
              <a:t>- Org?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indent="-342900">
              <a:buClr>
                <a:srgbClr val="00B050"/>
              </a:buClr>
              <a:buSzPct val="98958"/>
            </a:pPr>
            <a:r>
              <a:rPr lang="en-GB" sz="2800" dirty="0" smtClean="0">
                <a:solidFill>
                  <a:schemeClr val="tx1"/>
                </a:solidFill>
              </a:rPr>
              <a:t>Course should discuss some of the challenge and possible solution to acquire resources, and to recruit and retain good technical personnel. </a:t>
            </a:r>
          </a:p>
          <a:p>
            <a:pPr lvl="0" indent="-342900">
              <a:buClr>
                <a:srgbClr val="00B050"/>
              </a:buClr>
              <a:buSzPct val="98958"/>
            </a:pP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What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 look for when recruiting an inspector (e.g. capability and integrity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How to train newly recruited inspectors to have a regulatory </a:t>
            </a:r>
            <a:r>
              <a:rPr lang="en-GB" sz="2800" b="0" i="0" u="none" strike="noStrike" cap="none" baseline="0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mindset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How to avoid regulatory capture</a:t>
            </a: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Other Suggestions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141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There should be 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pre-course preparation for the DG before he attends the course. </a:t>
            </a:r>
            <a:endParaRPr lang="en-GB" sz="2800" b="0" i="0" u="none" strike="noStrike" cap="none" baseline="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“</a:t>
            </a:r>
            <a:r>
              <a:rPr lang="en-GB" sz="2800" dirty="0">
                <a:solidFill>
                  <a:schemeClr val="tx1"/>
                </a:solidFill>
              </a:rPr>
              <a:t>D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ashboard” aimed specifically </a:t>
            </a:r>
            <a:r>
              <a:rPr lang="en-GB" sz="2800" dirty="0">
                <a:solidFill>
                  <a:schemeClr val="tx1"/>
                </a:solidFill>
              </a:rPr>
              <a:t>for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DGs for them to see how their State is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en-GB" sz="2800" dirty="0" smtClean="0">
                <a:solidFill>
                  <a:schemeClr val="tx1"/>
                </a:solidFill>
              </a:rPr>
              <a:t>. (The dashboard should specifically show indicators that that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directly linked to the DG’s accountabilitie</a:t>
            </a:r>
            <a:r>
              <a:rPr lang="en-GB" sz="2800" dirty="0">
                <a:solidFill>
                  <a:schemeClr val="tx1"/>
                </a:solidFill>
              </a:rPr>
              <a:t>s)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S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hort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presentation </a:t>
            </a:r>
            <a:r>
              <a:rPr lang="en-GB" sz="2800" dirty="0" smtClean="0">
                <a:solidFill>
                  <a:schemeClr val="tx1"/>
                </a:solidFill>
              </a:rPr>
              <a:t>targeted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Ministers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(or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short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video clips on the responsibilities of the State in each domain/critical element)</a:t>
            </a: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indent="0">
              <a:buNone/>
            </a:pP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General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indent="-342900">
              <a:buClr>
                <a:srgbClr val="00B050"/>
              </a:buClr>
              <a:buSzPct val="98958"/>
            </a:pP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 objective of the course shoul</a:t>
            </a:r>
            <a:r>
              <a:rPr lang="en-GB" dirty="0" smtClean="0">
                <a:solidFill>
                  <a:schemeClr val="tx1"/>
                </a:solidFill>
              </a:rPr>
              <a:t>d be to </a:t>
            </a: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shape the</a:t>
            </a:r>
            <a:r>
              <a:rPr lang="en-GB" sz="3200" b="0" i="0" u="none" strike="noStrike" cap="none" dirty="0" smtClean="0">
                <a:solidFill>
                  <a:schemeClr val="tx1"/>
                </a:solidFill>
                <a:sym typeface="Calibri"/>
              </a:rPr>
              <a:t> DGs’ attitude towards safety and make them aware that </a:t>
            </a:r>
            <a:r>
              <a:rPr lang="en-GB" dirty="0">
                <a:solidFill>
                  <a:schemeClr val="tx1"/>
                </a:solidFill>
              </a:rPr>
              <a:t>they </a:t>
            </a:r>
            <a:r>
              <a:rPr lang="en-GB" dirty="0" smtClean="0">
                <a:solidFill>
                  <a:schemeClr val="tx1"/>
                </a:solidFill>
              </a:rPr>
              <a:t>(and not </a:t>
            </a:r>
            <a:r>
              <a:rPr lang="en-GB" dirty="0">
                <a:solidFill>
                  <a:schemeClr val="tx1"/>
                </a:solidFill>
              </a:rPr>
              <a:t>their </a:t>
            </a:r>
            <a:r>
              <a:rPr lang="en-GB" dirty="0" smtClean="0">
                <a:solidFill>
                  <a:schemeClr val="tx1"/>
                </a:solidFill>
              </a:rPr>
              <a:t>staff) have ultimately </a:t>
            </a:r>
            <a:r>
              <a:rPr lang="en-GB" sz="3200" b="0" i="0" u="none" strike="noStrike" cap="none" dirty="0" smtClean="0">
                <a:solidFill>
                  <a:schemeClr val="tx1"/>
                </a:solidFill>
                <a:sym typeface="Calibri"/>
              </a:rPr>
              <a:t>accountable for safety oversight in their State. </a:t>
            </a:r>
          </a:p>
          <a:p>
            <a:pPr lvl="1" indent="-342900">
              <a:spcBef>
                <a:spcPts val="640"/>
              </a:spcBef>
              <a:buClr>
                <a:srgbClr val="00B050"/>
              </a:buClr>
              <a:buSzPct val="98958"/>
            </a:pPr>
            <a:r>
              <a:rPr lang="en-GB" sz="2800" b="0" i="0" u="none" strike="noStrike" cap="none" dirty="0" smtClean="0">
                <a:solidFill>
                  <a:schemeClr val="tx1"/>
                </a:solidFill>
                <a:sym typeface="Calibri"/>
              </a:rPr>
              <a:t>“Knowledge and hard work can get you close, it’s your attitude that will get you there.”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endParaRPr lang="en-GB" dirty="0" smtClean="0">
              <a:solidFill>
                <a:schemeClr val="tx1"/>
              </a:solidFill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642340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Other Suggestions</a:t>
            </a: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141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Regular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recurrent training/seminar for DGs, maybe with the assessment from the recurrent training to be taken into consideration in ICAO’s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safety </a:t>
            </a: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risk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assessment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 understand why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some service</a:t>
            </a:r>
            <a:r>
              <a:rPr lang="en-GB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providers are certified (e.g. aerodromes) </a:t>
            </a:r>
            <a:r>
              <a:rPr lang="en-GB" sz="2800" dirty="0" smtClean="0">
                <a:solidFill>
                  <a:schemeClr val="tx1"/>
                </a:solidFill>
              </a:rPr>
              <a:t>while some are not (e.g. ANS providers)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FF0000"/>
              </a:buClr>
              <a:buSzPct val="98958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Sometimes Guidance Material are published very much after the SARP. Makes implementation difficult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Other Suggestions</a:t>
            </a: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141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r>
              <a:rPr lang="en-GB" sz="2800" dirty="0" smtClean="0">
                <a:solidFill>
                  <a:schemeClr val="tx1"/>
                </a:solidFill>
              </a:rPr>
              <a:t>DGs need direct and focused communications from ICAO on key issues, cannot be expected to read 100-page ICAO documents.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Consider a full-fledged diploma/degree course that provides a in-depth understanding of the various aspects of aviation to prepare for a senior management role in aviation.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State Government need to be advised on the appropriate profile of a DG candidate,  before they appoint a new DG. 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11740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General</a:t>
            </a:r>
            <a:endParaRPr lang="en-S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lvl="0" indent="-342900">
              <a:buClr>
                <a:srgbClr val="00B050"/>
              </a:buClr>
              <a:buSzPct val="98958"/>
              <a:tabLst>
                <a:tab pos="3405188" algn="l"/>
              </a:tabLst>
            </a:pPr>
            <a:r>
              <a:rPr lang="en-GB" sz="2800" dirty="0" smtClean="0">
                <a:solidFill>
                  <a:schemeClr val="tx1"/>
                </a:solidFill>
              </a:rPr>
              <a:t>DGs </a:t>
            </a:r>
            <a:r>
              <a:rPr lang="en-GB" sz="2800" dirty="0">
                <a:solidFill>
                  <a:schemeClr val="tx1"/>
                </a:solidFill>
              </a:rPr>
              <a:t>need to know </a:t>
            </a:r>
            <a:r>
              <a:rPr lang="en-GB" sz="2800" dirty="0" smtClean="0">
                <a:solidFill>
                  <a:schemeClr val="tx1"/>
                </a:solidFill>
              </a:rPr>
              <a:t>what they are accountable for, expectations with </a:t>
            </a:r>
            <a:r>
              <a:rPr lang="en-GB" sz="2800" dirty="0">
                <a:solidFill>
                  <a:schemeClr val="tx1"/>
                </a:solidFill>
              </a:rPr>
              <a:t>regard to </a:t>
            </a:r>
            <a:r>
              <a:rPr lang="en-GB" sz="2800" dirty="0" smtClean="0">
                <a:solidFill>
                  <a:schemeClr val="tx1"/>
                </a:solidFill>
              </a:rPr>
              <a:t>their responsibilities (e.g. job description, including technical knowledge), and scope of their power</a:t>
            </a:r>
          </a:p>
          <a:p>
            <a:pPr lvl="1" indent="-298450">
              <a:spcBef>
                <a:spcPts val="640"/>
              </a:spcBef>
              <a:buClr>
                <a:srgbClr val="00B050"/>
              </a:buClr>
              <a:buSzPct val="98958"/>
              <a:tabLst>
                <a:tab pos="3405188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Once the DGs understand their accountabilities, other things are more likely to fall in line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en-GB" sz="2800" dirty="0">
                <a:solidFill>
                  <a:schemeClr val="tx1"/>
                </a:solidFill>
              </a:rPr>
              <a:t>Highlight the international nature of aviation and how each State fits within the system and plays a part in ensuring global aviation </a:t>
            </a:r>
            <a:r>
              <a:rPr lang="en-GB" sz="2800" dirty="0" smtClean="0">
                <a:solidFill>
                  <a:schemeClr val="tx1"/>
                </a:solidFill>
              </a:rPr>
              <a:t>safety</a:t>
            </a:r>
          </a:p>
          <a:p>
            <a:pPr marL="120650" indent="0">
              <a:buNone/>
            </a:pPr>
            <a:endParaRPr lang="en-SG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83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General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Explain </a:t>
            </a:r>
            <a:r>
              <a:rPr lang="en-GB" sz="3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main safety concepts / frameworks / components of the system </a:t>
            </a:r>
            <a:r>
              <a:rPr lang="en-GB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GB" sz="32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their inter-relationships. DGs needs to have</a:t>
            </a:r>
            <a:r>
              <a:rPr lang="en-GB" sz="3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 clear understanding of the big picture, e.g.</a:t>
            </a:r>
            <a:endParaRPr lang="en-GB" sz="32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101190"/>
              <a:buFont typeface="Arial"/>
              <a:buChar char="•"/>
            </a:pP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Global Aviation Safety Plan</a:t>
            </a: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88541"/>
              <a:buFont typeface="Arial"/>
              <a:buChar char="•"/>
            </a:pPr>
            <a:r>
              <a:rPr lang="en-GB" dirty="0">
                <a:solidFill>
                  <a:schemeClr val="tx1"/>
                </a:solidFill>
              </a:rPr>
              <a:t>Safety Oversight System </a:t>
            </a:r>
            <a:r>
              <a:rPr lang="en-GB" dirty="0" smtClean="0">
                <a:solidFill>
                  <a:schemeClr val="tx1"/>
                </a:solidFill>
              </a:rPr>
              <a:t>and 8 Critical Elements</a:t>
            </a:r>
            <a:endParaRPr lang="en-GB" dirty="0">
              <a:solidFill>
                <a:schemeClr val="tx1"/>
              </a:solidFill>
            </a:endParaRP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101190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State Safety Programme</a:t>
            </a: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101190"/>
              <a:buFont typeface="Arial"/>
              <a:buChar char="•"/>
            </a:pPr>
            <a:r>
              <a:rPr lang="en-GB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Continuous Monitoring </a:t>
            </a:r>
            <a:r>
              <a:rPr lang="en-GB" sz="2800" b="0" i="0" u="none" strike="noStrike" cap="none" baseline="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Approach</a:t>
            </a:r>
          </a:p>
          <a:p>
            <a:pPr marL="742950" marR="0" lvl="1" indent="-285750" algn="l" rtl="0">
              <a:spcBef>
                <a:spcPts val="560"/>
              </a:spcBef>
              <a:buClr>
                <a:srgbClr val="00B050"/>
              </a:buClr>
              <a:buSzPct val="101190"/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Safety Management Systems</a:t>
            </a: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General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b="0" i="0" u="none" strike="noStrike" cap="none" baseline="0" dirty="0" smtClean="0">
                <a:solidFill>
                  <a:schemeClr val="tx1"/>
                </a:solidFill>
                <a:sym typeface="Calibri"/>
              </a:rPr>
              <a:t>G</a:t>
            </a:r>
            <a:r>
              <a:rPr lang="en-GB" dirty="0" smtClean="0">
                <a:solidFill>
                  <a:schemeClr val="tx1"/>
                </a:solidFill>
              </a:rPr>
              <a:t>o through </a:t>
            </a:r>
            <a:r>
              <a:rPr lang="en-GB" b="0" i="0" u="none" strike="noStrike" cap="none" dirty="0" smtClean="0">
                <a:solidFill>
                  <a:schemeClr val="tx1"/>
                </a:solidFill>
                <a:sym typeface="Calibri"/>
              </a:rPr>
              <a:t>the </a:t>
            </a:r>
            <a:r>
              <a:rPr lang="en-GB" b="0" i="0" u="none" strike="noStrike" cap="none" baseline="0" dirty="0" smtClean="0">
                <a:solidFill>
                  <a:schemeClr val="tx1"/>
                </a:solidFill>
                <a:sym typeface="Calibri"/>
              </a:rPr>
              <a:t>key</a:t>
            </a:r>
            <a:r>
              <a:rPr lang="en-GB" b="0" i="0" u="none" strike="noStrike" cap="none" dirty="0" smtClean="0">
                <a:solidFill>
                  <a:schemeClr val="tx1"/>
                </a:solidFill>
                <a:sym typeface="Calibri"/>
              </a:rPr>
              <a:t> safety </a:t>
            </a:r>
            <a:r>
              <a:rPr lang="en-GB" b="0" i="0" u="none" strike="noStrike" cap="none" baseline="0" dirty="0" smtClean="0">
                <a:solidFill>
                  <a:schemeClr val="tx1"/>
                </a:solidFill>
                <a:sym typeface="Calibri"/>
              </a:rPr>
              <a:t>responsibilities</a:t>
            </a:r>
            <a:r>
              <a:rPr lang="en-GB" b="0" i="0" u="none" strike="noStrike" cap="none" dirty="0" smtClean="0">
                <a:solidFill>
                  <a:schemeClr val="tx1"/>
                </a:solidFill>
                <a:sym typeface="Calibri"/>
              </a:rPr>
              <a:t> </a:t>
            </a:r>
            <a:r>
              <a:rPr lang="en-GB" b="0" i="0" u="none" strike="noStrike" cap="none" baseline="0" dirty="0" smtClean="0">
                <a:solidFill>
                  <a:schemeClr val="tx1"/>
                </a:solidFill>
                <a:sym typeface="Calibri"/>
              </a:rPr>
              <a:t>of </a:t>
            </a:r>
            <a:r>
              <a:rPr lang="en-GB" b="0" i="0" u="none" strike="noStrike" cap="none" dirty="0" smtClean="0">
                <a:solidFill>
                  <a:schemeClr val="tx1"/>
                </a:solidFill>
                <a:sym typeface="Calibri"/>
              </a:rPr>
              <a:t>a State (and the key approvals that a </a:t>
            </a:r>
            <a:r>
              <a:rPr lang="en-GB" dirty="0" smtClean="0">
                <a:solidFill>
                  <a:schemeClr val="tx1"/>
                </a:solidFill>
              </a:rPr>
              <a:t>State is responsible for), including the legal frameworks:</a:t>
            </a:r>
          </a:p>
          <a:p>
            <a:pPr lvl="1" indent="-342900">
              <a:spcBef>
                <a:spcPts val="640"/>
              </a:spcBef>
              <a:buClr>
                <a:srgbClr val="00B050"/>
              </a:buClr>
              <a:buSzPct val="98958"/>
            </a:pPr>
            <a:r>
              <a:rPr lang="en-GB" dirty="0" smtClean="0">
                <a:solidFill>
                  <a:schemeClr val="tx1"/>
                </a:solidFill>
              </a:rPr>
              <a:t>Although some DGs may come from a specific technical background, they still need knowledge of other areas</a:t>
            </a:r>
            <a:r>
              <a:rPr lang="en-GB" b="0" i="0" u="none" strike="noStrike" cap="none" dirty="0" smtClean="0">
                <a:solidFill>
                  <a:schemeClr val="tx1"/>
                </a:solidFill>
                <a:sym typeface="Calibri"/>
              </a:rPr>
              <a:t> </a:t>
            </a:r>
            <a:endParaRPr lang="en-GB" sz="2400" b="0" i="0" u="none" strike="noStrike" cap="none" dirty="0" smtClean="0">
              <a:solidFill>
                <a:schemeClr val="tx1"/>
              </a:solidFill>
              <a:sym typeface="Calibri"/>
            </a:endParaRPr>
          </a:p>
          <a:p>
            <a:pPr lvl="1" indent="-342900">
              <a:spcBef>
                <a:spcPts val="640"/>
              </a:spcBef>
              <a:buClr>
                <a:srgbClr val="00B050"/>
              </a:buClr>
              <a:buSzPct val="98958"/>
            </a:pPr>
            <a:r>
              <a:rPr lang="en-GB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Some regulated entities and regulatory processes are less well known (e.g. FSTDs, medical assessors, modification approvals)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208323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General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sz="3200" b="0" i="1" u="none" strike="noStrike" cap="none" baseline="0" dirty="0" smtClean="0">
                <a:solidFill>
                  <a:schemeClr val="tx1"/>
                </a:solidFill>
                <a:sym typeface="Calibri"/>
              </a:rPr>
              <a:t>“The band may be playing music, but it may be the wrong tune.</a:t>
            </a:r>
            <a:r>
              <a:rPr lang="en-GB" sz="3200" b="0" i="1" u="none" strike="noStrike" cap="none" dirty="0" smtClean="0">
                <a:solidFill>
                  <a:schemeClr val="tx1"/>
                </a:solidFill>
                <a:sym typeface="Calibri"/>
              </a:rPr>
              <a:t> </a:t>
            </a:r>
            <a:r>
              <a:rPr lang="en-GB" sz="3200" b="0" i="1" u="none" strike="noStrike" cap="none" baseline="0" dirty="0" smtClean="0">
                <a:solidFill>
                  <a:schemeClr val="tx1"/>
                </a:solidFill>
                <a:sym typeface="Calibri"/>
              </a:rPr>
              <a:t>The DG needs to know what the tune should sound like,</a:t>
            </a:r>
            <a:r>
              <a:rPr lang="en-GB" sz="3200" b="0" i="1" u="none" strike="noStrike" cap="none" dirty="0" smtClean="0">
                <a:solidFill>
                  <a:schemeClr val="tx1"/>
                </a:solidFill>
                <a:sym typeface="Calibri"/>
              </a:rPr>
              <a:t> and how the </a:t>
            </a:r>
            <a:r>
              <a:rPr lang="en-GB" i="1" dirty="0">
                <a:solidFill>
                  <a:schemeClr val="tx1"/>
                </a:solidFill>
              </a:rPr>
              <a:t>different instruments contribute to the tune</a:t>
            </a:r>
            <a:r>
              <a:rPr lang="en-GB" i="1" dirty="0" smtClean="0">
                <a:solidFill>
                  <a:schemeClr val="tx1"/>
                </a:solidFill>
              </a:rPr>
              <a:t>.”</a:t>
            </a:r>
            <a:endParaRPr lang="en-SG" i="1" dirty="0" smtClean="0">
              <a:solidFill>
                <a:schemeClr val="tx1"/>
              </a:solidFill>
            </a:endParaRPr>
          </a:p>
          <a:p>
            <a:pPr indent="-342900">
              <a:buClr>
                <a:srgbClr val="00B050"/>
              </a:buClr>
              <a:buSzPct val="98958"/>
            </a:pPr>
            <a:r>
              <a:rPr lang="en-SG" dirty="0" smtClean="0">
                <a:solidFill>
                  <a:schemeClr val="tx1"/>
                </a:solidFill>
              </a:rPr>
              <a:t>How </a:t>
            </a:r>
            <a:r>
              <a:rPr lang="en-SG" dirty="0">
                <a:solidFill>
                  <a:schemeClr val="tx1"/>
                </a:solidFill>
              </a:rPr>
              <a:t>to manage aviation technical experts without necessarily having to be an expert </a:t>
            </a:r>
            <a:r>
              <a:rPr lang="en-SG" dirty="0" smtClean="0">
                <a:solidFill>
                  <a:schemeClr val="tx1"/>
                </a:solidFill>
              </a:rPr>
              <a:t>himself/herself</a:t>
            </a:r>
          </a:p>
          <a:p>
            <a:pPr indent="-342900">
              <a:buClr>
                <a:srgbClr val="00B050"/>
              </a:buClr>
              <a:buSzPct val="98958"/>
            </a:pPr>
            <a:r>
              <a:rPr lang="en-GB" dirty="0" smtClean="0">
                <a:solidFill>
                  <a:schemeClr val="tx1"/>
                </a:solidFill>
              </a:rPr>
              <a:t>When a State has many issues that need to be resolved, what should the DG prioritise?</a:t>
            </a:r>
            <a:endParaRPr lang="en-SG" dirty="0" smtClean="0">
              <a:solidFill>
                <a:schemeClr val="tx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endParaRPr lang="en-GB" sz="28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236101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General</a:t>
            </a:r>
            <a:endParaRPr lang="en-S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Share information on key programmes from other States or regions that can be taken on board to improve safety.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Cover the key </a:t>
            </a:r>
            <a:r>
              <a:rPr lang="en-GB" u="sng" dirty="0" smtClean="0">
                <a:solidFill>
                  <a:schemeClr val="tx1"/>
                </a:solidFill>
              </a:rPr>
              <a:t>non-technical</a:t>
            </a:r>
            <a:r>
              <a:rPr lang="en-GB" dirty="0" smtClean="0">
                <a:solidFill>
                  <a:schemeClr val="tx1"/>
                </a:solidFill>
              </a:rPr>
              <a:t> points/arguments that can be used to “sell” aviation safety to other stakeholders within the State (to secure resources).</a:t>
            </a:r>
          </a:p>
        </p:txBody>
      </p:sp>
    </p:spTree>
    <p:extLst>
      <p:ext uri="{BB962C8B-B14F-4D97-AF65-F5344CB8AC3E}">
        <p14:creationId xmlns:p14="http://schemas.microsoft.com/office/powerpoint/2010/main" val="101768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General</a:t>
            </a:r>
            <a:endParaRPr lang="en-S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 smtClean="0">
                <a:solidFill>
                  <a:schemeClr val="tx1"/>
                </a:solidFill>
              </a:rPr>
              <a:t>Annex </a:t>
            </a:r>
            <a:r>
              <a:rPr lang="en-GB" sz="2800" dirty="0">
                <a:solidFill>
                  <a:schemeClr val="tx1"/>
                </a:solidFill>
              </a:rPr>
              <a:t>13 </a:t>
            </a:r>
            <a:r>
              <a:rPr lang="en-GB" sz="2800" dirty="0" smtClean="0">
                <a:solidFill>
                  <a:schemeClr val="tx1"/>
                </a:solidFill>
              </a:rPr>
              <a:t>principles, </a:t>
            </a:r>
            <a:r>
              <a:rPr lang="en-GB" sz="2800" dirty="0">
                <a:solidFill>
                  <a:schemeClr val="tx1"/>
                </a:solidFill>
              </a:rPr>
              <a:t>e.g. functional separation of accident investigations.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Importance </a:t>
            </a:r>
            <a:r>
              <a:rPr lang="en-GB" sz="2800" dirty="0">
                <a:solidFill>
                  <a:schemeClr val="tx1"/>
                </a:solidFill>
              </a:rPr>
              <a:t>of just culture </a:t>
            </a:r>
            <a:r>
              <a:rPr lang="en-GB" sz="2800" dirty="0" smtClean="0">
                <a:solidFill>
                  <a:schemeClr val="tx1"/>
                </a:solidFill>
              </a:rPr>
              <a:t>and transparency </a:t>
            </a:r>
            <a:r>
              <a:rPr lang="en-GB" sz="2800" dirty="0">
                <a:solidFill>
                  <a:schemeClr val="tx1"/>
                </a:solidFill>
              </a:rPr>
              <a:t>of </a:t>
            </a:r>
            <a:r>
              <a:rPr lang="en-GB" sz="2800" dirty="0" smtClean="0">
                <a:solidFill>
                  <a:schemeClr val="tx1"/>
                </a:solidFill>
              </a:rPr>
              <a:t>information for aviation safety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Importance of consulting with technical experts within the CAA</a:t>
            </a:r>
            <a:endParaRPr lang="en-GB" sz="2800" dirty="0">
              <a:solidFill>
                <a:schemeClr val="tx1"/>
              </a:solidFill>
            </a:endParaRPr>
          </a:p>
          <a:p>
            <a:r>
              <a:rPr lang="en-GB" sz="2800" dirty="0" smtClean="0">
                <a:solidFill>
                  <a:schemeClr val="tx1"/>
                </a:solidFill>
              </a:rPr>
              <a:t>Management style, e.g. may need to take into account challenges </a:t>
            </a:r>
            <a:r>
              <a:rPr lang="en-GB" sz="2800" dirty="0">
                <a:solidFill>
                  <a:schemeClr val="tx1"/>
                </a:solidFill>
              </a:rPr>
              <a:t>that a new DG who has a military background may </a:t>
            </a:r>
            <a:r>
              <a:rPr lang="en-GB" sz="2800" dirty="0" smtClean="0">
                <a:solidFill>
                  <a:schemeClr val="tx1"/>
                </a:solidFill>
              </a:rPr>
              <a:t>face (e.g</a:t>
            </a:r>
            <a:r>
              <a:rPr lang="en-GB" sz="2800" dirty="0">
                <a:solidFill>
                  <a:schemeClr val="tx1"/>
                </a:solidFill>
              </a:rPr>
              <a:t>. </a:t>
            </a:r>
            <a:r>
              <a:rPr lang="en-GB" sz="2800" dirty="0" smtClean="0">
                <a:solidFill>
                  <a:schemeClr val="tx1"/>
                </a:solidFill>
              </a:rPr>
              <a:t>military aviation philosophy may be different from civil aviation, </a:t>
            </a:r>
            <a:r>
              <a:rPr lang="en-GB" sz="2800" dirty="0">
                <a:solidFill>
                  <a:schemeClr val="tx1"/>
                </a:solidFill>
              </a:rPr>
              <a:t>staff may be less likely to </a:t>
            </a:r>
            <a:r>
              <a:rPr lang="en-GB" sz="2800" dirty="0" smtClean="0">
                <a:solidFill>
                  <a:schemeClr val="tx1"/>
                </a:solidFill>
              </a:rPr>
              <a:t>challenge)</a:t>
            </a:r>
            <a:endParaRPr lang="en-GB" sz="2800" dirty="0">
              <a:solidFill>
                <a:schemeClr val="tx1"/>
              </a:solidFill>
            </a:endParaRPr>
          </a:p>
          <a:p>
            <a:endParaRPr lang="en-SG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42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GB" sz="4400" b="1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GASP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dirty="0">
                <a:solidFill>
                  <a:schemeClr val="tx1"/>
                </a:solidFill>
              </a:rPr>
              <a:t>Provide a clear overview of the </a:t>
            </a:r>
            <a:r>
              <a:rPr lang="en-GB" dirty="0" smtClean="0">
                <a:solidFill>
                  <a:schemeClr val="tx1"/>
                </a:solidFill>
              </a:rPr>
              <a:t>GASP</a:t>
            </a:r>
          </a:p>
          <a:p>
            <a:pPr lvl="1" indent="-342900">
              <a:spcBef>
                <a:spcPts val="640"/>
              </a:spcBef>
              <a:buClr>
                <a:srgbClr val="00B050"/>
              </a:buClr>
              <a:buSzPct val="98958"/>
            </a:pPr>
            <a:r>
              <a:rPr lang="en-GB" dirty="0" smtClean="0">
                <a:solidFill>
                  <a:schemeClr val="tx1"/>
                </a:solidFill>
              </a:rPr>
              <a:t>Aside from this DG course, ICAO Regional offices could also provide more detailed training</a:t>
            </a:r>
            <a:endParaRPr lang="en-GB" dirty="0">
              <a:solidFill>
                <a:schemeClr val="tx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How </a:t>
            </a:r>
            <a:r>
              <a:rPr lang="en-GB" dirty="0">
                <a:solidFill>
                  <a:schemeClr val="tx1"/>
                </a:solidFill>
              </a:rPr>
              <a:t>to </a:t>
            </a:r>
            <a:r>
              <a:rPr lang="en-GB" dirty="0" smtClean="0">
                <a:solidFill>
                  <a:schemeClr val="tx1"/>
                </a:solidFill>
              </a:rPr>
              <a:t>operationalize </a:t>
            </a:r>
            <a:r>
              <a:rPr lang="en-GB" dirty="0">
                <a:solidFill>
                  <a:schemeClr val="tx1"/>
                </a:solidFill>
              </a:rPr>
              <a:t>the GASP at the State and regional </a:t>
            </a:r>
            <a:r>
              <a:rPr lang="en-GB" dirty="0" smtClean="0">
                <a:solidFill>
                  <a:schemeClr val="tx1"/>
                </a:solidFill>
              </a:rPr>
              <a:t>level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B050"/>
              </a:buClr>
              <a:buSzPct val="98958"/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Discuss the best </a:t>
            </a:r>
            <a:r>
              <a:rPr lang="en-GB" dirty="0">
                <a:solidFill>
                  <a:schemeClr val="tx1"/>
                </a:solidFill>
              </a:rPr>
              <a:t>use of resources to deliver on the timeline contained in the </a:t>
            </a:r>
            <a:r>
              <a:rPr lang="en-GB" dirty="0" smtClean="0">
                <a:solidFill>
                  <a:schemeClr val="tx1"/>
                </a:solidFill>
              </a:rPr>
              <a:t>GASP</a:t>
            </a:r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47E0C57BBA5B459984C3C610D1DFD8" ma:contentTypeVersion="1" ma:contentTypeDescription="Create a new document." ma:contentTypeScope="" ma:versionID="7d13d219034d020282b03c272a856e8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fa53a8320f8b1c95a8960917c09239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9D95F1-D40F-4B2E-93B6-E8CCCABA43FC}"/>
</file>

<file path=customXml/itemProps2.xml><?xml version="1.0" encoding="utf-8"?>
<ds:datastoreItem xmlns:ds="http://schemas.openxmlformats.org/officeDocument/2006/customXml" ds:itemID="{78776FC4-07BD-4EBC-99CD-0F2DC0443F88}"/>
</file>

<file path=customXml/itemProps3.xml><?xml version="1.0" encoding="utf-8"?>
<ds:datastoreItem xmlns:ds="http://schemas.openxmlformats.org/officeDocument/2006/customXml" ds:itemID="{47C01337-8CB5-4C46-BCC6-63FA25E4554E}"/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1158</Words>
  <Application>Microsoft Office PowerPoint</Application>
  <PresentationFormat>On-screen Show (4:3)</PresentationFormat>
  <Paragraphs>93</Paragraphs>
  <Slides>21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ICAO/SAA SAFETY WORKSHOPS FOR  DIRECTORS GENERAL OF CIVIL AVIATION (Montréal, 22 and 29 September 2013)</vt:lpstr>
      <vt:lpstr>General</vt:lpstr>
      <vt:lpstr>General</vt:lpstr>
      <vt:lpstr>General</vt:lpstr>
      <vt:lpstr>General</vt:lpstr>
      <vt:lpstr>General</vt:lpstr>
      <vt:lpstr>General</vt:lpstr>
      <vt:lpstr>General</vt:lpstr>
      <vt:lpstr>GASP</vt:lpstr>
      <vt:lpstr>GASP</vt:lpstr>
      <vt:lpstr>Safety Oversight – Critical Elements</vt:lpstr>
      <vt:lpstr>Safety Oversight – Critical Elements</vt:lpstr>
      <vt:lpstr>Safety Oversight – Critical Elements</vt:lpstr>
      <vt:lpstr>Safety Oversight – Critical Elements</vt:lpstr>
      <vt:lpstr>USOAP Corrective Action Plans</vt:lpstr>
      <vt:lpstr>Regional Cooperation</vt:lpstr>
      <vt:lpstr>State Safety Programme</vt:lpstr>
      <vt:lpstr>Other areas - Org?</vt:lpstr>
      <vt:lpstr>Other Suggestions</vt:lpstr>
      <vt:lpstr>Other Suggestions</vt:lpstr>
      <vt:lpstr>Other Suggestions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Oversight  Working Group</dc:title>
  <dc:creator>Alan FOO (CAAS)</dc:creator>
  <cp:lastModifiedBy>Barry, Maureen</cp:lastModifiedBy>
  <cp:revision>41</cp:revision>
  <dcterms:modified xsi:type="dcterms:W3CDTF">2013-10-03T15:31:20Z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0x010100CD47E0C57BBA5B459984C3C610D1DFD8</vt:lpwstr>
  </property>
</Properties>
</file>