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5.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81"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097" autoAdjust="0"/>
  </p:normalViewPr>
  <p:slideViewPr>
    <p:cSldViewPr snapToGrid="0" snapToObjects="1">
      <p:cViewPr varScale="1">
        <p:scale>
          <a:sx n="63" d="100"/>
          <a:sy n="63" d="100"/>
        </p:scale>
        <p:origin x="78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100" b="0">
                <a:solidFill>
                  <a:srgbClr val="5D6E7E"/>
                </a:solidFill>
                <a:latin typeface="Calibri"/>
              </a:rPr>
              <a:t>GNSS interference occurrences per month</a:t>
            </a:r>
          </a:p>
        </c:rich>
      </c:tx>
      <c:overlay val="0"/>
    </c:title>
    <c:autoTitleDeleted val="0"/>
    <c:plotArea>
      <c:layout/>
      <c:barChart>
        <c:barDir val="col"/>
        <c:grouping val="stacked"/>
        <c:varyColors val="1"/>
        <c:ser>
          <c:idx val="0"/>
          <c:order val="0"/>
          <c:tx>
            <c:strRef>
              <c:f>Sheet1!$B$1</c:f>
              <c:strCache>
                <c:ptCount val="1"/>
                <c:pt idx="0">
                  <c:v>Inside Emirates FIR</c:v>
                </c:pt>
              </c:strCache>
            </c:strRef>
          </c:tx>
          <c:spPr>
            <a:solidFill>
              <a:srgbClr val="0B1F3A"/>
            </a:solidFill>
          </c:spPr>
          <c:invertIfNegative val="1"/>
          <c:cat>
            <c:strRef>
              <c:f>Sheet1!$A$2:$A$22</c:f>
              <c:strCache>
                <c:ptCount val="21"/>
                <c:pt idx="0">
                  <c:v>Oct 24</c:v>
                </c:pt>
                <c:pt idx="1">
                  <c:v>Nov 24</c:v>
                </c:pt>
                <c:pt idx="2">
                  <c:v>Dec 24</c:v>
                </c:pt>
                <c:pt idx="3">
                  <c:v>Jan 25</c:v>
                </c:pt>
                <c:pt idx="4">
                  <c:v>Feb 25</c:v>
                </c:pt>
                <c:pt idx="5">
                  <c:v>Mar 25</c:v>
                </c:pt>
                <c:pt idx="6">
                  <c:v>Apr 25</c:v>
                </c:pt>
                <c:pt idx="7">
                  <c:v>May 25</c:v>
                </c:pt>
                <c:pt idx="8">
                  <c:v>Jun 25</c:v>
                </c:pt>
                <c:pt idx="9">
                  <c:v>Jul 25</c:v>
                </c:pt>
                <c:pt idx="10">
                  <c:v>Aug 25</c:v>
                </c:pt>
                <c:pt idx="11">
                  <c:v>Sep 25</c:v>
                </c:pt>
                <c:pt idx="12">
                  <c:v>Oct 25</c:v>
                </c:pt>
                <c:pt idx="13">
                  <c:v>Nov 25</c:v>
                </c:pt>
                <c:pt idx="14">
                  <c:v>Dec 25</c:v>
                </c:pt>
                <c:pt idx="15">
                  <c:v>Jan 26</c:v>
                </c:pt>
                <c:pt idx="16">
                  <c:v>Feb 26</c:v>
                </c:pt>
                <c:pt idx="17">
                  <c:v>Mar 26</c:v>
                </c:pt>
                <c:pt idx="18">
                  <c:v>Apr 26</c:v>
                </c:pt>
                <c:pt idx="19">
                  <c:v>May 26</c:v>
                </c:pt>
                <c:pt idx="20">
                  <c:v>Jun 26</c:v>
                </c:pt>
              </c:strCache>
            </c:strRef>
          </c:cat>
          <c:val>
            <c:numRef>
              <c:f>Sheet1!$B$2:$B$22</c:f>
              <c:numCache>
                <c:formatCode>General</c:formatCode>
                <c:ptCount val="21"/>
                <c:pt idx="0">
                  <c:v>7</c:v>
                </c:pt>
                <c:pt idx="1">
                  <c:v>4</c:v>
                </c:pt>
                <c:pt idx="2">
                  <c:v>6</c:v>
                </c:pt>
                <c:pt idx="3">
                  <c:v>2</c:v>
                </c:pt>
                <c:pt idx="4">
                  <c:v>8</c:v>
                </c:pt>
                <c:pt idx="5">
                  <c:v>22</c:v>
                </c:pt>
                <c:pt idx="6">
                  <c:v>12</c:v>
                </c:pt>
                <c:pt idx="7">
                  <c:v>66</c:v>
                </c:pt>
                <c:pt idx="8">
                  <c:v>355</c:v>
                </c:pt>
                <c:pt idx="9">
                  <c:v>9</c:v>
                </c:pt>
                <c:pt idx="10">
                  <c:v>7</c:v>
                </c:pt>
                <c:pt idx="11">
                  <c:v>6</c:v>
                </c:pt>
                <c:pt idx="12">
                  <c:v>19</c:v>
                </c:pt>
                <c:pt idx="13">
                  <c:v>5</c:v>
                </c:pt>
                <c:pt idx="14">
                  <c:v>3</c:v>
                </c:pt>
                <c:pt idx="15">
                  <c:v>4</c:v>
                </c:pt>
                <c:pt idx="16">
                  <c:v>22</c:v>
                </c:pt>
                <c:pt idx="17">
                  <c:v>8</c:v>
                </c:pt>
                <c:pt idx="18">
                  <c:v>3</c:v>
                </c:pt>
                <c:pt idx="19">
                  <c:v>4</c:v>
                </c:pt>
                <c:pt idx="20">
                  <c:v>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EA49-4BF4-8392-E121BEE2226A}"/>
            </c:ext>
          </c:extLst>
        </c:ser>
        <c:ser>
          <c:idx val="1"/>
          <c:order val="1"/>
          <c:tx>
            <c:strRef>
              <c:f>Sheet1!$C$1</c:f>
              <c:strCache>
                <c:ptCount val="1"/>
                <c:pt idx="0">
                  <c:v>Reported outside the FIR</c:v>
                </c:pt>
              </c:strCache>
            </c:strRef>
          </c:tx>
          <c:spPr>
            <a:solidFill>
              <a:srgbClr val="9DB6CC"/>
            </a:solidFill>
          </c:spPr>
          <c:invertIfNegative val="1"/>
          <c:cat>
            <c:strRef>
              <c:f>Sheet1!$A$2:$A$22</c:f>
              <c:strCache>
                <c:ptCount val="21"/>
                <c:pt idx="0">
                  <c:v>Oct 24</c:v>
                </c:pt>
                <c:pt idx="1">
                  <c:v>Nov 24</c:v>
                </c:pt>
                <c:pt idx="2">
                  <c:v>Dec 24</c:v>
                </c:pt>
                <c:pt idx="3">
                  <c:v>Jan 25</c:v>
                </c:pt>
                <c:pt idx="4">
                  <c:v>Feb 25</c:v>
                </c:pt>
                <c:pt idx="5">
                  <c:v>Mar 25</c:v>
                </c:pt>
                <c:pt idx="6">
                  <c:v>Apr 25</c:v>
                </c:pt>
                <c:pt idx="7">
                  <c:v>May 25</c:v>
                </c:pt>
                <c:pt idx="8">
                  <c:v>Jun 25</c:v>
                </c:pt>
                <c:pt idx="9">
                  <c:v>Jul 25</c:v>
                </c:pt>
                <c:pt idx="10">
                  <c:v>Aug 25</c:v>
                </c:pt>
                <c:pt idx="11">
                  <c:v>Sep 25</c:v>
                </c:pt>
                <c:pt idx="12">
                  <c:v>Oct 25</c:v>
                </c:pt>
                <c:pt idx="13">
                  <c:v>Nov 25</c:v>
                </c:pt>
                <c:pt idx="14">
                  <c:v>Dec 25</c:v>
                </c:pt>
                <c:pt idx="15">
                  <c:v>Jan 26</c:v>
                </c:pt>
                <c:pt idx="16">
                  <c:v>Feb 26</c:v>
                </c:pt>
                <c:pt idx="17">
                  <c:v>Mar 26</c:v>
                </c:pt>
                <c:pt idx="18">
                  <c:v>Apr 26</c:v>
                </c:pt>
                <c:pt idx="19">
                  <c:v>May 26</c:v>
                </c:pt>
                <c:pt idx="20">
                  <c:v>Jun 26</c:v>
                </c:pt>
              </c:strCache>
            </c:strRef>
          </c:cat>
          <c:val>
            <c:numRef>
              <c:f>Sheet1!$C$2:$C$22</c:f>
              <c:numCache>
                <c:formatCode>General</c:formatCode>
                <c:ptCount val="21"/>
                <c:pt idx="0">
                  <c:v>89</c:v>
                </c:pt>
                <c:pt idx="1">
                  <c:v>59</c:v>
                </c:pt>
                <c:pt idx="2">
                  <c:v>78</c:v>
                </c:pt>
                <c:pt idx="3">
                  <c:v>68</c:v>
                </c:pt>
                <c:pt idx="4">
                  <c:v>49</c:v>
                </c:pt>
                <c:pt idx="5">
                  <c:v>125</c:v>
                </c:pt>
                <c:pt idx="6">
                  <c:v>101</c:v>
                </c:pt>
                <c:pt idx="7">
                  <c:v>109</c:v>
                </c:pt>
                <c:pt idx="8">
                  <c:v>102</c:v>
                </c:pt>
                <c:pt idx="9">
                  <c:v>8</c:v>
                </c:pt>
                <c:pt idx="10">
                  <c:v>1</c:v>
                </c:pt>
                <c:pt idx="11">
                  <c:v>6</c:v>
                </c:pt>
                <c:pt idx="12">
                  <c:v>17</c:v>
                </c:pt>
                <c:pt idx="13">
                  <c:v>8</c:v>
                </c:pt>
                <c:pt idx="14">
                  <c:v>8</c:v>
                </c:pt>
                <c:pt idx="15">
                  <c:v>8</c:v>
                </c:pt>
                <c:pt idx="16">
                  <c:v>8</c:v>
                </c:pt>
                <c:pt idx="17">
                  <c:v>8</c:v>
                </c:pt>
                <c:pt idx="18">
                  <c:v>0</c:v>
                </c:pt>
                <c:pt idx="19">
                  <c:v>1</c:v>
                </c:pt>
                <c:pt idx="20">
                  <c:v>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EA49-4BF4-8392-E121BEE2226A}"/>
            </c:ext>
          </c:extLst>
        </c:ser>
        <c:dLbls>
          <c:showLegendKey val="0"/>
          <c:showVal val="0"/>
          <c:showCatName val="0"/>
          <c:showSerName val="0"/>
          <c:showPercent val="0"/>
          <c:showBubbleSize val="0"/>
        </c:dLbls>
        <c:gapWidth val="40"/>
        <c:overlap val="100"/>
        <c:axId val="-2068027336"/>
        <c:axId val="-2113994440"/>
      </c:barChart>
      <c:catAx>
        <c:axId val="-2068027336"/>
        <c:scaling>
          <c:orientation val="minMax"/>
        </c:scaling>
        <c:delete val="0"/>
        <c:axPos val="b"/>
        <c:numFmt formatCode="General" sourceLinked="0"/>
        <c:majorTickMark val="out"/>
        <c:minorTickMark val="none"/>
        <c:tickLblPos val="nextTo"/>
        <c:txPr>
          <a:bodyPr rot="-3300000"/>
          <a:lstStyle/>
          <a:p>
            <a:pPr>
              <a:defRPr sz="750">
                <a:solidFill>
                  <a:srgbClr val="5D6E7E"/>
                </a:solidFill>
                <a:latin typeface="Calibri"/>
              </a:defRPr>
            </a:pPr>
            <a:endParaRPr lang="en-US"/>
          </a:p>
        </c:txPr>
        <c:crossAx val="-2113994440"/>
        <c:crosses val="autoZero"/>
        <c:auto val="1"/>
        <c:lblAlgn val="ctr"/>
        <c:lblOffset val="100"/>
        <c:noMultiLvlLbl val="0"/>
      </c:catAx>
      <c:valAx>
        <c:axId val="-2113994440"/>
        <c:scaling>
          <c:orientation val="minMax"/>
        </c:scaling>
        <c:delete val="0"/>
        <c:axPos val="l"/>
        <c:majorGridlines>
          <c:spPr>
            <a:ln w="9525">
              <a:solidFill>
                <a:srgbClr val="E7EDF3"/>
              </a:solidFill>
            </a:ln>
          </c:spPr>
        </c:majorGridlines>
        <c:numFmt formatCode="General" sourceLinked="1"/>
        <c:majorTickMark val="out"/>
        <c:minorTickMark val="none"/>
        <c:tickLblPos val="nextTo"/>
        <c:txPr>
          <a:bodyPr/>
          <a:lstStyle/>
          <a:p>
            <a:pPr>
              <a:defRPr sz="900">
                <a:solidFill>
                  <a:srgbClr val="5D6E7E"/>
                </a:solidFill>
                <a:latin typeface="Calibri"/>
              </a:defRPr>
            </a:pPr>
            <a:endParaRPr lang="en-US"/>
          </a:p>
        </c:txPr>
        <c:crossAx val="-2068027336"/>
        <c:crosses val="autoZero"/>
        <c:crossBetween val="between"/>
      </c:valAx>
    </c:plotArea>
    <c:legend>
      <c:legendPos val="b"/>
      <c:overlay val="0"/>
      <c:txPr>
        <a:bodyPr/>
        <a:lstStyle/>
        <a:p>
          <a:pPr>
            <a:defRPr sz="900">
              <a:solidFill>
                <a:srgbClr val="1A2733"/>
              </a:solidFill>
              <a:latin typeface="Calibri"/>
            </a:defRPr>
          </a:pPr>
          <a:endParaRPr lang="en-US"/>
        </a:p>
      </c:txPr>
    </c:legend>
    <c:plotVisOnly val="1"/>
    <c:dispBlanksAs val="gap"/>
    <c:showDLblsOverMax val="1"/>
  </c:chart>
  <c:txPr>
    <a:bodyPr/>
    <a:lstStyle/>
    <a:p>
      <a:pPr>
        <a:defRPr sz="1800">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Occurrences</c:v>
                </c:pt>
              </c:strCache>
            </c:strRef>
          </c:tx>
          <c:spPr>
            <a:solidFill>
              <a:srgbClr val="0B1F3A"/>
            </a:solidFill>
          </c:spPr>
          <c:invertIfNegative val="1"/>
          <c:dLbls>
            <c:spPr>
              <a:noFill/>
              <a:ln>
                <a:noFill/>
              </a:ln>
              <a:effectLst/>
            </c:spPr>
            <c:txPr>
              <a:bodyPr/>
              <a:lstStyle/>
              <a:p>
                <a:pPr>
                  <a:defRPr sz="900">
                    <a:solidFill>
                      <a:srgbClr val="1A2733"/>
                    </a:solidFill>
                    <a:latin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Inside Emirates FIR</c:v>
                </c:pt>
                <c:pt idx="1">
                  <c:v>Upstream FIR 1</c:v>
                </c:pt>
                <c:pt idx="2">
                  <c:v>Upstream FIR 2</c:v>
                </c:pt>
                <c:pt idx="3">
                  <c:v>Upstream FIR 3</c:v>
                </c:pt>
                <c:pt idx="4">
                  <c:v>Upstream FIR 4</c:v>
                </c:pt>
                <c:pt idx="5">
                  <c:v>Upstream FIR 5</c:v>
                </c:pt>
                <c:pt idx="6">
                  <c:v>Other / not specified</c:v>
                </c:pt>
              </c:strCache>
            </c:strRef>
          </c:cat>
          <c:val>
            <c:numRef>
              <c:f>Sheet1!$B$2:$B$8</c:f>
              <c:numCache>
                <c:formatCode>General</c:formatCode>
                <c:ptCount val="7"/>
                <c:pt idx="0">
                  <c:v>575</c:v>
                </c:pt>
                <c:pt idx="1">
                  <c:v>132</c:v>
                </c:pt>
                <c:pt idx="2">
                  <c:v>111</c:v>
                </c:pt>
                <c:pt idx="3">
                  <c:v>83</c:v>
                </c:pt>
                <c:pt idx="4">
                  <c:v>71</c:v>
                </c:pt>
                <c:pt idx="5">
                  <c:v>66</c:v>
                </c:pt>
                <c:pt idx="6">
                  <c:v>291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0C35-4258-BC44-FCD52E5B14B9}"/>
            </c:ext>
          </c:extLst>
        </c:ser>
        <c:dLbls>
          <c:dLblPos val="outEnd"/>
          <c:showLegendKey val="0"/>
          <c:showVal val="1"/>
          <c:showCatName val="0"/>
          <c:showSerName val="0"/>
          <c:showPercent val="0"/>
          <c:showBubbleSize val="0"/>
        </c:dLbls>
        <c:gapWidth val="55"/>
        <c:axId val="-2068027336"/>
        <c:axId val="-2113994440"/>
      </c:barChart>
      <c:catAx>
        <c:axId val="-2068027336"/>
        <c:scaling>
          <c:orientation val="minMax"/>
        </c:scaling>
        <c:delete val="0"/>
        <c:axPos val="l"/>
        <c:numFmt formatCode="General" sourceLinked="0"/>
        <c:majorTickMark val="out"/>
        <c:minorTickMark val="none"/>
        <c:tickLblPos val="nextTo"/>
        <c:txPr>
          <a:bodyPr/>
          <a:lstStyle/>
          <a:p>
            <a:pPr>
              <a:defRPr sz="950">
                <a:solidFill>
                  <a:srgbClr val="1A2733"/>
                </a:solidFill>
                <a:latin typeface="Calibri"/>
              </a:defRPr>
            </a:pPr>
            <a:endParaRPr lang="en-US"/>
          </a:p>
        </c:txPr>
        <c:crossAx val="-2113994440"/>
        <c:crosses val="autoZero"/>
        <c:auto val="1"/>
        <c:lblAlgn val="ctr"/>
        <c:lblOffset val="100"/>
        <c:noMultiLvlLbl val="0"/>
      </c:catAx>
      <c:valAx>
        <c:axId val="-2113994440"/>
        <c:scaling>
          <c:orientation val="minMax"/>
        </c:scaling>
        <c:delete val="0"/>
        <c:axPos val="b"/>
        <c:majorGridlines>
          <c:spPr>
            <a:ln w="9525">
              <a:solidFill>
                <a:srgbClr val="E7EDF3"/>
              </a:solidFill>
            </a:ln>
          </c:spPr>
        </c:majorGridlines>
        <c:numFmt formatCode="General" sourceLinked="1"/>
        <c:majorTickMark val="out"/>
        <c:minorTickMark val="none"/>
        <c:tickLblPos val="nextTo"/>
        <c:txPr>
          <a:bodyPr/>
          <a:lstStyle/>
          <a:p>
            <a:pPr>
              <a:defRPr sz="900">
                <a:solidFill>
                  <a:srgbClr val="5D6E7E"/>
                </a:solidFill>
                <a:latin typeface="Calibri"/>
              </a:defRPr>
            </a:pPr>
            <a:endParaRPr lang="en-US"/>
          </a:p>
        </c:txPr>
        <c:crossAx val="-2068027336"/>
        <c:crosses val="autoZero"/>
        <c:crossBetween val="between"/>
      </c:valAx>
    </c:plotArea>
    <c:plotVisOnly val="1"/>
    <c:dispBlanksAs val="gap"/>
    <c:showDLblsOverMax val="1"/>
  </c:chart>
  <c:txPr>
    <a:bodyPr/>
    <a:lstStyle/>
    <a:p>
      <a:pPr>
        <a:defRPr sz="1800">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0482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3A"/>
        </a:solidFill>
        <a:effectLst/>
      </p:bgPr>
    </p:bg>
    <p:spTree>
      <p:nvGrpSpPr>
        <p:cNvPr id="1" name=""/>
        <p:cNvGrpSpPr/>
        <p:nvPr/>
      </p:nvGrpSpPr>
      <p:grpSpPr>
        <a:xfrm>
          <a:off x="0" y="0"/>
          <a:ext cx="0" cy="0"/>
          <a:chOff x="0" y="0"/>
          <a:chExt cx="0" cy="0"/>
        </a:xfrm>
      </p:grpSpPr>
      <p:sp>
        <p:nvSpPr>
          <p:cNvPr id="2" name="Shape 0"/>
          <p:cNvSpPr/>
          <p:nvPr/>
        </p:nvSpPr>
        <p:spPr>
          <a:xfrm>
            <a:off x="7360920" y="365760"/>
            <a:ext cx="6400800" cy="6400800"/>
          </a:xfrm>
          <a:prstGeom prst="ellipse">
            <a:avLst/>
          </a:prstGeom>
          <a:ln w="13970">
            <a:solidFill>
              <a:srgbClr val="E8A33D">
                <a:alpha val="45000"/>
              </a:srgbClr>
            </a:solidFill>
            <a:prstDash val="solid"/>
          </a:ln>
        </p:spPr>
        <p:txBody>
          <a:bodyPr/>
          <a:lstStyle/>
          <a:p>
            <a:endParaRPr/>
          </a:p>
        </p:txBody>
      </p:sp>
      <p:sp>
        <p:nvSpPr>
          <p:cNvPr id="3" name="Shape 1"/>
          <p:cNvSpPr/>
          <p:nvPr/>
        </p:nvSpPr>
        <p:spPr>
          <a:xfrm>
            <a:off x="8257032" y="1261872"/>
            <a:ext cx="4608576" cy="4608576"/>
          </a:xfrm>
          <a:prstGeom prst="ellipse">
            <a:avLst/>
          </a:prstGeom>
          <a:ln w="13970">
            <a:solidFill>
              <a:srgbClr val="E8A33D">
                <a:alpha val="45000"/>
              </a:srgbClr>
            </a:solidFill>
            <a:prstDash val="solid"/>
          </a:ln>
        </p:spPr>
        <p:txBody>
          <a:bodyPr/>
          <a:lstStyle/>
          <a:p>
            <a:endParaRPr/>
          </a:p>
        </p:txBody>
      </p:sp>
      <p:sp>
        <p:nvSpPr>
          <p:cNvPr id="4" name="Shape 2"/>
          <p:cNvSpPr/>
          <p:nvPr/>
        </p:nvSpPr>
        <p:spPr>
          <a:xfrm>
            <a:off x="9089136" y="2093976"/>
            <a:ext cx="2944368" cy="2944368"/>
          </a:xfrm>
          <a:prstGeom prst="ellipse">
            <a:avLst/>
          </a:prstGeom>
          <a:ln w="13970">
            <a:solidFill>
              <a:srgbClr val="E8A33D">
                <a:alpha val="45000"/>
              </a:srgbClr>
            </a:solidFill>
            <a:prstDash val="solid"/>
          </a:ln>
        </p:spPr>
        <p:txBody>
          <a:bodyPr/>
          <a:lstStyle/>
          <a:p>
            <a:endParaRPr/>
          </a:p>
        </p:txBody>
      </p:sp>
      <p:sp>
        <p:nvSpPr>
          <p:cNvPr id="5" name="Shape 3"/>
          <p:cNvSpPr/>
          <p:nvPr/>
        </p:nvSpPr>
        <p:spPr>
          <a:xfrm>
            <a:off x="9793224" y="2798064"/>
            <a:ext cx="1536192" cy="1536192"/>
          </a:xfrm>
          <a:prstGeom prst="ellipse">
            <a:avLst/>
          </a:prstGeom>
          <a:ln w="13970">
            <a:solidFill>
              <a:srgbClr val="E8A33D">
                <a:alpha val="45000"/>
              </a:srgbClr>
            </a:solidFill>
            <a:prstDash val="solid"/>
          </a:ln>
        </p:spPr>
        <p:txBody>
          <a:bodyPr/>
          <a:lstStyle/>
          <a:p>
            <a:endParaRPr/>
          </a:p>
        </p:txBody>
      </p:sp>
      <p:sp>
        <p:nvSpPr>
          <p:cNvPr id="6" name="Shape 4"/>
          <p:cNvSpPr/>
          <p:nvPr/>
        </p:nvSpPr>
        <p:spPr>
          <a:xfrm>
            <a:off x="-457200" y="4846320"/>
            <a:ext cx="2926080" cy="2926080"/>
          </a:xfrm>
          <a:prstGeom prst="ellipse">
            <a:avLst/>
          </a:prstGeom>
          <a:ln w="13970">
            <a:solidFill>
              <a:srgbClr val="2E6DA4">
                <a:alpha val="45000"/>
              </a:srgbClr>
            </a:solidFill>
            <a:prstDash val="solid"/>
          </a:ln>
        </p:spPr>
        <p:txBody>
          <a:bodyPr/>
          <a:lstStyle/>
          <a:p>
            <a:endParaRPr/>
          </a:p>
        </p:txBody>
      </p:sp>
      <p:sp>
        <p:nvSpPr>
          <p:cNvPr id="7" name="Shape 5"/>
          <p:cNvSpPr/>
          <p:nvPr/>
        </p:nvSpPr>
        <p:spPr>
          <a:xfrm>
            <a:off x="-47549" y="5255971"/>
            <a:ext cx="2106778" cy="2106778"/>
          </a:xfrm>
          <a:prstGeom prst="ellipse">
            <a:avLst/>
          </a:prstGeom>
          <a:ln w="13970">
            <a:solidFill>
              <a:srgbClr val="2E6DA4">
                <a:alpha val="45000"/>
              </a:srgbClr>
            </a:solidFill>
            <a:prstDash val="solid"/>
          </a:ln>
        </p:spPr>
        <p:txBody>
          <a:bodyPr/>
          <a:lstStyle/>
          <a:p>
            <a:endParaRPr/>
          </a:p>
        </p:txBody>
      </p:sp>
      <p:sp>
        <p:nvSpPr>
          <p:cNvPr id="8" name="Shape 6"/>
          <p:cNvSpPr/>
          <p:nvPr/>
        </p:nvSpPr>
        <p:spPr>
          <a:xfrm>
            <a:off x="332842" y="5636362"/>
            <a:ext cx="1345997" cy="1345997"/>
          </a:xfrm>
          <a:prstGeom prst="ellipse">
            <a:avLst/>
          </a:prstGeom>
          <a:ln w="13970">
            <a:solidFill>
              <a:srgbClr val="2E6DA4">
                <a:alpha val="45000"/>
              </a:srgbClr>
            </a:solidFill>
            <a:prstDash val="solid"/>
          </a:ln>
        </p:spPr>
        <p:txBody>
          <a:bodyPr/>
          <a:lstStyle/>
          <a:p>
            <a:endParaRPr/>
          </a:p>
        </p:txBody>
      </p:sp>
      <p:sp>
        <p:nvSpPr>
          <p:cNvPr id="9" name="Shape 7"/>
          <p:cNvSpPr/>
          <p:nvPr/>
        </p:nvSpPr>
        <p:spPr>
          <a:xfrm>
            <a:off x="654710" y="5958230"/>
            <a:ext cx="702259" cy="702259"/>
          </a:xfrm>
          <a:prstGeom prst="ellipse">
            <a:avLst/>
          </a:prstGeom>
          <a:ln w="13970">
            <a:solidFill>
              <a:srgbClr val="2E6DA4">
                <a:alpha val="45000"/>
              </a:srgbClr>
            </a:solidFill>
            <a:prstDash val="solid"/>
          </a:ln>
        </p:spPr>
        <p:txBody>
          <a:bodyPr/>
          <a:lstStyle/>
          <a:p>
            <a:endParaRPr/>
          </a:p>
        </p:txBody>
      </p:sp>
      <p:sp>
        <p:nvSpPr>
          <p:cNvPr id="10" name="Text 8"/>
          <p:cNvSpPr txBox="1"/>
          <p:nvPr/>
        </p:nvSpPr>
        <p:spPr>
          <a:xfrm>
            <a:off x="594360" y="1051560"/>
            <a:ext cx="9692640" cy="320040"/>
          </a:xfrm>
          <a:prstGeom prst="rect">
            <a:avLst/>
          </a:prstGeom>
          <a:noFill/>
          <a:ln/>
        </p:spPr>
        <p:txBody>
          <a:bodyPr wrap="square" lIns="0" tIns="0" rIns="0" bIns="0" rtlCol="0" anchor="ctr"/>
          <a:lstStyle/>
          <a:p>
            <a:pPr marL="0" indent="0">
              <a:buNone/>
            </a:pPr>
            <a:r>
              <a:rPr lang="en-US" sz="1200" b="1" kern="0" spc="150" dirty="0">
                <a:solidFill>
                  <a:srgbClr val="E8A33D"/>
                </a:solidFill>
                <a:latin typeface="Arial" pitchFamily="34" charset="0"/>
                <a:ea typeface="Calibri" pitchFamily="34" charset="-122"/>
                <a:cs typeface="Calibri" pitchFamily="34" charset="-120"/>
              </a:rPr>
              <a:t>ICAO MID WORKSHOP ON GNSS AND PBN   ·   CAIRO, EGYPT   ·   29 SEPTEMBER – 1 OCTOBER 2026</a:t>
            </a:r>
            <a:endParaRPr lang="en-US" sz="1200" dirty="0"/>
          </a:p>
        </p:txBody>
      </p:sp>
      <p:sp>
        <p:nvSpPr>
          <p:cNvPr id="11" name="Shape 9"/>
          <p:cNvSpPr/>
          <p:nvPr/>
        </p:nvSpPr>
        <p:spPr>
          <a:xfrm>
            <a:off x="594360" y="1481328"/>
            <a:ext cx="2834640" cy="0"/>
          </a:xfrm>
          <a:prstGeom prst="line">
            <a:avLst/>
          </a:prstGeom>
          <a:noFill/>
          <a:ln w="25400">
            <a:solidFill>
              <a:srgbClr val="E8A33D"/>
            </a:solidFill>
            <a:prstDash val="solid"/>
          </a:ln>
        </p:spPr>
        <p:txBody>
          <a:bodyPr/>
          <a:lstStyle/>
          <a:p>
            <a:endParaRPr/>
          </a:p>
        </p:txBody>
      </p:sp>
      <p:sp>
        <p:nvSpPr>
          <p:cNvPr id="12" name="Text 10"/>
          <p:cNvSpPr txBox="1"/>
          <p:nvPr/>
        </p:nvSpPr>
        <p:spPr>
          <a:xfrm>
            <a:off x="594360" y="1783080"/>
            <a:ext cx="9326880" cy="1691640"/>
          </a:xfrm>
          <a:prstGeom prst="rect">
            <a:avLst/>
          </a:prstGeom>
          <a:noFill/>
          <a:ln/>
        </p:spPr>
        <p:txBody>
          <a:bodyPr wrap="square" lIns="0" tIns="0" rIns="0" bIns="0" rtlCol="0" anchor="ctr"/>
          <a:lstStyle/>
          <a:p>
            <a:pPr marL="0" indent="0">
              <a:lnSpc>
                <a:spcPts val="5200"/>
              </a:lnSpc>
              <a:buNone/>
            </a:pPr>
            <a:r>
              <a:rPr lang="en-US" sz="4600" b="1" dirty="0">
                <a:solidFill>
                  <a:srgbClr val="FFFFFF"/>
                </a:solidFill>
                <a:latin typeface="Arial" pitchFamily="34" charset="0"/>
                <a:ea typeface="Cambria" pitchFamily="34" charset="-122"/>
                <a:cs typeface="Cambria" pitchFamily="34" charset="-120"/>
              </a:rPr>
              <a:t>Managing GNSS Interference</a:t>
            </a:r>
            <a:endParaRPr lang="en-US" sz="4600" dirty="0"/>
          </a:p>
          <a:p>
            <a:pPr marL="0" indent="0">
              <a:lnSpc>
                <a:spcPts val="5200"/>
              </a:lnSpc>
              <a:buNone/>
            </a:pPr>
            <a:r>
              <a:rPr lang="en-US" sz="4600" b="1" dirty="0">
                <a:solidFill>
                  <a:srgbClr val="FFFFFF"/>
                </a:solidFill>
                <a:latin typeface="Arial" pitchFamily="34" charset="0"/>
                <a:ea typeface="Cambria" pitchFamily="34" charset="-122"/>
                <a:cs typeface="Cambria" pitchFamily="34" charset="-120"/>
              </a:rPr>
              <a:t>in the Emirates FIR</a:t>
            </a:r>
            <a:endParaRPr lang="en-US" sz="4600" dirty="0"/>
          </a:p>
        </p:txBody>
      </p:sp>
      <p:sp>
        <p:nvSpPr>
          <p:cNvPr id="13" name="Text 11"/>
          <p:cNvSpPr txBox="1"/>
          <p:nvPr/>
        </p:nvSpPr>
        <p:spPr>
          <a:xfrm>
            <a:off x="594360" y="3611880"/>
            <a:ext cx="8778240" cy="411480"/>
          </a:xfrm>
          <a:prstGeom prst="rect">
            <a:avLst/>
          </a:prstGeom>
          <a:noFill/>
          <a:ln/>
        </p:spPr>
        <p:txBody>
          <a:bodyPr wrap="square" lIns="0" tIns="0" rIns="0" bIns="0" rtlCol="0" anchor="ctr"/>
          <a:lstStyle/>
          <a:p>
            <a:pPr marL="0" indent="0">
              <a:buNone/>
            </a:pPr>
            <a:r>
              <a:rPr lang="en-US" sz="1800" dirty="0">
                <a:solidFill>
                  <a:srgbClr val="B9CCDE"/>
                </a:solidFill>
                <a:latin typeface="Arial" pitchFamily="34" charset="0"/>
                <a:ea typeface="Calibri" pitchFamily="34" charset="-122"/>
                <a:cs typeface="Calibri" pitchFamily="34" charset="-120"/>
              </a:rPr>
              <a:t>Detection, ATC and airspace mitigations, and regional coordination</a:t>
            </a:r>
            <a:endParaRPr lang="en-US" sz="1800" dirty="0"/>
          </a:p>
        </p:txBody>
      </p:sp>
      <p:sp>
        <p:nvSpPr>
          <p:cNvPr id="14" name="Shape 12"/>
          <p:cNvSpPr/>
          <p:nvPr/>
        </p:nvSpPr>
        <p:spPr>
          <a:xfrm>
            <a:off x="594360" y="4434840"/>
            <a:ext cx="5669280" cy="1417320"/>
          </a:xfrm>
          <a:prstGeom prst="roundRect">
            <a:avLst>
              <a:gd name="adj" fmla="val 3871"/>
            </a:avLst>
          </a:prstGeom>
          <a:solidFill>
            <a:srgbClr val="16324F"/>
          </a:solidFill>
          <a:ln w="12700">
            <a:solidFill>
              <a:srgbClr val="2A4A6B"/>
            </a:solidFill>
            <a:prstDash val="solid"/>
          </a:ln>
        </p:spPr>
        <p:txBody>
          <a:bodyPr/>
          <a:lstStyle/>
          <a:p>
            <a:endParaRPr/>
          </a:p>
        </p:txBody>
      </p:sp>
      <p:sp>
        <p:nvSpPr>
          <p:cNvPr id="15" name="Text 13"/>
          <p:cNvSpPr txBox="1"/>
          <p:nvPr/>
        </p:nvSpPr>
        <p:spPr>
          <a:xfrm>
            <a:off x="886968" y="4617720"/>
            <a:ext cx="5120640" cy="1051560"/>
          </a:xfrm>
          <a:prstGeom prst="rect">
            <a:avLst/>
          </a:prstGeom>
          <a:noFill/>
          <a:ln/>
        </p:spPr>
        <p:txBody>
          <a:bodyPr wrap="square" lIns="0" tIns="0" rIns="0" bIns="0" rtlCol="0" anchor="ctr"/>
          <a:lstStyle/>
          <a:p>
            <a:pPr marL="0" indent="0">
              <a:lnSpc>
                <a:spcPts val="1800"/>
              </a:lnSpc>
              <a:buNone/>
            </a:pPr>
            <a:r>
              <a:rPr lang="en-US" sz="1500" b="1" dirty="0">
                <a:solidFill>
                  <a:srgbClr val="FFFFFF"/>
                </a:solidFill>
                <a:latin typeface="Arial" pitchFamily="34" charset="0"/>
                <a:ea typeface="Calibri" pitchFamily="34" charset="-122"/>
                <a:cs typeface="Calibri" pitchFamily="34" charset="-120"/>
              </a:rPr>
              <a:t>United Arab Emirates
</a:t>
            </a:r>
            <a:r>
              <a:rPr lang="en-US" sz="1250" dirty="0">
                <a:solidFill>
                  <a:srgbClr val="AFC4D8"/>
                </a:solidFill>
                <a:latin typeface="Arial" pitchFamily="34" charset="0"/>
                <a:ea typeface="Calibri" pitchFamily="34" charset="-122"/>
                <a:cs typeface="Calibri" pitchFamily="34" charset="-120"/>
              </a:rPr>
              <a:t>General Civil Aviation Authority</a:t>
            </a:r>
            <a:endParaRPr lang="en-US" sz="1500" dirty="0"/>
          </a:p>
          <a:p>
            <a:pPr marL="0" indent="0">
              <a:lnSpc>
                <a:spcPts val="1800"/>
              </a:lnSpc>
              <a:buNone/>
            </a:pPr>
            <a:r>
              <a:rPr lang="en-US" sz="1250" dirty="0">
                <a:solidFill>
                  <a:srgbClr val="AFC4D8"/>
                </a:solidFill>
                <a:latin typeface="Arial" pitchFamily="34" charset="0"/>
                <a:ea typeface="Calibri" pitchFamily="34" charset="-122"/>
                <a:cs typeface="Calibri" pitchFamily="34" charset="-120"/>
              </a:rPr>
              <a:t>Sheikh Zayed Air Navigation Centre, Abu Dhabi</a:t>
            </a:r>
            <a:endParaRPr lang="en-US" sz="1500" dirty="0"/>
          </a:p>
        </p:txBody>
      </p:sp>
      <p:sp>
        <p:nvSpPr>
          <p:cNvPr id="16" name="Text 14"/>
          <p:cNvSpPr txBox="1"/>
          <p:nvPr/>
        </p:nvSpPr>
        <p:spPr>
          <a:xfrm>
            <a:off x="594360" y="6053328"/>
            <a:ext cx="8686800" cy="274320"/>
          </a:xfrm>
          <a:prstGeom prst="rect">
            <a:avLst/>
          </a:prstGeom>
          <a:noFill/>
          <a:ln/>
        </p:spPr>
        <p:txBody>
          <a:bodyPr wrap="square" lIns="0" tIns="0" rIns="0" bIns="0" rtlCol="0" anchor="ctr"/>
          <a:lstStyle/>
          <a:p>
            <a:pPr marL="0" indent="0">
              <a:buNone/>
            </a:pPr>
            <a:r>
              <a:rPr lang="en-US" sz="1150" i="1" dirty="0">
                <a:solidFill>
                  <a:srgbClr val="E8A33D"/>
                </a:solidFill>
                <a:latin typeface="Arial" pitchFamily="34" charset="0"/>
                <a:ea typeface="Calibri" pitchFamily="34" charset="-122"/>
                <a:cs typeface="Calibri" pitchFamily="34" charset="-120"/>
              </a:rPr>
              <a:t>Ahmed Basaleeb, Senior Specialist – Airspace Section  ·  Hassan Abdulla, Specialist – Air Traffic Operations</a:t>
            </a:r>
            <a:endParaRPr lang="en-US" sz="1150" dirty="0"/>
          </a:p>
        </p:txBody>
      </p:sp>
      <p:sp>
        <p:nvSpPr>
          <p:cNvPr id="18" name="Rounded Rectangle 17"/>
          <p:cNvSpPr/>
          <p:nvPr/>
        </p:nvSpPr>
        <p:spPr>
          <a:xfrm>
            <a:off x="9089136" y="82296"/>
            <a:ext cx="2335180" cy="804672"/>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7" name="Picture 16" descr="image.png"/>
          <p:cNvPicPr>
            <a:picLocks noChangeAspect="1"/>
          </p:cNvPicPr>
          <p:nvPr/>
        </p:nvPicPr>
        <p:blipFill>
          <a:blip r:embed="rId3"/>
          <a:stretch>
            <a:fillRect/>
          </a:stretch>
        </p:blipFill>
        <p:spPr>
          <a:xfrm>
            <a:off x="9189720" y="182880"/>
            <a:ext cx="2134012" cy="6035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INTRODUCTION</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600" b="1" dirty="0">
                <a:solidFill>
                  <a:srgbClr val="0B1F3A"/>
                </a:solidFill>
                <a:latin typeface="Arial" pitchFamily="34" charset="0"/>
                <a:ea typeface="Cambria" pitchFamily="34" charset="-122"/>
                <a:cs typeface="Cambria" pitchFamily="34" charset="-120"/>
              </a:rPr>
              <a:t>Purpose and scope of this presentation</a:t>
            </a:r>
            <a:endParaRPr lang="en-US" sz="3000" dirty="0"/>
          </a:p>
        </p:txBody>
      </p:sp>
      <p:sp>
        <p:nvSpPr>
          <p:cNvPr id="4" name="Text 2"/>
          <p:cNvSpPr txBox="1"/>
          <p:nvPr/>
        </p:nvSpPr>
        <p:spPr>
          <a:xfrm>
            <a:off x="594360" y="1572768"/>
            <a:ext cx="10972800" cy="777240"/>
          </a:xfrm>
          <a:prstGeom prst="rect">
            <a:avLst/>
          </a:prstGeom>
          <a:noFill/>
          <a:ln/>
        </p:spPr>
        <p:txBody>
          <a:bodyPr wrap="square" lIns="0" tIns="0" rIns="0" bIns="0" rtlCol="0" anchor="ctr"/>
          <a:lstStyle/>
          <a:p>
            <a:pPr marL="0" indent="0">
              <a:lnSpc>
                <a:spcPts val="2100"/>
              </a:lnSpc>
              <a:buNone/>
            </a:pPr>
            <a:r>
              <a:rPr lang="en-US" sz="1450" dirty="0">
                <a:solidFill>
                  <a:srgbClr val="1A2733"/>
                </a:solidFill>
                <a:latin typeface="Arial" pitchFamily="34" charset="0"/>
                <a:ea typeface="Calibri" pitchFamily="34" charset="-122"/>
                <a:cs typeface="Calibri" pitchFamily="34" charset="-120"/>
              </a:rPr>
              <a:t>This presentation summarises the United Arab Emirates' operational experience of GNSS radio frequency interference (RFI) affecting the Emirates FIR, the mitigations applied across ATC, airspace design, CNS and AIM, and the coordination model used with civil, military and industry stakeholders.</a:t>
            </a:r>
            <a:endParaRPr lang="en-US" sz="1450" dirty="0"/>
          </a:p>
        </p:txBody>
      </p:sp>
      <p:sp>
        <p:nvSpPr>
          <p:cNvPr id="5" name="Shape 3"/>
          <p:cNvSpPr/>
          <p:nvPr/>
        </p:nvSpPr>
        <p:spPr>
          <a:xfrm>
            <a:off x="594360" y="2606040"/>
            <a:ext cx="3493008" cy="2697480"/>
          </a:xfrm>
          <a:prstGeom prst="roundRect">
            <a:avLst>
              <a:gd name="adj" fmla="val 2034"/>
            </a:avLst>
          </a:prstGeom>
          <a:solidFill>
            <a:srgbClr val="F4F7FA"/>
          </a:solidFill>
          <a:ln w="12700">
            <a:solidFill>
              <a:srgbClr val="DCE5EE"/>
            </a:solidFill>
            <a:prstDash val="solid"/>
          </a:ln>
        </p:spPr>
        <p:txBody>
          <a:bodyPr/>
          <a:lstStyle/>
          <a:p>
            <a:endParaRPr/>
          </a:p>
        </p:txBody>
      </p:sp>
      <p:sp>
        <p:nvSpPr>
          <p:cNvPr id="6" name="Shape 4"/>
          <p:cNvSpPr/>
          <p:nvPr/>
        </p:nvSpPr>
        <p:spPr>
          <a:xfrm>
            <a:off x="886968" y="2880360"/>
            <a:ext cx="384048" cy="384048"/>
          </a:xfrm>
          <a:prstGeom prst="ellipse">
            <a:avLst/>
          </a:prstGeom>
          <a:solidFill>
            <a:srgbClr val="0B1F3A"/>
          </a:solidFill>
          <a:ln/>
        </p:spPr>
        <p:txBody>
          <a:bodyPr/>
          <a:lstStyle/>
          <a:p>
            <a:endParaRPr/>
          </a:p>
        </p:txBody>
      </p:sp>
      <p:sp>
        <p:nvSpPr>
          <p:cNvPr id="7" name="Text 5"/>
          <p:cNvSpPr txBox="1"/>
          <p:nvPr/>
        </p:nvSpPr>
        <p:spPr>
          <a:xfrm>
            <a:off x="886968" y="28803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1</a:t>
            </a:r>
            <a:endParaRPr lang="en-US" sz="1300" dirty="0"/>
          </a:p>
        </p:txBody>
      </p:sp>
      <p:sp>
        <p:nvSpPr>
          <p:cNvPr id="8" name="Text 6"/>
          <p:cNvSpPr txBox="1"/>
          <p:nvPr/>
        </p:nvSpPr>
        <p:spPr>
          <a:xfrm>
            <a:off x="886968" y="3401568"/>
            <a:ext cx="2926080" cy="365760"/>
          </a:xfrm>
          <a:prstGeom prst="rect">
            <a:avLst/>
          </a:prstGeom>
          <a:noFill/>
          <a:ln/>
        </p:spPr>
        <p:txBody>
          <a:bodyPr wrap="square" lIns="0" tIns="0" rIns="0" bIns="0" rtlCol="0" anchor="ctr"/>
          <a:lstStyle/>
          <a:p>
            <a:pPr marL="0" indent="0">
              <a:buNone/>
            </a:pPr>
            <a:r>
              <a:rPr lang="en-US" sz="1700" b="1" dirty="0">
                <a:solidFill>
                  <a:srgbClr val="0B1F3A"/>
                </a:solidFill>
                <a:latin typeface="Arial" pitchFamily="34" charset="0"/>
                <a:ea typeface="Cambria" pitchFamily="34" charset="-122"/>
                <a:cs typeface="Cambria" pitchFamily="34" charset="-120"/>
              </a:rPr>
              <a:t>What we observed</a:t>
            </a:r>
            <a:endParaRPr lang="en-US" sz="1700" dirty="0"/>
          </a:p>
        </p:txBody>
      </p:sp>
      <p:sp>
        <p:nvSpPr>
          <p:cNvPr id="9" name="Text 7"/>
          <p:cNvSpPr txBox="1"/>
          <p:nvPr/>
        </p:nvSpPr>
        <p:spPr>
          <a:xfrm>
            <a:off x="886968" y="3822192"/>
            <a:ext cx="2926080" cy="1325880"/>
          </a:xfrm>
          <a:prstGeom prst="rect">
            <a:avLst/>
          </a:prstGeom>
          <a:noFill/>
          <a:ln/>
        </p:spPr>
        <p:txBody>
          <a:bodyPr wrap="square" lIns="0" tIns="0" rIns="0" bIns="0" rtlCol="0" anchor="ctr"/>
          <a:lstStyle/>
          <a:p>
            <a:pPr marL="0" indent="0">
              <a:lnSpc>
                <a:spcPts val="1700"/>
              </a:lnSpc>
              <a:buNone/>
            </a:pPr>
            <a:r>
              <a:rPr lang="en-US" sz="1250" dirty="0">
                <a:solidFill>
                  <a:srgbClr val="1A2733"/>
                </a:solidFill>
                <a:latin typeface="Arial" pitchFamily="34" charset="0"/>
                <a:ea typeface="Calibri" pitchFamily="34" charset="-122"/>
                <a:cs typeface="Calibri" pitchFamily="34" charset="-120"/>
              </a:rPr>
              <a:t>Analysis of ATC occurrence records for the Emirates FIR, October 2024 to June 2026, correlated with ground-based CNS monitoring.</a:t>
            </a:r>
            <a:endParaRPr lang="en-US" sz="1250" dirty="0"/>
          </a:p>
        </p:txBody>
      </p:sp>
      <p:sp>
        <p:nvSpPr>
          <p:cNvPr id="10" name="Shape 8"/>
          <p:cNvSpPr/>
          <p:nvPr/>
        </p:nvSpPr>
        <p:spPr>
          <a:xfrm>
            <a:off x="4315968" y="2606040"/>
            <a:ext cx="3493008" cy="2697480"/>
          </a:xfrm>
          <a:prstGeom prst="roundRect">
            <a:avLst>
              <a:gd name="adj" fmla="val 2034"/>
            </a:avLst>
          </a:prstGeom>
          <a:solidFill>
            <a:srgbClr val="F4F7FA"/>
          </a:solidFill>
          <a:ln w="12700">
            <a:solidFill>
              <a:srgbClr val="DCE5EE"/>
            </a:solidFill>
            <a:prstDash val="solid"/>
          </a:ln>
        </p:spPr>
        <p:txBody>
          <a:bodyPr/>
          <a:lstStyle/>
          <a:p>
            <a:endParaRPr/>
          </a:p>
        </p:txBody>
      </p:sp>
      <p:sp>
        <p:nvSpPr>
          <p:cNvPr id="11" name="Shape 9"/>
          <p:cNvSpPr/>
          <p:nvPr/>
        </p:nvSpPr>
        <p:spPr>
          <a:xfrm>
            <a:off x="4608576" y="2880360"/>
            <a:ext cx="384048" cy="384048"/>
          </a:xfrm>
          <a:prstGeom prst="ellipse">
            <a:avLst/>
          </a:prstGeom>
          <a:solidFill>
            <a:srgbClr val="0B1F3A"/>
          </a:solidFill>
          <a:ln/>
        </p:spPr>
        <p:txBody>
          <a:bodyPr/>
          <a:lstStyle/>
          <a:p>
            <a:endParaRPr/>
          </a:p>
        </p:txBody>
      </p:sp>
      <p:sp>
        <p:nvSpPr>
          <p:cNvPr id="12" name="Text 10"/>
          <p:cNvSpPr txBox="1"/>
          <p:nvPr/>
        </p:nvSpPr>
        <p:spPr>
          <a:xfrm>
            <a:off x="4608576" y="28803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2</a:t>
            </a:r>
            <a:endParaRPr lang="en-US" sz="1300" dirty="0"/>
          </a:p>
        </p:txBody>
      </p:sp>
      <p:sp>
        <p:nvSpPr>
          <p:cNvPr id="13" name="Text 11"/>
          <p:cNvSpPr txBox="1"/>
          <p:nvPr/>
        </p:nvSpPr>
        <p:spPr>
          <a:xfrm>
            <a:off x="4608576" y="3401568"/>
            <a:ext cx="2926080" cy="365760"/>
          </a:xfrm>
          <a:prstGeom prst="rect">
            <a:avLst/>
          </a:prstGeom>
          <a:noFill/>
          <a:ln/>
        </p:spPr>
        <p:txBody>
          <a:bodyPr wrap="square" lIns="0" tIns="0" rIns="0" bIns="0" rtlCol="0" anchor="ctr"/>
          <a:lstStyle/>
          <a:p>
            <a:pPr marL="0" indent="0">
              <a:buNone/>
            </a:pPr>
            <a:r>
              <a:rPr lang="en-US" sz="1700" b="1" dirty="0">
                <a:solidFill>
                  <a:srgbClr val="0B1F3A"/>
                </a:solidFill>
                <a:latin typeface="Arial" pitchFamily="34" charset="0"/>
                <a:ea typeface="Cambria" pitchFamily="34" charset="-122"/>
                <a:cs typeface="Cambria" pitchFamily="34" charset="-120"/>
              </a:rPr>
              <a:t>What we did</a:t>
            </a:r>
            <a:endParaRPr lang="en-US" sz="1700" dirty="0"/>
          </a:p>
        </p:txBody>
      </p:sp>
      <p:sp>
        <p:nvSpPr>
          <p:cNvPr id="14" name="Text 12"/>
          <p:cNvSpPr txBox="1"/>
          <p:nvPr/>
        </p:nvSpPr>
        <p:spPr>
          <a:xfrm>
            <a:off x="4608576" y="3822192"/>
            <a:ext cx="2926080" cy="1325880"/>
          </a:xfrm>
          <a:prstGeom prst="rect">
            <a:avLst/>
          </a:prstGeom>
          <a:noFill/>
          <a:ln/>
        </p:spPr>
        <p:txBody>
          <a:bodyPr wrap="square" lIns="0" tIns="0" rIns="0" bIns="0" rtlCol="0" anchor="ctr"/>
          <a:lstStyle/>
          <a:p>
            <a:pPr marL="0" indent="0">
              <a:lnSpc>
                <a:spcPts val="1700"/>
              </a:lnSpc>
              <a:buNone/>
            </a:pPr>
            <a:r>
              <a:rPr lang="en-US" sz="1250" dirty="0">
                <a:solidFill>
                  <a:srgbClr val="1A2733"/>
                </a:solidFill>
                <a:latin typeface="Arial" pitchFamily="34" charset="0"/>
                <a:ea typeface="Calibri" pitchFamily="34" charset="-122"/>
                <a:cs typeface="Calibri" pitchFamily="34" charset="-120"/>
              </a:rPr>
              <a:t>A four-layer mitigation model: ATC procedures, airspace and procedure design, CNS resilience, and aeronautical information provision.</a:t>
            </a:r>
            <a:endParaRPr lang="en-US" sz="1250" dirty="0"/>
          </a:p>
        </p:txBody>
      </p:sp>
      <p:sp>
        <p:nvSpPr>
          <p:cNvPr id="15" name="Shape 13"/>
          <p:cNvSpPr/>
          <p:nvPr/>
        </p:nvSpPr>
        <p:spPr>
          <a:xfrm>
            <a:off x="8037576" y="2606040"/>
            <a:ext cx="3493008" cy="2697480"/>
          </a:xfrm>
          <a:prstGeom prst="roundRect">
            <a:avLst>
              <a:gd name="adj" fmla="val 2034"/>
            </a:avLst>
          </a:prstGeom>
          <a:solidFill>
            <a:srgbClr val="F4F7FA"/>
          </a:solidFill>
          <a:ln w="12700">
            <a:solidFill>
              <a:srgbClr val="DCE5EE"/>
            </a:solidFill>
            <a:prstDash val="solid"/>
          </a:ln>
        </p:spPr>
        <p:txBody>
          <a:bodyPr/>
          <a:lstStyle/>
          <a:p>
            <a:endParaRPr/>
          </a:p>
        </p:txBody>
      </p:sp>
      <p:sp>
        <p:nvSpPr>
          <p:cNvPr id="16" name="Shape 14"/>
          <p:cNvSpPr/>
          <p:nvPr/>
        </p:nvSpPr>
        <p:spPr>
          <a:xfrm>
            <a:off x="8330184" y="2880360"/>
            <a:ext cx="384048" cy="384048"/>
          </a:xfrm>
          <a:prstGeom prst="ellipse">
            <a:avLst/>
          </a:prstGeom>
          <a:solidFill>
            <a:srgbClr val="0B1F3A"/>
          </a:solidFill>
          <a:ln/>
        </p:spPr>
        <p:txBody>
          <a:bodyPr/>
          <a:lstStyle/>
          <a:p>
            <a:endParaRPr/>
          </a:p>
        </p:txBody>
      </p:sp>
      <p:sp>
        <p:nvSpPr>
          <p:cNvPr id="17" name="Text 15"/>
          <p:cNvSpPr txBox="1"/>
          <p:nvPr/>
        </p:nvSpPr>
        <p:spPr>
          <a:xfrm>
            <a:off x="8330184" y="28803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3</a:t>
            </a:r>
            <a:endParaRPr lang="en-US" sz="1300" dirty="0"/>
          </a:p>
        </p:txBody>
      </p:sp>
      <p:sp>
        <p:nvSpPr>
          <p:cNvPr id="18" name="Text 16"/>
          <p:cNvSpPr txBox="1"/>
          <p:nvPr/>
        </p:nvSpPr>
        <p:spPr>
          <a:xfrm>
            <a:off x="8330184" y="3401568"/>
            <a:ext cx="2926080" cy="365760"/>
          </a:xfrm>
          <a:prstGeom prst="rect">
            <a:avLst/>
          </a:prstGeom>
          <a:noFill/>
          <a:ln/>
        </p:spPr>
        <p:txBody>
          <a:bodyPr wrap="square" lIns="0" tIns="0" rIns="0" bIns="0" rtlCol="0" anchor="ctr"/>
          <a:lstStyle/>
          <a:p>
            <a:pPr marL="0" indent="0">
              <a:buNone/>
            </a:pPr>
            <a:r>
              <a:rPr lang="en-US" sz="1700" b="1" dirty="0">
                <a:solidFill>
                  <a:srgbClr val="0B1F3A"/>
                </a:solidFill>
                <a:latin typeface="Arial" pitchFamily="34" charset="0"/>
                <a:ea typeface="Cambria" pitchFamily="34" charset="-122"/>
                <a:cs typeface="Cambria" pitchFamily="34" charset="-120"/>
              </a:rPr>
              <a:t>What we propose</a:t>
            </a:r>
            <a:endParaRPr lang="en-US" sz="1700" dirty="0"/>
          </a:p>
        </p:txBody>
      </p:sp>
      <p:sp>
        <p:nvSpPr>
          <p:cNvPr id="19" name="Text 17"/>
          <p:cNvSpPr txBox="1"/>
          <p:nvPr/>
        </p:nvSpPr>
        <p:spPr>
          <a:xfrm>
            <a:off x="8330184" y="3822192"/>
            <a:ext cx="2926080" cy="1325880"/>
          </a:xfrm>
          <a:prstGeom prst="rect">
            <a:avLst/>
          </a:prstGeom>
          <a:noFill/>
          <a:ln/>
        </p:spPr>
        <p:txBody>
          <a:bodyPr wrap="square" lIns="0" tIns="0" rIns="0" bIns="0" rtlCol="0" anchor="ctr"/>
          <a:lstStyle/>
          <a:p>
            <a:pPr marL="0" indent="0">
              <a:lnSpc>
                <a:spcPts val="1700"/>
              </a:lnSpc>
              <a:buNone/>
            </a:pPr>
            <a:r>
              <a:rPr lang="en-US" sz="1250" dirty="0">
                <a:solidFill>
                  <a:srgbClr val="1A2733"/>
                </a:solidFill>
                <a:latin typeface="Arial" pitchFamily="34" charset="0"/>
                <a:ea typeface="Calibri" pitchFamily="34" charset="-122"/>
                <a:cs typeface="Calibri" pitchFamily="34" charset="-120"/>
              </a:rPr>
              <a:t>Practical actions for the MID Region on reporting, common metrics, resilient navigation networks and cross-FIR coordination.</a:t>
            </a:r>
            <a:endParaRPr lang="en-US" sz="1250" dirty="0"/>
          </a:p>
        </p:txBody>
      </p:sp>
      <p:sp>
        <p:nvSpPr>
          <p:cNvPr id="20" name="Text 18"/>
          <p:cNvSpPr txBox="1"/>
          <p:nvPr/>
        </p:nvSpPr>
        <p:spPr>
          <a:xfrm>
            <a:off x="594360" y="5623560"/>
            <a:ext cx="10972800" cy="457200"/>
          </a:xfrm>
          <a:prstGeom prst="rect">
            <a:avLst/>
          </a:prstGeom>
          <a:noFill/>
          <a:ln/>
        </p:spPr>
        <p:txBody>
          <a:bodyPr wrap="square" lIns="0" tIns="0" rIns="0" bIns="0" rtlCol="0" anchor="ctr"/>
          <a:lstStyle/>
          <a:p>
            <a:pPr marL="0" indent="0">
              <a:buNone/>
            </a:pPr>
            <a:r>
              <a:rPr lang="en-US" sz="1200" i="1" dirty="0">
                <a:solidFill>
                  <a:srgbClr val="5D6E7E"/>
                </a:solidFill>
                <a:latin typeface="Arial" pitchFamily="34" charset="0"/>
                <a:ea typeface="Calibri" pitchFamily="34" charset="-122"/>
                <a:cs typeface="Calibri" pitchFamily="34" charset="-120"/>
              </a:rPr>
              <a:t>Scope note: this presentation addresses en-route and terminal operations within the Emirates FIR and its interfaces with adjacent FIRs. It does not address the source or attribution of interference.</a:t>
            </a:r>
            <a:endParaRPr lang="en-US" sz="1200" dirty="0"/>
          </a:p>
        </p:txBody>
      </p:sp>
      <p:pic>
        <p:nvPicPr>
          <p:cNvPr id="21" name="Picture 20"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CONTEXT</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Operating environment — Emirates FIR</a:t>
            </a:r>
            <a:endParaRPr lang="en-US" sz="3000" dirty="0"/>
          </a:p>
        </p:txBody>
      </p:sp>
      <p:pic>
        <p:nvPicPr>
          <p:cNvPr id="26" name="Picture 25" descr="image.png"/>
          <p:cNvPicPr>
            <a:picLocks noChangeAspect="1"/>
          </p:cNvPicPr>
          <p:nvPr/>
        </p:nvPicPr>
        <p:blipFill>
          <a:blip r:embed="rId3"/>
          <a:stretch>
            <a:fillRect/>
          </a:stretch>
        </p:blipFill>
        <p:spPr>
          <a:xfrm>
            <a:off x="9189720" y="329184"/>
            <a:ext cx="2198679" cy="621792"/>
          </a:xfrm>
          <a:prstGeom prst="rect">
            <a:avLst/>
          </a:prstGeom>
        </p:spPr>
      </p:pic>
      <p:sp>
        <p:nvSpPr>
          <p:cNvPr id="27" name="Rounded Rectangle 26"/>
          <p:cNvSpPr/>
          <p:nvPr/>
        </p:nvSpPr>
        <p:spPr>
          <a:xfrm>
            <a:off x="594360" y="1481328"/>
            <a:ext cx="5897880" cy="4526280"/>
          </a:xfrm>
          <a:prstGeom prst="roundRect">
            <a:avLst>
              <a:gd name="adj" fmla="val 5000"/>
            </a:avLst>
          </a:prstGeom>
          <a:solidFill>
            <a:srgbClr val="F4F7FA"/>
          </a:solidFill>
          <a:ln w="12700">
            <a:solidFill>
              <a:srgbClr val="DCE5E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868680" y="5650992"/>
            <a:ext cx="5349240" cy="457200"/>
          </a:xfrm>
          <a:prstGeom prst="rect">
            <a:avLst/>
          </a:prstGeom>
          <a:noFill/>
        </p:spPr>
        <p:txBody>
          <a:bodyPr wrap="square" lIns="0" tIns="0" rIns="0" bIns="0">
            <a:spAutoFit/>
          </a:bodyPr>
          <a:lstStyle/>
          <a:p>
            <a:pPr algn="l">
              <a:lnSpc>
                <a:spcPts val="1300"/>
              </a:lnSpc>
            </a:pPr>
            <a:r>
              <a:rPr sz="1050" b="0" i="1">
                <a:solidFill>
                  <a:srgbClr val="5D6E7E"/>
                </a:solidFill>
                <a:latin typeface="Arial"/>
              </a:rPr>
              <a:t>Emirates FIR ATS route network, with adjacent FIR boundaries.</a:t>
            </a:r>
          </a:p>
        </p:txBody>
      </p:sp>
      <p:sp>
        <p:nvSpPr>
          <p:cNvPr id="30" name="Rounded Rectangle 29"/>
          <p:cNvSpPr/>
          <p:nvPr/>
        </p:nvSpPr>
        <p:spPr>
          <a:xfrm>
            <a:off x="6720840" y="1481328"/>
            <a:ext cx="2286000" cy="1078992"/>
          </a:xfrm>
          <a:prstGeom prst="roundRect">
            <a:avLst>
              <a:gd name="adj" fmla="val 5000"/>
            </a:avLst>
          </a:prstGeom>
          <a:solidFill>
            <a:srgbClr val="FCF1DE"/>
          </a:solidFill>
          <a:ln w="12700">
            <a:solidFill>
              <a:srgbClr val="E8A33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6922007" y="1591056"/>
            <a:ext cx="1920240" cy="438912"/>
          </a:xfrm>
          <a:prstGeom prst="rect">
            <a:avLst/>
          </a:prstGeom>
          <a:noFill/>
        </p:spPr>
        <p:txBody>
          <a:bodyPr wrap="square" lIns="0" tIns="0" rIns="0" bIns="0">
            <a:spAutoFit/>
          </a:bodyPr>
          <a:lstStyle/>
          <a:p>
            <a:pPr algn="l"/>
            <a:r>
              <a:rPr sz="2100" b="1" i="0">
                <a:solidFill>
                  <a:srgbClr val="8A5A12"/>
                </a:solidFill>
                <a:latin typeface="Arial"/>
              </a:rPr>
              <a:t>FL600</a:t>
            </a:r>
          </a:p>
        </p:txBody>
      </p:sp>
      <p:sp>
        <p:nvSpPr>
          <p:cNvPr id="32" name="TextBox 31"/>
          <p:cNvSpPr txBox="1"/>
          <p:nvPr/>
        </p:nvSpPr>
        <p:spPr>
          <a:xfrm>
            <a:off x="6922007" y="2029968"/>
            <a:ext cx="1965960" cy="475488"/>
          </a:xfrm>
          <a:prstGeom prst="rect">
            <a:avLst/>
          </a:prstGeom>
          <a:noFill/>
        </p:spPr>
        <p:txBody>
          <a:bodyPr wrap="square" lIns="0" tIns="0" rIns="0" bIns="0">
            <a:spAutoFit/>
          </a:bodyPr>
          <a:lstStyle/>
          <a:p>
            <a:pPr algn="l">
              <a:lnSpc>
                <a:spcPts val="1200"/>
              </a:lnSpc>
            </a:pPr>
            <a:r>
              <a:rPr sz="950" b="0" i="0">
                <a:solidFill>
                  <a:srgbClr val="8A5A12"/>
                </a:solidFill>
                <a:latin typeface="Arial"/>
              </a:rPr>
              <a:t>upper limit of the</a:t>
            </a:r>
          </a:p>
          <a:p>
            <a:pPr algn="l">
              <a:lnSpc>
                <a:spcPts val="1200"/>
              </a:lnSpc>
            </a:pPr>
            <a:r>
              <a:rPr sz="950" b="0" i="0">
                <a:solidFill>
                  <a:srgbClr val="8A5A12"/>
                </a:solidFill>
                <a:latin typeface="Arial"/>
              </a:rPr>
              <a:t>Emirates UIR (Class A)</a:t>
            </a:r>
          </a:p>
        </p:txBody>
      </p:sp>
      <p:sp>
        <p:nvSpPr>
          <p:cNvPr id="33" name="Rounded Rectangle 32"/>
          <p:cNvSpPr/>
          <p:nvPr/>
        </p:nvSpPr>
        <p:spPr>
          <a:xfrm>
            <a:off x="9144000" y="1481328"/>
            <a:ext cx="2286000" cy="1078992"/>
          </a:xfrm>
          <a:prstGeom prst="roundRect">
            <a:avLst>
              <a:gd name="adj" fmla="val 5000"/>
            </a:avLst>
          </a:prstGeom>
          <a:solidFill>
            <a:srgbClr val="FCF1DE"/>
          </a:solidFill>
          <a:ln w="12700">
            <a:solidFill>
              <a:srgbClr val="E8A33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TextBox 33"/>
          <p:cNvSpPr txBox="1"/>
          <p:nvPr/>
        </p:nvSpPr>
        <p:spPr>
          <a:xfrm>
            <a:off x="9345168" y="1591056"/>
            <a:ext cx="1920240" cy="438912"/>
          </a:xfrm>
          <a:prstGeom prst="rect">
            <a:avLst/>
          </a:prstGeom>
          <a:noFill/>
        </p:spPr>
        <p:txBody>
          <a:bodyPr wrap="square" lIns="0" tIns="0" rIns="0" bIns="0">
            <a:spAutoFit/>
          </a:bodyPr>
          <a:lstStyle/>
          <a:p>
            <a:pPr algn="l"/>
            <a:r>
              <a:rPr sz="2100" b="1" i="0">
                <a:solidFill>
                  <a:srgbClr val="8A5A12"/>
                </a:solidFill>
                <a:latin typeface="Arial"/>
              </a:rPr>
              <a:t>21</a:t>
            </a:r>
          </a:p>
        </p:txBody>
      </p:sp>
      <p:sp>
        <p:nvSpPr>
          <p:cNvPr id="35" name="TextBox 34"/>
          <p:cNvSpPr txBox="1"/>
          <p:nvPr/>
        </p:nvSpPr>
        <p:spPr>
          <a:xfrm>
            <a:off x="9345168" y="2029968"/>
            <a:ext cx="1965960" cy="475488"/>
          </a:xfrm>
          <a:prstGeom prst="rect">
            <a:avLst/>
          </a:prstGeom>
          <a:noFill/>
        </p:spPr>
        <p:txBody>
          <a:bodyPr wrap="square" lIns="0" tIns="0" rIns="0" bIns="0">
            <a:spAutoFit/>
          </a:bodyPr>
          <a:lstStyle/>
          <a:p>
            <a:pPr algn="l">
              <a:lnSpc>
                <a:spcPts val="1200"/>
              </a:lnSpc>
            </a:pPr>
            <a:r>
              <a:rPr sz="950" b="0" i="0">
                <a:solidFill>
                  <a:srgbClr val="8A5A12"/>
                </a:solidFill>
                <a:latin typeface="Arial"/>
              </a:rPr>
              <a:t>months of ATC records</a:t>
            </a:r>
          </a:p>
          <a:p>
            <a:pPr algn="l">
              <a:lnSpc>
                <a:spcPts val="1200"/>
              </a:lnSpc>
            </a:pPr>
            <a:r>
              <a:rPr sz="950" b="0" i="0">
                <a:solidFill>
                  <a:srgbClr val="8A5A12"/>
                </a:solidFill>
                <a:latin typeface="Arial"/>
              </a:rPr>
              <a:t>analysed (Oct 24 – Jun 26)</a:t>
            </a:r>
          </a:p>
        </p:txBody>
      </p:sp>
      <p:sp>
        <p:nvSpPr>
          <p:cNvPr id="36" name="Rounded Rectangle 35"/>
          <p:cNvSpPr/>
          <p:nvPr/>
        </p:nvSpPr>
        <p:spPr>
          <a:xfrm>
            <a:off x="6720840" y="2688336"/>
            <a:ext cx="2286000" cy="1078992"/>
          </a:xfrm>
          <a:prstGeom prst="roundRect">
            <a:avLst>
              <a:gd name="adj" fmla="val 5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TextBox 36"/>
          <p:cNvSpPr txBox="1"/>
          <p:nvPr/>
        </p:nvSpPr>
        <p:spPr>
          <a:xfrm>
            <a:off x="6922007" y="2798064"/>
            <a:ext cx="1920240" cy="438912"/>
          </a:xfrm>
          <a:prstGeom prst="rect">
            <a:avLst/>
          </a:prstGeom>
          <a:noFill/>
        </p:spPr>
        <p:txBody>
          <a:bodyPr wrap="square" lIns="0" tIns="0" rIns="0" bIns="0">
            <a:spAutoFit/>
          </a:bodyPr>
          <a:lstStyle/>
          <a:p>
            <a:pPr algn="l"/>
            <a:r>
              <a:rPr sz="2100" b="1" i="0">
                <a:solidFill>
                  <a:srgbClr val="0B1F3A"/>
                </a:solidFill>
                <a:latin typeface="Arial"/>
              </a:rPr>
              <a:t>5</a:t>
            </a:r>
          </a:p>
        </p:txBody>
      </p:sp>
      <p:sp>
        <p:nvSpPr>
          <p:cNvPr id="38" name="TextBox 37"/>
          <p:cNvSpPr txBox="1"/>
          <p:nvPr/>
        </p:nvSpPr>
        <p:spPr>
          <a:xfrm>
            <a:off x="6922007" y="3236976"/>
            <a:ext cx="1965960" cy="475488"/>
          </a:xfrm>
          <a:prstGeom prst="rect">
            <a:avLst/>
          </a:prstGeom>
          <a:noFill/>
        </p:spPr>
        <p:txBody>
          <a:bodyPr wrap="square" lIns="0" tIns="0" rIns="0" bIns="0">
            <a:spAutoFit/>
          </a:bodyPr>
          <a:lstStyle/>
          <a:p>
            <a:pPr algn="l">
              <a:lnSpc>
                <a:spcPts val="1200"/>
              </a:lnSpc>
            </a:pPr>
            <a:r>
              <a:rPr sz="950" b="0" i="0">
                <a:solidFill>
                  <a:srgbClr val="5D6E7E"/>
                </a:solidFill>
                <a:latin typeface="Arial"/>
              </a:rPr>
              <a:t>adjacent FIRs</a:t>
            </a:r>
          </a:p>
          <a:p>
            <a:pPr algn="l">
              <a:lnSpc>
                <a:spcPts val="1200"/>
              </a:lnSpc>
            </a:pPr>
            <a:r>
              <a:rPr sz="950" b="0" i="0">
                <a:solidFill>
                  <a:srgbClr val="5D6E7E"/>
                </a:solidFill>
                <a:latin typeface="Arial"/>
              </a:rPr>
              <a:t>OOMM · OBBB · OIIX · OTDF · OEJD</a:t>
            </a:r>
          </a:p>
        </p:txBody>
      </p:sp>
      <p:sp>
        <p:nvSpPr>
          <p:cNvPr id="39" name="Rounded Rectangle 38"/>
          <p:cNvSpPr/>
          <p:nvPr/>
        </p:nvSpPr>
        <p:spPr>
          <a:xfrm>
            <a:off x="9144000" y="2688336"/>
            <a:ext cx="2286000" cy="1078992"/>
          </a:xfrm>
          <a:prstGeom prst="roundRect">
            <a:avLst>
              <a:gd name="adj" fmla="val 5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0" name="TextBox 39"/>
          <p:cNvSpPr txBox="1"/>
          <p:nvPr/>
        </p:nvSpPr>
        <p:spPr>
          <a:xfrm>
            <a:off x="9345168" y="2798064"/>
            <a:ext cx="1920240" cy="438912"/>
          </a:xfrm>
          <a:prstGeom prst="rect">
            <a:avLst/>
          </a:prstGeom>
          <a:noFill/>
        </p:spPr>
        <p:txBody>
          <a:bodyPr wrap="square" lIns="0" tIns="0" rIns="0" bIns="0">
            <a:spAutoFit/>
          </a:bodyPr>
          <a:lstStyle/>
          <a:p>
            <a:pPr algn="l"/>
            <a:r>
              <a:rPr sz="2100" b="1" i="0">
                <a:solidFill>
                  <a:srgbClr val="0B1F3A"/>
                </a:solidFill>
                <a:latin typeface="Arial"/>
              </a:rPr>
              <a:t>7</a:t>
            </a:r>
          </a:p>
        </p:txBody>
      </p:sp>
      <p:sp>
        <p:nvSpPr>
          <p:cNvPr id="41" name="TextBox 40"/>
          <p:cNvSpPr txBox="1"/>
          <p:nvPr/>
        </p:nvSpPr>
        <p:spPr>
          <a:xfrm>
            <a:off x="9345168" y="3236976"/>
            <a:ext cx="1965960" cy="475488"/>
          </a:xfrm>
          <a:prstGeom prst="rect">
            <a:avLst/>
          </a:prstGeom>
          <a:noFill/>
        </p:spPr>
        <p:txBody>
          <a:bodyPr wrap="square" lIns="0" tIns="0" rIns="0" bIns="0">
            <a:spAutoFit/>
          </a:bodyPr>
          <a:lstStyle/>
          <a:p>
            <a:pPr algn="l">
              <a:lnSpc>
                <a:spcPts val="1200"/>
              </a:lnSpc>
            </a:pPr>
            <a:r>
              <a:rPr sz="950" b="0" i="0">
                <a:solidFill>
                  <a:srgbClr val="5D6E7E"/>
                </a:solidFill>
                <a:latin typeface="Arial"/>
              </a:rPr>
              <a:t>international aerodromes</a:t>
            </a:r>
          </a:p>
          <a:p>
            <a:pPr algn="l">
              <a:lnSpc>
                <a:spcPts val="1200"/>
              </a:lnSpc>
            </a:pPr>
            <a:r>
              <a:rPr sz="950" b="0" i="0">
                <a:solidFill>
                  <a:srgbClr val="5D6E7E"/>
                </a:solidFill>
                <a:latin typeface="Arial"/>
              </a:rPr>
              <a:t>within the FIR</a:t>
            </a:r>
          </a:p>
        </p:txBody>
      </p:sp>
      <p:sp>
        <p:nvSpPr>
          <p:cNvPr id="42" name="Rounded Rectangle 41"/>
          <p:cNvSpPr/>
          <p:nvPr/>
        </p:nvSpPr>
        <p:spPr>
          <a:xfrm>
            <a:off x="6720840" y="3950208"/>
            <a:ext cx="4846320" cy="2057400"/>
          </a:xfrm>
          <a:prstGeom prst="roundRect">
            <a:avLst>
              <a:gd name="adj" fmla="val 5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TextBox 42"/>
          <p:cNvSpPr txBox="1"/>
          <p:nvPr/>
        </p:nvSpPr>
        <p:spPr>
          <a:xfrm>
            <a:off x="6995160" y="4133087"/>
            <a:ext cx="4297680" cy="310896"/>
          </a:xfrm>
          <a:prstGeom prst="rect">
            <a:avLst/>
          </a:prstGeom>
          <a:noFill/>
        </p:spPr>
        <p:txBody>
          <a:bodyPr wrap="square" lIns="0" tIns="0" rIns="0" bIns="0">
            <a:spAutoFit/>
          </a:bodyPr>
          <a:lstStyle/>
          <a:p>
            <a:pPr algn="l"/>
            <a:r>
              <a:rPr sz="1550" b="1" i="0">
                <a:solidFill>
                  <a:srgbClr val="E8A33D"/>
                </a:solidFill>
                <a:latin typeface="Arial"/>
              </a:rPr>
              <a:t>Why this FIR is exposed</a:t>
            </a:r>
          </a:p>
        </p:txBody>
      </p:sp>
      <p:sp>
        <p:nvSpPr>
          <p:cNvPr id="44" name="TextBox 43"/>
          <p:cNvSpPr txBox="1"/>
          <p:nvPr/>
        </p:nvSpPr>
        <p:spPr>
          <a:xfrm>
            <a:off x="6995160" y="4526280"/>
            <a:ext cx="4343400" cy="1371600"/>
          </a:xfrm>
          <a:prstGeom prst="rect">
            <a:avLst/>
          </a:prstGeom>
          <a:noFill/>
        </p:spPr>
        <p:txBody>
          <a:bodyPr wrap="square" lIns="0" tIns="0" rIns="0" bIns="0">
            <a:spAutoFit/>
          </a:bodyPr>
          <a:lstStyle/>
          <a:p>
            <a:pPr algn="l">
              <a:lnSpc>
                <a:spcPts val="1500"/>
              </a:lnSpc>
            </a:pPr>
            <a:r>
              <a:rPr sz="1050" b="0" i="0">
                <a:solidFill>
                  <a:srgbClr val="D3E0EC"/>
                </a:solidFill>
                <a:latin typeface="Arial"/>
              </a:rPr>
              <a:t>–  Dense, highly connected traffic across a compact FIR</a:t>
            </a:r>
          </a:p>
          <a:p>
            <a:pPr algn="l">
              <a:lnSpc>
                <a:spcPts val="1500"/>
              </a:lnSpc>
            </a:pPr>
            <a:r>
              <a:rPr sz="1050" b="0" i="0">
                <a:solidFill>
                  <a:srgbClr val="D3E0EC"/>
                </a:solidFill>
                <a:latin typeface="Arial"/>
              </a:rPr>
              <a:t>–  Multiple international hubs with closely spaced terminal areas</a:t>
            </a:r>
          </a:p>
          <a:p>
            <a:pPr algn="l">
              <a:lnSpc>
                <a:spcPts val="1500"/>
              </a:lnSpc>
            </a:pPr>
            <a:r>
              <a:rPr sz="1050" b="0" i="0">
                <a:solidFill>
                  <a:srgbClr val="D3E0EC"/>
                </a:solidFill>
                <a:latin typeface="Arial"/>
              </a:rPr>
              <a:t>–  Boundaries with FIRs subject to sustained conflict-zone advisories</a:t>
            </a:r>
          </a:p>
          <a:p>
            <a:pPr algn="l">
              <a:lnSpc>
                <a:spcPts val="1500"/>
              </a:lnSpc>
            </a:pPr>
            <a:r>
              <a:rPr sz="1050" b="0" i="0">
                <a:solidFill>
                  <a:srgbClr val="D3E0EC"/>
                </a:solidFill>
                <a:latin typeface="Arial"/>
              </a:rPr>
              <a:t>–  Route and terminal structure heavily dependent on PBN</a:t>
            </a:r>
          </a:p>
        </p:txBody>
      </p:sp>
      <p:sp>
        <p:nvSpPr>
          <p:cNvPr id="45" name="TextBox 44"/>
          <p:cNvSpPr txBox="1"/>
          <p:nvPr/>
        </p:nvSpPr>
        <p:spPr>
          <a:xfrm>
            <a:off x="594360" y="6144768"/>
            <a:ext cx="10972800" cy="274320"/>
          </a:xfrm>
          <a:prstGeom prst="rect">
            <a:avLst/>
          </a:prstGeom>
          <a:noFill/>
        </p:spPr>
        <p:txBody>
          <a:bodyPr wrap="square" lIns="0" tIns="0" rIns="0" bIns="0">
            <a:spAutoFit/>
          </a:bodyPr>
          <a:lstStyle/>
          <a:p>
            <a:pPr algn="l"/>
            <a:r>
              <a:rPr sz="1000" b="0" i="1">
                <a:solidFill>
                  <a:srgbClr val="5D6E7E"/>
                </a:solidFill>
                <a:latin typeface="Arial"/>
              </a:rPr>
              <a:t>Emirates FIR: surface to FL145 · Emirates UIR: FL145 to FL600 · RNAV 1 mandatory on the en-route network. Source: UAE AIP.</a:t>
            </a:r>
          </a:p>
        </p:txBody>
      </p:sp>
      <p:pic>
        <p:nvPicPr>
          <p:cNvPr id="46" name="Picture 45" descr="fir_now.png"/>
          <p:cNvPicPr>
            <a:picLocks noChangeAspect="1"/>
          </p:cNvPicPr>
          <p:nvPr/>
        </p:nvPicPr>
        <p:blipFill>
          <a:blip r:embed="rId4"/>
          <a:stretch>
            <a:fillRect/>
          </a:stretch>
        </p:blipFill>
        <p:spPr>
          <a:xfrm>
            <a:off x="1280899" y="1645920"/>
            <a:ext cx="4524801" cy="391363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CONTEXT</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What GNSS underpins in our operation</a:t>
            </a:r>
            <a:endParaRPr lang="en-US" sz="3000" dirty="0"/>
          </a:p>
        </p:txBody>
      </p:sp>
      <p:sp>
        <p:nvSpPr>
          <p:cNvPr id="4" name="Text 2"/>
          <p:cNvSpPr txBox="1"/>
          <p:nvPr/>
        </p:nvSpPr>
        <p:spPr>
          <a:xfrm>
            <a:off x="594360" y="1554480"/>
            <a:ext cx="10607040" cy="457200"/>
          </a:xfrm>
          <a:prstGeom prst="rect">
            <a:avLst/>
          </a:prstGeom>
          <a:noFill/>
          <a:ln/>
        </p:spPr>
        <p:txBody>
          <a:bodyPr wrap="square" lIns="0" tIns="0" rIns="0" bIns="0" rtlCol="0" anchor="ctr"/>
          <a:lstStyle/>
          <a:p>
            <a:pPr marL="0" indent="0">
              <a:buNone/>
            </a:pPr>
            <a:r>
              <a:rPr lang="en-US" sz="1400" dirty="0">
                <a:solidFill>
                  <a:srgbClr val="1A2733"/>
                </a:solidFill>
                <a:latin typeface="Arial" pitchFamily="34" charset="0"/>
                <a:ea typeface="Calibri" pitchFamily="34" charset="-122"/>
                <a:cs typeface="Calibri" pitchFamily="34" charset="-120"/>
              </a:rPr>
              <a:t>Interference does not affect navigation alone. A single RFI event propagates across navigation, surveillance, timing and flight-deck systems simultaneously.</a:t>
            </a:r>
            <a:endParaRPr lang="en-US" sz="1400" dirty="0"/>
          </a:p>
        </p:txBody>
      </p:sp>
      <p:sp>
        <p:nvSpPr>
          <p:cNvPr id="5" name="Shape 3"/>
          <p:cNvSpPr/>
          <p:nvPr/>
        </p:nvSpPr>
        <p:spPr>
          <a:xfrm>
            <a:off x="594360" y="2194560"/>
            <a:ext cx="2148840" cy="566928"/>
          </a:xfrm>
          <a:prstGeom prst="roundRect">
            <a:avLst>
              <a:gd name="adj" fmla="val 80645"/>
            </a:avLst>
          </a:prstGeom>
          <a:solidFill>
            <a:srgbClr val="0B1F3A"/>
          </a:solidFill>
          <a:ln/>
        </p:spPr>
        <p:txBody>
          <a:bodyPr/>
          <a:lstStyle/>
          <a:p>
            <a:endParaRPr/>
          </a:p>
        </p:txBody>
      </p:sp>
      <p:sp>
        <p:nvSpPr>
          <p:cNvPr id="6" name="Text 4"/>
          <p:cNvSpPr txBox="1"/>
          <p:nvPr/>
        </p:nvSpPr>
        <p:spPr>
          <a:xfrm>
            <a:off x="594360" y="2194560"/>
            <a:ext cx="2148840" cy="566928"/>
          </a:xfrm>
          <a:prstGeom prst="rect">
            <a:avLst/>
          </a:prstGeom>
          <a:noFill/>
          <a:ln/>
        </p:spPr>
        <p:txBody>
          <a:bodyPr wrap="square" lIns="0" tIns="0" rIns="0" bIns="0" rtlCol="0" anchor="ctr"/>
          <a:lstStyle/>
          <a:p>
            <a:pPr marL="0" indent="0" algn="ctr">
              <a:buNone/>
            </a:pPr>
            <a:r>
              <a:rPr lang="en-US" sz="1350" b="1" dirty="0">
                <a:solidFill>
                  <a:srgbClr val="FFFFFF"/>
                </a:solidFill>
                <a:latin typeface="Arial" pitchFamily="34" charset="0"/>
                <a:ea typeface="Calibri" pitchFamily="34" charset="-122"/>
                <a:cs typeface="Calibri" pitchFamily="34" charset="-120"/>
              </a:rPr>
              <a:t>Navigation</a:t>
            </a:r>
            <a:endParaRPr lang="en-US" sz="1350" dirty="0"/>
          </a:p>
        </p:txBody>
      </p:sp>
      <p:sp>
        <p:nvSpPr>
          <p:cNvPr id="7" name="Text 5"/>
          <p:cNvSpPr txBox="1"/>
          <p:nvPr/>
        </p:nvSpPr>
        <p:spPr>
          <a:xfrm>
            <a:off x="3017520" y="2194560"/>
            <a:ext cx="8549640" cy="566928"/>
          </a:xfrm>
          <a:prstGeom prst="rect">
            <a:avLst/>
          </a:prstGeom>
          <a:noFill/>
          <a:ln/>
        </p:spPr>
        <p:txBody>
          <a:bodyPr wrap="square" lIns="0" tIns="0" rIns="0" bIns="0" rtlCol="0" anchor="ctr"/>
          <a:lstStyle/>
          <a:p>
            <a:pPr marL="0" indent="0">
              <a:buNone/>
            </a:pPr>
            <a:r>
              <a:rPr lang="en-US" sz="1350" dirty="0">
                <a:solidFill>
                  <a:srgbClr val="1A2733"/>
                </a:solidFill>
                <a:latin typeface="Arial" pitchFamily="34" charset="0"/>
                <a:ea typeface="Calibri" pitchFamily="34" charset="-122"/>
                <a:cs typeface="Calibri" pitchFamily="34" charset="-120"/>
              </a:rPr>
              <a:t>RNAV/RNP ATS route network, PBN SIDs, STARs and approach procedures</a:t>
            </a:r>
            <a:endParaRPr lang="en-US" sz="1350" dirty="0"/>
          </a:p>
        </p:txBody>
      </p:sp>
      <p:sp>
        <p:nvSpPr>
          <p:cNvPr id="8" name="Shape 6"/>
          <p:cNvSpPr/>
          <p:nvPr/>
        </p:nvSpPr>
        <p:spPr>
          <a:xfrm>
            <a:off x="3017520" y="2871216"/>
            <a:ext cx="8549640" cy="0"/>
          </a:xfrm>
          <a:prstGeom prst="line">
            <a:avLst/>
          </a:prstGeom>
          <a:noFill/>
          <a:ln w="12700">
            <a:solidFill>
              <a:srgbClr val="E2E9F0"/>
            </a:solidFill>
            <a:prstDash val="solid"/>
          </a:ln>
        </p:spPr>
        <p:txBody>
          <a:bodyPr/>
          <a:lstStyle/>
          <a:p>
            <a:endParaRPr/>
          </a:p>
        </p:txBody>
      </p:sp>
      <p:sp>
        <p:nvSpPr>
          <p:cNvPr id="9" name="Shape 7"/>
          <p:cNvSpPr/>
          <p:nvPr/>
        </p:nvSpPr>
        <p:spPr>
          <a:xfrm>
            <a:off x="594360" y="2971800"/>
            <a:ext cx="2148840" cy="566928"/>
          </a:xfrm>
          <a:prstGeom prst="roundRect">
            <a:avLst>
              <a:gd name="adj" fmla="val 80645"/>
            </a:avLst>
          </a:prstGeom>
          <a:solidFill>
            <a:srgbClr val="0B1F3A"/>
          </a:solidFill>
          <a:ln/>
        </p:spPr>
        <p:txBody>
          <a:bodyPr/>
          <a:lstStyle/>
          <a:p>
            <a:endParaRPr/>
          </a:p>
        </p:txBody>
      </p:sp>
      <p:sp>
        <p:nvSpPr>
          <p:cNvPr id="10" name="Text 8"/>
          <p:cNvSpPr txBox="1"/>
          <p:nvPr/>
        </p:nvSpPr>
        <p:spPr>
          <a:xfrm>
            <a:off x="594360" y="2971800"/>
            <a:ext cx="2148840" cy="566928"/>
          </a:xfrm>
          <a:prstGeom prst="rect">
            <a:avLst/>
          </a:prstGeom>
          <a:noFill/>
          <a:ln/>
        </p:spPr>
        <p:txBody>
          <a:bodyPr wrap="square" lIns="0" tIns="0" rIns="0" bIns="0" rtlCol="0" anchor="ctr"/>
          <a:lstStyle/>
          <a:p>
            <a:pPr marL="0" indent="0" algn="ctr">
              <a:buNone/>
            </a:pPr>
            <a:r>
              <a:rPr lang="en-US" sz="1350" b="1" dirty="0">
                <a:solidFill>
                  <a:srgbClr val="FFFFFF"/>
                </a:solidFill>
                <a:latin typeface="Arial" pitchFamily="34" charset="0"/>
                <a:ea typeface="Calibri" pitchFamily="34" charset="-122"/>
                <a:cs typeface="Calibri" pitchFamily="34" charset="-120"/>
              </a:rPr>
              <a:t>Surveillance</a:t>
            </a:r>
            <a:endParaRPr lang="en-US" sz="1350" dirty="0"/>
          </a:p>
        </p:txBody>
      </p:sp>
      <p:sp>
        <p:nvSpPr>
          <p:cNvPr id="11" name="Text 9"/>
          <p:cNvSpPr txBox="1"/>
          <p:nvPr/>
        </p:nvSpPr>
        <p:spPr>
          <a:xfrm>
            <a:off x="3017520" y="2971800"/>
            <a:ext cx="8549640" cy="566928"/>
          </a:xfrm>
          <a:prstGeom prst="rect">
            <a:avLst/>
          </a:prstGeom>
          <a:noFill/>
          <a:ln/>
        </p:spPr>
        <p:txBody>
          <a:bodyPr wrap="square" lIns="0" tIns="0" rIns="0" bIns="0" rtlCol="0" anchor="ctr"/>
          <a:lstStyle/>
          <a:p>
            <a:pPr marL="0" indent="0">
              <a:buNone/>
            </a:pPr>
            <a:r>
              <a:rPr lang="en-US" sz="1350" dirty="0">
                <a:solidFill>
                  <a:srgbClr val="1A2733"/>
                </a:solidFill>
                <a:latin typeface="Arial" pitchFamily="34" charset="0"/>
                <a:ea typeface="Calibri" pitchFamily="34" charset="-122"/>
                <a:cs typeface="Calibri" pitchFamily="34" charset="-120"/>
              </a:rPr>
              <a:t>ADS-B position reporting and dependent ATM automation functions</a:t>
            </a:r>
            <a:endParaRPr lang="en-US" sz="1350" dirty="0"/>
          </a:p>
        </p:txBody>
      </p:sp>
      <p:sp>
        <p:nvSpPr>
          <p:cNvPr id="12" name="Shape 10"/>
          <p:cNvSpPr/>
          <p:nvPr/>
        </p:nvSpPr>
        <p:spPr>
          <a:xfrm>
            <a:off x="3017520" y="3648456"/>
            <a:ext cx="8549640" cy="0"/>
          </a:xfrm>
          <a:prstGeom prst="line">
            <a:avLst/>
          </a:prstGeom>
          <a:noFill/>
          <a:ln w="12700">
            <a:solidFill>
              <a:srgbClr val="E2E9F0"/>
            </a:solidFill>
            <a:prstDash val="solid"/>
          </a:ln>
        </p:spPr>
        <p:txBody>
          <a:bodyPr/>
          <a:lstStyle/>
          <a:p>
            <a:endParaRPr/>
          </a:p>
        </p:txBody>
      </p:sp>
      <p:sp>
        <p:nvSpPr>
          <p:cNvPr id="13" name="Shape 11"/>
          <p:cNvSpPr/>
          <p:nvPr/>
        </p:nvSpPr>
        <p:spPr>
          <a:xfrm>
            <a:off x="594360" y="3749040"/>
            <a:ext cx="2148840" cy="566928"/>
          </a:xfrm>
          <a:prstGeom prst="roundRect">
            <a:avLst>
              <a:gd name="adj" fmla="val 80645"/>
            </a:avLst>
          </a:prstGeom>
          <a:solidFill>
            <a:srgbClr val="0B1F3A"/>
          </a:solidFill>
          <a:ln/>
        </p:spPr>
        <p:txBody>
          <a:bodyPr/>
          <a:lstStyle/>
          <a:p>
            <a:endParaRPr/>
          </a:p>
        </p:txBody>
      </p:sp>
      <p:sp>
        <p:nvSpPr>
          <p:cNvPr id="14" name="Text 12"/>
          <p:cNvSpPr txBox="1"/>
          <p:nvPr/>
        </p:nvSpPr>
        <p:spPr>
          <a:xfrm>
            <a:off x="594360" y="3749040"/>
            <a:ext cx="2148840" cy="566928"/>
          </a:xfrm>
          <a:prstGeom prst="rect">
            <a:avLst/>
          </a:prstGeom>
          <a:noFill/>
          <a:ln/>
        </p:spPr>
        <p:txBody>
          <a:bodyPr wrap="square" lIns="0" tIns="0" rIns="0" bIns="0" rtlCol="0" anchor="ctr"/>
          <a:lstStyle/>
          <a:p>
            <a:pPr marL="0" indent="0" algn="ctr">
              <a:buNone/>
            </a:pPr>
            <a:r>
              <a:rPr lang="en-US" sz="1350" b="1" dirty="0">
                <a:solidFill>
                  <a:srgbClr val="FFFFFF"/>
                </a:solidFill>
                <a:latin typeface="Arial" pitchFamily="34" charset="0"/>
                <a:ea typeface="Calibri" pitchFamily="34" charset="-122"/>
                <a:cs typeface="Calibri" pitchFamily="34" charset="-120"/>
              </a:rPr>
              <a:t>Timing</a:t>
            </a:r>
            <a:endParaRPr lang="en-US" sz="1350" dirty="0"/>
          </a:p>
        </p:txBody>
      </p:sp>
      <p:sp>
        <p:nvSpPr>
          <p:cNvPr id="15" name="Text 13"/>
          <p:cNvSpPr txBox="1"/>
          <p:nvPr/>
        </p:nvSpPr>
        <p:spPr>
          <a:xfrm>
            <a:off x="3017520" y="3749040"/>
            <a:ext cx="8549640" cy="566928"/>
          </a:xfrm>
          <a:prstGeom prst="rect">
            <a:avLst/>
          </a:prstGeom>
          <a:noFill/>
          <a:ln/>
        </p:spPr>
        <p:txBody>
          <a:bodyPr wrap="square" lIns="0" tIns="0" rIns="0" bIns="0" rtlCol="0" anchor="ctr"/>
          <a:lstStyle/>
          <a:p>
            <a:pPr marL="0" indent="0">
              <a:buNone/>
            </a:pPr>
            <a:r>
              <a:rPr lang="en-US" sz="1350" dirty="0">
                <a:solidFill>
                  <a:srgbClr val="1A2733"/>
                </a:solidFill>
                <a:latin typeface="Arial" pitchFamily="34" charset="0"/>
                <a:ea typeface="Calibri" pitchFamily="34" charset="-122"/>
                <a:cs typeface="Calibri" pitchFamily="34" charset="-120"/>
              </a:rPr>
              <a:t>Synchronisation of CNS/ATM ground systems and data recording</a:t>
            </a:r>
            <a:endParaRPr lang="en-US" sz="1350" dirty="0"/>
          </a:p>
        </p:txBody>
      </p:sp>
      <p:sp>
        <p:nvSpPr>
          <p:cNvPr id="16" name="Shape 14"/>
          <p:cNvSpPr/>
          <p:nvPr/>
        </p:nvSpPr>
        <p:spPr>
          <a:xfrm>
            <a:off x="3017520" y="4425696"/>
            <a:ext cx="8549640" cy="0"/>
          </a:xfrm>
          <a:prstGeom prst="line">
            <a:avLst/>
          </a:prstGeom>
          <a:noFill/>
          <a:ln w="12700">
            <a:solidFill>
              <a:srgbClr val="E2E9F0"/>
            </a:solidFill>
            <a:prstDash val="solid"/>
          </a:ln>
        </p:spPr>
        <p:txBody>
          <a:bodyPr/>
          <a:lstStyle/>
          <a:p>
            <a:endParaRPr/>
          </a:p>
        </p:txBody>
      </p:sp>
      <p:sp>
        <p:nvSpPr>
          <p:cNvPr id="17" name="Shape 15"/>
          <p:cNvSpPr/>
          <p:nvPr/>
        </p:nvSpPr>
        <p:spPr>
          <a:xfrm>
            <a:off x="594360" y="4526280"/>
            <a:ext cx="2148840" cy="566928"/>
          </a:xfrm>
          <a:prstGeom prst="roundRect">
            <a:avLst>
              <a:gd name="adj" fmla="val 80645"/>
            </a:avLst>
          </a:prstGeom>
          <a:solidFill>
            <a:srgbClr val="0B1F3A"/>
          </a:solidFill>
          <a:ln/>
        </p:spPr>
        <p:txBody>
          <a:bodyPr/>
          <a:lstStyle/>
          <a:p>
            <a:endParaRPr/>
          </a:p>
        </p:txBody>
      </p:sp>
      <p:sp>
        <p:nvSpPr>
          <p:cNvPr id="18" name="Text 16"/>
          <p:cNvSpPr txBox="1"/>
          <p:nvPr/>
        </p:nvSpPr>
        <p:spPr>
          <a:xfrm>
            <a:off x="594360" y="4526280"/>
            <a:ext cx="2148840" cy="566928"/>
          </a:xfrm>
          <a:prstGeom prst="rect">
            <a:avLst/>
          </a:prstGeom>
          <a:noFill/>
          <a:ln/>
        </p:spPr>
        <p:txBody>
          <a:bodyPr wrap="square" lIns="0" tIns="0" rIns="0" bIns="0" rtlCol="0" anchor="ctr"/>
          <a:lstStyle/>
          <a:p>
            <a:pPr marL="0" indent="0" algn="ctr">
              <a:buNone/>
            </a:pPr>
            <a:r>
              <a:rPr lang="en-US" sz="1350" b="1" dirty="0">
                <a:solidFill>
                  <a:srgbClr val="FFFFFF"/>
                </a:solidFill>
                <a:latin typeface="Arial" pitchFamily="34" charset="0"/>
                <a:ea typeface="Calibri" pitchFamily="34" charset="-122"/>
                <a:cs typeface="Calibri" pitchFamily="34" charset="-120"/>
              </a:rPr>
              <a:t>Flight deck</a:t>
            </a:r>
            <a:endParaRPr lang="en-US" sz="1350" dirty="0"/>
          </a:p>
        </p:txBody>
      </p:sp>
      <p:sp>
        <p:nvSpPr>
          <p:cNvPr id="19" name="Text 17"/>
          <p:cNvSpPr txBox="1"/>
          <p:nvPr/>
        </p:nvSpPr>
        <p:spPr>
          <a:xfrm>
            <a:off x="3017520" y="4526280"/>
            <a:ext cx="8549640" cy="566928"/>
          </a:xfrm>
          <a:prstGeom prst="rect">
            <a:avLst/>
          </a:prstGeom>
          <a:noFill/>
          <a:ln/>
        </p:spPr>
        <p:txBody>
          <a:bodyPr wrap="square" lIns="0" tIns="0" rIns="0" bIns="0" rtlCol="0" anchor="ctr"/>
          <a:lstStyle/>
          <a:p>
            <a:pPr marL="0" indent="0">
              <a:buNone/>
            </a:pPr>
            <a:r>
              <a:rPr lang="en-US" sz="1350" dirty="0">
                <a:solidFill>
                  <a:srgbClr val="1A2733"/>
                </a:solidFill>
                <a:latin typeface="Arial" pitchFamily="34" charset="0"/>
                <a:ea typeface="Calibri" pitchFamily="34" charset="-122"/>
                <a:cs typeface="Calibri" pitchFamily="34" charset="-120"/>
              </a:rPr>
              <a:t>Hybrid IRS/GNSS position, EFB ownship depiction, terrain and traffic alerting</a:t>
            </a:r>
            <a:endParaRPr lang="en-US" sz="1350" dirty="0"/>
          </a:p>
        </p:txBody>
      </p:sp>
      <p:sp>
        <p:nvSpPr>
          <p:cNvPr id="20" name="Shape 18"/>
          <p:cNvSpPr/>
          <p:nvPr/>
        </p:nvSpPr>
        <p:spPr>
          <a:xfrm>
            <a:off x="3017520" y="5202936"/>
            <a:ext cx="8549640" cy="0"/>
          </a:xfrm>
          <a:prstGeom prst="line">
            <a:avLst/>
          </a:prstGeom>
          <a:noFill/>
          <a:ln w="12700">
            <a:solidFill>
              <a:srgbClr val="E2E9F0"/>
            </a:solidFill>
            <a:prstDash val="solid"/>
          </a:ln>
        </p:spPr>
        <p:txBody>
          <a:bodyPr/>
          <a:lstStyle/>
          <a:p>
            <a:endParaRPr/>
          </a:p>
        </p:txBody>
      </p:sp>
      <p:sp>
        <p:nvSpPr>
          <p:cNvPr id="21" name="Shape 19"/>
          <p:cNvSpPr/>
          <p:nvPr/>
        </p:nvSpPr>
        <p:spPr>
          <a:xfrm>
            <a:off x="594360" y="5303520"/>
            <a:ext cx="2148840" cy="566928"/>
          </a:xfrm>
          <a:prstGeom prst="roundRect">
            <a:avLst>
              <a:gd name="adj" fmla="val 80645"/>
            </a:avLst>
          </a:prstGeom>
          <a:solidFill>
            <a:srgbClr val="E8A33D"/>
          </a:solidFill>
          <a:ln/>
        </p:spPr>
        <p:txBody>
          <a:bodyPr/>
          <a:lstStyle/>
          <a:p>
            <a:endParaRPr/>
          </a:p>
        </p:txBody>
      </p:sp>
      <p:sp>
        <p:nvSpPr>
          <p:cNvPr id="22" name="Text 20"/>
          <p:cNvSpPr txBox="1"/>
          <p:nvPr/>
        </p:nvSpPr>
        <p:spPr>
          <a:xfrm>
            <a:off x="594360" y="5303520"/>
            <a:ext cx="2148840" cy="566928"/>
          </a:xfrm>
          <a:prstGeom prst="rect">
            <a:avLst/>
          </a:prstGeom>
          <a:noFill/>
          <a:ln/>
        </p:spPr>
        <p:txBody>
          <a:bodyPr wrap="square" lIns="0" tIns="0" rIns="0" bIns="0" rtlCol="0" anchor="ctr"/>
          <a:lstStyle/>
          <a:p>
            <a:pPr marL="0" indent="0" algn="ctr">
              <a:buNone/>
            </a:pPr>
            <a:r>
              <a:rPr lang="en-US" sz="1350" b="1" dirty="0">
                <a:solidFill>
                  <a:srgbClr val="3A2500"/>
                </a:solidFill>
                <a:latin typeface="Arial" pitchFamily="34" charset="0"/>
                <a:ea typeface="Calibri" pitchFamily="34" charset="-122"/>
                <a:cs typeface="Calibri" pitchFamily="34" charset="-120"/>
              </a:rPr>
              <a:t>Operation</a:t>
            </a:r>
            <a:endParaRPr lang="en-US" sz="1350" dirty="0"/>
          </a:p>
        </p:txBody>
      </p:sp>
      <p:sp>
        <p:nvSpPr>
          <p:cNvPr id="23" name="Text 21"/>
          <p:cNvSpPr txBox="1"/>
          <p:nvPr/>
        </p:nvSpPr>
        <p:spPr>
          <a:xfrm>
            <a:off x="3017520" y="5303520"/>
            <a:ext cx="8549640" cy="566928"/>
          </a:xfrm>
          <a:prstGeom prst="rect">
            <a:avLst/>
          </a:prstGeom>
          <a:noFill/>
          <a:ln/>
        </p:spPr>
        <p:txBody>
          <a:bodyPr wrap="square" lIns="0" tIns="0" rIns="0" bIns="0" rtlCol="0" anchor="ctr"/>
          <a:lstStyle/>
          <a:p>
            <a:pPr marL="0" indent="0">
              <a:buNone/>
            </a:pPr>
            <a:r>
              <a:rPr lang="en-US" sz="1350" dirty="0">
                <a:solidFill>
                  <a:srgbClr val="1A2733"/>
                </a:solidFill>
                <a:latin typeface="Arial" pitchFamily="34" charset="0"/>
                <a:ea typeface="Calibri" pitchFamily="34" charset="-122"/>
                <a:cs typeface="Calibri" pitchFamily="34" charset="-120"/>
              </a:rPr>
              <a:t>Separation minima applicability, sequencing, flow and controller workload</a:t>
            </a:r>
            <a:endParaRPr lang="en-US" sz="1350" dirty="0"/>
          </a:p>
        </p:txBody>
      </p:sp>
      <p:pic>
        <p:nvPicPr>
          <p:cNvPr id="24" name="Picture 23"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REGULATORY BASIS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600" b="1" dirty="0">
                <a:solidFill>
                  <a:srgbClr val="0B1F3A"/>
                </a:solidFill>
                <a:latin typeface="Arial" pitchFamily="34" charset="0"/>
                <a:ea typeface="Cambria" pitchFamily="34" charset="-122"/>
                <a:cs typeface="Cambria" pitchFamily="34" charset="-120"/>
              </a:rPr>
              <a:t>The ICAO framework we are working within</a:t>
            </a:r>
            <a:endParaRPr lang="en-US" sz="3000" dirty="0"/>
          </a:p>
        </p:txBody>
      </p:sp>
      <p:sp>
        <p:nvSpPr>
          <p:cNvPr id="4" name="Shape 2"/>
          <p:cNvSpPr/>
          <p:nvPr/>
        </p:nvSpPr>
        <p:spPr>
          <a:xfrm>
            <a:off x="594360" y="1572768"/>
            <a:ext cx="5349240" cy="2011680"/>
          </a:xfrm>
          <a:prstGeom prst="roundRect">
            <a:avLst>
              <a:gd name="adj" fmla="val 2727"/>
            </a:avLst>
          </a:prstGeom>
          <a:solidFill>
            <a:srgbClr val="F4F7FA"/>
          </a:solidFill>
          <a:ln w="12700">
            <a:solidFill>
              <a:srgbClr val="DCE5EE"/>
            </a:solidFill>
            <a:prstDash val="solid"/>
          </a:ln>
        </p:spPr>
        <p:txBody>
          <a:bodyPr/>
          <a:lstStyle/>
          <a:p>
            <a:endParaRPr/>
          </a:p>
        </p:txBody>
      </p:sp>
      <p:sp>
        <p:nvSpPr>
          <p:cNvPr id="5" name="Shape 3"/>
          <p:cNvSpPr/>
          <p:nvPr/>
        </p:nvSpPr>
        <p:spPr>
          <a:xfrm>
            <a:off x="868680" y="1828800"/>
            <a:ext cx="146304" cy="146304"/>
          </a:xfrm>
          <a:prstGeom prst="rect">
            <a:avLst/>
          </a:prstGeom>
          <a:solidFill>
            <a:srgbClr val="E8A33D"/>
          </a:solidFill>
          <a:ln/>
        </p:spPr>
        <p:txBody>
          <a:bodyPr/>
          <a:lstStyle/>
          <a:p>
            <a:endParaRPr/>
          </a:p>
        </p:txBody>
      </p:sp>
      <p:sp>
        <p:nvSpPr>
          <p:cNvPr id="6" name="Text 4"/>
          <p:cNvSpPr txBox="1"/>
          <p:nvPr/>
        </p:nvSpPr>
        <p:spPr>
          <a:xfrm>
            <a:off x="1124712" y="1755648"/>
            <a:ext cx="4572000" cy="502920"/>
          </a:xfrm>
          <a:prstGeom prst="rect">
            <a:avLst/>
          </a:prstGeom>
          <a:noFill/>
          <a:ln/>
        </p:spPr>
        <p:txBody>
          <a:bodyPr wrap="square" lIns="0" tIns="0" rIns="0" bIns="0" rtlCol="0" anchor="ctr"/>
          <a:lstStyle/>
          <a:p>
            <a:pPr marL="0" indent="0">
              <a:lnSpc>
                <a:spcPts val="1900"/>
              </a:lnSpc>
              <a:buNone/>
            </a:pPr>
            <a:r>
              <a:rPr lang="en-US" sz="1500" b="1" dirty="0">
                <a:solidFill>
                  <a:srgbClr val="0B1F3A"/>
                </a:solidFill>
                <a:latin typeface="Arial" pitchFamily="34" charset="0"/>
                <a:ea typeface="Cambria" pitchFamily="34" charset="-122"/>
                <a:cs typeface="Cambria" pitchFamily="34" charset="-120"/>
              </a:rPr>
              <a:t>Assembly Resolution A42-8, Appendix C</a:t>
            </a:r>
            <a:endParaRPr lang="en-US" sz="1500" dirty="0"/>
          </a:p>
        </p:txBody>
      </p:sp>
      <p:sp>
        <p:nvSpPr>
          <p:cNvPr id="7" name="Text 5"/>
          <p:cNvSpPr txBox="1"/>
          <p:nvPr/>
        </p:nvSpPr>
        <p:spPr>
          <a:xfrm>
            <a:off x="868680" y="2350008"/>
            <a:ext cx="4828032" cy="109728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Resilience of CNS/ATM systems and services. Urges States to refrain from jamming and spoofing affecting civil aviation, and to ensure sufficient resilient terrestrial CNS capability remains available.</a:t>
            </a:r>
            <a:endParaRPr lang="en-US" sz="1200" dirty="0"/>
          </a:p>
        </p:txBody>
      </p:sp>
      <p:sp>
        <p:nvSpPr>
          <p:cNvPr id="8" name="Shape 6"/>
          <p:cNvSpPr/>
          <p:nvPr/>
        </p:nvSpPr>
        <p:spPr>
          <a:xfrm>
            <a:off x="6172200" y="1572768"/>
            <a:ext cx="5349240" cy="2011680"/>
          </a:xfrm>
          <a:prstGeom prst="roundRect">
            <a:avLst>
              <a:gd name="adj" fmla="val 2727"/>
            </a:avLst>
          </a:prstGeom>
          <a:solidFill>
            <a:srgbClr val="F4F7FA"/>
          </a:solidFill>
          <a:ln w="12700">
            <a:solidFill>
              <a:srgbClr val="DCE5EE"/>
            </a:solidFill>
            <a:prstDash val="solid"/>
          </a:ln>
        </p:spPr>
        <p:txBody>
          <a:bodyPr/>
          <a:lstStyle/>
          <a:p>
            <a:endParaRPr/>
          </a:p>
        </p:txBody>
      </p:sp>
      <p:sp>
        <p:nvSpPr>
          <p:cNvPr id="9" name="Shape 7"/>
          <p:cNvSpPr/>
          <p:nvPr/>
        </p:nvSpPr>
        <p:spPr>
          <a:xfrm>
            <a:off x="6446520" y="1828800"/>
            <a:ext cx="146304" cy="146304"/>
          </a:xfrm>
          <a:prstGeom prst="rect">
            <a:avLst/>
          </a:prstGeom>
          <a:solidFill>
            <a:srgbClr val="E8A33D"/>
          </a:solidFill>
          <a:ln/>
        </p:spPr>
        <p:txBody>
          <a:bodyPr/>
          <a:lstStyle/>
          <a:p>
            <a:endParaRPr/>
          </a:p>
        </p:txBody>
      </p:sp>
      <p:sp>
        <p:nvSpPr>
          <p:cNvPr id="10" name="Text 8"/>
          <p:cNvSpPr txBox="1"/>
          <p:nvPr/>
        </p:nvSpPr>
        <p:spPr>
          <a:xfrm>
            <a:off x="6702552" y="1755648"/>
            <a:ext cx="4572000" cy="502920"/>
          </a:xfrm>
          <a:prstGeom prst="rect">
            <a:avLst/>
          </a:prstGeom>
          <a:noFill/>
          <a:ln/>
        </p:spPr>
        <p:txBody>
          <a:bodyPr wrap="square" lIns="0" tIns="0" rIns="0" bIns="0" rtlCol="0" anchor="ctr"/>
          <a:lstStyle/>
          <a:p>
            <a:pPr marL="0" indent="0">
              <a:lnSpc>
                <a:spcPts val="1900"/>
              </a:lnSpc>
              <a:buNone/>
            </a:pPr>
            <a:r>
              <a:rPr lang="en-US" sz="1500" b="1" dirty="0">
                <a:solidFill>
                  <a:srgbClr val="0B1F3A"/>
                </a:solidFill>
                <a:latin typeface="Arial" pitchFamily="34" charset="0"/>
                <a:ea typeface="Cambria" pitchFamily="34" charset="-122"/>
                <a:cs typeface="Cambria" pitchFamily="34" charset="-120"/>
              </a:rPr>
              <a:t>AN-CONF/14 Recommendation 2.2/2</a:t>
            </a:r>
            <a:endParaRPr lang="en-US" sz="1500" dirty="0"/>
          </a:p>
        </p:txBody>
      </p:sp>
      <p:sp>
        <p:nvSpPr>
          <p:cNvPr id="11" name="Text 9"/>
          <p:cNvSpPr txBox="1"/>
          <p:nvPr/>
        </p:nvSpPr>
        <p:spPr>
          <a:xfrm>
            <a:off x="6446520" y="2350008"/>
            <a:ext cx="4828032" cy="109728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Addressing GNSS interference — provision of operationally relevant interference information to operators, and acceleration of complementary PNT and signal authentication work.</a:t>
            </a:r>
            <a:endParaRPr lang="en-US" sz="1200" dirty="0"/>
          </a:p>
        </p:txBody>
      </p:sp>
      <p:sp>
        <p:nvSpPr>
          <p:cNvPr id="12" name="Shape 10"/>
          <p:cNvSpPr/>
          <p:nvPr/>
        </p:nvSpPr>
        <p:spPr>
          <a:xfrm>
            <a:off x="594360" y="3785616"/>
            <a:ext cx="5349240" cy="2011680"/>
          </a:xfrm>
          <a:prstGeom prst="roundRect">
            <a:avLst>
              <a:gd name="adj" fmla="val 2727"/>
            </a:avLst>
          </a:prstGeom>
          <a:solidFill>
            <a:srgbClr val="F4F7FA"/>
          </a:solidFill>
          <a:ln w="12700">
            <a:solidFill>
              <a:srgbClr val="DCE5EE"/>
            </a:solidFill>
            <a:prstDash val="solid"/>
          </a:ln>
        </p:spPr>
        <p:txBody>
          <a:bodyPr/>
          <a:lstStyle/>
          <a:p>
            <a:endParaRPr/>
          </a:p>
        </p:txBody>
      </p:sp>
      <p:sp>
        <p:nvSpPr>
          <p:cNvPr id="13" name="Shape 11"/>
          <p:cNvSpPr/>
          <p:nvPr/>
        </p:nvSpPr>
        <p:spPr>
          <a:xfrm>
            <a:off x="868680" y="4041648"/>
            <a:ext cx="146304" cy="146304"/>
          </a:xfrm>
          <a:prstGeom prst="rect">
            <a:avLst/>
          </a:prstGeom>
          <a:solidFill>
            <a:srgbClr val="E8A33D"/>
          </a:solidFill>
          <a:ln/>
        </p:spPr>
        <p:txBody>
          <a:bodyPr/>
          <a:lstStyle/>
          <a:p>
            <a:endParaRPr/>
          </a:p>
        </p:txBody>
      </p:sp>
      <p:sp>
        <p:nvSpPr>
          <p:cNvPr id="14" name="Text 12"/>
          <p:cNvSpPr txBox="1"/>
          <p:nvPr/>
        </p:nvSpPr>
        <p:spPr>
          <a:xfrm>
            <a:off x="1124712" y="3968496"/>
            <a:ext cx="4572000" cy="502920"/>
          </a:xfrm>
          <a:prstGeom prst="rect">
            <a:avLst/>
          </a:prstGeom>
          <a:noFill/>
          <a:ln/>
        </p:spPr>
        <p:txBody>
          <a:bodyPr wrap="square" lIns="0" tIns="0" rIns="0" bIns="0" rtlCol="0" anchor="ctr"/>
          <a:lstStyle/>
          <a:p>
            <a:pPr marL="0" indent="0">
              <a:lnSpc>
                <a:spcPts val="1900"/>
              </a:lnSpc>
              <a:buNone/>
            </a:pPr>
            <a:r>
              <a:rPr lang="en-US" sz="1500" b="1" dirty="0">
                <a:solidFill>
                  <a:srgbClr val="0B1F3A"/>
                </a:solidFill>
                <a:latin typeface="Arial" pitchFamily="34" charset="0"/>
                <a:ea typeface="Cambria" pitchFamily="34" charset="-122"/>
                <a:cs typeface="Cambria" pitchFamily="34" charset="-120"/>
              </a:rPr>
              <a:t>Doc 9849 — GNSS Manual</a:t>
            </a:r>
            <a:endParaRPr lang="en-US" sz="1500" dirty="0"/>
          </a:p>
        </p:txBody>
      </p:sp>
      <p:sp>
        <p:nvSpPr>
          <p:cNvPr id="15" name="Text 13"/>
          <p:cNvSpPr txBox="1"/>
          <p:nvPr/>
        </p:nvSpPr>
        <p:spPr>
          <a:xfrm>
            <a:off x="868680" y="4562856"/>
            <a:ext cx="4828032" cy="109728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Reporting of GNSS RFI occurrences and the mechanism for raising operational awareness of affected geographical areas through regional planning bodies.</a:t>
            </a:r>
            <a:endParaRPr lang="en-US" sz="1200" dirty="0"/>
          </a:p>
        </p:txBody>
      </p:sp>
      <p:sp>
        <p:nvSpPr>
          <p:cNvPr id="16" name="Shape 14"/>
          <p:cNvSpPr/>
          <p:nvPr/>
        </p:nvSpPr>
        <p:spPr>
          <a:xfrm>
            <a:off x="6172200" y="3785616"/>
            <a:ext cx="5349240" cy="2011680"/>
          </a:xfrm>
          <a:prstGeom prst="roundRect">
            <a:avLst>
              <a:gd name="adj" fmla="val 2727"/>
            </a:avLst>
          </a:prstGeom>
          <a:solidFill>
            <a:srgbClr val="F4F7FA"/>
          </a:solidFill>
          <a:ln w="12700">
            <a:solidFill>
              <a:srgbClr val="DCE5EE"/>
            </a:solidFill>
            <a:prstDash val="solid"/>
          </a:ln>
        </p:spPr>
        <p:txBody>
          <a:bodyPr/>
          <a:lstStyle/>
          <a:p>
            <a:endParaRPr/>
          </a:p>
        </p:txBody>
      </p:sp>
      <p:sp>
        <p:nvSpPr>
          <p:cNvPr id="17" name="Shape 15"/>
          <p:cNvSpPr/>
          <p:nvPr/>
        </p:nvSpPr>
        <p:spPr>
          <a:xfrm>
            <a:off x="6446520" y="4041648"/>
            <a:ext cx="146304" cy="146304"/>
          </a:xfrm>
          <a:prstGeom prst="rect">
            <a:avLst/>
          </a:prstGeom>
          <a:solidFill>
            <a:srgbClr val="E8A33D"/>
          </a:solidFill>
          <a:ln/>
        </p:spPr>
        <p:txBody>
          <a:bodyPr/>
          <a:lstStyle/>
          <a:p>
            <a:endParaRPr/>
          </a:p>
        </p:txBody>
      </p:sp>
      <p:sp>
        <p:nvSpPr>
          <p:cNvPr id="18" name="Text 16"/>
          <p:cNvSpPr txBox="1"/>
          <p:nvPr/>
        </p:nvSpPr>
        <p:spPr>
          <a:xfrm>
            <a:off x="6702552" y="3968496"/>
            <a:ext cx="4572000" cy="502920"/>
          </a:xfrm>
          <a:prstGeom prst="rect">
            <a:avLst/>
          </a:prstGeom>
          <a:noFill/>
          <a:ln/>
        </p:spPr>
        <p:txBody>
          <a:bodyPr wrap="square" lIns="0" tIns="0" rIns="0" bIns="0" rtlCol="0" anchor="ctr"/>
          <a:lstStyle/>
          <a:p>
            <a:pPr marL="0" indent="0">
              <a:lnSpc>
                <a:spcPts val="1900"/>
              </a:lnSpc>
              <a:buNone/>
            </a:pPr>
            <a:r>
              <a:rPr lang="en-US" sz="1500" b="1" dirty="0">
                <a:solidFill>
                  <a:srgbClr val="0B1F3A"/>
                </a:solidFill>
                <a:latin typeface="Arial" pitchFamily="34" charset="0"/>
                <a:ea typeface="Cambria" pitchFamily="34" charset="-122"/>
                <a:cs typeface="Cambria" pitchFamily="34" charset="-120"/>
              </a:rPr>
              <a:t>NAV RON and C-PNT</a:t>
            </a:r>
            <a:endParaRPr lang="en-US" sz="1500" dirty="0"/>
          </a:p>
        </p:txBody>
      </p:sp>
      <p:sp>
        <p:nvSpPr>
          <p:cNvPr id="19" name="Text 17"/>
          <p:cNvSpPr txBox="1"/>
          <p:nvPr/>
        </p:nvSpPr>
        <p:spPr>
          <a:xfrm>
            <a:off x="6446520" y="4562856"/>
            <a:ext cx="4828032" cy="109728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Resilient Navigation Operational Network and Complementary PNT as the ICAO-endorsed direction for sustaining operations during RFI events.</a:t>
            </a:r>
            <a:endParaRPr lang="en-US" sz="1200" dirty="0"/>
          </a:p>
        </p:txBody>
      </p:sp>
      <p:sp>
        <p:nvSpPr>
          <p:cNvPr id="20" name="Text 18"/>
          <p:cNvSpPr txBox="1"/>
          <p:nvPr/>
        </p:nvSpPr>
        <p:spPr>
          <a:xfrm>
            <a:off x="594360" y="6272784"/>
            <a:ext cx="10972800" cy="320040"/>
          </a:xfrm>
          <a:prstGeom prst="rect">
            <a:avLst/>
          </a:prstGeom>
          <a:noFill/>
          <a:ln/>
        </p:spPr>
        <p:txBody>
          <a:bodyPr wrap="square" lIns="0" tIns="0" rIns="0" bIns="0" rtlCol="0" anchor="ctr"/>
          <a:lstStyle/>
          <a:p>
            <a:pPr marL="0" indent="0">
              <a:buNone/>
            </a:pPr>
            <a:r>
              <a:rPr lang="en-US" sz="1050" i="1" dirty="0">
                <a:solidFill>
                  <a:srgbClr val="5D6E7E"/>
                </a:solidFill>
                <a:latin typeface="Arial" pitchFamily="34" charset="0"/>
                <a:ea typeface="Calibri" pitchFamily="34" charset="-122"/>
                <a:cs typeface="Calibri" pitchFamily="34" charset="-120"/>
              </a:rPr>
              <a:t>References: ICAO Assembly Resolution A42-8, Appendix C (42nd Session, 2025) · AN-CONF/14 Recommendation 2.2/2 · ICAO Doc 9849, GNSS Manual. Verify edition and amendment status before publication.</a:t>
            </a:r>
            <a:endParaRPr lang="en-US" sz="1050" dirty="0"/>
          </a:p>
        </p:txBody>
      </p:sp>
      <p:pic>
        <p:nvPicPr>
          <p:cNvPr id="21" name="Picture 20"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name="Slide 6">
    <p:bg>
      <p:bgPr>
        <a:solidFill>
          <a:srgbClr val="0B1F3A"/>
        </a:solidFill>
        <a:effectLst/>
      </p:bgPr>
    </p:bg>
    <p:spTree>
      <p:nvGrpSpPr>
        <p:cNvPr id="1" name=""/>
        <p:cNvGrpSpPr/>
        <p:nvPr/>
      </p:nvGrpSpPr>
      <p:grpSpPr>
        <a:xfrm>
          <a:off x="0" y="0"/>
          <a:ext cx="0" cy="0"/>
          <a:chOff x="0" y="0"/>
          <a:chExt cx="0" cy="0"/>
        </a:xfrm>
      </p:grpSpPr>
      <p:sp>
        <p:nvSpPr>
          <p:cNvPr id="2" name="Shape 0"/>
          <p:cNvSpPr/>
          <p:nvPr/>
        </p:nvSpPr>
        <p:spPr>
          <a:xfrm>
            <a:off x="8595360" y="-914400"/>
            <a:ext cx="4572000" cy="4572000"/>
          </a:xfrm>
          <a:prstGeom prst="ellipse">
            <a:avLst/>
          </a:prstGeom>
          <a:ln w="13970">
            <a:solidFill>
              <a:srgbClr val="E8A33D">
                <a:alpha val="38000"/>
              </a:srgbClr>
            </a:solidFill>
            <a:prstDash val="solid"/>
          </a:ln>
        </p:spPr>
        <p:txBody>
          <a:bodyPr/>
          <a:lstStyle/>
          <a:p>
            <a:endParaRPr/>
          </a:p>
        </p:txBody>
      </p:sp>
      <p:sp>
        <p:nvSpPr>
          <p:cNvPr id="3" name="Shape 1"/>
          <p:cNvSpPr/>
          <p:nvPr/>
        </p:nvSpPr>
        <p:spPr>
          <a:xfrm>
            <a:off x="9235440" y="-274320"/>
            <a:ext cx="3291840" cy="3291840"/>
          </a:xfrm>
          <a:prstGeom prst="ellipse">
            <a:avLst/>
          </a:prstGeom>
          <a:ln w="13970">
            <a:solidFill>
              <a:srgbClr val="E8A33D">
                <a:alpha val="38000"/>
              </a:srgbClr>
            </a:solidFill>
            <a:prstDash val="solid"/>
          </a:ln>
        </p:spPr>
        <p:txBody>
          <a:bodyPr/>
          <a:lstStyle/>
          <a:p>
            <a:endParaRPr/>
          </a:p>
        </p:txBody>
      </p:sp>
      <p:sp>
        <p:nvSpPr>
          <p:cNvPr id="4" name="Shape 2"/>
          <p:cNvSpPr/>
          <p:nvPr/>
        </p:nvSpPr>
        <p:spPr>
          <a:xfrm>
            <a:off x="9829800" y="320040"/>
            <a:ext cx="2103120" cy="2103120"/>
          </a:xfrm>
          <a:prstGeom prst="ellipse">
            <a:avLst/>
          </a:prstGeom>
          <a:ln w="13970">
            <a:solidFill>
              <a:srgbClr val="E8A33D">
                <a:alpha val="38000"/>
              </a:srgbClr>
            </a:solidFill>
            <a:prstDash val="solid"/>
          </a:ln>
        </p:spPr>
        <p:txBody>
          <a:bodyPr/>
          <a:lstStyle/>
          <a:p>
            <a:endParaRPr/>
          </a:p>
        </p:txBody>
      </p:sp>
      <p:sp>
        <p:nvSpPr>
          <p:cNvPr id="5" name="Shape 3"/>
          <p:cNvSpPr/>
          <p:nvPr/>
        </p:nvSpPr>
        <p:spPr>
          <a:xfrm>
            <a:off x="10332720" y="822960"/>
            <a:ext cx="1097280" cy="1097280"/>
          </a:xfrm>
          <a:prstGeom prst="ellipse">
            <a:avLst/>
          </a:prstGeom>
          <a:ln w="13970">
            <a:solidFill>
              <a:srgbClr val="E8A33D">
                <a:alpha val="38000"/>
              </a:srgbClr>
            </a:solidFill>
            <a:prstDash val="solid"/>
          </a:ln>
        </p:spPr>
        <p:txBody>
          <a:bodyPr/>
          <a:lstStyle/>
          <a:p>
            <a:endParaRPr/>
          </a:p>
        </p:txBody>
      </p:sp>
      <p:sp>
        <p:nvSpPr>
          <p:cNvPr id="6" name="Text 4"/>
          <p:cNvSpPr txBox="1"/>
          <p:nvPr/>
        </p:nvSpPr>
        <p:spPr>
          <a:xfrm>
            <a:off x="594360" y="2331720"/>
            <a:ext cx="7772400" cy="365760"/>
          </a:xfrm>
          <a:prstGeom prst="rect">
            <a:avLst/>
          </a:prstGeom>
          <a:noFill/>
          <a:ln/>
        </p:spPr>
        <p:txBody>
          <a:bodyPr wrap="square" rtlCol="0" anchor="ctr"/>
          <a:lstStyle/>
          <a:p>
            <a:pPr marL="0" indent="0">
              <a:buNone/>
            </a:pPr>
            <a:r>
              <a:rPr lang="en-US" sz="1300" b="1" kern="0" spc="200" dirty="0">
                <a:solidFill>
                  <a:srgbClr val="E8A33D"/>
                </a:solidFill>
                <a:latin typeface="Arial" pitchFamily="34" charset="0"/>
                <a:ea typeface="Calibri" pitchFamily="34" charset="-122"/>
                <a:cs typeface="Calibri" pitchFamily="34" charset="-120"/>
              </a:rPr>
              <a:t>Part one</a:t>
            </a:r>
            <a:endParaRPr lang="en-US" sz="1300" dirty="0"/>
          </a:p>
        </p:txBody>
      </p:sp>
      <p:sp>
        <p:nvSpPr>
          <p:cNvPr id="7" name="Text 5"/>
          <p:cNvSpPr txBox="1"/>
          <p:nvPr/>
        </p:nvSpPr>
        <p:spPr>
          <a:xfrm>
            <a:off x="594360" y="2743200"/>
            <a:ext cx="8412480" cy="1371600"/>
          </a:xfrm>
          <a:prstGeom prst="rect">
            <a:avLst/>
          </a:prstGeom>
          <a:noFill/>
          <a:ln/>
        </p:spPr>
        <p:txBody>
          <a:bodyPr wrap="square" rtlCol="0" anchor="ctr"/>
          <a:lstStyle/>
          <a:p>
            <a:pPr marL="0" indent="0">
              <a:lnSpc>
                <a:spcPts val="4400"/>
              </a:lnSpc>
              <a:buNone/>
            </a:pPr>
            <a:r>
              <a:rPr lang="en-US" sz="4000" b="1" dirty="0">
                <a:solidFill>
                  <a:srgbClr val="FFFFFF"/>
                </a:solidFill>
                <a:latin typeface="Arial" pitchFamily="34" charset="0"/>
                <a:ea typeface="Cambria" pitchFamily="34" charset="-122"/>
                <a:cs typeface="Cambria" pitchFamily="34" charset="-120"/>
              </a:rPr>
              <a:t>What we observed</a:t>
            </a:r>
            <a:endParaRPr lang="en-US" sz="4000" dirty="0"/>
          </a:p>
        </p:txBody>
      </p:sp>
      <p:sp>
        <p:nvSpPr>
          <p:cNvPr id="8" name="Text 6"/>
          <p:cNvSpPr txBox="1"/>
          <p:nvPr/>
        </p:nvSpPr>
        <p:spPr>
          <a:xfrm>
            <a:off x="594360" y="4160520"/>
            <a:ext cx="8412480" cy="731520"/>
          </a:xfrm>
          <a:prstGeom prst="rect">
            <a:avLst/>
          </a:prstGeom>
          <a:noFill/>
          <a:ln/>
        </p:spPr>
        <p:txBody>
          <a:bodyPr wrap="square" rtlCol="0" anchor="ctr"/>
          <a:lstStyle/>
          <a:p>
            <a:pPr marL="0" indent="0">
              <a:buNone/>
            </a:pPr>
            <a:r>
              <a:rPr lang="en-US" sz="1500" dirty="0">
                <a:solidFill>
                  <a:srgbClr val="AFC4D8"/>
                </a:solidFill>
                <a:latin typeface="Arial" pitchFamily="34" charset="0"/>
                <a:ea typeface="Calibri" pitchFamily="34" charset="-122"/>
                <a:cs typeface="Calibri" pitchFamily="34" charset="-120"/>
              </a:rPr>
              <a:t>Analysis of 1,429 ATC occurrence records, October 2024 to June 2026, of which 575 were inside the Emirates FIR</a:t>
            </a:r>
            <a:endParaRPr lang="en-US" sz="1500" dirty="0"/>
          </a:p>
        </p:txBody>
      </p:sp>
      <p:sp>
        <p:nvSpPr>
          <p:cNvPr id="10" name="Rounded Rectangle 9"/>
          <p:cNvSpPr/>
          <p:nvPr/>
        </p:nvSpPr>
        <p:spPr>
          <a:xfrm>
            <a:off x="8979408" y="265176"/>
            <a:ext cx="2565757" cy="896112"/>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 name="Picture 8" descr="image.png"/>
          <p:cNvPicPr>
            <a:picLocks noChangeAspect="1"/>
          </p:cNvPicPr>
          <p:nvPr/>
        </p:nvPicPr>
        <p:blipFill>
          <a:blip r:embed="rId3"/>
          <a:stretch>
            <a:fillRect/>
          </a:stretch>
        </p:blipFill>
        <p:spPr>
          <a:xfrm>
            <a:off x="9098280" y="384048"/>
            <a:ext cx="2328013" cy="65836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METHOD</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How the occurrence picture was built</a:t>
            </a:r>
            <a:endParaRPr lang="en-US" sz="3000" dirty="0"/>
          </a:p>
        </p:txBody>
      </p:sp>
      <p:sp>
        <p:nvSpPr>
          <p:cNvPr id="4" name="Shape 2"/>
          <p:cNvSpPr/>
          <p:nvPr/>
        </p:nvSpPr>
        <p:spPr>
          <a:xfrm>
            <a:off x="594360" y="1645920"/>
            <a:ext cx="2560320" cy="2148840"/>
          </a:xfrm>
          <a:prstGeom prst="roundRect">
            <a:avLst>
              <a:gd name="adj" fmla="val 2553"/>
            </a:avLst>
          </a:prstGeom>
          <a:solidFill>
            <a:srgbClr val="F4F7FA"/>
          </a:solidFill>
          <a:ln w="12700">
            <a:solidFill>
              <a:srgbClr val="DCE5EE"/>
            </a:solidFill>
            <a:prstDash val="solid"/>
          </a:ln>
        </p:spPr>
        <p:txBody>
          <a:bodyPr/>
          <a:lstStyle/>
          <a:p>
            <a:endParaRPr/>
          </a:p>
        </p:txBody>
      </p:sp>
      <p:sp>
        <p:nvSpPr>
          <p:cNvPr id="5" name="Shape 3"/>
          <p:cNvSpPr/>
          <p:nvPr/>
        </p:nvSpPr>
        <p:spPr>
          <a:xfrm>
            <a:off x="850392" y="1874520"/>
            <a:ext cx="384048" cy="384048"/>
          </a:xfrm>
          <a:prstGeom prst="ellipse">
            <a:avLst/>
          </a:prstGeom>
          <a:solidFill>
            <a:srgbClr val="0B1F3A"/>
          </a:solidFill>
          <a:ln/>
        </p:spPr>
        <p:txBody>
          <a:bodyPr/>
          <a:lstStyle/>
          <a:p>
            <a:endParaRPr/>
          </a:p>
        </p:txBody>
      </p:sp>
      <p:sp>
        <p:nvSpPr>
          <p:cNvPr id="6" name="Text 4"/>
          <p:cNvSpPr txBox="1"/>
          <p:nvPr/>
        </p:nvSpPr>
        <p:spPr>
          <a:xfrm>
            <a:off x="850392" y="18745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1</a:t>
            </a:r>
            <a:endParaRPr lang="en-US" sz="1300" dirty="0"/>
          </a:p>
        </p:txBody>
      </p:sp>
      <p:sp>
        <p:nvSpPr>
          <p:cNvPr id="7" name="Text 5"/>
          <p:cNvSpPr txBox="1"/>
          <p:nvPr/>
        </p:nvSpPr>
        <p:spPr>
          <a:xfrm>
            <a:off x="850392" y="2377440"/>
            <a:ext cx="2103120" cy="320040"/>
          </a:xfrm>
          <a:prstGeom prst="rect">
            <a:avLst/>
          </a:prstGeom>
          <a:noFill/>
          <a:ln/>
        </p:spPr>
        <p:txBody>
          <a:bodyPr wrap="square" lIns="0" tIns="0" rIns="0" bIns="0" rtlCol="0" anchor="ctr"/>
          <a:lstStyle/>
          <a:p>
            <a:pPr marL="0" indent="0">
              <a:buNone/>
            </a:pPr>
            <a:r>
              <a:rPr lang="en-US" sz="1700" b="1" dirty="0">
                <a:solidFill>
                  <a:srgbClr val="0B1F3A"/>
                </a:solidFill>
                <a:latin typeface="Arial" pitchFamily="34" charset="0"/>
                <a:ea typeface="Cambria" pitchFamily="34" charset="-122"/>
                <a:cs typeface="Cambria" pitchFamily="34" charset="-120"/>
              </a:rPr>
              <a:t>Extract</a:t>
            </a:r>
            <a:endParaRPr lang="en-US" sz="1700" dirty="0"/>
          </a:p>
        </p:txBody>
      </p:sp>
      <p:sp>
        <p:nvSpPr>
          <p:cNvPr id="8" name="Text 6"/>
          <p:cNvSpPr txBox="1"/>
          <p:nvPr/>
        </p:nvSpPr>
        <p:spPr>
          <a:xfrm>
            <a:off x="850392" y="2743200"/>
            <a:ext cx="2103120" cy="96012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ATC occurrence and watch-supervisor log entries, Emirates FIR, 1 Oct 2024 – 13 Jun 2026</a:t>
            </a:r>
            <a:endParaRPr lang="en-US" sz="1150" dirty="0"/>
          </a:p>
        </p:txBody>
      </p:sp>
      <p:sp>
        <p:nvSpPr>
          <p:cNvPr id="9" name="Shape 7"/>
          <p:cNvSpPr/>
          <p:nvPr/>
        </p:nvSpPr>
        <p:spPr>
          <a:xfrm>
            <a:off x="3200400" y="2606040"/>
            <a:ext cx="146304" cy="201168"/>
          </a:xfrm>
          <a:prstGeom prst="rightArrow">
            <a:avLst/>
          </a:prstGeom>
          <a:solidFill>
            <a:srgbClr val="2E6DA4"/>
          </a:solidFill>
          <a:ln w="12700">
            <a:solidFill>
              <a:srgbClr val="2E6DA4"/>
            </a:solidFill>
            <a:prstDash val="solid"/>
          </a:ln>
        </p:spPr>
        <p:txBody>
          <a:bodyPr/>
          <a:lstStyle/>
          <a:p>
            <a:endParaRPr/>
          </a:p>
        </p:txBody>
      </p:sp>
      <p:sp>
        <p:nvSpPr>
          <p:cNvPr id="10" name="Shape 8"/>
          <p:cNvSpPr/>
          <p:nvPr/>
        </p:nvSpPr>
        <p:spPr>
          <a:xfrm>
            <a:off x="3383280" y="1645920"/>
            <a:ext cx="2560320" cy="2148840"/>
          </a:xfrm>
          <a:prstGeom prst="roundRect">
            <a:avLst>
              <a:gd name="adj" fmla="val 2553"/>
            </a:avLst>
          </a:prstGeom>
          <a:solidFill>
            <a:srgbClr val="F4F7FA"/>
          </a:solidFill>
          <a:ln w="12700">
            <a:solidFill>
              <a:srgbClr val="DCE5EE"/>
            </a:solidFill>
            <a:prstDash val="solid"/>
          </a:ln>
        </p:spPr>
        <p:txBody>
          <a:bodyPr/>
          <a:lstStyle/>
          <a:p>
            <a:endParaRPr/>
          </a:p>
        </p:txBody>
      </p:sp>
      <p:sp>
        <p:nvSpPr>
          <p:cNvPr id="11" name="Shape 9"/>
          <p:cNvSpPr/>
          <p:nvPr/>
        </p:nvSpPr>
        <p:spPr>
          <a:xfrm>
            <a:off x="3639312" y="1874520"/>
            <a:ext cx="384048" cy="384048"/>
          </a:xfrm>
          <a:prstGeom prst="ellipse">
            <a:avLst/>
          </a:prstGeom>
          <a:solidFill>
            <a:srgbClr val="0B1F3A"/>
          </a:solidFill>
          <a:ln/>
        </p:spPr>
        <p:txBody>
          <a:bodyPr/>
          <a:lstStyle/>
          <a:p>
            <a:endParaRPr/>
          </a:p>
        </p:txBody>
      </p:sp>
      <p:sp>
        <p:nvSpPr>
          <p:cNvPr id="12" name="Text 10"/>
          <p:cNvSpPr txBox="1"/>
          <p:nvPr/>
        </p:nvSpPr>
        <p:spPr>
          <a:xfrm>
            <a:off x="3639312" y="18745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2</a:t>
            </a:r>
            <a:endParaRPr lang="en-US" sz="1300" dirty="0"/>
          </a:p>
        </p:txBody>
      </p:sp>
      <p:sp>
        <p:nvSpPr>
          <p:cNvPr id="13" name="Text 11"/>
          <p:cNvSpPr txBox="1"/>
          <p:nvPr/>
        </p:nvSpPr>
        <p:spPr>
          <a:xfrm>
            <a:off x="3639312" y="2377440"/>
            <a:ext cx="2103120" cy="320040"/>
          </a:xfrm>
          <a:prstGeom prst="rect">
            <a:avLst/>
          </a:prstGeom>
          <a:noFill/>
          <a:ln/>
        </p:spPr>
        <p:txBody>
          <a:bodyPr wrap="square" lIns="0" tIns="0" rIns="0" bIns="0" rtlCol="0" anchor="ctr"/>
          <a:lstStyle/>
          <a:p>
            <a:pPr marL="0" indent="0">
              <a:buNone/>
            </a:pPr>
            <a:r>
              <a:rPr lang="en-US" sz="1700" b="1" dirty="0">
                <a:solidFill>
                  <a:srgbClr val="0B1F3A"/>
                </a:solidFill>
                <a:latin typeface="Arial" pitchFamily="34" charset="0"/>
                <a:ea typeface="Cambria" pitchFamily="34" charset="-122"/>
                <a:cs typeface="Cambria" pitchFamily="34" charset="-120"/>
              </a:rPr>
              <a:t>Filter</a:t>
            </a:r>
            <a:endParaRPr lang="en-US" sz="1700" dirty="0"/>
          </a:p>
        </p:txBody>
      </p:sp>
      <p:sp>
        <p:nvSpPr>
          <p:cNvPr id="14" name="Text 12"/>
          <p:cNvSpPr txBox="1"/>
          <p:nvPr/>
        </p:nvSpPr>
        <p:spPr>
          <a:xfrm>
            <a:off x="3639312" y="2743200"/>
            <a:ext cx="2103120" cy="96012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Records containing GNSS, GPS, RAIM, UNABLE RNAV, position discrepancy and equivalent terms</a:t>
            </a:r>
            <a:endParaRPr lang="en-US" sz="1150" dirty="0"/>
          </a:p>
        </p:txBody>
      </p:sp>
      <p:sp>
        <p:nvSpPr>
          <p:cNvPr id="15" name="Shape 13"/>
          <p:cNvSpPr/>
          <p:nvPr/>
        </p:nvSpPr>
        <p:spPr>
          <a:xfrm>
            <a:off x="5989320" y="2606040"/>
            <a:ext cx="146304" cy="201168"/>
          </a:xfrm>
          <a:prstGeom prst="rightArrow">
            <a:avLst/>
          </a:prstGeom>
          <a:solidFill>
            <a:srgbClr val="2E6DA4"/>
          </a:solidFill>
          <a:ln w="12700">
            <a:solidFill>
              <a:srgbClr val="2E6DA4"/>
            </a:solidFill>
            <a:prstDash val="solid"/>
          </a:ln>
        </p:spPr>
        <p:txBody>
          <a:bodyPr/>
          <a:lstStyle/>
          <a:p>
            <a:endParaRPr/>
          </a:p>
        </p:txBody>
      </p:sp>
      <p:sp>
        <p:nvSpPr>
          <p:cNvPr id="16" name="Shape 14"/>
          <p:cNvSpPr/>
          <p:nvPr/>
        </p:nvSpPr>
        <p:spPr>
          <a:xfrm>
            <a:off x="6172200" y="1645920"/>
            <a:ext cx="2560320" cy="2148840"/>
          </a:xfrm>
          <a:prstGeom prst="roundRect">
            <a:avLst>
              <a:gd name="adj" fmla="val 2553"/>
            </a:avLst>
          </a:prstGeom>
          <a:solidFill>
            <a:srgbClr val="F4F7FA"/>
          </a:solidFill>
          <a:ln w="12700">
            <a:solidFill>
              <a:srgbClr val="DCE5EE"/>
            </a:solidFill>
            <a:prstDash val="solid"/>
          </a:ln>
        </p:spPr>
        <p:txBody>
          <a:bodyPr/>
          <a:lstStyle/>
          <a:p>
            <a:endParaRPr/>
          </a:p>
        </p:txBody>
      </p:sp>
      <p:sp>
        <p:nvSpPr>
          <p:cNvPr id="17" name="Shape 15"/>
          <p:cNvSpPr/>
          <p:nvPr/>
        </p:nvSpPr>
        <p:spPr>
          <a:xfrm>
            <a:off x="6428232" y="1874520"/>
            <a:ext cx="384048" cy="384048"/>
          </a:xfrm>
          <a:prstGeom prst="ellipse">
            <a:avLst/>
          </a:prstGeom>
          <a:solidFill>
            <a:srgbClr val="0B1F3A"/>
          </a:solidFill>
          <a:ln/>
        </p:spPr>
        <p:txBody>
          <a:bodyPr/>
          <a:lstStyle/>
          <a:p>
            <a:endParaRPr/>
          </a:p>
        </p:txBody>
      </p:sp>
      <p:sp>
        <p:nvSpPr>
          <p:cNvPr id="18" name="Text 16"/>
          <p:cNvSpPr txBox="1"/>
          <p:nvPr/>
        </p:nvSpPr>
        <p:spPr>
          <a:xfrm>
            <a:off x="6428232" y="18745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3</a:t>
            </a:r>
            <a:endParaRPr lang="en-US" sz="1300" dirty="0"/>
          </a:p>
        </p:txBody>
      </p:sp>
      <p:sp>
        <p:nvSpPr>
          <p:cNvPr id="19" name="Text 17"/>
          <p:cNvSpPr txBox="1"/>
          <p:nvPr/>
        </p:nvSpPr>
        <p:spPr>
          <a:xfrm>
            <a:off x="6428232" y="2377440"/>
            <a:ext cx="2103120" cy="320040"/>
          </a:xfrm>
          <a:prstGeom prst="rect">
            <a:avLst/>
          </a:prstGeom>
          <a:noFill/>
          <a:ln/>
        </p:spPr>
        <p:txBody>
          <a:bodyPr wrap="square" lIns="0" tIns="0" rIns="0" bIns="0" rtlCol="0" anchor="ctr"/>
          <a:lstStyle/>
          <a:p>
            <a:pPr marL="0" indent="0">
              <a:buNone/>
            </a:pPr>
            <a:r>
              <a:rPr lang="en-US" sz="1700" b="1" dirty="0">
                <a:solidFill>
                  <a:srgbClr val="0B1F3A"/>
                </a:solidFill>
                <a:latin typeface="Arial" pitchFamily="34" charset="0"/>
                <a:ea typeface="Cambria" pitchFamily="34" charset="-122"/>
                <a:cs typeface="Cambria" pitchFamily="34" charset="-120"/>
              </a:rPr>
              <a:t>Classify</a:t>
            </a:r>
            <a:endParaRPr lang="en-US" sz="1700" dirty="0"/>
          </a:p>
        </p:txBody>
      </p:sp>
      <p:sp>
        <p:nvSpPr>
          <p:cNvPr id="20" name="Text 18"/>
          <p:cNvSpPr txBox="1"/>
          <p:nvPr/>
        </p:nvSpPr>
        <p:spPr>
          <a:xfrm>
            <a:off x="6428232" y="2743200"/>
            <a:ext cx="2103120" cy="96012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By phase of flight, sector, reported effect, and jamming or spoofing characteristics</a:t>
            </a:r>
            <a:endParaRPr lang="en-US" sz="1150" dirty="0"/>
          </a:p>
        </p:txBody>
      </p:sp>
      <p:sp>
        <p:nvSpPr>
          <p:cNvPr id="21" name="Shape 19"/>
          <p:cNvSpPr/>
          <p:nvPr/>
        </p:nvSpPr>
        <p:spPr>
          <a:xfrm>
            <a:off x="8778240" y="2606040"/>
            <a:ext cx="146304" cy="201168"/>
          </a:xfrm>
          <a:prstGeom prst="rightArrow">
            <a:avLst/>
          </a:prstGeom>
          <a:solidFill>
            <a:srgbClr val="2E6DA4"/>
          </a:solidFill>
          <a:ln w="12700">
            <a:solidFill>
              <a:srgbClr val="2E6DA4"/>
            </a:solidFill>
            <a:prstDash val="solid"/>
          </a:ln>
        </p:spPr>
        <p:txBody>
          <a:bodyPr/>
          <a:lstStyle/>
          <a:p>
            <a:endParaRPr/>
          </a:p>
        </p:txBody>
      </p:sp>
      <p:sp>
        <p:nvSpPr>
          <p:cNvPr id="22" name="Shape 20"/>
          <p:cNvSpPr/>
          <p:nvPr/>
        </p:nvSpPr>
        <p:spPr>
          <a:xfrm>
            <a:off x="8961120" y="1645920"/>
            <a:ext cx="2560320" cy="2148840"/>
          </a:xfrm>
          <a:prstGeom prst="roundRect">
            <a:avLst>
              <a:gd name="adj" fmla="val 2553"/>
            </a:avLst>
          </a:prstGeom>
          <a:solidFill>
            <a:srgbClr val="EAF1F8"/>
          </a:solidFill>
          <a:ln w="12700">
            <a:solidFill>
              <a:srgbClr val="DCE5EE"/>
            </a:solidFill>
            <a:prstDash val="solid"/>
          </a:ln>
        </p:spPr>
        <p:txBody>
          <a:bodyPr/>
          <a:lstStyle/>
          <a:p>
            <a:endParaRPr/>
          </a:p>
        </p:txBody>
      </p:sp>
      <p:sp>
        <p:nvSpPr>
          <p:cNvPr id="23" name="Shape 21"/>
          <p:cNvSpPr/>
          <p:nvPr/>
        </p:nvSpPr>
        <p:spPr>
          <a:xfrm>
            <a:off x="9217152" y="1874520"/>
            <a:ext cx="384048" cy="384048"/>
          </a:xfrm>
          <a:prstGeom prst="ellipse">
            <a:avLst/>
          </a:prstGeom>
          <a:solidFill>
            <a:srgbClr val="E8A33D"/>
          </a:solidFill>
          <a:ln/>
        </p:spPr>
        <p:txBody>
          <a:bodyPr/>
          <a:lstStyle/>
          <a:p>
            <a:endParaRPr/>
          </a:p>
        </p:txBody>
      </p:sp>
      <p:sp>
        <p:nvSpPr>
          <p:cNvPr id="24" name="Text 22"/>
          <p:cNvSpPr txBox="1"/>
          <p:nvPr/>
        </p:nvSpPr>
        <p:spPr>
          <a:xfrm>
            <a:off x="9217152" y="1874520"/>
            <a:ext cx="384048" cy="384048"/>
          </a:xfrm>
          <a:prstGeom prst="rect">
            <a:avLst/>
          </a:prstGeom>
          <a:noFill/>
          <a:ln/>
        </p:spPr>
        <p:txBody>
          <a:bodyPr wrap="square" lIns="0" tIns="0" rIns="0" bIns="0" rtlCol="0" anchor="ctr"/>
          <a:lstStyle/>
          <a:p>
            <a:pPr marL="0" indent="0" algn="ctr">
              <a:buNone/>
            </a:pPr>
            <a:r>
              <a:rPr lang="en-US" sz="1300" b="1" dirty="0">
                <a:solidFill>
                  <a:srgbClr val="3A2500"/>
                </a:solidFill>
                <a:latin typeface="Arial" pitchFamily="34" charset="0"/>
                <a:ea typeface="Calibri" pitchFamily="34" charset="-122"/>
                <a:cs typeface="Calibri" pitchFamily="34" charset="-120"/>
              </a:rPr>
              <a:t>4</a:t>
            </a:r>
            <a:endParaRPr lang="en-US" sz="1300" dirty="0"/>
          </a:p>
        </p:txBody>
      </p:sp>
      <p:sp>
        <p:nvSpPr>
          <p:cNvPr id="25" name="Text 23"/>
          <p:cNvSpPr txBox="1"/>
          <p:nvPr/>
        </p:nvSpPr>
        <p:spPr>
          <a:xfrm>
            <a:off x="9217152" y="2377440"/>
            <a:ext cx="2103120" cy="320040"/>
          </a:xfrm>
          <a:prstGeom prst="rect">
            <a:avLst/>
          </a:prstGeom>
          <a:noFill/>
          <a:ln/>
        </p:spPr>
        <p:txBody>
          <a:bodyPr wrap="square" lIns="0" tIns="0" rIns="0" bIns="0" rtlCol="0" anchor="ctr"/>
          <a:lstStyle/>
          <a:p>
            <a:pPr marL="0" indent="0">
              <a:buNone/>
            </a:pPr>
            <a:r>
              <a:rPr lang="en-US" sz="1700" b="1" dirty="0">
                <a:solidFill>
                  <a:srgbClr val="0B1F3A"/>
                </a:solidFill>
                <a:latin typeface="Arial" pitchFamily="34" charset="0"/>
                <a:ea typeface="Cambria" pitchFamily="34" charset="-122"/>
                <a:cs typeface="Cambria" pitchFamily="34" charset="-120"/>
              </a:rPr>
              <a:t>Correlate</a:t>
            </a:r>
            <a:endParaRPr lang="en-US" sz="1700" dirty="0"/>
          </a:p>
        </p:txBody>
      </p:sp>
      <p:sp>
        <p:nvSpPr>
          <p:cNvPr id="26" name="Text 24"/>
          <p:cNvSpPr txBox="1"/>
          <p:nvPr/>
        </p:nvSpPr>
        <p:spPr>
          <a:xfrm>
            <a:off x="9217152" y="2743200"/>
            <a:ext cx="2103120" cy="96012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Against ground-based CNS interference monitoring and airline reports</a:t>
            </a:r>
            <a:endParaRPr lang="en-US" sz="1150" dirty="0"/>
          </a:p>
        </p:txBody>
      </p:sp>
      <p:sp>
        <p:nvSpPr>
          <p:cNvPr id="27" name="Shape 25"/>
          <p:cNvSpPr/>
          <p:nvPr/>
        </p:nvSpPr>
        <p:spPr>
          <a:xfrm>
            <a:off x="594360" y="4069080"/>
            <a:ext cx="10972800" cy="1965960"/>
          </a:xfrm>
          <a:prstGeom prst="roundRect">
            <a:avLst>
              <a:gd name="adj" fmla="val 2791"/>
            </a:avLst>
          </a:prstGeom>
          <a:solidFill>
            <a:srgbClr val="FCF1DE"/>
          </a:solidFill>
          <a:ln w="12700">
            <a:solidFill>
              <a:srgbClr val="E8A33D"/>
            </a:solidFill>
            <a:prstDash val="solid"/>
          </a:ln>
        </p:spPr>
        <p:txBody>
          <a:bodyPr/>
          <a:lstStyle/>
          <a:p>
            <a:endParaRPr/>
          </a:p>
        </p:txBody>
      </p:sp>
      <p:sp>
        <p:nvSpPr>
          <p:cNvPr id="28" name="Shape 26"/>
          <p:cNvSpPr/>
          <p:nvPr/>
        </p:nvSpPr>
        <p:spPr>
          <a:xfrm>
            <a:off x="868680" y="4279392"/>
            <a:ext cx="1463040" cy="256032"/>
          </a:xfrm>
          <a:prstGeom prst="roundRect">
            <a:avLst>
              <a:gd name="adj" fmla="val 178571"/>
            </a:avLst>
          </a:prstGeom>
          <a:solidFill>
            <a:srgbClr val="E8A33D"/>
          </a:solidFill>
          <a:ln/>
        </p:spPr>
        <p:txBody>
          <a:bodyPr/>
          <a:lstStyle/>
          <a:p>
            <a:endParaRPr/>
          </a:p>
        </p:txBody>
      </p:sp>
      <p:sp>
        <p:nvSpPr>
          <p:cNvPr id="29" name="Text 27"/>
          <p:cNvSpPr txBox="1"/>
          <p:nvPr/>
        </p:nvSpPr>
        <p:spPr>
          <a:xfrm>
            <a:off x="868680" y="4279392"/>
            <a:ext cx="1463040" cy="256032"/>
          </a:xfrm>
          <a:prstGeom prst="rect">
            <a:avLst/>
          </a:prstGeom>
          <a:noFill/>
          <a:ln/>
        </p:spPr>
        <p:txBody>
          <a:bodyPr wrap="square" lIns="0" tIns="0" rIns="0" bIns="0" rtlCol="0" anchor="ctr"/>
          <a:lstStyle/>
          <a:p>
            <a:pPr marL="0" indent="0" algn="ctr">
              <a:buNone/>
            </a:pPr>
            <a:r>
              <a:rPr lang="en-US" sz="900" b="1" kern="0" spc="100" dirty="0">
                <a:solidFill>
                  <a:srgbClr val="3A2500"/>
                </a:solidFill>
                <a:latin typeface="Arial" pitchFamily="34" charset="0"/>
                <a:ea typeface="Calibri" pitchFamily="34" charset="-122"/>
                <a:cs typeface="Calibri" pitchFamily="34" charset="-120"/>
              </a:rPr>
              <a:t>LOG RECEIVED</a:t>
            </a:r>
            <a:endParaRPr lang="en-US" sz="900" dirty="0"/>
          </a:p>
        </p:txBody>
      </p:sp>
      <p:sp>
        <p:nvSpPr>
          <p:cNvPr id="30" name="Text 28"/>
          <p:cNvSpPr txBox="1"/>
          <p:nvPr/>
        </p:nvSpPr>
        <p:spPr>
          <a:xfrm>
            <a:off x="2468880" y="4233672"/>
            <a:ext cx="5486400" cy="347472"/>
          </a:xfrm>
          <a:prstGeom prst="rect">
            <a:avLst/>
          </a:prstGeom>
          <a:noFill/>
          <a:ln/>
        </p:spPr>
        <p:txBody>
          <a:bodyPr wrap="square" lIns="0" tIns="0" rIns="0" bIns="0" rtlCol="0" anchor="ctr"/>
          <a:lstStyle/>
          <a:p>
            <a:pPr marL="0" indent="0">
              <a:buNone/>
            </a:pPr>
            <a:r>
              <a:rPr lang="en-US" sz="1500" b="1" dirty="0">
                <a:solidFill>
                  <a:srgbClr val="8A5A12"/>
                </a:solidFill>
                <a:latin typeface="Arial" pitchFamily="34" charset="0"/>
                <a:ea typeface="Cambria" pitchFamily="34" charset="-122"/>
                <a:cs typeface="Cambria" pitchFamily="34" charset="-120"/>
              </a:rPr>
              <a:t>ATC occurrence log received and analysed</a:t>
            </a:r>
            <a:endParaRPr lang="en-US" sz="1500" dirty="0"/>
          </a:p>
        </p:txBody>
      </p:sp>
      <p:sp>
        <p:nvSpPr>
          <p:cNvPr id="31" name="Text 29"/>
          <p:cNvSpPr txBox="1"/>
          <p:nvPr/>
        </p:nvSpPr>
        <p:spPr>
          <a:xfrm>
            <a:off x="868680" y="4709160"/>
            <a:ext cx="10424160" cy="68580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1,429 records analysed: 575 inside the Emirates FIR. Classified by phase of flight, reporting location and reported effect. Filter terms: GNSS, GPS, RAIM, unable RNAV/RNP, position discrepancy, spoofing, jamming, interference.</a:t>
            </a:r>
            <a:endParaRPr lang="en-US" sz="1200" dirty="0"/>
          </a:p>
        </p:txBody>
      </p:sp>
      <p:sp>
        <p:nvSpPr>
          <p:cNvPr id="32" name="Text 30"/>
          <p:cNvSpPr txBox="1"/>
          <p:nvPr/>
        </p:nvSpPr>
        <p:spPr>
          <a:xfrm>
            <a:off x="868680" y="5440680"/>
            <a:ext cx="10424160" cy="411480"/>
          </a:xfrm>
          <a:prstGeom prst="rect">
            <a:avLst/>
          </a:prstGeom>
          <a:noFill/>
          <a:ln/>
        </p:spPr>
        <p:txBody>
          <a:bodyPr wrap="square" lIns="0" tIns="0" rIns="0" bIns="0" rtlCol="0" anchor="ctr"/>
          <a:lstStyle/>
          <a:p>
            <a:pPr marL="0" indent="0">
              <a:buNone/>
            </a:pPr>
            <a:r>
              <a:rPr lang="en-US" sz="1150" i="1" dirty="0">
                <a:solidFill>
                  <a:srgbClr val="8A5A12"/>
                </a:solidFill>
                <a:latin typeface="Arial" pitchFamily="34" charset="0"/>
                <a:ea typeface="Calibri" pitchFamily="34" charset="-122"/>
                <a:cs typeface="Calibri" pitchFamily="34" charset="-120"/>
              </a:rPr>
              <a:t>The review also told us where to strengthen our own recording — position and narrative capture in particular — and that work is now in hand. A structured record is what made the analysis possible in the first place.</a:t>
            </a:r>
            <a:endParaRPr lang="en-US" sz="1150" dirty="0"/>
          </a:p>
        </p:txBody>
      </p:sp>
      <p:pic>
        <p:nvPicPr>
          <p:cNvPr id="33" name="Picture 32"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FINDINGS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600" b="1" dirty="0">
                <a:solidFill>
                  <a:srgbClr val="0B1F3A"/>
                </a:solidFill>
                <a:latin typeface="Arial" pitchFamily="34" charset="0"/>
                <a:ea typeface="Cambria" pitchFamily="34" charset="-122"/>
                <a:cs typeface="Cambria" pitchFamily="34" charset="-120"/>
              </a:rPr>
              <a:t>Occurrence picture — October 2024 to June 2026</a:t>
            </a:r>
            <a:endParaRPr lang="en-US" sz="3000" dirty="0"/>
          </a:p>
        </p:txBody>
      </p:sp>
      <p:sp>
        <p:nvSpPr>
          <p:cNvPr id="11" name="Shape 9"/>
          <p:cNvSpPr/>
          <p:nvPr/>
        </p:nvSpPr>
        <p:spPr>
          <a:xfrm>
            <a:off x="7726680" y="1600200"/>
            <a:ext cx="3840480" cy="896112"/>
          </a:xfrm>
          <a:prstGeom prst="roundRect">
            <a:avLst>
              <a:gd name="adj" fmla="val 6122"/>
            </a:avLst>
          </a:prstGeom>
          <a:solidFill>
            <a:srgbClr val="FCF1DE"/>
          </a:solidFill>
          <a:ln w="12700">
            <a:solidFill>
              <a:srgbClr val="E8A33D"/>
            </a:solidFill>
            <a:prstDash val="solid"/>
          </a:ln>
        </p:spPr>
        <p:txBody>
          <a:bodyPr/>
          <a:lstStyle/>
          <a:p>
            <a:endParaRPr/>
          </a:p>
        </p:txBody>
      </p:sp>
      <p:sp>
        <p:nvSpPr>
          <p:cNvPr id="12" name="Text 10"/>
          <p:cNvSpPr txBox="1"/>
          <p:nvPr/>
        </p:nvSpPr>
        <p:spPr>
          <a:xfrm>
            <a:off x="7955280" y="1719072"/>
            <a:ext cx="1051560" cy="640080"/>
          </a:xfrm>
          <a:prstGeom prst="rect">
            <a:avLst/>
          </a:prstGeom>
          <a:noFill/>
          <a:ln/>
        </p:spPr>
        <p:txBody>
          <a:bodyPr wrap="square" lIns="0" tIns="0" rIns="0" bIns="0" rtlCol="0" anchor="ctr"/>
          <a:lstStyle/>
          <a:p>
            <a:pPr marL="0" indent="0">
              <a:buNone/>
            </a:pPr>
            <a:r>
              <a:rPr lang="en-US" sz="2600" b="1" dirty="0">
                <a:solidFill>
                  <a:srgbClr val="8A5A12"/>
                </a:solidFill>
                <a:latin typeface="Arial" pitchFamily="34" charset="0"/>
                <a:ea typeface="Cambria" pitchFamily="34" charset="-122"/>
                <a:cs typeface="Cambria" pitchFamily="34" charset="-120"/>
              </a:rPr>
              <a:t>1,429</a:t>
            </a:r>
            <a:endParaRPr lang="en-US" sz="2600" dirty="0"/>
          </a:p>
        </p:txBody>
      </p:sp>
      <p:sp>
        <p:nvSpPr>
          <p:cNvPr id="13" name="Text 11"/>
          <p:cNvSpPr txBox="1"/>
          <p:nvPr/>
        </p:nvSpPr>
        <p:spPr>
          <a:xfrm>
            <a:off x="9144000" y="1719072"/>
            <a:ext cx="2286000" cy="640080"/>
          </a:xfrm>
          <a:prstGeom prst="rect">
            <a:avLst/>
          </a:prstGeom>
          <a:noFill/>
          <a:ln/>
        </p:spPr>
        <p:txBody>
          <a:bodyPr wrap="square" lIns="0" tIns="0" rIns="0" bIns="0" rtlCol="0" anchor="ctr"/>
          <a:lstStyle/>
          <a:p>
            <a:pPr marL="0" indent="0">
              <a:lnSpc>
                <a:spcPts val="1400"/>
              </a:lnSpc>
              <a:buNone/>
            </a:pPr>
            <a:r>
              <a:rPr lang="en-US" sz="1150" dirty="0">
                <a:solidFill>
                  <a:srgbClr val="8A5A12"/>
                </a:solidFill>
                <a:latin typeface="Arial" pitchFamily="34" charset="0"/>
                <a:ea typeface="Calibri" pitchFamily="34" charset="-122"/>
                <a:cs typeface="Calibri" pitchFamily="34" charset="-120"/>
              </a:rPr>
              <a:t>occurrences logged in total</a:t>
            </a:r>
            <a:endParaRPr lang="en-US" sz="1150" dirty="0"/>
          </a:p>
        </p:txBody>
      </p:sp>
      <p:sp>
        <p:nvSpPr>
          <p:cNvPr id="14" name="Shape 12"/>
          <p:cNvSpPr/>
          <p:nvPr/>
        </p:nvSpPr>
        <p:spPr>
          <a:xfrm>
            <a:off x="7726680" y="2633472"/>
            <a:ext cx="3840480" cy="896112"/>
          </a:xfrm>
          <a:prstGeom prst="roundRect">
            <a:avLst>
              <a:gd name="adj" fmla="val 6122"/>
            </a:avLst>
          </a:prstGeom>
          <a:solidFill>
            <a:srgbClr val="FCF1DE"/>
          </a:solidFill>
          <a:ln w="12700">
            <a:solidFill>
              <a:srgbClr val="E8A33D"/>
            </a:solidFill>
            <a:prstDash val="solid"/>
          </a:ln>
        </p:spPr>
        <p:txBody>
          <a:bodyPr/>
          <a:lstStyle/>
          <a:p>
            <a:endParaRPr/>
          </a:p>
        </p:txBody>
      </p:sp>
      <p:sp>
        <p:nvSpPr>
          <p:cNvPr id="15" name="Text 13"/>
          <p:cNvSpPr txBox="1"/>
          <p:nvPr/>
        </p:nvSpPr>
        <p:spPr>
          <a:xfrm>
            <a:off x="7955280" y="2752344"/>
            <a:ext cx="1051560" cy="640080"/>
          </a:xfrm>
          <a:prstGeom prst="rect">
            <a:avLst/>
          </a:prstGeom>
          <a:noFill/>
          <a:ln/>
        </p:spPr>
        <p:txBody>
          <a:bodyPr wrap="square" lIns="0" tIns="0" rIns="0" bIns="0" rtlCol="0" anchor="ctr"/>
          <a:lstStyle/>
          <a:p>
            <a:pPr marL="0" indent="0">
              <a:buNone/>
            </a:pPr>
            <a:r>
              <a:rPr lang="en-US" sz="2600" b="1" dirty="0">
                <a:solidFill>
                  <a:srgbClr val="8A5A12"/>
                </a:solidFill>
                <a:latin typeface="Arial" pitchFamily="34" charset="0"/>
                <a:ea typeface="Cambria" pitchFamily="34" charset="-122"/>
                <a:cs typeface="Cambria" pitchFamily="34" charset="-120"/>
              </a:rPr>
              <a:t>575</a:t>
            </a:r>
            <a:endParaRPr lang="en-US" sz="2600" dirty="0"/>
          </a:p>
        </p:txBody>
      </p:sp>
      <p:sp>
        <p:nvSpPr>
          <p:cNvPr id="16" name="Text 14"/>
          <p:cNvSpPr txBox="1"/>
          <p:nvPr/>
        </p:nvSpPr>
        <p:spPr>
          <a:xfrm>
            <a:off x="9144000" y="2752344"/>
            <a:ext cx="2286000" cy="640080"/>
          </a:xfrm>
          <a:prstGeom prst="rect">
            <a:avLst/>
          </a:prstGeom>
          <a:noFill/>
          <a:ln/>
        </p:spPr>
        <p:txBody>
          <a:bodyPr wrap="square" lIns="0" tIns="0" rIns="0" bIns="0" rtlCol="0" anchor="ctr"/>
          <a:lstStyle/>
          <a:p>
            <a:pPr marL="0" indent="0">
              <a:lnSpc>
                <a:spcPts val="1400"/>
              </a:lnSpc>
              <a:buNone/>
            </a:pPr>
            <a:r>
              <a:rPr lang="en-US" sz="1150" dirty="0">
                <a:solidFill>
                  <a:srgbClr val="8A5A12"/>
                </a:solidFill>
                <a:latin typeface="Arial" pitchFamily="34" charset="0"/>
                <a:ea typeface="Calibri" pitchFamily="34" charset="-122"/>
                <a:cs typeface="Calibri" pitchFamily="34" charset="-120"/>
              </a:rPr>
              <a:t>inside the Emirates FIR (40%)</a:t>
            </a:r>
            <a:endParaRPr lang="en-US" sz="1150" dirty="0"/>
          </a:p>
        </p:txBody>
      </p:sp>
      <p:sp>
        <p:nvSpPr>
          <p:cNvPr id="17" name="Shape 15"/>
          <p:cNvSpPr/>
          <p:nvPr/>
        </p:nvSpPr>
        <p:spPr>
          <a:xfrm>
            <a:off x="7726680" y="3666744"/>
            <a:ext cx="3840480" cy="896112"/>
          </a:xfrm>
          <a:prstGeom prst="roundRect">
            <a:avLst>
              <a:gd name="adj" fmla="val 6122"/>
            </a:avLst>
          </a:prstGeom>
          <a:solidFill>
            <a:srgbClr val="FCF1DE"/>
          </a:solidFill>
          <a:ln w="12700">
            <a:solidFill>
              <a:srgbClr val="E8A33D"/>
            </a:solidFill>
            <a:prstDash val="solid"/>
          </a:ln>
        </p:spPr>
        <p:txBody>
          <a:bodyPr/>
          <a:lstStyle/>
          <a:p>
            <a:endParaRPr/>
          </a:p>
        </p:txBody>
      </p:sp>
      <p:sp>
        <p:nvSpPr>
          <p:cNvPr id="18" name="Text 16"/>
          <p:cNvSpPr txBox="1"/>
          <p:nvPr/>
        </p:nvSpPr>
        <p:spPr>
          <a:xfrm>
            <a:off x="7955280" y="3785616"/>
            <a:ext cx="1051560" cy="640080"/>
          </a:xfrm>
          <a:prstGeom prst="rect">
            <a:avLst/>
          </a:prstGeom>
          <a:noFill/>
          <a:ln/>
        </p:spPr>
        <p:txBody>
          <a:bodyPr wrap="square" lIns="0" tIns="0" rIns="0" bIns="0" rtlCol="0" anchor="ctr"/>
          <a:lstStyle/>
          <a:p>
            <a:pPr marL="0" indent="0">
              <a:buNone/>
            </a:pPr>
            <a:r>
              <a:rPr lang="en-US" sz="2600" b="1" dirty="0">
                <a:solidFill>
                  <a:srgbClr val="8A5A12"/>
                </a:solidFill>
                <a:latin typeface="Arial" pitchFamily="34" charset="0"/>
                <a:ea typeface="Cambria" pitchFamily="34" charset="-122"/>
                <a:cs typeface="Cambria" pitchFamily="34" charset="-120"/>
              </a:rPr>
              <a:t>355</a:t>
            </a:r>
            <a:endParaRPr lang="en-US" sz="2600" dirty="0"/>
          </a:p>
        </p:txBody>
      </p:sp>
      <p:sp>
        <p:nvSpPr>
          <p:cNvPr id="19" name="Text 17"/>
          <p:cNvSpPr txBox="1"/>
          <p:nvPr/>
        </p:nvSpPr>
        <p:spPr>
          <a:xfrm>
            <a:off x="9144000" y="3785616"/>
            <a:ext cx="2286000" cy="640080"/>
          </a:xfrm>
          <a:prstGeom prst="rect">
            <a:avLst/>
          </a:prstGeom>
          <a:noFill/>
          <a:ln/>
        </p:spPr>
        <p:txBody>
          <a:bodyPr wrap="square" lIns="0" tIns="0" rIns="0" bIns="0" rtlCol="0" anchor="ctr"/>
          <a:lstStyle/>
          <a:p>
            <a:pPr marL="0" indent="0">
              <a:lnSpc>
                <a:spcPts val="1400"/>
              </a:lnSpc>
              <a:buNone/>
            </a:pPr>
            <a:r>
              <a:rPr lang="en-US" sz="1150" dirty="0">
                <a:solidFill>
                  <a:srgbClr val="8A5A12"/>
                </a:solidFill>
                <a:latin typeface="Arial" pitchFamily="34" charset="0"/>
                <a:ea typeface="Calibri" pitchFamily="34" charset="-122"/>
                <a:cs typeface="Calibri" pitchFamily="34" charset="-120"/>
              </a:rPr>
              <a:t>inside the FIR in June 2025 alone</a:t>
            </a:r>
            <a:endParaRPr lang="en-US" sz="1150" dirty="0"/>
          </a:p>
        </p:txBody>
      </p:sp>
      <p:sp>
        <p:nvSpPr>
          <p:cNvPr id="20" name="Shape 18"/>
          <p:cNvSpPr/>
          <p:nvPr/>
        </p:nvSpPr>
        <p:spPr>
          <a:xfrm>
            <a:off x="7726680" y="4700016"/>
            <a:ext cx="3840480" cy="896112"/>
          </a:xfrm>
          <a:prstGeom prst="roundRect">
            <a:avLst>
              <a:gd name="adj" fmla="val 6122"/>
            </a:avLst>
          </a:prstGeom>
          <a:solidFill>
            <a:srgbClr val="FCF1DE"/>
          </a:solidFill>
          <a:ln w="12700">
            <a:solidFill>
              <a:srgbClr val="E8A33D"/>
            </a:solidFill>
            <a:prstDash val="solid"/>
          </a:ln>
        </p:spPr>
        <p:txBody>
          <a:bodyPr/>
          <a:lstStyle/>
          <a:p>
            <a:endParaRPr/>
          </a:p>
        </p:txBody>
      </p:sp>
      <p:sp>
        <p:nvSpPr>
          <p:cNvPr id="21" name="Text 19"/>
          <p:cNvSpPr txBox="1"/>
          <p:nvPr/>
        </p:nvSpPr>
        <p:spPr>
          <a:xfrm>
            <a:off x="7955280" y="4818888"/>
            <a:ext cx="1051560" cy="640080"/>
          </a:xfrm>
          <a:prstGeom prst="rect">
            <a:avLst/>
          </a:prstGeom>
          <a:noFill/>
          <a:ln/>
        </p:spPr>
        <p:txBody>
          <a:bodyPr wrap="square" lIns="0" tIns="0" rIns="0" bIns="0" rtlCol="0" anchor="ctr"/>
          <a:lstStyle/>
          <a:p>
            <a:pPr marL="0" indent="0">
              <a:buNone/>
            </a:pPr>
            <a:r>
              <a:rPr lang="en-US" sz="2600" b="1" dirty="0">
                <a:solidFill>
                  <a:srgbClr val="8A5A12"/>
                </a:solidFill>
                <a:latin typeface="Arial" pitchFamily="34" charset="0"/>
                <a:ea typeface="Cambria" pitchFamily="34" charset="-122"/>
                <a:cs typeface="Cambria" pitchFamily="34" charset="-120"/>
              </a:rPr>
              <a:t>58</a:t>
            </a:r>
            <a:endParaRPr lang="en-US" sz="2600" dirty="0"/>
          </a:p>
        </p:txBody>
      </p:sp>
      <p:sp>
        <p:nvSpPr>
          <p:cNvPr id="22" name="Text 20"/>
          <p:cNvSpPr txBox="1"/>
          <p:nvPr/>
        </p:nvSpPr>
        <p:spPr>
          <a:xfrm>
            <a:off x="9144000" y="4818888"/>
            <a:ext cx="2286000" cy="640080"/>
          </a:xfrm>
          <a:prstGeom prst="rect">
            <a:avLst/>
          </a:prstGeom>
          <a:noFill/>
          <a:ln/>
        </p:spPr>
        <p:txBody>
          <a:bodyPr wrap="square" lIns="0" tIns="0" rIns="0" bIns="0" rtlCol="0" anchor="ctr"/>
          <a:lstStyle/>
          <a:p>
            <a:pPr marL="0" indent="0">
              <a:lnSpc>
                <a:spcPts val="1400"/>
              </a:lnSpc>
              <a:buNone/>
            </a:pPr>
            <a:r>
              <a:rPr lang="en-US" sz="1150" dirty="0">
                <a:solidFill>
                  <a:srgbClr val="8A5A12"/>
                </a:solidFill>
                <a:latin typeface="Arial" pitchFamily="34" charset="0"/>
                <a:ea typeface="Calibri" pitchFamily="34" charset="-122"/>
                <a:cs typeface="Calibri" pitchFamily="34" charset="-120"/>
              </a:rPr>
              <a:t>records in the Feb–Jun 2026 window</a:t>
            </a:r>
            <a:endParaRPr lang="en-US" sz="1150" dirty="0"/>
          </a:p>
        </p:txBody>
      </p:sp>
      <p:sp>
        <p:nvSpPr>
          <p:cNvPr id="23" name="Shape 21"/>
          <p:cNvSpPr/>
          <p:nvPr/>
        </p:nvSpPr>
        <p:spPr>
          <a:xfrm>
            <a:off x="594360" y="5806440"/>
            <a:ext cx="2377440" cy="256032"/>
          </a:xfrm>
          <a:prstGeom prst="roundRect">
            <a:avLst>
              <a:gd name="adj" fmla="val 178571"/>
            </a:avLst>
          </a:prstGeom>
          <a:solidFill>
            <a:srgbClr val="E8A33D"/>
          </a:solidFill>
          <a:ln/>
        </p:spPr>
        <p:txBody>
          <a:bodyPr/>
          <a:lstStyle/>
          <a:p>
            <a:endParaRPr/>
          </a:p>
        </p:txBody>
      </p:sp>
      <p:sp>
        <p:nvSpPr>
          <p:cNvPr id="24" name="Text 22"/>
          <p:cNvSpPr txBox="1"/>
          <p:nvPr/>
        </p:nvSpPr>
        <p:spPr>
          <a:xfrm>
            <a:off x="594360" y="5806440"/>
            <a:ext cx="2377440" cy="256032"/>
          </a:xfrm>
          <a:prstGeom prst="rect">
            <a:avLst/>
          </a:prstGeom>
          <a:noFill/>
          <a:ln/>
        </p:spPr>
        <p:txBody>
          <a:bodyPr wrap="square" lIns="0" tIns="0" rIns="0" bIns="0" rtlCol="0" anchor="ctr"/>
          <a:lstStyle/>
          <a:p>
            <a:pPr marL="0" indent="0" algn="ctr">
              <a:buNone/>
            </a:pPr>
            <a:r>
              <a:rPr lang="en-US" sz="900" b="1" kern="0" spc="100" dirty="0">
                <a:solidFill>
                  <a:srgbClr val="3A2500"/>
                </a:solidFill>
                <a:latin typeface="Arial" pitchFamily="34" charset="0"/>
                <a:ea typeface="Calibri" pitchFamily="34" charset="-122"/>
                <a:cs typeface="Calibri" pitchFamily="34" charset="-120"/>
              </a:rPr>
              <a:t>SOURCE: SZC ATC LOG</a:t>
            </a:r>
            <a:endParaRPr lang="en-US" sz="900" dirty="0"/>
          </a:p>
        </p:txBody>
      </p:sp>
      <p:sp>
        <p:nvSpPr>
          <p:cNvPr id="25" name="Text 23"/>
          <p:cNvSpPr txBox="1"/>
          <p:nvPr/>
        </p:nvSpPr>
        <p:spPr>
          <a:xfrm>
            <a:off x="3154680" y="5788152"/>
            <a:ext cx="8412480" cy="320040"/>
          </a:xfrm>
          <a:prstGeom prst="rect">
            <a:avLst/>
          </a:prstGeom>
          <a:noFill/>
          <a:ln/>
        </p:spPr>
        <p:txBody>
          <a:bodyPr wrap="square" lIns="0" tIns="0" rIns="0" bIns="0" rtlCol="0" anchor="ctr"/>
          <a:lstStyle/>
          <a:p>
            <a:pPr marL="0" indent="0">
              <a:buNone/>
            </a:pPr>
            <a:r>
              <a:rPr lang="en-US" sz="1150" i="1" dirty="0">
                <a:solidFill>
                  <a:srgbClr val="8A5A12"/>
                </a:solidFill>
                <a:latin typeface="Arial" pitchFamily="34" charset="0"/>
                <a:ea typeface="Calibri" pitchFamily="34" charset="-122"/>
                <a:cs typeface="Calibri" pitchFamily="34" charset="-120"/>
              </a:rPr>
              <a:t>The June 2025 peak, and the decline that follows, is the finding. Occurrences inside the FIR rose from single figures per month to 355, then fell back. The Feb–Jun 2026 window holds 58 records in total, 40 of them inside the FIR.</a:t>
            </a:r>
            <a:endParaRPr lang="en-US" sz="1150" dirty="0"/>
          </a:p>
        </p:txBody>
      </p:sp>
      <p:sp>
        <p:nvSpPr>
          <p:cNvPr id="26" name="Text 24"/>
          <p:cNvSpPr txBox="1"/>
          <p:nvPr/>
        </p:nvSpPr>
        <p:spPr>
          <a:xfrm>
            <a:off x="594360" y="6272784"/>
            <a:ext cx="10972800" cy="320040"/>
          </a:xfrm>
          <a:prstGeom prst="rect">
            <a:avLst/>
          </a:prstGeom>
          <a:noFill/>
          <a:ln/>
        </p:spPr>
        <p:txBody>
          <a:bodyPr wrap="square" lIns="0" tIns="0" rIns="0" bIns="0" rtlCol="0" anchor="ctr"/>
          <a:lstStyle/>
          <a:p>
            <a:pPr marL="0" indent="0">
              <a:buNone/>
            </a:pPr>
            <a:r>
              <a:rPr lang="en-US" sz="1050" i="1" dirty="0">
                <a:solidFill>
                  <a:srgbClr val="B3392C"/>
                </a:solidFill>
                <a:latin typeface="Arial" pitchFamily="34" charset="0"/>
                <a:ea typeface="Calibri" pitchFamily="34" charset="-122"/>
                <a:cs typeface="Calibri" pitchFamily="34" charset="-120"/>
              </a:rPr>
              <a:t>Source: SZC ATC occurrence log, 1 Oct 2024 – 13 Jun 2026. Anonymised; no operator, flight or individual identified. Confirm clearance for external release.</a:t>
            </a:r>
            <a:endParaRPr lang="en-US" sz="1050" dirty="0"/>
          </a:p>
        </p:txBody>
      </p:sp>
      <p:graphicFrame>
        <p:nvGraphicFramePr>
          <p:cNvPr id="27" name="Chart 26"/>
          <p:cNvGraphicFramePr>
            <a:graphicFrameLocks noGrp="1"/>
          </p:cNvGraphicFramePr>
          <p:nvPr/>
        </p:nvGraphicFramePr>
        <p:xfrm>
          <a:off x="502920" y="1444752"/>
          <a:ext cx="7178040" cy="3657600"/>
        </p:xfrm>
        <a:graphic>
          <a:graphicData uri="http://schemas.openxmlformats.org/drawingml/2006/chart">
            <c:chart xmlns:c="http://schemas.openxmlformats.org/drawingml/2006/chart" xmlns:r="http://schemas.openxmlformats.org/officeDocument/2006/relationships" r:id="rId3"/>
          </a:graphicData>
        </a:graphic>
      </p:graphicFrame>
      <p:pic>
        <p:nvPicPr>
          <p:cNvPr id="28" name="Picture 27" descr="image.png"/>
          <p:cNvPicPr>
            <a:picLocks noChangeAspect="1"/>
          </p:cNvPicPr>
          <p:nvPr/>
        </p:nvPicPr>
        <p:blipFill>
          <a:blip r:embed="rId4"/>
          <a:stretch>
            <a:fillRect/>
          </a:stretch>
        </p:blipFill>
        <p:spPr>
          <a:xfrm>
            <a:off x="9189720" y="329184"/>
            <a:ext cx="2198679" cy="6217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FINDINGS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600" b="1" dirty="0">
                <a:solidFill>
                  <a:srgbClr val="0B1F3A"/>
                </a:solidFill>
                <a:latin typeface="Arial" pitchFamily="34" charset="0"/>
                <a:ea typeface="Cambria" pitchFamily="34" charset="-122"/>
                <a:cs typeface="Cambria" pitchFamily="34" charset="-120"/>
              </a:rPr>
              <a:t>Where the interference is being experienced</a:t>
            </a:r>
            <a:endParaRPr lang="en-US" sz="3000" dirty="0"/>
          </a:p>
        </p:txBody>
      </p:sp>
      <p:sp>
        <p:nvSpPr>
          <p:cNvPr id="4" name="Shape 2"/>
          <p:cNvSpPr/>
          <p:nvPr/>
        </p:nvSpPr>
        <p:spPr>
          <a:xfrm>
            <a:off x="594360" y="1600200"/>
            <a:ext cx="7223760" cy="4023360"/>
          </a:xfrm>
          <a:prstGeom prst="roundRect">
            <a:avLst>
              <a:gd name="adj" fmla="val 1364"/>
            </a:avLst>
          </a:prstGeom>
          <a:solidFill>
            <a:srgbClr val="F4F7FA"/>
          </a:solidFill>
          <a:ln w="12700">
            <a:solidFill>
              <a:srgbClr val="DCE5EE"/>
            </a:solidFill>
            <a:prstDash val="solid"/>
          </a:ln>
        </p:spPr>
        <p:txBody>
          <a:bodyPr/>
          <a:lstStyle/>
          <a:p>
            <a:endParaRPr/>
          </a:p>
        </p:txBody>
      </p:sp>
      <p:sp>
        <p:nvSpPr>
          <p:cNvPr id="7" name="Shape 5"/>
          <p:cNvSpPr/>
          <p:nvPr/>
        </p:nvSpPr>
        <p:spPr>
          <a:xfrm>
            <a:off x="8092440" y="1600200"/>
            <a:ext cx="3474720" cy="4023360"/>
          </a:xfrm>
          <a:prstGeom prst="roundRect">
            <a:avLst>
              <a:gd name="adj" fmla="val 1579"/>
            </a:avLst>
          </a:prstGeom>
          <a:solidFill>
            <a:srgbClr val="0B1F3A"/>
          </a:solidFill>
          <a:ln w="12700">
            <a:solidFill>
              <a:srgbClr val="0B1F3A"/>
            </a:solidFill>
            <a:prstDash val="solid"/>
          </a:ln>
        </p:spPr>
        <p:txBody>
          <a:bodyPr/>
          <a:lstStyle/>
          <a:p>
            <a:endParaRPr/>
          </a:p>
        </p:txBody>
      </p:sp>
      <p:sp>
        <p:nvSpPr>
          <p:cNvPr id="8" name="Text 6"/>
          <p:cNvSpPr txBox="1"/>
          <p:nvPr/>
        </p:nvSpPr>
        <p:spPr>
          <a:xfrm>
            <a:off x="8366760" y="1810512"/>
            <a:ext cx="3017520" cy="365760"/>
          </a:xfrm>
          <a:prstGeom prst="rect">
            <a:avLst/>
          </a:prstGeom>
          <a:noFill/>
          <a:ln/>
        </p:spPr>
        <p:txBody>
          <a:bodyPr wrap="square" lIns="0" tIns="0" rIns="0" bIns="0" rtlCol="0" anchor="ctr"/>
          <a:lstStyle/>
          <a:p>
            <a:pPr marL="0" indent="0">
              <a:buNone/>
            </a:pPr>
            <a:r>
              <a:rPr lang="en-US" sz="1700" b="1" dirty="0">
                <a:solidFill>
                  <a:srgbClr val="E8A33D"/>
                </a:solidFill>
                <a:latin typeface="Arial" pitchFamily="34" charset="0"/>
                <a:ea typeface="Cambria" pitchFamily="34" charset="-122"/>
                <a:cs typeface="Cambria" pitchFamily="34" charset="-120"/>
              </a:rPr>
              <a:t>What this tells us</a:t>
            </a:r>
            <a:endParaRPr lang="en-US" sz="1700" dirty="0"/>
          </a:p>
        </p:txBody>
      </p:sp>
      <p:sp>
        <p:nvSpPr>
          <p:cNvPr id="9" name="Text 7"/>
          <p:cNvSpPr txBox="1"/>
          <p:nvPr/>
        </p:nvSpPr>
        <p:spPr>
          <a:xfrm>
            <a:off x="8366760" y="2286000"/>
            <a:ext cx="3063240" cy="3108960"/>
          </a:xfrm>
          <a:prstGeom prst="rect">
            <a:avLst/>
          </a:prstGeom>
          <a:noFill/>
          <a:ln/>
        </p:spPr>
        <p:txBody>
          <a:bodyPr wrap="square" lIns="0" tIns="0" rIns="0" bIns="0" rtlCol="0" anchor="ctr"/>
          <a:lstStyle/>
          <a:p>
            <a:pPr marL="342900" indent="-342900">
              <a:lnSpc>
                <a:spcPts val="1600"/>
              </a:lnSpc>
              <a:spcAft>
                <a:spcPts val="900"/>
              </a:spcAft>
              <a:buSzPct val="100000"/>
              <a:buChar char="–"/>
            </a:pPr>
            <a:r>
              <a:rPr lang="en-US" sz="1200" dirty="0">
                <a:solidFill>
                  <a:srgbClr val="D3E0EC"/>
                </a:solidFill>
                <a:latin typeface="Arial" pitchFamily="34" charset="0"/>
                <a:ea typeface="Calibri" pitchFamily="34" charset="-122"/>
                <a:cs typeface="Calibri" pitchFamily="34" charset="-120"/>
              </a:rPr>
              <a:t>Upstream FIRs are shown unnamed — this is an operational picture, not an attribution</a:t>
            </a:r>
            <a:endParaRPr lang="en-US" sz="1200" dirty="0"/>
          </a:p>
          <a:p>
            <a:pPr marL="342900" indent="-342900">
              <a:lnSpc>
                <a:spcPts val="1600"/>
              </a:lnSpc>
              <a:spcAft>
                <a:spcPts val="900"/>
              </a:spcAft>
              <a:buSzPct val="100000"/>
              <a:buChar char="–"/>
            </a:pPr>
            <a:r>
              <a:rPr lang="en-US" sz="1200" dirty="0">
                <a:solidFill>
                  <a:srgbClr val="D3E0EC"/>
                </a:solidFill>
                <a:latin typeface="Arial" pitchFamily="34" charset="0"/>
                <a:ea typeface="Calibri" pitchFamily="34" charset="-122"/>
                <a:cs typeface="Calibri" pitchFamily="34" charset="-120"/>
              </a:rPr>
              <a:t>An aircraft may enter the FIR already unable to fly the published arrival</a:t>
            </a:r>
            <a:endParaRPr lang="en-US" sz="1200" dirty="0"/>
          </a:p>
          <a:p>
            <a:pPr marL="342900" indent="-342900">
              <a:lnSpc>
                <a:spcPts val="1600"/>
              </a:lnSpc>
              <a:spcAft>
                <a:spcPts val="900"/>
              </a:spcAft>
              <a:buSzPct val="100000"/>
              <a:buChar char="–"/>
            </a:pPr>
            <a:r>
              <a:rPr lang="en-US" sz="1200" dirty="0">
                <a:solidFill>
                  <a:srgbClr val="D3E0EC"/>
                </a:solidFill>
                <a:latin typeface="Arial" pitchFamily="34" charset="0"/>
                <a:ea typeface="Calibri" pitchFamily="34" charset="-122"/>
                <a:cs typeface="Calibri" pitchFamily="34" charset="-120"/>
              </a:rPr>
              <a:t>This is why cross-boundary coordination, not national measures alone, is the answer</a:t>
            </a:r>
            <a:endParaRPr lang="en-US" sz="1200" dirty="0"/>
          </a:p>
          <a:p>
            <a:pPr marL="342900" indent="-342900">
              <a:lnSpc>
                <a:spcPts val="1600"/>
              </a:lnSpc>
              <a:spcAft>
                <a:spcPts val="900"/>
              </a:spcAft>
              <a:buSzPct val="100000"/>
              <a:buChar char="–"/>
            </a:pPr>
            <a:r>
              <a:rPr lang="en-US" sz="1200" dirty="0">
                <a:solidFill>
                  <a:srgbClr val="D3E0EC"/>
                </a:solidFill>
                <a:latin typeface="Arial" pitchFamily="34" charset="0"/>
                <a:ea typeface="Calibri" pitchFamily="34" charset="-122"/>
                <a:cs typeface="Calibri" pitchFamily="34" charset="-120"/>
              </a:rPr>
              <a:t>CNS ground monitoring is still needed to corroborate reported position</a:t>
            </a:r>
            <a:endParaRPr lang="en-US" sz="1200" dirty="0"/>
          </a:p>
        </p:txBody>
      </p:sp>
      <p:sp>
        <p:nvSpPr>
          <p:cNvPr id="13" name="Text 11"/>
          <p:cNvSpPr txBox="1"/>
          <p:nvPr/>
        </p:nvSpPr>
        <p:spPr>
          <a:xfrm>
            <a:off x="594360" y="6272784"/>
            <a:ext cx="10972800" cy="320040"/>
          </a:xfrm>
          <a:prstGeom prst="rect">
            <a:avLst/>
          </a:prstGeom>
          <a:noFill/>
          <a:ln/>
        </p:spPr>
        <p:txBody>
          <a:bodyPr wrap="square" lIns="0" tIns="0" rIns="0" bIns="0" rtlCol="0" anchor="ctr"/>
          <a:lstStyle/>
          <a:p>
            <a:pPr marL="0" indent="0">
              <a:buNone/>
            </a:pPr>
            <a:r>
              <a:rPr lang="en-US" sz="1050" i="1" dirty="0">
                <a:solidFill>
                  <a:srgbClr val="B3392C"/>
                </a:solidFill>
                <a:latin typeface="Arial" pitchFamily="34" charset="0"/>
                <a:ea typeface="Calibri" pitchFamily="34" charset="-122"/>
                <a:cs typeface="Calibri" pitchFamily="34" charset="-120"/>
              </a:rPr>
              <a:t>Source: SZC ATC occurrence log, Oct 2024 – Jun 2026 (1,429 records). CNS monitoring output to be added to corroborate the reported picture.</a:t>
            </a:r>
            <a:endParaRPr lang="en-US" sz="1050" dirty="0"/>
          </a:p>
        </p:txBody>
      </p:sp>
      <p:graphicFrame>
        <p:nvGraphicFramePr>
          <p:cNvPr id="14" name="Chart 13"/>
          <p:cNvGraphicFramePr>
            <a:graphicFrameLocks noGrp="1"/>
          </p:cNvGraphicFramePr>
          <p:nvPr/>
        </p:nvGraphicFramePr>
        <p:xfrm>
          <a:off x="594360" y="1783080"/>
          <a:ext cx="6949440" cy="3703320"/>
        </p:xfrm>
        <a:graphic>
          <a:graphicData uri="http://schemas.openxmlformats.org/drawingml/2006/chart">
            <c:chart xmlns:c="http://schemas.openxmlformats.org/drawingml/2006/chart" xmlns:r="http://schemas.openxmlformats.org/officeDocument/2006/relationships" r:id="rId3"/>
          </a:graphicData>
        </a:graphic>
      </p:graphicFrame>
      <p:pic>
        <p:nvPicPr>
          <p:cNvPr id="15" name="Picture 14" descr="image.png"/>
          <p:cNvPicPr>
            <a:picLocks noChangeAspect="1"/>
          </p:cNvPicPr>
          <p:nvPr/>
        </p:nvPicPr>
        <p:blipFill>
          <a:blip r:embed="rId4"/>
          <a:stretch>
            <a:fillRect/>
          </a:stretch>
        </p:blipFill>
        <p:spPr>
          <a:xfrm>
            <a:off x="9189720" y="329184"/>
            <a:ext cx="2198679" cy="62179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FINDINGS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Observed operational effects</a:t>
            </a:r>
            <a:endParaRPr lang="en-US" sz="3000" dirty="0"/>
          </a:p>
        </p:txBody>
      </p:sp>
      <p:sp>
        <p:nvSpPr>
          <p:cNvPr id="4" name="Shape 2"/>
          <p:cNvSpPr/>
          <p:nvPr/>
        </p:nvSpPr>
        <p:spPr>
          <a:xfrm>
            <a:off x="594360" y="1572768"/>
            <a:ext cx="5349240" cy="2084832"/>
          </a:xfrm>
          <a:prstGeom prst="roundRect">
            <a:avLst>
              <a:gd name="adj" fmla="val 2632"/>
            </a:avLst>
          </a:prstGeom>
          <a:solidFill>
            <a:srgbClr val="EAF1F8"/>
          </a:solidFill>
          <a:ln w="12700">
            <a:solidFill>
              <a:srgbClr val="DCE5EE"/>
            </a:solidFill>
            <a:prstDash val="solid"/>
          </a:ln>
        </p:spPr>
        <p:txBody>
          <a:bodyPr/>
          <a:lstStyle/>
          <a:p>
            <a:endParaRPr/>
          </a:p>
        </p:txBody>
      </p:sp>
      <p:sp>
        <p:nvSpPr>
          <p:cNvPr id="5" name="Text 3"/>
          <p:cNvSpPr txBox="1"/>
          <p:nvPr/>
        </p:nvSpPr>
        <p:spPr>
          <a:xfrm>
            <a:off x="886968" y="1755648"/>
            <a:ext cx="4754880" cy="347472"/>
          </a:xfrm>
          <a:prstGeom prst="rect">
            <a:avLst/>
          </a:prstGeom>
          <a:noFill/>
          <a:ln/>
        </p:spPr>
        <p:txBody>
          <a:bodyPr wrap="square" lIns="0" tIns="0" rIns="0" bIns="0" rtlCol="0" anchor="ctr"/>
          <a:lstStyle/>
          <a:p>
            <a:pPr marL="0" indent="0">
              <a:buNone/>
            </a:pPr>
            <a:r>
              <a:rPr lang="en-US" sz="1600" b="1" dirty="0">
                <a:solidFill>
                  <a:srgbClr val="0B1F3A"/>
                </a:solidFill>
                <a:latin typeface="Arial" pitchFamily="34" charset="0"/>
                <a:ea typeface="Cambria" pitchFamily="34" charset="-122"/>
                <a:cs typeface="Cambria" pitchFamily="34" charset="-120"/>
              </a:rPr>
              <a:t>Flight deck</a:t>
            </a:r>
            <a:endParaRPr lang="en-US" sz="1600" dirty="0"/>
          </a:p>
        </p:txBody>
      </p:sp>
      <p:sp>
        <p:nvSpPr>
          <p:cNvPr id="6" name="Text 4"/>
          <p:cNvSpPr txBox="1"/>
          <p:nvPr/>
        </p:nvSpPr>
        <p:spPr>
          <a:xfrm>
            <a:off x="886968" y="2194560"/>
            <a:ext cx="4800600" cy="137160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Loss or degradation of GNSS position</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Unable RNAV / RNP downgrade reports</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Spurious terrain and traffic alerting</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Erroneous EFB ownship depiction</a:t>
            </a:r>
            <a:endParaRPr lang="en-US" sz="1150" dirty="0"/>
          </a:p>
        </p:txBody>
      </p:sp>
      <p:sp>
        <p:nvSpPr>
          <p:cNvPr id="7" name="Shape 5"/>
          <p:cNvSpPr/>
          <p:nvPr/>
        </p:nvSpPr>
        <p:spPr>
          <a:xfrm>
            <a:off x="6172200" y="1572768"/>
            <a:ext cx="5349240" cy="2084832"/>
          </a:xfrm>
          <a:prstGeom prst="roundRect">
            <a:avLst>
              <a:gd name="adj" fmla="val 2632"/>
            </a:avLst>
          </a:prstGeom>
          <a:solidFill>
            <a:srgbClr val="F4F7FA"/>
          </a:solidFill>
          <a:ln w="12700">
            <a:solidFill>
              <a:srgbClr val="DCE5EE"/>
            </a:solidFill>
            <a:prstDash val="solid"/>
          </a:ln>
        </p:spPr>
        <p:txBody>
          <a:bodyPr/>
          <a:lstStyle/>
          <a:p>
            <a:endParaRPr/>
          </a:p>
        </p:txBody>
      </p:sp>
      <p:sp>
        <p:nvSpPr>
          <p:cNvPr id="8" name="Text 6"/>
          <p:cNvSpPr txBox="1"/>
          <p:nvPr/>
        </p:nvSpPr>
        <p:spPr>
          <a:xfrm>
            <a:off x="6464808" y="1755648"/>
            <a:ext cx="4754880" cy="347472"/>
          </a:xfrm>
          <a:prstGeom prst="rect">
            <a:avLst/>
          </a:prstGeom>
          <a:noFill/>
          <a:ln/>
        </p:spPr>
        <p:txBody>
          <a:bodyPr wrap="square" lIns="0" tIns="0" rIns="0" bIns="0" rtlCol="0" anchor="ctr"/>
          <a:lstStyle/>
          <a:p>
            <a:pPr marL="0" indent="0">
              <a:buNone/>
            </a:pPr>
            <a:r>
              <a:rPr lang="en-US" sz="1600" b="1" dirty="0">
                <a:solidFill>
                  <a:srgbClr val="0B1F3A"/>
                </a:solidFill>
                <a:latin typeface="Arial" pitchFamily="34" charset="0"/>
                <a:ea typeface="Cambria" pitchFamily="34" charset="-122"/>
                <a:cs typeface="Cambria" pitchFamily="34" charset="-120"/>
              </a:rPr>
              <a:t>Air traffic control</a:t>
            </a:r>
            <a:endParaRPr lang="en-US" sz="1600" dirty="0"/>
          </a:p>
        </p:txBody>
      </p:sp>
      <p:sp>
        <p:nvSpPr>
          <p:cNvPr id="9" name="Text 7"/>
          <p:cNvSpPr txBox="1"/>
          <p:nvPr/>
        </p:nvSpPr>
        <p:spPr>
          <a:xfrm>
            <a:off x="6464808" y="2194560"/>
            <a:ext cx="4800600" cy="137160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Increased R/T load and coordination</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Requests for radar vectors and conventional routing</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Re-clearance and re-sequencing workload</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Reduced predictability of arrival flows</a:t>
            </a:r>
            <a:endParaRPr lang="en-US" sz="1150" dirty="0"/>
          </a:p>
        </p:txBody>
      </p:sp>
      <p:sp>
        <p:nvSpPr>
          <p:cNvPr id="10" name="Shape 8"/>
          <p:cNvSpPr/>
          <p:nvPr/>
        </p:nvSpPr>
        <p:spPr>
          <a:xfrm>
            <a:off x="594360" y="3858768"/>
            <a:ext cx="5349240" cy="2084832"/>
          </a:xfrm>
          <a:prstGeom prst="roundRect">
            <a:avLst>
              <a:gd name="adj" fmla="val 2632"/>
            </a:avLst>
          </a:prstGeom>
          <a:solidFill>
            <a:srgbClr val="F4F7FA"/>
          </a:solidFill>
          <a:ln w="12700">
            <a:solidFill>
              <a:srgbClr val="DCE5EE"/>
            </a:solidFill>
            <a:prstDash val="solid"/>
          </a:ln>
        </p:spPr>
        <p:txBody>
          <a:bodyPr/>
          <a:lstStyle/>
          <a:p>
            <a:endParaRPr/>
          </a:p>
        </p:txBody>
      </p:sp>
      <p:sp>
        <p:nvSpPr>
          <p:cNvPr id="11" name="Text 9"/>
          <p:cNvSpPr txBox="1"/>
          <p:nvPr/>
        </p:nvSpPr>
        <p:spPr>
          <a:xfrm>
            <a:off x="886968" y="4041648"/>
            <a:ext cx="4754880" cy="347472"/>
          </a:xfrm>
          <a:prstGeom prst="rect">
            <a:avLst/>
          </a:prstGeom>
          <a:noFill/>
          <a:ln/>
        </p:spPr>
        <p:txBody>
          <a:bodyPr wrap="square" lIns="0" tIns="0" rIns="0" bIns="0" rtlCol="0" anchor="ctr"/>
          <a:lstStyle/>
          <a:p>
            <a:pPr marL="0" indent="0">
              <a:buNone/>
            </a:pPr>
            <a:r>
              <a:rPr lang="en-US" sz="1600" b="1" dirty="0">
                <a:solidFill>
                  <a:srgbClr val="0B1F3A"/>
                </a:solidFill>
                <a:latin typeface="Arial" pitchFamily="34" charset="0"/>
                <a:ea typeface="Cambria" pitchFamily="34" charset="-122"/>
                <a:cs typeface="Cambria" pitchFamily="34" charset="-120"/>
              </a:rPr>
              <a:t>Surveillance and systems</a:t>
            </a:r>
            <a:endParaRPr lang="en-US" sz="1600" dirty="0"/>
          </a:p>
        </p:txBody>
      </p:sp>
      <p:sp>
        <p:nvSpPr>
          <p:cNvPr id="12" name="Text 10"/>
          <p:cNvSpPr txBox="1"/>
          <p:nvPr/>
        </p:nvSpPr>
        <p:spPr>
          <a:xfrm>
            <a:off x="886968" y="4480560"/>
            <a:ext cx="4800600" cy="137160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ADS-B position anomalies</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Time-stamp inconsistencies in downlinked data</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Effects on dependent automation functions</a:t>
            </a:r>
            <a:endParaRPr lang="en-US" sz="1150" dirty="0"/>
          </a:p>
        </p:txBody>
      </p:sp>
      <p:sp>
        <p:nvSpPr>
          <p:cNvPr id="13" name="Shape 11"/>
          <p:cNvSpPr/>
          <p:nvPr/>
        </p:nvSpPr>
        <p:spPr>
          <a:xfrm>
            <a:off x="6172200" y="3858768"/>
            <a:ext cx="5349240" cy="2084832"/>
          </a:xfrm>
          <a:prstGeom prst="roundRect">
            <a:avLst>
              <a:gd name="adj" fmla="val 2632"/>
            </a:avLst>
          </a:prstGeom>
          <a:solidFill>
            <a:srgbClr val="EAF1F8"/>
          </a:solidFill>
          <a:ln w="12700">
            <a:solidFill>
              <a:srgbClr val="DCE5EE"/>
            </a:solidFill>
            <a:prstDash val="solid"/>
          </a:ln>
        </p:spPr>
        <p:txBody>
          <a:bodyPr/>
          <a:lstStyle/>
          <a:p>
            <a:endParaRPr/>
          </a:p>
        </p:txBody>
      </p:sp>
      <p:sp>
        <p:nvSpPr>
          <p:cNvPr id="14" name="Text 12"/>
          <p:cNvSpPr txBox="1"/>
          <p:nvPr/>
        </p:nvSpPr>
        <p:spPr>
          <a:xfrm>
            <a:off x="6464808" y="4041648"/>
            <a:ext cx="4754880" cy="347472"/>
          </a:xfrm>
          <a:prstGeom prst="rect">
            <a:avLst/>
          </a:prstGeom>
          <a:noFill/>
          <a:ln/>
        </p:spPr>
        <p:txBody>
          <a:bodyPr wrap="square" lIns="0" tIns="0" rIns="0" bIns="0" rtlCol="0" anchor="ctr"/>
          <a:lstStyle/>
          <a:p>
            <a:pPr marL="0" indent="0">
              <a:buNone/>
            </a:pPr>
            <a:r>
              <a:rPr lang="en-US" sz="1600" b="1" dirty="0">
                <a:solidFill>
                  <a:srgbClr val="0B1F3A"/>
                </a:solidFill>
                <a:latin typeface="Arial" pitchFamily="34" charset="0"/>
                <a:ea typeface="Cambria" pitchFamily="34" charset="-122"/>
                <a:cs typeface="Cambria" pitchFamily="34" charset="-120"/>
              </a:rPr>
              <a:t>Procedures and separation</a:t>
            </a:r>
            <a:endParaRPr lang="en-US" sz="1600" dirty="0"/>
          </a:p>
        </p:txBody>
      </p:sp>
      <p:sp>
        <p:nvSpPr>
          <p:cNvPr id="15" name="Text 13"/>
          <p:cNvSpPr txBox="1"/>
          <p:nvPr/>
        </p:nvSpPr>
        <p:spPr>
          <a:xfrm>
            <a:off x="6464808" y="4480560"/>
            <a:ext cx="4800600" cy="137160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Applicability of PBN-based separation questioned</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Reversion to conventional navigation aids</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Impact on RNP-based terminal procedures</a:t>
            </a:r>
            <a:endParaRPr lang="en-US" sz="1150" dirty="0"/>
          </a:p>
        </p:txBody>
      </p:sp>
      <p:sp>
        <p:nvSpPr>
          <p:cNvPr id="16" name="Shape 14"/>
          <p:cNvSpPr/>
          <p:nvPr/>
        </p:nvSpPr>
        <p:spPr>
          <a:xfrm>
            <a:off x="10104120" y="6272784"/>
            <a:ext cx="1463040" cy="256032"/>
          </a:xfrm>
          <a:prstGeom prst="roundRect">
            <a:avLst>
              <a:gd name="adj" fmla="val 178571"/>
            </a:avLst>
          </a:prstGeom>
          <a:solidFill>
            <a:srgbClr val="E8A33D"/>
          </a:solidFill>
          <a:ln/>
        </p:spPr>
        <p:txBody>
          <a:bodyPr/>
          <a:lstStyle/>
          <a:p>
            <a:endParaRPr/>
          </a:p>
        </p:txBody>
      </p:sp>
      <p:sp>
        <p:nvSpPr>
          <p:cNvPr id="17" name="Text 15"/>
          <p:cNvSpPr txBox="1"/>
          <p:nvPr/>
        </p:nvSpPr>
        <p:spPr>
          <a:xfrm>
            <a:off x="10104120" y="6272784"/>
            <a:ext cx="1463040" cy="256032"/>
          </a:xfrm>
          <a:prstGeom prst="rect">
            <a:avLst/>
          </a:prstGeom>
          <a:noFill/>
          <a:ln/>
        </p:spPr>
        <p:txBody>
          <a:bodyPr wrap="square" lIns="0" tIns="0" rIns="0" bIns="0" rtlCol="0" anchor="ctr"/>
          <a:lstStyle/>
          <a:p>
            <a:pPr marL="0" indent="0" algn="ctr">
              <a:buNone/>
            </a:pPr>
            <a:r>
              <a:rPr lang="en-US" sz="900" b="1" kern="0" spc="100" dirty="0">
                <a:solidFill>
                  <a:srgbClr val="3A2500"/>
                </a:solidFill>
                <a:latin typeface="Arial" pitchFamily="34" charset="0"/>
                <a:ea typeface="Calibri" pitchFamily="34" charset="-122"/>
                <a:cs typeface="Calibri" pitchFamily="34" charset="-120"/>
              </a:rPr>
              <a:t>VERIFY</a:t>
            </a:r>
            <a:endParaRPr lang="en-US" sz="900" dirty="0"/>
          </a:p>
        </p:txBody>
      </p:sp>
      <p:sp>
        <p:nvSpPr>
          <p:cNvPr id="18" name="Text 16"/>
          <p:cNvSpPr txBox="1"/>
          <p:nvPr/>
        </p:nvSpPr>
        <p:spPr>
          <a:xfrm>
            <a:off x="594360" y="6272784"/>
            <a:ext cx="9509760" cy="320040"/>
          </a:xfrm>
          <a:prstGeom prst="rect">
            <a:avLst/>
          </a:prstGeom>
          <a:noFill/>
          <a:ln/>
        </p:spPr>
        <p:txBody>
          <a:bodyPr wrap="square" lIns="0" tIns="0" rIns="0" bIns="0" rtlCol="0" anchor="ctr"/>
          <a:lstStyle/>
          <a:p>
            <a:pPr marL="0" indent="0">
              <a:buNone/>
            </a:pPr>
            <a:r>
              <a:rPr lang="en-US" sz="1050" i="1" dirty="0">
                <a:solidFill>
                  <a:srgbClr val="8A5A12"/>
                </a:solidFill>
                <a:latin typeface="Arial" pitchFamily="34" charset="0"/>
                <a:ea typeface="Calibri" pitchFamily="34" charset="-122"/>
                <a:cs typeface="Calibri" pitchFamily="34" charset="-120"/>
              </a:rPr>
              <a:t>Retain only the effects actually evidenced in the ATC log. Remove any category not supported by a record.</a:t>
            </a:r>
            <a:endParaRPr lang="en-US" sz="1050" dirty="0"/>
          </a:p>
        </p:txBody>
      </p:sp>
      <p:pic>
        <p:nvPicPr>
          <p:cNvPr id="19" name="Picture 18"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FINDINGS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400" b="1" dirty="0">
                <a:solidFill>
                  <a:srgbClr val="0B1F3A"/>
                </a:solidFill>
                <a:latin typeface="Arial" pitchFamily="34" charset="0"/>
                <a:ea typeface="Cambria" pitchFamily="34" charset="-122"/>
                <a:cs typeface="Cambria" pitchFamily="34" charset="-120"/>
              </a:rPr>
              <a:t>Reported cases — what the events actually look like</a:t>
            </a:r>
            <a:endParaRPr lang="en-US" sz="3000" dirty="0"/>
          </a:p>
        </p:txBody>
      </p:sp>
      <p:sp>
        <p:nvSpPr>
          <p:cNvPr id="4" name="Text 2"/>
          <p:cNvSpPr txBox="1"/>
          <p:nvPr/>
        </p:nvSpPr>
        <p:spPr>
          <a:xfrm>
            <a:off x="594360" y="1554480"/>
            <a:ext cx="10881360" cy="411480"/>
          </a:xfrm>
          <a:prstGeom prst="rect">
            <a:avLst/>
          </a:prstGeom>
          <a:noFill/>
          <a:ln/>
        </p:spPr>
        <p:txBody>
          <a:bodyPr wrap="square" lIns="0" tIns="0" rIns="0" bIns="0" rtlCol="0" anchor="ctr"/>
          <a:lstStyle/>
          <a:p>
            <a:pPr marL="0" indent="0">
              <a:buNone/>
            </a:pPr>
            <a:r>
              <a:rPr lang="en-US" sz="1400" dirty="0">
                <a:solidFill>
                  <a:srgbClr val="1A2733"/>
                </a:solidFill>
                <a:latin typeface="Arial" pitchFamily="34" charset="0"/>
                <a:ea typeface="Calibri" pitchFamily="34" charset="-122"/>
                <a:cs typeface="Calibri" pitchFamily="34" charset="-120"/>
              </a:rPr>
              <a:t>Three categories of event, drawn from our operational log and our safety occurrence records, show why GNSS RFI is treated as a system-level safety issue rather than a navigation inconvenience.</a:t>
            </a:r>
            <a:endParaRPr lang="en-US" sz="1400" dirty="0"/>
          </a:p>
        </p:txBody>
      </p:sp>
      <p:sp>
        <p:nvSpPr>
          <p:cNvPr id="5" name="Shape 3"/>
          <p:cNvSpPr/>
          <p:nvPr/>
        </p:nvSpPr>
        <p:spPr>
          <a:xfrm>
            <a:off x="594360" y="2148840"/>
            <a:ext cx="3493008" cy="3063240"/>
          </a:xfrm>
          <a:prstGeom prst="roundRect">
            <a:avLst>
              <a:gd name="adj" fmla="val 1791"/>
            </a:avLst>
          </a:prstGeom>
          <a:solidFill>
            <a:srgbClr val="F4F7FA"/>
          </a:solidFill>
          <a:ln w="12700">
            <a:solidFill>
              <a:srgbClr val="DCE5EE"/>
            </a:solidFill>
            <a:prstDash val="solid"/>
          </a:ln>
        </p:spPr>
        <p:txBody>
          <a:bodyPr/>
          <a:lstStyle/>
          <a:p>
            <a:endParaRPr/>
          </a:p>
        </p:txBody>
      </p:sp>
      <p:sp>
        <p:nvSpPr>
          <p:cNvPr id="6" name="Shape 4"/>
          <p:cNvSpPr/>
          <p:nvPr/>
        </p:nvSpPr>
        <p:spPr>
          <a:xfrm>
            <a:off x="868680" y="2395728"/>
            <a:ext cx="1783080" cy="274320"/>
          </a:xfrm>
          <a:prstGeom prst="roundRect">
            <a:avLst>
              <a:gd name="adj" fmla="val 166667"/>
            </a:avLst>
          </a:prstGeom>
          <a:solidFill>
            <a:srgbClr val="B3392C"/>
          </a:solidFill>
          <a:ln/>
        </p:spPr>
        <p:txBody>
          <a:bodyPr/>
          <a:lstStyle/>
          <a:p>
            <a:endParaRPr/>
          </a:p>
        </p:txBody>
      </p:sp>
      <p:sp>
        <p:nvSpPr>
          <p:cNvPr id="7" name="Text 5"/>
          <p:cNvSpPr txBox="1"/>
          <p:nvPr/>
        </p:nvSpPr>
        <p:spPr>
          <a:xfrm>
            <a:off x="868680" y="2395728"/>
            <a:ext cx="1783080" cy="274320"/>
          </a:xfrm>
          <a:prstGeom prst="rect">
            <a:avLst/>
          </a:prstGeom>
          <a:noFill/>
          <a:ln/>
        </p:spPr>
        <p:txBody>
          <a:bodyPr wrap="square" lIns="0" tIns="0" rIns="0" bIns="0" rtlCol="0" anchor="ctr"/>
          <a:lstStyle/>
          <a:p>
            <a:pPr marL="0" indent="0" algn="ctr">
              <a:buNone/>
            </a:pPr>
            <a:r>
              <a:rPr lang="en-US" sz="850" b="1" kern="0" spc="100" dirty="0">
                <a:solidFill>
                  <a:srgbClr val="FFFFFF"/>
                </a:solidFill>
                <a:latin typeface="Arial" pitchFamily="34" charset="0"/>
                <a:ea typeface="Calibri" pitchFamily="34" charset="-122"/>
                <a:cs typeface="Calibri" pitchFamily="34" charset="-120"/>
              </a:rPr>
              <a:t>DEGRADED ON ARRIVAL</a:t>
            </a:r>
            <a:endParaRPr lang="en-US" sz="850" dirty="0"/>
          </a:p>
        </p:txBody>
      </p:sp>
      <p:sp>
        <p:nvSpPr>
          <p:cNvPr id="8" name="Text 6"/>
          <p:cNvSpPr txBox="1"/>
          <p:nvPr/>
        </p:nvSpPr>
        <p:spPr>
          <a:xfrm>
            <a:off x="868680" y="2816352"/>
            <a:ext cx="2971800" cy="640080"/>
          </a:xfrm>
          <a:prstGeom prst="rect">
            <a:avLst/>
          </a:prstGeom>
          <a:noFill/>
          <a:ln/>
        </p:spPr>
        <p:txBody>
          <a:bodyPr wrap="square" lIns="0" tIns="0" rIns="0" bIns="0" rtlCol="0" anchor="ctr"/>
          <a:lstStyle/>
          <a:p>
            <a:pPr marL="0" indent="0">
              <a:lnSpc>
                <a:spcPts val="1900"/>
              </a:lnSpc>
              <a:buNone/>
            </a:pPr>
            <a:r>
              <a:rPr lang="en-US" sz="1550" b="1" dirty="0">
                <a:solidFill>
                  <a:srgbClr val="0B1F3A"/>
                </a:solidFill>
                <a:latin typeface="Arial" pitchFamily="34" charset="0"/>
                <a:ea typeface="Cambria" pitchFamily="34" charset="-122"/>
                <a:cs typeface="Cambria" pitchFamily="34" charset="-120"/>
              </a:rPr>
              <a:t>Interference acquired upstream</a:t>
            </a:r>
            <a:endParaRPr lang="en-US" sz="1550" dirty="0"/>
          </a:p>
        </p:txBody>
      </p:sp>
      <p:sp>
        <p:nvSpPr>
          <p:cNvPr id="9" name="Text 7"/>
          <p:cNvSpPr txBox="1"/>
          <p:nvPr/>
        </p:nvSpPr>
        <p:spPr>
          <a:xfrm>
            <a:off x="868680" y="3520440"/>
            <a:ext cx="2971800" cy="146304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Aircraft repeatedly lost GNSS in an upstream FIR while inbound to the UAE and entered the Emirates FIR already degraded. In 71 logged cases the crew was unable to fly the published arrival and required radar vectors.</a:t>
            </a:r>
            <a:endParaRPr lang="en-US" sz="1200" dirty="0"/>
          </a:p>
        </p:txBody>
      </p:sp>
      <p:sp>
        <p:nvSpPr>
          <p:cNvPr id="10" name="Shape 8"/>
          <p:cNvSpPr/>
          <p:nvPr/>
        </p:nvSpPr>
        <p:spPr>
          <a:xfrm>
            <a:off x="4315968" y="2148840"/>
            <a:ext cx="3493008" cy="3063240"/>
          </a:xfrm>
          <a:prstGeom prst="roundRect">
            <a:avLst>
              <a:gd name="adj" fmla="val 1791"/>
            </a:avLst>
          </a:prstGeom>
          <a:solidFill>
            <a:srgbClr val="EAF1F8"/>
          </a:solidFill>
          <a:ln w="12700">
            <a:solidFill>
              <a:srgbClr val="DCE5EE"/>
            </a:solidFill>
            <a:prstDash val="solid"/>
          </a:ln>
        </p:spPr>
        <p:txBody>
          <a:bodyPr/>
          <a:lstStyle/>
          <a:p>
            <a:endParaRPr/>
          </a:p>
        </p:txBody>
      </p:sp>
      <p:sp>
        <p:nvSpPr>
          <p:cNvPr id="11" name="Shape 9"/>
          <p:cNvSpPr/>
          <p:nvPr/>
        </p:nvSpPr>
        <p:spPr>
          <a:xfrm>
            <a:off x="4590288" y="2395728"/>
            <a:ext cx="1783080" cy="274320"/>
          </a:xfrm>
          <a:prstGeom prst="roundRect">
            <a:avLst>
              <a:gd name="adj" fmla="val 166667"/>
            </a:avLst>
          </a:prstGeom>
          <a:solidFill>
            <a:srgbClr val="B3392C"/>
          </a:solidFill>
          <a:ln/>
        </p:spPr>
        <p:txBody>
          <a:bodyPr/>
          <a:lstStyle/>
          <a:p>
            <a:endParaRPr/>
          </a:p>
        </p:txBody>
      </p:sp>
      <p:sp>
        <p:nvSpPr>
          <p:cNvPr id="12" name="Text 10"/>
          <p:cNvSpPr txBox="1"/>
          <p:nvPr/>
        </p:nvSpPr>
        <p:spPr>
          <a:xfrm>
            <a:off x="4590288" y="2395728"/>
            <a:ext cx="1783080" cy="274320"/>
          </a:xfrm>
          <a:prstGeom prst="rect">
            <a:avLst/>
          </a:prstGeom>
          <a:noFill/>
          <a:ln/>
        </p:spPr>
        <p:txBody>
          <a:bodyPr wrap="square" lIns="0" tIns="0" rIns="0" bIns="0" rtlCol="0" anchor="ctr"/>
          <a:lstStyle/>
          <a:p>
            <a:pPr marL="0" indent="0" algn="ctr">
              <a:buNone/>
            </a:pPr>
            <a:r>
              <a:rPr lang="en-US" sz="850" b="1" kern="0" spc="100" dirty="0">
                <a:solidFill>
                  <a:srgbClr val="FFFFFF"/>
                </a:solidFill>
                <a:latin typeface="Arial" pitchFamily="34" charset="0"/>
                <a:ea typeface="Calibri" pitchFamily="34" charset="-122"/>
                <a:cs typeface="Calibri" pitchFamily="34" charset="-120"/>
              </a:rPr>
              <a:t>FALSE ALERTING</a:t>
            </a:r>
            <a:endParaRPr lang="en-US" sz="850" dirty="0"/>
          </a:p>
        </p:txBody>
      </p:sp>
      <p:sp>
        <p:nvSpPr>
          <p:cNvPr id="13" name="Text 11"/>
          <p:cNvSpPr txBox="1"/>
          <p:nvPr/>
        </p:nvSpPr>
        <p:spPr>
          <a:xfrm>
            <a:off x="4590288" y="2816352"/>
            <a:ext cx="2971800" cy="640080"/>
          </a:xfrm>
          <a:prstGeom prst="rect">
            <a:avLst/>
          </a:prstGeom>
          <a:noFill/>
          <a:ln/>
        </p:spPr>
        <p:txBody>
          <a:bodyPr wrap="square" lIns="0" tIns="0" rIns="0" bIns="0" rtlCol="0" anchor="ctr"/>
          <a:lstStyle/>
          <a:p>
            <a:pPr marL="0" indent="0">
              <a:lnSpc>
                <a:spcPts val="1900"/>
              </a:lnSpc>
              <a:buNone/>
            </a:pPr>
            <a:r>
              <a:rPr lang="en-US" sz="1550" b="1" dirty="0">
                <a:solidFill>
                  <a:srgbClr val="0B1F3A"/>
                </a:solidFill>
                <a:latin typeface="Arial" pitchFamily="34" charset="0"/>
                <a:ea typeface="Cambria" pitchFamily="34" charset="-122"/>
                <a:cs typeface="Cambria" pitchFamily="34" charset="-120"/>
              </a:rPr>
              <a:t>Spoofing driving terrain alerts</a:t>
            </a:r>
            <a:endParaRPr lang="en-US" sz="1550" dirty="0"/>
          </a:p>
        </p:txBody>
      </p:sp>
      <p:sp>
        <p:nvSpPr>
          <p:cNvPr id="14" name="Text 12"/>
          <p:cNvSpPr txBox="1"/>
          <p:nvPr/>
        </p:nvSpPr>
        <p:spPr>
          <a:xfrm>
            <a:off x="4590288" y="3520440"/>
            <a:ext cx="2971800" cy="146304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An aircraft descending through FL165 received a terrain warning generated from a spoofed position, with no real terrain proximity. A second aircraft reported spoofing with a terrain warning four months later.</a:t>
            </a:r>
            <a:endParaRPr lang="en-US" sz="1200" dirty="0"/>
          </a:p>
        </p:txBody>
      </p:sp>
      <p:sp>
        <p:nvSpPr>
          <p:cNvPr id="15" name="Shape 13"/>
          <p:cNvSpPr/>
          <p:nvPr/>
        </p:nvSpPr>
        <p:spPr>
          <a:xfrm>
            <a:off x="8037576" y="2148840"/>
            <a:ext cx="3493008" cy="3063240"/>
          </a:xfrm>
          <a:prstGeom prst="roundRect">
            <a:avLst>
              <a:gd name="adj" fmla="val 1791"/>
            </a:avLst>
          </a:prstGeom>
          <a:solidFill>
            <a:srgbClr val="F4F7FA"/>
          </a:solidFill>
          <a:ln w="12700">
            <a:solidFill>
              <a:srgbClr val="DCE5EE"/>
            </a:solidFill>
            <a:prstDash val="solid"/>
          </a:ln>
        </p:spPr>
        <p:txBody>
          <a:bodyPr/>
          <a:lstStyle/>
          <a:p>
            <a:endParaRPr/>
          </a:p>
        </p:txBody>
      </p:sp>
      <p:sp>
        <p:nvSpPr>
          <p:cNvPr id="16" name="Shape 14"/>
          <p:cNvSpPr/>
          <p:nvPr/>
        </p:nvSpPr>
        <p:spPr>
          <a:xfrm>
            <a:off x="8311896" y="2395728"/>
            <a:ext cx="1783080" cy="274320"/>
          </a:xfrm>
          <a:prstGeom prst="roundRect">
            <a:avLst>
              <a:gd name="adj" fmla="val 166667"/>
            </a:avLst>
          </a:prstGeom>
          <a:solidFill>
            <a:srgbClr val="B3392C"/>
          </a:solidFill>
          <a:ln/>
        </p:spPr>
        <p:txBody>
          <a:bodyPr/>
          <a:lstStyle/>
          <a:p>
            <a:endParaRPr/>
          </a:p>
        </p:txBody>
      </p:sp>
      <p:sp>
        <p:nvSpPr>
          <p:cNvPr id="17" name="Text 15"/>
          <p:cNvSpPr txBox="1"/>
          <p:nvPr/>
        </p:nvSpPr>
        <p:spPr>
          <a:xfrm>
            <a:off x="8311896" y="2395728"/>
            <a:ext cx="1783080" cy="274320"/>
          </a:xfrm>
          <a:prstGeom prst="rect">
            <a:avLst/>
          </a:prstGeom>
          <a:noFill/>
          <a:ln/>
        </p:spPr>
        <p:txBody>
          <a:bodyPr wrap="square" lIns="0" tIns="0" rIns="0" bIns="0" rtlCol="0" anchor="ctr"/>
          <a:lstStyle/>
          <a:p>
            <a:pPr marL="0" indent="0" algn="ctr">
              <a:buNone/>
            </a:pPr>
            <a:r>
              <a:rPr lang="en-US" sz="850" b="1" kern="0" spc="100" dirty="0">
                <a:solidFill>
                  <a:srgbClr val="FFFFFF"/>
                </a:solidFill>
                <a:latin typeface="Arial" pitchFamily="34" charset="0"/>
                <a:ea typeface="Calibri" pitchFamily="34" charset="-122"/>
                <a:cs typeface="Calibri" pitchFamily="34" charset="-120"/>
              </a:rPr>
              <a:t>FALSE RA</a:t>
            </a:r>
            <a:endParaRPr lang="en-US" sz="850" dirty="0"/>
          </a:p>
        </p:txBody>
      </p:sp>
      <p:sp>
        <p:nvSpPr>
          <p:cNvPr id="18" name="Text 16"/>
          <p:cNvSpPr txBox="1"/>
          <p:nvPr/>
        </p:nvSpPr>
        <p:spPr>
          <a:xfrm>
            <a:off x="8311896" y="2816352"/>
            <a:ext cx="2971800" cy="640080"/>
          </a:xfrm>
          <a:prstGeom prst="rect">
            <a:avLst/>
          </a:prstGeom>
          <a:noFill/>
          <a:ln/>
        </p:spPr>
        <p:txBody>
          <a:bodyPr wrap="square" lIns="0" tIns="0" rIns="0" bIns="0" rtlCol="0" anchor="ctr"/>
          <a:lstStyle/>
          <a:p>
            <a:pPr marL="0" indent="0">
              <a:lnSpc>
                <a:spcPts val="1900"/>
              </a:lnSpc>
              <a:buNone/>
            </a:pPr>
            <a:r>
              <a:rPr lang="en-US" sz="1550" b="1" dirty="0">
                <a:solidFill>
                  <a:srgbClr val="0B1F3A"/>
                </a:solidFill>
                <a:latin typeface="Arial" pitchFamily="34" charset="0"/>
                <a:ea typeface="Cambria" pitchFamily="34" charset="-122"/>
                <a:cs typeface="Cambria" pitchFamily="34" charset="-120"/>
              </a:rPr>
              <a:t>A resolution advisory with no conflict</a:t>
            </a:r>
            <a:endParaRPr lang="en-US" sz="1550" dirty="0"/>
          </a:p>
        </p:txBody>
      </p:sp>
      <p:sp>
        <p:nvSpPr>
          <p:cNvPr id="19" name="Text 17"/>
          <p:cNvSpPr txBox="1"/>
          <p:nvPr/>
        </p:nvSpPr>
        <p:spPr>
          <a:xfrm>
            <a:off x="8311896" y="3520440"/>
            <a:ext cx="2971800" cy="146304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An aircraft on descent received a TCAS resolution advisory against traffic 2,000 ft below. The other aircraft received nothing. Spoofing is the suspected cause, and it is under investigation. Fifteen further occurrences record TCAS lost or intermittent.</a:t>
            </a:r>
            <a:endParaRPr lang="en-US" sz="1200" dirty="0"/>
          </a:p>
        </p:txBody>
      </p:sp>
      <p:sp>
        <p:nvSpPr>
          <p:cNvPr id="23" name="Text 21"/>
          <p:cNvSpPr txBox="1"/>
          <p:nvPr/>
        </p:nvSpPr>
        <p:spPr>
          <a:xfrm>
            <a:off x="594360" y="6272784"/>
            <a:ext cx="10972800" cy="320040"/>
          </a:xfrm>
          <a:prstGeom prst="rect">
            <a:avLst/>
          </a:prstGeom>
          <a:noFill/>
          <a:ln/>
        </p:spPr>
        <p:txBody>
          <a:bodyPr wrap="square" lIns="0" tIns="0" rIns="0" bIns="0" rtlCol="0" anchor="ctr"/>
          <a:lstStyle/>
          <a:p>
            <a:pPr marL="0" indent="0">
              <a:buNone/>
            </a:pPr>
            <a:r>
              <a:rPr lang="en-US" sz="1050" i="1" dirty="0">
                <a:solidFill>
                  <a:srgbClr val="B3392C"/>
                </a:solidFill>
                <a:latin typeface="Arial" pitchFamily="34" charset="0"/>
                <a:ea typeface="Calibri" pitchFamily="34" charset="-122"/>
                <a:cs typeface="Calibri" pitchFamily="34" charset="-120"/>
              </a:rPr>
              <a:t>Cases of this kind are the most effective content in a workshop presentation, and also the most sensitive. Describe the effect, never the flight.</a:t>
            </a:r>
            <a:endParaRPr lang="en-US" sz="1050" dirty="0"/>
          </a:p>
        </p:txBody>
      </p:sp>
      <p:pic>
        <p:nvPicPr>
          <p:cNvPr id="24" name="Picture 23"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84048"/>
            <a:ext cx="10972800" cy="256032"/>
          </a:xfrm>
          <a:prstGeom prst="rect">
            <a:avLst/>
          </a:prstGeom>
          <a:noFill/>
        </p:spPr>
        <p:txBody>
          <a:bodyPr wrap="square" lIns="0" tIns="0" rIns="0" bIns="0">
            <a:spAutoFit/>
          </a:bodyPr>
          <a:lstStyle/>
          <a:p>
            <a:pPr algn="l"/>
            <a:r>
              <a:rPr sz="1100" b="1" i="0">
                <a:solidFill>
                  <a:srgbClr val="2E6DA4"/>
                </a:solidFill>
                <a:latin typeface="Arial"/>
              </a:rPr>
              <a:t>EVIDENCE</a:t>
            </a:r>
          </a:p>
        </p:txBody>
      </p:sp>
      <p:sp>
        <p:nvSpPr>
          <p:cNvPr id="3" name="TextBox 2"/>
          <p:cNvSpPr txBox="1"/>
          <p:nvPr/>
        </p:nvSpPr>
        <p:spPr>
          <a:xfrm>
            <a:off x="594360" y="658368"/>
            <a:ext cx="8732520" cy="685800"/>
          </a:xfrm>
          <a:prstGeom prst="rect">
            <a:avLst/>
          </a:prstGeom>
          <a:noFill/>
        </p:spPr>
        <p:txBody>
          <a:bodyPr wrap="square" lIns="0" tIns="0" rIns="0" bIns="0">
            <a:spAutoFit/>
          </a:bodyPr>
          <a:lstStyle/>
          <a:p>
            <a:pPr algn="l"/>
            <a:r>
              <a:rPr sz="2600" b="1" i="0">
                <a:solidFill>
                  <a:srgbClr val="0B1F3A"/>
                </a:solidFill>
                <a:latin typeface="Arial"/>
              </a:rPr>
              <a:t>From an ATC report to a registered hazard</a:t>
            </a:r>
          </a:p>
        </p:txBody>
      </p:sp>
      <p:sp>
        <p:nvSpPr>
          <p:cNvPr id="4" name="TextBox 3"/>
          <p:cNvSpPr txBox="1"/>
          <p:nvPr/>
        </p:nvSpPr>
        <p:spPr>
          <a:xfrm>
            <a:off x="594360" y="1517904"/>
            <a:ext cx="10972800" cy="457200"/>
          </a:xfrm>
          <a:prstGeom prst="rect">
            <a:avLst/>
          </a:prstGeom>
          <a:noFill/>
        </p:spPr>
        <p:txBody>
          <a:bodyPr wrap="square" lIns="0" tIns="0" rIns="0" bIns="0">
            <a:spAutoFit/>
          </a:bodyPr>
          <a:lstStyle/>
          <a:p>
            <a:pPr algn="l"/>
            <a:r>
              <a:rPr sz="1350" b="0" i="0">
                <a:solidFill>
                  <a:srgbClr val="1A2733"/>
                </a:solidFill>
                <a:latin typeface="Arial"/>
              </a:rPr>
              <a:t>Every occurrence follows a defined route through our safety management system. A controller’s report becomes a numbered record, a classification, and where warranted a registered hazard — the structure ICAO Annex 19 and Doc 9859 call for.</a:t>
            </a:r>
          </a:p>
        </p:txBody>
      </p:sp>
      <p:sp>
        <p:nvSpPr>
          <p:cNvPr id="5" name="Rounded Rectangle 4"/>
          <p:cNvSpPr/>
          <p:nvPr/>
        </p:nvSpPr>
        <p:spPr>
          <a:xfrm>
            <a:off x="594360" y="2103120"/>
            <a:ext cx="2011680" cy="1691640"/>
          </a:xfrm>
          <a:prstGeom prst="roundRect">
            <a:avLst>
              <a:gd name="adj" fmla="val 6000"/>
            </a:avLst>
          </a:prstGeom>
          <a:solidFill>
            <a:srgbClr val="F4F7FA"/>
          </a:solidFill>
          <a:ln w="12700">
            <a:solidFill>
              <a:srgbClr val="DCE5E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795528" y="2304288"/>
            <a:ext cx="329184" cy="329184"/>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95528" y="2304288"/>
            <a:ext cx="329184" cy="329184"/>
          </a:xfrm>
          <a:prstGeom prst="rect">
            <a:avLst/>
          </a:prstGeom>
          <a:noFill/>
        </p:spPr>
        <p:txBody>
          <a:bodyPr wrap="square" lIns="0" tIns="0" rIns="0" bIns="0" anchor="ctr">
            <a:spAutoFit/>
          </a:bodyPr>
          <a:lstStyle/>
          <a:p>
            <a:pPr algn="ctr"/>
            <a:r>
              <a:rPr sz="1200" b="1" i="0">
                <a:solidFill>
                  <a:srgbClr val="FFFFFF"/>
                </a:solidFill>
                <a:latin typeface="Arial"/>
              </a:rPr>
              <a:t>1</a:t>
            </a:r>
          </a:p>
        </p:txBody>
      </p:sp>
      <p:sp>
        <p:nvSpPr>
          <p:cNvPr id="8" name="TextBox 7"/>
          <p:cNvSpPr txBox="1"/>
          <p:nvPr/>
        </p:nvSpPr>
        <p:spPr>
          <a:xfrm>
            <a:off x="795528" y="2743200"/>
            <a:ext cx="1645920" cy="365760"/>
          </a:xfrm>
          <a:prstGeom prst="rect">
            <a:avLst/>
          </a:prstGeom>
          <a:noFill/>
        </p:spPr>
        <p:txBody>
          <a:bodyPr wrap="square" lIns="0" tIns="0" rIns="0" bIns="0">
            <a:spAutoFit/>
          </a:bodyPr>
          <a:lstStyle/>
          <a:p>
            <a:pPr algn="l"/>
            <a:r>
              <a:rPr sz="1350" b="1" i="0">
                <a:solidFill>
                  <a:srgbClr val="0B1F3A"/>
                </a:solidFill>
                <a:latin typeface="Arial"/>
              </a:rPr>
              <a:t>ATC report</a:t>
            </a:r>
          </a:p>
        </p:txBody>
      </p:sp>
      <p:sp>
        <p:nvSpPr>
          <p:cNvPr id="9" name="TextBox 8"/>
          <p:cNvSpPr txBox="1"/>
          <p:nvPr/>
        </p:nvSpPr>
        <p:spPr>
          <a:xfrm>
            <a:off x="795528" y="3127248"/>
            <a:ext cx="1645920" cy="566928"/>
          </a:xfrm>
          <a:prstGeom prst="rect">
            <a:avLst/>
          </a:prstGeom>
          <a:noFill/>
        </p:spPr>
        <p:txBody>
          <a:bodyPr wrap="square" lIns="0" tIns="0" rIns="0" bIns="0">
            <a:spAutoFit/>
          </a:bodyPr>
          <a:lstStyle/>
          <a:p>
            <a:pPr algn="l">
              <a:lnSpc>
                <a:spcPts val="1300"/>
              </a:lnSpc>
            </a:pPr>
            <a:r>
              <a:rPr sz="1050" b="0" i="0">
                <a:solidFill>
                  <a:srgbClr val="1A2733"/>
                </a:solidFill>
                <a:latin typeface="Arial"/>
              </a:rPr>
              <a:t>The controller logs the event and notifies the watch supervisor</a:t>
            </a:r>
          </a:p>
        </p:txBody>
      </p:sp>
      <p:sp>
        <p:nvSpPr>
          <p:cNvPr id="10" name="Right Arrow 9"/>
          <p:cNvSpPr/>
          <p:nvPr/>
        </p:nvSpPr>
        <p:spPr>
          <a:xfrm>
            <a:off x="2679191" y="2852928"/>
            <a:ext cx="109728" cy="164592"/>
          </a:xfrm>
          <a:prstGeom prst="rightArrow">
            <a:avLst/>
          </a:prstGeom>
          <a:solidFill>
            <a:srgbClr val="2E6D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2807208" y="2103120"/>
            <a:ext cx="2011680" cy="1691640"/>
          </a:xfrm>
          <a:prstGeom prst="roundRect">
            <a:avLst>
              <a:gd name="adj" fmla="val 6000"/>
            </a:avLst>
          </a:prstGeom>
          <a:solidFill>
            <a:srgbClr val="F4F7FA"/>
          </a:solidFill>
          <a:ln w="12700">
            <a:solidFill>
              <a:srgbClr val="DCE5E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Oval 11"/>
          <p:cNvSpPr/>
          <p:nvPr/>
        </p:nvSpPr>
        <p:spPr>
          <a:xfrm>
            <a:off x="3008376" y="2304288"/>
            <a:ext cx="329184" cy="329184"/>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008376" y="2304288"/>
            <a:ext cx="329184" cy="329184"/>
          </a:xfrm>
          <a:prstGeom prst="rect">
            <a:avLst/>
          </a:prstGeom>
          <a:noFill/>
        </p:spPr>
        <p:txBody>
          <a:bodyPr wrap="square" lIns="0" tIns="0" rIns="0" bIns="0" anchor="ctr">
            <a:spAutoFit/>
          </a:bodyPr>
          <a:lstStyle/>
          <a:p>
            <a:pPr algn="ctr"/>
            <a:r>
              <a:rPr sz="1200" b="1" i="0">
                <a:solidFill>
                  <a:srgbClr val="FFFFFF"/>
                </a:solidFill>
                <a:latin typeface="Arial"/>
              </a:rPr>
              <a:t>2</a:t>
            </a:r>
          </a:p>
        </p:txBody>
      </p:sp>
      <p:sp>
        <p:nvSpPr>
          <p:cNvPr id="14" name="TextBox 13"/>
          <p:cNvSpPr txBox="1"/>
          <p:nvPr/>
        </p:nvSpPr>
        <p:spPr>
          <a:xfrm>
            <a:off x="3008376" y="2743200"/>
            <a:ext cx="1645920" cy="365760"/>
          </a:xfrm>
          <a:prstGeom prst="rect">
            <a:avLst/>
          </a:prstGeom>
          <a:noFill/>
        </p:spPr>
        <p:txBody>
          <a:bodyPr wrap="square" lIns="0" tIns="0" rIns="0" bIns="0">
            <a:spAutoFit/>
          </a:bodyPr>
          <a:lstStyle/>
          <a:p>
            <a:pPr algn="l"/>
            <a:r>
              <a:rPr sz="1350" b="1" i="0">
                <a:solidFill>
                  <a:srgbClr val="0B1F3A"/>
                </a:solidFill>
                <a:latin typeface="Arial"/>
              </a:rPr>
              <a:t>ROSI occurrence</a:t>
            </a:r>
          </a:p>
        </p:txBody>
      </p:sp>
      <p:sp>
        <p:nvSpPr>
          <p:cNvPr id="15" name="TextBox 14"/>
          <p:cNvSpPr txBox="1"/>
          <p:nvPr/>
        </p:nvSpPr>
        <p:spPr>
          <a:xfrm>
            <a:off x="3008376" y="3127248"/>
            <a:ext cx="1645920" cy="566928"/>
          </a:xfrm>
          <a:prstGeom prst="rect">
            <a:avLst/>
          </a:prstGeom>
          <a:noFill/>
        </p:spPr>
        <p:txBody>
          <a:bodyPr wrap="square" lIns="0" tIns="0" rIns="0" bIns="0">
            <a:spAutoFit/>
          </a:bodyPr>
          <a:lstStyle/>
          <a:p>
            <a:pPr algn="l">
              <a:lnSpc>
                <a:spcPts val="1300"/>
              </a:lnSpc>
            </a:pPr>
            <a:r>
              <a:rPr sz="1050" b="0" i="0">
                <a:solidFill>
                  <a:srgbClr val="1A2733"/>
                </a:solidFill>
                <a:latin typeface="Arial"/>
              </a:rPr>
              <a:t>A numbered occurrence report is raised in the safety system</a:t>
            </a:r>
          </a:p>
        </p:txBody>
      </p:sp>
      <p:sp>
        <p:nvSpPr>
          <p:cNvPr id="16" name="Right Arrow 15"/>
          <p:cNvSpPr/>
          <p:nvPr/>
        </p:nvSpPr>
        <p:spPr>
          <a:xfrm>
            <a:off x="4892040" y="2852928"/>
            <a:ext cx="109728" cy="164592"/>
          </a:xfrm>
          <a:prstGeom prst="rightArrow">
            <a:avLst/>
          </a:prstGeom>
          <a:solidFill>
            <a:srgbClr val="2E6D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5020056" y="2103120"/>
            <a:ext cx="2011680" cy="1691640"/>
          </a:xfrm>
          <a:prstGeom prst="roundRect">
            <a:avLst>
              <a:gd name="adj" fmla="val 6000"/>
            </a:avLst>
          </a:prstGeom>
          <a:solidFill>
            <a:srgbClr val="F4F7FA"/>
          </a:solidFill>
          <a:ln w="12700">
            <a:solidFill>
              <a:srgbClr val="DCE5E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Oval 17"/>
          <p:cNvSpPr/>
          <p:nvPr/>
        </p:nvSpPr>
        <p:spPr>
          <a:xfrm>
            <a:off x="5221224" y="2304288"/>
            <a:ext cx="329184" cy="329184"/>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221224" y="2304288"/>
            <a:ext cx="329184" cy="329184"/>
          </a:xfrm>
          <a:prstGeom prst="rect">
            <a:avLst/>
          </a:prstGeom>
          <a:noFill/>
        </p:spPr>
        <p:txBody>
          <a:bodyPr wrap="square" lIns="0" tIns="0" rIns="0" bIns="0" anchor="ctr">
            <a:spAutoFit/>
          </a:bodyPr>
          <a:lstStyle/>
          <a:p>
            <a:pPr algn="ctr"/>
            <a:r>
              <a:rPr sz="1200" b="1" i="0">
                <a:solidFill>
                  <a:srgbClr val="FFFFFF"/>
                </a:solidFill>
                <a:latin typeface="Arial"/>
              </a:rPr>
              <a:t>3</a:t>
            </a:r>
          </a:p>
        </p:txBody>
      </p:sp>
      <p:sp>
        <p:nvSpPr>
          <p:cNvPr id="20" name="TextBox 19"/>
          <p:cNvSpPr txBox="1"/>
          <p:nvPr/>
        </p:nvSpPr>
        <p:spPr>
          <a:xfrm>
            <a:off x="5221224" y="2743200"/>
            <a:ext cx="1645920" cy="365760"/>
          </a:xfrm>
          <a:prstGeom prst="rect">
            <a:avLst/>
          </a:prstGeom>
          <a:noFill/>
        </p:spPr>
        <p:txBody>
          <a:bodyPr wrap="square" lIns="0" tIns="0" rIns="0" bIns="0">
            <a:spAutoFit/>
          </a:bodyPr>
          <a:lstStyle/>
          <a:p>
            <a:pPr algn="l"/>
            <a:r>
              <a:rPr sz="1350" b="1" i="0">
                <a:solidFill>
                  <a:srgbClr val="0B1F3A"/>
                </a:solidFill>
                <a:latin typeface="Arial"/>
              </a:rPr>
              <a:t>Classification</a:t>
            </a:r>
          </a:p>
        </p:txBody>
      </p:sp>
      <p:sp>
        <p:nvSpPr>
          <p:cNvPr id="21" name="TextBox 20"/>
          <p:cNvSpPr txBox="1"/>
          <p:nvPr/>
        </p:nvSpPr>
        <p:spPr>
          <a:xfrm>
            <a:off x="5221224" y="3127248"/>
            <a:ext cx="1645920" cy="566928"/>
          </a:xfrm>
          <a:prstGeom prst="rect">
            <a:avLst/>
          </a:prstGeom>
          <a:noFill/>
        </p:spPr>
        <p:txBody>
          <a:bodyPr wrap="square" lIns="0" tIns="0" rIns="0" bIns="0">
            <a:spAutoFit/>
          </a:bodyPr>
          <a:lstStyle/>
          <a:p>
            <a:pPr algn="l">
              <a:lnSpc>
                <a:spcPts val="1300"/>
              </a:lnSpc>
            </a:pPr>
            <a:r>
              <a:rPr sz="1050" b="0" i="0">
                <a:solidFill>
                  <a:srgbClr val="1A2733"/>
                </a:solidFill>
                <a:latin typeface="Arial"/>
              </a:rPr>
              <a:t>The occurrence is classified against a defined taxonomy</a:t>
            </a:r>
          </a:p>
        </p:txBody>
      </p:sp>
      <p:sp>
        <p:nvSpPr>
          <p:cNvPr id="22" name="Right Arrow 21"/>
          <p:cNvSpPr/>
          <p:nvPr/>
        </p:nvSpPr>
        <p:spPr>
          <a:xfrm>
            <a:off x="7104888" y="2852928"/>
            <a:ext cx="109728" cy="164592"/>
          </a:xfrm>
          <a:prstGeom prst="rightArrow">
            <a:avLst/>
          </a:prstGeom>
          <a:solidFill>
            <a:srgbClr val="2E6D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7232904" y="2103120"/>
            <a:ext cx="2011680" cy="169164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Oval 23"/>
          <p:cNvSpPr/>
          <p:nvPr/>
        </p:nvSpPr>
        <p:spPr>
          <a:xfrm>
            <a:off x="7434072" y="2304288"/>
            <a:ext cx="329184" cy="32918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434072" y="2304288"/>
            <a:ext cx="329184" cy="329184"/>
          </a:xfrm>
          <a:prstGeom prst="rect">
            <a:avLst/>
          </a:prstGeom>
          <a:noFill/>
        </p:spPr>
        <p:txBody>
          <a:bodyPr wrap="square" lIns="0" tIns="0" rIns="0" bIns="0" anchor="ctr">
            <a:spAutoFit/>
          </a:bodyPr>
          <a:lstStyle/>
          <a:p>
            <a:pPr algn="ctr"/>
            <a:r>
              <a:rPr sz="1200" b="1" i="0">
                <a:solidFill>
                  <a:srgbClr val="8A5A12"/>
                </a:solidFill>
                <a:latin typeface="Arial"/>
              </a:rPr>
              <a:t>4</a:t>
            </a:r>
          </a:p>
        </p:txBody>
      </p:sp>
      <p:sp>
        <p:nvSpPr>
          <p:cNvPr id="26" name="TextBox 25"/>
          <p:cNvSpPr txBox="1"/>
          <p:nvPr/>
        </p:nvSpPr>
        <p:spPr>
          <a:xfrm>
            <a:off x="7434072" y="2743200"/>
            <a:ext cx="1645920" cy="365760"/>
          </a:xfrm>
          <a:prstGeom prst="rect">
            <a:avLst/>
          </a:prstGeom>
          <a:noFill/>
        </p:spPr>
        <p:txBody>
          <a:bodyPr wrap="square" lIns="0" tIns="0" rIns="0" bIns="0">
            <a:spAutoFit/>
          </a:bodyPr>
          <a:lstStyle/>
          <a:p>
            <a:pPr algn="l"/>
            <a:r>
              <a:rPr sz="1350" b="1" i="0">
                <a:solidFill>
                  <a:srgbClr val="FFFFFF"/>
                </a:solidFill>
                <a:latin typeface="Arial"/>
              </a:rPr>
              <a:t>Hazard linkage</a:t>
            </a:r>
          </a:p>
        </p:txBody>
      </p:sp>
      <p:sp>
        <p:nvSpPr>
          <p:cNvPr id="27" name="TextBox 26"/>
          <p:cNvSpPr txBox="1"/>
          <p:nvPr/>
        </p:nvSpPr>
        <p:spPr>
          <a:xfrm>
            <a:off x="7434072" y="3127248"/>
            <a:ext cx="1645920" cy="566928"/>
          </a:xfrm>
          <a:prstGeom prst="rect">
            <a:avLst/>
          </a:prstGeom>
          <a:noFill/>
        </p:spPr>
        <p:txBody>
          <a:bodyPr wrap="square" lIns="0" tIns="0" rIns="0" bIns="0">
            <a:spAutoFit/>
          </a:bodyPr>
          <a:lstStyle/>
          <a:p>
            <a:pPr algn="l">
              <a:lnSpc>
                <a:spcPts val="1300"/>
              </a:lnSpc>
            </a:pPr>
            <a:r>
              <a:rPr sz="1050" b="0" i="0">
                <a:solidFill>
                  <a:srgbClr val="D3E0EC"/>
                </a:solidFill>
                <a:latin typeface="Arial"/>
              </a:rPr>
              <a:t>Where warranted, the occurrence is linked to a registered hazard</a:t>
            </a:r>
          </a:p>
        </p:txBody>
      </p:sp>
      <p:sp>
        <p:nvSpPr>
          <p:cNvPr id="28" name="Right Arrow 27"/>
          <p:cNvSpPr/>
          <p:nvPr/>
        </p:nvSpPr>
        <p:spPr>
          <a:xfrm>
            <a:off x="9317736" y="2852928"/>
            <a:ext cx="109728" cy="164592"/>
          </a:xfrm>
          <a:prstGeom prst="rightArrow">
            <a:avLst/>
          </a:prstGeom>
          <a:solidFill>
            <a:srgbClr val="2E6D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9445752" y="2103120"/>
            <a:ext cx="2011680" cy="1691640"/>
          </a:xfrm>
          <a:prstGeom prst="roundRect">
            <a:avLst>
              <a:gd name="adj" fmla="val 6000"/>
            </a:avLst>
          </a:prstGeom>
          <a:solidFill>
            <a:srgbClr val="F4F7FA"/>
          </a:solidFill>
          <a:ln w="12700">
            <a:solidFill>
              <a:srgbClr val="DCE5E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Oval 29"/>
          <p:cNvSpPr/>
          <p:nvPr/>
        </p:nvSpPr>
        <p:spPr>
          <a:xfrm>
            <a:off x="9646920" y="2304288"/>
            <a:ext cx="329184" cy="329184"/>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646920" y="2304288"/>
            <a:ext cx="329184" cy="329184"/>
          </a:xfrm>
          <a:prstGeom prst="rect">
            <a:avLst/>
          </a:prstGeom>
          <a:noFill/>
        </p:spPr>
        <p:txBody>
          <a:bodyPr wrap="square" lIns="0" tIns="0" rIns="0" bIns="0" anchor="ctr">
            <a:spAutoFit/>
          </a:bodyPr>
          <a:lstStyle/>
          <a:p>
            <a:pPr algn="ctr"/>
            <a:r>
              <a:rPr sz="1200" b="1" i="0">
                <a:solidFill>
                  <a:srgbClr val="FFFFFF"/>
                </a:solidFill>
                <a:latin typeface="Arial"/>
              </a:rPr>
              <a:t>5</a:t>
            </a:r>
          </a:p>
        </p:txBody>
      </p:sp>
      <p:sp>
        <p:nvSpPr>
          <p:cNvPr id="32" name="TextBox 31"/>
          <p:cNvSpPr txBox="1"/>
          <p:nvPr/>
        </p:nvSpPr>
        <p:spPr>
          <a:xfrm>
            <a:off x="9646920" y="2743200"/>
            <a:ext cx="1645920" cy="365760"/>
          </a:xfrm>
          <a:prstGeom prst="rect">
            <a:avLst/>
          </a:prstGeom>
          <a:noFill/>
        </p:spPr>
        <p:txBody>
          <a:bodyPr wrap="square" lIns="0" tIns="0" rIns="0" bIns="0">
            <a:spAutoFit/>
          </a:bodyPr>
          <a:lstStyle/>
          <a:p>
            <a:pPr algn="l"/>
            <a:r>
              <a:rPr sz="1350" b="1" i="0">
                <a:solidFill>
                  <a:srgbClr val="0B1F3A"/>
                </a:solidFill>
                <a:latin typeface="Arial"/>
              </a:rPr>
              <a:t>Investigation</a:t>
            </a:r>
          </a:p>
        </p:txBody>
      </p:sp>
      <p:sp>
        <p:nvSpPr>
          <p:cNvPr id="33" name="TextBox 32"/>
          <p:cNvSpPr txBox="1"/>
          <p:nvPr/>
        </p:nvSpPr>
        <p:spPr>
          <a:xfrm>
            <a:off x="9646920" y="3127248"/>
            <a:ext cx="1645920" cy="566928"/>
          </a:xfrm>
          <a:prstGeom prst="rect">
            <a:avLst/>
          </a:prstGeom>
          <a:noFill/>
        </p:spPr>
        <p:txBody>
          <a:bodyPr wrap="square" lIns="0" tIns="0" rIns="0" bIns="0">
            <a:spAutoFit/>
          </a:bodyPr>
          <a:lstStyle/>
          <a:p>
            <a:pPr algn="l">
              <a:lnSpc>
                <a:spcPts val="1300"/>
              </a:lnSpc>
            </a:pPr>
            <a:r>
              <a:rPr sz="1050" b="0" i="0">
                <a:solidFill>
                  <a:srgbClr val="1A2733"/>
                </a:solidFill>
                <a:latin typeface="Arial"/>
              </a:rPr>
              <a:t>Preliminary investigation and follow-up action</a:t>
            </a:r>
          </a:p>
        </p:txBody>
      </p:sp>
      <p:sp>
        <p:nvSpPr>
          <p:cNvPr id="34" name="Rounded Rectangle 33"/>
          <p:cNvSpPr/>
          <p:nvPr/>
        </p:nvSpPr>
        <p:spPr>
          <a:xfrm>
            <a:off x="594360" y="4069080"/>
            <a:ext cx="5349240" cy="1920240"/>
          </a:xfrm>
          <a:prstGeom prst="roundRect">
            <a:avLst>
              <a:gd name="adj" fmla="val 6000"/>
            </a:avLst>
          </a:prstGeom>
          <a:solidFill>
            <a:srgbClr val="EAF1F8"/>
          </a:solidFill>
          <a:ln w="12700">
            <a:solidFill>
              <a:srgbClr val="DCE5E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868680" y="4251960"/>
            <a:ext cx="4754880" cy="320040"/>
          </a:xfrm>
          <a:prstGeom prst="rect">
            <a:avLst/>
          </a:prstGeom>
          <a:noFill/>
        </p:spPr>
        <p:txBody>
          <a:bodyPr wrap="square" lIns="0" tIns="0" rIns="0" bIns="0">
            <a:spAutoFit/>
          </a:bodyPr>
          <a:lstStyle/>
          <a:p>
            <a:pPr algn="l"/>
            <a:r>
              <a:rPr sz="1650" b="1" i="0">
                <a:solidFill>
                  <a:srgbClr val="0B1F3A"/>
                </a:solidFill>
                <a:latin typeface="Arial"/>
              </a:rPr>
              <a:t>A two-instrument evidence base</a:t>
            </a:r>
          </a:p>
        </p:txBody>
      </p:sp>
      <p:sp>
        <p:nvSpPr>
          <p:cNvPr id="36" name="TextBox 35"/>
          <p:cNvSpPr txBox="1"/>
          <p:nvPr/>
        </p:nvSpPr>
        <p:spPr>
          <a:xfrm>
            <a:off x="868680" y="4645152"/>
            <a:ext cx="4800600" cy="1188720"/>
          </a:xfrm>
          <a:prstGeom prst="rect">
            <a:avLst/>
          </a:prstGeom>
          <a:noFill/>
        </p:spPr>
        <p:txBody>
          <a:bodyPr wrap="square" lIns="0" tIns="0" rIns="0" bIns="0">
            <a:spAutoFit/>
          </a:bodyPr>
          <a:lstStyle/>
          <a:p>
            <a:pPr algn="l">
              <a:lnSpc>
                <a:spcPts val="1600"/>
              </a:lnSpc>
            </a:pPr>
            <a:r>
              <a:rPr sz="1150" b="0" i="0">
                <a:solidFill>
                  <a:srgbClr val="1A2733"/>
                </a:solidFill>
                <a:latin typeface="Arial"/>
              </a:rPr>
              <a:t>–  The operational log gives us volume. The safety record gives us severity.</a:t>
            </a:r>
          </a:p>
          <a:p>
            <a:pPr algn="l">
              <a:lnSpc>
                <a:spcPts val="1600"/>
              </a:lnSpc>
            </a:pPr>
            <a:r>
              <a:rPr sz="1150" b="0" i="0">
                <a:solidFill>
                  <a:srgbClr val="1A2733"/>
                </a:solidFill>
                <a:latin typeface="Arial"/>
              </a:rPr>
              <a:t>–  41 occurrences escalated into formal safety reports, each one classified and tracked.</a:t>
            </a:r>
          </a:p>
          <a:p>
            <a:pPr algn="l">
              <a:lnSpc>
                <a:spcPts val="1600"/>
              </a:lnSpc>
            </a:pPr>
            <a:r>
              <a:rPr sz="1150" b="0" i="0">
                <a:solidFill>
                  <a:srgbClr val="1A2733"/>
                </a:solidFill>
                <a:latin typeface="Arial"/>
              </a:rPr>
              <a:t>–  Four are linked to a registered hazard, which is what makes trend action possible.</a:t>
            </a:r>
          </a:p>
        </p:txBody>
      </p:sp>
      <p:sp>
        <p:nvSpPr>
          <p:cNvPr id="37" name="Rounded Rectangle 36"/>
          <p:cNvSpPr/>
          <p:nvPr/>
        </p:nvSpPr>
        <p:spPr>
          <a:xfrm>
            <a:off x="6217920" y="4069080"/>
            <a:ext cx="5349240" cy="1920240"/>
          </a:xfrm>
          <a:prstGeom prst="roundRect">
            <a:avLst>
              <a:gd name="adj" fmla="val 6000"/>
            </a:avLst>
          </a:prstGeom>
          <a:solidFill>
            <a:srgbClr val="FCF1DE"/>
          </a:solidFill>
          <a:ln w="12700">
            <a:solidFill>
              <a:srgbClr val="E8A33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TextBox 37"/>
          <p:cNvSpPr txBox="1"/>
          <p:nvPr/>
        </p:nvSpPr>
        <p:spPr>
          <a:xfrm>
            <a:off x="6492240" y="4251960"/>
            <a:ext cx="4754880" cy="320040"/>
          </a:xfrm>
          <a:prstGeom prst="rect">
            <a:avLst/>
          </a:prstGeom>
          <a:noFill/>
        </p:spPr>
        <p:txBody>
          <a:bodyPr wrap="square" lIns="0" tIns="0" rIns="0" bIns="0">
            <a:spAutoFit/>
          </a:bodyPr>
          <a:lstStyle/>
          <a:p>
            <a:pPr algn="l"/>
            <a:r>
              <a:rPr sz="1650" b="1" i="0">
                <a:solidFill>
                  <a:srgbClr val="8A5A12"/>
                </a:solidFill>
                <a:latin typeface="Arial"/>
              </a:rPr>
              <a:t>What our own review identified</a:t>
            </a:r>
          </a:p>
        </p:txBody>
      </p:sp>
      <p:sp>
        <p:nvSpPr>
          <p:cNvPr id="39" name="TextBox 38"/>
          <p:cNvSpPr txBox="1"/>
          <p:nvPr/>
        </p:nvSpPr>
        <p:spPr>
          <a:xfrm>
            <a:off x="6492240" y="4645152"/>
            <a:ext cx="4800600" cy="1188720"/>
          </a:xfrm>
          <a:prstGeom prst="rect">
            <a:avLst/>
          </a:prstGeom>
          <a:noFill/>
        </p:spPr>
        <p:txBody>
          <a:bodyPr wrap="square" lIns="0" tIns="0" rIns="0" bIns="0">
            <a:spAutoFit/>
          </a:bodyPr>
          <a:lstStyle/>
          <a:p>
            <a:pPr algn="l">
              <a:lnSpc>
                <a:spcPts val="1600"/>
              </a:lnSpc>
            </a:pPr>
            <a:r>
              <a:rPr sz="1150" b="0" i="0">
                <a:solidFill>
                  <a:srgbClr val="8A5A12"/>
                </a:solidFill>
                <a:latin typeface="Arial"/>
              </a:rPr>
              <a:t>–  We reviewed our own classification practice against the full occurrence record.</a:t>
            </a:r>
          </a:p>
          <a:p>
            <a:pPr algn="l">
              <a:lnSpc>
                <a:spcPts val="1600"/>
              </a:lnSpc>
            </a:pPr>
            <a:r>
              <a:rPr sz="1150" b="0" i="0">
                <a:solidFill>
                  <a:srgbClr val="8A5A12"/>
                </a:solidFill>
                <a:latin typeface="Arial"/>
              </a:rPr>
              <a:t>–  One event type can attract more than one valid label, which limits comparison between States.</a:t>
            </a:r>
          </a:p>
          <a:p>
            <a:pPr algn="l">
              <a:lnSpc>
                <a:spcPts val="1600"/>
              </a:lnSpc>
            </a:pPr>
            <a:r>
              <a:rPr sz="1150" b="0" i="0">
                <a:solidFill>
                  <a:srgbClr val="8A5A12"/>
                </a:solidFill>
                <a:latin typeface="Arial"/>
              </a:rPr>
              <a:t>–  A common MID taxonomy resolves this. It is our first proposal.</a:t>
            </a:r>
          </a:p>
        </p:txBody>
      </p:sp>
      <p:sp>
        <p:nvSpPr>
          <p:cNvPr id="40" name="TextBox 39"/>
          <p:cNvSpPr txBox="1"/>
          <p:nvPr/>
        </p:nvSpPr>
        <p:spPr>
          <a:xfrm>
            <a:off x="594360" y="6144768"/>
            <a:ext cx="10972800" cy="320040"/>
          </a:xfrm>
          <a:prstGeom prst="rect">
            <a:avLst/>
          </a:prstGeom>
          <a:noFill/>
        </p:spPr>
        <p:txBody>
          <a:bodyPr wrap="square" lIns="0" tIns="0" rIns="0" bIns="0">
            <a:spAutoFit/>
          </a:bodyPr>
          <a:lstStyle/>
          <a:p>
            <a:pPr algn="l"/>
            <a:r>
              <a:rPr sz="1050" b="0" i="1">
                <a:solidFill>
                  <a:srgbClr val="5D6E7E"/>
                </a:solidFill>
                <a:latin typeface="Arial"/>
              </a:rPr>
              <a:t>Source: SZC safety occurrence records (ROSI), December 2025 – June 2026. References: ICAO Annex 19 · ICAO Doc 9859 (Safety Management Manual).</a:t>
            </a:r>
          </a:p>
        </p:txBody>
      </p:sp>
      <p:pic>
        <p:nvPicPr>
          <p:cNvPr id="41" name="Picture 40"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name="Slide 12">
    <p:bg>
      <p:bgPr>
        <a:solidFill>
          <a:srgbClr val="0B1F3A"/>
        </a:solidFill>
        <a:effectLst/>
      </p:bgPr>
    </p:bg>
    <p:spTree>
      <p:nvGrpSpPr>
        <p:cNvPr id="1" name=""/>
        <p:cNvGrpSpPr/>
        <p:nvPr/>
      </p:nvGrpSpPr>
      <p:grpSpPr>
        <a:xfrm>
          <a:off x="0" y="0"/>
          <a:ext cx="0" cy="0"/>
          <a:chOff x="0" y="0"/>
          <a:chExt cx="0" cy="0"/>
        </a:xfrm>
      </p:grpSpPr>
      <p:sp>
        <p:nvSpPr>
          <p:cNvPr id="2" name="Shape 0"/>
          <p:cNvSpPr/>
          <p:nvPr/>
        </p:nvSpPr>
        <p:spPr>
          <a:xfrm>
            <a:off x="8595360" y="-914400"/>
            <a:ext cx="4572000" cy="4572000"/>
          </a:xfrm>
          <a:prstGeom prst="ellipse">
            <a:avLst/>
          </a:prstGeom>
          <a:ln w="13970">
            <a:solidFill>
              <a:srgbClr val="E8A33D">
                <a:alpha val="38000"/>
              </a:srgbClr>
            </a:solidFill>
            <a:prstDash val="solid"/>
          </a:ln>
        </p:spPr>
        <p:txBody>
          <a:bodyPr/>
          <a:lstStyle/>
          <a:p>
            <a:endParaRPr/>
          </a:p>
        </p:txBody>
      </p:sp>
      <p:sp>
        <p:nvSpPr>
          <p:cNvPr id="3" name="Shape 1"/>
          <p:cNvSpPr/>
          <p:nvPr/>
        </p:nvSpPr>
        <p:spPr>
          <a:xfrm>
            <a:off x="9235440" y="-274320"/>
            <a:ext cx="3291840" cy="3291840"/>
          </a:xfrm>
          <a:prstGeom prst="ellipse">
            <a:avLst/>
          </a:prstGeom>
          <a:ln w="13970">
            <a:solidFill>
              <a:srgbClr val="E8A33D">
                <a:alpha val="38000"/>
              </a:srgbClr>
            </a:solidFill>
            <a:prstDash val="solid"/>
          </a:ln>
        </p:spPr>
        <p:txBody>
          <a:bodyPr/>
          <a:lstStyle/>
          <a:p>
            <a:endParaRPr/>
          </a:p>
        </p:txBody>
      </p:sp>
      <p:sp>
        <p:nvSpPr>
          <p:cNvPr id="4" name="Shape 2"/>
          <p:cNvSpPr/>
          <p:nvPr/>
        </p:nvSpPr>
        <p:spPr>
          <a:xfrm>
            <a:off x="9829800" y="320040"/>
            <a:ext cx="2103120" cy="2103120"/>
          </a:xfrm>
          <a:prstGeom prst="ellipse">
            <a:avLst/>
          </a:prstGeom>
          <a:ln w="13970">
            <a:solidFill>
              <a:srgbClr val="E8A33D">
                <a:alpha val="38000"/>
              </a:srgbClr>
            </a:solidFill>
            <a:prstDash val="solid"/>
          </a:ln>
        </p:spPr>
        <p:txBody>
          <a:bodyPr/>
          <a:lstStyle/>
          <a:p>
            <a:endParaRPr/>
          </a:p>
        </p:txBody>
      </p:sp>
      <p:sp>
        <p:nvSpPr>
          <p:cNvPr id="5" name="Shape 3"/>
          <p:cNvSpPr/>
          <p:nvPr/>
        </p:nvSpPr>
        <p:spPr>
          <a:xfrm>
            <a:off x="10332720" y="822960"/>
            <a:ext cx="1097280" cy="1097280"/>
          </a:xfrm>
          <a:prstGeom prst="ellipse">
            <a:avLst/>
          </a:prstGeom>
          <a:ln w="13970">
            <a:solidFill>
              <a:srgbClr val="E8A33D">
                <a:alpha val="38000"/>
              </a:srgbClr>
            </a:solidFill>
            <a:prstDash val="solid"/>
          </a:ln>
        </p:spPr>
        <p:txBody>
          <a:bodyPr/>
          <a:lstStyle/>
          <a:p>
            <a:endParaRPr/>
          </a:p>
        </p:txBody>
      </p:sp>
      <p:sp>
        <p:nvSpPr>
          <p:cNvPr id="6" name="Text 4"/>
          <p:cNvSpPr txBox="1"/>
          <p:nvPr/>
        </p:nvSpPr>
        <p:spPr>
          <a:xfrm>
            <a:off x="594360" y="2331720"/>
            <a:ext cx="7772400" cy="365760"/>
          </a:xfrm>
          <a:prstGeom prst="rect">
            <a:avLst/>
          </a:prstGeom>
          <a:noFill/>
          <a:ln/>
        </p:spPr>
        <p:txBody>
          <a:bodyPr wrap="square" rtlCol="0" anchor="ctr"/>
          <a:lstStyle/>
          <a:p>
            <a:pPr marL="0" indent="0">
              <a:buNone/>
            </a:pPr>
            <a:r>
              <a:rPr lang="en-US" sz="1300" b="1" kern="0" spc="200" dirty="0">
                <a:solidFill>
                  <a:srgbClr val="E8A33D"/>
                </a:solidFill>
                <a:latin typeface="Arial" pitchFamily="34" charset="0"/>
                <a:ea typeface="Calibri" pitchFamily="34" charset="-122"/>
                <a:cs typeface="Calibri" pitchFamily="34" charset="-120"/>
              </a:rPr>
              <a:t>Part two</a:t>
            </a:r>
            <a:endParaRPr lang="en-US" sz="1300" dirty="0"/>
          </a:p>
        </p:txBody>
      </p:sp>
      <p:sp>
        <p:nvSpPr>
          <p:cNvPr id="7" name="Text 5"/>
          <p:cNvSpPr txBox="1"/>
          <p:nvPr/>
        </p:nvSpPr>
        <p:spPr>
          <a:xfrm>
            <a:off x="594360" y="2743200"/>
            <a:ext cx="8412480" cy="1371600"/>
          </a:xfrm>
          <a:prstGeom prst="rect">
            <a:avLst/>
          </a:prstGeom>
          <a:noFill/>
          <a:ln/>
        </p:spPr>
        <p:txBody>
          <a:bodyPr wrap="square" rtlCol="0" anchor="ctr"/>
          <a:lstStyle/>
          <a:p>
            <a:pPr marL="0" indent="0">
              <a:lnSpc>
                <a:spcPts val="4400"/>
              </a:lnSpc>
              <a:buNone/>
            </a:pPr>
            <a:r>
              <a:rPr lang="en-US" sz="4000" b="1" dirty="0">
                <a:solidFill>
                  <a:srgbClr val="FFFFFF"/>
                </a:solidFill>
                <a:latin typeface="Arial" pitchFamily="34" charset="0"/>
                <a:ea typeface="Cambria" pitchFamily="34" charset="-122"/>
                <a:cs typeface="Cambria" pitchFamily="34" charset="-120"/>
              </a:rPr>
              <a:t>How we responded</a:t>
            </a:r>
            <a:endParaRPr lang="en-US" sz="4000" dirty="0"/>
          </a:p>
        </p:txBody>
      </p:sp>
      <p:sp>
        <p:nvSpPr>
          <p:cNvPr id="8" name="Text 6"/>
          <p:cNvSpPr txBox="1"/>
          <p:nvPr/>
        </p:nvSpPr>
        <p:spPr>
          <a:xfrm>
            <a:off x="594360" y="4160520"/>
            <a:ext cx="8412480" cy="731520"/>
          </a:xfrm>
          <a:prstGeom prst="rect">
            <a:avLst/>
          </a:prstGeom>
          <a:noFill/>
          <a:ln/>
        </p:spPr>
        <p:txBody>
          <a:bodyPr wrap="square" rtlCol="0" anchor="ctr"/>
          <a:lstStyle/>
          <a:p>
            <a:pPr marL="0" indent="0">
              <a:buNone/>
            </a:pPr>
            <a:r>
              <a:rPr lang="en-US" sz="1500" dirty="0">
                <a:solidFill>
                  <a:srgbClr val="AFC4D8"/>
                </a:solidFill>
                <a:latin typeface="Arial" pitchFamily="34" charset="0"/>
                <a:ea typeface="Calibri" pitchFamily="34" charset="-122"/>
                <a:cs typeface="Calibri" pitchFamily="34" charset="-120"/>
              </a:rPr>
              <a:t>A layered mitigation model spanning ATC procedures, airspace design, CNS resilience and information provision</a:t>
            </a:r>
            <a:endParaRPr lang="en-US" sz="1500" dirty="0"/>
          </a:p>
        </p:txBody>
      </p:sp>
      <p:sp>
        <p:nvSpPr>
          <p:cNvPr id="10" name="Rounded Rectangle 9"/>
          <p:cNvSpPr/>
          <p:nvPr/>
        </p:nvSpPr>
        <p:spPr>
          <a:xfrm>
            <a:off x="8979408" y="265176"/>
            <a:ext cx="2565757" cy="896112"/>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 name="Picture 8" descr="image.png"/>
          <p:cNvPicPr>
            <a:picLocks noChangeAspect="1"/>
          </p:cNvPicPr>
          <p:nvPr/>
        </p:nvPicPr>
        <p:blipFill>
          <a:blip r:embed="rId3"/>
          <a:stretch>
            <a:fillRect/>
          </a:stretch>
        </p:blipFill>
        <p:spPr>
          <a:xfrm>
            <a:off x="9098280" y="384048"/>
            <a:ext cx="2328013" cy="65836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RESPONSE</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A four-layer mitigation model</a:t>
            </a:r>
            <a:endParaRPr lang="en-US" sz="3000" dirty="0"/>
          </a:p>
        </p:txBody>
      </p:sp>
      <p:sp>
        <p:nvSpPr>
          <p:cNvPr id="4" name="Text 2"/>
          <p:cNvSpPr txBox="1"/>
          <p:nvPr/>
        </p:nvSpPr>
        <p:spPr>
          <a:xfrm>
            <a:off x="594360" y="1572768"/>
            <a:ext cx="10881360" cy="457200"/>
          </a:xfrm>
          <a:prstGeom prst="rect">
            <a:avLst/>
          </a:prstGeom>
          <a:noFill/>
          <a:ln/>
        </p:spPr>
        <p:txBody>
          <a:bodyPr wrap="square" lIns="0" tIns="0" rIns="0" bIns="0" rtlCol="0" anchor="ctr"/>
          <a:lstStyle/>
          <a:p>
            <a:pPr marL="0" indent="0">
              <a:buNone/>
            </a:pPr>
            <a:r>
              <a:rPr lang="en-US" sz="1400" dirty="0">
                <a:solidFill>
                  <a:srgbClr val="1A2733"/>
                </a:solidFill>
                <a:latin typeface="Arial" pitchFamily="34" charset="0"/>
                <a:ea typeface="Calibri" pitchFamily="34" charset="-122"/>
                <a:cs typeface="Calibri" pitchFamily="34" charset="-120"/>
              </a:rPr>
              <a:t>Each layer addresses a different part of the problem and operates on a different timescale — from the immediate tactical response through to infrastructure and information provision.</a:t>
            </a:r>
            <a:endParaRPr lang="en-US" sz="1400" dirty="0"/>
          </a:p>
        </p:txBody>
      </p:sp>
      <p:sp>
        <p:nvSpPr>
          <p:cNvPr id="5" name="Shape 3"/>
          <p:cNvSpPr/>
          <p:nvPr/>
        </p:nvSpPr>
        <p:spPr>
          <a:xfrm>
            <a:off x="594360" y="2240280"/>
            <a:ext cx="2560320" cy="3291840"/>
          </a:xfrm>
          <a:prstGeom prst="roundRect">
            <a:avLst>
              <a:gd name="adj" fmla="val 2143"/>
            </a:avLst>
          </a:prstGeom>
          <a:solidFill>
            <a:srgbClr val="F4F7FA"/>
          </a:solidFill>
          <a:ln w="12700">
            <a:solidFill>
              <a:srgbClr val="DCE5EE"/>
            </a:solidFill>
            <a:prstDash val="solid"/>
          </a:ln>
        </p:spPr>
        <p:txBody>
          <a:bodyPr/>
          <a:lstStyle/>
          <a:p>
            <a:endParaRPr/>
          </a:p>
        </p:txBody>
      </p:sp>
      <p:sp>
        <p:nvSpPr>
          <p:cNvPr id="6" name="Shape 4"/>
          <p:cNvSpPr/>
          <p:nvPr/>
        </p:nvSpPr>
        <p:spPr>
          <a:xfrm>
            <a:off x="868680" y="2487168"/>
            <a:ext cx="384048" cy="384048"/>
          </a:xfrm>
          <a:prstGeom prst="ellipse">
            <a:avLst/>
          </a:prstGeom>
          <a:solidFill>
            <a:srgbClr val="0B1F3A"/>
          </a:solidFill>
          <a:ln/>
        </p:spPr>
        <p:txBody>
          <a:bodyPr/>
          <a:lstStyle/>
          <a:p>
            <a:endParaRPr/>
          </a:p>
        </p:txBody>
      </p:sp>
      <p:sp>
        <p:nvSpPr>
          <p:cNvPr id="7" name="Text 5"/>
          <p:cNvSpPr txBox="1"/>
          <p:nvPr/>
        </p:nvSpPr>
        <p:spPr>
          <a:xfrm>
            <a:off x="868680" y="248716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1</a:t>
            </a:r>
            <a:endParaRPr lang="en-US" sz="1300" dirty="0"/>
          </a:p>
        </p:txBody>
      </p:sp>
      <p:sp>
        <p:nvSpPr>
          <p:cNvPr id="8" name="Text 6"/>
          <p:cNvSpPr txBox="1"/>
          <p:nvPr/>
        </p:nvSpPr>
        <p:spPr>
          <a:xfrm>
            <a:off x="868680" y="2999232"/>
            <a:ext cx="2103120" cy="256032"/>
          </a:xfrm>
          <a:prstGeom prst="rect">
            <a:avLst/>
          </a:prstGeom>
          <a:noFill/>
          <a:ln/>
        </p:spPr>
        <p:txBody>
          <a:bodyPr wrap="square" lIns="0" tIns="0" rIns="0" bIns="0" rtlCol="0" anchor="ctr"/>
          <a:lstStyle/>
          <a:p>
            <a:pPr marL="0" indent="0">
              <a:buNone/>
            </a:pPr>
            <a:r>
              <a:rPr lang="en-US" sz="1000" b="1" kern="0" spc="150" dirty="0">
                <a:solidFill>
                  <a:srgbClr val="2E6DA4"/>
                </a:solidFill>
                <a:latin typeface="Arial" pitchFamily="34" charset="0"/>
                <a:ea typeface="Calibri" pitchFamily="34" charset="-122"/>
                <a:cs typeface="Calibri" pitchFamily="34" charset="-120"/>
              </a:rPr>
              <a:t>TACTICAL</a:t>
            </a:r>
            <a:endParaRPr lang="en-US" sz="1000" dirty="0"/>
          </a:p>
        </p:txBody>
      </p:sp>
      <p:sp>
        <p:nvSpPr>
          <p:cNvPr id="9" name="Text 7"/>
          <p:cNvSpPr txBox="1"/>
          <p:nvPr/>
        </p:nvSpPr>
        <p:spPr>
          <a:xfrm>
            <a:off x="868680" y="3273552"/>
            <a:ext cx="2121408" cy="868680"/>
          </a:xfrm>
          <a:prstGeom prst="rect">
            <a:avLst/>
          </a:prstGeom>
          <a:noFill/>
          <a:ln/>
        </p:spPr>
        <p:txBody>
          <a:bodyPr wrap="square" lIns="0" tIns="0" rIns="0" bIns="0" rtlCol="0" anchor="ctr"/>
          <a:lstStyle/>
          <a:p>
            <a:pPr marL="0" indent="0">
              <a:lnSpc>
                <a:spcPts val="2100"/>
              </a:lnSpc>
              <a:buNone/>
            </a:pPr>
            <a:r>
              <a:rPr lang="en-US" sz="1700" b="1" dirty="0">
                <a:solidFill>
                  <a:srgbClr val="0B1F3A"/>
                </a:solidFill>
                <a:latin typeface="Arial" pitchFamily="34" charset="0"/>
                <a:ea typeface="Cambria" pitchFamily="34" charset="-122"/>
                <a:cs typeface="Cambria" pitchFamily="34" charset="-120"/>
              </a:rPr>
              <a:t>ATC procedures</a:t>
            </a:r>
            <a:endParaRPr lang="en-US" sz="1700" dirty="0"/>
          </a:p>
        </p:txBody>
      </p:sp>
      <p:sp>
        <p:nvSpPr>
          <p:cNvPr id="10" name="Text 8"/>
          <p:cNvSpPr txBox="1"/>
          <p:nvPr/>
        </p:nvSpPr>
        <p:spPr>
          <a:xfrm>
            <a:off x="868680" y="4206240"/>
            <a:ext cx="2121408" cy="114300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Immediate response by the controller to a reported or detected event</a:t>
            </a:r>
            <a:endParaRPr lang="en-US" sz="1150" dirty="0"/>
          </a:p>
        </p:txBody>
      </p:sp>
      <p:sp>
        <p:nvSpPr>
          <p:cNvPr id="11" name="Shape 9"/>
          <p:cNvSpPr/>
          <p:nvPr/>
        </p:nvSpPr>
        <p:spPr>
          <a:xfrm>
            <a:off x="3383280" y="2240280"/>
            <a:ext cx="2560320" cy="3291840"/>
          </a:xfrm>
          <a:prstGeom prst="roundRect">
            <a:avLst>
              <a:gd name="adj" fmla="val 2143"/>
            </a:avLst>
          </a:prstGeom>
          <a:solidFill>
            <a:srgbClr val="0B1F3A"/>
          </a:solidFill>
          <a:ln w="12700">
            <a:solidFill>
              <a:srgbClr val="0B1F3A"/>
            </a:solidFill>
            <a:prstDash val="solid"/>
          </a:ln>
        </p:spPr>
        <p:txBody>
          <a:bodyPr/>
          <a:lstStyle/>
          <a:p>
            <a:endParaRPr/>
          </a:p>
        </p:txBody>
      </p:sp>
      <p:sp>
        <p:nvSpPr>
          <p:cNvPr id="12" name="Shape 10"/>
          <p:cNvSpPr/>
          <p:nvPr/>
        </p:nvSpPr>
        <p:spPr>
          <a:xfrm>
            <a:off x="3657600" y="2487168"/>
            <a:ext cx="384048" cy="384048"/>
          </a:xfrm>
          <a:prstGeom prst="ellipse">
            <a:avLst/>
          </a:prstGeom>
          <a:solidFill>
            <a:srgbClr val="E8A33D"/>
          </a:solidFill>
          <a:ln/>
        </p:spPr>
        <p:txBody>
          <a:bodyPr/>
          <a:lstStyle/>
          <a:p>
            <a:endParaRPr/>
          </a:p>
        </p:txBody>
      </p:sp>
      <p:sp>
        <p:nvSpPr>
          <p:cNvPr id="13" name="Text 11"/>
          <p:cNvSpPr txBox="1"/>
          <p:nvPr/>
        </p:nvSpPr>
        <p:spPr>
          <a:xfrm>
            <a:off x="3657600" y="2487168"/>
            <a:ext cx="384048" cy="384048"/>
          </a:xfrm>
          <a:prstGeom prst="rect">
            <a:avLst/>
          </a:prstGeom>
          <a:noFill/>
          <a:ln/>
        </p:spPr>
        <p:txBody>
          <a:bodyPr wrap="square" lIns="0" tIns="0" rIns="0" bIns="0" rtlCol="0" anchor="ctr"/>
          <a:lstStyle/>
          <a:p>
            <a:pPr marL="0" indent="0" algn="ctr">
              <a:buNone/>
            </a:pPr>
            <a:r>
              <a:rPr lang="en-US" sz="1300" b="1" dirty="0">
                <a:solidFill>
                  <a:srgbClr val="3A2500"/>
                </a:solidFill>
                <a:latin typeface="Arial" pitchFamily="34" charset="0"/>
                <a:ea typeface="Calibri" pitchFamily="34" charset="-122"/>
                <a:cs typeface="Calibri" pitchFamily="34" charset="-120"/>
              </a:rPr>
              <a:t>2</a:t>
            </a:r>
            <a:endParaRPr lang="en-US" sz="1300" dirty="0"/>
          </a:p>
        </p:txBody>
      </p:sp>
      <p:sp>
        <p:nvSpPr>
          <p:cNvPr id="14" name="Text 12"/>
          <p:cNvSpPr txBox="1"/>
          <p:nvPr/>
        </p:nvSpPr>
        <p:spPr>
          <a:xfrm>
            <a:off x="3657600" y="2999232"/>
            <a:ext cx="2103120" cy="256032"/>
          </a:xfrm>
          <a:prstGeom prst="rect">
            <a:avLst/>
          </a:prstGeom>
          <a:noFill/>
          <a:ln/>
        </p:spPr>
        <p:txBody>
          <a:bodyPr wrap="square" lIns="0" tIns="0" rIns="0" bIns="0" rtlCol="0" anchor="ctr"/>
          <a:lstStyle/>
          <a:p>
            <a:pPr marL="0" indent="0">
              <a:buNone/>
            </a:pPr>
            <a:r>
              <a:rPr lang="en-US" sz="1000" b="1" kern="0" spc="150" dirty="0">
                <a:solidFill>
                  <a:srgbClr val="E8A33D"/>
                </a:solidFill>
                <a:latin typeface="Arial" pitchFamily="34" charset="0"/>
                <a:ea typeface="Calibri" pitchFamily="34" charset="-122"/>
                <a:cs typeface="Calibri" pitchFamily="34" charset="-120"/>
              </a:rPr>
              <a:t>STRUCTURAL</a:t>
            </a:r>
            <a:endParaRPr lang="en-US" sz="1000" dirty="0"/>
          </a:p>
        </p:txBody>
      </p:sp>
      <p:sp>
        <p:nvSpPr>
          <p:cNvPr id="15" name="Text 13"/>
          <p:cNvSpPr txBox="1"/>
          <p:nvPr/>
        </p:nvSpPr>
        <p:spPr>
          <a:xfrm>
            <a:off x="3657600" y="3273552"/>
            <a:ext cx="2121408" cy="868680"/>
          </a:xfrm>
          <a:prstGeom prst="rect">
            <a:avLst/>
          </a:prstGeom>
          <a:noFill/>
          <a:ln/>
        </p:spPr>
        <p:txBody>
          <a:bodyPr wrap="square" lIns="0" tIns="0" rIns="0" bIns="0" rtlCol="0" anchor="ctr"/>
          <a:lstStyle/>
          <a:p>
            <a:pPr marL="0" indent="0">
              <a:lnSpc>
                <a:spcPts val="2100"/>
              </a:lnSpc>
              <a:buNone/>
            </a:pPr>
            <a:r>
              <a:rPr lang="en-US" sz="1700" b="1" dirty="0">
                <a:solidFill>
                  <a:srgbClr val="FFFFFF"/>
                </a:solidFill>
                <a:latin typeface="Arial" pitchFamily="34" charset="0"/>
                <a:ea typeface="Cambria" pitchFamily="34" charset="-122"/>
                <a:cs typeface="Cambria" pitchFamily="34" charset="-120"/>
              </a:rPr>
              <a:t>Airspace and procedure design</a:t>
            </a:r>
            <a:endParaRPr lang="en-US" sz="1700" dirty="0"/>
          </a:p>
        </p:txBody>
      </p:sp>
      <p:sp>
        <p:nvSpPr>
          <p:cNvPr id="16" name="Text 14"/>
          <p:cNvSpPr txBox="1"/>
          <p:nvPr/>
        </p:nvSpPr>
        <p:spPr>
          <a:xfrm>
            <a:off x="3657600" y="4206240"/>
            <a:ext cx="2121408" cy="1143000"/>
          </a:xfrm>
          <a:prstGeom prst="rect">
            <a:avLst/>
          </a:prstGeom>
          <a:noFill/>
          <a:ln/>
        </p:spPr>
        <p:txBody>
          <a:bodyPr wrap="square" lIns="0" tIns="0" rIns="0" bIns="0" rtlCol="0" anchor="ctr"/>
          <a:lstStyle/>
          <a:p>
            <a:pPr marL="0" indent="0">
              <a:lnSpc>
                <a:spcPts val="1500"/>
              </a:lnSpc>
              <a:buNone/>
            </a:pPr>
            <a:r>
              <a:rPr lang="en-US" sz="1150" dirty="0">
                <a:solidFill>
                  <a:srgbClr val="C9D9E7"/>
                </a:solidFill>
                <a:latin typeface="Arial" pitchFamily="34" charset="0"/>
                <a:ea typeface="Calibri" pitchFamily="34" charset="-122"/>
                <a:cs typeface="Calibri" pitchFamily="34" charset="-120"/>
              </a:rPr>
              <a:t>Route and procedure design that remains usable without GNSS</a:t>
            </a:r>
            <a:endParaRPr lang="en-US" sz="1150" dirty="0"/>
          </a:p>
        </p:txBody>
      </p:sp>
      <p:sp>
        <p:nvSpPr>
          <p:cNvPr id="17" name="Shape 15"/>
          <p:cNvSpPr/>
          <p:nvPr/>
        </p:nvSpPr>
        <p:spPr>
          <a:xfrm>
            <a:off x="6172200" y="2240280"/>
            <a:ext cx="2560320" cy="3291840"/>
          </a:xfrm>
          <a:prstGeom prst="roundRect">
            <a:avLst>
              <a:gd name="adj" fmla="val 2143"/>
            </a:avLst>
          </a:prstGeom>
          <a:solidFill>
            <a:srgbClr val="F4F7FA"/>
          </a:solidFill>
          <a:ln w="12700">
            <a:solidFill>
              <a:srgbClr val="DCE5EE"/>
            </a:solidFill>
            <a:prstDash val="solid"/>
          </a:ln>
        </p:spPr>
        <p:txBody>
          <a:bodyPr/>
          <a:lstStyle/>
          <a:p>
            <a:endParaRPr/>
          </a:p>
        </p:txBody>
      </p:sp>
      <p:sp>
        <p:nvSpPr>
          <p:cNvPr id="18" name="Shape 16"/>
          <p:cNvSpPr/>
          <p:nvPr/>
        </p:nvSpPr>
        <p:spPr>
          <a:xfrm>
            <a:off x="6446520" y="2487168"/>
            <a:ext cx="384048" cy="384048"/>
          </a:xfrm>
          <a:prstGeom prst="ellipse">
            <a:avLst/>
          </a:prstGeom>
          <a:solidFill>
            <a:srgbClr val="0B1F3A"/>
          </a:solidFill>
          <a:ln/>
        </p:spPr>
        <p:txBody>
          <a:bodyPr/>
          <a:lstStyle/>
          <a:p>
            <a:endParaRPr/>
          </a:p>
        </p:txBody>
      </p:sp>
      <p:sp>
        <p:nvSpPr>
          <p:cNvPr id="19" name="Text 17"/>
          <p:cNvSpPr txBox="1"/>
          <p:nvPr/>
        </p:nvSpPr>
        <p:spPr>
          <a:xfrm>
            <a:off x="6446520" y="248716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3</a:t>
            </a:r>
            <a:endParaRPr lang="en-US" sz="1300" dirty="0"/>
          </a:p>
        </p:txBody>
      </p:sp>
      <p:sp>
        <p:nvSpPr>
          <p:cNvPr id="20" name="Text 18"/>
          <p:cNvSpPr txBox="1"/>
          <p:nvPr/>
        </p:nvSpPr>
        <p:spPr>
          <a:xfrm>
            <a:off x="6446520" y="2999232"/>
            <a:ext cx="2103120" cy="256032"/>
          </a:xfrm>
          <a:prstGeom prst="rect">
            <a:avLst/>
          </a:prstGeom>
          <a:noFill/>
          <a:ln/>
        </p:spPr>
        <p:txBody>
          <a:bodyPr wrap="square" lIns="0" tIns="0" rIns="0" bIns="0" rtlCol="0" anchor="ctr"/>
          <a:lstStyle/>
          <a:p>
            <a:pPr marL="0" indent="0">
              <a:buNone/>
            </a:pPr>
            <a:r>
              <a:rPr lang="en-US" sz="1000" b="1" kern="0" spc="150" dirty="0">
                <a:solidFill>
                  <a:srgbClr val="2E6DA4"/>
                </a:solidFill>
                <a:latin typeface="Arial" pitchFamily="34" charset="0"/>
                <a:ea typeface="Calibri" pitchFamily="34" charset="-122"/>
                <a:cs typeface="Calibri" pitchFamily="34" charset="-120"/>
              </a:rPr>
              <a:t>FOUNDATIONAL</a:t>
            </a:r>
            <a:endParaRPr lang="en-US" sz="1000" dirty="0"/>
          </a:p>
        </p:txBody>
      </p:sp>
      <p:sp>
        <p:nvSpPr>
          <p:cNvPr id="21" name="Text 19"/>
          <p:cNvSpPr txBox="1"/>
          <p:nvPr/>
        </p:nvSpPr>
        <p:spPr>
          <a:xfrm>
            <a:off x="6446520" y="3273552"/>
            <a:ext cx="2121408" cy="868680"/>
          </a:xfrm>
          <a:prstGeom prst="rect">
            <a:avLst/>
          </a:prstGeom>
          <a:noFill/>
          <a:ln/>
        </p:spPr>
        <p:txBody>
          <a:bodyPr wrap="square" lIns="0" tIns="0" rIns="0" bIns="0" rtlCol="0" anchor="ctr"/>
          <a:lstStyle/>
          <a:p>
            <a:pPr marL="0" indent="0">
              <a:lnSpc>
                <a:spcPts val="2100"/>
              </a:lnSpc>
              <a:buNone/>
            </a:pPr>
            <a:r>
              <a:rPr lang="en-US" sz="1700" b="1" dirty="0">
                <a:solidFill>
                  <a:srgbClr val="0B1F3A"/>
                </a:solidFill>
                <a:latin typeface="Arial" pitchFamily="34" charset="0"/>
                <a:ea typeface="Cambria" pitchFamily="34" charset="-122"/>
                <a:cs typeface="Cambria" pitchFamily="34" charset="-120"/>
              </a:rPr>
              <a:t>CNS infrastructure</a:t>
            </a:r>
            <a:endParaRPr lang="en-US" sz="1700" dirty="0"/>
          </a:p>
        </p:txBody>
      </p:sp>
      <p:sp>
        <p:nvSpPr>
          <p:cNvPr id="22" name="Text 20"/>
          <p:cNvSpPr txBox="1"/>
          <p:nvPr/>
        </p:nvSpPr>
        <p:spPr>
          <a:xfrm>
            <a:off x="6446520" y="4206240"/>
            <a:ext cx="2121408" cy="114300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Detection, monitoring and a resilient conventional navigation network</a:t>
            </a:r>
            <a:endParaRPr lang="en-US" sz="1150" dirty="0"/>
          </a:p>
        </p:txBody>
      </p:sp>
      <p:sp>
        <p:nvSpPr>
          <p:cNvPr id="23" name="Shape 21"/>
          <p:cNvSpPr/>
          <p:nvPr/>
        </p:nvSpPr>
        <p:spPr>
          <a:xfrm>
            <a:off x="8961120" y="2240280"/>
            <a:ext cx="2560320" cy="3291840"/>
          </a:xfrm>
          <a:prstGeom prst="roundRect">
            <a:avLst>
              <a:gd name="adj" fmla="val 2143"/>
            </a:avLst>
          </a:prstGeom>
          <a:solidFill>
            <a:srgbClr val="F4F7FA"/>
          </a:solidFill>
          <a:ln w="12700">
            <a:solidFill>
              <a:srgbClr val="DCE5EE"/>
            </a:solidFill>
            <a:prstDash val="solid"/>
          </a:ln>
        </p:spPr>
        <p:txBody>
          <a:bodyPr/>
          <a:lstStyle/>
          <a:p>
            <a:endParaRPr/>
          </a:p>
        </p:txBody>
      </p:sp>
      <p:sp>
        <p:nvSpPr>
          <p:cNvPr id="24" name="Shape 22"/>
          <p:cNvSpPr/>
          <p:nvPr/>
        </p:nvSpPr>
        <p:spPr>
          <a:xfrm>
            <a:off x="9235440" y="2487168"/>
            <a:ext cx="384048" cy="384048"/>
          </a:xfrm>
          <a:prstGeom prst="ellipse">
            <a:avLst/>
          </a:prstGeom>
          <a:solidFill>
            <a:srgbClr val="0B1F3A"/>
          </a:solidFill>
          <a:ln/>
        </p:spPr>
        <p:txBody>
          <a:bodyPr/>
          <a:lstStyle/>
          <a:p>
            <a:endParaRPr/>
          </a:p>
        </p:txBody>
      </p:sp>
      <p:sp>
        <p:nvSpPr>
          <p:cNvPr id="25" name="Text 23"/>
          <p:cNvSpPr txBox="1"/>
          <p:nvPr/>
        </p:nvSpPr>
        <p:spPr>
          <a:xfrm>
            <a:off x="9235440" y="248716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4</a:t>
            </a:r>
            <a:endParaRPr lang="en-US" sz="1300" dirty="0"/>
          </a:p>
        </p:txBody>
      </p:sp>
      <p:sp>
        <p:nvSpPr>
          <p:cNvPr id="26" name="Text 24"/>
          <p:cNvSpPr txBox="1"/>
          <p:nvPr/>
        </p:nvSpPr>
        <p:spPr>
          <a:xfrm>
            <a:off x="9235440" y="2999232"/>
            <a:ext cx="2103120" cy="256032"/>
          </a:xfrm>
          <a:prstGeom prst="rect">
            <a:avLst/>
          </a:prstGeom>
          <a:noFill/>
          <a:ln/>
        </p:spPr>
        <p:txBody>
          <a:bodyPr wrap="square" lIns="0" tIns="0" rIns="0" bIns="0" rtlCol="0" anchor="ctr"/>
          <a:lstStyle/>
          <a:p>
            <a:pPr marL="0" indent="0">
              <a:buNone/>
            </a:pPr>
            <a:r>
              <a:rPr lang="en-US" sz="1000" b="1" kern="0" spc="150" dirty="0">
                <a:solidFill>
                  <a:srgbClr val="2E6DA4"/>
                </a:solidFill>
                <a:latin typeface="Arial" pitchFamily="34" charset="0"/>
                <a:ea typeface="Calibri" pitchFamily="34" charset="-122"/>
                <a:cs typeface="Calibri" pitchFamily="34" charset="-120"/>
              </a:rPr>
              <a:t>ENABLING</a:t>
            </a:r>
            <a:endParaRPr lang="en-US" sz="1000" dirty="0"/>
          </a:p>
        </p:txBody>
      </p:sp>
      <p:sp>
        <p:nvSpPr>
          <p:cNvPr id="27" name="Text 25"/>
          <p:cNvSpPr txBox="1"/>
          <p:nvPr/>
        </p:nvSpPr>
        <p:spPr>
          <a:xfrm>
            <a:off x="9235440" y="3273552"/>
            <a:ext cx="2121408" cy="868680"/>
          </a:xfrm>
          <a:prstGeom prst="rect">
            <a:avLst/>
          </a:prstGeom>
          <a:noFill/>
          <a:ln/>
        </p:spPr>
        <p:txBody>
          <a:bodyPr wrap="square" lIns="0" tIns="0" rIns="0" bIns="0" rtlCol="0" anchor="ctr"/>
          <a:lstStyle/>
          <a:p>
            <a:pPr marL="0" indent="0">
              <a:lnSpc>
                <a:spcPts val="2100"/>
              </a:lnSpc>
              <a:buNone/>
            </a:pPr>
            <a:r>
              <a:rPr lang="en-US" sz="1700" b="1" dirty="0">
                <a:solidFill>
                  <a:srgbClr val="0B1F3A"/>
                </a:solidFill>
                <a:latin typeface="Arial" pitchFamily="34" charset="0"/>
                <a:ea typeface="Cambria" pitchFamily="34" charset="-122"/>
                <a:cs typeface="Cambria" pitchFamily="34" charset="-120"/>
              </a:rPr>
              <a:t>Information provision</a:t>
            </a:r>
            <a:endParaRPr lang="en-US" sz="1700" dirty="0"/>
          </a:p>
        </p:txBody>
      </p:sp>
      <p:sp>
        <p:nvSpPr>
          <p:cNvPr id="28" name="Text 26"/>
          <p:cNvSpPr txBox="1"/>
          <p:nvPr/>
        </p:nvSpPr>
        <p:spPr>
          <a:xfrm>
            <a:off x="9235440" y="4206240"/>
            <a:ext cx="2121408" cy="114300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Timely, accurate and consistent information to operators and crews</a:t>
            </a:r>
            <a:endParaRPr lang="en-US" sz="1150" dirty="0"/>
          </a:p>
        </p:txBody>
      </p:sp>
      <p:sp>
        <p:nvSpPr>
          <p:cNvPr id="29" name="Shape 27"/>
          <p:cNvSpPr/>
          <p:nvPr/>
        </p:nvSpPr>
        <p:spPr>
          <a:xfrm>
            <a:off x="868680" y="5806440"/>
            <a:ext cx="10424160" cy="0"/>
          </a:xfrm>
          <a:prstGeom prst="line">
            <a:avLst/>
          </a:prstGeom>
          <a:noFill/>
          <a:ln w="19050">
            <a:solidFill>
              <a:srgbClr val="2E6DA4"/>
            </a:solidFill>
            <a:prstDash val="dash"/>
          </a:ln>
        </p:spPr>
        <p:txBody>
          <a:bodyPr/>
          <a:lstStyle/>
          <a:p>
            <a:endParaRPr/>
          </a:p>
        </p:txBody>
      </p:sp>
      <p:sp>
        <p:nvSpPr>
          <p:cNvPr id="30" name="Text 28"/>
          <p:cNvSpPr txBox="1"/>
          <p:nvPr/>
        </p:nvSpPr>
        <p:spPr>
          <a:xfrm>
            <a:off x="594360" y="5897880"/>
            <a:ext cx="10881360" cy="365760"/>
          </a:xfrm>
          <a:prstGeom prst="rect">
            <a:avLst/>
          </a:prstGeom>
          <a:noFill/>
          <a:ln/>
        </p:spPr>
        <p:txBody>
          <a:bodyPr wrap="square" lIns="0" tIns="0" rIns="0" bIns="0" rtlCol="0" anchor="ctr"/>
          <a:lstStyle/>
          <a:p>
            <a:pPr marL="0" indent="0">
              <a:buNone/>
            </a:pPr>
            <a:r>
              <a:rPr lang="en-US" sz="1200" i="1" dirty="0">
                <a:solidFill>
                  <a:srgbClr val="5D6E7E"/>
                </a:solidFill>
                <a:latin typeface="Arial" pitchFamily="34" charset="0"/>
                <a:ea typeface="Calibri" pitchFamily="34" charset="-122"/>
                <a:cs typeface="Calibri" pitchFamily="34" charset="-120"/>
              </a:rPr>
              <a:t>Underpinned throughout by safety management — hazard identification, risk assessment and monitoring under ICAO Doc 9859 and the ANS SMS.</a:t>
            </a:r>
            <a:endParaRPr lang="en-US" sz="1200" dirty="0"/>
          </a:p>
        </p:txBody>
      </p:sp>
      <p:pic>
        <p:nvPicPr>
          <p:cNvPr id="31" name="Picture 30"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RESPONSE</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600" b="1" dirty="0">
                <a:solidFill>
                  <a:srgbClr val="0B1F3A"/>
                </a:solidFill>
                <a:latin typeface="Arial" pitchFamily="34" charset="0"/>
                <a:ea typeface="Cambria" pitchFamily="34" charset="-122"/>
                <a:cs typeface="Cambria" pitchFamily="34" charset="-120"/>
              </a:rPr>
              <a:t>Layer 1 — Air traffic control procedures</a:t>
            </a:r>
            <a:endParaRPr lang="en-US" sz="3000" dirty="0"/>
          </a:p>
        </p:txBody>
      </p:sp>
      <p:sp>
        <p:nvSpPr>
          <p:cNvPr id="4" name="Shape 2"/>
          <p:cNvSpPr/>
          <p:nvPr/>
        </p:nvSpPr>
        <p:spPr>
          <a:xfrm>
            <a:off x="594360" y="1600200"/>
            <a:ext cx="3493008" cy="4069080"/>
          </a:xfrm>
          <a:prstGeom prst="roundRect">
            <a:avLst>
              <a:gd name="adj" fmla="val 1571"/>
            </a:avLst>
          </a:prstGeom>
          <a:solidFill>
            <a:srgbClr val="F4F7FA"/>
          </a:solidFill>
          <a:ln w="12700">
            <a:solidFill>
              <a:srgbClr val="DCE5EE"/>
            </a:solidFill>
            <a:prstDash val="solid"/>
          </a:ln>
        </p:spPr>
        <p:txBody>
          <a:bodyPr/>
          <a:lstStyle/>
          <a:p>
            <a:endParaRPr/>
          </a:p>
        </p:txBody>
      </p:sp>
      <p:sp>
        <p:nvSpPr>
          <p:cNvPr id="5" name="Shape 3"/>
          <p:cNvSpPr/>
          <p:nvPr/>
        </p:nvSpPr>
        <p:spPr>
          <a:xfrm>
            <a:off x="886968" y="1847088"/>
            <a:ext cx="146304" cy="146304"/>
          </a:xfrm>
          <a:prstGeom prst="rect">
            <a:avLst/>
          </a:prstGeom>
          <a:solidFill>
            <a:srgbClr val="E8A33D"/>
          </a:solidFill>
          <a:ln/>
        </p:spPr>
        <p:txBody>
          <a:bodyPr/>
          <a:lstStyle/>
          <a:p>
            <a:endParaRPr/>
          </a:p>
        </p:txBody>
      </p:sp>
      <p:sp>
        <p:nvSpPr>
          <p:cNvPr id="6" name="Text 4"/>
          <p:cNvSpPr txBox="1"/>
          <p:nvPr/>
        </p:nvSpPr>
        <p:spPr>
          <a:xfrm>
            <a:off x="1143000" y="1773936"/>
            <a:ext cx="2788920" cy="566928"/>
          </a:xfrm>
          <a:prstGeom prst="rect">
            <a:avLst/>
          </a:prstGeom>
          <a:noFill/>
          <a:ln/>
        </p:spPr>
        <p:txBody>
          <a:bodyPr wrap="square" lIns="0" tIns="0" rIns="0" bIns="0" rtlCol="0" anchor="ctr"/>
          <a:lstStyle/>
          <a:p>
            <a:pPr marL="0" indent="0">
              <a:lnSpc>
                <a:spcPts val="1900"/>
              </a:lnSpc>
              <a:buNone/>
            </a:pPr>
            <a:r>
              <a:rPr lang="en-US" sz="1550" b="1" dirty="0">
                <a:solidFill>
                  <a:srgbClr val="0B1F3A"/>
                </a:solidFill>
                <a:latin typeface="Arial" pitchFamily="34" charset="0"/>
                <a:ea typeface="Cambria" pitchFamily="34" charset="-122"/>
                <a:cs typeface="Cambria" pitchFamily="34" charset="-120"/>
              </a:rPr>
              <a:t>Detection and recognition</a:t>
            </a:r>
            <a:endParaRPr lang="en-US" sz="1550" dirty="0"/>
          </a:p>
        </p:txBody>
      </p:sp>
      <p:sp>
        <p:nvSpPr>
          <p:cNvPr id="7" name="Text 5"/>
          <p:cNvSpPr txBox="1"/>
          <p:nvPr/>
        </p:nvSpPr>
        <p:spPr>
          <a:xfrm>
            <a:off x="886968" y="2487168"/>
            <a:ext cx="2944368" cy="301752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Recognition of RFI indicators in pilot reports</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Cross-check of position with independent surveillance</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Watch supervisor notification threshold</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Logging of every event to a single defined record</a:t>
            </a:r>
            <a:endParaRPr lang="en-US" sz="1150" dirty="0"/>
          </a:p>
        </p:txBody>
      </p:sp>
      <p:sp>
        <p:nvSpPr>
          <p:cNvPr id="8" name="Shape 6"/>
          <p:cNvSpPr/>
          <p:nvPr/>
        </p:nvSpPr>
        <p:spPr>
          <a:xfrm>
            <a:off x="4315968" y="1600200"/>
            <a:ext cx="3493008" cy="4069080"/>
          </a:xfrm>
          <a:prstGeom prst="roundRect">
            <a:avLst>
              <a:gd name="adj" fmla="val 1571"/>
            </a:avLst>
          </a:prstGeom>
          <a:solidFill>
            <a:srgbClr val="F4F7FA"/>
          </a:solidFill>
          <a:ln w="12700">
            <a:solidFill>
              <a:srgbClr val="DCE5EE"/>
            </a:solidFill>
            <a:prstDash val="solid"/>
          </a:ln>
        </p:spPr>
        <p:txBody>
          <a:bodyPr/>
          <a:lstStyle/>
          <a:p>
            <a:endParaRPr/>
          </a:p>
        </p:txBody>
      </p:sp>
      <p:sp>
        <p:nvSpPr>
          <p:cNvPr id="9" name="Shape 7"/>
          <p:cNvSpPr/>
          <p:nvPr/>
        </p:nvSpPr>
        <p:spPr>
          <a:xfrm>
            <a:off x="4608576" y="1847088"/>
            <a:ext cx="146304" cy="146304"/>
          </a:xfrm>
          <a:prstGeom prst="rect">
            <a:avLst/>
          </a:prstGeom>
          <a:solidFill>
            <a:srgbClr val="E8A33D"/>
          </a:solidFill>
          <a:ln/>
        </p:spPr>
        <p:txBody>
          <a:bodyPr/>
          <a:lstStyle/>
          <a:p>
            <a:endParaRPr/>
          </a:p>
        </p:txBody>
      </p:sp>
      <p:sp>
        <p:nvSpPr>
          <p:cNvPr id="10" name="Text 8"/>
          <p:cNvSpPr txBox="1"/>
          <p:nvPr/>
        </p:nvSpPr>
        <p:spPr>
          <a:xfrm>
            <a:off x="4864608" y="1773936"/>
            <a:ext cx="2788920" cy="566928"/>
          </a:xfrm>
          <a:prstGeom prst="rect">
            <a:avLst/>
          </a:prstGeom>
          <a:noFill/>
          <a:ln/>
        </p:spPr>
        <p:txBody>
          <a:bodyPr wrap="square" lIns="0" tIns="0" rIns="0" bIns="0" rtlCol="0" anchor="ctr"/>
          <a:lstStyle/>
          <a:p>
            <a:pPr marL="0" indent="0">
              <a:lnSpc>
                <a:spcPts val="1900"/>
              </a:lnSpc>
              <a:buNone/>
            </a:pPr>
            <a:r>
              <a:rPr lang="en-US" sz="1550" b="1" dirty="0">
                <a:solidFill>
                  <a:srgbClr val="0B1F3A"/>
                </a:solidFill>
                <a:latin typeface="Arial" pitchFamily="34" charset="0"/>
                <a:ea typeface="Cambria" pitchFamily="34" charset="-122"/>
                <a:cs typeface="Cambria" pitchFamily="34" charset="-120"/>
              </a:rPr>
              <a:t>Tactical handling</a:t>
            </a:r>
            <a:endParaRPr lang="en-US" sz="1550" dirty="0"/>
          </a:p>
        </p:txBody>
      </p:sp>
      <p:sp>
        <p:nvSpPr>
          <p:cNvPr id="11" name="Text 9"/>
          <p:cNvSpPr txBox="1"/>
          <p:nvPr/>
        </p:nvSpPr>
        <p:spPr>
          <a:xfrm>
            <a:off x="4608576" y="2487168"/>
            <a:ext cx="2944368" cy="301752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Radar vectoring where GNSS position is unreliable</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Clearance via conventional navigation aids</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Provision of ILS where RNP approach is not available</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Consideration of increased separation where PBN-based minima are not assured</a:t>
            </a:r>
            <a:endParaRPr lang="en-US" sz="1150" dirty="0"/>
          </a:p>
        </p:txBody>
      </p:sp>
      <p:sp>
        <p:nvSpPr>
          <p:cNvPr id="12" name="Shape 10"/>
          <p:cNvSpPr/>
          <p:nvPr/>
        </p:nvSpPr>
        <p:spPr>
          <a:xfrm>
            <a:off x="8037576" y="1600200"/>
            <a:ext cx="3493008" cy="4069080"/>
          </a:xfrm>
          <a:prstGeom prst="roundRect">
            <a:avLst>
              <a:gd name="adj" fmla="val 1571"/>
            </a:avLst>
          </a:prstGeom>
          <a:solidFill>
            <a:srgbClr val="F4F7FA"/>
          </a:solidFill>
          <a:ln w="12700">
            <a:solidFill>
              <a:srgbClr val="DCE5EE"/>
            </a:solidFill>
            <a:prstDash val="solid"/>
          </a:ln>
        </p:spPr>
        <p:txBody>
          <a:bodyPr/>
          <a:lstStyle/>
          <a:p>
            <a:endParaRPr/>
          </a:p>
        </p:txBody>
      </p:sp>
      <p:sp>
        <p:nvSpPr>
          <p:cNvPr id="13" name="Shape 11"/>
          <p:cNvSpPr/>
          <p:nvPr/>
        </p:nvSpPr>
        <p:spPr>
          <a:xfrm>
            <a:off x="8330184" y="1847088"/>
            <a:ext cx="146304" cy="146304"/>
          </a:xfrm>
          <a:prstGeom prst="rect">
            <a:avLst/>
          </a:prstGeom>
          <a:solidFill>
            <a:srgbClr val="E8A33D"/>
          </a:solidFill>
          <a:ln/>
        </p:spPr>
        <p:txBody>
          <a:bodyPr/>
          <a:lstStyle/>
          <a:p>
            <a:endParaRPr/>
          </a:p>
        </p:txBody>
      </p:sp>
      <p:sp>
        <p:nvSpPr>
          <p:cNvPr id="14" name="Text 12"/>
          <p:cNvSpPr txBox="1"/>
          <p:nvPr/>
        </p:nvSpPr>
        <p:spPr>
          <a:xfrm>
            <a:off x="8586216" y="1773936"/>
            <a:ext cx="2788920" cy="566928"/>
          </a:xfrm>
          <a:prstGeom prst="rect">
            <a:avLst/>
          </a:prstGeom>
          <a:noFill/>
          <a:ln/>
        </p:spPr>
        <p:txBody>
          <a:bodyPr wrap="square" lIns="0" tIns="0" rIns="0" bIns="0" rtlCol="0" anchor="ctr"/>
          <a:lstStyle/>
          <a:p>
            <a:pPr marL="0" indent="0">
              <a:lnSpc>
                <a:spcPts val="1900"/>
              </a:lnSpc>
              <a:buNone/>
            </a:pPr>
            <a:r>
              <a:rPr lang="en-US" sz="1550" b="1" dirty="0">
                <a:solidFill>
                  <a:srgbClr val="0B1F3A"/>
                </a:solidFill>
                <a:latin typeface="Arial" pitchFamily="34" charset="0"/>
                <a:ea typeface="Cambria" pitchFamily="34" charset="-122"/>
                <a:cs typeface="Cambria" pitchFamily="34" charset="-120"/>
              </a:rPr>
              <a:t>Communication and handover</a:t>
            </a:r>
            <a:endParaRPr lang="en-US" sz="1550" dirty="0"/>
          </a:p>
        </p:txBody>
      </p:sp>
      <p:sp>
        <p:nvSpPr>
          <p:cNvPr id="15" name="Text 13"/>
          <p:cNvSpPr txBox="1"/>
          <p:nvPr/>
        </p:nvSpPr>
        <p:spPr>
          <a:xfrm>
            <a:off x="8330184" y="2487168"/>
            <a:ext cx="2944368" cy="301752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Standard phraseology for reported GNSS degradation</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Information passed to following aircraft on the same routing</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Coordination with adjacent sectors and adjacent FIRs</a:t>
            </a:r>
            <a:endParaRPr lang="en-US" sz="1150" dirty="0"/>
          </a:p>
          <a:p>
            <a:pPr marL="342900" indent="-342900">
              <a:lnSpc>
                <a:spcPts val="1700"/>
              </a:lnSpc>
              <a:spcAft>
                <a:spcPts val="700"/>
              </a:spcAft>
              <a:buSzPct val="100000"/>
              <a:buChar char="–"/>
            </a:pPr>
            <a:r>
              <a:rPr lang="en-US" sz="1150" dirty="0">
                <a:solidFill>
                  <a:srgbClr val="1A2733"/>
                </a:solidFill>
                <a:latin typeface="Arial" pitchFamily="34" charset="0"/>
                <a:ea typeface="Calibri" pitchFamily="34" charset="-122"/>
                <a:cs typeface="Calibri" pitchFamily="34" charset="-120"/>
              </a:rPr>
              <a:t>Handover briefing content during sustained events</a:t>
            </a:r>
            <a:endParaRPr lang="en-US" sz="1150" dirty="0"/>
          </a:p>
        </p:txBody>
      </p:sp>
      <p:pic>
        <p:nvPicPr>
          <p:cNvPr id="16" name="Picture 15"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RESPONSE</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Layer 2 — What this means for airspace design</a:t>
            </a:r>
            <a:endParaRPr lang="en-US" sz="3000" dirty="0"/>
          </a:p>
        </p:txBody>
      </p:sp>
      <p:sp>
        <p:nvSpPr>
          <p:cNvPr id="4" name="Text 2"/>
          <p:cNvSpPr txBox="1"/>
          <p:nvPr/>
        </p:nvSpPr>
        <p:spPr>
          <a:xfrm>
            <a:off x="594360" y="1517904"/>
            <a:ext cx="10881360" cy="411480"/>
          </a:xfrm>
          <a:prstGeom prst="rect">
            <a:avLst/>
          </a:prstGeom>
          <a:noFill/>
          <a:ln/>
        </p:spPr>
        <p:txBody>
          <a:bodyPr wrap="square" lIns="0" tIns="0" rIns="0" bIns="0" rtlCol="0" anchor="ctr"/>
          <a:lstStyle/>
          <a:p>
            <a:pPr marL="0" indent="0">
              <a:buNone/>
            </a:pPr>
            <a:r>
              <a:rPr lang="en-US" sz="1350" b="0" dirty="0">
                <a:solidFill>
                  <a:srgbClr val="1A2733"/>
                </a:solidFill>
                <a:latin typeface="Arial" pitchFamily="34" charset="0"/>
                <a:ea typeface="Calibri" pitchFamily="34" charset="-122"/>
                <a:cs typeface="Calibri" pitchFamily="34" charset="-120"/>
              </a:rPr>
              <a:t>Interference does not change where aircraft need to go — it changes how they can get there. Our occurrence record points to four requirements that any airspace has to meet if it is to degrade gracefully.</a:t>
            </a:r>
            <a:endParaRPr lang="en-US" sz="1350" dirty="0"/>
          </a:p>
        </p:txBody>
      </p:sp>
      <p:sp>
        <p:nvSpPr>
          <p:cNvPr id="5" name="Shape 3"/>
          <p:cNvSpPr/>
          <p:nvPr/>
        </p:nvSpPr>
        <p:spPr>
          <a:xfrm>
            <a:off x="594360" y="2057400"/>
            <a:ext cx="2560320" cy="2011680"/>
          </a:xfrm>
          <a:prstGeom prst="roundRect">
            <a:avLst>
              <a:gd name="adj" fmla="val 2727"/>
            </a:avLst>
          </a:prstGeom>
          <a:solidFill>
            <a:srgbClr val="F4F7FA"/>
          </a:solidFill>
          <a:ln w="12700">
            <a:solidFill>
              <a:srgbClr val="DCE5EE"/>
            </a:solidFill>
            <a:prstDash val="solid"/>
          </a:ln>
        </p:spPr>
        <p:txBody>
          <a:bodyPr/>
          <a:lstStyle/>
          <a:p>
            <a:endParaRPr/>
          </a:p>
        </p:txBody>
      </p:sp>
      <p:sp>
        <p:nvSpPr>
          <p:cNvPr id="6" name="Text 4"/>
          <p:cNvSpPr txBox="1"/>
          <p:nvPr/>
        </p:nvSpPr>
        <p:spPr>
          <a:xfrm>
            <a:off x="850392" y="2212848"/>
            <a:ext cx="2103120"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It must exist in advance</a:t>
            </a:r>
            <a:endParaRPr lang="en-US" sz="1350" dirty="0"/>
          </a:p>
        </p:txBody>
      </p:sp>
      <p:sp>
        <p:nvSpPr>
          <p:cNvPr id="7" name="Text 5"/>
          <p:cNvSpPr txBox="1"/>
          <p:nvPr/>
        </p:nvSpPr>
        <p:spPr>
          <a:xfrm>
            <a:off x="850392" y="2816352"/>
            <a:ext cx="2103120" cy="1143000"/>
          </a:xfrm>
          <a:prstGeom prst="rect">
            <a:avLst/>
          </a:prstGeom>
          <a:noFill/>
          <a:ln/>
        </p:spPr>
        <p:txBody>
          <a:bodyPr wrap="square" lIns="0" tIns="0" rIns="0" bIns="0" rtlCol="0" anchor="ctr"/>
          <a:lstStyle/>
          <a:p>
            <a:pPr marL="0" indent="0">
              <a:lnSpc>
                <a:spcPts val="1450"/>
              </a:lnSpc>
              <a:buNone/>
            </a:pPr>
            <a:r>
              <a:rPr lang="en-US" sz="1100" dirty="0">
                <a:solidFill>
                  <a:srgbClr val="1A2733"/>
                </a:solidFill>
                <a:latin typeface="Arial" pitchFamily="34" charset="0"/>
                <a:ea typeface="Calibri" pitchFamily="34" charset="-122"/>
                <a:cs typeface="Calibri" pitchFamily="34" charset="-120"/>
              </a:rPr>
              <a:t>An aircraft already airborne and already degraded cannot wait for a routing to be designed. The alternative has to be in the published structure before the event.</a:t>
            </a:r>
            <a:endParaRPr lang="en-US" sz="1100" dirty="0"/>
          </a:p>
        </p:txBody>
      </p:sp>
      <p:sp>
        <p:nvSpPr>
          <p:cNvPr id="8" name="Shape 6"/>
          <p:cNvSpPr/>
          <p:nvPr/>
        </p:nvSpPr>
        <p:spPr>
          <a:xfrm>
            <a:off x="3383280" y="2057400"/>
            <a:ext cx="2560320" cy="2011680"/>
          </a:xfrm>
          <a:prstGeom prst="roundRect">
            <a:avLst>
              <a:gd name="adj" fmla="val 2727"/>
            </a:avLst>
          </a:prstGeom>
          <a:solidFill>
            <a:srgbClr val="F4F7FA"/>
          </a:solidFill>
          <a:ln w="12700">
            <a:solidFill>
              <a:srgbClr val="DCE5EE"/>
            </a:solidFill>
            <a:prstDash val="solid"/>
          </a:ln>
        </p:spPr>
        <p:txBody>
          <a:bodyPr/>
          <a:lstStyle/>
          <a:p>
            <a:endParaRPr/>
          </a:p>
        </p:txBody>
      </p:sp>
      <p:sp>
        <p:nvSpPr>
          <p:cNvPr id="9" name="Text 7"/>
          <p:cNvSpPr txBox="1"/>
          <p:nvPr/>
        </p:nvSpPr>
        <p:spPr>
          <a:xfrm>
            <a:off x="3639312" y="2212848"/>
            <a:ext cx="2103120"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It must not depend on GNSS</a:t>
            </a:r>
            <a:endParaRPr lang="en-US" sz="1350" dirty="0"/>
          </a:p>
        </p:txBody>
      </p:sp>
      <p:sp>
        <p:nvSpPr>
          <p:cNvPr id="10" name="Text 8"/>
          <p:cNvSpPr txBox="1"/>
          <p:nvPr/>
        </p:nvSpPr>
        <p:spPr>
          <a:xfrm>
            <a:off x="3639312" y="2816352"/>
            <a:ext cx="2103120" cy="1143000"/>
          </a:xfrm>
          <a:prstGeom prst="rect">
            <a:avLst/>
          </a:prstGeom>
          <a:noFill/>
          <a:ln/>
        </p:spPr>
        <p:txBody>
          <a:bodyPr wrap="square" lIns="0" tIns="0" rIns="0" bIns="0" rtlCol="0" anchor="ctr"/>
          <a:lstStyle/>
          <a:p>
            <a:pPr marL="0" indent="0">
              <a:lnSpc>
                <a:spcPts val="1450"/>
              </a:lnSpc>
              <a:buNone/>
            </a:pPr>
            <a:r>
              <a:rPr lang="en-US" sz="1100" dirty="0">
                <a:solidFill>
                  <a:srgbClr val="1A2733"/>
                </a:solidFill>
                <a:latin typeface="Arial" pitchFamily="34" charset="0"/>
                <a:ea typeface="Calibri" pitchFamily="34" charset="-122"/>
                <a:cs typeface="Calibri" pitchFamily="34" charset="-120"/>
              </a:rPr>
              <a:t>An alternative requiring a navigation specification that depends on GNSS fails at the moment it is needed. Conventional navigability — DME/DME, VOR/DME, ILS — is what makes it real.</a:t>
            </a:r>
            <a:endParaRPr lang="en-US" sz="1100" dirty="0"/>
          </a:p>
        </p:txBody>
      </p:sp>
      <p:sp>
        <p:nvSpPr>
          <p:cNvPr id="11" name="Shape 9"/>
          <p:cNvSpPr/>
          <p:nvPr/>
        </p:nvSpPr>
        <p:spPr>
          <a:xfrm>
            <a:off x="6172200" y="2057400"/>
            <a:ext cx="2560320" cy="2011680"/>
          </a:xfrm>
          <a:prstGeom prst="roundRect">
            <a:avLst>
              <a:gd name="adj" fmla="val 2727"/>
            </a:avLst>
          </a:prstGeom>
          <a:solidFill>
            <a:srgbClr val="F4F7FA"/>
          </a:solidFill>
          <a:ln w="12700">
            <a:solidFill>
              <a:srgbClr val="DCE5EE"/>
            </a:solidFill>
            <a:prstDash val="solid"/>
          </a:ln>
        </p:spPr>
        <p:txBody>
          <a:bodyPr/>
          <a:lstStyle/>
          <a:p>
            <a:endParaRPr/>
          </a:p>
        </p:txBody>
      </p:sp>
      <p:sp>
        <p:nvSpPr>
          <p:cNvPr id="12" name="Text 10"/>
          <p:cNvSpPr txBox="1"/>
          <p:nvPr/>
        </p:nvSpPr>
        <p:spPr>
          <a:xfrm>
            <a:off x="6428232" y="2212848"/>
            <a:ext cx="2103120"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It must cross the boundary</a:t>
            </a:r>
            <a:endParaRPr lang="en-US" sz="1350" dirty="0"/>
          </a:p>
        </p:txBody>
      </p:sp>
      <p:sp>
        <p:nvSpPr>
          <p:cNvPr id="13" name="Text 11"/>
          <p:cNvSpPr txBox="1"/>
          <p:nvPr/>
        </p:nvSpPr>
        <p:spPr>
          <a:xfrm>
            <a:off x="6428232" y="2816352"/>
            <a:ext cx="2103120" cy="1143000"/>
          </a:xfrm>
          <a:prstGeom prst="rect">
            <a:avLst/>
          </a:prstGeom>
          <a:noFill/>
          <a:ln/>
        </p:spPr>
        <p:txBody>
          <a:bodyPr wrap="square" lIns="0" tIns="0" rIns="0" bIns="0" rtlCol="0" anchor="ctr"/>
          <a:lstStyle/>
          <a:p>
            <a:pPr marL="0" indent="0">
              <a:lnSpc>
                <a:spcPts val="1450"/>
              </a:lnSpc>
              <a:buNone/>
            </a:pPr>
            <a:r>
              <a:rPr lang="en-US" sz="1100" dirty="0">
                <a:solidFill>
                  <a:srgbClr val="1A2733"/>
                </a:solidFill>
                <a:latin typeface="Arial" pitchFamily="34" charset="0"/>
                <a:ea typeface="Calibri" pitchFamily="34" charset="-122"/>
                <a:cs typeface="Calibri" pitchFamily="34" charset="-120"/>
              </a:rPr>
              <a:t>Sixty per cent of our occurrences were acquired outside our airspace. An alternative that stops at the FIR boundary does not help an aircraft that arrived already degraded.</a:t>
            </a:r>
            <a:endParaRPr lang="en-US" sz="1100" dirty="0"/>
          </a:p>
        </p:txBody>
      </p:sp>
      <p:sp>
        <p:nvSpPr>
          <p:cNvPr id="14" name="Shape 12"/>
          <p:cNvSpPr/>
          <p:nvPr/>
        </p:nvSpPr>
        <p:spPr>
          <a:xfrm>
            <a:off x="8961120" y="2057400"/>
            <a:ext cx="2560320" cy="2011680"/>
          </a:xfrm>
          <a:prstGeom prst="roundRect">
            <a:avLst>
              <a:gd name="adj" fmla="val 2727"/>
            </a:avLst>
          </a:prstGeom>
          <a:solidFill>
            <a:srgbClr val="F4F7FA"/>
          </a:solidFill>
          <a:ln w="12700">
            <a:solidFill>
              <a:srgbClr val="DCE5EE"/>
            </a:solidFill>
            <a:prstDash val="solid"/>
          </a:ln>
        </p:spPr>
        <p:txBody>
          <a:bodyPr/>
          <a:lstStyle/>
          <a:p>
            <a:endParaRPr/>
          </a:p>
        </p:txBody>
      </p:sp>
      <p:sp>
        <p:nvSpPr>
          <p:cNvPr id="15" name="Text 13"/>
          <p:cNvSpPr txBox="1"/>
          <p:nvPr/>
        </p:nvSpPr>
        <p:spPr>
          <a:xfrm>
            <a:off x="9217152" y="2212848"/>
            <a:ext cx="2103120"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It must be published</a:t>
            </a:r>
            <a:endParaRPr lang="en-US" sz="1350" dirty="0"/>
          </a:p>
        </p:txBody>
      </p:sp>
      <p:sp>
        <p:nvSpPr>
          <p:cNvPr id="16" name="Text 14"/>
          <p:cNvSpPr txBox="1"/>
          <p:nvPr/>
        </p:nvSpPr>
        <p:spPr>
          <a:xfrm>
            <a:off x="9217152" y="2816352"/>
            <a:ext cx="2103120" cy="1143000"/>
          </a:xfrm>
          <a:prstGeom prst="rect">
            <a:avLst/>
          </a:prstGeom>
          <a:noFill/>
          <a:ln/>
        </p:spPr>
        <p:txBody>
          <a:bodyPr wrap="square" lIns="0" tIns="0" rIns="0" bIns="0" rtlCol="0" anchor="ctr"/>
          <a:lstStyle/>
          <a:p>
            <a:pPr marL="0" indent="0">
              <a:lnSpc>
                <a:spcPts val="1450"/>
              </a:lnSpc>
              <a:buNone/>
            </a:pPr>
            <a:r>
              <a:rPr lang="en-US" sz="1100" dirty="0">
                <a:solidFill>
                  <a:srgbClr val="1A2733"/>
                </a:solidFill>
                <a:latin typeface="Arial" pitchFamily="34" charset="0"/>
                <a:ea typeface="Calibri" pitchFamily="34" charset="-122"/>
                <a:cs typeface="Calibri" pitchFamily="34" charset="-120"/>
              </a:rPr>
              <a:t>Crews can only use what they can see. Design under PANS-OPS Vol II, the navigation specification justified per Doc 9613, assessed under SMS, and published with AIRAC lead time.</a:t>
            </a:r>
            <a:endParaRPr lang="en-US" sz="1100" dirty="0"/>
          </a:p>
        </p:txBody>
      </p:sp>
      <p:sp>
        <p:nvSpPr>
          <p:cNvPr id="17" name="Shape 15"/>
          <p:cNvSpPr/>
          <p:nvPr/>
        </p:nvSpPr>
        <p:spPr>
          <a:xfrm>
            <a:off x="594360" y="4297680"/>
            <a:ext cx="10972800" cy="1691640"/>
          </a:xfrm>
          <a:prstGeom prst="roundRect">
            <a:avLst>
              <a:gd name="adj" fmla="val 3243"/>
            </a:avLst>
          </a:prstGeom>
          <a:solidFill>
            <a:srgbClr val="0B1F3A"/>
          </a:solidFill>
          <a:ln w="12700">
            <a:solidFill>
              <a:srgbClr val="0B1F3A"/>
            </a:solidFill>
            <a:prstDash val="solid"/>
          </a:ln>
        </p:spPr>
        <p:txBody>
          <a:bodyPr/>
          <a:lstStyle/>
          <a:p>
            <a:endParaRPr/>
          </a:p>
        </p:txBody>
      </p:sp>
      <p:sp>
        <p:nvSpPr>
          <p:cNvPr id="18" name="Shape 16"/>
          <p:cNvSpPr/>
          <p:nvPr/>
        </p:nvSpPr>
        <p:spPr>
          <a:xfrm>
            <a:off x="914400" y="4526280"/>
            <a:ext cx="2286000" cy="292608"/>
          </a:xfrm>
          <a:prstGeom prst="roundRect">
            <a:avLst>
              <a:gd name="adj" fmla="val 156250"/>
            </a:avLst>
          </a:prstGeom>
          <a:solidFill>
            <a:srgbClr val="E8A33D"/>
          </a:solidFill>
          <a:ln/>
        </p:spPr>
        <p:txBody>
          <a:bodyPr/>
          <a:lstStyle/>
          <a:p>
            <a:endParaRPr/>
          </a:p>
        </p:txBody>
      </p:sp>
      <p:sp>
        <p:nvSpPr>
          <p:cNvPr id="19" name="Text 17"/>
          <p:cNvSpPr txBox="1"/>
          <p:nvPr/>
        </p:nvSpPr>
        <p:spPr>
          <a:xfrm>
            <a:off x="914400" y="4526280"/>
            <a:ext cx="2286000" cy="292608"/>
          </a:xfrm>
          <a:prstGeom prst="rect">
            <a:avLst/>
          </a:prstGeom>
          <a:noFill/>
          <a:ln/>
        </p:spPr>
        <p:txBody>
          <a:bodyPr wrap="square" lIns="0" tIns="0" rIns="0" bIns="0" rtlCol="0" anchor="ctr"/>
          <a:lstStyle/>
          <a:p>
            <a:pPr marL="0" indent="0" algn="ctr">
              <a:buNone/>
            </a:pPr>
            <a:r>
              <a:rPr lang="en-US" sz="900" b="1" kern="0" spc="100" dirty="0">
                <a:solidFill>
                  <a:srgbClr val="3A2500"/>
                </a:solidFill>
                <a:latin typeface="Arial" pitchFamily="34" charset="0"/>
                <a:ea typeface="Calibri" pitchFamily="34" charset="-122"/>
                <a:cs typeface="Calibri" pitchFamily="34" charset="-120"/>
              </a:rPr>
              <a:t>THE TEST</a:t>
            </a:r>
            <a:endParaRPr lang="en-US" sz="900" dirty="0"/>
          </a:p>
        </p:txBody>
      </p:sp>
      <p:sp>
        <p:nvSpPr>
          <p:cNvPr id="20" name="Text 18"/>
          <p:cNvSpPr txBox="1"/>
          <p:nvPr/>
        </p:nvSpPr>
        <p:spPr>
          <a:xfrm>
            <a:off x="3429000" y="4480560"/>
            <a:ext cx="7863840" cy="365760"/>
          </a:xfrm>
          <a:prstGeom prst="rect">
            <a:avLst/>
          </a:prstGeom>
          <a:noFill/>
          <a:ln/>
        </p:spPr>
        <p:txBody>
          <a:bodyPr wrap="square" lIns="0" tIns="0" rIns="0" bIns="0" rtlCol="0" anchor="ctr"/>
          <a:lstStyle/>
          <a:p>
            <a:pPr marL="0" indent="0">
              <a:buNone/>
            </a:pPr>
            <a:r>
              <a:rPr lang="en-US" sz="1550" b="1" dirty="0">
                <a:solidFill>
                  <a:srgbClr val="E8A33D"/>
                </a:solidFill>
                <a:latin typeface="Arial" pitchFamily="34" charset="0"/>
                <a:ea typeface="Cambria" pitchFamily="34" charset="-122"/>
                <a:cs typeface="Cambria" pitchFamily="34" charset="-120"/>
              </a:rPr>
              <a:t>An alternative that depends on GNSS is not an alternative</a:t>
            </a:r>
            <a:endParaRPr lang="en-US" sz="1550" dirty="0"/>
          </a:p>
        </p:txBody>
      </p:sp>
      <p:sp>
        <p:nvSpPr>
          <p:cNvPr id="21" name="Text 19"/>
          <p:cNvSpPr txBox="1"/>
          <p:nvPr/>
        </p:nvSpPr>
        <p:spPr>
          <a:xfrm>
            <a:off x="914400" y="4937760"/>
            <a:ext cx="10378440" cy="914400"/>
          </a:xfrm>
          <a:prstGeom prst="rect">
            <a:avLst/>
          </a:prstGeom>
          <a:noFill/>
          <a:ln/>
        </p:spPr>
        <p:txBody>
          <a:bodyPr wrap="square" lIns="0" tIns="0" rIns="0" bIns="0" rtlCol="0" anchor="ctr"/>
          <a:lstStyle/>
          <a:p>
            <a:pPr marL="0" indent="0">
              <a:lnSpc>
                <a:spcPts val="1600"/>
              </a:lnSpc>
              <a:buNone/>
            </a:pPr>
            <a:r>
              <a:rPr sz="1150" b="0">
                <a:solidFill>
                  <a:srgbClr val="D3E0EC"/>
                </a:solidFill>
                <a:latin typeface="Arial"/>
              </a:rPr>
              <a:t>In 71 logged cases the crew entered the Emirates FIR unable to fly the published arrival and required radar vectors. That is 71 times an alternative was needed by an aircraft that was already airborne, already degraded, and already inside a sequence. This is the test we would put to any airspace design: on the day GNSS is unavailable, is what remains actually flyable?</a:t>
            </a:r>
            <a:endParaRPr lang="en-US" sz="1200" dirty="0"/>
          </a:p>
        </p:txBody>
      </p:sp>
      <p:sp>
        <p:nvSpPr>
          <p:cNvPr id="22" name="Text 20"/>
          <p:cNvSpPr txBox="1"/>
          <p:nvPr/>
        </p:nvSpPr>
        <p:spPr>
          <a:xfrm>
            <a:off x="594360" y="6272784"/>
            <a:ext cx="10972800" cy="320040"/>
          </a:xfrm>
          <a:prstGeom prst="rect">
            <a:avLst/>
          </a:prstGeom>
          <a:noFill/>
          <a:ln/>
        </p:spPr>
        <p:txBody>
          <a:bodyPr wrap="square" lIns="0" tIns="0" rIns="0" bIns="0" rtlCol="0" anchor="ctr"/>
          <a:lstStyle/>
          <a:p>
            <a:pPr marL="0" indent="0">
              <a:buNone/>
            </a:pPr>
            <a:r>
              <a:rPr lang="en-US" sz="1050" i="1" dirty="0">
                <a:solidFill>
                  <a:srgbClr val="5D6E7E"/>
                </a:solidFill>
                <a:latin typeface="Arial" pitchFamily="34" charset="0"/>
                <a:ea typeface="Calibri" pitchFamily="34" charset="-122"/>
                <a:cs typeface="Calibri" pitchFamily="34" charset="-120"/>
              </a:rPr>
              <a:t>ICAO Doc 8168 (PANS-OPS) Vol II · Doc 9613 (PBN Manual) · Doc 9859 (SMS Manual) · Doc 9971 (Collaborative ATM) · Doc 7030 (MID Regional SUPPs).</a:t>
            </a:r>
            <a:endParaRPr lang="en-US" sz="1050" dirty="0"/>
          </a:p>
        </p:txBody>
      </p:sp>
      <p:pic>
        <p:nvPicPr>
          <p:cNvPr id="23" name="Picture 22"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RESPONSE</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The DME/DME assumption behind RNAV 1</a:t>
            </a:r>
            <a:endParaRPr lang="en-US" sz="3000" dirty="0"/>
          </a:p>
        </p:txBody>
      </p:sp>
      <p:sp>
        <p:nvSpPr>
          <p:cNvPr id="4" name="Text 2"/>
          <p:cNvSpPr txBox="1"/>
          <p:nvPr/>
        </p:nvSpPr>
        <p:spPr>
          <a:xfrm>
            <a:off x="594360" y="1554480"/>
            <a:ext cx="10881360" cy="457200"/>
          </a:xfrm>
          <a:prstGeom prst="rect">
            <a:avLst/>
          </a:prstGeom>
          <a:noFill/>
          <a:ln/>
        </p:spPr>
        <p:txBody>
          <a:bodyPr wrap="square" lIns="0" tIns="0" rIns="0" bIns="0" rtlCol="0" anchor="ctr"/>
          <a:lstStyle/>
          <a:p>
            <a:pPr marL="0" indent="0">
              <a:buNone/>
            </a:pPr>
            <a:r>
              <a:rPr lang="en-US" sz="1400" dirty="0">
                <a:solidFill>
                  <a:srgbClr val="1A2733"/>
                </a:solidFill>
                <a:latin typeface="Arial" pitchFamily="34" charset="0"/>
                <a:ea typeface="Calibri" pitchFamily="34" charset="-122"/>
                <a:cs typeface="Calibri" pitchFamily="34" charset="-120"/>
              </a:rPr>
              <a:t>RNAV 1 route and terminal operations assume that DME/DME provides the fallback when GNSS is unavailable. That assumption only holds if the DME network is complete, serviceable and free of shielding.</a:t>
            </a:r>
            <a:endParaRPr lang="en-US" sz="1400" dirty="0"/>
          </a:p>
        </p:txBody>
      </p:sp>
      <p:sp>
        <p:nvSpPr>
          <p:cNvPr id="5" name="Shape 3"/>
          <p:cNvSpPr/>
          <p:nvPr/>
        </p:nvSpPr>
        <p:spPr>
          <a:xfrm>
            <a:off x="594360" y="2240280"/>
            <a:ext cx="10972800" cy="822960"/>
          </a:xfrm>
          <a:prstGeom prst="roundRect">
            <a:avLst>
              <a:gd name="adj" fmla="val 6667"/>
            </a:avLst>
          </a:prstGeom>
          <a:solidFill>
            <a:srgbClr val="F4F7FA"/>
          </a:solidFill>
          <a:ln w="12700">
            <a:solidFill>
              <a:srgbClr val="DCE5EE"/>
            </a:solidFill>
            <a:prstDash val="solid"/>
          </a:ln>
        </p:spPr>
        <p:txBody>
          <a:bodyPr/>
          <a:lstStyle/>
          <a:p>
            <a:endParaRPr/>
          </a:p>
        </p:txBody>
      </p:sp>
      <p:sp>
        <p:nvSpPr>
          <p:cNvPr id="6" name="Shape 4"/>
          <p:cNvSpPr/>
          <p:nvPr/>
        </p:nvSpPr>
        <p:spPr>
          <a:xfrm>
            <a:off x="868680" y="2569464"/>
            <a:ext cx="146304" cy="146304"/>
          </a:xfrm>
          <a:prstGeom prst="rect">
            <a:avLst/>
          </a:prstGeom>
          <a:solidFill>
            <a:srgbClr val="B3392C"/>
          </a:solidFill>
          <a:ln/>
        </p:spPr>
        <p:txBody>
          <a:bodyPr/>
          <a:lstStyle/>
          <a:p>
            <a:endParaRPr/>
          </a:p>
        </p:txBody>
      </p:sp>
      <p:sp>
        <p:nvSpPr>
          <p:cNvPr id="7" name="Text 5"/>
          <p:cNvSpPr txBox="1"/>
          <p:nvPr/>
        </p:nvSpPr>
        <p:spPr>
          <a:xfrm>
            <a:off x="1143000" y="2240280"/>
            <a:ext cx="2743200" cy="822960"/>
          </a:xfrm>
          <a:prstGeom prst="rect">
            <a:avLst/>
          </a:prstGeom>
          <a:noFill/>
          <a:ln/>
        </p:spPr>
        <p:txBody>
          <a:bodyPr wrap="square" lIns="0" tIns="0" rIns="0" bIns="0" rtlCol="0" anchor="ctr"/>
          <a:lstStyle/>
          <a:p>
            <a:pPr marL="0" indent="0">
              <a:buNone/>
            </a:pPr>
            <a:r>
              <a:rPr lang="en-US" sz="1450" b="1" dirty="0">
                <a:solidFill>
                  <a:srgbClr val="0B1F3A"/>
                </a:solidFill>
                <a:latin typeface="Arial" pitchFamily="34" charset="0"/>
                <a:ea typeface="Cambria" pitchFamily="34" charset="-122"/>
                <a:cs typeface="Cambria" pitchFamily="34" charset="-120"/>
              </a:rPr>
              <a:t>Coverage gaps</a:t>
            </a:r>
            <a:endParaRPr lang="en-US" sz="1450" dirty="0"/>
          </a:p>
        </p:txBody>
      </p:sp>
      <p:sp>
        <p:nvSpPr>
          <p:cNvPr id="8" name="Shape 6"/>
          <p:cNvSpPr/>
          <p:nvPr/>
        </p:nvSpPr>
        <p:spPr>
          <a:xfrm>
            <a:off x="4023360" y="2386584"/>
            <a:ext cx="0" cy="530352"/>
          </a:xfrm>
          <a:prstGeom prst="line">
            <a:avLst/>
          </a:prstGeom>
          <a:noFill/>
          <a:ln w="12700">
            <a:solidFill>
              <a:srgbClr val="C7D6E4"/>
            </a:solidFill>
            <a:prstDash val="solid"/>
          </a:ln>
        </p:spPr>
        <p:txBody>
          <a:bodyPr/>
          <a:lstStyle/>
          <a:p>
            <a:endParaRPr/>
          </a:p>
        </p:txBody>
      </p:sp>
      <p:sp>
        <p:nvSpPr>
          <p:cNvPr id="9" name="Text 7"/>
          <p:cNvSpPr txBox="1"/>
          <p:nvPr/>
        </p:nvSpPr>
        <p:spPr>
          <a:xfrm>
            <a:off x="4251960" y="2240280"/>
            <a:ext cx="7086600" cy="822960"/>
          </a:xfrm>
          <a:prstGeom prst="rect">
            <a:avLst/>
          </a:prstGeom>
          <a:noFill/>
          <a:ln/>
        </p:spPr>
        <p:txBody>
          <a:bodyPr wrap="square" lIns="0" tIns="0" rIns="0" bIns="0" rtlCol="0" anchor="ctr"/>
          <a:lstStyle/>
          <a:p>
            <a:pPr marL="0" indent="0">
              <a:lnSpc>
                <a:spcPts val="1500"/>
              </a:lnSpc>
              <a:buNone/>
            </a:pPr>
            <a:r>
              <a:rPr lang="en-US" sz="1200" dirty="0">
                <a:solidFill>
                  <a:srgbClr val="1A2733"/>
                </a:solidFill>
                <a:latin typeface="Arial" pitchFamily="34" charset="0"/>
                <a:ea typeface="Calibri" pitchFamily="34" charset="-122"/>
                <a:cs typeface="Calibri" pitchFamily="34" charset="-120"/>
              </a:rPr>
              <a:t>DME/DME coverage is not continuous across the whole route structure, so the fallback is not available everywhere the RNAV 1 requirement applies.</a:t>
            </a:r>
            <a:endParaRPr lang="en-US" sz="1200" dirty="0"/>
          </a:p>
        </p:txBody>
      </p:sp>
      <p:sp>
        <p:nvSpPr>
          <p:cNvPr id="10" name="Shape 8"/>
          <p:cNvSpPr/>
          <p:nvPr/>
        </p:nvSpPr>
        <p:spPr>
          <a:xfrm>
            <a:off x="594360" y="3172968"/>
            <a:ext cx="10972800" cy="822960"/>
          </a:xfrm>
          <a:prstGeom prst="roundRect">
            <a:avLst>
              <a:gd name="adj" fmla="val 6667"/>
            </a:avLst>
          </a:prstGeom>
          <a:solidFill>
            <a:srgbClr val="F4F7FA"/>
          </a:solidFill>
          <a:ln w="12700">
            <a:solidFill>
              <a:srgbClr val="DCE5EE"/>
            </a:solidFill>
            <a:prstDash val="solid"/>
          </a:ln>
        </p:spPr>
        <p:txBody>
          <a:bodyPr/>
          <a:lstStyle/>
          <a:p>
            <a:endParaRPr/>
          </a:p>
        </p:txBody>
      </p:sp>
      <p:sp>
        <p:nvSpPr>
          <p:cNvPr id="11" name="Shape 9"/>
          <p:cNvSpPr/>
          <p:nvPr/>
        </p:nvSpPr>
        <p:spPr>
          <a:xfrm>
            <a:off x="868680" y="3502152"/>
            <a:ext cx="146304" cy="146304"/>
          </a:xfrm>
          <a:prstGeom prst="rect">
            <a:avLst/>
          </a:prstGeom>
          <a:solidFill>
            <a:srgbClr val="B3392C"/>
          </a:solidFill>
          <a:ln/>
        </p:spPr>
        <p:txBody>
          <a:bodyPr/>
          <a:lstStyle/>
          <a:p>
            <a:endParaRPr/>
          </a:p>
        </p:txBody>
      </p:sp>
      <p:sp>
        <p:nvSpPr>
          <p:cNvPr id="12" name="Text 10"/>
          <p:cNvSpPr txBox="1"/>
          <p:nvPr/>
        </p:nvSpPr>
        <p:spPr>
          <a:xfrm>
            <a:off x="1143000" y="3172968"/>
            <a:ext cx="2743200" cy="822960"/>
          </a:xfrm>
          <a:prstGeom prst="rect">
            <a:avLst/>
          </a:prstGeom>
          <a:noFill/>
          <a:ln/>
        </p:spPr>
        <p:txBody>
          <a:bodyPr wrap="square" lIns="0" tIns="0" rIns="0" bIns="0" rtlCol="0" anchor="ctr"/>
          <a:lstStyle/>
          <a:p>
            <a:pPr marL="0" indent="0">
              <a:buNone/>
            </a:pPr>
            <a:r>
              <a:rPr lang="en-US" sz="1450" b="1" dirty="0">
                <a:solidFill>
                  <a:srgbClr val="0B1F3A"/>
                </a:solidFill>
                <a:latin typeface="Arial" pitchFamily="34" charset="0"/>
                <a:ea typeface="Cambria" pitchFamily="34" charset="-122"/>
                <a:cs typeface="Cambria" pitchFamily="34" charset="-120"/>
              </a:rPr>
              <a:t>Maintenance of the network</a:t>
            </a:r>
            <a:endParaRPr lang="en-US" sz="1450" dirty="0"/>
          </a:p>
        </p:txBody>
      </p:sp>
      <p:sp>
        <p:nvSpPr>
          <p:cNvPr id="13" name="Shape 11"/>
          <p:cNvSpPr/>
          <p:nvPr/>
        </p:nvSpPr>
        <p:spPr>
          <a:xfrm>
            <a:off x="4023360" y="3319272"/>
            <a:ext cx="0" cy="530352"/>
          </a:xfrm>
          <a:prstGeom prst="line">
            <a:avLst/>
          </a:prstGeom>
          <a:noFill/>
          <a:ln w="12700">
            <a:solidFill>
              <a:srgbClr val="C7D6E4"/>
            </a:solidFill>
            <a:prstDash val="solid"/>
          </a:ln>
        </p:spPr>
        <p:txBody>
          <a:bodyPr/>
          <a:lstStyle/>
          <a:p>
            <a:endParaRPr/>
          </a:p>
        </p:txBody>
      </p:sp>
      <p:sp>
        <p:nvSpPr>
          <p:cNvPr id="14" name="Text 12"/>
          <p:cNvSpPr txBox="1"/>
          <p:nvPr/>
        </p:nvSpPr>
        <p:spPr>
          <a:xfrm>
            <a:off x="4251960" y="3172968"/>
            <a:ext cx="7086600" cy="822960"/>
          </a:xfrm>
          <a:prstGeom prst="rect">
            <a:avLst/>
          </a:prstGeom>
          <a:noFill/>
          <a:ln/>
        </p:spPr>
        <p:txBody>
          <a:bodyPr wrap="square" lIns="0" tIns="0" rIns="0" bIns="0" rtlCol="0" anchor="ctr"/>
          <a:lstStyle/>
          <a:p>
            <a:pPr marL="0" indent="0">
              <a:lnSpc>
                <a:spcPts val="1500"/>
              </a:lnSpc>
              <a:buNone/>
            </a:pPr>
            <a:r>
              <a:rPr lang="en-US" sz="1200" dirty="0">
                <a:solidFill>
                  <a:srgbClr val="1A2733"/>
                </a:solidFill>
                <a:latin typeface="Arial" pitchFamily="34" charset="0"/>
                <a:ea typeface="Calibri" pitchFamily="34" charset="-122"/>
                <a:cs typeface="Calibri" pitchFamily="34" charset="-120"/>
              </a:rPr>
              <a:t>Some DME facilities are not being maintained to the standard the fallback assumes, while other procedures and routes depend on those same facilities.</a:t>
            </a:r>
            <a:endParaRPr lang="en-US" sz="1200" dirty="0"/>
          </a:p>
        </p:txBody>
      </p:sp>
      <p:sp>
        <p:nvSpPr>
          <p:cNvPr id="15" name="Shape 13"/>
          <p:cNvSpPr/>
          <p:nvPr/>
        </p:nvSpPr>
        <p:spPr>
          <a:xfrm>
            <a:off x="594360" y="4105656"/>
            <a:ext cx="10972800" cy="822960"/>
          </a:xfrm>
          <a:prstGeom prst="roundRect">
            <a:avLst>
              <a:gd name="adj" fmla="val 6667"/>
            </a:avLst>
          </a:prstGeom>
          <a:solidFill>
            <a:srgbClr val="F4F7FA"/>
          </a:solidFill>
          <a:ln w="12700">
            <a:solidFill>
              <a:srgbClr val="DCE5EE"/>
            </a:solidFill>
            <a:prstDash val="solid"/>
          </a:ln>
        </p:spPr>
        <p:txBody>
          <a:bodyPr/>
          <a:lstStyle/>
          <a:p>
            <a:endParaRPr/>
          </a:p>
        </p:txBody>
      </p:sp>
      <p:sp>
        <p:nvSpPr>
          <p:cNvPr id="16" name="Shape 14"/>
          <p:cNvSpPr/>
          <p:nvPr/>
        </p:nvSpPr>
        <p:spPr>
          <a:xfrm>
            <a:off x="868680" y="4434840"/>
            <a:ext cx="146304" cy="146304"/>
          </a:xfrm>
          <a:prstGeom prst="rect">
            <a:avLst/>
          </a:prstGeom>
          <a:solidFill>
            <a:srgbClr val="B3392C"/>
          </a:solidFill>
          <a:ln/>
        </p:spPr>
        <p:txBody>
          <a:bodyPr/>
          <a:lstStyle/>
          <a:p>
            <a:endParaRPr/>
          </a:p>
        </p:txBody>
      </p:sp>
      <p:sp>
        <p:nvSpPr>
          <p:cNvPr id="17" name="Text 15"/>
          <p:cNvSpPr txBox="1"/>
          <p:nvPr/>
        </p:nvSpPr>
        <p:spPr>
          <a:xfrm>
            <a:off x="1143000" y="4105656"/>
            <a:ext cx="2743200" cy="822960"/>
          </a:xfrm>
          <a:prstGeom prst="rect">
            <a:avLst/>
          </a:prstGeom>
          <a:noFill/>
          <a:ln/>
        </p:spPr>
        <p:txBody>
          <a:bodyPr wrap="square" lIns="0" tIns="0" rIns="0" bIns="0" rtlCol="0" anchor="ctr"/>
          <a:lstStyle/>
          <a:p>
            <a:pPr marL="0" indent="0">
              <a:buNone/>
            </a:pPr>
            <a:r>
              <a:rPr lang="en-US" sz="1450" b="1" dirty="0">
                <a:solidFill>
                  <a:srgbClr val="0B1F3A"/>
                </a:solidFill>
                <a:latin typeface="Arial" pitchFamily="34" charset="0"/>
                <a:ea typeface="Cambria" pitchFamily="34" charset="-122"/>
                <a:cs typeface="Cambria" pitchFamily="34" charset="-120"/>
              </a:rPr>
              <a:t>Terrain shielding</a:t>
            </a:r>
            <a:endParaRPr lang="en-US" sz="1450" dirty="0"/>
          </a:p>
        </p:txBody>
      </p:sp>
      <p:sp>
        <p:nvSpPr>
          <p:cNvPr id="18" name="Shape 16"/>
          <p:cNvSpPr/>
          <p:nvPr/>
        </p:nvSpPr>
        <p:spPr>
          <a:xfrm>
            <a:off x="4023360" y="4251960"/>
            <a:ext cx="0" cy="530352"/>
          </a:xfrm>
          <a:prstGeom prst="line">
            <a:avLst/>
          </a:prstGeom>
          <a:noFill/>
          <a:ln w="12700">
            <a:solidFill>
              <a:srgbClr val="C7D6E4"/>
            </a:solidFill>
            <a:prstDash val="solid"/>
          </a:ln>
        </p:spPr>
        <p:txBody>
          <a:bodyPr/>
          <a:lstStyle/>
          <a:p>
            <a:endParaRPr/>
          </a:p>
        </p:txBody>
      </p:sp>
      <p:sp>
        <p:nvSpPr>
          <p:cNvPr id="19" name="Text 17"/>
          <p:cNvSpPr txBox="1"/>
          <p:nvPr/>
        </p:nvSpPr>
        <p:spPr>
          <a:xfrm>
            <a:off x="4251960" y="4105656"/>
            <a:ext cx="7086600" cy="822960"/>
          </a:xfrm>
          <a:prstGeom prst="rect">
            <a:avLst/>
          </a:prstGeom>
          <a:noFill/>
          <a:ln/>
        </p:spPr>
        <p:txBody>
          <a:bodyPr wrap="square" lIns="0" tIns="0" rIns="0" bIns="0" rtlCol="0" anchor="ctr"/>
          <a:lstStyle/>
          <a:p>
            <a:pPr marL="0" indent="0">
              <a:lnSpc>
                <a:spcPts val="1500"/>
              </a:lnSpc>
              <a:buNone/>
            </a:pPr>
            <a:r>
              <a:rPr lang="en-US" sz="1200" dirty="0">
                <a:solidFill>
                  <a:srgbClr val="1A2733"/>
                </a:solidFill>
                <a:latin typeface="Arial" pitchFamily="34" charset="0"/>
                <a:ea typeface="Calibri" pitchFamily="34" charset="-122"/>
                <a:cs typeface="Calibri" pitchFamily="34" charset="-120"/>
              </a:rPr>
              <a:t>Terrain reduces DME coverage in some areas, so the theoretical coverage assumed at design stage is not what is achieved operationally.</a:t>
            </a:r>
            <a:endParaRPr lang="en-US" sz="1200" dirty="0"/>
          </a:p>
        </p:txBody>
      </p:sp>
      <p:sp>
        <p:nvSpPr>
          <p:cNvPr id="20" name="Shape 18"/>
          <p:cNvSpPr/>
          <p:nvPr/>
        </p:nvSpPr>
        <p:spPr>
          <a:xfrm>
            <a:off x="594360" y="5038344"/>
            <a:ext cx="10972800" cy="822960"/>
          </a:xfrm>
          <a:prstGeom prst="roundRect">
            <a:avLst>
              <a:gd name="adj" fmla="val 6667"/>
            </a:avLst>
          </a:prstGeom>
          <a:solidFill>
            <a:srgbClr val="EAF1F8"/>
          </a:solidFill>
          <a:ln w="12700">
            <a:solidFill>
              <a:srgbClr val="2E6DA4"/>
            </a:solidFill>
            <a:prstDash val="solid"/>
          </a:ln>
        </p:spPr>
        <p:txBody>
          <a:bodyPr/>
          <a:lstStyle/>
          <a:p>
            <a:endParaRPr/>
          </a:p>
        </p:txBody>
      </p:sp>
      <p:sp>
        <p:nvSpPr>
          <p:cNvPr id="21" name="Shape 19"/>
          <p:cNvSpPr/>
          <p:nvPr/>
        </p:nvSpPr>
        <p:spPr>
          <a:xfrm>
            <a:off x="868680" y="5367528"/>
            <a:ext cx="146304" cy="146304"/>
          </a:xfrm>
          <a:prstGeom prst="rect">
            <a:avLst/>
          </a:prstGeom>
          <a:solidFill>
            <a:srgbClr val="2E6DA4"/>
          </a:solidFill>
          <a:ln/>
        </p:spPr>
        <p:txBody>
          <a:bodyPr/>
          <a:lstStyle/>
          <a:p>
            <a:endParaRPr/>
          </a:p>
        </p:txBody>
      </p:sp>
      <p:sp>
        <p:nvSpPr>
          <p:cNvPr id="22" name="Text 20"/>
          <p:cNvSpPr txBox="1"/>
          <p:nvPr/>
        </p:nvSpPr>
        <p:spPr>
          <a:xfrm>
            <a:off x="1143000" y="5038344"/>
            <a:ext cx="2743200" cy="822960"/>
          </a:xfrm>
          <a:prstGeom prst="rect">
            <a:avLst/>
          </a:prstGeom>
          <a:noFill/>
          <a:ln/>
        </p:spPr>
        <p:txBody>
          <a:bodyPr wrap="square" lIns="0" tIns="0" rIns="0" bIns="0" rtlCol="0" anchor="ctr"/>
          <a:lstStyle/>
          <a:p>
            <a:pPr marL="0" indent="0">
              <a:buNone/>
            </a:pPr>
            <a:r>
              <a:rPr lang="en-US" sz="1450" b="1" dirty="0">
                <a:solidFill>
                  <a:srgbClr val="0B1F3A"/>
                </a:solidFill>
                <a:latin typeface="Arial" pitchFamily="34" charset="0"/>
                <a:ea typeface="Cambria" pitchFamily="34" charset="-122"/>
                <a:cs typeface="Cambria" pitchFamily="34" charset="-120"/>
              </a:rPr>
              <a:t>Regulatory oversight</a:t>
            </a:r>
            <a:endParaRPr lang="en-US" sz="1450" dirty="0"/>
          </a:p>
        </p:txBody>
      </p:sp>
      <p:sp>
        <p:nvSpPr>
          <p:cNvPr id="23" name="Shape 21"/>
          <p:cNvSpPr/>
          <p:nvPr/>
        </p:nvSpPr>
        <p:spPr>
          <a:xfrm>
            <a:off x="4023360" y="5184648"/>
            <a:ext cx="0" cy="530352"/>
          </a:xfrm>
          <a:prstGeom prst="line">
            <a:avLst/>
          </a:prstGeom>
          <a:noFill/>
          <a:ln w="12700">
            <a:solidFill>
              <a:srgbClr val="C7D6E4"/>
            </a:solidFill>
            <a:prstDash val="solid"/>
          </a:ln>
        </p:spPr>
        <p:txBody>
          <a:bodyPr/>
          <a:lstStyle/>
          <a:p>
            <a:endParaRPr/>
          </a:p>
        </p:txBody>
      </p:sp>
      <p:sp>
        <p:nvSpPr>
          <p:cNvPr id="24" name="Text 22"/>
          <p:cNvSpPr txBox="1"/>
          <p:nvPr/>
        </p:nvSpPr>
        <p:spPr>
          <a:xfrm>
            <a:off x="4251960" y="5038344"/>
            <a:ext cx="7086600" cy="822960"/>
          </a:xfrm>
          <a:prstGeom prst="rect">
            <a:avLst/>
          </a:prstGeom>
          <a:noFill/>
          <a:ln/>
        </p:spPr>
        <p:txBody>
          <a:bodyPr wrap="square" lIns="0" tIns="0" rIns="0" bIns="0" rtlCol="0" anchor="ctr"/>
          <a:lstStyle/>
          <a:p>
            <a:pPr marL="0" indent="0">
              <a:lnSpc>
                <a:spcPts val="1500"/>
              </a:lnSpc>
              <a:buNone/>
            </a:pPr>
            <a:r>
              <a:rPr lang="en-US" sz="1200" dirty="0">
                <a:solidFill>
                  <a:srgbClr val="1A2733"/>
                </a:solidFill>
                <a:latin typeface="Arial" pitchFamily="34" charset="0"/>
                <a:ea typeface="Calibri" pitchFamily="34" charset="-122"/>
                <a:cs typeface="Calibri" pitchFamily="34" charset="-120"/>
              </a:rPr>
              <a:t>This is a regulator matter as much as an ANSP matter. Confirmation is needed that the facilities underpinning the fallback are being maintained and monitored.</a:t>
            </a:r>
            <a:endParaRPr lang="en-US" sz="1200" dirty="0"/>
          </a:p>
        </p:txBody>
      </p:sp>
      <p:sp>
        <p:nvSpPr>
          <p:cNvPr id="25" name="Text 23"/>
          <p:cNvSpPr txBox="1"/>
          <p:nvPr/>
        </p:nvSpPr>
        <p:spPr>
          <a:xfrm>
            <a:off x="594360" y="6126480"/>
            <a:ext cx="10881360" cy="411480"/>
          </a:xfrm>
          <a:prstGeom prst="rect">
            <a:avLst/>
          </a:prstGeom>
          <a:noFill/>
          <a:ln/>
        </p:spPr>
        <p:txBody>
          <a:bodyPr wrap="square" lIns="0" tIns="0" rIns="0" bIns="0" rtlCol="0" anchor="ctr"/>
          <a:lstStyle/>
          <a:p>
            <a:pPr marL="0" indent="0">
              <a:buNone/>
            </a:pPr>
            <a:r>
              <a:rPr lang="en-US" sz="1200" i="1" dirty="0">
                <a:solidFill>
                  <a:srgbClr val="5D6E7E"/>
                </a:solidFill>
                <a:latin typeface="Arial" pitchFamily="34" charset="0"/>
                <a:ea typeface="Calibri" pitchFamily="34" charset="-122"/>
                <a:cs typeface="Calibri" pitchFamily="34" charset="-120"/>
              </a:rPr>
              <a:t>A resilient navigation network is only resilient if it is verified. This is the point at which the NAV RON concept becomes a maintenance and oversight obligation rather than an infrastructure inventory.</a:t>
            </a:r>
            <a:endParaRPr lang="en-US" sz="1200" dirty="0"/>
          </a:p>
        </p:txBody>
      </p:sp>
      <p:pic>
        <p:nvPicPr>
          <p:cNvPr id="26" name="Picture 25"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RESPONSE</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400" b="1" dirty="0">
                <a:solidFill>
                  <a:srgbClr val="0B1F3A"/>
                </a:solidFill>
                <a:latin typeface="Arial" pitchFamily="34" charset="0"/>
                <a:ea typeface="Cambria" pitchFamily="34" charset="-122"/>
                <a:cs typeface="Cambria" pitchFamily="34" charset="-120"/>
              </a:rPr>
              <a:t>Layer 3 — CNS infrastructure and timing resilience</a:t>
            </a:r>
            <a:endParaRPr lang="en-US" sz="3000" dirty="0"/>
          </a:p>
        </p:txBody>
      </p:sp>
      <p:sp>
        <p:nvSpPr>
          <p:cNvPr id="4" name="Shape 2"/>
          <p:cNvSpPr/>
          <p:nvPr/>
        </p:nvSpPr>
        <p:spPr>
          <a:xfrm>
            <a:off x="594360" y="1627632"/>
            <a:ext cx="6766560" cy="1325880"/>
          </a:xfrm>
          <a:prstGeom prst="roundRect">
            <a:avLst>
              <a:gd name="adj" fmla="val 4138"/>
            </a:avLst>
          </a:prstGeom>
          <a:solidFill>
            <a:srgbClr val="F4F7FA"/>
          </a:solidFill>
          <a:ln w="12700">
            <a:solidFill>
              <a:srgbClr val="DCE5EE"/>
            </a:solidFill>
            <a:prstDash val="solid"/>
          </a:ln>
        </p:spPr>
        <p:txBody>
          <a:bodyPr/>
          <a:lstStyle/>
          <a:p>
            <a:endParaRPr/>
          </a:p>
        </p:txBody>
      </p:sp>
      <p:sp>
        <p:nvSpPr>
          <p:cNvPr id="5" name="Shape 3"/>
          <p:cNvSpPr/>
          <p:nvPr/>
        </p:nvSpPr>
        <p:spPr>
          <a:xfrm>
            <a:off x="868680" y="1847088"/>
            <a:ext cx="384048" cy="384048"/>
          </a:xfrm>
          <a:prstGeom prst="ellipse">
            <a:avLst/>
          </a:prstGeom>
          <a:solidFill>
            <a:srgbClr val="2E6DA4"/>
          </a:solidFill>
          <a:ln/>
        </p:spPr>
        <p:txBody>
          <a:bodyPr/>
          <a:lstStyle/>
          <a:p>
            <a:endParaRPr/>
          </a:p>
        </p:txBody>
      </p:sp>
      <p:sp>
        <p:nvSpPr>
          <p:cNvPr id="6" name="Text 4"/>
          <p:cNvSpPr txBox="1"/>
          <p:nvPr/>
        </p:nvSpPr>
        <p:spPr>
          <a:xfrm>
            <a:off x="868680" y="184708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1</a:t>
            </a:r>
            <a:endParaRPr lang="en-US" sz="1300" dirty="0"/>
          </a:p>
        </p:txBody>
      </p:sp>
      <p:sp>
        <p:nvSpPr>
          <p:cNvPr id="7" name="Text 5"/>
          <p:cNvSpPr txBox="1"/>
          <p:nvPr/>
        </p:nvSpPr>
        <p:spPr>
          <a:xfrm>
            <a:off x="1399032" y="1810512"/>
            <a:ext cx="5669280" cy="320040"/>
          </a:xfrm>
          <a:prstGeom prst="rect">
            <a:avLst/>
          </a:prstGeom>
          <a:noFill/>
          <a:ln/>
        </p:spPr>
        <p:txBody>
          <a:bodyPr wrap="square" lIns="0" tIns="0" rIns="0" bIns="0" rtlCol="0" anchor="ctr"/>
          <a:lstStyle/>
          <a:p>
            <a:pPr marL="0" indent="0">
              <a:buNone/>
            </a:pPr>
            <a:r>
              <a:rPr lang="en-US" sz="1500" b="1" dirty="0">
                <a:solidFill>
                  <a:srgbClr val="0B1F3A"/>
                </a:solidFill>
                <a:latin typeface="Arial" pitchFamily="34" charset="0"/>
                <a:ea typeface="Cambria" pitchFamily="34" charset="-122"/>
                <a:cs typeface="Cambria" pitchFamily="34" charset="-120"/>
              </a:rPr>
              <a:t>What happened when timing went wrong</a:t>
            </a:r>
            <a:endParaRPr lang="en-US" sz="1500" dirty="0"/>
          </a:p>
        </p:txBody>
      </p:sp>
      <p:sp>
        <p:nvSpPr>
          <p:cNvPr id="8" name="Text 6"/>
          <p:cNvSpPr txBox="1"/>
          <p:nvPr/>
        </p:nvSpPr>
        <p:spPr>
          <a:xfrm>
            <a:off x="1399032" y="2176272"/>
            <a:ext cx="5715000" cy="68580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Our flight data processing system lost correlation, and both tracker chains became unavailable. NTP servers were running around two minutes ahead, and because of that offset the tracker rejected the sensors.</a:t>
            </a:r>
            <a:endParaRPr lang="en-US" sz="1150" dirty="0"/>
          </a:p>
        </p:txBody>
      </p:sp>
      <p:sp>
        <p:nvSpPr>
          <p:cNvPr id="9" name="Shape 7"/>
          <p:cNvSpPr/>
          <p:nvPr/>
        </p:nvSpPr>
        <p:spPr>
          <a:xfrm>
            <a:off x="594360" y="3108960"/>
            <a:ext cx="6766560" cy="1325880"/>
          </a:xfrm>
          <a:prstGeom prst="roundRect">
            <a:avLst>
              <a:gd name="adj" fmla="val 4138"/>
            </a:avLst>
          </a:prstGeom>
          <a:solidFill>
            <a:srgbClr val="F4F7FA"/>
          </a:solidFill>
          <a:ln w="12700">
            <a:solidFill>
              <a:srgbClr val="DCE5EE"/>
            </a:solidFill>
            <a:prstDash val="solid"/>
          </a:ln>
        </p:spPr>
        <p:txBody>
          <a:bodyPr/>
          <a:lstStyle/>
          <a:p>
            <a:endParaRPr/>
          </a:p>
        </p:txBody>
      </p:sp>
      <p:sp>
        <p:nvSpPr>
          <p:cNvPr id="10" name="Shape 8"/>
          <p:cNvSpPr/>
          <p:nvPr/>
        </p:nvSpPr>
        <p:spPr>
          <a:xfrm>
            <a:off x="868680" y="3328416"/>
            <a:ext cx="384048" cy="384048"/>
          </a:xfrm>
          <a:prstGeom prst="ellipse">
            <a:avLst/>
          </a:prstGeom>
          <a:solidFill>
            <a:srgbClr val="2E6DA4"/>
          </a:solidFill>
          <a:ln/>
        </p:spPr>
        <p:txBody>
          <a:bodyPr/>
          <a:lstStyle/>
          <a:p>
            <a:endParaRPr/>
          </a:p>
        </p:txBody>
      </p:sp>
      <p:sp>
        <p:nvSpPr>
          <p:cNvPr id="11" name="Text 9"/>
          <p:cNvSpPr txBox="1"/>
          <p:nvPr/>
        </p:nvSpPr>
        <p:spPr>
          <a:xfrm>
            <a:off x="868680" y="3328416"/>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2</a:t>
            </a:r>
            <a:endParaRPr lang="en-US" sz="1300" dirty="0"/>
          </a:p>
        </p:txBody>
      </p:sp>
      <p:sp>
        <p:nvSpPr>
          <p:cNvPr id="12" name="Text 10"/>
          <p:cNvSpPr txBox="1"/>
          <p:nvPr/>
        </p:nvSpPr>
        <p:spPr>
          <a:xfrm>
            <a:off x="1399032" y="3291840"/>
            <a:ext cx="5669280" cy="320040"/>
          </a:xfrm>
          <a:prstGeom prst="rect">
            <a:avLst/>
          </a:prstGeom>
          <a:noFill/>
          <a:ln/>
        </p:spPr>
        <p:txBody>
          <a:bodyPr wrap="square" lIns="0" tIns="0" rIns="0" bIns="0" rtlCol="0" anchor="ctr"/>
          <a:lstStyle/>
          <a:p>
            <a:pPr marL="0" indent="0">
              <a:buNone/>
            </a:pPr>
            <a:r>
              <a:rPr lang="en-US" sz="1500" b="1" dirty="0">
                <a:solidFill>
                  <a:srgbClr val="0B1F3A"/>
                </a:solidFill>
                <a:latin typeface="Arial" pitchFamily="34" charset="0"/>
                <a:ea typeface="Cambria" pitchFamily="34" charset="-122"/>
                <a:cs typeface="Cambria" pitchFamily="34" charset="-120"/>
              </a:rPr>
              <a:t>The engineering response</a:t>
            </a:r>
            <a:endParaRPr lang="en-US" sz="1500" dirty="0"/>
          </a:p>
        </p:txBody>
      </p:sp>
      <p:sp>
        <p:nvSpPr>
          <p:cNvPr id="13" name="Text 11"/>
          <p:cNvSpPr txBox="1"/>
          <p:nvPr/>
        </p:nvSpPr>
        <p:spPr>
          <a:xfrm>
            <a:off x="1399032" y="3657600"/>
            <a:ext cx="5715000" cy="68580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The timing path was isolated and the primary NTP connected directly to the anti-jamming unit. FDPS was re-synchronised to the NTP receivers. Radars reconnected and data was restored to operations.</a:t>
            </a:r>
            <a:endParaRPr lang="en-US" sz="1150" dirty="0"/>
          </a:p>
        </p:txBody>
      </p:sp>
      <p:sp>
        <p:nvSpPr>
          <p:cNvPr id="14" name="Shape 12"/>
          <p:cNvSpPr/>
          <p:nvPr/>
        </p:nvSpPr>
        <p:spPr>
          <a:xfrm>
            <a:off x="594360" y="4590288"/>
            <a:ext cx="6766560" cy="1325880"/>
          </a:xfrm>
          <a:prstGeom prst="roundRect">
            <a:avLst>
              <a:gd name="adj" fmla="val 4138"/>
            </a:avLst>
          </a:prstGeom>
          <a:solidFill>
            <a:srgbClr val="F4F7FA"/>
          </a:solidFill>
          <a:ln w="12700">
            <a:solidFill>
              <a:srgbClr val="DCE5EE"/>
            </a:solidFill>
            <a:prstDash val="solid"/>
          </a:ln>
        </p:spPr>
        <p:txBody>
          <a:bodyPr/>
          <a:lstStyle/>
          <a:p>
            <a:endParaRPr/>
          </a:p>
        </p:txBody>
      </p:sp>
      <p:sp>
        <p:nvSpPr>
          <p:cNvPr id="15" name="Shape 13"/>
          <p:cNvSpPr/>
          <p:nvPr/>
        </p:nvSpPr>
        <p:spPr>
          <a:xfrm>
            <a:off x="868680" y="4809744"/>
            <a:ext cx="384048" cy="384048"/>
          </a:xfrm>
          <a:prstGeom prst="ellipse">
            <a:avLst/>
          </a:prstGeom>
          <a:solidFill>
            <a:srgbClr val="2E6DA4"/>
          </a:solidFill>
          <a:ln/>
        </p:spPr>
        <p:txBody>
          <a:bodyPr/>
          <a:lstStyle/>
          <a:p>
            <a:endParaRPr/>
          </a:p>
        </p:txBody>
      </p:sp>
      <p:sp>
        <p:nvSpPr>
          <p:cNvPr id="16" name="Text 14"/>
          <p:cNvSpPr txBox="1"/>
          <p:nvPr/>
        </p:nvSpPr>
        <p:spPr>
          <a:xfrm>
            <a:off x="868680" y="480974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3</a:t>
            </a:r>
            <a:endParaRPr lang="en-US" sz="1300" dirty="0"/>
          </a:p>
        </p:txBody>
      </p:sp>
      <p:sp>
        <p:nvSpPr>
          <p:cNvPr id="17" name="Text 15"/>
          <p:cNvSpPr txBox="1"/>
          <p:nvPr/>
        </p:nvSpPr>
        <p:spPr>
          <a:xfrm>
            <a:off x="1399032" y="4773168"/>
            <a:ext cx="5669280" cy="320040"/>
          </a:xfrm>
          <a:prstGeom prst="rect">
            <a:avLst/>
          </a:prstGeom>
          <a:noFill/>
          <a:ln/>
        </p:spPr>
        <p:txBody>
          <a:bodyPr wrap="square" lIns="0" tIns="0" rIns="0" bIns="0" rtlCol="0" anchor="ctr"/>
          <a:lstStyle/>
          <a:p>
            <a:pPr marL="0" indent="0">
              <a:buNone/>
            </a:pPr>
            <a:r>
              <a:rPr lang="en-US" sz="1500" b="1" dirty="0">
                <a:solidFill>
                  <a:srgbClr val="0B1F3A"/>
                </a:solidFill>
                <a:latin typeface="Arial" pitchFamily="34" charset="0"/>
                <a:ea typeface="Cambria" pitchFamily="34" charset="-122"/>
                <a:cs typeface="Cambria" pitchFamily="34" charset="-120"/>
              </a:rPr>
              <a:t>A resilient timing architecture</a:t>
            </a:r>
            <a:endParaRPr lang="en-US" sz="1500" dirty="0"/>
          </a:p>
        </p:txBody>
      </p:sp>
      <p:sp>
        <p:nvSpPr>
          <p:cNvPr id="19" name="Shape 17"/>
          <p:cNvSpPr/>
          <p:nvPr/>
        </p:nvSpPr>
        <p:spPr>
          <a:xfrm>
            <a:off x="7635240" y="1627632"/>
            <a:ext cx="3931920" cy="4069080"/>
          </a:xfrm>
          <a:prstGeom prst="roundRect">
            <a:avLst>
              <a:gd name="adj" fmla="val 1395"/>
            </a:avLst>
          </a:prstGeom>
          <a:solidFill>
            <a:srgbClr val="0B1F3A"/>
          </a:solidFill>
          <a:ln w="12700">
            <a:solidFill>
              <a:srgbClr val="0B1F3A"/>
            </a:solidFill>
            <a:prstDash val="solid"/>
          </a:ln>
        </p:spPr>
        <p:txBody>
          <a:bodyPr/>
          <a:lstStyle/>
          <a:p>
            <a:endParaRPr/>
          </a:p>
        </p:txBody>
      </p:sp>
      <p:sp>
        <p:nvSpPr>
          <p:cNvPr id="20" name="Text 18"/>
          <p:cNvSpPr txBox="1"/>
          <p:nvPr/>
        </p:nvSpPr>
        <p:spPr>
          <a:xfrm>
            <a:off x="7909560" y="1828800"/>
            <a:ext cx="3474720" cy="347472"/>
          </a:xfrm>
          <a:prstGeom prst="rect">
            <a:avLst/>
          </a:prstGeom>
          <a:noFill/>
          <a:ln/>
        </p:spPr>
        <p:txBody>
          <a:bodyPr wrap="square" lIns="0" tIns="0" rIns="0" bIns="0" rtlCol="0" anchor="ctr"/>
          <a:lstStyle/>
          <a:p>
            <a:pPr marL="0" indent="0">
              <a:buNone/>
            </a:pPr>
            <a:r>
              <a:rPr lang="en-US" sz="1700" b="1" dirty="0">
                <a:solidFill>
                  <a:srgbClr val="E8A33D"/>
                </a:solidFill>
                <a:latin typeface="Arial" pitchFamily="34" charset="0"/>
                <a:ea typeface="Cambria" pitchFamily="34" charset="-122"/>
                <a:cs typeface="Cambria" pitchFamily="34" charset="-120"/>
              </a:rPr>
              <a:t>What CNS took from it</a:t>
            </a:r>
            <a:endParaRPr lang="en-US" sz="1700" dirty="0"/>
          </a:p>
        </p:txBody>
      </p:sp>
      <p:sp>
        <p:nvSpPr>
          <p:cNvPr id="21" name="Text 19"/>
          <p:cNvSpPr txBox="1"/>
          <p:nvPr/>
        </p:nvSpPr>
        <p:spPr>
          <a:xfrm>
            <a:off x="7909560" y="2286000"/>
            <a:ext cx="3520440" cy="3200400"/>
          </a:xfrm>
          <a:prstGeom prst="rect">
            <a:avLst/>
          </a:prstGeom>
          <a:noFill/>
          <a:ln/>
        </p:spPr>
        <p:txBody>
          <a:bodyPr wrap="square" lIns="0" tIns="0" rIns="0" bIns="0" rtlCol="0" anchor="ctr"/>
          <a:lstStyle/>
          <a:p>
            <a:pPr marL="342900" indent="-342900">
              <a:lnSpc>
                <a:spcPts val="1550"/>
              </a:lnSpc>
              <a:spcAft>
                <a:spcPts val="1000"/>
              </a:spcAft>
              <a:buSzPct val="100000"/>
              <a:buChar char="–"/>
            </a:pPr>
            <a:r>
              <a:rPr lang="en-US" sz="1150" dirty="0">
                <a:solidFill>
                  <a:srgbClr val="D3E0EC"/>
                </a:solidFill>
                <a:latin typeface="Arial" pitchFamily="34" charset="0"/>
                <a:ea typeface="Calibri" pitchFamily="34" charset="-122"/>
                <a:cs typeface="Calibri" pitchFamily="34" charset="-120"/>
              </a:rPr>
              <a:t>Protect critical timing sources — treat timing as critical infrastructure in its own right</a:t>
            </a:r>
            <a:endParaRPr lang="en-US" sz="1150" dirty="0"/>
          </a:p>
          <a:p>
            <a:pPr marL="342900" indent="-342900">
              <a:lnSpc>
                <a:spcPts val="1550"/>
              </a:lnSpc>
              <a:spcAft>
                <a:spcPts val="1000"/>
              </a:spcAft>
              <a:buSzPct val="100000"/>
              <a:buChar char="–"/>
            </a:pPr>
            <a:r>
              <a:rPr lang="en-US" sz="1150" dirty="0">
                <a:solidFill>
                  <a:srgbClr val="D3E0EC"/>
                </a:solidFill>
                <a:latin typeface="Arial" pitchFamily="34" charset="0"/>
                <a:ea typeface="Calibri" pitchFamily="34" charset="-122"/>
                <a:cs typeface="Calibri" pitchFamily="34" charset="-120"/>
              </a:rPr>
              <a:t>Understand system dependencies — know which systems rely on timing, and what fails when it drifts</a:t>
            </a:r>
            <a:endParaRPr lang="en-US" sz="1150" dirty="0"/>
          </a:p>
          <a:p>
            <a:pPr marL="342900" indent="-342900">
              <a:lnSpc>
                <a:spcPts val="1550"/>
              </a:lnSpc>
              <a:spcAft>
                <a:spcPts val="1000"/>
              </a:spcAft>
              <a:buSzPct val="100000"/>
              <a:buChar char="–"/>
            </a:pPr>
            <a:r>
              <a:rPr lang="en-US" sz="1150" dirty="0">
                <a:solidFill>
                  <a:srgbClr val="D3E0EC"/>
                </a:solidFill>
                <a:latin typeface="Arial" pitchFamily="34" charset="0"/>
                <a:ea typeface="Calibri" pitchFamily="34" charset="-122"/>
                <a:cs typeface="Calibri" pitchFamily="34" charset="-120"/>
              </a:rPr>
              <a:t>Build in layers — resilience is not a single fix</a:t>
            </a:r>
            <a:endParaRPr lang="en-US" sz="1150" dirty="0"/>
          </a:p>
          <a:p>
            <a:pPr marL="342900" indent="-342900">
              <a:lnSpc>
                <a:spcPts val="1550"/>
              </a:lnSpc>
              <a:spcAft>
                <a:spcPts val="1000"/>
              </a:spcAft>
              <a:buSzPct val="100000"/>
              <a:buChar char="–"/>
            </a:pPr>
            <a:r>
              <a:rPr lang="en-US" sz="1150" dirty="0">
                <a:solidFill>
                  <a:srgbClr val="D3E0EC"/>
                </a:solidFill>
                <a:latin typeface="Arial" pitchFamily="34" charset="0"/>
                <a:ea typeface="Calibri" pitchFamily="34" charset="-122"/>
                <a:cs typeface="Calibri" pitchFamily="34" charset="-120"/>
              </a:rPr>
              <a:t>And the wider direction ICAO has set: NAV RON, complementary PNT, signal authentication, and spectrum protection with the national regulator</a:t>
            </a:r>
            <a:endParaRPr lang="en-US" sz="1150" dirty="0"/>
          </a:p>
        </p:txBody>
      </p:sp>
      <p:sp>
        <p:nvSpPr>
          <p:cNvPr id="22" name="TextBox 21"/>
          <p:cNvSpPr txBox="1"/>
          <p:nvPr/>
        </p:nvSpPr>
        <p:spPr>
          <a:xfrm>
            <a:off x="594360" y="6144768"/>
            <a:ext cx="10972800" cy="320040"/>
          </a:xfrm>
          <a:prstGeom prst="rect">
            <a:avLst/>
          </a:prstGeom>
          <a:noFill/>
        </p:spPr>
        <p:txBody>
          <a:bodyPr wrap="square" lIns="0" tIns="0" rIns="0" bIns="0">
            <a:spAutoFit/>
          </a:bodyPr>
          <a:lstStyle/>
          <a:p>
            <a:r>
              <a:rPr sz="1050" i="1">
                <a:solidFill>
                  <a:srgbClr val="5D6E7E"/>
                </a:solidFill>
                <a:latin typeface="Arial"/>
              </a:rPr>
              <a:t>Source: GCAA ANS Engineering. This work will be presented in full by our engineering colleagues at ICAO Air Navigation World – CNSS 2026.</a:t>
            </a:r>
          </a:p>
        </p:txBody>
      </p:sp>
      <p:pic>
        <p:nvPicPr>
          <p:cNvPr id="23" name="Picture 22" descr="image.png"/>
          <p:cNvPicPr>
            <a:picLocks noChangeAspect="1"/>
          </p:cNvPicPr>
          <p:nvPr/>
        </p:nvPicPr>
        <p:blipFill>
          <a:blip r:embed="rId3"/>
          <a:stretch>
            <a:fillRect/>
          </a:stretch>
        </p:blipFill>
        <p:spPr>
          <a:xfrm>
            <a:off x="9189720" y="329184"/>
            <a:ext cx="2198679" cy="621792"/>
          </a:xfrm>
          <a:prstGeom prst="rect">
            <a:avLst/>
          </a:prstGeom>
        </p:spPr>
      </p:pic>
      <p:sp>
        <p:nvSpPr>
          <p:cNvPr id="24" name="Rounded Rectangle 23"/>
          <p:cNvSpPr/>
          <p:nvPr/>
        </p:nvSpPr>
        <p:spPr>
          <a:xfrm>
            <a:off x="914400" y="5248656"/>
            <a:ext cx="960120" cy="457200"/>
          </a:xfrm>
          <a:prstGeom prst="roundRect">
            <a:avLst>
              <a:gd name="adj" fmla="val 16000"/>
            </a:avLst>
          </a:prstGeom>
          <a:solidFill>
            <a:srgbClr val="F4F7FA"/>
          </a:solidFill>
          <a:ln w="9525">
            <a:solidFill>
              <a:srgbClr val="C7D6E4"/>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1A2733"/>
                </a:solidFill>
                <a:latin typeface="Arial"/>
              </a:rPr>
              <a:t>GNSS</a:t>
            </a:r>
          </a:p>
        </p:txBody>
      </p:sp>
      <p:sp>
        <p:nvSpPr>
          <p:cNvPr id="25" name="Right Arrow 24"/>
          <p:cNvSpPr/>
          <p:nvPr/>
        </p:nvSpPr>
        <p:spPr>
          <a:xfrm>
            <a:off x="1947672" y="5417820"/>
            <a:ext cx="146304" cy="118872"/>
          </a:xfrm>
          <a:prstGeom prst="rightArrow">
            <a:avLst/>
          </a:prstGeom>
          <a:solidFill>
            <a:srgbClr val="2E6D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Rounded Rectangle 25"/>
          <p:cNvSpPr/>
          <p:nvPr/>
        </p:nvSpPr>
        <p:spPr>
          <a:xfrm>
            <a:off x="2167128" y="5248656"/>
            <a:ext cx="1188720" cy="457200"/>
          </a:xfrm>
          <a:prstGeom prst="roundRect">
            <a:avLst>
              <a:gd name="adj" fmla="val 16000"/>
            </a:avLst>
          </a:prstGeom>
          <a:solidFill>
            <a:srgbClr val="F4F7FA"/>
          </a:solidFill>
          <a:ln w="9525">
            <a:solidFill>
              <a:srgbClr val="C7D6E4"/>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950" b="1">
                <a:solidFill>
                  <a:srgbClr val="1A2733"/>
                </a:solidFill>
                <a:latin typeface="Arial"/>
              </a:rPr>
              <a:t>Anti-jamming</a:t>
            </a:r>
          </a:p>
        </p:txBody>
      </p:sp>
      <p:sp>
        <p:nvSpPr>
          <p:cNvPr id="27" name="Right Arrow 26"/>
          <p:cNvSpPr/>
          <p:nvPr/>
        </p:nvSpPr>
        <p:spPr>
          <a:xfrm>
            <a:off x="3429000" y="5417820"/>
            <a:ext cx="146304" cy="118872"/>
          </a:xfrm>
          <a:prstGeom prst="rightArrow">
            <a:avLst/>
          </a:prstGeom>
          <a:solidFill>
            <a:srgbClr val="2E6D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Rounded Rectangle 27"/>
          <p:cNvSpPr/>
          <p:nvPr/>
        </p:nvSpPr>
        <p:spPr>
          <a:xfrm>
            <a:off x="3648456" y="5248656"/>
            <a:ext cx="1325880" cy="457200"/>
          </a:xfrm>
          <a:prstGeom prst="roundRect">
            <a:avLst>
              <a:gd name="adj" fmla="val 16000"/>
            </a:avLst>
          </a:prstGeom>
          <a:solidFill>
            <a:srgbClr val="0B1F3A"/>
          </a:solidFill>
          <a:ln w="9525">
            <a:solidFill>
              <a:srgbClr val="0B1F3A"/>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950" b="1">
                <a:solidFill>
                  <a:srgbClr val="FFFFFF"/>
                </a:solidFill>
                <a:latin typeface="Arial"/>
              </a:rPr>
              <a:t>NTP 1</a:t>
            </a:r>
          </a:p>
          <a:p>
            <a:pPr algn="ctr"/>
            <a:r>
              <a:rPr sz="950" b="1">
                <a:solidFill>
                  <a:srgbClr val="FFFFFF"/>
                </a:solidFill>
                <a:latin typeface="Arial"/>
              </a:rPr>
              <a:t>primary</a:t>
            </a:r>
          </a:p>
        </p:txBody>
      </p:sp>
      <p:sp>
        <p:nvSpPr>
          <p:cNvPr id="29" name="Right Arrow 28"/>
          <p:cNvSpPr/>
          <p:nvPr/>
        </p:nvSpPr>
        <p:spPr>
          <a:xfrm>
            <a:off x="5047488" y="5417820"/>
            <a:ext cx="146304" cy="118872"/>
          </a:xfrm>
          <a:prstGeom prst="rightArrow">
            <a:avLst/>
          </a:prstGeom>
          <a:solidFill>
            <a:srgbClr val="2E6D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Rounded Rectangle 29"/>
          <p:cNvSpPr/>
          <p:nvPr/>
        </p:nvSpPr>
        <p:spPr>
          <a:xfrm>
            <a:off x="5266944" y="5248656"/>
            <a:ext cx="841248" cy="457200"/>
          </a:xfrm>
          <a:prstGeom prst="roundRect">
            <a:avLst>
              <a:gd name="adj" fmla="val 16000"/>
            </a:avLst>
          </a:prstGeom>
          <a:solidFill>
            <a:srgbClr val="F4F7FA"/>
          </a:solidFill>
          <a:ln w="9525">
            <a:solidFill>
              <a:srgbClr val="C7D6E4"/>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950" b="1">
                <a:solidFill>
                  <a:srgbClr val="1A2733"/>
                </a:solidFill>
                <a:latin typeface="Arial"/>
              </a:rPr>
              <a:t>NTP 2</a:t>
            </a:r>
          </a:p>
        </p:txBody>
      </p:sp>
      <p:sp>
        <p:nvSpPr>
          <p:cNvPr id="31" name="Rounded Rectangle 30"/>
          <p:cNvSpPr/>
          <p:nvPr/>
        </p:nvSpPr>
        <p:spPr>
          <a:xfrm>
            <a:off x="6181344" y="5248656"/>
            <a:ext cx="841248" cy="457200"/>
          </a:xfrm>
          <a:prstGeom prst="roundRect">
            <a:avLst>
              <a:gd name="adj" fmla="val 16000"/>
            </a:avLst>
          </a:prstGeom>
          <a:solidFill>
            <a:srgbClr val="F4F7FA"/>
          </a:solidFill>
          <a:ln w="9525">
            <a:solidFill>
              <a:srgbClr val="C7D6E4"/>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950" b="1">
                <a:solidFill>
                  <a:srgbClr val="1A2733"/>
                </a:solidFill>
                <a:latin typeface="Arial"/>
              </a:rPr>
              <a:t>NTP 3</a:t>
            </a:r>
          </a:p>
        </p:txBody>
      </p:sp>
      <p:sp>
        <p:nvSpPr>
          <p:cNvPr id="32" name="TextBox 31"/>
          <p:cNvSpPr txBox="1"/>
          <p:nvPr/>
        </p:nvSpPr>
        <p:spPr>
          <a:xfrm>
            <a:off x="914400" y="5724144"/>
            <a:ext cx="6309360" cy="219456"/>
          </a:xfrm>
          <a:prstGeom prst="rect">
            <a:avLst/>
          </a:prstGeom>
          <a:noFill/>
        </p:spPr>
        <p:txBody>
          <a:bodyPr wrap="none" lIns="0" tIns="0" rIns="0" bIns="0">
            <a:spAutoFit/>
          </a:bodyPr>
          <a:lstStyle/>
          <a:p>
            <a:r>
              <a:rPr sz="950" i="1">
                <a:solidFill>
                  <a:srgbClr val="5D6E7E"/>
                </a:solidFill>
                <a:latin typeface="Arial"/>
              </a:rPr>
              <a:t>Stable timing at the centre; remote sites synchronised.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RESPONSE</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400" b="1" dirty="0">
                <a:solidFill>
                  <a:srgbClr val="0B1F3A"/>
                </a:solidFill>
                <a:latin typeface="Arial" pitchFamily="34" charset="0"/>
                <a:ea typeface="Cambria" pitchFamily="34" charset="-122"/>
                <a:cs typeface="Cambria" pitchFamily="34" charset="-120"/>
              </a:rPr>
              <a:t>Layer 4 — Aeronautical information and operator awareness</a:t>
            </a:r>
            <a:endParaRPr lang="en-US" sz="3000" dirty="0"/>
          </a:p>
        </p:txBody>
      </p:sp>
      <p:sp>
        <p:nvSpPr>
          <p:cNvPr id="4" name="Shape 2"/>
          <p:cNvSpPr/>
          <p:nvPr/>
        </p:nvSpPr>
        <p:spPr>
          <a:xfrm>
            <a:off x="594360" y="1481328"/>
            <a:ext cx="10972800" cy="585216"/>
          </a:xfrm>
          <a:prstGeom prst="roundRect">
            <a:avLst>
              <a:gd name="adj" fmla="val 7895"/>
            </a:avLst>
          </a:prstGeom>
          <a:solidFill>
            <a:srgbClr val="EAF1F8"/>
          </a:solidFill>
          <a:ln w="12700">
            <a:solidFill>
              <a:srgbClr val="DCE5EE"/>
            </a:solidFill>
            <a:prstDash val="solid"/>
          </a:ln>
        </p:spPr>
        <p:txBody>
          <a:bodyPr/>
          <a:lstStyle/>
          <a:p>
            <a:endParaRPr/>
          </a:p>
        </p:txBody>
      </p:sp>
      <p:sp>
        <p:nvSpPr>
          <p:cNvPr id="5" name="Text 3"/>
          <p:cNvSpPr txBox="1"/>
          <p:nvPr/>
        </p:nvSpPr>
        <p:spPr>
          <a:xfrm>
            <a:off x="868680" y="1481328"/>
            <a:ext cx="2286000" cy="585216"/>
          </a:xfrm>
          <a:prstGeom prst="rect">
            <a:avLst/>
          </a:prstGeom>
          <a:noFill/>
          <a:ln/>
        </p:spPr>
        <p:txBody>
          <a:bodyPr wrap="square" lIns="0" tIns="0" rIns="0" bIns="0" rtlCol="0" anchor="ctr"/>
          <a:lstStyle/>
          <a:p>
            <a:pPr marL="0" indent="0">
              <a:buNone/>
            </a:pPr>
            <a:r>
              <a:rPr lang="en-US" sz="1300" b="1" dirty="0">
                <a:solidFill>
                  <a:srgbClr val="0B1F3A"/>
                </a:solidFill>
                <a:latin typeface="Arial" pitchFamily="34" charset="0"/>
                <a:ea typeface="Cambria" pitchFamily="34" charset="-122"/>
                <a:cs typeface="Cambria" pitchFamily="34" charset="-120"/>
              </a:rPr>
              <a:t>NOTAM</a:t>
            </a:r>
            <a:endParaRPr lang="en-US" sz="1500" dirty="0"/>
          </a:p>
        </p:txBody>
      </p:sp>
      <p:sp>
        <p:nvSpPr>
          <p:cNvPr id="6" name="Shape 4"/>
          <p:cNvSpPr/>
          <p:nvPr/>
        </p:nvSpPr>
        <p:spPr>
          <a:xfrm>
            <a:off x="3337560" y="1581912"/>
            <a:ext cx="0" cy="384048"/>
          </a:xfrm>
          <a:prstGeom prst="line">
            <a:avLst/>
          </a:prstGeom>
          <a:noFill/>
          <a:ln w="12700">
            <a:solidFill>
              <a:srgbClr val="C7D6E4"/>
            </a:solidFill>
            <a:prstDash val="solid"/>
          </a:ln>
        </p:spPr>
        <p:txBody>
          <a:bodyPr/>
          <a:lstStyle/>
          <a:p>
            <a:endParaRPr/>
          </a:p>
        </p:txBody>
      </p:sp>
      <p:sp>
        <p:nvSpPr>
          <p:cNvPr id="7" name="Text 5"/>
          <p:cNvSpPr txBox="1"/>
          <p:nvPr/>
        </p:nvSpPr>
        <p:spPr>
          <a:xfrm>
            <a:off x="3566160" y="1481328"/>
            <a:ext cx="7772400" cy="585216"/>
          </a:xfrm>
          <a:prstGeom prst="rect">
            <a:avLst/>
          </a:prstGeom>
          <a:noFill/>
          <a:ln/>
        </p:spPr>
        <p:txBody>
          <a:bodyPr wrap="square" lIns="0" tIns="0" rIns="0" bIns="0" rtlCol="0" anchor="ctr"/>
          <a:lstStyle/>
          <a:p>
            <a:pPr marL="0" indent="0">
              <a:buNone/>
            </a:pPr>
            <a:r>
              <a:rPr lang="en-US" sz="1150" dirty="0">
                <a:solidFill>
                  <a:srgbClr val="1A2733"/>
                </a:solidFill>
                <a:latin typeface="Arial" pitchFamily="34" charset="0"/>
                <a:ea typeface="Calibri" pitchFamily="34" charset="-122"/>
                <a:cs typeface="Calibri" pitchFamily="34" charset="-120"/>
              </a:rPr>
              <a:t>Notification of GNSS RFI affecting the FIR, issued and maintained in accordance with the applicable ICAO template.</a:t>
            </a:r>
            <a:endParaRPr lang="en-US" sz="1250" dirty="0"/>
          </a:p>
        </p:txBody>
      </p:sp>
      <p:sp>
        <p:nvSpPr>
          <p:cNvPr id="8" name="Shape 6"/>
          <p:cNvSpPr/>
          <p:nvPr/>
        </p:nvSpPr>
        <p:spPr>
          <a:xfrm>
            <a:off x="594360" y="2148840"/>
            <a:ext cx="10972800" cy="585216"/>
          </a:xfrm>
          <a:prstGeom prst="roundRect">
            <a:avLst>
              <a:gd name="adj" fmla="val 7895"/>
            </a:avLst>
          </a:prstGeom>
          <a:solidFill>
            <a:srgbClr val="F4F7FA"/>
          </a:solidFill>
          <a:ln w="12700">
            <a:solidFill>
              <a:srgbClr val="DCE5EE"/>
            </a:solidFill>
            <a:prstDash val="solid"/>
          </a:ln>
        </p:spPr>
        <p:txBody>
          <a:bodyPr/>
          <a:lstStyle/>
          <a:p>
            <a:endParaRPr/>
          </a:p>
        </p:txBody>
      </p:sp>
      <p:sp>
        <p:nvSpPr>
          <p:cNvPr id="9" name="Text 7"/>
          <p:cNvSpPr txBox="1"/>
          <p:nvPr/>
        </p:nvSpPr>
        <p:spPr>
          <a:xfrm>
            <a:off x="868680" y="2148840"/>
            <a:ext cx="2286000" cy="585216"/>
          </a:xfrm>
          <a:prstGeom prst="rect">
            <a:avLst/>
          </a:prstGeom>
          <a:noFill/>
          <a:ln/>
        </p:spPr>
        <p:txBody>
          <a:bodyPr wrap="square" lIns="0" tIns="0" rIns="0" bIns="0" rtlCol="0" anchor="ctr"/>
          <a:lstStyle/>
          <a:p>
            <a:pPr marL="0" indent="0">
              <a:buNone/>
            </a:pPr>
            <a:r>
              <a:rPr lang="en-US" sz="1300" b="1" dirty="0">
                <a:solidFill>
                  <a:srgbClr val="0B1F3A"/>
                </a:solidFill>
                <a:latin typeface="Arial" pitchFamily="34" charset="0"/>
                <a:ea typeface="Cambria" pitchFamily="34" charset="-122"/>
                <a:cs typeface="Cambria" pitchFamily="34" charset="-120"/>
              </a:rPr>
              <a:t>AIC</a:t>
            </a:r>
            <a:endParaRPr lang="en-US" sz="1500" dirty="0"/>
          </a:p>
        </p:txBody>
      </p:sp>
      <p:sp>
        <p:nvSpPr>
          <p:cNvPr id="10" name="Shape 8"/>
          <p:cNvSpPr/>
          <p:nvPr/>
        </p:nvSpPr>
        <p:spPr>
          <a:xfrm>
            <a:off x="3337560" y="2249424"/>
            <a:ext cx="0" cy="384048"/>
          </a:xfrm>
          <a:prstGeom prst="line">
            <a:avLst/>
          </a:prstGeom>
          <a:noFill/>
          <a:ln w="12700">
            <a:solidFill>
              <a:srgbClr val="C7D6E4"/>
            </a:solidFill>
            <a:prstDash val="solid"/>
          </a:ln>
        </p:spPr>
        <p:txBody>
          <a:bodyPr/>
          <a:lstStyle/>
          <a:p>
            <a:endParaRPr/>
          </a:p>
        </p:txBody>
      </p:sp>
      <p:sp>
        <p:nvSpPr>
          <p:cNvPr id="11" name="Text 9"/>
          <p:cNvSpPr txBox="1"/>
          <p:nvPr/>
        </p:nvSpPr>
        <p:spPr>
          <a:xfrm>
            <a:off x="3566160" y="2148840"/>
            <a:ext cx="7772400" cy="585216"/>
          </a:xfrm>
          <a:prstGeom prst="rect">
            <a:avLst/>
          </a:prstGeom>
          <a:noFill/>
          <a:ln/>
        </p:spPr>
        <p:txBody>
          <a:bodyPr wrap="square" lIns="0" tIns="0" rIns="0" bIns="0" rtlCol="0" anchor="ctr"/>
          <a:lstStyle/>
          <a:p>
            <a:pPr marL="0" indent="0">
              <a:buNone/>
            </a:pPr>
            <a:r>
              <a:rPr lang="en-US" sz="1150" dirty="0">
                <a:solidFill>
                  <a:srgbClr val="1A2733"/>
                </a:solidFill>
                <a:latin typeface="Arial" pitchFamily="34" charset="0"/>
                <a:ea typeface="Calibri" pitchFamily="34" charset="-122"/>
                <a:cs typeface="Calibri" pitchFamily="34" charset="-120"/>
              </a:rPr>
              <a:t>Standing guidance to operators on expected effects, reporting expectations and the conventional alternatives available.</a:t>
            </a:r>
            <a:endParaRPr lang="en-US" sz="1250" dirty="0"/>
          </a:p>
        </p:txBody>
      </p:sp>
      <p:sp>
        <p:nvSpPr>
          <p:cNvPr id="12" name="Shape 10"/>
          <p:cNvSpPr/>
          <p:nvPr/>
        </p:nvSpPr>
        <p:spPr>
          <a:xfrm>
            <a:off x="594360" y="2816352"/>
            <a:ext cx="10972800" cy="585216"/>
          </a:xfrm>
          <a:prstGeom prst="roundRect">
            <a:avLst>
              <a:gd name="adj" fmla="val 7895"/>
            </a:avLst>
          </a:prstGeom>
          <a:solidFill>
            <a:srgbClr val="EAF1F8"/>
          </a:solidFill>
          <a:ln w="12700">
            <a:solidFill>
              <a:srgbClr val="DCE5EE"/>
            </a:solidFill>
            <a:prstDash val="solid"/>
          </a:ln>
        </p:spPr>
        <p:txBody>
          <a:bodyPr/>
          <a:lstStyle/>
          <a:p>
            <a:endParaRPr/>
          </a:p>
        </p:txBody>
      </p:sp>
      <p:sp>
        <p:nvSpPr>
          <p:cNvPr id="13" name="Text 11"/>
          <p:cNvSpPr txBox="1"/>
          <p:nvPr/>
        </p:nvSpPr>
        <p:spPr>
          <a:xfrm>
            <a:off x="868680" y="2816352"/>
            <a:ext cx="2286000" cy="585216"/>
          </a:xfrm>
          <a:prstGeom prst="rect">
            <a:avLst/>
          </a:prstGeom>
          <a:noFill/>
          <a:ln/>
        </p:spPr>
        <p:txBody>
          <a:bodyPr wrap="square" lIns="0" tIns="0" rIns="0" bIns="0" rtlCol="0" anchor="ctr"/>
          <a:lstStyle/>
          <a:p>
            <a:pPr marL="0" indent="0">
              <a:buNone/>
            </a:pPr>
            <a:r>
              <a:rPr lang="en-US" sz="1300" b="1" dirty="0">
                <a:solidFill>
                  <a:srgbClr val="0B1F3A"/>
                </a:solidFill>
                <a:latin typeface="Arial" pitchFamily="34" charset="0"/>
                <a:ea typeface="Cambria" pitchFamily="34" charset="-122"/>
                <a:cs typeface="Cambria" pitchFamily="34" charset="-120"/>
              </a:rPr>
              <a:t>Safety Information</a:t>
            </a:r>
            <a:endParaRPr lang="en-US" sz="1500" dirty="0"/>
          </a:p>
        </p:txBody>
      </p:sp>
      <p:sp>
        <p:nvSpPr>
          <p:cNvPr id="14" name="Shape 12"/>
          <p:cNvSpPr/>
          <p:nvPr/>
        </p:nvSpPr>
        <p:spPr>
          <a:xfrm>
            <a:off x="3337560" y="2916936"/>
            <a:ext cx="0" cy="384048"/>
          </a:xfrm>
          <a:prstGeom prst="line">
            <a:avLst/>
          </a:prstGeom>
          <a:noFill/>
          <a:ln w="12700">
            <a:solidFill>
              <a:srgbClr val="C7D6E4"/>
            </a:solidFill>
            <a:prstDash val="solid"/>
          </a:ln>
        </p:spPr>
        <p:txBody>
          <a:bodyPr/>
          <a:lstStyle/>
          <a:p>
            <a:endParaRPr/>
          </a:p>
        </p:txBody>
      </p:sp>
      <p:sp>
        <p:nvSpPr>
          <p:cNvPr id="15" name="Text 13"/>
          <p:cNvSpPr txBox="1"/>
          <p:nvPr/>
        </p:nvSpPr>
        <p:spPr>
          <a:xfrm>
            <a:off x="3566160" y="2816352"/>
            <a:ext cx="7772400" cy="585216"/>
          </a:xfrm>
          <a:prstGeom prst="rect">
            <a:avLst/>
          </a:prstGeom>
          <a:noFill/>
          <a:ln/>
        </p:spPr>
        <p:txBody>
          <a:bodyPr wrap="square" lIns="0" tIns="0" rIns="0" bIns="0" rtlCol="0" anchor="ctr"/>
          <a:lstStyle/>
          <a:p>
            <a:pPr marL="0" indent="0">
              <a:buNone/>
            </a:pPr>
            <a:r>
              <a:rPr lang="en-US" sz="1150" dirty="0">
                <a:solidFill>
                  <a:srgbClr val="1A2733"/>
                </a:solidFill>
                <a:latin typeface="Arial" pitchFamily="34" charset="0"/>
                <a:ea typeface="Calibri" pitchFamily="34" charset="-122"/>
                <a:cs typeface="Calibri" pitchFamily="34" charset="-120"/>
              </a:rPr>
              <a:t>Safety information issued to operators where an event or a pattern of events warrants direct notification.</a:t>
            </a:r>
            <a:endParaRPr lang="en-US" sz="1250" dirty="0"/>
          </a:p>
        </p:txBody>
      </p:sp>
      <p:sp>
        <p:nvSpPr>
          <p:cNvPr id="16" name="Shape 14"/>
          <p:cNvSpPr/>
          <p:nvPr/>
        </p:nvSpPr>
        <p:spPr>
          <a:xfrm>
            <a:off x="594360" y="3483864"/>
            <a:ext cx="10972800" cy="585216"/>
          </a:xfrm>
          <a:prstGeom prst="roundRect">
            <a:avLst>
              <a:gd name="adj" fmla="val 7895"/>
            </a:avLst>
          </a:prstGeom>
          <a:solidFill>
            <a:srgbClr val="F4F7FA"/>
          </a:solidFill>
          <a:ln w="12700">
            <a:solidFill>
              <a:srgbClr val="DCE5EE"/>
            </a:solidFill>
            <a:prstDash val="solid"/>
          </a:ln>
        </p:spPr>
        <p:txBody>
          <a:bodyPr/>
          <a:lstStyle/>
          <a:p>
            <a:endParaRPr/>
          </a:p>
        </p:txBody>
      </p:sp>
      <p:sp>
        <p:nvSpPr>
          <p:cNvPr id="17" name="Text 15"/>
          <p:cNvSpPr txBox="1"/>
          <p:nvPr/>
        </p:nvSpPr>
        <p:spPr>
          <a:xfrm>
            <a:off x="868680" y="3483864"/>
            <a:ext cx="2286000" cy="585216"/>
          </a:xfrm>
          <a:prstGeom prst="rect">
            <a:avLst/>
          </a:prstGeom>
          <a:noFill/>
          <a:ln/>
        </p:spPr>
        <p:txBody>
          <a:bodyPr wrap="square" lIns="0" tIns="0" rIns="0" bIns="0" rtlCol="0" anchor="ctr"/>
          <a:lstStyle/>
          <a:p>
            <a:pPr marL="0" indent="0">
              <a:buNone/>
            </a:pPr>
            <a:r>
              <a:rPr lang="en-US" sz="1300" b="1" dirty="0">
                <a:solidFill>
                  <a:srgbClr val="0B1F3A"/>
                </a:solidFill>
                <a:latin typeface="Arial" pitchFamily="34" charset="0"/>
                <a:ea typeface="Cambria" pitchFamily="34" charset="-122"/>
                <a:cs typeface="Cambria" pitchFamily="34" charset="-120"/>
              </a:rPr>
              <a:t>AIP</a:t>
            </a:r>
            <a:endParaRPr lang="en-US" sz="1500" dirty="0"/>
          </a:p>
        </p:txBody>
      </p:sp>
      <p:sp>
        <p:nvSpPr>
          <p:cNvPr id="18" name="Shape 16"/>
          <p:cNvSpPr/>
          <p:nvPr/>
        </p:nvSpPr>
        <p:spPr>
          <a:xfrm>
            <a:off x="3337560" y="3584448"/>
            <a:ext cx="0" cy="384048"/>
          </a:xfrm>
          <a:prstGeom prst="line">
            <a:avLst/>
          </a:prstGeom>
          <a:noFill/>
          <a:ln w="12700">
            <a:solidFill>
              <a:srgbClr val="C7D6E4"/>
            </a:solidFill>
            <a:prstDash val="solid"/>
          </a:ln>
        </p:spPr>
        <p:txBody>
          <a:bodyPr/>
          <a:lstStyle/>
          <a:p>
            <a:endParaRPr/>
          </a:p>
        </p:txBody>
      </p:sp>
      <p:sp>
        <p:nvSpPr>
          <p:cNvPr id="19" name="Text 17"/>
          <p:cNvSpPr txBox="1"/>
          <p:nvPr/>
        </p:nvSpPr>
        <p:spPr>
          <a:xfrm>
            <a:off x="3566160" y="3483864"/>
            <a:ext cx="7772400" cy="585216"/>
          </a:xfrm>
          <a:prstGeom prst="rect">
            <a:avLst/>
          </a:prstGeom>
          <a:noFill/>
          <a:ln/>
        </p:spPr>
        <p:txBody>
          <a:bodyPr wrap="square" lIns="0" tIns="0" rIns="0" bIns="0" rtlCol="0" anchor="ctr"/>
          <a:lstStyle/>
          <a:p>
            <a:pPr marL="0" indent="0">
              <a:buNone/>
            </a:pPr>
            <a:r>
              <a:rPr lang="en-US" sz="1150" dirty="0">
                <a:solidFill>
                  <a:srgbClr val="1A2733"/>
                </a:solidFill>
                <a:latin typeface="Arial" pitchFamily="34" charset="0"/>
                <a:ea typeface="Calibri" pitchFamily="34" charset="-122"/>
                <a:cs typeface="Calibri" pitchFamily="34" charset="-120"/>
              </a:rPr>
              <a:t>The underlying navigation infrastructure, route requirements and reversion arrangements published in the AIP and referred to from the AIC.</a:t>
            </a:r>
            <a:endParaRPr lang="en-US" sz="1250" dirty="0"/>
          </a:p>
        </p:txBody>
      </p:sp>
      <p:sp>
        <p:nvSpPr>
          <p:cNvPr id="20" name="Shape 18"/>
          <p:cNvSpPr/>
          <p:nvPr/>
        </p:nvSpPr>
        <p:spPr>
          <a:xfrm>
            <a:off x="594360" y="4151376"/>
            <a:ext cx="10972800" cy="585216"/>
          </a:xfrm>
          <a:prstGeom prst="roundRect">
            <a:avLst>
              <a:gd name="adj" fmla="val 7895"/>
            </a:avLst>
          </a:prstGeom>
          <a:solidFill>
            <a:srgbClr val="EAF1F8"/>
          </a:solidFill>
          <a:ln w="12700">
            <a:solidFill>
              <a:srgbClr val="DCE5EE"/>
            </a:solidFill>
            <a:prstDash val="solid"/>
          </a:ln>
        </p:spPr>
        <p:txBody>
          <a:bodyPr/>
          <a:lstStyle/>
          <a:p>
            <a:endParaRPr/>
          </a:p>
        </p:txBody>
      </p:sp>
      <p:sp>
        <p:nvSpPr>
          <p:cNvPr id="21" name="Text 19"/>
          <p:cNvSpPr txBox="1"/>
          <p:nvPr/>
        </p:nvSpPr>
        <p:spPr>
          <a:xfrm>
            <a:off x="868680" y="4151376"/>
            <a:ext cx="2286000" cy="585216"/>
          </a:xfrm>
          <a:prstGeom prst="rect">
            <a:avLst/>
          </a:prstGeom>
          <a:noFill/>
          <a:ln/>
        </p:spPr>
        <p:txBody>
          <a:bodyPr wrap="square" lIns="0" tIns="0" rIns="0" bIns="0" rtlCol="0" anchor="ctr"/>
          <a:lstStyle/>
          <a:p>
            <a:pPr marL="0" indent="0">
              <a:buNone/>
            </a:pPr>
            <a:r>
              <a:rPr lang="en-US" sz="1300" b="1" dirty="0">
                <a:solidFill>
                  <a:srgbClr val="0B1F3A"/>
                </a:solidFill>
                <a:latin typeface="Arial" pitchFamily="34" charset="0"/>
                <a:ea typeface="Cambria" pitchFamily="34" charset="-122"/>
                <a:cs typeface="Cambria" pitchFamily="34" charset="-120"/>
              </a:rPr>
              <a:t>Reporting to ICAO</a:t>
            </a:r>
            <a:endParaRPr lang="en-US" sz="1500" dirty="0"/>
          </a:p>
        </p:txBody>
      </p:sp>
      <p:sp>
        <p:nvSpPr>
          <p:cNvPr id="22" name="Shape 20"/>
          <p:cNvSpPr/>
          <p:nvPr/>
        </p:nvSpPr>
        <p:spPr>
          <a:xfrm>
            <a:off x="3337560" y="4846320"/>
            <a:ext cx="0" cy="493776"/>
          </a:xfrm>
          <a:prstGeom prst="line">
            <a:avLst/>
          </a:prstGeom>
          <a:noFill/>
          <a:ln w="12700">
            <a:solidFill>
              <a:srgbClr val="C7D6E4"/>
            </a:solidFill>
            <a:prstDash val="solid"/>
          </a:ln>
        </p:spPr>
        <p:txBody>
          <a:bodyPr/>
          <a:lstStyle/>
          <a:p>
            <a:endParaRPr/>
          </a:p>
        </p:txBody>
      </p:sp>
      <p:sp>
        <p:nvSpPr>
          <p:cNvPr id="23" name="Text 21"/>
          <p:cNvSpPr txBox="1"/>
          <p:nvPr/>
        </p:nvSpPr>
        <p:spPr>
          <a:xfrm>
            <a:off x="3566160" y="4151376"/>
            <a:ext cx="7772400" cy="585216"/>
          </a:xfrm>
          <a:prstGeom prst="rect">
            <a:avLst/>
          </a:prstGeom>
          <a:noFill/>
          <a:ln/>
        </p:spPr>
        <p:txBody>
          <a:bodyPr wrap="square" lIns="0" tIns="0" rIns="0" bIns="0" rtlCol="0" anchor="ctr"/>
          <a:lstStyle/>
          <a:p>
            <a:pPr marL="0" indent="0">
              <a:buNone/>
            </a:pPr>
            <a:r>
              <a:rPr lang="en-US" sz="1150" dirty="0">
                <a:solidFill>
                  <a:srgbClr val="1A2733"/>
                </a:solidFill>
                <a:latin typeface="Arial" pitchFamily="34" charset="0"/>
                <a:ea typeface="Calibri" pitchFamily="34" charset="-122"/>
                <a:cs typeface="Calibri" pitchFamily="34" charset="-120"/>
              </a:rPr>
              <a:t>Occurrences that cannot be resolved through routine national procedures reported to the ICAO Regional Office, per Doc 9849.</a:t>
            </a:r>
            <a:endParaRPr lang="en-US" sz="1250" dirty="0"/>
          </a:p>
        </p:txBody>
      </p:sp>
      <p:sp>
        <p:nvSpPr>
          <p:cNvPr id="27" name="Text 25"/>
          <p:cNvSpPr txBox="1"/>
          <p:nvPr/>
        </p:nvSpPr>
        <p:spPr>
          <a:xfrm>
            <a:off x="594360" y="6272784"/>
            <a:ext cx="10881360" cy="274320"/>
          </a:xfrm>
          <a:prstGeom prst="rect">
            <a:avLst/>
          </a:prstGeom>
          <a:noFill/>
          <a:ln/>
        </p:spPr>
        <p:txBody>
          <a:bodyPr wrap="square" lIns="0" tIns="0" rIns="0" bIns="0" rtlCol="0" anchor="ctr"/>
          <a:lstStyle/>
          <a:p>
            <a:pPr marL="0" indent="0">
              <a:buNone/>
            </a:pPr>
            <a:r>
              <a:rPr lang="en-US" sz="1050" i="1" dirty="0">
                <a:solidFill>
                  <a:srgbClr val="5D6E7E"/>
                </a:solidFill>
                <a:latin typeface="Arial" pitchFamily="34" charset="0"/>
                <a:ea typeface="Calibri" pitchFamily="34" charset="-122"/>
                <a:cs typeface="Calibri" pitchFamily="34" charset="-120"/>
              </a:rPr>
              <a:t>ICAO Annex 15 · Doc 9849 · MIDANPIRG Conclusion 22/23 on publication of GNSS-related information.</a:t>
            </a:r>
            <a:endParaRPr lang="en-US" sz="1050" dirty="0"/>
          </a:p>
        </p:txBody>
      </p:sp>
      <p:pic>
        <p:nvPicPr>
          <p:cNvPr id="28" name="Picture 27" descr="image.png"/>
          <p:cNvPicPr>
            <a:picLocks noChangeAspect="1"/>
          </p:cNvPicPr>
          <p:nvPr/>
        </p:nvPicPr>
        <p:blipFill>
          <a:blip r:embed="rId3"/>
          <a:stretch>
            <a:fillRect/>
          </a:stretch>
        </p:blipFill>
        <p:spPr>
          <a:xfrm>
            <a:off x="9189720" y="329184"/>
            <a:ext cx="2198679" cy="621792"/>
          </a:xfrm>
          <a:prstGeom prst="rect">
            <a:avLst/>
          </a:prstGeom>
        </p:spPr>
      </p:pic>
      <p:sp>
        <p:nvSpPr>
          <p:cNvPr id="29" name="Rounded Rectangle 28"/>
          <p:cNvSpPr/>
          <p:nvPr/>
        </p:nvSpPr>
        <p:spPr>
          <a:xfrm>
            <a:off x="594360" y="4956048"/>
            <a:ext cx="10972800" cy="1170432"/>
          </a:xfrm>
          <a:prstGeom prst="roundRect">
            <a:avLst>
              <a:gd name="adj" fmla="val 5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Rounded Rectangle 29"/>
          <p:cNvSpPr/>
          <p:nvPr/>
        </p:nvSpPr>
        <p:spPr>
          <a:xfrm>
            <a:off x="868680" y="5120640"/>
            <a:ext cx="1783080" cy="274320"/>
          </a:xfrm>
          <a:prstGeom prst="roundRect">
            <a:avLst>
              <a:gd name="adj" fmla="val 50000"/>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900" b="1">
                <a:solidFill>
                  <a:srgbClr val="3A2500"/>
                </a:solidFill>
                <a:latin typeface="Arial"/>
              </a:rPr>
              <a:t>IN FORCE NOW</a:t>
            </a:r>
          </a:p>
        </p:txBody>
      </p:sp>
      <p:sp>
        <p:nvSpPr>
          <p:cNvPr id="31" name="TextBox 30"/>
          <p:cNvSpPr txBox="1"/>
          <p:nvPr/>
        </p:nvSpPr>
        <p:spPr>
          <a:xfrm>
            <a:off x="2834640" y="5074920"/>
            <a:ext cx="8503920" cy="347472"/>
          </a:xfrm>
          <a:prstGeom prst="rect">
            <a:avLst/>
          </a:prstGeom>
          <a:noFill/>
        </p:spPr>
        <p:txBody>
          <a:bodyPr wrap="none" lIns="0" tIns="0" rIns="0" bIns="0">
            <a:spAutoFit/>
          </a:bodyPr>
          <a:lstStyle/>
          <a:p>
            <a:r>
              <a:rPr sz="1400" b="1">
                <a:solidFill>
                  <a:srgbClr val="E8A33D"/>
                </a:solidFill>
                <a:latin typeface="Arial"/>
              </a:rPr>
              <a:t>NOTAM A2883/26 — GNSS interference, Emirates FIR, surface to unlimited</a:t>
            </a:r>
          </a:p>
        </p:txBody>
      </p:sp>
      <p:sp>
        <p:nvSpPr>
          <p:cNvPr id="32" name="TextBox 31"/>
          <p:cNvSpPr txBox="1"/>
          <p:nvPr/>
        </p:nvSpPr>
        <p:spPr>
          <a:xfrm>
            <a:off x="868680" y="5504688"/>
            <a:ext cx="10424160" cy="566928"/>
          </a:xfrm>
          <a:prstGeom prst="rect">
            <a:avLst/>
          </a:prstGeom>
          <a:noFill/>
        </p:spPr>
        <p:txBody>
          <a:bodyPr wrap="square" lIns="0" tIns="0" rIns="0" bIns="0">
            <a:spAutoFit/>
          </a:bodyPr>
          <a:lstStyle/>
          <a:p>
            <a:pPr>
              <a:lnSpc>
                <a:spcPts val="1400"/>
              </a:lnSpc>
            </a:pPr>
            <a:r>
              <a:rPr sz="1050" i="1">
                <a:solidFill>
                  <a:srgbClr val="D3E0EC"/>
                </a:solidFill>
                <a:latin typeface="Arial"/>
              </a:rPr>
              <a:t>"Pilots are advised that GNSS signal interference (including possible spoofing and jamming) has been reported within Emirates FIR. Unreliable GNSS signals may be experienced. Aircraft operators are advised to exercise caution and use alternative means of navigation when necessary. ATC should be informed of any observed anomalies."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RESPONSE</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Coordination model and stakeholders</a:t>
            </a:r>
            <a:endParaRPr lang="en-US" sz="3000" dirty="0"/>
          </a:p>
        </p:txBody>
      </p:sp>
      <p:sp>
        <p:nvSpPr>
          <p:cNvPr id="4" name="Text 2"/>
          <p:cNvSpPr txBox="1"/>
          <p:nvPr/>
        </p:nvSpPr>
        <p:spPr>
          <a:xfrm>
            <a:off x="594360" y="1554480"/>
            <a:ext cx="10881360" cy="457200"/>
          </a:xfrm>
          <a:prstGeom prst="rect">
            <a:avLst/>
          </a:prstGeom>
          <a:noFill/>
          <a:ln/>
        </p:spPr>
        <p:txBody>
          <a:bodyPr wrap="square" lIns="0" tIns="0" rIns="0" bIns="0" rtlCol="0" anchor="ctr"/>
          <a:lstStyle/>
          <a:p>
            <a:pPr marL="0" indent="0">
              <a:buNone/>
            </a:pPr>
            <a:r>
              <a:rPr lang="en-US" sz="1400" dirty="0">
                <a:solidFill>
                  <a:srgbClr val="1A2733"/>
                </a:solidFill>
                <a:latin typeface="Arial" pitchFamily="34" charset="0"/>
                <a:ea typeface="Calibri" pitchFamily="34" charset="-122"/>
                <a:cs typeface="Calibri" pitchFamily="34" charset="-120"/>
              </a:rPr>
              <a:t>No single organisation holds all of the detection capability, the regulatory authority and the operational response. The UAE approach is built on a standing coordination model rather than event-driven contact.</a:t>
            </a:r>
            <a:endParaRPr lang="en-US" sz="1400" dirty="0"/>
          </a:p>
        </p:txBody>
      </p:sp>
      <p:sp>
        <p:nvSpPr>
          <p:cNvPr id="5" name="Shape 3"/>
          <p:cNvSpPr/>
          <p:nvPr/>
        </p:nvSpPr>
        <p:spPr>
          <a:xfrm>
            <a:off x="594360" y="2240280"/>
            <a:ext cx="3493008" cy="3246120"/>
          </a:xfrm>
          <a:prstGeom prst="roundRect">
            <a:avLst>
              <a:gd name="adj" fmla="val 1690"/>
            </a:avLst>
          </a:prstGeom>
          <a:solidFill>
            <a:srgbClr val="F4F7FA"/>
          </a:solidFill>
          <a:ln w="12700">
            <a:solidFill>
              <a:srgbClr val="DCE5EE"/>
            </a:solidFill>
            <a:prstDash val="solid"/>
          </a:ln>
        </p:spPr>
        <p:txBody>
          <a:bodyPr/>
          <a:lstStyle/>
          <a:p>
            <a:endParaRPr/>
          </a:p>
        </p:txBody>
      </p:sp>
      <p:sp>
        <p:nvSpPr>
          <p:cNvPr id="6" name="Shape 4"/>
          <p:cNvSpPr/>
          <p:nvPr/>
        </p:nvSpPr>
        <p:spPr>
          <a:xfrm>
            <a:off x="594360" y="2240280"/>
            <a:ext cx="3493008" cy="566928"/>
          </a:xfrm>
          <a:prstGeom prst="roundRect">
            <a:avLst>
              <a:gd name="adj" fmla="val 9677"/>
            </a:avLst>
          </a:prstGeom>
          <a:solidFill>
            <a:srgbClr val="0B1F3A"/>
          </a:solidFill>
          <a:ln/>
        </p:spPr>
        <p:txBody>
          <a:bodyPr/>
          <a:lstStyle/>
          <a:p>
            <a:endParaRPr/>
          </a:p>
        </p:txBody>
      </p:sp>
      <p:sp>
        <p:nvSpPr>
          <p:cNvPr id="7" name="Text 5"/>
          <p:cNvSpPr txBox="1"/>
          <p:nvPr/>
        </p:nvSpPr>
        <p:spPr>
          <a:xfrm>
            <a:off x="868680" y="2240280"/>
            <a:ext cx="3017520" cy="566928"/>
          </a:xfrm>
          <a:prstGeom prst="rect">
            <a:avLst/>
          </a:prstGeom>
          <a:noFill/>
          <a:ln/>
        </p:spPr>
        <p:txBody>
          <a:bodyPr wrap="square" lIns="0" tIns="0" rIns="0" bIns="0" rtlCol="0" anchor="ctr"/>
          <a:lstStyle/>
          <a:p>
            <a:pPr marL="0" indent="0">
              <a:buNone/>
            </a:pPr>
            <a:r>
              <a:rPr lang="en-US" sz="1450" b="1" dirty="0">
                <a:solidFill>
                  <a:srgbClr val="FFFFFF"/>
                </a:solidFill>
                <a:latin typeface="Arial" pitchFamily="34" charset="0"/>
                <a:ea typeface="Cambria" pitchFamily="34" charset="-122"/>
                <a:cs typeface="Cambria" pitchFamily="34" charset="-120"/>
              </a:rPr>
              <a:t>GCAA</a:t>
            </a:r>
            <a:endParaRPr lang="en-US" sz="1450" dirty="0"/>
          </a:p>
        </p:txBody>
      </p:sp>
      <p:sp>
        <p:nvSpPr>
          <p:cNvPr id="8" name="Text 6"/>
          <p:cNvSpPr txBox="1"/>
          <p:nvPr/>
        </p:nvSpPr>
        <p:spPr>
          <a:xfrm>
            <a:off x="868680" y="2971800"/>
            <a:ext cx="2971800" cy="237744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Air Traffic Control operations</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Airspace Management</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Communications, Navigation and Surveillance</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Aeronautical Information Management</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Air Navigation Safety and SMS</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Safety regulation and oversight</a:t>
            </a:r>
            <a:endParaRPr lang="en-US" sz="1200" dirty="0"/>
          </a:p>
        </p:txBody>
      </p:sp>
      <p:sp>
        <p:nvSpPr>
          <p:cNvPr id="9" name="Shape 7"/>
          <p:cNvSpPr/>
          <p:nvPr/>
        </p:nvSpPr>
        <p:spPr>
          <a:xfrm>
            <a:off x="4315968" y="2240280"/>
            <a:ext cx="3493008" cy="3246120"/>
          </a:xfrm>
          <a:prstGeom prst="roundRect">
            <a:avLst>
              <a:gd name="adj" fmla="val 1690"/>
            </a:avLst>
          </a:prstGeom>
          <a:solidFill>
            <a:srgbClr val="F4F7FA"/>
          </a:solidFill>
          <a:ln w="12700">
            <a:solidFill>
              <a:srgbClr val="DCE5EE"/>
            </a:solidFill>
            <a:prstDash val="solid"/>
          </a:ln>
        </p:spPr>
        <p:txBody>
          <a:bodyPr/>
          <a:lstStyle/>
          <a:p>
            <a:endParaRPr/>
          </a:p>
        </p:txBody>
      </p:sp>
      <p:sp>
        <p:nvSpPr>
          <p:cNvPr id="10" name="Shape 8"/>
          <p:cNvSpPr/>
          <p:nvPr/>
        </p:nvSpPr>
        <p:spPr>
          <a:xfrm>
            <a:off x="4315968" y="2240280"/>
            <a:ext cx="3493008" cy="566928"/>
          </a:xfrm>
          <a:prstGeom prst="roundRect">
            <a:avLst>
              <a:gd name="adj" fmla="val 9677"/>
            </a:avLst>
          </a:prstGeom>
          <a:solidFill>
            <a:srgbClr val="2E6DA4"/>
          </a:solidFill>
          <a:ln/>
        </p:spPr>
        <p:txBody>
          <a:bodyPr/>
          <a:lstStyle/>
          <a:p>
            <a:endParaRPr/>
          </a:p>
        </p:txBody>
      </p:sp>
      <p:sp>
        <p:nvSpPr>
          <p:cNvPr id="11" name="Text 9"/>
          <p:cNvSpPr txBox="1"/>
          <p:nvPr/>
        </p:nvSpPr>
        <p:spPr>
          <a:xfrm>
            <a:off x="4590288" y="2240280"/>
            <a:ext cx="3017520" cy="566928"/>
          </a:xfrm>
          <a:prstGeom prst="rect">
            <a:avLst/>
          </a:prstGeom>
          <a:noFill/>
          <a:ln/>
        </p:spPr>
        <p:txBody>
          <a:bodyPr wrap="square" lIns="0" tIns="0" rIns="0" bIns="0" rtlCol="0" anchor="ctr"/>
          <a:lstStyle/>
          <a:p>
            <a:pPr marL="0" indent="0">
              <a:buNone/>
            </a:pPr>
            <a:r>
              <a:rPr lang="en-US" sz="1450" b="1" dirty="0">
                <a:solidFill>
                  <a:srgbClr val="FFFFFF"/>
                </a:solidFill>
                <a:latin typeface="Arial" pitchFamily="34" charset="0"/>
                <a:ea typeface="Cambria" pitchFamily="34" charset="-122"/>
                <a:cs typeface="Cambria" pitchFamily="34" charset="-120"/>
              </a:rPr>
              <a:t>National</a:t>
            </a:r>
            <a:endParaRPr lang="en-US" sz="1450" dirty="0"/>
          </a:p>
        </p:txBody>
      </p:sp>
      <p:sp>
        <p:nvSpPr>
          <p:cNvPr id="12" name="Text 10"/>
          <p:cNvSpPr txBox="1"/>
          <p:nvPr/>
        </p:nvSpPr>
        <p:spPr>
          <a:xfrm>
            <a:off x="4590288" y="2971800"/>
            <a:ext cx="2971800" cy="237744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Military and air defence authorities</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Competent national regulatory bodies (spectrum)</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Airport operators</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Based and transiting operators</a:t>
            </a:r>
            <a:endParaRPr lang="en-US" sz="1200" dirty="0"/>
          </a:p>
        </p:txBody>
      </p:sp>
      <p:sp>
        <p:nvSpPr>
          <p:cNvPr id="13" name="Shape 11"/>
          <p:cNvSpPr/>
          <p:nvPr/>
        </p:nvSpPr>
        <p:spPr>
          <a:xfrm>
            <a:off x="8037576" y="2240280"/>
            <a:ext cx="3493008" cy="3246120"/>
          </a:xfrm>
          <a:prstGeom prst="roundRect">
            <a:avLst>
              <a:gd name="adj" fmla="val 1690"/>
            </a:avLst>
          </a:prstGeom>
          <a:solidFill>
            <a:srgbClr val="F4F7FA"/>
          </a:solidFill>
          <a:ln w="12700">
            <a:solidFill>
              <a:srgbClr val="DCE5EE"/>
            </a:solidFill>
            <a:prstDash val="solid"/>
          </a:ln>
        </p:spPr>
        <p:txBody>
          <a:bodyPr/>
          <a:lstStyle/>
          <a:p>
            <a:endParaRPr/>
          </a:p>
        </p:txBody>
      </p:sp>
      <p:sp>
        <p:nvSpPr>
          <p:cNvPr id="14" name="Shape 12"/>
          <p:cNvSpPr/>
          <p:nvPr/>
        </p:nvSpPr>
        <p:spPr>
          <a:xfrm>
            <a:off x="8037576" y="2240280"/>
            <a:ext cx="3493008" cy="566928"/>
          </a:xfrm>
          <a:prstGeom prst="roundRect">
            <a:avLst>
              <a:gd name="adj" fmla="val 9677"/>
            </a:avLst>
          </a:prstGeom>
          <a:solidFill>
            <a:srgbClr val="8A5A12"/>
          </a:solidFill>
          <a:ln/>
        </p:spPr>
        <p:txBody>
          <a:bodyPr/>
          <a:lstStyle/>
          <a:p>
            <a:endParaRPr/>
          </a:p>
        </p:txBody>
      </p:sp>
      <p:sp>
        <p:nvSpPr>
          <p:cNvPr id="15" name="Text 13"/>
          <p:cNvSpPr txBox="1"/>
          <p:nvPr/>
        </p:nvSpPr>
        <p:spPr>
          <a:xfrm>
            <a:off x="8311896" y="2240280"/>
            <a:ext cx="3017520" cy="566928"/>
          </a:xfrm>
          <a:prstGeom prst="rect">
            <a:avLst/>
          </a:prstGeom>
          <a:noFill/>
          <a:ln/>
        </p:spPr>
        <p:txBody>
          <a:bodyPr wrap="square" lIns="0" tIns="0" rIns="0" bIns="0" rtlCol="0" anchor="ctr"/>
          <a:lstStyle/>
          <a:p>
            <a:pPr marL="0" indent="0">
              <a:buNone/>
            </a:pPr>
            <a:r>
              <a:rPr lang="en-US" sz="1450" b="1" dirty="0">
                <a:solidFill>
                  <a:srgbClr val="FFFFFF"/>
                </a:solidFill>
                <a:latin typeface="Arial" pitchFamily="34" charset="0"/>
                <a:ea typeface="Cambria" pitchFamily="34" charset="-122"/>
                <a:cs typeface="Cambria" pitchFamily="34" charset="-120"/>
              </a:rPr>
              <a:t>Regional and international</a:t>
            </a:r>
            <a:endParaRPr lang="en-US" sz="1450" dirty="0"/>
          </a:p>
        </p:txBody>
      </p:sp>
      <p:sp>
        <p:nvSpPr>
          <p:cNvPr id="16" name="Text 14"/>
          <p:cNvSpPr txBox="1"/>
          <p:nvPr/>
        </p:nvSpPr>
        <p:spPr>
          <a:xfrm>
            <a:off x="8311896" y="2971800"/>
            <a:ext cx="2971800" cy="2377440"/>
          </a:xfrm>
          <a:prstGeom prst="rect">
            <a:avLst/>
          </a:prstGeom>
          <a:noFill/>
          <a:ln/>
        </p:spPr>
        <p:txBody>
          <a:bodyPr wrap="square" lIns="0" tIns="0" rIns="0" bIns="0" rtlCol="0" anchor="ctr"/>
          <a:lstStyle/>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ICAO MID Regional Office and MIDANPIRG</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MIDANPIRG sub-groups, including PBN SG and CNS SG</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IATA and other international organisations</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Adjacent ANSPs and FIRs</a:t>
            </a:r>
            <a:endParaRPr lang="en-US" sz="1200" dirty="0"/>
          </a:p>
          <a:p>
            <a:pPr marL="342900" indent="-342900">
              <a:lnSpc>
                <a:spcPts val="1700"/>
              </a:lnSpc>
              <a:spcAft>
                <a:spcPts val="700"/>
              </a:spcAft>
              <a:buSzPct val="100000"/>
              <a:buChar char="–"/>
            </a:pPr>
            <a:r>
              <a:rPr lang="en-US" sz="1200" dirty="0">
                <a:solidFill>
                  <a:srgbClr val="1A2733"/>
                </a:solidFill>
                <a:latin typeface="Arial" pitchFamily="34" charset="0"/>
                <a:ea typeface="Calibri" pitchFamily="34" charset="-122"/>
                <a:cs typeface="Calibri" pitchFamily="34" charset="-120"/>
              </a:rPr>
              <a:t>Equipment and avionics manufacturers</a:t>
            </a:r>
            <a:endParaRPr lang="en-US" sz="1200" dirty="0"/>
          </a:p>
        </p:txBody>
      </p:sp>
      <p:sp>
        <p:nvSpPr>
          <p:cNvPr id="17" name="Text 15"/>
          <p:cNvSpPr txBox="1"/>
          <p:nvPr/>
        </p:nvSpPr>
        <p:spPr>
          <a:xfrm>
            <a:off x="594360" y="5669280"/>
            <a:ext cx="10881360" cy="411480"/>
          </a:xfrm>
          <a:prstGeom prst="rect">
            <a:avLst/>
          </a:prstGeom>
          <a:noFill/>
          <a:ln/>
        </p:spPr>
        <p:txBody>
          <a:bodyPr wrap="square" lIns="0" tIns="0" rIns="0" bIns="0" rtlCol="0" anchor="ctr"/>
          <a:lstStyle/>
          <a:p>
            <a:pPr marL="0" indent="0">
              <a:buNone/>
            </a:pPr>
            <a:r>
              <a:rPr lang="en-US" sz="1200" i="1" dirty="0">
                <a:solidFill>
                  <a:srgbClr val="5D6E7E"/>
                </a:solidFill>
                <a:latin typeface="Arial" pitchFamily="34" charset="0"/>
                <a:ea typeface="Calibri" pitchFamily="34" charset="-122"/>
                <a:cs typeface="Calibri" pitchFamily="34" charset="-120"/>
              </a:rPr>
              <a:t>Coordination with military authorities and the national spectrum regulator is explicitly called for by ICAO Assembly Resolution A42-8, Appendix C.</a:t>
            </a:r>
            <a:endParaRPr lang="en-US" sz="1200" dirty="0"/>
          </a:p>
        </p:txBody>
      </p:sp>
      <p:pic>
        <p:nvPicPr>
          <p:cNvPr id="18" name="Picture 17"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ALIGNMENT</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600" b="1" dirty="0">
                <a:solidFill>
                  <a:srgbClr val="0B1F3A"/>
                </a:solidFill>
                <a:latin typeface="Arial" pitchFamily="34" charset="0"/>
                <a:ea typeface="Cambria" pitchFamily="34" charset="-122"/>
                <a:cs typeface="Cambria" pitchFamily="34" charset="-120"/>
              </a:rPr>
              <a:t>Mapping our measures to the ICAO framework</a:t>
            </a:r>
            <a:endParaRPr lang="en-US" sz="3000" dirty="0"/>
          </a:p>
        </p:txBody>
      </p:sp>
      <p:sp>
        <p:nvSpPr>
          <p:cNvPr id="4" name="Shape 2"/>
          <p:cNvSpPr/>
          <p:nvPr/>
        </p:nvSpPr>
        <p:spPr>
          <a:xfrm>
            <a:off x="594360" y="1627632"/>
            <a:ext cx="10972800" cy="457200"/>
          </a:xfrm>
          <a:prstGeom prst="rect">
            <a:avLst/>
          </a:prstGeom>
          <a:solidFill>
            <a:srgbClr val="0B1F3A"/>
          </a:solidFill>
          <a:ln/>
        </p:spPr>
        <p:txBody>
          <a:bodyPr/>
          <a:lstStyle/>
          <a:p>
            <a:endParaRPr/>
          </a:p>
        </p:txBody>
      </p:sp>
      <p:sp>
        <p:nvSpPr>
          <p:cNvPr id="5" name="Text 3"/>
          <p:cNvSpPr txBox="1"/>
          <p:nvPr/>
        </p:nvSpPr>
        <p:spPr>
          <a:xfrm>
            <a:off x="758952" y="1627632"/>
            <a:ext cx="4206240" cy="457200"/>
          </a:xfrm>
          <a:prstGeom prst="rect">
            <a:avLst/>
          </a:prstGeom>
          <a:noFill/>
          <a:ln/>
        </p:spPr>
        <p:txBody>
          <a:bodyPr wrap="square" lIns="0" tIns="0" rIns="0" bIns="0" rtlCol="0" anchor="ctr"/>
          <a:lstStyle/>
          <a:p>
            <a:pPr marL="0" indent="0">
              <a:buNone/>
            </a:pPr>
            <a:r>
              <a:rPr lang="en-US" sz="1200" b="1" dirty="0">
                <a:solidFill>
                  <a:srgbClr val="FFFFFF"/>
                </a:solidFill>
                <a:latin typeface="Arial" pitchFamily="34" charset="0"/>
                <a:ea typeface="Calibri" pitchFamily="34" charset="-122"/>
                <a:cs typeface="Calibri" pitchFamily="34" charset="-120"/>
              </a:rPr>
              <a:t>ICAO expectation</a:t>
            </a:r>
            <a:endParaRPr lang="en-US" sz="1200" dirty="0"/>
          </a:p>
        </p:txBody>
      </p:sp>
      <p:sp>
        <p:nvSpPr>
          <p:cNvPr id="6" name="Text 4"/>
          <p:cNvSpPr txBox="1"/>
          <p:nvPr/>
        </p:nvSpPr>
        <p:spPr>
          <a:xfrm>
            <a:off x="5239512" y="1627632"/>
            <a:ext cx="4297680" cy="457200"/>
          </a:xfrm>
          <a:prstGeom prst="rect">
            <a:avLst/>
          </a:prstGeom>
          <a:noFill/>
          <a:ln/>
        </p:spPr>
        <p:txBody>
          <a:bodyPr wrap="square" lIns="0" tIns="0" rIns="0" bIns="0" rtlCol="0" anchor="ctr"/>
          <a:lstStyle/>
          <a:p>
            <a:pPr marL="0" indent="0">
              <a:buNone/>
            </a:pPr>
            <a:r>
              <a:rPr lang="en-US" sz="1200" b="1" dirty="0">
                <a:solidFill>
                  <a:srgbClr val="FFFFFF"/>
                </a:solidFill>
                <a:latin typeface="Arial" pitchFamily="34" charset="0"/>
                <a:ea typeface="Calibri" pitchFamily="34" charset="-122"/>
                <a:cs typeface="Calibri" pitchFamily="34" charset="-120"/>
              </a:rPr>
              <a:t>UAE / SZC measure</a:t>
            </a:r>
            <a:endParaRPr lang="en-US" sz="1200" dirty="0"/>
          </a:p>
        </p:txBody>
      </p:sp>
      <p:sp>
        <p:nvSpPr>
          <p:cNvPr id="7" name="Text 5"/>
          <p:cNvSpPr txBox="1"/>
          <p:nvPr/>
        </p:nvSpPr>
        <p:spPr>
          <a:xfrm>
            <a:off x="9811512" y="1627632"/>
            <a:ext cx="1645920" cy="457200"/>
          </a:xfrm>
          <a:prstGeom prst="rect">
            <a:avLst/>
          </a:prstGeom>
          <a:noFill/>
          <a:ln/>
        </p:spPr>
        <p:txBody>
          <a:bodyPr wrap="square" lIns="0" tIns="0" rIns="0" bIns="0" rtlCol="0" anchor="ctr"/>
          <a:lstStyle/>
          <a:p>
            <a:pPr marL="0" indent="0">
              <a:buNone/>
            </a:pPr>
            <a:r>
              <a:rPr lang="en-US" sz="1200" b="1" dirty="0">
                <a:solidFill>
                  <a:srgbClr val="FFFFFF"/>
                </a:solidFill>
                <a:latin typeface="Arial" pitchFamily="34" charset="0"/>
                <a:ea typeface="Calibri" pitchFamily="34" charset="-122"/>
                <a:cs typeface="Calibri" pitchFamily="34" charset="-120"/>
              </a:rPr>
              <a:t>Layer</a:t>
            </a:r>
            <a:endParaRPr lang="en-US" sz="1200" dirty="0"/>
          </a:p>
        </p:txBody>
      </p:sp>
      <p:sp>
        <p:nvSpPr>
          <p:cNvPr id="8" name="Shape 6"/>
          <p:cNvSpPr/>
          <p:nvPr/>
        </p:nvSpPr>
        <p:spPr>
          <a:xfrm>
            <a:off x="594360" y="2084832"/>
            <a:ext cx="10972800" cy="676656"/>
          </a:xfrm>
          <a:prstGeom prst="rect">
            <a:avLst/>
          </a:prstGeom>
          <a:solidFill>
            <a:srgbClr val="F4F7FA"/>
          </a:solidFill>
          <a:ln w="9525">
            <a:solidFill>
              <a:srgbClr val="E2E9F0"/>
            </a:solidFill>
            <a:prstDash val="solid"/>
          </a:ln>
        </p:spPr>
        <p:txBody>
          <a:bodyPr/>
          <a:lstStyle/>
          <a:p>
            <a:endParaRPr/>
          </a:p>
        </p:txBody>
      </p:sp>
      <p:sp>
        <p:nvSpPr>
          <p:cNvPr id="9" name="Text 7"/>
          <p:cNvSpPr txBox="1"/>
          <p:nvPr/>
        </p:nvSpPr>
        <p:spPr>
          <a:xfrm>
            <a:off x="758952" y="2084832"/>
            <a:ext cx="420624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Refrain from and act against harmful interference (A42-8/C)</a:t>
            </a:r>
            <a:endParaRPr lang="en-US" sz="1100" dirty="0"/>
          </a:p>
        </p:txBody>
      </p:sp>
      <p:sp>
        <p:nvSpPr>
          <p:cNvPr id="10" name="Text 8"/>
          <p:cNvSpPr txBox="1"/>
          <p:nvPr/>
        </p:nvSpPr>
        <p:spPr>
          <a:xfrm>
            <a:off x="5239512" y="2084832"/>
            <a:ext cx="429768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Coordination with military authorities and the competent national regulatory bodies</a:t>
            </a:r>
            <a:endParaRPr lang="en-US" sz="1100" dirty="0"/>
          </a:p>
        </p:txBody>
      </p:sp>
      <p:sp>
        <p:nvSpPr>
          <p:cNvPr id="11" name="Text 9"/>
          <p:cNvSpPr txBox="1"/>
          <p:nvPr/>
        </p:nvSpPr>
        <p:spPr>
          <a:xfrm>
            <a:off x="9811512" y="2084832"/>
            <a:ext cx="1645920" cy="676656"/>
          </a:xfrm>
          <a:prstGeom prst="rect">
            <a:avLst/>
          </a:prstGeom>
          <a:noFill/>
          <a:ln/>
        </p:spPr>
        <p:txBody>
          <a:bodyPr wrap="square" lIns="0" tIns="0" rIns="0" bIns="0" rtlCol="0" anchor="ctr"/>
          <a:lstStyle/>
          <a:p>
            <a:pPr marL="0" indent="0">
              <a:lnSpc>
                <a:spcPts val="1400"/>
              </a:lnSpc>
              <a:buNone/>
            </a:pPr>
            <a:r>
              <a:rPr lang="en-US" sz="1100" b="1" dirty="0">
                <a:solidFill>
                  <a:srgbClr val="2E6DA4"/>
                </a:solidFill>
                <a:latin typeface="Arial" pitchFamily="34" charset="0"/>
                <a:ea typeface="Calibri" pitchFamily="34" charset="-122"/>
                <a:cs typeface="Calibri" pitchFamily="34" charset="-120"/>
              </a:rPr>
              <a:t>CNS / National</a:t>
            </a:r>
            <a:endParaRPr lang="en-US" sz="1100" dirty="0"/>
          </a:p>
        </p:txBody>
      </p:sp>
      <p:sp>
        <p:nvSpPr>
          <p:cNvPr id="12" name="Shape 10"/>
          <p:cNvSpPr/>
          <p:nvPr/>
        </p:nvSpPr>
        <p:spPr>
          <a:xfrm>
            <a:off x="594360" y="2761488"/>
            <a:ext cx="10972800" cy="676656"/>
          </a:xfrm>
          <a:prstGeom prst="rect">
            <a:avLst/>
          </a:prstGeom>
          <a:solidFill>
            <a:srgbClr val="FFFFFF"/>
          </a:solidFill>
          <a:ln w="9525">
            <a:solidFill>
              <a:srgbClr val="E2E9F0"/>
            </a:solidFill>
            <a:prstDash val="solid"/>
          </a:ln>
        </p:spPr>
        <p:txBody>
          <a:bodyPr/>
          <a:lstStyle/>
          <a:p>
            <a:endParaRPr/>
          </a:p>
        </p:txBody>
      </p:sp>
      <p:sp>
        <p:nvSpPr>
          <p:cNvPr id="13" name="Text 11"/>
          <p:cNvSpPr txBox="1"/>
          <p:nvPr/>
        </p:nvSpPr>
        <p:spPr>
          <a:xfrm>
            <a:off x="758952" y="2761488"/>
            <a:ext cx="420624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Maintain resilient terrestrial CNS capability (A42-8/C, NAV RON)</a:t>
            </a:r>
            <a:endParaRPr lang="en-US" sz="1100" dirty="0"/>
          </a:p>
        </p:txBody>
      </p:sp>
      <p:sp>
        <p:nvSpPr>
          <p:cNvPr id="14" name="Text 12"/>
          <p:cNvSpPr txBox="1"/>
          <p:nvPr/>
        </p:nvSpPr>
        <p:spPr>
          <a:xfrm>
            <a:off x="5239512" y="2761488"/>
            <a:ext cx="429768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Retention and serviceability of DME, VOR and ILS supporting the core network</a:t>
            </a:r>
            <a:endParaRPr lang="en-US" sz="1100" dirty="0"/>
          </a:p>
        </p:txBody>
      </p:sp>
      <p:sp>
        <p:nvSpPr>
          <p:cNvPr id="15" name="Text 13"/>
          <p:cNvSpPr txBox="1"/>
          <p:nvPr/>
        </p:nvSpPr>
        <p:spPr>
          <a:xfrm>
            <a:off x="9811512" y="2761488"/>
            <a:ext cx="1645920" cy="676656"/>
          </a:xfrm>
          <a:prstGeom prst="rect">
            <a:avLst/>
          </a:prstGeom>
          <a:noFill/>
          <a:ln/>
        </p:spPr>
        <p:txBody>
          <a:bodyPr wrap="square" lIns="0" tIns="0" rIns="0" bIns="0" rtlCol="0" anchor="ctr"/>
          <a:lstStyle/>
          <a:p>
            <a:pPr marL="0" indent="0">
              <a:lnSpc>
                <a:spcPts val="1400"/>
              </a:lnSpc>
              <a:buNone/>
            </a:pPr>
            <a:r>
              <a:rPr lang="en-US" sz="1100" b="1" dirty="0">
                <a:solidFill>
                  <a:srgbClr val="2E6DA4"/>
                </a:solidFill>
                <a:latin typeface="Arial" pitchFamily="34" charset="0"/>
                <a:ea typeface="Calibri" pitchFamily="34" charset="-122"/>
                <a:cs typeface="Calibri" pitchFamily="34" charset="-120"/>
              </a:rPr>
              <a:t>CNS</a:t>
            </a:r>
            <a:endParaRPr lang="en-US" sz="1100" dirty="0"/>
          </a:p>
        </p:txBody>
      </p:sp>
      <p:sp>
        <p:nvSpPr>
          <p:cNvPr id="16" name="Shape 14"/>
          <p:cNvSpPr/>
          <p:nvPr/>
        </p:nvSpPr>
        <p:spPr>
          <a:xfrm>
            <a:off x="594360" y="3438144"/>
            <a:ext cx="10972800" cy="676656"/>
          </a:xfrm>
          <a:prstGeom prst="rect">
            <a:avLst/>
          </a:prstGeom>
          <a:solidFill>
            <a:srgbClr val="F4F7FA"/>
          </a:solidFill>
          <a:ln w="9525">
            <a:solidFill>
              <a:srgbClr val="E2E9F0"/>
            </a:solidFill>
            <a:prstDash val="solid"/>
          </a:ln>
        </p:spPr>
        <p:txBody>
          <a:bodyPr/>
          <a:lstStyle/>
          <a:p>
            <a:endParaRPr/>
          </a:p>
        </p:txBody>
      </p:sp>
      <p:sp>
        <p:nvSpPr>
          <p:cNvPr id="17" name="Text 15"/>
          <p:cNvSpPr txBox="1"/>
          <p:nvPr/>
        </p:nvSpPr>
        <p:spPr>
          <a:xfrm>
            <a:off x="758952" y="3438144"/>
            <a:ext cx="420624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Provide operationally relevant interference information to operators (AN-CONF/14 Rec 2.2/2)</a:t>
            </a:r>
            <a:endParaRPr lang="en-US" sz="1100" dirty="0"/>
          </a:p>
        </p:txBody>
      </p:sp>
      <p:sp>
        <p:nvSpPr>
          <p:cNvPr id="18" name="Text 16"/>
          <p:cNvSpPr txBox="1"/>
          <p:nvPr/>
        </p:nvSpPr>
        <p:spPr>
          <a:xfrm>
            <a:off x="5239512" y="3438144"/>
            <a:ext cx="429768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NOTAM and AIC provision, direct operator briefing, defined reporting route</a:t>
            </a:r>
            <a:endParaRPr lang="en-US" sz="1100" dirty="0"/>
          </a:p>
        </p:txBody>
      </p:sp>
      <p:sp>
        <p:nvSpPr>
          <p:cNvPr id="19" name="Text 17"/>
          <p:cNvSpPr txBox="1"/>
          <p:nvPr/>
        </p:nvSpPr>
        <p:spPr>
          <a:xfrm>
            <a:off x="9811512" y="3438144"/>
            <a:ext cx="1645920" cy="676656"/>
          </a:xfrm>
          <a:prstGeom prst="rect">
            <a:avLst/>
          </a:prstGeom>
          <a:noFill/>
          <a:ln/>
        </p:spPr>
        <p:txBody>
          <a:bodyPr wrap="square" lIns="0" tIns="0" rIns="0" bIns="0" rtlCol="0" anchor="ctr"/>
          <a:lstStyle/>
          <a:p>
            <a:pPr marL="0" indent="0">
              <a:lnSpc>
                <a:spcPts val="1400"/>
              </a:lnSpc>
              <a:buNone/>
            </a:pPr>
            <a:r>
              <a:rPr lang="en-US" sz="1100" b="1" dirty="0">
                <a:solidFill>
                  <a:srgbClr val="2E6DA4"/>
                </a:solidFill>
                <a:latin typeface="Arial" pitchFamily="34" charset="0"/>
                <a:ea typeface="Calibri" pitchFamily="34" charset="-122"/>
                <a:cs typeface="Calibri" pitchFamily="34" charset="-120"/>
              </a:rPr>
              <a:t>AIM</a:t>
            </a:r>
            <a:endParaRPr lang="en-US" sz="1100" dirty="0"/>
          </a:p>
        </p:txBody>
      </p:sp>
      <p:sp>
        <p:nvSpPr>
          <p:cNvPr id="20" name="Shape 18"/>
          <p:cNvSpPr/>
          <p:nvPr/>
        </p:nvSpPr>
        <p:spPr>
          <a:xfrm>
            <a:off x="594360" y="4114800"/>
            <a:ext cx="10972800" cy="676656"/>
          </a:xfrm>
          <a:prstGeom prst="rect">
            <a:avLst/>
          </a:prstGeom>
          <a:solidFill>
            <a:srgbClr val="FFFFFF"/>
          </a:solidFill>
          <a:ln w="9525">
            <a:solidFill>
              <a:srgbClr val="E2E9F0"/>
            </a:solidFill>
            <a:prstDash val="solid"/>
          </a:ln>
        </p:spPr>
        <p:txBody>
          <a:bodyPr/>
          <a:lstStyle/>
          <a:p>
            <a:endParaRPr/>
          </a:p>
        </p:txBody>
      </p:sp>
      <p:sp>
        <p:nvSpPr>
          <p:cNvPr id="21" name="Text 19"/>
          <p:cNvSpPr txBox="1"/>
          <p:nvPr/>
        </p:nvSpPr>
        <p:spPr>
          <a:xfrm>
            <a:off x="758952" y="4114800"/>
            <a:ext cx="420624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Report occurrences and raise awareness of affected areas (Doc 9849)</a:t>
            </a:r>
            <a:endParaRPr lang="en-US" sz="1100" dirty="0"/>
          </a:p>
        </p:txBody>
      </p:sp>
      <p:sp>
        <p:nvSpPr>
          <p:cNvPr id="22" name="Text 20"/>
          <p:cNvSpPr txBox="1"/>
          <p:nvPr/>
        </p:nvSpPr>
        <p:spPr>
          <a:xfrm>
            <a:off x="5239512" y="4114800"/>
            <a:ext cx="429768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Structured ATC occurrence logging, correlation with CNS monitoring, reporting to the ICAO Regional Office</a:t>
            </a:r>
            <a:endParaRPr lang="en-US" sz="1100" dirty="0"/>
          </a:p>
        </p:txBody>
      </p:sp>
      <p:sp>
        <p:nvSpPr>
          <p:cNvPr id="23" name="Text 21"/>
          <p:cNvSpPr txBox="1"/>
          <p:nvPr/>
        </p:nvSpPr>
        <p:spPr>
          <a:xfrm>
            <a:off x="9811512" y="4114800"/>
            <a:ext cx="1645920" cy="676656"/>
          </a:xfrm>
          <a:prstGeom prst="rect">
            <a:avLst/>
          </a:prstGeom>
          <a:noFill/>
          <a:ln/>
        </p:spPr>
        <p:txBody>
          <a:bodyPr wrap="square" lIns="0" tIns="0" rIns="0" bIns="0" rtlCol="0" anchor="ctr"/>
          <a:lstStyle/>
          <a:p>
            <a:pPr marL="0" indent="0">
              <a:lnSpc>
                <a:spcPts val="1400"/>
              </a:lnSpc>
              <a:buNone/>
            </a:pPr>
            <a:r>
              <a:rPr lang="en-US" sz="1100" b="1" dirty="0">
                <a:solidFill>
                  <a:srgbClr val="2E6DA4"/>
                </a:solidFill>
                <a:latin typeface="Arial" pitchFamily="34" charset="0"/>
                <a:ea typeface="Calibri" pitchFamily="34" charset="-122"/>
                <a:cs typeface="Calibri" pitchFamily="34" charset="-120"/>
              </a:rPr>
              <a:t>ATC / CNS</a:t>
            </a:r>
            <a:endParaRPr lang="en-US" sz="1100" dirty="0"/>
          </a:p>
        </p:txBody>
      </p:sp>
      <p:sp>
        <p:nvSpPr>
          <p:cNvPr id="24" name="Shape 22"/>
          <p:cNvSpPr/>
          <p:nvPr/>
        </p:nvSpPr>
        <p:spPr>
          <a:xfrm>
            <a:off x="594360" y="4791456"/>
            <a:ext cx="10972800" cy="676656"/>
          </a:xfrm>
          <a:prstGeom prst="rect">
            <a:avLst/>
          </a:prstGeom>
          <a:solidFill>
            <a:srgbClr val="F4F7FA"/>
          </a:solidFill>
          <a:ln w="9525">
            <a:solidFill>
              <a:srgbClr val="E2E9F0"/>
            </a:solidFill>
            <a:prstDash val="solid"/>
          </a:ln>
        </p:spPr>
        <p:txBody>
          <a:bodyPr/>
          <a:lstStyle/>
          <a:p>
            <a:endParaRPr/>
          </a:p>
        </p:txBody>
      </p:sp>
      <p:sp>
        <p:nvSpPr>
          <p:cNvPr id="25" name="Text 23"/>
          <p:cNvSpPr txBox="1"/>
          <p:nvPr/>
        </p:nvSpPr>
        <p:spPr>
          <a:xfrm>
            <a:off x="758952" y="4791456"/>
            <a:ext cx="420624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Sustain safe operations during RFI events through contingency procedures</a:t>
            </a:r>
            <a:endParaRPr lang="en-US" sz="1100" dirty="0"/>
          </a:p>
        </p:txBody>
      </p:sp>
      <p:sp>
        <p:nvSpPr>
          <p:cNvPr id="26" name="Text 24"/>
          <p:cNvSpPr txBox="1"/>
          <p:nvPr/>
        </p:nvSpPr>
        <p:spPr>
          <a:xfrm>
            <a:off x="5239512" y="4791456"/>
            <a:ext cx="429768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ATC tactical procedures and pre-designed contingency routing</a:t>
            </a:r>
            <a:endParaRPr lang="en-US" sz="1100" dirty="0"/>
          </a:p>
        </p:txBody>
      </p:sp>
      <p:sp>
        <p:nvSpPr>
          <p:cNvPr id="27" name="Text 25"/>
          <p:cNvSpPr txBox="1"/>
          <p:nvPr/>
        </p:nvSpPr>
        <p:spPr>
          <a:xfrm>
            <a:off x="9811512" y="4791456"/>
            <a:ext cx="1645920" cy="676656"/>
          </a:xfrm>
          <a:prstGeom prst="rect">
            <a:avLst/>
          </a:prstGeom>
          <a:noFill/>
          <a:ln/>
        </p:spPr>
        <p:txBody>
          <a:bodyPr wrap="square" lIns="0" tIns="0" rIns="0" bIns="0" rtlCol="0" anchor="ctr"/>
          <a:lstStyle/>
          <a:p>
            <a:pPr marL="0" indent="0">
              <a:lnSpc>
                <a:spcPts val="1400"/>
              </a:lnSpc>
              <a:buNone/>
            </a:pPr>
            <a:r>
              <a:rPr lang="en-US" sz="1100" b="1" dirty="0">
                <a:solidFill>
                  <a:srgbClr val="2E6DA4"/>
                </a:solidFill>
                <a:latin typeface="Arial" pitchFamily="34" charset="0"/>
                <a:ea typeface="Calibri" pitchFamily="34" charset="-122"/>
                <a:cs typeface="Calibri" pitchFamily="34" charset="-120"/>
              </a:rPr>
              <a:t>ATC / Airspace</a:t>
            </a:r>
            <a:endParaRPr lang="en-US" sz="1100" dirty="0"/>
          </a:p>
        </p:txBody>
      </p:sp>
      <p:sp>
        <p:nvSpPr>
          <p:cNvPr id="28" name="Shape 26"/>
          <p:cNvSpPr/>
          <p:nvPr/>
        </p:nvSpPr>
        <p:spPr>
          <a:xfrm>
            <a:off x="594360" y="5468112"/>
            <a:ext cx="10972800" cy="676656"/>
          </a:xfrm>
          <a:prstGeom prst="rect">
            <a:avLst/>
          </a:prstGeom>
          <a:solidFill>
            <a:srgbClr val="FFFFFF"/>
          </a:solidFill>
          <a:ln w="9525">
            <a:solidFill>
              <a:srgbClr val="E2E9F0"/>
            </a:solidFill>
            <a:prstDash val="solid"/>
          </a:ln>
        </p:spPr>
        <p:txBody>
          <a:bodyPr/>
          <a:lstStyle/>
          <a:p>
            <a:endParaRPr/>
          </a:p>
        </p:txBody>
      </p:sp>
      <p:sp>
        <p:nvSpPr>
          <p:cNvPr id="29" name="Text 27"/>
          <p:cNvSpPr txBox="1"/>
          <p:nvPr/>
        </p:nvSpPr>
        <p:spPr>
          <a:xfrm>
            <a:off x="758952" y="5468112"/>
            <a:ext cx="420624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Contribute to regional harmonisation</a:t>
            </a:r>
            <a:endParaRPr lang="en-US" sz="1100" dirty="0"/>
          </a:p>
        </p:txBody>
      </p:sp>
      <p:sp>
        <p:nvSpPr>
          <p:cNvPr id="30" name="Text 28"/>
          <p:cNvSpPr txBox="1"/>
          <p:nvPr/>
        </p:nvSpPr>
        <p:spPr>
          <a:xfrm>
            <a:off x="5239512" y="5468112"/>
            <a:ext cx="4297680" cy="676656"/>
          </a:xfrm>
          <a:prstGeom prst="rect">
            <a:avLst/>
          </a:prstGeom>
          <a:noFill/>
          <a:ln/>
        </p:spPr>
        <p:txBody>
          <a:bodyPr wrap="square" lIns="0" tIns="0" rIns="0" bIns="0" rtlCol="0" anchor="ctr"/>
          <a:lstStyle/>
          <a:p>
            <a:pPr marL="0" indent="0">
              <a:lnSpc>
                <a:spcPts val="1400"/>
              </a:lnSpc>
              <a:buNone/>
            </a:pPr>
            <a:r>
              <a:rPr lang="en-US" sz="1100" dirty="0">
                <a:solidFill>
                  <a:srgbClr val="1A2733"/>
                </a:solidFill>
                <a:latin typeface="Arial" pitchFamily="34" charset="0"/>
                <a:ea typeface="Calibri" pitchFamily="34" charset="-122"/>
                <a:cs typeface="Calibri" pitchFamily="34" charset="-120"/>
              </a:rPr>
              <a:t>Participation in the MID NAV-MON Action Group and regional GNSS RFI work</a:t>
            </a:r>
            <a:endParaRPr lang="en-US" sz="1100" dirty="0"/>
          </a:p>
        </p:txBody>
      </p:sp>
      <p:sp>
        <p:nvSpPr>
          <p:cNvPr id="31" name="Text 29"/>
          <p:cNvSpPr txBox="1"/>
          <p:nvPr/>
        </p:nvSpPr>
        <p:spPr>
          <a:xfrm>
            <a:off x="9811512" y="5468112"/>
            <a:ext cx="1645920" cy="676656"/>
          </a:xfrm>
          <a:prstGeom prst="rect">
            <a:avLst/>
          </a:prstGeom>
          <a:noFill/>
          <a:ln/>
        </p:spPr>
        <p:txBody>
          <a:bodyPr wrap="square" lIns="0" tIns="0" rIns="0" bIns="0" rtlCol="0" anchor="ctr"/>
          <a:lstStyle/>
          <a:p>
            <a:pPr marL="0" indent="0">
              <a:lnSpc>
                <a:spcPts val="1400"/>
              </a:lnSpc>
              <a:buNone/>
            </a:pPr>
            <a:r>
              <a:rPr lang="en-US" sz="1100" b="1" dirty="0">
                <a:solidFill>
                  <a:srgbClr val="2E6DA4"/>
                </a:solidFill>
                <a:latin typeface="Arial" pitchFamily="34" charset="0"/>
                <a:ea typeface="Calibri" pitchFamily="34" charset="-122"/>
                <a:cs typeface="Calibri" pitchFamily="34" charset="-120"/>
              </a:rPr>
              <a:t>All</a:t>
            </a:r>
            <a:endParaRPr lang="en-US" sz="1100" dirty="0"/>
          </a:p>
        </p:txBody>
      </p:sp>
      <p:sp>
        <p:nvSpPr>
          <p:cNvPr id="32" name="Text 30"/>
          <p:cNvSpPr txBox="1"/>
          <p:nvPr/>
        </p:nvSpPr>
        <p:spPr>
          <a:xfrm>
            <a:off x="594360" y="6272784"/>
            <a:ext cx="10972800" cy="320040"/>
          </a:xfrm>
          <a:prstGeom prst="rect">
            <a:avLst/>
          </a:prstGeom>
          <a:noFill/>
          <a:ln/>
        </p:spPr>
        <p:txBody>
          <a:bodyPr wrap="square" lIns="0" tIns="0" rIns="0" bIns="0" rtlCol="0" anchor="ctr"/>
          <a:lstStyle/>
          <a:p>
            <a:pPr marL="0" indent="0">
              <a:buNone/>
            </a:pPr>
            <a:r>
              <a:rPr lang="en-US" sz="1050" i="1" dirty="0">
                <a:solidFill>
                  <a:srgbClr val="5D6E7E"/>
                </a:solidFill>
                <a:latin typeface="Arial" pitchFamily="34" charset="0"/>
                <a:ea typeface="Calibri" pitchFamily="34" charset="-122"/>
                <a:cs typeface="Calibri" pitchFamily="34" charset="-120"/>
              </a:rPr>
              <a:t>Confirm UAE participation status in the MID NAV-MON Action Group with CNS before presenting the final row.</a:t>
            </a:r>
            <a:endParaRPr lang="en-US" sz="1050" dirty="0"/>
          </a:p>
        </p:txBody>
      </p:sp>
      <p:pic>
        <p:nvPicPr>
          <p:cNvPr id="33" name="Picture 32"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OUTCOMES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What worked, and what we learned</a:t>
            </a:r>
            <a:endParaRPr lang="en-US" sz="3000" dirty="0"/>
          </a:p>
        </p:txBody>
      </p:sp>
      <p:sp>
        <p:nvSpPr>
          <p:cNvPr id="4" name="Shape 2"/>
          <p:cNvSpPr/>
          <p:nvPr/>
        </p:nvSpPr>
        <p:spPr>
          <a:xfrm>
            <a:off x="594360" y="1764792"/>
            <a:ext cx="384048" cy="384048"/>
          </a:xfrm>
          <a:prstGeom prst="ellipse">
            <a:avLst/>
          </a:prstGeom>
          <a:solidFill>
            <a:srgbClr val="E8A33D"/>
          </a:solidFill>
          <a:ln/>
        </p:spPr>
        <p:txBody>
          <a:bodyPr/>
          <a:lstStyle/>
          <a:p>
            <a:endParaRPr/>
          </a:p>
        </p:txBody>
      </p:sp>
      <p:sp>
        <p:nvSpPr>
          <p:cNvPr id="5" name="Text 3"/>
          <p:cNvSpPr txBox="1"/>
          <p:nvPr/>
        </p:nvSpPr>
        <p:spPr>
          <a:xfrm>
            <a:off x="594360" y="1764792"/>
            <a:ext cx="384048" cy="384048"/>
          </a:xfrm>
          <a:prstGeom prst="rect">
            <a:avLst/>
          </a:prstGeom>
          <a:noFill/>
          <a:ln/>
        </p:spPr>
        <p:txBody>
          <a:bodyPr wrap="square" lIns="0" tIns="0" rIns="0" bIns="0" rtlCol="0" anchor="ctr"/>
          <a:lstStyle/>
          <a:p>
            <a:pPr marL="0" indent="0" algn="ctr">
              <a:buNone/>
            </a:pPr>
            <a:r>
              <a:rPr lang="en-US" sz="1300" b="1" dirty="0">
                <a:solidFill>
                  <a:srgbClr val="3A2500"/>
                </a:solidFill>
                <a:latin typeface="Arial" pitchFamily="34" charset="0"/>
                <a:ea typeface="Calibri" pitchFamily="34" charset="-122"/>
                <a:cs typeface="Calibri" pitchFamily="34" charset="-120"/>
              </a:rPr>
              <a:t>1</a:t>
            </a:r>
            <a:endParaRPr lang="en-US" sz="1300" dirty="0"/>
          </a:p>
        </p:txBody>
      </p:sp>
      <p:sp>
        <p:nvSpPr>
          <p:cNvPr id="6" name="Text 4"/>
          <p:cNvSpPr txBox="1"/>
          <p:nvPr/>
        </p:nvSpPr>
        <p:spPr>
          <a:xfrm>
            <a:off x="1161288" y="1645920"/>
            <a:ext cx="3657600" cy="640080"/>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A sustained record is the foundation</a:t>
            </a:r>
            <a:endParaRPr lang="en-US" sz="1450" dirty="0"/>
          </a:p>
        </p:txBody>
      </p:sp>
      <p:sp>
        <p:nvSpPr>
          <p:cNvPr id="7" name="Text 5"/>
          <p:cNvSpPr txBox="1"/>
          <p:nvPr/>
        </p:nvSpPr>
        <p:spPr>
          <a:xfrm>
            <a:off x="4983480" y="1645920"/>
            <a:ext cx="6583680" cy="73152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A structured, sustained record is what makes analysis possible at all. Reviewing 21 months of our own data showed us exactly where recording can be strengthened, and that work is now under way.</a:t>
            </a:r>
            <a:endParaRPr lang="en-US" sz="1200" dirty="0"/>
          </a:p>
        </p:txBody>
      </p:sp>
      <p:sp>
        <p:nvSpPr>
          <p:cNvPr id="8" name="Shape 6"/>
          <p:cNvSpPr/>
          <p:nvPr/>
        </p:nvSpPr>
        <p:spPr>
          <a:xfrm>
            <a:off x="594360" y="2432304"/>
            <a:ext cx="10972800" cy="0"/>
          </a:xfrm>
          <a:prstGeom prst="line">
            <a:avLst/>
          </a:prstGeom>
          <a:noFill/>
          <a:ln w="12700">
            <a:solidFill>
              <a:srgbClr val="E7EDF3"/>
            </a:solidFill>
            <a:prstDash val="solid"/>
          </a:ln>
        </p:spPr>
        <p:txBody>
          <a:bodyPr/>
          <a:lstStyle/>
          <a:p>
            <a:endParaRPr/>
          </a:p>
        </p:txBody>
      </p:sp>
      <p:sp>
        <p:nvSpPr>
          <p:cNvPr id="9" name="Shape 7"/>
          <p:cNvSpPr/>
          <p:nvPr/>
        </p:nvSpPr>
        <p:spPr>
          <a:xfrm>
            <a:off x="594360" y="2679192"/>
            <a:ext cx="384048" cy="384048"/>
          </a:xfrm>
          <a:prstGeom prst="ellipse">
            <a:avLst/>
          </a:prstGeom>
          <a:solidFill>
            <a:srgbClr val="0B1F3A"/>
          </a:solidFill>
          <a:ln/>
        </p:spPr>
        <p:txBody>
          <a:bodyPr/>
          <a:lstStyle/>
          <a:p>
            <a:endParaRPr/>
          </a:p>
        </p:txBody>
      </p:sp>
      <p:sp>
        <p:nvSpPr>
          <p:cNvPr id="10" name="Text 8"/>
          <p:cNvSpPr txBox="1"/>
          <p:nvPr/>
        </p:nvSpPr>
        <p:spPr>
          <a:xfrm>
            <a:off x="594360" y="267919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2</a:t>
            </a:r>
            <a:endParaRPr lang="en-US" sz="1300" dirty="0"/>
          </a:p>
        </p:txBody>
      </p:sp>
      <p:sp>
        <p:nvSpPr>
          <p:cNvPr id="11" name="Text 9"/>
          <p:cNvSpPr txBox="1"/>
          <p:nvPr/>
        </p:nvSpPr>
        <p:spPr>
          <a:xfrm>
            <a:off x="1161288" y="2560320"/>
            <a:ext cx="3657600" cy="640080"/>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Reported position is not measured position</a:t>
            </a:r>
            <a:endParaRPr lang="en-US" sz="1450" dirty="0"/>
          </a:p>
        </p:txBody>
      </p:sp>
      <p:sp>
        <p:nvSpPr>
          <p:cNvPr id="12" name="Text 10"/>
          <p:cNvSpPr txBox="1"/>
          <p:nvPr/>
        </p:nvSpPr>
        <p:spPr>
          <a:xfrm>
            <a:off x="4983480" y="2560320"/>
            <a:ext cx="6583680" cy="73152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Only 40 per cent of logged occurrences were inside our own FIR. The rest were acquired upstream, so reported position alone cannot show where interference actually exists.</a:t>
            </a:r>
            <a:endParaRPr lang="en-US" sz="1200" dirty="0"/>
          </a:p>
        </p:txBody>
      </p:sp>
      <p:sp>
        <p:nvSpPr>
          <p:cNvPr id="13" name="Shape 11"/>
          <p:cNvSpPr/>
          <p:nvPr/>
        </p:nvSpPr>
        <p:spPr>
          <a:xfrm>
            <a:off x="594360" y="3346704"/>
            <a:ext cx="10972800" cy="0"/>
          </a:xfrm>
          <a:prstGeom prst="line">
            <a:avLst/>
          </a:prstGeom>
          <a:noFill/>
          <a:ln w="12700">
            <a:solidFill>
              <a:srgbClr val="E7EDF3"/>
            </a:solidFill>
            <a:prstDash val="solid"/>
          </a:ln>
        </p:spPr>
        <p:txBody>
          <a:bodyPr/>
          <a:lstStyle/>
          <a:p>
            <a:endParaRPr/>
          </a:p>
        </p:txBody>
      </p:sp>
      <p:sp>
        <p:nvSpPr>
          <p:cNvPr id="14" name="Shape 12"/>
          <p:cNvSpPr/>
          <p:nvPr/>
        </p:nvSpPr>
        <p:spPr>
          <a:xfrm>
            <a:off x="594360" y="3593592"/>
            <a:ext cx="384048" cy="384048"/>
          </a:xfrm>
          <a:prstGeom prst="ellipse">
            <a:avLst/>
          </a:prstGeom>
          <a:solidFill>
            <a:srgbClr val="0B1F3A"/>
          </a:solidFill>
          <a:ln/>
        </p:spPr>
        <p:txBody>
          <a:bodyPr/>
          <a:lstStyle/>
          <a:p>
            <a:endParaRPr/>
          </a:p>
        </p:txBody>
      </p:sp>
      <p:sp>
        <p:nvSpPr>
          <p:cNvPr id="15" name="Text 13"/>
          <p:cNvSpPr txBox="1"/>
          <p:nvPr/>
        </p:nvSpPr>
        <p:spPr>
          <a:xfrm>
            <a:off x="594360" y="359359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3</a:t>
            </a:r>
            <a:endParaRPr lang="en-US" sz="1300" dirty="0"/>
          </a:p>
        </p:txBody>
      </p:sp>
      <p:sp>
        <p:nvSpPr>
          <p:cNvPr id="16" name="Text 14"/>
          <p:cNvSpPr txBox="1"/>
          <p:nvPr/>
        </p:nvSpPr>
        <p:spPr>
          <a:xfrm>
            <a:off x="1161288" y="3474720"/>
            <a:ext cx="3657600" cy="640080"/>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Reversion must be pre-designed</a:t>
            </a:r>
            <a:endParaRPr lang="en-US" sz="1450" dirty="0"/>
          </a:p>
        </p:txBody>
      </p:sp>
      <p:sp>
        <p:nvSpPr>
          <p:cNvPr id="17" name="Text 15"/>
          <p:cNvSpPr txBox="1"/>
          <p:nvPr/>
        </p:nvSpPr>
        <p:spPr>
          <a:xfrm>
            <a:off x="4983480" y="3474720"/>
            <a:ext cx="6583680" cy="73152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Conventional alternatives have to exist in the published structure before the event. Designing a workaround during a live event is not a mitigation.</a:t>
            </a:r>
            <a:endParaRPr lang="en-US" sz="1200" dirty="0"/>
          </a:p>
        </p:txBody>
      </p:sp>
      <p:sp>
        <p:nvSpPr>
          <p:cNvPr id="18" name="Shape 16"/>
          <p:cNvSpPr/>
          <p:nvPr/>
        </p:nvSpPr>
        <p:spPr>
          <a:xfrm>
            <a:off x="594360" y="4261104"/>
            <a:ext cx="10972800" cy="0"/>
          </a:xfrm>
          <a:prstGeom prst="line">
            <a:avLst/>
          </a:prstGeom>
          <a:noFill/>
          <a:ln w="12700">
            <a:solidFill>
              <a:srgbClr val="E7EDF3"/>
            </a:solidFill>
            <a:prstDash val="solid"/>
          </a:ln>
        </p:spPr>
        <p:txBody>
          <a:bodyPr/>
          <a:lstStyle/>
          <a:p>
            <a:endParaRPr/>
          </a:p>
        </p:txBody>
      </p:sp>
      <p:sp>
        <p:nvSpPr>
          <p:cNvPr id="19" name="Shape 17"/>
          <p:cNvSpPr/>
          <p:nvPr/>
        </p:nvSpPr>
        <p:spPr>
          <a:xfrm>
            <a:off x="594360" y="4507992"/>
            <a:ext cx="384048" cy="384048"/>
          </a:xfrm>
          <a:prstGeom prst="ellipse">
            <a:avLst/>
          </a:prstGeom>
          <a:solidFill>
            <a:srgbClr val="0B1F3A"/>
          </a:solidFill>
          <a:ln/>
        </p:spPr>
        <p:txBody>
          <a:bodyPr/>
          <a:lstStyle/>
          <a:p>
            <a:endParaRPr/>
          </a:p>
        </p:txBody>
      </p:sp>
      <p:sp>
        <p:nvSpPr>
          <p:cNvPr id="20" name="Text 18"/>
          <p:cNvSpPr txBox="1"/>
          <p:nvPr/>
        </p:nvSpPr>
        <p:spPr>
          <a:xfrm>
            <a:off x="594360" y="450799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4</a:t>
            </a:r>
            <a:endParaRPr lang="en-US" sz="1300" dirty="0"/>
          </a:p>
        </p:txBody>
      </p:sp>
      <p:sp>
        <p:nvSpPr>
          <p:cNvPr id="21" name="Text 19"/>
          <p:cNvSpPr txBox="1"/>
          <p:nvPr/>
        </p:nvSpPr>
        <p:spPr>
          <a:xfrm>
            <a:off x="1161288" y="4389120"/>
            <a:ext cx="3657600" cy="640080"/>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Layered mitigation held the operation</a:t>
            </a:r>
            <a:endParaRPr lang="en-US" sz="1450" dirty="0"/>
          </a:p>
        </p:txBody>
      </p:sp>
      <p:sp>
        <p:nvSpPr>
          <p:cNvPr id="22" name="Text 20"/>
          <p:cNvSpPr txBox="1"/>
          <p:nvPr/>
        </p:nvSpPr>
        <p:spPr>
          <a:xfrm>
            <a:off x="4983480" y="4389120"/>
            <a:ext cx="6583680" cy="73152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Through the highest month on record the FIR continued to operate, and occurrences then fell back to single figures. Practised procedures, pre-designed reversion and published information carried that.</a:t>
            </a:r>
            <a:endParaRPr lang="en-US" sz="1200" dirty="0"/>
          </a:p>
        </p:txBody>
      </p:sp>
      <p:sp>
        <p:nvSpPr>
          <p:cNvPr id="23" name="Shape 21"/>
          <p:cNvSpPr/>
          <p:nvPr/>
        </p:nvSpPr>
        <p:spPr>
          <a:xfrm>
            <a:off x="594360" y="5175504"/>
            <a:ext cx="10972800" cy="0"/>
          </a:xfrm>
          <a:prstGeom prst="line">
            <a:avLst/>
          </a:prstGeom>
          <a:noFill/>
          <a:ln w="12700">
            <a:solidFill>
              <a:srgbClr val="E7EDF3"/>
            </a:solidFill>
            <a:prstDash val="solid"/>
          </a:ln>
        </p:spPr>
        <p:txBody>
          <a:bodyPr/>
          <a:lstStyle/>
          <a:p>
            <a:endParaRPr/>
          </a:p>
        </p:txBody>
      </p:sp>
      <p:sp>
        <p:nvSpPr>
          <p:cNvPr id="24" name="Shape 22"/>
          <p:cNvSpPr/>
          <p:nvPr/>
        </p:nvSpPr>
        <p:spPr>
          <a:xfrm>
            <a:off x="594360" y="5422392"/>
            <a:ext cx="384048" cy="384048"/>
          </a:xfrm>
          <a:prstGeom prst="ellipse">
            <a:avLst/>
          </a:prstGeom>
          <a:solidFill>
            <a:srgbClr val="0B1F3A"/>
          </a:solidFill>
          <a:ln/>
        </p:spPr>
        <p:txBody>
          <a:bodyPr/>
          <a:lstStyle/>
          <a:p>
            <a:endParaRPr/>
          </a:p>
        </p:txBody>
      </p:sp>
      <p:sp>
        <p:nvSpPr>
          <p:cNvPr id="25" name="Text 23"/>
          <p:cNvSpPr txBox="1"/>
          <p:nvPr/>
        </p:nvSpPr>
        <p:spPr>
          <a:xfrm>
            <a:off x="594360" y="542239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5</a:t>
            </a:r>
            <a:endParaRPr lang="en-US" sz="1300" dirty="0"/>
          </a:p>
        </p:txBody>
      </p:sp>
      <p:sp>
        <p:nvSpPr>
          <p:cNvPr id="26" name="Text 24"/>
          <p:cNvSpPr txBox="1"/>
          <p:nvPr/>
        </p:nvSpPr>
        <p:spPr>
          <a:xfrm>
            <a:off x="1161288" y="5303520"/>
            <a:ext cx="3657600" cy="640080"/>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Coordination must be standing</a:t>
            </a:r>
            <a:endParaRPr lang="en-US" sz="1450" dirty="0"/>
          </a:p>
        </p:txBody>
      </p:sp>
      <p:sp>
        <p:nvSpPr>
          <p:cNvPr id="27" name="Text 25"/>
          <p:cNvSpPr txBox="1"/>
          <p:nvPr/>
        </p:nvSpPr>
        <p:spPr>
          <a:xfrm>
            <a:off x="4983480" y="5303520"/>
            <a:ext cx="6583680" cy="731520"/>
          </a:xfrm>
          <a:prstGeom prst="rect">
            <a:avLst/>
          </a:prstGeom>
          <a:noFill/>
          <a:ln/>
        </p:spPr>
        <p:txBody>
          <a:bodyPr wrap="square" lIns="0" tIns="0" rIns="0" bIns="0" rtlCol="0" anchor="ctr"/>
          <a:lstStyle/>
          <a:p>
            <a:pPr marL="0" indent="0">
              <a:lnSpc>
                <a:spcPts val="1600"/>
              </a:lnSpc>
              <a:buNone/>
            </a:pPr>
            <a:r>
              <a:rPr lang="en-US" sz="1200" dirty="0">
                <a:solidFill>
                  <a:srgbClr val="1A2733"/>
                </a:solidFill>
                <a:latin typeface="Arial" pitchFamily="34" charset="0"/>
                <a:ea typeface="Calibri" pitchFamily="34" charset="-122"/>
                <a:cs typeface="Calibri" pitchFamily="34" charset="-120"/>
              </a:rPr>
              <a:t>Contact routes to military, spectrum and adjacent FIR counterparts have to be established in advance, not created during an event.</a:t>
            </a:r>
            <a:endParaRPr lang="en-US" sz="1200" dirty="0"/>
          </a:p>
        </p:txBody>
      </p:sp>
      <p:pic>
        <p:nvPicPr>
          <p:cNvPr id="28" name="Picture 27"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OUTCOMES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Open questions for the Region</a:t>
            </a:r>
            <a:endParaRPr lang="en-US" sz="3000" dirty="0"/>
          </a:p>
        </p:txBody>
      </p:sp>
      <p:sp>
        <p:nvSpPr>
          <p:cNvPr id="4" name="Shape 2"/>
          <p:cNvSpPr/>
          <p:nvPr/>
        </p:nvSpPr>
        <p:spPr>
          <a:xfrm>
            <a:off x="594360" y="1627632"/>
            <a:ext cx="3493008" cy="1965960"/>
          </a:xfrm>
          <a:prstGeom prst="roundRect">
            <a:avLst>
              <a:gd name="adj" fmla="val 2791"/>
            </a:avLst>
          </a:prstGeom>
          <a:solidFill>
            <a:srgbClr val="F4F7FA"/>
          </a:solidFill>
          <a:ln w="12700">
            <a:solidFill>
              <a:srgbClr val="DCE5EE"/>
            </a:solidFill>
            <a:prstDash val="solid"/>
          </a:ln>
        </p:spPr>
        <p:txBody>
          <a:bodyPr/>
          <a:lstStyle/>
          <a:p>
            <a:endParaRPr/>
          </a:p>
        </p:txBody>
      </p:sp>
      <p:sp>
        <p:nvSpPr>
          <p:cNvPr id="5" name="Shape 3"/>
          <p:cNvSpPr/>
          <p:nvPr/>
        </p:nvSpPr>
        <p:spPr>
          <a:xfrm>
            <a:off x="868680" y="1883664"/>
            <a:ext cx="146304" cy="146304"/>
          </a:xfrm>
          <a:prstGeom prst="rect">
            <a:avLst/>
          </a:prstGeom>
          <a:solidFill>
            <a:srgbClr val="B3392C"/>
          </a:solidFill>
          <a:ln/>
        </p:spPr>
        <p:txBody>
          <a:bodyPr/>
          <a:lstStyle/>
          <a:p>
            <a:endParaRPr/>
          </a:p>
        </p:txBody>
      </p:sp>
      <p:sp>
        <p:nvSpPr>
          <p:cNvPr id="6" name="Text 4"/>
          <p:cNvSpPr txBox="1"/>
          <p:nvPr/>
        </p:nvSpPr>
        <p:spPr>
          <a:xfrm>
            <a:off x="1124712" y="1810512"/>
            <a:ext cx="2724912"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No common regional metric</a:t>
            </a:r>
            <a:endParaRPr lang="en-US" sz="1400" dirty="0"/>
          </a:p>
        </p:txBody>
      </p:sp>
      <p:sp>
        <p:nvSpPr>
          <p:cNvPr id="7" name="Text 5"/>
          <p:cNvSpPr txBox="1"/>
          <p:nvPr/>
        </p:nvSpPr>
        <p:spPr>
          <a:xfrm>
            <a:off x="868680" y="2468880"/>
            <a:ext cx="2971800" cy="100584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States count and classify GNSS RFI occurrences differently, so figures cannot be compared across the region or aggregated meaningfully.</a:t>
            </a:r>
            <a:endParaRPr lang="en-US" sz="1150" dirty="0"/>
          </a:p>
        </p:txBody>
      </p:sp>
      <p:sp>
        <p:nvSpPr>
          <p:cNvPr id="8" name="Shape 6"/>
          <p:cNvSpPr/>
          <p:nvPr/>
        </p:nvSpPr>
        <p:spPr>
          <a:xfrm>
            <a:off x="4315968" y="1627632"/>
            <a:ext cx="3493008" cy="1965960"/>
          </a:xfrm>
          <a:prstGeom prst="roundRect">
            <a:avLst>
              <a:gd name="adj" fmla="val 2791"/>
            </a:avLst>
          </a:prstGeom>
          <a:solidFill>
            <a:srgbClr val="F4F7FA"/>
          </a:solidFill>
          <a:ln w="12700">
            <a:solidFill>
              <a:srgbClr val="DCE5EE"/>
            </a:solidFill>
            <a:prstDash val="solid"/>
          </a:ln>
        </p:spPr>
        <p:txBody>
          <a:bodyPr/>
          <a:lstStyle/>
          <a:p>
            <a:endParaRPr/>
          </a:p>
        </p:txBody>
      </p:sp>
      <p:sp>
        <p:nvSpPr>
          <p:cNvPr id="9" name="Shape 7"/>
          <p:cNvSpPr/>
          <p:nvPr/>
        </p:nvSpPr>
        <p:spPr>
          <a:xfrm>
            <a:off x="4590288" y="1883664"/>
            <a:ext cx="146304" cy="146304"/>
          </a:xfrm>
          <a:prstGeom prst="rect">
            <a:avLst/>
          </a:prstGeom>
          <a:solidFill>
            <a:srgbClr val="B3392C"/>
          </a:solidFill>
          <a:ln/>
        </p:spPr>
        <p:txBody>
          <a:bodyPr/>
          <a:lstStyle/>
          <a:p>
            <a:endParaRPr/>
          </a:p>
        </p:txBody>
      </p:sp>
      <p:sp>
        <p:nvSpPr>
          <p:cNvPr id="10" name="Text 8"/>
          <p:cNvSpPr txBox="1"/>
          <p:nvPr/>
        </p:nvSpPr>
        <p:spPr>
          <a:xfrm>
            <a:off x="4846320" y="1810512"/>
            <a:ext cx="2724912"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Reporting is uneven</a:t>
            </a:r>
            <a:endParaRPr lang="en-US" sz="1400" dirty="0"/>
          </a:p>
        </p:txBody>
      </p:sp>
      <p:sp>
        <p:nvSpPr>
          <p:cNvPr id="11" name="Text 9"/>
          <p:cNvSpPr txBox="1"/>
          <p:nvPr/>
        </p:nvSpPr>
        <p:spPr>
          <a:xfrm>
            <a:off x="4590288" y="2468880"/>
            <a:ext cx="2971800" cy="100584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Crew reporting rates vary widely by operator, so occurrence counts reflect reporting behaviour as much as actual interference.</a:t>
            </a:r>
            <a:endParaRPr lang="en-US" sz="1150" dirty="0"/>
          </a:p>
        </p:txBody>
      </p:sp>
      <p:sp>
        <p:nvSpPr>
          <p:cNvPr id="12" name="Shape 10"/>
          <p:cNvSpPr/>
          <p:nvPr/>
        </p:nvSpPr>
        <p:spPr>
          <a:xfrm>
            <a:off x="8037576" y="1627632"/>
            <a:ext cx="3493008" cy="1965960"/>
          </a:xfrm>
          <a:prstGeom prst="roundRect">
            <a:avLst>
              <a:gd name="adj" fmla="val 2791"/>
            </a:avLst>
          </a:prstGeom>
          <a:solidFill>
            <a:srgbClr val="F4F7FA"/>
          </a:solidFill>
          <a:ln w="12700">
            <a:solidFill>
              <a:srgbClr val="DCE5EE"/>
            </a:solidFill>
            <a:prstDash val="solid"/>
          </a:ln>
        </p:spPr>
        <p:txBody>
          <a:bodyPr/>
          <a:lstStyle/>
          <a:p>
            <a:endParaRPr/>
          </a:p>
        </p:txBody>
      </p:sp>
      <p:sp>
        <p:nvSpPr>
          <p:cNvPr id="13" name="Shape 11"/>
          <p:cNvSpPr/>
          <p:nvPr/>
        </p:nvSpPr>
        <p:spPr>
          <a:xfrm>
            <a:off x="8311896" y="1883664"/>
            <a:ext cx="146304" cy="146304"/>
          </a:xfrm>
          <a:prstGeom prst="rect">
            <a:avLst/>
          </a:prstGeom>
          <a:solidFill>
            <a:srgbClr val="B3392C"/>
          </a:solidFill>
          <a:ln/>
        </p:spPr>
        <p:txBody>
          <a:bodyPr/>
          <a:lstStyle/>
          <a:p>
            <a:endParaRPr/>
          </a:p>
        </p:txBody>
      </p:sp>
      <p:sp>
        <p:nvSpPr>
          <p:cNvPr id="14" name="Text 12"/>
          <p:cNvSpPr txBox="1"/>
          <p:nvPr/>
        </p:nvSpPr>
        <p:spPr>
          <a:xfrm>
            <a:off x="8567928" y="1810512"/>
            <a:ext cx="2724912"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Cost of conventional retention</a:t>
            </a:r>
            <a:endParaRPr lang="en-US" sz="1400" dirty="0"/>
          </a:p>
        </p:txBody>
      </p:sp>
      <p:sp>
        <p:nvSpPr>
          <p:cNvPr id="15" name="Text 13"/>
          <p:cNvSpPr txBox="1"/>
          <p:nvPr/>
        </p:nvSpPr>
        <p:spPr>
          <a:xfrm>
            <a:off x="8311896" y="2468880"/>
            <a:ext cx="2971800" cy="100584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Maintaining a conventional navigation network runs against the rationalisation assumed in PBN transition planning.</a:t>
            </a:r>
            <a:endParaRPr lang="en-US" sz="1150" dirty="0"/>
          </a:p>
        </p:txBody>
      </p:sp>
      <p:sp>
        <p:nvSpPr>
          <p:cNvPr id="16" name="Shape 14"/>
          <p:cNvSpPr/>
          <p:nvPr/>
        </p:nvSpPr>
        <p:spPr>
          <a:xfrm>
            <a:off x="594360" y="3776472"/>
            <a:ext cx="3493008" cy="1965960"/>
          </a:xfrm>
          <a:prstGeom prst="roundRect">
            <a:avLst>
              <a:gd name="adj" fmla="val 2791"/>
            </a:avLst>
          </a:prstGeom>
          <a:solidFill>
            <a:srgbClr val="F4F7FA"/>
          </a:solidFill>
          <a:ln w="12700">
            <a:solidFill>
              <a:srgbClr val="DCE5EE"/>
            </a:solidFill>
            <a:prstDash val="solid"/>
          </a:ln>
        </p:spPr>
        <p:txBody>
          <a:bodyPr/>
          <a:lstStyle/>
          <a:p>
            <a:endParaRPr/>
          </a:p>
        </p:txBody>
      </p:sp>
      <p:sp>
        <p:nvSpPr>
          <p:cNvPr id="17" name="Shape 15"/>
          <p:cNvSpPr/>
          <p:nvPr/>
        </p:nvSpPr>
        <p:spPr>
          <a:xfrm>
            <a:off x="868680" y="4032504"/>
            <a:ext cx="146304" cy="146304"/>
          </a:xfrm>
          <a:prstGeom prst="rect">
            <a:avLst/>
          </a:prstGeom>
          <a:solidFill>
            <a:srgbClr val="B3392C"/>
          </a:solidFill>
          <a:ln/>
        </p:spPr>
        <p:txBody>
          <a:bodyPr/>
          <a:lstStyle/>
          <a:p>
            <a:endParaRPr/>
          </a:p>
        </p:txBody>
      </p:sp>
      <p:sp>
        <p:nvSpPr>
          <p:cNvPr id="18" name="Text 16"/>
          <p:cNvSpPr txBox="1"/>
          <p:nvPr/>
        </p:nvSpPr>
        <p:spPr>
          <a:xfrm>
            <a:off x="1124712" y="3959352"/>
            <a:ext cx="2724912"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Cross-boundary picture</a:t>
            </a:r>
            <a:endParaRPr lang="en-US" sz="1400" dirty="0"/>
          </a:p>
        </p:txBody>
      </p:sp>
      <p:sp>
        <p:nvSpPr>
          <p:cNvPr id="19" name="Text 17"/>
          <p:cNvSpPr txBox="1"/>
          <p:nvPr/>
        </p:nvSpPr>
        <p:spPr>
          <a:xfrm>
            <a:off x="868680" y="4617720"/>
            <a:ext cx="2971800" cy="100584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Interference does not stop at a FIR boundary, but monitoring data and occurrence records generally do.</a:t>
            </a:r>
            <a:endParaRPr lang="en-US" sz="1150" dirty="0"/>
          </a:p>
        </p:txBody>
      </p:sp>
      <p:sp>
        <p:nvSpPr>
          <p:cNvPr id="20" name="Shape 18"/>
          <p:cNvSpPr/>
          <p:nvPr/>
        </p:nvSpPr>
        <p:spPr>
          <a:xfrm>
            <a:off x="4315968" y="3776472"/>
            <a:ext cx="3493008" cy="1965960"/>
          </a:xfrm>
          <a:prstGeom prst="roundRect">
            <a:avLst>
              <a:gd name="adj" fmla="val 2791"/>
            </a:avLst>
          </a:prstGeom>
          <a:solidFill>
            <a:srgbClr val="F4F7FA"/>
          </a:solidFill>
          <a:ln w="12700">
            <a:solidFill>
              <a:srgbClr val="DCE5EE"/>
            </a:solidFill>
            <a:prstDash val="solid"/>
          </a:ln>
        </p:spPr>
        <p:txBody>
          <a:bodyPr/>
          <a:lstStyle/>
          <a:p>
            <a:endParaRPr/>
          </a:p>
        </p:txBody>
      </p:sp>
      <p:sp>
        <p:nvSpPr>
          <p:cNvPr id="21" name="Shape 19"/>
          <p:cNvSpPr/>
          <p:nvPr/>
        </p:nvSpPr>
        <p:spPr>
          <a:xfrm>
            <a:off x="4590288" y="4032504"/>
            <a:ext cx="146304" cy="146304"/>
          </a:xfrm>
          <a:prstGeom prst="rect">
            <a:avLst/>
          </a:prstGeom>
          <a:solidFill>
            <a:srgbClr val="B3392C"/>
          </a:solidFill>
          <a:ln/>
        </p:spPr>
        <p:txBody>
          <a:bodyPr/>
          <a:lstStyle/>
          <a:p>
            <a:endParaRPr/>
          </a:p>
        </p:txBody>
      </p:sp>
      <p:sp>
        <p:nvSpPr>
          <p:cNvPr id="22" name="Text 20"/>
          <p:cNvSpPr txBox="1"/>
          <p:nvPr/>
        </p:nvSpPr>
        <p:spPr>
          <a:xfrm>
            <a:off x="4846320" y="3959352"/>
            <a:ext cx="2724912"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Information currency</a:t>
            </a:r>
            <a:endParaRPr lang="en-US" sz="1400" dirty="0"/>
          </a:p>
        </p:txBody>
      </p:sp>
      <p:sp>
        <p:nvSpPr>
          <p:cNvPr id="23" name="Text 21"/>
          <p:cNvSpPr txBox="1"/>
          <p:nvPr/>
        </p:nvSpPr>
        <p:spPr>
          <a:xfrm>
            <a:off x="4590288" y="4617720"/>
            <a:ext cx="2971800" cy="100584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Keeping published information aligned with a rapidly changing situation is difficult within normal publication cycles.</a:t>
            </a:r>
            <a:endParaRPr lang="en-US" sz="1150" dirty="0"/>
          </a:p>
        </p:txBody>
      </p:sp>
      <p:sp>
        <p:nvSpPr>
          <p:cNvPr id="24" name="Shape 22"/>
          <p:cNvSpPr/>
          <p:nvPr/>
        </p:nvSpPr>
        <p:spPr>
          <a:xfrm>
            <a:off x="8037576" y="3776472"/>
            <a:ext cx="3493008" cy="1965960"/>
          </a:xfrm>
          <a:prstGeom prst="roundRect">
            <a:avLst>
              <a:gd name="adj" fmla="val 2791"/>
            </a:avLst>
          </a:prstGeom>
          <a:solidFill>
            <a:srgbClr val="F4F7FA"/>
          </a:solidFill>
          <a:ln w="12700">
            <a:solidFill>
              <a:srgbClr val="DCE5EE"/>
            </a:solidFill>
            <a:prstDash val="solid"/>
          </a:ln>
        </p:spPr>
        <p:txBody>
          <a:bodyPr/>
          <a:lstStyle/>
          <a:p>
            <a:endParaRPr/>
          </a:p>
        </p:txBody>
      </p:sp>
      <p:sp>
        <p:nvSpPr>
          <p:cNvPr id="25" name="Shape 23"/>
          <p:cNvSpPr/>
          <p:nvPr/>
        </p:nvSpPr>
        <p:spPr>
          <a:xfrm>
            <a:off x="8311896" y="4032504"/>
            <a:ext cx="146304" cy="146304"/>
          </a:xfrm>
          <a:prstGeom prst="rect">
            <a:avLst/>
          </a:prstGeom>
          <a:solidFill>
            <a:srgbClr val="B3392C"/>
          </a:solidFill>
          <a:ln/>
        </p:spPr>
        <p:txBody>
          <a:bodyPr/>
          <a:lstStyle/>
          <a:p>
            <a:endParaRPr/>
          </a:p>
        </p:txBody>
      </p:sp>
      <p:sp>
        <p:nvSpPr>
          <p:cNvPr id="26" name="Text 24"/>
          <p:cNvSpPr txBox="1"/>
          <p:nvPr/>
        </p:nvSpPr>
        <p:spPr>
          <a:xfrm>
            <a:off x="8567928" y="3959352"/>
            <a:ext cx="2724912" cy="566928"/>
          </a:xfrm>
          <a:prstGeom prst="rect">
            <a:avLst/>
          </a:prstGeom>
          <a:noFill/>
          <a:ln/>
        </p:spPr>
        <p:txBody>
          <a:bodyPr wrap="square" lIns="0" tIns="0" rIns="0" bIns="0" rtlCol="0" anchor="ctr"/>
          <a:lstStyle/>
          <a:p>
            <a:pPr marL="0" indent="0">
              <a:lnSpc>
                <a:spcPts val="1700"/>
              </a:lnSpc>
              <a:buNone/>
            </a:pPr>
            <a:r>
              <a:rPr lang="en-US" sz="1400" b="1" dirty="0">
                <a:solidFill>
                  <a:srgbClr val="0B1F3A"/>
                </a:solidFill>
                <a:latin typeface="Arial" pitchFamily="34" charset="0"/>
                <a:ea typeface="Cambria" pitchFamily="34" charset="-122"/>
                <a:cs typeface="Cambria" pitchFamily="34" charset="-120"/>
              </a:rPr>
              <a:t>Long lead time on C-PNT</a:t>
            </a:r>
            <a:endParaRPr lang="en-US" sz="1400" dirty="0"/>
          </a:p>
        </p:txBody>
      </p:sp>
      <p:sp>
        <p:nvSpPr>
          <p:cNvPr id="27" name="Text 25"/>
          <p:cNvSpPr txBox="1"/>
          <p:nvPr/>
        </p:nvSpPr>
        <p:spPr>
          <a:xfrm>
            <a:off x="8311896" y="4617720"/>
            <a:ext cx="2971800" cy="1005840"/>
          </a:xfrm>
          <a:prstGeom prst="rect">
            <a:avLst/>
          </a:prstGeom>
          <a:noFill/>
          <a:ln/>
        </p:spPr>
        <p:txBody>
          <a:bodyPr wrap="square" lIns="0" tIns="0" rIns="0" bIns="0" rtlCol="0" anchor="ctr"/>
          <a:lstStyle/>
          <a:p>
            <a:pPr marL="0" indent="0">
              <a:lnSpc>
                <a:spcPts val="1500"/>
              </a:lnSpc>
              <a:buNone/>
            </a:pPr>
            <a:r>
              <a:rPr lang="en-US" sz="1150" dirty="0">
                <a:solidFill>
                  <a:srgbClr val="1A2733"/>
                </a:solidFill>
                <a:latin typeface="Arial" pitchFamily="34" charset="0"/>
                <a:ea typeface="Calibri" pitchFamily="34" charset="-122"/>
                <a:cs typeface="Calibri" pitchFamily="34" charset="-120"/>
              </a:rPr>
              <a:t>The standardisation and fleet equipage timescale for complementary PNT is long relative to the current rate of occurrences.</a:t>
            </a:r>
            <a:endParaRPr lang="en-US" sz="1150" dirty="0"/>
          </a:p>
        </p:txBody>
      </p:sp>
      <p:sp>
        <p:nvSpPr>
          <p:cNvPr id="28" name="Text 26"/>
          <p:cNvSpPr txBox="1"/>
          <p:nvPr/>
        </p:nvSpPr>
        <p:spPr>
          <a:xfrm>
            <a:off x="594360" y="5897880"/>
            <a:ext cx="10881360" cy="365760"/>
          </a:xfrm>
          <a:prstGeom prst="rect">
            <a:avLst/>
          </a:prstGeom>
          <a:noFill/>
          <a:ln/>
        </p:spPr>
        <p:txBody>
          <a:bodyPr wrap="square" lIns="0" tIns="0" rIns="0" bIns="0" rtlCol="0" anchor="ctr"/>
          <a:lstStyle/>
          <a:p>
            <a:pPr marL="0" indent="0">
              <a:buNone/>
            </a:pPr>
            <a:r>
              <a:rPr lang="en-US" sz="1200" i="1" dirty="0">
                <a:solidFill>
                  <a:srgbClr val="5D6E7E"/>
                </a:solidFill>
                <a:latin typeface="Arial" pitchFamily="34" charset="0"/>
                <a:ea typeface="Calibri" pitchFamily="34" charset="-122"/>
                <a:cs typeface="Calibri" pitchFamily="34" charset="-120"/>
              </a:rPr>
              <a:t>These are the questions we think the Region is best placed to answer together. The UAE is ready to contribute to any of them.</a:t>
            </a:r>
            <a:endParaRPr lang="en-US" sz="1200" dirty="0"/>
          </a:p>
        </p:txBody>
      </p:sp>
      <p:pic>
        <p:nvPicPr>
          <p:cNvPr id="29" name="Picture 28"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RECOMMENDATIONS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Proposals to the MID Region</a:t>
            </a:r>
            <a:endParaRPr lang="en-US" sz="3000" dirty="0"/>
          </a:p>
        </p:txBody>
      </p:sp>
      <p:sp>
        <p:nvSpPr>
          <p:cNvPr id="4" name="Shape 2"/>
          <p:cNvSpPr/>
          <p:nvPr/>
        </p:nvSpPr>
        <p:spPr>
          <a:xfrm>
            <a:off x="594360" y="1572768"/>
            <a:ext cx="10972800" cy="768096"/>
          </a:xfrm>
          <a:prstGeom prst="roundRect">
            <a:avLst>
              <a:gd name="adj" fmla="val 7143"/>
            </a:avLst>
          </a:prstGeom>
          <a:solidFill>
            <a:srgbClr val="0B1F3A"/>
          </a:solidFill>
          <a:ln w="12700">
            <a:solidFill>
              <a:srgbClr val="0B1F3A"/>
            </a:solidFill>
            <a:prstDash val="solid"/>
          </a:ln>
        </p:spPr>
        <p:txBody>
          <a:bodyPr/>
          <a:lstStyle/>
          <a:p>
            <a:endParaRPr/>
          </a:p>
        </p:txBody>
      </p:sp>
      <p:sp>
        <p:nvSpPr>
          <p:cNvPr id="5" name="Shape 3"/>
          <p:cNvSpPr/>
          <p:nvPr/>
        </p:nvSpPr>
        <p:spPr>
          <a:xfrm>
            <a:off x="850392" y="1764792"/>
            <a:ext cx="384048" cy="384048"/>
          </a:xfrm>
          <a:prstGeom prst="ellipse">
            <a:avLst/>
          </a:prstGeom>
          <a:solidFill>
            <a:srgbClr val="E8A33D"/>
          </a:solidFill>
          <a:ln/>
        </p:spPr>
        <p:txBody>
          <a:bodyPr/>
          <a:lstStyle/>
          <a:p>
            <a:endParaRPr/>
          </a:p>
        </p:txBody>
      </p:sp>
      <p:sp>
        <p:nvSpPr>
          <p:cNvPr id="6" name="Text 4"/>
          <p:cNvSpPr txBox="1"/>
          <p:nvPr/>
        </p:nvSpPr>
        <p:spPr>
          <a:xfrm>
            <a:off x="850392" y="1764792"/>
            <a:ext cx="384048" cy="384048"/>
          </a:xfrm>
          <a:prstGeom prst="rect">
            <a:avLst/>
          </a:prstGeom>
          <a:noFill/>
          <a:ln/>
        </p:spPr>
        <p:txBody>
          <a:bodyPr wrap="square" lIns="0" tIns="0" rIns="0" bIns="0" rtlCol="0" anchor="ctr"/>
          <a:lstStyle/>
          <a:p>
            <a:pPr marL="0" indent="0" algn="ctr">
              <a:buNone/>
            </a:pPr>
            <a:r>
              <a:rPr lang="en-US" sz="1300" b="1" dirty="0">
                <a:solidFill>
                  <a:srgbClr val="3A2500"/>
                </a:solidFill>
                <a:latin typeface="Arial" pitchFamily="34" charset="0"/>
                <a:ea typeface="Calibri" pitchFamily="34" charset="-122"/>
                <a:cs typeface="Calibri" pitchFamily="34" charset="-120"/>
              </a:rPr>
              <a:t>1</a:t>
            </a:r>
            <a:endParaRPr lang="en-US" sz="1300" dirty="0"/>
          </a:p>
        </p:txBody>
      </p:sp>
      <p:sp>
        <p:nvSpPr>
          <p:cNvPr id="7" name="Text 5"/>
          <p:cNvSpPr txBox="1"/>
          <p:nvPr/>
        </p:nvSpPr>
        <p:spPr>
          <a:xfrm>
            <a:off x="1417320" y="1655064"/>
            <a:ext cx="3291840" cy="603504"/>
          </a:xfrm>
          <a:prstGeom prst="rect">
            <a:avLst/>
          </a:prstGeom>
          <a:noFill/>
          <a:ln/>
        </p:spPr>
        <p:txBody>
          <a:bodyPr wrap="square" lIns="0" tIns="0" rIns="0" bIns="0" rtlCol="0" anchor="ctr"/>
          <a:lstStyle/>
          <a:p>
            <a:pPr marL="0" indent="0">
              <a:lnSpc>
                <a:spcPts val="1800"/>
              </a:lnSpc>
              <a:buNone/>
            </a:pPr>
            <a:r>
              <a:rPr lang="en-US" sz="1450" b="1" dirty="0">
                <a:solidFill>
                  <a:srgbClr val="E8A33D"/>
                </a:solidFill>
                <a:latin typeface="Arial" pitchFamily="34" charset="0"/>
                <a:ea typeface="Cambria" pitchFamily="34" charset="-122"/>
                <a:cs typeface="Cambria" pitchFamily="34" charset="-120"/>
              </a:rPr>
              <a:t>A common occurrence taxonomy</a:t>
            </a:r>
            <a:endParaRPr lang="en-US" sz="1450" dirty="0"/>
          </a:p>
        </p:txBody>
      </p:sp>
      <p:sp>
        <p:nvSpPr>
          <p:cNvPr id="8" name="Text 6"/>
          <p:cNvSpPr txBox="1"/>
          <p:nvPr/>
        </p:nvSpPr>
        <p:spPr>
          <a:xfrm>
            <a:off x="4846320" y="1655064"/>
            <a:ext cx="6537960" cy="603504"/>
          </a:xfrm>
          <a:prstGeom prst="rect">
            <a:avLst/>
          </a:prstGeom>
          <a:noFill/>
          <a:ln/>
        </p:spPr>
        <p:txBody>
          <a:bodyPr wrap="square" lIns="0" tIns="0" rIns="0" bIns="0" rtlCol="0" anchor="ctr"/>
          <a:lstStyle/>
          <a:p>
            <a:pPr marL="0" indent="0">
              <a:lnSpc>
                <a:spcPts val="1500"/>
              </a:lnSpc>
              <a:buNone/>
            </a:pPr>
            <a:r>
              <a:rPr lang="en-US" sz="1200" dirty="0">
                <a:solidFill>
                  <a:srgbClr val="D3E0EC"/>
                </a:solidFill>
                <a:latin typeface="Arial" pitchFamily="34" charset="0"/>
                <a:ea typeface="Calibri" pitchFamily="34" charset="-122"/>
                <a:cs typeface="Calibri" pitchFamily="34" charset="-120"/>
              </a:rPr>
              <a:t>Adopt a single MID classification and reporting form for GNSS RFI occurrences so that State figures become comparable and can be aggregated regionally.</a:t>
            </a:r>
            <a:endParaRPr lang="en-US" sz="1200" dirty="0"/>
          </a:p>
        </p:txBody>
      </p:sp>
      <p:sp>
        <p:nvSpPr>
          <p:cNvPr id="9" name="Shape 7"/>
          <p:cNvSpPr/>
          <p:nvPr/>
        </p:nvSpPr>
        <p:spPr>
          <a:xfrm>
            <a:off x="594360" y="2423160"/>
            <a:ext cx="10972800" cy="768096"/>
          </a:xfrm>
          <a:prstGeom prst="roundRect">
            <a:avLst>
              <a:gd name="adj" fmla="val 7143"/>
            </a:avLst>
          </a:prstGeom>
          <a:solidFill>
            <a:srgbClr val="F4F7FA"/>
          </a:solidFill>
          <a:ln w="12700">
            <a:solidFill>
              <a:srgbClr val="DCE5EE"/>
            </a:solidFill>
            <a:prstDash val="solid"/>
          </a:ln>
        </p:spPr>
        <p:txBody>
          <a:bodyPr/>
          <a:lstStyle/>
          <a:p>
            <a:endParaRPr/>
          </a:p>
        </p:txBody>
      </p:sp>
      <p:sp>
        <p:nvSpPr>
          <p:cNvPr id="10" name="Shape 8"/>
          <p:cNvSpPr/>
          <p:nvPr/>
        </p:nvSpPr>
        <p:spPr>
          <a:xfrm>
            <a:off x="850392" y="2615184"/>
            <a:ext cx="384048" cy="384048"/>
          </a:xfrm>
          <a:prstGeom prst="ellipse">
            <a:avLst/>
          </a:prstGeom>
          <a:solidFill>
            <a:srgbClr val="2E6DA4"/>
          </a:solidFill>
          <a:ln/>
        </p:spPr>
        <p:txBody>
          <a:bodyPr/>
          <a:lstStyle/>
          <a:p>
            <a:endParaRPr/>
          </a:p>
        </p:txBody>
      </p:sp>
      <p:sp>
        <p:nvSpPr>
          <p:cNvPr id="11" name="Text 9"/>
          <p:cNvSpPr txBox="1"/>
          <p:nvPr/>
        </p:nvSpPr>
        <p:spPr>
          <a:xfrm>
            <a:off x="850392" y="261518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2</a:t>
            </a:r>
            <a:endParaRPr lang="en-US" sz="1300" dirty="0"/>
          </a:p>
        </p:txBody>
      </p:sp>
      <p:sp>
        <p:nvSpPr>
          <p:cNvPr id="12" name="Text 10"/>
          <p:cNvSpPr txBox="1"/>
          <p:nvPr/>
        </p:nvSpPr>
        <p:spPr>
          <a:xfrm>
            <a:off x="1417320" y="2505456"/>
            <a:ext cx="3291840" cy="603504"/>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Routine sharing of monitoring data</a:t>
            </a:r>
            <a:endParaRPr lang="en-US" sz="1450" dirty="0"/>
          </a:p>
        </p:txBody>
      </p:sp>
      <p:sp>
        <p:nvSpPr>
          <p:cNvPr id="13" name="Text 11"/>
          <p:cNvSpPr txBox="1"/>
          <p:nvPr/>
        </p:nvSpPr>
        <p:spPr>
          <a:xfrm>
            <a:off x="4846320" y="2505456"/>
            <a:ext cx="6537960" cy="603504"/>
          </a:xfrm>
          <a:prstGeom prst="rect">
            <a:avLst/>
          </a:prstGeom>
          <a:noFill/>
          <a:ln/>
        </p:spPr>
        <p:txBody>
          <a:bodyPr wrap="square" lIns="0" tIns="0" rIns="0" bIns="0" rtlCol="0" anchor="ctr"/>
          <a:lstStyle/>
          <a:p>
            <a:pPr marL="0" indent="0">
              <a:lnSpc>
                <a:spcPts val="1500"/>
              </a:lnSpc>
              <a:buNone/>
            </a:pPr>
            <a:r>
              <a:rPr lang="en-US" sz="1200" dirty="0">
                <a:solidFill>
                  <a:srgbClr val="1A2733"/>
                </a:solidFill>
                <a:latin typeface="Arial" pitchFamily="34" charset="0"/>
                <a:ea typeface="Calibri" pitchFamily="34" charset="-122"/>
                <a:cs typeface="Calibri" pitchFamily="34" charset="-120"/>
              </a:rPr>
              <a:t>Establish a mechanism for States with ground-based detection to share affected-area information across FIR boundaries on a regular cycle.</a:t>
            </a:r>
            <a:endParaRPr lang="en-US" sz="1200" dirty="0"/>
          </a:p>
        </p:txBody>
      </p:sp>
      <p:sp>
        <p:nvSpPr>
          <p:cNvPr id="14" name="Shape 12"/>
          <p:cNvSpPr/>
          <p:nvPr/>
        </p:nvSpPr>
        <p:spPr>
          <a:xfrm>
            <a:off x="594360" y="3273552"/>
            <a:ext cx="10972800" cy="768096"/>
          </a:xfrm>
          <a:prstGeom prst="roundRect">
            <a:avLst>
              <a:gd name="adj" fmla="val 7143"/>
            </a:avLst>
          </a:prstGeom>
          <a:solidFill>
            <a:srgbClr val="F4F7FA"/>
          </a:solidFill>
          <a:ln w="12700">
            <a:solidFill>
              <a:srgbClr val="DCE5EE"/>
            </a:solidFill>
            <a:prstDash val="solid"/>
          </a:ln>
        </p:spPr>
        <p:txBody>
          <a:bodyPr/>
          <a:lstStyle/>
          <a:p>
            <a:endParaRPr/>
          </a:p>
        </p:txBody>
      </p:sp>
      <p:sp>
        <p:nvSpPr>
          <p:cNvPr id="15" name="Shape 13"/>
          <p:cNvSpPr/>
          <p:nvPr/>
        </p:nvSpPr>
        <p:spPr>
          <a:xfrm>
            <a:off x="850392" y="3465576"/>
            <a:ext cx="384048" cy="384048"/>
          </a:xfrm>
          <a:prstGeom prst="ellipse">
            <a:avLst/>
          </a:prstGeom>
          <a:solidFill>
            <a:srgbClr val="2E6DA4"/>
          </a:solidFill>
          <a:ln/>
        </p:spPr>
        <p:txBody>
          <a:bodyPr/>
          <a:lstStyle/>
          <a:p>
            <a:endParaRPr/>
          </a:p>
        </p:txBody>
      </p:sp>
      <p:sp>
        <p:nvSpPr>
          <p:cNvPr id="16" name="Text 14"/>
          <p:cNvSpPr txBox="1"/>
          <p:nvPr/>
        </p:nvSpPr>
        <p:spPr>
          <a:xfrm>
            <a:off x="850392" y="3465576"/>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3</a:t>
            </a:r>
            <a:endParaRPr lang="en-US" sz="1300" dirty="0"/>
          </a:p>
        </p:txBody>
      </p:sp>
      <p:sp>
        <p:nvSpPr>
          <p:cNvPr id="17" name="Text 15"/>
          <p:cNvSpPr txBox="1"/>
          <p:nvPr/>
        </p:nvSpPr>
        <p:spPr>
          <a:xfrm>
            <a:off x="1417320" y="3355848"/>
            <a:ext cx="3291840" cy="603504"/>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A regional NAV RON baseline</a:t>
            </a:r>
            <a:endParaRPr lang="en-US" sz="1450" dirty="0"/>
          </a:p>
        </p:txBody>
      </p:sp>
      <p:sp>
        <p:nvSpPr>
          <p:cNvPr id="18" name="Text 16"/>
          <p:cNvSpPr txBox="1"/>
          <p:nvPr/>
        </p:nvSpPr>
        <p:spPr>
          <a:xfrm>
            <a:off x="4846320" y="3355848"/>
            <a:ext cx="6537960" cy="603504"/>
          </a:xfrm>
          <a:prstGeom prst="rect">
            <a:avLst/>
          </a:prstGeom>
          <a:noFill/>
          <a:ln/>
        </p:spPr>
        <p:txBody>
          <a:bodyPr wrap="square" lIns="0" tIns="0" rIns="0" bIns="0" rtlCol="0" anchor="ctr"/>
          <a:lstStyle/>
          <a:p>
            <a:pPr marL="0" indent="0">
              <a:lnSpc>
                <a:spcPts val="1500"/>
              </a:lnSpc>
              <a:buNone/>
            </a:pPr>
            <a:r>
              <a:rPr lang="en-US" sz="1200" dirty="0">
                <a:solidFill>
                  <a:srgbClr val="1A2733"/>
                </a:solidFill>
                <a:latin typeface="Arial" pitchFamily="34" charset="0"/>
                <a:ea typeface="Calibri" pitchFamily="34" charset="-122"/>
                <a:cs typeface="Calibri" pitchFamily="34" charset="-120"/>
              </a:rPr>
              <a:t>Task the MID NAV-MON Action Group, under MIDANPIRG Decision 22/20, with defining the minimum conventional navigation network each State should retain to sustain operations during RFI.</a:t>
            </a:r>
            <a:endParaRPr lang="en-US" sz="1200" dirty="0"/>
          </a:p>
        </p:txBody>
      </p:sp>
      <p:sp>
        <p:nvSpPr>
          <p:cNvPr id="19" name="Shape 17"/>
          <p:cNvSpPr/>
          <p:nvPr/>
        </p:nvSpPr>
        <p:spPr>
          <a:xfrm>
            <a:off x="594360" y="4123944"/>
            <a:ext cx="10972800" cy="768096"/>
          </a:xfrm>
          <a:prstGeom prst="roundRect">
            <a:avLst>
              <a:gd name="adj" fmla="val 7143"/>
            </a:avLst>
          </a:prstGeom>
          <a:solidFill>
            <a:srgbClr val="F4F7FA"/>
          </a:solidFill>
          <a:ln w="12700">
            <a:solidFill>
              <a:srgbClr val="DCE5EE"/>
            </a:solidFill>
            <a:prstDash val="solid"/>
          </a:ln>
        </p:spPr>
        <p:txBody>
          <a:bodyPr/>
          <a:lstStyle/>
          <a:p>
            <a:endParaRPr/>
          </a:p>
        </p:txBody>
      </p:sp>
      <p:sp>
        <p:nvSpPr>
          <p:cNvPr id="20" name="Shape 18"/>
          <p:cNvSpPr/>
          <p:nvPr/>
        </p:nvSpPr>
        <p:spPr>
          <a:xfrm>
            <a:off x="850392" y="4315968"/>
            <a:ext cx="384048" cy="384048"/>
          </a:xfrm>
          <a:prstGeom prst="ellipse">
            <a:avLst/>
          </a:prstGeom>
          <a:solidFill>
            <a:srgbClr val="2E6DA4"/>
          </a:solidFill>
          <a:ln/>
        </p:spPr>
        <p:txBody>
          <a:bodyPr/>
          <a:lstStyle/>
          <a:p>
            <a:endParaRPr/>
          </a:p>
        </p:txBody>
      </p:sp>
      <p:sp>
        <p:nvSpPr>
          <p:cNvPr id="21" name="Text 19"/>
          <p:cNvSpPr txBox="1"/>
          <p:nvPr/>
        </p:nvSpPr>
        <p:spPr>
          <a:xfrm>
            <a:off x="850392" y="431596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4</a:t>
            </a:r>
            <a:endParaRPr lang="en-US" sz="1300" dirty="0"/>
          </a:p>
        </p:txBody>
      </p:sp>
      <p:sp>
        <p:nvSpPr>
          <p:cNvPr id="22" name="Text 20"/>
          <p:cNvSpPr txBox="1"/>
          <p:nvPr/>
        </p:nvSpPr>
        <p:spPr>
          <a:xfrm>
            <a:off x="1417320" y="4206240"/>
            <a:ext cx="3291840" cy="603504"/>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Contingency coordination between adjacent FIRs</a:t>
            </a:r>
            <a:endParaRPr lang="en-US" sz="1450" dirty="0"/>
          </a:p>
        </p:txBody>
      </p:sp>
      <p:sp>
        <p:nvSpPr>
          <p:cNvPr id="23" name="Text 21"/>
          <p:cNvSpPr txBox="1"/>
          <p:nvPr/>
        </p:nvSpPr>
        <p:spPr>
          <a:xfrm>
            <a:off x="4846320" y="4206240"/>
            <a:ext cx="6537960" cy="603504"/>
          </a:xfrm>
          <a:prstGeom prst="rect">
            <a:avLst/>
          </a:prstGeom>
          <a:noFill/>
          <a:ln/>
        </p:spPr>
        <p:txBody>
          <a:bodyPr wrap="square" lIns="0" tIns="0" rIns="0" bIns="0" rtlCol="0" anchor="ctr"/>
          <a:lstStyle/>
          <a:p>
            <a:pPr marL="0" indent="0">
              <a:lnSpc>
                <a:spcPts val="1500"/>
              </a:lnSpc>
              <a:buNone/>
            </a:pPr>
            <a:r>
              <a:rPr lang="en-US" sz="1200" dirty="0">
                <a:solidFill>
                  <a:srgbClr val="1A2733"/>
                </a:solidFill>
                <a:latin typeface="Arial" pitchFamily="34" charset="0"/>
                <a:ea typeface="Calibri" pitchFamily="34" charset="-122"/>
                <a:cs typeface="Calibri" pitchFamily="34" charset="-120"/>
              </a:rPr>
              <a:t>Include GNSS RFI scenarios explicitly in bilateral letters of agreement and in contingency planning between neighbouring units.</a:t>
            </a:r>
            <a:endParaRPr lang="en-US" sz="1200" dirty="0"/>
          </a:p>
        </p:txBody>
      </p:sp>
      <p:sp>
        <p:nvSpPr>
          <p:cNvPr id="24" name="Shape 22"/>
          <p:cNvSpPr/>
          <p:nvPr/>
        </p:nvSpPr>
        <p:spPr>
          <a:xfrm>
            <a:off x="594360" y="4974336"/>
            <a:ext cx="10972800" cy="768096"/>
          </a:xfrm>
          <a:prstGeom prst="roundRect">
            <a:avLst>
              <a:gd name="adj" fmla="val 7143"/>
            </a:avLst>
          </a:prstGeom>
          <a:solidFill>
            <a:srgbClr val="F4F7FA"/>
          </a:solidFill>
          <a:ln w="12700">
            <a:solidFill>
              <a:srgbClr val="DCE5EE"/>
            </a:solidFill>
            <a:prstDash val="solid"/>
          </a:ln>
        </p:spPr>
        <p:txBody>
          <a:bodyPr/>
          <a:lstStyle/>
          <a:p>
            <a:endParaRPr/>
          </a:p>
        </p:txBody>
      </p:sp>
      <p:sp>
        <p:nvSpPr>
          <p:cNvPr id="25" name="Shape 23"/>
          <p:cNvSpPr/>
          <p:nvPr/>
        </p:nvSpPr>
        <p:spPr>
          <a:xfrm>
            <a:off x="850392" y="5166360"/>
            <a:ext cx="384048" cy="384048"/>
          </a:xfrm>
          <a:prstGeom prst="ellipse">
            <a:avLst/>
          </a:prstGeom>
          <a:solidFill>
            <a:srgbClr val="2E6DA4"/>
          </a:solidFill>
          <a:ln/>
        </p:spPr>
        <p:txBody>
          <a:bodyPr/>
          <a:lstStyle/>
          <a:p>
            <a:endParaRPr/>
          </a:p>
        </p:txBody>
      </p:sp>
      <p:sp>
        <p:nvSpPr>
          <p:cNvPr id="26" name="Text 24"/>
          <p:cNvSpPr txBox="1"/>
          <p:nvPr/>
        </p:nvSpPr>
        <p:spPr>
          <a:xfrm>
            <a:off x="850392" y="51663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Calibri" pitchFamily="34" charset="-122"/>
                <a:cs typeface="Calibri" pitchFamily="34" charset="-120"/>
              </a:rPr>
              <a:t>5</a:t>
            </a:r>
            <a:endParaRPr lang="en-US" sz="1300" dirty="0"/>
          </a:p>
        </p:txBody>
      </p:sp>
      <p:sp>
        <p:nvSpPr>
          <p:cNvPr id="27" name="Text 25"/>
          <p:cNvSpPr txBox="1"/>
          <p:nvPr/>
        </p:nvSpPr>
        <p:spPr>
          <a:xfrm>
            <a:off x="1417320" y="5056632"/>
            <a:ext cx="3291840" cy="603504"/>
          </a:xfrm>
          <a:prstGeom prst="rect">
            <a:avLst/>
          </a:prstGeom>
          <a:noFill/>
          <a:ln/>
        </p:spPr>
        <p:txBody>
          <a:bodyPr wrap="square" lIns="0" tIns="0" rIns="0" bIns="0" rtlCol="0" anchor="ctr"/>
          <a:lstStyle/>
          <a:p>
            <a:pPr marL="0" indent="0">
              <a:lnSpc>
                <a:spcPts val="1800"/>
              </a:lnSpc>
              <a:buNone/>
            </a:pPr>
            <a:r>
              <a:rPr lang="en-US" sz="1450" b="1" dirty="0">
                <a:solidFill>
                  <a:srgbClr val="0B1F3A"/>
                </a:solidFill>
                <a:latin typeface="Arial" pitchFamily="34" charset="0"/>
                <a:ea typeface="Cambria" pitchFamily="34" charset="-122"/>
                <a:cs typeface="Cambria" pitchFamily="34" charset="-120"/>
              </a:rPr>
              <a:t>Harmonised information to operators</a:t>
            </a:r>
            <a:endParaRPr lang="en-US" sz="1450" dirty="0"/>
          </a:p>
        </p:txBody>
      </p:sp>
      <p:sp>
        <p:nvSpPr>
          <p:cNvPr id="28" name="Text 26"/>
          <p:cNvSpPr txBox="1"/>
          <p:nvPr/>
        </p:nvSpPr>
        <p:spPr>
          <a:xfrm>
            <a:off x="4846320" y="5056632"/>
            <a:ext cx="6537960" cy="603504"/>
          </a:xfrm>
          <a:prstGeom prst="rect">
            <a:avLst/>
          </a:prstGeom>
          <a:noFill/>
          <a:ln/>
        </p:spPr>
        <p:txBody>
          <a:bodyPr wrap="square" lIns="0" tIns="0" rIns="0" bIns="0" rtlCol="0" anchor="ctr"/>
          <a:lstStyle/>
          <a:p>
            <a:pPr marL="0" indent="0">
              <a:lnSpc>
                <a:spcPts val="1500"/>
              </a:lnSpc>
              <a:buNone/>
            </a:pPr>
            <a:r>
              <a:rPr lang="en-US" sz="1200" dirty="0">
                <a:solidFill>
                  <a:srgbClr val="1A2733"/>
                </a:solidFill>
                <a:latin typeface="Arial" pitchFamily="34" charset="0"/>
                <a:ea typeface="Calibri" pitchFamily="34" charset="-122"/>
                <a:cs typeface="Calibri" pitchFamily="34" charset="-120"/>
              </a:rPr>
              <a:t>Align NOTAM and AIC practice for GNSS RFI across the region so that operators receive consistent information across adjacent FIRs.</a:t>
            </a:r>
            <a:endParaRPr lang="en-US" sz="1200" dirty="0"/>
          </a:p>
        </p:txBody>
      </p:sp>
      <p:sp>
        <p:nvSpPr>
          <p:cNvPr id="29" name="Shape 27"/>
          <p:cNvSpPr/>
          <p:nvPr/>
        </p:nvSpPr>
        <p:spPr>
          <a:xfrm>
            <a:off x="594360" y="5870448"/>
            <a:ext cx="10972800" cy="475488"/>
          </a:xfrm>
          <a:prstGeom prst="roundRect">
            <a:avLst>
              <a:gd name="adj" fmla="val 11538"/>
            </a:avLst>
          </a:prstGeom>
          <a:solidFill>
            <a:srgbClr val="FCF1DE"/>
          </a:solidFill>
          <a:ln w="12700">
            <a:solidFill>
              <a:srgbClr val="E8A33D"/>
            </a:solidFill>
            <a:prstDash val="solid"/>
          </a:ln>
        </p:spPr>
        <p:txBody>
          <a:bodyPr/>
          <a:lstStyle/>
          <a:p>
            <a:endParaRPr/>
          </a:p>
        </p:txBody>
      </p:sp>
      <p:sp>
        <p:nvSpPr>
          <p:cNvPr id="30" name="Text 28"/>
          <p:cNvSpPr txBox="1"/>
          <p:nvPr/>
        </p:nvSpPr>
        <p:spPr>
          <a:xfrm>
            <a:off x="914400" y="5870448"/>
            <a:ext cx="10332720" cy="475488"/>
          </a:xfrm>
          <a:prstGeom prst="rect">
            <a:avLst/>
          </a:prstGeom>
          <a:noFill/>
          <a:ln/>
        </p:spPr>
        <p:txBody>
          <a:bodyPr wrap="square" lIns="0" tIns="0" rIns="0" bIns="0" rtlCol="0" anchor="ctr"/>
          <a:lstStyle/>
          <a:p>
            <a:pPr marL="0" indent="0">
              <a:buNone/>
            </a:pPr>
            <a:r>
              <a:rPr lang="en-US" sz="1250" b="1" dirty="0">
                <a:solidFill>
                  <a:srgbClr val="8A5A12"/>
                </a:solidFill>
                <a:latin typeface="Arial" pitchFamily="34" charset="0"/>
                <a:ea typeface="Calibri" pitchFamily="34" charset="-122"/>
                <a:cs typeface="Calibri" pitchFamily="34" charset="-120"/>
              </a:rPr>
              <a:t>The UAE is willing to share its experience, data and mitigation approach directly with any ANSP in the Region facing comparable conditions.</a:t>
            </a:r>
            <a:endParaRPr lang="en-US" sz="1250" dirty="0"/>
          </a:p>
        </p:txBody>
      </p:sp>
      <p:sp>
        <p:nvSpPr>
          <p:cNvPr id="31" name="Text 29"/>
          <p:cNvSpPr txBox="1"/>
          <p:nvPr/>
        </p:nvSpPr>
        <p:spPr>
          <a:xfrm>
            <a:off x="594360" y="6400800"/>
            <a:ext cx="10881360" cy="274320"/>
          </a:xfrm>
          <a:prstGeom prst="rect">
            <a:avLst/>
          </a:prstGeom>
          <a:noFill/>
          <a:ln/>
        </p:spPr>
        <p:txBody>
          <a:bodyPr wrap="square" lIns="0" tIns="0" rIns="0" bIns="0" rtlCol="0" anchor="ctr"/>
          <a:lstStyle/>
          <a:p>
            <a:pPr marL="0" indent="0">
              <a:buNone/>
            </a:pPr>
            <a:r>
              <a:rPr lang="en-US" sz="1050" i="1" dirty="0">
                <a:solidFill>
                  <a:srgbClr val="5D6E7E"/>
                </a:solidFill>
                <a:latin typeface="Arial" pitchFamily="34" charset="0"/>
                <a:ea typeface="Calibri" pitchFamily="34" charset="-122"/>
                <a:cs typeface="Calibri" pitchFamily="34" charset="-120"/>
              </a:rPr>
              <a:t>These proposals are submitted as a working paper to the PBN Sub-Group with a requested action. Confirm the route and GCAA approval before Cairo.</a:t>
            </a:r>
            <a:endParaRPr lang="en-US" sz="1050" dirty="0"/>
          </a:p>
        </p:txBody>
      </p:sp>
      <p:pic>
        <p:nvPicPr>
          <p:cNvPr id="32" name="Picture 31"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384048"/>
            <a:ext cx="10972800" cy="256032"/>
          </a:xfrm>
          <a:prstGeom prst="rect">
            <a:avLst/>
          </a:prstGeom>
          <a:noFill/>
          <a:ln/>
        </p:spPr>
        <p:txBody>
          <a:bodyPr wrap="square" lIns="0" tIns="0" rIns="0" bIns="0" rtlCol="0" anchor="ctr"/>
          <a:lstStyle/>
          <a:p>
            <a:pPr marL="0" indent="0">
              <a:buNone/>
            </a:pPr>
            <a:r>
              <a:rPr lang="en-US" sz="1100" b="1" kern="0" spc="200" dirty="0">
                <a:solidFill>
                  <a:srgbClr val="2E6DA4"/>
                </a:solidFill>
                <a:latin typeface="Arial" pitchFamily="34" charset="0"/>
                <a:ea typeface="Calibri" pitchFamily="34" charset="-122"/>
                <a:cs typeface="Calibri" pitchFamily="34" charset="-120"/>
              </a:rPr>
              <a:t>RECOMMENDATIONS</a:t>
            </a:r>
            <a:endParaRPr lang="en-US" sz="1100" dirty="0"/>
          </a:p>
        </p:txBody>
      </p:sp>
      <p:sp>
        <p:nvSpPr>
          <p:cNvPr id="3" name="Text 1"/>
          <p:cNvSpPr txBox="1"/>
          <p:nvPr/>
        </p:nvSpPr>
        <p:spPr>
          <a:xfrm>
            <a:off x="594360" y="658368"/>
            <a:ext cx="8732520" cy="685800"/>
          </a:xfrm>
          <a:prstGeom prst="rect">
            <a:avLst/>
          </a:prstGeom>
          <a:noFill/>
          <a:ln/>
        </p:spPr>
        <p:txBody>
          <a:bodyPr wrap="square" lIns="0" tIns="0" rIns="0" bIns="0" rtlCol="0" anchor="ctr"/>
          <a:lstStyle/>
          <a:p>
            <a:pPr marL="0" indent="0">
              <a:buNone/>
            </a:pPr>
            <a:r>
              <a:rPr lang="en-US" sz="2800" b="1" dirty="0">
                <a:solidFill>
                  <a:srgbClr val="0B1F3A"/>
                </a:solidFill>
                <a:latin typeface="Arial" pitchFamily="34" charset="0"/>
                <a:ea typeface="Cambria" pitchFamily="34" charset="-122"/>
                <a:cs typeface="Cambria" pitchFamily="34" charset="-120"/>
              </a:rPr>
              <a:t>Way forward</a:t>
            </a:r>
            <a:endParaRPr lang="en-US" sz="3000" dirty="0"/>
          </a:p>
        </p:txBody>
      </p:sp>
      <p:sp>
        <p:nvSpPr>
          <p:cNvPr id="4" name="Shape 2"/>
          <p:cNvSpPr/>
          <p:nvPr/>
        </p:nvSpPr>
        <p:spPr>
          <a:xfrm>
            <a:off x="1325880" y="2880360"/>
            <a:ext cx="8778240" cy="0"/>
          </a:xfrm>
          <a:prstGeom prst="line">
            <a:avLst/>
          </a:prstGeom>
          <a:noFill/>
          <a:ln w="25400">
            <a:solidFill>
              <a:srgbClr val="C7D6E4"/>
            </a:solidFill>
            <a:prstDash val="solid"/>
          </a:ln>
        </p:spPr>
        <p:txBody>
          <a:bodyPr/>
          <a:lstStyle/>
          <a:p>
            <a:endParaRPr/>
          </a:p>
        </p:txBody>
      </p:sp>
      <p:sp>
        <p:nvSpPr>
          <p:cNvPr id="5" name="Shape 3"/>
          <p:cNvSpPr/>
          <p:nvPr/>
        </p:nvSpPr>
        <p:spPr>
          <a:xfrm>
            <a:off x="1636776" y="2734056"/>
            <a:ext cx="292608" cy="292608"/>
          </a:xfrm>
          <a:prstGeom prst="ellipse">
            <a:avLst/>
          </a:prstGeom>
          <a:solidFill>
            <a:srgbClr val="E8A33D"/>
          </a:solidFill>
          <a:ln/>
        </p:spPr>
        <p:txBody>
          <a:bodyPr/>
          <a:lstStyle/>
          <a:p>
            <a:endParaRPr/>
          </a:p>
        </p:txBody>
      </p:sp>
      <p:sp>
        <p:nvSpPr>
          <p:cNvPr id="6" name="Text 4"/>
          <p:cNvSpPr txBox="1"/>
          <p:nvPr/>
        </p:nvSpPr>
        <p:spPr>
          <a:xfrm>
            <a:off x="731520" y="2057400"/>
            <a:ext cx="2103120" cy="365760"/>
          </a:xfrm>
          <a:prstGeom prst="rect">
            <a:avLst/>
          </a:prstGeom>
          <a:noFill/>
          <a:ln/>
        </p:spPr>
        <p:txBody>
          <a:bodyPr wrap="square" lIns="0" tIns="0" rIns="0" bIns="0" rtlCol="0" anchor="ctr"/>
          <a:lstStyle/>
          <a:p>
            <a:pPr marL="0" indent="0" algn="ctr">
              <a:buNone/>
            </a:pPr>
            <a:r>
              <a:rPr lang="en-US" sz="1600" b="1" dirty="0">
                <a:solidFill>
                  <a:srgbClr val="0B1F3A"/>
                </a:solidFill>
                <a:latin typeface="Arial" pitchFamily="34" charset="0"/>
                <a:ea typeface="Cambria" pitchFamily="34" charset="-122"/>
                <a:cs typeface="Cambria" pitchFamily="34" charset="-120"/>
              </a:rPr>
              <a:t>Now</a:t>
            </a:r>
            <a:endParaRPr lang="en-US" sz="1600" dirty="0"/>
          </a:p>
        </p:txBody>
      </p:sp>
      <p:sp>
        <p:nvSpPr>
          <p:cNvPr id="7" name="Text 5"/>
          <p:cNvSpPr txBox="1"/>
          <p:nvPr/>
        </p:nvSpPr>
        <p:spPr>
          <a:xfrm>
            <a:off x="640080" y="3200400"/>
            <a:ext cx="2286000" cy="1371600"/>
          </a:xfrm>
          <a:prstGeom prst="rect">
            <a:avLst/>
          </a:prstGeom>
          <a:noFill/>
          <a:ln/>
        </p:spPr>
        <p:txBody>
          <a:bodyPr wrap="square" lIns="0" tIns="0" rIns="0" bIns="0" rtlCol="0" anchor="ctr"/>
          <a:lstStyle/>
          <a:p>
            <a:pPr marL="0" indent="0" algn="ctr">
              <a:lnSpc>
                <a:spcPts val="1600"/>
              </a:lnSpc>
              <a:buNone/>
            </a:pPr>
            <a:r>
              <a:rPr lang="en-US" sz="1200" dirty="0">
                <a:solidFill>
                  <a:srgbClr val="1A2733"/>
                </a:solidFill>
                <a:latin typeface="Arial" pitchFamily="34" charset="0"/>
                <a:ea typeface="Calibri" pitchFamily="34" charset="-122"/>
                <a:cs typeface="Calibri" pitchFamily="34" charset="-120"/>
              </a:rPr>
              <a:t>Sustain the layered mitigations and maintain the occurrence picture</a:t>
            </a:r>
            <a:endParaRPr lang="en-US" sz="1200" dirty="0"/>
          </a:p>
        </p:txBody>
      </p:sp>
      <p:sp>
        <p:nvSpPr>
          <p:cNvPr id="8" name="Shape 6"/>
          <p:cNvSpPr/>
          <p:nvPr/>
        </p:nvSpPr>
        <p:spPr>
          <a:xfrm>
            <a:off x="4242816" y="2734056"/>
            <a:ext cx="292608" cy="292608"/>
          </a:xfrm>
          <a:prstGeom prst="ellipse">
            <a:avLst/>
          </a:prstGeom>
          <a:solidFill>
            <a:srgbClr val="0B1F3A"/>
          </a:solidFill>
          <a:ln/>
        </p:spPr>
        <p:txBody>
          <a:bodyPr/>
          <a:lstStyle/>
          <a:p>
            <a:endParaRPr/>
          </a:p>
        </p:txBody>
      </p:sp>
      <p:sp>
        <p:nvSpPr>
          <p:cNvPr id="9" name="Text 7"/>
          <p:cNvSpPr txBox="1"/>
          <p:nvPr/>
        </p:nvSpPr>
        <p:spPr>
          <a:xfrm>
            <a:off x="3337560" y="2057400"/>
            <a:ext cx="2103120" cy="365760"/>
          </a:xfrm>
          <a:prstGeom prst="rect">
            <a:avLst/>
          </a:prstGeom>
          <a:noFill/>
          <a:ln/>
        </p:spPr>
        <p:txBody>
          <a:bodyPr wrap="square" lIns="0" tIns="0" rIns="0" bIns="0" rtlCol="0" anchor="ctr"/>
          <a:lstStyle/>
          <a:p>
            <a:pPr marL="0" indent="0" algn="ctr">
              <a:buNone/>
            </a:pPr>
            <a:r>
              <a:rPr lang="en-US" sz="1600" b="1" dirty="0">
                <a:solidFill>
                  <a:srgbClr val="0B1F3A"/>
                </a:solidFill>
                <a:latin typeface="Arial" pitchFamily="34" charset="0"/>
                <a:ea typeface="Cambria" pitchFamily="34" charset="-122"/>
                <a:cs typeface="Cambria" pitchFamily="34" charset="-120"/>
              </a:rPr>
              <a:t>Near term</a:t>
            </a:r>
            <a:endParaRPr lang="en-US" sz="1600" dirty="0"/>
          </a:p>
        </p:txBody>
      </p:sp>
      <p:sp>
        <p:nvSpPr>
          <p:cNvPr id="10" name="Text 8"/>
          <p:cNvSpPr txBox="1"/>
          <p:nvPr/>
        </p:nvSpPr>
        <p:spPr>
          <a:xfrm>
            <a:off x="3246120" y="3200400"/>
            <a:ext cx="2286000" cy="1371600"/>
          </a:xfrm>
          <a:prstGeom prst="rect">
            <a:avLst/>
          </a:prstGeom>
          <a:noFill/>
          <a:ln/>
        </p:spPr>
        <p:txBody>
          <a:bodyPr wrap="square" lIns="0" tIns="0" rIns="0" bIns="0" rtlCol="0" anchor="ctr"/>
          <a:lstStyle/>
          <a:p>
            <a:pPr marL="0" indent="0" algn="ctr">
              <a:lnSpc>
                <a:spcPts val="1600"/>
              </a:lnSpc>
              <a:buNone/>
            </a:pPr>
            <a:r>
              <a:rPr lang="en-US" sz="1200" dirty="0">
                <a:solidFill>
                  <a:srgbClr val="1A2733"/>
                </a:solidFill>
                <a:latin typeface="Arial" pitchFamily="34" charset="0"/>
                <a:ea typeface="Calibri" pitchFamily="34" charset="-122"/>
                <a:cs typeface="Calibri" pitchFamily="34" charset="-120"/>
              </a:rPr>
              <a:t>Strengthen ground-based monitoring and complete cross-boundary coordination arrangements</a:t>
            </a:r>
            <a:endParaRPr lang="en-US" sz="1200" dirty="0"/>
          </a:p>
        </p:txBody>
      </p:sp>
      <p:sp>
        <p:nvSpPr>
          <p:cNvPr id="11" name="Shape 9"/>
          <p:cNvSpPr/>
          <p:nvPr/>
        </p:nvSpPr>
        <p:spPr>
          <a:xfrm>
            <a:off x="6848856" y="2734056"/>
            <a:ext cx="292608" cy="292608"/>
          </a:xfrm>
          <a:prstGeom prst="ellipse">
            <a:avLst/>
          </a:prstGeom>
          <a:solidFill>
            <a:srgbClr val="0B1F3A"/>
          </a:solidFill>
          <a:ln/>
        </p:spPr>
        <p:txBody>
          <a:bodyPr/>
          <a:lstStyle/>
          <a:p>
            <a:endParaRPr/>
          </a:p>
        </p:txBody>
      </p:sp>
      <p:sp>
        <p:nvSpPr>
          <p:cNvPr id="12" name="Text 10"/>
          <p:cNvSpPr txBox="1"/>
          <p:nvPr/>
        </p:nvSpPr>
        <p:spPr>
          <a:xfrm>
            <a:off x="5943600" y="2057400"/>
            <a:ext cx="2103120" cy="365760"/>
          </a:xfrm>
          <a:prstGeom prst="rect">
            <a:avLst/>
          </a:prstGeom>
          <a:noFill/>
          <a:ln/>
        </p:spPr>
        <p:txBody>
          <a:bodyPr wrap="square" lIns="0" tIns="0" rIns="0" bIns="0" rtlCol="0" anchor="ctr"/>
          <a:lstStyle/>
          <a:p>
            <a:pPr marL="0" indent="0" algn="ctr">
              <a:buNone/>
            </a:pPr>
            <a:r>
              <a:rPr lang="en-US" sz="1600" b="1" dirty="0">
                <a:solidFill>
                  <a:srgbClr val="0B1F3A"/>
                </a:solidFill>
                <a:latin typeface="Arial" pitchFamily="34" charset="0"/>
                <a:ea typeface="Cambria" pitchFamily="34" charset="-122"/>
                <a:cs typeface="Cambria" pitchFamily="34" charset="-120"/>
              </a:rPr>
              <a:t>Medium term</a:t>
            </a:r>
            <a:endParaRPr lang="en-US" sz="1600" dirty="0"/>
          </a:p>
        </p:txBody>
      </p:sp>
      <p:sp>
        <p:nvSpPr>
          <p:cNvPr id="13" name="Text 11"/>
          <p:cNvSpPr txBox="1"/>
          <p:nvPr/>
        </p:nvSpPr>
        <p:spPr>
          <a:xfrm>
            <a:off x="5852160" y="3200400"/>
            <a:ext cx="2286000" cy="1371600"/>
          </a:xfrm>
          <a:prstGeom prst="rect">
            <a:avLst/>
          </a:prstGeom>
          <a:noFill/>
          <a:ln/>
        </p:spPr>
        <p:txBody>
          <a:bodyPr wrap="square" lIns="0" tIns="0" rIns="0" bIns="0" rtlCol="0" anchor="ctr"/>
          <a:lstStyle/>
          <a:p>
            <a:pPr marL="0" indent="0" algn="ctr">
              <a:lnSpc>
                <a:spcPts val="1600"/>
              </a:lnSpc>
              <a:buNone/>
            </a:pPr>
            <a:r>
              <a:rPr lang="en-US" sz="1200" dirty="0">
                <a:solidFill>
                  <a:srgbClr val="1A2733"/>
                </a:solidFill>
                <a:latin typeface="Arial" pitchFamily="34" charset="0"/>
                <a:ea typeface="Calibri" pitchFamily="34" charset="-122"/>
                <a:cs typeface="Calibri" pitchFamily="34" charset="-120"/>
              </a:rPr>
              <a:t>Define and verify the national resilient navigation network, including DME maintenance assurance</a:t>
            </a:r>
            <a:endParaRPr lang="en-US" sz="1200" dirty="0"/>
          </a:p>
        </p:txBody>
      </p:sp>
      <p:sp>
        <p:nvSpPr>
          <p:cNvPr id="14" name="Shape 12"/>
          <p:cNvSpPr/>
          <p:nvPr/>
        </p:nvSpPr>
        <p:spPr>
          <a:xfrm>
            <a:off x="9454896" y="2734056"/>
            <a:ext cx="292608" cy="292608"/>
          </a:xfrm>
          <a:prstGeom prst="ellipse">
            <a:avLst/>
          </a:prstGeom>
          <a:solidFill>
            <a:srgbClr val="0B1F3A"/>
          </a:solidFill>
          <a:ln/>
        </p:spPr>
        <p:txBody>
          <a:bodyPr/>
          <a:lstStyle/>
          <a:p>
            <a:endParaRPr/>
          </a:p>
        </p:txBody>
      </p:sp>
      <p:sp>
        <p:nvSpPr>
          <p:cNvPr id="15" name="Text 13"/>
          <p:cNvSpPr txBox="1"/>
          <p:nvPr/>
        </p:nvSpPr>
        <p:spPr>
          <a:xfrm>
            <a:off x="8549640" y="2057400"/>
            <a:ext cx="2103120" cy="365760"/>
          </a:xfrm>
          <a:prstGeom prst="rect">
            <a:avLst/>
          </a:prstGeom>
          <a:noFill/>
          <a:ln/>
        </p:spPr>
        <p:txBody>
          <a:bodyPr wrap="square" lIns="0" tIns="0" rIns="0" bIns="0" rtlCol="0" anchor="ctr"/>
          <a:lstStyle/>
          <a:p>
            <a:pPr marL="0" indent="0" algn="ctr">
              <a:buNone/>
            </a:pPr>
            <a:r>
              <a:rPr lang="en-US" sz="1600" b="1" dirty="0">
                <a:solidFill>
                  <a:srgbClr val="0B1F3A"/>
                </a:solidFill>
                <a:latin typeface="Arial" pitchFamily="34" charset="0"/>
                <a:ea typeface="Cambria" pitchFamily="34" charset="-122"/>
                <a:cs typeface="Cambria" pitchFamily="34" charset="-120"/>
              </a:rPr>
              <a:t>Longer term</a:t>
            </a:r>
            <a:endParaRPr lang="en-US" sz="1600" dirty="0"/>
          </a:p>
        </p:txBody>
      </p:sp>
      <p:sp>
        <p:nvSpPr>
          <p:cNvPr id="16" name="Text 14"/>
          <p:cNvSpPr txBox="1"/>
          <p:nvPr/>
        </p:nvSpPr>
        <p:spPr>
          <a:xfrm>
            <a:off x="8458200" y="3200400"/>
            <a:ext cx="2286000" cy="1371600"/>
          </a:xfrm>
          <a:prstGeom prst="rect">
            <a:avLst/>
          </a:prstGeom>
          <a:noFill/>
          <a:ln/>
        </p:spPr>
        <p:txBody>
          <a:bodyPr wrap="square" lIns="0" tIns="0" rIns="0" bIns="0" rtlCol="0" anchor="ctr"/>
          <a:lstStyle/>
          <a:p>
            <a:pPr marL="0" indent="0" algn="ctr">
              <a:lnSpc>
                <a:spcPts val="1600"/>
              </a:lnSpc>
              <a:buNone/>
            </a:pPr>
            <a:r>
              <a:rPr lang="en-US" sz="1200" dirty="0">
                <a:solidFill>
                  <a:srgbClr val="1A2733"/>
                </a:solidFill>
                <a:latin typeface="Arial" pitchFamily="34" charset="0"/>
                <a:ea typeface="Calibri" pitchFamily="34" charset="-122"/>
                <a:cs typeface="Calibri" pitchFamily="34" charset="-120"/>
              </a:rPr>
              <a:t>Contribute to the regional NAV RON baseline through the MID NAV-MON Action Group</a:t>
            </a:r>
            <a:endParaRPr lang="en-US" sz="1200" dirty="0"/>
          </a:p>
        </p:txBody>
      </p:sp>
      <p:sp>
        <p:nvSpPr>
          <p:cNvPr id="17" name="Shape 15"/>
          <p:cNvSpPr/>
          <p:nvPr/>
        </p:nvSpPr>
        <p:spPr>
          <a:xfrm>
            <a:off x="594360" y="4846320"/>
            <a:ext cx="10972800" cy="1143000"/>
          </a:xfrm>
          <a:prstGeom prst="roundRect">
            <a:avLst>
              <a:gd name="adj" fmla="val 4800"/>
            </a:avLst>
          </a:prstGeom>
          <a:solidFill>
            <a:srgbClr val="EAF1F8"/>
          </a:solidFill>
          <a:ln w="12700">
            <a:solidFill>
              <a:srgbClr val="DCE5EE"/>
            </a:solidFill>
            <a:prstDash val="solid"/>
          </a:ln>
        </p:spPr>
        <p:txBody>
          <a:bodyPr/>
          <a:lstStyle/>
          <a:p>
            <a:endParaRPr/>
          </a:p>
        </p:txBody>
      </p:sp>
      <p:sp>
        <p:nvSpPr>
          <p:cNvPr id="18" name="Text 16"/>
          <p:cNvSpPr txBox="1"/>
          <p:nvPr/>
        </p:nvSpPr>
        <p:spPr>
          <a:xfrm>
            <a:off x="960120" y="4846320"/>
            <a:ext cx="10241280" cy="1143000"/>
          </a:xfrm>
          <a:prstGeom prst="rect">
            <a:avLst/>
          </a:prstGeom>
          <a:noFill/>
          <a:ln/>
        </p:spPr>
        <p:txBody>
          <a:bodyPr wrap="square" lIns="0" tIns="0" rIns="0" bIns="0" rtlCol="0" anchor="ctr"/>
          <a:lstStyle/>
          <a:p>
            <a:pPr marL="0" indent="0">
              <a:buNone/>
            </a:pPr>
            <a:r>
              <a:rPr lang="en-US" sz="1400" i="1" dirty="0">
                <a:solidFill>
                  <a:srgbClr val="0B1F3A"/>
                </a:solidFill>
                <a:latin typeface="Arial" pitchFamily="34" charset="0"/>
                <a:ea typeface="Calibri" pitchFamily="34" charset="-122"/>
                <a:cs typeface="Calibri" pitchFamily="34" charset="-120"/>
              </a:rPr>
              <a:t>The UAE will continue to contribute to MID Region work on GNSS resilience, and welcomes bilateral engagement with any State facing comparable conditions.</a:t>
            </a:r>
            <a:endParaRPr lang="en-US" sz="1400" dirty="0"/>
          </a:p>
        </p:txBody>
      </p:sp>
      <p:pic>
        <p:nvPicPr>
          <p:cNvPr id="19" name="Picture 18" descr="image.png"/>
          <p:cNvPicPr>
            <a:picLocks noChangeAspect="1"/>
          </p:cNvPicPr>
          <p:nvPr/>
        </p:nvPicPr>
        <p:blipFill>
          <a:blip r:embed="rId3"/>
          <a:stretch>
            <a:fillRect/>
          </a:stretch>
        </p:blipFill>
        <p:spPr>
          <a:xfrm>
            <a:off x="9189720" y="329184"/>
            <a:ext cx="2198679" cy="62179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0B1F3A"/>
        </a:solidFill>
        <a:effectLst/>
      </p:bgPr>
    </p:bg>
    <p:spTree>
      <p:nvGrpSpPr>
        <p:cNvPr id="1" name=""/>
        <p:cNvGrpSpPr/>
        <p:nvPr/>
      </p:nvGrpSpPr>
      <p:grpSpPr>
        <a:xfrm>
          <a:off x="0" y="0"/>
          <a:ext cx="0" cy="0"/>
          <a:chOff x="0" y="0"/>
          <a:chExt cx="0" cy="0"/>
        </a:xfrm>
      </p:grpSpPr>
      <p:sp>
        <p:nvSpPr>
          <p:cNvPr id="2" name="Shape 0"/>
          <p:cNvSpPr/>
          <p:nvPr/>
        </p:nvSpPr>
        <p:spPr>
          <a:xfrm>
            <a:off x="7955280" y="2194560"/>
            <a:ext cx="5486400" cy="5486400"/>
          </a:xfrm>
          <a:prstGeom prst="ellipse">
            <a:avLst/>
          </a:prstGeom>
          <a:ln w="13970">
            <a:solidFill>
              <a:srgbClr val="E8A33D">
                <a:alpha val="42000"/>
              </a:srgbClr>
            </a:solidFill>
            <a:prstDash val="solid"/>
          </a:ln>
        </p:spPr>
        <p:txBody>
          <a:bodyPr/>
          <a:lstStyle/>
          <a:p>
            <a:endParaRPr/>
          </a:p>
        </p:txBody>
      </p:sp>
      <p:sp>
        <p:nvSpPr>
          <p:cNvPr id="3" name="Shape 1"/>
          <p:cNvSpPr/>
          <p:nvPr/>
        </p:nvSpPr>
        <p:spPr>
          <a:xfrm>
            <a:off x="8723376" y="2962656"/>
            <a:ext cx="3950208" cy="3950208"/>
          </a:xfrm>
          <a:prstGeom prst="ellipse">
            <a:avLst/>
          </a:prstGeom>
          <a:ln w="13970">
            <a:solidFill>
              <a:srgbClr val="E8A33D">
                <a:alpha val="42000"/>
              </a:srgbClr>
            </a:solidFill>
            <a:prstDash val="solid"/>
          </a:ln>
        </p:spPr>
        <p:txBody>
          <a:bodyPr/>
          <a:lstStyle/>
          <a:p>
            <a:endParaRPr/>
          </a:p>
        </p:txBody>
      </p:sp>
      <p:sp>
        <p:nvSpPr>
          <p:cNvPr id="4" name="Shape 2"/>
          <p:cNvSpPr/>
          <p:nvPr/>
        </p:nvSpPr>
        <p:spPr>
          <a:xfrm>
            <a:off x="9436608" y="3675888"/>
            <a:ext cx="2523744" cy="2523744"/>
          </a:xfrm>
          <a:prstGeom prst="ellipse">
            <a:avLst/>
          </a:prstGeom>
          <a:ln w="13970">
            <a:solidFill>
              <a:srgbClr val="E8A33D">
                <a:alpha val="42000"/>
              </a:srgbClr>
            </a:solidFill>
            <a:prstDash val="solid"/>
          </a:ln>
        </p:spPr>
        <p:txBody>
          <a:bodyPr/>
          <a:lstStyle/>
          <a:p>
            <a:endParaRPr/>
          </a:p>
        </p:txBody>
      </p:sp>
      <p:sp>
        <p:nvSpPr>
          <p:cNvPr id="5" name="Shape 3"/>
          <p:cNvSpPr/>
          <p:nvPr/>
        </p:nvSpPr>
        <p:spPr>
          <a:xfrm>
            <a:off x="10040112" y="4279392"/>
            <a:ext cx="1316736" cy="1316736"/>
          </a:xfrm>
          <a:prstGeom prst="ellipse">
            <a:avLst/>
          </a:prstGeom>
          <a:ln w="13970">
            <a:solidFill>
              <a:srgbClr val="E8A33D">
                <a:alpha val="42000"/>
              </a:srgbClr>
            </a:solidFill>
            <a:prstDash val="solid"/>
          </a:ln>
        </p:spPr>
        <p:txBody>
          <a:bodyPr/>
          <a:lstStyle/>
          <a:p>
            <a:endParaRPr/>
          </a:p>
        </p:txBody>
      </p:sp>
      <p:sp>
        <p:nvSpPr>
          <p:cNvPr id="6" name="Text 4"/>
          <p:cNvSpPr txBox="1"/>
          <p:nvPr/>
        </p:nvSpPr>
        <p:spPr>
          <a:xfrm>
            <a:off x="594360" y="2148840"/>
            <a:ext cx="8229600" cy="914400"/>
          </a:xfrm>
          <a:prstGeom prst="rect">
            <a:avLst/>
          </a:prstGeom>
          <a:noFill/>
          <a:ln/>
        </p:spPr>
        <p:txBody>
          <a:bodyPr wrap="square" lIns="0" tIns="0" rIns="0" bIns="0" rtlCol="0" anchor="ctr"/>
          <a:lstStyle/>
          <a:p>
            <a:pPr marL="0" indent="0">
              <a:buNone/>
            </a:pPr>
            <a:r>
              <a:rPr lang="en-US" sz="4600" b="1" dirty="0">
                <a:solidFill>
                  <a:srgbClr val="FFFFFF"/>
                </a:solidFill>
                <a:latin typeface="Arial" pitchFamily="34" charset="0"/>
                <a:ea typeface="Cambria" pitchFamily="34" charset="-122"/>
                <a:cs typeface="Cambria" pitchFamily="34" charset="-120"/>
              </a:rPr>
              <a:t>Thank you</a:t>
            </a:r>
            <a:endParaRPr lang="en-US" sz="4600" dirty="0"/>
          </a:p>
        </p:txBody>
      </p:sp>
      <p:sp>
        <p:nvSpPr>
          <p:cNvPr id="7" name="Shape 5"/>
          <p:cNvSpPr/>
          <p:nvPr/>
        </p:nvSpPr>
        <p:spPr>
          <a:xfrm>
            <a:off x="594360" y="3200400"/>
            <a:ext cx="2834640" cy="0"/>
          </a:xfrm>
          <a:prstGeom prst="line">
            <a:avLst/>
          </a:prstGeom>
          <a:noFill/>
          <a:ln w="25400">
            <a:solidFill>
              <a:srgbClr val="E8A33D"/>
            </a:solidFill>
            <a:prstDash val="solid"/>
          </a:ln>
        </p:spPr>
        <p:txBody>
          <a:bodyPr/>
          <a:lstStyle/>
          <a:p>
            <a:endParaRPr/>
          </a:p>
        </p:txBody>
      </p:sp>
      <p:sp>
        <p:nvSpPr>
          <p:cNvPr id="8" name="Text 6"/>
          <p:cNvSpPr txBox="1"/>
          <p:nvPr/>
        </p:nvSpPr>
        <p:spPr>
          <a:xfrm>
            <a:off x="594360" y="3429000"/>
            <a:ext cx="8229600" cy="457200"/>
          </a:xfrm>
          <a:prstGeom prst="rect">
            <a:avLst/>
          </a:prstGeom>
          <a:noFill/>
          <a:ln/>
        </p:spPr>
        <p:txBody>
          <a:bodyPr wrap="square" lIns="0" tIns="0" rIns="0" bIns="0" rtlCol="0" anchor="ctr"/>
          <a:lstStyle/>
          <a:p>
            <a:pPr marL="0" indent="0">
              <a:buNone/>
            </a:pPr>
            <a:r>
              <a:rPr lang="en-US" sz="1900" dirty="0">
                <a:solidFill>
                  <a:srgbClr val="B9CCDE"/>
                </a:solidFill>
                <a:latin typeface="Arial" pitchFamily="34" charset="0"/>
                <a:ea typeface="Calibri" pitchFamily="34" charset="-122"/>
                <a:cs typeface="Calibri" pitchFamily="34" charset="-120"/>
              </a:rPr>
              <a:t>Questions and discussion</a:t>
            </a:r>
            <a:endParaRPr lang="en-US" sz="1900" dirty="0"/>
          </a:p>
        </p:txBody>
      </p:sp>
      <p:sp>
        <p:nvSpPr>
          <p:cNvPr id="9" name="Text 7"/>
          <p:cNvSpPr txBox="1"/>
          <p:nvPr/>
        </p:nvSpPr>
        <p:spPr>
          <a:xfrm>
            <a:off x="594360" y="4343400"/>
            <a:ext cx="7315200" cy="1097280"/>
          </a:xfrm>
          <a:prstGeom prst="rect">
            <a:avLst/>
          </a:prstGeom>
          <a:noFill/>
          <a:ln/>
        </p:spPr>
        <p:txBody>
          <a:bodyPr wrap="square" lIns="0" tIns="0" rIns="0" bIns="0" rtlCol="0" anchor="ctr"/>
          <a:lstStyle/>
          <a:p>
            <a:pPr marL="0" indent="0">
              <a:lnSpc>
                <a:spcPts val="1900"/>
              </a:lnSpc>
              <a:buNone/>
            </a:pPr>
            <a:r>
              <a:rPr lang="en-US" sz="1400" b="1" dirty="0">
                <a:solidFill>
                  <a:srgbClr val="FFFFFF"/>
                </a:solidFill>
                <a:latin typeface="Arial" pitchFamily="34" charset="0"/>
                <a:ea typeface="Calibri" pitchFamily="34" charset="-122"/>
                <a:cs typeface="Calibri" pitchFamily="34" charset="-120"/>
              </a:rPr>
              <a:t>General Civil Aviation Authority — United Arab Emirates
</a:t>
            </a:r>
            <a:r>
              <a:rPr lang="en-US" sz="1300" dirty="0">
                <a:solidFill>
                  <a:srgbClr val="AFC4D8"/>
                </a:solidFill>
                <a:latin typeface="Arial" pitchFamily="34" charset="0"/>
                <a:ea typeface="Calibri" pitchFamily="34" charset="-122"/>
                <a:cs typeface="Calibri" pitchFamily="34" charset="-120"/>
              </a:rPr>
              <a:t>Sheikh Zayed Air Navigation Centre, Abu Dhabi</a:t>
            </a:r>
            <a:endParaRPr lang="en-US" sz="1400" dirty="0"/>
          </a:p>
          <a:p>
            <a:pPr marL="0" indent="0">
              <a:lnSpc>
                <a:spcPts val="1900"/>
              </a:lnSpc>
              <a:buNone/>
            </a:pPr>
            <a:r>
              <a:rPr lang="en-US" sz="1300" dirty="0">
                <a:solidFill>
                  <a:srgbClr val="AFC4D8"/>
                </a:solidFill>
                <a:latin typeface="Arial" pitchFamily="34" charset="0"/>
                <a:ea typeface="Calibri" pitchFamily="34" charset="-122"/>
                <a:cs typeface="Calibri" pitchFamily="34" charset="-120"/>
              </a:rPr>
              <a:t>Ahmed </a:t>
            </a:r>
            <a:r>
              <a:rPr lang="en-US" sz="1300" dirty="0" err="1">
                <a:solidFill>
                  <a:srgbClr val="AFC4D8"/>
                </a:solidFill>
                <a:latin typeface="Arial" pitchFamily="34" charset="0"/>
                <a:ea typeface="Calibri" pitchFamily="34" charset="-122"/>
                <a:cs typeface="Calibri" pitchFamily="34" charset="-120"/>
              </a:rPr>
              <a:t>Basulaeb</a:t>
            </a:r>
            <a:r>
              <a:rPr lang="en-US" sz="1300" dirty="0">
                <a:solidFill>
                  <a:srgbClr val="AFC4D8"/>
                </a:solidFill>
                <a:latin typeface="Arial" pitchFamily="34" charset="0"/>
                <a:ea typeface="Calibri" pitchFamily="34" charset="-122"/>
                <a:cs typeface="Calibri" pitchFamily="34" charset="-120"/>
              </a:rPr>
              <a:t>  ·  Senior Specialist-Airspace Section  ·  aahmed@szc.gcaa.ae</a:t>
            </a:r>
            <a:endParaRPr lang="en-US" sz="1400" dirty="0"/>
          </a:p>
        </p:txBody>
      </p:sp>
      <p:sp>
        <p:nvSpPr>
          <p:cNvPr id="11" name="Rounded Rectangle 10"/>
          <p:cNvSpPr/>
          <p:nvPr/>
        </p:nvSpPr>
        <p:spPr>
          <a:xfrm>
            <a:off x="8979408" y="265176"/>
            <a:ext cx="2565757" cy="896112"/>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0" name="Picture 9" descr="image.png"/>
          <p:cNvPicPr>
            <a:picLocks noChangeAspect="1"/>
          </p:cNvPicPr>
          <p:nvPr/>
        </p:nvPicPr>
        <p:blipFill>
          <a:blip r:embed="rId3"/>
          <a:stretch>
            <a:fillRect/>
          </a:stretch>
        </p:blipFill>
        <p:spPr>
          <a:xfrm>
            <a:off x="9098280" y="384048"/>
            <a:ext cx="2328013" cy="65836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9A05D28E0BE04B80D36AC15DEC8463" ma:contentTypeVersion="13" ma:contentTypeDescription="Create a new document." ma:contentTypeScope="" ma:versionID="9d229c5991c7d19064d4c341db120118">
  <xsd:schema xmlns:xsd="http://www.w3.org/2001/XMLSchema" xmlns:xs="http://www.w3.org/2001/XMLSchema" xmlns:p="http://schemas.microsoft.com/office/2006/metadata/properties" xmlns:ns2="568fae74-7960-4f2c-9607-65fc7cdb8e27" xmlns:ns3="ccfc78df-12a1-45b5-94e7-ab402d6189f7" targetNamespace="http://schemas.microsoft.com/office/2006/metadata/properties" ma:root="true" ma:fieldsID="78b8a7f18d5a6c9e6ac20db5ceedcba0" ns2:_="" ns3:_="">
    <xsd:import namespace="568fae74-7960-4f2c-9607-65fc7cdb8e27"/>
    <xsd:import namespace="ccfc78df-12a1-45b5-94e7-ab402d6189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8fae74-7960-4f2c-9607-65fc7cdb8e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8e8857-c4c4-424d-b5e5-272a7ed7288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fc78df-12a1-45b5-94e7-ab402d6189f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90aa07b-4ada-4028-a3c7-64d7da030af6}" ma:internalName="TaxCatchAll" ma:showField="CatchAllData" ma:web="ccfc78df-12a1-45b5-94e7-ab402d6189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cfc78df-12a1-45b5-94e7-ab402d6189f7" xsi:nil="true"/>
    <lcf76f155ced4ddcb4097134ff3c332f xmlns="568fae74-7960-4f2c-9607-65fc7cdb8e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CB4EDD0-FFF0-478B-BFAF-8F02B3BA5FBF}"/>
</file>

<file path=customXml/itemProps2.xml><?xml version="1.0" encoding="utf-8"?>
<ds:datastoreItem xmlns:ds="http://schemas.openxmlformats.org/officeDocument/2006/customXml" ds:itemID="{11C30E83-386E-48C9-9CA4-93FA2A2D4E12}"/>
</file>

<file path=customXml/itemProps3.xml><?xml version="1.0" encoding="utf-8"?>
<ds:datastoreItem xmlns:ds="http://schemas.openxmlformats.org/officeDocument/2006/customXml" ds:itemID="{FECE5C7A-263E-45B4-85EA-5D19BC22BE72}"/>
</file>

<file path=docProps/app.xml><?xml version="1.0" encoding="utf-8"?>
<Properties xmlns="http://schemas.openxmlformats.org/officeDocument/2006/extended-properties" xmlns:vt="http://schemas.openxmlformats.org/officeDocument/2006/docPropsVTypes">
  <TotalTime>4391</TotalTime>
  <Words>3714</Words>
  <Application>Microsoft Office PowerPoint</Application>
  <PresentationFormat>Widescreen</PresentationFormat>
  <Paragraphs>414</Paragraphs>
  <Slides>26</Slides>
  <Notes>26</Notes>
  <HiddenSlides>8</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General Civil Aviation Authority, United Arab Emirates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GNSS Interference in the Emirates FIR</dc:title>
  <dc:subject>ICAO MID Workshop on GNSS and PBN — Cairo, Egypt, 29 September – 1 October 2026</dc:subject>
  <dc:creator>Ahmed Basaleeb, Senior Specialist – Airspace Section, GCAA</dc:creator>
  <cp:keywords>GNSS; RFI; PBN; Emirates FIR; contingency routing; NAV RON; ICAO MID</cp:keywords>
  <dc:description>Presented by the United Arab Emirates. Airspace Management and Air Traffic Operations, Sheikh Zayed Air Navigation Centre, Abu Dhabi.</dc:description>
  <cp:lastModifiedBy>Ahmed Salem Basulaib Alhadhrami</cp:lastModifiedBy>
  <cp:revision>6</cp:revision>
  <dcterms:created xsi:type="dcterms:W3CDTF">2026-09-07T07:33:44Z</dcterms:created>
  <dcterms:modified xsi:type="dcterms:W3CDTF">2026-09-29T11:04:26Z</dcterms:modified>
  <cp:category>State presentation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0x010100CA9A05D28E0BE04B80D36AC15DEC8463</vt:lpwstr>
  </property>
</Properties>
</file>