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7" r:id="rId5"/>
    <p:sldId id="256" r:id="rId6"/>
    <p:sldId id="300" r:id="rId7"/>
    <p:sldId id="259" r:id="rId8"/>
    <p:sldId id="301" r:id="rId9"/>
    <p:sldId id="305" r:id="rId10"/>
    <p:sldId id="310" r:id="rId11"/>
    <p:sldId id="261" r:id="rId12"/>
    <p:sldId id="30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20491-297D-45FA-A50C-1B4D75669627}" v="45" dt="2026-06-30T06:56:51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087" autoAdjust="0"/>
  </p:normalViewPr>
  <p:slideViewPr>
    <p:cSldViewPr snapToGrid="0">
      <p:cViewPr varScale="1">
        <p:scale>
          <a:sx n="88" d="100"/>
          <a:sy n="88" d="100"/>
        </p:scale>
        <p:origin x="1416" y="9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D2B85E9-47FB-8120-A84A-29743F9DDC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D49FB0-A57D-F818-8D5F-90AF99F054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024A8-0091-45AE-9294-D2CE0FCCCBC7}" type="datetimeFigureOut">
              <a:rPr lang="en-US" smtClean="0"/>
              <a:t>24-Sep-26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81CE82-8F49-E582-B233-3AA9778036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38CCC-3D96-480D-6CE0-7231E71F7E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5ED75-4B26-4922-B953-0B88BFB62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14628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B53AC-396A-455F-8E95-F317033B1C43}" type="datetimeFigureOut">
              <a:rPr lang="en-US" smtClean="0"/>
              <a:t>24-Sep-26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D0BB0-C347-4A97-A865-D35197B7B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0716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A90B-6CAA-A42D-C791-304B5BED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3E3A9B-D6C1-57DE-9F27-2FAAF4E08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DB498-8913-F356-8394-6867051F4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324C2-9831-199B-E879-8EFE035BC0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0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B9442-BC97-6903-4AD6-418B232BFF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14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1DB92-2169-E1A0-0A44-CD74AFAE0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8F132D-4F40-409B-8DA1-665AEDBD4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CF71E-B455-9113-1A03-BB430ADBC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48B17-D6FE-DE63-C3A8-2D880E2250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2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0B73E-DECB-D144-B9F8-B9D32A405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BF928-E94C-BE0B-5053-CDBE16385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83BFFA-0104-367E-B9C9-44E5F4218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BA3F-388F-E7B2-6FDC-85C8B2DE4C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387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AC59D-2F10-9AD4-8D20-F1E5F7D58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D0A8F7-BAD5-5564-7776-B6827E8AA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14C41C-39E1-DBD1-F14A-149806780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84E88-4809-DCDB-307F-042059D829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11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42F85-998D-16BD-E172-33996CDB78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07576-23FB-3017-E6EF-8D5623E5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B4DEA3-ABB0-6925-B66F-22DBCAF72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28C07F-3679-A924-6155-1AE0DDF08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25580-18FE-83AF-5D50-78CC677CD8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47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74ADD-A303-B43C-990C-3DFE6D41CFB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44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4" y="0"/>
            <a:ext cx="1218023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70031" y="2683986"/>
            <a:ext cx="5251938" cy="533496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3349193"/>
            <a:ext cx="5251938" cy="745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24408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9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4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71504" y="894110"/>
            <a:ext cx="2802716" cy="50697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609557" y="2743200"/>
            <a:ext cx="2126611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9557" y="3908414"/>
            <a:ext cx="2126611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15407" y="2125666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884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308BFCF-C497-624B-EB7A-5D30BBF9EF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01386" y="2086600"/>
            <a:ext cx="3868615" cy="3019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326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8" y="1591975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8" y="1109977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D40A73A-466E-E7DC-CFFA-F1E9BDF53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0259" y="2086600"/>
            <a:ext cx="9346978" cy="30191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45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0B7B02D-28EC-86C1-65E0-2DDC1D5D6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2085" y="4215906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EB972B-AD66-445D-1FAD-798A4A00A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085" y="3733908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1F3904C-B908-0090-A3BC-B3CC71908E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2086" y="4710531"/>
            <a:ext cx="9346978" cy="1799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588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81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0" y="0"/>
            <a:ext cx="5908431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39065" y="898783"/>
            <a:ext cx="3895668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474090" y="2549873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474090" y="3800091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474090" y="505030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657589" y="255272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7657589" y="3802947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7657589" y="5053165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694340" y="898783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tx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694340" y="145853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845283" y="1458537"/>
            <a:ext cx="388945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8994D-377B-9FA3-C420-D24810231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03301" y="5093005"/>
            <a:ext cx="1417690" cy="5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2194371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415787" y="0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825610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FE5D5FA-CD3E-C93B-A2E3-DE5118AA80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02433" y="3348263"/>
            <a:ext cx="5554933" cy="1908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13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621189C-5723-77AE-7085-1F91682E20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2022" y="1827340"/>
            <a:ext cx="5005077" cy="18691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816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4423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93114" y="1526292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1" y="914016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1" y="2295122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1" y="3695947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1" y="5065374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B0F921C-F1D9-7357-69F2-B5E647B99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93114" y="2089539"/>
            <a:ext cx="3912125" cy="1859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337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2021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2020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2019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83695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-200194"/>
            <a:ext cx="176314" cy="4807634"/>
            <a:chOff x="6007843" y="-200194"/>
            <a:chExt cx="176314" cy="4807634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>
              <a:off x="6096000" y="3058083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>
              <a:off x="6096000" y="1481839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 flipV="1">
              <a:off x="6007843" y="4431126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 flipV="1">
              <a:off x="6007843" y="2864138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 flipV="1">
              <a:off x="6007843" y="129173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>
              <a:off x="6096000" y="-200194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290642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461077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165953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2024</a:t>
            </a:r>
            <a:endParaRPr lang="en-CA" dirty="0"/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2461289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2023</a:t>
            </a:r>
            <a:endParaRPr lang="en-C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26247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81766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2022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480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0476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A719E7D-35D6-8BA7-67BF-350B594EB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114" y="1495005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BB7D399-0A9A-7FEA-C8D7-D97C6255B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93114" y="2004537"/>
            <a:ext cx="3912125" cy="1859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>
              <a:defRPr baseline="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1272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0476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endParaRPr lang="en-CA" sz="28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A719E7D-35D6-8BA7-67BF-350B594EB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3114" y="1495005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6806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5F06B2-A3B3-C1BF-B9BF-F334479F3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64625"/>
          </a:xfrm>
          <a:prstGeom prst="rect">
            <a:avLst/>
          </a:prstGeom>
        </p:spPr>
      </p:pic>
      <p:sp>
        <p:nvSpPr>
          <p:cNvPr id="5" name="Line"/>
          <p:cNvSpPr/>
          <p:nvPr userDrawn="1"/>
        </p:nvSpPr>
        <p:spPr>
          <a:xfrm>
            <a:off x="5854325" y="817606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TextBox 11"/>
          <p:cNvSpPr txBox="1"/>
          <p:nvPr userDrawn="1"/>
        </p:nvSpPr>
        <p:spPr>
          <a:xfrm>
            <a:off x="3417727" y="901287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ADC9D9-523A-FE5C-67B7-B0750CC59B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03301" y="5093005"/>
            <a:ext cx="1417690" cy="5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03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4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‹#›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03302" y="5093005"/>
            <a:ext cx="1417693" cy="5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3" r:id="rId3"/>
    <p:sldLayoutId id="2147483657" r:id="rId4"/>
    <p:sldLayoutId id="2147483651" r:id="rId5"/>
    <p:sldLayoutId id="2147483665" r:id="rId6"/>
    <p:sldLayoutId id="2147483653" r:id="rId7"/>
    <p:sldLayoutId id="2147483652" r:id="rId8"/>
    <p:sldLayoutId id="2147483654" r:id="rId9"/>
    <p:sldLayoutId id="2147483650" r:id="rId10"/>
    <p:sldLayoutId id="2147483655" r:id="rId11"/>
    <p:sldLayoutId id="2147483656" r:id="rId12"/>
    <p:sldLayoutId id="2147483662" r:id="rId13"/>
    <p:sldLayoutId id="2147483658" r:id="rId14"/>
    <p:sldLayoutId id="2147483659" r:id="rId15"/>
    <p:sldLayoutId id="2147483664" r:id="rId16"/>
    <p:sldLayoutId id="2147483666" r:id="rId17"/>
    <p:sldLayoutId id="2147483661" r:id="rId18"/>
    <p:sldLayoutId id="2147483667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70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F2008-1949-AF8B-BA6B-E433E81CA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0324" y="2883049"/>
            <a:ext cx="6331352" cy="12017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CA" dirty="0"/>
              <a:t>[IRAQ/ERBIL] Experience in Managing GNSS Radio Frequency Interference (RFI)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B3DEE70-6EB1-AFAF-BAFD-24C046E8D1DF}"/>
              </a:ext>
            </a:extLst>
          </p:cNvPr>
          <p:cNvSpPr txBox="1">
            <a:spLocks/>
          </p:cNvSpPr>
          <p:nvPr/>
        </p:nvSpPr>
        <p:spPr>
          <a:xfrm>
            <a:off x="3470031" y="980166"/>
            <a:ext cx="5251938" cy="942902"/>
          </a:xfrm>
          <a:prstGeom prst="rect">
            <a:avLst/>
          </a:prstGeom>
        </p:spPr>
        <p:txBody>
          <a:bodyPr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/>
              <a:t>ICAO MID GNSS/PBN Workshop</a:t>
            </a:r>
          </a:p>
          <a:p>
            <a:endParaRPr lang="en-CA" sz="2600" dirty="0"/>
          </a:p>
          <a:p>
            <a:r>
              <a:rPr lang="en-CA" sz="2600" dirty="0"/>
              <a:t>29</a:t>
            </a:r>
            <a:r>
              <a:rPr lang="en-CA" sz="2600" baseline="30000" dirty="0"/>
              <a:t>th</a:t>
            </a:r>
            <a:r>
              <a:rPr lang="en-CA" sz="2600" dirty="0"/>
              <a:t> Sep – 1</a:t>
            </a:r>
            <a:r>
              <a:rPr lang="en-CA" sz="2600" baseline="30000" dirty="0"/>
              <a:t>st</a:t>
            </a:r>
            <a:r>
              <a:rPr lang="en-CA" sz="2600" dirty="0"/>
              <a:t> Oct 2026</a:t>
            </a:r>
            <a:endParaRPr lang="en-US" sz="2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2DCAA5-48CA-CF7C-DC84-FB51B2B8A350}"/>
              </a:ext>
            </a:extLst>
          </p:cNvPr>
          <p:cNvSpPr txBox="1">
            <a:spLocks/>
          </p:cNvSpPr>
          <p:nvPr/>
        </p:nvSpPr>
        <p:spPr>
          <a:xfrm>
            <a:off x="3470031" y="5044814"/>
            <a:ext cx="5251938" cy="824703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CA" sz="1800" dirty="0"/>
              <a:t>Presented by: ARAS KHALIL MAHMUD</a:t>
            </a:r>
          </a:p>
          <a:p>
            <a:pPr>
              <a:lnSpc>
                <a:spcPct val="150000"/>
              </a:lnSpc>
            </a:pPr>
            <a:r>
              <a:rPr lang="en-CA" sz="1800" dirty="0"/>
              <a:t>Erbil International Airport (ORER)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30ECB-B604-22EE-470B-23E9A8C67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493" y="437062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1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A1136-7F64-EBAE-3146-D0E3618BA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A02A9-A58A-D847-AEC7-6DCFCE951AA2}"/>
              </a:ext>
            </a:extLst>
          </p:cNvPr>
          <p:cNvSpPr txBox="1"/>
          <p:nvPr/>
        </p:nvSpPr>
        <p:spPr>
          <a:xfrm>
            <a:off x="1567548" y="583812"/>
            <a:ext cx="9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Regional GNSS RFI: From Navigation issue to ATM issue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5F2B8E-0F0A-5975-CA7F-E454C3FAE383}"/>
              </a:ext>
            </a:extLst>
          </p:cNvPr>
          <p:cNvSpPr txBox="1"/>
          <p:nvPr/>
        </p:nvSpPr>
        <p:spPr>
          <a:xfrm>
            <a:off x="1567548" y="1658424"/>
            <a:ext cx="7212770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Jamming vs. spoofing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ATC perspective, GNSS RFI, No longer a technical issue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Pilot and Controller workload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ATM operational issue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435A21-65AD-4630-43AD-3816A632C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494" y="2456128"/>
            <a:ext cx="4864825" cy="3785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67D11C-CDC0-6CA4-DE62-6FBD7FAFB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7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02FF21-3789-C623-6F5C-FA5B5976A861}"/>
              </a:ext>
            </a:extLst>
          </p:cNvPr>
          <p:cNvSpPr txBox="1"/>
          <p:nvPr/>
        </p:nvSpPr>
        <p:spPr>
          <a:xfrm>
            <a:off x="1567548" y="583812"/>
            <a:ext cx="9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ERBIL and Its Operational Environment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9CD251-E564-B820-1179-A51C3713706B}"/>
              </a:ext>
            </a:extLst>
          </p:cNvPr>
          <p:cNvSpPr txBox="1"/>
          <p:nvPr/>
        </p:nvSpPr>
        <p:spPr>
          <a:xfrm>
            <a:off x="1555370" y="1754508"/>
            <a:ext cx="5280061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International Civil Airport-Baghdad FIR</a:t>
            </a:r>
          </a:p>
          <a:p>
            <a:pPr marL="285750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Civil/miliary mixed operating environment</a:t>
            </a:r>
          </a:p>
          <a:p>
            <a:pPr marL="285750" indent="-28575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Regional military zone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374E4C-E3AE-FE56-285A-97BBB40304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831" y="3634527"/>
            <a:ext cx="1232804" cy="18058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328657-205A-25D8-E380-F328EB3B8D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645" y="4766125"/>
            <a:ext cx="1350818" cy="18525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86B88A-633A-BC5E-1D00-A2B64541D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026" y="1651406"/>
            <a:ext cx="3631568" cy="35551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DD2F93-726C-DFA6-BF48-B6939C8428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5E7C5F-86D2-3BFC-63B8-D1533411B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55" y="3714650"/>
            <a:ext cx="2111830" cy="25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98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8E2F-81BB-4A85-8330-25334C99D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8E0F0A-F349-2308-442B-AA89464F41D5}"/>
              </a:ext>
            </a:extLst>
          </p:cNvPr>
          <p:cNvSpPr txBox="1"/>
          <p:nvPr/>
        </p:nvSpPr>
        <p:spPr>
          <a:xfrm>
            <a:off x="1567548" y="583812"/>
            <a:ext cx="9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Reported GNSS RFI Environment at Erbil 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30A80C-2986-0DD0-E96A-F8A6B9848511}"/>
              </a:ext>
            </a:extLst>
          </p:cNvPr>
          <p:cNvSpPr txBox="1"/>
          <p:nvPr/>
        </p:nvSpPr>
        <p:spPr>
          <a:xfrm>
            <a:off x="1641763" y="1608192"/>
            <a:ext cx="5372101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GNSS RFI boundary as an operational observation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Reported degradation or loss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Reported terrain warnings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Duration, recurrence and diversion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959C1B-73F4-F49D-D0C9-218A8A6925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479" y="2953707"/>
            <a:ext cx="5445173" cy="159066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F4FA607B-4497-E4C3-50ED-0FA62427ED84}"/>
              </a:ext>
            </a:extLst>
          </p:cNvPr>
          <p:cNvSpPr/>
          <p:nvPr/>
        </p:nvSpPr>
        <p:spPr>
          <a:xfrm>
            <a:off x="2904564" y="5163744"/>
            <a:ext cx="1807282" cy="71537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July 2019</a:t>
            </a:r>
          </a:p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DCFA433-CC69-4E69-C3C2-C17E0E52D7F5}"/>
              </a:ext>
            </a:extLst>
          </p:cNvPr>
          <p:cNvSpPr/>
          <p:nvPr/>
        </p:nvSpPr>
        <p:spPr>
          <a:xfrm>
            <a:off x="5012111" y="5163744"/>
            <a:ext cx="1915814" cy="71537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September 2023</a:t>
            </a:r>
          </a:p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F563E38-7760-F0AE-B72C-4B20B363A951}"/>
              </a:ext>
            </a:extLst>
          </p:cNvPr>
          <p:cNvSpPr/>
          <p:nvPr/>
        </p:nvSpPr>
        <p:spPr>
          <a:xfrm>
            <a:off x="7219736" y="5163743"/>
            <a:ext cx="1915814" cy="71537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Ongoing</a:t>
            </a:r>
          </a:p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C07596-6EA5-9990-1C8D-1A047FC40C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403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655AD-E920-A834-97D0-CAEBB10E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8579BF89-5852-2D63-E3E7-B7E5A4CEDB08}"/>
              </a:ext>
            </a:extLst>
          </p:cNvPr>
          <p:cNvSpPr/>
          <p:nvPr/>
        </p:nvSpPr>
        <p:spPr>
          <a:xfrm>
            <a:off x="750225" y="1371600"/>
            <a:ext cx="5394960" cy="4480560"/>
          </a:xfrm>
          <a:prstGeom prst="roundRect">
            <a:avLst/>
          </a:prstGeom>
          <a:solidFill>
            <a:srgbClr val="EEF3F7"/>
          </a:solidFill>
          <a:ln>
            <a:solidFill>
              <a:srgbClr val="305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Increased controller workload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Additional coordination with pilots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Increased need to establish aircraft position/intent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Greater reliance on conventional navigation and surveillance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Situational-awareness considerations especially with military operations to protect civil aviation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401DD5-B720-E291-A71C-12FBFCC9ABFC}"/>
              </a:ext>
            </a:extLst>
          </p:cNvPr>
          <p:cNvSpPr/>
          <p:nvPr/>
        </p:nvSpPr>
        <p:spPr>
          <a:xfrm>
            <a:off x="6328065" y="1371600"/>
            <a:ext cx="5394960" cy="4480560"/>
          </a:xfrm>
          <a:prstGeom prst="roundRect">
            <a:avLst/>
          </a:prstGeom>
          <a:solidFill>
            <a:srgbClr val="EEF3F7"/>
          </a:solidFill>
          <a:ln>
            <a:solidFill>
              <a:srgbClr val="305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Obtain information from flight crew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Coordinate with adjacent ATS units and military LNO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Maintain separation with traffic in the vicinity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Provide appropriate vectors/instructions where required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Visual approach as an option whenever applicable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A57E0-4EA5-3583-CFD4-B73180C1B6C0}"/>
              </a:ext>
            </a:extLst>
          </p:cNvPr>
          <p:cNvSpPr txBox="1"/>
          <p:nvPr/>
        </p:nvSpPr>
        <p:spPr>
          <a:xfrm>
            <a:off x="1322024" y="583812"/>
            <a:ext cx="4251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Effects on ATC Operations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BE3170-FC10-582D-4226-891149D1F2ED}"/>
              </a:ext>
            </a:extLst>
          </p:cNvPr>
          <p:cNvSpPr txBox="1"/>
          <p:nvPr/>
        </p:nvSpPr>
        <p:spPr>
          <a:xfrm>
            <a:off x="6951819" y="583812"/>
            <a:ext cx="4147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ATC response / Mitigation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70AAB1-DC39-72A3-3F43-BE10D37EC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55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2AAA1-E02B-6A3C-2B2C-800AC72A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85D592-F47A-461F-8CF6-8F336E9D4E3D}"/>
              </a:ext>
            </a:extLst>
          </p:cNvPr>
          <p:cNvSpPr txBox="1"/>
          <p:nvPr/>
        </p:nvSpPr>
        <p:spPr>
          <a:xfrm>
            <a:off x="1567548" y="616086"/>
            <a:ext cx="9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GNSS RFI Case Study at Erbil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1F72D1-85DA-AD73-356A-AFFCABB6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925957"/>
              </p:ext>
            </p:extLst>
          </p:nvPr>
        </p:nvGraphicFramePr>
        <p:xfrm>
          <a:off x="819466" y="1913769"/>
          <a:ext cx="11116413" cy="3563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3433">
                  <a:extLst>
                    <a:ext uri="{9D8B030D-6E8A-4147-A177-3AD203B41FA5}">
                      <a16:colId xmlns:a16="http://schemas.microsoft.com/office/drawing/2014/main" val="2916914281"/>
                    </a:ext>
                  </a:extLst>
                </a:gridCol>
                <a:gridCol w="828339">
                  <a:extLst>
                    <a:ext uri="{9D8B030D-6E8A-4147-A177-3AD203B41FA5}">
                      <a16:colId xmlns:a16="http://schemas.microsoft.com/office/drawing/2014/main" val="4151866523"/>
                    </a:ext>
                  </a:extLst>
                </a:gridCol>
                <a:gridCol w="1172583">
                  <a:extLst>
                    <a:ext uri="{9D8B030D-6E8A-4147-A177-3AD203B41FA5}">
                      <a16:colId xmlns:a16="http://schemas.microsoft.com/office/drawing/2014/main" val="153821336"/>
                    </a:ext>
                  </a:extLst>
                </a:gridCol>
                <a:gridCol w="1678193">
                  <a:extLst>
                    <a:ext uri="{9D8B030D-6E8A-4147-A177-3AD203B41FA5}">
                      <a16:colId xmlns:a16="http://schemas.microsoft.com/office/drawing/2014/main" val="709021546"/>
                    </a:ext>
                  </a:extLst>
                </a:gridCol>
                <a:gridCol w="1807285">
                  <a:extLst>
                    <a:ext uri="{9D8B030D-6E8A-4147-A177-3AD203B41FA5}">
                      <a16:colId xmlns:a16="http://schemas.microsoft.com/office/drawing/2014/main" val="765338528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3209170266"/>
                    </a:ext>
                  </a:extLst>
                </a:gridCol>
                <a:gridCol w="1651568">
                  <a:extLst>
                    <a:ext uri="{9D8B030D-6E8A-4147-A177-3AD203B41FA5}">
                      <a16:colId xmlns:a16="http://schemas.microsoft.com/office/drawing/2014/main" val="2224274808"/>
                    </a:ext>
                  </a:extLst>
                </a:gridCol>
              </a:tblGrid>
              <a:tr h="8509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Callsign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 of Aircraft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Nature of Interference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of Flight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Mitigation 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3647340"/>
                  </a:ext>
                </a:extLst>
              </a:tr>
              <a:tr h="51783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July 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,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0812Z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ABY357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A320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GPS Lost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During ILS App. Y RWY18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Radar Vector,</a:t>
                      </a:r>
                    </a:p>
                    <a:p>
                      <a:pPr algn="ctr"/>
                      <a:r>
                        <a:rPr lang="en-US" dirty="0"/>
                        <a:t>ILS App. Y RWY36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4545248"/>
                  </a:ext>
                </a:extLst>
              </a:tr>
              <a:tr h="5178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November 22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,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2217Z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PGT816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A21N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Altitude Warning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Short Final RWY36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Visual Approach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0778656"/>
                  </a:ext>
                </a:extLst>
              </a:tr>
              <a:tr h="51783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 4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,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0444Z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PVV252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B747 cargo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GPS Lost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Pushback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Delayed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287571"/>
                  </a:ext>
                </a:extLst>
              </a:tr>
              <a:tr h="51783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May 19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,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0010Z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TKJ7VC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B738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Altitude Warning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Short Final RWY18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Diverted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637174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A1BE185-BE1D-3533-CE56-A76814EBC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83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518404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 dirty="0">
                <a:solidFill>
                  <a:srgbClr val="193049"/>
                </a:solidFill>
              </a:rPr>
              <a:t>Case Study – </a:t>
            </a:r>
            <a:r>
              <a:rPr lang="en-US" sz="2700" b="1" dirty="0">
                <a:solidFill>
                  <a:srgbClr val="193049"/>
                </a:solidFill>
              </a:rPr>
              <a:t>H25B</a:t>
            </a:r>
            <a:r>
              <a:rPr sz="2700" b="1" dirty="0">
                <a:solidFill>
                  <a:srgbClr val="193049"/>
                </a:solidFill>
              </a:rPr>
              <a:t> Approach Event</a:t>
            </a:r>
          </a:p>
        </p:txBody>
      </p:sp>
      <p:sp>
        <p:nvSpPr>
          <p:cNvPr id="4" name="Oval 3"/>
          <p:cNvSpPr/>
          <p:nvPr/>
        </p:nvSpPr>
        <p:spPr>
          <a:xfrm>
            <a:off x="621252" y="1196772"/>
            <a:ext cx="658368" cy="65836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9864" y="1995533"/>
            <a:ext cx="1613134" cy="6001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Heading to IVAGI</a:t>
            </a:r>
          </a:p>
          <a:p>
            <a:pPr algn="ctr"/>
            <a:r>
              <a:rPr sz="1200" b="1" dirty="0">
                <a:solidFill>
                  <a:srgbClr val="193049"/>
                </a:solidFill>
              </a:rPr>
              <a:t>ILS approach</a:t>
            </a:r>
            <a:r>
              <a:rPr lang="en-US" sz="1200" b="1" dirty="0">
                <a:solidFill>
                  <a:srgbClr val="193049"/>
                </a:solidFill>
              </a:rPr>
              <a:t> Y RWY18</a:t>
            </a:r>
            <a:endParaRPr sz="1200" b="1" dirty="0">
              <a:solidFill>
                <a:srgbClr val="193049"/>
              </a:solidFill>
            </a:endParaRPr>
          </a:p>
          <a:p>
            <a:pPr algn="ctr"/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6" name="Connector 5"/>
          <p:cNvCxnSpPr/>
          <p:nvPr/>
        </p:nvCxnSpPr>
        <p:spPr>
          <a:xfrm>
            <a:off x="1279620" y="1525956"/>
            <a:ext cx="1097280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376900" y="1196772"/>
            <a:ext cx="658368" cy="65836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32807" y="1995533"/>
            <a:ext cx="12385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ATC Observation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Radar Screen</a:t>
            </a:r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3035267" y="1525956"/>
            <a:ext cx="1097281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32548" y="1196772"/>
            <a:ext cx="658368" cy="65836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45837" y="1995533"/>
            <a:ext cx="212378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Shortly Pilot reports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Final RWY18, RWY not in sight</a:t>
            </a:r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4790916" y="1525956"/>
            <a:ext cx="1097280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5888196" y="1196772"/>
            <a:ext cx="658368" cy="658368"/>
          </a:xfrm>
          <a:prstGeom prst="ellipse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92106" y="1995533"/>
            <a:ext cx="13425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ATC warns pilot of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aircraft position</a:t>
            </a:r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6546564" y="1525956"/>
            <a:ext cx="1097280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643844" y="1196772"/>
            <a:ext cx="658368" cy="658368"/>
          </a:xfrm>
          <a:prstGeom prst="ellipse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262114" y="1995533"/>
            <a:ext cx="15138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5 NM from extended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RWY centerline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About 15NM NW</a:t>
            </a:r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8302212" y="1525956"/>
            <a:ext cx="1097280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399492" y="1196772"/>
            <a:ext cx="658368" cy="658368"/>
          </a:xfrm>
          <a:prstGeom prst="ellipse">
            <a:avLst/>
          </a:prstGeom>
          <a:solidFill>
            <a:srgbClr val="305C8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72454" y="1995533"/>
            <a:ext cx="12044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Pilot asks for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Radar Vectoring</a:t>
            </a:r>
            <a:endParaRPr sz="900" dirty="0">
              <a:solidFill>
                <a:srgbClr val="5A646E"/>
              </a:solidFill>
            </a:endParaRPr>
          </a:p>
        </p:txBody>
      </p:sp>
      <p:cxnSp>
        <p:nvCxnSpPr>
          <p:cNvPr id="21" name="Connector 20"/>
          <p:cNvCxnSpPr/>
          <p:nvPr/>
        </p:nvCxnSpPr>
        <p:spPr>
          <a:xfrm>
            <a:off x="10057860" y="1525956"/>
            <a:ext cx="1097280" cy="0"/>
          </a:xfrm>
          <a:prstGeom prst="line">
            <a:avLst/>
          </a:prstGeom>
          <a:ln w="25400">
            <a:solidFill>
              <a:srgbClr val="305C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1155140" y="1196772"/>
            <a:ext cx="658368" cy="65836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17137" y="1995533"/>
            <a:ext cx="12263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193049"/>
                </a:solidFill>
              </a:rPr>
              <a:t>Landed</a:t>
            </a:r>
          </a:p>
          <a:p>
            <a:pPr algn="ctr"/>
            <a:r>
              <a:rPr lang="en-US" sz="1200" b="1" dirty="0">
                <a:solidFill>
                  <a:srgbClr val="193049"/>
                </a:solidFill>
              </a:rPr>
              <a:t>Visual Approach</a:t>
            </a:r>
            <a:endParaRPr sz="900" dirty="0">
              <a:solidFill>
                <a:srgbClr val="5A646E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E010CB-A57F-4DB9-399C-0EBEF82C5765}"/>
              </a:ext>
            </a:extLst>
          </p:cNvPr>
          <p:cNvSpPr txBox="1"/>
          <p:nvPr/>
        </p:nvSpPr>
        <p:spPr>
          <a:xfrm>
            <a:off x="6445175" y="302198"/>
            <a:ext cx="4875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FFFF00"/>
                </a:highlight>
              </a:rPr>
              <a:t>TC-NYK from LBSF at 1130Z / June 15th,2026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CA55EE7-88F5-FEE6-12E5-1BD280A3D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436" y="2563423"/>
            <a:ext cx="3461063" cy="4219694"/>
          </a:xfrm>
          <a:prstGeom prst="rect">
            <a:avLst/>
          </a:prstGeom>
        </p:spPr>
      </p:pic>
      <p:pic>
        <p:nvPicPr>
          <p:cNvPr id="31" name="Graphic 30" descr="Airplane with solid fill">
            <a:extLst>
              <a:ext uri="{FF2B5EF4-FFF2-40B4-BE49-F238E27FC236}">
                <a16:creationId xmlns:a16="http://schemas.microsoft.com/office/drawing/2014/main" id="{0193E92D-AAC0-C541-154B-CD2D058EFF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456134" y="4705544"/>
            <a:ext cx="461666" cy="4616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BE93E0A-7397-9AE3-D82B-1E4992BF48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1B56-4603-7110-FE8F-BD1F30AB5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8C1872-6086-71C3-798B-EAF3E737F7F4}"/>
              </a:ext>
            </a:extLst>
          </p:cNvPr>
          <p:cNvSpPr txBox="1"/>
          <p:nvPr/>
        </p:nvSpPr>
        <p:spPr>
          <a:xfrm>
            <a:off x="1567548" y="755934"/>
            <a:ext cx="962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Recommendations / Way forward</a:t>
            </a: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81CFC-79FE-A99D-3DEC-E4FDA8A855CF}"/>
              </a:ext>
            </a:extLst>
          </p:cNvPr>
          <p:cNvSpPr txBox="1"/>
          <p:nvPr/>
        </p:nvSpPr>
        <p:spPr>
          <a:xfrm>
            <a:off x="1818410" y="1672949"/>
            <a:ext cx="7519228" cy="333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Establish/strengthen GNSS-RFI reporting procedures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Turn individual reports into useful data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Develop ATC guidance and contingency plan for GNSS interference events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Include GNSS-RFI scenarios in ATC refresher trainings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Strengthen conventional-navigation resilience</a:t>
            </a:r>
          </a:p>
          <a:p>
            <a:pPr marL="285750" indent="-28575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dirty="0"/>
              <a:t>Develop </a:t>
            </a:r>
            <a:r>
              <a:rPr lang="en-US" b="1" dirty="0"/>
              <a:t>REGIONAL</a:t>
            </a:r>
            <a:r>
              <a:rPr lang="en-US" dirty="0"/>
              <a:t> information-sharing mechanisms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446D05-E193-E823-9F29-06AE16DCBD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6" y="6144927"/>
            <a:ext cx="713073" cy="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09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fc78df-12a1-45b5-94e7-ab402d6189f7" xsi:nil="true"/>
    <lcf76f155ced4ddcb4097134ff3c332f xmlns="568fae74-7960-4f2c-9607-65fc7cdb8e2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9A05D28E0BE04B80D36AC15DEC8463" ma:contentTypeVersion="13" ma:contentTypeDescription="Create a new document." ma:contentTypeScope="" ma:versionID="9d229c5991c7d19064d4c341db120118">
  <xsd:schema xmlns:xsd="http://www.w3.org/2001/XMLSchema" xmlns:xs="http://www.w3.org/2001/XMLSchema" xmlns:p="http://schemas.microsoft.com/office/2006/metadata/properties" xmlns:ns2="568fae74-7960-4f2c-9607-65fc7cdb8e27" xmlns:ns3="ccfc78df-12a1-45b5-94e7-ab402d6189f7" targetNamespace="http://schemas.microsoft.com/office/2006/metadata/properties" ma:root="true" ma:fieldsID="78b8a7f18d5a6c9e6ac20db5ceedcba0" ns2:_="" ns3:_="">
    <xsd:import namespace="568fae74-7960-4f2c-9607-65fc7cdb8e27"/>
    <xsd:import namespace="ccfc78df-12a1-45b5-94e7-ab402d6189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8fae74-7960-4f2c-9607-65fc7cdb8e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b8e8857-c4c4-424d-b5e5-272a7ed728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78df-12a1-45b5-94e7-ab402d6189f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890aa07b-4ada-4028-a3c7-64d7da030af6}" ma:internalName="TaxCatchAll" ma:showField="CatchAllData" ma:web="ccfc78df-12a1-45b5-94e7-ab402d6189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F32CFC-082A-4B35-AA75-3913CFD60F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3C97DE-A8E2-42AC-85C2-4813934B3C2E}">
  <ds:schemaRefs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568fae74-7960-4f2c-9607-65fc7cdb8e27"/>
    <ds:schemaRef ds:uri="http://schemas.microsoft.com/office/infopath/2007/PartnerControls"/>
    <ds:schemaRef ds:uri="ccfc78df-12a1-45b5-94e7-ab402d6189f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9864075-55CE-4AA8-8272-5B835398F1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8fae74-7960-4f2c-9607-65fc7cdb8e27"/>
    <ds:schemaRef ds:uri="ccfc78df-12a1-45b5-94e7-ab402d6189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90970e2-11f4-42a6-882d-40155ad70dea}" enabled="1" method="Standard" siteId="{e6093642-fb63-48bb-8683-d1d5da2a12e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2341</TotalTime>
  <Words>379</Words>
  <Application>Microsoft Office PowerPoint</Application>
  <PresentationFormat>Widescreen</PresentationFormat>
  <Paragraphs>99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Courier New</vt:lpstr>
      <vt:lpstr>Office Theme</vt:lpstr>
      <vt:lpstr>PowerPoint Presentation</vt:lpstr>
      <vt:lpstr>[IRAQ/ERBIL] Experience in Managing GNSS Radio Frequency Interference (RFI)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Atallah, Cynthia</dc:creator>
  <cp:lastModifiedBy>hp hp</cp:lastModifiedBy>
  <cp:revision>126</cp:revision>
  <cp:lastPrinted>2026-06-03T13:25:54Z</cp:lastPrinted>
  <dcterms:created xsi:type="dcterms:W3CDTF">2020-01-08T15:21:02Z</dcterms:created>
  <dcterms:modified xsi:type="dcterms:W3CDTF">2026-09-24T09:32:12Z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0x010100CA9A05D28E0BE04B80D36AC15DEC8463</vt:lpwstr>
  </property>
  <property fmtid="{D5CDD505-2E9C-101B-9397-08002B2CF9AE}" pid="3" name="MediaServiceImageTags">
    <vt:lpwstr/>
  </property>
</Properties>
</file>