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67" r:id="rId5"/>
    <p:sldId id="256" r:id="rId6"/>
    <p:sldId id="292" r:id="rId7"/>
    <p:sldId id="300" r:id="rId8"/>
    <p:sldId id="301" r:id="rId9"/>
    <p:sldId id="293" r:id="rId10"/>
    <p:sldId id="302" r:id="rId11"/>
    <p:sldId id="304" r:id="rId12"/>
    <p:sldId id="303" r:id="rId13"/>
    <p:sldId id="259" r:id="rId14"/>
    <p:sldId id="320" r:id="rId15"/>
    <p:sldId id="295" r:id="rId16"/>
    <p:sldId id="312" r:id="rId17"/>
    <p:sldId id="313" r:id="rId18"/>
    <p:sldId id="314" r:id="rId19"/>
    <p:sldId id="296" r:id="rId20"/>
    <p:sldId id="305" r:id="rId21"/>
    <p:sldId id="306" r:id="rId22"/>
    <p:sldId id="308" r:id="rId23"/>
    <p:sldId id="309" r:id="rId24"/>
    <p:sldId id="310" r:id="rId25"/>
    <p:sldId id="298" r:id="rId26"/>
    <p:sldId id="315" r:id="rId27"/>
    <p:sldId id="316" r:id="rId28"/>
    <p:sldId id="317" r:id="rId29"/>
    <p:sldId id="318" r:id="rId30"/>
    <p:sldId id="299" r:id="rId31"/>
    <p:sldId id="319" r:id="rId32"/>
    <p:sldId id="26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78087" autoAdjust="0"/>
  </p:normalViewPr>
  <p:slideViewPr>
    <p:cSldViewPr snapToGrid="0">
      <p:cViewPr varScale="1">
        <p:scale>
          <a:sx n="71" d="100"/>
          <a:sy n="71" d="100"/>
        </p:scale>
        <p:origin x="1138" y="58"/>
      </p:cViewPr>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LL\Downloads\PBN_Implementation_Analysis_Correcte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LL\Downloads\PBN_Implementation_Analysis_Corrected.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DELL\Downloads\GNSS_RFI_Statistics_2024_2025%20(2).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a:t>PBN &amp; Approach Implementation Rate (%)</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w="9525" cap="flat" cmpd="sng" algn="ctr">
              <a:solidFill>
                <a:schemeClr val="lt1">
                  <a:shade val="95000"/>
                  <a:satMod val="105000"/>
                </a:schemeClr>
              </a:solidFill>
              <a:prstDash val="solid"/>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'PBN Implementation'!$C$33:$G$33</c:f>
              <c:strCache>
                <c:ptCount val="5"/>
                <c:pt idx="0">
                  <c:v>ILS</c:v>
                </c:pt>
                <c:pt idx="1">
                  <c:v>L/VNAV (Baro-VNAV)</c:v>
                </c:pt>
                <c:pt idx="2">
                  <c:v>LNAV</c:v>
                </c:pt>
                <c:pt idx="3">
                  <c:v>STAR</c:v>
                </c:pt>
                <c:pt idx="4">
                  <c:v>SID</c:v>
                </c:pt>
              </c:strCache>
            </c:strRef>
          </c:cat>
          <c:val>
            <c:numRef>
              <c:f>'PBN Implementation'!$C$36:$G$36</c:f>
              <c:numCache>
                <c:formatCode>0.0%</c:formatCode>
                <c:ptCount val="5"/>
                <c:pt idx="0">
                  <c:v>0.5</c:v>
                </c:pt>
                <c:pt idx="1">
                  <c:v>0.5</c:v>
                </c:pt>
                <c:pt idx="2">
                  <c:v>1</c:v>
                </c:pt>
                <c:pt idx="3">
                  <c:v>0.5</c:v>
                </c:pt>
                <c:pt idx="4">
                  <c:v>0.54166666666666663</c:v>
                </c:pt>
              </c:numCache>
            </c:numRef>
          </c:val>
          <c:extLst>
            <c:ext xmlns:c16="http://schemas.microsoft.com/office/drawing/2014/chart" uri="{C3380CC4-5D6E-409C-BE32-E72D297353CC}">
              <c16:uniqueId val="{00000000-CE26-489B-ACD2-2BBC2F8A9EA3}"/>
            </c:ext>
          </c:extLst>
        </c:ser>
        <c:dLbls>
          <c:dLblPos val="outEnd"/>
          <c:showLegendKey val="0"/>
          <c:showVal val="1"/>
          <c:showCatName val="0"/>
          <c:showSerName val="0"/>
          <c:showPercent val="0"/>
          <c:showBubbleSize val="0"/>
        </c:dLbls>
        <c:gapWidth val="150"/>
        <c:axId val="10"/>
        <c:axId val="100"/>
      </c:barChart>
      <c:catAx>
        <c:axId val="1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Procedure Type</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00"/>
        <c:crosses val="autoZero"/>
        <c:auto val="0"/>
        <c:lblAlgn val="ctr"/>
        <c:lblOffset val="100"/>
        <c:noMultiLvlLbl val="0"/>
      </c:catAx>
      <c:valAx>
        <c:axId val="100"/>
        <c:scaling>
          <c:orientation val="minMax"/>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a:t>Implementation Percentage</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0"/>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600" dirty="0"/>
              <a:t>Procedure Implementation by Aerodrome </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autoTitleDeleted val="0"/>
    <c:plotArea>
      <c:layout>
        <c:manualLayout>
          <c:layoutTarget val="inner"/>
          <c:xMode val="edge"/>
          <c:yMode val="edge"/>
          <c:x val="8.8187437895663134E-2"/>
          <c:y val="6.087535974237545E-2"/>
          <c:w val="0.84966532333670997"/>
          <c:h val="0.52767673508024615"/>
        </c:manualLayout>
      </c:layout>
      <c:barChart>
        <c:barDir val="col"/>
        <c:grouping val="clustered"/>
        <c:varyColors val="0"/>
        <c:ser>
          <c:idx val="0"/>
          <c:order val="0"/>
          <c:tx>
            <c:strRef>
              <c:f>'PBN Implementation'!$D$39</c:f>
              <c:strCache>
                <c:ptCount val="1"/>
                <c:pt idx="0">
                  <c:v>ILS</c:v>
                </c:pt>
              </c:strCache>
            </c:strRef>
          </c:tx>
          <c:spPr>
            <a:solidFill>
              <a:schemeClr val="accent1"/>
            </a:solidFill>
            <a:ln w="9525" cap="flat" cmpd="sng" algn="ctr">
              <a:solidFill>
                <a:schemeClr val="lt1">
                  <a:shade val="95000"/>
                  <a:satMod val="105000"/>
                </a:schemeClr>
              </a:solidFill>
              <a:prstDash val="solid"/>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'PBN Implementation'!$B$40:$B$46</c:f>
              <c:strCache>
                <c:ptCount val="7"/>
                <c:pt idx="0">
                  <c:v>HEAX</c:v>
                </c:pt>
                <c:pt idx="1">
                  <c:v>HECA</c:v>
                </c:pt>
                <c:pt idx="2">
                  <c:v>HEGN</c:v>
                </c:pt>
                <c:pt idx="3">
                  <c:v>HELX</c:v>
                </c:pt>
                <c:pt idx="4">
                  <c:v>HEMA</c:v>
                </c:pt>
                <c:pt idx="5">
                  <c:v>HESH</c:v>
                </c:pt>
                <c:pt idx="6">
                  <c:v>HESN</c:v>
                </c:pt>
              </c:strCache>
            </c:strRef>
          </c:cat>
          <c:val>
            <c:numRef>
              <c:f>'PBN Implementation'!$D$40:$D$46</c:f>
              <c:numCache>
                <c:formatCode>General</c:formatCode>
                <c:ptCount val="7"/>
                <c:pt idx="0">
                  <c:v>1</c:v>
                </c:pt>
                <c:pt idx="1">
                  <c:v>6</c:v>
                </c:pt>
                <c:pt idx="2">
                  <c:v>1</c:v>
                </c:pt>
                <c:pt idx="3">
                  <c:v>2</c:v>
                </c:pt>
                <c:pt idx="4">
                  <c:v>0</c:v>
                </c:pt>
                <c:pt idx="5">
                  <c:v>1</c:v>
                </c:pt>
                <c:pt idx="6">
                  <c:v>1</c:v>
                </c:pt>
              </c:numCache>
            </c:numRef>
          </c:val>
          <c:extLst>
            <c:ext xmlns:c16="http://schemas.microsoft.com/office/drawing/2014/chart" uri="{C3380CC4-5D6E-409C-BE32-E72D297353CC}">
              <c16:uniqueId val="{00000000-95F9-4491-8704-B0569DE2996C}"/>
            </c:ext>
          </c:extLst>
        </c:ser>
        <c:ser>
          <c:idx val="1"/>
          <c:order val="1"/>
          <c:tx>
            <c:strRef>
              <c:f>'PBN Implementation'!$E$39</c:f>
              <c:strCache>
                <c:ptCount val="1"/>
                <c:pt idx="0">
                  <c:v>L/VNAV</c:v>
                </c:pt>
              </c:strCache>
            </c:strRef>
          </c:tx>
          <c:spPr>
            <a:solidFill>
              <a:schemeClr val="accent2"/>
            </a:solidFill>
            <a:ln w="9525" cap="flat" cmpd="sng" algn="ctr">
              <a:solidFill>
                <a:schemeClr val="lt1">
                  <a:shade val="95000"/>
                  <a:satMod val="105000"/>
                </a:schemeClr>
              </a:solidFill>
              <a:prstDash val="solid"/>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'PBN Implementation'!$B$40:$B$46</c:f>
              <c:strCache>
                <c:ptCount val="7"/>
                <c:pt idx="0">
                  <c:v>HEAX</c:v>
                </c:pt>
                <c:pt idx="1">
                  <c:v>HECA</c:v>
                </c:pt>
                <c:pt idx="2">
                  <c:v>HEGN</c:v>
                </c:pt>
                <c:pt idx="3">
                  <c:v>HELX</c:v>
                </c:pt>
                <c:pt idx="4">
                  <c:v>HEMA</c:v>
                </c:pt>
                <c:pt idx="5">
                  <c:v>HESH</c:v>
                </c:pt>
                <c:pt idx="6">
                  <c:v>HESN</c:v>
                </c:pt>
              </c:strCache>
            </c:strRef>
          </c:cat>
          <c:val>
            <c:numRef>
              <c:f>'PBN Implementation'!$E$40:$E$46</c:f>
              <c:numCache>
                <c:formatCode>General</c:formatCode>
                <c:ptCount val="7"/>
                <c:pt idx="0">
                  <c:v>0</c:v>
                </c:pt>
                <c:pt idx="1">
                  <c:v>0</c:v>
                </c:pt>
                <c:pt idx="2">
                  <c:v>4</c:v>
                </c:pt>
                <c:pt idx="3">
                  <c:v>2</c:v>
                </c:pt>
                <c:pt idx="4">
                  <c:v>0</c:v>
                </c:pt>
                <c:pt idx="5">
                  <c:v>4</c:v>
                </c:pt>
                <c:pt idx="6">
                  <c:v>2</c:v>
                </c:pt>
              </c:numCache>
            </c:numRef>
          </c:val>
          <c:extLst>
            <c:ext xmlns:c16="http://schemas.microsoft.com/office/drawing/2014/chart" uri="{C3380CC4-5D6E-409C-BE32-E72D297353CC}">
              <c16:uniqueId val="{00000001-95F9-4491-8704-B0569DE2996C}"/>
            </c:ext>
          </c:extLst>
        </c:ser>
        <c:ser>
          <c:idx val="2"/>
          <c:order val="2"/>
          <c:tx>
            <c:strRef>
              <c:f>'PBN Implementation'!$F$39</c:f>
              <c:strCache>
                <c:ptCount val="1"/>
                <c:pt idx="0">
                  <c:v>LNAV</c:v>
                </c:pt>
              </c:strCache>
            </c:strRef>
          </c:tx>
          <c:spPr>
            <a:solidFill>
              <a:schemeClr val="accent3"/>
            </a:solidFill>
            <a:ln w="9525" cap="flat" cmpd="sng" algn="ctr">
              <a:solidFill>
                <a:schemeClr val="lt1">
                  <a:shade val="95000"/>
                  <a:satMod val="105000"/>
                </a:schemeClr>
              </a:solidFill>
              <a:prstDash val="solid"/>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'PBN Implementation'!$B$40:$B$46</c:f>
              <c:strCache>
                <c:ptCount val="7"/>
                <c:pt idx="0">
                  <c:v>HEAX</c:v>
                </c:pt>
                <c:pt idx="1">
                  <c:v>HECA</c:v>
                </c:pt>
                <c:pt idx="2">
                  <c:v>HEGN</c:v>
                </c:pt>
                <c:pt idx="3">
                  <c:v>HELX</c:v>
                </c:pt>
                <c:pt idx="4">
                  <c:v>HEMA</c:v>
                </c:pt>
                <c:pt idx="5">
                  <c:v>HESH</c:v>
                </c:pt>
                <c:pt idx="6">
                  <c:v>HESN</c:v>
                </c:pt>
              </c:strCache>
            </c:strRef>
          </c:cat>
          <c:val>
            <c:numRef>
              <c:f>'PBN Implementation'!$F$40:$F$46</c:f>
              <c:numCache>
                <c:formatCode>General</c:formatCode>
                <c:ptCount val="7"/>
                <c:pt idx="0">
                  <c:v>4</c:v>
                </c:pt>
                <c:pt idx="1">
                  <c:v>6</c:v>
                </c:pt>
                <c:pt idx="2">
                  <c:v>4</c:v>
                </c:pt>
                <c:pt idx="3">
                  <c:v>2</c:v>
                </c:pt>
                <c:pt idx="4">
                  <c:v>2</c:v>
                </c:pt>
                <c:pt idx="5">
                  <c:v>4</c:v>
                </c:pt>
                <c:pt idx="6">
                  <c:v>2</c:v>
                </c:pt>
              </c:numCache>
            </c:numRef>
          </c:val>
          <c:extLst>
            <c:ext xmlns:c16="http://schemas.microsoft.com/office/drawing/2014/chart" uri="{C3380CC4-5D6E-409C-BE32-E72D297353CC}">
              <c16:uniqueId val="{00000002-95F9-4491-8704-B0569DE2996C}"/>
            </c:ext>
          </c:extLst>
        </c:ser>
        <c:ser>
          <c:idx val="3"/>
          <c:order val="3"/>
          <c:tx>
            <c:strRef>
              <c:f>'PBN Implementation'!$G$39</c:f>
              <c:strCache>
                <c:ptCount val="1"/>
                <c:pt idx="0">
                  <c:v>STAR</c:v>
                </c:pt>
              </c:strCache>
            </c:strRef>
          </c:tx>
          <c:spPr>
            <a:solidFill>
              <a:schemeClr val="accent4"/>
            </a:solidFill>
            <a:ln w="9525" cap="flat" cmpd="sng" algn="ctr">
              <a:solidFill>
                <a:schemeClr val="lt1">
                  <a:shade val="95000"/>
                  <a:satMod val="105000"/>
                </a:schemeClr>
              </a:solidFill>
              <a:prstDash val="solid"/>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'PBN Implementation'!$B$40:$B$46</c:f>
              <c:strCache>
                <c:ptCount val="7"/>
                <c:pt idx="0">
                  <c:v>HEAX</c:v>
                </c:pt>
                <c:pt idx="1">
                  <c:v>HECA</c:v>
                </c:pt>
                <c:pt idx="2">
                  <c:v>HEGN</c:v>
                </c:pt>
                <c:pt idx="3">
                  <c:v>HELX</c:v>
                </c:pt>
                <c:pt idx="4">
                  <c:v>HEMA</c:v>
                </c:pt>
                <c:pt idx="5">
                  <c:v>HESH</c:v>
                </c:pt>
                <c:pt idx="6">
                  <c:v>HESN</c:v>
                </c:pt>
              </c:strCache>
            </c:strRef>
          </c:cat>
          <c:val>
            <c:numRef>
              <c:f>'PBN Implementation'!$G$40:$G$46</c:f>
              <c:numCache>
                <c:formatCode>General</c:formatCode>
                <c:ptCount val="7"/>
                <c:pt idx="0">
                  <c:v>0</c:v>
                </c:pt>
                <c:pt idx="1">
                  <c:v>0</c:v>
                </c:pt>
                <c:pt idx="2">
                  <c:v>2</c:v>
                </c:pt>
                <c:pt idx="3">
                  <c:v>2</c:v>
                </c:pt>
                <c:pt idx="4">
                  <c:v>2</c:v>
                </c:pt>
                <c:pt idx="5">
                  <c:v>4</c:v>
                </c:pt>
                <c:pt idx="6">
                  <c:v>2</c:v>
                </c:pt>
              </c:numCache>
            </c:numRef>
          </c:val>
          <c:extLst>
            <c:ext xmlns:c16="http://schemas.microsoft.com/office/drawing/2014/chart" uri="{C3380CC4-5D6E-409C-BE32-E72D297353CC}">
              <c16:uniqueId val="{00000003-95F9-4491-8704-B0569DE2996C}"/>
            </c:ext>
          </c:extLst>
        </c:ser>
        <c:ser>
          <c:idx val="4"/>
          <c:order val="4"/>
          <c:tx>
            <c:strRef>
              <c:f>'PBN Implementation'!$H$39</c:f>
              <c:strCache>
                <c:ptCount val="1"/>
                <c:pt idx="0">
                  <c:v>SID</c:v>
                </c:pt>
              </c:strCache>
            </c:strRef>
          </c:tx>
          <c:spPr>
            <a:solidFill>
              <a:schemeClr val="accent5"/>
            </a:solidFill>
            <a:ln w="9525" cap="flat" cmpd="sng" algn="ctr">
              <a:solidFill>
                <a:schemeClr val="lt1">
                  <a:shade val="95000"/>
                  <a:satMod val="105000"/>
                </a:schemeClr>
              </a:solidFill>
              <a:prstDash val="solid"/>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'PBN Implementation'!$B$40:$B$46</c:f>
              <c:strCache>
                <c:ptCount val="7"/>
                <c:pt idx="0">
                  <c:v>HEAX</c:v>
                </c:pt>
                <c:pt idx="1">
                  <c:v>HECA</c:v>
                </c:pt>
                <c:pt idx="2">
                  <c:v>HEGN</c:v>
                </c:pt>
                <c:pt idx="3">
                  <c:v>HELX</c:v>
                </c:pt>
                <c:pt idx="4">
                  <c:v>HEMA</c:v>
                </c:pt>
                <c:pt idx="5">
                  <c:v>HESH</c:v>
                </c:pt>
                <c:pt idx="6">
                  <c:v>HESN</c:v>
                </c:pt>
              </c:strCache>
            </c:strRef>
          </c:cat>
          <c:val>
            <c:numRef>
              <c:f>'PBN Implementation'!$H$40:$H$46</c:f>
              <c:numCache>
                <c:formatCode>General</c:formatCode>
                <c:ptCount val="7"/>
                <c:pt idx="0">
                  <c:v>1</c:v>
                </c:pt>
                <c:pt idx="1">
                  <c:v>0</c:v>
                </c:pt>
                <c:pt idx="2">
                  <c:v>2</c:v>
                </c:pt>
                <c:pt idx="3">
                  <c:v>2</c:v>
                </c:pt>
                <c:pt idx="4">
                  <c:v>2</c:v>
                </c:pt>
                <c:pt idx="5">
                  <c:v>4</c:v>
                </c:pt>
                <c:pt idx="6">
                  <c:v>2</c:v>
                </c:pt>
              </c:numCache>
            </c:numRef>
          </c:val>
          <c:extLst>
            <c:ext xmlns:c16="http://schemas.microsoft.com/office/drawing/2014/chart" uri="{C3380CC4-5D6E-409C-BE32-E72D297353CC}">
              <c16:uniqueId val="{00000004-95F9-4491-8704-B0569DE2996C}"/>
            </c:ext>
          </c:extLst>
        </c:ser>
        <c:dLbls>
          <c:dLblPos val="outEnd"/>
          <c:showLegendKey val="0"/>
          <c:showVal val="1"/>
          <c:showCatName val="0"/>
          <c:showSerName val="0"/>
          <c:showPercent val="0"/>
          <c:showBubbleSize val="0"/>
        </c:dLbls>
        <c:gapWidth val="150"/>
        <c:overlap val="-20"/>
        <c:axId val="10"/>
        <c:axId val="100"/>
      </c:barChart>
      <c:catAx>
        <c:axId val="1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sz="1400" dirty="0"/>
                  <a:t>International Aerodromes</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00"/>
        <c:crosses val="autoZero"/>
        <c:auto val="0"/>
        <c:lblAlgn val="ctr"/>
        <c:lblOffset val="100"/>
        <c:noMultiLvlLbl val="0"/>
      </c:catAx>
      <c:valAx>
        <c:axId val="100"/>
        <c:scaling>
          <c:orientation val="minMax"/>
        </c:scaling>
        <c:delete val="0"/>
        <c:axPos val="l"/>
        <c:majorGridlines>
          <c:spPr>
            <a:ln w="9525" cap="flat" cmpd="sng" algn="ctr">
              <a:solidFill>
                <a:schemeClr val="tx1">
                  <a:tint val="75000"/>
                  <a:shade val="95000"/>
                  <a:satMod val="10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US" sz="1400" dirty="0"/>
                  <a:t>Number of Thresholds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0"/>
        <c:crosses val="autoZero"/>
        <c:crossBetween val="between"/>
      </c:valAx>
      <c:dTable>
        <c:showHorzBorder val="1"/>
        <c:showVertBorder val="1"/>
        <c:showOutline val="1"/>
        <c:showKeys val="1"/>
        <c:spPr>
          <a:noFill/>
          <a:ln w="9525" cap="flat" cmpd="sng" algn="ctr">
            <a:solidFill>
              <a:schemeClr val="tx1">
                <a:tint val="75000"/>
                <a:shade val="95000"/>
                <a:satMod val="105000"/>
              </a:schemeClr>
            </a:solidFill>
            <a:prstDash val="solid"/>
            <a:round/>
          </a:ln>
          <a:effectLst/>
        </c:spPr>
        <c:txPr>
          <a:bodyPr rot="0" spcFirstLastPara="1" vertOverflow="ellipsis" vert="horz" wrap="square" anchor="ctr" anchorCtr="1"/>
          <a:lstStyle/>
          <a:p>
            <a:pPr rtl="0">
              <a:defRPr sz="1400" b="0" i="0" u="none" strike="noStrike" kern="1200" baseline="0">
                <a:solidFill>
                  <a:schemeClr val="tx1"/>
                </a:solidFill>
                <a:latin typeface="+mn-lt"/>
                <a:ea typeface="+mn-ea"/>
                <a:cs typeface="+mn-cs"/>
              </a:defRPr>
            </a:pPr>
            <a:endParaRPr lang="en-US"/>
          </a:p>
        </c:txPr>
      </c:dTable>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noFill/>
      <a:prstDash val="solid"/>
      <a:miter lim="800000"/>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lrMapOvr bg1="lt1" tx1="dk1" bg2="lt2" tx2="dk2" accent1="accent1" accent2="accent2" accent3="accent3" accent4="accent4" accent5="accent5" accent6="accent6" hlink="hlink" folHlink="folHlink"/>
  <c:chart>
    <c:title>
      <c:tx>
        <c:rich>
          <a:bodyPr/>
          <a:lstStyle/>
          <a:p>
            <a:pPr>
              <a:defRPr/>
            </a:pPr>
            <a:r>
              <a:rPr lang="en-US"/>
              <a:t>Interference Type (Jamming vs Spoofing)</a:t>
            </a:r>
          </a:p>
        </c:rich>
      </c:tx>
      <c:overlay val="0"/>
    </c:title>
    <c:autoTitleDeleted val="0"/>
    <c:plotArea>
      <c:layout/>
      <c:barChart>
        <c:barDir val="col"/>
        <c:grouping val="clustered"/>
        <c:varyColors val="0"/>
        <c:ser>
          <c:idx val="0"/>
          <c:order val="0"/>
          <c:tx>
            <c:strRef>
              <c:f>'Annual Summary'!$C$6</c:f>
              <c:strCache>
                <c:ptCount val="1"/>
                <c:pt idx="0">
                  <c:v>Jamming Events</c:v>
                </c:pt>
              </c:strCache>
            </c:strRef>
          </c:tx>
          <c:spPr>
            <a:ln>
              <a:prstDash val="solid"/>
            </a:ln>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'Annual Summary'!$B$7:$B$8</c:f>
              <c:strCache>
                <c:ptCount val="2"/>
                <c:pt idx="0">
                  <c:v>2024</c:v>
                </c:pt>
                <c:pt idx="1">
                  <c:v>2025</c:v>
                </c:pt>
              </c:strCache>
            </c:strRef>
          </c:cat>
          <c:val>
            <c:numRef>
              <c:f>'Annual Summary'!$C$7:$C$8</c:f>
              <c:numCache>
                <c:formatCode>#,##0</c:formatCode>
                <c:ptCount val="2"/>
                <c:pt idx="0">
                  <c:v>160</c:v>
                </c:pt>
                <c:pt idx="1">
                  <c:v>61</c:v>
                </c:pt>
              </c:numCache>
            </c:numRef>
          </c:val>
          <c:extLst>
            <c:ext xmlns:c16="http://schemas.microsoft.com/office/drawing/2014/chart" uri="{C3380CC4-5D6E-409C-BE32-E72D297353CC}">
              <c16:uniqueId val="{00000000-0A50-4ACC-9E26-57ACE9F9A7B1}"/>
            </c:ext>
          </c:extLst>
        </c:ser>
        <c:ser>
          <c:idx val="1"/>
          <c:order val="1"/>
          <c:tx>
            <c:strRef>
              <c:f>'Annual Summary'!$D$6</c:f>
              <c:strCache>
                <c:ptCount val="1"/>
                <c:pt idx="0">
                  <c:v>Spoofing Events</c:v>
                </c:pt>
              </c:strCache>
            </c:strRef>
          </c:tx>
          <c:spPr>
            <a:ln>
              <a:prstDash val="solid"/>
            </a:ln>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'Annual Summary'!$B$7:$B$8</c:f>
              <c:strCache>
                <c:ptCount val="2"/>
                <c:pt idx="0">
                  <c:v>2024</c:v>
                </c:pt>
                <c:pt idx="1">
                  <c:v>2025</c:v>
                </c:pt>
              </c:strCache>
            </c:strRef>
          </c:cat>
          <c:val>
            <c:numRef>
              <c:f>'Annual Summary'!$D$7:$D$8</c:f>
              <c:numCache>
                <c:formatCode>#,##0</c:formatCode>
                <c:ptCount val="2"/>
                <c:pt idx="0">
                  <c:v>21</c:v>
                </c:pt>
                <c:pt idx="1">
                  <c:v>14</c:v>
                </c:pt>
              </c:numCache>
            </c:numRef>
          </c:val>
          <c:extLst>
            <c:ext xmlns:c16="http://schemas.microsoft.com/office/drawing/2014/chart" uri="{C3380CC4-5D6E-409C-BE32-E72D297353CC}">
              <c16:uniqueId val="{00000001-0A50-4ACC-9E26-57ACE9F9A7B1}"/>
            </c:ext>
          </c:extLst>
        </c:ser>
        <c:dLbls>
          <c:dLblPos val="outEnd"/>
          <c:showLegendKey val="0"/>
          <c:showVal val="1"/>
          <c:showCatName val="0"/>
          <c:showSerName val="0"/>
          <c:showPercent val="0"/>
          <c:showBubbleSize val="0"/>
        </c:dLbls>
        <c:gapWidth val="150"/>
        <c:axId val="10"/>
        <c:axId val="100"/>
      </c:barChart>
      <c:catAx>
        <c:axId val="10"/>
        <c:scaling>
          <c:orientation val="minMax"/>
        </c:scaling>
        <c:delete val="0"/>
        <c:axPos val="b"/>
        <c:title>
          <c:tx>
            <c:rich>
              <a:bodyPr/>
              <a:lstStyle/>
              <a:p>
                <a:pPr>
                  <a:defRPr/>
                </a:pPr>
                <a:r>
                  <a:rPr lang="en-US"/>
                  <a:t>Year</a:t>
                </a:r>
              </a:p>
            </c:rich>
          </c:tx>
          <c:overlay val="0"/>
        </c:title>
        <c:numFmt formatCode="General" sourceLinked="1"/>
        <c:majorTickMark val="none"/>
        <c:minorTickMark val="none"/>
        <c:tickLblPos val="nextTo"/>
        <c:crossAx val="100"/>
        <c:crosses val="autoZero"/>
        <c:auto val="0"/>
        <c:lblAlgn val="ctr"/>
        <c:lblOffset val="100"/>
        <c:noMultiLvlLbl val="0"/>
      </c:catAx>
      <c:valAx>
        <c:axId val="100"/>
        <c:scaling>
          <c:orientation val="minMax"/>
        </c:scaling>
        <c:delete val="0"/>
        <c:axPos val="l"/>
        <c:majorGridlines/>
        <c:title>
          <c:tx>
            <c:rich>
              <a:bodyPr/>
              <a:lstStyle/>
              <a:p>
                <a:pPr>
                  <a:defRPr sz="1400"/>
                </a:pPr>
                <a:r>
                  <a:rPr lang="en-US" sz="1400"/>
                  <a:t>Number of Incidents</a:t>
                </a:r>
              </a:p>
            </c:rich>
          </c:tx>
          <c:overlay val="0"/>
        </c:title>
        <c:numFmt formatCode="#,##0" sourceLinked="1"/>
        <c:majorTickMark val="none"/>
        <c:minorTickMark val="none"/>
        <c:tickLblPos val="nextTo"/>
        <c:crossAx val="10"/>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10">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a:schemeClr val="lt1"/>
    </cs:lnRef>
    <cs:fillRef idx="1">
      <cs:styleClr val="auto"/>
    </cs:fillRef>
    <cs:effectRef idx="1">
      <a:schemeClr val="dk1"/>
    </cs:effectRef>
    <cs:fontRef idx="minor">
      <a:schemeClr val="tx1"/>
    </cs:fontRef>
    <cs:spPr>
      <a:ln>
        <a:round/>
      </a:ln>
    </cs:spPr>
  </cs:dataPoint>
  <cs:dataPoint3D>
    <cs:lnRef idx="1">
      <a:schemeClr val="lt1"/>
    </cs:lnRef>
    <cs:fillRef idx="1">
      <cs:styleClr val="auto"/>
    </cs:fillRef>
    <cs:effectRef idx="1">
      <a:schemeClr val="dk1"/>
    </cs:effectRef>
    <cs:fontRef idx="minor">
      <a:schemeClr val="tx1"/>
    </cs:fontRef>
    <cs:spPr>
      <a:ln>
        <a:round/>
      </a:ln>
    </cs:spPr>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1">
      <cs:styleClr val="auto"/>
    </cs:fillRef>
    <cs:effectRef idx="1">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1">
      <a:schemeClr val="dk1"/>
    </cs:effectRef>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1">
      <a:schemeClr val="dk1"/>
    </cs:effectRef>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11">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a:schemeClr val="lt1"/>
    </cs:lnRef>
    <cs:fillRef idx="1">
      <cs:styleClr val="auto"/>
    </cs:fillRef>
    <cs:effectRef idx="1">
      <a:schemeClr val="dk1"/>
    </cs:effectRef>
    <cs:fontRef idx="minor">
      <a:schemeClr val="tx1"/>
    </cs:fontRef>
    <cs:spPr>
      <a:ln>
        <a:round/>
      </a:ln>
    </cs:spPr>
  </cs:dataPoint>
  <cs:dataPoint3D>
    <cs:lnRef idx="1">
      <a:schemeClr val="lt1"/>
    </cs:lnRef>
    <cs:fillRef idx="1">
      <cs:styleClr val="auto"/>
    </cs:fillRef>
    <cs:effectRef idx="1">
      <a:schemeClr val="dk1"/>
    </cs:effectRef>
    <cs:fontRef idx="minor">
      <a:schemeClr val="tx1"/>
    </cs:fontRef>
    <cs:spPr>
      <a:ln>
        <a:round/>
      </a:ln>
    </cs:spPr>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1">
      <cs:styleClr val="auto"/>
    </cs:fillRef>
    <cs:effectRef idx="1">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1">
      <a:schemeClr val="dk1"/>
    </cs:effectRef>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1">
      <a:schemeClr val="dk1"/>
    </cs:effectRef>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7B53AC-396A-455F-8E95-F317033B1C43}" type="datetimeFigureOut">
              <a:rPr lang="en-US" smtClean="0"/>
              <a:t>2026-09-26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D0BB0-C347-4A97-A865-D35197B7B2FE}" type="slidenum">
              <a:rPr lang="en-US" smtClean="0"/>
              <a:t>‹#›</a:t>
            </a:fld>
            <a:endParaRPr lang="en-US"/>
          </a:p>
        </p:txBody>
      </p:sp>
    </p:spTree>
    <p:extLst>
      <p:ext uri="{BB962C8B-B14F-4D97-AF65-F5344CB8AC3E}">
        <p14:creationId xmlns:p14="http://schemas.microsoft.com/office/powerpoint/2010/main" val="1328907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6D0BB0-C347-4A97-A865-D35197B7B2FE}" type="slidenum">
              <a:rPr lang="en-US" smtClean="0"/>
              <a:t>1</a:t>
            </a:fld>
            <a:endParaRPr lang="en-US"/>
          </a:p>
        </p:txBody>
      </p:sp>
    </p:spTree>
    <p:extLst>
      <p:ext uri="{BB962C8B-B14F-4D97-AF65-F5344CB8AC3E}">
        <p14:creationId xmlns:p14="http://schemas.microsoft.com/office/powerpoint/2010/main" val="393235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B319F-E40C-13D1-721E-2C1FC499C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E74677-8749-A4DD-70A1-A6ED4344FF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79BD02-C6EB-9B0F-AB51-B6F4E4A648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04587A-7A7D-B02F-B934-C0A4636204D1}"/>
              </a:ext>
            </a:extLst>
          </p:cNvPr>
          <p:cNvSpPr>
            <a:spLocks noGrp="1"/>
          </p:cNvSpPr>
          <p:nvPr>
            <p:ph type="sldNum" sz="quarter" idx="5"/>
          </p:nvPr>
        </p:nvSpPr>
        <p:spPr/>
        <p:txBody>
          <a:bodyPr/>
          <a:lstStyle/>
          <a:p>
            <a:fld id="{CD6D0BB0-C347-4A97-A865-D35197B7B2FE}" type="slidenum">
              <a:rPr lang="en-US" smtClean="0"/>
              <a:t>3</a:t>
            </a:fld>
            <a:endParaRPr lang="en-US"/>
          </a:p>
        </p:txBody>
      </p:sp>
    </p:spTree>
    <p:extLst>
      <p:ext uri="{BB962C8B-B14F-4D97-AF65-F5344CB8AC3E}">
        <p14:creationId xmlns:p14="http://schemas.microsoft.com/office/powerpoint/2010/main" val="3653367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9E8EB-4357-87A4-3796-74E4F6624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CB897-2AEB-CFFC-F368-718C3E26A1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49A37A-E210-67BF-350A-26E6F0F3CC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4EF920-7FB7-1438-8E8B-20AF0240AABC}"/>
              </a:ext>
            </a:extLst>
          </p:cNvPr>
          <p:cNvSpPr>
            <a:spLocks noGrp="1"/>
          </p:cNvSpPr>
          <p:nvPr>
            <p:ph type="sldNum" sz="quarter" idx="5"/>
          </p:nvPr>
        </p:nvSpPr>
        <p:spPr/>
        <p:txBody>
          <a:bodyPr/>
          <a:lstStyle/>
          <a:p>
            <a:fld id="{CD6D0BB0-C347-4A97-A865-D35197B7B2FE}" type="slidenum">
              <a:rPr lang="en-US" smtClean="0"/>
              <a:t>4</a:t>
            </a:fld>
            <a:endParaRPr lang="en-US"/>
          </a:p>
        </p:txBody>
      </p:sp>
    </p:spTree>
    <p:extLst>
      <p:ext uri="{BB962C8B-B14F-4D97-AF65-F5344CB8AC3E}">
        <p14:creationId xmlns:p14="http://schemas.microsoft.com/office/powerpoint/2010/main" val="990255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C18A6-7009-7F81-E902-FCCF5EA7C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B4B37-FCA8-F815-027E-15F451E18E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71EDCB-FFE0-45B4-0B35-028C4D23D3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A8908A-27CC-3FA5-5118-9C4FA4D83471}"/>
              </a:ext>
            </a:extLst>
          </p:cNvPr>
          <p:cNvSpPr>
            <a:spLocks noGrp="1"/>
          </p:cNvSpPr>
          <p:nvPr>
            <p:ph type="sldNum" sz="quarter" idx="5"/>
          </p:nvPr>
        </p:nvSpPr>
        <p:spPr/>
        <p:txBody>
          <a:bodyPr/>
          <a:lstStyle/>
          <a:p>
            <a:fld id="{CD6D0BB0-C347-4A97-A865-D35197B7B2FE}" type="slidenum">
              <a:rPr lang="en-US" smtClean="0"/>
              <a:t>5</a:t>
            </a:fld>
            <a:endParaRPr lang="en-US"/>
          </a:p>
        </p:txBody>
      </p:sp>
    </p:spTree>
    <p:extLst>
      <p:ext uri="{BB962C8B-B14F-4D97-AF65-F5344CB8AC3E}">
        <p14:creationId xmlns:p14="http://schemas.microsoft.com/office/powerpoint/2010/main" val="206575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4C6E9-9E84-12CB-114B-91C00F05B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43BE2-1575-2427-FAEF-DEA8D20875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D5CBF4-4E80-C1DE-079E-EBD3873273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AB8B6A-787D-B8B0-8694-87C1E0F5CD40}"/>
              </a:ext>
            </a:extLst>
          </p:cNvPr>
          <p:cNvSpPr>
            <a:spLocks noGrp="1"/>
          </p:cNvSpPr>
          <p:nvPr>
            <p:ph type="sldNum" sz="quarter" idx="5"/>
          </p:nvPr>
        </p:nvSpPr>
        <p:spPr/>
        <p:txBody>
          <a:bodyPr/>
          <a:lstStyle/>
          <a:p>
            <a:fld id="{CD6D0BB0-C347-4A97-A865-D35197B7B2FE}" type="slidenum">
              <a:rPr lang="en-US" smtClean="0"/>
              <a:t>6</a:t>
            </a:fld>
            <a:endParaRPr lang="en-US"/>
          </a:p>
        </p:txBody>
      </p:sp>
    </p:spTree>
    <p:extLst>
      <p:ext uri="{BB962C8B-B14F-4D97-AF65-F5344CB8AC3E}">
        <p14:creationId xmlns:p14="http://schemas.microsoft.com/office/powerpoint/2010/main" val="1964033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4B275-F362-729C-CA49-40EA8936B2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96F8F-9482-3982-6937-F847B885E0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CBD76-1216-8F13-8314-60FD6C3204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55E59E-FFA8-5301-41A5-458978DE8E2C}"/>
              </a:ext>
            </a:extLst>
          </p:cNvPr>
          <p:cNvSpPr>
            <a:spLocks noGrp="1"/>
          </p:cNvSpPr>
          <p:nvPr>
            <p:ph type="sldNum" sz="quarter" idx="5"/>
          </p:nvPr>
        </p:nvSpPr>
        <p:spPr/>
        <p:txBody>
          <a:bodyPr/>
          <a:lstStyle/>
          <a:p>
            <a:fld id="{CD6D0BB0-C347-4A97-A865-D35197B7B2FE}" type="slidenum">
              <a:rPr lang="en-US" smtClean="0"/>
              <a:t>7</a:t>
            </a:fld>
            <a:endParaRPr lang="en-US"/>
          </a:p>
        </p:txBody>
      </p:sp>
    </p:spTree>
    <p:extLst>
      <p:ext uri="{BB962C8B-B14F-4D97-AF65-F5344CB8AC3E}">
        <p14:creationId xmlns:p14="http://schemas.microsoft.com/office/powerpoint/2010/main" val="1041256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5B46D-CA4A-89D7-4AED-0481E97D9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034E0-99C6-204D-BA24-738CDCD01B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002A88-03A3-AB48-E90C-2B2CA4A5F7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84EFF9-9B3F-E936-99BD-A95FAA1C5850}"/>
              </a:ext>
            </a:extLst>
          </p:cNvPr>
          <p:cNvSpPr>
            <a:spLocks noGrp="1"/>
          </p:cNvSpPr>
          <p:nvPr>
            <p:ph type="sldNum" sz="quarter" idx="5"/>
          </p:nvPr>
        </p:nvSpPr>
        <p:spPr/>
        <p:txBody>
          <a:bodyPr/>
          <a:lstStyle/>
          <a:p>
            <a:fld id="{CD6D0BB0-C347-4A97-A865-D35197B7B2FE}" type="slidenum">
              <a:rPr lang="en-US" smtClean="0"/>
              <a:t>8</a:t>
            </a:fld>
            <a:endParaRPr lang="en-US"/>
          </a:p>
        </p:txBody>
      </p:sp>
    </p:spTree>
    <p:extLst>
      <p:ext uri="{BB962C8B-B14F-4D97-AF65-F5344CB8AC3E}">
        <p14:creationId xmlns:p14="http://schemas.microsoft.com/office/powerpoint/2010/main" val="2969126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E8583-0BDD-8F85-21FA-4FA0568A8F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0C96C6-D243-BEB1-B8BC-6838196706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1E7F20-3541-6FE4-DD88-B4E82810B7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3EBAF8-4069-0670-9D02-FF88BBD1A958}"/>
              </a:ext>
            </a:extLst>
          </p:cNvPr>
          <p:cNvSpPr>
            <a:spLocks noGrp="1"/>
          </p:cNvSpPr>
          <p:nvPr>
            <p:ph type="sldNum" sz="quarter" idx="5"/>
          </p:nvPr>
        </p:nvSpPr>
        <p:spPr/>
        <p:txBody>
          <a:bodyPr/>
          <a:lstStyle/>
          <a:p>
            <a:fld id="{CD6D0BB0-C347-4A97-A865-D35197B7B2FE}" type="slidenum">
              <a:rPr lang="en-US" smtClean="0"/>
              <a:t>9</a:t>
            </a:fld>
            <a:endParaRPr lang="en-US"/>
          </a:p>
        </p:txBody>
      </p:sp>
    </p:spTree>
    <p:extLst>
      <p:ext uri="{BB962C8B-B14F-4D97-AF65-F5344CB8AC3E}">
        <p14:creationId xmlns:p14="http://schemas.microsoft.com/office/powerpoint/2010/main" val="2402384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D0BB0-C347-4A97-A865-D35197B7B2F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9494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AA265-953C-1670-C099-B358A2AE35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B1016-1334-E8C8-772C-6CF41F440C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18BFA-C5D1-F867-2794-56196DC147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CF0D2C-0CBA-FB20-6330-BEC0049237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D0BB0-C347-4A97-A865-D35197B7B2F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1510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29F52-54FF-9672-FD6D-1110F024E2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18E12-1FDC-41F5-9F96-96187723F6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67DEEA-F538-7DD7-B0B1-490FF49BDB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842CDD-25CA-2B30-59AD-F5C7EC227294}"/>
              </a:ext>
            </a:extLst>
          </p:cNvPr>
          <p:cNvSpPr>
            <a:spLocks noGrp="1"/>
          </p:cNvSpPr>
          <p:nvPr>
            <p:ph type="sldNum" sz="quarter" idx="5"/>
          </p:nvPr>
        </p:nvSpPr>
        <p:spPr/>
        <p:txBody>
          <a:bodyPr/>
          <a:lstStyle/>
          <a:p>
            <a:fld id="{CD6D0BB0-C347-4A97-A865-D35197B7B2FE}" type="slidenum">
              <a:rPr lang="en-US" smtClean="0"/>
              <a:t>12</a:t>
            </a:fld>
            <a:endParaRPr lang="en-US"/>
          </a:p>
        </p:txBody>
      </p:sp>
    </p:spTree>
    <p:extLst>
      <p:ext uri="{BB962C8B-B14F-4D97-AF65-F5344CB8AC3E}">
        <p14:creationId xmlns:p14="http://schemas.microsoft.com/office/powerpoint/2010/main" val="1877358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9AB7-6132-ECAD-9E51-57482A14F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78B05-01D6-0BEC-C866-99A32EE74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37954-2441-6769-8FC4-AE1A59D5B0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F6BA85-4EBD-9CA4-0095-EE8510D85FE5}"/>
              </a:ext>
            </a:extLst>
          </p:cNvPr>
          <p:cNvSpPr>
            <a:spLocks noGrp="1"/>
          </p:cNvSpPr>
          <p:nvPr>
            <p:ph type="sldNum" sz="quarter" idx="5"/>
          </p:nvPr>
        </p:nvSpPr>
        <p:spPr/>
        <p:txBody>
          <a:bodyPr/>
          <a:lstStyle/>
          <a:p>
            <a:fld id="{CD6D0BB0-C347-4A97-A865-D35197B7B2FE}" type="slidenum">
              <a:rPr lang="en-US" smtClean="0"/>
              <a:t>13</a:t>
            </a:fld>
            <a:endParaRPr lang="en-US"/>
          </a:p>
        </p:txBody>
      </p:sp>
    </p:spTree>
    <p:extLst>
      <p:ext uri="{BB962C8B-B14F-4D97-AF65-F5344CB8AC3E}">
        <p14:creationId xmlns:p14="http://schemas.microsoft.com/office/powerpoint/2010/main" val="1122583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09A01-85AC-908D-D044-7C0309FA42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D3D7D-552C-E7B2-18FA-5070851C67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1FF5B4-060D-4074-987F-95912B6B50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E13A8C-473B-51CC-2FCC-F996B55D1A04}"/>
              </a:ext>
            </a:extLst>
          </p:cNvPr>
          <p:cNvSpPr>
            <a:spLocks noGrp="1"/>
          </p:cNvSpPr>
          <p:nvPr>
            <p:ph type="sldNum" sz="quarter" idx="5"/>
          </p:nvPr>
        </p:nvSpPr>
        <p:spPr/>
        <p:txBody>
          <a:bodyPr/>
          <a:lstStyle/>
          <a:p>
            <a:fld id="{CD6D0BB0-C347-4A97-A865-D35197B7B2FE}" type="slidenum">
              <a:rPr lang="en-US" smtClean="0"/>
              <a:t>14</a:t>
            </a:fld>
            <a:endParaRPr lang="en-US"/>
          </a:p>
        </p:txBody>
      </p:sp>
    </p:spTree>
    <p:extLst>
      <p:ext uri="{BB962C8B-B14F-4D97-AF65-F5344CB8AC3E}">
        <p14:creationId xmlns:p14="http://schemas.microsoft.com/office/powerpoint/2010/main" val="3044069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BF735-C259-E92D-459E-3E5F42F69E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9073EC-FD3A-D896-2C09-351DD69AE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464E03-562A-286A-D2E5-7ABFA3C97E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63580F-2D5F-D3F2-6E75-144CCF672227}"/>
              </a:ext>
            </a:extLst>
          </p:cNvPr>
          <p:cNvSpPr>
            <a:spLocks noGrp="1"/>
          </p:cNvSpPr>
          <p:nvPr>
            <p:ph type="sldNum" sz="quarter" idx="5"/>
          </p:nvPr>
        </p:nvSpPr>
        <p:spPr/>
        <p:txBody>
          <a:bodyPr/>
          <a:lstStyle/>
          <a:p>
            <a:fld id="{CD6D0BB0-C347-4A97-A865-D35197B7B2FE}" type="slidenum">
              <a:rPr lang="en-US" smtClean="0"/>
              <a:t>15</a:t>
            </a:fld>
            <a:endParaRPr lang="en-US"/>
          </a:p>
        </p:txBody>
      </p:sp>
    </p:spTree>
    <p:extLst>
      <p:ext uri="{BB962C8B-B14F-4D97-AF65-F5344CB8AC3E}">
        <p14:creationId xmlns:p14="http://schemas.microsoft.com/office/powerpoint/2010/main" val="1586671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5DE63-9991-3400-3DD6-D686F81265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B9DCB9-C8E8-2AB1-AFE2-D86BA08489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766B9E-7C53-B815-75F6-81A756DC01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1B8300-ABBE-E40A-5901-947EF99F435B}"/>
              </a:ext>
            </a:extLst>
          </p:cNvPr>
          <p:cNvSpPr>
            <a:spLocks noGrp="1"/>
          </p:cNvSpPr>
          <p:nvPr>
            <p:ph type="sldNum" sz="quarter" idx="5"/>
          </p:nvPr>
        </p:nvSpPr>
        <p:spPr/>
        <p:txBody>
          <a:bodyPr/>
          <a:lstStyle/>
          <a:p>
            <a:fld id="{CD6D0BB0-C347-4A97-A865-D35197B7B2FE}" type="slidenum">
              <a:rPr lang="en-US" smtClean="0"/>
              <a:t>16</a:t>
            </a:fld>
            <a:endParaRPr lang="en-US"/>
          </a:p>
        </p:txBody>
      </p:sp>
    </p:spTree>
    <p:extLst>
      <p:ext uri="{BB962C8B-B14F-4D97-AF65-F5344CB8AC3E}">
        <p14:creationId xmlns:p14="http://schemas.microsoft.com/office/powerpoint/2010/main" val="56819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DA913-A35C-AF53-BB2E-0A60580343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15389D-5AE5-8C2C-DD6E-4122512D0A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B4BA8C-224C-BAA4-5A93-F12133A6D6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37BF41-E500-8A11-1AEB-529AA1227F7E}"/>
              </a:ext>
            </a:extLst>
          </p:cNvPr>
          <p:cNvSpPr>
            <a:spLocks noGrp="1"/>
          </p:cNvSpPr>
          <p:nvPr>
            <p:ph type="sldNum" sz="quarter" idx="5"/>
          </p:nvPr>
        </p:nvSpPr>
        <p:spPr/>
        <p:txBody>
          <a:bodyPr/>
          <a:lstStyle/>
          <a:p>
            <a:fld id="{CD6D0BB0-C347-4A97-A865-D35197B7B2FE}" type="slidenum">
              <a:rPr lang="en-US" smtClean="0"/>
              <a:t>17</a:t>
            </a:fld>
            <a:endParaRPr lang="en-US"/>
          </a:p>
        </p:txBody>
      </p:sp>
    </p:spTree>
    <p:extLst>
      <p:ext uri="{BB962C8B-B14F-4D97-AF65-F5344CB8AC3E}">
        <p14:creationId xmlns:p14="http://schemas.microsoft.com/office/powerpoint/2010/main" val="3899734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E623E-89C9-5FDF-E95E-14AEBCA709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066AA-24D3-026B-6143-8EF3825B18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DB7D7-56E9-DF09-07C8-250B18A079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87E93D-C46E-8D2B-3369-752A350261C7}"/>
              </a:ext>
            </a:extLst>
          </p:cNvPr>
          <p:cNvSpPr>
            <a:spLocks noGrp="1"/>
          </p:cNvSpPr>
          <p:nvPr>
            <p:ph type="sldNum" sz="quarter" idx="5"/>
          </p:nvPr>
        </p:nvSpPr>
        <p:spPr/>
        <p:txBody>
          <a:bodyPr/>
          <a:lstStyle/>
          <a:p>
            <a:fld id="{CD6D0BB0-C347-4A97-A865-D35197B7B2FE}" type="slidenum">
              <a:rPr lang="en-US" smtClean="0"/>
              <a:t>18</a:t>
            </a:fld>
            <a:endParaRPr lang="en-US"/>
          </a:p>
        </p:txBody>
      </p:sp>
    </p:spTree>
    <p:extLst>
      <p:ext uri="{BB962C8B-B14F-4D97-AF65-F5344CB8AC3E}">
        <p14:creationId xmlns:p14="http://schemas.microsoft.com/office/powerpoint/2010/main" val="1145142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CED63-727D-DED1-2E44-9F0744D80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F9369-ADA3-CDFC-9254-D860CDF0DC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FB6915-7E64-6FDC-1A7B-B5C29A8916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B1D857-5B12-8DE6-DB1B-32CB16B92E3C}"/>
              </a:ext>
            </a:extLst>
          </p:cNvPr>
          <p:cNvSpPr>
            <a:spLocks noGrp="1"/>
          </p:cNvSpPr>
          <p:nvPr>
            <p:ph type="sldNum" sz="quarter" idx="5"/>
          </p:nvPr>
        </p:nvSpPr>
        <p:spPr/>
        <p:txBody>
          <a:bodyPr/>
          <a:lstStyle/>
          <a:p>
            <a:fld id="{CD6D0BB0-C347-4A97-A865-D35197B7B2FE}" type="slidenum">
              <a:rPr lang="en-US" smtClean="0"/>
              <a:t>19</a:t>
            </a:fld>
            <a:endParaRPr lang="en-US"/>
          </a:p>
        </p:txBody>
      </p:sp>
    </p:spTree>
    <p:extLst>
      <p:ext uri="{BB962C8B-B14F-4D97-AF65-F5344CB8AC3E}">
        <p14:creationId xmlns:p14="http://schemas.microsoft.com/office/powerpoint/2010/main" val="2495092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9D40A-FFC5-2DA6-BE0B-01B5A8AD36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4B695-1DF9-FF50-2A48-0880F6427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4EC0C-E9CA-B9BA-63AB-026498B30D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84436E-34C1-4A15-280B-CE6CD159A937}"/>
              </a:ext>
            </a:extLst>
          </p:cNvPr>
          <p:cNvSpPr>
            <a:spLocks noGrp="1"/>
          </p:cNvSpPr>
          <p:nvPr>
            <p:ph type="sldNum" sz="quarter" idx="5"/>
          </p:nvPr>
        </p:nvSpPr>
        <p:spPr/>
        <p:txBody>
          <a:bodyPr/>
          <a:lstStyle/>
          <a:p>
            <a:fld id="{CD6D0BB0-C347-4A97-A865-D35197B7B2FE}" type="slidenum">
              <a:rPr lang="en-US" smtClean="0"/>
              <a:t>20</a:t>
            </a:fld>
            <a:endParaRPr lang="en-US"/>
          </a:p>
        </p:txBody>
      </p:sp>
    </p:spTree>
    <p:extLst>
      <p:ext uri="{BB962C8B-B14F-4D97-AF65-F5344CB8AC3E}">
        <p14:creationId xmlns:p14="http://schemas.microsoft.com/office/powerpoint/2010/main" val="2192443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50F11-FF22-B05D-B80D-BB12D2C56B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3365EB-5DDF-311E-0439-4691EF5711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FC3222-7DB2-43E4-431D-4AE5BD2B1D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E27B64-F5F8-C82B-1D1E-79D2A171C177}"/>
              </a:ext>
            </a:extLst>
          </p:cNvPr>
          <p:cNvSpPr>
            <a:spLocks noGrp="1"/>
          </p:cNvSpPr>
          <p:nvPr>
            <p:ph type="sldNum" sz="quarter" idx="5"/>
          </p:nvPr>
        </p:nvSpPr>
        <p:spPr/>
        <p:txBody>
          <a:bodyPr/>
          <a:lstStyle/>
          <a:p>
            <a:fld id="{CD6D0BB0-C347-4A97-A865-D35197B7B2FE}" type="slidenum">
              <a:rPr lang="en-US" smtClean="0"/>
              <a:t>21</a:t>
            </a:fld>
            <a:endParaRPr lang="en-US"/>
          </a:p>
        </p:txBody>
      </p:sp>
    </p:spTree>
    <p:extLst>
      <p:ext uri="{BB962C8B-B14F-4D97-AF65-F5344CB8AC3E}">
        <p14:creationId xmlns:p14="http://schemas.microsoft.com/office/powerpoint/2010/main" val="1927146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08988-BDB3-D556-3E0A-894C628330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06B43-7C76-B0E7-B59F-396E1A7132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43055-E3D1-9DBC-9584-972FC45C1B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DEBB5D-77DE-C5EE-E149-9062FE630EE7}"/>
              </a:ext>
            </a:extLst>
          </p:cNvPr>
          <p:cNvSpPr>
            <a:spLocks noGrp="1"/>
          </p:cNvSpPr>
          <p:nvPr>
            <p:ph type="sldNum" sz="quarter" idx="5"/>
          </p:nvPr>
        </p:nvSpPr>
        <p:spPr/>
        <p:txBody>
          <a:bodyPr/>
          <a:lstStyle/>
          <a:p>
            <a:fld id="{CD6D0BB0-C347-4A97-A865-D35197B7B2FE}" type="slidenum">
              <a:rPr lang="en-US" smtClean="0"/>
              <a:t>22</a:t>
            </a:fld>
            <a:endParaRPr lang="en-US"/>
          </a:p>
        </p:txBody>
      </p:sp>
    </p:spTree>
    <p:extLst>
      <p:ext uri="{BB962C8B-B14F-4D97-AF65-F5344CB8AC3E}">
        <p14:creationId xmlns:p14="http://schemas.microsoft.com/office/powerpoint/2010/main" val="3400029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0CA60-A3FC-42F5-F02E-041FAC7B48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976CB-FBAA-5560-2452-6FDC0B5A11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4E7AF5-1A97-0451-FA50-FF0C04C794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750301-03FE-4EFB-E8B4-72ABDACEA6F6}"/>
              </a:ext>
            </a:extLst>
          </p:cNvPr>
          <p:cNvSpPr>
            <a:spLocks noGrp="1"/>
          </p:cNvSpPr>
          <p:nvPr>
            <p:ph type="sldNum" sz="quarter" idx="5"/>
          </p:nvPr>
        </p:nvSpPr>
        <p:spPr/>
        <p:txBody>
          <a:bodyPr/>
          <a:lstStyle/>
          <a:p>
            <a:fld id="{CD6D0BB0-C347-4A97-A865-D35197B7B2FE}" type="slidenum">
              <a:rPr lang="en-US" smtClean="0"/>
              <a:t>23</a:t>
            </a:fld>
            <a:endParaRPr lang="en-US"/>
          </a:p>
        </p:txBody>
      </p:sp>
    </p:spTree>
    <p:extLst>
      <p:ext uri="{BB962C8B-B14F-4D97-AF65-F5344CB8AC3E}">
        <p14:creationId xmlns:p14="http://schemas.microsoft.com/office/powerpoint/2010/main" val="3940467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1852D-4F3F-1819-6DE1-113EB68A2F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51373-89B4-E1D3-73EC-68CC1E3CAB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7E40B-8668-C2EC-EA6A-A7408C4688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9014BA-9D6A-6741-AF33-5FEB3D37D971}"/>
              </a:ext>
            </a:extLst>
          </p:cNvPr>
          <p:cNvSpPr>
            <a:spLocks noGrp="1"/>
          </p:cNvSpPr>
          <p:nvPr>
            <p:ph type="sldNum" sz="quarter" idx="5"/>
          </p:nvPr>
        </p:nvSpPr>
        <p:spPr/>
        <p:txBody>
          <a:bodyPr/>
          <a:lstStyle/>
          <a:p>
            <a:fld id="{CD6D0BB0-C347-4A97-A865-D35197B7B2FE}" type="slidenum">
              <a:rPr lang="en-US" smtClean="0"/>
              <a:t>24</a:t>
            </a:fld>
            <a:endParaRPr lang="en-US"/>
          </a:p>
        </p:txBody>
      </p:sp>
    </p:spTree>
    <p:extLst>
      <p:ext uri="{BB962C8B-B14F-4D97-AF65-F5344CB8AC3E}">
        <p14:creationId xmlns:p14="http://schemas.microsoft.com/office/powerpoint/2010/main" val="3524692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9E285-D421-C70F-8B1E-CD44832BAA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2408E-3441-8396-68EC-6EB4D859D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536D0-DAA0-2577-6AB0-084E247094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FFD47B-CD94-A5A1-E038-47BFC0DAAD6E}"/>
              </a:ext>
            </a:extLst>
          </p:cNvPr>
          <p:cNvSpPr>
            <a:spLocks noGrp="1"/>
          </p:cNvSpPr>
          <p:nvPr>
            <p:ph type="sldNum" sz="quarter" idx="5"/>
          </p:nvPr>
        </p:nvSpPr>
        <p:spPr/>
        <p:txBody>
          <a:bodyPr/>
          <a:lstStyle/>
          <a:p>
            <a:fld id="{CD6D0BB0-C347-4A97-A865-D35197B7B2FE}" type="slidenum">
              <a:rPr lang="en-US" smtClean="0"/>
              <a:t>25</a:t>
            </a:fld>
            <a:endParaRPr lang="en-US"/>
          </a:p>
        </p:txBody>
      </p:sp>
    </p:spTree>
    <p:extLst>
      <p:ext uri="{BB962C8B-B14F-4D97-AF65-F5344CB8AC3E}">
        <p14:creationId xmlns:p14="http://schemas.microsoft.com/office/powerpoint/2010/main" val="4268005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9CA5B-3694-D033-1999-F198D84C8E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F85155-1CDA-6BBE-7DAA-F3FAD0B726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50683D-8175-B51B-4ADA-8998B57D48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148A7F-3274-29F2-7373-1B9ED6C41D18}"/>
              </a:ext>
            </a:extLst>
          </p:cNvPr>
          <p:cNvSpPr>
            <a:spLocks noGrp="1"/>
          </p:cNvSpPr>
          <p:nvPr>
            <p:ph type="sldNum" sz="quarter" idx="5"/>
          </p:nvPr>
        </p:nvSpPr>
        <p:spPr/>
        <p:txBody>
          <a:bodyPr/>
          <a:lstStyle/>
          <a:p>
            <a:fld id="{CD6D0BB0-C347-4A97-A865-D35197B7B2FE}" type="slidenum">
              <a:rPr lang="en-US" smtClean="0"/>
              <a:t>26</a:t>
            </a:fld>
            <a:endParaRPr lang="en-US"/>
          </a:p>
        </p:txBody>
      </p:sp>
    </p:spTree>
    <p:extLst>
      <p:ext uri="{BB962C8B-B14F-4D97-AF65-F5344CB8AC3E}">
        <p14:creationId xmlns:p14="http://schemas.microsoft.com/office/powerpoint/2010/main" val="3887603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2C978-CD58-4A38-379C-797CC61483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04B921-EAC8-4B58-FD52-9235927969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DC8860-A544-B4D8-265B-12DFCEB066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C34C95-4388-13E4-8419-EEB80948C5E8}"/>
              </a:ext>
            </a:extLst>
          </p:cNvPr>
          <p:cNvSpPr>
            <a:spLocks noGrp="1"/>
          </p:cNvSpPr>
          <p:nvPr>
            <p:ph type="sldNum" sz="quarter" idx="5"/>
          </p:nvPr>
        </p:nvSpPr>
        <p:spPr/>
        <p:txBody>
          <a:bodyPr/>
          <a:lstStyle/>
          <a:p>
            <a:fld id="{CD6D0BB0-C347-4A97-A865-D35197B7B2FE}" type="slidenum">
              <a:rPr lang="en-US" smtClean="0"/>
              <a:t>27</a:t>
            </a:fld>
            <a:endParaRPr lang="en-US"/>
          </a:p>
        </p:txBody>
      </p:sp>
    </p:spTree>
    <p:extLst>
      <p:ext uri="{BB962C8B-B14F-4D97-AF65-F5344CB8AC3E}">
        <p14:creationId xmlns:p14="http://schemas.microsoft.com/office/powerpoint/2010/main" val="1454969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9D8A0-A082-D0C6-7DA8-44AB676E27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12D31F-647D-8688-D6AD-33A6AB5CE1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835B33-4B62-2739-AC7F-5F369E558E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3753F9-2915-6BAB-09C9-2C3EE7CE6C27}"/>
              </a:ext>
            </a:extLst>
          </p:cNvPr>
          <p:cNvSpPr>
            <a:spLocks noGrp="1"/>
          </p:cNvSpPr>
          <p:nvPr>
            <p:ph type="sldNum" sz="quarter" idx="5"/>
          </p:nvPr>
        </p:nvSpPr>
        <p:spPr/>
        <p:txBody>
          <a:bodyPr/>
          <a:lstStyle/>
          <a:p>
            <a:fld id="{CD6D0BB0-C347-4A97-A865-D35197B7B2FE}" type="slidenum">
              <a:rPr lang="en-US" smtClean="0"/>
              <a:t>28</a:t>
            </a:fld>
            <a:endParaRPr lang="en-US"/>
          </a:p>
        </p:txBody>
      </p:sp>
    </p:spTree>
    <p:extLst>
      <p:ext uri="{BB962C8B-B14F-4D97-AF65-F5344CB8AC3E}">
        <p14:creationId xmlns:p14="http://schemas.microsoft.com/office/powerpoint/2010/main" val="33986816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D6D0BB0-C347-4A97-A865-D35197B7B2FE}" type="slidenum">
              <a:rPr lang="en-US" smtClean="0"/>
              <a:t>29</a:t>
            </a:fld>
            <a:endParaRPr lang="en-US"/>
          </a:p>
        </p:txBody>
      </p:sp>
    </p:spTree>
    <p:extLst>
      <p:ext uri="{BB962C8B-B14F-4D97-AF65-F5344CB8AC3E}">
        <p14:creationId xmlns:p14="http://schemas.microsoft.com/office/powerpoint/2010/main" val="34557446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CAO Cov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884" y="0"/>
            <a:ext cx="12180231" cy="6857999"/>
          </a:xfrm>
          <a:prstGeom prst="rect">
            <a:avLst/>
          </a:prstGeom>
        </p:spPr>
      </p:pic>
    </p:spTree>
    <p:extLst>
      <p:ext uri="{BB962C8B-B14F-4D97-AF65-F5344CB8AC3E}">
        <p14:creationId xmlns:p14="http://schemas.microsoft.com/office/powerpoint/2010/main" val="703090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470031" y="2683986"/>
            <a:ext cx="5251938" cy="533496"/>
          </a:xfrm>
          <a:prstGeom prst="rect">
            <a:avLst/>
          </a:prstGeom>
        </p:spPr>
        <p:txBody>
          <a:bodyPr anchor="b">
            <a:normAutofit/>
          </a:bodyPr>
          <a:lstStyle>
            <a:lvl1pPr algn="ctr">
              <a:defRPr sz="3200">
                <a:solidFill>
                  <a:schemeClr val="tx2"/>
                </a:solidFill>
              </a:defRPr>
            </a:lvl1pPr>
          </a:lstStyle>
          <a:p>
            <a:r>
              <a:rPr lang="en-US" dirty="0"/>
              <a:t>Presenter Name</a:t>
            </a:r>
            <a:endParaRPr lang="en-CA" dirty="0"/>
          </a:p>
        </p:txBody>
      </p:sp>
      <p:sp>
        <p:nvSpPr>
          <p:cNvPr id="3" name="Subtitle 2"/>
          <p:cNvSpPr>
            <a:spLocks noGrp="1"/>
          </p:cNvSpPr>
          <p:nvPr>
            <p:ph type="subTitle" idx="1" hasCustomPrompt="1"/>
          </p:nvPr>
        </p:nvSpPr>
        <p:spPr>
          <a:xfrm>
            <a:off x="3470031" y="3349193"/>
            <a:ext cx="5251938" cy="745214"/>
          </a:xfrm>
          <a:prstGeom prst="rect">
            <a:avLst/>
          </a:prstGeom>
        </p:spPr>
        <p:txBody>
          <a:bodyPr>
            <a:normAutofit/>
          </a:bodyPr>
          <a:lstStyle>
            <a:lvl1pPr marL="0" indent="0" algn="ctr">
              <a:buNone/>
              <a:defRPr sz="2000" baseline="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Title and/or Company Name</a:t>
            </a:r>
            <a:endParaRPr lang="en-CA" dirty="0"/>
          </a:p>
        </p:txBody>
      </p:sp>
      <p:sp>
        <p:nvSpPr>
          <p:cNvPr id="8" name="Line"/>
          <p:cNvSpPr/>
          <p:nvPr userDrawn="1"/>
        </p:nvSpPr>
        <p:spPr>
          <a:xfrm>
            <a:off x="5854325" y="2440813"/>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407090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1493114" y="893372"/>
            <a:ext cx="9205772" cy="594557"/>
          </a:xfrm>
          <a:prstGeom prst="rect">
            <a:avLst/>
          </a:prstGeom>
        </p:spPr>
        <p:txBody>
          <a:bodyPr vert="horz" lIns="91440" tIns="45720" rIns="91440" bIns="45720" rtlCol="0" anchor="ctr">
            <a:normAutofit/>
          </a:bodyPr>
          <a:lstStyle>
            <a:lvl1pPr>
              <a:defRPr sz="2800" baseline="0"/>
            </a:lvl1pPr>
          </a:lstStyle>
          <a:p>
            <a:r>
              <a:rPr lang="en-US" dirty="0"/>
              <a:t>Presentation Overview</a:t>
            </a:r>
            <a:endParaRPr lang="en-CA" dirty="0"/>
          </a:p>
        </p:txBody>
      </p:sp>
      <p:sp>
        <p:nvSpPr>
          <p:cNvPr id="5" name="Text Placeholder 12"/>
          <p:cNvSpPr>
            <a:spLocks noGrp="1"/>
          </p:cNvSpPr>
          <p:nvPr>
            <p:ph type="body" sz="quarter" idx="11" hasCustomPrompt="1"/>
          </p:nvPr>
        </p:nvSpPr>
        <p:spPr>
          <a:xfrm>
            <a:off x="1493113" y="2217842"/>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01</a:t>
            </a:r>
            <a:endParaRPr lang="en-CA" dirty="0"/>
          </a:p>
        </p:txBody>
      </p:sp>
      <p:sp>
        <p:nvSpPr>
          <p:cNvPr id="6" name="Content Placeholder 3"/>
          <p:cNvSpPr>
            <a:spLocks noGrp="1"/>
          </p:cNvSpPr>
          <p:nvPr>
            <p:ph sz="half" idx="2" hasCustomPrompt="1"/>
          </p:nvPr>
        </p:nvSpPr>
        <p:spPr>
          <a:xfrm>
            <a:off x="2635777" y="2596210"/>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8" name="Text Placeholder 12"/>
          <p:cNvSpPr>
            <a:spLocks noGrp="1"/>
          </p:cNvSpPr>
          <p:nvPr>
            <p:ph type="body" sz="quarter" idx="12" hasCustomPrompt="1"/>
          </p:nvPr>
        </p:nvSpPr>
        <p:spPr>
          <a:xfrm>
            <a:off x="1493113" y="3652567"/>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03</a:t>
            </a:r>
            <a:endParaRPr lang="en-CA" dirty="0"/>
          </a:p>
        </p:txBody>
      </p:sp>
      <p:sp>
        <p:nvSpPr>
          <p:cNvPr id="9" name="Content Placeholder 3"/>
          <p:cNvSpPr>
            <a:spLocks noGrp="1"/>
          </p:cNvSpPr>
          <p:nvPr>
            <p:ph sz="half" idx="13" hasCustomPrompt="1"/>
          </p:nvPr>
        </p:nvSpPr>
        <p:spPr>
          <a:xfrm>
            <a:off x="2635777" y="4030935"/>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4" name="Text Placeholder 12"/>
          <p:cNvSpPr>
            <a:spLocks noGrp="1"/>
          </p:cNvSpPr>
          <p:nvPr>
            <p:ph type="body" sz="quarter" idx="14" hasCustomPrompt="1"/>
          </p:nvPr>
        </p:nvSpPr>
        <p:spPr>
          <a:xfrm>
            <a:off x="6445888" y="2122515"/>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02</a:t>
            </a:r>
            <a:endParaRPr lang="en-CA" dirty="0"/>
          </a:p>
        </p:txBody>
      </p:sp>
      <p:sp>
        <p:nvSpPr>
          <p:cNvPr id="15" name="Content Placeholder 3"/>
          <p:cNvSpPr>
            <a:spLocks noGrp="1"/>
          </p:cNvSpPr>
          <p:nvPr>
            <p:ph sz="half" idx="15" hasCustomPrompt="1"/>
          </p:nvPr>
        </p:nvSpPr>
        <p:spPr>
          <a:xfrm>
            <a:off x="7588552" y="2500883"/>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7" name="Text Placeholder 12"/>
          <p:cNvSpPr>
            <a:spLocks noGrp="1"/>
          </p:cNvSpPr>
          <p:nvPr>
            <p:ph type="body" sz="quarter" idx="16" hasCustomPrompt="1"/>
          </p:nvPr>
        </p:nvSpPr>
        <p:spPr>
          <a:xfrm>
            <a:off x="6445888" y="3557240"/>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04</a:t>
            </a:r>
            <a:endParaRPr lang="en-CA" dirty="0"/>
          </a:p>
        </p:txBody>
      </p:sp>
      <p:sp>
        <p:nvSpPr>
          <p:cNvPr id="18" name="Content Placeholder 3"/>
          <p:cNvSpPr>
            <a:spLocks noGrp="1"/>
          </p:cNvSpPr>
          <p:nvPr>
            <p:ph sz="half" idx="17" hasCustomPrompt="1"/>
          </p:nvPr>
        </p:nvSpPr>
        <p:spPr>
          <a:xfrm>
            <a:off x="7588552" y="3935608"/>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0" name="Text Placeholder 12"/>
          <p:cNvSpPr>
            <a:spLocks noGrp="1"/>
          </p:cNvSpPr>
          <p:nvPr>
            <p:ph type="body" sz="quarter" idx="18" hasCustomPrompt="1"/>
          </p:nvPr>
        </p:nvSpPr>
        <p:spPr>
          <a:xfrm>
            <a:off x="1493113" y="5087292"/>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05</a:t>
            </a:r>
            <a:endParaRPr lang="en-CA" dirty="0"/>
          </a:p>
        </p:txBody>
      </p:sp>
      <p:sp>
        <p:nvSpPr>
          <p:cNvPr id="21" name="Content Placeholder 3"/>
          <p:cNvSpPr>
            <a:spLocks noGrp="1"/>
          </p:cNvSpPr>
          <p:nvPr>
            <p:ph sz="half" idx="19" hasCustomPrompt="1"/>
          </p:nvPr>
        </p:nvSpPr>
        <p:spPr>
          <a:xfrm>
            <a:off x="2635777" y="5465660"/>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3" name="Text Placeholder 12"/>
          <p:cNvSpPr>
            <a:spLocks noGrp="1"/>
          </p:cNvSpPr>
          <p:nvPr>
            <p:ph type="body" sz="quarter" idx="20" hasCustomPrompt="1"/>
          </p:nvPr>
        </p:nvSpPr>
        <p:spPr>
          <a:xfrm>
            <a:off x="6445888" y="4991965"/>
            <a:ext cx="1088557" cy="947389"/>
          </a:xfrm>
          <a:prstGeom prst="rect">
            <a:avLst/>
          </a:prstGeom>
        </p:spPr>
        <p:txBody>
          <a:bodyPr/>
          <a:lstStyle>
            <a:lvl1pPr marL="0" indent="0" algn="ctr">
              <a:buNone/>
              <a:defRPr sz="6000" b="1">
                <a:solidFill>
                  <a:schemeClr val="tx2"/>
                </a:solidFill>
                <a:latin typeface="+mj-lt"/>
              </a:defRPr>
            </a:lvl1pPr>
          </a:lstStyle>
          <a:p>
            <a:pPr lvl="0"/>
            <a:r>
              <a:rPr lang="en-US" dirty="0"/>
              <a:t>06</a:t>
            </a:r>
            <a:endParaRPr lang="en-CA" dirty="0"/>
          </a:p>
        </p:txBody>
      </p:sp>
      <p:sp>
        <p:nvSpPr>
          <p:cNvPr id="24" name="Content Placeholder 3"/>
          <p:cNvSpPr>
            <a:spLocks noGrp="1"/>
          </p:cNvSpPr>
          <p:nvPr>
            <p:ph sz="half" idx="21" hasCustomPrompt="1"/>
          </p:nvPr>
        </p:nvSpPr>
        <p:spPr>
          <a:xfrm>
            <a:off x="7588552" y="5370333"/>
            <a:ext cx="3110334" cy="569022"/>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5" name="Line"/>
          <p:cNvSpPr/>
          <p:nvPr userDrawn="1"/>
        </p:nvSpPr>
        <p:spPr>
          <a:xfrm>
            <a:off x="1623191" y="152075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6" name="Text Placeholder 12"/>
          <p:cNvSpPr>
            <a:spLocks noGrp="1"/>
          </p:cNvSpPr>
          <p:nvPr>
            <p:ph type="body" sz="quarter" idx="22" hasCustomPrompt="1"/>
          </p:nvPr>
        </p:nvSpPr>
        <p:spPr>
          <a:xfrm>
            <a:off x="2635778" y="2217842"/>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28" name="Text Placeholder 12"/>
          <p:cNvSpPr>
            <a:spLocks noGrp="1"/>
          </p:cNvSpPr>
          <p:nvPr>
            <p:ph type="body" sz="quarter" idx="23" hasCustomPrompt="1"/>
          </p:nvPr>
        </p:nvSpPr>
        <p:spPr>
          <a:xfrm>
            <a:off x="7588552" y="2122515"/>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31" name="Text Placeholder 12"/>
          <p:cNvSpPr>
            <a:spLocks noGrp="1"/>
          </p:cNvSpPr>
          <p:nvPr>
            <p:ph type="body" sz="quarter" idx="24" hasCustomPrompt="1"/>
          </p:nvPr>
        </p:nvSpPr>
        <p:spPr>
          <a:xfrm>
            <a:off x="2635778" y="3648435"/>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32" name="Text Placeholder 12"/>
          <p:cNvSpPr>
            <a:spLocks noGrp="1"/>
          </p:cNvSpPr>
          <p:nvPr>
            <p:ph type="body" sz="quarter" idx="25" hasCustomPrompt="1"/>
          </p:nvPr>
        </p:nvSpPr>
        <p:spPr>
          <a:xfrm>
            <a:off x="7588552" y="3553108"/>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35" name="Text Placeholder 12"/>
          <p:cNvSpPr>
            <a:spLocks noGrp="1"/>
          </p:cNvSpPr>
          <p:nvPr>
            <p:ph type="body" sz="quarter" idx="26" hasCustomPrompt="1"/>
          </p:nvPr>
        </p:nvSpPr>
        <p:spPr>
          <a:xfrm>
            <a:off x="2662831" y="5075157"/>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
        <p:nvSpPr>
          <p:cNvPr id="36" name="Text Placeholder 12"/>
          <p:cNvSpPr>
            <a:spLocks noGrp="1"/>
          </p:cNvSpPr>
          <p:nvPr>
            <p:ph type="body" sz="quarter" idx="27" hasCustomPrompt="1"/>
          </p:nvPr>
        </p:nvSpPr>
        <p:spPr>
          <a:xfrm>
            <a:off x="7615605" y="4979830"/>
            <a:ext cx="3110334" cy="283041"/>
          </a:xfrm>
          <a:prstGeom prst="rect">
            <a:avLst/>
          </a:prstGeom>
        </p:spPr>
        <p:txBody>
          <a:bodyPr/>
          <a:lstStyle>
            <a:lvl1pPr marL="0" indent="0" algn="l">
              <a:buNone/>
              <a:defRPr sz="2000" b="1" baseline="0">
                <a:solidFill>
                  <a:schemeClr val="tx2"/>
                </a:solidFill>
                <a:latin typeface="+mj-lt"/>
              </a:defRPr>
            </a:lvl1pPr>
          </a:lstStyle>
          <a:p>
            <a:pPr lvl="0"/>
            <a:r>
              <a:rPr lang="en-US" dirty="0"/>
              <a:t>Chapter Title</a:t>
            </a:r>
            <a:endParaRPr lang="en-CA" dirty="0"/>
          </a:p>
        </p:txBody>
      </p:sp>
    </p:spTree>
    <p:extLst>
      <p:ext uri="{BB962C8B-B14F-4D97-AF65-F5344CB8AC3E}">
        <p14:creationId xmlns:p14="http://schemas.microsoft.com/office/powerpoint/2010/main" val="41944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sp>
        <p:nvSpPr>
          <p:cNvPr id="8" name="Rectangle 7"/>
          <p:cNvSpPr/>
          <p:nvPr userDrawn="1"/>
        </p:nvSpPr>
        <p:spPr>
          <a:xfrm>
            <a:off x="1271504" y="894110"/>
            <a:ext cx="2802716" cy="50697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Picture Placeholder 2"/>
          <p:cNvSpPr>
            <a:spLocks noGrp="1"/>
          </p:cNvSpPr>
          <p:nvPr>
            <p:ph type="pic" idx="10"/>
          </p:nvPr>
        </p:nvSpPr>
        <p:spPr>
          <a:xfrm>
            <a:off x="4074220" y="894110"/>
            <a:ext cx="6877840" cy="506978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0" name="Title 1"/>
          <p:cNvSpPr>
            <a:spLocks noGrp="1"/>
          </p:cNvSpPr>
          <p:nvPr>
            <p:ph type="title" hasCustomPrompt="1"/>
          </p:nvPr>
        </p:nvSpPr>
        <p:spPr>
          <a:xfrm>
            <a:off x="1609557" y="2743200"/>
            <a:ext cx="2126611" cy="979330"/>
          </a:xfrm>
          <a:prstGeom prst="rect">
            <a:avLst/>
          </a:prstGeom>
        </p:spPr>
        <p:txBody>
          <a:bodyPr/>
          <a:lstStyle>
            <a:lvl1pPr algn="ctr">
              <a:defRPr sz="2800" baseline="0">
                <a:solidFill>
                  <a:schemeClr val="bg1"/>
                </a:solidFill>
              </a:defRPr>
            </a:lvl1pPr>
          </a:lstStyle>
          <a:p>
            <a:r>
              <a:rPr lang="en-US" sz="2800" dirty="0"/>
              <a:t>Chapter Title</a:t>
            </a:r>
            <a:endParaRPr lang="en-CA" sz="2800" dirty="0"/>
          </a:p>
        </p:txBody>
      </p:sp>
      <p:sp>
        <p:nvSpPr>
          <p:cNvPr id="11" name="Subtitle 2"/>
          <p:cNvSpPr>
            <a:spLocks noGrp="1"/>
          </p:cNvSpPr>
          <p:nvPr>
            <p:ph type="subTitle" idx="1" hasCustomPrompt="1"/>
          </p:nvPr>
        </p:nvSpPr>
        <p:spPr>
          <a:xfrm>
            <a:off x="1609557" y="3908414"/>
            <a:ext cx="2126611" cy="1051125"/>
          </a:xfrm>
          <a:prstGeom prst="rect">
            <a:avLst/>
          </a:prstGeom>
        </p:spPr>
        <p:txBody>
          <a:bodyPr>
            <a:normAutofit/>
          </a:bodyPr>
          <a:lstStyle>
            <a:lvl1pPr marL="0" indent="0" algn="ctr">
              <a:buNone/>
              <a:defRPr sz="1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Double click to edit text</a:t>
            </a:r>
            <a:endParaRPr lang="en-CA" dirty="0"/>
          </a:p>
        </p:txBody>
      </p:sp>
      <p:sp>
        <p:nvSpPr>
          <p:cNvPr id="13" name="Text Placeholder 12"/>
          <p:cNvSpPr>
            <a:spLocks noGrp="1"/>
          </p:cNvSpPr>
          <p:nvPr>
            <p:ph type="body" sz="quarter" idx="11" hasCustomPrompt="1"/>
          </p:nvPr>
        </p:nvSpPr>
        <p:spPr>
          <a:xfrm>
            <a:off x="2315407" y="2125666"/>
            <a:ext cx="714910" cy="558020"/>
          </a:xfrm>
          <a:prstGeom prst="rect">
            <a:avLst/>
          </a:prstGeom>
        </p:spPr>
        <p:txBody>
          <a:bodyPr/>
          <a:lstStyle>
            <a:lvl1pPr marL="0" indent="0" algn="ctr">
              <a:buNone/>
              <a:defRPr sz="2800" b="1">
                <a:solidFill>
                  <a:schemeClr val="bg1"/>
                </a:solidFill>
                <a:latin typeface="+mj-lt"/>
              </a:defRPr>
            </a:lvl1pPr>
          </a:lstStyle>
          <a:p>
            <a:pPr lvl="0"/>
            <a:r>
              <a:rPr lang="en-US" dirty="0"/>
              <a:t>01</a:t>
            </a:r>
            <a:endParaRPr lang="en-CA" dirty="0"/>
          </a:p>
        </p:txBody>
      </p:sp>
    </p:spTree>
    <p:extLst>
      <p:ext uri="{BB962C8B-B14F-4D97-AF65-F5344CB8AC3E}">
        <p14:creationId xmlns:p14="http://schemas.microsoft.com/office/powerpoint/2010/main" val="2468846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6" name="Line"/>
          <p:cNvSpPr/>
          <p:nvPr userDrawn="1"/>
        </p:nvSpPr>
        <p:spPr>
          <a:xfrm>
            <a:off x="7001386" y="89852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Subtitle 2"/>
          <p:cNvSpPr>
            <a:spLocks noGrp="1"/>
          </p:cNvSpPr>
          <p:nvPr>
            <p:ph type="subTitle" idx="1"/>
          </p:nvPr>
        </p:nvSpPr>
        <p:spPr>
          <a:xfrm>
            <a:off x="7001386" y="1591975"/>
            <a:ext cx="3868615" cy="353150"/>
          </a:xfrm>
          <a:prstGeom prst="rect">
            <a:avLst/>
          </a:prstGeom>
        </p:spPr>
        <p:txBody>
          <a:bodyPr>
            <a:normAutofit/>
          </a:bodyPr>
          <a:lstStyle>
            <a:lvl1pPr marL="0" indent="0" algn="l">
              <a:buNone/>
              <a:defRPr sz="2000" baseline="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10" name="Picture Placeholder 2"/>
          <p:cNvSpPr>
            <a:spLocks noGrp="1"/>
          </p:cNvSpPr>
          <p:nvPr>
            <p:ph type="pic" idx="12"/>
          </p:nvPr>
        </p:nvSpPr>
        <p:spPr>
          <a:xfrm>
            <a:off x="1086817" y="882288"/>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1" name="Picture Placeholder 2"/>
          <p:cNvSpPr>
            <a:spLocks noGrp="1"/>
          </p:cNvSpPr>
          <p:nvPr>
            <p:ph type="pic" idx="13"/>
          </p:nvPr>
        </p:nvSpPr>
        <p:spPr>
          <a:xfrm>
            <a:off x="3730035" y="882287"/>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4" name="Picture Placeholder 2"/>
          <p:cNvSpPr>
            <a:spLocks noGrp="1"/>
          </p:cNvSpPr>
          <p:nvPr>
            <p:ph type="pic" idx="14"/>
          </p:nvPr>
        </p:nvSpPr>
        <p:spPr>
          <a:xfrm>
            <a:off x="1086817" y="3504288"/>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5" name="Picture Placeholder 2"/>
          <p:cNvSpPr>
            <a:spLocks noGrp="1"/>
          </p:cNvSpPr>
          <p:nvPr>
            <p:ph type="pic" idx="15"/>
          </p:nvPr>
        </p:nvSpPr>
        <p:spPr>
          <a:xfrm>
            <a:off x="3730035" y="3504287"/>
            <a:ext cx="2527706" cy="2513907"/>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24" name="Title 1"/>
          <p:cNvSpPr>
            <a:spLocks noGrp="1"/>
          </p:cNvSpPr>
          <p:nvPr>
            <p:ph type="title"/>
          </p:nvPr>
        </p:nvSpPr>
        <p:spPr>
          <a:xfrm>
            <a:off x="7001386" y="1109977"/>
            <a:ext cx="3868615" cy="421416"/>
          </a:xfrm>
          <a:prstGeom prst="rect">
            <a:avLst/>
          </a:prstGeom>
        </p:spPr>
        <p:txBody>
          <a:bodyPr/>
          <a:lstStyle>
            <a:lvl1pPr>
              <a:defRPr sz="2800" baseline="0">
                <a:solidFill>
                  <a:schemeClr val="tx2"/>
                </a:solidFill>
              </a:defRPr>
            </a:lvl1pPr>
          </a:lstStyle>
          <a:p>
            <a:endParaRPr lang="en-CA" sz="2800" dirty="0"/>
          </a:p>
        </p:txBody>
      </p:sp>
      <p:sp>
        <p:nvSpPr>
          <p:cNvPr id="2" name="Text Placeholder 5">
            <a:extLst>
              <a:ext uri="{FF2B5EF4-FFF2-40B4-BE49-F238E27FC236}">
                <a16:creationId xmlns:a16="http://schemas.microsoft.com/office/drawing/2014/main" id="{4308BFCF-C497-624B-EB7A-5D30BBF9EF2A}"/>
              </a:ext>
            </a:extLst>
          </p:cNvPr>
          <p:cNvSpPr>
            <a:spLocks noGrp="1"/>
          </p:cNvSpPr>
          <p:nvPr>
            <p:ph type="body" sz="quarter" idx="10"/>
          </p:nvPr>
        </p:nvSpPr>
        <p:spPr>
          <a:xfrm>
            <a:off x="7001386" y="2086600"/>
            <a:ext cx="3868615" cy="301916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3262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Layout">
    <p:spTree>
      <p:nvGrpSpPr>
        <p:cNvPr id="1" name=""/>
        <p:cNvGrpSpPr/>
        <p:nvPr/>
      </p:nvGrpSpPr>
      <p:grpSpPr>
        <a:xfrm>
          <a:off x="0" y="0"/>
          <a:ext cx="0" cy="0"/>
          <a:chOff x="0" y="0"/>
          <a:chExt cx="0" cy="0"/>
        </a:xfrm>
      </p:grpSpPr>
      <p:sp>
        <p:nvSpPr>
          <p:cNvPr id="6" name="Line"/>
          <p:cNvSpPr/>
          <p:nvPr userDrawn="1"/>
        </p:nvSpPr>
        <p:spPr>
          <a:xfrm>
            <a:off x="1330258" y="898521"/>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Subtitle 2"/>
          <p:cNvSpPr>
            <a:spLocks noGrp="1"/>
          </p:cNvSpPr>
          <p:nvPr>
            <p:ph type="subTitle" idx="1"/>
          </p:nvPr>
        </p:nvSpPr>
        <p:spPr>
          <a:xfrm>
            <a:off x="1330258" y="1591975"/>
            <a:ext cx="9346978"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4" name="Title 1"/>
          <p:cNvSpPr>
            <a:spLocks noGrp="1"/>
          </p:cNvSpPr>
          <p:nvPr>
            <p:ph type="title"/>
          </p:nvPr>
        </p:nvSpPr>
        <p:spPr>
          <a:xfrm>
            <a:off x="1330258" y="1109977"/>
            <a:ext cx="9346978" cy="421416"/>
          </a:xfrm>
          <a:prstGeom prst="rect">
            <a:avLst/>
          </a:prstGeom>
        </p:spPr>
        <p:txBody>
          <a:bodyPr/>
          <a:lstStyle>
            <a:lvl1pPr>
              <a:defRPr sz="2800">
                <a:solidFill>
                  <a:schemeClr val="tx2"/>
                </a:solidFill>
              </a:defRPr>
            </a:lvl1pPr>
          </a:lstStyle>
          <a:p>
            <a:endParaRPr lang="en-CA" sz="2800" dirty="0"/>
          </a:p>
        </p:txBody>
      </p:sp>
      <p:sp>
        <p:nvSpPr>
          <p:cNvPr id="12" name="Rectangle 11"/>
          <p:cNvSpPr/>
          <p:nvPr userDrawn="1"/>
        </p:nvSpPr>
        <p:spPr>
          <a:xfrm>
            <a:off x="237031" y="5043053"/>
            <a:ext cx="621951" cy="18149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ne"/>
          <p:cNvSpPr/>
          <p:nvPr userDrawn="1"/>
        </p:nvSpPr>
        <p:spPr>
          <a:xfrm rot="5400000">
            <a:off x="328956" y="6091503"/>
            <a:ext cx="0" cy="664897"/>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499" y="6161266"/>
            <a:ext cx="1015442" cy="506898"/>
          </a:xfrm>
          <a:prstGeom prst="rect">
            <a:avLst/>
          </a:prstGeom>
        </p:spPr>
      </p:pic>
      <p:sp>
        <p:nvSpPr>
          <p:cNvPr id="2" name="Text Placeholder 5">
            <a:extLst>
              <a:ext uri="{FF2B5EF4-FFF2-40B4-BE49-F238E27FC236}">
                <a16:creationId xmlns:a16="http://schemas.microsoft.com/office/drawing/2014/main" id="{CD40A73A-466E-E7DC-CFFA-F1E9BDF53FDA}"/>
              </a:ext>
            </a:extLst>
          </p:cNvPr>
          <p:cNvSpPr>
            <a:spLocks noGrp="1"/>
          </p:cNvSpPr>
          <p:nvPr>
            <p:ph type="body" sz="quarter" idx="10"/>
          </p:nvPr>
        </p:nvSpPr>
        <p:spPr>
          <a:xfrm>
            <a:off x="1330259" y="2086600"/>
            <a:ext cx="9346978" cy="301916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44453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10" name="Picture Placeholder 2"/>
          <p:cNvSpPr>
            <a:spLocks noGrp="1"/>
          </p:cNvSpPr>
          <p:nvPr>
            <p:ph type="pic" idx="10"/>
          </p:nvPr>
        </p:nvSpPr>
        <p:spPr>
          <a:xfrm>
            <a:off x="1" y="0"/>
            <a:ext cx="12191999" cy="3554798"/>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6" name="Subtitle 2">
            <a:extLst>
              <a:ext uri="{FF2B5EF4-FFF2-40B4-BE49-F238E27FC236}">
                <a16:creationId xmlns:a16="http://schemas.microsoft.com/office/drawing/2014/main" id="{D0B7B02D-28EC-86C1-65E0-2DDC1D5D6BD3}"/>
              </a:ext>
            </a:extLst>
          </p:cNvPr>
          <p:cNvSpPr>
            <a:spLocks noGrp="1"/>
          </p:cNvSpPr>
          <p:nvPr>
            <p:ph type="subTitle" idx="1"/>
          </p:nvPr>
        </p:nvSpPr>
        <p:spPr>
          <a:xfrm>
            <a:off x="1492085" y="4215906"/>
            <a:ext cx="9346978"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7" name="Title 1">
            <a:extLst>
              <a:ext uri="{FF2B5EF4-FFF2-40B4-BE49-F238E27FC236}">
                <a16:creationId xmlns:a16="http://schemas.microsoft.com/office/drawing/2014/main" id="{E3EB972B-AD66-445D-1FAD-798A4A00AF69}"/>
              </a:ext>
            </a:extLst>
          </p:cNvPr>
          <p:cNvSpPr>
            <a:spLocks noGrp="1"/>
          </p:cNvSpPr>
          <p:nvPr>
            <p:ph type="title"/>
          </p:nvPr>
        </p:nvSpPr>
        <p:spPr>
          <a:xfrm>
            <a:off x="1492085" y="3733908"/>
            <a:ext cx="9346978" cy="421416"/>
          </a:xfrm>
          <a:prstGeom prst="rect">
            <a:avLst/>
          </a:prstGeom>
        </p:spPr>
        <p:txBody>
          <a:bodyPr/>
          <a:lstStyle>
            <a:lvl1pPr>
              <a:defRPr sz="2800">
                <a:solidFill>
                  <a:schemeClr val="tx2"/>
                </a:solidFill>
              </a:defRPr>
            </a:lvl1pPr>
          </a:lstStyle>
          <a:p>
            <a:endParaRPr lang="en-CA" sz="2800" dirty="0"/>
          </a:p>
        </p:txBody>
      </p:sp>
      <p:sp>
        <p:nvSpPr>
          <p:cNvPr id="8" name="Text Placeholder 5">
            <a:extLst>
              <a:ext uri="{FF2B5EF4-FFF2-40B4-BE49-F238E27FC236}">
                <a16:creationId xmlns:a16="http://schemas.microsoft.com/office/drawing/2014/main" id="{81F3904C-B908-0090-A3BC-B3CC71908E34}"/>
              </a:ext>
            </a:extLst>
          </p:cNvPr>
          <p:cNvSpPr>
            <a:spLocks noGrp="1"/>
          </p:cNvSpPr>
          <p:nvPr>
            <p:ph type="body" sz="quarter" idx="11"/>
          </p:nvPr>
        </p:nvSpPr>
        <p:spPr>
          <a:xfrm>
            <a:off x="1492086" y="4710531"/>
            <a:ext cx="9346978" cy="179959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25888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1"/>
          <p:cNvSpPr>
            <a:spLocks noGrp="1"/>
          </p:cNvSpPr>
          <p:nvPr>
            <p:ph type="title"/>
          </p:nvPr>
        </p:nvSpPr>
        <p:spPr>
          <a:xfrm>
            <a:off x="1493114" y="893372"/>
            <a:ext cx="9205772" cy="497166"/>
          </a:xfrm>
          <a:prstGeom prst="rect">
            <a:avLst/>
          </a:prstGeom>
        </p:spPr>
        <p:txBody>
          <a:bodyPr/>
          <a:lstStyle>
            <a:lvl1pPr>
              <a:defRPr sz="2800">
                <a:solidFill>
                  <a:schemeClr val="tx2"/>
                </a:solidFill>
              </a:defRPr>
            </a:lvl1pPr>
          </a:lstStyle>
          <a:p>
            <a:endParaRPr lang="en-CA" sz="2800" dirty="0"/>
          </a:p>
        </p:txBody>
      </p:sp>
      <p:sp>
        <p:nvSpPr>
          <p:cNvPr id="10" name="Content Placeholder 3"/>
          <p:cNvSpPr>
            <a:spLocks noGrp="1"/>
          </p:cNvSpPr>
          <p:nvPr>
            <p:ph sz="half" idx="2" hasCustomPrompt="1"/>
          </p:nvPr>
        </p:nvSpPr>
        <p:spPr>
          <a:xfrm>
            <a:off x="1493115" y="4485428"/>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1" name="Content Placeholder 3"/>
          <p:cNvSpPr>
            <a:spLocks noGrp="1"/>
          </p:cNvSpPr>
          <p:nvPr>
            <p:ph sz="half" idx="10" hasCustomPrompt="1"/>
          </p:nvPr>
        </p:nvSpPr>
        <p:spPr>
          <a:xfrm>
            <a:off x="4729698" y="4485428"/>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2" name="Content Placeholder 3"/>
          <p:cNvSpPr>
            <a:spLocks noGrp="1"/>
          </p:cNvSpPr>
          <p:nvPr>
            <p:ph sz="half" idx="11" hasCustomPrompt="1"/>
          </p:nvPr>
        </p:nvSpPr>
        <p:spPr>
          <a:xfrm>
            <a:off x="7966282" y="4485427"/>
            <a:ext cx="2732604" cy="131819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3" name="Picture Placeholder 2"/>
          <p:cNvSpPr>
            <a:spLocks noGrp="1"/>
          </p:cNvSpPr>
          <p:nvPr>
            <p:ph type="pic" idx="12"/>
          </p:nvPr>
        </p:nvSpPr>
        <p:spPr>
          <a:xfrm>
            <a:off x="1493114"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4" name="Picture Placeholder 2"/>
          <p:cNvSpPr>
            <a:spLocks noGrp="1"/>
          </p:cNvSpPr>
          <p:nvPr>
            <p:ph type="pic" idx="13"/>
          </p:nvPr>
        </p:nvSpPr>
        <p:spPr>
          <a:xfrm>
            <a:off x="4729698"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5" name="Picture Placeholder 2"/>
          <p:cNvSpPr>
            <a:spLocks noGrp="1"/>
          </p:cNvSpPr>
          <p:nvPr>
            <p:ph type="pic" idx="14"/>
          </p:nvPr>
        </p:nvSpPr>
        <p:spPr>
          <a:xfrm>
            <a:off x="7966281" y="2153440"/>
            <a:ext cx="2732605" cy="2202134"/>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7" name="Subtitle 2"/>
          <p:cNvSpPr>
            <a:spLocks noGrp="1"/>
          </p:cNvSpPr>
          <p:nvPr>
            <p:ph type="subTitle" idx="1"/>
          </p:nvPr>
        </p:nvSpPr>
        <p:spPr>
          <a:xfrm>
            <a:off x="1493114" y="1390538"/>
            <a:ext cx="9205772"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Tree>
    <p:extLst>
      <p:ext uri="{BB962C8B-B14F-4D97-AF65-F5344CB8AC3E}">
        <p14:creationId xmlns:p14="http://schemas.microsoft.com/office/powerpoint/2010/main" val="191881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7" name="Rectangle 36"/>
          <p:cNvSpPr/>
          <p:nvPr userDrawn="1"/>
        </p:nvSpPr>
        <p:spPr>
          <a:xfrm>
            <a:off x="0" y="0"/>
            <a:ext cx="5908431"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itle 1"/>
          <p:cNvSpPr>
            <a:spLocks noGrp="1"/>
          </p:cNvSpPr>
          <p:nvPr>
            <p:ph type="title" hasCustomPrompt="1"/>
          </p:nvPr>
        </p:nvSpPr>
        <p:spPr>
          <a:xfrm>
            <a:off x="6839065" y="898783"/>
            <a:ext cx="3895668" cy="497166"/>
          </a:xfrm>
          <a:prstGeom prst="rect">
            <a:avLst/>
          </a:prstGeom>
        </p:spPr>
        <p:txBody>
          <a:bodyPr/>
          <a:lstStyle>
            <a:lvl1pPr>
              <a:defRPr sz="2800" baseline="0">
                <a:solidFill>
                  <a:schemeClr val="tx2"/>
                </a:solidFill>
              </a:defRPr>
            </a:lvl1pPr>
          </a:lstStyle>
          <a:p>
            <a:r>
              <a:rPr lang="en-US" sz="2800" dirty="0"/>
              <a:t>Title 2</a:t>
            </a:r>
            <a:endParaRPr lang="en-CA" sz="2800" dirty="0"/>
          </a:p>
        </p:txBody>
      </p:sp>
      <p:sp>
        <p:nvSpPr>
          <p:cNvPr id="31" name="Content Placeholder 3"/>
          <p:cNvSpPr>
            <a:spLocks noGrp="1"/>
          </p:cNvSpPr>
          <p:nvPr>
            <p:ph sz="half" idx="14" hasCustomPrompt="1"/>
          </p:nvPr>
        </p:nvSpPr>
        <p:spPr>
          <a:xfrm>
            <a:off x="2474090" y="2549873"/>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38" name="Line"/>
          <p:cNvSpPr/>
          <p:nvPr userDrawn="1"/>
        </p:nvSpPr>
        <p:spPr>
          <a:xfrm>
            <a:off x="605545" y="6193103"/>
            <a:ext cx="0" cy="664897"/>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0" name="Content Placeholder 3"/>
          <p:cNvSpPr>
            <a:spLocks noGrp="1"/>
          </p:cNvSpPr>
          <p:nvPr>
            <p:ph sz="half" idx="15" hasCustomPrompt="1"/>
          </p:nvPr>
        </p:nvSpPr>
        <p:spPr>
          <a:xfrm>
            <a:off x="2474090" y="3800091"/>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1" name="Content Placeholder 3"/>
          <p:cNvSpPr>
            <a:spLocks noGrp="1"/>
          </p:cNvSpPr>
          <p:nvPr>
            <p:ph sz="half" idx="16" hasCustomPrompt="1"/>
          </p:nvPr>
        </p:nvSpPr>
        <p:spPr>
          <a:xfrm>
            <a:off x="2474090" y="5050309"/>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2" name="Content Placeholder 3"/>
          <p:cNvSpPr>
            <a:spLocks noGrp="1"/>
          </p:cNvSpPr>
          <p:nvPr>
            <p:ph sz="half" idx="17" hasCustomPrompt="1"/>
          </p:nvPr>
        </p:nvSpPr>
        <p:spPr>
          <a:xfrm>
            <a:off x="7657589" y="2552729"/>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3" name="Content Placeholder 3"/>
          <p:cNvSpPr>
            <a:spLocks noGrp="1"/>
          </p:cNvSpPr>
          <p:nvPr>
            <p:ph sz="half" idx="18" hasCustomPrompt="1"/>
          </p:nvPr>
        </p:nvSpPr>
        <p:spPr>
          <a:xfrm>
            <a:off x="7657589" y="3802947"/>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44" name="Content Placeholder 3"/>
          <p:cNvSpPr>
            <a:spLocks noGrp="1"/>
          </p:cNvSpPr>
          <p:nvPr>
            <p:ph sz="half" idx="19" hasCustomPrompt="1"/>
          </p:nvPr>
        </p:nvSpPr>
        <p:spPr>
          <a:xfrm>
            <a:off x="7657589" y="5053165"/>
            <a:ext cx="3077144" cy="911986"/>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51" name="Text Placeholder 12"/>
          <p:cNvSpPr>
            <a:spLocks noGrp="1"/>
          </p:cNvSpPr>
          <p:nvPr>
            <p:ph type="body" sz="quarter" idx="22" hasCustomPrompt="1"/>
          </p:nvPr>
        </p:nvSpPr>
        <p:spPr>
          <a:xfrm>
            <a:off x="1694340" y="898783"/>
            <a:ext cx="3895670" cy="507736"/>
          </a:xfrm>
          <a:prstGeom prst="rect">
            <a:avLst/>
          </a:prstGeom>
        </p:spPr>
        <p:txBody>
          <a:bodyPr/>
          <a:lstStyle>
            <a:lvl1pPr marL="0" indent="0" algn="l">
              <a:buNone/>
              <a:defRPr sz="2800" b="1" baseline="0">
                <a:solidFill>
                  <a:schemeClr val="tx2">
                    <a:lumMod val="20000"/>
                    <a:lumOff val="80000"/>
                  </a:schemeClr>
                </a:solidFill>
                <a:latin typeface="+mj-lt"/>
              </a:defRPr>
            </a:lvl1pPr>
          </a:lstStyle>
          <a:p>
            <a:pPr lvl="0"/>
            <a:r>
              <a:rPr lang="en-US" dirty="0"/>
              <a:t>Title 1</a:t>
            </a:r>
            <a:endParaRPr lang="en-CA" dirty="0"/>
          </a:p>
        </p:txBody>
      </p:sp>
      <p:sp>
        <p:nvSpPr>
          <p:cNvPr id="53" name="Text Placeholder 12"/>
          <p:cNvSpPr>
            <a:spLocks noGrp="1"/>
          </p:cNvSpPr>
          <p:nvPr>
            <p:ph type="body" sz="quarter" idx="23"/>
          </p:nvPr>
        </p:nvSpPr>
        <p:spPr>
          <a:xfrm>
            <a:off x="1694340" y="1458537"/>
            <a:ext cx="3895670" cy="283041"/>
          </a:xfrm>
          <a:prstGeom prst="rect">
            <a:avLst/>
          </a:prstGeom>
        </p:spPr>
        <p:txBody>
          <a:bodyPr/>
          <a:lstStyle>
            <a:lvl1pPr marL="0" indent="0" algn="l">
              <a:buNone/>
              <a:defRPr sz="2000" b="0" baseline="0">
                <a:solidFill>
                  <a:schemeClr val="bg1"/>
                </a:solidFill>
                <a:latin typeface="+mn-lt"/>
              </a:defRPr>
            </a:lvl1pPr>
          </a:lstStyle>
          <a:p>
            <a:pPr lvl="0"/>
            <a:endParaRPr lang="en-CA" dirty="0"/>
          </a:p>
        </p:txBody>
      </p:sp>
      <p:sp>
        <p:nvSpPr>
          <p:cNvPr id="54" name="Text Placeholder 12"/>
          <p:cNvSpPr>
            <a:spLocks noGrp="1"/>
          </p:cNvSpPr>
          <p:nvPr>
            <p:ph type="body" sz="quarter" idx="24"/>
          </p:nvPr>
        </p:nvSpPr>
        <p:spPr>
          <a:xfrm>
            <a:off x="6845283" y="1458537"/>
            <a:ext cx="3889450" cy="283041"/>
          </a:xfrm>
          <a:prstGeom prst="rect">
            <a:avLst/>
          </a:prstGeom>
        </p:spPr>
        <p:txBody>
          <a:bodyPr/>
          <a:lstStyle>
            <a:lvl1pPr marL="0" indent="0" algn="l">
              <a:buNone/>
              <a:defRPr sz="2000" b="0" baseline="0">
                <a:solidFill>
                  <a:schemeClr val="bg1">
                    <a:lumMod val="50000"/>
                  </a:schemeClr>
                </a:solidFill>
                <a:latin typeface="+mn-lt"/>
              </a:defRPr>
            </a:lvl1pPr>
          </a:lstStyle>
          <a:p>
            <a:pPr lvl="0"/>
            <a:endParaRPr lang="en-CA" dirty="0"/>
          </a:p>
        </p:txBody>
      </p:sp>
      <p:pic>
        <p:nvPicPr>
          <p:cNvPr id="2" name="Picture 1">
            <a:extLst>
              <a:ext uri="{FF2B5EF4-FFF2-40B4-BE49-F238E27FC236}">
                <a16:creationId xmlns:a16="http://schemas.microsoft.com/office/drawing/2014/main" id="{2808994D-377B-9FA3-C420-D24810231C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rot="16200000">
            <a:off x="-103301" y="5093005"/>
            <a:ext cx="1417690" cy="561169"/>
          </a:xfrm>
          <a:prstGeom prst="rect">
            <a:avLst/>
          </a:prstGeom>
        </p:spPr>
      </p:pic>
    </p:spTree>
    <p:extLst>
      <p:ext uri="{BB962C8B-B14F-4D97-AF65-F5344CB8AC3E}">
        <p14:creationId xmlns:p14="http://schemas.microsoft.com/office/powerpoint/2010/main" val="13470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1">
    <p:spTree>
      <p:nvGrpSpPr>
        <p:cNvPr id="1" name=""/>
        <p:cNvGrpSpPr/>
        <p:nvPr/>
      </p:nvGrpSpPr>
      <p:grpSpPr>
        <a:xfrm>
          <a:off x="0" y="0"/>
          <a:ext cx="0" cy="0"/>
          <a:chOff x="0" y="0"/>
          <a:chExt cx="0" cy="0"/>
        </a:xfrm>
      </p:grpSpPr>
      <p:sp>
        <p:nvSpPr>
          <p:cNvPr id="7" name="Title 1"/>
          <p:cNvSpPr>
            <a:spLocks noGrp="1"/>
          </p:cNvSpPr>
          <p:nvPr>
            <p:ph type="ctrTitle"/>
          </p:nvPr>
        </p:nvSpPr>
        <p:spPr>
          <a:xfrm>
            <a:off x="5302434" y="2194371"/>
            <a:ext cx="5554934" cy="566569"/>
          </a:xfrm>
          <a:prstGeom prst="rect">
            <a:avLst/>
          </a:prstGeom>
        </p:spPr>
        <p:txBody>
          <a:bodyPr anchor="b">
            <a:normAutofit/>
          </a:bodyPr>
          <a:lstStyle>
            <a:lvl1pPr algn="l">
              <a:defRPr sz="2800">
                <a:solidFill>
                  <a:schemeClr val="tx2"/>
                </a:solidFill>
              </a:defRPr>
            </a:lvl1pPr>
          </a:lstStyle>
          <a:p>
            <a:r>
              <a:rPr lang="en-US" dirty="0"/>
              <a:t>Click to edit Master title style</a:t>
            </a:r>
            <a:endParaRPr lang="en-CA" dirty="0"/>
          </a:p>
        </p:txBody>
      </p:sp>
      <p:sp>
        <p:nvSpPr>
          <p:cNvPr id="9" name="Line"/>
          <p:cNvSpPr/>
          <p:nvPr userDrawn="1"/>
        </p:nvSpPr>
        <p:spPr>
          <a:xfrm>
            <a:off x="5302434" y="1921137"/>
            <a:ext cx="463920"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Picture Placeholder 2"/>
          <p:cNvSpPr>
            <a:spLocks noGrp="1"/>
          </p:cNvSpPr>
          <p:nvPr>
            <p:ph type="pic" idx="10"/>
          </p:nvPr>
        </p:nvSpPr>
        <p:spPr>
          <a:xfrm>
            <a:off x="1415787" y="0"/>
            <a:ext cx="3459209" cy="5257798"/>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14" name="Subtitle 2"/>
          <p:cNvSpPr>
            <a:spLocks noGrp="1"/>
          </p:cNvSpPr>
          <p:nvPr>
            <p:ph type="subTitle" idx="1"/>
          </p:nvPr>
        </p:nvSpPr>
        <p:spPr>
          <a:xfrm>
            <a:off x="5302434" y="2825610"/>
            <a:ext cx="5554934"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 name="Text Placeholder 5">
            <a:extLst>
              <a:ext uri="{FF2B5EF4-FFF2-40B4-BE49-F238E27FC236}">
                <a16:creationId xmlns:a16="http://schemas.microsoft.com/office/drawing/2014/main" id="{9FE5D5FA-CD3E-C93B-A2E3-DE5118AA80F2}"/>
              </a:ext>
            </a:extLst>
          </p:cNvPr>
          <p:cNvSpPr>
            <a:spLocks noGrp="1"/>
          </p:cNvSpPr>
          <p:nvPr>
            <p:ph type="body" sz="quarter" idx="11"/>
          </p:nvPr>
        </p:nvSpPr>
        <p:spPr>
          <a:xfrm>
            <a:off x="5302433" y="3348263"/>
            <a:ext cx="5554933" cy="1908919"/>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2132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and Image 2">
    <p:spTree>
      <p:nvGrpSpPr>
        <p:cNvPr id="1" name=""/>
        <p:cNvGrpSpPr/>
        <p:nvPr/>
      </p:nvGrpSpPr>
      <p:grpSpPr>
        <a:xfrm>
          <a:off x="0" y="0"/>
          <a:ext cx="0" cy="0"/>
          <a:chOff x="0" y="0"/>
          <a:chExt cx="0" cy="0"/>
        </a:xfrm>
      </p:grpSpPr>
      <p:sp>
        <p:nvSpPr>
          <p:cNvPr id="5" name="Picture Placeholder 2"/>
          <p:cNvSpPr>
            <a:spLocks noGrp="1"/>
          </p:cNvSpPr>
          <p:nvPr>
            <p:ph type="pic" idx="10"/>
          </p:nvPr>
        </p:nvSpPr>
        <p:spPr>
          <a:xfrm>
            <a:off x="7206987" y="0"/>
            <a:ext cx="4985013" cy="685800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7" name="Title 1"/>
          <p:cNvSpPr>
            <a:spLocks noGrp="1"/>
          </p:cNvSpPr>
          <p:nvPr>
            <p:ph type="title"/>
          </p:nvPr>
        </p:nvSpPr>
        <p:spPr>
          <a:xfrm>
            <a:off x="1493114" y="893372"/>
            <a:ext cx="5005077" cy="421416"/>
          </a:xfrm>
          <a:prstGeom prst="rect">
            <a:avLst/>
          </a:prstGeom>
        </p:spPr>
        <p:txBody>
          <a:bodyPr/>
          <a:lstStyle>
            <a:lvl1pPr>
              <a:defRPr sz="2800">
                <a:solidFill>
                  <a:schemeClr val="tx2"/>
                </a:solidFill>
              </a:defRPr>
            </a:lvl1pPr>
          </a:lstStyle>
          <a:p>
            <a:endParaRPr lang="en-CA" sz="2800" dirty="0"/>
          </a:p>
        </p:txBody>
      </p:sp>
      <p:sp>
        <p:nvSpPr>
          <p:cNvPr id="8" name="Subtitle 2"/>
          <p:cNvSpPr>
            <a:spLocks noGrp="1"/>
          </p:cNvSpPr>
          <p:nvPr>
            <p:ph type="subTitle" idx="1"/>
          </p:nvPr>
        </p:nvSpPr>
        <p:spPr>
          <a:xfrm>
            <a:off x="1493114" y="1394489"/>
            <a:ext cx="5005077"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2" name="Text Placeholder 5">
            <a:extLst>
              <a:ext uri="{FF2B5EF4-FFF2-40B4-BE49-F238E27FC236}">
                <a16:creationId xmlns:a16="http://schemas.microsoft.com/office/drawing/2014/main" id="{2621189C-5723-77AE-7085-1F91682E20C2}"/>
              </a:ext>
            </a:extLst>
          </p:cNvPr>
          <p:cNvSpPr>
            <a:spLocks noGrp="1"/>
          </p:cNvSpPr>
          <p:nvPr>
            <p:ph type="body" sz="quarter" idx="11"/>
          </p:nvPr>
        </p:nvSpPr>
        <p:spPr>
          <a:xfrm>
            <a:off x="1472022" y="1827340"/>
            <a:ext cx="5005077" cy="1869173"/>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8163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8" name="Picture Placeholder 2"/>
          <p:cNvSpPr>
            <a:spLocks noGrp="1"/>
          </p:cNvSpPr>
          <p:nvPr>
            <p:ph type="pic" idx="10"/>
          </p:nvPr>
        </p:nvSpPr>
        <p:spPr>
          <a:xfrm>
            <a:off x="1239941" y="894110"/>
            <a:ext cx="9712119" cy="5069780"/>
          </a:xfrm>
          <a:prstGeom prst="rect">
            <a:avLst/>
          </a:prstGeom>
          <a:solidFill>
            <a:schemeClr val="bg1">
              <a:lumMod val="95000"/>
            </a:schemeClr>
          </a:solidFill>
        </p:spPr>
        <p:txBody>
          <a:bodyPr anchor="ctr"/>
          <a:lstStyle>
            <a:lvl1pPr marL="0" indent="0" algn="ctr">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Tree>
    <p:extLst>
      <p:ext uri="{BB962C8B-B14F-4D97-AF65-F5344CB8AC3E}">
        <p14:creationId xmlns:p14="http://schemas.microsoft.com/office/powerpoint/2010/main" val="2944423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3" name="Freeform 1089"/>
          <p:cNvSpPr>
            <a:spLocks noEditPoints="1"/>
          </p:cNvSpPr>
          <p:nvPr userDrawn="1"/>
        </p:nvSpPr>
        <p:spPr bwMode="auto">
          <a:xfrm>
            <a:off x="6588429" y="938242"/>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1089"/>
          <p:cNvSpPr>
            <a:spLocks noEditPoints="1"/>
          </p:cNvSpPr>
          <p:nvPr userDrawn="1"/>
        </p:nvSpPr>
        <p:spPr bwMode="auto">
          <a:xfrm>
            <a:off x="6588429" y="2300298"/>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1089"/>
          <p:cNvSpPr>
            <a:spLocks noEditPoints="1"/>
          </p:cNvSpPr>
          <p:nvPr userDrawn="1"/>
        </p:nvSpPr>
        <p:spPr bwMode="auto">
          <a:xfrm>
            <a:off x="6588429" y="3701123"/>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1089"/>
          <p:cNvSpPr>
            <a:spLocks noEditPoints="1"/>
          </p:cNvSpPr>
          <p:nvPr userDrawn="1"/>
        </p:nvSpPr>
        <p:spPr bwMode="auto">
          <a:xfrm>
            <a:off x="6588429" y="5070551"/>
            <a:ext cx="546100" cy="495300"/>
          </a:xfrm>
          <a:custGeom>
            <a:avLst/>
            <a:gdLst>
              <a:gd name="T0" fmla="*/ 144 w 160"/>
              <a:gd name="T1" fmla="*/ 52 h 144"/>
              <a:gd name="T2" fmla="*/ 144 w 160"/>
              <a:gd name="T3" fmla="*/ 144 h 144"/>
              <a:gd name="T4" fmla="*/ 0 w 160"/>
              <a:gd name="T5" fmla="*/ 144 h 144"/>
              <a:gd name="T6" fmla="*/ 0 w 160"/>
              <a:gd name="T7" fmla="*/ 0 h 144"/>
              <a:gd name="T8" fmla="*/ 144 w 160"/>
              <a:gd name="T9" fmla="*/ 0 h 144"/>
              <a:gd name="T10" fmla="*/ 144 w 160"/>
              <a:gd name="T11" fmla="*/ 8 h 144"/>
              <a:gd name="T12" fmla="*/ 141 w 160"/>
              <a:gd name="T13" fmla="*/ 11 h 144"/>
              <a:gd name="T14" fmla="*/ 138 w 160"/>
              <a:gd name="T15" fmla="*/ 8 h 144"/>
              <a:gd name="T16" fmla="*/ 138 w 160"/>
              <a:gd name="T17" fmla="*/ 5 h 144"/>
              <a:gd name="T18" fmla="*/ 5 w 160"/>
              <a:gd name="T19" fmla="*/ 5 h 144"/>
              <a:gd name="T20" fmla="*/ 5 w 160"/>
              <a:gd name="T21" fmla="*/ 138 h 144"/>
              <a:gd name="T22" fmla="*/ 138 w 160"/>
              <a:gd name="T23" fmla="*/ 138 h 144"/>
              <a:gd name="T24" fmla="*/ 138 w 160"/>
              <a:gd name="T25" fmla="*/ 52 h 144"/>
              <a:gd name="T26" fmla="*/ 141 w 160"/>
              <a:gd name="T27" fmla="*/ 49 h 144"/>
              <a:gd name="T28" fmla="*/ 144 w 160"/>
              <a:gd name="T29" fmla="*/ 52 h 144"/>
              <a:gd name="T30" fmla="*/ 159 w 160"/>
              <a:gd name="T31" fmla="*/ 12 h 144"/>
              <a:gd name="T32" fmla="*/ 155 w 160"/>
              <a:gd name="T33" fmla="*/ 12 h 144"/>
              <a:gd name="T34" fmla="*/ 73 w 160"/>
              <a:gd name="T35" fmla="*/ 94 h 144"/>
              <a:gd name="T36" fmla="*/ 38 w 160"/>
              <a:gd name="T37" fmla="*/ 58 h 144"/>
              <a:gd name="T38" fmla="*/ 34 w 160"/>
              <a:gd name="T39" fmla="*/ 58 h 144"/>
              <a:gd name="T40" fmla="*/ 34 w 160"/>
              <a:gd name="T41" fmla="*/ 62 h 144"/>
              <a:gd name="T42" fmla="*/ 71 w 160"/>
              <a:gd name="T43" fmla="*/ 100 h 144"/>
              <a:gd name="T44" fmla="*/ 73 w 160"/>
              <a:gd name="T45" fmla="*/ 100 h 144"/>
              <a:gd name="T46" fmla="*/ 75 w 160"/>
              <a:gd name="T47" fmla="*/ 100 h 144"/>
              <a:gd name="T48" fmla="*/ 159 w 160"/>
              <a:gd name="T49" fmla="*/ 15 h 144"/>
              <a:gd name="T50" fmla="*/ 159 w 160"/>
              <a:gd name="T51"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0" h="144">
                <a:moveTo>
                  <a:pt x="144" y="52"/>
                </a:moveTo>
                <a:cubicBezTo>
                  <a:pt x="144" y="144"/>
                  <a:pt x="144" y="144"/>
                  <a:pt x="144" y="144"/>
                </a:cubicBezTo>
                <a:cubicBezTo>
                  <a:pt x="0" y="144"/>
                  <a:pt x="0" y="144"/>
                  <a:pt x="0" y="144"/>
                </a:cubicBezTo>
                <a:cubicBezTo>
                  <a:pt x="0" y="0"/>
                  <a:pt x="0" y="0"/>
                  <a:pt x="0" y="0"/>
                </a:cubicBezTo>
                <a:cubicBezTo>
                  <a:pt x="144" y="0"/>
                  <a:pt x="144" y="0"/>
                  <a:pt x="144" y="0"/>
                </a:cubicBezTo>
                <a:cubicBezTo>
                  <a:pt x="144" y="8"/>
                  <a:pt x="144" y="8"/>
                  <a:pt x="144" y="8"/>
                </a:cubicBezTo>
                <a:cubicBezTo>
                  <a:pt x="144" y="10"/>
                  <a:pt x="143" y="11"/>
                  <a:pt x="141" y="11"/>
                </a:cubicBezTo>
                <a:cubicBezTo>
                  <a:pt x="140" y="11"/>
                  <a:pt x="138" y="10"/>
                  <a:pt x="138" y="8"/>
                </a:cubicBezTo>
                <a:cubicBezTo>
                  <a:pt x="138" y="5"/>
                  <a:pt x="138" y="5"/>
                  <a:pt x="138" y="5"/>
                </a:cubicBezTo>
                <a:cubicBezTo>
                  <a:pt x="5" y="5"/>
                  <a:pt x="5" y="5"/>
                  <a:pt x="5" y="5"/>
                </a:cubicBezTo>
                <a:cubicBezTo>
                  <a:pt x="5" y="138"/>
                  <a:pt x="5" y="138"/>
                  <a:pt x="5" y="138"/>
                </a:cubicBezTo>
                <a:cubicBezTo>
                  <a:pt x="138" y="138"/>
                  <a:pt x="138" y="138"/>
                  <a:pt x="138" y="138"/>
                </a:cubicBezTo>
                <a:cubicBezTo>
                  <a:pt x="138" y="52"/>
                  <a:pt x="138" y="52"/>
                  <a:pt x="138" y="52"/>
                </a:cubicBezTo>
                <a:cubicBezTo>
                  <a:pt x="138" y="50"/>
                  <a:pt x="140" y="49"/>
                  <a:pt x="141" y="49"/>
                </a:cubicBezTo>
                <a:cubicBezTo>
                  <a:pt x="143" y="49"/>
                  <a:pt x="144" y="50"/>
                  <a:pt x="144" y="52"/>
                </a:cubicBezTo>
                <a:close/>
                <a:moveTo>
                  <a:pt x="159" y="12"/>
                </a:moveTo>
                <a:cubicBezTo>
                  <a:pt x="158" y="11"/>
                  <a:pt x="156" y="11"/>
                  <a:pt x="155" y="12"/>
                </a:cubicBezTo>
                <a:cubicBezTo>
                  <a:pt x="73" y="94"/>
                  <a:pt x="73" y="94"/>
                  <a:pt x="73" y="94"/>
                </a:cubicBezTo>
                <a:cubicBezTo>
                  <a:pt x="38" y="58"/>
                  <a:pt x="38" y="58"/>
                  <a:pt x="38" y="58"/>
                </a:cubicBezTo>
                <a:cubicBezTo>
                  <a:pt x="37" y="57"/>
                  <a:pt x="35" y="57"/>
                  <a:pt x="34" y="58"/>
                </a:cubicBezTo>
                <a:cubicBezTo>
                  <a:pt x="33" y="59"/>
                  <a:pt x="33" y="61"/>
                  <a:pt x="34" y="62"/>
                </a:cubicBezTo>
                <a:cubicBezTo>
                  <a:pt x="71" y="100"/>
                  <a:pt x="71" y="100"/>
                  <a:pt x="71" y="100"/>
                </a:cubicBezTo>
                <a:cubicBezTo>
                  <a:pt x="72" y="100"/>
                  <a:pt x="73" y="100"/>
                  <a:pt x="73" y="100"/>
                </a:cubicBezTo>
                <a:cubicBezTo>
                  <a:pt x="74" y="100"/>
                  <a:pt x="75" y="100"/>
                  <a:pt x="75" y="100"/>
                </a:cubicBezTo>
                <a:cubicBezTo>
                  <a:pt x="159" y="15"/>
                  <a:pt x="159" y="15"/>
                  <a:pt x="159" y="15"/>
                </a:cubicBezTo>
                <a:cubicBezTo>
                  <a:pt x="160" y="14"/>
                  <a:pt x="160" y="13"/>
                  <a:pt x="159" y="1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Title 1"/>
          <p:cNvSpPr>
            <a:spLocks noGrp="1"/>
          </p:cNvSpPr>
          <p:nvPr>
            <p:ph type="title"/>
          </p:nvPr>
        </p:nvSpPr>
        <p:spPr>
          <a:xfrm>
            <a:off x="1493114" y="933066"/>
            <a:ext cx="3912125" cy="421416"/>
          </a:xfrm>
          <a:prstGeom prst="rect">
            <a:avLst/>
          </a:prstGeom>
        </p:spPr>
        <p:txBody>
          <a:bodyPr/>
          <a:lstStyle>
            <a:lvl1pPr>
              <a:defRPr sz="2800">
                <a:solidFill>
                  <a:schemeClr val="tx2"/>
                </a:solidFill>
              </a:defRPr>
            </a:lvl1pPr>
          </a:lstStyle>
          <a:p>
            <a:endParaRPr lang="en-CA" sz="2800" dirty="0"/>
          </a:p>
        </p:txBody>
      </p:sp>
      <p:sp>
        <p:nvSpPr>
          <p:cNvPr id="9" name="Subtitle 2"/>
          <p:cNvSpPr>
            <a:spLocks noGrp="1"/>
          </p:cNvSpPr>
          <p:nvPr>
            <p:ph type="subTitle" idx="1"/>
          </p:nvPr>
        </p:nvSpPr>
        <p:spPr>
          <a:xfrm>
            <a:off x="1493114" y="1526292"/>
            <a:ext cx="3868841"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11" name="Content Placeholder 3"/>
          <p:cNvSpPr>
            <a:spLocks noGrp="1"/>
          </p:cNvSpPr>
          <p:nvPr>
            <p:ph sz="half" idx="10" hasCustomPrompt="1"/>
          </p:nvPr>
        </p:nvSpPr>
        <p:spPr>
          <a:xfrm>
            <a:off x="7363671" y="914016"/>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2" name="Content Placeholder 3"/>
          <p:cNvSpPr>
            <a:spLocks noGrp="1"/>
          </p:cNvSpPr>
          <p:nvPr>
            <p:ph sz="half" idx="11" hasCustomPrompt="1"/>
          </p:nvPr>
        </p:nvSpPr>
        <p:spPr>
          <a:xfrm>
            <a:off x="7363671" y="2295122"/>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3" name="Content Placeholder 3"/>
          <p:cNvSpPr>
            <a:spLocks noGrp="1"/>
          </p:cNvSpPr>
          <p:nvPr>
            <p:ph sz="half" idx="12" hasCustomPrompt="1"/>
          </p:nvPr>
        </p:nvSpPr>
        <p:spPr>
          <a:xfrm>
            <a:off x="7363671" y="3695947"/>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4" name="Content Placeholder 3"/>
          <p:cNvSpPr>
            <a:spLocks noGrp="1"/>
          </p:cNvSpPr>
          <p:nvPr>
            <p:ph sz="half" idx="13" hasCustomPrompt="1"/>
          </p:nvPr>
        </p:nvSpPr>
        <p:spPr>
          <a:xfrm>
            <a:off x="7363671" y="5065374"/>
            <a:ext cx="3032846" cy="88093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 name="Text Placeholder 5">
            <a:extLst>
              <a:ext uri="{FF2B5EF4-FFF2-40B4-BE49-F238E27FC236}">
                <a16:creationId xmlns:a16="http://schemas.microsoft.com/office/drawing/2014/main" id="{CB0F921C-F1D9-7357-69F2-B5E647B99D7F}"/>
              </a:ext>
            </a:extLst>
          </p:cNvPr>
          <p:cNvSpPr>
            <a:spLocks noGrp="1"/>
          </p:cNvSpPr>
          <p:nvPr>
            <p:ph type="body" sz="quarter" idx="14"/>
          </p:nvPr>
        </p:nvSpPr>
        <p:spPr>
          <a:xfrm>
            <a:off x="1493114" y="2089539"/>
            <a:ext cx="3912125" cy="1859234"/>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13372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grpSp>
        <p:nvGrpSpPr>
          <p:cNvPr id="14" name="Group 13"/>
          <p:cNvGrpSpPr/>
          <p:nvPr userDrawn="1"/>
        </p:nvGrpSpPr>
        <p:grpSpPr>
          <a:xfrm>
            <a:off x="6007843" y="2093922"/>
            <a:ext cx="176314" cy="4807634"/>
            <a:chOff x="6007843" y="2104743"/>
            <a:chExt cx="176314" cy="4807634"/>
          </a:xfrm>
        </p:grpSpPr>
        <p:sp>
          <p:nvSpPr>
            <p:cNvPr id="7" name="Line">
              <a:extLst>
                <a:ext uri="{FF2B5EF4-FFF2-40B4-BE49-F238E27FC236}">
                  <a16:creationId xmlns:a16="http://schemas.microsoft.com/office/drawing/2014/main" id="{ED0CA709-B4DA-42A4-A65A-DD90CC70944F}"/>
                </a:ext>
              </a:extLst>
            </p:cNvPr>
            <p:cNvSpPr/>
            <p:nvPr userDrawn="1"/>
          </p:nvSpPr>
          <p:spPr>
            <a:xfrm flipH="1" flipV="1">
              <a:off x="6096000" y="2298688"/>
              <a:ext cx="0" cy="1355412"/>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Line">
              <a:extLst>
                <a:ext uri="{FF2B5EF4-FFF2-40B4-BE49-F238E27FC236}">
                  <a16:creationId xmlns:a16="http://schemas.microsoft.com/office/drawing/2014/main" id="{4C6F293B-B127-4661-AFF9-E2A26C4EA91A}"/>
                </a:ext>
              </a:extLst>
            </p:cNvPr>
            <p:cNvSpPr/>
            <p:nvPr userDrawn="1"/>
          </p:nvSpPr>
          <p:spPr>
            <a:xfrm flipH="1" flipV="1">
              <a:off x="6096000" y="3856420"/>
              <a:ext cx="0" cy="1373924"/>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Circle">
              <a:extLst>
                <a:ext uri="{FF2B5EF4-FFF2-40B4-BE49-F238E27FC236}">
                  <a16:creationId xmlns:a16="http://schemas.microsoft.com/office/drawing/2014/main" id="{BDFF0B1B-931C-4414-AA34-39D4A346322F}"/>
                </a:ext>
              </a:extLst>
            </p:cNvPr>
            <p:cNvSpPr/>
            <p:nvPr userDrawn="1"/>
          </p:nvSpPr>
          <p:spPr>
            <a:xfrm flipH="1">
              <a:off x="6007843" y="2104743"/>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Circle">
              <a:extLst>
                <a:ext uri="{FF2B5EF4-FFF2-40B4-BE49-F238E27FC236}">
                  <a16:creationId xmlns:a16="http://schemas.microsoft.com/office/drawing/2014/main" id="{40232A07-956E-4919-BB59-458C85A4695F}"/>
                </a:ext>
              </a:extLst>
            </p:cNvPr>
            <p:cNvSpPr/>
            <p:nvPr userDrawn="1"/>
          </p:nvSpPr>
          <p:spPr>
            <a:xfrm flipH="1">
              <a:off x="6007843" y="3671731"/>
              <a:ext cx="176314" cy="176314"/>
            </a:xfrm>
            <a:prstGeom prst="ellips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1" name="Circle">
              <a:extLst>
                <a:ext uri="{FF2B5EF4-FFF2-40B4-BE49-F238E27FC236}">
                  <a16:creationId xmlns:a16="http://schemas.microsoft.com/office/drawing/2014/main" id="{092E8249-2175-4D1D-8844-3827F3997C3B}"/>
                </a:ext>
              </a:extLst>
            </p:cNvPr>
            <p:cNvSpPr/>
            <p:nvPr userDrawn="1"/>
          </p:nvSpPr>
          <p:spPr>
            <a:xfrm flipH="1">
              <a:off x="6007843" y="5238719"/>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Line">
              <a:extLst>
                <a:ext uri="{FF2B5EF4-FFF2-40B4-BE49-F238E27FC236}">
                  <a16:creationId xmlns:a16="http://schemas.microsoft.com/office/drawing/2014/main" id="{C2451783-88C0-4D58-8C3F-407E9FF913BE}"/>
                </a:ext>
              </a:extLst>
            </p:cNvPr>
            <p:cNvSpPr/>
            <p:nvPr userDrawn="1"/>
          </p:nvSpPr>
          <p:spPr>
            <a:xfrm flipH="1" flipV="1">
              <a:off x="6096000" y="5442068"/>
              <a:ext cx="0" cy="1470309"/>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sp>
        <p:nvSpPr>
          <p:cNvPr id="17" name="Content Placeholder 3"/>
          <p:cNvSpPr>
            <a:spLocks noGrp="1"/>
          </p:cNvSpPr>
          <p:nvPr>
            <p:ph sz="half" idx="10" hasCustomPrompt="1"/>
          </p:nvPr>
        </p:nvSpPr>
        <p:spPr>
          <a:xfrm>
            <a:off x="2522039" y="3631448"/>
            <a:ext cx="3100279" cy="697973"/>
          </a:xfrm>
          <a:prstGeom prst="rect">
            <a:avLst/>
          </a:prstGeom>
        </p:spPr>
        <p:txBody>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19" name="Content Placeholder 3"/>
          <p:cNvSpPr>
            <a:spLocks noGrp="1"/>
          </p:cNvSpPr>
          <p:nvPr>
            <p:ph sz="half" idx="11" hasCustomPrompt="1"/>
          </p:nvPr>
        </p:nvSpPr>
        <p:spPr>
          <a:xfrm>
            <a:off x="6562894" y="5335798"/>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30" name="Text Placeholder 12"/>
          <p:cNvSpPr>
            <a:spLocks noGrp="1"/>
          </p:cNvSpPr>
          <p:nvPr>
            <p:ph type="body" sz="quarter" idx="13" hasCustomPrompt="1"/>
          </p:nvPr>
        </p:nvSpPr>
        <p:spPr>
          <a:xfrm>
            <a:off x="6562893" y="4890981"/>
            <a:ext cx="3100279" cy="353150"/>
          </a:xfrm>
          <a:prstGeom prst="rect">
            <a:avLst/>
          </a:prstGeom>
        </p:spPr>
        <p:txBody>
          <a:bodyPr/>
          <a:lstStyle>
            <a:lvl1pPr marL="0" indent="0">
              <a:buNone/>
              <a:defRPr sz="2000" b="0">
                <a:solidFill>
                  <a:schemeClr val="bg2">
                    <a:lumMod val="50000"/>
                  </a:schemeClr>
                </a:solidFill>
              </a:defRPr>
            </a:lvl1pPr>
          </a:lstStyle>
          <a:p>
            <a:pPr lvl="0"/>
            <a:r>
              <a:rPr lang="en-US" dirty="0"/>
              <a:t>2021</a:t>
            </a:r>
            <a:endParaRPr lang="en-CA" dirty="0"/>
          </a:p>
        </p:txBody>
      </p:sp>
      <p:sp>
        <p:nvSpPr>
          <p:cNvPr id="32" name="Text Placeholder 12"/>
          <p:cNvSpPr>
            <a:spLocks noGrp="1"/>
          </p:cNvSpPr>
          <p:nvPr>
            <p:ph type="body" sz="quarter" idx="14" hasCustomPrompt="1"/>
          </p:nvPr>
        </p:nvSpPr>
        <p:spPr>
          <a:xfrm>
            <a:off x="2522038" y="3186317"/>
            <a:ext cx="3100279" cy="353150"/>
          </a:xfrm>
          <a:prstGeom prst="rect">
            <a:avLst/>
          </a:prstGeom>
        </p:spPr>
        <p:txBody>
          <a:bodyPr/>
          <a:lstStyle>
            <a:lvl1pPr marL="0" indent="0" algn="r">
              <a:buNone/>
              <a:defRPr sz="2000" b="0">
                <a:solidFill>
                  <a:schemeClr val="tx2"/>
                </a:solidFill>
              </a:defRPr>
            </a:lvl1pPr>
          </a:lstStyle>
          <a:p>
            <a:pPr lvl="0"/>
            <a:r>
              <a:rPr lang="en-US" dirty="0"/>
              <a:t>2020</a:t>
            </a:r>
            <a:endParaRPr lang="en-CA" dirty="0"/>
          </a:p>
        </p:txBody>
      </p:sp>
      <p:sp>
        <p:nvSpPr>
          <p:cNvPr id="34" name="Content Placeholder 3"/>
          <p:cNvSpPr>
            <a:spLocks noGrp="1"/>
          </p:cNvSpPr>
          <p:nvPr>
            <p:ph sz="half" idx="15" hasCustomPrompt="1"/>
          </p:nvPr>
        </p:nvSpPr>
        <p:spPr>
          <a:xfrm>
            <a:off x="6562893" y="1987506"/>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35" name="Text Placeholder 12"/>
          <p:cNvSpPr>
            <a:spLocks noGrp="1"/>
          </p:cNvSpPr>
          <p:nvPr>
            <p:ph type="body" sz="quarter" idx="16" hasCustomPrompt="1"/>
          </p:nvPr>
        </p:nvSpPr>
        <p:spPr>
          <a:xfrm>
            <a:off x="6562892" y="1542689"/>
            <a:ext cx="3100279" cy="353150"/>
          </a:xfrm>
          <a:prstGeom prst="rect">
            <a:avLst/>
          </a:prstGeom>
        </p:spPr>
        <p:txBody>
          <a:bodyPr/>
          <a:lstStyle>
            <a:lvl1pPr marL="0" indent="0">
              <a:buNone/>
              <a:defRPr sz="2000" b="0">
                <a:solidFill>
                  <a:schemeClr val="bg2">
                    <a:lumMod val="50000"/>
                  </a:schemeClr>
                </a:solidFill>
              </a:defRPr>
            </a:lvl1pPr>
          </a:lstStyle>
          <a:p>
            <a:pPr lvl="0"/>
            <a:r>
              <a:rPr lang="en-US" dirty="0"/>
              <a:t>2019</a:t>
            </a:r>
            <a:endParaRPr lang="en-CA" dirty="0"/>
          </a:p>
        </p:txBody>
      </p:sp>
      <p:sp>
        <p:nvSpPr>
          <p:cNvPr id="36" name="Title 1"/>
          <p:cNvSpPr>
            <a:spLocks noGrp="1"/>
          </p:cNvSpPr>
          <p:nvPr>
            <p:ph type="title"/>
          </p:nvPr>
        </p:nvSpPr>
        <p:spPr>
          <a:xfrm>
            <a:off x="1493114" y="933066"/>
            <a:ext cx="3912125" cy="421416"/>
          </a:xfrm>
          <a:prstGeom prst="rect">
            <a:avLst/>
          </a:prstGeom>
        </p:spPr>
        <p:txBody>
          <a:bodyPr/>
          <a:lstStyle>
            <a:lvl1pPr>
              <a:defRPr sz="2800"/>
            </a:lvl1pPr>
          </a:lstStyle>
          <a:p>
            <a:endParaRPr lang="en-CA" sz="2800" dirty="0"/>
          </a:p>
        </p:txBody>
      </p:sp>
    </p:spTree>
    <p:extLst>
      <p:ext uri="{BB962C8B-B14F-4D97-AF65-F5344CB8AC3E}">
        <p14:creationId xmlns:p14="http://schemas.microsoft.com/office/powerpoint/2010/main" val="1836956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grpSp>
        <p:nvGrpSpPr>
          <p:cNvPr id="14" name="Group 13"/>
          <p:cNvGrpSpPr/>
          <p:nvPr userDrawn="1"/>
        </p:nvGrpSpPr>
        <p:grpSpPr>
          <a:xfrm>
            <a:off x="6007843" y="-200194"/>
            <a:ext cx="176314" cy="4807634"/>
            <a:chOff x="6007843" y="-200194"/>
            <a:chExt cx="176314" cy="4807634"/>
          </a:xfrm>
        </p:grpSpPr>
        <p:sp>
          <p:nvSpPr>
            <p:cNvPr id="8" name="Line">
              <a:extLst>
                <a:ext uri="{FF2B5EF4-FFF2-40B4-BE49-F238E27FC236}">
                  <a16:creationId xmlns:a16="http://schemas.microsoft.com/office/drawing/2014/main" id="{ED0CA709-B4DA-42A4-A65A-DD90CC70944F}"/>
                </a:ext>
              </a:extLst>
            </p:cNvPr>
            <p:cNvSpPr/>
            <p:nvPr userDrawn="1"/>
          </p:nvSpPr>
          <p:spPr>
            <a:xfrm flipH="1">
              <a:off x="6096000" y="3058083"/>
              <a:ext cx="0" cy="1355412"/>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9" name="Line">
              <a:extLst>
                <a:ext uri="{FF2B5EF4-FFF2-40B4-BE49-F238E27FC236}">
                  <a16:creationId xmlns:a16="http://schemas.microsoft.com/office/drawing/2014/main" id="{4C6F293B-B127-4661-AFF9-E2A26C4EA91A}"/>
                </a:ext>
              </a:extLst>
            </p:cNvPr>
            <p:cNvSpPr/>
            <p:nvPr userDrawn="1"/>
          </p:nvSpPr>
          <p:spPr>
            <a:xfrm flipH="1">
              <a:off x="6096000" y="1481839"/>
              <a:ext cx="0" cy="1373924"/>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0" name="Circle">
              <a:extLst>
                <a:ext uri="{FF2B5EF4-FFF2-40B4-BE49-F238E27FC236}">
                  <a16:creationId xmlns:a16="http://schemas.microsoft.com/office/drawing/2014/main" id="{BDFF0B1B-931C-4414-AA34-39D4A346322F}"/>
                </a:ext>
              </a:extLst>
            </p:cNvPr>
            <p:cNvSpPr/>
            <p:nvPr userDrawn="1"/>
          </p:nvSpPr>
          <p:spPr>
            <a:xfrm flipH="1" flipV="1">
              <a:off x="6007843" y="4431126"/>
              <a:ext cx="176314" cy="176314"/>
            </a:xfrm>
            <a:prstGeom prst="ellips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1" name="Circle">
              <a:extLst>
                <a:ext uri="{FF2B5EF4-FFF2-40B4-BE49-F238E27FC236}">
                  <a16:creationId xmlns:a16="http://schemas.microsoft.com/office/drawing/2014/main" id="{40232A07-956E-4919-BB59-458C85A4695F}"/>
                </a:ext>
              </a:extLst>
            </p:cNvPr>
            <p:cNvSpPr/>
            <p:nvPr userDrawn="1"/>
          </p:nvSpPr>
          <p:spPr>
            <a:xfrm flipH="1" flipV="1">
              <a:off x="6007843" y="2864138"/>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Circle">
              <a:extLst>
                <a:ext uri="{FF2B5EF4-FFF2-40B4-BE49-F238E27FC236}">
                  <a16:creationId xmlns:a16="http://schemas.microsoft.com/office/drawing/2014/main" id="{092E8249-2175-4D1D-8844-3827F3997C3B}"/>
                </a:ext>
              </a:extLst>
            </p:cNvPr>
            <p:cNvSpPr/>
            <p:nvPr userDrawn="1"/>
          </p:nvSpPr>
          <p:spPr>
            <a:xfrm flipH="1" flipV="1">
              <a:off x="6007843" y="1291739"/>
              <a:ext cx="176314" cy="176314"/>
            </a:xfrm>
            <a:prstGeom prst="ellipse">
              <a:avLst/>
            </a:prstGeom>
            <a:ln w="38100">
              <a:solidFill>
                <a:schemeClr val="bg1">
                  <a:lumMod val="85000"/>
                </a:schemeClr>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3" name="Line">
              <a:extLst>
                <a:ext uri="{FF2B5EF4-FFF2-40B4-BE49-F238E27FC236}">
                  <a16:creationId xmlns:a16="http://schemas.microsoft.com/office/drawing/2014/main" id="{C2451783-88C0-4D58-8C3F-407E9FF913BE}"/>
                </a:ext>
              </a:extLst>
            </p:cNvPr>
            <p:cNvSpPr/>
            <p:nvPr userDrawn="1"/>
          </p:nvSpPr>
          <p:spPr>
            <a:xfrm flipH="1">
              <a:off x="6096000" y="-200194"/>
              <a:ext cx="0" cy="1470309"/>
            </a:xfrm>
            <a:prstGeom prst="line">
              <a:avLst/>
            </a:prstGeom>
            <a:ln w="12700">
              <a:solidFill>
                <a:srgbClr val="C8CBD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sp>
        <p:nvSpPr>
          <p:cNvPr id="22" name="Content Placeholder 3"/>
          <p:cNvSpPr>
            <a:spLocks noGrp="1"/>
          </p:cNvSpPr>
          <p:nvPr>
            <p:ph sz="half" idx="10" hasCustomPrompt="1"/>
          </p:nvPr>
        </p:nvSpPr>
        <p:spPr>
          <a:xfrm>
            <a:off x="2522039" y="2906420"/>
            <a:ext cx="3100279" cy="697973"/>
          </a:xfrm>
          <a:prstGeom prst="rect">
            <a:avLst/>
          </a:prstGeom>
        </p:spPr>
        <p:txBody>
          <a:bodyPr/>
          <a:lstStyle>
            <a:lvl1pPr marL="0" marR="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3" name="Content Placeholder 3"/>
          <p:cNvSpPr>
            <a:spLocks noGrp="1"/>
          </p:cNvSpPr>
          <p:nvPr>
            <p:ph sz="half" idx="11" hasCustomPrompt="1"/>
          </p:nvPr>
        </p:nvSpPr>
        <p:spPr>
          <a:xfrm>
            <a:off x="6562894" y="4610770"/>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tx2"/>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4" name="Text Placeholder 12"/>
          <p:cNvSpPr>
            <a:spLocks noGrp="1"/>
          </p:cNvSpPr>
          <p:nvPr>
            <p:ph type="body" sz="quarter" idx="13" hasCustomPrompt="1"/>
          </p:nvPr>
        </p:nvSpPr>
        <p:spPr>
          <a:xfrm>
            <a:off x="6562893" y="4165953"/>
            <a:ext cx="3100279" cy="353150"/>
          </a:xfrm>
          <a:prstGeom prst="rect">
            <a:avLst/>
          </a:prstGeom>
        </p:spPr>
        <p:txBody>
          <a:bodyPr/>
          <a:lstStyle>
            <a:lvl1pPr marL="0" indent="0">
              <a:buNone/>
              <a:defRPr sz="2000" b="0">
                <a:solidFill>
                  <a:schemeClr val="tx2"/>
                </a:solidFill>
              </a:defRPr>
            </a:lvl1pPr>
          </a:lstStyle>
          <a:p>
            <a:pPr lvl="0"/>
            <a:r>
              <a:rPr lang="en-US" dirty="0"/>
              <a:t>2024</a:t>
            </a:r>
            <a:endParaRPr lang="en-CA" dirty="0"/>
          </a:p>
        </p:txBody>
      </p:sp>
      <p:sp>
        <p:nvSpPr>
          <p:cNvPr id="25" name="Text Placeholder 12"/>
          <p:cNvSpPr>
            <a:spLocks noGrp="1"/>
          </p:cNvSpPr>
          <p:nvPr>
            <p:ph type="body" sz="quarter" idx="14" hasCustomPrompt="1"/>
          </p:nvPr>
        </p:nvSpPr>
        <p:spPr>
          <a:xfrm>
            <a:off x="2522038" y="2461289"/>
            <a:ext cx="3100279" cy="353150"/>
          </a:xfrm>
          <a:prstGeom prst="rect">
            <a:avLst/>
          </a:prstGeom>
        </p:spPr>
        <p:txBody>
          <a:bodyPr/>
          <a:lstStyle>
            <a:lvl1pPr marL="0" indent="0" algn="r">
              <a:buNone/>
              <a:defRPr sz="2000" b="0">
                <a:solidFill>
                  <a:schemeClr val="bg2">
                    <a:lumMod val="50000"/>
                  </a:schemeClr>
                </a:solidFill>
              </a:defRPr>
            </a:lvl1pPr>
          </a:lstStyle>
          <a:p>
            <a:pPr lvl="0"/>
            <a:r>
              <a:rPr lang="en-US" dirty="0"/>
              <a:t>2023</a:t>
            </a:r>
            <a:endParaRPr lang="en-CA" dirty="0"/>
          </a:p>
        </p:txBody>
      </p:sp>
      <p:sp>
        <p:nvSpPr>
          <p:cNvPr id="26" name="Content Placeholder 3"/>
          <p:cNvSpPr>
            <a:spLocks noGrp="1"/>
          </p:cNvSpPr>
          <p:nvPr>
            <p:ph sz="half" idx="15" hasCustomPrompt="1"/>
          </p:nvPr>
        </p:nvSpPr>
        <p:spPr>
          <a:xfrm>
            <a:off x="6562893" y="1262478"/>
            <a:ext cx="3100279" cy="697973"/>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u="none">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sz="1600" dirty="0"/>
              <a:t>Double click to edit text</a:t>
            </a:r>
            <a:endParaRPr lang="en-US" sz="1600" dirty="0"/>
          </a:p>
        </p:txBody>
      </p:sp>
      <p:sp>
        <p:nvSpPr>
          <p:cNvPr id="27" name="Text Placeholder 12"/>
          <p:cNvSpPr>
            <a:spLocks noGrp="1"/>
          </p:cNvSpPr>
          <p:nvPr>
            <p:ph type="body" sz="quarter" idx="16" hasCustomPrompt="1"/>
          </p:nvPr>
        </p:nvSpPr>
        <p:spPr>
          <a:xfrm>
            <a:off x="6562892" y="817661"/>
            <a:ext cx="3100279" cy="353150"/>
          </a:xfrm>
          <a:prstGeom prst="rect">
            <a:avLst/>
          </a:prstGeom>
        </p:spPr>
        <p:txBody>
          <a:bodyPr/>
          <a:lstStyle>
            <a:lvl1pPr marL="0" indent="0">
              <a:buNone/>
              <a:defRPr sz="2000" b="0">
                <a:solidFill>
                  <a:schemeClr val="bg2">
                    <a:lumMod val="50000"/>
                  </a:schemeClr>
                </a:solidFill>
              </a:defRPr>
            </a:lvl1pPr>
          </a:lstStyle>
          <a:p>
            <a:pPr lvl="0"/>
            <a:r>
              <a:rPr lang="en-US" dirty="0"/>
              <a:t>2022</a:t>
            </a:r>
            <a:endParaRPr lang="en-CA" dirty="0"/>
          </a:p>
        </p:txBody>
      </p:sp>
    </p:spTree>
    <p:extLst>
      <p:ext uri="{BB962C8B-B14F-4D97-AF65-F5344CB8AC3E}">
        <p14:creationId xmlns:p14="http://schemas.microsoft.com/office/powerpoint/2010/main" val="2384807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fographic Layout">
    <p:spTree>
      <p:nvGrpSpPr>
        <p:cNvPr id="1" name=""/>
        <p:cNvGrpSpPr/>
        <p:nvPr/>
      </p:nvGrpSpPr>
      <p:grpSpPr>
        <a:xfrm>
          <a:off x="0" y="0"/>
          <a:ext cx="0" cy="0"/>
          <a:chOff x="0" y="0"/>
          <a:chExt cx="0" cy="0"/>
        </a:xfrm>
      </p:grpSpPr>
      <p:sp>
        <p:nvSpPr>
          <p:cNvPr id="3" name="Title 1"/>
          <p:cNvSpPr>
            <a:spLocks noGrp="1"/>
          </p:cNvSpPr>
          <p:nvPr>
            <p:ph type="title"/>
          </p:nvPr>
        </p:nvSpPr>
        <p:spPr>
          <a:xfrm>
            <a:off x="1493114" y="933066"/>
            <a:ext cx="3047677" cy="421416"/>
          </a:xfrm>
          <a:prstGeom prst="rect">
            <a:avLst/>
          </a:prstGeom>
        </p:spPr>
        <p:txBody>
          <a:bodyPr/>
          <a:lstStyle>
            <a:lvl1pPr>
              <a:defRPr sz="2800">
                <a:solidFill>
                  <a:schemeClr val="tx2"/>
                </a:solidFill>
              </a:defRPr>
            </a:lvl1pPr>
          </a:lstStyle>
          <a:p>
            <a:endParaRPr lang="en-CA" sz="2800" dirty="0"/>
          </a:p>
        </p:txBody>
      </p:sp>
      <p:sp>
        <p:nvSpPr>
          <p:cNvPr id="12" name="Line"/>
          <p:cNvSpPr/>
          <p:nvPr userDrawn="1"/>
        </p:nvSpPr>
        <p:spPr>
          <a:xfrm>
            <a:off x="1590505" y="890388"/>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 name="Subtitle 2">
            <a:extLst>
              <a:ext uri="{FF2B5EF4-FFF2-40B4-BE49-F238E27FC236}">
                <a16:creationId xmlns:a16="http://schemas.microsoft.com/office/drawing/2014/main" id="{EA719E7D-35D6-8BA7-67BF-350B594EBF9F}"/>
              </a:ext>
            </a:extLst>
          </p:cNvPr>
          <p:cNvSpPr>
            <a:spLocks noGrp="1"/>
          </p:cNvSpPr>
          <p:nvPr>
            <p:ph type="subTitle" idx="1"/>
          </p:nvPr>
        </p:nvSpPr>
        <p:spPr>
          <a:xfrm>
            <a:off x="1493114" y="1495005"/>
            <a:ext cx="3868841"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Text Placeholder 5">
            <a:extLst>
              <a:ext uri="{FF2B5EF4-FFF2-40B4-BE49-F238E27FC236}">
                <a16:creationId xmlns:a16="http://schemas.microsoft.com/office/drawing/2014/main" id="{2BB7D399-0A9A-7FEA-C8D7-D97C6255B8D1}"/>
              </a:ext>
            </a:extLst>
          </p:cNvPr>
          <p:cNvSpPr>
            <a:spLocks noGrp="1"/>
          </p:cNvSpPr>
          <p:nvPr>
            <p:ph type="body" sz="quarter" idx="14"/>
          </p:nvPr>
        </p:nvSpPr>
        <p:spPr>
          <a:xfrm>
            <a:off x="1493114" y="2004537"/>
            <a:ext cx="3912125" cy="1859234"/>
          </a:xfrm>
          <a:prstGeom prst="rect">
            <a:avLst/>
          </a:prstGeom>
        </p:spPr>
        <p:txBody>
          <a:bodyPr/>
          <a:lstStyle>
            <a:lvl1pPr marL="0" indent="0">
              <a:buNone/>
              <a:defRPr sz="1800"/>
            </a:lvl1pPr>
            <a:lvl2pPr>
              <a:defRPr baseline="0">
                <a:solidFill>
                  <a:schemeClr val="bg2">
                    <a:lumMod val="50000"/>
                  </a:schemeClr>
                </a:solidFill>
              </a:defRPr>
            </a:lvl2pPr>
            <a:lvl3pPr>
              <a:defRPr>
                <a:solidFill>
                  <a:schemeClr val="bg1">
                    <a:lumMod val="50000"/>
                  </a:schemeClr>
                </a:solidFill>
              </a:defRPr>
            </a:lvl3pPr>
            <a:lvl4pPr>
              <a:defRPr sz="1600">
                <a:solidFill>
                  <a:schemeClr val="bg1">
                    <a:lumMod val="65000"/>
                  </a:schemeClr>
                </a:solidFill>
              </a:defRPr>
            </a:lvl4pPr>
            <a:lvl5pPr>
              <a:defRPr>
                <a:solidFill>
                  <a:schemeClr val="bg1">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71272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Infographic Layout">
    <p:spTree>
      <p:nvGrpSpPr>
        <p:cNvPr id="1" name=""/>
        <p:cNvGrpSpPr/>
        <p:nvPr/>
      </p:nvGrpSpPr>
      <p:grpSpPr>
        <a:xfrm>
          <a:off x="0" y="0"/>
          <a:ext cx="0" cy="0"/>
          <a:chOff x="0" y="0"/>
          <a:chExt cx="0" cy="0"/>
        </a:xfrm>
      </p:grpSpPr>
      <p:sp>
        <p:nvSpPr>
          <p:cNvPr id="3" name="Title 1"/>
          <p:cNvSpPr>
            <a:spLocks noGrp="1"/>
          </p:cNvSpPr>
          <p:nvPr>
            <p:ph type="title"/>
          </p:nvPr>
        </p:nvSpPr>
        <p:spPr>
          <a:xfrm>
            <a:off x="1493114" y="933066"/>
            <a:ext cx="3047677" cy="421416"/>
          </a:xfrm>
          <a:prstGeom prst="rect">
            <a:avLst/>
          </a:prstGeom>
        </p:spPr>
        <p:txBody>
          <a:bodyPr/>
          <a:lstStyle>
            <a:lvl1pPr>
              <a:defRPr sz="2800">
                <a:solidFill>
                  <a:schemeClr val="tx2"/>
                </a:solidFill>
              </a:defRPr>
            </a:lvl1pPr>
          </a:lstStyle>
          <a:p>
            <a:endParaRPr lang="en-CA" sz="2800" dirty="0"/>
          </a:p>
        </p:txBody>
      </p:sp>
      <p:sp>
        <p:nvSpPr>
          <p:cNvPr id="12" name="Line"/>
          <p:cNvSpPr/>
          <p:nvPr userDrawn="1"/>
        </p:nvSpPr>
        <p:spPr>
          <a:xfrm>
            <a:off x="1590505" y="890388"/>
            <a:ext cx="483351"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2" name="Subtitle 2">
            <a:extLst>
              <a:ext uri="{FF2B5EF4-FFF2-40B4-BE49-F238E27FC236}">
                <a16:creationId xmlns:a16="http://schemas.microsoft.com/office/drawing/2014/main" id="{EA719E7D-35D6-8BA7-67BF-350B594EBF9F}"/>
              </a:ext>
            </a:extLst>
          </p:cNvPr>
          <p:cNvSpPr>
            <a:spLocks noGrp="1"/>
          </p:cNvSpPr>
          <p:nvPr>
            <p:ph type="subTitle" idx="1"/>
          </p:nvPr>
        </p:nvSpPr>
        <p:spPr>
          <a:xfrm>
            <a:off x="1493114" y="1495005"/>
            <a:ext cx="3868841" cy="353150"/>
          </a:xfrm>
          <a:prstGeom prst="rect">
            <a:avLst/>
          </a:prstGeom>
        </p:spPr>
        <p:txBody>
          <a:bodyPr>
            <a:normAutofit/>
          </a:bodyPr>
          <a:lstStyle>
            <a:lvl1pPr marL="0" indent="0" algn="l">
              <a:buNone/>
              <a:defRPr sz="20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Tree>
    <p:extLst>
      <p:ext uri="{BB962C8B-B14F-4D97-AF65-F5344CB8AC3E}">
        <p14:creationId xmlns:p14="http://schemas.microsoft.com/office/powerpoint/2010/main" val="4176806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pic>
        <p:nvPicPr>
          <p:cNvPr id="2" name="Picture 1">
            <a:extLst>
              <a:ext uri="{FF2B5EF4-FFF2-40B4-BE49-F238E27FC236}">
                <a16:creationId xmlns:a16="http://schemas.microsoft.com/office/drawing/2014/main" id="{BB5F06B2-A3B3-C1BF-B9BF-F334479F32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64625"/>
          </a:xfrm>
          <a:prstGeom prst="rect">
            <a:avLst/>
          </a:prstGeom>
        </p:spPr>
      </p:pic>
      <p:sp>
        <p:nvSpPr>
          <p:cNvPr id="5" name="Line"/>
          <p:cNvSpPr/>
          <p:nvPr userDrawn="1"/>
        </p:nvSpPr>
        <p:spPr>
          <a:xfrm>
            <a:off x="5854325" y="817606"/>
            <a:ext cx="483351" cy="0"/>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8" name="Line"/>
          <p:cNvSpPr/>
          <p:nvPr userDrawn="1"/>
        </p:nvSpPr>
        <p:spPr>
          <a:xfrm>
            <a:off x="605545" y="6193103"/>
            <a:ext cx="0" cy="664897"/>
          </a:xfrm>
          <a:prstGeom prst="line">
            <a:avLst/>
          </a:prstGeom>
          <a:ln w="38100">
            <a:solidFill>
              <a:schemeClr val="bg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TextBox 11"/>
          <p:cNvSpPr txBox="1"/>
          <p:nvPr userDrawn="1"/>
        </p:nvSpPr>
        <p:spPr>
          <a:xfrm>
            <a:off x="3417727" y="901287"/>
            <a:ext cx="5356545" cy="584775"/>
          </a:xfrm>
          <a:prstGeom prst="rect">
            <a:avLst/>
          </a:prstGeom>
          <a:noFill/>
        </p:spPr>
        <p:txBody>
          <a:bodyPr wrap="square" rtlCol="0">
            <a:spAutoFit/>
          </a:bodyPr>
          <a:lstStyle/>
          <a:p>
            <a:pPr algn="ctr"/>
            <a:r>
              <a:rPr lang="en-US" sz="3200" dirty="0">
                <a:solidFill>
                  <a:schemeClr val="bg1"/>
                </a:solidFill>
                <a:latin typeface="+mj-lt"/>
              </a:rPr>
              <a:t>Thank You</a:t>
            </a:r>
            <a:endParaRPr lang="en-CA" sz="3200" dirty="0">
              <a:solidFill>
                <a:schemeClr val="bg1"/>
              </a:solidFill>
              <a:latin typeface="+mj-lt"/>
            </a:endParaRPr>
          </a:p>
        </p:txBody>
      </p:sp>
      <p:pic>
        <p:nvPicPr>
          <p:cNvPr id="4" name="Picture 3">
            <a:extLst>
              <a:ext uri="{FF2B5EF4-FFF2-40B4-BE49-F238E27FC236}">
                <a16:creationId xmlns:a16="http://schemas.microsoft.com/office/drawing/2014/main" id="{A5ADC9D9-523A-FE5C-67B7-B0750CC59BF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rot="16200000">
            <a:off x="-103301" y="5093005"/>
            <a:ext cx="1417690" cy="561169"/>
          </a:xfrm>
          <a:prstGeom prst="rect">
            <a:avLst/>
          </a:prstGeom>
        </p:spPr>
      </p:pic>
    </p:spTree>
    <p:extLst>
      <p:ext uri="{BB962C8B-B14F-4D97-AF65-F5344CB8AC3E}">
        <p14:creationId xmlns:p14="http://schemas.microsoft.com/office/powerpoint/2010/main" val="2801803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Line"/>
          <p:cNvSpPr/>
          <p:nvPr userDrawn="1"/>
        </p:nvSpPr>
        <p:spPr>
          <a:xfrm>
            <a:off x="11448936" y="893371"/>
            <a:ext cx="743063" cy="0"/>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 name="Slide Number">
            <a:extLst>
              <a:ext uri="{FF2B5EF4-FFF2-40B4-BE49-F238E27FC236}">
                <a16:creationId xmlns:a16="http://schemas.microsoft.com/office/drawing/2014/main" id="{F9D19220-74F6-4303-AD53-4CB1872D5307}"/>
              </a:ext>
            </a:extLst>
          </p:cNvPr>
          <p:cNvSpPr txBox="1">
            <a:spLocks/>
          </p:cNvSpPr>
          <p:nvPr userDrawn="1"/>
        </p:nvSpPr>
        <p:spPr>
          <a:xfrm>
            <a:off x="10970589" y="588573"/>
            <a:ext cx="1099676" cy="304798"/>
          </a:xfrm>
          <a:prstGeom prst="rect">
            <a:avLst/>
          </a:prstGeom>
        </p:spPr>
        <p:txBody>
          <a:bodyPr wrap="none" lIns="0" tIns="0" rIns="0" bIns="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5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algn="ctr">
              <a:lnSpc>
                <a:spcPct val="100000"/>
              </a:lnSpc>
            </a:pPr>
            <a:fld id="{86CB4B4D-7CA3-9044-876B-883B54F8677D}" type="slidenum">
              <a:rPr lang="en-US" sz="1400" b="0" smtClean="0">
                <a:solidFill>
                  <a:schemeClr val="tx2"/>
                </a:solidFill>
                <a:latin typeface="+mn-lt"/>
                <a:ea typeface="Roboto Light" pitchFamily="2" charset="0"/>
                <a:cs typeface="Adobe Naskh Medium" panose="01010101010101010101" pitchFamily="50" charset="-78"/>
              </a:rPr>
              <a:pPr algn="ctr">
                <a:lnSpc>
                  <a:spcPct val="100000"/>
                </a:lnSpc>
              </a:pPr>
              <a:t>‹#›</a:t>
            </a:fld>
            <a:endParaRPr lang="en-US" sz="1600" b="0" dirty="0">
              <a:solidFill>
                <a:schemeClr val="tx2"/>
              </a:solidFill>
              <a:latin typeface="+mn-lt"/>
              <a:ea typeface="Roboto Light" pitchFamily="2" charset="0"/>
              <a:cs typeface="Adobe Naskh Medium" panose="01010101010101010101" pitchFamily="50" charset="-78"/>
            </a:endParaRPr>
          </a:p>
        </p:txBody>
      </p:sp>
      <p:sp>
        <p:nvSpPr>
          <p:cNvPr id="13" name="Line"/>
          <p:cNvSpPr/>
          <p:nvPr userDrawn="1"/>
        </p:nvSpPr>
        <p:spPr>
          <a:xfrm>
            <a:off x="605545" y="6193103"/>
            <a:ext cx="0" cy="664897"/>
          </a:xfrm>
          <a:prstGeom prst="line">
            <a:avLst/>
          </a:prstGeom>
          <a:ln w="38100">
            <a:solidFill>
              <a:schemeClr val="tx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4" name="Picture 13"/>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rot="16200000">
            <a:off x="-103302" y="5093005"/>
            <a:ext cx="1417693" cy="561169"/>
          </a:xfrm>
          <a:prstGeom prst="rect">
            <a:avLst/>
          </a:prstGeom>
        </p:spPr>
      </p:pic>
    </p:spTree>
    <p:extLst>
      <p:ext uri="{BB962C8B-B14F-4D97-AF65-F5344CB8AC3E}">
        <p14:creationId xmlns:p14="http://schemas.microsoft.com/office/powerpoint/2010/main" val="2675302569"/>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3" r:id="rId3"/>
    <p:sldLayoutId id="2147483657" r:id="rId4"/>
    <p:sldLayoutId id="2147483651" r:id="rId5"/>
    <p:sldLayoutId id="2147483665" r:id="rId6"/>
    <p:sldLayoutId id="2147483653" r:id="rId7"/>
    <p:sldLayoutId id="2147483652" r:id="rId8"/>
    <p:sldLayoutId id="2147483654" r:id="rId9"/>
    <p:sldLayoutId id="2147483650" r:id="rId10"/>
    <p:sldLayoutId id="2147483655" r:id="rId11"/>
    <p:sldLayoutId id="2147483656" r:id="rId12"/>
    <p:sldLayoutId id="2147483662" r:id="rId13"/>
    <p:sldLayoutId id="2147483658" r:id="rId14"/>
    <p:sldLayoutId id="2147483659" r:id="rId15"/>
    <p:sldLayoutId id="2147483664" r:id="rId16"/>
    <p:sldLayoutId id="2147483666" r:id="rId17"/>
    <p:sldLayoutId id="2147483661" r:id="rId18"/>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gpsjam.or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970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F2008-1949-AF8B-BA6B-E433E81CA1A7}"/>
              </a:ext>
            </a:extLst>
          </p:cNvPr>
          <p:cNvSpPr>
            <a:spLocks noGrp="1"/>
          </p:cNvSpPr>
          <p:nvPr>
            <p:ph type="ctrTitle"/>
          </p:nvPr>
        </p:nvSpPr>
        <p:spPr>
          <a:xfrm>
            <a:off x="3154101" y="4027364"/>
            <a:ext cx="6331352" cy="533496"/>
          </a:xfrm>
        </p:spPr>
        <p:txBody>
          <a:bodyPr>
            <a:normAutofit fontScale="90000"/>
          </a:bodyPr>
          <a:lstStyle/>
          <a:p>
            <a:r>
              <a:rPr lang="en-CA" dirty="0"/>
              <a:t>Egypt’s  Experience in Managing GNSS Radio Frequency Interference (RFI)</a:t>
            </a:r>
            <a:endParaRPr lang="en-US" dirty="0"/>
          </a:p>
        </p:txBody>
      </p:sp>
      <p:sp>
        <p:nvSpPr>
          <p:cNvPr id="3" name="Title 1">
            <a:extLst>
              <a:ext uri="{FF2B5EF4-FFF2-40B4-BE49-F238E27FC236}">
                <a16:creationId xmlns:a16="http://schemas.microsoft.com/office/drawing/2014/main" id="{2B3DEE70-6EB1-AFAF-BAFD-24C046E8D1DF}"/>
              </a:ext>
            </a:extLst>
          </p:cNvPr>
          <p:cNvSpPr txBox="1">
            <a:spLocks/>
          </p:cNvSpPr>
          <p:nvPr/>
        </p:nvSpPr>
        <p:spPr>
          <a:xfrm>
            <a:off x="3576132" y="1354239"/>
            <a:ext cx="5251938" cy="942902"/>
          </a:xfrm>
          <a:prstGeom prst="rect">
            <a:avLst/>
          </a:prstGeom>
        </p:spPr>
        <p:txBody>
          <a:bodyPr anchor="b">
            <a:normAutofit fontScale="85000" lnSpcReduction="20000"/>
          </a:bodyPr>
          <a:lstStyle>
            <a:lvl1pPr algn="ctr" defTabSz="914400" rtl="0" eaLnBrk="1" latinLnBrk="0" hangingPunct="1">
              <a:lnSpc>
                <a:spcPct val="90000"/>
              </a:lnSpc>
              <a:spcBef>
                <a:spcPct val="0"/>
              </a:spcBef>
              <a:buNone/>
              <a:defRPr sz="3200" b="1" kern="1200">
                <a:solidFill>
                  <a:schemeClr val="tx2"/>
                </a:solidFill>
                <a:latin typeface="+mj-lt"/>
                <a:ea typeface="+mj-ea"/>
                <a:cs typeface="+mj-cs"/>
              </a:defRPr>
            </a:lvl1pPr>
          </a:lstStyle>
          <a:p>
            <a:r>
              <a:rPr lang="en-CA" dirty="0"/>
              <a:t>ICAO MID GNSS/PBN Workshop</a:t>
            </a:r>
          </a:p>
          <a:p>
            <a:endParaRPr lang="en-CA" sz="2600" dirty="0"/>
          </a:p>
          <a:p>
            <a:r>
              <a:rPr lang="en-CA" sz="2600" dirty="0"/>
              <a:t>29</a:t>
            </a:r>
            <a:r>
              <a:rPr lang="en-CA" sz="2600" baseline="30000" dirty="0"/>
              <a:t>th</a:t>
            </a:r>
            <a:r>
              <a:rPr lang="en-CA" sz="2600" dirty="0"/>
              <a:t> Sep – 1</a:t>
            </a:r>
            <a:r>
              <a:rPr lang="en-CA" sz="2600" baseline="30000" dirty="0"/>
              <a:t>st</a:t>
            </a:r>
            <a:r>
              <a:rPr lang="en-CA" sz="2600" dirty="0"/>
              <a:t> Oct 2026</a:t>
            </a:r>
            <a:endParaRPr lang="en-US" sz="2600" dirty="0"/>
          </a:p>
        </p:txBody>
      </p:sp>
      <p:sp>
        <p:nvSpPr>
          <p:cNvPr id="4" name="Title 1">
            <a:extLst>
              <a:ext uri="{FF2B5EF4-FFF2-40B4-BE49-F238E27FC236}">
                <a16:creationId xmlns:a16="http://schemas.microsoft.com/office/drawing/2014/main" id="{152DCAA5-48CA-CF7C-DC84-FB51B2B8A350}"/>
              </a:ext>
            </a:extLst>
          </p:cNvPr>
          <p:cNvSpPr txBox="1">
            <a:spLocks/>
          </p:cNvSpPr>
          <p:nvPr/>
        </p:nvSpPr>
        <p:spPr>
          <a:xfrm>
            <a:off x="3693808" y="4970265"/>
            <a:ext cx="5251938" cy="533496"/>
          </a:xfrm>
          <a:prstGeom prst="rect">
            <a:avLst/>
          </a:prstGeom>
        </p:spPr>
        <p:txBody>
          <a:bodyPr anchor="b">
            <a:normAutofit fontScale="97500"/>
          </a:bodyPr>
          <a:lstStyle>
            <a:lvl1pPr algn="ctr" defTabSz="914400" rtl="0" eaLnBrk="1" latinLnBrk="0" hangingPunct="1">
              <a:lnSpc>
                <a:spcPct val="90000"/>
              </a:lnSpc>
              <a:spcBef>
                <a:spcPct val="0"/>
              </a:spcBef>
              <a:buNone/>
              <a:defRPr sz="3200" b="1" kern="1200">
                <a:solidFill>
                  <a:schemeClr val="tx2"/>
                </a:solidFill>
                <a:latin typeface="+mj-lt"/>
                <a:ea typeface="+mj-ea"/>
                <a:cs typeface="+mj-cs"/>
              </a:defRPr>
            </a:lvl1pPr>
          </a:lstStyle>
          <a:p>
            <a:r>
              <a:rPr lang="en-CA" sz="2400" dirty="0"/>
              <a:t>Presented by: ATC Sector</a:t>
            </a:r>
            <a:endParaRPr lang="en-US" sz="2400" dirty="0"/>
          </a:p>
        </p:txBody>
      </p:sp>
    </p:spTree>
    <p:extLst>
      <p:ext uri="{BB962C8B-B14F-4D97-AF65-F5344CB8AC3E}">
        <p14:creationId xmlns:p14="http://schemas.microsoft.com/office/powerpoint/2010/main" val="352501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31145-C827-F38E-5B7F-0E341B50BA9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B551D2-1B49-B965-CF66-05F278A2C6B6}"/>
              </a:ext>
            </a:extLst>
          </p:cNvPr>
          <p:cNvSpPr txBox="1"/>
          <p:nvPr/>
        </p:nvSpPr>
        <p:spPr>
          <a:xfrm>
            <a:off x="1278302" y="1255458"/>
            <a:ext cx="10473815" cy="5355312"/>
          </a:xfrm>
          <a:prstGeom prst="rect">
            <a:avLst/>
          </a:prstGeom>
          <a:noFill/>
        </p:spPr>
        <p:txBody>
          <a:bodyPr wrap="square" rtlCol="0">
            <a:spAutoFit/>
          </a:bodyPr>
          <a:lstStyle/>
          <a:p>
            <a:r>
              <a:rPr lang="en-US" sz="2000" dirty="0">
                <a:solidFill>
                  <a:schemeClr val="tx2">
                    <a:lumMod val="75000"/>
                  </a:schemeClr>
                </a:solidFill>
              </a:rPr>
              <a:t>Navigation specification by flight phase inside Cairo FIR</a:t>
            </a: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CA" dirty="0"/>
          </a:p>
          <a:p>
            <a:endParaRPr lang="en-CA" dirty="0"/>
          </a:p>
          <a:p>
            <a:endParaRPr lang="en-CA" dirty="0"/>
          </a:p>
          <a:p>
            <a:r>
              <a:rPr lang="en-CA" dirty="0">
                <a:solidFill>
                  <a:schemeClr val="tx2">
                    <a:lumMod val="75000"/>
                  </a:schemeClr>
                </a:solidFill>
              </a:rPr>
              <a:t>Note : (O) Optional; (M) Mandatory ; (SR) Subject ANSP Requirements</a:t>
            </a:r>
          </a:p>
        </p:txBody>
      </p:sp>
      <p:graphicFrame>
        <p:nvGraphicFramePr>
          <p:cNvPr id="4" name="Table 3">
            <a:extLst>
              <a:ext uri="{FF2B5EF4-FFF2-40B4-BE49-F238E27FC236}">
                <a16:creationId xmlns:a16="http://schemas.microsoft.com/office/drawing/2014/main" id="{BCB6D13B-F293-5AAD-86C1-1454AE482B57}"/>
              </a:ext>
            </a:extLst>
          </p:cNvPr>
          <p:cNvGraphicFramePr>
            <a:graphicFrameLocks noGrp="1"/>
          </p:cNvGraphicFramePr>
          <p:nvPr>
            <p:extLst>
              <p:ext uri="{D42A27DB-BD31-4B8C-83A1-F6EECF244321}">
                <p14:modId xmlns:p14="http://schemas.microsoft.com/office/powerpoint/2010/main" val="3984423424"/>
              </p:ext>
            </p:extLst>
          </p:nvPr>
        </p:nvGraphicFramePr>
        <p:xfrm>
          <a:off x="1360341" y="1714561"/>
          <a:ext cx="10048878" cy="4291384"/>
        </p:xfrm>
        <a:graphic>
          <a:graphicData uri="http://schemas.openxmlformats.org/drawingml/2006/table">
            <a:tbl>
              <a:tblPr firstRow="1" firstCol="1" bandRow="1">
                <a:tableStyleId>{5C22544A-7EE6-4342-B048-85BDC9FD1C3A}</a:tableStyleId>
              </a:tblPr>
              <a:tblGrid>
                <a:gridCol w="1630954">
                  <a:extLst>
                    <a:ext uri="{9D8B030D-6E8A-4147-A177-3AD203B41FA5}">
                      <a16:colId xmlns:a16="http://schemas.microsoft.com/office/drawing/2014/main" val="2328109525"/>
                    </a:ext>
                  </a:extLst>
                </a:gridCol>
                <a:gridCol w="882274">
                  <a:extLst>
                    <a:ext uri="{9D8B030D-6E8A-4147-A177-3AD203B41FA5}">
                      <a16:colId xmlns:a16="http://schemas.microsoft.com/office/drawing/2014/main" val="363547692"/>
                    </a:ext>
                  </a:extLst>
                </a:gridCol>
                <a:gridCol w="690232">
                  <a:extLst>
                    <a:ext uri="{9D8B030D-6E8A-4147-A177-3AD203B41FA5}">
                      <a16:colId xmlns:a16="http://schemas.microsoft.com/office/drawing/2014/main" val="3375532210"/>
                    </a:ext>
                  </a:extLst>
                </a:gridCol>
                <a:gridCol w="1000560">
                  <a:extLst>
                    <a:ext uri="{9D8B030D-6E8A-4147-A177-3AD203B41FA5}">
                      <a16:colId xmlns:a16="http://schemas.microsoft.com/office/drawing/2014/main" val="2513646452"/>
                    </a:ext>
                  </a:extLst>
                </a:gridCol>
                <a:gridCol w="636727">
                  <a:extLst>
                    <a:ext uri="{9D8B030D-6E8A-4147-A177-3AD203B41FA5}">
                      <a16:colId xmlns:a16="http://schemas.microsoft.com/office/drawing/2014/main" val="1982044892"/>
                    </a:ext>
                  </a:extLst>
                </a:gridCol>
                <a:gridCol w="688842">
                  <a:extLst>
                    <a:ext uri="{9D8B030D-6E8A-4147-A177-3AD203B41FA5}">
                      <a16:colId xmlns:a16="http://schemas.microsoft.com/office/drawing/2014/main" val="2064405980"/>
                    </a:ext>
                  </a:extLst>
                </a:gridCol>
                <a:gridCol w="688842">
                  <a:extLst>
                    <a:ext uri="{9D8B030D-6E8A-4147-A177-3AD203B41FA5}">
                      <a16:colId xmlns:a16="http://schemas.microsoft.com/office/drawing/2014/main" val="1514658393"/>
                    </a:ext>
                  </a:extLst>
                </a:gridCol>
                <a:gridCol w="688842">
                  <a:extLst>
                    <a:ext uri="{9D8B030D-6E8A-4147-A177-3AD203B41FA5}">
                      <a16:colId xmlns:a16="http://schemas.microsoft.com/office/drawing/2014/main" val="265157576"/>
                    </a:ext>
                  </a:extLst>
                </a:gridCol>
                <a:gridCol w="563598">
                  <a:extLst>
                    <a:ext uri="{9D8B030D-6E8A-4147-A177-3AD203B41FA5}">
                      <a16:colId xmlns:a16="http://schemas.microsoft.com/office/drawing/2014/main" val="3748178577"/>
                    </a:ext>
                  </a:extLst>
                </a:gridCol>
                <a:gridCol w="135752">
                  <a:extLst>
                    <a:ext uri="{9D8B030D-6E8A-4147-A177-3AD203B41FA5}">
                      <a16:colId xmlns:a16="http://schemas.microsoft.com/office/drawing/2014/main" val="638598615"/>
                    </a:ext>
                  </a:extLst>
                </a:gridCol>
                <a:gridCol w="563598">
                  <a:extLst>
                    <a:ext uri="{9D8B030D-6E8A-4147-A177-3AD203B41FA5}">
                      <a16:colId xmlns:a16="http://schemas.microsoft.com/office/drawing/2014/main" val="1686599808"/>
                    </a:ext>
                  </a:extLst>
                </a:gridCol>
                <a:gridCol w="626219">
                  <a:extLst>
                    <a:ext uri="{9D8B030D-6E8A-4147-A177-3AD203B41FA5}">
                      <a16:colId xmlns:a16="http://schemas.microsoft.com/office/drawing/2014/main" val="3966715062"/>
                    </a:ext>
                  </a:extLst>
                </a:gridCol>
                <a:gridCol w="626219">
                  <a:extLst>
                    <a:ext uri="{9D8B030D-6E8A-4147-A177-3AD203B41FA5}">
                      <a16:colId xmlns:a16="http://schemas.microsoft.com/office/drawing/2014/main" val="4281437471"/>
                    </a:ext>
                  </a:extLst>
                </a:gridCol>
                <a:gridCol w="626219">
                  <a:extLst>
                    <a:ext uri="{9D8B030D-6E8A-4147-A177-3AD203B41FA5}">
                      <a16:colId xmlns:a16="http://schemas.microsoft.com/office/drawing/2014/main" val="2370557829"/>
                    </a:ext>
                  </a:extLst>
                </a:gridCol>
              </a:tblGrid>
              <a:tr h="328786">
                <a:tc rowSpan="3">
                  <a:txBody>
                    <a:bodyPr/>
                    <a:lstStyle/>
                    <a:p>
                      <a:pPr marL="0" marR="0" algn="ctr">
                        <a:buNone/>
                      </a:pPr>
                      <a:r>
                        <a:rPr lang="en-US" sz="1800" cap="all" dirty="0">
                          <a:effectLst/>
                        </a:rPr>
                        <a:t>Navigation </a:t>
                      </a:r>
                      <a:endParaRPr lang="en-US" sz="1800" dirty="0">
                        <a:effectLst/>
                      </a:endParaRPr>
                    </a:p>
                    <a:p>
                      <a:pPr marL="0" marR="0" algn="ctr">
                        <a:buNone/>
                      </a:pPr>
                      <a:r>
                        <a:rPr lang="en-US" sz="1800" cap="all" dirty="0">
                          <a:effectLst/>
                        </a:rPr>
                        <a:t>specification</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gridSpan="7">
                  <a:txBody>
                    <a:bodyPr/>
                    <a:lstStyle/>
                    <a:p>
                      <a:pPr marL="0" marR="0" algn="l">
                        <a:buNone/>
                      </a:pPr>
                      <a:r>
                        <a:rPr lang="en-US" sz="1800" cap="all">
                          <a:effectLst/>
                        </a:rPr>
                        <a:t>Flight phase</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6">
                  <a:txBody>
                    <a:bodyPr/>
                    <a:lstStyle/>
                    <a:p>
                      <a:pPr marL="0" marR="0" algn="ctr">
                        <a:spcAft>
                          <a:spcPts val="1200"/>
                        </a:spcAft>
                        <a:buNone/>
                      </a:pPr>
                      <a:r>
                        <a:rPr lang="en-US" sz="1600">
                          <a:effectLst/>
                        </a:rPr>
                        <a:t>NAVAIDS/SENSORS</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8848728"/>
                  </a:ext>
                </a:extLst>
              </a:tr>
              <a:tr h="859904">
                <a:tc vMerge="1">
                  <a:txBody>
                    <a:bodyPr/>
                    <a:lstStyle/>
                    <a:p>
                      <a:endParaRPr lang="en-US"/>
                    </a:p>
                  </a:txBody>
                  <a:tcPr/>
                </a:tc>
                <a:tc rowSpan="2">
                  <a:txBody>
                    <a:bodyPr/>
                    <a:lstStyle/>
                    <a:p>
                      <a:pPr marL="0" marR="0" algn="l">
                        <a:spcAft>
                          <a:spcPts val="1200"/>
                        </a:spcAft>
                        <a:buNone/>
                      </a:pPr>
                      <a:r>
                        <a:rPr lang="en-US" sz="1400" b="1" dirty="0">
                          <a:effectLst/>
                        </a:rPr>
                        <a:t>En-route </a:t>
                      </a:r>
                      <a:r>
                        <a:rPr lang="en-US" sz="1400" b="1" cap="all" dirty="0">
                          <a:effectLst/>
                        </a:rPr>
                        <a:t> </a:t>
                      </a:r>
                      <a:endParaRPr lang="en-US" sz="1400" b="1"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marL="0" marR="0" algn="ctr">
                        <a:buNone/>
                      </a:pPr>
                      <a:r>
                        <a:rPr lang="en-US" sz="1400" b="1" dirty="0">
                          <a:effectLst/>
                        </a:rPr>
                        <a:t>Arrival</a:t>
                      </a:r>
                      <a:endParaRPr lang="en-US" sz="1800" b="1"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gridSpan="4">
                  <a:txBody>
                    <a:bodyPr/>
                    <a:lstStyle/>
                    <a:p>
                      <a:pPr marL="0" marR="0" algn="ctr">
                        <a:spcAft>
                          <a:spcPts val="1200"/>
                        </a:spcAft>
                        <a:buNone/>
                      </a:pPr>
                      <a:r>
                        <a:rPr lang="en-US" sz="1600" b="1" dirty="0">
                          <a:effectLst/>
                        </a:rPr>
                        <a:t>Approach</a:t>
                      </a:r>
                      <a:endParaRPr lang="en-US" sz="1800" b="1" dirty="0">
                        <a:effectLst/>
                      </a:endParaRPr>
                    </a:p>
                    <a:p>
                      <a:pPr marL="0" marR="0" algn="ctr">
                        <a:buNone/>
                      </a:pPr>
                      <a:r>
                        <a:rPr lang="en-US" sz="1800" cap="all" dirty="0">
                          <a:effectLst/>
                        </a:rPr>
                        <a:t> </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algn="ctr">
                        <a:buNone/>
                      </a:pPr>
                      <a:r>
                        <a:rPr lang="en-US" sz="1600" cap="all">
                          <a:effectLst/>
                        </a:rPr>
                        <a:t>dep</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2" gridSpan="2">
                  <a:txBody>
                    <a:bodyPr/>
                    <a:lstStyle/>
                    <a:p>
                      <a:pPr marL="0" marR="0" algn="ctr">
                        <a:buNone/>
                      </a:pPr>
                      <a:r>
                        <a:rPr lang="en-US" sz="1600" dirty="0">
                          <a:effectLst/>
                        </a:rPr>
                        <a:t>GNSS</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2" hMerge="1">
                  <a:txBody>
                    <a:bodyPr/>
                    <a:lstStyle/>
                    <a:p>
                      <a:endParaRPr lang="en-US"/>
                    </a:p>
                  </a:txBody>
                  <a:tcPr/>
                </a:tc>
                <a:tc rowSpan="2">
                  <a:txBody>
                    <a:bodyPr/>
                    <a:lstStyle/>
                    <a:p>
                      <a:pPr marL="0" marR="0" algn="ctr">
                        <a:buNone/>
                      </a:pPr>
                      <a:r>
                        <a:rPr lang="en-US" sz="1600">
                          <a:effectLst/>
                        </a:rPr>
                        <a:t>IRU</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marL="0" marR="0" algn="ctr">
                        <a:buNone/>
                      </a:pPr>
                      <a:r>
                        <a:rPr lang="en-US" sz="1600">
                          <a:effectLst/>
                        </a:rPr>
                        <a:t>DME/DME</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marL="0" marR="0" algn="ctr">
                        <a:buNone/>
                      </a:pPr>
                      <a:r>
                        <a:rPr lang="en-US" sz="1600">
                          <a:effectLst/>
                        </a:rPr>
                        <a:t>DME/DME/</a:t>
                      </a:r>
                      <a:endParaRPr lang="en-US" sz="1800">
                        <a:effectLst/>
                      </a:endParaRPr>
                    </a:p>
                    <a:p>
                      <a:pPr marL="0" marR="0" algn="ctr">
                        <a:buNone/>
                      </a:pPr>
                      <a:r>
                        <a:rPr lang="en-US" sz="1600">
                          <a:effectLst/>
                        </a:rPr>
                        <a:t>IRU</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marL="0" marR="0" algn="ctr">
                        <a:buNone/>
                      </a:pPr>
                      <a:r>
                        <a:rPr lang="en-US" sz="1600">
                          <a:effectLst/>
                        </a:rPr>
                        <a:t>VOR/DME</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869221910"/>
                  </a:ext>
                </a:extLst>
              </a:tr>
              <a:tr h="83461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buNone/>
                      </a:pPr>
                      <a:r>
                        <a:rPr lang="en-US" sz="1600" dirty="0">
                          <a:effectLst/>
                        </a:rPr>
                        <a:t>Initial</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r>
                        <a:rPr lang="en-US" sz="1500" dirty="0">
                          <a:effectLst/>
                        </a:rPr>
                        <a:t>Inter. </a:t>
                      </a:r>
                      <a:endParaRPr lang="en-US" dirty="0"/>
                    </a:p>
                  </a:txBody>
                  <a:tcPr marL="68580" marR="68580" marT="0" marB="0"/>
                </a:tc>
                <a:tc>
                  <a:txBody>
                    <a:bodyPr/>
                    <a:lstStyle/>
                    <a:p>
                      <a:pPr marL="0" marR="0" algn="ctr">
                        <a:buNone/>
                      </a:pPr>
                      <a:r>
                        <a:rPr lang="en-US" sz="1600" dirty="0">
                          <a:effectLst/>
                        </a:rPr>
                        <a:t>Final</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400" dirty="0">
                          <a:effectLst/>
                        </a:rPr>
                        <a:t>Missed</a:t>
                      </a:r>
                      <a:endParaRPr lang="en-US" sz="16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46902086"/>
                  </a:ext>
                </a:extLst>
              </a:tr>
              <a:tr h="328786">
                <a:tc>
                  <a:txBody>
                    <a:bodyPr/>
                    <a:lstStyle/>
                    <a:p>
                      <a:pPr marL="0" marR="0" algn="ctr">
                        <a:buNone/>
                      </a:pPr>
                      <a:r>
                        <a:rPr lang="en-US" sz="1800">
                          <a:effectLst/>
                        </a:rPr>
                        <a:t>RNAV5</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5</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5</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gridSpan="4">
                  <a:txBody>
                    <a:bodyPr/>
                    <a:lstStyle/>
                    <a:p>
                      <a:pPr marL="0" marR="0" algn="ctr">
                        <a:buNone/>
                      </a:pPr>
                      <a:r>
                        <a:rPr lang="en-US" sz="1800" dirty="0">
                          <a:effectLst/>
                        </a:rPr>
                        <a:t>N/A</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buNone/>
                      </a:pPr>
                      <a:r>
                        <a:rPr lang="en-US" sz="1800" dirty="0">
                          <a:effectLst/>
                        </a:rPr>
                        <a:t>N/A</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gridSpan="2">
                  <a:txBody>
                    <a:bodyPr/>
                    <a:lstStyle/>
                    <a:p>
                      <a:pPr marL="0" marR="0" algn="ctr">
                        <a:buNone/>
                      </a:pPr>
                      <a:r>
                        <a:rPr lang="en-US" sz="1800" dirty="0">
                          <a:effectLst/>
                        </a:rPr>
                        <a:t>O</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en-US"/>
                    </a:p>
                  </a:txBody>
                  <a:tcPr/>
                </a:tc>
                <a:tc>
                  <a:txBody>
                    <a:bodyPr/>
                    <a:lstStyle/>
                    <a:p>
                      <a:pPr marL="0" marR="0" algn="ctr">
                        <a:buNone/>
                      </a:pPr>
                      <a:r>
                        <a:rPr lang="en-US" sz="1800">
                          <a:effectLst/>
                        </a:rPr>
                        <a:t>O</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O</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dirty="0">
                          <a:effectLst/>
                        </a:rPr>
                        <a:t>O</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dirty="0">
                          <a:effectLst/>
                        </a:rPr>
                        <a:t>O</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142188842"/>
                  </a:ext>
                </a:extLst>
              </a:tr>
              <a:tr h="328786">
                <a:tc>
                  <a:txBody>
                    <a:bodyPr/>
                    <a:lstStyle/>
                    <a:p>
                      <a:pPr marL="0" marR="0" algn="ctr">
                        <a:buNone/>
                      </a:pPr>
                      <a:r>
                        <a:rPr lang="en-US" sz="1800">
                          <a:effectLst/>
                        </a:rPr>
                        <a:t>RNAV1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N/A</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dirty="0">
                          <a:effectLst/>
                        </a:rPr>
                        <a:t>O</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4" gridSpan="2">
                  <a:txBody>
                    <a:bodyPr/>
                    <a:lstStyle/>
                    <a:p>
                      <a:pPr marL="0" marR="0" algn="ctr">
                        <a:buNone/>
                      </a:pPr>
                      <a:r>
                        <a:rPr lang="en-US" sz="1800" dirty="0">
                          <a:effectLst/>
                        </a:rPr>
                        <a:t>N/A</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nchor="ctr"/>
                </a:tc>
                <a:tc rowSpan="4" hMerge="1">
                  <a:txBody>
                    <a:bodyPr/>
                    <a:lstStyle/>
                    <a:p>
                      <a:endParaRPr lang="en-US"/>
                    </a:p>
                  </a:txBody>
                  <a:tcPr/>
                </a:tc>
                <a:tc>
                  <a:txBody>
                    <a:bodyPr/>
                    <a:lstStyle/>
                    <a:p>
                      <a:pPr marL="0" marR="0" algn="ctr">
                        <a:buNone/>
                      </a:pPr>
                      <a:r>
                        <a:rPr lang="en-US" sz="1800">
                          <a:effectLst/>
                        </a:rPr>
                        <a:t>O</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O</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4">
                  <a:txBody>
                    <a:bodyPr/>
                    <a:lstStyle/>
                    <a:p>
                      <a:pPr marL="0" marR="0" algn="ctr">
                        <a:buNone/>
                      </a:pPr>
                      <a:r>
                        <a:rPr lang="en-US" sz="1800">
                          <a:effectLst/>
                        </a:rPr>
                        <a:t>N/A</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701688012"/>
                  </a:ext>
                </a:extLst>
              </a:tr>
              <a:tr h="328786">
                <a:tc>
                  <a:txBody>
                    <a:bodyPr/>
                    <a:lstStyle/>
                    <a:p>
                      <a:pPr marL="0" marR="0" algn="ctr">
                        <a:buNone/>
                      </a:pPr>
                      <a:r>
                        <a:rPr lang="en-US" sz="1800">
                          <a:effectLst/>
                        </a:rPr>
                        <a:t>RNP1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N/A</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N/A</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dirty="0">
                          <a:effectLst/>
                        </a:rPr>
                        <a:t>M</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gridSpan="2" vMerge="1">
                  <a:txBody>
                    <a:bodyPr/>
                    <a:lstStyle/>
                    <a:p>
                      <a:endParaRPr lang="en-US"/>
                    </a:p>
                  </a:txBody>
                  <a:tcPr/>
                </a:tc>
                <a:tc hMerge="1" vMerge="1">
                  <a:txBody>
                    <a:bodyPr/>
                    <a:lstStyle/>
                    <a:p>
                      <a:endParaRPr lang="en-US"/>
                    </a:p>
                  </a:txBody>
                  <a:tcPr/>
                </a:tc>
                <a:tc>
                  <a:txBody>
                    <a:bodyPr/>
                    <a:lstStyle/>
                    <a:p>
                      <a:pPr marL="0" marR="0" algn="ctr">
                        <a:buNone/>
                      </a:pPr>
                      <a:r>
                        <a:rPr lang="en-US" sz="1800" dirty="0">
                          <a:effectLst/>
                        </a:rPr>
                        <a:t>SR</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dirty="0">
                          <a:effectLst/>
                        </a:rPr>
                        <a:t>SR</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4276688198"/>
                  </a:ext>
                </a:extLst>
              </a:tr>
              <a:tr h="640862">
                <a:tc>
                  <a:txBody>
                    <a:bodyPr/>
                    <a:lstStyle/>
                    <a:p>
                      <a:pPr marL="0" marR="0" algn="ctr">
                        <a:buNone/>
                      </a:pPr>
                      <a:r>
                        <a:rPr lang="en-US" sz="1800" dirty="0">
                          <a:effectLst/>
                        </a:rPr>
                        <a:t>RNP APCH (LNAV)</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2" gridSpan="2">
                  <a:txBody>
                    <a:bodyPr/>
                    <a:lstStyle/>
                    <a:p>
                      <a:pPr marL="0" marR="0" algn="ctr">
                        <a:buNone/>
                      </a:pPr>
                      <a:r>
                        <a:rPr lang="en-US" sz="1800">
                          <a:effectLst/>
                        </a:rPr>
                        <a:t>N/A</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nchor="ctr"/>
                </a:tc>
                <a:tc rowSpan="2" hMerge="1">
                  <a:txBody>
                    <a:bodyPr/>
                    <a:lstStyle/>
                    <a:p>
                      <a:endParaRPr lang="en-US"/>
                    </a:p>
                  </a:txBody>
                  <a:tcPr/>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0.3</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marL="0" marR="0" algn="ctr">
                        <a:buNone/>
                      </a:pPr>
                      <a:r>
                        <a:rPr lang="en-US" sz="1800">
                          <a:effectLst/>
                        </a:rPr>
                        <a:t>N/A</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nchor="ctr"/>
                </a:tc>
                <a:tc>
                  <a:txBody>
                    <a:bodyPr/>
                    <a:lstStyle/>
                    <a:p>
                      <a:pPr marL="0" marR="0" algn="ctr">
                        <a:buNone/>
                        <a:tabLst>
                          <a:tab pos="2877185" algn="l"/>
                        </a:tabLst>
                      </a:pPr>
                      <a:r>
                        <a:rPr lang="en-US" sz="1800" dirty="0">
                          <a:effectLst/>
                        </a:rPr>
                        <a:t>M</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gridSpan="2" vMerge="1">
                  <a:txBody>
                    <a:bodyPr/>
                    <a:lstStyle/>
                    <a:p>
                      <a:endParaRPr lang="en-US"/>
                    </a:p>
                  </a:txBody>
                  <a:tcPr/>
                </a:tc>
                <a:tc hMerge="1" vMerge="1">
                  <a:txBody>
                    <a:bodyPr/>
                    <a:lstStyle/>
                    <a:p>
                      <a:endParaRPr lang="en-US"/>
                    </a:p>
                  </a:txBody>
                  <a:tcPr/>
                </a:tc>
                <a:tc rowSpan="2" gridSpan="2">
                  <a:txBody>
                    <a:bodyPr/>
                    <a:lstStyle/>
                    <a:p>
                      <a:pPr marL="0" marR="0" algn="ctr">
                        <a:buNone/>
                        <a:tabLst>
                          <a:tab pos="2877185" algn="l"/>
                        </a:tabLst>
                      </a:pPr>
                      <a:r>
                        <a:rPr lang="en-US" sz="1800" dirty="0">
                          <a:effectLst/>
                        </a:rPr>
                        <a:t>N/A</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nchor="ctr"/>
                </a:tc>
                <a:tc rowSpan="2" hMerge="1">
                  <a:txBody>
                    <a:bodyPr/>
                    <a:lstStyle/>
                    <a:p>
                      <a:endParaRPr lang="en-US"/>
                    </a:p>
                  </a:txBody>
                  <a:tcPr/>
                </a:tc>
                <a:tc vMerge="1">
                  <a:txBody>
                    <a:bodyPr/>
                    <a:lstStyle/>
                    <a:p>
                      <a:endParaRPr lang="en-US"/>
                    </a:p>
                  </a:txBody>
                  <a:tcPr/>
                </a:tc>
                <a:extLst>
                  <a:ext uri="{0D108BD9-81ED-4DB2-BD59-A6C34878D82A}">
                    <a16:rowId xmlns:a16="http://schemas.microsoft.com/office/drawing/2014/main" val="1729203585"/>
                  </a:ext>
                </a:extLst>
              </a:tr>
              <a:tr h="640862">
                <a:tc>
                  <a:txBody>
                    <a:bodyPr/>
                    <a:lstStyle/>
                    <a:p>
                      <a:pPr marL="0" marR="0" algn="ctr">
                        <a:buNone/>
                      </a:pPr>
                      <a:r>
                        <a:rPr lang="en-US" sz="1800" dirty="0">
                          <a:effectLst/>
                        </a:rPr>
                        <a:t>RNP APCH APV (L/V NAV)</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gridSpan="2" vMerge="1">
                  <a:txBody>
                    <a:bodyPr/>
                    <a:lstStyle/>
                    <a:p>
                      <a:endParaRPr lang="en-US"/>
                    </a:p>
                  </a:txBody>
                  <a:tcPr/>
                </a:tc>
                <a:tc hMerge="1" vMerge="1">
                  <a:txBody>
                    <a:bodyPr/>
                    <a:lstStyle/>
                    <a:p>
                      <a:endParaRPr lang="en-US"/>
                    </a:p>
                  </a:txBody>
                  <a:tcPr/>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0.3</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lgn="ctr">
                        <a:buNone/>
                      </a:pPr>
                      <a:r>
                        <a:rPr lang="en-US" sz="1800">
                          <a:effectLst/>
                        </a:rPr>
                        <a:t>1</a:t>
                      </a:r>
                      <a:endParaRPr lang="en-US" sz="180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vMerge="1">
                  <a:txBody>
                    <a:bodyPr/>
                    <a:lstStyle/>
                    <a:p>
                      <a:endParaRPr lang="en-US"/>
                    </a:p>
                  </a:txBody>
                  <a:tcPr/>
                </a:tc>
                <a:tc>
                  <a:txBody>
                    <a:bodyPr/>
                    <a:lstStyle/>
                    <a:p>
                      <a:pPr marL="0" marR="0" algn="ctr">
                        <a:buNone/>
                        <a:tabLst>
                          <a:tab pos="2877185" algn="l"/>
                        </a:tabLst>
                      </a:pPr>
                      <a:r>
                        <a:rPr lang="en-US" sz="1800" dirty="0">
                          <a:effectLst/>
                        </a:rPr>
                        <a:t>M</a:t>
                      </a:r>
                      <a:endParaRPr lang="en-US" sz="1800" dirty="0">
                        <a:effectLst/>
                        <a:latin typeface="Times" panose="02020603050405020304" pitchFamily="18" charset="0"/>
                        <a:ea typeface="Times New Roman" panose="02020603050405020304" pitchFamily="18" charset="0"/>
                        <a:cs typeface="Arial" panose="020B0604020202020204" pitchFamily="34" charset="0"/>
                      </a:endParaRPr>
                    </a:p>
                  </a:txBody>
                  <a:tcPr marL="68580" marR="68580" marT="0" marB="0"/>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tc>
                <a:tc vMerge="1">
                  <a:txBody>
                    <a:bodyPr/>
                    <a:lstStyle/>
                    <a:p>
                      <a:endParaRPr lang="en-US"/>
                    </a:p>
                  </a:txBody>
                  <a:tcPr/>
                </a:tc>
                <a:extLst>
                  <a:ext uri="{0D108BD9-81ED-4DB2-BD59-A6C34878D82A}">
                    <a16:rowId xmlns:a16="http://schemas.microsoft.com/office/drawing/2014/main" val="2945439429"/>
                  </a:ext>
                </a:extLst>
              </a:tr>
            </a:tbl>
          </a:graphicData>
        </a:graphic>
      </p:graphicFrame>
    </p:spTree>
    <p:extLst>
      <p:ext uri="{BB962C8B-B14F-4D97-AF65-F5344CB8AC3E}">
        <p14:creationId xmlns:p14="http://schemas.microsoft.com/office/powerpoint/2010/main" val="1169854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42104-44E6-4E3F-8681-FB27507ABC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3EFCFE-5890-DC95-4D9D-33BC104B7180}"/>
              </a:ext>
            </a:extLst>
          </p:cNvPr>
          <p:cNvSpPr txBox="1"/>
          <p:nvPr/>
        </p:nvSpPr>
        <p:spPr>
          <a:xfrm>
            <a:off x="1337533" y="1074073"/>
            <a:ext cx="10473815" cy="5078313"/>
          </a:xfrm>
          <a:prstGeom prst="rect">
            <a:avLst/>
          </a:prstGeom>
          <a:noFill/>
        </p:spPr>
        <p:txBody>
          <a:bodyPr wrap="square" rtlCol="0">
            <a:spAutoFit/>
          </a:bodyPr>
          <a:lstStyle/>
          <a:p>
            <a:r>
              <a:rPr lang="en-US" dirty="0">
                <a:solidFill>
                  <a:schemeClr val="tx2">
                    <a:lumMod val="75000"/>
                  </a:schemeClr>
                </a:solidFill>
              </a:rPr>
              <a:t>Navigation specification by flight phase inside Cairo FIR</a:t>
            </a: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CA" dirty="0"/>
          </a:p>
          <a:p>
            <a:endParaRPr lang="en-CA" dirty="0"/>
          </a:p>
          <a:p>
            <a:endParaRPr lang="en-CA" dirty="0"/>
          </a:p>
        </p:txBody>
      </p:sp>
      <p:graphicFrame>
        <p:nvGraphicFramePr>
          <p:cNvPr id="3" name="Chart 2">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881665203"/>
              </p:ext>
            </p:extLst>
          </p:nvPr>
        </p:nvGraphicFramePr>
        <p:xfrm>
          <a:off x="1400287" y="1539301"/>
          <a:ext cx="9391426" cy="41478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47106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F968F-3EA1-B5D3-C1A5-DE682BBFE7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E59822E-A27B-01AD-E179-84874AAA6CD0}"/>
              </a:ext>
            </a:extLst>
          </p:cNvPr>
          <p:cNvSpPr txBox="1"/>
          <p:nvPr/>
        </p:nvSpPr>
        <p:spPr>
          <a:xfrm>
            <a:off x="779319" y="529937"/>
            <a:ext cx="11032030" cy="5078313"/>
          </a:xfrm>
          <a:prstGeom prst="rect">
            <a:avLst/>
          </a:prstGeom>
          <a:noFill/>
        </p:spPr>
        <p:txBody>
          <a:bodyPr wrap="square" rtlCol="0">
            <a:spAutoFit/>
          </a:bodyPr>
          <a:lstStyle/>
          <a:p>
            <a:r>
              <a:rPr lang="en-US" dirty="0">
                <a:solidFill>
                  <a:schemeClr val="tx2">
                    <a:lumMod val="75000"/>
                  </a:schemeClr>
                </a:solidFill>
              </a:rPr>
              <a:t>Navigation specification by flight phase inside Cairo FIR</a:t>
            </a: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US" dirty="0">
              <a:solidFill>
                <a:schemeClr val="tx2">
                  <a:lumMod val="75000"/>
                </a:schemeClr>
              </a:solidFill>
            </a:endParaRPr>
          </a:p>
          <a:p>
            <a:endParaRPr lang="en-CA" dirty="0"/>
          </a:p>
          <a:p>
            <a:endParaRPr lang="en-CA" dirty="0"/>
          </a:p>
          <a:p>
            <a:endParaRPr lang="en-CA" dirty="0"/>
          </a:p>
        </p:txBody>
      </p:sp>
      <p:graphicFrame>
        <p:nvGraphicFramePr>
          <p:cNvPr id="4" name="Chart 3">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648962703"/>
              </p:ext>
            </p:extLst>
          </p:nvPr>
        </p:nvGraphicFramePr>
        <p:xfrm>
          <a:off x="1002295" y="1249750"/>
          <a:ext cx="10757099" cy="51727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5481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67F12-FA1F-B4A9-271A-158B8A2B8F7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F10D10-3016-4417-C419-24926AE1635A}"/>
              </a:ext>
            </a:extLst>
          </p:cNvPr>
          <p:cNvSpPr txBox="1"/>
          <p:nvPr/>
        </p:nvSpPr>
        <p:spPr>
          <a:xfrm>
            <a:off x="81648" y="614984"/>
            <a:ext cx="9620250" cy="954107"/>
          </a:xfrm>
          <a:prstGeom prst="rect">
            <a:avLst/>
          </a:prstGeom>
          <a:noFill/>
        </p:spPr>
        <p:txBody>
          <a:bodyPr wrap="square" rtlCol="0">
            <a:spAutoFit/>
          </a:bodyPr>
          <a:lstStyle/>
          <a:p>
            <a:r>
              <a:rPr lang="en-US" sz="2800" dirty="0">
                <a:solidFill>
                  <a:schemeClr val="tx2">
                    <a:lumMod val="75000"/>
                  </a:schemeClr>
                </a:solidFill>
              </a:rPr>
              <a:t> </a:t>
            </a:r>
            <a:r>
              <a:rPr lang="en-CA" sz="2800" dirty="0">
                <a:solidFill>
                  <a:schemeClr val="tx2">
                    <a:lumMod val="75000"/>
                  </a:schemeClr>
                </a:solidFill>
              </a:rPr>
              <a:t>Operational Impact of GNSS RFI</a:t>
            </a:r>
            <a:br>
              <a:rPr lang="en-US" sz="2800" dirty="0"/>
            </a:br>
            <a:r>
              <a:rPr lang="en-US" sz="2800" dirty="0">
                <a:solidFill>
                  <a:schemeClr val="tx2">
                    <a:lumMod val="75000"/>
                  </a:schemeClr>
                </a:solidFill>
              </a:rPr>
              <a:t> </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E970C7FC-19AA-F99E-923A-FC11948AB08A}"/>
              </a:ext>
            </a:extLst>
          </p:cNvPr>
          <p:cNvSpPr txBox="1"/>
          <p:nvPr/>
        </p:nvSpPr>
        <p:spPr>
          <a:xfrm>
            <a:off x="693577" y="1350032"/>
            <a:ext cx="8175147" cy="3139321"/>
          </a:xfrm>
          <a:prstGeom prst="rect">
            <a:avLst/>
          </a:prstGeom>
          <a:noFill/>
        </p:spPr>
        <p:txBody>
          <a:bodyPr wrap="square">
            <a:spAutoFit/>
          </a:bodyPr>
          <a:lstStyle/>
          <a:p>
            <a:pPr marL="342900" indent="-342900" algn="justLow">
              <a:buAutoNum type="arabicParenR"/>
            </a:pPr>
            <a:r>
              <a:rPr lang="en-CA" sz="1800" dirty="0">
                <a:solidFill>
                  <a:schemeClr val="tx2">
                    <a:lumMod val="75000"/>
                  </a:schemeClr>
                </a:solidFill>
                <a:latin typeface="Arial" panose="020B0604020202020204" pitchFamily="34" charset="0"/>
                <a:cs typeface="Arial" panose="020B0604020202020204" pitchFamily="34" charset="0"/>
              </a:rPr>
              <a:t>Impact on flight operations</a:t>
            </a:r>
          </a:p>
          <a:p>
            <a:pPr algn="justLow"/>
            <a:endParaRPr lang="en-CA" sz="1800" dirty="0">
              <a:solidFill>
                <a:schemeClr val="tx2">
                  <a:lumMod val="75000"/>
                </a:schemeClr>
              </a:solidFill>
              <a:latin typeface="Arial" panose="020B0604020202020204" pitchFamily="34" charset="0"/>
              <a:cs typeface="Arial" panose="020B0604020202020204" pitchFamily="34" charset="0"/>
            </a:endParaRPr>
          </a:p>
          <a:p>
            <a:pPr marL="742950" lvl="1" indent="-285750" algn="justLow">
              <a:buFont typeface="Wingdings" panose="05000000000000000000" pitchFamily="2" charset="2"/>
              <a:buChar char="q"/>
            </a:pPr>
            <a:r>
              <a:rPr lang="en-US" dirty="0">
                <a:solidFill>
                  <a:schemeClr val="tx2">
                    <a:lumMod val="75000"/>
                  </a:schemeClr>
                </a:solidFill>
                <a:latin typeface="Arial" panose="020B0604020202020204" pitchFamily="34" charset="0"/>
                <a:cs typeface="Arial" panose="020B0604020202020204" pitchFamily="34" charset="0"/>
              </a:rPr>
              <a:t>GNSS supports positioning, navigation, and timing (PNT) applications. GNSS is the foundation of PBN, ADS-B, and ADS-C.</a:t>
            </a:r>
          </a:p>
          <a:p>
            <a:pPr marL="742950" lvl="1" indent="-285750" algn="justLow">
              <a:buFont typeface="Wingdings" panose="05000000000000000000" pitchFamily="2" charset="2"/>
              <a:buChar char="q"/>
            </a:pPr>
            <a:r>
              <a:rPr lang="en-US" dirty="0">
                <a:solidFill>
                  <a:schemeClr val="tx2">
                    <a:lumMod val="75000"/>
                  </a:schemeClr>
                </a:solidFill>
                <a:latin typeface="Arial" panose="020B0604020202020204" pitchFamily="34" charset="0"/>
                <a:cs typeface="Arial" panose="020B0604020202020204" pitchFamily="34" charset="0"/>
              </a:rPr>
              <a:t>Dependence on GNSS is increasing as it is used in various aircraft systems, including:</a:t>
            </a:r>
          </a:p>
          <a:p>
            <a:pPr marL="1200150" lvl="2"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Controller-Pilot Data Link Communications (CPDLC)</a:t>
            </a:r>
          </a:p>
          <a:p>
            <a:pPr marL="1200150" lvl="2"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Flight Management Systems (FMS)</a:t>
            </a:r>
          </a:p>
          <a:p>
            <a:pPr marL="1200150" lvl="2"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Terrain Awareness and Warning Systems (TAWS) </a:t>
            </a:r>
          </a:p>
          <a:p>
            <a:pPr marL="1200150" lvl="2"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Transponders</a:t>
            </a:r>
          </a:p>
          <a:p>
            <a:pPr marL="1200150" lvl="2"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Traffic Alert and Collision Avoidance Systems (TCAS)</a:t>
            </a:r>
          </a:p>
        </p:txBody>
      </p:sp>
      <p:pic>
        <p:nvPicPr>
          <p:cNvPr id="5" name="Picture Placeholder 22">
            <a:extLst>
              <a:ext uri="{FF2B5EF4-FFF2-40B4-BE49-F238E27FC236}">
                <a16:creationId xmlns:a16="http://schemas.microsoft.com/office/drawing/2014/main" id="{7ADDF3BC-7588-8899-C198-30218122D351}"/>
              </a:ext>
            </a:extLst>
          </p:cNvPr>
          <p:cNvPicPr>
            <a:picLocks noChangeAspect="1"/>
          </p:cNvPicPr>
          <p:nvPr/>
        </p:nvPicPr>
        <p:blipFill>
          <a:blip r:embed="rId3" cstate="print">
            <a:extLst>
              <a:ext uri="{28A0092B-C50C-407E-A947-70E740481C1C}">
                <a14:useLocalDpi xmlns:a14="http://schemas.microsoft.com/office/drawing/2010/main" val="0"/>
              </a:ext>
            </a:extLst>
          </a:blip>
          <a:srcRect l="7208" r="7208"/>
          <a:stretch>
            <a:fillRect/>
          </a:stretch>
        </p:blipFill>
        <p:spPr>
          <a:xfrm>
            <a:off x="9701898" y="1776059"/>
            <a:ext cx="2252133" cy="21345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4F1D5E5B-4103-1EC6-8A03-43C3A91D45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9809" y="4879573"/>
            <a:ext cx="3035478" cy="15974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a:extLst>
              <a:ext uri="{FF2B5EF4-FFF2-40B4-BE49-F238E27FC236}">
                <a16:creationId xmlns:a16="http://schemas.microsoft.com/office/drawing/2014/main" id="{C36E1B17-8E86-3FBD-B306-2F1B42FCF4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5115" y="4875084"/>
            <a:ext cx="3554275" cy="16019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a16="http://schemas.microsoft.com/office/drawing/2014/main" id="{49918E00-E4E5-A4B3-1E35-B71B523723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76509" y="4875084"/>
            <a:ext cx="2477522" cy="16019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11477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05FD1-00FE-2A5F-DE39-462FCD0ABF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58DEBF3-E623-B7E1-EC35-CEB0A8BD8527}"/>
              </a:ext>
            </a:extLst>
          </p:cNvPr>
          <p:cNvSpPr txBox="1"/>
          <p:nvPr/>
        </p:nvSpPr>
        <p:spPr>
          <a:xfrm>
            <a:off x="1567548" y="583812"/>
            <a:ext cx="9620250" cy="954107"/>
          </a:xfrm>
          <a:prstGeom prst="rect">
            <a:avLst/>
          </a:prstGeom>
          <a:noFill/>
        </p:spPr>
        <p:txBody>
          <a:bodyPr wrap="square" rtlCol="0">
            <a:spAutoFit/>
          </a:bodyPr>
          <a:lstStyle/>
          <a:p>
            <a:r>
              <a:rPr lang="en-US" sz="2800" dirty="0">
                <a:solidFill>
                  <a:schemeClr val="tx2">
                    <a:lumMod val="75000"/>
                  </a:schemeClr>
                </a:solidFill>
              </a:rPr>
              <a:t> </a:t>
            </a:r>
            <a:r>
              <a:rPr lang="en-CA" sz="2800" dirty="0">
                <a:solidFill>
                  <a:schemeClr val="tx2">
                    <a:lumMod val="75000"/>
                  </a:schemeClr>
                </a:solidFill>
              </a:rPr>
              <a:t>Operational Impact of GNSS RFI</a:t>
            </a:r>
            <a:br>
              <a:rPr lang="en-US" sz="2800" dirty="0"/>
            </a:br>
            <a:r>
              <a:rPr lang="en-US" sz="2800" dirty="0">
                <a:solidFill>
                  <a:schemeClr val="tx2">
                    <a:lumMod val="75000"/>
                  </a:schemeClr>
                </a:solidFill>
              </a:rPr>
              <a:t> </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706D3D0D-491D-7470-406D-FF65B4AA1843}"/>
              </a:ext>
            </a:extLst>
          </p:cNvPr>
          <p:cNvSpPr txBox="1"/>
          <p:nvPr/>
        </p:nvSpPr>
        <p:spPr>
          <a:xfrm>
            <a:off x="102640" y="1267755"/>
            <a:ext cx="8916669" cy="3693319"/>
          </a:xfrm>
          <a:prstGeom prst="rect">
            <a:avLst/>
          </a:prstGeom>
          <a:noFill/>
        </p:spPr>
        <p:txBody>
          <a:bodyPr wrap="square">
            <a:spAutoFit/>
          </a:bodyPr>
          <a:lstStyle/>
          <a:p>
            <a:pPr marL="285750" indent="-285750" algn="justLow">
              <a:buFont typeface="Wingdings" panose="05000000000000000000" pitchFamily="2" charset="2"/>
              <a:buChar char="q"/>
            </a:pPr>
            <a:r>
              <a:rPr lang="en-US" sz="1800" dirty="0">
                <a:solidFill>
                  <a:schemeClr val="tx2">
                    <a:lumMod val="75000"/>
                  </a:schemeClr>
                </a:solidFill>
                <a:latin typeface="Arial" panose="020B0604020202020204" pitchFamily="34" charset="0"/>
                <a:cs typeface="Arial" panose="020B0604020202020204" pitchFamily="34" charset="0"/>
              </a:rPr>
              <a:t>There are two main types of interference:</a:t>
            </a:r>
          </a:p>
          <a:p>
            <a:pPr marL="285750" indent="-285750" algn="justLow">
              <a:buFont typeface="Wingdings" panose="05000000000000000000" pitchFamily="2" charset="2"/>
              <a:buChar char="q"/>
            </a:pPr>
            <a:endParaRPr lang="en-US" sz="1800" dirty="0">
              <a:solidFill>
                <a:schemeClr val="tx2">
                  <a:lumMod val="75000"/>
                </a:schemeClr>
              </a:solidFill>
              <a:latin typeface="Arial" panose="020B0604020202020204" pitchFamily="34" charset="0"/>
              <a:cs typeface="Arial" panose="020B0604020202020204" pitchFamily="34" charset="0"/>
            </a:endParaRPr>
          </a:p>
          <a:p>
            <a:pPr marL="742950" lvl="1"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Jamming: This intentional interference blocks GNSS signals, preventing receivers from providing accurate position and time information. Avionics systems can usually detect jamming and alert the flight crew. GNSS jamming has caused several GNSS outages in the MID Region.</a:t>
            </a:r>
          </a:p>
          <a:p>
            <a:pPr marL="742950" lvl="1"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Many GNSS interference issues are happening near conflict zones due to increased use of drones and electronic warfare.</a:t>
            </a:r>
          </a:p>
          <a:p>
            <a:pPr marL="742950" lvl="1"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Recent conflicts worldwide have highlighted how vulnerable the weak GNSS signals from satellites are to jamming and spoofing.</a:t>
            </a:r>
          </a:p>
          <a:p>
            <a:pPr marL="742950" lvl="1"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Intentional jamming can include everything from truck drivers using $10 GNSS jammers to military equipment used to disrupt drone missiles in conflict zones.</a:t>
            </a:r>
          </a:p>
          <a:p>
            <a:pPr lvl="1" algn="justLow"/>
            <a:endParaRPr lang="en-US" dirty="0">
              <a:solidFill>
                <a:schemeClr val="tx2">
                  <a:lumMod val="75000"/>
                </a:schemeClr>
              </a:solidFill>
              <a:latin typeface="Arial" panose="020B0604020202020204" pitchFamily="34" charset="0"/>
              <a:cs typeface="Arial" panose="020B0604020202020204" pitchFamily="34" charset="0"/>
            </a:endParaRPr>
          </a:p>
        </p:txBody>
      </p:sp>
      <p:pic>
        <p:nvPicPr>
          <p:cNvPr id="5" name="Picture Placeholder 46">
            <a:extLst>
              <a:ext uri="{FF2B5EF4-FFF2-40B4-BE49-F238E27FC236}">
                <a16:creationId xmlns:a16="http://schemas.microsoft.com/office/drawing/2014/main" id="{8D94B4F3-AC9F-84EC-0FB2-5F24B491AA79}"/>
              </a:ext>
            </a:extLst>
          </p:cNvPr>
          <p:cNvPicPr>
            <a:picLocks noChangeAspect="1"/>
          </p:cNvPicPr>
          <p:nvPr/>
        </p:nvPicPr>
        <p:blipFill>
          <a:blip r:embed="rId3" cstate="print">
            <a:extLst>
              <a:ext uri="{28A0092B-C50C-407E-A947-70E740481C1C}">
                <a14:useLocalDpi xmlns:a14="http://schemas.microsoft.com/office/drawing/2010/main" val="0"/>
              </a:ext>
            </a:extLst>
          </a:blip>
          <a:srcRect l="11370" r="11370"/>
          <a:stretch>
            <a:fillRect/>
          </a:stretch>
        </p:blipFill>
        <p:spPr>
          <a:xfrm>
            <a:off x="9690156" y="1845522"/>
            <a:ext cx="2399204" cy="34579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Placeholder 52">
            <a:extLst>
              <a:ext uri="{FF2B5EF4-FFF2-40B4-BE49-F238E27FC236}">
                <a16:creationId xmlns:a16="http://schemas.microsoft.com/office/drawing/2014/main" id="{BC2ECA19-BE17-0CFB-2754-5E198841ED15}"/>
              </a:ext>
            </a:extLst>
          </p:cNvPr>
          <p:cNvPicPr>
            <a:picLocks noChangeAspect="1"/>
          </p:cNvPicPr>
          <p:nvPr/>
        </p:nvPicPr>
        <p:blipFill>
          <a:blip r:embed="rId4" cstate="print">
            <a:extLst>
              <a:ext uri="{28A0092B-C50C-407E-A947-70E740481C1C}">
                <a14:useLocalDpi xmlns:a14="http://schemas.microsoft.com/office/drawing/2010/main" val="0"/>
              </a:ext>
            </a:extLst>
          </a:blip>
          <a:srcRect t="858" b="858"/>
          <a:stretch>
            <a:fillRect/>
          </a:stretch>
        </p:blipFill>
        <p:spPr>
          <a:xfrm>
            <a:off x="1163782" y="4759035"/>
            <a:ext cx="3106882" cy="17041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a16="http://schemas.microsoft.com/office/drawing/2014/main" id="{C02AE359-FF5D-A17E-A2C4-27BC09C336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6400" y="4759036"/>
            <a:ext cx="3241964" cy="1704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8071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68CCE-986E-048F-85A9-E539DD6F0D2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B0EF113-82E7-B615-75A2-403CBD2FC5C8}"/>
              </a:ext>
            </a:extLst>
          </p:cNvPr>
          <p:cNvSpPr txBox="1"/>
          <p:nvPr/>
        </p:nvSpPr>
        <p:spPr>
          <a:xfrm>
            <a:off x="1567548" y="583812"/>
            <a:ext cx="9620250" cy="523220"/>
          </a:xfrm>
          <a:prstGeom prst="rect">
            <a:avLst/>
          </a:prstGeom>
          <a:noFill/>
        </p:spPr>
        <p:txBody>
          <a:bodyPr wrap="square" rtlCol="0">
            <a:spAutoFit/>
          </a:bodyPr>
          <a:lstStyle/>
          <a:p>
            <a:r>
              <a:rPr lang="en-US" sz="2800" dirty="0">
                <a:solidFill>
                  <a:schemeClr val="tx2">
                    <a:lumMod val="75000"/>
                  </a:schemeClr>
                </a:solidFill>
              </a:rPr>
              <a:t> </a:t>
            </a:r>
            <a:r>
              <a:rPr lang="en-CA" sz="2800" dirty="0">
                <a:solidFill>
                  <a:schemeClr val="tx2">
                    <a:lumMod val="75000"/>
                  </a:schemeClr>
                </a:solidFill>
              </a:rPr>
              <a:t>Operational Impact of GNSS RFI</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15194A8C-B262-42EE-3351-B7302A8C158D}"/>
              </a:ext>
            </a:extLst>
          </p:cNvPr>
          <p:cNvSpPr txBox="1"/>
          <p:nvPr/>
        </p:nvSpPr>
        <p:spPr>
          <a:xfrm>
            <a:off x="102640" y="1845522"/>
            <a:ext cx="7700933" cy="3970318"/>
          </a:xfrm>
          <a:prstGeom prst="rect">
            <a:avLst/>
          </a:prstGeom>
          <a:noFill/>
        </p:spPr>
        <p:txBody>
          <a:bodyPr wrap="square">
            <a:spAutoFit/>
          </a:bodyPr>
          <a:lstStyle/>
          <a:p>
            <a:pPr marL="285750" indent="-285750" algn="justLow">
              <a:buFont typeface="Wingdings" panose="05000000000000000000" pitchFamily="2" charset="2"/>
              <a:buChar char="q"/>
            </a:pPr>
            <a:r>
              <a:rPr lang="en-US" sz="1800" dirty="0">
                <a:solidFill>
                  <a:schemeClr val="tx2">
                    <a:lumMod val="75000"/>
                  </a:schemeClr>
                </a:solidFill>
                <a:latin typeface="Arial" panose="020B0604020202020204" pitchFamily="34" charset="0"/>
                <a:cs typeface="Arial" panose="020B0604020202020204" pitchFamily="34" charset="0"/>
              </a:rPr>
              <a:t>There are two main types of interference:</a:t>
            </a:r>
          </a:p>
          <a:p>
            <a:pPr marL="285750" indent="-285750" algn="justLow">
              <a:buFont typeface="Wingdings" panose="05000000000000000000" pitchFamily="2" charset="2"/>
              <a:buChar char="q"/>
            </a:pPr>
            <a:endParaRPr lang="en-US" sz="1800" dirty="0">
              <a:solidFill>
                <a:schemeClr val="tx2">
                  <a:lumMod val="75000"/>
                </a:schemeClr>
              </a:solidFill>
              <a:latin typeface="Arial" panose="020B0604020202020204" pitchFamily="34" charset="0"/>
              <a:cs typeface="Arial" panose="020B0604020202020204" pitchFamily="34" charset="0"/>
            </a:endParaRPr>
          </a:p>
          <a:p>
            <a:pPr marL="742950" lvl="1"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Spoofing: This intentional interference tricks GNSS receivers into providing incorrect position, navigation, and timing data. Unlike jamming, spoofing is harder to detect, and there's no automatic alert to the flight crew.</a:t>
            </a:r>
          </a:p>
          <a:p>
            <a:pPr lvl="1" algn="justLow"/>
            <a:endParaRPr lang="en-US" dirty="0">
              <a:solidFill>
                <a:schemeClr val="tx2">
                  <a:lumMod val="75000"/>
                </a:schemeClr>
              </a:solidFill>
              <a:latin typeface="Arial" panose="020B0604020202020204" pitchFamily="34" charset="0"/>
              <a:cs typeface="Arial" panose="020B0604020202020204" pitchFamily="34" charset="0"/>
            </a:endParaRPr>
          </a:p>
          <a:p>
            <a:pPr marL="742950" lvl="1" indent="-285750" algn="justLow">
              <a:buFont typeface="Wingdings" panose="05000000000000000000" pitchFamily="2" charset="2"/>
              <a:buChar char="Ø"/>
            </a:pPr>
            <a:r>
              <a:rPr lang="en-US" dirty="0">
                <a:solidFill>
                  <a:schemeClr val="tx2">
                    <a:lumMod val="75000"/>
                  </a:schemeClr>
                </a:solidFill>
                <a:latin typeface="Arial" panose="020B0604020202020204" pitchFamily="34" charset="0"/>
                <a:cs typeface="Arial" panose="020B0604020202020204" pitchFamily="34" charset="0"/>
              </a:rPr>
              <a:t> Spoofing, causing large position jumps, has been reported since late 2023.</a:t>
            </a:r>
          </a:p>
          <a:p>
            <a:pPr lvl="1" algn="justLow"/>
            <a:endParaRPr lang="en-US" dirty="0">
              <a:solidFill>
                <a:schemeClr val="tx2">
                  <a:lumMod val="75000"/>
                </a:schemeClr>
              </a:solidFill>
              <a:latin typeface="Arial" panose="020B0604020202020204" pitchFamily="34" charset="0"/>
              <a:cs typeface="Arial" panose="020B0604020202020204" pitchFamily="34" charset="0"/>
            </a:endParaRPr>
          </a:p>
          <a:p>
            <a:pPr marL="742950" lvl="1" indent="-285750" algn="justLow">
              <a:buFont typeface="Wingdings" panose="05000000000000000000" pitchFamily="2" charset="2"/>
              <a:buChar char="Ø"/>
            </a:pPr>
            <a:r>
              <a:rPr lang="en-US" dirty="0">
                <a:solidFill>
                  <a:srgbClr val="FF0000"/>
                </a:solidFill>
                <a:latin typeface="Arial" panose="020B0604020202020204" pitchFamily="34" charset="0"/>
                <a:cs typeface="Arial" panose="020B0604020202020204" pitchFamily="34" charset="0"/>
              </a:rPr>
              <a:t>Jamming causes the receiver to die, while Spoofing causes the receiver to lie.</a:t>
            </a:r>
          </a:p>
          <a:p>
            <a:pPr marL="742950" lvl="1" indent="-285750" algn="justLow">
              <a:buFont typeface="Wingdings" panose="05000000000000000000" pitchFamily="2" charset="2"/>
              <a:buChar char="Ø"/>
            </a:pPr>
            <a:endParaRPr lang="en-US" dirty="0">
              <a:solidFill>
                <a:schemeClr val="tx2">
                  <a:lumMod val="75000"/>
                </a:schemeClr>
              </a:solidFill>
              <a:latin typeface="Arial" panose="020B0604020202020204" pitchFamily="34" charset="0"/>
              <a:cs typeface="Arial" panose="020B0604020202020204" pitchFamily="34" charset="0"/>
            </a:endParaRPr>
          </a:p>
          <a:p>
            <a:pPr lvl="1" algn="justLow"/>
            <a:endParaRPr lang="en-US" dirty="0">
              <a:solidFill>
                <a:schemeClr val="tx2">
                  <a:lumMod val="75000"/>
                </a:schemeClr>
              </a:solidFill>
              <a:latin typeface="Arial" panose="020B0604020202020204" pitchFamily="34" charset="0"/>
              <a:cs typeface="Arial" panose="020B0604020202020204" pitchFamily="34" charset="0"/>
            </a:endParaRPr>
          </a:p>
        </p:txBody>
      </p:sp>
      <p:pic>
        <p:nvPicPr>
          <p:cNvPr id="6" name="Picture Placeholder 32">
            <a:extLst>
              <a:ext uri="{FF2B5EF4-FFF2-40B4-BE49-F238E27FC236}">
                <a16:creationId xmlns:a16="http://schemas.microsoft.com/office/drawing/2014/main" id="{8A2D0F2D-605D-9F33-77C5-3AF9C07CC11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610" b="610"/>
          <a:stretch>
            <a:fillRect/>
          </a:stretch>
        </p:blipFill>
        <p:spPr>
          <a:xfrm>
            <a:off x="6885617" y="2182091"/>
            <a:ext cx="5853965" cy="2979319"/>
          </a:xfrm>
          <a:prstGeom prst="rect">
            <a:avLst/>
          </a:prstGeom>
        </p:spPr>
      </p:pic>
    </p:spTree>
    <p:extLst>
      <p:ext uri="{BB962C8B-B14F-4D97-AF65-F5344CB8AC3E}">
        <p14:creationId xmlns:p14="http://schemas.microsoft.com/office/powerpoint/2010/main" val="144474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6A4A6-DEF4-FF4D-16EB-A7C9B485839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136D1F-025C-F605-BE1F-EC7C47F4395D}"/>
              </a:ext>
            </a:extLst>
          </p:cNvPr>
          <p:cNvSpPr txBox="1"/>
          <p:nvPr/>
        </p:nvSpPr>
        <p:spPr>
          <a:xfrm>
            <a:off x="1567548" y="583812"/>
            <a:ext cx="9620250" cy="954107"/>
          </a:xfrm>
          <a:prstGeom prst="rect">
            <a:avLst/>
          </a:prstGeom>
          <a:noFill/>
        </p:spPr>
        <p:txBody>
          <a:bodyPr wrap="square" rtlCol="0">
            <a:spAutoFit/>
          </a:bodyPr>
          <a:lstStyle/>
          <a:p>
            <a:r>
              <a:rPr lang="en-US" sz="2800" dirty="0">
                <a:solidFill>
                  <a:schemeClr val="tx2">
                    <a:lumMod val="75000"/>
                  </a:schemeClr>
                </a:solidFill>
              </a:rPr>
              <a:t> </a:t>
            </a:r>
            <a:r>
              <a:rPr lang="en-CA" sz="2800" dirty="0">
                <a:solidFill>
                  <a:schemeClr val="tx2">
                    <a:lumMod val="75000"/>
                  </a:schemeClr>
                </a:solidFill>
              </a:rPr>
              <a:t>Operational Impact of GNSS RFI</a:t>
            </a:r>
            <a:br>
              <a:rPr lang="en-US" sz="2800" dirty="0"/>
            </a:br>
            <a:r>
              <a:rPr lang="en-US" sz="2800" dirty="0">
                <a:solidFill>
                  <a:schemeClr val="tx2">
                    <a:lumMod val="75000"/>
                  </a:schemeClr>
                </a:solidFill>
              </a:rPr>
              <a:t> </a:t>
            </a:r>
            <a:endParaRPr lang="en-GB" sz="2800" dirty="0">
              <a:solidFill>
                <a:schemeClr val="tx2">
                  <a:lumMod val="75000"/>
                </a:schemeClr>
              </a:solidFill>
            </a:endParaRPr>
          </a:p>
        </p:txBody>
      </p:sp>
      <p:sp>
        <p:nvSpPr>
          <p:cNvPr id="7" name="TextBox 6">
            <a:extLst>
              <a:ext uri="{FF2B5EF4-FFF2-40B4-BE49-F238E27FC236}">
                <a16:creationId xmlns:a16="http://schemas.microsoft.com/office/drawing/2014/main" id="{02E8C42D-DDFB-D5BD-51E4-DD2CE5732243}"/>
              </a:ext>
            </a:extLst>
          </p:cNvPr>
          <p:cNvSpPr txBox="1"/>
          <p:nvPr/>
        </p:nvSpPr>
        <p:spPr>
          <a:xfrm>
            <a:off x="1567547" y="1537919"/>
            <a:ext cx="8906489" cy="3693319"/>
          </a:xfrm>
          <a:prstGeom prst="rect">
            <a:avLst/>
          </a:prstGeom>
          <a:noFill/>
        </p:spPr>
        <p:txBody>
          <a:bodyPr wrap="square" rtlCol="0">
            <a:spAutoFit/>
          </a:bodyPr>
          <a:lstStyle/>
          <a:p>
            <a:pPr marL="0" lvl="1" algn="justLow"/>
            <a:r>
              <a:rPr lang="en-US" dirty="0">
                <a:solidFill>
                  <a:schemeClr val="tx2">
                    <a:lumMod val="75000"/>
                  </a:schemeClr>
                </a:solidFill>
              </a:rPr>
              <a:t>2) I</a:t>
            </a:r>
            <a:r>
              <a:rPr lang="en-CA" dirty="0">
                <a:solidFill>
                  <a:schemeClr val="tx2">
                    <a:lumMod val="75000"/>
                  </a:schemeClr>
                </a:solidFill>
              </a:rPr>
              <a:t>impact on ground-based systems </a:t>
            </a:r>
          </a:p>
          <a:p>
            <a:pPr marL="742950" lvl="2" indent="-285750" algn="justLow">
              <a:buFont typeface="Wingdings" panose="05000000000000000000" pitchFamily="2" charset="2"/>
              <a:buChar char="q"/>
            </a:pPr>
            <a:r>
              <a:rPr lang="en-US" dirty="0">
                <a:solidFill>
                  <a:schemeClr val="tx2">
                    <a:lumMod val="75000"/>
                  </a:schemeClr>
                </a:solidFill>
              </a:rPr>
              <a:t>Spoofing takes jamming to a different level of disruption by confusing GNSS receivers into reporting an incorrect position.</a:t>
            </a:r>
          </a:p>
          <a:p>
            <a:pPr marL="457200" lvl="2" algn="justLow"/>
            <a:endParaRPr lang="en-US" dirty="0">
              <a:solidFill>
                <a:schemeClr val="tx2">
                  <a:lumMod val="75000"/>
                </a:schemeClr>
              </a:solidFill>
            </a:endParaRPr>
          </a:p>
          <a:p>
            <a:pPr marL="742950" lvl="2" indent="-285750" algn="justLow">
              <a:buFont typeface="Wingdings" panose="05000000000000000000" pitchFamily="2" charset="2"/>
              <a:buChar char="q"/>
            </a:pPr>
            <a:r>
              <a:rPr lang="en-US" dirty="0">
                <a:solidFill>
                  <a:schemeClr val="tx2">
                    <a:lumMod val="75000"/>
                  </a:schemeClr>
                </a:solidFill>
              </a:rPr>
              <a:t>Since August 2023, crews have been reporting a new variety of GPS spoofing. The result is that within minutes, the IRS becomes unusable, and in many cases, all navigation capabilities on board are lost.</a:t>
            </a:r>
          </a:p>
          <a:p>
            <a:pPr marL="457200" lvl="2" algn="justLow"/>
            <a:endParaRPr lang="en-US" dirty="0">
              <a:solidFill>
                <a:schemeClr val="tx2">
                  <a:lumMod val="75000"/>
                </a:schemeClr>
              </a:solidFill>
            </a:endParaRPr>
          </a:p>
          <a:p>
            <a:pPr marL="742950" lvl="2" indent="-285750" algn="justLow">
              <a:buFont typeface="Wingdings" panose="05000000000000000000" pitchFamily="2" charset="2"/>
              <a:buChar char="q"/>
            </a:pPr>
            <a:r>
              <a:rPr lang="en-US" dirty="0">
                <a:solidFill>
                  <a:schemeClr val="tx2">
                    <a:lumMod val="75000"/>
                  </a:schemeClr>
                </a:solidFill>
              </a:rPr>
              <a:t>“That means that the backup system is no longer reliable as a backup.”</a:t>
            </a:r>
          </a:p>
          <a:p>
            <a:pPr marL="457200" lvl="2" algn="justLow"/>
            <a:endParaRPr lang="en-US" dirty="0">
              <a:solidFill>
                <a:schemeClr val="tx2">
                  <a:lumMod val="75000"/>
                </a:schemeClr>
              </a:solidFill>
            </a:endParaRPr>
          </a:p>
          <a:p>
            <a:pPr marL="742950" lvl="2" indent="-285750" algn="justLow">
              <a:buFont typeface="Wingdings" panose="05000000000000000000" pitchFamily="2" charset="2"/>
              <a:buChar char="q"/>
            </a:pPr>
            <a:r>
              <a:rPr lang="en-US" dirty="0">
                <a:solidFill>
                  <a:schemeClr val="tx2">
                    <a:lumMod val="75000"/>
                  </a:schemeClr>
                </a:solidFill>
              </a:rPr>
              <a:t>Sometimes the GPS receivers can't recover even after leaving the interference zone.</a:t>
            </a:r>
          </a:p>
          <a:p>
            <a:pPr marL="285750" lvl="1" indent="-285750" algn="justLow">
              <a:buFont typeface="Wingdings" panose="05000000000000000000" pitchFamily="2" charset="2"/>
              <a:buChar char="q"/>
            </a:pPr>
            <a:endParaRPr lang="en-US" dirty="0">
              <a:solidFill>
                <a:schemeClr val="tx2">
                  <a:lumMod val="75000"/>
                </a:schemeClr>
              </a:solidFill>
            </a:endParaRPr>
          </a:p>
          <a:p>
            <a:pPr algn="justLow"/>
            <a:endParaRPr lang="en-US" dirty="0"/>
          </a:p>
        </p:txBody>
      </p:sp>
      <p:pic>
        <p:nvPicPr>
          <p:cNvPr id="5" name="Picture 4">
            <a:extLst>
              <a:ext uri="{FF2B5EF4-FFF2-40B4-BE49-F238E27FC236}">
                <a16:creationId xmlns:a16="http://schemas.microsoft.com/office/drawing/2014/main" id="{F9DA5719-05CF-D22C-CA78-BD253B2BA9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883" y="5029200"/>
            <a:ext cx="8395854" cy="1489568"/>
          </a:xfrm>
          <a:prstGeom prst="rect">
            <a:avLst/>
          </a:prstGeom>
          <a:ln>
            <a:noFill/>
          </a:ln>
          <a:effectLst>
            <a:softEdge rad="112500"/>
          </a:effectLst>
        </p:spPr>
      </p:pic>
    </p:spTree>
    <p:extLst>
      <p:ext uri="{BB962C8B-B14F-4D97-AF65-F5344CB8AC3E}">
        <p14:creationId xmlns:p14="http://schemas.microsoft.com/office/powerpoint/2010/main" val="2881877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02FF21-3789-C623-6F5C-FA5B5976A861}"/>
              </a:ext>
            </a:extLst>
          </p:cNvPr>
          <p:cNvSpPr txBox="1"/>
          <p:nvPr/>
        </p:nvSpPr>
        <p:spPr>
          <a:xfrm>
            <a:off x="1567548" y="583812"/>
            <a:ext cx="96202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55A5">
                    <a:lumMod val="75000"/>
                  </a:srgbClr>
                </a:solidFill>
                <a:effectLst/>
                <a:uLnTx/>
                <a:uFillTx/>
                <a:latin typeface="Calibri" panose="020F0502020204030204"/>
                <a:ea typeface="+mn-ea"/>
                <a:cs typeface="+mn-cs"/>
              </a:rPr>
              <a:t> GNSS RFI Statistics </a:t>
            </a:r>
            <a:endParaRPr kumimoji="0" lang="en-GB" sz="2800" b="0" i="0" u="none" strike="noStrike" kern="1200" cap="none" spc="0" normalizeH="0" baseline="0" noProof="0" dirty="0">
              <a:ln>
                <a:noFill/>
              </a:ln>
              <a:solidFill>
                <a:srgbClr val="0055A5">
                  <a:lumMod val="75000"/>
                </a:srgbClr>
              </a:solidFill>
              <a:effectLst/>
              <a:uLnTx/>
              <a:uFillTx/>
              <a:latin typeface="Calibri" panose="020F0502020204030204"/>
              <a:ea typeface="+mn-ea"/>
              <a:cs typeface="+mn-cs"/>
            </a:endParaRPr>
          </a:p>
        </p:txBody>
      </p:sp>
      <p:graphicFrame>
        <p:nvGraphicFramePr>
          <p:cNvPr id="2" name="Chart 1">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031528042"/>
              </p:ext>
            </p:extLst>
          </p:nvPr>
        </p:nvGraphicFramePr>
        <p:xfrm>
          <a:off x="1922317" y="1309255"/>
          <a:ext cx="9445338" cy="47798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18137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B8268-62C7-1EFD-52E0-BC103AF82A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37DB8B-AFAA-7853-C362-0AC501BED32E}"/>
              </a:ext>
            </a:extLst>
          </p:cNvPr>
          <p:cNvSpPr txBox="1"/>
          <p:nvPr/>
        </p:nvSpPr>
        <p:spPr>
          <a:xfrm>
            <a:off x="1567548" y="583812"/>
            <a:ext cx="962025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55A5">
                    <a:lumMod val="75000"/>
                  </a:srgbClr>
                </a:solidFill>
                <a:effectLst/>
                <a:uLnTx/>
                <a:uFillTx/>
                <a:latin typeface="Calibri" panose="020F0502020204030204"/>
                <a:ea typeface="+mn-ea"/>
                <a:cs typeface="+mn-cs"/>
              </a:rPr>
              <a:t> GNSS RFI Statistics </a:t>
            </a:r>
            <a:endParaRPr kumimoji="0" lang="en-GB" sz="2800" b="0" i="0" u="none" strike="noStrike" kern="1200" cap="none" spc="0" normalizeH="0" baseline="0" noProof="0" dirty="0">
              <a:ln>
                <a:noFill/>
              </a:ln>
              <a:solidFill>
                <a:srgbClr val="0055A5">
                  <a:lumMod val="75000"/>
                </a:srgb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87AFE59-6AA1-72BA-9F04-6A44FA8FFFF0}"/>
              </a:ext>
            </a:extLst>
          </p:cNvPr>
          <p:cNvPicPr>
            <a:picLocks noChangeAspect="1"/>
          </p:cNvPicPr>
          <p:nvPr/>
        </p:nvPicPr>
        <p:blipFill>
          <a:blip r:embed="rId3"/>
          <a:stretch>
            <a:fillRect/>
          </a:stretch>
        </p:blipFill>
        <p:spPr>
          <a:xfrm>
            <a:off x="1567547" y="1444580"/>
            <a:ext cx="9604097" cy="4478238"/>
          </a:xfrm>
          <a:prstGeom prst="rect">
            <a:avLst/>
          </a:prstGeom>
        </p:spPr>
      </p:pic>
    </p:spTree>
    <p:extLst>
      <p:ext uri="{BB962C8B-B14F-4D97-AF65-F5344CB8AC3E}">
        <p14:creationId xmlns:p14="http://schemas.microsoft.com/office/powerpoint/2010/main" val="2892378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B586A-DA3D-3993-5F07-A1838A6CAD3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5CEBCFB-81C6-1F4F-3C09-E59EF77CC7C5}"/>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1030F8C1-258A-6399-1769-80E7AA37C801}"/>
              </a:ext>
            </a:extLst>
          </p:cNvPr>
          <p:cNvSpPr txBox="1"/>
          <p:nvPr/>
        </p:nvSpPr>
        <p:spPr>
          <a:xfrm>
            <a:off x="1675434" y="1765668"/>
            <a:ext cx="8279057" cy="1200329"/>
          </a:xfrm>
          <a:prstGeom prst="rect">
            <a:avLst/>
          </a:prstGeom>
          <a:noFill/>
        </p:spPr>
        <p:txBody>
          <a:bodyPr wrap="square">
            <a:spAutoFit/>
          </a:bodyPr>
          <a:lstStyle/>
          <a:p>
            <a:pPr marL="342900" indent="-342900" algn="justLow">
              <a:buAutoNum type="arabicParenR"/>
            </a:pPr>
            <a:r>
              <a:rPr lang="en-CA" dirty="0">
                <a:solidFill>
                  <a:schemeClr val="tx2">
                    <a:lumMod val="75000"/>
                  </a:schemeClr>
                </a:solidFill>
              </a:rPr>
              <a:t>Backup navigation facilities (NAV MON)</a:t>
            </a:r>
          </a:p>
          <a:p>
            <a:pPr marL="742950" lvl="1" indent="-285750" algn="justLow">
              <a:buFont typeface="Wingdings" panose="05000000000000000000" pitchFamily="2" charset="2"/>
              <a:buChar char="q"/>
            </a:pPr>
            <a:r>
              <a:rPr lang="en-CA" dirty="0">
                <a:solidFill>
                  <a:schemeClr val="tx2">
                    <a:lumMod val="75000"/>
                  </a:schemeClr>
                </a:solidFill>
              </a:rPr>
              <a:t> </a:t>
            </a:r>
            <a:r>
              <a:rPr lang="en-US" dirty="0">
                <a:solidFill>
                  <a:schemeClr val="tx2">
                    <a:lumMod val="75000"/>
                  </a:schemeClr>
                </a:solidFill>
              </a:rPr>
              <a:t>NANSC conducted a study using EUROCONTROL's DEMETER tool to assess the feasibility of flying RNAV 5 routes using DME/DME sensor within Cairo FIR.</a:t>
            </a:r>
          </a:p>
          <a:p>
            <a:pPr marL="742950" lvl="1" indent="-285750" algn="justLow">
              <a:buFont typeface="Wingdings" panose="05000000000000000000" pitchFamily="2" charset="2"/>
              <a:buChar char="q"/>
            </a:pPr>
            <a:endParaRPr lang="en-US" dirty="0">
              <a:solidFill>
                <a:schemeClr val="tx2">
                  <a:lumMod val="75000"/>
                </a:schemeClr>
              </a:solidFill>
            </a:endParaRPr>
          </a:p>
        </p:txBody>
      </p:sp>
      <p:pic>
        <p:nvPicPr>
          <p:cNvPr id="5" name="Picture 4">
            <a:extLst>
              <a:ext uri="{FF2B5EF4-FFF2-40B4-BE49-F238E27FC236}">
                <a16:creationId xmlns:a16="http://schemas.microsoft.com/office/drawing/2014/main" id="{282E52DC-5C7F-C1D6-4C09-18FCA39A3EEF}"/>
              </a:ext>
            </a:extLst>
          </p:cNvPr>
          <p:cNvPicPr/>
          <p:nvPr/>
        </p:nvPicPr>
        <p:blipFill>
          <a:blip r:embed="rId3">
            <a:extLst>
              <a:ext uri="{28A0092B-C50C-407E-A947-70E740481C1C}">
                <a14:useLocalDpi xmlns:a14="http://schemas.microsoft.com/office/drawing/2010/main" val="0"/>
              </a:ext>
            </a:extLst>
          </a:blip>
          <a:srcRect l="8784" t="2842" r="11634" b="5889"/>
          <a:stretch>
            <a:fillRect/>
          </a:stretch>
        </p:blipFill>
        <p:spPr>
          <a:xfrm>
            <a:off x="2237509" y="2774373"/>
            <a:ext cx="7716982" cy="40836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a:extLst>
              <a:ext uri="{FF2B5EF4-FFF2-40B4-BE49-F238E27FC236}">
                <a16:creationId xmlns:a16="http://schemas.microsoft.com/office/drawing/2014/main" id="{A2625401-4F33-68B9-E8BE-3787C6C2FE4D}"/>
              </a:ext>
            </a:extLst>
          </p:cNvPr>
          <p:cNvSpPr txBox="1"/>
          <p:nvPr/>
        </p:nvSpPr>
        <p:spPr>
          <a:xfrm>
            <a:off x="2856964" y="5327215"/>
            <a:ext cx="2455447" cy="1323439"/>
          </a:xfrm>
          <a:prstGeom prst="rect">
            <a:avLst/>
          </a:prstGeom>
          <a:noFill/>
        </p:spPr>
        <p:txBody>
          <a:bodyPr wrap="square" rtlCol="0">
            <a:spAutoFit/>
          </a:bodyPr>
          <a:lstStyle/>
          <a:p>
            <a:r>
              <a:rPr lang="en-US" sz="1600" dirty="0">
                <a:highlight>
                  <a:srgbClr val="C0C0C0"/>
                </a:highlight>
              </a:rPr>
              <a:t> No Coverage.. </a:t>
            </a:r>
          </a:p>
          <a:p>
            <a:r>
              <a:rPr lang="en-US" sz="1600" dirty="0">
                <a:highlight>
                  <a:srgbClr val="FF0000"/>
                </a:highlight>
              </a:rPr>
              <a:t> No Redundancy.. </a:t>
            </a:r>
          </a:p>
          <a:p>
            <a:r>
              <a:rPr lang="en-US" sz="1600" dirty="0">
                <a:highlight>
                  <a:srgbClr val="FFFF00"/>
                </a:highlight>
              </a:rPr>
              <a:t> Limited Redundancy..</a:t>
            </a:r>
          </a:p>
          <a:p>
            <a:r>
              <a:rPr lang="en-US" sz="1600" dirty="0">
                <a:highlight>
                  <a:srgbClr val="00FF00"/>
                </a:highlight>
              </a:rPr>
              <a:t> Full Redundancy.. </a:t>
            </a:r>
          </a:p>
          <a:p>
            <a:r>
              <a:rPr lang="en-US" sz="1600" dirty="0">
                <a:solidFill>
                  <a:schemeClr val="bg1"/>
                </a:solidFill>
                <a:highlight>
                  <a:srgbClr val="800080"/>
                </a:highlight>
              </a:rPr>
              <a:t> Excessive Redundancy..</a:t>
            </a:r>
          </a:p>
        </p:txBody>
      </p:sp>
      <p:sp>
        <p:nvSpPr>
          <p:cNvPr id="9" name="Rectangle: Rounded Corners 8">
            <a:extLst>
              <a:ext uri="{FF2B5EF4-FFF2-40B4-BE49-F238E27FC236}">
                <a16:creationId xmlns:a16="http://schemas.microsoft.com/office/drawing/2014/main" id="{BEA99F48-4DD5-ADFB-66E6-53F70E7BA140}"/>
              </a:ext>
            </a:extLst>
          </p:cNvPr>
          <p:cNvSpPr/>
          <p:nvPr/>
        </p:nvSpPr>
        <p:spPr>
          <a:xfrm>
            <a:off x="2685533" y="4218910"/>
            <a:ext cx="924755" cy="402635"/>
          </a:xfrm>
          <a:prstGeom prst="roundRect">
            <a:avLst/>
          </a:prstGeom>
          <a:solidFill>
            <a:schemeClr val="bg1"/>
          </a:solidFill>
          <a:ln w="571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dirty="0">
                <a:solidFill>
                  <a:schemeClr val="tx1"/>
                </a:solidFill>
              </a:rPr>
              <a:t>FL280</a:t>
            </a:r>
          </a:p>
        </p:txBody>
      </p:sp>
    </p:spTree>
    <p:extLst>
      <p:ext uri="{BB962C8B-B14F-4D97-AF65-F5344CB8AC3E}">
        <p14:creationId xmlns:p14="http://schemas.microsoft.com/office/powerpoint/2010/main" val="340514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C80BE-A154-AF0D-02E0-9356D4E498F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9E8083-89FB-2ACB-D0EC-9CE0E4D7A798}"/>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D090D8D2-531D-8292-76E6-42CC37D5E2FF}"/>
              </a:ext>
            </a:extLst>
          </p:cNvPr>
          <p:cNvSpPr txBox="1"/>
          <p:nvPr/>
        </p:nvSpPr>
        <p:spPr>
          <a:xfrm>
            <a:off x="1675434" y="1765668"/>
            <a:ext cx="8279057" cy="923330"/>
          </a:xfrm>
          <a:prstGeom prst="rect">
            <a:avLst/>
          </a:prstGeom>
          <a:noFill/>
        </p:spPr>
        <p:txBody>
          <a:bodyPr wrap="square">
            <a:spAutoFit/>
          </a:bodyPr>
          <a:lstStyle/>
          <a:p>
            <a:pPr marL="342900" indent="-342900" algn="justLow">
              <a:buAutoNum type="arabicParenR"/>
            </a:pPr>
            <a:r>
              <a:rPr lang="en-CA" dirty="0">
                <a:solidFill>
                  <a:schemeClr val="tx2">
                    <a:lumMod val="75000"/>
                  </a:schemeClr>
                </a:solidFill>
              </a:rPr>
              <a:t>Backup navigation facilities (NAV MON)</a:t>
            </a:r>
          </a:p>
          <a:p>
            <a:pPr marL="742950" lvl="1" indent="-285750" algn="justLow">
              <a:buFont typeface="Wingdings" panose="05000000000000000000" pitchFamily="2" charset="2"/>
              <a:buChar char="q"/>
            </a:pPr>
            <a:r>
              <a:rPr lang="en-CA" dirty="0">
                <a:solidFill>
                  <a:schemeClr val="tx2">
                    <a:lumMod val="75000"/>
                  </a:schemeClr>
                </a:solidFill>
              </a:rPr>
              <a:t> </a:t>
            </a:r>
            <a:r>
              <a:rPr lang="en-US" dirty="0">
                <a:solidFill>
                  <a:schemeClr val="tx2">
                    <a:lumMod val="75000"/>
                  </a:schemeClr>
                </a:solidFill>
              </a:rPr>
              <a:t>NANSC conducted a study using EUROCONTROL's DEMETER tool to assess the feasibility of flying RNAV 5 routes using DME/DME sensor within Cairo FIR.</a:t>
            </a:r>
          </a:p>
        </p:txBody>
      </p:sp>
      <p:pic>
        <p:nvPicPr>
          <p:cNvPr id="6" name="Picture 5">
            <a:extLst>
              <a:ext uri="{FF2B5EF4-FFF2-40B4-BE49-F238E27FC236}">
                <a16:creationId xmlns:a16="http://schemas.microsoft.com/office/drawing/2014/main" id="{C1CAB646-0BB3-2795-BFC2-D0685A2B4C20}"/>
              </a:ext>
            </a:extLst>
          </p:cNvPr>
          <p:cNvPicPr/>
          <p:nvPr/>
        </p:nvPicPr>
        <p:blipFill>
          <a:blip r:embed="rId3">
            <a:extLst>
              <a:ext uri="{28A0092B-C50C-407E-A947-70E740481C1C}">
                <a14:useLocalDpi xmlns:a14="http://schemas.microsoft.com/office/drawing/2010/main" val="0"/>
              </a:ext>
            </a:extLst>
          </a:blip>
          <a:srcRect l="6870" t="3000" r="10859" b="7804"/>
          <a:stretch>
            <a:fillRect/>
          </a:stretch>
        </p:blipFill>
        <p:spPr>
          <a:xfrm>
            <a:off x="2088570" y="2888672"/>
            <a:ext cx="7748871" cy="3655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Box 9">
            <a:extLst>
              <a:ext uri="{FF2B5EF4-FFF2-40B4-BE49-F238E27FC236}">
                <a16:creationId xmlns:a16="http://schemas.microsoft.com/office/drawing/2014/main" id="{F925F05C-F660-BEE3-06CF-2B78D4052333}"/>
              </a:ext>
            </a:extLst>
          </p:cNvPr>
          <p:cNvSpPr txBox="1"/>
          <p:nvPr/>
        </p:nvSpPr>
        <p:spPr>
          <a:xfrm>
            <a:off x="2088571" y="4947724"/>
            <a:ext cx="2429163" cy="1323439"/>
          </a:xfrm>
          <a:prstGeom prst="rect">
            <a:avLst/>
          </a:prstGeom>
          <a:noFill/>
        </p:spPr>
        <p:txBody>
          <a:bodyPr wrap="square" rtlCol="0">
            <a:spAutoFit/>
          </a:bodyPr>
          <a:lstStyle/>
          <a:p>
            <a:r>
              <a:rPr lang="en-US" sz="1600" dirty="0">
                <a:highlight>
                  <a:srgbClr val="C0C0C0"/>
                </a:highlight>
              </a:rPr>
              <a:t> No Coverage.. </a:t>
            </a:r>
          </a:p>
          <a:p>
            <a:r>
              <a:rPr lang="en-US" sz="1600" dirty="0">
                <a:highlight>
                  <a:srgbClr val="FF0000"/>
                </a:highlight>
              </a:rPr>
              <a:t> No Redundancy.. </a:t>
            </a:r>
          </a:p>
          <a:p>
            <a:r>
              <a:rPr lang="en-US" sz="1600" dirty="0">
                <a:highlight>
                  <a:srgbClr val="FFFF00"/>
                </a:highlight>
              </a:rPr>
              <a:t> Limited Redundancy..</a:t>
            </a:r>
          </a:p>
          <a:p>
            <a:r>
              <a:rPr lang="en-US" sz="1600" dirty="0">
                <a:highlight>
                  <a:srgbClr val="00FF00"/>
                </a:highlight>
              </a:rPr>
              <a:t> Full Redundancy.. </a:t>
            </a:r>
          </a:p>
          <a:p>
            <a:r>
              <a:rPr lang="en-US" sz="1600" dirty="0">
                <a:solidFill>
                  <a:schemeClr val="bg1"/>
                </a:solidFill>
                <a:highlight>
                  <a:srgbClr val="800080"/>
                </a:highlight>
              </a:rPr>
              <a:t> Excessive Redundancy..</a:t>
            </a:r>
          </a:p>
        </p:txBody>
      </p:sp>
      <p:sp>
        <p:nvSpPr>
          <p:cNvPr id="12" name="Rectangle: Rounded Corners 11">
            <a:extLst>
              <a:ext uri="{FF2B5EF4-FFF2-40B4-BE49-F238E27FC236}">
                <a16:creationId xmlns:a16="http://schemas.microsoft.com/office/drawing/2014/main" id="{5824859C-1586-6827-AD6E-20BAB25A83F1}"/>
              </a:ext>
            </a:extLst>
          </p:cNvPr>
          <p:cNvSpPr/>
          <p:nvPr/>
        </p:nvSpPr>
        <p:spPr>
          <a:xfrm>
            <a:off x="2388296" y="4050932"/>
            <a:ext cx="914856" cy="435127"/>
          </a:xfrm>
          <a:prstGeom prst="roundRect">
            <a:avLst/>
          </a:prstGeom>
          <a:solidFill>
            <a:schemeClr val="bg1"/>
          </a:solidFill>
          <a:ln w="571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dirty="0">
                <a:solidFill>
                  <a:schemeClr val="tx1"/>
                </a:solidFill>
              </a:rPr>
              <a:t>FL300</a:t>
            </a:r>
          </a:p>
        </p:txBody>
      </p:sp>
    </p:spTree>
    <p:extLst>
      <p:ext uri="{BB962C8B-B14F-4D97-AF65-F5344CB8AC3E}">
        <p14:creationId xmlns:p14="http://schemas.microsoft.com/office/powerpoint/2010/main" val="2105650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BD150-7844-7D03-BFC3-FDB584A9D71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9291FA-33D1-70A5-895E-9E8938C34400}"/>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2AD1DA1B-EBE7-9A4F-8D63-C6B01E0DABC9}"/>
              </a:ext>
            </a:extLst>
          </p:cNvPr>
          <p:cNvSpPr txBox="1"/>
          <p:nvPr/>
        </p:nvSpPr>
        <p:spPr>
          <a:xfrm>
            <a:off x="1675434" y="1765668"/>
            <a:ext cx="8279057" cy="923330"/>
          </a:xfrm>
          <a:prstGeom prst="rect">
            <a:avLst/>
          </a:prstGeom>
          <a:noFill/>
        </p:spPr>
        <p:txBody>
          <a:bodyPr wrap="square">
            <a:spAutoFit/>
          </a:bodyPr>
          <a:lstStyle/>
          <a:p>
            <a:pPr marL="342900" indent="-342900" algn="justLow">
              <a:buAutoNum type="arabicParenR"/>
            </a:pPr>
            <a:r>
              <a:rPr lang="en-CA" dirty="0">
                <a:solidFill>
                  <a:schemeClr val="tx2">
                    <a:lumMod val="75000"/>
                  </a:schemeClr>
                </a:solidFill>
              </a:rPr>
              <a:t>Backup navigation facilities (NAV MON)</a:t>
            </a:r>
          </a:p>
          <a:p>
            <a:pPr marL="742950" lvl="1" indent="-285750" algn="justLow">
              <a:buFont typeface="Wingdings" panose="05000000000000000000" pitchFamily="2" charset="2"/>
              <a:buChar char="q"/>
            </a:pPr>
            <a:r>
              <a:rPr lang="en-CA" dirty="0">
                <a:solidFill>
                  <a:schemeClr val="tx2">
                    <a:lumMod val="75000"/>
                  </a:schemeClr>
                </a:solidFill>
              </a:rPr>
              <a:t> </a:t>
            </a:r>
            <a:r>
              <a:rPr lang="en-US" dirty="0">
                <a:solidFill>
                  <a:schemeClr val="tx2">
                    <a:lumMod val="75000"/>
                  </a:schemeClr>
                </a:solidFill>
              </a:rPr>
              <a:t>NANSC conducted a study using EUROCONTROL's DEMETER tool to assess the feasibility of flying RNAV 5 routes using DME/DME sensor within Cairo FIR.</a:t>
            </a:r>
          </a:p>
        </p:txBody>
      </p:sp>
      <p:pic>
        <p:nvPicPr>
          <p:cNvPr id="11" name="Picture 10">
            <a:extLst>
              <a:ext uri="{FF2B5EF4-FFF2-40B4-BE49-F238E27FC236}">
                <a16:creationId xmlns:a16="http://schemas.microsoft.com/office/drawing/2014/main" id="{FEA97516-7FBA-E6F3-379B-0C390337191D}"/>
              </a:ext>
            </a:extLst>
          </p:cNvPr>
          <p:cNvPicPr/>
          <p:nvPr/>
        </p:nvPicPr>
        <p:blipFill>
          <a:blip r:embed="rId3">
            <a:extLst>
              <a:ext uri="{28A0092B-C50C-407E-A947-70E740481C1C}">
                <a14:useLocalDpi xmlns:a14="http://schemas.microsoft.com/office/drawing/2010/main" val="0"/>
              </a:ext>
            </a:extLst>
          </a:blip>
          <a:srcRect l="7463" t="1974" r="12425" b="8570"/>
          <a:stretch>
            <a:fillRect/>
          </a:stretch>
        </p:blipFill>
        <p:spPr>
          <a:xfrm>
            <a:off x="1943100" y="2815935"/>
            <a:ext cx="8077919" cy="37315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TextBox 13">
            <a:extLst>
              <a:ext uri="{FF2B5EF4-FFF2-40B4-BE49-F238E27FC236}">
                <a16:creationId xmlns:a16="http://schemas.microsoft.com/office/drawing/2014/main" id="{80691F3C-26BB-1750-5C4E-325AC3CB9475}"/>
              </a:ext>
            </a:extLst>
          </p:cNvPr>
          <p:cNvSpPr txBox="1"/>
          <p:nvPr/>
        </p:nvSpPr>
        <p:spPr>
          <a:xfrm>
            <a:off x="2310748" y="5026582"/>
            <a:ext cx="2499680" cy="1323439"/>
          </a:xfrm>
          <a:prstGeom prst="rect">
            <a:avLst/>
          </a:prstGeom>
          <a:noFill/>
        </p:spPr>
        <p:txBody>
          <a:bodyPr wrap="square" rtlCol="0">
            <a:spAutoFit/>
          </a:bodyPr>
          <a:lstStyle/>
          <a:p>
            <a:r>
              <a:rPr lang="en-US" sz="1600" dirty="0">
                <a:highlight>
                  <a:srgbClr val="C0C0C0"/>
                </a:highlight>
              </a:rPr>
              <a:t> No Coverage.. </a:t>
            </a:r>
          </a:p>
          <a:p>
            <a:r>
              <a:rPr lang="en-US" sz="1600" dirty="0">
                <a:highlight>
                  <a:srgbClr val="FF0000"/>
                </a:highlight>
              </a:rPr>
              <a:t> No Redundancy.. </a:t>
            </a:r>
          </a:p>
          <a:p>
            <a:r>
              <a:rPr lang="en-US" sz="1600" dirty="0">
                <a:highlight>
                  <a:srgbClr val="FFFF00"/>
                </a:highlight>
              </a:rPr>
              <a:t> Limited Redundancy..</a:t>
            </a:r>
          </a:p>
          <a:p>
            <a:r>
              <a:rPr lang="en-US" sz="1600" dirty="0">
                <a:highlight>
                  <a:srgbClr val="00FF00"/>
                </a:highlight>
              </a:rPr>
              <a:t> Full Redundancy.. </a:t>
            </a:r>
          </a:p>
          <a:p>
            <a:r>
              <a:rPr lang="en-US" sz="1600" dirty="0">
                <a:solidFill>
                  <a:schemeClr val="bg1"/>
                </a:solidFill>
                <a:highlight>
                  <a:srgbClr val="800080"/>
                </a:highlight>
              </a:rPr>
              <a:t> Excessive Redundancy..</a:t>
            </a:r>
          </a:p>
        </p:txBody>
      </p:sp>
      <p:sp>
        <p:nvSpPr>
          <p:cNvPr id="16" name="Rectangle: Rounded Corners 15">
            <a:extLst>
              <a:ext uri="{FF2B5EF4-FFF2-40B4-BE49-F238E27FC236}">
                <a16:creationId xmlns:a16="http://schemas.microsoft.com/office/drawing/2014/main" id="{FE6F61D6-AF4D-D03F-394D-3706441617D1}"/>
              </a:ext>
            </a:extLst>
          </p:cNvPr>
          <p:cNvSpPr/>
          <p:nvPr/>
        </p:nvSpPr>
        <p:spPr>
          <a:xfrm>
            <a:off x="2425048" y="4110712"/>
            <a:ext cx="941413" cy="369724"/>
          </a:xfrm>
          <a:prstGeom prst="roundRect">
            <a:avLst/>
          </a:prstGeom>
          <a:solidFill>
            <a:schemeClr val="bg1"/>
          </a:solidFill>
          <a:ln w="571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dirty="0">
                <a:solidFill>
                  <a:schemeClr val="tx1"/>
                </a:solidFill>
              </a:rPr>
              <a:t>FL360</a:t>
            </a:r>
          </a:p>
        </p:txBody>
      </p:sp>
    </p:spTree>
    <p:extLst>
      <p:ext uri="{BB962C8B-B14F-4D97-AF65-F5344CB8AC3E}">
        <p14:creationId xmlns:p14="http://schemas.microsoft.com/office/powerpoint/2010/main" val="404264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F2DAD-6D16-7BA6-4A8D-4906DA4D01A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250A14-D561-F898-FA23-87BC44B27378}"/>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B7ADF00B-8C31-0E97-172F-480624CE66B9}"/>
              </a:ext>
            </a:extLst>
          </p:cNvPr>
          <p:cNvSpPr txBox="1"/>
          <p:nvPr/>
        </p:nvSpPr>
        <p:spPr>
          <a:xfrm>
            <a:off x="1675434" y="1765668"/>
            <a:ext cx="8279057" cy="923330"/>
          </a:xfrm>
          <a:prstGeom prst="rect">
            <a:avLst/>
          </a:prstGeom>
          <a:noFill/>
        </p:spPr>
        <p:txBody>
          <a:bodyPr wrap="square">
            <a:spAutoFit/>
          </a:bodyPr>
          <a:lstStyle/>
          <a:p>
            <a:pPr marL="342900" indent="-342900" algn="justLow">
              <a:buAutoNum type="arabicParenR"/>
            </a:pPr>
            <a:r>
              <a:rPr lang="en-CA" dirty="0">
                <a:solidFill>
                  <a:schemeClr val="tx2">
                    <a:lumMod val="75000"/>
                  </a:schemeClr>
                </a:solidFill>
              </a:rPr>
              <a:t>Backup navigation facilities (NAV MON)</a:t>
            </a:r>
          </a:p>
          <a:p>
            <a:pPr marL="742950" lvl="1" indent="-285750" algn="justLow">
              <a:buFont typeface="Wingdings" panose="05000000000000000000" pitchFamily="2" charset="2"/>
              <a:buChar char="q"/>
            </a:pPr>
            <a:r>
              <a:rPr lang="en-CA" dirty="0">
                <a:solidFill>
                  <a:schemeClr val="tx2">
                    <a:lumMod val="75000"/>
                  </a:schemeClr>
                </a:solidFill>
              </a:rPr>
              <a:t> </a:t>
            </a:r>
            <a:r>
              <a:rPr lang="en-US" dirty="0">
                <a:solidFill>
                  <a:schemeClr val="tx2">
                    <a:lumMod val="75000"/>
                  </a:schemeClr>
                </a:solidFill>
              </a:rPr>
              <a:t>NANSC conducted a study using EUROCONTROL's DEMETER tool to assess the feasibility of flying RNAV 5 routes using DME/DME sensor within Cairo FIR.</a:t>
            </a:r>
          </a:p>
        </p:txBody>
      </p:sp>
      <p:pic>
        <p:nvPicPr>
          <p:cNvPr id="5" name="Picture 4">
            <a:extLst>
              <a:ext uri="{FF2B5EF4-FFF2-40B4-BE49-F238E27FC236}">
                <a16:creationId xmlns:a16="http://schemas.microsoft.com/office/drawing/2014/main" id="{3DB85D99-E053-4187-CA92-0AF3B5DF2525}"/>
              </a:ext>
            </a:extLst>
          </p:cNvPr>
          <p:cNvPicPr/>
          <p:nvPr/>
        </p:nvPicPr>
        <p:blipFill>
          <a:blip r:embed="rId3">
            <a:extLst>
              <a:ext uri="{28A0092B-C50C-407E-A947-70E740481C1C}">
                <a14:useLocalDpi xmlns:a14="http://schemas.microsoft.com/office/drawing/2010/main" val="0"/>
              </a:ext>
            </a:extLst>
          </a:blip>
          <a:srcRect l="7615" t="2805" r="12982" b="8649"/>
          <a:stretch>
            <a:fillRect/>
          </a:stretch>
        </p:blipFill>
        <p:spPr>
          <a:xfrm>
            <a:off x="1880755" y="2688998"/>
            <a:ext cx="8095921" cy="38498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a:extLst>
              <a:ext uri="{FF2B5EF4-FFF2-40B4-BE49-F238E27FC236}">
                <a16:creationId xmlns:a16="http://schemas.microsoft.com/office/drawing/2014/main" id="{037A8958-3E19-F864-F6E7-992CEA94EF61}"/>
              </a:ext>
            </a:extLst>
          </p:cNvPr>
          <p:cNvSpPr txBox="1"/>
          <p:nvPr/>
        </p:nvSpPr>
        <p:spPr>
          <a:xfrm>
            <a:off x="2297868" y="4988473"/>
            <a:ext cx="2533877" cy="1323439"/>
          </a:xfrm>
          <a:prstGeom prst="rect">
            <a:avLst/>
          </a:prstGeom>
          <a:noFill/>
        </p:spPr>
        <p:txBody>
          <a:bodyPr wrap="square" rtlCol="0">
            <a:spAutoFit/>
          </a:bodyPr>
          <a:lstStyle/>
          <a:p>
            <a:r>
              <a:rPr lang="en-US" sz="1600" dirty="0">
                <a:highlight>
                  <a:srgbClr val="C0C0C0"/>
                </a:highlight>
              </a:rPr>
              <a:t> No Coverage.. </a:t>
            </a:r>
          </a:p>
          <a:p>
            <a:r>
              <a:rPr lang="en-US" sz="1600" dirty="0">
                <a:highlight>
                  <a:srgbClr val="FF0000"/>
                </a:highlight>
              </a:rPr>
              <a:t> No Redundancy.. </a:t>
            </a:r>
          </a:p>
          <a:p>
            <a:r>
              <a:rPr lang="en-US" sz="1600" dirty="0">
                <a:highlight>
                  <a:srgbClr val="FFFF00"/>
                </a:highlight>
              </a:rPr>
              <a:t> Limited Redundancy..</a:t>
            </a:r>
          </a:p>
          <a:p>
            <a:r>
              <a:rPr lang="en-US" sz="1600" dirty="0">
                <a:highlight>
                  <a:srgbClr val="00FF00"/>
                </a:highlight>
              </a:rPr>
              <a:t> Full Redundancy.. </a:t>
            </a:r>
          </a:p>
          <a:p>
            <a:r>
              <a:rPr lang="en-US" sz="1600" dirty="0">
                <a:solidFill>
                  <a:schemeClr val="bg1"/>
                </a:solidFill>
                <a:highlight>
                  <a:srgbClr val="800080"/>
                </a:highlight>
              </a:rPr>
              <a:t> Excessive Redundancy..</a:t>
            </a:r>
          </a:p>
        </p:txBody>
      </p:sp>
      <p:sp>
        <p:nvSpPr>
          <p:cNvPr id="9" name="Rectangle: Rounded Corners 8">
            <a:extLst>
              <a:ext uri="{FF2B5EF4-FFF2-40B4-BE49-F238E27FC236}">
                <a16:creationId xmlns:a16="http://schemas.microsoft.com/office/drawing/2014/main" id="{E21E9626-F396-2396-8F0D-620628040D53}"/>
              </a:ext>
            </a:extLst>
          </p:cNvPr>
          <p:cNvSpPr/>
          <p:nvPr/>
        </p:nvSpPr>
        <p:spPr>
          <a:xfrm>
            <a:off x="2474514" y="4378320"/>
            <a:ext cx="954293" cy="383241"/>
          </a:xfrm>
          <a:prstGeom prst="roundRect">
            <a:avLst/>
          </a:prstGeom>
          <a:solidFill>
            <a:schemeClr val="bg1"/>
          </a:solidFill>
          <a:ln w="571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900" dirty="0">
                <a:solidFill>
                  <a:schemeClr val="tx1"/>
                </a:solidFill>
              </a:rPr>
              <a:t>FL400</a:t>
            </a:r>
          </a:p>
        </p:txBody>
      </p:sp>
    </p:spTree>
    <p:extLst>
      <p:ext uri="{BB962C8B-B14F-4D97-AF65-F5344CB8AC3E}">
        <p14:creationId xmlns:p14="http://schemas.microsoft.com/office/powerpoint/2010/main" val="667604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91435-FCA4-8174-7BE3-627665E9305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3B0496F-B0B2-D6F8-A888-1BE549A18D72}"/>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057F02DC-BB74-5871-45C9-E38885DACA71}"/>
              </a:ext>
            </a:extLst>
          </p:cNvPr>
          <p:cNvSpPr txBox="1"/>
          <p:nvPr/>
        </p:nvSpPr>
        <p:spPr>
          <a:xfrm>
            <a:off x="1675434" y="1765668"/>
            <a:ext cx="9484402" cy="4247317"/>
          </a:xfrm>
          <a:prstGeom prst="rect">
            <a:avLst/>
          </a:prstGeom>
          <a:noFill/>
        </p:spPr>
        <p:txBody>
          <a:bodyPr wrap="square">
            <a:spAutoFit/>
          </a:bodyPr>
          <a:lstStyle/>
          <a:p>
            <a:r>
              <a:rPr lang="en-CA" dirty="0">
                <a:solidFill>
                  <a:schemeClr val="tx2">
                    <a:lumMod val="75000"/>
                  </a:schemeClr>
                </a:solidFill>
              </a:rPr>
              <a:t>2) GNSS monitoring and detection </a:t>
            </a:r>
            <a:endParaRPr lang="en-US"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Since October 2023, there has been a significant increase in GPS jamming and spoofing reports received by National air navigation service company (NANSC) from the airlines over the frequency while flying over Cairo FIR, in particular, the inbound traffic from Nicosia ,Jeddah and Amman FIRs.</a:t>
            </a:r>
          </a:p>
          <a:p>
            <a:pPr lvl="1" algn="justLow"/>
            <a:endParaRPr lang="en-US"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GNSS jamming and spoofing have been detected by pilots and air traffic control during various flight phases. In some cases, aircraft have deviated from their planned routes, and this was observed by the air traffic controllers.</a:t>
            </a:r>
          </a:p>
          <a:p>
            <a:pPr lvl="1" algn="justLow"/>
            <a:endParaRPr lang="en-US"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Jamming and spoofing pose a significant threat to PBN applications, particularly at airports in the Sinai Peninsula such as Sharm El Sheikh and Taba. These attacks can disrupt crucial flight procedures like SID and STAR and RNP APCH.</a:t>
            </a:r>
          </a:p>
          <a:p>
            <a:pPr marL="742950" lvl="1" indent="-285750" algn="justLow">
              <a:buFont typeface="Wingdings" panose="05000000000000000000" pitchFamily="2" charset="2"/>
              <a:buChar char="q"/>
            </a:pPr>
            <a:endParaRPr lang="en-US" dirty="0">
              <a:solidFill>
                <a:schemeClr val="tx2">
                  <a:lumMod val="75000"/>
                </a:schemeClr>
              </a:solidFill>
            </a:endParaRPr>
          </a:p>
          <a:p>
            <a:pPr marL="285750" indent="-285750">
              <a:buFont typeface="Wingdings" panose="05000000000000000000" pitchFamily="2" charset="2"/>
              <a:buChar char="q"/>
            </a:pPr>
            <a:endParaRPr lang="en-US" dirty="0"/>
          </a:p>
        </p:txBody>
      </p:sp>
    </p:spTree>
    <p:extLst>
      <p:ext uri="{BB962C8B-B14F-4D97-AF65-F5344CB8AC3E}">
        <p14:creationId xmlns:p14="http://schemas.microsoft.com/office/powerpoint/2010/main" val="236516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1A96B-8482-02A8-55B3-7890EA288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DF5F221-26D3-DB7E-50F0-5C456146DB53}"/>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pic>
        <p:nvPicPr>
          <p:cNvPr id="5" name="Picture 4">
            <a:extLst>
              <a:ext uri="{FF2B5EF4-FFF2-40B4-BE49-F238E27FC236}">
                <a16:creationId xmlns:a16="http://schemas.microsoft.com/office/drawing/2014/main" id="{E0D7ED6C-97EC-1890-7DE8-2D48230EF9FE}"/>
              </a:ext>
            </a:extLst>
          </p:cNvPr>
          <p:cNvPicPr>
            <a:picLocks noChangeAspect="1"/>
          </p:cNvPicPr>
          <p:nvPr/>
        </p:nvPicPr>
        <p:blipFill>
          <a:blip r:embed="rId3">
            <a:extLst>
              <a:ext uri="{28A0092B-C50C-407E-A947-70E740481C1C}">
                <a14:useLocalDpi xmlns:a14="http://schemas.microsoft.com/office/drawing/2010/main" val="0"/>
              </a:ext>
            </a:extLst>
          </a:blip>
          <a:srcRect b="2374"/>
          <a:stretch>
            <a:fillRect/>
          </a:stretch>
        </p:blipFill>
        <p:spPr>
          <a:xfrm>
            <a:off x="1602699" y="1141481"/>
            <a:ext cx="9235636" cy="51898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a:extLst>
              <a:ext uri="{FF2B5EF4-FFF2-40B4-BE49-F238E27FC236}">
                <a16:creationId xmlns:a16="http://schemas.microsoft.com/office/drawing/2014/main" id="{0302997D-282D-3754-E5F5-7F5D3A0C25ED}"/>
              </a:ext>
            </a:extLst>
          </p:cNvPr>
          <p:cNvSpPr txBox="1"/>
          <p:nvPr/>
        </p:nvSpPr>
        <p:spPr>
          <a:xfrm flipH="1">
            <a:off x="1954219" y="4971986"/>
            <a:ext cx="3113350" cy="954107"/>
          </a:xfrm>
          <a:prstGeom prst="rect">
            <a:avLst/>
          </a:prstGeom>
          <a:noFill/>
        </p:spPr>
        <p:txBody>
          <a:bodyPr wrap="square" rtlCol="0">
            <a:spAutoFit/>
          </a:bodyPr>
          <a:lstStyle/>
          <a:p>
            <a:r>
              <a:rPr lang="en-US" sz="1400" b="1" dirty="0">
                <a:latin typeface="Arial Rounded MT Bold" panose="020F0704030504030204" pitchFamily="34" charset="0"/>
              </a:rPr>
              <a:t>The level of GPS interference </a:t>
            </a:r>
          </a:p>
          <a:p>
            <a:r>
              <a:rPr lang="en-US" sz="1400" dirty="0">
                <a:highlight>
                  <a:srgbClr val="00FF00"/>
                </a:highlight>
                <a:latin typeface="Arial Rounded MT Bold" panose="020F0704030504030204" pitchFamily="34" charset="0"/>
              </a:rPr>
              <a:t>Low  </a:t>
            </a:r>
          </a:p>
          <a:p>
            <a:r>
              <a:rPr lang="en-US" sz="1400" b="1" dirty="0">
                <a:highlight>
                  <a:srgbClr val="FFFF00"/>
                </a:highlight>
                <a:latin typeface="Arial Rounded MT Bold" panose="020F0704030504030204" pitchFamily="34" charset="0"/>
              </a:rPr>
              <a:t>Medium </a:t>
            </a:r>
          </a:p>
          <a:p>
            <a:r>
              <a:rPr lang="en-US" sz="1400" dirty="0">
                <a:highlight>
                  <a:srgbClr val="FF0000"/>
                </a:highlight>
                <a:latin typeface="Arial Rounded MT Bold" panose="020F0704030504030204" pitchFamily="34" charset="0"/>
              </a:rPr>
              <a:t>High </a:t>
            </a:r>
          </a:p>
        </p:txBody>
      </p:sp>
      <p:sp>
        <p:nvSpPr>
          <p:cNvPr id="9" name="TextBox 8">
            <a:extLst>
              <a:ext uri="{FF2B5EF4-FFF2-40B4-BE49-F238E27FC236}">
                <a16:creationId xmlns:a16="http://schemas.microsoft.com/office/drawing/2014/main" id="{4E6E14EB-E736-2F3F-BA62-2CA3B24CCAA5}"/>
              </a:ext>
            </a:extLst>
          </p:cNvPr>
          <p:cNvSpPr txBox="1"/>
          <p:nvPr/>
        </p:nvSpPr>
        <p:spPr>
          <a:xfrm>
            <a:off x="7813439" y="6442364"/>
            <a:ext cx="2941152" cy="284357"/>
          </a:xfrm>
          <a:prstGeom prst="rect">
            <a:avLst/>
          </a:prstGeom>
          <a:noFill/>
        </p:spPr>
        <p:txBody>
          <a:bodyPr wrap="square" rtlCol="0">
            <a:spAutoFit/>
          </a:bodyPr>
          <a:lstStyle/>
          <a:p>
            <a:r>
              <a:rPr lang="en-US" sz="1200" b="1" dirty="0">
                <a:latin typeface="Arial Rounded MT Bold" panose="020F0704030504030204" pitchFamily="34" charset="0"/>
              </a:rPr>
              <a:t>Source: </a:t>
            </a:r>
            <a:r>
              <a:rPr lang="en-US" sz="1200" b="1" dirty="0">
                <a:latin typeface="Arial Rounded MT Bold" panose="020F0704030504030204" pitchFamily="34" charset="0"/>
                <a:hlinkClick r:id="rId4"/>
              </a:rPr>
              <a:t>https://gpsjam.org</a:t>
            </a:r>
            <a:r>
              <a:rPr lang="en-US" sz="1200" b="1" dirty="0">
                <a:latin typeface="Arial Rounded MT Bold" panose="020F0704030504030204" pitchFamily="34" charset="0"/>
              </a:rPr>
              <a:t> - 2025</a:t>
            </a:r>
          </a:p>
        </p:txBody>
      </p:sp>
    </p:spTree>
    <p:extLst>
      <p:ext uri="{BB962C8B-B14F-4D97-AF65-F5344CB8AC3E}">
        <p14:creationId xmlns:p14="http://schemas.microsoft.com/office/powerpoint/2010/main" val="1810462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3981B-0476-85B2-FD45-4EAA1D070F1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090170-B253-FB14-C403-BE7A6BB42524}"/>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89767C34-4936-0E8D-EA00-C5ACB27D29B4}"/>
              </a:ext>
            </a:extLst>
          </p:cNvPr>
          <p:cNvSpPr txBox="1"/>
          <p:nvPr/>
        </p:nvSpPr>
        <p:spPr>
          <a:xfrm>
            <a:off x="828674" y="1400953"/>
            <a:ext cx="10534651" cy="1477328"/>
          </a:xfrm>
          <a:prstGeom prst="rect">
            <a:avLst/>
          </a:prstGeom>
          <a:noFill/>
        </p:spPr>
        <p:txBody>
          <a:bodyPr wrap="square">
            <a:spAutoFit/>
          </a:bodyPr>
          <a:lstStyle/>
          <a:p>
            <a:r>
              <a:rPr lang="en-CA" dirty="0">
                <a:solidFill>
                  <a:schemeClr val="tx2">
                    <a:lumMod val="75000"/>
                  </a:schemeClr>
                </a:solidFill>
              </a:rPr>
              <a:t>2) GNSS monitoring and detection </a:t>
            </a:r>
            <a:endParaRPr lang="en-US" dirty="0">
              <a:solidFill>
                <a:schemeClr val="tx2">
                  <a:lumMod val="75000"/>
                </a:schemeClr>
              </a:solidFill>
            </a:endParaRPr>
          </a:p>
          <a:p>
            <a:pPr algn="justLow"/>
            <a:endParaRPr lang="en-US"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Cairo FIR’s affected airways by GPS interference</a:t>
            </a:r>
          </a:p>
          <a:p>
            <a:pPr marL="1200150" lvl="2" indent="-285750" algn="justLow">
              <a:buFont typeface="Wingdings" panose="05000000000000000000" pitchFamily="2" charset="2"/>
              <a:buChar char="Ø"/>
            </a:pPr>
            <a:r>
              <a:rPr lang="en-US" dirty="0">
                <a:solidFill>
                  <a:schemeClr val="tx2">
                    <a:lumMod val="75000"/>
                  </a:schemeClr>
                </a:solidFill>
              </a:rPr>
              <a:t> The GNSS Interference affects the traffic from Jeddah FIR to Cairo FIR via Entry point  PASUM.</a:t>
            </a:r>
          </a:p>
          <a:p>
            <a:pPr marL="1200150" lvl="2" indent="-285750" algn="justLow">
              <a:buFont typeface="Wingdings" panose="05000000000000000000" pitchFamily="2" charset="2"/>
              <a:buChar char="Ø"/>
            </a:pPr>
            <a:r>
              <a:rPr lang="en-US" dirty="0">
                <a:solidFill>
                  <a:schemeClr val="tx2">
                    <a:lumMod val="75000"/>
                  </a:schemeClr>
                </a:solidFill>
              </a:rPr>
              <a:t>The pilots normally start reporting when they approach SHM and the interference last for 90 NM.</a:t>
            </a:r>
          </a:p>
        </p:txBody>
      </p:sp>
      <p:pic>
        <p:nvPicPr>
          <p:cNvPr id="5" name="Picture 4">
            <a:extLst>
              <a:ext uri="{FF2B5EF4-FFF2-40B4-BE49-F238E27FC236}">
                <a16:creationId xmlns:a16="http://schemas.microsoft.com/office/drawing/2014/main" id="{2DCF06C4-444D-F85E-C47F-E92345668B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7336" y="3069875"/>
            <a:ext cx="6703908" cy="32287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21819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E4A28-36E0-B407-1353-1172EF9BF92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D1EF18C-DF4A-60D3-D82B-80B19E2496F6}"/>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C9D636D0-408E-F1EB-78CB-20D8F3562AD9}"/>
              </a:ext>
            </a:extLst>
          </p:cNvPr>
          <p:cNvSpPr txBox="1"/>
          <p:nvPr/>
        </p:nvSpPr>
        <p:spPr>
          <a:xfrm>
            <a:off x="761034" y="1411343"/>
            <a:ext cx="10534651" cy="1754326"/>
          </a:xfrm>
          <a:prstGeom prst="rect">
            <a:avLst/>
          </a:prstGeom>
          <a:noFill/>
        </p:spPr>
        <p:txBody>
          <a:bodyPr wrap="square">
            <a:spAutoFit/>
          </a:bodyPr>
          <a:lstStyle/>
          <a:p>
            <a:r>
              <a:rPr lang="en-CA" dirty="0">
                <a:solidFill>
                  <a:schemeClr val="tx2">
                    <a:lumMod val="75000"/>
                  </a:schemeClr>
                </a:solidFill>
              </a:rPr>
              <a:t>2) GNSS monitoring and detection </a:t>
            </a:r>
            <a:endParaRPr lang="en-US" dirty="0">
              <a:solidFill>
                <a:schemeClr val="tx2">
                  <a:lumMod val="75000"/>
                </a:schemeClr>
              </a:solidFill>
            </a:endParaRPr>
          </a:p>
          <a:p>
            <a:pPr algn="justLow"/>
            <a:endParaRPr lang="en-US"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Cairo FIR’s affected airways by GPS interference</a:t>
            </a:r>
          </a:p>
          <a:p>
            <a:pPr marL="1200150" lvl="2" indent="-285750" algn="justLow">
              <a:buFont typeface="Wingdings" panose="05000000000000000000" pitchFamily="2" charset="2"/>
              <a:buChar char="Ø"/>
            </a:pPr>
            <a:r>
              <a:rPr lang="en-US" dirty="0">
                <a:solidFill>
                  <a:schemeClr val="tx2">
                    <a:lumMod val="75000"/>
                  </a:schemeClr>
                </a:solidFill>
              </a:rPr>
              <a:t> The GNSS interference affects the traffic from Jeddah FIR to Cairo FIR via Entry point  KITOT.</a:t>
            </a:r>
          </a:p>
          <a:p>
            <a:pPr marL="1200150" lvl="2" indent="-285750" algn="justLow">
              <a:buFont typeface="Wingdings" panose="05000000000000000000" pitchFamily="2" charset="2"/>
              <a:buChar char="Ø"/>
            </a:pPr>
            <a:r>
              <a:rPr lang="en-US" dirty="0">
                <a:solidFill>
                  <a:schemeClr val="tx2">
                    <a:lumMod val="75000"/>
                  </a:schemeClr>
                </a:solidFill>
              </a:rPr>
              <a:t>The pilots normally start reporting when they pass KITOT heading to NOVPA and the interference last for 45 NM.</a:t>
            </a:r>
          </a:p>
        </p:txBody>
      </p:sp>
      <p:pic>
        <p:nvPicPr>
          <p:cNvPr id="6" name="Picture 5">
            <a:extLst>
              <a:ext uri="{FF2B5EF4-FFF2-40B4-BE49-F238E27FC236}">
                <a16:creationId xmlns:a16="http://schemas.microsoft.com/office/drawing/2014/main" id="{6CB3E85A-2BE1-C738-1F5E-08A3FEE86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2973" y="3574473"/>
            <a:ext cx="6234545" cy="31031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132282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33A96-A114-1C48-D2DC-B8446833CB8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016BBED-E47B-008A-4A4E-359F4A647685}"/>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2CAB9FC3-60E3-59F9-0B6E-E4E0FD014D56}"/>
              </a:ext>
            </a:extLst>
          </p:cNvPr>
          <p:cNvSpPr txBox="1"/>
          <p:nvPr/>
        </p:nvSpPr>
        <p:spPr>
          <a:xfrm>
            <a:off x="761033" y="1629553"/>
            <a:ext cx="10534651" cy="2031325"/>
          </a:xfrm>
          <a:prstGeom prst="rect">
            <a:avLst/>
          </a:prstGeom>
          <a:noFill/>
        </p:spPr>
        <p:txBody>
          <a:bodyPr wrap="square">
            <a:spAutoFit/>
          </a:bodyPr>
          <a:lstStyle/>
          <a:p>
            <a:r>
              <a:rPr lang="en-CA" dirty="0">
                <a:solidFill>
                  <a:schemeClr val="tx2">
                    <a:lumMod val="75000"/>
                  </a:schemeClr>
                </a:solidFill>
              </a:rPr>
              <a:t>2) GNSS monitoring and detection </a:t>
            </a:r>
            <a:endParaRPr lang="en-US" dirty="0">
              <a:solidFill>
                <a:schemeClr val="tx2">
                  <a:lumMod val="75000"/>
                </a:schemeClr>
              </a:solidFill>
            </a:endParaRPr>
          </a:p>
          <a:p>
            <a:pPr algn="justLow"/>
            <a:endParaRPr lang="en-US"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Cairo FIR’s affected airways by GPS interference</a:t>
            </a:r>
          </a:p>
          <a:p>
            <a:pPr marL="1200150" lvl="2" indent="-285750" algn="justLow">
              <a:buFont typeface="Wingdings" panose="05000000000000000000" pitchFamily="2" charset="2"/>
              <a:buChar char="Ø"/>
            </a:pPr>
            <a:r>
              <a:rPr lang="en-US" dirty="0">
                <a:solidFill>
                  <a:schemeClr val="tx2">
                    <a:lumMod val="75000"/>
                  </a:schemeClr>
                </a:solidFill>
              </a:rPr>
              <a:t>The GNSS Interference affects the traffic from Amman FIR to Cairo FIR via Entry point  ULINA.</a:t>
            </a:r>
          </a:p>
          <a:p>
            <a:pPr marL="1200150" lvl="2" indent="-285750" algn="justLow">
              <a:buFont typeface="Wingdings" panose="05000000000000000000" pitchFamily="2" charset="2"/>
              <a:buChar char="Ø"/>
            </a:pPr>
            <a:r>
              <a:rPr lang="en-US" dirty="0">
                <a:solidFill>
                  <a:schemeClr val="tx2">
                    <a:lumMod val="75000"/>
                  </a:schemeClr>
                </a:solidFill>
              </a:rPr>
              <a:t>The pilots normally start reporting over ULINA or coordinate with Amman controllers to transfer the traffic in a proper Heading.</a:t>
            </a:r>
          </a:p>
          <a:p>
            <a:pPr marL="1200150" lvl="2" indent="-285750" algn="justLow">
              <a:buFont typeface="Wingdings" panose="05000000000000000000" pitchFamily="2" charset="2"/>
              <a:buChar char="Ø"/>
            </a:pPr>
            <a:r>
              <a:rPr lang="en-US" dirty="0">
                <a:solidFill>
                  <a:schemeClr val="tx2">
                    <a:lumMod val="75000"/>
                  </a:schemeClr>
                </a:solidFill>
              </a:rPr>
              <a:t>The interference lasts for 190 NM from ULINA until waypoint SERMA.</a:t>
            </a:r>
          </a:p>
        </p:txBody>
      </p:sp>
      <p:pic>
        <p:nvPicPr>
          <p:cNvPr id="8" name="Picture 7">
            <a:extLst>
              <a:ext uri="{FF2B5EF4-FFF2-40B4-BE49-F238E27FC236}">
                <a16:creationId xmlns:a16="http://schemas.microsoft.com/office/drawing/2014/main" id="{84D3BD14-3BE9-EE67-8A78-C402C578D02C}"/>
              </a:ext>
            </a:extLst>
          </p:cNvPr>
          <p:cNvPicPr>
            <a:picLocks noChangeAspect="1"/>
          </p:cNvPicPr>
          <p:nvPr/>
        </p:nvPicPr>
        <p:blipFill>
          <a:blip r:embed="rId3">
            <a:extLst>
              <a:ext uri="{28A0092B-C50C-407E-A947-70E740481C1C}">
                <a14:useLocalDpi xmlns:a14="http://schemas.microsoft.com/office/drawing/2010/main" val="0"/>
              </a:ext>
            </a:extLst>
          </a:blip>
          <a:srcRect l="3125"/>
          <a:stretch>
            <a:fillRect/>
          </a:stretch>
        </p:blipFill>
        <p:spPr>
          <a:xfrm>
            <a:off x="3023755" y="3801276"/>
            <a:ext cx="5752637" cy="27759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44228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88C56-D264-365E-FA67-7FDC3B959D2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B861E9A-786D-D04C-B327-3168141F9F7B}"/>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63B5F3BF-45E9-C180-A8A6-5582BFA47B18}"/>
              </a:ext>
            </a:extLst>
          </p:cNvPr>
          <p:cNvSpPr txBox="1"/>
          <p:nvPr/>
        </p:nvSpPr>
        <p:spPr>
          <a:xfrm>
            <a:off x="761033" y="1629553"/>
            <a:ext cx="10897567" cy="2031325"/>
          </a:xfrm>
          <a:prstGeom prst="rect">
            <a:avLst/>
          </a:prstGeom>
          <a:noFill/>
        </p:spPr>
        <p:txBody>
          <a:bodyPr wrap="square">
            <a:spAutoFit/>
          </a:bodyPr>
          <a:lstStyle/>
          <a:p>
            <a:r>
              <a:rPr lang="en-CA" dirty="0">
                <a:solidFill>
                  <a:schemeClr val="tx2">
                    <a:lumMod val="75000"/>
                  </a:schemeClr>
                </a:solidFill>
              </a:rPr>
              <a:t>2) GNSS monitoring and detection </a:t>
            </a:r>
            <a:endParaRPr lang="en-US" dirty="0">
              <a:solidFill>
                <a:schemeClr val="tx2">
                  <a:lumMod val="75000"/>
                </a:schemeClr>
              </a:solidFill>
            </a:endParaRPr>
          </a:p>
          <a:p>
            <a:pPr algn="justLow"/>
            <a:endParaRPr lang="en-US"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Cairo FIR’s affected airways by GPS interference</a:t>
            </a:r>
          </a:p>
          <a:p>
            <a:pPr marL="1200150" lvl="2" indent="-285750" algn="justLow">
              <a:buFont typeface="Wingdings" panose="05000000000000000000" pitchFamily="2" charset="2"/>
              <a:buChar char="Ø"/>
            </a:pPr>
            <a:r>
              <a:rPr lang="en-US" dirty="0">
                <a:solidFill>
                  <a:schemeClr val="tx2">
                    <a:lumMod val="75000"/>
                  </a:schemeClr>
                </a:solidFill>
              </a:rPr>
              <a:t>The GNSS Interference affects the traffic from Nicosia FIR to Cairo FIR via Entry point  PASOS.</a:t>
            </a:r>
          </a:p>
          <a:p>
            <a:pPr marL="1200150" lvl="2" indent="-285750" algn="justLow">
              <a:buFont typeface="Wingdings" panose="05000000000000000000" pitchFamily="2" charset="2"/>
              <a:buChar char="Ø"/>
            </a:pPr>
            <a:r>
              <a:rPr lang="en-US" dirty="0">
                <a:solidFill>
                  <a:schemeClr val="tx2">
                    <a:lumMod val="75000"/>
                  </a:schemeClr>
                </a:solidFill>
              </a:rPr>
              <a:t>The pilots normally start reporting after passing PASOS or coordinating with Nicosia controllers to transfer the traffic in a proper heading.</a:t>
            </a:r>
          </a:p>
          <a:p>
            <a:pPr marL="1200150" lvl="2" indent="-285750" algn="justLow">
              <a:buFont typeface="Wingdings" panose="05000000000000000000" pitchFamily="2" charset="2"/>
              <a:buChar char="Ø"/>
            </a:pPr>
            <a:r>
              <a:rPr lang="en-US" dirty="0">
                <a:solidFill>
                  <a:schemeClr val="tx2">
                    <a:lumMod val="75000"/>
                  </a:schemeClr>
                </a:solidFill>
              </a:rPr>
              <a:t>The interference lasts for 200:240NM from Entry point PASOS heading to Amman FIR via ULINA.</a:t>
            </a:r>
          </a:p>
        </p:txBody>
      </p:sp>
      <p:pic>
        <p:nvPicPr>
          <p:cNvPr id="5" name="Picture 4">
            <a:extLst>
              <a:ext uri="{FF2B5EF4-FFF2-40B4-BE49-F238E27FC236}">
                <a16:creationId xmlns:a16="http://schemas.microsoft.com/office/drawing/2014/main" id="{273E7766-9D5A-C1B5-E1FF-9C1D1287C7A3}"/>
              </a:ext>
            </a:extLst>
          </p:cNvPr>
          <p:cNvPicPr>
            <a:picLocks noChangeAspect="1"/>
          </p:cNvPicPr>
          <p:nvPr/>
        </p:nvPicPr>
        <p:blipFill>
          <a:blip r:embed="rId3">
            <a:extLst>
              <a:ext uri="{28A0092B-C50C-407E-A947-70E740481C1C}">
                <a14:useLocalDpi xmlns:a14="http://schemas.microsoft.com/office/drawing/2010/main" val="0"/>
              </a:ext>
            </a:extLst>
          </a:blip>
          <a:srcRect l="5975"/>
          <a:stretch>
            <a:fillRect/>
          </a:stretch>
        </p:blipFill>
        <p:spPr>
          <a:xfrm>
            <a:off x="3532908" y="3750472"/>
            <a:ext cx="5476009" cy="29559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899334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EDD40-5AE1-DB03-BE40-56DC8F659C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7A3B4F9-088D-C0B4-6849-AE64CC9AE053}"/>
              </a:ext>
            </a:extLst>
          </p:cNvPr>
          <p:cNvSpPr txBox="1"/>
          <p:nvPr/>
        </p:nvSpPr>
        <p:spPr>
          <a:xfrm>
            <a:off x="522044" y="706921"/>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232C9C7E-68A0-64C8-EBC3-C4805AFEC1D6}"/>
              </a:ext>
            </a:extLst>
          </p:cNvPr>
          <p:cNvSpPr txBox="1"/>
          <p:nvPr/>
        </p:nvSpPr>
        <p:spPr>
          <a:xfrm>
            <a:off x="636343" y="1422768"/>
            <a:ext cx="10876783" cy="4065857"/>
          </a:xfrm>
          <a:prstGeom prst="rect">
            <a:avLst/>
          </a:prstGeom>
          <a:noFill/>
        </p:spPr>
        <p:txBody>
          <a:bodyPr wrap="square">
            <a:spAutoFit/>
          </a:bodyPr>
          <a:lstStyle/>
          <a:p>
            <a:pPr algn="justLow"/>
            <a:r>
              <a:rPr lang="en-CA" dirty="0">
                <a:solidFill>
                  <a:schemeClr val="tx2">
                    <a:lumMod val="75000"/>
                  </a:schemeClr>
                </a:solidFill>
              </a:rPr>
              <a:t>4) Operational Contingency Measures</a:t>
            </a:r>
          </a:p>
          <a:p>
            <a:pPr algn="justLow"/>
            <a:endParaRPr lang="en-CA"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Egypt started to assess the situation, and we figured out that :</a:t>
            </a:r>
          </a:p>
          <a:p>
            <a:pPr algn="justLow"/>
            <a:endParaRPr lang="en-US" dirty="0">
              <a:solidFill>
                <a:schemeClr val="tx2">
                  <a:lumMod val="75000"/>
                </a:schemeClr>
              </a:solidFill>
            </a:endParaRP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There is a deficiency in the phraseology in PANS-ATM, Doc 4444 to allow the pilots make an  effective communication and reporting GNSS interference.</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No clear procedures for controllers after the pilot reports GNSS gamming or spoofing.</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The current GNSS reporting format used by ATC units is too complex, discouraging controllers from reporting jamming and spoofing incidents. As a result, many incidents are only reported orally to supervisors, leading to underreporting.</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The controllers need for awareness about the GNSS RFI.</a:t>
            </a:r>
          </a:p>
        </p:txBody>
      </p:sp>
    </p:spTree>
    <p:extLst>
      <p:ext uri="{BB962C8B-B14F-4D97-AF65-F5344CB8AC3E}">
        <p14:creationId xmlns:p14="http://schemas.microsoft.com/office/powerpoint/2010/main" val="1979451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3B613-5F44-9771-B797-6F01E2F6414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820393D-4B4B-8808-85F4-4E1769EF9F85}"/>
              </a:ext>
            </a:extLst>
          </p:cNvPr>
          <p:cNvSpPr txBox="1"/>
          <p:nvPr/>
        </p:nvSpPr>
        <p:spPr>
          <a:xfrm>
            <a:off x="522044" y="106692"/>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3C9ED28C-9556-254F-47BD-292D74338487}"/>
              </a:ext>
            </a:extLst>
          </p:cNvPr>
          <p:cNvSpPr txBox="1"/>
          <p:nvPr/>
        </p:nvSpPr>
        <p:spPr>
          <a:xfrm>
            <a:off x="449308" y="758536"/>
            <a:ext cx="7759512" cy="6143348"/>
          </a:xfrm>
          <a:prstGeom prst="rect">
            <a:avLst/>
          </a:prstGeom>
          <a:noFill/>
        </p:spPr>
        <p:txBody>
          <a:bodyPr wrap="square">
            <a:spAutoFit/>
          </a:bodyPr>
          <a:lstStyle/>
          <a:p>
            <a:pPr algn="justLow"/>
            <a:r>
              <a:rPr lang="en-CA" dirty="0">
                <a:solidFill>
                  <a:schemeClr val="tx2">
                    <a:lumMod val="75000"/>
                  </a:schemeClr>
                </a:solidFill>
              </a:rPr>
              <a:t>4) Operational Contingency Measures</a:t>
            </a:r>
          </a:p>
          <a:p>
            <a:pPr marL="742950" lvl="1" indent="-285750" algn="justLow">
              <a:lnSpc>
                <a:spcPct val="150000"/>
              </a:lnSpc>
              <a:buFont typeface="Wingdings" panose="05000000000000000000" pitchFamily="2" charset="2"/>
              <a:buChar char="q"/>
            </a:pPr>
            <a:r>
              <a:rPr lang="en-US" dirty="0">
                <a:solidFill>
                  <a:schemeClr val="tx2">
                    <a:lumMod val="75000"/>
                  </a:schemeClr>
                </a:solidFill>
              </a:rPr>
              <a:t>NANSC conducted a comprehensive training sessions for Cairo ACC’s Air Traffic Controllers.</a:t>
            </a:r>
          </a:p>
          <a:p>
            <a:pPr marL="742950" lvl="1" indent="-285750" algn="justLow">
              <a:lnSpc>
                <a:spcPct val="150000"/>
              </a:lnSpc>
              <a:buFont typeface="Wingdings" panose="05000000000000000000" pitchFamily="2" charset="2"/>
              <a:buChar char="q"/>
            </a:pPr>
            <a:r>
              <a:rPr lang="en-US" dirty="0">
                <a:solidFill>
                  <a:schemeClr val="tx2">
                    <a:lumMod val="75000"/>
                  </a:schemeClr>
                </a:solidFill>
              </a:rPr>
              <a:t>This training focused on:</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PBN Basics: Introduction to Performance-Based Navigation.</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GNSS Technology: Global Navigation Satellite Systems.</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Jamming and Spoofing Threats: Understanding and mitigating these risks.</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PBN and Flight Planning: How PBN integrates with the flight plan.</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Pilot-ATC Communication: Real-world scenarios and phraseology.</a:t>
            </a:r>
          </a:p>
          <a:p>
            <a:pPr marL="742950" lvl="1" indent="-285750" algn="justLow">
              <a:lnSpc>
                <a:spcPct val="150000"/>
              </a:lnSpc>
              <a:buFont typeface="Wingdings" panose="05000000000000000000" pitchFamily="2" charset="2"/>
              <a:buChar char="q"/>
            </a:pPr>
            <a:r>
              <a:rPr lang="en-US" dirty="0">
                <a:solidFill>
                  <a:schemeClr val="tx2">
                    <a:lumMod val="75000"/>
                  </a:schemeClr>
                </a:solidFill>
              </a:rPr>
              <a:t>This training aimed to enhance awareness of potential threats and improve response strategies.</a:t>
            </a:r>
          </a:p>
          <a:p>
            <a:pPr marL="742950" lvl="1" indent="-285750" algn="justLow">
              <a:lnSpc>
                <a:spcPct val="150000"/>
              </a:lnSpc>
              <a:buFont typeface="Wingdings" panose="05000000000000000000" pitchFamily="2" charset="2"/>
              <a:buChar char="q"/>
            </a:pPr>
            <a:r>
              <a:rPr lang="en-US" dirty="0">
                <a:solidFill>
                  <a:schemeClr val="tx2">
                    <a:lumMod val="75000"/>
                  </a:schemeClr>
                </a:solidFill>
              </a:rPr>
              <a:t>An extensive awareness course was delivered virtually to the affected airports (Sharm El Sheikh, Hurghada, Taba, and Alexandria) via a Zoom meeting.</a:t>
            </a:r>
          </a:p>
        </p:txBody>
      </p:sp>
      <p:pic>
        <p:nvPicPr>
          <p:cNvPr id="5" name="Picture 4">
            <a:extLst>
              <a:ext uri="{FF2B5EF4-FFF2-40B4-BE49-F238E27FC236}">
                <a16:creationId xmlns:a16="http://schemas.microsoft.com/office/drawing/2014/main" id="{9A303B5A-6BAE-1A3A-70D1-0C6A2FB082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1905" y="3848830"/>
            <a:ext cx="3539102" cy="20532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a:extLst>
              <a:ext uri="{FF2B5EF4-FFF2-40B4-BE49-F238E27FC236}">
                <a16:creationId xmlns:a16="http://schemas.microsoft.com/office/drawing/2014/main" id="{14BF8044-EFA6-7FAE-5BB4-FCD9D558AD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1905" y="1548444"/>
            <a:ext cx="3539103" cy="21715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1265761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0C396-1D2B-8F4D-1DE9-B07576E4E4A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1613944-0254-1C99-E5AC-C2D92C412C0A}"/>
              </a:ext>
            </a:extLst>
          </p:cNvPr>
          <p:cNvSpPr txBox="1"/>
          <p:nvPr/>
        </p:nvSpPr>
        <p:spPr>
          <a:xfrm>
            <a:off x="522044" y="694354"/>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8E0EB8C5-F06F-0A1A-3309-9C3BEF631B41}"/>
              </a:ext>
            </a:extLst>
          </p:cNvPr>
          <p:cNvSpPr txBox="1"/>
          <p:nvPr/>
        </p:nvSpPr>
        <p:spPr>
          <a:xfrm>
            <a:off x="636343" y="1422768"/>
            <a:ext cx="8123193" cy="2031325"/>
          </a:xfrm>
          <a:prstGeom prst="rect">
            <a:avLst/>
          </a:prstGeom>
          <a:noFill/>
        </p:spPr>
        <p:txBody>
          <a:bodyPr wrap="square">
            <a:spAutoFit/>
          </a:bodyPr>
          <a:lstStyle/>
          <a:p>
            <a:pPr algn="justLow"/>
            <a:r>
              <a:rPr lang="en-CA" dirty="0">
                <a:solidFill>
                  <a:schemeClr val="tx2">
                    <a:lumMod val="75000"/>
                  </a:schemeClr>
                </a:solidFill>
              </a:rPr>
              <a:t>4) Operational Contingency Measures</a:t>
            </a:r>
          </a:p>
          <a:p>
            <a:pPr algn="justLow"/>
            <a:endParaRPr lang="en-CA"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NANSC issued Information bulletin aims to raise awareness about the potential risks of Global Navigation Satellite System (GNSS) Jamming and Spoofing issued in May 2024 and prepared by the Research and Development Department (R&amp;D), distributed to Cairo ACC unit and all  ATC units at the Egyptian Aerodromes.</a:t>
            </a:r>
          </a:p>
        </p:txBody>
      </p:sp>
      <p:grpSp>
        <p:nvGrpSpPr>
          <p:cNvPr id="2" name="Group 1">
            <a:extLst>
              <a:ext uri="{FF2B5EF4-FFF2-40B4-BE49-F238E27FC236}">
                <a16:creationId xmlns:a16="http://schemas.microsoft.com/office/drawing/2014/main" id="{191058C3-7E3E-3F86-2A0F-ADC1A58418FC}"/>
              </a:ext>
            </a:extLst>
          </p:cNvPr>
          <p:cNvGrpSpPr/>
          <p:nvPr/>
        </p:nvGrpSpPr>
        <p:grpSpPr>
          <a:xfrm>
            <a:off x="9206345" y="1859972"/>
            <a:ext cx="2818459" cy="3552938"/>
            <a:chOff x="5657791" y="1171987"/>
            <a:chExt cx="4654789" cy="5893047"/>
          </a:xfrm>
        </p:grpSpPr>
        <p:pic>
          <p:nvPicPr>
            <p:cNvPr id="6" name="Picture 5">
              <a:extLst>
                <a:ext uri="{FF2B5EF4-FFF2-40B4-BE49-F238E27FC236}">
                  <a16:creationId xmlns:a16="http://schemas.microsoft.com/office/drawing/2014/main" id="{689BEFD6-C1D7-67D5-5297-C5F8C984D423}"/>
                </a:ext>
              </a:extLst>
            </p:cNvPr>
            <p:cNvPicPr>
              <a:picLocks noChangeAspect="1"/>
            </p:cNvPicPr>
            <p:nvPr/>
          </p:nvPicPr>
          <p:blipFill>
            <a:blip r:embed="rId3"/>
            <a:srcRect t="982" b="922"/>
            <a:stretch>
              <a:fillRect/>
            </a:stretch>
          </p:blipFill>
          <p:spPr>
            <a:xfrm>
              <a:off x="5657791" y="1171987"/>
              <a:ext cx="4654789" cy="5893047"/>
            </a:xfrm>
            <a:prstGeom prst="roundRect">
              <a:avLst>
                <a:gd name="adj" fmla="val 1200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Rectangle 7">
              <a:extLst>
                <a:ext uri="{FF2B5EF4-FFF2-40B4-BE49-F238E27FC236}">
                  <a16:creationId xmlns:a16="http://schemas.microsoft.com/office/drawing/2014/main" id="{9D073D78-F66D-162E-E89F-5EDFF8A6D1B5}"/>
                </a:ext>
              </a:extLst>
            </p:cNvPr>
            <p:cNvSpPr/>
            <p:nvPr/>
          </p:nvSpPr>
          <p:spPr>
            <a:xfrm>
              <a:off x="6236899" y="1197390"/>
              <a:ext cx="1207698" cy="3020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30488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49E38-7EC8-9492-A992-295620FCAF9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86847FD-C8E5-E31F-546C-B6F5D028DA83}"/>
              </a:ext>
            </a:extLst>
          </p:cNvPr>
          <p:cNvSpPr txBox="1"/>
          <p:nvPr/>
        </p:nvSpPr>
        <p:spPr>
          <a:xfrm>
            <a:off x="522044" y="694354"/>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F6A2D952-82FA-176D-DE01-86E5E2C6BAC6}"/>
              </a:ext>
            </a:extLst>
          </p:cNvPr>
          <p:cNvSpPr txBox="1"/>
          <p:nvPr/>
        </p:nvSpPr>
        <p:spPr>
          <a:xfrm>
            <a:off x="636343" y="1422768"/>
            <a:ext cx="8123193" cy="2308324"/>
          </a:xfrm>
          <a:prstGeom prst="rect">
            <a:avLst/>
          </a:prstGeom>
          <a:noFill/>
        </p:spPr>
        <p:txBody>
          <a:bodyPr wrap="square">
            <a:spAutoFit/>
          </a:bodyPr>
          <a:lstStyle/>
          <a:p>
            <a:pPr algn="justLow"/>
            <a:r>
              <a:rPr lang="en-CA" dirty="0">
                <a:solidFill>
                  <a:schemeClr val="tx2">
                    <a:lumMod val="75000"/>
                  </a:schemeClr>
                </a:solidFill>
              </a:rPr>
              <a:t>4) Operational Contingency Measures</a:t>
            </a:r>
          </a:p>
          <a:p>
            <a:pPr algn="justLow"/>
            <a:endParaRPr lang="en-CA"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A new  GNSS interference reporting form was prepared by The Research and Development Department (R&amp;D) and distributed to all the ATC units in Egypt. To allow the controllers to report the GPS Jamming and Spoofing incidents.</a:t>
            </a:r>
          </a:p>
          <a:p>
            <a:pPr lvl="1" algn="justLow"/>
            <a:endParaRPr lang="en-US" dirty="0">
              <a:solidFill>
                <a:schemeClr val="tx2">
                  <a:lumMod val="75000"/>
                </a:schemeClr>
              </a:solidFill>
            </a:endParaRPr>
          </a:p>
          <a:p>
            <a:pPr marL="742950" lvl="1" indent="-285750" algn="justLow">
              <a:buFont typeface="Wingdings" panose="05000000000000000000" pitchFamily="2" charset="2"/>
              <a:buChar char="q"/>
            </a:pPr>
            <a:r>
              <a:rPr lang="en-US" dirty="0">
                <a:solidFill>
                  <a:schemeClr val="tx2">
                    <a:lumMod val="75000"/>
                  </a:schemeClr>
                </a:solidFill>
              </a:rPr>
              <a:t>Lesson learned: By providing a clear and concise form, you can encourage ATC units to report incidents promptly and accurately.</a:t>
            </a:r>
          </a:p>
        </p:txBody>
      </p:sp>
      <p:pic>
        <p:nvPicPr>
          <p:cNvPr id="7" name="Picture 6">
            <a:extLst>
              <a:ext uri="{FF2B5EF4-FFF2-40B4-BE49-F238E27FC236}">
                <a16:creationId xmlns:a16="http://schemas.microsoft.com/office/drawing/2014/main" id="{436D278E-0CBC-7D99-3C2E-CDB45B282BD6}"/>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759536" y="1404283"/>
            <a:ext cx="3231573" cy="4759363"/>
          </a:xfrm>
          <a:prstGeom prst="rect">
            <a:avLst/>
          </a:prstGeom>
        </p:spPr>
      </p:pic>
    </p:spTree>
    <p:extLst>
      <p:ext uri="{BB962C8B-B14F-4D97-AF65-F5344CB8AC3E}">
        <p14:creationId xmlns:p14="http://schemas.microsoft.com/office/powerpoint/2010/main" val="3549554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F1734-5BD3-0625-4DC7-A08176DBA2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57FFF83-D1EE-847A-A417-D5EE580DB131}"/>
              </a:ext>
            </a:extLst>
          </p:cNvPr>
          <p:cNvSpPr txBox="1"/>
          <p:nvPr/>
        </p:nvSpPr>
        <p:spPr>
          <a:xfrm>
            <a:off x="480480" y="309891"/>
            <a:ext cx="9620250" cy="523220"/>
          </a:xfrm>
          <a:prstGeom prst="rect">
            <a:avLst/>
          </a:prstGeom>
          <a:noFill/>
        </p:spPr>
        <p:txBody>
          <a:bodyPr wrap="square" rtlCol="0">
            <a:spAutoFit/>
          </a:bodyPr>
          <a:lstStyle/>
          <a:p>
            <a:r>
              <a:rPr lang="en-CA" sz="2800" dirty="0">
                <a:solidFill>
                  <a:schemeClr val="tx2">
                    <a:lumMod val="75000"/>
                  </a:schemeClr>
                </a:solidFill>
              </a:rPr>
              <a:t>Mitigation Measures</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BF047BBC-A5EA-A6AD-1C25-F14264E8A9DC}"/>
              </a:ext>
            </a:extLst>
          </p:cNvPr>
          <p:cNvSpPr txBox="1"/>
          <p:nvPr/>
        </p:nvSpPr>
        <p:spPr>
          <a:xfrm>
            <a:off x="272662" y="833111"/>
            <a:ext cx="7904984" cy="6004849"/>
          </a:xfrm>
          <a:prstGeom prst="rect">
            <a:avLst/>
          </a:prstGeom>
          <a:noFill/>
        </p:spPr>
        <p:txBody>
          <a:bodyPr wrap="square">
            <a:spAutoFit/>
          </a:bodyPr>
          <a:lstStyle/>
          <a:p>
            <a:pPr algn="justLow"/>
            <a:r>
              <a:rPr lang="en-CA" dirty="0">
                <a:solidFill>
                  <a:schemeClr val="tx2">
                    <a:lumMod val="75000"/>
                  </a:schemeClr>
                </a:solidFill>
              </a:rPr>
              <a:t>4) Operational Contingency Measures</a:t>
            </a:r>
          </a:p>
          <a:p>
            <a:pPr algn="justLow"/>
            <a:endParaRPr lang="en-CA" dirty="0">
              <a:solidFill>
                <a:schemeClr val="tx2">
                  <a:lumMod val="75000"/>
                </a:schemeClr>
              </a:solidFill>
            </a:endParaRPr>
          </a:p>
          <a:p>
            <a:pPr marL="742950" lvl="1" indent="-285750" algn="justLow">
              <a:lnSpc>
                <a:spcPct val="150000"/>
              </a:lnSpc>
              <a:buFont typeface="Wingdings" panose="05000000000000000000" pitchFamily="2" charset="2"/>
              <a:buChar char="q"/>
            </a:pPr>
            <a:r>
              <a:rPr lang="en-US" dirty="0">
                <a:solidFill>
                  <a:schemeClr val="tx2">
                    <a:lumMod val="75000"/>
                  </a:schemeClr>
                </a:solidFill>
              </a:rPr>
              <a:t>Egypt presented a working paper at the MIDANPIRG 22 titled “Enhancing GNSS Resilience in the MID Region: Collaborative Strategies and Mitigation Measures Against Jamming and Spoofing” the working paper highlighted the following:</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The GNSS interference in the MID Region and its potential impact on aviation safety and efficiency.</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Acknowledge the need for standardized ICAO guidance for publishing alternative navigation sensors as backups for GNSS in AIP part 2 and 3 (ENR and Aerodromes) sections.</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Encourage Member States to prioritize the development and implementation of national GNSS interference mitigation strategies.</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Support initiatives aimed at enhancing regional collaboration and information sharing on GNSS interference events.</a:t>
            </a:r>
          </a:p>
        </p:txBody>
      </p:sp>
      <p:pic>
        <p:nvPicPr>
          <p:cNvPr id="5" name="Picture 4">
            <a:extLst>
              <a:ext uri="{FF2B5EF4-FFF2-40B4-BE49-F238E27FC236}">
                <a16:creationId xmlns:a16="http://schemas.microsoft.com/office/drawing/2014/main" id="{4ACCB492-0ECD-F0AF-9BE2-E4686163DC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7973" y="1967344"/>
            <a:ext cx="3393440" cy="381348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033712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974F8-DDEF-CF01-7F57-C89B3BCAC0E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943E7C2-B41F-2D69-E614-F2B67438DD18}"/>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Recommendations  and Lessons Learned</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236C762A-6FCA-D40A-1E79-4C510F824B44}"/>
              </a:ext>
            </a:extLst>
          </p:cNvPr>
          <p:cNvSpPr txBox="1"/>
          <p:nvPr/>
        </p:nvSpPr>
        <p:spPr>
          <a:xfrm>
            <a:off x="1296266" y="1478707"/>
            <a:ext cx="10445461" cy="5355312"/>
          </a:xfrm>
          <a:prstGeom prst="rect">
            <a:avLst/>
          </a:prstGeom>
          <a:noFill/>
        </p:spPr>
        <p:txBody>
          <a:bodyPr wrap="square">
            <a:spAutoFit/>
          </a:bodyPr>
          <a:lstStyle/>
          <a:p>
            <a:pPr marL="285750" indent="-285750" algn="justLow">
              <a:lnSpc>
                <a:spcPct val="150000"/>
              </a:lnSpc>
              <a:buFont typeface="Wingdings" panose="05000000000000000000" pitchFamily="2" charset="2"/>
              <a:buChar char="q"/>
            </a:pPr>
            <a:r>
              <a:rPr lang="en-US" dirty="0">
                <a:solidFill>
                  <a:schemeClr val="tx2">
                    <a:lumMod val="75000"/>
                  </a:schemeClr>
                </a:solidFill>
              </a:rPr>
              <a:t>Recommendations</a:t>
            </a:r>
          </a:p>
          <a:p>
            <a:pPr marL="742950" lvl="1" indent="-285750" algn="justLow">
              <a:lnSpc>
                <a:spcPct val="150000"/>
              </a:lnSpc>
              <a:buFont typeface="Wingdings" panose="05000000000000000000" pitchFamily="2" charset="2"/>
              <a:buChar char="q"/>
            </a:pPr>
            <a:r>
              <a:rPr lang="en-US" dirty="0">
                <a:solidFill>
                  <a:schemeClr val="tx2">
                    <a:lumMod val="75000"/>
                  </a:schemeClr>
                </a:solidFill>
              </a:rPr>
              <a:t>Technological Countermeasures:</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Accelerate the installation of Controlled Reception Pattern Antenna (CRPA) technology  to isolate authentic satellite tracking loops and reject counterfeit spoofing signals.</a:t>
            </a:r>
          </a:p>
          <a:p>
            <a:pPr marL="1200150" lvl="2" indent="-285750" algn="justLow">
              <a:lnSpc>
                <a:spcPct val="150000"/>
              </a:lnSpc>
              <a:buFont typeface="Wingdings" panose="05000000000000000000" pitchFamily="2" charset="2"/>
              <a:buChar char="Ø"/>
            </a:pPr>
            <a:r>
              <a:rPr lang="en-US" dirty="0">
                <a:solidFill>
                  <a:schemeClr val="tx2">
                    <a:lumMod val="75000"/>
                  </a:schemeClr>
                </a:solidFill>
              </a:rPr>
              <a:t>Encouraging the adoption of dual/ multi constellation receivers within the aviation industry and ensure that future multi-constellation hardware is never deployed vulnerable; it must be reinforced with active, robust radio frequency (RF) signal-defense filtering from day one.</a:t>
            </a:r>
          </a:p>
          <a:p>
            <a:pPr marL="742950" lvl="1" indent="-285750" algn="justLow">
              <a:lnSpc>
                <a:spcPct val="150000"/>
              </a:lnSpc>
              <a:buFont typeface="Wingdings" panose="05000000000000000000" pitchFamily="2" charset="2"/>
              <a:buChar char="q"/>
            </a:pPr>
            <a:r>
              <a:rPr lang="en-US" dirty="0">
                <a:solidFill>
                  <a:schemeClr val="tx2">
                    <a:lumMod val="75000"/>
                  </a:schemeClr>
                </a:solidFill>
              </a:rPr>
              <a:t>Contingency procedures: Develop and implement Contingency procedures for situations where GPS signals are unavailable or compromised. These procedures should outline alternative navigation sensors like DME/DME.</a:t>
            </a:r>
          </a:p>
          <a:p>
            <a:pPr marL="742950" lvl="1" indent="-285750" algn="justLow">
              <a:lnSpc>
                <a:spcPct val="150000"/>
              </a:lnSpc>
              <a:buFont typeface="Wingdings" panose="05000000000000000000" pitchFamily="2" charset="2"/>
              <a:buChar char="q"/>
            </a:pPr>
            <a:r>
              <a:rPr lang="en-US" dirty="0">
                <a:solidFill>
                  <a:schemeClr val="tx2">
                    <a:lumMod val="75000"/>
                  </a:schemeClr>
                </a:solidFill>
              </a:rPr>
              <a:t>Collaboration and information sharing: Collaborate with other organizations and agencies to share information on GPS jamming and spoofing incidents and best practices.</a:t>
            </a:r>
          </a:p>
          <a:p>
            <a:pPr marL="285750" indent="-285750" algn="justLow">
              <a:buFont typeface="Wingdings" panose="05000000000000000000" pitchFamily="2" charset="2"/>
              <a:buChar char="q"/>
            </a:pPr>
            <a:endParaRPr lang="en-US" dirty="0">
              <a:solidFill>
                <a:schemeClr val="tx2">
                  <a:lumMod val="75000"/>
                </a:schemeClr>
              </a:solidFill>
            </a:endParaRPr>
          </a:p>
        </p:txBody>
      </p:sp>
    </p:spTree>
    <p:extLst>
      <p:ext uri="{BB962C8B-B14F-4D97-AF65-F5344CB8AC3E}">
        <p14:creationId xmlns:p14="http://schemas.microsoft.com/office/powerpoint/2010/main" val="2934460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BDAEB-54D6-206F-A9A4-AE4050ACFC7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4B8D29B-EF9E-67E1-7A73-07258A86F708}"/>
              </a:ext>
            </a:extLst>
          </p:cNvPr>
          <p:cNvSpPr txBox="1"/>
          <p:nvPr/>
        </p:nvSpPr>
        <p:spPr>
          <a:xfrm>
            <a:off x="1675435" y="686139"/>
            <a:ext cx="9620250" cy="523220"/>
          </a:xfrm>
          <a:prstGeom prst="rect">
            <a:avLst/>
          </a:prstGeom>
          <a:noFill/>
        </p:spPr>
        <p:txBody>
          <a:bodyPr wrap="square" rtlCol="0">
            <a:spAutoFit/>
          </a:bodyPr>
          <a:lstStyle/>
          <a:p>
            <a:r>
              <a:rPr lang="en-CA" sz="2800" dirty="0">
                <a:solidFill>
                  <a:schemeClr val="tx2">
                    <a:lumMod val="75000"/>
                  </a:schemeClr>
                </a:solidFill>
              </a:rPr>
              <a:t>Challenges and Lessons Learned</a:t>
            </a:r>
            <a:endParaRPr lang="en-GB" sz="2800" dirty="0">
              <a:solidFill>
                <a:schemeClr val="tx2">
                  <a:lumMod val="75000"/>
                </a:schemeClr>
              </a:solidFill>
            </a:endParaRPr>
          </a:p>
        </p:txBody>
      </p:sp>
      <p:sp>
        <p:nvSpPr>
          <p:cNvPr id="4" name="TextBox 3">
            <a:extLst>
              <a:ext uri="{FF2B5EF4-FFF2-40B4-BE49-F238E27FC236}">
                <a16:creationId xmlns:a16="http://schemas.microsoft.com/office/drawing/2014/main" id="{149CC8DB-B034-29C3-C959-CA9E81B31056}"/>
              </a:ext>
            </a:extLst>
          </p:cNvPr>
          <p:cNvSpPr txBox="1"/>
          <p:nvPr/>
        </p:nvSpPr>
        <p:spPr>
          <a:xfrm>
            <a:off x="1296266" y="1478707"/>
            <a:ext cx="10445461" cy="4801314"/>
          </a:xfrm>
          <a:prstGeom prst="rect">
            <a:avLst/>
          </a:prstGeom>
          <a:noFill/>
        </p:spPr>
        <p:txBody>
          <a:bodyPr wrap="square">
            <a:spAutoFit/>
          </a:bodyPr>
          <a:lstStyle/>
          <a:p>
            <a:pPr marL="285750" indent="-285750" algn="justLow">
              <a:buFont typeface="Wingdings" panose="05000000000000000000" pitchFamily="2" charset="2"/>
              <a:buChar char="q"/>
            </a:pPr>
            <a:r>
              <a:rPr lang="en-US" dirty="0">
                <a:solidFill>
                  <a:schemeClr val="tx2">
                    <a:lumMod val="75000"/>
                  </a:schemeClr>
                </a:solidFill>
              </a:rPr>
              <a:t>Lessons Learned</a:t>
            </a:r>
          </a:p>
          <a:p>
            <a:pPr marL="285750" indent="-285750" algn="justLow">
              <a:lnSpc>
                <a:spcPct val="150000"/>
              </a:lnSpc>
              <a:buFont typeface="Wingdings" panose="05000000000000000000" pitchFamily="2" charset="2"/>
              <a:buChar char="q"/>
            </a:pPr>
            <a:endParaRPr lang="en-US" dirty="0">
              <a:solidFill>
                <a:schemeClr val="tx2">
                  <a:lumMod val="75000"/>
                </a:schemeClr>
              </a:solidFill>
            </a:endParaRPr>
          </a:p>
          <a:p>
            <a:pPr marL="742950" lvl="1" indent="-285750" algn="justLow">
              <a:lnSpc>
                <a:spcPct val="150000"/>
              </a:lnSpc>
              <a:buFont typeface="Wingdings" panose="05000000000000000000" pitchFamily="2" charset="2"/>
              <a:buChar char="Ø"/>
            </a:pPr>
            <a:r>
              <a:rPr lang="en-US" dirty="0">
                <a:solidFill>
                  <a:schemeClr val="tx2">
                    <a:lumMod val="75000"/>
                  </a:schemeClr>
                </a:solidFill>
              </a:rPr>
              <a:t>Awareness and training: Raise awareness about GPS jamming and spoofing threats among pilots and ATCOs. Provide training on recognizing signs of interference, implementing mitigation strategies, and reporting incidents.</a:t>
            </a:r>
          </a:p>
          <a:p>
            <a:pPr marL="742950" lvl="1" indent="-285750" algn="justLow">
              <a:lnSpc>
                <a:spcPct val="150000"/>
              </a:lnSpc>
              <a:buFont typeface="Wingdings" panose="05000000000000000000" pitchFamily="2" charset="2"/>
              <a:buChar char="Ø"/>
            </a:pPr>
            <a:r>
              <a:rPr lang="en-US" dirty="0">
                <a:solidFill>
                  <a:schemeClr val="tx2">
                    <a:lumMod val="75000"/>
                  </a:schemeClr>
                </a:solidFill>
              </a:rPr>
              <a:t>By providing a clear and concise form, you can encourage ATC units to report incidents promptly and accurately.</a:t>
            </a:r>
          </a:p>
          <a:p>
            <a:pPr marL="742950" lvl="1" indent="-285750" algn="justLow">
              <a:lnSpc>
                <a:spcPct val="150000"/>
              </a:lnSpc>
              <a:buFont typeface="Wingdings" panose="05000000000000000000" pitchFamily="2" charset="2"/>
              <a:buChar char="Ø"/>
            </a:pPr>
            <a:r>
              <a:rPr lang="en-US" dirty="0">
                <a:solidFill>
                  <a:schemeClr val="tx2">
                    <a:lumMod val="75000"/>
                  </a:schemeClr>
                </a:solidFill>
              </a:rPr>
              <a:t>GNSS disruption severity depends entirely on onboard receiver sophistication. That means the aircraft  response to electronic interference is non-uniform across differing aircraft generations. </a:t>
            </a:r>
          </a:p>
          <a:p>
            <a:pPr marL="742950" lvl="1" indent="-285750" algn="justLow">
              <a:lnSpc>
                <a:spcPct val="150000"/>
              </a:lnSpc>
              <a:buFont typeface="Wingdings" panose="05000000000000000000" pitchFamily="2" charset="2"/>
              <a:buChar char="Ø"/>
            </a:pPr>
            <a:r>
              <a:rPr lang="en-US" dirty="0">
                <a:solidFill>
                  <a:schemeClr val="tx2">
                    <a:lumMod val="75000"/>
                  </a:schemeClr>
                </a:solidFill>
              </a:rPr>
              <a:t>During reported  GNSS RFI  Keep spacing and sequencing conservative.</a:t>
            </a:r>
          </a:p>
          <a:p>
            <a:pPr marL="742950" lvl="1" indent="-285750" algn="justLow">
              <a:lnSpc>
                <a:spcPct val="150000"/>
              </a:lnSpc>
              <a:buFont typeface="Wingdings" panose="05000000000000000000" pitchFamily="2" charset="2"/>
              <a:buChar char="Ø"/>
            </a:pPr>
            <a:r>
              <a:rPr lang="fr-FR" dirty="0">
                <a:solidFill>
                  <a:schemeClr val="tx2">
                    <a:lumMod val="75000"/>
                  </a:schemeClr>
                </a:solidFill>
              </a:rPr>
              <a:t>Communication discipline (short, actionnable, consistent).</a:t>
            </a:r>
          </a:p>
          <a:p>
            <a:pPr marL="285750" indent="-285750" algn="justLow">
              <a:buFont typeface="Wingdings" panose="05000000000000000000" pitchFamily="2" charset="2"/>
              <a:buChar char="q"/>
            </a:pPr>
            <a:endParaRPr lang="en-US" dirty="0">
              <a:solidFill>
                <a:schemeClr val="tx2">
                  <a:lumMod val="75000"/>
                </a:schemeClr>
              </a:solidFill>
            </a:endParaRPr>
          </a:p>
        </p:txBody>
      </p:sp>
    </p:spTree>
    <p:extLst>
      <p:ext uri="{BB962C8B-B14F-4D97-AF65-F5344CB8AC3E}">
        <p14:creationId xmlns:p14="http://schemas.microsoft.com/office/powerpoint/2010/main" val="4173886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388924"/>
      </p:ext>
    </p:extLst>
  </p:cSld>
  <p:clrMapOvr>
    <a:masterClrMapping/>
  </p:clrMapOvr>
</p:sld>
</file>

<file path=ppt/theme/theme1.xml><?xml version="1.0" encoding="utf-8"?>
<a:theme xmlns:a="http://schemas.openxmlformats.org/drawingml/2006/main" name="Office Theme">
  <a:themeElements>
    <a:clrScheme name="ICAO Colour Palette">
      <a:dk1>
        <a:sysClr val="windowText" lastClr="000000"/>
      </a:dk1>
      <a:lt1>
        <a:sysClr val="window" lastClr="FFFFFF"/>
      </a:lt1>
      <a:dk2>
        <a:srgbClr val="0055A5"/>
      </a:dk2>
      <a:lt2>
        <a:srgbClr val="8C99A1"/>
      </a:lt2>
      <a:accent1>
        <a:srgbClr val="289DD8"/>
      </a:accent1>
      <a:accent2>
        <a:srgbClr val="F58220"/>
      </a:accent2>
      <a:accent3>
        <a:srgbClr val="A74233"/>
      </a:accent3>
      <a:accent4>
        <a:srgbClr val="FAA61A"/>
      </a:accent4>
      <a:accent5>
        <a:srgbClr val="008739"/>
      </a:accent5>
      <a:accent6>
        <a:srgbClr val="A6CE39"/>
      </a:accent6>
      <a:hlink>
        <a:srgbClr val="A00064"/>
      </a:hlink>
      <a:folHlink>
        <a:srgbClr val="E6A7C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cfc78df-12a1-45b5-94e7-ab402d6189f7" xsi:nil="true"/>
    <lcf76f155ced4ddcb4097134ff3c332f xmlns="568fae74-7960-4f2c-9607-65fc7cdb8e2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9A05D28E0BE04B80D36AC15DEC8463" ma:contentTypeVersion="13" ma:contentTypeDescription="Create a new document." ma:contentTypeScope="" ma:versionID="9d229c5991c7d19064d4c341db120118">
  <xsd:schema xmlns:xsd="http://www.w3.org/2001/XMLSchema" xmlns:xs="http://www.w3.org/2001/XMLSchema" xmlns:p="http://schemas.microsoft.com/office/2006/metadata/properties" xmlns:ns2="568fae74-7960-4f2c-9607-65fc7cdb8e27" xmlns:ns3="ccfc78df-12a1-45b5-94e7-ab402d6189f7" targetNamespace="http://schemas.microsoft.com/office/2006/metadata/properties" ma:root="true" ma:fieldsID="78b8a7f18d5a6c9e6ac20db5ceedcba0" ns2:_="" ns3:_="">
    <xsd:import namespace="568fae74-7960-4f2c-9607-65fc7cdb8e27"/>
    <xsd:import namespace="ccfc78df-12a1-45b5-94e7-ab402d6189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8fae74-7960-4f2c-9607-65fc7cdb8e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b8e8857-c4c4-424d-b5e5-272a7ed7288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fc78df-12a1-45b5-94e7-ab402d6189f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90aa07b-4ada-4028-a3c7-64d7da030af6}" ma:internalName="TaxCatchAll" ma:showField="CatchAllData" ma:web="ccfc78df-12a1-45b5-94e7-ab402d6189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3C97DE-A8E2-42AC-85C2-4813934B3C2E}">
  <ds:schemaRefs>
    <ds:schemaRef ds:uri="http://purl.org/dc/elements/1.1/"/>
    <ds:schemaRef ds:uri="http://purl.org/dc/dcmitype/"/>
    <ds:schemaRef ds:uri="568fae74-7960-4f2c-9607-65fc7cdb8e27"/>
    <ds:schemaRef ds:uri="ccfc78df-12a1-45b5-94e7-ab402d6189f7"/>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5F32CFC-082A-4B35-AA75-3913CFD60F79}">
  <ds:schemaRefs>
    <ds:schemaRef ds:uri="http://schemas.microsoft.com/sharepoint/v3/contenttype/forms"/>
  </ds:schemaRefs>
</ds:datastoreItem>
</file>

<file path=customXml/itemProps3.xml><?xml version="1.0" encoding="utf-8"?>
<ds:datastoreItem xmlns:ds="http://schemas.openxmlformats.org/officeDocument/2006/customXml" ds:itemID="{19864075-55CE-4AA8-8272-5B835398F1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8fae74-7960-4f2c-9607-65fc7cdb8e27"/>
    <ds:schemaRef ds:uri="ccfc78df-12a1-45b5-94e7-ab402d6189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90970e2-11f4-42a6-882d-40155ad70dea}" enabled="1" method="Standard" siteId="{e6093642-fb63-48bb-8683-d1d5da2a12ea}" removed="0"/>
</clbl:labelList>
</file>

<file path=docProps/app.xml><?xml version="1.0" encoding="utf-8"?>
<Properties xmlns="http://schemas.openxmlformats.org/officeDocument/2006/extended-properties" xmlns:vt="http://schemas.openxmlformats.org/officeDocument/2006/docPropsVTypes">
  <TotalTime>14861</TotalTime>
  <Words>1971</Words>
  <Application>Microsoft Office PowerPoint</Application>
  <PresentationFormat>Widescreen</PresentationFormat>
  <Paragraphs>325</Paragraphs>
  <Slides>29</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Aptos</vt:lpstr>
      <vt:lpstr>Arial</vt:lpstr>
      <vt:lpstr>Arial Rounded MT Bold</vt:lpstr>
      <vt:lpstr>Calibri</vt:lpstr>
      <vt:lpstr>Calibri Light</vt:lpstr>
      <vt:lpstr>Times</vt:lpstr>
      <vt:lpstr>Wingdings</vt:lpstr>
      <vt:lpstr>Office Theme</vt:lpstr>
      <vt:lpstr>PowerPoint Presentation</vt:lpstr>
      <vt:lpstr>Egypt’s  Experience in Managing GNSS Radio Frequency Interference (RFI)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Atallah, Cynthia</dc:creator>
  <cp:lastModifiedBy>mohamed nabil</cp:lastModifiedBy>
  <cp:revision>91</cp:revision>
  <cp:lastPrinted>2026-06-03T13:25:54Z</cp:lastPrinted>
  <dcterms:created xsi:type="dcterms:W3CDTF">2020-01-08T15:21:02Z</dcterms:created>
  <dcterms:modified xsi:type="dcterms:W3CDTF">2026-09-26T17:55:42Z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0x010100CA9A05D28E0BE04B80D36AC15DEC8463</vt:lpwstr>
  </property>
  <property fmtid="{D5CDD505-2E9C-101B-9397-08002B2CF9AE}" pid="3" name="MediaServiceImageTags">
    <vt:lpwstr/>
  </property>
</Properties>
</file>