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1.xml" ContentType="application/vnd.ms-office.chartstyle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  <p:sldMasterId id="2147483679" r:id="rId4"/>
  </p:sldMasterIdLst>
  <p:notesMasterIdLst>
    <p:notesMasterId r:id="rId25"/>
  </p:notesMasterIdLst>
  <p:handoutMasterIdLst>
    <p:handoutMasterId r:id="rId26"/>
  </p:handoutMasterIdLst>
  <p:sldIdLst>
    <p:sldId id="303" r:id="rId5"/>
    <p:sldId id="2147472366" r:id="rId6"/>
    <p:sldId id="568" r:id="rId7"/>
    <p:sldId id="418" r:id="rId8"/>
    <p:sldId id="260" r:id="rId9"/>
    <p:sldId id="261" r:id="rId10"/>
    <p:sldId id="874" r:id="rId11"/>
    <p:sldId id="881" r:id="rId12"/>
    <p:sldId id="882" r:id="rId13"/>
    <p:sldId id="2147475974" r:id="rId14"/>
    <p:sldId id="286" r:id="rId15"/>
    <p:sldId id="569" r:id="rId16"/>
    <p:sldId id="2147472361" r:id="rId17"/>
    <p:sldId id="359" r:id="rId18"/>
    <p:sldId id="288" r:id="rId19"/>
    <p:sldId id="2147472362" r:id="rId20"/>
    <p:sldId id="2147472363" r:id="rId21"/>
    <p:sldId id="2147472364" r:id="rId22"/>
    <p:sldId id="2147472365" r:id="rId23"/>
    <p:sldId id="2147472367" r:id="rId24"/>
  </p:sldIdLst>
  <p:sldSz cx="12192000" cy="6858000"/>
  <p:notesSz cx="7315200" cy="9601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2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26"/>
    <a:srgbClr val="003366"/>
    <a:srgbClr val="3399CC"/>
    <a:srgbClr val="E6E6E6"/>
    <a:srgbClr val="F8F8F8"/>
    <a:srgbClr val="EAEAEA"/>
    <a:srgbClr val="808080"/>
    <a:srgbClr val="DDDDDD"/>
    <a:srgbClr val="002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E4D78D-F943-4AD4-BE18-B9FC033CFE56}" v="1" dt="2026-09-29T06:38:44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681" autoAdjust="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>
        <p:guide orient="horz" pos="4252"/>
        <p:guide pos="4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286" y="-114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ustomXml" Target="../customXml/item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hu-HU" sz="2000" b="0" i="0" dirty="0">
                <a:solidFill>
                  <a:schemeClr val="bg1"/>
                </a:solidFill>
              </a:rPr>
              <a:t>Pilot </a:t>
            </a:r>
            <a:r>
              <a:rPr lang="hu-HU" sz="2000" b="0" i="0" dirty="0" err="1">
                <a:solidFill>
                  <a:schemeClr val="bg1"/>
                </a:solidFill>
              </a:rPr>
              <a:t>reporting</a:t>
            </a:r>
            <a:r>
              <a:rPr lang="hu-HU" sz="2000" b="0" i="0" baseline="0" dirty="0">
                <a:solidFill>
                  <a:schemeClr val="bg1"/>
                </a:solidFill>
              </a:rPr>
              <a:t> ratio </a:t>
            </a:r>
            <a:r>
              <a:rPr lang="hu-HU" sz="2000" b="0" i="0" baseline="0" dirty="0" err="1">
                <a:solidFill>
                  <a:schemeClr val="bg1"/>
                </a:solidFill>
              </a:rPr>
              <a:t>varies</a:t>
            </a:r>
            <a:r>
              <a:rPr lang="hu-HU" sz="2000" b="0" i="0" baseline="0" dirty="0">
                <a:solidFill>
                  <a:schemeClr val="bg1"/>
                </a:solidFill>
              </a:rPr>
              <a:t> </a:t>
            </a:r>
            <a:r>
              <a:rPr lang="hu-HU" sz="2000" b="0" i="0" baseline="0" dirty="0" err="1">
                <a:solidFill>
                  <a:schemeClr val="bg1"/>
                </a:solidFill>
              </a:rPr>
              <a:t>between</a:t>
            </a:r>
            <a:r>
              <a:rPr lang="hu-HU" sz="2000" b="0" i="0" baseline="0" dirty="0">
                <a:solidFill>
                  <a:schemeClr val="bg1"/>
                </a:solidFill>
              </a:rPr>
              <a:t> 2.6% - 8.1%</a:t>
            </a:r>
            <a:endParaRPr lang="hu-HU" sz="2000" b="0" i="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29048716809243419"/>
          <c:y val="6.57735188371438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7.7841080599406975E-2"/>
          <c:y val="8.2018358943302977E-2"/>
          <c:w val="0.90665113332412772"/>
          <c:h val="0.75836211041327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Munka1!$J$3</c:f>
              <c:strCache>
                <c:ptCount val="1"/>
                <c:pt idx="0">
                  <c:v>Pilot report</c:v>
                </c:pt>
              </c:strCache>
            </c:strRef>
          </c:tx>
          <c:spPr>
            <a:solidFill>
              <a:sysClr val="window" lastClr="FFF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(Munka1!$K$2,Munka1!$L$2,Munka1!$M$2,Munka1!$N$2,Munka1!$O$2,Munka1!$P$2)</c:f>
              <c:strCache>
                <c:ptCount val="6"/>
                <c:pt idx="0">
                  <c:v>December 2025</c:v>
                </c:pt>
                <c:pt idx="1">
                  <c:v>January 2026</c:v>
                </c:pt>
                <c:pt idx="2">
                  <c:v>February 2026</c:v>
                </c:pt>
                <c:pt idx="3">
                  <c:v>March 2026</c:v>
                </c:pt>
                <c:pt idx="4">
                  <c:v>April 2026</c:v>
                </c:pt>
                <c:pt idx="5">
                  <c:v>May 2026</c:v>
                </c:pt>
              </c:strCache>
            </c:strRef>
          </c:cat>
          <c:val>
            <c:numRef>
              <c:f>(Munka1!$K$3,Munka1!$L$3,Munka1!$M$3,Munka1!$N$3,Munka1!$O$3,Munka1!$P$3)</c:f>
              <c:numCache>
                <c:formatCode>General</c:formatCode>
                <c:ptCount val="6"/>
                <c:pt idx="0">
                  <c:v>41</c:v>
                </c:pt>
                <c:pt idx="1">
                  <c:v>79</c:v>
                </c:pt>
                <c:pt idx="2">
                  <c:v>172</c:v>
                </c:pt>
                <c:pt idx="3">
                  <c:v>94</c:v>
                </c:pt>
                <c:pt idx="4">
                  <c:v>169</c:v>
                </c:pt>
                <c:pt idx="5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2D-4001-B78E-0024755689B6}"/>
            </c:ext>
          </c:extLst>
        </c:ser>
        <c:ser>
          <c:idx val="1"/>
          <c:order val="1"/>
          <c:tx>
            <c:strRef>
              <c:f>Munka1!$J$4</c:f>
              <c:strCache>
                <c:ptCount val="1"/>
                <c:pt idx="0">
                  <c:v>Detected spoofing</c:v>
                </c:pt>
              </c:strCache>
            </c:strRef>
          </c:tx>
          <c:spPr>
            <a:solidFill>
              <a:srgbClr val="FF9B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(Munka1!$K$2,Munka1!$L$2,Munka1!$M$2,Munka1!$N$2,Munka1!$O$2,Munka1!$P$2)</c:f>
              <c:strCache>
                <c:ptCount val="6"/>
                <c:pt idx="0">
                  <c:v>December 2025</c:v>
                </c:pt>
                <c:pt idx="1">
                  <c:v>January 2026</c:v>
                </c:pt>
                <c:pt idx="2">
                  <c:v>February 2026</c:v>
                </c:pt>
                <c:pt idx="3">
                  <c:v>March 2026</c:v>
                </c:pt>
                <c:pt idx="4">
                  <c:v>April 2026</c:v>
                </c:pt>
                <c:pt idx="5">
                  <c:v>May 2026</c:v>
                </c:pt>
              </c:strCache>
            </c:strRef>
          </c:cat>
          <c:val>
            <c:numRef>
              <c:f>(Munka1!$K$4,Munka1!$L$4,Munka1!$M$4,Munka1!$N$4,Munka1!$O$4,Munka1!$P$4)</c:f>
              <c:numCache>
                <c:formatCode>General</c:formatCode>
                <c:ptCount val="6"/>
                <c:pt idx="0">
                  <c:v>397</c:v>
                </c:pt>
                <c:pt idx="1">
                  <c:v>428</c:v>
                </c:pt>
                <c:pt idx="2">
                  <c:v>337</c:v>
                </c:pt>
                <c:pt idx="3">
                  <c:v>194</c:v>
                </c:pt>
                <c:pt idx="4">
                  <c:v>337</c:v>
                </c:pt>
                <c:pt idx="5">
                  <c:v>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2D-4001-B78E-0024755689B6}"/>
            </c:ext>
          </c:extLst>
        </c:ser>
        <c:ser>
          <c:idx val="2"/>
          <c:order val="2"/>
          <c:tx>
            <c:strRef>
              <c:f>Munka1!$J$5</c:f>
              <c:strCache>
                <c:ptCount val="1"/>
                <c:pt idx="0">
                  <c:v>Detected jamming</c:v>
                </c:pt>
              </c:strCache>
            </c:strRef>
          </c:tx>
          <c:spPr>
            <a:solidFill>
              <a:srgbClr val="286EB9">
                <a:lumMod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(Munka1!$K$2,Munka1!$L$2,Munka1!$M$2,Munka1!$N$2,Munka1!$O$2,Munka1!$P$2)</c:f>
              <c:strCache>
                <c:ptCount val="6"/>
                <c:pt idx="0">
                  <c:v>December 2025</c:v>
                </c:pt>
                <c:pt idx="1">
                  <c:v>January 2026</c:v>
                </c:pt>
                <c:pt idx="2">
                  <c:v>February 2026</c:v>
                </c:pt>
                <c:pt idx="3">
                  <c:v>March 2026</c:v>
                </c:pt>
                <c:pt idx="4">
                  <c:v>April 2026</c:v>
                </c:pt>
                <c:pt idx="5">
                  <c:v>May 2026</c:v>
                </c:pt>
              </c:strCache>
            </c:strRef>
          </c:cat>
          <c:val>
            <c:numRef>
              <c:f>(Munka1!$K$5,Munka1!$L$5,Munka1!$M$5,Munka1!$N$5,Munka1!$O$5,Munka1!$P$5)</c:f>
              <c:numCache>
                <c:formatCode>General</c:formatCode>
                <c:ptCount val="6"/>
                <c:pt idx="0">
                  <c:v>1171</c:v>
                </c:pt>
                <c:pt idx="1">
                  <c:v>1545</c:v>
                </c:pt>
                <c:pt idx="2">
                  <c:v>2025</c:v>
                </c:pt>
                <c:pt idx="3">
                  <c:v>980</c:v>
                </c:pt>
                <c:pt idx="4">
                  <c:v>2025</c:v>
                </c:pt>
                <c:pt idx="5">
                  <c:v>3505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2D-4001-B78E-0024755689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95183808"/>
        <c:axId val="1195180928"/>
      </c:barChart>
      <c:catAx>
        <c:axId val="119518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95180928"/>
        <c:crosses val="autoZero"/>
        <c:auto val="1"/>
        <c:lblAlgn val="ctr"/>
        <c:lblOffset val="100"/>
        <c:noMultiLvlLbl val="0"/>
      </c:catAx>
      <c:valAx>
        <c:axId val="1195180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9518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781808431541792"/>
          <c:y val="0.89214706589882975"/>
          <c:w val="0.60013436376636375"/>
          <c:h val="8.68955679265080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1" cy="47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575" y="0"/>
            <a:ext cx="3169921" cy="47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9837"/>
            <a:ext cx="3169921" cy="47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575" y="9119837"/>
            <a:ext cx="3169921" cy="47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1F1781-3A95-46D3-AA46-DBA5E5B011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01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1" cy="47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75" y="0"/>
            <a:ext cx="3169921" cy="47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92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1" y="4560686"/>
            <a:ext cx="5852160" cy="4320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837"/>
            <a:ext cx="3169921" cy="47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75" y="9119837"/>
            <a:ext cx="3169921" cy="47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41419-AE6F-48B4-864E-F1D5EE0BE1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8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40880-FDFD-250F-E0AF-CDE065109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7151F6E-E469-99A5-B444-EA516939C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EC67900-96CC-2750-745C-23D9DFA4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B8EBF62-AA41-8BDD-CA8E-3FD34C0AA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AD212E-4161-478A-A2D7-7E32F2DFDC7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736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566D8-E36F-1E87-8AA0-E4F553B0E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C743ED66-5C76-AF95-C19C-555A39508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36CC8C9-D389-4848-BBA6-D7C18B916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51C8011-49B4-A5C2-5A80-F312FFC4D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AD212E-4161-478A-A2D7-7E32F2DFDC7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37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32276-3EDA-ABA2-6732-4399C3ED5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C63B286-5A4F-7D02-E214-72664A5D6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3B719C6-2BA6-D866-B5BB-D7C7DDB78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6882A56-5909-0E15-B31D-BA86AFD9CF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AD212E-4161-478A-A2D7-7E32F2DFDC7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378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5872232"/>
            <a:ext cx="12213712" cy="1031490"/>
            <a:chOff x="0" y="5872232"/>
            <a:chExt cx="12213712" cy="1031490"/>
          </a:xfrm>
        </p:grpSpPr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8840326" y="5872232"/>
              <a:ext cx="3373386" cy="251334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3" h="19790">
                  <a:moveTo>
                    <a:pt x="0" y="18822"/>
                  </a:moveTo>
                  <a:lnTo>
                    <a:pt x="14932" y="19790"/>
                  </a:lnTo>
                  <a:cubicBezTo>
                    <a:pt x="14937" y="16457"/>
                    <a:pt x="14928" y="3333"/>
                    <a:pt x="14933" y="0"/>
                  </a:cubicBezTo>
                  <a:lnTo>
                    <a:pt x="1057" y="9"/>
                  </a:lnTo>
                  <a:cubicBezTo>
                    <a:pt x="870" y="3342"/>
                    <a:pt x="187" y="15489"/>
                    <a:pt x="0" y="188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0" y="6060562"/>
              <a:ext cx="12202856" cy="843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248790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041048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85553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738917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762496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31155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38724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949434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6884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8A42C9-3994-4A90-E804-DDD9FBEAC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41B92B6-0701-4B0A-9053-2B9A838B3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2FE625A-9C5E-B8BE-604C-6EFC29DA0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E4E45B0-83D5-7889-8125-08C890E4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B352B2C-516D-563C-30D0-DAC6F1C8B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166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031938-F5DD-FD16-6233-815BA026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8CA8AE-D13B-657D-0900-BBBE89361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905E635-6BA8-4E39-DDFA-72B731B5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772EA51-F649-8BDF-BCDB-1807078C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866E7A4-1EDB-9C1F-BB48-5BA34E6F0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9983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362630-AAAA-3A5E-34B7-832DEFDB2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EBC0291-B034-4A32-6279-DCBCE1D9B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53DF449-58CE-3C2A-FC1D-D2BD8272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C375CD5-CCAC-7CCD-A2BF-C360D69CC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E96E3E7-A33D-B157-FCC1-E4C69CA8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7106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AEB318-0AB2-9DE6-0396-AF6CEDBD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6DD583-006A-D339-8D96-8707C61A3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3F33F4A-5662-0B38-096F-079C3BDE2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5910AED-A74A-CAC2-FDD8-9257CE013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DE64D0D-0F02-5B31-C741-C41273A7D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5E0B8D8-70B8-1B0F-8708-A205ACE8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1889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6FB0E7-427F-8641-DA14-93561EC87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F39740D-BB36-E801-8A91-24F930A1D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767EF78-8F31-1578-BCCB-00213DCC0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3769B8A-8F22-A717-712F-DE33AF39F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0939F2A-A06F-6951-DF94-AA318B6EA4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35C77EE-4670-4CFA-A29F-20CE9DCBC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9BF0268-A1AD-D2FB-D7E1-BA990840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CD4076F-0A5E-3FA8-C74C-309E90342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666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30CDFB-49FF-6EFD-21FD-CAC2F910F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00685D5-38DF-F48E-B8D8-8747BABF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73B6043-32E0-B693-571A-D8F3D4386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A970C45-53DE-2F5C-9ADA-D2ECFF5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5376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15F7240-175A-534F-B352-495394EA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9DFE09A-4EC2-3BB1-BE36-C5D6E6C6A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44F54D9-5BDC-AE4F-59C5-A2B9389B2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8937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87820F-7926-A9FB-490D-886F182FA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96C850-6605-63F8-850C-19638D264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557292A-3C5E-87B9-F08B-6FA5CFCA8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8E26F16-D0C9-C435-F6F2-E64F08A8C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442C808-F65D-68CD-80B4-7956FEF49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2A596B9-19F5-FBE5-0639-D8E26366D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8806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1D333D-F8A4-D431-B03E-2A4DDD25D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69C4418-CECE-3063-61BD-1C2D1C1CD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EC454E6-EC1B-AFB1-58C5-2CC446A37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DB70D50-98E5-DB75-C466-6A83176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34574EE-CF2D-94D9-C552-EED1A8EE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38EB091-747D-DA1D-B24E-F078BB76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564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A2B745-D75D-3F32-8A2F-55F09D13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6CA3A5B-A3F7-6B7F-9E6F-C6D2250574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146C4F1-C361-783B-B76E-F5BB4F67A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6D445D2-6D05-5B3F-883E-3A3FD957E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557E5A8-7FF3-012E-B40D-2860F796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4069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0A25641-E084-AAE4-E344-0D0B2738F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FDA73C1-29F8-CF99-9A6D-A35A1F85E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D19FAFD-2D6B-B1FC-0B98-8389D82AA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7FEDEC3-C31E-DA3F-B94E-6492657C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367E0D1-00BB-4B0F-90AC-6A45204E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9365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21D0F0-6684-55E6-641A-BFC21D620BF5}"/>
              </a:ext>
            </a:extLst>
          </p:cNvPr>
          <p:cNvSpPr/>
          <p:nvPr userDrawn="1"/>
        </p:nvSpPr>
        <p:spPr>
          <a:xfrm>
            <a:off x="-1" y="0"/>
            <a:ext cx="12192001" cy="6874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dirty="0"/>
              <a:t>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5D1348-E7A8-CF70-5BB2-3C6A85CEA3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59668" y="856743"/>
            <a:ext cx="5865711" cy="2387600"/>
          </a:xfrm>
        </p:spPr>
        <p:txBody>
          <a:bodyPr anchor="b">
            <a:normAutofit/>
          </a:bodyPr>
          <a:lstStyle>
            <a:lvl1pPr algn="r">
              <a:defRPr sz="3600"/>
            </a:lvl1pPr>
          </a:lstStyle>
          <a:p>
            <a:r>
              <a:rPr lang="en-GB" dirty="0"/>
              <a:t>Click to edit</a:t>
            </a:r>
            <a:br>
              <a:rPr lang="en-GB" dirty="0"/>
            </a:br>
            <a:r>
              <a:rPr lang="en-GB" dirty="0"/>
              <a:t>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C4D3A-C864-D5F7-A972-C5947DD27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9669" y="3336418"/>
            <a:ext cx="5865711" cy="792667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2990E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E3502E5-0A00-509E-6ACF-A8E942FFA31F}"/>
              </a:ext>
            </a:extLst>
          </p:cNvPr>
          <p:cNvSpPr/>
          <p:nvPr userDrawn="1"/>
        </p:nvSpPr>
        <p:spPr>
          <a:xfrm>
            <a:off x="-1" y="1"/>
            <a:ext cx="7814133" cy="6874551"/>
          </a:xfrm>
          <a:custGeom>
            <a:avLst/>
            <a:gdLst>
              <a:gd name="connsiteX0" fmla="*/ 7123176 w 7123176"/>
              <a:gd name="connsiteY0" fmla="*/ 0 h 6949440"/>
              <a:gd name="connsiteX1" fmla="*/ 310896 w 7123176"/>
              <a:gd name="connsiteY1" fmla="*/ 6949440 h 6949440"/>
              <a:gd name="connsiteX2" fmla="*/ 0 w 7123176"/>
              <a:gd name="connsiteY2" fmla="*/ 6949440 h 6949440"/>
              <a:gd name="connsiteX3" fmla="*/ 0 w 7123176"/>
              <a:gd name="connsiteY3" fmla="*/ 0 h 6949440"/>
              <a:gd name="connsiteX4" fmla="*/ 82296 w 7123176"/>
              <a:gd name="connsiteY4" fmla="*/ 0 h 6949440"/>
              <a:gd name="connsiteX5" fmla="*/ 7123176 w 7123176"/>
              <a:gd name="connsiteY5" fmla="*/ 0 h 6949440"/>
              <a:gd name="connsiteX0" fmla="*/ 7123176 w 7123176"/>
              <a:gd name="connsiteY0" fmla="*/ 0 h 6949440"/>
              <a:gd name="connsiteX1" fmla="*/ 979671 w 7123176"/>
              <a:gd name="connsiteY1" fmla="*/ 6261280 h 6949440"/>
              <a:gd name="connsiteX2" fmla="*/ 0 w 7123176"/>
              <a:gd name="connsiteY2" fmla="*/ 6949440 h 6949440"/>
              <a:gd name="connsiteX3" fmla="*/ 0 w 7123176"/>
              <a:gd name="connsiteY3" fmla="*/ 0 h 6949440"/>
              <a:gd name="connsiteX4" fmla="*/ 82296 w 7123176"/>
              <a:gd name="connsiteY4" fmla="*/ 0 h 6949440"/>
              <a:gd name="connsiteX5" fmla="*/ 7123176 w 7123176"/>
              <a:gd name="connsiteY5" fmla="*/ 0 h 6949440"/>
              <a:gd name="connsiteX0" fmla="*/ 7123176 w 7123176"/>
              <a:gd name="connsiteY0" fmla="*/ 0 h 6261280"/>
              <a:gd name="connsiteX1" fmla="*/ 979671 w 7123176"/>
              <a:gd name="connsiteY1" fmla="*/ 6261280 h 6261280"/>
              <a:gd name="connsiteX2" fmla="*/ 0 w 7123176"/>
              <a:gd name="connsiteY2" fmla="*/ 6261280 h 6261280"/>
              <a:gd name="connsiteX3" fmla="*/ 0 w 7123176"/>
              <a:gd name="connsiteY3" fmla="*/ 0 h 6261280"/>
              <a:gd name="connsiteX4" fmla="*/ 82296 w 7123176"/>
              <a:gd name="connsiteY4" fmla="*/ 0 h 6261280"/>
              <a:gd name="connsiteX5" fmla="*/ 7123176 w 7123176"/>
              <a:gd name="connsiteY5" fmla="*/ 0 h 6261280"/>
              <a:gd name="connsiteX0" fmla="*/ 7123176 w 7123176"/>
              <a:gd name="connsiteY0" fmla="*/ 0 h 6265587"/>
              <a:gd name="connsiteX1" fmla="*/ 979671 w 7123176"/>
              <a:gd name="connsiteY1" fmla="*/ 6261280 h 6265587"/>
              <a:gd name="connsiteX2" fmla="*/ 0 w 7123176"/>
              <a:gd name="connsiteY2" fmla="*/ 6261280 h 6265587"/>
              <a:gd name="connsiteX3" fmla="*/ 0 w 7123176"/>
              <a:gd name="connsiteY3" fmla="*/ 0 h 6265587"/>
              <a:gd name="connsiteX4" fmla="*/ 82296 w 7123176"/>
              <a:gd name="connsiteY4" fmla="*/ 0 h 6265587"/>
              <a:gd name="connsiteX5" fmla="*/ 7123176 w 7123176"/>
              <a:gd name="connsiteY5" fmla="*/ 0 h 6265587"/>
              <a:gd name="connsiteX0" fmla="*/ 7123176 w 7123176"/>
              <a:gd name="connsiteY0" fmla="*/ 0 h 6280708"/>
              <a:gd name="connsiteX1" fmla="*/ 950593 w 7123176"/>
              <a:gd name="connsiteY1" fmla="*/ 6280708 h 6280708"/>
              <a:gd name="connsiteX2" fmla="*/ 0 w 7123176"/>
              <a:gd name="connsiteY2" fmla="*/ 6261280 h 6280708"/>
              <a:gd name="connsiteX3" fmla="*/ 0 w 7123176"/>
              <a:gd name="connsiteY3" fmla="*/ 0 h 6280708"/>
              <a:gd name="connsiteX4" fmla="*/ 82296 w 7123176"/>
              <a:gd name="connsiteY4" fmla="*/ 0 h 6280708"/>
              <a:gd name="connsiteX5" fmla="*/ 7123176 w 7123176"/>
              <a:gd name="connsiteY5" fmla="*/ 0 h 6280708"/>
              <a:gd name="connsiteX0" fmla="*/ 7123176 w 7123176"/>
              <a:gd name="connsiteY0" fmla="*/ 0 h 6293133"/>
              <a:gd name="connsiteX1" fmla="*/ 950593 w 7123176"/>
              <a:gd name="connsiteY1" fmla="*/ 6280708 h 6293133"/>
              <a:gd name="connsiteX2" fmla="*/ 0 w 7123176"/>
              <a:gd name="connsiteY2" fmla="*/ 6290422 h 6293133"/>
              <a:gd name="connsiteX3" fmla="*/ 0 w 7123176"/>
              <a:gd name="connsiteY3" fmla="*/ 0 h 6293133"/>
              <a:gd name="connsiteX4" fmla="*/ 82296 w 7123176"/>
              <a:gd name="connsiteY4" fmla="*/ 0 h 6293133"/>
              <a:gd name="connsiteX5" fmla="*/ 7123176 w 7123176"/>
              <a:gd name="connsiteY5" fmla="*/ 0 h 6293133"/>
              <a:gd name="connsiteX0" fmla="*/ 7123176 w 7123176"/>
              <a:gd name="connsiteY0" fmla="*/ 0 h 6280708"/>
              <a:gd name="connsiteX1" fmla="*/ 950593 w 7123176"/>
              <a:gd name="connsiteY1" fmla="*/ 6280708 h 6280708"/>
              <a:gd name="connsiteX2" fmla="*/ 0 w 7123176"/>
              <a:gd name="connsiteY2" fmla="*/ 6274560 h 6280708"/>
              <a:gd name="connsiteX3" fmla="*/ 0 w 7123176"/>
              <a:gd name="connsiteY3" fmla="*/ 0 h 6280708"/>
              <a:gd name="connsiteX4" fmla="*/ 82296 w 7123176"/>
              <a:gd name="connsiteY4" fmla="*/ 0 h 6280708"/>
              <a:gd name="connsiteX5" fmla="*/ 7123176 w 7123176"/>
              <a:gd name="connsiteY5" fmla="*/ 0 h 6280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23176" h="6280708">
                <a:moveTo>
                  <a:pt x="7123176" y="0"/>
                </a:moveTo>
                <a:lnTo>
                  <a:pt x="950593" y="6280708"/>
                </a:lnTo>
                <a:lnTo>
                  <a:pt x="0" y="6274560"/>
                </a:lnTo>
                <a:lnTo>
                  <a:pt x="0" y="0"/>
                </a:lnTo>
                <a:lnTo>
                  <a:pt x="82296" y="0"/>
                </a:lnTo>
                <a:lnTo>
                  <a:pt x="7123176" y="0"/>
                </a:lnTo>
                <a:close/>
              </a:path>
            </a:pathLst>
          </a:custGeom>
          <a:solidFill>
            <a:srgbClr val="0132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8" name="Picture 7" descr="A logo on a black background&#10;&#10;Description automatically generated">
            <a:extLst>
              <a:ext uri="{FF2B5EF4-FFF2-40B4-BE49-F238E27FC236}">
                <a16:creationId xmlns:a16="http://schemas.microsoft.com/office/drawing/2014/main" id="{464B43B6-5307-EA12-18EA-2B295563B6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91" y="412253"/>
            <a:ext cx="2735261" cy="1526275"/>
          </a:xfrm>
          <a:prstGeom prst="rect">
            <a:avLst/>
          </a:prstGeom>
        </p:spPr>
      </p:pic>
      <p:pic>
        <p:nvPicPr>
          <p:cNvPr id="9" name="Picture 8" descr="A logo with colorful letters and a star&#10;&#10;Description automatically generated">
            <a:extLst>
              <a:ext uri="{FF2B5EF4-FFF2-40B4-BE49-F238E27FC236}">
                <a16:creationId xmlns:a16="http://schemas.microsoft.com/office/drawing/2014/main" id="{692A0F4B-5EA4-2A80-244A-6AABC745CD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338" y="5765256"/>
            <a:ext cx="4315632" cy="7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14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2FC87-3AE3-44F0-6161-9D37620FD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D7A23-35CC-F2D3-B1D1-3157443E7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FBBB439-AF24-8203-50C5-182039F26C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73068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5E892-6F7E-F030-2E74-B941A65F0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0BA61-AA92-92BC-2D64-3960E2EB7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807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DFF0D-3453-8A2F-8E74-15867D10B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3524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366CF5-DFAA-94F5-581B-DB130309E9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540733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C536-3E01-06BD-0B95-802B1D09A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828C08A9-2E3B-61DC-DFCE-7E53C93FDD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10194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E67F78F-9F54-B673-C910-C4CD660101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24247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364E3-F172-ECEB-1D89-62094A34F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2B9B16-7479-05ED-689A-0B7257399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36029"/>
            <a:ext cx="5768591" cy="53250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1EEF9-A407-43E0-94EF-F6451363C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2990E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438409-C10C-61AD-4060-743024B955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281100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F87EDCF3-8262-0D49-A972-A2F9312266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16222"/>
            <a:ext cx="12192000" cy="124177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83F09F8-523C-9A49-9DD7-D84BD4EF3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120" y="1457925"/>
            <a:ext cx="9471660" cy="2321618"/>
          </a:xfrm>
        </p:spPr>
        <p:txBody>
          <a:bodyPr anchor="b"/>
          <a:lstStyle>
            <a:lvl1pPr algn="l">
              <a:defRPr sz="3600" b="1" i="0">
                <a:solidFill>
                  <a:schemeClr val="bg1"/>
                </a:solidFill>
                <a:latin typeface="Red Hat Text SemiBold" panose="02010303040201060303" pitchFamily="2" charset="0"/>
                <a:ea typeface="Red Hat Text SemiBold" panose="02010303040201060303" pitchFamily="2" charset="0"/>
                <a:cs typeface="Red Hat Text SemiBold" panose="02010303040201060303" pitchFamily="2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C6994F8-3DBD-4845-B6F4-156339831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120" y="4054122"/>
            <a:ext cx="9471660" cy="124177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ed Hat Text Light" panose="02010303040201060303" pitchFamily="2" charset="0"/>
                <a:ea typeface="Red Hat Text Light" panose="02010303040201060303" pitchFamily="2" charset="0"/>
                <a:cs typeface="Red Hat Text Light" panose="020103030402010603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C3E2898-2C43-4F48-A438-A44ECB82AE73}"/>
              </a:ext>
            </a:extLst>
          </p:cNvPr>
          <p:cNvSpPr txBox="1"/>
          <p:nvPr userDrawn="1"/>
        </p:nvSpPr>
        <p:spPr>
          <a:xfrm>
            <a:off x="8633460" y="6129967"/>
            <a:ext cx="217932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pl-PL" sz="1800" b="0" i="0" dirty="0" err="1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www.pansa.pl</a:t>
            </a:r>
            <a:endParaRPr lang="pl-PL" sz="1800" b="0" i="0" dirty="0">
              <a:solidFill>
                <a:schemeClr val="accent1"/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39F9089-6867-1F47-9756-69D65D8A67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968" y="533400"/>
            <a:ext cx="3664631" cy="573723"/>
          </a:xfrm>
          <a:prstGeom prst="rect">
            <a:avLst/>
          </a:prstGeom>
        </p:spPr>
      </p:pic>
      <p:sp>
        <p:nvSpPr>
          <p:cNvPr id="14" name="Symbol zastępczy daty 11">
            <a:extLst>
              <a:ext uri="{FF2B5EF4-FFF2-40B4-BE49-F238E27FC236}">
                <a16:creationId xmlns:a16="http://schemas.microsoft.com/office/drawing/2014/main" id="{E154BF2E-C31C-7342-8DC0-8DC6DA8ABA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1120" y="6126481"/>
            <a:ext cx="5021580" cy="277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800" b="0" i="0">
                <a:solidFill>
                  <a:schemeClr val="tx1"/>
                </a:solidFill>
                <a:latin typeface="Red Hat Text Light" panose="02010303040201060303" pitchFamily="2" charset="0"/>
                <a:ea typeface="Red Hat Text Light" panose="02010303040201060303" pitchFamily="2" charset="0"/>
                <a:cs typeface="Red Hat Text Light" panose="02010303040201060303" pitchFamily="2" charset="0"/>
              </a:defRPr>
            </a:lvl1pPr>
          </a:lstStyle>
          <a:p>
            <a:endParaRPr lang="pl-PL" dirty="0">
              <a:latin typeface="Red Hat Text Light" panose="02010303040201060303" pitchFamily="2" charset="0"/>
              <a:ea typeface="Red Hat Text Light" panose="02010303040201060303" pitchFamily="2" charset="0"/>
              <a:cs typeface="Red Hat Text Light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482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F87EDCF3-8262-0D49-A972-A2F9312266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16222"/>
            <a:ext cx="12192000" cy="124177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83F09F8-523C-9A49-9DD7-D84BD4EF3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120" y="1457925"/>
            <a:ext cx="9471660" cy="2321618"/>
          </a:xfrm>
        </p:spPr>
        <p:txBody>
          <a:bodyPr anchor="b"/>
          <a:lstStyle>
            <a:lvl1pPr algn="l">
              <a:defRPr sz="3600" b="1" i="0">
                <a:solidFill>
                  <a:schemeClr val="bg1"/>
                </a:solidFill>
                <a:latin typeface="Red Hat Text SemiBold" panose="02010303040201060303" pitchFamily="2" charset="0"/>
                <a:ea typeface="Red Hat Text SemiBold" panose="02010303040201060303" pitchFamily="2" charset="0"/>
                <a:cs typeface="Red Hat Text SemiBold" panose="02010303040201060303" pitchFamily="2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C6994F8-3DBD-4845-B6F4-156339831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1120" y="4054122"/>
            <a:ext cx="9471660" cy="1241778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ed Hat Text Light" panose="02010303040201060303" pitchFamily="2" charset="0"/>
                <a:ea typeface="Red Hat Text Light" panose="02010303040201060303" pitchFamily="2" charset="0"/>
                <a:cs typeface="Red Hat Text Light" panose="020103030402010603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39F9089-6867-1F47-9756-69D65D8A67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968" y="533400"/>
            <a:ext cx="3664631" cy="57372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806C88E-AF91-F74E-8122-320C267C03A7}"/>
              </a:ext>
            </a:extLst>
          </p:cNvPr>
          <p:cNvSpPr txBox="1"/>
          <p:nvPr userDrawn="1"/>
        </p:nvSpPr>
        <p:spPr>
          <a:xfrm>
            <a:off x="8633460" y="6129967"/>
            <a:ext cx="217932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pl-PL" sz="1800" b="0" i="0" dirty="0" err="1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www.pansa.pl</a:t>
            </a:r>
            <a:endParaRPr lang="pl-PL" sz="1800" b="0" i="0" dirty="0">
              <a:solidFill>
                <a:schemeClr val="accent1"/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sp>
        <p:nvSpPr>
          <p:cNvPr id="10" name="Symbol zastępczy daty 11">
            <a:extLst>
              <a:ext uri="{FF2B5EF4-FFF2-40B4-BE49-F238E27FC236}">
                <a16:creationId xmlns:a16="http://schemas.microsoft.com/office/drawing/2014/main" id="{A50E9560-FC83-9240-8B9C-2BA635DAF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1120" y="6126481"/>
            <a:ext cx="5021580" cy="277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800" b="0" i="0">
                <a:solidFill>
                  <a:schemeClr val="tx1"/>
                </a:solidFill>
                <a:latin typeface="Red Hat Text Light" panose="02010303040201060303" pitchFamily="2" charset="0"/>
                <a:ea typeface="Red Hat Text Light" panose="02010303040201060303" pitchFamily="2" charset="0"/>
                <a:cs typeface="Red Hat Text Light" panose="02010303040201060303" pitchFamily="2" charset="0"/>
              </a:defRPr>
            </a:lvl1pPr>
          </a:lstStyle>
          <a:p>
            <a:endParaRPr lang="pl-PL" dirty="0">
              <a:latin typeface="Red Hat Text Light" panose="02010303040201060303" pitchFamily="2" charset="0"/>
              <a:ea typeface="Red Hat Text Light" panose="02010303040201060303" pitchFamily="2" charset="0"/>
              <a:cs typeface="Red Hat Text Light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9746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AC815B-6CE7-EE4A-B8AE-32D6DE289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CEF763-CCAB-2047-A2A6-D287A8872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D83B5F-44E8-4D46-B2A0-9D32CDDBF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1510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ytuł i 2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2C0FB5-66DF-E943-BF03-5124DF94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F73E98-DC80-1A46-8B40-00CB70FF2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1800" y="1825625"/>
            <a:ext cx="38160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30E615F-E7FA-8B42-B389-79185810E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8760" y="1825625"/>
            <a:ext cx="38160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F500285-4B33-1945-AE4E-59F74650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28575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jęcie + 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4935583-F144-A84A-950F-F10AF81E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C8897E48-3B67-6443-8AF6-A221302921E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20000" y="914401"/>
            <a:ext cx="8500200" cy="5189220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0BA12EC-B541-F749-823F-23EF4E69FA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17074" y="914401"/>
            <a:ext cx="1854925" cy="5189220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36119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 + 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4935583-F144-A84A-950F-F10AF81E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pl-PL" dirty="0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0BA12EC-B541-F749-823F-23EF4E69FA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617074" y="914401"/>
            <a:ext cx="1854925" cy="5189220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" name="Symbol zastępczy wykresu 2">
            <a:extLst>
              <a:ext uri="{FF2B5EF4-FFF2-40B4-BE49-F238E27FC236}">
                <a16:creationId xmlns:a16="http://schemas.microsoft.com/office/drawing/2014/main" id="{1BA5455E-B9C4-6E4B-87BF-7BCAB717C9C7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20725" y="914400"/>
            <a:ext cx="8499475" cy="518922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2586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elementy zawartoś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4935583-F144-A84A-950F-F10AF81E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ICAO MID Workshop on GNSS / PBN</a:t>
            </a:r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C8897E48-3B67-6443-8AF6-A221302921E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20000" y="1028699"/>
            <a:ext cx="3310980" cy="4107181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0BA12EC-B541-F749-823F-23EF4E69FA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1" y="5288279"/>
            <a:ext cx="3310980" cy="81534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5" name="Symbol zastępczy obrazu 6">
            <a:extLst>
              <a:ext uri="{FF2B5EF4-FFF2-40B4-BE49-F238E27FC236}">
                <a16:creationId xmlns:a16="http://schemas.microsoft.com/office/drawing/2014/main" id="{A94C5DF3-674C-4940-83BB-24DEB29B3AE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417650" y="1028699"/>
            <a:ext cx="3310980" cy="410718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zawartości 8">
            <a:extLst>
              <a:ext uri="{FF2B5EF4-FFF2-40B4-BE49-F238E27FC236}">
                <a16:creationId xmlns:a16="http://schemas.microsoft.com/office/drawing/2014/main" id="{9F3DDD34-7277-1D40-AE65-219DF130B25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17651" y="5288279"/>
            <a:ext cx="3310980" cy="81534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id="{77997F1E-27D1-D048-8D8E-5EF1E2193B44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8107680" y="1028699"/>
            <a:ext cx="3310980" cy="4107181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ymbol zastępczy zawartości 8">
            <a:extLst>
              <a:ext uri="{FF2B5EF4-FFF2-40B4-BE49-F238E27FC236}">
                <a16:creationId xmlns:a16="http://schemas.microsoft.com/office/drawing/2014/main" id="{628811A2-F65A-B243-8E88-B53BE0A019B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07681" y="5288279"/>
            <a:ext cx="3310980" cy="81534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250260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F87EDCF3-8262-0D49-A972-A2F9312266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16222"/>
            <a:ext cx="12192000" cy="124177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83F09F8-523C-9A49-9DD7-D84BD4EF36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1120" y="1457925"/>
            <a:ext cx="9471660" cy="2321618"/>
          </a:xfrm>
        </p:spPr>
        <p:txBody>
          <a:bodyPr anchor="b"/>
          <a:lstStyle>
            <a:lvl1pPr algn="l">
              <a:defRPr sz="3600" b="1" i="0">
                <a:solidFill>
                  <a:schemeClr val="bg1"/>
                </a:solidFill>
                <a:latin typeface="Red Hat Text SemiBold" panose="02010303040201060303" pitchFamily="2" charset="0"/>
                <a:ea typeface="Red Hat Text SemiBold" panose="02010303040201060303" pitchFamily="2" charset="0"/>
                <a:cs typeface="Red Hat Text SemiBold" panose="02010303040201060303" pitchFamily="2" charset="0"/>
              </a:defRPr>
            </a:lvl1pPr>
          </a:lstStyle>
          <a:p>
            <a:r>
              <a:rPr lang="pl-PL" dirty="0" err="1"/>
              <a:t>Thank</a:t>
            </a:r>
            <a:r>
              <a:rPr lang="pl-PL" dirty="0"/>
              <a:t> </a:t>
            </a:r>
            <a:r>
              <a:rPr lang="pl-PL" dirty="0" err="1"/>
              <a:t>You</a:t>
            </a:r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39F9089-6867-1F47-9756-69D65D8A67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968" y="533400"/>
            <a:ext cx="3664631" cy="57372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39B477C-3CDC-954A-910D-2DFF35727B91}"/>
              </a:ext>
            </a:extLst>
          </p:cNvPr>
          <p:cNvSpPr txBox="1"/>
          <p:nvPr userDrawn="1"/>
        </p:nvSpPr>
        <p:spPr>
          <a:xfrm>
            <a:off x="8633460" y="6129967"/>
            <a:ext cx="217932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pl-PL" sz="1800" b="0" i="0" dirty="0" err="1">
                <a:solidFill>
                  <a:schemeClr val="accent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rPr>
              <a:t>www.pansa.pl</a:t>
            </a:r>
            <a:endParaRPr lang="pl-PL" sz="1800" b="0" i="0" dirty="0">
              <a:solidFill>
                <a:schemeClr val="accent1"/>
              </a:solidFill>
              <a:latin typeface="Red Hat Text" panose="02010303040201060303" pitchFamily="2" charset="0"/>
              <a:ea typeface="Red Hat Text" panose="02010303040201060303" pitchFamily="2" charset="0"/>
              <a:cs typeface="Red Hat Text" panose="02010303040201060303" pitchFamily="2" charset="0"/>
            </a:endParaRPr>
          </a:p>
        </p:txBody>
      </p:sp>
      <p:sp>
        <p:nvSpPr>
          <p:cNvPr id="10" name="Symbol zastępczy daty 11">
            <a:extLst>
              <a:ext uri="{FF2B5EF4-FFF2-40B4-BE49-F238E27FC236}">
                <a16:creationId xmlns:a16="http://schemas.microsoft.com/office/drawing/2014/main" id="{6DE2292B-5A2F-DC4F-994A-7CBE9F2D6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41120" y="6126481"/>
            <a:ext cx="5021580" cy="277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800" b="0" i="0">
                <a:solidFill>
                  <a:schemeClr val="tx1"/>
                </a:solidFill>
                <a:latin typeface="Red Hat Text Light" panose="02010303040201060303" pitchFamily="2" charset="0"/>
                <a:ea typeface="Red Hat Text Light" panose="02010303040201060303" pitchFamily="2" charset="0"/>
                <a:cs typeface="Red Hat Text Light" panose="02010303040201060303" pitchFamily="2" charset="0"/>
              </a:defRPr>
            </a:lvl1pPr>
          </a:lstStyle>
          <a:p>
            <a:endParaRPr lang="pl-PL" dirty="0">
              <a:latin typeface="Red Hat Text Light" panose="02010303040201060303" pitchFamily="2" charset="0"/>
              <a:ea typeface="Red Hat Text Light" panose="02010303040201060303" pitchFamily="2" charset="0"/>
              <a:cs typeface="Red Hat Text Light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699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31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US" altLang="en-US"/>
              <a:t>ICAO MID Workshop on GNSS / PBN</a:t>
            </a:r>
            <a:endParaRPr lang="en-GB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958961B-D380-46FB-D88B-A36BC19DC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D44CAA3-F8F5-5E25-9A6F-3F29D91E0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1BF0679-D5CB-64E7-AD99-C99AF3E3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364C24-4A81-B15A-180D-2EED29A603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ICAO MID Workshop on GNSS / PBN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BF2F5CA-F569-58C0-93AD-FABB21E12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409EC-7FF8-48C8-B59A-3102B4D1FC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531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84969-7088-84A5-E826-453A1CFE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68533"/>
            <a:ext cx="10515600" cy="12429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331E8-2A1E-30CE-2304-5BB44DB1B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807" y="1371600"/>
            <a:ext cx="10515600" cy="5163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9D612D-E5CF-B376-4299-2350DC9FEA2A}"/>
              </a:ext>
            </a:extLst>
          </p:cNvPr>
          <p:cNvSpPr/>
          <p:nvPr userDrawn="1"/>
        </p:nvSpPr>
        <p:spPr>
          <a:xfrm>
            <a:off x="10726335" y="5363835"/>
            <a:ext cx="1465665" cy="1494165"/>
          </a:xfrm>
          <a:custGeom>
            <a:avLst/>
            <a:gdLst>
              <a:gd name="connsiteX0" fmla="*/ 0 w 1475190"/>
              <a:gd name="connsiteY0" fmla="*/ 0 h 1490990"/>
              <a:gd name="connsiteX1" fmla="*/ 1475190 w 1475190"/>
              <a:gd name="connsiteY1" fmla="*/ 0 h 1490990"/>
              <a:gd name="connsiteX2" fmla="*/ 1475190 w 1475190"/>
              <a:gd name="connsiteY2" fmla="*/ 1490990 h 1490990"/>
              <a:gd name="connsiteX3" fmla="*/ 0 w 1475190"/>
              <a:gd name="connsiteY3" fmla="*/ 1490990 h 1490990"/>
              <a:gd name="connsiteX4" fmla="*/ 0 w 1475190"/>
              <a:gd name="connsiteY4" fmla="*/ 0 h 1490990"/>
              <a:gd name="connsiteX0" fmla="*/ 0 w 1475190"/>
              <a:gd name="connsiteY0" fmla="*/ 1490990 h 1490990"/>
              <a:gd name="connsiteX1" fmla="*/ 1475190 w 1475190"/>
              <a:gd name="connsiteY1" fmla="*/ 0 h 1490990"/>
              <a:gd name="connsiteX2" fmla="*/ 1475190 w 1475190"/>
              <a:gd name="connsiteY2" fmla="*/ 1490990 h 1490990"/>
              <a:gd name="connsiteX3" fmla="*/ 0 w 1475190"/>
              <a:gd name="connsiteY3" fmla="*/ 1490990 h 1490990"/>
              <a:gd name="connsiteX0" fmla="*/ 0 w 1465665"/>
              <a:gd name="connsiteY0" fmla="*/ 1494165 h 1494165"/>
              <a:gd name="connsiteX1" fmla="*/ 1465665 w 1465665"/>
              <a:gd name="connsiteY1" fmla="*/ 0 h 1494165"/>
              <a:gd name="connsiteX2" fmla="*/ 1465665 w 1465665"/>
              <a:gd name="connsiteY2" fmla="*/ 1490990 h 1494165"/>
              <a:gd name="connsiteX3" fmla="*/ 0 w 1465665"/>
              <a:gd name="connsiteY3" fmla="*/ 1494165 h 149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5665" h="1494165">
                <a:moveTo>
                  <a:pt x="0" y="1494165"/>
                </a:moveTo>
                <a:lnTo>
                  <a:pt x="1465665" y="0"/>
                </a:lnTo>
                <a:lnTo>
                  <a:pt x="1465665" y="1490990"/>
                </a:lnTo>
                <a:lnTo>
                  <a:pt x="0" y="149416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B8BC9C-A12F-D5C0-C7B5-EDAC6584B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91893" y="6176963"/>
            <a:ext cx="522600" cy="529568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4FDEB0CE-F3D8-D7B5-F442-16742B52CB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3718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just" defTabSz="914400" rtl="0" eaLnBrk="1" latinLnBrk="0" hangingPunct="1">
        <a:lnSpc>
          <a:spcPct val="90000"/>
        </a:lnSpc>
        <a:spcBef>
          <a:spcPts val="1000"/>
        </a:spcBef>
        <a:buClr>
          <a:srgbClr val="00B0F0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just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just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just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just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7463B83-AB56-E64F-BE12-3804167CF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65125"/>
            <a:ext cx="8442960" cy="116649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FDF70E6-9EDB-B746-9B1B-62AE1DF39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71800" y="1897379"/>
            <a:ext cx="8442960" cy="42795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E9C0EBE-EFB7-974A-AE2E-92719214C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0000" y="6352144"/>
            <a:ext cx="4381500" cy="2769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0" i="0">
                <a:solidFill>
                  <a:schemeClr val="tx1"/>
                </a:solidFill>
                <a:latin typeface="Red Hat Text Medium" panose="02010303040201060303" pitchFamily="2" charset="0"/>
                <a:ea typeface="Red Hat Text Medium" panose="02010303040201060303" pitchFamily="2" charset="0"/>
                <a:cs typeface="Red Hat Text Medium" panose="02010303040201060303" pitchFamily="2" charset="0"/>
              </a:defRPr>
            </a:lvl1pPr>
          </a:lstStyle>
          <a:p>
            <a:r>
              <a:rPr lang="en-US">
                <a:latin typeface="Red Hat Text Medium" panose="02010303040201060303" pitchFamily="2" charset="0"/>
                <a:ea typeface="Red Hat Text Medium" panose="02010303040201060303" pitchFamily="2" charset="0"/>
                <a:cs typeface="Red Hat Text Medium" panose="02010303040201060303" pitchFamily="2" charset="0"/>
              </a:rPr>
              <a:t>ICAO MID Workshop on GNSS / PBN</a:t>
            </a:r>
            <a:endParaRPr lang="pl-PL" dirty="0">
              <a:latin typeface="Red Hat Text Medium" panose="02010303040201060303" pitchFamily="2" charset="0"/>
              <a:ea typeface="Red Hat Text Medium" panose="02010303040201060303" pitchFamily="2" charset="0"/>
              <a:cs typeface="Red Hat Text Medium" panose="02010303040201060303" pitchFamily="2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39539B4-E4CC-6048-9AC4-1ECC15D169C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393934" y="362806"/>
            <a:ext cx="2148813" cy="345959"/>
          </a:xfrm>
          <a:prstGeom prst="rect">
            <a:avLst/>
          </a:prstGeom>
        </p:spPr>
      </p:pic>
      <p:sp>
        <p:nvSpPr>
          <p:cNvPr id="9" name="Symbol zastępczy stopki 4">
            <a:extLst>
              <a:ext uri="{FF2B5EF4-FFF2-40B4-BE49-F238E27FC236}">
                <a16:creationId xmlns:a16="http://schemas.microsoft.com/office/drawing/2014/main" id="{B84DFC09-DAAD-2341-A9D4-2E1A8652A426}"/>
              </a:ext>
            </a:extLst>
          </p:cNvPr>
          <p:cNvSpPr txBox="1">
            <a:spLocks/>
          </p:cNvSpPr>
          <p:nvPr userDrawn="1"/>
        </p:nvSpPr>
        <p:spPr>
          <a:xfrm>
            <a:off x="5394960" y="6356350"/>
            <a:ext cx="43815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9890431-911B-3A4F-9902-5472CFDAD738}"/>
              </a:ext>
            </a:extLst>
          </p:cNvPr>
          <p:cNvSpPr txBox="1"/>
          <p:nvPr userDrawn="1"/>
        </p:nvSpPr>
        <p:spPr>
          <a:xfrm>
            <a:off x="9563100" y="6352143"/>
            <a:ext cx="185166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pl-PL" sz="1200" b="0" i="0" dirty="0" err="1">
                <a:latin typeface="Red Hat Text Medium" panose="02010303040201060303" pitchFamily="2" charset="0"/>
                <a:ea typeface="Red Hat Text Medium" panose="02010303040201060303" pitchFamily="2" charset="0"/>
                <a:cs typeface="Red Hat Text Medium" panose="02010303040201060303" pitchFamily="2" charset="0"/>
              </a:rPr>
              <a:t>www.pansa.pl</a:t>
            </a:r>
            <a:endParaRPr lang="pl-PL" sz="1200" b="0" i="0" dirty="0">
              <a:latin typeface="Red Hat Text Medium" panose="02010303040201060303" pitchFamily="2" charset="0"/>
              <a:ea typeface="Red Hat Text Medium" panose="02010303040201060303" pitchFamily="2" charset="0"/>
              <a:cs typeface="Red Hat Text Medium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3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3057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95323" y="1220046"/>
            <a:ext cx="11210927" cy="2208956"/>
          </a:xfrm>
        </p:spPr>
        <p:txBody>
          <a:bodyPr/>
          <a:lstStyle/>
          <a:p>
            <a:r>
              <a:rPr lang="en-GB" b="1" dirty="0"/>
              <a:t>GNSS Vulnerabilities and Emerging Threats</a:t>
            </a:r>
            <a:endParaRPr lang="en-US" altLang="en-US" sz="3200" b="1" dirty="0"/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95324" y="3752851"/>
            <a:ext cx="8749244" cy="900113"/>
          </a:xfrm>
        </p:spPr>
        <p:txBody>
          <a:bodyPr/>
          <a:lstStyle/>
          <a:p>
            <a:r>
              <a:rPr lang="en-GB" sz="2000" dirty="0"/>
              <a:t>ICAO MID Workshop on GNSS / PBN</a:t>
            </a:r>
          </a:p>
          <a:p>
            <a:r>
              <a:rPr lang="en-GB" sz="2000" dirty="0"/>
              <a:t>Cairo, Egypt, 29 September - 1 October 2026</a:t>
            </a:r>
          </a:p>
        </p:txBody>
      </p:sp>
      <p:sp>
        <p:nvSpPr>
          <p:cNvPr id="122890" name="Text Box 10"/>
          <p:cNvSpPr txBox="1">
            <a:spLocks noChangeArrowheads="1"/>
          </p:cNvSpPr>
          <p:nvPr/>
        </p:nvSpPr>
        <p:spPr bwMode="auto">
          <a:xfrm>
            <a:off x="695324" y="4828540"/>
            <a:ext cx="6116955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5000"/>
              </a:spcBef>
            </a:pPr>
            <a:r>
              <a:rPr lang="en-GB" altLang="en-US" sz="1400" b="1" dirty="0">
                <a:solidFill>
                  <a:schemeClr val="bg1"/>
                </a:solidFill>
              </a:rPr>
              <a:t>Gerhard BERZ</a:t>
            </a:r>
          </a:p>
          <a:p>
            <a:pPr>
              <a:spcBef>
                <a:spcPct val="25000"/>
              </a:spcBef>
            </a:pPr>
            <a:r>
              <a:rPr lang="en-GB" altLang="en-US" sz="1400" dirty="0">
                <a:solidFill>
                  <a:schemeClr val="bg1"/>
                </a:solidFill>
              </a:rPr>
              <a:t>Head of Navigation</a:t>
            </a:r>
            <a:endParaRPr lang="en-GB" altLang="en-US" sz="1200" dirty="0">
              <a:solidFill>
                <a:schemeClr val="bg1"/>
              </a:solidFill>
            </a:endParaRPr>
          </a:p>
          <a:p>
            <a:pPr>
              <a:spcBef>
                <a:spcPct val="25000"/>
              </a:spcBef>
            </a:pPr>
            <a:r>
              <a:rPr lang="en-GB" altLang="en-US" sz="1200" dirty="0">
                <a:solidFill>
                  <a:schemeClr val="bg1"/>
                </a:solidFill>
              </a:rPr>
              <a:t>gerhard.berz@eurocontrol.int</a:t>
            </a:r>
          </a:p>
        </p:txBody>
      </p:sp>
    </p:spTree>
    <p:extLst>
      <p:ext uri="{BB962C8B-B14F-4D97-AF65-F5344CB8AC3E}">
        <p14:creationId xmlns:p14="http://schemas.microsoft.com/office/powerpoint/2010/main" val="345744470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DC98B-B928-D36E-7128-573B6DB5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dirty="0"/>
              <a:t>Important Notice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C9F85-F535-987F-A9DB-0977ECB77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Information in these slides is NOT INTENDED FOR THE GENERAL PUBLIC</a:t>
            </a:r>
          </a:p>
          <a:p>
            <a:endParaRPr lang="en-GB" sz="2800" dirty="0"/>
          </a:p>
          <a:p>
            <a:r>
              <a:rPr lang="en-GB" sz="2800" dirty="0"/>
              <a:t>Goal of this sharing of sensitive information is to help aviation maintain safe operations</a:t>
            </a:r>
          </a:p>
          <a:p>
            <a:endParaRPr lang="en-GB" sz="2800" dirty="0"/>
          </a:p>
          <a:p>
            <a:r>
              <a:rPr lang="en-GB" sz="2800" dirty="0"/>
              <a:t>Workshop </a:t>
            </a:r>
            <a:r>
              <a:rPr lang="en-GB" sz="2800" dirty="0" err="1"/>
              <a:t>Particpants</a:t>
            </a:r>
            <a:r>
              <a:rPr lang="en-GB" sz="2800" dirty="0"/>
              <a:t> are requested to use the material with the necessary discretion, for aviation-internal SAFETY purposes ONLY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304BCB-5EEC-34C9-51EB-39A523C1CC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A0CE4B-FF0F-C9DA-A261-E3F16FC415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940480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71840-DE68-4378-60B2-EA09BB507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GOOD NEWS FIRST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A3641-03FC-7813-F730-79E57F58E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353312"/>
            <a:ext cx="4355592" cy="4764913"/>
          </a:xfrm>
        </p:spPr>
        <p:txBody>
          <a:bodyPr/>
          <a:lstStyle/>
          <a:p>
            <a:r>
              <a:rPr lang="en-GB" dirty="0"/>
              <a:t>Core Satellite Constellation Internal Faults</a:t>
            </a:r>
          </a:p>
          <a:p>
            <a:endParaRPr lang="en-GB" dirty="0"/>
          </a:p>
          <a:p>
            <a:r>
              <a:rPr lang="en-GB" dirty="0"/>
              <a:t>Constellation Weakness (not enough satellites with good geometry)</a:t>
            </a:r>
          </a:p>
          <a:p>
            <a:endParaRPr lang="en-GB" dirty="0"/>
          </a:p>
          <a:p>
            <a:r>
              <a:rPr lang="en-GB" dirty="0"/>
              <a:t>Space / Solar Weather and Ionospheric Effects</a:t>
            </a:r>
          </a:p>
          <a:p>
            <a:endParaRPr lang="en-GB" dirty="0"/>
          </a:p>
          <a:p>
            <a:r>
              <a:rPr lang="en-GB" dirty="0"/>
              <a:t>Radio Frequency Interference (RFI)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F6FDA-CB68-03F6-7AE0-E3481BD2F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0" y="1254126"/>
            <a:ext cx="6370320" cy="5402706"/>
          </a:xfrm>
        </p:spPr>
        <p:txBody>
          <a:bodyPr/>
          <a:lstStyle/>
          <a:p>
            <a:r>
              <a:rPr lang="en-GB" dirty="0"/>
              <a:t>Mitigated by over 2 decades of Augmentation System Design</a:t>
            </a:r>
          </a:p>
          <a:p>
            <a:endParaRPr lang="en-GB" dirty="0"/>
          </a:p>
          <a:p>
            <a:r>
              <a:rPr lang="en-GB" dirty="0"/>
              <a:t>GPS operating well above minimum constellation (24SV)</a:t>
            </a:r>
          </a:p>
          <a:p>
            <a:r>
              <a:rPr lang="en-GB" dirty="0"/>
              <a:t>DFMC will have plenty satellites</a:t>
            </a:r>
          </a:p>
          <a:p>
            <a:endParaRPr lang="en-GB" dirty="0"/>
          </a:p>
          <a:p>
            <a:r>
              <a:rPr lang="en-GB" dirty="0"/>
              <a:t>Occasional issues in SBAS during solar peaks</a:t>
            </a:r>
          </a:p>
          <a:p>
            <a:r>
              <a:rPr lang="en-GB" dirty="0"/>
              <a:t>DFMC will fix all first order effects</a:t>
            </a:r>
          </a:p>
          <a:p>
            <a:endParaRPr lang="en-GB" dirty="0"/>
          </a:p>
          <a:p>
            <a:r>
              <a:rPr lang="en-GB" dirty="0"/>
              <a:t>Current multi-sensor and independent CNS capabilities provide significant robustness (especially INS)</a:t>
            </a:r>
          </a:p>
          <a:p>
            <a:r>
              <a:rPr lang="en-GB" dirty="0"/>
              <a:t>DFMC: L5/E5 signal is stronger, ARAIM will have redundant Single Frequency Modes (+other stuff)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4DB32-1B1B-D8FD-3E78-BABD1AACAC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99617"/>
            <a:ext cx="5562600" cy="269875"/>
          </a:xfrm>
        </p:spPr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C5769-3135-18DB-D693-E608FF6D8A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656E8D-B8B0-4628-8A79-AE7530179D17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12881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6C60-8D13-651A-5723-95B81151F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193167"/>
            <a:ext cx="9118600" cy="776287"/>
          </a:xfrm>
        </p:spPr>
        <p:txBody>
          <a:bodyPr/>
          <a:lstStyle/>
          <a:p>
            <a:r>
              <a:rPr lang="en-GB" b="1" dirty="0"/>
              <a:t>2025 RFI Situation – Sherlock / GRID Tool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6BC0-C0E2-38F7-1D3D-64C239702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B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6F93E7-8A88-4C49-B595-C88A0DA0006D}" type="slidenum">
              <a:rPr lang="en-GB" altLang="en-US" smtClean="0"/>
              <a:pPr/>
              <a:t>4</a:t>
            </a:fld>
            <a:endParaRPr lang="en-GB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9870F-4A75-1EC5-C6A6-B62F2A465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39" y="953000"/>
            <a:ext cx="5558945" cy="56715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E1F396-4EC8-AED8-C884-604AF37B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784" y="961164"/>
            <a:ext cx="5539409" cy="567150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746C4D-9332-9949-19C6-E5A1F4181B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450480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959B-6E70-3C23-B36C-9874C424D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333595"/>
            <a:ext cx="10515600" cy="542303"/>
          </a:xfrm>
        </p:spPr>
        <p:txBody>
          <a:bodyPr anchor="t">
            <a:noAutofit/>
          </a:bodyPr>
          <a:lstStyle/>
          <a:p>
            <a:r>
              <a:rPr lang="en-GB" sz="3200" b="1" dirty="0">
                <a:solidFill>
                  <a:srgbClr val="00B0F0"/>
                </a:solidFill>
                <a:latin typeface="+mn-lt"/>
              </a:rPr>
              <a:t>2024-2025 GNSS Jamming: Pilot Reports to EVAIR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5A47F4-57AF-AF6F-0C68-7F863AF0A385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 t="22614" b="13969"/>
          <a:stretch>
            <a:fillRect/>
          </a:stretch>
        </p:blipFill>
        <p:spPr>
          <a:xfrm>
            <a:off x="438807" y="875898"/>
            <a:ext cx="10404000" cy="52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C8662C-C223-DEFC-C67E-F83C95B92705}"/>
              </a:ext>
            </a:extLst>
          </p:cNvPr>
          <p:cNvSpPr txBox="1"/>
          <p:nvPr/>
        </p:nvSpPr>
        <p:spPr>
          <a:xfrm>
            <a:off x="996043" y="6196693"/>
            <a:ext cx="767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EVAIR = EUROCONTROL Voluntary ATM Incident Reporting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AD46A-1CAC-2622-DFBC-805843DBB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B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6F93E7-8A88-4C49-B595-C88A0DA0006D}" type="slidenum">
              <a:rPr lang="en-GB" altLang="en-US" smtClean="0"/>
              <a:pPr/>
              <a:t>5</a:t>
            </a:fld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E23E2-38BA-3CFD-CA6A-C83D30C36C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989964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6BA8E-EDBC-A8B2-8EC7-6245BD385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3F26-B162-CAFA-99B0-91C84171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333595"/>
            <a:ext cx="10515600" cy="5711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200" b="1" dirty="0">
                <a:solidFill>
                  <a:srgbClr val="00B0F0"/>
                </a:solidFill>
                <a:latin typeface="+mn-lt"/>
              </a:rPr>
              <a:t>2024-2025 GNSS Spoofing: Pilot Reports to EVAIR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655175-B394-BAF0-1DC2-FE31F8B00404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rcRect t="22775" b="13318"/>
          <a:stretch>
            <a:fillRect/>
          </a:stretch>
        </p:blipFill>
        <p:spPr>
          <a:xfrm>
            <a:off x="438807" y="904775"/>
            <a:ext cx="10404000" cy="52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6078ED-BACF-9893-3EA2-5AF71483787F}"/>
              </a:ext>
            </a:extLst>
          </p:cNvPr>
          <p:cNvSpPr txBox="1"/>
          <p:nvPr/>
        </p:nvSpPr>
        <p:spPr>
          <a:xfrm>
            <a:off x="996043" y="6196693"/>
            <a:ext cx="73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EVAIR = EUROCONTROL Voluntary ATM Incident Reporting System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52F1D8-B3F7-14F9-2427-D39193121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0" y="6588125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B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6F93E7-8A88-4C49-B595-C88A0DA0006D}" type="slidenum">
              <a:rPr lang="en-GB" altLang="en-US" smtClean="0"/>
              <a:pPr/>
              <a:t>6</a:t>
            </a:fld>
            <a:endParaRPr lang="en-GB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149E8-5D67-347A-13AD-1F84F76CED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20309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08E6D-82D2-CEE9-1B97-DE4162CF9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>
            <a:extLst>
              <a:ext uri="{FF2B5EF4-FFF2-40B4-BE49-F238E27FC236}">
                <a16:creationId xmlns:a16="http://schemas.microsoft.com/office/drawing/2014/main" id="{AD3233AB-E4C5-2F21-C1DD-5E8463BFFE76}"/>
              </a:ext>
            </a:extLst>
          </p:cNvPr>
          <p:cNvSpPr/>
          <p:nvPr/>
        </p:nvSpPr>
        <p:spPr>
          <a:xfrm>
            <a:off x="-264633" y="0"/>
            <a:ext cx="12456633" cy="702644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8000">
                <a:srgbClr val="00C0F3"/>
              </a:gs>
              <a:gs pos="43000">
                <a:schemeClr val="accent2">
                  <a:lumMod val="95000"/>
                  <a:lumOff val="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ím 2">
            <a:extLst>
              <a:ext uri="{FF2B5EF4-FFF2-40B4-BE49-F238E27FC236}">
                <a16:creationId xmlns:a16="http://schemas.microsoft.com/office/drawing/2014/main" id="{E84607CB-A700-C3D3-5899-817D308C9CC1}"/>
              </a:ext>
            </a:extLst>
          </p:cNvPr>
          <p:cNvSpPr txBox="1">
            <a:spLocks/>
          </p:cNvSpPr>
          <p:nvPr/>
        </p:nvSpPr>
        <p:spPr>
          <a:xfrm>
            <a:off x="623392" y="-154314"/>
            <a:ext cx="11425099" cy="907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6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GNSS RFI 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event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reporting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ratio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57DD7622-D6E4-72B5-E536-5A3AD1197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8288" y="5898435"/>
            <a:ext cx="3646570" cy="1157838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541C6A7-6DE7-CC00-1156-A61FCD4C8F35}"/>
              </a:ext>
            </a:extLst>
          </p:cNvPr>
          <p:cNvGraphicFramePr>
            <a:graphicFrameLocks/>
          </p:cNvGraphicFramePr>
          <p:nvPr/>
        </p:nvGraphicFramePr>
        <p:xfrm>
          <a:off x="1199456" y="783376"/>
          <a:ext cx="9361040" cy="5453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8288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BE3DE-1D28-9E31-88FA-060B9A336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>
            <a:extLst>
              <a:ext uri="{FF2B5EF4-FFF2-40B4-BE49-F238E27FC236}">
                <a16:creationId xmlns:a16="http://schemas.microsoft.com/office/drawing/2014/main" id="{274A6285-C01D-FCEE-B95F-DCABF32E3535}"/>
              </a:ext>
            </a:extLst>
          </p:cNvPr>
          <p:cNvSpPr/>
          <p:nvPr/>
        </p:nvSpPr>
        <p:spPr>
          <a:xfrm>
            <a:off x="-264633" y="0"/>
            <a:ext cx="12456633" cy="702644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8000">
                <a:srgbClr val="00C0F3"/>
              </a:gs>
              <a:gs pos="43000">
                <a:schemeClr val="accent2">
                  <a:lumMod val="95000"/>
                  <a:lumOff val="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ím 2">
            <a:extLst>
              <a:ext uri="{FF2B5EF4-FFF2-40B4-BE49-F238E27FC236}">
                <a16:creationId xmlns:a16="http://schemas.microsoft.com/office/drawing/2014/main" id="{E3AAEBF4-66F4-3BC1-9A77-CAB4BB021833}"/>
              </a:ext>
            </a:extLst>
          </p:cNvPr>
          <p:cNvSpPr txBox="1">
            <a:spLocks/>
          </p:cNvSpPr>
          <p:nvPr/>
        </p:nvSpPr>
        <p:spPr>
          <a:xfrm>
            <a:off x="623392" y="-226694"/>
            <a:ext cx="11425099" cy="907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6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Post-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event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analysis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: 13. May 2026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ED2FC38-6D1F-5284-057B-66A159B587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8288" y="5948027"/>
            <a:ext cx="3646570" cy="1157838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39EF8B59-0FDD-C21E-DFC9-A30E6278DC06}"/>
              </a:ext>
            </a:extLst>
          </p:cNvPr>
          <p:cNvSpPr txBox="1"/>
          <p:nvPr/>
        </p:nvSpPr>
        <p:spPr>
          <a:xfrm>
            <a:off x="2444518" y="6357669"/>
            <a:ext cx="7038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SecureTrack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developed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SERO GmbH.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3112EFC-C3E7-03DD-4B8E-28C04F718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862" y="662859"/>
            <a:ext cx="10182275" cy="562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9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D94CC-A6E7-409A-40C9-5EE1A6F7A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églalap 12">
            <a:extLst>
              <a:ext uri="{FF2B5EF4-FFF2-40B4-BE49-F238E27FC236}">
                <a16:creationId xmlns:a16="http://schemas.microsoft.com/office/drawing/2014/main" id="{7E4E65C6-76AE-6E44-94E3-18281636F0BE}"/>
              </a:ext>
            </a:extLst>
          </p:cNvPr>
          <p:cNvSpPr/>
          <p:nvPr/>
        </p:nvSpPr>
        <p:spPr>
          <a:xfrm>
            <a:off x="-264633" y="0"/>
            <a:ext cx="12456633" cy="702644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8000">
                <a:srgbClr val="00C0F3"/>
              </a:gs>
              <a:gs pos="43000">
                <a:schemeClr val="accent2">
                  <a:lumMod val="95000"/>
                  <a:lumOff val="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ím 2">
            <a:extLst>
              <a:ext uri="{FF2B5EF4-FFF2-40B4-BE49-F238E27FC236}">
                <a16:creationId xmlns:a16="http://schemas.microsoft.com/office/drawing/2014/main" id="{3CA76786-94B4-BFF5-02FA-12459DBBA50F}"/>
              </a:ext>
            </a:extLst>
          </p:cNvPr>
          <p:cNvSpPr txBox="1">
            <a:spLocks/>
          </p:cNvSpPr>
          <p:nvPr/>
        </p:nvSpPr>
        <p:spPr>
          <a:xfrm>
            <a:off x="623392" y="-226694"/>
            <a:ext cx="11425099" cy="9078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6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Post-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event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hu-H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analysis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: 13. May 2026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2E269E0-BBFA-5FBE-01A6-6DA7CB5DC9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8288" y="5948027"/>
            <a:ext cx="3646570" cy="1157838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43B40385-4CE1-D9D9-E189-D19CE9E54778}"/>
              </a:ext>
            </a:extLst>
          </p:cNvPr>
          <p:cNvSpPr txBox="1"/>
          <p:nvPr/>
        </p:nvSpPr>
        <p:spPr>
          <a:xfrm>
            <a:off x="2444518" y="6357669"/>
            <a:ext cx="70383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SecureTrack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developed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hu-HU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</a:t>
            </a:r>
            <a:r>
              <a:rPr kumimoji="0" lang="hu-H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SERO GmbH. 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29F97F51-5BCE-CB4B-76A2-BCE84E97E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446" y="638927"/>
            <a:ext cx="10239108" cy="566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7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E35CE-A351-A64F-9F18-68BE9911B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81C44723-4129-362F-2BF0-8BC7BCF5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Typical workday snapshot</a:t>
            </a: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6DF08E3-7E88-E822-622A-9365C9F6A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ed Hat Text Medium" panose="02010303040201060303" pitchFamily="2" charset="0"/>
              </a:rPr>
              <a:t>ICAO MID Workshop on GNSS / PBN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d Hat Text Medium" panose="02010303040201060303" pitchFamily="2" charset="0"/>
            </a:endParaRPr>
          </a:p>
        </p:txBody>
      </p:sp>
      <p:pic>
        <p:nvPicPr>
          <p:cNvPr id="4" name="Obraz 3" descr="Obraz zawierający tekst, zrzut ekranu, elektronika&#10;&#10;Zawartość wygenerowana przez AI może być niepoprawna.">
            <a:extLst>
              <a:ext uri="{FF2B5EF4-FFF2-40B4-BE49-F238E27FC236}">
                <a16:creationId xmlns:a16="http://schemas.microsoft.com/office/drawing/2014/main" id="{3A83526B-2EFC-7486-BCF1-AD82ECF6C8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20" b="33054"/>
          <a:stretch>
            <a:fillRect/>
          </a:stretch>
        </p:blipFill>
        <p:spPr>
          <a:xfrm>
            <a:off x="3640582" y="1767559"/>
            <a:ext cx="4910836" cy="39041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394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CA1A-F946-64E7-12FA-7CD91878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77839"/>
            <a:ext cx="10673444" cy="776287"/>
          </a:xfrm>
        </p:spPr>
        <p:txBody>
          <a:bodyPr>
            <a:noAutofit/>
          </a:bodyPr>
          <a:lstStyle/>
          <a:p>
            <a:r>
              <a:rPr lang="en-GB" sz="2800" b="1" dirty="0"/>
              <a:t>Persistent Impact of GPS Spoofing on Aircraft Navigation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F0EB8-E57F-5149-5DDB-77452760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0" y="1364431"/>
            <a:ext cx="10800000" cy="49560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78DE1D-E552-0121-D36C-ACE62A9DAD7A}"/>
              </a:ext>
            </a:extLst>
          </p:cNvPr>
          <p:cNvSpPr txBox="1"/>
          <p:nvPr/>
        </p:nvSpPr>
        <p:spPr>
          <a:xfrm>
            <a:off x="2159560" y="2743637"/>
            <a:ext cx="56373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Analysis of 397 transatlantic flights initially spoofed over the Black Sea: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≈74% broadcast a NIC ≥ 7 once they exited the jamming / spoofing area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≈10% were still broadcasting a NIC = 0 as they entered the Oceanic airspace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Remaining flights regained NIC ≥ 7 at various points over Europe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Provided by Skai Data Services (NSP JWG/13 IP15)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40E42C-B906-6DFC-E02D-9FA324245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0" y="1364431"/>
            <a:ext cx="2614221" cy="56104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93A9E-4ECE-173D-0667-C48E9B9D02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08080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F432D7-7D4E-4BD8-89B2-C7242758F859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D2D550-9F01-9047-37A7-6B6DD553F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110" y="4810396"/>
            <a:ext cx="5039370" cy="13663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70C9D3-D407-B40C-83BA-EBF32FC4FC49}"/>
              </a:ext>
            </a:extLst>
          </p:cNvPr>
          <p:cNvSpPr txBox="1"/>
          <p:nvPr/>
        </p:nvSpPr>
        <p:spPr>
          <a:xfrm>
            <a:off x="2922814" y="4494286"/>
            <a:ext cx="3173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CPDLC Clock Shift Data:</a:t>
            </a:r>
          </a:p>
        </p:txBody>
      </p:sp>
    </p:spTree>
    <p:extLst>
      <p:ext uri="{BB962C8B-B14F-4D97-AF65-F5344CB8AC3E}">
        <p14:creationId xmlns:p14="http://schemas.microsoft.com/office/powerpoint/2010/main" val="1282638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95BF-B3F2-BA03-E040-B6FFBD23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Taking it to the individual Cockpit level: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A6513E-6462-DE2B-042B-17D8742363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EFF743-2C7D-D0FF-0354-1C0E32981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22" y="1430909"/>
            <a:ext cx="11337555" cy="467937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D3B4A-8FA9-7BDF-680B-1AB21B750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007207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8E05C-1619-7F46-0017-44D8A1B35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7839"/>
            <a:ext cx="9437370" cy="776287"/>
          </a:xfrm>
        </p:spPr>
        <p:txBody>
          <a:bodyPr/>
          <a:lstStyle/>
          <a:p>
            <a:r>
              <a:rPr lang="en-GB" b="1" dirty="0"/>
              <a:t>GNSS Interference Impact on Aircraft and Operations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001D9-9340-993B-C48E-580A8F068A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460" y="1254126"/>
            <a:ext cx="5029200" cy="5126035"/>
          </a:xfrm>
        </p:spPr>
        <p:txBody>
          <a:bodyPr/>
          <a:lstStyle/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GPS Receiver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, FMS position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, Clock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: may remain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GPWS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Weather Radar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Position reporting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 (ADS-C)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Comms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failures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 (CPDLC, </a:t>
            </a:r>
            <a:r>
              <a:rPr lang="en-US" sz="2000" dirty="0" err="1">
                <a:solidFill>
                  <a:srgbClr val="5F5850"/>
                </a:solidFill>
                <a:latin typeface="D-DIN" panose="020B0504030202030204" pitchFamily="34" charset="77"/>
              </a:rPr>
              <a:t>SatCom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)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Head Up Display (HUD)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Synthetic Vision System (SVS)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endParaRPr lang="en-US" sz="2000" dirty="0">
              <a:solidFill>
                <a:srgbClr val="5F5850"/>
              </a:solidFill>
              <a:latin typeface="D-DIN" panose="020B0504030202030204" pitchFamily="34" charset="77"/>
            </a:endParaRP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Runway Protection Systems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 (RAAS, ROPS)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Emergency Locator (ELT) reporting incorrect</a:t>
            </a: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Wind Display (ND)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endParaRPr lang="en-US" sz="2000" dirty="0">
              <a:solidFill>
                <a:srgbClr val="5F5850"/>
              </a:solidFill>
              <a:latin typeface="D-DIN" panose="020B0504030202030204" pitchFamily="34" charset="77"/>
            </a:endParaRP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ADS-B-out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, ADS-B-in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endParaRPr lang="en-US" dirty="0">
              <a:solidFill>
                <a:srgbClr val="5F5850"/>
              </a:solidFill>
              <a:latin typeface="D-DIN" panose="020B0504030202030204" pitchFamily="34" charset="77"/>
            </a:endParaRPr>
          </a:p>
          <a:p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Transponder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, Navaid tuning </a:t>
            </a:r>
            <a:r>
              <a:rPr lang="en-US" sz="2000" dirty="0">
                <a:solidFill>
                  <a:srgbClr val="F04622"/>
                </a:solidFill>
                <a:latin typeface="D-DIN" panose="020B0504030202030204" pitchFamily="34" charset="77"/>
              </a:rPr>
              <a:t>failure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B3879-0DF9-1470-523C-90D217B1B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0660" y="1254126"/>
            <a:ext cx="6301740" cy="5318125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Unable to navigate normally (may need radar vectors to destination)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No longer RNP capable (cannot cross North Atlantic RNP4)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EGPWS false alerts, EGPWS system switched off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Go-Arounds in unexpected positions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Cascading system failures, complex and high workload approaches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Weather Radar: unable to detect thunderstorms (CB’s)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Loss of comms: CPDLC, </a:t>
            </a:r>
            <a:r>
              <a:rPr lang="en-US" sz="2000" dirty="0" err="1">
                <a:solidFill>
                  <a:srgbClr val="5F5850"/>
                </a:solidFill>
                <a:latin typeface="D-DIN" panose="020B0504030202030204" pitchFamily="34" charset="77"/>
              </a:rPr>
              <a:t>SatCom</a:t>
            </a:r>
            <a:endParaRPr lang="en-US" dirty="0">
              <a:solidFill>
                <a:srgbClr val="5F5850"/>
              </a:solidFill>
              <a:latin typeface="D-DIN" panose="020B0504030202030204" pitchFamily="34" charset="77"/>
            </a:endParaRP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GPS receiver contamination possible 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Unable to de-select GPS input to aircraft systems</a:t>
            </a:r>
          </a:p>
          <a:p>
            <a:pPr>
              <a:lnSpc>
                <a:spcPts val="2600"/>
              </a:lnSpc>
            </a:pPr>
            <a:r>
              <a:rPr lang="en-US" sz="2000" dirty="0">
                <a:solidFill>
                  <a:srgbClr val="5F5850"/>
                </a:solidFill>
                <a:latin typeface="D-DIN" panose="020B0504030202030204" pitchFamily="34" charset="77"/>
              </a:rPr>
              <a:t>Aircraft may be grounded pending hard reset of GPS receiver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E595DA-F680-5A20-CF6F-8B0AA45F917F}"/>
              </a:ext>
            </a:extLst>
          </p:cNvPr>
          <p:cNvSpPr txBox="1"/>
          <p:nvPr/>
        </p:nvSpPr>
        <p:spPr>
          <a:xfrm>
            <a:off x="7513955" y="6307574"/>
            <a:ext cx="3177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Summary from OPSGROUP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4344C7-EAAA-F405-814E-AA2B0E9AFC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86B881-A740-3AEF-DA20-437E1E6514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656E8D-B8B0-4628-8A79-AE7530179D17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258930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Why are civil aircraft so exposed to interference?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705225" y="1207126"/>
          <a:ext cx="8128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946297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2910402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706956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6983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70C0"/>
                          </a:solidFill>
                        </a:rPr>
                        <a:t>Jammer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70C0"/>
                          </a:solidFill>
                        </a:rPr>
                        <a:t>Impact Radius on Aircraft at FL350</a:t>
                      </a:r>
                      <a:r>
                        <a:rPr lang="en-GB" sz="2400" baseline="30000" dirty="0">
                          <a:solidFill>
                            <a:srgbClr val="0070C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70C0"/>
                          </a:solidFill>
                        </a:rPr>
                        <a:t>Maximum Outage Duration at ENR Speed</a:t>
                      </a:r>
                      <a:r>
                        <a:rPr lang="en-GB" sz="2400" baseline="30000" dirty="0">
                          <a:solidFill>
                            <a:srgbClr val="0070C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070C0"/>
                          </a:solidFill>
                        </a:rPr>
                        <a:t>“Protection” against military GPS system near ground</a:t>
                      </a:r>
                      <a:r>
                        <a:rPr lang="en-GB" sz="2400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3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10W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77NM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20km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2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100W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230NM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60km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31595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43675" y="4092809"/>
            <a:ext cx="55008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1: Assuming -6dB antenna gain and 15dB tracking margin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2: ENR speed assumed 450 knots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3: Assuming a +20dB J/S capability (very modest!)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838700" y="6267450"/>
            <a:ext cx="6743700" cy="256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344150" y="6067425"/>
            <a:ext cx="466725" cy="1809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510837" y="5867400"/>
            <a:ext cx="1" cy="2000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405937" y="6235185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Jammer Antenna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2361" y="5594062"/>
            <a:ext cx="167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Drone with Anti-Jam Capability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61" y="3239627"/>
            <a:ext cx="1446052" cy="67356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33400" y="2440905"/>
            <a:ext cx="24193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Air Transport Aircraft at </a:t>
            </a:r>
            <a:r>
              <a:rPr lang="en-GB" dirty="0" err="1"/>
              <a:t>En</a:t>
            </a:r>
            <a:r>
              <a:rPr lang="en-GB" dirty="0"/>
              <a:t>-Route Altitude</a:t>
            </a:r>
          </a:p>
          <a:p>
            <a:r>
              <a:rPr lang="en-GB" sz="1600" dirty="0"/>
              <a:t>(no anti-jam capability)</a:t>
            </a:r>
            <a:endParaRPr lang="en-GB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8972550" y="5967412"/>
            <a:ext cx="1371600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1876426" y="3882724"/>
            <a:ext cx="8467724" cy="200372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81000" y="6299488"/>
            <a:ext cx="4457700" cy="3544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07" y="5821329"/>
            <a:ext cx="862798" cy="269367"/>
          </a:xfrm>
          <a:prstGeom prst="rect">
            <a:avLst/>
          </a:prstGeom>
        </p:spPr>
      </p:pic>
      <p:sp>
        <p:nvSpPr>
          <p:cNvPr id="36" name="Block Arc 35"/>
          <p:cNvSpPr/>
          <p:nvPr/>
        </p:nvSpPr>
        <p:spPr>
          <a:xfrm>
            <a:off x="9489281" y="5442314"/>
            <a:ext cx="2076450" cy="1514475"/>
          </a:xfrm>
          <a:prstGeom prst="blockArc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D4EC61-74E2-B9D1-B9B5-69BFFEC4A7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DED2E-23A0-B624-CDB4-1B96C2206A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F432D7-7D4E-4BD8-89B2-C7242758F859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825476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RFI May Not Be Limited to Conflict Zones Only…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3229"/>
            <a:ext cx="10972800" cy="5124998"/>
          </a:xfrm>
        </p:spPr>
        <p:txBody>
          <a:bodyPr/>
          <a:lstStyle/>
          <a:p>
            <a:r>
              <a:rPr lang="en-GB" dirty="0"/>
              <a:t>End March 2021, 40W Anti-Paparazzi Drone Jammer on a Private Yacht</a:t>
            </a:r>
          </a:p>
          <a:p>
            <a:pPr lvl="1"/>
            <a:r>
              <a:rPr lang="en-GB" dirty="0"/>
              <a:t>Jammer accidentally turned on by maintenance personnel, Southwest NL</a:t>
            </a:r>
          </a:p>
          <a:p>
            <a:pPr lvl="1"/>
            <a:r>
              <a:rPr lang="en-GB" dirty="0"/>
              <a:t>Impacting air traffic in Netherlands, Belgium, France and MUAC for a few hours</a:t>
            </a:r>
          </a:p>
          <a:p>
            <a:r>
              <a:rPr lang="en-GB" dirty="0"/>
              <a:t>Core European airspace with climbing and descending traffic from some major airports</a:t>
            </a:r>
          </a:p>
          <a:p>
            <a:pPr lvl="1"/>
            <a:r>
              <a:rPr lang="en-GB" dirty="0"/>
              <a:t>Info on affected flights </a:t>
            </a:r>
            <a:r>
              <a:rPr lang="en-GB" b="1" dirty="0"/>
              <a:t>could be quite critical</a:t>
            </a:r>
            <a:r>
              <a:rPr lang="en-GB" dirty="0"/>
              <a:t>, while large majority of flights </a:t>
            </a:r>
            <a:r>
              <a:rPr lang="en-GB" b="1" dirty="0"/>
              <a:t>sees no impact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88" y="2963917"/>
            <a:ext cx="4723602" cy="29646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499" y="2963917"/>
            <a:ext cx="5096901" cy="33439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9588" y="5889870"/>
            <a:ext cx="415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ADS-B Gaps: 93 aircraft impacted, Multiple aircraft per sector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9235444" y="4490964"/>
            <a:ext cx="3793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ADS-B PIC, All Flights during event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40B58F-BC52-6678-C763-2223C9DC8D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432632-85BE-0942-FCEA-7B1080A6F3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600522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07C693-26DF-A161-AD7B-D0D23ED321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01E1B-2AD4-80CC-3F68-06738EF81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70"/>
            <a:ext cx="12192000" cy="657765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F22A85-6DF3-FA6D-5849-FF32856687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8804C-8C27-42B2-8170-44828B68CAD5}" type="slidenum">
              <a:rPr lang="en-GB" altLang="en-US" smtClean="0"/>
              <a:pPr/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438139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E31896-2A1F-0C06-AE1C-CD3F56C5D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EE2DC6-541D-4089-E28C-9C2AC3F90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76" y="0"/>
            <a:ext cx="11900647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D747C-5D69-A8C7-8160-B017B70941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8804C-8C27-42B2-8170-44828B68CAD5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7754582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DB35AA-CBBA-CBAD-33B9-6727582908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9BAEE9-B920-61B5-06AD-1A458EA83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534"/>
            <a:ext cx="12192000" cy="667693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0821C-A359-1922-6E30-B78B9C6EB3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8804C-8C27-42B2-8170-44828B68CAD5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3978352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937A98-391B-1DBA-F663-DDBD6297BD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F96C1-416F-D616-BD9D-2177ADC1D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547"/>
            <a:ext cx="12192000" cy="629143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E017E-0242-7ABB-CD50-E1E86E251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8804C-8C27-42B2-8170-44828B68CAD5}" type="slidenum">
              <a:rPr lang="en-GB" altLang="en-US" smtClean="0"/>
              <a:pPr/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009802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D0B16-7A31-162E-F7EF-8E78507A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SUMMARY: GNSS RFI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DC005-9FC8-06E5-E0DF-9CA20AC0F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5608"/>
            <a:ext cx="10972800" cy="4944553"/>
          </a:xfrm>
        </p:spPr>
        <p:txBody>
          <a:bodyPr/>
          <a:lstStyle/>
          <a:p>
            <a:r>
              <a:rPr lang="en-GB" sz="2400" dirty="0"/>
              <a:t>Impact on all CNS elements: PBN, ADS-B, CPDLC</a:t>
            </a:r>
          </a:p>
          <a:p>
            <a:pPr lvl="1"/>
            <a:r>
              <a:rPr lang="en-GB" sz="2000" dirty="0"/>
              <a:t>Plus large variety of cascading effects</a:t>
            </a:r>
          </a:p>
          <a:p>
            <a:pPr lvl="1"/>
            <a:r>
              <a:rPr lang="en-GB" sz="2000" dirty="0"/>
              <a:t>Difficult to predict actual operational impact</a:t>
            </a:r>
          </a:p>
          <a:p>
            <a:r>
              <a:rPr lang="en-GB" sz="2400" dirty="0"/>
              <a:t>Most severe threat: Uncoordinated high-rate climb due to </a:t>
            </a:r>
            <a:r>
              <a:rPr lang="en-GB" sz="2400" b="1" dirty="0"/>
              <a:t>false</a:t>
            </a:r>
            <a:r>
              <a:rPr lang="en-GB" sz="2400" dirty="0"/>
              <a:t> Enhanced Ground Proximity Warnings (EGPWS / TAWS)</a:t>
            </a:r>
          </a:p>
          <a:p>
            <a:r>
              <a:rPr lang="en-GB" sz="2400" dirty="0"/>
              <a:t>Fundamentally undermines today’s cockpit safety principles:</a:t>
            </a:r>
          </a:p>
          <a:p>
            <a:pPr lvl="1"/>
            <a:r>
              <a:rPr lang="en-GB" sz="2000" dirty="0"/>
              <a:t>Trust your instruments</a:t>
            </a:r>
          </a:p>
          <a:p>
            <a:pPr lvl="1"/>
            <a:r>
              <a:rPr lang="en-GB" sz="2000" dirty="0"/>
              <a:t>Follow Standard Operating Procedure (SOP)</a:t>
            </a:r>
          </a:p>
          <a:p>
            <a:r>
              <a:rPr lang="en-GB" sz="2400" dirty="0"/>
              <a:t>In some airspaces, operation in presence of compromised GNSS has become NORMAL OPERATIONS!</a:t>
            </a:r>
          </a:p>
          <a:p>
            <a:pPr lvl="1"/>
            <a:r>
              <a:rPr lang="en-GB" sz="2000" dirty="0"/>
              <a:t>Extended Risk Exposure Time: Requires Independent CNS Elements to ALL WORK!</a:t>
            </a:r>
          </a:p>
          <a:p>
            <a:pPr lvl="1"/>
            <a:r>
              <a:rPr lang="en-GB" sz="2000" dirty="0"/>
              <a:t>Collateral Impact at extended ranges from zones of conflict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EA3E4D-CEEC-16DB-009C-ACE17A80BD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ICAO MID Workshop on GNSS / PBN</a:t>
            </a:r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7AA0E-7E2E-201D-9126-A24E0D6254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18534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ptx" id="{D77DDF82-C2B9-4D1F-8B3E-C2E52E9F0F53}" vid="{69F4AB76-7CCA-463E-9E99-3172E2EE8B45}"/>
    </a:ext>
  </a:extLst>
</a:theme>
</file>

<file path=ppt/theme/theme2.xml><?xml version="1.0" encoding="utf-8"?>
<a:theme xmlns:a="http://schemas.openxmlformats.org/drawingml/2006/main" name="Office-téma">
  <a:themeElements>
    <a:clrScheme name="HUNGARO">
      <a:dk1>
        <a:srgbClr val="000000"/>
      </a:dk1>
      <a:lt1>
        <a:sysClr val="window" lastClr="FFFFFF"/>
      </a:lt1>
      <a:dk2>
        <a:srgbClr val="002D55"/>
      </a:dk2>
      <a:lt2>
        <a:srgbClr val="286EB9"/>
      </a:lt2>
      <a:accent1>
        <a:srgbClr val="002D55"/>
      </a:accent1>
      <a:accent2>
        <a:srgbClr val="286EB9"/>
      </a:accent2>
      <a:accent3>
        <a:srgbClr val="19B4FF"/>
      </a:accent3>
      <a:accent4>
        <a:srgbClr val="004B87"/>
      </a:accent4>
      <a:accent5>
        <a:srgbClr val="7D7D7D"/>
      </a:accent5>
      <a:accent6>
        <a:srgbClr val="FF9B00"/>
      </a:accent6>
      <a:hlink>
        <a:srgbClr val="A5A5A5"/>
      </a:hlink>
      <a:folHlink>
        <a:srgbClr val="19B4FF"/>
      </a:folHlink>
    </a:clrScheme>
    <a:fontScheme name="Hungaro">
      <a:majorFont>
        <a:latin typeface="Franklin Gothic Heavy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ency template 2024.pptx  -  Read-Only" id="{27D62772-EEC8-45AB-99D1-6B27F294AE67}" vid="{9AC6D6A9-39F7-4448-8600-AE7A93F96011}"/>
    </a:ext>
  </a:extLst>
</a:theme>
</file>

<file path=ppt/theme/theme4.xml><?xml version="1.0" encoding="utf-8"?>
<a:theme xmlns:a="http://schemas.openxmlformats.org/drawingml/2006/main" name="Motyw pakietu Office">
  <a:themeElements>
    <a:clrScheme name="Niestandardowy 4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0F304D"/>
      </a:accent1>
      <a:accent2>
        <a:srgbClr val="C30079"/>
      </a:accent2>
      <a:accent3>
        <a:srgbClr val="BEBFBF"/>
      </a:accent3>
      <a:accent4>
        <a:srgbClr val="8BB9D3"/>
      </a:accent4>
      <a:accent5>
        <a:srgbClr val="5795CA"/>
      </a:accent5>
      <a:accent6>
        <a:srgbClr val="000000"/>
      </a:accent6>
      <a:hlink>
        <a:srgbClr val="004489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9A05D28E0BE04B80D36AC15DEC8463" ma:contentTypeVersion="13" ma:contentTypeDescription="Create a new document." ma:contentTypeScope="" ma:versionID="9d229c5991c7d19064d4c341db120118">
  <xsd:schema xmlns:xsd="http://www.w3.org/2001/XMLSchema" xmlns:xs="http://www.w3.org/2001/XMLSchema" xmlns:p="http://schemas.microsoft.com/office/2006/metadata/properties" xmlns:ns2="568fae74-7960-4f2c-9607-65fc7cdb8e27" xmlns:ns3="ccfc78df-12a1-45b5-94e7-ab402d6189f7" targetNamespace="http://schemas.microsoft.com/office/2006/metadata/properties" ma:root="true" ma:fieldsID="78b8a7f18d5a6c9e6ac20db5ceedcba0" ns2:_="" ns3:_="">
    <xsd:import namespace="568fae74-7960-4f2c-9607-65fc7cdb8e27"/>
    <xsd:import namespace="ccfc78df-12a1-45b5-94e7-ab402d6189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8fae74-7960-4f2c-9607-65fc7cdb8e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b8e8857-c4c4-424d-b5e5-272a7ed728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c78df-12a1-45b5-94e7-ab402d6189f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90aa07b-4ada-4028-a3c7-64d7da030af6}" ma:internalName="TaxCatchAll" ma:showField="CatchAllData" ma:web="ccfc78df-12a1-45b5-94e7-ab402d6189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fc78df-12a1-45b5-94e7-ab402d6189f7" xsi:nil="true"/>
    <lcf76f155ced4ddcb4097134ff3c332f xmlns="568fae74-7960-4f2c-9607-65fc7cdb8e2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1A8C57-4917-419C-8788-87E21986D370}"/>
</file>

<file path=customXml/itemProps2.xml><?xml version="1.0" encoding="utf-8"?>
<ds:datastoreItem xmlns:ds="http://schemas.openxmlformats.org/officeDocument/2006/customXml" ds:itemID="{D83D4368-3C62-4273-ABC9-603829A4E499}"/>
</file>

<file path=customXml/itemProps3.xml><?xml version="1.0" encoding="utf-8"?>
<ds:datastoreItem xmlns:ds="http://schemas.openxmlformats.org/officeDocument/2006/customXml" ds:itemID="{021D61B7-0283-468F-B4A7-5835D8004D46}"/>
</file>

<file path=docMetadata/LabelInfo.xml><?xml version="1.0" encoding="utf-8"?>
<clbl:labelList xmlns:clbl="http://schemas.microsoft.com/office/2020/mipLabelMetadata">
  <clbl:label id="{390970e2-11f4-42a6-882d-40155ad70dea}" enabled="1" method="Standard" siteId="{e6093642-fb63-48bb-8683-d1d5da2a12ea}" contentBits="0" removed="0"/>
  <clbl:label id="{fd60f3b8-f236-4830-aecc-da0a7fc54679}" enabled="1" method="Standard" siteId="{76f33c20-5979-4408-adf7-8b3c4be95e5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16-9 CORPORATE PPT Template</Template>
  <TotalTime>5008</TotalTime>
  <Words>935</Words>
  <Application>Microsoft Office PowerPoint</Application>
  <PresentationFormat>Widescreen</PresentationFormat>
  <Paragraphs>146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D-DIN</vt:lpstr>
      <vt:lpstr>Red Hat Text</vt:lpstr>
      <vt:lpstr>Red Hat Text Light</vt:lpstr>
      <vt:lpstr>Red Hat Text Medium</vt:lpstr>
      <vt:lpstr>Red Hat Text SemiBold</vt:lpstr>
      <vt:lpstr>Arial</vt:lpstr>
      <vt:lpstr>Calibri</vt:lpstr>
      <vt:lpstr>Franklin Gothic Heavy</vt:lpstr>
      <vt:lpstr>Wingdings</vt:lpstr>
      <vt:lpstr>CORPORATE-template-2019</vt:lpstr>
      <vt:lpstr>Office-téma</vt:lpstr>
      <vt:lpstr>2_Office Theme</vt:lpstr>
      <vt:lpstr>Motyw pakietu Office</vt:lpstr>
      <vt:lpstr>GNSS Vulnerabilities and Emerging Threats</vt:lpstr>
      <vt:lpstr>Important Notice</vt:lpstr>
      <vt:lpstr>The GOOD NEWS FIRST</vt:lpstr>
      <vt:lpstr>2025 RFI Situation – Sherlock / GRID Tool</vt:lpstr>
      <vt:lpstr>2024-2025 GNSS Jamming: Pilot Reports to EVAIR</vt:lpstr>
      <vt:lpstr>2024-2025 GNSS Spoofing: Pilot Reports to EVAIR</vt:lpstr>
      <vt:lpstr>PowerPoint Presentation</vt:lpstr>
      <vt:lpstr>PowerPoint Presentation</vt:lpstr>
      <vt:lpstr>PowerPoint Presentation</vt:lpstr>
      <vt:lpstr>Typical workday snapshot</vt:lpstr>
      <vt:lpstr>Persistent Impact of GPS Spoofing on Aircraft Navigation</vt:lpstr>
      <vt:lpstr>Taking it to the individual Cockpit level:</vt:lpstr>
      <vt:lpstr>GNSS Interference Impact on Aircraft and Operations</vt:lpstr>
      <vt:lpstr>Why are civil aircraft so exposed to interference?</vt:lpstr>
      <vt:lpstr>RFI May Not Be Limited to Conflict Zones Only…</vt:lpstr>
      <vt:lpstr>PowerPoint Presentation</vt:lpstr>
      <vt:lpstr>PowerPoint Presentation</vt:lpstr>
      <vt:lpstr>PowerPoint Presentation</vt:lpstr>
      <vt:lpstr>PowerPoint Presentation</vt:lpstr>
      <vt:lpstr>SUMMARY: GNSS RFI Impact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NASSER Hamdi</dc:creator>
  <cp:lastModifiedBy>Alnadaf, Muna</cp:lastModifiedBy>
  <cp:revision>658</cp:revision>
  <cp:lastPrinted>2021-05-19T21:55:58Z</cp:lastPrinted>
  <dcterms:created xsi:type="dcterms:W3CDTF">2020-10-08T12:37:07Z</dcterms:created>
  <dcterms:modified xsi:type="dcterms:W3CDTF">2026-09-29T07:59:54Z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0x010100CA9A05D28E0BE04B80D36AC15DEC8463</vt:lpwstr>
  </property>
</Properties>
</file>