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88"/>
  </p:notesMasterIdLst>
  <p:sldIdLst>
    <p:sldId id="256" r:id="rId6"/>
    <p:sldId id="488" r:id="rId7"/>
    <p:sldId id="494" r:id="rId8"/>
    <p:sldId id="515" r:id="rId9"/>
    <p:sldId id="524" r:id="rId10"/>
    <p:sldId id="518" r:id="rId11"/>
    <p:sldId id="519" r:id="rId12"/>
    <p:sldId id="520" r:id="rId13"/>
    <p:sldId id="487" r:id="rId14"/>
    <p:sldId id="486" r:id="rId15"/>
    <p:sldId id="485" r:id="rId16"/>
    <p:sldId id="493" r:id="rId17"/>
    <p:sldId id="478" r:id="rId18"/>
    <p:sldId id="525" r:id="rId19"/>
    <p:sldId id="498" r:id="rId20"/>
    <p:sldId id="358" r:id="rId21"/>
    <p:sldId id="359" r:id="rId22"/>
    <p:sldId id="483" r:id="rId23"/>
    <p:sldId id="362" r:id="rId24"/>
    <p:sldId id="503" r:id="rId25"/>
    <p:sldId id="499" r:id="rId26"/>
    <p:sldId id="504" r:id="rId27"/>
    <p:sldId id="505" r:id="rId28"/>
    <p:sldId id="506" r:id="rId29"/>
    <p:sldId id="507" r:id="rId30"/>
    <p:sldId id="508" r:id="rId31"/>
    <p:sldId id="366" r:id="rId32"/>
    <p:sldId id="523" r:id="rId33"/>
    <p:sldId id="510" r:id="rId34"/>
    <p:sldId id="370" r:id="rId35"/>
    <p:sldId id="371" r:id="rId36"/>
    <p:sldId id="372" r:id="rId37"/>
    <p:sldId id="511" r:id="rId38"/>
    <p:sldId id="374" r:id="rId39"/>
    <p:sldId id="484" r:id="rId40"/>
    <p:sldId id="403" r:id="rId41"/>
    <p:sldId id="404" r:id="rId42"/>
    <p:sldId id="402" r:id="rId43"/>
    <p:sldId id="417" r:id="rId44"/>
    <p:sldId id="418" r:id="rId45"/>
    <p:sldId id="419" r:id="rId46"/>
    <p:sldId id="426" r:id="rId47"/>
    <p:sldId id="420" r:id="rId48"/>
    <p:sldId id="421" r:id="rId49"/>
    <p:sldId id="422" r:id="rId50"/>
    <p:sldId id="427" r:id="rId51"/>
    <p:sldId id="424" r:id="rId52"/>
    <p:sldId id="423" r:id="rId53"/>
    <p:sldId id="425" r:id="rId54"/>
    <p:sldId id="428" r:id="rId55"/>
    <p:sldId id="430" r:id="rId56"/>
    <p:sldId id="431" r:id="rId57"/>
    <p:sldId id="432" r:id="rId58"/>
    <p:sldId id="429" r:id="rId59"/>
    <p:sldId id="441" r:id="rId60"/>
    <p:sldId id="433" r:id="rId61"/>
    <p:sldId id="442" r:id="rId62"/>
    <p:sldId id="445" r:id="rId63"/>
    <p:sldId id="446" r:id="rId64"/>
    <p:sldId id="447" r:id="rId65"/>
    <p:sldId id="449" r:id="rId66"/>
    <p:sldId id="450" r:id="rId67"/>
    <p:sldId id="451" r:id="rId68"/>
    <p:sldId id="448" r:id="rId69"/>
    <p:sldId id="452" r:id="rId70"/>
    <p:sldId id="521" r:id="rId71"/>
    <p:sldId id="455" r:id="rId72"/>
    <p:sldId id="522" r:id="rId73"/>
    <p:sldId id="461" r:id="rId74"/>
    <p:sldId id="462" r:id="rId75"/>
    <p:sldId id="463" r:id="rId76"/>
    <p:sldId id="460" r:id="rId77"/>
    <p:sldId id="471" r:id="rId78"/>
    <p:sldId id="472" r:id="rId79"/>
    <p:sldId id="473" r:id="rId80"/>
    <p:sldId id="474" r:id="rId81"/>
    <p:sldId id="475" r:id="rId82"/>
    <p:sldId id="476" r:id="rId83"/>
    <p:sldId id="489" r:id="rId84"/>
    <p:sldId id="490" r:id="rId85"/>
    <p:sldId id="513" r:id="rId86"/>
    <p:sldId id="317" r:id="rId87"/>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006EB7"/>
    <a:srgbClr val="279DD9"/>
    <a:srgbClr val="CC8004"/>
    <a:srgbClr val="F37021"/>
    <a:srgbClr val="A74233"/>
    <a:srgbClr val="5A6870"/>
    <a:srgbClr val="C40075"/>
    <a:srgbClr val="7B0052"/>
    <a:srgbClr val="A2C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26" autoAdjust="0"/>
    <p:restoredTop sz="94660" autoAdjust="0"/>
  </p:normalViewPr>
  <p:slideViewPr>
    <p:cSldViewPr>
      <p:cViewPr varScale="1">
        <p:scale>
          <a:sx n="64" d="100"/>
          <a:sy n="64" d="100"/>
        </p:scale>
        <p:origin x="1142" y="53"/>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customXml" Target="../customXml/item4.xml"/><Relationship Id="rId9"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2BEECAF5-2941-4F82-BEBE-F422D8A4B8DF}" type="datetimeFigureOut">
              <a:rPr lang="en-US" smtClean="0"/>
              <a:t>1/4/2023</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74F29174-926E-43DB-80E9-1E60DDB30C26}" type="slidenum">
              <a:rPr lang="en-US" smtClean="0"/>
              <a:t>‹#›</a:t>
            </a:fld>
            <a:endParaRPr lang="en-US"/>
          </a:p>
        </p:txBody>
      </p:sp>
    </p:spTree>
    <p:extLst>
      <p:ext uri="{BB962C8B-B14F-4D97-AF65-F5344CB8AC3E}">
        <p14:creationId xmlns:p14="http://schemas.microsoft.com/office/powerpoint/2010/main" val="1503318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4"/>
            <a:ext cx="7772400" cy="1102519"/>
          </a:xfrm>
          <a:prstGeom prst="rect">
            <a:avLst/>
          </a:prstGeom>
        </p:spPr>
        <p:txBody>
          <a:bodyPr/>
          <a:lstStyle>
            <a:lvl1pPr>
              <a:defRPr>
                <a:solidFill>
                  <a:srgbClr val="0054A4"/>
                </a:solidFill>
                <a:latin typeface="Arial" pitchFamily="34" charset="0"/>
                <a:cs typeface="Arial" pitchFamily="34" charset="0"/>
              </a:defRPr>
            </a:lvl1pPr>
          </a:lstStyle>
          <a:p>
            <a:r>
              <a:rPr lang="en-US" dirty="0"/>
              <a:t>Click to edit Master title style</a:t>
            </a:r>
            <a:endParaRPr lang="en-CA"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5A687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4" name="Date Placeholder 3"/>
          <p:cNvSpPr>
            <a:spLocks noGrp="1"/>
          </p:cNvSpPr>
          <p:nvPr>
            <p:ph type="dt" sz="half" idx="10"/>
          </p:nvPr>
        </p:nvSpPr>
        <p:spPr>
          <a:xfrm>
            <a:off x="457200" y="4948014"/>
            <a:ext cx="2133600" cy="273844"/>
          </a:xfrm>
        </p:spPr>
        <p:txBody>
          <a:bodyPr/>
          <a:lstStyle/>
          <a:p>
            <a:fld id="{60D3C204-BFC8-40DF-BCA5-4BA5280D0F4D}" type="datetimeFigureOut">
              <a:rPr lang="en-CA" smtClean="0"/>
              <a:t>2023-01-04</a:t>
            </a:fld>
            <a:endParaRPr lang="en-CA"/>
          </a:p>
        </p:txBody>
      </p:sp>
      <p:sp>
        <p:nvSpPr>
          <p:cNvPr id="5" name="Footer Placeholder 4"/>
          <p:cNvSpPr>
            <a:spLocks noGrp="1"/>
          </p:cNvSpPr>
          <p:nvPr>
            <p:ph type="ftr" sz="quarter" idx="11"/>
          </p:nvPr>
        </p:nvSpPr>
        <p:spPr>
          <a:xfrm>
            <a:off x="3124200" y="4948014"/>
            <a:ext cx="2895600" cy="273844"/>
          </a:xfrm>
        </p:spPr>
        <p:txBody>
          <a:bodyPr/>
          <a:lstStyle/>
          <a:p>
            <a:endParaRPr lang="en-CA" dirty="0"/>
          </a:p>
        </p:txBody>
      </p:sp>
      <p:sp>
        <p:nvSpPr>
          <p:cNvPr id="6" name="Slide Number Placeholder 5"/>
          <p:cNvSpPr>
            <a:spLocks noGrp="1"/>
          </p:cNvSpPr>
          <p:nvPr>
            <p:ph type="sldNum" sz="quarter" idx="12"/>
          </p:nvPr>
        </p:nvSpPr>
        <p:spPr>
          <a:xfrm>
            <a:off x="6553200" y="4948014"/>
            <a:ext cx="2133600" cy="273844"/>
          </a:xfrm>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50260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87574"/>
            <a:ext cx="2057400" cy="3744416"/>
          </a:xfrm>
          <a:prstGeom prst="rect">
            <a:avLst/>
          </a:prstGeom>
        </p:spPr>
        <p:txBody>
          <a:bodyPr vert="eaVert"/>
          <a:lstStyle>
            <a:lvl1pPr>
              <a:defRPr>
                <a:solidFill>
                  <a:srgbClr val="5A6870"/>
                </a:solidFill>
              </a:defRPr>
            </a:lvl1pPr>
          </a:lstStyle>
          <a:p>
            <a:r>
              <a:rPr lang="en-US" dirty="0"/>
              <a:t>Click to edit Master title style</a:t>
            </a:r>
            <a:endParaRPr lang="en-CA" dirty="0"/>
          </a:p>
        </p:txBody>
      </p:sp>
      <p:sp>
        <p:nvSpPr>
          <p:cNvPr id="3" name="Vertical Text Placeholder 2"/>
          <p:cNvSpPr>
            <a:spLocks noGrp="1"/>
          </p:cNvSpPr>
          <p:nvPr>
            <p:ph type="body" orient="vert" idx="1"/>
          </p:nvPr>
        </p:nvSpPr>
        <p:spPr>
          <a:xfrm>
            <a:off x="457200" y="987574"/>
            <a:ext cx="6019800" cy="374441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60D3C204-BFC8-40DF-BCA5-4BA5280D0F4D}" type="datetimeFigureOut">
              <a:rPr lang="en-CA" smtClean="0"/>
              <a:t>2023-01-04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784563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2023-01-04</a:t>
            </a:fld>
            <a:endParaRPr lang="en-CA" dirty="0"/>
          </a:p>
        </p:txBody>
      </p:sp>
      <p:sp>
        <p:nvSpPr>
          <p:cNvPr id="4" name="Footer Placeholder 3"/>
          <p:cNvSpPr>
            <a:spLocks noGrp="1"/>
          </p:cNvSpPr>
          <p:nvPr>
            <p:ph type="ftr" sz="quarter" idx="11"/>
          </p:nvPr>
        </p:nvSpPr>
        <p:spPr>
          <a:xfrm>
            <a:off x="1979712" y="4894008"/>
            <a:ext cx="5184576" cy="249492"/>
          </a:xfrm>
        </p:spPr>
        <p:txBody>
          <a:bodyPr/>
          <a:lstStyle/>
          <a:p>
            <a:r>
              <a:rPr lang="en-US" dirty="0"/>
              <a:t>EASPG/xx WP/</a:t>
            </a:r>
            <a:r>
              <a:rPr lang="en-US" dirty="0" err="1"/>
              <a:t>yy</a:t>
            </a:r>
            <a:r>
              <a:rPr lang="en-US" dirty="0"/>
              <a:t> Annex A - ICAO EUR 2021 Performance Report</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739799"/>
            <a:ext cx="9217023" cy="4152900"/>
          </a:xfrm>
          <a:prstGeom prst="rect">
            <a:avLst/>
          </a:prstGeom>
        </p:spPr>
      </p:pic>
    </p:spTree>
    <p:extLst>
      <p:ext uri="{BB962C8B-B14F-4D97-AF65-F5344CB8AC3E}">
        <p14:creationId xmlns:p14="http://schemas.microsoft.com/office/powerpoint/2010/main" val="2331349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2023-01-04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Tree>
    <p:extLst>
      <p:ext uri="{BB962C8B-B14F-4D97-AF65-F5344CB8AC3E}">
        <p14:creationId xmlns:p14="http://schemas.microsoft.com/office/powerpoint/2010/main" val="3877812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2023-01-04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Tree>
    <p:extLst>
      <p:ext uri="{BB962C8B-B14F-4D97-AF65-F5344CB8AC3E}">
        <p14:creationId xmlns:p14="http://schemas.microsoft.com/office/powerpoint/2010/main" val="476746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2023-01-04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17356"/>
            <a:ext cx="9144000" cy="4176465"/>
          </a:xfrm>
          <a:prstGeom prst="rect">
            <a:avLst/>
          </a:prstGeom>
        </p:spPr>
      </p:pic>
    </p:spTree>
    <p:extLst>
      <p:ext uri="{BB962C8B-B14F-4D97-AF65-F5344CB8AC3E}">
        <p14:creationId xmlns:p14="http://schemas.microsoft.com/office/powerpoint/2010/main" val="3387783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2023-01-04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9654"/>
            <a:ext cx="9144000" cy="3810000"/>
          </a:xfrm>
          <a:prstGeom prst="rect">
            <a:avLst/>
          </a:prstGeom>
        </p:spPr>
      </p:pic>
    </p:spTree>
    <p:extLst>
      <p:ext uri="{BB962C8B-B14F-4D97-AF65-F5344CB8AC3E}">
        <p14:creationId xmlns:p14="http://schemas.microsoft.com/office/powerpoint/2010/main" val="2720376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CA"/>
              <a:t>02 September 2015</a:t>
            </a:r>
            <a:endParaRPr lang="en-CA" dirty="0"/>
          </a:p>
        </p:txBody>
      </p:sp>
      <p:sp>
        <p:nvSpPr>
          <p:cNvPr id="3" name="Footer Placeholder 2"/>
          <p:cNvSpPr>
            <a:spLocks noGrp="1"/>
          </p:cNvSpPr>
          <p:nvPr>
            <p:ph type="ftr" sz="quarter" idx="11"/>
          </p:nvPr>
        </p:nvSpPr>
        <p:spPr/>
        <p:txBody>
          <a:bodyPr/>
          <a:lstStyle/>
          <a:p>
            <a:r>
              <a:rPr lang="en-CA"/>
              <a:t>ICAO EUR/NAT Office</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pPr/>
              <a:t>‹#›</a:t>
            </a:fld>
            <a:endParaRPr lang="en-CA" dirty="0"/>
          </a:p>
        </p:txBody>
      </p:sp>
    </p:spTree>
    <p:extLst>
      <p:ext uri="{BB962C8B-B14F-4D97-AF65-F5344CB8AC3E}">
        <p14:creationId xmlns:p14="http://schemas.microsoft.com/office/powerpoint/2010/main" val="1056413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1905679"/>
            <a:ext cx="8229600" cy="28869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60D3C204-BFC8-40DF-BCA5-4BA5280D0F4D}" type="datetimeFigureOut">
              <a:rPr lang="en-CA" smtClean="0"/>
              <a:t>2023-01-04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658586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200" b="1" cap="all">
                <a:solidFill>
                  <a:srgbClr val="0054A4"/>
                </a:solidFill>
                <a:latin typeface="Arial" pitchFamily="34" charset="0"/>
                <a:cs typeface="Arial" pitchFamily="34" charset="0"/>
              </a:defRPr>
            </a:lvl1pPr>
          </a:lstStyle>
          <a:p>
            <a:r>
              <a:rPr lang="en-US" dirty="0"/>
              <a:t>Click to edit Master title style</a:t>
            </a:r>
            <a:endParaRPr lang="en-CA"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5A687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60D3C204-BFC8-40DF-BCA5-4BA5280D0F4D}" type="datetimeFigureOut">
              <a:rPr lang="en-CA" smtClean="0"/>
              <a:t>2023-01-04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01779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latin typeface="Arial" pitchFamily="34" charset="0"/>
                <a:cs typeface="Arial" pitchFamily="34" charset="0"/>
              </a:defRPr>
            </a:lvl1pPr>
          </a:lstStyle>
          <a:p>
            <a:r>
              <a:rPr lang="en-US" dirty="0"/>
              <a:t>Click to edit Master title style</a:t>
            </a:r>
            <a:endParaRPr lang="en-CA" dirty="0"/>
          </a:p>
        </p:txBody>
      </p:sp>
      <p:sp>
        <p:nvSpPr>
          <p:cNvPr id="3" name="Content Placeholder 2"/>
          <p:cNvSpPr>
            <a:spLocks noGrp="1"/>
          </p:cNvSpPr>
          <p:nvPr>
            <p:ph sz="half" idx="1"/>
          </p:nvPr>
        </p:nvSpPr>
        <p:spPr>
          <a:xfrm>
            <a:off x="457200" y="1995688"/>
            <a:ext cx="4038600" cy="27789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995688"/>
            <a:ext cx="4038600" cy="27789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60D3C204-BFC8-40DF-BCA5-4BA5280D0F4D}" type="datetimeFigureOut">
              <a:rPr lang="en-CA" smtClean="0"/>
              <a:t>2023-01-04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62491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latin typeface="Arial" pitchFamily="34" charset="0"/>
                <a:cs typeface="Arial" pitchFamily="34" charset="0"/>
              </a:defRPr>
            </a:lvl1pPr>
          </a:lstStyle>
          <a:p>
            <a:r>
              <a:rPr lang="en-US" dirty="0"/>
              <a:t>Click to edit Master title style</a:t>
            </a:r>
            <a:endParaRPr lang="en-CA" dirty="0"/>
          </a:p>
        </p:txBody>
      </p:sp>
      <p:sp>
        <p:nvSpPr>
          <p:cNvPr id="3" name="Text Placeholder 2"/>
          <p:cNvSpPr>
            <a:spLocks noGrp="1"/>
          </p:cNvSpPr>
          <p:nvPr>
            <p:ph type="body" idx="1"/>
          </p:nvPr>
        </p:nvSpPr>
        <p:spPr>
          <a:xfrm>
            <a:off x="457200" y="1851670"/>
            <a:ext cx="4040188"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27735"/>
            <a:ext cx="4040188" cy="2304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p:cNvSpPr>
            <a:spLocks noGrp="1"/>
          </p:cNvSpPr>
          <p:nvPr>
            <p:ph type="body" sz="quarter" idx="3"/>
          </p:nvPr>
        </p:nvSpPr>
        <p:spPr>
          <a:xfrm>
            <a:off x="4645033" y="1851670"/>
            <a:ext cx="4041775"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3" y="2427735"/>
            <a:ext cx="4041775" cy="2304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60D3C204-BFC8-40DF-BCA5-4BA5280D0F4D}" type="datetimeFigureOut">
              <a:rPr lang="en-CA" smtClean="0"/>
              <a:t>2023-01-04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36975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1131589"/>
            <a:ext cx="3008313" cy="871538"/>
          </a:xfrm>
          <a:prstGeom prst="rect">
            <a:avLst/>
          </a:prstGeom>
        </p:spPr>
        <p:txBody>
          <a:bodyPr anchor="b"/>
          <a:lstStyle>
            <a:lvl1pPr algn="l">
              <a:defRPr sz="2000" b="1">
                <a:solidFill>
                  <a:schemeClr val="accent1"/>
                </a:solidFill>
                <a:latin typeface="Arial" pitchFamily="34" charset="0"/>
                <a:cs typeface="Arial" pitchFamily="34" charset="0"/>
              </a:defRPr>
            </a:lvl1pPr>
          </a:lstStyle>
          <a:p>
            <a:r>
              <a:rPr lang="en-US" dirty="0"/>
              <a:t>Click to edit Master title style</a:t>
            </a:r>
            <a:endParaRPr lang="en-CA" dirty="0"/>
          </a:p>
        </p:txBody>
      </p:sp>
      <p:sp>
        <p:nvSpPr>
          <p:cNvPr id="3" name="Content Placeholder 2"/>
          <p:cNvSpPr>
            <a:spLocks noGrp="1"/>
          </p:cNvSpPr>
          <p:nvPr>
            <p:ph idx="1"/>
          </p:nvPr>
        </p:nvSpPr>
        <p:spPr>
          <a:xfrm>
            <a:off x="3575050" y="1131594"/>
            <a:ext cx="5111750" cy="34470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11" y="2003129"/>
            <a:ext cx="3008313" cy="2575545"/>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t>2023-01-04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989485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2023-01-04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16653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982900"/>
            <a:ext cx="5486400" cy="425054"/>
          </a:xfrm>
          <a:prstGeom prst="rect">
            <a:avLst/>
          </a:prstGeom>
        </p:spPr>
        <p:txBody>
          <a:bodyPr anchor="b"/>
          <a:lstStyle>
            <a:lvl1pPr algn="l">
              <a:defRPr sz="2000" b="1">
                <a:solidFill>
                  <a:schemeClr val="accent1"/>
                </a:solidFill>
                <a:latin typeface="Arial" pitchFamily="34" charset="0"/>
                <a:cs typeface="Arial" pitchFamily="34" charset="0"/>
              </a:defRPr>
            </a:lvl1pPr>
          </a:lstStyle>
          <a:p>
            <a:r>
              <a:rPr lang="en-US" dirty="0"/>
              <a:t>Click to edit Master title style</a:t>
            </a:r>
            <a:endParaRPr lang="en-CA" dirty="0"/>
          </a:p>
        </p:txBody>
      </p:sp>
      <p:sp>
        <p:nvSpPr>
          <p:cNvPr id="3" name="Picture Placeholder 2"/>
          <p:cNvSpPr>
            <a:spLocks noGrp="1"/>
          </p:cNvSpPr>
          <p:nvPr>
            <p:ph type="pic" idx="1"/>
          </p:nvPr>
        </p:nvSpPr>
        <p:spPr>
          <a:xfrm>
            <a:off x="1792288" y="1059582"/>
            <a:ext cx="5486400" cy="28685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4407954"/>
            <a:ext cx="5486400" cy="324036"/>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t>2023-01-04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76094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3"/>
            <a:ext cx="8229600" cy="756084"/>
          </a:xfrm>
          <a:prstGeom prst="rect">
            <a:avLst/>
          </a:prstGeom>
        </p:spPr>
        <p:txBody>
          <a:bodyPr/>
          <a:lstStyle>
            <a:lvl1pPr>
              <a:defRPr>
                <a:solidFill>
                  <a:srgbClr val="5A6870"/>
                </a:solidFill>
                <a:latin typeface="Arial" pitchFamily="34" charset="0"/>
                <a:cs typeface="Arial" pitchFamily="34" charset="0"/>
              </a:defRPr>
            </a:lvl1pPr>
          </a:lstStyle>
          <a:p>
            <a:r>
              <a:rPr lang="en-US" dirty="0"/>
              <a:t>Click to edit Master title style</a:t>
            </a:r>
            <a:endParaRPr lang="en-CA" dirty="0"/>
          </a:p>
        </p:txBody>
      </p:sp>
      <p:sp>
        <p:nvSpPr>
          <p:cNvPr id="3" name="Vertical Text Placeholder 2"/>
          <p:cNvSpPr>
            <a:spLocks noGrp="1"/>
          </p:cNvSpPr>
          <p:nvPr>
            <p:ph type="body" orient="vert" idx="1"/>
          </p:nvPr>
        </p:nvSpPr>
        <p:spPr>
          <a:xfrm>
            <a:off x="457200" y="1851670"/>
            <a:ext cx="8229600" cy="294097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60D3C204-BFC8-40DF-BCA5-4BA5280D0F4D}" type="datetimeFigureOut">
              <a:rPr lang="en-CA" smtClean="0"/>
              <a:t>2023-01-04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406082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894008"/>
            <a:ext cx="9144000" cy="249492"/>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3" y="-1"/>
            <a:ext cx="9143972" cy="981072"/>
          </a:xfrm>
          <a:prstGeom prst="rect">
            <a:avLst/>
          </a:prstGeom>
        </p:spPr>
      </p:pic>
      <p:sp>
        <p:nvSpPr>
          <p:cNvPr id="3" name="Text Placeholder 2"/>
          <p:cNvSpPr>
            <a:spLocks noGrp="1"/>
          </p:cNvSpPr>
          <p:nvPr>
            <p:ph type="body" idx="1"/>
          </p:nvPr>
        </p:nvSpPr>
        <p:spPr>
          <a:xfrm>
            <a:off x="457200" y="1200150"/>
            <a:ext cx="8229600"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4894008"/>
            <a:ext cx="2133600" cy="249492"/>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r>
              <a:rPr lang="en-CA" dirty="0"/>
              <a:t>8 November 2021</a:t>
            </a:r>
          </a:p>
        </p:txBody>
      </p:sp>
      <p:sp>
        <p:nvSpPr>
          <p:cNvPr id="5" name="Footer Placeholder 4"/>
          <p:cNvSpPr>
            <a:spLocks noGrp="1"/>
          </p:cNvSpPr>
          <p:nvPr>
            <p:ph type="ftr" sz="quarter" idx="3"/>
          </p:nvPr>
        </p:nvSpPr>
        <p:spPr>
          <a:xfrm>
            <a:off x="3124200" y="4894008"/>
            <a:ext cx="4040088"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US" dirty="0"/>
              <a:t>EASPG/xx WP/</a:t>
            </a:r>
            <a:r>
              <a:rPr lang="en-US" dirty="0" err="1"/>
              <a:t>yy</a:t>
            </a:r>
            <a:r>
              <a:rPr lang="en-US" dirty="0"/>
              <a:t> Annex A - ICAO EUR 2021 Performance Report</a:t>
            </a:r>
            <a:endParaRPr lang="en-CA" dirty="0"/>
          </a:p>
        </p:txBody>
      </p:sp>
      <p:sp>
        <p:nvSpPr>
          <p:cNvPr id="6" name="Slide Number Placeholder 5"/>
          <p:cNvSpPr>
            <a:spLocks noGrp="1"/>
          </p:cNvSpPr>
          <p:nvPr>
            <p:ph type="sldNum" sz="quarter" idx="4"/>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a:t>
            </a:fld>
            <a:endParaRPr lang="en-CA" dirty="0"/>
          </a:p>
        </p:txBody>
      </p:sp>
    </p:spTree>
    <p:extLst>
      <p:ext uri="{BB962C8B-B14F-4D97-AF65-F5344CB8AC3E}">
        <p14:creationId xmlns:p14="http://schemas.microsoft.com/office/powerpoint/2010/main" val="83230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4" r:id="rId7"/>
    <p:sldLayoutId id="2147483657" r:id="rId8"/>
    <p:sldLayoutId id="2147483658" r:id="rId9"/>
    <p:sldLayoutId id="2147483659" r:id="rId10"/>
    <p:sldLayoutId id="2147483660" r:id="rId11"/>
    <p:sldLayoutId id="2147483661" r:id="rId12"/>
    <p:sldLayoutId id="2147483663" r:id="rId13"/>
    <p:sldLayoutId id="2147483665" r:id="rId14"/>
    <p:sldLayoutId id="2147483667" r:id="rId15"/>
    <p:sldLayoutId id="2147483668"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package" Target="../embeddings/Microsoft_Excel_Worksheet1.xlsx"/><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38.emf"/></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53.emf"/></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62.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69.emf"/></Relationships>
</file>

<file path=ppt/slides/_rels/slide7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1"/>
          <p:cNvSpPr>
            <a:spLocks/>
          </p:cNvSpPr>
          <p:nvPr/>
        </p:nvSpPr>
        <p:spPr bwMode="auto">
          <a:xfrm>
            <a:off x="251529" y="2571750"/>
            <a:ext cx="4103687" cy="882960"/>
          </a:xfrm>
          <a:prstGeom prst="rect">
            <a:avLst/>
          </a:prstGeom>
          <a:noFill/>
          <a:ln w="9525">
            <a:noFill/>
            <a:miter lim="800000"/>
            <a:headEnd/>
            <a:tailEnd/>
          </a:ln>
        </p:spPr>
        <p:txBody>
          <a:bodyPr/>
          <a:lstStyle/>
          <a:p>
            <a:pPr>
              <a:buFont typeface="Arial" charset="0"/>
              <a:buNone/>
            </a:pPr>
            <a:endParaRPr lang="en-US" sz="1400" i="1" baseline="0" dirty="0">
              <a:solidFill>
                <a:schemeClr val="accent1"/>
              </a:solidFill>
              <a:cs typeface="Arial" charset="0"/>
            </a:endParaRPr>
          </a:p>
        </p:txBody>
      </p:sp>
      <p:sp>
        <p:nvSpPr>
          <p:cNvPr id="7" name="Rectangle 2"/>
          <p:cNvSpPr txBox="1">
            <a:spLocks noChangeArrowheads="1"/>
          </p:cNvSpPr>
          <p:nvPr/>
        </p:nvSpPr>
        <p:spPr>
          <a:xfrm>
            <a:off x="107504" y="915566"/>
            <a:ext cx="5329287" cy="151216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1255713" algn="l"/>
              </a:tabLst>
              <a:defRPr/>
            </a:pPr>
            <a:r>
              <a:rPr lang="en-US" sz="1800" spc="-20" dirty="0" smtClean="0">
                <a:solidFill>
                  <a:schemeClr val="bg1"/>
                </a:solidFill>
              </a:rPr>
              <a:t>EASPG/4 Report </a:t>
            </a:r>
            <a:r>
              <a:rPr lang="en-US" sz="1800" spc="-20" dirty="0" smtClean="0">
                <a:solidFill>
                  <a:schemeClr val="bg1"/>
                </a:solidFill>
              </a:rPr>
              <a:t>Appendix V</a:t>
            </a:r>
            <a:endParaRPr lang="en-US" sz="1800" spc="-20" dirty="0" smtClean="0">
              <a:solidFill>
                <a:schemeClr val="bg1"/>
              </a:solidFill>
            </a:endParaRPr>
          </a:p>
          <a:p>
            <a:pPr algn="l">
              <a:tabLst>
                <a:tab pos="1255713" algn="l"/>
              </a:tabLst>
              <a:defRPr/>
            </a:pPr>
            <a:r>
              <a:rPr lang="en-US" sz="3200" spc="-20" dirty="0" smtClean="0">
                <a:solidFill>
                  <a:schemeClr val="bg1"/>
                </a:solidFill>
              </a:rPr>
              <a:t>Air </a:t>
            </a:r>
            <a:r>
              <a:rPr lang="en-US" sz="3200" spc="-20" dirty="0">
                <a:solidFill>
                  <a:schemeClr val="bg1"/>
                </a:solidFill>
              </a:rPr>
              <a:t>Navigation </a:t>
            </a:r>
            <a:br>
              <a:rPr lang="en-US" sz="3200" spc="-20" dirty="0">
                <a:solidFill>
                  <a:schemeClr val="bg1"/>
                </a:solidFill>
              </a:rPr>
            </a:br>
            <a:r>
              <a:rPr lang="en-US" sz="3200" spc="-20" dirty="0">
                <a:solidFill>
                  <a:schemeClr val="bg1"/>
                </a:solidFill>
              </a:rPr>
              <a:t>Performance Framework</a:t>
            </a:r>
          </a:p>
          <a:p>
            <a:pPr algn="l">
              <a:tabLst>
                <a:tab pos="1255713" algn="l"/>
              </a:tabLst>
              <a:defRPr/>
            </a:pPr>
            <a:r>
              <a:rPr lang="en-US" sz="3200" spc="-20" dirty="0">
                <a:solidFill>
                  <a:schemeClr val="accent1"/>
                </a:solidFill>
              </a:rPr>
              <a:t>Results from the </a:t>
            </a:r>
            <a:br>
              <a:rPr lang="en-US" sz="3200" spc="-20" dirty="0">
                <a:solidFill>
                  <a:schemeClr val="accent1"/>
                </a:solidFill>
              </a:rPr>
            </a:br>
            <a:r>
              <a:rPr lang="en-US" sz="3200" spc="-20" dirty="0">
                <a:solidFill>
                  <a:schemeClr val="accent1"/>
                </a:solidFill>
              </a:rPr>
              <a:t>2021 data collection exercise</a:t>
            </a:r>
          </a:p>
          <a:p>
            <a:pPr algn="l">
              <a:tabLst>
                <a:tab pos="1255713" algn="l"/>
              </a:tabLst>
              <a:defRPr/>
            </a:pPr>
            <a:r>
              <a:rPr lang="en-US" sz="1000" spc="-20" dirty="0">
                <a:solidFill>
                  <a:schemeClr val="accent1"/>
                </a:solidFill>
              </a:rPr>
              <a:t>(reflecting State submissions up to 31 October 2022)</a:t>
            </a:r>
          </a:p>
        </p:txBody>
      </p:sp>
      <p:sp>
        <p:nvSpPr>
          <p:cNvPr id="8" name="Rectangle 2"/>
          <p:cNvSpPr txBox="1">
            <a:spLocks noChangeArrowheads="1"/>
          </p:cNvSpPr>
          <p:nvPr/>
        </p:nvSpPr>
        <p:spPr>
          <a:xfrm>
            <a:off x="114739" y="3651870"/>
            <a:ext cx="5681397" cy="115212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1255713" algn="l"/>
              </a:tabLst>
              <a:defRPr/>
            </a:pPr>
            <a:r>
              <a:rPr lang="en-US" sz="2400" spc="-20" dirty="0" smtClean="0">
                <a:solidFill>
                  <a:schemeClr val="accent1"/>
                </a:solidFill>
              </a:rPr>
              <a:t>EASPG/04 </a:t>
            </a:r>
            <a:endParaRPr lang="en-US" sz="2400" spc="-20" dirty="0">
              <a:solidFill>
                <a:schemeClr val="accent1"/>
              </a:solidFill>
            </a:endParaRPr>
          </a:p>
          <a:p>
            <a:pPr algn="l">
              <a:tabLst>
                <a:tab pos="1255713" algn="l"/>
              </a:tabLst>
              <a:defRPr/>
            </a:pPr>
            <a:r>
              <a:rPr lang="de-DE" sz="2000" spc="-20" dirty="0">
                <a:solidFill>
                  <a:schemeClr val="bg1"/>
                </a:solidFill>
              </a:rPr>
              <a:t>Paris, France </a:t>
            </a:r>
          </a:p>
          <a:p>
            <a:pPr algn="l">
              <a:tabLst>
                <a:tab pos="1255713" algn="l"/>
              </a:tabLst>
              <a:defRPr/>
            </a:pPr>
            <a:r>
              <a:rPr lang="de-DE" sz="2000" spc="-20" dirty="0" smtClean="0">
                <a:solidFill>
                  <a:schemeClr val="bg1"/>
                </a:solidFill>
              </a:rPr>
              <a:t>29 November – 1 December </a:t>
            </a:r>
            <a:r>
              <a:rPr lang="de-DE" sz="2000" spc="-20" dirty="0">
                <a:solidFill>
                  <a:schemeClr val="bg1"/>
                </a:solidFill>
              </a:rPr>
              <a:t>2022</a:t>
            </a:r>
            <a:endParaRPr lang="en-US" sz="2000" spc="-20" dirty="0">
              <a:solidFill>
                <a:schemeClr val="bg1"/>
              </a:solidFill>
            </a:endParaRPr>
          </a:p>
        </p:txBody>
      </p:sp>
      <p:sp>
        <p:nvSpPr>
          <p:cNvPr id="5" name="Rectangle 4"/>
          <p:cNvSpPr/>
          <p:nvPr/>
        </p:nvSpPr>
        <p:spPr>
          <a:xfrm>
            <a:off x="0" y="4894008"/>
            <a:ext cx="9144000" cy="249492"/>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1</a:t>
            </a:fld>
            <a:endParaRPr lang="en-CA" dirty="0"/>
          </a:p>
        </p:txBody>
      </p:sp>
    </p:spTree>
    <p:extLst>
      <p:ext uri="{BB962C8B-B14F-4D97-AF65-F5344CB8AC3E}">
        <p14:creationId xmlns:p14="http://schemas.microsoft.com/office/powerpoint/2010/main" val="3107769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eaLnBrk="1" hangingPunct="1">
              <a:defRPr/>
            </a:pPr>
            <a:r>
              <a:rPr lang="it-IT" sz="2100" dirty="0"/>
              <a:t>ICAO Performance Framework </a:t>
            </a:r>
            <a:r>
              <a:rPr lang="it-IT" sz="2100" dirty="0" err="1"/>
              <a:t>Document</a:t>
            </a:r>
            <a:endParaRPr lang="it-IT" sz="2100" dirty="0"/>
          </a:p>
        </p:txBody>
      </p:sp>
      <p:sp>
        <p:nvSpPr>
          <p:cNvPr id="3" name="Segnaposto contenuto 2"/>
          <p:cNvSpPr>
            <a:spLocks noGrp="1"/>
          </p:cNvSpPr>
          <p:nvPr>
            <p:ph idx="1"/>
          </p:nvPr>
        </p:nvSpPr>
        <p:spPr>
          <a:xfrm>
            <a:off x="457200" y="1563638"/>
            <a:ext cx="8229600" cy="2886968"/>
          </a:xfrm>
        </p:spPr>
        <p:txBody>
          <a:bodyPr>
            <a:normAutofit fontScale="92500" lnSpcReduction="20000"/>
          </a:bodyPr>
          <a:lstStyle/>
          <a:p>
            <a:pPr marL="0" indent="0">
              <a:buNone/>
            </a:pPr>
            <a:r>
              <a:rPr lang="it-IT" sz="1900" dirty="0">
                <a:latin typeface="+mj-lt"/>
              </a:rPr>
              <a:t>ICAO EUR Doc 030 </a:t>
            </a:r>
            <a:r>
              <a:rPr lang="it-IT" sz="1900" dirty="0" err="1">
                <a:latin typeface="+mj-lt"/>
              </a:rPr>
              <a:t>describes</a:t>
            </a:r>
            <a:r>
              <a:rPr lang="it-IT" sz="1900" dirty="0">
                <a:latin typeface="+mj-lt"/>
              </a:rPr>
              <a:t> the performance Framework</a:t>
            </a:r>
          </a:p>
          <a:p>
            <a:pPr marL="0" indent="0">
              <a:buNone/>
            </a:pPr>
            <a:r>
              <a:rPr lang="it-IT" sz="1900" dirty="0">
                <a:latin typeface="+mj-lt"/>
              </a:rPr>
              <a:t>(</a:t>
            </a:r>
            <a:r>
              <a:rPr lang="it-IT" sz="1900" dirty="0" err="1">
                <a:latin typeface="+mj-lt"/>
              </a:rPr>
              <a:t>available</a:t>
            </a:r>
            <a:r>
              <a:rPr lang="it-IT" sz="1900" dirty="0">
                <a:latin typeface="+mj-lt"/>
              </a:rPr>
              <a:t> in English/Russian </a:t>
            </a:r>
            <a:r>
              <a:rPr lang="it-IT" sz="1900" dirty="0" err="1">
                <a:latin typeface="+mj-lt"/>
              </a:rPr>
              <a:t>language</a:t>
            </a:r>
            <a:r>
              <a:rPr lang="it-IT" sz="1900" dirty="0">
                <a:latin typeface="+mj-lt"/>
              </a:rPr>
              <a:t>)</a:t>
            </a:r>
          </a:p>
          <a:p>
            <a:pPr>
              <a:buNone/>
            </a:pPr>
            <a:r>
              <a:rPr lang="it-IT" sz="1500" dirty="0">
                <a:latin typeface="+mj-lt"/>
              </a:rPr>
              <a:t>  </a:t>
            </a:r>
          </a:p>
          <a:p>
            <a:pPr marL="257175" lvl="1" indent="-257175"/>
            <a:r>
              <a:rPr lang="en-US" sz="1575" dirty="0">
                <a:latin typeface="+mj-lt"/>
              </a:rPr>
              <a:t>Introduction</a:t>
            </a:r>
          </a:p>
          <a:p>
            <a:pPr marL="257175" lvl="1" indent="-257175"/>
            <a:r>
              <a:rPr lang="en-US" sz="1575" dirty="0">
                <a:latin typeface="+mj-lt"/>
              </a:rPr>
              <a:t>Background</a:t>
            </a:r>
          </a:p>
          <a:p>
            <a:pPr marL="257175" lvl="1" indent="-257175"/>
            <a:r>
              <a:rPr lang="en-US" sz="1575" dirty="0">
                <a:latin typeface="+mj-lt"/>
              </a:rPr>
              <a:t>Relationship with ICAO Global developments</a:t>
            </a:r>
          </a:p>
          <a:p>
            <a:pPr marL="257175" lvl="1" indent="-257175"/>
            <a:r>
              <a:rPr lang="en-US" sz="1575" dirty="0">
                <a:latin typeface="+mj-lt"/>
              </a:rPr>
              <a:t>Relationship with the EU Performance Scheme</a:t>
            </a:r>
          </a:p>
          <a:p>
            <a:pPr marL="257175" lvl="1" indent="-257175"/>
            <a:r>
              <a:rPr lang="en-US" sz="1575" dirty="0">
                <a:latin typeface="+mj-lt"/>
              </a:rPr>
              <a:t>Geographical scope</a:t>
            </a:r>
          </a:p>
          <a:p>
            <a:pPr marL="257175" lvl="1" indent="-257175"/>
            <a:r>
              <a:rPr lang="en-US" sz="1575" dirty="0">
                <a:latin typeface="+mj-lt"/>
              </a:rPr>
              <a:t>Roles and responsibilities</a:t>
            </a:r>
          </a:p>
          <a:p>
            <a:pPr marL="257175" lvl="1" indent="-257175"/>
            <a:r>
              <a:rPr lang="en-US" sz="1575" dirty="0">
                <a:latin typeface="+mj-lt"/>
              </a:rPr>
              <a:t>KPAs/KPIs/Metrics</a:t>
            </a:r>
          </a:p>
          <a:p>
            <a:pPr marL="257175" lvl="1" indent="-257175"/>
            <a:r>
              <a:rPr lang="en-US" sz="1575" dirty="0">
                <a:latin typeface="+mj-lt"/>
              </a:rPr>
              <a:t>Monitoring and reporting at regional/national level</a:t>
            </a:r>
          </a:p>
          <a:p>
            <a:pPr marL="257175" lvl="1" indent="-257175"/>
            <a:r>
              <a:rPr lang="en-US" sz="1575" dirty="0">
                <a:latin typeface="+mj-lt"/>
              </a:rPr>
              <a:t>Guidance material </a:t>
            </a:r>
          </a:p>
          <a:p>
            <a:pPr lvl="1"/>
            <a:endParaRPr lang="it-IT" sz="1050" dirty="0"/>
          </a:p>
        </p:txBody>
      </p:sp>
      <p:pic>
        <p:nvPicPr>
          <p:cNvPr id="4" name="Picture 3"/>
          <p:cNvPicPr>
            <a:picLocks noChangeAspect="1" noChangeArrowheads="1"/>
          </p:cNvPicPr>
          <p:nvPr/>
        </p:nvPicPr>
        <p:blipFill>
          <a:blip r:embed="rId2" cstate="print"/>
          <a:srcRect/>
          <a:stretch>
            <a:fillRect/>
          </a:stretch>
        </p:blipFill>
        <p:spPr bwMode="auto">
          <a:xfrm>
            <a:off x="6300192" y="2067694"/>
            <a:ext cx="1847251" cy="2322258"/>
          </a:xfrm>
          <a:prstGeom prst="rect">
            <a:avLst/>
          </a:prstGeom>
          <a:noFill/>
          <a:ln w="6350">
            <a:solidFill>
              <a:schemeClr val="tx1"/>
            </a:solidFill>
            <a:miter lim="800000"/>
            <a:headEnd/>
            <a:tailEnd/>
          </a:ln>
        </p:spPr>
      </p:pic>
      <p:sp>
        <p:nvSpPr>
          <p:cNvPr id="5"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10</a:t>
            </a:fld>
            <a:endParaRPr lang="en-CA" dirty="0"/>
          </a:p>
        </p:txBody>
      </p:sp>
    </p:spTree>
    <p:extLst>
      <p:ext uri="{BB962C8B-B14F-4D97-AF65-F5344CB8AC3E}">
        <p14:creationId xmlns:p14="http://schemas.microsoft.com/office/powerpoint/2010/main" val="49229725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p:cNvPicPr>
          <p:nvPr>
            <p:ph idx="1"/>
          </p:nvPr>
        </p:nvPicPr>
        <p:blipFill>
          <a:blip r:embed="rId2" cstate="print"/>
          <a:srcRect/>
          <a:stretch>
            <a:fillRect/>
          </a:stretch>
        </p:blipFill>
        <p:spPr bwMode="auto">
          <a:xfrm>
            <a:off x="1115616" y="987574"/>
            <a:ext cx="6507342" cy="3867894"/>
          </a:xfrm>
          <a:prstGeom prst="rect">
            <a:avLst/>
          </a:prstGeom>
          <a:noFill/>
          <a:ln w="9525">
            <a:noFill/>
            <a:miter lim="800000"/>
            <a:headEnd/>
            <a:tailEnd/>
          </a:ln>
        </p:spPr>
      </p:pic>
      <p:sp>
        <p:nvSpPr>
          <p:cNvPr id="2" name="Freccia a destra 1"/>
          <p:cNvSpPr/>
          <p:nvPr/>
        </p:nvSpPr>
        <p:spPr>
          <a:xfrm>
            <a:off x="7668344" y="4338579"/>
            <a:ext cx="28803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p:cNvPicPr>
            <a:picLocks noChangeAspect="1"/>
          </p:cNvPicPr>
          <p:nvPr/>
        </p:nvPicPr>
        <p:blipFill>
          <a:blip r:embed="rId3"/>
          <a:stretch>
            <a:fillRect/>
          </a:stretch>
        </p:blipFill>
        <p:spPr>
          <a:xfrm>
            <a:off x="8074634" y="4238602"/>
            <a:ext cx="495300" cy="485775"/>
          </a:xfrm>
          <a:prstGeom prst="rect">
            <a:avLst/>
          </a:prstGeom>
        </p:spPr>
      </p:pic>
      <p:sp>
        <p:nvSpPr>
          <p:cNvPr id="6" name="Rettangolo arrotondato 5"/>
          <p:cNvSpPr/>
          <p:nvPr/>
        </p:nvSpPr>
        <p:spPr>
          <a:xfrm>
            <a:off x="1115616" y="4206914"/>
            <a:ext cx="7560840" cy="576064"/>
          </a:xfrm>
          <a:prstGeom prst="round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Title 6"/>
          <p:cNvSpPr>
            <a:spLocks noGrp="1"/>
          </p:cNvSpPr>
          <p:nvPr>
            <p:ph type="title"/>
          </p:nvPr>
        </p:nvSpPr>
        <p:spPr>
          <a:xfrm>
            <a:off x="4283968" y="123478"/>
            <a:ext cx="4860032" cy="648072"/>
          </a:xfrm>
        </p:spPr>
        <p:txBody>
          <a:bodyPr/>
          <a:lstStyle/>
          <a:p>
            <a:r>
              <a:rPr lang="en-GB" sz="2400" dirty="0"/>
              <a:t>EUR Region Performance Framework</a:t>
            </a:r>
          </a:p>
        </p:txBody>
      </p:sp>
      <p:sp>
        <p:nvSpPr>
          <p:cNvPr id="8"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11</a:t>
            </a:fld>
            <a:endParaRPr lang="en-CA" dirty="0"/>
          </a:p>
        </p:txBody>
      </p:sp>
      <p:sp>
        <p:nvSpPr>
          <p:cNvPr id="9" name="Rettangolo arrotondato 5"/>
          <p:cNvSpPr/>
          <p:nvPr/>
        </p:nvSpPr>
        <p:spPr>
          <a:xfrm>
            <a:off x="1102859" y="1313276"/>
            <a:ext cx="7560840" cy="754417"/>
          </a:xfrm>
          <a:prstGeom prst="round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arrotondato 5"/>
          <p:cNvSpPr/>
          <p:nvPr/>
        </p:nvSpPr>
        <p:spPr>
          <a:xfrm>
            <a:off x="2339752" y="1313276"/>
            <a:ext cx="6347048" cy="754417"/>
          </a:xfrm>
          <a:prstGeom prst="roundRect">
            <a:avLst/>
          </a:prstGeom>
          <a:solidFill>
            <a:schemeClr val="accent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TextBox 2"/>
          <p:cNvSpPr txBox="1"/>
          <p:nvPr/>
        </p:nvSpPr>
        <p:spPr>
          <a:xfrm>
            <a:off x="5715196" y="1367318"/>
            <a:ext cx="2745236" cy="646331"/>
          </a:xfrm>
          <a:prstGeom prst="rect">
            <a:avLst/>
          </a:prstGeom>
          <a:noFill/>
        </p:spPr>
        <p:txBody>
          <a:bodyPr wrap="square" rtlCol="0">
            <a:spAutoFit/>
          </a:bodyPr>
          <a:lstStyle/>
          <a:p>
            <a:r>
              <a:rPr lang="en-GB" dirty="0"/>
              <a:t>No longer Doc 030</a:t>
            </a:r>
          </a:p>
          <a:p>
            <a:r>
              <a:rPr lang="en-GB" dirty="0"/>
              <a:t>Regional Safety reporting</a:t>
            </a:r>
          </a:p>
        </p:txBody>
      </p:sp>
    </p:spTree>
    <p:extLst>
      <p:ext uri="{BB962C8B-B14F-4D97-AF65-F5344CB8AC3E}">
        <p14:creationId xmlns:p14="http://schemas.microsoft.com/office/powerpoint/2010/main" val="123278431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00192" y="3050633"/>
            <a:ext cx="2747794" cy="24896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200" dirty="0"/>
              <a:t>No longer included</a:t>
            </a:r>
          </a:p>
        </p:txBody>
      </p:sp>
      <p:sp>
        <p:nvSpPr>
          <p:cNvPr id="2" name="Titolo 1"/>
          <p:cNvSpPr>
            <a:spLocks noGrp="1"/>
          </p:cNvSpPr>
          <p:nvPr>
            <p:ph type="title"/>
          </p:nvPr>
        </p:nvSpPr>
        <p:spPr>
          <a:xfrm>
            <a:off x="4788024" y="198074"/>
            <a:ext cx="4165206" cy="339468"/>
          </a:xfrm>
        </p:spPr>
        <p:txBody>
          <a:bodyPr>
            <a:normAutofit/>
          </a:bodyPr>
          <a:lstStyle/>
          <a:p>
            <a:pPr eaLnBrk="1" hangingPunct="1">
              <a:defRPr/>
            </a:pPr>
            <a:r>
              <a:rPr lang="it-IT" sz="1600" dirty="0"/>
              <a:t>ICAO Performance Framework Reporting </a:t>
            </a:r>
            <a:r>
              <a:rPr lang="it-IT" sz="1600" dirty="0" err="1"/>
              <a:t>Tables</a:t>
            </a:r>
            <a:endParaRPr lang="it-IT" sz="1600" dirty="0"/>
          </a:p>
        </p:txBody>
      </p:sp>
      <p:pic>
        <p:nvPicPr>
          <p:cNvPr id="4" name="Picture 3"/>
          <p:cNvPicPr>
            <a:picLocks noChangeAspect="1" noChangeArrowheads="1"/>
          </p:cNvPicPr>
          <p:nvPr/>
        </p:nvPicPr>
        <p:blipFill>
          <a:blip r:embed="rId2" cstate="print"/>
          <a:srcRect/>
          <a:stretch>
            <a:fillRect/>
          </a:stretch>
        </p:blipFill>
        <p:spPr bwMode="auto">
          <a:xfrm>
            <a:off x="179512" y="2049692"/>
            <a:ext cx="1847251" cy="2322258"/>
          </a:xfrm>
          <a:prstGeom prst="rect">
            <a:avLst/>
          </a:prstGeom>
          <a:noFill/>
          <a:ln w="6350">
            <a:solidFill>
              <a:schemeClr val="tx1"/>
            </a:solidFill>
            <a:miter lim="800000"/>
            <a:headEnd/>
            <a:tailEnd/>
          </a:ln>
        </p:spPr>
      </p:pic>
      <p:sp>
        <p:nvSpPr>
          <p:cNvPr id="5"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12</a:t>
            </a:fld>
            <a:endParaRPr lang="en-CA" dirty="0"/>
          </a:p>
        </p:txBody>
      </p:sp>
      <p:sp>
        <p:nvSpPr>
          <p:cNvPr id="7" name="Rectangle 6"/>
          <p:cNvSpPr/>
          <p:nvPr/>
        </p:nvSpPr>
        <p:spPr>
          <a:xfrm>
            <a:off x="2411760" y="1851670"/>
            <a:ext cx="1965818"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Table A – Contextual Data</a:t>
            </a:r>
          </a:p>
        </p:txBody>
      </p:sp>
      <p:sp>
        <p:nvSpPr>
          <p:cNvPr id="8" name="Rectangle 7"/>
          <p:cNvSpPr/>
          <p:nvPr/>
        </p:nvSpPr>
        <p:spPr>
          <a:xfrm>
            <a:off x="2416190" y="3513753"/>
            <a:ext cx="1956959"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Table B – Performance Data</a:t>
            </a:r>
          </a:p>
        </p:txBody>
      </p:sp>
      <p:sp>
        <p:nvSpPr>
          <p:cNvPr id="9" name="Rectangle 8"/>
          <p:cNvSpPr/>
          <p:nvPr/>
        </p:nvSpPr>
        <p:spPr>
          <a:xfrm>
            <a:off x="2416190" y="4356592"/>
            <a:ext cx="1956959"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Table C – Participation Data</a:t>
            </a:r>
          </a:p>
        </p:txBody>
      </p:sp>
      <p:sp>
        <p:nvSpPr>
          <p:cNvPr id="10" name="Rectangle 9"/>
          <p:cNvSpPr/>
          <p:nvPr/>
        </p:nvSpPr>
        <p:spPr>
          <a:xfrm>
            <a:off x="4716016" y="1347614"/>
            <a:ext cx="1512168" cy="216024"/>
          </a:xfrm>
          <a:prstGeom prst="rect">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accent1"/>
                </a:solidFill>
              </a:rPr>
              <a:t>Continental Airspace</a:t>
            </a:r>
          </a:p>
        </p:txBody>
      </p:sp>
      <p:sp>
        <p:nvSpPr>
          <p:cNvPr id="11" name="Rectangle 10"/>
          <p:cNvSpPr/>
          <p:nvPr/>
        </p:nvSpPr>
        <p:spPr>
          <a:xfrm>
            <a:off x="4716016" y="2355726"/>
            <a:ext cx="1512168" cy="216024"/>
          </a:xfrm>
          <a:prstGeom prst="rect">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accent1"/>
                </a:solidFill>
              </a:rPr>
              <a:t>Oceanic Airspace</a:t>
            </a:r>
          </a:p>
        </p:txBody>
      </p:sp>
      <p:sp>
        <p:nvSpPr>
          <p:cNvPr id="12" name="Rectangle 11"/>
          <p:cNvSpPr/>
          <p:nvPr/>
        </p:nvSpPr>
        <p:spPr>
          <a:xfrm>
            <a:off x="4716016" y="3519652"/>
            <a:ext cx="1512168" cy="216024"/>
          </a:xfrm>
          <a:prstGeom prst="rect">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accent1"/>
                </a:solidFill>
              </a:rPr>
              <a:t>Continental Airspace</a:t>
            </a:r>
          </a:p>
        </p:txBody>
      </p:sp>
      <p:sp>
        <p:nvSpPr>
          <p:cNvPr id="13" name="Rectangle 12"/>
          <p:cNvSpPr/>
          <p:nvPr/>
        </p:nvSpPr>
        <p:spPr>
          <a:xfrm>
            <a:off x="4716016" y="4356592"/>
            <a:ext cx="1512168" cy="216024"/>
          </a:xfrm>
          <a:prstGeom prst="rect">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accent1"/>
                </a:solidFill>
              </a:rPr>
              <a:t>EUR Region Activities</a:t>
            </a:r>
          </a:p>
        </p:txBody>
      </p:sp>
      <p:sp>
        <p:nvSpPr>
          <p:cNvPr id="14" name="Rectangle 13"/>
          <p:cNvSpPr/>
          <p:nvPr/>
        </p:nvSpPr>
        <p:spPr>
          <a:xfrm>
            <a:off x="6602575" y="1060111"/>
            <a:ext cx="1067004" cy="12837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accent1"/>
                </a:solidFill>
              </a:rPr>
              <a:t>Airspace</a:t>
            </a:r>
          </a:p>
        </p:txBody>
      </p:sp>
      <p:sp>
        <p:nvSpPr>
          <p:cNvPr id="15" name="Rectangle 14"/>
          <p:cNvSpPr/>
          <p:nvPr/>
        </p:nvSpPr>
        <p:spPr>
          <a:xfrm>
            <a:off x="6602575" y="1285863"/>
            <a:ext cx="1067004" cy="12837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accent1"/>
                </a:solidFill>
              </a:rPr>
              <a:t>Traffic</a:t>
            </a:r>
          </a:p>
        </p:txBody>
      </p:sp>
      <p:sp>
        <p:nvSpPr>
          <p:cNvPr id="16" name="Rectangle 15"/>
          <p:cNvSpPr/>
          <p:nvPr/>
        </p:nvSpPr>
        <p:spPr>
          <a:xfrm>
            <a:off x="6602575" y="1511615"/>
            <a:ext cx="1067004" cy="12837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accent1"/>
                </a:solidFill>
              </a:rPr>
              <a:t>ATC Facilities</a:t>
            </a:r>
          </a:p>
        </p:txBody>
      </p:sp>
      <p:sp>
        <p:nvSpPr>
          <p:cNvPr id="17" name="Rectangle 16"/>
          <p:cNvSpPr/>
          <p:nvPr/>
        </p:nvSpPr>
        <p:spPr>
          <a:xfrm>
            <a:off x="6602575" y="1737367"/>
            <a:ext cx="1067004" cy="12837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accent1"/>
                </a:solidFill>
              </a:rPr>
              <a:t>ATCOs in Operations</a:t>
            </a:r>
          </a:p>
        </p:txBody>
      </p:sp>
      <p:sp>
        <p:nvSpPr>
          <p:cNvPr id="18" name="Rectangle 17"/>
          <p:cNvSpPr/>
          <p:nvPr/>
        </p:nvSpPr>
        <p:spPr>
          <a:xfrm>
            <a:off x="6602575" y="4400417"/>
            <a:ext cx="1067004" cy="12837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accent1"/>
                </a:solidFill>
              </a:rPr>
              <a:t>Level of participation</a:t>
            </a:r>
          </a:p>
        </p:txBody>
      </p:sp>
      <p:sp>
        <p:nvSpPr>
          <p:cNvPr id="19" name="Rectangle 18"/>
          <p:cNvSpPr/>
          <p:nvPr/>
        </p:nvSpPr>
        <p:spPr>
          <a:xfrm>
            <a:off x="6602575" y="2067796"/>
            <a:ext cx="1067004" cy="12837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accent1"/>
                </a:solidFill>
              </a:rPr>
              <a:t>Airspace</a:t>
            </a:r>
          </a:p>
        </p:txBody>
      </p:sp>
      <p:sp>
        <p:nvSpPr>
          <p:cNvPr id="20" name="Rectangle 19"/>
          <p:cNvSpPr/>
          <p:nvPr/>
        </p:nvSpPr>
        <p:spPr>
          <a:xfrm>
            <a:off x="6602575" y="2293548"/>
            <a:ext cx="1067004" cy="12837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accent1"/>
                </a:solidFill>
              </a:rPr>
              <a:t>Traffic</a:t>
            </a:r>
          </a:p>
        </p:txBody>
      </p:sp>
      <p:sp>
        <p:nvSpPr>
          <p:cNvPr id="21" name="Rectangle 20"/>
          <p:cNvSpPr/>
          <p:nvPr/>
        </p:nvSpPr>
        <p:spPr>
          <a:xfrm>
            <a:off x="6602575" y="2519300"/>
            <a:ext cx="1067004" cy="12837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accent1"/>
                </a:solidFill>
              </a:rPr>
              <a:t>ATC Facilities</a:t>
            </a:r>
          </a:p>
        </p:txBody>
      </p:sp>
      <p:sp>
        <p:nvSpPr>
          <p:cNvPr id="22" name="Rectangle 21"/>
          <p:cNvSpPr/>
          <p:nvPr/>
        </p:nvSpPr>
        <p:spPr>
          <a:xfrm>
            <a:off x="6602575" y="2745052"/>
            <a:ext cx="1067004" cy="12837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accent1"/>
                </a:solidFill>
              </a:rPr>
              <a:t>ATCOs in Operations</a:t>
            </a:r>
          </a:p>
        </p:txBody>
      </p:sp>
      <p:sp>
        <p:nvSpPr>
          <p:cNvPr id="23" name="Rectangle 22"/>
          <p:cNvSpPr/>
          <p:nvPr/>
        </p:nvSpPr>
        <p:spPr>
          <a:xfrm>
            <a:off x="6602575" y="3114820"/>
            <a:ext cx="1067004" cy="12837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accent6">
                    <a:lumMod val="75000"/>
                  </a:schemeClr>
                </a:solidFill>
              </a:rPr>
              <a:t>Safety</a:t>
            </a:r>
          </a:p>
        </p:txBody>
      </p:sp>
      <p:sp>
        <p:nvSpPr>
          <p:cNvPr id="24" name="Rectangle 23"/>
          <p:cNvSpPr/>
          <p:nvPr/>
        </p:nvSpPr>
        <p:spPr>
          <a:xfrm>
            <a:off x="6602575" y="3340572"/>
            <a:ext cx="1067004" cy="12837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accent1"/>
                </a:solidFill>
              </a:rPr>
              <a:t>Capacity</a:t>
            </a:r>
          </a:p>
        </p:txBody>
      </p:sp>
      <p:sp>
        <p:nvSpPr>
          <p:cNvPr id="25" name="Rectangle 24"/>
          <p:cNvSpPr/>
          <p:nvPr/>
        </p:nvSpPr>
        <p:spPr>
          <a:xfrm>
            <a:off x="6602575" y="3566324"/>
            <a:ext cx="1067004" cy="12837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accent1"/>
                </a:solidFill>
              </a:rPr>
              <a:t>Flight Efficiency</a:t>
            </a:r>
          </a:p>
        </p:txBody>
      </p:sp>
      <p:sp>
        <p:nvSpPr>
          <p:cNvPr id="26" name="Rectangle 25"/>
          <p:cNvSpPr/>
          <p:nvPr/>
        </p:nvSpPr>
        <p:spPr>
          <a:xfrm>
            <a:off x="6602575" y="3792076"/>
            <a:ext cx="1067004" cy="12837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accent1"/>
                </a:solidFill>
              </a:rPr>
              <a:t>Environment</a:t>
            </a:r>
          </a:p>
        </p:txBody>
      </p:sp>
      <p:sp>
        <p:nvSpPr>
          <p:cNvPr id="27" name="Rectangle 26"/>
          <p:cNvSpPr/>
          <p:nvPr/>
        </p:nvSpPr>
        <p:spPr>
          <a:xfrm>
            <a:off x="6602575" y="4017828"/>
            <a:ext cx="1067004" cy="12837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accent1"/>
                </a:solidFill>
              </a:rPr>
              <a:t>Cost Effectiveness</a:t>
            </a:r>
          </a:p>
        </p:txBody>
      </p:sp>
      <p:cxnSp>
        <p:nvCxnSpPr>
          <p:cNvPr id="29" name="Elbow Connector 28"/>
          <p:cNvCxnSpPr>
            <a:stCxn id="4" idx="3"/>
            <a:endCxn id="7" idx="1"/>
          </p:cNvCxnSpPr>
          <p:nvPr/>
        </p:nvCxnSpPr>
        <p:spPr>
          <a:xfrm flipV="1">
            <a:off x="2026763" y="1959682"/>
            <a:ext cx="384997" cy="125113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4" idx="3"/>
            <a:endCxn id="8" idx="1"/>
          </p:cNvCxnSpPr>
          <p:nvPr/>
        </p:nvCxnSpPr>
        <p:spPr>
          <a:xfrm>
            <a:off x="2026763" y="3210821"/>
            <a:ext cx="389427" cy="41094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4" idx="3"/>
            <a:endCxn id="9" idx="1"/>
          </p:cNvCxnSpPr>
          <p:nvPr/>
        </p:nvCxnSpPr>
        <p:spPr>
          <a:xfrm>
            <a:off x="2026763" y="3210821"/>
            <a:ext cx="389427" cy="12537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7" idx="3"/>
            <a:endCxn id="10" idx="1"/>
          </p:cNvCxnSpPr>
          <p:nvPr/>
        </p:nvCxnSpPr>
        <p:spPr>
          <a:xfrm flipV="1">
            <a:off x="4377578" y="1455626"/>
            <a:ext cx="338438" cy="50405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7" idx="3"/>
            <a:endCxn id="11" idx="1"/>
          </p:cNvCxnSpPr>
          <p:nvPr/>
        </p:nvCxnSpPr>
        <p:spPr>
          <a:xfrm>
            <a:off x="4377578" y="1959682"/>
            <a:ext cx="338438" cy="50405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8" idx="3"/>
            <a:endCxn id="12" idx="1"/>
          </p:cNvCxnSpPr>
          <p:nvPr/>
        </p:nvCxnSpPr>
        <p:spPr>
          <a:xfrm>
            <a:off x="4373149" y="3621765"/>
            <a:ext cx="342867" cy="589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9" idx="3"/>
          </p:cNvCxnSpPr>
          <p:nvPr/>
        </p:nvCxnSpPr>
        <p:spPr>
          <a:xfrm>
            <a:off x="4373149" y="4464604"/>
            <a:ext cx="342867" cy="635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10" idx="3"/>
            <a:endCxn id="14" idx="1"/>
          </p:cNvCxnSpPr>
          <p:nvPr/>
        </p:nvCxnSpPr>
        <p:spPr>
          <a:xfrm flipV="1">
            <a:off x="6228184" y="1124299"/>
            <a:ext cx="374391" cy="33132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10" idx="3"/>
            <a:endCxn id="15" idx="1"/>
          </p:cNvCxnSpPr>
          <p:nvPr/>
        </p:nvCxnSpPr>
        <p:spPr>
          <a:xfrm flipV="1">
            <a:off x="6228184" y="1350051"/>
            <a:ext cx="374391" cy="10557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10" idx="3"/>
            <a:endCxn id="16" idx="1"/>
          </p:cNvCxnSpPr>
          <p:nvPr/>
        </p:nvCxnSpPr>
        <p:spPr>
          <a:xfrm>
            <a:off x="6228184" y="1455626"/>
            <a:ext cx="374391" cy="12017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10" idx="3"/>
            <a:endCxn id="17" idx="1"/>
          </p:cNvCxnSpPr>
          <p:nvPr/>
        </p:nvCxnSpPr>
        <p:spPr>
          <a:xfrm>
            <a:off x="6228184" y="1455626"/>
            <a:ext cx="374391" cy="3459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0"/>
          <p:cNvCxnSpPr>
            <a:stCxn id="11" idx="3"/>
            <a:endCxn id="19" idx="1"/>
          </p:cNvCxnSpPr>
          <p:nvPr/>
        </p:nvCxnSpPr>
        <p:spPr>
          <a:xfrm flipV="1">
            <a:off x="6228184" y="2131984"/>
            <a:ext cx="374391" cy="33175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11" idx="3"/>
            <a:endCxn id="20" idx="1"/>
          </p:cNvCxnSpPr>
          <p:nvPr/>
        </p:nvCxnSpPr>
        <p:spPr>
          <a:xfrm flipV="1">
            <a:off x="6228184" y="2357736"/>
            <a:ext cx="374391" cy="10600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11" idx="3"/>
            <a:endCxn id="21" idx="1"/>
          </p:cNvCxnSpPr>
          <p:nvPr/>
        </p:nvCxnSpPr>
        <p:spPr>
          <a:xfrm>
            <a:off x="6228184" y="2463738"/>
            <a:ext cx="374391" cy="11975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11" idx="3"/>
            <a:endCxn id="22" idx="1"/>
          </p:cNvCxnSpPr>
          <p:nvPr/>
        </p:nvCxnSpPr>
        <p:spPr>
          <a:xfrm>
            <a:off x="6228184" y="2463738"/>
            <a:ext cx="374391" cy="34550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Elbow Connector 60"/>
          <p:cNvCxnSpPr>
            <a:stCxn id="12" idx="3"/>
            <a:endCxn id="24" idx="1"/>
          </p:cNvCxnSpPr>
          <p:nvPr/>
        </p:nvCxnSpPr>
        <p:spPr>
          <a:xfrm flipV="1">
            <a:off x="6228184" y="3404760"/>
            <a:ext cx="374391" cy="22290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Elbow Connector 62"/>
          <p:cNvCxnSpPr>
            <a:stCxn id="12" idx="3"/>
            <a:endCxn id="25" idx="1"/>
          </p:cNvCxnSpPr>
          <p:nvPr/>
        </p:nvCxnSpPr>
        <p:spPr>
          <a:xfrm>
            <a:off x="6228184" y="3627664"/>
            <a:ext cx="374391" cy="284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Elbow Connector 64"/>
          <p:cNvCxnSpPr>
            <a:stCxn id="12" idx="3"/>
            <a:endCxn id="26" idx="1"/>
          </p:cNvCxnSpPr>
          <p:nvPr/>
        </p:nvCxnSpPr>
        <p:spPr>
          <a:xfrm>
            <a:off x="6228184" y="3627664"/>
            <a:ext cx="374391" cy="2286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Elbow Connector 66"/>
          <p:cNvCxnSpPr>
            <a:stCxn id="12" idx="3"/>
            <a:endCxn id="27" idx="1"/>
          </p:cNvCxnSpPr>
          <p:nvPr/>
        </p:nvCxnSpPr>
        <p:spPr>
          <a:xfrm>
            <a:off x="6228184" y="3627664"/>
            <a:ext cx="374391" cy="45435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a:off x="6228184" y="4464604"/>
            <a:ext cx="374391" cy="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Right Brace 75"/>
          <p:cNvSpPr/>
          <p:nvPr/>
        </p:nvSpPr>
        <p:spPr>
          <a:xfrm>
            <a:off x="7812360" y="1060111"/>
            <a:ext cx="216024" cy="181331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7" name="Right Brace 76"/>
          <p:cNvSpPr/>
          <p:nvPr/>
        </p:nvSpPr>
        <p:spPr>
          <a:xfrm>
            <a:off x="7812360" y="3299596"/>
            <a:ext cx="216024" cy="12291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8" name="TextBox 77"/>
          <p:cNvSpPr txBox="1"/>
          <p:nvPr/>
        </p:nvSpPr>
        <p:spPr>
          <a:xfrm>
            <a:off x="8058484" y="3601856"/>
            <a:ext cx="989502" cy="461665"/>
          </a:xfrm>
          <a:prstGeom prst="rect">
            <a:avLst/>
          </a:prstGeom>
          <a:noFill/>
        </p:spPr>
        <p:txBody>
          <a:bodyPr wrap="none" rtlCol="0">
            <a:spAutoFit/>
          </a:bodyPr>
          <a:lstStyle/>
          <a:p>
            <a:r>
              <a:rPr lang="en-GB" sz="1200" dirty="0"/>
              <a:t>Performance</a:t>
            </a:r>
          </a:p>
          <a:p>
            <a:r>
              <a:rPr lang="en-GB" sz="1200" dirty="0"/>
              <a:t>data</a:t>
            </a:r>
          </a:p>
        </p:txBody>
      </p:sp>
      <p:sp>
        <p:nvSpPr>
          <p:cNvPr id="79" name="TextBox 78"/>
          <p:cNvSpPr txBox="1"/>
          <p:nvPr/>
        </p:nvSpPr>
        <p:spPr>
          <a:xfrm>
            <a:off x="8058484" y="1726690"/>
            <a:ext cx="859402" cy="461665"/>
          </a:xfrm>
          <a:prstGeom prst="rect">
            <a:avLst/>
          </a:prstGeom>
          <a:noFill/>
        </p:spPr>
        <p:txBody>
          <a:bodyPr wrap="none" rtlCol="0">
            <a:spAutoFit/>
          </a:bodyPr>
          <a:lstStyle/>
          <a:p>
            <a:r>
              <a:rPr lang="en-GB" sz="1200" dirty="0"/>
              <a:t>Contextual</a:t>
            </a:r>
          </a:p>
          <a:p>
            <a:r>
              <a:rPr lang="en-GB" sz="1200" dirty="0"/>
              <a:t>data</a:t>
            </a:r>
          </a:p>
        </p:txBody>
      </p:sp>
    </p:spTree>
    <p:extLst>
      <p:ext uri="{BB962C8B-B14F-4D97-AF65-F5344CB8AC3E}">
        <p14:creationId xmlns:p14="http://schemas.microsoft.com/office/powerpoint/2010/main" val="329930471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9"/>
          <p:cNvSpPr>
            <a:spLocks noChangeAspect="1" noChangeArrowheads="1"/>
          </p:cNvSpPr>
          <p:nvPr/>
        </p:nvSpPr>
        <p:spPr bwMode="auto">
          <a:xfrm>
            <a:off x="210139" y="1763156"/>
            <a:ext cx="1036637" cy="494420"/>
          </a:xfrm>
          <a:prstGeom prst="rect">
            <a:avLst/>
          </a:prstGeom>
          <a:solidFill>
            <a:srgbClr val="FFFF00"/>
          </a:solidFill>
          <a:ln w="9525" algn="ctr">
            <a:solidFill>
              <a:srgbClr val="000000"/>
            </a:solidFill>
            <a:miter lim="800000"/>
            <a:headEnd/>
            <a:tailEnd/>
          </a:ln>
          <a:effectLst/>
        </p:spPr>
        <p:txBody>
          <a:bodyPr wrap="none" lIns="0" rIns="0" anchor="ctr" anchorCtr="1"/>
          <a:lstStyle/>
          <a:p>
            <a:pPr algn="ctr" fontAlgn="auto">
              <a:spcBef>
                <a:spcPts val="0"/>
              </a:spcBef>
              <a:spcAft>
                <a:spcPts val="0"/>
              </a:spcAft>
              <a:defRPr/>
            </a:pPr>
            <a:r>
              <a:rPr lang="en-GB" sz="1000" kern="0" dirty="0">
                <a:solidFill>
                  <a:srgbClr val="002060"/>
                </a:solidFill>
                <a:cs typeface="Arial" charset="0"/>
              </a:rPr>
              <a:t>Table A</a:t>
            </a:r>
            <a:br>
              <a:rPr lang="en-GB" sz="1000" kern="0" dirty="0">
                <a:solidFill>
                  <a:srgbClr val="002060"/>
                </a:solidFill>
                <a:cs typeface="Arial" charset="0"/>
              </a:rPr>
            </a:br>
            <a:r>
              <a:rPr lang="en-GB" sz="1000" kern="0" dirty="0">
                <a:solidFill>
                  <a:srgbClr val="002060"/>
                </a:solidFill>
                <a:cs typeface="Arial" charset="0"/>
              </a:rPr>
              <a:t>Contextual data</a:t>
            </a:r>
          </a:p>
          <a:p>
            <a:pPr algn="ctr" fontAlgn="auto">
              <a:spcBef>
                <a:spcPts val="0"/>
              </a:spcBef>
              <a:spcAft>
                <a:spcPts val="0"/>
              </a:spcAft>
              <a:defRPr/>
            </a:pPr>
            <a:r>
              <a:rPr lang="en-GB" sz="1000" b="1" kern="0" dirty="0">
                <a:solidFill>
                  <a:srgbClr val="FF0000"/>
                </a:solidFill>
                <a:cs typeface="Arial" charset="0"/>
              </a:rPr>
              <a:t>Year n-2</a:t>
            </a:r>
          </a:p>
        </p:txBody>
      </p:sp>
      <p:sp>
        <p:nvSpPr>
          <p:cNvPr id="3" name="Rectangle 59"/>
          <p:cNvSpPr>
            <a:spLocks noChangeAspect="1" noChangeArrowheads="1"/>
          </p:cNvSpPr>
          <p:nvPr/>
        </p:nvSpPr>
        <p:spPr bwMode="auto">
          <a:xfrm>
            <a:off x="210138" y="2326860"/>
            <a:ext cx="1036637" cy="503923"/>
          </a:xfrm>
          <a:prstGeom prst="rect">
            <a:avLst/>
          </a:prstGeom>
          <a:solidFill>
            <a:schemeClr val="tx2">
              <a:lumMod val="10000"/>
              <a:lumOff val="90000"/>
            </a:schemeClr>
          </a:solidFill>
          <a:ln w="9525" algn="ctr">
            <a:solidFill>
              <a:srgbClr val="000000"/>
            </a:solidFill>
            <a:miter lim="800000"/>
            <a:headEnd/>
            <a:tailEnd/>
          </a:ln>
          <a:effectLst/>
        </p:spPr>
        <p:txBody>
          <a:bodyPr wrap="none" lIns="0" rIns="0" anchor="ctr" anchorCtr="1"/>
          <a:lstStyle/>
          <a:p>
            <a:pPr algn="ctr" fontAlgn="auto">
              <a:spcBef>
                <a:spcPts val="0"/>
              </a:spcBef>
              <a:spcAft>
                <a:spcPts val="0"/>
              </a:spcAft>
              <a:defRPr/>
            </a:pPr>
            <a:r>
              <a:rPr lang="en-GB" sz="1000" kern="0" dirty="0">
                <a:solidFill>
                  <a:srgbClr val="002060"/>
                </a:solidFill>
                <a:cs typeface="Arial" charset="0"/>
              </a:rPr>
              <a:t>Table B</a:t>
            </a:r>
            <a:br>
              <a:rPr lang="en-GB" sz="1000" kern="0" dirty="0">
                <a:solidFill>
                  <a:srgbClr val="002060"/>
                </a:solidFill>
                <a:cs typeface="Arial" charset="0"/>
              </a:rPr>
            </a:br>
            <a:r>
              <a:rPr lang="en-GB" sz="1000" kern="0" dirty="0">
                <a:solidFill>
                  <a:srgbClr val="002060"/>
                </a:solidFill>
                <a:cs typeface="Arial" charset="0"/>
              </a:rPr>
              <a:t>Cost Effectiveness</a:t>
            </a:r>
          </a:p>
          <a:p>
            <a:pPr algn="ctr" fontAlgn="auto">
              <a:spcBef>
                <a:spcPts val="0"/>
              </a:spcBef>
              <a:spcAft>
                <a:spcPts val="0"/>
              </a:spcAft>
              <a:defRPr/>
            </a:pPr>
            <a:r>
              <a:rPr lang="en-GB" sz="1000" b="1" kern="0" dirty="0">
                <a:solidFill>
                  <a:srgbClr val="FF0000"/>
                </a:solidFill>
                <a:cs typeface="Arial" charset="0"/>
              </a:rPr>
              <a:t>Year n-2</a:t>
            </a:r>
          </a:p>
        </p:txBody>
      </p:sp>
      <p:sp>
        <p:nvSpPr>
          <p:cNvPr id="5" name="Rectangle 59"/>
          <p:cNvSpPr>
            <a:spLocks noChangeAspect="1" noChangeArrowheads="1"/>
          </p:cNvSpPr>
          <p:nvPr/>
        </p:nvSpPr>
        <p:spPr bwMode="auto">
          <a:xfrm>
            <a:off x="1356550" y="1763156"/>
            <a:ext cx="1036637" cy="1067626"/>
          </a:xfrm>
          <a:prstGeom prst="rect">
            <a:avLst/>
          </a:prstGeom>
          <a:solidFill>
            <a:srgbClr val="FFFFFF"/>
          </a:solidFill>
          <a:ln w="9525" algn="ctr">
            <a:solidFill>
              <a:srgbClr val="000000"/>
            </a:solidFill>
            <a:miter lim="800000"/>
            <a:headEnd/>
            <a:tailEnd/>
          </a:ln>
          <a:effectLst/>
        </p:spPr>
        <p:txBody>
          <a:bodyPr wrap="none" lIns="0" rIns="0" anchor="ctr" anchorCtr="1"/>
          <a:lstStyle/>
          <a:p>
            <a:pPr algn="ctr" fontAlgn="auto">
              <a:spcBef>
                <a:spcPts val="0"/>
              </a:spcBef>
              <a:spcAft>
                <a:spcPts val="0"/>
              </a:spcAft>
              <a:defRPr/>
            </a:pPr>
            <a:r>
              <a:rPr lang="en-GB" sz="1000" kern="0" dirty="0">
                <a:solidFill>
                  <a:srgbClr val="002060"/>
                </a:solidFill>
                <a:cs typeface="Arial" charset="0"/>
              </a:rPr>
              <a:t>SEID</a:t>
            </a:r>
            <a:br>
              <a:rPr lang="en-GB" sz="1000" kern="0" dirty="0">
                <a:solidFill>
                  <a:srgbClr val="002060"/>
                </a:solidFill>
                <a:cs typeface="Arial" charset="0"/>
              </a:rPr>
            </a:br>
            <a:r>
              <a:rPr lang="en-GB" sz="1000" kern="0" dirty="0">
                <a:solidFill>
                  <a:srgbClr val="002060"/>
                </a:solidFill>
                <a:cs typeface="Arial" charset="0"/>
              </a:rPr>
              <a:t>reporting:</a:t>
            </a:r>
          </a:p>
          <a:p>
            <a:pPr algn="ctr" fontAlgn="auto">
              <a:spcBef>
                <a:spcPts val="0"/>
              </a:spcBef>
              <a:spcAft>
                <a:spcPts val="0"/>
              </a:spcAft>
              <a:defRPr/>
            </a:pPr>
            <a:r>
              <a:rPr lang="en-GB" sz="1000" kern="0" dirty="0">
                <a:solidFill>
                  <a:srgbClr val="002060"/>
                </a:solidFill>
                <a:cs typeface="Arial" charset="0"/>
              </a:rPr>
              <a:t>Contextual data;</a:t>
            </a:r>
            <a:br>
              <a:rPr lang="en-GB" sz="1000" kern="0" dirty="0">
                <a:solidFill>
                  <a:srgbClr val="002060"/>
                </a:solidFill>
                <a:cs typeface="Arial" charset="0"/>
              </a:rPr>
            </a:br>
            <a:r>
              <a:rPr lang="en-GB" sz="1000" kern="0" dirty="0">
                <a:solidFill>
                  <a:srgbClr val="002060"/>
                </a:solidFill>
                <a:cs typeface="Arial" charset="0"/>
              </a:rPr>
              <a:t>traffic data;</a:t>
            </a:r>
          </a:p>
          <a:p>
            <a:pPr algn="ctr" fontAlgn="auto">
              <a:spcBef>
                <a:spcPts val="0"/>
              </a:spcBef>
              <a:spcAft>
                <a:spcPts val="0"/>
              </a:spcAft>
              <a:defRPr/>
            </a:pPr>
            <a:r>
              <a:rPr lang="en-GB" sz="1000" kern="0" dirty="0">
                <a:solidFill>
                  <a:srgbClr val="002060"/>
                </a:solidFill>
                <a:cs typeface="Arial" charset="0"/>
              </a:rPr>
              <a:t>ATCO productivity</a:t>
            </a:r>
          </a:p>
        </p:txBody>
      </p:sp>
      <p:sp>
        <p:nvSpPr>
          <p:cNvPr id="7" name="Rectangle 59"/>
          <p:cNvSpPr>
            <a:spLocks noChangeAspect="1" noChangeArrowheads="1"/>
          </p:cNvSpPr>
          <p:nvPr/>
        </p:nvSpPr>
        <p:spPr bwMode="auto">
          <a:xfrm>
            <a:off x="210139" y="1203598"/>
            <a:ext cx="1036637" cy="494420"/>
          </a:xfrm>
          <a:prstGeom prst="rect">
            <a:avLst/>
          </a:prstGeom>
          <a:solidFill>
            <a:srgbClr val="FFFF00"/>
          </a:solidFill>
          <a:ln w="9525" algn="ctr">
            <a:solidFill>
              <a:srgbClr val="000000"/>
            </a:solidFill>
            <a:miter lim="800000"/>
            <a:headEnd/>
            <a:tailEnd/>
          </a:ln>
          <a:effectLst/>
        </p:spPr>
        <p:txBody>
          <a:bodyPr wrap="none" lIns="0" rIns="0" anchor="ctr" anchorCtr="1"/>
          <a:lstStyle/>
          <a:p>
            <a:pPr algn="ctr" fontAlgn="auto">
              <a:spcBef>
                <a:spcPts val="0"/>
              </a:spcBef>
              <a:spcAft>
                <a:spcPts val="0"/>
              </a:spcAft>
              <a:defRPr/>
            </a:pPr>
            <a:r>
              <a:rPr lang="en-GB" sz="1000" kern="0" dirty="0">
                <a:solidFill>
                  <a:srgbClr val="002060"/>
                </a:solidFill>
                <a:cs typeface="Arial" charset="0"/>
              </a:rPr>
              <a:t>Table A</a:t>
            </a:r>
            <a:br>
              <a:rPr lang="en-GB" sz="1000" kern="0" dirty="0">
                <a:solidFill>
                  <a:srgbClr val="002060"/>
                </a:solidFill>
                <a:cs typeface="Arial" charset="0"/>
              </a:rPr>
            </a:br>
            <a:r>
              <a:rPr lang="en-GB" sz="1000" kern="0" dirty="0">
                <a:solidFill>
                  <a:srgbClr val="002060"/>
                </a:solidFill>
                <a:cs typeface="Arial" charset="0"/>
              </a:rPr>
              <a:t>Contextual data</a:t>
            </a:r>
          </a:p>
          <a:p>
            <a:pPr algn="ctr" fontAlgn="auto">
              <a:spcBef>
                <a:spcPts val="0"/>
              </a:spcBef>
              <a:spcAft>
                <a:spcPts val="0"/>
              </a:spcAft>
              <a:defRPr/>
            </a:pPr>
            <a:r>
              <a:rPr lang="en-GB" sz="1000" b="1" kern="0" dirty="0">
                <a:solidFill>
                  <a:srgbClr val="002060"/>
                </a:solidFill>
                <a:cs typeface="Arial" charset="0"/>
              </a:rPr>
              <a:t>Year n-1</a:t>
            </a:r>
          </a:p>
        </p:txBody>
      </p:sp>
      <p:sp>
        <p:nvSpPr>
          <p:cNvPr id="8" name="Rectangle 59"/>
          <p:cNvSpPr>
            <a:spLocks noChangeAspect="1" noChangeArrowheads="1"/>
          </p:cNvSpPr>
          <p:nvPr/>
        </p:nvSpPr>
        <p:spPr bwMode="auto">
          <a:xfrm>
            <a:off x="210139" y="2859782"/>
            <a:ext cx="1036637" cy="503923"/>
          </a:xfrm>
          <a:prstGeom prst="rect">
            <a:avLst/>
          </a:prstGeom>
          <a:solidFill>
            <a:schemeClr val="tx2">
              <a:lumMod val="10000"/>
              <a:lumOff val="90000"/>
            </a:schemeClr>
          </a:solidFill>
          <a:ln w="9525" algn="ctr">
            <a:solidFill>
              <a:srgbClr val="000000"/>
            </a:solidFill>
            <a:miter lim="800000"/>
            <a:headEnd/>
            <a:tailEnd/>
          </a:ln>
          <a:effectLst/>
        </p:spPr>
        <p:txBody>
          <a:bodyPr wrap="none" lIns="0" rIns="0" anchor="ctr" anchorCtr="1"/>
          <a:lstStyle/>
          <a:p>
            <a:pPr algn="ctr" fontAlgn="auto">
              <a:spcBef>
                <a:spcPts val="0"/>
              </a:spcBef>
              <a:spcAft>
                <a:spcPts val="0"/>
              </a:spcAft>
              <a:defRPr/>
            </a:pPr>
            <a:r>
              <a:rPr lang="en-GB" sz="1000" kern="0" dirty="0">
                <a:solidFill>
                  <a:srgbClr val="002060"/>
                </a:solidFill>
                <a:cs typeface="Arial" charset="0"/>
              </a:rPr>
              <a:t>Table B</a:t>
            </a:r>
            <a:br>
              <a:rPr lang="en-GB" sz="1000" kern="0" dirty="0">
                <a:solidFill>
                  <a:srgbClr val="002060"/>
                </a:solidFill>
                <a:cs typeface="Arial" charset="0"/>
              </a:rPr>
            </a:br>
            <a:r>
              <a:rPr lang="en-GB" sz="1000" kern="0" dirty="0">
                <a:solidFill>
                  <a:srgbClr val="002060"/>
                </a:solidFill>
                <a:cs typeface="Arial" charset="0"/>
              </a:rPr>
              <a:t>Capacity</a:t>
            </a:r>
          </a:p>
          <a:p>
            <a:pPr algn="ctr" fontAlgn="auto">
              <a:spcBef>
                <a:spcPts val="0"/>
              </a:spcBef>
              <a:spcAft>
                <a:spcPts val="0"/>
              </a:spcAft>
              <a:defRPr/>
            </a:pPr>
            <a:r>
              <a:rPr lang="en-GB" sz="1000" b="1" kern="0" dirty="0">
                <a:solidFill>
                  <a:srgbClr val="002060"/>
                </a:solidFill>
                <a:cs typeface="Arial" charset="0"/>
              </a:rPr>
              <a:t>Year n-1</a:t>
            </a:r>
          </a:p>
        </p:txBody>
      </p:sp>
      <p:sp>
        <p:nvSpPr>
          <p:cNvPr id="9" name="Rectangle 59"/>
          <p:cNvSpPr>
            <a:spLocks noChangeAspect="1" noChangeArrowheads="1"/>
          </p:cNvSpPr>
          <p:nvPr/>
        </p:nvSpPr>
        <p:spPr bwMode="auto">
          <a:xfrm>
            <a:off x="210139" y="3431893"/>
            <a:ext cx="1036637" cy="503923"/>
          </a:xfrm>
          <a:prstGeom prst="rect">
            <a:avLst/>
          </a:prstGeom>
          <a:solidFill>
            <a:schemeClr val="tx2">
              <a:lumMod val="10000"/>
              <a:lumOff val="90000"/>
            </a:schemeClr>
          </a:solidFill>
          <a:ln w="9525" algn="ctr">
            <a:solidFill>
              <a:srgbClr val="000000"/>
            </a:solidFill>
            <a:miter lim="800000"/>
            <a:headEnd/>
            <a:tailEnd/>
          </a:ln>
          <a:effectLst/>
        </p:spPr>
        <p:txBody>
          <a:bodyPr wrap="none" lIns="0" rIns="0" anchor="ctr" anchorCtr="1"/>
          <a:lstStyle/>
          <a:p>
            <a:pPr algn="ctr" fontAlgn="auto">
              <a:spcBef>
                <a:spcPts val="0"/>
              </a:spcBef>
              <a:spcAft>
                <a:spcPts val="0"/>
              </a:spcAft>
              <a:defRPr/>
            </a:pPr>
            <a:r>
              <a:rPr lang="en-GB" sz="1000" kern="0" dirty="0">
                <a:solidFill>
                  <a:srgbClr val="002060"/>
                </a:solidFill>
                <a:cs typeface="Arial" charset="0"/>
              </a:rPr>
              <a:t>Table B</a:t>
            </a:r>
            <a:br>
              <a:rPr lang="en-GB" sz="1000" kern="0" dirty="0">
                <a:solidFill>
                  <a:srgbClr val="002060"/>
                </a:solidFill>
                <a:cs typeface="Arial" charset="0"/>
              </a:rPr>
            </a:br>
            <a:r>
              <a:rPr lang="en-GB" sz="1000" kern="0" dirty="0">
                <a:solidFill>
                  <a:srgbClr val="002060"/>
                </a:solidFill>
                <a:cs typeface="Arial" charset="0"/>
              </a:rPr>
              <a:t>Flight Efficiency</a:t>
            </a:r>
          </a:p>
          <a:p>
            <a:pPr algn="ctr" fontAlgn="auto">
              <a:spcBef>
                <a:spcPts val="0"/>
              </a:spcBef>
              <a:spcAft>
                <a:spcPts val="0"/>
              </a:spcAft>
              <a:defRPr/>
            </a:pPr>
            <a:r>
              <a:rPr lang="en-GB" sz="1000" b="1" kern="0" dirty="0">
                <a:solidFill>
                  <a:srgbClr val="002060"/>
                </a:solidFill>
                <a:cs typeface="Arial" charset="0"/>
              </a:rPr>
              <a:t>Year n-1</a:t>
            </a:r>
          </a:p>
        </p:txBody>
      </p:sp>
      <p:sp>
        <p:nvSpPr>
          <p:cNvPr id="10" name="Rectangle 59"/>
          <p:cNvSpPr>
            <a:spLocks noChangeAspect="1" noChangeArrowheads="1"/>
          </p:cNvSpPr>
          <p:nvPr/>
        </p:nvSpPr>
        <p:spPr bwMode="auto">
          <a:xfrm>
            <a:off x="210139" y="4026967"/>
            <a:ext cx="1036637" cy="503923"/>
          </a:xfrm>
          <a:prstGeom prst="rect">
            <a:avLst/>
          </a:prstGeom>
          <a:solidFill>
            <a:schemeClr val="tx2">
              <a:lumMod val="10000"/>
              <a:lumOff val="90000"/>
            </a:schemeClr>
          </a:solidFill>
          <a:ln w="9525" algn="ctr">
            <a:solidFill>
              <a:srgbClr val="000000"/>
            </a:solidFill>
            <a:miter lim="800000"/>
            <a:headEnd/>
            <a:tailEnd/>
          </a:ln>
          <a:effectLst/>
        </p:spPr>
        <p:txBody>
          <a:bodyPr wrap="none" lIns="0" rIns="0" anchor="ctr" anchorCtr="1"/>
          <a:lstStyle/>
          <a:p>
            <a:pPr algn="ctr" fontAlgn="auto">
              <a:spcBef>
                <a:spcPts val="0"/>
              </a:spcBef>
              <a:spcAft>
                <a:spcPts val="0"/>
              </a:spcAft>
              <a:defRPr/>
            </a:pPr>
            <a:r>
              <a:rPr lang="en-GB" sz="1000" kern="0" dirty="0">
                <a:solidFill>
                  <a:srgbClr val="002060"/>
                </a:solidFill>
                <a:cs typeface="Arial" charset="0"/>
              </a:rPr>
              <a:t>Table B</a:t>
            </a:r>
            <a:br>
              <a:rPr lang="en-GB" sz="1000" kern="0" dirty="0">
                <a:solidFill>
                  <a:srgbClr val="002060"/>
                </a:solidFill>
                <a:cs typeface="Arial" charset="0"/>
              </a:rPr>
            </a:br>
            <a:r>
              <a:rPr lang="en-GB" sz="1000" kern="0" dirty="0">
                <a:solidFill>
                  <a:srgbClr val="002060"/>
                </a:solidFill>
                <a:cs typeface="Arial" charset="0"/>
              </a:rPr>
              <a:t>Environment</a:t>
            </a:r>
          </a:p>
          <a:p>
            <a:pPr algn="ctr" fontAlgn="auto">
              <a:spcBef>
                <a:spcPts val="0"/>
              </a:spcBef>
              <a:spcAft>
                <a:spcPts val="0"/>
              </a:spcAft>
              <a:defRPr/>
            </a:pPr>
            <a:r>
              <a:rPr lang="en-GB" sz="1000" b="1" kern="0" dirty="0">
                <a:solidFill>
                  <a:srgbClr val="002060"/>
                </a:solidFill>
                <a:cs typeface="Arial" charset="0"/>
              </a:rPr>
              <a:t>Year n-1</a:t>
            </a:r>
          </a:p>
        </p:txBody>
      </p:sp>
      <p:sp>
        <p:nvSpPr>
          <p:cNvPr id="11" name="Rectangle 59"/>
          <p:cNvSpPr>
            <a:spLocks noChangeAspect="1" noChangeArrowheads="1"/>
          </p:cNvSpPr>
          <p:nvPr/>
        </p:nvSpPr>
        <p:spPr bwMode="auto">
          <a:xfrm>
            <a:off x="2479866" y="1763156"/>
            <a:ext cx="1036637" cy="1067626"/>
          </a:xfrm>
          <a:prstGeom prst="rect">
            <a:avLst/>
          </a:prstGeom>
          <a:solidFill>
            <a:srgbClr val="FFFFFF"/>
          </a:solidFill>
          <a:ln w="9525" algn="ctr">
            <a:solidFill>
              <a:srgbClr val="000000"/>
            </a:solidFill>
            <a:miter lim="800000"/>
            <a:headEnd/>
            <a:tailEnd/>
          </a:ln>
          <a:effectLst/>
        </p:spPr>
        <p:txBody>
          <a:bodyPr wrap="none" lIns="0" rIns="0" anchor="ctr" anchorCtr="1"/>
          <a:lstStyle/>
          <a:p>
            <a:pPr algn="ctr" fontAlgn="auto">
              <a:spcBef>
                <a:spcPts val="0"/>
              </a:spcBef>
              <a:spcAft>
                <a:spcPts val="0"/>
              </a:spcAft>
              <a:defRPr/>
            </a:pPr>
            <a:r>
              <a:rPr lang="en-GB" sz="1000" kern="0" dirty="0">
                <a:solidFill>
                  <a:srgbClr val="002060"/>
                </a:solidFill>
                <a:cs typeface="Arial" charset="0"/>
              </a:rPr>
              <a:t>ACE</a:t>
            </a:r>
            <a:br>
              <a:rPr lang="en-GB" sz="1000" kern="0" dirty="0">
                <a:solidFill>
                  <a:srgbClr val="002060"/>
                </a:solidFill>
                <a:cs typeface="Arial" charset="0"/>
              </a:rPr>
            </a:br>
            <a:r>
              <a:rPr lang="en-GB" sz="1000" kern="0" dirty="0">
                <a:solidFill>
                  <a:srgbClr val="002060"/>
                </a:solidFill>
                <a:cs typeface="Arial" charset="0"/>
              </a:rPr>
              <a:t>data validation</a:t>
            </a:r>
          </a:p>
        </p:txBody>
      </p:sp>
      <p:sp>
        <p:nvSpPr>
          <p:cNvPr id="13" name="Rectangle 59"/>
          <p:cNvSpPr>
            <a:spLocks noChangeAspect="1" noChangeArrowheads="1"/>
          </p:cNvSpPr>
          <p:nvPr/>
        </p:nvSpPr>
        <p:spPr bwMode="auto">
          <a:xfrm>
            <a:off x="3596882" y="1203598"/>
            <a:ext cx="1036637" cy="3327291"/>
          </a:xfrm>
          <a:prstGeom prst="rect">
            <a:avLst/>
          </a:prstGeom>
          <a:solidFill>
            <a:srgbClr val="FFFFFF"/>
          </a:solidFill>
          <a:ln w="9525" algn="ctr">
            <a:solidFill>
              <a:srgbClr val="000000"/>
            </a:solidFill>
            <a:miter lim="800000"/>
            <a:headEnd/>
            <a:tailEnd/>
          </a:ln>
          <a:effectLst/>
        </p:spPr>
        <p:txBody>
          <a:bodyPr wrap="none" lIns="0" rIns="0" anchor="ctr" anchorCtr="1"/>
          <a:lstStyle/>
          <a:p>
            <a:pPr algn="ctr" fontAlgn="auto">
              <a:spcBef>
                <a:spcPts val="0"/>
              </a:spcBef>
              <a:spcAft>
                <a:spcPts val="0"/>
              </a:spcAft>
              <a:defRPr/>
            </a:pPr>
            <a:r>
              <a:rPr lang="en-GB" sz="1000" kern="0" dirty="0">
                <a:solidFill>
                  <a:srgbClr val="002060"/>
                </a:solidFill>
                <a:cs typeface="Arial" charset="0"/>
              </a:rPr>
              <a:t/>
            </a:r>
            <a:br>
              <a:rPr lang="en-GB" sz="1000" kern="0" dirty="0">
                <a:solidFill>
                  <a:srgbClr val="002060"/>
                </a:solidFill>
                <a:cs typeface="Arial" charset="0"/>
              </a:rPr>
            </a:br>
            <a:r>
              <a:rPr lang="en-GB" sz="1000" kern="0" dirty="0" err="1">
                <a:solidFill>
                  <a:srgbClr val="00B0F0"/>
                </a:solidFill>
                <a:cs typeface="Arial" charset="0"/>
              </a:rPr>
              <a:t>EUROCONTROL</a:t>
            </a:r>
            <a:r>
              <a:rPr lang="en-GB" sz="1000" kern="0" dirty="0">
                <a:solidFill>
                  <a:srgbClr val="002060"/>
                </a:solidFill>
                <a:cs typeface="Arial" charset="0"/>
              </a:rPr>
              <a:t>:</a:t>
            </a:r>
          </a:p>
          <a:p>
            <a:pPr algn="ctr" fontAlgn="auto">
              <a:spcBef>
                <a:spcPts val="0"/>
              </a:spcBef>
              <a:spcAft>
                <a:spcPts val="0"/>
              </a:spcAft>
              <a:defRPr/>
            </a:pPr>
            <a:r>
              <a:rPr lang="en-GB" sz="1000" kern="0" dirty="0">
                <a:solidFill>
                  <a:srgbClr val="002060"/>
                </a:solidFill>
                <a:cs typeface="Arial" charset="0"/>
              </a:rPr>
              <a:t>creates</a:t>
            </a:r>
            <a:br>
              <a:rPr lang="en-GB" sz="1000" kern="0" dirty="0">
                <a:solidFill>
                  <a:srgbClr val="002060"/>
                </a:solidFill>
                <a:cs typeface="Arial" charset="0"/>
              </a:rPr>
            </a:br>
            <a:r>
              <a:rPr lang="en-GB" sz="1000" kern="0" dirty="0">
                <a:solidFill>
                  <a:srgbClr val="002060"/>
                </a:solidFill>
                <a:cs typeface="Arial" charset="0"/>
              </a:rPr>
              <a:t>pre-filled tables</a:t>
            </a:r>
            <a:br>
              <a:rPr lang="en-GB" sz="1000" kern="0" dirty="0">
                <a:solidFill>
                  <a:srgbClr val="002060"/>
                </a:solidFill>
                <a:cs typeface="Arial" charset="0"/>
              </a:rPr>
            </a:br>
            <a:r>
              <a:rPr lang="en-GB" sz="1000" kern="0" dirty="0">
                <a:solidFill>
                  <a:srgbClr val="002060"/>
                </a:solidFill>
                <a:cs typeface="Arial" charset="0"/>
              </a:rPr>
              <a:t>for 52 States</a:t>
            </a:r>
            <a:br>
              <a:rPr lang="en-GB" sz="1000" kern="0" dirty="0">
                <a:solidFill>
                  <a:srgbClr val="002060"/>
                </a:solidFill>
                <a:cs typeface="Arial" charset="0"/>
              </a:rPr>
            </a:br>
            <a:r>
              <a:rPr lang="en-GB" sz="1000" kern="0" dirty="0">
                <a:solidFill>
                  <a:srgbClr val="002060"/>
                </a:solidFill>
                <a:cs typeface="Arial" charset="0"/>
              </a:rPr>
              <a:t/>
            </a:r>
            <a:br>
              <a:rPr lang="en-GB" sz="1000" kern="0" dirty="0">
                <a:solidFill>
                  <a:srgbClr val="002060"/>
                </a:solidFill>
                <a:cs typeface="Arial" charset="0"/>
              </a:rPr>
            </a:br>
            <a:r>
              <a:rPr lang="en-GB" sz="1000" kern="0" dirty="0">
                <a:solidFill>
                  <a:srgbClr val="002060"/>
                </a:solidFill>
                <a:cs typeface="Arial" charset="0"/>
              </a:rPr>
              <a:t/>
            </a:r>
            <a:br>
              <a:rPr lang="en-GB" sz="1000" kern="0" dirty="0">
                <a:solidFill>
                  <a:srgbClr val="002060"/>
                </a:solidFill>
                <a:cs typeface="Arial" charset="0"/>
              </a:rPr>
            </a:br>
            <a:r>
              <a:rPr lang="en-GB" sz="1000" kern="0" dirty="0">
                <a:solidFill>
                  <a:srgbClr val="00B0F0"/>
                </a:solidFill>
                <a:cs typeface="Arial" charset="0"/>
              </a:rPr>
              <a:t>EUROCONTROL</a:t>
            </a:r>
            <a:r>
              <a:rPr lang="en-GB" sz="1000" kern="0" dirty="0">
                <a:solidFill>
                  <a:srgbClr val="002060"/>
                </a:solidFill>
                <a:cs typeface="Arial" charset="0"/>
              </a:rPr>
              <a:t>:</a:t>
            </a:r>
          </a:p>
          <a:p>
            <a:pPr algn="ctr" fontAlgn="auto">
              <a:spcBef>
                <a:spcPts val="0"/>
              </a:spcBef>
              <a:spcAft>
                <a:spcPts val="0"/>
              </a:spcAft>
              <a:defRPr/>
            </a:pPr>
            <a:r>
              <a:rPr lang="en-GB" sz="1000" kern="0" dirty="0">
                <a:solidFill>
                  <a:srgbClr val="002060"/>
                </a:solidFill>
                <a:cs typeface="Arial" charset="0"/>
              </a:rPr>
              <a:t>provides</a:t>
            </a:r>
            <a:br>
              <a:rPr lang="en-GB" sz="1000" kern="0" dirty="0">
                <a:solidFill>
                  <a:srgbClr val="002060"/>
                </a:solidFill>
                <a:cs typeface="Arial" charset="0"/>
              </a:rPr>
            </a:br>
            <a:r>
              <a:rPr lang="en-GB" sz="1000" kern="0" dirty="0">
                <a:solidFill>
                  <a:srgbClr val="002060"/>
                </a:solidFill>
                <a:cs typeface="Arial" charset="0"/>
              </a:rPr>
              <a:t>pre-filled tables</a:t>
            </a:r>
          </a:p>
          <a:p>
            <a:pPr algn="ctr" fontAlgn="auto">
              <a:spcBef>
                <a:spcPts val="0"/>
              </a:spcBef>
              <a:spcAft>
                <a:spcPts val="0"/>
              </a:spcAft>
              <a:defRPr/>
            </a:pPr>
            <a:r>
              <a:rPr lang="en-GB" sz="1000" kern="0" dirty="0">
                <a:solidFill>
                  <a:srgbClr val="002060"/>
                </a:solidFill>
                <a:cs typeface="Arial" charset="0"/>
              </a:rPr>
              <a:t>to States</a:t>
            </a:r>
            <a:br>
              <a:rPr lang="en-GB" sz="1000" kern="0" dirty="0">
                <a:solidFill>
                  <a:srgbClr val="002060"/>
                </a:solidFill>
                <a:cs typeface="Arial" charset="0"/>
              </a:rPr>
            </a:br>
            <a:r>
              <a:rPr lang="en-GB" sz="1000" kern="0" dirty="0">
                <a:solidFill>
                  <a:srgbClr val="002060"/>
                </a:solidFill>
                <a:cs typeface="Arial" charset="0"/>
              </a:rPr>
              <a:t>upon request</a:t>
            </a:r>
          </a:p>
        </p:txBody>
      </p:sp>
      <p:sp>
        <p:nvSpPr>
          <p:cNvPr id="14" name="Rectangle 59"/>
          <p:cNvSpPr>
            <a:spLocks noChangeAspect="1" noChangeArrowheads="1"/>
          </p:cNvSpPr>
          <p:nvPr/>
        </p:nvSpPr>
        <p:spPr bwMode="auto">
          <a:xfrm>
            <a:off x="1356549" y="4026966"/>
            <a:ext cx="2156802" cy="503923"/>
          </a:xfrm>
          <a:prstGeom prst="rect">
            <a:avLst/>
          </a:prstGeom>
          <a:solidFill>
            <a:srgbClr val="FFFFFF"/>
          </a:solidFill>
          <a:ln w="9525" algn="ctr">
            <a:solidFill>
              <a:srgbClr val="000000"/>
            </a:solidFill>
            <a:miter lim="800000"/>
            <a:headEnd/>
            <a:tailEnd/>
          </a:ln>
          <a:effectLst/>
        </p:spPr>
        <p:txBody>
          <a:bodyPr wrap="none" lIns="0" rIns="0" anchor="ctr" anchorCtr="1"/>
          <a:lstStyle/>
          <a:p>
            <a:pPr algn="ctr" fontAlgn="auto">
              <a:spcBef>
                <a:spcPts val="0"/>
              </a:spcBef>
              <a:spcAft>
                <a:spcPts val="0"/>
              </a:spcAft>
              <a:defRPr/>
            </a:pPr>
            <a:r>
              <a:rPr lang="en-GB" sz="1000" kern="0" dirty="0">
                <a:solidFill>
                  <a:srgbClr val="002060"/>
                </a:solidFill>
                <a:cs typeface="Arial" charset="0"/>
              </a:rPr>
              <a:t>ICAO default</a:t>
            </a:r>
          </a:p>
          <a:p>
            <a:pPr algn="ctr" fontAlgn="auto">
              <a:spcBef>
                <a:spcPts val="0"/>
              </a:spcBef>
              <a:spcAft>
                <a:spcPts val="0"/>
              </a:spcAft>
              <a:defRPr/>
            </a:pPr>
            <a:r>
              <a:rPr lang="en-GB" sz="1000" kern="0" dirty="0">
                <a:solidFill>
                  <a:srgbClr val="002060"/>
                </a:solidFill>
                <a:cs typeface="Arial" charset="0"/>
              </a:rPr>
              <a:t>Fuel consumption</a:t>
            </a:r>
          </a:p>
        </p:txBody>
      </p:sp>
      <p:sp>
        <p:nvSpPr>
          <p:cNvPr id="15" name="Rectangle 59"/>
          <p:cNvSpPr>
            <a:spLocks noChangeAspect="1" noChangeArrowheads="1"/>
          </p:cNvSpPr>
          <p:nvPr/>
        </p:nvSpPr>
        <p:spPr bwMode="auto">
          <a:xfrm>
            <a:off x="1356548" y="1203599"/>
            <a:ext cx="2159955" cy="503923"/>
          </a:xfrm>
          <a:prstGeom prst="rect">
            <a:avLst/>
          </a:prstGeom>
          <a:solidFill>
            <a:srgbClr val="FFFFFF"/>
          </a:solidFill>
          <a:ln w="9525" algn="ctr">
            <a:solidFill>
              <a:srgbClr val="000000"/>
            </a:solidFill>
            <a:miter lim="800000"/>
            <a:headEnd/>
            <a:tailEnd/>
          </a:ln>
          <a:effectLst/>
        </p:spPr>
        <p:txBody>
          <a:bodyPr wrap="none" lIns="0" rIns="0" anchor="ctr" anchorCtr="1"/>
          <a:lstStyle/>
          <a:p>
            <a:pPr algn="ctr" fontAlgn="auto">
              <a:spcBef>
                <a:spcPts val="0"/>
              </a:spcBef>
              <a:spcAft>
                <a:spcPts val="0"/>
              </a:spcAft>
              <a:defRPr/>
            </a:pPr>
            <a:r>
              <a:rPr lang="en-GB" sz="1000" kern="0" dirty="0">
                <a:solidFill>
                  <a:srgbClr val="002060"/>
                </a:solidFill>
                <a:cs typeface="Arial" charset="0"/>
              </a:rPr>
              <a:t>NM traffic data</a:t>
            </a:r>
          </a:p>
        </p:txBody>
      </p:sp>
      <p:sp>
        <p:nvSpPr>
          <p:cNvPr id="16" name="Rectangle 59"/>
          <p:cNvSpPr>
            <a:spLocks noChangeAspect="1" noChangeArrowheads="1"/>
          </p:cNvSpPr>
          <p:nvPr/>
        </p:nvSpPr>
        <p:spPr bwMode="auto">
          <a:xfrm>
            <a:off x="1356546" y="2862057"/>
            <a:ext cx="2159956" cy="503923"/>
          </a:xfrm>
          <a:prstGeom prst="rect">
            <a:avLst/>
          </a:prstGeom>
          <a:solidFill>
            <a:srgbClr val="FFFFFF"/>
          </a:solidFill>
          <a:ln w="9525" algn="ctr">
            <a:solidFill>
              <a:srgbClr val="000000"/>
            </a:solidFill>
            <a:miter lim="800000"/>
            <a:headEnd/>
            <a:tailEnd/>
          </a:ln>
          <a:effectLst/>
        </p:spPr>
        <p:txBody>
          <a:bodyPr wrap="none" lIns="0" rIns="0" anchor="ctr" anchorCtr="1"/>
          <a:lstStyle/>
          <a:p>
            <a:pPr algn="ctr" fontAlgn="auto">
              <a:spcBef>
                <a:spcPts val="0"/>
              </a:spcBef>
              <a:spcAft>
                <a:spcPts val="0"/>
              </a:spcAft>
              <a:defRPr/>
            </a:pPr>
            <a:r>
              <a:rPr lang="en-GB" sz="1000" kern="0" dirty="0">
                <a:solidFill>
                  <a:srgbClr val="002060"/>
                </a:solidFill>
                <a:cs typeface="Arial" charset="0"/>
              </a:rPr>
              <a:t>NM ATFM delay</a:t>
            </a:r>
          </a:p>
        </p:txBody>
      </p:sp>
      <p:sp>
        <p:nvSpPr>
          <p:cNvPr id="17" name="Rectangle 59"/>
          <p:cNvSpPr>
            <a:spLocks noChangeAspect="1" noChangeArrowheads="1"/>
          </p:cNvSpPr>
          <p:nvPr/>
        </p:nvSpPr>
        <p:spPr bwMode="auto">
          <a:xfrm>
            <a:off x="1356550" y="3439897"/>
            <a:ext cx="1036637" cy="503923"/>
          </a:xfrm>
          <a:prstGeom prst="rect">
            <a:avLst/>
          </a:prstGeom>
          <a:solidFill>
            <a:srgbClr val="FFFFFF"/>
          </a:solidFill>
          <a:ln w="9525" algn="ctr">
            <a:solidFill>
              <a:srgbClr val="000000"/>
            </a:solidFill>
            <a:miter lim="800000"/>
            <a:headEnd/>
            <a:tailEnd/>
          </a:ln>
          <a:effectLst/>
        </p:spPr>
        <p:txBody>
          <a:bodyPr wrap="none" lIns="0" rIns="0" anchor="ctr" anchorCtr="1"/>
          <a:lstStyle/>
          <a:p>
            <a:pPr algn="ctr" fontAlgn="auto">
              <a:spcBef>
                <a:spcPts val="0"/>
              </a:spcBef>
              <a:spcAft>
                <a:spcPts val="0"/>
              </a:spcAft>
              <a:defRPr/>
            </a:pPr>
            <a:r>
              <a:rPr lang="en-GB" sz="1000" kern="0" dirty="0">
                <a:solidFill>
                  <a:srgbClr val="002060"/>
                </a:solidFill>
                <a:cs typeface="Arial" charset="0"/>
              </a:rPr>
              <a:t>NM FPL and</a:t>
            </a:r>
            <a:br>
              <a:rPr lang="en-GB" sz="1000" kern="0" dirty="0">
                <a:solidFill>
                  <a:srgbClr val="002060"/>
                </a:solidFill>
                <a:cs typeface="Arial" charset="0"/>
              </a:rPr>
            </a:br>
            <a:r>
              <a:rPr lang="en-GB" sz="1000" kern="0" dirty="0">
                <a:solidFill>
                  <a:srgbClr val="002060"/>
                </a:solidFill>
                <a:cs typeface="Arial" charset="0"/>
              </a:rPr>
              <a:t>actual trajectories</a:t>
            </a:r>
          </a:p>
        </p:txBody>
      </p:sp>
      <p:sp>
        <p:nvSpPr>
          <p:cNvPr id="18" name="Rectangle 59"/>
          <p:cNvSpPr>
            <a:spLocks noChangeAspect="1" noChangeArrowheads="1"/>
          </p:cNvSpPr>
          <p:nvPr/>
        </p:nvSpPr>
        <p:spPr bwMode="auto">
          <a:xfrm>
            <a:off x="4713898" y="1203598"/>
            <a:ext cx="1181926" cy="3327291"/>
          </a:xfrm>
          <a:prstGeom prst="rect">
            <a:avLst/>
          </a:prstGeom>
          <a:solidFill>
            <a:srgbClr val="FFFFFF"/>
          </a:solidFill>
          <a:ln w="9525" algn="ctr">
            <a:solidFill>
              <a:srgbClr val="000000"/>
            </a:solidFill>
            <a:miter lim="800000"/>
            <a:headEnd/>
            <a:tailEnd/>
          </a:ln>
          <a:effectLst/>
        </p:spPr>
        <p:txBody>
          <a:bodyPr wrap="none" lIns="0" rIns="0" anchor="ctr" anchorCtr="1"/>
          <a:lstStyle/>
          <a:p>
            <a:pPr algn="ctr" fontAlgn="auto">
              <a:spcBef>
                <a:spcPts val="0"/>
              </a:spcBef>
              <a:spcAft>
                <a:spcPts val="0"/>
              </a:spcAft>
              <a:defRPr/>
            </a:pPr>
            <a:r>
              <a:rPr lang="en-GB" sz="1000" kern="0" dirty="0">
                <a:solidFill>
                  <a:srgbClr val="00B0F0"/>
                </a:solidFill>
                <a:cs typeface="Arial" charset="0"/>
              </a:rPr>
              <a:t>States</a:t>
            </a:r>
            <a:r>
              <a:rPr lang="en-GB" sz="1000" kern="0" dirty="0">
                <a:solidFill>
                  <a:srgbClr val="002060"/>
                </a:solidFill>
                <a:cs typeface="Arial" charset="0"/>
              </a:rPr>
              <a:t>:</a:t>
            </a:r>
            <a:br>
              <a:rPr lang="en-GB" sz="1000" kern="0" dirty="0">
                <a:solidFill>
                  <a:srgbClr val="002060"/>
                </a:solidFill>
                <a:cs typeface="Arial" charset="0"/>
              </a:rPr>
            </a:br>
            <a:r>
              <a:rPr lang="en-GB" sz="1000" kern="0" dirty="0">
                <a:solidFill>
                  <a:srgbClr val="002060"/>
                </a:solidFill>
                <a:cs typeface="Arial" charset="0"/>
              </a:rPr>
              <a:t>review prefilled data;</a:t>
            </a:r>
          </a:p>
          <a:p>
            <a:pPr algn="ctr" fontAlgn="auto">
              <a:spcBef>
                <a:spcPts val="0"/>
              </a:spcBef>
              <a:spcAft>
                <a:spcPts val="0"/>
              </a:spcAft>
              <a:defRPr/>
            </a:pPr>
            <a:r>
              <a:rPr lang="en-GB" sz="1000" kern="0" dirty="0">
                <a:solidFill>
                  <a:srgbClr val="002060"/>
                </a:solidFill>
                <a:cs typeface="Arial" charset="0"/>
              </a:rPr>
              <a:t>accept or modify</a:t>
            </a:r>
            <a:br>
              <a:rPr lang="en-GB" sz="1000" kern="0" dirty="0">
                <a:solidFill>
                  <a:srgbClr val="002060"/>
                </a:solidFill>
                <a:cs typeface="Arial" charset="0"/>
              </a:rPr>
            </a:br>
            <a:r>
              <a:rPr lang="en-GB" sz="1000" kern="0" dirty="0">
                <a:solidFill>
                  <a:srgbClr val="002060"/>
                </a:solidFill>
                <a:cs typeface="Arial" charset="0"/>
              </a:rPr>
              <a:t>prefilled data;</a:t>
            </a:r>
            <a:br>
              <a:rPr lang="en-GB" sz="1000" kern="0" dirty="0">
                <a:solidFill>
                  <a:srgbClr val="002060"/>
                </a:solidFill>
                <a:cs typeface="Arial" charset="0"/>
              </a:rPr>
            </a:br>
            <a:r>
              <a:rPr lang="en-GB" sz="1000" kern="0" dirty="0">
                <a:solidFill>
                  <a:srgbClr val="002060"/>
                </a:solidFill>
                <a:cs typeface="Arial" charset="0"/>
              </a:rPr>
              <a:t>fill in own data</a:t>
            </a:r>
            <a:br>
              <a:rPr lang="en-GB" sz="1000" kern="0" dirty="0">
                <a:solidFill>
                  <a:srgbClr val="002060"/>
                </a:solidFill>
                <a:cs typeface="Arial" charset="0"/>
              </a:rPr>
            </a:br>
            <a:r>
              <a:rPr lang="en-GB" sz="1000" kern="0" dirty="0">
                <a:solidFill>
                  <a:srgbClr val="002060"/>
                </a:solidFill>
                <a:cs typeface="Arial" charset="0"/>
              </a:rPr>
              <a:t>when not prefilled;</a:t>
            </a:r>
          </a:p>
          <a:p>
            <a:pPr algn="ctr" fontAlgn="auto">
              <a:spcBef>
                <a:spcPts val="0"/>
              </a:spcBef>
              <a:spcAft>
                <a:spcPts val="0"/>
              </a:spcAft>
              <a:defRPr/>
            </a:pPr>
            <a:r>
              <a:rPr lang="en-GB" sz="1000" kern="0" dirty="0">
                <a:solidFill>
                  <a:srgbClr val="002060"/>
                </a:solidFill>
                <a:cs typeface="Arial" charset="0"/>
              </a:rPr>
              <a:t>Submit to ICAO</a:t>
            </a:r>
            <a:br>
              <a:rPr lang="en-GB" sz="1000" kern="0" dirty="0">
                <a:solidFill>
                  <a:srgbClr val="002060"/>
                </a:solidFill>
                <a:cs typeface="Arial" charset="0"/>
              </a:rPr>
            </a:br>
            <a:endParaRPr lang="en-GB" sz="1000" kern="0" dirty="0">
              <a:solidFill>
                <a:srgbClr val="002060"/>
              </a:solidFill>
              <a:cs typeface="Arial" charset="0"/>
            </a:endParaRPr>
          </a:p>
        </p:txBody>
      </p:sp>
      <p:sp>
        <p:nvSpPr>
          <p:cNvPr id="19" name="Rectangle 59"/>
          <p:cNvSpPr>
            <a:spLocks noChangeAspect="1" noChangeArrowheads="1"/>
          </p:cNvSpPr>
          <p:nvPr/>
        </p:nvSpPr>
        <p:spPr bwMode="auto">
          <a:xfrm>
            <a:off x="2476714" y="3430882"/>
            <a:ext cx="1036637" cy="503923"/>
          </a:xfrm>
          <a:prstGeom prst="rect">
            <a:avLst/>
          </a:prstGeom>
          <a:solidFill>
            <a:srgbClr val="FFFFFF"/>
          </a:solidFill>
          <a:ln w="9525" algn="ctr">
            <a:solidFill>
              <a:srgbClr val="000000"/>
            </a:solidFill>
            <a:miter lim="800000"/>
            <a:headEnd/>
            <a:tailEnd/>
          </a:ln>
          <a:effectLst/>
        </p:spPr>
        <p:txBody>
          <a:bodyPr wrap="none" lIns="0" rIns="0" anchor="ctr" anchorCtr="1"/>
          <a:lstStyle/>
          <a:p>
            <a:pPr algn="ctr" fontAlgn="auto">
              <a:spcBef>
                <a:spcPts val="0"/>
              </a:spcBef>
              <a:spcAft>
                <a:spcPts val="0"/>
              </a:spcAft>
              <a:defRPr/>
            </a:pPr>
            <a:r>
              <a:rPr lang="en-GB" sz="1000" kern="0" dirty="0">
                <a:solidFill>
                  <a:srgbClr val="002060"/>
                </a:solidFill>
                <a:cs typeface="Arial" charset="0"/>
              </a:rPr>
              <a:t>Computation of</a:t>
            </a:r>
            <a:br>
              <a:rPr lang="en-GB" sz="1000" kern="0" dirty="0">
                <a:solidFill>
                  <a:srgbClr val="002060"/>
                </a:solidFill>
                <a:cs typeface="Arial" charset="0"/>
              </a:rPr>
            </a:br>
            <a:r>
              <a:rPr lang="en-GB" sz="1000" kern="0" dirty="0">
                <a:solidFill>
                  <a:srgbClr val="002060"/>
                </a:solidFill>
                <a:cs typeface="Arial" charset="0"/>
              </a:rPr>
              <a:t>distances</a:t>
            </a:r>
          </a:p>
        </p:txBody>
      </p:sp>
      <p:sp>
        <p:nvSpPr>
          <p:cNvPr id="20" name="Rectangle 59"/>
          <p:cNvSpPr>
            <a:spLocks noChangeAspect="1" noChangeArrowheads="1"/>
          </p:cNvSpPr>
          <p:nvPr/>
        </p:nvSpPr>
        <p:spPr bwMode="auto">
          <a:xfrm>
            <a:off x="5950596" y="1203598"/>
            <a:ext cx="1181926" cy="3327292"/>
          </a:xfrm>
          <a:prstGeom prst="rect">
            <a:avLst/>
          </a:prstGeom>
          <a:solidFill>
            <a:srgbClr val="FFFFFF"/>
          </a:solidFill>
          <a:ln w="9525" algn="ctr">
            <a:solidFill>
              <a:srgbClr val="000000"/>
            </a:solidFill>
            <a:miter lim="800000"/>
            <a:headEnd/>
            <a:tailEnd/>
          </a:ln>
          <a:effectLst/>
        </p:spPr>
        <p:txBody>
          <a:bodyPr wrap="none" lIns="0" rIns="0" anchor="ctr" anchorCtr="1"/>
          <a:lstStyle/>
          <a:p>
            <a:pPr algn="ctr" fontAlgn="auto">
              <a:spcBef>
                <a:spcPts val="0"/>
              </a:spcBef>
              <a:spcAft>
                <a:spcPts val="0"/>
              </a:spcAft>
              <a:defRPr/>
            </a:pPr>
            <a:r>
              <a:rPr lang="en-GB" sz="1000" kern="0" dirty="0">
                <a:solidFill>
                  <a:srgbClr val="00B0F0"/>
                </a:solidFill>
                <a:cs typeface="Arial" charset="0"/>
              </a:rPr>
              <a:t>ICAO</a:t>
            </a:r>
            <a:r>
              <a:rPr lang="en-GB" sz="1000" kern="0" dirty="0">
                <a:solidFill>
                  <a:srgbClr val="002060"/>
                </a:solidFill>
                <a:cs typeface="Arial" charset="0"/>
              </a:rPr>
              <a:t> forwards</a:t>
            </a:r>
            <a:br>
              <a:rPr lang="en-GB" sz="1000" kern="0" dirty="0">
                <a:solidFill>
                  <a:srgbClr val="002060"/>
                </a:solidFill>
                <a:cs typeface="Arial" charset="0"/>
              </a:rPr>
            </a:br>
            <a:r>
              <a:rPr lang="en-GB" sz="1000" kern="0" dirty="0">
                <a:solidFill>
                  <a:srgbClr val="002060"/>
                </a:solidFill>
                <a:cs typeface="Arial" charset="0"/>
              </a:rPr>
              <a:t>submitted templates</a:t>
            </a:r>
            <a:br>
              <a:rPr lang="en-GB" sz="1000" kern="0" dirty="0">
                <a:solidFill>
                  <a:srgbClr val="002060"/>
                </a:solidFill>
                <a:cs typeface="Arial" charset="0"/>
              </a:rPr>
            </a:br>
            <a:r>
              <a:rPr lang="en-GB" sz="1000" kern="0" dirty="0">
                <a:solidFill>
                  <a:srgbClr val="002060"/>
                </a:solidFill>
                <a:cs typeface="Arial" charset="0"/>
              </a:rPr>
              <a:t>to EUROCONTROL</a:t>
            </a:r>
            <a:br>
              <a:rPr lang="en-GB" sz="1000" kern="0" dirty="0">
                <a:solidFill>
                  <a:srgbClr val="002060"/>
                </a:solidFill>
                <a:cs typeface="Arial" charset="0"/>
              </a:rPr>
            </a:br>
            <a:endParaRPr lang="en-GB" sz="1000" kern="0" dirty="0">
              <a:solidFill>
                <a:srgbClr val="002060"/>
              </a:solidFill>
              <a:cs typeface="Arial" charset="0"/>
            </a:endParaRPr>
          </a:p>
        </p:txBody>
      </p:sp>
      <p:sp>
        <p:nvSpPr>
          <p:cNvPr id="21" name="Rectangle 59"/>
          <p:cNvSpPr>
            <a:spLocks noChangeAspect="1" noChangeArrowheads="1"/>
          </p:cNvSpPr>
          <p:nvPr/>
        </p:nvSpPr>
        <p:spPr bwMode="auto">
          <a:xfrm>
            <a:off x="7173548" y="1203598"/>
            <a:ext cx="1071800" cy="3327291"/>
          </a:xfrm>
          <a:prstGeom prst="rect">
            <a:avLst/>
          </a:prstGeom>
          <a:solidFill>
            <a:srgbClr val="FFFFFF"/>
          </a:solidFill>
          <a:ln w="9525" algn="ctr">
            <a:solidFill>
              <a:srgbClr val="000000"/>
            </a:solidFill>
            <a:miter lim="800000"/>
            <a:headEnd/>
            <a:tailEnd/>
          </a:ln>
          <a:effectLst/>
        </p:spPr>
        <p:txBody>
          <a:bodyPr wrap="none" lIns="0" rIns="0" anchor="ctr" anchorCtr="1"/>
          <a:lstStyle/>
          <a:p>
            <a:pPr algn="ctr" fontAlgn="auto">
              <a:spcBef>
                <a:spcPts val="0"/>
              </a:spcBef>
              <a:spcAft>
                <a:spcPts val="0"/>
              </a:spcAft>
              <a:defRPr/>
            </a:pPr>
            <a:r>
              <a:rPr lang="en-GB" sz="1000" kern="0" dirty="0">
                <a:solidFill>
                  <a:srgbClr val="00B0F0"/>
                </a:solidFill>
                <a:cs typeface="Arial" charset="0"/>
              </a:rPr>
              <a:t>EUROCONTROL</a:t>
            </a:r>
            <a:r>
              <a:rPr lang="en-GB" sz="1000" kern="0" dirty="0">
                <a:solidFill>
                  <a:srgbClr val="002060"/>
                </a:solidFill>
                <a:cs typeface="Arial" charset="0"/>
              </a:rPr>
              <a:t/>
            </a:r>
            <a:br>
              <a:rPr lang="en-GB" sz="1000" kern="0" dirty="0">
                <a:solidFill>
                  <a:srgbClr val="002060"/>
                </a:solidFill>
                <a:cs typeface="Arial" charset="0"/>
              </a:rPr>
            </a:br>
            <a:r>
              <a:rPr lang="en-GB" sz="1000" kern="0" dirty="0">
                <a:solidFill>
                  <a:srgbClr val="002060"/>
                </a:solidFill>
                <a:cs typeface="Arial" charset="0"/>
              </a:rPr>
              <a:t>loads templates</a:t>
            </a:r>
            <a:br>
              <a:rPr lang="en-GB" sz="1000" kern="0" dirty="0">
                <a:solidFill>
                  <a:srgbClr val="002060"/>
                </a:solidFill>
                <a:cs typeface="Arial" charset="0"/>
              </a:rPr>
            </a:br>
            <a:r>
              <a:rPr lang="en-GB" sz="1000" kern="0" dirty="0">
                <a:solidFill>
                  <a:srgbClr val="002060"/>
                </a:solidFill>
                <a:cs typeface="Arial" charset="0"/>
              </a:rPr>
              <a:t>into single</a:t>
            </a:r>
            <a:br>
              <a:rPr lang="en-GB" sz="1000" kern="0" dirty="0">
                <a:solidFill>
                  <a:srgbClr val="002060"/>
                </a:solidFill>
                <a:cs typeface="Arial" charset="0"/>
              </a:rPr>
            </a:br>
            <a:r>
              <a:rPr lang="en-GB" sz="1000" kern="0" dirty="0">
                <a:solidFill>
                  <a:srgbClr val="002060"/>
                </a:solidFill>
                <a:cs typeface="Arial" charset="0"/>
              </a:rPr>
              <a:t>data file,</a:t>
            </a:r>
            <a:br>
              <a:rPr lang="en-GB" sz="1000" kern="0" dirty="0">
                <a:solidFill>
                  <a:srgbClr val="002060"/>
                </a:solidFill>
                <a:cs typeface="Arial" charset="0"/>
              </a:rPr>
            </a:br>
            <a:r>
              <a:rPr lang="en-GB" sz="1000" kern="0" dirty="0">
                <a:solidFill>
                  <a:srgbClr val="002060"/>
                </a:solidFill>
                <a:cs typeface="Arial" charset="0"/>
              </a:rPr>
              <a:t>produces graphs</a:t>
            </a:r>
          </a:p>
          <a:p>
            <a:pPr algn="ctr" fontAlgn="auto">
              <a:spcBef>
                <a:spcPts val="0"/>
              </a:spcBef>
              <a:spcAft>
                <a:spcPts val="0"/>
              </a:spcAft>
              <a:defRPr/>
            </a:pPr>
            <a:endParaRPr lang="en-GB" sz="1000" kern="0" dirty="0">
              <a:solidFill>
                <a:srgbClr val="002060"/>
              </a:solidFill>
              <a:cs typeface="Arial" charset="0"/>
            </a:endParaRPr>
          </a:p>
          <a:p>
            <a:pPr algn="ctr" fontAlgn="auto">
              <a:spcBef>
                <a:spcPts val="0"/>
              </a:spcBef>
              <a:spcAft>
                <a:spcPts val="0"/>
              </a:spcAft>
              <a:defRPr/>
            </a:pPr>
            <a:r>
              <a:rPr lang="en-GB" sz="1000" kern="0" dirty="0">
                <a:solidFill>
                  <a:srgbClr val="00B0F0"/>
                </a:solidFill>
                <a:cs typeface="Arial" charset="0"/>
              </a:rPr>
              <a:t>COG PERF TF</a:t>
            </a:r>
            <a:br>
              <a:rPr lang="en-GB" sz="1000" kern="0" dirty="0">
                <a:solidFill>
                  <a:srgbClr val="00B0F0"/>
                </a:solidFill>
                <a:cs typeface="Arial" charset="0"/>
              </a:rPr>
            </a:br>
            <a:r>
              <a:rPr lang="en-GB" sz="1000" kern="0" dirty="0">
                <a:solidFill>
                  <a:srgbClr val="002060"/>
                </a:solidFill>
                <a:cs typeface="Arial" charset="0"/>
              </a:rPr>
              <a:t>produces paper</a:t>
            </a:r>
            <a:br>
              <a:rPr lang="en-GB" sz="1000" kern="0" dirty="0">
                <a:solidFill>
                  <a:srgbClr val="002060"/>
                </a:solidFill>
                <a:cs typeface="Arial" charset="0"/>
              </a:rPr>
            </a:br>
            <a:r>
              <a:rPr lang="en-GB" sz="1000" kern="0" dirty="0">
                <a:solidFill>
                  <a:srgbClr val="002060"/>
                </a:solidFill>
                <a:cs typeface="Arial" charset="0"/>
              </a:rPr>
              <a:t>for EASPG</a:t>
            </a:r>
            <a:br>
              <a:rPr lang="en-GB" sz="1000" kern="0" dirty="0">
                <a:solidFill>
                  <a:srgbClr val="002060"/>
                </a:solidFill>
                <a:cs typeface="Arial" charset="0"/>
              </a:rPr>
            </a:br>
            <a:endParaRPr lang="en-GB" sz="1000" kern="0" dirty="0">
              <a:solidFill>
                <a:srgbClr val="002060"/>
              </a:solidFill>
              <a:cs typeface="Arial" charset="0"/>
            </a:endParaRPr>
          </a:p>
        </p:txBody>
      </p:sp>
      <p:sp>
        <p:nvSpPr>
          <p:cNvPr id="22" name="Rectangle 59"/>
          <p:cNvSpPr>
            <a:spLocks noChangeAspect="1" noChangeArrowheads="1"/>
          </p:cNvSpPr>
          <p:nvPr/>
        </p:nvSpPr>
        <p:spPr bwMode="auto">
          <a:xfrm>
            <a:off x="8302039" y="1203598"/>
            <a:ext cx="619398" cy="3327291"/>
          </a:xfrm>
          <a:prstGeom prst="rect">
            <a:avLst/>
          </a:prstGeom>
          <a:solidFill>
            <a:srgbClr val="FFFFFF"/>
          </a:solidFill>
          <a:ln w="9525" algn="ctr">
            <a:solidFill>
              <a:srgbClr val="000000"/>
            </a:solidFill>
            <a:miter lim="800000"/>
            <a:headEnd/>
            <a:tailEnd/>
          </a:ln>
          <a:effectLst/>
        </p:spPr>
        <p:txBody>
          <a:bodyPr wrap="none" lIns="0" rIns="0" anchor="ctr" anchorCtr="1"/>
          <a:lstStyle/>
          <a:p>
            <a:pPr algn="ctr" fontAlgn="auto">
              <a:spcBef>
                <a:spcPts val="0"/>
              </a:spcBef>
              <a:spcAft>
                <a:spcPts val="0"/>
              </a:spcAft>
              <a:defRPr/>
            </a:pPr>
            <a:r>
              <a:rPr lang="en-GB" sz="1000" kern="0" dirty="0">
                <a:solidFill>
                  <a:srgbClr val="00B0F0"/>
                </a:solidFill>
                <a:cs typeface="Arial" charset="0"/>
              </a:rPr>
              <a:t>EASPG</a:t>
            </a:r>
            <a:r>
              <a:rPr lang="en-GB" sz="1000" kern="0" dirty="0">
                <a:solidFill>
                  <a:srgbClr val="002060"/>
                </a:solidFill>
                <a:cs typeface="Arial" charset="0"/>
              </a:rPr>
              <a:t/>
            </a:r>
            <a:br>
              <a:rPr lang="en-GB" sz="1000" kern="0" dirty="0">
                <a:solidFill>
                  <a:srgbClr val="002060"/>
                </a:solidFill>
                <a:cs typeface="Arial" charset="0"/>
              </a:rPr>
            </a:br>
            <a:endParaRPr lang="en-GB" sz="1000" kern="0" dirty="0">
              <a:solidFill>
                <a:srgbClr val="002060"/>
              </a:solidFill>
              <a:cs typeface="Arial" charset="0"/>
            </a:endParaRPr>
          </a:p>
        </p:txBody>
      </p:sp>
      <p:sp>
        <p:nvSpPr>
          <p:cNvPr id="23" name="Title 1"/>
          <p:cNvSpPr txBox="1">
            <a:spLocks/>
          </p:cNvSpPr>
          <p:nvPr/>
        </p:nvSpPr>
        <p:spPr>
          <a:xfrm>
            <a:off x="4187208" y="123478"/>
            <a:ext cx="4921296"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dirty="0"/>
              <a:t>Data flow for Doc 030 Reporting</a:t>
            </a:r>
          </a:p>
        </p:txBody>
      </p:sp>
      <p:sp>
        <p:nvSpPr>
          <p:cNvPr id="25"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13</a:t>
            </a:fld>
            <a:endParaRPr lang="en-CA" dirty="0"/>
          </a:p>
        </p:txBody>
      </p:sp>
    </p:spTree>
    <p:extLst>
      <p:ext uri="{BB962C8B-B14F-4D97-AF65-F5344CB8AC3E}">
        <p14:creationId xmlns:p14="http://schemas.microsoft.com/office/powerpoint/2010/main" val="1619251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99243" y="75100"/>
            <a:ext cx="4464496" cy="648072"/>
          </a:xfrm>
          <a:prstGeom prst="rect">
            <a:avLst/>
          </a:prstGeom>
        </p:spPr>
        <p:txBody>
          <a:bodyPr lIns="91440" tIns="45720" rIns="91440" bIns="45720" anchor="t"/>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t>Level of participation in 2022</a:t>
            </a:r>
          </a:p>
          <a:p>
            <a:pPr algn="r"/>
            <a:r>
              <a:rPr lang="en-GB" sz="1400" dirty="0"/>
              <a:t>Status on 08-11-2022</a:t>
            </a:r>
            <a:endParaRPr lang="en-US" sz="2400" dirty="0"/>
          </a:p>
        </p:txBody>
      </p:sp>
      <p:sp>
        <p:nvSpPr>
          <p:cNvPr id="3" name="Rectangle 34"/>
          <p:cNvSpPr>
            <a:spLocks noChangeAspect="1" noChangeArrowheads="1"/>
          </p:cNvSpPr>
          <p:nvPr/>
        </p:nvSpPr>
        <p:spPr bwMode="auto">
          <a:xfrm>
            <a:off x="2859492" y="1787989"/>
            <a:ext cx="1123025" cy="169862"/>
          </a:xfrm>
          <a:prstGeom prst="rect">
            <a:avLst/>
          </a:prstGeom>
          <a:solidFill>
            <a:srgbClr val="FFC000"/>
          </a:solidFill>
          <a:ln w="25400" algn="ctr">
            <a:solidFill>
              <a:srgbClr val="FF0000"/>
            </a:solidFill>
            <a:miter lim="800000"/>
            <a:headEnd/>
            <a:tailEnd/>
          </a:ln>
          <a:effectLst/>
        </p:spPr>
        <p:txBody>
          <a:bodyPr wrap="none" lIns="0" rIns="0" anchor="ctr" anchorCtr="1"/>
          <a:lstStyle/>
          <a:p>
            <a:pPr algn="ctr" fontAlgn="auto">
              <a:spcBef>
                <a:spcPts val="0"/>
              </a:spcBef>
              <a:spcAft>
                <a:spcPts val="0"/>
              </a:spcAft>
              <a:defRPr/>
            </a:pPr>
            <a:r>
              <a:rPr lang="en-GB" sz="1000" kern="0">
                <a:solidFill>
                  <a:schemeClr val="accent6">
                    <a:lumMod val="50000"/>
                  </a:schemeClr>
                </a:solidFill>
                <a:cs typeface="Arial" charset="0"/>
              </a:rPr>
              <a:t>Norway</a:t>
            </a:r>
          </a:p>
        </p:txBody>
      </p:sp>
      <p:sp>
        <p:nvSpPr>
          <p:cNvPr id="4" name="Rectangle 35"/>
          <p:cNvSpPr>
            <a:spLocks noChangeAspect="1" noChangeArrowheads="1"/>
          </p:cNvSpPr>
          <p:nvPr/>
        </p:nvSpPr>
        <p:spPr bwMode="auto">
          <a:xfrm>
            <a:off x="2859492" y="2027701"/>
            <a:ext cx="1123025" cy="169863"/>
          </a:xfrm>
          <a:prstGeom prst="rect">
            <a:avLst/>
          </a:prstGeom>
          <a:solidFill>
            <a:srgbClr val="92D050"/>
          </a:solidFill>
          <a:ln w="9525">
            <a:solidFill>
              <a:srgbClr val="000000"/>
            </a:solidFill>
            <a:miter lim="800000"/>
            <a:headEnd/>
            <a:tailEnd/>
          </a:ln>
        </p:spPr>
        <p:txBody>
          <a:bodyPr wrap="none" lIns="0" rIns="0" anchor="ctr" anchorCtr="1"/>
          <a:lstStyle/>
          <a:p>
            <a:pPr algn="ctr" fontAlgn="auto">
              <a:spcBef>
                <a:spcPts val="0"/>
              </a:spcBef>
              <a:spcAft>
                <a:spcPts val="0"/>
              </a:spcAft>
              <a:defRPr/>
            </a:pPr>
            <a:r>
              <a:rPr lang="en-GB" sz="1000" kern="0">
                <a:solidFill>
                  <a:schemeClr val="accent6">
                    <a:lumMod val="50000"/>
                  </a:schemeClr>
                </a:solidFill>
                <a:cs typeface="Arial" charset="0"/>
              </a:rPr>
              <a:t>Switzerland</a:t>
            </a:r>
          </a:p>
        </p:txBody>
      </p:sp>
      <p:sp>
        <p:nvSpPr>
          <p:cNvPr id="5" name="Rectangle 36"/>
          <p:cNvSpPr>
            <a:spLocks noChangeAspect="1" noChangeArrowheads="1"/>
          </p:cNvSpPr>
          <p:nvPr/>
        </p:nvSpPr>
        <p:spPr bwMode="auto">
          <a:xfrm>
            <a:off x="4096023" y="1787988"/>
            <a:ext cx="1123023" cy="169862"/>
          </a:xfrm>
          <a:prstGeom prst="rect">
            <a:avLst/>
          </a:prstGeom>
          <a:solidFill>
            <a:srgbClr val="FFC000"/>
          </a:solidFill>
          <a:ln w="25400" algn="ctr">
            <a:solidFill>
              <a:srgbClr val="FF0000"/>
            </a:solidFill>
            <a:miter lim="800000"/>
            <a:headEnd/>
            <a:tailEnd/>
          </a:ln>
          <a:effectLst/>
        </p:spPr>
        <p:txBody>
          <a:bodyPr wrap="none" lIns="0" rIns="0" anchor="ctr" anchorCtr="1"/>
          <a:lstStyle/>
          <a:p>
            <a:pPr algn="ctr" fontAlgn="auto">
              <a:spcBef>
                <a:spcPts val="0"/>
              </a:spcBef>
              <a:spcAft>
                <a:spcPts val="0"/>
              </a:spcAft>
              <a:defRPr/>
            </a:pPr>
            <a:r>
              <a:rPr lang="en-GB" sz="1000" kern="0">
                <a:solidFill>
                  <a:schemeClr val="accent6">
                    <a:lumMod val="50000"/>
                  </a:schemeClr>
                </a:solidFill>
                <a:cs typeface="Arial" charset="0"/>
              </a:rPr>
              <a:t>Albania</a:t>
            </a:r>
          </a:p>
        </p:txBody>
      </p:sp>
      <p:sp>
        <p:nvSpPr>
          <p:cNvPr id="6" name="Rectangle 37"/>
          <p:cNvSpPr>
            <a:spLocks noChangeAspect="1" noChangeArrowheads="1"/>
          </p:cNvSpPr>
          <p:nvPr/>
        </p:nvSpPr>
        <p:spPr bwMode="auto">
          <a:xfrm>
            <a:off x="4096023" y="2030876"/>
            <a:ext cx="1123023" cy="169863"/>
          </a:xfrm>
          <a:prstGeom prst="rect">
            <a:avLst/>
          </a:prstGeom>
          <a:solidFill>
            <a:srgbClr val="92D050"/>
          </a:solidFill>
          <a:ln w="9525" algn="ctr">
            <a:solidFill>
              <a:srgbClr val="000000"/>
            </a:solidFill>
            <a:miter lim="800000"/>
            <a:headEnd/>
            <a:tailEnd/>
          </a:ln>
          <a:effectLst/>
        </p:spPr>
        <p:txBody>
          <a:bodyPr wrap="none" lIns="0" rIns="0" anchor="ctr" anchorCtr="1"/>
          <a:lstStyle/>
          <a:p>
            <a:pPr algn="ctr"/>
            <a:r>
              <a:rPr lang="en-GB" sz="1000" kern="0">
                <a:solidFill>
                  <a:schemeClr val="accent6">
                    <a:lumMod val="50000"/>
                  </a:schemeClr>
                </a:solidFill>
                <a:cs typeface="Arial" charset="0"/>
              </a:rPr>
              <a:t>Armenia</a:t>
            </a:r>
          </a:p>
        </p:txBody>
      </p:sp>
      <p:sp>
        <p:nvSpPr>
          <p:cNvPr id="7" name="Rectangle 39"/>
          <p:cNvSpPr>
            <a:spLocks noChangeAspect="1" noChangeArrowheads="1"/>
          </p:cNvSpPr>
          <p:nvPr/>
        </p:nvSpPr>
        <p:spPr bwMode="auto">
          <a:xfrm>
            <a:off x="4096023" y="2273763"/>
            <a:ext cx="1123023" cy="169862"/>
          </a:xfrm>
          <a:prstGeom prst="rect">
            <a:avLst/>
          </a:prstGeom>
          <a:solidFill>
            <a:srgbClr val="92D050"/>
          </a:solidFill>
          <a:ln w="25400" algn="ctr">
            <a:solidFill>
              <a:srgbClr val="FF0000"/>
            </a:solidFill>
            <a:miter lim="800000"/>
            <a:headEnd/>
            <a:tailEnd/>
          </a:ln>
          <a:effectLst/>
        </p:spPr>
        <p:txBody>
          <a:bodyPr wrap="none" lIns="0" rIns="0" anchor="ctr" anchorCtr="1"/>
          <a:lstStyle/>
          <a:p>
            <a:pPr algn="ctr" fontAlgn="auto">
              <a:spcBef>
                <a:spcPts val="0"/>
              </a:spcBef>
              <a:spcAft>
                <a:spcPts val="0"/>
              </a:spcAft>
              <a:defRPr/>
            </a:pPr>
            <a:r>
              <a:rPr lang="en-GB" sz="700" kern="0">
                <a:solidFill>
                  <a:schemeClr val="accent6">
                    <a:lumMod val="50000"/>
                  </a:schemeClr>
                </a:solidFill>
                <a:cs typeface="Arial" charset="0"/>
              </a:rPr>
              <a:t>Bosnia and Herzegovina</a:t>
            </a:r>
          </a:p>
        </p:txBody>
      </p:sp>
      <p:sp>
        <p:nvSpPr>
          <p:cNvPr id="8" name="Rectangle 41"/>
          <p:cNvSpPr>
            <a:spLocks noChangeAspect="1" noChangeArrowheads="1"/>
          </p:cNvSpPr>
          <p:nvPr/>
        </p:nvSpPr>
        <p:spPr bwMode="auto">
          <a:xfrm>
            <a:off x="4096022" y="2757950"/>
            <a:ext cx="1123023" cy="169200"/>
          </a:xfrm>
          <a:prstGeom prst="rect">
            <a:avLst/>
          </a:prstGeom>
          <a:solidFill>
            <a:srgbClr val="FFC000"/>
          </a:solidFill>
          <a:ln w="25400" algn="ctr">
            <a:solidFill>
              <a:srgbClr val="FF0000"/>
            </a:solidFill>
            <a:miter lim="800000"/>
            <a:headEnd/>
            <a:tailEnd/>
          </a:ln>
          <a:effectLst/>
        </p:spPr>
        <p:txBody>
          <a:bodyPr wrap="none" lIns="0" rIns="0" anchor="ctr" anchorCtr="1"/>
          <a:lstStyle/>
          <a:p>
            <a:pPr algn="ctr" fontAlgn="auto">
              <a:spcBef>
                <a:spcPts val="0"/>
              </a:spcBef>
              <a:spcAft>
                <a:spcPts val="0"/>
              </a:spcAft>
              <a:defRPr/>
            </a:pPr>
            <a:r>
              <a:rPr lang="en-GB" sz="1000" kern="0">
                <a:solidFill>
                  <a:schemeClr val="accent6">
                    <a:lumMod val="50000"/>
                  </a:schemeClr>
                </a:solidFill>
                <a:cs typeface="Arial" charset="0"/>
              </a:rPr>
              <a:t>North Macedonia</a:t>
            </a:r>
          </a:p>
        </p:txBody>
      </p:sp>
      <p:sp>
        <p:nvSpPr>
          <p:cNvPr id="9" name="Rectangle 42"/>
          <p:cNvSpPr>
            <a:spLocks noChangeAspect="1" noChangeArrowheads="1"/>
          </p:cNvSpPr>
          <p:nvPr/>
        </p:nvSpPr>
        <p:spPr bwMode="auto">
          <a:xfrm>
            <a:off x="4096023" y="3003798"/>
            <a:ext cx="1123023" cy="169862"/>
          </a:xfrm>
          <a:prstGeom prst="rect">
            <a:avLst/>
          </a:prstGeom>
          <a:solidFill>
            <a:srgbClr val="92D050"/>
          </a:solidFill>
          <a:ln w="9525">
            <a:solidFill>
              <a:srgbClr val="000000"/>
            </a:solidFill>
            <a:miter lim="800000"/>
            <a:headEnd/>
            <a:tailEnd/>
          </a:ln>
        </p:spPr>
        <p:txBody>
          <a:bodyPr wrap="none" lIns="0" rIns="0" anchor="ctr" anchorCtr="1"/>
          <a:lstStyle/>
          <a:p>
            <a:pPr algn="ctr"/>
            <a:r>
              <a:rPr lang="en-GB" sz="1000" kern="0">
                <a:solidFill>
                  <a:schemeClr val="accent6">
                    <a:lumMod val="50000"/>
                  </a:schemeClr>
                </a:solidFill>
                <a:cs typeface="Arial" charset="0"/>
              </a:rPr>
              <a:t>Republic of Moldova</a:t>
            </a:r>
          </a:p>
        </p:txBody>
      </p:sp>
      <p:sp>
        <p:nvSpPr>
          <p:cNvPr id="10" name="Rectangle 43"/>
          <p:cNvSpPr>
            <a:spLocks noChangeAspect="1" noChangeArrowheads="1"/>
          </p:cNvSpPr>
          <p:nvPr/>
        </p:nvSpPr>
        <p:spPr bwMode="auto">
          <a:xfrm>
            <a:off x="4096023" y="3246686"/>
            <a:ext cx="1123023" cy="169863"/>
          </a:xfrm>
          <a:prstGeom prst="rect">
            <a:avLst/>
          </a:prstGeom>
          <a:solidFill>
            <a:srgbClr val="FFC000"/>
          </a:solidFill>
          <a:ln w="9525">
            <a:solidFill>
              <a:srgbClr val="000000"/>
            </a:solidFill>
            <a:miter lim="800000"/>
            <a:headEnd/>
            <a:tailEnd/>
          </a:ln>
        </p:spPr>
        <p:txBody>
          <a:bodyPr wrap="none" lIns="0" rIns="0" anchor="ctr" anchorCtr="1"/>
          <a:lstStyle/>
          <a:p>
            <a:pPr algn="ctr" fontAlgn="auto">
              <a:spcBef>
                <a:spcPts val="0"/>
              </a:spcBef>
              <a:spcAft>
                <a:spcPts val="0"/>
              </a:spcAft>
            </a:pPr>
            <a:r>
              <a:rPr lang="en-GB" sz="1000" kern="0">
                <a:solidFill>
                  <a:schemeClr val="accent6">
                    <a:lumMod val="50000"/>
                  </a:schemeClr>
                </a:solidFill>
              </a:rPr>
              <a:t>Monaco</a:t>
            </a:r>
          </a:p>
        </p:txBody>
      </p:sp>
      <p:sp>
        <p:nvSpPr>
          <p:cNvPr id="11" name="Rectangle 45"/>
          <p:cNvSpPr>
            <a:spLocks noChangeAspect="1" noChangeArrowheads="1"/>
          </p:cNvSpPr>
          <p:nvPr/>
        </p:nvSpPr>
        <p:spPr bwMode="auto">
          <a:xfrm>
            <a:off x="4096023" y="3489574"/>
            <a:ext cx="1123023" cy="168275"/>
          </a:xfrm>
          <a:prstGeom prst="rect">
            <a:avLst/>
          </a:prstGeom>
          <a:solidFill>
            <a:srgbClr val="FFC000"/>
          </a:solidFill>
          <a:ln w="25400" algn="ctr">
            <a:solidFill>
              <a:srgbClr val="FF0000"/>
            </a:solidFill>
            <a:miter lim="800000"/>
            <a:headEnd/>
            <a:tailEnd/>
          </a:ln>
        </p:spPr>
        <p:txBody>
          <a:bodyPr wrap="none" lIns="0" rIns="0" anchor="ctr" anchorCtr="1"/>
          <a:lstStyle/>
          <a:p>
            <a:pPr algn="ctr"/>
            <a:r>
              <a:rPr lang="en-GB" sz="1000">
                <a:solidFill>
                  <a:schemeClr val="accent6">
                    <a:lumMod val="50000"/>
                  </a:schemeClr>
                </a:solidFill>
                <a:latin typeface="Arial" charset="0"/>
                <a:cs typeface="Arial" charset="0"/>
              </a:rPr>
              <a:t>Montenegro</a:t>
            </a:r>
          </a:p>
        </p:txBody>
      </p:sp>
      <p:sp>
        <p:nvSpPr>
          <p:cNvPr id="12" name="Rectangle 46"/>
          <p:cNvSpPr>
            <a:spLocks noChangeAspect="1" noChangeArrowheads="1"/>
          </p:cNvSpPr>
          <p:nvPr/>
        </p:nvSpPr>
        <p:spPr bwMode="auto">
          <a:xfrm>
            <a:off x="4096023" y="3729286"/>
            <a:ext cx="1123023" cy="169863"/>
          </a:xfrm>
          <a:prstGeom prst="rect">
            <a:avLst/>
          </a:prstGeom>
          <a:solidFill>
            <a:srgbClr val="92D050"/>
          </a:solidFill>
          <a:ln w="25400" algn="ctr">
            <a:solidFill>
              <a:srgbClr val="FF0000"/>
            </a:solidFill>
            <a:miter lim="800000"/>
            <a:headEnd/>
            <a:tailEnd/>
          </a:ln>
        </p:spPr>
        <p:txBody>
          <a:bodyPr wrap="none" lIns="0" rIns="0" anchor="ctr" anchorCtr="1"/>
          <a:lstStyle/>
          <a:p>
            <a:pPr algn="ctr">
              <a:spcBef>
                <a:spcPct val="0"/>
              </a:spcBef>
            </a:pPr>
            <a:r>
              <a:rPr lang="en-GB" sz="1000">
                <a:solidFill>
                  <a:schemeClr val="accent6">
                    <a:lumMod val="50000"/>
                  </a:schemeClr>
                </a:solidFill>
                <a:latin typeface="Arial" charset="0"/>
                <a:cs typeface="Arial" charset="0"/>
              </a:rPr>
              <a:t>Serbia</a:t>
            </a:r>
          </a:p>
        </p:txBody>
      </p:sp>
      <p:sp>
        <p:nvSpPr>
          <p:cNvPr id="13" name="Rectangle 47"/>
          <p:cNvSpPr>
            <a:spLocks noChangeAspect="1" noChangeArrowheads="1"/>
          </p:cNvSpPr>
          <p:nvPr/>
        </p:nvSpPr>
        <p:spPr bwMode="auto">
          <a:xfrm>
            <a:off x="4096023" y="3972173"/>
            <a:ext cx="1123023" cy="169862"/>
          </a:xfrm>
          <a:prstGeom prst="rect">
            <a:avLst/>
          </a:prstGeom>
          <a:solidFill>
            <a:srgbClr val="FFC000"/>
          </a:solidFill>
          <a:ln w="25400" algn="ctr">
            <a:solidFill>
              <a:srgbClr val="FF0000"/>
            </a:solidFill>
            <a:miter lim="800000"/>
            <a:headEnd/>
            <a:tailEnd/>
          </a:ln>
        </p:spPr>
        <p:txBody>
          <a:bodyPr wrap="none" lIns="0" rIns="0" anchor="ctr" anchorCtr="1"/>
          <a:lstStyle/>
          <a:p>
            <a:pPr algn="ctr">
              <a:spcBef>
                <a:spcPct val="0"/>
              </a:spcBef>
            </a:pPr>
            <a:r>
              <a:rPr lang="en-GB" sz="1000">
                <a:solidFill>
                  <a:schemeClr val="accent6">
                    <a:lumMod val="50000"/>
                  </a:schemeClr>
                </a:solidFill>
                <a:latin typeface="Arial" charset="0"/>
                <a:cs typeface="Arial" charset="0"/>
              </a:rPr>
              <a:t>Turkey</a:t>
            </a:r>
          </a:p>
        </p:txBody>
      </p:sp>
      <p:sp>
        <p:nvSpPr>
          <p:cNvPr id="14" name="Rectangle 48"/>
          <p:cNvSpPr>
            <a:spLocks noChangeAspect="1" noChangeArrowheads="1"/>
          </p:cNvSpPr>
          <p:nvPr/>
        </p:nvSpPr>
        <p:spPr bwMode="auto">
          <a:xfrm>
            <a:off x="4096023" y="4215061"/>
            <a:ext cx="1123023" cy="169863"/>
          </a:xfrm>
          <a:prstGeom prst="rect">
            <a:avLst/>
          </a:prstGeom>
          <a:solidFill>
            <a:srgbClr val="FFC000"/>
          </a:solidFill>
          <a:ln w="9525">
            <a:solidFill>
              <a:srgbClr val="000000"/>
            </a:solidFill>
            <a:miter lim="800000"/>
            <a:headEnd/>
            <a:tailEnd/>
          </a:ln>
        </p:spPr>
        <p:txBody>
          <a:bodyPr wrap="none" lIns="0" rIns="0" anchor="ctr" anchorCtr="1"/>
          <a:lstStyle/>
          <a:p>
            <a:pPr algn="ctr" fontAlgn="auto">
              <a:spcBef>
                <a:spcPts val="0"/>
              </a:spcBef>
              <a:spcAft>
                <a:spcPts val="0"/>
              </a:spcAft>
              <a:defRPr/>
            </a:pPr>
            <a:r>
              <a:rPr lang="en-GB" sz="1000" kern="0">
                <a:solidFill>
                  <a:schemeClr val="accent6">
                    <a:lumMod val="50000"/>
                  </a:schemeClr>
                </a:solidFill>
                <a:cs typeface="Arial" charset="0"/>
              </a:rPr>
              <a:t>Ukraine</a:t>
            </a:r>
          </a:p>
        </p:txBody>
      </p:sp>
      <p:sp>
        <p:nvSpPr>
          <p:cNvPr id="15" name="Rectangle 52"/>
          <p:cNvSpPr>
            <a:spLocks noChangeAspect="1" noChangeArrowheads="1"/>
          </p:cNvSpPr>
          <p:nvPr/>
        </p:nvSpPr>
        <p:spPr bwMode="auto">
          <a:xfrm>
            <a:off x="4096023" y="2515063"/>
            <a:ext cx="1123023" cy="169862"/>
          </a:xfrm>
          <a:prstGeom prst="rect">
            <a:avLst/>
          </a:prstGeom>
          <a:solidFill>
            <a:srgbClr val="92D050"/>
          </a:solidFill>
          <a:ln w="9525">
            <a:solidFill>
              <a:srgbClr val="000000"/>
            </a:solidFill>
            <a:miter lim="800000"/>
            <a:headEnd/>
            <a:tailEnd/>
          </a:ln>
        </p:spPr>
        <p:txBody>
          <a:bodyPr wrap="none" lIns="0" rIns="0" anchor="ctr" anchorCtr="1"/>
          <a:lstStyle/>
          <a:p>
            <a:pPr algn="ctr"/>
            <a:r>
              <a:rPr lang="en-GB" sz="1000" kern="0">
                <a:solidFill>
                  <a:schemeClr val="accent6">
                    <a:lumMod val="50000"/>
                  </a:schemeClr>
                </a:solidFill>
                <a:cs typeface="Arial" charset="0"/>
              </a:rPr>
              <a:t>Georgia</a:t>
            </a:r>
          </a:p>
        </p:txBody>
      </p:sp>
      <p:sp>
        <p:nvSpPr>
          <p:cNvPr id="16" name="Rectangle 51"/>
          <p:cNvSpPr>
            <a:spLocks noChangeAspect="1" noChangeArrowheads="1"/>
          </p:cNvSpPr>
          <p:nvPr/>
        </p:nvSpPr>
        <p:spPr bwMode="auto">
          <a:xfrm>
            <a:off x="5332552" y="1787988"/>
            <a:ext cx="1123025" cy="169862"/>
          </a:xfrm>
          <a:prstGeom prst="rect">
            <a:avLst/>
          </a:prstGeom>
          <a:solidFill>
            <a:srgbClr val="FFC000"/>
          </a:solidFill>
          <a:ln w="9525" algn="ctr">
            <a:solidFill>
              <a:srgbClr val="000000"/>
            </a:solidFill>
            <a:miter lim="800000"/>
            <a:headEnd/>
            <a:tailEnd/>
          </a:ln>
          <a:effectLst/>
        </p:spPr>
        <p:txBody>
          <a:bodyPr wrap="none" lIns="0" rIns="0" anchor="ctr" anchorCtr="1"/>
          <a:lstStyle/>
          <a:p>
            <a:pPr algn="ctr"/>
            <a:r>
              <a:rPr lang="en-GB" sz="1000" kern="0">
                <a:solidFill>
                  <a:schemeClr val="accent6">
                    <a:lumMod val="50000"/>
                  </a:schemeClr>
                </a:solidFill>
                <a:cs typeface="Arial" charset="0"/>
              </a:rPr>
              <a:t>Azerbaijan</a:t>
            </a:r>
          </a:p>
        </p:txBody>
      </p:sp>
      <p:sp>
        <p:nvSpPr>
          <p:cNvPr id="17" name="Rectangle 54"/>
          <p:cNvSpPr>
            <a:spLocks noChangeAspect="1" noChangeArrowheads="1"/>
          </p:cNvSpPr>
          <p:nvPr/>
        </p:nvSpPr>
        <p:spPr bwMode="auto">
          <a:xfrm>
            <a:off x="5332552" y="2030875"/>
            <a:ext cx="1123025" cy="169863"/>
          </a:xfrm>
          <a:prstGeom prst="rect">
            <a:avLst/>
          </a:prstGeom>
          <a:solidFill>
            <a:srgbClr val="FFFFFF"/>
          </a:solidFill>
          <a:ln w="9525">
            <a:solidFill>
              <a:srgbClr val="000000"/>
            </a:solidFill>
            <a:miter lim="800000"/>
            <a:headEnd/>
            <a:tailEnd/>
          </a:ln>
        </p:spPr>
        <p:txBody>
          <a:bodyPr wrap="none" lIns="0" rIns="0" anchor="ctr" anchorCtr="1"/>
          <a:lstStyle/>
          <a:p>
            <a:pPr algn="ctr" fontAlgn="auto">
              <a:spcBef>
                <a:spcPts val="0"/>
              </a:spcBef>
              <a:spcAft>
                <a:spcPts val="0"/>
              </a:spcAft>
              <a:defRPr/>
            </a:pPr>
            <a:r>
              <a:rPr lang="en-GB" sz="1000" kern="0">
                <a:solidFill>
                  <a:schemeClr val="accent6">
                    <a:lumMod val="50000"/>
                  </a:schemeClr>
                </a:solidFill>
                <a:cs typeface="Arial" charset="0"/>
              </a:rPr>
              <a:t>San Marino</a:t>
            </a:r>
          </a:p>
        </p:txBody>
      </p:sp>
      <p:sp>
        <p:nvSpPr>
          <p:cNvPr id="18" name="AutoShape 80"/>
          <p:cNvSpPr>
            <a:spLocks noChangeAspect="1" noChangeArrowheads="1"/>
          </p:cNvSpPr>
          <p:nvPr/>
        </p:nvSpPr>
        <p:spPr bwMode="auto">
          <a:xfrm>
            <a:off x="417388" y="1563638"/>
            <a:ext cx="2321719" cy="100806"/>
          </a:xfrm>
          <a:prstGeom prst="hexagon">
            <a:avLst>
              <a:gd name="adj" fmla="val 61664"/>
              <a:gd name="vf" fmla="val 115470"/>
            </a:avLst>
          </a:prstGeom>
          <a:solidFill>
            <a:srgbClr val="2C6ABA"/>
          </a:solidFill>
          <a:ln w="9525" algn="ctr">
            <a:solidFill>
              <a:srgbClr val="000000"/>
            </a:solidFill>
            <a:miter lim="800000"/>
            <a:headEnd/>
            <a:tailEnd/>
          </a:ln>
        </p:spPr>
        <p:txBody>
          <a:bodyPr wrap="none" lIns="0" rIns="0" anchor="ctr"/>
          <a:lstStyle/>
          <a:p>
            <a:pPr algn="ctr" fontAlgn="auto">
              <a:spcBef>
                <a:spcPts val="0"/>
              </a:spcBef>
              <a:spcAft>
                <a:spcPts val="0"/>
              </a:spcAft>
              <a:defRPr/>
            </a:pPr>
            <a:r>
              <a:rPr lang="en-US" sz="800" b="1" kern="0">
                <a:solidFill>
                  <a:srgbClr val="FFFFFF"/>
                </a:solidFill>
                <a:cs typeface="Arial" charset="0"/>
              </a:rPr>
              <a:t>EU (27 States)</a:t>
            </a:r>
            <a:endParaRPr lang="en-GB" sz="800" b="1" kern="0">
              <a:solidFill>
                <a:srgbClr val="FFFFFF"/>
              </a:solidFill>
              <a:cs typeface="Arial" charset="0"/>
            </a:endParaRPr>
          </a:p>
        </p:txBody>
      </p:sp>
      <p:sp>
        <p:nvSpPr>
          <p:cNvPr id="19" name="AutoShape 81"/>
          <p:cNvSpPr>
            <a:spLocks noChangeAspect="1" noChangeArrowheads="1"/>
          </p:cNvSpPr>
          <p:nvPr/>
        </p:nvSpPr>
        <p:spPr bwMode="auto">
          <a:xfrm>
            <a:off x="417388" y="1419622"/>
            <a:ext cx="3556529" cy="100807"/>
          </a:xfrm>
          <a:prstGeom prst="hexagon">
            <a:avLst>
              <a:gd name="adj" fmla="val 60234"/>
              <a:gd name="vf" fmla="val 115470"/>
            </a:avLst>
          </a:prstGeom>
          <a:solidFill>
            <a:srgbClr val="2C6ABA"/>
          </a:solidFill>
          <a:ln w="9525" algn="ctr">
            <a:solidFill>
              <a:srgbClr val="000000"/>
            </a:solidFill>
            <a:miter lim="800000"/>
            <a:headEnd/>
            <a:tailEnd/>
          </a:ln>
        </p:spPr>
        <p:txBody>
          <a:bodyPr wrap="none" lIns="0" rIns="0" anchor="ctr"/>
          <a:lstStyle/>
          <a:p>
            <a:pPr algn="ctr" fontAlgn="auto">
              <a:spcBef>
                <a:spcPts val="0"/>
              </a:spcBef>
              <a:spcAft>
                <a:spcPts val="0"/>
              </a:spcAft>
              <a:defRPr/>
            </a:pPr>
            <a:r>
              <a:rPr lang="en-US" sz="800" b="1" kern="0">
                <a:solidFill>
                  <a:srgbClr val="FFFFFF"/>
                </a:solidFill>
                <a:cs typeface="Arial" charset="0"/>
              </a:rPr>
              <a:t>SES Performance Scheme RP3 (30 States)</a:t>
            </a:r>
            <a:endParaRPr lang="en-GB" sz="800" b="1" kern="0">
              <a:solidFill>
                <a:srgbClr val="FFFFFF"/>
              </a:solidFill>
              <a:cs typeface="Arial" charset="0"/>
            </a:endParaRPr>
          </a:p>
        </p:txBody>
      </p:sp>
      <p:sp>
        <p:nvSpPr>
          <p:cNvPr id="20" name="AutoShape 82"/>
          <p:cNvSpPr>
            <a:spLocks noChangeAspect="1" noChangeArrowheads="1"/>
          </p:cNvSpPr>
          <p:nvPr/>
        </p:nvSpPr>
        <p:spPr bwMode="auto">
          <a:xfrm>
            <a:off x="417388" y="1275606"/>
            <a:ext cx="4782741" cy="101600"/>
          </a:xfrm>
          <a:prstGeom prst="hexagon">
            <a:avLst>
              <a:gd name="adj" fmla="val 58340"/>
              <a:gd name="vf" fmla="val 115470"/>
            </a:avLst>
          </a:prstGeom>
          <a:solidFill>
            <a:srgbClr val="00CCFF"/>
          </a:solidFill>
          <a:ln w="9525" algn="ctr">
            <a:solidFill>
              <a:srgbClr val="000000"/>
            </a:solidFill>
            <a:miter lim="800000"/>
            <a:headEnd/>
            <a:tailEnd/>
          </a:ln>
        </p:spPr>
        <p:txBody>
          <a:bodyPr wrap="none" lIns="0" rIns="0" anchor="ctr"/>
          <a:lstStyle/>
          <a:p>
            <a:pPr algn="ctr" fontAlgn="auto">
              <a:spcBef>
                <a:spcPts val="0"/>
              </a:spcBef>
              <a:spcAft>
                <a:spcPts val="0"/>
              </a:spcAft>
              <a:defRPr/>
            </a:pPr>
            <a:r>
              <a:rPr lang="en-US" sz="800" b="1" kern="0">
                <a:solidFill>
                  <a:srgbClr val="000000"/>
                </a:solidFill>
                <a:cs typeface="Arial" charset="0"/>
              </a:rPr>
              <a:t>EUROCONTROL (41 States)</a:t>
            </a:r>
            <a:endParaRPr lang="en-GB" sz="800" b="1" kern="0">
              <a:solidFill>
                <a:srgbClr val="000000"/>
              </a:solidFill>
              <a:cs typeface="Arial" charset="0"/>
            </a:endParaRPr>
          </a:p>
        </p:txBody>
      </p:sp>
      <p:sp>
        <p:nvSpPr>
          <p:cNvPr id="21" name="AutoShape 83"/>
          <p:cNvSpPr>
            <a:spLocks noChangeAspect="1" noChangeArrowheads="1"/>
          </p:cNvSpPr>
          <p:nvPr/>
        </p:nvSpPr>
        <p:spPr bwMode="auto">
          <a:xfrm>
            <a:off x="417388" y="1131590"/>
            <a:ext cx="6017552" cy="100806"/>
          </a:xfrm>
          <a:prstGeom prst="hexagon">
            <a:avLst>
              <a:gd name="adj" fmla="val 58164"/>
              <a:gd name="vf" fmla="val 115470"/>
            </a:avLst>
          </a:prstGeom>
          <a:solidFill>
            <a:srgbClr val="00CCFF"/>
          </a:solidFill>
          <a:ln w="9525" algn="ctr">
            <a:solidFill>
              <a:srgbClr val="000000"/>
            </a:solidFill>
            <a:miter lim="800000"/>
            <a:headEnd/>
            <a:tailEnd/>
          </a:ln>
        </p:spPr>
        <p:txBody>
          <a:bodyPr wrap="none" lIns="0" rIns="0" anchor="ctr"/>
          <a:lstStyle/>
          <a:p>
            <a:pPr algn="ctr" fontAlgn="auto">
              <a:spcBef>
                <a:spcPts val="0"/>
              </a:spcBef>
              <a:spcAft>
                <a:spcPts val="0"/>
              </a:spcAft>
              <a:defRPr/>
            </a:pPr>
            <a:r>
              <a:rPr lang="en-US" sz="800" b="1" kern="0">
                <a:solidFill>
                  <a:srgbClr val="000000"/>
                </a:solidFill>
                <a:cs typeface="Arial" charset="0"/>
              </a:rPr>
              <a:t>ECAC (44) – Iceland (1) = 43 States</a:t>
            </a:r>
            <a:endParaRPr lang="en-GB" sz="800" b="1" kern="0">
              <a:solidFill>
                <a:srgbClr val="000000"/>
              </a:solidFill>
              <a:cs typeface="Arial" charset="0"/>
            </a:endParaRPr>
          </a:p>
        </p:txBody>
      </p:sp>
      <p:sp>
        <p:nvSpPr>
          <p:cNvPr id="22" name="AutoShape 84"/>
          <p:cNvSpPr>
            <a:spLocks noChangeAspect="1" noChangeArrowheads="1"/>
          </p:cNvSpPr>
          <p:nvPr/>
        </p:nvSpPr>
        <p:spPr bwMode="auto">
          <a:xfrm>
            <a:off x="417388" y="987574"/>
            <a:ext cx="7262681" cy="100807"/>
          </a:xfrm>
          <a:prstGeom prst="hexagon">
            <a:avLst>
              <a:gd name="adj" fmla="val 60962"/>
              <a:gd name="vf" fmla="val 115470"/>
            </a:avLst>
          </a:prstGeom>
          <a:solidFill>
            <a:srgbClr val="00CCFF"/>
          </a:solidFill>
          <a:ln w="9525" algn="ctr">
            <a:solidFill>
              <a:srgbClr val="000000"/>
            </a:solidFill>
            <a:miter lim="800000"/>
            <a:headEnd/>
            <a:tailEnd/>
          </a:ln>
        </p:spPr>
        <p:txBody>
          <a:bodyPr wrap="none" lIns="0" rIns="0" anchor="ctr"/>
          <a:lstStyle/>
          <a:p>
            <a:pPr algn="ctr" fontAlgn="auto">
              <a:spcBef>
                <a:spcPts val="0"/>
              </a:spcBef>
              <a:spcAft>
                <a:spcPts val="0"/>
              </a:spcAft>
              <a:defRPr/>
            </a:pPr>
            <a:r>
              <a:rPr lang="en-US" sz="800" b="1" kern="0">
                <a:solidFill>
                  <a:srgbClr val="000000"/>
                </a:solidFill>
                <a:cs typeface="Arial" charset="0"/>
              </a:rPr>
              <a:t>ICAO EUR Region (55 States)</a:t>
            </a:r>
            <a:endParaRPr lang="en-GB" sz="800" b="1" kern="0">
              <a:solidFill>
                <a:srgbClr val="000000"/>
              </a:solidFill>
              <a:cs typeface="Arial" charset="0"/>
            </a:endParaRPr>
          </a:p>
        </p:txBody>
      </p:sp>
      <p:sp>
        <p:nvSpPr>
          <p:cNvPr id="23" name="Rectangle 56"/>
          <p:cNvSpPr>
            <a:spLocks noChangeAspect="1" noChangeArrowheads="1"/>
          </p:cNvSpPr>
          <p:nvPr/>
        </p:nvSpPr>
        <p:spPr bwMode="auto">
          <a:xfrm>
            <a:off x="7805612" y="1787988"/>
            <a:ext cx="1123025" cy="169862"/>
          </a:xfrm>
          <a:prstGeom prst="rect">
            <a:avLst/>
          </a:prstGeom>
          <a:solidFill>
            <a:srgbClr val="FFFFFF"/>
          </a:solidFill>
          <a:ln w="25400" algn="ctr">
            <a:solidFill>
              <a:srgbClr val="FF0000"/>
            </a:solidFill>
            <a:miter lim="800000"/>
            <a:headEnd/>
            <a:tailEnd/>
          </a:ln>
          <a:effectLst/>
        </p:spPr>
        <p:txBody>
          <a:bodyPr wrap="none" lIns="0" rIns="0" anchor="ctr" anchorCtr="1"/>
          <a:lstStyle/>
          <a:p>
            <a:pPr algn="ctr" fontAlgn="auto">
              <a:spcBef>
                <a:spcPts val="0"/>
              </a:spcBef>
              <a:spcAft>
                <a:spcPts val="0"/>
              </a:spcAft>
              <a:defRPr/>
            </a:pPr>
            <a:r>
              <a:rPr lang="en-GB" sz="1000" kern="0">
                <a:solidFill>
                  <a:schemeClr val="accent6">
                    <a:lumMod val="50000"/>
                  </a:schemeClr>
                </a:solidFill>
                <a:cs typeface="Arial" charset="0"/>
              </a:rPr>
              <a:t>Iceland</a:t>
            </a:r>
          </a:p>
        </p:txBody>
      </p:sp>
      <p:sp>
        <p:nvSpPr>
          <p:cNvPr id="24" name="Rectangle 56"/>
          <p:cNvSpPr>
            <a:spLocks noChangeAspect="1" noChangeArrowheads="1"/>
          </p:cNvSpPr>
          <p:nvPr/>
        </p:nvSpPr>
        <p:spPr bwMode="auto">
          <a:xfrm>
            <a:off x="6575963" y="2030875"/>
            <a:ext cx="1123023" cy="169863"/>
          </a:xfrm>
          <a:prstGeom prst="rect">
            <a:avLst/>
          </a:prstGeom>
          <a:solidFill>
            <a:srgbClr val="FFFFFF"/>
          </a:solidFill>
          <a:ln w="9525">
            <a:solidFill>
              <a:srgbClr val="000000"/>
            </a:solidFill>
            <a:miter lim="800000"/>
            <a:headEnd/>
            <a:tailEnd/>
          </a:ln>
        </p:spPr>
        <p:txBody>
          <a:bodyPr wrap="none" lIns="0" rIns="0" anchor="ctr" anchorCtr="1"/>
          <a:lstStyle/>
          <a:p>
            <a:pPr algn="ctr" fontAlgn="auto">
              <a:spcBef>
                <a:spcPts val="0"/>
              </a:spcBef>
              <a:spcAft>
                <a:spcPts val="0"/>
              </a:spcAft>
              <a:defRPr/>
            </a:pPr>
            <a:r>
              <a:rPr lang="en-GB" sz="1000" kern="0">
                <a:solidFill>
                  <a:schemeClr val="accent6">
                    <a:lumMod val="50000"/>
                  </a:schemeClr>
                </a:solidFill>
                <a:cs typeface="Arial" charset="0"/>
              </a:rPr>
              <a:t>Andorra</a:t>
            </a:r>
          </a:p>
        </p:txBody>
      </p:sp>
      <p:sp>
        <p:nvSpPr>
          <p:cNvPr id="25" name="Rectangle 58"/>
          <p:cNvSpPr>
            <a:spLocks noChangeAspect="1" noChangeArrowheads="1"/>
          </p:cNvSpPr>
          <p:nvPr/>
        </p:nvSpPr>
        <p:spPr bwMode="auto">
          <a:xfrm>
            <a:off x="6575963" y="2273763"/>
            <a:ext cx="1123023" cy="169862"/>
          </a:xfrm>
          <a:prstGeom prst="rect">
            <a:avLst/>
          </a:prstGeom>
          <a:solidFill>
            <a:srgbClr val="FFC000"/>
          </a:solidFill>
          <a:ln w="9525" algn="ctr">
            <a:solidFill>
              <a:srgbClr val="000000"/>
            </a:solidFill>
            <a:miter lim="800000"/>
            <a:headEnd/>
            <a:tailEnd/>
          </a:ln>
          <a:effectLst/>
        </p:spPr>
        <p:txBody>
          <a:bodyPr wrap="none" lIns="0" rIns="0" anchor="ctr" anchorCtr="1"/>
          <a:lstStyle/>
          <a:p>
            <a:pPr algn="ctr"/>
            <a:r>
              <a:rPr lang="en-GB" sz="1000" kern="0">
                <a:solidFill>
                  <a:schemeClr val="accent6">
                    <a:lumMod val="50000"/>
                  </a:schemeClr>
                </a:solidFill>
                <a:cs typeface="Arial" charset="0"/>
              </a:rPr>
              <a:t>Belarus</a:t>
            </a:r>
          </a:p>
        </p:txBody>
      </p:sp>
      <p:sp>
        <p:nvSpPr>
          <p:cNvPr id="26" name="Rectangle 59"/>
          <p:cNvSpPr>
            <a:spLocks noChangeAspect="1" noChangeArrowheads="1"/>
          </p:cNvSpPr>
          <p:nvPr/>
        </p:nvSpPr>
        <p:spPr bwMode="auto">
          <a:xfrm>
            <a:off x="6575963" y="2516650"/>
            <a:ext cx="1123023" cy="169863"/>
          </a:xfrm>
          <a:prstGeom prst="rect">
            <a:avLst/>
          </a:prstGeom>
          <a:solidFill>
            <a:srgbClr val="FFC000"/>
          </a:solidFill>
          <a:ln w="9525" algn="ctr">
            <a:solidFill>
              <a:srgbClr val="000000"/>
            </a:solidFill>
            <a:miter lim="800000"/>
            <a:headEnd/>
            <a:tailEnd/>
          </a:ln>
          <a:effectLst/>
        </p:spPr>
        <p:txBody>
          <a:bodyPr wrap="none" lIns="0" rIns="0" anchor="ctr" anchorCtr="1"/>
          <a:lstStyle/>
          <a:p>
            <a:pPr algn="ctr" fontAlgn="auto">
              <a:spcBef>
                <a:spcPts val="0"/>
              </a:spcBef>
              <a:spcAft>
                <a:spcPts val="0"/>
              </a:spcAft>
              <a:defRPr/>
            </a:pPr>
            <a:r>
              <a:rPr lang="en-GB" sz="1000" kern="0">
                <a:solidFill>
                  <a:schemeClr val="accent6">
                    <a:lumMod val="50000"/>
                  </a:schemeClr>
                </a:solidFill>
                <a:cs typeface="Arial" charset="0"/>
              </a:rPr>
              <a:t>Israel</a:t>
            </a:r>
          </a:p>
        </p:txBody>
      </p:sp>
      <p:sp>
        <p:nvSpPr>
          <p:cNvPr id="27" name="Rectangle 60"/>
          <p:cNvSpPr>
            <a:spLocks noChangeAspect="1" noChangeArrowheads="1"/>
          </p:cNvSpPr>
          <p:nvPr/>
        </p:nvSpPr>
        <p:spPr bwMode="auto">
          <a:xfrm>
            <a:off x="6575963" y="2759538"/>
            <a:ext cx="1123023" cy="168275"/>
          </a:xfrm>
          <a:prstGeom prst="rect">
            <a:avLst/>
          </a:prstGeom>
          <a:solidFill>
            <a:srgbClr val="92D050"/>
          </a:solidFill>
          <a:ln w="9525" algn="ctr">
            <a:solidFill>
              <a:srgbClr val="000000"/>
            </a:solidFill>
            <a:miter lim="800000"/>
            <a:headEnd/>
            <a:tailEnd/>
          </a:ln>
          <a:effectLst/>
        </p:spPr>
        <p:txBody>
          <a:bodyPr wrap="none" lIns="0" rIns="0" anchor="ctr" anchorCtr="1"/>
          <a:lstStyle/>
          <a:p>
            <a:pPr algn="ctr" fontAlgn="auto">
              <a:spcBef>
                <a:spcPts val="0"/>
              </a:spcBef>
              <a:spcAft>
                <a:spcPts val="0"/>
              </a:spcAft>
              <a:defRPr/>
            </a:pPr>
            <a:r>
              <a:rPr lang="en-GB" sz="1000" kern="0">
                <a:solidFill>
                  <a:schemeClr val="accent6">
                    <a:lumMod val="50000"/>
                  </a:schemeClr>
                </a:solidFill>
                <a:cs typeface="Arial" charset="0"/>
              </a:rPr>
              <a:t>Kazakhstan</a:t>
            </a:r>
          </a:p>
        </p:txBody>
      </p:sp>
      <p:sp>
        <p:nvSpPr>
          <p:cNvPr id="28" name="Rectangle 61"/>
          <p:cNvSpPr>
            <a:spLocks noChangeAspect="1" noChangeArrowheads="1"/>
          </p:cNvSpPr>
          <p:nvPr/>
        </p:nvSpPr>
        <p:spPr bwMode="auto">
          <a:xfrm>
            <a:off x="6575963" y="3000838"/>
            <a:ext cx="1123023" cy="169862"/>
          </a:xfrm>
          <a:prstGeom prst="rect">
            <a:avLst/>
          </a:prstGeom>
          <a:solidFill>
            <a:srgbClr val="92D050"/>
          </a:solidFill>
          <a:ln w="9525" algn="ctr">
            <a:solidFill>
              <a:srgbClr val="000000"/>
            </a:solidFill>
            <a:miter lim="800000"/>
            <a:headEnd/>
            <a:tailEnd/>
          </a:ln>
          <a:effectLst/>
        </p:spPr>
        <p:txBody>
          <a:bodyPr wrap="none" lIns="0" rIns="0" anchor="ctr" anchorCtr="1"/>
          <a:lstStyle/>
          <a:p>
            <a:pPr algn="ctr" fontAlgn="auto">
              <a:spcBef>
                <a:spcPts val="0"/>
              </a:spcBef>
              <a:spcAft>
                <a:spcPts val="0"/>
              </a:spcAft>
              <a:defRPr/>
            </a:pPr>
            <a:r>
              <a:rPr lang="en-GB" sz="1000" kern="0">
                <a:solidFill>
                  <a:schemeClr val="accent6">
                    <a:lumMod val="50000"/>
                  </a:schemeClr>
                </a:solidFill>
                <a:cs typeface="Arial" charset="0"/>
              </a:rPr>
              <a:t>Kyrgyzstan</a:t>
            </a:r>
          </a:p>
        </p:txBody>
      </p:sp>
      <p:sp>
        <p:nvSpPr>
          <p:cNvPr id="29" name="Rectangle 63"/>
          <p:cNvSpPr>
            <a:spLocks noChangeAspect="1" noChangeArrowheads="1"/>
          </p:cNvSpPr>
          <p:nvPr/>
        </p:nvSpPr>
        <p:spPr bwMode="auto">
          <a:xfrm>
            <a:off x="6575963" y="3488200"/>
            <a:ext cx="1123023" cy="169863"/>
          </a:xfrm>
          <a:prstGeom prst="rect">
            <a:avLst/>
          </a:prstGeom>
          <a:solidFill>
            <a:srgbClr val="CCFFFF"/>
          </a:solidFill>
          <a:ln w="9525" algn="ctr">
            <a:solidFill>
              <a:srgbClr val="000000"/>
            </a:solidFill>
            <a:miter lim="800000"/>
            <a:headEnd/>
            <a:tailEnd/>
          </a:ln>
          <a:effectLst/>
        </p:spPr>
        <p:txBody>
          <a:bodyPr wrap="none" lIns="0" rIns="0" anchor="ctr" anchorCtr="1"/>
          <a:lstStyle/>
          <a:p>
            <a:pPr algn="r" fontAlgn="auto">
              <a:spcBef>
                <a:spcPts val="0"/>
              </a:spcBef>
              <a:spcAft>
                <a:spcPts val="0"/>
              </a:spcAft>
              <a:defRPr/>
            </a:pPr>
            <a:r>
              <a:rPr lang="en-GB" sz="900" kern="0">
                <a:solidFill>
                  <a:schemeClr val="accent6">
                    <a:lumMod val="50000"/>
                  </a:schemeClr>
                </a:solidFill>
                <a:cs typeface="Arial" charset="0"/>
              </a:rPr>
              <a:t>Russian Federation</a:t>
            </a:r>
          </a:p>
        </p:txBody>
      </p:sp>
      <p:sp>
        <p:nvSpPr>
          <p:cNvPr id="30" name="Rectangle 64"/>
          <p:cNvSpPr>
            <a:spLocks noChangeAspect="1" noChangeArrowheads="1"/>
          </p:cNvSpPr>
          <p:nvPr/>
        </p:nvSpPr>
        <p:spPr bwMode="auto">
          <a:xfrm>
            <a:off x="6575963" y="3731088"/>
            <a:ext cx="1123023" cy="168275"/>
          </a:xfrm>
          <a:prstGeom prst="rect">
            <a:avLst/>
          </a:prstGeom>
          <a:solidFill>
            <a:srgbClr val="FFC000"/>
          </a:solidFill>
          <a:ln w="9525" algn="ctr">
            <a:solidFill>
              <a:srgbClr val="000000"/>
            </a:solidFill>
            <a:miter lim="800000"/>
            <a:headEnd/>
            <a:tailEnd/>
          </a:ln>
          <a:effectLst/>
        </p:spPr>
        <p:txBody>
          <a:bodyPr wrap="none" lIns="0" rIns="0" anchor="ctr" anchorCtr="1"/>
          <a:lstStyle/>
          <a:p>
            <a:pPr algn="ctr" fontAlgn="auto">
              <a:spcBef>
                <a:spcPts val="0"/>
              </a:spcBef>
              <a:spcAft>
                <a:spcPts val="0"/>
              </a:spcAft>
              <a:defRPr/>
            </a:pPr>
            <a:r>
              <a:rPr lang="en-GB" sz="1000" kern="0">
                <a:solidFill>
                  <a:schemeClr val="accent6">
                    <a:lumMod val="50000"/>
                  </a:schemeClr>
                </a:solidFill>
                <a:cs typeface="Arial" charset="0"/>
              </a:rPr>
              <a:t>Tajikistan</a:t>
            </a:r>
          </a:p>
        </p:txBody>
      </p:sp>
      <p:sp>
        <p:nvSpPr>
          <p:cNvPr id="31" name="Rectangle 66"/>
          <p:cNvSpPr>
            <a:spLocks noChangeAspect="1" noChangeArrowheads="1"/>
          </p:cNvSpPr>
          <p:nvPr/>
        </p:nvSpPr>
        <p:spPr bwMode="auto">
          <a:xfrm>
            <a:off x="6575963" y="4213688"/>
            <a:ext cx="1123023" cy="169862"/>
          </a:xfrm>
          <a:prstGeom prst="rect">
            <a:avLst/>
          </a:prstGeom>
          <a:solidFill>
            <a:srgbClr val="FFC000"/>
          </a:solidFill>
          <a:ln w="9525" algn="ctr">
            <a:solidFill>
              <a:srgbClr val="000000"/>
            </a:solidFill>
            <a:miter lim="800000"/>
            <a:headEnd/>
            <a:tailEnd/>
          </a:ln>
          <a:effectLst/>
        </p:spPr>
        <p:txBody>
          <a:bodyPr wrap="none" lIns="0" rIns="0" anchor="ctr" anchorCtr="1"/>
          <a:lstStyle/>
          <a:p>
            <a:pPr algn="ctr" fontAlgn="auto">
              <a:spcBef>
                <a:spcPts val="0"/>
              </a:spcBef>
              <a:spcAft>
                <a:spcPts val="0"/>
              </a:spcAft>
              <a:defRPr/>
            </a:pPr>
            <a:r>
              <a:rPr lang="en-GB" sz="1000" kern="0">
                <a:solidFill>
                  <a:schemeClr val="accent6">
                    <a:lumMod val="50000"/>
                  </a:schemeClr>
                </a:solidFill>
                <a:cs typeface="Arial" charset="0"/>
              </a:rPr>
              <a:t>Turkmenistan</a:t>
            </a:r>
          </a:p>
        </p:txBody>
      </p:sp>
      <p:sp>
        <p:nvSpPr>
          <p:cNvPr id="32" name="Rectangle 67"/>
          <p:cNvSpPr>
            <a:spLocks noChangeAspect="1" noChangeArrowheads="1"/>
          </p:cNvSpPr>
          <p:nvPr/>
        </p:nvSpPr>
        <p:spPr bwMode="auto">
          <a:xfrm>
            <a:off x="6575963" y="4456575"/>
            <a:ext cx="1123023" cy="169863"/>
          </a:xfrm>
          <a:prstGeom prst="rect">
            <a:avLst/>
          </a:prstGeom>
          <a:solidFill>
            <a:srgbClr val="FFC000"/>
          </a:solidFill>
          <a:ln w="9525" algn="ctr">
            <a:solidFill>
              <a:srgbClr val="000000"/>
            </a:solidFill>
            <a:miter lim="800000"/>
            <a:headEnd/>
            <a:tailEnd/>
          </a:ln>
          <a:effectLst/>
        </p:spPr>
        <p:txBody>
          <a:bodyPr wrap="none" lIns="0" rIns="0" anchor="ctr" anchorCtr="1"/>
          <a:lstStyle/>
          <a:p>
            <a:pPr algn="ctr" fontAlgn="auto">
              <a:spcBef>
                <a:spcPts val="0"/>
              </a:spcBef>
              <a:spcAft>
                <a:spcPts val="0"/>
              </a:spcAft>
              <a:defRPr/>
            </a:pPr>
            <a:r>
              <a:rPr lang="en-GB" sz="1000" kern="0">
                <a:solidFill>
                  <a:schemeClr val="accent6">
                    <a:lumMod val="50000"/>
                  </a:schemeClr>
                </a:solidFill>
                <a:cs typeface="Arial" charset="0"/>
              </a:rPr>
              <a:t>Uzbekistan</a:t>
            </a:r>
          </a:p>
        </p:txBody>
      </p:sp>
      <p:sp>
        <p:nvSpPr>
          <p:cNvPr id="33" name="Rectangle 58"/>
          <p:cNvSpPr>
            <a:spLocks noChangeAspect="1" noChangeArrowheads="1"/>
          </p:cNvSpPr>
          <p:nvPr/>
        </p:nvSpPr>
        <p:spPr bwMode="auto">
          <a:xfrm>
            <a:off x="6575963" y="1787988"/>
            <a:ext cx="1123023" cy="169862"/>
          </a:xfrm>
          <a:prstGeom prst="rect">
            <a:avLst/>
          </a:prstGeom>
          <a:solidFill>
            <a:srgbClr val="FFC000"/>
          </a:solidFill>
          <a:ln w="9525" algn="ctr">
            <a:solidFill>
              <a:srgbClr val="000000"/>
            </a:solidFill>
            <a:miter lim="800000"/>
            <a:headEnd/>
            <a:tailEnd/>
          </a:ln>
          <a:effectLst/>
        </p:spPr>
        <p:txBody>
          <a:bodyPr wrap="none" lIns="0" rIns="0" anchor="ctr" anchorCtr="1"/>
          <a:lstStyle/>
          <a:p>
            <a:pPr algn="ctr"/>
            <a:r>
              <a:rPr lang="en-GB" sz="1000" kern="0">
                <a:solidFill>
                  <a:schemeClr val="accent6">
                    <a:lumMod val="50000"/>
                  </a:schemeClr>
                </a:solidFill>
                <a:cs typeface="Arial" charset="0"/>
              </a:rPr>
              <a:t>Algeria</a:t>
            </a:r>
          </a:p>
        </p:txBody>
      </p:sp>
      <p:sp>
        <p:nvSpPr>
          <p:cNvPr id="34" name="Rectangle 59"/>
          <p:cNvSpPr>
            <a:spLocks noChangeAspect="1" noChangeArrowheads="1"/>
          </p:cNvSpPr>
          <p:nvPr/>
        </p:nvSpPr>
        <p:spPr bwMode="auto">
          <a:xfrm>
            <a:off x="6575963" y="3245313"/>
            <a:ext cx="1123023" cy="169862"/>
          </a:xfrm>
          <a:prstGeom prst="rect">
            <a:avLst/>
          </a:prstGeom>
          <a:solidFill>
            <a:srgbClr val="FFC000"/>
          </a:solidFill>
          <a:ln w="9525" algn="ctr">
            <a:solidFill>
              <a:srgbClr val="000000"/>
            </a:solidFill>
            <a:miter lim="800000"/>
            <a:headEnd/>
            <a:tailEnd/>
          </a:ln>
          <a:effectLst/>
        </p:spPr>
        <p:txBody>
          <a:bodyPr wrap="none" lIns="0" rIns="0" anchor="ctr" anchorCtr="1"/>
          <a:lstStyle/>
          <a:p>
            <a:pPr algn="ctr" fontAlgn="auto">
              <a:spcBef>
                <a:spcPts val="0"/>
              </a:spcBef>
              <a:spcAft>
                <a:spcPts val="0"/>
              </a:spcAft>
              <a:defRPr/>
            </a:pPr>
            <a:r>
              <a:rPr lang="en-GB" sz="1000" kern="0">
                <a:solidFill>
                  <a:schemeClr val="accent6">
                    <a:lumMod val="50000"/>
                  </a:schemeClr>
                </a:solidFill>
                <a:cs typeface="Arial" charset="0"/>
              </a:rPr>
              <a:t>Morocco</a:t>
            </a:r>
          </a:p>
        </p:txBody>
      </p:sp>
      <p:sp>
        <p:nvSpPr>
          <p:cNvPr id="35" name="Rectangle 60"/>
          <p:cNvSpPr>
            <a:spLocks noChangeAspect="1" noChangeArrowheads="1"/>
          </p:cNvSpPr>
          <p:nvPr/>
        </p:nvSpPr>
        <p:spPr bwMode="auto">
          <a:xfrm>
            <a:off x="6575963" y="3972388"/>
            <a:ext cx="1123023" cy="168275"/>
          </a:xfrm>
          <a:prstGeom prst="rect">
            <a:avLst/>
          </a:prstGeom>
          <a:solidFill>
            <a:srgbClr val="FFC000"/>
          </a:solidFill>
          <a:ln w="9525" algn="ctr">
            <a:solidFill>
              <a:srgbClr val="000000"/>
            </a:solidFill>
            <a:miter lim="800000"/>
            <a:headEnd/>
            <a:tailEnd/>
          </a:ln>
          <a:effectLst/>
        </p:spPr>
        <p:txBody>
          <a:bodyPr wrap="none" lIns="0" rIns="0" anchor="ctr" anchorCtr="1"/>
          <a:lstStyle/>
          <a:p>
            <a:pPr algn="ctr"/>
            <a:r>
              <a:rPr lang="en-GB" sz="1000" kern="0">
                <a:solidFill>
                  <a:schemeClr val="accent6">
                    <a:lumMod val="50000"/>
                  </a:schemeClr>
                </a:solidFill>
                <a:cs typeface="Arial" charset="0"/>
              </a:rPr>
              <a:t>Tunisia</a:t>
            </a:r>
          </a:p>
        </p:txBody>
      </p:sp>
      <p:sp>
        <p:nvSpPr>
          <p:cNvPr id="36" name="AutoShape 84"/>
          <p:cNvSpPr>
            <a:spLocks noChangeArrowheads="1"/>
          </p:cNvSpPr>
          <p:nvPr/>
        </p:nvSpPr>
        <p:spPr bwMode="auto">
          <a:xfrm>
            <a:off x="417388" y="843558"/>
            <a:ext cx="8488892" cy="107950"/>
          </a:xfrm>
          <a:prstGeom prst="hexagon">
            <a:avLst>
              <a:gd name="adj" fmla="val 52929"/>
              <a:gd name="vf" fmla="val 115470"/>
            </a:avLst>
          </a:prstGeom>
          <a:solidFill>
            <a:srgbClr val="00CCFF"/>
          </a:solidFill>
          <a:ln w="9525" algn="ctr">
            <a:solidFill>
              <a:srgbClr val="000000"/>
            </a:solidFill>
            <a:miter lim="800000"/>
            <a:headEnd/>
            <a:tailEnd/>
          </a:ln>
        </p:spPr>
        <p:txBody>
          <a:bodyPr wrap="none" lIns="0" rIns="0" anchor="ctr"/>
          <a:lstStyle/>
          <a:p>
            <a:pPr algn="ctr" fontAlgn="auto">
              <a:spcBef>
                <a:spcPts val="0"/>
              </a:spcBef>
              <a:spcAft>
                <a:spcPts val="0"/>
              </a:spcAft>
              <a:defRPr/>
            </a:pPr>
            <a:r>
              <a:rPr lang="en-US" sz="800" b="1" kern="0">
                <a:solidFill>
                  <a:srgbClr val="000000"/>
                </a:solidFill>
                <a:cs typeface="Arial" charset="0"/>
              </a:rPr>
              <a:t>ICAO EUR/NAT Office accreditation (56 States)</a:t>
            </a:r>
            <a:endParaRPr lang="en-GB" sz="800" b="1" kern="0">
              <a:solidFill>
                <a:srgbClr val="000000"/>
              </a:solidFill>
              <a:cs typeface="Arial" charset="0"/>
            </a:endParaRPr>
          </a:p>
        </p:txBody>
      </p:sp>
      <p:sp>
        <p:nvSpPr>
          <p:cNvPr id="37" name="Rectangle 4"/>
          <p:cNvSpPr>
            <a:spLocks noChangeAspect="1" noChangeArrowheads="1"/>
          </p:cNvSpPr>
          <p:nvPr/>
        </p:nvSpPr>
        <p:spPr bwMode="auto">
          <a:xfrm>
            <a:off x="424267" y="1795614"/>
            <a:ext cx="1125197" cy="169871"/>
          </a:xfrm>
          <a:prstGeom prst="rect">
            <a:avLst/>
          </a:prstGeom>
          <a:solidFill>
            <a:srgbClr val="92D050"/>
          </a:solidFill>
          <a:ln w="25400">
            <a:solidFill>
              <a:srgbClr val="FF0000"/>
            </a:solidFill>
            <a:miter lim="800000"/>
            <a:headEnd/>
            <a:tailEnd/>
          </a:ln>
        </p:spPr>
        <p:txBody>
          <a:bodyPr wrap="none" lIns="0" rIns="0" anchor="ctr" anchorCtr="1"/>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algn="ctr" eaLnBrk="1" hangingPunct="1">
              <a:spcBef>
                <a:spcPct val="0"/>
              </a:spcBef>
              <a:buClrTx/>
              <a:buFontTx/>
              <a:buNone/>
            </a:pPr>
            <a:r>
              <a:rPr lang="en-GB" altLang="en-US" sz="1000">
                <a:solidFill>
                  <a:schemeClr val="accent6">
                    <a:lumMod val="50000"/>
                  </a:schemeClr>
                </a:solidFill>
                <a:latin typeface="Arial" charset="0"/>
                <a:cs typeface="Arial" charset="0"/>
              </a:rPr>
              <a:t>Austria</a:t>
            </a:r>
          </a:p>
        </p:txBody>
      </p:sp>
      <p:sp>
        <p:nvSpPr>
          <p:cNvPr id="38" name="Rectangle 5"/>
          <p:cNvSpPr>
            <a:spLocks noChangeAspect="1" noChangeArrowheads="1"/>
          </p:cNvSpPr>
          <p:nvPr/>
        </p:nvSpPr>
        <p:spPr bwMode="auto">
          <a:xfrm>
            <a:off x="424267" y="2036938"/>
            <a:ext cx="1125197" cy="169871"/>
          </a:xfrm>
          <a:prstGeom prst="rect">
            <a:avLst/>
          </a:prstGeom>
          <a:solidFill>
            <a:srgbClr val="FFC000"/>
          </a:solidFill>
          <a:ln w="25400" algn="ctr">
            <a:solidFill>
              <a:srgbClr val="FF0000"/>
            </a:solidFill>
            <a:miter lim="800000"/>
            <a:headEnd/>
            <a:tailEnd/>
          </a:ln>
        </p:spPr>
        <p:txBody>
          <a:bodyPr wrap="none" lIns="0" rIns="0" anchor="ctr" anchorCtr="1"/>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algn="ctr" eaLnBrk="1" hangingPunct="1">
              <a:spcBef>
                <a:spcPct val="0"/>
              </a:spcBef>
              <a:buClrTx/>
              <a:buFontTx/>
              <a:buNone/>
            </a:pPr>
            <a:r>
              <a:rPr lang="en-GB" altLang="en-US" sz="1000">
                <a:solidFill>
                  <a:schemeClr val="accent6">
                    <a:lumMod val="50000"/>
                  </a:schemeClr>
                </a:solidFill>
                <a:latin typeface="Arial" charset="0"/>
                <a:cs typeface="Arial" charset="0"/>
              </a:rPr>
              <a:t>Belgium</a:t>
            </a:r>
          </a:p>
        </p:txBody>
      </p:sp>
      <p:sp>
        <p:nvSpPr>
          <p:cNvPr id="39" name="Rectangle 6"/>
          <p:cNvSpPr>
            <a:spLocks noChangeAspect="1" noChangeArrowheads="1"/>
          </p:cNvSpPr>
          <p:nvPr/>
        </p:nvSpPr>
        <p:spPr bwMode="auto">
          <a:xfrm>
            <a:off x="424267" y="2278262"/>
            <a:ext cx="1125197" cy="169871"/>
          </a:xfrm>
          <a:prstGeom prst="rect">
            <a:avLst/>
          </a:prstGeom>
          <a:solidFill>
            <a:srgbClr val="FFC000"/>
          </a:solidFill>
          <a:ln w="25400" algn="ctr">
            <a:solidFill>
              <a:srgbClr val="FF0000"/>
            </a:solidFill>
            <a:miter lim="800000"/>
            <a:headEnd/>
            <a:tailEnd/>
          </a:ln>
        </p:spPr>
        <p:txBody>
          <a:bodyPr wrap="none" lIns="0" rIns="0" anchor="ctr" anchorCtr="1"/>
          <a:lstStyle/>
          <a:p>
            <a:pPr algn="ctr">
              <a:spcBef>
                <a:spcPct val="0"/>
              </a:spcBef>
            </a:pPr>
            <a:r>
              <a:rPr lang="en-GB" altLang="en-US" sz="1000">
                <a:solidFill>
                  <a:schemeClr val="accent6">
                    <a:lumMod val="50000"/>
                  </a:schemeClr>
                </a:solidFill>
                <a:latin typeface="Arial" charset="0"/>
                <a:cs typeface="Arial" charset="0"/>
              </a:rPr>
              <a:t>Bulgaria</a:t>
            </a:r>
          </a:p>
        </p:txBody>
      </p:sp>
      <p:sp>
        <p:nvSpPr>
          <p:cNvPr id="40" name="Rectangle 7"/>
          <p:cNvSpPr>
            <a:spLocks noChangeAspect="1" noChangeArrowheads="1"/>
          </p:cNvSpPr>
          <p:nvPr/>
        </p:nvSpPr>
        <p:spPr bwMode="auto">
          <a:xfrm>
            <a:off x="424267" y="2760910"/>
            <a:ext cx="1125197" cy="169871"/>
          </a:xfrm>
          <a:prstGeom prst="rect">
            <a:avLst/>
          </a:prstGeom>
          <a:solidFill>
            <a:srgbClr val="92D050"/>
          </a:solidFill>
          <a:ln w="25400" algn="ctr">
            <a:solidFill>
              <a:srgbClr val="FF0000"/>
            </a:solidFill>
            <a:miter lim="800000"/>
            <a:headEnd/>
            <a:tailEnd/>
          </a:ln>
        </p:spPr>
        <p:txBody>
          <a:bodyPr wrap="none" lIns="0" rIns="0" anchor="ctr" anchorCtr="1"/>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algn="ctr" eaLnBrk="1" hangingPunct="1">
              <a:spcBef>
                <a:spcPct val="0"/>
              </a:spcBef>
              <a:buClrTx/>
              <a:buFontTx/>
              <a:buNone/>
            </a:pPr>
            <a:r>
              <a:rPr lang="en-GB" altLang="en-US" sz="1000">
                <a:solidFill>
                  <a:schemeClr val="accent6">
                    <a:lumMod val="50000"/>
                  </a:schemeClr>
                </a:solidFill>
                <a:latin typeface="Arial" charset="0"/>
                <a:cs typeface="Arial" charset="0"/>
              </a:rPr>
              <a:t>Cyprus</a:t>
            </a:r>
          </a:p>
        </p:txBody>
      </p:sp>
      <p:sp>
        <p:nvSpPr>
          <p:cNvPr id="41" name="Rectangle 9"/>
          <p:cNvSpPr>
            <a:spLocks noChangeAspect="1" noChangeArrowheads="1"/>
          </p:cNvSpPr>
          <p:nvPr/>
        </p:nvSpPr>
        <p:spPr bwMode="auto">
          <a:xfrm>
            <a:off x="424267" y="3002232"/>
            <a:ext cx="1125197" cy="169871"/>
          </a:xfrm>
          <a:prstGeom prst="rect">
            <a:avLst/>
          </a:prstGeom>
          <a:solidFill>
            <a:srgbClr val="92D050"/>
          </a:solidFill>
          <a:ln w="25400" algn="ctr">
            <a:solidFill>
              <a:srgbClr val="FF0000"/>
            </a:solidFill>
            <a:miter lim="800000"/>
            <a:headEnd/>
            <a:tailEnd/>
          </a:ln>
        </p:spPr>
        <p:txBody>
          <a:bodyPr wrap="none" lIns="0" rIns="0" anchor="ctr" anchorCtr="1"/>
          <a:lstStyle/>
          <a:p>
            <a:pPr algn="ctr"/>
            <a:r>
              <a:rPr lang="en-GB" altLang="en-US" sz="1000">
                <a:solidFill>
                  <a:schemeClr val="accent6">
                    <a:lumMod val="50000"/>
                  </a:schemeClr>
                </a:solidFill>
                <a:latin typeface="Arial" charset="0"/>
                <a:cs typeface="Arial" charset="0"/>
              </a:rPr>
              <a:t>Czech Republic</a:t>
            </a:r>
          </a:p>
        </p:txBody>
      </p:sp>
      <p:sp>
        <p:nvSpPr>
          <p:cNvPr id="42" name="Rectangle 10"/>
          <p:cNvSpPr>
            <a:spLocks noChangeAspect="1" noChangeArrowheads="1"/>
          </p:cNvSpPr>
          <p:nvPr/>
        </p:nvSpPr>
        <p:spPr bwMode="auto">
          <a:xfrm>
            <a:off x="424267" y="3243557"/>
            <a:ext cx="1125197" cy="169871"/>
          </a:xfrm>
          <a:prstGeom prst="rect">
            <a:avLst/>
          </a:prstGeom>
          <a:solidFill>
            <a:srgbClr val="FFC000"/>
          </a:solidFill>
          <a:ln w="25400" algn="ctr">
            <a:solidFill>
              <a:srgbClr val="FF0000"/>
            </a:solidFill>
            <a:miter lim="800000"/>
            <a:headEnd/>
            <a:tailEnd/>
          </a:ln>
        </p:spPr>
        <p:txBody>
          <a:bodyPr wrap="none" lIns="0" rIns="0" anchor="ctr" anchorCtr="1"/>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algn="ctr" eaLnBrk="1" hangingPunct="1">
              <a:spcBef>
                <a:spcPct val="0"/>
              </a:spcBef>
              <a:buClrTx/>
              <a:buFontTx/>
              <a:buNone/>
            </a:pPr>
            <a:r>
              <a:rPr lang="en-GB" altLang="en-US" sz="1000">
                <a:solidFill>
                  <a:schemeClr val="accent6">
                    <a:lumMod val="50000"/>
                  </a:schemeClr>
                </a:solidFill>
                <a:latin typeface="Arial" charset="0"/>
                <a:cs typeface="Arial" charset="0"/>
              </a:rPr>
              <a:t>Denmark</a:t>
            </a:r>
          </a:p>
        </p:txBody>
      </p:sp>
      <p:sp>
        <p:nvSpPr>
          <p:cNvPr id="43" name="Rectangle 11"/>
          <p:cNvSpPr>
            <a:spLocks noChangeAspect="1" noChangeArrowheads="1"/>
          </p:cNvSpPr>
          <p:nvPr/>
        </p:nvSpPr>
        <p:spPr bwMode="auto">
          <a:xfrm>
            <a:off x="424267" y="3726205"/>
            <a:ext cx="1125197" cy="169871"/>
          </a:xfrm>
          <a:prstGeom prst="rect">
            <a:avLst/>
          </a:prstGeom>
          <a:solidFill>
            <a:srgbClr val="FFC000"/>
          </a:solidFill>
          <a:ln w="25400" algn="ctr">
            <a:solidFill>
              <a:srgbClr val="FF0000"/>
            </a:solidFill>
            <a:miter lim="800000"/>
            <a:headEnd/>
            <a:tailEnd/>
          </a:ln>
        </p:spPr>
        <p:txBody>
          <a:bodyPr wrap="none" lIns="0" rIns="0" anchor="ctr" anchorCtr="1"/>
          <a:lstStyle/>
          <a:p>
            <a:pPr algn="ctr">
              <a:spcBef>
                <a:spcPct val="0"/>
              </a:spcBef>
            </a:pPr>
            <a:r>
              <a:rPr lang="en-GB" altLang="en-US" sz="1000">
                <a:solidFill>
                  <a:schemeClr val="accent6">
                    <a:lumMod val="50000"/>
                  </a:schemeClr>
                </a:solidFill>
                <a:latin typeface="Arial" charset="0"/>
                <a:cs typeface="Arial" charset="0"/>
              </a:rPr>
              <a:t>Finland</a:t>
            </a:r>
          </a:p>
        </p:txBody>
      </p:sp>
      <p:sp>
        <p:nvSpPr>
          <p:cNvPr id="44" name="Rectangle 12"/>
          <p:cNvSpPr>
            <a:spLocks noChangeAspect="1" noChangeArrowheads="1"/>
          </p:cNvSpPr>
          <p:nvPr/>
        </p:nvSpPr>
        <p:spPr bwMode="auto">
          <a:xfrm>
            <a:off x="424267" y="3967529"/>
            <a:ext cx="1125197" cy="169871"/>
          </a:xfrm>
          <a:prstGeom prst="rect">
            <a:avLst/>
          </a:prstGeom>
          <a:solidFill>
            <a:srgbClr val="92D050"/>
          </a:solidFill>
          <a:ln w="25400" algn="ctr">
            <a:solidFill>
              <a:srgbClr val="FF0000"/>
            </a:solidFill>
            <a:miter lim="800000"/>
            <a:headEnd/>
            <a:tailEnd/>
          </a:ln>
        </p:spPr>
        <p:txBody>
          <a:bodyPr wrap="none" lIns="0" rIns="0" anchor="ctr" anchorCtr="1"/>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algn="ctr" eaLnBrk="1" hangingPunct="1">
              <a:spcBef>
                <a:spcPct val="0"/>
              </a:spcBef>
              <a:buClrTx/>
              <a:buFontTx/>
              <a:buNone/>
            </a:pPr>
            <a:r>
              <a:rPr lang="en-GB" altLang="en-US" sz="1000">
                <a:solidFill>
                  <a:schemeClr val="accent6">
                    <a:lumMod val="50000"/>
                  </a:schemeClr>
                </a:solidFill>
                <a:latin typeface="Arial" charset="0"/>
                <a:cs typeface="Arial" charset="0"/>
              </a:rPr>
              <a:t>France</a:t>
            </a:r>
          </a:p>
        </p:txBody>
      </p:sp>
      <p:sp>
        <p:nvSpPr>
          <p:cNvPr id="45" name="Rectangle 13"/>
          <p:cNvSpPr>
            <a:spLocks noChangeAspect="1" noChangeArrowheads="1"/>
          </p:cNvSpPr>
          <p:nvPr/>
        </p:nvSpPr>
        <p:spPr bwMode="auto">
          <a:xfrm>
            <a:off x="424267" y="4208853"/>
            <a:ext cx="1125197" cy="169871"/>
          </a:xfrm>
          <a:prstGeom prst="rect">
            <a:avLst/>
          </a:prstGeom>
          <a:solidFill>
            <a:srgbClr val="92D050"/>
          </a:solidFill>
          <a:ln w="25400" algn="ctr">
            <a:solidFill>
              <a:srgbClr val="FF0000"/>
            </a:solidFill>
            <a:miter lim="800000"/>
            <a:headEnd/>
            <a:tailEnd/>
          </a:ln>
        </p:spPr>
        <p:txBody>
          <a:bodyPr wrap="none" lIns="0" rIns="0" anchor="ctr" anchorCtr="1"/>
          <a:lstStyle/>
          <a:p>
            <a:pPr algn="ctr"/>
            <a:r>
              <a:rPr lang="en-GB" altLang="en-US" sz="1000">
                <a:solidFill>
                  <a:schemeClr val="accent6">
                    <a:lumMod val="50000"/>
                  </a:schemeClr>
                </a:solidFill>
                <a:latin typeface="Arial" charset="0"/>
                <a:cs typeface="Arial" charset="0"/>
              </a:rPr>
              <a:t>Germany</a:t>
            </a:r>
          </a:p>
        </p:txBody>
      </p:sp>
      <p:sp>
        <p:nvSpPr>
          <p:cNvPr id="46" name="Rectangle 14"/>
          <p:cNvSpPr>
            <a:spLocks noChangeAspect="1" noChangeArrowheads="1"/>
          </p:cNvSpPr>
          <p:nvPr/>
        </p:nvSpPr>
        <p:spPr bwMode="auto">
          <a:xfrm>
            <a:off x="424267" y="4450176"/>
            <a:ext cx="1125197" cy="169871"/>
          </a:xfrm>
          <a:prstGeom prst="rect">
            <a:avLst/>
          </a:prstGeom>
          <a:solidFill>
            <a:srgbClr val="92D050"/>
          </a:solidFill>
          <a:ln w="25400" algn="ctr">
            <a:solidFill>
              <a:srgbClr val="FF0000"/>
            </a:solidFill>
            <a:miter lim="800000"/>
            <a:headEnd/>
            <a:tailEnd/>
          </a:ln>
        </p:spPr>
        <p:txBody>
          <a:bodyPr wrap="none" lIns="0" rIns="0" anchor="ctr" anchorCtr="1"/>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algn="ctr" eaLnBrk="1" hangingPunct="1">
              <a:spcBef>
                <a:spcPct val="0"/>
              </a:spcBef>
              <a:buClrTx/>
              <a:buFontTx/>
              <a:buNone/>
            </a:pPr>
            <a:r>
              <a:rPr lang="en-GB" altLang="en-US" sz="1000">
                <a:solidFill>
                  <a:schemeClr val="accent6">
                    <a:lumMod val="50000"/>
                  </a:schemeClr>
                </a:solidFill>
                <a:latin typeface="Arial" charset="0"/>
                <a:cs typeface="Arial" charset="0"/>
              </a:rPr>
              <a:t>Greece</a:t>
            </a:r>
          </a:p>
        </p:txBody>
      </p:sp>
      <p:sp>
        <p:nvSpPr>
          <p:cNvPr id="47" name="Rectangle 15"/>
          <p:cNvSpPr>
            <a:spLocks noChangeAspect="1" noChangeArrowheads="1"/>
          </p:cNvSpPr>
          <p:nvPr/>
        </p:nvSpPr>
        <p:spPr bwMode="auto">
          <a:xfrm>
            <a:off x="424267" y="4691500"/>
            <a:ext cx="1125197" cy="169871"/>
          </a:xfrm>
          <a:prstGeom prst="rect">
            <a:avLst/>
          </a:prstGeom>
          <a:solidFill>
            <a:srgbClr val="92D050"/>
          </a:solidFill>
          <a:ln w="25400" algn="ctr">
            <a:solidFill>
              <a:srgbClr val="FF0000"/>
            </a:solidFill>
            <a:miter lim="800000"/>
            <a:headEnd/>
            <a:tailEnd/>
          </a:ln>
        </p:spPr>
        <p:txBody>
          <a:bodyPr wrap="none" lIns="0" rIns="0" anchor="ctr" anchorCtr="1"/>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algn="ctr" eaLnBrk="1" hangingPunct="1">
              <a:spcBef>
                <a:spcPct val="0"/>
              </a:spcBef>
              <a:buClrTx/>
              <a:buFontTx/>
              <a:buNone/>
            </a:pPr>
            <a:r>
              <a:rPr lang="en-GB" altLang="en-US" sz="1000">
                <a:solidFill>
                  <a:schemeClr val="accent6">
                    <a:lumMod val="50000"/>
                  </a:schemeClr>
                </a:solidFill>
                <a:latin typeface="Arial" charset="0"/>
                <a:cs typeface="Arial" charset="0"/>
              </a:rPr>
              <a:t>Hungary</a:t>
            </a:r>
          </a:p>
        </p:txBody>
      </p:sp>
      <p:sp>
        <p:nvSpPr>
          <p:cNvPr id="48" name="Rectangle 16"/>
          <p:cNvSpPr>
            <a:spLocks noChangeAspect="1" noChangeArrowheads="1"/>
          </p:cNvSpPr>
          <p:nvPr/>
        </p:nvSpPr>
        <p:spPr bwMode="auto">
          <a:xfrm>
            <a:off x="424267" y="4932818"/>
            <a:ext cx="1125197" cy="169871"/>
          </a:xfrm>
          <a:prstGeom prst="rect">
            <a:avLst/>
          </a:prstGeom>
          <a:solidFill>
            <a:schemeClr val="accent3"/>
          </a:solidFill>
          <a:ln w="25400" algn="ctr">
            <a:solidFill>
              <a:srgbClr val="FF0000"/>
            </a:solidFill>
            <a:miter lim="800000"/>
            <a:headEnd/>
            <a:tailEnd/>
          </a:ln>
        </p:spPr>
        <p:txBody>
          <a:bodyPr wrap="none" lIns="0" rIns="0" anchor="ctr" anchorCtr="1"/>
          <a:lstStyle/>
          <a:p>
            <a:pPr algn="ctr">
              <a:spcBef>
                <a:spcPct val="0"/>
              </a:spcBef>
            </a:pPr>
            <a:r>
              <a:rPr lang="en-GB" altLang="en-US" sz="1000" dirty="0">
                <a:solidFill>
                  <a:schemeClr val="accent6">
                    <a:lumMod val="50000"/>
                  </a:schemeClr>
                </a:solidFill>
                <a:latin typeface="Arial" charset="0"/>
                <a:cs typeface="Arial" charset="0"/>
              </a:rPr>
              <a:t>Ireland</a:t>
            </a:r>
          </a:p>
        </p:txBody>
      </p:sp>
      <p:sp>
        <p:nvSpPr>
          <p:cNvPr id="49" name="Rectangle 17"/>
          <p:cNvSpPr>
            <a:spLocks noChangeAspect="1" noChangeArrowheads="1"/>
          </p:cNvSpPr>
          <p:nvPr/>
        </p:nvSpPr>
        <p:spPr bwMode="auto">
          <a:xfrm>
            <a:off x="1622510" y="1787989"/>
            <a:ext cx="1125197" cy="169871"/>
          </a:xfrm>
          <a:prstGeom prst="rect">
            <a:avLst/>
          </a:prstGeom>
          <a:solidFill>
            <a:schemeClr val="accent3"/>
          </a:solidFill>
          <a:ln w="25400" algn="ctr">
            <a:solidFill>
              <a:srgbClr val="FF0000"/>
            </a:solidFill>
            <a:miter lim="800000"/>
            <a:headEnd/>
            <a:tailEnd/>
          </a:ln>
        </p:spPr>
        <p:txBody>
          <a:bodyPr wrap="none" lIns="0" rIns="0" anchor="ctr" anchorCtr="1"/>
          <a:lstStyle/>
          <a:p>
            <a:pPr algn="ctr"/>
            <a:r>
              <a:rPr lang="en-GB" altLang="en-US" sz="1000" dirty="0">
                <a:solidFill>
                  <a:schemeClr val="accent6">
                    <a:lumMod val="50000"/>
                  </a:schemeClr>
                </a:solidFill>
                <a:latin typeface="Arial" charset="0"/>
                <a:cs typeface="Arial" charset="0"/>
              </a:rPr>
              <a:t>Italy</a:t>
            </a:r>
          </a:p>
        </p:txBody>
      </p:sp>
      <p:sp>
        <p:nvSpPr>
          <p:cNvPr id="50" name="Rectangle 18"/>
          <p:cNvSpPr>
            <a:spLocks noChangeAspect="1" noChangeArrowheads="1"/>
          </p:cNvSpPr>
          <p:nvPr/>
        </p:nvSpPr>
        <p:spPr bwMode="auto">
          <a:xfrm>
            <a:off x="1623369" y="2029108"/>
            <a:ext cx="1123476" cy="169871"/>
          </a:xfrm>
          <a:prstGeom prst="rect">
            <a:avLst/>
          </a:prstGeom>
          <a:solidFill>
            <a:srgbClr val="92D050"/>
          </a:solidFill>
          <a:ln w="25400" algn="ctr">
            <a:solidFill>
              <a:srgbClr val="FF0000"/>
            </a:solidFill>
            <a:miter lim="800000"/>
            <a:headEnd/>
            <a:tailEnd/>
          </a:ln>
        </p:spPr>
        <p:txBody>
          <a:bodyPr wrap="none" lIns="0" rIns="0" anchor="ctr" anchorCtr="1"/>
          <a:lstStyle/>
          <a:p>
            <a:pPr algn="ctr"/>
            <a:r>
              <a:rPr lang="en-GB" altLang="en-US" sz="1000">
                <a:solidFill>
                  <a:schemeClr val="accent6">
                    <a:lumMod val="50000"/>
                  </a:schemeClr>
                </a:solidFill>
                <a:latin typeface="Arial" charset="0"/>
                <a:cs typeface="Arial" charset="0"/>
              </a:rPr>
              <a:t>Latvia</a:t>
            </a:r>
          </a:p>
        </p:txBody>
      </p:sp>
      <p:sp>
        <p:nvSpPr>
          <p:cNvPr id="51" name="Rectangle 19"/>
          <p:cNvSpPr>
            <a:spLocks noChangeAspect="1" noChangeArrowheads="1"/>
          </p:cNvSpPr>
          <p:nvPr/>
        </p:nvSpPr>
        <p:spPr bwMode="auto">
          <a:xfrm>
            <a:off x="1623369" y="2270227"/>
            <a:ext cx="1123476" cy="169871"/>
          </a:xfrm>
          <a:prstGeom prst="rect">
            <a:avLst/>
          </a:prstGeom>
          <a:solidFill>
            <a:srgbClr val="92D050"/>
          </a:solidFill>
          <a:ln w="25400" algn="ctr">
            <a:solidFill>
              <a:srgbClr val="FF0000"/>
            </a:solidFill>
            <a:miter lim="800000"/>
            <a:headEnd/>
            <a:tailEnd/>
          </a:ln>
        </p:spPr>
        <p:txBody>
          <a:bodyPr wrap="none" lIns="0" rIns="0" anchor="ctr" anchorCtr="1"/>
          <a:lstStyle/>
          <a:p>
            <a:pPr algn="ctr"/>
            <a:r>
              <a:rPr lang="en-GB" altLang="en-US" sz="1000">
                <a:solidFill>
                  <a:schemeClr val="accent6">
                    <a:lumMod val="50000"/>
                  </a:schemeClr>
                </a:solidFill>
                <a:latin typeface="Arial" charset="0"/>
                <a:cs typeface="Arial" charset="0"/>
              </a:rPr>
              <a:t>Lithuania</a:t>
            </a:r>
          </a:p>
        </p:txBody>
      </p:sp>
      <p:sp>
        <p:nvSpPr>
          <p:cNvPr id="52" name="Rectangle 20"/>
          <p:cNvSpPr>
            <a:spLocks noChangeAspect="1" noChangeArrowheads="1"/>
          </p:cNvSpPr>
          <p:nvPr/>
        </p:nvSpPr>
        <p:spPr bwMode="auto">
          <a:xfrm>
            <a:off x="1623369" y="2511344"/>
            <a:ext cx="1123476" cy="169871"/>
          </a:xfrm>
          <a:prstGeom prst="rect">
            <a:avLst/>
          </a:prstGeom>
          <a:solidFill>
            <a:srgbClr val="92D050"/>
          </a:solidFill>
          <a:ln w="25400" algn="ctr">
            <a:solidFill>
              <a:srgbClr val="FF0000"/>
            </a:solidFill>
            <a:miter lim="800000"/>
            <a:headEnd/>
            <a:tailEnd/>
          </a:ln>
        </p:spPr>
        <p:txBody>
          <a:bodyPr wrap="none" lIns="0" rIns="0" anchor="ctr" anchorCtr="1"/>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algn="ctr" eaLnBrk="1" hangingPunct="1">
              <a:spcBef>
                <a:spcPct val="0"/>
              </a:spcBef>
              <a:buClrTx/>
              <a:buFontTx/>
              <a:buNone/>
            </a:pPr>
            <a:r>
              <a:rPr lang="en-GB" altLang="en-US" sz="1000">
                <a:solidFill>
                  <a:schemeClr val="accent6">
                    <a:lumMod val="50000"/>
                  </a:schemeClr>
                </a:solidFill>
                <a:latin typeface="Arial" charset="0"/>
                <a:cs typeface="Arial" charset="0"/>
              </a:rPr>
              <a:t>Luxembourg</a:t>
            </a:r>
          </a:p>
        </p:txBody>
      </p:sp>
      <p:sp>
        <p:nvSpPr>
          <p:cNvPr id="53" name="Rectangle 21"/>
          <p:cNvSpPr>
            <a:spLocks noChangeAspect="1" noChangeArrowheads="1"/>
          </p:cNvSpPr>
          <p:nvPr/>
        </p:nvSpPr>
        <p:spPr bwMode="auto">
          <a:xfrm>
            <a:off x="1623369" y="2752464"/>
            <a:ext cx="1123476" cy="169871"/>
          </a:xfrm>
          <a:prstGeom prst="rect">
            <a:avLst/>
          </a:prstGeom>
          <a:solidFill>
            <a:srgbClr val="FFC000"/>
          </a:solidFill>
          <a:ln w="25400" algn="ctr">
            <a:solidFill>
              <a:srgbClr val="FF0000"/>
            </a:solidFill>
            <a:miter lim="800000"/>
            <a:headEnd/>
            <a:tailEnd/>
          </a:ln>
        </p:spPr>
        <p:txBody>
          <a:bodyPr wrap="none" lIns="0" rIns="0" anchor="ctr" anchorCtr="1"/>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algn="ctr" eaLnBrk="1" hangingPunct="1">
              <a:spcBef>
                <a:spcPct val="0"/>
              </a:spcBef>
              <a:buClrTx/>
              <a:buFontTx/>
              <a:buNone/>
            </a:pPr>
            <a:r>
              <a:rPr lang="en-GB" altLang="en-US" sz="1000">
                <a:solidFill>
                  <a:schemeClr val="accent6">
                    <a:lumMod val="50000"/>
                  </a:schemeClr>
                </a:solidFill>
                <a:latin typeface="Arial" charset="0"/>
                <a:cs typeface="Arial" charset="0"/>
              </a:rPr>
              <a:t>Malta</a:t>
            </a:r>
          </a:p>
        </p:txBody>
      </p:sp>
      <p:sp>
        <p:nvSpPr>
          <p:cNvPr id="54" name="Rectangle 22"/>
          <p:cNvSpPr>
            <a:spLocks noChangeAspect="1" noChangeArrowheads="1"/>
          </p:cNvSpPr>
          <p:nvPr/>
        </p:nvSpPr>
        <p:spPr bwMode="auto">
          <a:xfrm>
            <a:off x="1623369" y="2993583"/>
            <a:ext cx="1123476" cy="169871"/>
          </a:xfrm>
          <a:prstGeom prst="rect">
            <a:avLst/>
          </a:prstGeom>
          <a:solidFill>
            <a:srgbClr val="FFC000"/>
          </a:solidFill>
          <a:ln w="25400" algn="ctr">
            <a:solidFill>
              <a:srgbClr val="FF0000"/>
            </a:solidFill>
            <a:miter lim="800000"/>
            <a:headEnd/>
            <a:tailEnd/>
          </a:ln>
        </p:spPr>
        <p:txBody>
          <a:bodyPr wrap="none" lIns="0" rIns="0" anchor="ctr" anchorCtr="1"/>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algn="ctr" eaLnBrk="1" hangingPunct="1">
              <a:spcBef>
                <a:spcPct val="0"/>
              </a:spcBef>
              <a:buClrTx/>
              <a:buFontTx/>
              <a:buNone/>
            </a:pPr>
            <a:r>
              <a:rPr lang="en-GB" altLang="en-US" sz="1000">
                <a:solidFill>
                  <a:schemeClr val="accent6">
                    <a:lumMod val="50000"/>
                  </a:schemeClr>
                </a:solidFill>
                <a:latin typeface="Arial" charset="0"/>
                <a:cs typeface="Arial" charset="0"/>
              </a:rPr>
              <a:t>Netherlands</a:t>
            </a:r>
          </a:p>
        </p:txBody>
      </p:sp>
      <p:sp>
        <p:nvSpPr>
          <p:cNvPr id="55" name="Rectangle 23"/>
          <p:cNvSpPr>
            <a:spLocks noChangeAspect="1" noChangeArrowheads="1"/>
          </p:cNvSpPr>
          <p:nvPr/>
        </p:nvSpPr>
        <p:spPr bwMode="auto">
          <a:xfrm>
            <a:off x="1623369" y="3234702"/>
            <a:ext cx="1123476" cy="169871"/>
          </a:xfrm>
          <a:prstGeom prst="rect">
            <a:avLst/>
          </a:prstGeom>
          <a:solidFill>
            <a:schemeClr val="accent3"/>
          </a:solidFill>
          <a:ln w="25400" algn="ctr">
            <a:solidFill>
              <a:srgbClr val="FF0000"/>
            </a:solidFill>
            <a:miter lim="800000"/>
            <a:headEnd/>
            <a:tailEnd/>
          </a:ln>
        </p:spPr>
        <p:txBody>
          <a:bodyPr wrap="none" lIns="0" rIns="0" anchor="ctr" anchorCtr="1"/>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algn="ctr" eaLnBrk="1" hangingPunct="1">
              <a:spcBef>
                <a:spcPct val="0"/>
              </a:spcBef>
              <a:buClrTx/>
              <a:buFontTx/>
              <a:buNone/>
            </a:pPr>
            <a:r>
              <a:rPr lang="en-GB" altLang="en-US" sz="1000">
                <a:solidFill>
                  <a:schemeClr val="accent6">
                    <a:lumMod val="50000"/>
                  </a:schemeClr>
                </a:solidFill>
                <a:latin typeface="Arial" charset="0"/>
                <a:cs typeface="Arial" charset="0"/>
              </a:rPr>
              <a:t>Poland</a:t>
            </a:r>
          </a:p>
        </p:txBody>
      </p:sp>
      <p:sp>
        <p:nvSpPr>
          <p:cNvPr id="56" name="Rectangle 24"/>
          <p:cNvSpPr>
            <a:spLocks noChangeAspect="1" noChangeArrowheads="1"/>
          </p:cNvSpPr>
          <p:nvPr/>
        </p:nvSpPr>
        <p:spPr bwMode="auto">
          <a:xfrm>
            <a:off x="1623369" y="3475821"/>
            <a:ext cx="1123476" cy="169871"/>
          </a:xfrm>
          <a:prstGeom prst="rect">
            <a:avLst/>
          </a:prstGeom>
          <a:solidFill>
            <a:srgbClr val="92D050"/>
          </a:solidFill>
          <a:ln w="25400" algn="ctr">
            <a:solidFill>
              <a:srgbClr val="FF0000"/>
            </a:solidFill>
            <a:miter lim="800000"/>
            <a:headEnd/>
            <a:tailEnd/>
          </a:ln>
        </p:spPr>
        <p:txBody>
          <a:bodyPr wrap="none" lIns="0" rIns="0" anchor="ctr" anchorCtr="1"/>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algn="ctr" eaLnBrk="1" hangingPunct="1">
              <a:spcBef>
                <a:spcPct val="0"/>
              </a:spcBef>
              <a:buClrTx/>
              <a:buFontTx/>
              <a:buNone/>
            </a:pPr>
            <a:r>
              <a:rPr lang="en-GB" altLang="en-US" sz="1000">
                <a:solidFill>
                  <a:schemeClr val="accent6">
                    <a:lumMod val="50000"/>
                  </a:schemeClr>
                </a:solidFill>
                <a:latin typeface="Arial" charset="0"/>
                <a:cs typeface="Arial" charset="0"/>
              </a:rPr>
              <a:t>Portugal</a:t>
            </a:r>
          </a:p>
        </p:txBody>
      </p:sp>
      <p:sp>
        <p:nvSpPr>
          <p:cNvPr id="57" name="Rectangle 25"/>
          <p:cNvSpPr>
            <a:spLocks noChangeAspect="1" noChangeArrowheads="1"/>
          </p:cNvSpPr>
          <p:nvPr/>
        </p:nvSpPr>
        <p:spPr bwMode="auto">
          <a:xfrm>
            <a:off x="1623369" y="3716938"/>
            <a:ext cx="1123476" cy="168284"/>
          </a:xfrm>
          <a:prstGeom prst="rect">
            <a:avLst/>
          </a:prstGeom>
          <a:solidFill>
            <a:srgbClr val="92D050"/>
          </a:solidFill>
          <a:ln w="25400" algn="ctr">
            <a:solidFill>
              <a:srgbClr val="FF0000"/>
            </a:solidFill>
            <a:miter lim="800000"/>
            <a:headEnd/>
            <a:tailEnd/>
          </a:ln>
        </p:spPr>
        <p:txBody>
          <a:bodyPr wrap="none" lIns="0" rIns="0" anchor="ctr" anchorCtr="1"/>
          <a:lstStyle/>
          <a:p>
            <a:pPr algn="ctr">
              <a:spcBef>
                <a:spcPct val="0"/>
              </a:spcBef>
            </a:pPr>
            <a:r>
              <a:rPr lang="en-GB" altLang="en-US" sz="1000">
                <a:solidFill>
                  <a:schemeClr val="accent6">
                    <a:lumMod val="50000"/>
                  </a:schemeClr>
                </a:solidFill>
                <a:latin typeface="Arial" charset="0"/>
                <a:cs typeface="Arial" charset="0"/>
              </a:rPr>
              <a:t>Romania</a:t>
            </a:r>
          </a:p>
        </p:txBody>
      </p:sp>
      <p:sp>
        <p:nvSpPr>
          <p:cNvPr id="58" name="Rectangle 27"/>
          <p:cNvSpPr>
            <a:spLocks noChangeAspect="1" noChangeArrowheads="1"/>
          </p:cNvSpPr>
          <p:nvPr/>
        </p:nvSpPr>
        <p:spPr bwMode="auto">
          <a:xfrm>
            <a:off x="1623369" y="3956471"/>
            <a:ext cx="1123476" cy="169871"/>
          </a:xfrm>
          <a:prstGeom prst="rect">
            <a:avLst/>
          </a:prstGeom>
          <a:solidFill>
            <a:srgbClr val="92D050"/>
          </a:solidFill>
          <a:ln w="25400" algn="ctr">
            <a:solidFill>
              <a:srgbClr val="FF0000"/>
            </a:solidFill>
            <a:miter lim="800000"/>
            <a:headEnd/>
            <a:tailEnd/>
          </a:ln>
        </p:spPr>
        <p:txBody>
          <a:bodyPr wrap="none" lIns="0" rIns="0" anchor="ctr" anchorCtr="1"/>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algn="ctr" eaLnBrk="1" hangingPunct="1">
              <a:spcBef>
                <a:spcPct val="0"/>
              </a:spcBef>
              <a:buClrTx/>
              <a:buFontTx/>
              <a:buNone/>
            </a:pPr>
            <a:r>
              <a:rPr lang="en-GB" altLang="en-US" sz="1000" dirty="0">
                <a:solidFill>
                  <a:schemeClr val="accent6">
                    <a:lumMod val="50000"/>
                  </a:schemeClr>
                </a:solidFill>
                <a:latin typeface="Arial" charset="0"/>
                <a:cs typeface="Arial" charset="0"/>
              </a:rPr>
              <a:t>Slovakia</a:t>
            </a:r>
          </a:p>
        </p:txBody>
      </p:sp>
      <p:sp>
        <p:nvSpPr>
          <p:cNvPr id="59" name="Rectangle 28"/>
          <p:cNvSpPr>
            <a:spLocks noChangeAspect="1" noChangeArrowheads="1"/>
          </p:cNvSpPr>
          <p:nvPr/>
        </p:nvSpPr>
        <p:spPr bwMode="auto">
          <a:xfrm>
            <a:off x="1623369" y="4197590"/>
            <a:ext cx="1123476" cy="169871"/>
          </a:xfrm>
          <a:prstGeom prst="rect">
            <a:avLst/>
          </a:prstGeom>
          <a:solidFill>
            <a:srgbClr val="92D050"/>
          </a:solidFill>
          <a:ln w="25400" algn="ctr">
            <a:solidFill>
              <a:srgbClr val="FF0000"/>
            </a:solidFill>
            <a:miter lim="800000"/>
            <a:headEnd/>
            <a:tailEnd/>
          </a:ln>
        </p:spPr>
        <p:txBody>
          <a:bodyPr wrap="none" lIns="0" rIns="0" anchor="ctr" anchorCtr="1"/>
          <a:lstStyle/>
          <a:p>
            <a:pPr algn="ctr">
              <a:spcBef>
                <a:spcPct val="0"/>
              </a:spcBef>
            </a:pPr>
            <a:r>
              <a:rPr lang="en-GB" altLang="en-US" sz="1000">
                <a:solidFill>
                  <a:schemeClr val="accent6">
                    <a:lumMod val="50000"/>
                  </a:schemeClr>
                </a:solidFill>
                <a:latin typeface="Arial" charset="0"/>
                <a:cs typeface="Arial" charset="0"/>
              </a:rPr>
              <a:t>Slovenia</a:t>
            </a:r>
          </a:p>
        </p:txBody>
      </p:sp>
      <p:sp>
        <p:nvSpPr>
          <p:cNvPr id="60" name="Rectangle 29"/>
          <p:cNvSpPr>
            <a:spLocks noChangeAspect="1" noChangeArrowheads="1"/>
          </p:cNvSpPr>
          <p:nvPr/>
        </p:nvSpPr>
        <p:spPr bwMode="auto">
          <a:xfrm>
            <a:off x="1623369" y="4438709"/>
            <a:ext cx="1123476" cy="169871"/>
          </a:xfrm>
          <a:prstGeom prst="rect">
            <a:avLst/>
          </a:prstGeom>
          <a:solidFill>
            <a:srgbClr val="92D050"/>
          </a:solidFill>
          <a:ln w="25400" algn="ctr">
            <a:solidFill>
              <a:srgbClr val="FF0000"/>
            </a:solidFill>
            <a:miter lim="800000"/>
            <a:headEnd/>
            <a:tailEnd/>
          </a:ln>
        </p:spPr>
        <p:txBody>
          <a:bodyPr wrap="none" lIns="0" rIns="0" anchor="ctr" anchorCtr="1"/>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algn="ctr" eaLnBrk="1" hangingPunct="1">
              <a:spcBef>
                <a:spcPct val="0"/>
              </a:spcBef>
              <a:buClrTx/>
              <a:buFontTx/>
              <a:buNone/>
            </a:pPr>
            <a:r>
              <a:rPr lang="en-GB" altLang="en-US" sz="1000">
                <a:solidFill>
                  <a:schemeClr val="accent6">
                    <a:lumMod val="50000"/>
                  </a:schemeClr>
                </a:solidFill>
                <a:latin typeface="Arial" charset="0"/>
                <a:cs typeface="Arial" charset="0"/>
              </a:rPr>
              <a:t>Spain</a:t>
            </a:r>
          </a:p>
        </p:txBody>
      </p:sp>
      <p:sp>
        <p:nvSpPr>
          <p:cNvPr id="61" name="Rectangle 30"/>
          <p:cNvSpPr>
            <a:spLocks noChangeAspect="1" noChangeArrowheads="1"/>
          </p:cNvSpPr>
          <p:nvPr/>
        </p:nvSpPr>
        <p:spPr bwMode="auto">
          <a:xfrm>
            <a:off x="1623369" y="4679828"/>
            <a:ext cx="1123476" cy="169871"/>
          </a:xfrm>
          <a:prstGeom prst="rect">
            <a:avLst/>
          </a:prstGeom>
          <a:solidFill>
            <a:srgbClr val="FFC000"/>
          </a:solidFill>
          <a:ln w="25400" algn="ctr">
            <a:solidFill>
              <a:srgbClr val="FF0000"/>
            </a:solidFill>
            <a:miter lim="800000"/>
            <a:headEnd/>
            <a:tailEnd/>
          </a:ln>
        </p:spPr>
        <p:txBody>
          <a:bodyPr wrap="none" lIns="0" rIns="0" anchor="ctr" anchorCtr="1"/>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algn="ctr" eaLnBrk="1" hangingPunct="1">
              <a:spcBef>
                <a:spcPct val="0"/>
              </a:spcBef>
              <a:buClrTx/>
              <a:buFontTx/>
              <a:buNone/>
            </a:pPr>
            <a:r>
              <a:rPr lang="en-GB" altLang="en-US" sz="1000">
                <a:solidFill>
                  <a:schemeClr val="accent6">
                    <a:lumMod val="50000"/>
                  </a:schemeClr>
                </a:solidFill>
                <a:latin typeface="Arial" charset="0"/>
                <a:cs typeface="Arial" charset="0"/>
              </a:rPr>
              <a:t>Sweden</a:t>
            </a:r>
          </a:p>
        </p:txBody>
      </p:sp>
      <p:sp>
        <p:nvSpPr>
          <p:cNvPr id="62" name="Rectangle 31"/>
          <p:cNvSpPr>
            <a:spLocks noChangeAspect="1" noChangeArrowheads="1"/>
          </p:cNvSpPr>
          <p:nvPr/>
        </p:nvSpPr>
        <p:spPr bwMode="auto">
          <a:xfrm>
            <a:off x="4146072" y="4482528"/>
            <a:ext cx="1123476" cy="169871"/>
          </a:xfrm>
          <a:prstGeom prst="rect">
            <a:avLst/>
          </a:prstGeom>
          <a:solidFill>
            <a:srgbClr val="92D050"/>
          </a:solidFill>
          <a:ln w="25400" algn="ctr">
            <a:solidFill>
              <a:srgbClr val="FF0000"/>
            </a:solidFill>
            <a:miter lim="800000"/>
            <a:headEnd/>
            <a:tailEnd/>
          </a:ln>
        </p:spPr>
        <p:txBody>
          <a:bodyPr wrap="none" lIns="0" rIns="0" anchor="ctr" anchorCtr="1"/>
          <a:lstStyle/>
          <a:p>
            <a:pPr algn="ctr">
              <a:spcBef>
                <a:spcPct val="0"/>
              </a:spcBef>
            </a:pPr>
            <a:r>
              <a:rPr lang="en-GB" altLang="en-US" sz="1000">
                <a:solidFill>
                  <a:schemeClr val="accent6">
                    <a:lumMod val="50000"/>
                  </a:schemeClr>
                </a:solidFill>
                <a:latin typeface="Arial" charset="0"/>
                <a:cs typeface="Arial" charset="0"/>
              </a:rPr>
              <a:t>    United Kingdom</a:t>
            </a:r>
          </a:p>
        </p:txBody>
      </p:sp>
      <p:sp>
        <p:nvSpPr>
          <p:cNvPr id="63" name="Rectangle 32"/>
          <p:cNvSpPr>
            <a:spLocks noChangeAspect="1" noChangeArrowheads="1"/>
          </p:cNvSpPr>
          <p:nvPr/>
        </p:nvSpPr>
        <p:spPr bwMode="auto">
          <a:xfrm>
            <a:off x="424267" y="3484881"/>
            <a:ext cx="1125197" cy="169871"/>
          </a:xfrm>
          <a:prstGeom prst="rect">
            <a:avLst/>
          </a:prstGeom>
          <a:solidFill>
            <a:srgbClr val="FFC000"/>
          </a:solidFill>
          <a:ln w="25400" algn="ctr">
            <a:solidFill>
              <a:srgbClr val="FF0000"/>
            </a:solidFill>
            <a:miter lim="800000"/>
            <a:headEnd/>
            <a:tailEnd/>
          </a:ln>
        </p:spPr>
        <p:txBody>
          <a:bodyPr wrap="none" lIns="0" rIns="0" anchor="ctr" anchorCtr="1"/>
          <a:lstStyle/>
          <a:p>
            <a:pPr algn="ctr">
              <a:spcBef>
                <a:spcPct val="0"/>
              </a:spcBef>
            </a:pPr>
            <a:r>
              <a:rPr lang="en-GB" altLang="en-US" sz="1000">
                <a:solidFill>
                  <a:schemeClr val="accent6">
                    <a:lumMod val="50000"/>
                  </a:schemeClr>
                </a:solidFill>
                <a:latin typeface="Arial" charset="0"/>
                <a:cs typeface="Arial" charset="0"/>
              </a:rPr>
              <a:t>Estonia</a:t>
            </a:r>
          </a:p>
        </p:txBody>
      </p:sp>
      <p:sp>
        <p:nvSpPr>
          <p:cNvPr id="64" name="Rectangle 6"/>
          <p:cNvSpPr>
            <a:spLocks noChangeAspect="1" noChangeArrowheads="1"/>
          </p:cNvSpPr>
          <p:nvPr/>
        </p:nvSpPr>
        <p:spPr bwMode="auto">
          <a:xfrm>
            <a:off x="424267" y="2519586"/>
            <a:ext cx="1125197" cy="169871"/>
          </a:xfrm>
          <a:prstGeom prst="rect">
            <a:avLst/>
          </a:prstGeom>
          <a:solidFill>
            <a:srgbClr val="FFC000"/>
          </a:solidFill>
          <a:ln w="25400" algn="ctr">
            <a:solidFill>
              <a:srgbClr val="FF0000"/>
            </a:solidFill>
            <a:miter lim="800000"/>
            <a:headEnd/>
            <a:tailEnd/>
          </a:ln>
        </p:spPr>
        <p:txBody>
          <a:bodyPr wrap="none" lIns="0" rIns="0" anchor="ctr" anchorCtr="1"/>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algn="ctr" eaLnBrk="1" hangingPunct="1">
              <a:spcBef>
                <a:spcPct val="0"/>
              </a:spcBef>
              <a:buClrTx/>
              <a:buFontTx/>
              <a:buNone/>
            </a:pPr>
            <a:r>
              <a:rPr lang="en-GB" altLang="en-US" sz="1000">
                <a:solidFill>
                  <a:schemeClr val="accent6">
                    <a:lumMod val="50000"/>
                  </a:schemeClr>
                </a:solidFill>
                <a:latin typeface="Arial" charset="0"/>
                <a:cs typeface="Arial" charset="0"/>
              </a:rPr>
              <a:t>Croatia</a:t>
            </a:r>
          </a:p>
        </p:txBody>
      </p:sp>
      <p:sp>
        <p:nvSpPr>
          <p:cNvPr id="65" name="Rectangle 31"/>
          <p:cNvSpPr>
            <a:spLocks noChangeAspect="1" noChangeArrowheads="1"/>
          </p:cNvSpPr>
          <p:nvPr/>
        </p:nvSpPr>
        <p:spPr bwMode="auto">
          <a:xfrm>
            <a:off x="2919570" y="4924887"/>
            <a:ext cx="1124744" cy="169863"/>
          </a:xfrm>
          <a:prstGeom prst="rect">
            <a:avLst/>
          </a:prstGeom>
          <a:solidFill>
            <a:srgbClr val="FFFFFF"/>
          </a:solidFill>
          <a:ln w="25400" algn="ctr">
            <a:solidFill>
              <a:srgbClr val="FF0000"/>
            </a:solidFill>
            <a:miter lim="800000"/>
            <a:headEnd/>
            <a:tailEnd/>
          </a:ln>
          <a:effectLst/>
        </p:spPr>
        <p:txBody>
          <a:bodyPr wrap="none" lIns="0" rIns="0" anchor="ctr" anchorCtr="1"/>
          <a:lstStyle/>
          <a:p>
            <a:pPr algn="ctr" fontAlgn="auto">
              <a:spcBef>
                <a:spcPts val="0"/>
              </a:spcBef>
              <a:spcAft>
                <a:spcPts val="0"/>
              </a:spcAft>
              <a:defRPr/>
            </a:pPr>
            <a:r>
              <a:rPr lang="en-US" sz="1000" kern="0">
                <a:solidFill>
                  <a:schemeClr val="accent6">
                    <a:lumMod val="50000"/>
                  </a:schemeClr>
                </a:solidFill>
                <a:cs typeface="Arial" charset="0"/>
              </a:rPr>
              <a:t>ECAA Member</a:t>
            </a:r>
            <a:endParaRPr lang="en-GB" sz="1000" kern="0">
              <a:solidFill>
                <a:schemeClr val="accent6">
                  <a:lumMod val="50000"/>
                </a:schemeClr>
              </a:solidFill>
              <a:cs typeface="Arial" charset="0"/>
            </a:endParaRPr>
          </a:p>
        </p:txBody>
      </p:sp>
      <p:sp>
        <p:nvSpPr>
          <p:cNvPr id="66" name="Rectangle 35"/>
          <p:cNvSpPr>
            <a:spLocks noChangeAspect="1" noChangeArrowheads="1"/>
          </p:cNvSpPr>
          <p:nvPr/>
        </p:nvSpPr>
        <p:spPr bwMode="auto">
          <a:xfrm>
            <a:off x="4138285" y="4924887"/>
            <a:ext cx="1123025" cy="169863"/>
          </a:xfrm>
          <a:prstGeom prst="rect">
            <a:avLst/>
          </a:prstGeom>
          <a:solidFill>
            <a:srgbClr val="FFC000"/>
          </a:solidFill>
          <a:ln w="9525">
            <a:solidFill>
              <a:srgbClr val="000000"/>
            </a:solidFill>
            <a:miter lim="800000"/>
            <a:headEnd/>
            <a:tailEnd/>
          </a:ln>
        </p:spPr>
        <p:txBody>
          <a:bodyPr wrap="none" lIns="0" rIns="0" anchor="ctr" anchorCtr="1"/>
          <a:lstStyle/>
          <a:p>
            <a:pPr algn="ctr" fontAlgn="auto">
              <a:spcBef>
                <a:spcPts val="0"/>
              </a:spcBef>
              <a:spcAft>
                <a:spcPts val="0"/>
              </a:spcAft>
              <a:defRPr/>
            </a:pPr>
            <a:r>
              <a:rPr lang="en-GB" sz="600" kern="0">
                <a:solidFill>
                  <a:schemeClr val="accent6">
                    <a:lumMod val="50000"/>
                  </a:schemeClr>
                </a:solidFill>
                <a:cs typeface="Arial" charset="0"/>
              </a:rPr>
              <a:t>Pre-filled template available,</a:t>
            </a:r>
          </a:p>
          <a:p>
            <a:pPr algn="ctr" fontAlgn="auto">
              <a:spcBef>
                <a:spcPts val="0"/>
              </a:spcBef>
              <a:spcAft>
                <a:spcPts val="0"/>
              </a:spcAft>
              <a:defRPr/>
            </a:pPr>
            <a:r>
              <a:rPr lang="en-GB" sz="600" kern="0">
                <a:solidFill>
                  <a:schemeClr val="accent6">
                    <a:lumMod val="50000"/>
                  </a:schemeClr>
                </a:solidFill>
                <a:cs typeface="Arial" charset="0"/>
              </a:rPr>
              <a:t>No support requested</a:t>
            </a:r>
          </a:p>
        </p:txBody>
      </p:sp>
      <p:sp>
        <p:nvSpPr>
          <p:cNvPr id="67" name="Rectangle 35"/>
          <p:cNvSpPr>
            <a:spLocks noChangeAspect="1" noChangeArrowheads="1"/>
          </p:cNvSpPr>
          <p:nvPr/>
        </p:nvSpPr>
        <p:spPr bwMode="auto">
          <a:xfrm>
            <a:off x="5360314" y="4924886"/>
            <a:ext cx="1123025" cy="169863"/>
          </a:xfrm>
          <a:prstGeom prst="rect">
            <a:avLst/>
          </a:prstGeom>
          <a:solidFill>
            <a:srgbClr val="92D050"/>
          </a:solidFill>
          <a:ln w="9525">
            <a:solidFill>
              <a:srgbClr val="000000"/>
            </a:solidFill>
            <a:miter lim="800000"/>
            <a:headEnd/>
            <a:tailEnd/>
          </a:ln>
        </p:spPr>
        <p:txBody>
          <a:bodyPr wrap="none" lIns="0" rIns="0" anchor="ctr" anchorCtr="1"/>
          <a:lstStyle/>
          <a:p>
            <a:pPr algn="ctr" fontAlgn="auto">
              <a:spcBef>
                <a:spcPts val="0"/>
              </a:spcBef>
              <a:spcAft>
                <a:spcPts val="0"/>
              </a:spcAft>
              <a:defRPr/>
            </a:pPr>
            <a:r>
              <a:rPr lang="en-GB" sz="600" kern="0">
                <a:solidFill>
                  <a:schemeClr val="accent6">
                    <a:lumMod val="50000"/>
                  </a:schemeClr>
                </a:solidFill>
                <a:cs typeface="Arial" charset="0"/>
              </a:rPr>
              <a:t>Support requested,</a:t>
            </a:r>
            <a:br>
              <a:rPr lang="en-GB" sz="600" kern="0">
                <a:solidFill>
                  <a:schemeClr val="accent6">
                    <a:lumMod val="50000"/>
                  </a:schemeClr>
                </a:solidFill>
                <a:cs typeface="Arial" charset="0"/>
              </a:rPr>
            </a:br>
            <a:r>
              <a:rPr lang="en-GB" sz="600" kern="0">
                <a:solidFill>
                  <a:schemeClr val="accent6">
                    <a:lumMod val="50000"/>
                  </a:schemeClr>
                </a:solidFill>
                <a:cs typeface="Arial" charset="0"/>
              </a:rPr>
              <a:t>Pre-filled template provided</a:t>
            </a:r>
          </a:p>
        </p:txBody>
      </p:sp>
      <p:sp>
        <p:nvSpPr>
          <p:cNvPr id="68" name="Isosceles Triangle 67"/>
          <p:cNvSpPr/>
          <p:nvPr/>
        </p:nvSpPr>
        <p:spPr>
          <a:xfrm>
            <a:off x="6641385" y="4950096"/>
            <a:ext cx="180212" cy="144654"/>
          </a:xfrm>
          <a:prstGeom prst="triangle">
            <a:avLst/>
          </a:prstGeom>
          <a:solidFill>
            <a:schemeClr val="tx2">
              <a:lumMod val="50000"/>
              <a:lumOff val="5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69" name="Isosceles Triangle 68"/>
          <p:cNvSpPr/>
          <p:nvPr/>
        </p:nvSpPr>
        <p:spPr>
          <a:xfrm>
            <a:off x="5053185" y="1820831"/>
            <a:ext cx="180212" cy="144654"/>
          </a:xfrm>
          <a:prstGeom prst="triangle">
            <a:avLst/>
          </a:prstGeom>
          <a:solidFill>
            <a:schemeClr val="tx2">
              <a:lumMod val="50000"/>
              <a:lumOff val="5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70" name="Isosceles Triangle 69"/>
          <p:cNvSpPr/>
          <p:nvPr/>
        </p:nvSpPr>
        <p:spPr>
          <a:xfrm>
            <a:off x="334161" y="3018800"/>
            <a:ext cx="180212" cy="144654"/>
          </a:xfrm>
          <a:prstGeom prst="triangle">
            <a:avLst/>
          </a:prstGeom>
          <a:solidFill>
            <a:schemeClr val="tx2">
              <a:lumMod val="50000"/>
              <a:lumOff val="5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71" name="Isosceles Triangle 70"/>
          <p:cNvSpPr/>
          <p:nvPr/>
        </p:nvSpPr>
        <p:spPr>
          <a:xfrm>
            <a:off x="5067303" y="2056085"/>
            <a:ext cx="180212" cy="144654"/>
          </a:xfrm>
          <a:prstGeom prst="triangle">
            <a:avLst/>
          </a:prstGeom>
          <a:solidFill>
            <a:schemeClr val="tx2">
              <a:lumMod val="50000"/>
              <a:lumOff val="5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72" name="Isosceles Triangle 71"/>
          <p:cNvSpPr/>
          <p:nvPr/>
        </p:nvSpPr>
        <p:spPr>
          <a:xfrm>
            <a:off x="327282" y="1813206"/>
            <a:ext cx="180212" cy="144654"/>
          </a:xfrm>
          <a:prstGeom prst="triangle">
            <a:avLst/>
          </a:prstGeom>
          <a:solidFill>
            <a:schemeClr val="tx2">
              <a:lumMod val="50000"/>
              <a:lumOff val="5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73" name="Isosceles Triangle 72"/>
          <p:cNvSpPr/>
          <p:nvPr/>
        </p:nvSpPr>
        <p:spPr>
          <a:xfrm>
            <a:off x="3868516" y="1820952"/>
            <a:ext cx="180212" cy="144654"/>
          </a:xfrm>
          <a:prstGeom prst="triangle">
            <a:avLst/>
          </a:prstGeom>
          <a:solidFill>
            <a:schemeClr val="tx2">
              <a:lumMod val="50000"/>
              <a:lumOff val="5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74" name="Isosceles Triangle 73"/>
          <p:cNvSpPr/>
          <p:nvPr/>
        </p:nvSpPr>
        <p:spPr>
          <a:xfrm>
            <a:off x="334161" y="2064862"/>
            <a:ext cx="180212" cy="144654"/>
          </a:xfrm>
          <a:prstGeom prst="triangle">
            <a:avLst/>
          </a:prstGeom>
          <a:solidFill>
            <a:schemeClr val="tx2">
              <a:lumMod val="50000"/>
              <a:lumOff val="5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75" name="Isosceles Triangle 74"/>
          <p:cNvSpPr/>
          <p:nvPr/>
        </p:nvSpPr>
        <p:spPr>
          <a:xfrm>
            <a:off x="334161" y="2303479"/>
            <a:ext cx="180212" cy="144654"/>
          </a:xfrm>
          <a:prstGeom prst="triangle">
            <a:avLst/>
          </a:prstGeom>
          <a:solidFill>
            <a:schemeClr val="tx2">
              <a:lumMod val="50000"/>
              <a:lumOff val="5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76" name="Isosceles Triangle 75"/>
          <p:cNvSpPr/>
          <p:nvPr/>
        </p:nvSpPr>
        <p:spPr>
          <a:xfrm>
            <a:off x="348279" y="2544803"/>
            <a:ext cx="180212" cy="144654"/>
          </a:xfrm>
          <a:prstGeom prst="triangle">
            <a:avLst/>
          </a:prstGeom>
          <a:solidFill>
            <a:schemeClr val="tx2">
              <a:lumMod val="50000"/>
              <a:lumOff val="5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77" name="Isosceles Triangle 76"/>
          <p:cNvSpPr/>
          <p:nvPr/>
        </p:nvSpPr>
        <p:spPr>
          <a:xfrm>
            <a:off x="349048" y="2786127"/>
            <a:ext cx="180212" cy="144654"/>
          </a:xfrm>
          <a:prstGeom prst="triangle">
            <a:avLst/>
          </a:prstGeom>
          <a:solidFill>
            <a:schemeClr val="tx2">
              <a:lumMod val="50000"/>
              <a:lumOff val="5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78" name="Isosceles Triangle 77"/>
          <p:cNvSpPr/>
          <p:nvPr/>
        </p:nvSpPr>
        <p:spPr>
          <a:xfrm>
            <a:off x="334930" y="4213688"/>
            <a:ext cx="180212" cy="144654"/>
          </a:xfrm>
          <a:prstGeom prst="triangle">
            <a:avLst/>
          </a:prstGeom>
          <a:solidFill>
            <a:schemeClr val="tx2">
              <a:lumMod val="50000"/>
              <a:lumOff val="5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79" name="Isosceles Triangle 78"/>
          <p:cNvSpPr/>
          <p:nvPr/>
        </p:nvSpPr>
        <p:spPr>
          <a:xfrm>
            <a:off x="5110023" y="3991425"/>
            <a:ext cx="180212" cy="144654"/>
          </a:xfrm>
          <a:prstGeom prst="triangle">
            <a:avLst/>
          </a:prstGeom>
          <a:solidFill>
            <a:schemeClr val="tx2">
              <a:lumMod val="50000"/>
              <a:lumOff val="5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80" name="Isosceles Triangle 79"/>
          <p:cNvSpPr/>
          <p:nvPr/>
        </p:nvSpPr>
        <p:spPr>
          <a:xfrm>
            <a:off x="348279" y="3985895"/>
            <a:ext cx="180212" cy="144654"/>
          </a:xfrm>
          <a:prstGeom prst="triangle">
            <a:avLst/>
          </a:prstGeom>
          <a:solidFill>
            <a:schemeClr val="tx2">
              <a:lumMod val="50000"/>
              <a:lumOff val="5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81" name="Isosceles Triangle 80"/>
          <p:cNvSpPr/>
          <p:nvPr/>
        </p:nvSpPr>
        <p:spPr>
          <a:xfrm>
            <a:off x="342169" y="3504404"/>
            <a:ext cx="180212" cy="144654"/>
          </a:xfrm>
          <a:prstGeom prst="triangle">
            <a:avLst/>
          </a:prstGeom>
          <a:solidFill>
            <a:schemeClr val="tx2">
              <a:lumMod val="50000"/>
              <a:lumOff val="5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82" name="Isosceles Triangle 81"/>
          <p:cNvSpPr/>
          <p:nvPr/>
        </p:nvSpPr>
        <p:spPr>
          <a:xfrm>
            <a:off x="2628546" y="4451317"/>
            <a:ext cx="180212" cy="144654"/>
          </a:xfrm>
          <a:prstGeom prst="triangle">
            <a:avLst/>
          </a:prstGeom>
          <a:solidFill>
            <a:schemeClr val="tx2">
              <a:lumMod val="50000"/>
              <a:lumOff val="5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83" name="Isosceles Triangle 82"/>
          <p:cNvSpPr/>
          <p:nvPr/>
        </p:nvSpPr>
        <p:spPr>
          <a:xfrm>
            <a:off x="2628546" y="1813206"/>
            <a:ext cx="180212" cy="144654"/>
          </a:xfrm>
          <a:prstGeom prst="triangle">
            <a:avLst/>
          </a:prstGeom>
          <a:solidFill>
            <a:schemeClr val="tx2">
              <a:lumMod val="50000"/>
              <a:lumOff val="5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84" name="Isosceles Triangle 83"/>
          <p:cNvSpPr/>
          <p:nvPr/>
        </p:nvSpPr>
        <p:spPr>
          <a:xfrm>
            <a:off x="349048" y="3740568"/>
            <a:ext cx="180212" cy="144654"/>
          </a:xfrm>
          <a:prstGeom prst="triangle">
            <a:avLst/>
          </a:prstGeom>
          <a:solidFill>
            <a:schemeClr val="tx2">
              <a:lumMod val="50000"/>
              <a:lumOff val="5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85" name="Isosceles Triangle 84"/>
          <p:cNvSpPr/>
          <p:nvPr/>
        </p:nvSpPr>
        <p:spPr>
          <a:xfrm>
            <a:off x="357260" y="4465644"/>
            <a:ext cx="180212" cy="144654"/>
          </a:xfrm>
          <a:prstGeom prst="triangle">
            <a:avLst/>
          </a:prstGeom>
          <a:solidFill>
            <a:schemeClr val="tx2">
              <a:lumMod val="50000"/>
              <a:lumOff val="5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86" name="Isosceles Triangle 85"/>
          <p:cNvSpPr/>
          <p:nvPr/>
        </p:nvSpPr>
        <p:spPr>
          <a:xfrm>
            <a:off x="357260" y="4716717"/>
            <a:ext cx="180212" cy="144654"/>
          </a:xfrm>
          <a:prstGeom prst="triangle">
            <a:avLst/>
          </a:prstGeom>
          <a:solidFill>
            <a:schemeClr val="tx2">
              <a:lumMod val="50000"/>
              <a:lumOff val="5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87" name="Isosceles Triangle 86"/>
          <p:cNvSpPr/>
          <p:nvPr/>
        </p:nvSpPr>
        <p:spPr>
          <a:xfrm>
            <a:off x="357260" y="4937512"/>
            <a:ext cx="180212" cy="144654"/>
          </a:xfrm>
          <a:prstGeom prst="triangle">
            <a:avLst/>
          </a:prstGeom>
          <a:solidFill>
            <a:schemeClr val="tx2">
              <a:lumMod val="50000"/>
              <a:lumOff val="5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88" name="Isosceles Triangle 87"/>
          <p:cNvSpPr/>
          <p:nvPr/>
        </p:nvSpPr>
        <p:spPr>
          <a:xfrm>
            <a:off x="2628546" y="4691500"/>
            <a:ext cx="180212" cy="144654"/>
          </a:xfrm>
          <a:prstGeom prst="triangle">
            <a:avLst/>
          </a:prstGeom>
          <a:solidFill>
            <a:schemeClr val="tx2">
              <a:lumMod val="50000"/>
              <a:lumOff val="5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89" name="Isosceles Triangle 88"/>
          <p:cNvSpPr/>
          <p:nvPr/>
        </p:nvSpPr>
        <p:spPr>
          <a:xfrm>
            <a:off x="2636151" y="2033627"/>
            <a:ext cx="180212" cy="144654"/>
          </a:xfrm>
          <a:prstGeom prst="triangle">
            <a:avLst/>
          </a:prstGeom>
          <a:solidFill>
            <a:schemeClr val="tx2">
              <a:lumMod val="50000"/>
              <a:lumOff val="5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90" name="Isosceles Triangle 89"/>
          <p:cNvSpPr/>
          <p:nvPr/>
        </p:nvSpPr>
        <p:spPr>
          <a:xfrm>
            <a:off x="2636151" y="3959617"/>
            <a:ext cx="180212" cy="144654"/>
          </a:xfrm>
          <a:prstGeom prst="triangle">
            <a:avLst/>
          </a:prstGeom>
          <a:solidFill>
            <a:schemeClr val="tx2">
              <a:lumMod val="50000"/>
              <a:lumOff val="5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91" name="Isosceles Triangle 90"/>
          <p:cNvSpPr/>
          <p:nvPr/>
        </p:nvSpPr>
        <p:spPr>
          <a:xfrm>
            <a:off x="2628546" y="2998301"/>
            <a:ext cx="180212" cy="144654"/>
          </a:xfrm>
          <a:prstGeom prst="triangle">
            <a:avLst/>
          </a:prstGeom>
          <a:solidFill>
            <a:schemeClr val="tx2">
              <a:lumMod val="50000"/>
              <a:lumOff val="5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92" name="Isosceles Triangle 91"/>
          <p:cNvSpPr/>
          <p:nvPr/>
        </p:nvSpPr>
        <p:spPr>
          <a:xfrm>
            <a:off x="2636151" y="2771348"/>
            <a:ext cx="180212" cy="144654"/>
          </a:xfrm>
          <a:prstGeom prst="triangle">
            <a:avLst/>
          </a:prstGeom>
          <a:solidFill>
            <a:schemeClr val="tx2">
              <a:lumMod val="50000"/>
              <a:lumOff val="5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93" name="Isosceles Triangle 92"/>
          <p:cNvSpPr/>
          <p:nvPr/>
        </p:nvSpPr>
        <p:spPr>
          <a:xfrm>
            <a:off x="5104280" y="2787774"/>
            <a:ext cx="180212" cy="144654"/>
          </a:xfrm>
          <a:prstGeom prst="triangle">
            <a:avLst/>
          </a:prstGeom>
          <a:solidFill>
            <a:schemeClr val="tx2">
              <a:lumMod val="50000"/>
              <a:lumOff val="5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94" name="Isosceles Triangle 93"/>
          <p:cNvSpPr/>
          <p:nvPr/>
        </p:nvSpPr>
        <p:spPr>
          <a:xfrm>
            <a:off x="5096260" y="3003798"/>
            <a:ext cx="180212" cy="144654"/>
          </a:xfrm>
          <a:prstGeom prst="triangle">
            <a:avLst/>
          </a:prstGeom>
          <a:solidFill>
            <a:schemeClr val="tx2">
              <a:lumMod val="50000"/>
              <a:lumOff val="5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95" name="Isosceles Triangle 94"/>
          <p:cNvSpPr/>
          <p:nvPr/>
        </p:nvSpPr>
        <p:spPr>
          <a:xfrm>
            <a:off x="5136715" y="4502198"/>
            <a:ext cx="180212" cy="144654"/>
          </a:xfrm>
          <a:prstGeom prst="triangle">
            <a:avLst/>
          </a:prstGeom>
          <a:solidFill>
            <a:schemeClr val="tx2">
              <a:lumMod val="50000"/>
              <a:lumOff val="5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96" name="Isosceles Triangle 95"/>
          <p:cNvSpPr/>
          <p:nvPr/>
        </p:nvSpPr>
        <p:spPr>
          <a:xfrm>
            <a:off x="2628546" y="3479768"/>
            <a:ext cx="180212" cy="144654"/>
          </a:xfrm>
          <a:prstGeom prst="triangle">
            <a:avLst/>
          </a:prstGeom>
          <a:solidFill>
            <a:schemeClr val="tx2">
              <a:lumMod val="50000"/>
              <a:lumOff val="5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97" name="Isosceles Triangle 96"/>
          <p:cNvSpPr/>
          <p:nvPr/>
        </p:nvSpPr>
        <p:spPr>
          <a:xfrm>
            <a:off x="357260" y="3251663"/>
            <a:ext cx="180212" cy="144654"/>
          </a:xfrm>
          <a:prstGeom prst="triangle">
            <a:avLst/>
          </a:prstGeom>
          <a:solidFill>
            <a:schemeClr val="tx2">
              <a:lumMod val="50000"/>
              <a:lumOff val="5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98" name="Isosceles Triangle 97"/>
          <p:cNvSpPr/>
          <p:nvPr/>
        </p:nvSpPr>
        <p:spPr>
          <a:xfrm>
            <a:off x="2649001" y="2287323"/>
            <a:ext cx="180212" cy="144654"/>
          </a:xfrm>
          <a:prstGeom prst="triangle">
            <a:avLst/>
          </a:prstGeom>
          <a:solidFill>
            <a:schemeClr val="tx2">
              <a:lumMod val="50000"/>
              <a:lumOff val="5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99" name="Isosceles Triangle 98"/>
          <p:cNvSpPr/>
          <p:nvPr/>
        </p:nvSpPr>
        <p:spPr>
          <a:xfrm>
            <a:off x="2642399" y="3233698"/>
            <a:ext cx="180212" cy="144654"/>
          </a:xfrm>
          <a:prstGeom prst="triangle">
            <a:avLst/>
          </a:prstGeom>
          <a:solidFill>
            <a:schemeClr val="tx2">
              <a:lumMod val="50000"/>
              <a:lumOff val="5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100" name="Isosceles Triangle 99"/>
          <p:cNvSpPr/>
          <p:nvPr/>
        </p:nvSpPr>
        <p:spPr>
          <a:xfrm>
            <a:off x="2636151" y="3726205"/>
            <a:ext cx="180212" cy="144654"/>
          </a:xfrm>
          <a:prstGeom prst="triangle">
            <a:avLst/>
          </a:prstGeom>
          <a:solidFill>
            <a:schemeClr val="tx2">
              <a:lumMod val="50000"/>
              <a:lumOff val="5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101" name="Isosceles Triangle 100"/>
          <p:cNvSpPr/>
          <p:nvPr/>
        </p:nvSpPr>
        <p:spPr>
          <a:xfrm>
            <a:off x="3868516" y="2043479"/>
            <a:ext cx="180212" cy="144654"/>
          </a:xfrm>
          <a:prstGeom prst="triangle">
            <a:avLst/>
          </a:prstGeom>
          <a:solidFill>
            <a:schemeClr val="tx2">
              <a:lumMod val="50000"/>
              <a:lumOff val="5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102" name="Isosceles Triangle 101"/>
          <p:cNvSpPr/>
          <p:nvPr/>
        </p:nvSpPr>
        <p:spPr>
          <a:xfrm>
            <a:off x="2641518" y="4197590"/>
            <a:ext cx="180212" cy="144654"/>
          </a:xfrm>
          <a:prstGeom prst="triangle">
            <a:avLst/>
          </a:prstGeom>
          <a:solidFill>
            <a:schemeClr val="tx2">
              <a:lumMod val="50000"/>
              <a:lumOff val="5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103" name="Isosceles Triangle 102"/>
          <p:cNvSpPr/>
          <p:nvPr/>
        </p:nvSpPr>
        <p:spPr>
          <a:xfrm>
            <a:off x="5079810" y="3740568"/>
            <a:ext cx="180212" cy="144654"/>
          </a:xfrm>
          <a:prstGeom prst="triangle">
            <a:avLst/>
          </a:prstGeom>
          <a:solidFill>
            <a:schemeClr val="tx2">
              <a:lumMod val="50000"/>
              <a:lumOff val="5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104" name="Isosceles Triangle 103"/>
          <p:cNvSpPr/>
          <p:nvPr/>
        </p:nvSpPr>
        <p:spPr>
          <a:xfrm>
            <a:off x="5120990" y="4229710"/>
            <a:ext cx="180212" cy="144654"/>
          </a:xfrm>
          <a:prstGeom prst="triangle">
            <a:avLst/>
          </a:prstGeom>
          <a:solidFill>
            <a:schemeClr val="tx2">
              <a:lumMod val="50000"/>
              <a:lumOff val="5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105" name="Rectangle 35"/>
          <p:cNvSpPr>
            <a:spLocks noChangeAspect="1" noChangeArrowheads="1"/>
          </p:cNvSpPr>
          <p:nvPr/>
        </p:nvSpPr>
        <p:spPr bwMode="auto">
          <a:xfrm>
            <a:off x="6808002" y="4924122"/>
            <a:ext cx="1123025" cy="169863"/>
          </a:xfrm>
          <a:prstGeom prst="rect">
            <a:avLst/>
          </a:prstGeom>
          <a:noFill/>
          <a:ln w="9525">
            <a:noFill/>
            <a:miter lim="800000"/>
            <a:headEnd/>
            <a:tailEnd/>
          </a:ln>
        </p:spPr>
        <p:txBody>
          <a:bodyPr wrap="none" lIns="0" rIns="0" anchor="ctr" anchorCtr="1"/>
          <a:lstStyle/>
          <a:p>
            <a:pPr algn="ctr" fontAlgn="auto">
              <a:spcBef>
                <a:spcPts val="0"/>
              </a:spcBef>
              <a:spcAft>
                <a:spcPts val="0"/>
              </a:spcAft>
              <a:defRPr/>
            </a:pPr>
            <a:r>
              <a:rPr lang="en-GB" sz="800" kern="0">
                <a:solidFill>
                  <a:schemeClr val="accent6">
                    <a:lumMod val="50000"/>
                  </a:schemeClr>
                </a:solidFill>
                <a:cs typeface="Arial" charset="0"/>
              </a:rPr>
              <a:t>ACE data available</a:t>
            </a:r>
          </a:p>
        </p:txBody>
      </p:sp>
      <p:sp>
        <p:nvSpPr>
          <p:cNvPr id="106" name="Smiley Face 105"/>
          <p:cNvSpPr/>
          <p:nvPr/>
        </p:nvSpPr>
        <p:spPr>
          <a:xfrm>
            <a:off x="7946310" y="4897324"/>
            <a:ext cx="205247" cy="205365"/>
          </a:xfrm>
          <a:prstGeom prst="smileyFace">
            <a:avLst/>
          </a:prstGeom>
          <a:solidFill>
            <a:srgbClr val="00FF00"/>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107" name="Rectangle 35"/>
          <p:cNvSpPr>
            <a:spLocks noChangeAspect="1" noChangeArrowheads="1"/>
          </p:cNvSpPr>
          <p:nvPr/>
        </p:nvSpPr>
        <p:spPr bwMode="auto">
          <a:xfrm>
            <a:off x="8165378" y="4937491"/>
            <a:ext cx="943126" cy="169863"/>
          </a:xfrm>
          <a:prstGeom prst="rect">
            <a:avLst/>
          </a:prstGeom>
          <a:noFill/>
          <a:ln w="9525">
            <a:noFill/>
            <a:miter lim="800000"/>
            <a:headEnd/>
            <a:tailEnd/>
          </a:ln>
        </p:spPr>
        <p:txBody>
          <a:bodyPr wrap="none" lIns="0" rIns="0" anchor="ctr" anchorCtr="1"/>
          <a:lstStyle/>
          <a:p>
            <a:pPr algn="ctr" fontAlgn="auto">
              <a:spcBef>
                <a:spcPts val="0"/>
              </a:spcBef>
              <a:spcAft>
                <a:spcPts val="0"/>
              </a:spcAft>
              <a:defRPr/>
            </a:pPr>
            <a:r>
              <a:rPr lang="en-GB" sz="800" kern="0">
                <a:solidFill>
                  <a:schemeClr val="accent6">
                    <a:lumMod val="50000"/>
                  </a:schemeClr>
                </a:solidFill>
                <a:cs typeface="Arial" charset="0"/>
              </a:rPr>
              <a:t>Template submitted</a:t>
            </a:r>
          </a:p>
        </p:txBody>
      </p:sp>
      <p:sp>
        <p:nvSpPr>
          <p:cNvPr id="108" name="Isosceles Triangle 107"/>
          <p:cNvSpPr/>
          <p:nvPr/>
        </p:nvSpPr>
        <p:spPr>
          <a:xfrm>
            <a:off x="5079810" y="2499742"/>
            <a:ext cx="180212" cy="144654"/>
          </a:xfrm>
          <a:prstGeom prst="triangle">
            <a:avLst/>
          </a:prstGeom>
          <a:solidFill>
            <a:schemeClr val="tx2">
              <a:lumMod val="50000"/>
              <a:lumOff val="5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grpSp>
        <p:nvGrpSpPr>
          <p:cNvPr id="109" name="Group 108"/>
          <p:cNvGrpSpPr/>
          <p:nvPr/>
        </p:nvGrpSpPr>
        <p:grpSpPr>
          <a:xfrm rot="16200000">
            <a:off x="-277138" y="2124584"/>
            <a:ext cx="875660" cy="169863"/>
            <a:chOff x="7775625" y="2780216"/>
            <a:chExt cx="875660" cy="169863"/>
          </a:xfrm>
        </p:grpSpPr>
        <p:sp>
          <p:nvSpPr>
            <p:cNvPr id="110" name="Rectangle 59"/>
            <p:cNvSpPr>
              <a:spLocks noChangeAspect="1" noChangeArrowheads="1"/>
            </p:cNvSpPr>
            <p:nvPr/>
          </p:nvSpPr>
          <p:spPr bwMode="auto">
            <a:xfrm>
              <a:off x="7775625" y="2780216"/>
              <a:ext cx="785554" cy="169863"/>
            </a:xfrm>
            <a:prstGeom prst="rect">
              <a:avLst/>
            </a:prstGeom>
            <a:solidFill>
              <a:srgbClr val="FFC000"/>
            </a:solidFill>
            <a:ln w="9525" algn="ctr">
              <a:solidFill>
                <a:srgbClr val="000000"/>
              </a:solidFill>
              <a:miter lim="800000"/>
              <a:headEnd/>
              <a:tailEnd/>
            </a:ln>
            <a:effectLst/>
          </p:spPr>
          <p:txBody>
            <a:bodyPr wrap="none" lIns="0" rIns="0" anchor="ctr" anchorCtr="1"/>
            <a:lstStyle/>
            <a:p>
              <a:pPr algn="ctr" fontAlgn="auto">
                <a:spcBef>
                  <a:spcPts val="0"/>
                </a:spcBef>
                <a:spcAft>
                  <a:spcPts val="0"/>
                </a:spcAft>
                <a:defRPr/>
              </a:pPr>
              <a:r>
                <a:rPr lang="en-GB" sz="1000" kern="0">
                  <a:solidFill>
                    <a:schemeClr val="accent6">
                      <a:lumMod val="50000"/>
                    </a:schemeClr>
                  </a:solidFill>
                  <a:cs typeface="Arial" charset="0"/>
                </a:rPr>
                <a:t>MUAC</a:t>
              </a:r>
            </a:p>
          </p:txBody>
        </p:sp>
        <p:sp>
          <p:nvSpPr>
            <p:cNvPr id="111" name="Isosceles Triangle 110"/>
            <p:cNvSpPr/>
            <p:nvPr/>
          </p:nvSpPr>
          <p:spPr>
            <a:xfrm>
              <a:off x="8471073" y="2805425"/>
              <a:ext cx="180212" cy="144654"/>
            </a:xfrm>
            <a:prstGeom prst="triangle">
              <a:avLst/>
            </a:prstGeom>
            <a:solidFill>
              <a:schemeClr val="tx2">
                <a:lumMod val="50000"/>
                <a:lumOff val="5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grpSp>
      <p:sp>
        <p:nvSpPr>
          <p:cNvPr id="112" name="Smiley Face 111"/>
          <p:cNvSpPr/>
          <p:nvPr/>
        </p:nvSpPr>
        <p:spPr>
          <a:xfrm>
            <a:off x="1372998" y="4185946"/>
            <a:ext cx="205247" cy="205365"/>
          </a:xfrm>
          <a:prstGeom prst="smileyFace">
            <a:avLst/>
          </a:prstGeom>
          <a:solidFill>
            <a:srgbClr val="00FF00"/>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113" name="Smiley Face 112"/>
          <p:cNvSpPr/>
          <p:nvPr/>
        </p:nvSpPr>
        <p:spPr>
          <a:xfrm>
            <a:off x="1372998" y="2984484"/>
            <a:ext cx="205247" cy="205365"/>
          </a:xfrm>
          <a:prstGeom prst="smileyFace">
            <a:avLst/>
          </a:prstGeom>
          <a:solidFill>
            <a:srgbClr val="00FF00"/>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114" name="Smiley Face 113"/>
          <p:cNvSpPr/>
          <p:nvPr/>
        </p:nvSpPr>
        <p:spPr>
          <a:xfrm>
            <a:off x="2859492" y="2011360"/>
            <a:ext cx="205247" cy="205365"/>
          </a:xfrm>
          <a:prstGeom prst="smileyFace">
            <a:avLst/>
          </a:prstGeom>
          <a:solidFill>
            <a:srgbClr val="00FF00"/>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115" name="Smiley Face 114"/>
          <p:cNvSpPr/>
          <p:nvPr/>
        </p:nvSpPr>
        <p:spPr>
          <a:xfrm>
            <a:off x="1607862" y="2003271"/>
            <a:ext cx="205247" cy="205365"/>
          </a:xfrm>
          <a:prstGeom prst="smileyFace">
            <a:avLst/>
          </a:prstGeom>
          <a:solidFill>
            <a:srgbClr val="00FF00"/>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116" name="Smiley Face 115"/>
          <p:cNvSpPr/>
          <p:nvPr/>
        </p:nvSpPr>
        <p:spPr>
          <a:xfrm>
            <a:off x="1607862" y="2497311"/>
            <a:ext cx="205247" cy="205365"/>
          </a:xfrm>
          <a:prstGeom prst="smileyFace">
            <a:avLst/>
          </a:prstGeom>
          <a:solidFill>
            <a:srgbClr val="00FF00"/>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117" name="Smiley Face 116"/>
          <p:cNvSpPr/>
          <p:nvPr/>
        </p:nvSpPr>
        <p:spPr>
          <a:xfrm>
            <a:off x="1607862" y="4421073"/>
            <a:ext cx="205247" cy="205365"/>
          </a:xfrm>
          <a:prstGeom prst="smileyFace">
            <a:avLst/>
          </a:prstGeom>
          <a:solidFill>
            <a:srgbClr val="00FF00"/>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120" name="Smiley Face 119"/>
          <p:cNvSpPr/>
          <p:nvPr/>
        </p:nvSpPr>
        <p:spPr>
          <a:xfrm>
            <a:off x="1607862" y="2252479"/>
            <a:ext cx="205247" cy="205365"/>
          </a:xfrm>
          <a:prstGeom prst="smileyFace">
            <a:avLst/>
          </a:prstGeom>
          <a:solidFill>
            <a:srgbClr val="00FF00"/>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122" name="Smiley Face 121"/>
          <p:cNvSpPr/>
          <p:nvPr/>
        </p:nvSpPr>
        <p:spPr>
          <a:xfrm>
            <a:off x="1372998" y="3944102"/>
            <a:ext cx="205247" cy="205365"/>
          </a:xfrm>
          <a:prstGeom prst="smileyFace">
            <a:avLst/>
          </a:prstGeom>
          <a:solidFill>
            <a:srgbClr val="00FF00"/>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125" name="Smiley Face 124"/>
          <p:cNvSpPr/>
          <p:nvPr/>
        </p:nvSpPr>
        <p:spPr>
          <a:xfrm>
            <a:off x="4013655" y="2244799"/>
            <a:ext cx="205247" cy="205365"/>
          </a:xfrm>
          <a:prstGeom prst="smileyFace">
            <a:avLst/>
          </a:prstGeom>
          <a:solidFill>
            <a:srgbClr val="00FF00"/>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126" name="Smiley Face 125"/>
          <p:cNvSpPr/>
          <p:nvPr/>
        </p:nvSpPr>
        <p:spPr>
          <a:xfrm>
            <a:off x="4040503" y="2983086"/>
            <a:ext cx="205247" cy="205365"/>
          </a:xfrm>
          <a:prstGeom prst="smileyFace">
            <a:avLst/>
          </a:prstGeom>
          <a:solidFill>
            <a:srgbClr val="00FF00"/>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127" name="Smiley Face 126"/>
          <p:cNvSpPr/>
          <p:nvPr/>
        </p:nvSpPr>
        <p:spPr>
          <a:xfrm>
            <a:off x="1376931" y="1760614"/>
            <a:ext cx="205247" cy="205365"/>
          </a:xfrm>
          <a:prstGeom prst="smileyFace">
            <a:avLst/>
          </a:prstGeom>
          <a:solidFill>
            <a:srgbClr val="00FF00"/>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133" name="Smiley Face 132"/>
          <p:cNvSpPr/>
          <p:nvPr/>
        </p:nvSpPr>
        <p:spPr>
          <a:xfrm>
            <a:off x="1373255" y="4427103"/>
            <a:ext cx="205247" cy="205365"/>
          </a:xfrm>
          <a:prstGeom prst="smileyFace">
            <a:avLst/>
          </a:prstGeom>
          <a:solidFill>
            <a:srgbClr val="00FF00"/>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140" name="Smiley Face 139"/>
          <p:cNvSpPr/>
          <p:nvPr/>
        </p:nvSpPr>
        <p:spPr>
          <a:xfrm>
            <a:off x="4084159" y="4470677"/>
            <a:ext cx="205247" cy="205365"/>
          </a:xfrm>
          <a:prstGeom prst="smileyFace">
            <a:avLst/>
          </a:prstGeom>
          <a:solidFill>
            <a:srgbClr val="00FF00"/>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141" name="Smiley Face 140"/>
          <p:cNvSpPr/>
          <p:nvPr/>
        </p:nvSpPr>
        <p:spPr>
          <a:xfrm>
            <a:off x="4056873" y="1989137"/>
            <a:ext cx="205247" cy="205365"/>
          </a:xfrm>
          <a:prstGeom prst="smileyFace">
            <a:avLst/>
          </a:prstGeom>
          <a:solidFill>
            <a:srgbClr val="00FF00"/>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146" name="Smiley Face 145"/>
          <p:cNvSpPr/>
          <p:nvPr/>
        </p:nvSpPr>
        <p:spPr>
          <a:xfrm>
            <a:off x="6483339" y="3005606"/>
            <a:ext cx="205247" cy="205365"/>
          </a:xfrm>
          <a:prstGeom prst="smileyFace">
            <a:avLst/>
          </a:prstGeom>
          <a:solidFill>
            <a:srgbClr val="00FF00"/>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137" name="Smiley Face 136"/>
          <p:cNvSpPr/>
          <p:nvPr/>
        </p:nvSpPr>
        <p:spPr>
          <a:xfrm>
            <a:off x="1368558" y="2735501"/>
            <a:ext cx="205247" cy="205365"/>
          </a:xfrm>
          <a:prstGeom prst="smileyFace">
            <a:avLst/>
          </a:prstGeom>
          <a:solidFill>
            <a:srgbClr val="00FF00"/>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138" name="Smiley Face 137"/>
          <p:cNvSpPr/>
          <p:nvPr/>
        </p:nvSpPr>
        <p:spPr>
          <a:xfrm>
            <a:off x="4042610" y="2493361"/>
            <a:ext cx="205247" cy="205365"/>
          </a:xfrm>
          <a:prstGeom prst="smileyFace">
            <a:avLst/>
          </a:prstGeom>
          <a:solidFill>
            <a:srgbClr val="00FF00"/>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139" name="Smiley Face 138"/>
          <p:cNvSpPr/>
          <p:nvPr/>
        </p:nvSpPr>
        <p:spPr>
          <a:xfrm>
            <a:off x="1373135" y="4685634"/>
            <a:ext cx="205247" cy="205365"/>
          </a:xfrm>
          <a:prstGeom prst="smileyFace">
            <a:avLst/>
          </a:prstGeom>
          <a:solidFill>
            <a:srgbClr val="00FF00"/>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143" name="Smiley Face 142"/>
          <p:cNvSpPr/>
          <p:nvPr/>
        </p:nvSpPr>
        <p:spPr>
          <a:xfrm>
            <a:off x="6477885" y="2735501"/>
            <a:ext cx="205247" cy="205365"/>
          </a:xfrm>
          <a:prstGeom prst="smileyFace">
            <a:avLst/>
          </a:prstGeom>
          <a:solidFill>
            <a:srgbClr val="00FF00"/>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147" name="Smiley Face 146"/>
          <p:cNvSpPr/>
          <p:nvPr/>
        </p:nvSpPr>
        <p:spPr>
          <a:xfrm>
            <a:off x="1607862" y="3688088"/>
            <a:ext cx="205247" cy="205365"/>
          </a:xfrm>
          <a:prstGeom prst="smileyFace">
            <a:avLst>
              <a:gd name="adj" fmla="val 4653"/>
            </a:avLst>
          </a:prstGeom>
          <a:solidFill>
            <a:srgbClr val="00FF00"/>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148" name="Smiley Face 147"/>
          <p:cNvSpPr/>
          <p:nvPr/>
        </p:nvSpPr>
        <p:spPr>
          <a:xfrm>
            <a:off x="4042611" y="3711072"/>
            <a:ext cx="205247" cy="205365"/>
          </a:xfrm>
          <a:prstGeom prst="smileyFace">
            <a:avLst/>
          </a:prstGeom>
          <a:solidFill>
            <a:srgbClr val="00FF00"/>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149" name="Smiley Face 148"/>
          <p:cNvSpPr/>
          <p:nvPr/>
        </p:nvSpPr>
        <p:spPr>
          <a:xfrm>
            <a:off x="1607861" y="3938788"/>
            <a:ext cx="205247" cy="205365"/>
          </a:xfrm>
          <a:prstGeom prst="smileyFace">
            <a:avLst>
              <a:gd name="adj" fmla="val 4653"/>
            </a:avLst>
          </a:prstGeom>
          <a:solidFill>
            <a:srgbClr val="00FF00"/>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150" name="Smiley Face 149"/>
          <p:cNvSpPr/>
          <p:nvPr/>
        </p:nvSpPr>
        <p:spPr>
          <a:xfrm>
            <a:off x="1610533" y="4179893"/>
            <a:ext cx="205247" cy="205365"/>
          </a:xfrm>
          <a:prstGeom prst="smileyFace">
            <a:avLst>
              <a:gd name="adj" fmla="val 4653"/>
            </a:avLst>
          </a:prstGeom>
          <a:solidFill>
            <a:srgbClr val="00FF00"/>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118" name="Smiley Face 117">
            <a:extLst>
              <a:ext uri="{FF2B5EF4-FFF2-40B4-BE49-F238E27FC236}">
                <a16:creationId xmlns:a16="http://schemas.microsoft.com/office/drawing/2014/main" id="{D61298DE-D348-490B-B411-81B3E61B4044}"/>
              </a:ext>
            </a:extLst>
          </p:cNvPr>
          <p:cNvSpPr/>
          <p:nvPr/>
        </p:nvSpPr>
        <p:spPr>
          <a:xfrm>
            <a:off x="1608711" y="3455447"/>
            <a:ext cx="205247" cy="205365"/>
          </a:xfrm>
          <a:prstGeom prst="smileyFace">
            <a:avLst/>
          </a:prstGeom>
          <a:solidFill>
            <a:srgbClr val="00FF00"/>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121" name="Smiley Face 120">
            <a:extLst>
              <a:ext uri="{FF2B5EF4-FFF2-40B4-BE49-F238E27FC236}">
                <a16:creationId xmlns:a16="http://schemas.microsoft.com/office/drawing/2014/main" id="{97C7BEF7-676E-7759-BC96-21612A34E688}"/>
              </a:ext>
            </a:extLst>
          </p:cNvPr>
          <p:cNvSpPr/>
          <p:nvPr/>
        </p:nvSpPr>
        <p:spPr>
          <a:xfrm>
            <a:off x="1607862" y="3208845"/>
            <a:ext cx="205247" cy="205365"/>
          </a:xfrm>
          <a:prstGeom prst="smileyFace">
            <a:avLst/>
          </a:prstGeom>
          <a:solidFill>
            <a:srgbClr val="00FF00"/>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accent6">
                  <a:lumMod val="50000"/>
                </a:schemeClr>
              </a:solidFill>
            </a:endParaRPr>
          </a:p>
        </p:txBody>
      </p:sp>
      <p:sp>
        <p:nvSpPr>
          <p:cNvPr id="142" name="Smiley Face 141"/>
          <p:cNvSpPr/>
          <p:nvPr/>
        </p:nvSpPr>
        <p:spPr>
          <a:xfrm>
            <a:off x="1607860" y="1771686"/>
            <a:ext cx="205247" cy="205365"/>
          </a:xfrm>
          <a:prstGeom prst="smileyFace">
            <a:avLst/>
          </a:prstGeom>
          <a:solidFill>
            <a:srgbClr val="00FF00"/>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144" name="Smiley Face 143"/>
          <p:cNvSpPr/>
          <p:nvPr/>
        </p:nvSpPr>
        <p:spPr>
          <a:xfrm>
            <a:off x="1376931" y="4944285"/>
            <a:ext cx="205247" cy="205365"/>
          </a:xfrm>
          <a:prstGeom prst="smileyFace">
            <a:avLst/>
          </a:prstGeom>
          <a:solidFill>
            <a:srgbClr val="00FF00"/>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
        <p:nvSpPr>
          <p:cNvPr id="119" name="TextBox 118">
            <a:extLst>
              <a:ext uri="{FF2B5EF4-FFF2-40B4-BE49-F238E27FC236}">
                <a16:creationId xmlns:a16="http://schemas.microsoft.com/office/drawing/2014/main" id="{342AE573-7EC3-7C86-9750-B7D06BAC1733}"/>
              </a:ext>
            </a:extLst>
          </p:cNvPr>
          <p:cNvSpPr txBox="1"/>
          <p:nvPr/>
        </p:nvSpPr>
        <p:spPr>
          <a:xfrm>
            <a:off x="5450397" y="446168"/>
            <a:ext cx="1676233" cy="369332"/>
          </a:xfrm>
          <a:prstGeom prst="rect">
            <a:avLst/>
          </a:prstGeom>
          <a:noFill/>
        </p:spPr>
        <p:txBody>
          <a:bodyPr wrap="square" rtlCol="0">
            <a:spAutoFit/>
          </a:bodyPr>
          <a:lstStyle/>
          <a:p>
            <a:r>
              <a:rPr lang="en-GB" dirty="0"/>
              <a:t>27 submissions</a:t>
            </a:r>
          </a:p>
        </p:txBody>
      </p:sp>
      <p:sp>
        <p:nvSpPr>
          <p:cNvPr id="123" name="Smiley Face 122">
            <a:extLst>
              <a:ext uri="{FF2B5EF4-FFF2-40B4-BE49-F238E27FC236}">
                <a16:creationId xmlns:a16="http://schemas.microsoft.com/office/drawing/2014/main" id="{3658917B-EF5C-6E6C-3DC5-CD8EEFD3F1CB}"/>
              </a:ext>
            </a:extLst>
          </p:cNvPr>
          <p:cNvSpPr/>
          <p:nvPr/>
        </p:nvSpPr>
        <p:spPr>
          <a:xfrm>
            <a:off x="5245150" y="543586"/>
            <a:ext cx="205247" cy="205365"/>
          </a:xfrm>
          <a:prstGeom prst="smileyFace">
            <a:avLst/>
          </a:prstGeom>
          <a:solidFill>
            <a:srgbClr val="00FF00"/>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50000"/>
                </a:schemeClr>
              </a:solidFill>
            </a:endParaRPr>
          </a:p>
        </p:txBody>
      </p:sp>
    </p:spTree>
    <p:extLst>
      <p:ext uri="{BB962C8B-B14F-4D97-AF65-F5344CB8AC3E}">
        <p14:creationId xmlns:p14="http://schemas.microsoft.com/office/powerpoint/2010/main" val="2564582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99992" y="123478"/>
            <a:ext cx="4464496" cy="648072"/>
          </a:xfrm>
          <a:prstGeom prst="rect">
            <a:avLst/>
          </a:prstGeom>
        </p:spPr>
        <p:txBody>
          <a:bodyPr/>
          <a:lstStyle>
            <a:lvl1pPr algn="ctr" defTabSz="914400" rtl="0" eaLnBrk="1" latinLnBrk="0" hangingPunct="1">
              <a:spcBef>
                <a:spcPct val="0"/>
              </a:spcBef>
              <a:buNone/>
              <a:defRPr sz="4400" kern="1200">
                <a:solidFill>
                  <a:srgbClr val="0054A4"/>
                </a:solidFill>
                <a:latin typeface="+mj-lt"/>
                <a:ea typeface="+mj-ea"/>
                <a:cs typeface="+mj-cs"/>
              </a:defRPr>
            </a:lvl1pPr>
          </a:lstStyle>
          <a:p>
            <a:r>
              <a:rPr lang="en-GB" sz="2400" dirty="0"/>
              <a:t>Level of participation 2016-2022</a:t>
            </a:r>
          </a:p>
        </p:txBody>
      </p:sp>
      <p:sp>
        <p:nvSpPr>
          <p:cNvPr id="7" name="Segnaposto contenuto 2"/>
          <p:cNvSpPr txBox="1">
            <a:spLocks/>
          </p:cNvSpPr>
          <p:nvPr/>
        </p:nvSpPr>
        <p:spPr>
          <a:xfrm>
            <a:off x="755576" y="1059582"/>
            <a:ext cx="8208912" cy="33910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t-IT" sz="1900" dirty="0">
                <a:latin typeface="+mj-lt"/>
              </a:rPr>
              <a:t>Participation varied over the past years</a:t>
            </a:r>
          </a:p>
          <a:p>
            <a:pPr lvl="1"/>
            <a:r>
              <a:rPr lang="it-IT" sz="1500" dirty="0">
                <a:latin typeface="+mj-lt"/>
              </a:rPr>
              <a:t>organisational changes during pandemic with ripple effects on staffing levels / priorities in post-pandemic setup</a:t>
            </a:r>
          </a:p>
          <a:p>
            <a:pPr lvl="1"/>
            <a:r>
              <a:rPr lang="it-IT" sz="1500" dirty="0">
                <a:latin typeface="+mj-lt"/>
              </a:rPr>
              <a:t>SES process for EU Member States </a:t>
            </a:r>
          </a:p>
          <a:p>
            <a:r>
              <a:rPr lang="it-IT" sz="1900" dirty="0">
                <a:latin typeface="+mj-lt"/>
              </a:rPr>
              <a:t>2022 participation: 27 submissions</a:t>
            </a:r>
          </a:p>
          <a:p>
            <a:r>
              <a:rPr lang="it-IT" sz="1900" dirty="0" err="1">
                <a:latin typeface="+mj-lt"/>
              </a:rPr>
              <a:t>States</a:t>
            </a:r>
            <a:r>
              <a:rPr lang="it-IT" sz="1900" dirty="0">
                <a:latin typeface="+mj-lt"/>
              </a:rPr>
              <a:t> </a:t>
            </a:r>
            <a:r>
              <a:rPr lang="it-IT" sz="1900" dirty="0" err="1">
                <a:latin typeface="+mj-lt"/>
              </a:rPr>
              <a:t>actively</a:t>
            </a:r>
            <a:r>
              <a:rPr lang="it-IT" sz="1900" dirty="0">
                <a:latin typeface="+mj-lt"/>
              </a:rPr>
              <a:t> </a:t>
            </a:r>
            <a:r>
              <a:rPr lang="it-IT" sz="1900" dirty="0" err="1">
                <a:latin typeface="+mj-lt"/>
              </a:rPr>
              <a:t>benefitting</a:t>
            </a:r>
            <a:r>
              <a:rPr lang="it-IT" sz="1900" dirty="0">
                <a:latin typeface="+mj-lt"/>
              </a:rPr>
              <a:t> from </a:t>
            </a:r>
            <a:r>
              <a:rPr lang="it-IT" sz="1900" dirty="0" err="1">
                <a:latin typeface="+mj-lt"/>
              </a:rPr>
              <a:t>support</a:t>
            </a:r>
            <a:r>
              <a:rPr lang="it-IT" sz="1900" dirty="0">
                <a:latin typeface="+mj-lt"/>
              </a:rPr>
              <a:t> </a:t>
            </a:r>
            <a:r>
              <a:rPr lang="it-IT" sz="1900" dirty="0" err="1">
                <a:latin typeface="+mj-lt"/>
              </a:rPr>
              <a:t>through</a:t>
            </a:r>
            <a:r>
              <a:rPr lang="it-IT" sz="1900" dirty="0">
                <a:latin typeface="+mj-lt"/>
              </a:rPr>
              <a:t> </a:t>
            </a:r>
            <a:r>
              <a:rPr lang="it-IT" sz="1900" dirty="0" err="1">
                <a:latin typeface="+mj-lt"/>
              </a:rPr>
              <a:t>prefilling</a:t>
            </a:r>
            <a:r>
              <a:rPr lang="it-IT" sz="1900" dirty="0">
                <a:latin typeface="+mj-lt"/>
              </a:rPr>
              <a:t> (e.g. reduction of replication, consitency, quicker turnaround) </a:t>
            </a:r>
            <a:r>
              <a:rPr lang="it-IT" sz="1900" dirty="0">
                <a:latin typeface="+mj-lt"/>
                <a:sym typeface="Wingdings" panose="05000000000000000000" pitchFamily="2" charset="2"/>
              </a:rPr>
              <a:t> «thank you»</a:t>
            </a:r>
            <a:endParaRPr lang="it-IT" sz="1900" dirty="0">
              <a:latin typeface="+mj-lt"/>
            </a:endParaRPr>
          </a:p>
          <a:p>
            <a:r>
              <a:rPr lang="it-IT" sz="1900" dirty="0" err="1">
                <a:latin typeface="+mj-lt"/>
              </a:rPr>
              <a:t>Potential</a:t>
            </a:r>
            <a:r>
              <a:rPr lang="it-IT" sz="1900" dirty="0">
                <a:latin typeface="+mj-lt"/>
              </a:rPr>
              <a:t> to </a:t>
            </a:r>
            <a:r>
              <a:rPr lang="it-IT" sz="1900" dirty="0" err="1">
                <a:latin typeface="+mj-lt"/>
              </a:rPr>
              <a:t>increase</a:t>
            </a:r>
            <a:r>
              <a:rPr lang="it-IT" sz="1900" dirty="0">
                <a:latin typeface="+mj-lt"/>
              </a:rPr>
              <a:t> </a:t>
            </a:r>
            <a:r>
              <a:rPr lang="it-IT" sz="1900" dirty="0" err="1">
                <a:latin typeface="+mj-lt"/>
              </a:rPr>
              <a:t>participation</a:t>
            </a:r>
            <a:r>
              <a:rPr lang="it-IT" sz="1900" dirty="0">
                <a:latin typeface="+mj-lt"/>
              </a:rPr>
              <a:t> </a:t>
            </a:r>
            <a:r>
              <a:rPr lang="it-IT" sz="1900" dirty="0" err="1">
                <a:latin typeface="+mj-lt"/>
              </a:rPr>
              <a:t>through</a:t>
            </a:r>
            <a:r>
              <a:rPr lang="it-IT" sz="1900" dirty="0">
                <a:latin typeface="+mj-lt"/>
              </a:rPr>
              <a:t> </a:t>
            </a:r>
            <a:r>
              <a:rPr lang="it-IT" sz="1900" dirty="0" err="1">
                <a:latin typeface="+mj-lt"/>
              </a:rPr>
              <a:t>targeting</a:t>
            </a:r>
            <a:r>
              <a:rPr lang="it-IT" sz="1900" dirty="0">
                <a:latin typeface="+mj-lt"/>
              </a:rPr>
              <a:t> non-reporting </a:t>
            </a:r>
            <a:r>
              <a:rPr lang="it-IT" sz="1900" dirty="0" err="1">
                <a:latin typeface="+mj-lt"/>
              </a:rPr>
              <a:t>States</a:t>
            </a:r>
            <a:endParaRPr lang="it-IT" sz="1900" dirty="0">
              <a:latin typeface="+mj-lt"/>
            </a:endParaRPr>
          </a:p>
          <a:p>
            <a:pPr>
              <a:buFont typeface="Arial" pitchFamily="34" charset="0"/>
              <a:buNone/>
            </a:pPr>
            <a:r>
              <a:rPr lang="it-IT" sz="1500" dirty="0">
                <a:latin typeface="+mj-lt"/>
              </a:rPr>
              <a:t>  </a:t>
            </a:r>
          </a:p>
          <a:p>
            <a:pPr lvl="1"/>
            <a:endParaRPr lang="it-IT" sz="1050" dirty="0"/>
          </a:p>
        </p:txBody>
      </p:sp>
    </p:spTree>
    <p:extLst>
      <p:ext uri="{BB962C8B-B14F-4D97-AF65-F5344CB8AC3E}">
        <p14:creationId xmlns:p14="http://schemas.microsoft.com/office/powerpoint/2010/main" val="3936430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1550"/>
            <a:ext cx="8229600" cy="857250"/>
          </a:xfrm>
        </p:spPr>
        <p:txBody>
          <a:bodyPr/>
          <a:lstStyle/>
          <a:p>
            <a:r>
              <a:rPr lang="en-GB" sz="4000" dirty="0"/>
              <a:t>Processing and presentation of results</a:t>
            </a:r>
          </a:p>
        </p:txBody>
      </p:sp>
      <p:sp>
        <p:nvSpPr>
          <p:cNvPr id="3" name="Content Placeholder 2"/>
          <p:cNvSpPr>
            <a:spLocks noGrp="1"/>
          </p:cNvSpPr>
          <p:nvPr>
            <p:ph idx="1"/>
          </p:nvPr>
        </p:nvSpPr>
        <p:spPr>
          <a:xfrm>
            <a:off x="457200" y="1563638"/>
            <a:ext cx="8229600" cy="3168352"/>
          </a:xfrm>
        </p:spPr>
        <p:txBody>
          <a:bodyPr>
            <a:normAutofit fontScale="62500" lnSpcReduction="20000"/>
          </a:bodyPr>
          <a:lstStyle/>
          <a:p>
            <a:r>
              <a:rPr lang="en-GB" dirty="0"/>
              <a:t>Data is collected in one Excel reporting template per State </a:t>
            </a:r>
          </a:p>
          <a:p>
            <a:r>
              <a:rPr lang="en-GB" dirty="0"/>
              <a:t>Data of individual States is collated into a single data set</a:t>
            </a:r>
          </a:p>
          <a:p>
            <a:pPr lvl="1"/>
            <a:r>
              <a:rPr lang="en-GB" dirty="0"/>
              <a:t>Basis for graphical representation of results</a:t>
            </a:r>
          </a:p>
          <a:p>
            <a:pPr lvl="2"/>
            <a:r>
              <a:rPr lang="en-GB" dirty="0"/>
              <a:t>Combination of prefilled and submitted data</a:t>
            </a:r>
          </a:p>
          <a:p>
            <a:pPr lvl="3"/>
            <a:r>
              <a:rPr lang="en-GB" dirty="0">
                <a:solidFill>
                  <a:schemeClr val="accent1"/>
                </a:solidFill>
              </a:rPr>
              <a:t>Grey bars: data as submitted by the State</a:t>
            </a:r>
          </a:p>
          <a:p>
            <a:pPr lvl="3"/>
            <a:r>
              <a:rPr lang="en-GB" dirty="0">
                <a:solidFill>
                  <a:srgbClr val="FF0000"/>
                </a:solidFill>
              </a:rPr>
              <a:t>Red bars: prefilled data where available, for States which did not submit a template</a:t>
            </a:r>
          </a:p>
          <a:p>
            <a:pPr lvl="3"/>
            <a:r>
              <a:rPr lang="en-GB" dirty="0"/>
              <a:t>In some cases the number of States in the graphs is smaller than the number of pre-filled + submitted templates. Reason: for some States the template is only partially filled.</a:t>
            </a:r>
          </a:p>
          <a:p>
            <a:pPr lvl="1"/>
            <a:r>
              <a:rPr lang="en-GB" dirty="0"/>
              <a:t>Results are anonymised</a:t>
            </a:r>
          </a:p>
          <a:p>
            <a:pPr lvl="2"/>
            <a:r>
              <a:rPr lang="en-GB" dirty="0"/>
              <a:t>But each State can see where it stands in comparison to all States in the Region</a:t>
            </a:r>
          </a:p>
          <a:p>
            <a:pPr lvl="3"/>
            <a:r>
              <a:rPr lang="en-GB" dirty="0"/>
              <a:t>Each State knows its own values and can therefore position itself in the graphs</a:t>
            </a:r>
          </a:p>
        </p:txBody>
      </p:sp>
      <p:sp>
        <p:nvSpPr>
          <p:cNvPr id="4"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16</a:t>
            </a:fld>
            <a:endParaRPr lang="en-CA" dirty="0"/>
          </a:p>
        </p:txBody>
      </p:sp>
    </p:spTree>
    <p:extLst>
      <p:ext uri="{BB962C8B-B14F-4D97-AF65-F5344CB8AC3E}">
        <p14:creationId xmlns:p14="http://schemas.microsoft.com/office/powerpoint/2010/main" val="1917152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7534"/>
            <a:ext cx="8229600" cy="792088"/>
          </a:xfrm>
        </p:spPr>
        <p:txBody>
          <a:bodyPr/>
          <a:lstStyle/>
          <a:p>
            <a:r>
              <a:rPr lang="en-GB" dirty="0"/>
              <a:t>Explanation of graphs</a:t>
            </a:r>
          </a:p>
        </p:txBody>
      </p:sp>
      <p:sp>
        <p:nvSpPr>
          <p:cNvPr id="3" name="Content Placeholder 2"/>
          <p:cNvSpPr>
            <a:spLocks noGrp="1"/>
          </p:cNvSpPr>
          <p:nvPr>
            <p:ph idx="1"/>
          </p:nvPr>
        </p:nvSpPr>
        <p:spPr>
          <a:xfrm>
            <a:off x="323528" y="1275606"/>
            <a:ext cx="4536504" cy="3600400"/>
          </a:xfrm>
        </p:spPr>
        <p:txBody>
          <a:bodyPr>
            <a:noAutofit/>
          </a:bodyPr>
          <a:lstStyle/>
          <a:p>
            <a:r>
              <a:rPr lang="en-US" sz="900" dirty="0"/>
              <a:t>Title</a:t>
            </a:r>
          </a:p>
          <a:p>
            <a:pPr lvl="1"/>
            <a:r>
              <a:rPr lang="en-US" sz="800" dirty="0"/>
              <a:t>Identifies the data: year, scope (geographical and/or KPA), name of the data item, identifier code in the template</a:t>
            </a:r>
          </a:p>
          <a:p>
            <a:r>
              <a:rPr lang="en-US" sz="900" dirty="0"/>
              <a:t>X-axis</a:t>
            </a:r>
          </a:p>
          <a:p>
            <a:pPr lvl="1"/>
            <a:r>
              <a:rPr lang="en-US" sz="800" dirty="0"/>
              <a:t>The list of </a:t>
            </a:r>
            <a:r>
              <a:rPr lang="en-US" sz="800" dirty="0" err="1"/>
              <a:t>anonymised</a:t>
            </a:r>
            <a:r>
              <a:rPr lang="en-US" sz="800" dirty="0"/>
              <a:t> States for the State- and ANSP-based data items (MUAC included as an ANSP), and the list of </a:t>
            </a:r>
            <a:r>
              <a:rPr lang="en-US" sz="800" dirty="0" err="1"/>
              <a:t>anonymised</a:t>
            </a:r>
            <a:r>
              <a:rPr lang="en-US" sz="800" dirty="0"/>
              <a:t> airports for the airport-based data items (± 180 airports). Note that the labels are ranking numbers, not State/airport identifiers: in principle the mapping between numbers and States/airports is different for each graph.</a:t>
            </a:r>
          </a:p>
          <a:p>
            <a:r>
              <a:rPr lang="en-US" sz="900" dirty="0"/>
              <a:t>Left y-axis</a:t>
            </a:r>
          </a:p>
          <a:p>
            <a:pPr lvl="1"/>
            <a:r>
              <a:rPr lang="en-US" sz="800" dirty="0"/>
              <a:t>The value of the data item, with the measurement units in the bottom left corner (blank means it is simply a count).</a:t>
            </a:r>
          </a:p>
          <a:p>
            <a:r>
              <a:rPr lang="en-US" sz="900" dirty="0"/>
              <a:t>Grey line</a:t>
            </a:r>
          </a:p>
          <a:p>
            <a:pPr lvl="1"/>
            <a:r>
              <a:rPr lang="en-US" sz="800" dirty="0"/>
              <a:t>The average value (arithmetic mean), based on the number of States/ANSPs for which results are available for this data item (the length of the line indicates for how many States/ANSPs data is available). This value is a proxy for the regional average: it will change as data for more States/ANSPs is available.</a:t>
            </a:r>
          </a:p>
          <a:p>
            <a:r>
              <a:rPr lang="en-US" sz="900" dirty="0"/>
              <a:t>A series of grey and/or red bars</a:t>
            </a:r>
          </a:p>
          <a:p>
            <a:pPr lvl="1"/>
            <a:r>
              <a:rPr lang="en-US" sz="800" dirty="0"/>
              <a:t>The profile of individual State/ANSP/airport values in descending order. This provides a good picture of the differences within the region. The bars do not show the difference between a reported value of zero and the value not being reported, but this can be deduced from the brown line (absence of a bar below the grey line means value zero or a value too small to be visible in the graph).</a:t>
            </a:r>
          </a:p>
          <a:p>
            <a:r>
              <a:rPr lang="en-US" sz="900" dirty="0"/>
              <a:t>A red dotted line</a:t>
            </a:r>
          </a:p>
          <a:p>
            <a:pPr lvl="1"/>
            <a:r>
              <a:rPr lang="en-US" sz="800" dirty="0"/>
              <a:t>For data items which are </a:t>
            </a:r>
            <a:r>
              <a:rPr lang="en-US" sz="800" dirty="0" err="1"/>
              <a:t>aggregatable</a:t>
            </a:r>
            <a:r>
              <a:rPr lang="en-US" sz="800" dirty="0"/>
              <a:t> over States/ANSPs/airports: the cumulative profile of the blue bars in percent (see right-hand axis).</a:t>
            </a:r>
            <a:endParaRPr lang="en-GB" sz="800" dirty="0"/>
          </a:p>
        </p:txBody>
      </p:sp>
      <p:sp>
        <p:nvSpPr>
          <p:cNvPr id="6"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17</a:t>
            </a:fld>
            <a:endParaRPr lang="en-CA" dirty="0"/>
          </a:p>
        </p:txBody>
      </p:sp>
      <p:pic>
        <p:nvPicPr>
          <p:cNvPr id="7" name="Picture 6"/>
          <p:cNvPicPr>
            <a:picLocks noChangeAspect="1"/>
          </p:cNvPicPr>
          <p:nvPr/>
        </p:nvPicPr>
        <p:blipFill>
          <a:blip r:embed="rId2"/>
          <a:stretch>
            <a:fillRect/>
          </a:stretch>
        </p:blipFill>
        <p:spPr>
          <a:xfrm>
            <a:off x="5004048" y="1297638"/>
            <a:ext cx="3981186" cy="1749518"/>
          </a:xfrm>
          <a:prstGeom prst="rect">
            <a:avLst/>
          </a:prstGeom>
        </p:spPr>
      </p:pic>
      <p:pic>
        <p:nvPicPr>
          <p:cNvPr id="8" name="Picture 7"/>
          <p:cNvPicPr>
            <a:picLocks noChangeAspect="1"/>
          </p:cNvPicPr>
          <p:nvPr/>
        </p:nvPicPr>
        <p:blipFill>
          <a:blip r:embed="rId3"/>
          <a:stretch>
            <a:fillRect/>
          </a:stretch>
        </p:blipFill>
        <p:spPr>
          <a:xfrm>
            <a:off x="5076056" y="3110300"/>
            <a:ext cx="3922910" cy="1723909"/>
          </a:xfrm>
          <a:prstGeom prst="rect">
            <a:avLst/>
          </a:prstGeom>
        </p:spPr>
      </p:pic>
    </p:spTree>
    <p:extLst>
      <p:ext uri="{BB962C8B-B14F-4D97-AF65-F5344CB8AC3E}">
        <p14:creationId xmlns:p14="http://schemas.microsoft.com/office/powerpoint/2010/main" val="2191435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67744" y="2067694"/>
            <a:ext cx="4269160"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t>Contextual data (Table A)</a:t>
            </a:r>
          </a:p>
        </p:txBody>
      </p:sp>
      <p:sp>
        <p:nvSpPr>
          <p:cNvPr id="4"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18</a:t>
            </a:fld>
            <a:endParaRPr lang="en-CA" dirty="0"/>
          </a:p>
        </p:txBody>
      </p:sp>
      <p:sp>
        <p:nvSpPr>
          <p:cNvPr id="5" name="Footer Placeholder 4"/>
          <p:cNvSpPr>
            <a:spLocks noGrp="1"/>
          </p:cNvSpPr>
          <p:nvPr>
            <p:ph type="ftr" sz="quarter" idx="4294967295"/>
          </p:nvPr>
        </p:nvSpPr>
        <p:spPr>
          <a:xfrm>
            <a:off x="2051720" y="4894008"/>
            <a:ext cx="504056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US" dirty="0"/>
              <a:t>EASPG/1 WP/31 Annex A - ICAO EUR 2019 Performance Report</a:t>
            </a:r>
            <a:endParaRPr lang="en-CA" dirty="0"/>
          </a:p>
        </p:txBody>
      </p:sp>
    </p:spTree>
    <p:extLst>
      <p:ext uri="{BB962C8B-B14F-4D97-AF65-F5344CB8AC3E}">
        <p14:creationId xmlns:p14="http://schemas.microsoft.com/office/powerpoint/2010/main" val="38509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716016" y="123478"/>
            <a:ext cx="4269160"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t>Data items</a:t>
            </a:r>
          </a:p>
        </p:txBody>
      </p:sp>
      <p:graphicFrame>
        <p:nvGraphicFramePr>
          <p:cNvPr id="4" name="Object 3"/>
          <p:cNvGraphicFramePr>
            <a:graphicFrameLocks noChangeAspect="1"/>
          </p:cNvGraphicFramePr>
          <p:nvPr>
            <p:extLst>
              <p:ext uri="{D42A27DB-BD31-4B8C-83A1-F6EECF244321}">
                <p14:modId xmlns:p14="http://schemas.microsoft.com/office/powerpoint/2010/main" val="4106792525"/>
              </p:ext>
            </p:extLst>
          </p:nvPr>
        </p:nvGraphicFramePr>
        <p:xfrm>
          <a:off x="683568" y="843558"/>
          <a:ext cx="3686920" cy="3744416"/>
        </p:xfrm>
        <a:graphic>
          <a:graphicData uri="http://schemas.openxmlformats.org/presentationml/2006/ole">
            <mc:AlternateContent xmlns:mc="http://schemas.openxmlformats.org/markup-compatibility/2006">
              <mc:Choice xmlns:v="urn:schemas-microsoft-com:vml" Requires="v">
                <p:oleObj spid="_x0000_s1032" name="Worksheet" r:id="rId3" imgW="4886435" imgH="4962457" progId="Excel.Sheet.12">
                  <p:embed/>
                </p:oleObj>
              </mc:Choice>
              <mc:Fallback>
                <p:oleObj name="Worksheet" r:id="rId3" imgW="4886435" imgH="4962457" progId="Excel.Sheet.12">
                  <p:embed/>
                  <p:pic>
                    <p:nvPicPr>
                      <p:cNvPr id="0" name=""/>
                      <p:cNvPicPr/>
                      <p:nvPr/>
                    </p:nvPicPr>
                    <p:blipFill>
                      <a:blip r:embed="rId4"/>
                      <a:stretch>
                        <a:fillRect/>
                      </a:stretch>
                    </p:blipFill>
                    <p:spPr>
                      <a:xfrm>
                        <a:off x="683568" y="843558"/>
                        <a:ext cx="3686920" cy="3744416"/>
                      </a:xfrm>
                      <a:prstGeom prst="rect">
                        <a:avLst/>
                      </a:prstGeom>
                      <a:solidFill>
                        <a:schemeClr val="bg1"/>
                      </a:solid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884459520"/>
              </p:ext>
            </p:extLst>
          </p:nvPr>
        </p:nvGraphicFramePr>
        <p:xfrm>
          <a:off x="4499992" y="1059582"/>
          <a:ext cx="3683778" cy="2592288"/>
        </p:xfrm>
        <a:graphic>
          <a:graphicData uri="http://schemas.openxmlformats.org/presentationml/2006/ole">
            <mc:AlternateContent xmlns:mc="http://schemas.openxmlformats.org/markup-compatibility/2006">
              <mc:Choice xmlns:v="urn:schemas-microsoft-com:vml" Requires="v">
                <p:oleObj spid="_x0000_s1033" name="Worksheet" r:id="rId5" imgW="4886435" imgH="3438457" progId="Excel.Sheet.12">
                  <p:embed/>
                </p:oleObj>
              </mc:Choice>
              <mc:Fallback>
                <p:oleObj name="Worksheet" r:id="rId5" imgW="4886435" imgH="3438457" progId="Excel.Sheet.12">
                  <p:embed/>
                  <p:pic>
                    <p:nvPicPr>
                      <p:cNvPr id="0" name=""/>
                      <p:cNvPicPr/>
                      <p:nvPr/>
                    </p:nvPicPr>
                    <p:blipFill>
                      <a:blip r:embed="rId6"/>
                      <a:stretch>
                        <a:fillRect/>
                      </a:stretch>
                    </p:blipFill>
                    <p:spPr>
                      <a:xfrm>
                        <a:off x="4499992" y="1059582"/>
                        <a:ext cx="3683778" cy="2592288"/>
                      </a:xfrm>
                      <a:prstGeom prst="rect">
                        <a:avLst/>
                      </a:prstGeom>
                    </p:spPr>
                  </p:pic>
                </p:oleObj>
              </mc:Fallback>
            </mc:AlternateContent>
          </a:graphicData>
        </a:graphic>
      </p:graphicFrame>
      <p:sp>
        <p:nvSpPr>
          <p:cNvPr id="6"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19</a:t>
            </a:fld>
            <a:endParaRPr lang="en-CA" dirty="0"/>
          </a:p>
        </p:txBody>
      </p:sp>
    </p:spTree>
    <p:extLst>
      <p:ext uri="{BB962C8B-B14F-4D97-AF65-F5344CB8AC3E}">
        <p14:creationId xmlns:p14="http://schemas.microsoft.com/office/powerpoint/2010/main" val="197872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4114800" cy="857250"/>
          </a:xfrm>
        </p:spPr>
        <p:txBody>
          <a:bodyPr/>
          <a:lstStyle/>
          <a:p>
            <a:r>
              <a:rPr lang="en-GB" dirty="0"/>
              <a:t>Contents</a:t>
            </a:r>
          </a:p>
        </p:txBody>
      </p:sp>
      <p:sp>
        <p:nvSpPr>
          <p:cNvPr id="3" name="Content Placeholder 2"/>
          <p:cNvSpPr>
            <a:spLocks noGrp="1"/>
          </p:cNvSpPr>
          <p:nvPr>
            <p:ph idx="1"/>
          </p:nvPr>
        </p:nvSpPr>
        <p:spPr>
          <a:xfrm>
            <a:off x="1403648" y="1707654"/>
            <a:ext cx="5616624" cy="2886968"/>
          </a:xfrm>
        </p:spPr>
        <p:txBody>
          <a:bodyPr>
            <a:normAutofit/>
          </a:bodyPr>
          <a:lstStyle/>
          <a:p>
            <a:r>
              <a:rPr lang="en-GB" sz="2400" dirty="0"/>
              <a:t>Executive summary</a:t>
            </a:r>
          </a:p>
          <a:p>
            <a:r>
              <a:rPr lang="en-GB" sz="2400" dirty="0"/>
              <a:t>Introduction</a:t>
            </a:r>
          </a:p>
          <a:p>
            <a:r>
              <a:rPr lang="en-GB" sz="2400" dirty="0"/>
              <a:t>Contextual data (Table A)</a:t>
            </a:r>
          </a:p>
          <a:p>
            <a:r>
              <a:rPr lang="en-GB" sz="2400" dirty="0"/>
              <a:t>Performance data (Table B)</a:t>
            </a:r>
          </a:p>
          <a:p>
            <a:r>
              <a:rPr lang="en-GB" sz="2400" dirty="0"/>
              <a:t>Participation KPA</a:t>
            </a:r>
          </a:p>
          <a:p>
            <a:endParaRPr lang="en-GB" dirty="0"/>
          </a:p>
          <a:p>
            <a:endParaRPr lang="en-GB" dirty="0"/>
          </a:p>
        </p:txBody>
      </p:sp>
      <p:sp>
        <p:nvSpPr>
          <p:cNvPr id="4"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2</a:t>
            </a:fld>
            <a:endParaRPr lang="en-CA" dirty="0"/>
          </a:p>
        </p:txBody>
      </p:sp>
      <p:sp>
        <p:nvSpPr>
          <p:cNvPr id="5" name="Footer Placeholder 4"/>
          <p:cNvSpPr>
            <a:spLocks noGrp="1"/>
          </p:cNvSpPr>
          <p:nvPr>
            <p:ph type="ftr" sz="quarter" idx="4294967295"/>
          </p:nvPr>
        </p:nvSpPr>
        <p:spPr>
          <a:xfrm>
            <a:off x="2051720" y="4894008"/>
            <a:ext cx="504056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US" dirty="0"/>
              <a:t>EASPG/xx WP/</a:t>
            </a:r>
            <a:r>
              <a:rPr lang="en-US" dirty="0" err="1"/>
              <a:t>yy</a:t>
            </a:r>
            <a:r>
              <a:rPr lang="en-US" dirty="0"/>
              <a:t> Annex A - ICAO EUR 2021 Performance Report</a:t>
            </a:r>
            <a:endParaRPr lang="en-CA" dirty="0"/>
          </a:p>
        </p:txBody>
      </p:sp>
    </p:spTree>
    <p:extLst>
      <p:ext uri="{BB962C8B-B14F-4D97-AF65-F5344CB8AC3E}">
        <p14:creationId xmlns:p14="http://schemas.microsoft.com/office/powerpoint/2010/main" val="93886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5924" y="122398"/>
            <a:ext cx="4269531" cy="461665"/>
          </a:xfrm>
          <a:prstGeom prst="rect">
            <a:avLst/>
          </a:prstGeom>
          <a:noFill/>
        </p:spPr>
        <p:txBody>
          <a:bodyPr vert="horz" rtlCol="0">
            <a:spAutoFit/>
          </a:bodyPr>
          <a:lstStyle/>
          <a:p>
            <a:pPr algn="ctr"/>
            <a:r>
              <a:rPr lang="en-GB" sz="2400">
                <a:solidFill>
                  <a:srgbClr val="279DD9"/>
                </a:solidFill>
                <a:latin typeface="Calibri (Headings)"/>
              </a:rPr>
              <a:t>Data items A8</a:t>
            </a:r>
          </a:p>
        </p:txBody>
      </p:sp>
      <p:sp>
        <p:nvSpPr>
          <p:cNvPr id="4" name="TextBox 3"/>
          <p:cNvSpPr txBox="1"/>
          <p:nvPr/>
        </p:nvSpPr>
        <p:spPr>
          <a:xfrm>
            <a:off x="6372200" y="1707654"/>
            <a:ext cx="2657664" cy="2839239"/>
          </a:xfrm>
          <a:prstGeom prst="rect">
            <a:avLst/>
          </a:prstGeom>
          <a:noFill/>
        </p:spPr>
        <p:txBody>
          <a:bodyPr wrap="square" rtlCol="0">
            <a:spAutoFit/>
          </a:bodyPr>
          <a:lstStyle/>
          <a:p>
            <a:pPr marL="171450" indent="-171450">
              <a:buFont typeface="Arial" panose="020B0604020202020204" pitchFamily="34" charset="0"/>
              <a:buChar char="•"/>
            </a:pPr>
            <a:r>
              <a:rPr lang="en-GB" sz="1050" dirty="0"/>
              <a:t>Continental airspace in the EUR region varies widely, including the organisation of service provision in terms of FIRs.</a:t>
            </a:r>
            <a:br>
              <a:rPr lang="en-GB" sz="1050" dirty="0"/>
            </a:br>
            <a:endParaRPr lang="en-GB" sz="1050" dirty="0"/>
          </a:p>
          <a:p>
            <a:pPr marL="171450" indent="-171450">
              <a:buFont typeface="Arial" panose="020B0604020202020204" pitchFamily="34" charset="0"/>
              <a:buChar char="•"/>
            </a:pPr>
            <a:r>
              <a:rPr lang="en-GB" sz="1050" dirty="0"/>
              <a:t>Smaller States / airspaces organise their air navigation service regions as a single FIR while larger nations (and associated airspace) is structured in a multitude of FIRs.</a:t>
            </a:r>
            <a:br>
              <a:rPr lang="en-GB" sz="1050" dirty="0"/>
            </a:br>
            <a:endParaRPr lang="en-GB" sz="1050" dirty="0"/>
          </a:p>
          <a:p>
            <a:pPr marL="171450" indent="-171450">
              <a:buFont typeface="Arial" panose="020B0604020202020204" pitchFamily="34" charset="0"/>
              <a:buChar char="•"/>
            </a:pPr>
            <a:r>
              <a:rPr lang="en-GB" sz="1050" dirty="0"/>
              <a:t>7 reporting states have 4 or more FIRs accounting for approximate 40% of all FIRs.</a:t>
            </a:r>
            <a:br>
              <a:rPr lang="en-GB" sz="1050" dirty="0"/>
            </a:br>
            <a:endParaRPr lang="en-GB" sz="1050" dirty="0"/>
          </a:p>
          <a:p>
            <a:pPr marL="171450" indent="-171450">
              <a:buFont typeface="Arial" panose="020B0604020202020204" pitchFamily="34" charset="0"/>
              <a:buChar char="•"/>
            </a:pPr>
            <a:r>
              <a:rPr lang="en-GB" sz="1050" dirty="0"/>
              <a:t>A high share of states operates 2 FIRs, while the majority (size-dependent) services 1 FIR</a:t>
            </a:r>
          </a:p>
        </p:txBody>
      </p:sp>
      <p:pic>
        <p:nvPicPr>
          <p:cNvPr id="5" name="Picture 4">
            <a:extLst>
              <a:ext uri="{FF2B5EF4-FFF2-40B4-BE49-F238E27FC236}">
                <a16:creationId xmlns:a16="http://schemas.microsoft.com/office/drawing/2014/main" id="{E590C769-469B-B4FB-A08A-85DABC54398A}"/>
              </a:ext>
            </a:extLst>
          </p:cNvPr>
          <p:cNvPicPr>
            <a:picLocks noChangeAspect="1"/>
          </p:cNvPicPr>
          <p:nvPr/>
        </p:nvPicPr>
        <p:blipFill>
          <a:blip r:embed="rId2"/>
          <a:stretch>
            <a:fillRect/>
          </a:stretch>
        </p:blipFill>
        <p:spPr>
          <a:xfrm>
            <a:off x="-17293" y="915566"/>
            <a:ext cx="6399027" cy="3799578"/>
          </a:xfrm>
          <a:prstGeom prst="rect">
            <a:avLst/>
          </a:prstGeom>
        </p:spPr>
      </p:pic>
    </p:spTree>
    <p:extLst>
      <p:ext uri="{BB962C8B-B14F-4D97-AF65-F5344CB8AC3E}">
        <p14:creationId xmlns:p14="http://schemas.microsoft.com/office/powerpoint/2010/main" val="2496120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4F769ED-1B8F-AE9F-B6EF-03B0DFECDA27}"/>
              </a:ext>
            </a:extLst>
          </p:cNvPr>
          <p:cNvPicPr>
            <a:picLocks noChangeAspect="1"/>
          </p:cNvPicPr>
          <p:nvPr/>
        </p:nvPicPr>
        <p:blipFill>
          <a:blip r:embed="rId2"/>
          <a:stretch>
            <a:fillRect/>
          </a:stretch>
        </p:blipFill>
        <p:spPr>
          <a:xfrm>
            <a:off x="107505" y="873363"/>
            <a:ext cx="6264696" cy="3655562"/>
          </a:xfrm>
          <a:prstGeom prst="rect">
            <a:avLst/>
          </a:prstGeom>
        </p:spPr>
      </p:pic>
      <p:sp>
        <p:nvSpPr>
          <p:cNvPr id="2" name="TextBox 1"/>
          <p:cNvSpPr txBox="1"/>
          <p:nvPr/>
        </p:nvSpPr>
        <p:spPr>
          <a:xfrm>
            <a:off x="4715924" y="122398"/>
            <a:ext cx="4269531" cy="461665"/>
          </a:xfrm>
          <a:prstGeom prst="rect">
            <a:avLst/>
          </a:prstGeom>
          <a:noFill/>
        </p:spPr>
        <p:txBody>
          <a:bodyPr vert="horz" rtlCol="0">
            <a:spAutoFit/>
          </a:bodyPr>
          <a:lstStyle/>
          <a:p>
            <a:pPr algn="ctr"/>
            <a:r>
              <a:rPr lang="en-GB" sz="2400" dirty="0">
                <a:solidFill>
                  <a:srgbClr val="279DD9"/>
                </a:solidFill>
                <a:latin typeface="Calibri (Headings)"/>
              </a:rPr>
              <a:t>Data items A9 &amp; A29</a:t>
            </a:r>
          </a:p>
        </p:txBody>
      </p:sp>
      <p:sp>
        <p:nvSpPr>
          <p:cNvPr id="5" name="TextBox 4"/>
          <p:cNvSpPr txBox="1"/>
          <p:nvPr/>
        </p:nvSpPr>
        <p:spPr>
          <a:xfrm>
            <a:off x="6306824" y="1491630"/>
            <a:ext cx="2873688" cy="2677656"/>
          </a:xfrm>
          <a:prstGeom prst="rect">
            <a:avLst/>
          </a:prstGeom>
          <a:noFill/>
        </p:spPr>
        <p:txBody>
          <a:bodyPr wrap="square" rtlCol="0">
            <a:spAutoFit/>
          </a:bodyPr>
          <a:lstStyle/>
          <a:p>
            <a:pPr marL="171450" indent="-171450">
              <a:buFont typeface="Arial" panose="020B0604020202020204" pitchFamily="34" charset="0"/>
              <a:buChar char="•"/>
            </a:pPr>
            <a:r>
              <a:rPr lang="en-GB" sz="1050" dirty="0"/>
              <a:t>The top 5 States included in the report cover  over 50% of the continental airspace.  Two third of the continental airspace is served including another 3 States (= total 8 States).</a:t>
            </a:r>
          </a:p>
          <a:p>
            <a:pPr marL="171450" indent="-171450">
              <a:buFont typeface="Arial" panose="020B0604020202020204" pitchFamily="34" charset="0"/>
              <a:buChar char="•"/>
            </a:pPr>
            <a:endParaRPr lang="en-GB" sz="1050" dirty="0"/>
          </a:p>
          <a:p>
            <a:pPr marL="171450" indent="-171450">
              <a:buFont typeface="Arial" panose="020B0604020202020204" pitchFamily="34" charset="0"/>
              <a:buChar char="•"/>
            </a:pPr>
            <a:r>
              <a:rPr lang="en-GB" sz="1050" dirty="0"/>
              <a:t>Airspace sizes vary widely across the EUR region performance framework participants.</a:t>
            </a:r>
            <a:br>
              <a:rPr lang="en-GB" sz="1050" dirty="0"/>
            </a:br>
            <a:endParaRPr lang="en-GB" sz="1050" dirty="0"/>
          </a:p>
          <a:p>
            <a:pPr marL="171450" indent="-171450">
              <a:buFont typeface="Arial" panose="020B0604020202020204" pitchFamily="34" charset="0"/>
              <a:buChar char="•"/>
            </a:pPr>
            <a:r>
              <a:rPr lang="en-GB" sz="1050" dirty="0"/>
              <a:t>With 50% of the States, 95% of the continental airspace is covered.</a:t>
            </a:r>
            <a:br>
              <a:rPr lang="en-GB" sz="1050" dirty="0"/>
            </a:br>
            <a:endParaRPr lang="en-GB" sz="1050" dirty="0"/>
          </a:p>
          <a:p>
            <a:pPr marL="171450" indent="-171450">
              <a:buFont typeface="Arial" panose="020B0604020202020204" pitchFamily="34" charset="0"/>
              <a:buChar char="•"/>
            </a:pPr>
            <a:r>
              <a:rPr lang="en-GB" sz="1050" dirty="0"/>
              <a:t>The EUR region is characterised by a wide variety in the size of the continental airspace.</a:t>
            </a:r>
            <a:br>
              <a:rPr lang="en-GB" sz="1050" dirty="0"/>
            </a:br>
            <a:r>
              <a:rPr lang="en-GB" sz="1050" dirty="0"/>
              <a:t>Oceanic airspace and service provision is largely concentrated in a small number of States. </a:t>
            </a:r>
          </a:p>
        </p:txBody>
      </p:sp>
      <p:sp>
        <p:nvSpPr>
          <p:cNvPr id="6" name="Rectangle 5"/>
          <p:cNvSpPr/>
          <p:nvPr/>
        </p:nvSpPr>
        <p:spPr>
          <a:xfrm>
            <a:off x="467544" y="1101785"/>
            <a:ext cx="576064" cy="3168352"/>
          </a:xfrm>
          <a:prstGeom prst="rect">
            <a:avLst/>
          </a:prstGeom>
          <a:noFill/>
          <a:ln>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1FED8BE5-0F74-53C6-D306-D099DF5DBA70}"/>
              </a:ext>
            </a:extLst>
          </p:cNvPr>
          <p:cNvCxnSpPr/>
          <p:nvPr/>
        </p:nvCxnSpPr>
        <p:spPr>
          <a:xfrm>
            <a:off x="1058219" y="2659780"/>
            <a:ext cx="504056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traight Connector 10">
            <a:extLst>
              <a:ext uri="{FF2B5EF4-FFF2-40B4-BE49-F238E27FC236}">
                <a16:creationId xmlns:a16="http://schemas.microsoft.com/office/drawing/2014/main" id="{A544C2B6-463E-834D-B40F-9484A206F207}"/>
              </a:ext>
            </a:extLst>
          </p:cNvPr>
          <p:cNvCxnSpPr>
            <a:cxnSpLocks/>
          </p:cNvCxnSpPr>
          <p:nvPr/>
        </p:nvCxnSpPr>
        <p:spPr>
          <a:xfrm>
            <a:off x="1462274" y="2223239"/>
            <a:ext cx="460851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8" name="Picture 17">
            <a:extLst>
              <a:ext uri="{FF2B5EF4-FFF2-40B4-BE49-F238E27FC236}">
                <a16:creationId xmlns:a16="http://schemas.microsoft.com/office/drawing/2014/main" id="{8E44A0A4-210B-4608-459C-4F1686B24E0A}"/>
              </a:ext>
            </a:extLst>
          </p:cNvPr>
          <p:cNvPicPr>
            <a:picLocks noChangeAspect="1"/>
          </p:cNvPicPr>
          <p:nvPr/>
        </p:nvPicPr>
        <p:blipFill>
          <a:blip r:embed="rId3"/>
          <a:stretch>
            <a:fillRect/>
          </a:stretch>
        </p:blipFill>
        <p:spPr>
          <a:xfrm>
            <a:off x="2411760" y="1683872"/>
            <a:ext cx="3483947" cy="1951815"/>
          </a:xfrm>
          <a:prstGeom prst="rect">
            <a:avLst/>
          </a:prstGeom>
        </p:spPr>
      </p:pic>
    </p:spTree>
    <p:extLst>
      <p:ext uri="{BB962C8B-B14F-4D97-AF65-F5344CB8AC3E}">
        <p14:creationId xmlns:p14="http://schemas.microsoft.com/office/powerpoint/2010/main" val="4277170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D2488A-24D7-B329-AB02-1CCBBDCBD69C}"/>
              </a:ext>
            </a:extLst>
          </p:cNvPr>
          <p:cNvPicPr>
            <a:picLocks noChangeAspect="1"/>
          </p:cNvPicPr>
          <p:nvPr/>
        </p:nvPicPr>
        <p:blipFill>
          <a:blip r:embed="rId2"/>
          <a:stretch>
            <a:fillRect/>
          </a:stretch>
        </p:blipFill>
        <p:spPr>
          <a:xfrm>
            <a:off x="0" y="987574"/>
            <a:ext cx="6401669" cy="3725940"/>
          </a:xfrm>
          <a:prstGeom prst="rect">
            <a:avLst/>
          </a:prstGeom>
        </p:spPr>
      </p:pic>
      <p:sp>
        <p:nvSpPr>
          <p:cNvPr id="2" name="TextBox 1"/>
          <p:cNvSpPr txBox="1"/>
          <p:nvPr/>
        </p:nvSpPr>
        <p:spPr>
          <a:xfrm>
            <a:off x="4715924" y="122398"/>
            <a:ext cx="4269531" cy="461665"/>
          </a:xfrm>
          <a:prstGeom prst="rect">
            <a:avLst/>
          </a:prstGeom>
          <a:noFill/>
        </p:spPr>
        <p:txBody>
          <a:bodyPr vert="horz" rtlCol="0">
            <a:spAutoFit/>
          </a:bodyPr>
          <a:lstStyle/>
          <a:p>
            <a:pPr algn="ctr"/>
            <a:r>
              <a:rPr lang="en-GB" sz="2400" dirty="0">
                <a:solidFill>
                  <a:srgbClr val="279DD9"/>
                </a:solidFill>
                <a:latin typeface="Calibri (Headings)"/>
              </a:rPr>
              <a:t>Data items A11 &amp; 31</a:t>
            </a:r>
          </a:p>
        </p:txBody>
      </p:sp>
      <p:sp>
        <p:nvSpPr>
          <p:cNvPr id="6" name="TextBox 5"/>
          <p:cNvSpPr txBox="1"/>
          <p:nvPr/>
        </p:nvSpPr>
        <p:spPr>
          <a:xfrm>
            <a:off x="6401669" y="987574"/>
            <a:ext cx="2771800" cy="4293483"/>
          </a:xfrm>
          <a:prstGeom prst="rect">
            <a:avLst/>
          </a:prstGeom>
          <a:noFill/>
        </p:spPr>
        <p:txBody>
          <a:bodyPr wrap="square" rtlCol="0">
            <a:spAutoFit/>
          </a:bodyPr>
          <a:lstStyle/>
          <a:p>
            <a:pPr marL="171450" indent="-171450">
              <a:buFont typeface="Arial" panose="020B0604020202020204" pitchFamily="34" charset="0"/>
              <a:buChar char="•"/>
            </a:pPr>
            <a:r>
              <a:rPr lang="en-GB" sz="1050" dirty="0"/>
              <a:t>Traffic in 2021 increased in comparison to previous years in reaction with relaxing COVID19 travel constraints. However, across the year traffic levels varied in light of the local and global travel constraints</a:t>
            </a:r>
            <a:br>
              <a:rPr lang="en-GB" sz="1050" dirty="0"/>
            </a:br>
            <a:endParaRPr lang="en-GB" sz="1050" dirty="0"/>
          </a:p>
          <a:p>
            <a:pPr marL="171450" indent="-171450">
              <a:buFont typeface="Arial" panose="020B0604020202020204" pitchFamily="34" charset="0"/>
              <a:buChar char="•"/>
            </a:pPr>
            <a:r>
              <a:rPr lang="en-GB" sz="1050" dirty="0"/>
              <a:t>About 50% of the total IFR flight hours are accrued by 9 States (while in 2019 this was more centralised in 8 States).</a:t>
            </a:r>
            <a:br>
              <a:rPr lang="en-GB" sz="1050" dirty="0"/>
            </a:br>
            <a:endParaRPr lang="en-GB" sz="1050" dirty="0"/>
          </a:p>
          <a:p>
            <a:pPr marL="171450" indent="-171450">
              <a:buFont typeface="Arial" panose="020B0604020202020204" pitchFamily="34" charset="0"/>
              <a:buChar char="•"/>
            </a:pPr>
            <a:r>
              <a:rPr lang="en-GB" sz="1050" dirty="0"/>
              <a:t>Similar to the overall traffic share across the region, the share of the reduction is heavily dependent on the size of the continental airspace.</a:t>
            </a:r>
            <a:br>
              <a:rPr lang="en-GB" sz="1050" dirty="0"/>
            </a:br>
            <a:endParaRPr lang="en-GB" sz="1050" dirty="0"/>
          </a:p>
          <a:p>
            <a:pPr marL="171450" indent="-171450">
              <a:buFont typeface="Arial" panose="020B0604020202020204" pitchFamily="34" charset="0"/>
              <a:buChar char="•"/>
            </a:pPr>
            <a:r>
              <a:rPr lang="en-GB" sz="1050" dirty="0"/>
              <a:t>On average, the total annual traffic (controlled IFR flights varied between 40-75% of pre-pandemic levels. Oceanic traffic (primarily long-range) international traffic increased only slightly in 2021</a:t>
            </a:r>
            <a:br>
              <a:rPr lang="en-GB" sz="1050" dirty="0"/>
            </a:br>
            <a:endParaRPr lang="en-GB" sz="1050" dirty="0"/>
          </a:p>
          <a:p>
            <a:pPr marL="171450" indent="-171450">
              <a:buFont typeface="Arial" panose="020B0604020202020204" pitchFamily="34" charset="0"/>
              <a:buChar char="•"/>
            </a:pPr>
            <a:r>
              <a:rPr lang="en-GB" sz="1050" dirty="0"/>
              <a:t>There are nuances in different States with traffic decreasing at higher margins. </a:t>
            </a:r>
            <a:br>
              <a:rPr lang="en-GB" sz="1050" dirty="0"/>
            </a:br>
            <a:r>
              <a:rPr lang="en-GB" sz="1050" dirty="0"/>
              <a:t/>
            </a:r>
            <a:br>
              <a:rPr lang="en-GB" sz="1050" dirty="0"/>
            </a:br>
            <a:endParaRPr lang="en-GB" sz="1050" dirty="0"/>
          </a:p>
          <a:p>
            <a:pPr marL="171450" indent="-171450">
              <a:buFont typeface="Arial" panose="020B0604020202020204" pitchFamily="34" charset="0"/>
              <a:buChar char="•"/>
            </a:pPr>
            <a:endParaRPr lang="en-GB" sz="1050" dirty="0"/>
          </a:p>
        </p:txBody>
      </p:sp>
      <p:sp>
        <p:nvSpPr>
          <p:cNvPr id="7" name="Rectangle 6"/>
          <p:cNvSpPr/>
          <p:nvPr/>
        </p:nvSpPr>
        <p:spPr>
          <a:xfrm>
            <a:off x="375840" y="2713551"/>
            <a:ext cx="1027807" cy="1632906"/>
          </a:xfrm>
          <a:prstGeom prst="rect">
            <a:avLst/>
          </a:prstGeom>
          <a:noFill/>
          <a:ln>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6EF86398-CFAA-5649-D543-E501475680E0}"/>
              </a:ext>
            </a:extLst>
          </p:cNvPr>
          <p:cNvCxnSpPr/>
          <p:nvPr/>
        </p:nvCxnSpPr>
        <p:spPr>
          <a:xfrm>
            <a:off x="1115616" y="2813127"/>
            <a:ext cx="504056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0" name="Picture 9">
            <a:extLst>
              <a:ext uri="{FF2B5EF4-FFF2-40B4-BE49-F238E27FC236}">
                <a16:creationId xmlns:a16="http://schemas.microsoft.com/office/drawing/2014/main" id="{00A8552B-CF8C-73B5-4534-5EA1E1764197}"/>
              </a:ext>
            </a:extLst>
          </p:cNvPr>
          <p:cNvPicPr>
            <a:picLocks noChangeAspect="1"/>
          </p:cNvPicPr>
          <p:nvPr/>
        </p:nvPicPr>
        <p:blipFill>
          <a:blip r:embed="rId3"/>
          <a:stretch>
            <a:fillRect/>
          </a:stretch>
        </p:blipFill>
        <p:spPr>
          <a:xfrm>
            <a:off x="3186100" y="1806707"/>
            <a:ext cx="2771800" cy="1813687"/>
          </a:xfrm>
          <a:prstGeom prst="rect">
            <a:avLst/>
          </a:prstGeom>
        </p:spPr>
      </p:pic>
    </p:spTree>
    <p:extLst>
      <p:ext uri="{BB962C8B-B14F-4D97-AF65-F5344CB8AC3E}">
        <p14:creationId xmlns:p14="http://schemas.microsoft.com/office/powerpoint/2010/main" val="1451725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671961"/>
            <a:ext cx="5369068" cy="2359418"/>
          </a:xfrm>
          <a:prstGeom prst="rect">
            <a:avLst/>
          </a:prstGeom>
        </p:spPr>
      </p:pic>
      <p:sp>
        <p:nvSpPr>
          <p:cNvPr id="4" name="TextBox 3"/>
          <p:cNvSpPr txBox="1"/>
          <p:nvPr/>
        </p:nvSpPr>
        <p:spPr>
          <a:xfrm>
            <a:off x="6084168" y="671961"/>
            <a:ext cx="3059832" cy="2839239"/>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n-GB" sz="1050" dirty="0"/>
              <a:t>Comparing traffic levels in 2019 vs 2021, the overall pattern of traffic is broadly consistent.</a:t>
            </a:r>
            <a:br>
              <a:rPr lang="en-GB" sz="1050" dirty="0"/>
            </a:br>
            <a:endParaRPr lang="en-GB" sz="1050" dirty="0"/>
          </a:p>
          <a:p>
            <a:pPr marL="171450" indent="-171450">
              <a:buFont typeface="Arial" panose="020B0604020202020204" pitchFamily="34" charset="0"/>
              <a:buChar char="•"/>
            </a:pPr>
            <a:r>
              <a:rPr lang="en-GB" sz="1050" dirty="0"/>
              <a:t>While in 2019 traffic ranged from just under 3.4 million flights to under 100.000 flights; the level per state increased following the decline in 2020 in 2021.</a:t>
            </a:r>
            <a:br>
              <a:rPr lang="en-GB" sz="1050" dirty="0"/>
            </a:br>
            <a:endParaRPr lang="en-GB" sz="1050" dirty="0"/>
          </a:p>
          <a:p>
            <a:pPr marL="171450" indent="-171450">
              <a:buFont typeface="Arial" panose="020B0604020202020204" pitchFamily="34" charset="0"/>
              <a:buChar char="•"/>
            </a:pPr>
            <a:r>
              <a:rPr lang="en-GB" sz="1050" dirty="0"/>
              <a:t>Total annual traffic ranged on average 55-60% across the region.</a:t>
            </a:r>
            <a:br>
              <a:rPr lang="en-GB" sz="1050" dirty="0"/>
            </a:br>
            <a:endParaRPr lang="en-GB" sz="1050" dirty="0"/>
          </a:p>
          <a:p>
            <a:pPr marL="171450" indent="-171450">
              <a:buFont typeface="Arial" panose="020B0604020202020204" pitchFamily="34" charset="0"/>
              <a:buChar char="•"/>
            </a:pPr>
            <a:r>
              <a:rPr lang="en-GB" sz="1050" dirty="0"/>
              <a:t>This suggests, while the peak of the decline followed the WHO pandemic declaration in March 2020, and with different patterns of recovery throughout the remainder of 2020, traffic levels increased in 2021 across the region.</a:t>
            </a:r>
          </a:p>
          <a:p>
            <a:pPr marL="171450" indent="-171450">
              <a:buFont typeface="Arial" panose="020B0604020202020204" pitchFamily="34" charset="0"/>
              <a:buChar char="•"/>
            </a:pPr>
            <a:endParaRPr lang="en-GB" sz="1050" dirty="0"/>
          </a:p>
        </p:txBody>
      </p:sp>
      <p:pic>
        <p:nvPicPr>
          <p:cNvPr id="5" name="Picture 4">
            <a:extLst>
              <a:ext uri="{FF2B5EF4-FFF2-40B4-BE49-F238E27FC236}">
                <a16:creationId xmlns:a16="http://schemas.microsoft.com/office/drawing/2014/main" id="{B53157B2-3A6C-5C3A-BBD5-2B55C404995C}"/>
              </a:ext>
            </a:extLst>
          </p:cNvPr>
          <p:cNvPicPr>
            <a:picLocks noChangeAspect="1"/>
          </p:cNvPicPr>
          <p:nvPr/>
        </p:nvPicPr>
        <p:blipFill>
          <a:blip r:embed="rId3"/>
          <a:stretch>
            <a:fillRect/>
          </a:stretch>
        </p:blipFill>
        <p:spPr>
          <a:xfrm>
            <a:off x="1219156" y="1886913"/>
            <a:ext cx="4865012" cy="2831565"/>
          </a:xfrm>
          <a:prstGeom prst="rect">
            <a:avLst/>
          </a:prstGeom>
        </p:spPr>
      </p:pic>
    </p:spTree>
    <p:extLst>
      <p:ext uri="{BB962C8B-B14F-4D97-AF65-F5344CB8AC3E}">
        <p14:creationId xmlns:p14="http://schemas.microsoft.com/office/powerpoint/2010/main" val="1943585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F52EDA9-E106-D9EE-C96F-1F7F1889FFFF}"/>
              </a:ext>
            </a:extLst>
          </p:cNvPr>
          <p:cNvPicPr>
            <a:picLocks noChangeAspect="1"/>
          </p:cNvPicPr>
          <p:nvPr/>
        </p:nvPicPr>
        <p:blipFill>
          <a:blip r:embed="rId2"/>
          <a:stretch>
            <a:fillRect/>
          </a:stretch>
        </p:blipFill>
        <p:spPr>
          <a:xfrm>
            <a:off x="15618" y="816792"/>
            <a:ext cx="6236151" cy="3725940"/>
          </a:xfrm>
          <a:prstGeom prst="rect">
            <a:avLst/>
          </a:prstGeom>
        </p:spPr>
      </p:pic>
      <p:sp>
        <p:nvSpPr>
          <p:cNvPr id="2" name="TextBox 1"/>
          <p:cNvSpPr txBox="1"/>
          <p:nvPr/>
        </p:nvSpPr>
        <p:spPr>
          <a:xfrm>
            <a:off x="4715924" y="122398"/>
            <a:ext cx="4269531" cy="461665"/>
          </a:xfrm>
          <a:prstGeom prst="rect">
            <a:avLst/>
          </a:prstGeom>
          <a:noFill/>
        </p:spPr>
        <p:txBody>
          <a:bodyPr vert="horz" rtlCol="0">
            <a:spAutoFit/>
          </a:bodyPr>
          <a:lstStyle/>
          <a:p>
            <a:pPr algn="ctr"/>
            <a:r>
              <a:rPr lang="en-GB" sz="2400" dirty="0">
                <a:solidFill>
                  <a:srgbClr val="279DD9"/>
                </a:solidFill>
                <a:latin typeface="Calibri (Headings)"/>
              </a:rPr>
              <a:t>Data items A15 &amp; A35</a:t>
            </a:r>
          </a:p>
        </p:txBody>
      </p:sp>
      <p:sp>
        <p:nvSpPr>
          <p:cNvPr id="6" name="TextBox 5"/>
          <p:cNvSpPr txBox="1"/>
          <p:nvPr/>
        </p:nvSpPr>
        <p:spPr>
          <a:xfrm>
            <a:off x="6221086" y="1347614"/>
            <a:ext cx="2764369" cy="2839239"/>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n-GB" sz="1050" dirty="0"/>
              <a:t>About 60% of the IFR flight hours within the continental airspace in 2021 is serviced by  7 participating States. </a:t>
            </a:r>
            <a:br>
              <a:rPr lang="en-GB" sz="1050" dirty="0"/>
            </a:br>
            <a:endParaRPr lang="en-GB" sz="1050" dirty="0"/>
          </a:p>
          <a:p>
            <a:pPr marL="171450" indent="-171450">
              <a:buFont typeface="Arial" panose="020B0604020202020204" pitchFamily="34" charset="0"/>
              <a:buChar char="•"/>
            </a:pPr>
            <a:r>
              <a:rPr lang="en-GB" sz="1050" dirty="0"/>
              <a:t>The majority of States serviced at or below 200k flight hours in 2021.</a:t>
            </a:r>
            <a:br>
              <a:rPr lang="en-GB" sz="1050" dirty="0"/>
            </a:br>
            <a:endParaRPr lang="en-GB" sz="1050" dirty="0"/>
          </a:p>
          <a:p>
            <a:pPr marL="171450" indent="-171450">
              <a:buFont typeface="Arial" panose="020B0604020202020204" pitchFamily="34" charset="0"/>
              <a:buChar char="•"/>
            </a:pPr>
            <a:r>
              <a:rPr lang="en-GB" sz="1050" dirty="0"/>
              <a:t>IFR hours are associated with the overall IFR traffic accounted by the States and the associated airspace (FIR) size</a:t>
            </a:r>
            <a:br>
              <a:rPr lang="en-GB" sz="1050" dirty="0"/>
            </a:br>
            <a:endParaRPr lang="en-GB" sz="1050" dirty="0"/>
          </a:p>
          <a:p>
            <a:pPr marL="171450" indent="-171450">
              <a:buFont typeface="Arial" panose="020B0604020202020204" pitchFamily="34" charset="0"/>
              <a:buChar char="•"/>
            </a:pPr>
            <a:r>
              <a:rPr lang="en-GB" sz="1050" dirty="0"/>
              <a:t>The oceanic traffic is primarily handled by 2 participating States.</a:t>
            </a:r>
            <a:br>
              <a:rPr lang="en-GB" sz="1050" dirty="0"/>
            </a:br>
            <a:endParaRPr lang="en-GB" sz="1050" dirty="0"/>
          </a:p>
          <a:p>
            <a:pPr marL="171450" indent="-171450">
              <a:buFont typeface="Arial" panose="020B0604020202020204" pitchFamily="34" charset="0"/>
              <a:buChar char="•"/>
            </a:pPr>
            <a:r>
              <a:rPr lang="en-GB" sz="1050" dirty="0"/>
              <a:t>Oceanic traffic served by 3 States was heavily impacted due to the travel constraints on international air traffic.</a:t>
            </a:r>
          </a:p>
        </p:txBody>
      </p:sp>
      <p:sp>
        <p:nvSpPr>
          <p:cNvPr id="7" name="Rectangle 6"/>
          <p:cNvSpPr/>
          <p:nvPr/>
        </p:nvSpPr>
        <p:spPr>
          <a:xfrm>
            <a:off x="395536" y="1203598"/>
            <a:ext cx="792088" cy="2952328"/>
          </a:xfrm>
          <a:prstGeom prst="rect">
            <a:avLst/>
          </a:prstGeom>
          <a:noFill/>
          <a:ln>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B65BE251-2AA8-C515-AA80-C495C3A5F850}"/>
              </a:ext>
            </a:extLst>
          </p:cNvPr>
          <p:cNvCxnSpPr/>
          <p:nvPr/>
        </p:nvCxnSpPr>
        <p:spPr>
          <a:xfrm>
            <a:off x="899592" y="2355726"/>
            <a:ext cx="504056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0" name="Picture 9">
            <a:extLst>
              <a:ext uri="{FF2B5EF4-FFF2-40B4-BE49-F238E27FC236}">
                <a16:creationId xmlns:a16="http://schemas.microsoft.com/office/drawing/2014/main" id="{B98A6842-E634-9911-4EDB-0A3E82DB5F18}"/>
              </a:ext>
            </a:extLst>
          </p:cNvPr>
          <p:cNvPicPr>
            <a:picLocks noChangeAspect="1"/>
          </p:cNvPicPr>
          <p:nvPr/>
        </p:nvPicPr>
        <p:blipFill>
          <a:blip r:embed="rId3"/>
          <a:stretch>
            <a:fillRect/>
          </a:stretch>
        </p:blipFill>
        <p:spPr>
          <a:xfrm>
            <a:off x="2339752" y="1707654"/>
            <a:ext cx="3456384" cy="1894016"/>
          </a:xfrm>
          <a:prstGeom prst="rect">
            <a:avLst/>
          </a:prstGeom>
        </p:spPr>
      </p:pic>
    </p:spTree>
    <p:extLst>
      <p:ext uri="{BB962C8B-B14F-4D97-AF65-F5344CB8AC3E}">
        <p14:creationId xmlns:p14="http://schemas.microsoft.com/office/powerpoint/2010/main" val="1719266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5924" y="122398"/>
            <a:ext cx="4269531" cy="461665"/>
          </a:xfrm>
          <a:prstGeom prst="rect">
            <a:avLst/>
          </a:prstGeom>
          <a:noFill/>
        </p:spPr>
        <p:txBody>
          <a:bodyPr vert="horz" rtlCol="0">
            <a:spAutoFit/>
          </a:bodyPr>
          <a:lstStyle/>
          <a:p>
            <a:pPr algn="ctr"/>
            <a:r>
              <a:rPr lang="en-GB" sz="2400" dirty="0">
                <a:solidFill>
                  <a:srgbClr val="279DD9"/>
                </a:solidFill>
                <a:latin typeface="Calibri (Headings)"/>
              </a:rPr>
              <a:t>Data items A18 &amp; 36</a:t>
            </a:r>
          </a:p>
        </p:txBody>
      </p:sp>
      <p:pic>
        <p:nvPicPr>
          <p:cNvPr id="8" name="Picture 7">
            <a:extLst>
              <a:ext uri="{FF2B5EF4-FFF2-40B4-BE49-F238E27FC236}">
                <a16:creationId xmlns:a16="http://schemas.microsoft.com/office/drawing/2014/main" id="{7A4C1157-2655-764F-79E3-A18D271ABEA1}"/>
              </a:ext>
            </a:extLst>
          </p:cNvPr>
          <p:cNvPicPr>
            <a:picLocks noChangeAspect="1"/>
          </p:cNvPicPr>
          <p:nvPr/>
        </p:nvPicPr>
        <p:blipFill>
          <a:blip r:embed="rId2"/>
          <a:stretch>
            <a:fillRect/>
          </a:stretch>
        </p:blipFill>
        <p:spPr>
          <a:xfrm>
            <a:off x="8640" y="915566"/>
            <a:ext cx="6791265" cy="3672408"/>
          </a:xfrm>
          <a:prstGeom prst="rect">
            <a:avLst/>
          </a:prstGeom>
        </p:spPr>
      </p:pic>
      <p:pic>
        <p:nvPicPr>
          <p:cNvPr id="7" name="Picture 6">
            <a:extLst>
              <a:ext uri="{FF2B5EF4-FFF2-40B4-BE49-F238E27FC236}">
                <a16:creationId xmlns:a16="http://schemas.microsoft.com/office/drawing/2014/main" id="{B015DBD1-3E2F-9584-4173-09869472D78E}"/>
              </a:ext>
            </a:extLst>
          </p:cNvPr>
          <p:cNvPicPr>
            <a:picLocks noChangeAspect="1"/>
          </p:cNvPicPr>
          <p:nvPr/>
        </p:nvPicPr>
        <p:blipFill>
          <a:blip r:embed="rId3"/>
          <a:stretch>
            <a:fillRect/>
          </a:stretch>
        </p:blipFill>
        <p:spPr>
          <a:xfrm>
            <a:off x="2843808" y="1406194"/>
            <a:ext cx="3585989" cy="1575850"/>
          </a:xfrm>
          <a:prstGeom prst="rect">
            <a:avLst/>
          </a:prstGeom>
        </p:spPr>
      </p:pic>
      <p:sp>
        <p:nvSpPr>
          <p:cNvPr id="6" name="TextBox 5"/>
          <p:cNvSpPr txBox="1"/>
          <p:nvPr/>
        </p:nvSpPr>
        <p:spPr>
          <a:xfrm>
            <a:off x="6370991" y="1243537"/>
            <a:ext cx="2764369" cy="3162404"/>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n-GB" sz="1050" dirty="0"/>
              <a:t>The average flight hours per IFR flight increased for the top 2 reporting States in 2021 (consistent with increase in overall traffic).</a:t>
            </a:r>
            <a:br>
              <a:rPr lang="en-GB" sz="1050" dirty="0"/>
            </a:br>
            <a:r>
              <a:rPr lang="en-GB" sz="1050" dirty="0"/>
              <a:t> </a:t>
            </a:r>
          </a:p>
          <a:p>
            <a:pPr marL="171450" indent="-171450">
              <a:buFont typeface="Arial" panose="020B0604020202020204" pitchFamily="34" charset="0"/>
              <a:buChar char="•"/>
            </a:pPr>
            <a:r>
              <a:rPr lang="en-GB" sz="1050" dirty="0"/>
              <a:t>For the other States, the average flight hours per IFR flight is broadly consistent with the previous year.</a:t>
            </a:r>
            <a:br>
              <a:rPr lang="en-GB" sz="1050" dirty="0"/>
            </a:br>
            <a:endParaRPr lang="en-GB" sz="1050" dirty="0"/>
          </a:p>
          <a:p>
            <a:pPr marL="171450" indent="-171450">
              <a:buFont typeface="Arial" panose="020B0604020202020204" pitchFamily="34" charset="0"/>
              <a:buChar char="•"/>
            </a:pPr>
            <a:r>
              <a:rPr lang="en-GB" sz="1050" dirty="0"/>
              <a:t>The average flight hour per IFR flight remained constant in comparison to the previous reporting year (2019) and ranges now at just under 0.5 min per flight.</a:t>
            </a:r>
            <a:br>
              <a:rPr lang="en-GB" sz="1050" dirty="0"/>
            </a:br>
            <a:endParaRPr lang="en-GB" sz="1050" dirty="0"/>
          </a:p>
          <a:p>
            <a:pPr marL="171450" indent="-171450">
              <a:buFont typeface="Arial" panose="020B0604020202020204" pitchFamily="34" charset="0"/>
              <a:buChar char="•"/>
            </a:pPr>
            <a:r>
              <a:rPr lang="en-GB" sz="1050" dirty="0"/>
              <a:t>About half of the participating States observed an average flight hours per flight of under half an hour. This is strongly correlated with the size of the national airspace volume.</a:t>
            </a:r>
          </a:p>
        </p:txBody>
      </p:sp>
    </p:spTree>
    <p:extLst>
      <p:ext uri="{BB962C8B-B14F-4D97-AF65-F5344CB8AC3E}">
        <p14:creationId xmlns:p14="http://schemas.microsoft.com/office/powerpoint/2010/main" val="4086802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5924" y="122398"/>
            <a:ext cx="4269531" cy="461665"/>
          </a:xfrm>
          <a:prstGeom prst="rect">
            <a:avLst/>
          </a:prstGeom>
          <a:noFill/>
        </p:spPr>
        <p:txBody>
          <a:bodyPr vert="horz" rtlCol="0">
            <a:spAutoFit/>
          </a:bodyPr>
          <a:lstStyle/>
          <a:p>
            <a:pPr algn="ctr"/>
            <a:r>
              <a:rPr lang="en-GB" sz="2400">
                <a:solidFill>
                  <a:srgbClr val="279DD9"/>
                </a:solidFill>
                <a:latin typeface="Calibri (Headings)"/>
              </a:rPr>
              <a:t>Data items A18</a:t>
            </a:r>
          </a:p>
        </p:txBody>
      </p:sp>
      <p:pic>
        <p:nvPicPr>
          <p:cNvPr id="4" name="Picture 3"/>
          <p:cNvPicPr>
            <a:picLocks noChangeAspect="1"/>
          </p:cNvPicPr>
          <p:nvPr/>
        </p:nvPicPr>
        <p:blipFill>
          <a:blip r:embed="rId2"/>
          <a:stretch>
            <a:fillRect/>
          </a:stretch>
        </p:blipFill>
        <p:spPr>
          <a:xfrm>
            <a:off x="8243" y="608460"/>
            <a:ext cx="4168485" cy="2395338"/>
          </a:xfrm>
          <a:prstGeom prst="rect">
            <a:avLst/>
          </a:prstGeom>
        </p:spPr>
      </p:pic>
      <p:pic>
        <p:nvPicPr>
          <p:cNvPr id="6" name="Picture 5">
            <a:extLst>
              <a:ext uri="{FF2B5EF4-FFF2-40B4-BE49-F238E27FC236}">
                <a16:creationId xmlns:a16="http://schemas.microsoft.com/office/drawing/2014/main" id="{B18BF5D8-C6E2-9644-3343-A71F7C88D0A7}"/>
              </a:ext>
            </a:extLst>
          </p:cNvPr>
          <p:cNvPicPr>
            <a:picLocks noChangeAspect="1"/>
          </p:cNvPicPr>
          <p:nvPr/>
        </p:nvPicPr>
        <p:blipFill>
          <a:blip r:embed="rId3"/>
          <a:stretch>
            <a:fillRect/>
          </a:stretch>
        </p:blipFill>
        <p:spPr>
          <a:xfrm>
            <a:off x="827584" y="1833130"/>
            <a:ext cx="5540273" cy="2995928"/>
          </a:xfrm>
          <a:prstGeom prst="rect">
            <a:avLst/>
          </a:prstGeom>
        </p:spPr>
      </p:pic>
      <p:sp>
        <p:nvSpPr>
          <p:cNvPr id="5" name="TextBox 4"/>
          <p:cNvSpPr txBox="1"/>
          <p:nvPr/>
        </p:nvSpPr>
        <p:spPr>
          <a:xfrm>
            <a:off x="6084168" y="699542"/>
            <a:ext cx="3059832" cy="2516073"/>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n-GB" sz="1050" dirty="0"/>
              <a:t>Comparing average flight hours per IFR flight in 2019 vs 2021 – and excluding the top 2 States in both years – average flight hours are consistent with the pre-pandemic years. </a:t>
            </a:r>
            <a:br>
              <a:rPr lang="en-GB" sz="1050" dirty="0"/>
            </a:br>
            <a:endParaRPr lang="en-GB" sz="1050" dirty="0"/>
          </a:p>
          <a:p>
            <a:pPr marL="171450" indent="-171450">
              <a:buFont typeface="Arial" panose="020B0604020202020204" pitchFamily="34" charset="0"/>
              <a:buChar char="•"/>
            </a:pPr>
            <a:r>
              <a:rPr lang="en-GB" sz="1050" dirty="0"/>
              <a:t>On average the average flight hour per IFR flight ranges just under 0.5 min/flight – similar to 2019.</a:t>
            </a:r>
            <a:br>
              <a:rPr lang="en-GB" sz="1050" dirty="0"/>
            </a:br>
            <a:endParaRPr lang="en-GB" sz="1050" dirty="0"/>
          </a:p>
          <a:p>
            <a:pPr marL="171450" indent="-171450">
              <a:buFont typeface="Arial" panose="020B0604020202020204" pitchFamily="34" charset="0"/>
              <a:buChar char="•"/>
            </a:pPr>
            <a:r>
              <a:rPr lang="en-GB" sz="1050" dirty="0"/>
              <a:t>On a per country basis, the observed average flight hour per flight, however, ranges in the same order of magnitude.</a:t>
            </a:r>
            <a:br>
              <a:rPr lang="en-GB" sz="1050" dirty="0"/>
            </a:br>
            <a:r>
              <a:rPr lang="en-GB" sz="1050" dirty="0"/>
              <a:t>This suggests that scale-related efficiencies took place (due the number of lower air traffic) while operating a similar network.</a:t>
            </a:r>
            <a:br>
              <a:rPr lang="en-GB" sz="1050" dirty="0"/>
            </a:br>
            <a:endParaRPr lang="en-GB" sz="1050" dirty="0"/>
          </a:p>
        </p:txBody>
      </p:sp>
    </p:spTree>
    <p:extLst>
      <p:ext uri="{BB962C8B-B14F-4D97-AF65-F5344CB8AC3E}">
        <p14:creationId xmlns:p14="http://schemas.microsoft.com/office/powerpoint/2010/main" val="2589606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27</a:t>
            </a:fld>
            <a:endParaRPr lang="en-CA" dirty="0"/>
          </a:p>
        </p:txBody>
      </p:sp>
      <p:sp>
        <p:nvSpPr>
          <p:cNvPr id="6" name="Title 1"/>
          <p:cNvSpPr txBox="1">
            <a:spLocks/>
          </p:cNvSpPr>
          <p:nvPr/>
        </p:nvSpPr>
        <p:spPr>
          <a:xfrm>
            <a:off x="4716016" y="123478"/>
            <a:ext cx="4269160"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t>Data items A19 &amp; A37 </a:t>
            </a:r>
          </a:p>
        </p:txBody>
      </p:sp>
      <p:pic>
        <p:nvPicPr>
          <p:cNvPr id="2" name="Picture 1">
            <a:extLst>
              <a:ext uri="{FF2B5EF4-FFF2-40B4-BE49-F238E27FC236}">
                <a16:creationId xmlns:a16="http://schemas.microsoft.com/office/drawing/2014/main" id="{F3A7EC2C-2646-8361-7FFA-C6F7CE9FD3BE}"/>
              </a:ext>
            </a:extLst>
          </p:cNvPr>
          <p:cNvPicPr>
            <a:picLocks noChangeAspect="1"/>
          </p:cNvPicPr>
          <p:nvPr/>
        </p:nvPicPr>
        <p:blipFill>
          <a:blip r:embed="rId2"/>
          <a:stretch>
            <a:fillRect/>
          </a:stretch>
        </p:blipFill>
        <p:spPr>
          <a:xfrm>
            <a:off x="213564" y="963775"/>
            <a:ext cx="8478713" cy="3725940"/>
          </a:xfrm>
          <a:prstGeom prst="rect">
            <a:avLst/>
          </a:prstGeom>
        </p:spPr>
      </p:pic>
      <p:pic>
        <p:nvPicPr>
          <p:cNvPr id="3" name="Picture 2">
            <a:extLst>
              <a:ext uri="{FF2B5EF4-FFF2-40B4-BE49-F238E27FC236}">
                <a16:creationId xmlns:a16="http://schemas.microsoft.com/office/drawing/2014/main" id="{FAAB8F08-0C84-F901-8975-8B646D2F9CA7}"/>
              </a:ext>
            </a:extLst>
          </p:cNvPr>
          <p:cNvPicPr>
            <a:picLocks noChangeAspect="1"/>
          </p:cNvPicPr>
          <p:nvPr/>
        </p:nvPicPr>
        <p:blipFill>
          <a:blip r:embed="rId3"/>
          <a:stretch>
            <a:fillRect/>
          </a:stretch>
        </p:blipFill>
        <p:spPr>
          <a:xfrm>
            <a:off x="3923928" y="1533616"/>
            <a:ext cx="4222044" cy="1855362"/>
          </a:xfrm>
          <a:prstGeom prst="rect">
            <a:avLst/>
          </a:prstGeom>
        </p:spPr>
      </p:pic>
      <p:sp>
        <p:nvSpPr>
          <p:cNvPr id="9" name="TextBox 8"/>
          <p:cNvSpPr txBox="1"/>
          <p:nvPr/>
        </p:nvSpPr>
        <p:spPr>
          <a:xfrm>
            <a:off x="1544908" y="1764916"/>
            <a:ext cx="2440075" cy="1384995"/>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n-GB" sz="1050" dirty="0"/>
              <a:t>Density is associated to number of IFR traffic and airspace volume.</a:t>
            </a:r>
            <a:br>
              <a:rPr lang="en-GB" sz="1050" dirty="0"/>
            </a:br>
            <a:r>
              <a:rPr lang="en-GB" sz="1050" dirty="0"/>
              <a:t>Increased in 2021 for the top States in the region</a:t>
            </a:r>
            <a:br>
              <a:rPr lang="en-GB" sz="1050" dirty="0"/>
            </a:br>
            <a:endParaRPr lang="en-GB" sz="1050" dirty="0"/>
          </a:p>
          <a:p>
            <a:pPr marL="171450" indent="-171450">
              <a:buFont typeface="Arial" panose="020B0604020202020204" pitchFamily="34" charset="0"/>
              <a:buChar char="•"/>
            </a:pPr>
            <a:r>
              <a:rPr lang="en-GB" sz="1050" dirty="0"/>
              <a:t>Average IFR traffic density varies across the EUR region.</a:t>
            </a:r>
            <a:br>
              <a:rPr lang="en-GB" sz="1050" dirty="0"/>
            </a:br>
            <a:endParaRPr lang="en-GB" sz="1050" dirty="0"/>
          </a:p>
        </p:txBody>
      </p:sp>
      <p:sp>
        <p:nvSpPr>
          <p:cNvPr id="5" name="TextBox 4">
            <a:extLst>
              <a:ext uri="{FF2B5EF4-FFF2-40B4-BE49-F238E27FC236}">
                <a16:creationId xmlns:a16="http://schemas.microsoft.com/office/drawing/2014/main" id="{D6FEB137-6D59-0EE8-0ED4-12EAB38012FE}"/>
              </a:ext>
            </a:extLst>
          </p:cNvPr>
          <p:cNvSpPr txBox="1"/>
          <p:nvPr/>
        </p:nvSpPr>
        <p:spPr>
          <a:xfrm>
            <a:off x="5436096" y="1987247"/>
            <a:ext cx="2440075" cy="738664"/>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n-GB" sz="1050" dirty="0"/>
              <a:t>Oceanic traffic density increased slightly in 2021 vs 2020 – showing still distorted international traffic connections</a:t>
            </a:r>
          </a:p>
        </p:txBody>
      </p:sp>
    </p:spTree>
    <p:extLst>
      <p:ext uri="{BB962C8B-B14F-4D97-AF65-F5344CB8AC3E}">
        <p14:creationId xmlns:p14="http://schemas.microsoft.com/office/powerpoint/2010/main" val="2599570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E4F702-18D9-7237-3BD0-817BCF337EE0}"/>
              </a:ext>
            </a:extLst>
          </p:cNvPr>
          <p:cNvPicPr>
            <a:picLocks noChangeAspect="1"/>
          </p:cNvPicPr>
          <p:nvPr/>
        </p:nvPicPr>
        <p:blipFill>
          <a:blip r:embed="rId2"/>
          <a:stretch>
            <a:fillRect/>
          </a:stretch>
        </p:blipFill>
        <p:spPr>
          <a:xfrm>
            <a:off x="107504" y="987574"/>
            <a:ext cx="6164143" cy="3725940"/>
          </a:xfrm>
          <a:prstGeom prst="rect">
            <a:avLst/>
          </a:prstGeom>
        </p:spPr>
      </p:pic>
      <p:pic>
        <p:nvPicPr>
          <p:cNvPr id="3" name="Picture 2">
            <a:extLst>
              <a:ext uri="{FF2B5EF4-FFF2-40B4-BE49-F238E27FC236}">
                <a16:creationId xmlns:a16="http://schemas.microsoft.com/office/drawing/2014/main" id="{698594FD-01D7-C846-0086-9868BFCF1CE2}"/>
              </a:ext>
            </a:extLst>
          </p:cNvPr>
          <p:cNvPicPr>
            <a:picLocks noChangeAspect="1"/>
          </p:cNvPicPr>
          <p:nvPr/>
        </p:nvPicPr>
        <p:blipFill>
          <a:blip r:embed="rId3"/>
          <a:stretch>
            <a:fillRect/>
          </a:stretch>
        </p:blipFill>
        <p:spPr>
          <a:xfrm>
            <a:off x="2987824" y="1765871"/>
            <a:ext cx="2837699" cy="1611757"/>
          </a:xfrm>
          <a:prstGeom prst="rect">
            <a:avLst/>
          </a:prstGeom>
        </p:spPr>
      </p:pic>
      <p:sp>
        <p:nvSpPr>
          <p:cNvPr id="4" name="TextBox 3">
            <a:extLst>
              <a:ext uri="{FF2B5EF4-FFF2-40B4-BE49-F238E27FC236}">
                <a16:creationId xmlns:a16="http://schemas.microsoft.com/office/drawing/2014/main" id="{C5FAD2AB-90AA-BFBC-4393-C5659092925D}"/>
              </a:ext>
            </a:extLst>
          </p:cNvPr>
          <p:cNvSpPr txBox="1"/>
          <p:nvPr/>
        </p:nvSpPr>
        <p:spPr>
          <a:xfrm>
            <a:off x="6287277" y="1131590"/>
            <a:ext cx="2840591" cy="3485570"/>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n-GB" sz="1050" dirty="0"/>
              <a:t>Traffic changes observed at the national airport level follow the overall traffic developments in 2021 vs 2020.</a:t>
            </a:r>
            <a:br>
              <a:rPr lang="en-GB" sz="1050" dirty="0"/>
            </a:br>
            <a:endParaRPr lang="en-GB" sz="1050" dirty="0"/>
          </a:p>
          <a:p>
            <a:pPr marL="171450" indent="-171450">
              <a:buFont typeface="Arial" panose="020B0604020202020204" pitchFamily="34" charset="0"/>
              <a:buChar char="•"/>
            </a:pPr>
            <a:r>
              <a:rPr lang="en-GB" sz="1050" dirty="0"/>
              <a:t>It is recognised that traffic levels may vary widely locally as traffic recovery at several airports, depends on various factors.</a:t>
            </a:r>
            <a:br>
              <a:rPr lang="en-GB" sz="1050" dirty="0"/>
            </a:br>
            <a:endParaRPr lang="en-GB" sz="1050" dirty="0"/>
          </a:p>
          <a:p>
            <a:pPr marL="171450" indent="-171450">
              <a:buFont typeface="Arial" panose="020B0604020202020204" pitchFamily="34" charset="0"/>
              <a:buChar char="•"/>
            </a:pPr>
            <a:r>
              <a:rPr lang="en-GB" sz="1050" dirty="0"/>
              <a:t>A concentration of airport IFR movements is observable. 75% of all movements were observed within 9 reporting States. </a:t>
            </a:r>
            <a:br>
              <a:rPr lang="en-GB" sz="1050" dirty="0"/>
            </a:br>
            <a:r>
              <a:rPr lang="en-GB" sz="1050" dirty="0"/>
              <a:t>The average national number of IFR airport movements ranges around 225.000 while the top 3 States observed airport movement numbers of a factor of 5 more (+/- 1.000.000).</a:t>
            </a:r>
            <a:br>
              <a:rPr lang="en-GB" sz="1050" dirty="0"/>
            </a:br>
            <a:endParaRPr lang="en-GB" sz="1050" dirty="0"/>
          </a:p>
          <a:p>
            <a:pPr marL="171450" indent="-171450">
              <a:buFont typeface="Arial" panose="020B0604020202020204" pitchFamily="34" charset="0"/>
              <a:buChar char="•"/>
            </a:pPr>
            <a:r>
              <a:rPr lang="en-GB" sz="1050" dirty="0"/>
              <a:t>VFR movements were concentrated within a smaller number of States within the European region.</a:t>
            </a:r>
            <a:br>
              <a:rPr lang="en-GB" sz="1050" dirty="0"/>
            </a:br>
            <a:endParaRPr lang="en-GB" sz="1050" dirty="0"/>
          </a:p>
        </p:txBody>
      </p:sp>
      <p:sp>
        <p:nvSpPr>
          <p:cNvPr id="5" name="TextBox 4">
            <a:extLst>
              <a:ext uri="{FF2B5EF4-FFF2-40B4-BE49-F238E27FC236}">
                <a16:creationId xmlns:a16="http://schemas.microsoft.com/office/drawing/2014/main" id="{19550753-771B-5EE5-3E31-9B78FA1D6397}"/>
              </a:ext>
            </a:extLst>
          </p:cNvPr>
          <p:cNvSpPr txBox="1"/>
          <p:nvPr/>
        </p:nvSpPr>
        <p:spPr>
          <a:xfrm>
            <a:off x="4715924" y="122398"/>
            <a:ext cx="4269531" cy="461665"/>
          </a:xfrm>
          <a:prstGeom prst="rect">
            <a:avLst/>
          </a:prstGeom>
          <a:noFill/>
        </p:spPr>
        <p:txBody>
          <a:bodyPr vert="horz" rtlCol="0">
            <a:spAutoFit/>
          </a:bodyPr>
          <a:lstStyle/>
          <a:p>
            <a:pPr algn="ctr"/>
            <a:r>
              <a:rPr lang="en-GB" sz="2400" dirty="0">
                <a:solidFill>
                  <a:srgbClr val="279DD9"/>
                </a:solidFill>
                <a:latin typeface="Calibri (Headings)"/>
              </a:rPr>
              <a:t>Data items A16 &amp; A17</a:t>
            </a:r>
          </a:p>
        </p:txBody>
      </p:sp>
    </p:spTree>
    <p:extLst>
      <p:ext uri="{BB962C8B-B14F-4D97-AF65-F5344CB8AC3E}">
        <p14:creationId xmlns:p14="http://schemas.microsoft.com/office/powerpoint/2010/main" val="608857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5537F1-CD57-8720-6DEA-33869428446A}"/>
              </a:ext>
            </a:extLst>
          </p:cNvPr>
          <p:cNvPicPr>
            <a:picLocks noChangeAspect="1"/>
          </p:cNvPicPr>
          <p:nvPr/>
        </p:nvPicPr>
        <p:blipFill>
          <a:blip r:embed="rId2"/>
          <a:stretch>
            <a:fillRect/>
          </a:stretch>
        </p:blipFill>
        <p:spPr>
          <a:xfrm>
            <a:off x="288464" y="1169183"/>
            <a:ext cx="5688632" cy="3490799"/>
          </a:xfrm>
          <a:prstGeom prst="rect">
            <a:avLst/>
          </a:prstGeom>
        </p:spPr>
      </p:pic>
      <p:sp>
        <p:nvSpPr>
          <p:cNvPr id="2" name="TextBox 1"/>
          <p:cNvSpPr txBox="1"/>
          <p:nvPr/>
        </p:nvSpPr>
        <p:spPr>
          <a:xfrm>
            <a:off x="4715924" y="122398"/>
            <a:ext cx="4269531" cy="461665"/>
          </a:xfrm>
          <a:prstGeom prst="rect">
            <a:avLst/>
          </a:prstGeom>
          <a:noFill/>
        </p:spPr>
        <p:txBody>
          <a:bodyPr vert="horz" rtlCol="0">
            <a:spAutoFit/>
          </a:bodyPr>
          <a:lstStyle/>
          <a:p>
            <a:pPr algn="ctr"/>
            <a:r>
              <a:rPr lang="en-GB" sz="2400" dirty="0">
                <a:solidFill>
                  <a:srgbClr val="279DD9"/>
                </a:solidFill>
                <a:latin typeface="Calibri (Headings)"/>
              </a:rPr>
              <a:t>Data items A8 &amp; A28</a:t>
            </a:r>
          </a:p>
        </p:txBody>
      </p:sp>
      <p:sp>
        <p:nvSpPr>
          <p:cNvPr id="6" name="Rectangle 5"/>
          <p:cNvSpPr/>
          <p:nvPr/>
        </p:nvSpPr>
        <p:spPr>
          <a:xfrm>
            <a:off x="2627784" y="3723878"/>
            <a:ext cx="2808312" cy="720080"/>
          </a:xfrm>
          <a:prstGeom prst="rect">
            <a:avLst/>
          </a:prstGeom>
          <a:noFill/>
          <a:ln>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6439678" y="1283990"/>
            <a:ext cx="2545778" cy="2031325"/>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n-GB" sz="1050" dirty="0"/>
              <a:t>More than half of the States have a single continental FIR. A smaller number has 2 (often a division between upper and lower), while 7 reporting States have 4 or more FIRs.</a:t>
            </a:r>
            <a:br>
              <a:rPr lang="en-GB" sz="1050" dirty="0"/>
            </a:br>
            <a:endParaRPr lang="en-GB" sz="1050" dirty="0"/>
          </a:p>
          <a:p>
            <a:pPr marL="171450" indent="-171450">
              <a:buFont typeface="Arial" panose="020B0604020202020204" pitchFamily="34" charset="0"/>
              <a:buChar char="•"/>
            </a:pPr>
            <a:r>
              <a:rPr lang="en-GB" sz="1050" dirty="0"/>
              <a:t>The number of FIRs is associated with volume of airspace and number of control unit.</a:t>
            </a:r>
            <a:br>
              <a:rPr lang="en-GB" sz="1050" dirty="0"/>
            </a:br>
            <a:endParaRPr lang="en-GB" sz="1050" dirty="0"/>
          </a:p>
          <a:p>
            <a:pPr marL="171450" indent="-171450">
              <a:buFont typeface="Arial" panose="020B0604020202020204" pitchFamily="34" charset="0"/>
              <a:buChar char="•"/>
            </a:pPr>
            <a:r>
              <a:rPr lang="en-GB" sz="1050" dirty="0"/>
              <a:t>The number of FIRs servicing the oceanic airspace remained constant.</a:t>
            </a:r>
          </a:p>
        </p:txBody>
      </p:sp>
      <p:sp>
        <p:nvSpPr>
          <p:cNvPr id="4" name="Rectangle 3"/>
          <p:cNvSpPr/>
          <p:nvPr/>
        </p:nvSpPr>
        <p:spPr>
          <a:xfrm>
            <a:off x="539552" y="1283990"/>
            <a:ext cx="720080" cy="3087960"/>
          </a:xfrm>
          <a:prstGeom prst="rect">
            <a:avLst/>
          </a:prstGeom>
          <a:noFill/>
          <a:ln>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162E0F19-A909-A24B-9EC5-F77D19952826}"/>
              </a:ext>
            </a:extLst>
          </p:cNvPr>
          <p:cNvPicPr>
            <a:picLocks noChangeAspect="1"/>
          </p:cNvPicPr>
          <p:nvPr/>
        </p:nvPicPr>
        <p:blipFill>
          <a:blip r:embed="rId3"/>
          <a:stretch>
            <a:fillRect/>
          </a:stretch>
        </p:blipFill>
        <p:spPr>
          <a:xfrm>
            <a:off x="2339752" y="1838992"/>
            <a:ext cx="3334914" cy="1465516"/>
          </a:xfrm>
          <a:prstGeom prst="rect">
            <a:avLst/>
          </a:prstGeom>
        </p:spPr>
      </p:pic>
    </p:spTree>
    <p:extLst>
      <p:ext uri="{BB962C8B-B14F-4D97-AF65-F5344CB8AC3E}">
        <p14:creationId xmlns:p14="http://schemas.microsoft.com/office/powerpoint/2010/main" val="1711841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67744" y="2067694"/>
            <a:ext cx="4269160"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t>Executive Summary</a:t>
            </a:r>
          </a:p>
        </p:txBody>
      </p:sp>
      <p:sp>
        <p:nvSpPr>
          <p:cNvPr id="4"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3</a:t>
            </a:fld>
            <a:endParaRPr lang="en-CA" dirty="0"/>
          </a:p>
        </p:txBody>
      </p:sp>
      <p:sp>
        <p:nvSpPr>
          <p:cNvPr id="5" name="Footer Placeholder 4"/>
          <p:cNvSpPr>
            <a:spLocks noGrp="1"/>
          </p:cNvSpPr>
          <p:nvPr>
            <p:ph type="ftr" sz="quarter" idx="4294967295"/>
          </p:nvPr>
        </p:nvSpPr>
        <p:spPr>
          <a:xfrm>
            <a:off x="2051720" y="4894008"/>
            <a:ext cx="504056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spTree>
    <p:extLst>
      <p:ext uri="{BB962C8B-B14F-4D97-AF65-F5344CB8AC3E}">
        <p14:creationId xmlns:p14="http://schemas.microsoft.com/office/powerpoint/2010/main" val="1902966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CD6001-2AC9-3DC0-00CC-EA3F2DFA8444}"/>
              </a:ext>
            </a:extLst>
          </p:cNvPr>
          <p:cNvPicPr>
            <a:picLocks noChangeAspect="1"/>
          </p:cNvPicPr>
          <p:nvPr/>
        </p:nvPicPr>
        <p:blipFill>
          <a:blip r:embed="rId2"/>
          <a:stretch>
            <a:fillRect/>
          </a:stretch>
        </p:blipFill>
        <p:spPr>
          <a:xfrm>
            <a:off x="169198" y="716388"/>
            <a:ext cx="8478713" cy="3725940"/>
          </a:xfrm>
          <a:prstGeom prst="rect">
            <a:avLst/>
          </a:prstGeom>
        </p:spPr>
      </p:pic>
      <p:sp>
        <p:nvSpPr>
          <p:cNvPr id="3"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30</a:t>
            </a:fld>
            <a:endParaRPr lang="en-CA" dirty="0"/>
          </a:p>
        </p:txBody>
      </p:sp>
      <p:sp>
        <p:nvSpPr>
          <p:cNvPr id="4" name="TextBox 3"/>
          <p:cNvSpPr txBox="1"/>
          <p:nvPr/>
        </p:nvSpPr>
        <p:spPr>
          <a:xfrm>
            <a:off x="251520" y="4472406"/>
            <a:ext cx="9144000" cy="415498"/>
          </a:xfrm>
          <a:prstGeom prst="rect">
            <a:avLst/>
          </a:prstGeom>
          <a:noFill/>
        </p:spPr>
        <p:txBody>
          <a:bodyPr wrap="square" rtlCol="0">
            <a:spAutoFit/>
          </a:bodyPr>
          <a:lstStyle/>
          <a:p>
            <a:r>
              <a:rPr lang="en-GB" sz="1050" dirty="0"/>
              <a:t>A majority of States have a single ACC. 4 reporting States have established 2 ACCs, while 8 reporting States have 3 or more ACCs.  </a:t>
            </a:r>
            <a:br>
              <a:rPr lang="en-GB" sz="1050" dirty="0"/>
            </a:br>
            <a:r>
              <a:rPr lang="en-GB" sz="1050" dirty="0"/>
              <a:t>The distribution is similar to the number of FIRs.</a:t>
            </a:r>
          </a:p>
        </p:txBody>
      </p:sp>
      <p:sp>
        <p:nvSpPr>
          <p:cNvPr id="5" name="Title 1"/>
          <p:cNvSpPr txBox="1">
            <a:spLocks/>
          </p:cNvSpPr>
          <p:nvPr/>
        </p:nvSpPr>
        <p:spPr>
          <a:xfrm>
            <a:off x="4716016" y="123478"/>
            <a:ext cx="4269160"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t>Data item A20 </a:t>
            </a:r>
          </a:p>
        </p:txBody>
      </p:sp>
      <p:sp>
        <p:nvSpPr>
          <p:cNvPr id="6" name="Rectangle 5"/>
          <p:cNvSpPr/>
          <p:nvPr/>
        </p:nvSpPr>
        <p:spPr>
          <a:xfrm>
            <a:off x="538555" y="1059582"/>
            <a:ext cx="1225133" cy="3168352"/>
          </a:xfrm>
          <a:prstGeom prst="rect">
            <a:avLst/>
          </a:prstGeom>
          <a:noFill/>
          <a:ln>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483776" y="3428650"/>
            <a:ext cx="3960432" cy="792088"/>
          </a:xfrm>
          <a:prstGeom prst="rect">
            <a:avLst/>
          </a:prstGeom>
          <a:noFill/>
          <a:ln>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9071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A84F8E9-B44F-4F7F-2B85-D5D32EA10D25}"/>
              </a:ext>
            </a:extLst>
          </p:cNvPr>
          <p:cNvGrpSpPr/>
          <p:nvPr/>
        </p:nvGrpSpPr>
        <p:grpSpPr>
          <a:xfrm>
            <a:off x="283580" y="771550"/>
            <a:ext cx="8680908" cy="3960440"/>
            <a:chOff x="283580" y="771550"/>
            <a:chExt cx="8680908" cy="3960440"/>
          </a:xfrm>
        </p:grpSpPr>
        <p:pic>
          <p:nvPicPr>
            <p:cNvPr id="17" name="Picture 16"/>
            <p:cNvPicPr>
              <a:picLocks noChangeAspect="1"/>
            </p:cNvPicPr>
            <p:nvPr/>
          </p:nvPicPr>
          <p:blipFill>
            <a:blip r:embed="rId2"/>
            <a:stretch>
              <a:fillRect/>
            </a:stretch>
          </p:blipFill>
          <p:spPr>
            <a:xfrm>
              <a:off x="283580" y="771550"/>
              <a:ext cx="8680908" cy="3960440"/>
            </a:xfrm>
            <a:prstGeom prst="rect">
              <a:avLst/>
            </a:prstGeom>
          </p:spPr>
        </p:pic>
        <p:sp>
          <p:nvSpPr>
            <p:cNvPr id="2" name="Rectangle 1">
              <a:extLst>
                <a:ext uri="{FF2B5EF4-FFF2-40B4-BE49-F238E27FC236}">
                  <a16:creationId xmlns:a16="http://schemas.microsoft.com/office/drawing/2014/main" id="{6E00C1FE-A5DE-92DD-E702-5FA456EE909A}"/>
                </a:ext>
              </a:extLst>
            </p:cNvPr>
            <p:cNvSpPr/>
            <p:nvPr/>
          </p:nvSpPr>
          <p:spPr>
            <a:xfrm>
              <a:off x="2994648" y="870854"/>
              <a:ext cx="288032" cy="139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a:extLst>
              <a:ext uri="{FF2B5EF4-FFF2-40B4-BE49-F238E27FC236}">
                <a16:creationId xmlns:a16="http://schemas.microsoft.com/office/drawing/2014/main" id="{D96840F4-C915-0B35-1929-CA308644D6D0}"/>
              </a:ext>
            </a:extLst>
          </p:cNvPr>
          <p:cNvGrpSpPr/>
          <p:nvPr/>
        </p:nvGrpSpPr>
        <p:grpSpPr>
          <a:xfrm>
            <a:off x="2297415" y="1210866"/>
            <a:ext cx="6278488" cy="2949467"/>
            <a:chOff x="2297415" y="1210866"/>
            <a:chExt cx="6278488" cy="2949467"/>
          </a:xfrm>
        </p:grpSpPr>
        <p:pic>
          <p:nvPicPr>
            <p:cNvPr id="14" name="Picture 13"/>
            <p:cNvPicPr>
              <a:picLocks noChangeAspect="1"/>
            </p:cNvPicPr>
            <p:nvPr/>
          </p:nvPicPr>
          <p:blipFill>
            <a:blip r:embed="rId3"/>
            <a:stretch>
              <a:fillRect/>
            </a:stretch>
          </p:blipFill>
          <p:spPr>
            <a:xfrm>
              <a:off x="2297415" y="1210866"/>
              <a:ext cx="6278488" cy="2949467"/>
            </a:xfrm>
            <a:prstGeom prst="rect">
              <a:avLst/>
            </a:prstGeom>
          </p:spPr>
        </p:pic>
        <p:sp>
          <p:nvSpPr>
            <p:cNvPr id="3" name="Rectangle 2">
              <a:extLst>
                <a:ext uri="{FF2B5EF4-FFF2-40B4-BE49-F238E27FC236}">
                  <a16:creationId xmlns:a16="http://schemas.microsoft.com/office/drawing/2014/main" id="{3EBF2D0A-F79E-4FA8-F562-807281160D18}"/>
                </a:ext>
              </a:extLst>
            </p:cNvPr>
            <p:cNvSpPr/>
            <p:nvPr/>
          </p:nvSpPr>
          <p:spPr>
            <a:xfrm>
              <a:off x="4050201" y="1251484"/>
              <a:ext cx="288032" cy="139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31</a:t>
            </a:fld>
            <a:endParaRPr lang="en-CA" dirty="0"/>
          </a:p>
        </p:txBody>
      </p:sp>
      <p:sp>
        <p:nvSpPr>
          <p:cNvPr id="7" name="Title 1"/>
          <p:cNvSpPr txBox="1">
            <a:spLocks/>
          </p:cNvSpPr>
          <p:nvPr/>
        </p:nvSpPr>
        <p:spPr>
          <a:xfrm>
            <a:off x="4716016" y="123478"/>
            <a:ext cx="4269160"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t>Data items A22, A21, A23 </a:t>
            </a:r>
          </a:p>
        </p:txBody>
      </p:sp>
      <p:sp>
        <p:nvSpPr>
          <p:cNvPr id="19" name="TextBox 18"/>
          <p:cNvSpPr txBox="1"/>
          <p:nvPr/>
        </p:nvSpPr>
        <p:spPr>
          <a:xfrm>
            <a:off x="395536" y="1045405"/>
            <a:ext cx="2376264" cy="415498"/>
          </a:xfrm>
          <a:prstGeom prst="rect">
            <a:avLst/>
          </a:prstGeom>
          <a:solidFill>
            <a:schemeClr val="bg1"/>
          </a:solidFill>
        </p:spPr>
        <p:txBody>
          <a:bodyPr wrap="square" rtlCol="0">
            <a:spAutoFit/>
          </a:bodyPr>
          <a:lstStyle/>
          <a:p>
            <a:r>
              <a:rPr lang="en-GB" sz="1050" dirty="0"/>
              <a:t>Several States deploy multiple stand-alone APP</a:t>
            </a:r>
          </a:p>
        </p:txBody>
      </p:sp>
      <p:grpSp>
        <p:nvGrpSpPr>
          <p:cNvPr id="9" name="Group 8">
            <a:extLst>
              <a:ext uri="{FF2B5EF4-FFF2-40B4-BE49-F238E27FC236}">
                <a16:creationId xmlns:a16="http://schemas.microsoft.com/office/drawing/2014/main" id="{317C0D2E-08E5-9EC3-017F-A3B0B2E397B6}"/>
              </a:ext>
            </a:extLst>
          </p:cNvPr>
          <p:cNvGrpSpPr/>
          <p:nvPr/>
        </p:nvGrpSpPr>
        <p:grpSpPr>
          <a:xfrm>
            <a:off x="3923928" y="1690747"/>
            <a:ext cx="4345627" cy="1901615"/>
            <a:chOff x="3923928" y="1613141"/>
            <a:chExt cx="4345627" cy="1901615"/>
          </a:xfrm>
        </p:grpSpPr>
        <p:pic>
          <p:nvPicPr>
            <p:cNvPr id="11" name="Picture 10"/>
            <p:cNvPicPr>
              <a:picLocks noChangeAspect="1"/>
            </p:cNvPicPr>
            <p:nvPr/>
          </p:nvPicPr>
          <p:blipFill>
            <a:blip r:embed="rId4"/>
            <a:stretch>
              <a:fillRect/>
            </a:stretch>
          </p:blipFill>
          <p:spPr>
            <a:xfrm>
              <a:off x="3923928" y="1613141"/>
              <a:ext cx="4345627" cy="1901615"/>
            </a:xfrm>
            <a:prstGeom prst="rect">
              <a:avLst/>
            </a:prstGeom>
          </p:spPr>
        </p:pic>
        <p:sp>
          <p:nvSpPr>
            <p:cNvPr id="5" name="Rectangle 4">
              <a:extLst>
                <a:ext uri="{FF2B5EF4-FFF2-40B4-BE49-F238E27FC236}">
                  <a16:creationId xmlns:a16="http://schemas.microsoft.com/office/drawing/2014/main" id="{6FA7C43E-DF36-56A0-D7E0-7B22A84C28CF}"/>
                </a:ext>
              </a:extLst>
            </p:cNvPr>
            <p:cNvSpPr/>
            <p:nvPr/>
          </p:nvSpPr>
          <p:spPr>
            <a:xfrm>
              <a:off x="5076056" y="1661720"/>
              <a:ext cx="216025" cy="739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Box 12"/>
          <p:cNvSpPr txBox="1"/>
          <p:nvPr/>
        </p:nvSpPr>
        <p:spPr>
          <a:xfrm>
            <a:off x="5292081" y="2307298"/>
            <a:ext cx="2376264" cy="415498"/>
          </a:xfrm>
          <a:prstGeom prst="rect">
            <a:avLst/>
          </a:prstGeom>
          <a:solidFill>
            <a:schemeClr val="bg1"/>
          </a:solidFill>
        </p:spPr>
        <p:txBody>
          <a:bodyPr wrap="square" rtlCol="0">
            <a:spAutoFit/>
          </a:bodyPr>
          <a:lstStyle/>
          <a:p>
            <a:r>
              <a:rPr lang="en-GB" sz="1050" dirty="0"/>
              <a:t>Most small APP units are collocated with Towers (item A23).</a:t>
            </a:r>
          </a:p>
        </p:txBody>
      </p:sp>
      <p:sp>
        <p:nvSpPr>
          <p:cNvPr id="15" name="TextBox 14"/>
          <p:cNvSpPr txBox="1"/>
          <p:nvPr/>
        </p:nvSpPr>
        <p:spPr>
          <a:xfrm>
            <a:off x="2714428" y="1617062"/>
            <a:ext cx="1641548" cy="738664"/>
          </a:xfrm>
          <a:prstGeom prst="rect">
            <a:avLst/>
          </a:prstGeom>
          <a:solidFill>
            <a:schemeClr val="bg1">
              <a:alpha val="74000"/>
            </a:schemeClr>
          </a:solidFill>
        </p:spPr>
        <p:txBody>
          <a:bodyPr wrap="square" rtlCol="0">
            <a:spAutoFit/>
          </a:bodyPr>
          <a:lstStyle/>
          <a:p>
            <a:r>
              <a:rPr lang="en-GB" sz="1050" dirty="0"/>
              <a:t>APP units collocated with </a:t>
            </a:r>
            <a:br>
              <a:rPr lang="en-GB" sz="1050" dirty="0"/>
            </a:br>
            <a:r>
              <a:rPr lang="en-GB" sz="1050" dirty="0"/>
              <a:t>ACC/APP (item A21) </a:t>
            </a:r>
            <a:br>
              <a:rPr lang="en-GB" sz="1050" dirty="0"/>
            </a:br>
            <a:r>
              <a:rPr lang="en-GB" sz="1050" dirty="0"/>
              <a:t>commonly used across EUR.</a:t>
            </a:r>
          </a:p>
        </p:txBody>
      </p:sp>
    </p:spTree>
    <p:extLst>
      <p:ext uri="{BB962C8B-B14F-4D97-AF65-F5344CB8AC3E}">
        <p14:creationId xmlns:p14="http://schemas.microsoft.com/office/powerpoint/2010/main" val="4276529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E8A1EA-4DF3-024B-BC7B-CAAEA4C2665A}"/>
              </a:ext>
            </a:extLst>
          </p:cNvPr>
          <p:cNvPicPr>
            <a:picLocks noChangeAspect="1"/>
          </p:cNvPicPr>
          <p:nvPr/>
        </p:nvPicPr>
        <p:blipFill>
          <a:blip r:embed="rId2"/>
          <a:stretch>
            <a:fillRect/>
          </a:stretch>
        </p:blipFill>
        <p:spPr>
          <a:xfrm>
            <a:off x="107504" y="987574"/>
            <a:ext cx="6384001" cy="3844005"/>
          </a:xfrm>
          <a:prstGeom prst="rect">
            <a:avLst/>
          </a:prstGeom>
        </p:spPr>
      </p:pic>
      <p:sp>
        <p:nvSpPr>
          <p:cNvPr id="4"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32</a:t>
            </a:fld>
            <a:endParaRPr lang="en-CA" dirty="0"/>
          </a:p>
        </p:txBody>
      </p:sp>
      <p:sp>
        <p:nvSpPr>
          <p:cNvPr id="5" name="TextBox 4"/>
          <p:cNvSpPr txBox="1"/>
          <p:nvPr/>
        </p:nvSpPr>
        <p:spPr>
          <a:xfrm>
            <a:off x="6701245" y="1766788"/>
            <a:ext cx="2264768" cy="1384995"/>
          </a:xfrm>
          <a:prstGeom prst="rect">
            <a:avLst/>
          </a:prstGeom>
          <a:noFill/>
        </p:spPr>
        <p:txBody>
          <a:bodyPr wrap="square" rtlCol="0">
            <a:spAutoFit/>
          </a:bodyPr>
          <a:lstStyle/>
          <a:p>
            <a:pPr marL="171450" indent="-171450">
              <a:buFont typeface="Arial" panose="020B0604020202020204" pitchFamily="34" charset="0"/>
              <a:buChar char="•"/>
            </a:pPr>
            <a:r>
              <a:rPr lang="en-GB" sz="1050" dirty="0"/>
              <a:t>The top-6 States account for 50% of all Towers in the EUR Region. </a:t>
            </a:r>
            <a:br>
              <a:rPr lang="en-GB" sz="1050" dirty="0"/>
            </a:br>
            <a:endParaRPr lang="en-GB" sz="1050" dirty="0"/>
          </a:p>
          <a:p>
            <a:pPr marL="171450" indent="-171450">
              <a:buFont typeface="Arial" panose="020B0604020202020204" pitchFamily="34" charset="0"/>
              <a:buChar char="•"/>
            </a:pPr>
            <a:r>
              <a:rPr lang="en-GB" sz="1050" dirty="0"/>
              <a:t>The remaining States have 20 or less towers. </a:t>
            </a:r>
            <a:br>
              <a:rPr lang="en-GB" sz="1050" dirty="0"/>
            </a:br>
            <a:endParaRPr lang="en-GB" sz="1050" dirty="0"/>
          </a:p>
          <a:p>
            <a:pPr marL="171450" indent="-171450">
              <a:buFont typeface="Arial" panose="020B0604020202020204" pitchFamily="34" charset="0"/>
              <a:buChar char="•"/>
            </a:pPr>
            <a:r>
              <a:rPr lang="en-GB" sz="1050" dirty="0"/>
              <a:t>The average number of stand-alone towers per State is 10.</a:t>
            </a:r>
          </a:p>
        </p:txBody>
      </p:sp>
      <p:sp>
        <p:nvSpPr>
          <p:cNvPr id="6" name="Title 1"/>
          <p:cNvSpPr txBox="1">
            <a:spLocks/>
          </p:cNvSpPr>
          <p:nvPr/>
        </p:nvSpPr>
        <p:spPr>
          <a:xfrm>
            <a:off x="4716016" y="123478"/>
            <a:ext cx="4269160"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t>Data item A24 </a:t>
            </a:r>
          </a:p>
        </p:txBody>
      </p:sp>
      <p:sp>
        <p:nvSpPr>
          <p:cNvPr id="7" name="Rectangle 6"/>
          <p:cNvSpPr/>
          <p:nvPr/>
        </p:nvSpPr>
        <p:spPr>
          <a:xfrm>
            <a:off x="401244" y="1275606"/>
            <a:ext cx="714371" cy="3168352"/>
          </a:xfrm>
          <a:prstGeom prst="rect">
            <a:avLst/>
          </a:prstGeom>
          <a:noFill/>
          <a:ln>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86318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A3C016-D8DE-5E58-BBE9-9290C9AE61AE}"/>
              </a:ext>
            </a:extLst>
          </p:cNvPr>
          <p:cNvPicPr>
            <a:picLocks noChangeAspect="1"/>
          </p:cNvPicPr>
          <p:nvPr/>
        </p:nvPicPr>
        <p:blipFill>
          <a:blip r:embed="rId2"/>
          <a:stretch>
            <a:fillRect/>
          </a:stretch>
        </p:blipFill>
        <p:spPr>
          <a:xfrm>
            <a:off x="107504" y="987574"/>
            <a:ext cx="6563042" cy="3725940"/>
          </a:xfrm>
          <a:prstGeom prst="rect">
            <a:avLst/>
          </a:prstGeom>
        </p:spPr>
      </p:pic>
      <p:sp>
        <p:nvSpPr>
          <p:cNvPr id="2" name="TextBox 1"/>
          <p:cNvSpPr txBox="1"/>
          <p:nvPr/>
        </p:nvSpPr>
        <p:spPr>
          <a:xfrm>
            <a:off x="4715924" y="122398"/>
            <a:ext cx="4269531" cy="461665"/>
          </a:xfrm>
          <a:prstGeom prst="rect">
            <a:avLst/>
          </a:prstGeom>
          <a:noFill/>
        </p:spPr>
        <p:txBody>
          <a:bodyPr vert="horz" rtlCol="0">
            <a:spAutoFit/>
          </a:bodyPr>
          <a:lstStyle/>
          <a:p>
            <a:pPr algn="ctr"/>
            <a:r>
              <a:rPr lang="en-GB" sz="2400" dirty="0">
                <a:solidFill>
                  <a:srgbClr val="279DD9"/>
                </a:solidFill>
                <a:latin typeface="Calibri (Headings)"/>
              </a:rPr>
              <a:t>Data items A26 &amp; 39</a:t>
            </a:r>
          </a:p>
        </p:txBody>
      </p:sp>
      <p:sp>
        <p:nvSpPr>
          <p:cNvPr id="6" name="Rectangle 5"/>
          <p:cNvSpPr/>
          <p:nvPr/>
        </p:nvSpPr>
        <p:spPr>
          <a:xfrm>
            <a:off x="395536" y="1302372"/>
            <a:ext cx="828232" cy="2997570"/>
          </a:xfrm>
          <a:prstGeom prst="rect">
            <a:avLst/>
          </a:prstGeom>
          <a:noFill/>
          <a:ln>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608342" y="1563638"/>
            <a:ext cx="2545778" cy="1384995"/>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n-GB" sz="1050" dirty="0"/>
              <a:t>Just under two-third of all ATCOs in operations at ACCs are deployed in 7 reporting States.</a:t>
            </a:r>
            <a:br>
              <a:rPr lang="en-GB" sz="1050" dirty="0"/>
            </a:br>
            <a:endParaRPr lang="en-GB" sz="1050" dirty="0"/>
          </a:p>
          <a:p>
            <a:pPr marL="171450" indent="-171450">
              <a:buFont typeface="Arial" panose="020B0604020202020204" pitchFamily="34" charset="0"/>
              <a:buChar char="•"/>
            </a:pPr>
            <a:r>
              <a:rPr lang="en-GB" sz="1050" dirty="0"/>
              <a:t>There is only a small subset of States operating oceanic traffic with associated staffing levels.</a:t>
            </a:r>
            <a:br>
              <a:rPr lang="en-GB" sz="1050" dirty="0"/>
            </a:br>
            <a:endParaRPr lang="en-GB" sz="1050" dirty="0"/>
          </a:p>
        </p:txBody>
      </p:sp>
      <p:cxnSp>
        <p:nvCxnSpPr>
          <p:cNvPr id="9" name="Straight Connector 8">
            <a:extLst>
              <a:ext uri="{FF2B5EF4-FFF2-40B4-BE49-F238E27FC236}">
                <a16:creationId xmlns:a16="http://schemas.microsoft.com/office/drawing/2014/main" id="{D147B997-82E8-E2FB-4316-F59BA0FB8667}"/>
              </a:ext>
            </a:extLst>
          </p:cNvPr>
          <p:cNvCxnSpPr>
            <a:cxnSpLocks/>
          </p:cNvCxnSpPr>
          <p:nvPr/>
        </p:nvCxnSpPr>
        <p:spPr>
          <a:xfrm>
            <a:off x="1169176" y="2328430"/>
            <a:ext cx="5203024"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1" name="Picture 10">
            <a:extLst>
              <a:ext uri="{FF2B5EF4-FFF2-40B4-BE49-F238E27FC236}">
                <a16:creationId xmlns:a16="http://schemas.microsoft.com/office/drawing/2014/main" id="{839D06BF-1413-1CE8-CB6D-6F08FC0F89A7}"/>
              </a:ext>
            </a:extLst>
          </p:cNvPr>
          <p:cNvPicPr>
            <a:picLocks noChangeAspect="1"/>
          </p:cNvPicPr>
          <p:nvPr/>
        </p:nvPicPr>
        <p:blipFill>
          <a:blip r:embed="rId3"/>
          <a:stretch>
            <a:fillRect/>
          </a:stretch>
        </p:blipFill>
        <p:spPr>
          <a:xfrm>
            <a:off x="2123728" y="1779662"/>
            <a:ext cx="4222044" cy="1855362"/>
          </a:xfrm>
          <a:prstGeom prst="rect">
            <a:avLst/>
          </a:prstGeom>
        </p:spPr>
      </p:pic>
    </p:spTree>
    <p:extLst>
      <p:ext uri="{BB962C8B-B14F-4D97-AF65-F5344CB8AC3E}">
        <p14:creationId xmlns:p14="http://schemas.microsoft.com/office/powerpoint/2010/main" val="2489792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4C6816-55C2-7864-9212-85FBE83014A4}"/>
              </a:ext>
            </a:extLst>
          </p:cNvPr>
          <p:cNvPicPr>
            <a:picLocks noChangeAspect="1"/>
          </p:cNvPicPr>
          <p:nvPr/>
        </p:nvPicPr>
        <p:blipFill>
          <a:blip r:embed="rId2"/>
          <a:stretch>
            <a:fillRect/>
          </a:stretch>
        </p:blipFill>
        <p:spPr>
          <a:xfrm>
            <a:off x="169198" y="716388"/>
            <a:ext cx="8478713" cy="3725940"/>
          </a:xfrm>
          <a:prstGeom prst="rect">
            <a:avLst/>
          </a:prstGeom>
        </p:spPr>
      </p:pic>
      <p:sp>
        <p:nvSpPr>
          <p:cNvPr id="3"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34</a:t>
            </a:fld>
            <a:endParaRPr lang="en-CA" dirty="0"/>
          </a:p>
        </p:txBody>
      </p:sp>
      <p:sp>
        <p:nvSpPr>
          <p:cNvPr id="5" name="Title 1"/>
          <p:cNvSpPr txBox="1">
            <a:spLocks/>
          </p:cNvSpPr>
          <p:nvPr/>
        </p:nvSpPr>
        <p:spPr>
          <a:xfrm>
            <a:off x="4716016" y="123478"/>
            <a:ext cx="4269160"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t>Data item A27</a:t>
            </a:r>
          </a:p>
        </p:txBody>
      </p:sp>
      <p:sp>
        <p:nvSpPr>
          <p:cNvPr id="6" name="Rectangle 5"/>
          <p:cNvSpPr/>
          <p:nvPr/>
        </p:nvSpPr>
        <p:spPr>
          <a:xfrm>
            <a:off x="539552" y="1059582"/>
            <a:ext cx="1152128" cy="3240360"/>
          </a:xfrm>
          <a:prstGeom prst="rect">
            <a:avLst/>
          </a:prstGeom>
          <a:noFill/>
          <a:ln>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5148064" y="1563638"/>
            <a:ext cx="2545778" cy="738664"/>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n-GB" sz="1050" dirty="0"/>
              <a:t>The top 8 States accounted for about 60% of all ATCOs in operations at Terminal Facilities, i.e. combined APP and Towers. </a:t>
            </a:r>
          </a:p>
        </p:txBody>
      </p:sp>
      <p:cxnSp>
        <p:nvCxnSpPr>
          <p:cNvPr id="4" name="Straight Connector 3">
            <a:extLst>
              <a:ext uri="{FF2B5EF4-FFF2-40B4-BE49-F238E27FC236}">
                <a16:creationId xmlns:a16="http://schemas.microsoft.com/office/drawing/2014/main" id="{3774D995-B026-3A35-0F91-65AC8DF48443}"/>
              </a:ext>
            </a:extLst>
          </p:cNvPr>
          <p:cNvCxnSpPr>
            <a:cxnSpLocks/>
          </p:cNvCxnSpPr>
          <p:nvPr/>
        </p:nvCxnSpPr>
        <p:spPr>
          <a:xfrm>
            <a:off x="1619672" y="2263246"/>
            <a:ext cx="6650008"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711609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67744" y="2067694"/>
            <a:ext cx="4269160"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t>Performance data (Table B)</a:t>
            </a:r>
          </a:p>
        </p:txBody>
      </p:sp>
      <p:sp>
        <p:nvSpPr>
          <p:cNvPr id="4"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35</a:t>
            </a:fld>
            <a:endParaRPr lang="en-CA" dirty="0"/>
          </a:p>
        </p:txBody>
      </p:sp>
    </p:spTree>
    <p:extLst>
      <p:ext uri="{BB962C8B-B14F-4D97-AF65-F5344CB8AC3E}">
        <p14:creationId xmlns:p14="http://schemas.microsoft.com/office/powerpoint/2010/main" val="31542447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
          <p:cNvGraphicFramePr>
            <a:graphicFrameLocks noGrp="1"/>
          </p:cNvGraphicFramePr>
          <p:nvPr>
            <p:extLst>
              <p:ext uri="{D42A27DB-BD31-4B8C-83A1-F6EECF244321}">
                <p14:modId xmlns:p14="http://schemas.microsoft.com/office/powerpoint/2010/main" val="2118486376"/>
              </p:ext>
            </p:extLst>
          </p:nvPr>
        </p:nvGraphicFramePr>
        <p:xfrm>
          <a:off x="467544" y="987574"/>
          <a:ext cx="8191500" cy="3655995"/>
        </p:xfrm>
        <a:graphic>
          <a:graphicData uri="http://schemas.openxmlformats.org/drawingml/2006/table">
            <a:tbl>
              <a:tblPr/>
              <a:tblGrid>
                <a:gridCol w="1814513">
                  <a:extLst>
                    <a:ext uri="{9D8B030D-6E8A-4147-A177-3AD203B41FA5}">
                      <a16:colId xmlns:a16="http://schemas.microsoft.com/office/drawing/2014/main" val="20000"/>
                    </a:ext>
                  </a:extLst>
                </a:gridCol>
                <a:gridCol w="6376987">
                  <a:extLst>
                    <a:ext uri="{9D8B030D-6E8A-4147-A177-3AD203B41FA5}">
                      <a16:colId xmlns:a16="http://schemas.microsoft.com/office/drawing/2014/main" val="20001"/>
                    </a:ext>
                  </a:extLst>
                </a:gridCol>
              </a:tblGrid>
              <a:tr h="475730">
                <a:tc>
                  <a:txBody>
                    <a:bodyPr/>
                    <a:lstStyle>
                      <a:lvl1pPr>
                        <a:spcBef>
                          <a:spcPct val="20000"/>
                        </a:spcBef>
                        <a:buClr>
                          <a:srgbClr val="EF5E41"/>
                        </a:buClr>
                        <a:buFont typeface="Arial" charset="0"/>
                        <a:defRPr sz="2800">
                          <a:solidFill>
                            <a:srgbClr val="1B4177"/>
                          </a:solidFill>
                          <a:latin typeface="Calibri" pitchFamily="34" charset="0"/>
                        </a:defRPr>
                      </a:lvl1pPr>
                      <a:lvl2pPr>
                        <a:spcBef>
                          <a:spcPct val="20000"/>
                        </a:spcBef>
                        <a:buClr>
                          <a:srgbClr val="EF5E41"/>
                        </a:buClr>
                        <a:buFont typeface="Arial" charset="0"/>
                        <a:defRPr sz="2400">
                          <a:solidFill>
                            <a:srgbClr val="1B4177"/>
                          </a:solidFill>
                          <a:latin typeface="Calibri" pitchFamily="34" charset="0"/>
                        </a:defRPr>
                      </a:lvl2pPr>
                      <a:lvl3pPr>
                        <a:spcBef>
                          <a:spcPct val="20000"/>
                        </a:spcBef>
                        <a:buClr>
                          <a:srgbClr val="EF5E41"/>
                        </a:buClr>
                        <a:buFont typeface="Arial" charset="0"/>
                        <a:defRPr sz="2000">
                          <a:solidFill>
                            <a:srgbClr val="1B4177"/>
                          </a:solidFill>
                          <a:latin typeface="Calibri" pitchFamily="34" charset="0"/>
                        </a:defRPr>
                      </a:lvl3pPr>
                      <a:lvl4pPr>
                        <a:spcBef>
                          <a:spcPct val="20000"/>
                        </a:spcBef>
                        <a:buClr>
                          <a:srgbClr val="EF5E41"/>
                        </a:buClr>
                        <a:buFont typeface="Arial" charset="0"/>
                        <a:defRPr>
                          <a:solidFill>
                            <a:srgbClr val="1B4177"/>
                          </a:solidFill>
                          <a:latin typeface="Calibri" pitchFamily="34" charset="0"/>
                        </a:defRPr>
                      </a:lvl4pPr>
                      <a:lvl5pPr>
                        <a:spcBef>
                          <a:spcPct val="20000"/>
                        </a:spcBef>
                        <a:buClr>
                          <a:srgbClr val="EF5E41"/>
                        </a:buClr>
                        <a:buFont typeface="Arial" charset="0"/>
                        <a:defRPr>
                          <a:solidFill>
                            <a:srgbClr val="1B4177"/>
                          </a:solidFill>
                          <a:latin typeface="Calibri" pitchFamily="34" charset="0"/>
                        </a:defRPr>
                      </a:lvl5pPr>
                      <a:lvl6pPr fontAlgn="base">
                        <a:spcBef>
                          <a:spcPct val="20000"/>
                        </a:spcBef>
                        <a:spcAft>
                          <a:spcPct val="0"/>
                        </a:spcAft>
                        <a:buClr>
                          <a:srgbClr val="EF5E41"/>
                        </a:buClr>
                        <a:buFont typeface="Arial" charset="0"/>
                        <a:defRPr>
                          <a:solidFill>
                            <a:srgbClr val="1B4177"/>
                          </a:solidFill>
                          <a:latin typeface="Calibri" pitchFamily="34" charset="0"/>
                        </a:defRPr>
                      </a:lvl6pPr>
                      <a:lvl7pPr fontAlgn="base">
                        <a:spcBef>
                          <a:spcPct val="20000"/>
                        </a:spcBef>
                        <a:spcAft>
                          <a:spcPct val="0"/>
                        </a:spcAft>
                        <a:buClr>
                          <a:srgbClr val="EF5E41"/>
                        </a:buClr>
                        <a:buFont typeface="Arial" charset="0"/>
                        <a:defRPr>
                          <a:solidFill>
                            <a:srgbClr val="1B4177"/>
                          </a:solidFill>
                          <a:latin typeface="Calibri" pitchFamily="34" charset="0"/>
                        </a:defRPr>
                      </a:lvl7pPr>
                      <a:lvl8pPr fontAlgn="base">
                        <a:spcBef>
                          <a:spcPct val="20000"/>
                        </a:spcBef>
                        <a:spcAft>
                          <a:spcPct val="0"/>
                        </a:spcAft>
                        <a:buClr>
                          <a:srgbClr val="EF5E41"/>
                        </a:buClr>
                        <a:buFont typeface="Arial" charset="0"/>
                        <a:defRPr>
                          <a:solidFill>
                            <a:srgbClr val="1B4177"/>
                          </a:solidFill>
                          <a:latin typeface="Calibri" pitchFamily="34" charset="0"/>
                        </a:defRPr>
                      </a:lvl8pPr>
                      <a:lvl9pPr fontAlgn="base">
                        <a:spcBef>
                          <a:spcPct val="20000"/>
                        </a:spcBef>
                        <a:spcAft>
                          <a:spcPct val="0"/>
                        </a:spcAft>
                        <a:buClr>
                          <a:srgbClr val="EF5E41"/>
                        </a:buClr>
                        <a:buFont typeface="Arial" charset="0"/>
                        <a:defRPr>
                          <a:solidFill>
                            <a:srgbClr val="1B4177"/>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rgbClr val="EF5E41"/>
                        </a:buClr>
                        <a:buSzTx/>
                        <a:buFont typeface="Arial" charset="0"/>
                        <a:buNone/>
                        <a:tabLst/>
                      </a:pPr>
                      <a:r>
                        <a:rPr kumimoji="0" lang="en-US" altLang="en-US" sz="2400" b="0" i="0" u="none" strike="noStrike" cap="none" normalizeH="0" baseline="0">
                          <a:ln>
                            <a:noFill/>
                          </a:ln>
                          <a:solidFill>
                            <a:srgbClr val="1B4177"/>
                          </a:solidFill>
                          <a:effectLst/>
                          <a:latin typeface="Calibri" pitchFamily="34" charset="0"/>
                        </a:rPr>
                        <a:t>KPA</a:t>
                      </a:r>
                      <a:endParaRPr kumimoji="0" lang="en-GB" altLang="en-US" sz="2400" b="0" i="0" u="none" strike="noStrike" cap="none" normalizeH="0" baseline="0">
                        <a:ln>
                          <a:noFill/>
                        </a:ln>
                        <a:solidFill>
                          <a:srgbClr val="1B4177"/>
                        </a:solidFill>
                        <a:effectLst/>
                        <a:latin typeface="Calibri"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rgbClr val="EF5E41"/>
                        </a:buClr>
                        <a:buFont typeface="Arial" charset="0"/>
                        <a:defRPr sz="2800">
                          <a:solidFill>
                            <a:srgbClr val="1B4177"/>
                          </a:solidFill>
                          <a:latin typeface="Calibri" pitchFamily="34" charset="0"/>
                        </a:defRPr>
                      </a:lvl1pPr>
                      <a:lvl2pPr>
                        <a:spcBef>
                          <a:spcPct val="20000"/>
                        </a:spcBef>
                        <a:buClr>
                          <a:srgbClr val="EF5E41"/>
                        </a:buClr>
                        <a:buFont typeface="Arial" charset="0"/>
                        <a:defRPr sz="2400">
                          <a:solidFill>
                            <a:srgbClr val="1B4177"/>
                          </a:solidFill>
                          <a:latin typeface="Calibri" pitchFamily="34" charset="0"/>
                        </a:defRPr>
                      </a:lvl2pPr>
                      <a:lvl3pPr>
                        <a:spcBef>
                          <a:spcPct val="20000"/>
                        </a:spcBef>
                        <a:buClr>
                          <a:srgbClr val="EF5E41"/>
                        </a:buClr>
                        <a:buFont typeface="Arial" charset="0"/>
                        <a:defRPr sz="2000">
                          <a:solidFill>
                            <a:srgbClr val="1B4177"/>
                          </a:solidFill>
                          <a:latin typeface="Calibri" pitchFamily="34" charset="0"/>
                        </a:defRPr>
                      </a:lvl3pPr>
                      <a:lvl4pPr>
                        <a:spcBef>
                          <a:spcPct val="20000"/>
                        </a:spcBef>
                        <a:buClr>
                          <a:srgbClr val="EF5E41"/>
                        </a:buClr>
                        <a:buFont typeface="Arial" charset="0"/>
                        <a:defRPr>
                          <a:solidFill>
                            <a:srgbClr val="1B4177"/>
                          </a:solidFill>
                          <a:latin typeface="Calibri" pitchFamily="34" charset="0"/>
                        </a:defRPr>
                      </a:lvl4pPr>
                      <a:lvl5pPr>
                        <a:spcBef>
                          <a:spcPct val="20000"/>
                        </a:spcBef>
                        <a:buClr>
                          <a:srgbClr val="EF5E41"/>
                        </a:buClr>
                        <a:buFont typeface="Arial" charset="0"/>
                        <a:defRPr>
                          <a:solidFill>
                            <a:srgbClr val="1B4177"/>
                          </a:solidFill>
                          <a:latin typeface="Calibri" pitchFamily="34" charset="0"/>
                        </a:defRPr>
                      </a:lvl5pPr>
                      <a:lvl6pPr fontAlgn="base">
                        <a:spcBef>
                          <a:spcPct val="20000"/>
                        </a:spcBef>
                        <a:spcAft>
                          <a:spcPct val="0"/>
                        </a:spcAft>
                        <a:buClr>
                          <a:srgbClr val="EF5E41"/>
                        </a:buClr>
                        <a:buFont typeface="Arial" charset="0"/>
                        <a:defRPr>
                          <a:solidFill>
                            <a:srgbClr val="1B4177"/>
                          </a:solidFill>
                          <a:latin typeface="Calibri" pitchFamily="34" charset="0"/>
                        </a:defRPr>
                      </a:lvl6pPr>
                      <a:lvl7pPr fontAlgn="base">
                        <a:spcBef>
                          <a:spcPct val="20000"/>
                        </a:spcBef>
                        <a:spcAft>
                          <a:spcPct val="0"/>
                        </a:spcAft>
                        <a:buClr>
                          <a:srgbClr val="EF5E41"/>
                        </a:buClr>
                        <a:buFont typeface="Arial" charset="0"/>
                        <a:defRPr>
                          <a:solidFill>
                            <a:srgbClr val="1B4177"/>
                          </a:solidFill>
                          <a:latin typeface="Calibri" pitchFamily="34" charset="0"/>
                        </a:defRPr>
                      </a:lvl7pPr>
                      <a:lvl8pPr fontAlgn="base">
                        <a:spcBef>
                          <a:spcPct val="20000"/>
                        </a:spcBef>
                        <a:spcAft>
                          <a:spcPct val="0"/>
                        </a:spcAft>
                        <a:buClr>
                          <a:srgbClr val="EF5E41"/>
                        </a:buClr>
                        <a:buFont typeface="Arial" charset="0"/>
                        <a:defRPr>
                          <a:solidFill>
                            <a:srgbClr val="1B4177"/>
                          </a:solidFill>
                          <a:latin typeface="Calibri" pitchFamily="34" charset="0"/>
                        </a:defRPr>
                      </a:lvl8pPr>
                      <a:lvl9pPr fontAlgn="base">
                        <a:spcBef>
                          <a:spcPct val="20000"/>
                        </a:spcBef>
                        <a:spcAft>
                          <a:spcPct val="0"/>
                        </a:spcAft>
                        <a:buClr>
                          <a:srgbClr val="EF5E41"/>
                        </a:buClr>
                        <a:buFont typeface="Arial" charset="0"/>
                        <a:defRPr>
                          <a:solidFill>
                            <a:srgbClr val="1B4177"/>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rgbClr val="EF5E41"/>
                        </a:buClr>
                        <a:buSzTx/>
                        <a:buFont typeface="Arial" charset="0"/>
                        <a:buNone/>
                        <a:tabLst/>
                      </a:pPr>
                      <a:r>
                        <a:rPr kumimoji="0" lang="en-US" altLang="en-US" sz="2400" b="0" i="0" u="none" strike="noStrike" cap="none" normalizeH="0" baseline="0">
                          <a:ln>
                            <a:noFill/>
                          </a:ln>
                          <a:solidFill>
                            <a:srgbClr val="1B4177"/>
                          </a:solidFill>
                          <a:effectLst/>
                          <a:latin typeface="Calibri" pitchFamily="34" charset="0"/>
                        </a:rPr>
                        <a:t>Capacity</a:t>
                      </a:r>
                      <a:endParaRPr kumimoji="0" lang="en-GB" altLang="en-US" sz="2400" b="0" i="0" u="none" strike="noStrike" cap="none" normalizeH="0" baseline="0">
                        <a:ln>
                          <a:noFill/>
                        </a:ln>
                        <a:solidFill>
                          <a:srgbClr val="1B4177"/>
                        </a:solidFill>
                        <a:effectLst/>
                        <a:latin typeface="Calibri"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747861">
                <a:tc>
                  <a:txBody>
                    <a:bodyPr/>
                    <a:lstStyle>
                      <a:lvl1pPr>
                        <a:spcBef>
                          <a:spcPct val="20000"/>
                        </a:spcBef>
                        <a:buClr>
                          <a:srgbClr val="EF5E41"/>
                        </a:buClr>
                        <a:buFont typeface="Arial" charset="0"/>
                        <a:defRPr sz="2800">
                          <a:solidFill>
                            <a:srgbClr val="1B4177"/>
                          </a:solidFill>
                          <a:latin typeface="Calibri" pitchFamily="34" charset="0"/>
                        </a:defRPr>
                      </a:lvl1pPr>
                      <a:lvl2pPr>
                        <a:spcBef>
                          <a:spcPct val="20000"/>
                        </a:spcBef>
                        <a:buClr>
                          <a:srgbClr val="EF5E41"/>
                        </a:buClr>
                        <a:buFont typeface="Arial" charset="0"/>
                        <a:defRPr sz="2400">
                          <a:solidFill>
                            <a:srgbClr val="1B4177"/>
                          </a:solidFill>
                          <a:latin typeface="Calibri" pitchFamily="34" charset="0"/>
                        </a:defRPr>
                      </a:lvl2pPr>
                      <a:lvl3pPr>
                        <a:spcBef>
                          <a:spcPct val="20000"/>
                        </a:spcBef>
                        <a:buClr>
                          <a:srgbClr val="EF5E41"/>
                        </a:buClr>
                        <a:buFont typeface="Arial" charset="0"/>
                        <a:defRPr sz="2000">
                          <a:solidFill>
                            <a:srgbClr val="1B4177"/>
                          </a:solidFill>
                          <a:latin typeface="Calibri" pitchFamily="34" charset="0"/>
                        </a:defRPr>
                      </a:lvl3pPr>
                      <a:lvl4pPr>
                        <a:spcBef>
                          <a:spcPct val="20000"/>
                        </a:spcBef>
                        <a:buClr>
                          <a:srgbClr val="EF5E41"/>
                        </a:buClr>
                        <a:buFont typeface="Arial" charset="0"/>
                        <a:defRPr>
                          <a:solidFill>
                            <a:srgbClr val="1B4177"/>
                          </a:solidFill>
                          <a:latin typeface="Calibri" pitchFamily="34" charset="0"/>
                        </a:defRPr>
                      </a:lvl4pPr>
                      <a:lvl5pPr>
                        <a:spcBef>
                          <a:spcPct val="20000"/>
                        </a:spcBef>
                        <a:buClr>
                          <a:srgbClr val="EF5E41"/>
                        </a:buClr>
                        <a:buFont typeface="Arial" charset="0"/>
                        <a:defRPr>
                          <a:solidFill>
                            <a:srgbClr val="1B4177"/>
                          </a:solidFill>
                          <a:latin typeface="Calibri" pitchFamily="34" charset="0"/>
                        </a:defRPr>
                      </a:lvl5pPr>
                      <a:lvl6pPr fontAlgn="base">
                        <a:spcBef>
                          <a:spcPct val="20000"/>
                        </a:spcBef>
                        <a:spcAft>
                          <a:spcPct val="0"/>
                        </a:spcAft>
                        <a:buClr>
                          <a:srgbClr val="EF5E41"/>
                        </a:buClr>
                        <a:buFont typeface="Arial" charset="0"/>
                        <a:defRPr>
                          <a:solidFill>
                            <a:srgbClr val="1B4177"/>
                          </a:solidFill>
                          <a:latin typeface="Calibri" pitchFamily="34" charset="0"/>
                        </a:defRPr>
                      </a:lvl6pPr>
                      <a:lvl7pPr fontAlgn="base">
                        <a:spcBef>
                          <a:spcPct val="20000"/>
                        </a:spcBef>
                        <a:spcAft>
                          <a:spcPct val="0"/>
                        </a:spcAft>
                        <a:buClr>
                          <a:srgbClr val="EF5E41"/>
                        </a:buClr>
                        <a:buFont typeface="Arial" charset="0"/>
                        <a:defRPr>
                          <a:solidFill>
                            <a:srgbClr val="1B4177"/>
                          </a:solidFill>
                          <a:latin typeface="Calibri" pitchFamily="34" charset="0"/>
                        </a:defRPr>
                      </a:lvl7pPr>
                      <a:lvl8pPr fontAlgn="base">
                        <a:spcBef>
                          <a:spcPct val="20000"/>
                        </a:spcBef>
                        <a:spcAft>
                          <a:spcPct val="0"/>
                        </a:spcAft>
                        <a:buClr>
                          <a:srgbClr val="EF5E41"/>
                        </a:buClr>
                        <a:buFont typeface="Arial" charset="0"/>
                        <a:defRPr>
                          <a:solidFill>
                            <a:srgbClr val="1B4177"/>
                          </a:solidFill>
                          <a:latin typeface="Calibri" pitchFamily="34" charset="0"/>
                        </a:defRPr>
                      </a:lvl8pPr>
                      <a:lvl9pPr fontAlgn="base">
                        <a:spcBef>
                          <a:spcPct val="20000"/>
                        </a:spcBef>
                        <a:spcAft>
                          <a:spcPct val="0"/>
                        </a:spcAft>
                        <a:buClr>
                          <a:srgbClr val="EF5E41"/>
                        </a:buClr>
                        <a:buFont typeface="Arial" charset="0"/>
                        <a:defRPr>
                          <a:solidFill>
                            <a:srgbClr val="1B4177"/>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rgbClr val="EF5E41"/>
                        </a:buClr>
                        <a:buSzTx/>
                        <a:buFont typeface="Arial" charset="0"/>
                        <a:buNone/>
                        <a:tabLst/>
                      </a:pPr>
                      <a:r>
                        <a:rPr kumimoji="0" lang="en-US" altLang="en-US" sz="2400" b="0" i="0" u="none" strike="noStrike" cap="none" normalizeH="0" baseline="0">
                          <a:ln>
                            <a:noFill/>
                          </a:ln>
                          <a:solidFill>
                            <a:srgbClr val="1B4177"/>
                          </a:solidFill>
                          <a:effectLst/>
                          <a:latin typeface="Calibri" pitchFamily="34" charset="0"/>
                        </a:rPr>
                        <a:t>Objective</a:t>
                      </a:r>
                      <a:endParaRPr kumimoji="0" lang="en-GB" altLang="en-US" sz="2400" b="0" i="0" u="none" strike="noStrike" cap="none" normalizeH="0" baseline="0">
                        <a:ln>
                          <a:noFill/>
                        </a:ln>
                        <a:solidFill>
                          <a:srgbClr val="1B4177"/>
                        </a:solidFill>
                        <a:effectLst/>
                        <a:latin typeface="Calibri"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rgbClr val="EF5E41"/>
                        </a:buClr>
                        <a:buFont typeface="Arial" charset="0"/>
                        <a:defRPr sz="2800">
                          <a:solidFill>
                            <a:srgbClr val="1B4177"/>
                          </a:solidFill>
                          <a:latin typeface="Calibri" pitchFamily="34" charset="0"/>
                        </a:defRPr>
                      </a:lvl1pPr>
                      <a:lvl2pPr>
                        <a:spcBef>
                          <a:spcPct val="20000"/>
                        </a:spcBef>
                        <a:buClr>
                          <a:srgbClr val="EF5E41"/>
                        </a:buClr>
                        <a:buFont typeface="Arial" charset="0"/>
                        <a:defRPr sz="2400">
                          <a:solidFill>
                            <a:srgbClr val="1B4177"/>
                          </a:solidFill>
                          <a:latin typeface="Calibri" pitchFamily="34" charset="0"/>
                        </a:defRPr>
                      </a:lvl2pPr>
                      <a:lvl3pPr>
                        <a:spcBef>
                          <a:spcPct val="20000"/>
                        </a:spcBef>
                        <a:buClr>
                          <a:srgbClr val="EF5E41"/>
                        </a:buClr>
                        <a:buFont typeface="Arial" charset="0"/>
                        <a:defRPr sz="2000">
                          <a:solidFill>
                            <a:srgbClr val="1B4177"/>
                          </a:solidFill>
                          <a:latin typeface="Calibri" pitchFamily="34" charset="0"/>
                        </a:defRPr>
                      </a:lvl3pPr>
                      <a:lvl4pPr>
                        <a:spcBef>
                          <a:spcPct val="20000"/>
                        </a:spcBef>
                        <a:buClr>
                          <a:srgbClr val="EF5E41"/>
                        </a:buClr>
                        <a:buFont typeface="Arial" charset="0"/>
                        <a:defRPr>
                          <a:solidFill>
                            <a:srgbClr val="1B4177"/>
                          </a:solidFill>
                          <a:latin typeface="Calibri" pitchFamily="34" charset="0"/>
                        </a:defRPr>
                      </a:lvl4pPr>
                      <a:lvl5pPr>
                        <a:spcBef>
                          <a:spcPct val="20000"/>
                        </a:spcBef>
                        <a:buClr>
                          <a:srgbClr val="EF5E41"/>
                        </a:buClr>
                        <a:buFont typeface="Arial" charset="0"/>
                        <a:defRPr>
                          <a:solidFill>
                            <a:srgbClr val="1B4177"/>
                          </a:solidFill>
                          <a:latin typeface="Calibri" pitchFamily="34" charset="0"/>
                        </a:defRPr>
                      </a:lvl5pPr>
                      <a:lvl6pPr fontAlgn="base">
                        <a:spcBef>
                          <a:spcPct val="20000"/>
                        </a:spcBef>
                        <a:spcAft>
                          <a:spcPct val="0"/>
                        </a:spcAft>
                        <a:buClr>
                          <a:srgbClr val="EF5E41"/>
                        </a:buClr>
                        <a:buFont typeface="Arial" charset="0"/>
                        <a:defRPr>
                          <a:solidFill>
                            <a:srgbClr val="1B4177"/>
                          </a:solidFill>
                          <a:latin typeface="Calibri" pitchFamily="34" charset="0"/>
                        </a:defRPr>
                      </a:lvl6pPr>
                      <a:lvl7pPr fontAlgn="base">
                        <a:spcBef>
                          <a:spcPct val="20000"/>
                        </a:spcBef>
                        <a:spcAft>
                          <a:spcPct val="0"/>
                        </a:spcAft>
                        <a:buClr>
                          <a:srgbClr val="EF5E41"/>
                        </a:buClr>
                        <a:buFont typeface="Arial" charset="0"/>
                        <a:defRPr>
                          <a:solidFill>
                            <a:srgbClr val="1B4177"/>
                          </a:solidFill>
                          <a:latin typeface="Calibri" pitchFamily="34" charset="0"/>
                        </a:defRPr>
                      </a:lvl7pPr>
                      <a:lvl8pPr fontAlgn="base">
                        <a:spcBef>
                          <a:spcPct val="20000"/>
                        </a:spcBef>
                        <a:spcAft>
                          <a:spcPct val="0"/>
                        </a:spcAft>
                        <a:buClr>
                          <a:srgbClr val="EF5E41"/>
                        </a:buClr>
                        <a:buFont typeface="Arial" charset="0"/>
                        <a:defRPr>
                          <a:solidFill>
                            <a:srgbClr val="1B4177"/>
                          </a:solidFill>
                          <a:latin typeface="Calibri" pitchFamily="34" charset="0"/>
                        </a:defRPr>
                      </a:lvl8pPr>
                      <a:lvl9pPr fontAlgn="base">
                        <a:spcBef>
                          <a:spcPct val="20000"/>
                        </a:spcBef>
                        <a:spcAft>
                          <a:spcPct val="0"/>
                        </a:spcAft>
                        <a:buClr>
                          <a:srgbClr val="EF5E41"/>
                        </a:buClr>
                        <a:buFont typeface="Arial" charset="0"/>
                        <a:defRPr>
                          <a:solidFill>
                            <a:srgbClr val="1B4177"/>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rgbClr val="EF5E41"/>
                        </a:buClr>
                        <a:buSzTx/>
                        <a:buFont typeface="Arial" charset="0"/>
                        <a:buNone/>
                        <a:tabLst/>
                      </a:pPr>
                      <a:r>
                        <a:rPr kumimoji="0" lang="en-US" altLang="en-US" sz="2400" b="0" i="0" u="none" strike="noStrike" cap="none" normalizeH="0" baseline="0">
                          <a:ln>
                            <a:noFill/>
                          </a:ln>
                          <a:solidFill>
                            <a:srgbClr val="1B4177"/>
                          </a:solidFill>
                          <a:effectLst/>
                          <a:latin typeface="Calibri" pitchFamily="34" charset="0"/>
                        </a:rPr>
                        <a:t>Ensure that Air Navigation Service capacity meets demand in en-route airspace and at airports</a:t>
                      </a:r>
                      <a:endParaRPr kumimoji="0" lang="en-GB" altLang="en-US" sz="2400" b="0" i="0" u="none" strike="noStrike" cap="none" normalizeH="0" baseline="0">
                        <a:ln>
                          <a:noFill/>
                        </a:ln>
                        <a:solidFill>
                          <a:srgbClr val="1B4177"/>
                        </a:solidFill>
                        <a:effectLst/>
                        <a:latin typeface="Calibri"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2357319">
                <a:tc>
                  <a:txBody>
                    <a:bodyPr/>
                    <a:lstStyle>
                      <a:lvl1pPr>
                        <a:spcBef>
                          <a:spcPct val="20000"/>
                        </a:spcBef>
                        <a:buClr>
                          <a:srgbClr val="EF5E41"/>
                        </a:buClr>
                        <a:buFont typeface="Arial" charset="0"/>
                        <a:defRPr sz="2800">
                          <a:solidFill>
                            <a:srgbClr val="1B4177"/>
                          </a:solidFill>
                          <a:latin typeface="Calibri" pitchFamily="34" charset="0"/>
                        </a:defRPr>
                      </a:lvl1pPr>
                      <a:lvl2pPr>
                        <a:spcBef>
                          <a:spcPct val="20000"/>
                        </a:spcBef>
                        <a:buClr>
                          <a:srgbClr val="EF5E41"/>
                        </a:buClr>
                        <a:buFont typeface="Arial" charset="0"/>
                        <a:defRPr sz="2400">
                          <a:solidFill>
                            <a:srgbClr val="1B4177"/>
                          </a:solidFill>
                          <a:latin typeface="Calibri" pitchFamily="34" charset="0"/>
                        </a:defRPr>
                      </a:lvl2pPr>
                      <a:lvl3pPr>
                        <a:spcBef>
                          <a:spcPct val="20000"/>
                        </a:spcBef>
                        <a:buClr>
                          <a:srgbClr val="EF5E41"/>
                        </a:buClr>
                        <a:buFont typeface="Arial" charset="0"/>
                        <a:defRPr sz="2000">
                          <a:solidFill>
                            <a:srgbClr val="1B4177"/>
                          </a:solidFill>
                          <a:latin typeface="Calibri" pitchFamily="34" charset="0"/>
                        </a:defRPr>
                      </a:lvl3pPr>
                      <a:lvl4pPr>
                        <a:spcBef>
                          <a:spcPct val="20000"/>
                        </a:spcBef>
                        <a:buClr>
                          <a:srgbClr val="EF5E41"/>
                        </a:buClr>
                        <a:buFont typeface="Arial" charset="0"/>
                        <a:defRPr>
                          <a:solidFill>
                            <a:srgbClr val="1B4177"/>
                          </a:solidFill>
                          <a:latin typeface="Calibri" pitchFamily="34" charset="0"/>
                        </a:defRPr>
                      </a:lvl4pPr>
                      <a:lvl5pPr>
                        <a:spcBef>
                          <a:spcPct val="20000"/>
                        </a:spcBef>
                        <a:buClr>
                          <a:srgbClr val="EF5E41"/>
                        </a:buClr>
                        <a:buFont typeface="Arial" charset="0"/>
                        <a:defRPr>
                          <a:solidFill>
                            <a:srgbClr val="1B4177"/>
                          </a:solidFill>
                          <a:latin typeface="Calibri" pitchFamily="34" charset="0"/>
                        </a:defRPr>
                      </a:lvl5pPr>
                      <a:lvl6pPr fontAlgn="base">
                        <a:spcBef>
                          <a:spcPct val="20000"/>
                        </a:spcBef>
                        <a:spcAft>
                          <a:spcPct val="0"/>
                        </a:spcAft>
                        <a:buClr>
                          <a:srgbClr val="EF5E41"/>
                        </a:buClr>
                        <a:buFont typeface="Arial" charset="0"/>
                        <a:defRPr>
                          <a:solidFill>
                            <a:srgbClr val="1B4177"/>
                          </a:solidFill>
                          <a:latin typeface="Calibri" pitchFamily="34" charset="0"/>
                        </a:defRPr>
                      </a:lvl6pPr>
                      <a:lvl7pPr fontAlgn="base">
                        <a:spcBef>
                          <a:spcPct val="20000"/>
                        </a:spcBef>
                        <a:spcAft>
                          <a:spcPct val="0"/>
                        </a:spcAft>
                        <a:buClr>
                          <a:srgbClr val="EF5E41"/>
                        </a:buClr>
                        <a:buFont typeface="Arial" charset="0"/>
                        <a:defRPr>
                          <a:solidFill>
                            <a:srgbClr val="1B4177"/>
                          </a:solidFill>
                          <a:latin typeface="Calibri" pitchFamily="34" charset="0"/>
                        </a:defRPr>
                      </a:lvl7pPr>
                      <a:lvl8pPr fontAlgn="base">
                        <a:spcBef>
                          <a:spcPct val="20000"/>
                        </a:spcBef>
                        <a:spcAft>
                          <a:spcPct val="0"/>
                        </a:spcAft>
                        <a:buClr>
                          <a:srgbClr val="EF5E41"/>
                        </a:buClr>
                        <a:buFont typeface="Arial" charset="0"/>
                        <a:defRPr>
                          <a:solidFill>
                            <a:srgbClr val="1B4177"/>
                          </a:solidFill>
                          <a:latin typeface="Calibri" pitchFamily="34" charset="0"/>
                        </a:defRPr>
                      </a:lvl8pPr>
                      <a:lvl9pPr fontAlgn="base">
                        <a:spcBef>
                          <a:spcPct val="20000"/>
                        </a:spcBef>
                        <a:spcAft>
                          <a:spcPct val="0"/>
                        </a:spcAft>
                        <a:buClr>
                          <a:srgbClr val="EF5E41"/>
                        </a:buClr>
                        <a:buFont typeface="Arial" charset="0"/>
                        <a:defRPr>
                          <a:solidFill>
                            <a:srgbClr val="1B4177"/>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rgbClr val="EF5E41"/>
                        </a:buClr>
                        <a:buSzTx/>
                        <a:buFont typeface="Arial" charset="0"/>
                        <a:buNone/>
                        <a:tabLst/>
                      </a:pPr>
                      <a:r>
                        <a:rPr kumimoji="0" lang="en-US" altLang="en-US" sz="2400" b="0" i="0" u="none" strike="noStrike" cap="none" normalizeH="0" baseline="0">
                          <a:ln>
                            <a:noFill/>
                          </a:ln>
                          <a:solidFill>
                            <a:srgbClr val="1B4177"/>
                          </a:solidFill>
                          <a:effectLst/>
                          <a:latin typeface="Calibri" pitchFamily="34" charset="0"/>
                        </a:rPr>
                        <a:t>Indicators</a:t>
                      </a:r>
                      <a:endParaRPr kumimoji="0" lang="en-GB" altLang="en-US" sz="2400" b="0" i="0" u="none" strike="noStrike" cap="none" normalizeH="0" baseline="0">
                        <a:ln>
                          <a:noFill/>
                        </a:ln>
                        <a:solidFill>
                          <a:srgbClr val="1B4177"/>
                        </a:solidFill>
                        <a:effectLst/>
                        <a:latin typeface="Calibri"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rgbClr val="EF5E41"/>
                        </a:buClr>
                        <a:buFont typeface="Arial" charset="0"/>
                        <a:defRPr sz="2800">
                          <a:solidFill>
                            <a:srgbClr val="1B4177"/>
                          </a:solidFill>
                          <a:latin typeface="Calibri" pitchFamily="34" charset="0"/>
                        </a:defRPr>
                      </a:lvl1pPr>
                      <a:lvl2pPr>
                        <a:spcBef>
                          <a:spcPct val="20000"/>
                        </a:spcBef>
                        <a:buClr>
                          <a:srgbClr val="EF5E41"/>
                        </a:buClr>
                        <a:buFont typeface="Arial" charset="0"/>
                        <a:defRPr sz="2400">
                          <a:solidFill>
                            <a:srgbClr val="1B4177"/>
                          </a:solidFill>
                          <a:latin typeface="Calibri" pitchFamily="34" charset="0"/>
                        </a:defRPr>
                      </a:lvl2pPr>
                      <a:lvl3pPr>
                        <a:spcBef>
                          <a:spcPct val="20000"/>
                        </a:spcBef>
                        <a:buClr>
                          <a:srgbClr val="EF5E41"/>
                        </a:buClr>
                        <a:buFont typeface="Arial" charset="0"/>
                        <a:defRPr sz="2000">
                          <a:solidFill>
                            <a:srgbClr val="1B4177"/>
                          </a:solidFill>
                          <a:latin typeface="Calibri" pitchFamily="34" charset="0"/>
                        </a:defRPr>
                      </a:lvl3pPr>
                      <a:lvl4pPr>
                        <a:spcBef>
                          <a:spcPct val="20000"/>
                        </a:spcBef>
                        <a:buClr>
                          <a:srgbClr val="EF5E41"/>
                        </a:buClr>
                        <a:buFont typeface="Arial" charset="0"/>
                        <a:defRPr>
                          <a:solidFill>
                            <a:srgbClr val="1B4177"/>
                          </a:solidFill>
                          <a:latin typeface="Calibri" pitchFamily="34" charset="0"/>
                        </a:defRPr>
                      </a:lvl4pPr>
                      <a:lvl5pPr>
                        <a:spcBef>
                          <a:spcPct val="20000"/>
                        </a:spcBef>
                        <a:buClr>
                          <a:srgbClr val="EF5E41"/>
                        </a:buClr>
                        <a:buFont typeface="Arial" charset="0"/>
                        <a:defRPr>
                          <a:solidFill>
                            <a:srgbClr val="1B4177"/>
                          </a:solidFill>
                          <a:latin typeface="Calibri" pitchFamily="34" charset="0"/>
                        </a:defRPr>
                      </a:lvl5pPr>
                      <a:lvl6pPr fontAlgn="base">
                        <a:spcBef>
                          <a:spcPct val="20000"/>
                        </a:spcBef>
                        <a:spcAft>
                          <a:spcPct val="0"/>
                        </a:spcAft>
                        <a:buClr>
                          <a:srgbClr val="EF5E41"/>
                        </a:buClr>
                        <a:buFont typeface="Arial" charset="0"/>
                        <a:defRPr>
                          <a:solidFill>
                            <a:srgbClr val="1B4177"/>
                          </a:solidFill>
                          <a:latin typeface="Calibri" pitchFamily="34" charset="0"/>
                        </a:defRPr>
                      </a:lvl6pPr>
                      <a:lvl7pPr fontAlgn="base">
                        <a:spcBef>
                          <a:spcPct val="20000"/>
                        </a:spcBef>
                        <a:spcAft>
                          <a:spcPct val="0"/>
                        </a:spcAft>
                        <a:buClr>
                          <a:srgbClr val="EF5E41"/>
                        </a:buClr>
                        <a:buFont typeface="Arial" charset="0"/>
                        <a:defRPr>
                          <a:solidFill>
                            <a:srgbClr val="1B4177"/>
                          </a:solidFill>
                          <a:latin typeface="Calibri" pitchFamily="34" charset="0"/>
                        </a:defRPr>
                      </a:lvl7pPr>
                      <a:lvl8pPr fontAlgn="base">
                        <a:spcBef>
                          <a:spcPct val="20000"/>
                        </a:spcBef>
                        <a:spcAft>
                          <a:spcPct val="0"/>
                        </a:spcAft>
                        <a:buClr>
                          <a:srgbClr val="EF5E41"/>
                        </a:buClr>
                        <a:buFont typeface="Arial" charset="0"/>
                        <a:defRPr>
                          <a:solidFill>
                            <a:srgbClr val="1B4177"/>
                          </a:solidFill>
                          <a:latin typeface="Calibri" pitchFamily="34" charset="0"/>
                        </a:defRPr>
                      </a:lvl8pPr>
                      <a:lvl9pPr fontAlgn="base">
                        <a:spcBef>
                          <a:spcPct val="20000"/>
                        </a:spcBef>
                        <a:spcAft>
                          <a:spcPct val="0"/>
                        </a:spcAft>
                        <a:buClr>
                          <a:srgbClr val="EF5E41"/>
                        </a:buClr>
                        <a:buFont typeface="Arial" charset="0"/>
                        <a:defRPr>
                          <a:solidFill>
                            <a:srgbClr val="1B4177"/>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rgbClr val="EF5E41"/>
                        </a:buClr>
                        <a:buSzTx/>
                        <a:buFont typeface="Arial" charset="0"/>
                        <a:buNone/>
                        <a:tabLst/>
                      </a:pPr>
                      <a:r>
                        <a:rPr kumimoji="0" lang="en-GB" altLang="en-US" sz="2400" b="0" i="0" u="none" strike="noStrike" cap="none" normalizeH="0" baseline="0" dirty="0">
                          <a:ln>
                            <a:noFill/>
                          </a:ln>
                          <a:solidFill>
                            <a:srgbClr val="1B4177"/>
                          </a:solidFill>
                          <a:effectLst/>
                          <a:latin typeface="Calibri" pitchFamily="34" charset="0"/>
                        </a:rPr>
                        <a:t>- Average ATFM delay per flight generated by the airspace volume (</a:t>
                      </a:r>
                      <a:r>
                        <a:rPr kumimoji="0" lang="en-GB" altLang="en-US" sz="2400" b="0" i="0" u="none" strike="noStrike" cap="none" normalizeH="0" baseline="0" dirty="0" err="1">
                          <a:ln>
                            <a:noFill/>
                          </a:ln>
                          <a:solidFill>
                            <a:srgbClr val="1B4177"/>
                          </a:solidFill>
                          <a:effectLst/>
                          <a:latin typeface="Calibri" pitchFamily="34" charset="0"/>
                        </a:rPr>
                        <a:t>en</a:t>
                      </a:r>
                      <a:r>
                        <a:rPr kumimoji="0" lang="en-GB" altLang="en-US" sz="2400" b="0" i="0" u="none" strike="noStrike" cap="none" normalizeH="0" baseline="0" dirty="0">
                          <a:ln>
                            <a:noFill/>
                          </a:ln>
                          <a:solidFill>
                            <a:srgbClr val="1B4177"/>
                          </a:solidFill>
                          <a:effectLst/>
                          <a:latin typeface="Calibri" pitchFamily="34" charset="0"/>
                        </a:rPr>
                        <a:t>-route)</a:t>
                      </a:r>
                    </a:p>
                    <a:p>
                      <a:pPr marL="0" marR="0" lvl="0" indent="0" algn="l" defTabSz="914400" rtl="0" eaLnBrk="1" fontAlgn="base" latinLnBrk="0" hangingPunct="1">
                        <a:lnSpc>
                          <a:spcPct val="100000"/>
                        </a:lnSpc>
                        <a:spcBef>
                          <a:spcPct val="20000"/>
                        </a:spcBef>
                        <a:spcAft>
                          <a:spcPct val="0"/>
                        </a:spcAft>
                        <a:buClr>
                          <a:srgbClr val="EF5E41"/>
                        </a:buClr>
                        <a:buSzTx/>
                        <a:buFont typeface="Arial" charset="0"/>
                        <a:buNone/>
                        <a:tabLst/>
                      </a:pPr>
                      <a:r>
                        <a:rPr kumimoji="0" lang="en-GB" altLang="en-US" sz="2400" b="0" i="0" u="none" strike="noStrike" cap="none" normalizeH="0" baseline="0" dirty="0">
                          <a:ln>
                            <a:noFill/>
                          </a:ln>
                          <a:solidFill>
                            <a:srgbClr val="1B4177"/>
                          </a:solidFill>
                          <a:effectLst/>
                          <a:latin typeface="Calibri" pitchFamily="34" charset="0"/>
                        </a:rPr>
                        <a:t>- Average ATFM delay per flight in the main airports (to be identified by States in advance and based on the regional relevance)</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bl>
          </a:graphicData>
        </a:graphic>
      </p:graphicFrame>
      <p:sp>
        <p:nvSpPr>
          <p:cNvPr id="3"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36</a:t>
            </a:fld>
            <a:endParaRPr lang="en-CA" dirty="0"/>
          </a:p>
        </p:txBody>
      </p:sp>
    </p:spTree>
    <p:extLst>
      <p:ext uri="{BB962C8B-B14F-4D97-AF65-F5344CB8AC3E}">
        <p14:creationId xmlns:p14="http://schemas.microsoft.com/office/powerpoint/2010/main" val="3489245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Please note</a:t>
            </a:r>
          </a:p>
        </p:txBody>
      </p:sp>
      <p:sp>
        <p:nvSpPr>
          <p:cNvPr id="3" name="Content Placeholder 2"/>
          <p:cNvSpPr>
            <a:spLocks noGrp="1"/>
          </p:cNvSpPr>
          <p:nvPr>
            <p:ph idx="1"/>
          </p:nvPr>
        </p:nvSpPr>
        <p:spPr>
          <a:xfrm>
            <a:off x="457200" y="1779662"/>
            <a:ext cx="8579296" cy="3168352"/>
          </a:xfrm>
        </p:spPr>
        <p:txBody>
          <a:bodyPr>
            <a:normAutofit fontScale="85000" lnSpcReduction="20000"/>
          </a:bodyPr>
          <a:lstStyle/>
          <a:p>
            <a:pPr>
              <a:lnSpc>
                <a:spcPct val="90000"/>
              </a:lnSpc>
            </a:pPr>
            <a:r>
              <a:rPr lang="en-US" altLang="en-US" sz="2800" dirty="0"/>
              <a:t>Indicators measure</a:t>
            </a:r>
          </a:p>
          <a:p>
            <a:pPr lvl="1">
              <a:lnSpc>
                <a:spcPct val="90000"/>
              </a:lnSpc>
            </a:pPr>
            <a:r>
              <a:rPr lang="en-US" altLang="en-US" sz="2400" dirty="0"/>
              <a:t>The location where the problem (capacity bottleneck) is, not where the delay is taken (departure airport)</a:t>
            </a:r>
          </a:p>
          <a:p>
            <a:pPr lvl="1">
              <a:lnSpc>
                <a:spcPct val="90000"/>
              </a:lnSpc>
            </a:pPr>
            <a:r>
              <a:rPr lang="en-US" altLang="en-US" sz="2400" dirty="0"/>
              <a:t>Performance of airspace volumes and airports, not flights</a:t>
            </a:r>
          </a:p>
          <a:p>
            <a:pPr lvl="2">
              <a:lnSpc>
                <a:spcPct val="90000"/>
              </a:lnSpc>
            </a:pPr>
            <a:r>
              <a:rPr lang="en-US" altLang="en-US" sz="2000" dirty="0"/>
              <a:t>Despite the expression as a value “per flight”</a:t>
            </a:r>
          </a:p>
          <a:p>
            <a:pPr lvl="1">
              <a:lnSpc>
                <a:spcPct val="90000"/>
              </a:lnSpc>
            </a:pPr>
            <a:r>
              <a:rPr lang="en-US" altLang="en-US" sz="2400" dirty="0"/>
              <a:t>Within the Capacity KPA</a:t>
            </a:r>
          </a:p>
          <a:p>
            <a:pPr lvl="2">
              <a:lnSpc>
                <a:spcPct val="90000"/>
              </a:lnSpc>
            </a:pPr>
            <a:r>
              <a:rPr lang="en-US" altLang="en-US" sz="2000" dirty="0"/>
              <a:t>Demand/capacity imbalance</a:t>
            </a:r>
          </a:p>
          <a:p>
            <a:pPr lvl="2">
              <a:lnSpc>
                <a:spcPct val="90000"/>
              </a:lnSpc>
            </a:pPr>
            <a:r>
              <a:rPr lang="en-US" altLang="en-US" sz="2000" dirty="0"/>
              <a:t>Not capacity itself</a:t>
            </a:r>
          </a:p>
          <a:p>
            <a:pPr>
              <a:lnSpc>
                <a:spcPct val="90000"/>
              </a:lnSpc>
            </a:pPr>
            <a:r>
              <a:rPr lang="en-US" altLang="en-US" sz="2800" dirty="0"/>
              <a:t>Limitations</a:t>
            </a:r>
          </a:p>
          <a:p>
            <a:pPr lvl="2">
              <a:lnSpc>
                <a:spcPct val="90000"/>
              </a:lnSpc>
            </a:pPr>
            <a:r>
              <a:rPr lang="en-US" altLang="en-US" sz="2000" dirty="0"/>
              <a:t>Not designed to measure excess capacity</a:t>
            </a:r>
          </a:p>
          <a:p>
            <a:pPr lvl="2">
              <a:lnSpc>
                <a:spcPct val="90000"/>
              </a:lnSpc>
            </a:pPr>
            <a:r>
              <a:rPr lang="en-US" altLang="en-US" sz="2000" dirty="0"/>
              <a:t>No data if airspace or airport does not participate in a </a:t>
            </a:r>
            <a:r>
              <a:rPr lang="en-US" altLang="en-US" sz="2000" dirty="0" err="1"/>
              <a:t>centralised</a:t>
            </a:r>
            <a:r>
              <a:rPr lang="en-US" altLang="en-US" sz="2000" dirty="0"/>
              <a:t> ATFM process</a:t>
            </a:r>
            <a:endParaRPr lang="en-GB" altLang="en-US" sz="2000" dirty="0"/>
          </a:p>
          <a:p>
            <a:endParaRPr lang="en-GB" dirty="0"/>
          </a:p>
        </p:txBody>
      </p:sp>
      <p:sp>
        <p:nvSpPr>
          <p:cNvPr id="4"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37</a:t>
            </a:fld>
            <a:endParaRPr lang="en-CA" dirty="0"/>
          </a:p>
        </p:txBody>
      </p:sp>
    </p:spTree>
    <p:extLst>
      <p:ext uri="{BB962C8B-B14F-4D97-AF65-F5344CB8AC3E}">
        <p14:creationId xmlns:p14="http://schemas.microsoft.com/office/powerpoint/2010/main" val="1792014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716016" y="123478"/>
            <a:ext cx="4269160"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t>Data items</a:t>
            </a:r>
          </a:p>
        </p:txBody>
      </p:sp>
      <p:graphicFrame>
        <p:nvGraphicFramePr>
          <p:cNvPr id="3" name="Object 2"/>
          <p:cNvGraphicFramePr>
            <a:graphicFrameLocks noChangeAspect="1"/>
          </p:cNvGraphicFramePr>
          <p:nvPr>
            <p:extLst>
              <p:ext uri="{D42A27DB-BD31-4B8C-83A1-F6EECF244321}">
                <p14:modId xmlns:p14="http://schemas.microsoft.com/office/powerpoint/2010/main" val="1732584261"/>
              </p:ext>
            </p:extLst>
          </p:nvPr>
        </p:nvGraphicFramePr>
        <p:xfrm>
          <a:off x="2051720" y="763127"/>
          <a:ext cx="3744416" cy="4130881"/>
        </p:xfrm>
        <a:graphic>
          <a:graphicData uri="http://schemas.openxmlformats.org/presentationml/2006/ole">
            <mc:AlternateContent xmlns:mc="http://schemas.openxmlformats.org/markup-compatibility/2006">
              <mc:Choice xmlns:v="urn:schemas-microsoft-com:vml" Requires="v">
                <p:oleObj spid="_x0000_s2053" name="Worksheet" r:id="rId3" imgW="4153024" imgH="4581457" progId="Excel.Sheet.12">
                  <p:embed/>
                </p:oleObj>
              </mc:Choice>
              <mc:Fallback>
                <p:oleObj name="Worksheet" r:id="rId3" imgW="4153024" imgH="4581457" progId="Excel.Sheet.12">
                  <p:embed/>
                  <p:pic>
                    <p:nvPicPr>
                      <p:cNvPr id="0" name=""/>
                      <p:cNvPicPr/>
                      <p:nvPr/>
                    </p:nvPicPr>
                    <p:blipFill>
                      <a:blip r:embed="rId4"/>
                      <a:stretch>
                        <a:fillRect/>
                      </a:stretch>
                    </p:blipFill>
                    <p:spPr>
                      <a:xfrm>
                        <a:off x="2051720" y="763127"/>
                        <a:ext cx="3744416" cy="4130881"/>
                      </a:xfrm>
                      <a:prstGeom prst="rect">
                        <a:avLst/>
                      </a:prstGeom>
                      <a:solidFill>
                        <a:schemeClr val="bg1"/>
                      </a:solidFill>
                    </p:spPr>
                  </p:pic>
                </p:oleObj>
              </mc:Fallback>
            </mc:AlternateContent>
          </a:graphicData>
        </a:graphic>
      </p:graphicFrame>
      <p:sp>
        <p:nvSpPr>
          <p:cNvPr id="4"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38</a:t>
            </a:fld>
            <a:endParaRPr lang="en-CA" dirty="0"/>
          </a:p>
        </p:txBody>
      </p:sp>
    </p:spTree>
    <p:extLst>
      <p:ext uri="{BB962C8B-B14F-4D97-AF65-F5344CB8AC3E}">
        <p14:creationId xmlns:p14="http://schemas.microsoft.com/office/powerpoint/2010/main" val="38493801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D30F3B-D5D0-F860-5901-1A4460BF8279}"/>
              </a:ext>
            </a:extLst>
          </p:cNvPr>
          <p:cNvPicPr>
            <a:picLocks noChangeAspect="1"/>
          </p:cNvPicPr>
          <p:nvPr/>
        </p:nvPicPr>
        <p:blipFill>
          <a:blip r:embed="rId2"/>
          <a:stretch>
            <a:fillRect/>
          </a:stretch>
        </p:blipFill>
        <p:spPr>
          <a:xfrm>
            <a:off x="169198" y="716388"/>
            <a:ext cx="8478713" cy="3725940"/>
          </a:xfrm>
          <a:prstGeom prst="rect">
            <a:avLst/>
          </a:prstGeom>
        </p:spPr>
      </p:pic>
      <p:sp>
        <p:nvSpPr>
          <p:cNvPr id="3"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39</a:t>
            </a:fld>
            <a:endParaRPr lang="en-CA" dirty="0"/>
          </a:p>
        </p:txBody>
      </p:sp>
      <p:sp>
        <p:nvSpPr>
          <p:cNvPr id="5" name="Title 1"/>
          <p:cNvSpPr txBox="1">
            <a:spLocks/>
          </p:cNvSpPr>
          <p:nvPr/>
        </p:nvSpPr>
        <p:spPr>
          <a:xfrm>
            <a:off x="4716016" y="123478"/>
            <a:ext cx="4269160"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t>Data item B35</a:t>
            </a:r>
          </a:p>
        </p:txBody>
      </p:sp>
      <p:sp>
        <p:nvSpPr>
          <p:cNvPr id="7" name="Rectangle 6"/>
          <p:cNvSpPr/>
          <p:nvPr/>
        </p:nvSpPr>
        <p:spPr>
          <a:xfrm>
            <a:off x="611560" y="1059582"/>
            <a:ext cx="504056" cy="3154425"/>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542A9940-3A8F-1D9E-F7EB-9E249CF4DA02}"/>
              </a:ext>
            </a:extLst>
          </p:cNvPr>
          <p:cNvCxnSpPr>
            <a:cxnSpLocks/>
          </p:cNvCxnSpPr>
          <p:nvPr/>
        </p:nvCxnSpPr>
        <p:spPr>
          <a:xfrm>
            <a:off x="1043608" y="1563638"/>
            <a:ext cx="7272808"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TextBox 3"/>
          <p:cNvSpPr txBox="1"/>
          <p:nvPr/>
        </p:nvSpPr>
        <p:spPr>
          <a:xfrm>
            <a:off x="2915816" y="1419622"/>
            <a:ext cx="4535488" cy="1869743"/>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n-GB" sz="1050" dirty="0"/>
              <a:t>In light of the overall traffic decline due to COVID19 in 2020 and 2021, the total number of all causes </a:t>
            </a:r>
            <a:r>
              <a:rPr lang="en-GB" sz="1050" dirty="0" err="1"/>
              <a:t>en</a:t>
            </a:r>
            <a:r>
              <a:rPr lang="en-GB" sz="1050" dirty="0"/>
              <a:t>-route ATFM delay in the EUR region dropped in comparison to the pre-pandemic years. </a:t>
            </a:r>
            <a:br>
              <a:rPr lang="en-GB" sz="1050" dirty="0"/>
            </a:br>
            <a:endParaRPr lang="en-GB" sz="1050" dirty="0"/>
          </a:p>
          <a:p>
            <a:pPr marL="171450" indent="-171450">
              <a:buFont typeface="Arial" panose="020B0604020202020204" pitchFamily="34" charset="0"/>
              <a:buChar char="•"/>
            </a:pPr>
            <a:r>
              <a:rPr lang="en-GB" sz="1050" dirty="0"/>
              <a:t>However, a similar pattern is observed with the majority of </a:t>
            </a:r>
            <a:r>
              <a:rPr lang="en-GB" sz="1050" dirty="0" err="1"/>
              <a:t>en</a:t>
            </a:r>
            <a:r>
              <a:rPr lang="en-GB" sz="1050" dirty="0"/>
              <a:t>-route ATFM delay concentrated in a small number of States, i.e. top 3.</a:t>
            </a:r>
            <a:br>
              <a:rPr lang="en-GB" sz="1050" dirty="0"/>
            </a:br>
            <a:endParaRPr lang="en-GB" sz="1050" dirty="0"/>
          </a:p>
          <a:p>
            <a:pPr marL="171450" indent="-171450">
              <a:buFont typeface="Arial" panose="020B0604020202020204" pitchFamily="34" charset="0"/>
              <a:buChar char="•"/>
            </a:pPr>
            <a:r>
              <a:rPr lang="en-GB" sz="1050" dirty="0"/>
              <a:t>3 States account for just over 85% of the observed </a:t>
            </a:r>
            <a:r>
              <a:rPr lang="en-GB" sz="1050" dirty="0" err="1"/>
              <a:t>en</a:t>
            </a:r>
            <a:r>
              <a:rPr lang="en-GB" sz="1050" dirty="0"/>
              <a:t>-route ATFM delay in the EUR region.</a:t>
            </a:r>
            <a:br>
              <a:rPr lang="en-GB" sz="1050" dirty="0"/>
            </a:br>
            <a:endParaRPr lang="en-GB" sz="1050" dirty="0"/>
          </a:p>
          <a:p>
            <a:pPr marL="171450" indent="-171450">
              <a:buFont typeface="Arial" panose="020B0604020202020204" pitchFamily="34" charset="0"/>
              <a:buChar char="•"/>
            </a:pPr>
            <a:r>
              <a:rPr lang="en-US" sz="1050" dirty="0"/>
              <a:t>The vast majority of States does not generate any significant delay.</a:t>
            </a:r>
          </a:p>
        </p:txBody>
      </p:sp>
    </p:spTree>
    <p:extLst>
      <p:ext uri="{BB962C8B-B14F-4D97-AF65-F5344CB8AC3E}">
        <p14:creationId xmlns:p14="http://schemas.microsoft.com/office/powerpoint/2010/main" val="2444843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4048" y="123478"/>
            <a:ext cx="3960440" cy="432048"/>
          </a:xfrm>
        </p:spPr>
        <p:txBody>
          <a:bodyPr>
            <a:normAutofit/>
          </a:bodyPr>
          <a:lstStyle/>
          <a:p>
            <a:pPr eaLnBrk="1" hangingPunct="1">
              <a:defRPr/>
            </a:pPr>
            <a:r>
              <a:rPr lang="it-IT" sz="2100" dirty="0" err="1"/>
              <a:t>Highlights</a:t>
            </a:r>
            <a:r>
              <a:rPr lang="it-IT" sz="2100" dirty="0"/>
              <a:t> on performance </a:t>
            </a:r>
            <a:r>
              <a:rPr lang="it-IT" sz="2100" dirty="0" err="1"/>
              <a:t>results</a:t>
            </a:r>
            <a:endParaRPr lang="it-IT" sz="2100" dirty="0"/>
          </a:p>
        </p:txBody>
      </p:sp>
      <p:sp>
        <p:nvSpPr>
          <p:cNvPr id="3" name="Segnaposto contenuto 2"/>
          <p:cNvSpPr>
            <a:spLocks noGrp="1"/>
          </p:cNvSpPr>
          <p:nvPr>
            <p:ph idx="1"/>
          </p:nvPr>
        </p:nvSpPr>
        <p:spPr>
          <a:xfrm>
            <a:off x="539552" y="928710"/>
            <a:ext cx="8147248" cy="3965298"/>
          </a:xfrm>
        </p:spPr>
        <p:txBody>
          <a:bodyPr>
            <a:noAutofit/>
          </a:bodyPr>
          <a:lstStyle/>
          <a:p>
            <a:pPr marL="171450" lvl="1" indent="-171450"/>
            <a:r>
              <a:rPr lang="en-US" sz="1300" dirty="0">
                <a:solidFill>
                  <a:schemeClr val="tx2">
                    <a:lumMod val="75000"/>
                  </a:schemeClr>
                </a:solidFill>
              </a:rPr>
              <a:t>COVID19 response measures resulted in an unprecedented drop in air traffic in 2020 and 2021. The absence of demand had ripple effects on a variety of operational performance measures. The associated performance indicators for 2021 need to be evaluated in light of the recovery of air traffic.  </a:t>
            </a:r>
          </a:p>
          <a:p>
            <a:pPr marL="171450" lvl="1" indent="-171450"/>
            <a:r>
              <a:rPr lang="en-US" sz="1300" dirty="0">
                <a:solidFill>
                  <a:schemeClr val="tx2">
                    <a:lumMod val="75000"/>
                  </a:schemeClr>
                </a:solidFill>
              </a:rPr>
              <a:t>On average an overall annual traffic reduction of 55-60% was observed in 2020 and increased up to 75% levels in some instances in 2021 throughout the EUR region. Traffic recovery showed a wave pattern and varied across States in 2021.</a:t>
            </a:r>
            <a:br>
              <a:rPr lang="en-US" sz="1300" dirty="0">
                <a:solidFill>
                  <a:schemeClr val="tx2">
                    <a:lumMod val="75000"/>
                  </a:schemeClr>
                </a:solidFill>
              </a:rPr>
            </a:br>
            <a:r>
              <a:rPr lang="en-US" sz="1300" dirty="0">
                <a:solidFill>
                  <a:schemeClr val="tx2">
                    <a:lumMod val="75000"/>
                  </a:schemeClr>
                </a:solidFill>
              </a:rPr>
              <a:t>Travel constraints on international traffic also applied to intra-regional traffic and affected the overall traffic /demand situation nationally and region-wide. Global inter-connectivity in 2021 was well below the pre-pandemic levels and reflected the overarching health measures to curb the spread of COVID. </a:t>
            </a:r>
          </a:p>
          <a:p>
            <a:pPr marL="171450" lvl="1" indent="-171450"/>
            <a:r>
              <a:rPr lang="en-US" sz="1300" dirty="0">
                <a:solidFill>
                  <a:schemeClr val="tx2">
                    <a:lumMod val="75000"/>
                  </a:schemeClr>
                </a:solidFill>
              </a:rPr>
              <a:t>The EUR region is </a:t>
            </a:r>
            <a:r>
              <a:rPr lang="en-US" sz="1300" dirty="0" err="1">
                <a:solidFill>
                  <a:schemeClr val="tx2">
                    <a:lumMod val="75000"/>
                  </a:schemeClr>
                </a:solidFill>
              </a:rPr>
              <a:t>characterised</a:t>
            </a:r>
            <a:r>
              <a:rPr lang="en-US" sz="1300" dirty="0">
                <a:solidFill>
                  <a:schemeClr val="tx2">
                    <a:lumMod val="75000"/>
                  </a:schemeClr>
                </a:solidFill>
              </a:rPr>
              <a:t> by a wide variety in the size of the airspace as well as of traffic density. The top 5 States included in the report cover 50% of the continental airspace; Two third of the continental airspace is served by a total of 8 States. </a:t>
            </a:r>
          </a:p>
          <a:p>
            <a:pPr marL="171450" lvl="1" indent="-171450"/>
            <a:r>
              <a:rPr lang="en-GB" sz="1300" dirty="0">
                <a:solidFill>
                  <a:schemeClr val="tx2">
                    <a:lumMod val="75000"/>
                  </a:schemeClr>
                </a:solidFill>
              </a:rPr>
              <a:t>Traffic in 2021 increased in comparison to previous years in reaction with relaxing COVID19 travel constraints. However, across the year traffic levels varied in light of the local and global travel constraints About 50% of the total IFR flight hours were accrued by 9 States (while in 2019 8 States served 50% of the traffic). This shows that traffic levels vary from pre-pandemic network connections across the EUR region.</a:t>
            </a:r>
            <a:endParaRPr lang="en-US" sz="1300" dirty="0">
              <a:solidFill>
                <a:schemeClr val="tx2">
                  <a:lumMod val="75000"/>
                </a:schemeClr>
              </a:solidFill>
            </a:endParaRPr>
          </a:p>
          <a:p>
            <a:pPr marL="171450" lvl="1" indent="-171450"/>
            <a:endParaRPr lang="en-US" sz="1300" dirty="0">
              <a:solidFill>
                <a:schemeClr val="tx2">
                  <a:lumMod val="75000"/>
                </a:schemeClr>
              </a:solidFill>
            </a:endParaRPr>
          </a:p>
        </p:txBody>
      </p:sp>
      <p:sp>
        <p:nvSpPr>
          <p:cNvPr id="5"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4</a:t>
            </a:fld>
            <a:endParaRPr lang="en-CA" dirty="0"/>
          </a:p>
        </p:txBody>
      </p:sp>
    </p:spTree>
    <p:extLst>
      <p:ext uri="{BB962C8B-B14F-4D97-AF65-F5344CB8AC3E}">
        <p14:creationId xmlns:p14="http://schemas.microsoft.com/office/powerpoint/2010/main" val="193757818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B2D6FF-1DD9-635D-C115-6E7E4E0B4316}"/>
              </a:ext>
            </a:extLst>
          </p:cNvPr>
          <p:cNvPicPr>
            <a:picLocks noChangeAspect="1"/>
          </p:cNvPicPr>
          <p:nvPr/>
        </p:nvPicPr>
        <p:blipFill>
          <a:blip r:embed="rId2"/>
          <a:stretch>
            <a:fillRect/>
          </a:stretch>
        </p:blipFill>
        <p:spPr>
          <a:xfrm>
            <a:off x="169198" y="716388"/>
            <a:ext cx="8478713" cy="3725940"/>
          </a:xfrm>
          <a:prstGeom prst="rect">
            <a:avLst/>
          </a:prstGeom>
        </p:spPr>
      </p:pic>
      <p:sp>
        <p:nvSpPr>
          <p:cNvPr id="3"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40</a:t>
            </a:fld>
            <a:endParaRPr lang="en-CA" dirty="0"/>
          </a:p>
        </p:txBody>
      </p:sp>
      <p:sp>
        <p:nvSpPr>
          <p:cNvPr id="5" name="Title 1"/>
          <p:cNvSpPr txBox="1">
            <a:spLocks/>
          </p:cNvSpPr>
          <p:nvPr/>
        </p:nvSpPr>
        <p:spPr>
          <a:xfrm>
            <a:off x="4716016" y="123478"/>
            <a:ext cx="4269160"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t>Data item B36</a:t>
            </a:r>
          </a:p>
        </p:txBody>
      </p:sp>
      <p:sp>
        <p:nvSpPr>
          <p:cNvPr id="6" name="Rectangle 5"/>
          <p:cNvSpPr/>
          <p:nvPr/>
        </p:nvSpPr>
        <p:spPr>
          <a:xfrm>
            <a:off x="563148" y="1059582"/>
            <a:ext cx="480460" cy="3168352"/>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ooter Placeholder 4"/>
          <p:cNvSpPr>
            <a:spLocks noGrp="1"/>
          </p:cNvSpPr>
          <p:nvPr>
            <p:ph type="ftr" sz="quarter" idx="4294967295"/>
          </p:nvPr>
        </p:nvSpPr>
        <p:spPr>
          <a:xfrm>
            <a:off x="2051720" y="4894008"/>
            <a:ext cx="504056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sp>
        <p:nvSpPr>
          <p:cNvPr id="10" name="TextBox 9"/>
          <p:cNvSpPr txBox="1"/>
          <p:nvPr/>
        </p:nvSpPr>
        <p:spPr>
          <a:xfrm>
            <a:off x="2339752" y="1491630"/>
            <a:ext cx="5471592" cy="1708160"/>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n-GB" sz="1050" dirty="0"/>
              <a:t>The COVID19 related traffic decline resulted in a very low indicator for average ATFM </a:t>
            </a:r>
            <a:r>
              <a:rPr lang="en-GB" sz="1050" dirty="0" err="1"/>
              <a:t>en</a:t>
            </a:r>
            <a:r>
              <a:rPr lang="en-GB" sz="1050" dirty="0"/>
              <a:t>-route delay across the EUR region.</a:t>
            </a:r>
            <a:br>
              <a:rPr lang="en-GB" sz="1050" dirty="0"/>
            </a:br>
            <a:endParaRPr lang="en-GB" sz="1050" dirty="0"/>
          </a:p>
          <a:p>
            <a:pPr marL="171450" indent="-171450">
              <a:buFont typeface="Arial" panose="020B0604020202020204" pitchFamily="34" charset="0"/>
              <a:buChar char="•"/>
            </a:pPr>
            <a:r>
              <a:rPr lang="en-GB" sz="1050" dirty="0"/>
              <a:t>The overall pattern across the EUR region is relatively constant over the years. This suggests systemic causes (e.g. general capacity / staffing situation, susceptibility to weather)</a:t>
            </a:r>
          </a:p>
          <a:p>
            <a:pPr marL="171450" indent="-171450">
              <a:buFont typeface="Arial" panose="020B0604020202020204" pitchFamily="34" charset="0"/>
              <a:buChar char="•"/>
            </a:pPr>
            <a:endParaRPr lang="en-GB" sz="1050" dirty="0"/>
          </a:p>
          <a:p>
            <a:pPr marL="171450" indent="-171450">
              <a:buFont typeface="Arial" panose="020B0604020202020204" pitchFamily="34" charset="0"/>
              <a:buChar char="•"/>
            </a:pPr>
            <a:r>
              <a:rPr lang="en-GB" sz="1050" dirty="0"/>
              <a:t>Looking at the indicator and the identified concentration of delay triggering airspace volumes, improvements should primarily focus on the 3 States with the highest value. However for prioritisation of improvements the total amount of delay (item B35) should be considered as well.</a:t>
            </a:r>
          </a:p>
        </p:txBody>
      </p:sp>
    </p:spTree>
    <p:extLst>
      <p:ext uri="{BB962C8B-B14F-4D97-AF65-F5344CB8AC3E}">
        <p14:creationId xmlns:p14="http://schemas.microsoft.com/office/powerpoint/2010/main" val="15530968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65C899-B8D6-7D3D-C2A7-B2CBEA9E58B2}"/>
              </a:ext>
            </a:extLst>
          </p:cNvPr>
          <p:cNvPicPr>
            <a:picLocks noChangeAspect="1"/>
          </p:cNvPicPr>
          <p:nvPr/>
        </p:nvPicPr>
        <p:blipFill>
          <a:blip r:embed="rId2"/>
          <a:stretch>
            <a:fillRect/>
          </a:stretch>
        </p:blipFill>
        <p:spPr>
          <a:xfrm>
            <a:off x="169198" y="716388"/>
            <a:ext cx="8478713" cy="3725940"/>
          </a:xfrm>
          <a:prstGeom prst="rect">
            <a:avLst/>
          </a:prstGeom>
        </p:spPr>
      </p:pic>
      <p:sp>
        <p:nvSpPr>
          <p:cNvPr id="3" name="TextBox 2"/>
          <p:cNvSpPr txBox="1"/>
          <p:nvPr/>
        </p:nvSpPr>
        <p:spPr>
          <a:xfrm>
            <a:off x="6063312" y="1059582"/>
            <a:ext cx="2057936" cy="646331"/>
          </a:xfrm>
          <a:prstGeom prst="rect">
            <a:avLst/>
          </a:prstGeom>
          <a:noFill/>
        </p:spPr>
        <p:txBody>
          <a:bodyPr wrap="none" rtlCol="0">
            <a:spAutoFit/>
          </a:bodyPr>
          <a:lstStyle/>
          <a:p>
            <a:r>
              <a:rPr lang="en-GB" sz="1200" dirty="0"/>
              <a:t>ATC causes (ATFM delay code)</a:t>
            </a:r>
            <a:br>
              <a:rPr lang="en-GB" sz="1200" dirty="0"/>
            </a:br>
            <a:r>
              <a:rPr lang="en-GB" sz="1200" dirty="0"/>
              <a:t>C (ATC Capacity)</a:t>
            </a:r>
          </a:p>
          <a:p>
            <a:r>
              <a:rPr lang="en-GB" sz="1200" dirty="0"/>
              <a:t>S (ATC Staffing)</a:t>
            </a:r>
          </a:p>
        </p:txBody>
      </p:sp>
      <p:sp>
        <p:nvSpPr>
          <p:cNvPr id="4"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41</a:t>
            </a:fld>
            <a:endParaRPr lang="en-CA" dirty="0"/>
          </a:p>
        </p:txBody>
      </p:sp>
      <p:sp>
        <p:nvSpPr>
          <p:cNvPr id="5" name="TextBox 4"/>
          <p:cNvSpPr txBox="1"/>
          <p:nvPr/>
        </p:nvSpPr>
        <p:spPr>
          <a:xfrm>
            <a:off x="3203848" y="1931153"/>
            <a:ext cx="4211960" cy="1869743"/>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n-GB" sz="1050" dirty="0" err="1"/>
              <a:t>En</a:t>
            </a:r>
            <a:r>
              <a:rPr lang="en-GB" sz="1050" dirty="0"/>
              <a:t>-route ATFM delay increased in 2021 in light of the overall traffic recovery following the COVID19 related decline vs 2020. </a:t>
            </a:r>
            <a:br>
              <a:rPr lang="en-GB" sz="1050" dirty="0"/>
            </a:br>
            <a:endParaRPr lang="en-GB" sz="1050" dirty="0"/>
          </a:p>
          <a:p>
            <a:pPr marL="171450" indent="-171450">
              <a:buFont typeface="Arial" panose="020B0604020202020204" pitchFamily="34" charset="0"/>
              <a:buChar char="•"/>
            </a:pPr>
            <a:r>
              <a:rPr lang="en-GB" sz="1050" dirty="0" err="1"/>
              <a:t>En</a:t>
            </a:r>
            <a:r>
              <a:rPr lang="en-GB" sz="1050" dirty="0"/>
              <a:t>-route ATFM delay increased by a factor of more than 3 for the State with the most observed </a:t>
            </a:r>
            <a:r>
              <a:rPr lang="en-GB" sz="1050" dirty="0" err="1"/>
              <a:t>en</a:t>
            </a:r>
            <a:r>
              <a:rPr lang="en-GB" sz="1050" dirty="0"/>
              <a:t>-route ATFM delay in 2021 vs 2020. It doubled for the following 2 States.</a:t>
            </a:r>
            <a:br>
              <a:rPr lang="en-GB" sz="1050" dirty="0"/>
            </a:br>
            <a:endParaRPr lang="en-GB" sz="1050" dirty="0"/>
          </a:p>
          <a:p>
            <a:pPr marL="171450" indent="-171450">
              <a:buFont typeface="Arial" panose="020B0604020202020204" pitchFamily="34" charset="0"/>
              <a:buChar char="•"/>
            </a:pPr>
            <a:r>
              <a:rPr lang="en-GB" sz="1050" dirty="0"/>
              <a:t>Demand/capacity mismatch in </a:t>
            </a:r>
            <a:r>
              <a:rPr lang="en-GB" sz="1050" dirty="0" err="1"/>
              <a:t>en</a:t>
            </a:r>
            <a:r>
              <a:rPr lang="en-GB" sz="1050" dirty="0"/>
              <a:t>-route airspace due to ATC capacity problems are concentrated in a limited number of States. The top 3 States account for just under 90% of the observed </a:t>
            </a:r>
            <a:r>
              <a:rPr lang="en-GB" sz="1050" dirty="0" err="1"/>
              <a:t>en</a:t>
            </a:r>
            <a:r>
              <a:rPr lang="en-GB" sz="1050" dirty="0"/>
              <a:t>-route ATFM delay in 2021 with 1 State causes about half of all such delay.</a:t>
            </a:r>
          </a:p>
        </p:txBody>
      </p:sp>
      <p:sp>
        <p:nvSpPr>
          <p:cNvPr id="6" name="Title 1"/>
          <p:cNvSpPr txBox="1">
            <a:spLocks/>
          </p:cNvSpPr>
          <p:nvPr/>
        </p:nvSpPr>
        <p:spPr>
          <a:xfrm>
            <a:off x="4716016" y="123478"/>
            <a:ext cx="4269160"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t>Data item B37</a:t>
            </a:r>
          </a:p>
        </p:txBody>
      </p:sp>
      <p:sp>
        <p:nvSpPr>
          <p:cNvPr id="7" name="Rectangle 6"/>
          <p:cNvSpPr/>
          <p:nvPr/>
        </p:nvSpPr>
        <p:spPr>
          <a:xfrm>
            <a:off x="611560" y="1059582"/>
            <a:ext cx="504056" cy="3168352"/>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ooter Placeholder 4"/>
          <p:cNvSpPr>
            <a:spLocks noGrp="1"/>
          </p:cNvSpPr>
          <p:nvPr>
            <p:ph type="ftr" sz="quarter" idx="4294967295"/>
          </p:nvPr>
        </p:nvSpPr>
        <p:spPr>
          <a:xfrm>
            <a:off x="2051720" y="4894008"/>
            <a:ext cx="504056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cxnSp>
        <p:nvCxnSpPr>
          <p:cNvPr id="8" name="Straight Connector 7">
            <a:extLst>
              <a:ext uri="{FF2B5EF4-FFF2-40B4-BE49-F238E27FC236}">
                <a16:creationId xmlns:a16="http://schemas.microsoft.com/office/drawing/2014/main" id="{4DD2DF24-7848-B679-0D40-7CF7AD209FE8}"/>
              </a:ext>
            </a:extLst>
          </p:cNvPr>
          <p:cNvCxnSpPr>
            <a:cxnSpLocks/>
          </p:cNvCxnSpPr>
          <p:nvPr/>
        </p:nvCxnSpPr>
        <p:spPr>
          <a:xfrm>
            <a:off x="985248" y="1456798"/>
            <a:ext cx="7272808"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5530968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6B5AB2-80BD-50D3-2F70-A88AB39FFB13}"/>
              </a:ext>
            </a:extLst>
          </p:cNvPr>
          <p:cNvPicPr>
            <a:picLocks noChangeAspect="1"/>
          </p:cNvPicPr>
          <p:nvPr/>
        </p:nvPicPr>
        <p:blipFill>
          <a:blip r:embed="rId2"/>
          <a:stretch>
            <a:fillRect/>
          </a:stretch>
        </p:blipFill>
        <p:spPr>
          <a:xfrm>
            <a:off x="176898" y="829140"/>
            <a:ext cx="8478713" cy="3725940"/>
          </a:xfrm>
          <a:prstGeom prst="rect">
            <a:avLst/>
          </a:prstGeom>
        </p:spPr>
      </p:pic>
      <p:sp>
        <p:nvSpPr>
          <p:cNvPr id="3" name="TextBox 2"/>
          <p:cNvSpPr txBox="1"/>
          <p:nvPr/>
        </p:nvSpPr>
        <p:spPr>
          <a:xfrm>
            <a:off x="6156176" y="1136093"/>
            <a:ext cx="2057936" cy="1015663"/>
          </a:xfrm>
          <a:prstGeom prst="rect">
            <a:avLst/>
          </a:prstGeom>
          <a:solidFill>
            <a:schemeClr val="bg1">
              <a:alpha val="80000"/>
            </a:schemeClr>
          </a:solidFill>
        </p:spPr>
        <p:txBody>
          <a:bodyPr wrap="none" rtlCol="0">
            <a:spAutoFit/>
          </a:bodyPr>
          <a:lstStyle/>
          <a:p>
            <a:r>
              <a:rPr lang="en-GB" sz="1200" dirty="0"/>
              <a:t>ATC causes (ATFM delay code)</a:t>
            </a:r>
            <a:br>
              <a:rPr lang="en-GB" sz="1200" dirty="0"/>
            </a:br>
            <a:r>
              <a:rPr lang="en-GB" sz="1200" dirty="0"/>
              <a:t>I (Industrial Action (ATC))</a:t>
            </a:r>
          </a:p>
          <a:p>
            <a:r>
              <a:rPr lang="en-GB" sz="1200" dirty="0"/>
              <a:t>R (ATC Routeing)</a:t>
            </a:r>
          </a:p>
          <a:p>
            <a:r>
              <a:rPr lang="en-GB" sz="1200" dirty="0"/>
              <a:t>T (Equipment (ATC))</a:t>
            </a:r>
          </a:p>
          <a:p>
            <a:r>
              <a:rPr lang="en-GB" sz="1200" dirty="0"/>
              <a:t>V (Environmental Issues)</a:t>
            </a:r>
          </a:p>
        </p:txBody>
      </p:sp>
      <p:sp>
        <p:nvSpPr>
          <p:cNvPr id="4"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42</a:t>
            </a:fld>
            <a:endParaRPr lang="en-CA" dirty="0"/>
          </a:p>
        </p:txBody>
      </p:sp>
      <p:sp>
        <p:nvSpPr>
          <p:cNvPr id="5" name="TextBox 4"/>
          <p:cNvSpPr txBox="1"/>
          <p:nvPr/>
        </p:nvSpPr>
        <p:spPr>
          <a:xfrm>
            <a:off x="1259633" y="2151756"/>
            <a:ext cx="3456384" cy="1061829"/>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n-GB" sz="1050" dirty="0"/>
              <a:t>Demand/capacity mismatch in </a:t>
            </a:r>
            <a:r>
              <a:rPr lang="en-GB" sz="1050" dirty="0" err="1"/>
              <a:t>en</a:t>
            </a:r>
            <a:r>
              <a:rPr lang="en-GB" sz="1050" dirty="0"/>
              <a:t>-route airspace due to “ATC other causes” is a phenomenon taking place in a small number of States. </a:t>
            </a:r>
            <a:br>
              <a:rPr lang="en-GB" sz="1050" dirty="0"/>
            </a:br>
            <a:endParaRPr lang="en-GB" sz="1050" dirty="0"/>
          </a:p>
          <a:p>
            <a:pPr marL="171450" indent="-171450">
              <a:buFont typeface="Arial" panose="020B0604020202020204" pitchFamily="34" charset="0"/>
              <a:buChar char="•"/>
            </a:pPr>
            <a:r>
              <a:rPr lang="en-GB" sz="1050" dirty="0"/>
              <a:t>In 2021, 4 States accrued this type of delay. The occurrence in other States is negligible.</a:t>
            </a:r>
          </a:p>
        </p:txBody>
      </p:sp>
      <p:sp>
        <p:nvSpPr>
          <p:cNvPr id="6" name="Title 1"/>
          <p:cNvSpPr txBox="1">
            <a:spLocks/>
          </p:cNvSpPr>
          <p:nvPr/>
        </p:nvSpPr>
        <p:spPr>
          <a:xfrm>
            <a:off x="4716016" y="123478"/>
            <a:ext cx="4269160"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t>Data item B38</a:t>
            </a:r>
          </a:p>
        </p:txBody>
      </p:sp>
      <p:sp>
        <p:nvSpPr>
          <p:cNvPr id="8" name="Rectangle 7"/>
          <p:cNvSpPr/>
          <p:nvPr/>
        </p:nvSpPr>
        <p:spPr>
          <a:xfrm>
            <a:off x="539552" y="1117663"/>
            <a:ext cx="648072" cy="3168352"/>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ooter Placeholder 4"/>
          <p:cNvSpPr>
            <a:spLocks noGrp="1"/>
          </p:cNvSpPr>
          <p:nvPr>
            <p:ph type="ftr" sz="quarter" idx="4294967295"/>
          </p:nvPr>
        </p:nvSpPr>
        <p:spPr>
          <a:xfrm>
            <a:off x="2051720" y="4894008"/>
            <a:ext cx="504056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spTree>
    <p:extLst>
      <p:ext uri="{BB962C8B-B14F-4D97-AF65-F5344CB8AC3E}">
        <p14:creationId xmlns:p14="http://schemas.microsoft.com/office/powerpoint/2010/main" val="15530968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345844-4F84-5088-5EF7-13A6B7FCD44C}"/>
              </a:ext>
            </a:extLst>
          </p:cNvPr>
          <p:cNvPicPr>
            <a:picLocks noChangeAspect="1"/>
          </p:cNvPicPr>
          <p:nvPr/>
        </p:nvPicPr>
        <p:blipFill>
          <a:blip r:embed="rId2"/>
          <a:stretch>
            <a:fillRect/>
          </a:stretch>
        </p:blipFill>
        <p:spPr>
          <a:xfrm>
            <a:off x="169198" y="716388"/>
            <a:ext cx="8478713" cy="3725940"/>
          </a:xfrm>
          <a:prstGeom prst="rect">
            <a:avLst/>
          </a:prstGeom>
        </p:spPr>
      </p:pic>
      <p:sp>
        <p:nvSpPr>
          <p:cNvPr id="3" name="TextBox 2"/>
          <p:cNvSpPr txBox="1"/>
          <p:nvPr/>
        </p:nvSpPr>
        <p:spPr>
          <a:xfrm>
            <a:off x="7100507" y="1059582"/>
            <a:ext cx="1306576" cy="646331"/>
          </a:xfrm>
          <a:prstGeom prst="rect">
            <a:avLst/>
          </a:prstGeom>
          <a:noFill/>
        </p:spPr>
        <p:txBody>
          <a:bodyPr wrap="none" rtlCol="0">
            <a:spAutoFit/>
          </a:bodyPr>
          <a:lstStyle/>
          <a:p>
            <a:r>
              <a:rPr lang="en-GB" sz="1200" dirty="0"/>
              <a:t>ATFM delay codes</a:t>
            </a:r>
          </a:p>
          <a:p>
            <a:r>
              <a:rPr lang="en-GB" sz="1200" dirty="0"/>
              <a:t>D (De-icing)</a:t>
            </a:r>
          </a:p>
          <a:p>
            <a:r>
              <a:rPr lang="en-GB" sz="1200" dirty="0"/>
              <a:t>W (Weather)</a:t>
            </a:r>
          </a:p>
        </p:txBody>
      </p:sp>
      <p:sp>
        <p:nvSpPr>
          <p:cNvPr id="4"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43</a:t>
            </a:fld>
            <a:endParaRPr lang="en-CA" dirty="0"/>
          </a:p>
        </p:txBody>
      </p:sp>
      <p:sp>
        <p:nvSpPr>
          <p:cNvPr id="5" name="TextBox 4"/>
          <p:cNvSpPr txBox="1"/>
          <p:nvPr/>
        </p:nvSpPr>
        <p:spPr>
          <a:xfrm>
            <a:off x="1907704" y="1851670"/>
            <a:ext cx="3887924" cy="1223412"/>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n-GB" sz="1050" dirty="0"/>
              <a:t>Demand/capacity mismatch in </a:t>
            </a:r>
            <a:r>
              <a:rPr lang="en-GB" sz="1050" dirty="0" err="1"/>
              <a:t>en</a:t>
            </a:r>
            <a:r>
              <a:rPr lang="en-GB" sz="1050" dirty="0"/>
              <a:t>-route airspace due to weather causes is somewhat more widespread, but not a factor in most of the States, i.e. the total amount of ATFM enroute delay accrued due to weather is relatively small.</a:t>
            </a:r>
            <a:br>
              <a:rPr lang="en-GB" sz="1050" dirty="0"/>
            </a:br>
            <a:endParaRPr lang="en-GB" sz="1050" dirty="0"/>
          </a:p>
          <a:p>
            <a:pPr marL="171450" indent="-171450">
              <a:buFont typeface="Arial" panose="020B0604020202020204" pitchFamily="34" charset="0"/>
              <a:buChar char="•"/>
            </a:pPr>
            <a:r>
              <a:rPr lang="en-GB" sz="1050" dirty="0"/>
              <a:t>About 90% of the weather related delay has been observed in a 4 States in the EUR region.</a:t>
            </a:r>
          </a:p>
        </p:txBody>
      </p:sp>
      <p:sp>
        <p:nvSpPr>
          <p:cNvPr id="6" name="Title 1"/>
          <p:cNvSpPr txBox="1">
            <a:spLocks/>
          </p:cNvSpPr>
          <p:nvPr/>
        </p:nvSpPr>
        <p:spPr>
          <a:xfrm>
            <a:off x="4716016" y="123478"/>
            <a:ext cx="4269160"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t>Data item B39</a:t>
            </a:r>
          </a:p>
        </p:txBody>
      </p:sp>
      <p:sp>
        <p:nvSpPr>
          <p:cNvPr id="7" name="Rectangle 6"/>
          <p:cNvSpPr/>
          <p:nvPr/>
        </p:nvSpPr>
        <p:spPr>
          <a:xfrm>
            <a:off x="539552" y="1059582"/>
            <a:ext cx="720080" cy="314220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ooter Placeholder 4"/>
          <p:cNvSpPr>
            <a:spLocks noGrp="1"/>
          </p:cNvSpPr>
          <p:nvPr>
            <p:ph type="ftr" sz="quarter" idx="4294967295"/>
          </p:nvPr>
        </p:nvSpPr>
        <p:spPr>
          <a:xfrm>
            <a:off x="2051720" y="4894008"/>
            <a:ext cx="504056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spTree>
    <p:extLst>
      <p:ext uri="{BB962C8B-B14F-4D97-AF65-F5344CB8AC3E}">
        <p14:creationId xmlns:p14="http://schemas.microsoft.com/office/powerpoint/2010/main" val="15530968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9EF177-1F49-1F1F-0E40-82BBB619643A}"/>
              </a:ext>
            </a:extLst>
          </p:cNvPr>
          <p:cNvPicPr>
            <a:picLocks noChangeAspect="1"/>
          </p:cNvPicPr>
          <p:nvPr/>
        </p:nvPicPr>
        <p:blipFill>
          <a:blip r:embed="rId2"/>
          <a:stretch>
            <a:fillRect/>
          </a:stretch>
        </p:blipFill>
        <p:spPr>
          <a:xfrm>
            <a:off x="169198" y="716388"/>
            <a:ext cx="8478713" cy="3725940"/>
          </a:xfrm>
          <a:prstGeom prst="rect">
            <a:avLst/>
          </a:prstGeom>
        </p:spPr>
      </p:pic>
      <p:sp>
        <p:nvSpPr>
          <p:cNvPr id="3" name="TextBox 2"/>
          <p:cNvSpPr txBox="1"/>
          <p:nvPr/>
        </p:nvSpPr>
        <p:spPr>
          <a:xfrm>
            <a:off x="6084168" y="1117663"/>
            <a:ext cx="2086533" cy="1384995"/>
          </a:xfrm>
          <a:prstGeom prst="rect">
            <a:avLst/>
          </a:prstGeom>
          <a:solidFill>
            <a:schemeClr val="bg1">
              <a:alpha val="80000"/>
            </a:schemeClr>
          </a:solidFill>
        </p:spPr>
        <p:txBody>
          <a:bodyPr wrap="none" rtlCol="0">
            <a:spAutoFit/>
          </a:bodyPr>
          <a:lstStyle/>
          <a:p>
            <a:r>
              <a:rPr lang="en-GB" sz="1200" dirty="0"/>
              <a:t>ATFM delay codes</a:t>
            </a:r>
          </a:p>
          <a:p>
            <a:r>
              <a:rPr lang="en-GB" sz="1200" dirty="0"/>
              <a:t>A (Accident/incident)</a:t>
            </a:r>
          </a:p>
          <a:p>
            <a:r>
              <a:rPr lang="en-GB" sz="1200" dirty="0"/>
              <a:t>E (Aerodrome Services)</a:t>
            </a:r>
          </a:p>
          <a:p>
            <a:r>
              <a:rPr lang="en-GB" sz="1200" dirty="0"/>
              <a:t>M (Airspace Management)</a:t>
            </a:r>
          </a:p>
          <a:p>
            <a:r>
              <a:rPr lang="en-GB" sz="1200" dirty="0"/>
              <a:t>N (Industrial Action (non-ATC))</a:t>
            </a:r>
          </a:p>
          <a:p>
            <a:r>
              <a:rPr lang="en-GB" sz="1200" dirty="0"/>
              <a:t>P (Special event)</a:t>
            </a:r>
          </a:p>
          <a:p>
            <a:r>
              <a:rPr lang="en-GB" sz="1200" dirty="0"/>
              <a:t>O (Other)</a:t>
            </a:r>
          </a:p>
        </p:txBody>
      </p:sp>
      <p:sp>
        <p:nvSpPr>
          <p:cNvPr id="4"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44</a:t>
            </a:fld>
            <a:endParaRPr lang="en-CA" dirty="0"/>
          </a:p>
        </p:txBody>
      </p:sp>
      <p:sp>
        <p:nvSpPr>
          <p:cNvPr id="5" name="TextBox 4"/>
          <p:cNvSpPr txBox="1"/>
          <p:nvPr/>
        </p:nvSpPr>
        <p:spPr>
          <a:xfrm>
            <a:off x="1835696" y="2011277"/>
            <a:ext cx="3275856" cy="1061829"/>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n-GB" sz="1050" dirty="0"/>
              <a:t>With the aforementioned caveat of the prevailing COVID19 situation, </a:t>
            </a:r>
            <a:r>
              <a:rPr lang="en-GB" sz="1050" dirty="0" err="1"/>
              <a:t>en</a:t>
            </a:r>
            <a:r>
              <a:rPr lang="en-GB" sz="1050" dirty="0"/>
              <a:t>-route “all other causes” were scarce and appear more frequently in 3 States.</a:t>
            </a:r>
            <a:br>
              <a:rPr lang="en-GB" sz="1050" dirty="0"/>
            </a:br>
            <a:endParaRPr lang="en-GB" sz="1050" dirty="0"/>
          </a:p>
          <a:p>
            <a:pPr marL="171450" indent="-171450">
              <a:buFont typeface="Arial" panose="020B0604020202020204" pitchFamily="34" charset="0"/>
              <a:buChar char="•"/>
            </a:pPr>
            <a:r>
              <a:rPr lang="en-GB" sz="1050" dirty="0"/>
              <a:t>Across the EUR region these other causes are of negligible nature.</a:t>
            </a:r>
          </a:p>
        </p:txBody>
      </p:sp>
      <p:sp>
        <p:nvSpPr>
          <p:cNvPr id="6" name="Title 1"/>
          <p:cNvSpPr txBox="1">
            <a:spLocks/>
          </p:cNvSpPr>
          <p:nvPr/>
        </p:nvSpPr>
        <p:spPr>
          <a:xfrm>
            <a:off x="4716016" y="123478"/>
            <a:ext cx="4269160"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t>Data item B40</a:t>
            </a:r>
          </a:p>
        </p:txBody>
      </p:sp>
      <p:sp>
        <p:nvSpPr>
          <p:cNvPr id="7" name="Rectangle 6"/>
          <p:cNvSpPr/>
          <p:nvPr/>
        </p:nvSpPr>
        <p:spPr>
          <a:xfrm>
            <a:off x="539552" y="987574"/>
            <a:ext cx="504056" cy="324036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ooter Placeholder 4"/>
          <p:cNvSpPr>
            <a:spLocks noGrp="1"/>
          </p:cNvSpPr>
          <p:nvPr>
            <p:ph type="ftr" sz="quarter" idx="4294967295"/>
          </p:nvPr>
        </p:nvSpPr>
        <p:spPr>
          <a:xfrm>
            <a:off x="2051720" y="4894008"/>
            <a:ext cx="504056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spTree>
    <p:extLst>
      <p:ext uri="{BB962C8B-B14F-4D97-AF65-F5344CB8AC3E}">
        <p14:creationId xmlns:p14="http://schemas.microsoft.com/office/powerpoint/2010/main" val="15530968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C6F56D-EC6A-2F88-417B-788D3A1D9922}"/>
              </a:ext>
            </a:extLst>
          </p:cNvPr>
          <p:cNvPicPr>
            <a:picLocks noChangeAspect="1"/>
          </p:cNvPicPr>
          <p:nvPr/>
        </p:nvPicPr>
        <p:blipFill>
          <a:blip r:embed="rId2"/>
          <a:stretch>
            <a:fillRect/>
          </a:stretch>
        </p:blipFill>
        <p:spPr>
          <a:xfrm>
            <a:off x="169198" y="716388"/>
            <a:ext cx="8478713" cy="3725940"/>
          </a:xfrm>
          <a:prstGeom prst="rect">
            <a:avLst/>
          </a:prstGeom>
        </p:spPr>
      </p:pic>
      <p:sp>
        <p:nvSpPr>
          <p:cNvPr id="4"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45</a:t>
            </a:fld>
            <a:endParaRPr lang="en-CA" dirty="0"/>
          </a:p>
        </p:txBody>
      </p:sp>
      <p:sp>
        <p:nvSpPr>
          <p:cNvPr id="5" name="TextBox 4"/>
          <p:cNvSpPr txBox="1"/>
          <p:nvPr/>
        </p:nvSpPr>
        <p:spPr>
          <a:xfrm>
            <a:off x="0" y="4444820"/>
            <a:ext cx="9144000" cy="215444"/>
          </a:xfrm>
          <a:prstGeom prst="rect">
            <a:avLst/>
          </a:prstGeom>
          <a:noFill/>
        </p:spPr>
        <p:txBody>
          <a:bodyPr wrap="square" rtlCol="0">
            <a:spAutoFit/>
          </a:bodyPr>
          <a:lstStyle/>
          <a:p>
            <a:r>
              <a:rPr lang="en-GB" sz="800" dirty="0"/>
              <a:t>6 airports are causing 50% of all airport ATFM delay in the EUR Region.</a:t>
            </a:r>
          </a:p>
        </p:txBody>
      </p:sp>
      <p:sp>
        <p:nvSpPr>
          <p:cNvPr id="6" name="Title 1"/>
          <p:cNvSpPr txBox="1">
            <a:spLocks/>
          </p:cNvSpPr>
          <p:nvPr/>
        </p:nvSpPr>
        <p:spPr>
          <a:xfrm>
            <a:off x="4716016" y="123478"/>
            <a:ext cx="4269160"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t>Data items B42 &amp; B41</a:t>
            </a:r>
          </a:p>
        </p:txBody>
      </p:sp>
      <p:sp>
        <p:nvSpPr>
          <p:cNvPr id="7" name="Rectangle 6"/>
          <p:cNvSpPr/>
          <p:nvPr/>
        </p:nvSpPr>
        <p:spPr>
          <a:xfrm>
            <a:off x="641055" y="987574"/>
            <a:ext cx="834601" cy="329844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ooter Placeholder 4"/>
          <p:cNvSpPr>
            <a:spLocks noGrp="1"/>
          </p:cNvSpPr>
          <p:nvPr>
            <p:ph type="ftr" sz="quarter" idx="4294967295"/>
          </p:nvPr>
        </p:nvSpPr>
        <p:spPr>
          <a:xfrm>
            <a:off x="2051720" y="4894008"/>
            <a:ext cx="504056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sp>
        <p:nvSpPr>
          <p:cNvPr id="13" name="TextBox 12"/>
          <p:cNvSpPr txBox="1"/>
          <p:nvPr/>
        </p:nvSpPr>
        <p:spPr>
          <a:xfrm>
            <a:off x="1509818" y="1487774"/>
            <a:ext cx="1744810" cy="2192908"/>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n-GB" sz="1050" dirty="0"/>
              <a:t>There exists a sub-set of airports that cause a significant share of all airport ATFM delay in the EUR Region.</a:t>
            </a:r>
            <a:br>
              <a:rPr lang="en-GB" sz="1050" dirty="0"/>
            </a:br>
            <a:endParaRPr lang="en-GB" sz="1050" dirty="0"/>
          </a:p>
          <a:p>
            <a:pPr marL="171450" indent="-171450">
              <a:buFont typeface="Arial" panose="020B0604020202020204" pitchFamily="34" charset="0"/>
              <a:buChar char="•"/>
            </a:pPr>
            <a:r>
              <a:rPr lang="en-GB" sz="1050" dirty="0"/>
              <a:t>In 2021, 2 airports triggered 60% of the delay, and the top 20 airports accounted for just under 90% of all observed airport ATFM delay (similar to 2020).</a:t>
            </a:r>
          </a:p>
        </p:txBody>
      </p:sp>
      <p:pic>
        <p:nvPicPr>
          <p:cNvPr id="3" name="Picture 2">
            <a:extLst>
              <a:ext uri="{FF2B5EF4-FFF2-40B4-BE49-F238E27FC236}">
                <a16:creationId xmlns:a16="http://schemas.microsoft.com/office/drawing/2014/main" id="{B7821F59-44BD-BC41-FE20-5BA3322EB216}"/>
              </a:ext>
            </a:extLst>
          </p:cNvPr>
          <p:cNvPicPr>
            <a:picLocks noChangeAspect="1"/>
          </p:cNvPicPr>
          <p:nvPr/>
        </p:nvPicPr>
        <p:blipFill>
          <a:blip r:embed="rId3"/>
          <a:stretch>
            <a:fillRect/>
          </a:stretch>
        </p:blipFill>
        <p:spPr>
          <a:xfrm>
            <a:off x="3182698" y="1203598"/>
            <a:ext cx="4990160" cy="2448272"/>
          </a:xfrm>
          <a:prstGeom prst="rect">
            <a:avLst/>
          </a:prstGeom>
        </p:spPr>
      </p:pic>
      <p:sp>
        <p:nvSpPr>
          <p:cNvPr id="12" name="TextBox 11"/>
          <p:cNvSpPr txBox="1"/>
          <p:nvPr/>
        </p:nvSpPr>
        <p:spPr>
          <a:xfrm>
            <a:off x="4932040" y="1563638"/>
            <a:ext cx="2880319" cy="1546577"/>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n-GB" sz="1050" dirty="0"/>
              <a:t>The overall reduction in air traffic reported above is also observed for IFR arrivals at airports within the EUR region. In comparison to the previous years, traffic levels are recovering.</a:t>
            </a:r>
            <a:br>
              <a:rPr lang="en-GB" sz="1050" dirty="0"/>
            </a:br>
            <a:endParaRPr lang="en-GB" sz="1050" dirty="0"/>
          </a:p>
          <a:p>
            <a:pPr marL="171450" indent="-171450">
              <a:buFont typeface="Arial" panose="020B0604020202020204" pitchFamily="34" charset="0"/>
              <a:buChar char="•"/>
            </a:pPr>
            <a:r>
              <a:rPr lang="en-GB" sz="1050" dirty="0"/>
              <a:t>The decline in traffic may vary locally dependent on they type of air services provided.</a:t>
            </a:r>
          </a:p>
        </p:txBody>
      </p:sp>
    </p:spTree>
    <p:extLst>
      <p:ext uri="{BB962C8B-B14F-4D97-AF65-F5344CB8AC3E}">
        <p14:creationId xmlns:p14="http://schemas.microsoft.com/office/powerpoint/2010/main" val="15530968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20834D-9E11-ECF6-C932-05AFE4F5EAE0}"/>
              </a:ext>
            </a:extLst>
          </p:cNvPr>
          <p:cNvPicPr>
            <a:picLocks noChangeAspect="1"/>
          </p:cNvPicPr>
          <p:nvPr/>
        </p:nvPicPr>
        <p:blipFill>
          <a:blip r:embed="rId2"/>
          <a:stretch>
            <a:fillRect/>
          </a:stretch>
        </p:blipFill>
        <p:spPr>
          <a:xfrm>
            <a:off x="169198" y="716388"/>
            <a:ext cx="8478713" cy="3725940"/>
          </a:xfrm>
          <a:prstGeom prst="rect">
            <a:avLst/>
          </a:prstGeom>
        </p:spPr>
      </p:pic>
      <p:sp>
        <p:nvSpPr>
          <p:cNvPr id="3"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46</a:t>
            </a:fld>
            <a:endParaRPr lang="en-CA" dirty="0"/>
          </a:p>
        </p:txBody>
      </p:sp>
      <p:sp>
        <p:nvSpPr>
          <p:cNvPr id="4" name="TextBox 3"/>
          <p:cNvSpPr txBox="1"/>
          <p:nvPr/>
        </p:nvSpPr>
        <p:spPr>
          <a:xfrm>
            <a:off x="2196244" y="1779662"/>
            <a:ext cx="5039544" cy="1708160"/>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n-GB" sz="1050" dirty="0"/>
              <a:t>While the overall performance measure for average arrival ATFM delay ranges at the same level than in 2020, the lower average delay per arrival is primarily attributable to the lower traffic levels after COVID. </a:t>
            </a:r>
            <a:br>
              <a:rPr lang="en-GB" sz="1050" dirty="0"/>
            </a:br>
            <a:r>
              <a:rPr lang="en-GB" sz="1050" dirty="0"/>
              <a:t>This suggests a high scale effect on overall performance.</a:t>
            </a:r>
            <a:br>
              <a:rPr lang="en-GB" sz="1050" dirty="0"/>
            </a:br>
            <a:endParaRPr lang="en-GB" sz="1050" dirty="0"/>
          </a:p>
          <a:p>
            <a:pPr marL="171450" indent="-171450">
              <a:buFont typeface="Arial" panose="020B0604020202020204" pitchFamily="34" charset="0"/>
              <a:buChar char="•"/>
            </a:pPr>
            <a:r>
              <a:rPr lang="en-GB" sz="1050" dirty="0"/>
              <a:t>Despite the lower traffic, a similar pattern across the EUR region is observed.</a:t>
            </a:r>
            <a:br>
              <a:rPr lang="en-GB" sz="1050" dirty="0"/>
            </a:br>
            <a:r>
              <a:rPr lang="en-GB" sz="1050" dirty="0"/>
              <a:t>Looking at the indicator, improvements should primarily focus on the top10 airports with the highest value. </a:t>
            </a:r>
            <a:br>
              <a:rPr lang="en-GB" sz="1050" dirty="0"/>
            </a:br>
            <a:r>
              <a:rPr lang="en-GB" sz="1050" dirty="0"/>
              <a:t>However for prioritisation of improvements the total amount of delay (item B42) should be considered as well.</a:t>
            </a:r>
          </a:p>
        </p:txBody>
      </p:sp>
      <p:sp>
        <p:nvSpPr>
          <p:cNvPr id="5" name="Title 1"/>
          <p:cNvSpPr txBox="1">
            <a:spLocks/>
          </p:cNvSpPr>
          <p:nvPr/>
        </p:nvSpPr>
        <p:spPr>
          <a:xfrm>
            <a:off x="4716016" y="123478"/>
            <a:ext cx="4269160"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t>Data item B43</a:t>
            </a:r>
          </a:p>
        </p:txBody>
      </p:sp>
      <p:sp>
        <p:nvSpPr>
          <p:cNvPr id="6" name="Rectangle 5"/>
          <p:cNvSpPr/>
          <p:nvPr/>
        </p:nvSpPr>
        <p:spPr>
          <a:xfrm>
            <a:off x="586744" y="1059582"/>
            <a:ext cx="384856" cy="3168352"/>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ooter Placeholder 4"/>
          <p:cNvSpPr>
            <a:spLocks noGrp="1"/>
          </p:cNvSpPr>
          <p:nvPr>
            <p:ph type="ftr" sz="quarter" idx="4294967295"/>
          </p:nvPr>
        </p:nvSpPr>
        <p:spPr>
          <a:xfrm>
            <a:off x="2051720" y="4894008"/>
            <a:ext cx="504056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spTree>
    <p:extLst>
      <p:ext uri="{BB962C8B-B14F-4D97-AF65-F5344CB8AC3E}">
        <p14:creationId xmlns:p14="http://schemas.microsoft.com/office/powerpoint/2010/main" val="39244079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65A649-63E2-2E83-88E5-AAAE8C5A4C4B}"/>
              </a:ext>
            </a:extLst>
          </p:cNvPr>
          <p:cNvPicPr>
            <a:picLocks noChangeAspect="1"/>
          </p:cNvPicPr>
          <p:nvPr/>
        </p:nvPicPr>
        <p:blipFill>
          <a:blip r:embed="rId2"/>
          <a:stretch>
            <a:fillRect/>
          </a:stretch>
        </p:blipFill>
        <p:spPr>
          <a:xfrm>
            <a:off x="169198" y="716388"/>
            <a:ext cx="8478713" cy="3725940"/>
          </a:xfrm>
          <a:prstGeom prst="rect">
            <a:avLst/>
          </a:prstGeom>
        </p:spPr>
      </p:pic>
      <p:sp>
        <p:nvSpPr>
          <p:cNvPr id="3" name="TextBox 2"/>
          <p:cNvSpPr txBox="1"/>
          <p:nvPr/>
        </p:nvSpPr>
        <p:spPr>
          <a:xfrm>
            <a:off x="6850596" y="1171431"/>
            <a:ext cx="1359475" cy="646331"/>
          </a:xfrm>
          <a:prstGeom prst="rect">
            <a:avLst/>
          </a:prstGeom>
          <a:noFill/>
        </p:spPr>
        <p:txBody>
          <a:bodyPr wrap="none" rtlCol="0">
            <a:spAutoFit/>
          </a:bodyPr>
          <a:lstStyle/>
          <a:p>
            <a:r>
              <a:rPr lang="en-GB" sz="1200" dirty="0"/>
              <a:t>ATFM delay causes</a:t>
            </a:r>
          </a:p>
          <a:p>
            <a:r>
              <a:rPr lang="en-GB" sz="1200" dirty="0"/>
              <a:t>D (De-icing)</a:t>
            </a:r>
          </a:p>
          <a:p>
            <a:r>
              <a:rPr lang="en-GB" sz="1200" dirty="0"/>
              <a:t>W (Weather)</a:t>
            </a:r>
          </a:p>
        </p:txBody>
      </p:sp>
      <p:sp>
        <p:nvSpPr>
          <p:cNvPr id="4"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47</a:t>
            </a:fld>
            <a:endParaRPr lang="en-CA" dirty="0"/>
          </a:p>
        </p:txBody>
      </p:sp>
      <p:sp>
        <p:nvSpPr>
          <p:cNvPr id="5" name="TextBox 4"/>
          <p:cNvSpPr txBox="1"/>
          <p:nvPr/>
        </p:nvSpPr>
        <p:spPr>
          <a:xfrm>
            <a:off x="2042840" y="1494596"/>
            <a:ext cx="3048553" cy="2031325"/>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n-GB" sz="1050" dirty="0"/>
              <a:t>Weather causes have been a lower factor in 2021 in terms of airport ATFM delay. </a:t>
            </a:r>
            <a:br>
              <a:rPr lang="en-GB" sz="1050" dirty="0"/>
            </a:br>
            <a:endParaRPr lang="en-GB" sz="1050" dirty="0"/>
          </a:p>
          <a:p>
            <a:pPr marL="171450" indent="-171450">
              <a:buFont typeface="Arial" panose="020B0604020202020204" pitchFamily="34" charset="0"/>
              <a:buChar char="•"/>
            </a:pPr>
            <a:r>
              <a:rPr lang="en-GB" sz="1050" dirty="0"/>
              <a:t>While about 90% of all weather related airport ATFM delay is observed at the top 20 airports in terms of IFR movements, priority action could focus on the top 10 of the main contributing airports. This could be beneficial for the overall performance.</a:t>
            </a:r>
            <a:br>
              <a:rPr lang="en-GB" sz="1050" dirty="0"/>
            </a:br>
            <a:endParaRPr lang="en-GB" sz="1050" dirty="0"/>
          </a:p>
          <a:p>
            <a:pPr marL="171450" indent="-171450">
              <a:buFont typeface="Arial" panose="020B0604020202020204" pitchFamily="34" charset="0"/>
              <a:buChar char="•"/>
            </a:pPr>
            <a:r>
              <a:rPr lang="en-GB" sz="1050" dirty="0"/>
              <a:t>In 2021, the top 5 airports accounted for 50% of weather related airport ATFM delay.</a:t>
            </a:r>
          </a:p>
        </p:txBody>
      </p:sp>
      <p:sp>
        <p:nvSpPr>
          <p:cNvPr id="6" name="Title 1"/>
          <p:cNvSpPr txBox="1">
            <a:spLocks/>
          </p:cNvSpPr>
          <p:nvPr/>
        </p:nvSpPr>
        <p:spPr>
          <a:xfrm>
            <a:off x="4716016" y="123478"/>
            <a:ext cx="4269160"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t>Data item B46</a:t>
            </a:r>
          </a:p>
        </p:txBody>
      </p:sp>
      <p:sp>
        <p:nvSpPr>
          <p:cNvPr id="7" name="Rectangle 6"/>
          <p:cNvSpPr/>
          <p:nvPr/>
        </p:nvSpPr>
        <p:spPr>
          <a:xfrm>
            <a:off x="539552" y="987575"/>
            <a:ext cx="864096" cy="329844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ooter Placeholder 4"/>
          <p:cNvSpPr>
            <a:spLocks noGrp="1"/>
          </p:cNvSpPr>
          <p:nvPr>
            <p:ph type="ftr" sz="quarter" idx="4294967295"/>
          </p:nvPr>
        </p:nvSpPr>
        <p:spPr>
          <a:xfrm>
            <a:off x="2051720" y="4894008"/>
            <a:ext cx="504056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spTree>
    <p:extLst>
      <p:ext uri="{BB962C8B-B14F-4D97-AF65-F5344CB8AC3E}">
        <p14:creationId xmlns:p14="http://schemas.microsoft.com/office/powerpoint/2010/main" val="15530968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F196F0-0D80-AA8E-C5D7-9CDD96E44FEC}"/>
              </a:ext>
            </a:extLst>
          </p:cNvPr>
          <p:cNvPicPr>
            <a:picLocks noChangeAspect="1"/>
          </p:cNvPicPr>
          <p:nvPr/>
        </p:nvPicPr>
        <p:blipFill>
          <a:blip r:embed="rId2"/>
          <a:stretch>
            <a:fillRect/>
          </a:stretch>
        </p:blipFill>
        <p:spPr>
          <a:xfrm>
            <a:off x="172860" y="987574"/>
            <a:ext cx="8478713" cy="3801852"/>
          </a:xfrm>
          <a:prstGeom prst="rect">
            <a:avLst/>
          </a:prstGeom>
        </p:spPr>
      </p:pic>
      <p:sp>
        <p:nvSpPr>
          <p:cNvPr id="3" name="TextBox 2"/>
          <p:cNvSpPr txBox="1"/>
          <p:nvPr/>
        </p:nvSpPr>
        <p:spPr>
          <a:xfrm>
            <a:off x="6760785" y="1349244"/>
            <a:ext cx="1688091" cy="830997"/>
          </a:xfrm>
          <a:prstGeom prst="rect">
            <a:avLst/>
          </a:prstGeom>
          <a:noFill/>
        </p:spPr>
        <p:txBody>
          <a:bodyPr wrap="none" rtlCol="0">
            <a:spAutoFit/>
          </a:bodyPr>
          <a:lstStyle/>
          <a:p>
            <a:r>
              <a:rPr lang="en-GB" sz="1200" dirty="0"/>
              <a:t>ATFM delay codes</a:t>
            </a:r>
          </a:p>
          <a:p>
            <a:r>
              <a:rPr lang="en-GB" sz="1200" dirty="0"/>
              <a:t>C (ATC Capacity)</a:t>
            </a:r>
          </a:p>
          <a:p>
            <a:r>
              <a:rPr lang="en-GB" sz="1200" dirty="0"/>
              <a:t>G (Aerodrome Capacity)</a:t>
            </a:r>
          </a:p>
          <a:p>
            <a:r>
              <a:rPr lang="en-GB" sz="1200" dirty="0"/>
              <a:t>S (ATC Staffing)</a:t>
            </a:r>
          </a:p>
        </p:txBody>
      </p:sp>
      <p:sp>
        <p:nvSpPr>
          <p:cNvPr id="4"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48</a:t>
            </a:fld>
            <a:endParaRPr lang="en-CA" dirty="0"/>
          </a:p>
        </p:txBody>
      </p:sp>
      <p:sp>
        <p:nvSpPr>
          <p:cNvPr id="6" name="Title 1"/>
          <p:cNvSpPr txBox="1">
            <a:spLocks/>
          </p:cNvSpPr>
          <p:nvPr/>
        </p:nvSpPr>
        <p:spPr>
          <a:xfrm>
            <a:off x="4716016" y="123478"/>
            <a:ext cx="4269160"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t>Data item B44</a:t>
            </a:r>
          </a:p>
        </p:txBody>
      </p:sp>
      <p:sp>
        <p:nvSpPr>
          <p:cNvPr id="7" name="Rectangle 6"/>
          <p:cNvSpPr/>
          <p:nvPr/>
        </p:nvSpPr>
        <p:spPr>
          <a:xfrm>
            <a:off x="585303" y="1349244"/>
            <a:ext cx="314289" cy="3154425"/>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ooter Placeholder 4"/>
          <p:cNvSpPr>
            <a:spLocks noGrp="1"/>
          </p:cNvSpPr>
          <p:nvPr>
            <p:ph type="ftr" sz="quarter" idx="4294967295"/>
          </p:nvPr>
        </p:nvSpPr>
        <p:spPr>
          <a:xfrm>
            <a:off x="2051720" y="4894008"/>
            <a:ext cx="504056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sp>
        <p:nvSpPr>
          <p:cNvPr id="11" name="TextBox 10"/>
          <p:cNvSpPr txBox="1"/>
          <p:nvPr/>
        </p:nvSpPr>
        <p:spPr>
          <a:xfrm>
            <a:off x="2071385" y="1784258"/>
            <a:ext cx="3048553" cy="1223412"/>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n-GB" sz="1050" dirty="0"/>
              <a:t>The overall ATC and aerodrome capacity related ATFM delay increased in 2021 sharply in comparison to the low levels of traffic in 2020. </a:t>
            </a:r>
            <a:br>
              <a:rPr lang="en-GB" sz="1050" dirty="0"/>
            </a:br>
            <a:endParaRPr lang="en-GB" sz="1050" dirty="0"/>
          </a:p>
          <a:p>
            <a:pPr marL="171450" indent="-171450">
              <a:buFont typeface="Arial" panose="020B0604020202020204" pitchFamily="34" charset="0"/>
              <a:buChar char="•"/>
            </a:pPr>
            <a:r>
              <a:rPr lang="en-GB" sz="1050" dirty="0"/>
              <a:t>Over 70% of the observed capacity related arrival ATFM delay was observed at the top 6 airports in the EUR region.</a:t>
            </a:r>
          </a:p>
        </p:txBody>
      </p:sp>
    </p:spTree>
    <p:extLst>
      <p:ext uri="{BB962C8B-B14F-4D97-AF65-F5344CB8AC3E}">
        <p14:creationId xmlns:p14="http://schemas.microsoft.com/office/powerpoint/2010/main" val="15530968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2CD9DF-A732-8815-033E-0F3D676495D3}"/>
              </a:ext>
            </a:extLst>
          </p:cNvPr>
          <p:cNvPicPr>
            <a:picLocks noChangeAspect="1"/>
          </p:cNvPicPr>
          <p:nvPr/>
        </p:nvPicPr>
        <p:blipFill>
          <a:blip r:embed="rId2"/>
          <a:stretch>
            <a:fillRect/>
          </a:stretch>
        </p:blipFill>
        <p:spPr>
          <a:xfrm>
            <a:off x="169198" y="716388"/>
            <a:ext cx="8478713" cy="3725940"/>
          </a:xfrm>
          <a:prstGeom prst="rect">
            <a:avLst/>
          </a:prstGeom>
        </p:spPr>
      </p:pic>
      <p:sp>
        <p:nvSpPr>
          <p:cNvPr id="3" name="TextBox 2"/>
          <p:cNvSpPr txBox="1"/>
          <p:nvPr/>
        </p:nvSpPr>
        <p:spPr>
          <a:xfrm>
            <a:off x="6228184" y="1117663"/>
            <a:ext cx="2086533" cy="1384995"/>
          </a:xfrm>
          <a:prstGeom prst="rect">
            <a:avLst/>
          </a:prstGeom>
          <a:noFill/>
        </p:spPr>
        <p:txBody>
          <a:bodyPr wrap="none" rtlCol="0">
            <a:spAutoFit/>
          </a:bodyPr>
          <a:lstStyle/>
          <a:p>
            <a:r>
              <a:rPr lang="en-GB" sz="1200" dirty="0"/>
              <a:t>ATFM delay codes</a:t>
            </a:r>
          </a:p>
          <a:p>
            <a:r>
              <a:rPr lang="en-GB" sz="1200" dirty="0"/>
              <a:t>A (Accident/incident)</a:t>
            </a:r>
          </a:p>
          <a:p>
            <a:r>
              <a:rPr lang="en-GB" sz="1200" dirty="0"/>
              <a:t>E (Aerodrome Services)</a:t>
            </a:r>
          </a:p>
          <a:p>
            <a:r>
              <a:rPr lang="en-GB" sz="1200" dirty="0"/>
              <a:t>M (Airspace Management)</a:t>
            </a:r>
          </a:p>
          <a:p>
            <a:r>
              <a:rPr lang="en-GB" sz="1200" dirty="0"/>
              <a:t>N (Industrial Action (non-ATC))</a:t>
            </a:r>
          </a:p>
          <a:p>
            <a:r>
              <a:rPr lang="en-GB" sz="1200" dirty="0"/>
              <a:t>P (Special event)</a:t>
            </a:r>
          </a:p>
          <a:p>
            <a:r>
              <a:rPr lang="en-GB" sz="1200" dirty="0"/>
              <a:t>O (Other)</a:t>
            </a:r>
          </a:p>
        </p:txBody>
      </p:sp>
      <p:sp>
        <p:nvSpPr>
          <p:cNvPr id="4"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49</a:t>
            </a:fld>
            <a:endParaRPr lang="en-CA" dirty="0"/>
          </a:p>
        </p:txBody>
      </p:sp>
      <p:sp>
        <p:nvSpPr>
          <p:cNvPr id="5" name="Title 1"/>
          <p:cNvSpPr txBox="1">
            <a:spLocks/>
          </p:cNvSpPr>
          <p:nvPr/>
        </p:nvSpPr>
        <p:spPr>
          <a:xfrm>
            <a:off x="4716016" y="123478"/>
            <a:ext cx="4269160"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t>Data item B47</a:t>
            </a:r>
          </a:p>
        </p:txBody>
      </p:sp>
      <p:sp>
        <p:nvSpPr>
          <p:cNvPr id="7" name="Rectangle 6"/>
          <p:cNvSpPr/>
          <p:nvPr/>
        </p:nvSpPr>
        <p:spPr>
          <a:xfrm>
            <a:off x="553200" y="987574"/>
            <a:ext cx="151217" cy="3168352"/>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ooter Placeholder 4"/>
          <p:cNvSpPr>
            <a:spLocks noGrp="1"/>
          </p:cNvSpPr>
          <p:nvPr>
            <p:ph type="ftr" sz="quarter" idx="4294967295"/>
          </p:nvPr>
        </p:nvSpPr>
        <p:spPr>
          <a:xfrm>
            <a:off x="2051720" y="4894008"/>
            <a:ext cx="504056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sp>
        <p:nvSpPr>
          <p:cNvPr id="11" name="TextBox 10"/>
          <p:cNvSpPr txBox="1"/>
          <p:nvPr/>
        </p:nvSpPr>
        <p:spPr>
          <a:xfrm>
            <a:off x="2071385" y="1784258"/>
            <a:ext cx="3048553" cy="1384995"/>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n-GB" sz="1050" dirty="0"/>
              <a:t>Overall, “other causes” were observed less in 2021 than in 2020.</a:t>
            </a:r>
            <a:br>
              <a:rPr lang="en-GB" sz="1050" dirty="0"/>
            </a:br>
            <a:endParaRPr lang="en-GB" sz="1050" dirty="0"/>
          </a:p>
          <a:p>
            <a:pPr marL="171450" indent="-171450">
              <a:buFont typeface="Arial" panose="020B0604020202020204" pitchFamily="34" charset="0"/>
              <a:buChar char="•"/>
            </a:pPr>
            <a:r>
              <a:rPr lang="en-GB" sz="1050" dirty="0"/>
              <a:t>For airport related ATFM delay attributable to “all other causes” there is a concentration on the top 2 airports.</a:t>
            </a:r>
            <a:br>
              <a:rPr lang="en-GB" sz="1050" dirty="0"/>
            </a:br>
            <a:r>
              <a:rPr lang="en-GB" sz="1050" dirty="0"/>
              <a:t>It needs to be noted that this delay category is – overall – a relatively small contributor</a:t>
            </a:r>
          </a:p>
        </p:txBody>
      </p:sp>
    </p:spTree>
    <p:extLst>
      <p:ext uri="{BB962C8B-B14F-4D97-AF65-F5344CB8AC3E}">
        <p14:creationId xmlns:p14="http://schemas.microsoft.com/office/powerpoint/2010/main" val="1553096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4048" y="123478"/>
            <a:ext cx="3960440" cy="432048"/>
          </a:xfrm>
        </p:spPr>
        <p:txBody>
          <a:bodyPr>
            <a:normAutofit/>
          </a:bodyPr>
          <a:lstStyle/>
          <a:p>
            <a:pPr eaLnBrk="1" hangingPunct="1">
              <a:defRPr/>
            </a:pPr>
            <a:r>
              <a:rPr lang="it-IT" sz="2100" dirty="0" err="1"/>
              <a:t>Highlights</a:t>
            </a:r>
            <a:r>
              <a:rPr lang="it-IT" sz="2100" dirty="0"/>
              <a:t> on performance </a:t>
            </a:r>
            <a:r>
              <a:rPr lang="it-IT" sz="2100" dirty="0" err="1"/>
              <a:t>results</a:t>
            </a:r>
            <a:endParaRPr lang="it-IT" sz="2100" dirty="0"/>
          </a:p>
        </p:txBody>
      </p:sp>
      <p:sp>
        <p:nvSpPr>
          <p:cNvPr id="3" name="Segnaposto contenuto 2"/>
          <p:cNvSpPr>
            <a:spLocks noGrp="1"/>
          </p:cNvSpPr>
          <p:nvPr>
            <p:ph idx="1"/>
          </p:nvPr>
        </p:nvSpPr>
        <p:spPr>
          <a:xfrm>
            <a:off x="539552" y="928710"/>
            <a:ext cx="8147248" cy="3965298"/>
          </a:xfrm>
        </p:spPr>
        <p:txBody>
          <a:bodyPr>
            <a:noAutofit/>
          </a:bodyPr>
          <a:lstStyle/>
          <a:p>
            <a:pPr marL="171450" lvl="1" indent="-171450"/>
            <a:r>
              <a:rPr lang="en-US" sz="1300" dirty="0">
                <a:solidFill>
                  <a:schemeClr val="tx2">
                    <a:lumMod val="75000"/>
                  </a:schemeClr>
                </a:solidFill>
              </a:rPr>
              <a:t>7 States are accountable for more than 60% of all </a:t>
            </a:r>
            <a:r>
              <a:rPr lang="en-US" sz="1300" dirty="0" err="1">
                <a:solidFill>
                  <a:schemeClr val="tx2">
                    <a:lumMod val="75000"/>
                  </a:schemeClr>
                </a:solidFill>
              </a:rPr>
              <a:t>en</a:t>
            </a:r>
            <a:r>
              <a:rPr lang="en-US" sz="1300" dirty="0">
                <a:solidFill>
                  <a:schemeClr val="tx2">
                    <a:lumMod val="75000"/>
                  </a:schemeClr>
                </a:solidFill>
              </a:rPr>
              <a:t>-route ATCO hours on duty in the EUR Region while the top 8 States accounted for about 60% of all ATCOs in operations at Terminal Facilities, i.e. combined APP and Towers.</a:t>
            </a:r>
          </a:p>
          <a:p>
            <a:pPr marL="171450" lvl="1" indent="-171450"/>
            <a:r>
              <a:rPr lang="en-US" sz="1300" dirty="0">
                <a:solidFill>
                  <a:schemeClr val="tx2">
                    <a:lumMod val="75000"/>
                  </a:schemeClr>
                </a:solidFill>
              </a:rPr>
              <a:t>The average flight hours per IFR flight increased for the top 2 reporting States in 2021 (consistent with increase in overall traffic). For the other States, the average flight hours per IFR flight is broadly consistent with the previous year. </a:t>
            </a:r>
          </a:p>
          <a:p>
            <a:pPr marL="171450" lvl="1" indent="-171450"/>
            <a:r>
              <a:rPr lang="en-US" sz="1300" dirty="0">
                <a:solidFill>
                  <a:schemeClr val="tx2">
                    <a:lumMod val="75000"/>
                  </a:schemeClr>
                </a:solidFill>
              </a:rPr>
              <a:t>More than half of the States have a single continental FIR. A smaller number has 2 (often a division between upper and lower), while 7 reporting States have 3 or more FIRs. </a:t>
            </a:r>
            <a:br>
              <a:rPr lang="en-US" sz="1300" dirty="0">
                <a:solidFill>
                  <a:schemeClr val="tx2">
                    <a:lumMod val="75000"/>
                  </a:schemeClr>
                </a:solidFill>
              </a:rPr>
            </a:br>
            <a:r>
              <a:rPr lang="en-US" sz="1300" dirty="0">
                <a:solidFill>
                  <a:schemeClr val="tx2">
                    <a:lumMod val="75000"/>
                  </a:schemeClr>
                </a:solidFill>
              </a:rPr>
              <a:t>The number of FIRs is associated with volume of airspace and number of control unit.</a:t>
            </a:r>
          </a:p>
          <a:p>
            <a:pPr marL="171450" lvl="1" indent="-171450"/>
            <a:r>
              <a:rPr lang="en-US" sz="1300" dirty="0">
                <a:solidFill>
                  <a:schemeClr val="tx2">
                    <a:lumMod val="75000"/>
                  </a:schemeClr>
                </a:solidFill>
              </a:rPr>
              <a:t>A majority of States have a single ACC. 4 reporting States have established 2 ACCs, while 9 reporting States have 3 or more ACCs.  </a:t>
            </a:r>
            <a:br>
              <a:rPr lang="en-US" sz="1300" dirty="0">
                <a:solidFill>
                  <a:schemeClr val="tx2">
                    <a:lumMod val="75000"/>
                  </a:schemeClr>
                </a:solidFill>
              </a:rPr>
            </a:br>
            <a:r>
              <a:rPr lang="en-US" sz="1300" dirty="0">
                <a:solidFill>
                  <a:schemeClr val="tx2">
                    <a:lumMod val="75000"/>
                  </a:schemeClr>
                </a:solidFill>
              </a:rPr>
              <a:t>The distribution is reflecting the airspace </a:t>
            </a:r>
            <a:r>
              <a:rPr lang="en-US" sz="1300" dirty="0" err="1">
                <a:solidFill>
                  <a:schemeClr val="tx2">
                    <a:lumMod val="75000"/>
                  </a:schemeClr>
                </a:solidFill>
              </a:rPr>
              <a:t>organisation</a:t>
            </a:r>
            <a:r>
              <a:rPr lang="en-US" sz="1300" dirty="0">
                <a:solidFill>
                  <a:schemeClr val="tx2">
                    <a:lumMod val="75000"/>
                  </a:schemeClr>
                </a:solidFill>
              </a:rPr>
              <a:t> (i.e. the number of FIRs).</a:t>
            </a:r>
          </a:p>
          <a:p>
            <a:pPr marL="0" lvl="1" indent="0">
              <a:buNone/>
            </a:pPr>
            <a:endParaRPr lang="en-US" sz="1300" dirty="0">
              <a:solidFill>
                <a:schemeClr val="tx2">
                  <a:lumMod val="75000"/>
                </a:schemeClr>
              </a:solidFill>
            </a:endParaRPr>
          </a:p>
        </p:txBody>
      </p:sp>
      <p:sp>
        <p:nvSpPr>
          <p:cNvPr id="5"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5</a:t>
            </a:fld>
            <a:endParaRPr lang="en-CA" dirty="0"/>
          </a:p>
        </p:txBody>
      </p:sp>
    </p:spTree>
    <p:extLst>
      <p:ext uri="{BB962C8B-B14F-4D97-AF65-F5344CB8AC3E}">
        <p14:creationId xmlns:p14="http://schemas.microsoft.com/office/powerpoint/2010/main" val="353904687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5E336-7CBD-36E2-FB46-786519459A77}"/>
              </a:ext>
            </a:extLst>
          </p:cNvPr>
          <p:cNvPicPr>
            <a:picLocks noChangeAspect="1"/>
          </p:cNvPicPr>
          <p:nvPr/>
        </p:nvPicPr>
        <p:blipFill>
          <a:blip r:embed="rId2"/>
          <a:stretch>
            <a:fillRect/>
          </a:stretch>
        </p:blipFill>
        <p:spPr>
          <a:xfrm>
            <a:off x="157586" y="800794"/>
            <a:ext cx="8478713" cy="3725940"/>
          </a:xfrm>
          <a:prstGeom prst="rect">
            <a:avLst/>
          </a:prstGeom>
        </p:spPr>
      </p:pic>
      <p:sp>
        <p:nvSpPr>
          <p:cNvPr id="3" name="TextBox 2"/>
          <p:cNvSpPr txBox="1"/>
          <p:nvPr/>
        </p:nvSpPr>
        <p:spPr>
          <a:xfrm>
            <a:off x="6571704" y="1117663"/>
            <a:ext cx="1737079" cy="830997"/>
          </a:xfrm>
          <a:prstGeom prst="rect">
            <a:avLst/>
          </a:prstGeom>
          <a:noFill/>
        </p:spPr>
        <p:txBody>
          <a:bodyPr wrap="none" rtlCol="0">
            <a:spAutoFit/>
          </a:bodyPr>
          <a:lstStyle/>
          <a:p>
            <a:r>
              <a:rPr lang="en-GB" sz="1200" dirty="0"/>
              <a:t>ATFM delay codes </a:t>
            </a:r>
          </a:p>
          <a:p>
            <a:r>
              <a:rPr lang="en-GB" sz="1200" dirty="0"/>
              <a:t>I (Industrial Action (ATC))</a:t>
            </a:r>
          </a:p>
          <a:p>
            <a:r>
              <a:rPr lang="en-GB" sz="1200" dirty="0"/>
              <a:t>T (Equipment (ATC))</a:t>
            </a:r>
          </a:p>
          <a:p>
            <a:r>
              <a:rPr lang="en-GB" sz="1200" dirty="0"/>
              <a:t>V (Environmental Issues)</a:t>
            </a:r>
          </a:p>
        </p:txBody>
      </p:sp>
      <p:sp>
        <p:nvSpPr>
          <p:cNvPr id="4"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50</a:t>
            </a:fld>
            <a:endParaRPr lang="en-CA" dirty="0"/>
          </a:p>
        </p:txBody>
      </p:sp>
      <p:sp>
        <p:nvSpPr>
          <p:cNvPr id="5" name="Title 1"/>
          <p:cNvSpPr txBox="1">
            <a:spLocks/>
          </p:cNvSpPr>
          <p:nvPr/>
        </p:nvSpPr>
        <p:spPr>
          <a:xfrm>
            <a:off x="4716016" y="123478"/>
            <a:ext cx="4269160"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t>Data item B45</a:t>
            </a:r>
          </a:p>
        </p:txBody>
      </p:sp>
      <p:sp>
        <p:nvSpPr>
          <p:cNvPr id="7" name="TextBox 6"/>
          <p:cNvSpPr txBox="1"/>
          <p:nvPr/>
        </p:nvSpPr>
        <p:spPr>
          <a:xfrm>
            <a:off x="0" y="4519313"/>
            <a:ext cx="9144000" cy="215444"/>
          </a:xfrm>
          <a:prstGeom prst="rect">
            <a:avLst/>
          </a:prstGeom>
          <a:noFill/>
        </p:spPr>
        <p:txBody>
          <a:bodyPr wrap="square" rtlCol="0">
            <a:spAutoFit/>
          </a:bodyPr>
          <a:lstStyle/>
          <a:p>
            <a:r>
              <a:rPr lang="en-GB" sz="800" dirty="0"/>
              <a:t>On average, ATC other causes is the smallest contributor to airport ATFM delay</a:t>
            </a:r>
          </a:p>
        </p:txBody>
      </p:sp>
      <p:sp>
        <p:nvSpPr>
          <p:cNvPr id="8" name="Rectangle 7"/>
          <p:cNvSpPr/>
          <p:nvPr/>
        </p:nvSpPr>
        <p:spPr>
          <a:xfrm>
            <a:off x="539552" y="1117663"/>
            <a:ext cx="144016" cy="3168352"/>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ooter Placeholder 4"/>
          <p:cNvSpPr>
            <a:spLocks noGrp="1"/>
          </p:cNvSpPr>
          <p:nvPr>
            <p:ph type="ftr" sz="quarter" idx="4294967295"/>
          </p:nvPr>
        </p:nvSpPr>
        <p:spPr>
          <a:xfrm>
            <a:off x="2051720" y="4894008"/>
            <a:ext cx="504056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sp>
        <p:nvSpPr>
          <p:cNvPr id="11" name="TextBox 10"/>
          <p:cNvSpPr txBox="1"/>
          <p:nvPr/>
        </p:nvSpPr>
        <p:spPr>
          <a:xfrm>
            <a:off x="2071385" y="1784258"/>
            <a:ext cx="3048553" cy="738664"/>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n-GB" sz="1050" dirty="0"/>
              <a:t>In light of the prevailing traffic conditions, negligible delay attributable to other ATC causes had been observed in 2021 at airport within the EUR region.</a:t>
            </a:r>
          </a:p>
        </p:txBody>
      </p:sp>
    </p:spTree>
    <p:extLst>
      <p:ext uri="{BB962C8B-B14F-4D97-AF65-F5344CB8AC3E}">
        <p14:creationId xmlns:p14="http://schemas.microsoft.com/office/powerpoint/2010/main" val="13684778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
          <p:cNvGraphicFramePr>
            <a:graphicFrameLocks noGrp="1"/>
          </p:cNvGraphicFramePr>
          <p:nvPr>
            <p:extLst>
              <p:ext uri="{D42A27DB-BD31-4B8C-83A1-F6EECF244321}">
                <p14:modId xmlns:p14="http://schemas.microsoft.com/office/powerpoint/2010/main" val="793561810"/>
              </p:ext>
            </p:extLst>
          </p:nvPr>
        </p:nvGraphicFramePr>
        <p:xfrm>
          <a:off x="539552" y="843558"/>
          <a:ext cx="8191500" cy="3816424"/>
        </p:xfrm>
        <a:graphic>
          <a:graphicData uri="http://schemas.openxmlformats.org/drawingml/2006/table">
            <a:tbl>
              <a:tblPr/>
              <a:tblGrid>
                <a:gridCol w="1814513">
                  <a:extLst>
                    <a:ext uri="{9D8B030D-6E8A-4147-A177-3AD203B41FA5}">
                      <a16:colId xmlns:a16="http://schemas.microsoft.com/office/drawing/2014/main" val="20000"/>
                    </a:ext>
                  </a:extLst>
                </a:gridCol>
                <a:gridCol w="6376987">
                  <a:extLst>
                    <a:ext uri="{9D8B030D-6E8A-4147-A177-3AD203B41FA5}">
                      <a16:colId xmlns:a16="http://schemas.microsoft.com/office/drawing/2014/main" val="20001"/>
                    </a:ext>
                  </a:extLst>
                </a:gridCol>
              </a:tblGrid>
              <a:tr h="552309">
                <a:tc>
                  <a:txBody>
                    <a:bodyPr/>
                    <a:lstStyle>
                      <a:lvl1pPr>
                        <a:spcBef>
                          <a:spcPct val="20000"/>
                        </a:spcBef>
                        <a:buClr>
                          <a:srgbClr val="EF5E41"/>
                        </a:buClr>
                        <a:buFont typeface="Arial" charset="0"/>
                        <a:defRPr sz="2800">
                          <a:solidFill>
                            <a:srgbClr val="1B4177"/>
                          </a:solidFill>
                          <a:latin typeface="Calibri" pitchFamily="34" charset="0"/>
                        </a:defRPr>
                      </a:lvl1pPr>
                      <a:lvl2pPr>
                        <a:spcBef>
                          <a:spcPct val="20000"/>
                        </a:spcBef>
                        <a:buClr>
                          <a:srgbClr val="EF5E41"/>
                        </a:buClr>
                        <a:buFont typeface="Arial" charset="0"/>
                        <a:defRPr sz="2400">
                          <a:solidFill>
                            <a:srgbClr val="1B4177"/>
                          </a:solidFill>
                          <a:latin typeface="Calibri" pitchFamily="34" charset="0"/>
                        </a:defRPr>
                      </a:lvl2pPr>
                      <a:lvl3pPr>
                        <a:spcBef>
                          <a:spcPct val="20000"/>
                        </a:spcBef>
                        <a:buClr>
                          <a:srgbClr val="EF5E41"/>
                        </a:buClr>
                        <a:buFont typeface="Arial" charset="0"/>
                        <a:defRPr sz="2000">
                          <a:solidFill>
                            <a:srgbClr val="1B4177"/>
                          </a:solidFill>
                          <a:latin typeface="Calibri" pitchFamily="34" charset="0"/>
                        </a:defRPr>
                      </a:lvl3pPr>
                      <a:lvl4pPr>
                        <a:spcBef>
                          <a:spcPct val="20000"/>
                        </a:spcBef>
                        <a:buClr>
                          <a:srgbClr val="EF5E41"/>
                        </a:buClr>
                        <a:buFont typeface="Arial" charset="0"/>
                        <a:defRPr>
                          <a:solidFill>
                            <a:srgbClr val="1B4177"/>
                          </a:solidFill>
                          <a:latin typeface="Calibri" pitchFamily="34" charset="0"/>
                        </a:defRPr>
                      </a:lvl4pPr>
                      <a:lvl5pPr>
                        <a:spcBef>
                          <a:spcPct val="20000"/>
                        </a:spcBef>
                        <a:buClr>
                          <a:srgbClr val="EF5E41"/>
                        </a:buClr>
                        <a:buFont typeface="Arial" charset="0"/>
                        <a:defRPr>
                          <a:solidFill>
                            <a:srgbClr val="1B4177"/>
                          </a:solidFill>
                          <a:latin typeface="Calibri" pitchFamily="34" charset="0"/>
                        </a:defRPr>
                      </a:lvl5pPr>
                      <a:lvl6pPr fontAlgn="base">
                        <a:spcBef>
                          <a:spcPct val="20000"/>
                        </a:spcBef>
                        <a:spcAft>
                          <a:spcPct val="0"/>
                        </a:spcAft>
                        <a:buClr>
                          <a:srgbClr val="EF5E41"/>
                        </a:buClr>
                        <a:buFont typeface="Arial" charset="0"/>
                        <a:defRPr>
                          <a:solidFill>
                            <a:srgbClr val="1B4177"/>
                          </a:solidFill>
                          <a:latin typeface="Calibri" pitchFamily="34" charset="0"/>
                        </a:defRPr>
                      </a:lvl6pPr>
                      <a:lvl7pPr fontAlgn="base">
                        <a:spcBef>
                          <a:spcPct val="20000"/>
                        </a:spcBef>
                        <a:spcAft>
                          <a:spcPct val="0"/>
                        </a:spcAft>
                        <a:buClr>
                          <a:srgbClr val="EF5E41"/>
                        </a:buClr>
                        <a:buFont typeface="Arial" charset="0"/>
                        <a:defRPr>
                          <a:solidFill>
                            <a:srgbClr val="1B4177"/>
                          </a:solidFill>
                          <a:latin typeface="Calibri" pitchFamily="34" charset="0"/>
                        </a:defRPr>
                      </a:lvl7pPr>
                      <a:lvl8pPr fontAlgn="base">
                        <a:spcBef>
                          <a:spcPct val="20000"/>
                        </a:spcBef>
                        <a:spcAft>
                          <a:spcPct val="0"/>
                        </a:spcAft>
                        <a:buClr>
                          <a:srgbClr val="EF5E41"/>
                        </a:buClr>
                        <a:buFont typeface="Arial" charset="0"/>
                        <a:defRPr>
                          <a:solidFill>
                            <a:srgbClr val="1B4177"/>
                          </a:solidFill>
                          <a:latin typeface="Calibri" pitchFamily="34" charset="0"/>
                        </a:defRPr>
                      </a:lvl8pPr>
                      <a:lvl9pPr fontAlgn="base">
                        <a:spcBef>
                          <a:spcPct val="20000"/>
                        </a:spcBef>
                        <a:spcAft>
                          <a:spcPct val="0"/>
                        </a:spcAft>
                        <a:buClr>
                          <a:srgbClr val="EF5E41"/>
                        </a:buClr>
                        <a:buFont typeface="Arial" charset="0"/>
                        <a:defRPr>
                          <a:solidFill>
                            <a:srgbClr val="1B4177"/>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rgbClr val="EF5E41"/>
                        </a:buClr>
                        <a:buSzTx/>
                        <a:buFont typeface="Arial" charset="0"/>
                        <a:buNone/>
                        <a:tabLst/>
                      </a:pPr>
                      <a:r>
                        <a:rPr kumimoji="0" lang="en-US" altLang="en-US" sz="2400" b="0" i="0" u="none" strike="noStrike" cap="none" normalizeH="0" baseline="0" dirty="0">
                          <a:ln>
                            <a:noFill/>
                          </a:ln>
                          <a:solidFill>
                            <a:srgbClr val="1B4177"/>
                          </a:solidFill>
                          <a:effectLst/>
                          <a:latin typeface="Calibri" pitchFamily="34" charset="0"/>
                        </a:rPr>
                        <a:t>KPA</a:t>
                      </a:r>
                      <a:endParaRPr kumimoji="0" lang="en-GB" altLang="en-US" sz="2400" b="0" i="0" u="none" strike="noStrike" cap="none" normalizeH="0" baseline="0" dirty="0">
                        <a:ln>
                          <a:noFill/>
                        </a:ln>
                        <a:solidFill>
                          <a:srgbClr val="1B4177"/>
                        </a:solidFill>
                        <a:effectLst/>
                        <a:latin typeface="Calibri"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rgbClr val="EF5E41"/>
                        </a:buClr>
                        <a:buFont typeface="Arial" charset="0"/>
                        <a:defRPr sz="2800">
                          <a:solidFill>
                            <a:srgbClr val="1B4177"/>
                          </a:solidFill>
                          <a:latin typeface="Calibri" pitchFamily="34" charset="0"/>
                        </a:defRPr>
                      </a:lvl1pPr>
                      <a:lvl2pPr>
                        <a:spcBef>
                          <a:spcPct val="20000"/>
                        </a:spcBef>
                        <a:buClr>
                          <a:srgbClr val="EF5E41"/>
                        </a:buClr>
                        <a:buFont typeface="Arial" charset="0"/>
                        <a:defRPr sz="2400">
                          <a:solidFill>
                            <a:srgbClr val="1B4177"/>
                          </a:solidFill>
                          <a:latin typeface="Calibri" pitchFamily="34" charset="0"/>
                        </a:defRPr>
                      </a:lvl2pPr>
                      <a:lvl3pPr>
                        <a:spcBef>
                          <a:spcPct val="20000"/>
                        </a:spcBef>
                        <a:buClr>
                          <a:srgbClr val="EF5E41"/>
                        </a:buClr>
                        <a:buFont typeface="Arial" charset="0"/>
                        <a:defRPr sz="2000">
                          <a:solidFill>
                            <a:srgbClr val="1B4177"/>
                          </a:solidFill>
                          <a:latin typeface="Calibri" pitchFamily="34" charset="0"/>
                        </a:defRPr>
                      </a:lvl3pPr>
                      <a:lvl4pPr>
                        <a:spcBef>
                          <a:spcPct val="20000"/>
                        </a:spcBef>
                        <a:buClr>
                          <a:srgbClr val="EF5E41"/>
                        </a:buClr>
                        <a:buFont typeface="Arial" charset="0"/>
                        <a:defRPr>
                          <a:solidFill>
                            <a:srgbClr val="1B4177"/>
                          </a:solidFill>
                          <a:latin typeface="Calibri" pitchFamily="34" charset="0"/>
                        </a:defRPr>
                      </a:lvl4pPr>
                      <a:lvl5pPr>
                        <a:spcBef>
                          <a:spcPct val="20000"/>
                        </a:spcBef>
                        <a:buClr>
                          <a:srgbClr val="EF5E41"/>
                        </a:buClr>
                        <a:buFont typeface="Arial" charset="0"/>
                        <a:defRPr>
                          <a:solidFill>
                            <a:srgbClr val="1B4177"/>
                          </a:solidFill>
                          <a:latin typeface="Calibri" pitchFamily="34" charset="0"/>
                        </a:defRPr>
                      </a:lvl5pPr>
                      <a:lvl6pPr fontAlgn="base">
                        <a:spcBef>
                          <a:spcPct val="20000"/>
                        </a:spcBef>
                        <a:spcAft>
                          <a:spcPct val="0"/>
                        </a:spcAft>
                        <a:buClr>
                          <a:srgbClr val="EF5E41"/>
                        </a:buClr>
                        <a:buFont typeface="Arial" charset="0"/>
                        <a:defRPr>
                          <a:solidFill>
                            <a:srgbClr val="1B4177"/>
                          </a:solidFill>
                          <a:latin typeface="Calibri" pitchFamily="34" charset="0"/>
                        </a:defRPr>
                      </a:lvl6pPr>
                      <a:lvl7pPr fontAlgn="base">
                        <a:spcBef>
                          <a:spcPct val="20000"/>
                        </a:spcBef>
                        <a:spcAft>
                          <a:spcPct val="0"/>
                        </a:spcAft>
                        <a:buClr>
                          <a:srgbClr val="EF5E41"/>
                        </a:buClr>
                        <a:buFont typeface="Arial" charset="0"/>
                        <a:defRPr>
                          <a:solidFill>
                            <a:srgbClr val="1B4177"/>
                          </a:solidFill>
                          <a:latin typeface="Calibri" pitchFamily="34" charset="0"/>
                        </a:defRPr>
                      </a:lvl7pPr>
                      <a:lvl8pPr fontAlgn="base">
                        <a:spcBef>
                          <a:spcPct val="20000"/>
                        </a:spcBef>
                        <a:spcAft>
                          <a:spcPct val="0"/>
                        </a:spcAft>
                        <a:buClr>
                          <a:srgbClr val="EF5E41"/>
                        </a:buClr>
                        <a:buFont typeface="Arial" charset="0"/>
                        <a:defRPr>
                          <a:solidFill>
                            <a:srgbClr val="1B4177"/>
                          </a:solidFill>
                          <a:latin typeface="Calibri" pitchFamily="34" charset="0"/>
                        </a:defRPr>
                      </a:lvl8pPr>
                      <a:lvl9pPr fontAlgn="base">
                        <a:spcBef>
                          <a:spcPct val="20000"/>
                        </a:spcBef>
                        <a:spcAft>
                          <a:spcPct val="0"/>
                        </a:spcAft>
                        <a:buClr>
                          <a:srgbClr val="EF5E41"/>
                        </a:buClr>
                        <a:buFont typeface="Arial" charset="0"/>
                        <a:defRPr>
                          <a:solidFill>
                            <a:srgbClr val="1B4177"/>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rgbClr val="EF5E41"/>
                        </a:buClr>
                        <a:buSzTx/>
                        <a:buFont typeface="Arial" charset="0"/>
                        <a:buNone/>
                        <a:tabLst/>
                      </a:pPr>
                      <a:r>
                        <a:rPr kumimoji="0" lang="en-US" altLang="en-US" sz="2400" b="0" i="0" u="none" strike="noStrike" cap="none" normalizeH="0" baseline="0">
                          <a:ln>
                            <a:noFill/>
                          </a:ln>
                          <a:solidFill>
                            <a:srgbClr val="1B4177"/>
                          </a:solidFill>
                          <a:effectLst/>
                          <a:latin typeface="Calibri" pitchFamily="34" charset="0"/>
                        </a:rPr>
                        <a:t>Efficiency</a:t>
                      </a:r>
                      <a:endParaRPr kumimoji="0" lang="en-GB" altLang="en-US" sz="2400" b="0" i="0" u="none" strike="noStrike" cap="none" normalizeH="0" baseline="0">
                        <a:ln>
                          <a:noFill/>
                        </a:ln>
                        <a:solidFill>
                          <a:srgbClr val="1B4177"/>
                        </a:solidFill>
                        <a:effectLst/>
                        <a:latin typeface="Calibri"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1225046">
                <a:tc>
                  <a:txBody>
                    <a:bodyPr/>
                    <a:lstStyle>
                      <a:lvl1pPr>
                        <a:spcBef>
                          <a:spcPct val="20000"/>
                        </a:spcBef>
                        <a:buClr>
                          <a:srgbClr val="EF5E41"/>
                        </a:buClr>
                        <a:buFont typeface="Arial" charset="0"/>
                        <a:defRPr sz="2800">
                          <a:solidFill>
                            <a:srgbClr val="1B4177"/>
                          </a:solidFill>
                          <a:latin typeface="Calibri" pitchFamily="34" charset="0"/>
                        </a:defRPr>
                      </a:lvl1pPr>
                      <a:lvl2pPr>
                        <a:spcBef>
                          <a:spcPct val="20000"/>
                        </a:spcBef>
                        <a:buClr>
                          <a:srgbClr val="EF5E41"/>
                        </a:buClr>
                        <a:buFont typeface="Arial" charset="0"/>
                        <a:defRPr sz="2400">
                          <a:solidFill>
                            <a:srgbClr val="1B4177"/>
                          </a:solidFill>
                          <a:latin typeface="Calibri" pitchFamily="34" charset="0"/>
                        </a:defRPr>
                      </a:lvl2pPr>
                      <a:lvl3pPr>
                        <a:spcBef>
                          <a:spcPct val="20000"/>
                        </a:spcBef>
                        <a:buClr>
                          <a:srgbClr val="EF5E41"/>
                        </a:buClr>
                        <a:buFont typeface="Arial" charset="0"/>
                        <a:defRPr sz="2000">
                          <a:solidFill>
                            <a:srgbClr val="1B4177"/>
                          </a:solidFill>
                          <a:latin typeface="Calibri" pitchFamily="34" charset="0"/>
                        </a:defRPr>
                      </a:lvl3pPr>
                      <a:lvl4pPr>
                        <a:spcBef>
                          <a:spcPct val="20000"/>
                        </a:spcBef>
                        <a:buClr>
                          <a:srgbClr val="EF5E41"/>
                        </a:buClr>
                        <a:buFont typeface="Arial" charset="0"/>
                        <a:defRPr>
                          <a:solidFill>
                            <a:srgbClr val="1B4177"/>
                          </a:solidFill>
                          <a:latin typeface="Calibri" pitchFamily="34" charset="0"/>
                        </a:defRPr>
                      </a:lvl4pPr>
                      <a:lvl5pPr>
                        <a:spcBef>
                          <a:spcPct val="20000"/>
                        </a:spcBef>
                        <a:buClr>
                          <a:srgbClr val="EF5E41"/>
                        </a:buClr>
                        <a:buFont typeface="Arial" charset="0"/>
                        <a:defRPr>
                          <a:solidFill>
                            <a:srgbClr val="1B4177"/>
                          </a:solidFill>
                          <a:latin typeface="Calibri" pitchFamily="34" charset="0"/>
                        </a:defRPr>
                      </a:lvl5pPr>
                      <a:lvl6pPr fontAlgn="base">
                        <a:spcBef>
                          <a:spcPct val="20000"/>
                        </a:spcBef>
                        <a:spcAft>
                          <a:spcPct val="0"/>
                        </a:spcAft>
                        <a:buClr>
                          <a:srgbClr val="EF5E41"/>
                        </a:buClr>
                        <a:buFont typeface="Arial" charset="0"/>
                        <a:defRPr>
                          <a:solidFill>
                            <a:srgbClr val="1B4177"/>
                          </a:solidFill>
                          <a:latin typeface="Calibri" pitchFamily="34" charset="0"/>
                        </a:defRPr>
                      </a:lvl6pPr>
                      <a:lvl7pPr fontAlgn="base">
                        <a:spcBef>
                          <a:spcPct val="20000"/>
                        </a:spcBef>
                        <a:spcAft>
                          <a:spcPct val="0"/>
                        </a:spcAft>
                        <a:buClr>
                          <a:srgbClr val="EF5E41"/>
                        </a:buClr>
                        <a:buFont typeface="Arial" charset="0"/>
                        <a:defRPr>
                          <a:solidFill>
                            <a:srgbClr val="1B4177"/>
                          </a:solidFill>
                          <a:latin typeface="Calibri" pitchFamily="34" charset="0"/>
                        </a:defRPr>
                      </a:lvl7pPr>
                      <a:lvl8pPr fontAlgn="base">
                        <a:spcBef>
                          <a:spcPct val="20000"/>
                        </a:spcBef>
                        <a:spcAft>
                          <a:spcPct val="0"/>
                        </a:spcAft>
                        <a:buClr>
                          <a:srgbClr val="EF5E41"/>
                        </a:buClr>
                        <a:buFont typeface="Arial" charset="0"/>
                        <a:defRPr>
                          <a:solidFill>
                            <a:srgbClr val="1B4177"/>
                          </a:solidFill>
                          <a:latin typeface="Calibri" pitchFamily="34" charset="0"/>
                        </a:defRPr>
                      </a:lvl8pPr>
                      <a:lvl9pPr fontAlgn="base">
                        <a:spcBef>
                          <a:spcPct val="20000"/>
                        </a:spcBef>
                        <a:spcAft>
                          <a:spcPct val="0"/>
                        </a:spcAft>
                        <a:buClr>
                          <a:srgbClr val="EF5E41"/>
                        </a:buClr>
                        <a:buFont typeface="Arial" charset="0"/>
                        <a:defRPr>
                          <a:solidFill>
                            <a:srgbClr val="1B4177"/>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rgbClr val="EF5E41"/>
                        </a:buClr>
                        <a:buSzTx/>
                        <a:buFont typeface="Arial" charset="0"/>
                        <a:buNone/>
                        <a:tabLst/>
                      </a:pPr>
                      <a:r>
                        <a:rPr kumimoji="0" lang="en-US" altLang="en-US" sz="2400" b="0" i="0" u="none" strike="noStrike" cap="none" normalizeH="0" baseline="0">
                          <a:ln>
                            <a:noFill/>
                          </a:ln>
                          <a:solidFill>
                            <a:srgbClr val="1B4177"/>
                          </a:solidFill>
                          <a:effectLst/>
                          <a:latin typeface="Calibri" pitchFamily="34" charset="0"/>
                        </a:rPr>
                        <a:t>Objective</a:t>
                      </a:r>
                      <a:endParaRPr kumimoji="0" lang="en-GB" altLang="en-US" sz="2400" b="0" i="0" u="none" strike="noStrike" cap="none" normalizeH="0" baseline="0">
                        <a:ln>
                          <a:noFill/>
                        </a:ln>
                        <a:solidFill>
                          <a:srgbClr val="1B4177"/>
                        </a:solidFill>
                        <a:effectLst/>
                        <a:latin typeface="Calibri"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rgbClr val="EF5E41"/>
                        </a:buClr>
                        <a:buFont typeface="Arial" charset="0"/>
                        <a:defRPr sz="2800">
                          <a:solidFill>
                            <a:srgbClr val="1B4177"/>
                          </a:solidFill>
                          <a:latin typeface="Calibri" pitchFamily="34" charset="0"/>
                        </a:defRPr>
                      </a:lvl1pPr>
                      <a:lvl2pPr>
                        <a:spcBef>
                          <a:spcPct val="20000"/>
                        </a:spcBef>
                        <a:buClr>
                          <a:srgbClr val="EF5E41"/>
                        </a:buClr>
                        <a:buFont typeface="Arial" charset="0"/>
                        <a:defRPr sz="2400">
                          <a:solidFill>
                            <a:srgbClr val="1B4177"/>
                          </a:solidFill>
                          <a:latin typeface="Calibri" pitchFamily="34" charset="0"/>
                        </a:defRPr>
                      </a:lvl2pPr>
                      <a:lvl3pPr>
                        <a:spcBef>
                          <a:spcPct val="20000"/>
                        </a:spcBef>
                        <a:buClr>
                          <a:srgbClr val="EF5E41"/>
                        </a:buClr>
                        <a:buFont typeface="Arial" charset="0"/>
                        <a:defRPr sz="2000">
                          <a:solidFill>
                            <a:srgbClr val="1B4177"/>
                          </a:solidFill>
                          <a:latin typeface="Calibri" pitchFamily="34" charset="0"/>
                        </a:defRPr>
                      </a:lvl3pPr>
                      <a:lvl4pPr>
                        <a:spcBef>
                          <a:spcPct val="20000"/>
                        </a:spcBef>
                        <a:buClr>
                          <a:srgbClr val="EF5E41"/>
                        </a:buClr>
                        <a:buFont typeface="Arial" charset="0"/>
                        <a:defRPr>
                          <a:solidFill>
                            <a:srgbClr val="1B4177"/>
                          </a:solidFill>
                          <a:latin typeface="Calibri" pitchFamily="34" charset="0"/>
                        </a:defRPr>
                      </a:lvl4pPr>
                      <a:lvl5pPr>
                        <a:spcBef>
                          <a:spcPct val="20000"/>
                        </a:spcBef>
                        <a:buClr>
                          <a:srgbClr val="EF5E41"/>
                        </a:buClr>
                        <a:buFont typeface="Arial" charset="0"/>
                        <a:defRPr>
                          <a:solidFill>
                            <a:srgbClr val="1B4177"/>
                          </a:solidFill>
                          <a:latin typeface="Calibri" pitchFamily="34" charset="0"/>
                        </a:defRPr>
                      </a:lvl5pPr>
                      <a:lvl6pPr fontAlgn="base">
                        <a:spcBef>
                          <a:spcPct val="20000"/>
                        </a:spcBef>
                        <a:spcAft>
                          <a:spcPct val="0"/>
                        </a:spcAft>
                        <a:buClr>
                          <a:srgbClr val="EF5E41"/>
                        </a:buClr>
                        <a:buFont typeface="Arial" charset="0"/>
                        <a:defRPr>
                          <a:solidFill>
                            <a:srgbClr val="1B4177"/>
                          </a:solidFill>
                          <a:latin typeface="Calibri" pitchFamily="34" charset="0"/>
                        </a:defRPr>
                      </a:lvl6pPr>
                      <a:lvl7pPr fontAlgn="base">
                        <a:spcBef>
                          <a:spcPct val="20000"/>
                        </a:spcBef>
                        <a:spcAft>
                          <a:spcPct val="0"/>
                        </a:spcAft>
                        <a:buClr>
                          <a:srgbClr val="EF5E41"/>
                        </a:buClr>
                        <a:buFont typeface="Arial" charset="0"/>
                        <a:defRPr>
                          <a:solidFill>
                            <a:srgbClr val="1B4177"/>
                          </a:solidFill>
                          <a:latin typeface="Calibri" pitchFamily="34" charset="0"/>
                        </a:defRPr>
                      </a:lvl7pPr>
                      <a:lvl8pPr fontAlgn="base">
                        <a:spcBef>
                          <a:spcPct val="20000"/>
                        </a:spcBef>
                        <a:spcAft>
                          <a:spcPct val="0"/>
                        </a:spcAft>
                        <a:buClr>
                          <a:srgbClr val="EF5E41"/>
                        </a:buClr>
                        <a:buFont typeface="Arial" charset="0"/>
                        <a:defRPr>
                          <a:solidFill>
                            <a:srgbClr val="1B4177"/>
                          </a:solidFill>
                          <a:latin typeface="Calibri" pitchFamily="34" charset="0"/>
                        </a:defRPr>
                      </a:lvl8pPr>
                      <a:lvl9pPr fontAlgn="base">
                        <a:spcBef>
                          <a:spcPct val="20000"/>
                        </a:spcBef>
                        <a:spcAft>
                          <a:spcPct val="0"/>
                        </a:spcAft>
                        <a:buClr>
                          <a:srgbClr val="EF5E41"/>
                        </a:buClr>
                        <a:buFont typeface="Arial" charset="0"/>
                        <a:defRPr>
                          <a:solidFill>
                            <a:srgbClr val="1B4177"/>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rgbClr val="EF5E41"/>
                        </a:buClr>
                        <a:buSzTx/>
                        <a:buFont typeface="Arial" charset="0"/>
                        <a:buNone/>
                        <a:tabLst/>
                      </a:pPr>
                      <a:r>
                        <a:rPr kumimoji="0" lang="en-GB" altLang="en-US" sz="2400" b="0" i="0" u="none" strike="noStrike" cap="none" normalizeH="0" baseline="0" dirty="0">
                          <a:ln>
                            <a:noFill/>
                          </a:ln>
                          <a:solidFill>
                            <a:srgbClr val="1B4177"/>
                          </a:solidFill>
                          <a:effectLst/>
                          <a:latin typeface="Calibri" pitchFamily="34" charset="0"/>
                        </a:rPr>
                        <a:t>Ensure that users [can?] use the most efficient routes – focussing on the horizontal flight-efficiency</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2039069">
                <a:tc>
                  <a:txBody>
                    <a:bodyPr/>
                    <a:lstStyle>
                      <a:lvl1pPr>
                        <a:spcBef>
                          <a:spcPct val="20000"/>
                        </a:spcBef>
                        <a:buClr>
                          <a:srgbClr val="EF5E41"/>
                        </a:buClr>
                        <a:buFont typeface="Arial" charset="0"/>
                        <a:defRPr sz="2800">
                          <a:solidFill>
                            <a:srgbClr val="1B4177"/>
                          </a:solidFill>
                          <a:latin typeface="Calibri" pitchFamily="34" charset="0"/>
                        </a:defRPr>
                      </a:lvl1pPr>
                      <a:lvl2pPr>
                        <a:spcBef>
                          <a:spcPct val="20000"/>
                        </a:spcBef>
                        <a:buClr>
                          <a:srgbClr val="EF5E41"/>
                        </a:buClr>
                        <a:buFont typeface="Arial" charset="0"/>
                        <a:defRPr sz="2400">
                          <a:solidFill>
                            <a:srgbClr val="1B4177"/>
                          </a:solidFill>
                          <a:latin typeface="Calibri" pitchFamily="34" charset="0"/>
                        </a:defRPr>
                      </a:lvl2pPr>
                      <a:lvl3pPr>
                        <a:spcBef>
                          <a:spcPct val="20000"/>
                        </a:spcBef>
                        <a:buClr>
                          <a:srgbClr val="EF5E41"/>
                        </a:buClr>
                        <a:buFont typeface="Arial" charset="0"/>
                        <a:defRPr sz="2000">
                          <a:solidFill>
                            <a:srgbClr val="1B4177"/>
                          </a:solidFill>
                          <a:latin typeface="Calibri" pitchFamily="34" charset="0"/>
                        </a:defRPr>
                      </a:lvl3pPr>
                      <a:lvl4pPr>
                        <a:spcBef>
                          <a:spcPct val="20000"/>
                        </a:spcBef>
                        <a:buClr>
                          <a:srgbClr val="EF5E41"/>
                        </a:buClr>
                        <a:buFont typeface="Arial" charset="0"/>
                        <a:defRPr>
                          <a:solidFill>
                            <a:srgbClr val="1B4177"/>
                          </a:solidFill>
                          <a:latin typeface="Calibri" pitchFamily="34" charset="0"/>
                        </a:defRPr>
                      </a:lvl4pPr>
                      <a:lvl5pPr>
                        <a:spcBef>
                          <a:spcPct val="20000"/>
                        </a:spcBef>
                        <a:buClr>
                          <a:srgbClr val="EF5E41"/>
                        </a:buClr>
                        <a:buFont typeface="Arial" charset="0"/>
                        <a:defRPr>
                          <a:solidFill>
                            <a:srgbClr val="1B4177"/>
                          </a:solidFill>
                          <a:latin typeface="Calibri" pitchFamily="34" charset="0"/>
                        </a:defRPr>
                      </a:lvl5pPr>
                      <a:lvl6pPr fontAlgn="base">
                        <a:spcBef>
                          <a:spcPct val="20000"/>
                        </a:spcBef>
                        <a:spcAft>
                          <a:spcPct val="0"/>
                        </a:spcAft>
                        <a:buClr>
                          <a:srgbClr val="EF5E41"/>
                        </a:buClr>
                        <a:buFont typeface="Arial" charset="0"/>
                        <a:defRPr>
                          <a:solidFill>
                            <a:srgbClr val="1B4177"/>
                          </a:solidFill>
                          <a:latin typeface="Calibri" pitchFamily="34" charset="0"/>
                        </a:defRPr>
                      </a:lvl6pPr>
                      <a:lvl7pPr fontAlgn="base">
                        <a:spcBef>
                          <a:spcPct val="20000"/>
                        </a:spcBef>
                        <a:spcAft>
                          <a:spcPct val="0"/>
                        </a:spcAft>
                        <a:buClr>
                          <a:srgbClr val="EF5E41"/>
                        </a:buClr>
                        <a:buFont typeface="Arial" charset="0"/>
                        <a:defRPr>
                          <a:solidFill>
                            <a:srgbClr val="1B4177"/>
                          </a:solidFill>
                          <a:latin typeface="Calibri" pitchFamily="34" charset="0"/>
                        </a:defRPr>
                      </a:lvl7pPr>
                      <a:lvl8pPr fontAlgn="base">
                        <a:spcBef>
                          <a:spcPct val="20000"/>
                        </a:spcBef>
                        <a:spcAft>
                          <a:spcPct val="0"/>
                        </a:spcAft>
                        <a:buClr>
                          <a:srgbClr val="EF5E41"/>
                        </a:buClr>
                        <a:buFont typeface="Arial" charset="0"/>
                        <a:defRPr>
                          <a:solidFill>
                            <a:srgbClr val="1B4177"/>
                          </a:solidFill>
                          <a:latin typeface="Calibri" pitchFamily="34" charset="0"/>
                        </a:defRPr>
                      </a:lvl8pPr>
                      <a:lvl9pPr fontAlgn="base">
                        <a:spcBef>
                          <a:spcPct val="20000"/>
                        </a:spcBef>
                        <a:spcAft>
                          <a:spcPct val="0"/>
                        </a:spcAft>
                        <a:buClr>
                          <a:srgbClr val="EF5E41"/>
                        </a:buClr>
                        <a:buFont typeface="Arial" charset="0"/>
                        <a:defRPr>
                          <a:solidFill>
                            <a:srgbClr val="1B4177"/>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rgbClr val="EF5E41"/>
                        </a:buClr>
                        <a:buSzTx/>
                        <a:buFont typeface="Arial" charset="0"/>
                        <a:buNone/>
                        <a:tabLst/>
                      </a:pPr>
                      <a:r>
                        <a:rPr kumimoji="0" lang="en-US" altLang="en-US" sz="2400" b="0" i="0" u="none" strike="noStrike" cap="none" normalizeH="0" baseline="0">
                          <a:ln>
                            <a:noFill/>
                          </a:ln>
                          <a:solidFill>
                            <a:srgbClr val="1B4177"/>
                          </a:solidFill>
                          <a:effectLst/>
                          <a:latin typeface="Calibri" pitchFamily="34" charset="0"/>
                        </a:rPr>
                        <a:t>Indicator</a:t>
                      </a:r>
                      <a:endParaRPr kumimoji="0" lang="en-GB" altLang="en-US" sz="2400" b="0" i="0" u="none" strike="noStrike" cap="none" normalizeH="0" baseline="0">
                        <a:ln>
                          <a:noFill/>
                        </a:ln>
                        <a:solidFill>
                          <a:srgbClr val="1B4177"/>
                        </a:solidFill>
                        <a:effectLst/>
                        <a:latin typeface="Calibri"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rgbClr val="EF5E41"/>
                        </a:buClr>
                        <a:buFont typeface="Arial" charset="0"/>
                        <a:defRPr sz="2800">
                          <a:solidFill>
                            <a:srgbClr val="1B4177"/>
                          </a:solidFill>
                          <a:latin typeface="Calibri" pitchFamily="34" charset="0"/>
                        </a:defRPr>
                      </a:lvl1pPr>
                      <a:lvl2pPr>
                        <a:spcBef>
                          <a:spcPct val="20000"/>
                        </a:spcBef>
                        <a:buClr>
                          <a:srgbClr val="EF5E41"/>
                        </a:buClr>
                        <a:buFont typeface="Arial" charset="0"/>
                        <a:defRPr sz="2400">
                          <a:solidFill>
                            <a:srgbClr val="1B4177"/>
                          </a:solidFill>
                          <a:latin typeface="Calibri" pitchFamily="34" charset="0"/>
                        </a:defRPr>
                      </a:lvl2pPr>
                      <a:lvl3pPr>
                        <a:spcBef>
                          <a:spcPct val="20000"/>
                        </a:spcBef>
                        <a:buClr>
                          <a:srgbClr val="EF5E41"/>
                        </a:buClr>
                        <a:buFont typeface="Arial" charset="0"/>
                        <a:defRPr sz="2000">
                          <a:solidFill>
                            <a:srgbClr val="1B4177"/>
                          </a:solidFill>
                          <a:latin typeface="Calibri" pitchFamily="34" charset="0"/>
                        </a:defRPr>
                      </a:lvl3pPr>
                      <a:lvl4pPr>
                        <a:spcBef>
                          <a:spcPct val="20000"/>
                        </a:spcBef>
                        <a:buClr>
                          <a:srgbClr val="EF5E41"/>
                        </a:buClr>
                        <a:buFont typeface="Arial" charset="0"/>
                        <a:defRPr>
                          <a:solidFill>
                            <a:srgbClr val="1B4177"/>
                          </a:solidFill>
                          <a:latin typeface="Calibri" pitchFamily="34" charset="0"/>
                        </a:defRPr>
                      </a:lvl4pPr>
                      <a:lvl5pPr>
                        <a:spcBef>
                          <a:spcPct val="20000"/>
                        </a:spcBef>
                        <a:buClr>
                          <a:srgbClr val="EF5E41"/>
                        </a:buClr>
                        <a:buFont typeface="Arial" charset="0"/>
                        <a:defRPr>
                          <a:solidFill>
                            <a:srgbClr val="1B4177"/>
                          </a:solidFill>
                          <a:latin typeface="Calibri" pitchFamily="34" charset="0"/>
                        </a:defRPr>
                      </a:lvl5pPr>
                      <a:lvl6pPr fontAlgn="base">
                        <a:spcBef>
                          <a:spcPct val="20000"/>
                        </a:spcBef>
                        <a:spcAft>
                          <a:spcPct val="0"/>
                        </a:spcAft>
                        <a:buClr>
                          <a:srgbClr val="EF5E41"/>
                        </a:buClr>
                        <a:buFont typeface="Arial" charset="0"/>
                        <a:defRPr>
                          <a:solidFill>
                            <a:srgbClr val="1B4177"/>
                          </a:solidFill>
                          <a:latin typeface="Calibri" pitchFamily="34" charset="0"/>
                        </a:defRPr>
                      </a:lvl6pPr>
                      <a:lvl7pPr fontAlgn="base">
                        <a:spcBef>
                          <a:spcPct val="20000"/>
                        </a:spcBef>
                        <a:spcAft>
                          <a:spcPct val="0"/>
                        </a:spcAft>
                        <a:buClr>
                          <a:srgbClr val="EF5E41"/>
                        </a:buClr>
                        <a:buFont typeface="Arial" charset="0"/>
                        <a:defRPr>
                          <a:solidFill>
                            <a:srgbClr val="1B4177"/>
                          </a:solidFill>
                          <a:latin typeface="Calibri" pitchFamily="34" charset="0"/>
                        </a:defRPr>
                      </a:lvl7pPr>
                      <a:lvl8pPr fontAlgn="base">
                        <a:spcBef>
                          <a:spcPct val="20000"/>
                        </a:spcBef>
                        <a:spcAft>
                          <a:spcPct val="0"/>
                        </a:spcAft>
                        <a:buClr>
                          <a:srgbClr val="EF5E41"/>
                        </a:buClr>
                        <a:buFont typeface="Arial" charset="0"/>
                        <a:defRPr>
                          <a:solidFill>
                            <a:srgbClr val="1B4177"/>
                          </a:solidFill>
                          <a:latin typeface="Calibri" pitchFamily="34" charset="0"/>
                        </a:defRPr>
                      </a:lvl8pPr>
                      <a:lvl9pPr fontAlgn="base">
                        <a:spcBef>
                          <a:spcPct val="20000"/>
                        </a:spcBef>
                        <a:spcAft>
                          <a:spcPct val="0"/>
                        </a:spcAft>
                        <a:buClr>
                          <a:srgbClr val="EF5E41"/>
                        </a:buClr>
                        <a:buFont typeface="Arial" charset="0"/>
                        <a:defRPr>
                          <a:solidFill>
                            <a:srgbClr val="1B4177"/>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rgbClr val="EF5E41"/>
                        </a:buClr>
                        <a:buSzTx/>
                        <a:buFont typeface="Arial" charset="0"/>
                        <a:buNone/>
                        <a:tabLst/>
                      </a:pPr>
                      <a:r>
                        <a:rPr kumimoji="0" lang="en-GB" altLang="en-US" sz="2400" b="0" i="0" u="none" strike="noStrike" cap="none" normalizeH="0" baseline="0" dirty="0">
                          <a:ln>
                            <a:noFill/>
                          </a:ln>
                          <a:solidFill>
                            <a:srgbClr val="1B4177"/>
                          </a:solidFill>
                          <a:effectLst/>
                          <a:latin typeface="Calibri" pitchFamily="34" charset="0"/>
                        </a:rPr>
                        <a:t>Average horizontal </a:t>
                      </a:r>
                      <a:r>
                        <a:rPr kumimoji="0" lang="en-GB" altLang="en-US" sz="2400" b="0" i="0" u="none" strike="noStrike" cap="none" normalizeH="0" baseline="0" dirty="0" err="1">
                          <a:ln>
                            <a:noFill/>
                          </a:ln>
                          <a:solidFill>
                            <a:srgbClr val="1B4177"/>
                          </a:solidFill>
                          <a:effectLst/>
                          <a:latin typeface="Calibri" pitchFamily="34" charset="0"/>
                        </a:rPr>
                        <a:t>en</a:t>
                      </a:r>
                      <a:r>
                        <a:rPr kumimoji="0" lang="en-GB" altLang="en-US" sz="2400" b="0" i="0" u="none" strike="noStrike" cap="none" normalizeH="0" baseline="0" dirty="0">
                          <a:ln>
                            <a:noFill/>
                          </a:ln>
                          <a:solidFill>
                            <a:srgbClr val="1B4177"/>
                          </a:solidFill>
                          <a:effectLst/>
                          <a:latin typeface="Calibri" pitchFamily="34" charset="0"/>
                        </a:rPr>
                        <a:t> route flight efficiency, defined as the difference between the length of the </a:t>
                      </a:r>
                      <a:r>
                        <a:rPr kumimoji="0" lang="en-GB" altLang="en-US" sz="2400" b="0" i="0" u="none" strike="noStrike" cap="none" normalizeH="0" baseline="0" dirty="0" err="1">
                          <a:ln>
                            <a:noFill/>
                          </a:ln>
                          <a:solidFill>
                            <a:srgbClr val="1B4177"/>
                          </a:solidFill>
                          <a:effectLst/>
                          <a:latin typeface="Calibri" pitchFamily="34" charset="0"/>
                        </a:rPr>
                        <a:t>en</a:t>
                      </a:r>
                      <a:r>
                        <a:rPr kumimoji="0" lang="en-GB" altLang="en-US" sz="2400" b="0" i="0" u="none" strike="noStrike" cap="none" normalizeH="0" baseline="0" dirty="0">
                          <a:ln>
                            <a:noFill/>
                          </a:ln>
                          <a:solidFill>
                            <a:srgbClr val="1B4177"/>
                          </a:solidFill>
                          <a:effectLst/>
                          <a:latin typeface="Calibri" pitchFamily="34" charset="0"/>
                        </a:rPr>
                        <a:t> route part of the actual trajectory (where available) or last flight planned route and the great circle.</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bl>
          </a:graphicData>
        </a:graphic>
      </p:graphicFrame>
      <p:sp>
        <p:nvSpPr>
          <p:cNvPr id="3"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51</a:t>
            </a:fld>
            <a:endParaRPr lang="en-CA" dirty="0"/>
          </a:p>
        </p:txBody>
      </p:sp>
      <p:sp>
        <p:nvSpPr>
          <p:cNvPr id="4" name="Footer Placeholder 4"/>
          <p:cNvSpPr>
            <a:spLocks noGrp="1"/>
          </p:cNvSpPr>
          <p:nvPr>
            <p:ph type="ftr" sz="quarter" idx="4294967295"/>
          </p:nvPr>
        </p:nvSpPr>
        <p:spPr>
          <a:xfrm>
            <a:off x="2051720" y="4894008"/>
            <a:ext cx="504056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spTree>
    <p:extLst>
      <p:ext uri="{BB962C8B-B14F-4D97-AF65-F5344CB8AC3E}">
        <p14:creationId xmlns:p14="http://schemas.microsoft.com/office/powerpoint/2010/main" val="285626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3967" y="123478"/>
            <a:ext cx="4854239" cy="857250"/>
          </a:xfrm>
        </p:spPr>
        <p:txBody>
          <a:bodyPr/>
          <a:lstStyle/>
          <a:p>
            <a:r>
              <a:rPr lang="en-GB" sz="2800" dirty="0"/>
              <a:t>Notion of “Achieved Distance”</a:t>
            </a:r>
          </a:p>
        </p:txBody>
      </p:sp>
      <p:sp>
        <p:nvSpPr>
          <p:cNvPr id="4" name="Oval 3"/>
          <p:cNvSpPr>
            <a:spLocks noChangeArrowheads="1"/>
          </p:cNvSpPr>
          <p:nvPr/>
        </p:nvSpPr>
        <p:spPr bwMode="auto">
          <a:xfrm>
            <a:off x="5400675" y="2962275"/>
            <a:ext cx="2790825" cy="280035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eaLnBrk="1" hangingPunct="1">
              <a:spcBef>
                <a:spcPct val="0"/>
              </a:spcBef>
              <a:buClrTx/>
              <a:buFontTx/>
              <a:buNone/>
            </a:pPr>
            <a:endParaRPr lang="en-GB" altLang="en-US">
              <a:solidFill>
                <a:srgbClr val="000000"/>
              </a:solidFill>
              <a:latin typeface="Arial" charset="0"/>
              <a:cs typeface="Arial" charset="0"/>
            </a:endParaRPr>
          </a:p>
        </p:txBody>
      </p:sp>
      <p:sp>
        <p:nvSpPr>
          <p:cNvPr id="5" name="Oval 4"/>
          <p:cNvSpPr>
            <a:spLocks noChangeArrowheads="1"/>
          </p:cNvSpPr>
          <p:nvPr/>
        </p:nvSpPr>
        <p:spPr bwMode="auto">
          <a:xfrm>
            <a:off x="4657725" y="2247900"/>
            <a:ext cx="4276725" cy="421005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eaLnBrk="1" hangingPunct="1">
              <a:spcBef>
                <a:spcPct val="0"/>
              </a:spcBef>
              <a:buClrTx/>
              <a:buFontTx/>
              <a:buNone/>
            </a:pPr>
            <a:endParaRPr lang="en-GB" altLang="en-US">
              <a:solidFill>
                <a:srgbClr val="000000"/>
              </a:solidFill>
              <a:latin typeface="Arial" charset="0"/>
              <a:cs typeface="Arial" charset="0"/>
            </a:endParaRPr>
          </a:p>
        </p:txBody>
      </p:sp>
      <p:sp>
        <p:nvSpPr>
          <p:cNvPr id="6" name="Oval 5"/>
          <p:cNvSpPr>
            <a:spLocks noChangeArrowheads="1"/>
          </p:cNvSpPr>
          <p:nvPr/>
        </p:nvSpPr>
        <p:spPr bwMode="auto">
          <a:xfrm>
            <a:off x="6924675" y="1495425"/>
            <a:ext cx="1971675" cy="201930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eaLnBrk="1" hangingPunct="1">
              <a:spcBef>
                <a:spcPct val="0"/>
              </a:spcBef>
              <a:buClrTx/>
              <a:buFontTx/>
              <a:buNone/>
            </a:pPr>
            <a:endParaRPr lang="en-GB" altLang="en-US">
              <a:solidFill>
                <a:srgbClr val="000000"/>
              </a:solidFill>
              <a:latin typeface="Arial" charset="0"/>
              <a:cs typeface="Arial" charset="0"/>
            </a:endParaRPr>
          </a:p>
        </p:txBody>
      </p:sp>
      <p:sp>
        <p:nvSpPr>
          <p:cNvPr id="7" name="Oval 6"/>
          <p:cNvSpPr>
            <a:spLocks noChangeArrowheads="1"/>
          </p:cNvSpPr>
          <p:nvPr/>
        </p:nvSpPr>
        <p:spPr bwMode="auto">
          <a:xfrm>
            <a:off x="7448550" y="2047875"/>
            <a:ext cx="923925" cy="91440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eaLnBrk="1" hangingPunct="1">
              <a:spcBef>
                <a:spcPct val="0"/>
              </a:spcBef>
              <a:buClrTx/>
              <a:buFontTx/>
              <a:buNone/>
            </a:pPr>
            <a:endParaRPr lang="en-GB" altLang="en-US">
              <a:solidFill>
                <a:srgbClr val="000000"/>
              </a:solidFill>
              <a:latin typeface="Arial" charset="0"/>
              <a:cs typeface="Arial" charset="0"/>
            </a:endParaRPr>
          </a:p>
        </p:txBody>
      </p:sp>
      <p:sp>
        <p:nvSpPr>
          <p:cNvPr id="8" name="Rectangle 26"/>
          <p:cNvSpPr>
            <a:spLocks noChangeArrowheads="1"/>
          </p:cNvSpPr>
          <p:nvPr/>
        </p:nvSpPr>
        <p:spPr bwMode="auto">
          <a:xfrm>
            <a:off x="138113" y="987574"/>
            <a:ext cx="3917950"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90513" indent="-290513" eaLnBrk="0" hangingPunct="0">
              <a:spcBef>
                <a:spcPct val="20000"/>
              </a:spcBef>
              <a:buClr>
                <a:srgbClr val="EF5E41"/>
              </a:buClr>
              <a:buFont typeface="Arial" charset="0"/>
              <a:buChar char="•"/>
              <a:defRPr sz="3200">
                <a:solidFill>
                  <a:srgbClr val="1B4177"/>
                </a:solidFill>
                <a:latin typeface="Calibri" pitchFamily="34" charset="0"/>
              </a:defRPr>
            </a:lvl1pPr>
            <a:lvl2pPr marL="755650" indent="-274638"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eaLnBrk="1" hangingPunct="1">
              <a:spcBef>
                <a:spcPct val="0"/>
              </a:spcBef>
              <a:buClr>
                <a:srgbClr val="7FD13B"/>
              </a:buClr>
            </a:pPr>
            <a:r>
              <a:rPr lang="en-US" altLang="en-US" sz="1600" dirty="0">
                <a:solidFill>
                  <a:srgbClr val="008000"/>
                </a:solidFill>
                <a:cs typeface="Arial" charset="0"/>
              </a:rPr>
              <a:t>O</a:t>
            </a:r>
            <a:r>
              <a:rPr lang="en-US" altLang="en-US" sz="1600" dirty="0">
                <a:cs typeface="Arial" charset="0"/>
              </a:rPr>
              <a:t>, </a:t>
            </a:r>
            <a:r>
              <a:rPr lang="en-US" altLang="en-US" sz="1600" dirty="0">
                <a:solidFill>
                  <a:srgbClr val="008000"/>
                </a:solidFill>
                <a:cs typeface="Arial" charset="0"/>
              </a:rPr>
              <a:t>D</a:t>
            </a:r>
            <a:r>
              <a:rPr lang="en-US" altLang="en-US" sz="1600" dirty="0">
                <a:cs typeface="Arial" charset="0"/>
              </a:rPr>
              <a:t>, </a:t>
            </a:r>
            <a:r>
              <a:rPr lang="en-US" altLang="en-US" sz="1600" dirty="0">
                <a:solidFill>
                  <a:srgbClr val="0000FF"/>
                </a:solidFill>
                <a:cs typeface="Arial" charset="0"/>
              </a:rPr>
              <a:t>N</a:t>
            </a:r>
            <a:r>
              <a:rPr lang="en-US" altLang="en-US" sz="1600" dirty="0">
                <a:cs typeface="Arial" charset="0"/>
              </a:rPr>
              <a:t>, </a:t>
            </a:r>
            <a:r>
              <a:rPr lang="en-US" altLang="en-US" sz="1600" dirty="0">
                <a:solidFill>
                  <a:srgbClr val="0000FF"/>
                </a:solidFill>
                <a:cs typeface="Arial" charset="0"/>
              </a:rPr>
              <a:t>X: </a:t>
            </a:r>
            <a:r>
              <a:rPr lang="en-US" altLang="en-US" sz="1600" b="1" dirty="0">
                <a:solidFill>
                  <a:srgbClr val="008000"/>
                </a:solidFill>
                <a:cs typeface="Arial" charset="0"/>
              </a:rPr>
              <a:t>O</a:t>
            </a:r>
            <a:r>
              <a:rPr lang="en-US" altLang="en-US" sz="1600" dirty="0">
                <a:cs typeface="Arial" charset="0"/>
              </a:rPr>
              <a:t>rigin, </a:t>
            </a:r>
            <a:r>
              <a:rPr lang="en-US" altLang="en-US" sz="1600" b="1" dirty="0">
                <a:solidFill>
                  <a:srgbClr val="008000"/>
                </a:solidFill>
                <a:cs typeface="Arial" charset="0"/>
              </a:rPr>
              <a:t>D</a:t>
            </a:r>
            <a:r>
              <a:rPr lang="en-US" altLang="en-US" sz="1600" dirty="0">
                <a:cs typeface="Arial" charset="0"/>
              </a:rPr>
              <a:t>estination, </a:t>
            </a:r>
            <a:r>
              <a:rPr lang="en-US" altLang="en-US" sz="1600" dirty="0" err="1">
                <a:cs typeface="Arial" charset="0"/>
              </a:rPr>
              <a:t>e</a:t>
            </a:r>
            <a:r>
              <a:rPr lang="en-US" altLang="en-US" sz="1600" b="1" dirty="0" err="1">
                <a:solidFill>
                  <a:srgbClr val="0000FF"/>
                </a:solidFill>
                <a:cs typeface="Arial" charset="0"/>
              </a:rPr>
              <a:t>N</a:t>
            </a:r>
            <a:r>
              <a:rPr lang="en-US" altLang="en-US" sz="1600" dirty="0" err="1">
                <a:cs typeface="Arial" charset="0"/>
              </a:rPr>
              <a:t>try</a:t>
            </a:r>
            <a:r>
              <a:rPr lang="en-US" altLang="en-US" sz="1600" dirty="0">
                <a:cs typeface="Arial" charset="0"/>
              </a:rPr>
              <a:t>, </a:t>
            </a:r>
            <a:r>
              <a:rPr lang="en-US" altLang="en-US" sz="1600" dirty="0" err="1">
                <a:cs typeface="Arial" charset="0"/>
              </a:rPr>
              <a:t>e</a:t>
            </a:r>
            <a:r>
              <a:rPr lang="en-US" altLang="en-US" sz="1600" b="1" dirty="0" err="1">
                <a:solidFill>
                  <a:srgbClr val="0000FF"/>
                </a:solidFill>
                <a:cs typeface="Arial" charset="0"/>
              </a:rPr>
              <a:t>X</a:t>
            </a:r>
            <a:r>
              <a:rPr lang="en-US" altLang="en-US" sz="1600" dirty="0" err="1">
                <a:cs typeface="Arial" charset="0"/>
              </a:rPr>
              <a:t>it</a:t>
            </a:r>
            <a:endParaRPr lang="en-US" altLang="en-US" sz="1600" dirty="0">
              <a:solidFill>
                <a:schemeClr val="tx1"/>
              </a:solidFill>
              <a:cs typeface="Arial" charset="0"/>
            </a:endParaRPr>
          </a:p>
          <a:p>
            <a:pPr eaLnBrk="1" hangingPunct="1">
              <a:spcBef>
                <a:spcPct val="0"/>
              </a:spcBef>
              <a:buClr>
                <a:srgbClr val="7FD13B"/>
              </a:buClr>
            </a:pPr>
            <a:r>
              <a:rPr lang="en-US" altLang="en-US" sz="1600" dirty="0">
                <a:solidFill>
                  <a:schemeClr val="tx1"/>
                </a:solidFill>
                <a:cs typeface="Arial" charset="0"/>
              </a:rPr>
              <a:t>“</a:t>
            </a:r>
            <a:r>
              <a:rPr lang="en-US" altLang="en-US" sz="1600" dirty="0">
                <a:solidFill>
                  <a:srgbClr val="009900"/>
                </a:solidFill>
                <a:cs typeface="Arial" charset="0"/>
              </a:rPr>
              <a:t>Corresponding portion of the great circle distance OD</a:t>
            </a:r>
            <a:r>
              <a:rPr lang="en-US" altLang="en-US" sz="1600" dirty="0">
                <a:solidFill>
                  <a:schemeClr val="tx1"/>
                </a:solidFill>
                <a:cs typeface="Arial" charset="0"/>
              </a:rPr>
              <a:t>” = </a:t>
            </a:r>
            <a:r>
              <a:rPr lang="en-US" altLang="en-US" sz="1600" dirty="0">
                <a:solidFill>
                  <a:srgbClr val="FF0000"/>
                </a:solidFill>
                <a:cs typeface="Arial" charset="0"/>
              </a:rPr>
              <a:t>achieved distance N’X’</a:t>
            </a:r>
            <a:r>
              <a:rPr lang="en-US" altLang="en-US" sz="1600" dirty="0">
                <a:solidFill>
                  <a:schemeClr val="tx1"/>
                </a:solidFill>
                <a:cs typeface="Arial" charset="0"/>
              </a:rPr>
              <a:t> (needed to calculate the indicator at State level)</a:t>
            </a:r>
            <a:endParaRPr lang="en-GB" altLang="en-US" sz="1800" dirty="0">
              <a:solidFill>
                <a:schemeClr val="tx1"/>
              </a:solidFill>
              <a:cs typeface="Arial" charset="0"/>
            </a:endParaRPr>
          </a:p>
        </p:txBody>
      </p:sp>
      <p:sp>
        <p:nvSpPr>
          <p:cNvPr id="9" name="Freeform 47"/>
          <p:cNvSpPr>
            <a:spLocks/>
          </p:cNvSpPr>
          <p:nvPr/>
        </p:nvSpPr>
        <p:spPr bwMode="auto">
          <a:xfrm>
            <a:off x="6708775" y="2498725"/>
            <a:ext cx="1490663" cy="2078038"/>
          </a:xfrm>
          <a:custGeom>
            <a:avLst/>
            <a:gdLst>
              <a:gd name="T0" fmla="*/ 2147483647 w 939"/>
              <a:gd name="T1" fmla="*/ 2147483647 h 1309"/>
              <a:gd name="T2" fmla="*/ 2147483647 w 939"/>
              <a:gd name="T3" fmla="*/ 2147483647 h 1309"/>
              <a:gd name="T4" fmla="*/ 2147483647 w 939"/>
              <a:gd name="T5" fmla="*/ 2147483647 h 1309"/>
              <a:gd name="T6" fmla="*/ 2147483647 w 939"/>
              <a:gd name="T7" fmla="*/ 2147483647 h 1309"/>
              <a:gd name="T8" fmla="*/ 2147483647 w 939"/>
              <a:gd name="T9" fmla="*/ 0 h 1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9" h="1309">
                <a:moveTo>
                  <a:pt x="84" y="1309"/>
                </a:moveTo>
                <a:cubicBezTo>
                  <a:pt x="42" y="1142"/>
                  <a:pt x="0" y="976"/>
                  <a:pt x="112" y="857"/>
                </a:cubicBezTo>
                <a:cubicBezTo>
                  <a:pt x="225" y="737"/>
                  <a:pt x="620" y="692"/>
                  <a:pt x="757" y="595"/>
                </a:cubicBezTo>
                <a:cubicBezTo>
                  <a:pt x="895" y="499"/>
                  <a:pt x="939" y="376"/>
                  <a:pt x="937" y="277"/>
                </a:cubicBezTo>
                <a:cubicBezTo>
                  <a:pt x="934" y="177"/>
                  <a:pt x="775" y="46"/>
                  <a:pt x="743" y="0"/>
                </a:cubicBezTo>
              </a:path>
            </a:pathLst>
          </a:custGeom>
          <a:noFill/>
          <a:ln w="38100" cap="flat">
            <a:solidFill>
              <a:srgbClr val="0033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 name="Rectangle 48"/>
          <p:cNvSpPr>
            <a:spLocks noChangeArrowheads="1"/>
          </p:cNvSpPr>
          <p:nvPr/>
        </p:nvSpPr>
        <p:spPr bwMode="auto">
          <a:xfrm>
            <a:off x="6643688" y="4464050"/>
            <a:ext cx="1190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algn="r" eaLnBrk="1" hangingPunct="1">
              <a:spcBef>
                <a:spcPct val="0"/>
              </a:spcBef>
              <a:buClrTx/>
              <a:buFontTx/>
              <a:buNone/>
            </a:pPr>
            <a:r>
              <a:rPr lang="en-GB" altLang="en-US" sz="1200" b="1">
                <a:solidFill>
                  <a:srgbClr val="008000"/>
                </a:solidFill>
                <a:latin typeface="Arial" charset="0"/>
                <a:ea typeface="ＭＳ Ｐゴシック" pitchFamily="-7" charset="-128"/>
                <a:cs typeface="Arial" charset="0"/>
              </a:rPr>
              <a:t>O</a:t>
            </a:r>
            <a:endParaRPr lang="en-GB" altLang="en-US" sz="1200" b="1" baseline="-25000">
              <a:solidFill>
                <a:srgbClr val="008000"/>
              </a:solidFill>
              <a:latin typeface="Arial" charset="0"/>
              <a:ea typeface="ＭＳ Ｐゴシック" pitchFamily="-7" charset="-128"/>
              <a:cs typeface="Arial" charset="0"/>
            </a:endParaRPr>
          </a:p>
        </p:txBody>
      </p:sp>
      <p:sp>
        <p:nvSpPr>
          <p:cNvPr id="11" name="Rectangle 49"/>
          <p:cNvSpPr>
            <a:spLocks noChangeArrowheads="1"/>
          </p:cNvSpPr>
          <p:nvPr/>
        </p:nvSpPr>
        <p:spPr bwMode="auto">
          <a:xfrm>
            <a:off x="7996238" y="2387600"/>
            <a:ext cx="1095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algn="r" eaLnBrk="1" hangingPunct="1">
              <a:spcBef>
                <a:spcPct val="0"/>
              </a:spcBef>
              <a:buClrTx/>
              <a:buFontTx/>
              <a:buNone/>
            </a:pPr>
            <a:r>
              <a:rPr lang="en-GB" altLang="en-US" sz="1200" b="1">
                <a:solidFill>
                  <a:srgbClr val="008000"/>
                </a:solidFill>
                <a:latin typeface="Arial" charset="0"/>
                <a:ea typeface="ＭＳ Ｐゴシック" pitchFamily="-7" charset="-128"/>
                <a:cs typeface="Arial" charset="0"/>
              </a:rPr>
              <a:t>D</a:t>
            </a:r>
            <a:endParaRPr lang="en-GB" altLang="en-US" sz="1200" b="1" baseline="-25000">
              <a:solidFill>
                <a:srgbClr val="008000"/>
              </a:solidFill>
              <a:latin typeface="Arial" charset="0"/>
              <a:ea typeface="ＭＳ Ｐゴシック" pitchFamily="-7" charset="-128"/>
              <a:cs typeface="Arial" charset="0"/>
            </a:endParaRPr>
          </a:p>
        </p:txBody>
      </p:sp>
      <p:sp>
        <p:nvSpPr>
          <p:cNvPr id="12" name="Oval 50"/>
          <p:cNvSpPr>
            <a:spLocks noChangeArrowheads="1"/>
          </p:cNvSpPr>
          <p:nvPr/>
        </p:nvSpPr>
        <p:spPr bwMode="auto">
          <a:xfrm>
            <a:off x="7772400" y="3381375"/>
            <a:ext cx="231775" cy="2286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algn="ctr" eaLnBrk="1" hangingPunct="1">
              <a:spcBef>
                <a:spcPct val="0"/>
              </a:spcBef>
              <a:buClrTx/>
              <a:buFontTx/>
              <a:buNone/>
            </a:pPr>
            <a:r>
              <a:rPr lang="en-US" altLang="en-US" sz="1400">
                <a:solidFill>
                  <a:schemeClr val="bg1"/>
                </a:solidFill>
                <a:latin typeface="Arial" charset="0"/>
                <a:cs typeface="Arial" charset="0"/>
              </a:rPr>
              <a:t>N</a:t>
            </a:r>
            <a:endParaRPr lang="en-GB" altLang="en-US" sz="1400">
              <a:solidFill>
                <a:schemeClr val="bg1"/>
              </a:solidFill>
              <a:latin typeface="Arial" charset="0"/>
              <a:cs typeface="Arial" charset="0"/>
            </a:endParaRPr>
          </a:p>
        </p:txBody>
      </p:sp>
      <p:sp>
        <p:nvSpPr>
          <p:cNvPr id="13" name="Oval 51"/>
          <p:cNvSpPr>
            <a:spLocks noChangeArrowheads="1"/>
          </p:cNvSpPr>
          <p:nvPr/>
        </p:nvSpPr>
        <p:spPr bwMode="auto">
          <a:xfrm>
            <a:off x="8115300" y="2695575"/>
            <a:ext cx="231775" cy="2286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algn="ctr" eaLnBrk="1" hangingPunct="1">
              <a:spcBef>
                <a:spcPct val="0"/>
              </a:spcBef>
              <a:buClrTx/>
              <a:buFontTx/>
              <a:buNone/>
            </a:pPr>
            <a:r>
              <a:rPr lang="en-US" altLang="en-US" sz="1400">
                <a:solidFill>
                  <a:schemeClr val="bg1"/>
                </a:solidFill>
                <a:latin typeface="Arial" charset="0"/>
                <a:cs typeface="Arial" charset="0"/>
              </a:rPr>
              <a:t>X</a:t>
            </a:r>
            <a:endParaRPr lang="en-GB" altLang="en-US" sz="1400">
              <a:solidFill>
                <a:schemeClr val="bg1"/>
              </a:solidFill>
              <a:latin typeface="Arial" charset="0"/>
              <a:cs typeface="Arial" charset="0"/>
            </a:endParaRPr>
          </a:p>
        </p:txBody>
      </p:sp>
      <p:sp>
        <p:nvSpPr>
          <p:cNvPr id="14" name="Line 52"/>
          <p:cNvSpPr>
            <a:spLocks noChangeShapeType="1"/>
          </p:cNvSpPr>
          <p:nvPr/>
        </p:nvSpPr>
        <p:spPr bwMode="auto">
          <a:xfrm flipV="1">
            <a:off x="7334250" y="2857500"/>
            <a:ext cx="295275" cy="485775"/>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 name="Line 53"/>
          <p:cNvSpPr>
            <a:spLocks noChangeShapeType="1"/>
          </p:cNvSpPr>
          <p:nvPr/>
        </p:nvSpPr>
        <p:spPr bwMode="auto">
          <a:xfrm flipV="1">
            <a:off x="8134350" y="3600450"/>
            <a:ext cx="638175" cy="276225"/>
          </a:xfrm>
          <a:prstGeom prst="line">
            <a:avLst/>
          </a:prstGeom>
          <a:noFill/>
          <a:ln w="158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 name="Rectangle 54"/>
          <p:cNvSpPr>
            <a:spLocks noChangeArrowheads="1"/>
          </p:cNvSpPr>
          <p:nvPr/>
        </p:nvSpPr>
        <p:spPr bwMode="auto">
          <a:xfrm>
            <a:off x="7046913" y="2768600"/>
            <a:ext cx="450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algn="ctr" eaLnBrk="1" hangingPunct="1">
              <a:spcBef>
                <a:spcPct val="0"/>
              </a:spcBef>
              <a:buClrTx/>
              <a:buFontTx/>
              <a:buNone/>
            </a:pPr>
            <a:r>
              <a:rPr lang="en-US" altLang="en-US" sz="1000" b="1">
                <a:solidFill>
                  <a:srgbClr val="FF0000"/>
                </a:solidFill>
                <a:latin typeface="Arial" charset="0"/>
                <a:ea typeface="ＭＳ Ｐゴシック" pitchFamily="-7" charset="-128"/>
                <a:cs typeface="Arial" charset="0"/>
              </a:rPr>
              <a:t>Closer</a:t>
            </a:r>
            <a:br>
              <a:rPr lang="en-US" altLang="en-US" sz="1000" b="1">
                <a:solidFill>
                  <a:srgbClr val="FF0000"/>
                </a:solidFill>
                <a:latin typeface="Arial" charset="0"/>
                <a:ea typeface="ＭＳ Ｐゴシック" pitchFamily="-7" charset="-128"/>
                <a:cs typeface="Arial" charset="0"/>
              </a:rPr>
            </a:br>
            <a:r>
              <a:rPr lang="en-US" altLang="en-US" sz="1000" b="1">
                <a:solidFill>
                  <a:srgbClr val="FF0000"/>
                </a:solidFill>
                <a:latin typeface="Arial" charset="0"/>
                <a:ea typeface="ＭＳ Ｐゴシック" pitchFamily="-7" charset="-128"/>
                <a:cs typeface="Arial" charset="0"/>
              </a:rPr>
              <a:t>to dest.</a:t>
            </a:r>
            <a:endParaRPr lang="en-GB" altLang="en-US" sz="1000" b="1">
              <a:solidFill>
                <a:srgbClr val="FF0000"/>
              </a:solidFill>
              <a:latin typeface="Arial" charset="0"/>
              <a:ea typeface="ＭＳ Ｐゴシック" pitchFamily="-7" charset="-128"/>
              <a:cs typeface="Arial" charset="0"/>
            </a:endParaRPr>
          </a:p>
        </p:txBody>
      </p:sp>
      <p:sp>
        <p:nvSpPr>
          <p:cNvPr id="17" name="Rectangle 55"/>
          <p:cNvSpPr>
            <a:spLocks noChangeArrowheads="1"/>
          </p:cNvSpPr>
          <p:nvPr/>
        </p:nvSpPr>
        <p:spPr bwMode="auto">
          <a:xfrm>
            <a:off x="8170863" y="37973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algn="ctr" eaLnBrk="1" hangingPunct="1">
              <a:spcBef>
                <a:spcPct val="0"/>
              </a:spcBef>
              <a:buClrTx/>
              <a:buFontTx/>
              <a:buNone/>
            </a:pPr>
            <a:r>
              <a:rPr lang="en-US" altLang="en-US" sz="1000" b="1">
                <a:solidFill>
                  <a:srgbClr val="FF0000"/>
                </a:solidFill>
                <a:latin typeface="Arial" charset="0"/>
                <a:ea typeface="ＭＳ Ｐゴシック" pitchFamily="-7" charset="-128"/>
                <a:cs typeface="Arial" charset="0"/>
              </a:rPr>
              <a:t>Away</a:t>
            </a:r>
            <a:br>
              <a:rPr lang="en-US" altLang="en-US" sz="1000" b="1">
                <a:solidFill>
                  <a:srgbClr val="FF0000"/>
                </a:solidFill>
                <a:latin typeface="Arial" charset="0"/>
                <a:ea typeface="ＭＳ Ｐゴシック" pitchFamily="-7" charset="-128"/>
                <a:cs typeface="Arial" charset="0"/>
              </a:rPr>
            </a:br>
            <a:r>
              <a:rPr lang="en-US" altLang="en-US" sz="1000" b="1">
                <a:solidFill>
                  <a:srgbClr val="FF0000"/>
                </a:solidFill>
                <a:latin typeface="Arial" charset="0"/>
                <a:ea typeface="ＭＳ Ｐゴシック" pitchFamily="-7" charset="-128"/>
                <a:cs typeface="Arial" charset="0"/>
              </a:rPr>
              <a:t>from dep.</a:t>
            </a:r>
            <a:endParaRPr lang="en-GB" altLang="en-US" sz="1000" b="1">
              <a:solidFill>
                <a:srgbClr val="FF0000"/>
              </a:solidFill>
              <a:latin typeface="Arial" charset="0"/>
              <a:ea typeface="ＭＳ Ｐゴシック" pitchFamily="-7" charset="-128"/>
              <a:cs typeface="Arial" charset="0"/>
            </a:endParaRPr>
          </a:p>
        </p:txBody>
      </p:sp>
      <p:sp>
        <p:nvSpPr>
          <p:cNvPr id="18" name="Freeform 49"/>
          <p:cNvSpPr>
            <a:spLocks noEditPoints="1"/>
          </p:cNvSpPr>
          <p:nvPr/>
        </p:nvSpPr>
        <p:spPr bwMode="auto">
          <a:xfrm>
            <a:off x="6853238" y="2490788"/>
            <a:ext cx="1068387" cy="2070100"/>
          </a:xfrm>
          <a:custGeom>
            <a:avLst/>
            <a:gdLst>
              <a:gd name="T0" fmla="*/ 2147483647 w 659"/>
              <a:gd name="T1" fmla="*/ 2147483647 h 1230"/>
              <a:gd name="T2" fmla="*/ 2147483647 w 659"/>
              <a:gd name="T3" fmla="*/ 2147483647 h 1230"/>
              <a:gd name="T4" fmla="*/ 2147483647 w 659"/>
              <a:gd name="T5" fmla="*/ 2147483647 h 1230"/>
              <a:gd name="T6" fmla="*/ 2147483647 w 659"/>
              <a:gd name="T7" fmla="*/ 2147483647 h 1230"/>
              <a:gd name="T8" fmla="*/ 2147483647 w 659"/>
              <a:gd name="T9" fmla="*/ 2147483647 h 1230"/>
              <a:gd name="T10" fmla="*/ 2147483647 w 659"/>
              <a:gd name="T11" fmla="*/ 2147483647 h 1230"/>
              <a:gd name="T12" fmla="*/ 2147483647 w 659"/>
              <a:gd name="T13" fmla="*/ 2147483647 h 1230"/>
              <a:gd name="T14" fmla="*/ 2147483647 w 659"/>
              <a:gd name="T15" fmla="*/ 2147483647 h 1230"/>
              <a:gd name="T16" fmla="*/ 2147483647 w 659"/>
              <a:gd name="T17" fmla="*/ 2147483647 h 1230"/>
              <a:gd name="T18" fmla="*/ 2147483647 w 659"/>
              <a:gd name="T19" fmla="*/ 2147483647 h 1230"/>
              <a:gd name="T20" fmla="*/ 2147483647 w 659"/>
              <a:gd name="T21" fmla="*/ 2147483647 h 1230"/>
              <a:gd name="T22" fmla="*/ 2147483647 w 659"/>
              <a:gd name="T23" fmla="*/ 2147483647 h 1230"/>
              <a:gd name="T24" fmla="*/ 2147483647 w 659"/>
              <a:gd name="T25" fmla="*/ 2147483647 h 1230"/>
              <a:gd name="T26" fmla="*/ 2147483647 w 659"/>
              <a:gd name="T27" fmla="*/ 2147483647 h 1230"/>
              <a:gd name="T28" fmla="*/ 2147483647 w 659"/>
              <a:gd name="T29" fmla="*/ 2147483647 h 1230"/>
              <a:gd name="T30" fmla="*/ 2147483647 w 659"/>
              <a:gd name="T31" fmla="*/ 2147483647 h 1230"/>
              <a:gd name="T32" fmla="*/ 2147483647 w 659"/>
              <a:gd name="T33" fmla="*/ 2147483647 h 1230"/>
              <a:gd name="T34" fmla="*/ 2147483647 w 659"/>
              <a:gd name="T35" fmla="*/ 2147483647 h 1230"/>
              <a:gd name="T36" fmla="*/ 2147483647 w 659"/>
              <a:gd name="T37" fmla="*/ 2147483647 h 1230"/>
              <a:gd name="T38" fmla="*/ 2147483647 w 659"/>
              <a:gd name="T39" fmla="*/ 2147483647 h 1230"/>
              <a:gd name="T40" fmla="*/ 2147483647 w 659"/>
              <a:gd name="T41" fmla="*/ 2147483647 h 1230"/>
              <a:gd name="T42" fmla="*/ 2147483647 w 659"/>
              <a:gd name="T43" fmla="*/ 2147483647 h 1230"/>
              <a:gd name="T44" fmla="*/ 2147483647 w 659"/>
              <a:gd name="T45" fmla="*/ 2147483647 h 1230"/>
              <a:gd name="T46" fmla="*/ 2147483647 w 659"/>
              <a:gd name="T47" fmla="*/ 2147483647 h 1230"/>
              <a:gd name="T48" fmla="*/ 2147483647 w 659"/>
              <a:gd name="T49" fmla="*/ 2147483647 h 1230"/>
              <a:gd name="T50" fmla="*/ 2147483647 w 659"/>
              <a:gd name="T51" fmla="*/ 2147483647 h 1230"/>
              <a:gd name="T52" fmla="*/ 2147483647 w 659"/>
              <a:gd name="T53" fmla="*/ 2147483647 h 1230"/>
              <a:gd name="T54" fmla="*/ 2147483647 w 659"/>
              <a:gd name="T55" fmla="*/ 2147483647 h 1230"/>
              <a:gd name="T56" fmla="*/ 2147483647 w 659"/>
              <a:gd name="T57" fmla="*/ 2147483647 h 1230"/>
              <a:gd name="T58" fmla="*/ 2147483647 w 659"/>
              <a:gd name="T59" fmla="*/ 2147483647 h 1230"/>
              <a:gd name="T60" fmla="*/ 2147483647 w 659"/>
              <a:gd name="T61" fmla="*/ 2147483647 h 1230"/>
              <a:gd name="T62" fmla="*/ 2147483647 w 659"/>
              <a:gd name="T63" fmla="*/ 2147483647 h 1230"/>
              <a:gd name="T64" fmla="*/ 2147483647 w 659"/>
              <a:gd name="T65" fmla="*/ 2147483647 h 1230"/>
              <a:gd name="T66" fmla="*/ 2147483647 w 659"/>
              <a:gd name="T67" fmla="*/ 2147483647 h 1230"/>
              <a:gd name="T68" fmla="*/ 2147483647 w 659"/>
              <a:gd name="T69" fmla="*/ 2147483647 h 1230"/>
              <a:gd name="T70" fmla="*/ 2147483647 w 659"/>
              <a:gd name="T71" fmla="*/ 2147483647 h 1230"/>
              <a:gd name="T72" fmla="*/ 2147483647 w 659"/>
              <a:gd name="T73" fmla="*/ 2147483647 h 1230"/>
              <a:gd name="T74" fmla="*/ 2147483647 w 659"/>
              <a:gd name="T75" fmla="*/ 2147483647 h 1230"/>
              <a:gd name="T76" fmla="*/ 2147483647 w 659"/>
              <a:gd name="T77" fmla="*/ 2147483647 h 1230"/>
              <a:gd name="T78" fmla="*/ 2147483647 w 659"/>
              <a:gd name="T79" fmla="*/ 2147483647 h 1230"/>
              <a:gd name="T80" fmla="*/ 2147483647 w 659"/>
              <a:gd name="T81" fmla="*/ 0 h 1230"/>
              <a:gd name="T82" fmla="*/ 2147483647 w 659"/>
              <a:gd name="T83" fmla="*/ 2147483647 h 12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59" h="1230">
                <a:moveTo>
                  <a:pt x="0" y="1224"/>
                </a:moveTo>
                <a:lnTo>
                  <a:pt x="22" y="1182"/>
                </a:lnTo>
                <a:lnTo>
                  <a:pt x="33" y="1188"/>
                </a:lnTo>
                <a:lnTo>
                  <a:pt x="11" y="1230"/>
                </a:lnTo>
                <a:lnTo>
                  <a:pt x="0" y="1224"/>
                </a:lnTo>
                <a:close/>
                <a:moveTo>
                  <a:pt x="39" y="1150"/>
                </a:moveTo>
                <a:lnTo>
                  <a:pt x="62" y="1108"/>
                </a:lnTo>
                <a:lnTo>
                  <a:pt x="72" y="1113"/>
                </a:lnTo>
                <a:lnTo>
                  <a:pt x="50" y="1156"/>
                </a:lnTo>
                <a:lnTo>
                  <a:pt x="39" y="1150"/>
                </a:lnTo>
                <a:close/>
                <a:moveTo>
                  <a:pt x="79" y="1076"/>
                </a:moveTo>
                <a:lnTo>
                  <a:pt x="101" y="1034"/>
                </a:lnTo>
                <a:lnTo>
                  <a:pt x="112" y="1039"/>
                </a:lnTo>
                <a:lnTo>
                  <a:pt x="89" y="1082"/>
                </a:lnTo>
                <a:lnTo>
                  <a:pt x="79" y="1076"/>
                </a:lnTo>
                <a:close/>
                <a:moveTo>
                  <a:pt x="118" y="1002"/>
                </a:moveTo>
                <a:lnTo>
                  <a:pt x="140" y="959"/>
                </a:lnTo>
                <a:lnTo>
                  <a:pt x="151" y="965"/>
                </a:lnTo>
                <a:lnTo>
                  <a:pt x="128" y="1007"/>
                </a:lnTo>
                <a:lnTo>
                  <a:pt x="118" y="1002"/>
                </a:lnTo>
                <a:close/>
                <a:moveTo>
                  <a:pt x="157" y="927"/>
                </a:moveTo>
                <a:lnTo>
                  <a:pt x="179" y="885"/>
                </a:lnTo>
                <a:lnTo>
                  <a:pt x="190" y="891"/>
                </a:lnTo>
                <a:lnTo>
                  <a:pt x="168" y="933"/>
                </a:lnTo>
                <a:lnTo>
                  <a:pt x="157" y="927"/>
                </a:lnTo>
                <a:close/>
                <a:moveTo>
                  <a:pt x="196" y="853"/>
                </a:moveTo>
                <a:lnTo>
                  <a:pt x="219" y="811"/>
                </a:lnTo>
                <a:lnTo>
                  <a:pt x="230" y="816"/>
                </a:lnTo>
                <a:lnTo>
                  <a:pt x="207" y="859"/>
                </a:lnTo>
                <a:lnTo>
                  <a:pt x="196" y="853"/>
                </a:lnTo>
                <a:close/>
                <a:moveTo>
                  <a:pt x="236" y="779"/>
                </a:moveTo>
                <a:lnTo>
                  <a:pt x="258" y="737"/>
                </a:lnTo>
                <a:lnTo>
                  <a:pt x="269" y="742"/>
                </a:lnTo>
                <a:lnTo>
                  <a:pt x="246" y="785"/>
                </a:lnTo>
                <a:lnTo>
                  <a:pt x="236" y="779"/>
                </a:lnTo>
                <a:close/>
                <a:moveTo>
                  <a:pt x="275" y="705"/>
                </a:moveTo>
                <a:lnTo>
                  <a:pt x="298" y="662"/>
                </a:lnTo>
                <a:lnTo>
                  <a:pt x="308" y="668"/>
                </a:lnTo>
                <a:lnTo>
                  <a:pt x="286" y="710"/>
                </a:lnTo>
                <a:lnTo>
                  <a:pt x="275" y="705"/>
                </a:lnTo>
                <a:close/>
                <a:moveTo>
                  <a:pt x="314" y="630"/>
                </a:moveTo>
                <a:lnTo>
                  <a:pt x="337" y="588"/>
                </a:lnTo>
                <a:lnTo>
                  <a:pt x="347" y="594"/>
                </a:lnTo>
                <a:lnTo>
                  <a:pt x="325" y="636"/>
                </a:lnTo>
                <a:lnTo>
                  <a:pt x="314" y="630"/>
                </a:lnTo>
                <a:close/>
                <a:moveTo>
                  <a:pt x="354" y="556"/>
                </a:moveTo>
                <a:lnTo>
                  <a:pt x="376" y="514"/>
                </a:lnTo>
                <a:lnTo>
                  <a:pt x="387" y="519"/>
                </a:lnTo>
                <a:lnTo>
                  <a:pt x="364" y="562"/>
                </a:lnTo>
                <a:lnTo>
                  <a:pt x="354" y="556"/>
                </a:lnTo>
                <a:close/>
                <a:moveTo>
                  <a:pt x="393" y="482"/>
                </a:moveTo>
                <a:lnTo>
                  <a:pt x="415" y="440"/>
                </a:lnTo>
                <a:lnTo>
                  <a:pt x="426" y="445"/>
                </a:lnTo>
                <a:lnTo>
                  <a:pt x="404" y="488"/>
                </a:lnTo>
                <a:lnTo>
                  <a:pt x="393" y="482"/>
                </a:lnTo>
                <a:close/>
                <a:moveTo>
                  <a:pt x="432" y="408"/>
                </a:moveTo>
                <a:lnTo>
                  <a:pt x="455" y="365"/>
                </a:lnTo>
                <a:lnTo>
                  <a:pt x="465" y="371"/>
                </a:lnTo>
                <a:lnTo>
                  <a:pt x="443" y="413"/>
                </a:lnTo>
                <a:lnTo>
                  <a:pt x="432" y="408"/>
                </a:lnTo>
                <a:close/>
                <a:moveTo>
                  <a:pt x="472" y="333"/>
                </a:moveTo>
                <a:lnTo>
                  <a:pt x="494" y="291"/>
                </a:lnTo>
                <a:lnTo>
                  <a:pt x="505" y="297"/>
                </a:lnTo>
                <a:lnTo>
                  <a:pt x="482" y="339"/>
                </a:lnTo>
                <a:lnTo>
                  <a:pt x="472" y="333"/>
                </a:lnTo>
                <a:close/>
                <a:moveTo>
                  <a:pt x="511" y="259"/>
                </a:moveTo>
                <a:lnTo>
                  <a:pt x="533" y="217"/>
                </a:lnTo>
                <a:lnTo>
                  <a:pt x="544" y="222"/>
                </a:lnTo>
                <a:lnTo>
                  <a:pt x="521" y="265"/>
                </a:lnTo>
                <a:lnTo>
                  <a:pt x="511" y="259"/>
                </a:lnTo>
                <a:close/>
                <a:moveTo>
                  <a:pt x="550" y="185"/>
                </a:moveTo>
                <a:lnTo>
                  <a:pt x="573" y="143"/>
                </a:lnTo>
                <a:lnTo>
                  <a:pt x="583" y="148"/>
                </a:lnTo>
                <a:lnTo>
                  <a:pt x="561" y="191"/>
                </a:lnTo>
                <a:lnTo>
                  <a:pt x="550" y="185"/>
                </a:lnTo>
                <a:close/>
                <a:moveTo>
                  <a:pt x="589" y="111"/>
                </a:moveTo>
                <a:lnTo>
                  <a:pt x="612" y="68"/>
                </a:lnTo>
                <a:lnTo>
                  <a:pt x="623" y="74"/>
                </a:lnTo>
                <a:lnTo>
                  <a:pt x="600" y="116"/>
                </a:lnTo>
                <a:lnTo>
                  <a:pt x="589" y="111"/>
                </a:lnTo>
                <a:close/>
                <a:moveTo>
                  <a:pt x="629" y="36"/>
                </a:moveTo>
                <a:lnTo>
                  <a:pt x="648" y="0"/>
                </a:lnTo>
                <a:lnTo>
                  <a:pt x="659" y="6"/>
                </a:lnTo>
                <a:lnTo>
                  <a:pt x="640" y="42"/>
                </a:lnTo>
                <a:lnTo>
                  <a:pt x="629" y="36"/>
                </a:lnTo>
                <a:close/>
              </a:path>
            </a:pathLst>
          </a:custGeom>
          <a:solidFill>
            <a:srgbClr val="008000"/>
          </a:solidFill>
          <a:ln w="25400" cap="flat">
            <a:solidFill>
              <a:srgbClr val="008000"/>
            </a:solidFill>
            <a:prstDash val="solid"/>
            <a:bevel/>
            <a:headEnd/>
            <a:tailEnd/>
          </a:ln>
        </p:spPr>
        <p:txBody>
          <a:bodyPr/>
          <a:lstStyle/>
          <a:p>
            <a:endParaRPr lang="en-GB"/>
          </a:p>
        </p:txBody>
      </p:sp>
      <p:sp>
        <p:nvSpPr>
          <p:cNvPr id="19" name="Rectangle 72"/>
          <p:cNvSpPr>
            <a:spLocks noChangeArrowheads="1"/>
          </p:cNvSpPr>
          <p:nvPr/>
        </p:nvSpPr>
        <p:spPr bwMode="auto">
          <a:xfrm>
            <a:off x="7156450" y="4098925"/>
            <a:ext cx="5349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algn="r" eaLnBrk="1" hangingPunct="1">
              <a:spcBef>
                <a:spcPct val="0"/>
              </a:spcBef>
              <a:buClrTx/>
              <a:buFontTx/>
              <a:buNone/>
            </a:pPr>
            <a:r>
              <a:rPr lang="en-GB" altLang="en-US" sz="1200" b="1">
                <a:solidFill>
                  <a:srgbClr val="008000"/>
                </a:solidFill>
                <a:latin typeface="Arial" charset="0"/>
                <a:ea typeface="ＭＳ Ｐゴシック" pitchFamily="-7" charset="-128"/>
                <a:cs typeface="Arial" charset="0"/>
              </a:rPr>
              <a:t>OD line</a:t>
            </a:r>
            <a:endParaRPr lang="en-GB" altLang="en-US" sz="1800" b="1">
              <a:solidFill>
                <a:srgbClr val="008000"/>
              </a:solidFill>
              <a:latin typeface="Arial" charset="0"/>
              <a:ea typeface="ＭＳ Ｐゴシック" pitchFamily="-7" charset="-128"/>
              <a:cs typeface="Arial" charset="0"/>
            </a:endParaRPr>
          </a:p>
        </p:txBody>
      </p:sp>
      <p:pic>
        <p:nvPicPr>
          <p:cNvPr id="20" name="Picture 20" descr="FEquantitiesV2IsoAchiev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0663" y="1281113"/>
            <a:ext cx="1837481" cy="2946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81"/>
          <p:cNvSpPr>
            <a:spLocks noChangeArrowheads="1"/>
          </p:cNvSpPr>
          <p:nvPr/>
        </p:nvSpPr>
        <p:spPr bwMode="auto">
          <a:xfrm>
            <a:off x="4062520" y="1296804"/>
            <a:ext cx="183038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eaLnBrk="1" hangingPunct="1">
              <a:spcBef>
                <a:spcPct val="0"/>
              </a:spcBef>
              <a:buClrTx/>
              <a:buFontTx/>
              <a:buNone/>
            </a:pPr>
            <a:r>
              <a:rPr lang="en-GB" altLang="en-US" sz="1200" dirty="0" err="1">
                <a:solidFill>
                  <a:srgbClr val="000000"/>
                </a:solidFill>
                <a:latin typeface="Arial" charset="0"/>
                <a:ea typeface="ＭＳ Ｐゴシック" pitchFamily="-7" charset="-128"/>
                <a:cs typeface="Arial" charset="0"/>
              </a:rPr>
              <a:t>Iso</a:t>
            </a:r>
            <a:r>
              <a:rPr lang="en-GB" altLang="en-US" sz="1200" dirty="0">
                <a:solidFill>
                  <a:srgbClr val="000000"/>
                </a:solidFill>
                <a:latin typeface="Arial" charset="0"/>
                <a:ea typeface="ＭＳ Ｐゴシック" pitchFamily="-7" charset="-128"/>
                <a:cs typeface="Arial" charset="0"/>
              </a:rPr>
              <a:t>-achieved-distance lines</a:t>
            </a:r>
            <a:endParaRPr lang="en-GB" altLang="en-US" sz="1800" dirty="0">
              <a:solidFill>
                <a:schemeClr val="tx1"/>
              </a:solidFill>
              <a:latin typeface="Arial" charset="0"/>
              <a:ea typeface="ＭＳ Ｐゴシック" pitchFamily="-7" charset="-128"/>
              <a:cs typeface="Arial" charset="0"/>
            </a:endParaRPr>
          </a:p>
        </p:txBody>
      </p:sp>
      <p:sp>
        <p:nvSpPr>
          <p:cNvPr id="22" name="Rectangle 81"/>
          <p:cNvSpPr>
            <a:spLocks noChangeArrowheads="1"/>
          </p:cNvSpPr>
          <p:nvPr/>
        </p:nvSpPr>
        <p:spPr bwMode="auto">
          <a:xfrm>
            <a:off x="6013847" y="1216025"/>
            <a:ext cx="2967831" cy="7386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eaLnBrk="1" hangingPunct="1">
              <a:spcBef>
                <a:spcPct val="0"/>
              </a:spcBef>
              <a:buClrTx/>
              <a:buFontTx/>
              <a:buNone/>
            </a:pPr>
            <a:r>
              <a:rPr lang="en-US" altLang="en-US" sz="1600" dirty="0">
                <a:solidFill>
                  <a:srgbClr val="000000"/>
                </a:solidFill>
                <a:ea typeface="ＭＳ Ｐゴシック" pitchFamily="-7" charset="-128"/>
                <a:cs typeface="Arial" charset="0"/>
              </a:rPr>
              <a:t>In the example to the left:</a:t>
            </a:r>
            <a:endParaRPr lang="en-GB" altLang="en-US" sz="1600" dirty="0">
              <a:solidFill>
                <a:srgbClr val="000000"/>
              </a:solidFill>
              <a:ea typeface="ＭＳ Ｐゴシック" pitchFamily="-7" charset="-128"/>
              <a:cs typeface="Arial" charset="0"/>
            </a:endParaRPr>
          </a:p>
          <a:p>
            <a:pPr eaLnBrk="1" hangingPunct="1">
              <a:spcBef>
                <a:spcPct val="0"/>
              </a:spcBef>
              <a:buClrTx/>
              <a:buFontTx/>
              <a:buNone/>
            </a:pPr>
            <a:r>
              <a:rPr lang="en-GB" altLang="en-US" sz="1600" dirty="0">
                <a:solidFill>
                  <a:srgbClr val="000000"/>
                </a:solidFill>
                <a:ea typeface="ＭＳ Ｐゴシック" pitchFamily="-7" charset="-128"/>
                <a:cs typeface="Arial" charset="0"/>
              </a:rPr>
              <a:t>Extra distance: </a:t>
            </a:r>
            <a:r>
              <a:rPr lang="en-GB" altLang="en-US" sz="1600" dirty="0">
                <a:solidFill>
                  <a:srgbClr val="0000FF"/>
                </a:solidFill>
                <a:ea typeface="ＭＳ Ｐゴシック" pitchFamily="-7" charset="-128"/>
                <a:cs typeface="Arial" charset="0"/>
              </a:rPr>
              <a:t>85</a:t>
            </a:r>
            <a:r>
              <a:rPr lang="en-GB" altLang="en-US" sz="1600" dirty="0">
                <a:solidFill>
                  <a:srgbClr val="000000"/>
                </a:solidFill>
                <a:ea typeface="ＭＳ Ｐゴシック" pitchFamily="-7" charset="-128"/>
                <a:cs typeface="Arial" charset="0"/>
              </a:rPr>
              <a:t> – </a:t>
            </a:r>
            <a:r>
              <a:rPr lang="en-GB" altLang="en-US" sz="1600" dirty="0">
                <a:solidFill>
                  <a:srgbClr val="FF0000"/>
                </a:solidFill>
                <a:ea typeface="ＭＳ Ｐゴシック" pitchFamily="-7" charset="-128"/>
                <a:cs typeface="Arial" charset="0"/>
              </a:rPr>
              <a:t>60</a:t>
            </a:r>
            <a:r>
              <a:rPr lang="en-GB" altLang="en-US" sz="1600" dirty="0">
                <a:solidFill>
                  <a:srgbClr val="000000"/>
                </a:solidFill>
                <a:ea typeface="ＭＳ Ｐゴシック" pitchFamily="-7" charset="-128"/>
                <a:cs typeface="Arial" charset="0"/>
              </a:rPr>
              <a:t> = 25</a:t>
            </a:r>
          </a:p>
          <a:p>
            <a:pPr eaLnBrk="1" hangingPunct="1">
              <a:spcBef>
                <a:spcPct val="0"/>
              </a:spcBef>
              <a:buClrTx/>
              <a:buFontTx/>
              <a:buNone/>
            </a:pPr>
            <a:r>
              <a:rPr lang="en-US" altLang="en-US" sz="1600" dirty="0">
                <a:solidFill>
                  <a:srgbClr val="000000"/>
                </a:solidFill>
                <a:ea typeface="ＭＳ Ｐゴシック" pitchFamily="-7" charset="-128"/>
                <a:cs typeface="Arial" charset="0"/>
              </a:rPr>
              <a:t>Inefficiency = 25 / </a:t>
            </a:r>
            <a:r>
              <a:rPr lang="en-US" altLang="en-US" sz="1600" dirty="0">
                <a:solidFill>
                  <a:srgbClr val="FF0000"/>
                </a:solidFill>
                <a:ea typeface="ＭＳ Ｐゴシック" pitchFamily="-7" charset="-128"/>
                <a:cs typeface="Arial" charset="0"/>
              </a:rPr>
              <a:t>60</a:t>
            </a:r>
            <a:r>
              <a:rPr lang="en-US" altLang="en-US" sz="1600" dirty="0">
                <a:solidFill>
                  <a:srgbClr val="000000"/>
                </a:solidFill>
                <a:ea typeface="ＭＳ Ｐゴシック" pitchFamily="-7" charset="-128"/>
                <a:cs typeface="Arial" charset="0"/>
              </a:rPr>
              <a:t> = 0.42 = 42%</a:t>
            </a:r>
            <a:endParaRPr lang="en-GB" altLang="en-US" sz="1600" dirty="0">
              <a:solidFill>
                <a:schemeClr val="tx1"/>
              </a:solidFill>
              <a:ea typeface="ＭＳ Ｐゴシック" pitchFamily="-7" charset="-128"/>
              <a:cs typeface="Arial" charset="0"/>
            </a:endParaRPr>
          </a:p>
        </p:txBody>
      </p:sp>
      <p:sp>
        <p:nvSpPr>
          <p:cNvPr id="23" name="Rectangle 26"/>
          <p:cNvSpPr>
            <a:spLocks noChangeArrowheads="1"/>
          </p:cNvSpPr>
          <p:nvPr/>
        </p:nvSpPr>
        <p:spPr bwMode="auto">
          <a:xfrm>
            <a:off x="144570" y="2197101"/>
            <a:ext cx="3917950"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90513" indent="-290513" eaLnBrk="0" hangingPunct="0">
              <a:spcBef>
                <a:spcPct val="20000"/>
              </a:spcBef>
              <a:buClr>
                <a:srgbClr val="EF5E41"/>
              </a:buClr>
              <a:buFont typeface="Arial" charset="0"/>
              <a:buChar char="•"/>
              <a:defRPr sz="3200">
                <a:solidFill>
                  <a:srgbClr val="1B4177"/>
                </a:solidFill>
                <a:latin typeface="Calibri" pitchFamily="34" charset="0"/>
              </a:defRPr>
            </a:lvl1pPr>
            <a:lvl2pPr marL="755650" indent="-274638"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eaLnBrk="1" hangingPunct="1">
              <a:spcBef>
                <a:spcPct val="0"/>
              </a:spcBef>
              <a:buClr>
                <a:srgbClr val="7FD13B"/>
              </a:buClr>
            </a:pPr>
            <a:r>
              <a:rPr lang="en-US" altLang="en-US" sz="1600" dirty="0">
                <a:solidFill>
                  <a:schemeClr val="tx1"/>
                </a:solidFill>
                <a:cs typeface="Arial" charset="0"/>
              </a:rPr>
              <a:t>Calculation of </a:t>
            </a:r>
            <a:r>
              <a:rPr lang="en-US" altLang="en-US" sz="1600" dirty="0">
                <a:solidFill>
                  <a:srgbClr val="FF0000"/>
                </a:solidFill>
                <a:cs typeface="Arial" charset="0"/>
              </a:rPr>
              <a:t>achieved distance N’X’</a:t>
            </a:r>
            <a:r>
              <a:rPr lang="en-US" altLang="en-US" sz="1600" dirty="0">
                <a:solidFill>
                  <a:schemeClr val="tx1"/>
                </a:solidFill>
                <a:cs typeface="Arial" charset="0"/>
              </a:rPr>
              <a:t> for </a:t>
            </a:r>
            <a:r>
              <a:rPr lang="en-US" altLang="en-US" sz="1600" dirty="0">
                <a:solidFill>
                  <a:srgbClr val="0000FF"/>
                </a:solidFill>
                <a:cs typeface="Arial" charset="0"/>
              </a:rPr>
              <a:t>flight segment NX</a:t>
            </a:r>
            <a:r>
              <a:rPr lang="en-US" altLang="en-US" sz="1600" dirty="0">
                <a:solidFill>
                  <a:schemeClr val="tx1"/>
                </a:solidFill>
                <a:cs typeface="Arial" charset="0"/>
              </a:rPr>
              <a:t>:</a:t>
            </a:r>
            <a:br>
              <a:rPr lang="en-US" altLang="en-US" sz="1600" dirty="0">
                <a:solidFill>
                  <a:schemeClr val="tx1"/>
                </a:solidFill>
                <a:cs typeface="Arial" charset="0"/>
              </a:rPr>
            </a:br>
            <a:r>
              <a:rPr lang="en-US" altLang="en-US" sz="1600" dirty="0">
                <a:solidFill>
                  <a:srgbClr val="FF0000"/>
                </a:solidFill>
                <a:cs typeface="Arial" charset="0"/>
              </a:rPr>
              <a:t>(distance-closer-to-destination + distance-away-from-departure)/2</a:t>
            </a:r>
            <a:endParaRPr lang="en-GB" altLang="en-US" sz="1800" dirty="0">
              <a:solidFill>
                <a:schemeClr val="tx1"/>
              </a:solidFill>
              <a:cs typeface="Arial" charset="0"/>
            </a:endParaRPr>
          </a:p>
        </p:txBody>
      </p:sp>
      <p:sp>
        <p:nvSpPr>
          <p:cNvPr id="24" name="Rectangle 26"/>
          <p:cNvSpPr>
            <a:spLocks noChangeArrowheads="1"/>
          </p:cNvSpPr>
          <p:nvPr/>
        </p:nvSpPr>
        <p:spPr bwMode="auto">
          <a:xfrm>
            <a:off x="144570" y="3193256"/>
            <a:ext cx="3917950" cy="233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90513" indent="-290513" eaLnBrk="0" hangingPunct="0">
              <a:spcBef>
                <a:spcPct val="20000"/>
              </a:spcBef>
              <a:buClr>
                <a:srgbClr val="EF5E41"/>
              </a:buClr>
              <a:buFont typeface="Arial" charset="0"/>
              <a:buChar char="•"/>
              <a:defRPr sz="3200">
                <a:solidFill>
                  <a:srgbClr val="1B4177"/>
                </a:solidFill>
                <a:latin typeface="Calibri" pitchFamily="34" charset="0"/>
              </a:defRPr>
            </a:lvl1pPr>
            <a:lvl2pPr marL="755650" indent="-274638"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eaLnBrk="1" hangingPunct="1">
              <a:spcBef>
                <a:spcPct val="0"/>
              </a:spcBef>
              <a:buClr>
                <a:srgbClr val="7FD13B"/>
              </a:buClr>
            </a:pPr>
            <a:r>
              <a:rPr lang="en-US" altLang="en-US" sz="1600" dirty="0">
                <a:solidFill>
                  <a:schemeClr val="tx1"/>
                </a:solidFill>
                <a:cs typeface="Arial" charset="0"/>
              </a:rPr>
              <a:t>Important properties</a:t>
            </a:r>
          </a:p>
          <a:p>
            <a:pPr lvl="1" eaLnBrk="1" hangingPunct="1">
              <a:spcBef>
                <a:spcPct val="0"/>
              </a:spcBef>
              <a:buClr>
                <a:srgbClr val="7FD13B"/>
              </a:buClr>
              <a:buFont typeface="Arial" charset="0"/>
              <a:buChar char="•"/>
            </a:pPr>
            <a:r>
              <a:rPr lang="en-US" altLang="en-US" sz="1400" dirty="0">
                <a:solidFill>
                  <a:schemeClr val="tx1"/>
                </a:solidFill>
                <a:cs typeface="Arial" charset="0"/>
              </a:rPr>
              <a:t>Sum of achieved distances of flight segments is always equal to total direct (great circle) distance from O to D</a:t>
            </a:r>
            <a:endParaRPr lang="en-US" altLang="en-US" sz="1400" baseline="-25000" dirty="0">
              <a:solidFill>
                <a:schemeClr val="tx1"/>
              </a:solidFill>
              <a:cs typeface="Arial" charset="0"/>
            </a:endParaRPr>
          </a:p>
          <a:p>
            <a:pPr lvl="1" eaLnBrk="1" hangingPunct="1">
              <a:spcBef>
                <a:spcPct val="0"/>
              </a:spcBef>
              <a:buClr>
                <a:srgbClr val="7FD13B"/>
              </a:buClr>
              <a:buFont typeface="Arial" charset="0"/>
              <a:buChar char="•"/>
            </a:pPr>
            <a:r>
              <a:rPr lang="en-US" altLang="en-US" sz="1400" dirty="0">
                <a:solidFill>
                  <a:schemeClr val="tx1"/>
                </a:solidFill>
                <a:cs typeface="Arial" charset="0"/>
              </a:rPr>
              <a:t>Actual, achieved and excess distances for flight segments are </a:t>
            </a:r>
            <a:r>
              <a:rPr lang="en-US" altLang="en-US" sz="1400" dirty="0" err="1">
                <a:solidFill>
                  <a:schemeClr val="tx1"/>
                </a:solidFill>
                <a:cs typeface="Arial" charset="0"/>
              </a:rPr>
              <a:t>aggregatable</a:t>
            </a:r>
            <a:r>
              <a:rPr lang="en-US" altLang="en-US" sz="1400" dirty="0">
                <a:solidFill>
                  <a:schemeClr val="tx1"/>
                </a:solidFill>
                <a:cs typeface="Arial" charset="0"/>
              </a:rPr>
              <a:t> (bottom-up from State level to regional level)</a:t>
            </a:r>
            <a:endParaRPr lang="en-GB" altLang="en-US" sz="1400" dirty="0">
              <a:solidFill>
                <a:schemeClr val="tx1"/>
              </a:solidFill>
              <a:cs typeface="Arial" charset="0"/>
            </a:endParaRPr>
          </a:p>
          <a:p>
            <a:pPr lvl="1" eaLnBrk="1" hangingPunct="1">
              <a:lnSpc>
                <a:spcPct val="80000"/>
              </a:lnSpc>
              <a:buClr>
                <a:srgbClr val="7FD13B"/>
              </a:buClr>
            </a:pPr>
            <a:endParaRPr lang="en-GB" altLang="en-US" sz="1800" dirty="0">
              <a:solidFill>
                <a:schemeClr val="tx1"/>
              </a:solidFill>
              <a:cs typeface="Arial" charset="0"/>
            </a:endParaRPr>
          </a:p>
        </p:txBody>
      </p:sp>
      <p:sp>
        <p:nvSpPr>
          <p:cNvPr id="25"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52</a:t>
            </a:fld>
            <a:endParaRPr lang="en-CA" dirty="0"/>
          </a:p>
        </p:txBody>
      </p:sp>
      <p:sp>
        <p:nvSpPr>
          <p:cNvPr id="26" name="Footer Placeholder 4"/>
          <p:cNvSpPr>
            <a:spLocks noGrp="1"/>
          </p:cNvSpPr>
          <p:nvPr>
            <p:ph type="ftr" sz="quarter" idx="4294967295"/>
          </p:nvPr>
        </p:nvSpPr>
        <p:spPr>
          <a:xfrm>
            <a:off x="2051720" y="4894008"/>
            <a:ext cx="504056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spTree>
    <p:extLst>
      <p:ext uri="{BB962C8B-B14F-4D97-AF65-F5344CB8AC3E}">
        <p14:creationId xmlns:p14="http://schemas.microsoft.com/office/powerpoint/2010/main" val="315211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animBg="1"/>
      <p:bldP spid="10" grpId="0"/>
      <p:bldP spid="11" grpId="0"/>
      <p:bldP spid="12" grpId="0" animBg="1"/>
      <p:bldP spid="13" grpId="0" animBg="1"/>
      <p:bldP spid="14" grpId="0" animBg="1"/>
      <p:bldP spid="15" grpId="0" animBg="1"/>
      <p:bldP spid="16" grpId="0"/>
      <p:bldP spid="17" grpId="0"/>
      <p:bldP spid="18" grpId="0" animBg="1"/>
      <p:bldP spid="19" grpId="0"/>
      <p:bldP spid="21" grpId="0"/>
      <p:bldP spid="22" grpId="0" animBg="1"/>
      <p:bldP spid="23" grpId="0"/>
      <p:bldP spid="2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3968" y="-20538"/>
            <a:ext cx="4752528" cy="857250"/>
          </a:xfrm>
        </p:spPr>
        <p:txBody>
          <a:bodyPr/>
          <a:lstStyle/>
          <a:p>
            <a:r>
              <a:rPr lang="en-US" sz="2400" dirty="0"/>
              <a:t>Processing of domestic flights</a:t>
            </a:r>
            <a:br>
              <a:rPr lang="en-US" sz="2400" dirty="0"/>
            </a:br>
            <a:r>
              <a:rPr lang="en-US" sz="2400" dirty="0"/>
              <a:t>and overflights</a:t>
            </a:r>
            <a:endParaRPr lang="en-GB" sz="2400" dirty="0"/>
          </a:p>
        </p:txBody>
      </p:sp>
      <p:sp>
        <p:nvSpPr>
          <p:cNvPr id="4" name="Rectangle 79"/>
          <p:cNvSpPr>
            <a:spLocks noChangeArrowheads="1"/>
          </p:cNvSpPr>
          <p:nvPr/>
        </p:nvSpPr>
        <p:spPr bwMode="auto">
          <a:xfrm>
            <a:off x="2843808" y="1054695"/>
            <a:ext cx="2687064" cy="2238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eaLnBrk="1" hangingPunct="1">
              <a:spcBef>
                <a:spcPct val="0"/>
              </a:spcBef>
              <a:buClrTx/>
              <a:buFontTx/>
              <a:buNone/>
            </a:pPr>
            <a:r>
              <a:rPr lang="en-US" altLang="en-US" sz="1200">
                <a:solidFill>
                  <a:srgbClr val="000000"/>
                </a:solidFill>
                <a:latin typeface="Arial" charset="0"/>
                <a:cs typeface="Arial" charset="0"/>
              </a:rPr>
              <a:t>Reference area (eg EUR region)</a:t>
            </a:r>
            <a:endParaRPr lang="en-GB" altLang="en-US" sz="1200">
              <a:solidFill>
                <a:srgbClr val="000000"/>
              </a:solidFill>
              <a:latin typeface="Arial" charset="0"/>
              <a:cs typeface="Arial" charset="0"/>
            </a:endParaRPr>
          </a:p>
        </p:txBody>
      </p:sp>
      <p:sp>
        <p:nvSpPr>
          <p:cNvPr id="5" name="Rectangle 26"/>
          <p:cNvSpPr>
            <a:spLocks noChangeArrowheads="1"/>
          </p:cNvSpPr>
          <p:nvPr/>
        </p:nvSpPr>
        <p:spPr bwMode="auto">
          <a:xfrm>
            <a:off x="3969346" y="2696170"/>
            <a:ext cx="519112" cy="407988"/>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algn="r">
              <a:spcBef>
                <a:spcPct val="0"/>
              </a:spcBef>
              <a:buClrTx/>
              <a:buFontTx/>
              <a:buNone/>
            </a:pPr>
            <a:endParaRPr lang="en-GB" altLang="en-US" sz="900" b="1">
              <a:solidFill>
                <a:schemeClr val="tx1"/>
              </a:solidFill>
              <a:latin typeface="Arial" charset="0"/>
              <a:ea typeface="ＭＳ Ｐゴシック" pitchFamily="-7" charset="-128"/>
              <a:cs typeface="Arial" charset="0"/>
            </a:endParaRPr>
          </a:p>
        </p:txBody>
      </p:sp>
      <p:sp>
        <p:nvSpPr>
          <p:cNvPr id="6" name="Rectangle 80"/>
          <p:cNvSpPr>
            <a:spLocks noChangeArrowheads="1"/>
          </p:cNvSpPr>
          <p:nvPr/>
        </p:nvSpPr>
        <p:spPr bwMode="auto">
          <a:xfrm>
            <a:off x="136574" y="1073745"/>
            <a:ext cx="2524125" cy="37242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eaLnBrk="1" hangingPunct="1">
              <a:spcBef>
                <a:spcPct val="0"/>
              </a:spcBef>
              <a:buClrTx/>
              <a:buFontTx/>
              <a:buNone/>
            </a:pPr>
            <a:r>
              <a:rPr lang="en-US" altLang="en-US" sz="1200" dirty="0">
                <a:solidFill>
                  <a:srgbClr val="000000"/>
                </a:solidFill>
                <a:latin typeface="Arial" charset="0"/>
                <a:cs typeface="Arial" charset="0"/>
              </a:rPr>
              <a:t>Measured area (State FIRs)</a:t>
            </a:r>
            <a:endParaRPr lang="en-GB" altLang="en-US" sz="1200" dirty="0">
              <a:solidFill>
                <a:srgbClr val="000000"/>
              </a:solidFill>
              <a:latin typeface="Arial" charset="0"/>
              <a:cs typeface="Arial" charset="0"/>
            </a:endParaRPr>
          </a:p>
        </p:txBody>
      </p:sp>
      <p:sp>
        <p:nvSpPr>
          <p:cNvPr id="7" name="Oval 43"/>
          <p:cNvSpPr>
            <a:spLocks noChangeArrowheads="1"/>
          </p:cNvSpPr>
          <p:nvPr/>
        </p:nvSpPr>
        <p:spPr bwMode="auto">
          <a:xfrm>
            <a:off x="522337" y="3943945"/>
            <a:ext cx="628650" cy="600075"/>
          </a:xfrm>
          <a:prstGeom prst="ellipse">
            <a:avLst/>
          </a:prstGeom>
          <a:solidFill>
            <a:srgbClr val="FFFF99"/>
          </a:solidFill>
          <a:ln w="9525" cap="rnd">
            <a:solidFill>
              <a:srgbClr val="000000"/>
            </a:solidFill>
            <a:round/>
            <a:headEnd/>
            <a:tailEnd/>
          </a:ln>
        </p:spPr>
        <p:txBody>
          <a:bodyP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eaLnBrk="1" hangingPunct="1">
              <a:spcBef>
                <a:spcPct val="0"/>
              </a:spcBef>
              <a:buClrTx/>
              <a:buFontTx/>
              <a:buNone/>
            </a:pPr>
            <a:endParaRPr lang="en-GB" altLang="en-US">
              <a:solidFill>
                <a:srgbClr val="000000"/>
              </a:solidFill>
              <a:latin typeface="Arial" charset="0"/>
              <a:cs typeface="Arial" charset="0"/>
            </a:endParaRPr>
          </a:p>
        </p:txBody>
      </p:sp>
      <p:sp>
        <p:nvSpPr>
          <p:cNvPr id="8" name="Rectangle 44"/>
          <p:cNvSpPr>
            <a:spLocks noChangeArrowheads="1"/>
          </p:cNvSpPr>
          <p:nvPr/>
        </p:nvSpPr>
        <p:spPr bwMode="auto">
          <a:xfrm>
            <a:off x="984299" y="1584920"/>
            <a:ext cx="695325" cy="657225"/>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eaLnBrk="1" hangingPunct="1">
              <a:spcBef>
                <a:spcPct val="0"/>
              </a:spcBef>
              <a:buClrTx/>
              <a:buFontTx/>
              <a:buNone/>
            </a:pPr>
            <a:endParaRPr lang="en-GB" altLang="en-US">
              <a:solidFill>
                <a:srgbClr val="000000"/>
              </a:solidFill>
              <a:latin typeface="Arial" charset="0"/>
              <a:cs typeface="Arial" charset="0"/>
            </a:endParaRPr>
          </a:p>
        </p:txBody>
      </p:sp>
      <p:sp>
        <p:nvSpPr>
          <p:cNvPr id="9" name="Freeform 45"/>
          <p:cNvSpPr>
            <a:spLocks/>
          </p:cNvSpPr>
          <p:nvPr/>
        </p:nvSpPr>
        <p:spPr bwMode="auto">
          <a:xfrm>
            <a:off x="987474" y="1600795"/>
            <a:ext cx="679450" cy="644525"/>
          </a:xfrm>
          <a:custGeom>
            <a:avLst/>
            <a:gdLst>
              <a:gd name="T0" fmla="*/ 2147483647 w 428"/>
              <a:gd name="T1" fmla="*/ 2147483647 h 406"/>
              <a:gd name="T2" fmla="*/ 2147483647 w 428"/>
              <a:gd name="T3" fmla="*/ 2147483647 h 406"/>
              <a:gd name="T4" fmla="*/ 2147483647 w 428"/>
              <a:gd name="T5" fmla="*/ 2147483647 h 406"/>
              <a:gd name="T6" fmla="*/ 2147483647 w 428"/>
              <a:gd name="T7" fmla="*/ 2147483647 h 406"/>
              <a:gd name="T8" fmla="*/ 2147483647 w 428"/>
              <a:gd name="T9" fmla="*/ 2147483647 h 4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 h="406">
                <a:moveTo>
                  <a:pt x="187" y="16"/>
                </a:moveTo>
                <a:cubicBezTo>
                  <a:pt x="78" y="32"/>
                  <a:pt x="0" y="128"/>
                  <a:pt x="15" y="232"/>
                </a:cubicBezTo>
                <a:cubicBezTo>
                  <a:pt x="30" y="335"/>
                  <a:pt x="131" y="406"/>
                  <a:pt x="241" y="390"/>
                </a:cubicBezTo>
                <a:cubicBezTo>
                  <a:pt x="351" y="374"/>
                  <a:pt x="428" y="278"/>
                  <a:pt x="413" y="175"/>
                </a:cubicBezTo>
                <a:cubicBezTo>
                  <a:pt x="398" y="71"/>
                  <a:pt x="297" y="0"/>
                  <a:pt x="187" y="16"/>
                </a:cubicBezTo>
              </a:path>
            </a:pathLst>
          </a:custGeom>
          <a:solidFill>
            <a:srgbClr val="FFFF99"/>
          </a:solidFill>
          <a:ln w="9525" cap="rnd">
            <a:solidFill>
              <a:srgbClr val="000000"/>
            </a:solidFill>
            <a:prstDash val="solid"/>
            <a:round/>
            <a:headEnd/>
            <a:tailEnd/>
          </a:ln>
        </p:spPr>
        <p:txBody>
          <a:bodyPr/>
          <a:lstStyle/>
          <a:p>
            <a:endParaRPr lang="en-GB"/>
          </a:p>
        </p:txBody>
      </p:sp>
      <p:sp>
        <p:nvSpPr>
          <p:cNvPr id="10" name="Freeform 46"/>
          <p:cNvSpPr>
            <a:spLocks/>
          </p:cNvSpPr>
          <p:nvPr/>
        </p:nvSpPr>
        <p:spPr bwMode="auto">
          <a:xfrm>
            <a:off x="569962" y="4056658"/>
            <a:ext cx="276225" cy="257175"/>
          </a:xfrm>
          <a:custGeom>
            <a:avLst/>
            <a:gdLst>
              <a:gd name="T0" fmla="*/ 2147483647 w 174"/>
              <a:gd name="T1" fmla="*/ 2147483647 h 162"/>
              <a:gd name="T2" fmla="*/ 2147483647 w 174"/>
              <a:gd name="T3" fmla="*/ 2147483647 h 162"/>
              <a:gd name="T4" fmla="*/ 2147483647 w 174"/>
              <a:gd name="T5" fmla="*/ 2147483647 h 162"/>
              <a:gd name="T6" fmla="*/ 2147483647 w 174"/>
              <a:gd name="T7" fmla="*/ 2147483647 h 162"/>
              <a:gd name="T8" fmla="*/ 2147483647 w 174"/>
              <a:gd name="T9" fmla="*/ 2147483647 h 162"/>
              <a:gd name="T10" fmla="*/ 2147483647 w 174"/>
              <a:gd name="T11" fmla="*/ 2147483647 h 162"/>
              <a:gd name="T12" fmla="*/ 2147483647 w 174"/>
              <a:gd name="T13" fmla="*/ 2147483647 h 1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 h="162">
                <a:moveTo>
                  <a:pt x="174" y="133"/>
                </a:moveTo>
                <a:cubicBezTo>
                  <a:pt x="173" y="137"/>
                  <a:pt x="173" y="141"/>
                  <a:pt x="170" y="144"/>
                </a:cubicBezTo>
                <a:cubicBezTo>
                  <a:pt x="163" y="150"/>
                  <a:pt x="125" y="158"/>
                  <a:pt x="113" y="162"/>
                </a:cubicBezTo>
                <a:cubicBezTo>
                  <a:pt x="91" y="159"/>
                  <a:pt x="73" y="158"/>
                  <a:pt x="53" y="151"/>
                </a:cubicBezTo>
                <a:cubicBezTo>
                  <a:pt x="42" y="142"/>
                  <a:pt x="42" y="134"/>
                  <a:pt x="37" y="122"/>
                </a:cubicBezTo>
                <a:cubicBezTo>
                  <a:pt x="45" y="80"/>
                  <a:pt x="29" y="54"/>
                  <a:pt x="11" y="19"/>
                </a:cubicBezTo>
                <a:cubicBezTo>
                  <a:pt x="0" y="0"/>
                  <a:pt x="11" y="14"/>
                  <a:pt x="3" y="4"/>
                </a:cubicBezTo>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 name="Rectangle 47"/>
          <p:cNvSpPr>
            <a:spLocks noChangeArrowheads="1"/>
          </p:cNvSpPr>
          <p:nvPr/>
        </p:nvSpPr>
        <p:spPr bwMode="auto">
          <a:xfrm>
            <a:off x="831899" y="4089995"/>
            <a:ext cx="30003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eaLnBrk="1" hangingPunct="1">
              <a:spcBef>
                <a:spcPct val="0"/>
              </a:spcBef>
              <a:buClrTx/>
              <a:buFontTx/>
              <a:buNone/>
            </a:pPr>
            <a:r>
              <a:rPr lang="en-GB" altLang="en-US" sz="800">
                <a:solidFill>
                  <a:srgbClr val="000000"/>
                </a:solidFill>
                <a:latin typeface="Arial" charset="0"/>
                <a:ea typeface="ＭＳ Ｐゴシック" pitchFamily="-7" charset="-128"/>
                <a:cs typeface="Arial" charset="0"/>
              </a:rPr>
              <a:t>40 NM</a:t>
            </a:r>
            <a:endParaRPr lang="en-GB" altLang="en-US" sz="1800">
              <a:solidFill>
                <a:schemeClr val="tx1"/>
              </a:solidFill>
              <a:latin typeface="Arial" charset="0"/>
              <a:ea typeface="ＭＳ Ｐゴシック" pitchFamily="-7" charset="-128"/>
              <a:cs typeface="Arial" charset="0"/>
            </a:endParaRPr>
          </a:p>
        </p:txBody>
      </p:sp>
      <p:sp>
        <p:nvSpPr>
          <p:cNvPr id="12" name="Freeform 48"/>
          <p:cNvSpPr>
            <a:spLocks noEditPoints="1"/>
          </p:cNvSpPr>
          <p:nvPr/>
        </p:nvSpPr>
        <p:spPr bwMode="auto">
          <a:xfrm>
            <a:off x="865237" y="4209058"/>
            <a:ext cx="295275" cy="76200"/>
          </a:xfrm>
          <a:custGeom>
            <a:avLst/>
            <a:gdLst>
              <a:gd name="T0" fmla="*/ 2147483647 w 496"/>
              <a:gd name="T1" fmla="*/ 2147483647 h 128"/>
              <a:gd name="T2" fmla="*/ 2147483647 w 496"/>
              <a:gd name="T3" fmla="*/ 2147483647 h 128"/>
              <a:gd name="T4" fmla="*/ 2147483647 w 496"/>
              <a:gd name="T5" fmla="*/ 2147483647 h 128"/>
              <a:gd name="T6" fmla="*/ 2147483647 w 496"/>
              <a:gd name="T7" fmla="*/ 2147483647 h 128"/>
              <a:gd name="T8" fmla="*/ 2147483647 w 496"/>
              <a:gd name="T9" fmla="*/ 2147483647 h 128"/>
              <a:gd name="T10" fmla="*/ 2147483647 w 496"/>
              <a:gd name="T11" fmla="*/ 2147483647 h 128"/>
              <a:gd name="T12" fmla="*/ 2147483647 w 496"/>
              <a:gd name="T13" fmla="*/ 2147483647 h 128"/>
              <a:gd name="T14" fmla="*/ 2147483647 w 496"/>
              <a:gd name="T15" fmla="*/ 2147483647 h 128"/>
              <a:gd name="T16" fmla="*/ 0 w 496"/>
              <a:gd name="T17" fmla="*/ 2147483647 h 128"/>
              <a:gd name="T18" fmla="*/ 2147483647 w 496"/>
              <a:gd name="T19" fmla="*/ 0 h 128"/>
              <a:gd name="T20" fmla="*/ 2147483647 w 496"/>
              <a:gd name="T21" fmla="*/ 2147483647 h 128"/>
              <a:gd name="T22" fmla="*/ 2147483647 w 496"/>
              <a:gd name="T23" fmla="*/ 0 h 128"/>
              <a:gd name="T24" fmla="*/ 2147483647 w 496"/>
              <a:gd name="T25" fmla="*/ 2147483647 h 128"/>
              <a:gd name="T26" fmla="*/ 2147483647 w 496"/>
              <a:gd name="T27" fmla="*/ 2147483647 h 128"/>
              <a:gd name="T28" fmla="*/ 2147483647 w 496"/>
              <a:gd name="T29" fmla="*/ 0 h 1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96" h="128">
                <a:moveTo>
                  <a:pt x="72" y="54"/>
                </a:moveTo>
                <a:lnTo>
                  <a:pt x="425" y="54"/>
                </a:lnTo>
                <a:cubicBezTo>
                  <a:pt x="431" y="54"/>
                  <a:pt x="436" y="59"/>
                  <a:pt x="436" y="64"/>
                </a:cubicBezTo>
                <a:cubicBezTo>
                  <a:pt x="436" y="70"/>
                  <a:pt x="431" y="75"/>
                  <a:pt x="425" y="75"/>
                </a:cubicBezTo>
                <a:lnTo>
                  <a:pt x="72" y="75"/>
                </a:lnTo>
                <a:cubicBezTo>
                  <a:pt x="66" y="75"/>
                  <a:pt x="61" y="70"/>
                  <a:pt x="61" y="64"/>
                </a:cubicBezTo>
                <a:cubicBezTo>
                  <a:pt x="61" y="59"/>
                  <a:pt x="66" y="54"/>
                  <a:pt x="72" y="54"/>
                </a:cubicBezTo>
                <a:close/>
                <a:moveTo>
                  <a:pt x="128" y="128"/>
                </a:moveTo>
                <a:lnTo>
                  <a:pt x="0" y="64"/>
                </a:lnTo>
                <a:lnTo>
                  <a:pt x="128" y="0"/>
                </a:lnTo>
                <a:lnTo>
                  <a:pt x="128" y="128"/>
                </a:lnTo>
                <a:close/>
                <a:moveTo>
                  <a:pt x="368" y="0"/>
                </a:moveTo>
                <a:lnTo>
                  <a:pt x="496" y="64"/>
                </a:lnTo>
                <a:lnTo>
                  <a:pt x="368" y="128"/>
                </a:lnTo>
                <a:lnTo>
                  <a:pt x="368" y="0"/>
                </a:lnTo>
                <a:close/>
              </a:path>
            </a:pathLst>
          </a:custGeom>
          <a:solidFill>
            <a:srgbClr val="000000"/>
          </a:solidFill>
          <a:ln w="9525" cap="flat">
            <a:solidFill>
              <a:srgbClr val="000000"/>
            </a:solidFill>
            <a:prstDash val="solid"/>
            <a:bevel/>
            <a:headEnd/>
            <a:tailEnd/>
          </a:ln>
        </p:spPr>
        <p:txBody>
          <a:bodyPr/>
          <a:lstStyle/>
          <a:p>
            <a:endParaRPr lang="en-GB"/>
          </a:p>
        </p:txBody>
      </p:sp>
      <p:sp>
        <p:nvSpPr>
          <p:cNvPr id="13" name="Freeform 49"/>
          <p:cNvSpPr>
            <a:spLocks noEditPoints="1"/>
          </p:cNvSpPr>
          <p:nvPr/>
        </p:nvSpPr>
        <p:spPr bwMode="auto">
          <a:xfrm>
            <a:off x="846187" y="1869083"/>
            <a:ext cx="477837" cy="2393950"/>
          </a:xfrm>
          <a:custGeom>
            <a:avLst/>
            <a:gdLst>
              <a:gd name="T0" fmla="*/ 2147483647 w 659"/>
              <a:gd name="T1" fmla="*/ 2147483647 h 1230"/>
              <a:gd name="T2" fmla="*/ 2147483647 w 659"/>
              <a:gd name="T3" fmla="*/ 2147483647 h 1230"/>
              <a:gd name="T4" fmla="*/ 2147483647 w 659"/>
              <a:gd name="T5" fmla="*/ 2147483647 h 1230"/>
              <a:gd name="T6" fmla="*/ 2147483647 w 659"/>
              <a:gd name="T7" fmla="*/ 2147483647 h 1230"/>
              <a:gd name="T8" fmla="*/ 2147483647 w 659"/>
              <a:gd name="T9" fmla="*/ 2147483647 h 1230"/>
              <a:gd name="T10" fmla="*/ 2147483647 w 659"/>
              <a:gd name="T11" fmla="*/ 2147483647 h 1230"/>
              <a:gd name="T12" fmla="*/ 2147483647 w 659"/>
              <a:gd name="T13" fmla="*/ 2147483647 h 1230"/>
              <a:gd name="T14" fmla="*/ 2147483647 w 659"/>
              <a:gd name="T15" fmla="*/ 2147483647 h 1230"/>
              <a:gd name="T16" fmla="*/ 2147483647 w 659"/>
              <a:gd name="T17" fmla="*/ 2147483647 h 1230"/>
              <a:gd name="T18" fmla="*/ 2147483647 w 659"/>
              <a:gd name="T19" fmla="*/ 2147483647 h 1230"/>
              <a:gd name="T20" fmla="*/ 2147483647 w 659"/>
              <a:gd name="T21" fmla="*/ 2147483647 h 1230"/>
              <a:gd name="T22" fmla="*/ 2147483647 w 659"/>
              <a:gd name="T23" fmla="*/ 2147483647 h 1230"/>
              <a:gd name="T24" fmla="*/ 2147483647 w 659"/>
              <a:gd name="T25" fmla="*/ 2147483647 h 1230"/>
              <a:gd name="T26" fmla="*/ 2147483647 w 659"/>
              <a:gd name="T27" fmla="*/ 2147483647 h 1230"/>
              <a:gd name="T28" fmla="*/ 2147483647 w 659"/>
              <a:gd name="T29" fmla="*/ 2147483647 h 1230"/>
              <a:gd name="T30" fmla="*/ 2147483647 w 659"/>
              <a:gd name="T31" fmla="*/ 2147483647 h 1230"/>
              <a:gd name="T32" fmla="*/ 2147483647 w 659"/>
              <a:gd name="T33" fmla="*/ 2147483647 h 1230"/>
              <a:gd name="T34" fmla="*/ 2147483647 w 659"/>
              <a:gd name="T35" fmla="*/ 2147483647 h 1230"/>
              <a:gd name="T36" fmla="*/ 2147483647 w 659"/>
              <a:gd name="T37" fmla="*/ 2147483647 h 1230"/>
              <a:gd name="T38" fmla="*/ 2147483647 w 659"/>
              <a:gd name="T39" fmla="*/ 2147483647 h 1230"/>
              <a:gd name="T40" fmla="*/ 2147483647 w 659"/>
              <a:gd name="T41" fmla="*/ 2147483647 h 1230"/>
              <a:gd name="T42" fmla="*/ 2147483647 w 659"/>
              <a:gd name="T43" fmla="*/ 2147483647 h 1230"/>
              <a:gd name="T44" fmla="*/ 2147483647 w 659"/>
              <a:gd name="T45" fmla="*/ 2147483647 h 1230"/>
              <a:gd name="T46" fmla="*/ 2147483647 w 659"/>
              <a:gd name="T47" fmla="*/ 2147483647 h 1230"/>
              <a:gd name="T48" fmla="*/ 2147483647 w 659"/>
              <a:gd name="T49" fmla="*/ 2147483647 h 1230"/>
              <a:gd name="T50" fmla="*/ 2147483647 w 659"/>
              <a:gd name="T51" fmla="*/ 2147483647 h 1230"/>
              <a:gd name="T52" fmla="*/ 2147483647 w 659"/>
              <a:gd name="T53" fmla="*/ 2147483647 h 1230"/>
              <a:gd name="T54" fmla="*/ 2147483647 w 659"/>
              <a:gd name="T55" fmla="*/ 2147483647 h 1230"/>
              <a:gd name="T56" fmla="*/ 2147483647 w 659"/>
              <a:gd name="T57" fmla="*/ 2147483647 h 1230"/>
              <a:gd name="T58" fmla="*/ 2147483647 w 659"/>
              <a:gd name="T59" fmla="*/ 2147483647 h 1230"/>
              <a:gd name="T60" fmla="*/ 2147483647 w 659"/>
              <a:gd name="T61" fmla="*/ 2147483647 h 1230"/>
              <a:gd name="T62" fmla="*/ 2147483647 w 659"/>
              <a:gd name="T63" fmla="*/ 2147483647 h 1230"/>
              <a:gd name="T64" fmla="*/ 2147483647 w 659"/>
              <a:gd name="T65" fmla="*/ 2147483647 h 1230"/>
              <a:gd name="T66" fmla="*/ 2147483647 w 659"/>
              <a:gd name="T67" fmla="*/ 2147483647 h 1230"/>
              <a:gd name="T68" fmla="*/ 2147483647 w 659"/>
              <a:gd name="T69" fmla="*/ 2147483647 h 1230"/>
              <a:gd name="T70" fmla="*/ 2147483647 w 659"/>
              <a:gd name="T71" fmla="*/ 2147483647 h 1230"/>
              <a:gd name="T72" fmla="*/ 2147483647 w 659"/>
              <a:gd name="T73" fmla="*/ 2147483647 h 1230"/>
              <a:gd name="T74" fmla="*/ 2147483647 w 659"/>
              <a:gd name="T75" fmla="*/ 2147483647 h 1230"/>
              <a:gd name="T76" fmla="*/ 2147483647 w 659"/>
              <a:gd name="T77" fmla="*/ 2147483647 h 1230"/>
              <a:gd name="T78" fmla="*/ 2147483647 w 659"/>
              <a:gd name="T79" fmla="*/ 2147483647 h 1230"/>
              <a:gd name="T80" fmla="*/ 2147483647 w 659"/>
              <a:gd name="T81" fmla="*/ 0 h 1230"/>
              <a:gd name="T82" fmla="*/ 2147483647 w 659"/>
              <a:gd name="T83" fmla="*/ 2147483647 h 12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59" h="1230">
                <a:moveTo>
                  <a:pt x="0" y="1224"/>
                </a:moveTo>
                <a:lnTo>
                  <a:pt x="22" y="1182"/>
                </a:lnTo>
                <a:lnTo>
                  <a:pt x="33" y="1188"/>
                </a:lnTo>
                <a:lnTo>
                  <a:pt x="11" y="1230"/>
                </a:lnTo>
                <a:lnTo>
                  <a:pt x="0" y="1224"/>
                </a:lnTo>
                <a:close/>
                <a:moveTo>
                  <a:pt x="39" y="1150"/>
                </a:moveTo>
                <a:lnTo>
                  <a:pt x="62" y="1108"/>
                </a:lnTo>
                <a:lnTo>
                  <a:pt x="72" y="1113"/>
                </a:lnTo>
                <a:lnTo>
                  <a:pt x="50" y="1156"/>
                </a:lnTo>
                <a:lnTo>
                  <a:pt x="39" y="1150"/>
                </a:lnTo>
                <a:close/>
                <a:moveTo>
                  <a:pt x="79" y="1076"/>
                </a:moveTo>
                <a:lnTo>
                  <a:pt x="101" y="1034"/>
                </a:lnTo>
                <a:lnTo>
                  <a:pt x="112" y="1039"/>
                </a:lnTo>
                <a:lnTo>
                  <a:pt x="89" y="1082"/>
                </a:lnTo>
                <a:lnTo>
                  <a:pt x="79" y="1076"/>
                </a:lnTo>
                <a:close/>
                <a:moveTo>
                  <a:pt x="118" y="1002"/>
                </a:moveTo>
                <a:lnTo>
                  <a:pt x="140" y="959"/>
                </a:lnTo>
                <a:lnTo>
                  <a:pt x="151" y="965"/>
                </a:lnTo>
                <a:lnTo>
                  <a:pt x="128" y="1007"/>
                </a:lnTo>
                <a:lnTo>
                  <a:pt x="118" y="1002"/>
                </a:lnTo>
                <a:close/>
                <a:moveTo>
                  <a:pt x="157" y="927"/>
                </a:moveTo>
                <a:lnTo>
                  <a:pt x="179" y="885"/>
                </a:lnTo>
                <a:lnTo>
                  <a:pt x="190" y="891"/>
                </a:lnTo>
                <a:lnTo>
                  <a:pt x="168" y="933"/>
                </a:lnTo>
                <a:lnTo>
                  <a:pt x="157" y="927"/>
                </a:lnTo>
                <a:close/>
                <a:moveTo>
                  <a:pt x="196" y="853"/>
                </a:moveTo>
                <a:lnTo>
                  <a:pt x="219" y="811"/>
                </a:lnTo>
                <a:lnTo>
                  <a:pt x="230" y="816"/>
                </a:lnTo>
                <a:lnTo>
                  <a:pt x="207" y="859"/>
                </a:lnTo>
                <a:lnTo>
                  <a:pt x="196" y="853"/>
                </a:lnTo>
                <a:close/>
                <a:moveTo>
                  <a:pt x="236" y="779"/>
                </a:moveTo>
                <a:lnTo>
                  <a:pt x="258" y="737"/>
                </a:lnTo>
                <a:lnTo>
                  <a:pt x="269" y="742"/>
                </a:lnTo>
                <a:lnTo>
                  <a:pt x="246" y="785"/>
                </a:lnTo>
                <a:lnTo>
                  <a:pt x="236" y="779"/>
                </a:lnTo>
                <a:close/>
                <a:moveTo>
                  <a:pt x="275" y="705"/>
                </a:moveTo>
                <a:lnTo>
                  <a:pt x="298" y="662"/>
                </a:lnTo>
                <a:lnTo>
                  <a:pt x="308" y="668"/>
                </a:lnTo>
                <a:lnTo>
                  <a:pt x="286" y="710"/>
                </a:lnTo>
                <a:lnTo>
                  <a:pt x="275" y="705"/>
                </a:lnTo>
                <a:close/>
                <a:moveTo>
                  <a:pt x="314" y="630"/>
                </a:moveTo>
                <a:lnTo>
                  <a:pt x="337" y="588"/>
                </a:lnTo>
                <a:lnTo>
                  <a:pt x="347" y="594"/>
                </a:lnTo>
                <a:lnTo>
                  <a:pt x="325" y="636"/>
                </a:lnTo>
                <a:lnTo>
                  <a:pt x="314" y="630"/>
                </a:lnTo>
                <a:close/>
                <a:moveTo>
                  <a:pt x="354" y="556"/>
                </a:moveTo>
                <a:lnTo>
                  <a:pt x="376" y="514"/>
                </a:lnTo>
                <a:lnTo>
                  <a:pt x="387" y="519"/>
                </a:lnTo>
                <a:lnTo>
                  <a:pt x="364" y="562"/>
                </a:lnTo>
                <a:lnTo>
                  <a:pt x="354" y="556"/>
                </a:lnTo>
                <a:close/>
                <a:moveTo>
                  <a:pt x="393" y="482"/>
                </a:moveTo>
                <a:lnTo>
                  <a:pt x="415" y="440"/>
                </a:lnTo>
                <a:lnTo>
                  <a:pt x="426" y="445"/>
                </a:lnTo>
                <a:lnTo>
                  <a:pt x="404" y="488"/>
                </a:lnTo>
                <a:lnTo>
                  <a:pt x="393" y="482"/>
                </a:lnTo>
                <a:close/>
                <a:moveTo>
                  <a:pt x="432" y="408"/>
                </a:moveTo>
                <a:lnTo>
                  <a:pt x="455" y="365"/>
                </a:lnTo>
                <a:lnTo>
                  <a:pt x="465" y="371"/>
                </a:lnTo>
                <a:lnTo>
                  <a:pt x="443" y="413"/>
                </a:lnTo>
                <a:lnTo>
                  <a:pt x="432" y="408"/>
                </a:lnTo>
                <a:close/>
                <a:moveTo>
                  <a:pt x="472" y="333"/>
                </a:moveTo>
                <a:lnTo>
                  <a:pt x="494" y="291"/>
                </a:lnTo>
                <a:lnTo>
                  <a:pt x="505" y="297"/>
                </a:lnTo>
                <a:lnTo>
                  <a:pt x="482" y="339"/>
                </a:lnTo>
                <a:lnTo>
                  <a:pt x="472" y="333"/>
                </a:lnTo>
                <a:close/>
                <a:moveTo>
                  <a:pt x="511" y="259"/>
                </a:moveTo>
                <a:lnTo>
                  <a:pt x="533" y="217"/>
                </a:lnTo>
                <a:lnTo>
                  <a:pt x="544" y="222"/>
                </a:lnTo>
                <a:lnTo>
                  <a:pt x="521" y="265"/>
                </a:lnTo>
                <a:lnTo>
                  <a:pt x="511" y="259"/>
                </a:lnTo>
                <a:close/>
                <a:moveTo>
                  <a:pt x="550" y="185"/>
                </a:moveTo>
                <a:lnTo>
                  <a:pt x="573" y="143"/>
                </a:lnTo>
                <a:lnTo>
                  <a:pt x="583" y="148"/>
                </a:lnTo>
                <a:lnTo>
                  <a:pt x="561" y="191"/>
                </a:lnTo>
                <a:lnTo>
                  <a:pt x="550" y="185"/>
                </a:lnTo>
                <a:close/>
                <a:moveTo>
                  <a:pt x="589" y="111"/>
                </a:moveTo>
                <a:lnTo>
                  <a:pt x="612" y="68"/>
                </a:lnTo>
                <a:lnTo>
                  <a:pt x="623" y="74"/>
                </a:lnTo>
                <a:lnTo>
                  <a:pt x="600" y="116"/>
                </a:lnTo>
                <a:lnTo>
                  <a:pt x="589" y="111"/>
                </a:lnTo>
                <a:close/>
                <a:moveTo>
                  <a:pt x="629" y="36"/>
                </a:moveTo>
                <a:lnTo>
                  <a:pt x="648" y="0"/>
                </a:lnTo>
                <a:lnTo>
                  <a:pt x="659" y="6"/>
                </a:lnTo>
                <a:lnTo>
                  <a:pt x="640" y="42"/>
                </a:lnTo>
                <a:lnTo>
                  <a:pt x="629" y="36"/>
                </a:lnTo>
                <a:close/>
              </a:path>
            </a:pathLst>
          </a:custGeom>
          <a:solidFill>
            <a:srgbClr val="008080"/>
          </a:solidFill>
          <a:ln w="9525" cap="flat">
            <a:solidFill>
              <a:srgbClr val="008080"/>
            </a:solidFill>
            <a:prstDash val="solid"/>
            <a:bevel/>
            <a:headEnd/>
            <a:tailEnd/>
          </a:ln>
        </p:spPr>
        <p:txBody>
          <a:bodyPr/>
          <a:lstStyle/>
          <a:p>
            <a:endParaRPr lang="en-GB"/>
          </a:p>
        </p:txBody>
      </p:sp>
      <p:sp>
        <p:nvSpPr>
          <p:cNvPr id="14" name="Freeform 50"/>
          <p:cNvSpPr>
            <a:spLocks/>
          </p:cNvSpPr>
          <p:nvPr/>
        </p:nvSpPr>
        <p:spPr bwMode="auto">
          <a:xfrm>
            <a:off x="425499" y="2019895"/>
            <a:ext cx="1490663" cy="2078038"/>
          </a:xfrm>
          <a:custGeom>
            <a:avLst/>
            <a:gdLst>
              <a:gd name="T0" fmla="*/ 2147483647 w 939"/>
              <a:gd name="T1" fmla="*/ 2147483647 h 1309"/>
              <a:gd name="T2" fmla="*/ 2147483647 w 939"/>
              <a:gd name="T3" fmla="*/ 2147483647 h 1309"/>
              <a:gd name="T4" fmla="*/ 2147483647 w 939"/>
              <a:gd name="T5" fmla="*/ 2147483647 h 1309"/>
              <a:gd name="T6" fmla="*/ 2147483647 w 939"/>
              <a:gd name="T7" fmla="*/ 2147483647 h 1309"/>
              <a:gd name="T8" fmla="*/ 2147483647 w 939"/>
              <a:gd name="T9" fmla="*/ 0 h 1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9" h="1309">
                <a:moveTo>
                  <a:pt x="84" y="1309"/>
                </a:moveTo>
                <a:cubicBezTo>
                  <a:pt x="42" y="1142"/>
                  <a:pt x="0" y="976"/>
                  <a:pt x="112" y="857"/>
                </a:cubicBezTo>
                <a:cubicBezTo>
                  <a:pt x="225" y="737"/>
                  <a:pt x="620" y="692"/>
                  <a:pt x="757" y="595"/>
                </a:cubicBezTo>
                <a:cubicBezTo>
                  <a:pt x="895" y="499"/>
                  <a:pt x="939" y="376"/>
                  <a:pt x="937" y="277"/>
                </a:cubicBezTo>
                <a:cubicBezTo>
                  <a:pt x="934" y="177"/>
                  <a:pt x="775" y="46"/>
                  <a:pt x="743" y="0"/>
                </a:cubicBezTo>
              </a:path>
            </a:pathLst>
          </a:custGeom>
          <a:noFill/>
          <a:ln w="3810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 name="Freeform 51"/>
          <p:cNvSpPr>
            <a:spLocks/>
          </p:cNvSpPr>
          <p:nvPr/>
        </p:nvSpPr>
        <p:spPr bwMode="auto">
          <a:xfrm>
            <a:off x="1208137" y="1884958"/>
            <a:ext cx="390525" cy="200025"/>
          </a:xfrm>
          <a:custGeom>
            <a:avLst/>
            <a:gdLst>
              <a:gd name="T0" fmla="*/ 2147483647 w 246"/>
              <a:gd name="T1" fmla="*/ 0 h 126"/>
              <a:gd name="T2" fmla="*/ 2147483647 w 246"/>
              <a:gd name="T3" fmla="*/ 2147483647 h 126"/>
              <a:gd name="T4" fmla="*/ 2147483647 w 246"/>
              <a:gd name="T5" fmla="*/ 2147483647 h 126"/>
              <a:gd name="T6" fmla="*/ 0 w 246"/>
              <a:gd name="T7" fmla="*/ 2147483647 h 126"/>
              <a:gd name="T8" fmla="*/ 2147483647 w 246"/>
              <a:gd name="T9" fmla="*/ 2147483647 h 126"/>
              <a:gd name="T10" fmla="*/ 2147483647 w 246"/>
              <a:gd name="T11" fmla="*/ 2147483647 h 126"/>
              <a:gd name="T12" fmla="*/ 2147483647 w 246"/>
              <a:gd name="T13" fmla="*/ 2147483647 h 126"/>
              <a:gd name="T14" fmla="*/ 2147483647 w 246"/>
              <a:gd name="T15" fmla="*/ 2147483647 h 126"/>
              <a:gd name="T16" fmla="*/ 2147483647 w 246"/>
              <a:gd name="T17" fmla="*/ 2147483647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6" h="126">
                <a:moveTo>
                  <a:pt x="62" y="0"/>
                </a:moveTo>
                <a:cubicBezTo>
                  <a:pt x="50" y="11"/>
                  <a:pt x="42" y="24"/>
                  <a:pt x="27" y="29"/>
                </a:cubicBezTo>
                <a:cubicBezTo>
                  <a:pt x="18" y="57"/>
                  <a:pt x="32" y="25"/>
                  <a:pt x="12" y="43"/>
                </a:cubicBezTo>
                <a:cubicBezTo>
                  <a:pt x="6" y="49"/>
                  <a:pt x="5" y="58"/>
                  <a:pt x="0" y="65"/>
                </a:cubicBezTo>
                <a:cubicBezTo>
                  <a:pt x="6" y="95"/>
                  <a:pt x="13" y="115"/>
                  <a:pt x="46" y="126"/>
                </a:cubicBezTo>
                <a:cubicBezTo>
                  <a:pt x="62" y="121"/>
                  <a:pt x="67" y="122"/>
                  <a:pt x="77" y="108"/>
                </a:cubicBezTo>
                <a:cubicBezTo>
                  <a:pt x="84" y="83"/>
                  <a:pt x="92" y="77"/>
                  <a:pt x="119" y="68"/>
                </a:cubicBezTo>
                <a:cubicBezTo>
                  <a:pt x="158" y="76"/>
                  <a:pt x="192" y="90"/>
                  <a:pt x="233" y="94"/>
                </a:cubicBezTo>
                <a:cubicBezTo>
                  <a:pt x="246" y="98"/>
                  <a:pt x="245" y="93"/>
                  <a:pt x="245" y="101"/>
                </a:cubicBezTo>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 name="Rectangle 52"/>
          <p:cNvSpPr>
            <a:spLocks noChangeArrowheads="1"/>
          </p:cNvSpPr>
          <p:nvPr/>
        </p:nvSpPr>
        <p:spPr bwMode="auto">
          <a:xfrm>
            <a:off x="403274" y="4547195"/>
            <a:ext cx="592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eaLnBrk="1" hangingPunct="1">
              <a:spcBef>
                <a:spcPct val="0"/>
              </a:spcBef>
              <a:buClrTx/>
              <a:buFontTx/>
              <a:buNone/>
            </a:pPr>
            <a:r>
              <a:rPr lang="en-GB" altLang="en-US" sz="1200">
                <a:solidFill>
                  <a:srgbClr val="000000"/>
                </a:solidFill>
                <a:latin typeface="Arial" charset="0"/>
                <a:ea typeface="ＭＳ Ｐゴシック" pitchFamily="-7" charset="-128"/>
                <a:cs typeface="Arial" charset="0"/>
              </a:rPr>
              <a:t>Airport A</a:t>
            </a:r>
            <a:endParaRPr lang="en-GB" altLang="en-US" sz="1800">
              <a:solidFill>
                <a:schemeClr val="tx1"/>
              </a:solidFill>
              <a:latin typeface="Arial" charset="0"/>
              <a:ea typeface="ＭＳ Ｐゴシック" pitchFamily="-7" charset="-128"/>
              <a:cs typeface="Arial" charset="0"/>
            </a:endParaRPr>
          </a:p>
        </p:txBody>
      </p:sp>
      <p:sp>
        <p:nvSpPr>
          <p:cNvPr id="17" name="Rectangle 53"/>
          <p:cNvSpPr>
            <a:spLocks noChangeArrowheads="1"/>
          </p:cNvSpPr>
          <p:nvPr/>
        </p:nvSpPr>
        <p:spPr bwMode="auto">
          <a:xfrm>
            <a:off x="869999" y="1442045"/>
            <a:ext cx="592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eaLnBrk="1" hangingPunct="1">
              <a:spcBef>
                <a:spcPct val="0"/>
              </a:spcBef>
              <a:buClrTx/>
              <a:buFontTx/>
              <a:buNone/>
            </a:pPr>
            <a:r>
              <a:rPr lang="en-GB" altLang="en-US" sz="1200">
                <a:solidFill>
                  <a:srgbClr val="000000"/>
                </a:solidFill>
                <a:latin typeface="Arial" charset="0"/>
                <a:ea typeface="ＭＳ Ｐゴシック" pitchFamily="-7" charset="-128"/>
                <a:cs typeface="Arial" charset="0"/>
              </a:rPr>
              <a:t>Airport B</a:t>
            </a:r>
            <a:endParaRPr lang="en-GB" altLang="en-US" sz="1800">
              <a:solidFill>
                <a:schemeClr val="tx1"/>
              </a:solidFill>
              <a:latin typeface="Arial" charset="0"/>
              <a:ea typeface="ＭＳ Ｐゴシック" pitchFamily="-7" charset="-128"/>
              <a:cs typeface="Arial" charset="0"/>
            </a:endParaRPr>
          </a:p>
        </p:txBody>
      </p:sp>
      <p:sp>
        <p:nvSpPr>
          <p:cNvPr id="18" name="Rectangle 54"/>
          <p:cNvSpPr>
            <a:spLocks noChangeArrowheads="1"/>
          </p:cNvSpPr>
          <p:nvPr/>
        </p:nvSpPr>
        <p:spPr bwMode="auto">
          <a:xfrm>
            <a:off x="574724" y="2642195"/>
            <a:ext cx="5349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algn="r" eaLnBrk="1" hangingPunct="1">
              <a:spcBef>
                <a:spcPct val="0"/>
              </a:spcBef>
              <a:buClrTx/>
              <a:buFontTx/>
              <a:buNone/>
            </a:pPr>
            <a:r>
              <a:rPr lang="en-GB" altLang="en-US" sz="1200" b="1">
                <a:solidFill>
                  <a:srgbClr val="009900"/>
                </a:solidFill>
                <a:latin typeface="Arial" charset="0"/>
                <a:ea typeface="ＭＳ Ｐゴシック" pitchFamily="-7" charset="-128"/>
                <a:cs typeface="Arial" charset="0"/>
              </a:rPr>
              <a:t>OD line</a:t>
            </a:r>
            <a:endParaRPr lang="en-GB" altLang="en-US" sz="1800" b="1">
              <a:solidFill>
                <a:srgbClr val="009900"/>
              </a:solidFill>
              <a:latin typeface="Arial" charset="0"/>
              <a:ea typeface="ＭＳ Ｐゴシック" pitchFamily="-7" charset="-128"/>
              <a:cs typeface="Arial" charset="0"/>
            </a:endParaRPr>
          </a:p>
        </p:txBody>
      </p:sp>
      <p:sp>
        <p:nvSpPr>
          <p:cNvPr id="19" name="Rectangle 55"/>
          <p:cNvSpPr>
            <a:spLocks noChangeArrowheads="1"/>
          </p:cNvSpPr>
          <p:nvPr/>
        </p:nvSpPr>
        <p:spPr bwMode="auto">
          <a:xfrm>
            <a:off x="1993949" y="2280245"/>
            <a:ext cx="4841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eaLnBrk="1" hangingPunct="1">
              <a:spcBef>
                <a:spcPct val="0"/>
              </a:spcBef>
              <a:buClrTx/>
              <a:buFontTx/>
              <a:buNone/>
            </a:pPr>
            <a:r>
              <a:rPr lang="en-GB" altLang="en-US" sz="1200" b="1">
                <a:solidFill>
                  <a:srgbClr val="0000FF"/>
                </a:solidFill>
                <a:latin typeface="Arial" charset="0"/>
                <a:ea typeface="ＭＳ Ｐゴシック" pitchFamily="-7" charset="-128"/>
                <a:cs typeface="Arial" charset="0"/>
              </a:rPr>
              <a:t>Actual</a:t>
            </a:r>
            <a:br>
              <a:rPr lang="en-GB" altLang="en-US" sz="1200" b="1">
                <a:solidFill>
                  <a:srgbClr val="0000FF"/>
                </a:solidFill>
                <a:latin typeface="Arial" charset="0"/>
                <a:ea typeface="ＭＳ Ｐゴシック" pitchFamily="-7" charset="-128"/>
                <a:cs typeface="Arial" charset="0"/>
              </a:rPr>
            </a:br>
            <a:r>
              <a:rPr lang="en-GB" altLang="en-US" sz="1200" b="1">
                <a:solidFill>
                  <a:srgbClr val="0000FF"/>
                </a:solidFill>
                <a:latin typeface="Arial" charset="0"/>
                <a:ea typeface="ＭＳ Ｐゴシック" pitchFamily="-7" charset="-128"/>
                <a:cs typeface="Arial" charset="0"/>
              </a:rPr>
              <a:t>or FPL</a:t>
            </a:r>
            <a:endParaRPr lang="en-GB" altLang="en-US" sz="1800" b="1">
              <a:solidFill>
                <a:srgbClr val="0000FF"/>
              </a:solidFill>
              <a:latin typeface="Arial" charset="0"/>
              <a:ea typeface="ＭＳ Ｐゴシック" pitchFamily="-7" charset="-128"/>
              <a:cs typeface="Arial" charset="0"/>
            </a:endParaRPr>
          </a:p>
        </p:txBody>
      </p:sp>
      <p:sp>
        <p:nvSpPr>
          <p:cNvPr id="20" name="Freeform 56"/>
          <p:cNvSpPr>
            <a:spLocks noEditPoints="1"/>
          </p:cNvSpPr>
          <p:nvPr/>
        </p:nvSpPr>
        <p:spPr bwMode="auto">
          <a:xfrm>
            <a:off x="1598662" y="1554758"/>
            <a:ext cx="350837" cy="155575"/>
          </a:xfrm>
          <a:custGeom>
            <a:avLst/>
            <a:gdLst>
              <a:gd name="T0" fmla="*/ 2147483647 w 589"/>
              <a:gd name="T1" fmla="*/ 2147483647 h 262"/>
              <a:gd name="T2" fmla="*/ 2147483647 w 589"/>
              <a:gd name="T3" fmla="*/ 2147483647 h 262"/>
              <a:gd name="T4" fmla="*/ 2147483647 w 589"/>
              <a:gd name="T5" fmla="*/ 2147483647 h 262"/>
              <a:gd name="T6" fmla="*/ 2147483647 w 589"/>
              <a:gd name="T7" fmla="*/ 2147483647 h 262"/>
              <a:gd name="T8" fmla="*/ 2147483647 w 589"/>
              <a:gd name="T9" fmla="*/ 627973143 h 262"/>
              <a:gd name="T10" fmla="*/ 2147483647 w 589"/>
              <a:gd name="T11" fmla="*/ 1674829599 h 262"/>
              <a:gd name="T12" fmla="*/ 2147483647 w 589"/>
              <a:gd name="T13" fmla="*/ 2147483647 h 262"/>
              <a:gd name="T14" fmla="*/ 2147483647 w 589"/>
              <a:gd name="T15" fmla="*/ 2147483647 h 262"/>
              <a:gd name="T16" fmla="*/ 0 w 589"/>
              <a:gd name="T17" fmla="*/ 2147483647 h 262"/>
              <a:gd name="T18" fmla="*/ 2147483647 w 589"/>
              <a:gd name="T19" fmla="*/ 2147483647 h 262"/>
              <a:gd name="T20" fmla="*/ 2147483647 w 589"/>
              <a:gd name="T21" fmla="*/ 2147483647 h 2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9" h="262">
                <a:moveTo>
                  <a:pt x="581" y="22"/>
                </a:moveTo>
                <a:lnTo>
                  <a:pt x="70" y="235"/>
                </a:lnTo>
                <a:cubicBezTo>
                  <a:pt x="65" y="237"/>
                  <a:pt x="59" y="235"/>
                  <a:pt x="56" y="229"/>
                </a:cubicBezTo>
                <a:cubicBezTo>
                  <a:pt x="54" y="224"/>
                  <a:pt x="57" y="218"/>
                  <a:pt x="62" y="215"/>
                </a:cubicBezTo>
                <a:lnTo>
                  <a:pt x="572" y="3"/>
                </a:lnTo>
                <a:cubicBezTo>
                  <a:pt x="578" y="0"/>
                  <a:pt x="584" y="3"/>
                  <a:pt x="586" y="8"/>
                </a:cubicBezTo>
                <a:cubicBezTo>
                  <a:pt x="589" y="14"/>
                  <a:pt x="586" y="20"/>
                  <a:pt x="581" y="22"/>
                </a:cubicBezTo>
                <a:close/>
                <a:moveTo>
                  <a:pt x="143" y="262"/>
                </a:moveTo>
                <a:lnTo>
                  <a:pt x="0" y="252"/>
                </a:lnTo>
                <a:lnTo>
                  <a:pt x="94" y="144"/>
                </a:lnTo>
                <a:lnTo>
                  <a:pt x="143" y="262"/>
                </a:lnTo>
                <a:close/>
              </a:path>
            </a:pathLst>
          </a:custGeom>
          <a:solidFill>
            <a:srgbClr val="000000"/>
          </a:solidFill>
          <a:ln w="9525" cap="flat">
            <a:solidFill>
              <a:srgbClr val="000000"/>
            </a:solidFill>
            <a:prstDash val="solid"/>
            <a:bevel/>
            <a:headEnd/>
            <a:tailEnd/>
          </a:ln>
        </p:spPr>
        <p:txBody>
          <a:bodyPr/>
          <a:lstStyle/>
          <a:p>
            <a:endParaRPr lang="en-GB"/>
          </a:p>
        </p:txBody>
      </p:sp>
      <p:sp>
        <p:nvSpPr>
          <p:cNvPr id="21" name="Rectangle 57"/>
          <p:cNvSpPr>
            <a:spLocks noChangeArrowheads="1"/>
          </p:cNvSpPr>
          <p:nvPr/>
        </p:nvSpPr>
        <p:spPr bwMode="auto">
          <a:xfrm>
            <a:off x="1798687" y="1484908"/>
            <a:ext cx="504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eaLnBrk="1" hangingPunct="1">
              <a:spcBef>
                <a:spcPct val="0"/>
              </a:spcBef>
              <a:buClrTx/>
              <a:buFontTx/>
              <a:buNone/>
            </a:pPr>
            <a:endParaRPr lang="en-GB" altLang="en-US">
              <a:solidFill>
                <a:srgbClr val="000000"/>
              </a:solidFill>
              <a:latin typeface="Arial" charset="0"/>
              <a:cs typeface="Arial" charset="0"/>
            </a:endParaRPr>
          </a:p>
        </p:txBody>
      </p:sp>
      <p:sp>
        <p:nvSpPr>
          <p:cNvPr id="22" name="Rectangle 58"/>
          <p:cNvSpPr>
            <a:spLocks noChangeArrowheads="1"/>
          </p:cNvSpPr>
          <p:nvPr/>
        </p:nvSpPr>
        <p:spPr bwMode="auto">
          <a:xfrm>
            <a:off x="1981249" y="1480145"/>
            <a:ext cx="322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eaLnBrk="1" hangingPunct="1">
              <a:spcBef>
                <a:spcPct val="0"/>
              </a:spcBef>
              <a:buClrTx/>
              <a:buFontTx/>
              <a:buNone/>
            </a:pPr>
            <a:r>
              <a:rPr lang="en-GB" altLang="en-US" sz="1200">
                <a:solidFill>
                  <a:srgbClr val="000000"/>
                </a:solidFill>
                <a:latin typeface="Arial" charset="0"/>
                <a:ea typeface="ＭＳ Ｐゴシック" pitchFamily="-7" charset="-128"/>
                <a:cs typeface="Arial" charset="0"/>
              </a:rPr>
              <a:t>TMA</a:t>
            </a:r>
            <a:endParaRPr lang="en-GB" altLang="en-US" sz="1800">
              <a:solidFill>
                <a:schemeClr val="tx1"/>
              </a:solidFill>
              <a:latin typeface="Arial" charset="0"/>
              <a:ea typeface="ＭＳ Ｐゴシック" pitchFamily="-7" charset="-128"/>
              <a:cs typeface="Arial" charset="0"/>
            </a:endParaRPr>
          </a:p>
        </p:txBody>
      </p:sp>
      <p:sp>
        <p:nvSpPr>
          <p:cNvPr id="23" name="Rectangle 59"/>
          <p:cNvSpPr>
            <a:spLocks noChangeArrowheads="1"/>
          </p:cNvSpPr>
          <p:nvPr/>
        </p:nvSpPr>
        <p:spPr bwMode="auto">
          <a:xfrm>
            <a:off x="5724128" y="2886670"/>
            <a:ext cx="3312368" cy="1947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90513" indent="-290513" eaLnBrk="0" hangingPunct="0">
              <a:spcBef>
                <a:spcPct val="20000"/>
              </a:spcBef>
              <a:buClr>
                <a:srgbClr val="EF5E41"/>
              </a:buClr>
              <a:buFont typeface="Arial" charset="0"/>
              <a:buChar char="•"/>
              <a:defRPr sz="3200">
                <a:solidFill>
                  <a:srgbClr val="1B4177"/>
                </a:solidFill>
                <a:latin typeface="Calibri" pitchFamily="34" charset="0"/>
              </a:defRPr>
            </a:lvl1pPr>
            <a:lvl2pPr marL="755650" indent="-274638"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eaLnBrk="1" hangingPunct="1">
              <a:spcBef>
                <a:spcPct val="0"/>
              </a:spcBef>
              <a:buClr>
                <a:srgbClr val="7FD13B"/>
              </a:buClr>
            </a:pPr>
            <a:r>
              <a:rPr lang="en-US" altLang="en-US" sz="1600" dirty="0">
                <a:solidFill>
                  <a:schemeClr val="tx1"/>
                </a:solidFill>
                <a:cs typeface="Arial" charset="0"/>
              </a:rPr>
              <a:t>Required inputs: Trajectory and the coordinates of points </a:t>
            </a:r>
            <a:r>
              <a:rPr lang="en-US" altLang="en-US" sz="1600" dirty="0">
                <a:solidFill>
                  <a:srgbClr val="008000"/>
                </a:solidFill>
                <a:cs typeface="Arial" charset="0"/>
              </a:rPr>
              <a:t>O</a:t>
            </a:r>
            <a:r>
              <a:rPr lang="en-US" altLang="en-US" sz="1600" dirty="0">
                <a:solidFill>
                  <a:schemeClr val="tx1"/>
                </a:solidFill>
                <a:cs typeface="Arial" charset="0"/>
              </a:rPr>
              <a:t>, </a:t>
            </a:r>
            <a:r>
              <a:rPr lang="en-US" altLang="en-US" sz="1600" dirty="0">
                <a:solidFill>
                  <a:srgbClr val="008000"/>
                </a:solidFill>
                <a:cs typeface="Arial" charset="0"/>
              </a:rPr>
              <a:t>D</a:t>
            </a:r>
            <a:r>
              <a:rPr lang="en-US" altLang="en-US" sz="1600" dirty="0">
                <a:solidFill>
                  <a:schemeClr val="tx1"/>
                </a:solidFill>
                <a:cs typeface="Arial" charset="0"/>
              </a:rPr>
              <a:t>, </a:t>
            </a:r>
            <a:r>
              <a:rPr lang="en-US" altLang="en-US" sz="1600" dirty="0">
                <a:solidFill>
                  <a:srgbClr val="0000FF"/>
                </a:solidFill>
                <a:cs typeface="Arial" charset="0"/>
              </a:rPr>
              <a:t>N</a:t>
            </a:r>
            <a:r>
              <a:rPr lang="en-US" altLang="en-US" sz="1600" dirty="0">
                <a:solidFill>
                  <a:schemeClr val="tx1"/>
                </a:solidFill>
                <a:cs typeface="Arial" charset="0"/>
              </a:rPr>
              <a:t>, </a:t>
            </a:r>
            <a:r>
              <a:rPr lang="en-US" altLang="en-US" sz="1600" dirty="0">
                <a:solidFill>
                  <a:srgbClr val="0000FF"/>
                </a:solidFill>
                <a:cs typeface="Arial" charset="0"/>
              </a:rPr>
              <a:t>X</a:t>
            </a:r>
            <a:br>
              <a:rPr lang="en-US" altLang="en-US" sz="1600" dirty="0">
                <a:solidFill>
                  <a:srgbClr val="0000FF"/>
                </a:solidFill>
                <a:cs typeface="Arial" charset="0"/>
              </a:rPr>
            </a:br>
            <a:r>
              <a:rPr lang="en-US" altLang="en-US" sz="1000" dirty="0">
                <a:solidFill>
                  <a:schemeClr val="tx1"/>
                </a:solidFill>
                <a:cs typeface="Arial" charset="0"/>
              </a:rPr>
              <a:t>(</a:t>
            </a:r>
            <a:r>
              <a:rPr lang="en-US" altLang="en-US" sz="1000" b="1" dirty="0">
                <a:solidFill>
                  <a:srgbClr val="008000"/>
                </a:solidFill>
                <a:cs typeface="Arial" charset="0"/>
              </a:rPr>
              <a:t>O</a:t>
            </a:r>
            <a:r>
              <a:rPr lang="en-US" altLang="en-US" sz="1000" dirty="0">
                <a:solidFill>
                  <a:schemeClr val="tx1"/>
                </a:solidFill>
                <a:cs typeface="Arial" charset="0"/>
              </a:rPr>
              <a:t>rigin, </a:t>
            </a:r>
            <a:r>
              <a:rPr lang="en-US" altLang="en-US" sz="1000" b="1" dirty="0">
                <a:solidFill>
                  <a:srgbClr val="008000"/>
                </a:solidFill>
                <a:cs typeface="Arial" charset="0"/>
              </a:rPr>
              <a:t>D</a:t>
            </a:r>
            <a:r>
              <a:rPr lang="en-US" altLang="en-US" sz="1000" dirty="0">
                <a:solidFill>
                  <a:schemeClr val="tx1"/>
                </a:solidFill>
                <a:cs typeface="Arial" charset="0"/>
              </a:rPr>
              <a:t>estination, </a:t>
            </a:r>
            <a:r>
              <a:rPr lang="en-US" altLang="en-US" sz="1000" dirty="0" err="1">
                <a:solidFill>
                  <a:schemeClr val="tx1"/>
                </a:solidFill>
                <a:cs typeface="Arial" charset="0"/>
              </a:rPr>
              <a:t>e</a:t>
            </a:r>
            <a:r>
              <a:rPr lang="en-US" altLang="en-US" sz="1000" b="1" dirty="0" err="1">
                <a:solidFill>
                  <a:srgbClr val="0000FF"/>
                </a:solidFill>
                <a:cs typeface="Arial" charset="0"/>
              </a:rPr>
              <a:t>N</a:t>
            </a:r>
            <a:r>
              <a:rPr lang="en-US" altLang="en-US" sz="1000" dirty="0" err="1">
                <a:solidFill>
                  <a:schemeClr val="tx1"/>
                </a:solidFill>
                <a:cs typeface="Arial" charset="0"/>
              </a:rPr>
              <a:t>try</a:t>
            </a:r>
            <a:r>
              <a:rPr lang="en-US" altLang="en-US" sz="1000" dirty="0">
                <a:solidFill>
                  <a:schemeClr val="tx1"/>
                </a:solidFill>
                <a:cs typeface="Arial" charset="0"/>
              </a:rPr>
              <a:t>, </a:t>
            </a:r>
            <a:r>
              <a:rPr lang="en-US" altLang="en-US" sz="1000" dirty="0" err="1">
                <a:solidFill>
                  <a:schemeClr val="tx1"/>
                </a:solidFill>
                <a:cs typeface="Arial" charset="0"/>
              </a:rPr>
              <a:t>e</a:t>
            </a:r>
            <a:r>
              <a:rPr lang="en-US" altLang="en-US" sz="1000" b="1" dirty="0" err="1">
                <a:solidFill>
                  <a:srgbClr val="0000FF"/>
                </a:solidFill>
                <a:cs typeface="Arial" charset="0"/>
              </a:rPr>
              <a:t>X</a:t>
            </a:r>
            <a:r>
              <a:rPr lang="en-US" altLang="en-US" sz="1000" dirty="0" err="1">
                <a:solidFill>
                  <a:schemeClr val="tx1"/>
                </a:solidFill>
                <a:cs typeface="Arial" charset="0"/>
              </a:rPr>
              <a:t>it</a:t>
            </a:r>
            <a:r>
              <a:rPr lang="en-US" altLang="en-US" sz="1000" dirty="0">
                <a:solidFill>
                  <a:schemeClr val="tx1"/>
                </a:solidFill>
                <a:cs typeface="Arial" charset="0"/>
              </a:rPr>
              <a:t>)</a:t>
            </a:r>
          </a:p>
          <a:p>
            <a:pPr eaLnBrk="1" hangingPunct="1">
              <a:spcBef>
                <a:spcPct val="0"/>
              </a:spcBef>
              <a:buClr>
                <a:srgbClr val="7FD13B"/>
              </a:buClr>
            </a:pPr>
            <a:r>
              <a:rPr lang="en-US" altLang="en-US" sz="1600" dirty="0">
                <a:solidFill>
                  <a:schemeClr val="tx1"/>
                </a:solidFill>
                <a:cs typeface="Arial" charset="0"/>
              </a:rPr>
              <a:t>Computed: Trajectory distance (</a:t>
            </a:r>
            <a:r>
              <a:rPr lang="en-US" altLang="en-US" sz="1600" dirty="0">
                <a:solidFill>
                  <a:srgbClr val="0000FF"/>
                </a:solidFill>
                <a:cs typeface="Arial" charset="0"/>
              </a:rPr>
              <a:t>NX</a:t>
            </a:r>
            <a:r>
              <a:rPr lang="en-US" altLang="en-US" sz="1600" dirty="0">
                <a:solidFill>
                  <a:schemeClr val="tx1"/>
                </a:solidFill>
                <a:cs typeface="Arial" charset="0"/>
              </a:rPr>
              <a:t>), achieved distance (</a:t>
            </a:r>
            <a:r>
              <a:rPr lang="en-US" altLang="en-US" sz="1600" dirty="0">
                <a:solidFill>
                  <a:srgbClr val="FF0000"/>
                </a:solidFill>
                <a:cs typeface="Arial" charset="0"/>
              </a:rPr>
              <a:t>N’X’</a:t>
            </a:r>
            <a:r>
              <a:rPr lang="en-US" altLang="en-US" sz="1600" dirty="0">
                <a:solidFill>
                  <a:schemeClr val="tx1"/>
                </a:solidFill>
                <a:cs typeface="Arial" charset="0"/>
              </a:rPr>
              <a:t>)</a:t>
            </a:r>
          </a:p>
          <a:p>
            <a:pPr eaLnBrk="1" hangingPunct="1">
              <a:spcBef>
                <a:spcPct val="0"/>
              </a:spcBef>
              <a:buClr>
                <a:srgbClr val="7FD13B"/>
              </a:buClr>
            </a:pPr>
            <a:r>
              <a:rPr lang="en-US" altLang="en-US" sz="1600" dirty="0">
                <a:solidFill>
                  <a:schemeClr val="tx1"/>
                </a:solidFill>
                <a:cs typeface="Arial" charset="0"/>
              </a:rPr>
              <a:t>For the NX parts of all trajectories of IFR flights domestic, departing, arriving, or overflying IFR flights</a:t>
            </a:r>
            <a:endParaRPr lang="en-GB" altLang="en-US" sz="1600" dirty="0">
              <a:solidFill>
                <a:schemeClr val="tx1"/>
              </a:solidFill>
              <a:cs typeface="Arial" charset="0"/>
            </a:endParaRPr>
          </a:p>
        </p:txBody>
      </p:sp>
      <p:sp>
        <p:nvSpPr>
          <p:cNvPr id="24" name="Rectangle 60"/>
          <p:cNvSpPr>
            <a:spLocks noChangeArrowheads="1"/>
          </p:cNvSpPr>
          <p:nvPr/>
        </p:nvSpPr>
        <p:spPr bwMode="auto">
          <a:xfrm>
            <a:off x="388987" y="3985220"/>
            <a:ext cx="1095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algn="r" eaLnBrk="1" hangingPunct="1">
              <a:spcBef>
                <a:spcPct val="0"/>
              </a:spcBef>
              <a:buClrTx/>
              <a:buFontTx/>
              <a:buNone/>
            </a:pPr>
            <a:r>
              <a:rPr lang="en-GB" altLang="en-US" sz="1200" b="1">
                <a:solidFill>
                  <a:srgbClr val="0000FF"/>
                </a:solidFill>
                <a:latin typeface="Arial" charset="0"/>
                <a:ea typeface="ＭＳ Ｐゴシック" pitchFamily="-7" charset="-128"/>
                <a:cs typeface="Arial" charset="0"/>
              </a:rPr>
              <a:t>N</a:t>
            </a:r>
            <a:endParaRPr lang="en-GB" altLang="en-US" sz="1200" b="1" baseline="-25000">
              <a:solidFill>
                <a:srgbClr val="0000FF"/>
              </a:solidFill>
              <a:latin typeface="Arial" charset="0"/>
              <a:ea typeface="ＭＳ Ｐゴシック" pitchFamily="-7" charset="-128"/>
              <a:cs typeface="Arial" charset="0"/>
            </a:endParaRPr>
          </a:p>
        </p:txBody>
      </p:sp>
      <p:sp>
        <p:nvSpPr>
          <p:cNvPr id="25" name="Rectangle 61"/>
          <p:cNvSpPr>
            <a:spLocks noChangeArrowheads="1"/>
          </p:cNvSpPr>
          <p:nvPr/>
        </p:nvSpPr>
        <p:spPr bwMode="auto">
          <a:xfrm>
            <a:off x="1687562" y="1894483"/>
            <a:ext cx="101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algn="r" eaLnBrk="1" hangingPunct="1">
              <a:spcBef>
                <a:spcPct val="0"/>
              </a:spcBef>
              <a:buClrTx/>
              <a:buFontTx/>
              <a:buNone/>
            </a:pPr>
            <a:r>
              <a:rPr lang="en-GB" altLang="en-US" sz="1200" b="1">
                <a:solidFill>
                  <a:srgbClr val="0000FF"/>
                </a:solidFill>
                <a:latin typeface="Arial" charset="0"/>
                <a:ea typeface="ＭＳ Ｐゴシック" pitchFamily="-7" charset="-128"/>
                <a:cs typeface="Arial" charset="0"/>
              </a:rPr>
              <a:t>X</a:t>
            </a:r>
            <a:endParaRPr lang="en-GB" altLang="en-US" sz="1200" b="1" baseline="-25000">
              <a:solidFill>
                <a:srgbClr val="0000FF"/>
              </a:solidFill>
              <a:latin typeface="Arial" charset="0"/>
              <a:ea typeface="ＭＳ Ｐゴシック" pitchFamily="-7" charset="-128"/>
              <a:cs typeface="Arial" charset="0"/>
            </a:endParaRPr>
          </a:p>
        </p:txBody>
      </p:sp>
      <p:sp>
        <p:nvSpPr>
          <p:cNvPr id="26" name="Oval 62"/>
          <p:cNvSpPr>
            <a:spLocks noChangeArrowheads="1"/>
          </p:cNvSpPr>
          <p:nvPr/>
        </p:nvSpPr>
        <p:spPr bwMode="auto">
          <a:xfrm>
            <a:off x="3086696" y="3943945"/>
            <a:ext cx="628650" cy="600075"/>
          </a:xfrm>
          <a:prstGeom prst="ellipse">
            <a:avLst/>
          </a:prstGeom>
          <a:solidFill>
            <a:srgbClr val="FFFF99"/>
          </a:solidFill>
          <a:ln w="9525" cap="rnd">
            <a:solidFill>
              <a:srgbClr val="000000"/>
            </a:solidFill>
            <a:round/>
            <a:headEnd/>
            <a:tailEnd/>
          </a:ln>
        </p:spPr>
        <p:txBody>
          <a:bodyP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eaLnBrk="1" hangingPunct="1">
              <a:spcBef>
                <a:spcPct val="0"/>
              </a:spcBef>
              <a:buClrTx/>
              <a:buFontTx/>
              <a:buNone/>
            </a:pPr>
            <a:endParaRPr lang="en-GB" altLang="en-US">
              <a:solidFill>
                <a:srgbClr val="000000"/>
              </a:solidFill>
              <a:latin typeface="Arial" charset="0"/>
              <a:cs typeface="Arial" charset="0"/>
            </a:endParaRPr>
          </a:p>
        </p:txBody>
      </p:sp>
      <p:sp>
        <p:nvSpPr>
          <p:cNvPr id="27" name="Rectangle 63"/>
          <p:cNvSpPr>
            <a:spLocks noChangeArrowheads="1"/>
          </p:cNvSpPr>
          <p:nvPr/>
        </p:nvSpPr>
        <p:spPr bwMode="auto">
          <a:xfrm>
            <a:off x="3548658" y="1584920"/>
            <a:ext cx="695325" cy="657225"/>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eaLnBrk="1" hangingPunct="1">
              <a:spcBef>
                <a:spcPct val="0"/>
              </a:spcBef>
              <a:buClrTx/>
              <a:buFontTx/>
              <a:buNone/>
            </a:pPr>
            <a:endParaRPr lang="en-GB" altLang="en-US">
              <a:solidFill>
                <a:srgbClr val="000000"/>
              </a:solidFill>
              <a:latin typeface="Arial" charset="0"/>
              <a:cs typeface="Arial" charset="0"/>
            </a:endParaRPr>
          </a:p>
        </p:txBody>
      </p:sp>
      <p:sp>
        <p:nvSpPr>
          <p:cNvPr id="28" name="Freeform 64"/>
          <p:cNvSpPr>
            <a:spLocks/>
          </p:cNvSpPr>
          <p:nvPr/>
        </p:nvSpPr>
        <p:spPr bwMode="auto">
          <a:xfrm>
            <a:off x="3551833" y="1600795"/>
            <a:ext cx="679450" cy="644525"/>
          </a:xfrm>
          <a:custGeom>
            <a:avLst/>
            <a:gdLst>
              <a:gd name="T0" fmla="*/ 2147483647 w 428"/>
              <a:gd name="T1" fmla="*/ 2147483647 h 406"/>
              <a:gd name="T2" fmla="*/ 2147483647 w 428"/>
              <a:gd name="T3" fmla="*/ 2147483647 h 406"/>
              <a:gd name="T4" fmla="*/ 2147483647 w 428"/>
              <a:gd name="T5" fmla="*/ 2147483647 h 406"/>
              <a:gd name="T6" fmla="*/ 2147483647 w 428"/>
              <a:gd name="T7" fmla="*/ 2147483647 h 406"/>
              <a:gd name="T8" fmla="*/ 2147483647 w 428"/>
              <a:gd name="T9" fmla="*/ 2147483647 h 4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 h="406">
                <a:moveTo>
                  <a:pt x="187" y="16"/>
                </a:moveTo>
                <a:cubicBezTo>
                  <a:pt x="78" y="32"/>
                  <a:pt x="0" y="128"/>
                  <a:pt x="15" y="232"/>
                </a:cubicBezTo>
                <a:cubicBezTo>
                  <a:pt x="30" y="335"/>
                  <a:pt x="131" y="406"/>
                  <a:pt x="241" y="390"/>
                </a:cubicBezTo>
                <a:cubicBezTo>
                  <a:pt x="351" y="374"/>
                  <a:pt x="428" y="278"/>
                  <a:pt x="413" y="175"/>
                </a:cubicBezTo>
                <a:cubicBezTo>
                  <a:pt x="398" y="71"/>
                  <a:pt x="297" y="0"/>
                  <a:pt x="187" y="16"/>
                </a:cubicBezTo>
              </a:path>
            </a:pathLst>
          </a:custGeom>
          <a:solidFill>
            <a:srgbClr val="FFFF99"/>
          </a:solidFill>
          <a:ln w="9525" cap="rnd">
            <a:solidFill>
              <a:srgbClr val="000000"/>
            </a:solidFill>
            <a:prstDash val="solid"/>
            <a:round/>
            <a:headEnd/>
            <a:tailEnd/>
          </a:ln>
        </p:spPr>
        <p:txBody>
          <a:bodyPr/>
          <a:lstStyle/>
          <a:p>
            <a:endParaRPr lang="en-GB"/>
          </a:p>
        </p:txBody>
      </p:sp>
      <p:sp>
        <p:nvSpPr>
          <p:cNvPr id="29" name="Freeform 65"/>
          <p:cNvSpPr>
            <a:spLocks/>
          </p:cNvSpPr>
          <p:nvPr/>
        </p:nvSpPr>
        <p:spPr bwMode="auto">
          <a:xfrm>
            <a:off x="3134321" y="4056658"/>
            <a:ext cx="276225" cy="257175"/>
          </a:xfrm>
          <a:custGeom>
            <a:avLst/>
            <a:gdLst>
              <a:gd name="T0" fmla="*/ 2147483647 w 174"/>
              <a:gd name="T1" fmla="*/ 2147483647 h 162"/>
              <a:gd name="T2" fmla="*/ 2147483647 w 174"/>
              <a:gd name="T3" fmla="*/ 2147483647 h 162"/>
              <a:gd name="T4" fmla="*/ 2147483647 w 174"/>
              <a:gd name="T5" fmla="*/ 2147483647 h 162"/>
              <a:gd name="T6" fmla="*/ 2147483647 w 174"/>
              <a:gd name="T7" fmla="*/ 2147483647 h 162"/>
              <a:gd name="T8" fmla="*/ 2147483647 w 174"/>
              <a:gd name="T9" fmla="*/ 2147483647 h 162"/>
              <a:gd name="T10" fmla="*/ 2147483647 w 174"/>
              <a:gd name="T11" fmla="*/ 2147483647 h 162"/>
              <a:gd name="T12" fmla="*/ 2147483647 w 174"/>
              <a:gd name="T13" fmla="*/ 2147483647 h 1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 h="162">
                <a:moveTo>
                  <a:pt x="174" y="133"/>
                </a:moveTo>
                <a:cubicBezTo>
                  <a:pt x="173" y="137"/>
                  <a:pt x="173" y="141"/>
                  <a:pt x="170" y="144"/>
                </a:cubicBezTo>
                <a:cubicBezTo>
                  <a:pt x="163" y="150"/>
                  <a:pt x="125" y="158"/>
                  <a:pt x="113" y="162"/>
                </a:cubicBezTo>
                <a:cubicBezTo>
                  <a:pt x="91" y="159"/>
                  <a:pt x="73" y="158"/>
                  <a:pt x="53" y="151"/>
                </a:cubicBezTo>
                <a:cubicBezTo>
                  <a:pt x="42" y="142"/>
                  <a:pt x="42" y="134"/>
                  <a:pt x="37" y="122"/>
                </a:cubicBezTo>
                <a:cubicBezTo>
                  <a:pt x="45" y="80"/>
                  <a:pt x="29" y="54"/>
                  <a:pt x="11" y="19"/>
                </a:cubicBezTo>
                <a:cubicBezTo>
                  <a:pt x="0" y="0"/>
                  <a:pt x="11" y="14"/>
                  <a:pt x="3" y="4"/>
                </a:cubicBezTo>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 name="Rectangle 66"/>
          <p:cNvSpPr>
            <a:spLocks noChangeArrowheads="1"/>
          </p:cNvSpPr>
          <p:nvPr/>
        </p:nvSpPr>
        <p:spPr bwMode="auto">
          <a:xfrm>
            <a:off x="3396258" y="4089995"/>
            <a:ext cx="30003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eaLnBrk="1" hangingPunct="1">
              <a:spcBef>
                <a:spcPct val="0"/>
              </a:spcBef>
              <a:buClrTx/>
              <a:buFontTx/>
              <a:buNone/>
            </a:pPr>
            <a:r>
              <a:rPr lang="en-GB" altLang="en-US" sz="800">
                <a:solidFill>
                  <a:srgbClr val="000000"/>
                </a:solidFill>
                <a:latin typeface="Arial" charset="0"/>
                <a:ea typeface="ＭＳ Ｐゴシック" pitchFamily="-7" charset="-128"/>
                <a:cs typeface="Arial" charset="0"/>
              </a:rPr>
              <a:t>40 NM</a:t>
            </a:r>
            <a:endParaRPr lang="en-GB" altLang="en-US" sz="1800">
              <a:solidFill>
                <a:schemeClr val="tx1"/>
              </a:solidFill>
              <a:latin typeface="Arial" charset="0"/>
              <a:ea typeface="ＭＳ Ｐゴシック" pitchFamily="-7" charset="-128"/>
              <a:cs typeface="Arial" charset="0"/>
            </a:endParaRPr>
          </a:p>
        </p:txBody>
      </p:sp>
      <p:sp>
        <p:nvSpPr>
          <p:cNvPr id="31" name="Freeform 67"/>
          <p:cNvSpPr>
            <a:spLocks noEditPoints="1"/>
          </p:cNvSpPr>
          <p:nvPr/>
        </p:nvSpPr>
        <p:spPr bwMode="auto">
          <a:xfrm>
            <a:off x="3429596" y="4209058"/>
            <a:ext cx="295275" cy="76200"/>
          </a:xfrm>
          <a:custGeom>
            <a:avLst/>
            <a:gdLst>
              <a:gd name="T0" fmla="*/ 2147483647 w 496"/>
              <a:gd name="T1" fmla="*/ 2147483647 h 128"/>
              <a:gd name="T2" fmla="*/ 2147483647 w 496"/>
              <a:gd name="T3" fmla="*/ 2147483647 h 128"/>
              <a:gd name="T4" fmla="*/ 2147483647 w 496"/>
              <a:gd name="T5" fmla="*/ 2147483647 h 128"/>
              <a:gd name="T6" fmla="*/ 2147483647 w 496"/>
              <a:gd name="T7" fmla="*/ 2147483647 h 128"/>
              <a:gd name="T8" fmla="*/ 2147483647 w 496"/>
              <a:gd name="T9" fmla="*/ 2147483647 h 128"/>
              <a:gd name="T10" fmla="*/ 2147483647 w 496"/>
              <a:gd name="T11" fmla="*/ 2147483647 h 128"/>
              <a:gd name="T12" fmla="*/ 2147483647 w 496"/>
              <a:gd name="T13" fmla="*/ 2147483647 h 128"/>
              <a:gd name="T14" fmla="*/ 2147483647 w 496"/>
              <a:gd name="T15" fmla="*/ 2147483647 h 128"/>
              <a:gd name="T16" fmla="*/ 0 w 496"/>
              <a:gd name="T17" fmla="*/ 2147483647 h 128"/>
              <a:gd name="T18" fmla="*/ 2147483647 w 496"/>
              <a:gd name="T19" fmla="*/ 0 h 128"/>
              <a:gd name="T20" fmla="*/ 2147483647 w 496"/>
              <a:gd name="T21" fmla="*/ 2147483647 h 128"/>
              <a:gd name="T22" fmla="*/ 2147483647 w 496"/>
              <a:gd name="T23" fmla="*/ 0 h 128"/>
              <a:gd name="T24" fmla="*/ 2147483647 w 496"/>
              <a:gd name="T25" fmla="*/ 2147483647 h 128"/>
              <a:gd name="T26" fmla="*/ 2147483647 w 496"/>
              <a:gd name="T27" fmla="*/ 2147483647 h 128"/>
              <a:gd name="T28" fmla="*/ 2147483647 w 496"/>
              <a:gd name="T29" fmla="*/ 0 h 1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96" h="128">
                <a:moveTo>
                  <a:pt x="72" y="54"/>
                </a:moveTo>
                <a:lnTo>
                  <a:pt x="425" y="54"/>
                </a:lnTo>
                <a:cubicBezTo>
                  <a:pt x="431" y="54"/>
                  <a:pt x="436" y="59"/>
                  <a:pt x="436" y="64"/>
                </a:cubicBezTo>
                <a:cubicBezTo>
                  <a:pt x="436" y="70"/>
                  <a:pt x="431" y="75"/>
                  <a:pt x="425" y="75"/>
                </a:cubicBezTo>
                <a:lnTo>
                  <a:pt x="72" y="75"/>
                </a:lnTo>
                <a:cubicBezTo>
                  <a:pt x="66" y="75"/>
                  <a:pt x="61" y="70"/>
                  <a:pt x="61" y="64"/>
                </a:cubicBezTo>
                <a:cubicBezTo>
                  <a:pt x="61" y="59"/>
                  <a:pt x="66" y="54"/>
                  <a:pt x="72" y="54"/>
                </a:cubicBezTo>
                <a:close/>
                <a:moveTo>
                  <a:pt x="128" y="128"/>
                </a:moveTo>
                <a:lnTo>
                  <a:pt x="0" y="64"/>
                </a:lnTo>
                <a:lnTo>
                  <a:pt x="128" y="0"/>
                </a:lnTo>
                <a:lnTo>
                  <a:pt x="128" y="128"/>
                </a:lnTo>
                <a:close/>
                <a:moveTo>
                  <a:pt x="368" y="0"/>
                </a:moveTo>
                <a:lnTo>
                  <a:pt x="496" y="64"/>
                </a:lnTo>
                <a:lnTo>
                  <a:pt x="368" y="128"/>
                </a:lnTo>
                <a:lnTo>
                  <a:pt x="368" y="0"/>
                </a:lnTo>
                <a:close/>
              </a:path>
            </a:pathLst>
          </a:custGeom>
          <a:solidFill>
            <a:srgbClr val="000000"/>
          </a:solidFill>
          <a:ln w="9525" cap="flat">
            <a:solidFill>
              <a:srgbClr val="000000"/>
            </a:solidFill>
            <a:prstDash val="solid"/>
            <a:bevel/>
            <a:headEnd/>
            <a:tailEnd/>
          </a:ln>
        </p:spPr>
        <p:txBody>
          <a:bodyPr/>
          <a:lstStyle/>
          <a:p>
            <a:endParaRPr lang="en-GB"/>
          </a:p>
        </p:txBody>
      </p:sp>
      <p:sp>
        <p:nvSpPr>
          <p:cNvPr id="32" name="Freeform 68"/>
          <p:cNvSpPr>
            <a:spLocks noEditPoints="1"/>
          </p:cNvSpPr>
          <p:nvPr/>
        </p:nvSpPr>
        <p:spPr bwMode="auto">
          <a:xfrm>
            <a:off x="3250208" y="1875433"/>
            <a:ext cx="636588" cy="1423987"/>
          </a:xfrm>
          <a:custGeom>
            <a:avLst/>
            <a:gdLst>
              <a:gd name="T0" fmla="*/ 2147483647 w 659"/>
              <a:gd name="T1" fmla="*/ 2147483647 h 1230"/>
              <a:gd name="T2" fmla="*/ 2147483647 w 659"/>
              <a:gd name="T3" fmla="*/ 2147483647 h 1230"/>
              <a:gd name="T4" fmla="*/ 2147483647 w 659"/>
              <a:gd name="T5" fmla="*/ 2147483647 h 1230"/>
              <a:gd name="T6" fmla="*/ 2147483647 w 659"/>
              <a:gd name="T7" fmla="*/ 2147483647 h 1230"/>
              <a:gd name="T8" fmla="*/ 2147483647 w 659"/>
              <a:gd name="T9" fmla="*/ 2147483647 h 1230"/>
              <a:gd name="T10" fmla="*/ 2147483647 w 659"/>
              <a:gd name="T11" fmla="*/ 2147483647 h 1230"/>
              <a:gd name="T12" fmla="*/ 2147483647 w 659"/>
              <a:gd name="T13" fmla="*/ 2147483647 h 1230"/>
              <a:gd name="T14" fmla="*/ 2147483647 w 659"/>
              <a:gd name="T15" fmla="*/ 2147483647 h 1230"/>
              <a:gd name="T16" fmla="*/ 2147483647 w 659"/>
              <a:gd name="T17" fmla="*/ 2147483647 h 1230"/>
              <a:gd name="T18" fmla="*/ 2147483647 w 659"/>
              <a:gd name="T19" fmla="*/ 2147483647 h 1230"/>
              <a:gd name="T20" fmla="*/ 2147483647 w 659"/>
              <a:gd name="T21" fmla="*/ 2147483647 h 1230"/>
              <a:gd name="T22" fmla="*/ 2147483647 w 659"/>
              <a:gd name="T23" fmla="*/ 2147483647 h 1230"/>
              <a:gd name="T24" fmla="*/ 2147483647 w 659"/>
              <a:gd name="T25" fmla="*/ 2147483647 h 1230"/>
              <a:gd name="T26" fmla="*/ 2147483647 w 659"/>
              <a:gd name="T27" fmla="*/ 2147483647 h 1230"/>
              <a:gd name="T28" fmla="*/ 2147483647 w 659"/>
              <a:gd name="T29" fmla="*/ 2147483647 h 1230"/>
              <a:gd name="T30" fmla="*/ 2147483647 w 659"/>
              <a:gd name="T31" fmla="*/ 2147483647 h 1230"/>
              <a:gd name="T32" fmla="*/ 2147483647 w 659"/>
              <a:gd name="T33" fmla="*/ 2147483647 h 1230"/>
              <a:gd name="T34" fmla="*/ 2147483647 w 659"/>
              <a:gd name="T35" fmla="*/ 2147483647 h 1230"/>
              <a:gd name="T36" fmla="*/ 2147483647 w 659"/>
              <a:gd name="T37" fmla="*/ 2147483647 h 1230"/>
              <a:gd name="T38" fmla="*/ 2147483647 w 659"/>
              <a:gd name="T39" fmla="*/ 2147483647 h 1230"/>
              <a:gd name="T40" fmla="*/ 2147483647 w 659"/>
              <a:gd name="T41" fmla="*/ 2147483647 h 1230"/>
              <a:gd name="T42" fmla="*/ 2147483647 w 659"/>
              <a:gd name="T43" fmla="*/ 2147483647 h 1230"/>
              <a:gd name="T44" fmla="*/ 2147483647 w 659"/>
              <a:gd name="T45" fmla="*/ 2147483647 h 1230"/>
              <a:gd name="T46" fmla="*/ 2147483647 w 659"/>
              <a:gd name="T47" fmla="*/ 2147483647 h 1230"/>
              <a:gd name="T48" fmla="*/ 2147483647 w 659"/>
              <a:gd name="T49" fmla="*/ 2147483647 h 1230"/>
              <a:gd name="T50" fmla="*/ 2147483647 w 659"/>
              <a:gd name="T51" fmla="*/ 2147483647 h 1230"/>
              <a:gd name="T52" fmla="*/ 2147483647 w 659"/>
              <a:gd name="T53" fmla="*/ 2147483647 h 1230"/>
              <a:gd name="T54" fmla="*/ 2147483647 w 659"/>
              <a:gd name="T55" fmla="*/ 2147483647 h 1230"/>
              <a:gd name="T56" fmla="*/ 2147483647 w 659"/>
              <a:gd name="T57" fmla="*/ 2147483647 h 1230"/>
              <a:gd name="T58" fmla="*/ 2147483647 w 659"/>
              <a:gd name="T59" fmla="*/ 2147483647 h 1230"/>
              <a:gd name="T60" fmla="*/ 2147483647 w 659"/>
              <a:gd name="T61" fmla="*/ 2147483647 h 1230"/>
              <a:gd name="T62" fmla="*/ 2147483647 w 659"/>
              <a:gd name="T63" fmla="*/ 2147483647 h 1230"/>
              <a:gd name="T64" fmla="*/ 2147483647 w 659"/>
              <a:gd name="T65" fmla="*/ 2147483647 h 1230"/>
              <a:gd name="T66" fmla="*/ 2147483647 w 659"/>
              <a:gd name="T67" fmla="*/ 2147483647 h 1230"/>
              <a:gd name="T68" fmla="*/ 2147483647 w 659"/>
              <a:gd name="T69" fmla="*/ 2147483647 h 1230"/>
              <a:gd name="T70" fmla="*/ 2147483647 w 659"/>
              <a:gd name="T71" fmla="*/ 2147483647 h 1230"/>
              <a:gd name="T72" fmla="*/ 2147483647 w 659"/>
              <a:gd name="T73" fmla="*/ 2147483647 h 1230"/>
              <a:gd name="T74" fmla="*/ 2147483647 w 659"/>
              <a:gd name="T75" fmla="*/ 2147483647 h 1230"/>
              <a:gd name="T76" fmla="*/ 2147483647 w 659"/>
              <a:gd name="T77" fmla="*/ 2147483647 h 1230"/>
              <a:gd name="T78" fmla="*/ 2147483647 w 659"/>
              <a:gd name="T79" fmla="*/ 2147483647 h 1230"/>
              <a:gd name="T80" fmla="*/ 2147483647 w 659"/>
              <a:gd name="T81" fmla="*/ 0 h 1230"/>
              <a:gd name="T82" fmla="*/ 2147483647 w 659"/>
              <a:gd name="T83" fmla="*/ 2147483647 h 12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59" h="1230">
                <a:moveTo>
                  <a:pt x="0" y="1224"/>
                </a:moveTo>
                <a:lnTo>
                  <a:pt x="22" y="1182"/>
                </a:lnTo>
                <a:lnTo>
                  <a:pt x="33" y="1188"/>
                </a:lnTo>
                <a:lnTo>
                  <a:pt x="11" y="1230"/>
                </a:lnTo>
                <a:lnTo>
                  <a:pt x="0" y="1224"/>
                </a:lnTo>
                <a:close/>
                <a:moveTo>
                  <a:pt x="39" y="1150"/>
                </a:moveTo>
                <a:lnTo>
                  <a:pt x="62" y="1108"/>
                </a:lnTo>
                <a:lnTo>
                  <a:pt x="72" y="1113"/>
                </a:lnTo>
                <a:lnTo>
                  <a:pt x="50" y="1156"/>
                </a:lnTo>
                <a:lnTo>
                  <a:pt x="39" y="1150"/>
                </a:lnTo>
                <a:close/>
                <a:moveTo>
                  <a:pt x="79" y="1076"/>
                </a:moveTo>
                <a:lnTo>
                  <a:pt x="101" y="1034"/>
                </a:lnTo>
                <a:lnTo>
                  <a:pt x="112" y="1039"/>
                </a:lnTo>
                <a:lnTo>
                  <a:pt x="89" y="1082"/>
                </a:lnTo>
                <a:lnTo>
                  <a:pt x="79" y="1076"/>
                </a:lnTo>
                <a:close/>
                <a:moveTo>
                  <a:pt x="118" y="1002"/>
                </a:moveTo>
                <a:lnTo>
                  <a:pt x="140" y="959"/>
                </a:lnTo>
                <a:lnTo>
                  <a:pt x="151" y="965"/>
                </a:lnTo>
                <a:lnTo>
                  <a:pt x="128" y="1007"/>
                </a:lnTo>
                <a:lnTo>
                  <a:pt x="118" y="1002"/>
                </a:lnTo>
                <a:close/>
                <a:moveTo>
                  <a:pt x="157" y="927"/>
                </a:moveTo>
                <a:lnTo>
                  <a:pt x="179" y="885"/>
                </a:lnTo>
                <a:lnTo>
                  <a:pt x="190" y="891"/>
                </a:lnTo>
                <a:lnTo>
                  <a:pt x="168" y="933"/>
                </a:lnTo>
                <a:lnTo>
                  <a:pt x="157" y="927"/>
                </a:lnTo>
                <a:close/>
                <a:moveTo>
                  <a:pt x="196" y="853"/>
                </a:moveTo>
                <a:lnTo>
                  <a:pt x="219" y="811"/>
                </a:lnTo>
                <a:lnTo>
                  <a:pt x="230" y="816"/>
                </a:lnTo>
                <a:lnTo>
                  <a:pt x="207" y="859"/>
                </a:lnTo>
                <a:lnTo>
                  <a:pt x="196" y="853"/>
                </a:lnTo>
                <a:close/>
                <a:moveTo>
                  <a:pt x="236" y="779"/>
                </a:moveTo>
                <a:lnTo>
                  <a:pt x="258" y="737"/>
                </a:lnTo>
                <a:lnTo>
                  <a:pt x="269" y="742"/>
                </a:lnTo>
                <a:lnTo>
                  <a:pt x="246" y="785"/>
                </a:lnTo>
                <a:lnTo>
                  <a:pt x="236" y="779"/>
                </a:lnTo>
                <a:close/>
                <a:moveTo>
                  <a:pt x="275" y="705"/>
                </a:moveTo>
                <a:lnTo>
                  <a:pt x="298" y="662"/>
                </a:lnTo>
                <a:lnTo>
                  <a:pt x="308" y="668"/>
                </a:lnTo>
                <a:lnTo>
                  <a:pt x="286" y="710"/>
                </a:lnTo>
                <a:lnTo>
                  <a:pt x="275" y="705"/>
                </a:lnTo>
                <a:close/>
                <a:moveTo>
                  <a:pt x="314" y="630"/>
                </a:moveTo>
                <a:lnTo>
                  <a:pt x="337" y="588"/>
                </a:lnTo>
                <a:lnTo>
                  <a:pt x="347" y="594"/>
                </a:lnTo>
                <a:lnTo>
                  <a:pt x="325" y="636"/>
                </a:lnTo>
                <a:lnTo>
                  <a:pt x="314" y="630"/>
                </a:lnTo>
                <a:close/>
                <a:moveTo>
                  <a:pt x="354" y="556"/>
                </a:moveTo>
                <a:lnTo>
                  <a:pt x="376" y="514"/>
                </a:lnTo>
                <a:lnTo>
                  <a:pt x="387" y="519"/>
                </a:lnTo>
                <a:lnTo>
                  <a:pt x="364" y="562"/>
                </a:lnTo>
                <a:lnTo>
                  <a:pt x="354" y="556"/>
                </a:lnTo>
                <a:close/>
                <a:moveTo>
                  <a:pt x="393" y="482"/>
                </a:moveTo>
                <a:lnTo>
                  <a:pt x="415" y="440"/>
                </a:lnTo>
                <a:lnTo>
                  <a:pt x="426" y="445"/>
                </a:lnTo>
                <a:lnTo>
                  <a:pt x="404" y="488"/>
                </a:lnTo>
                <a:lnTo>
                  <a:pt x="393" y="482"/>
                </a:lnTo>
                <a:close/>
                <a:moveTo>
                  <a:pt x="432" y="408"/>
                </a:moveTo>
                <a:lnTo>
                  <a:pt x="455" y="365"/>
                </a:lnTo>
                <a:lnTo>
                  <a:pt x="465" y="371"/>
                </a:lnTo>
                <a:lnTo>
                  <a:pt x="443" y="413"/>
                </a:lnTo>
                <a:lnTo>
                  <a:pt x="432" y="408"/>
                </a:lnTo>
                <a:close/>
                <a:moveTo>
                  <a:pt x="472" y="333"/>
                </a:moveTo>
                <a:lnTo>
                  <a:pt x="494" y="291"/>
                </a:lnTo>
                <a:lnTo>
                  <a:pt x="505" y="297"/>
                </a:lnTo>
                <a:lnTo>
                  <a:pt x="482" y="339"/>
                </a:lnTo>
                <a:lnTo>
                  <a:pt x="472" y="333"/>
                </a:lnTo>
                <a:close/>
                <a:moveTo>
                  <a:pt x="511" y="259"/>
                </a:moveTo>
                <a:lnTo>
                  <a:pt x="533" y="217"/>
                </a:lnTo>
                <a:lnTo>
                  <a:pt x="544" y="222"/>
                </a:lnTo>
                <a:lnTo>
                  <a:pt x="521" y="265"/>
                </a:lnTo>
                <a:lnTo>
                  <a:pt x="511" y="259"/>
                </a:lnTo>
                <a:close/>
                <a:moveTo>
                  <a:pt x="550" y="185"/>
                </a:moveTo>
                <a:lnTo>
                  <a:pt x="573" y="143"/>
                </a:lnTo>
                <a:lnTo>
                  <a:pt x="583" y="148"/>
                </a:lnTo>
                <a:lnTo>
                  <a:pt x="561" y="191"/>
                </a:lnTo>
                <a:lnTo>
                  <a:pt x="550" y="185"/>
                </a:lnTo>
                <a:close/>
                <a:moveTo>
                  <a:pt x="589" y="111"/>
                </a:moveTo>
                <a:lnTo>
                  <a:pt x="612" y="68"/>
                </a:lnTo>
                <a:lnTo>
                  <a:pt x="623" y="74"/>
                </a:lnTo>
                <a:lnTo>
                  <a:pt x="600" y="116"/>
                </a:lnTo>
                <a:lnTo>
                  <a:pt x="589" y="111"/>
                </a:lnTo>
                <a:close/>
                <a:moveTo>
                  <a:pt x="629" y="36"/>
                </a:moveTo>
                <a:lnTo>
                  <a:pt x="648" y="0"/>
                </a:lnTo>
                <a:lnTo>
                  <a:pt x="659" y="6"/>
                </a:lnTo>
                <a:lnTo>
                  <a:pt x="640" y="42"/>
                </a:lnTo>
                <a:lnTo>
                  <a:pt x="629" y="36"/>
                </a:lnTo>
                <a:close/>
              </a:path>
            </a:pathLst>
          </a:custGeom>
          <a:solidFill>
            <a:srgbClr val="008000"/>
          </a:solidFill>
          <a:ln w="9525" cap="flat">
            <a:solidFill>
              <a:srgbClr val="008000"/>
            </a:solidFill>
            <a:prstDash val="solid"/>
            <a:bevel/>
            <a:headEnd/>
            <a:tailEnd/>
          </a:ln>
        </p:spPr>
        <p:txBody>
          <a:bodyPr/>
          <a:lstStyle/>
          <a:p>
            <a:endParaRPr lang="en-GB"/>
          </a:p>
        </p:txBody>
      </p:sp>
      <p:sp>
        <p:nvSpPr>
          <p:cNvPr id="33" name="Freeform 69"/>
          <p:cNvSpPr>
            <a:spLocks/>
          </p:cNvSpPr>
          <p:nvPr/>
        </p:nvSpPr>
        <p:spPr bwMode="auto">
          <a:xfrm>
            <a:off x="2989858" y="2019895"/>
            <a:ext cx="1490663" cy="2078038"/>
          </a:xfrm>
          <a:custGeom>
            <a:avLst/>
            <a:gdLst>
              <a:gd name="T0" fmla="*/ 2147483647 w 939"/>
              <a:gd name="T1" fmla="*/ 2147483647 h 1309"/>
              <a:gd name="T2" fmla="*/ 2147483647 w 939"/>
              <a:gd name="T3" fmla="*/ 2147483647 h 1309"/>
              <a:gd name="T4" fmla="*/ 2147483647 w 939"/>
              <a:gd name="T5" fmla="*/ 2147483647 h 1309"/>
              <a:gd name="T6" fmla="*/ 2147483647 w 939"/>
              <a:gd name="T7" fmla="*/ 2147483647 h 1309"/>
              <a:gd name="T8" fmla="*/ 2147483647 w 939"/>
              <a:gd name="T9" fmla="*/ 0 h 1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9" h="1309">
                <a:moveTo>
                  <a:pt x="84" y="1309"/>
                </a:moveTo>
                <a:cubicBezTo>
                  <a:pt x="42" y="1142"/>
                  <a:pt x="0" y="976"/>
                  <a:pt x="112" y="857"/>
                </a:cubicBezTo>
                <a:cubicBezTo>
                  <a:pt x="225" y="737"/>
                  <a:pt x="620" y="692"/>
                  <a:pt x="757" y="595"/>
                </a:cubicBezTo>
                <a:cubicBezTo>
                  <a:pt x="895" y="499"/>
                  <a:pt x="939" y="376"/>
                  <a:pt x="937" y="277"/>
                </a:cubicBezTo>
                <a:cubicBezTo>
                  <a:pt x="934" y="177"/>
                  <a:pt x="775" y="46"/>
                  <a:pt x="743" y="0"/>
                </a:cubicBezTo>
              </a:path>
            </a:pathLst>
          </a:custGeom>
          <a:noFill/>
          <a:ln w="38100" cap="flat">
            <a:solidFill>
              <a:srgbClr val="0033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 name="Freeform 70"/>
          <p:cNvSpPr>
            <a:spLocks/>
          </p:cNvSpPr>
          <p:nvPr/>
        </p:nvSpPr>
        <p:spPr bwMode="auto">
          <a:xfrm>
            <a:off x="3772496" y="1884958"/>
            <a:ext cx="390525" cy="200025"/>
          </a:xfrm>
          <a:custGeom>
            <a:avLst/>
            <a:gdLst>
              <a:gd name="T0" fmla="*/ 2147483647 w 246"/>
              <a:gd name="T1" fmla="*/ 0 h 126"/>
              <a:gd name="T2" fmla="*/ 2147483647 w 246"/>
              <a:gd name="T3" fmla="*/ 2147483647 h 126"/>
              <a:gd name="T4" fmla="*/ 2147483647 w 246"/>
              <a:gd name="T5" fmla="*/ 2147483647 h 126"/>
              <a:gd name="T6" fmla="*/ 0 w 246"/>
              <a:gd name="T7" fmla="*/ 2147483647 h 126"/>
              <a:gd name="T8" fmla="*/ 2147483647 w 246"/>
              <a:gd name="T9" fmla="*/ 2147483647 h 126"/>
              <a:gd name="T10" fmla="*/ 2147483647 w 246"/>
              <a:gd name="T11" fmla="*/ 2147483647 h 126"/>
              <a:gd name="T12" fmla="*/ 2147483647 w 246"/>
              <a:gd name="T13" fmla="*/ 2147483647 h 126"/>
              <a:gd name="T14" fmla="*/ 2147483647 w 246"/>
              <a:gd name="T15" fmla="*/ 2147483647 h 126"/>
              <a:gd name="T16" fmla="*/ 2147483647 w 246"/>
              <a:gd name="T17" fmla="*/ 2147483647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6" h="126">
                <a:moveTo>
                  <a:pt x="62" y="0"/>
                </a:moveTo>
                <a:cubicBezTo>
                  <a:pt x="50" y="11"/>
                  <a:pt x="42" y="24"/>
                  <a:pt x="27" y="29"/>
                </a:cubicBezTo>
                <a:cubicBezTo>
                  <a:pt x="18" y="57"/>
                  <a:pt x="32" y="25"/>
                  <a:pt x="12" y="43"/>
                </a:cubicBezTo>
                <a:cubicBezTo>
                  <a:pt x="6" y="49"/>
                  <a:pt x="5" y="58"/>
                  <a:pt x="0" y="65"/>
                </a:cubicBezTo>
                <a:cubicBezTo>
                  <a:pt x="6" y="95"/>
                  <a:pt x="13" y="115"/>
                  <a:pt x="46" y="126"/>
                </a:cubicBezTo>
                <a:cubicBezTo>
                  <a:pt x="62" y="121"/>
                  <a:pt x="67" y="122"/>
                  <a:pt x="77" y="108"/>
                </a:cubicBezTo>
                <a:cubicBezTo>
                  <a:pt x="84" y="83"/>
                  <a:pt x="92" y="77"/>
                  <a:pt x="119" y="68"/>
                </a:cubicBezTo>
                <a:cubicBezTo>
                  <a:pt x="158" y="76"/>
                  <a:pt x="192" y="90"/>
                  <a:pt x="233" y="94"/>
                </a:cubicBezTo>
                <a:cubicBezTo>
                  <a:pt x="246" y="98"/>
                  <a:pt x="245" y="93"/>
                  <a:pt x="245" y="101"/>
                </a:cubicBezTo>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 name="Rectangle 71"/>
          <p:cNvSpPr>
            <a:spLocks noChangeArrowheads="1"/>
          </p:cNvSpPr>
          <p:nvPr/>
        </p:nvSpPr>
        <p:spPr bwMode="auto">
          <a:xfrm>
            <a:off x="3434358" y="1442045"/>
            <a:ext cx="592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eaLnBrk="1" hangingPunct="1">
              <a:spcBef>
                <a:spcPct val="0"/>
              </a:spcBef>
              <a:buClrTx/>
              <a:buFontTx/>
              <a:buNone/>
            </a:pPr>
            <a:r>
              <a:rPr lang="en-GB" altLang="en-US" sz="1200">
                <a:solidFill>
                  <a:srgbClr val="000000"/>
                </a:solidFill>
                <a:latin typeface="Arial" charset="0"/>
                <a:ea typeface="ＭＳ Ｐゴシック" pitchFamily="-7" charset="-128"/>
                <a:cs typeface="Arial" charset="0"/>
              </a:rPr>
              <a:t>Airport B</a:t>
            </a:r>
            <a:endParaRPr lang="en-GB" altLang="en-US" sz="1800">
              <a:solidFill>
                <a:schemeClr val="tx1"/>
              </a:solidFill>
              <a:latin typeface="Arial" charset="0"/>
              <a:ea typeface="ＭＳ Ｐゴシック" pitchFamily="-7" charset="-128"/>
              <a:cs typeface="Arial" charset="0"/>
            </a:endParaRPr>
          </a:p>
        </p:txBody>
      </p:sp>
      <p:sp>
        <p:nvSpPr>
          <p:cNvPr id="36" name="Rectangle 72"/>
          <p:cNvSpPr>
            <a:spLocks noChangeArrowheads="1"/>
          </p:cNvSpPr>
          <p:nvPr/>
        </p:nvSpPr>
        <p:spPr bwMode="auto">
          <a:xfrm>
            <a:off x="3027958" y="2438995"/>
            <a:ext cx="5349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algn="r" eaLnBrk="1" hangingPunct="1">
              <a:spcBef>
                <a:spcPct val="0"/>
              </a:spcBef>
              <a:buClrTx/>
              <a:buFontTx/>
              <a:buNone/>
            </a:pPr>
            <a:r>
              <a:rPr lang="en-GB" altLang="en-US" sz="1200" b="1">
                <a:solidFill>
                  <a:srgbClr val="009900"/>
                </a:solidFill>
                <a:latin typeface="Arial" charset="0"/>
                <a:ea typeface="ＭＳ Ｐゴシック" pitchFamily="-7" charset="-128"/>
                <a:cs typeface="Arial" charset="0"/>
              </a:rPr>
              <a:t>OD line</a:t>
            </a:r>
            <a:endParaRPr lang="en-GB" altLang="en-US" sz="1800" b="1">
              <a:solidFill>
                <a:srgbClr val="009900"/>
              </a:solidFill>
              <a:latin typeface="Arial" charset="0"/>
              <a:ea typeface="ＭＳ Ｐゴシック" pitchFamily="-7" charset="-128"/>
              <a:cs typeface="Arial" charset="0"/>
            </a:endParaRPr>
          </a:p>
        </p:txBody>
      </p:sp>
      <p:sp>
        <p:nvSpPr>
          <p:cNvPr id="37" name="Rectangle 73"/>
          <p:cNvSpPr>
            <a:spLocks noChangeArrowheads="1"/>
          </p:cNvSpPr>
          <p:nvPr/>
        </p:nvSpPr>
        <p:spPr bwMode="auto">
          <a:xfrm>
            <a:off x="4520208" y="2143720"/>
            <a:ext cx="4841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eaLnBrk="1" hangingPunct="1">
              <a:spcBef>
                <a:spcPct val="0"/>
              </a:spcBef>
              <a:buClrTx/>
              <a:buFontTx/>
              <a:buNone/>
            </a:pPr>
            <a:r>
              <a:rPr lang="en-GB" altLang="en-US" sz="1200" b="1">
                <a:solidFill>
                  <a:srgbClr val="0000FF"/>
                </a:solidFill>
                <a:latin typeface="Arial" charset="0"/>
                <a:ea typeface="ＭＳ Ｐゴシック" pitchFamily="-7" charset="-128"/>
                <a:cs typeface="Arial" charset="0"/>
              </a:rPr>
              <a:t>Actual</a:t>
            </a:r>
            <a:br>
              <a:rPr lang="en-GB" altLang="en-US" sz="1200" b="1">
                <a:solidFill>
                  <a:srgbClr val="0000FF"/>
                </a:solidFill>
                <a:latin typeface="Arial" charset="0"/>
                <a:ea typeface="ＭＳ Ｐゴシック" pitchFamily="-7" charset="-128"/>
                <a:cs typeface="Arial" charset="0"/>
              </a:rPr>
            </a:br>
            <a:r>
              <a:rPr lang="en-GB" altLang="en-US" sz="1200" b="1">
                <a:solidFill>
                  <a:srgbClr val="0000FF"/>
                </a:solidFill>
                <a:latin typeface="Arial" charset="0"/>
                <a:ea typeface="ＭＳ Ｐゴシック" pitchFamily="-7" charset="-128"/>
                <a:cs typeface="Arial" charset="0"/>
              </a:rPr>
              <a:t>or FPL</a:t>
            </a:r>
            <a:endParaRPr lang="en-GB" altLang="en-US" sz="1800" b="1">
              <a:solidFill>
                <a:srgbClr val="0000FF"/>
              </a:solidFill>
              <a:latin typeface="Arial" charset="0"/>
              <a:ea typeface="ＭＳ Ｐゴシック" pitchFamily="-7" charset="-128"/>
              <a:cs typeface="Arial" charset="0"/>
            </a:endParaRPr>
          </a:p>
        </p:txBody>
      </p:sp>
      <p:sp>
        <p:nvSpPr>
          <p:cNvPr id="38" name="Freeform 74"/>
          <p:cNvSpPr>
            <a:spLocks noEditPoints="1"/>
          </p:cNvSpPr>
          <p:nvPr/>
        </p:nvSpPr>
        <p:spPr bwMode="auto">
          <a:xfrm>
            <a:off x="4163021" y="1554758"/>
            <a:ext cx="350837" cy="155575"/>
          </a:xfrm>
          <a:custGeom>
            <a:avLst/>
            <a:gdLst>
              <a:gd name="T0" fmla="*/ 2147483647 w 589"/>
              <a:gd name="T1" fmla="*/ 2147483647 h 262"/>
              <a:gd name="T2" fmla="*/ 2147483647 w 589"/>
              <a:gd name="T3" fmla="*/ 2147483647 h 262"/>
              <a:gd name="T4" fmla="*/ 2147483647 w 589"/>
              <a:gd name="T5" fmla="*/ 2147483647 h 262"/>
              <a:gd name="T6" fmla="*/ 2147483647 w 589"/>
              <a:gd name="T7" fmla="*/ 2147483647 h 262"/>
              <a:gd name="T8" fmla="*/ 2147483647 w 589"/>
              <a:gd name="T9" fmla="*/ 627973143 h 262"/>
              <a:gd name="T10" fmla="*/ 2147483647 w 589"/>
              <a:gd name="T11" fmla="*/ 1674829599 h 262"/>
              <a:gd name="T12" fmla="*/ 2147483647 w 589"/>
              <a:gd name="T13" fmla="*/ 2147483647 h 262"/>
              <a:gd name="T14" fmla="*/ 2147483647 w 589"/>
              <a:gd name="T15" fmla="*/ 2147483647 h 262"/>
              <a:gd name="T16" fmla="*/ 0 w 589"/>
              <a:gd name="T17" fmla="*/ 2147483647 h 262"/>
              <a:gd name="T18" fmla="*/ 2147483647 w 589"/>
              <a:gd name="T19" fmla="*/ 2147483647 h 262"/>
              <a:gd name="T20" fmla="*/ 2147483647 w 589"/>
              <a:gd name="T21" fmla="*/ 2147483647 h 2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9" h="262">
                <a:moveTo>
                  <a:pt x="581" y="22"/>
                </a:moveTo>
                <a:lnTo>
                  <a:pt x="70" y="235"/>
                </a:lnTo>
                <a:cubicBezTo>
                  <a:pt x="65" y="237"/>
                  <a:pt x="59" y="235"/>
                  <a:pt x="56" y="229"/>
                </a:cubicBezTo>
                <a:cubicBezTo>
                  <a:pt x="54" y="224"/>
                  <a:pt x="57" y="218"/>
                  <a:pt x="62" y="215"/>
                </a:cubicBezTo>
                <a:lnTo>
                  <a:pt x="572" y="3"/>
                </a:lnTo>
                <a:cubicBezTo>
                  <a:pt x="578" y="0"/>
                  <a:pt x="584" y="3"/>
                  <a:pt x="586" y="8"/>
                </a:cubicBezTo>
                <a:cubicBezTo>
                  <a:pt x="589" y="14"/>
                  <a:pt x="586" y="20"/>
                  <a:pt x="581" y="22"/>
                </a:cubicBezTo>
                <a:close/>
                <a:moveTo>
                  <a:pt x="143" y="262"/>
                </a:moveTo>
                <a:lnTo>
                  <a:pt x="0" y="252"/>
                </a:lnTo>
                <a:lnTo>
                  <a:pt x="94" y="144"/>
                </a:lnTo>
                <a:lnTo>
                  <a:pt x="143" y="262"/>
                </a:lnTo>
                <a:close/>
              </a:path>
            </a:pathLst>
          </a:custGeom>
          <a:solidFill>
            <a:srgbClr val="000000"/>
          </a:solidFill>
          <a:ln w="9525" cap="flat">
            <a:solidFill>
              <a:srgbClr val="000000"/>
            </a:solidFill>
            <a:prstDash val="solid"/>
            <a:bevel/>
            <a:headEnd/>
            <a:tailEnd/>
          </a:ln>
        </p:spPr>
        <p:txBody>
          <a:bodyPr/>
          <a:lstStyle/>
          <a:p>
            <a:endParaRPr lang="en-GB"/>
          </a:p>
        </p:txBody>
      </p:sp>
      <p:sp>
        <p:nvSpPr>
          <p:cNvPr id="39" name="Rectangle 75"/>
          <p:cNvSpPr>
            <a:spLocks noChangeArrowheads="1"/>
          </p:cNvSpPr>
          <p:nvPr/>
        </p:nvSpPr>
        <p:spPr bwMode="auto">
          <a:xfrm>
            <a:off x="4363046" y="1484908"/>
            <a:ext cx="504825" cy="276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eaLnBrk="1" hangingPunct="1">
              <a:spcBef>
                <a:spcPct val="0"/>
              </a:spcBef>
              <a:buClrTx/>
              <a:buFontTx/>
              <a:buNone/>
            </a:pPr>
            <a:endParaRPr lang="en-GB" altLang="en-US">
              <a:solidFill>
                <a:srgbClr val="000000"/>
              </a:solidFill>
              <a:latin typeface="Arial" charset="0"/>
              <a:cs typeface="Arial" charset="0"/>
            </a:endParaRPr>
          </a:p>
        </p:txBody>
      </p:sp>
      <p:sp>
        <p:nvSpPr>
          <p:cNvPr id="40" name="Rectangle 76"/>
          <p:cNvSpPr>
            <a:spLocks noChangeArrowheads="1"/>
          </p:cNvSpPr>
          <p:nvPr/>
        </p:nvSpPr>
        <p:spPr bwMode="auto">
          <a:xfrm>
            <a:off x="4424958" y="1502370"/>
            <a:ext cx="322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eaLnBrk="1" hangingPunct="1">
              <a:spcBef>
                <a:spcPct val="0"/>
              </a:spcBef>
              <a:buClrTx/>
              <a:buFontTx/>
              <a:buNone/>
            </a:pPr>
            <a:r>
              <a:rPr lang="en-GB" altLang="en-US" sz="1200">
                <a:solidFill>
                  <a:srgbClr val="000000"/>
                </a:solidFill>
                <a:latin typeface="Arial" charset="0"/>
                <a:ea typeface="ＭＳ Ｐゴシック" pitchFamily="-7" charset="-128"/>
                <a:cs typeface="Arial" charset="0"/>
              </a:rPr>
              <a:t>TMA</a:t>
            </a:r>
            <a:endParaRPr lang="en-GB" altLang="en-US" sz="1800">
              <a:solidFill>
                <a:schemeClr val="tx1"/>
              </a:solidFill>
              <a:latin typeface="Arial" charset="0"/>
              <a:ea typeface="ＭＳ Ｐゴシック" pitchFamily="-7" charset="-128"/>
              <a:cs typeface="Arial" charset="0"/>
            </a:endParaRPr>
          </a:p>
        </p:txBody>
      </p:sp>
      <p:sp>
        <p:nvSpPr>
          <p:cNvPr id="41" name="Rectangle 77"/>
          <p:cNvSpPr>
            <a:spLocks noChangeArrowheads="1"/>
          </p:cNvSpPr>
          <p:nvPr/>
        </p:nvSpPr>
        <p:spPr bwMode="auto">
          <a:xfrm>
            <a:off x="3118446" y="3097808"/>
            <a:ext cx="1190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algn="r" eaLnBrk="1" hangingPunct="1">
              <a:spcBef>
                <a:spcPct val="0"/>
              </a:spcBef>
              <a:buClrTx/>
              <a:buFontTx/>
              <a:buNone/>
            </a:pPr>
            <a:r>
              <a:rPr lang="en-GB" altLang="en-US" sz="1200" b="1">
                <a:solidFill>
                  <a:srgbClr val="009900"/>
                </a:solidFill>
                <a:latin typeface="Arial" charset="0"/>
                <a:ea typeface="ＭＳ Ｐゴシック" pitchFamily="-7" charset="-128"/>
                <a:cs typeface="Arial" charset="0"/>
              </a:rPr>
              <a:t>O</a:t>
            </a:r>
            <a:endParaRPr lang="en-GB" altLang="en-US" sz="1200" b="1" baseline="-25000">
              <a:solidFill>
                <a:srgbClr val="009900"/>
              </a:solidFill>
              <a:latin typeface="Arial" charset="0"/>
              <a:ea typeface="ＭＳ Ｐゴシック" pitchFamily="-7" charset="-128"/>
              <a:cs typeface="Arial" charset="0"/>
            </a:endParaRPr>
          </a:p>
        </p:txBody>
      </p:sp>
      <p:sp>
        <p:nvSpPr>
          <p:cNvPr id="42" name="Rectangle 81"/>
          <p:cNvSpPr>
            <a:spLocks noChangeArrowheads="1"/>
          </p:cNvSpPr>
          <p:nvPr/>
        </p:nvSpPr>
        <p:spPr bwMode="auto">
          <a:xfrm>
            <a:off x="2996208" y="4547195"/>
            <a:ext cx="592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eaLnBrk="1" hangingPunct="1">
              <a:spcBef>
                <a:spcPct val="0"/>
              </a:spcBef>
              <a:buClrTx/>
              <a:buFontTx/>
              <a:buNone/>
            </a:pPr>
            <a:r>
              <a:rPr lang="en-GB" altLang="en-US" sz="1200">
                <a:solidFill>
                  <a:srgbClr val="000000"/>
                </a:solidFill>
                <a:latin typeface="Arial" charset="0"/>
                <a:ea typeface="ＭＳ Ｐゴシック" pitchFamily="-7" charset="-128"/>
                <a:cs typeface="Arial" charset="0"/>
              </a:rPr>
              <a:t>Airport A</a:t>
            </a:r>
            <a:endParaRPr lang="en-GB" altLang="en-US" sz="1800">
              <a:solidFill>
                <a:schemeClr val="tx1"/>
              </a:solidFill>
              <a:latin typeface="Arial" charset="0"/>
              <a:ea typeface="ＭＳ Ｐゴシック" pitchFamily="-7" charset="-128"/>
              <a:cs typeface="Arial" charset="0"/>
            </a:endParaRPr>
          </a:p>
        </p:txBody>
      </p:sp>
      <p:sp>
        <p:nvSpPr>
          <p:cNvPr id="43" name="Rectangle 78"/>
          <p:cNvSpPr>
            <a:spLocks noChangeArrowheads="1"/>
          </p:cNvSpPr>
          <p:nvPr/>
        </p:nvSpPr>
        <p:spPr bwMode="auto">
          <a:xfrm>
            <a:off x="3829646" y="2886670"/>
            <a:ext cx="1095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algn="r" eaLnBrk="1" hangingPunct="1">
              <a:spcBef>
                <a:spcPct val="0"/>
              </a:spcBef>
              <a:buClrTx/>
              <a:buFontTx/>
              <a:buNone/>
            </a:pPr>
            <a:r>
              <a:rPr lang="en-GB" altLang="en-US" sz="1200" b="1">
                <a:solidFill>
                  <a:srgbClr val="0000FF"/>
                </a:solidFill>
                <a:latin typeface="Arial" charset="0"/>
                <a:ea typeface="ＭＳ Ｐゴシック" pitchFamily="-7" charset="-128"/>
                <a:cs typeface="Arial" charset="0"/>
              </a:rPr>
              <a:t>N</a:t>
            </a:r>
            <a:endParaRPr lang="en-GB" altLang="en-US" sz="1200" b="1" baseline="-25000">
              <a:solidFill>
                <a:srgbClr val="0000FF"/>
              </a:solidFill>
              <a:latin typeface="Arial" charset="0"/>
              <a:ea typeface="ＭＳ Ｐゴシック" pitchFamily="-7" charset="-128"/>
              <a:cs typeface="Arial" charset="0"/>
            </a:endParaRPr>
          </a:p>
        </p:txBody>
      </p:sp>
      <p:sp>
        <p:nvSpPr>
          <p:cNvPr id="44" name="Rectangle 78"/>
          <p:cNvSpPr>
            <a:spLocks noChangeArrowheads="1"/>
          </p:cNvSpPr>
          <p:nvPr/>
        </p:nvSpPr>
        <p:spPr bwMode="auto">
          <a:xfrm>
            <a:off x="4504333" y="2548533"/>
            <a:ext cx="101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algn="r" eaLnBrk="1" hangingPunct="1">
              <a:spcBef>
                <a:spcPct val="0"/>
              </a:spcBef>
              <a:buClrTx/>
              <a:buFontTx/>
              <a:buNone/>
            </a:pPr>
            <a:r>
              <a:rPr lang="en-GB" altLang="en-US" sz="1200" b="1">
                <a:solidFill>
                  <a:srgbClr val="0000FF"/>
                </a:solidFill>
                <a:latin typeface="Arial" charset="0"/>
                <a:ea typeface="ＭＳ Ｐゴシック" pitchFamily="-7" charset="-128"/>
                <a:cs typeface="Arial" charset="0"/>
              </a:rPr>
              <a:t>X</a:t>
            </a:r>
            <a:endParaRPr lang="en-GB" altLang="en-US" sz="1200" b="1" baseline="-25000">
              <a:solidFill>
                <a:srgbClr val="0000FF"/>
              </a:solidFill>
              <a:latin typeface="Arial" charset="0"/>
              <a:ea typeface="ＭＳ Ｐゴシック" pitchFamily="-7" charset="-128"/>
              <a:cs typeface="Arial" charset="0"/>
            </a:endParaRPr>
          </a:p>
        </p:txBody>
      </p:sp>
      <p:sp>
        <p:nvSpPr>
          <p:cNvPr id="45" name="Rectangle 73"/>
          <p:cNvSpPr>
            <a:spLocks noChangeArrowheads="1"/>
          </p:cNvSpPr>
          <p:nvPr/>
        </p:nvSpPr>
        <p:spPr bwMode="auto">
          <a:xfrm>
            <a:off x="3948708" y="3104158"/>
            <a:ext cx="15821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eaLnBrk="1" hangingPunct="1">
              <a:spcBef>
                <a:spcPct val="0"/>
              </a:spcBef>
              <a:buClrTx/>
              <a:buFontTx/>
              <a:buNone/>
            </a:pPr>
            <a:r>
              <a:rPr lang="en-GB" altLang="en-US" sz="1000" dirty="0">
                <a:solidFill>
                  <a:srgbClr val="000000"/>
                </a:solidFill>
                <a:latin typeface="Arial" charset="0"/>
                <a:ea typeface="ＭＳ Ｐゴシック" pitchFamily="-7" charset="-128"/>
                <a:cs typeface="Arial" charset="0"/>
              </a:rPr>
              <a:t>Measured area (State FIRs)</a:t>
            </a:r>
            <a:endParaRPr lang="en-GB" altLang="en-US" sz="1600" dirty="0">
              <a:solidFill>
                <a:schemeClr val="tx1"/>
              </a:solidFill>
              <a:latin typeface="Arial" charset="0"/>
              <a:ea typeface="ＭＳ Ｐゴシック" pitchFamily="-7" charset="-128"/>
              <a:cs typeface="Arial" charset="0"/>
            </a:endParaRPr>
          </a:p>
        </p:txBody>
      </p:sp>
      <p:sp>
        <p:nvSpPr>
          <p:cNvPr id="46" name="Rectangle 61"/>
          <p:cNvSpPr>
            <a:spLocks noChangeArrowheads="1"/>
          </p:cNvSpPr>
          <p:nvPr/>
        </p:nvSpPr>
        <p:spPr bwMode="auto">
          <a:xfrm>
            <a:off x="1330374" y="1738908"/>
            <a:ext cx="1095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algn="r" eaLnBrk="1" hangingPunct="1">
              <a:spcBef>
                <a:spcPct val="0"/>
              </a:spcBef>
              <a:buClrTx/>
              <a:buFontTx/>
              <a:buNone/>
            </a:pPr>
            <a:r>
              <a:rPr lang="en-GB" altLang="en-US" sz="1200" b="1">
                <a:solidFill>
                  <a:srgbClr val="009900"/>
                </a:solidFill>
                <a:latin typeface="Arial" charset="0"/>
                <a:ea typeface="ＭＳ Ｐゴシック" pitchFamily="-7" charset="-128"/>
                <a:cs typeface="Arial" charset="0"/>
              </a:rPr>
              <a:t>D</a:t>
            </a:r>
            <a:endParaRPr lang="en-GB" altLang="en-US" sz="1200" b="1" baseline="-25000">
              <a:solidFill>
                <a:srgbClr val="009900"/>
              </a:solidFill>
              <a:latin typeface="Arial" charset="0"/>
              <a:ea typeface="ＭＳ Ｐゴシック" pitchFamily="-7" charset="-128"/>
              <a:cs typeface="Arial" charset="0"/>
            </a:endParaRPr>
          </a:p>
        </p:txBody>
      </p:sp>
      <p:sp>
        <p:nvSpPr>
          <p:cNvPr id="47" name="Rectangle 61"/>
          <p:cNvSpPr>
            <a:spLocks noChangeArrowheads="1"/>
          </p:cNvSpPr>
          <p:nvPr/>
        </p:nvSpPr>
        <p:spPr bwMode="auto">
          <a:xfrm>
            <a:off x="685849" y="4086820"/>
            <a:ext cx="1190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algn="r" eaLnBrk="1" hangingPunct="1">
              <a:spcBef>
                <a:spcPct val="0"/>
              </a:spcBef>
              <a:buClrTx/>
              <a:buFontTx/>
              <a:buNone/>
            </a:pPr>
            <a:r>
              <a:rPr lang="en-GB" altLang="en-US" sz="1200" b="1">
                <a:solidFill>
                  <a:srgbClr val="009900"/>
                </a:solidFill>
                <a:latin typeface="Arial" charset="0"/>
                <a:ea typeface="ＭＳ Ｐゴシック" pitchFamily="-7" charset="-128"/>
                <a:cs typeface="Arial" charset="0"/>
              </a:rPr>
              <a:t>O</a:t>
            </a:r>
            <a:endParaRPr lang="en-GB" altLang="en-US" sz="1200" b="1" baseline="-25000">
              <a:solidFill>
                <a:srgbClr val="009900"/>
              </a:solidFill>
              <a:latin typeface="Arial" charset="0"/>
              <a:ea typeface="ＭＳ Ｐゴシック" pitchFamily="-7" charset="-128"/>
              <a:cs typeface="Arial" charset="0"/>
            </a:endParaRPr>
          </a:p>
        </p:txBody>
      </p:sp>
      <p:sp>
        <p:nvSpPr>
          <p:cNvPr id="48" name="Rectangle 61"/>
          <p:cNvSpPr>
            <a:spLocks noChangeArrowheads="1"/>
          </p:cNvSpPr>
          <p:nvPr/>
        </p:nvSpPr>
        <p:spPr bwMode="auto">
          <a:xfrm>
            <a:off x="3907433" y="1748433"/>
            <a:ext cx="1095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algn="r" eaLnBrk="1" hangingPunct="1">
              <a:spcBef>
                <a:spcPct val="0"/>
              </a:spcBef>
              <a:buClrTx/>
              <a:buFontTx/>
              <a:buNone/>
            </a:pPr>
            <a:r>
              <a:rPr lang="en-GB" altLang="en-US" sz="1200" b="1">
                <a:solidFill>
                  <a:srgbClr val="009900"/>
                </a:solidFill>
                <a:latin typeface="Arial" charset="0"/>
                <a:ea typeface="ＭＳ Ｐゴシック" pitchFamily="-7" charset="-128"/>
                <a:cs typeface="Arial" charset="0"/>
              </a:rPr>
              <a:t>D</a:t>
            </a:r>
            <a:endParaRPr lang="en-GB" altLang="en-US" sz="1200" b="1" baseline="-25000">
              <a:solidFill>
                <a:srgbClr val="009900"/>
              </a:solidFill>
              <a:latin typeface="Arial" charset="0"/>
              <a:ea typeface="ＭＳ Ｐゴシック" pitchFamily="-7" charset="-128"/>
              <a:cs typeface="Arial" charset="0"/>
            </a:endParaRPr>
          </a:p>
        </p:txBody>
      </p:sp>
      <p:pic>
        <p:nvPicPr>
          <p:cNvPr id="49" name="Picture 49" descr="FEquantitiesV2IsoAchiev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4662" y="953414"/>
            <a:ext cx="1233602" cy="197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ectangle 81"/>
          <p:cNvSpPr>
            <a:spLocks noChangeArrowheads="1"/>
          </p:cNvSpPr>
          <p:nvPr/>
        </p:nvSpPr>
        <p:spPr bwMode="auto">
          <a:xfrm>
            <a:off x="908099" y="853083"/>
            <a:ext cx="9969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eaLnBrk="1" hangingPunct="1">
              <a:spcBef>
                <a:spcPct val="0"/>
              </a:spcBef>
              <a:buClrTx/>
              <a:buFontTx/>
              <a:buNone/>
            </a:pPr>
            <a:r>
              <a:rPr lang="en-GB" altLang="en-US" sz="1200">
                <a:solidFill>
                  <a:srgbClr val="000000"/>
                </a:solidFill>
                <a:latin typeface="Arial" charset="0"/>
                <a:ea typeface="ＭＳ Ｐゴシック" pitchFamily="-7" charset="-128"/>
                <a:cs typeface="Arial" charset="0"/>
              </a:rPr>
              <a:t>Domestic flight</a:t>
            </a:r>
            <a:endParaRPr lang="en-GB" altLang="en-US" sz="1800">
              <a:solidFill>
                <a:schemeClr val="tx1"/>
              </a:solidFill>
              <a:latin typeface="Arial" charset="0"/>
              <a:ea typeface="ＭＳ Ｐゴシック" pitchFamily="-7" charset="-128"/>
              <a:cs typeface="Arial" charset="0"/>
            </a:endParaRPr>
          </a:p>
        </p:txBody>
      </p:sp>
      <p:sp>
        <p:nvSpPr>
          <p:cNvPr id="52" name="Rectangle 81"/>
          <p:cNvSpPr>
            <a:spLocks noChangeArrowheads="1"/>
          </p:cNvSpPr>
          <p:nvPr/>
        </p:nvSpPr>
        <p:spPr bwMode="auto">
          <a:xfrm>
            <a:off x="3586758" y="843558"/>
            <a:ext cx="6508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eaLnBrk="1" hangingPunct="1">
              <a:spcBef>
                <a:spcPct val="0"/>
              </a:spcBef>
              <a:buClrTx/>
              <a:buFontTx/>
              <a:buNone/>
            </a:pPr>
            <a:r>
              <a:rPr lang="en-GB" altLang="en-US" sz="1200">
                <a:solidFill>
                  <a:srgbClr val="000000"/>
                </a:solidFill>
                <a:latin typeface="Arial" charset="0"/>
                <a:ea typeface="ＭＳ Ｐゴシック" pitchFamily="-7" charset="-128"/>
                <a:cs typeface="Arial" charset="0"/>
              </a:rPr>
              <a:t>Overflight</a:t>
            </a:r>
            <a:endParaRPr lang="en-GB" altLang="en-US" sz="1800">
              <a:solidFill>
                <a:schemeClr val="tx1"/>
              </a:solidFill>
              <a:latin typeface="Arial" charset="0"/>
              <a:ea typeface="ＭＳ Ｐゴシック" pitchFamily="-7" charset="-128"/>
              <a:cs typeface="Arial" charset="0"/>
            </a:endParaRPr>
          </a:p>
        </p:txBody>
      </p:sp>
      <p:sp>
        <p:nvSpPr>
          <p:cNvPr id="53" name="Rectangle 53"/>
          <p:cNvSpPr>
            <a:spLocks noChangeArrowheads="1"/>
          </p:cNvSpPr>
          <p:nvPr/>
        </p:nvSpPr>
        <p:spPr bwMode="auto">
          <a:xfrm>
            <a:off x="4028554" y="3474045"/>
            <a:ext cx="1479550" cy="123825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algn="ctr" eaLnBrk="1" hangingPunct="1">
              <a:spcBef>
                <a:spcPct val="0"/>
              </a:spcBef>
              <a:buClrTx/>
              <a:buFontTx/>
              <a:buNone/>
            </a:pPr>
            <a:r>
              <a:rPr lang="en-US" altLang="en-US" sz="1200" dirty="0">
                <a:solidFill>
                  <a:srgbClr val="000000"/>
                </a:solidFill>
                <a:latin typeface="Arial" charset="0"/>
                <a:cs typeface="Arial" charset="0"/>
              </a:rPr>
              <a:t>Non-SES States can choose reference area</a:t>
            </a:r>
          </a:p>
          <a:p>
            <a:pPr algn="ctr" eaLnBrk="1" hangingPunct="1">
              <a:spcBef>
                <a:spcPct val="0"/>
              </a:spcBef>
              <a:buClrTx/>
              <a:buFontTx/>
              <a:buNone/>
            </a:pPr>
            <a:endParaRPr lang="en-US" altLang="en-US" sz="1200" dirty="0">
              <a:solidFill>
                <a:srgbClr val="000000"/>
              </a:solidFill>
              <a:latin typeface="Arial" charset="0"/>
              <a:cs typeface="Arial" charset="0"/>
            </a:endParaRPr>
          </a:p>
          <a:p>
            <a:pPr algn="ctr" eaLnBrk="1" hangingPunct="1">
              <a:spcBef>
                <a:spcPct val="0"/>
              </a:spcBef>
              <a:buClrTx/>
              <a:buFontTx/>
              <a:buNone/>
            </a:pPr>
            <a:r>
              <a:rPr lang="en-US" altLang="en-US" sz="1200" dirty="0">
                <a:solidFill>
                  <a:srgbClr val="000000"/>
                </a:solidFill>
                <a:latin typeface="Arial" charset="0"/>
                <a:cs typeface="Arial" charset="0"/>
              </a:rPr>
              <a:t>Min: State FIRs</a:t>
            </a:r>
          </a:p>
          <a:p>
            <a:pPr algn="ctr" eaLnBrk="1" hangingPunct="1">
              <a:spcBef>
                <a:spcPct val="0"/>
              </a:spcBef>
              <a:buClrTx/>
              <a:buFontTx/>
              <a:buNone/>
            </a:pPr>
            <a:r>
              <a:rPr lang="en-US" altLang="en-US" sz="1200" dirty="0">
                <a:solidFill>
                  <a:srgbClr val="000000"/>
                </a:solidFill>
                <a:latin typeface="Arial" charset="0"/>
                <a:cs typeface="Arial" charset="0"/>
              </a:rPr>
              <a:t>Max: EUR region</a:t>
            </a:r>
          </a:p>
        </p:txBody>
      </p:sp>
      <p:sp>
        <p:nvSpPr>
          <p:cNvPr id="54"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53</a:t>
            </a:fld>
            <a:endParaRPr lang="en-CA" dirty="0"/>
          </a:p>
        </p:txBody>
      </p:sp>
      <p:sp>
        <p:nvSpPr>
          <p:cNvPr id="55" name="Footer Placeholder 4"/>
          <p:cNvSpPr>
            <a:spLocks noGrp="1"/>
          </p:cNvSpPr>
          <p:nvPr>
            <p:ph type="ftr" sz="quarter" idx="4294967295"/>
          </p:nvPr>
        </p:nvSpPr>
        <p:spPr>
          <a:xfrm>
            <a:off x="2051720" y="4894008"/>
            <a:ext cx="504056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spTree>
    <p:extLst>
      <p:ext uri="{BB962C8B-B14F-4D97-AF65-F5344CB8AC3E}">
        <p14:creationId xmlns:p14="http://schemas.microsoft.com/office/powerpoint/2010/main" val="359220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nodePh="1">
                                  <p:stCondLst>
                                    <p:cond delay="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nodePh="1">
                                  <p:stCondLst>
                                    <p:cond delay="0"/>
                                  </p:stCondLst>
                                  <p:endCondLst>
                                    <p:cond evt="begin" delay="0">
                                      <p:tn val="35"/>
                                    </p:cond>
                                  </p:end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par>
                                <p:cTn id="57" presetID="1" presetClass="entr" presetSubtype="0" fill="hold" grpId="0" nodeType="withEffect" nodePh="1">
                                  <p:stCondLst>
                                    <p:cond delay="0"/>
                                  </p:stCondLst>
                                  <p:endCondLst>
                                    <p:cond evt="begin" delay="0">
                                      <p:tn val="57"/>
                                    </p:cond>
                                  </p:end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3"/>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animBg="1"/>
      <p:bldP spid="10" grpId="0" animBg="1"/>
      <p:bldP spid="11" grpId="0"/>
      <p:bldP spid="12" grpId="0" animBg="1"/>
      <p:bldP spid="13" grpId="0" animBg="1"/>
      <p:bldP spid="14" grpId="0" animBg="1"/>
      <p:bldP spid="15" grpId="0" animBg="1"/>
      <p:bldP spid="16" grpId="0"/>
      <p:bldP spid="17" grpId="0"/>
      <p:bldP spid="18" grpId="0"/>
      <p:bldP spid="19" grpId="0"/>
      <p:bldP spid="20" grpId="0" animBg="1"/>
      <p:bldP spid="21" grpId="0"/>
      <p:bldP spid="22" grpId="0"/>
      <p:bldP spid="23" grpId="0"/>
      <p:bldP spid="24" grpId="0"/>
      <p:bldP spid="25" grpId="0"/>
      <p:bldP spid="26" grpId="0" animBg="1"/>
      <p:bldP spid="27" grpId="0"/>
      <p:bldP spid="28" grpId="0" animBg="1"/>
      <p:bldP spid="29" grpId="0" animBg="1"/>
      <p:bldP spid="30" grpId="0"/>
      <p:bldP spid="31" grpId="0" animBg="1"/>
      <p:bldP spid="32" grpId="0" animBg="1"/>
      <p:bldP spid="33" grpId="0" animBg="1"/>
      <p:bldP spid="34" grpId="0" animBg="1"/>
      <p:bldP spid="35" grpId="0"/>
      <p:bldP spid="36" grpId="0"/>
      <p:bldP spid="37" grpId="0"/>
      <p:bldP spid="38" grpId="0" animBg="1"/>
      <p:bldP spid="39" grpId="0" animBg="1"/>
      <p:bldP spid="40" grpId="0"/>
      <p:bldP spid="41" grpId="0"/>
      <p:bldP spid="42" grpId="0"/>
      <p:bldP spid="43" grpId="0"/>
      <p:bldP spid="44" grpId="0"/>
      <p:bldP spid="45" grpId="0"/>
      <p:bldP spid="46" grpId="0"/>
      <p:bldP spid="47" grpId="0"/>
      <p:bldP spid="48" grpId="0"/>
      <p:bldP spid="51" grpId="0"/>
      <p:bldP spid="52" grpId="0"/>
      <p:bldP spid="5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716016" y="123478"/>
            <a:ext cx="4269160"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t>Data items</a:t>
            </a:r>
          </a:p>
        </p:txBody>
      </p:sp>
      <p:graphicFrame>
        <p:nvGraphicFramePr>
          <p:cNvPr id="4" name="Object 3"/>
          <p:cNvGraphicFramePr>
            <a:graphicFrameLocks noChangeAspect="1"/>
          </p:cNvGraphicFramePr>
          <p:nvPr>
            <p:extLst>
              <p:ext uri="{D42A27DB-BD31-4B8C-83A1-F6EECF244321}">
                <p14:modId xmlns:p14="http://schemas.microsoft.com/office/powerpoint/2010/main" val="1594000394"/>
              </p:ext>
            </p:extLst>
          </p:nvPr>
        </p:nvGraphicFramePr>
        <p:xfrm>
          <a:off x="2483768" y="987574"/>
          <a:ext cx="4777574" cy="3024336"/>
        </p:xfrm>
        <a:graphic>
          <a:graphicData uri="http://schemas.openxmlformats.org/presentationml/2006/ole">
            <mc:AlternateContent xmlns:mc="http://schemas.openxmlformats.org/markup-compatibility/2006">
              <mc:Choice xmlns:v="urn:schemas-microsoft-com:vml" Requires="v">
                <p:oleObj spid="_x0000_s3077" name="Worksheet" r:id="rId3" imgW="4153024" imgH="2628900" progId="Excel.Sheet.12">
                  <p:embed/>
                </p:oleObj>
              </mc:Choice>
              <mc:Fallback>
                <p:oleObj name="Worksheet" r:id="rId3" imgW="4153024" imgH="2628900" progId="Excel.Sheet.12">
                  <p:embed/>
                  <p:pic>
                    <p:nvPicPr>
                      <p:cNvPr id="0" name=""/>
                      <p:cNvPicPr/>
                      <p:nvPr/>
                    </p:nvPicPr>
                    <p:blipFill>
                      <a:blip r:embed="rId4"/>
                      <a:stretch>
                        <a:fillRect/>
                      </a:stretch>
                    </p:blipFill>
                    <p:spPr>
                      <a:xfrm>
                        <a:off x="2483768" y="987574"/>
                        <a:ext cx="4777574" cy="3024336"/>
                      </a:xfrm>
                      <a:prstGeom prst="rect">
                        <a:avLst/>
                      </a:prstGeom>
                      <a:solidFill>
                        <a:schemeClr val="bg1"/>
                      </a:solidFill>
                    </p:spPr>
                  </p:pic>
                </p:oleObj>
              </mc:Fallback>
            </mc:AlternateContent>
          </a:graphicData>
        </a:graphic>
      </p:graphicFrame>
      <p:sp>
        <p:nvSpPr>
          <p:cNvPr id="5"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54</a:t>
            </a:fld>
            <a:endParaRPr lang="en-CA" dirty="0"/>
          </a:p>
        </p:txBody>
      </p:sp>
      <p:sp>
        <p:nvSpPr>
          <p:cNvPr id="6" name="Footer Placeholder 4"/>
          <p:cNvSpPr>
            <a:spLocks noGrp="1"/>
          </p:cNvSpPr>
          <p:nvPr>
            <p:ph type="ftr" sz="quarter" idx="4294967295"/>
          </p:nvPr>
        </p:nvSpPr>
        <p:spPr>
          <a:xfrm>
            <a:off x="2051720" y="4894008"/>
            <a:ext cx="504056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spTree>
    <p:extLst>
      <p:ext uri="{BB962C8B-B14F-4D97-AF65-F5344CB8AC3E}">
        <p14:creationId xmlns:p14="http://schemas.microsoft.com/office/powerpoint/2010/main" val="1915150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1F5103-A782-62F4-2E83-7E8C25F1DF95}"/>
              </a:ext>
            </a:extLst>
          </p:cNvPr>
          <p:cNvPicPr>
            <a:picLocks noChangeAspect="1"/>
          </p:cNvPicPr>
          <p:nvPr/>
        </p:nvPicPr>
        <p:blipFill>
          <a:blip r:embed="rId2"/>
          <a:stretch>
            <a:fillRect/>
          </a:stretch>
        </p:blipFill>
        <p:spPr>
          <a:xfrm>
            <a:off x="169198" y="716388"/>
            <a:ext cx="8478713" cy="3725940"/>
          </a:xfrm>
          <a:prstGeom prst="rect">
            <a:avLst/>
          </a:prstGeom>
        </p:spPr>
      </p:pic>
      <p:sp>
        <p:nvSpPr>
          <p:cNvPr id="3"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55</a:t>
            </a:fld>
            <a:endParaRPr lang="en-CA" dirty="0"/>
          </a:p>
        </p:txBody>
      </p:sp>
      <p:sp>
        <p:nvSpPr>
          <p:cNvPr id="4" name="TextBox 3"/>
          <p:cNvSpPr txBox="1"/>
          <p:nvPr/>
        </p:nvSpPr>
        <p:spPr>
          <a:xfrm>
            <a:off x="1187624" y="1106467"/>
            <a:ext cx="4680520" cy="830997"/>
          </a:xfrm>
          <a:prstGeom prst="rect">
            <a:avLst/>
          </a:prstGeom>
          <a:noFill/>
        </p:spPr>
        <p:txBody>
          <a:bodyPr wrap="square" rtlCol="0">
            <a:spAutoFit/>
          </a:bodyPr>
          <a:lstStyle/>
          <a:p>
            <a:r>
              <a:rPr lang="en-GB" sz="800" dirty="0"/>
              <a:t>Date Note:</a:t>
            </a:r>
            <a:br>
              <a:rPr lang="en-GB" sz="800" dirty="0"/>
            </a:br>
            <a:r>
              <a:rPr lang="en-GB" sz="800" dirty="0"/>
              <a:t>On the left side of the graph: for 4 States a number of FPL trajectories have been discarded for data quality reasons. </a:t>
            </a:r>
            <a:br>
              <a:rPr lang="en-GB" sz="800" dirty="0"/>
            </a:br>
            <a:r>
              <a:rPr lang="en-GB" sz="800" dirty="0"/>
              <a:t>This causes the SUR/FPL ratio to be &gt; 100%, which is not an issue for performance measurement.</a:t>
            </a:r>
          </a:p>
          <a:p>
            <a:r>
              <a:rPr lang="en-GB" sz="800" dirty="0"/>
              <a:t>On the right side of the graph: for 2 States the SUR/FPL ratio is significantly &lt; 100%, which is an indication of insufficient surveillance data coverage.</a:t>
            </a:r>
          </a:p>
        </p:txBody>
      </p:sp>
      <p:sp>
        <p:nvSpPr>
          <p:cNvPr id="5" name="Title 1"/>
          <p:cNvSpPr txBox="1">
            <a:spLocks/>
          </p:cNvSpPr>
          <p:nvPr/>
        </p:nvSpPr>
        <p:spPr>
          <a:xfrm>
            <a:off x="4716016" y="123478"/>
            <a:ext cx="4269160"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t>Data item B49b</a:t>
            </a:r>
          </a:p>
        </p:txBody>
      </p:sp>
      <p:sp>
        <p:nvSpPr>
          <p:cNvPr id="7" name="Rectangle 6"/>
          <p:cNvSpPr/>
          <p:nvPr/>
        </p:nvSpPr>
        <p:spPr>
          <a:xfrm>
            <a:off x="5940152" y="1117663"/>
            <a:ext cx="360040" cy="2894247"/>
          </a:xfrm>
          <a:prstGeom prst="rect">
            <a:avLst/>
          </a:prstGeom>
          <a:solidFill>
            <a:schemeClr val="bg1">
              <a:lumMod val="95000"/>
              <a:alpha val="50000"/>
            </a:schemeClr>
          </a:solidFill>
          <a:ln>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ooter Placeholder 4"/>
          <p:cNvSpPr>
            <a:spLocks noGrp="1"/>
          </p:cNvSpPr>
          <p:nvPr>
            <p:ph type="ftr" sz="quarter" idx="4294967295"/>
          </p:nvPr>
        </p:nvSpPr>
        <p:spPr>
          <a:xfrm>
            <a:off x="2051720" y="4894008"/>
            <a:ext cx="504056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sp>
        <p:nvSpPr>
          <p:cNvPr id="11" name="Rectangle 10"/>
          <p:cNvSpPr/>
          <p:nvPr/>
        </p:nvSpPr>
        <p:spPr>
          <a:xfrm>
            <a:off x="595406" y="1117043"/>
            <a:ext cx="592218" cy="2894247"/>
          </a:xfrm>
          <a:prstGeom prst="rect">
            <a:avLst/>
          </a:prstGeom>
          <a:solidFill>
            <a:schemeClr val="bg1">
              <a:lumMod val="95000"/>
              <a:alpha val="50000"/>
            </a:schemeClr>
          </a:solidFill>
          <a:ln>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1763688" y="2658981"/>
            <a:ext cx="3600400" cy="1223412"/>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n-GB" sz="1050" dirty="0"/>
              <a:t>Across the EUR Region a high level of FPL achieved distance ratio is observed.</a:t>
            </a:r>
            <a:br>
              <a:rPr lang="en-GB" sz="1050" dirty="0"/>
            </a:br>
            <a:endParaRPr lang="en-GB" sz="1050" dirty="0"/>
          </a:p>
          <a:p>
            <a:pPr marL="171450" indent="-171450">
              <a:buFont typeface="Arial" panose="020B0604020202020204" pitchFamily="34" charset="0"/>
              <a:buChar char="•"/>
            </a:pPr>
            <a:r>
              <a:rPr lang="en-GB" sz="1050" dirty="0"/>
              <a:t>This suggests that FPLs are closely coordinated between air transport operators and air navigation service providers considering available capacity (on the day of operation) and related constraints.</a:t>
            </a:r>
          </a:p>
        </p:txBody>
      </p:sp>
    </p:spTree>
    <p:extLst>
      <p:ext uri="{BB962C8B-B14F-4D97-AF65-F5344CB8AC3E}">
        <p14:creationId xmlns:p14="http://schemas.microsoft.com/office/powerpoint/2010/main" val="33612817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3558"/>
            <a:ext cx="8229600" cy="857250"/>
          </a:xfrm>
        </p:spPr>
        <p:txBody>
          <a:bodyPr/>
          <a:lstStyle/>
          <a:p>
            <a:r>
              <a:rPr lang="en-GB" dirty="0"/>
              <a:t>Surveillance data (CPR) coverage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690" y="1575756"/>
            <a:ext cx="4167666" cy="3240360"/>
          </a:xfrm>
          <a:prstGeom prst="rect">
            <a:avLst/>
          </a:prstGeom>
        </p:spPr>
      </p:pic>
      <p:sp>
        <p:nvSpPr>
          <p:cNvPr id="5"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56</a:t>
            </a:fld>
            <a:endParaRPr lang="en-CA" dirty="0"/>
          </a:p>
        </p:txBody>
      </p:sp>
      <p:sp>
        <p:nvSpPr>
          <p:cNvPr id="6" name="Footer Placeholder 4"/>
          <p:cNvSpPr>
            <a:spLocks noGrp="1"/>
          </p:cNvSpPr>
          <p:nvPr>
            <p:ph type="ftr" sz="quarter" idx="4294967295"/>
          </p:nvPr>
        </p:nvSpPr>
        <p:spPr>
          <a:xfrm>
            <a:off x="2051720" y="4894008"/>
            <a:ext cx="504056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pic>
        <p:nvPicPr>
          <p:cNvPr id="3" name="Picture 2"/>
          <p:cNvPicPr>
            <a:picLocks noChangeAspect="1"/>
          </p:cNvPicPr>
          <p:nvPr/>
        </p:nvPicPr>
        <p:blipFill>
          <a:blip r:embed="rId3"/>
          <a:stretch>
            <a:fillRect/>
          </a:stretch>
        </p:blipFill>
        <p:spPr>
          <a:xfrm>
            <a:off x="-3524250" y="-3724275"/>
            <a:ext cx="3238500" cy="2518410"/>
          </a:xfrm>
          <a:prstGeom prst="rect">
            <a:avLst/>
          </a:prstGeom>
        </p:spPr>
      </p:pic>
      <p:pic>
        <p:nvPicPr>
          <p:cNvPr id="7" name="Picture 6"/>
          <p:cNvPicPr>
            <a:picLocks noChangeAspect="1"/>
          </p:cNvPicPr>
          <p:nvPr/>
        </p:nvPicPr>
        <p:blipFill>
          <a:blip r:embed="rId3"/>
          <a:stretch>
            <a:fillRect/>
          </a:stretch>
        </p:blipFill>
        <p:spPr>
          <a:xfrm>
            <a:off x="4716016" y="1575756"/>
            <a:ext cx="4155905" cy="3231827"/>
          </a:xfrm>
          <a:prstGeom prst="rect">
            <a:avLst/>
          </a:prstGeom>
        </p:spPr>
      </p:pic>
      <p:sp>
        <p:nvSpPr>
          <p:cNvPr id="8" name="TextBox 7"/>
          <p:cNvSpPr txBox="1"/>
          <p:nvPr/>
        </p:nvSpPr>
        <p:spPr>
          <a:xfrm>
            <a:off x="3923928" y="1523827"/>
            <a:ext cx="498855" cy="276999"/>
          </a:xfrm>
          <a:prstGeom prst="rect">
            <a:avLst/>
          </a:prstGeom>
          <a:noFill/>
        </p:spPr>
        <p:txBody>
          <a:bodyPr wrap="none" rtlCol="0">
            <a:spAutoFit/>
          </a:bodyPr>
          <a:lstStyle/>
          <a:p>
            <a:r>
              <a:rPr lang="en-GB" sz="1200" b="1" dirty="0">
                <a:solidFill>
                  <a:srgbClr val="FF0000"/>
                </a:solidFill>
              </a:rPr>
              <a:t>2017</a:t>
            </a:r>
          </a:p>
        </p:txBody>
      </p:sp>
      <p:sp>
        <p:nvSpPr>
          <p:cNvPr id="9" name="TextBox 8"/>
          <p:cNvSpPr txBox="1"/>
          <p:nvPr/>
        </p:nvSpPr>
        <p:spPr>
          <a:xfrm>
            <a:off x="8404722" y="1510234"/>
            <a:ext cx="498855" cy="276999"/>
          </a:xfrm>
          <a:prstGeom prst="rect">
            <a:avLst/>
          </a:prstGeom>
          <a:noFill/>
        </p:spPr>
        <p:txBody>
          <a:bodyPr wrap="none" rtlCol="0">
            <a:spAutoFit/>
          </a:bodyPr>
          <a:lstStyle/>
          <a:p>
            <a:r>
              <a:rPr lang="en-GB" sz="1200" b="1" dirty="0">
                <a:solidFill>
                  <a:srgbClr val="FF0000"/>
                </a:solidFill>
              </a:rPr>
              <a:t>2019</a:t>
            </a:r>
          </a:p>
        </p:txBody>
      </p:sp>
    </p:spTree>
    <p:extLst>
      <p:ext uri="{BB962C8B-B14F-4D97-AF65-F5344CB8AC3E}">
        <p14:creationId xmlns:p14="http://schemas.microsoft.com/office/powerpoint/2010/main" val="6762070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36D07C-C848-9EA7-9351-9A622C3EE47B}"/>
              </a:ext>
            </a:extLst>
          </p:cNvPr>
          <p:cNvPicPr>
            <a:picLocks noChangeAspect="1"/>
          </p:cNvPicPr>
          <p:nvPr/>
        </p:nvPicPr>
        <p:blipFill>
          <a:blip r:embed="rId2"/>
          <a:stretch>
            <a:fillRect/>
          </a:stretch>
        </p:blipFill>
        <p:spPr>
          <a:xfrm>
            <a:off x="169198" y="716388"/>
            <a:ext cx="8478713" cy="3725940"/>
          </a:xfrm>
          <a:prstGeom prst="rect">
            <a:avLst/>
          </a:prstGeom>
        </p:spPr>
      </p:pic>
      <p:sp>
        <p:nvSpPr>
          <p:cNvPr id="3"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57</a:t>
            </a:fld>
            <a:endParaRPr lang="en-CA" dirty="0"/>
          </a:p>
        </p:txBody>
      </p:sp>
      <p:sp>
        <p:nvSpPr>
          <p:cNvPr id="4" name="TextBox 3"/>
          <p:cNvSpPr txBox="1"/>
          <p:nvPr/>
        </p:nvSpPr>
        <p:spPr>
          <a:xfrm>
            <a:off x="0" y="4444820"/>
            <a:ext cx="9144000" cy="215444"/>
          </a:xfrm>
          <a:prstGeom prst="rect">
            <a:avLst/>
          </a:prstGeom>
          <a:noFill/>
        </p:spPr>
        <p:txBody>
          <a:bodyPr wrap="square" rtlCol="0">
            <a:spAutoFit/>
          </a:bodyPr>
          <a:lstStyle/>
          <a:p>
            <a:r>
              <a:rPr lang="en-GB" sz="800" dirty="0"/>
              <a:t>Note: Total achieved IFR distance := contribution to the great circle distance of the flights</a:t>
            </a:r>
          </a:p>
        </p:txBody>
      </p:sp>
      <p:sp>
        <p:nvSpPr>
          <p:cNvPr id="5" name="Title 1"/>
          <p:cNvSpPr txBox="1">
            <a:spLocks/>
          </p:cNvSpPr>
          <p:nvPr/>
        </p:nvSpPr>
        <p:spPr>
          <a:xfrm>
            <a:off x="4716016" y="123478"/>
            <a:ext cx="4269160"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t>Data item B51</a:t>
            </a:r>
          </a:p>
        </p:txBody>
      </p:sp>
      <p:sp>
        <p:nvSpPr>
          <p:cNvPr id="7" name="Footer Placeholder 4"/>
          <p:cNvSpPr>
            <a:spLocks noGrp="1"/>
          </p:cNvSpPr>
          <p:nvPr>
            <p:ph type="ftr" sz="quarter" idx="4294967295"/>
          </p:nvPr>
        </p:nvSpPr>
        <p:spPr>
          <a:xfrm>
            <a:off x="2051720" y="4894008"/>
            <a:ext cx="504056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sp>
        <p:nvSpPr>
          <p:cNvPr id="9" name="TextBox 8"/>
          <p:cNvSpPr txBox="1"/>
          <p:nvPr/>
        </p:nvSpPr>
        <p:spPr>
          <a:xfrm>
            <a:off x="4323126" y="1491630"/>
            <a:ext cx="3048553" cy="1869743"/>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n-GB" sz="1050" dirty="0"/>
              <a:t>The overall total achieved IFR distance observed across the EUR Region is still reduced as a function of the flights operated (i.e. lower km flown), but has increased in comparison to 2020.</a:t>
            </a:r>
            <a:br>
              <a:rPr lang="en-GB" sz="1050" dirty="0"/>
            </a:br>
            <a:endParaRPr lang="en-GB" sz="1050" dirty="0"/>
          </a:p>
          <a:p>
            <a:pPr marL="171450" indent="-171450">
              <a:buFont typeface="Arial" panose="020B0604020202020204" pitchFamily="34" charset="0"/>
              <a:buChar char="•"/>
            </a:pPr>
            <a:r>
              <a:rPr lang="en-GB" sz="1050" dirty="0"/>
              <a:t>Given the dimensions of the EUR region and the different airspace volumes, just under 60% of the total achieved IFR distances is measured for flights within 6 States.</a:t>
            </a:r>
            <a:br>
              <a:rPr lang="en-GB" sz="1050" dirty="0"/>
            </a:br>
            <a:endParaRPr lang="en-GB" sz="1050" dirty="0"/>
          </a:p>
          <a:p>
            <a:pPr marL="171450" indent="-171450">
              <a:buFont typeface="Arial" panose="020B0604020202020204" pitchFamily="34" charset="0"/>
              <a:buChar char="•"/>
            </a:pPr>
            <a:endParaRPr lang="en-GB" sz="1050" dirty="0"/>
          </a:p>
        </p:txBody>
      </p:sp>
      <p:sp>
        <p:nvSpPr>
          <p:cNvPr id="10" name="Rectangle 9"/>
          <p:cNvSpPr/>
          <p:nvPr/>
        </p:nvSpPr>
        <p:spPr>
          <a:xfrm>
            <a:off x="840676" y="1059582"/>
            <a:ext cx="851004" cy="3151494"/>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84264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58</a:t>
            </a:fld>
            <a:endParaRPr lang="en-CA" dirty="0"/>
          </a:p>
        </p:txBody>
      </p:sp>
      <p:sp>
        <p:nvSpPr>
          <p:cNvPr id="4" name="TextBox 3"/>
          <p:cNvSpPr txBox="1"/>
          <p:nvPr/>
        </p:nvSpPr>
        <p:spPr>
          <a:xfrm>
            <a:off x="0" y="4444820"/>
            <a:ext cx="9144000" cy="215444"/>
          </a:xfrm>
          <a:prstGeom prst="rect">
            <a:avLst/>
          </a:prstGeom>
          <a:noFill/>
        </p:spPr>
        <p:txBody>
          <a:bodyPr wrap="square" rtlCol="0">
            <a:spAutoFit/>
          </a:bodyPr>
          <a:lstStyle/>
          <a:p>
            <a:r>
              <a:rPr lang="en-GB" sz="800" dirty="0"/>
              <a:t>Note: Total flown IFR distance (=actual distance) fused from SUR and FPL data sources and adjusted to compensate for insufficient surveillance data coverage.</a:t>
            </a:r>
          </a:p>
        </p:txBody>
      </p:sp>
      <p:sp>
        <p:nvSpPr>
          <p:cNvPr id="5" name="Title 1"/>
          <p:cNvSpPr txBox="1">
            <a:spLocks/>
          </p:cNvSpPr>
          <p:nvPr/>
        </p:nvSpPr>
        <p:spPr>
          <a:xfrm>
            <a:off x="4716016" y="123478"/>
            <a:ext cx="4269160"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t>Data item B50</a:t>
            </a:r>
          </a:p>
        </p:txBody>
      </p:sp>
      <p:sp>
        <p:nvSpPr>
          <p:cNvPr id="7" name="Footer Placeholder 4"/>
          <p:cNvSpPr>
            <a:spLocks noGrp="1"/>
          </p:cNvSpPr>
          <p:nvPr>
            <p:ph type="ftr" sz="quarter" idx="4294967295"/>
          </p:nvPr>
        </p:nvSpPr>
        <p:spPr>
          <a:xfrm>
            <a:off x="2051720" y="4894008"/>
            <a:ext cx="504056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pic>
        <p:nvPicPr>
          <p:cNvPr id="8" name="Picture 7"/>
          <p:cNvPicPr>
            <a:picLocks noChangeAspect="1"/>
          </p:cNvPicPr>
          <p:nvPr/>
        </p:nvPicPr>
        <p:blipFill>
          <a:blip r:embed="rId2"/>
          <a:stretch>
            <a:fillRect/>
          </a:stretch>
        </p:blipFill>
        <p:spPr>
          <a:xfrm>
            <a:off x="23008" y="687185"/>
            <a:ext cx="6074593" cy="2669458"/>
          </a:xfrm>
          <a:prstGeom prst="rect">
            <a:avLst/>
          </a:prstGeom>
        </p:spPr>
      </p:pic>
      <p:pic>
        <p:nvPicPr>
          <p:cNvPr id="2" name="Picture 1">
            <a:extLst>
              <a:ext uri="{FF2B5EF4-FFF2-40B4-BE49-F238E27FC236}">
                <a16:creationId xmlns:a16="http://schemas.microsoft.com/office/drawing/2014/main" id="{F2356159-BC27-E818-9180-9681FABDF8D0}"/>
              </a:ext>
            </a:extLst>
          </p:cNvPr>
          <p:cNvPicPr>
            <a:picLocks noChangeAspect="1"/>
          </p:cNvPicPr>
          <p:nvPr/>
        </p:nvPicPr>
        <p:blipFill>
          <a:blip r:embed="rId3"/>
          <a:stretch>
            <a:fillRect/>
          </a:stretch>
        </p:blipFill>
        <p:spPr>
          <a:xfrm>
            <a:off x="1331640" y="1227218"/>
            <a:ext cx="7316271" cy="3215109"/>
          </a:xfrm>
          <a:prstGeom prst="rect">
            <a:avLst/>
          </a:prstGeom>
        </p:spPr>
      </p:pic>
      <p:sp>
        <p:nvSpPr>
          <p:cNvPr id="6" name="TextBox 5">
            <a:extLst>
              <a:ext uri="{FF2B5EF4-FFF2-40B4-BE49-F238E27FC236}">
                <a16:creationId xmlns:a16="http://schemas.microsoft.com/office/drawing/2014/main" id="{A34C0929-B09F-2035-E4D4-23C017E4913B}"/>
              </a:ext>
            </a:extLst>
          </p:cNvPr>
          <p:cNvSpPr txBox="1"/>
          <p:nvPr/>
        </p:nvSpPr>
        <p:spPr>
          <a:xfrm>
            <a:off x="4860032" y="2129374"/>
            <a:ext cx="3048553" cy="738664"/>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n-GB" sz="1050" dirty="0"/>
              <a:t>The overall total flown IFR distance increased in 2021 in comparison to 2021 in line with the overall traffic recovery.</a:t>
            </a:r>
          </a:p>
          <a:p>
            <a:pPr marL="171450" indent="-171450">
              <a:buFont typeface="Arial" panose="020B0604020202020204" pitchFamily="34" charset="0"/>
              <a:buChar char="•"/>
            </a:pPr>
            <a:endParaRPr lang="en-GB" sz="1050" dirty="0"/>
          </a:p>
        </p:txBody>
      </p:sp>
    </p:spTree>
    <p:extLst>
      <p:ext uri="{BB962C8B-B14F-4D97-AF65-F5344CB8AC3E}">
        <p14:creationId xmlns:p14="http://schemas.microsoft.com/office/powerpoint/2010/main" val="27584264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92F64E-BC9D-EF9D-65FD-AFD9B1FA3971}"/>
              </a:ext>
            </a:extLst>
          </p:cNvPr>
          <p:cNvPicPr>
            <a:picLocks noChangeAspect="1"/>
          </p:cNvPicPr>
          <p:nvPr/>
        </p:nvPicPr>
        <p:blipFill>
          <a:blip r:embed="rId2"/>
          <a:stretch>
            <a:fillRect/>
          </a:stretch>
        </p:blipFill>
        <p:spPr>
          <a:xfrm>
            <a:off x="169198" y="716388"/>
            <a:ext cx="8478713" cy="3725940"/>
          </a:xfrm>
          <a:prstGeom prst="rect">
            <a:avLst/>
          </a:prstGeom>
        </p:spPr>
      </p:pic>
      <p:sp>
        <p:nvSpPr>
          <p:cNvPr id="3"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59</a:t>
            </a:fld>
            <a:endParaRPr lang="en-CA" dirty="0"/>
          </a:p>
        </p:txBody>
      </p:sp>
      <p:sp>
        <p:nvSpPr>
          <p:cNvPr id="4" name="TextBox 3"/>
          <p:cNvSpPr txBox="1"/>
          <p:nvPr/>
        </p:nvSpPr>
        <p:spPr>
          <a:xfrm>
            <a:off x="0" y="4444820"/>
            <a:ext cx="9144000" cy="215444"/>
          </a:xfrm>
          <a:prstGeom prst="rect">
            <a:avLst/>
          </a:prstGeom>
          <a:noFill/>
        </p:spPr>
        <p:txBody>
          <a:bodyPr wrap="square" rtlCol="0">
            <a:spAutoFit/>
          </a:bodyPr>
          <a:lstStyle/>
          <a:p>
            <a:r>
              <a:rPr lang="en-GB" sz="800" dirty="0"/>
              <a:t>Note: Total extra IFR distance (=excess distance flown) based on fused SUR and FPL data sources and adjusted to compensate for insufficient surveillance data coverage.</a:t>
            </a:r>
          </a:p>
        </p:txBody>
      </p:sp>
      <p:sp>
        <p:nvSpPr>
          <p:cNvPr id="5" name="Title 1"/>
          <p:cNvSpPr txBox="1">
            <a:spLocks/>
          </p:cNvSpPr>
          <p:nvPr/>
        </p:nvSpPr>
        <p:spPr>
          <a:xfrm>
            <a:off x="4716016" y="123478"/>
            <a:ext cx="4269160"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t>Data item B52</a:t>
            </a:r>
          </a:p>
        </p:txBody>
      </p:sp>
      <p:sp>
        <p:nvSpPr>
          <p:cNvPr id="6" name="Rectangle 5"/>
          <p:cNvSpPr/>
          <p:nvPr/>
        </p:nvSpPr>
        <p:spPr>
          <a:xfrm>
            <a:off x="755576" y="1059582"/>
            <a:ext cx="1008112" cy="3232372"/>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ooter Placeholder 4"/>
          <p:cNvSpPr>
            <a:spLocks noGrp="1"/>
          </p:cNvSpPr>
          <p:nvPr>
            <p:ph type="ftr" sz="quarter" idx="4294967295"/>
          </p:nvPr>
        </p:nvSpPr>
        <p:spPr>
          <a:xfrm>
            <a:off x="2051720" y="4894008"/>
            <a:ext cx="504056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sp>
        <p:nvSpPr>
          <p:cNvPr id="2" name="TextBox 1"/>
          <p:cNvSpPr txBox="1"/>
          <p:nvPr/>
        </p:nvSpPr>
        <p:spPr>
          <a:xfrm>
            <a:off x="2447764" y="1730149"/>
            <a:ext cx="4536504" cy="1846659"/>
          </a:xfrm>
          <a:prstGeom prst="rect">
            <a:avLst/>
          </a:prstGeom>
          <a:noFill/>
        </p:spPr>
        <p:txBody>
          <a:bodyPr wrap="square" rtlCol="0">
            <a:spAutoFit/>
          </a:bodyPr>
          <a:lstStyle/>
          <a:p>
            <a:r>
              <a:rPr lang="en-GB" sz="1600" dirty="0"/>
              <a:t>The top 4 States are accountable for 50% of all </a:t>
            </a:r>
            <a:br>
              <a:rPr lang="en-GB" sz="1600" dirty="0"/>
            </a:br>
            <a:r>
              <a:rPr lang="en-GB" sz="1600" dirty="0"/>
              <a:t>extra distance, the top7 for about 70%.</a:t>
            </a:r>
          </a:p>
          <a:p>
            <a:endParaRPr lang="en-GB" sz="1600" dirty="0"/>
          </a:p>
          <a:p>
            <a:r>
              <a:rPr lang="en-GB" sz="1600" dirty="0"/>
              <a:t>While the total extra IFR distance increased in comparison to 2020 with increasing traffic, the overall pattern remained constant.</a:t>
            </a:r>
          </a:p>
          <a:p>
            <a:endParaRPr lang="en-GB" dirty="0"/>
          </a:p>
        </p:txBody>
      </p:sp>
    </p:spTree>
    <p:extLst>
      <p:ext uri="{BB962C8B-B14F-4D97-AF65-F5344CB8AC3E}">
        <p14:creationId xmlns:p14="http://schemas.microsoft.com/office/powerpoint/2010/main" val="2758426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4048" y="123478"/>
            <a:ext cx="3960440" cy="432048"/>
          </a:xfrm>
        </p:spPr>
        <p:txBody>
          <a:bodyPr>
            <a:normAutofit/>
          </a:bodyPr>
          <a:lstStyle/>
          <a:p>
            <a:pPr eaLnBrk="1" hangingPunct="1">
              <a:defRPr/>
            </a:pPr>
            <a:r>
              <a:rPr lang="it-IT" sz="2100" dirty="0" err="1"/>
              <a:t>Highlights</a:t>
            </a:r>
            <a:r>
              <a:rPr lang="it-IT" sz="2100" dirty="0"/>
              <a:t> on performance </a:t>
            </a:r>
            <a:r>
              <a:rPr lang="it-IT" sz="2100" dirty="0" err="1"/>
              <a:t>results</a:t>
            </a:r>
            <a:endParaRPr lang="it-IT" sz="2100" dirty="0"/>
          </a:p>
        </p:txBody>
      </p:sp>
      <p:sp>
        <p:nvSpPr>
          <p:cNvPr id="3" name="Segnaposto contenuto 2"/>
          <p:cNvSpPr>
            <a:spLocks noGrp="1"/>
          </p:cNvSpPr>
          <p:nvPr>
            <p:ph idx="1"/>
          </p:nvPr>
        </p:nvSpPr>
        <p:spPr>
          <a:xfrm>
            <a:off x="539552" y="928710"/>
            <a:ext cx="8147248" cy="3965298"/>
          </a:xfrm>
        </p:spPr>
        <p:txBody>
          <a:bodyPr>
            <a:noAutofit/>
          </a:bodyPr>
          <a:lstStyle/>
          <a:p>
            <a:pPr marL="171450" lvl="1" indent="-171450"/>
            <a:r>
              <a:rPr lang="en-US" sz="1300" dirty="0">
                <a:solidFill>
                  <a:schemeClr val="tx2">
                    <a:lumMod val="75000"/>
                  </a:schemeClr>
                </a:solidFill>
              </a:rPr>
              <a:t>Traffic in 2021 increased in comparison to 2020, however, ranges still well below pre-pandemic levels.</a:t>
            </a:r>
            <a:br>
              <a:rPr lang="en-US" sz="1300" dirty="0">
                <a:solidFill>
                  <a:schemeClr val="tx2">
                    <a:lumMod val="75000"/>
                  </a:schemeClr>
                </a:solidFill>
              </a:rPr>
            </a:br>
            <a:r>
              <a:rPr lang="en-US" sz="1300" dirty="0">
                <a:solidFill>
                  <a:schemeClr val="tx2">
                    <a:lumMod val="75000"/>
                  </a:schemeClr>
                </a:solidFill>
              </a:rPr>
              <a:t>On average, the average flight hour per IFR flight across the EUR region is slightly increased (just under 0.5 min/flight) compared to 2019.</a:t>
            </a:r>
            <a:br>
              <a:rPr lang="en-US" sz="1300" dirty="0">
                <a:solidFill>
                  <a:schemeClr val="tx2">
                    <a:lumMod val="75000"/>
                  </a:schemeClr>
                </a:solidFill>
              </a:rPr>
            </a:br>
            <a:r>
              <a:rPr lang="en-US" sz="1300" dirty="0">
                <a:solidFill>
                  <a:schemeClr val="tx2">
                    <a:lumMod val="75000"/>
                  </a:schemeClr>
                </a:solidFill>
              </a:rPr>
              <a:t>On a per country basis, the observed average flight hour per flight, however, ranges in the same order of magnitude.</a:t>
            </a:r>
            <a:br>
              <a:rPr lang="en-US" sz="1300" dirty="0">
                <a:solidFill>
                  <a:schemeClr val="tx2">
                    <a:lumMod val="75000"/>
                  </a:schemeClr>
                </a:solidFill>
              </a:rPr>
            </a:br>
            <a:r>
              <a:rPr lang="en-US" sz="1300" dirty="0">
                <a:solidFill>
                  <a:schemeClr val="tx2">
                    <a:lumMod val="75000"/>
                  </a:schemeClr>
                </a:solidFill>
              </a:rPr>
              <a:t>This suggests that scale-related efficiencies took place (due the number of lower air traffic) while operating a similar network and the numerical increase is subject to the overall reduced number of flights.</a:t>
            </a:r>
          </a:p>
          <a:p>
            <a:pPr marL="171450" lvl="1" indent="-171450"/>
            <a:r>
              <a:rPr lang="en-US" sz="1300" dirty="0">
                <a:solidFill>
                  <a:schemeClr val="tx2">
                    <a:lumMod val="75000"/>
                  </a:schemeClr>
                </a:solidFill>
              </a:rPr>
              <a:t>A concentration of airport IFR movements is observable. A concentration of airport IFR movements is observable. 75% of all movements were observed within 9 reporting States. </a:t>
            </a:r>
            <a:br>
              <a:rPr lang="en-US" sz="1300" dirty="0">
                <a:solidFill>
                  <a:schemeClr val="tx2">
                    <a:lumMod val="75000"/>
                  </a:schemeClr>
                </a:solidFill>
              </a:rPr>
            </a:br>
            <a:r>
              <a:rPr lang="en-US" sz="1300" dirty="0">
                <a:solidFill>
                  <a:schemeClr val="tx2">
                    <a:lumMod val="75000"/>
                  </a:schemeClr>
                </a:solidFill>
              </a:rPr>
              <a:t>The average national number of IFR airport movements ranges around 225.000 while the top 3 States observed airport movement numbers of a factor of 5 more (+/- 1.000.000).</a:t>
            </a:r>
          </a:p>
          <a:p>
            <a:pPr marL="171450" lvl="1" indent="-171450"/>
            <a:r>
              <a:rPr lang="en-US" sz="1300" dirty="0">
                <a:solidFill>
                  <a:schemeClr val="tx2">
                    <a:lumMod val="75000"/>
                  </a:schemeClr>
                </a:solidFill>
              </a:rPr>
              <a:t>Just under two-third of all ATCOs in operations at ACCs are deployed in 7 reporting States within the EUR region. Oceanic service provision is handled by a small number of States within the EUR region (i.e. 3 States reporting).</a:t>
            </a:r>
          </a:p>
          <a:p>
            <a:pPr marL="171450" lvl="1" indent="-171450"/>
            <a:endParaRPr lang="en-US" sz="1200" dirty="0">
              <a:solidFill>
                <a:schemeClr val="tx2">
                  <a:lumMod val="75000"/>
                </a:schemeClr>
              </a:solidFill>
              <a:latin typeface="+mj-lt"/>
            </a:endParaRPr>
          </a:p>
        </p:txBody>
      </p:sp>
      <p:sp>
        <p:nvSpPr>
          <p:cNvPr id="5"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6</a:t>
            </a:fld>
            <a:endParaRPr lang="en-CA" dirty="0"/>
          </a:p>
        </p:txBody>
      </p:sp>
    </p:spTree>
    <p:extLst>
      <p:ext uri="{BB962C8B-B14F-4D97-AF65-F5344CB8AC3E}">
        <p14:creationId xmlns:p14="http://schemas.microsoft.com/office/powerpoint/2010/main" val="193757818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B0DF16-BCE0-86D5-4A33-B9A75F7C6A35}"/>
              </a:ext>
            </a:extLst>
          </p:cNvPr>
          <p:cNvPicPr>
            <a:picLocks noChangeAspect="1"/>
          </p:cNvPicPr>
          <p:nvPr/>
        </p:nvPicPr>
        <p:blipFill>
          <a:blip r:embed="rId2"/>
          <a:stretch>
            <a:fillRect/>
          </a:stretch>
        </p:blipFill>
        <p:spPr>
          <a:xfrm>
            <a:off x="169198" y="716388"/>
            <a:ext cx="8478713" cy="3725940"/>
          </a:xfrm>
          <a:prstGeom prst="rect">
            <a:avLst/>
          </a:prstGeom>
        </p:spPr>
      </p:pic>
      <p:sp>
        <p:nvSpPr>
          <p:cNvPr id="3"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60</a:t>
            </a:fld>
            <a:endParaRPr lang="en-CA" dirty="0"/>
          </a:p>
        </p:txBody>
      </p:sp>
      <p:sp>
        <p:nvSpPr>
          <p:cNvPr id="4" name="TextBox 3"/>
          <p:cNvSpPr txBox="1"/>
          <p:nvPr/>
        </p:nvSpPr>
        <p:spPr>
          <a:xfrm>
            <a:off x="2627784" y="987574"/>
            <a:ext cx="5580112" cy="2031325"/>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n-GB" sz="1050" dirty="0"/>
              <a:t>With traffic levels recovering from the COVID19 related decline, an immediate conclusion from the observed horizontal </a:t>
            </a:r>
            <a:r>
              <a:rPr lang="en-GB" sz="1050" dirty="0" err="1"/>
              <a:t>en</a:t>
            </a:r>
            <a:r>
              <a:rPr lang="en-GB" sz="1050" dirty="0"/>
              <a:t>-route flight efficiency performance cannot be drawn. </a:t>
            </a:r>
            <a:br>
              <a:rPr lang="en-GB" sz="1050" dirty="0"/>
            </a:br>
            <a:endParaRPr lang="en-GB" sz="1050" dirty="0"/>
          </a:p>
          <a:p>
            <a:pPr marL="171450" indent="-171450">
              <a:buFont typeface="Arial" panose="020B0604020202020204" pitchFamily="34" charset="0"/>
              <a:buChar char="•"/>
            </a:pPr>
            <a:r>
              <a:rPr lang="en-GB" sz="1050" dirty="0"/>
              <a:t>The overall pattern suggests that constraints on airspace users (e.g. procedural restrictions, routings) have been slightly removed, while at the same time it appears that no significant changes to the network and gained flexibility due to lower traffic were used on a widespread basis. The observed values for 2021 slightly increased vs 2020 in light of higher air traffic numbers.</a:t>
            </a:r>
            <a:br>
              <a:rPr lang="en-GB" sz="1050" dirty="0"/>
            </a:br>
            <a:endParaRPr lang="en-GB" sz="1050" dirty="0"/>
          </a:p>
          <a:p>
            <a:pPr marL="171450" indent="-171450">
              <a:buFont typeface="Arial" panose="020B0604020202020204" pitchFamily="34" charset="0"/>
              <a:buChar char="•"/>
            </a:pPr>
            <a:r>
              <a:rPr lang="en-GB" sz="1050" dirty="0"/>
              <a:t>Looking at the indicator, improvements should primarily focus on the 10 States with the highest value. However for prioritisation of improvements the total amount of extra IFR distance (item B52) should be considered as well.</a:t>
            </a:r>
          </a:p>
        </p:txBody>
      </p:sp>
      <p:sp>
        <p:nvSpPr>
          <p:cNvPr id="5" name="Title 1"/>
          <p:cNvSpPr txBox="1">
            <a:spLocks/>
          </p:cNvSpPr>
          <p:nvPr/>
        </p:nvSpPr>
        <p:spPr>
          <a:xfrm>
            <a:off x="4716016" y="123478"/>
            <a:ext cx="4269160"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t>Data item B53</a:t>
            </a:r>
          </a:p>
        </p:txBody>
      </p:sp>
      <p:sp>
        <p:nvSpPr>
          <p:cNvPr id="8" name="Footer Placeholder 4"/>
          <p:cNvSpPr>
            <a:spLocks noGrp="1"/>
          </p:cNvSpPr>
          <p:nvPr>
            <p:ph type="ftr" sz="quarter" idx="4294967295"/>
          </p:nvPr>
        </p:nvSpPr>
        <p:spPr>
          <a:xfrm>
            <a:off x="2051720" y="4894008"/>
            <a:ext cx="504056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spTree>
    <p:extLst>
      <p:ext uri="{BB962C8B-B14F-4D97-AF65-F5344CB8AC3E}">
        <p14:creationId xmlns:p14="http://schemas.microsoft.com/office/powerpoint/2010/main" val="27584264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
          <p:cNvGraphicFramePr>
            <a:graphicFrameLocks noGrp="1"/>
          </p:cNvGraphicFramePr>
          <p:nvPr>
            <p:extLst>
              <p:ext uri="{D42A27DB-BD31-4B8C-83A1-F6EECF244321}">
                <p14:modId xmlns:p14="http://schemas.microsoft.com/office/powerpoint/2010/main" val="3676446885"/>
              </p:ext>
            </p:extLst>
          </p:nvPr>
        </p:nvGraphicFramePr>
        <p:xfrm>
          <a:off x="466725" y="987574"/>
          <a:ext cx="8191500" cy="3722688"/>
        </p:xfrm>
        <a:graphic>
          <a:graphicData uri="http://schemas.openxmlformats.org/drawingml/2006/table">
            <a:tbl>
              <a:tblPr/>
              <a:tblGrid>
                <a:gridCol w="1814513">
                  <a:extLst>
                    <a:ext uri="{9D8B030D-6E8A-4147-A177-3AD203B41FA5}">
                      <a16:colId xmlns:a16="http://schemas.microsoft.com/office/drawing/2014/main" val="20000"/>
                    </a:ext>
                  </a:extLst>
                </a:gridCol>
                <a:gridCol w="6376987">
                  <a:extLst>
                    <a:ext uri="{9D8B030D-6E8A-4147-A177-3AD203B41FA5}">
                      <a16:colId xmlns:a16="http://schemas.microsoft.com/office/drawing/2014/main" val="20001"/>
                    </a:ext>
                  </a:extLst>
                </a:gridCol>
              </a:tblGrid>
              <a:tr h="552497">
                <a:tc>
                  <a:txBody>
                    <a:bodyPr/>
                    <a:lstStyle>
                      <a:lvl1pPr>
                        <a:spcBef>
                          <a:spcPct val="20000"/>
                        </a:spcBef>
                        <a:buClr>
                          <a:srgbClr val="EF5E41"/>
                        </a:buClr>
                        <a:buFont typeface="Arial" charset="0"/>
                        <a:defRPr sz="2800">
                          <a:solidFill>
                            <a:srgbClr val="1B4177"/>
                          </a:solidFill>
                          <a:latin typeface="Calibri" pitchFamily="34" charset="0"/>
                        </a:defRPr>
                      </a:lvl1pPr>
                      <a:lvl2pPr>
                        <a:spcBef>
                          <a:spcPct val="20000"/>
                        </a:spcBef>
                        <a:buClr>
                          <a:srgbClr val="EF5E41"/>
                        </a:buClr>
                        <a:buFont typeface="Arial" charset="0"/>
                        <a:defRPr sz="2400">
                          <a:solidFill>
                            <a:srgbClr val="1B4177"/>
                          </a:solidFill>
                          <a:latin typeface="Calibri" pitchFamily="34" charset="0"/>
                        </a:defRPr>
                      </a:lvl2pPr>
                      <a:lvl3pPr>
                        <a:spcBef>
                          <a:spcPct val="20000"/>
                        </a:spcBef>
                        <a:buClr>
                          <a:srgbClr val="EF5E41"/>
                        </a:buClr>
                        <a:buFont typeface="Arial" charset="0"/>
                        <a:defRPr sz="2000">
                          <a:solidFill>
                            <a:srgbClr val="1B4177"/>
                          </a:solidFill>
                          <a:latin typeface="Calibri" pitchFamily="34" charset="0"/>
                        </a:defRPr>
                      </a:lvl3pPr>
                      <a:lvl4pPr>
                        <a:spcBef>
                          <a:spcPct val="20000"/>
                        </a:spcBef>
                        <a:buClr>
                          <a:srgbClr val="EF5E41"/>
                        </a:buClr>
                        <a:buFont typeface="Arial" charset="0"/>
                        <a:defRPr>
                          <a:solidFill>
                            <a:srgbClr val="1B4177"/>
                          </a:solidFill>
                          <a:latin typeface="Calibri" pitchFamily="34" charset="0"/>
                        </a:defRPr>
                      </a:lvl4pPr>
                      <a:lvl5pPr>
                        <a:spcBef>
                          <a:spcPct val="20000"/>
                        </a:spcBef>
                        <a:buClr>
                          <a:srgbClr val="EF5E41"/>
                        </a:buClr>
                        <a:buFont typeface="Arial" charset="0"/>
                        <a:defRPr>
                          <a:solidFill>
                            <a:srgbClr val="1B4177"/>
                          </a:solidFill>
                          <a:latin typeface="Calibri" pitchFamily="34" charset="0"/>
                        </a:defRPr>
                      </a:lvl5pPr>
                      <a:lvl6pPr fontAlgn="base">
                        <a:spcBef>
                          <a:spcPct val="20000"/>
                        </a:spcBef>
                        <a:spcAft>
                          <a:spcPct val="0"/>
                        </a:spcAft>
                        <a:buClr>
                          <a:srgbClr val="EF5E41"/>
                        </a:buClr>
                        <a:buFont typeface="Arial" charset="0"/>
                        <a:defRPr>
                          <a:solidFill>
                            <a:srgbClr val="1B4177"/>
                          </a:solidFill>
                          <a:latin typeface="Calibri" pitchFamily="34" charset="0"/>
                        </a:defRPr>
                      </a:lvl6pPr>
                      <a:lvl7pPr fontAlgn="base">
                        <a:spcBef>
                          <a:spcPct val="20000"/>
                        </a:spcBef>
                        <a:spcAft>
                          <a:spcPct val="0"/>
                        </a:spcAft>
                        <a:buClr>
                          <a:srgbClr val="EF5E41"/>
                        </a:buClr>
                        <a:buFont typeface="Arial" charset="0"/>
                        <a:defRPr>
                          <a:solidFill>
                            <a:srgbClr val="1B4177"/>
                          </a:solidFill>
                          <a:latin typeface="Calibri" pitchFamily="34" charset="0"/>
                        </a:defRPr>
                      </a:lvl7pPr>
                      <a:lvl8pPr fontAlgn="base">
                        <a:spcBef>
                          <a:spcPct val="20000"/>
                        </a:spcBef>
                        <a:spcAft>
                          <a:spcPct val="0"/>
                        </a:spcAft>
                        <a:buClr>
                          <a:srgbClr val="EF5E41"/>
                        </a:buClr>
                        <a:buFont typeface="Arial" charset="0"/>
                        <a:defRPr>
                          <a:solidFill>
                            <a:srgbClr val="1B4177"/>
                          </a:solidFill>
                          <a:latin typeface="Calibri" pitchFamily="34" charset="0"/>
                        </a:defRPr>
                      </a:lvl8pPr>
                      <a:lvl9pPr fontAlgn="base">
                        <a:spcBef>
                          <a:spcPct val="20000"/>
                        </a:spcBef>
                        <a:spcAft>
                          <a:spcPct val="0"/>
                        </a:spcAft>
                        <a:buClr>
                          <a:srgbClr val="EF5E41"/>
                        </a:buClr>
                        <a:buFont typeface="Arial" charset="0"/>
                        <a:defRPr>
                          <a:solidFill>
                            <a:srgbClr val="1B4177"/>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rgbClr val="EF5E41"/>
                        </a:buClr>
                        <a:buSzTx/>
                        <a:buFont typeface="Arial" charset="0"/>
                        <a:buNone/>
                        <a:tabLst/>
                      </a:pPr>
                      <a:r>
                        <a:rPr kumimoji="0" lang="en-US" altLang="en-US" sz="2800" b="0" i="0" u="none" strike="noStrike" cap="none" normalizeH="0" baseline="0">
                          <a:ln>
                            <a:noFill/>
                          </a:ln>
                          <a:solidFill>
                            <a:srgbClr val="1B4177"/>
                          </a:solidFill>
                          <a:effectLst/>
                          <a:latin typeface="Calibri" pitchFamily="34" charset="0"/>
                        </a:rPr>
                        <a:t>KPA</a:t>
                      </a:r>
                      <a:endParaRPr kumimoji="0" lang="en-GB" altLang="en-US" sz="2800" b="0" i="0" u="none" strike="noStrike" cap="none" normalizeH="0" baseline="0">
                        <a:ln>
                          <a:noFill/>
                        </a:ln>
                        <a:solidFill>
                          <a:srgbClr val="1B4177"/>
                        </a:solidFill>
                        <a:effectLst/>
                        <a:latin typeface="Calibri" pitchFamily="34"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EF5E41"/>
                        </a:buClr>
                        <a:buFont typeface="Arial" charset="0"/>
                        <a:defRPr sz="2800">
                          <a:solidFill>
                            <a:srgbClr val="1B4177"/>
                          </a:solidFill>
                          <a:latin typeface="Calibri" pitchFamily="34" charset="0"/>
                        </a:defRPr>
                      </a:lvl1pPr>
                      <a:lvl2pPr>
                        <a:spcBef>
                          <a:spcPct val="20000"/>
                        </a:spcBef>
                        <a:buClr>
                          <a:srgbClr val="EF5E41"/>
                        </a:buClr>
                        <a:buFont typeface="Arial" charset="0"/>
                        <a:defRPr sz="2400">
                          <a:solidFill>
                            <a:srgbClr val="1B4177"/>
                          </a:solidFill>
                          <a:latin typeface="Calibri" pitchFamily="34" charset="0"/>
                        </a:defRPr>
                      </a:lvl2pPr>
                      <a:lvl3pPr>
                        <a:spcBef>
                          <a:spcPct val="20000"/>
                        </a:spcBef>
                        <a:buClr>
                          <a:srgbClr val="EF5E41"/>
                        </a:buClr>
                        <a:buFont typeface="Arial" charset="0"/>
                        <a:defRPr sz="2000">
                          <a:solidFill>
                            <a:srgbClr val="1B4177"/>
                          </a:solidFill>
                          <a:latin typeface="Calibri" pitchFamily="34" charset="0"/>
                        </a:defRPr>
                      </a:lvl3pPr>
                      <a:lvl4pPr>
                        <a:spcBef>
                          <a:spcPct val="20000"/>
                        </a:spcBef>
                        <a:buClr>
                          <a:srgbClr val="EF5E41"/>
                        </a:buClr>
                        <a:buFont typeface="Arial" charset="0"/>
                        <a:defRPr>
                          <a:solidFill>
                            <a:srgbClr val="1B4177"/>
                          </a:solidFill>
                          <a:latin typeface="Calibri" pitchFamily="34" charset="0"/>
                        </a:defRPr>
                      </a:lvl4pPr>
                      <a:lvl5pPr>
                        <a:spcBef>
                          <a:spcPct val="20000"/>
                        </a:spcBef>
                        <a:buClr>
                          <a:srgbClr val="EF5E41"/>
                        </a:buClr>
                        <a:buFont typeface="Arial" charset="0"/>
                        <a:defRPr>
                          <a:solidFill>
                            <a:srgbClr val="1B4177"/>
                          </a:solidFill>
                          <a:latin typeface="Calibri" pitchFamily="34" charset="0"/>
                        </a:defRPr>
                      </a:lvl5pPr>
                      <a:lvl6pPr fontAlgn="base">
                        <a:spcBef>
                          <a:spcPct val="20000"/>
                        </a:spcBef>
                        <a:spcAft>
                          <a:spcPct val="0"/>
                        </a:spcAft>
                        <a:buClr>
                          <a:srgbClr val="EF5E41"/>
                        </a:buClr>
                        <a:buFont typeface="Arial" charset="0"/>
                        <a:defRPr>
                          <a:solidFill>
                            <a:srgbClr val="1B4177"/>
                          </a:solidFill>
                          <a:latin typeface="Calibri" pitchFamily="34" charset="0"/>
                        </a:defRPr>
                      </a:lvl6pPr>
                      <a:lvl7pPr fontAlgn="base">
                        <a:spcBef>
                          <a:spcPct val="20000"/>
                        </a:spcBef>
                        <a:spcAft>
                          <a:spcPct val="0"/>
                        </a:spcAft>
                        <a:buClr>
                          <a:srgbClr val="EF5E41"/>
                        </a:buClr>
                        <a:buFont typeface="Arial" charset="0"/>
                        <a:defRPr>
                          <a:solidFill>
                            <a:srgbClr val="1B4177"/>
                          </a:solidFill>
                          <a:latin typeface="Calibri" pitchFamily="34" charset="0"/>
                        </a:defRPr>
                      </a:lvl7pPr>
                      <a:lvl8pPr fontAlgn="base">
                        <a:spcBef>
                          <a:spcPct val="20000"/>
                        </a:spcBef>
                        <a:spcAft>
                          <a:spcPct val="0"/>
                        </a:spcAft>
                        <a:buClr>
                          <a:srgbClr val="EF5E41"/>
                        </a:buClr>
                        <a:buFont typeface="Arial" charset="0"/>
                        <a:defRPr>
                          <a:solidFill>
                            <a:srgbClr val="1B4177"/>
                          </a:solidFill>
                          <a:latin typeface="Calibri" pitchFamily="34" charset="0"/>
                        </a:defRPr>
                      </a:lvl8pPr>
                      <a:lvl9pPr fontAlgn="base">
                        <a:spcBef>
                          <a:spcPct val="20000"/>
                        </a:spcBef>
                        <a:spcAft>
                          <a:spcPct val="0"/>
                        </a:spcAft>
                        <a:buClr>
                          <a:srgbClr val="EF5E41"/>
                        </a:buClr>
                        <a:buFont typeface="Arial" charset="0"/>
                        <a:defRPr>
                          <a:solidFill>
                            <a:srgbClr val="1B4177"/>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rgbClr val="EF5E41"/>
                        </a:buClr>
                        <a:buSzTx/>
                        <a:buFont typeface="Arial" charset="0"/>
                        <a:buNone/>
                        <a:tabLst/>
                      </a:pPr>
                      <a:r>
                        <a:rPr kumimoji="0" lang="en-US" altLang="en-US" sz="2800" b="0" i="0" u="none" strike="noStrike" cap="none" normalizeH="0" baseline="0">
                          <a:ln>
                            <a:noFill/>
                          </a:ln>
                          <a:solidFill>
                            <a:srgbClr val="1B4177"/>
                          </a:solidFill>
                          <a:effectLst/>
                          <a:latin typeface="Calibri" pitchFamily="34" charset="0"/>
                        </a:rPr>
                        <a:t>Environment</a:t>
                      </a:r>
                      <a:endParaRPr kumimoji="0" lang="en-GB" altLang="en-US" sz="2800" b="0" i="0" u="none" strike="noStrike" cap="none" normalizeH="0" baseline="0">
                        <a:ln>
                          <a:noFill/>
                        </a:ln>
                        <a:solidFill>
                          <a:srgbClr val="1B4177"/>
                        </a:solidFill>
                        <a:effectLst/>
                        <a:latin typeface="Calibri" pitchFamily="34"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71717">
                <a:tc>
                  <a:txBody>
                    <a:bodyPr/>
                    <a:lstStyle>
                      <a:lvl1pPr>
                        <a:spcBef>
                          <a:spcPct val="20000"/>
                        </a:spcBef>
                        <a:buClr>
                          <a:srgbClr val="EF5E41"/>
                        </a:buClr>
                        <a:buFont typeface="Arial" charset="0"/>
                        <a:defRPr sz="2800">
                          <a:solidFill>
                            <a:srgbClr val="1B4177"/>
                          </a:solidFill>
                          <a:latin typeface="Calibri" pitchFamily="34" charset="0"/>
                        </a:defRPr>
                      </a:lvl1pPr>
                      <a:lvl2pPr>
                        <a:spcBef>
                          <a:spcPct val="20000"/>
                        </a:spcBef>
                        <a:buClr>
                          <a:srgbClr val="EF5E41"/>
                        </a:buClr>
                        <a:buFont typeface="Arial" charset="0"/>
                        <a:defRPr sz="2400">
                          <a:solidFill>
                            <a:srgbClr val="1B4177"/>
                          </a:solidFill>
                          <a:latin typeface="Calibri" pitchFamily="34" charset="0"/>
                        </a:defRPr>
                      </a:lvl2pPr>
                      <a:lvl3pPr>
                        <a:spcBef>
                          <a:spcPct val="20000"/>
                        </a:spcBef>
                        <a:buClr>
                          <a:srgbClr val="EF5E41"/>
                        </a:buClr>
                        <a:buFont typeface="Arial" charset="0"/>
                        <a:defRPr sz="2000">
                          <a:solidFill>
                            <a:srgbClr val="1B4177"/>
                          </a:solidFill>
                          <a:latin typeface="Calibri" pitchFamily="34" charset="0"/>
                        </a:defRPr>
                      </a:lvl3pPr>
                      <a:lvl4pPr>
                        <a:spcBef>
                          <a:spcPct val="20000"/>
                        </a:spcBef>
                        <a:buClr>
                          <a:srgbClr val="EF5E41"/>
                        </a:buClr>
                        <a:buFont typeface="Arial" charset="0"/>
                        <a:defRPr>
                          <a:solidFill>
                            <a:srgbClr val="1B4177"/>
                          </a:solidFill>
                          <a:latin typeface="Calibri" pitchFamily="34" charset="0"/>
                        </a:defRPr>
                      </a:lvl4pPr>
                      <a:lvl5pPr>
                        <a:spcBef>
                          <a:spcPct val="20000"/>
                        </a:spcBef>
                        <a:buClr>
                          <a:srgbClr val="EF5E41"/>
                        </a:buClr>
                        <a:buFont typeface="Arial" charset="0"/>
                        <a:defRPr>
                          <a:solidFill>
                            <a:srgbClr val="1B4177"/>
                          </a:solidFill>
                          <a:latin typeface="Calibri" pitchFamily="34" charset="0"/>
                        </a:defRPr>
                      </a:lvl5pPr>
                      <a:lvl6pPr fontAlgn="base">
                        <a:spcBef>
                          <a:spcPct val="20000"/>
                        </a:spcBef>
                        <a:spcAft>
                          <a:spcPct val="0"/>
                        </a:spcAft>
                        <a:buClr>
                          <a:srgbClr val="EF5E41"/>
                        </a:buClr>
                        <a:buFont typeface="Arial" charset="0"/>
                        <a:defRPr>
                          <a:solidFill>
                            <a:srgbClr val="1B4177"/>
                          </a:solidFill>
                          <a:latin typeface="Calibri" pitchFamily="34" charset="0"/>
                        </a:defRPr>
                      </a:lvl6pPr>
                      <a:lvl7pPr fontAlgn="base">
                        <a:spcBef>
                          <a:spcPct val="20000"/>
                        </a:spcBef>
                        <a:spcAft>
                          <a:spcPct val="0"/>
                        </a:spcAft>
                        <a:buClr>
                          <a:srgbClr val="EF5E41"/>
                        </a:buClr>
                        <a:buFont typeface="Arial" charset="0"/>
                        <a:defRPr>
                          <a:solidFill>
                            <a:srgbClr val="1B4177"/>
                          </a:solidFill>
                          <a:latin typeface="Calibri" pitchFamily="34" charset="0"/>
                        </a:defRPr>
                      </a:lvl7pPr>
                      <a:lvl8pPr fontAlgn="base">
                        <a:spcBef>
                          <a:spcPct val="20000"/>
                        </a:spcBef>
                        <a:spcAft>
                          <a:spcPct val="0"/>
                        </a:spcAft>
                        <a:buClr>
                          <a:srgbClr val="EF5E41"/>
                        </a:buClr>
                        <a:buFont typeface="Arial" charset="0"/>
                        <a:defRPr>
                          <a:solidFill>
                            <a:srgbClr val="1B4177"/>
                          </a:solidFill>
                          <a:latin typeface="Calibri" pitchFamily="34" charset="0"/>
                        </a:defRPr>
                      </a:lvl8pPr>
                      <a:lvl9pPr fontAlgn="base">
                        <a:spcBef>
                          <a:spcPct val="20000"/>
                        </a:spcBef>
                        <a:spcAft>
                          <a:spcPct val="0"/>
                        </a:spcAft>
                        <a:buClr>
                          <a:srgbClr val="EF5E41"/>
                        </a:buClr>
                        <a:buFont typeface="Arial" charset="0"/>
                        <a:defRPr>
                          <a:solidFill>
                            <a:srgbClr val="1B4177"/>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rgbClr val="EF5E41"/>
                        </a:buClr>
                        <a:buSzTx/>
                        <a:buFont typeface="Arial" charset="0"/>
                        <a:buNone/>
                        <a:tabLst/>
                      </a:pPr>
                      <a:r>
                        <a:rPr kumimoji="0" lang="en-US" altLang="en-US" sz="2800" b="0" i="0" u="none" strike="noStrike" cap="none" normalizeH="0" baseline="0">
                          <a:ln>
                            <a:noFill/>
                          </a:ln>
                          <a:solidFill>
                            <a:srgbClr val="1B4177"/>
                          </a:solidFill>
                          <a:effectLst/>
                          <a:latin typeface="Calibri" pitchFamily="34" charset="0"/>
                        </a:rPr>
                        <a:t>Objective</a:t>
                      </a:r>
                      <a:endParaRPr kumimoji="0" lang="en-GB" altLang="en-US" sz="2800" b="0" i="0" u="none" strike="noStrike" cap="none" normalizeH="0" baseline="0">
                        <a:ln>
                          <a:noFill/>
                        </a:ln>
                        <a:solidFill>
                          <a:srgbClr val="1B4177"/>
                        </a:solidFill>
                        <a:effectLst/>
                        <a:latin typeface="Calibri" pitchFamily="34"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EF5E41"/>
                        </a:buClr>
                        <a:buFont typeface="Arial" charset="0"/>
                        <a:defRPr sz="2800">
                          <a:solidFill>
                            <a:srgbClr val="1B4177"/>
                          </a:solidFill>
                          <a:latin typeface="Calibri" pitchFamily="34" charset="0"/>
                        </a:defRPr>
                      </a:lvl1pPr>
                      <a:lvl2pPr>
                        <a:spcBef>
                          <a:spcPct val="20000"/>
                        </a:spcBef>
                        <a:buClr>
                          <a:srgbClr val="EF5E41"/>
                        </a:buClr>
                        <a:buFont typeface="Arial" charset="0"/>
                        <a:defRPr sz="2400">
                          <a:solidFill>
                            <a:srgbClr val="1B4177"/>
                          </a:solidFill>
                          <a:latin typeface="Calibri" pitchFamily="34" charset="0"/>
                        </a:defRPr>
                      </a:lvl2pPr>
                      <a:lvl3pPr>
                        <a:spcBef>
                          <a:spcPct val="20000"/>
                        </a:spcBef>
                        <a:buClr>
                          <a:srgbClr val="EF5E41"/>
                        </a:buClr>
                        <a:buFont typeface="Arial" charset="0"/>
                        <a:defRPr sz="2000">
                          <a:solidFill>
                            <a:srgbClr val="1B4177"/>
                          </a:solidFill>
                          <a:latin typeface="Calibri" pitchFamily="34" charset="0"/>
                        </a:defRPr>
                      </a:lvl3pPr>
                      <a:lvl4pPr>
                        <a:spcBef>
                          <a:spcPct val="20000"/>
                        </a:spcBef>
                        <a:buClr>
                          <a:srgbClr val="EF5E41"/>
                        </a:buClr>
                        <a:buFont typeface="Arial" charset="0"/>
                        <a:defRPr>
                          <a:solidFill>
                            <a:srgbClr val="1B4177"/>
                          </a:solidFill>
                          <a:latin typeface="Calibri" pitchFamily="34" charset="0"/>
                        </a:defRPr>
                      </a:lvl4pPr>
                      <a:lvl5pPr>
                        <a:spcBef>
                          <a:spcPct val="20000"/>
                        </a:spcBef>
                        <a:buClr>
                          <a:srgbClr val="EF5E41"/>
                        </a:buClr>
                        <a:buFont typeface="Arial" charset="0"/>
                        <a:defRPr>
                          <a:solidFill>
                            <a:srgbClr val="1B4177"/>
                          </a:solidFill>
                          <a:latin typeface="Calibri" pitchFamily="34" charset="0"/>
                        </a:defRPr>
                      </a:lvl5pPr>
                      <a:lvl6pPr fontAlgn="base">
                        <a:spcBef>
                          <a:spcPct val="20000"/>
                        </a:spcBef>
                        <a:spcAft>
                          <a:spcPct val="0"/>
                        </a:spcAft>
                        <a:buClr>
                          <a:srgbClr val="EF5E41"/>
                        </a:buClr>
                        <a:buFont typeface="Arial" charset="0"/>
                        <a:defRPr>
                          <a:solidFill>
                            <a:srgbClr val="1B4177"/>
                          </a:solidFill>
                          <a:latin typeface="Calibri" pitchFamily="34" charset="0"/>
                        </a:defRPr>
                      </a:lvl6pPr>
                      <a:lvl7pPr fontAlgn="base">
                        <a:spcBef>
                          <a:spcPct val="20000"/>
                        </a:spcBef>
                        <a:spcAft>
                          <a:spcPct val="0"/>
                        </a:spcAft>
                        <a:buClr>
                          <a:srgbClr val="EF5E41"/>
                        </a:buClr>
                        <a:buFont typeface="Arial" charset="0"/>
                        <a:defRPr>
                          <a:solidFill>
                            <a:srgbClr val="1B4177"/>
                          </a:solidFill>
                          <a:latin typeface="Calibri" pitchFamily="34" charset="0"/>
                        </a:defRPr>
                      </a:lvl7pPr>
                      <a:lvl8pPr fontAlgn="base">
                        <a:spcBef>
                          <a:spcPct val="20000"/>
                        </a:spcBef>
                        <a:spcAft>
                          <a:spcPct val="0"/>
                        </a:spcAft>
                        <a:buClr>
                          <a:srgbClr val="EF5E41"/>
                        </a:buClr>
                        <a:buFont typeface="Arial" charset="0"/>
                        <a:defRPr>
                          <a:solidFill>
                            <a:srgbClr val="1B4177"/>
                          </a:solidFill>
                          <a:latin typeface="Calibri" pitchFamily="34" charset="0"/>
                        </a:defRPr>
                      </a:lvl8pPr>
                      <a:lvl9pPr fontAlgn="base">
                        <a:spcBef>
                          <a:spcPct val="20000"/>
                        </a:spcBef>
                        <a:spcAft>
                          <a:spcPct val="0"/>
                        </a:spcAft>
                        <a:buClr>
                          <a:srgbClr val="EF5E41"/>
                        </a:buClr>
                        <a:buFont typeface="Arial" charset="0"/>
                        <a:defRPr>
                          <a:solidFill>
                            <a:srgbClr val="1B4177"/>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rgbClr val="EF5E41"/>
                        </a:buClr>
                        <a:buSzTx/>
                        <a:buFont typeface="Arial" charset="0"/>
                        <a:buNone/>
                        <a:tabLst/>
                      </a:pPr>
                      <a:r>
                        <a:rPr kumimoji="0" lang="en-GB" altLang="en-US" sz="2800" b="0" i="0" u="none" strike="noStrike" cap="none" normalizeH="0" baseline="0">
                          <a:ln>
                            <a:noFill/>
                          </a:ln>
                          <a:solidFill>
                            <a:srgbClr val="1B4177"/>
                          </a:solidFill>
                          <a:effectLst/>
                          <a:latin typeface="Calibri" pitchFamily="34" charset="0"/>
                        </a:rPr>
                        <a:t>Contribute to the protection of the environment – focussing on fuel savings and CO2 emission reductions</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98474">
                <a:tc>
                  <a:txBody>
                    <a:bodyPr/>
                    <a:lstStyle>
                      <a:lvl1pPr>
                        <a:spcBef>
                          <a:spcPct val="20000"/>
                        </a:spcBef>
                        <a:buClr>
                          <a:srgbClr val="EF5E41"/>
                        </a:buClr>
                        <a:buFont typeface="Arial" charset="0"/>
                        <a:defRPr sz="2800">
                          <a:solidFill>
                            <a:srgbClr val="1B4177"/>
                          </a:solidFill>
                          <a:latin typeface="Calibri" pitchFamily="34" charset="0"/>
                        </a:defRPr>
                      </a:lvl1pPr>
                      <a:lvl2pPr>
                        <a:spcBef>
                          <a:spcPct val="20000"/>
                        </a:spcBef>
                        <a:buClr>
                          <a:srgbClr val="EF5E41"/>
                        </a:buClr>
                        <a:buFont typeface="Arial" charset="0"/>
                        <a:defRPr sz="2400">
                          <a:solidFill>
                            <a:srgbClr val="1B4177"/>
                          </a:solidFill>
                          <a:latin typeface="Calibri" pitchFamily="34" charset="0"/>
                        </a:defRPr>
                      </a:lvl2pPr>
                      <a:lvl3pPr>
                        <a:spcBef>
                          <a:spcPct val="20000"/>
                        </a:spcBef>
                        <a:buClr>
                          <a:srgbClr val="EF5E41"/>
                        </a:buClr>
                        <a:buFont typeface="Arial" charset="0"/>
                        <a:defRPr sz="2000">
                          <a:solidFill>
                            <a:srgbClr val="1B4177"/>
                          </a:solidFill>
                          <a:latin typeface="Calibri" pitchFamily="34" charset="0"/>
                        </a:defRPr>
                      </a:lvl3pPr>
                      <a:lvl4pPr>
                        <a:spcBef>
                          <a:spcPct val="20000"/>
                        </a:spcBef>
                        <a:buClr>
                          <a:srgbClr val="EF5E41"/>
                        </a:buClr>
                        <a:buFont typeface="Arial" charset="0"/>
                        <a:defRPr>
                          <a:solidFill>
                            <a:srgbClr val="1B4177"/>
                          </a:solidFill>
                          <a:latin typeface="Calibri" pitchFamily="34" charset="0"/>
                        </a:defRPr>
                      </a:lvl4pPr>
                      <a:lvl5pPr>
                        <a:spcBef>
                          <a:spcPct val="20000"/>
                        </a:spcBef>
                        <a:buClr>
                          <a:srgbClr val="EF5E41"/>
                        </a:buClr>
                        <a:buFont typeface="Arial" charset="0"/>
                        <a:defRPr>
                          <a:solidFill>
                            <a:srgbClr val="1B4177"/>
                          </a:solidFill>
                          <a:latin typeface="Calibri" pitchFamily="34" charset="0"/>
                        </a:defRPr>
                      </a:lvl5pPr>
                      <a:lvl6pPr fontAlgn="base">
                        <a:spcBef>
                          <a:spcPct val="20000"/>
                        </a:spcBef>
                        <a:spcAft>
                          <a:spcPct val="0"/>
                        </a:spcAft>
                        <a:buClr>
                          <a:srgbClr val="EF5E41"/>
                        </a:buClr>
                        <a:buFont typeface="Arial" charset="0"/>
                        <a:defRPr>
                          <a:solidFill>
                            <a:srgbClr val="1B4177"/>
                          </a:solidFill>
                          <a:latin typeface="Calibri" pitchFamily="34" charset="0"/>
                        </a:defRPr>
                      </a:lvl6pPr>
                      <a:lvl7pPr fontAlgn="base">
                        <a:spcBef>
                          <a:spcPct val="20000"/>
                        </a:spcBef>
                        <a:spcAft>
                          <a:spcPct val="0"/>
                        </a:spcAft>
                        <a:buClr>
                          <a:srgbClr val="EF5E41"/>
                        </a:buClr>
                        <a:buFont typeface="Arial" charset="0"/>
                        <a:defRPr>
                          <a:solidFill>
                            <a:srgbClr val="1B4177"/>
                          </a:solidFill>
                          <a:latin typeface="Calibri" pitchFamily="34" charset="0"/>
                        </a:defRPr>
                      </a:lvl7pPr>
                      <a:lvl8pPr fontAlgn="base">
                        <a:spcBef>
                          <a:spcPct val="20000"/>
                        </a:spcBef>
                        <a:spcAft>
                          <a:spcPct val="0"/>
                        </a:spcAft>
                        <a:buClr>
                          <a:srgbClr val="EF5E41"/>
                        </a:buClr>
                        <a:buFont typeface="Arial" charset="0"/>
                        <a:defRPr>
                          <a:solidFill>
                            <a:srgbClr val="1B4177"/>
                          </a:solidFill>
                          <a:latin typeface="Calibri" pitchFamily="34" charset="0"/>
                        </a:defRPr>
                      </a:lvl8pPr>
                      <a:lvl9pPr fontAlgn="base">
                        <a:spcBef>
                          <a:spcPct val="20000"/>
                        </a:spcBef>
                        <a:spcAft>
                          <a:spcPct val="0"/>
                        </a:spcAft>
                        <a:buClr>
                          <a:srgbClr val="EF5E41"/>
                        </a:buClr>
                        <a:buFont typeface="Arial" charset="0"/>
                        <a:defRPr>
                          <a:solidFill>
                            <a:srgbClr val="1B4177"/>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rgbClr val="EF5E41"/>
                        </a:buClr>
                        <a:buSzTx/>
                        <a:buFont typeface="Arial" charset="0"/>
                        <a:buNone/>
                        <a:tabLst/>
                      </a:pPr>
                      <a:r>
                        <a:rPr kumimoji="0" lang="en-US" altLang="en-US" sz="2800" b="0" i="0" u="none" strike="noStrike" cap="none" normalizeH="0" baseline="0">
                          <a:ln>
                            <a:noFill/>
                          </a:ln>
                          <a:solidFill>
                            <a:srgbClr val="1B4177"/>
                          </a:solidFill>
                          <a:effectLst/>
                          <a:latin typeface="Calibri" pitchFamily="34" charset="0"/>
                        </a:rPr>
                        <a:t>Indicator</a:t>
                      </a:r>
                      <a:endParaRPr kumimoji="0" lang="en-GB" altLang="en-US" sz="2800" b="0" i="0" u="none" strike="noStrike" cap="none" normalizeH="0" baseline="0">
                        <a:ln>
                          <a:noFill/>
                        </a:ln>
                        <a:solidFill>
                          <a:srgbClr val="1B4177"/>
                        </a:solidFill>
                        <a:effectLst/>
                        <a:latin typeface="Calibri" pitchFamily="34"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EF5E41"/>
                        </a:buClr>
                        <a:buFont typeface="Arial" charset="0"/>
                        <a:defRPr sz="2800">
                          <a:solidFill>
                            <a:srgbClr val="1B4177"/>
                          </a:solidFill>
                          <a:latin typeface="Calibri" pitchFamily="34" charset="0"/>
                        </a:defRPr>
                      </a:lvl1pPr>
                      <a:lvl2pPr>
                        <a:spcBef>
                          <a:spcPct val="20000"/>
                        </a:spcBef>
                        <a:buClr>
                          <a:srgbClr val="EF5E41"/>
                        </a:buClr>
                        <a:buFont typeface="Arial" charset="0"/>
                        <a:defRPr sz="2400">
                          <a:solidFill>
                            <a:srgbClr val="1B4177"/>
                          </a:solidFill>
                          <a:latin typeface="Calibri" pitchFamily="34" charset="0"/>
                        </a:defRPr>
                      </a:lvl2pPr>
                      <a:lvl3pPr>
                        <a:spcBef>
                          <a:spcPct val="20000"/>
                        </a:spcBef>
                        <a:buClr>
                          <a:srgbClr val="EF5E41"/>
                        </a:buClr>
                        <a:buFont typeface="Arial" charset="0"/>
                        <a:defRPr sz="2000">
                          <a:solidFill>
                            <a:srgbClr val="1B4177"/>
                          </a:solidFill>
                          <a:latin typeface="Calibri" pitchFamily="34" charset="0"/>
                        </a:defRPr>
                      </a:lvl3pPr>
                      <a:lvl4pPr>
                        <a:spcBef>
                          <a:spcPct val="20000"/>
                        </a:spcBef>
                        <a:buClr>
                          <a:srgbClr val="EF5E41"/>
                        </a:buClr>
                        <a:buFont typeface="Arial" charset="0"/>
                        <a:defRPr>
                          <a:solidFill>
                            <a:srgbClr val="1B4177"/>
                          </a:solidFill>
                          <a:latin typeface="Calibri" pitchFamily="34" charset="0"/>
                        </a:defRPr>
                      </a:lvl4pPr>
                      <a:lvl5pPr>
                        <a:spcBef>
                          <a:spcPct val="20000"/>
                        </a:spcBef>
                        <a:buClr>
                          <a:srgbClr val="EF5E41"/>
                        </a:buClr>
                        <a:buFont typeface="Arial" charset="0"/>
                        <a:defRPr>
                          <a:solidFill>
                            <a:srgbClr val="1B4177"/>
                          </a:solidFill>
                          <a:latin typeface="Calibri" pitchFamily="34" charset="0"/>
                        </a:defRPr>
                      </a:lvl5pPr>
                      <a:lvl6pPr fontAlgn="base">
                        <a:spcBef>
                          <a:spcPct val="20000"/>
                        </a:spcBef>
                        <a:spcAft>
                          <a:spcPct val="0"/>
                        </a:spcAft>
                        <a:buClr>
                          <a:srgbClr val="EF5E41"/>
                        </a:buClr>
                        <a:buFont typeface="Arial" charset="0"/>
                        <a:defRPr>
                          <a:solidFill>
                            <a:srgbClr val="1B4177"/>
                          </a:solidFill>
                          <a:latin typeface="Calibri" pitchFamily="34" charset="0"/>
                        </a:defRPr>
                      </a:lvl6pPr>
                      <a:lvl7pPr fontAlgn="base">
                        <a:spcBef>
                          <a:spcPct val="20000"/>
                        </a:spcBef>
                        <a:spcAft>
                          <a:spcPct val="0"/>
                        </a:spcAft>
                        <a:buClr>
                          <a:srgbClr val="EF5E41"/>
                        </a:buClr>
                        <a:buFont typeface="Arial" charset="0"/>
                        <a:defRPr>
                          <a:solidFill>
                            <a:srgbClr val="1B4177"/>
                          </a:solidFill>
                          <a:latin typeface="Calibri" pitchFamily="34" charset="0"/>
                        </a:defRPr>
                      </a:lvl7pPr>
                      <a:lvl8pPr fontAlgn="base">
                        <a:spcBef>
                          <a:spcPct val="20000"/>
                        </a:spcBef>
                        <a:spcAft>
                          <a:spcPct val="0"/>
                        </a:spcAft>
                        <a:buClr>
                          <a:srgbClr val="EF5E41"/>
                        </a:buClr>
                        <a:buFont typeface="Arial" charset="0"/>
                        <a:defRPr>
                          <a:solidFill>
                            <a:srgbClr val="1B4177"/>
                          </a:solidFill>
                          <a:latin typeface="Calibri" pitchFamily="34" charset="0"/>
                        </a:defRPr>
                      </a:lvl8pPr>
                      <a:lvl9pPr fontAlgn="base">
                        <a:spcBef>
                          <a:spcPct val="20000"/>
                        </a:spcBef>
                        <a:spcAft>
                          <a:spcPct val="0"/>
                        </a:spcAft>
                        <a:buClr>
                          <a:srgbClr val="EF5E41"/>
                        </a:buClr>
                        <a:buFont typeface="Arial" charset="0"/>
                        <a:defRPr>
                          <a:solidFill>
                            <a:srgbClr val="1B4177"/>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rgbClr val="EF5E41"/>
                        </a:buClr>
                        <a:buSzTx/>
                        <a:buFont typeface="Arial" charset="0"/>
                        <a:buNone/>
                        <a:tabLst/>
                      </a:pPr>
                      <a:r>
                        <a:rPr kumimoji="0" lang="en-GB" altLang="en-US" sz="2800" b="0" i="0" u="none" strike="noStrike" cap="none" normalizeH="0" baseline="0" dirty="0">
                          <a:ln>
                            <a:noFill/>
                          </a:ln>
                          <a:solidFill>
                            <a:srgbClr val="1B4177"/>
                          </a:solidFill>
                          <a:effectLst/>
                          <a:latin typeface="Calibri" pitchFamily="34" charset="0"/>
                        </a:rPr>
                        <a:t>CO2 emissions deriving from inefficiencies in flight efficiency (conversion of additional distance into CO2 emissions based on standard values formula)</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61</a:t>
            </a:fld>
            <a:endParaRPr lang="en-CA" dirty="0"/>
          </a:p>
        </p:txBody>
      </p:sp>
      <p:sp>
        <p:nvSpPr>
          <p:cNvPr id="4" name="Footer Placeholder 4"/>
          <p:cNvSpPr>
            <a:spLocks noGrp="1"/>
          </p:cNvSpPr>
          <p:nvPr>
            <p:ph type="ftr" sz="quarter" idx="4294967295"/>
          </p:nvPr>
        </p:nvSpPr>
        <p:spPr>
          <a:xfrm>
            <a:off x="2051720" y="4894008"/>
            <a:ext cx="504056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spTree>
    <p:extLst>
      <p:ext uri="{BB962C8B-B14F-4D97-AF65-F5344CB8AC3E}">
        <p14:creationId xmlns:p14="http://schemas.microsoft.com/office/powerpoint/2010/main" val="23362498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5566"/>
            <a:ext cx="8229600" cy="857250"/>
          </a:xfrm>
        </p:spPr>
        <p:txBody>
          <a:bodyPr/>
          <a:lstStyle/>
          <a:p>
            <a:r>
              <a:rPr lang="en-US" dirty="0"/>
              <a:t>Definition of indicator</a:t>
            </a:r>
            <a:endParaRPr lang="en-GB" dirty="0"/>
          </a:p>
        </p:txBody>
      </p:sp>
      <p:sp>
        <p:nvSpPr>
          <p:cNvPr id="3" name="Content Placeholder 2"/>
          <p:cNvSpPr>
            <a:spLocks noGrp="1"/>
          </p:cNvSpPr>
          <p:nvPr>
            <p:ph idx="1"/>
          </p:nvPr>
        </p:nvSpPr>
        <p:spPr>
          <a:xfrm>
            <a:off x="457200" y="1707655"/>
            <a:ext cx="8229600" cy="1656184"/>
          </a:xfrm>
        </p:spPr>
        <p:txBody>
          <a:bodyPr>
            <a:normAutofit lnSpcReduction="10000"/>
          </a:bodyPr>
          <a:lstStyle/>
          <a:p>
            <a:pPr>
              <a:lnSpc>
                <a:spcPct val="80000"/>
              </a:lnSpc>
            </a:pPr>
            <a:r>
              <a:rPr lang="en-US" altLang="en-US" sz="1800" dirty="0"/>
              <a:t>Reference excess fuel consumption:</a:t>
            </a:r>
            <a:br>
              <a:rPr lang="en-US" altLang="en-US" sz="1800" dirty="0"/>
            </a:br>
            <a:r>
              <a:rPr lang="en-US" altLang="en-US" sz="1800" dirty="0"/>
              <a:t>Total additional distance flown in the airspace volume (i.e. State) multiplied by a standard fuel consumption factor (value chosen by each State)</a:t>
            </a:r>
          </a:p>
          <a:p>
            <a:pPr>
              <a:lnSpc>
                <a:spcPct val="80000"/>
              </a:lnSpc>
            </a:pPr>
            <a:endParaRPr lang="en-US" altLang="en-US" sz="1800" dirty="0"/>
          </a:p>
          <a:p>
            <a:pPr>
              <a:lnSpc>
                <a:spcPct val="80000"/>
              </a:lnSpc>
            </a:pPr>
            <a:r>
              <a:rPr lang="en-US" altLang="en-US" sz="1800" dirty="0"/>
              <a:t>Reference excess CO2 emission:</a:t>
            </a:r>
            <a:br>
              <a:rPr lang="en-US" altLang="en-US" sz="1800" dirty="0"/>
            </a:br>
            <a:r>
              <a:rPr lang="en-US" altLang="en-US" sz="1800" dirty="0"/>
              <a:t>Reference excess fuel consumption multiplied by 3.15 (net carbon content of kerosene)</a:t>
            </a:r>
          </a:p>
          <a:p>
            <a:endParaRPr lang="en-GB" sz="1800" dirty="0"/>
          </a:p>
        </p:txBody>
      </p:sp>
      <p:sp>
        <p:nvSpPr>
          <p:cNvPr id="4" name="Rectangle 4"/>
          <p:cNvSpPr>
            <a:spLocks noChangeArrowheads="1"/>
          </p:cNvSpPr>
          <p:nvPr/>
        </p:nvSpPr>
        <p:spPr bwMode="auto">
          <a:xfrm>
            <a:off x="285750" y="3795638"/>
            <a:ext cx="1104900" cy="554037"/>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algn="ctr" eaLnBrk="1" hangingPunct="1">
              <a:spcBef>
                <a:spcPct val="0"/>
              </a:spcBef>
              <a:buClrTx/>
              <a:buFontTx/>
              <a:buNone/>
            </a:pPr>
            <a:r>
              <a:rPr lang="en-US" altLang="en-US" sz="1600">
                <a:solidFill>
                  <a:srgbClr val="000000"/>
                </a:solidFill>
                <a:latin typeface="Arial" charset="0"/>
                <a:cs typeface="Arial" charset="0"/>
              </a:rPr>
              <a:t>Trajectory</a:t>
            </a:r>
            <a:endParaRPr lang="en-GB" altLang="en-US" sz="1600">
              <a:solidFill>
                <a:srgbClr val="000000"/>
              </a:solidFill>
              <a:latin typeface="Arial" charset="0"/>
              <a:cs typeface="Arial" charset="0"/>
            </a:endParaRPr>
          </a:p>
        </p:txBody>
      </p:sp>
      <p:sp>
        <p:nvSpPr>
          <p:cNvPr id="5" name="Rectangle 5"/>
          <p:cNvSpPr>
            <a:spLocks noChangeArrowheads="1"/>
          </p:cNvSpPr>
          <p:nvPr/>
        </p:nvSpPr>
        <p:spPr bwMode="auto">
          <a:xfrm>
            <a:off x="1819275" y="3363838"/>
            <a:ext cx="1104900" cy="554037"/>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algn="ctr" eaLnBrk="1" hangingPunct="1">
              <a:spcBef>
                <a:spcPct val="0"/>
              </a:spcBef>
              <a:buClrTx/>
              <a:buFontTx/>
              <a:buNone/>
            </a:pPr>
            <a:r>
              <a:rPr lang="en-US" altLang="en-US" sz="1600">
                <a:solidFill>
                  <a:srgbClr val="000000"/>
                </a:solidFill>
                <a:latin typeface="Arial" charset="0"/>
                <a:cs typeface="Arial" charset="0"/>
              </a:rPr>
              <a:t>Actual</a:t>
            </a:r>
            <a:br>
              <a:rPr lang="en-US" altLang="en-US" sz="1600">
                <a:solidFill>
                  <a:srgbClr val="000000"/>
                </a:solidFill>
                <a:latin typeface="Arial" charset="0"/>
                <a:cs typeface="Arial" charset="0"/>
              </a:rPr>
            </a:br>
            <a:r>
              <a:rPr lang="en-US" altLang="en-US" sz="1600">
                <a:solidFill>
                  <a:srgbClr val="000000"/>
                </a:solidFill>
                <a:latin typeface="Arial" charset="0"/>
                <a:cs typeface="Arial" charset="0"/>
              </a:rPr>
              <a:t>distance</a:t>
            </a:r>
            <a:endParaRPr lang="en-GB" altLang="en-US" sz="1600">
              <a:solidFill>
                <a:srgbClr val="000000"/>
              </a:solidFill>
              <a:latin typeface="Arial" charset="0"/>
              <a:cs typeface="Arial" charset="0"/>
            </a:endParaRPr>
          </a:p>
        </p:txBody>
      </p:sp>
      <p:sp>
        <p:nvSpPr>
          <p:cNvPr id="6" name="Rectangle 6"/>
          <p:cNvSpPr>
            <a:spLocks noChangeArrowheads="1"/>
          </p:cNvSpPr>
          <p:nvPr/>
        </p:nvSpPr>
        <p:spPr bwMode="auto">
          <a:xfrm>
            <a:off x="1819275" y="4230613"/>
            <a:ext cx="1104900" cy="554037"/>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algn="ctr" eaLnBrk="1" hangingPunct="1">
              <a:spcBef>
                <a:spcPct val="0"/>
              </a:spcBef>
              <a:buClrTx/>
              <a:buFontTx/>
              <a:buNone/>
            </a:pPr>
            <a:r>
              <a:rPr lang="en-US" altLang="en-US" sz="1600">
                <a:solidFill>
                  <a:srgbClr val="000000"/>
                </a:solidFill>
                <a:latin typeface="Arial" charset="0"/>
                <a:cs typeface="Arial" charset="0"/>
              </a:rPr>
              <a:t>Achieved</a:t>
            </a:r>
            <a:br>
              <a:rPr lang="en-US" altLang="en-US" sz="1600">
                <a:solidFill>
                  <a:srgbClr val="000000"/>
                </a:solidFill>
                <a:latin typeface="Arial" charset="0"/>
                <a:cs typeface="Arial" charset="0"/>
              </a:rPr>
            </a:br>
            <a:r>
              <a:rPr lang="en-US" altLang="en-US" sz="1600">
                <a:solidFill>
                  <a:srgbClr val="000000"/>
                </a:solidFill>
                <a:latin typeface="Arial" charset="0"/>
                <a:cs typeface="Arial" charset="0"/>
              </a:rPr>
              <a:t>distance</a:t>
            </a:r>
            <a:endParaRPr lang="en-GB" altLang="en-US" sz="1600">
              <a:solidFill>
                <a:srgbClr val="000000"/>
              </a:solidFill>
              <a:latin typeface="Arial" charset="0"/>
              <a:cs typeface="Arial" charset="0"/>
            </a:endParaRPr>
          </a:p>
        </p:txBody>
      </p:sp>
      <p:sp>
        <p:nvSpPr>
          <p:cNvPr id="7" name="Rectangle 7"/>
          <p:cNvSpPr>
            <a:spLocks noChangeArrowheads="1"/>
          </p:cNvSpPr>
          <p:nvPr/>
        </p:nvSpPr>
        <p:spPr bwMode="auto">
          <a:xfrm>
            <a:off x="3405188" y="3363838"/>
            <a:ext cx="1438275" cy="554037"/>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algn="ctr" eaLnBrk="1" hangingPunct="1">
              <a:spcBef>
                <a:spcPct val="0"/>
              </a:spcBef>
              <a:buClrTx/>
              <a:buFontTx/>
              <a:buNone/>
            </a:pPr>
            <a:r>
              <a:rPr lang="en-US" altLang="en-US" sz="1600">
                <a:solidFill>
                  <a:srgbClr val="000000"/>
                </a:solidFill>
                <a:latin typeface="Arial" charset="0"/>
                <a:cs typeface="Arial" charset="0"/>
              </a:rPr>
              <a:t>Additional</a:t>
            </a:r>
            <a:br>
              <a:rPr lang="en-US" altLang="en-US" sz="1600">
                <a:solidFill>
                  <a:srgbClr val="000000"/>
                </a:solidFill>
                <a:latin typeface="Arial" charset="0"/>
                <a:cs typeface="Arial" charset="0"/>
              </a:rPr>
            </a:br>
            <a:r>
              <a:rPr lang="en-US" altLang="en-US" sz="1600">
                <a:solidFill>
                  <a:srgbClr val="000000"/>
                </a:solidFill>
                <a:latin typeface="Arial" charset="0"/>
                <a:cs typeface="Arial" charset="0"/>
              </a:rPr>
              <a:t>distance</a:t>
            </a:r>
            <a:endParaRPr lang="en-GB" altLang="en-US" sz="1600">
              <a:solidFill>
                <a:srgbClr val="000000"/>
              </a:solidFill>
              <a:latin typeface="Arial" charset="0"/>
              <a:cs typeface="Arial" charset="0"/>
            </a:endParaRPr>
          </a:p>
        </p:txBody>
      </p:sp>
      <p:sp>
        <p:nvSpPr>
          <p:cNvPr id="8" name="Rectangle 8"/>
          <p:cNvSpPr>
            <a:spLocks noChangeArrowheads="1"/>
          </p:cNvSpPr>
          <p:nvPr/>
        </p:nvSpPr>
        <p:spPr bwMode="auto">
          <a:xfrm>
            <a:off x="3400425" y="4230613"/>
            <a:ext cx="1447800" cy="554037"/>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algn="ctr" eaLnBrk="1" hangingPunct="1">
              <a:spcBef>
                <a:spcPct val="0"/>
              </a:spcBef>
              <a:buClrTx/>
              <a:buFontTx/>
              <a:buNone/>
            </a:pPr>
            <a:r>
              <a:rPr lang="en-US" altLang="en-US" sz="1200">
                <a:solidFill>
                  <a:srgbClr val="000000"/>
                </a:solidFill>
                <a:latin typeface="Arial" charset="0"/>
                <a:cs typeface="Arial" charset="0"/>
              </a:rPr>
              <a:t>Standard</a:t>
            </a:r>
            <a:br>
              <a:rPr lang="en-US" altLang="en-US" sz="1200">
                <a:solidFill>
                  <a:srgbClr val="000000"/>
                </a:solidFill>
                <a:latin typeface="Arial" charset="0"/>
                <a:cs typeface="Arial" charset="0"/>
              </a:rPr>
            </a:br>
            <a:r>
              <a:rPr lang="en-US" altLang="en-US" sz="1200">
                <a:solidFill>
                  <a:srgbClr val="000000"/>
                </a:solidFill>
                <a:latin typeface="Arial" charset="0"/>
                <a:cs typeface="Arial" charset="0"/>
              </a:rPr>
              <a:t>fuel consumption</a:t>
            </a:r>
          </a:p>
          <a:p>
            <a:pPr algn="ctr" eaLnBrk="1" hangingPunct="1">
              <a:spcBef>
                <a:spcPct val="0"/>
              </a:spcBef>
              <a:buClrTx/>
              <a:buFontTx/>
              <a:buNone/>
            </a:pPr>
            <a:r>
              <a:rPr lang="en-US" altLang="en-US" sz="1200">
                <a:solidFill>
                  <a:srgbClr val="000000"/>
                </a:solidFill>
                <a:latin typeface="Arial" charset="0"/>
                <a:cs typeface="Arial" charset="0"/>
              </a:rPr>
              <a:t>per km</a:t>
            </a:r>
            <a:endParaRPr lang="en-GB" altLang="en-US" sz="1200">
              <a:solidFill>
                <a:srgbClr val="000000"/>
              </a:solidFill>
              <a:latin typeface="Arial" charset="0"/>
              <a:cs typeface="Arial" charset="0"/>
            </a:endParaRPr>
          </a:p>
        </p:txBody>
      </p:sp>
      <p:sp>
        <p:nvSpPr>
          <p:cNvPr id="9" name="Rectangle 9"/>
          <p:cNvSpPr>
            <a:spLocks noChangeArrowheads="1"/>
          </p:cNvSpPr>
          <p:nvPr/>
        </p:nvSpPr>
        <p:spPr bwMode="auto">
          <a:xfrm>
            <a:off x="5238750" y="4230613"/>
            <a:ext cx="1638300" cy="5540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algn="ctr" eaLnBrk="1" hangingPunct="1">
              <a:spcBef>
                <a:spcPct val="0"/>
              </a:spcBef>
              <a:buClrTx/>
              <a:buFontTx/>
              <a:buNone/>
            </a:pPr>
            <a:r>
              <a:rPr lang="en-US" altLang="en-US" sz="1200">
                <a:solidFill>
                  <a:srgbClr val="000000"/>
                </a:solidFill>
                <a:latin typeface="Arial" charset="0"/>
                <a:cs typeface="Arial" charset="0"/>
              </a:rPr>
              <a:t>Net carbon content</a:t>
            </a:r>
            <a:br>
              <a:rPr lang="en-US" altLang="en-US" sz="1200">
                <a:solidFill>
                  <a:srgbClr val="000000"/>
                </a:solidFill>
                <a:latin typeface="Arial" charset="0"/>
                <a:cs typeface="Arial" charset="0"/>
              </a:rPr>
            </a:br>
            <a:r>
              <a:rPr lang="en-US" altLang="en-US" sz="1200">
                <a:solidFill>
                  <a:srgbClr val="000000"/>
                </a:solidFill>
                <a:latin typeface="Arial" charset="0"/>
                <a:cs typeface="Arial" charset="0"/>
              </a:rPr>
              <a:t>of kerosene (3.15)</a:t>
            </a:r>
            <a:endParaRPr lang="en-GB" altLang="en-US" sz="1200">
              <a:solidFill>
                <a:srgbClr val="000000"/>
              </a:solidFill>
              <a:latin typeface="Arial" charset="0"/>
              <a:cs typeface="Arial" charset="0"/>
            </a:endParaRPr>
          </a:p>
        </p:txBody>
      </p:sp>
      <p:sp>
        <p:nvSpPr>
          <p:cNvPr id="10" name="Rectangle 10"/>
          <p:cNvSpPr>
            <a:spLocks noChangeArrowheads="1"/>
          </p:cNvSpPr>
          <p:nvPr/>
        </p:nvSpPr>
        <p:spPr bwMode="auto">
          <a:xfrm>
            <a:off x="5238750" y="3363838"/>
            <a:ext cx="1638300" cy="554037"/>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algn="ctr" eaLnBrk="1" hangingPunct="1">
              <a:spcBef>
                <a:spcPct val="0"/>
              </a:spcBef>
              <a:buClrTx/>
              <a:buFontTx/>
              <a:buNone/>
            </a:pPr>
            <a:r>
              <a:rPr lang="en-US" altLang="en-US" sz="1600">
                <a:solidFill>
                  <a:srgbClr val="000000"/>
                </a:solidFill>
                <a:latin typeface="Arial" charset="0"/>
                <a:cs typeface="Arial" charset="0"/>
              </a:rPr>
              <a:t>Reference excess</a:t>
            </a:r>
            <a:br>
              <a:rPr lang="en-US" altLang="en-US" sz="1600">
                <a:solidFill>
                  <a:srgbClr val="000000"/>
                </a:solidFill>
                <a:latin typeface="Arial" charset="0"/>
                <a:cs typeface="Arial" charset="0"/>
              </a:rPr>
            </a:br>
            <a:r>
              <a:rPr lang="en-US" altLang="en-US" sz="1600">
                <a:solidFill>
                  <a:srgbClr val="000000"/>
                </a:solidFill>
                <a:latin typeface="Arial" charset="0"/>
                <a:cs typeface="Arial" charset="0"/>
              </a:rPr>
              <a:t>fuel consumption</a:t>
            </a:r>
            <a:endParaRPr lang="en-GB" altLang="en-US" sz="1600">
              <a:solidFill>
                <a:srgbClr val="000000"/>
              </a:solidFill>
              <a:latin typeface="Arial" charset="0"/>
              <a:cs typeface="Arial" charset="0"/>
            </a:endParaRPr>
          </a:p>
        </p:txBody>
      </p:sp>
      <p:sp>
        <p:nvSpPr>
          <p:cNvPr id="11" name="Rectangle 11"/>
          <p:cNvSpPr>
            <a:spLocks noChangeArrowheads="1"/>
          </p:cNvSpPr>
          <p:nvPr/>
        </p:nvSpPr>
        <p:spPr bwMode="auto">
          <a:xfrm>
            <a:off x="7191375" y="3794050"/>
            <a:ext cx="1638300" cy="554038"/>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algn="ctr" eaLnBrk="1" hangingPunct="1">
              <a:spcBef>
                <a:spcPct val="0"/>
              </a:spcBef>
              <a:buClrTx/>
              <a:buFontTx/>
              <a:buNone/>
            </a:pPr>
            <a:r>
              <a:rPr lang="en-US" altLang="en-US" sz="1600">
                <a:solidFill>
                  <a:srgbClr val="000000"/>
                </a:solidFill>
                <a:latin typeface="Arial" charset="0"/>
                <a:cs typeface="Arial" charset="0"/>
              </a:rPr>
              <a:t>Reference excess</a:t>
            </a:r>
            <a:br>
              <a:rPr lang="en-US" altLang="en-US" sz="1600">
                <a:solidFill>
                  <a:srgbClr val="000000"/>
                </a:solidFill>
                <a:latin typeface="Arial" charset="0"/>
                <a:cs typeface="Arial" charset="0"/>
              </a:rPr>
            </a:br>
            <a:r>
              <a:rPr lang="en-US" altLang="en-US" sz="1600">
                <a:solidFill>
                  <a:srgbClr val="000000"/>
                </a:solidFill>
                <a:latin typeface="Arial" charset="0"/>
                <a:cs typeface="Arial" charset="0"/>
              </a:rPr>
              <a:t>CO2 emission</a:t>
            </a:r>
            <a:endParaRPr lang="en-GB" altLang="en-US" sz="1600">
              <a:solidFill>
                <a:srgbClr val="000000"/>
              </a:solidFill>
              <a:latin typeface="Arial" charset="0"/>
              <a:cs typeface="Arial" charset="0"/>
            </a:endParaRPr>
          </a:p>
        </p:txBody>
      </p:sp>
      <p:cxnSp>
        <p:nvCxnSpPr>
          <p:cNvPr id="12" name="AutoShape 12"/>
          <p:cNvCxnSpPr>
            <a:cxnSpLocks noChangeShapeType="1"/>
            <a:stCxn id="4" idx="3"/>
            <a:endCxn id="5" idx="1"/>
          </p:cNvCxnSpPr>
          <p:nvPr/>
        </p:nvCxnSpPr>
        <p:spPr bwMode="auto">
          <a:xfrm flipV="1">
            <a:off x="1390650" y="3641650"/>
            <a:ext cx="428625" cy="4318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13"/>
          <p:cNvCxnSpPr>
            <a:cxnSpLocks noChangeShapeType="1"/>
            <a:stCxn id="4" idx="3"/>
            <a:endCxn id="6" idx="1"/>
          </p:cNvCxnSpPr>
          <p:nvPr/>
        </p:nvCxnSpPr>
        <p:spPr bwMode="auto">
          <a:xfrm>
            <a:off x="1390650" y="4073450"/>
            <a:ext cx="428625" cy="4349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14"/>
          <p:cNvCxnSpPr>
            <a:cxnSpLocks noChangeShapeType="1"/>
            <a:stCxn id="5" idx="3"/>
            <a:endCxn id="7" idx="1"/>
          </p:cNvCxnSpPr>
          <p:nvPr/>
        </p:nvCxnSpPr>
        <p:spPr bwMode="auto">
          <a:xfrm>
            <a:off x="2924175" y="3641650"/>
            <a:ext cx="481013"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15"/>
          <p:cNvCxnSpPr>
            <a:cxnSpLocks noChangeShapeType="1"/>
            <a:stCxn id="6" idx="3"/>
            <a:endCxn id="7" idx="1"/>
          </p:cNvCxnSpPr>
          <p:nvPr/>
        </p:nvCxnSpPr>
        <p:spPr bwMode="auto">
          <a:xfrm flipV="1">
            <a:off x="2924175" y="3641650"/>
            <a:ext cx="481013" cy="8667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16"/>
          <p:cNvCxnSpPr>
            <a:cxnSpLocks noChangeShapeType="1"/>
            <a:stCxn id="7" idx="3"/>
            <a:endCxn id="10" idx="1"/>
          </p:cNvCxnSpPr>
          <p:nvPr/>
        </p:nvCxnSpPr>
        <p:spPr bwMode="auto">
          <a:xfrm>
            <a:off x="4843463" y="3641650"/>
            <a:ext cx="395287"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17"/>
          <p:cNvCxnSpPr>
            <a:cxnSpLocks noChangeShapeType="1"/>
            <a:stCxn id="8" idx="3"/>
            <a:endCxn id="10" idx="1"/>
          </p:cNvCxnSpPr>
          <p:nvPr/>
        </p:nvCxnSpPr>
        <p:spPr bwMode="auto">
          <a:xfrm flipV="1">
            <a:off x="4848225" y="3641650"/>
            <a:ext cx="390525" cy="8667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18"/>
          <p:cNvCxnSpPr>
            <a:cxnSpLocks noChangeShapeType="1"/>
            <a:stCxn id="10" idx="3"/>
            <a:endCxn id="11" idx="1"/>
          </p:cNvCxnSpPr>
          <p:nvPr/>
        </p:nvCxnSpPr>
        <p:spPr bwMode="auto">
          <a:xfrm>
            <a:off x="6877050" y="3641650"/>
            <a:ext cx="314325" cy="43021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19"/>
          <p:cNvCxnSpPr>
            <a:cxnSpLocks noChangeShapeType="1"/>
            <a:stCxn id="9" idx="3"/>
            <a:endCxn id="11" idx="1"/>
          </p:cNvCxnSpPr>
          <p:nvPr/>
        </p:nvCxnSpPr>
        <p:spPr bwMode="auto">
          <a:xfrm flipV="1">
            <a:off x="6877050" y="4071863"/>
            <a:ext cx="314325" cy="4365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62</a:t>
            </a:fld>
            <a:endParaRPr lang="en-CA" dirty="0"/>
          </a:p>
        </p:txBody>
      </p:sp>
      <p:sp>
        <p:nvSpPr>
          <p:cNvPr id="21" name="Footer Placeholder 4"/>
          <p:cNvSpPr>
            <a:spLocks noGrp="1"/>
          </p:cNvSpPr>
          <p:nvPr>
            <p:ph type="ftr" sz="quarter" idx="4294967295"/>
          </p:nvPr>
        </p:nvSpPr>
        <p:spPr>
          <a:xfrm>
            <a:off x="2051720" y="4894008"/>
            <a:ext cx="504056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spTree>
    <p:extLst>
      <p:ext uri="{BB962C8B-B14F-4D97-AF65-F5344CB8AC3E}">
        <p14:creationId xmlns:p14="http://schemas.microsoft.com/office/powerpoint/2010/main" val="20797325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3558"/>
            <a:ext cx="8229600" cy="720080"/>
          </a:xfrm>
        </p:spPr>
        <p:txBody>
          <a:bodyPr/>
          <a:lstStyle/>
          <a:p>
            <a:r>
              <a:rPr lang="en-GB" dirty="0"/>
              <a:t>Remarks</a:t>
            </a:r>
          </a:p>
        </p:txBody>
      </p:sp>
      <p:sp>
        <p:nvSpPr>
          <p:cNvPr id="3" name="Content Placeholder 2"/>
          <p:cNvSpPr>
            <a:spLocks noGrp="1"/>
          </p:cNvSpPr>
          <p:nvPr>
            <p:ph idx="1"/>
          </p:nvPr>
        </p:nvSpPr>
        <p:spPr>
          <a:xfrm>
            <a:off x="457200" y="1563638"/>
            <a:ext cx="8229600" cy="3229009"/>
          </a:xfrm>
        </p:spPr>
        <p:txBody>
          <a:bodyPr>
            <a:normAutofit fontScale="77500" lnSpcReduction="20000"/>
          </a:bodyPr>
          <a:lstStyle/>
          <a:p>
            <a:r>
              <a:rPr lang="en-US" altLang="en-US" sz="2800" dirty="0"/>
              <a:t>Indicator</a:t>
            </a:r>
          </a:p>
          <a:p>
            <a:pPr lvl="1"/>
            <a:r>
              <a:rPr lang="en-US" altLang="en-US" sz="2400" dirty="0"/>
              <a:t>Has low data requirements and is therefore easy to implement</a:t>
            </a:r>
          </a:p>
          <a:p>
            <a:pPr lvl="2"/>
            <a:r>
              <a:rPr lang="en-US" altLang="en-US" sz="2000" dirty="0"/>
              <a:t>Because mostly based on “additional distance” already computed</a:t>
            </a:r>
          </a:p>
          <a:p>
            <a:pPr lvl="1"/>
            <a:r>
              <a:rPr lang="en-US" altLang="en-US" sz="2400" dirty="0"/>
              <a:t>Publishes an approximation of excess CO2 emission, resulting from horizontal flight inefficiency</a:t>
            </a:r>
          </a:p>
          <a:p>
            <a:pPr lvl="2"/>
            <a:r>
              <a:rPr lang="en-GB" altLang="en-US" sz="2000" dirty="0"/>
              <a:t>The optimum indicator value is not equal to zero</a:t>
            </a:r>
          </a:p>
          <a:p>
            <a:pPr lvl="2"/>
            <a:r>
              <a:rPr lang="en-GB" altLang="en-US" sz="2000" dirty="0"/>
              <a:t>Value is influenced by many different factors (including traffic volume, fleet characteristics etc.)</a:t>
            </a:r>
          </a:p>
          <a:p>
            <a:pPr lvl="2"/>
            <a:r>
              <a:rPr lang="en-GB" altLang="en-US" sz="2000" dirty="0"/>
              <a:t>Indicator does not cover everything (missing: vertical flight efficiency, TMA inefficiencies, surface movement inefficiencies)</a:t>
            </a:r>
          </a:p>
          <a:p>
            <a:pPr lvl="2"/>
            <a:r>
              <a:rPr lang="en-GB" altLang="en-US" sz="2000" dirty="0"/>
              <a:t>Hence the absolute value of the indicator should not be interpreted as representing the CO2 emissions caused by ANS.</a:t>
            </a:r>
          </a:p>
          <a:p>
            <a:pPr lvl="2"/>
            <a:r>
              <a:rPr lang="en-US" altLang="en-US" sz="2000" dirty="0"/>
              <a:t>Indicator to be used for “general purpose” and trend analysis only</a:t>
            </a:r>
            <a:endParaRPr lang="en-GB" altLang="en-US" sz="2000" dirty="0"/>
          </a:p>
          <a:p>
            <a:endParaRPr lang="en-GB" dirty="0"/>
          </a:p>
        </p:txBody>
      </p:sp>
      <p:sp>
        <p:nvSpPr>
          <p:cNvPr id="4"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63</a:t>
            </a:fld>
            <a:endParaRPr lang="en-CA" dirty="0"/>
          </a:p>
        </p:txBody>
      </p:sp>
      <p:sp>
        <p:nvSpPr>
          <p:cNvPr id="5" name="Footer Placeholder 4"/>
          <p:cNvSpPr>
            <a:spLocks noGrp="1"/>
          </p:cNvSpPr>
          <p:nvPr>
            <p:ph type="ftr" sz="quarter" idx="4294967295"/>
          </p:nvPr>
        </p:nvSpPr>
        <p:spPr>
          <a:xfrm>
            <a:off x="2051720" y="4894008"/>
            <a:ext cx="504056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spTree>
    <p:extLst>
      <p:ext uri="{BB962C8B-B14F-4D97-AF65-F5344CB8AC3E}">
        <p14:creationId xmlns:p14="http://schemas.microsoft.com/office/powerpoint/2010/main" val="96733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716016" y="123478"/>
            <a:ext cx="4269160"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t>Data items</a:t>
            </a:r>
          </a:p>
        </p:txBody>
      </p:sp>
      <p:graphicFrame>
        <p:nvGraphicFramePr>
          <p:cNvPr id="3" name="Object 2"/>
          <p:cNvGraphicFramePr>
            <a:graphicFrameLocks noChangeAspect="1"/>
          </p:cNvGraphicFramePr>
          <p:nvPr>
            <p:extLst>
              <p:ext uri="{D42A27DB-BD31-4B8C-83A1-F6EECF244321}">
                <p14:modId xmlns:p14="http://schemas.microsoft.com/office/powerpoint/2010/main" val="2302716313"/>
              </p:ext>
            </p:extLst>
          </p:nvPr>
        </p:nvGraphicFramePr>
        <p:xfrm>
          <a:off x="2495550" y="1847850"/>
          <a:ext cx="4152900" cy="1447800"/>
        </p:xfrm>
        <a:graphic>
          <a:graphicData uri="http://schemas.openxmlformats.org/presentationml/2006/ole">
            <mc:AlternateContent xmlns:mc="http://schemas.openxmlformats.org/markup-compatibility/2006">
              <mc:Choice xmlns:v="urn:schemas-microsoft-com:vml" Requires="v">
                <p:oleObj spid="_x0000_s4101" name="Worksheet" r:id="rId3" imgW="4153024" imgH="1447800" progId="Excel.Sheet.12">
                  <p:embed/>
                </p:oleObj>
              </mc:Choice>
              <mc:Fallback>
                <p:oleObj name="Worksheet" r:id="rId3" imgW="4153024" imgH="1447800" progId="Excel.Sheet.12">
                  <p:embed/>
                  <p:pic>
                    <p:nvPicPr>
                      <p:cNvPr id="0" name=""/>
                      <p:cNvPicPr/>
                      <p:nvPr/>
                    </p:nvPicPr>
                    <p:blipFill>
                      <a:blip r:embed="rId4"/>
                      <a:stretch>
                        <a:fillRect/>
                      </a:stretch>
                    </p:blipFill>
                    <p:spPr>
                      <a:xfrm>
                        <a:off x="2495550" y="1847850"/>
                        <a:ext cx="4152900" cy="1447800"/>
                      </a:xfrm>
                      <a:prstGeom prst="rect">
                        <a:avLst/>
                      </a:prstGeom>
                    </p:spPr>
                  </p:pic>
                </p:oleObj>
              </mc:Fallback>
            </mc:AlternateContent>
          </a:graphicData>
        </a:graphic>
      </p:graphicFrame>
      <p:sp>
        <p:nvSpPr>
          <p:cNvPr id="4"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64</a:t>
            </a:fld>
            <a:endParaRPr lang="en-CA" dirty="0"/>
          </a:p>
        </p:txBody>
      </p:sp>
      <p:sp>
        <p:nvSpPr>
          <p:cNvPr id="5" name="Footer Placeholder 4"/>
          <p:cNvSpPr>
            <a:spLocks noGrp="1"/>
          </p:cNvSpPr>
          <p:nvPr>
            <p:ph type="ftr" sz="quarter" idx="4294967295"/>
          </p:nvPr>
        </p:nvSpPr>
        <p:spPr>
          <a:xfrm>
            <a:off x="2051720" y="4894008"/>
            <a:ext cx="504056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spTree>
    <p:extLst>
      <p:ext uri="{BB962C8B-B14F-4D97-AF65-F5344CB8AC3E}">
        <p14:creationId xmlns:p14="http://schemas.microsoft.com/office/powerpoint/2010/main" val="11104691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3558"/>
            <a:ext cx="8229600" cy="648072"/>
          </a:xfrm>
        </p:spPr>
        <p:txBody>
          <a:bodyPr/>
          <a:lstStyle/>
          <a:p>
            <a:r>
              <a:rPr lang="en-GB" sz="3200" dirty="0"/>
              <a:t>B54 – Average </a:t>
            </a:r>
            <a:r>
              <a:rPr lang="en-GB" sz="3200" dirty="0" err="1"/>
              <a:t>en</a:t>
            </a:r>
            <a:r>
              <a:rPr lang="en-GB" sz="3200" dirty="0"/>
              <a:t>-route fuel consumption factor</a:t>
            </a:r>
          </a:p>
        </p:txBody>
      </p:sp>
      <p:sp>
        <p:nvSpPr>
          <p:cNvPr id="3" name="Content Placeholder 2"/>
          <p:cNvSpPr>
            <a:spLocks noGrp="1"/>
          </p:cNvSpPr>
          <p:nvPr>
            <p:ph idx="1"/>
          </p:nvPr>
        </p:nvSpPr>
        <p:spPr>
          <a:xfrm>
            <a:off x="323528" y="1635646"/>
            <a:ext cx="8640960" cy="3240360"/>
          </a:xfrm>
        </p:spPr>
        <p:txBody>
          <a:bodyPr>
            <a:normAutofit fontScale="70000" lnSpcReduction="20000"/>
          </a:bodyPr>
          <a:lstStyle/>
          <a:p>
            <a:pPr>
              <a:lnSpc>
                <a:spcPct val="90000"/>
              </a:lnSpc>
            </a:pPr>
            <a:r>
              <a:rPr lang="en-US" altLang="en-US" sz="2800" dirty="0"/>
              <a:t>State can choose method/value</a:t>
            </a:r>
          </a:p>
          <a:p>
            <a:pPr lvl="1">
              <a:lnSpc>
                <a:spcPct val="90000"/>
              </a:lnSpc>
            </a:pPr>
            <a:r>
              <a:rPr lang="en-US" altLang="en-US" sz="2400" dirty="0"/>
              <a:t>Global standard value from ICAO</a:t>
            </a:r>
          </a:p>
          <a:p>
            <a:pPr lvl="2">
              <a:lnSpc>
                <a:spcPct val="90000"/>
              </a:lnSpc>
            </a:pPr>
            <a:r>
              <a:rPr lang="en-US" altLang="en-US" sz="2000" dirty="0"/>
              <a:t>Average fuel burn per nautical mile (NM) of flight = 11 kg/NM = 5.9 kg/km</a:t>
            </a:r>
          </a:p>
          <a:p>
            <a:pPr lvl="3">
              <a:lnSpc>
                <a:spcPct val="90000"/>
              </a:lnSpc>
            </a:pPr>
            <a:r>
              <a:rPr lang="en-US" altLang="en-US" sz="1600" dirty="0"/>
              <a:t>Source: Doc 9750 3rd ed. page App H-8</a:t>
            </a:r>
          </a:p>
          <a:p>
            <a:pPr lvl="2">
              <a:lnSpc>
                <a:spcPct val="90000"/>
              </a:lnSpc>
            </a:pPr>
            <a:r>
              <a:rPr lang="en-US" altLang="en-US" sz="2000" dirty="0"/>
              <a:t>Used for the prefilling of the template</a:t>
            </a:r>
          </a:p>
          <a:p>
            <a:pPr lvl="1">
              <a:lnSpc>
                <a:spcPct val="90000"/>
              </a:lnSpc>
            </a:pPr>
            <a:r>
              <a:rPr lang="en-US" altLang="en-US" sz="2400" dirty="0"/>
              <a:t>State-specific standard value: the standard kerosene consumption per kilometer of a typical jet aircraft type</a:t>
            </a:r>
          </a:p>
          <a:p>
            <a:pPr lvl="2">
              <a:lnSpc>
                <a:spcPct val="90000"/>
              </a:lnSpc>
            </a:pPr>
            <a:r>
              <a:rPr lang="en-US" altLang="en-US" sz="2000" dirty="0"/>
              <a:t>States can select their own “typical aircraft type”, reflecting the composition of traffic in their airspace</a:t>
            </a:r>
          </a:p>
          <a:p>
            <a:pPr lvl="1">
              <a:lnSpc>
                <a:spcPct val="90000"/>
              </a:lnSpc>
            </a:pPr>
            <a:r>
              <a:rPr lang="en-US" altLang="en-US" sz="2400" dirty="0"/>
              <a:t>State-specific measured value: a</a:t>
            </a:r>
            <a:r>
              <a:rPr lang="en-GB" altLang="en-US" sz="2400" dirty="0"/>
              <a:t> calibrated average fuel consumption per kilometre flown,</a:t>
            </a:r>
          </a:p>
          <a:p>
            <a:pPr lvl="2">
              <a:lnSpc>
                <a:spcPct val="90000"/>
              </a:lnSpc>
            </a:pPr>
            <a:r>
              <a:rPr lang="en-GB" altLang="en-US" sz="2000" dirty="0"/>
              <a:t>computed from the State’s average annual traffic composition in terms of aircraft types, vertical traffic distribution and distance flown</a:t>
            </a:r>
          </a:p>
          <a:p>
            <a:pPr lvl="3">
              <a:lnSpc>
                <a:spcPct val="90000"/>
              </a:lnSpc>
            </a:pPr>
            <a:r>
              <a:rPr lang="en-GB" altLang="en-US" sz="1800" dirty="0"/>
              <a:t>using the ICAO Fuel Savings Estimation Tool (IFSET)</a:t>
            </a:r>
          </a:p>
          <a:p>
            <a:pPr lvl="3">
              <a:lnSpc>
                <a:spcPct val="90000"/>
              </a:lnSpc>
            </a:pPr>
            <a:r>
              <a:rPr lang="en-US" altLang="en-US" sz="1800" dirty="0"/>
              <a:t>or any other modeling tool, if available</a:t>
            </a:r>
          </a:p>
          <a:p>
            <a:pPr lvl="2">
              <a:lnSpc>
                <a:spcPct val="90000"/>
              </a:lnSpc>
            </a:pPr>
            <a:r>
              <a:rPr lang="en-GB" altLang="en-US" sz="2000" dirty="0"/>
              <a:t>recalibration needed every couple of years to take into account changes in traffic composition</a:t>
            </a:r>
          </a:p>
          <a:p>
            <a:endParaRPr lang="en-GB" dirty="0"/>
          </a:p>
        </p:txBody>
      </p:sp>
      <p:sp>
        <p:nvSpPr>
          <p:cNvPr id="4"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65</a:t>
            </a:fld>
            <a:endParaRPr lang="en-CA" dirty="0"/>
          </a:p>
        </p:txBody>
      </p:sp>
      <p:sp>
        <p:nvSpPr>
          <p:cNvPr id="5" name="Footer Placeholder 4"/>
          <p:cNvSpPr>
            <a:spLocks noGrp="1"/>
          </p:cNvSpPr>
          <p:nvPr>
            <p:ph type="ftr" sz="quarter" idx="4294967295"/>
          </p:nvPr>
        </p:nvSpPr>
        <p:spPr>
          <a:xfrm>
            <a:off x="2051720" y="4894008"/>
            <a:ext cx="504056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spTree>
    <p:extLst>
      <p:ext uri="{BB962C8B-B14F-4D97-AF65-F5344CB8AC3E}">
        <p14:creationId xmlns:p14="http://schemas.microsoft.com/office/powerpoint/2010/main" val="26113277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5924" y="122398"/>
            <a:ext cx="4269531" cy="461665"/>
          </a:xfrm>
          <a:prstGeom prst="rect">
            <a:avLst/>
          </a:prstGeom>
          <a:noFill/>
        </p:spPr>
        <p:txBody>
          <a:bodyPr vert="horz" rtlCol="0">
            <a:spAutoFit/>
          </a:bodyPr>
          <a:lstStyle/>
          <a:p>
            <a:pPr algn="ctr"/>
            <a:r>
              <a:rPr lang="en-GB" sz="2400" dirty="0">
                <a:solidFill>
                  <a:srgbClr val="279DD9"/>
                </a:solidFill>
                <a:latin typeface="Calibri (Headings)"/>
              </a:rPr>
              <a:t>Data items B54 and B55</a:t>
            </a:r>
          </a:p>
        </p:txBody>
      </p:sp>
      <p:pic>
        <p:nvPicPr>
          <p:cNvPr id="4" name="Picture 3">
            <a:extLst>
              <a:ext uri="{FF2B5EF4-FFF2-40B4-BE49-F238E27FC236}">
                <a16:creationId xmlns:a16="http://schemas.microsoft.com/office/drawing/2014/main" id="{30C39EA6-DA4B-ECB8-0AB6-377C01FACA4C}"/>
              </a:ext>
            </a:extLst>
          </p:cNvPr>
          <p:cNvPicPr>
            <a:picLocks noChangeAspect="1"/>
          </p:cNvPicPr>
          <p:nvPr/>
        </p:nvPicPr>
        <p:blipFill>
          <a:blip r:embed="rId2"/>
          <a:stretch>
            <a:fillRect/>
          </a:stretch>
        </p:blipFill>
        <p:spPr>
          <a:xfrm>
            <a:off x="1" y="699542"/>
            <a:ext cx="3647198" cy="2232248"/>
          </a:xfrm>
          <a:prstGeom prst="rect">
            <a:avLst/>
          </a:prstGeom>
        </p:spPr>
      </p:pic>
      <p:sp>
        <p:nvSpPr>
          <p:cNvPr id="5" name="TextBox 4">
            <a:extLst>
              <a:ext uri="{FF2B5EF4-FFF2-40B4-BE49-F238E27FC236}">
                <a16:creationId xmlns:a16="http://schemas.microsoft.com/office/drawing/2014/main" id="{5CEC791B-806F-C93E-DC15-BF98CAA0BE89}"/>
              </a:ext>
            </a:extLst>
          </p:cNvPr>
          <p:cNvSpPr txBox="1"/>
          <p:nvPr/>
        </p:nvSpPr>
        <p:spPr>
          <a:xfrm>
            <a:off x="5940152" y="1303796"/>
            <a:ext cx="2987824" cy="2516073"/>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n-GB" sz="1050" dirty="0"/>
              <a:t>The average </a:t>
            </a:r>
            <a:r>
              <a:rPr lang="en-GB" sz="1050" dirty="0" err="1"/>
              <a:t>en</a:t>
            </a:r>
            <a:r>
              <a:rPr lang="en-GB" sz="1050" dirty="0"/>
              <a:t>-route fuel consumption factor for the participating States remained constant over the past years. This reflects the reported stability of the observed </a:t>
            </a:r>
            <a:r>
              <a:rPr lang="en-GB" sz="1050" dirty="0" err="1"/>
              <a:t>en</a:t>
            </a:r>
            <a:r>
              <a:rPr lang="en-GB" sz="1050" dirty="0"/>
              <a:t>-route flight efficiency benefit pool reported above.</a:t>
            </a:r>
            <a:br>
              <a:rPr lang="en-GB" sz="1050" dirty="0"/>
            </a:br>
            <a:endParaRPr lang="en-GB" sz="1050" dirty="0"/>
          </a:p>
          <a:p>
            <a:pPr marL="171450" indent="-171450">
              <a:buFont typeface="Arial" panose="020B0604020202020204" pitchFamily="34" charset="0"/>
              <a:buChar char="•"/>
            </a:pPr>
            <a:r>
              <a:rPr lang="en-GB" sz="1050" dirty="0"/>
              <a:t>The associated average </a:t>
            </a:r>
            <a:r>
              <a:rPr lang="en-GB" sz="1050" dirty="0" err="1"/>
              <a:t>en</a:t>
            </a:r>
            <a:r>
              <a:rPr lang="en-GB" sz="1050" dirty="0"/>
              <a:t>-route CO2 emission factor represents then the estimated emission per km flown, i.e. B54-factor * 3,15.</a:t>
            </a:r>
            <a:br>
              <a:rPr lang="en-GB" sz="1050" dirty="0"/>
            </a:br>
            <a:endParaRPr lang="en-GB" sz="1050" dirty="0"/>
          </a:p>
          <a:p>
            <a:pPr marL="171450" indent="-171450">
              <a:buFont typeface="Arial" panose="020B0604020202020204" pitchFamily="34" charset="0"/>
              <a:buChar char="•"/>
            </a:pPr>
            <a:r>
              <a:rPr lang="en-GB" sz="1050" dirty="0"/>
              <a:t>The EUR region network is characterised by a certain stability of the network traffic (in-)efficiency. Accordingly, the benefit pool for CO2 emissions – expressed per km flown – remained constant.</a:t>
            </a:r>
          </a:p>
        </p:txBody>
      </p:sp>
      <p:pic>
        <p:nvPicPr>
          <p:cNvPr id="6" name="Picture 5">
            <a:extLst>
              <a:ext uri="{FF2B5EF4-FFF2-40B4-BE49-F238E27FC236}">
                <a16:creationId xmlns:a16="http://schemas.microsoft.com/office/drawing/2014/main" id="{3E63B322-58BE-C233-61FF-AA93D68E5878}"/>
              </a:ext>
            </a:extLst>
          </p:cNvPr>
          <p:cNvPicPr>
            <a:picLocks noChangeAspect="1"/>
          </p:cNvPicPr>
          <p:nvPr/>
        </p:nvPicPr>
        <p:blipFill>
          <a:blip r:embed="rId3"/>
          <a:stretch>
            <a:fillRect/>
          </a:stretch>
        </p:blipFill>
        <p:spPr>
          <a:xfrm>
            <a:off x="323528" y="2283718"/>
            <a:ext cx="5696790" cy="2503434"/>
          </a:xfrm>
          <a:prstGeom prst="rect">
            <a:avLst/>
          </a:prstGeom>
        </p:spPr>
      </p:pic>
    </p:spTree>
    <p:extLst>
      <p:ext uri="{BB962C8B-B14F-4D97-AF65-F5344CB8AC3E}">
        <p14:creationId xmlns:p14="http://schemas.microsoft.com/office/powerpoint/2010/main" val="10035744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3558"/>
            <a:ext cx="8229600" cy="720080"/>
          </a:xfrm>
        </p:spPr>
        <p:txBody>
          <a:bodyPr/>
          <a:lstStyle/>
          <a:p>
            <a:r>
              <a:rPr lang="en-GB" dirty="0"/>
              <a:t>Addressing coverage issues</a:t>
            </a:r>
          </a:p>
        </p:txBody>
      </p:sp>
      <p:sp>
        <p:nvSpPr>
          <p:cNvPr id="3" name="Content Placeholder 2"/>
          <p:cNvSpPr>
            <a:spLocks noGrp="1"/>
          </p:cNvSpPr>
          <p:nvPr>
            <p:ph idx="1"/>
          </p:nvPr>
        </p:nvSpPr>
        <p:spPr>
          <a:xfrm>
            <a:off x="3049488" y="1635646"/>
            <a:ext cx="5987008" cy="3157001"/>
          </a:xfrm>
        </p:spPr>
        <p:txBody>
          <a:bodyPr>
            <a:normAutofit fontScale="62500" lnSpcReduction="20000"/>
          </a:bodyPr>
          <a:lstStyle/>
          <a:p>
            <a:r>
              <a:rPr lang="en-GB" dirty="0"/>
              <a:t>Indicator is an absolute value</a:t>
            </a:r>
          </a:p>
          <a:p>
            <a:pPr lvl="1"/>
            <a:r>
              <a:rPr lang="en-GB" dirty="0"/>
              <a:t>Susceptible to coverage issues</a:t>
            </a:r>
          </a:p>
          <a:p>
            <a:pPr lvl="2"/>
            <a:r>
              <a:rPr lang="en-GB" dirty="0"/>
              <a:t>Geographical, time, flight category filtering</a:t>
            </a:r>
          </a:p>
          <a:p>
            <a:r>
              <a:rPr lang="en-GB" dirty="0"/>
              <a:t>Coverage checks &amp; corrections</a:t>
            </a:r>
          </a:p>
          <a:p>
            <a:pPr lvl="1"/>
            <a:r>
              <a:rPr lang="en-GB" dirty="0"/>
              <a:t>SUR data available</a:t>
            </a:r>
          </a:p>
          <a:p>
            <a:pPr lvl="2"/>
            <a:r>
              <a:rPr lang="en-GB" dirty="0"/>
              <a:t>Sufficient match with FPL data (achieved distance comparison &gt;95%)</a:t>
            </a:r>
          </a:p>
          <a:p>
            <a:pPr lvl="3"/>
            <a:r>
              <a:rPr lang="en-GB" dirty="0"/>
              <a:t>Use additional distance from SUR data as is</a:t>
            </a:r>
          </a:p>
          <a:p>
            <a:pPr lvl="2"/>
            <a:r>
              <a:rPr lang="en-GB" dirty="0"/>
              <a:t>Insufficient match with FPL data</a:t>
            </a:r>
          </a:p>
          <a:p>
            <a:pPr lvl="3"/>
            <a:r>
              <a:rPr lang="en-GB" dirty="0"/>
              <a:t>Upscale additional distance from SUR data to 95% of additional distance from FPL data</a:t>
            </a:r>
          </a:p>
          <a:p>
            <a:pPr lvl="1"/>
            <a:r>
              <a:rPr lang="en-GB" dirty="0"/>
              <a:t>SUR data not available</a:t>
            </a:r>
          </a:p>
          <a:p>
            <a:pPr lvl="2"/>
            <a:r>
              <a:rPr lang="en-GB" dirty="0"/>
              <a:t>Use additional distance from FPL data</a:t>
            </a:r>
          </a:p>
        </p:txBody>
      </p:sp>
      <p:sp>
        <p:nvSpPr>
          <p:cNvPr id="7"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67</a:t>
            </a:fld>
            <a:endParaRPr lang="en-CA" dirty="0"/>
          </a:p>
        </p:txBody>
      </p:sp>
      <p:sp>
        <p:nvSpPr>
          <p:cNvPr id="8" name="Footer Placeholder 4"/>
          <p:cNvSpPr>
            <a:spLocks noGrp="1"/>
          </p:cNvSpPr>
          <p:nvPr>
            <p:ph type="ftr" sz="quarter" idx="4294967295"/>
          </p:nvPr>
        </p:nvSpPr>
        <p:spPr>
          <a:xfrm>
            <a:off x="2051720" y="4894008"/>
            <a:ext cx="504056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pic>
        <p:nvPicPr>
          <p:cNvPr id="6" name="Picture 5"/>
          <p:cNvPicPr>
            <a:picLocks noChangeAspect="1"/>
          </p:cNvPicPr>
          <p:nvPr/>
        </p:nvPicPr>
        <p:blipFill>
          <a:blip r:embed="rId2"/>
          <a:stretch>
            <a:fillRect/>
          </a:stretch>
        </p:blipFill>
        <p:spPr>
          <a:xfrm>
            <a:off x="164210" y="3208670"/>
            <a:ext cx="2957416" cy="1298727"/>
          </a:xfrm>
          <a:prstGeom prst="rect">
            <a:avLst/>
          </a:prstGeom>
        </p:spPr>
      </p:pic>
      <p:pic>
        <p:nvPicPr>
          <p:cNvPr id="9" name="Picture 8"/>
          <p:cNvPicPr>
            <a:picLocks noChangeAspect="1"/>
          </p:cNvPicPr>
          <p:nvPr/>
        </p:nvPicPr>
        <p:blipFill>
          <a:blip r:embed="rId3"/>
          <a:stretch>
            <a:fillRect/>
          </a:stretch>
        </p:blipFill>
        <p:spPr>
          <a:xfrm>
            <a:off x="323528" y="1506820"/>
            <a:ext cx="2095863" cy="1629842"/>
          </a:xfrm>
          <a:prstGeom prst="rect">
            <a:avLst/>
          </a:prstGeom>
        </p:spPr>
      </p:pic>
    </p:spTree>
    <p:extLst>
      <p:ext uri="{BB962C8B-B14F-4D97-AF65-F5344CB8AC3E}">
        <p14:creationId xmlns:p14="http://schemas.microsoft.com/office/powerpoint/2010/main" val="100546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9BB3AE-B73A-3C34-1F9C-709E759CE4A8}"/>
              </a:ext>
            </a:extLst>
          </p:cNvPr>
          <p:cNvPicPr>
            <a:picLocks noChangeAspect="1"/>
          </p:cNvPicPr>
          <p:nvPr/>
        </p:nvPicPr>
        <p:blipFill>
          <a:blip r:embed="rId2"/>
          <a:stretch>
            <a:fillRect/>
          </a:stretch>
        </p:blipFill>
        <p:spPr>
          <a:xfrm>
            <a:off x="476567" y="843558"/>
            <a:ext cx="8478713" cy="3725940"/>
          </a:xfrm>
          <a:prstGeom prst="rect">
            <a:avLst/>
          </a:prstGeom>
        </p:spPr>
      </p:pic>
      <p:sp>
        <p:nvSpPr>
          <p:cNvPr id="4" name="TextBox 3">
            <a:extLst>
              <a:ext uri="{FF2B5EF4-FFF2-40B4-BE49-F238E27FC236}">
                <a16:creationId xmlns:a16="http://schemas.microsoft.com/office/drawing/2014/main" id="{AF00478E-B34C-E04C-6055-D79A01BDE30E}"/>
              </a:ext>
            </a:extLst>
          </p:cNvPr>
          <p:cNvSpPr txBox="1"/>
          <p:nvPr/>
        </p:nvSpPr>
        <p:spPr>
          <a:xfrm>
            <a:off x="4715924" y="122398"/>
            <a:ext cx="4269531" cy="461665"/>
          </a:xfrm>
          <a:prstGeom prst="rect">
            <a:avLst/>
          </a:prstGeom>
          <a:noFill/>
        </p:spPr>
        <p:txBody>
          <a:bodyPr vert="horz" rtlCol="0">
            <a:spAutoFit/>
          </a:bodyPr>
          <a:lstStyle/>
          <a:p>
            <a:pPr algn="ctr"/>
            <a:r>
              <a:rPr lang="en-GB" sz="2400" dirty="0">
                <a:solidFill>
                  <a:srgbClr val="279DD9"/>
                </a:solidFill>
                <a:latin typeface="Calibri (Headings)"/>
              </a:rPr>
              <a:t>Data items B56</a:t>
            </a:r>
          </a:p>
        </p:txBody>
      </p:sp>
      <p:sp>
        <p:nvSpPr>
          <p:cNvPr id="5" name="TextBox 4">
            <a:extLst>
              <a:ext uri="{FF2B5EF4-FFF2-40B4-BE49-F238E27FC236}">
                <a16:creationId xmlns:a16="http://schemas.microsoft.com/office/drawing/2014/main" id="{4526C0B9-B48D-BD53-2132-FEB19E622976}"/>
              </a:ext>
            </a:extLst>
          </p:cNvPr>
          <p:cNvSpPr txBox="1"/>
          <p:nvPr/>
        </p:nvSpPr>
        <p:spPr>
          <a:xfrm>
            <a:off x="4355976" y="1297379"/>
            <a:ext cx="4176464" cy="2354491"/>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n-GB" sz="1050" dirty="0"/>
              <a:t>Previous results can be further converted into a  CO2 emissions estimate per participating State.</a:t>
            </a:r>
            <a:br>
              <a:rPr lang="en-GB" sz="1050" dirty="0"/>
            </a:br>
            <a:endParaRPr lang="en-GB" sz="1050" dirty="0"/>
          </a:p>
          <a:p>
            <a:pPr marL="171450" indent="-171450">
              <a:buFont typeface="Arial" panose="020B0604020202020204" pitchFamily="34" charset="0"/>
              <a:buChar char="•"/>
            </a:pPr>
            <a:r>
              <a:rPr lang="en-GB" sz="1050" dirty="0"/>
              <a:t>These values vary with number of traffic and associated observed </a:t>
            </a:r>
            <a:r>
              <a:rPr lang="en-GB" sz="1050" dirty="0" err="1"/>
              <a:t>en</a:t>
            </a:r>
            <a:r>
              <a:rPr lang="en-GB" sz="1050" dirty="0"/>
              <a:t>-route (in-)efficiency.</a:t>
            </a:r>
            <a:br>
              <a:rPr lang="en-GB" sz="1050" dirty="0"/>
            </a:br>
            <a:endParaRPr lang="en-GB" sz="1050" dirty="0"/>
          </a:p>
          <a:p>
            <a:pPr marL="171450" indent="-171450">
              <a:buFont typeface="Arial" panose="020B0604020202020204" pitchFamily="34" charset="0"/>
              <a:buChar char="•"/>
            </a:pPr>
            <a:r>
              <a:rPr lang="en-GB" sz="1050" dirty="0"/>
              <a:t>Obviously, higher levels of total CO2 are emitted in the States servicing more traffic across the EUR region.</a:t>
            </a:r>
            <a:br>
              <a:rPr lang="en-GB" sz="1050" dirty="0"/>
            </a:br>
            <a:endParaRPr lang="en-GB" sz="1050" dirty="0"/>
          </a:p>
          <a:p>
            <a:pPr marL="171450" indent="-171450">
              <a:buFont typeface="Arial" panose="020B0604020202020204" pitchFamily="34" charset="0"/>
              <a:buChar char="•"/>
            </a:pPr>
            <a:r>
              <a:rPr lang="en-US" sz="1050" dirty="0"/>
              <a:t>Theoretical CO2 emissions are linked to traffic density and “appear” to be concentrated in a subset of countries. This results needs to be addressed from an operational Efficiency perspective as a “total value” perspective is skewed. </a:t>
            </a:r>
            <a:br>
              <a:rPr lang="en-US" sz="1050" dirty="0"/>
            </a:br>
            <a:r>
              <a:rPr lang="en-US" sz="1050" dirty="0"/>
              <a:t>However, it provides a means to </a:t>
            </a:r>
            <a:r>
              <a:rPr lang="en-US" sz="1050" dirty="0" err="1"/>
              <a:t>prioritise</a:t>
            </a:r>
            <a:r>
              <a:rPr lang="en-US" sz="1050" dirty="0"/>
              <a:t> action.</a:t>
            </a:r>
          </a:p>
        </p:txBody>
      </p:sp>
    </p:spTree>
    <p:extLst>
      <p:ext uri="{BB962C8B-B14F-4D97-AF65-F5344CB8AC3E}">
        <p14:creationId xmlns:p14="http://schemas.microsoft.com/office/powerpoint/2010/main" val="5223265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able"/>
          <p:cNvPicPr>
            <a:picLocks noChangeAspect="1"/>
          </p:cNvPicPr>
          <p:nvPr/>
        </p:nvPicPr>
        <p:blipFill>
          <a:blip r:embed="rId2"/>
          <a:stretch>
            <a:fillRect/>
          </a:stretch>
        </p:blipFill>
        <p:spPr>
          <a:xfrm>
            <a:off x="506681" y="1275606"/>
            <a:ext cx="8191500" cy="2778126"/>
          </a:xfrm>
          <a:prstGeom prst="rect">
            <a:avLst/>
          </a:prstGeom>
        </p:spPr>
      </p:pic>
      <p:sp>
        <p:nvSpPr>
          <p:cNvPr id="4"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69</a:t>
            </a:fld>
            <a:endParaRPr lang="en-CA" dirty="0"/>
          </a:p>
        </p:txBody>
      </p:sp>
      <p:sp>
        <p:nvSpPr>
          <p:cNvPr id="5" name="Footer Placeholder 4"/>
          <p:cNvSpPr>
            <a:spLocks noGrp="1"/>
          </p:cNvSpPr>
          <p:nvPr>
            <p:ph type="ftr" sz="quarter" idx="4294967295"/>
          </p:nvPr>
        </p:nvSpPr>
        <p:spPr>
          <a:xfrm>
            <a:off x="2051720" y="4894008"/>
            <a:ext cx="504056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spTree>
    <p:extLst>
      <p:ext uri="{BB962C8B-B14F-4D97-AF65-F5344CB8AC3E}">
        <p14:creationId xmlns:p14="http://schemas.microsoft.com/office/powerpoint/2010/main" val="2407307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4048" y="123478"/>
            <a:ext cx="3960440" cy="432048"/>
          </a:xfrm>
        </p:spPr>
        <p:txBody>
          <a:bodyPr>
            <a:normAutofit/>
          </a:bodyPr>
          <a:lstStyle/>
          <a:p>
            <a:pPr eaLnBrk="1" hangingPunct="1">
              <a:defRPr/>
            </a:pPr>
            <a:r>
              <a:rPr lang="it-IT" sz="2100" dirty="0" err="1"/>
              <a:t>Highlights</a:t>
            </a:r>
            <a:r>
              <a:rPr lang="it-IT" sz="2100" dirty="0"/>
              <a:t> on performance </a:t>
            </a:r>
            <a:r>
              <a:rPr lang="it-IT" sz="2100" dirty="0" err="1"/>
              <a:t>results</a:t>
            </a:r>
            <a:endParaRPr lang="it-IT" sz="2100" dirty="0"/>
          </a:p>
        </p:txBody>
      </p:sp>
      <p:sp>
        <p:nvSpPr>
          <p:cNvPr id="3" name="Segnaposto contenuto 2"/>
          <p:cNvSpPr>
            <a:spLocks noGrp="1"/>
          </p:cNvSpPr>
          <p:nvPr>
            <p:ph idx="1"/>
          </p:nvPr>
        </p:nvSpPr>
        <p:spPr>
          <a:xfrm>
            <a:off x="539552" y="928710"/>
            <a:ext cx="8147248" cy="3965298"/>
          </a:xfrm>
        </p:spPr>
        <p:txBody>
          <a:bodyPr>
            <a:noAutofit/>
          </a:bodyPr>
          <a:lstStyle/>
          <a:p>
            <a:pPr marL="171450" lvl="1" indent="-171450"/>
            <a:r>
              <a:rPr lang="en-US" sz="1300" dirty="0">
                <a:solidFill>
                  <a:schemeClr val="tx2">
                    <a:lumMod val="75000"/>
                  </a:schemeClr>
                </a:solidFill>
              </a:rPr>
              <a:t>In light of the overall traffic decline due to COVID19 in 2020 and 2021, the total number of all causes </a:t>
            </a:r>
            <a:r>
              <a:rPr lang="en-US" sz="1300" dirty="0" err="1">
                <a:solidFill>
                  <a:schemeClr val="tx2">
                    <a:lumMod val="75000"/>
                  </a:schemeClr>
                </a:solidFill>
              </a:rPr>
              <a:t>en</a:t>
            </a:r>
            <a:r>
              <a:rPr lang="en-US" sz="1300" dirty="0">
                <a:solidFill>
                  <a:schemeClr val="tx2">
                    <a:lumMod val="75000"/>
                  </a:schemeClr>
                </a:solidFill>
              </a:rPr>
              <a:t>-route ATFM delay in the EUR region dropped in comparison to the pre-pandemic years. However, in 2021 a similar pattern is observed with the majority of </a:t>
            </a:r>
            <a:r>
              <a:rPr lang="en-US" sz="1300" dirty="0" err="1">
                <a:solidFill>
                  <a:schemeClr val="tx2">
                    <a:lumMod val="75000"/>
                  </a:schemeClr>
                </a:solidFill>
              </a:rPr>
              <a:t>en</a:t>
            </a:r>
            <a:r>
              <a:rPr lang="en-US" sz="1300" dirty="0">
                <a:solidFill>
                  <a:schemeClr val="tx2">
                    <a:lumMod val="75000"/>
                  </a:schemeClr>
                </a:solidFill>
              </a:rPr>
              <a:t>-route ATFM delay concentrated in a small number of States, i.e. top 3. </a:t>
            </a:r>
            <a:endParaRPr lang="en-US" sz="1800" dirty="0">
              <a:solidFill>
                <a:schemeClr val="tx2">
                  <a:lumMod val="75000"/>
                </a:schemeClr>
              </a:solidFill>
            </a:endParaRPr>
          </a:p>
          <a:p>
            <a:pPr marL="571500" lvl="2" indent="-171450"/>
            <a:r>
              <a:rPr lang="en-US" sz="1200" dirty="0">
                <a:solidFill>
                  <a:schemeClr val="tx2">
                    <a:lumMod val="75000"/>
                  </a:schemeClr>
                </a:solidFill>
              </a:rPr>
              <a:t>3 States account for just over 85% of the observed </a:t>
            </a:r>
            <a:r>
              <a:rPr lang="en-US" sz="1200" dirty="0" err="1">
                <a:solidFill>
                  <a:schemeClr val="tx2">
                    <a:lumMod val="75000"/>
                  </a:schemeClr>
                </a:solidFill>
              </a:rPr>
              <a:t>en</a:t>
            </a:r>
            <a:r>
              <a:rPr lang="en-US" sz="1200" dirty="0">
                <a:solidFill>
                  <a:schemeClr val="tx2">
                    <a:lumMod val="75000"/>
                  </a:schemeClr>
                </a:solidFill>
              </a:rPr>
              <a:t>-route ATFM delay in the EUR region. </a:t>
            </a:r>
          </a:p>
          <a:p>
            <a:pPr marL="571500" lvl="2" indent="-171450"/>
            <a:r>
              <a:rPr lang="en-US" sz="1200" dirty="0">
                <a:solidFill>
                  <a:schemeClr val="tx2">
                    <a:lumMod val="75000"/>
                  </a:schemeClr>
                </a:solidFill>
              </a:rPr>
              <a:t>The vast majority of States does not generate any significant delay.</a:t>
            </a:r>
            <a:endParaRPr lang="en-US" sz="1300" dirty="0">
              <a:solidFill>
                <a:schemeClr val="tx2">
                  <a:lumMod val="75000"/>
                </a:schemeClr>
              </a:solidFill>
            </a:endParaRPr>
          </a:p>
          <a:p>
            <a:pPr marL="171450" lvl="1" indent="-171450"/>
            <a:r>
              <a:rPr lang="en-US" sz="1300" dirty="0">
                <a:solidFill>
                  <a:schemeClr val="tx2">
                    <a:lumMod val="75000"/>
                  </a:schemeClr>
                </a:solidFill>
              </a:rPr>
              <a:t>Due to the decline in air traffic, ATFM delay at airports dropped significantly in comparison to previous years. Weather remains one of the main delay causes while other factors played only a minor/negligible role. In 2021, 2 airports triggered 60% of the delay, and the top 20 airports accounted for just under 90% of all observed airport ATFM delay (similar to 2020). Average arrival ATFM delay is low (under 0.05 min per flight). This needs to be seen in light of the overall traffic levels. Peak arrival ATFM delay was about 3.5 min per arrival.</a:t>
            </a:r>
          </a:p>
          <a:p>
            <a:pPr marL="171450" lvl="1" indent="-171450"/>
            <a:endParaRPr lang="en-US" sz="1300" dirty="0">
              <a:solidFill>
                <a:schemeClr val="tx2">
                  <a:lumMod val="75000"/>
                </a:schemeClr>
              </a:solidFill>
            </a:endParaRPr>
          </a:p>
        </p:txBody>
      </p:sp>
      <p:sp>
        <p:nvSpPr>
          <p:cNvPr id="5"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7</a:t>
            </a:fld>
            <a:endParaRPr lang="en-CA" dirty="0"/>
          </a:p>
        </p:txBody>
      </p:sp>
    </p:spTree>
    <p:extLst>
      <p:ext uri="{BB962C8B-B14F-4D97-AF65-F5344CB8AC3E}">
        <p14:creationId xmlns:p14="http://schemas.microsoft.com/office/powerpoint/2010/main" val="1937578184"/>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7944" y="9379"/>
            <a:ext cx="4978896" cy="857250"/>
          </a:xfrm>
        </p:spPr>
        <p:txBody>
          <a:bodyPr/>
          <a:lstStyle/>
          <a:p>
            <a:r>
              <a:rPr lang="en-GB" dirty="0"/>
              <a:t>Origin of indicators</a:t>
            </a:r>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63" y="771550"/>
            <a:ext cx="66960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5"/>
          <p:cNvSpPr txBox="1">
            <a:spLocks noChangeArrowheads="1"/>
          </p:cNvSpPr>
          <p:nvPr/>
        </p:nvSpPr>
        <p:spPr bwMode="auto">
          <a:xfrm>
            <a:off x="3457178" y="4587974"/>
            <a:ext cx="1582484" cy="276999"/>
          </a:xfrm>
          <a:prstGeom prst="rect">
            <a:avLst/>
          </a:prstGeom>
          <a:solidFill>
            <a:schemeClr val="bg1"/>
          </a:solidFill>
          <a:ln>
            <a:noFill/>
          </a:ln>
          <a:effectLst/>
        </p:spPr>
        <p:txBody>
          <a:bodyPr wrap="none">
            <a:spAutoFit/>
          </a:bodyP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eaLnBrk="1" fontAlgn="base" hangingPunct="1">
              <a:spcBef>
                <a:spcPct val="0"/>
              </a:spcBef>
              <a:spcAft>
                <a:spcPct val="0"/>
              </a:spcAft>
              <a:buClrTx/>
              <a:buFontTx/>
              <a:buNone/>
            </a:pPr>
            <a:r>
              <a:rPr lang="en-US" altLang="en-US" sz="1200" dirty="0">
                <a:solidFill>
                  <a:prstClr val="black"/>
                </a:solidFill>
                <a:latin typeface="Arial" charset="0"/>
              </a:rPr>
              <a:t>Doc 9161 Figure 4-2</a:t>
            </a:r>
            <a:endParaRPr lang="en-GB" altLang="en-US" sz="1200" dirty="0">
              <a:solidFill>
                <a:prstClr val="black"/>
              </a:solidFill>
              <a:latin typeface="Arial" charset="0"/>
            </a:endParaRPr>
          </a:p>
        </p:txBody>
      </p:sp>
      <p:sp>
        <p:nvSpPr>
          <p:cNvPr id="11" name="Freeform 8"/>
          <p:cNvSpPr>
            <a:spLocks/>
          </p:cNvSpPr>
          <p:nvPr/>
        </p:nvSpPr>
        <p:spPr bwMode="auto">
          <a:xfrm>
            <a:off x="1258888" y="839812"/>
            <a:ext cx="4392612" cy="1511300"/>
          </a:xfrm>
          <a:custGeom>
            <a:avLst/>
            <a:gdLst>
              <a:gd name="T0" fmla="*/ 0 w 2767"/>
              <a:gd name="T1" fmla="*/ 0 h 952"/>
              <a:gd name="T2" fmla="*/ 2147483647 w 2767"/>
              <a:gd name="T3" fmla="*/ 0 h 952"/>
              <a:gd name="T4" fmla="*/ 2147483647 w 2767"/>
              <a:gd name="T5" fmla="*/ 2147483647 h 952"/>
              <a:gd name="T6" fmla="*/ 2147483647 w 2767"/>
              <a:gd name="T7" fmla="*/ 2147483647 h 952"/>
              <a:gd name="T8" fmla="*/ 2147483647 w 2767"/>
              <a:gd name="T9" fmla="*/ 2147483647 h 952"/>
              <a:gd name="T10" fmla="*/ 2147483647 w 2767"/>
              <a:gd name="T11" fmla="*/ 2147483647 h 952"/>
              <a:gd name="T12" fmla="*/ 2147483647 w 2767"/>
              <a:gd name="T13" fmla="*/ 2147483647 h 952"/>
              <a:gd name="T14" fmla="*/ 0 w 2767"/>
              <a:gd name="T15" fmla="*/ 2147483647 h 952"/>
              <a:gd name="T16" fmla="*/ 0 w 2767"/>
              <a:gd name="T17" fmla="*/ 0 h 9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67" h="952">
                <a:moveTo>
                  <a:pt x="0" y="0"/>
                </a:moveTo>
                <a:lnTo>
                  <a:pt x="1044" y="0"/>
                </a:lnTo>
                <a:lnTo>
                  <a:pt x="1044" y="136"/>
                </a:lnTo>
                <a:lnTo>
                  <a:pt x="2767" y="136"/>
                </a:lnTo>
                <a:lnTo>
                  <a:pt x="2767" y="816"/>
                </a:lnTo>
                <a:lnTo>
                  <a:pt x="1044" y="816"/>
                </a:lnTo>
                <a:lnTo>
                  <a:pt x="1044" y="952"/>
                </a:lnTo>
                <a:lnTo>
                  <a:pt x="0" y="952"/>
                </a:lnTo>
                <a:lnTo>
                  <a:pt x="0" y="0"/>
                </a:lnTo>
                <a:close/>
              </a:path>
            </a:pathLst>
          </a:custGeom>
          <a:noFill/>
          <a:ln w="38100">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prstClr val="black"/>
              </a:solidFill>
              <a:latin typeface="Arial" charset="0"/>
            </a:endParaRPr>
          </a:p>
        </p:txBody>
      </p:sp>
      <p:sp>
        <p:nvSpPr>
          <p:cNvPr id="12" name="Text Box 9"/>
          <p:cNvSpPr txBox="1">
            <a:spLocks noChangeArrowheads="1"/>
          </p:cNvSpPr>
          <p:nvPr/>
        </p:nvSpPr>
        <p:spPr bwMode="auto">
          <a:xfrm>
            <a:off x="1384300" y="1387500"/>
            <a:ext cx="13573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eaLnBrk="1" fontAlgn="base" hangingPunct="1">
              <a:spcBef>
                <a:spcPct val="0"/>
              </a:spcBef>
              <a:spcAft>
                <a:spcPct val="0"/>
              </a:spcAft>
              <a:buClrTx/>
              <a:buFontTx/>
              <a:buNone/>
            </a:pPr>
            <a:r>
              <a:rPr lang="en-US" altLang="en-US" sz="1000" b="1">
                <a:solidFill>
                  <a:srgbClr val="FF9900"/>
                </a:solidFill>
                <a:latin typeface="Arial" charset="0"/>
              </a:rPr>
              <a:t>+ Flights controlled</a:t>
            </a:r>
            <a:endParaRPr lang="en-GB" altLang="en-US" sz="1000" b="1">
              <a:solidFill>
                <a:srgbClr val="FF9900"/>
              </a:solidFill>
              <a:latin typeface="Arial" charset="0"/>
            </a:endParaRPr>
          </a:p>
        </p:txBody>
      </p:sp>
      <p:sp>
        <p:nvSpPr>
          <p:cNvPr id="13" name="AutoShape 11"/>
          <p:cNvSpPr>
            <a:spLocks noChangeArrowheads="1"/>
          </p:cNvSpPr>
          <p:nvPr/>
        </p:nvSpPr>
        <p:spPr bwMode="auto">
          <a:xfrm rot="16200000">
            <a:off x="-37306" y="1307331"/>
            <a:ext cx="1873250" cy="576262"/>
          </a:xfrm>
          <a:prstGeom prst="downArrowCallout">
            <a:avLst>
              <a:gd name="adj1" fmla="val 21491"/>
              <a:gd name="adj2" fmla="val 28368"/>
              <a:gd name="adj3" fmla="val 16528"/>
              <a:gd name="adj4" fmla="val 66667"/>
            </a:avLst>
          </a:prstGeom>
          <a:solidFill>
            <a:srgbClr val="FF990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EF5E41"/>
              </a:buClr>
              <a:buFont typeface="Arial" charset="0"/>
              <a:buChar char="•"/>
              <a:defRPr sz="3200">
                <a:solidFill>
                  <a:srgbClr val="1B4177"/>
                </a:solidFill>
                <a:latin typeface="Calibri" pitchFamily="34" charset="0"/>
              </a:defRPr>
            </a:lvl1pPr>
            <a:lvl2pPr marL="742950" indent="-285750" eaLnBrk="0" hangingPunct="0">
              <a:spcBef>
                <a:spcPct val="20000"/>
              </a:spcBef>
              <a:buClr>
                <a:srgbClr val="EF5E41"/>
              </a:buClr>
              <a:buFont typeface="Arial" charset="0"/>
              <a:buChar char="–"/>
              <a:defRPr sz="2800">
                <a:solidFill>
                  <a:srgbClr val="1B4177"/>
                </a:solidFill>
                <a:latin typeface="Calibri" pitchFamily="34" charset="0"/>
              </a:defRPr>
            </a:lvl2pPr>
            <a:lvl3pPr marL="1143000" indent="-228600" eaLnBrk="0" hangingPunct="0">
              <a:spcBef>
                <a:spcPct val="20000"/>
              </a:spcBef>
              <a:buClr>
                <a:srgbClr val="EF5E41"/>
              </a:buClr>
              <a:buFont typeface="Arial" charset="0"/>
              <a:buChar char="•"/>
              <a:defRPr sz="2400">
                <a:solidFill>
                  <a:srgbClr val="1B4177"/>
                </a:solidFill>
                <a:latin typeface="Calibri" pitchFamily="34" charset="0"/>
              </a:defRPr>
            </a:lvl3pPr>
            <a:lvl4pPr marL="1600200" indent="-228600" eaLnBrk="0" hangingPunct="0">
              <a:spcBef>
                <a:spcPct val="20000"/>
              </a:spcBef>
              <a:buClr>
                <a:srgbClr val="EF5E41"/>
              </a:buClr>
              <a:buFont typeface="Arial" charset="0"/>
              <a:buChar char="–"/>
              <a:defRPr sz="2000">
                <a:solidFill>
                  <a:srgbClr val="1B4177"/>
                </a:solidFill>
                <a:latin typeface="Calibri" pitchFamily="34" charset="0"/>
              </a:defRPr>
            </a:lvl4pPr>
            <a:lvl5pPr marL="2057400" indent="-228600" eaLnBrk="0" hangingPunct="0">
              <a:spcBef>
                <a:spcPct val="20000"/>
              </a:spcBef>
              <a:buClr>
                <a:srgbClr val="EF5E41"/>
              </a:buClr>
              <a:buFont typeface="Arial" charset="0"/>
              <a:buChar char="»"/>
              <a:defRPr sz="2000">
                <a:solidFill>
                  <a:srgbClr val="1B4177"/>
                </a:solidFill>
                <a:latin typeface="Calibri" pitchFamily="34" charset="0"/>
              </a:defRPr>
            </a:lvl5pPr>
            <a:lvl6pPr marL="25146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6pPr>
            <a:lvl7pPr marL="29718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7pPr>
            <a:lvl8pPr marL="34290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8pPr>
            <a:lvl9pPr marL="3886200" indent="-228600" eaLnBrk="0" fontAlgn="base" hangingPunct="0">
              <a:spcBef>
                <a:spcPct val="20000"/>
              </a:spcBef>
              <a:spcAft>
                <a:spcPct val="0"/>
              </a:spcAft>
              <a:buClr>
                <a:srgbClr val="EF5E41"/>
              </a:buClr>
              <a:buFont typeface="Arial" charset="0"/>
              <a:buChar char="»"/>
              <a:defRPr sz="2000">
                <a:solidFill>
                  <a:srgbClr val="1B4177"/>
                </a:solidFill>
                <a:latin typeface="Calibri"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200" b="1" i="0" u="none" strike="noStrike" kern="0" cap="none" spc="0" normalizeH="0" baseline="0" noProof="0">
                <a:ln>
                  <a:noFill/>
                </a:ln>
                <a:solidFill>
                  <a:prstClr val="black"/>
                </a:solidFill>
                <a:effectLst/>
                <a:uLnTx/>
                <a:uFillTx/>
                <a:latin typeface="Arial" charset="0"/>
              </a:rPr>
              <a:t>EUR Region Framework</a:t>
            </a:r>
            <a:endParaRPr kumimoji="0" lang="en-GB" altLang="en-US" sz="1200" b="1" i="0" u="none" strike="noStrike" kern="0" cap="none" spc="0" normalizeH="0" baseline="0" noProof="0">
              <a:ln>
                <a:noFill/>
              </a:ln>
              <a:solidFill>
                <a:prstClr val="black"/>
              </a:solidFill>
              <a:effectLst/>
              <a:uLnTx/>
              <a:uFillTx/>
              <a:latin typeface="Arial" charset="0"/>
            </a:endParaRPr>
          </a:p>
        </p:txBody>
      </p:sp>
      <p:sp>
        <p:nvSpPr>
          <p:cNvPr id="8"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70</a:t>
            </a:fld>
            <a:endParaRPr lang="en-CA" dirty="0"/>
          </a:p>
        </p:txBody>
      </p:sp>
      <p:sp>
        <p:nvSpPr>
          <p:cNvPr id="14" name="Footer Placeholder 4"/>
          <p:cNvSpPr>
            <a:spLocks noGrp="1"/>
          </p:cNvSpPr>
          <p:nvPr>
            <p:ph type="ftr" sz="quarter" idx="4294967295"/>
          </p:nvPr>
        </p:nvSpPr>
        <p:spPr>
          <a:xfrm>
            <a:off x="2051720" y="4894008"/>
            <a:ext cx="504056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spTree>
    <p:extLst>
      <p:ext uri="{BB962C8B-B14F-4D97-AF65-F5344CB8AC3E}">
        <p14:creationId xmlns:p14="http://schemas.microsoft.com/office/powerpoint/2010/main" val="417614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1550"/>
            <a:ext cx="8229600" cy="857250"/>
          </a:xfrm>
        </p:spPr>
        <p:txBody>
          <a:bodyPr/>
          <a:lstStyle/>
          <a:p>
            <a:r>
              <a:rPr lang="en-GB" dirty="0"/>
              <a:t>Remarks</a:t>
            </a:r>
          </a:p>
        </p:txBody>
      </p:sp>
      <p:sp>
        <p:nvSpPr>
          <p:cNvPr id="3" name="Content Placeholder 2"/>
          <p:cNvSpPr>
            <a:spLocks noGrp="1"/>
          </p:cNvSpPr>
          <p:nvPr>
            <p:ph idx="1"/>
          </p:nvPr>
        </p:nvSpPr>
        <p:spPr>
          <a:xfrm>
            <a:off x="457200" y="1491630"/>
            <a:ext cx="8229600" cy="3301017"/>
          </a:xfrm>
        </p:spPr>
        <p:txBody>
          <a:bodyPr>
            <a:normAutofit fontScale="85000" lnSpcReduction="20000"/>
          </a:bodyPr>
          <a:lstStyle/>
          <a:p>
            <a:r>
              <a:rPr lang="en-US" altLang="en-US" sz="2800" dirty="0"/>
              <a:t>Indicators</a:t>
            </a:r>
          </a:p>
          <a:p>
            <a:pPr lvl="1"/>
            <a:r>
              <a:rPr lang="en-US" altLang="en-US" sz="2400" dirty="0"/>
              <a:t>Focus on an important component of ANSP costs</a:t>
            </a:r>
          </a:p>
          <a:p>
            <a:pPr lvl="2"/>
            <a:r>
              <a:rPr lang="en-US" altLang="en-US" sz="2000" dirty="0"/>
              <a:t>However with the limitation that working hours per ATCO, employment cost per ATCO, and support cost are not covered</a:t>
            </a:r>
          </a:p>
          <a:p>
            <a:pPr lvl="1"/>
            <a:r>
              <a:rPr lang="en-US" altLang="en-US" sz="2400" dirty="0"/>
              <a:t>Reuse data reporting already in place for many States</a:t>
            </a:r>
          </a:p>
          <a:p>
            <a:pPr lvl="2"/>
            <a:r>
              <a:rPr lang="en-US" altLang="en-US" sz="2000" dirty="0"/>
              <a:t>Also reuse existing data definitions and terminology</a:t>
            </a:r>
          </a:p>
          <a:p>
            <a:pPr lvl="3"/>
            <a:r>
              <a:rPr lang="en-US" altLang="en-US" sz="1600" dirty="0"/>
              <a:t>EUROCONTROL Specification for Economic Information Disclosure (SEID)</a:t>
            </a:r>
          </a:p>
          <a:p>
            <a:pPr lvl="1"/>
            <a:r>
              <a:rPr lang="en-US" altLang="en-US" sz="2400" dirty="0"/>
              <a:t>Have relatively simple reporting requirements</a:t>
            </a:r>
          </a:p>
          <a:p>
            <a:pPr lvl="2"/>
            <a:r>
              <a:rPr lang="en-US" altLang="en-US" sz="2000" dirty="0"/>
              <a:t>Only traffic volume and ATCO hours on duty</a:t>
            </a:r>
          </a:p>
          <a:p>
            <a:pPr lvl="1"/>
            <a:r>
              <a:rPr lang="en-US" altLang="en-US" sz="2400" dirty="0"/>
              <a:t>Avoid entering into financial information disclosure issues for the initial implementation of the framework</a:t>
            </a:r>
            <a:endParaRPr lang="en-GB" altLang="en-US" sz="2400" dirty="0"/>
          </a:p>
          <a:p>
            <a:endParaRPr lang="en-GB" dirty="0"/>
          </a:p>
        </p:txBody>
      </p:sp>
      <p:sp>
        <p:nvSpPr>
          <p:cNvPr id="4"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71</a:t>
            </a:fld>
            <a:endParaRPr lang="en-CA" dirty="0"/>
          </a:p>
        </p:txBody>
      </p:sp>
      <p:sp>
        <p:nvSpPr>
          <p:cNvPr id="5" name="Footer Placeholder 4"/>
          <p:cNvSpPr>
            <a:spLocks noGrp="1"/>
          </p:cNvSpPr>
          <p:nvPr>
            <p:ph type="ftr" sz="quarter" idx="4294967295"/>
          </p:nvPr>
        </p:nvSpPr>
        <p:spPr>
          <a:xfrm>
            <a:off x="2051720" y="4894008"/>
            <a:ext cx="504056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spTree>
    <p:extLst>
      <p:ext uri="{BB962C8B-B14F-4D97-AF65-F5344CB8AC3E}">
        <p14:creationId xmlns:p14="http://schemas.microsoft.com/office/powerpoint/2010/main" val="127836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716016" y="123478"/>
            <a:ext cx="4269160"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t>Data items</a:t>
            </a:r>
          </a:p>
        </p:txBody>
      </p:sp>
      <p:graphicFrame>
        <p:nvGraphicFramePr>
          <p:cNvPr id="4" name="Object 3"/>
          <p:cNvGraphicFramePr>
            <a:graphicFrameLocks noChangeAspect="1"/>
          </p:cNvGraphicFramePr>
          <p:nvPr>
            <p:extLst>
              <p:ext uri="{D42A27DB-BD31-4B8C-83A1-F6EECF244321}">
                <p14:modId xmlns:p14="http://schemas.microsoft.com/office/powerpoint/2010/main" val="3662130270"/>
              </p:ext>
            </p:extLst>
          </p:nvPr>
        </p:nvGraphicFramePr>
        <p:xfrm>
          <a:off x="2495550" y="1819275"/>
          <a:ext cx="4152900" cy="1504950"/>
        </p:xfrm>
        <a:graphic>
          <a:graphicData uri="http://schemas.openxmlformats.org/presentationml/2006/ole">
            <mc:AlternateContent xmlns:mc="http://schemas.openxmlformats.org/markup-compatibility/2006">
              <mc:Choice xmlns:v="urn:schemas-microsoft-com:vml" Requires="v">
                <p:oleObj spid="_x0000_s5125" name="Worksheet" r:id="rId3" imgW="4153024" imgH="1505085" progId="Excel.Sheet.12">
                  <p:embed/>
                </p:oleObj>
              </mc:Choice>
              <mc:Fallback>
                <p:oleObj name="Worksheet" r:id="rId3" imgW="4153024" imgH="1505085" progId="Excel.Sheet.12">
                  <p:embed/>
                  <p:pic>
                    <p:nvPicPr>
                      <p:cNvPr id="0" name=""/>
                      <p:cNvPicPr/>
                      <p:nvPr/>
                    </p:nvPicPr>
                    <p:blipFill>
                      <a:blip r:embed="rId4"/>
                      <a:stretch>
                        <a:fillRect/>
                      </a:stretch>
                    </p:blipFill>
                    <p:spPr>
                      <a:xfrm>
                        <a:off x="2495550" y="1819275"/>
                        <a:ext cx="4152900" cy="1504950"/>
                      </a:xfrm>
                      <a:prstGeom prst="rect">
                        <a:avLst/>
                      </a:prstGeom>
                    </p:spPr>
                  </p:pic>
                </p:oleObj>
              </mc:Fallback>
            </mc:AlternateContent>
          </a:graphicData>
        </a:graphic>
      </p:graphicFrame>
      <p:sp>
        <p:nvSpPr>
          <p:cNvPr id="5"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72</a:t>
            </a:fld>
            <a:endParaRPr lang="en-CA" dirty="0"/>
          </a:p>
        </p:txBody>
      </p:sp>
      <p:sp>
        <p:nvSpPr>
          <p:cNvPr id="6" name="Footer Placeholder 4"/>
          <p:cNvSpPr>
            <a:spLocks noGrp="1"/>
          </p:cNvSpPr>
          <p:nvPr>
            <p:ph type="ftr" sz="quarter" idx="4294967295"/>
          </p:nvPr>
        </p:nvSpPr>
        <p:spPr>
          <a:xfrm>
            <a:off x="2051720" y="4894008"/>
            <a:ext cx="504056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spTree>
    <p:extLst>
      <p:ext uri="{BB962C8B-B14F-4D97-AF65-F5344CB8AC3E}">
        <p14:creationId xmlns:p14="http://schemas.microsoft.com/office/powerpoint/2010/main" val="7100948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9512BD-4441-02CB-1128-711ACCA770AA}"/>
              </a:ext>
            </a:extLst>
          </p:cNvPr>
          <p:cNvPicPr>
            <a:picLocks noChangeAspect="1"/>
          </p:cNvPicPr>
          <p:nvPr/>
        </p:nvPicPr>
        <p:blipFill>
          <a:blip r:embed="rId2"/>
          <a:stretch>
            <a:fillRect/>
          </a:stretch>
        </p:blipFill>
        <p:spPr>
          <a:xfrm>
            <a:off x="169198" y="716388"/>
            <a:ext cx="8478713" cy="3725940"/>
          </a:xfrm>
          <a:prstGeom prst="rect">
            <a:avLst/>
          </a:prstGeom>
        </p:spPr>
      </p:pic>
      <p:sp>
        <p:nvSpPr>
          <p:cNvPr id="3" name="Title 1"/>
          <p:cNvSpPr txBox="1">
            <a:spLocks/>
          </p:cNvSpPr>
          <p:nvPr/>
        </p:nvSpPr>
        <p:spPr>
          <a:xfrm>
            <a:off x="5364088" y="2032549"/>
            <a:ext cx="2890664" cy="67258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a:t>En-route</a:t>
            </a:r>
          </a:p>
        </p:txBody>
      </p:sp>
      <p:sp>
        <p:nvSpPr>
          <p:cNvPr id="4"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73</a:t>
            </a:fld>
            <a:endParaRPr lang="en-CA" dirty="0"/>
          </a:p>
        </p:txBody>
      </p:sp>
      <p:sp>
        <p:nvSpPr>
          <p:cNvPr id="5" name="TextBox 4"/>
          <p:cNvSpPr txBox="1"/>
          <p:nvPr/>
        </p:nvSpPr>
        <p:spPr>
          <a:xfrm>
            <a:off x="0" y="4444820"/>
            <a:ext cx="9144000" cy="215444"/>
          </a:xfrm>
          <a:prstGeom prst="rect">
            <a:avLst/>
          </a:prstGeom>
          <a:noFill/>
        </p:spPr>
        <p:txBody>
          <a:bodyPr wrap="square" rtlCol="0">
            <a:spAutoFit/>
          </a:bodyPr>
          <a:lstStyle/>
          <a:p>
            <a:r>
              <a:rPr lang="en-GB" sz="800" dirty="0"/>
              <a:t>Note: This graph is repeated here for ease of reference and comparison with the next graph (ATCO hours on duty).</a:t>
            </a:r>
          </a:p>
        </p:txBody>
      </p:sp>
      <p:sp>
        <p:nvSpPr>
          <p:cNvPr id="6" name="Title 1"/>
          <p:cNvSpPr txBox="1">
            <a:spLocks/>
          </p:cNvSpPr>
          <p:nvPr/>
        </p:nvSpPr>
        <p:spPr>
          <a:xfrm>
            <a:off x="4716016" y="123478"/>
            <a:ext cx="4269160"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t>Data item A26</a:t>
            </a:r>
          </a:p>
        </p:txBody>
      </p:sp>
      <p:sp>
        <p:nvSpPr>
          <p:cNvPr id="8" name="Footer Placeholder 4"/>
          <p:cNvSpPr>
            <a:spLocks noGrp="1"/>
          </p:cNvSpPr>
          <p:nvPr>
            <p:ph type="ftr" sz="quarter" idx="4294967295"/>
          </p:nvPr>
        </p:nvSpPr>
        <p:spPr>
          <a:xfrm>
            <a:off x="2051720" y="4894008"/>
            <a:ext cx="504056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spTree>
    <p:extLst>
      <p:ext uri="{BB962C8B-B14F-4D97-AF65-F5344CB8AC3E}">
        <p14:creationId xmlns:p14="http://schemas.microsoft.com/office/powerpoint/2010/main" val="30883355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120D66-8B33-0F00-5BA5-2E80F5AC6F49}"/>
              </a:ext>
            </a:extLst>
          </p:cNvPr>
          <p:cNvPicPr>
            <a:picLocks noChangeAspect="1"/>
          </p:cNvPicPr>
          <p:nvPr/>
        </p:nvPicPr>
        <p:blipFill>
          <a:blip r:embed="rId2"/>
          <a:stretch>
            <a:fillRect/>
          </a:stretch>
        </p:blipFill>
        <p:spPr>
          <a:xfrm>
            <a:off x="169198" y="716388"/>
            <a:ext cx="8478713" cy="3725940"/>
          </a:xfrm>
          <a:prstGeom prst="rect">
            <a:avLst/>
          </a:prstGeom>
        </p:spPr>
      </p:pic>
      <p:sp>
        <p:nvSpPr>
          <p:cNvPr id="3" name="Title 1"/>
          <p:cNvSpPr txBox="1">
            <a:spLocks/>
          </p:cNvSpPr>
          <p:nvPr/>
        </p:nvSpPr>
        <p:spPr>
          <a:xfrm>
            <a:off x="5773514" y="1131590"/>
            <a:ext cx="2890664" cy="67258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a:t>En-route</a:t>
            </a:r>
          </a:p>
        </p:txBody>
      </p:sp>
      <p:sp>
        <p:nvSpPr>
          <p:cNvPr id="4"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74</a:t>
            </a:fld>
            <a:endParaRPr lang="en-CA" dirty="0"/>
          </a:p>
        </p:txBody>
      </p:sp>
      <p:sp>
        <p:nvSpPr>
          <p:cNvPr id="5" name="TextBox 4"/>
          <p:cNvSpPr txBox="1"/>
          <p:nvPr/>
        </p:nvSpPr>
        <p:spPr>
          <a:xfrm>
            <a:off x="2446784" y="2020778"/>
            <a:ext cx="5148064" cy="415498"/>
          </a:xfrm>
          <a:prstGeom prst="rect">
            <a:avLst/>
          </a:prstGeom>
          <a:noFill/>
        </p:spPr>
        <p:txBody>
          <a:bodyPr wrap="square" rtlCol="0">
            <a:spAutoFit/>
          </a:bodyPr>
          <a:lstStyle/>
          <a:p>
            <a:pPr marL="171450" indent="-171450">
              <a:buFont typeface="Arial" panose="020B0604020202020204" pitchFamily="34" charset="0"/>
              <a:buChar char="•"/>
            </a:pPr>
            <a:r>
              <a:rPr lang="en-GB" sz="1050" dirty="0"/>
              <a:t>In 2020, 5 States are accountable for more than 60% </a:t>
            </a:r>
            <a:br>
              <a:rPr lang="en-GB" sz="1050" dirty="0"/>
            </a:br>
            <a:r>
              <a:rPr lang="en-GB" sz="1050" dirty="0"/>
              <a:t>of all </a:t>
            </a:r>
            <a:r>
              <a:rPr lang="en-GB" sz="1050" dirty="0" err="1"/>
              <a:t>en</a:t>
            </a:r>
            <a:r>
              <a:rPr lang="en-GB" sz="1050" dirty="0"/>
              <a:t>-route ATCO hours on duty in the EUR Region</a:t>
            </a:r>
            <a:r>
              <a:rPr lang="en-GB" sz="800" dirty="0"/>
              <a:t>.</a:t>
            </a:r>
          </a:p>
        </p:txBody>
      </p:sp>
      <p:sp>
        <p:nvSpPr>
          <p:cNvPr id="6" name="Title 1"/>
          <p:cNvSpPr txBox="1">
            <a:spLocks/>
          </p:cNvSpPr>
          <p:nvPr/>
        </p:nvSpPr>
        <p:spPr>
          <a:xfrm>
            <a:off x="4716016" y="123478"/>
            <a:ext cx="4269160"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t>Data item B57</a:t>
            </a:r>
          </a:p>
        </p:txBody>
      </p:sp>
      <p:sp>
        <p:nvSpPr>
          <p:cNvPr id="7" name="Rectangle 6"/>
          <p:cNvSpPr/>
          <p:nvPr/>
        </p:nvSpPr>
        <p:spPr>
          <a:xfrm>
            <a:off x="670868" y="1019324"/>
            <a:ext cx="792088" cy="3240360"/>
          </a:xfrm>
          <a:prstGeom prst="rect">
            <a:avLst/>
          </a:prstGeom>
          <a:noFill/>
          <a:ln>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ooter Placeholder 4"/>
          <p:cNvSpPr>
            <a:spLocks noGrp="1"/>
          </p:cNvSpPr>
          <p:nvPr>
            <p:ph type="ftr" sz="quarter" idx="4294967295"/>
          </p:nvPr>
        </p:nvSpPr>
        <p:spPr>
          <a:xfrm>
            <a:off x="2051720" y="4894008"/>
            <a:ext cx="504056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spTree>
    <p:extLst>
      <p:ext uri="{BB962C8B-B14F-4D97-AF65-F5344CB8AC3E}">
        <p14:creationId xmlns:p14="http://schemas.microsoft.com/office/powerpoint/2010/main" val="24542734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E0801E7-7836-AB37-856E-A28E01BB3B36}"/>
              </a:ext>
            </a:extLst>
          </p:cNvPr>
          <p:cNvPicPr>
            <a:picLocks noChangeAspect="1"/>
          </p:cNvPicPr>
          <p:nvPr/>
        </p:nvPicPr>
        <p:blipFill>
          <a:blip r:embed="rId2"/>
          <a:stretch>
            <a:fillRect/>
          </a:stretch>
        </p:blipFill>
        <p:spPr>
          <a:xfrm>
            <a:off x="313395" y="847256"/>
            <a:ext cx="8517209" cy="4000507"/>
          </a:xfrm>
          <a:prstGeom prst="rect">
            <a:avLst/>
          </a:prstGeom>
        </p:spPr>
      </p:pic>
      <p:sp>
        <p:nvSpPr>
          <p:cNvPr id="3" name="Title 1"/>
          <p:cNvSpPr txBox="1">
            <a:spLocks/>
          </p:cNvSpPr>
          <p:nvPr/>
        </p:nvSpPr>
        <p:spPr>
          <a:xfrm>
            <a:off x="5364088" y="2032549"/>
            <a:ext cx="2890664" cy="67258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a:t>En-route</a:t>
            </a:r>
          </a:p>
        </p:txBody>
      </p:sp>
      <p:sp>
        <p:nvSpPr>
          <p:cNvPr id="4"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75</a:t>
            </a:fld>
            <a:endParaRPr lang="en-CA" dirty="0"/>
          </a:p>
        </p:txBody>
      </p:sp>
      <p:sp>
        <p:nvSpPr>
          <p:cNvPr id="5" name="TextBox 4"/>
          <p:cNvSpPr txBox="1"/>
          <p:nvPr/>
        </p:nvSpPr>
        <p:spPr>
          <a:xfrm>
            <a:off x="0" y="4516546"/>
            <a:ext cx="9144000" cy="215444"/>
          </a:xfrm>
          <a:prstGeom prst="rect">
            <a:avLst/>
          </a:prstGeom>
          <a:noFill/>
        </p:spPr>
        <p:txBody>
          <a:bodyPr wrap="square" rtlCol="0">
            <a:spAutoFit/>
          </a:bodyPr>
          <a:lstStyle/>
          <a:p>
            <a:r>
              <a:rPr lang="en-GB" sz="800" dirty="0"/>
              <a:t>In terms of number of movements handled per </a:t>
            </a:r>
            <a:r>
              <a:rPr lang="en-GB" sz="800" dirty="0" err="1"/>
              <a:t>en</a:t>
            </a:r>
            <a:r>
              <a:rPr lang="en-GB" sz="800" dirty="0"/>
              <a:t>-route ATCO hour on duty, there is a large variation but this does not take into account the average flight duration in the State.</a:t>
            </a:r>
          </a:p>
        </p:txBody>
      </p:sp>
      <p:sp>
        <p:nvSpPr>
          <p:cNvPr id="6" name="Title 1"/>
          <p:cNvSpPr txBox="1">
            <a:spLocks/>
          </p:cNvSpPr>
          <p:nvPr/>
        </p:nvSpPr>
        <p:spPr>
          <a:xfrm>
            <a:off x="4716016" y="123478"/>
            <a:ext cx="4269160"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t>Data item B59</a:t>
            </a:r>
          </a:p>
        </p:txBody>
      </p:sp>
      <p:sp>
        <p:nvSpPr>
          <p:cNvPr id="8" name="Footer Placeholder 4"/>
          <p:cNvSpPr>
            <a:spLocks noGrp="1"/>
          </p:cNvSpPr>
          <p:nvPr>
            <p:ph type="ftr" sz="quarter" idx="4294967295"/>
          </p:nvPr>
        </p:nvSpPr>
        <p:spPr>
          <a:xfrm>
            <a:off x="2051720" y="4894008"/>
            <a:ext cx="504056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spTree>
    <p:extLst>
      <p:ext uri="{BB962C8B-B14F-4D97-AF65-F5344CB8AC3E}">
        <p14:creationId xmlns:p14="http://schemas.microsoft.com/office/powerpoint/2010/main" val="24542734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0952D78-3677-30F5-994F-25E80817FD08}"/>
              </a:ext>
            </a:extLst>
          </p:cNvPr>
          <p:cNvPicPr>
            <a:picLocks noChangeAspect="1"/>
          </p:cNvPicPr>
          <p:nvPr/>
        </p:nvPicPr>
        <p:blipFill>
          <a:blip r:embed="rId2"/>
          <a:stretch>
            <a:fillRect/>
          </a:stretch>
        </p:blipFill>
        <p:spPr>
          <a:xfrm>
            <a:off x="148120" y="733440"/>
            <a:ext cx="8478713" cy="3725940"/>
          </a:xfrm>
          <a:prstGeom prst="rect">
            <a:avLst/>
          </a:prstGeom>
        </p:spPr>
      </p:pic>
      <p:sp>
        <p:nvSpPr>
          <p:cNvPr id="4"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76</a:t>
            </a:fld>
            <a:endParaRPr lang="en-CA" dirty="0"/>
          </a:p>
        </p:txBody>
      </p:sp>
      <p:sp>
        <p:nvSpPr>
          <p:cNvPr id="5" name="TextBox 4"/>
          <p:cNvSpPr txBox="1"/>
          <p:nvPr/>
        </p:nvSpPr>
        <p:spPr>
          <a:xfrm>
            <a:off x="0" y="4493279"/>
            <a:ext cx="9144000" cy="338554"/>
          </a:xfrm>
          <a:prstGeom prst="rect">
            <a:avLst/>
          </a:prstGeom>
          <a:noFill/>
        </p:spPr>
        <p:txBody>
          <a:bodyPr wrap="square" rtlCol="0">
            <a:spAutoFit/>
          </a:bodyPr>
          <a:lstStyle/>
          <a:p>
            <a:r>
              <a:rPr lang="en-GB" sz="800" dirty="0"/>
              <a:t>Item B60 is a better indicator for </a:t>
            </a:r>
            <a:r>
              <a:rPr lang="en-GB" sz="800" dirty="0" err="1"/>
              <a:t>en</a:t>
            </a:r>
            <a:r>
              <a:rPr lang="en-GB" sz="800" dirty="0"/>
              <a:t>-route ATCO productivity than item B59. The data suggest that about a dozen States at the tail end of the distribution need to work on improving their ATCO productivity.</a:t>
            </a:r>
          </a:p>
          <a:p>
            <a:r>
              <a:rPr lang="en-GB" sz="800" dirty="0"/>
              <a:t>Lessons can be learned from the dozen States on the left side of the graph which perform better than average.</a:t>
            </a:r>
          </a:p>
        </p:txBody>
      </p:sp>
      <p:sp>
        <p:nvSpPr>
          <p:cNvPr id="6" name="Title 1"/>
          <p:cNvSpPr txBox="1">
            <a:spLocks/>
          </p:cNvSpPr>
          <p:nvPr/>
        </p:nvSpPr>
        <p:spPr>
          <a:xfrm>
            <a:off x="4716016" y="123478"/>
            <a:ext cx="4269160"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t>Data item B60</a:t>
            </a:r>
          </a:p>
        </p:txBody>
      </p:sp>
      <p:sp>
        <p:nvSpPr>
          <p:cNvPr id="7" name="Rectangle 6"/>
          <p:cNvSpPr/>
          <p:nvPr/>
        </p:nvSpPr>
        <p:spPr>
          <a:xfrm>
            <a:off x="539552" y="1131590"/>
            <a:ext cx="1800200" cy="3168352"/>
          </a:xfrm>
          <a:prstGeom prst="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995935" y="1120957"/>
            <a:ext cx="2143053" cy="3168352"/>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ooter Placeholder 4"/>
          <p:cNvSpPr>
            <a:spLocks noGrp="1"/>
          </p:cNvSpPr>
          <p:nvPr>
            <p:ph type="ftr" sz="quarter" idx="4294967295"/>
          </p:nvPr>
        </p:nvSpPr>
        <p:spPr>
          <a:xfrm>
            <a:off x="2051720" y="4894008"/>
            <a:ext cx="504056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sp>
        <p:nvSpPr>
          <p:cNvPr id="3" name="Title 1"/>
          <p:cNvSpPr txBox="1">
            <a:spLocks/>
          </p:cNvSpPr>
          <p:nvPr/>
        </p:nvSpPr>
        <p:spPr>
          <a:xfrm>
            <a:off x="5364088" y="2032549"/>
            <a:ext cx="2890664" cy="67258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a:t>En-route</a:t>
            </a:r>
          </a:p>
        </p:txBody>
      </p:sp>
      <p:sp>
        <p:nvSpPr>
          <p:cNvPr id="11" name="TextBox 10">
            <a:extLst>
              <a:ext uri="{FF2B5EF4-FFF2-40B4-BE49-F238E27FC236}">
                <a16:creationId xmlns:a16="http://schemas.microsoft.com/office/drawing/2014/main" id="{A3272D56-B56C-7A69-EFA8-3F8CB733187C}"/>
              </a:ext>
            </a:extLst>
          </p:cNvPr>
          <p:cNvSpPr txBox="1"/>
          <p:nvPr/>
        </p:nvSpPr>
        <p:spPr>
          <a:xfrm>
            <a:off x="755576" y="1347614"/>
            <a:ext cx="1440160" cy="276999"/>
          </a:xfrm>
          <a:prstGeom prst="rect">
            <a:avLst/>
          </a:prstGeom>
          <a:noFill/>
        </p:spPr>
        <p:txBody>
          <a:bodyPr wrap="square" rtlCol="0">
            <a:spAutoFit/>
          </a:bodyPr>
          <a:lstStyle/>
          <a:p>
            <a:r>
              <a:rPr lang="en-GB" sz="1200" dirty="0"/>
              <a:t>Higher than average</a:t>
            </a:r>
          </a:p>
        </p:txBody>
      </p:sp>
      <p:sp>
        <p:nvSpPr>
          <p:cNvPr id="12" name="TextBox 11">
            <a:extLst>
              <a:ext uri="{FF2B5EF4-FFF2-40B4-BE49-F238E27FC236}">
                <a16:creationId xmlns:a16="http://schemas.microsoft.com/office/drawing/2014/main" id="{AA33A1DD-3A32-BBCD-40CF-4A4DF5874F06}"/>
              </a:ext>
            </a:extLst>
          </p:cNvPr>
          <p:cNvSpPr txBox="1"/>
          <p:nvPr/>
        </p:nvSpPr>
        <p:spPr>
          <a:xfrm>
            <a:off x="4067944" y="1334135"/>
            <a:ext cx="1440160" cy="276999"/>
          </a:xfrm>
          <a:prstGeom prst="rect">
            <a:avLst/>
          </a:prstGeom>
          <a:noFill/>
        </p:spPr>
        <p:txBody>
          <a:bodyPr wrap="square" rtlCol="0">
            <a:spAutoFit/>
          </a:bodyPr>
          <a:lstStyle/>
          <a:p>
            <a:r>
              <a:rPr lang="en-GB" sz="1200" dirty="0"/>
              <a:t>lower than average</a:t>
            </a:r>
          </a:p>
        </p:txBody>
      </p:sp>
    </p:spTree>
    <p:extLst>
      <p:ext uri="{BB962C8B-B14F-4D97-AF65-F5344CB8AC3E}">
        <p14:creationId xmlns:p14="http://schemas.microsoft.com/office/powerpoint/2010/main" val="24542734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1AE3C0-6CA7-23AF-4DF1-942E2D1468C7}"/>
              </a:ext>
            </a:extLst>
          </p:cNvPr>
          <p:cNvPicPr>
            <a:picLocks noChangeAspect="1"/>
          </p:cNvPicPr>
          <p:nvPr/>
        </p:nvPicPr>
        <p:blipFill>
          <a:blip r:embed="rId2"/>
          <a:stretch>
            <a:fillRect/>
          </a:stretch>
        </p:blipFill>
        <p:spPr>
          <a:xfrm>
            <a:off x="169198" y="716388"/>
            <a:ext cx="8478713" cy="3725940"/>
          </a:xfrm>
          <a:prstGeom prst="rect">
            <a:avLst/>
          </a:prstGeom>
        </p:spPr>
      </p:pic>
      <p:sp>
        <p:nvSpPr>
          <p:cNvPr id="3" name="Title 1"/>
          <p:cNvSpPr txBox="1">
            <a:spLocks/>
          </p:cNvSpPr>
          <p:nvPr/>
        </p:nvSpPr>
        <p:spPr>
          <a:xfrm>
            <a:off x="3635896" y="2032549"/>
            <a:ext cx="4618856" cy="67258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a:t>Terminal &amp; Aerodrome</a:t>
            </a:r>
          </a:p>
        </p:txBody>
      </p:sp>
      <p:sp>
        <p:nvSpPr>
          <p:cNvPr id="4"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77</a:t>
            </a:fld>
            <a:endParaRPr lang="en-CA" dirty="0"/>
          </a:p>
        </p:txBody>
      </p:sp>
      <p:sp>
        <p:nvSpPr>
          <p:cNvPr id="5" name="TextBox 4"/>
          <p:cNvSpPr txBox="1"/>
          <p:nvPr/>
        </p:nvSpPr>
        <p:spPr>
          <a:xfrm>
            <a:off x="0" y="4444820"/>
            <a:ext cx="9144000" cy="215444"/>
          </a:xfrm>
          <a:prstGeom prst="rect">
            <a:avLst/>
          </a:prstGeom>
          <a:noFill/>
        </p:spPr>
        <p:txBody>
          <a:bodyPr wrap="square" rtlCol="0">
            <a:spAutoFit/>
          </a:bodyPr>
          <a:lstStyle/>
          <a:p>
            <a:r>
              <a:rPr lang="en-GB" sz="800" dirty="0"/>
              <a:t>Note: This graph is repeated here for ease of reference and comparison with the next graph (ATCO hours on duty).</a:t>
            </a:r>
          </a:p>
        </p:txBody>
      </p:sp>
      <p:sp>
        <p:nvSpPr>
          <p:cNvPr id="6" name="Title 1"/>
          <p:cNvSpPr txBox="1">
            <a:spLocks/>
          </p:cNvSpPr>
          <p:nvPr/>
        </p:nvSpPr>
        <p:spPr>
          <a:xfrm>
            <a:off x="4716016" y="123478"/>
            <a:ext cx="4269160"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t>Data item A27</a:t>
            </a:r>
          </a:p>
        </p:txBody>
      </p:sp>
      <p:sp>
        <p:nvSpPr>
          <p:cNvPr id="8" name="Footer Placeholder 4"/>
          <p:cNvSpPr>
            <a:spLocks noGrp="1"/>
          </p:cNvSpPr>
          <p:nvPr>
            <p:ph type="ftr" sz="quarter" idx="4294967295"/>
          </p:nvPr>
        </p:nvSpPr>
        <p:spPr>
          <a:xfrm>
            <a:off x="2051720" y="4894008"/>
            <a:ext cx="504056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spTree>
    <p:extLst>
      <p:ext uri="{BB962C8B-B14F-4D97-AF65-F5344CB8AC3E}">
        <p14:creationId xmlns:p14="http://schemas.microsoft.com/office/powerpoint/2010/main" val="24542734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E84CAA-23F9-9DCA-D4BB-10E43CB5F14F}"/>
              </a:ext>
            </a:extLst>
          </p:cNvPr>
          <p:cNvPicPr>
            <a:picLocks noChangeAspect="1"/>
          </p:cNvPicPr>
          <p:nvPr/>
        </p:nvPicPr>
        <p:blipFill>
          <a:blip r:embed="rId2"/>
          <a:stretch>
            <a:fillRect/>
          </a:stretch>
        </p:blipFill>
        <p:spPr>
          <a:xfrm>
            <a:off x="169198" y="716388"/>
            <a:ext cx="8478713" cy="3725940"/>
          </a:xfrm>
          <a:prstGeom prst="rect">
            <a:avLst/>
          </a:prstGeom>
        </p:spPr>
      </p:pic>
      <p:sp>
        <p:nvSpPr>
          <p:cNvPr id="3" name="Title 1"/>
          <p:cNvSpPr txBox="1">
            <a:spLocks/>
          </p:cNvSpPr>
          <p:nvPr/>
        </p:nvSpPr>
        <p:spPr>
          <a:xfrm>
            <a:off x="4346860" y="1203598"/>
            <a:ext cx="4618856" cy="67258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dirty="0"/>
              <a:t>Terminal &amp; Aerodrome</a:t>
            </a:r>
          </a:p>
        </p:txBody>
      </p:sp>
      <p:sp>
        <p:nvSpPr>
          <p:cNvPr id="4"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78</a:t>
            </a:fld>
            <a:endParaRPr lang="en-CA" dirty="0"/>
          </a:p>
        </p:txBody>
      </p:sp>
      <p:sp>
        <p:nvSpPr>
          <p:cNvPr id="5" name="TextBox 4"/>
          <p:cNvSpPr txBox="1"/>
          <p:nvPr/>
        </p:nvSpPr>
        <p:spPr>
          <a:xfrm>
            <a:off x="2483768" y="2004377"/>
            <a:ext cx="3915935" cy="430887"/>
          </a:xfrm>
          <a:prstGeom prst="rect">
            <a:avLst/>
          </a:prstGeom>
          <a:noFill/>
        </p:spPr>
        <p:txBody>
          <a:bodyPr wrap="square" rtlCol="0">
            <a:spAutoFit/>
          </a:bodyPr>
          <a:lstStyle/>
          <a:p>
            <a:r>
              <a:rPr lang="en-GB" sz="1100" dirty="0"/>
              <a:t>4 States are accountable for 40% of all terminal &amp; aerodrome ATCO hours on duty in the EUR Region.</a:t>
            </a:r>
          </a:p>
        </p:txBody>
      </p:sp>
      <p:sp>
        <p:nvSpPr>
          <p:cNvPr id="6" name="Title 1"/>
          <p:cNvSpPr txBox="1">
            <a:spLocks/>
          </p:cNvSpPr>
          <p:nvPr/>
        </p:nvSpPr>
        <p:spPr>
          <a:xfrm>
            <a:off x="4716016" y="123478"/>
            <a:ext cx="4269160"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t>Data item B58</a:t>
            </a:r>
          </a:p>
        </p:txBody>
      </p:sp>
      <p:sp>
        <p:nvSpPr>
          <p:cNvPr id="7" name="Rectangle 6"/>
          <p:cNvSpPr/>
          <p:nvPr/>
        </p:nvSpPr>
        <p:spPr>
          <a:xfrm>
            <a:off x="683568" y="1059582"/>
            <a:ext cx="648072" cy="3168352"/>
          </a:xfrm>
          <a:prstGeom prst="rect">
            <a:avLst/>
          </a:prstGeom>
          <a:noFill/>
          <a:ln>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ooter Placeholder 4"/>
          <p:cNvSpPr>
            <a:spLocks noGrp="1"/>
          </p:cNvSpPr>
          <p:nvPr>
            <p:ph type="ftr" sz="quarter" idx="4294967295"/>
          </p:nvPr>
        </p:nvSpPr>
        <p:spPr>
          <a:xfrm>
            <a:off x="2051720" y="4894008"/>
            <a:ext cx="504056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cxnSp>
        <p:nvCxnSpPr>
          <p:cNvPr id="8" name="Straight Connector 7">
            <a:extLst>
              <a:ext uri="{FF2B5EF4-FFF2-40B4-BE49-F238E27FC236}">
                <a16:creationId xmlns:a16="http://schemas.microsoft.com/office/drawing/2014/main" id="{4C08E8A5-9042-CE1A-B7FC-8B7B3883A9CE}"/>
              </a:ext>
            </a:extLst>
          </p:cNvPr>
          <p:cNvCxnSpPr>
            <a:cxnSpLocks/>
          </p:cNvCxnSpPr>
          <p:nvPr/>
        </p:nvCxnSpPr>
        <p:spPr>
          <a:xfrm>
            <a:off x="1187624" y="2839310"/>
            <a:ext cx="7121968"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4542734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67744" y="2067694"/>
            <a:ext cx="4269160"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t>Participation KPA</a:t>
            </a:r>
          </a:p>
        </p:txBody>
      </p:sp>
      <p:sp>
        <p:nvSpPr>
          <p:cNvPr id="4"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79</a:t>
            </a:fld>
            <a:endParaRPr lang="en-CA" dirty="0"/>
          </a:p>
        </p:txBody>
      </p:sp>
      <p:sp>
        <p:nvSpPr>
          <p:cNvPr id="5" name="Footer Placeholder 4"/>
          <p:cNvSpPr>
            <a:spLocks noGrp="1"/>
          </p:cNvSpPr>
          <p:nvPr>
            <p:ph type="ftr" sz="quarter" idx="4294967295"/>
          </p:nvPr>
        </p:nvSpPr>
        <p:spPr>
          <a:xfrm>
            <a:off x="2051720" y="4894008"/>
            <a:ext cx="504056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US" dirty="0"/>
              <a:t>EASPG/1 WP/31 Annex A - ICAO EUR 2019 Performance Report</a:t>
            </a:r>
            <a:endParaRPr lang="en-CA" dirty="0"/>
          </a:p>
        </p:txBody>
      </p:sp>
    </p:spTree>
    <p:extLst>
      <p:ext uri="{BB962C8B-B14F-4D97-AF65-F5344CB8AC3E}">
        <p14:creationId xmlns:p14="http://schemas.microsoft.com/office/powerpoint/2010/main" val="1631751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4048" y="123478"/>
            <a:ext cx="3960440" cy="432048"/>
          </a:xfrm>
        </p:spPr>
        <p:txBody>
          <a:bodyPr>
            <a:normAutofit/>
          </a:bodyPr>
          <a:lstStyle/>
          <a:p>
            <a:pPr eaLnBrk="1" hangingPunct="1">
              <a:defRPr/>
            </a:pPr>
            <a:r>
              <a:rPr lang="it-IT" sz="2100" dirty="0" err="1"/>
              <a:t>Highlights</a:t>
            </a:r>
            <a:r>
              <a:rPr lang="it-IT" sz="2100" dirty="0"/>
              <a:t> on performance </a:t>
            </a:r>
            <a:r>
              <a:rPr lang="it-IT" sz="2100" dirty="0" err="1"/>
              <a:t>results</a:t>
            </a:r>
            <a:endParaRPr lang="it-IT" sz="2100" dirty="0"/>
          </a:p>
        </p:txBody>
      </p:sp>
      <p:sp>
        <p:nvSpPr>
          <p:cNvPr id="3" name="Segnaposto contenuto 2"/>
          <p:cNvSpPr>
            <a:spLocks noGrp="1"/>
          </p:cNvSpPr>
          <p:nvPr>
            <p:ph idx="1"/>
          </p:nvPr>
        </p:nvSpPr>
        <p:spPr>
          <a:xfrm>
            <a:off x="539552" y="928710"/>
            <a:ext cx="8147248" cy="3965298"/>
          </a:xfrm>
        </p:spPr>
        <p:txBody>
          <a:bodyPr>
            <a:noAutofit/>
          </a:bodyPr>
          <a:lstStyle/>
          <a:p>
            <a:pPr marL="171450" lvl="1" indent="-171450"/>
            <a:r>
              <a:rPr lang="en-US" sz="1300" dirty="0">
                <a:solidFill>
                  <a:schemeClr val="tx2">
                    <a:lumMod val="75000"/>
                  </a:schemeClr>
                </a:solidFill>
              </a:rPr>
              <a:t>Flight efficiency followed broadly the pattern of the previous years. This suggests that – despite the traffic reduction – further efficiencies due to restructuring of the network, removal of operational/procedural constraints/routing have been limited. The overall total achieved IFR distance observed across the EUR Region in 2021 is still reduced as a function of the number of flights operated (i.e. lower km flown), but has increased in comparison to 2020.</a:t>
            </a:r>
          </a:p>
          <a:p>
            <a:pPr marL="571500" lvl="2" indent="-171450"/>
            <a:r>
              <a:rPr lang="en-US" sz="1300" dirty="0">
                <a:solidFill>
                  <a:schemeClr val="tx2">
                    <a:lumMod val="75000"/>
                  </a:schemeClr>
                </a:solidFill>
              </a:rPr>
              <a:t>Given the dimensions of the EUR region and the different airspace volumes, just under 60% of the total achieved IFR distances is measured for flights within 6 States</a:t>
            </a:r>
            <a:endParaRPr lang="en-US" sz="1300" dirty="0">
              <a:solidFill>
                <a:srgbClr val="FF0000"/>
              </a:solidFill>
            </a:endParaRPr>
          </a:p>
          <a:p>
            <a:pPr marL="171450" lvl="1" indent="-171450"/>
            <a:r>
              <a:rPr lang="en-US" sz="1300" dirty="0">
                <a:solidFill>
                  <a:schemeClr val="tx2">
                    <a:lumMod val="75000"/>
                  </a:schemeClr>
                </a:solidFill>
              </a:rPr>
              <a:t>The data suggest that there is a variety of results in the ATCO productivity, a dozen of States perform better than the average while a dozen perform below the average. The overall spread needs to account for the varying traffic pattern serviced by the </a:t>
            </a:r>
            <a:r>
              <a:rPr lang="en-US" sz="1300">
                <a:solidFill>
                  <a:schemeClr val="tx2">
                    <a:lumMod val="75000"/>
                  </a:schemeClr>
                </a:solidFill>
              </a:rPr>
              <a:t>ATCO work force.</a:t>
            </a:r>
            <a:endParaRPr lang="en-US" sz="1300" dirty="0">
              <a:solidFill>
                <a:schemeClr val="tx2">
                  <a:lumMod val="75000"/>
                </a:schemeClr>
              </a:solidFill>
            </a:endParaRPr>
          </a:p>
          <a:p>
            <a:pPr marL="171450" lvl="1" indent="-171450"/>
            <a:r>
              <a:rPr lang="en-US" sz="1300" dirty="0">
                <a:solidFill>
                  <a:schemeClr val="tx2">
                    <a:lumMod val="75000"/>
                  </a:schemeClr>
                </a:solidFill>
              </a:rPr>
              <a:t>The participation of States and Stakeholders to the ICAO activities (e.g. workshops, meetings, reports) varies greatly. Due to the prevailing COVID19 situation and associated constraints, many in-person events had to be cancelled and online interactions became the primary interaction tool used also on a day-to-day basis.</a:t>
            </a:r>
          </a:p>
        </p:txBody>
      </p:sp>
      <p:sp>
        <p:nvSpPr>
          <p:cNvPr id="5"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8</a:t>
            </a:fld>
            <a:endParaRPr lang="en-CA" dirty="0"/>
          </a:p>
        </p:txBody>
      </p:sp>
    </p:spTree>
    <p:extLst>
      <p:ext uri="{BB962C8B-B14F-4D97-AF65-F5344CB8AC3E}">
        <p14:creationId xmlns:p14="http://schemas.microsoft.com/office/powerpoint/2010/main" val="1937578184"/>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Participation in 2019</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7407020"/>
              </p:ext>
            </p:extLst>
          </p:nvPr>
        </p:nvGraphicFramePr>
        <p:xfrm>
          <a:off x="457200" y="1779663"/>
          <a:ext cx="8229600" cy="2899365"/>
        </p:xfrm>
        <a:graphic>
          <a:graphicData uri="http://schemas.openxmlformats.org/drawingml/2006/table">
            <a:tbl>
              <a:tblPr firstRow="1" bandRow="1">
                <a:tableStyleId>{5C22544A-7EE6-4342-B048-85BDC9FD1C3A}</a:tableStyleId>
              </a:tblPr>
              <a:tblGrid>
                <a:gridCol w="3250704">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1378496">
                  <a:extLst>
                    <a:ext uri="{9D8B030D-6E8A-4147-A177-3AD203B41FA5}">
                      <a16:colId xmlns:a16="http://schemas.microsoft.com/office/drawing/2014/main" val="20003"/>
                    </a:ext>
                  </a:extLst>
                </a:gridCol>
              </a:tblGrid>
              <a:tr h="284291">
                <a:tc>
                  <a:txBody>
                    <a:bodyPr/>
                    <a:lstStyle/>
                    <a:p>
                      <a:r>
                        <a:rPr lang="en-GB" sz="1400" dirty="0"/>
                        <a:t>Subject/Meeting</a:t>
                      </a:r>
                    </a:p>
                  </a:txBody>
                  <a:tcPr/>
                </a:tc>
                <a:tc>
                  <a:txBody>
                    <a:bodyPr/>
                    <a:lstStyle/>
                    <a:p>
                      <a:pPr algn="ctr"/>
                      <a:r>
                        <a:rPr lang="en-GB" sz="1400" dirty="0"/>
                        <a:t>#</a:t>
                      </a:r>
                      <a:r>
                        <a:rPr lang="en-GB" sz="1400" baseline="0" dirty="0"/>
                        <a:t> of invited States</a:t>
                      </a:r>
                      <a:endParaRPr lang="en-GB" sz="1400" dirty="0"/>
                    </a:p>
                  </a:txBody>
                  <a:tcPr/>
                </a:tc>
                <a:tc>
                  <a:txBody>
                    <a:bodyPr/>
                    <a:lstStyle/>
                    <a:p>
                      <a:pPr algn="ctr"/>
                      <a:r>
                        <a:rPr lang="en-GB" sz="1400" dirty="0"/>
                        <a:t># of States participating</a:t>
                      </a:r>
                    </a:p>
                  </a:txBody>
                  <a:tcPr/>
                </a:tc>
                <a:tc>
                  <a:txBody>
                    <a:bodyPr/>
                    <a:lstStyle/>
                    <a:p>
                      <a:pPr algn="ctr"/>
                      <a:r>
                        <a:rPr lang="en-GB" sz="1400" dirty="0"/>
                        <a:t>Participation </a:t>
                      </a:r>
                    </a:p>
                  </a:txBody>
                  <a:tcPr/>
                </a:tc>
                <a:extLst>
                  <a:ext uri="{0D108BD9-81ED-4DB2-BD59-A6C34878D82A}">
                    <a16:rowId xmlns:a16="http://schemas.microsoft.com/office/drawing/2014/main" val="10000"/>
                  </a:ext>
                </a:extLst>
              </a:tr>
              <a:tr h="235070">
                <a:tc>
                  <a:txBody>
                    <a:bodyPr/>
                    <a:lstStyle/>
                    <a:p>
                      <a:pPr marL="0" marR="0">
                        <a:lnSpc>
                          <a:spcPct val="115000"/>
                        </a:lnSpc>
                        <a:spcBef>
                          <a:spcPts val="0"/>
                        </a:spcBef>
                        <a:spcAft>
                          <a:spcPts val="0"/>
                        </a:spcAft>
                      </a:pPr>
                      <a:r>
                        <a:rPr lang="de-DE" sz="1000" dirty="0">
                          <a:effectLst/>
                        </a:rPr>
                        <a:t>ASBU Implementation Monitoring Report 2019</a:t>
                      </a:r>
                      <a:endParaRPr lang="en-US" sz="1000" dirty="0">
                        <a:effectLst/>
                        <a:latin typeface="Calibri"/>
                        <a:ea typeface="Calibri"/>
                        <a:cs typeface="Times New Roman"/>
                      </a:endParaRPr>
                    </a:p>
                  </a:txBody>
                  <a:tcPr marL="61924" marR="61924" marT="0" marB="0" anchor="ctr"/>
                </a:tc>
                <a:tc>
                  <a:txBody>
                    <a:bodyPr/>
                    <a:lstStyle/>
                    <a:p>
                      <a:pPr marL="0" marR="0">
                        <a:lnSpc>
                          <a:spcPct val="115000"/>
                        </a:lnSpc>
                        <a:spcBef>
                          <a:spcPts val="0"/>
                        </a:spcBef>
                        <a:spcAft>
                          <a:spcPts val="0"/>
                        </a:spcAft>
                      </a:pPr>
                      <a:r>
                        <a:rPr lang="de-DE" sz="1000">
                          <a:effectLst/>
                        </a:rPr>
                        <a:t>52/55</a:t>
                      </a:r>
                      <a:endParaRPr lang="en-US" sz="1000">
                        <a:effectLst/>
                        <a:latin typeface="Calibri"/>
                        <a:ea typeface="Calibri"/>
                        <a:cs typeface="Times New Roman"/>
                      </a:endParaRPr>
                    </a:p>
                  </a:txBody>
                  <a:tcPr marL="61924" marR="61924" marT="0" marB="0" anchor="ctr"/>
                </a:tc>
                <a:tc>
                  <a:txBody>
                    <a:bodyPr/>
                    <a:lstStyle/>
                    <a:p>
                      <a:pPr marL="0" marR="0">
                        <a:lnSpc>
                          <a:spcPct val="115000"/>
                        </a:lnSpc>
                        <a:spcBef>
                          <a:spcPts val="0"/>
                        </a:spcBef>
                        <a:spcAft>
                          <a:spcPts val="0"/>
                        </a:spcAft>
                      </a:pPr>
                      <a:r>
                        <a:rPr lang="de-DE" sz="1000">
                          <a:effectLst/>
                        </a:rPr>
                        <a:t>52/55</a:t>
                      </a:r>
                      <a:endParaRPr lang="en-US" sz="1000">
                        <a:effectLst/>
                        <a:latin typeface="Calibri"/>
                        <a:ea typeface="Calibri"/>
                        <a:cs typeface="Times New Roman"/>
                      </a:endParaRPr>
                    </a:p>
                  </a:txBody>
                  <a:tcPr marL="61924" marR="61924" marT="0" marB="0" anchor="ctr"/>
                </a:tc>
                <a:tc>
                  <a:txBody>
                    <a:bodyPr/>
                    <a:lstStyle/>
                    <a:p>
                      <a:pPr marL="0" marR="0">
                        <a:lnSpc>
                          <a:spcPct val="115000"/>
                        </a:lnSpc>
                        <a:spcBef>
                          <a:spcPts val="0"/>
                        </a:spcBef>
                        <a:spcAft>
                          <a:spcPts val="0"/>
                        </a:spcAft>
                      </a:pPr>
                      <a:r>
                        <a:rPr lang="de-DE" sz="1000">
                          <a:effectLst/>
                        </a:rPr>
                        <a:t>100 %</a:t>
                      </a:r>
                      <a:endParaRPr lang="en-US" sz="1000">
                        <a:effectLst/>
                        <a:latin typeface="Calibri"/>
                        <a:ea typeface="Calibri"/>
                        <a:cs typeface="Times New Roman"/>
                      </a:endParaRPr>
                    </a:p>
                  </a:txBody>
                  <a:tcPr marL="61924" marR="61924" marT="0" marB="0" anchor="ctr"/>
                </a:tc>
                <a:extLst>
                  <a:ext uri="{0D108BD9-81ED-4DB2-BD59-A6C34878D82A}">
                    <a16:rowId xmlns:a16="http://schemas.microsoft.com/office/drawing/2014/main" val="10001"/>
                  </a:ext>
                </a:extLst>
              </a:tr>
              <a:tr h="235070">
                <a:tc>
                  <a:txBody>
                    <a:bodyPr/>
                    <a:lstStyle/>
                    <a:p>
                      <a:pPr marL="0" marR="0">
                        <a:lnSpc>
                          <a:spcPct val="115000"/>
                        </a:lnSpc>
                        <a:spcBef>
                          <a:spcPts val="0"/>
                        </a:spcBef>
                        <a:spcAft>
                          <a:spcPts val="0"/>
                        </a:spcAft>
                      </a:pPr>
                      <a:r>
                        <a:rPr lang="en-US" sz="1000" dirty="0">
                          <a:effectLst/>
                        </a:rPr>
                        <a:t>REG Performance Framework data provision 2019</a:t>
                      </a:r>
                      <a:endParaRPr lang="en-US" sz="1000" dirty="0">
                        <a:effectLst/>
                        <a:latin typeface="Calibri"/>
                        <a:ea typeface="Calibri"/>
                        <a:cs typeface="Times New Roman"/>
                      </a:endParaRPr>
                    </a:p>
                  </a:txBody>
                  <a:tcPr marL="61924" marR="61924" marT="0" marB="0" anchor="ctr"/>
                </a:tc>
                <a:tc>
                  <a:txBody>
                    <a:bodyPr/>
                    <a:lstStyle/>
                    <a:p>
                      <a:pPr marL="0" marR="0">
                        <a:lnSpc>
                          <a:spcPct val="115000"/>
                        </a:lnSpc>
                        <a:spcBef>
                          <a:spcPts val="0"/>
                        </a:spcBef>
                        <a:spcAft>
                          <a:spcPts val="0"/>
                        </a:spcAft>
                      </a:pPr>
                      <a:r>
                        <a:rPr lang="en-US" sz="1000" dirty="0">
                          <a:effectLst/>
                        </a:rPr>
                        <a:t>55</a:t>
                      </a:r>
                      <a:endParaRPr lang="en-US" sz="1000" dirty="0">
                        <a:effectLst/>
                        <a:latin typeface="Calibri"/>
                        <a:ea typeface="Calibri"/>
                        <a:cs typeface="Times New Roman"/>
                      </a:endParaRPr>
                    </a:p>
                  </a:txBody>
                  <a:tcPr marL="61924" marR="61924" marT="0" marB="0" anchor="ctr"/>
                </a:tc>
                <a:tc>
                  <a:txBody>
                    <a:bodyPr/>
                    <a:lstStyle/>
                    <a:p>
                      <a:pPr marL="0" marR="0">
                        <a:lnSpc>
                          <a:spcPct val="115000"/>
                        </a:lnSpc>
                        <a:spcBef>
                          <a:spcPts val="0"/>
                        </a:spcBef>
                        <a:spcAft>
                          <a:spcPts val="0"/>
                        </a:spcAft>
                      </a:pPr>
                      <a:r>
                        <a:rPr lang="en-US" sz="1000">
                          <a:effectLst/>
                        </a:rPr>
                        <a:t>27</a:t>
                      </a:r>
                      <a:endParaRPr lang="en-US" sz="1000">
                        <a:effectLst/>
                        <a:latin typeface="Calibri"/>
                        <a:ea typeface="Calibri"/>
                        <a:cs typeface="Times New Roman"/>
                      </a:endParaRPr>
                    </a:p>
                  </a:txBody>
                  <a:tcPr marL="61924" marR="61924" marT="0" marB="0" anchor="ctr"/>
                </a:tc>
                <a:tc>
                  <a:txBody>
                    <a:bodyPr/>
                    <a:lstStyle/>
                    <a:p>
                      <a:pPr marL="0" marR="0">
                        <a:lnSpc>
                          <a:spcPct val="115000"/>
                        </a:lnSpc>
                        <a:spcBef>
                          <a:spcPts val="0"/>
                        </a:spcBef>
                        <a:spcAft>
                          <a:spcPts val="0"/>
                        </a:spcAft>
                      </a:pPr>
                      <a:r>
                        <a:rPr lang="en-US" sz="1000">
                          <a:effectLst/>
                        </a:rPr>
                        <a:t>49 %</a:t>
                      </a:r>
                      <a:endParaRPr lang="en-US" sz="1000">
                        <a:effectLst/>
                        <a:latin typeface="Calibri"/>
                        <a:ea typeface="Calibri"/>
                        <a:cs typeface="Times New Roman"/>
                      </a:endParaRPr>
                    </a:p>
                  </a:txBody>
                  <a:tcPr marL="61924" marR="61924" marT="0" marB="0" anchor="ctr"/>
                </a:tc>
                <a:extLst>
                  <a:ext uri="{0D108BD9-81ED-4DB2-BD59-A6C34878D82A}">
                    <a16:rowId xmlns:a16="http://schemas.microsoft.com/office/drawing/2014/main" val="10002"/>
                  </a:ext>
                </a:extLst>
              </a:tr>
              <a:tr h="235070">
                <a:tc>
                  <a:txBody>
                    <a:bodyPr/>
                    <a:lstStyle/>
                    <a:p>
                      <a:pPr marL="0" marR="0">
                        <a:lnSpc>
                          <a:spcPct val="115000"/>
                        </a:lnSpc>
                        <a:spcBef>
                          <a:spcPts val="0"/>
                        </a:spcBef>
                        <a:spcAft>
                          <a:spcPts val="0"/>
                        </a:spcAft>
                      </a:pPr>
                      <a:r>
                        <a:rPr lang="en-US" sz="1000" dirty="0">
                          <a:effectLst/>
                        </a:rPr>
                        <a:t>CORSIA workshop, March 2019</a:t>
                      </a:r>
                      <a:endParaRPr lang="en-US" sz="1000" dirty="0">
                        <a:effectLst/>
                        <a:latin typeface="Calibri"/>
                        <a:ea typeface="Calibri"/>
                        <a:cs typeface="Times New Roman"/>
                      </a:endParaRPr>
                    </a:p>
                  </a:txBody>
                  <a:tcPr marL="61924" marR="61924" marT="0" marB="0" anchor="ctr"/>
                </a:tc>
                <a:tc>
                  <a:txBody>
                    <a:bodyPr/>
                    <a:lstStyle/>
                    <a:p>
                      <a:pPr marL="0" marR="0">
                        <a:lnSpc>
                          <a:spcPct val="115000"/>
                        </a:lnSpc>
                        <a:spcBef>
                          <a:spcPts val="0"/>
                        </a:spcBef>
                        <a:spcAft>
                          <a:spcPts val="0"/>
                        </a:spcAft>
                      </a:pPr>
                      <a:r>
                        <a:rPr lang="en-US" sz="1000" dirty="0">
                          <a:effectLst/>
                        </a:rPr>
                        <a:t>55</a:t>
                      </a:r>
                      <a:endParaRPr lang="en-US" sz="1000" dirty="0">
                        <a:effectLst/>
                        <a:latin typeface="Calibri"/>
                        <a:ea typeface="Calibri"/>
                        <a:cs typeface="Times New Roman"/>
                      </a:endParaRPr>
                    </a:p>
                  </a:txBody>
                  <a:tcPr marL="61924" marR="61924" marT="0" marB="0" anchor="ctr"/>
                </a:tc>
                <a:tc>
                  <a:txBody>
                    <a:bodyPr/>
                    <a:lstStyle/>
                    <a:p>
                      <a:pPr marL="0" marR="0">
                        <a:lnSpc>
                          <a:spcPct val="115000"/>
                        </a:lnSpc>
                        <a:spcBef>
                          <a:spcPts val="0"/>
                        </a:spcBef>
                        <a:spcAft>
                          <a:spcPts val="0"/>
                        </a:spcAft>
                      </a:pPr>
                      <a:r>
                        <a:rPr lang="en-US" sz="1000" dirty="0">
                          <a:effectLst/>
                        </a:rPr>
                        <a:t>31 </a:t>
                      </a:r>
                      <a:r>
                        <a:rPr lang="en-US" sz="800" dirty="0">
                          <a:effectLst/>
                        </a:rPr>
                        <a:t>plus 1 from outside of the EUR Region</a:t>
                      </a:r>
                      <a:endParaRPr lang="en-US" sz="1000" dirty="0">
                        <a:effectLst/>
                        <a:latin typeface="Calibri"/>
                        <a:ea typeface="Calibri"/>
                        <a:cs typeface="Times New Roman"/>
                      </a:endParaRPr>
                    </a:p>
                  </a:txBody>
                  <a:tcPr marL="61924" marR="61924" marT="0" marB="0" anchor="ctr"/>
                </a:tc>
                <a:tc>
                  <a:txBody>
                    <a:bodyPr/>
                    <a:lstStyle/>
                    <a:p>
                      <a:pPr marL="0" marR="0">
                        <a:lnSpc>
                          <a:spcPct val="115000"/>
                        </a:lnSpc>
                        <a:spcBef>
                          <a:spcPts val="0"/>
                        </a:spcBef>
                        <a:spcAft>
                          <a:spcPts val="0"/>
                        </a:spcAft>
                      </a:pPr>
                      <a:r>
                        <a:rPr lang="en-US" sz="1000">
                          <a:effectLst/>
                        </a:rPr>
                        <a:t>56 %</a:t>
                      </a:r>
                      <a:endParaRPr lang="en-US" sz="1000">
                        <a:effectLst/>
                        <a:latin typeface="Calibri"/>
                        <a:ea typeface="Calibri"/>
                        <a:cs typeface="Times New Roman"/>
                      </a:endParaRPr>
                    </a:p>
                  </a:txBody>
                  <a:tcPr marL="61924" marR="61924" marT="0" marB="0" anchor="ctr"/>
                </a:tc>
                <a:extLst>
                  <a:ext uri="{0D108BD9-81ED-4DB2-BD59-A6C34878D82A}">
                    <a16:rowId xmlns:a16="http://schemas.microsoft.com/office/drawing/2014/main" val="10003"/>
                  </a:ext>
                </a:extLst>
              </a:tr>
              <a:tr h="235070">
                <a:tc>
                  <a:txBody>
                    <a:bodyPr/>
                    <a:lstStyle/>
                    <a:p>
                      <a:pPr marL="0" marR="0">
                        <a:lnSpc>
                          <a:spcPct val="115000"/>
                        </a:lnSpc>
                        <a:spcBef>
                          <a:spcPts val="0"/>
                        </a:spcBef>
                        <a:spcAft>
                          <a:spcPts val="0"/>
                        </a:spcAft>
                      </a:pPr>
                      <a:r>
                        <a:rPr lang="en-US" sz="1000" dirty="0">
                          <a:effectLst/>
                        </a:rPr>
                        <a:t>GRF workshop, July 2019</a:t>
                      </a:r>
                      <a:endParaRPr lang="en-US" sz="1000" dirty="0">
                        <a:effectLst/>
                        <a:latin typeface="Calibri"/>
                        <a:ea typeface="Calibri"/>
                        <a:cs typeface="Times New Roman"/>
                      </a:endParaRPr>
                    </a:p>
                  </a:txBody>
                  <a:tcPr marL="61924" marR="61924" marT="0" marB="0" anchor="ctr"/>
                </a:tc>
                <a:tc>
                  <a:txBody>
                    <a:bodyPr/>
                    <a:lstStyle/>
                    <a:p>
                      <a:pPr marL="0" marR="0">
                        <a:lnSpc>
                          <a:spcPct val="115000"/>
                        </a:lnSpc>
                        <a:spcBef>
                          <a:spcPts val="0"/>
                        </a:spcBef>
                        <a:spcAft>
                          <a:spcPts val="0"/>
                        </a:spcAft>
                      </a:pPr>
                      <a:r>
                        <a:rPr lang="en-US" sz="1000" dirty="0">
                          <a:effectLst/>
                        </a:rPr>
                        <a:t>55</a:t>
                      </a:r>
                      <a:endParaRPr lang="en-US" sz="1000" dirty="0">
                        <a:effectLst/>
                        <a:latin typeface="Calibri"/>
                        <a:ea typeface="Calibri"/>
                        <a:cs typeface="Times New Roman"/>
                      </a:endParaRPr>
                    </a:p>
                  </a:txBody>
                  <a:tcPr marL="61924" marR="61924" marT="0" marB="0" anchor="ctr"/>
                </a:tc>
                <a:tc>
                  <a:txBody>
                    <a:bodyPr/>
                    <a:lstStyle/>
                    <a:p>
                      <a:pPr marL="0" marR="0">
                        <a:lnSpc>
                          <a:spcPct val="115000"/>
                        </a:lnSpc>
                        <a:spcBef>
                          <a:spcPts val="0"/>
                        </a:spcBef>
                        <a:spcAft>
                          <a:spcPts val="0"/>
                        </a:spcAft>
                      </a:pPr>
                      <a:r>
                        <a:rPr lang="en-US" sz="1000">
                          <a:effectLst/>
                        </a:rPr>
                        <a:t>29</a:t>
                      </a:r>
                      <a:endParaRPr lang="en-US" sz="1000">
                        <a:effectLst/>
                        <a:latin typeface="Calibri"/>
                        <a:ea typeface="Calibri"/>
                        <a:cs typeface="Times New Roman"/>
                      </a:endParaRPr>
                    </a:p>
                  </a:txBody>
                  <a:tcPr marL="61924" marR="61924" marT="0" marB="0" anchor="ctr"/>
                </a:tc>
                <a:tc>
                  <a:txBody>
                    <a:bodyPr/>
                    <a:lstStyle/>
                    <a:p>
                      <a:pPr marL="0" marR="0">
                        <a:lnSpc>
                          <a:spcPct val="115000"/>
                        </a:lnSpc>
                        <a:spcBef>
                          <a:spcPts val="0"/>
                        </a:spcBef>
                        <a:spcAft>
                          <a:spcPts val="0"/>
                        </a:spcAft>
                      </a:pPr>
                      <a:r>
                        <a:rPr lang="en-US" sz="1000">
                          <a:effectLst/>
                        </a:rPr>
                        <a:t>53 %</a:t>
                      </a:r>
                      <a:endParaRPr lang="en-US" sz="1000">
                        <a:effectLst/>
                        <a:latin typeface="Calibri"/>
                        <a:ea typeface="Calibri"/>
                        <a:cs typeface="Times New Roman"/>
                      </a:endParaRPr>
                    </a:p>
                  </a:txBody>
                  <a:tcPr marL="61924" marR="61924" marT="0" marB="0" anchor="ctr"/>
                </a:tc>
                <a:extLst>
                  <a:ext uri="{0D108BD9-81ED-4DB2-BD59-A6C34878D82A}">
                    <a16:rowId xmlns:a16="http://schemas.microsoft.com/office/drawing/2014/main" val="10004"/>
                  </a:ext>
                </a:extLst>
              </a:tr>
              <a:tr h="235070">
                <a:tc>
                  <a:txBody>
                    <a:bodyPr/>
                    <a:lstStyle/>
                    <a:p>
                      <a:pPr marL="0" marR="0">
                        <a:lnSpc>
                          <a:spcPct val="115000"/>
                        </a:lnSpc>
                        <a:spcBef>
                          <a:spcPts val="0"/>
                        </a:spcBef>
                        <a:spcAft>
                          <a:spcPts val="0"/>
                        </a:spcAft>
                      </a:pPr>
                      <a:r>
                        <a:rPr lang="en-US" sz="1000" dirty="0">
                          <a:effectLst/>
                        </a:rPr>
                        <a:t>SAR workshop and SAREX, September 2019</a:t>
                      </a:r>
                      <a:endParaRPr lang="en-US" sz="1000" dirty="0">
                        <a:effectLst/>
                        <a:latin typeface="Calibri"/>
                        <a:ea typeface="Calibri"/>
                        <a:cs typeface="Times New Roman"/>
                      </a:endParaRPr>
                    </a:p>
                  </a:txBody>
                  <a:tcPr marL="61924" marR="61924" marT="0" marB="0" anchor="ctr"/>
                </a:tc>
                <a:tc>
                  <a:txBody>
                    <a:bodyPr/>
                    <a:lstStyle/>
                    <a:p>
                      <a:pPr marL="0" marR="0">
                        <a:lnSpc>
                          <a:spcPct val="115000"/>
                        </a:lnSpc>
                        <a:spcBef>
                          <a:spcPts val="0"/>
                        </a:spcBef>
                        <a:spcAft>
                          <a:spcPts val="0"/>
                        </a:spcAft>
                      </a:pPr>
                      <a:r>
                        <a:rPr lang="en-US" sz="1000" dirty="0">
                          <a:effectLst/>
                        </a:rPr>
                        <a:t>55</a:t>
                      </a:r>
                      <a:endParaRPr lang="en-US" sz="1000" dirty="0">
                        <a:effectLst/>
                        <a:latin typeface="Calibri"/>
                        <a:ea typeface="Calibri"/>
                        <a:cs typeface="Times New Roman"/>
                      </a:endParaRPr>
                    </a:p>
                  </a:txBody>
                  <a:tcPr marL="61924" marR="61924" marT="0" marB="0" anchor="ctr"/>
                </a:tc>
                <a:tc>
                  <a:txBody>
                    <a:bodyPr/>
                    <a:lstStyle/>
                    <a:p>
                      <a:pPr marL="0" marR="0">
                        <a:lnSpc>
                          <a:spcPct val="115000"/>
                        </a:lnSpc>
                        <a:spcBef>
                          <a:spcPts val="0"/>
                        </a:spcBef>
                        <a:spcAft>
                          <a:spcPts val="0"/>
                        </a:spcAft>
                      </a:pPr>
                      <a:r>
                        <a:rPr lang="en-US" sz="1000" dirty="0">
                          <a:effectLst/>
                        </a:rPr>
                        <a:t>20</a:t>
                      </a:r>
                      <a:endParaRPr lang="en-US" sz="1000" dirty="0">
                        <a:effectLst/>
                        <a:latin typeface="Calibri"/>
                        <a:ea typeface="Calibri"/>
                        <a:cs typeface="Times New Roman"/>
                      </a:endParaRPr>
                    </a:p>
                  </a:txBody>
                  <a:tcPr marL="61924" marR="61924" marT="0" marB="0" anchor="ctr"/>
                </a:tc>
                <a:tc>
                  <a:txBody>
                    <a:bodyPr/>
                    <a:lstStyle/>
                    <a:p>
                      <a:pPr marL="0" marR="0">
                        <a:lnSpc>
                          <a:spcPct val="115000"/>
                        </a:lnSpc>
                        <a:spcBef>
                          <a:spcPts val="0"/>
                        </a:spcBef>
                        <a:spcAft>
                          <a:spcPts val="0"/>
                        </a:spcAft>
                      </a:pPr>
                      <a:r>
                        <a:rPr lang="en-US" sz="1000">
                          <a:effectLst/>
                        </a:rPr>
                        <a:t>36 %</a:t>
                      </a:r>
                      <a:endParaRPr lang="en-US" sz="1000">
                        <a:effectLst/>
                        <a:latin typeface="Calibri"/>
                        <a:ea typeface="Calibri"/>
                        <a:cs typeface="Times New Roman"/>
                      </a:endParaRPr>
                    </a:p>
                  </a:txBody>
                  <a:tcPr marL="61924" marR="61924" marT="0" marB="0" anchor="ctr"/>
                </a:tc>
                <a:extLst>
                  <a:ext uri="{0D108BD9-81ED-4DB2-BD59-A6C34878D82A}">
                    <a16:rowId xmlns:a16="http://schemas.microsoft.com/office/drawing/2014/main" val="10005"/>
                  </a:ext>
                </a:extLst>
              </a:tr>
              <a:tr h="235070">
                <a:tc>
                  <a:txBody>
                    <a:bodyPr/>
                    <a:lstStyle/>
                    <a:p>
                      <a:pPr marL="0" marR="0">
                        <a:lnSpc>
                          <a:spcPct val="115000"/>
                        </a:lnSpc>
                        <a:spcBef>
                          <a:spcPts val="0"/>
                        </a:spcBef>
                        <a:spcAft>
                          <a:spcPts val="0"/>
                        </a:spcAft>
                      </a:pPr>
                      <a:r>
                        <a:rPr lang="en-US" sz="1000" dirty="0">
                          <a:effectLst/>
                        </a:rPr>
                        <a:t>RDGE/30 meeting, April 2019</a:t>
                      </a:r>
                      <a:endParaRPr lang="en-US" sz="1000" dirty="0">
                        <a:effectLst/>
                        <a:latin typeface="Calibri"/>
                        <a:ea typeface="Calibri"/>
                        <a:cs typeface="Times New Roman"/>
                      </a:endParaRPr>
                    </a:p>
                  </a:txBody>
                  <a:tcPr marL="61924" marR="61924" marT="0" marB="0" anchor="ctr"/>
                </a:tc>
                <a:tc>
                  <a:txBody>
                    <a:bodyPr/>
                    <a:lstStyle/>
                    <a:p>
                      <a:pPr marL="0" marR="0">
                        <a:lnSpc>
                          <a:spcPct val="115000"/>
                        </a:lnSpc>
                        <a:spcBef>
                          <a:spcPts val="0"/>
                        </a:spcBef>
                        <a:spcAft>
                          <a:spcPts val="0"/>
                        </a:spcAft>
                      </a:pPr>
                      <a:r>
                        <a:rPr lang="en-US" sz="1000" dirty="0">
                          <a:effectLst/>
                        </a:rPr>
                        <a:t>24</a:t>
                      </a:r>
                      <a:endParaRPr lang="en-US" sz="1000" dirty="0">
                        <a:effectLst/>
                        <a:latin typeface="Calibri"/>
                        <a:ea typeface="Calibri"/>
                        <a:cs typeface="Times New Roman"/>
                      </a:endParaRPr>
                    </a:p>
                  </a:txBody>
                  <a:tcPr marL="61924" marR="61924" marT="0" marB="0" anchor="ctr"/>
                </a:tc>
                <a:tc>
                  <a:txBody>
                    <a:bodyPr/>
                    <a:lstStyle/>
                    <a:p>
                      <a:pPr marL="0" marR="0">
                        <a:lnSpc>
                          <a:spcPct val="115000"/>
                        </a:lnSpc>
                        <a:spcBef>
                          <a:spcPts val="0"/>
                        </a:spcBef>
                        <a:spcAft>
                          <a:spcPts val="0"/>
                        </a:spcAft>
                      </a:pPr>
                      <a:r>
                        <a:rPr lang="en-US" sz="1000" dirty="0">
                          <a:effectLst/>
                        </a:rPr>
                        <a:t>22 </a:t>
                      </a:r>
                      <a:r>
                        <a:rPr lang="en-US" sz="800" dirty="0">
                          <a:effectLst/>
                        </a:rPr>
                        <a:t>plus 2 from outside of the EUR Region</a:t>
                      </a:r>
                      <a:endParaRPr lang="en-US" sz="1000" dirty="0">
                        <a:effectLst/>
                        <a:latin typeface="Calibri"/>
                        <a:ea typeface="Calibri"/>
                        <a:cs typeface="Times New Roman"/>
                      </a:endParaRPr>
                    </a:p>
                  </a:txBody>
                  <a:tcPr marL="61924" marR="61924" marT="0" marB="0" anchor="ctr"/>
                </a:tc>
                <a:tc>
                  <a:txBody>
                    <a:bodyPr/>
                    <a:lstStyle/>
                    <a:p>
                      <a:pPr marL="0" marR="0">
                        <a:lnSpc>
                          <a:spcPct val="115000"/>
                        </a:lnSpc>
                        <a:spcBef>
                          <a:spcPts val="0"/>
                        </a:spcBef>
                        <a:spcAft>
                          <a:spcPts val="0"/>
                        </a:spcAft>
                      </a:pPr>
                      <a:r>
                        <a:rPr lang="en-US" sz="1000">
                          <a:effectLst/>
                        </a:rPr>
                        <a:t>92 %</a:t>
                      </a:r>
                      <a:endParaRPr lang="en-US" sz="1000">
                        <a:effectLst/>
                        <a:latin typeface="Calibri"/>
                        <a:ea typeface="Calibri"/>
                        <a:cs typeface="Times New Roman"/>
                      </a:endParaRPr>
                    </a:p>
                  </a:txBody>
                  <a:tcPr marL="61924" marR="61924" marT="0" marB="0" anchor="ctr"/>
                </a:tc>
                <a:extLst>
                  <a:ext uri="{0D108BD9-81ED-4DB2-BD59-A6C34878D82A}">
                    <a16:rowId xmlns:a16="http://schemas.microsoft.com/office/drawing/2014/main" val="3794440877"/>
                  </a:ext>
                </a:extLst>
              </a:tr>
              <a:tr h="235070">
                <a:tc>
                  <a:txBody>
                    <a:bodyPr/>
                    <a:lstStyle/>
                    <a:p>
                      <a:pPr marL="0" marR="0">
                        <a:lnSpc>
                          <a:spcPct val="115000"/>
                        </a:lnSpc>
                        <a:spcBef>
                          <a:spcPts val="0"/>
                        </a:spcBef>
                        <a:spcAft>
                          <a:spcPts val="0"/>
                        </a:spcAft>
                      </a:pPr>
                      <a:r>
                        <a:rPr lang="en-US" sz="1000" dirty="0">
                          <a:effectLst/>
                        </a:rPr>
                        <a:t>ENAVSECG/7 meeting, June 2019</a:t>
                      </a:r>
                      <a:endParaRPr lang="en-US" sz="1000" dirty="0">
                        <a:effectLst/>
                        <a:latin typeface="Calibri"/>
                        <a:ea typeface="Calibri"/>
                        <a:cs typeface="Times New Roman"/>
                      </a:endParaRPr>
                    </a:p>
                  </a:txBody>
                  <a:tcPr marL="61924" marR="61924" marT="0" marB="0" anchor="ctr"/>
                </a:tc>
                <a:tc>
                  <a:txBody>
                    <a:bodyPr/>
                    <a:lstStyle/>
                    <a:p>
                      <a:pPr marL="0" marR="0">
                        <a:lnSpc>
                          <a:spcPct val="115000"/>
                        </a:lnSpc>
                        <a:spcBef>
                          <a:spcPts val="0"/>
                        </a:spcBef>
                        <a:spcAft>
                          <a:spcPts val="0"/>
                        </a:spcAft>
                      </a:pPr>
                      <a:r>
                        <a:rPr lang="en-US" sz="1000" dirty="0">
                          <a:effectLst/>
                        </a:rPr>
                        <a:t>56</a:t>
                      </a:r>
                      <a:endParaRPr lang="en-US" sz="1000" dirty="0">
                        <a:effectLst/>
                        <a:latin typeface="Calibri"/>
                        <a:ea typeface="Calibri"/>
                        <a:cs typeface="Times New Roman"/>
                      </a:endParaRPr>
                    </a:p>
                  </a:txBody>
                  <a:tcPr marL="61924" marR="61924" marT="0" marB="0" anchor="ctr"/>
                </a:tc>
                <a:tc>
                  <a:txBody>
                    <a:bodyPr/>
                    <a:lstStyle/>
                    <a:p>
                      <a:pPr marL="0" marR="0">
                        <a:lnSpc>
                          <a:spcPct val="115000"/>
                        </a:lnSpc>
                        <a:spcBef>
                          <a:spcPts val="0"/>
                        </a:spcBef>
                        <a:spcAft>
                          <a:spcPts val="0"/>
                        </a:spcAft>
                      </a:pPr>
                      <a:r>
                        <a:rPr lang="en-US" sz="1000" dirty="0">
                          <a:effectLst/>
                        </a:rPr>
                        <a:t>30</a:t>
                      </a:r>
                      <a:endParaRPr lang="en-US" sz="1000" dirty="0">
                        <a:effectLst/>
                        <a:latin typeface="Calibri"/>
                        <a:ea typeface="Calibri"/>
                        <a:cs typeface="Times New Roman"/>
                      </a:endParaRPr>
                    </a:p>
                  </a:txBody>
                  <a:tcPr marL="61924" marR="61924" marT="0" marB="0" anchor="ctr"/>
                </a:tc>
                <a:tc>
                  <a:txBody>
                    <a:bodyPr/>
                    <a:lstStyle/>
                    <a:p>
                      <a:pPr marL="0" marR="0">
                        <a:lnSpc>
                          <a:spcPct val="115000"/>
                        </a:lnSpc>
                        <a:spcBef>
                          <a:spcPts val="0"/>
                        </a:spcBef>
                        <a:spcAft>
                          <a:spcPts val="0"/>
                        </a:spcAft>
                      </a:pPr>
                      <a:r>
                        <a:rPr lang="en-US" sz="1000">
                          <a:effectLst/>
                        </a:rPr>
                        <a:t>55 %</a:t>
                      </a:r>
                      <a:endParaRPr lang="en-US" sz="1000">
                        <a:effectLst/>
                        <a:latin typeface="Calibri"/>
                        <a:ea typeface="Calibri"/>
                        <a:cs typeface="Times New Roman"/>
                      </a:endParaRPr>
                    </a:p>
                  </a:txBody>
                  <a:tcPr marL="61924" marR="61924" marT="0" marB="0" anchor="ctr"/>
                </a:tc>
                <a:extLst>
                  <a:ext uri="{0D108BD9-81ED-4DB2-BD59-A6C34878D82A}">
                    <a16:rowId xmlns:a16="http://schemas.microsoft.com/office/drawing/2014/main" val="1235026106"/>
                  </a:ext>
                </a:extLst>
              </a:tr>
              <a:tr h="235070">
                <a:tc>
                  <a:txBody>
                    <a:bodyPr/>
                    <a:lstStyle/>
                    <a:p>
                      <a:pPr marL="0" marR="0">
                        <a:lnSpc>
                          <a:spcPct val="115000"/>
                        </a:lnSpc>
                        <a:spcBef>
                          <a:spcPts val="0"/>
                        </a:spcBef>
                        <a:spcAft>
                          <a:spcPts val="0"/>
                        </a:spcAft>
                      </a:pPr>
                      <a:r>
                        <a:rPr lang="en-US" sz="1000" dirty="0">
                          <a:effectLst/>
                        </a:rPr>
                        <a:t>METG/29 meeting, September 2019</a:t>
                      </a:r>
                      <a:endParaRPr lang="en-US" sz="1000" dirty="0">
                        <a:effectLst/>
                        <a:latin typeface="Calibri"/>
                        <a:ea typeface="Calibri"/>
                        <a:cs typeface="Times New Roman"/>
                      </a:endParaRPr>
                    </a:p>
                  </a:txBody>
                  <a:tcPr marL="61924" marR="61924" marT="0" marB="0" anchor="ctr"/>
                </a:tc>
                <a:tc>
                  <a:txBody>
                    <a:bodyPr/>
                    <a:lstStyle/>
                    <a:p>
                      <a:pPr marL="0" marR="0">
                        <a:lnSpc>
                          <a:spcPct val="115000"/>
                        </a:lnSpc>
                        <a:spcBef>
                          <a:spcPts val="0"/>
                        </a:spcBef>
                        <a:spcAft>
                          <a:spcPts val="0"/>
                        </a:spcAft>
                      </a:pPr>
                      <a:r>
                        <a:rPr lang="en-US" sz="1000" dirty="0">
                          <a:effectLst/>
                        </a:rPr>
                        <a:t>55</a:t>
                      </a:r>
                      <a:endParaRPr lang="en-US" sz="1000" dirty="0">
                        <a:effectLst/>
                        <a:latin typeface="Calibri"/>
                        <a:ea typeface="Calibri"/>
                        <a:cs typeface="Times New Roman"/>
                      </a:endParaRPr>
                    </a:p>
                  </a:txBody>
                  <a:tcPr marL="61924" marR="61924" marT="0" marB="0" anchor="ctr"/>
                </a:tc>
                <a:tc>
                  <a:txBody>
                    <a:bodyPr/>
                    <a:lstStyle/>
                    <a:p>
                      <a:pPr marL="0" marR="0">
                        <a:lnSpc>
                          <a:spcPct val="115000"/>
                        </a:lnSpc>
                        <a:spcBef>
                          <a:spcPts val="0"/>
                        </a:spcBef>
                        <a:spcAft>
                          <a:spcPts val="0"/>
                        </a:spcAft>
                      </a:pPr>
                      <a:r>
                        <a:rPr lang="en-US" sz="1000" dirty="0">
                          <a:effectLst/>
                        </a:rPr>
                        <a:t>44 </a:t>
                      </a:r>
                      <a:r>
                        <a:rPr lang="en-US" sz="800" dirty="0">
                          <a:effectLst/>
                        </a:rPr>
                        <a:t>plus 1 from outside of the EUR Region</a:t>
                      </a:r>
                      <a:endParaRPr lang="en-US" sz="1000" dirty="0">
                        <a:effectLst/>
                        <a:latin typeface="Calibri"/>
                        <a:ea typeface="Calibri"/>
                        <a:cs typeface="Times New Roman"/>
                      </a:endParaRPr>
                    </a:p>
                  </a:txBody>
                  <a:tcPr marL="61924" marR="61924" marT="0" marB="0" anchor="ctr"/>
                </a:tc>
                <a:tc>
                  <a:txBody>
                    <a:bodyPr/>
                    <a:lstStyle/>
                    <a:p>
                      <a:pPr marL="0" marR="0">
                        <a:lnSpc>
                          <a:spcPct val="115000"/>
                        </a:lnSpc>
                        <a:spcBef>
                          <a:spcPts val="0"/>
                        </a:spcBef>
                        <a:spcAft>
                          <a:spcPts val="0"/>
                        </a:spcAft>
                      </a:pPr>
                      <a:r>
                        <a:rPr lang="en-US" sz="1000">
                          <a:effectLst/>
                        </a:rPr>
                        <a:t>80 %</a:t>
                      </a:r>
                      <a:endParaRPr lang="en-US" sz="1000">
                        <a:effectLst/>
                        <a:latin typeface="Calibri"/>
                        <a:ea typeface="Calibri"/>
                        <a:cs typeface="Times New Roman"/>
                      </a:endParaRPr>
                    </a:p>
                  </a:txBody>
                  <a:tcPr marL="61924" marR="61924" marT="0" marB="0" anchor="ctr"/>
                </a:tc>
                <a:extLst>
                  <a:ext uri="{0D108BD9-81ED-4DB2-BD59-A6C34878D82A}">
                    <a16:rowId xmlns:a16="http://schemas.microsoft.com/office/drawing/2014/main" val="2712727775"/>
                  </a:ext>
                </a:extLst>
              </a:tr>
              <a:tr h="235070">
                <a:tc>
                  <a:txBody>
                    <a:bodyPr/>
                    <a:lstStyle/>
                    <a:p>
                      <a:pPr marL="0" marR="0">
                        <a:lnSpc>
                          <a:spcPct val="115000"/>
                        </a:lnSpc>
                        <a:spcBef>
                          <a:spcPts val="0"/>
                        </a:spcBef>
                        <a:spcAft>
                          <a:spcPts val="0"/>
                        </a:spcAft>
                      </a:pPr>
                      <a:r>
                        <a:rPr lang="en-US" sz="1000">
                          <a:effectLst/>
                        </a:rPr>
                        <a:t>AWOG/26 meeting, October 2019</a:t>
                      </a:r>
                      <a:endParaRPr lang="en-US" sz="1000">
                        <a:effectLst/>
                        <a:latin typeface="Calibri"/>
                        <a:ea typeface="Calibri"/>
                        <a:cs typeface="Times New Roman"/>
                      </a:endParaRPr>
                    </a:p>
                  </a:txBody>
                  <a:tcPr marL="61924" marR="61924" marT="0" marB="0" anchor="ctr"/>
                </a:tc>
                <a:tc>
                  <a:txBody>
                    <a:bodyPr/>
                    <a:lstStyle/>
                    <a:p>
                      <a:pPr marL="0" marR="0">
                        <a:lnSpc>
                          <a:spcPct val="115000"/>
                        </a:lnSpc>
                        <a:spcBef>
                          <a:spcPts val="0"/>
                        </a:spcBef>
                        <a:spcAft>
                          <a:spcPts val="0"/>
                        </a:spcAft>
                      </a:pPr>
                      <a:r>
                        <a:rPr lang="en-US" sz="1000" dirty="0">
                          <a:effectLst/>
                        </a:rPr>
                        <a:t>55</a:t>
                      </a:r>
                      <a:endParaRPr lang="en-US" sz="1000" dirty="0">
                        <a:effectLst/>
                        <a:latin typeface="Calibri"/>
                        <a:ea typeface="Calibri"/>
                        <a:cs typeface="Times New Roman"/>
                      </a:endParaRPr>
                    </a:p>
                  </a:txBody>
                  <a:tcPr marL="61924" marR="61924" marT="0" marB="0" anchor="ctr"/>
                </a:tc>
                <a:tc>
                  <a:txBody>
                    <a:bodyPr/>
                    <a:lstStyle/>
                    <a:p>
                      <a:pPr marL="0" marR="0">
                        <a:lnSpc>
                          <a:spcPct val="115000"/>
                        </a:lnSpc>
                        <a:spcBef>
                          <a:spcPts val="0"/>
                        </a:spcBef>
                        <a:spcAft>
                          <a:spcPts val="0"/>
                        </a:spcAft>
                      </a:pPr>
                      <a:r>
                        <a:rPr lang="en-US" sz="1000" dirty="0">
                          <a:effectLst/>
                        </a:rPr>
                        <a:t>6</a:t>
                      </a:r>
                      <a:endParaRPr lang="en-US" sz="1000" dirty="0">
                        <a:effectLst/>
                        <a:latin typeface="Calibri"/>
                        <a:ea typeface="Calibri"/>
                        <a:cs typeface="Times New Roman"/>
                      </a:endParaRPr>
                    </a:p>
                  </a:txBody>
                  <a:tcPr marL="61924" marR="61924" marT="0" marB="0" anchor="ctr"/>
                </a:tc>
                <a:tc>
                  <a:txBody>
                    <a:bodyPr/>
                    <a:lstStyle/>
                    <a:p>
                      <a:pPr marL="0" marR="0">
                        <a:lnSpc>
                          <a:spcPct val="115000"/>
                        </a:lnSpc>
                        <a:spcBef>
                          <a:spcPts val="0"/>
                        </a:spcBef>
                        <a:spcAft>
                          <a:spcPts val="0"/>
                        </a:spcAft>
                      </a:pPr>
                      <a:r>
                        <a:rPr lang="en-US" sz="1000" dirty="0">
                          <a:effectLst/>
                        </a:rPr>
                        <a:t>11 %</a:t>
                      </a:r>
                      <a:endParaRPr lang="en-US" sz="1000" dirty="0">
                        <a:effectLst/>
                        <a:latin typeface="Calibri"/>
                        <a:ea typeface="Calibri"/>
                        <a:cs typeface="Times New Roman"/>
                      </a:endParaRPr>
                    </a:p>
                  </a:txBody>
                  <a:tcPr marL="61924" marR="61924" marT="0" marB="0" anchor="ctr"/>
                </a:tc>
                <a:extLst>
                  <a:ext uri="{0D108BD9-81ED-4DB2-BD59-A6C34878D82A}">
                    <a16:rowId xmlns:a16="http://schemas.microsoft.com/office/drawing/2014/main" val="2703712526"/>
                  </a:ext>
                </a:extLst>
              </a:tr>
              <a:tr h="243865">
                <a:tc>
                  <a:txBody>
                    <a:bodyPr/>
                    <a:lstStyle/>
                    <a:p>
                      <a:pPr marL="0" marR="0">
                        <a:lnSpc>
                          <a:spcPct val="115000"/>
                        </a:lnSpc>
                        <a:spcBef>
                          <a:spcPts val="0"/>
                        </a:spcBef>
                        <a:spcAft>
                          <a:spcPts val="0"/>
                        </a:spcAft>
                      </a:pPr>
                      <a:r>
                        <a:rPr lang="en-US" sz="1000" dirty="0">
                          <a:effectLst/>
                        </a:rPr>
                        <a:t>ANSISG/2 meeting, October 2019 </a:t>
                      </a:r>
                      <a:endParaRPr lang="en-US" sz="1000" dirty="0">
                        <a:effectLst/>
                        <a:latin typeface="Calibri"/>
                        <a:ea typeface="Calibri"/>
                        <a:cs typeface="Times New Roman"/>
                      </a:endParaRPr>
                    </a:p>
                  </a:txBody>
                  <a:tcPr marL="61924" marR="61924" marT="0" marB="0" anchor="ctr"/>
                </a:tc>
                <a:tc>
                  <a:txBody>
                    <a:bodyPr/>
                    <a:lstStyle/>
                    <a:p>
                      <a:pPr marL="0" marR="0">
                        <a:lnSpc>
                          <a:spcPct val="115000"/>
                        </a:lnSpc>
                        <a:spcBef>
                          <a:spcPts val="0"/>
                        </a:spcBef>
                        <a:spcAft>
                          <a:spcPts val="0"/>
                        </a:spcAft>
                      </a:pPr>
                      <a:r>
                        <a:rPr lang="en-US" sz="1000" dirty="0">
                          <a:effectLst/>
                        </a:rPr>
                        <a:t>26</a:t>
                      </a:r>
                      <a:endParaRPr lang="en-US" sz="1000" dirty="0">
                        <a:effectLst/>
                        <a:latin typeface="Calibri"/>
                        <a:ea typeface="Calibri"/>
                        <a:cs typeface="Times New Roman"/>
                      </a:endParaRPr>
                    </a:p>
                  </a:txBody>
                  <a:tcPr marL="61924" marR="61924" marT="0" marB="0" anchor="ctr"/>
                </a:tc>
                <a:tc>
                  <a:txBody>
                    <a:bodyPr/>
                    <a:lstStyle/>
                    <a:p>
                      <a:pPr marL="0" marR="0">
                        <a:lnSpc>
                          <a:spcPct val="115000"/>
                        </a:lnSpc>
                        <a:spcBef>
                          <a:spcPts val="0"/>
                        </a:spcBef>
                        <a:spcAft>
                          <a:spcPts val="0"/>
                        </a:spcAft>
                      </a:pPr>
                      <a:r>
                        <a:rPr lang="en-US" sz="1000" dirty="0">
                          <a:effectLst/>
                        </a:rPr>
                        <a:t>14</a:t>
                      </a:r>
                      <a:endParaRPr lang="en-US" sz="1000" dirty="0">
                        <a:effectLst/>
                        <a:latin typeface="Calibri"/>
                        <a:ea typeface="Calibri"/>
                        <a:cs typeface="Times New Roman"/>
                      </a:endParaRPr>
                    </a:p>
                  </a:txBody>
                  <a:tcPr marL="61924" marR="61924" marT="0" marB="0" anchor="ctr"/>
                </a:tc>
                <a:tc>
                  <a:txBody>
                    <a:bodyPr/>
                    <a:lstStyle/>
                    <a:p>
                      <a:pPr marL="0" marR="0">
                        <a:lnSpc>
                          <a:spcPct val="115000"/>
                        </a:lnSpc>
                        <a:spcBef>
                          <a:spcPts val="0"/>
                        </a:spcBef>
                        <a:spcAft>
                          <a:spcPts val="0"/>
                        </a:spcAft>
                      </a:pPr>
                      <a:r>
                        <a:rPr lang="en-US" sz="1000" dirty="0">
                          <a:effectLst/>
                        </a:rPr>
                        <a:t>54 %</a:t>
                      </a:r>
                      <a:endParaRPr lang="en-US" sz="1000" dirty="0">
                        <a:effectLst/>
                        <a:latin typeface="Calibri"/>
                        <a:ea typeface="Calibri"/>
                        <a:cs typeface="Times New Roman"/>
                      </a:endParaRPr>
                    </a:p>
                  </a:txBody>
                  <a:tcPr marL="61924" marR="61924" marT="0" marB="0" anchor="ctr"/>
                </a:tc>
                <a:extLst>
                  <a:ext uri="{0D108BD9-81ED-4DB2-BD59-A6C34878D82A}">
                    <a16:rowId xmlns:a16="http://schemas.microsoft.com/office/drawing/2014/main" val="1681752985"/>
                  </a:ext>
                </a:extLst>
              </a:tr>
              <a:tr h="235070">
                <a:tc>
                  <a:txBody>
                    <a:bodyPr/>
                    <a:lstStyle/>
                    <a:p>
                      <a:pPr marL="0" marR="0">
                        <a:lnSpc>
                          <a:spcPct val="115000"/>
                        </a:lnSpc>
                        <a:spcBef>
                          <a:spcPts val="0"/>
                        </a:spcBef>
                        <a:spcAft>
                          <a:spcPts val="0"/>
                        </a:spcAft>
                      </a:pPr>
                      <a:r>
                        <a:rPr lang="en-US" sz="1000">
                          <a:effectLst/>
                        </a:rPr>
                        <a:t>FMG/25 meeting, October 2019</a:t>
                      </a:r>
                      <a:endParaRPr lang="en-US" sz="1000">
                        <a:effectLst/>
                        <a:latin typeface="Calibri"/>
                        <a:ea typeface="Calibri"/>
                        <a:cs typeface="Times New Roman"/>
                      </a:endParaRPr>
                    </a:p>
                  </a:txBody>
                  <a:tcPr marL="61924" marR="61924" marT="0" marB="0" anchor="ctr"/>
                </a:tc>
                <a:tc>
                  <a:txBody>
                    <a:bodyPr/>
                    <a:lstStyle/>
                    <a:p>
                      <a:pPr marL="0" marR="0">
                        <a:lnSpc>
                          <a:spcPct val="115000"/>
                        </a:lnSpc>
                        <a:spcBef>
                          <a:spcPts val="0"/>
                        </a:spcBef>
                        <a:spcAft>
                          <a:spcPts val="0"/>
                        </a:spcAft>
                      </a:pPr>
                      <a:r>
                        <a:rPr lang="en-US" sz="1000">
                          <a:effectLst/>
                        </a:rPr>
                        <a:t>55</a:t>
                      </a:r>
                      <a:endParaRPr lang="en-US" sz="1000">
                        <a:effectLst/>
                        <a:latin typeface="Calibri"/>
                        <a:ea typeface="Calibri"/>
                        <a:cs typeface="Times New Roman"/>
                      </a:endParaRPr>
                    </a:p>
                  </a:txBody>
                  <a:tcPr marL="61924" marR="61924" marT="0" marB="0" anchor="ctr"/>
                </a:tc>
                <a:tc>
                  <a:txBody>
                    <a:bodyPr/>
                    <a:lstStyle/>
                    <a:p>
                      <a:pPr marL="0" marR="0">
                        <a:lnSpc>
                          <a:spcPct val="115000"/>
                        </a:lnSpc>
                        <a:spcBef>
                          <a:spcPts val="0"/>
                        </a:spcBef>
                        <a:spcAft>
                          <a:spcPts val="0"/>
                        </a:spcAft>
                      </a:pPr>
                      <a:r>
                        <a:rPr lang="en-US" sz="1000" dirty="0">
                          <a:effectLst/>
                        </a:rPr>
                        <a:t>30</a:t>
                      </a:r>
                      <a:endParaRPr lang="en-US" sz="1000" dirty="0">
                        <a:effectLst/>
                        <a:latin typeface="Calibri"/>
                        <a:ea typeface="Calibri"/>
                        <a:cs typeface="Times New Roman"/>
                      </a:endParaRPr>
                    </a:p>
                  </a:txBody>
                  <a:tcPr marL="61924" marR="61924" marT="0" marB="0" anchor="ctr"/>
                </a:tc>
                <a:tc>
                  <a:txBody>
                    <a:bodyPr/>
                    <a:lstStyle/>
                    <a:p>
                      <a:pPr marL="0" marR="0">
                        <a:lnSpc>
                          <a:spcPct val="115000"/>
                        </a:lnSpc>
                        <a:spcBef>
                          <a:spcPts val="0"/>
                        </a:spcBef>
                        <a:spcAft>
                          <a:spcPts val="0"/>
                        </a:spcAft>
                      </a:pPr>
                      <a:r>
                        <a:rPr lang="en-US" sz="1000" dirty="0">
                          <a:effectLst/>
                        </a:rPr>
                        <a:t>55 %</a:t>
                      </a:r>
                      <a:endParaRPr lang="en-US" sz="1000" dirty="0">
                        <a:effectLst/>
                        <a:latin typeface="Calibri"/>
                        <a:ea typeface="Calibri"/>
                        <a:cs typeface="Times New Roman"/>
                      </a:endParaRPr>
                    </a:p>
                  </a:txBody>
                  <a:tcPr marL="61924" marR="61924" marT="0" marB="0" anchor="ctr"/>
                </a:tc>
                <a:extLst>
                  <a:ext uri="{0D108BD9-81ED-4DB2-BD59-A6C34878D82A}">
                    <a16:rowId xmlns:a16="http://schemas.microsoft.com/office/drawing/2014/main" val="10007"/>
                  </a:ext>
                </a:extLst>
              </a:tr>
            </a:tbl>
          </a:graphicData>
        </a:graphic>
      </p:graphicFrame>
      <p:sp>
        <p:nvSpPr>
          <p:cNvPr id="5"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80</a:t>
            </a:fld>
            <a:endParaRPr lang="en-CA" dirty="0"/>
          </a:p>
        </p:txBody>
      </p:sp>
      <p:sp>
        <p:nvSpPr>
          <p:cNvPr id="6" name="Footer Placeholder 4"/>
          <p:cNvSpPr>
            <a:spLocks noGrp="1"/>
          </p:cNvSpPr>
          <p:nvPr>
            <p:ph type="ftr" sz="quarter" idx="4294967295"/>
          </p:nvPr>
        </p:nvSpPr>
        <p:spPr>
          <a:xfrm>
            <a:off x="2051720" y="4894008"/>
            <a:ext cx="504056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US" dirty="0"/>
              <a:t>*</a:t>
            </a:r>
            <a:endParaRPr lang="en-CA" dirty="0"/>
          </a:p>
        </p:txBody>
      </p:sp>
      <p:sp>
        <p:nvSpPr>
          <p:cNvPr id="7" name="TextBox 6"/>
          <p:cNvSpPr txBox="1"/>
          <p:nvPr/>
        </p:nvSpPr>
        <p:spPr>
          <a:xfrm>
            <a:off x="7289621" y="4679028"/>
            <a:ext cx="689612" cy="246221"/>
          </a:xfrm>
          <a:prstGeom prst="rect">
            <a:avLst/>
          </a:prstGeom>
          <a:noFill/>
        </p:spPr>
        <p:txBody>
          <a:bodyPr wrap="none" rtlCol="0">
            <a:spAutoFit/>
          </a:bodyPr>
          <a:lstStyle/>
          <a:p>
            <a:r>
              <a:rPr lang="en-GB" sz="1000" dirty="0"/>
              <a:t>Avg. 56 %</a:t>
            </a:r>
          </a:p>
        </p:txBody>
      </p:sp>
    </p:spTree>
    <p:extLst>
      <p:ext uri="{BB962C8B-B14F-4D97-AF65-F5344CB8AC3E}">
        <p14:creationId xmlns:p14="http://schemas.microsoft.com/office/powerpoint/2010/main" val="2930114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75606"/>
            <a:ext cx="8229600" cy="2886968"/>
          </a:xfrm>
        </p:spPr>
        <p:txBody>
          <a:bodyPr>
            <a:normAutofit fontScale="62500" lnSpcReduction="20000"/>
          </a:bodyPr>
          <a:lstStyle/>
          <a:p>
            <a:r>
              <a:rPr lang="en-GB" dirty="0"/>
              <a:t>The COVID19 pandemic limited the ability to conduct larger participation events in 2020 and 2021. </a:t>
            </a:r>
          </a:p>
          <a:p>
            <a:r>
              <a:rPr lang="en-GB" dirty="0"/>
              <a:t>The WHO declared COVID19 a pandemic on March 2020. Associated measures to curb the further spread of the pandemic resulted in global, regional, and national constraints on mobility and person-to-person contact.</a:t>
            </a:r>
            <a:br>
              <a:rPr lang="en-GB" dirty="0"/>
            </a:br>
            <a:r>
              <a:rPr lang="en-GB" dirty="0"/>
              <a:t>The primary stakeholder interaction mechanism was through online/virtual events which was used on a widespread basis.</a:t>
            </a:r>
          </a:p>
          <a:p>
            <a:r>
              <a:rPr lang="en-GB" dirty="0"/>
              <a:t>Note: submissions are cross-checked for comments on in-person or virtual events.</a:t>
            </a:r>
          </a:p>
        </p:txBody>
      </p:sp>
    </p:spTree>
    <p:extLst>
      <p:ext uri="{BB962C8B-B14F-4D97-AF65-F5344CB8AC3E}">
        <p14:creationId xmlns:p14="http://schemas.microsoft.com/office/powerpoint/2010/main" val="28505380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82</a:t>
            </a:fld>
            <a:endParaRPr lang="en-CA" dirty="0"/>
          </a:p>
        </p:txBody>
      </p:sp>
      <p:sp>
        <p:nvSpPr>
          <p:cNvPr id="3" name="Footer Placeholder 4"/>
          <p:cNvSpPr>
            <a:spLocks noGrp="1"/>
          </p:cNvSpPr>
          <p:nvPr>
            <p:ph type="ftr" sz="quarter" idx="4294967295"/>
          </p:nvPr>
        </p:nvSpPr>
        <p:spPr>
          <a:xfrm>
            <a:off x="2051720" y="4894008"/>
            <a:ext cx="504056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US" dirty="0"/>
              <a:t>ICAO EUR 2021 Performance Report</a:t>
            </a:r>
            <a:endParaRPr lang="en-CA" dirty="0"/>
          </a:p>
        </p:txBody>
      </p:sp>
    </p:spTree>
    <p:extLst>
      <p:ext uri="{BB962C8B-B14F-4D97-AF65-F5344CB8AC3E}">
        <p14:creationId xmlns:p14="http://schemas.microsoft.com/office/powerpoint/2010/main" val="1719675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67744" y="2067694"/>
            <a:ext cx="4269160" cy="576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t>Introduction</a:t>
            </a:r>
          </a:p>
        </p:txBody>
      </p:sp>
      <p:sp>
        <p:nvSpPr>
          <p:cNvPr id="4" name="Slide Number Placeholder 5"/>
          <p:cNvSpPr>
            <a:spLocks noGrp="1"/>
          </p:cNvSpPr>
          <p:nvPr>
            <p:ph type="sldNum" sz="quarter" idx="4294967295"/>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9</a:t>
            </a:fld>
            <a:endParaRPr lang="en-CA" dirty="0"/>
          </a:p>
        </p:txBody>
      </p:sp>
    </p:spTree>
    <p:extLst>
      <p:ext uri="{BB962C8B-B14F-4D97-AF65-F5344CB8AC3E}">
        <p14:creationId xmlns:p14="http://schemas.microsoft.com/office/powerpoint/2010/main" val="1554028250"/>
      </p:ext>
    </p:extLst>
  </p:cSld>
  <p:clrMapOvr>
    <a:masterClrMapping/>
  </p:clrMapOvr>
</p:sld>
</file>

<file path=ppt/theme/theme1.xml><?xml version="1.0" encoding="utf-8"?>
<a:theme xmlns:a="http://schemas.openxmlformats.org/drawingml/2006/main" name="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5415DB041069498E5028C54011C177" ma:contentTypeVersion="1" ma:contentTypeDescription="Create a new document." ma:contentTypeScope="" ma:versionID="25aad04f76d923cff1873a9221965cdf">
  <xsd:schema xmlns:xsd="http://www.w3.org/2001/XMLSchema" xmlns:xs="http://www.w3.org/2001/XMLSchema" xmlns:p="http://schemas.microsoft.com/office/2006/metadata/properties" xmlns:ns2="7b0ce932-0cfe-456f-8102-1a6bc8116a95" targetNamespace="http://schemas.microsoft.com/office/2006/metadata/properties" ma:root="true" ma:fieldsID="d189badd3c57ce00945aad306510860a" ns2:_="">
    <xsd:import namespace="7b0ce932-0cfe-456f-8102-1a6bc8116a95"/>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0ce932-0cfe-456f-8102-1a6bc8116a9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7b0ce932-0cfe-456f-8102-1a6bc8116a95">WXTAS5ZCFHPA-1237-93</_dlc_DocId>
    <_dlc_DocIdUrl xmlns="7b0ce932-0cfe-456f-8102-1a6bc8116a95">
      <Url>http://intranet.icao.lan/osg/COM/_layouts/15/DocIdRedir.aspx?ID=WXTAS5ZCFHPA-1237-93</Url>
      <Description>WXTAS5ZCFHPA-1237-93</Description>
    </_dlc_DocIdUrl>
  </documentManagement>
</p:properties>
</file>

<file path=customXml/itemProps1.xml><?xml version="1.0" encoding="utf-8"?>
<ds:datastoreItem xmlns:ds="http://schemas.openxmlformats.org/officeDocument/2006/customXml" ds:itemID="{0F6EE5CA-4E76-48CD-81FB-1EF9B31B42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0ce932-0cfe-456f-8102-1a6bc8116a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437A2F-8CE7-4EC0-8518-F61A959FFDB4}">
  <ds:schemaRefs>
    <ds:schemaRef ds:uri="http://schemas.microsoft.com/sharepoint/events"/>
  </ds:schemaRefs>
</ds:datastoreItem>
</file>

<file path=customXml/itemProps3.xml><?xml version="1.0" encoding="utf-8"?>
<ds:datastoreItem xmlns:ds="http://schemas.openxmlformats.org/officeDocument/2006/customXml" ds:itemID="{CB39B623-5DEC-4F55-8F96-89EE5F3B3409}">
  <ds:schemaRefs>
    <ds:schemaRef ds:uri="http://schemas.microsoft.com/sharepoint/v3/contenttype/forms"/>
  </ds:schemaRefs>
</ds:datastoreItem>
</file>

<file path=customXml/itemProps4.xml><?xml version="1.0" encoding="utf-8"?>
<ds:datastoreItem xmlns:ds="http://schemas.openxmlformats.org/officeDocument/2006/customXml" ds:itemID="{602732D2-8E52-4DA5-8694-9216A9EB8110}">
  <ds:schemaRefs>
    <ds:schemaRef ds:uri="7b0ce932-0cfe-456f-8102-1a6bc8116a95"/>
    <ds:schemaRef ds:uri="http://schemas.openxmlformats.org/package/2006/metadata/core-properties"/>
    <ds:schemaRef ds:uri="http://www.w3.org/XML/1998/namespace"/>
    <ds:schemaRef ds:uri="http://schemas.microsoft.com/office/2006/documentManagement/types"/>
    <ds:schemaRef ds:uri="http://purl.org/dc/elements/1.1/"/>
    <ds:schemaRef ds:uri="http://purl.org/dc/terms/"/>
    <ds:schemaRef ds:uri="http://schemas.microsoft.com/office/2006/metadata/propertie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5567</TotalTime>
  <Words>6672</Words>
  <Application>Microsoft Office PowerPoint</Application>
  <PresentationFormat>On-screen Show (16:9)</PresentationFormat>
  <Paragraphs>694</Paragraphs>
  <Slides>82</Slides>
  <Notes>0</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90" baseType="lpstr">
      <vt:lpstr>ＭＳ Ｐゴシック</vt:lpstr>
      <vt:lpstr>Arial</vt:lpstr>
      <vt:lpstr>Calibri</vt:lpstr>
      <vt:lpstr>Calibri (Headings)</vt:lpstr>
      <vt:lpstr>Times New Roman</vt:lpstr>
      <vt:lpstr>Wingdings</vt:lpstr>
      <vt:lpstr>Office Theme</vt:lpstr>
      <vt:lpstr>Worksheet</vt:lpstr>
      <vt:lpstr>PowerPoint Presentation</vt:lpstr>
      <vt:lpstr>Contents</vt:lpstr>
      <vt:lpstr>PowerPoint Presentation</vt:lpstr>
      <vt:lpstr>Highlights on performance results</vt:lpstr>
      <vt:lpstr>Highlights on performance results</vt:lpstr>
      <vt:lpstr>Highlights on performance results</vt:lpstr>
      <vt:lpstr>Highlights on performance results</vt:lpstr>
      <vt:lpstr>Highlights on performance results</vt:lpstr>
      <vt:lpstr>PowerPoint Presentation</vt:lpstr>
      <vt:lpstr>ICAO Performance Framework Document</vt:lpstr>
      <vt:lpstr>EUR Region Performance Framework</vt:lpstr>
      <vt:lpstr>ICAO Performance Framework Reporting Tables</vt:lpstr>
      <vt:lpstr>PowerPoint Presentation</vt:lpstr>
      <vt:lpstr>PowerPoint Presentation</vt:lpstr>
      <vt:lpstr>PowerPoint Presentation</vt:lpstr>
      <vt:lpstr>Processing and presentation of results</vt:lpstr>
      <vt:lpstr>Explanation of graphs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Please note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Notion of “Achieved Distance”</vt:lpstr>
      <vt:lpstr>Processing of domestic flights and overflights</vt:lpstr>
      <vt:lpstr>PowerPoint Presentation</vt:lpstr>
      <vt:lpstr>PowerPoint Presentation</vt:lpstr>
      <vt:lpstr>Surveillance data (CPR) coverage</vt:lpstr>
      <vt:lpstr>PowerPoint Presentation</vt:lpstr>
      <vt:lpstr>PowerPoint Presentation</vt:lpstr>
      <vt:lpstr>PowerPoint Presentation</vt:lpstr>
      <vt:lpstr>PowerPoint Presentation</vt:lpstr>
      <vt:lpstr>PowerPoint Presentation</vt:lpstr>
      <vt:lpstr>Definition of indicator</vt:lpstr>
      <vt:lpstr>Remarks</vt:lpstr>
      <vt:lpstr>PowerPoint Presentation</vt:lpstr>
      <vt:lpstr>B54 – Average en-route fuel consumption factor</vt:lpstr>
      <vt:lpstr>PowerPoint Presentation</vt:lpstr>
      <vt:lpstr>Addressing coverage issues</vt:lpstr>
      <vt:lpstr>PowerPoint Presentation</vt:lpstr>
      <vt:lpstr>PowerPoint Presentation</vt:lpstr>
      <vt:lpstr>Origin of indicators</vt:lpstr>
      <vt:lpstr>Remarks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Participation in 2019</vt:lpstr>
      <vt:lpstr>PowerPoint Presentation</vt:lpstr>
      <vt:lpstr>PowerPoint Presentation</vt:lpstr>
    </vt:vector>
  </TitlesOfParts>
  <Company>I.C.A.O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ICAO EUR Doc 030 Results 2022</dc:title>
  <dc:subject>EUR Region Performance Framework</dc:subject>
  <dc:creator>EUROCONTROL PRU;hartmut.koelman@eurocontrol.int</dc:creator>
  <cp:lastModifiedBy>Hofstetter, Isabelle</cp:lastModifiedBy>
  <cp:revision>555</cp:revision>
  <cp:lastPrinted>2022-11-02T11:10:51Z</cp:lastPrinted>
  <dcterms:created xsi:type="dcterms:W3CDTF">2013-08-20T15:49:37Z</dcterms:created>
  <dcterms:modified xsi:type="dcterms:W3CDTF">2023-01-04T15:49:12Z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0x010100DE5415DB041069498E5028C54011C177</vt:lpwstr>
  </property>
  <property fmtid="{D5CDD505-2E9C-101B-9397-08002B2CF9AE}" pid="3" name="_dlc_DocIdItemGuid">
    <vt:lpwstr>db22295a-13dd-4549-b412-e5e779e3f51b</vt:lpwstr>
  </property>
</Properties>
</file>