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2.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5.xml" ContentType="application/vnd.openxmlformats-officedocument.presentationml.slide+xml"/>
  <Override PartName="/ppt/slides/slide21.xml" ContentType="application/vnd.openxmlformats-officedocument.presentationml.slide+xml"/>
  <Override PartName="/ppt/slides/slide2.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5.xml" ContentType="application/vnd.openxmlformats-officedocument.presentationml.notes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13.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4"/>
  </p:notesMasterIdLst>
  <p:handoutMasterIdLst>
    <p:handoutMasterId r:id="rId25"/>
  </p:handoutMasterIdLst>
  <p:sldIdLst>
    <p:sldId id="420" r:id="rId2"/>
    <p:sldId id="421" r:id="rId3"/>
    <p:sldId id="422" r:id="rId4"/>
    <p:sldId id="429" r:id="rId5"/>
    <p:sldId id="428" r:id="rId6"/>
    <p:sldId id="431" r:id="rId7"/>
    <p:sldId id="423" r:id="rId8"/>
    <p:sldId id="424" r:id="rId9"/>
    <p:sldId id="425" r:id="rId10"/>
    <p:sldId id="426" r:id="rId11"/>
    <p:sldId id="427" r:id="rId12"/>
    <p:sldId id="441" r:id="rId13"/>
    <p:sldId id="415" r:id="rId14"/>
    <p:sldId id="433" r:id="rId15"/>
    <p:sldId id="439" r:id="rId16"/>
    <p:sldId id="440" r:id="rId17"/>
    <p:sldId id="298" r:id="rId18"/>
    <p:sldId id="434" r:id="rId19"/>
    <p:sldId id="435" r:id="rId20"/>
    <p:sldId id="436" r:id="rId21"/>
    <p:sldId id="437" r:id="rId22"/>
    <p:sldId id="438" r:id="rId2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157A"/>
    <a:srgbClr val="3366CC"/>
    <a:srgbClr val="2C6ABA"/>
    <a:srgbClr val="D31044"/>
    <a:srgbClr val="385D8A"/>
    <a:srgbClr val="435FAA"/>
    <a:srgbClr val="7030A0"/>
    <a:srgbClr val="FFFFCC"/>
    <a:srgbClr val="00153E"/>
    <a:srgbClr val="2C6AB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0647" autoAdjust="0"/>
  </p:normalViewPr>
  <p:slideViewPr>
    <p:cSldViewPr>
      <p:cViewPr>
        <p:scale>
          <a:sx n="77" d="100"/>
          <a:sy n="77" d="100"/>
        </p:scale>
        <p:origin x="-306" y="-72"/>
      </p:cViewPr>
      <p:guideLst>
        <p:guide orient="horz" pos="2160"/>
        <p:guide pos="2880"/>
      </p:guideLst>
    </p:cSldViewPr>
  </p:slideViewPr>
  <p:notesTextViewPr>
    <p:cViewPr>
      <p:scale>
        <a:sx n="100" d="100"/>
        <a:sy n="100" d="100"/>
      </p:scale>
      <p:origin x="0" y="0"/>
    </p:cViewPr>
  </p:notesTextViewPr>
  <p:sorterViewPr>
    <p:cViewPr>
      <p:scale>
        <a:sx n="80" d="100"/>
        <a:sy n="80" d="100"/>
      </p:scale>
      <p:origin x="0" y="0"/>
    </p:cViewPr>
  </p:sorterViewPr>
  <p:notesViewPr>
    <p:cSldViewPr>
      <p:cViewPr varScale="1">
        <p:scale>
          <a:sx n="64" d="100"/>
          <a:sy n="64" d="100"/>
        </p:scale>
        <p:origin x="-2862" y="-96"/>
      </p:cViewPr>
      <p:guideLst>
        <p:guide orient="horz" pos="2928"/>
        <p:guide pos="2208"/>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4957D8AB-7966-458C-9BE3-02C18DF0CBED}" type="datetimeFigureOut">
              <a:rPr lang="en-US" smtClean="0"/>
              <a:pPr/>
              <a:t>3/26/2012</a:t>
            </a:fld>
            <a:endParaRPr lang="en-GB"/>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GB"/>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188A3367-9AA4-47DA-BEE2-BE6D80B19934}" type="slidenum">
              <a:rPr lang="en-GB" smtClean="0"/>
              <a:pPr/>
              <a:t>‹#›</a:t>
            </a:fld>
            <a:endParaRPr lang="en-GB"/>
          </a:p>
        </p:txBody>
      </p:sp>
    </p:spTree>
    <p:extLst>
      <p:ext uri="{BB962C8B-B14F-4D97-AF65-F5344CB8AC3E}">
        <p14:creationId xmlns:p14="http://schemas.microsoft.com/office/powerpoint/2010/main" xmlns="" val="23291628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115DC285-F2C7-43EB-8980-030AF7421F74}" type="datetimeFigureOut">
              <a:rPr lang="en-US" smtClean="0"/>
              <a:pPr/>
              <a:t>3/26/2012</a:t>
            </a:fld>
            <a:endParaRPr lang="en-GB"/>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F45D550C-52CF-4EDD-ABE6-64B9331ADC78}" type="slidenum">
              <a:rPr lang="en-GB" smtClean="0"/>
              <a:pPr/>
              <a:t>‹#›</a:t>
            </a:fld>
            <a:endParaRPr lang="en-GB"/>
          </a:p>
        </p:txBody>
      </p:sp>
    </p:spTree>
    <p:extLst>
      <p:ext uri="{BB962C8B-B14F-4D97-AF65-F5344CB8AC3E}">
        <p14:creationId xmlns:p14="http://schemas.microsoft.com/office/powerpoint/2010/main" xmlns="" val="18833702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45D550C-52CF-4EDD-ABE6-64B9331ADC78}"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lvl="0"/>
            <a:r>
              <a:rPr lang="en-GB" sz="1400" dirty="0" smtClean="0"/>
              <a:t>The approach taken in the Aviation System Block Upgrade Program recognized that all member states did have the same requirements for operational capabilities.  A structure that recognized that one-size does not fit fits all led to:</a:t>
            </a:r>
          </a:p>
          <a:p>
            <a:pPr lvl="0"/>
            <a:endParaRPr lang="en-US" sz="1400" dirty="0" smtClean="0"/>
          </a:p>
          <a:p>
            <a:pPr marL="291142" lvl="1" indent="-174685">
              <a:buFont typeface="Arial" pitchFamily="34" charset="0"/>
              <a:buChar char="•"/>
            </a:pPr>
            <a:r>
              <a:rPr lang="en-GB" sz="1400" dirty="0" smtClean="0"/>
              <a:t>Modules are organized into flexible and scalable building blocks </a:t>
            </a:r>
            <a:endParaRPr lang="en-US" sz="1400" dirty="0" smtClean="0"/>
          </a:p>
          <a:p>
            <a:pPr marL="291142" lvl="1" indent="-174685">
              <a:buFont typeface="Arial" pitchFamily="34" charset="0"/>
              <a:buChar char="•"/>
            </a:pPr>
            <a:r>
              <a:rPr lang="en-GB" sz="1400" dirty="0" smtClean="0"/>
              <a:t>Can be introduced and implemented in a State or a region depending on the need and level of readiness </a:t>
            </a:r>
            <a:endParaRPr lang="en-US" sz="1400" dirty="0" smtClean="0"/>
          </a:p>
          <a:p>
            <a:pPr marL="291142" lvl="1" indent="-174685">
              <a:buFont typeface="Arial" pitchFamily="34" charset="0"/>
              <a:buChar char="•"/>
            </a:pPr>
            <a:r>
              <a:rPr lang="en-GB" sz="1400" dirty="0" smtClean="0"/>
              <a:t>Recognizes that all the blocks/modules are not required in all airspaces (important for some regions), but some may need a global mandate and synchronisation</a:t>
            </a:r>
            <a:endParaRPr lang="en-US" sz="1400" dirty="0" smtClean="0"/>
          </a:p>
          <a:p>
            <a:pPr indent="-349370"/>
            <a:endParaRPr lang="en-US" sz="1400" dirty="0" smtClean="0"/>
          </a:p>
          <a:p>
            <a:pPr indent="-349370"/>
            <a:r>
              <a:rPr lang="en-US" sz="1400" dirty="0" smtClean="0"/>
              <a:t>So let’s look deeper into how this flexibility and scalability were included. (click)</a:t>
            </a:r>
          </a:p>
          <a:p>
            <a:pPr indent="-349370"/>
            <a:endParaRPr lang="en-US" sz="1400" dirty="0" smtClean="0"/>
          </a:p>
          <a:p>
            <a:r>
              <a:rPr lang="en-US" sz="1400" dirty="0" smtClean="0"/>
              <a:t>The Modules represent deployable packages or capabilities.  Note that there are numerous Modules in each Block.  Click)</a:t>
            </a:r>
          </a:p>
          <a:p>
            <a:endParaRPr lang="en-US" sz="1400" dirty="0" smtClean="0"/>
          </a:p>
          <a:p>
            <a:r>
              <a:rPr lang="en-US" sz="1400" dirty="0" smtClean="0"/>
              <a:t>The Threads describe the evolution of a given Module or capability through the successive block upgrades  (Click)</a:t>
            </a:r>
          </a:p>
          <a:p>
            <a:endParaRPr lang="en-US" sz="1400" dirty="0" smtClean="0"/>
          </a:p>
          <a:p>
            <a:r>
              <a:rPr lang="en-US" sz="1400" dirty="0" smtClean="0"/>
              <a:t>Blocks represent a set of improvements that can be implemented globally from a defined point in time to enhance the performance of the ATM System  (Click)</a:t>
            </a:r>
          </a:p>
          <a:p>
            <a:endParaRPr lang="en-US" sz="1400" dirty="0" smtClean="0"/>
          </a:p>
          <a:p>
            <a:r>
              <a:rPr lang="en-US" sz="1400" dirty="0" smtClean="0"/>
              <a:t>Sets of Threads and Modules are captured as Performance Improvement Areas  which are groups of operational and performance objectives in relation to the environment.</a:t>
            </a:r>
          </a:p>
          <a:p>
            <a:endParaRPr lang="en-GB" dirty="0"/>
          </a:p>
        </p:txBody>
      </p:sp>
      <p:sp>
        <p:nvSpPr>
          <p:cNvPr id="4" name="Slide Number Placeholder 3"/>
          <p:cNvSpPr>
            <a:spLocks noGrp="1"/>
          </p:cNvSpPr>
          <p:nvPr>
            <p:ph type="sldNum" sz="quarter" idx="10"/>
          </p:nvPr>
        </p:nvSpPr>
        <p:spPr/>
        <p:txBody>
          <a:bodyPr/>
          <a:lstStyle/>
          <a:p>
            <a:fld id="{F1EB9C60-F641-4D88-8864-5870CD4032B4}" type="slidenum">
              <a:rPr lang="en-GB" smtClean="0"/>
              <a:pPr/>
              <a:t>14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aseline="0" dirty="0" smtClean="0"/>
              <a:t>The table shown on screen illustrates the timelines leading to the Twelfth Air Navigation Conference and the work to be carried out between the ANC and the Secretariat.</a:t>
            </a:r>
          </a:p>
          <a:p>
            <a:endParaRPr lang="en-US" baseline="0" dirty="0" smtClean="0"/>
          </a:p>
          <a:p>
            <a:r>
              <a:rPr lang="en-US" baseline="0" dirty="0" smtClean="0"/>
              <a:t>Edition 2 - Version 3 of the GANIS Working Document, renamed “ASBU Working Document” was sent to via State Letter and States and International Organizations have until end of February to provide comments.</a:t>
            </a:r>
          </a:p>
          <a:p>
            <a:endParaRPr lang="en-US" baseline="0" dirty="0" smtClean="0"/>
          </a:p>
          <a:p>
            <a:r>
              <a:rPr lang="en-US" baseline="0" dirty="0" smtClean="0"/>
              <a:t>The working document, which houses the Block Upgrades concept, as well as technical roadmaps dealing with Communications, Surveillance, Navigation, Avionics and Aeronautical Information Management, will be incorporated into a proposed revision of the ICAO Global Air Navigation Plan. </a:t>
            </a:r>
          </a:p>
          <a:p>
            <a:endParaRPr lang="en-US" baseline="0" dirty="0" smtClean="0"/>
          </a:p>
          <a:p>
            <a:r>
              <a:rPr lang="en-US" baseline="0" dirty="0" smtClean="0"/>
              <a:t>We will then release the revised Plan for external consultation, along with all the Secretariat Working Papers at the end of June 2012. At that point, the documentation will be available in all 6 official ICAO languages.</a:t>
            </a:r>
          </a:p>
          <a:p>
            <a:endParaRPr lang="en-US" baseline="0" dirty="0" smtClean="0"/>
          </a:p>
          <a:p>
            <a:r>
              <a:rPr lang="en-US" baseline="0" dirty="0" smtClean="0"/>
              <a:t>States are asked to submit their papers by 30 September. These WPs will be translated into all six languages. WPs received between 30 September and 30 October will be accepted but will be issued in the language in which they are received only. Papers received after 30 October 2012 will not be accepted.</a:t>
            </a:r>
          </a:p>
          <a:p>
            <a:endParaRPr lang="en-US" baseline="0" dirty="0" smtClean="0"/>
          </a:p>
          <a:p>
            <a:r>
              <a:rPr lang="en-US" baseline="0" dirty="0" smtClean="0"/>
              <a:t>The proposed content of the GANP will be discussed at the 12</a:t>
            </a:r>
            <a:r>
              <a:rPr lang="en-US" baseline="30000" dirty="0" smtClean="0"/>
              <a:t>th</a:t>
            </a:r>
            <a:r>
              <a:rPr lang="en-US" baseline="0" dirty="0" smtClean="0"/>
              <a:t> Air Navigation Conference, in November 2012. which brings me to the 4</a:t>
            </a:r>
            <a:r>
              <a:rPr lang="en-US" baseline="30000" dirty="0" smtClean="0"/>
              <a:t>th</a:t>
            </a:r>
            <a:r>
              <a:rPr lang="en-US" baseline="0" dirty="0" smtClean="0"/>
              <a:t> and final step…</a:t>
            </a:r>
            <a:endParaRPr lang="en-GB" dirty="0" smtClean="0"/>
          </a:p>
          <a:p>
            <a:endParaRPr lang="en-GB" dirty="0"/>
          </a:p>
        </p:txBody>
      </p:sp>
      <p:sp>
        <p:nvSpPr>
          <p:cNvPr id="4" name="Slide Number Placeholder 3"/>
          <p:cNvSpPr>
            <a:spLocks noGrp="1"/>
          </p:cNvSpPr>
          <p:nvPr>
            <p:ph type="sldNum" sz="quarter" idx="10"/>
          </p:nvPr>
        </p:nvSpPr>
        <p:spPr/>
        <p:txBody>
          <a:bodyPr/>
          <a:lstStyle/>
          <a:p>
            <a:fld id="{F45D550C-52CF-4EDD-ABE6-64B9331ADC78}" type="slidenum">
              <a:rPr lang="en-GB" smtClean="0"/>
              <a:pPr/>
              <a:t>15</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preparation</a:t>
            </a:r>
            <a:r>
              <a:rPr lang="en-US" baseline="0" dirty="0" smtClean="0"/>
              <a:t> for the Twelfth Air Navigation Conference, we are hosting a series of outreach events to ensure that States and International Organizations obtain all the required information regarding ICAO’s proposed strategy and the ASBUs concept. ASBU Special Implementation Workshops are scheduled worldwide. The dates and venues are shown screen.</a:t>
            </a:r>
            <a:endParaRPr lang="en-GB" dirty="0"/>
          </a:p>
        </p:txBody>
      </p:sp>
      <p:sp>
        <p:nvSpPr>
          <p:cNvPr id="4" name="Slide Number Placeholder 3"/>
          <p:cNvSpPr>
            <a:spLocks noGrp="1"/>
          </p:cNvSpPr>
          <p:nvPr>
            <p:ph type="sldNum" sz="quarter" idx="10"/>
          </p:nvPr>
        </p:nvSpPr>
        <p:spPr/>
        <p:txBody>
          <a:bodyPr/>
          <a:lstStyle/>
          <a:p>
            <a:fld id="{F45D550C-52CF-4EDD-ABE6-64B9331ADC78}" type="slidenum">
              <a:rPr lang="en-GB" smtClean="0"/>
              <a:pPr/>
              <a:t>16</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Thank</a:t>
            </a:r>
            <a:r>
              <a:rPr lang="en-US" baseline="0" dirty="0" smtClean="0"/>
              <a:t> you!</a:t>
            </a:r>
            <a:endParaRPr lang="en-GB" dirty="0"/>
          </a:p>
        </p:txBody>
      </p:sp>
      <p:sp>
        <p:nvSpPr>
          <p:cNvPr id="4" name="Slide Number Placeholder 3"/>
          <p:cNvSpPr>
            <a:spLocks noGrp="1"/>
          </p:cNvSpPr>
          <p:nvPr>
            <p:ph type="sldNum" sz="quarter" idx="10"/>
          </p:nvPr>
        </p:nvSpPr>
        <p:spPr/>
        <p:txBody>
          <a:bodyPr/>
          <a:lstStyle/>
          <a:p>
            <a:fld id="{F45D550C-52CF-4EDD-ABE6-64B9331ADC78}" type="slidenum">
              <a:rPr lang="en-GB" smtClean="0"/>
              <a:pPr/>
              <a:t>17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91" name="Picture 190"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ctrTitle"/>
          </p:nvPr>
        </p:nvSpPr>
        <p:spPr>
          <a:xfrm>
            <a:off x="685800" y="2130425"/>
            <a:ext cx="7772400" cy="1470025"/>
          </a:xfrm>
        </p:spPr>
        <p:txBody>
          <a:bodyPr lIns="45720" rIns="45720"/>
          <a:lstStyle>
            <a:lvl1pPr marL="0" algn="ctr">
              <a:defRPr>
                <a:solidFill>
                  <a:srgbClr val="00153E"/>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895724"/>
            <a:ext cx="6400800" cy="2200275"/>
          </a:xfrm>
        </p:spPr>
        <p:txBody>
          <a:bodyPr/>
          <a:lstStyle>
            <a:lvl1pPr marL="0" indent="0" algn="ctr">
              <a:buNone/>
              <a:defRPr>
                <a:solidFill>
                  <a:srgbClr val="00153E"/>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noFill/>
        </p:spPr>
        <p:txBody>
          <a:bodyPr/>
          <a:lstStyle/>
          <a:p>
            <a:endParaRPr lang="en-US"/>
          </a:p>
        </p:txBody>
      </p:sp>
      <p:sp>
        <p:nvSpPr>
          <p:cNvPr id="5" name="Footer Placeholder 4"/>
          <p:cNvSpPr>
            <a:spLocks noGrp="1"/>
          </p:cNvSpPr>
          <p:nvPr>
            <p:ph type="ftr" sz="quarter" idx="11"/>
          </p:nvPr>
        </p:nvSpPr>
        <p:spPr>
          <a:noFill/>
        </p:spPr>
        <p:txBody>
          <a:bodyPr/>
          <a:lstStyle/>
          <a:p>
            <a:r>
              <a:rPr lang="en-US" smtClean="0"/>
              <a:t>APIRG-18, Kampala, Uganda, 27-30 March 2012</a:t>
            </a:r>
            <a:endParaRPr lang="en-US"/>
          </a:p>
        </p:txBody>
      </p:sp>
      <p:grpSp>
        <p:nvGrpSpPr>
          <p:cNvPr id="7" name="Group 2"/>
          <p:cNvGrpSpPr>
            <a:grpSpLocks noChangeAspect="1"/>
          </p:cNvGrpSpPr>
          <p:nvPr userDrawn="1"/>
        </p:nvGrpSpPr>
        <p:grpSpPr bwMode="auto">
          <a:xfrm>
            <a:off x="3657600" y="123825"/>
            <a:ext cx="1828800" cy="14986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97" name="Rectangle 96"/>
          <p:cNvSpPr/>
          <p:nvPr userDrawn="1"/>
        </p:nvSpPr>
        <p:spPr>
          <a:xfrm>
            <a:off x="0" y="0"/>
            <a:ext cx="9144000" cy="16764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p:cNvSpPr/>
          <p:nvPr userDrawn="1"/>
        </p:nvSpPr>
        <p:spPr>
          <a:xfrm>
            <a:off x="0" y="762000"/>
            <a:ext cx="9144000" cy="609600"/>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sp>
        <p:nvSpPr>
          <p:cNvPr id="99" name="TextBox 98"/>
          <p:cNvSpPr txBox="1"/>
          <p:nvPr userDrawn="1"/>
        </p:nvSpPr>
        <p:spPr>
          <a:xfrm>
            <a:off x="1905000" y="759023"/>
            <a:ext cx="3084691" cy="307777"/>
          </a:xfrm>
          <a:prstGeom prst="rect">
            <a:avLst/>
          </a:prstGeom>
          <a:noFill/>
        </p:spPr>
        <p:txBody>
          <a:bodyPr wrap="non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bg1"/>
                </a:solidFill>
              </a:rPr>
              <a:t>International</a:t>
            </a:r>
            <a:r>
              <a:rPr lang="en-GB" sz="1400" baseline="0" dirty="0" smtClean="0">
                <a:solidFill>
                  <a:schemeClr val="bg1"/>
                </a:solidFill>
              </a:rPr>
              <a:t> Civil Aviation Organization</a:t>
            </a:r>
            <a:endParaRPr lang="en-GB" sz="1400" dirty="0" smtClean="0">
              <a:solidFill>
                <a:schemeClr val="bg1"/>
              </a:solidFill>
            </a:endParaRPr>
          </a:p>
        </p:txBody>
      </p:sp>
      <p:grpSp>
        <p:nvGrpSpPr>
          <p:cNvPr id="100" name="Group 2"/>
          <p:cNvGrpSpPr>
            <a:grpSpLocks noChangeAspect="1"/>
          </p:cNvGrpSpPr>
          <p:nvPr userDrawn="1"/>
        </p:nvGrpSpPr>
        <p:grpSpPr bwMode="auto">
          <a:xfrm>
            <a:off x="0" y="88900"/>
            <a:ext cx="1828800" cy="1498600"/>
            <a:chOff x="240" y="144"/>
            <a:chExt cx="1296" cy="1062"/>
          </a:xfrm>
          <a:solidFill>
            <a:schemeClr val="bg1"/>
          </a:solidFill>
        </p:grpSpPr>
        <p:sp>
          <p:nvSpPr>
            <p:cNvPr id="101"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2"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03"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04"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05"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06"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07"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08"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09"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10"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11"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112"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113"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114"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115"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116"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117"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118"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119"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120"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121"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122"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123"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124"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125"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126"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127"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128"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129"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130"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131"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132"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133"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134"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135"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136"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137"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138"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139"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140"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141"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142"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143"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144"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145"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146"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147"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148"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149"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150"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151"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152"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153"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154"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155"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156"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157"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158"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159"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160"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161"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162"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163"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164"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165"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166"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167"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168"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169"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170"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171"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172"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173"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174"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175"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176"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177"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178"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179"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180"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181"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182"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183"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184"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185"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186"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187"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188"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189"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6" name="Slide Number Placeholder 5"/>
          <p:cNvSpPr>
            <a:spLocks noGrp="1"/>
          </p:cNvSpPr>
          <p:nvPr>
            <p:ph type="sldNum" sz="quarter" idx="12"/>
          </p:nvPr>
        </p:nvSpPr>
        <p:spPr>
          <a:noFill/>
        </p:spPr>
        <p:txBody>
          <a:bodyPr/>
          <a:lstStyle/>
          <a:p>
            <a:fld id="{C97275D5-4C12-42FF-82D2-635AEC9DB89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0" y="6629400"/>
            <a:ext cx="9144000" cy="228600"/>
          </a:xfrm>
          <a:prstGeom prst="rect">
            <a:avLst/>
          </a:prstGeom>
          <a:solidFill>
            <a:srgbClr val="2C6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lide Number Placeholder 5"/>
          <p:cNvSpPr>
            <a:spLocks noGrp="1"/>
          </p:cNvSpPr>
          <p:nvPr>
            <p:ph type="sldNum" sz="quarter" idx="12"/>
          </p:nvPr>
        </p:nvSpPr>
        <p:spPr>
          <a:noFill/>
        </p:spPr>
        <p:txBody>
          <a:bodyPr/>
          <a:lstStyle/>
          <a:p>
            <a:fld id="{C97275D5-4C12-42FF-82D2-635AEC9DB89A}" type="slidenum">
              <a:rPr lang="en-US" smtClean="0"/>
              <a:pPr/>
              <a:t>‹#›</a:t>
            </a:fld>
            <a:endParaRPr lang="en-US"/>
          </a:p>
        </p:txBody>
      </p:sp>
      <p:sp>
        <p:nvSpPr>
          <p:cNvPr id="2" name="Title 1"/>
          <p:cNvSpPr>
            <a:spLocks noGrp="1"/>
          </p:cNvSpPr>
          <p:nvPr>
            <p:ph type="title"/>
          </p:nvPr>
        </p:nvSpPr>
        <p:spPr/>
        <p:txBody>
          <a:bodyPr anchor="ctr"/>
          <a:lstStyle>
            <a:lvl1pPr marL="320040" algn="ctr">
              <a:defRPr sz="4000"/>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noFill/>
        </p:spPr>
        <p:txBody>
          <a:bodyPr/>
          <a:lstStyle/>
          <a:p>
            <a:endParaRPr lang="en-US"/>
          </a:p>
        </p:txBody>
      </p:sp>
      <p:sp>
        <p:nvSpPr>
          <p:cNvPr id="5" name="Footer Placeholder 4"/>
          <p:cNvSpPr>
            <a:spLocks noGrp="1"/>
          </p:cNvSpPr>
          <p:nvPr>
            <p:ph type="ftr" sz="quarter" idx="11"/>
          </p:nvPr>
        </p:nvSpPr>
        <p:spPr>
          <a:noFill/>
        </p:spPr>
        <p:txBody>
          <a:bodyPr/>
          <a:lstStyle/>
          <a:p>
            <a:r>
              <a:rPr lang="en-US" smtClean="0"/>
              <a:t>APIRG-18, Kampala, Uganda, 27-30 March 2012</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Blue Background">
    <p:bg>
      <p:bgPr>
        <a:solidFill>
          <a:srgbClr val="2C6ABA"/>
        </a:solidFill>
        <a:effectLst/>
      </p:bgPr>
    </p:bg>
    <p:spTree>
      <p:nvGrpSpPr>
        <p:cNvPr id="1" name=""/>
        <p:cNvGrpSpPr/>
        <p:nvPr/>
      </p:nvGrpSpPr>
      <p:grpSpPr>
        <a:xfrm>
          <a:off x="0" y="0"/>
          <a:ext cx="0" cy="0"/>
          <a:chOff x="0" y="0"/>
          <a:chExt cx="0" cy="0"/>
        </a:xfrm>
      </p:grpSpPr>
      <p:sp>
        <p:nvSpPr>
          <p:cNvPr id="98" name="Rectangle 97"/>
          <p:cNvSpPr/>
          <p:nvPr userDrawn="1"/>
        </p:nvSpPr>
        <p:spPr>
          <a:xfrm>
            <a:off x="0" y="6629400"/>
            <a:ext cx="91440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userDrawn="1"/>
        </p:nvSpPr>
        <p:spPr>
          <a:xfrm>
            <a:off x="685800" y="4047744"/>
            <a:ext cx="7772400" cy="1362456"/>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grpSp>
        <p:nvGrpSpPr>
          <p:cNvPr id="8" name="Group 2"/>
          <p:cNvGrpSpPr>
            <a:grpSpLocks noChangeAspect="1"/>
          </p:cNvGrpSpPr>
          <p:nvPr userDrawn="1"/>
        </p:nvGrpSpPr>
        <p:grpSpPr bwMode="auto">
          <a:xfrm>
            <a:off x="7924800" y="5029201"/>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2" name="Title 1"/>
          <p:cNvSpPr>
            <a:spLocks noGrp="1"/>
          </p:cNvSpPr>
          <p:nvPr>
            <p:ph type="title"/>
          </p:nvPr>
        </p:nvSpPr>
        <p:spPr>
          <a:xfrm>
            <a:off x="685800" y="4406900"/>
            <a:ext cx="7772400" cy="612648"/>
          </a:xfrm>
          <a:solidFill>
            <a:srgbClr val="2C6ABA"/>
          </a:solidFill>
          <a:ln>
            <a:solidFill>
              <a:srgbClr val="00153E"/>
            </a:solidFill>
          </a:ln>
        </p:spPr>
        <p:style>
          <a:lnRef idx="2">
            <a:schemeClr val="accent1">
              <a:shade val="50000"/>
            </a:schemeClr>
          </a:lnRef>
          <a:fillRef idx="1">
            <a:schemeClr val="accent1"/>
          </a:fillRef>
          <a:effectRef idx="0">
            <a:schemeClr val="accent1"/>
          </a:effectRef>
          <a:fontRef idx="minor">
            <a:schemeClr val="lt1"/>
          </a:fontRef>
        </p:style>
        <p:txBody>
          <a:bodyPr vert="horz" lIns="457200" tIns="45720" rIns="45720" bIns="45720" rtlCol="0" anchor="ctr" anchorCtr="0">
            <a:noAutofit/>
          </a:bodyPr>
          <a:lstStyle>
            <a:lvl1pPr marL="0" algn="l" defTabSz="914400" rtl="0" eaLnBrk="1" latinLnBrk="0" hangingPunct="1">
              <a:spcBef>
                <a:spcPct val="0"/>
              </a:spcBef>
              <a:buNone/>
              <a:defRPr lang="en-US" sz="3600" kern="1200" dirty="0">
                <a:solidFill>
                  <a:schemeClr val="lt1"/>
                </a:solidFill>
                <a:latin typeface="+mn-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noFill/>
        </p:spPr>
        <p:txBody>
          <a:bodyPr/>
          <a:lstStyle>
            <a:lvl1pPr>
              <a:defRPr>
                <a:solidFill>
                  <a:srgbClr val="00153E"/>
                </a:solidFill>
              </a:defRPr>
            </a:lvl1pPr>
          </a:lstStyle>
          <a:p>
            <a:endParaRPr lang="en-US"/>
          </a:p>
        </p:txBody>
      </p:sp>
      <p:sp>
        <p:nvSpPr>
          <p:cNvPr id="5" name="Footer Placeholder 4"/>
          <p:cNvSpPr>
            <a:spLocks noGrp="1"/>
          </p:cNvSpPr>
          <p:nvPr>
            <p:ph type="ftr" sz="quarter" idx="11"/>
          </p:nvPr>
        </p:nvSpPr>
        <p:spPr>
          <a:noFill/>
        </p:spPr>
        <p:txBody>
          <a:bodyPr/>
          <a:lstStyle>
            <a:lvl1pPr>
              <a:defRPr>
                <a:solidFill>
                  <a:srgbClr val="00153E"/>
                </a:solidFill>
              </a:defRPr>
            </a:lvl1pPr>
          </a:lstStyle>
          <a:p>
            <a:r>
              <a:rPr lang="en-US" smtClean="0"/>
              <a:t>APIRG-18, Kampala, Uganda, 27-30 March 2012</a:t>
            </a:r>
            <a:endParaRPr lang="en-US"/>
          </a:p>
        </p:txBody>
      </p:sp>
      <p:sp>
        <p:nvSpPr>
          <p:cNvPr id="6" name="Slide Number Placeholder 5"/>
          <p:cNvSpPr>
            <a:spLocks noGrp="1"/>
          </p:cNvSpPr>
          <p:nvPr>
            <p:ph type="sldNum" sz="quarter" idx="12"/>
          </p:nvPr>
        </p:nvSpPr>
        <p:spPr>
          <a:noFill/>
        </p:spPr>
        <p:txBody>
          <a:bodyPr/>
          <a:lstStyle>
            <a:lvl1pPr>
              <a:defRPr>
                <a:solidFill>
                  <a:srgbClr val="00153E"/>
                </a:solidFill>
              </a:defRPr>
            </a:lvl1pPr>
          </a:lstStyle>
          <a:p>
            <a:fld id="{C97275D5-4C12-42FF-82D2-635AEC9DB89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White Background">
    <p:bg>
      <p:bgPr>
        <a:solidFill>
          <a:schemeClr val="bg1"/>
        </a:solidFill>
        <a:effectLst/>
      </p:bgPr>
    </p:bg>
    <p:spTree>
      <p:nvGrpSpPr>
        <p:cNvPr id="1" name=""/>
        <p:cNvGrpSpPr/>
        <p:nvPr/>
      </p:nvGrpSpPr>
      <p:grpSpPr>
        <a:xfrm>
          <a:off x="0" y="0"/>
          <a:ext cx="0" cy="0"/>
          <a:chOff x="0" y="0"/>
          <a:chExt cx="0" cy="0"/>
        </a:xfrm>
      </p:grpSpPr>
      <p:pic>
        <p:nvPicPr>
          <p:cNvPr id="99" name="Picture 98"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4" name="Date Placeholder 3"/>
          <p:cNvSpPr>
            <a:spLocks noGrp="1"/>
          </p:cNvSpPr>
          <p:nvPr>
            <p:ph type="dt" sz="half" idx="10"/>
          </p:nvPr>
        </p:nvSpPr>
        <p:spPr>
          <a:noFill/>
        </p:spPr>
        <p:txBody>
          <a:bodyPr/>
          <a:lstStyle>
            <a:lvl1pPr>
              <a:defRPr>
                <a:solidFill>
                  <a:schemeClr val="bg1"/>
                </a:solidFill>
              </a:defRPr>
            </a:lvl1pPr>
          </a:lstStyle>
          <a:p>
            <a:endParaRPr lang="en-US"/>
          </a:p>
        </p:txBody>
      </p:sp>
      <p:sp>
        <p:nvSpPr>
          <p:cNvPr id="5" name="Footer Placeholder 4"/>
          <p:cNvSpPr>
            <a:spLocks noGrp="1"/>
          </p:cNvSpPr>
          <p:nvPr>
            <p:ph type="ftr" sz="quarter" idx="11"/>
          </p:nvPr>
        </p:nvSpPr>
        <p:spPr>
          <a:noFill/>
        </p:spPr>
        <p:txBody>
          <a:bodyPr/>
          <a:lstStyle>
            <a:lvl1pPr>
              <a:defRPr>
                <a:solidFill>
                  <a:schemeClr val="bg1"/>
                </a:solidFill>
              </a:defRPr>
            </a:lvl1pPr>
          </a:lstStyle>
          <a:p>
            <a:r>
              <a:rPr lang="en-US" smtClean="0"/>
              <a:t>APIRG-18, Kampala, Uganda, 27-30 March 2012</a:t>
            </a:r>
            <a:endParaRPr lang="en-US"/>
          </a:p>
        </p:txBody>
      </p:sp>
      <p:sp>
        <p:nvSpPr>
          <p:cNvPr id="6" name="Slide Number Placeholder 5"/>
          <p:cNvSpPr>
            <a:spLocks noGrp="1"/>
          </p:cNvSpPr>
          <p:nvPr>
            <p:ph type="sldNum" sz="quarter" idx="12"/>
          </p:nvPr>
        </p:nvSpPr>
        <p:spPr>
          <a:noFill/>
        </p:spPr>
        <p:txBody>
          <a:bodyPr/>
          <a:lstStyle>
            <a:lvl1pPr>
              <a:defRPr>
                <a:solidFill>
                  <a:schemeClr val="bg1"/>
                </a:solidFill>
              </a:defRPr>
            </a:lvl1pPr>
          </a:lstStyle>
          <a:p>
            <a:fld id="{C97275D5-4C12-42FF-82D2-635AEC9DB89A}" type="slidenum">
              <a:rPr lang="en-US" smtClean="0"/>
              <a:pPr/>
              <a:t>‹#›</a:t>
            </a:fld>
            <a:endParaRPr lang="en-US" dirty="0"/>
          </a:p>
        </p:txBody>
      </p:sp>
      <p:sp>
        <p:nvSpPr>
          <p:cNvPr id="7" name="Rectangle 6"/>
          <p:cNvSpPr/>
          <p:nvPr userDrawn="1"/>
        </p:nvSpPr>
        <p:spPr>
          <a:xfrm>
            <a:off x="685800" y="4047744"/>
            <a:ext cx="7772400" cy="1362456"/>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grpSp>
        <p:nvGrpSpPr>
          <p:cNvPr id="8" name="Group 2"/>
          <p:cNvGrpSpPr>
            <a:grpSpLocks noChangeAspect="1"/>
          </p:cNvGrpSpPr>
          <p:nvPr userDrawn="1"/>
        </p:nvGrpSpPr>
        <p:grpSpPr bwMode="auto">
          <a:xfrm>
            <a:off x="7924800" y="5029201"/>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2" name="Title 1"/>
          <p:cNvSpPr>
            <a:spLocks noGrp="1"/>
          </p:cNvSpPr>
          <p:nvPr>
            <p:ph type="title"/>
          </p:nvPr>
        </p:nvSpPr>
        <p:spPr>
          <a:xfrm>
            <a:off x="685800" y="4406900"/>
            <a:ext cx="7772400" cy="612648"/>
          </a:xfrm>
          <a:solidFill>
            <a:srgbClr val="2C6ABA"/>
          </a:solidFill>
          <a:ln>
            <a:solidFill>
              <a:srgbClr val="00153E"/>
            </a:solidFill>
          </a:ln>
        </p:spPr>
        <p:style>
          <a:lnRef idx="2">
            <a:schemeClr val="accent1">
              <a:shade val="50000"/>
            </a:schemeClr>
          </a:lnRef>
          <a:fillRef idx="1">
            <a:schemeClr val="accent1"/>
          </a:fillRef>
          <a:effectRef idx="0">
            <a:schemeClr val="accent1"/>
          </a:effectRef>
          <a:fontRef idx="minor">
            <a:schemeClr val="lt1"/>
          </a:fontRef>
        </p:style>
        <p:txBody>
          <a:bodyPr vert="horz" lIns="457200" tIns="45720" rIns="45720" bIns="45720" rtlCol="0" anchor="ctr" anchorCtr="0">
            <a:noAutofit/>
          </a:bodyPr>
          <a:lstStyle>
            <a:lvl1pPr marL="0" algn="l" defTabSz="914400" rtl="0" eaLnBrk="1" latinLnBrk="0" hangingPunct="1">
              <a:spcBef>
                <a:spcPct val="0"/>
              </a:spcBef>
              <a:buNone/>
              <a:defRPr lang="en-US" sz="3600" kern="1200" dirty="0">
                <a:solidFill>
                  <a:schemeClr val="lt1"/>
                </a:solidFill>
                <a:latin typeface="+mn-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APIRG-18, Kampala, Uganda, 27-30 March 2012</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Date Placeholder 4"/>
          <p:cNvSpPr>
            <a:spLocks noGrp="1"/>
          </p:cNvSpPr>
          <p:nvPr>
            <p:ph type="dt" sz="half" idx="10"/>
          </p:nvPr>
        </p:nvSpPr>
        <p:spPr>
          <a:xfrm>
            <a:off x="0" y="6629400"/>
            <a:ext cx="3124200" cy="228600"/>
          </a:xfrm>
        </p:spPr>
        <p:txBody>
          <a:bodyPr/>
          <a:lstStyle/>
          <a:p>
            <a:endParaRPr lang="en-US"/>
          </a:p>
        </p:txBody>
      </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a:noFill/>
        </p:spPr>
        <p:txBody>
          <a:bodyPr/>
          <a:lstStyle/>
          <a:p>
            <a:r>
              <a:rPr lang="en-US" smtClean="0"/>
              <a:t>APIRG-18, Kampala, Uganda, 27-30 March 2012</a:t>
            </a:r>
            <a:endParaRPr lang="en-US" dirty="0"/>
          </a:p>
        </p:txBody>
      </p:sp>
      <p:sp>
        <p:nvSpPr>
          <p:cNvPr id="9" name="Slide Number Placeholder 8"/>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userDrawn="1"/>
        </p:nvSpPr>
        <p:spPr>
          <a:xfrm>
            <a:off x="0" y="6629400"/>
            <a:ext cx="9144000" cy="228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a:xfrm>
            <a:off x="1143000" y="6629400"/>
            <a:ext cx="6858000" cy="228600"/>
          </a:xfrm>
          <a:noFill/>
        </p:spPr>
        <p:txBody>
          <a:bodyPr/>
          <a:lstStyle/>
          <a:p>
            <a:r>
              <a:rPr lang="en-US" smtClean="0"/>
              <a:t>APIRG-18, Kampala, Uganda, 27-30 March 2012</a:t>
            </a:r>
            <a:endParaRPr lang="en-US"/>
          </a:p>
        </p:txBody>
      </p:sp>
      <p:sp>
        <p:nvSpPr>
          <p:cNvPr id="5" name="Slide Number Placeholder 4"/>
          <p:cNvSpPr>
            <a:spLocks noGrp="1"/>
          </p:cNvSpPr>
          <p:nvPr>
            <p:ph type="sldNum" sz="quarter" idx="12"/>
          </p:nvPr>
        </p:nvSpPr>
        <p:spPr>
          <a:xfrm>
            <a:off x="8001000" y="6629400"/>
            <a:ext cx="1143000" cy="228600"/>
          </a:xfrm>
          <a:noFill/>
        </p:spPr>
        <p:txBody>
          <a:bodyPr/>
          <a:lstStyle/>
          <a:p>
            <a:fld id="{C97275D5-4C12-42FF-82D2-635AEC9DB89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_Blue">
    <p:bg>
      <p:bgPr>
        <a:solidFill>
          <a:srgbClr val="2C6ABA"/>
        </a:solidFill>
        <a:effectLst/>
      </p:bgPr>
    </p:bg>
    <p:spTree>
      <p:nvGrpSpPr>
        <p:cNvPr id="1" name=""/>
        <p:cNvGrpSpPr/>
        <p:nvPr/>
      </p:nvGrpSpPr>
      <p:grpSpPr>
        <a:xfrm>
          <a:off x="0" y="0"/>
          <a:ext cx="0" cy="0"/>
          <a:chOff x="0" y="0"/>
          <a:chExt cx="0" cy="0"/>
        </a:xfrm>
      </p:grpSpPr>
      <p:pic>
        <p:nvPicPr>
          <p:cNvPr id="5" name="Picture 4" descr="White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Date Placeholder 1"/>
          <p:cNvSpPr>
            <a:spLocks noGrp="1"/>
          </p:cNvSpPr>
          <p:nvPr>
            <p:ph type="dt" sz="half" idx="10"/>
          </p:nvPr>
        </p:nvSpPr>
        <p:spPr>
          <a:noFill/>
        </p:spPr>
        <p:txBody>
          <a:bodyPr/>
          <a:lstStyle>
            <a:lvl1pPr>
              <a:defRPr>
                <a:solidFill>
                  <a:srgbClr val="00153E"/>
                </a:solidFill>
              </a:defRPr>
            </a:lvl1pPr>
          </a:lstStyle>
          <a:p>
            <a:endParaRPr lang="en-US"/>
          </a:p>
        </p:txBody>
      </p:sp>
      <p:sp>
        <p:nvSpPr>
          <p:cNvPr id="3" name="Footer Placeholder 2"/>
          <p:cNvSpPr>
            <a:spLocks noGrp="1"/>
          </p:cNvSpPr>
          <p:nvPr>
            <p:ph type="ftr" sz="quarter" idx="11"/>
          </p:nvPr>
        </p:nvSpPr>
        <p:spPr>
          <a:noFill/>
        </p:spPr>
        <p:txBody>
          <a:bodyPr/>
          <a:lstStyle>
            <a:lvl1pPr>
              <a:defRPr>
                <a:solidFill>
                  <a:srgbClr val="00153E"/>
                </a:solidFill>
              </a:defRPr>
            </a:lvl1pPr>
          </a:lstStyle>
          <a:p>
            <a:r>
              <a:rPr lang="en-US" smtClean="0"/>
              <a:t>APIRG-18, Kampala, Uganda, 27-30 March 2012</a:t>
            </a:r>
            <a:endParaRPr lang="en-US"/>
          </a:p>
        </p:txBody>
      </p:sp>
      <p:sp>
        <p:nvSpPr>
          <p:cNvPr id="4" name="Slide Number Placeholder 3"/>
          <p:cNvSpPr>
            <a:spLocks noGrp="1"/>
          </p:cNvSpPr>
          <p:nvPr>
            <p:ph type="sldNum" sz="quarter" idx="12"/>
          </p:nvPr>
        </p:nvSpPr>
        <p:spPr>
          <a:noFill/>
        </p:spPr>
        <p:txBody>
          <a:bodyPr/>
          <a:lstStyle>
            <a:lvl1pPr>
              <a:defRPr>
                <a:solidFill>
                  <a:srgbClr val="00153E"/>
                </a:solidFill>
              </a:defRPr>
            </a:lvl1pPr>
          </a:lstStyle>
          <a:p>
            <a:fld id="{C97275D5-4C12-42FF-82D2-635AEC9DB89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Blank_Blue_No_Footer">
    <p:bg>
      <p:bgPr>
        <a:solidFill>
          <a:srgbClr val="2C6ABA"/>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_White">
    <p:spTree>
      <p:nvGrpSpPr>
        <p:cNvPr id="1" name=""/>
        <p:cNvGrpSpPr/>
        <p:nvPr/>
      </p:nvGrpSpPr>
      <p:grpSpPr>
        <a:xfrm>
          <a:off x="0" y="0"/>
          <a:ext cx="0" cy="0"/>
          <a:chOff x="0" y="0"/>
          <a:chExt cx="0" cy="0"/>
        </a:xfrm>
      </p:grpSpPr>
      <p:pic>
        <p:nvPicPr>
          <p:cNvPr id="6" name="Picture 5"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APIRG-18, Kampala, Uganda, 27-30 March 2012</a:t>
            </a:r>
            <a:endParaRPr lang="en-US"/>
          </a:p>
        </p:txBody>
      </p:sp>
      <p:sp>
        <p:nvSpPr>
          <p:cNvPr id="5" name="Slide Number Placeholder 4"/>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Blank_White_No_Footer">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98" name="Picture 97"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title"/>
          </p:nvPr>
        </p:nvSpPr>
        <p:spPr>
          <a:xfrm>
            <a:off x="457200" y="273050"/>
            <a:ext cx="3008313" cy="1162050"/>
          </a:xfrm>
          <a:solidFill>
            <a:srgbClr val="2C6ABA"/>
          </a:solidFill>
        </p:spPr>
        <p:txBody>
          <a:bodyPr lIns="45720" rIns="45720" anchor="b"/>
          <a:lstStyle>
            <a:lvl1pPr marL="0"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APIRG-18, Kampala, Uganda, 27-30 March 2012</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a:t>
            </a:fld>
            <a:endParaRPr lang="en-US"/>
          </a:p>
        </p:txBody>
      </p:sp>
      <p:grpSp>
        <p:nvGrpSpPr>
          <p:cNvPr id="8" name="Group 2"/>
          <p:cNvGrpSpPr>
            <a:grpSpLocks noChangeAspect="1"/>
          </p:cNvGrpSpPr>
          <p:nvPr userDrawn="1"/>
        </p:nvGrpSpPr>
        <p:grpSpPr bwMode="auto">
          <a:xfrm>
            <a:off x="3017520" y="304800"/>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1447799"/>
            <a:ext cx="5486400" cy="32797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APIRG-18, Kampala, Uganda, 27-30 March 2012</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APIRG-18, Kampala, Uganda, 27-30 March 2012</a:t>
            </a:r>
            <a:endParaRPr lang="en-US"/>
          </a:p>
        </p:txBody>
      </p:sp>
      <p:sp>
        <p:nvSpPr>
          <p:cNvPr id="6" name="Slide Number Placeholder 5"/>
          <p:cNvSpPr>
            <a:spLocks noGrp="1"/>
          </p:cNvSpPr>
          <p:nvPr>
            <p:ph type="sldNum" sz="quarter" idx="12"/>
          </p:nvPr>
        </p:nvSpPr>
        <p:spPr/>
        <p:txBody>
          <a:bodyPr/>
          <a:lstStyle/>
          <a:p>
            <a:fld id="{C97275D5-4C12-42FF-82D2-635AEC9DB89A}"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7" name="Picture 96"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Vertical Title 1"/>
          <p:cNvSpPr>
            <a:spLocks noGrp="1"/>
          </p:cNvSpPr>
          <p:nvPr>
            <p:ph type="title" orient="vert"/>
          </p:nvPr>
        </p:nvSpPr>
        <p:spPr>
          <a:xfrm>
            <a:off x="8001000" y="0"/>
            <a:ext cx="1143000" cy="6126163"/>
          </a:xfrm>
          <a:solidFill>
            <a:srgbClr val="2C6ABA"/>
          </a:solidFill>
        </p:spPr>
        <p:txBody>
          <a:bodyPr vert="eaVert" lIns="45720" tIns="228600" rIns="45720" bIns="914400"/>
          <a:lstStyle>
            <a:lvl1pPr marL="137160">
              <a:defRPr sz="36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0"/>
            <a:ext cx="7543800" cy="6126163"/>
          </a:xfrm>
        </p:spPr>
        <p:txBody>
          <a:bodyPr vert="eaVert" lIns="45720" tIns="228600" rIns="4572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APIRG-18, Kampala, Uganda, 27-30 March 2012</a:t>
            </a:r>
            <a:endParaRPr lang="en-US"/>
          </a:p>
        </p:txBody>
      </p:sp>
      <p:sp>
        <p:nvSpPr>
          <p:cNvPr id="6" name="Slide Number Placeholder 5"/>
          <p:cNvSpPr>
            <a:spLocks noGrp="1"/>
          </p:cNvSpPr>
          <p:nvPr>
            <p:ph type="sldNum" sz="quarter" idx="12"/>
          </p:nvPr>
        </p:nvSpPr>
        <p:spPr/>
        <p:txBody>
          <a:bodyPr/>
          <a:lstStyle/>
          <a:p>
            <a:fld id="{C97275D5-4C12-42FF-82D2-635AEC9DB89A}" type="slidenum">
              <a:rPr lang="en-US" smtClean="0"/>
              <a:pPr/>
              <a:t>‹#›</a:t>
            </a:fld>
            <a:endParaRPr lang="en-US"/>
          </a:p>
        </p:txBody>
      </p:sp>
      <p:grpSp>
        <p:nvGrpSpPr>
          <p:cNvPr id="7" name="Group 2"/>
          <p:cNvGrpSpPr>
            <a:grpSpLocks noChangeAspect="1"/>
          </p:cNvGrpSpPr>
          <p:nvPr userDrawn="1"/>
        </p:nvGrpSpPr>
        <p:grpSpPr bwMode="auto">
          <a:xfrm rot="16200000" flipH="1" flipV="1">
            <a:off x="8014561" y="5004661"/>
            <a:ext cx="1115878" cy="9144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9" name="Picture 98" descr="BottomBorder.png"/>
          <p:cNvPicPr>
            <a:picLocks noChangeAspect="1"/>
          </p:cNvPicPr>
          <p:nvPr/>
        </p:nvPicPr>
        <p:blipFill>
          <a:blip r:embed="rId17" cstate="print"/>
          <a:stretch>
            <a:fillRect/>
          </a:stretch>
        </p:blipFill>
        <p:spPr>
          <a:xfrm>
            <a:off x="0" y="6614485"/>
            <a:ext cx="9144000" cy="243515"/>
          </a:xfrm>
          <a:prstGeom prst="rect">
            <a:avLst/>
          </a:prstGeom>
          <a:noFill/>
        </p:spPr>
      </p:pic>
      <p:sp>
        <p:nvSpPr>
          <p:cNvPr id="8" name="Rectangle 7"/>
          <p:cNvSpPr/>
          <p:nvPr/>
        </p:nvSpPr>
        <p:spPr>
          <a:xfrm>
            <a:off x="0" y="0"/>
            <a:ext cx="9144000" cy="11430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2"/>
          <p:cNvGrpSpPr>
            <a:grpSpLocks noChangeAspect="1"/>
          </p:cNvGrpSpPr>
          <p:nvPr/>
        </p:nvGrpSpPr>
        <p:grpSpPr bwMode="auto">
          <a:xfrm>
            <a:off x="7875722" y="114300"/>
            <a:ext cx="1115878" cy="914400"/>
            <a:chOff x="240" y="144"/>
            <a:chExt cx="1296" cy="1062"/>
          </a:xfrm>
        </p:grpSpPr>
        <p:sp>
          <p:nvSpPr>
            <p:cNvPr id="10"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11"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2"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3"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4"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5"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6"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7"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8"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9"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20"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21"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2"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3"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4"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5"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6"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7"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8"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9"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30"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31"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2"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3"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4"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5"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6"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7"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8"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9"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40"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41"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2"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3"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4"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5"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6"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7"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8"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9"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50"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51"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2"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3"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4"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5"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6"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7"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8"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9"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60"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61"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2"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3"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4"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5"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6"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7"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8"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9"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70"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71"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2"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3"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4"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5"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6"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7"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8"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9"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80"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81"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2"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3"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4"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5"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6"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7"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8"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9"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90"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91"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2"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3"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4"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5"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6"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7"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8"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2" name="Title Placeholder 1"/>
          <p:cNvSpPr>
            <a:spLocks noGrp="1"/>
          </p:cNvSpPr>
          <p:nvPr>
            <p:ph type="title"/>
          </p:nvPr>
        </p:nvSpPr>
        <p:spPr>
          <a:xfrm>
            <a:off x="0" y="0"/>
            <a:ext cx="9144000" cy="1143000"/>
          </a:xfrm>
          <a:prstGeom prst="rect">
            <a:avLst/>
          </a:prstGeom>
          <a:noFill/>
        </p:spPr>
        <p:txBody>
          <a:bodyPr vert="horz" lIns="137160" tIns="45720" rIns="137160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0" y="6629400"/>
            <a:ext cx="3124200" cy="228600"/>
          </a:xfrm>
          <a:prstGeom prst="rect">
            <a:avLst/>
          </a:prstGeom>
          <a:noFill/>
        </p:spPr>
        <p:txBody>
          <a:bodyPr vert="horz" lIns="457200" tIns="0" rIns="0" bIns="0" rtlCol="0" anchor="ctr"/>
          <a:lstStyle>
            <a:lvl1pPr algn="l">
              <a:defRPr sz="1200">
                <a:solidFill>
                  <a:schemeClr val="bg1"/>
                </a:solidFill>
              </a:defRPr>
            </a:lvl1pPr>
          </a:lstStyle>
          <a:p>
            <a:endParaRPr lang="en-US" dirty="0"/>
          </a:p>
        </p:txBody>
      </p:sp>
      <p:sp>
        <p:nvSpPr>
          <p:cNvPr id="5" name="Footer Placeholder 4"/>
          <p:cNvSpPr>
            <a:spLocks noGrp="1"/>
          </p:cNvSpPr>
          <p:nvPr>
            <p:ph type="ftr" sz="quarter" idx="3"/>
          </p:nvPr>
        </p:nvSpPr>
        <p:spPr>
          <a:xfrm>
            <a:off x="1295400" y="6629400"/>
            <a:ext cx="6553200" cy="228600"/>
          </a:xfrm>
          <a:prstGeom prst="rect">
            <a:avLst/>
          </a:prstGeom>
          <a:noFill/>
        </p:spPr>
        <p:txBody>
          <a:bodyPr vert="horz" lIns="91440" tIns="45720" rIns="91440" bIns="45720" rtlCol="0" anchor="ctr"/>
          <a:lstStyle>
            <a:lvl1pPr algn="ctr">
              <a:defRPr sz="1200">
                <a:solidFill>
                  <a:schemeClr val="bg1"/>
                </a:solidFill>
              </a:defRPr>
            </a:lvl1pPr>
          </a:lstStyle>
          <a:p>
            <a:r>
              <a:rPr lang="en-US" smtClean="0"/>
              <a:t>APIRG-18, Kampala, Uganda, 27-30 March 2012</a:t>
            </a:r>
            <a:endParaRPr lang="en-US" dirty="0"/>
          </a:p>
        </p:txBody>
      </p:sp>
      <p:sp>
        <p:nvSpPr>
          <p:cNvPr id="6" name="Slide Number Placeholder 5"/>
          <p:cNvSpPr>
            <a:spLocks noGrp="1"/>
          </p:cNvSpPr>
          <p:nvPr>
            <p:ph type="sldNum" sz="quarter" idx="4"/>
          </p:nvPr>
        </p:nvSpPr>
        <p:spPr>
          <a:xfrm>
            <a:off x="6019800" y="6629400"/>
            <a:ext cx="3124200" cy="228600"/>
          </a:xfrm>
          <a:prstGeom prst="rect">
            <a:avLst/>
          </a:prstGeom>
          <a:noFill/>
        </p:spPr>
        <p:txBody>
          <a:bodyPr vert="horz" lIns="91440" tIns="45720" rIns="457200" bIns="45720" rtlCol="0" anchor="ctr"/>
          <a:lstStyle>
            <a:lvl1pPr algn="r">
              <a:defRPr sz="1200">
                <a:solidFill>
                  <a:schemeClr val="bg1"/>
                </a:solidFill>
              </a:defRPr>
            </a:lvl1pPr>
          </a:lstStyle>
          <a:p>
            <a:fld id="{C97275D5-4C12-42FF-82D2-635AEC9DB89A}"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5" r:id="rId4"/>
    <p:sldLayoutId id="2147483664" r:id="rId5"/>
    <p:sldLayoutId id="2147483665" r:id="rId6"/>
    <p:sldLayoutId id="2147483666" r:id="rId7"/>
    <p:sldLayoutId id="2147483667" r:id="rId8"/>
    <p:sldLayoutId id="2147483674" r:id="rId9"/>
    <p:sldLayoutId id="2147483672" r:id="rId10"/>
    <p:sldLayoutId id="2147483673" r:id="rId11"/>
    <p:sldLayoutId id="2147483668" r:id="rId12"/>
    <p:sldLayoutId id="2147483669" r:id="rId13"/>
    <p:sldLayoutId id="2147483670" r:id="rId14"/>
    <p:sldLayoutId id="2147483671" r:id="rId15"/>
  </p:sldLayoutIdLst>
  <p:hf hdr="0" dt="0"/>
  <p:txStyles>
    <p:titleStyle>
      <a:lvl1pPr marL="457200" algn="l" defTabSz="914400" rtl="0" eaLnBrk="1" latinLnBrk="0" hangingPunct="1">
        <a:spcBef>
          <a:spcPct val="0"/>
        </a:spcBef>
        <a:buNone/>
        <a:defRPr lang="en-US" sz="3600" kern="1200" dirty="0" smtClean="0">
          <a:solidFill>
            <a:schemeClr val="bg1"/>
          </a:solidFill>
          <a:latin typeface="+mj-lt"/>
          <a:ea typeface="+mj-ea"/>
          <a:cs typeface="+mj-cs"/>
        </a:defRPr>
      </a:lvl1pPr>
    </p:titleStyle>
    <p:bodyStyle>
      <a:lvl1pPr marL="342900" indent="-342900" algn="l" defTabSz="914400" rtl="0" eaLnBrk="1" latinLnBrk="0" hangingPunct="1">
        <a:spcBef>
          <a:spcPct val="20000"/>
        </a:spcBef>
        <a:buClr>
          <a:schemeClr val="accent5"/>
        </a:buClr>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Clr>
          <a:schemeClr val="accent5"/>
        </a:buClr>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Clr>
          <a:schemeClr val="accent5"/>
        </a:buClr>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slide" Target="slide18.xml"/><Relationship Id="rId7" Type="http://schemas.openxmlformats.org/officeDocument/2006/relationships/slide" Target="slide20.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9.xml"/><Relationship Id="rId5" Type="http://schemas.openxmlformats.org/officeDocument/2006/relationships/slide" Target="slide17.xml"/><Relationship Id="rId4" Type="http://schemas.openxmlformats.org/officeDocument/2006/relationships/slide" Target="slide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3.png"/><Relationship Id="rId2" Type="http://schemas.openxmlformats.org/officeDocument/2006/relationships/image" Target="../media/image39.png"/><Relationship Id="rId1" Type="http://schemas.openxmlformats.org/officeDocument/2006/relationships/slideLayout" Target="../slideLayouts/slideLayout11.xml"/><Relationship Id="rId6" Type="http://schemas.openxmlformats.org/officeDocument/2006/relationships/slide" Target="slide15.xml"/><Relationship Id="rId5" Type="http://schemas.openxmlformats.org/officeDocument/2006/relationships/image" Target="../media/image42.png"/><Relationship Id="rId4" Type="http://schemas.openxmlformats.org/officeDocument/2006/relationships/image" Target="../media/image41.png"/></Relationships>
</file>

<file path=ppt/slides/_rels/slide1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1.xml"/><Relationship Id="rId6" Type="http://schemas.openxmlformats.org/officeDocument/2006/relationships/image" Target="../media/image47.png"/><Relationship Id="rId5" Type="http://schemas.openxmlformats.org/officeDocument/2006/relationships/slide" Target="slide15.xml"/><Relationship Id="rId4" Type="http://schemas.openxmlformats.org/officeDocument/2006/relationships/image" Target="../media/image46.png"/></Relationships>
</file>

<file path=ppt/slides/_rels/slide2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1.xml"/><Relationship Id="rId6" Type="http://schemas.openxmlformats.org/officeDocument/2006/relationships/image" Target="../media/image51.png"/><Relationship Id="rId5" Type="http://schemas.openxmlformats.org/officeDocument/2006/relationships/slide" Target="slide15.xml"/><Relationship Id="rId4" Type="http://schemas.openxmlformats.org/officeDocument/2006/relationships/image" Target="../media/image50.png"/></Relationships>
</file>

<file path=ppt/slides/_rels/slide21.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12" Type="http://schemas.openxmlformats.org/officeDocument/2006/relationships/image" Target="../media/image61.png"/><Relationship Id="rId2" Type="http://schemas.openxmlformats.org/officeDocument/2006/relationships/image" Target="../media/image52.png"/><Relationship Id="rId1" Type="http://schemas.openxmlformats.org/officeDocument/2006/relationships/slideLayout" Target="../slideLayouts/slideLayout11.xml"/><Relationship Id="rId6" Type="http://schemas.openxmlformats.org/officeDocument/2006/relationships/image" Target="../media/image56.png"/><Relationship Id="rId11" Type="http://schemas.openxmlformats.org/officeDocument/2006/relationships/slide" Target="slide15.xml"/><Relationship Id="rId5" Type="http://schemas.openxmlformats.org/officeDocument/2006/relationships/image" Target="../media/image55.png"/><Relationship Id="rId10" Type="http://schemas.openxmlformats.org/officeDocument/2006/relationships/image" Target="../media/image60.png"/><Relationship Id="rId4" Type="http://schemas.openxmlformats.org/officeDocument/2006/relationships/image" Target="../media/image54.png"/><Relationship Id="rId9" Type="http://schemas.openxmlformats.org/officeDocument/2006/relationships/image" Target="../media/image59.png"/></Relationships>
</file>

<file path=ppt/slides/_rels/slide22.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3.png"/><Relationship Id="rId7" Type="http://schemas.openxmlformats.org/officeDocument/2006/relationships/slide" Target="slide15.xml"/><Relationship Id="rId2" Type="http://schemas.openxmlformats.org/officeDocument/2006/relationships/image" Target="../media/image62.png"/><Relationship Id="rId1" Type="http://schemas.openxmlformats.org/officeDocument/2006/relationships/slideLayout" Target="../slideLayouts/slideLayout11.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p:cNvSpPr/>
          <p:nvPr/>
        </p:nvSpPr>
        <p:spPr>
          <a:xfrm>
            <a:off x="6172200" y="1219200"/>
            <a:ext cx="2743200" cy="48768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25" name="Rectangle 24"/>
          <p:cNvSpPr/>
          <p:nvPr/>
        </p:nvSpPr>
        <p:spPr>
          <a:xfrm>
            <a:off x="3200400" y="1219200"/>
            <a:ext cx="2743200" cy="48768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24" name="Rectangle 23"/>
          <p:cNvSpPr/>
          <p:nvPr/>
        </p:nvSpPr>
        <p:spPr>
          <a:xfrm>
            <a:off x="152400" y="1219200"/>
            <a:ext cx="2743200" cy="48768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2" name="Slide Number Placeholder 1"/>
          <p:cNvSpPr>
            <a:spLocks noGrp="1"/>
          </p:cNvSpPr>
          <p:nvPr>
            <p:ph type="sldNum" sz="quarter" idx="12"/>
          </p:nvPr>
        </p:nvSpPr>
        <p:spPr/>
        <p:txBody>
          <a:bodyPr/>
          <a:lstStyle/>
          <a:p>
            <a:fld id="{C97275D5-4C12-42FF-82D2-635AEC9DB89A}" type="slidenum">
              <a:rPr lang="en-US" smtClean="0"/>
              <a:pPr/>
              <a:t>1</a:t>
            </a:fld>
            <a:endParaRPr lang="en-US"/>
          </a:p>
        </p:txBody>
      </p:sp>
      <p:sp>
        <p:nvSpPr>
          <p:cNvPr id="3" name="Title 2"/>
          <p:cNvSpPr>
            <a:spLocks noGrp="1"/>
          </p:cNvSpPr>
          <p:nvPr>
            <p:ph type="title"/>
          </p:nvPr>
        </p:nvSpPr>
        <p:spPr/>
        <p:txBody>
          <a:bodyPr/>
          <a:lstStyle/>
          <a:p>
            <a:r>
              <a:rPr lang="en-GB" b="1" i="1" dirty="0" smtClean="0">
                <a:solidFill>
                  <a:schemeClr val="accent5"/>
                </a:solidFill>
              </a:rPr>
              <a:t>Online</a:t>
            </a:r>
            <a:r>
              <a:rPr lang="en-GB" dirty="0" smtClean="0"/>
              <a:t> Reporting Cycle</a:t>
            </a:r>
            <a:endParaRPr lang="en-GB" dirty="0"/>
          </a:p>
        </p:txBody>
      </p:sp>
      <p:pic>
        <p:nvPicPr>
          <p:cNvPr id="1027" name="Picture 3"/>
          <p:cNvPicPr>
            <a:picLocks noChangeAspect="1" noChangeArrowheads="1"/>
          </p:cNvPicPr>
          <p:nvPr/>
        </p:nvPicPr>
        <p:blipFill>
          <a:blip r:embed="rId3" cstate="print"/>
          <a:srcRect l="25833" r="19167" b="7407"/>
          <a:stretch>
            <a:fillRect/>
          </a:stretch>
        </p:blipFill>
        <p:spPr bwMode="auto">
          <a:xfrm>
            <a:off x="3800856" y="2971800"/>
            <a:ext cx="1609344" cy="1524000"/>
          </a:xfrm>
          <a:prstGeom prst="rect">
            <a:avLst/>
          </a:prstGeom>
          <a:noFill/>
          <a:ln w="3175">
            <a:solidFill>
              <a:schemeClr val="tx1"/>
            </a:solidFill>
            <a:miter lim="800000"/>
            <a:headEnd/>
            <a:tailEnd/>
          </a:ln>
          <a:effectLst>
            <a:outerShdw blurRad="50800" dist="38100" dir="2700000" algn="tl" rotWithShape="0">
              <a:prstClr val="black">
                <a:alpha val="40000"/>
              </a:prstClr>
            </a:outerShdw>
          </a:effectLst>
        </p:spPr>
      </p:pic>
      <p:sp>
        <p:nvSpPr>
          <p:cNvPr id="11" name="TextBox 10"/>
          <p:cNvSpPr txBox="1"/>
          <p:nvPr/>
        </p:nvSpPr>
        <p:spPr>
          <a:xfrm>
            <a:off x="152400" y="1219200"/>
            <a:ext cx="2743200" cy="400110"/>
          </a:xfrm>
          <a:prstGeom prst="rect">
            <a:avLst/>
          </a:prstGeom>
        </p:spPr>
        <p:style>
          <a:lnRef idx="1">
            <a:schemeClr val="accent4"/>
          </a:lnRef>
          <a:fillRef idx="3">
            <a:schemeClr val="accent4"/>
          </a:fillRef>
          <a:effectRef idx="2">
            <a:schemeClr val="accent4"/>
          </a:effectRef>
          <a:fontRef idx="minor">
            <a:schemeClr val="lt1"/>
          </a:fontRef>
        </p:style>
        <p:txBody>
          <a:bodyPr wrap="square" rtlCol="0">
            <a:spAutoFit/>
          </a:bodyPr>
          <a:lstStyle/>
          <a:p>
            <a:pPr algn="ctr"/>
            <a:r>
              <a:rPr lang="en-GB" sz="2000" b="1" dirty="0" smtClean="0"/>
              <a:t>REPORTS</a:t>
            </a:r>
            <a:endParaRPr lang="en-GB" sz="2000" b="1" dirty="0"/>
          </a:p>
        </p:txBody>
      </p:sp>
      <p:sp>
        <p:nvSpPr>
          <p:cNvPr id="12" name="TextBox 11"/>
          <p:cNvSpPr txBox="1"/>
          <p:nvPr/>
        </p:nvSpPr>
        <p:spPr>
          <a:xfrm>
            <a:off x="3200400" y="1219200"/>
            <a:ext cx="2743200" cy="400110"/>
          </a:xfrm>
          <a:prstGeom prst="rect">
            <a:avLst/>
          </a:prstGeom>
        </p:spPr>
        <p:style>
          <a:lnRef idx="1">
            <a:schemeClr val="accent4"/>
          </a:lnRef>
          <a:fillRef idx="3">
            <a:schemeClr val="accent4"/>
          </a:fillRef>
          <a:effectRef idx="2">
            <a:schemeClr val="accent4"/>
          </a:effectRef>
          <a:fontRef idx="minor">
            <a:schemeClr val="lt1"/>
          </a:fontRef>
        </p:style>
        <p:txBody>
          <a:bodyPr wrap="square" rtlCol="0">
            <a:spAutoFit/>
          </a:bodyPr>
          <a:lstStyle/>
          <a:p>
            <a:pPr algn="ctr"/>
            <a:r>
              <a:rPr lang="en-GB" sz="2000" b="1" dirty="0" smtClean="0"/>
              <a:t>DATA</a:t>
            </a:r>
            <a:endParaRPr lang="en-GB" sz="2000" b="1" dirty="0"/>
          </a:p>
        </p:txBody>
      </p:sp>
      <p:sp>
        <p:nvSpPr>
          <p:cNvPr id="13" name="TextBox 12"/>
          <p:cNvSpPr txBox="1"/>
          <p:nvPr/>
        </p:nvSpPr>
        <p:spPr>
          <a:xfrm>
            <a:off x="6172200" y="1219200"/>
            <a:ext cx="2743200" cy="400110"/>
          </a:xfrm>
          <a:prstGeom prst="rect">
            <a:avLst/>
          </a:prstGeom>
        </p:spPr>
        <p:style>
          <a:lnRef idx="1">
            <a:schemeClr val="accent4"/>
          </a:lnRef>
          <a:fillRef idx="3">
            <a:schemeClr val="accent4"/>
          </a:fillRef>
          <a:effectRef idx="2">
            <a:schemeClr val="accent4"/>
          </a:effectRef>
          <a:fontRef idx="minor">
            <a:schemeClr val="lt1"/>
          </a:fontRef>
        </p:style>
        <p:txBody>
          <a:bodyPr wrap="square" rtlCol="0">
            <a:spAutoFit/>
          </a:bodyPr>
          <a:lstStyle/>
          <a:p>
            <a:pPr algn="ctr"/>
            <a:r>
              <a:rPr lang="en-GB" sz="2000" b="1" dirty="0" smtClean="0"/>
              <a:t>ANALYSIS</a:t>
            </a:r>
            <a:endParaRPr lang="en-GB" sz="2000" b="1" dirty="0"/>
          </a:p>
        </p:txBody>
      </p:sp>
      <p:sp>
        <p:nvSpPr>
          <p:cNvPr id="15" name="Right Arrow 14"/>
          <p:cNvSpPr/>
          <p:nvPr/>
        </p:nvSpPr>
        <p:spPr>
          <a:xfrm>
            <a:off x="5638800" y="3276600"/>
            <a:ext cx="838200" cy="880402"/>
          </a:xfrm>
          <a:prstGeom prst="right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GB"/>
          </a:p>
        </p:txBody>
      </p:sp>
      <p:grpSp>
        <p:nvGrpSpPr>
          <p:cNvPr id="4" name="Group 24"/>
          <p:cNvGrpSpPr/>
          <p:nvPr/>
        </p:nvGrpSpPr>
        <p:grpSpPr>
          <a:xfrm>
            <a:off x="440212" y="2057400"/>
            <a:ext cx="960994" cy="1143000"/>
            <a:chOff x="304800" y="1319934"/>
            <a:chExt cx="1752600" cy="2084532"/>
          </a:xfrm>
        </p:grpSpPr>
        <p:grpSp>
          <p:nvGrpSpPr>
            <p:cNvPr id="5" name="Group 23"/>
            <p:cNvGrpSpPr/>
            <p:nvPr/>
          </p:nvGrpSpPr>
          <p:grpSpPr>
            <a:xfrm>
              <a:off x="304800" y="1319934"/>
              <a:ext cx="1676400" cy="2008332"/>
              <a:chOff x="10439400" y="2462934"/>
              <a:chExt cx="1676400" cy="2008332"/>
            </a:xfrm>
          </p:grpSpPr>
          <p:pic>
            <p:nvPicPr>
              <p:cNvPr id="20"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439400" y="24629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21"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515600" y="25391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22"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591800" y="26153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23"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668000" y="2667000"/>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grpSp>
        <p:pic>
          <p:nvPicPr>
            <p:cNvPr id="8"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609600" y="1600200"/>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grpSp>
      <p:grpSp>
        <p:nvGrpSpPr>
          <p:cNvPr id="6" name="Group 24"/>
          <p:cNvGrpSpPr/>
          <p:nvPr/>
        </p:nvGrpSpPr>
        <p:grpSpPr>
          <a:xfrm>
            <a:off x="1629806" y="2057400"/>
            <a:ext cx="960994" cy="1143000"/>
            <a:chOff x="304800" y="1319934"/>
            <a:chExt cx="1752600" cy="2084532"/>
          </a:xfrm>
        </p:grpSpPr>
        <p:grpSp>
          <p:nvGrpSpPr>
            <p:cNvPr id="7" name="Group 23"/>
            <p:cNvGrpSpPr/>
            <p:nvPr/>
          </p:nvGrpSpPr>
          <p:grpSpPr>
            <a:xfrm>
              <a:off x="304800" y="1319934"/>
              <a:ext cx="1676400" cy="2008332"/>
              <a:chOff x="10439400" y="2462934"/>
              <a:chExt cx="1676400" cy="2008332"/>
            </a:xfrm>
          </p:grpSpPr>
          <p:pic>
            <p:nvPicPr>
              <p:cNvPr id="31"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439400" y="24629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32"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515600" y="25391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33"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591800" y="26153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34"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668000" y="2667000"/>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grpSp>
        <p:pic>
          <p:nvPicPr>
            <p:cNvPr id="30"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609600" y="1600200"/>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grpSp>
      <p:grpSp>
        <p:nvGrpSpPr>
          <p:cNvPr id="9" name="Group 24"/>
          <p:cNvGrpSpPr/>
          <p:nvPr/>
        </p:nvGrpSpPr>
        <p:grpSpPr>
          <a:xfrm>
            <a:off x="440212" y="3429000"/>
            <a:ext cx="960994" cy="1143000"/>
            <a:chOff x="304800" y="1319934"/>
            <a:chExt cx="1752600" cy="2084532"/>
          </a:xfrm>
        </p:grpSpPr>
        <p:grpSp>
          <p:nvGrpSpPr>
            <p:cNvPr id="10" name="Group 23"/>
            <p:cNvGrpSpPr/>
            <p:nvPr/>
          </p:nvGrpSpPr>
          <p:grpSpPr>
            <a:xfrm>
              <a:off x="304800" y="1319934"/>
              <a:ext cx="1676400" cy="2008332"/>
              <a:chOff x="10439400" y="2462934"/>
              <a:chExt cx="1676400" cy="2008332"/>
            </a:xfrm>
          </p:grpSpPr>
          <p:pic>
            <p:nvPicPr>
              <p:cNvPr id="38"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439400" y="24629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39"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515600" y="25391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40"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591800" y="26153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41"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668000" y="2667000"/>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grpSp>
        <p:pic>
          <p:nvPicPr>
            <p:cNvPr id="37"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609600" y="1600200"/>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grpSp>
      <p:grpSp>
        <p:nvGrpSpPr>
          <p:cNvPr id="16" name="Group 24"/>
          <p:cNvGrpSpPr/>
          <p:nvPr/>
        </p:nvGrpSpPr>
        <p:grpSpPr>
          <a:xfrm>
            <a:off x="1629806" y="3429000"/>
            <a:ext cx="960994" cy="1143000"/>
            <a:chOff x="304800" y="1319934"/>
            <a:chExt cx="1752600" cy="2084532"/>
          </a:xfrm>
        </p:grpSpPr>
        <p:grpSp>
          <p:nvGrpSpPr>
            <p:cNvPr id="17" name="Group 23"/>
            <p:cNvGrpSpPr/>
            <p:nvPr/>
          </p:nvGrpSpPr>
          <p:grpSpPr>
            <a:xfrm>
              <a:off x="304800" y="1319934"/>
              <a:ext cx="1676400" cy="2008332"/>
              <a:chOff x="10439400" y="2462934"/>
              <a:chExt cx="1676400" cy="2008332"/>
            </a:xfrm>
          </p:grpSpPr>
          <p:pic>
            <p:nvPicPr>
              <p:cNvPr id="45"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439400" y="24629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46"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515600" y="25391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47"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591800" y="26153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48"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668000" y="2667000"/>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grpSp>
        <p:pic>
          <p:nvPicPr>
            <p:cNvPr id="44"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609600" y="1600200"/>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grpSp>
      <p:grpSp>
        <p:nvGrpSpPr>
          <p:cNvPr id="18" name="Group 24"/>
          <p:cNvGrpSpPr/>
          <p:nvPr/>
        </p:nvGrpSpPr>
        <p:grpSpPr>
          <a:xfrm>
            <a:off x="440212" y="4800600"/>
            <a:ext cx="960994" cy="1143000"/>
            <a:chOff x="304800" y="1319934"/>
            <a:chExt cx="1752600" cy="2084532"/>
          </a:xfrm>
        </p:grpSpPr>
        <p:grpSp>
          <p:nvGrpSpPr>
            <p:cNvPr id="19" name="Group 23"/>
            <p:cNvGrpSpPr/>
            <p:nvPr/>
          </p:nvGrpSpPr>
          <p:grpSpPr>
            <a:xfrm>
              <a:off x="304800" y="1319934"/>
              <a:ext cx="1676400" cy="2008332"/>
              <a:chOff x="10439400" y="2462934"/>
              <a:chExt cx="1676400" cy="2008332"/>
            </a:xfrm>
          </p:grpSpPr>
          <p:pic>
            <p:nvPicPr>
              <p:cNvPr id="80"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439400" y="24629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81"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515600" y="25391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82"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591800" y="26153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83"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668000" y="2667000"/>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grpSp>
        <p:pic>
          <p:nvPicPr>
            <p:cNvPr id="79"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609600" y="1600200"/>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grpSp>
      <p:grpSp>
        <p:nvGrpSpPr>
          <p:cNvPr id="26" name="Group 24"/>
          <p:cNvGrpSpPr/>
          <p:nvPr/>
        </p:nvGrpSpPr>
        <p:grpSpPr>
          <a:xfrm>
            <a:off x="1629806" y="4800600"/>
            <a:ext cx="960994" cy="1143000"/>
            <a:chOff x="304800" y="1319934"/>
            <a:chExt cx="1752600" cy="2084532"/>
          </a:xfrm>
        </p:grpSpPr>
        <p:grpSp>
          <p:nvGrpSpPr>
            <p:cNvPr id="28" name="Group 23"/>
            <p:cNvGrpSpPr/>
            <p:nvPr/>
          </p:nvGrpSpPr>
          <p:grpSpPr>
            <a:xfrm>
              <a:off x="304800" y="1319934"/>
              <a:ext cx="1676400" cy="2008332"/>
              <a:chOff x="10439400" y="2462934"/>
              <a:chExt cx="1676400" cy="2008332"/>
            </a:xfrm>
          </p:grpSpPr>
          <p:pic>
            <p:nvPicPr>
              <p:cNvPr id="87"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439400" y="24629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88"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515600" y="25391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89"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591800" y="2615334"/>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90"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0668000" y="2667000"/>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grpSp>
        <p:pic>
          <p:nvPicPr>
            <p:cNvPr id="86" name="Picture 10"/>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609600" y="1600200"/>
              <a:ext cx="1447800" cy="1804266"/>
            </a:xfrm>
            <a:prstGeom prst="rect">
              <a:avLst/>
            </a:prstGeom>
            <a:noFill/>
            <a:ln w="9525">
              <a:noFill/>
              <a:miter lim="800000"/>
              <a:headEnd/>
              <a:tailEnd/>
            </a:ln>
            <a:effectLst>
              <a:outerShdw blurRad="50800" dist="38100" dir="2700000" algn="tl" rotWithShape="0">
                <a:prstClr val="black">
                  <a:alpha val="40000"/>
                </a:prstClr>
              </a:outerShdw>
            </a:effectLst>
          </p:spPr>
        </p:pic>
      </p:grpSp>
      <p:sp>
        <p:nvSpPr>
          <p:cNvPr id="91" name="TextBox 90"/>
          <p:cNvSpPr txBox="1"/>
          <p:nvPr/>
        </p:nvSpPr>
        <p:spPr>
          <a:xfrm>
            <a:off x="152400" y="6162645"/>
            <a:ext cx="2743200" cy="400110"/>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pPr algn="ctr"/>
            <a:r>
              <a:rPr lang="en-GB" sz="2000" b="1" dirty="0" smtClean="0"/>
              <a:t>PAPER</a:t>
            </a:r>
            <a:endParaRPr lang="en-GB" sz="2000" b="1" dirty="0"/>
          </a:p>
        </p:txBody>
      </p:sp>
      <p:sp>
        <p:nvSpPr>
          <p:cNvPr id="92" name="TextBox 91"/>
          <p:cNvSpPr txBox="1"/>
          <p:nvPr/>
        </p:nvSpPr>
        <p:spPr>
          <a:xfrm>
            <a:off x="3200400" y="6172200"/>
            <a:ext cx="2743200" cy="400110"/>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pPr algn="ctr"/>
            <a:r>
              <a:rPr lang="en-GB" sz="2000" b="1" dirty="0" smtClean="0"/>
              <a:t>ELECTRONIC / PAPER</a:t>
            </a:r>
            <a:endParaRPr lang="en-GB" sz="2000" b="1" dirty="0"/>
          </a:p>
        </p:txBody>
      </p:sp>
      <p:sp>
        <p:nvSpPr>
          <p:cNvPr id="93" name="TextBox 92"/>
          <p:cNvSpPr txBox="1"/>
          <p:nvPr/>
        </p:nvSpPr>
        <p:spPr>
          <a:xfrm>
            <a:off x="6172200" y="6162645"/>
            <a:ext cx="2743200" cy="400110"/>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pPr algn="ctr"/>
            <a:r>
              <a:rPr lang="en-GB" sz="2000" b="1" dirty="0" smtClean="0"/>
              <a:t>PAPER / PAPER</a:t>
            </a:r>
            <a:endParaRPr lang="en-GB" sz="2000" b="1" dirty="0"/>
          </a:p>
        </p:txBody>
      </p:sp>
      <p:sp>
        <p:nvSpPr>
          <p:cNvPr id="59" name="TextBox 58"/>
          <p:cNvSpPr txBox="1"/>
          <p:nvPr/>
        </p:nvSpPr>
        <p:spPr>
          <a:xfrm>
            <a:off x="152400" y="6162645"/>
            <a:ext cx="2743200" cy="40011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en-GB" sz="2000" b="1" dirty="0" smtClean="0"/>
              <a:t>ONLINE</a:t>
            </a:r>
            <a:endParaRPr lang="en-GB" sz="2000" b="1" dirty="0"/>
          </a:p>
        </p:txBody>
      </p:sp>
      <p:pic>
        <p:nvPicPr>
          <p:cNvPr id="1026" name="Picture 2"/>
          <p:cNvPicPr>
            <a:picLocks noChangeAspect="1" noChangeArrowheads="1"/>
          </p:cNvPicPr>
          <p:nvPr/>
        </p:nvPicPr>
        <p:blipFill>
          <a:blip r:embed="rId5" cstate="print"/>
          <a:srcRect l="26143" t="36211" r="56607" b="21926"/>
          <a:stretch>
            <a:fillRect/>
          </a:stretch>
        </p:blipFill>
        <p:spPr bwMode="auto">
          <a:xfrm>
            <a:off x="304800" y="2286000"/>
            <a:ext cx="2232837" cy="30480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
        <p:nvSpPr>
          <p:cNvPr id="61" name="Flowchart: Magnetic Disk 60"/>
          <p:cNvSpPr/>
          <p:nvPr/>
        </p:nvSpPr>
        <p:spPr>
          <a:xfrm>
            <a:off x="3810000" y="2971800"/>
            <a:ext cx="1600200" cy="1524000"/>
          </a:xfrm>
          <a:prstGeom prst="flowChartMagneticDisk">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b="1" dirty="0" smtClean="0"/>
              <a:t>ONLINE</a:t>
            </a:r>
          </a:p>
          <a:p>
            <a:pPr algn="ctr"/>
            <a:r>
              <a:rPr lang="en-GB" b="1" dirty="0" smtClean="0"/>
              <a:t>DATABASE</a:t>
            </a:r>
            <a:endParaRPr lang="en-GB" b="1" dirty="0"/>
          </a:p>
        </p:txBody>
      </p:sp>
      <p:sp>
        <p:nvSpPr>
          <p:cNvPr id="62" name="TextBox 61"/>
          <p:cNvSpPr txBox="1"/>
          <p:nvPr/>
        </p:nvSpPr>
        <p:spPr>
          <a:xfrm>
            <a:off x="3200400" y="6172200"/>
            <a:ext cx="2743200" cy="40011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en-GB" sz="2000" b="1" dirty="0" smtClean="0"/>
              <a:t>ONLINE</a:t>
            </a:r>
            <a:endParaRPr lang="en-GB" sz="2000" b="1" dirty="0"/>
          </a:p>
        </p:txBody>
      </p:sp>
      <p:sp>
        <p:nvSpPr>
          <p:cNvPr id="66" name="TextBox 65"/>
          <p:cNvSpPr txBox="1"/>
          <p:nvPr/>
        </p:nvSpPr>
        <p:spPr>
          <a:xfrm>
            <a:off x="6172200" y="6162645"/>
            <a:ext cx="2743200" cy="40011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en-GB" sz="2000" b="1" dirty="0" smtClean="0"/>
              <a:t>ONLINE</a:t>
            </a:r>
            <a:endParaRPr lang="en-GB" sz="2000" b="1" dirty="0"/>
          </a:p>
        </p:txBody>
      </p:sp>
      <p:grpSp>
        <p:nvGrpSpPr>
          <p:cNvPr id="29" name="Group 68"/>
          <p:cNvGrpSpPr/>
          <p:nvPr/>
        </p:nvGrpSpPr>
        <p:grpSpPr>
          <a:xfrm>
            <a:off x="6629400" y="2514600"/>
            <a:ext cx="1916939" cy="2209800"/>
            <a:chOff x="10058400" y="533400"/>
            <a:chExt cx="2460111" cy="2835956"/>
          </a:xfrm>
        </p:grpSpPr>
        <p:pic>
          <p:nvPicPr>
            <p:cNvPr id="70" name="Picture 2"/>
            <p:cNvPicPr>
              <a:picLocks noChangeAspect="1" noChangeArrowheads="1"/>
            </p:cNvPicPr>
            <p:nvPr/>
          </p:nvPicPr>
          <p:blipFill>
            <a:blip r:embed="rId6" cstate="print"/>
            <a:srcRect l="25833" t="8889" r="37500" b="6667"/>
            <a:stretch>
              <a:fillRect/>
            </a:stretch>
          </p:blipFill>
          <p:spPr bwMode="auto">
            <a:xfrm>
              <a:off x="10058400" y="533400"/>
              <a:ext cx="2155311" cy="2531156"/>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71" name="Picture 2"/>
            <p:cNvPicPr>
              <a:picLocks noChangeAspect="1" noChangeArrowheads="1"/>
            </p:cNvPicPr>
            <p:nvPr/>
          </p:nvPicPr>
          <p:blipFill>
            <a:blip r:embed="rId6" cstate="print"/>
            <a:srcRect l="25833" t="8889" r="37500" b="6667"/>
            <a:stretch>
              <a:fillRect/>
            </a:stretch>
          </p:blipFill>
          <p:spPr bwMode="auto">
            <a:xfrm>
              <a:off x="10134600" y="609600"/>
              <a:ext cx="2155311" cy="2531156"/>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72" name="Picture 2"/>
            <p:cNvPicPr>
              <a:picLocks noChangeAspect="1" noChangeArrowheads="1"/>
            </p:cNvPicPr>
            <p:nvPr/>
          </p:nvPicPr>
          <p:blipFill>
            <a:blip r:embed="rId6" cstate="print"/>
            <a:srcRect l="25833" t="8889" r="37500" b="6667"/>
            <a:stretch>
              <a:fillRect/>
            </a:stretch>
          </p:blipFill>
          <p:spPr bwMode="auto">
            <a:xfrm>
              <a:off x="10210800" y="685800"/>
              <a:ext cx="2155311" cy="2531156"/>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73" name="Picture 2"/>
            <p:cNvPicPr>
              <a:picLocks noChangeAspect="1" noChangeArrowheads="1"/>
            </p:cNvPicPr>
            <p:nvPr/>
          </p:nvPicPr>
          <p:blipFill>
            <a:blip r:embed="rId6" cstate="print"/>
            <a:srcRect l="25833" t="8889" r="37500" b="6667"/>
            <a:stretch>
              <a:fillRect/>
            </a:stretch>
          </p:blipFill>
          <p:spPr bwMode="auto">
            <a:xfrm>
              <a:off x="10287000" y="762000"/>
              <a:ext cx="2155311" cy="2531156"/>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74" name="Picture 2"/>
            <p:cNvPicPr>
              <a:picLocks noChangeAspect="1" noChangeArrowheads="1"/>
            </p:cNvPicPr>
            <p:nvPr/>
          </p:nvPicPr>
          <p:blipFill>
            <a:blip r:embed="rId6" cstate="print"/>
            <a:srcRect l="25833" t="8889" r="37500" b="6667"/>
            <a:stretch>
              <a:fillRect/>
            </a:stretch>
          </p:blipFill>
          <p:spPr bwMode="auto">
            <a:xfrm>
              <a:off x="10363200" y="838200"/>
              <a:ext cx="2155311" cy="2531156"/>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grpSp>
      <p:pic>
        <p:nvPicPr>
          <p:cNvPr id="35" name="Picture 3"/>
          <p:cNvPicPr>
            <a:picLocks noChangeAspect="1" noChangeArrowheads="1"/>
          </p:cNvPicPr>
          <p:nvPr/>
        </p:nvPicPr>
        <p:blipFill>
          <a:blip r:embed="rId7" cstate="print"/>
          <a:srcRect l="5417" t="36297" r="74167" b="37037"/>
          <a:stretch>
            <a:fillRect/>
          </a:stretch>
        </p:blipFill>
        <p:spPr bwMode="auto">
          <a:xfrm>
            <a:off x="6474523" y="4724400"/>
            <a:ext cx="2209800" cy="1318727"/>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1028" name="Picture 4"/>
          <p:cNvPicPr>
            <a:picLocks noChangeAspect="1" noChangeArrowheads="1"/>
          </p:cNvPicPr>
          <p:nvPr/>
        </p:nvPicPr>
        <p:blipFill>
          <a:blip r:embed="rId8" cstate="print"/>
          <a:srcRect t="13704" r="23633" b="8518"/>
          <a:stretch>
            <a:fillRect/>
          </a:stretch>
        </p:blipFill>
        <p:spPr bwMode="auto">
          <a:xfrm>
            <a:off x="6474523" y="3329409"/>
            <a:ext cx="2209800" cy="1265981"/>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1031" name="Picture 7"/>
          <p:cNvPicPr>
            <a:picLocks noChangeAspect="1" noChangeArrowheads="1"/>
          </p:cNvPicPr>
          <p:nvPr/>
        </p:nvPicPr>
        <p:blipFill>
          <a:blip r:embed="rId9" cstate="print"/>
          <a:srcRect l="76250" t="48519" r="2083" b="21852"/>
          <a:stretch>
            <a:fillRect/>
          </a:stretch>
        </p:blipFill>
        <p:spPr bwMode="auto">
          <a:xfrm>
            <a:off x="6472999" y="1828800"/>
            <a:ext cx="2212848" cy="13716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
        <p:nvSpPr>
          <p:cNvPr id="14" name="Right Arrow 13"/>
          <p:cNvSpPr/>
          <p:nvPr/>
        </p:nvSpPr>
        <p:spPr>
          <a:xfrm>
            <a:off x="2667000" y="3276600"/>
            <a:ext cx="838200" cy="880402"/>
          </a:xfrm>
          <a:prstGeom prst="right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GB"/>
          </a:p>
        </p:txBody>
      </p:sp>
      <p:sp>
        <p:nvSpPr>
          <p:cNvPr id="75" name="Right Arrow 74"/>
          <p:cNvSpPr/>
          <p:nvPr/>
        </p:nvSpPr>
        <p:spPr>
          <a:xfrm>
            <a:off x="2667000" y="3276600"/>
            <a:ext cx="838200" cy="880402"/>
          </a:xfrm>
          <a:prstGeom prst="rightArrow">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
        <p:nvSpPr>
          <p:cNvPr id="76" name="Right Arrow 75"/>
          <p:cNvSpPr/>
          <p:nvPr/>
        </p:nvSpPr>
        <p:spPr>
          <a:xfrm>
            <a:off x="5638800" y="3276600"/>
            <a:ext cx="838200" cy="880402"/>
          </a:xfrm>
          <a:prstGeom prst="rightArrow">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44444E-6 -3.33333E-6 L 0.05764 0.20556 " pathEditMode="relative" rAng="0" ptsTypes="AA">
                                      <p:cBhvr>
                                        <p:cTn id="6" dur="2000" fill="hold"/>
                                        <p:tgtEl>
                                          <p:spTgt spid="4"/>
                                        </p:tgtEl>
                                        <p:attrNameLst>
                                          <p:attrName>ppt_x</p:attrName>
                                          <p:attrName>ppt_y</p:attrName>
                                        </p:attrNameLst>
                                      </p:cBhvr>
                                      <p:rCtr x="2900" y="10300"/>
                                    </p:animMotion>
                                  </p:childTnLst>
                                </p:cTn>
                              </p:par>
                              <p:par>
                                <p:cTn id="7" presetID="42" presetClass="path" presetSubtype="0" accel="50000" decel="50000" fill="hold" nodeType="withEffect">
                                  <p:stCondLst>
                                    <p:cond delay="0"/>
                                  </p:stCondLst>
                                  <p:childTnLst>
                                    <p:animMotion origin="layout" path="M 8.33333E-7 -3.33333E-6 L -0.0724 0.20556 " pathEditMode="relative" rAng="0" ptsTypes="AA">
                                      <p:cBhvr>
                                        <p:cTn id="8" dur="2000" fill="hold"/>
                                        <p:tgtEl>
                                          <p:spTgt spid="6"/>
                                        </p:tgtEl>
                                        <p:attrNameLst>
                                          <p:attrName>ppt_x</p:attrName>
                                          <p:attrName>ppt_y</p:attrName>
                                        </p:attrNameLst>
                                      </p:cBhvr>
                                      <p:rCtr x="-3600" y="10300"/>
                                    </p:animMotion>
                                  </p:childTnLst>
                                </p:cTn>
                              </p:par>
                              <p:par>
                                <p:cTn id="9" presetID="42" presetClass="path" presetSubtype="0" accel="50000" decel="50000" fill="hold" nodeType="withEffect">
                                  <p:stCondLst>
                                    <p:cond delay="0"/>
                                  </p:stCondLst>
                                  <p:childTnLst>
                                    <p:animMotion origin="layout" path="M -4.44444E-6 -3.33333E-6 L 0.05764 -0.00555 " pathEditMode="relative" rAng="0" ptsTypes="AA">
                                      <p:cBhvr>
                                        <p:cTn id="10" dur="2000" fill="hold"/>
                                        <p:tgtEl>
                                          <p:spTgt spid="9"/>
                                        </p:tgtEl>
                                        <p:attrNameLst>
                                          <p:attrName>ppt_x</p:attrName>
                                          <p:attrName>ppt_y</p:attrName>
                                        </p:attrNameLst>
                                      </p:cBhvr>
                                      <p:rCtr x="2900" y="-300"/>
                                    </p:animMotion>
                                  </p:childTnLst>
                                </p:cTn>
                              </p:par>
                              <p:par>
                                <p:cTn id="11" presetID="42" presetClass="path" presetSubtype="0" accel="50000" decel="50000" fill="hold" nodeType="withEffect">
                                  <p:stCondLst>
                                    <p:cond delay="0"/>
                                  </p:stCondLst>
                                  <p:childTnLst>
                                    <p:animMotion origin="layout" path="M 8.33333E-7 -3.33333E-6 L -0.0724 -0.00555 " pathEditMode="relative" rAng="0" ptsTypes="AA">
                                      <p:cBhvr>
                                        <p:cTn id="12" dur="2000" fill="hold"/>
                                        <p:tgtEl>
                                          <p:spTgt spid="16"/>
                                        </p:tgtEl>
                                        <p:attrNameLst>
                                          <p:attrName>ppt_x</p:attrName>
                                          <p:attrName>ppt_y</p:attrName>
                                        </p:attrNameLst>
                                      </p:cBhvr>
                                      <p:rCtr x="-3600" y="-300"/>
                                    </p:animMotion>
                                  </p:childTnLst>
                                </p:cTn>
                              </p:par>
                              <p:par>
                                <p:cTn id="13" presetID="42" presetClass="path" presetSubtype="0" accel="50000" decel="50000" fill="hold" nodeType="withEffect">
                                  <p:stCondLst>
                                    <p:cond delay="0"/>
                                  </p:stCondLst>
                                  <p:childTnLst>
                                    <p:animMotion origin="layout" path="M -4.44444E-6 -3.33333E-6 L 0.05764 -0.19444 " pathEditMode="relative" rAng="0" ptsTypes="AA">
                                      <p:cBhvr>
                                        <p:cTn id="14" dur="2000" fill="hold"/>
                                        <p:tgtEl>
                                          <p:spTgt spid="18"/>
                                        </p:tgtEl>
                                        <p:attrNameLst>
                                          <p:attrName>ppt_x</p:attrName>
                                          <p:attrName>ppt_y</p:attrName>
                                        </p:attrNameLst>
                                      </p:cBhvr>
                                      <p:rCtr x="2900" y="-9700"/>
                                    </p:animMotion>
                                  </p:childTnLst>
                                </p:cTn>
                              </p:par>
                              <p:par>
                                <p:cTn id="15" presetID="42" presetClass="path" presetSubtype="0" accel="50000" decel="50000" fill="hold" nodeType="withEffect">
                                  <p:stCondLst>
                                    <p:cond delay="0"/>
                                  </p:stCondLst>
                                  <p:childTnLst>
                                    <p:animMotion origin="layout" path="M 8.33333E-7 -3.33333E-6 L -0.0724 -0.20555 " pathEditMode="relative" rAng="0" ptsTypes="AA">
                                      <p:cBhvr>
                                        <p:cTn id="16" dur="2000" fill="hold"/>
                                        <p:tgtEl>
                                          <p:spTgt spid="26"/>
                                        </p:tgtEl>
                                        <p:attrNameLst>
                                          <p:attrName>ppt_x</p:attrName>
                                          <p:attrName>ppt_y</p:attrName>
                                        </p:attrNameLst>
                                      </p:cBhvr>
                                      <p:rCtr x="-3600" y="-10300"/>
                                    </p:animMotion>
                                  </p:childTnLst>
                                </p:cTn>
                              </p:par>
                              <p:par>
                                <p:cTn id="17" presetID="10" presetClass="exit" presetSubtype="0" fill="hold" nodeType="withEffect">
                                  <p:stCondLst>
                                    <p:cond delay="0"/>
                                  </p:stCondLst>
                                  <p:childTnLst>
                                    <p:animEffect transition="out" filter="fade">
                                      <p:cBhvr>
                                        <p:cTn id="18" dur="2000"/>
                                        <p:tgtEl>
                                          <p:spTgt spid="4"/>
                                        </p:tgtEl>
                                      </p:cBhvr>
                                    </p:animEffect>
                                    <p:set>
                                      <p:cBhvr>
                                        <p:cTn id="19" dur="1" fill="hold">
                                          <p:stCondLst>
                                            <p:cond delay="1999"/>
                                          </p:stCondLst>
                                        </p:cTn>
                                        <p:tgtEl>
                                          <p:spTgt spid="4"/>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2000"/>
                                        <p:tgtEl>
                                          <p:spTgt spid="6"/>
                                        </p:tgtEl>
                                      </p:cBhvr>
                                    </p:animEffect>
                                    <p:set>
                                      <p:cBhvr>
                                        <p:cTn id="22" dur="1" fill="hold">
                                          <p:stCondLst>
                                            <p:cond delay="1999"/>
                                          </p:stCondLst>
                                        </p:cTn>
                                        <p:tgtEl>
                                          <p:spTgt spid="6"/>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2000"/>
                                        <p:tgtEl>
                                          <p:spTgt spid="9"/>
                                        </p:tgtEl>
                                      </p:cBhvr>
                                    </p:animEffect>
                                    <p:set>
                                      <p:cBhvr>
                                        <p:cTn id="25" dur="1" fill="hold">
                                          <p:stCondLst>
                                            <p:cond delay="1999"/>
                                          </p:stCondLst>
                                        </p:cTn>
                                        <p:tgtEl>
                                          <p:spTgt spid="9"/>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2000"/>
                                        <p:tgtEl>
                                          <p:spTgt spid="16"/>
                                        </p:tgtEl>
                                      </p:cBhvr>
                                    </p:animEffect>
                                    <p:set>
                                      <p:cBhvr>
                                        <p:cTn id="28" dur="1" fill="hold">
                                          <p:stCondLst>
                                            <p:cond delay="1999"/>
                                          </p:stCondLst>
                                        </p:cTn>
                                        <p:tgtEl>
                                          <p:spTgt spid="16"/>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2000"/>
                                        <p:tgtEl>
                                          <p:spTgt spid="18"/>
                                        </p:tgtEl>
                                      </p:cBhvr>
                                    </p:animEffect>
                                    <p:set>
                                      <p:cBhvr>
                                        <p:cTn id="31" dur="1" fill="hold">
                                          <p:stCondLst>
                                            <p:cond delay="1999"/>
                                          </p:stCondLst>
                                        </p:cTn>
                                        <p:tgtEl>
                                          <p:spTgt spid="18"/>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2000"/>
                                        <p:tgtEl>
                                          <p:spTgt spid="26"/>
                                        </p:tgtEl>
                                      </p:cBhvr>
                                    </p:animEffect>
                                    <p:set>
                                      <p:cBhvr>
                                        <p:cTn id="34" dur="1" fill="hold">
                                          <p:stCondLst>
                                            <p:cond delay="1999"/>
                                          </p:stCondLst>
                                        </p:cTn>
                                        <p:tgtEl>
                                          <p:spTgt spid="26"/>
                                        </p:tgtEl>
                                        <p:attrNameLst>
                                          <p:attrName>style.visibility</p:attrName>
                                        </p:attrNameLst>
                                      </p:cBhvr>
                                      <p:to>
                                        <p:strVal val="hidden"/>
                                      </p:to>
                                    </p:set>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59"/>
                                        </p:tgtEl>
                                        <p:attrNameLst>
                                          <p:attrName>style.visibility</p:attrName>
                                        </p:attrNameLst>
                                      </p:cBhvr>
                                      <p:to>
                                        <p:strVal val="visible"/>
                                      </p:to>
                                    </p:set>
                                    <p:animEffect transition="in" filter="fade">
                                      <p:cBhvr>
                                        <p:cTn id="38" dur="500"/>
                                        <p:tgtEl>
                                          <p:spTgt spid="59"/>
                                        </p:tgtEl>
                                      </p:cBhvr>
                                    </p:animEffect>
                                  </p:childTnLst>
                                </p:cTn>
                              </p:par>
                              <p:par>
                                <p:cTn id="39" presetID="10" presetClass="entr" presetSubtype="0" fill="hold" nodeType="withEffect">
                                  <p:stCondLst>
                                    <p:cond delay="0"/>
                                  </p:stCondLst>
                                  <p:childTnLst>
                                    <p:set>
                                      <p:cBhvr>
                                        <p:cTn id="40" dur="1" fill="hold">
                                          <p:stCondLst>
                                            <p:cond delay="0"/>
                                          </p:stCondLst>
                                        </p:cTn>
                                        <p:tgtEl>
                                          <p:spTgt spid="1026"/>
                                        </p:tgtEl>
                                        <p:attrNameLst>
                                          <p:attrName>style.visibility</p:attrName>
                                        </p:attrNameLst>
                                      </p:cBhvr>
                                      <p:to>
                                        <p:strVal val="visible"/>
                                      </p:to>
                                    </p:set>
                                    <p:animEffect transition="in" filter="fade">
                                      <p:cBhvr>
                                        <p:cTn id="41" dur="500"/>
                                        <p:tgtEl>
                                          <p:spTgt spid="1026"/>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xit" presetSubtype="0" fill="hold" nodeType="clickEffect">
                                  <p:stCondLst>
                                    <p:cond delay="0"/>
                                  </p:stCondLst>
                                  <p:childTnLst>
                                    <p:anim calcmode="lin" valueType="num">
                                      <p:cBhvr>
                                        <p:cTn id="45" dur="500"/>
                                        <p:tgtEl>
                                          <p:spTgt spid="1027"/>
                                        </p:tgtEl>
                                        <p:attrNameLst>
                                          <p:attrName>ppt_w</p:attrName>
                                        </p:attrNameLst>
                                      </p:cBhvr>
                                      <p:tavLst>
                                        <p:tav tm="0">
                                          <p:val>
                                            <p:strVal val="ppt_w"/>
                                          </p:val>
                                        </p:tav>
                                        <p:tav tm="100000">
                                          <p:val>
                                            <p:fltVal val="0"/>
                                          </p:val>
                                        </p:tav>
                                      </p:tavLst>
                                    </p:anim>
                                    <p:anim calcmode="lin" valueType="num">
                                      <p:cBhvr>
                                        <p:cTn id="46" dur="500"/>
                                        <p:tgtEl>
                                          <p:spTgt spid="1027"/>
                                        </p:tgtEl>
                                        <p:attrNameLst>
                                          <p:attrName>ppt_h</p:attrName>
                                        </p:attrNameLst>
                                      </p:cBhvr>
                                      <p:tavLst>
                                        <p:tav tm="0">
                                          <p:val>
                                            <p:strVal val="ppt_h"/>
                                          </p:val>
                                        </p:tav>
                                        <p:tav tm="100000">
                                          <p:val>
                                            <p:fltVal val="0"/>
                                          </p:val>
                                        </p:tav>
                                      </p:tavLst>
                                    </p:anim>
                                    <p:animEffect transition="out" filter="fade">
                                      <p:cBhvr>
                                        <p:cTn id="47" dur="500"/>
                                        <p:tgtEl>
                                          <p:spTgt spid="1027"/>
                                        </p:tgtEl>
                                      </p:cBhvr>
                                    </p:animEffect>
                                    <p:set>
                                      <p:cBhvr>
                                        <p:cTn id="48" dur="1" fill="hold">
                                          <p:stCondLst>
                                            <p:cond delay="499"/>
                                          </p:stCondLst>
                                        </p:cTn>
                                        <p:tgtEl>
                                          <p:spTgt spid="1027"/>
                                        </p:tgtEl>
                                        <p:attrNameLst>
                                          <p:attrName>style.visibility</p:attrName>
                                        </p:attrNameLst>
                                      </p:cBhvr>
                                      <p:to>
                                        <p:strVal val="hidden"/>
                                      </p:to>
                                    </p:set>
                                  </p:childTnLst>
                                </p:cTn>
                              </p:par>
                            </p:childTnLst>
                          </p:cTn>
                        </p:par>
                        <p:par>
                          <p:cTn id="49" fill="hold">
                            <p:stCondLst>
                              <p:cond delay="500"/>
                            </p:stCondLst>
                            <p:childTnLst>
                              <p:par>
                                <p:cTn id="50" presetID="10" presetClass="entr" presetSubtype="0" fill="hold" grpId="0" nodeType="after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5"/>
                                        </p:tgtEl>
                                        <p:attrNameLst>
                                          <p:attrName>style.visibility</p:attrName>
                                        </p:attrNameLst>
                                      </p:cBhvr>
                                      <p:to>
                                        <p:strVal val="visible"/>
                                      </p:to>
                                    </p:set>
                                    <p:animEffect transition="in" filter="fade">
                                      <p:cBhvr>
                                        <p:cTn id="55" dur="500"/>
                                        <p:tgtEl>
                                          <p:spTgt spid="75"/>
                                        </p:tgtEl>
                                      </p:cBhvr>
                                    </p:animEffect>
                                  </p:childTnLst>
                                </p:cTn>
                              </p:par>
                              <p:par>
                                <p:cTn id="56" presetID="53" presetClass="entr" presetSubtype="0" fill="hold" grpId="0" nodeType="withEffect">
                                  <p:stCondLst>
                                    <p:cond delay="0"/>
                                  </p:stCondLst>
                                  <p:childTnLst>
                                    <p:set>
                                      <p:cBhvr>
                                        <p:cTn id="57" dur="1" fill="hold">
                                          <p:stCondLst>
                                            <p:cond delay="0"/>
                                          </p:stCondLst>
                                        </p:cTn>
                                        <p:tgtEl>
                                          <p:spTgt spid="61"/>
                                        </p:tgtEl>
                                        <p:attrNameLst>
                                          <p:attrName>style.visibility</p:attrName>
                                        </p:attrNameLst>
                                      </p:cBhvr>
                                      <p:to>
                                        <p:strVal val="visible"/>
                                      </p:to>
                                    </p:set>
                                    <p:anim calcmode="lin" valueType="num">
                                      <p:cBhvr>
                                        <p:cTn id="58" dur="500" fill="hold"/>
                                        <p:tgtEl>
                                          <p:spTgt spid="61"/>
                                        </p:tgtEl>
                                        <p:attrNameLst>
                                          <p:attrName>ppt_w</p:attrName>
                                        </p:attrNameLst>
                                      </p:cBhvr>
                                      <p:tavLst>
                                        <p:tav tm="0">
                                          <p:val>
                                            <p:fltVal val="0"/>
                                          </p:val>
                                        </p:tav>
                                        <p:tav tm="100000">
                                          <p:val>
                                            <p:strVal val="#ppt_w"/>
                                          </p:val>
                                        </p:tav>
                                      </p:tavLst>
                                    </p:anim>
                                    <p:anim calcmode="lin" valueType="num">
                                      <p:cBhvr>
                                        <p:cTn id="59" dur="500" fill="hold"/>
                                        <p:tgtEl>
                                          <p:spTgt spid="61"/>
                                        </p:tgtEl>
                                        <p:attrNameLst>
                                          <p:attrName>ppt_h</p:attrName>
                                        </p:attrNameLst>
                                      </p:cBhvr>
                                      <p:tavLst>
                                        <p:tav tm="0">
                                          <p:val>
                                            <p:fltVal val="0"/>
                                          </p:val>
                                        </p:tav>
                                        <p:tav tm="100000">
                                          <p:val>
                                            <p:strVal val="#ppt_h"/>
                                          </p:val>
                                        </p:tav>
                                      </p:tavLst>
                                    </p:anim>
                                    <p:animEffect transition="in" filter="fade">
                                      <p:cBhvr>
                                        <p:cTn id="60" dur="500"/>
                                        <p:tgtEl>
                                          <p:spTgt spid="61"/>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66"/>
                                        </p:tgtEl>
                                        <p:attrNameLst>
                                          <p:attrName>style.visibility</p:attrName>
                                        </p:attrNameLst>
                                      </p:cBhvr>
                                      <p:to>
                                        <p:strVal val="visible"/>
                                      </p:to>
                                    </p:set>
                                    <p:animEffect transition="in" filter="fade">
                                      <p:cBhvr>
                                        <p:cTn id="65" dur="500"/>
                                        <p:tgtEl>
                                          <p:spTgt spid="66"/>
                                        </p:tgtEl>
                                      </p:cBhvr>
                                    </p:animEffect>
                                  </p:childTnLst>
                                </p:cTn>
                              </p:par>
                              <p:par>
                                <p:cTn id="66" presetID="10" presetClass="exit" presetSubtype="0" fill="hold" nodeType="withEffect">
                                  <p:stCondLst>
                                    <p:cond delay="0"/>
                                  </p:stCondLst>
                                  <p:childTnLst>
                                    <p:animEffect transition="out" filter="fade">
                                      <p:cBhvr>
                                        <p:cTn id="67" dur="500"/>
                                        <p:tgtEl>
                                          <p:spTgt spid="29"/>
                                        </p:tgtEl>
                                      </p:cBhvr>
                                    </p:animEffect>
                                    <p:set>
                                      <p:cBhvr>
                                        <p:cTn id="68" dur="1" fill="hold">
                                          <p:stCondLst>
                                            <p:cond delay="499"/>
                                          </p:stCondLst>
                                        </p:cTn>
                                        <p:tgtEl>
                                          <p:spTgt spid="29"/>
                                        </p:tgtEl>
                                        <p:attrNameLst>
                                          <p:attrName>style.visibility</p:attrName>
                                        </p:attrNameLst>
                                      </p:cBhvr>
                                      <p:to>
                                        <p:strVal val="hidden"/>
                                      </p:to>
                                    </p:set>
                                  </p:childTnLst>
                                </p:cTn>
                              </p:par>
                            </p:childTnLst>
                          </p:cTn>
                        </p:par>
                        <p:par>
                          <p:cTn id="69" fill="hold">
                            <p:stCondLst>
                              <p:cond delay="500"/>
                            </p:stCondLst>
                            <p:childTnLst>
                              <p:par>
                                <p:cTn id="70" presetID="9" presetClass="entr" presetSubtype="0" fill="hold" nodeType="afterEffect">
                                  <p:stCondLst>
                                    <p:cond delay="0"/>
                                  </p:stCondLst>
                                  <p:childTnLst>
                                    <p:set>
                                      <p:cBhvr>
                                        <p:cTn id="71" dur="1" fill="hold">
                                          <p:stCondLst>
                                            <p:cond delay="0"/>
                                          </p:stCondLst>
                                        </p:cTn>
                                        <p:tgtEl>
                                          <p:spTgt spid="1028"/>
                                        </p:tgtEl>
                                        <p:attrNameLst>
                                          <p:attrName>style.visibility</p:attrName>
                                        </p:attrNameLst>
                                      </p:cBhvr>
                                      <p:to>
                                        <p:strVal val="visible"/>
                                      </p:to>
                                    </p:set>
                                    <p:animEffect transition="in" filter="dissolve">
                                      <p:cBhvr>
                                        <p:cTn id="72" dur="500"/>
                                        <p:tgtEl>
                                          <p:spTgt spid="102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76"/>
                                        </p:tgtEl>
                                        <p:attrNameLst>
                                          <p:attrName>style.visibility</p:attrName>
                                        </p:attrNameLst>
                                      </p:cBhvr>
                                      <p:to>
                                        <p:strVal val="visible"/>
                                      </p:to>
                                    </p:set>
                                    <p:animEffect transition="in" filter="fade">
                                      <p:cBhvr>
                                        <p:cTn id="75" dur="500"/>
                                        <p:tgtEl>
                                          <p:spTgt spid="76"/>
                                        </p:tgtEl>
                                      </p:cBhvr>
                                    </p:animEffect>
                                  </p:childTnLst>
                                </p:cTn>
                              </p:par>
                              <p:par>
                                <p:cTn id="76" presetID="9" presetClass="entr" presetSubtype="0" fill="hold" nodeType="withEffect">
                                  <p:stCondLst>
                                    <p:cond delay="0"/>
                                  </p:stCondLst>
                                  <p:childTnLst>
                                    <p:set>
                                      <p:cBhvr>
                                        <p:cTn id="77" dur="1" fill="hold">
                                          <p:stCondLst>
                                            <p:cond delay="0"/>
                                          </p:stCondLst>
                                        </p:cTn>
                                        <p:tgtEl>
                                          <p:spTgt spid="35"/>
                                        </p:tgtEl>
                                        <p:attrNameLst>
                                          <p:attrName>style.visibility</p:attrName>
                                        </p:attrNameLst>
                                      </p:cBhvr>
                                      <p:to>
                                        <p:strVal val="visible"/>
                                      </p:to>
                                    </p:set>
                                    <p:animEffect transition="in" filter="dissolve">
                                      <p:cBhvr>
                                        <p:cTn id="78" dur="500"/>
                                        <p:tgtEl>
                                          <p:spTgt spid="35"/>
                                        </p:tgtEl>
                                      </p:cBhvr>
                                    </p:animEffect>
                                  </p:childTnLst>
                                </p:cTn>
                              </p:par>
                              <p:par>
                                <p:cTn id="79" presetID="10" presetClass="entr" presetSubtype="0" fill="hold" nodeType="withEffect">
                                  <p:stCondLst>
                                    <p:cond delay="0"/>
                                  </p:stCondLst>
                                  <p:childTnLst>
                                    <p:set>
                                      <p:cBhvr>
                                        <p:cTn id="80" dur="1" fill="hold">
                                          <p:stCondLst>
                                            <p:cond delay="0"/>
                                          </p:stCondLst>
                                        </p:cTn>
                                        <p:tgtEl>
                                          <p:spTgt spid="1031"/>
                                        </p:tgtEl>
                                        <p:attrNameLst>
                                          <p:attrName>style.visibility</p:attrName>
                                        </p:attrNameLst>
                                      </p:cBhvr>
                                      <p:to>
                                        <p:strVal val="visible"/>
                                      </p:to>
                                    </p:set>
                                    <p:animEffect transition="in" filter="fade">
                                      <p:cBhvr>
                                        <p:cTn id="81" dur="500"/>
                                        <p:tgtEl>
                                          <p:spTgt spid="10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1" grpId="0" animBg="1"/>
      <p:bldP spid="62" grpId="0" animBg="1"/>
      <p:bldP spid="66" grpId="0" animBg="1"/>
      <p:bldP spid="75" grpId="0" animBg="1"/>
      <p:bldP spid="7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tretch>
            <a:fillRect/>
          </a:stretch>
        </p:blipFill>
        <p:spPr bwMode="auto">
          <a:xfrm>
            <a:off x="901166" y="1143000"/>
            <a:ext cx="7932217" cy="5486400"/>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1155632"/>
            <a:ext cx="9100576" cy="5321368"/>
          </a:xfrm>
          <a:prstGeom prst="rect">
            <a:avLst/>
          </a:prstGeom>
        </p:spPr>
      </p:pic>
      <p:sp>
        <p:nvSpPr>
          <p:cNvPr id="2" name="Slide Number Placeholder 1"/>
          <p:cNvSpPr>
            <a:spLocks noGrp="1"/>
          </p:cNvSpPr>
          <p:nvPr>
            <p:ph type="sldNum" sz="quarter" idx="12"/>
          </p:nvPr>
        </p:nvSpPr>
        <p:spPr/>
        <p:txBody>
          <a:bodyPr/>
          <a:lstStyle/>
          <a:p>
            <a:fld id="{C97275D5-4C12-42FF-82D2-635AEC9DB89A}" type="slidenum">
              <a:rPr lang="en-US" smtClean="0"/>
              <a:pPr/>
              <a:t>2</a:t>
            </a:fld>
            <a:endParaRPr lang="en-US"/>
          </a:p>
        </p:txBody>
      </p:sp>
      <p:sp>
        <p:nvSpPr>
          <p:cNvPr id="3" name="Title 2"/>
          <p:cNvSpPr>
            <a:spLocks noGrp="1"/>
          </p:cNvSpPr>
          <p:nvPr>
            <p:ph type="title"/>
          </p:nvPr>
        </p:nvSpPr>
        <p:spPr/>
        <p:txBody>
          <a:bodyPr/>
          <a:lstStyle/>
          <a:p>
            <a:r>
              <a:rPr lang="en-CA" dirty="0" smtClean="0"/>
              <a:t>Today - One Common Interface</a:t>
            </a:r>
            <a:br>
              <a:rPr lang="en-CA" dirty="0" smtClean="0"/>
            </a:br>
            <a:r>
              <a:rPr lang="en-CA" sz="3200" dirty="0" smtClean="0"/>
              <a:t>Tomorrow – on ICAO Website</a:t>
            </a:r>
            <a:endParaRPr lang="en-CA" dirty="0"/>
          </a:p>
        </p:txBody>
      </p:sp>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2217496" y="2667001"/>
            <a:ext cx="5280508" cy="3657600"/>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TextBox 5"/>
          <p:cNvSpPr txBox="1"/>
          <p:nvPr/>
        </p:nvSpPr>
        <p:spPr>
          <a:xfrm>
            <a:off x="107152" y="1828800"/>
            <a:ext cx="3779048" cy="646331"/>
          </a:xfrm>
          <a:prstGeom prst="rect">
            <a:avLst/>
          </a:prstGeom>
          <a:noFill/>
        </p:spPr>
        <p:txBody>
          <a:bodyPr wrap="none" rtlCol="0">
            <a:spAutoFit/>
          </a:bodyPr>
          <a:lstStyle/>
          <a:p>
            <a:r>
              <a:rPr lang="en-CA" sz="3600" b="1" dirty="0" smtClean="0"/>
              <a:t>  http://gis.icao.int</a:t>
            </a:r>
            <a:endParaRPr lang="en-CA" sz="3600" b="1" dirty="0"/>
          </a:p>
        </p:txBody>
      </p:sp>
    </p:spTree>
    <p:extLst>
      <p:ext uri="{BB962C8B-B14F-4D97-AF65-F5344CB8AC3E}">
        <p14:creationId xmlns:p14="http://schemas.microsoft.com/office/powerpoint/2010/main" xmlns="" val="324471914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000"/>
                                        <p:tgtEl>
                                          <p:spTgt spid="6"/>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027"/>
                                        </p:tgtEl>
                                        <p:attrNameLst>
                                          <p:attrName>style.visibility</p:attrName>
                                        </p:attrNameLst>
                                      </p:cBhvr>
                                      <p:to>
                                        <p:strVal val="visible"/>
                                      </p:to>
                                    </p:set>
                                    <p:animEffect transition="in" filter="fade">
                                      <p:cBhvr>
                                        <p:cTn id="11" dur="500"/>
                                        <p:tgtEl>
                                          <p:spTgt spid="102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6"/>
                                        </p:tgtEl>
                                      </p:cBhvr>
                                    </p:animEffect>
                                    <p:set>
                                      <p:cBhvr>
                                        <p:cTn id="16" dur="1" fill="hold">
                                          <p:stCondLst>
                                            <p:cond delay="499"/>
                                          </p:stCondLst>
                                        </p:cTn>
                                        <p:tgtEl>
                                          <p:spTgt spid="6"/>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4"/>
                                        </p:tgtEl>
                                      </p:cBhvr>
                                    </p:animEffect>
                                    <p:set>
                                      <p:cBhvr>
                                        <p:cTn id="19" dur="1" fill="hold">
                                          <p:stCondLst>
                                            <p:cond delay="499"/>
                                          </p:stCondLst>
                                        </p:cTn>
                                        <p:tgtEl>
                                          <p:spTgt spid="4"/>
                                        </p:tgtEl>
                                        <p:attrNameLst>
                                          <p:attrName>style.visibility</p:attrName>
                                        </p:attrNameLst>
                                      </p:cBhvr>
                                      <p:to>
                                        <p:strVal val="hidden"/>
                                      </p:to>
                                    </p:set>
                                  </p:childTnLst>
                                </p:cTn>
                              </p:par>
                            </p:childTnLst>
                          </p:cTn>
                        </p:par>
                        <p:par>
                          <p:cTn id="20" fill="hold">
                            <p:stCondLst>
                              <p:cond delay="500"/>
                            </p:stCondLst>
                            <p:childTnLst>
                              <p:par>
                                <p:cTn id="21" presetID="6" presetClass="emph" presetSubtype="0" fill="hold" nodeType="afterEffect">
                                  <p:stCondLst>
                                    <p:cond delay="0"/>
                                  </p:stCondLst>
                                  <p:childTnLst>
                                    <p:animScale>
                                      <p:cBhvr>
                                        <p:cTn id="22" dur="2000" fill="hold"/>
                                        <p:tgtEl>
                                          <p:spTgt spid="1027"/>
                                        </p:tgtEl>
                                      </p:cBhvr>
                                      <p:by x="150000" y="150000"/>
                                    </p:animScale>
                                  </p:childTnLst>
                                </p:cTn>
                              </p:par>
                              <p:par>
                                <p:cTn id="23" presetID="64" presetClass="path" presetSubtype="0" accel="50000" decel="50000" fill="hold" nodeType="withEffect">
                                  <p:stCondLst>
                                    <p:cond delay="0"/>
                                  </p:stCondLst>
                                  <p:childTnLst>
                                    <p:animMotion origin="layout" path="M 0 4.44444E-6 L 0 -0.08889 " pathEditMode="relative" rAng="0" ptsTypes="AA">
                                      <p:cBhvr>
                                        <p:cTn id="24" dur="2000" fill="hold"/>
                                        <p:tgtEl>
                                          <p:spTgt spid="1027"/>
                                        </p:tgtEl>
                                        <p:attrNameLst>
                                          <p:attrName>ppt_x</p:attrName>
                                          <p:attrName>ppt_y</p:attrName>
                                        </p:attrNameLst>
                                      </p:cBhvr>
                                      <p:rCtr x="0" y="-4444"/>
                                    </p:animMotion>
                                  </p:childTnLst>
                                </p:cTn>
                              </p:par>
                            </p:childTnLst>
                          </p:cTn>
                        </p:par>
                        <p:par>
                          <p:cTn id="25" fill="hold">
                            <p:stCondLst>
                              <p:cond delay="2500"/>
                            </p:stCondLst>
                            <p:childTnLst>
                              <p:par>
                                <p:cTn id="26" presetID="10" presetClass="exit" presetSubtype="0" fill="hold" nodeType="afterEffect">
                                  <p:stCondLst>
                                    <p:cond delay="0"/>
                                  </p:stCondLst>
                                  <p:childTnLst>
                                    <p:animEffect transition="out" filter="fade">
                                      <p:cBhvr>
                                        <p:cTn id="27" dur="500"/>
                                        <p:tgtEl>
                                          <p:spTgt spid="1027"/>
                                        </p:tgtEl>
                                      </p:cBhvr>
                                    </p:animEffect>
                                    <p:set>
                                      <p:cBhvr>
                                        <p:cTn id="28" dur="1" fill="hold">
                                          <p:stCondLst>
                                            <p:cond delay="499"/>
                                          </p:stCondLst>
                                        </p:cTn>
                                        <p:tgtEl>
                                          <p:spTgt spid="1027"/>
                                        </p:tgtEl>
                                        <p:attrNameLst>
                                          <p:attrName>style.visibility</p:attrName>
                                        </p:attrNameLst>
                                      </p:cBhvr>
                                      <p:to>
                                        <p:strVal val="hidden"/>
                                      </p:to>
                                    </p:set>
                                  </p:childTnLst>
                                </p:cTn>
                              </p:par>
                              <p:par>
                                <p:cTn id="29" presetID="1" presetClass="entr" presetSubtype="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3</a:t>
            </a:fld>
            <a:endParaRPr lang="en-US"/>
          </a:p>
        </p:txBody>
      </p:sp>
      <p:sp>
        <p:nvSpPr>
          <p:cNvPr id="3" name="Title 2"/>
          <p:cNvSpPr>
            <a:spLocks noGrp="1"/>
          </p:cNvSpPr>
          <p:nvPr>
            <p:ph type="title"/>
          </p:nvPr>
        </p:nvSpPr>
        <p:spPr/>
        <p:txBody>
          <a:bodyPr/>
          <a:lstStyle/>
          <a:p>
            <a:r>
              <a:rPr lang="en-CA" dirty="0" smtClean="0"/>
              <a:t>A Gallery of Information</a:t>
            </a:r>
            <a:endParaRPr lang="en-CA" dirty="0"/>
          </a:p>
        </p:txBody>
      </p:sp>
      <p:pic>
        <p:nvPicPr>
          <p:cNvPr id="6"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tretch>
            <a:fillRect/>
          </a:stretch>
        </p:blipFill>
        <p:spPr bwMode="auto">
          <a:xfrm>
            <a:off x="901166" y="1143000"/>
            <a:ext cx="7932217" cy="5486399"/>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Rectangle 6"/>
          <p:cNvSpPr/>
          <p:nvPr/>
        </p:nvSpPr>
        <p:spPr>
          <a:xfrm>
            <a:off x="1219200" y="2971800"/>
            <a:ext cx="11430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TextBox 7"/>
          <p:cNvSpPr txBox="1"/>
          <p:nvPr/>
        </p:nvSpPr>
        <p:spPr>
          <a:xfrm>
            <a:off x="1143000" y="2861846"/>
            <a:ext cx="495649" cy="338554"/>
          </a:xfrm>
          <a:prstGeom prst="rect">
            <a:avLst/>
          </a:prstGeom>
          <a:noFill/>
        </p:spPr>
        <p:txBody>
          <a:bodyPr wrap="none" rtlCol="0">
            <a:spAutoFit/>
          </a:bodyPr>
          <a:lstStyle/>
          <a:p>
            <a:r>
              <a:rPr lang="en-CA" sz="1600" b="1" dirty="0" smtClean="0"/>
              <a:t>LPR</a:t>
            </a:r>
            <a:endParaRPr lang="en-CA" sz="1600" b="1" dirty="0"/>
          </a:p>
        </p:txBody>
      </p:sp>
      <p:pic>
        <p:nvPicPr>
          <p:cNvPr id="13" name="Picture 1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43000" y="3200400"/>
            <a:ext cx="5638334" cy="3425669"/>
          </a:xfrm>
          <a:prstGeom prst="rect">
            <a:avLst/>
          </a:prstGeom>
        </p:spPr>
      </p:pic>
      <p:sp>
        <p:nvSpPr>
          <p:cNvPr id="9" name="Rounded Rectangle 8"/>
          <p:cNvSpPr/>
          <p:nvPr/>
        </p:nvSpPr>
        <p:spPr>
          <a:xfrm>
            <a:off x="990600" y="2819400"/>
            <a:ext cx="1981200" cy="381000"/>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 name="Rounded Rectangle 15"/>
          <p:cNvSpPr/>
          <p:nvPr/>
        </p:nvSpPr>
        <p:spPr>
          <a:xfrm>
            <a:off x="1088994" y="3200399"/>
            <a:ext cx="3778280" cy="1712835"/>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xmlns="" val="4266281077"/>
      </p:ext>
    </p:extLst>
  </p:cSld>
  <p:clrMapOvr>
    <a:masterClrMapping/>
  </p:clrMapOvr>
  <mc:AlternateContent xmlns:mc="http://schemas.openxmlformats.org/markup-compatibility/2006">
    <mc:Choice xmlns:p14="http://schemas.microsoft.com/office/powerpoint/2010/main" xmlns=""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20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9"/>
                                        </p:tgtEl>
                                      </p:cBhvr>
                                    </p:animEffect>
                                    <p:set>
                                      <p:cBhvr>
                                        <p:cTn id="16" dur="1" fill="hold">
                                          <p:stCondLst>
                                            <p:cond delay="499"/>
                                          </p:stCondLst>
                                        </p:cTn>
                                        <p:tgtEl>
                                          <p:spTgt spid="9"/>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500"/>
                            </p:stCondLst>
                            <p:childTnLst>
                              <p:par>
                                <p:cTn id="21" presetID="20"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edge">
                                      <p:cBhvr>
                                        <p:cTn id="23"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9" grpId="1"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4</a:t>
            </a:fld>
            <a:endParaRPr lang="en-US"/>
          </a:p>
        </p:txBody>
      </p:sp>
      <p:sp>
        <p:nvSpPr>
          <p:cNvPr id="3" name="Title 2"/>
          <p:cNvSpPr>
            <a:spLocks noGrp="1"/>
          </p:cNvSpPr>
          <p:nvPr>
            <p:ph type="title"/>
          </p:nvPr>
        </p:nvSpPr>
        <p:spPr/>
        <p:txBody>
          <a:bodyPr/>
          <a:lstStyle/>
          <a:p>
            <a:r>
              <a:rPr lang="en-US" dirty="0" smtClean="0"/>
              <a:t>Near Real-Time Results</a:t>
            </a:r>
            <a:endParaRPr lang="en-GB" dirty="0"/>
          </a:p>
        </p:txBody>
      </p:sp>
      <p:pic>
        <p:nvPicPr>
          <p:cNvPr id="8" name="Picture 2"/>
          <p:cNvPicPr>
            <a:picLocks noChangeAspect="1" noChangeArrowheads="1"/>
          </p:cNvPicPr>
          <p:nvPr/>
        </p:nvPicPr>
        <p:blipFill>
          <a:blip r:embed="rId2" cstate="print"/>
          <a:stretch>
            <a:fillRect/>
          </a:stretch>
        </p:blipFill>
        <p:spPr bwMode="auto">
          <a:xfrm>
            <a:off x="920708" y="1143000"/>
            <a:ext cx="7835983" cy="548640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tretch>
            <a:fillRect/>
          </a:stretch>
        </p:blipFill>
        <p:spPr bwMode="auto">
          <a:xfrm>
            <a:off x="933072" y="1143000"/>
            <a:ext cx="7829928" cy="5486400"/>
          </a:xfrm>
          <a:prstGeom prst="rect">
            <a:avLst/>
          </a:prstGeom>
          <a:noFill/>
          <a:ln w="9525">
            <a:noFill/>
            <a:miter lim="800000"/>
            <a:headEnd/>
            <a:tailEnd/>
          </a:ln>
        </p:spPr>
      </p:pic>
      <p:sp>
        <p:nvSpPr>
          <p:cNvPr id="10" name="Rounded Rectangle 9"/>
          <p:cNvSpPr/>
          <p:nvPr/>
        </p:nvSpPr>
        <p:spPr>
          <a:xfrm>
            <a:off x="7620000" y="2133600"/>
            <a:ext cx="914400" cy="381000"/>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6934200" y="2819400"/>
            <a:ext cx="1447800" cy="457200"/>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 name="Group 14"/>
          <p:cNvGrpSpPr/>
          <p:nvPr/>
        </p:nvGrpSpPr>
        <p:grpSpPr>
          <a:xfrm>
            <a:off x="457200" y="3429000"/>
            <a:ext cx="6477000" cy="3048000"/>
            <a:chOff x="609600" y="3276600"/>
            <a:chExt cx="6477000" cy="3048000"/>
          </a:xfrm>
        </p:grpSpPr>
        <p:pic>
          <p:nvPicPr>
            <p:cNvPr id="1028" name="Picture 4"/>
            <p:cNvPicPr>
              <a:picLocks noChangeAspect="1" noChangeArrowheads="1"/>
            </p:cNvPicPr>
            <p:nvPr/>
          </p:nvPicPr>
          <p:blipFill>
            <a:blip r:embed="rId4" cstate="print"/>
            <a:srcRect t="16296" b="8888"/>
            <a:stretch>
              <a:fillRect/>
            </a:stretch>
          </p:blipFill>
          <p:spPr bwMode="auto">
            <a:xfrm>
              <a:off x="609600" y="3598862"/>
              <a:ext cx="6477000" cy="2725738"/>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
          <p:nvSpPr>
            <p:cNvPr id="14" name="Rectangle 13"/>
            <p:cNvSpPr/>
            <p:nvPr/>
          </p:nvSpPr>
          <p:spPr>
            <a:xfrm>
              <a:off x="609600" y="3276600"/>
              <a:ext cx="6477000" cy="3048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GB" b="1" dirty="0" smtClean="0"/>
                <a:t>Full Featured Map (Desktop)</a:t>
              </a:r>
              <a:endParaRPr lang="en-GB" dirty="0"/>
            </a:p>
          </p:txBody>
        </p:sp>
      </p:grpSp>
      <p:sp>
        <p:nvSpPr>
          <p:cNvPr id="16" name="Right Arrow 15"/>
          <p:cNvSpPr/>
          <p:nvPr/>
        </p:nvSpPr>
        <p:spPr>
          <a:xfrm rot="8900250">
            <a:off x="5837473" y="3203035"/>
            <a:ext cx="990600" cy="457200"/>
          </a:xfrm>
          <a:prstGeom prst="rightArrow">
            <a:avLst/>
          </a:prstGeom>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edge">
                                      <p:cBhvr>
                                        <p:cTn id="7" dur="1000"/>
                                        <p:tgtEl>
                                          <p:spTgt spid="10"/>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27"/>
                                        </p:tgtEl>
                                        <p:attrNameLst>
                                          <p:attrName>style.visibility</p:attrName>
                                        </p:attrNameLst>
                                      </p:cBhvr>
                                      <p:to>
                                        <p:strVal val="visible"/>
                                      </p:to>
                                    </p:set>
                                    <p:animEffect transition="in" filter="fade">
                                      <p:cBhvr>
                                        <p:cTn id="11" dur="1000"/>
                                        <p:tgtEl>
                                          <p:spTgt spid="1027"/>
                                        </p:tgtEl>
                                      </p:cBhvr>
                                    </p:animEffect>
                                  </p:childTnLst>
                                </p:cTn>
                              </p:par>
                              <p:par>
                                <p:cTn id="12" presetID="10" presetClass="exit" presetSubtype="0" fill="hold" grpId="1" nodeType="withEffect">
                                  <p:stCondLst>
                                    <p:cond delay="0"/>
                                  </p:stCondLst>
                                  <p:childTnLst>
                                    <p:animEffect transition="out" filter="fade">
                                      <p:cBhvr>
                                        <p:cTn id="13" dur="1000"/>
                                        <p:tgtEl>
                                          <p:spTgt spid="10"/>
                                        </p:tgtEl>
                                      </p:cBhvr>
                                    </p:animEffect>
                                    <p:set>
                                      <p:cBhvr>
                                        <p:cTn id="14" dur="1" fill="hold">
                                          <p:stCondLst>
                                            <p:cond delay="999"/>
                                          </p:stCondLst>
                                        </p:cTn>
                                        <p:tgtEl>
                                          <p:spTgt spid="10"/>
                                        </p:tgtEl>
                                        <p:attrNameLst>
                                          <p:attrName>style.visibility</p:attrName>
                                        </p:attrNameLst>
                                      </p:cBhvr>
                                      <p:to>
                                        <p:strVal val="hidden"/>
                                      </p:to>
                                    </p:set>
                                  </p:childTnLst>
                                </p:cTn>
                              </p:par>
                            </p:childTnLst>
                          </p:cTn>
                        </p:par>
                        <p:par>
                          <p:cTn id="15" fill="hold">
                            <p:stCondLst>
                              <p:cond delay="2000"/>
                            </p:stCondLst>
                            <p:childTnLst>
                              <p:par>
                                <p:cTn id="16" presetID="20"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edge">
                                      <p:cBhvr>
                                        <p:cTn id="18" dur="1000"/>
                                        <p:tgtEl>
                                          <p:spTgt spid="11"/>
                                        </p:tgtEl>
                                      </p:cBhvr>
                                    </p:animEffect>
                                  </p:childTnLst>
                                </p:cTn>
                              </p:par>
                            </p:childTnLst>
                          </p:cTn>
                        </p:par>
                        <p:par>
                          <p:cTn id="19" fill="hold">
                            <p:stCondLst>
                              <p:cond delay="3000"/>
                            </p:stCondLst>
                            <p:childTnLst>
                              <p:par>
                                <p:cTn id="20" presetID="22" presetClass="entr" presetSubtype="2"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right)">
                                      <p:cBhvr>
                                        <p:cTn id="22" dur="1000"/>
                                        <p:tgtEl>
                                          <p:spTgt spid="16"/>
                                        </p:tgtEl>
                                      </p:cBhvr>
                                    </p:animEffect>
                                  </p:childTnLst>
                                </p:cTn>
                              </p:par>
                            </p:childTnLst>
                          </p:cTn>
                        </p:par>
                        <p:par>
                          <p:cTn id="23" fill="hold">
                            <p:stCondLst>
                              <p:cond delay="4000"/>
                            </p:stCondLst>
                            <p:childTnLst>
                              <p:par>
                                <p:cTn id="24" presetID="31" presetClass="entr" presetSubtype="0" fill="hold" nodeType="afterEffect">
                                  <p:stCondLst>
                                    <p:cond delay="0"/>
                                  </p:stCondLst>
                                  <p:iterate type="lt">
                                    <p:tmPct val="5000"/>
                                  </p:iterate>
                                  <p:childTnLst>
                                    <p:set>
                                      <p:cBhvr>
                                        <p:cTn id="25" dur="1" fill="hold">
                                          <p:stCondLst>
                                            <p:cond delay="0"/>
                                          </p:stCondLst>
                                        </p:cTn>
                                        <p:tgtEl>
                                          <p:spTgt spid="4"/>
                                        </p:tgtEl>
                                        <p:attrNameLst>
                                          <p:attrName>style.visibility</p:attrName>
                                        </p:attrNameLst>
                                      </p:cBhvr>
                                      <p:to>
                                        <p:strVal val="visible"/>
                                      </p:to>
                                    </p:set>
                                    <p:anim calcmode="lin" valueType="num">
                                      <p:cBhvr>
                                        <p:cTn id="26" dur="1000" fill="hold"/>
                                        <p:tgtEl>
                                          <p:spTgt spid="4"/>
                                        </p:tgtEl>
                                        <p:attrNameLst>
                                          <p:attrName>ppt_w</p:attrName>
                                        </p:attrNameLst>
                                      </p:cBhvr>
                                      <p:tavLst>
                                        <p:tav tm="0">
                                          <p:val>
                                            <p:fltVal val="0"/>
                                          </p:val>
                                        </p:tav>
                                        <p:tav tm="100000">
                                          <p:val>
                                            <p:strVal val="#ppt_w"/>
                                          </p:val>
                                        </p:tav>
                                      </p:tavLst>
                                    </p:anim>
                                    <p:anim calcmode="lin" valueType="num">
                                      <p:cBhvr>
                                        <p:cTn id="27" dur="1000" fill="hold"/>
                                        <p:tgtEl>
                                          <p:spTgt spid="4"/>
                                        </p:tgtEl>
                                        <p:attrNameLst>
                                          <p:attrName>ppt_h</p:attrName>
                                        </p:attrNameLst>
                                      </p:cBhvr>
                                      <p:tavLst>
                                        <p:tav tm="0">
                                          <p:val>
                                            <p:fltVal val="0"/>
                                          </p:val>
                                        </p:tav>
                                        <p:tav tm="100000">
                                          <p:val>
                                            <p:strVal val="#ppt_h"/>
                                          </p:val>
                                        </p:tav>
                                      </p:tavLst>
                                    </p:anim>
                                    <p:anim calcmode="lin" valueType="num">
                                      <p:cBhvr>
                                        <p:cTn id="28" dur="1000" fill="hold"/>
                                        <p:tgtEl>
                                          <p:spTgt spid="4"/>
                                        </p:tgtEl>
                                        <p:attrNameLst>
                                          <p:attrName>style.rotation</p:attrName>
                                        </p:attrNameLst>
                                      </p:cBhvr>
                                      <p:tavLst>
                                        <p:tav tm="0">
                                          <p:val>
                                            <p:fltVal val="90"/>
                                          </p:val>
                                        </p:tav>
                                        <p:tav tm="100000">
                                          <p:val>
                                            <p:fltVal val="0"/>
                                          </p:val>
                                        </p:tav>
                                      </p:tavLst>
                                    </p:anim>
                                    <p:animEffect transition="in" filter="fade">
                                      <p:cBhvr>
                                        <p:cTn id="29" dur="1000"/>
                                        <p:tgtEl>
                                          <p:spTgt spid="4"/>
                                        </p:tgtEl>
                                      </p:cBhvr>
                                    </p:animEffect>
                                  </p:childTnLst>
                                </p:cTn>
                              </p:par>
                              <p:par>
                                <p:cTn id="30" presetID="10" presetClass="exit" presetSubtype="0" fill="hold" grpId="1" nodeType="withEffect">
                                  <p:stCondLst>
                                    <p:cond delay="0"/>
                                  </p:stCondLst>
                                  <p:childTnLst>
                                    <p:animEffect transition="out" filter="fade">
                                      <p:cBhvr>
                                        <p:cTn id="31" dur="1000"/>
                                        <p:tgtEl>
                                          <p:spTgt spid="11"/>
                                        </p:tgtEl>
                                      </p:cBhvr>
                                    </p:animEffect>
                                    <p:set>
                                      <p:cBhvr>
                                        <p:cTn id="32" dur="1" fill="hold">
                                          <p:stCondLst>
                                            <p:cond delay="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5</a:t>
            </a:fld>
            <a:endParaRPr lang="en-US"/>
          </a:p>
        </p:txBody>
      </p:sp>
      <p:sp>
        <p:nvSpPr>
          <p:cNvPr id="3" name="Title 2"/>
          <p:cNvSpPr>
            <a:spLocks noGrp="1"/>
          </p:cNvSpPr>
          <p:nvPr>
            <p:ph type="title"/>
          </p:nvPr>
        </p:nvSpPr>
        <p:spPr/>
        <p:txBody>
          <a:bodyPr/>
          <a:lstStyle/>
          <a:p>
            <a:r>
              <a:rPr lang="en-US" dirty="0" smtClean="0"/>
              <a:t>Existing Tools</a:t>
            </a:r>
            <a:endParaRPr lang="en-GB" dirty="0"/>
          </a:p>
        </p:txBody>
      </p:sp>
      <p:sp>
        <p:nvSpPr>
          <p:cNvPr id="8" name="TextBox 7"/>
          <p:cNvSpPr txBox="1"/>
          <p:nvPr/>
        </p:nvSpPr>
        <p:spPr>
          <a:xfrm>
            <a:off x="381000" y="1316775"/>
            <a:ext cx="8763000" cy="435825"/>
          </a:xfrm>
          <a:prstGeom prst="rect">
            <a:avLst/>
          </a:prstGeom>
          <a:solidFill>
            <a:schemeClr val="bg1"/>
          </a:solidFill>
        </p:spPr>
        <p:txBody>
          <a:bodyPr wrap="square" rtlCol="0" anchor="b">
            <a:spAutoFit/>
          </a:bodyPr>
          <a:lstStyle/>
          <a:p>
            <a:pPr marL="355600" lvl="0" indent="-355600">
              <a:lnSpc>
                <a:spcPts val="2600"/>
              </a:lnSpc>
            </a:pPr>
            <a:r>
              <a:rPr lang="en-CA" sz="3200" b="1" dirty="0" smtClean="0">
                <a:solidFill>
                  <a:schemeClr val="accent6"/>
                </a:solidFill>
                <a:effectLst>
                  <a:outerShdw blurRad="50800" dist="38100" dir="2700000" algn="tl" rotWithShape="0">
                    <a:prstClr val="black">
                      <a:alpha val="40000"/>
                    </a:prstClr>
                  </a:outerShdw>
                </a:effectLst>
                <a:latin typeface="Arial" pitchFamily="34" charset="0"/>
                <a:cs typeface="Arial" pitchFamily="34" charset="0"/>
              </a:rPr>
              <a:t>ICAO Flight Plan Status</a:t>
            </a:r>
          </a:p>
        </p:txBody>
      </p:sp>
      <p:pic>
        <p:nvPicPr>
          <p:cNvPr id="4" name="Picture 2"/>
          <p:cNvPicPr>
            <a:picLocks noChangeAspect="1" noChangeArrowheads="1"/>
          </p:cNvPicPr>
          <p:nvPr/>
        </p:nvPicPr>
        <p:blipFill>
          <a:blip r:embed="rId2" cstate="print"/>
          <a:stretch>
            <a:fillRect/>
          </a:stretch>
        </p:blipFill>
        <p:spPr bwMode="auto">
          <a:xfrm>
            <a:off x="40088" y="1956232"/>
            <a:ext cx="9026390" cy="3835916"/>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tretch>
            <a:fillRect/>
          </a:stretch>
        </p:blipFill>
        <p:spPr bwMode="auto">
          <a:xfrm>
            <a:off x="38767" y="1955671"/>
            <a:ext cx="9029033" cy="3837039"/>
          </a:xfrm>
          <a:prstGeom prst="rect">
            <a:avLst/>
          </a:prstGeom>
          <a:noFill/>
          <a:ln w="9525">
            <a:noFill/>
            <a:miter lim="800000"/>
            <a:headEnd/>
            <a:tailEnd/>
          </a:ln>
        </p:spPr>
      </p:pic>
      <p:pic>
        <p:nvPicPr>
          <p:cNvPr id="6" name="Picture 4"/>
          <p:cNvPicPr>
            <a:picLocks noChangeAspect="1" noChangeArrowheads="1"/>
          </p:cNvPicPr>
          <p:nvPr/>
        </p:nvPicPr>
        <p:blipFill>
          <a:blip r:embed="rId4" cstate="print"/>
          <a:stretch>
            <a:fillRect/>
          </a:stretch>
        </p:blipFill>
        <p:spPr bwMode="auto">
          <a:xfrm>
            <a:off x="41789" y="1982177"/>
            <a:ext cx="9022989" cy="3784027"/>
          </a:xfrm>
          <a:prstGeom prst="rect">
            <a:avLst/>
          </a:prstGeom>
          <a:noFill/>
          <a:ln w="9525">
            <a:noFill/>
            <a:miter lim="800000"/>
            <a:headEnd/>
            <a:tailEnd/>
          </a:ln>
        </p:spPr>
      </p:pic>
      <p:sp>
        <p:nvSpPr>
          <p:cNvPr id="11" name="Rounded Rectangle 10"/>
          <p:cNvSpPr/>
          <p:nvPr/>
        </p:nvSpPr>
        <p:spPr>
          <a:xfrm>
            <a:off x="4495800" y="4724400"/>
            <a:ext cx="533400" cy="304800"/>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7848600" y="1981200"/>
            <a:ext cx="1219200" cy="1752600"/>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9"/>
          <p:cNvSpPr/>
          <p:nvPr/>
        </p:nvSpPr>
        <p:spPr>
          <a:xfrm>
            <a:off x="8686800" y="1905000"/>
            <a:ext cx="381000" cy="304800"/>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0"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edge">
                                      <p:cBhvr>
                                        <p:cTn id="14" dur="2000"/>
                                        <p:tgtEl>
                                          <p:spTgt spid="12"/>
                                        </p:tgtEl>
                                      </p:cBhvr>
                                    </p:animEffect>
                                  </p:childTnLst>
                                </p:cTn>
                              </p:par>
                            </p:childTnLst>
                          </p:cTn>
                        </p:par>
                        <p:par>
                          <p:cTn id="15" fill="hold">
                            <p:stCondLst>
                              <p:cond delay="2500"/>
                            </p:stCondLst>
                            <p:childTnLst>
                              <p:par>
                                <p:cTn id="16" presetID="10"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childTnLst>
                                </p:cTn>
                              </p:par>
                              <p:par>
                                <p:cTn id="19" presetID="10" presetClass="exit" presetSubtype="0" fill="hold" grpId="1" nodeType="withEffect">
                                  <p:stCondLst>
                                    <p:cond delay="0"/>
                                  </p:stCondLst>
                                  <p:childTnLst>
                                    <p:animEffect transition="out" filter="fade">
                                      <p:cBhvr>
                                        <p:cTn id="20" dur="500"/>
                                        <p:tgtEl>
                                          <p:spTgt spid="12"/>
                                        </p:tgtEl>
                                      </p:cBhvr>
                                    </p:animEffect>
                                    <p:set>
                                      <p:cBhvr>
                                        <p:cTn id="21" dur="1" fill="hold">
                                          <p:stCondLst>
                                            <p:cond delay="499"/>
                                          </p:stCondLst>
                                        </p:cTn>
                                        <p:tgtEl>
                                          <p:spTgt spid="12"/>
                                        </p:tgtEl>
                                        <p:attrNameLst>
                                          <p:attrName>style.visibility</p:attrName>
                                        </p:attrNameLst>
                                      </p:cBhvr>
                                      <p:to>
                                        <p:strVal val="hidden"/>
                                      </p:to>
                                    </p:set>
                                  </p:childTnLst>
                                </p:cTn>
                              </p:par>
                            </p:childTnLst>
                          </p:cTn>
                        </p:par>
                        <p:par>
                          <p:cTn id="22" fill="hold">
                            <p:stCondLst>
                              <p:cond delay="3500"/>
                            </p:stCondLst>
                            <p:childTnLst>
                              <p:par>
                                <p:cTn id="23" presetID="20"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edge">
                                      <p:cBhvr>
                                        <p:cTn id="25" dur="2000"/>
                                        <p:tgtEl>
                                          <p:spTgt spid="11"/>
                                        </p:tgtEl>
                                      </p:cBhvr>
                                    </p:animEffect>
                                  </p:childTnLst>
                                </p:cTn>
                              </p:par>
                            </p:childTnLst>
                          </p:cTn>
                        </p:par>
                        <p:par>
                          <p:cTn id="26" fill="hold">
                            <p:stCondLst>
                              <p:cond delay="5500"/>
                            </p:stCondLst>
                            <p:childTnLst>
                              <p:par>
                                <p:cTn id="27" presetID="10" presetClass="entr" presetSubtype="0"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childTnLst>
                                </p:cTn>
                              </p:par>
                              <p:par>
                                <p:cTn id="30" presetID="10" presetClass="exit" presetSubtype="0" fill="hold" grpId="1" nodeType="withEffect">
                                  <p:stCondLst>
                                    <p:cond delay="0"/>
                                  </p:stCondLst>
                                  <p:childTnLst>
                                    <p:animEffect transition="out" filter="fade">
                                      <p:cBhvr>
                                        <p:cTn id="31" dur="500"/>
                                        <p:tgtEl>
                                          <p:spTgt spid="11"/>
                                        </p:tgtEl>
                                      </p:cBhvr>
                                    </p:animEffect>
                                    <p:set>
                                      <p:cBhvr>
                                        <p:cTn id="32" dur="1" fill="hold">
                                          <p:stCondLst>
                                            <p:cond delay="499"/>
                                          </p:stCondLst>
                                        </p:cTn>
                                        <p:tgtEl>
                                          <p:spTgt spid="11"/>
                                        </p:tgtEl>
                                        <p:attrNameLst>
                                          <p:attrName>style.visibility</p:attrName>
                                        </p:attrNameLst>
                                      </p:cBhvr>
                                      <p:to>
                                        <p:strVal val="hidden"/>
                                      </p:to>
                                    </p:set>
                                  </p:childTnLst>
                                </p:cTn>
                              </p:par>
                            </p:childTnLst>
                          </p:cTn>
                        </p:par>
                        <p:par>
                          <p:cTn id="33" fill="hold">
                            <p:stCondLst>
                              <p:cond delay="6500"/>
                            </p:stCondLst>
                            <p:childTnLst>
                              <p:par>
                                <p:cTn id="34" presetID="20"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edge">
                                      <p:cBhvr>
                                        <p:cTn id="3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1" grpId="1" animBg="1"/>
      <p:bldP spid="12" grpId="0" animBg="1"/>
      <p:bldP spid="12" grpId="1"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6</a:t>
            </a:fld>
            <a:endParaRPr lang="en-US"/>
          </a:p>
        </p:txBody>
      </p:sp>
      <p:sp>
        <p:nvSpPr>
          <p:cNvPr id="3" name="Title 2"/>
          <p:cNvSpPr>
            <a:spLocks noGrp="1"/>
          </p:cNvSpPr>
          <p:nvPr>
            <p:ph type="title"/>
          </p:nvPr>
        </p:nvSpPr>
        <p:spPr/>
        <p:txBody>
          <a:bodyPr/>
          <a:lstStyle/>
          <a:p>
            <a:r>
              <a:rPr lang="en-US" dirty="0" smtClean="0"/>
              <a:t>Existing Tools</a:t>
            </a:r>
            <a:endParaRPr lang="en-GB" dirty="0"/>
          </a:p>
        </p:txBody>
      </p:sp>
      <p:pic>
        <p:nvPicPr>
          <p:cNvPr id="12" name="Picture 11" descr="PBNwgs84afi (2).jpg"/>
          <p:cNvPicPr>
            <a:picLocks noChangeAspect="1"/>
          </p:cNvPicPr>
          <p:nvPr/>
        </p:nvPicPr>
        <p:blipFill>
          <a:blip r:embed="rId2" cstate="print"/>
          <a:stretch>
            <a:fillRect/>
          </a:stretch>
        </p:blipFill>
        <p:spPr>
          <a:xfrm>
            <a:off x="1219200" y="1447800"/>
            <a:ext cx="6629400" cy="5303520"/>
          </a:xfrm>
          <a:prstGeom prst="rect">
            <a:avLst/>
          </a:prstGeom>
        </p:spPr>
      </p:pic>
      <p:sp>
        <p:nvSpPr>
          <p:cNvPr id="5" name="TextBox 4"/>
          <p:cNvSpPr txBox="1"/>
          <p:nvPr/>
        </p:nvSpPr>
        <p:spPr>
          <a:xfrm>
            <a:off x="762000" y="1143000"/>
            <a:ext cx="5402505" cy="584775"/>
          </a:xfrm>
          <a:prstGeom prst="rect">
            <a:avLst/>
          </a:prstGeom>
          <a:noFill/>
        </p:spPr>
        <p:txBody>
          <a:bodyPr wrap="none" rtlCol="0">
            <a:spAutoFit/>
          </a:bodyPr>
          <a:lstStyle/>
          <a:p>
            <a:r>
              <a:rPr lang="en-GB" sz="3200" dirty="0" smtClean="0"/>
              <a:t>WGS-84 Implementation status</a:t>
            </a:r>
            <a:endParaRPr lang="en-GB" sz="3200" dirty="0"/>
          </a:p>
        </p:txBody>
      </p:sp>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7"/>
          <p:cNvPicPr>
            <a:picLocks noChangeAspect="1" noChangeArrowheads="1"/>
          </p:cNvPicPr>
          <p:nvPr/>
        </p:nvPicPr>
        <p:blipFill>
          <a:blip r:embed="rId2" cstate="print"/>
          <a:stretch>
            <a:fillRect/>
          </a:stretch>
        </p:blipFill>
        <p:spPr bwMode="auto">
          <a:xfrm>
            <a:off x="7794" y="1917764"/>
            <a:ext cx="9112822" cy="3908953"/>
          </a:xfrm>
          <a:prstGeom prst="rect">
            <a:avLst/>
          </a:prstGeom>
          <a:noFill/>
          <a:ln w="9525">
            <a:noFill/>
            <a:miter lim="800000"/>
            <a:headEnd/>
            <a:tailEnd/>
          </a:ln>
        </p:spPr>
      </p:pic>
      <p:pic>
        <p:nvPicPr>
          <p:cNvPr id="10" name="Picture 8"/>
          <p:cNvPicPr>
            <a:picLocks noChangeAspect="1" noChangeArrowheads="1"/>
          </p:cNvPicPr>
          <p:nvPr/>
        </p:nvPicPr>
        <p:blipFill>
          <a:blip r:embed="rId3" cstate="print"/>
          <a:stretch>
            <a:fillRect/>
          </a:stretch>
        </p:blipFill>
        <p:spPr bwMode="auto">
          <a:xfrm>
            <a:off x="7794" y="1920790"/>
            <a:ext cx="9112822" cy="3902901"/>
          </a:xfrm>
          <a:prstGeom prst="rect">
            <a:avLst/>
          </a:prstGeom>
          <a:noFill/>
          <a:ln w="9525">
            <a:noFill/>
            <a:miter lim="800000"/>
            <a:headEnd/>
            <a:tailEnd/>
          </a:ln>
        </p:spPr>
      </p:pic>
      <p:pic>
        <p:nvPicPr>
          <p:cNvPr id="7" name="Picture 9"/>
          <p:cNvPicPr>
            <a:picLocks noChangeAspect="1" noChangeArrowheads="1"/>
          </p:cNvPicPr>
          <p:nvPr/>
        </p:nvPicPr>
        <p:blipFill>
          <a:blip r:embed="rId4" cstate="print"/>
          <a:stretch>
            <a:fillRect/>
          </a:stretch>
        </p:blipFill>
        <p:spPr bwMode="auto">
          <a:xfrm>
            <a:off x="7794" y="1917764"/>
            <a:ext cx="9112822" cy="3908953"/>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C97275D5-4C12-42FF-82D2-635AEC9DB89A}" type="slidenum">
              <a:rPr lang="en-US" smtClean="0"/>
              <a:pPr/>
              <a:t>7</a:t>
            </a:fld>
            <a:endParaRPr lang="en-US"/>
          </a:p>
        </p:txBody>
      </p:sp>
      <p:sp>
        <p:nvSpPr>
          <p:cNvPr id="3" name="Title 2"/>
          <p:cNvSpPr>
            <a:spLocks noGrp="1"/>
          </p:cNvSpPr>
          <p:nvPr>
            <p:ph type="title"/>
          </p:nvPr>
        </p:nvSpPr>
        <p:spPr/>
        <p:txBody>
          <a:bodyPr/>
          <a:lstStyle/>
          <a:p>
            <a:r>
              <a:rPr lang="en-CA" dirty="0" smtClean="0"/>
              <a:t>Existing Tools</a:t>
            </a:r>
            <a:endParaRPr lang="en-CA" dirty="0"/>
          </a:p>
        </p:txBody>
      </p:sp>
      <p:sp>
        <p:nvSpPr>
          <p:cNvPr id="6" name="TextBox 5"/>
          <p:cNvSpPr txBox="1"/>
          <p:nvPr/>
        </p:nvSpPr>
        <p:spPr>
          <a:xfrm>
            <a:off x="381000" y="1203960"/>
            <a:ext cx="7086600" cy="548640"/>
          </a:xfrm>
          <a:prstGeom prst="rect">
            <a:avLst/>
          </a:prstGeom>
          <a:solidFill>
            <a:schemeClr val="bg1"/>
          </a:solidFill>
        </p:spPr>
        <p:txBody>
          <a:bodyPr wrap="square" rtlCol="0" anchor="b">
            <a:spAutoFit/>
          </a:bodyPr>
          <a:lstStyle/>
          <a:p>
            <a:pPr marL="355600" lvl="0" indent="-355600">
              <a:lnSpc>
                <a:spcPts val="2600"/>
              </a:lnSpc>
            </a:pPr>
            <a:r>
              <a:rPr lang="en-CA" sz="3200" b="1" dirty="0" smtClean="0">
                <a:solidFill>
                  <a:schemeClr val="accent6"/>
                </a:solidFill>
                <a:effectLst>
                  <a:outerShdw blurRad="50800" dist="38100" dir="2700000" algn="tl" rotWithShape="0">
                    <a:prstClr val="black">
                      <a:alpha val="40000"/>
                    </a:prstClr>
                  </a:outerShdw>
                </a:effectLst>
                <a:latin typeface="Arial" pitchFamily="34" charset="0"/>
                <a:cs typeface="Arial" pitchFamily="34" charset="0"/>
              </a:rPr>
              <a:t>Language Proficiency</a:t>
            </a:r>
          </a:p>
        </p:txBody>
      </p:sp>
      <p:pic>
        <p:nvPicPr>
          <p:cNvPr id="8" name="Picture 10"/>
          <p:cNvPicPr>
            <a:picLocks noChangeAspect="1" noChangeArrowheads="1"/>
          </p:cNvPicPr>
          <p:nvPr/>
        </p:nvPicPr>
        <p:blipFill>
          <a:blip r:embed="rId5" cstate="print"/>
          <a:stretch>
            <a:fillRect/>
          </a:stretch>
        </p:blipFill>
        <p:spPr bwMode="auto">
          <a:xfrm>
            <a:off x="405064" y="2376659"/>
            <a:ext cx="3047076" cy="3857281"/>
          </a:xfrm>
          <a:prstGeom prst="rect">
            <a:avLst/>
          </a:prstGeom>
          <a:noFill/>
          <a:ln w="9525">
            <a:noFill/>
            <a:miter lim="800000"/>
            <a:headEnd/>
            <a:tailEnd/>
          </a:ln>
          <a:effectLst>
            <a:outerShdw blurRad="50800" dist="38100" dir="2700000" algn="tl" rotWithShape="0">
              <a:prstClr val="black">
                <a:alpha val="40000"/>
              </a:prstClr>
            </a:outerShdw>
          </a:effectLst>
        </p:spPr>
      </p:pic>
      <p:sp>
        <p:nvSpPr>
          <p:cNvPr id="9" name="Rounded Rectangle 8"/>
          <p:cNvSpPr/>
          <p:nvPr/>
        </p:nvSpPr>
        <p:spPr>
          <a:xfrm>
            <a:off x="5257800" y="4191000"/>
            <a:ext cx="1447800" cy="228600"/>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4572000" y="4724400"/>
            <a:ext cx="533400" cy="304800"/>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2"/>
          <p:cNvSpPr/>
          <p:nvPr/>
        </p:nvSpPr>
        <p:spPr>
          <a:xfrm>
            <a:off x="8001000" y="2188244"/>
            <a:ext cx="1066800" cy="1926556"/>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 val="86612527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2000"/>
                                        <p:tgtEl>
                                          <p:spTgt spid="11"/>
                                        </p:tgtEl>
                                      </p:cBhvr>
                                    </p:animEffect>
                                  </p:childTnLst>
                                </p:cTn>
                              </p:par>
                            </p:childTnLst>
                          </p:cTn>
                        </p:par>
                        <p:par>
                          <p:cTn id="11" fill="hold">
                            <p:stCondLst>
                              <p:cond delay="2000"/>
                            </p:stCondLst>
                            <p:childTnLst>
                              <p:par>
                                <p:cTn id="12" presetID="20"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edge">
                                      <p:cBhvr>
                                        <p:cTn id="14" dur="2000"/>
                                        <p:tgtEl>
                                          <p:spTgt spid="1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2000"/>
                                        <p:tgtEl>
                                          <p:spTgt spid="10"/>
                                        </p:tgtEl>
                                      </p:cBhvr>
                                    </p:animEffect>
                                  </p:childTnLst>
                                </p:cTn>
                              </p:par>
                              <p:par>
                                <p:cTn id="20" presetID="10" presetClass="exit" presetSubtype="0" fill="hold" grpId="1" nodeType="withEffect">
                                  <p:stCondLst>
                                    <p:cond delay="0"/>
                                  </p:stCondLst>
                                  <p:childTnLst>
                                    <p:animEffect transition="out" filter="fade">
                                      <p:cBhvr>
                                        <p:cTn id="21" dur="500"/>
                                        <p:tgtEl>
                                          <p:spTgt spid="13"/>
                                        </p:tgtEl>
                                      </p:cBhvr>
                                    </p:animEffect>
                                    <p:set>
                                      <p:cBhvr>
                                        <p:cTn id="22" dur="1" fill="hold">
                                          <p:stCondLst>
                                            <p:cond delay="499"/>
                                          </p:stCondLst>
                                        </p:cTn>
                                        <p:tgtEl>
                                          <p:spTgt spid="13"/>
                                        </p:tgtEl>
                                        <p:attrNameLst>
                                          <p:attrName>style.visibility</p:attrName>
                                        </p:attrNameLst>
                                      </p:cBhvr>
                                      <p:to>
                                        <p:strVal val="hidden"/>
                                      </p:to>
                                    </p:set>
                                  </p:childTnLst>
                                </p:cTn>
                              </p:par>
                            </p:childTnLst>
                          </p:cTn>
                        </p:par>
                        <p:par>
                          <p:cTn id="23" fill="hold">
                            <p:stCondLst>
                              <p:cond delay="2000"/>
                            </p:stCondLst>
                            <p:childTnLst>
                              <p:par>
                                <p:cTn id="24" presetID="20"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edge">
                                      <p:cBhvr>
                                        <p:cTn id="26" dur="20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dissolve">
                                      <p:cBhvr>
                                        <p:cTn id="31" dur="500"/>
                                        <p:tgtEl>
                                          <p:spTgt spid="7"/>
                                        </p:tgtEl>
                                      </p:cBhvr>
                                    </p:animEffect>
                                  </p:childTnLst>
                                </p:cTn>
                              </p:par>
                              <p:par>
                                <p:cTn id="32" presetID="10" presetClass="exit" presetSubtype="0" fill="hold" grpId="1" nodeType="withEffect">
                                  <p:stCondLst>
                                    <p:cond delay="0"/>
                                  </p:stCondLst>
                                  <p:childTnLst>
                                    <p:animEffect transition="out" filter="fade">
                                      <p:cBhvr>
                                        <p:cTn id="33" dur="500"/>
                                        <p:tgtEl>
                                          <p:spTgt spid="12"/>
                                        </p:tgtEl>
                                      </p:cBhvr>
                                    </p:animEffect>
                                    <p:set>
                                      <p:cBhvr>
                                        <p:cTn id="34" dur="1" fill="hold">
                                          <p:stCondLst>
                                            <p:cond delay="499"/>
                                          </p:stCondLst>
                                        </p:cTn>
                                        <p:tgtEl>
                                          <p:spTgt spid="12"/>
                                        </p:tgtEl>
                                        <p:attrNameLst>
                                          <p:attrName>style.visibility</p:attrName>
                                        </p:attrNameLst>
                                      </p:cBhvr>
                                      <p:to>
                                        <p:strVal val="hidden"/>
                                      </p:to>
                                    </p:set>
                                  </p:childTnLst>
                                </p:cTn>
                              </p:par>
                            </p:childTnLst>
                          </p:cTn>
                        </p:par>
                        <p:par>
                          <p:cTn id="35" fill="hold">
                            <p:stCondLst>
                              <p:cond delay="500"/>
                            </p:stCondLst>
                            <p:childTnLst>
                              <p:par>
                                <p:cTn id="36" presetID="20" presetClass="entr" presetSubtype="0" fill="hold" grpId="0" nodeType="afterEffect">
                                  <p:stCondLst>
                                    <p:cond delay="1000"/>
                                  </p:stCondLst>
                                  <p:childTnLst>
                                    <p:set>
                                      <p:cBhvr>
                                        <p:cTn id="37" dur="1" fill="hold">
                                          <p:stCondLst>
                                            <p:cond delay="0"/>
                                          </p:stCondLst>
                                        </p:cTn>
                                        <p:tgtEl>
                                          <p:spTgt spid="9"/>
                                        </p:tgtEl>
                                        <p:attrNameLst>
                                          <p:attrName>style.visibility</p:attrName>
                                        </p:attrNameLst>
                                      </p:cBhvr>
                                      <p:to>
                                        <p:strVal val="visible"/>
                                      </p:to>
                                    </p:set>
                                    <p:animEffect transition="in" filter="wedge">
                                      <p:cBhvr>
                                        <p:cTn id="38" dur="2000"/>
                                        <p:tgtEl>
                                          <p:spTgt spid="9"/>
                                        </p:tgtEl>
                                      </p:cBhvr>
                                    </p:animEffect>
                                  </p:childTnLst>
                                </p:cTn>
                              </p:par>
                            </p:childTnLst>
                          </p:cTn>
                        </p:par>
                        <p:par>
                          <p:cTn id="39" fill="hold">
                            <p:stCondLst>
                              <p:cond delay="3500"/>
                            </p:stCondLst>
                            <p:childTnLst>
                              <p:par>
                                <p:cTn id="40" presetID="31" presetClass="entr" presetSubtype="0" fill="hold" nodeType="afterEffect">
                                  <p:stCondLst>
                                    <p:cond delay="1000"/>
                                  </p:stCondLst>
                                  <p:iterate type="lt">
                                    <p:tmPct val="5000"/>
                                  </p:iterate>
                                  <p:childTnLst>
                                    <p:set>
                                      <p:cBhvr>
                                        <p:cTn id="41" dur="1" fill="hold">
                                          <p:stCondLst>
                                            <p:cond delay="0"/>
                                          </p:stCondLst>
                                        </p:cTn>
                                        <p:tgtEl>
                                          <p:spTgt spid="8"/>
                                        </p:tgtEl>
                                        <p:attrNameLst>
                                          <p:attrName>style.visibility</p:attrName>
                                        </p:attrNameLst>
                                      </p:cBhvr>
                                      <p:to>
                                        <p:strVal val="visible"/>
                                      </p:to>
                                    </p:set>
                                    <p:anim calcmode="lin" valueType="num">
                                      <p:cBhvr>
                                        <p:cTn id="42" dur="1000" fill="hold"/>
                                        <p:tgtEl>
                                          <p:spTgt spid="8"/>
                                        </p:tgtEl>
                                        <p:attrNameLst>
                                          <p:attrName>ppt_w</p:attrName>
                                        </p:attrNameLst>
                                      </p:cBhvr>
                                      <p:tavLst>
                                        <p:tav tm="0">
                                          <p:val>
                                            <p:fltVal val="0"/>
                                          </p:val>
                                        </p:tav>
                                        <p:tav tm="100000">
                                          <p:val>
                                            <p:strVal val="#ppt_w"/>
                                          </p:val>
                                        </p:tav>
                                      </p:tavLst>
                                    </p:anim>
                                    <p:anim calcmode="lin" valueType="num">
                                      <p:cBhvr>
                                        <p:cTn id="43" dur="1000" fill="hold"/>
                                        <p:tgtEl>
                                          <p:spTgt spid="8"/>
                                        </p:tgtEl>
                                        <p:attrNameLst>
                                          <p:attrName>ppt_h</p:attrName>
                                        </p:attrNameLst>
                                      </p:cBhvr>
                                      <p:tavLst>
                                        <p:tav tm="0">
                                          <p:val>
                                            <p:fltVal val="0"/>
                                          </p:val>
                                        </p:tav>
                                        <p:tav tm="100000">
                                          <p:val>
                                            <p:strVal val="#ppt_h"/>
                                          </p:val>
                                        </p:tav>
                                      </p:tavLst>
                                    </p:anim>
                                    <p:anim calcmode="lin" valueType="num">
                                      <p:cBhvr>
                                        <p:cTn id="44" dur="1000" fill="hold"/>
                                        <p:tgtEl>
                                          <p:spTgt spid="8"/>
                                        </p:tgtEl>
                                        <p:attrNameLst>
                                          <p:attrName>style.rotation</p:attrName>
                                        </p:attrNameLst>
                                      </p:cBhvr>
                                      <p:tavLst>
                                        <p:tav tm="0">
                                          <p:val>
                                            <p:fltVal val="90"/>
                                          </p:val>
                                        </p:tav>
                                        <p:tav tm="100000">
                                          <p:val>
                                            <p:fltVal val="0"/>
                                          </p:val>
                                        </p:tav>
                                      </p:tavLst>
                                    </p:anim>
                                    <p:animEffect transition="in" filter="fade">
                                      <p:cBhvr>
                                        <p:cTn id="4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2" grpId="0" animBg="1"/>
      <p:bldP spid="12" grpId="1" animBg="1"/>
      <p:bldP spid="13" grpId="0" animBg="1"/>
      <p:bldP spid="1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cstate="print"/>
          <a:stretch>
            <a:fillRect/>
          </a:stretch>
        </p:blipFill>
        <p:spPr bwMode="auto">
          <a:xfrm>
            <a:off x="16356" y="1899683"/>
            <a:ext cx="9111289" cy="3871995"/>
          </a:xfrm>
          <a:prstGeom prst="rect">
            <a:avLst/>
          </a:prstGeom>
          <a:noFill/>
          <a:ln w="9525">
            <a:noFill/>
            <a:miter lim="800000"/>
            <a:headEnd/>
            <a:tailEnd/>
          </a:ln>
        </p:spPr>
      </p:pic>
      <p:pic>
        <p:nvPicPr>
          <p:cNvPr id="1029" name="Picture 5"/>
          <p:cNvPicPr>
            <a:picLocks noChangeAspect="1" noChangeArrowheads="1"/>
          </p:cNvPicPr>
          <p:nvPr/>
        </p:nvPicPr>
        <p:blipFill>
          <a:blip r:embed="rId3" cstate="print"/>
          <a:stretch>
            <a:fillRect/>
          </a:stretch>
        </p:blipFill>
        <p:spPr bwMode="auto">
          <a:xfrm>
            <a:off x="16356" y="1899683"/>
            <a:ext cx="9111289" cy="3871995"/>
          </a:xfrm>
          <a:prstGeom prst="rect">
            <a:avLst/>
          </a:prstGeom>
          <a:noFill/>
          <a:ln w="9525">
            <a:noFill/>
            <a:miter lim="800000"/>
            <a:headEnd/>
            <a:tailEnd/>
          </a:ln>
        </p:spPr>
      </p:pic>
      <p:pic>
        <p:nvPicPr>
          <p:cNvPr id="1030" name="Picture 6"/>
          <p:cNvPicPr>
            <a:picLocks noChangeAspect="1" noChangeArrowheads="1"/>
          </p:cNvPicPr>
          <p:nvPr/>
        </p:nvPicPr>
        <p:blipFill>
          <a:blip r:embed="rId4" cstate="print"/>
          <a:stretch>
            <a:fillRect/>
          </a:stretch>
        </p:blipFill>
        <p:spPr bwMode="auto">
          <a:xfrm>
            <a:off x="21408" y="1901830"/>
            <a:ext cx="9101185" cy="3867701"/>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C97275D5-4C12-42FF-82D2-635AEC9DB89A}" type="slidenum">
              <a:rPr lang="en-US" smtClean="0"/>
              <a:pPr/>
              <a:t>8</a:t>
            </a:fld>
            <a:endParaRPr lang="en-US"/>
          </a:p>
        </p:txBody>
      </p:sp>
      <p:sp>
        <p:nvSpPr>
          <p:cNvPr id="3" name="Title 2"/>
          <p:cNvSpPr>
            <a:spLocks noGrp="1"/>
          </p:cNvSpPr>
          <p:nvPr>
            <p:ph type="title"/>
          </p:nvPr>
        </p:nvSpPr>
        <p:spPr/>
        <p:txBody>
          <a:bodyPr/>
          <a:lstStyle/>
          <a:p>
            <a:r>
              <a:rPr lang="en-US" dirty="0" smtClean="0"/>
              <a:t>Existing Tools</a:t>
            </a:r>
            <a:endParaRPr lang="en-GB" dirty="0"/>
          </a:p>
        </p:txBody>
      </p:sp>
      <p:sp>
        <p:nvSpPr>
          <p:cNvPr id="11" name="Rounded Rectangle 10"/>
          <p:cNvSpPr/>
          <p:nvPr/>
        </p:nvSpPr>
        <p:spPr>
          <a:xfrm>
            <a:off x="4572000" y="4572000"/>
            <a:ext cx="533400" cy="304800"/>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304800" y="1316775"/>
            <a:ext cx="3276600" cy="435825"/>
          </a:xfrm>
          <a:prstGeom prst="rect">
            <a:avLst/>
          </a:prstGeom>
          <a:noFill/>
        </p:spPr>
        <p:txBody>
          <a:bodyPr wrap="square" rtlCol="0">
            <a:spAutoFit/>
          </a:bodyPr>
          <a:lstStyle/>
          <a:p>
            <a:pPr marL="355600" lvl="0" indent="-355600">
              <a:lnSpc>
                <a:spcPts val="2600"/>
              </a:lnSpc>
            </a:pPr>
            <a:r>
              <a:rPr lang="en-CA" sz="3200" b="1" dirty="0" smtClean="0">
                <a:solidFill>
                  <a:schemeClr val="accent6"/>
                </a:solidFill>
                <a:effectLst>
                  <a:outerShdw blurRad="50800" dist="38100" dir="2700000" algn="tl" rotWithShape="0">
                    <a:prstClr val="black">
                      <a:alpha val="40000"/>
                    </a:prstClr>
                  </a:outerShdw>
                </a:effectLst>
                <a:latin typeface="Arial" pitchFamily="34" charset="0"/>
                <a:cs typeface="Arial" pitchFamily="34" charset="0"/>
              </a:rPr>
              <a:t>AIS AIM</a:t>
            </a:r>
          </a:p>
        </p:txBody>
      </p:sp>
      <p:sp>
        <p:nvSpPr>
          <p:cNvPr id="19" name="Rounded Rectangle 18"/>
          <p:cNvSpPr/>
          <p:nvPr/>
        </p:nvSpPr>
        <p:spPr>
          <a:xfrm>
            <a:off x="7848600" y="2057400"/>
            <a:ext cx="1219200" cy="2743200"/>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 val="24663692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Effect transition="in" filter="wedge">
                                      <p:cBhvr>
                                        <p:cTn id="7" dur="2000"/>
                                        <p:tgtEl>
                                          <p:spTgt spid="19"/>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1029"/>
                                        </p:tgtEl>
                                        <p:attrNameLst>
                                          <p:attrName>style.visibility</p:attrName>
                                        </p:attrNameLst>
                                      </p:cBhvr>
                                      <p:to>
                                        <p:strVal val="visible"/>
                                      </p:to>
                                    </p:set>
                                    <p:animEffect transition="in" filter="fade">
                                      <p:cBhvr>
                                        <p:cTn id="11" dur="2000"/>
                                        <p:tgtEl>
                                          <p:spTgt spid="1029"/>
                                        </p:tgtEl>
                                      </p:cBhvr>
                                    </p:animEffect>
                                  </p:childTnLst>
                                </p:cTn>
                              </p:par>
                              <p:par>
                                <p:cTn id="12" presetID="10" presetClass="exit" presetSubtype="0" fill="hold" grpId="1" nodeType="withEffect">
                                  <p:stCondLst>
                                    <p:cond delay="0"/>
                                  </p:stCondLst>
                                  <p:childTnLst>
                                    <p:animEffect transition="out" filter="fade">
                                      <p:cBhvr>
                                        <p:cTn id="13" dur="500"/>
                                        <p:tgtEl>
                                          <p:spTgt spid="19"/>
                                        </p:tgtEl>
                                      </p:cBhvr>
                                    </p:animEffect>
                                    <p:set>
                                      <p:cBhvr>
                                        <p:cTn id="14" dur="1" fill="hold">
                                          <p:stCondLst>
                                            <p:cond delay="499"/>
                                          </p:stCondLst>
                                        </p:cTn>
                                        <p:tgtEl>
                                          <p:spTgt spid="19"/>
                                        </p:tgtEl>
                                        <p:attrNameLst>
                                          <p:attrName>style.visibility</p:attrName>
                                        </p:attrNameLst>
                                      </p:cBhvr>
                                      <p:to>
                                        <p:strVal val="hidden"/>
                                      </p:to>
                                    </p:set>
                                  </p:childTnLst>
                                </p:cTn>
                              </p:par>
                            </p:childTnLst>
                          </p:cTn>
                        </p:par>
                        <p:par>
                          <p:cTn id="15" fill="hold">
                            <p:stCondLst>
                              <p:cond delay="5000"/>
                            </p:stCondLst>
                            <p:childTnLst>
                              <p:par>
                                <p:cTn id="16" presetID="20"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edge">
                                      <p:cBhvr>
                                        <p:cTn id="18" dur="2000"/>
                                        <p:tgtEl>
                                          <p:spTgt spid="11"/>
                                        </p:tgtEl>
                                      </p:cBhvr>
                                    </p:animEffect>
                                  </p:childTnLst>
                                </p:cTn>
                              </p:par>
                            </p:childTnLst>
                          </p:cTn>
                        </p:par>
                        <p:par>
                          <p:cTn id="19" fill="hold">
                            <p:stCondLst>
                              <p:cond delay="7000"/>
                            </p:stCondLst>
                            <p:childTnLst>
                              <p:par>
                                <p:cTn id="20" presetID="9" presetClass="entr" presetSubtype="0" fill="hold" nodeType="afterEffect">
                                  <p:stCondLst>
                                    <p:cond delay="1000"/>
                                  </p:stCondLst>
                                  <p:childTnLst>
                                    <p:set>
                                      <p:cBhvr>
                                        <p:cTn id="21" dur="1" fill="hold">
                                          <p:stCondLst>
                                            <p:cond delay="0"/>
                                          </p:stCondLst>
                                        </p:cTn>
                                        <p:tgtEl>
                                          <p:spTgt spid="1030"/>
                                        </p:tgtEl>
                                        <p:attrNameLst>
                                          <p:attrName>style.visibility</p:attrName>
                                        </p:attrNameLst>
                                      </p:cBhvr>
                                      <p:to>
                                        <p:strVal val="visible"/>
                                      </p:to>
                                    </p:set>
                                    <p:animEffect transition="in" filter="dissolve">
                                      <p:cBhvr>
                                        <p:cTn id="22" dur="500"/>
                                        <p:tgtEl>
                                          <p:spTgt spid="1030"/>
                                        </p:tgtEl>
                                      </p:cBhvr>
                                    </p:animEffect>
                                  </p:childTnLst>
                                </p:cTn>
                              </p:par>
                              <p:par>
                                <p:cTn id="23" presetID="10" presetClass="exit" presetSubtype="0" fill="hold" grpId="1" nodeType="withEffect">
                                  <p:stCondLst>
                                    <p:cond delay="1000"/>
                                  </p:stCondLst>
                                  <p:childTnLst>
                                    <p:animEffect transition="out" filter="fade">
                                      <p:cBhvr>
                                        <p:cTn id="24" dur="500"/>
                                        <p:tgtEl>
                                          <p:spTgt spid="11"/>
                                        </p:tgtEl>
                                      </p:cBhvr>
                                    </p:animEffect>
                                    <p:set>
                                      <p:cBhvr>
                                        <p:cTn id="25"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9" grpId="0" animBg="1"/>
      <p:bldP spid="19"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2209800" y="1836683"/>
            <a:ext cx="4876800" cy="274320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b="19362"/>
          <a:stretch>
            <a:fillRect/>
          </a:stretch>
        </p:blipFill>
        <p:spPr bwMode="auto">
          <a:xfrm>
            <a:off x="2209800" y="4417323"/>
            <a:ext cx="4876800" cy="2212077"/>
          </a:xfrm>
          <a:prstGeom prst="rect">
            <a:avLst/>
          </a:prstGeom>
          <a:noFill/>
          <a:ln w="9525">
            <a:noFill/>
            <a:miter lim="800000"/>
            <a:headEnd/>
            <a:tailEnd/>
          </a:ln>
        </p:spPr>
      </p:pic>
      <p:grpSp>
        <p:nvGrpSpPr>
          <p:cNvPr id="4" name="Group 14"/>
          <p:cNvGrpSpPr/>
          <p:nvPr/>
        </p:nvGrpSpPr>
        <p:grpSpPr>
          <a:xfrm>
            <a:off x="2212848" y="1828800"/>
            <a:ext cx="4873752" cy="3487420"/>
            <a:chOff x="-2971800" y="1676400"/>
            <a:chExt cx="4873752" cy="3487420"/>
          </a:xfrm>
        </p:grpSpPr>
        <p:pic>
          <p:nvPicPr>
            <p:cNvPr id="1028" name="Picture 4"/>
            <p:cNvPicPr>
              <a:picLocks noChangeAspect="1" noChangeArrowheads="1"/>
            </p:cNvPicPr>
            <p:nvPr/>
          </p:nvPicPr>
          <p:blipFill>
            <a:blip r:embed="rId4" cstate="print"/>
            <a:srcRect/>
            <a:stretch>
              <a:fillRect/>
            </a:stretch>
          </p:blipFill>
          <p:spPr bwMode="auto">
            <a:xfrm>
              <a:off x="-2971800" y="1676400"/>
              <a:ext cx="4873752" cy="2741486"/>
            </a:xfrm>
            <a:prstGeom prst="rect">
              <a:avLst/>
            </a:prstGeom>
            <a:noFill/>
            <a:ln w="9525">
              <a:noFill/>
              <a:miter lim="800000"/>
              <a:headEnd/>
              <a:tailEnd/>
            </a:ln>
          </p:spPr>
        </p:pic>
        <p:pic>
          <p:nvPicPr>
            <p:cNvPr id="1030" name="Picture 6"/>
            <p:cNvPicPr>
              <a:picLocks noChangeAspect="1" noChangeArrowheads="1"/>
            </p:cNvPicPr>
            <p:nvPr/>
          </p:nvPicPr>
          <p:blipFill>
            <a:blip r:embed="rId5" cstate="print"/>
            <a:srcRect b="50617"/>
            <a:stretch>
              <a:fillRect/>
            </a:stretch>
          </p:blipFill>
          <p:spPr bwMode="auto">
            <a:xfrm>
              <a:off x="-2971800" y="3810000"/>
              <a:ext cx="4873752" cy="1353820"/>
            </a:xfrm>
            <a:prstGeom prst="rect">
              <a:avLst/>
            </a:prstGeom>
            <a:noFill/>
            <a:ln w="9525">
              <a:noFill/>
              <a:miter lim="800000"/>
              <a:headEnd/>
              <a:tailEnd/>
            </a:ln>
          </p:spPr>
        </p:pic>
      </p:grpSp>
      <p:sp>
        <p:nvSpPr>
          <p:cNvPr id="2" name="Slide Number Placeholder 1"/>
          <p:cNvSpPr>
            <a:spLocks noGrp="1"/>
          </p:cNvSpPr>
          <p:nvPr>
            <p:ph type="sldNum" sz="quarter" idx="12"/>
          </p:nvPr>
        </p:nvSpPr>
        <p:spPr/>
        <p:txBody>
          <a:bodyPr/>
          <a:lstStyle/>
          <a:p>
            <a:fld id="{C97275D5-4C12-42FF-82D2-635AEC9DB89A}" type="slidenum">
              <a:rPr lang="en-US" smtClean="0"/>
              <a:pPr/>
              <a:t>9</a:t>
            </a:fld>
            <a:endParaRPr lang="en-US"/>
          </a:p>
        </p:txBody>
      </p:sp>
      <p:sp>
        <p:nvSpPr>
          <p:cNvPr id="3" name="Title 2"/>
          <p:cNvSpPr>
            <a:spLocks noGrp="1"/>
          </p:cNvSpPr>
          <p:nvPr>
            <p:ph type="title"/>
          </p:nvPr>
        </p:nvSpPr>
        <p:spPr/>
        <p:txBody>
          <a:bodyPr/>
          <a:lstStyle/>
          <a:p>
            <a:r>
              <a:rPr lang="en-GB" dirty="0" smtClean="0"/>
              <a:t>Integrating Different Information</a:t>
            </a:r>
            <a:endParaRPr lang="en-GB" dirty="0"/>
          </a:p>
        </p:txBody>
      </p:sp>
      <p:sp>
        <p:nvSpPr>
          <p:cNvPr id="6" name="TextBox 5"/>
          <p:cNvSpPr txBox="1"/>
          <p:nvPr/>
        </p:nvSpPr>
        <p:spPr>
          <a:xfrm>
            <a:off x="381000" y="1265882"/>
            <a:ext cx="8610600" cy="425758"/>
          </a:xfrm>
          <a:prstGeom prst="rect">
            <a:avLst/>
          </a:prstGeom>
          <a:solidFill>
            <a:schemeClr val="bg1"/>
          </a:solidFill>
        </p:spPr>
        <p:txBody>
          <a:bodyPr wrap="square" rtlCol="0" anchor="b">
            <a:spAutoFit/>
          </a:bodyPr>
          <a:lstStyle/>
          <a:p>
            <a:pPr marL="355600" lvl="0" indent="-355600">
              <a:lnSpc>
                <a:spcPts val="2600"/>
              </a:lnSpc>
            </a:pPr>
            <a:r>
              <a:rPr lang="en-CA" sz="3200" b="1" dirty="0" smtClean="0">
                <a:solidFill>
                  <a:schemeClr val="accent6"/>
                </a:solidFill>
                <a:effectLst>
                  <a:outerShdw blurRad="50800" dist="38100" dir="2700000" algn="tl" rotWithShape="0">
                    <a:prstClr val="black">
                      <a:alpha val="40000"/>
                    </a:prstClr>
                  </a:outerShdw>
                </a:effectLst>
                <a:latin typeface="Arial" pitchFamily="34" charset="0"/>
                <a:cs typeface="Arial" pitchFamily="34" charset="0"/>
              </a:rPr>
              <a:t>Safety Collaborative Assistance Network</a:t>
            </a:r>
          </a:p>
        </p:txBody>
      </p:sp>
      <p:sp>
        <p:nvSpPr>
          <p:cNvPr id="10" name="Rounded Rectangle 9"/>
          <p:cNvSpPr/>
          <p:nvPr/>
        </p:nvSpPr>
        <p:spPr>
          <a:xfrm>
            <a:off x="2895600" y="6324600"/>
            <a:ext cx="3581400" cy="228600"/>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209800" y="1828800"/>
            <a:ext cx="4876800" cy="48006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Down Arrow 10"/>
          <p:cNvSpPr/>
          <p:nvPr/>
        </p:nvSpPr>
        <p:spPr>
          <a:xfrm rot="3514248">
            <a:off x="6564851" y="5571164"/>
            <a:ext cx="261167" cy="1066800"/>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3074" name="Picture 2"/>
          <p:cNvPicPr>
            <a:picLocks noChangeArrowheads="1"/>
          </p:cNvPicPr>
          <p:nvPr/>
        </p:nvPicPr>
        <p:blipFill>
          <a:blip r:embed="rId6" cstate="print"/>
          <a:srcRect l="16250" t="3704" r="17083" b="12593"/>
          <a:stretch>
            <a:fillRect/>
          </a:stretch>
        </p:blipFill>
        <p:spPr bwMode="auto">
          <a:xfrm>
            <a:off x="3005245" y="2424350"/>
            <a:ext cx="3236813" cy="2359152"/>
          </a:xfrm>
          <a:prstGeom prst="rect">
            <a:avLst/>
          </a:prstGeom>
          <a:noFill/>
          <a:ln w="9525">
            <a:noFill/>
            <a:miter lim="800000"/>
            <a:headEnd/>
            <a:tailEnd/>
          </a:ln>
        </p:spPr>
      </p:pic>
      <p:pic>
        <p:nvPicPr>
          <p:cNvPr id="3075" name="Picture 3"/>
          <p:cNvPicPr>
            <a:picLocks noChangeArrowheads="1"/>
          </p:cNvPicPr>
          <p:nvPr/>
        </p:nvPicPr>
        <p:blipFill>
          <a:blip r:embed="rId7" cstate="print"/>
          <a:srcRect l="16250" t="3733" r="17100" b="12622"/>
          <a:stretch>
            <a:fillRect/>
          </a:stretch>
        </p:blipFill>
        <p:spPr bwMode="auto">
          <a:xfrm>
            <a:off x="3005163" y="2424350"/>
            <a:ext cx="3236976" cy="235915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fade">
                                      <p:cBhvr>
                                        <p:cTn id="10" dur="500"/>
                                        <p:tgtEl>
                                          <p:spTgt spid="1026"/>
                                        </p:tgtEl>
                                      </p:cBhvr>
                                    </p:animEffect>
                                  </p:childTnLst>
                                </p:cTn>
                              </p:par>
                              <p:par>
                                <p:cTn id="11" presetID="10" presetClass="entr" presetSubtype="0"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fade">
                                      <p:cBhvr>
                                        <p:cTn id="13" dur="500"/>
                                        <p:tgtEl>
                                          <p:spTgt spid="102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par>
                          <p:cTn id="17" fill="hold">
                            <p:stCondLst>
                              <p:cond delay="500"/>
                            </p:stCondLst>
                            <p:childTnLst>
                              <p:par>
                                <p:cTn id="18" presetID="20"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edge">
                                      <p:cBhvr>
                                        <p:cTn id="20" dur="2000"/>
                                        <p:tgtEl>
                                          <p:spTgt spid="10"/>
                                        </p:tgtEl>
                                      </p:cBhvr>
                                    </p:animEffect>
                                  </p:childTnLst>
                                </p:cTn>
                              </p:par>
                            </p:childTnLst>
                          </p:cTn>
                        </p:par>
                        <p:par>
                          <p:cTn id="21" fill="hold">
                            <p:stCondLst>
                              <p:cond delay="2500"/>
                            </p:stCondLst>
                            <p:childTnLst>
                              <p:par>
                                <p:cTn id="22" presetID="22" presetClass="entr" presetSubtype="2"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right)">
                                      <p:cBhvr>
                                        <p:cTn id="24" dur="500"/>
                                        <p:tgtEl>
                                          <p:spTgt spid="11"/>
                                        </p:tgtEl>
                                      </p:cBhvr>
                                    </p:animEffect>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par>
                                <p:cTn id="29" presetID="10" presetClass="entr" presetSubtype="0" fill="hold" nodeType="withEffect">
                                  <p:stCondLst>
                                    <p:cond delay="0"/>
                                  </p:stCondLst>
                                  <p:childTnLst>
                                    <p:set>
                                      <p:cBhvr>
                                        <p:cTn id="30" dur="1" fill="hold">
                                          <p:stCondLst>
                                            <p:cond delay="0"/>
                                          </p:stCondLst>
                                        </p:cTn>
                                        <p:tgtEl>
                                          <p:spTgt spid="3074"/>
                                        </p:tgtEl>
                                        <p:attrNameLst>
                                          <p:attrName>style.visibility</p:attrName>
                                        </p:attrNameLst>
                                      </p:cBhvr>
                                      <p:to>
                                        <p:strVal val="visible"/>
                                      </p:to>
                                    </p:set>
                                    <p:animEffect transition="in" filter="fade">
                                      <p:cBhvr>
                                        <p:cTn id="31" dur="500"/>
                                        <p:tgtEl>
                                          <p:spTgt spid="307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3075"/>
                                        </p:tgtEl>
                                        <p:attrNameLst>
                                          <p:attrName>style.visibility</p:attrName>
                                        </p:attrNameLst>
                                      </p:cBhvr>
                                      <p:to>
                                        <p:strVal val="visible"/>
                                      </p:to>
                                    </p:set>
                                    <p:animEffect transition="in" filter="fade">
                                      <p:cBhvr>
                                        <p:cTn id="35" dur="1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9"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10</a:t>
            </a:fld>
            <a:endParaRPr lang="en-US"/>
          </a:p>
        </p:txBody>
      </p:sp>
      <p:sp>
        <p:nvSpPr>
          <p:cNvPr id="3" name="Title 2"/>
          <p:cNvSpPr>
            <a:spLocks noGrp="1"/>
          </p:cNvSpPr>
          <p:nvPr>
            <p:ph type="title"/>
          </p:nvPr>
        </p:nvSpPr>
        <p:spPr/>
        <p:txBody>
          <a:bodyPr/>
          <a:lstStyle/>
          <a:p>
            <a:r>
              <a:rPr lang="en-GB" dirty="0" smtClean="0"/>
              <a:t>Future Tools:  Integrated Reports</a:t>
            </a:r>
            <a:endParaRPr lang="en-GB" dirty="0"/>
          </a:p>
        </p:txBody>
      </p:sp>
      <p:sp>
        <p:nvSpPr>
          <p:cNvPr id="8" name="TextBox 7"/>
          <p:cNvSpPr txBox="1"/>
          <p:nvPr/>
        </p:nvSpPr>
        <p:spPr>
          <a:xfrm>
            <a:off x="304800" y="1326842"/>
            <a:ext cx="8839200" cy="425758"/>
          </a:xfrm>
          <a:prstGeom prst="rect">
            <a:avLst/>
          </a:prstGeom>
          <a:solidFill>
            <a:schemeClr val="bg1"/>
          </a:solidFill>
        </p:spPr>
        <p:txBody>
          <a:bodyPr wrap="square" rtlCol="0" anchor="b">
            <a:spAutoFit/>
          </a:bodyPr>
          <a:lstStyle/>
          <a:p>
            <a:pPr marL="355600" lvl="0" indent="-355600">
              <a:lnSpc>
                <a:spcPts val="2600"/>
              </a:lnSpc>
            </a:pPr>
            <a:r>
              <a:rPr lang="en-CA" sz="3200" b="1" dirty="0" smtClean="0">
                <a:solidFill>
                  <a:schemeClr val="accent6"/>
                </a:solidFill>
                <a:effectLst>
                  <a:outerShdw blurRad="50800" dist="38100" dir="2700000" algn="tl" rotWithShape="0">
                    <a:prstClr val="black">
                      <a:alpha val="40000"/>
                    </a:prstClr>
                  </a:outerShdw>
                </a:effectLst>
                <a:latin typeface="Arial" pitchFamily="34" charset="0"/>
                <a:cs typeface="Arial" pitchFamily="34" charset="0"/>
              </a:rPr>
              <a:t>States with at least 1 PBN Approach</a:t>
            </a:r>
          </a:p>
        </p:txBody>
      </p:sp>
      <p:pic>
        <p:nvPicPr>
          <p:cNvPr id="7" name="Picture 2"/>
          <p:cNvPicPr>
            <a:picLocks noChangeAspect="1" noChangeArrowheads="1"/>
          </p:cNvPicPr>
          <p:nvPr/>
        </p:nvPicPr>
        <p:blipFill>
          <a:blip r:embed="rId2" cstate="print"/>
          <a:srcRect l="3491" t="8276" r="4002" b="8468"/>
          <a:stretch>
            <a:fillRect/>
          </a:stretch>
        </p:blipFill>
        <p:spPr bwMode="auto">
          <a:xfrm>
            <a:off x="0" y="1752600"/>
            <a:ext cx="9144000" cy="4572000"/>
          </a:xfrm>
          <a:prstGeom prst="rect">
            <a:avLst/>
          </a:prstGeom>
          <a:noFill/>
          <a:ln w="9525">
            <a:solidFill>
              <a:schemeClr val="tx1"/>
            </a:solidFill>
            <a:miter lim="800000"/>
            <a:headEnd/>
            <a:tailEnd/>
          </a:ln>
          <a:effectLst/>
        </p:spPr>
      </p:pic>
      <p:pic>
        <p:nvPicPr>
          <p:cNvPr id="9" name="Picture 2"/>
          <p:cNvPicPr>
            <a:picLocks noChangeAspect="1" noChangeArrowheads="1"/>
          </p:cNvPicPr>
          <p:nvPr/>
        </p:nvPicPr>
        <p:blipFill>
          <a:blip r:embed="rId3" cstate="print"/>
          <a:stretch>
            <a:fillRect/>
          </a:stretch>
        </p:blipFill>
        <p:spPr bwMode="auto">
          <a:xfrm>
            <a:off x="5694859" y="1981200"/>
            <a:ext cx="3220541" cy="4114800"/>
          </a:xfrm>
          <a:prstGeom prst="rect">
            <a:avLst/>
          </a:prstGeom>
          <a:noFill/>
          <a:ln w="9525">
            <a:noFill/>
            <a:miter lim="800000"/>
            <a:headEnd/>
            <a:tailEnd/>
          </a:ln>
          <a:effectLst>
            <a:outerShdw blurRad="50800" dist="38100" dir="2700000" algn="tl" rotWithShape="0">
              <a:prstClr val="black">
                <a:alpha val="40000"/>
              </a:prstClr>
            </a:outerShdw>
          </a:effectLst>
        </p:spPr>
      </p:pic>
      <p:sp>
        <p:nvSpPr>
          <p:cNvPr id="10" name="Right Arrow 9"/>
          <p:cNvSpPr/>
          <p:nvPr/>
        </p:nvSpPr>
        <p:spPr>
          <a:xfrm rot="19257869">
            <a:off x="4051669" y="4024438"/>
            <a:ext cx="762000" cy="2286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500"/>
                                        <p:tgtEl>
                                          <p:spTgt spid="10"/>
                                        </p:tgtEl>
                                      </p:cBhvr>
                                    </p:animEffect>
                                  </p:childTnLst>
                                </p:cTn>
                              </p:par>
                            </p:childTnLst>
                          </p:cTn>
                        </p:par>
                        <p:par>
                          <p:cTn id="15" fill="hold">
                            <p:stCondLst>
                              <p:cond delay="1000"/>
                            </p:stCondLst>
                            <p:childTnLst>
                              <p:par>
                                <p:cTn id="16" presetID="31" presetClass="entr" presetSubtype="0" fill="hold" nodeType="afterEffect">
                                  <p:stCondLst>
                                    <p:cond delay="0"/>
                                  </p:stCondLst>
                                  <p:iterate type="lt">
                                    <p:tmPct val="5000"/>
                                  </p:iterate>
                                  <p:childTnLst>
                                    <p:set>
                                      <p:cBhvr>
                                        <p:cTn id="17" dur="1" fill="hold">
                                          <p:stCondLst>
                                            <p:cond delay="0"/>
                                          </p:stCondLst>
                                        </p:cTn>
                                        <p:tgtEl>
                                          <p:spTgt spid="9"/>
                                        </p:tgtEl>
                                        <p:attrNameLst>
                                          <p:attrName>style.visibility</p:attrName>
                                        </p:attrNameLst>
                                      </p:cBhvr>
                                      <p:to>
                                        <p:strVal val="visible"/>
                                      </p:to>
                                    </p:set>
                                    <p:anim calcmode="lin" valueType="num">
                                      <p:cBhvr>
                                        <p:cTn id="18" dur="2000" fill="hold"/>
                                        <p:tgtEl>
                                          <p:spTgt spid="9"/>
                                        </p:tgtEl>
                                        <p:attrNameLst>
                                          <p:attrName>ppt_w</p:attrName>
                                        </p:attrNameLst>
                                      </p:cBhvr>
                                      <p:tavLst>
                                        <p:tav tm="0">
                                          <p:val>
                                            <p:fltVal val="0"/>
                                          </p:val>
                                        </p:tav>
                                        <p:tav tm="100000">
                                          <p:val>
                                            <p:strVal val="#ppt_w"/>
                                          </p:val>
                                        </p:tav>
                                      </p:tavLst>
                                    </p:anim>
                                    <p:anim calcmode="lin" valueType="num">
                                      <p:cBhvr>
                                        <p:cTn id="19" dur="2000" fill="hold"/>
                                        <p:tgtEl>
                                          <p:spTgt spid="9"/>
                                        </p:tgtEl>
                                        <p:attrNameLst>
                                          <p:attrName>ppt_h</p:attrName>
                                        </p:attrNameLst>
                                      </p:cBhvr>
                                      <p:tavLst>
                                        <p:tav tm="0">
                                          <p:val>
                                            <p:fltVal val="0"/>
                                          </p:val>
                                        </p:tav>
                                        <p:tav tm="100000">
                                          <p:val>
                                            <p:strVal val="#ppt_h"/>
                                          </p:val>
                                        </p:tav>
                                      </p:tavLst>
                                    </p:anim>
                                    <p:anim calcmode="lin" valueType="num">
                                      <p:cBhvr>
                                        <p:cTn id="20" dur="2000" fill="hold"/>
                                        <p:tgtEl>
                                          <p:spTgt spid="9"/>
                                        </p:tgtEl>
                                        <p:attrNameLst>
                                          <p:attrName>style.rotation</p:attrName>
                                        </p:attrNameLst>
                                      </p:cBhvr>
                                      <p:tavLst>
                                        <p:tav tm="0">
                                          <p:val>
                                            <p:fltVal val="90"/>
                                          </p:val>
                                        </p:tav>
                                        <p:tav tm="100000">
                                          <p:val>
                                            <p:fltVal val="0"/>
                                          </p:val>
                                        </p:tav>
                                      </p:tavLst>
                                    </p:anim>
                                    <p:animEffect transition="in" filter="fade">
                                      <p:cBhvr>
                                        <p:cTn id="21" dur="2000"/>
                                        <p:tgtEl>
                                          <p:spTgt spid="9"/>
                                        </p:tgtEl>
                                      </p:cBhvr>
                                    </p:animEffect>
                                  </p:childTnLst>
                                </p:cTn>
                              </p:par>
                              <p:par>
                                <p:cTn id="22" presetID="35" presetClass="path" presetSubtype="0" accel="50000" decel="50000" fill="hold" nodeType="withEffect">
                                  <p:stCondLst>
                                    <p:cond delay="0"/>
                                  </p:stCondLst>
                                  <p:iterate type="lt">
                                    <p:tmPct val="0"/>
                                  </p:iterate>
                                  <p:childTnLst>
                                    <p:animMotion origin="layout" path="M -4.72222E-6 1.90751E-6 L -0.27378 -0.0333 " pathEditMode="relative" rAng="0" ptsTypes="AA">
                                      <p:cBhvr>
                                        <p:cTn id="23" dur="2000" spd="-100000" fill="hold"/>
                                        <p:tgtEl>
                                          <p:spTgt spid="9"/>
                                        </p:tgtEl>
                                        <p:attrNameLst>
                                          <p:attrName>ppt_x</p:attrName>
                                          <p:attrName>ppt_y</p:attrName>
                                        </p:attrNameLst>
                                      </p:cBhvr>
                                      <p:rCtr x="-137" y="-1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11</a:t>
            </a:fld>
            <a:endParaRPr lang="en-US"/>
          </a:p>
        </p:txBody>
      </p:sp>
      <p:sp>
        <p:nvSpPr>
          <p:cNvPr id="3" name="Title 2"/>
          <p:cNvSpPr>
            <a:spLocks noGrp="1"/>
          </p:cNvSpPr>
          <p:nvPr>
            <p:ph type="title"/>
          </p:nvPr>
        </p:nvSpPr>
        <p:spPr/>
        <p:txBody>
          <a:bodyPr/>
          <a:lstStyle/>
          <a:p>
            <a:r>
              <a:rPr lang="en-GB" dirty="0" smtClean="0"/>
              <a:t>Future Tools: Safety Priorities</a:t>
            </a:r>
            <a:endParaRPr lang="en-GB" dirty="0"/>
          </a:p>
        </p:txBody>
      </p:sp>
      <p:pic>
        <p:nvPicPr>
          <p:cNvPr id="1026" name="Picture 2"/>
          <p:cNvPicPr>
            <a:picLocks noChangeAspect="1" noChangeArrowheads="1"/>
          </p:cNvPicPr>
          <p:nvPr/>
        </p:nvPicPr>
        <p:blipFill>
          <a:blip r:embed="rId2" cstate="print"/>
          <a:srcRect b="6667"/>
          <a:stretch>
            <a:fillRect/>
          </a:stretch>
        </p:blipFill>
        <p:spPr bwMode="auto">
          <a:xfrm>
            <a:off x="0" y="1187721"/>
            <a:ext cx="9144000" cy="4800600"/>
          </a:xfrm>
          <a:prstGeom prst="rect">
            <a:avLst/>
          </a:prstGeom>
          <a:noFill/>
          <a:ln w="9525">
            <a:solidFill>
              <a:schemeClr val="tx1"/>
            </a:solidFill>
            <a:miter lim="800000"/>
            <a:headEnd/>
            <a:tailEnd/>
          </a:ln>
        </p:spPr>
      </p:pic>
      <p:pic>
        <p:nvPicPr>
          <p:cNvPr id="1028" name="Picture 4"/>
          <p:cNvPicPr>
            <a:picLocks noChangeAspect="1" noChangeArrowheads="1"/>
          </p:cNvPicPr>
          <p:nvPr/>
        </p:nvPicPr>
        <p:blipFill>
          <a:blip r:embed="rId3" cstate="print"/>
          <a:srcRect l="34167" t="68096" r="35000" b="28518"/>
          <a:stretch>
            <a:fillRect/>
          </a:stretch>
        </p:blipFill>
        <p:spPr bwMode="auto">
          <a:xfrm>
            <a:off x="0" y="5988320"/>
            <a:ext cx="9144000" cy="56488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
        <p:nvSpPr>
          <p:cNvPr id="9" name="Rounded Rectangle 8"/>
          <p:cNvSpPr/>
          <p:nvPr/>
        </p:nvSpPr>
        <p:spPr>
          <a:xfrm>
            <a:off x="152400" y="6019800"/>
            <a:ext cx="4495800" cy="533400"/>
          </a:xfrm>
          <a:prstGeom prst="roundRect">
            <a:avLst/>
          </a:prstGeom>
          <a:noFill/>
          <a:ln>
            <a:solidFill>
              <a:srgbClr val="C00000"/>
            </a:solidFill>
          </a:ln>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12</a:t>
            </a:fld>
            <a:endParaRPr lang="en-US"/>
          </a:p>
        </p:txBody>
      </p:sp>
      <p:sp>
        <p:nvSpPr>
          <p:cNvPr id="3" name="Title 2"/>
          <p:cNvSpPr>
            <a:spLocks noGrp="1"/>
          </p:cNvSpPr>
          <p:nvPr>
            <p:ph type="title"/>
          </p:nvPr>
        </p:nvSpPr>
        <p:spPr/>
        <p:txBody>
          <a:bodyPr/>
          <a:lstStyle/>
          <a:p>
            <a:r>
              <a:rPr lang="en-GB" dirty="0" smtClean="0"/>
              <a:t>ICAO Air Navigation Report</a:t>
            </a:r>
            <a:br>
              <a:rPr lang="en-GB" dirty="0" smtClean="0"/>
            </a:br>
            <a:r>
              <a:rPr lang="en-GB" sz="3200" dirty="0" smtClean="0"/>
              <a:t>Online Reporting and Toolkit</a:t>
            </a:r>
            <a:endParaRPr lang="en-GB" dirty="0"/>
          </a:p>
        </p:txBody>
      </p:sp>
      <p:sp>
        <p:nvSpPr>
          <p:cNvPr id="4" name="Content Placeholder 3"/>
          <p:cNvSpPr>
            <a:spLocks noGrp="1"/>
          </p:cNvSpPr>
          <p:nvPr>
            <p:ph idx="1"/>
          </p:nvPr>
        </p:nvSpPr>
        <p:spPr/>
        <p:txBody>
          <a:bodyPr>
            <a:normAutofit fontScale="92500"/>
          </a:bodyPr>
          <a:lstStyle/>
          <a:p>
            <a:r>
              <a:rPr lang="en-GB" dirty="0" smtClean="0"/>
              <a:t>Global Aviation Safety Plan (GANP) revision – 2012</a:t>
            </a:r>
          </a:p>
          <a:p>
            <a:pPr lvl="1"/>
            <a:r>
              <a:rPr lang="en-GB" sz="2200" dirty="0" smtClean="0"/>
              <a:t>First Safety </a:t>
            </a:r>
            <a:r>
              <a:rPr lang="en-GB" sz="2200" b="1" i="1" dirty="0" smtClean="0"/>
              <a:t>REPORT was issued in December 2011</a:t>
            </a:r>
            <a:r>
              <a:rPr lang="en-GB" sz="2200" dirty="0" smtClean="0"/>
              <a:t>; available on the web</a:t>
            </a:r>
          </a:p>
          <a:p>
            <a:r>
              <a:rPr lang="en-GB" dirty="0" smtClean="0"/>
              <a:t>Global Air Navigation Plan (GANP) revision – 2012</a:t>
            </a:r>
          </a:p>
          <a:p>
            <a:pPr lvl="1"/>
            <a:r>
              <a:rPr lang="en-GB" sz="2200" dirty="0" smtClean="0"/>
              <a:t>Reporting will be primarily GIS based derived from regional information</a:t>
            </a:r>
          </a:p>
          <a:p>
            <a:pPr lvl="1"/>
            <a:r>
              <a:rPr lang="en-GB" sz="2200" dirty="0" smtClean="0"/>
              <a:t>Dec 2012 - Regional Offices will have Region Specific GIS Map System</a:t>
            </a:r>
          </a:p>
          <a:p>
            <a:pPr lvl="1"/>
            <a:r>
              <a:rPr lang="en-GB" sz="2200" dirty="0" smtClean="0"/>
              <a:t>May 2013 -  First set of information will be aggregated</a:t>
            </a:r>
          </a:p>
          <a:p>
            <a:pPr lvl="1"/>
            <a:r>
              <a:rPr lang="en-GB" sz="2200" dirty="0" smtClean="0"/>
              <a:t>First Air Navigation </a:t>
            </a:r>
            <a:r>
              <a:rPr lang="en-GB" sz="2200" b="1" i="1" dirty="0" smtClean="0"/>
              <a:t>REPORT planned for 2014</a:t>
            </a:r>
          </a:p>
          <a:p>
            <a:pPr lvl="1"/>
            <a:r>
              <a:rPr lang="en-GB" dirty="0" smtClean="0"/>
              <a:t>All States will have access</a:t>
            </a:r>
          </a:p>
          <a:p>
            <a:pPr lvl="1"/>
            <a:endParaRPr lang="en-GB" dirty="0" smtClean="0"/>
          </a:p>
          <a:p>
            <a:endParaRPr lang="en-GB" dirty="0" smtClean="0"/>
          </a:p>
        </p:txBody>
      </p:sp>
      <p:sp>
        <p:nvSpPr>
          <p:cNvPr id="5" name="Footer Placeholder 4"/>
          <p:cNvSpPr>
            <a:spLocks noGrp="1"/>
          </p:cNvSpPr>
          <p:nvPr>
            <p:ph type="ftr" sz="quarter" idx="11"/>
          </p:nvPr>
        </p:nvSpPr>
        <p:spPr/>
        <p:txBody>
          <a:bodyPr/>
          <a:lstStyle/>
          <a:p>
            <a:r>
              <a:rPr lang="en-US" smtClean="0"/>
              <a:t>APIRG-18, Kampala, Uganda, 27-30 March 2012</a:t>
            </a:r>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828800"/>
            <a:ext cx="9372600" cy="2895600"/>
          </a:xfrm>
        </p:spPr>
        <p:txBody>
          <a:bodyPr/>
          <a:lstStyle/>
          <a:p>
            <a:r>
              <a:rPr lang="en-US" sz="3200" b="1" dirty="0" smtClean="0"/>
              <a:t>Aviation Systems for the Future</a:t>
            </a:r>
            <a:br>
              <a:rPr lang="en-US" sz="3200" b="1" dirty="0" smtClean="0"/>
            </a:br>
            <a:r>
              <a:rPr lang="en-US" sz="3200" b="1" dirty="0" smtClean="0"/>
              <a:t>Aviation Systems Block Upgrades (ASBU’s)</a:t>
            </a:r>
            <a:br>
              <a:rPr lang="en-US" sz="3200" b="1" dirty="0" smtClean="0"/>
            </a:br>
            <a:r>
              <a:rPr lang="en-US" sz="3200" b="1" dirty="0" smtClean="0"/>
              <a:t/>
            </a:r>
            <a:br>
              <a:rPr lang="en-US" sz="3200" b="1" dirty="0" smtClean="0"/>
            </a:br>
            <a:r>
              <a:rPr lang="en-US" sz="3200" b="1" dirty="0" smtClean="0"/>
              <a:t>The 12th Air Navigation Conference</a:t>
            </a:r>
            <a:endParaRPr lang="en-GB" sz="3200" b="1" dirty="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ched Right Arrow 5"/>
          <p:cNvSpPr/>
          <p:nvPr/>
        </p:nvSpPr>
        <p:spPr>
          <a:xfrm>
            <a:off x="1752600" y="2590800"/>
            <a:ext cx="7239000" cy="762000"/>
          </a:xfrm>
          <a:prstGeom prst="notched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cs typeface="Arial" charset="0"/>
            </a:endParaRPr>
          </a:p>
        </p:txBody>
      </p:sp>
      <p:sp>
        <p:nvSpPr>
          <p:cNvPr id="14340" name="Slide Number Placeholder 1"/>
          <p:cNvSpPr txBox="1">
            <a:spLocks/>
          </p:cNvSpPr>
          <p:nvPr/>
        </p:nvSpPr>
        <p:spPr bwMode="auto">
          <a:xfrm>
            <a:off x="6019800" y="6629400"/>
            <a:ext cx="3124200" cy="228600"/>
          </a:xfrm>
          <a:prstGeom prst="rect">
            <a:avLst/>
          </a:prstGeom>
          <a:noFill/>
          <a:ln w="9525">
            <a:noFill/>
            <a:miter lim="800000"/>
            <a:headEnd/>
            <a:tailEnd/>
          </a:ln>
        </p:spPr>
        <p:txBody>
          <a:bodyPr rIns="457200" anchor="ctr"/>
          <a:lstStyle/>
          <a:p>
            <a:pPr algn="r"/>
            <a:endParaRPr lang="en-US" sz="1200">
              <a:solidFill>
                <a:schemeClr val="bg1"/>
              </a:solidFill>
              <a:latin typeface="Calibri" pitchFamily="34" charset="0"/>
            </a:endParaRPr>
          </a:p>
        </p:txBody>
      </p:sp>
      <p:sp>
        <p:nvSpPr>
          <p:cNvPr id="14341" name="Title 3"/>
          <p:cNvSpPr>
            <a:spLocks noGrp="1"/>
          </p:cNvSpPr>
          <p:nvPr>
            <p:ph type="title"/>
          </p:nvPr>
        </p:nvSpPr>
        <p:spPr>
          <a:xfrm>
            <a:off x="0" y="0"/>
            <a:ext cx="9296400" cy="1143000"/>
          </a:xfrm>
        </p:spPr>
        <p:txBody>
          <a:bodyPr anchor="ctr"/>
          <a:lstStyle/>
          <a:p>
            <a:pPr indent="0" eaLnBrk="1" hangingPunct="1"/>
            <a:r>
              <a:rPr lang="en-GB" dirty="0" smtClean="0"/>
              <a:t>An Overview of </a:t>
            </a:r>
            <a:r>
              <a:rPr dirty="0" smtClean="0"/>
              <a:t>Blocks &amp; Modules</a:t>
            </a:r>
            <a:endParaRPr lang="en-GB" dirty="0" smtClean="0"/>
          </a:p>
        </p:txBody>
      </p:sp>
      <p:sp>
        <p:nvSpPr>
          <p:cNvPr id="16" name="Notched Right Arrow 15"/>
          <p:cNvSpPr/>
          <p:nvPr/>
        </p:nvSpPr>
        <p:spPr>
          <a:xfrm>
            <a:off x="1752600" y="3429000"/>
            <a:ext cx="7239000" cy="762000"/>
          </a:xfrm>
          <a:prstGeom prst="notched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cs typeface="Arial" charset="0"/>
            </a:endParaRPr>
          </a:p>
        </p:txBody>
      </p:sp>
      <p:sp>
        <p:nvSpPr>
          <p:cNvPr id="17" name="Notched Right Arrow 16"/>
          <p:cNvSpPr/>
          <p:nvPr/>
        </p:nvSpPr>
        <p:spPr>
          <a:xfrm>
            <a:off x="1752600" y="4419600"/>
            <a:ext cx="7239000" cy="762000"/>
          </a:xfrm>
          <a:prstGeom prst="notched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cs typeface="Arial" charset="0"/>
            </a:endParaRPr>
          </a:p>
        </p:txBody>
      </p:sp>
      <p:sp>
        <p:nvSpPr>
          <p:cNvPr id="18" name="Notched Right Arrow 17"/>
          <p:cNvSpPr/>
          <p:nvPr/>
        </p:nvSpPr>
        <p:spPr>
          <a:xfrm>
            <a:off x="1752600" y="5257800"/>
            <a:ext cx="7239000" cy="762000"/>
          </a:xfrm>
          <a:prstGeom prst="notched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cs typeface="Arial" charset="0"/>
            </a:endParaRPr>
          </a:p>
        </p:txBody>
      </p:sp>
      <p:sp>
        <p:nvSpPr>
          <p:cNvPr id="19" name="Rounded Rectangle 18"/>
          <p:cNvSpPr/>
          <p:nvPr/>
        </p:nvSpPr>
        <p:spPr>
          <a:xfrm>
            <a:off x="152400" y="4267200"/>
            <a:ext cx="1676400" cy="838200"/>
          </a:xfrm>
          <a:prstGeom prst="roundRect">
            <a:avLst/>
          </a:prstGeom>
        </p:spPr>
        <p:style>
          <a:lnRef idx="3">
            <a:schemeClr val="lt1"/>
          </a:lnRef>
          <a:fillRef idx="1">
            <a:schemeClr val="accent5"/>
          </a:fillRef>
          <a:effectRef idx="1">
            <a:schemeClr val="accent5"/>
          </a:effectRef>
          <a:fontRef idx="minor">
            <a:schemeClr val="lt1"/>
          </a:fontRef>
        </p:style>
        <p:txBody>
          <a:bodyPr anchor="ctr"/>
          <a:lstStyle/>
          <a:p>
            <a:pPr algn="ctr">
              <a:defRPr/>
            </a:pPr>
            <a:r>
              <a:rPr lang="en-US" sz="1500" b="1">
                <a:solidFill>
                  <a:srgbClr val="002060"/>
                </a:solidFill>
                <a:cs typeface="Arial" charset="0"/>
              </a:rPr>
              <a:t>Optimum Capacity and Flexible Flights</a:t>
            </a:r>
            <a:endParaRPr lang="en-GB" sz="1500" b="1">
              <a:solidFill>
                <a:srgbClr val="002060"/>
              </a:solidFill>
              <a:cs typeface="Arial" charset="0"/>
            </a:endParaRPr>
          </a:p>
        </p:txBody>
      </p:sp>
      <p:sp>
        <p:nvSpPr>
          <p:cNvPr id="20" name="Rounded Rectangle 19"/>
          <p:cNvSpPr/>
          <p:nvPr/>
        </p:nvSpPr>
        <p:spPr>
          <a:xfrm>
            <a:off x="152400" y="3352800"/>
            <a:ext cx="1676400" cy="838200"/>
          </a:xfrm>
          <a:prstGeom prst="roundRect">
            <a:avLst/>
          </a:prstGeom>
        </p:spPr>
        <p:style>
          <a:lnRef idx="3">
            <a:schemeClr val="lt1"/>
          </a:lnRef>
          <a:fillRef idx="1">
            <a:schemeClr val="accent5"/>
          </a:fillRef>
          <a:effectRef idx="1">
            <a:schemeClr val="accent5"/>
          </a:effectRef>
          <a:fontRef idx="minor">
            <a:schemeClr val="lt1"/>
          </a:fontRef>
        </p:style>
        <p:txBody>
          <a:bodyPr anchor="ctr"/>
          <a:lstStyle/>
          <a:p>
            <a:pPr algn="ctr">
              <a:defRPr/>
            </a:pPr>
            <a:r>
              <a:rPr lang="en-US" sz="1500" b="1">
                <a:solidFill>
                  <a:srgbClr val="002060"/>
                </a:solidFill>
                <a:cs typeface="Arial" charset="0"/>
              </a:rPr>
              <a:t>Globally Interoperable Systems and Data</a:t>
            </a:r>
            <a:endParaRPr lang="en-GB" sz="1500" b="1">
              <a:solidFill>
                <a:srgbClr val="002060"/>
              </a:solidFill>
              <a:cs typeface="Arial" charset="0"/>
            </a:endParaRPr>
          </a:p>
        </p:txBody>
      </p:sp>
      <p:sp>
        <p:nvSpPr>
          <p:cNvPr id="21" name="Rounded Rectangle 20"/>
          <p:cNvSpPr/>
          <p:nvPr/>
        </p:nvSpPr>
        <p:spPr>
          <a:xfrm>
            <a:off x="152400" y="5181600"/>
            <a:ext cx="1676400" cy="762000"/>
          </a:xfrm>
          <a:prstGeom prst="roundRect">
            <a:avLst/>
          </a:prstGeom>
        </p:spPr>
        <p:style>
          <a:lnRef idx="3">
            <a:schemeClr val="lt1"/>
          </a:lnRef>
          <a:fillRef idx="1">
            <a:schemeClr val="accent5"/>
          </a:fillRef>
          <a:effectRef idx="1">
            <a:schemeClr val="accent5"/>
          </a:effectRef>
          <a:fontRef idx="minor">
            <a:schemeClr val="lt1"/>
          </a:fontRef>
        </p:style>
        <p:txBody>
          <a:bodyPr anchor="ctr"/>
          <a:lstStyle/>
          <a:p>
            <a:pPr algn="ctr">
              <a:defRPr/>
            </a:pPr>
            <a:r>
              <a:rPr lang="en-US" sz="1500" b="1" dirty="0">
                <a:solidFill>
                  <a:srgbClr val="002060"/>
                </a:solidFill>
                <a:cs typeface="Arial" charset="0"/>
              </a:rPr>
              <a:t>Efficient Flight Path</a:t>
            </a:r>
            <a:endParaRPr lang="en-GB" sz="1500" b="1" dirty="0">
              <a:solidFill>
                <a:srgbClr val="002060"/>
              </a:solidFill>
              <a:cs typeface="Arial" charset="0"/>
            </a:endParaRPr>
          </a:p>
        </p:txBody>
      </p:sp>
      <p:sp>
        <p:nvSpPr>
          <p:cNvPr id="22" name="Rounded Rectangle 21"/>
          <p:cNvSpPr/>
          <p:nvPr/>
        </p:nvSpPr>
        <p:spPr>
          <a:xfrm>
            <a:off x="152400" y="2438400"/>
            <a:ext cx="1676400" cy="838200"/>
          </a:xfrm>
          <a:prstGeom prst="roundRect">
            <a:avLst/>
          </a:prstGeom>
        </p:spPr>
        <p:style>
          <a:lnRef idx="3">
            <a:schemeClr val="lt1"/>
          </a:lnRef>
          <a:fillRef idx="1">
            <a:schemeClr val="accent5"/>
          </a:fillRef>
          <a:effectRef idx="1">
            <a:schemeClr val="accent5"/>
          </a:effectRef>
          <a:fontRef idx="minor">
            <a:schemeClr val="lt1"/>
          </a:fontRef>
        </p:style>
        <p:txBody>
          <a:bodyPr anchor="ctr"/>
          <a:lstStyle/>
          <a:p>
            <a:pPr algn="ctr">
              <a:defRPr/>
            </a:pPr>
            <a:r>
              <a:rPr lang="en-US" sz="1500" b="1" dirty="0">
                <a:solidFill>
                  <a:srgbClr val="002060"/>
                </a:solidFill>
                <a:cs typeface="Arial" charset="0"/>
              </a:rPr>
              <a:t>Greener Airports</a:t>
            </a:r>
            <a:endParaRPr lang="en-GB" sz="1500" b="1" dirty="0">
              <a:solidFill>
                <a:srgbClr val="002060"/>
              </a:solidFill>
              <a:cs typeface="Arial" charset="0"/>
            </a:endParaRPr>
          </a:p>
        </p:txBody>
      </p:sp>
      <p:sp>
        <p:nvSpPr>
          <p:cNvPr id="23" name="TextBox 22"/>
          <p:cNvSpPr txBox="1"/>
          <p:nvPr/>
        </p:nvSpPr>
        <p:spPr>
          <a:xfrm>
            <a:off x="152400" y="1524000"/>
            <a:ext cx="1676400" cy="784225"/>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fontAlgn="auto">
              <a:spcBef>
                <a:spcPts val="0"/>
              </a:spcBef>
              <a:spcAft>
                <a:spcPts val="0"/>
              </a:spcAft>
              <a:defRPr/>
            </a:pPr>
            <a:r>
              <a:rPr lang="en-CA" sz="1500" b="1" dirty="0">
                <a:solidFill>
                  <a:srgbClr val="002060"/>
                </a:solidFill>
              </a:rPr>
              <a:t>Performance Improvement Areas</a:t>
            </a:r>
          </a:p>
        </p:txBody>
      </p:sp>
      <p:sp>
        <p:nvSpPr>
          <p:cNvPr id="68" name="Rounded Rectangle 67"/>
          <p:cNvSpPr/>
          <p:nvPr/>
        </p:nvSpPr>
        <p:spPr>
          <a:xfrm>
            <a:off x="3886200" y="1600200"/>
            <a:ext cx="1447800" cy="533400"/>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b="1">
                <a:solidFill>
                  <a:srgbClr val="002060"/>
                </a:solidFill>
                <a:cs typeface="Arial" charset="0"/>
              </a:rPr>
              <a:t>Block 1</a:t>
            </a:r>
          </a:p>
          <a:p>
            <a:pPr algn="ctr">
              <a:defRPr/>
            </a:pPr>
            <a:r>
              <a:rPr lang="en-US" sz="1600" b="1">
                <a:solidFill>
                  <a:srgbClr val="002060"/>
                </a:solidFill>
                <a:cs typeface="Arial" charset="0"/>
              </a:rPr>
              <a:t>(2018)</a:t>
            </a:r>
            <a:r>
              <a:rPr lang="en-US" sz="1400" b="1">
                <a:solidFill>
                  <a:srgbClr val="002060"/>
                </a:solidFill>
                <a:cs typeface="Arial" charset="0"/>
              </a:rPr>
              <a:t> </a:t>
            </a:r>
            <a:endParaRPr lang="en-GB" sz="1400" b="1">
              <a:solidFill>
                <a:srgbClr val="002060"/>
              </a:solidFill>
              <a:cs typeface="Arial" charset="0"/>
            </a:endParaRPr>
          </a:p>
        </p:txBody>
      </p:sp>
      <p:sp>
        <p:nvSpPr>
          <p:cNvPr id="69" name="Rounded Rectangle 68"/>
          <p:cNvSpPr/>
          <p:nvPr/>
        </p:nvSpPr>
        <p:spPr>
          <a:xfrm>
            <a:off x="3886200" y="2362200"/>
            <a:ext cx="1447800" cy="3733800"/>
          </a:xfrm>
          <a:prstGeom prst="roundRect">
            <a:avLst/>
          </a:prstGeom>
          <a:solidFill>
            <a:schemeClr val="bg2">
              <a:lumMod val="60000"/>
              <a:lumOff val="40000"/>
            </a:schemeClr>
          </a:solidFill>
          <a:ln w="190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solidFill>
                <a:srgbClr val="FFFFFF"/>
              </a:solidFill>
              <a:cs typeface="Arial" charset="0"/>
            </a:endParaRPr>
          </a:p>
        </p:txBody>
      </p:sp>
      <p:sp>
        <p:nvSpPr>
          <p:cNvPr id="70" name="Rounded Rectangle 69"/>
          <p:cNvSpPr/>
          <p:nvPr/>
        </p:nvSpPr>
        <p:spPr>
          <a:xfrm>
            <a:off x="3962400" y="33528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71" name="Rounded Rectangle 70"/>
          <p:cNvSpPr/>
          <p:nvPr/>
        </p:nvSpPr>
        <p:spPr>
          <a:xfrm>
            <a:off x="3962400" y="25146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72" name="Rounded Rectangle 71"/>
          <p:cNvSpPr/>
          <p:nvPr/>
        </p:nvSpPr>
        <p:spPr>
          <a:xfrm>
            <a:off x="3962400" y="43434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73" name="Rounded Rectangle 72"/>
          <p:cNvSpPr/>
          <p:nvPr/>
        </p:nvSpPr>
        <p:spPr>
          <a:xfrm>
            <a:off x="3962400" y="51816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74" name="Rounded Rectangle 73">
            <a:hlinkClick r:id="rId3" action="ppaction://hlinksldjump"/>
          </p:cNvPr>
          <p:cNvSpPr/>
          <p:nvPr/>
        </p:nvSpPr>
        <p:spPr>
          <a:xfrm>
            <a:off x="4038600" y="2590800"/>
            <a:ext cx="228600" cy="228600"/>
          </a:xfrm>
          <a:prstGeom prst="roundRect">
            <a:avLst/>
          </a:prstGeom>
          <a:solidFill>
            <a:srgbClr val="FFFFCC"/>
          </a:solidFill>
          <a:ln w="57150"/>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75" name="Rounded Rectangle 74"/>
          <p:cNvSpPr/>
          <p:nvPr/>
        </p:nvSpPr>
        <p:spPr>
          <a:xfrm>
            <a:off x="4038600" y="2895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76" name="Rounded Rectangle 75"/>
          <p:cNvSpPr/>
          <p:nvPr/>
        </p:nvSpPr>
        <p:spPr>
          <a:xfrm>
            <a:off x="4038600" y="34290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77" name="Rounded Rectangle 76"/>
          <p:cNvSpPr/>
          <p:nvPr/>
        </p:nvSpPr>
        <p:spPr>
          <a:xfrm>
            <a:off x="4038600" y="37338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78" name="Rounded Rectangle 77"/>
          <p:cNvSpPr/>
          <p:nvPr/>
        </p:nvSpPr>
        <p:spPr>
          <a:xfrm>
            <a:off x="4038600" y="4419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79" name="Rounded Rectangle 78"/>
          <p:cNvSpPr/>
          <p:nvPr/>
        </p:nvSpPr>
        <p:spPr>
          <a:xfrm>
            <a:off x="4038600" y="47244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80" name="Rounded Rectangle 79"/>
          <p:cNvSpPr/>
          <p:nvPr/>
        </p:nvSpPr>
        <p:spPr>
          <a:xfrm>
            <a:off x="4343400" y="4419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81" name="Rounded Rectangle 80"/>
          <p:cNvSpPr/>
          <p:nvPr/>
        </p:nvSpPr>
        <p:spPr>
          <a:xfrm>
            <a:off x="4343400" y="47244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82" name="Rounded Rectangle 81"/>
          <p:cNvSpPr/>
          <p:nvPr/>
        </p:nvSpPr>
        <p:spPr>
          <a:xfrm>
            <a:off x="4038600" y="52578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83" name="Rounded Rectangle 82"/>
          <p:cNvSpPr/>
          <p:nvPr/>
        </p:nvSpPr>
        <p:spPr>
          <a:xfrm>
            <a:off x="4038600" y="5562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84" name="Rounded Rectangle 83"/>
          <p:cNvSpPr/>
          <p:nvPr/>
        </p:nvSpPr>
        <p:spPr>
          <a:xfrm>
            <a:off x="4343400" y="25908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85" name="Rounded Rectangle 84"/>
          <p:cNvSpPr/>
          <p:nvPr/>
        </p:nvSpPr>
        <p:spPr>
          <a:xfrm>
            <a:off x="4343400" y="2895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86" name="Rounded Rectangle 85"/>
          <p:cNvSpPr/>
          <p:nvPr/>
        </p:nvSpPr>
        <p:spPr>
          <a:xfrm>
            <a:off x="4648200" y="25908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87" name="Rounded Rectangle 86"/>
          <p:cNvSpPr/>
          <p:nvPr/>
        </p:nvSpPr>
        <p:spPr>
          <a:xfrm>
            <a:off x="4648200" y="2895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89" name="Rounded Rectangle 88"/>
          <p:cNvSpPr/>
          <p:nvPr/>
        </p:nvSpPr>
        <p:spPr>
          <a:xfrm>
            <a:off x="4343400" y="34290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grpSp>
        <p:nvGrpSpPr>
          <p:cNvPr id="2" name="Group 92"/>
          <p:cNvGrpSpPr>
            <a:grpSpLocks/>
          </p:cNvGrpSpPr>
          <p:nvPr/>
        </p:nvGrpSpPr>
        <p:grpSpPr bwMode="auto">
          <a:xfrm>
            <a:off x="2133600" y="1600200"/>
            <a:ext cx="6629400" cy="4495800"/>
            <a:chOff x="2133600" y="1600200"/>
            <a:chExt cx="6629400" cy="4495800"/>
          </a:xfrm>
        </p:grpSpPr>
        <p:sp>
          <p:nvSpPr>
            <p:cNvPr id="5" name="Rounded Rectangle 4"/>
            <p:cNvSpPr/>
            <p:nvPr/>
          </p:nvSpPr>
          <p:spPr>
            <a:xfrm>
              <a:off x="7315200" y="2362200"/>
              <a:ext cx="1447800" cy="3733800"/>
            </a:xfrm>
            <a:prstGeom prst="roundRect">
              <a:avLst/>
            </a:prstGeom>
            <a:solidFill>
              <a:schemeClr val="bg2">
                <a:lumMod val="60000"/>
                <a:lumOff val="40000"/>
              </a:schemeClr>
            </a:solidFill>
            <a:ln w="190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solidFill>
                  <a:srgbClr val="FFFFFF"/>
                </a:solidFill>
                <a:cs typeface="Arial" charset="0"/>
              </a:endParaRPr>
            </a:p>
          </p:txBody>
        </p:sp>
        <p:sp>
          <p:nvSpPr>
            <p:cNvPr id="7" name="Rounded Rectangle 6"/>
            <p:cNvSpPr/>
            <p:nvPr/>
          </p:nvSpPr>
          <p:spPr>
            <a:xfrm>
              <a:off x="7391400" y="25146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8" name="Rounded Rectangle 7"/>
            <p:cNvSpPr/>
            <p:nvPr/>
          </p:nvSpPr>
          <p:spPr>
            <a:xfrm>
              <a:off x="7467600" y="25908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24" name="Rounded Rectangle 23"/>
            <p:cNvSpPr/>
            <p:nvPr/>
          </p:nvSpPr>
          <p:spPr>
            <a:xfrm>
              <a:off x="2133600" y="1600200"/>
              <a:ext cx="1447800" cy="533400"/>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b="1">
                  <a:solidFill>
                    <a:srgbClr val="002060"/>
                  </a:solidFill>
                  <a:cs typeface="Arial" charset="0"/>
                </a:rPr>
                <a:t>Block 0</a:t>
              </a:r>
            </a:p>
            <a:p>
              <a:pPr algn="ctr">
                <a:defRPr/>
              </a:pPr>
              <a:r>
                <a:rPr lang="en-US" sz="1600" b="1">
                  <a:solidFill>
                    <a:srgbClr val="002060"/>
                  </a:solidFill>
                  <a:cs typeface="Arial" charset="0"/>
                </a:rPr>
                <a:t>(2013) </a:t>
              </a:r>
              <a:endParaRPr lang="en-GB" sz="1600" b="1">
                <a:solidFill>
                  <a:srgbClr val="002060"/>
                </a:solidFill>
                <a:cs typeface="Arial" charset="0"/>
              </a:endParaRPr>
            </a:p>
          </p:txBody>
        </p:sp>
        <p:sp>
          <p:nvSpPr>
            <p:cNvPr id="25" name="Rounded Rectangle 24"/>
            <p:cNvSpPr/>
            <p:nvPr/>
          </p:nvSpPr>
          <p:spPr>
            <a:xfrm>
              <a:off x="2133600" y="2362200"/>
              <a:ext cx="1447800" cy="3733800"/>
            </a:xfrm>
            <a:prstGeom prst="roundRect">
              <a:avLst/>
            </a:prstGeom>
            <a:solidFill>
              <a:schemeClr val="bg2">
                <a:lumMod val="60000"/>
                <a:lumOff val="40000"/>
              </a:schemeClr>
            </a:solidFill>
            <a:ln w="190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solidFill>
                  <a:srgbClr val="FFFFFF"/>
                </a:solidFill>
                <a:cs typeface="Arial" charset="0"/>
              </a:endParaRPr>
            </a:p>
          </p:txBody>
        </p:sp>
        <p:sp>
          <p:nvSpPr>
            <p:cNvPr id="26" name="Rounded Rectangle 25"/>
            <p:cNvSpPr/>
            <p:nvPr/>
          </p:nvSpPr>
          <p:spPr>
            <a:xfrm>
              <a:off x="2209800" y="33528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27" name="Rounded Rectangle 26"/>
            <p:cNvSpPr/>
            <p:nvPr/>
          </p:nvSpPr>
          <p:spPr>
            <a:xfrm>
              <a:off x="2209800" y="25146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29" name="Rounded Rectangle 28"/>
            <p:cNvSpPr/>
            <p:nvPr/>
          </p:nvSpPr>
          <p:spPr>
            <a:xfrm>
              <a:off x="2209800" y="51816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33" name="Rounded Rectangle 32">
              <a:hlinkClick r:id="rId4" action="ppaction://hlinksldjump"/>
            </p:cNvPr>
            <p:cNvSpPr/>
            <p:nvPr/>
          </p:nvSpPr>
          <p:spPr>
            <a:xfrm>
              <a:off x="2286000" y="5257800"/>
              <a:ext cx="228600" cy="228600"/>
            </a:xfrm>
            <a:prstGeom prst="roundRect">
              <a:avLst/>
            </a:prstGeom>
            <a:solidFill>
              <a:srgbClr val="FFFFCC"/>
            </a:solidFill>
            <a:ln w="57150"/>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34" name="Rounded Rectangle 33"/>
            <p:cNvSpPr/>
            <p:nvPr/>
          </p:nvSpPr>
          <p:spPr>
            <a:xfrm>
              <a:off x="2286000" y="5562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35" name="Rounded Rectangle 34"/>
            <p:cNvSpPr/>
            <p:nvPr/>
          </p:nvSpPr>
          <p:spPr>
            <a:xfrm>
              <a:off x="2590800" y="52578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36" name="Rounded Rectangle 35"/>
            <p:cNvSpPr/>
            <p:nvPr/>
          </p:nvSpPr>
          <p:spPr>
            <a:xfrm>
              <a:off x="2362200" y="2895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37" name="Rounded Rectangle 36">
              <a:hlinkClick r:id="rId5" action="ppaction://hlinksldjump"/>
            </p:cNvPr>
            <p:cNvSpPr/>
            <p:nvPr/>
          </p:nvSpPr>
          <p:spPr>
            <a:xfrm>
              <a:off x="2362200" y="2590800"/>
              <a:ext cx="228600" cy="228600"/>
            </a:xfrm>
            <a:prstGeom prst="roundRect">
              <a:avLst/>
            </a:prstGeom>
            <a:solidFill>
              <a:srgbClr val="FFFFCC"/>
            </a:solidFill>
            <a:ln w="57150"/>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39" name="Rounded Rectangle 38"/>
            <p:cNvSpPr/>
            <p:nvPr/>
          </p:nvSpPr>
          <p:spPr>
            <a:xfrm>
              <a:off x="2667000" y="25908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40" name="Rounded Rectangle 39"/>
            <p:cNvSpPr/>
            <p:nvPr/>
          </p:nvSpPr>
          <p:spPr>
            <a:xfrm>
              <a:off x="2667000" y="2895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41" name="Rounded Rectangle 40"/>
            <p:cNvSpPr/>
            <p:nvPr/>
          </p:nvSpPr>
          <p:spPr>
            <a:xfrm>
              <a:off x="2971800" y="25908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42" name="Rounded Rectangle 41">
              <a:hlinkClick r:id="rId6" action="ppaction://hlinksldjump"/>
            </p:cNvPr>
            <p:cNvSpPr/>
            <p:nvPr/>
          </p:nvSpPr>
          <p:spPr>
            <a:xfrm>
              <a:off x="2362200" y="3429000"/>
              <a:ext cx="228600" cy="228600"/>
            </a:xfrm>
            <a:prstGeom prst="roundRect">
              <a:avLst/>
            </a:prstGeom>
            <a:solidFill>
              <a:srgbClr val="FFFFCC"/>
            </a:solidFill>
            <a:ln w="57150"/>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44" name="Rounded Rectangle 43"/>
            <p:cNvSpPr/>
            <p:nvPr/>
          </p:nvSpPr>
          <p:spPr>
            <a:xfrm>
              <a:off x="2667000" y="34290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45" name="Rounded Rectangle 44"/>
            <p:cNvSpPr/>
            <p:nvPr/>
          </p:nvSpPr>
          <p:spPr>
            <a:xfrm>
              <a:off x="5638800" y="1600200"/>
              <a:ext cx="1447800" cy="533400"/>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b="1">
                  <a:solidFill>
                    <a:srgbClr val="002060"/>
                  </a:solidFill>
                  <a:cs typeface="Arial" charset="0"/>
                </a:rPr>
                <a:t>Block 2</a:t>
              </a:r>
            </a:p>
            <a:p>
              <a:pPr algn="ctr">
                <a:defRPr/>
              </a:pPr>
              <a:r>
                <a:rPr lang="en-US" sz="1600" b="1">
                  <a:solidFill>
                    <a:srgbClr val="002060"/>
                  </a:solidFill>
                  <a:cs typeface="Arial" charset="0"/>
                </a:rPr>
                <a:t>(2023)</a:t>
              </a:r>
              <a:r>
                <a:rPr lang="en-US" sz="1400" b="1">
                  <a:solidFill>
                    <a:srgbClr val="002060"/>
                  </a:solidFill>
                  <a:cs typeface="Arial" charset="0"/>
                </a:rPr>
                <a:t> </a:t>
              </a:r>
              <a:endParaRPr lang="en-GB" sz="1400" b="1">
                <a:solidFill>
                  <a:srgbClr val="002060"/>
                </a:solidFill>
                <a:cs typeface="Arial" charset="0"/>
              </a:endParaRPr>
            </a:p>
          </p:txBody>
        </p:sp>
        <p:sp>
          <p:nvSpPr>
            <p:cNvPr id="46" name="Rounded Rectangle 45"/>
            <p:cNvSpPr/>
            <p:nvPr/>
          </p:nvSpPr>
          <p:spPr>
            <a:xfrm>
              <a:off x="7315200" y="1600200"/>
              <a:ext cx="1447800" cy="533400"/>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b="1">
                  <a:solidFill>
                    <a:srgbClr val="002060"/>
                  </a:solidFill>
                  <a:cs typeface="Arial" charset="0"/>
                </a:rPr>
                <a:t>Block 3</a:t>
              </a:r>
            </a:p>
            <a:p>
              <a:pPr algn="ctr">
                <a:defRPr/>
              </a:pPr>
              <a:r>
                <a:rPr lang="en-US" sz="1600" b="1">
                  <a:solidFill>
                    <a:srgbClr val="002060"/>
                  </a:solidFill>
                  <a:cs typeface="Arial" charset="0"/>
                </a:rPr>
                <a:t>(2028 &amp; &gt;)</a:t>
              </a:r>
              <a:endParaRPr lang="en-GB" sz="1400" b="1">
                <a:solidFill>
                  <a:srgbClr val="002060"/>
                </a:solidFill>
                <a:cs typeface="Arial" charset="0"/>
              </a:endParaRPr>
            </a:p>
          </p:txBody>
        </p:sp>
        <p:sp>
          <p:nvSpPr>
            <p:cNvPr id="47" name="Rounded Rectangle 46"/>
            <p:cNvSpPr/>
            <p:nvPr/>
          </p:nvSpPr>
          <p:spPr>
            <a:xfrm>
              <a:off x="5638800" y="2362200"/>
              <a:ext cx="1447800" cy="3733800"/>
            </a:xfrm>
            <a:prstGeom prst="roundRect">
              <a:avLst/>
            </a:prstGeom>
            <a:solidFill>
              <a:schemeClr val="bg2">
                <a:lumMod val="60000"/>
                <a:lumOff val="40000"/>
              </a:schemeClr>
            </a:solidFill>
            <a:ln w="190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solidFill>
                  <a:srgbClr val="FFFFFF"/>
                </a:solidFill>
                <a:cs typeface="Arial" charset="0"/>
              </a:endParaRPr>
            </a:p>
          </p:txBody>
        </p:sp>
        <p:sp>
          <p:nvSpPr>
            <p:cNvPr id="48" name="Rounded Rectangle 47"/>
            <p:cNvSpPr/>
            <p:nvPr/>
          </p:nvSpPr>
          <p:spPr>
            <a:xfrm>
              <a:off x="7391400" y="33528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49" name="Rounded Rectangle 48"/>
            <p:cNvSpPr/>
            <p:nvPr/>
          </p:nvSpPr>
          <p:spPr>
            <a:xfrm>
              <a:off x="5715000" y="33528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50" name="Rounded Rectangle 49"/>
            <p:cNvSpPr/>
            <p:nvPr/>
          </p:nvSpPr>
          <p:spPr>
            <a:xfrm>
              <a:off x="5715000" y="25146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51" name="Rounded Rectangle 50"/>
            <p:cNvSpPr/>
            <p:nvPr/>
          </p:nvSpPr>
          <p:spPr>
            <a:xfrm>
              <a:off x="7391400" y="43434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52" name="Rounded Rectangle 51"/>
            <p:cNvSpPr/>
            <p:nvPr/>
          </p:nvSpPr>
          <p:spPr>
            <a:xfrm>
              <a:off x="5715000" y="43434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53" name="Rounded Rectangle 52"/>
            <p:cNvSpPr/>
            <p:nvPr/>
          </p:nvSpPr>
          <p:spPr>
            <a:xfrm>
              <a:off x="7391400" y="51816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54" name="Rounded Rectangle 53"/>
            <p:cNvSpPr/>
            <p:nvPr/>
          </p:nvSpPr>
          <p:spPr>
            <a:xfrm>
              <a:off x="5715000" y="51816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55" name="Rounded Rectangle 54"/>
            <p:cNvSpPr/>
            <p:nvPr/>
          </p:nvSpPr>
          <p:spPr>
            <a:xfrm>
              <a:off x="5791200" y="25908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56" name="Rounded Rectangle 55"/>
            <p:cNvSpPr/>
            <p:nvPr/>
          </p:nvSpPr>
          <p:spPr>
            <a:xfrm>
              <a:off x="5791200" y="2895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57" name="Rounded Rectangle 56"/>
            <p:cNvSpPr/>
            <p:nvPr/>
          </p:nvSpPr>
          <p:spPr>
            <a:xfrm>
              <a:off x="6096000" y="25908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58" name="Rounded Rectangle 57"/>
            <p:cNvSpPr/>
            <p:nvPr/>
          </p:nvSpPr>
          <p:spPr>
            <a:xfrm>
              <a:off x="6096000" y="34290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59" name="Rounded Rectangle 58"/>
            <p:cNvSpPr/>
            <p:nvPr/>
          </p:nvSpPr>
          <p:spPr>
            <a:xfrm>
              <a:off x="5791200" y="4419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60" name="Rounded Rectangle 59"/>
            <p:cNvSpPr/>
            <p:nvPr/>
          </p:nvSpPr>
          <p:spPr>
            <a:xfrm>
              <a:off x="5791200" y="47244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61" name="Rounded Rectangle 60"/>
            <p:cNvSpPr/>
            <p:nvPr/>
          </p:nvSpPr>
          <p:spPr>
            <a:xfrm>
              <a:off x="7772400" y="4419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62" name="Rounded Rectangle 61"/>
            <p:cNvSpPr/>
            <p:nvPr/>
          </p:nvSpPr>
          <p:spPr>
            <a:xfrm>
              <a:off x="7467600" y="5562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63" name="Rounded Rectangle 62"/>
            <p:cNvSpPr/>
            <p:nvPr/>
          </p:nvSpPr>
          <p:spPr>
            <a:xfrm>
              <a:off x="7467600" y="4419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64" name="Rounded Rectangle 63"/>
            <p:cNvSpPr/>
            <p:nvPr/>
          </p:nvSpPr>
          <p:spPr>
            <a:xfrm>
              <a:off x="7467600" y="47244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65" name="Rounded Rectangle 64"/>
            <p:cNvSpPr/>
            <p:nvPr/>
          </p:nvSpPr>
          <p:spPr>
            <a:xfrm>
              <a:off x="5791200" y="52578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66" name="Rounded Rectangle 65"/>
            <p:cNvSpPr/>
            <p:nvPr/>
          </p:nvSpPr>
          <p:spPr>
            <a:xfrm>
              <a:off x="5791200" y="5562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67" name="Rounded Rectangle 66"/>
            <p:cNvSpPr/>
            <p:nvPr/>
          </p:nvSpPr>
          <p:spPr>
            <a:xfrm>
              <a:off x="7467600" y="52578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91" name="Rounded Rectangle 90"/>
            <p:cNvSpPr/>
            <p:nvPr/>
          </p:nvSpPr>
          <p:spPr>
            <a:xfrm>
              <a:off x="5791200" y="34290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92" name="Rounded Rectangle 91"/>
            <p:cNvSpPr/>
            <p:nvPr/>
          </p:nvSpPr>
          <p:spPr>
            <a:xfrm>
              <a:off x="7467600" y="34290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grpSp>
      <p:sp>
        <p:nvSpPr>
          <p:cNvPr id="96" name="Rounded Rectangle 95"/>
          <p:cNvSpPr/>
          <p:nvPr/>
        </p:nvSpPr>
        <p:spPr bwMode="auto">
          <a:xfrm>
            <a:off x="2209800" y="4343400"/>
            <a:ext cx="1295400" cy="685800"/>
          </a:xfrm>
          <a:prstGeom prst="roundRect">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97" name="Rounded Rectangle 96"/>
          <p:cNvSpPr/>
          <p:nvPr/>
        </p:nvSpPr>
        <p:spPr bwMode="auto">
          <a:xfrm>
            <a:off x="2362200" y="47244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98" name="Rounded Rectangle 97">
            <a:hlinkClick r:id="rId7" action="ppaction://hlinksldjump"/>
          </p:cNvPr>
          <p:cNvSpPr/>
          <p:nvPr/>
        </p:nvSpPr>
        <p:spPr bwMode="auto">
          <a:xfrm>
            <a:off x="2362200" y="4419600"/>
            <a:ext cx="228600" cy="228600"/>
          </a:xfrm>
          <a:prstGeom prst="roundRect">
            <a:avLst/>
          </a:prstGeom>
          <a:solidFill>
            <a:srgbClr val="FFFFCC"/>
          </a:solidFill>
          <a:ln w="57150"/>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99" name="Rounded Rectangle 98"/>
          <p:cNvSpPr/>
          <p:nvPr/>
        </p:nvSpPr>
        <p:spPr bwMode="auto">
          <a:xfrm>
            <a:off x="2667000" y="4419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100" name="Rounded Rectangle 99"/>
          <p:cNvSpPr/>
          <p:nvPr/>
        </p:nvSpPr>
        <p:spPr bwMode="auto">
          <a:xfrm>
            <a:off x="2667000" y="47244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101" name="Rounded Rectangle 100"/>
          <p:cNvSpPr/>
          <p:nvPr/>
        </p:nvSpPr>
        <p:spPr bwMode="auto">
          <a:xfrm>
            <a:off x="2971800" y="4419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102" name="Rounded Rectangle 101"/>
          <p:cNvSpPr/>
          <p:nvPr/>
        </p:nvSpPr>
        <p:spPr bwMode="auto">
          <a:xfrm>
            <a:off x="6096000" y="44196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
        <p:nvSpPr>
          <p:cNvPr id="103" name="Rounded Rectangle 102"/>
          <p:cNvSpPr/>
          <p:nvPr/>
        </p:nvSpPr>
        <p:spPr bwMode="auto">
          <a:xfrm>
            <a:off x="4343400" y="5257800"/>
            <a:ext cx="228600" cy="228600"/>
          </a:xfrm>
          <a:prstGeom prst="roundRect">
            <a:avLst/>
          </a:prstGeom>
          <a:solidFill>
            <a:srgbClr val="FFFFCC"/>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000" b="1">
              <a:solidFill>
                <a:srgbClr val="435FAA"/>
              </a:solidFill>
              <a:cs typeface="Arial" charset="0"/>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15</a:t>
            </a:fld>
            <a:endParaRPr lang="en-US"/>
          </a:p>
        </p:txBody>
      </p:sp>
      <p:sp>
        <p:nvSpPr>
          <p:cNvPr id="3" name="Title 2"/>
          <p:cNvSpPr>
            <a:spLocks noGrp="1"/>
          </p:cNvSpPr>
          <p:nvPr>
            <p:ph type="title"/>
          </p:nvPr>
        </p:nvSpPr>
        <p:spPr/>
        <p:txBody>
          <a:bodyPr/>
          <a:lstStyle/>
          <a:p>
            <a:r>
              <a:rPr lang="en-US" sz="3600" dirty="0" smtClean="0"/>
              <a:t>Air Navigation Conference Deadlines</a:t>
            </a:r>
            <a:endParaRPr lang="en-GB" sz="3600" dirty="0"/>
          </a:p>
        </p:txBody>
      </p:sp>
      <p:graphicFrame>
        <p:nvGraphicFramePr>
          <p:cNvPr id="6" name="Content Placeholder 5"/>
          <p:cNvGraphicFramePr>
            <a:graphicFrameLocks noGrp="1"/>
          </p:cNvGraphicFramePr>
          <p:nvPr>
            <p:ph idx="1"/>
          </p:nvPr>
        </p:nvGraphicFramePr>
        <p:xfrm>
          <a:off x="304800" y="1295400"/>
          <a:ext cx="8610600" cy="4767470"/>
        </p:xfrm>
        <a:graphic>
          <a:graphicData uri="http://schemas.openxmlformats.org/drawingml/2006/table">
            <a:tbl>
              <a:tblPr firstRow="1" bandRow="1">
                <a:tableStyleId>{10A1B5D5-9B99-4C35-A422-299274C87663}</a:tableStyleId>
              </a:tblPr>
              <a:tblGrid>
                <a:gridCol w="6477000"/>
                <a:gridCol w="2133600"/>
              </a:tblGrid>
              <a:tr h="616226">
                <a:tc gridSpan="2">
                  <a:txBody>
                    <a:bodyPr/>
                    <a:lstStyle/>
                    <a:p>
                      <a:pPr algn="ctr"/>
                      <a:r>
                        <a:rPr lang="en-US" dirty="0" smtClean="0"/>
                        <a:t>Timeline to</a:t>
                      </a:r>
                      <a:r>
                        <a:rPr lang="en-US" baseline="0" dirty="0" smtClean="0"/>
                        <a:t> AN-Conf/12</a:t>
                      </a:r>
                      <a:endParaRPr lang="en-GB" dirty="0"/>
                    </a:p>
                  </a:txBody>
                  <a:tcPr anchor="ctr"/>
                </a:tc>
                <a:tc hMerge="1">
                  <a:txBody>
                    <a:bodyPr/>
                    <a:lstStyle/>
                    <a:p>
                      <a:endParaRPr lang="en-GB" dirty="0"/>
                    </a:p>
                  </a:txBody>
                  <a:tcPr/>
                </a:tc>
              </a:tr>
              <a:tr h="821635">
                <a:tc>
                  <a:txBody>
                    <a:bodyPr/>
                    <a:lstStyle/>
                    <a:p>
                      <a:r>
                        <a:rPr lang="en-US" sz="1600" dirty="0" smtClean="0"/>
                        <a:t>Distribution of all Conference</a:t>
                      </a:r>
                      <a:r>
                        <a:rPr lang="en-US" sz="1600" baseline="0" dirty="0" smtClean="0"/>
                        <a:t> papers (including</a:t>
                      </a:r>
                      <a:r>
                        <a:rPr lang="en-US" sz="1600" dirty="0" smtClean="0"/>
                        <a:t> GANP) to States from ICAO</a:t>
                      </a:r>
                      <a:endParaRPr lang="en-GB" sz="1600" dirty="0"/>
                    </a:p>
                  </a:txBody>
                  <a:tcPr anchor="ctr"/>
                </a:tc>
                <a:tc>
                  <a:txBody>
                    <a:bodyPr/>
                    <a:lstStyle/>
                    <a:p>
                      <a:pPr marL="0" marR="0" lvl="1" indent="0" algn="r" defTabSz="914400" rtl="0" eaLnBrk="1" fontAlgn="auto" latinLnBrk="0" hangingPunct="1">
                        <a:lnSpc>
                          <a:spcPct val="100000"/>
                        </a:lnSpc>
                        <a:spcBef>
                          <a:spcPts val="0"/>
                        </a:spcBef>
                        <a:spcAft>
                          <a:spcPts val="0"/>
                        </a:spcAft>
                        <a:buClrTx/>
                        <a:buSzTx/>
                        <a:buFontTx/>
                        <a:buNone/>
                        <a:tabLst/>
                        <a:defRPr/>
                      </a:pPr>
                      <a:r>
                        <a:rPr lang="en-US" sz="1600" dirty="0" smtClean="0"/>
                        <a:t>30 June</a:t>
                      </a:r>
                    </a:p>
                    <a:p>
                      <a:pPr algn="r"/>
                      <a:endParaRPr lang="en-GB" sz="1800" dirty="0"/>
                    </a:p>
                  </a:txBody>
                  <a:tcPr anchor="ctr"/>
                </a:tc>
              </a:tr>
              <a:tr h="82163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i="1" dirty="0" smtClean="0"/>
                        <a:t>Deadline</a:t>
                      </a:r>
                      <a:r>
                        <a:rPr lang="en-US" sz="1600" b="1" i="1" baseline="0" dirty="0" smtClean="0"/>
                        <a:t> for S</a:t>
                      </a:r>
                      <a:r>
                        <a:rPr lang="en-US" sz="1600" b="1" i="1" dirty="0" smtClean="0"/>
                        <a:t>tates’ WPs (will be translated in all languages)</a:t>
                      </a:r>
                    </a:p>
                  </a:txBody>
                  <a:tcPr anchor="ctr"/>
                </a:tc>
                <a:tc>
                  <a:txBody>
                    <a:bodyPr/>
                    <a:lstStyle/>
                    <a:p>
                      <a:pPr marL="0" marR="0" lvl="1" indent="0" algn="r" defTabSz="914400" rtl="0" eaLnBrk="1" fontAlgn="auto" latinLnBrk="0" hangingPunct="1">
                        <a:lnSpc>
                          <a:spcPct val="100000"/>
                        </a:lnSpc>
                        <a:spcBef>
                          <a:spcPts val="0"/>
                        </a:spcBef>
                        <a:spcAft>
                          <a:spcPts val="0"/>
                        </a:spcAft>
                        <a:buClrTx/>
                        <a:buSzTx/>
                        <a:buFontTx/>
                        <a:buNone/>
                        <a:tabLst/>
                        <a:defRPr/>
                      </a:pPr>
                      <a:r>
                        <a:rPr lang="en-US" sz="1600" b="1" i="1" dirty="0" smtClean="0"/>
                        <a:t>30 September</a:t>
                      </a:r>
                    </a:p>
                    <a:p>
                      <a:pPr algn="r"/>
                      <a:endParaRPr lang="en-GB" sz="1800" b="1" i="1" dirty="0"/>
                    </a:p>
                  </a:txBody>
                  <a:tcPr anchor="ctr"/>
                </a:tc>
              </a:tr>
              <a:tr h="8647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i="1" dirty="0" smtClean="0"/>
                        <a:t>State’s WPs </a:t>
                      </a:r>
                      <a:r>
                        <a:rPr lang="en-US" sz="1600" b="1" i="1" baseline="0" dirty="0" smtClean="0"/>
                        <a:t> will be accepted but </a:t>
                      </a:r>
                      <a:r>
                        <a:rPr lang="en-US" sz="1600" b="1" i="1" u="sng" dirty="0" smtClean="0"/>
                        <a:t>not </a:t>
                      </a:r>
                      <a:r>
                        <a:rPr lang="en-US" sz="1600" b="1" i="1" dirty="0" smtClean="0"/>
                        <a:t>translated</a:t>
                      </a:r>
                    </a:p>
                  </a:txBody>
                  <a:tcPr anchor="ctr"/>
                </a:tc>
                <a:tc>
                  <a:txBody>
                    <a:bodyPr/>
                    <a:lstStyle/>
                    <a:p>
                      <a:pPr marL="0" marR="0" lvl="1" indent="0" algn="r" defTabSz="914400" rtl="0" eaLnBrk="1" fontAlgn="auto" latinLnBrk="0" hangingPunct="1">
                        <a:lnSpc>
                          <a:spcPct val="100000"/>
                        </a:lnSpc>
                        <a:spcBef>
                          <a:spcPts val="0"/>
                        </a:spcBef>
                        <a:spcAft>
                          <a:spcPts val="0"/>
                        </a:spcAft>
                        <a:buClrTx/>
                        <a:buSzTx/>
                        <a:buFontTx/>
                        <a:buNone/>
                        <a:tabLst/>
                        <a:defRPr/>
                      </a:pPr>
                      <a:r>
                        <a:rPr lang="en-US" sz="1600" b="1" i="1" dirty="0" smtClean="0"/>
                        <a:t>30 Sept</a:t>
                      </a:r>
                      <a:r>
                        <a:rPr lang="en-US" sz="1600" b="1" i="1" baseline="0" dirty="0" smtClean="0"/>
                        <a:t> - </a:t>
                      </a:r>
                      <a:r>
                        <a:rPr lang="en-US" sz="1600" b="1" i="1" dirty="0" smtClean="0"/>
                        <a:t>30 October</a:t>
                      </a:r>
                    </a:p>
                    <a:p>
                      <a:pPr algn="r"/>
                      <a:endParaRPr lang="en-GB" sz="1800" b="1" i="1" dirty="0"/>
                    </a:p>
                  </a:txBody>
                  <a:tcPr anchor="ctr"/>
                </a:tc>
              </a:tr>
              <a:tr h="82163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i="1" dirty="0" smtClean="0"/>
                        <a:t>Deadline</a:t>
                      </a:r>
                      <a:r>
                        <a:rPr lang="en-US" sz="1600" b="1" i="1" baseline="0" dirty="0" smtClean="0"/>
                        <a:t> after which papers will </a:t>
                      </a:r>
                      <a:r>
                        <a:rPr lang="en-US" sz="1600" b="1" i="1" u="sng" baseline="0" dirty="0" smtClean="0"/>
                        <a:t>not</a:t>
                      </a:r>
                      <a:r>
                        <a:rPr lang="en-US" sz="1600" b="1" i="1" baseline="0" dirty="0" smtClean="0"/>
                        <a:t> be accepted</a:t>
                      </a:r>
                      <a:endParaRPr lang="en-US" sz="1600" b="1" i="1" dirty="0" smtClean="0"/>
                    </a:p>
                  </a:txBody>
                  <a:tcPr anchor="ctr"/>
                </a:tc>
                <a:tc>
                  <a:txBody>
                    <a:bodyPr/>
                    <a:lstStyle/>
                    <a:p>
                      <a:pPr marL="0" marR="0" lvl="1" indent="0" algn="r" defTabSz="914400" rtl="0" eaLnBrk="1" fontAlgn="auto" latinLnBrk="0" hangingPunct="1">
                        <a:lnSpc>
                          <a:spcPct val="100000"/>
                        </a:lnSpc>
                        <a:spcBef>
                          <a:spcPts val="0"/>
                        </a:spcBef>
                        <a:spcAft>
                          <a:spcPts val="0"/>
                        </a:spcAft>
                        <a:buClrTx/>
                        <a:buSzTx/>
                        <a:buFontTx/>
                        <a:buNone/>
                        <a:tabLst/>
                        <a:defRPr/>
                      </a:pPr>
                      <a:r>
                        <a:rPr lang="en-US" sz="1600" b="1" i="1" dirty="0" smtClean="0"/>
                        <a:t>After 30 October</a:t>
                      </a:r>
                    </a:p>
                    <a:p>
                      <a:pPr algn="r"/>
                      <a:endParaRPr lang="en-GB" sz="1800" b="1" i="1" dirty="0"/>
                    </a:p>
                  </a:txBody>
                  <a:tcPr anchor="ctr"/>
                </a:tc>
              </a:tr>
              <a:tr h="82163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Twelfth</a:t>
                      </a:r>
                      <a:r>
                        <a:rPr lang="en-US" sz="1600" baseline="0" dirty="0" smtClean="0"/>
                        <a:t> Air Navigation Conference</a:t>
                      </a:r>
                      <a:endParaRPr lang="en-US" sz="1600" dirty="0" smtClean="0"/>
                    </a:p>
                  </a:txBody>
                  <a:tcPr anchor="ctr"/>
                </a:tc>
                <a:tc>
                  <a:txBody>
                    <a:bodyPr/>
                    <a:lstStyle/>
                    <a:p>
                      <a:pPr marL="0" marR="0" lvl="1" indent="0" algn="r" defTabSz="914400" rtl="0" eaLnBrk="1" fontAlgn="auto" latinLnBrk="0" hangingPunct="1">
                        <a:lnSpc>
                          <a:spcPct val="100000"/>
                        </a:lnSpc>
                        <a:spcBef>
                          <a:spcPts val="0"/>
                        </a:spcBef>
                        <a:spcAft>
                          <a:spcPts val="0"/>
                        </a:spcAft>
                        <a:buClrTx/>
                        <a:buSzTx/>
                        <a:buFontTx/>
                        <a:buNone/>
                        <a:tabLst/>
                        <a:defRPr/>
                      </a:pPr>
                      <a:r>
                        <a:rPr lang="en-US" sz="1600" dirty="0" smtClean="0"/>
                        <a:t>19-30 November 2012</a:t>
                      </a:r>
                    </a:p>
                    <a:p>
                      <a:pPr algn="r"/>
                      <a:endParaRPr lang="en-GB" sz="1800" dirty="0"/>
                    </a:p>
                  </a:txBody>
                  <a:tcPr anchor="ctr"/>
                </a:tc>
              </a:tr>
            </a:tbl>
          </a:graphicData>
        </a:graphic>
      </p:graphicFrame>
      <p:sp>
        <p:nvSpPr>
          <p:cNvPr id="5" name="Footer Placeholder 4"/>
          <p:cNvSpPr>
            <a:spLocks noGrp="1"/>
          </p:cNvSpPr>
          <p:nvPr>
            <p:ph type="ftr" sz="quarter" idx="11"/>
          </p:nvPr>
        </p:nvSpPr>
        <p:spPr/>
        <p:txBody>
          <a:bodyPr/>
          <a:lstStyle/>
          <a:p>
            <a:r>
              <a:rPr lang="en-US" smtClean="0"/>
              <a:t>Aviation System Block Upgrades and Preparation for the Twelfth Air Navigation Conference</a:t>
            </a:r>
            <a:endParaRPr lang="en-US"/>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16</a:t>
            </a:fld>
            <a:endParaRPr lang="en-US"/>
          </a:p>
        </p:txBody>
      </p:sp>
      <p:sp>
        <p:nvSpPr>
          <p:cNvPr id="6" name="Title 5"/>
          <p:cNvSpPr>
            <a:spLocks noGrp="1"/>
          </p:cNvSpPr>
          <p:nvPr>
            <p:ph type="title"/>
          </p:nvPr>
        </p:nvSpPr>
        <p:spPr/>
        <p:txBody>
          <a:bodyPr/>
          <a:lstStyle/>
          <a:p>
            <a:r>
              <a:rPr lang="en-US" sz="3600" dirty="0" smtClean="0"/>
              <a:t>Preparation for Africa</a:t>
            </a:r>
            <a:endParaRPr lang="en-GB" sz="2800" dirty="0"/>
          </a:p>
        </p:txBody>
      </p:sp>
      <p:graphicFrame>
        <p:nvGraphicFramePr>
          <p:cNvPr id="10" name="Content Placeholder 9"/>
          <p:cNvGraphicFramePr>
            <a:graphicFrameLocks noGrp="1"/>
          </p:cNvGraphicFramePr>
          <p:nvPr>
            <p:ph idx="1"/>
          </p:nvPr>
        </p:nvGraphicFramePr>
        <p:xfrm>
          <a:off x="457200" y="1600200"/>
          <a:ext cx="8229600" cy="4133850"/>
        </p:xfrm>
        <a:graphic>
          <a:graphicData uri="http://schemas.openxmlformats.org/drawingml/2006/table">
            <a:tbl>
              <a:tblPr firstRow="1" bandRow="1">
                <a:tableStyleId>{10A1B5D5-9B99-4C35-A422-299274C87663}</a:tableStyleId>
              </a:tblPr>
              <a:tblGrid>
                <a:gridCol w="4114800"/>
                <a:gridCol w="4114800"/>
              </a:tblGrid>
              <a:tr h="762000">
                <a:tc gridSpan="2">
                  <a:txBody>
                    <a:bodyPr/>
                    <a:lstStyle/>
                    <a:p>
                      <a:pPr algn="ctr"/>
                      <a:r>
                        <a:rPr lang="en-US" sz="2400" dirty="0" smtClean="0"/>
                        <a:t>ASBU Special</a:t>
                      </a:r>
                      <a:r>
                        <a:rPr lang="en-US" sz="2400" baseline="0" dirty="0" smtClean="0"/>
                        <a:t> Implementation Projects Workshops</a:t>
                      </a:r>
                      <a:endParaRPr lang="en-GB" sz="2400" dirty="0"/>
                    </a:p>
                  </a:txBody>
                  <a:tcPr marL="186331" marR="186331" anchor="ctr"/>
                </a:tc>
                <a:tc hMerge="1">
                  <a:txBody>
                    <a:bodyPr/>
                    <a:lstStyle/>
                    <a:p>
                      <a:endParaRPr lang="en-GB" dirty="0"/>
                    </a:p>
                  </a:txBody>
                  <a:tcPr/>
                </a:tc>
              </a:tr>
              <a:tr h="1123950">
                <a:tc>
                  <a:txBody>
                    <a:bodyPr/>
                    <a:lstStyle/>
                    <a:p>
                      <a:r>
                        <a:rPr lang="en-US" sz="2400" dirty="0" smtClean="0"/>
                        <a:t>Dakar</a:t>
                      </a:r>
                      <a:endParaRPr lang="en-GB" sz="2400" dirty="0"/>
                    </a:p>
                  </a:txBody>
                  <a:tcPr marL="186331" marR="186331" anchor="ctr"/>
                </a:tc>
                <a:tc>
                  <a:txBody>
                    <a:bodyPr/>
                    <a:lstStyle/>
                    <a:p>
                      <a:pPr algn="r"/>
                      <a:r>
                        <a:rPr lang="en-US" sz="2400" b="0" strike="noStrike" dirty="0" smtClean="0">
                          <a:solidFill>
                            <a:schemeClr val="tx1"/>
                          </a:solidFill>
                        </a:rPr>
                        <a:t>16-20 July </a:t>
                      </a:r>
                      <a:endParaRPr lang="en-GB" sz="2400" b="0" strike="noStrike" dirty="0">
                        <a:solidFill>
                          <a:schemeClr val="tx1"/>
                        </a:solidFill>
                      </a:endParaRPr>
                    </a:p>
                  </a:txBody>
                  <a:tcPr marL="186331" marR="186331" anchor="ctr"/>
                </a:tc>
              </a:tr>
              <a:tr h="1123950">
                <a:tc>
                  <a:txBody>
                    <a:bodyPr/>
                    <a:lstStyle/>
                    <a:p>
                      <a:r>
                        <a:rPr lang="en-US" sz="2400" dirty="0" smtClean="0"/>
                        <a:t>Nairobi</a:t>
                      </a:r>
                      <a:endParaRPr lang="en-GB" sz="2400" dirty="0"/>
                    </a:p>
                  </a:txBody>
                  <a:tcPr marL="186331" marR="186331" anchor="ctr"/>
                </a:tc>
                <a:tc>
                  <a:txBody>
                    <a:bodyPr/>
                    <a:lstStyle/>
                    <a:p>
                      <a:pPr algn="r"/>
                      <a:r>
                        <a:rPr lang="en-US" sz="2400" b="0" dirty="0" smtClean="0">
                          <a:solidFill>
                            <a:schemeClr val="tx1"/>
                          </a:solidFill>
                        </a:rPr>
                        <a:t>13-17</a:t>
                      </a:r>
                      <a:r>
                        <a:rPr lang="en-US" sz="2400" b="0" baseline="0" dirty="0" smtClean="0">
                          <a:solidFill>
                            <a:schemeClr val="tx1"/>
                          </a:solidFill>
                        </a:rPr>
                        <a:t> August</a:t>
                      </a:r>
                      <a:endParaRPr lang="en-GB" sz="2400" b="0" dirty="0">
                        <a:solidFill>
                          <a:schemeClr val="tx1"/>
                        </a:solidFill>
                      </a:endParaRPr>
                    </a:p>
                  </a:txBody>
                  <a:tcPr marL="186331" marR="186331" anchor="ctr"/>
                </a:tc>
              </a:tr>
              <a:tr h="1123950">
                <a:tc>
                  <a:txBody>
                    <a:bodyPr/>
                    <a:lstStyle/>
                    <a:p>
                      <a:r>
                        <a:rPr lang="en-US" sz="2400" dirty="0" smtClean="0"/>
                        <a:t>Cairo</a:t>
                      </a:r>
                      <a:endParaRPr lang="en-GB" sz="2400" dirty="0"/>
                    </a:p>
                  </a:txBody>
                  <a:tcPr marL="186331" marR="186331" anchor="ctr"/>
                </a:tc>
                <a:tc>
                  <a:txBody>
                    <a:bodyPr/>
                    <a:lstStyle/>
                    <a:p>
                      <a:pPr algn="r"/>
                      <a:r>
                        <a:rPr lang="en-US" sz="2400" b="0" strike="noStrike" baseline="0" dirty="0" smtClean="0">
                          <a:solidFill>
                            <a:schemeClr val="tx1"/>
                          </a:solidFill>
                        </a:rPr>
                        <a:t>30 September-04 October </a:t>
                      </a:r>
                      <a:endParaRPr lang="en-GB" sz="2400" b="0" strike="noStrike" dirty="0">
                        <a:solidFill>
                          <a:schemeClr val="tx1"/>
                        </a:solidFill>
                      </a:endParaRPr>
                    </a:p>
                  </a:txBody>
                  <a:tcPr marL="186331" marR="186331" anchor="ctr"/>
                </a:tc>
              </a:tr>
            </a:tbl>
          </a:graphicData>
        </a:graphic>
      </p:graphicFrame>
      <p:sp>
        <p:nvSpPr>
          <p:cNvPr id="5" name="Footer Placeholder 4"/>
          <p:cNvSpPr>
            <a:spLocks noGrp="1"/>
          </p:cNvSpPr>
          <p:nvPr>
            <p:ph type="ftr" sz="quarter" idx="11"/>
          </p:nvPr>
        </p:nvSpPr>
        <p:spPr/>
        <p:txBody>
          <a:bodyPr/>
          <a:lstStyle/>
          <a:p>
            <a:r>
              <a:rPr lang="en-US" smtClean="0"/>
              <a:t>Aviation System Block Upgrades and Preparation for the Twelfth Air Navigation Conference</a:t>
            </a:r>
            <a:endParaRPr lang="en-US"/>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C97275D5-4C12-42FF-82D2-635AEC9DB89A}" type="slidenum">
              <a:rPr lang="en-US" smtClean="0"/>
              <a:pPr/>
              <a:t>17</a:t>
            </a:fld>
            <a:endParaRPr lang="en-US"/>
          </a:p>
        </p:txBody>
      </p:sp>
      <p:pic>
        <p:nvPicPr>
          <p:cNvPr id="1027" name="Picture 3"/>
          <p:cNvPicPr>
            <a:picLocks noChangeAspect="1" noChangeArrowheads="1"/>
          </p:cNvPicPr>
          <p:nvPr/>
        </p:nvPicPr>
        <p:blipFill>
          <a:blip r:embed="rId3" cstate="print"/>
          <a:srcRect/>
          <a:stretch>
            <a:fillRect/>
          </a:stretch>
        </p:blipFill>
        <p:spPr bwMode="auto">
          <a:xfrm>
            <a:off x="0" y="-62147"/>
            <a:ext cx="9144000" cy="6920147"/>
          </a:xfrm>
          <a:prstGeom prst="rect">
            <a:avLst/>
          </a:prstGeom>
          <a:noFill/>
          <a:ln w="9525">
            <a:noFill/>
            <a:miter lim="800000"/>
            <a:headEnd/>
            <a:tailEnd/>
          </a:ln>
        </p:spPr>
      </p:pic>
      <p:sp>
        <p:nvSpPr>
          <p:cNvPr id="4" name="Footer Placeholder 3"/>
          <p:cNvSpPr>
            <a:spLocks noGrp="1"/>
          </p:cNvSpPr>
          <p:nvPr>
            <p:ph type="ftr" sz="quarter" idx="11"/>
          </p:nvPr>
        </p:nvSpPr>
        <p:spPr/>
        <p:txBody>
          <a:bodyPr/>
          <a:lstStyle/>
          <a:p>
            <a:r>
              <a:rPr lang="en-US" smtClean="0"/>
              <a:t>APIRG-18, Kampala, Uganda, 27-30 March 2012</a:t>
            </a:r>
            <a:endParaRPr lang="en-US"/>
          </a:p>
        </p:txBody>
      </p:sp>
    </p:spTree>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bg1"/>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2237" name="Picture 13"/>
          <p:cNvPicPr>
            <a:picLocks noChangeAspect="1" noChangeArrowheads="1"/>
          </p:cNvPicPr>
          <p:nvPr/>
        </p:nvPicPr>
        <p:blipFill>
          <a:blip r:embed="rId2" cstate="print"/>
          <a:srcRect/>
          <a:stretch>
            <a:fillRect/>
          </a:stretch>
        </p:blipFill>
        <p:spPr bwMode="auto">
          <a:xfrm>
            <a:off x="4038600" y="2286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2236" name="Picture 12"/>
          <p:cNvPicPr>
            <a:picLocks noChangeAspect="1" noChangeArrowheads="1"/>
          </p:cNvPicPr>
          <p:nvPr/>
        </p:nvPicPr>
        <p:blipFill>
          <a:blip r:embed="rId3" cstate="print"/>
          <a:srcRect/>
          <a:stretch>
            <a:fillRect/>
          </a:stretch>
        </p:blipFill>
        <p:spPr bwMode="auto">
          <a:xfrm>
            <a:off x="3276600" y="3810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2235" name="Picture 11"/>
          <p:cNvPicPr>
            <a:picLocks noChangeAspect="1" noChangeArrowheads="1"/>
          </p:cNvPicPr>
          <p:nvPr/>
        </p:nvPicPr>
        <p:blipFill>
          <a:blip r:embed="rId4" cstate="print"/>
          <a:srcRect/>
          <a:stretch>
            <a:fillRect/>
          </a:stretch>
        </p:blipFill>
        <p:spPr bwMode="auto">
          <a:xfrm>
            <a:off x="2438400" y="5334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2232" name="Picture 8"/>
          <p:cNvPicPr>
            <a:picLocks noChangeAspect="1" noChangeArrowheads="1"/>
          </p:cNvPicPr>
          <p:nvPr/>
        </p:nvPicPr>
        <p:blipFill>
          <a:blip r:embed="rId5" cstate="print"/>
          <a:srcRect/>
          <a:stretch>
            <a:fillRect/>
          </a:stretch>
        </p:blipFill>
        <p:spPr bwMode="auto">
          <a:xfrm>
            <a:off x="1600200" y="7620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2231" name="Picture 7">
            <a:hlinkClick r:id="rId6" action="ppaction://hlinksldjump"/>
          </p:cNvPr>
          <p:cNvPicPr>
            <a:picLocks noChangeAspect="1" noChangeArrowheads="1"/>
          </p:cNvPicPr>
          <p:nvPr/>
        </p:nvPicPr>
        <p:blipFill>
          <a:blip r:embed="rId7" cstate="print"/>
          <a:srcRect/>
          <a:stretch>
            <a:fillRect/>
          </a:stretch>
        </p:blipFill>
        <p:spPr bwMode="auto">
          <a:xfrm>
            <a:off x="838200" y="9144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gradFill>
            <a:gsLst>
              <a:gs pos="0">
                <a:schemeClr val="bg1"/>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3253" name="Picture 5"/>
          <p:cNvPicPr>
            <a:picLocks noChangeAspect="1" noChangeArrowheads="1"/>
          </p:cNvPicPr>
          <p:nvPr/>
        </p:nvPicPr>
        <p:blipFill>
          <a:blip r:embed="rId2" cstate="print"/>
          <a:srcRect/>
          <a:stretch>
            <a:fillRect/>
          </a:stretch>
        </p:blipFill>
        <p:spPr bwMode="auto">
          <a:xfrm>
            <a:off x="4038600" y="381000"/>
            <a:ext cx="4457700"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3252" name="Picture 4"/>
          <p:cNvPicPr>
            <a:picLocks noChangeAspect="1" noChangeArrowheads="1"/>
          </p:cNvPicPr>
          <p:nvPr/>
        </p:nvPicPr>
        <p:blipFill>
          <a:blip r:embed="rId3" cstate="print"/>
          <a:srcRect/>
          <a:stretch>
            <a:fillRect/>
          </a:stretch>
        </p:blipFill>
        <p:spPr bwMode="auto">
          <a:xfrm>
            <a:off x="3124200" y="533400"/>
            <a:ext cx="4448175" cy="57912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3251" name="Picture 3"/>
          <p:cNvPicPr>
            <a:picLocks noChangeAspect="1" noChangeArrowheads="1"/>
          </p:cNvPicPr>
          <p:nvPr/>
        </p:nvPicPr>
        <p:blipFill>
          <a:blip r:embed="rId4" cstate="print"/>
          <a:srcRect/>
          <a:stretch>
            <a:fillRect/>
          </a:stretch>
        </p:blipFill>
        <p:spPr bwMode="auto">
          <a:xfrm>
            <a:off x="2133600" y="762000"/>
            <a:ext cx="4495800"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3250" name="Picture 2">
            <a:hlinkClick r:id="rId5" action="ppaction://hlinksldjump"/>
          </p:cNvPr>
          <p:cNvPicPr>
            <a:picLocks noChangeAspect="1" noChangeArrowheads="1"/>
          </p:cNvPicPr>
          <p:nvPr/>
        </p:nvPicPr>
        <p:blipFill>
          <a:blip r:embed="rId6" cstate="print"/>
          <a:srcRect/>
          <a:stretch>
            <a:fillRect/>
          </a:stretch>
        </p:blipFill>
        <p:spPr bwMode="auto">
          <a:xfrm>
            <a:off x="1219200" y="914400"/>
            <a:ext cx="4457700"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gradFill>
            <a:gsLst>
              <a:gs pos="0">
                <a:schemeClr val="bg1"/>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4277" name="Picture 5"/>
          <p:cNvPicPr>
            <a:picLocks noChangeAspect="1" noChangeArrowheads="1"/>
          </p:cNvPicPr>
          <p:nvPr/>
        </p:nvPicPr>
        <p:blipFill>
          <a:blip r:embed="rId2" cstate="print"/>
          <a:srcRect/>
          <a:stretch>
            <a:fillRect/>
          </a:stretch>
        </p:blipFill>
        <p:spPr bwMode="auto">
          <a:xfrm>
            <a:off x="3886200" y="3810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4276" name="Picture 4"/>
          <p:cNvPicPr>
            <a:picLocks noChangeAspect="1" noChangeArrowheads="1"/>
          </p:cNvPicPr>
          <p:nvPr/>
        </p:nvPicPr>
        <p:blipFill>
          <a:blip r:embed="rId3" cstate="print"/>
          <a:srcRect/>
          <a:stretch>
            <a:fillRect/>
          </a:stretch>
        </p:blipFill>
        <p:spPr bwMode="auto">
          <a:xfrm>
            <a:off x="3048000" y="5334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4275" name="Picture 3"/>
          <p:cNvPicPr>
            <a:picLocks noChangeAspect="1" noChangeArrowheads="1"/>
          </p:cNvPicPr>
          <p:nvPr/>
        </p:nvPicPr>
        <p:blipFill>
          <a:blip r:embed="rId4" cstate="print"/>
          <a:srcRect/>
          <a:stretch>
            <a:fillRect/>
          </a:stretch>
        </p:blipFill>
        <p:spPr bwMode="auto">
          <a:xfrm>
            <a:off x="2133600" y="6858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4274" name="Picture 2">
            <a:hlinkClick r:id="rId5" action="ppaction://hlinksldjump"/>
          </p:cNvPr>
          <p:cNvPicPr>
            <a:picLocks noChangeAspect="1" noChangeArrowheads="1"/>
          </p:cNvPicPr>
          <p:nvPr/>
        </p:nvPicPr>
        <p:blipFill>
          <a:blip r:embed="rId6" cstate="print"/>
          <a:srcRect/>
          <a:stretch>
            <a:fillRect/>
          </a:stretch>
        </p:blipFill>
        <p:spPr bwMode="auto">
          <a:xfrm>
            <a:off x="1295400" y="9144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gradFill>
            <a:gsLst>
              <a:gs pos="0">
                <a:schemeClr val="bg1"/>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5299" name="Picture 3"/>
          <p:cNvPicPr>
            <a:picLocks noChangeAspect="1" noChangeArrowheads="1"/>
          </p:cNvPicPr>
          <p:nvPr/>
        </p:nvPicPr>
        <p:blipFill>
          <a:blip r:embed="rId2" cstate="print"/>
          <a:srcRect/>
          <a:stretch>
            <a:fillRect/>
          </a:stretch>
        </p:blipFill>
        <p:spPr bwMode="auto">
          <a:xfrm>
            <a:off x="4495800" y="1524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5301" name="Picture 5"/>
          <p:cNvPicPr>
            <a:picLocks noChangeAspect="1" noChangeArrowheads="1"/>
          </p:cNvPicPr>
          <p:nvPr/>
        </p:nvPicPr>
        <p:blipFill>
          <a:blip r:embed="rId3" cstate="print"/>
          <a:srcRect/>
          <a:stretch>
            <a:fillRect/>
          </a:stretch>
        </p:blipFill>
        <p:spPr bwMode="auto">
          <a:xfrm>
            <a:off x="4267200" y="3048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5302" name="Picture 6"/>
          <p:cNvPicPr>
            <a:picLocks noChangeAspect="1" noChangeArrowheads="1"/>
          </p:cNvPicPr>
          <p:nvPr/>
        </p:nvPicPr>
        <p:blipFill>
          <a:blip r:embed="rId4" cstate="print"/>
          <a:srcRect/>
          <a:stretch>
            <a:fillRect/>
          </a:stretch>
        </p:blipFill>
        <p:spPr bwMode="auto">
          <a:xfrm>
            <a:off x="4038600" y="3810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5303" name="Picture 7"/>
          <p:cNvPicPr>
            <a:picLocks noChangeAspect="1" noChangeArrowheads="1"/>
          </p:cNvPicPr>
          <p:nvPr/>
        </p:nvPicPr>
        <p:blipFill>
          <a:blip r:embed="rId5" cstate="print"/>
          <a:srcRect/>
          <a:stretch>
            <a:fillRect/>
          </a:stretch>
        </p:blipFill>
        <p:spPr bwMode="auto">
          <a:xfrm>
            <a:off x="3810000" y="4572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5305" name="Picture 9"/>
          <p:cNvPicPr>
            <a:picLocks noChangeAspect="1" noChangeArrowheads="1"/>
          </p:cNvPicPr>
          <p:nvPr/>
        </p:nvPicPr>
        <p:blipFill>
          <a:blip r:embed="rId6" cstate="print"/>
          <a:srcRect/>
          <a:stretch>
            <a:fillRect/>
          </a:stretch>
        </p:blipFill>
        <p:spPr bwMode="auto">
          <a:xfrm>
            <a:off x="3581400" y="6096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5306" name="Picture 10"/>
          <p:cNvPicPr>
            <a:picLocks noChangeAspect="1" noChangeArrowheads="1"/>
          </p:cNvPicPr>
          <p:nvPr/>
        </p:nvPicPr>
        <p:blipFill>
          <a:blip r:embed="rId7" cstate="print"/>
          <a:srcRect/>
          <a:stretch>
            <a:fillRect/>
          </a:stretch>
        </p:blipFill>
        <p:spPr bwMode="auto">
          <a:xfrm>
            <a:off x="3276600" y="6858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5307" name="Picture 11"/>
          <p:cNvPicPr>
            <a:picLocks noChangeAspect="1" noChangeArrowheads="1"/>
          </p:cNvPicPr>
          <p:nvPr/>
        </p:nvPicPr>
        <p:blipFill>
          <a:blip r:embed="rId8" cstate="print"/>
          <a:srcRect/>
          <a:stretch>
            <a:fillRect/>
          </a:stretch>
        </p:blipFill>
        <p:spPr bwMode="auto">
          <a:xfrm>
            <a:off x="2971800" y="8382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5308" name="Picture 12"/>
          <p:cNvPicPr>
            <a:picLocks noChangeAspect="1" noChangeArrowheads="1"/>
          </p:cNvPicPr>
          <p:nvPr/>
        </p:nvPicPr>
        <p:blipFill>
          <a:blip r:embed="rId9" cstate="print"/>
          <a:srcRect/>
          <a:stretch>
            <a:fillRect/>
          </a:stretch>
        </p:blipFill>
        <p:spPr bwMode="auto">
          <a:xfrm>
            <a:off x="2286000" y="9144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5309" name="Picture 13"/>
          <p:cNvPicPr>
            <a:picLocks noChangeAspect="1" noChangeArrowheads="1"/>
          </p:cNvPicPr>
          <p:nvPr/>
        </p:nvPicPr>
        <p:blipFill>
          <a:blip r:embed="rId10" cstate="print"/>
          <a:srcRect/>
          <a:stretch>
            <a:fillRect/>
          </a:stretch>
        </p:blipFill>
        <p:spPr bwMode="auto">
          <a:xfrm>
            <a:off x="1219200" y="9144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5310" name="Picture 14">
            <a:hlinkClick r:id="rId11" action="ppaction://hlinksldjump"/>
          </p:cNvPr>
          <p:cNvPicPr>
            <a:picLocks noChangeAspect="1" noChangeArrowheads="1"/>
          </p:cNvPicPr>
          <p:nvPr/>
        </p:nvPicPr>
        <p:blipFill>
          <a:blip r:embed="rId12" cstate="print"/>
          <a:srcRect/>
          <a:stretch>
            <a:fillRect/>
          </a:stretch>
        </p:blipFill>
        <p:spPr bwMode="auto">
          <a:xfrm>
            <a:off x="228600" y="9144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858000"/>
          </a:xfrm>
          <a:prstGeom prst="rect">
            <a:avLst/>
          </a:prstGeom>
          <a:gradFill>
            <a:gsLst>
              <a:gs pos="0">
                <a:schemeClr val="bg1"/>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6322" name="Picture 2"/>
          <p:cNvPicPr>
            <a:picLocks noChangeAspect="1" noChangeArrowheads="1"/>
          </p:cNvPicPr>
          <p:nvPr/>
        </p:nvPicPr>
        <p:blipFill>
          <a:blip r:embed="rId2" cstate="print"/>
          <a:srcRect/>
          <a:stretch>
            <a:fillRect/>
          </a:stretch>
        </p:blipFill>
        <p:spPr bwMode="auto">
          <a:xfrm>
            <a:off x="4495800" y="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6323" name="Picture 3"/>
          <p:cNvPicPr>
            <a:picLocks noChangeAspect="1" noChangeArrowheads="1"/>
          </p:cNvPicPr>
          <p:nvPr/>
        </p:nvPicPr>
        <p:blipFill>
          <a:blip r:embed="rId3" cstate="print"/>
          <a:srcRect/>
          <a:stretch>
            <a:fillRect/>
          </a:stretch>
        </p:blipFill>
        <p:spPr bwMode="auto">
          <a:xfrm>
            <a:off x="3733800" y="1524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6324" name="Picture 4"/>
          <p:cNvPicPr>
            <a:picLocks noChangeAspect="1" noChangeArrowheads="1"/>
          </p:cNvPicPr>
          <p:nvPr/>
        </p:nvPicPr>
        <p:blipFill>
          <a:blip r:embed="rId4" cstate="print"/>
          <a:srcRect/>
          <a:stretch>
            <a:fillRect/>
          </a:stretch>
        </p:blipFill>
        <p:spPr bwMode="auto">
          <a:xfrm>
            <a:off x="2895600" y="3810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6325" name="Picture 5"/>
          <p:cNvPicPr>
            <a:picLocks noChangeAspect="1" noChangeArrowheads="1"/>
          </p:cNvPicPr>
          <p:nvPr/>
        </p:nvPicPr>
        <p:blipFill>
          <a:blip r:embed="rId5" cstate="print"/>
          <a:srcRect/>
          <a:stretch>
            <a:fillRect/>
          </a:stretch>
        </p:blipFill>
        <p:spPr bwMode="auto">
          <a:xfrm>
            <a:off x="2057400" y="5334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6326" name="Picture 6"/>
          <p:cNvPicPr>
            <a:picLocks noChangeAspect="1" noChangeArrowheads="1"/>
          </p:cNvPicPr>
          <p:nvPr/>
        </p:nvPicPr>
        <p:blipFill>
          <a:blip r:embed="rId6" cstate="print"/>
          <a:srcRect/>
          <a:stretch>
            <a:fillRect/>
          </a:stretch>
        </p:blipFill>
        <p:spPr bwMode="auto">
          <a:xfrm>
            <a:off x="1066800" y="762000"/>
            <a:ext cx="4448175" cy="575310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56327" name="Picture 7">
            <a:hlinkClick r:id="rId7" action="ppaction://hlinksldjump"/>
          </p:cNvPr>
          <p:cNvPicPr>
            <a:picLocks noChangeAspect="1" noChangeArrowheads="1"/>
          </p:cNvPicPr>
          <p:nvPr/>
        </p:nvPicPr>
        <p:blipFill>
          <a:blip r:embed="rId8" cstate="print"/>
          <a:srcRect/>
          <a:stretch>
            <a:fillRect/>
          </a:stretch>
        </p:blipFill>
        <p:spPr bwMode="auto">
          <a:xfrm>
            <a:off x="228600" y="990600"/>
            <a:ext cx="4448175" cy="569595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ICAO">
  <a:themeElements>
    <a:clrScheme name="ICAO_1">
      <a:dk1>
        <a:srgbClr val="000000"/>
      </a:dk1>
      <a:lt1>
        <a:srgbClr val="FFFFFF"/>
      </a:lt1>
      <a:dk2>
        <a:srgbClr val="00153E"/>
      </a:dk2>
      <a:lt2>
        <a:srgbClr val="2C6ABA"/>
      </a:lt2>
      <a:accent1>
        <a:srgbClr val="D31044"/>
      </a:accent1>
      <a:accent2>
        <a:srgbClr val="FFE76D"/>
      </a:accent2>
      <a:accent3>
        <a:srgbClr val="1AB39F"/>
      </a:accent3>
      <a:accent4>
        <a:srgbClr val="738AC8"/>
      </a:accent4>
      <a:accent5>
        <a:srgbClr val="7FD13B"/>
      </a:accent5>
      <a:accent6>
        <a:srgbClr val="FF9900"/>
      </a:accent6>
      <a:hlink>
        <a:srgbClr val="EA157A"/>
      </a:hlink>
      <a:folHlink>
        <a:srgbClr val="7030A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50F5E0313572D40AE70A616AF2D175C" ma:contentTypeVersion="1" ma:contentTypeDescription="Create a new document." ma:contentTypeScope="" ma:versionID="1b38e693d0680f30e3feb9efd1187c70">
  <xsd:schema xmlns:xsd="http://www.w3.org/2001/XMLSchema" xmlns:xs="http://www.w3.org/2001/XMLSchema" xmlns:p="http://schemas.microsoft.com/office/2006/metadata/properties" xmlns:ns1="http://schemas.microsoft.com/sharepoint/v3" targetNamespace="http://schemas.microsoft.com/office/2006/metadata/properties" ma:root="true" ma:fieldsID="bfa53a8320f8b1c95a8960917c092390"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 ma:hidden="true" ma:internalName="PublishingStartDate">
      <xsd:simpleType>
        <xsd:restriction base="dms:Unknown"/>
      </xsd:simpleType>
    </xsd:element>
    <xsd:element name="PublishingExpirationDate" ma:index="9" nillable="true" ma:displayName="Scheduling End Dat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4A80E208-AF4F-4119-AD9F-ECAF13AACBCC}"/>
</file>

<file path=customXml/itemProps2.xml><?xml version="1.0" encoding="utf-8"?>
<ds:datastoreItem xmlns:ds="http://schemas.openxmlformats.org/officeDocument/2006/customXml" ds:itemID="{2F1F87A6-0A23-492F-93AF-13E5EA8A8ECF}"/>
</file>

<file path=customXml/itemProps3.xml><?xml version="1.0" encoding="utf-8"?>
<ds:datastoreItem xmlns:ds="http://schemas.openxmlformats.org/officeDocument/2006/customXml" ds:itemID="{BFA4473B-7A7E-4742-BC96-6E7C1F05D681}"/>
</file>

<file path=docProps/app.xml><?xml version="1.0" encoding="utf-8"?>
<Properties xmlns="http://schemas.openxmlformats.org/officeDocument/2006/extended-properties" xmlns:vt="http://schemas.openxmlformats.org/officeDocument/2006/docPropsVTypes">
  <Template/>
  <TotalTime>2142</TotalTime>
  <Words>859</Words>
  <Application>Microsoft Office PowerPoint</Application>
  <PresentationFormat>On-screen Show (4:3)</PresentationFormat>
  <Paragraphs>127</Paragraphs>
  <Slides>22</Slides>
  <Notes>5</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ICAO</vt:lpstr>
      <vt:lpstr>Online Reporting Cycle</vt:lpstr>
      <vt:lpstr>Today - One Common Interface Tomorrow – on ICAO Website</vt:lpstr>
      <vt:lpstr>A Gallery of Information</vt:lpstr>
      <vt:lpstr>Near Real-Time Results</vt:lpstr>
      <vt:lpstr>Existing Tools</vt:lpstr>
      <vt:lpstr>Existing Tools</vt:lpstr>
      <vt:lpstr>Existing Tools</vt:lpstr>
      <vt:lpstr>Existing Tools</vt:lpstr>
      <vt:lpstr>Integrating Different Information</vt:lpstr>
      <vt:lpstr>Future Tools:  Integrated Reports</vt:lpstr>
      <vt:lpstr>Future Tools: Safety Priorities</vt:lpstr>
      <vt:lpstr>ICAO Air Navigation Report Online Reporting and Toolkit</vt:lpstr>
      <vt:lpstr>Aviation Systems for the Future Aviation Systems Block Upgrades (ASBU’s)  The 12th Air Navigation Conference</vt:lpstr>
      <vt:lpstr>An Overview of Blocks &amp; Modules</vt:lpstr>
      <vt:lpstr>Air Navigation Conference Deadlines</vt:lpstr>
      <vt:lpstr>Preparation for Africa</vt:lpstr>
      <vt:lpstr>Slide 17</vt:lpstr>
      <vt:lpstr>Slide 18</vt:lpstr>
      <vt:lpstr>Slide 19</vt:lpstr>
      <vt:lpstr>Slide 20</vt:lpstr>
      <vt:lpstr>Slide 21</vt:lpstr>
      <vt:lpstr>Slide 22</vt:lpstr>
    </vt:vector>
  </TitlesOfParts>
  <Company>I.C.A.O.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lkhammar</dc:creator>
  <cp:lastModifiedBy>David Labrosse</cp:lastModifiedBy>
  <cp:revision>321</cp:revision>
  <dcterms:created xsi:type="dcterms:W3CDTF">2010-09-24T14:59:54Z</dcterms:created>
  <dcterms:modified xsi:type="dcterms:W3CDTF">2012-03-26T10:36:08Z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0x010100B50F5E0313572D40AE70A616AF2D175C</vt:lpwstr>
  </property>
</Properties>
</file>