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9.xml" ContentType="application/vnd.openxmlformats-officedocument.presentationml.slide+xml"/>
  <Override PartName="/ppt/slides/slide14.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2.xml" ContentType="application/vnd.openxmlformats-officedocument.presentationml.slide+xml"/>
  <Override PartName="/ppt/slides/slide15.xml" ContentType="application/vnd.openxmlformats-officedocument.presentationml.slide+xml"/>
  <Override PartName="/ppt/slides/slide11.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6.xml" ContentType="application/vnd.openxmlformats-officedocument.presentationml.slide+xml"/>
  <Override PartName="/ppt/slides/slide20.xml" ContentType="application/vnd.openxmlformats-officedocument.presentationml.slide+xml"/>
  <Override PartName="/ppt/slides/slide13.xml" ContentType="application/vnd.openxmlformats-officedocument.presentationml.slide+xml"/>
  <Override PartName="/ppt/slides/slide19.xml" ContentType="application/vnd.openxmlformats-officedocument.presentationml.slide+xml"/>
  <Override PartName="/ppt/slides/slide21.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8.xml" ContentType="application/vnd.openxmlformats-officedocument.presentationml.notesSlide+xml"/>
  <Override PartName="/ppt/notesSlides/notesSlide5.xml" ContentType="application/vnd.openxmlformats-officedocument.presentationml.notesSlide+xml"/>
  <Override PartName="/ppt/notesSlides/notesSlide10.xml" ContentType="application/vnd.openxmlformats-officedocument.presentationml.notesSlide+xml"/>
  <Override PartName="/ppt/notesSlides/notesSlide9.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1.xml" ContentType="application/vnd.openxmlformats-officedocument.presentationml.notesSlide+xml"/>
  <Override PartName="/ppt/notesSlides/notesSlide15.xml" ContentType="application/vnd.openxmlformats-officedocument.presentationml.notesSlide+xml"/>
  <Override PartName="/ppt/notesSlides/notesSlide13.xml" ContentType="application/vnd.openxmlformats-officedocument.presentationml.notesSlide+xml"/>
  <Override PartName="/ppt/notesSlides/notesSlide12.xml" ContentType="application/vnd.openxmlformats-officedocument.presentationml.notesSlide+xml"/>
  <Override PartName="/ppt/notesSlides/notesSlide14.xml" ContentType="application/vnd.openxmlformats-officedocument.presentationml.notesSlide+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23"/>
  </p:notesMasterIdLst>
  <p:sldIdLst>
    <p:sldId id="256" r:id="rId2"/>
    <p:sldId id="261" r:id="rId3"/>
    <p:sldId id="257" r:id="rId4"/>
    <p:sldId id="258" r:id="rId5"/>
    <p:sldId id="259" r:id="rId6"/>
    <p:sldId id="260" r:id="rId7"/>
    <p:sldId id="262" r:id="rId8"/>
    <p:sldId id="265" r:id="rId9"/>
    <p:sldId id="267" r:id="rId10"/>
    <p:sldId id="271" r:id="rId11"/>
    <p:sldId id="268" r:id="rId12"/>
    <p:sldId id="263" r:id="rId13"/>
    <p:sldId id="264" r:id="rId14"/>
    <p:sldId id="272" r:id="rId15"/>
    <p:sldId id="278" r:id="rId16"/>
    <p:sldId id="276" r:id="rId17"/>
    <p:sldId id="279" r:id="rId18"/>
    <p:sldId id="280" r:id="rId19"/>
    <p:sldId id="277" r:id="rId20"/>
    <p:sldId id="281" r:id="rId21"/>
    <p:sldId id="275"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159" autoAdjust="0"/>
    <p:restoredTop sz="94660"/>
  </p:normalViewPr>
  <p:slideViewPr>
    <p:cSldViewPr>
      <p:cViewPr varScale="1">
        <p:scale>
          <a:sx n="111" d="100"/>
          <a:sy n="111" d="100"/>
        </p:scale>
        <p:origin x="1908"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customXml" Target="../customXml/item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 Id="rId30"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6B3CF70-EE15-4FAA-9732-C0BB00CEE109}" type="datetimeFigureOut">
              <a:rPr lang="en-US" smtClean="0"/>
              <a:t>4/23/2019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E7D8B52-CA1A-4F16-BC5B-F296E3EE889F}"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E7D8B52-CA1A-4F16-BC5B-F296E3EE889F}" type="slidenum">
              <a:rPr lang="en-US" smtClean="0"/>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E7D8B52-CA1A-4F16-BC5B-F296E3EE889F}" type="slidenum">
              <a:rPr lang="en-US" smtClean="0"/>
              <a:t>10</a:t>
            </a:fld>
            <a:endParaRPr lang="en-US"/>
          </a:p>
        </p:txBody>
      </p:sp>
    </p:spTree>
    <p:extLst>
      <p:ext uri="{BB962C8B-B14F-4D97-AF65-F5344CB8AC3E}">
        <p14:creationId xmlns:p14="http://schemas.microsoft.com/office/powerpoint/2010/main" val="31405292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E7D8B52-CA1A-4F16-BC5B-F296E3EE889F}" type="slidenum">
              <a:rPr lang="en-US" smtClean="0"/>
              <a:t>11</a:t>
            </a:fld>
            <a:endParaRPr lang="en-US"/>
          </a:p>
        </p:txBody>
      </p:sp>
    </p:spTree>
    <p:extLst>
      <p:ext uri="{BB962C8B-B14F-4D97-AF65-F5344CB8AC3E}">
        <p14:creationId xmlns:p14="http://schemas.microsoft.com/office/powerpoint/2010/main" val="348084452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E7D8B52-CA1A-4F16-BC5B-F296E3EE889F}" type="slidenum">
              <a:rPr lang="en-US" smtClean="0"/>
              <a:t>12</a:t>
            </a:fld>
            <a:endParaRPr lang="en-US"/>
          </a:p>
        </p:txBody>
      </p:sp>
    </p:spTree>
    <p:extLst>
      <p:ext uri="{BB962C8B-B14F-4D97-AF65-F5344CB8AC3E}">
        <p14:creationId xmlns:p14="http://schemas.microsoft.com/office/powerpoint/2010/main" val="286429146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E7D8B52-CA1A-4F16-BC5B-F296E3EE889F}" type="slidenum">
              <a:rPr lang="en-US" smtClean="0"/>
              <a:t>13</a:t>
            </a:fld>
            <a:endParaRPr lang="en-US"/>
          </a:p>
        </p:txBody>
      </p:sp>
    </p:spTree>
    <p:extLst>
      <p:ext uri="{BB962C8B-B14F-4D97-AF65-F5344CB8AC3E}">
        <p14:creationId xmlns:p14="http://schemas.microsoft.com/office/powerpoint/2010/main" val="14958806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E7D8B52-CA1A-4F16-BC5B-F296E3EE889F}" type="slidenum">
              <a:rPr lang="en-US" smtClean="0"/>
              <a:t>14</a:t>
            </a:fld>
            <a:endParaRPr lang="en-US"/>
          </a:p>
        </p:txBody>
      </p:sp>
    </p:spTree>
    <p:extLst>
      <p:ext uri="{BB962C8B-B14F-4D97-AF65-F5344CB8AC3E}">
        <p14:creationId xmlns:p14="http://schemas.microsoft.com/office/powerpoint/2010/main" val="250360586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E7D8B52-CA1A-4F16-BC5B-F296E3EE889F}" type="slidenum">
              <a:rPr lang="en-US" smtClean="0"/>
              <a:t>15</a:t>
            </a:fld>
            <a:endParaRPr lang="en-US"/>
          </a:p>
        </p:txBody>
      </p:sp>
    </p:spTree>
    <p:extLst>
      <p:ext uri="{BB962C8B-B14F-4D97-AF65-F5344CB8AC3E}">
        <p14:creationId xmlns:p14="http://schemas.microsoft.com/office/powerpoint/2010/main" val="240169194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E7D8B52-CA1A-4F16-BC5B-F296E3EE889F}" type="slidenum">
              <a:rPr lang="en-US" smtClean="0"/>
              <a:t>16</a:t>
            </a:fld>
            <a:endParaRPr lang="en-US"/>
          </a:p>
        </p:txBody>
      </p:sp>
    </p:spTree>
    <p:extLst>
      <p:ext uri="{BB962C8B-B14F-4D97-AF65-F5344CB8AC3E}">
        <p14:creationId xmlns:p14="http://schemas.microsoft.com/office/powerpoint/2010/main" val="401519042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E7D8B52-CA1A-4F16-BC5B-F296E3EE889F}" type="slidenum">
              <a:rPr lang="en-US" smtClean="0"/>
              <a:t>17</a:t>
            </a:fld>
            <a:endParaRPr lang="en-US"/>
          </a:p>
        </p:txBody>
      </p:sp>
    </p:spTree>
    <p:extLst>
      <p:ext uri="{BB962C8B-B14F-4D97-AF65-F5344CB8AC3E}">
        <p14:creationId xmlns:p14="http://schemas.microsoft.com/office/powerpoint/2010/main" val="6788641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E7D8B52-CA1A-4F16-BC5B-F296E3EE889F}" type="slidenum">
              <a:rPr lang="en-US" smtClean="0"/>
              <a:t>18</a:t>
            </a:fld>
            <a:endParaRPr lang="en-US"/>
          </a:p>
        </p:txBody>
      </p:sp>
    </p:spTree>
    <p:extLst>
      <p:ext uri="{BB962C8B-B14F-4D97-AF65-F5344CB8AC3E}">
        <p14:creationId xmlns:p14="http://schemas.microsoft.com/office/powerpoint/2010/main" val="279910121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E7D8B52-CA1A-4F16-BC5B-F296E3EE889F}" type="slidenum">
              <a:rPr lang="en-US" smtClean="0"/>
              <a:t>19</a:t>
            </a:fld>
            <a:endParaRPr lang="en-US"/>
          </a:p>
        </p:txBody>
      </p:sp>
    </p:spTree>
    <p:extLst>
      <p:ext uri="{BB962C8B-B14F-4D97-AF65-F5344CB8AC3E}">
        <p14:creationId xmlns:p14="http://schemas.microsoft.com/office/powerpoint/2010/main" val="6094405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E7D8B52-CA1A-4F16-BC5B-F296E3EE889F}" type="slidenum">
              <a:rPr lang="en-US" smtClean="0"/>
              <a:t>2</a:t>
            </a:fld>
            <a:endParaRPr lang="en-US"/>
          </a:p>
        </p:txBody>
      </p:sp>
    </p:spTree>
    <p:extLst>
      <p:ext uri="{BB962C8B-B14F-4D97-AF65-F5344CB8AC3E}">
        <p14:creationId xmlns:p14="http://schemas.microsoft.com/office/powerpoint/2010/main" val="17085321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E7D8B52-CA1A-4F16-BC5B-F296E3EE889F}" type="slidenum">
              <a:rPr lang="en-US" smtClean="0"/>
              <a:t>20</a:t>
            </a:fld>
            <a:endParaRPr lang="en-US"/>
          </a:p>
        </p:txBody>
      </p:sp>
    </p:spTree>
    <p:extLst>
      <p:ext uri="{BB962C8B-B14F-4D97-AF65-F5344CB8AC3E}">
        <p14:creationId xmlns:p14="http://schemas.microsoft.com/office/powerpoint/2010/main" val="362578921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E7D8B52-CA1A-4F16-BC5B-F296E3EE889F}" type="slidenum">
              <a:rPr lang="en-US" smtClean="0"/>
              <a:t>21</a:t>
            </a:fld>
            <a:endParaRPr lang="en-US"/>
          </a:p>
        </p:txBody>
      </p:sp>
    </p:spTree>
    <p:extLst>
      <p:ext uri="{BB962C8B-B14F-4D97-AF65-F5344CB8AC3E}">
        <p14:creationId xmlns:p14="http://schemas.microsoft.com/office/powerpoint/2010/main" val="24355800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E7D8B52-CA1A-4F16-BC5B-F296E3EE889F}" type="slidenum">
              <a:rPr lang="en-US" smtClean="0"/>
              <a:t>3</a:t>
            </a:fld>
            <a:endParaRPr lang="en-US"/>
          </a:p>
        </p:txBody>
      </p:sp>
    </p:spTree>
    <p:extLst>
      <p:ext uri="{BB962C8B-B14F-4D97-AF65-F5344CB8AC3E}">
        <p14:creationId xmlns:p14="http://schemas.microsoft.com/office/powerpoint/2010/main" val="41647751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E7D8B52-CA1A-4F16-BC5B-F296E3EE889F}" type="slidenum">
              <a:rPr lang="en-US" smtClean="0"/>
              <a:t>4</a:t>
            </a:fld>
            <a:endParaRPr lang="en-US"/>
          </a:p>
        </p:txBody>
      </p:sp>
    </p:spTree>
    <p:extLst>
      <p:ext uri="{BB962C8B-B14F-4D97-AF65-F5344CB8AC3E}">
        <p14:creationId xmlns:p14="http://schemas.microsoft.com/office/powerpoint/2010/main" val="780608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E7D8B52-CA1A-4F16-BC5B-F296E3EE889F}" type="slidenum">
              <a:rPr lang="en-US" smtClean="0"/>
              <a:t>5</a:t>
            </a:fld>
            <a:endParaRPr lang="en-US"/>
          </a:p>
        </p:txBody>
      </p:sp>
    </p:spTree>
    <p:extLst>
      <p:ext uri="{BB962C8B-B14F-4D97-AF65-F5344CB8AC3E}">
        <p14:creationId xmlns:p14="http://schemas.microsoft.com/office/powerpoint/2010/main" val="34308123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E7D8B52-CA1A-4F16-BC5B-F296E3EE889F}" type="slidenum">
              <a:rPr lang="en-US" smtClean="0"/>
              <a:t>6</a:t>
            </a:fld>
            <a:endParaRPr lang="en-US"/>
          </a:p>
        </p:txBody>
      </p:sp>
    </p:spTree>
    <p:extLst>
      <p:ext uri="{BB962C8B-B14F-4D97-AF65-F5344CB8AC3E}">
        <p14:creationId xmlns:p14="http://schemas.microsoft.com/office/powerpoint/2010/main" val="32573064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E7D8B52-CA1A-4F16-BC5B-F296E3EE889F}" type="slidenum">
              <a:rPr lang="en-US" smtClean="0"/>
              <a:t>7</a:t>
            </a:fld>
            <a:endParaRPr lang="en-US"/>
          </a:p>
        </p:txBody>
      </p:sp>
    </p:spTree>
    <p:extLst>
      <p:ext uri="{BB962C8B-B14F-4D97-AF65-F5344CB8AC3E}">
        <p14:creationId xmlns:p14="http://schemas.microsoft.com/office/powerpoint/2010/main" val="35272873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E7D8B52-CA1A-4F16-BC5B-F296E3EE889F}" type="slidenum">
              <a:rPr lang="en-US" smtClean="0"/>
              <a:t>8</a:t>
            </a:fld>
            <a:endParaRPr lang="en-US"/>
          </a:p>
        </p:txBody>
      </p:sp>
    </p:spTree>
    <p:extLst>
      <p:ext uri="{BB962C8B-B14F-4D97-AF65-F5344CB8AC3E}">
        <p14:creationId xmlns:p14="http://schemas.microsoft.com/office/powerpoint/2010/main" val="382990186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E7D8B52-CA1A-4F16-BC5B-F296E3EE889F}" type="slidenum">
              <a:rPr lang="en-US" smtClean="0"/>
              <a:t>9</a:t>
            </a:fld>
            <a:endParaRPr lang="en-US"/>
          </a:p>
        </p:txBody>
      </p:sp>
    </p:spTree>
    <p:extLst>
      <p:ext uri="{BB962C8B-B14F-4D97-AF65-F5344CB8AC3E}">
        <p14:creationId xmlns:p14="http://schemas.microsoft.com/office/powerpoint/2010/main" val="15551992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제목 슬라이드">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ko-KR" altLang="en-US"/>
              <a:t>마스터 제목 스타일 편집</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ko-KR" altLang="en-US"/>
              <a:t>클릭하여 마스터 부제목 스타일 편집</a:t>
            </a:r>
            <a:endParaRPr lang="en-US"/>
          </a:p>
        </p:txBody>
      </p:sp>
      <p:sp>
        <p:nvSpPr>
          <p:cNvPr id="4" name="Date Placeholder 3"/>
          <p:cNvSpPr>
            <a:spLocks noGrp="1"/>
          </p:cNvSpPr>
          <p:nvPr>
            <p:ph type="dt" sz="half" idx="10"/>
          </p:nvPr>
        </p:nvSpPr>
        <p:spPr/>
        <p:txBody>
          <a:bodyPr/>
          <a:lstStyle/>
          <a:p>
            <a:fld id="{9D9A9358-C57A-4338-A135-E23DB58BFD18}" type="datetime1">
              <a:rPr lang="en-US" altLang="ko-KR" smtClean="0"/>
              <a:t>4/23/2019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75F13B-4D88-442A-88A4-495A6F2C07E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a:p>
        </p:txBody>
      </p:sp>
      <p:sp>
        <p:nvSpPr>
          <p:cNvPr id="3" name="Vertical Text Placeholder 2"/>
          <p:cNvSpPr>
            <a:spLocks noGrp="1"/>
          </p:cNvSpPr>
          <p:nvPr>
            <p:ph type="body" orient="vert" idx="1"/>
          </p:nvPr>
        </p:nvSpPr>
        <p:spPr/>
        <p:txBody>
          <a:bodyPr vert="eaVert"/>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a:p>
        </p:txBody>
      </p:sp>
      <p:sp>
        <p:nvSpPr>
          <p:cNvPr id="4" name="Date Placeholder 3"/>
          <p:cNvSpPr>
            <a:spLocks noGrp="1"/>
          </p:cNvSpPr>
          <p:nvPr>
            <p:ph type="dt" sz="half" idx="10"/>
          </p:nvPr>
        </p:nvSpPr>
        <p:spPr/>
        <p:txBody>
          <a:bodyPr/>
          <a:lstStyle/>
          <a:p>
            <a:fld id="{1665B8E1-7DEF-4139-9654-8084DEBEA63D}" type="datetime1">
              <a:rPr lang="en-US" altLang="ko-KR" smtClean="0"/>
              <a:t>4/23/2019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75F13B-4D88-442A-88A4-495A6F2C07E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ko-KR" altLang="en-US"/>
              <a:t>마스터 제목 스타일 편집</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a:p>
        </p:txBody>
      </p:sp>
      <p:sp>
        <p:nvSpPr>
          <p:cNvPr id="4" name="Date Placeholder 3"/>
          <p:cNvSpPr>
            <a:spLocks noGrp="1"/>
          </p:cNvSpPr>
          <p:nvPr>
            <p:ph type="dt" sz="half" idx="10"/>
          </p:nvPr>
        </p:nvSpPr>
        <p:spPr/>
        <p:txBody>
          <a:bodyPr/>
          <a:lstStyle/>
          <a:p>
            <a:fld id="{C668F7F8-3F02-48DE-AC2B-AC18712515DE}" type="datetime1">
              <a:rPr lang="en-US" altLang="ko-KR" smtClean="0"/>
              <a:t>4/23/2019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75F13B-4D88-442A-88A4-495A6F2C07E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제목 및 내용">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a:p>
        </p:txBody>
      </p:sp>
      <p:sp>
        <p:nvSpPr>
          <p:cNvPr id="7" name="Date Placeholder 6"/>
          <p:cNvSpPr>
            <a:spLocks noGrp="1"/>
          </p:cNvSpPr>
          <p:nvPr>
            <p:ph type="dt" sz="half" idx="10"/>
          </p:nvPr>
        </p:nvSpPr>
        <p:spPr/>
        <p:txBody>
          <a:bodyPr/>
          <a:lstStyle/>
          <a:p>
            <a:fld id="{ED7FE1EC-9865-45C2-8E99-391A468F4F9A}" type="datetime1">
              <a:rPr lang="en-US" altLang="ko-KR" smtClean="0"/>
              <a:t>4/23/2019</a:t>
            </a:fld>
            <a:endParaRPr lang="en-US" dirty="0"/>
          </a:p>
        </p:txBody>
      </p:sp>
      <p:sp>
        <p:nvSpPr>
          <p:cNvPr id="8" name="Slide Number Placeholder 7"/>
          <p:cNvSpPr>
            <a:spLocks noGrp="1"/>
          </p:cNvSpPr>
          <p:nvPr>
            <p:ph type="sldNum" sz="quarter" idx="11"/>
          </p:nvPr>
        </p:nvSpPr>
        <p:spPr/>
        <p:txBody>
          <a:bodyPr/>
          <a:lstStyle/>
          <a:p>
            <a:fld id="{F575F13B-4D88-442A-88A4-495A6F2C07E8}" type="slidenum">
              <a:rPr lang="en-US" smtClean="0"/>
              <a:pPr/>
              <a:t>‹#›</a:t>
            </a:fld>
            <a:endParaRPr lang="en-US" dirty="0"/>
          </a:p>
        </p:txBody>
      </p:sp>
      <p:sp>
        <p:nvSpPr>
          <p:cNvPr id="9" name="Footer Placeholder 8"/>
          <p:cNvSpPr>
            <a:spLocks noGrp="1"/>
          </p:cNvSpPr>
          <p:nvPr>
            <p:ph type="ftr" sz="quarter" idx="12"/>
          </p:nvPr>
        </p:nvSpPr>
        <p:spPr/>
        <p:txBody>
          <a:bodyPr/>
          <a:lstStyle/>
          <a:p>
            <a:endParaRPr lang="en-US" dirty="0"/>
          </a:p>
        </p:txBody>
      </p:sp>
      <p:sp>
        <p:nvSpPr>
          <p:cNvPr id="10" name="Title 9"/>
          <p:cNvSpPr>
            <a:spLocks noGrp="1"/>
          </p:cNvSpPr>
          <p:nvPr>
            <p:ph type="title"/>
          </p:nvPr>
        </p:nvSpPr>
        <p:spPr/>
        <p:txBody>
          <a:bodyPr/>
          <a:lstStyle/>
          <a:p>
            <a:r>
              <a:rPr lang="ko-KR" altLang="en-US"/>
              <a:t>마스터 제목 스타일 편집</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구역 머리글">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ko-KR" altLang="en-US"/>
              <a:t>마스터 제목 스타일 편집</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ko-KR" altLang="en-US"/>
              <a:t>마스터 텍스트 스타일 편집</a:t>
            </a:r>
          </a:p>
        </p:txBody>
      </p:sp>
      <p:sp>
        <p:nvSpPr>
          <p:cNvPr id="4" name="Date Placeholder 3"/>
          <p:cNvSpPr>
            <a:spLocks noGrp="1"/>
          </p:cNvSpPr>
          <p:nvPr>
            <p:ph type="dt" sz="half" idx="10"/>
          </p:nvPr>
        </p:nvSpPr>
        <p:spPr/>
        <p:txBody>
          <a:bodyPr/>
          <a:lstStyle/>
          <a:p>
            <a:fld id="{24F31F24-A649-4C00-972C-CCBE07EDA051}" type="datetime1">
              <a:rPr lang="en-US" altLang="ko-KR" smtClean="0"/>
              <a:t>4/23/2019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75F13B-4D88-442A-88A4-495A6F2C07E8}"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a:p>
        </p:txBody>
      </p:sp>
      <p:sp>
        <p:nvSpPr>
          <p:cNvPr id="5" name="Date Placeholder 4"/>
          <p:cNvSpPr>
            <a:spLocks noGrp="1"/>
          </p:cNvSpPr>
          <p:nvPr>
            <p:ph type="dt" sz="half" idx="10"/>
          </p:nvPr>
        </p:nvSpPr>
        <p:spPr/>
        <p:txBody>
          <a:bodyPr/>
          <a:lstStyle/>
          <a:p>
            <a:fld id="{6D5B229B-6A2A-4561-89D2-85EA269180CA}" type="datetime1">
              <a:rPr lang="en-US" altLang="ko-KR" smtClean="0"/>
              <a:t>4/23/2019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75F13B-4D88-442A-88A4-495A6F2C07E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ko-KR" altLang="en-US"/>
              <a:t>마스터 제목 스타일 편집</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 편집</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 편집</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a:p>
        </p:txBody>
      </p:sp>
      <p:sp>
        <p:nvSpPr>
          <p:cNvPr id="7" name="Date Placeholder 6"/>
          <p:cNvSpPr>
            <a:spLocks noGrp="1"/>
          </p:cNvSpPr>
          <p:nvPr>
            <p:ph type="dt" sz="half" idx="10"/>
          </p:nvPr>
        </p:nvSpPr>
        <p:spPr/>
        <p:txBody>
          <a:bodyPr/>
          <a:lstStyle/>
          <a:p>
            <a:fld id="{01985F78-CC13-47AD-800A-19576EE2521C}" type="datetime1">
              <a:rPr lang="en-US" altLang="ko-KR" smtClean="0"/>
              <a:t>4/23/2019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575F13B-4D88-442A-88A4-495A6F2C07E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a:p>
        </p:txBody>
      </p:sp>
      <p:sp>
        <p:nvSpPr>
          <p:cNvPr id="3" name="Date Placeholder 2"/>
          <p:cNvSpPr>
            <a:spLocks noGrp="1"/>
          </p:cNvSpPr>
          <p:nvPr>
            <p:ph type="dt" sz="half" idx="10"/>
          </p:nvPr>
        </p:nvSpPr>
        <p:spPr/>
        <p:txBody>
          <a:bodyPr/>
          <a:lstStyle/>
          <a:p>
            <a:fld id="{A0F18DE9-3A38-4336-9C14-2022185FB70D}" type="datetime1">
              <a:rPr lang="en-US" altLang="ko-KR" smtClean="0"/>
              <a:t>4/23/2019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575F13B-4D88-442A-88A4-495A6F2C07E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7ACD92-1A8F-492E-97CF-F806BCDFCB8E}" type="datetime1">
              <a:rPr lang="en-US" altLang="ko-KR" smtClean="0"/>
              <a:t>4/23/2019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575F13B-4D88-442A-88A4-495A6F2C07E8}" type="slidenum">
              <a:rPr lang="en-US" smtClean="0"/>
              <a:t>‹#›</a:t>
            </a:fld>
            <a:endParaRPr lang="en-US"/>
          </a:p>
        </p:txBody>
      </p:sp>
      <p:sp>
        <p:nvSpPr>
          <p:cNvPr id="5" name="직사각형 4">
            <a:extLst>
              <a:ext uri="{FF2B5EF4-FFF2-40B4-BE49-F238E27FC236}">
                <a16:creationId xmlns:a16="http://schemas.microsoft.com/office/drawing/2014/main" id="{5BDA9800-A8BA-4AA8-AE8A-B368D1F743B5}"/>
              </a:ext>
            </a:extLst>
          </p:cNvPr>
          <p:cNvSpPr/>
          <p:nvPr userDrawn="1"/>
        </p:nvSpPr>
        <p:spPr>
          <a:xfrm>
            <a:off x="0" y="5301208"/>
            <a:ext cx="1619672" cy="121905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ko-KR" altLang="en-US"/>
              <a:t>마스터 제목 스타일 편집</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a:t>마스터 텍스트 스타일 편집</a:t>
            </a:r>
          </a:p>
        </p:txBody>
      </p:sp>
      <p:sp>
        <p:nvSpPr>
          <p:cNvPr id="5" name="Date Placeholder 4"/>
          <p:cNvSpPr>
            <a:spLocks noGrp="1"/>
          </p:cNvSpPr>
          <p:nvPr>
            <p:ph type="dt" sz="half" idx="10"/>
          </p:nvPr>
        </p:nvSpPr>
        <p:spPr/>
        <p:txBody>
          <a:bodyPr/>
          <a:lstStyle/>
          <a:p>
            <a:fld id="{6C08C183-4C39-457E-A0A7-1F991A77A635}" type="datetime1">
              <a:rPr lang="en-US" altLang="ko-KR" smtClean="0"/>
              <a:t>4/23/2019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75F13B-4D88-442A-88A4-495A6F2C07E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ko-KR" altLang="en-US"/>
              <a:t>마스터 제목 스타일 편집</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ko-KR" altLang="en-US"/>
              <a:t>그림을 추가하려면 아이콘을 클릭하십시오</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a:t>마스터 텍스트 스타일 편집</a:t>
            </a:r>
          </a:p>
        </p:txBody>
      </p:sp>
      <p:sp>
        <p:nvSpPr>
          <p:cNvPr id="5" name="Date Placeholder 4"/>
          <p:cNvSpPr>
            <a:spLocks noGrp="1"/>
          </p:cNvSpPr>
          <p:nvPr>
            <p:ph type="dt" sz="half" idx="10"/>
          </p:nvPr>
        </p:nvSpPr>
        <p:spPr/>
        <p:txBody>
          <a:bodyPr/>
          <a:lstStyle/>
          <a:p>
            <a:fld id="{9DA79918-05D1-4872-B3B8-AA68DE41549E}" type="datetime1">
              <a:rPr lang="en-US" altLang="ko-KR" smtClean="0"/>
              <a:t>4/23/2019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75F13B-4D88-442A-88A4-495A6F2C07E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3" name="Content Placeholder 15" descr="tmp1_2.jpg"/>
          <p:cNvPicPr>
            <a:picLocks noChangeAspect="1"/>
          </p:cNvPicPr>
          <p:nvPr userDrawn="1"/>
        </p:nvPicPr>
        <p:blipFill>
          <a:blip r:embed="rId13" cstate="print"/>
          <a:stretch>
            <a:fillRect/>
          </a:stretch>
        </p:blipFill>
        <p:spPr>
          <a:xfrm>
            <a:off x="0" y="6551400"/>
            <a:ext cx="9180512" cy="333984"/>
          </a:xfrm>
          <a:prstGeom prst="rect">
            <a:avLst/>
          </a:prstGeom>
        </p:spPr>
      </p:pic>
      <p:pic>
        <p:nvPicPr>
          <p:cNvPr id="7" name="Picture 6" descr="coscap title_1.jpg"/>
          <p:cNvPicPr>
            <a:picLocks noChangeAspect="1"/>
          </p:cNvPicPr>
          <p:nvPr userDrawn="1"/>
        </p:nvPicPr>
        <p:blipFill>
          <a:blip r:embed="rId14" cstate="print"/>
          <a:stretch>
            <a:fillRect/>
          </a:stretch>
        </p:blipFill>
        <p:spPr>
          <a:xfrm>
            <a:off x="7635510" y="0"/>
            <a:ext cx="1545002" cy="1196752"/>
          </a:xfrm>
          <a:prstGeom prst="rect">
            <a:avLst/>
          </a:prstGeom>
        </p:spPr>
      </p:pic>
      <p:pic>
        <p:nvPicPr>
          <p:cNvPr id="8" name="Picture 7" descr="tmp1_2.jpg"/>
          <p:cNvPicPr>
            <a:picLocks noChangeAspect="1"/>
          </p:cNvPicPr>
          <p:nvPr userDrawn="1"/>
        </p:nvPicPr>
        <p:blipFill>
          <a:blip r:embed="rId13" cstate="print"/>
          <a:stretch>
            <a:fillRect/>
          </a:stretch>
        </p:blipFill>
        <p:spPr>
          <a:xfrm rot="10800000" flipV="1">
            <a:off x="0" y="0"/>
            <a:ext cx="7668344" cy="1196752"/>
          </a:xfrm>
          <a:prstGeom prst="rect">
            <a:avLst/>
          </a:prstGeom>
        </p:spPr>
      </p:pic>
      <p:sp>
        <p:nvSpPr>
          <p:cNvPr id="9" name="Rectangle 8"/>
          <p:cNvSpPr/>
          <p:nvPr userDrawn="1"/>
        </p:nvSpPr>
        <p:spPr>
          <a:xfrm>
            <a:off x="323528" y="16748"/>
            <a:ext cx="2088232" cy="1107996"/>
          </a:xfrm>
          <a:prstGeom prst="rect">
            <a:avLst/>
          </a:prstGeom>
          <a:noFill/>
        </p:spPr>
        <p:txBody>
          <a:bodyPr wrap="square" lIns="91440" tIns="45720" rIns="91440" bIns="45720">
            <a:spAutoFit/>
          </a:bodyPr>
          <a:lstStyle/>
          <a:p>
            <a:r>
              <a:rPr lang="en-US" sz="3800" b="1" spc="3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Book" pitchFamily="34" charset="0"/>
                <a:cs typeface="Times New Roman" pitchFamily="18" charset="0"/>
              </a:rPr>
              <a:t>COSCAP</a:t>
            </a:r>
          </a:p>
          <a:p>
            <a:r>
              <a:rPr lang="en-US" sz="2800"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Book" pitchFamily="34" charset="0"/>
                <a:cs typeface="Times New Roman" pitchFamily="18" charset="0"/>
              </a:rPr>
              <a:t>North Asia</a:t>
            </a:r>
          </a:p>
        </p:txBody>
      </p:sp>
      <p:sp>
        <p:nvSpPr>
          <p:cNvPr id="10" name="Rectangle 9"/>
          <p:cNvSpPr/>
          <p:nvPr userDrawn="1"/>
        </p:nvSpPr>
        <p:spPr>
          <a:xfrm>
            <a:off x="2411760" y="116632"/>
            <a:ext cx="4968551" cy="872547"/>
          </a:xfrm>
          <a:prstGeom prst="rect">
            <a:avLst/>
          </a:prstGeom>
          <a:noFill/>
        </p:spPr>
        <p:txBody>
          <a:bodyPr wrap="square" lIns="91440" tIns="45720" rIns="91440" bIns="45720">
            <a:spAutoFit/>
          </a:bodyPr>
          <a:lstStyle/>
          <a:p>
            <a:pPr marL="0" marR="0" lvl="0" indent="0" defTabSz="914400" rtl="0" eaLnBrk="1" fontAlgn="auto" latinLnBrk="0" hangingPunct="1">
              <a:lnSpc>
                <a:spcPct val="150000"/>
              </a:lnSpc>
              <a:spcBef>
                <a:spcPct val="0"/>
              </a:spcBef>
              <a:spcAft>
                <a:spcPts val="0"/>
              </a:spcAft>
              <a:buClrTx/>
              <a:buSzTx/>
              <a:buFontTx/>
              <a:buNone/>
              <a:tabLst/>
              <a:defRPr/>
            </a:pPr>
            <a:r>
              <a:rPr lang="en-US" b="0" cap="none" dirty="0">
                <a:ln w="18415" cmpd="sng">
                  <a:solidFill>
                    <a:srgbClr val="FFFFFF"/>
                  </a:solidFill>
                  <a:prstDash val="solid"/>
                </a:ln>
                <a:solidFill>
                  <a:schemeClr val="bg1"/>
                </a:solidFill>
                <a:effectLst>
                  <a:outerShdw blurRad="63500" dir="3600000" algn="tl" rotWithShape="0">
                    <a:srgbClr val="000000">
                      <a:alpha val="70000"/>
                    </a:srgbClr>
                  </a:outerShdw>
                </a:effectLst>
                <a:latin typeface="Franklin Gothic Book" pitchFamily="34" charset="0"/>
                <a:ea typeface="+mj-ea"/>
                <a:cs typeface="Arial" pitchFamily="34" charset="0"/>
              </a:rPr>
              <a:t>Cooperative Development of Operational Safety &amp;</a:t>
            </a:r>
          </a:p>
          <a:p>
            <a:pPr marL="0" marR="0" lvl="0" indent="0" defTabSz="914400" rtl="0" eaLnBrk="1" fontAlgn="auto" latinLnBrk="0" hangingPunct="1">
              <a:lnSpc>
                <a:spcPct val="150000"/>
              </a:lnSpc>
              <a:spcBef>
                <a:spcPct val="0"/>
              </a:spcBef>
              <a:spcAft>
                <a:spcPts val="0"/>
              </a:spcAft>
              <a:buClrTx/>
              <a:buSzTx/>
              <a:buFontTx/>
              <a:buNone/>
              <a:tabLst/>
              <a:defRPr/>
            </a:pPr>
            <a:r>
              <a:rPr kumimoji="0" lang="en-US" b="0" i="0" u="none" strike="noStrike" kern="1200" cap="none" normalizeH="0" baseline="0" noProof="0" dirty="0">
                <a:ln w="18415" cmpd="sng">
                  <a:solidFill>
                    <a:srgbClr val="FFFFFF"/>
                  </a:solidFill>
                  <a:prstDash val="solid"/>
                </a:ln>
                <a:solidFill>
                  <a:schemeClr val="bg1"/>
                </a:solidFill>
                <a:effectLst>
                  <a:outerShdw blurRad="63500" dir="3600000" algn="tl" rotWithShape="0">
                    <a:srgbClr val="000000">
                      <a:alpha val="70000"/>
                    </a:srgbClr>
                  </a:outerShdw>
                </a:effectLst>
                <a:uLnTx/>
                <a:uFillTx/>
                <a:latin typeface="Franklin Gothic Book" pitchFamily="34" charset="0"/>
                <a:ea typeface="+mj-ea"/>
                <a:cs typeface="Arial" pitchFamily="34" charset="0"/>
              </a:rPr>
              <a:t>Continuing Airworthiness</a:t>
            </a:r>
            <a:r>
              <a:rPr kumimoji="0" lang="en-US" b="0" i="0" u="none" strike="noStrike" kern="1200" cap="none" normalizeH="0" noProof="0" dirty="0">
                <a:ln w="18415" cmpd="sng">
                  <a:solidFill>
                    <a:srgbClr val="FFFFFF"/>
                  </a:solidFill>
                  <a:prstDash val="solid"/>
                </a:ln>
                <a:solidFill>
                  <a:schemeClr val="bg1"/>
                </a:solidFill>
                <a:effectLst>
                  <a:outerShdw blurRad="63500" dir="3600000" algn="tl" rotWithShape="0">
                    <a:srgbClr val="000000">
                      <a:alpha val="70000"/>
                    </a:srgbClr>
                  </a:outerShdw>
                </a:effectLst>
                <a:uLnTx/>
                <a:uFillTx/>
                <a:latin typeface="Franklin Gothic Book" pitchFamily="34" charset="0"/>
                <a:ea typeface="+mj-ea"/>
                <a:cs typeface="Arial" pitchFamily="34" charset="0"/>
              </a:rPr>
              <a:t> Programme</a:t>
            </a:r>
            <a:endParaRPr lang="en-US" b="0" cap="none" dirty="0">
              <a:ln w="18415" cmpd="sng">
                <a:solidFill>
                  <a:srgbClr val="FFFFFF"/>
                </a:solidFill>
                <a:prstDash val="solid"/>
              </a:ln>
              <a:solidFill>
                <a:schemeClr val="bg1"/>
              </a:solidFill>
              <a:effectLst>
                <a:outerShdw blurRad="63500" dir="3600000" algn="tl" rotWithShape="0">
                  <a:srgbClr val="000000">
                    <a:alpha val="70000"/>
                  </a:srgbClr>
                </a:outerShdw>
              </a:effectLst>
              <a:latin typeface="Franklin Gothic Book" pitchFamily="34" charset="0"/>
              <a:cs typeface="Arial" pitchFamily="34" charset="0"/>
            </a:endParaRPr>
          </a:p>
        </p:txBody>
      </p:sp>
      <p:cxnSp>
        <p:nvCxnSpPr>
          <p:cNvPr id="11" name="Straight Connector 10"/>
          <p:cNvCxnSpPr/>
          <p:nvPr userDrawn="1"/>
        </p:nvCxnSpPr>
        <p:spPr>
          <a:xfrm>
            <a:off x="2411760" y="620688"/>
            <a:ext cx="4968552" cy="0"/>
          </a:xfrm>
          <a:prstGeom prst="line">
            <a:avLst/>
          </a:prstGeom>
          <a:ln w="15875">
            <a:solidFill>
              <a:schemeClr val="bg1"/>
            </a:solidFill>
          </a:ln>
        </p:spPr>
        <p:style>
          <a:lnRef idx="2">
            <a:schemeClr val="accent1"/>
          </a:lnRef>
          <a:fillRef idx="0">
            <a:schemeClr val="accent1"/>
          </a:fillRef>
          <a:effectRef idx="1">
            <a:schemeClr val="accent1"/>
          </a:effectRef>
          <a:fontRef idx="minor">
            <a:schemeClr val="tx1"/>
          </a:fontRef>
        </p:style>
      </p:cxnSp>
      <p:pic>
        <p:nvPicPr>
          <p:cNvPr id="12" name="Content Placeholder 27" descr="coscap title_4.jpg"/>
          <p:cNvPicPr>
            <a:picLocks noChangeAspect="1"/>
          </p:cNvPicPr>
          <p:nvPr userDrawn="1"/>
        </p:nvPicPr>
        <p:blipFill>
          <a:blip r:embed="rId15" cstate="print"/>
          <a:stretch>
            <a:fillRect/>
          </a:stretch>
        </p:blipFill>
        <p:spPr>
          <a:xfrm>
            <a:off x="133700" y="5400601"/>
            <a:ext cx="1197940" cy="1052735"/>
          </a:xfrm>
          <a:prstGeom prst="rect">
            <a:avLst/>
          </a:prstGeom>
        </p:spPr>
      </p:pic>
      <p:sp>
        <p:nvSpPr>
          <p:cNvPr id="2" name="Title Placeholder 1"/>
          <p:cNvSpPr>
            <a:spLocks noGrp="1"/>
          </p:cNvSpPr>
          <p:nvPr>
            <p:ph type="title"/>
          </p:nvPr>
        </p:nvSpPr>
        <p:spPr>
          <a:xfrm>
            <a:off x="457200" y="1349896"/>
            <a:ext cx="8229600" cy="494928"/>
          </a:xfrm>
          <a:prstGeom prst="rect">
            <a:avLst/>
          </a:prstGeom>
        </p:spPr>
        <p:txBody>
          <a:bodyPr vert="horz" lIns="91440" tIns="45720" rIns="91440" bIns="45720" rtlCol="0" anchor="ctr">
            <a:normAutofit/>
          </a:bodyPr>
          <a:lstStyle/>
          <a:p>
            <a:r>
              <a:rPr lang="ko-KR" altLang="en-US"/>
              <a:t>마스터 제목 스타일 편집</a:t>
            </a:r>
            <a:endParaRPr lang="en-US"/>
          </a:p>
        </p:txBody>
      </p:sp>
      <p:sp>
        <p:nvSpPr>
          <p:cNvPr id="3" name="Text Placeholder 2"/>
          <p:cNvSpPr>
            <a:spLocks noGrp="1"/>
          </p:cNvSpPr>
          <p:nvPr>
            <p:ph type="body" idx="1"/>
          </p:nvPr>
        </p:nvSpPr>
        <p:spPr>
          <a:xfrm>
            <a:off x="457200" y="1988840"/>
            <a:ext cx="8229600" cy="4309939"/>
          </a:xfrm>
          <a:prstGeom prst="rect">
            <a:avLst/>
          </a:prstGeom>
        </p:spPr>
        <p:txBody>
          <a:bodyPr vert="horz" lIns="91440" tIns="45720" rIns="91440" bIns="45720" rtlCol="0">
            <a:normAutofit/>
          </a:body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a:p>
        </p:txBody>
      </p:sp>
      <p:sp>
        <p:nvSpPr>
          <p:cNvPr id="4" name="Date Placeholder 3"/>
          <p:cNvSpPr>
            <a:spLocks noGrp="1"/>
          </p:cNvSpPr>
          <p:nvPr>
            <p:ph type="dt" sz="half" idx="2"/>
          </p:nvPr>
        </p:nvSpPr>
        <p:spPr>
          <a:xfrm>
            <a:off x="251520" y="6520259"/>
            <a:ext cx="2133600" cy="365125"/>
          </a:xfrm>
          <a:prstGeom prst="rect">
            <a:avLst/>
          </a:prstGeom>
        </p:spPr>
        <p:txBody>
          <a:bodyPr vert="horz" lIns="91440" tIns="45720" rIns="91440" bIns="45720" rtlCol="0" anchor="ctr"/>
          <a:lstStyle>
            <a:lvl1pPr algn="l">
              <a:defRPr sz="1200">
                <a:solidFill>
                  <a:schemeClr val="bg1"/>
                </a:solidFill>
                <a:latin typeface="Franklin Gothic Book" pitchFamily="34" charset="0"/>
              </a:defRPr>
            </a:lvl1pPr>
          </a:lstStyle>
          <a:p>
            <a:fld id="{694FBA90-0591-4E71-A6C5-852776B26D93}" type="datetime1">
              <a:rPr lang="en-US" altLang="ko-KR" smtClean="0"/>
              <a:t>4/23/2019</a:t>
            </a:fld>
            <a:endParaRPr lang="en-US" dirty="0"/>
          </a:p>
        </p:txBody>
      </p:sp>
      <p:sp>
        <p:nvSpPr>
          <p:cNvPr id="5" name="Footer Placeholder 4"/>
          <p:cNvSpPr>
            <a:spLocks noGrp="1"/>
          </p:cNvSpPr>
          <p:nvPr>
            <p:ph type="ftr" sz="quarter" idx="3"/>
          </p:nvPr>
        </p:nvSpPr>
        <p:spPr>
          <a:xfrm>
            <a:off x="3124200" y="6520259"/>
            <a:ext cx="2895600" cy="365125"/>
          </a:xfrm>
          <a:prstGeom prst="rect">
            <a:avLst/>
          </a:prstGeom>
        </p:spPr>
        <p:txBody>
          <a:bodyPr vert="horz" lIns="91440" tIns="45720" rIns="91440" bIns="45720" rtlCol="0" anchor="ctr"/>
          <a:lstStyle>
            <a:lvl1pPr algn="ctr">
              <a:defRPr sz="1200">
                <a:solidFill>
                  <a:schemeClr val="bg1"/>
                </a:solidFill>
                <a:latin typeface="Franklin Gothic Book" pitchFamily="34" charset="0"/>
              </a:defRPr>
            </a:lvl1pPr>
          </a:lstStyle>
          <a:p>
            <a:endParaRPr lang="en-US" dirty="0"/>
          </a:p>
        </p:txBody>
      </p:sp>
      <p:sp>
        <p:nvSpPr>
          <p:cNvPr id="6" name="Slide Number Placeholder 5"/>
          <p:cNvSpPr>
            <a:spLocks noGrp="1"/>
          </p:cNvSpPr>
          <p:nvPr>
            <p:ph type="sldNum" sz="quarter" idx="4"/>
          </p:nvPr>
        </p:nvSpPr>
        <p:spPr>
          <a:xfrm>
            <a:off x="6758880" y="6520259"/>
            <a:ext cx="2133600" cy="365125"/>
          </a:xfrm>
          <a:prstGeom prst="rect">
            <a:avLst/>
          </a:prstGeom>
        </p:spPr>
        <p:txBody>
          <a:bodyPr vert="horz" lIns="91440" tIns="45720" rIns="91440" bIns="45720" rtlCol="0" anchor="ctr"/>
          <a:lstStyle>
            <a:lvl1pPr algn="r">
              <a:defRPr sz="1200">
                <a:solidFill>
                  <a:schemeClr val="bg1"/>
                </a:solidFill>
                <a:latin typeface="Franklin Gothic Book" pitchFamily="34" charset="0"/>
              </a:defRPr>
            </a:lvl1pPr>
          </a:lstStyle>
          <a:p>
            <a:fld id="{F575F13B-4D88-442A-88A4-495A6F2C07E8}"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1"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직사각형 4">
            <a:extLst>
              <a:ext uri="{FF2B5EF4-FFF2-40B4-BE49-F238E27FC236}">
                <a16:creationId xmlns:a16="http://schemas.microsoft.com/office/drawing/2014/main" id="{1398F728-07BF-49EA-9332-5C0AF75CABD3}"/>
              </a:ext>
            </a:extLst>
          </p:cNvPr>
          <p:cNvSpPr/>
          <p:nvPr/>
        </p:nvSpPr>
        <p:spPr>
          <a:xfrm>
            <a:off x="325810" y="2276872"/>
            <a:ext cx="8492380" cy="1754326"/>
          </a:xfrm>
          <a:prstGeom prst="rect">
            <a:avLst/>
          </a:prstGeom>
        </p:spPr>
        <p:txBody>
          <a:bodyPr wrap="square">
            <a:spAutoFit/>
          </a:bodyPr>
          <a:lstStyle/>
          <a:p>
            <a:pPr algn="ctr"/>
            <a:r>
              <a:rPr lang="en-US" altLang="ko-KR" sz="3600" b="1" dirty="0">
                <a:latin typeface="Times New Roman" panose="02020603050405020304" pitchFamily="18" charset="0"/>
                <a:cs typeface="Times New Roman" panose="02020603050405020304" pitchFamily="18" charset="0"/>
              </a:rPr>
              <a:t>COSCAP-NA Phase IV</a:t>
            </a:r>
          </a:p>
          <a:p>
            <a:pPr algn="ctr"/>
            <a:r>
              <a:rPr lang="en-US" altLang="ko-KR" sz="3600" b="1" dirty="0">
                <a:latin typeface="Times New Roman" panose="02020603050405020304" pitchFamily="18" charset="0"/>
                <a:cs typeface="Times New Roman" panose="02020603050405020304" pitchFamily="18" charset="0"/>
              </a:rPr>
              <a:t>Level 2 Activities – Legal Framework</a:t>
            </a:r>
          </a:p>
          <a:p>
            <a:pPr algn="ctr"/>
            <a:r>
              <a:rPr lang="en-US" altLang="ko-KR" sz="3600" b="1" dirty="0">
                <a:latin typeface="Times New Roman" panose="02020603050405020304" pitchFamily="18" charset="0"/>
                <a:cs typeface="Times New Roman" panose="02020603050405020304" pitchFamily="18" charset="0"/>
              </a:rPr>
              <a:t>Discussion Paper (DP7)</a:t>
            </a:r>
            <a:endParaRPr lang="ko-KR" altLang="en-US" sz="3600" b="1" dirty="0">
              <a:latin typeface="Times New Roman" panose="02020603050405020304" pitchFamily="18" charset="0"/>
              <a:cs typeface="Times New Roman" panose="02020603050405020304" pitchFamily="18" charset="0"/>
            </a:endParaRPr>
          </a:p>
        </p:txBody>
      </p:sp>
      <p:sp>
        <p:nvSpPr>
          <p:cNvPr id="6" name="직사각형 5">
            <a:extLst>
              <a:ext uri="{FF2B5EF4-FFF2-40B4-BE49-F238E27FC236}">
                <a16:creationId xmlns:a16="http://schemas.microsoft.com/office/drawing/2014/main" id="{B1FD039B-7978-4ADC-B849-94696C7E65DA}"/>
              </a:ext>
            </a:extLst>
          </p:cNvPr>
          <p:cNvSpPr/>
          <p:nvPr/>
        </p:nvSpPr>
        <p:spPr>
          <a:xfrm>
            <a:off x="1153902" y="4437112"/>
            <a:ext cx="6836196" cy="1200329"/>
          </a:xfrm>
          <a:prstGeom prst="rect">
            <a:avLst/>
          </a:prstGeom>
        </p:spPr>
        <p:txBody>
          <a:bodyPr wrap="square">
            <a:spAutoFit/>
          </a:bodyPr>
          <a:lstStyle/>
          <a:p>
            <a:pPr algn="ctr"/>
            <a:r>
              <a:rPr lang="en-US" altLang="ko-KR" sz="2400" dirty="0">
                <a:latin typeface="Times New Roman" panose="02020603050405020304" pitchFamily="18" charset="0"/>
                <a:cs typeface="Times New Roman" panose="02020603050405020304" pitchFamily="18" charset="0"/>
              </a:rPr>
              <a:t>19th COSCAP-NA Steering Committee Meeting</a:t>
            </a:r>
          </a:p>
          <a:p>
            <a:pPr algn="ctr"/>
            <a:r>
              <a:rPr lang="en-US" altLang="ko-KR" sz="2400" dirty="0">
                <a:latin typeface="Times New Roman" panose="02020603050405020304" pitchFamily="18" charset="0"/>
                <a:cs typeface="Times New Roman" panose="02020603050405020304" pitchFamily="18" charset="0"/>
              </a:rPr>
              <a:t>22-24 May 2019</a:t>
            </a:r>
          </a:p>
          <a:p>
            <a:pPr algn="ctr"/>
            <a:r>
              <a:rPr lang="en-US" altLang="ko-KR" sz="2400" dirty="0">
                <a:latin typeface="Times New Roman" panose="02020603050405020304" pitchFamily="18" charset="0"/>
                <a:cs typeface="Times New Roman" panose="02020603050405020304" pitchFamily="18" charset="0"/>
              </a:rPr>
              <a:t>Hong Kong</a:t>
            </a:r>
          </a:p>
        </p:txBody>
      </p:sp>
      <p:sp>
        <p:nvSpPr>
          <p:cNvPr id="3" name="슬라이드 번호 개체 틀 2">
            <a:extLst>
              <a:ext uri="{FF2B5EF4-FFF2-40B4-BE49-F238E27FC236}">
                <a16:creationId xmlns:a16="http://schemas.microsoft.com/office/drawing/2014/main" id="{31E89AE1-39C0-4D07-998D-63F4386205F3}"/>
              </a:ext>
            </a:extLst>
          </p:cNvPr>
          <p:cNvSpPr>
            <a:spLocks noGrp="1"/>
          </p:cNvSpPr>
          <p:nvPr>
            <p:ph type="sldNum" sz="quarter" idx="12"/>
          </p:nvPr>
        </p:nvSpPr>
        <p:spPr/>
        <p:txBody>
          <a:bodyPr/>
          <a:lstStyle/>
          <a:p>
            <a:fld id="{F575F13B-4D88-442A-88A4-495A6F2C07E8}" type="slidenum">
              <a:rPr lang="en-US" smtClean="0"/>
              <a:t>1</a:t>
            </a:fld>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직사각형 1">
            <a:extLst>
              <a:ext uri="{FF2B5EF4-FFF2-40B4-BE49-F238E27FC236}">
                <a16:creationId xmlns:a16="http://schemas.microsoft.com/office/drawing/2014/main" id="{600D0723-5231-46BE-9C42-D1A02BB19C48}"/>
              </a:ext>
            </a:extLst>
          </p:cNvPr>
          <p:cNvSpPr/>
          <p:nvPr/>
        </p:nvSpPr>
        <p:spPr>
          <a:xfrm>
            <a:off x="305780" y="2276872"/>
            <a:ext cx="8532440" cy="2800767"/>
          </a:xfrm>
          <a:prstGeom prst="rect">
            <a:avLst/>
          </a:prstGeom>
          <a:solidFill>
            <a:schemeClr val="bg1"/>
          </a:solidFill>
        </p:spPr>
        <p:txBody>
          <a:bodyPr wrap="square">
            <a:spAutoFit/>
          </a:bodyPr>
          <a:lstStyle/>
          <a:p>
            <a:pPr algn="ctr"/>
            <a:r>
              <a:rPr lang="en-US" altLang="ko-KR" sz="3200" b="1" dirty="0">
                <a:solidFill>
                  <a:srgbClr val="000000"/>
                </a:solidFill>
                <a:latin typeface="Times New Roman" panose="02020603050405020304" pitchFamily="18" charset="0"/>
                <a:cs typeface="Times New Roman" panose="02020603050405020304" pitchFamily="18" charset="0"/>
              </a:rPr>
              <a:t>The “Any Persons or Group of Persons” Clause</a:t>
            </a:r>
          </a:p>
          <a:p>
            <a:pPr algn="just"/>
            <a:endParaRPr lang="en-US" altLang="ko-KR" sz="2400" dirty="0">
              <a:solidFill>
                <a:srgbClr val="000000"/>
              </a:solidFill>
              <a:latin typeface="Times New Roman" panose="02020603050405020304" pitchFamily="18" charset="0"/>
              <a:cs typeface="Times New Roman" panose="02020603050405020304" pitchFamily="18" charset="0"/>
            </a:endParaRPr>
          </a:p>
          <a:p>
            <a:pPr marL="342900" indent="-342900" algn="just">
              <a:buFont typeface="Arial" panose="020B0604020202020204" pitchFamily="34" charset="0"/>
              <a:buChar char="•"/>
            </a:pPr>
            <a:r>
              <a:rPr lang="en-US" altLang="ko-KR" sz="2400" dirty="0">
                <a:solidFill>
                  <a:srgbClr val="000000"/>
                </a:solidFill>
                <a:latin typeface="Times New Roman" panose="02020603050405020304" pitchFamily="18" charset="0"/>
                <a:cs typeface="Times New Roman" panose="02020603050405020304" pitchFamily="18" charset="0"/>
              </a:rPr>
              <a:t>The important thing is that it is open to “any person or class of persons” hence can be easily delegated to anybody.</a:t>
            </a:r>
          </a:p>
          <a:p>
            <a:pPr marL="342900" indent="-342900" algn="just">
              <a:buFont typeface="Arial" panose="020B0604020202020204" pitchFamily="34" charset="0"/>
              <a:buChar char="•"/>
            </a:pPr>
            <a:r>
              <a:rPr lang="en-US" altLang="ko-KR" sz="2400" dirty="0">
                <a:solidFill>
                  <a:srgbClr val="000000"/>
                </a:solidFill>
                <a:latin typeface="Times New Roman" panose="02020603050405020304" pitchFamily="18" charset="0"/>
                <a:cs typeface="Times New Roman" panose="02020603050405020304" pitchFamily="18" charset="0"/>
              </a:rPr>
              <a:t>The CAA/DGCA may restrict the scope of the delegation as deemed necessary.</a:t>
            </a:r>
          </a:p>
          <a:p>
            <a:pPr marL="342900" indent="-342900" algn="just">
              <a:buFont typeface="Arial" panose="020B0604020202020204" pitchFamily="34" charset="0"/>
              <a:buChar char="•"/>
            </a:pPr>
            <a:r>
              <a:rPr lang="en-US" altLang="ko-KR" sz="2400" dirty="0">
                <a:solidFill>
                  <a:srgbClr val="000000"/>
                </a:solidFill>
                <a:latin typeface="Times New Roman" panose="02020603050405020304" pitchFamily="18" charset="0"/>
                <a:cs typeface="Times New Roman" panose="02020603050405020304" pitchFamily="18" charset="0"/>
              </a:rPr>
              <a:t>This is subject to any other State legislation as deemed applicable</a:t>
            </a:r>
          </a:p>
        </p:txBody>
      </p:sp>
      <p:sp>
        <p:nvSpPr>
          <p:cNvPr id="3" name="슬라이드 번호 개체 틀 2">
            <a:extLst>
              <a:ext uri="{FF2B5EF4-FFF2-40B4-BE49-F238E27FC236}">
                <a16:creationId xmlns:a16="http://schemas.microsoft.com/office/drawing/2014/main" id="{7CD9746C-5A2B-4A93-B420-F23924ECDE53}"/>
              </a:ext>
            </a:extLst>
          </p:cNvPr>
          <p:cNvSpPr>
            <a:spLocks noGrp="1"/>
          </p:cNvSpPr>
          <p:nvPr>
            <p:ph type="sldNum" sz="quarter" idx="12"/>
          </p:nvPr>
        </p:nvSpPr>
        <p:spPr/>
        <p:txBody>
          <a:bodyPr/>
          <a:lstStyle/>
          <a:p>
            <a:fld id="{F575F13B-4D88-442A-88A4-495A6F2C07E8}" type="slidenum">
              <a:rPr lang="en-US" smtClean="0"/>
              <a:t>10</a:t>
            </a:fld>
            <a:endParaRPr lang="en-US"/>
          </a:p>
        </p:txBody>
      </p:sp>
    </p:spTree>
    <p:extLst>
      <p:ext uri="{BB962C8B-B14F-4D97-AF65-F5344CB8AC3E}">
        <p14:creationId xmlns:p14="http://schemas.microsoft.com/office/powerpoint/2010/main" val="24622057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직사각형 1">
            <a:extLst>
              <a:ext uri="{FF2B5EF4-FFF2-40B4-BE49-F238E27FC236}">
                <a16:creationId xmlns:a16="http://schemas.microsoft.com/office/drawing/2014/main" id="{CE1F2237-4447-44EE-B8D4-E29C402D198E}"/>
              </a:ext>
            </a:extLst>
          </p:cNvPr>
          <p:cNvSpPr/>
          <p:nvPr/>
        </p:nvSpPr>
        <p:spPr>
          <a:xfrm>
            <a:off x="235581" y="1844824"/>
            <a:ext cx="8676456" cy="3785652"/>
          </a:xfrm>
          <a:prstGeom prst="rect">
            <a:avLst/>
          </a:prstGeom>
        </p:spPr>
        <p:txBody>
          <a:bodyPr wrap="square">
            <a:spAutoFit/>
          </a:bodyPr>
          <a:lstStyle/>
          <a:p>
            <a:pPr marL="285750" indent="-285750">
              <a:buFont typeface="Arial" panose="020B0604020202020204" pitchFamily="34" charset="0"/>
              <a:buChar char="•"/>
            </a:pPr>
            <a:r>
              <a:rPr lang="en-US" altLang="ko-KR" sz="2000" dirty="0">
                <a:latin typeface="Times New Roman" panose="02020603050405020304" pitchFamily="18" charset="0"/>
                <a:ea typeface="MS Mincho" panose="02020609040205080304" pitchFamily="49" charset="-128"/>
                <a:cs typeface="Times New Roman" panose="02020603050405020304" pitchFamily="18" charset="0"/>
              </a:rPr>
              <a:t>If the Minister/DGCA/CAA decides to delegate any powers, duties or functions to “any person or class of persons”, a </a:t>
            </a:r>
            <a:r>
              <a:rPr lang="en-US" altLang="ko-KR" sz="2000" b="1" dirty="0">
                <a:latin typeface="Times New Roman" panose="02020603050405020304" pitchFamily="18" charset="0"/>
                <a:ea typeface="MS Mincho" panose="02020609040205080304" pitchFamily="49" charset="-128"/>
                <a:cs typeface="Times New Roman" panose="02020603050405020304" pitchFamily="18" charset="0"/>
              </a:rPr>
              <a:t>Letter of Delegation</a:t>
            </a:r>
            <a:r>
              <a:rPr lang="en-US" altLang="ko-KR" sz="2000" dirty="0">
                <a:latin typeface="Times New Roman" panose="02020603050405020304" pitchFamily="18" charset="0"/>
                <a:ea typeface="MS Mincho" panose="02020609040205080304" pitchFamily="49" charset="-128"/>
                <a:cs typeface="Times New Roman" panose="02020603050405020304" pitchFamily="18" charset="0"/>
              </a:rPr>
              <a:t> must be issued to that person(s) that is </a:t>
            </a:r>
            <a:r>
              <a:rPr lang="en-US" altLang="ko-KR" sz="2000" b="1" dirty="0">
                <a:latin typeface="Times New Roman" panose="02020603050405020304" pitchFamily="18" charset="0"/>
                <a:ea typeface="MS Mincho" panose="02020609040205080304" pitchFamily="49" charset="-128"/>
                <a:cs typeface="Times New Roman" panose="02020603050405020304" pitchFamily="18" charset="0"/>
              </a:rPr>
              <a:t>pursuant to the Delegation Clause. </a:t>
            </a:r>
            <a:r>
              <a:rPr lang="en-US" altLang="ko-KR" sz="2000" dirty="0">
                <a:latin typeface="Times New Roman" panose="02020603050405020304" pitchFamily="18" charset="0"/>
                <a:ea typeface="MS Mincho" panose="02020609040205080304" pitchFamily="49" charset="-128"/>
                <a:cs typeface="Times New Roman" panose="02020603050405020304" pitchFamily="18" charset="0"/>
              </a:rPr>
              <a:t>Without this letter, a person cannot exercise any powers, duties or functions of the Minister/DGCA/CAA. </a:t>
            </a:r>
          </a:p>
          <a:p>
            <a:pPr marL="285750" indent="-285750">
              <a:buFont typeface="Arial" panose="020B0604020202020204" pitchFamily="34" charset="0"/>
              <a:buChar char="•"/>
            </a:pPr>
            <a:endParaRPr lang="en-US" altLang="ko-KR" sz="2000" dirty="0">
              <a:latin typeface="Times New Roman" panose="02020603050405020304" pitchFamily="18" charset="0"/>
              <a:ea typeface="MS Mincho" panose="02020609040205080304" pitchFamily="49" charset="-128"/>
              <a:cs typeface="Times New Roman" panose="02020603050405020304" pitchFamily="18" charset="0"/>
            </a:endParaRPr>
          </a:p>
          <a:p>
            <a:pPr marL="285750" indent="-285750">
              <a:buFont typeface="Arial" panose="020B0604020202020204" pitchFamily="34" charset="0"/>
              <a:buChar char="•"/>
            </a:pPr>
            <a:r>
              <a:rPr lang="en-US" altLang="ko-KR" sz="2000" dirty="0">
                <a:latin typeface="Times New Roman" panose="02020603050405020304" pitchFamily="18" charset="0"/>
                <a:ea typeface="MS Mincho" panose="02020609040205080304" pitchFamily="49" charset="-128"/>
                <a:cs typeface="Times New Roman" panose="02020603050405020304" pitchFamily="18" charset="0"/>
              </a:rPr>
              <a:t>A delegation credential (card) must be issued to this person if conducting oversight activities in the field. The card can be temporary depending on the duration of the oversight related activities.</a:t>
            </a:r>
          </a:p>
          <a:p>
            <a:pPr marL="285750" indent="-285750">
              <a:buFont typeface="Arial" panose="020B0604020202020204" pitchFamily="34" charset="0"/>
              <a:buChar char="•"/>
            </a:pPr>
            <a:endParaRPr lang="en-US" altLang="ko-KR" sz="2000" dirty="0">
              <a:latin typeface="Times New Roman" panose="02020603050405020304" pitchFamily="18" charset="0"/>
              <a:ea typeface="MS Mincho" panose="02020609040205080304" pitchFamily="49" charset="-128"/>
              <a:cs typeface="Times New Roman" panose="02020603050405020304" pitchFamily="18" charset="0"/>
            </a:endParaRPr>
          </a:p>
          <a:p>
            <a:pPr marL="285750" indent="-285750">
              <a:buFont typeface="Arial" panose="020B0604020202020204" pitchFamily="34" charset="0"/>
              <a:buChar char="•"/>
            </a:pPr>
            <a:r>
              <a:rPr lang="en-US" altLang="ko-KR" sz="2000" dirty="0">
                <a:latin typeface="Times New Roman" panose="02020603050405020304" pitchFamily="18" charset="0"/>
                <a:cs typeface="Times New Roman" panose="02020603050405020304" pitchFamily="18" charset="0"/>
              </a:rPr>
              <a:t>As part of the legal tools, a formal legal agreement between parties can also meet legal “delegation” requirements accordingly. </a:t>
            </a:r>
            <a:endParaRPr lang="ko-KR" altLang="en-US" sz="2000" dirty="0">
              <a:latin typeface="Times New Roman" panose="02020603050405020304" pitchFamily="18" charset="0"/>
              <a:cs typeface="Times New Roman" panose="02020603050405020304" pitchFamily="18" charset="0"/>
            </a:endParaRPr>
          </a:p>
        </p:txBody>
      </p:sp>
      <p:sp>
        <p:nvSpPr>
          <p:cNvPr id="3" name="슬라이드 번호 개체 틀 2">
            <a:extLst>
              <a:ext uri="{FF2B5EF4-FFF2-40B4-BE49-F238E27FC236}">
                <a16:creationId xmlns:a16="http://schemas.microsoft.com/office/drawing/2014/main" id="{196C15AC-CA7C-4FED-8D10-1A8BCCA6C1D9}"/>
              </a:ext>
            </a:extLst>
          </p:cNvPr>
          <p:cNvSpPr>
            <a:spLocks noGrp="1"/>
          </p:cNvSpPr>
          <p:nvPr>
            <p:ph type="sldNum" sz="quarter" idx="12"/>
          </p:nvPr>
        </p:nvSpPr>
        <p:spPr/>
        <p:txBody>
          <a:bodyPr/>
          <a:lstStyle/>
          <a:p>
            <a:fld id="{F575F13B-4D88-442A-88A4-495A6F2C07E8}" type="slidenum">
              <a:rPr lang="en-US" smtClean="0"/>
              <a:t>11</a:t>
            </a:fld>
            <a:endParaRPr lang="en-US"/>
          </a:p>
        </p:txBody>
      </p:sp>
    </p:spTree>
    <p:extLst>
      <p:ext uri="{BB962C8B-B14F-4D97-AF65-F5344CB8AC3E}">
        <p14:creationId xmlns:p14="http://schemas.microsoft.com/office/powerpoint/2010/main" val="18983251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직사각형 1">
            <a:extLst>
              <a:ext uri="{FF2B5EF4-FFF2-40B4-BE49-F238E27FC236}">
                <a16:creationId xmlns:a16="http://schemas.microsoft.com/office/drawing/2014/main" id="{29968146-4C4B-4BCF-8344-FF9B05C947A1}"/>
              </a:ext>
            </a:extLst>
          </p:cNvPr>
          <p:cNvSpPr/>
          <p:nvPr/>
        </p:nvSpPr>
        <p:spPr>
          <a:xfrm>
            <a:off x="224644" y="1484784"/>
            <a:ext cx="8694712" cy="4462760"/>
          </a:xfrm>
          <a:prstGeom prst="rect">
            <a:avLst/>
          </a:prstGeom>
          <a:solidFill>
            <a:schemeClr val="bg1"/>
          </a:solidFill>
        </p:spPr>
        <p:txBody>
          <a:bodyPr wrap="square">
            <a:spAutoFit/>
          </a:bodyPr>
          <a:lstStyle/>
          <a:p>
            <a:pPr algn="ctr"/>
            <a:r>
              <a:rPr lang="en-US" altLang="ko-KR" sz="2800" b="1" dirty="0">
                <a:solidFill>
                  <a:srgbClr val="000000"/>
                </a:solidFill>
                <a:latin typeface="Times New Roman" panose="02020603050405020304" pitchFamily="18" charset="0"/>
                <a:cs typeface="Times New Roman" panose="02020603050405020304" pitchFamily="18" charset="0"/>
              </a:rPr>
              <a:t>Identify Gaps Within the Legal Framework and Propose Corrective Actions as Necessary </a:t>
            </a:r>
          </a:p>
          <a:p>
            <a:pPr algn="ctr"/>
            <a:endParaRPr lang="en-US" altLang="ko-KR" sz="2800" dirty="0">
              <a:solidFill>
                <a:srgbClr val="000000"/>
              </a:solidFill>
              <a:latin typeface="Times New Roman" panose="02020603050405020304" pitchFamily="18" charset="0"/>
              <a:cs typeface="Times New Roman" panose="02020603050405020304" pitchFamily="18" charset="0"/>
            </a:endParaRPr>
          </a:p>
          <a:p>
            <a:pPr marL="357188" indent="-268288"/>
            <a:r>
              <a:rPr lang="en-US" altLang="ko-KR" sz="2000" dirty="0">
                <a:solidFill>
                  <a:srgbClr val="000000"/>
                </a:solidFill>
                <a:latin typeface="Times New Roman" panose="02020603050405020304" pitchFamily="18" charset="0"/>
                <a:cs typeface="Times New Roman" panose="02020603050405020304" pitchFamily="18" charset="0"/>
              </a:rPr>
              <a:t>a) Conduct a research of each Member State/SAR Delegation of Power legal instruments </a:t>
            </a:r>
          </a:p>
          <a:p>
            <a:pPr marL="357188" indent="-268288"/>
            <a:r>
              <a:rPr lang="en-US" altLang="ko-KR" sz="2000" dirty="0">
                <a:solidFill>
                  <a:srgbClr val="000000"/>
                </a:solidFill>
                <a:latin typeface="Times New Roman" panose="02020603050405020304" pitchFamily="18" charset="0"/>
                <a:cs typeface="Times New Roman" panose="02020603050405020304" pitchFamily="18" charset="0"/>
              </a:rPr>
              <a:t>b) Identify gaps within the legal instruments that are currently in place. </a:t>
            </a:r>
          </a:p>
          <a:p>
            <a:pPr marL="357188" indent="-268288"/>
            <a:r>
              <a:rPr lang="en-US" altLang="ko-KR" sz="2000" dirty="0">
                <a:solidFill>
                  <a:srgbClr val="000000"/>
                </a:solidFill>
                <a:latin typeface="Times New Roman" panose="02020603050405020304" pitchFamily="18" charset="0"/>
                <a:cs typeface="Times New Roman" panose="02020603050405020304" pitchFamily="18" charset="0"/>
              </a:rPr>
              <a:t>c) Make recommendations on how to address the gaps </a:t>
            </a:r>
          </a:p>
          <a:p>
            <a:pPr marL="357188" indent="-268288"/>
            <a:r>
              <a:rPr lang="en-US" altLang="ko-KR" sz="2000" dirty="0">
                <a:solidFill>
                  <a:srgbClr val="000000"/>
                </a:solidFill>
                <a:latin typeface="Times New Roman" panose="02020603050405020304" pitchFamily="18" charset="0"/>
                <a:cs typeface="Times New Roman" panose="02020603050405020304" pitchFamily="18" charset="0"/>
              </a:rPr>
              <a:t>d) Review other legal tools which could enable a formal Delegation of Power </a:t>
            </a:r>
          </a:p>
          <a:p>
            <a:pPr marL="357188" indent="-268288"/>
            <a:r>
              <a:rPr lang="en-US" altLang="ko-KR" sz="2000" dirty="0">
                <a:solidFill>
                  <a:srgbClr val="000000"/>
                </a:solidFill>
                <a:latin typeface="Times New Roman" panose="02020603050405020304" pitchFamily="18" charset="0"/>
                <a:cs typeface="Times New Roman" panose="02020603050405020304" pitchFamily="18" charset="0"/>
              </a:rPr>
              <a:t>e) Develop Delegation of Power template for the purpose of delegating oversight function to “another person” </a:t>
            </a:r>
          </a:p>
          <a:p>
            <a:pPr marL="357188" indent="-268288"/>
            <a:r>
              <a:rPr lang="en-US" altLang="ko-KR" sz="2000" dirty="0">
                <a:solidFill>
                  <a:srgbClr val="000000"/>
                </a:solidFill>
                <a:latin typeface="Times New Roman" panose="02020603050405020304" pitchFamily="18" charset="0"/>
                <a:cs typeface="Times New Roman" panose="02020603050405020304" pitchFamily="18" charset="0"/>
              </a:rPr>
              <a:t>f) Review and amend as deemed necessary the current COSCAP-NA IFAPM. </a:t>
            </a:r>
          </a:p>
          <a:p>
            <a:pPr marL="357188" indent="-268288"/>
            <a:r>
              <a:rPr lang="en-US" altLang="ko-KR" sz="2000" dirty="0">
                <a:solidFill>
                  <a:srgbClr val="000000"/>
                </a:solidFill>
                <a:latin typeface="Times New Roman" panose="02020603050405020304" pitchFamily="18" charset="0"/>
                <a:cs typeface="Times New Roman" panose="02020603050405020304" pitchFamily="18" charset="0"/>
              </a:rPr>
              <a:t>g) Coordinate with ICAO to validate legal framework including the bilateral agreement between the COSCAP-NA </a:t>
            </a:r>
          </a:p>
        </p:txBody>
      </p:sp>
      <p:sp>
        <p:nvSpPr>
          <p:cNvPr id="3" name="슬라이드 번호 개체 틀 2">
            <a:extLst>
              <a:ext uri="{FF2B5EF4-FFF2-40B4-BE49-F238E27FC236}">
                <a16:creationId xmlns:a16="http://schemas.microsoft.com/office/drawing/2014/main" id="{56634E28-6BF6-4C5D-B206-6DED1CFC38E3}"/>
              </a:ext>
            </a:extLst>
          </p:cNvPr>
          <p:cNvSpPr>
            <a:spLocks noGrp="1"/>
          </p:cNvSpPr>
          <p:nvPr>
            <p:ph type="sldNum" sz="quarter" idx="12"/>
          </p:nvPr>
        </p:nvSpPr>
        <p:spPr/>
        <p:txBody>
          <a:bodyPr/>
          <a:lstStyle/>
          <a:p>
            <a:fld id="{F575F13B-4D88-442A-88A4-495A6F2C07E8}" type="slidenum">
              <a:rPr lang="en-US" smtClean="0"/>
              <a:t>12</a:t>
            </a:fld>
            <a:endParaRPr lang="en-US"/>
          </a:p>
        </p:txBody>
      </p:sp>
    </p:spTree>
    <p:extLst>
      <p:ext uri="{BB962C8B-B14F-4D97-AF65-F5344CB8AC3E}">
        <p14:creationId xmlns:p14="http://schemas.microsoft.com/office/powerpoint/2010/main" val="28832773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직사각형 3">
            <a:extLst>
              <a:ext uri="{FF2B5EF4-FFF2-40B4-BE49-F238E27FC236}">
                <a16:creationId xmlns:a16="http://schemas.microsoft.com/office/drawing/2014/main" id="{AC9D3542-28DD-49DB-AE6C-33AEA045715E}"/>
              </a:ext>
            </a:extLst>
          </p:cNvPr>
          <p:cNvSpPr/>
          <p:nvPr/>
        </p:nvSpPr>
        <p:spPr>
          <a:xfrm>
            <a:off x="261725" y="1772816"/>
            <a:ext cx="8630755" cy="3970318"/>
          </a:xfrm>
          <a:prstGeom prst="rect">
            <a:avLst/>
          </a:prstGeom>
        </p:spPr>
        <p:txBody>
          <a:bodyPr wrap="square">
            <a:spAutoFit/>
          </a:bodyPr>
          <a:lstStyle/>
          <a:p>
            <a:pPr algn="ctr"/>
            <a:r>
              <a:rPr lang="en-US" altLang="ko-KR" sz="3200" b="1" dirty="0">
                <a:solidFill>
                  <a:srgbClr val="000000"/>
                </a:solidFill>
                <a:latin typeface="Times New Roman" panose="02020603050405020304" pitchFamily="18" charset="0"/>
                <a:cs typeface="Times New Roman" panose="02020603050405020304" pitchFamily="18" charset="0"/>
              </a:rPr>
              <a:t>Actions of the Steering Committee </a:t>
            </a:r>
          </a:p>
          <a:p>
            <a:pPr algn="ctr"/>
            <a:endParaRPr lang="en-US" altLang="ko-KR" sz="2800" b="1" dirty="0">
              <a:solidFill>
                <a:srgbClr val="000000"/>
              </a:solidFill>
              <a:latin typeface="Times New Roman" panose="02020603050405020304" pitchFamily="18" charset="0"/>
              <a:cs typeface="Times New Roman" panose="02020603050405020304" pitchFamily="18" charset="0"/>
            </a:endParaRPr>
          </a:p>
          <a:p>
            <a:r>
              <a:rPr lang="en-US" altLang="ko-KR" sz="2400" dirty="0">
                <a:solidFill>
                  <a:srgbClr val="000000"/>
                </a:solidFill>
                <a:latin typeface="Times New Roman" panose="02020603050405020304" pitchFamily="18" charset="0"/>
                <a:cs typeface="Times New Roman" panose="02020603050405020304" pitchFamily="18" charset="0"/>
              </a:rPr>
              <a:t>The SC is invited to</a:t>
            </a:r>
          </a:p>
          <a:p>
            <a:endParaRPr lang="en-US" altLang="ko-KR" sz="2400" dirty="0">
              <a:solidFill>
                <a:srgbClr val="000000"/>
              </a:solidFill>
              <a:latin typeface="Times New Roman" panose="02020603050405020304" pitchFamily="18" charset="0"/>
              <a:cs typeface="Times New Roman" panose="02020603050405020304" pitchFamily="18" charset="0"/>
            </a:endParaRPr>
          </a:p>
          <a:p>
            <a:pPr marL="457200" indent="-457200">
              <a:buAutoNum type="arabicPeriod"/>
            </a:pPr>
            <a:r>
              <a:rPr lang="en-US" altLang="ko-KR" sz="2400" dirty="0">
                <a:solidFill>
                  <a:srgbClr val="000000"/>
                </a:solidFill>
                <a:latin typeface="Times New Roman" panose="02020603050405020304" pitchFamily="18" charset="0"/>
                <a:cs typeface="Times New Roman" panose="02020603050405020304" pitchFamily="18" charset="0"/>
              </a:rPr>
              <a:t>Review the identified objective and determine if enhancing Level 2 types of activities are desirable within the COSCAP-NA. </a:t>
            </a:r>
          </a:p>
          <a:p>
            <a:endParaRPr lang="en-US" altLang="ko-KR" sz="2400" dirty="0">
              <a:solidFill>
                <a:srgbClr val="000000"/>
              </a:solidFill>
              <a:latin typeface="Times New Roman" panose="02020603050405020304" pitchFamily="18" charset="0"/>
              <a:cs typeface="Times New Roman" panose="02020603050405020304" pitchFamily="18" charset="0"/>
            </a:endParaRPr>
          </a:p>
          <a:p>
            <a:pPr marL="357188" indent="-357188"/>
            <a:r>
              <a:rPr lang="en-US" altLang="ko-KR" sz="2400" dirty="0">
                <a:solidFill>
                  <a:srgbClr val="000000"/>
                </a:solidFill>
                <a:latin typeface="Times New Roman" panose="02020603050405020304" pitchFamily="18" charset="0"/>
                <a:cs typeface="Times New Roman" panose="02020603050405020304" pitchFamily="18" charset="0"/>
              </a:rPr>
              <a:t>2. Review and approve the steps in </a:t>
            </a:r>
            <a:r>
              <a:rPr lang="en-US" altLang="ko-KR" sz="2400" b="1" dirty="0">
                <a:solidFill>
                  <a:srgbClr val="000000"/>
                </a:solidFill>
                <a:latin typeface="Times New Roman" panose="02020603050405020304" pitchFamily="18" charset="0"/>
                <a:cs typeface="Times New Roman" panose="02020603050405020304" pitchFamily="18" charset="0"/>
              </a:rPr>
              <a:t>2.3 </a:t>
            </a:r>
            <a:r>
              <a:rPr lang="en-US" altLang="ko-KR" sz="2400" dirty="0">
                <a:solidFill>
                  <a:srgbClr val="000000"/>
                </a:solidFill>
                <a:latin typeface="Times New Roman" panose="02020603050405020304" pitchFamily="18" charset="0"/>
                <a:cs typeface="Times New Roman" panose="02020603050405020304" pitchFamily="18" charset="0"/>
              </a:rPr>
              <a:t>above so that the CTA may begin the research and activities required to enhance level 2 types of activities as specified in Appendix 2.</a:t>
            </a:r>
            <a:endParaRPr lang="ko-KR" altLang="en-US" sz="2400" dirty="0">
              <a:latin typeface="Times New Roman" panose="02020603050405020304" pitchFamily="18" charset="0"/>
              <a:cs typeface="Times New Roman" panose="02020603050405020304" pitchFamily="18" charset="0"/>
            </a:endParaRPr>
          </a:p>
        </p:txBody>
      </p:sp>
      <p:sp>
        <p:nvSpPr>
          <p:cNvPr id="2" name="슬라이드 번호 개체 틀 1">
            <a:extLst>
              <a:ext uri="{FF2B5EF4-FFF2-40B4-BE49-F238E27FC236}">
                <a16:creationId xmlns:a16="http://schemas.microsoft.com/office/drawing/2014/main" id="{630281F6-A24C-41D7-8ED6-6F9AA5935E27}"/>
              </a:ext>
            </a:extLst>
          </p:cNvPr>
          <p:cNvSpPr>
            <a:spLocks noGrp="1"/>
          </p:cNvSpPr>
          <p:nvPr>
            <p:ph type="sldNum" sz="quarter" idx="12"/>
          </p:nvPr>
        </p:nvSpPr>
        <p:spPr/>
        <p:txBody>
          <a:bodyPr/>
          <a:lstStyle/>
          <a:p>
            <a:fld id="{F575F13B-4D88-442A-88A4-495A6F2C07E8}" type="slidenum">
              <a:rPr lang="en-US" smtClean="0"/>
              <a:t>13</a:t>
            </a:fld>
            <a:endParaRPr lang="en-US"/>
          </a:p>
        </p:txBody>
      </p:sp>
    </p:spTree>
    <p:extLst>
      <p:ext uri="{BB962C8B-B14F-4D97-AF65-F5344CB8AC3E}">
        <p14:creationId xmlns:p14="http://schemas.microsoft.com/office/powerpoint/2010/main" val="6931873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직사각형 3">
            <a:extLst>
              <a:ext uri="{FF2B5EF4-FFF2-40B4-BE49-F238E27FC236}">
                <a16:creationId xmlns:a16="http://schemas.microsoft.com/office/drawing/2014/main" id="{AC9D3542-28DD-49DB-AE6C-33AEA045715E}"/>
              </a:ext>
            </a:extLst>
          </p:cNvPr>
          <p:cNvSpPr/>
          <p:nvPr/>
        </p:nvSpPr>
        <p:spPr>
          <a:xfrm>
            <a:off x="333733" y="1484784"/>
            <a:ext cx="8476533" cy="4662815"/>
          </a:xfrm>
          <a:prstGeom prst="rect">
            <a:avLst/>
          </a:prstGeom>
        </p:spPr>
        <p:txBody>
          <a:bodyPr wrap="square">
            <a:spAutoFit/>
          </a:bodyPr>
          <a:lstStyle/>
          <a:p>
            <a:pPr algn="ctr"/>
            <a:r>
              <a:rPr lang="en-US" altLang="ko-KR" sz="3200" b="1" dirty="0">
                <a:solidFill>
                  <a:srgbClr val="000000"/>
                </a:solidFill>
                <a:latin typeface="Times New Roman" panose="02020603050405020304" pitchFamily="18" charset="0"/>
                <a:cs typeface="Times New Roman" panose="02020603050405020304" pitchFamily="18" charset="0"/>
              </a:rPr>
              <a:t>Appendix 1. CTA Job Description Function 4</a:t>
            </a:r>
          </a:p>
          <a:p>
            <a:pPr algn="just"/>
            <a:endParaRPr lang="en-US" altLang="ko-KR" dirty="0">
              <a:solidFill>
                <a:srgbClr val="000000"/>
              </a:solidFill>
              <a:latin typeface="Times New Roman" panose="02020603050405020304" pitchFamily="18" charset="0"/>
              <a:cs typeface="Times New Roman" panose="02020603050405020304" pitchFamily="18" charset="0"/>
            </a:endParaRPr>
          </a:p>
          <a:p>
            <a:pPr algn="just"/>
            <a:r>
              <a:rPr lang="en-US" altLang="ko-KR" dirty="0">
                <a:solidFill>
                  <a:srgbClr val="000000"/>
                </a:solidFill>
                <a:latin typeface="Times New Roman" panose="02020603050405020304" pitchFamily="18" charset="0"/>
                <a:cs typeface="Times New Roman" panose="02020603050405020304" pitchFamily="18" charset="0"/>
              </a:rPr>
              <a:t>Serves as CTA(Flight Operations) and assists Members in the implementation of the provisions related to the Flight Operations in Annex 6, achieving results such as:</a:t>
            </a:r>
          </a:p>
          <a:p>
            <a:pPr algn="just"/>
            <a:endParaRPr lang="en-US" altLang="ko-KR" sz="1400" dirty="0">
              <a:solidFill>
                <a:srgbClr val="000000"/>
              </a:solidFill>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en-US" altLang="ko-KR" dirty="0">
                <a:solidFill>
                  <a:srgbClr val="000000"/>
                </a:solidFill>
                <a:latin typeface="Times New Roman" panose="02020603050405020304" pitchFamily="18" charset="0"/>
                <a:cs typeface="Times New Roman" panose="02020603050405020304" pitchFamily="18" charset="0"/>
              </a:rPr>
              <a:t>Undertake the overall coordination and administration of the Steering Committee to serve as a regional forum related to safety oversight and to harmonize to the extent practicable regulations, policies, and procedures.</a:t>
            </a:r>
          </a:p>
          <a:p>
            <a:pPr marL="285750" indent="-285750" algn="just">
              <a:buFont typeface="Arial" panose="020B0604020202020204" pitchFamily="34" charset="0"/>
              <a:buChar char="•"/>
            </a:pPr>
            <a:endParaRPr lang="en-US" altLang="ko-KR" sz="1200" dirty="0">
              <a:solidFill>
                <a:srgbClr val="000000"/>
              </a:solidFill>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en-US" altLang="ko-KR" dirty="0">
                <a:solidFill>
                  <a:srgbClr val="000000"/>
                </a:solidFill>
                <a:latin typeface="Times New Roman" panose="02020603050405020304" pitchFamily="18" charset="0"/>
                <a:cs typeface="Times New Roman" panose="02020603050405020304" pitchFamily="18" charset="0"/>
              </a:rPr>
              <a:t>Drawing from available resources, as required, develop a series of manuals related to the certification and surveillance of air operators.</a:t>
            </a:r>
          </a:p>
          <a:p>
            <a:pPr marL="285750" indent="-285750" algn="just">
              <a:buFont typeface="Arial" panose="020B0604020202020204" pitchFamily="34" charset="0"/>
              <a:buChar char="•"/>
            </a:pPr>
            <a:endParaRPr lang="en-US" altLang="ko-KR" sz="1100" dirty="0">
              <a:solidFill>
                <a:srgbClr val="000000"/>
              </a:solidFill>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en-US" altLang="ko-KR" dirty="0">
                <a:solidFill>
                  <a:srgbClr val="000000"/>
                </a:solidFill>
                <a:latin typeface="Times New Roman" panose="02020603050405020304" pitchFamily="18" charset="0"/>
                <a:cs typeface="Times New Roman" panose="02020603050405020304" pitchFamily="18" charset="0"/>
              </a:rPr>
              <a:t>Organize and conduct workshops and/or seminars and provide on-the-job training for Flight Operations Inspectors, in order to qualify in the tasks related to flight operations.</a:t>
            </a:r>
          </a:p>
          <a:p>
            <a:pPr marL="285750" indent="-285750" algn="just">
              <a:buFont typeface="Arial" panose="020B0604020202020204" pitchFamily="34" charset="0"/>
              <a:buChar char="•"/>
            </a:pPr>
            <a:endParaRPr lang="en-US" altLang="ko-KR" sz="1200" dirty="0">
              <a:solidFill>
                <a:srgbClr val="000000"/>
              </a:solidFill>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en-US" altLang="ko-KR" dirty="0">
                <a:solidFill>
                  <a:srgbClr val="000000"/>
                </a:solidFill>
                <a:latin typeface="Times New Roman" panose="02020603050405020304" pitchFamily="18" charset="0"/>
                <a:cs typeface="Times New Roman" panose="02020603050405020304" pitchFamily="18" charset="0"/>
              </a:rPr>
              <a:t>Perform State Safety Oversight functions and duties for and on behalf of a Member under delegated authority and supervision.</a:t>
            </a:r>
          </a:p>
        </p:txBody>
      </p:sp>
      <p:sp>
        <p:nvSpPr>
          <p:cNvPr id="2" name="슬라이드 번호 개체 틀 1">
            <a:extLst>
              <a:ext uri="{FF2B5EF4-FFF2-40B4-BE49-F238E27FC236}">
                <a16:creationId xmlns:a16="http://schemas.microsoft.com/office/drawing/2014/main" id="{630281F6-A24C-41D7-8ED6-6F9AA5935E27}"/>
              </a:ext>
            </a:extLst>
          </p:cNvPr>
          <p:cNvSpPr>
            <a:spLocks noGrp="1"/>
          </p:cNvSpPr>
          <p:nvPr>
            <p:ph type="sldNum" sz="quarter" idx="12"/>
          </p:nvPr>
        </p:nvSpPr>
        <p:spPr/>
        <p:txBody>
          <a:bodyPr/>
          <a:lstStyle/>
          <a:p>
            <a:fld id="{F575F13B-4D88-442A-88A4-495A6F2C07E8}" type="slidenum">
              <a:rPr lang="en-US" smtClean="0"/>
              <a:t>14</a:t>
            </a:fld>
            <a:endParaRPr lang="en-US"/>
          </a:p>
        </p:txBody>
      </p:sp>
    </p:spTree>
    <p:extLst>
      <p:ext uri="{BB962C8B-B14F-4D97-AF65-F5344CB8AC3E}">
        <p14:creationId xmlns:p14="http://schemas.microsoft.com/office/powerpoint/2010/main" val="33802260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직사각형 3">
            <a:extLst>
              <a:ext uri="{FF2B5EF4-FFF2-40B4-BE49-F238E27FC236}">
                <a16:creationId xmlns:a16="http://schemas.microsoft.com/office/drawing/2014/main" id="{AC9D3542-28DD-49DB-AE6C-33AEA045715E}"/>
              </a:ext>
            </a:extLst>
          </p:cNvPr>
          <p:cNvSpPr/>
          <p:nvPr/>
        </p:nvSpPr>
        <p:spPr>
          <a:xfrm>
            <a:off x="317205" y="2276872"/>
            <a:ext cx="8509590" cy="3416320"/>
          </a:xfrm>
          <a:prstGeom prst="rect">
            <a:avLst/>
          </a:prstGeom>
        </p:spPr>
        <p:txBody>
          <a:bodyPr wrap="square">
            <a:spAutoFit/>
          </a:bodyPr>
          <a:lstStyle/>
          <a:p>
            <a:pPr marL="285750" indent="-285750" algn="just">
              <a:buFont typeface="Arial" panose="020B0604020202020204" pitchFamily="34" charset="0"/>
              <a:buChar char="•"/>
            </a:pPr>
            <a:r>
              <a:rPr lang="en-US" altLang="ko-KR" dirty="0">
                <a:solidFill>
                  <a:srgbClr val="000000"/>
                </a:solidFill>
                <a:latin typeface="Times New Roman" panose="02020603050405020304" pitchFamily="18" charset="0"/>
                <a:cs typeface="Times New Roman" panose="02020603050405020304" pitchFamily="18" charset="0"/>
              </a:rPr>
              <a:t>Together with the regional expert /national inspectors as determined, conduct training activity for initial / refresher courses on flight operations related subjects.</a:t>
            </a:r>
          </a:p>
          <a:p>
            <a:pPr marL="285750" indent="-285750" algn="just">
              <a:buFont typeface="Arial" panose="020B0604020202020204" pitchFamily="34" charset="0"/>
              <a:buChar char="•"/>
            </a:pPr>
            <a:endParaRPr lang="en-US" altLang="ko-KR" dirty="0">
              <a:solidFill>
                <a:srgbClr val="000000"/>
              </a:solidFill>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en-US" altLang="ko-KR" dirty="0">
                <a:solidFill>
                  <a:srgbClr val="000000"/>
                </a:solidFill>
                <a:latin typeface="Times New Roman" panose="02020603050405020304" pitchFamily="18" charset="0"/>
                <a:cs typeface="Times New Roman" panose="02020603050405020304" pitchFamily="18" charset="0"/>
              </a:rPr>
              <a:t>During missions to participant Members and when requested to conduct a certification or safety audit, provide on-the-job training to flight operations inspectors.</a:t>
            </a:r>
          </a:p>
          <a:p>
            <a:pPr marL="285750" indent="-285750" algn="just">
              <a:buFont typeface="Arial" panose="020B0604020202020204" pitchFamily="34" charset="0"/>
              <a:buChar char="•"/>
            </a:pPr>
            <a:endParaRPr lang="en-US" altLang="ko-KR" dirty="0">
              <a:solidFill>
                <a:srgbClr val="000000"/>
              </a:solidFill>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en-US" altLang="ko-KR" dirty="0">
                <a:solidFill>
                  <a:srgbClr val="000000"/>
                </a:solidFill>
                <a:latin typeface="Times New Roman" panose="02020603050405020304" pitchFamily="18" charset="0"/>
                <a:cs typeface="Times New Roman" panose="02020603050405020304" pitchFamily="18" charset="0"/>
              </a:rPr>
              <a:t>Assist the regional expert/national inspector in the development and execution of an annual, regional flight operations surveillance </a:t>
            </a:r>
            <a:r>
              <a:rPr lang="en-US" altLang="ko-KR" dirty="0" err="1">
                <a:solidFill>
                  <a:srgbClr val="000000"/>
                </a:solidFill>
                <a:latin typeface="Times New Roman" panose="02020603050405020304" pitchFamily="18" charset="0"/>
                <a:cs typeface="Times New Roman" panose="02020603050405020304" pitchFamily="18" charset="0"/>
              </a:rPr>
              <a:t>programme</a:t>
            </a:r>
            <a:r>
              <a:rPr lang="en-US" altLang="ko-KR" dirty="0">
                <a:solidFill>
                  <a:srgbClr val="000000"/>
                </a:solidFill>
                <a:latin typeface="Times New Roman" panose="02020603050405020304" pitchFamily="18" charset="0"/>
                <a:cs typeface="Times New Roman" panose="02020603050405020304" pitchFamily="18" charset="0"/>
              </a:rPr>
              <a:t> in consonance with the </a:t>
            </a:r>
            <a:r>
              <a:rPr lang="en-US" altLang="ko-KR" dirty="0" err="1">
                <a:solidFill>
                  <a:srgbClr val="000000"/>
                </a:solidFill>
                <a:latin typeface="Times New Roman" panose="02020603050405020304" pitchFamily="18" charset="0"/>
                <a:cs typeface="Times New Roman" panose="02020603050405020304" pitchFamily="18" charset="0"/>
              </a:rPr>
              <a:t>programmes</a:t>
            </a:r>
            <a:r>
              <a:rPr lang="en-US" altLang="ko-KR" dirty="0">
                <a:solidFill>
                  <a:srgbClr val="000000"/>
                </a:solidFill>
                <a:latin typeface="Times New Roman" panose="02020603050405020304" pitchFamily="18" charset="0"/>
                <a:cs typeface="Times New Roman" panose="02020603050405020304" pitchFamily="18" charset="0"/>
              </a:rPr>
              <a:t> of each Members. Also perform independently when and as required.</a:t>
            </a:r>
          </a:p>
          <a:p>
            <a:pPr marL="285750" indent="-285750" algn="just">
              <a:buFont typeface="Arial" panose="020B0604020202020204" pitchFamily="34" charset="0"/>
              <a:buChar char="•"/>
            </a:pPr>
            <a:endParaRPr lang="en-US" altLang="ko-KR" dirty="0">
              <a:solidFill>
                <a:srgbClr val="000000"/>
              </a:solidFill>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en-US" altLang="ko-KR" dirty="0">
                <a:solidFill>
                  <a:srgbClr val="000000"/>
                </a:solidFill>
                <a:latin typeface="Times New Roman" panose="02020603050405020304" pitchFamily="18" charset="0"/>
                <a:cs typeface="Times New Roman" panose="02020603050405020304" pitchFamily="18" charset="0"/>
              </a:rPr>
              <a:t>Provide requisite technical assistance to civil aviation administration of the Members in one or more of the eight critical areas in Safety Oversight as and when necessary.</a:t>
            </a:r>
          </a:p>
        </p:txBody>
      </p:sp>
      <p:sp>
        <p:nvSpPr>
          <p:cNvPr id="2" name="슬라이드 번호 개체 틀 1">
            <a:extLst>
              <a:ext uri="{FF2B5EF4-FFF2-40B4-BE49-F238E27FC236}">
                <a16:creationId xmlns:a16="http://schemas.microsoft.com/office/drawing/2014/main" id="{630281F6-A24C-41D7-8ED6-6F9AA5935E27}"/>
              </a:ext>
            </a:extLst>
          </p:cNvPr>
          <p:cNvSpPr>
            <a:spLocks noGrp="1"/>
          </p:cNvSpPr>
          <p:nvPr>
            <p:ph type="sldNum" sz="quarter" idx="12"/>
          </p:nvPr>
        </p:nvSpPr>
        <p:spPr/>
        <p:txBody>
          <a:bodyPr/>
          <a:lstStyle/>
          <a:p>
            <a:fld id="{F575F13B-4D88-442A-88A4-495A6F2C07E8}" type="slidenum">
              <a:rPr lang="en-US" smtClean="0"/>
              <a:t>15</a:t>
            </a:fld>
            <a:endParaRPr lang="en-US"/>
          </a:p>
        </p:txBody>
      </p:sp>
    </p:spTree>
    <p:extLst>
      <p:ext uri="{BB962C8B-B14F-4D97-AF65-F5344CB8AC3E}">
        <p14:creationId xmlns:p14="http://schemas.microsoft.com/office/powerpoint/2010/main" val="3485974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직사각형 3">
            <a:extLst>
              <a:ext uri="{FF2B5EF4-FFF2-40B4-BE49-F238E27FC236}">
                <a16:creationId xmlns:a16="http://schemas.microsoft.com/office/drawing/2014/main" id="{AC9D3542-28DD-49DB-AE6C-33AEA045715E}"/>
              </a:ext>
            </a:extLst>
          </p:cNvPr>
          <p:cNvSpPr/>
          <p:nvPr/>
        </p:nvSpPr>
        <p:spPr>
          <a:xfrm>
            <a:off x="333733" y="1484784"/>
            <a:ext cx="8476533" cy="4154984"/>
          </a:xfrm>
          <a:prstGeom prst="rect">
            <a:avLst/>
          </a:prstGeom>
        </p:spPr>
        <p:txBody>
          <a:bodyPr wrap="square">
            <a:spAutoFit/>
          </a:bodyPr>
          <a:lstStyle/>
          <a:p>
            <a:pPr algn="ctr"/>
            <a:r>
              <a:rPr lang="en-US" altLang="ko-KR" sz="3200" b="1" dirty="0">
                <a:solidFill>
                  <a:srgbClr val="000000"/>
                </a:solidFill>
                <a:latin typeface="Times New Roman" panose="02020603050405020304" pitchFamily="18" charset="0"/>
                <a:cs typeface="Times New Roman" panose="02020603050405020304" pitchFamily="18" charset="0"/>
              </a:rPr>
              <a:t>Appendix 2. CLASSIFICATION OF THE FUNCTIONS OF THE RSOO/COSCAPs</a:t>
            </a:r>
          </a:p>
          <a:p>
            <a:pPr algn="ctr"/>
            <a:endParaRPr lang="en-US" altLang="ko-KR" sz="2000" b="1" dirty="0">
              <a:solidFill>
                <a:srgbClr val="000000"/>
              </a:solidFill>
              <a:latin typeface="Times New Roman" panose="02020603050405020304" pitchFamily="18" charset="0"/>
              <a:cs typeface="Times New Roman" panose="02020603050405020304" pitchFamily="18" charset="0"/>
            </a:endParaRPr>
          </a:p>
          <a:p>
            <a:pPr algn="just"/>
            <a:r>
              <a:rPr lang="en-US" altLang="ko-KR" dirty="0">
                <a:solidFill>
                  <a:srgbClr val="000000"/>
                </a:solidFill>
                <a:latin typeface="Times New Roman" panose="02020603050405020304" pitchFamily="18" charset="0"/>
                <a:cs typeface="Times New Roman" panose="02020603050405020304" pitchFamily="18" charset="0"/>
              </a:rPr>
              <a:t>Reference for classifications: Report on the ICAO Evaluation of Regional Safety Oversight Organizations </a:t>
            </a:r>
          </a:p>
          <a:p>
            <a:pPr algn="just"/>
            <a:endParaRPr lang="en-US" altLang="ko-KR" dirty="0">
              <a:solidFill>
                <a:srgbClr val="000000"/>
              </a:solidFill>
              <a:latin typeface="Times New Roman" panose="02020603050405020304" pitchFamily="18" charset="0"/>
              <a:cs typeface="Times New Roman" panose="02020603050405020304" pitchFamily="18" charset="0"/>
            </a:endParaRPr>
          </a:p>
          <a:p>
            <a:pPr algn="just"/>
            <a:r>
              <a:rPr lang="en-US" altLang="ko-KR" dirty="0">
                <a:solidFill>
                  <a:srgbClr val="000000"/>
                </a:solidFill>
                <a:latin typeface="Times New Roman" panose="02020603050405020304" pitchFamily="18" charset="0"/>
                <a:cs typeface="Times New Roman" panose="02020603050405020304" pitchFamily="18" charset="0"/>
              </a:rPr>
              <a:t>4.1 Increase usage of the term RSOO in the ICAO Annexes requires that greater clarity be given to the functions of RSOO. The Forum agreed the level of complexity of the functions, as a safety oversight provider, should be classified as follows:</a:t>
            </a:r>
          </a:p>
          <a:p>
            <a:pPr algn="just"/>
            <a:endParaRPr lang="en-US" altLang="ko-KR" dirty="0">
              <a:solidFill>
                <a:srgbClr val="000000"/>
              </a:solidFill>
              <a:latin typeface="Times New Roman" panose="02020603050405020304" pitchFamily="18" charset="0"/>
              <a:cs typeface="Times New Roman" panose="02020603050405020304" pitchFamily="18" charset="0"/>
            </a:endParaRPr>
          </a:p>
          <a:p>
            <a:pPr algn="just"/>
            <a:r>
              <a:rPr lang="en-US" altLang="ko-KR" dirty="0">
                <a:solidFill>
                  <a:srgbClr val="000000"/>
                </a:solidFill>
                <a:latin typeface="Times New Roman" panose="02020603050405020304" pitchFamily="18" charset="0"/>
                <a:cs typeface="Times New Roman" panose="02020603050405020304" pitchFamily="18" charset="0"/>
              </a:rPr>
              <a:t>1. Level 1 – Advisory and coordinating functions  </a:t>
            </a:r>
          </a:p>
          <a:p>
            <a:pPr algn="just"/>
            <a:r>
              <a:rPr lang="en-US" altLang="ko-KR" dirty="0">
                <a:solidFill>
                  <a:srgbClr val="000000"/>
                </a:solidFill>
                <a:latin typeface="Times New Roman" panose="02020603050405020304" pitchFamily="18" charset="0"/>
                <a:cs typeface="Times New Roman" panose="02020603050405020304" pitchFamily="18" charset="0"/>
              </a:rPr>
              <a:t>2. Level 2 – Operational assistance functions  </a:t>
            </a:r>
          </a:p>
          <a:p>
            <a:pPr algn="just"/>
            <a:r>
              <a:rPr lang="en-US" altLang="ko-KR" dirty="0">
                <a:solidFill>
                  <a:srgbClr val="000000"/>
                </a:solidFill>
                <a:latin typeface="Times New Roman" panose="02020603050405020304" pitchFamily="18" charset="0"/>
                <a:cs typeface="Times New Roman" panose="02020603050405020304" pitchFamily="18" charset="0"/>
              </a:rPr>
              <a:t>3. Level 3 – Certifying agency functions  </a:t>
            </a:r>
          </a:p>
        </p:txBody>
      </p:sp>
      <p:sp>
        <p:nvSpPr>
          <p:cNvPr id="2" name="슬라이드 번호 개체 틀 1">
            <a:extLst>
              <a:ext uri="{FF2B5EF4-FFF2-40B4-BE49-F238E27FC236}">
                <a16:creationId xmlns:a16="http://schemas.microsoft.com/office/drawing/2014/main" id="{630281F6-A24C-41D7-8ED6-6F9AA5935E27}"/>
              </a:ext>
            </a:extLst>
          </p:cNvPr>
          <p:cNvSpPr>
            <a:spLocks noGrp="1"/>
          </p:cNvSpPr>
          <p:nvPr>
            <p:ph type="sldNum" sz="quarter" idx="12"/>
          </p:nvPr>
        </p:nvSpPr>
        <p:spPr/>
        <p:txBody>
          <a:bodyPr/>
          <a:lstStyle/>
          <a:p>
            <a:fld id="{F575F13B-4D88-442A-88A4-495A6F2C07E8}" type="slidenum">
              <a:rPr lang="en-US" smtClean="0"/>
              <a:t>16</a:t>
            </a:fld>
            <a:endParaRPr lang="en-US"/>
          </a:p>
        </p:txBody>
      </p:sp>
    </p:spTree>
    <p:extLst>
      <p:ext uri="{BB962C8B-B14F-4D97-AF65-F5344CB8AC3E}">
        <p14:creationId xmlns:p14="http://schemas.microsoft.com/office/powerpoint/2010/main" val="10058433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직사각형 3">
            <a:extLst>
              <a:ext uri="{FF2B5EF4-FFF2-40B4-BE49-F238E27FC236}">
                <a16:creationId xmlns:a16="http://schemas.microsoft.com/office/drawing/2014/main" id="{AC9D3542-28DD-49DB-AE6C-33AEA045715E}"/>
              </a:ext>
            </a:extLst>
          </p:cNvPr>
          <p:cNvSpPr/>
          <p:nvPr/>
        </p:nvSpPr>
        <p:spPr>
          <a:xfrm>
            <a:off x="333733" y="1484784"/>
            <a:ext cx="8476533" cy="4755148"/>
          </a:xfrm>
          <a:prstGeom prst="rect">
            <a:avLst/>
          </a:prstGeom>
        </p:spPr>
        <p:txBody>
          <a:bodyPr wrap="square">
            <a:spAutoFit/>
          </a:bodyPr>
          <a:lstStyle/>
          <a:p>
            <a:pPr algn="just"/>
            <a:r>
              <a:rPr lang="en-US" altLang="ko-KR" b="1" u="sng" dirty="0">
                <a:solidFill>
                  <a:srgbClr val="000000"/>
                </a:solidFill>
                <a:latin typeface="Times New Roman" panose="02020603050405020304" pitchFamily="18" charset="0"/>
                <a:cs typeface="Times New Roman" panose="02020603050405020304" pitchFamily="18" charset="0"/>
              </a:rPr>
              <a:t>4.2 Under Level 1</a:t>
            </a:r>
            <a:endParaRPr lang="en-US" altLang="ko-KR" dirty="0">
              <a:solidFill>
                <a:srgbClr val="000000"/>
              </a:solidFill>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en-US" altLang="ko-KR" dirty="0">
                <a:solidFill>
                  <a:srgbClr val="000000"/>
                </a:solidFill>
                <a:latin typeface="Times New Roman" panose="02020603050405020304" pitchFamily="18" charset="0"/>
                <a:cs typeface="Times New Roman" panose="02020603050405020304" pitchFamily="18" charset="0"/>
              </a:rPr>
              <a:t>RSOO provides advisory assistance. </a:t>
            </a:r>
          </a:p>
          <a:p>
            <a:pPr marL="285750" indent="-285750" algn="just">
              <a:buFont typeface="Arial" panose="020B0604020202020204" pitchFamily="34" charset="0"/>
              <a:buChar char="•"/>
            </a:pPr>
            <a:endParaRPr lang="en-US" altLang="ko-KR" sz="1050" dirty="0">
              <a:solidFill>
                <a:srgbClr val="000000"/>
              </a:solidFill>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en-US" altLang="ko-KR" dirty="0">
                <a:solidFill>
                  <a:srgbClr val="000000"/>
                </a:solidFill>
                <a:latin typeface="Times New Roman" panose="02020603050405020304" pitchFamily="18" charset="0"/>
                <a:cs typeface="Times New Roman" panose="02020603050405020304" pitchFamily="18" charset="0"/>
              </a:rPr>
              <a:t>No formal agreement is established directly between the RSOO and the State/SAR, for the delegation of functions for regulating, certifying or supervising industry entities.</a:t>
            </a:r>
          </a:p>
          <a:p>
            <a:pPr marL="285750" indent="-285750" algn="just">
              <a:buFont typeface="Arial" panose="020B0604020202020204" pitchFamily="34" charset="0"/>
              <a:buChar char="•"/>
            </a:pPr>
            <a:endParaRPr lang="en-US" altLang="ko-KR" sz="1050" dirty="0">
              <a:solidFill>
                <a:srgbClr val="000000"/>
              </a:solidFill>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en-US" altLang="ko-KR" dirty="0">
                <a:solidFill>
                  <a:srgbClr val="000000"/>
                </a:solidFill>
                <a:latin typeface="Times New Roman" panose="02020603050405020304" pitchFamily="18" charset="0"/>
                <a:cs typeface="Times New Roman" panose="02020603050405020304" pitchFamily="18" charset="0"/>
              </a:rPr>
              <a:t>An RSOO may coordinate the use or release of an inspector to carry out inspections and audits for a State/SAR’s civil aviation authority (CAA). In this case, the inspectors act in their individual capacity and the member State grants all required authorizations.</a:t>
            </a:r>
          </a:p>
          <a:p>
            <a:pPr marL="285750" indent="-285750" algn="just">
              <a:buFont typeface="Arial" panose="020B0604020202020204" pitchFamily="34" charset="0"/>
              <a:buChar char="•"/>
            </a:pPr>
            <a:endParaRPr lang="en-US" altLang="ko-KR" sz="1000" dirty="0">
              <a:solidFill>
                <a:srgbClr val="000000"/>
              </a:solidFill>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en-US" altLang="ko-KR" dirty="0">
                <a:solidFill>
                  <a:srgbClr val="000000"/>
                </a:solidFill>
                <a:latin typeface="Times New Roman" panose="02020603050405020304" pitchFamily="18" charset="0"/>
                <a:cs typeface="Times New Roman" panose="02020603050405020304" pitchFamily="18" charset="0"/>
              </a:rPr>
              <a:t>Level 1 functions include training, the harmonization of the aviation safety regulations and the development of guidance manuals and other documentation.</a:t>
            </a:r>
          </a:p>
          <a:p>
            <a:pPr marL="285750" indent="-285750" algn="just">
              <a:buFont typeface="Arial" panose="020B0604020202020204" pitchFamily="34" charset="0"/>
              <a:buChar char="•"/>
            </a:pPr>
            <a:endParaRPr lang="en-US" altLang="ko-KR" sz="1000" dirty="0">
              <a:solidFill>
                <a:srgbClr val="000000"/>
              </a:solidFill>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en-US" altLang="ko-KR" dirty="0">
                <a:solidFill>
                  <a:srgbClr val="000000"/>
                </a:solidFill>
                <a:latin typeface="Times New Roman" panose="02020603050405020304" pitchFamily="18" charset="0"/>
                <a:cs typeface="Times New Roman" panose="02020603050405020304" pitchFamily="18" charset="0"/>
              </a:rPr>
              <a:t>Other activities carried out by a number of RSOOs under Level 1 include coordinating and managing the surveillance of foreign air operators and facilitating the acceptance of a member State/SAR’s approved maintenance organizations (AMOs), approved training organizations (ATOs) and approved aeromedical centers, by other States/SARs within the RSOO’s region.  </a:t>
            </a:r>
          </a:p>
        </p:txBody>
      </p:sp>
      <p:sp>
        <p:nvSpPr>
          <p:cNvPr id="2" name="슬라이드 번호 개체 틀 1">
            <a:extLst>
              <a:ext uri="{FF2B5EF4-FFF2-40B4-BE49-F238E27FC236}">
                <a16:creationId xmlns:a16="http://schemas.microsoft.com/office/drawing/2014/main" id="{630281F6-A24C-41D7-8ED6-6F9AA5935E27}"/>
              </a:ext>
            </a:extLst>
          </p:cNvPr>
          <p:cNvSpPr>
            <a:spLocks noGrp="1"/>
          </p:cNvSpPr>
          <p:nvPr>
            <p:ph type="sldNum" sz="quarter" idx="12"/>
          </p:nvPr>
        </p:nvSpPr>
        <p:spPr/>
        <p:txBody>
          <a:bodyPr/>
          <a:lstStyle/>
          <a:p>
            <a:fld id="{F575F13B-4D88-442A-88A4-495A6F2C07E8}" type="slidenum">
              <a:rPr lang="en-US" smtClean="0"/>
              <a:t>17</a:t>
            </a:fld>
            <a:endParaRPr lang="en-US"/>
          </a:p>
        </p:txBody>
      </p:sp>
    </p:spTree>
    <p:extLst>
      <p:ext uri="{BB962C8B-B14F-4D97-AF65-F5344CB8AC3E}">
        <p14:creationId xmlns:p14="http://schemas.microsoft.com/office/powerpoint/2010/main" val="2221282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직사각형 3">
            <a:extLst>
              <a:ext uri="{FF2B5EF4-FFF2-40B4-BE49-F238E27FC236}">
                <a16:creationId xmlns:a16="http://schemas.microsoft.com/office/drawing/2014/main" id="{AC9D3542-28DD-49DB-AE6C-33AEA045715E}"/>
              </a:ext>
            </a:extLst>
          </p:cNvPr>
          <p:cNvSpPr/>
          <p:nvPr/>
        </p:nvSpPr>
        <p:spPr>
          <a:xfrm>
            <a:off x="166866" y="1340768"/>
            <a:ext cx="8810267" cy="5078313"/>
          </a:xfrm>
          <a:prstGeom prst="rect">
            <a:avLst/>
          </a:prstGeom>
        </p:spPr>
        <p:txBody>
          <a:bodyPr wrap="square">
            <a:spAutoFit/>
          </a:bodyPr>
          <a:lstStyle/>
          <a:p>
            <a:pPr algn="just"/>
            <a:r>
              <a:rPr lang="en-US" altLang="ko-KR" b="1" u="sng" dirty="0">
                <a:solidFill>
                  <a:srgbClr val="000000"/>
                </a:solidFill>
                <a:latin typeface="Times New Roman" panose="02020603050405020304" pitchFamily="18" charset="0"/>
                <a:cs typeface="Times New Roman" panose="02020603050405020304" pitchFamily="18" charset="0"/>
              </a:rPr>
              <a:t>4.3 Under Level 2</a:t>
            </a:r>
            <a:endParaRPr lang="en-US" altLang="ko-KR" dirty="0">
              <a:solidFill>
                <a:srgbClr val="000000"/>
              </a:solidFill>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en-US" altLang="ko-KR" dirty="0">
                <a:solidFill>
                  <a:srgbClr val="000000"/>
                </a:solidFill>
                <a:latin typeface="Times New Roman" panose="02020603050405020304" pitchFamily="18" charset="0"/>
                <a:cs typeface="Times New Roman" panose="02020603050405020304" pitchFamily="18" charset="0"/>
              </a:rPr>
              <a:t>The RSOO provides operational assistance on the basis of a formal and binding agreement. </a:t>
            </a:r>
          </a:p>
          <a:p>
            <a:pPr marL="285750" indent="-285750" algn="just">
              <a:buFont typeface="Arial" panose="020B0604020202020204" pitchFamily="34" charset="0"/>
              <a:buChar char="•"/>
            </a:pPr>
            <a:r>
              <a:rPr lang="en-US" altLang="ko-KR" dirty="0">
                <a:solidFill>
                  <a:srgbClr val="000000"/>
                </a:solidFill>
                <a:latin typeface="Times New Roman" panose="02020603050405020304" pitchFamily="18" charset="0"/>
                <a:cs typeface="Times New Roman" panose="02020603050405020304" pitchFamily="18" charset="0"/>
              </a:rPr>
              <a:t>The operational assistance includes the conduct of audits, inspections and other investigations on industry entities. The State issues certificates, </a:t>
            </a:r>
            <a:r>
              <a:rPr lang="en-US" altLang="ko-KR" dirty="0" err="1">
                <a:solidFill>
                  <a:srgbClr val="000000"/>
                </a:solidFill>
                <a:latin typeface="Times New Roman" panose="02020603050405020304" pitchFamily="18" charset="0"/>
                <a:cs typeface="Times New Roman" panose="02020603050405020304" pitchFamily="18" charset="0"/>
              </a:rPr>
              <a:t>licences</a:t>
            </a:r>
            <a:r>
              <a:rPr lang="en-US" altLang="ko-KR" dirty="0">
                <a:solidFill>
                  <a:srgbClr val="000000"/>
                </a:solidFill>
                <a:latin typeface="Times New Roman" panose="02020603050405020304" pitchFamily="18" charset="0"/>
                <a:cs typeface="Times New Roman" panose="02020603050405020304" pitchFamily="18" charset="0"/>
              </a:rPr>
              <a:t> and approvals on the basis of the operational assistance provided. </a:t>
            </a:r>
          </a:p>
          <a:p>
            <a:pPr marL="285750" indent="-285750" algn="just">
              <a:buFont typeface="Arial" panose="020B0604020202020204" pitchFamily="34" charset="0"/>
              <a:buChar char="•"/>
            </a:pPr>
            <a:r>
              <a:rPr lang="en-US" altLang="ko-KR" dirty="0">
                <a:solidFill>
                  <a:srgbClr val="000000"/>
                </a:solidFill>
                <a:latin typeface="Times New Roman" panose="02020603050405020304" pitchFamily="18" charset="0"/>
                <a:cs typeface="Times New Roman" panose="02020603050405020304" pitchFamily="18" charset="0"/>
              </a:rPr>
              <a:t>The RSOO can conduct surveillance over the respective document holders. The RSOO is empowered or granted delegated authority to carry out inspectorate activities that support the certification and surveillance responsibilities of the State/SAR.</a:t>
            </a:r>
          </a:p>
          <a:p>
            <a:pPr algn="just"/>
            <a:endParaRPr lang="en-US" altLang="ko-KR" dirty="0">
              <a:solidFill>
                <a:srgbClr val="000000"/>
              </a:solidFill>
              <a:latin typeface="Times New Roman" panose="02020603050405020304" pitchFamily="18" charset="0"/>
              <a:cs typeface="Times New Roman" panose="02020603050405020304" pitchFamily="18" charset="0"/>
            </a:endParaRPr>
          </a:p>
          <a:p>
            <a:pPr algn="just"/>
            <a:r>
              <a:rPr lang="en-US" altLang="ko-KR" b="1" u="sng" dirty="0">
                <a:solidFill>
                  <a:srgbClr val="000000"/>
                </a:solidFill>
                <a:latin typeface="Times New Roman" panose="02020603050405020304" pitchFamily="18" charset="0"/>
                <a:cs typeface="Times New Roman" panose="02020603050405020304" pitchFamily="18" charset="0"/>
              </a:rPr>
              <a:t>4.4 Under Level 3</a:t>
            </a:r>
          </a:p>
          <a:p>
            <a:pPr marL="285750" indent="-285750" algn="just">
              <a:buFont typeface="Arial" panose="020B0604020202020204" pitchFamily="34" charset="0"/>
              <a:buChar char="•"/>
            </a:pPr>
            <a:r>
              <a:rPr lang="en-US" altLang="ko-KR" dirty="0">
                <a:solidFill>
                  <a:srgbClr val="000000"/>
                </a:solidFill>
                <a:latin typeface="Times New Roman" panose="02020603050405020304" pitchFamily="18" charset="0"/>
                <a:cs typeface="Times New Roman" panose="02020603050405020304" pitchFamily="18" charset="0"/>
              </a:rPr>
              <a:t>RSOO is formally delegated by a agreement with a State/SAR, to issue certificates, licenses and approvals on its behalf. The State/SAR retains responsibility for the RSOO under the Chicago Convention. </a:t>
            </a:r>
          </a:p>
          <a:p>
            <a:pPr marL="285750" indent="-285750" algn="just">
              <a:buFont typeface="Arial" panose="020B0604020202020204" pitchFamily="34" charset="0"/>
              <a:buChar char="•"/>
            </a:pPr>
            <a:r>
              <a:rPr lang="en-US" altLang="ko-KR" dirty="0">
                <a:solidFill>
                  <a:srgbClr val="000000"/>
                </a:solidFill>
                <a:latin typeface="Times New Roman" panose="02020603050405020304" pitchFamily="18" charset="0"/>
                <a:cs typeface="Times New Roman" panose="02020603050405020304" pitchFamily="18" charset="0"/>
              </a:rPr>
              <a:t>The State/SAR exercises this responsibility by monitoring the RSOO’s capabilities. These certifying functions are carried out by RSOOs that are either empowered by a common legislative framework or are delegated authority through separate.</a:t>
            </a:r>
          </a:p>
          <a:p>
            <a:pPr marL="285750" indent="-285750" algn="just">
              <a:buFont typeface="Arial" panose="020B0604020202020204" pitchFamily="34" charset="0"/>
              <a:buChar char="•"/>
            </a:pPr>
            <a:r>
              <a:rPr lang="en-US" altLang="ko-KR" dirty="0">
                <a:solidFill>
                  <a:srgbClr val="000000"/>
                </a:solidFill>
                <a:latin typeface="Times New Roman" panose="02020603050405020304" pitchFamily="18" charset="0"/>
                <a:cs typeface="Times New Roman" panose="02020603050405020304" pitchFamily="18" charset="0"/>
              </a:rPr>
              <a:t>The RSOO must at least be empowered to accept legally binding delegations. To date, only two RSOOs (EASA and IAC) are empowered to carry out</a:t>
            </a:r>
          </a:p>
        </p:txBody>
      </p:sp>
      <p:sp>
        <p:nvSpPr>
          <p:cNvPr id="2" name="슬라이드 번호 개체 틀 1">
            <a:extLst>
              <a:ext uri="{FF2B5EF4-FFF2-40B4-BE49-F238E27FC236}">
                <a16:creationId xmlns:a16="http://schemas.microsoft.com/office/drawing/2014/main" id="{630281F6-A24C-41D7-8ED6-6F9AA5935E27}"/>
              </a:ext>
            </a:extLst>
          </p:cNvPr>
          <p:cNvSpPr>
            <a:spLocks noGrp="1"/>
          </p:cNvSpPr>
          <p:nvPr>
            <p:ph type="sldNum" sz="quarter" idx="12"/>
          </p:nvPr>
        </p:nvSpPr>
        <p:spPr/>
        <p:txBody>
          <a:bodyPr/>
          <a:lstStyle/>
          <a:p>
            <a:fld id="{F575F13B-4D88-442A-88A4-495A6F2C07E8}" type="slidenum">
              <a:rPr lang="en-US" smtClean="0"/>
              <a:t>18</a:t>
            </a:fld>
            <a:endParaRPr lang="en-US"/>
          </a:p>
        </p:txBody>
      </p:sp>
    </p:spTree>
    <p:extLst>
      <p:ext uri="{BB962C8B-B14F-4D97-AF65-F5344CB8AC3E}">
        <p14:creationId xmlns:p14="http://schemas.microsoft.com/office/powerpoint/2010/main" val="41882147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직사각형 3">
            <a:extLst>
              <a:ext uri="{FF2B5EF4-FFF2-40B4-BE49-F238E27FC236}">
                <a16:creationId xmlns:a16="http://schemas.microsoft.com/office/drawing/2014/main" id="{AC9D3542-28DD-49DB-AE6C-33AEA045715E}"/>
              </a:ext>
            </a:extLst>
          </p:cNvPr>
          <p:cNvSpPr/>
          <p:nvPr/>
        </p:nvSpPr>
        <p:spPr>
          <a:xfrm>
            <a:off x="333733" y="1484784"/>
            <a:ext cx="8476533" cy="4585871"/>
          </a:xfrm>
          <a:prstGeom prst="rect">
            <a:avLst/>
          </a:prstGeom>
        </p:spPr>
        <p:txBody>
          <a:bodyPr wrap="square">
            <a:spAutoFit/>
          </a:bodyPr>
          <a:lstStyle/>
          <a:p>
            <a:pPr algn="ctr"/>
            <a:r>
              <a:rPr lang="en-US" altLang="ko-KR" sz="3200" b="1" dirty="0">
                <a:solidFill>
                  <a:srgbClr val="000000"/>
                </a:solidFill>
                <a:latin typeface="Times New Roman" panose="02020603050405020304" pitchFamily="18" charset="0"/>
                <a:cs typeface="Times New Roman" panose="02020603050405020304" pitchFamily="18" charset="0"/>
              </a:rPr>
              <a:t>Appendix 3. </a:t>
            </a:r>
          </a:p>
          <a:p>
            <a:pPr algn="ctr"/>
            <a:endParaRPr lang="en-US" altLang="ko-KR" sz="2000" b="1" dirty="0">
              <a:solidFill>
                <a:srgbClr val="000000"/>
              </a:solidFill>
              <a:latin typeface="Times New Roman" panose="02020603050405020304" pitchFamily="18" charset="0"/>
              <a:cs typeface="Times New Roman" panose="02020603050405020304" pitchFamily="18" charset="0"/>
            </a:endParaRPr>
          </a:p>
          <a:p>
            <a:r>
              <a:rPr lang="en-US" altLang="ko-KR" b="1" dirty="0">
                <a:latin typeface="Times New Roman" panose="02020603050405020304" pitchFamily="18" charset="0"/>
                <a:cs typeface="Times New Roman" panose="02020603050405020304" pitchFamily="18" charset="0"/>
              </a:rPr>
              <a:t>1) Proposed Addendum to the COSCAP-NA IFAPM: </a:t>
            </a:r>
            <a:endParaRPr lang="ko-KR" altLang="ko-KR" dirty="0">
              <a:latin typeface="Times New Roman" panose="02020603050405020304" pitchFamily="18" charset="0"/>
              <a:cs typeface="Times New Roman" panose="02020603050405020304" pitchFamily="18" charset="0"/>
            </a:endParaRPr>
          </a:p>
          <a:p>
            <a:r>
              <a:rPr lang="en-US" altLang="ko-KR" dirty="0">
                <a:latin typeface="Times New Roman" panose="02020603050405020304" pitchFamily="18" charset="0"/>
                <a:cs typeface="Times New Roman" panose="02020603050405020304" pitchFamily="18" charset="0"/>
              </a:rPr>
              <a:t> </a:t>
            </a:r>
            <a:endParaRPr lang="ko-KR" altLang="ko-KR" dirty="0">
              <a:latin typeface="Times New Roman" panose="02020603050405020304" pitchFamily="18" charset="0"/>
              <a:cs typeface="Times New Roman" panose="02020603050405020304" pitchFamily="18" charset="0"/>
            </a:endParaRPr>
          </a:p>
          <a:p>
            <a:r>
              <a:rPr lang="en-US" altLang="ko-KR" dirty="0">
                <a:latin typeface="Times New Roman" panose="02020603050405020304" pitchFamily="18" charset="0"/>
                <a:cs typeface="Times New Roman" panose="02020603050405020304" pitchFamily="18" charset="0"/>
              </a:rPr>
              <a:t>Addendum under. Article 2 Functions </a:t>
            </a:r>
            <a:r>
              <a:rPr lang="en-US" altLang="ko-KR" b="1" dirty="0">
                <a:latin typeface="Times New Roman" panose="02020603050405020304" pitchFamily="18" charset="0"/>
                <a:cs typeface="Times New Roman" panose="02020603050405020304" pitchFamily="18" charset="0"/>
              </a:rPr>
              <a:t>and/or </a:t>
            </a:r>
            <a:r>
              <a:rPr lang="en-US" altLang="ko-KR" dirty="0">
                <a:latin typeface="Times New Roman" panose="02020603050405020304" pitchFamily="18" charset="0"/>
                <a:cs typeface="Times New Roman" panose="02020603050405020304" pitchFamily="18" charset="0"/>
              </a:rPr>
              <a:t>Section D1.3.2.  </a:t>
            </a:r>
            <a:endParaRPr lang="ko-KR" altLang="ko-KR" dirty="0">
              <a:latin typeface="Times New Roman" panose="02020603050405020304" pitchFamily="18" charset="0"/>
              <a:cs typeface="Times New Roman" panose="02020603050405020304" pitchFamily="18" charset="0"/>
            </a:endParaRPr>
          </a:p>
          <a:p>
            <a:r>
              <a:rPr lang="en-US" altLang="ko-KR" dirty="0">
                <a:latin typeface="Times New Roman" panose="02020603050405020304" pitchFamily="18" charset="0"/>
                <a:cs typeface="Times New Roman" panose="02020603050405020304" pitchFamily="18" charset="0"/>
              </a:rPr>
              <a:t>ICAO will recognize oversight related assistance provided by the COSCAP-NA: </a:t>
            </a:r>
            <a:endParaRPr lang="ko-KR" altLang="ko-KR" dirty="0">
              <a:latin typeface="Times New Roman" panose="02020603050405020304" pitchFamily="18" charset="0"/>
              <a:cs typeface="Times New Roman" panose="02020603050405020304" pitchFamily="18" charset="0"/>
            </a:endParaRPr>
          </a:p>
          <a:p>
            <a:r>
              <a:rPr lang="en-US" altLang="ko-KR" dirty="0">
                <a:latin typeface="Times New Roman" panose="02020603050405020304" pitchFamily="18" charset="0"/>
                <a:cs typeface="Times New Roman" panose="02020603050405020304" pitchFamily="18" charset="0"/>
              </a:rPr>
              <a:t> </a:t>
            </a:r>
            <a:endParaRPr lang="ko-KR" altLang="ko-KR" dirty="0">
              <a:latin typeface="Times New Roman" panose="02020603050405020304" pitchFamily="18" charset="0"/>
              <a:cs typeface="Times New Roman" panose="02020603050405020304" pitchFamily="18" charset="0"/>
            </a:endParaRPr>
          </a:p>
          <a:p>
            <a:pPr marL="266700" indent="-266700"/>
            <a:r>
              <a:rPr lang="en-US" altLang="ko-KR" dirty="0">
                <a:latin typeface="Times New Roman" panose="02020603050405020304" pitchFamily="18" charset="0"/>
                <a:cs typeface="Times New Roman" panose="02020603050405020304" pitchFamily="18" charset="0"/>
              </a:rPr>
              <a:t>a) The State/SAR receiving the assistance has promulgated in the State/SAR aviation legislation, a Delegation of Power article to delegate authority to "any persons” other than employees of the CAA/DGCA</a:t>
            </a:r>
            <a:endParaRPr lang="ko-KR" altLang="ko-KR" dirty="0">
              <a:latin typeface="Times New Roman" panose="02020603050405020304" pitchFamily="18" charset="0"/>
              <a:cs typeface="Times New Roman" panose="02020603050405020304" pitchFamily="18" charset="0"/>
            </a:endParaRPr>
          </a:p>
          <a:p>
            <a:r>
              <a:rPr lang="en-US" altLang="ko-KR" sz="1200" dirty="0">
                <a:latin typeface="Times New Roman" panose="02020603050405020304" pitchFamily="18" charset="0"/>
                <a:cs typeface="Times New Roman" panose="02020603050405020304" pitchFamily="18" charset="0"/>
              </a:rPr>
              <a:t> </a:t>
            </a:r>
            <a:endParaRPr lang="ko-KR" altLang="ko-KR" sz="1200" dirty="0">
              <a:latin typeface="Times New Roman" panose="02020603050405020304" pitchFamily="18" charset="0"/>
              <a:cs typeface="Times New Roman" panose="02020603050405020304" pitchFamily="18" charset="0"/>
            </a:endParaRPr>
          </a:p>
          <a:p>
            <a:pPr marL="266700" indent="-266700"/>
            <a:r>
              <a:rPr lang="en-US" altLang="ko-KR" dirty="0">
                <a:latin typeface="Times New Roman" panose="02020603050405020304" pitchFamily="18" charset="0"/>
                <a:cs typeface="Times New Roman" panose="02020603050405020304" pitchFamily="18" charset="0"/>
              </a:rPr>
              <a:t>b) Pursuant to a) above, that the proper Delegation of Authority is provided by the State/SAR to the expert who is providing the safety oversight activity</a:t>
            </a:r>
            <a:endParaRPr lang="ko-KR" altLang="ko-KR" dirty="0">
              <a:latin typeface="Times New Roman" panose="02020603050405020304" pitchFamily="18" charset="0"/>
              <a:cs typeface="Times New Roman" panose="02020603050405020304" pitchFamily="18" charset="0"/>
            </a:endParaRPr>
          </a:p>
          <a:p>
            <a:r>
              <a:rPr lang="en-US" altLang="ko-KR" sz="1200" dirty="0">
                <a:latin typeface="Times New Roman" panose="02020603050405020304" pitchFamily="18" charset="0"/>
                <a:cs typeface="Times New Roman" panose="02020603050405020304" pitchFamily="18" charset="0"/>
              </a:rPr>
              <a:t> </a:t>
            </a:r>
            <a:endParaRPr lang="ko-KR" altLang="ko-KR" sz="1200" dirty="0">
              <a:latin typeface="Times New Roman" panose="02020603050405020304" pitchFamily="18" charset="0"/>
              <a:cs typeface="Times New Roman" panose="02020603050405020304" pitchFamily="18" charset="0"/>
            </a:endParaRPr>
          </a:p>
          <a:p>
            <a:pPr marL="266700" indent="-266700"/>
            <a:r>
              <a:rPr lang="en-US" altLang="ko-KR" dirty="0">
                <a:latin typeface="Times New Roman" panose="02020603050405020304" pitchFamily="18" charset="0"/>
                <a:cs typeface="Times New Roman" panose="02020603050405020304" pitchFamily="18" charset="0"/>
              </a:rPr>
              <a:t>c) The oversight by the expert was conducted in accordance with the State /SAR’s Oversight policy and procedures and in conformance with the ICAO Annexes.</a:t>
            </a:r>
            <a:endParaRPr lang="ko-KR" altLang="ko-KR" dirty="0">
              <a:latin typeface="Times New Roman" panose="02020603050405020304" pitchFamily="18" charset="0"/>
              <a:cs typeface="Times New Roman" panose="02020603050405020304" pitchFamily="18" charset="0"/>
            </a:endParaRPr>
          </a:p>
        </p:txBody>
      </p:sp>
      <p:sp>
        <p:nvSpPr>
          <p:cNvPr id="2" name="슬라이드 번호 개체 틀 1">
            <a:extLst>
              <a:ext uri="{FF2B5EF4-FFF2-40B4-BE49-F238E27FC236}">
                <a16:creationId xmlns:a16="http://schemas.microsoft.com/office/drawing/2014/main" id="{630281F6-A24C-41D7-8ED6-6F9AA5935E27}"/>
              </a:ext>
            </a:extLst>
          </p:cNvPr>
          <p:cNvSpPr>
            <a:spLocks noGrp="1"/>
          </p:cNvSpPr>
          <p:nvPr>
            <p:ph type="sldNum" sz="quarter" idx="12"/>
          </p:nvPr>
        </p:nvSpPr>
        <p:spPr/>
        <p:txBody>
          <a:bodyPr/>
          <a:lstStyle/>
          <a:p>
            <a:fld id="{F575F13B-4D88-442A-88A4-495A6F2C07E8}" type="slidenum">
              <a:rPr lang="en-US" smtClean="0"/>
              <a:t>19</a:t>
            </a:fld>
            <a:endParaRPr lang="en-US"/>
          </a:p>
        </p:txBody>
      </p:sp>
    </p:spTree>
    <p:extLst>
      <p:ext uri="{BB962C8B-B14F-4D97-AF65-F5344CB8AC3E}">
        <p14:creationId xmlns:p14="http://schemas.microsoft.com/office/powerpoint/2010/main" val="3654364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직사각형 1">
            <a:extLst>
              <a:ext uri="{FF2B5EF4-FFF2-40B4-BE49-F238E27FC236}">
                <a16:creationId xmlns:a16="http://schemas.microsoft.com/office/drawing/2014/main" id="{FE2A9E4F-39E2-47AE-9D6B-155A51DBDBD9}"/>
              </a:ext>
            </a:extLst>
          </p:cNvPr>
          <p:cNvSpPr/>
          <p:nvPr/>
        </p:nvSpPr>
        <p:spPr>
          <a:xfrm>
            <a:off x="377788" y="1700808"/>
            <a:ext cx="8388424" cy="3662541"/>
          </a:xfrm>
          <a:prstGeom prst="rect">
            <a:avLst/>
          </a:prstGeom>
        </p:spPr>
        <p:txBody>
          <a:bodyPr wrap="square">
            <a:spAutoFit/>
          </a:bodyPr>
          <a:lstStyle/>
          <a:p>
            <a:pPr algn="ctr"/>
            <a:r>
              <a:rPr lang="en-US" altLang="ko-KR" sz="3200" b="1" dirty="0">
                <a:solidFill>
                  <a:srgbClr val="000000"/>
                </a:solidFill>
                <a:latin typeface="Times New Roman" panose="02020603050405020304" pitchFamily="18" charset="0"/>
                <a:cs typeface="Times New Roman" panose="02020603050405020304" pitchFamily="18" charset="0"/>
              </a:rPr>
              <a:t>Purpose</a:t>
            </a:r>
          </a:p>
          <a:p>
            <a:pPr algn="ctr"/>
            <a:endParaRPr lang="ko-KR" altLang="en-US" sz="2800" b="1" dirty="0">
              <a:solidFill>
                <a:srgbClr val="000000"/>
              </a:solidFill>
              <a:latin typeface="Times New Roman" panose="02020603050405020304" pitchFamily="18" charset="0"/>
              <a:cs typeface="Times New Roman" panose="02020603050405020304" pitchFamily="18" charset="0"/>
            </a:endParaRPr>
          </a:p>
          <a:p>
            <a:r>
              <a:rPr lang="en-US" altLang="ko-KR" sz="2800" dirty="0">
                <a:solidFill>
                  <a:srgbClr val="000000"/>
                </a:solidFill>
                <a:latin typeface="Times New Roman" panose="02020603050405020304" pitchFamily="18" charset="0"/>
                <a:cs typeface="Times New Roman" panose="02020603050405020304" pitchFamily="18" charset="0"/>
              </a:rPr>
              <a:t>I</a:t>
            </a:r>
            <a:r>
              <a:rPr lang="en-US" altLang="ko-KR" sz="2400" dirty="0">
                <a:solidFill>
                  <a:srgbClr val="000000"/>
                </a:solidFill>
                <a:latin typeface="Times New Roman" panose="02020603050405020304" pitchFamily="18" charset="0"/>
                <a:cs typeface="Times New Roman" panose="02020603050405020304" pitchFamily="18" charset="0"/>
              </a:rPr>
              <a:t>ntroducing a methodical approach in clarifying, reviewing and potentially enhancing the COSCAP-NA Level 2 functions to Member States/SARs.</a:t>
            </a:r>
          </a:p>
          <a:p>
            <a:endParaRPr lang="en-US" altLang="ko-KR" sz="2400" dirty="0">
              <a:solidFill>
                <a:srgbClr val="000000"/>
              </a:solidFill>
              <a:latin typeface="Times New Roman" panose="02020603050405020304" pitchFamily="18" charset="0"/>
              <a:cs typeface="Times New Roman" panose="02020603050405020304" pitchFamily="18" charset="0"/>
            </a:endParaRPr>
          </a:p>
          <a:p>
            <a:r>
              <a:rPr lang="en-US" altLang="ko-KR" sz="2400" b="1" dirty="0">
                <a:solidFill>
                  <a:srgbClr val="000000"/>
                </a:solidFill>
                <a:latin typeface="Times New Roman" panose="02020603050405020304" pitchFamily="18" charset="0"/>
                <a:cs typeface="Times New Roman" panose="02020603050405020304" pitchFamily="18" charset="0"/>
              </a:rPr>
              <a:t>Level 2 functions </a:t>
            </a:r>
            <a:r>
              <a:rPr lang="en-US" altLang="ko-KR" sz="2400" dirty="0">
                <a:solidFill>
                  <a:srgbClr val="000000"/>
                </a:solidFill>
                <a:latin typeface="Times New Roman" panose="02020603050405020304" pitchFamily="18" charset="0"/>
                <a:cs typeface="Times New Roman" panose="02020603050405020304" pitchFamily="18" charset="0"/>
              </a:rPr>
              <a:t>is primarily including the provision of oversight related types of activities conducted on behalf of the State through a formal written agreement.</a:t>
            </a:r>
            <a:endParaRPr lang="ko-KR" altLang="en-US" sz="2400" dirty="0">
              <a:latin typeface="Times New Roman" panose="02020603050405020304" pitchFamily="18" charset="0"/>
              <a:cs typeface="Times New Roman" panose="02020603050405020304" pitchFamily="18" charset="0"/>
            </a:endParaRPr>
          </a:p>
        </p:txBody>
      </p:sp>
      <p:sp>
        <p:nvSpPr>
          <p:cNvPr id="3" name="슬라이드 번호 개체 틀 2">
            <a:extLst>
              <a:ext uri="{FF2B5EF4-FFF2-40B4-BE49-F238E27FC236}">
                <a16:creationId xmlns:a16="http://schemas.microsoft.com/office/drawing/2014/main" id="{A16DF704-A513-44D9-89C5-3BAC190C8ED8}"/>
              </a:ext>
            </a:extLst>
          </p:cNvPr>
          <p:cNvSpPr>
            <a:spLocks noGrp="1"/>
          </p:cNvSpPr>
          <p:nvPr>
            <p:ph type="sldNum" sz="quarter" idx="12"/>
          </p:nvPr>
        </p:nvSpPr>
        <p:spPr/>
        <p:txBody>
          <a:bodyPr/>
          <a:lstStyle/>
          <a:p>
            <a:fld id="{F575F13B-4D88-442A-88A4-495A6F2C07E8}" type="slidenum">
              <a:rPr lang="en-US" smtClean="0"/>
              <a:t>2</a:t>
            </a:fld>
            <a:endParaRPr lang="en-US"/>
          </a:p>
        </p:txBody>
      </p:sp>
    </p:spTree>
    <p:extLst>
      <p:ext uri="{BB962C8B-B14F-4D97-AF65-F5344CB8AC3E}">
        <p14:creationId xmlns:p14="http://schemas.microsoft.com/office/powerpoint/2010/main" val="8351266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직사각형 3">
            <a:extLst>
              <a:ext uri="{FF2B5EF4-FFF2-40B4-BE49-F238E27FC236}">
                <a16:creationId xmlns:a16="http://schemas.microsoft.com/office/drawing/2014/main" id="{AC9D3542-28DD-49DB-AE6C-33AEA045715E}"/>
              </a:ext>
            </a:extLst>
          </p:cNvPr>
          <p:cNvSpPr/>
          <p:nvPr/>
        </p:nvSpPr>
        <p:spPr>
          <a:xfrm>
            <a:off x="166866" y="1253073"/>
            <a:ext cx="8810267" cy="5078313"/>
          </a:xfrm>
          <a:prstGeom prst="rect">
            <a:avLst/>
          </a:prstGeom>
        </p:spPr>
        <p:txBody>
          <a:bodyPr wrap="square">
            <a:spAutoFit/>
          </a:bodyPr>
          <a:lstStyle/>
          <a:p>
            <a:pPr algn="just"/>
            <a:r>
              <a:rPr lang="en-US" altLang="ko-KR" b="1" u="sng" dirty="0">
                <a:solidFill>
                  <a:srgbClr val="000000"/>
                </a:solidFill>
                <a:latin typeface="Times New Roman" panose="02020603050405020304" pitchFamily="18" charset="0"/>
                <a:cs typeface="Times New Roman" panose="02020603050405020304" pitchFamily="18" charset="0"/>
              </a:rPr>
              <a:t>IFAPM D.1.3.2  Requirement of Letter of Authority from Member CAA</a:t>
            </a:r>
          </a:p>
          <a:p>
            <a:pPr algn="just"/>
            <a:r>
              <a:rPr lang="en-US" altLang="ko-KR" dirty="0">
                <a:solidFill>
                  <a:srgbClr val="000000"/>
                </a:solidFill>
                <a:latin typeface="Times New Roman" panose="02020603050405020304" pitchFamily="18" charset="0"/>
                <a:cs typeface="Times New Roman" panose="02020603050405020304" pitchFamily="18" charset="0"/>
              </a:rPr>
              <a:t>The Members receiving assistance from </a:t>
            </a:r>
            <a:r>
              <a:rPr lang="en-US" altLang="ko-KR" dirty="0" err="1">
                <a:solidFill>
                  <a:srgbClr val="000000"/>
                </a:solidFill>
                <a:latin typeface="Times New Roman" panose="02020603050405020304" pitchFamily="18" charset="0"/>
                <a:cs typeface="Times New Roman" panose="02020603050405020304" pitchFamily="18" charset="0"/>
              </a:rPr>
              <a:t>Programme</a:t>
            </a:r>
            <a:r>
              <a:rPr lang="en-US" altLang="ko-KR" dirty="0">
                <a:solidFill>
                  <a:srgbClr val="000000"/>
                </a:solidFill>
                <a:latin typeface="Times New Roman" panose="02020603050405020304" pitchFamily="18" charset="0"/>
                <a:cs typeface="Times New Roman" panose="02020603050405020304" pitchFamily="18" charset="0"/>
              </a:rPr>
              <a:t> professionals or national experts or inspectors provided by Members must notify the entity to be inspected/audited/assisted the names of these foreign experts/inspectors and designate them as officials to carry out the said inspection/ audit/ assistance functions on its behalf.</a:t>
            </a:r>
          </a:p>
          <a:p>
            <a:pPr algn="just"/>
            <a:r>
              <a:rPr lang="en-US" altLang="ko-KR" dirty="0">
                <a:solidFill>
                  <a:srgbClr val="000000"/>
                </a:solidFill>
                <a:latin typeface="Times New Roman" panose="02020603050405020304" pitchFamily="18" charset="0"/>
                <a:cs typeface="Times New Roman" panose="02020603050405020304" pitchFamily="18" charset="0"/>
              </a:rPr>
              <a:t> </a:t>
            </a:r>
          </a:p>
          <a:p>
            <a:pPr algn="just"/>
            <a:r>
              <a:rPr lang="en-US" altLang="ko-KR" dirty="0">
                <a:solidFill>
                  <a:srgbClr val="000000"/>
                </a:solidFill>
                <a:latin typeface="Times New Roman" panose="02020603050405020304" pitchFamily="18" charset="0"/>
                <a:cs typeface="Times New Roman" panose="02020603050405020304" pitchFamily="18" charset="0"/>
              </a:rPr>
              <a:t>IFAPM Article 2 Functions. </a:t>
            </a:r>
          </a:p>
          <a:p>
            <a:pPr algn="just"/>
            <a:r>
              <a:rPr lang="en-US" altLang="ko-KR" dirty="0">
                <a:solidFill>
                  <a:srgbClr val="000000"/>
                </a:solidFill>
                <a:latin typeface="Times New Roman" panose="02020603050405020304" pitchFamily="18" charset="0"/>
                <a:cs typeface="Times New Roman" panose="02020603050405020304" pitchFamily="18" charset="0"/>
              </a:rPr>
              <a:t>Undertaking tasks for the benefit of a Member or groups of Members, on “as requested” basis:</a:t>
            </a:r>
          </a:p>
          <a:p>
            <a:pPr marL="361950" indent="-361950" algn="just"/>
            <a:r>
              <a:rPr lang="en-US" altLang="ko-KR" dirty="0">
                <a:solidFill>
                  <a:srgbClr val="000000"/>
                </a:solidFill>
                <a:latin typeface="Times New Roman" panose="02020603050405020304" pitchFamily="18" charset="0"/>
                <a:cs typeface="Times New Roman" panose="02020603050405020304" pitchFamily="18" charset="0"/>
              </a:rPr>
              <a:t>(a) providing assistance in the implementation of regulations, standards, procedures manuals and other guidance material;</a:t>
            </a:r>
          </a:p>
          <a:p>
            <a:pPr marL="361950" indent="-361950" algn="just"/>
            <a:r>
              <a:rPr lang="en-US" altLang="ko-KR" dirty="0">
                <a:solidFill>
                  <a:srgbClr val="000000"/>
                </a:solidFill>
                <a:latin typeface="Times New Roman" panose="02020603050405020304" pitchFamily="18" charset="0"/>
                <a:cs typeface="Times New Roman" panose="02020603050405020304" pitchFamily="18" charset="0"/>
              </a:rPr>
              <a:t>(b) execution of suitable safety oversight functions on behalf of COSCAP-NA members, such as annual safety inspections/audits, certification/recertification, establishment and implementation of SMS;</a:t>
            </a:r>
          </a:p>
          <a:p>
            <a:pPr marL="361950" indent="-361950" algn="just"/>
            <a:r>
              <a:rPr lang="en-US" altLang="ko-KR" dirty="0">
                <a:solidFill>
                  <a:srgbClr val="000000"/>
                </a:solidFill>
                <a:latin typeface="Times New Roman" panose="02020603050405020304" pitchFamily="18" charset="0"/>
                <a:cs typeface="Times New Roman" panose="02020603050405020304" pitchFamily="18" charset="0"/>
              </a:rPr>
              <a:t>(c)  assisting the inspectors in specific safety oversight tasks and providing on-the-job training;</a:t>
            </a:r>
          </a:p>
          <a:p>
            <a:pPr marL="361950" indent="-361950" algn="just"/>
            <a:r>
              <a:rPr lang="en-US" altLang="ko-KR" dirty="0">
                <a:solidFill>
                  <a:srgbClr val="000000"/>
                </a:solidFill>
                <a:latin typeface="Times New Roman" panose="02020603050405020304" pitchFamily="18" charset="0"/>
                <a:cs typeface="Times New Roman" panose="02020603050405020304" pitchFamily="18" charset="0"/>
              </a:rPr>
              <a:t>(d) providing assistance in resolving safety-related deficiencies identified by ICAO USOAP CMA activities and providing quality assurance functions; and</a:t>
            </a:r>
          </a:p>
          <a:p>
            <a:pPr marL="361950" indent="-361950" algn="just"/>
            <a:r>
              <a:rPr lang="en-US" altLang="ko-KR" dirty="0">
                <a:solidFill>
                  <a:srgbClr val="000000"/>
                </a:solidFill>
                <a:latin typeface="Times New Roman" panose="02020603050405020304" pitchFamily="18" charset="0"/>
                <a:cs typeface="Times New Roman" panose="02020603050405020304" pitchFamily="18" charset="0"/>
              </a:rPr>
              <a:t>(e) any other specific tasks falling within the scope of the objectives of COSCAP-NA requested and decided by the Steering Committee.</a:t>
            </a:r>
          </a:p>
        </p:txBody>
      </p:sp>
      <p:sp>
        <p:nvSpPr>
          <p:cNvPr id="2" name="슬라이드 번호 개체 틀 1">
            <a:extLst>
              <a:ext uri="{FF2B5EF4-FFF2-40B4-BE49-F238E27FC236}">
                <a16:creationId xmlns:a16="http://schemas.microsoft.com/office/drawing/2014/main" id="{630281F6-A24C-41D7-8ED6-6F9AA5935E27}"/>
              </a:ext>
            </a:extLst>
          </p:cNvPr>
          <p:cNvSpPr>
            <a:spLocks noGrp="1"/>
          </p:cNvSpPr>
          <p:nvPr>
            <p:ph type="sldNum" sz="quarter" idx="12"/>
          </p:nvPr>
        </p:nvSpPr>
        <p:spPr/>
        <p:txBody>
          <a:bodyPr/>
          <a:lstStyle/>
          <a:p>
            <a:fld id="{F575F13B-4D88-442A-88A4-495A6F2C07E8}" type="slidenum">
              <a:rPr lang="en-US" smtClean="0"/>
              <a:t>20</a:t>
            </a:fld>
            <a:endParaRPr lang="en-US"/>
          </a:p>
        </p:txBody>
      </p:sp>
    </p:spTree>
    <p:extLst>
      <p:ext uri="{BB962C8B-B14F-4D97-AF65-F5344CB8AC3E}">
        <p14:creationId xmlns:p14="http://schemas.microsoft.com/office/powerpoint/2010/main" val="26348441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직사각형 3">
            <a:extLst>
              <a:ext uri="{FF2B5EF4-FFF2-40B4-BE49-F238E27FC236}">
                <a16:creationId xmlns:a16="http://schemas.microsoft.com/office/drawing/2014/main" id="{AC9D3542-28DD-49DB-AE6C-33AEA045715E}"/>
              </a:ext>
            </a:extLst>
          </p:cNvPr>
          <p:cNvSpPr/>
          <p:nvPr/>
        </p:nvSpPr>
        <p:spPr>
          <a:xfrm>
            <a:off x="333733" y="1412776"/>
            <a:ext cx="8476533" cy="4770537"/>
          </a:xfrm>
          <a:prstGeom prst="rect">
            <a:avLst/>
          </a:prstGeom>
        </p:spPr>
        <p:txBody>
          <a:bodyPr wrap="square">
            <a:spAutoFit/>
          </a:bodyPr>
          <a:lstStyle/>
          <a:p>
            <a:pPr algn="ctr"/>
            <a:r>
              <a:rPr lang="en-US" altLang="ko-KR" sz="3200" b="1" dirty="0">
                <a:solidFill>
                  <a:srgbClr val="000000"/>
                </a:solidFill>
                <a:latin typeface="Times New Roman" panose="02020603050405020304" pitchFamily="18" charset="0"/>
                <a:cs typeface="Times New Roman" panose="02020603050405020304" pitchFamily="18" charset="0"/>
              </a:rPr>
              <a:t>Appendix 4. ICAO Legal Option</a:t>
            </a:r>
          </a:p>
          <a:p>
            <a:pPr algn="ctr"/>
            <a:endParaRPr lang="en-US" altLang="ko-KR" sz="2000" b="1" dirty="0">
              <a:solidFill>
                <a:srgbClr val="000000"/>
              </a:solidFill>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altLang="ko-KR" dirty="0">
                <a:solidFill>
                  <a:srgbClr val="000000"/>
                </a:solidFill>
                <a:latin typeface="Times New Roman" panose="02020603050405020304" pitchFamily="18" charset="0"/>
                <a:cs typeface="Times New Roman" panose="02020603050405020304" pitchFamily="18" charset="0"/>
              </a:rPr>
              <a:t>Upon review of the proposed Addendum to </a:t>
            </a:r>
            <a:r>
              <a:rPr lang="en-US" altLang="ko-KR" dirty="0" err="1">
                <a:solidFill>
                  <a:srgbClr val="000000"/>
                </a:solidFill>
                <a:latin typeface="Times New Roman" panose="02020603050405020304" pitchFamily="18" charset="0"/>
                <a:cs typeface="Times New Roman" panose="02020603050405020304" pitchFamily="18" charset="0"/>
              </a:rPr>
              <a:t>Programme</a:t>
            </a:r>
            <a:r>
              <a:rPr lang="en-US" altLang="ko-KR" dirty="0">
                <a:solidFill>
                  <a:srgbClr val="000000"/>
                </a:solidFill>
                <a:latin typeface="Times New Roman" panose="02020603050405020304" pitchFamily="18" charset="0"/>
                <a:cs typeface="Times New Roman" panose="02020603050405020304" pitchFamily="18" charset="0"/>
              </a:rPr>
              <a:t> Document RSA97902 Phase V, it is observed that such a commitment on ICAO's part to "recognize oversight assistance provided by the COSCAP-SA" will place ICAO in a potential actual or perceived conflict of interest in view of ICAO's role in the USOAP-CMA. </a:t>
            </a:r>
          </a:p>
          <a:p>
            <a:endParaRPr lang="en-US" altLang="ko-KR" dirty="0">
              <a:solidFill>
                <a:srgbClr val="000000"/>
              </a:solidFill>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altLang="ko-KR" dirty="0">
                <a:solidFill>
                  <a:srgbClr val="000000"/>
                </a:solidFill>
                <a:latin typeface="Times New Roman" panose="02020603050405020304" pitchFamily="18" charset="0"/>
                <a:cs typeface="Times New Roman" panose="02020603050405020304" pitchFamily="18" charset="0"/>
              </a:rPr>
              <a:t>While States may lawfully delegate safety oversight functions within the confines of the Chicago Convention, the concept of ICAO "recognition" of services or assistance performed by delegated entities gives rise to legal issues (including conflicts of interests concerns) which are currently under consideration by the Secretariat within the context of the proposed Global Aviation Safety Oversight System (GASOS). </a:t>
            </a:r>
          </a:p>
          <a:p>
            <a:pPr marL="285750" indent="-285750">
              <a:buFont typeface="Arial" panose="020B0604020202020204" pitchFamily="34" charset="0"/>
              <a:buChar char="•"/>
            </a:pPr>
            <a:endParaRPr lang="en-US" altLang="ko-KR" dirty="0">
              <a:solidFill>
                <a:srgbClr val="000000"/>
              </a:solidFill>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altLang="ko-KR" dirty="0">
                <a:solidFill>
                  <a:srgbClr val="000000"/>
                </a:solidFill>
                <a:latin typeface="Times New Roman" panose="02020603050405020304" pitchFamily="18" charset="0"/>
                <a:cs typeface="Times New Roman" panose="02020603050405020304" pitchFamily="18" charset="0"/>
              </a:rPr>
              <a:t>However, definitive Secretariat guidance in this regard is still pending the outcome of the Ad-Hoc Legal Advisory Group that was formed to study these matters in light of the foregoing.</a:t>
            </a:r>
          </a:p>
        </p:txBody>
      </p:sp>
      <p:sp>
        <p:nvSpPr>
          <p:cNvPr id="2" name="슬라이드 번호 개체 틀 1">
            <a:extLst>
              <a:ext uri="{FF2B5EF4-FFF2-40B4-BE49-F238E27FC236}">
                <a16:creationId xmlns:a16="http://schemas.microsoft.com/office/drawing/2014/main" id="{630281F6-A24C-41D7-8ED6-6F9AA5935E27}"/>
              </a:ext>
            </a:extLst>
          </p:cNvPr>
          <p:cNvSpPr>
            <a:spLocks noGrp="1"/>
          </p:cNvSpPr>
          <p:nvPr>
            <p:ph type="sldNum" sz="quarter" idx="12"/>
          </p:nvPr>
        </p:nvSpPr>
        <p:spPr/>
        <p:txBody>
          <a:bodyPr/>
          <a:lstStyle/>
          <a:p>
            <a:fld id="{F575F13B-4D88-442A-88A4-495A6F2C07E8}" type="slidenum">
              <a:rPr lang="en-US" smtClean="0"/>
              <a:t>21</a:t>
            </a:fld>
            <a:endParaRPr lang="en-US"/>
          </a:p>
        </p:txBody>
      </p:sp>
    </p:spTree>
    <p:extLst>
      <p:ext uri="{BB962C8B-B14F-4D97-AF65-F5344CB8AC3E}">
        <p14:creationId xmlns:p14="http://schemas.microsoft.com/office/powerpoint/2010/main" val="3527990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직사각형 1">
            <a:extLst>
              <a:ext uri="{FF2B5EF4-FFF2-40B4-BE49-F238E27FC236}">
                <a16:creationId xmlns:a16="http://schemas.microsoft.com/office/drawing/2014/main" id="{DABAD7AC-6B17-4615-B451-7BBAD3D8C3D3}"/>
              </a:ext>
            </a:extLst>
          </p:cNvPr>
          <p:cNvSpPr/>
          <p:nvPr/>
        </p:nvSpPr>
        <p:spPr>
          <a:xfrm>
            <a:off x="306000" y="1556792"/>
            <a:ext cx="8532000" cy="4001095"/>
          </a:xfrm>
          <a:prstGeom prst="rect">
            <a:avLst/>
          </a:prstGeom>
        </p:spPr>
        <p:txBody>
          <a:bodyPr wrap="square">
            <a:spAutoFit/>
          </a:bodyPr>
          <a:lstStyle/>
          <a:p>
            <a:pPr algn="ctr"/>
            <a:r>
              <a:rPr lang="en-US" altLang="ko-KR" sz="3200" b="1" dirty="0">
                <a:solidFill>
                  <a:srgbClr val="000000"/>
                </a:solidFill>
                <a:latin typeface="Times New Roman" panose="02020603050405020304" pitchFamily="18" charset="0"/>
                <a:cs typeface="Times New Roman" panose="02020603050405020304" pitchFamily="18" charset="0"/>
              </a:rPr>
              <a:t>Goal</a:t>
            </a:r>
          </a:p>
          <a:p>
            <a:pPr algn="ctr"/>
            <a:endParaRPr lang="ko-KR" altLang="en-US" sz="2000" b="1" dirty="0">
              <a:solidFill>
                <a:srgbClr val="000000"/>
              </a:solidFill>
              <a:latin typeface="Times New Roman" panose="02020603050405020304" pitchFamily="18" charset="0"/>
              <a:cs typeface="Times New Roman" panose="02020603050405020304" pitchFamily="18" charset="0"/>
            </a:endParaRPr>
          </a:p>
          <a:p>
            <a:r>
              <a:rPr lang="en-US" altLang="ko-KR" sz="2400" dirty="0">
                <a:solidFill>
                  <a:srgbClr val="000000"/>
                </a:solidFill>
                <a:latin typeface="Times New Roman" panose="02020603050405020304" pitchFamily="18" charset="0"/>
                <a:cs typeface="Times New Roman" panose="02020603050405020304" pitchFamily="18" charset="0"/>
              </a:rPr>
              <a:t> </a:t>
            </a:r>
            <a:r>
              <a:rPr lang="en-US" altLang="ko-KR" sz="2000" dirty="0">
                <a:solidFill>
                  <a:srgbClr val="000000"/>
                </a:solidFill>
                <a:latin typeface="Times New Roman" panose="02020603050405020304" pitchFamily="18" charset="0"/>
                <a:cs typeface="Times New Roman" panose="02020603050405020304" pitchFamily="18" charset="0"/>
              </a:rPr>
              <a:t>In the Phase IV, emphasis will be provided in the </a:t>
            </a:r>
            <a:r>
              <a:rPr lang="en-US" altLang="ko-KR" sz="2000" b="1" dirty="0">
                <a:solidFill>
                  <a:srgbClr val="000000"/>
                </a:solidFill>
                <a:latin typeface="Times New Roman" panose="02020603050405020304" pitchFamily="18" charset="0"/>
                <a:cs typeface="Times New Roman" panose="02020603050405020304" pitchFamily="18" charset="0"/>
              </a:rPr>
              <a:t>actual implementation</a:t>
            </a:r>
            <a:r>
              <a:rPr lang="en-US" altLang="ko-KR" sz="2000" dirty="0">
                <a:solidFill>
                  <a:srgbClr val="000000"/>
                </a:solidFill>
                <a:latin typeface="Times New Roman" panose="02020603050405020304" pitchFamily="18" charset="0"/>
                <a:cs typeface="Times New Roman" panose="02020603050405020304" pitchFamily="18" charset="0"/>
              </a:rPr>
              <a:t> of the ICAO Annexes and associated National Regulations. In order to assist in achieving this goal, it would be desirable to clarify and enhance its provision of Level 2 types of activities.</a:t>
            </a:r>
          </a:p>
          <a:p>
            <a:endParaRPr lang="en-US" altLang="ko-KR" sz="2000" dirty="0">
              <a:solidFill>
                <a:srgbClr val="000000"/>
              </a:solidFill>
              <a:latin typeface="Times New Roman" panose="02020603050405020304" pitchFamily="18" charset="0"/>
              <a:cs typeface="Times New Roman" panose="02020603050405020304" pitchFamily="18" charset="0"/>
            </a:endParaRPr>
          </a:p>
          <a:p>
            <a:r>
              <a:rPr lang="en-US" altLang="ko-KR" sz="2000" dirty="0">
                <a:solidFill>
                  <a:srgbClr val="000000"/>
                </a:solidFill>
                <a:latin typeface="Times New Roman" panose="02020603050405020304" pitchFamily="18" charset="0"/>
                <a:cs typeface="Times New Roman" panose="02020603050405020304" pitchFamily="18" charset="0"/>
              </a:rPr>
              <a:t> As a first step, it is important to understand the different types of classification of the </a:t>
            </a:r>
            <a:r>
              <a:rPr lang="en-US" altLang="ko-KR" sz="2000" b="1" dirty="0">
                <a:solidFill>
                  <a:srgbClr val="000000"/>
                </a:solidFill>
                <a:latin typeface="Times New Roman" panose="02020603050405020304" pitchFamily="18" charset="0"/>
                <a:cs typeface="Times New Roman" panose="02020603050405020304" pitchFamily="18" charset="0"/>
              </a:rPr>
              <a:t>“level of services” a COSCAP can provide</a:t>
            </a:r>
            <a:r>
              <a:rPr lang="en-US" altLang="ko-KR" sz="2000" dirty="0">
                <a:solidFill>
                  <a:srgbClr val="000000"/>
                </a:solidFill>
                <a:latin typeface="Times New Roman" panose="02020603050405020304" pitchFamily="18" charset="0"/>
                <a:cs typeface="Times New Roman" panose="02020603050405020304" pitchFamily="18" charset="0"/>
              </a:rPr>
              <a:t>. ICAO has identified the classification of the functions of the RSOO/COSCAP as being </a:t>
            </a:r>
            <a:r>
              <a:rPr lang="en-US" altLang="ko-KR" sz="2000" b="1" dirty="0">
                <a:solidFill>
                  <a:srgbClr val="000000"/>
                </a:solidFill>
                <a:latin typeface="Times New Roman" panose="02020603050405020304" pitchFamily="18" charset="0"/>
                <a:cs typeface="Times New Roman" panose="02020603050405020304" pitchFamily="18" charset="0"/>
              </a:rPr>
              <a:t>Level 1, 2 and 3</a:t>
            </a:r>
            <a:r>
              <a:rPr lang="en-US" altLang="ko-KR" sz="2000" dirty="0">
                <a:solidFill>
                  <a:srgbClr val="000000"/>
                </a:solidFill>
                <a:latin typeface="Times New Roman" panose="02020603050405020304" pitchFamily="18" charset="0"/>
                <a:cs typeface="Times New Roman" panose="02020603050405020304" pitchFamily="18" charset="0"/>
              </a:rPr>
              <a:t>. Currently the COSCAP-NA operates mostly under Level 1.</a:t>
            </a:r>
            <a:endParaRPr lang="ko-KR" altLang="en-US" sz="2000" dirty="0">
              <a:latin typeface="Times New Roman" panose="02020603050405020304" pitchFamily="18" charset="0"/>
              <a:cs typeface="Times New Roman" panose="02020603050405020304" pitchFamily="18" charset="0"/>
            </a:endParaRPr>
          </a:p>
          <a:p>
            <a:endParaRPr lang="ko-KR" altLang="en-US" dirty="0">
              <a:latin typeface="Times New Roman" panose="02020603050405020304" pitchFamily="18" charset="0"/>
              <a:cs typeface="Times New Roman" panose="02020603050405020304" pitchFamily="18" charset="0"/>
            </a:endParaRPr>
          </a:p>
        </p:txBody>
      </p:sp>
      <p:sp>
        <p:nvSpPr>
          <p:cNvPr id="3" name="슬라이드 번호 개체 틀 2">
            <a:extLst>
              <a:ext uri="{FF2B5EF4-FFF2-40B4-BE49-F238E27FC236}">
                <a16:creationId xmlns:a16="http://schemas.microsoft.com/office/drawing/2014/main" id="{52FB8595-B1D2-4F0C-90C6-A5046BAB01D5}"/>
              </a:ext>
            </a:extLst>
          </p:cNvPr>
          <p:cNvSpPr>
            <a:spLocks noGrp="1"/>
          </p:cNvSpPr>
          <p:nvPr>
            <p:ph type="sldNum" sz="quarter" idx="12"/>
          </p:nvPr>
        </p:nvSpPr>
        <p:spPr/>
        <p:txBody>
          <a:bodyPr/>
          <a:lstStyle/>
          <a:p>
            <a:fld id="{F575F13B-4D88-442A-88A4-495A6F2C07E8}" type="slidenum">
              <a:rPr lang="en-US" smtClean="0"/>
              <a:t>3</a:t>
            </a:fld>
            <a:endParaRPr lang="en-US"/>
          </a:p>
        </p:txBody>
      </p:sp>
    </p:spTree>
    <p:extLst>
      <p:ext uri="{BB962C8B-B14F-4D97-AF65-F5344CB8AC3E}">
        <p14:creationId xmlns:p14="http://schemas.microsoft.com/office/powerpoint/2010/main" val="31499998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직사각형 1">
            <a:extLst>
              <a:ext uri="{FF2B5EF4-FFF2-40B4-BE49-F238E27FC236}">
                <a16:creationId xmlns:a16="http://schemas.microsoft.com/office/drawing/2014/main" id="{5AE1F748-38A3-4C9D-8D33-F5ACD8F5833E}"/>
              </a:ext>
            </a:extLst>
          </p:cNvPr>
          <p:cNvSpPr/>
          <p:nvPr/>
        </p:nvSpPr>
        <p:spPr>
          <a:xfrm>
            <a:off x="467764" y="1412776"/>
            <a:ext cx="8208472" cy="4524315"/>
          </a:xfrm>
          <a:prstGeom prst="rect">
            <a:avLst/>
          </a:prstGeom>
          <a:solidFill>
            <a:schemeClr val="bg1"/>
          </a:solidFill>
        </p:spPr>
        <p:txBody>
          <a:bodyPr wrap="square">
            <a:spAutoFit/>
          </a:bodyPr>
          <a:lstStyle/>
          <a:p>
            <a:pPr algn="ctr"/>
            <a:r>
              <a:rPr lang="en-US" altLang="ko-KR" sz="3200" b="1" dirty="0">
                <a:solidFill>
                  <a:srgbClr val="000000"/>
                </a:solidFill>
                <a:latin typeface="Times New Roman" panose="02020603050405020304" pitchFamily="18" charset="0"/>
                <a:cs typeface="Times New Roman" panose="02020603050405020304" pitchFamily="18" charset="0"/>
              </a:rPr>
              <a:t> Level 1</a:t>
            </a:r>
          </a:p>
          <a:p>
            <a:pPr algn="ctr"/>
            <a:endParaRPr lang="en-US" altLang="ko-KR" sz="2000" dirty="0">
              <a:solidFill>
                <a:srgbClr val="000000"/>
              </a:solidFill>
              <a:latin typeface="Times New Roman" panose="02020603050405020304" pitchFamily="18" charset="0"/>
              <a:cs typeface="Times New Roman" panose="02020603050405020304" pitchFamily="18" charset="0"/>
            </a:endParaRPr>
          </a:p>
          <a:p>
            <a:pPr marL="177800" indent="-177800">
              <a:buFont typeface="Arial" panose="020B0604020202020204" pitchFamily="34" charset="0"/>
              <a:buChar char="•"/>
            </a:pPr>
            <a:r>
              <a:rPr lang="en-US" altLang="ko-KR" sz="2000" dirty="0">
                <a:solidFill>
                  <a:srgbClr val="000000"/>
                </a:solidFill>
                <a:latin typeface="Times New Roman" panose="02020603050405020304" pitchFamily="18" charset="0"/>
                <a:cs typeface="Times New Roman" panose="02020603050405020304" pitchFamily="18" charset="0"/>
              </a:rPr>
              <a:t>Under Level 1, advisory assistance is provided to a member State/SAR or a group of States/SARs. </a:t>
            </a:r>
          </a:p>
          <a:p>
            <a:pPr marL="177800" indent="-177800">
              <a:buFont typeface="Arial" panose="020B0604020202020204" pitchFamily="34" charset="0"/>
              <a:buChar char="•"/>
            </a:pPr>
            <a:endParaRPr lang="en-US" altLang="ko-KR" sz="1200" dirty="0">
              <a:solidFill>
                <a:srgbClr val="000000"/>
              </a:solidFill>
              <a:latin typeface="Times New Roman" panose="02020603050405020304" pitchFamily="18" charset="0"/>
              <a:cs typeface="Times New Roman" panose="02020603050405020304" pitchFamily="18" charset="0"/>
            </a:endParaRPr>
          </a:p>
          <a:p>
            <a:pPr marL="177800" indent="-177800">
              <a:buFont typeface="Arial" panose="020B0604020202020204" pitchFamily="34" charset="0"/>
              <a:buChar char="•"/>
            </a:pPr>
            <a:r>
              <a:rPr lang="en-US" altLang="ko-KR" sz="2000" dirty="0">
                <a:solidFill>
                  <a:srgbClr val="000000"/>
                </a:solidFill>
                <a:latin typeface="Times New Roman" panose="02020603050405020304" pitchFamily="18" charset="0"/>
                <a:cs typeface="Times New Roman" panose="02020603050405020304" pitchFamily="18" charset="0"/>
              </a:rPr>
              <a:t>No formal direct agreement is established for oversight functions.</a:t>
            </a:r>
          </a:p>
          <a:p>
            <a:pPr marL="177800" indent="-177800">
              <a:buFont typeface="Arial" panose="020B0604020202020204" pitchFamily="34" charset="0"/>
              <a:buChar char="•"/>
            </a:pPr>
            <a:endParaRPr lang="en-US" altLang="ko-KR" sz="1200" dirty="0">
              <a:solidFill>
                <a:srgbClr val="000000"/>
              </a:solidFill>
              <a:latin typeface="Times New Roman" panose="02020603050405020304" pitchFamily="18" charset="0"/>
              <a:cs typeface="Times New Roman" panose="02020603050405020304" pitchFamily="18" charset="0"/>
            </a:endParaRPr>
          </a:p>
          <a:p>
            <a:pPr marL="177800" indent="-177800">
              <a:buFont typeface="Arial" panose="020B0604020202020204" pitchFamily="34" charset="0"/>
              <a:buChar char="•"/>
            </a:pPr>
            <a:r>
              <a:rPr lang="en-US" altLang="ko-KR" sz="2000" dirty="0">
                <a:solidFill>
                  <a:srgbClr val="000000"/>
                </a:solidFill>
                <a:latin typeface="Times New Roman" panose="02020603050405020304" pitchFamily="18" charset="0"/>
                <a:cs typeface="Times New Roman" panose="02020603050405020304" pitchFamily="18" charset="0"/>
              </a:rPr>
              <a:t>The COSCAP may coordinate the use or release of an inspector to carry out inspections and audits for a State/SAR’s civil aviation authority (CAA). In this case, the inspector acts in his/her individual capacity and the member State/SAR grants all required authorizations.</a:t>
            </a:r>
          </a:p>
          <a:p>
            <a:pPr marL="177800" indent="-177800">
              <a:buFont typeface="Arial" panose="020B0604020202020204" pitchFamily="34" charset="0"/>
              <a:buChar char="•"/>
            </a:pPr>
            <a:endParaRPr lang="en-US" altLang="ko-KR" sz="1200" dirty="0">
              <a:solidFill>
                <a:srgbClr val="000000"/>
              </a:solidFill>
              <a:latin typeface="Times New Roman" panose="02020603050405020304" pitchFamily="18" charset="0"/>
              <a:cs typeface="Times New Roman" panose="02020603050405020304" pitchFamily="18" charset="0"/>
            </a:endParaRPr>
          </a:p>
          <a:p>
            <a:pPr marL="177800" indent="-177800">
              <a:buFont typeface="Arial" panose="020B0604020202020204" pitchFamily="34" charset="0"/>
              <a:buChar char="•"/>
            </a:pPr>
            <a:r>
              <a:rPr lang="en-US" altLang="ko-KR" sz="2000" dirty="0">
                <a:latin typeface="Times New Roman" panose="02020603050405020304" pitchFamily="18" charset="0"/>
                <a:cs typeface="Times New Roman" panose="02020603050405020304" pitchFamily="18" charset="0"/>
              </a:rPr>
              <a:t>Level 1 functions also include training, the harmonization of the aviation safety regulations of member States and the development of guidance manuals and other documentation.</a:t>
            </a:r>
            <a:endParaRPr lang="en-US" altLang="ko-KR" sz="2000" dirty="0">
              <a:solidFill>
                <a:srgbClr val="000000"/>
              </a:solidFill>
              <a:latin typeface="Times New Roman" panose="02020603050405020304" pitchFamily="18" charset="0"/>
              <a:cs typeface="Times New Roman" panose="02020603050405020304" pitchFamily="18" charset="0"/>
            </a:endParaRPr>
          </a:p>
        </p:txBody>
      </p:sp>
      <p:sp>
        <p:nvSpPr>
          <p:cNvPr id="3" name="슬라이드 번호 개체 틀 2">
            <a:extLst>
              <a:ext uri="{FF2B5EF4-FFF2-40B4-BE49-F238E27FC236}">
                <a16:creationId xmlns:a16="http://schemas.microsoft.com/office/drawing/2014/main" id="{6920F1BB-0B49-437A-8F93-EE409DCF1EDB}"/>
              </a:ext>
            </a:extLst>
          </p:cNvPr>
          <p:cNvSpPr>
            <a:spLocks noGrp="1"/>
          </p:cNvSpPr>
          <p:nvPr>
            <p:ph type="sldNum" sz="quarter" idx="12"/>
          </p:nvPr>
        </p:nvSpPr>
        <p:spPr/>
        <p:txBody>
          <a:bodyPr/>
          <a:lstStyle/>
          <a:p>
            <a:fld id="{F575F13B-4D88-442A-88A4-495A6F2C07E8}" type="slidenum">
              <a:rPr lang="en-US" smtClean="0"/>
              <a:t>4</a:t>
            </a:fld>
            <a:endParaRPr lang="en-US"/>
          </a:p>
        </p:txBody>
      </p:sp>
    </p:spTree>
    <p:extLst>
      <p:ext uri="{BB962C8B-B14F-4D97-AF65-F5344CB8AC3E}">
        <p14:creationId xmlns:p14="http://schemas.microsoft.com/office/powerpoint/2010/main" val="9539148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직사각형 1">
            <a:extLst>
              <a:ext uri="{FF2B5EF4-FFF2-40B4-BE49-F238E27FC236}">
                <a16:creationId xmlns:a16="http://schemas.microsoft.com/office/drawing/2014/main" id="{08C173EB-F1C3-4273-BDE7-AF829A380351}"/>
              </a:ext>
            </a:extLst>
          </p:cNvPr>
          <p:cNvSpPr/>
          <p:nvPr/>
        </p:nvSpPr>
        <p:spPr>
          <a:xfrm>
            <a:off x="431760" y="1412776"/>
            <a:ext cx="8280480" cy="4678204"/>
          </a:xfrm>
          <a:prstGeom prst="rect">
            <a:avLst/>
          </a:prstGeom>
        </p:spPr>
        <p:txBody>
          <a:bodyPr wrap="square">
            <a:spAutoFit/>
          </a:bodyPr>
          <a:lstStyle/>
          <a:p>
            <a:pPr algn="ctr"/>
            <a:r>
              <a:rPr lang="en-US" altLang="ko-KR" sz="3200" b="1" dirty="0">
                <a:solidFill>
                  <a:srgbClr val="000000"/>
                </a:solidFill>
                <a:latin typeface="Times New Roman" panose="02020603050405020304" pitchFamily="18" charset="0"/>
                <a:cs typeface="Times New Roman" panose="02020603050405020304" pitchFamily="18" charset="0"/>
              </a:rPr>
              <a:t>Level 2</a:t>
            </a:r>
          </a:p>
          <a:p>
            <a:pPr algn="ctr"/>
            <a:endParaRPr lang="en-US" altLang="ko-KR" sz="2000" dirty="0">
              <a:solidFill>
                <a:srgbClr val="000000"/>
              </a:solidFill>
              <a:latin typeface="Times New Roman" panose="02020603050405020304" pitchFamily="18" charset="0"/>
              <a:cs typeface="Times New Roman" panose="02020603050405020304" pitchFamily="18" charset="0"/>
            </a:endParaRPr>
          </a:p>
          <a:p>
            <a:pPr marL="177800" indent="-177800">
              <a:buFont typeface="Arial" panose="020B0604020202020204" pitchFamily="34" charset="0"/>
              <a:buChar char="•"/>
            </a:pPr>
            <a:r>
              <a:rPr lang="en-US" altLang="ko-KR" sz="2000" dirty="0">
                <a:solidFill>
                  <a:srgbClr val="000000"/>
                </a:solidFill>
                <a:latin typeface="Times New Roman" panose="02020603050405020304" pitchFamily="18" charset="0"/>
                <a:cs typeface="Times New Roman" panose="02020603050405020304" pitchFamily="18" charset="0"/>
              </a:rPr>
              <a:t>Under Level 2, in addition to carrying out all Level 1 functions, the COSCAP would also provides operational assistance to a State/SAR or group of States/SARs on the basis of a formal and binding agreement.</a:t>
            </a:r>
          </a:p>
          <a:p>
            <a:pPr marL="177800" indent="-177800">
              <a:buFont typeface="Arial" panose="020B0604020202020204" pitchFamily="34" charset="0"/>
              <a:buChar char="•"/>
            </a:pPr>
            <a:endParaRPr lang="en-US" altLang="ko-KR" sz="1200" dirty="0">
              <a:solidFill>
                <a:srgbClr val="000000"/>
              </a:solidFill>
              <a:latin typeface="Times New Roman" panose="02020603050405020304" pitchFamily="18" charset="0"/>
              <a:cs typeface="Times New Roman" panose="02020603050405020304" pitchFamily="18" charset="0"/>
            </a:endParaRPr>
          </a:p>
          <a:p>
            <a:pPr marL="177800" indent="-177800">
              <a:buFont typeface="Arial" panose="020B0604020202020204" pitchFamily="34" charset="0"/>
              <a:buChar char="•"/>
            </a:pPr>
            <a:r>
              <a:rPr lang="en-US" altLang="ko-KR" sz="2000" dirty="0">
                <a:solidFill>
                  <a:srgbClr val="000000"/>
                </a:solidFill>
                <a:latin typeface="Times New Roman" panose="02020603050405020304" pitchFamily="18" charset="0"/>
                <a:cs typeface="Times New Roman" panose="02020603050405020304" pitchFamily="18" charset="0"/>
              </a:rPr>
              <a:t>The operational assistance includes the conduct of audits, inspections and other investigations on industry entities.</a:t>
            </a:r>
          </a:p>
          <a:p>
            <a:pPr marL="177800" indent="-177800">
              <a:buFont typeface="Arial" panose="020B0604020202020204" pitchFamily="34" charset="0"/>
              <a:buChar char="•"/>
            </a:pPr>
            <a:endParaRPr lang="en-US" altLang="ko-KR" sz="1200" dirty="0">
              <a:solidFill>
                <a:srgbClr val="000000"/>
              </a:solidFill>
              <a:latin typeface="Times New Roman" panose="02020603050405020304" pitchFamily="18" charset="0"/>
              <a:cs typeface="Times New Roman" panose="02020603050405020304" pitchFamily="18" charset="0"/>
            </a:endParaRPr>
          </a:p>
          <a:p>
            <a:pPr marL="177800" indent="-177800">
              <a:buFont typeface="Arial" panose="020B0604020202020204" pitchFamily="34" charset="0"/>
              <a:buChar char="•"/>
            </a:pPr>
            <a:r>
              <a:rPr lang="en-US" altLang="ko-KR" sz="2000" dirty="0">
                <a:solidFill>
                  <a:srgbClr val="000000"/>
                </a:solidFill>
                <a:latin typeface="Times New Roman" panose="02020603050405020304" pitchFamily="18" charset="0"/>
                <a:cs typeface="Times New Roman" panose="02020603050405020304" pitchFamily="18" charset="0"/>
              </a:rPr>
              <a:t>The State/SAR issues certificates, licenses and approvals on the basis of the operational assistance provided.</a:t>
            </a:r>
          </a:p>
          <a:p>
            <a:pPr marL="177800" indent="-177800">
              <a:buFont typeface="Arial" panose="020B0604020202020204" pitchFamily="34" charset="0"/>
              <a:buChar char="•"/>
            </a:pPr>
            <a:endParaRPr lang="en-US" altLang="ko-KR" sz="1200" dirty="0">
              <a:solidFill>
                <a:srgbClr val="000000"/>
              </a:solidFill>
              <a:latin typeface="Times New Roman" panose="02020603050405020304" pitchFamily="18" charset="0"/>
              <a:cs typeface="Times New Roman" panose="02020603050405020304" pitchFamily="18" charset="0"/>
            </a:endParaRPr>
          </a:p>
          <a:p>
            <a:pPr marL="177800" indent="-177800">
              <a:buFont typeface="Arial" panose="020B0604020202020204" pitchFamily="34" charset="0"/>
              <a:buChar char="•"/>
            </a:pPr>
            <a:r>
              <a:rPr lang="en-US" altLang="ko-KR" sz="2000" dirty="0">
                <a:solidFill>
                  <a:srgbClr val="000000"/>
                </a:solidFill>
                <a:latin typeface="Times New Roman" panose="02020603050405020304" pitchFamily="18" charset="0"/>
                <a:cs typeface="Times New Roman" panose="02020603050405020304" pitchFamily="18" charset="0"/>
              </a:rPr>
              <a:t>Under Level 2, the COSCAP employed experts are empowered or granted delegated authority to carry out inspectorate activities that support the certification and surveillance responsibilities of the State.</a:t>
            </a:r>
          </a:p>
        </p:txBody>
      </p:sp>
      <p:sp>
        <p:nvSpPr>
          <p:cNvPr id="3" name="슬라이드 번호 개체 틀 2">
            <a:extLst>
              <a:ext uri="{FF2B5EF4-FFF2-40B4-BE49-F238E27FC236}">
                <a16:creationId xmlns:a16="http://schemas.microsoft.com/office/drawing/2014/main" id="{630F064D-2B69-41B8-A45D-74FFC71D8A59}"/>
              </a:ext>
            </a:extLst>
          </p:cNvPr>
          <p:cNvSpPr>
            <a:spLocks noGrp="1"/>
          </p:cNvSpPr>
          <p:nvPr>
            <p:ph type="sldNum" sz="quarter" idx="12"/>
          </p:nvPr>
        </p:nvSpPr>
        <p:spPr/>
        <p:txBody>
          <a:bodyPr/>
          <a:lstStyle/>
          <a:p>
            <a:fld id="{F575F13B-4D88-442A-88A4-495A6F2C07E8}" type="slidenum">
              <a:rPr lang="en-US" smtClean="0"/>
              <a:t>5</a:t>
            </a:fld>
            <a:endParaRPr lang="en-US"/>
          </a:p>
        </p:txBody>
      </p:sp>
    </p:spTree>
    <p:extLst>
      <p:ext uri="{BB962C8B-B14F-4D97-AF65-F5344CB8AC3E}">
        <p14:creationId xmlns:p14="http://schemas.microsoft.com/office/powerpoint/2010/main" val="22922164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직사각형 1">
            <a:extLst>
              <a:ext uri="{FF2B5EF4-FFF2-40B4-BE49-F238E27FC236}">
                <a16:creationId xmlns:a16="http://schemas.microsoft.com/office/drawing/2014/main" id="{89404F7F-F9EB-454C-87FA-FCC2158A53E2}"/>
              </a:ext>
            </a:extLst>
          </p:cNvPr>
          <p:cNvSpPr/>
          <p:nvPr/>
        </p:nvSpPr>
        <p:spPr>
          <a:xfrm>
            <a:off x="215880" y="2060848"/>
            <a:ext cx="8712240" cy="3108543"/>
          </a:xfrm>
          <a:prstGeom prst="rect">
            <a:avLst/>
          </a:prstGeom>
        </p:spPr>
        <p:txBody>
          <a:bodyPr wrap="square">
            <a:spAutoFit/>
          </a:bodyPr>
          <a:lstStyle/>
          <a:p>
            <a:pPr algn="ctr"/>
            <a:r>
              <a:rPr lang="en-US" altLang="ko-KR" sz="3200" b="1" dirty="0">
                <a:solidFill>
                  <a:srgbClr val="000000"/>
                </a:solidFill>
                <a:latin typeface="Times New Roman" panose="02020603050405020304" pitchFamily="18" charset="0"/>
                <a:cs typeface="Times New Roman" panose="02020603050405020304" pitchFamily="18" charset="0"/>
              </a:rPr>
              <a:t>What do States/SARs Need</a:t>
            </a:r>
          </a:p>
          <a:p>
            <a:pPr algn="ctr"/>
            <a:endParaRPr lang="en-US" altLang="ko-KR" sz="2000" dirty="0">
              <a:solidFill>
                <a:srgbClr val="000000"/>
              </a:solidFill>
              <a:latin typeface="Times New Roman" panose="02020603050405020304" pitchFamily="18" charset="0"/>
              <a:cs typeface="Times New Roman" panose="02020603050405020304" pitchFamily="18" charset="0"/>
            </a:endParaRPr>
          </a:p>
          <a:p>
            <a:r>
              <a:rPr lang="en-US" altLang="ko-KR" sz="2400" dirty="0">
                <a:solidFill>
                  <a:srgbClr val="000000"/>
                </a:solidFill>
                <a:latin typeface="Times New Roman" panose="02020603050405020304" pitchFamily="18" charset="0"/>
                <a:cs typeface="Times New Roman" panose="02020603050405020304" pitchFamily="18" charset="0"/>
              </a:rPr>
              <a:t>States/SARs normally require advise, training, technical assistance and </a:t>
            </a:r>
            <a:r>
              <a:rPr lang="en-US" altLang="ko-KR" sz="2400" b="1" dirty="0">
                <a:solidFill>
                  <a:srgbClr val="000000"/>
                </a:solidFill>
                <a:latin typeface="Times New Roman" panose="02020603050405020304" pitchFamily="18" charset="0"/>
                <a:cs typeface="Times New Roman" panose="02020603050405020304" pitchFamily="18" charset="0"/>
              </a:rPr>
              <a:t>oversight activities. </a:t>
            </a:r>
            <a:r>
              <a:rPr lang="en-US" altLang="ko-KR" sz="2400" dirty="0">
                <a:solidFill>
                  <a:srgbClr val="000000"/>
                </a:solidFill>
                <a:latin typeface="Times New Roman" panose="02020603050405020304" pitchFamily="18" charset="0"/>
                <a:cs typeface="Times New Roman" panose="02020603050405020304" pitchFamily="18" charset="0"/>
              </a:rPr>
              <a:t>Currently the COSCAP-NA </a:t>
            </a:r>
            <a:r>
              <a:rPr lang="en-US" altLang="ko-KR" sz="2400" b="1" dirty="0">
                <a:solidFill>
                  <a:srgbClr val="000000"/>
                </a:solidFill>
                <a:latin typeface="Times New Roman" panose="02020603050405020304" pitchFamily="18" charset="0"/>
                <a:cs typeface="Times New Roman" panose="02020603050405020304" pitchFamily="18" charset="0"/>
              </a:rPr>
              <a:t>is not providing oversight activities</a:t>
            </a:r>
            <a:r>
              <a:rPr lang="en-US" altLang="ko-KR" sz="2400" dirty="0">
                <a:solidFill>
                  <a:srgbClr val="000000"/>
                </a:solidFill>
                <a:latin typeface="Times New Roman" panose="02020603050405020304" pitchFamily="18" charset="0"/>
                <a:cs typeface="Times New Roman" panose="02020603050405020304" pitchFamily="18" charset="0"/>
              </a:rPr>
              <a:t>. These kinds of activities are clearly outlined within the Job Descriptions (Experts) located within the COSCAP-NA Phase IV </a:t>
            </a:r>
            <a:r>
              <a:rPr lang="en-US" altLang="ko-KR" sz="2400" dirty="0" err="1">
                <a:solidFill>
                  <a:srgbClr val="000000"/>
                </a:solidFill>
                <a:latin typeface="Times New Roman" panose="02020603050405020304" pitchFamily="18" charset="0"/>
                <a:cs typeface="Times New Roman" panose="02020603050405020304" pitchFamily="18" charset="0"/>
              </a:rPr>
              <a:t>Programme</a:t>
            </a:r>
            <a:r>
              <a:rPr lang="en-US" altLang="ko-KR" sz="2400" dirty="0">
                <a:solidFill>
                  <a:srgbClr val="000000"/>
                </a:solidFill>
                <a:latin typeface="Times New Roman" panose="02020603050405020304" pitchFamily="18" charset="0"/>
                <a:cs typeface="Times New Roman" panose="02020603050405020304" pitchFamily="18" charset="0"/>
              </a:rPr>
              <a:t> Document including specific oversight related functions.</a:t>
            </a:r>
            <a:endParaRPr lang="ko-KR" altLang="en-US" sz="2400" dirty="0">
              <a:latin typeface="Times New Roman" panose="02020603050405020304" pitchFamily="18" charset="0"/>
              <a:cs typeface="Times New Roman" panose="02020603050405020304" pitchFamily="18" charset="0"/>
            </a:endParaRPr>
          </a:p>
        </p:txBody>
      </p:sp>
      <p:sp>
        <p:nvSpPr>
          <p:cNvPr id="3" name="슬라이드 번호 개체 틀 2">
            <a:extLst>
              <a:ext uri="{FF2B5EF4-FFF2-40B4-BE49-F238E27FC236}">
                <a16:creationId xmlns:a16="http://schemas.microsoft.com/office/drawing/2014/main" id="{F92721EF-5D34-47FC-A1E7-C8E7D3442523}"/>
              </a:ext>
            </a:extLst>
          </p:cNvPr>
          <p:cNvSpPr>
            <a:spLocks noGrp="1"/>
          </p:cNvSpPr>
          <p:nvPr>
            <p:ph type="sldNum" sz="quarter" idx="12"/>
          </p:nvPr>
        </p:nvSpPr>
        <p:spPr/>
        <p:txBody>
          <a:bodyPr/>
          <a:lstStyle/>
          <a:p>
            <a:fld id="{F575F13B-4D88-442A-88A4-495A6F2C07E8}" type="slidenum">
              <a:rPr lang="en-US" smtClean="0"/>
              <a:t>6</a:t>
            </a:fld>
            <a:endParaRPr lang="en-US"/>
          </a:p>
        </p:txBody>
      </p:sp>
    </p:spTree>
    <p:extLst>
      <p:ext uri="{BB962C8B-B14F-4D97-AF65-F5344CB8AC3E}">
        <p14:creationId xmlns:p14="http://schemas.microsoft.com/office/powerpoint/2010/main" val="10875247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직사각형 1">
            <a:extLst>
              <a:ext uri="{FF2B5EF4-FFF2-40B4-BE49-F238E27FC236}">
                <a16:creationId xmlns:a16="http://schemas.microsoft.com/office/drawing/2014/main" id="{837F23E2-9148-4DA2-960A-618C718BB616}"/>
              </a:ext>
            </a:extLst>
          </p:cNvPr>
          <p:cNvSpPr/>
          <p:nvPr/>
        </p:nvSpPr>
        <p:spPr>
          <a:xfrm>
            <a:off x="251520" y="1340768"/>
            <a:ext cx="8640960" cy="4924425"/>
          </a:xfrm>
          <a:prstGeom prst="rect">
            <a:avLst/>
          </a:prstGeom>
          <a:solidFill>
            <a:schemeClr val="bg1"/>
          </a:solidFill>
        </p:spPr>
        <p:txBody>
          <a:bodyPr wrap="square">
            <a:spAutoFit/>
          </a:bodyPr>
          <a:lstStyle/>
          <a:p>
            <a:pPr algn="ctr"/>
            <a:r>
              <a:rPr lang="en-US" altLang="ko-KR" sz="3200" b="1" dirty="0">
                <a:solidFill>
                  <a:srgbClr val="000000"/>
                </a:solidFill>
                <a:latin typeface="Times New Roman" panose="02020603050405020304" pitchFamily="18" charset="0"/>
                <a:cs typeface="Times New Roman" panose="02020603050405020304" pitchFamily="18" charset="0"/>
              </a:rPr>
              <a:t>Step- </a:t>
            </a:r>
            <a:r>
              <a:rPr lang="en-US" altLang="ko-KR" sz="3000" b="1" dirty="0">
                <a:solidFill>
                  <a:srgbClr val="000000"/>
                </a:solidFill>
                <a:latin typeface="Times New Roman" panose="02020603050405020304" pitchFamily="18" charset="0"/>
                <a:cs typeface="Times New Roman" panose="02020603050405020304" pitchFamily="18" charset="0"/>
              </a:rPr>
              <a:t>by-Step</a:t>
            </a:r>
            <a:r>
              <a:rPr lang="en-US" altLang="ko-KR" sz="3200" b="1" dirty="0">
                <a:solidFill>
                  <a:srgbClr val="000000"/>
                </a:solidFill>
                <a:latin typeface="Times New Roman" panose="02020603050405020304" pitchFamily="18" charset="0"/>
                <a:cs typeface="Times New Roman" panose="02020603050405020304" pitchFamily="18" charset="0"/>
              </a:rPr>
              <a:t> Approach</a:t>
            </a:r>
          </a:p>
          <a:p>
            <a:pPr algn="ctr"/>
            <a:endParaRPr lang="en-US" altLang="ko-KR" dirty="0">
              <a:solidFill>
                <a:srgbClr val="000000"/>
              </a:solidFill>
              <a:latin typeface="Times New Roman" panose="02020603050405020304" pitchFamily="18" charset="0"/>
              <a:cs typeface="Times New Roman" panose="02020603050405020304" pitchFamily="18" charset="0"/>
            </a:endParaRPr>
          </a:p>
          <a:p>
            <a:r>
              <a:rPr lang="en-US" altLang="ko-KR" b="1" dirty="0">
                <a:solidFill>
                  <a:srgbClr val="000000"/>
                </a:solidFill>
                <a:latin typeface="Times New Roman" panose="02020603050405020304" pitchFamily="18" charset="0"/>
                <a:cs typeface="Times New Roman" panose="02020603050405020304" pitchFamily="18" charset="0"/>
              </a:rPr>
              <a:t>Identification of Phase 1V Objectives: </a:t>
            </a:r>
            <a:r>
              <a:rPr lang="en-US" altLang="ko-KR" dirty="0">
                <a:solidFill>
                  <a:srgbClr val="000000"/>
                </a:solidFill>
                <a:latin typeface="Times New Roman" panose="02020603050405020304" pitchFamily="18" charset="0"/>
                <a:cs typeface="Times New Roman" panose="02020603050405020304" pitchFamily="18" charset="0"/>
              </a:rPr>
              <a:t>First step would identifying Phase 1V </a:t>
            </a:r>
            <a:r>
              <a:rPr lang="en-US" altLang="ko-KR" dirty="0" err="1">
                <a:solidFill>
                  <a:srgbClr val="000000"/>
                </a:solidFill>
                <a:latin typeface="Times New Roman" panose="02020603050405020304" pitchFamily="18" charset="0"/>
                <a:cs typeface="Times New Roman" panose="02020603050405020304" pitchFamily="18" charset="0"/>
              </a:rPr>
              <a:t>Programme</a:t>
            </a:r>
            <a:r>
              <a:rPr lang="en-US" altLang="ko-KR" dirty="0">
                <a:solidFill>
                  <a:srgbClr val="000000"/>
                </a:solidFill>
                <a:latin typeface="Times New Roman" panose="02020603050405020304" pitchFamily="18" charset="0"/>
                <a:cs typeface="Times New Roman" panose="02020603050405020304" pitchFamily="18" charset="0"/>
              </a:rPr>
              <a:t> Document objectives where it may be desirable to introduce level 2 types of activities.</a:t>
            </a:r>
          </a:p>
          <a:p>
            <a:r>
              <a:rPr lang="en-US" altLang="ko-KR" dirty="0">
                <a:latin typeface="Times New Roman" panose="02020603050405020304" pitchFamily="18" charset="0"/>
                <a:cs typeface="Times New Roman" panose="02020603050405020304" pitchFamily="18" charset="0"/>
              </a:rPr>
              <a:t>(NOTE: underlined areas demonstrate where level 2 activities may be required.) </a:t>
            </a:r>
          </a:p>
          <a:p>
            <a:endParaRPr lang="en-US" altLang="ko-KR" dirty="0">
              <a:solidFill>
                <a:srgbClr val="000000"/>
              </a:solidFill>
              <a:latin typeface="Times New Roman" panose="02020603050405020304" pitchFamily="18" charset="0"/>
              <a:cs typeface="Times New Roman" panose="02020603050405020304" pitchFamily="18" charset="0"/>
            </a:endParaRPr>
          </a:p>
          <a:p>
            <a:pPr algn="ctr"/>
            <a:r>
              <a:rPr lang="en-US" altLang="ko-KR" sz="3000" b="1" dirty="0">
                <a:latin typeface="Times New Roman" panose="02020603050405020304" pitchFamily="18" charset="0"/>
                <a:cs typeface="Times New Roman" panose="02020603050405020304" pitchFamily="18" charset="0"/>
              </a:rPr>
              <a:t>Immediate Objectives and Outputs </a:t>
            </a:r>
          </a:p>
          <a:p>
            <a:pPr algn="ctr"/>
            <a:endParaRPr lang="en-US" altLang="ko-KR" dirty="0">
              <a:latin typeface="Times New Roman" panose="02020603050405020304" pitchFamily="18" charset="0"/>
              <a:cs typeface="Times New Roman" panose="02020603050405020304" pitchFamily="18" charset="0"/>
            </a:endParaRPr>
          </a:p>
          <a:p>
            <a:r>
              <a:rPr lang="en-US" altLang="ko-KR" b="1" dirty="0">
                <a:latin typeface="Times New Roman" panose="02020603050405020304" pitchFamily="18" charset="0"/>
                <a:cs typeface="Times New Roman" panose="02020603050405020304" pitchFamily="18" charset="0"/>
              </a:rPr>
              <a:t>Immediate Objective 3 </a:t>
            </a:r>
            <a:endParaRPr lang="en-US" altLang="ko-KR" dirty="0">
              <a:latin typeface="Times New Roman" panose="02020603050405020304" pitchFamily="18" charset="0"/>
              <a:cs typeface="Times New Roman" panose="02020603050405020304" pitchFamily="18" charset="0"/>
            </a:endParaRPr>
          </a:p>
          <a:p>
            <a:r>
              <a:rPr lang="en-US" altLang="ko-KR" u="sng" dirty="0">
                <a:latin typeface="Times New Roman" panose="02020603050405020304" pitchFamily="18" charset="0"/>
                <a:cs typeface="Times New Roman" panose="02020603050405020304" pitchFamily="18" charset="0"/>
              </a:rPr>
              <a:t>Assist Members to have the capability to conduct safety oversight of air operators, maintenance organizations, aerodromes and air navigation service providers.</a:t>
            </a:r>
          </a:p>
          <a:p>
            <a:r>
              <a:rPr lang="en-US" altLang="ko-KR" u="sng" dirty="0">
                <a:latin typeface="Times New Roman" panose="02020603050405020304" pitchFamily="18" charset="0"/>
                <a:cs typeface="Times New Roman" panose="02020603050405020304" pitchFamily="18" charset="0"/>
              </a:rPr>
              <a:t> </a:t>
            </a:r>
          </a:p>
          <a:p>
            <a:r>
              <a:rPr lang="en-US" altLang="ko-KR" b="1" dirty="0">
                <a:latin typeface="Times New Roman" panose="02020603050405020304" pitchFamily="18" charset="0"/>
                <a:cs typeface="Times New Roman" panose="02020603050405020304" pitchFamily="18" charset="0"/>
              </a:rPr>
              <a:t>Output 3.1 </a:t>
            </a:r>
            <a:endParaRPr lang="en-US" altLang="ko-KR" dirty="0">
              <a:latin typeface="Times New Roman" panose="02020603050405020304" pitchFamily="18" charset="0"/>
              <a:cs typeface="Times New Roman" panose="02020603050405020304" pitchFamily="18" charset="0"/>
            </a:endParaRPr>
          </a:p>
          <a:p>
            <a:r>
              <a:rPr lang="en-US" altLang="ko-KR" dirty="0">
                <a:latin typeface="Times New Roman" panose="02020603050405020304" pitchFamily="18" charset="0"/>
                <a:cs typeface="Times New Roman" panose="02020603050405020304" pitchFamily="18" charset="0"/>
              </a:rPr>
              <a:t>Where Members lack the capability to do safety oversight independently, provide assistance to Members for the conduct of surveillance, inspection and certification of air operators, maintenance organizations, aerodromes and air navigation service providers. </a:t>
            </a:r>
            <a:endParaRPr lang="ko-KR" altLang="en-US" dirty="0">
              <a:latin typeface="Times New Roman" panose="02020603050405020304" pitchFamily="18" charset="0"/>
              <a:cs typeface="Times New Roman" panose="02020603050405020304" pitchFamily="18" charset="0"/>
            </a:endParaRPr>
          </a:p>
        </p:txBody>
      </p:sp>
      <p:sp>
        <p:nvSpPr>
          <p:cNvPr id="3" name="슬라이드 번호 개체 틀 2">
            <a:extLst>
              <a:ext uri="{FF2B5EF4-FFF2-40B4-BE49-F238E27FC236}">
                <a16:creationId xmlns:a16="http://schemas.microsoft.com/office/drawing/2014/main" id="{F771CB61-3DD6-4DB2-9E6F-3ED0478950EE}"/>
              </a:ext>
            </a:extLst>
          </p:cNvPr>
          <p:cNvSpPr>
            <a:spLocks noGrp="1"/>
          </p:cNvSpPr>
          <p:nvPr>
            <p:ph type="sldNum" sz="quarter" idx="12"/>
          </p:nvPr>
        </p:nvSpPr>
        <p:spPr/>
        <p:txBody>
          <a:bodyPr/>
          <a:lstStyle/>
          <a:p>
            <a:fld id="{F575F13B-4D88-442A-88A4-495A6F2C07E8}" type="slidenum">
              <a:rPr lang="en-US" smtClean="0"/>
              <a:t>7</a:t>
            </a:fld>
            <a:endParaRPr lang="en-US"/>
          </a:p>
        </p:txBody>
      </p:sp>
    </p:spTree>
    <p:extLst>
      <p:ext uri="{BB962C8B-B14F-4D97-AF65-F5344CB8AC3E}">
        <p14:creationId xmlns:p14="http://schemas.microsoft.com/office/powerpoint/2010/main" val="25843754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직사각형 1">
            <a:extLst>
              <a:ext uri="{FF2B5EF4-FFF2-40B4-BE49-F238E27FC236}">
                <a16:creationId xmlns:a16="http://schemas.microsoft.com/office/drawing/2014/main" id="{600D0723-5231-46BE-9C42-D1A02BB19C48}"/>
              </a:ext>
            </a:extLst>
          </p:cNvPr>
          <p:cNvSpPr/>
          <p:nvPr/>
        </p:nvSpPr>
        <p:spPr>
          <a:xfrm>
            <a:off x="310090" y="1916832"/>
            <a:ext cx="8523820" cy="3231654"/>
          </a:xfrm>
          <a:prstGeom prst="rect">
            <a:avLst/>
          </a:prstGeom>
        </p:spPr>
        <p:txBody>
          <a:bodyPr wrap="square">
            <a:spAutoFit/>
          </a:bodyPr>
          <a:lstStyle/>
          <a:p>
            <a:pPr algn="ctr"/>
            <a:r>
              <a:rPr lang="en-US" altLang="ko-KR" sz="3000" b="1" dirty="0">
                <a:solidFill>
                  <a:srgbClr val="000000"/>
                </a:solidFill>
                <a:latin typeface="Times New Roman" panose="02020603050405020304" pitchFamily="18" charset="0"/>
                <a:cs typeface="Times New Roman" panose="02020603050405020304" pitchFamily="18" charset="0"/>
              </a:rPr>
              <a:t>Determine if Member States have Proper Delegation of Power within their Key Legislation </a:t>
            </a:r>
          </a:p>
          <a:p>
            <a:pPr algn="ctr"/>
            <a:endParaRPr lang="en-US" altLang="ko-KR" sz="2400" dirty="0">
              <a:solidFill>
                <a:srgbClr val="000000"/>
              </a:solidFill>
              <a:latin typeface="Times New Roman" panose="02020603050405020304" pitchFamily="18" charset="0"/>
              <a:cs typeface="Times New Roman" panose="02020603050405020304" pitchFamily="18" charset="0"/>
            </a:endParaRPr>
          </a:p>
          <a:p>
            <a:r>
              <a:rPr lang="en-US" altLang="ko-KR" sz="2400" dirty="0">
                <a:solidFill>
                  <a:srgbClr val="000000"/>
                </a:solidFill>
                <a:latin typeface="Times New Roman" panose="02020603050405020304" pitchFamily="18" charset="0"/>
                <a:cs typeface="Times New Roman" panose="02020603050405020304" pitchFamily="18" charset="0"/>
              </a:rPr>
              <a:t>If a CAA/DGCA wishes to delegate certain oversight functions including any powers, duties and </a:t>
            </a:r>
            <a:r>
              <a:rPr lang="en-US" altLang="ko-KR" sz="2400" i="1" dirty="0">
                <a:solidFill>
                  <a:srgbClr val="000000"/>
                </a:solidFill>
                <a:latin typeface="Times New Roman" panose="02020603050405020304" pitchFamily="18" charset="0"/>
                <a:cs typeface="Times New Roman" panose="02020603050405020304" pitchFamily="18" charset="0"/>
              </a:rPr>
              <a:t>other functions </a:t>
            </a:r>
            <a:r>
              <a:rPr lang="en-US" altLang="ko-KR" sz="2400" dirty="0">
                <a:solidFill>
                  <a:srgbClr val="000000"/>
                </a:solidFill>
                <a:latin typeface="Times New Roman" panose="02020603050405020304" pitchFamily="18" charset="0"/>
                <a:cs typeface="Times New Roman" panose="02020603050405020304" pitchFamily="18" charset="0"/>
              </a:rPr>
              <a:t>to a person other than those employed (and duly authorized) by the CAA/DGCA/State/SAR, the authority to do so must be clearly outlined within the hosting State/SAR’s aeronautical legislation. </a:t>
            </a:r>
            <a:endParaRPr lang="ko-KR" altLang="en-US" sz="2400" dirty="0">
              <a:latin typeface="Times New Roman" panose="02020603050405020304" pitchFamily="18" charset="0"/>
              <a:cs typeface="Times New Roman" panose="02020603050405020304" pitchFamily="18" charset="0"/>
            </a:endParaRPr>
          </a:p>
        </p:txBody>
      </p:sp>
      <p:sp>
        <p:nvSpPr>
          <p:cNvPr id="3" name="슬라이드 번호 개체 틀 2">
            <a:extLst>
              <a:ext uri="{FF2B5EF4-FFF2-40B4-BE49-F238E27FC236}">
                <a16:creationId xmlns:a16="http://schemas.microsoft.com/office/drawing/2014/main" id="{D5A5AC57-9E01-456D-9EC6-518A2027F2A5}"/>
              </a:ext>
            </a:extLst>
          </p:cNvPr>
          <p:cNvSpPr>
            <a:spLocks noGrp="1"/>
          </p:cNvSpPr>
          <p:nvPr>
            <p:ph type="sldNum" sz="quarter" idx="12"/>
          </p:nvPr>
        </p:nvSpPr>
        <p:spPr/>
        <p:txBody>
          <a:bodyPr/>
          <a:lstStyle/>
          <a:p>
            <a:fld id="{F575F13B-4D88-442A-88A4-495A6F2C07E8}" type="slidenum">
              <a:rPr lang="en-US" smtClean="0"/>
              <a:t>8</a:t>
            </a:fld>
            <a:endParaRPr lang="en-US"/>
          </a:p>
        </p:txBody>
      </p:sp>
    </p:spTree>
    <p:extLst>
      <p:ext uri="{BB962C8B-B14F-4D97-AF65-F5344CB8AC3E}">
        <p14:creationId xmlns:p14="http://schemas.microsoft.com/office/powerpoint/2010/main" val="17926598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직사각형 1">
            <a:extLst>
              <a:ext uri="{FF2B5EF4-FFF2-40B4-BE49-F238E27FC236}">
                <a16:creationId xmlns:a16="http://schemas.microsoft.com/office/drawing/2014/main" id="{600D0723-5231-46BE-9C42-D1A02BB19C48}"/>
              </a:ext>
            </a:extLst>
          </p:cNvPr>
          <p:cNvSpPr/>
          <p:nvPr/>
        </p:nvSpPr>
        <p:spPr>
          <a:xfrm>
            <a:off x="251520" y="2060848"/>
            <a:ext cx="8640960" cy="3231654"/>
          </a:xfrm>
          <a:prstGeom prst="rect">
            <a:avLst/>
          </a:prstGeom>
          <a:solidFill>
            <a:schemeClr val="bg1"/>
          </a:solidFill>
        </p:spPr>
        <p:txBody>
          <a:bodyPr wrap="square">
            <a:spAutoFit/>
          </a:bodyPr>
          <a:lstStyle/>
          <a:p>
            <a:pPr algn="ctr"/>
            <a:r>
              <a:rPr lang="en-US" altLang="ko-KR" sz="3200" b="1" dirty="0">
                <a:solidFill>
                  <a:srgbClr val="000000"/>
                </a:solidFill>
                <a:latin typeface="Times New Roman" panose="02020603050405020304" pitchFamily="18" charset="0"/>
                <a:cs typeface="Times New Roman" panose="02020603050405020304" pitchFamily="18" charset="0"/>
              </a:rPr>
              <a:t>Example of a proper Delegation of Power Clause</a:t>
            </a:r>
          </a:p>
          <a:p>
            <a:pPr algn="ctr"/>
            <a:endParaRPr lang="en-US" altLang="ko-KR" sz="3200" b="1" dirty="0">
              <a:solidFill>
                <a:srgbClr val="000000"/>
              </a:solidFill>
              <a:latin typeface="Times New Roman" panose="02020603050405020304" pitchFamily="18" charset="0"/>
              <a:cs typeface="Times New Roman" panose="02020603050405020304" pitchFamily="18" charset="0"/>
            </a:endParaRPr>
          </a:p>
          <a:p>
            <a:pPr algn="just"/>
            <a:r>
              <a:rPr lang="en-US" altLang="ko-KR" sz="2400" dirty="0">
                <a:solidFill>
                  <a:srgbClr val="000000"/>
                </a:solidFill>
                <a:latin typeface="Times New Roman" panose="02020603050405020304" pitchFamily="18" charset="0"/>
                <a:cs typeface="Times New Roman" panose="02020603050405020304" pitchFamily="18" charset="0"/>
              </a:rPr>
              <a:t>The Minister may authorize any person or class of persons to exercise or perform, subject to any restrictions or conditions that the Minister may specify, any of the powers, duties or functions of the Minister under this Part, other than the power to make a regulation, an order, a security measure or an emergency direction.</a:t>
            </a:r>
          </a:p>
          <a:p>
            <a:pPr algn="just"/>
            <a:endParaRPr lang="en-US" altLang="ko-KR" sz="2000" dirty="0">
              <a:solidFill>
                <a:srgbClr val="000000"/>
              </a:solidFill>
              <a:latin typeface="Times New Roman" panose="02020603050405020304" pitchFamily="18" charset="0"/>
              <a:cs typeface="Times New Roman" panose="02020603050405020304" pitchFamily="18" charset="0"/>
            </a:endParaRPr>
          </a:p>
        </p:txBody>
      </p:sp>
      <p:sp>
        <p:nvSpPr>
          <p:cNvPr id="3" name="슬라이드 번호 개체 틀 2">
            <a:extLst>
              <a:ext uri="{FF2B5EF4-FFF2-40B4-BE49-F238E27FC236}">
                <a16:creationId xmlns:a16="http://schemas.microsoft.com/office/drawing/2014/main" id="{E9190677-804F-454A-9B59-A42882EE0C73}"/>
              </a:ext>
            </a:extLst>
          </p:cNvPr>
          <p:cNvSpPr>
            <a:spLocks noGrp="1"/>
          </p:cNvSpPr>
          <p:nvPr>
            <p:ph type="sldNum" sz="quarter" idx="12"/>
          </p:nvPr>
        </p:nvSpPr>
        <p:spPr/>
        <p:txBody>
          <a:bodyPr/>
          <a:lstStyle/>
          <a:p>
            <a:fld id="{F575F13B-4D88-442A-88A4-495A6F2C07E8}" type="slidenum">
              <a:rPr lang="en-US" smtClean="0"/>
              <a:t>9</a:t>
            </a:fld>
            <a:endParaRPr lang="en-US"/>
          </a:p>
        </p:txBody>
      </p:sp>
    </p:spTree>
    <p:extLst>
      <p:ext uri="{BB962C8B-B14F-4D97-AF65-F5344CB8AC3E}">
        <p14:creationId xmlns:p14="http://schemas.microsoft.com/office/powerpoint/2010/main" val="2738447121"/>
      </p:ext>
    </p:extLst>
  </p:cSld>
  <p:clrMapOvr>
    <a:masterClrMapping/>
  </p:clrMapOvr>
</p:sld>
</file>

<file path=ppt/theme/theme1.xml><?xml version="1.0" encoding="utf-8"?>
<a:theme xmlns:a="http://schemas.openxmlformats.org/drawingml/2006/main" name="Office 테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56D620A76FF2A41A00D4420C180B43A" ma:contentTypeVersion="0" ma:contentTypeDescription="Create a new document." ma:contentTypeScope="" ma:versionID="c1e489ff2e87f7b9514a28ae271cd669">
  <xsd:schema xmlns:xsd="http://www.w3.org/2001/XMLSchema" xmlns:xs="http://www.w3.org/2001/XMLSchema" xmlns:p="http://schemas.microsoft.com/office/2006/metadata/properties" targetNamespace="http://schemas.microsoft.com/office/2006/metadata/properties" ma:root="true" ma:fieldsID="1b05d82d297216baf5b26c55225140df">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84019496-165E-49DE-B2B0-EC7EBEA4935C}"/>
</file>

<file path=customXml/itemProps2.xml><?xml version="1.0" encoding="utf-8"?>
<ds:datastoreItem xmlns:ds="http://schemas.openxmlformats.org/officeDocument/2006/customXml" ds:itemID="{3C79532B-AF21-4779-BF90-1250DF4288F4}"/>
</file>

<file path=customXml/itemProps3.xml><?xml version="1.0" encoding="utf-8"?>
<ds:datastoreItem xmlns:ds="http://schemas.openxmlformats.org/officeDocument/2006/customXml" ds:itemID="{810215A2-40AD-4BBB-9B78-3FC51CCBBC66}"/>
</file>

<file path=docProps/app.xml><?xml version="1.0" encoding="utf-8"?>
<Properties xmlns="http://schemas.openxmlformats.org/officeDocument/2006/extended-properties" xmlns:vt="http://schemas.openxmlformats.org/officeDocument/2006/docPropsVTypes">
  <Template>coscap template-2</Template>
  <TotalTime>999</TotalTime>
  <Words>2251</Words>
  <Application>Microsoft Office PowerPoint</Application>
  <PresentationFormat>화면 슬라이드 쇼(4:3)</PresentationFormat>
  <Paragraphs>198</Paragraphs>
  <Slides>21</Slides>
  <Notes>21</Notes>
  <HiddenSlides>0</HiddenSlides>
  <MMClips>0</MMClips>
  <ScaleCrop>false</ScaleCrop>
  <HeadingPairs>
    <vt:vector size="6" baseType="variant">
      <vt:variant>
        <vt:lpstr>사용한 글꼴</vt:lpstr>
      </vt:variant>
      <vt:variant>
        <vt:i4>6</vt:i4>
      </vt:variant>
      <vt:variant>
        <vt:lpstr>테마</vt:lpstr>
      </vt:variant>
      <vt:variant>
        <vt:i4>1</vt:i4>
      </vt:variant>
      <vt:variant>
        <vt:lpstr>슬라이드 제목</vt:lpstr>
      </vt:variant>
      <vt:variant>
        <vt:i4>21</vt:i4>
      </vt:variant>
    </vt:vector>
  </HeadingPairs>
  <TitlesOfParts>
    <vt:vector size="28" baseType="lpstr">
      <vt:lpstr>MS Mincho</vt:lpstr>
      <vt:lpstr>맑은 고딕</vt:lpstr>
      <vt:lpstr>Arial</vt:lpstr>
      <vt:lpstr>Calibri</vt:lpstr>
      <vt:lpstr>Franklin Gothic Book</vt:lpstr>
      <vt:lpstr>Times New Roman</vt:lpstr>
      <vt:lpstr>Office 테마</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프레젠테이션</dc:title>
  <dc:creator>박 연수</dc:creator>
  <cp:lastModifiedBy>박 연수</cp:lastModifiedBy>
  <cp:revision>59</cp:revision>
  <dcterms:created xsi:type="dcterms:W3CDTF">2019-03-14T05:17:10Z</dcterms:created>
  <dcterms:modified xsi:type="dcterms:W3CDTF">2019-04-23T14:08:30Z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0x010100356D620A76FF2A41A00D4420C180B43A</vt:lpwstr>
  </property>
</Properties>
</file>