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1" r:id="rId3"/>
    <p:sldId id="257" r:id="rId4"/>
    <p:sldId id="258" r:id="rId5"/>
    <p:sldId id="263" r:id="rId6"/>
    <p:sldId id="262" r:id="rId7"/>
    <p:sldId id="259"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59" autoAdjust="0"/>
    <p:restoredTop sz="94660"/>
  </p:normalViewPr>
  <p:slideViewPr>
    <p:cSldViewPr>
      <p:cViewPr varScale="1">
        <p:scale>
          <a:sx n="67" d="100"/>
          <a:sy n="67" d="100"/>
        </p:scale>
        <p:origin x="150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3CF70-EE15-4FAA-9732-C0BB00CEE109}" type="datetimeFigureOut">
              <a:rPr lang="en-US" smtClean="0"/>
              <a:t>3/26/2019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7D8B52-CA1A-4F16-BC5B-F296E3EE889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2</a:t>
            </a:fld>
            <a:endParaRPr lang="en-US"/>
          </a:p>
        </p:txBody>
      </p:sp>
    </p:spTree>
    <p:extLst>
      <p:ext uri="{BB962C8B-B14F-4D97-AF65-F5344CB8AC3E}">
        <p14:creationId xmlns:p14="http://schemas.microsoft.com/office/powerpoint/2010/main" val="170853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3</a:t>
            </a:fld>
            <a:endParaRPr lang="en-US"/>
          </a:p>
        </p:txBody>
      </p:sp>
    </p:spTree>
    <p:extLst>
      <p:ext uri="{BB962C8B-B14F-4D97-AF65-F5344CB8AC3E}">
        <p14:creationId xmlns:p14="http://schemas.microsoft.com/office/powerpoint/2010/main" val="4164775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4</a:t>
            </a:fld>
            <a:endParaRPr lang="en-US"/>
          </a:p>
        </p:txBody>
      </p:sp>
    </p:spTree>
    <p:extLst>
      <p:ext uri="{BB962C8B-B14F-4D97-AF65-F5344CB8AC3E}">
        <p14:creationId xmlns:p14="http://schemas.microsoft.com/office/powerpoint/2010/main" val="78060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5</a:t>
            </a:fld>
            <a:endParaRPr lang="en-US"/>
          </a:p>
        </p:txBody>
      </p:sp>
    </p:spTree>
    <p:extLst>
      <p:ext uri="{BB962C8B-B14F-4D97-AF65-F5344CB8AC3E}">
        <p14:creationId xmlns:p14="http://schemas.microsoft.com/office/powerpoint/2010/main" val="1252422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6</a:t>
            </a:fld>
            <a:endParaRPr lang="en-US"/>
          </a:p>
        </p:txBody>
      </p:sp>
    </p:spTree>
    <p:extLst>
      <p:ext uri="{BB962C8B-B14F-4D97-AF65-F5344CB8AC3E}">
        <p14:creationId xmlns:p14="http://schemas.microsoft.com/office/powerpoint/2010/main" val="1506148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7</a:t>
            </a:fld>
            <a:endParaRPr lang="en-US"/>
          </a:p>
        </p:txBody>
      </p:sp>
    </p:spTree>
    <p:extLst>
      <p:ext uri="{BB962C8B-B14F-4D97-AF65-F5344CB8AC3E}">
        <p14:creationId xmlns:p14="http://schemas.microsoft.com/office/powerpoint/2010/main" val="3430812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8</a:t>
            </a:fld>
            <a:endParaRPr lang="en-US"/>
          </a:p>
        </p:txBody>
      </p:sp>
    </p:spTree>
    <p:extLst>
      <p:ext uri="{BB962C8B-B14F-4D97-AF65-F5344CB8AC3E}">
        <p14:creationId xmlns:p14="http://schemas.microsoft.com/office/powerpoint/2010/main" val="3257306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ko-KR" altLang="en-US"/>
              <a:t>마스터 제목 스타일 편집</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클릭하여 마스터 부제목 스타일 편집</a:t>
            </a:r>
            <a:endParaRPr lang="en-US"/>
          </a:p>
        </p:txBody>
      </p:sp>
      <p:sp>
        <p:nvSpPr>
          <p:cNvPr id="4" name="Date Placeholder 3"/>
          <p:cNvSpPr>
            <a:spLocks noGrp="1"/>
          </p:cNvSpPr>
          <p:nvPr>
            <p:ph type="dt" sz="half" idx="10"/>
          </p:nvPr>
        </p:nvSpPr>
        <p:spPr/>
        <p:txBody>
          <a:bodyPr/>
          <a:lstStyle/>
          <a:p>
            <a:fld id="{9D9A9358-C57A-4338-A135-E23DB58BFD18}" type="datetime1">
              <a:rPr lang="en-US" altLang="ko-KR"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Vertical Text Placeholder 2"/>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1665B8E1-7DEF-4139-9654-8084DEBEA63D}" type="datetime1">
              <a:rPr lang="en-US" altLang="ko-KR"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ko-KR" altLang="en-US"/>
              <a:t>마스터 제목 스타일 편집</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C668F7F8-3F02-48DE-AC2B-AC18712515DE}" type="datetime1">
              <a:rPr lang="en-US" altLang="ko-KR"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ED7FE1EC-9865-45C2-8E99-391A468F4F9A}" type="datetime1">
              <a:rPr lang="en-US" altLang="ko-KR" smtClean="0"/>
              <a:t>3/26/2019</a:t>
            </a:fld>
            <a:endParaRPr lang="en-US" dirty="0"/>
          </a:p>
        </p:txBody>
      </p:sp>
      <p:sp>
        <p:nvSpPr>
          <p:cNvPr id="8" name="Slide Number Placeholder 7"/>
          <p:cNvSpPr>
            <a:spLocks noGrp="1"/>
          </p:cNvSpPr>
          <p:nvPr>
            <p:ph type="sldNum" sz="quarter" idx="11"/>
          </p:nvPr>
        </p:nvSpPr>
        <p:spPr/>
        <p:txBody>
          <a:bodyPr/>
          <a:lstStyle/>
          <a:p>
            <a:fld id="{F575F13B-4D88-442A-88A4-495A6F2C07E8}"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
        <p:nvSpPr>
          <p:cNvPr id="10" name="Title 9"/>
          <p:cNvSpPr>
            <a:spLocks noGrp="1"/>
          </p:cNvSpPr>
          <p:nvPr>
            <p:ph type="title"/>
          </p:nvPr>
        </p:nvSpPr>
        <p:spPr/>
        <p:txBody>
          <a:bodyPr/>
          <a:lstStyle/>
          <a:p>
            <a:r>
              <a:rPr lang="ko-KR" altLang="en-US"/>
              <a:t>마스터 제목 스타일 편집</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ko-KR" altLang="en-US"/>
              <a:t>마스터 제목 스타일 편집</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24F31F24-A649-4C00-972C-CCBE07EDA051}" type="datetime1">
              <a:rPr lang="en-US" altLang="ko-KR"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Date Placeholder 4"/>
          <p:cNvSpPr>
            <a:spLocks noGrp="1"/>
          </p:cNvSpPr>
          <p:nvPr>
            <p:ph type="dt" sz="half" idx="10"/>
          </p:nvPr>
        </p:nvSpPr>
        <p:spPr/>
        <p:txBody>
          <a:bodyPr/>
          <a:lstStyle/>
          <a:p>
            <a:fld id="{6D5B229B-6A2A-4561-89D2-85EA269180CA}" type="datetime1">
              <a:rPr lang="en-US" altLang="ko-KR" smtClean="0"/>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a:t>마스터 제목 스타일 편집</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01985F78-CC13-47AD-800A-19576EE2521C}" type="datetime1">
              <a:rPr lang="en-US" altLang="ko-KR" smtClean="0"/>
              <a:t>3/26/2019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Date Placeholder 2"/>
          <p:cNvSpPr>
            <a:spLocks noGrp="1"/>
          </p:cNvSpPr>
          <p:nvPr>
            <p:ph type="dt" sz="half" idx="10"/>
          </p:nvPr>
        </p:nvSpPr>
        <p:spPr/>
        <p:txBody>
          <a:bodyPr/>
          <a:lstStyle/>
          <a:p>
            <a:fld id="{A0F18DE9-3A38-4336-9C14-2022185FB70D}" type="datetime1">
              <a:rPr lang="en-US" altLang="ko-KR" smtClean="0"/>
              <a:t>3/26/2019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7ACD92-1A8F-492E-97CF-F806BCDFCB8E}" type="datetime1">
              <a:rPr lang="en-US" altLang="ko-KR" smtClean="0"/>
              <a:t>3/26/2019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75F13B-4D88-442A-88A4-495A6F2C07E8}" type="slidenum">
              <a:rPr lang="en-US" smtClean="0"/>
              <a:t>‹#›</a:t>
            </a:fld>
            <a:endParaRPr lang="en-US"/>
          </a:p>
        </p:txBody>
      </p:sp>
      <p:sp>
        <p:nvSpPr>
          <p:cNvPr id="5" name="직사각형 4">
            <a:extLst>
              <a:ext uri="{FF2B5EF4-FFF2-40B4-BE49-F238E27FC236}">
                <a16:creationId xmlns:a16="http://schemas.microsoft.com/office/drawing/2014/main" id="{5BDA9800-A8BA-4AA8-AE8A-B368D1F743B5}"/>
              </a:ext>
            </a:extLst>
          </p:cNvPr>
          <p:cNvSpPr/>
          <p:nvPr userDrawn="1"/>
        </p:nvSpPr>
        <p:spPr>
          <a:xfrm>
            <a:off x="0" y="5301208"/>
            <a:ext cx="1619672" cy="12190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ko-KR" altLang="en-US"/>
              <a:t>마스터 제목 스타일 편집</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6C08C183-4C39-457E-A0A7-1F991A77A635}" type="datetime1">
              <a:rPr lang="en-US" altLang="ko-KR" smtClean="0"/>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ko-KR" altLang="en-US"/>
              <a:t>마스터 제목 스타일 편집</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9DA79918-05D1-4872-B3B8-AA68DE41549E}" type="datetime1">
              <a:rPr lang="en-US" altLang="ko-KR" smtClean="0"/>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Content Placeholder 15" descr="tmp1_2.jpg"/>
          <p:cNvPicPr>
            <a:picLocks noChangeAspect="1"/>
          </p:cNvPicPr>
          <p:nvPr userDrawn="1"/>
        </p:nvPicPr>
        <p:blipFill>
          <a:blip r:embed="rId13" cstate="print"/>
          <a:stretch>
            <a:fillRect/>
          </a:stretch>
        </p:blipFill>
        <p:spPr>
          <a:xfrm>
            <a:off x="0" y="6551400"/>
            <a:ext cx="9180512" cy="333984"/>
          </a:xfrm>
          <a:prstGeom prst="rect">
            <a:avLst/>
          </a:prstGeom>
        </p:spPr>
      </p:pic>
      <p:pic>
        <p:nvPicPr>
          <p:cNvPr id="7" name="Picture 6" descr="coscap title_1.jpg"/>
          <p:cNvPicPr>
            <a:picLocks noChangeAspect="1"/>
          </p:cNvPicPr>
          <p:nvPr userDrawn="1"/>
        </p:nvPicPr>
        <p:blipFill>
          <a:blip r:embed="rId14" cstate="print"/>
          <a:stretch>
            <a:fillRect/>
          </a:stretch>
        </p:blipFill>
        <p:spPr>
          <a:xfrm>
            <a:off x="7635510" y="0"/>
            <a:ext cx="1545002" cy="1196752"/>
          </a:xfrm>
          <a:prstGeom prst="rect">
            <a:avLst/>
          </a:prstGeom>
        </p:spPr>
      </p:pic>
      <p:pic>
        <p:nvPicPr>
          <p:cNvPr id="8" name="Picture 7" descr="tmp1_2.jpg"/>
          <p:cNvPicPr>
            <a:picLocks noChangeAspect="1"/>
          </p:cNvPicPr>
          <p:nvPr userDrawn="1"/>
        </p:nvPicPr>
        <p:blipFill>
          <a:blip r:embed="rId13" cstate="print"/>
          <a:stretch>
            <a:fillRect/>
          </a:stretch>
        </p:blipFill>
        <p:spPr>
          <a:xfrm rot="10800000" flipV="1">
            <a:off x="0" y="0"/>
            <a:ext cx="7668344" cy="1196752"/>
          </a:xfrm>
          <a:prstGeom prst="rect">
            <a:avLst/>
          </a:prstGeom>
        </p:spPr>
      </p:pic>
      <p:sp>
        <p:nvSpPr>
          <p:cNvPr id="9" name="Rectangle 8"/>
          <p:cNvSpPr/>
          <p:nvPr userDrawn="1"/>
        </p:nvSpPr>
        <p:spPr>
          <a:xfrm>
            <a:off x="323528" y="16748"/>
            <a:ext cx="2088232" cy="1107996"/>
          </a:xfrm>
          <a:prstGeom prst="rect">
            <a:avLst/>
          </a:prstGeom>
          <a:noFill/>
        </p:spPr>
        <p:txBody>
          <a:bodyPr wrap="square" lIns="91440" tIns="45720" rIns="91440" bIns="45720">
            <a:spAutoFit/>
          </a:bodyPr>
          <a:lstStyle/>
          <a:p>
            <a:r>
              <a:rPr lang="en-US" sz="3800" b="1" spc="3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COSCAP</a:t>
            </a:r>
          </a:p>
          <a:p>
            <a:r>
              <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North Asia</a:t>
            </a:r>
          </a:p>
        </p:txBody>
      </p:sp>
      <p:sp>
        <p:nvSpPr>
          <p:cNvPr id="10" name="Rectangle 9"/>
          <p:cNvSpPr/>
          <p:nvPr userDrawn="1"/>
        </p:nvSpPr>
        <p:spPr>
          <a:xfrm>
            <a:off x="2411760" y="116632"/>
            <a:ext cx="4968551" cy="872547"/>
          </a:xfrm>
          <a:prstGeom prst="rect">
            <a:avLst/>
          </a:prstGeom>
          <a:noFill/>
        </p:spPr>
        <p:txBody>
          <a:bodyPr wrap="square" lIns="91440" tIns="45720" rIns="91440" bIns="45720">
            <a:spAutoFit/>
          </a:bodyPr>
          <a:lstStyle/>
          <a:p>
            <a:pPr marL="0" marR="0" lvl="0" indent="0" defTabSz="914400" rtl="0" eaLnBrk="1" fontAlgn="auto" latinLnBrk="0" hangingPunct="1">
              <a:lnSpc>
                <a:spcPct val="150000"/>
              </a:lnSpc>
              <a:spcBef>
                <a:spcPct val="0"/>
              </a:spcBef>
              <a:spcAft>
                <a:spcPts val="0"/>
              </a:spcAft>
              <a:buClrTx/>
              <a:buSzTx/>
              <a:buFontTx/>
              <a:buNone/>
              <a:tabLst/>
              <a:defRPr/>
            </a:pPr>
            <a:r>
              <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ea typeface="+mj-ea"/>
                <a:cs typeface="Arial" pitchFamily="34" charset="0"/>
              </a:rPr>
              <a:t>Cooperative Development of Operational Safety &amp;</a:t>
            </a:r>
          </a:p>
          <a:p>
            <a:pPr marL="0" marR="0" lvl="0" indent="0" defTabSz="914400" rtl="0" eaLnBrk="1" fontAlgn="auto" latinLnBrk="0" hangingPunct="1">
              <a:lnSpc>
                <a:spcPct val="150000"/>
              </a:lnSpc>
              <a:spcBef>
                <a:spcPct val="0"/>
              </a:spcBef>
              <a:spcAft>
                <a:spcPts val="0"/>
              </a:spcAft>
              <a:buClrTx/>
              <a:buSzTx/>
              <a:buFontTx/>
              <a:buNone/>
              <a:tabLst/>
              <a:defRPr/>
            </a:pPr>
            <a:r>
              <a:rPr kumimoji="0" lang="en-US" b="0" i="0" u="none" strike="noStrike" kern="1200" cap="none" normalizeH="0" baseline="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Continuing Airworthiness</a:t>
            </a:r>
            <a:r>
              <a:rPr kumimoji="0" lang="en-US" b="0" i="0" u="none" strike="noStrike" kern="1200" cap="none" normalizeH="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 Programme</a:t>
            </a:r>
            <a:endPar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cs typeface="Arial" pitchFamily="34" charset="0"/>
            </a:endParaRPr>
          </a:p>
        </p:txBody>
      </p:sp>
      <p:cxnSp>
        <p:nvCxnSpPr>
          <p:cNvPr id="11" name="Straight Connector 10"/>
          <p:cNvCxnSpPr/>
          <p:nvPr userDrawn="1"/>
        </p:nvCxnSpPr>
        <p:spPr>
          <a:xfrm>
            <a:off x="2411760" y="620688"/>
            <a:ext cx="4968552" cy="0"/>
          </a:xfrm>
          <a:prstGeom prst="line">
            <a:avLst/>
          </a:prstGeom>
          <a:ln w="15875">
            <a:solidFill>
              <a:schemeClr val="bg1"/>
            </a:solidFill>
          </a:ln>
        </p:spPr>
        <p:style>
          <a:lnRef idx="2">
            <a:schemeClr val="accent1"/>
          </a:lnRef>
          <a:fillRef idx="0">
            <a:schemeClr val="accent1"/>
          </a:fillRef>
          <a:effectRef idx="1">
            <a:schemeClr val="accent1"/>
          </a:effectRef>
          <a:fontRef idx="minor">
            <a:schemeClr val="tx1"/>
          </a:fontRef>
        </p:style>
      </p:cxnSp>
      <p:pic>
        <p:nvPicPr>
          <p:cNvPr id="12" name="Content Placeholder 27" descr="coscap title_4.jpg"/>
          <p:cNvPicPr>
            <a:picLocks noChangeAspect="1"/>
          </p:cNvPicPr>
          <p:nvPr userDrawn="1"/>
        </p:nvPicPr>
        <p:blipFill>
          <a:blip r:embed="rId15" cstate="print"/>
          <a:stretch>
            <a:fillRect/>
          </a:stretch>
        </p:blipFill>
        <p:spPr>
          <a:xfrm>
            <a:off x="133700" y="5400601"/>
            <a:ext cx="1197940" cy="1052735"/>
          </a:xfrm>
          <a:prstGeom prst="rect">
            <a:avLst/>
          </a:prstGeom>
        </p:spPr>
      </p:pic>
      <p:sp>
        <p:nvSpPr>
          <p:cNvPr id="2" name="Title Placeholder 1"/>
          <p:cNvSpPr>
            <a:spLocks noGrp="1"/>
          </p:cNvSpPr>
          <p:nvPr>
            <p:ph type="title"/>
          </p:nvPr>
        </p:nvSpPr>
        <p:spPr>
          <a:xfrm>
            <a:off x="457200" y="1349896"/>
            <a:ext cx="8229600" cy="494928"/>
          </a:xfrm>
          <a:prstGeom prst="rect">
            <a:avLst/>
          </a:prstGeom>
        </p:spPr>
        <p:txBody>
          <a:bodyPr vert="horz" lIns="91440" tIns="45720" rIns="91440" bIns="45720" rtlCol="0" anchor="ctr">
            <a:normAutofit/>
          </a:bodyPr>
          <a:lstStyle/>
          <a:p>
            <a:r>
              <a:rPr lang="ko-KR" altLang="en-US"/>
              <a:t>마스터 제목 스타일 편집</a:t>
            </a:r>
            <a:endParaRPr lang="en-US"/>
          </a:p>
        </p:txBody>
      </p:sp>
      <p:sp>
        <p:nvSpPr>
          <p:cNvPr id="3" name="Text Placeholder 2"/>
          <p:cNvSpPr>
            <a:spLocks noGrp="1"/>
          </p:cNvSpPr>
          <p:nvPr>
            <p:ph type="body" idx="1"/>
          </p:nvPr>
        </p:nvSpPr>
        <p:spPr>
          <a:xfrm>
            <a:off x="457200" y="1988840"/>
            <a:ext cx="8229600" cy="4309939"/>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2"/>
          </p:nvPr>
        </p:nvSpPr>
        <p:spPr>
          <a:xfrm>
            <a:off x="251520" y="6520259"/>
            <a:ext cx="2133600" cy="365125"/>
          </a:xfrm>
          <a:prstGeom prst="rect">
            <a:avLst/>
          </a:prstGeom>
        </p:spPr>
        <p:txBody>
          <a:bodyPr vert="horz" lIns="91440" tIns="45720" rIns="91440" bIns="45720" rtlCol="0" anchor="ctr"/>
          <a:lstStyle>
            <a:lvl1pPr algn="l">
              <a:defRPr sz="1200">
                <a:solidFill>
                  <a:schemeClr val="bg1"/>
                </a:solidFill>
                <a:latin typeface="Franklin Gothic Book" pitchFamily="34" charset="0"/>
              </a:defRPr>
            </a:lvl1pPr>
          </a:lstStyle>
          <a:p>
            <a:fld id="{694FBA90-0591-4E71-A6C5-852776B26D93}" type="datetime1">
              <a:rPr lang="en-US" altLang="ko-KR" smtClean="0"/>
              <a:t>3/26/2019</a:t>
            </a:fld>
            <a:endParaRPr lang="en-US" dirty="0"/>
          </a:p>
        </p:txBody>
      </p:sp>
      <p:sp>
        <p:nvSpPr>
          <p:cNvPr id="5" name="Footer Placeholder 4"/>
          <p:cNvSpPr>
            <a:spLocks noGrp="1"/>
          </p:cNvSpPr>
          <p:nvPr>
            <p:ph type="ftr" sz="quarter" idx="3"/>
          </p:nvPr>
        </p:nvSpPr>
        <p:spPr>
          <a:xfrm>
            <a:off x="3124200" y="6520259"/>
            <a:ext cx="2895600" cy="365125"/>
          </a:xfrm>
          <a:prstGeom prst="rect">
            <a:avLst/>
          </a:prstGeom>
        </p:spPr>
        <p:txBody>
          <a:bodyPr vert="horz" lIns="91440" tIns="45720" rIns="91440" bIns="45720" rtlCol="0" anchor="ctr"/>
          <a:lstStyle>
            <a:lvl1pPr algn="ctr">
              <a:defRPr sz="1200">
                <a:solidFill>
                  <a:schemeClr val="bg1"/>
                </a:solidFill>
                <a:latin typeface="Franklin Gothic Book" pitchFamily="34" charset="0"/>
              </a:defRPr>
            </a:lvl1pPr>
          </a:lstStyle>
          <a:p>
            <a:endParaRPr lang="en-US" dirty="0"/>
          </a:p>
        </p:txBody>
      </p:sp>
      <p:sp>
        <p:nvSpPr>
          <p:cNvPr id="6" name="Slide Number Placeholder 5"/>
          <p:cNvSpPr>
            <a:spLocks noGrp="1"/>
          </p:cNvSpPr>
          <p:nvPr>
            <p:ph type="sldNum" sz="quarter" idx="4"/>
          </p:nvPr>
        </p:nvSpPr>
        <p:spPr>
          <a:xfrm>
            <a:off x="6758880" y="6520259"/>
            <a:ext cx="2133600" cy="365125"/>
          </a:xfrm>
          <a:prstGeom prst="rect">
            <a:avLst/>
          </a:prstGeom>
        </p:spPr>
        <p:txBody>
          <a:bodyPr vert="horz" lIns="91440" tIns="45720" rIns="91440" bIns="45720" rtlCol="0" anchor="ctr"/>
          <a:lstStyle>
            <a:lvl1pPr algn="r">
              <a:defRPr sz="1200">
                <a:solidFill>
                  <a:schemeClr val="bg1"/>
                </a:solidFill>
                <a:latin typeface="Franklin Gothic Book" pitchFamily="34" charset="0"/>
              </a:defRPr>
            </a:lvl1pPr>
          </a:lstStyle>
          <a:p>
            <a:fld id="{F575F13B-4D88-442A-88A4-495A6F2C07E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직사각형 4">
            <a:extLst>
              <a:ext uri="{FF2B5EF4-FFF2-40B4-BE49-F238E27FC236}">
                <a16:creationId xmlns:a16="http://schemas.microsoft.com/office/drawing/2014/main" id="{1398F728-07BF-49EA-9332-5C0AF75CABD3}"/>
              </a:ext>
            </a:extLst>
          </p:cNvPr>
          <p:cNvSpPr/>
          <p:nvPr/>
        </p:nvSpPr>
        <p:spPr>
          <a:xfrm>
            <a:off x="325810" y="2276872"/>
            <a:ext cx="8492380" cy="1754326"/>
          </a:xfrm>
          <a:prstGeom prst="rect">
            <a:avLst/>
          </a:prstGeom>
        </p:spPr>
        <p:txBody>
          <a:bodyPr wrap="square">
            <a:spAutoFit/>
          </a:bodyPr>
          <a:lstStyle/>
          <a:p>
            <a:pPr algn="ctr"/>
            <a:r>
              <a:rPr lang="en-US" altLang="ko-KR" sz="3600" b="1" dirty="0">
                <a:latin typeface="Times New Roman" panose="02020603050405020304" pitchFamily="18" charset="0"/>
                <a:cs typeface="Times New Roman" panose="02020603050405020304" pitchFamily="18" charset="0"/>
              </a:rPr>
              <a:t>COSCAP-NA Phase IV</a:t>
            </a:r>
          </a:p>
          <a:p>
            <a:pPr algn="ctr"/>
            <a:r>
              <a:rPr lang="en-US" altLang="ko-KR" sz="3600" b="1" dirty="0">
                <a:latin typeface="Times New Roman" panose="02020603050405020304" pitchFamily="18" charset="0"/>
                <a:cs typeface="Times New Roman" panose="02020603050405020304" pitchFamily="18" charset="0"/>
              </a:rPr>
              <a:t>Collaboration Among the APAC COSCAPs (DP8)</a:t>
            </a:r>
            <a:endParaRPr lang="ko-KR" altLang="en-US" sz="3600" b="1" dirty="0">
              <a:latin typeface="Times New Roman" panose="02020603050405020304" pitchFamily="18" charset="0"/>
              <a:cs typeface="Times New Roman" panose="02020603050405020304" pitchFamily="18" charset="0"/>
            </a:endParaRPr>
          </a:p>
        </p:txBody>
      </p:sp>
      <p:sp>
        <p:nvSpPr>
          <p:cNvPr id="6" name="직사각형 5">
            <a:extLst>
              <a:ext uri="{FF2B5EF4-FFF2-40B4-BE49-F238E27FC236}">
                <a16:creationId xmlns:a16="http://schemas.microsoft.com/office/drawing/2014/main" id="{B1FD039B-7978-4ADC-B849-94696C7E65DA}"/>
              </a:ext>
            </a:extLst>
          </p:cNvPr>
          <p:cNvSpPr/>
          <p:nvPr/>
        </p:nvSpPr>
        <p:spPr>
          <a:xfrm>
            <a:off x="1153902" y="4437112"/>
            <a:ext cx="6836196" cy="1200329"/>
          </a:xfrm>
          <a:prstGeom prst="rect">
            <a:avLst/>
          </a:prstGeom>
        </p:spPr>
        <p:txBody>
          <a:bodyPr wrap="square">
            <a:spAutoFit/>
          </a:bodyPr>
          <a:lstStyle/>
          <a:p>
            <a:pPr algn="ctr"/>
            <a:r>
              <a:rPr lang="en-US" altLang="ko-KR" sz="2400" dirty="0">
                <a:latin typeface="Times New Roman" panose="02020603050405020304" pitchFamily="18" charset="0"/>
                <a:cs typeface="Times New Roman" panose="02020603050405020304" pitchFamily="18" charset="0"/>
              </a:rPr>
              <a:t>19th COSCAP-NA Steering Committee Meeting</a:t>
            </a:r>
          </a:p>
          <a:p>
            <a:pPr algn="ctr"/>
            <a:r>
              <a:rPr lang="en-US" altLang="ko-KR" sz="2400" dirty="0">
                <a:latin typeface="Times New Roman" panose="02020603050405020304" pitchFamily="18" charset="0"/>
                <a:cs typeface="Times New Roman" panose="02020603050405020304" pitchFamily="18" charset="0"/>
              </a:rPr>
              <a:t>22-24 May 2019</a:t>
            </a:r>
          </a:p>
          <a:p>
            <a:pPr algn="ctr"/>
            <a:r>
              <a:rPr lang="en-US" altLang="ko-KR" sz="2400" dirty="0">
                <a:latin typeface="Times New Roman" panose="02020603050405020304" pitchFamily="18" charset="0"/>
                <a:cs typeface="Times New Roman" panose="02020603050405020304" pitchFamily="18" charset="0"/>
              </a:rPr>
              <a:t>Hong Kong</a:t>
            </a:r>
          </a:p>
        </p:txBody>
      </p:sp>
      <p:sp>
        <p:nvSpPr>
          <p:cNvPr id="3" name="슬라이드 번호 개체 틀 2">
            <a:extLst>
              <a:ext uri="{FF2B5EF4-FFF2-40B4-BE49-F238E27FC236}">
                <a16:creationId xmlns:a16="http://schemas.microsoft.com/office/drawing/2014/main" id="{31E89AE1-39C0-4D07-998D-63F4386205F3}"/>
              </a:ext>
            </a:extLst>
          </p:cNvPr>
          <p:cNvSpPr>
            <a:spLocks noGrp="1"/>
          </p:cNvSpPr>
          <p:nvPr>
            <p:ph type="sldNum" sz="quarter" idx="12"/>
          </p:nvPr>
        </p:nvSpPr>
        <p:spPr/>
        <p:txBody>
          <a:bodyPr/>
          <a:lstStyle/>
          <a:p>
            <a:fld id="{F575F13B-4D88-442A-88A4-495A6F2C07E8}" type="slidenum">
              <a:rPr lang="en-US" smtClean="0"/>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FE2A9E4F-39E2-47AE-9D6B-155A51DBDBD9}"/>
              </a:ext>
            </a:extLst>
          </p:cNvPr>
          <p:cNvSpPr/>
          <p:nvPr/>
        </p:nvSpPr>
        <p:spPr>
          <a:xfrm>
            <a:off x="377788" y="1413063"/>
            <a:ext cx="8388424" cy="4339650"/>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Purpose</a:t>
            </a:r>
          </a:p>
          <a:p>
            <a:pPr algn="ctr"/>
            <a:endParaRPr lang="ko-KR" altLang="en-US" sz="2800" b="1" dirty="0">
              <a:solidFill>
                <a:srgbClr val="000000"/>
              </a:solidFill>
              <a:latin typeface="Times New Roman" panose="02020603050405020304" pitchFamily="18" charset="0"/>
              <a:cs typeface="Times New Roman" panose="02020603050405020304" pitchFamily="18" charset="0"/>
            </a:endParaRPr>
          </a:p>
          <a:p>
            <a:r>
              <a:rPr lang="en-US" altLang="ko-KR" sz="2400" dirty="0">
                <a:solidFill>
                  <a:srgbClr val="000000"/>
                </a:solidFill>
                <a:latin typeface="Times New Roman" panose="02020603050405020304" pitchFamily="18" charset="0"/>
                <a:cs typeface="Times New Roman" panose="02020603050405020304" pitchFamily="18" charset="0"/>
              </a:rPr>
              <a:t>Discussing the proposal made by APAC ICAO, which contains 7 action items developed for the purpose of enhancing the “Collaboration among APAC COSCAPs”.</a:t>
            </a:r>
          </a:p>
          <a:p>
            <a:endParaRPr lang="en-US" altLang="ko-KR" sz="2400" dirty="0">
              <a:solidFill>
                <a:srgbClr val="000000"/>
              </a:solidFill>
              <a:latin typeface="Times New Roman" panose="02020603050405020304" pitchFamily="18" charset="0"/>
              <a:cs typeface="Times New Roman" panose="02020603050405020304" pitchFamily="18" charset="0"/>
            </a:endParaRPr>
          </a:p>
          <a:p>
            <a:r>
              <a:rPr lang="en-US" altLang="ko-KR" sz="2400" dirty="0">
                <a:solidFill>
                  <a:srgbClr val="000000"/>
                </a:solidFill>
                <a:latin typeface="Times New Roman" panose="02020603050405020304" pitchFamily="18" charset="0"/>
                <a:cs typeface="Times New Roman" panose="02020603050405020304" pitchFamily="18" charset="0"/>
              </a:rPr>
              <a:t>The Secretary General requested for the APAC RD to propose specific trial projects prioritized to demonstrate potential synergies for Items 1, 2, 3 and 4.  The Steering Committee would determine the level and mechanism of collaboration among the APAC COSCAPs accordingly.</a:t>
            </a:r>
            <a:endParaRPr lang="ko-KR" altLang="en-US" sz="2400" dirty="0">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A16DF704-A513-44D9-89C5-3BAC190C8ED8}"/>
              </a:ext>
            </a:extLst>
          </p:cNvPr>
          <p:cNvSpPr>
            <a:spLocks noGrp="1"/>
          </p:cNvSpPr>
          <p:nvPr>
            <p:ph type="sldNum" sz="quarter" idx="12"/>
          </p:nvPr>
        </p:nvSpPr>
        <p:spPr/>
        <p:txBody>
          <a:bodyPr/>
          <a:lstStyle/>
          <a:p>
            <a:fld id="{F575F13B-4D88-442A-88A4-495A6F2C07E8}" type="slidenum">
              <a:rPr lang="en-US" smtClean="0"/>
              <a:t>2</a:t>
            </a:fld>
            <a:endParaRPr lang="en-US"/>
          </a:p>
        </p:txBody>
      </p:sp>
    </p:spTree>
    <p:extLst>
      <p:ext uri="{BB962C8B-B14F-4D97-AF65-F5344CB8AC3E}">
        <p14:creationId xmlns:p14="http://schemas.microsoft.com/office/powerpoint/2010/main" val="835126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DABAD7AC-6B17-4615-B451-7BBAD3D8C3D3}"/>
              </a:ext>
            </a:extLst>
          </p:cNvPr>
          <p:cNvSpPr/>
          <p:nvPr/>
        </p:nvSpPr>
        <p:spPr>
          <a:xfrm>
            <a:off x="179876" y="1412776"/>
            <a:ext cx="8784248" cy="4862870"/>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Background</a:t>
            </a:r>
          </a:p>
          <a:p>
            <a:pPr algn="ctr"/>
            <a:endParaRPr lang="ko-KR" altLang="en-US" sz="2000" b="1" dirty="0">
              <a:solidFill>
                <a:srgbClr val="000000"/>
              </a:solidFill>
              <a:latin typeface="Times New Roman" panose="02020603050405020304" pitchFamily="18" charset="0"/>
              <a:cs typeface="Times New Roman" panose="02020603050405020304" pitchFamily="18" charset="0"/>
            </a:endParaRPr>
          </a:p>
          <a:p>
            <a:r>
              <a:rPr lang="en-US" altLang="ko-KR" sz="2400" dirty="0">
                <a:solidFill>
                  <a:srgbClr val="000000"/>
                </a:solidFill>
                <a:latin typeface="Times New Roman" panose="02020603050405020304" pitchFamily="18" charset="0"/>
                <a:cs typeface="Times New Roman" panose="02020603050405020304" pitchFamily="18" charset="0"/>
              </a:rPr>
              <a:t> </a:t>
            </a:r>
            <a:r>
              <a:rPr lang="en-US" altLang="ko-KR" dirty="0">
                <a:solidFill>
                  <a:srgbClr val="000000"/>
                </a:solidFill>
                <a:latin typeface="Times New Roman" panose="02020603050405020304" pitchFamily="18" charset="0"/>
                <a:cs typeface="Times New Roman" panose="02020603050405020304" pitchFamily="18" charset="0"/>
              </a:rPr>
              <a:t>At the 55th APAC DGCA Conference in Fiji held in October 2018, the Secretary General (SG) of ICAO chaired a meeting to discuss a proposal to increase the efficiency and effectiveness of the three APAC COSCAPs. </a:t>
            </a:r>
          </a:p>
          <a:p>
            <a:endParaRPr lang="en-US" altLang="ko-KR" dirty="0">
              <a:solidFill>
                <a:srgbClr val="000000"/>
              </a:solidFill>
              <a:latin typeface="Times New Roman" panose="02020603050405020304" pitchFamily="18" charset="0"/>
              <a:cs typeface="Times New Roman" panose="02020603050405020304" pitchFamily="18" charset="0"/>
            </a:endParaRPr>
          </a:p>
          <a:p>
            <a:r>
              <a:rPr lang="en-US" altLang="ko-KR" dirty="0">
                <a:solidFill>
                  <a:srgbClr val="000000"/>
                </a:solidFill>
                <a:latin typeface="Times New Roman" panose="02020603050405020304" pitchFamily="18" charset="0"/>
                <a:cs typeface="Times New Roman" panose="02020603050405020304" pitchFamily="18" charset="0"/>
              </a:rPr>
              <a:t>Given the Beijing APAC Ministerial Declaration and its ambitious goals and targets in safety, as well as the Global Aviation Safety Plan, the expectations of States for support from COSCAPs would become greater to achieve the targets in aerodrome certification, safety oversight systems, and State Safety </a:t>
            </a:r>
            <a:r>
              <a:rPr lang="en-US" altLang="ko-KR" dirty="0" err="1">
                <a:solidFill>
                  <a:srgbClr val="000000"/>
                </a:solidFill>
                <a:latin typeface="Times New Roman" panose="02020603050405020304" pitchFamily="18" charset="0"/>
                <a:cs typeface="Times New Roman" panose="02020603050405020304" pitchFamily="18" charset="0"/>
              </a:rPr>
              <a:t>Programmes</a:t>
            </a:r>
            <a:r>
              <a:rPr lang="en-US" altLang="ko-KR" dirty="0">
                <a:solidFill>
                  <a:srgbClr val="000000"/>
                </a:solidFill>
                <a:latin typeface="Times New Roman" panose="02020603050405020304" pitchFamily="18" charset="0"/>
                <a:cs typeface="Times New Roman" panose="02020603050405020304" pitchFamily="18" charset="0"/>
              </a:rPr>
              <a:t> implementation by 2020, 2022 and 2025, respectively.</a:t>
            </a:r>
          </a:p>
          <a:p>
            <a:endParaRPr lang="en-US" altLang="ko-KR" dirty="0">
              <a:solidFill>
                <a:srgbClr val="000000"/>
              </a:solidFill>
              <a:latin typeface="Times New Roman" panose="02020603050405020304" pitchFamily="18" charset="0"/>
              <a:cs typeface="Times New Roman" panose="02020603050405020304" pitchFamily="18" charset="0"/>
            </a:endParaRPr>
          </a:p>
          <a:p>
            <a:r>
              <a:rPr lang="en-US" altLang="ko-KR" dirty="0">
                <a:solidFill>
                  <a:srgbClr val="000000"/>
                </a:solidFill>
                <a:latin typeface="Times New Roman" panose="02020603050405020304" pitchFamily="18" charset="0"/>
                <a:cs typeface="Times New Roman" panose="02020603050405020304" pitchFamily="18" charset="0"/>
              </a:rPr>
              <a:t>The COSCAPs therefore need to be strengthened by enhancing the regional cooperation and collaboration within and between the COSCAPs; increasing the support provided by ICAO, Member States and Partners; utilizing the available resources more efficiently; and expanding the scope and raising the effectiveness of assistance provided by COSCAPs to States.</a:t>
            </a:r>
            <a:endParaRPr lang="ko-KR" altLang="en-US" dirty="0">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52FB8595-B1D2-4F0C-90C6-A5046BAB01D5}"/>
              </a:ext>
            </a:extLst>
          </p:cNvPr>
          <p:cNvSpPr>
            <a:spLocks noGrp="1"/>
          </p:cNvSpPr>
          <p:nvPr>
            <p:ph type="sldNum" sz="quarter" idx="12"/>
          </p:nvPr>
        </p:nvSpPr>
        <p:spPr/>
        <p:txBody>
          <a:bodyPr/>
          <a:lstStyle/>
          <a:p>
            <a:fld id="{F575F13B-4D88-442A-88A4-495A6F2C07E8}" type="slidenum">
              <a:rPr lang="en-US" smtClean="0"/>
              <a:t>3</a:t>
            </a:fld>
            <a:endParaRPr lang="en-US"/>
          </a:p>
        </p:txBody>
      </p:sp>
    </p:spTree>
    <p:extLst>
      <p:ext uri="{BB962C8B-B14F-4D97-AF65-F5344CB8AC3E}">
        <p14:creationId xmlns:p14="http://schemas.microsoft.com/office/powerpoint/2010/main" val="3149999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5AE1F748-38A3-4C9D-8D33-F5ACD8F5833E}"/>
              </a:ext>
            </a:extLst>
          </p:cNvPr>
          <p:cNvSpPr/>
          <p:nvPr/>
        </p:nvSpPr>
        <p:spPr>
          <a:xfrm>
            <a:off x="386717" y="1556792"/>
            <a:ext cx="8370566" cy="4647426"/>
          </a:xfrm>
          <a:prstGeom prst="rect">
            <a:avLst/>
          </a:prstGeom>
          <a:solidFill>
            <a:schemeClr val="bg1"/>
          </a:solidFill>
        </p:spPr>
        <p:txBody>
          <a:bodyPr wrap="square">
            <a:spAutoFit/>
          </a:bodyPr>
          <a:lstStyle/>
          <a:p>
            <a:pPr algn="ctr"/>
            <a:r>
              <a:rPr lang="en-US" altLang="ko-KR" sz="2800" b="1" dirty="0">
                <a:solidFill>
                  <a:srgbClr val="000000"/>
                </a:solidFill>
                <a:latin typeface="Times New Roman" panose="02020603050405020304" pitchFamily="18" charset="0"/>
                <a:cs typeface="Times New Roman" panose="02020603050405020304" pitchFamily="18" charset="0"/>
              </a:rPr>
              <a:t>Overview by RD of APAC COSCAP </a:t>
            </a:r>
            <a:r>
              <a:rPr lang="en-US" altLang="ko-KR" sz="2800" b="1" dirty="0" err="1">
                <a:solidFill>
                  <a:srgbClr val="000000"/>
                </a:solidFill>
                <a:latin typeface="Times New Roman" panose="02020603050405020304" pitchFamily="18" charset="0"/>
                <a:cs typeface="Times New Roman" panose="02020603050405020304" pitchFamily="18" charset="0"/>
              </a:rPr>
              <a:t>Programme</a:t>
            </a:r>
            <a:r>
              <a:rPr lang="en-US" altLang="ko-KR" sz="2800" b="1" dirty="0">
                <a:solidFill>
                  <a:srgbClr val="000000"/>
                </a:solidFill>
                <a:latin typeface="Times New Roman" panose="02020603050405020304" pitchFamily="18" charset="0"/>
                <a:cs typeface="Times New Roman" panose="02020603050405020304" pitchFamily="18" charset="0"/>
              </a:rPr>
              <a:t> and Proposal for “Collaboration among APAC COSCAPs”</a:t>
            </a:r>
          </a:p>
          <a:p>
            <a:pPr algn="ctr"/>
            <a:endParaRPr lang="en-US" altLang="ko-KR" sz="2000" dirty="0">
              <a:solidFill>
                <a:srgbClr val="000000"/>
              </a:solidFill>
              <a:latin typeface="Times New Roman" panose="02020603050405020304" pitchFamily="18" charset="0"/>
              <a:cs typeface="Times New Roman" panose="02020603050405020304" pitchFamily="18" charset="0"/>
            </a:endParaRPr>
          </a:p>
          <a:p>
            <a:r>
              <a:rPr lang="en-US" altLang="ko-KR" sz="2200" dirty="0">
                <a:solidFill>
                  <a:srgbClr val="000000"/>
                </a:solidFill>
                <a:latin typeface="Times New Roman" panose="02020603050405020304" pitchFamily="18" charset="0"/>
                <a:cs typeface="Times New Roman" panose="02020603050405020304" pitchFamily="18" charset="0"/>
              </a:rPr>
              <a:t>The ICAO APAC Regional Director proposed that synergies and efficiencies be sought from the three APAC COSCAPs for which opportunities will be explored and implemented when beneficial for providing more effective assistance to States to achieve the COSCAP objectives and the Beijing APAC Ministerial Declaration targets.</a:t>
            </a:r>
          </a:p>
          <a:p>
            <a:endParaRPr lang="en-US" altLang="ko-KR" sz="2200" dirty="0">
              <a:solidFill>
                <a:srgbClr val="000000"/>
              </a:solidFill>
              <a:latin typeface="Times New Roman" panose="02020603050405020304" pitchFamily="18" charset="0"/>
              <a:cs typeface="Times New Roman" panose="02020603050405020304" pitchFamily="18" charset="0"/>
            </a:endParaRPr>
          </a:p>
          <a:p>
            <a:r>
              <a:rPr lang="en-US" altLang="ko-KR" sz="2200" dirty="0">
                <a:solidFill>
                  <a:srgbClr val="000000"/>
                </a:solidFill>
                <a:latin typeface="Times New Roman" panose="02020603050405020304" pitchFamily="18" charset="0"/>
                <a:cs typeface="Times New Roman" panose="02020603050405020304" pitchFamily="18" charset="0"/>
              </a:rPr>
              <a:t>The Director of TCB reiterated the importance of the COSCAPs and committed to providing the management mechanisms and tools for the COSCAPs to be most efficient and effective from an administrative perspective. </a:t>
            </a:r>
          </a:p>
        </p:txBody>
      </p:sp>
      <p:sp>
        <p:nvSpPr>
          <p:cNvPr id="3" name="슬라이드 번호 개체 틀 2">
            <a:extLst>
              <a:ext uri="{FF2B5EF4-FFF2-40B4-BE49-F238E27FC236}">
                <a16:creationId xmlns:a16="http://schemas.microsoft.com/office/drawing/2014/main" id="{6920F1BB-0B49-437A-8F93-EE409DCF1EDB}"/>
              </a:ext>
            </a:extLst>
          </p:cNvPr>
          <p:cNvSpPr>
            <a:spLocks noGrp="1"/>
          </p:cNvSpPr>
          <p:nvPr>
            <p:ph type="sldNum" sz="quarter" idx="12"/>
          </p:nvPr>
        </p:nvSpPr>
        <p:spPr/>
        <p:txBody>
          <a:bodyPr/>
          <a:lstStyle/>
          <a:p>
            <a:fld id="{F575F13B-4D88-442A-88A4-495A6F2C07E8}" type="slidenum">
              <a:rPr lang="en-US" smtClean="0"/>
              <a:t>4</a:t>
            </a:fld>
            <a:endParaRPr lang="en-US"/>
          </a:p>
        </p:txBody>
      </p:sp>
    </p:spTree>
    <p:extLst>
      <p:ext uri="{BB962C8B-B14F-4D97-AF65-F5344CB8AC3E}">
        <p14:creationId xmlns:p14="http://schemas.microsoft.com/office/powerpoint/2010/main" val="953914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5AE1F748-38A3-4C9D-8D33-F5ACD8F5833E}"/>
              </a:ext>
            </a:extLst>
          </p:cNvPr>
          <p:cNvSpPr/>
          <p:nvPr/>
        </p:nvSpPr>
        <p:spPr>
          <a:xfrm>
            <a:off x="233882" y="1700808"/>
            <a:ext cx="8676236" cy="4278094"/>
          </a:xfrm>
          <a:prstGeom prst="rect">
            <a:avLst/>
          </a:prstGeom>
          <a:solidFill>
            <a:schemeClr val="bg1"/>
          </a:solidFill>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Proposed Joint APAC COSCAPs Action Plan:</a:t>
            </a:r>
          </a:p>
          <a:p>
            <a:pPr algn="ctr"/>
            <a:endParaRPr lang="en-US" altLang="ko-KR" sz="2000" dirty="0">
              <a:solidFill>
                <a:srgbClr val="000000"/>
              </a:solidFill>
              <a:latin typeface="Times New Roman" panose="02020603050405020304" pitchFamily="18" charset="0"/>
              <a:cs typeface="Times New Roman" panose="02020603050405020304" pitchFamily="18" charset="0"/>
            </a:endParaRPr>
          </a:p>
          <a:p>
            <a:pPr marL="268288" indent="-268288"/>
            <a:r>
              <a:rPr lang="en-US" altLang="ko-KR" sz="2000" dirty="0">
                <a:solidFill>
                  <a:srgbClr val="000000"/>
                </a:solidFill>
                <a:latin typeface="Times New Roman" panose="02020603050405020304" pitchFamily="18" charset="0"/>
                <a:cs typeface="Times New Roman" panose="02020603050405020304" pitchFamily="18" charset="0"/>
              </a:rPr>
              <a:t>1. Expand the new COSCAP-SA capacity building matrix (CBM) to include COSCAPs SEA and NA</a:t>
            </a:r>
          </a:p>
          <a:p>
            <a:pPr marL="268288" indent="-268288"/>
            <a:endParaRPr lang="en-US" altLang="ko-KR" sz="2000" dirty="0">
              <a:solidFill>
                <a:srgbClr val="000000"/>
              </a:solidFill>
              <a:latin typeface="Times New Roman" panose="02020603050405020304" pitchFamily="18" charset="0"/>
              <a:cs typeface="Times New Roman" panose="02020603050405020304" pitchFamily="18" charset="0"/>
            </a:endParaRPr>
          </a:p>
          <a:p>
            <a:pPr marL="268288" indent="-268288"/>
            <a:r>
              <a:rPr lang="en-US" altLang="ko-KR" sz="2000" dirty="0">
                <a:solidFill>
                  <a:srgbClr val="000000"/>
                </a:solidFill>
                <a:latin typeface="Times New Roman" panose="02020603050405020304" pitchFamily="18" charset="0"/>
                <a:cs typeface="Times New Roman" panose="02020603050405020304" pitchFamily="18" charset="0"/>
              </a:rPr>
              <a:t>2. Coordinate and collaborate between the three APAC COSCAPs on training events through the consolidation of joint regional events and cross-COSCAP</a:t>
            </a:r>
          </a:p>
          <a:p>
            <a:pPr marL="268288" indent="-268288"/>
            <a:endParaRPr lang="en-US" altLang="ko-KR" sz="2000" dirty="0">
              <a:solidFill>
                <a:srgbClr val="000000"/>
              </a:solidFill>
              <a:latin typeface="Times New Roman" panose="02020603050405020304" pitchFamily="18" charset="0"/>
              <a:cs typeface="Times New Roman" panose="02020603050405020304" pitchFamily="18" charset="0"/>
            </a:endParaRPr>
          </a:p>
          <a:p>
            <a:pPr marL="268288" indent="-268288"/>
            <a:r>
              <a:rPr lang="en-US" altLang="ko-KR" sz="2000" dirty="0">
                <a:solidFill>
                  <a:srgbClr val="000000"/>
                </a:solidFill>
                <a:latin typeface="Times New Roman" panose="02020603050405020304" pitchFamily="18" charset="0"/>
                <a:cs typeface="Times New Roman" panose="02020603050405020304" pitchFamily="18" charset="0"/>
              </a:rPr>
              <a:t>3. Share ICAO COSCAP and APAC RO experts between the three APAC COSCAPs for providing assistance, USOAP validations and training for States</a:t>
            </a:r>
          </a:p>
          <a:p>
            <a:pPr marL="268288" indent="-268288"/>
            <a:endParaRPr lang="en-US" altLang="ko-KR" sz="2000" dirty="0">
              <a:solidFill>
                <a:srgbClr val="000000"/>
              </a:solidFill>
              <a:latin typeface="Times New Roman" panose="02020603050405020304" pitchFamily="18" charset="0"/>
              <a:cs typeface="Times New Roman" panose="02020603050405020304" pitchFamily="18" charset="0"/>
            </a:endParaRPr>
          </a:p>
          <a:p>
            <a:pPr marL="268288" indent="-268288"/>
            <a:r>
              <a:rPr lang="en-US" altLang="ko-KR" sz="2000" dirty="0">
                <a:solidFill>
                  <a:srgbClr val="000000"/>
                </a:solidFill>
                <a:latin typeface="Times New Roman" panose="02020603050405020304" pitchFamily="18" charset="0"/>
                <a:cs typeface="Times New Roman" panose="02020603050405020304" pitchFamily="18" charset="0"/>
              </a:rPr>
              <a:t>4. Facilitate the pooling and sharing of experts, training instructors and inspectors between the States and Partners of the three APAC COSCAPs</a:t>
            </a:r>
          </a:p>
        </p:txBody>
      </p:sp>
      <p:sp>
        <p:nvSpPr>
          <p:cNvPr id="3" name="슬라이드 번호 개체 틀 2">
            <a:extLst>
              <a:ext uri="{FF2B5EF4-FFF2-40B4-BE49-F238E27FC236}">
                <a16:creationId xmlns:a16="http://schemas.microsoft.com/office/drawing/2014/main" id="{6920F1BB-0B49-437A-8F93-EE409DCF1EDB}"/>
              </a:ext>
            </a:extLst>
          </p:cNvPr>
          <p:cNvSpPr>
            <a:spLocks noGrp="1"/>
          </p:cNvSpPr>
          <p:nvPr>
            <p:ph type="sldNum" sz="quarter" idx="12"/>
          </p:nvPr>
        </p:nvSpPr>
        <p:spPr/>
        <p:txBody>
          <a:bodyPr/>
          <a:lstStyle/>
          <a:p>
            <a:fld id="{F575F13B-4D88-442A-88A4-495A6F2C07E8}" type="slidenum">
              <a:rPr lang="en-US" smtClean="0"/>
              <a:t>5</a:t>
            </a:fld>
            <a:endParaRPr lang="en-US"/>
          </a:p>
        </p:txBody>
      </p:sp>
    </p:spTree>
    <p:extLst>
      <p:ext uri="{BB962C8B-B14F-4D97-AF65-F5344CB8AC3E}">
        <p14:creationId xmlns:p14="http://schemas.microsoft.com/office/powerpoint/2010/main" val="132901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5AE1F748-38A3-4C9D-8D33-F5ACD8F5833E}"/>
              </a:ext>
            </a:extLst>
          </p:cNvPr>
          <p:cNvSpPr/>
          <p:nvPr/>
        </p:nvSpPr>
        <p:spPr>
          <a:xfrm>
            <a:off x="233882" y="1700808"/>
            <a:ext cx="8676236" cy="4278094"/>
          </a:xfrm>
          <a:prstGeom prst="rect">
            <a:avLst/>
          </a:prstGeom>
          <a:solidFill>
            <a:schemeClr val="bg1"/>
          </a:solidFill>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Proposed Joint APAC COSCAPs Action Plan:</a:t>
            </a:r>
          </a:p>
          <a:p>
            <a:pPr algn="ctr"/>
            <a:endParaRPr lang="en-US" altLang="ko-KR" sz="2000" dirty="0">
              <a:solidFill>
                <a:srgbClr val="000000"/>
              </a:solidFill>
              <a:latin typeface="Times New Roman" panose="02020603050405020304" pitchFamily="18" charset="0"/>
              <a:cs typeface="Times New Roman" panose="02020603050405020304" pitchFamily="18" charset="0"/>
            </a:endParaRPr>
          </a:p>
          <a:p>
            <a:pPr marL="268288" indent="-268288">
              <a:buAutoNum type="arabicPeriod" startAt="5"/>
            </a:pPr>
            <a:r>
              <a:rPr lang="en-US" altLang="ko-KR" sz="2000" dirty="0">
                <a:solidFill>
                  <a:srgbClr val="000000"/>
                </a:solidFill>
                <a:latin typeface="Times New Roman" panose="02020603050405020304" pitchFamily="18" charset="0"/>
                <a:cs typeface="Times New Roman" panose="02020603050405020304" pitchFamily="18" charset="0"/>
              </a:rPr>
              <a:t>Consolidated coordination of the mobilization and utilization of voluntary financial contributions received from Partners – States, International and Regional Organizations, and Industry</a:t>
            </a:r>
          </a:p>
          <a:p>
            <a:pPr marL="457200" indent="-457200">
              <a:buAutoNum type="arabicPeriod" startAt="5"/>
            </a:pPr>
            <a:endParaRPr lang="en-US" altLang="ko-KR" sz="2000" dirty="0">
              <a:solidFill>
                <a:srgbClr val="000000"/>
              </a:solidFill>
              <a:latin typeface="Times New Roman" panose="02020603050405020304" pitchFamily="18" charset="0"/>
              <a:cs typeface="Times New Roman" panose="02020603050405020304" pitchFamily="18" charset="0"/>
            </a:endParaRPr>
          </a:p>
          <a:p>
            <a:pPr marL="268288" indent="-268288">
              <a:buAutoNum type="arabicPeriod" startAt="6"/>
            </a:pPr>
            <a:r>
              <a:rPr lang="en-US" altLang="ko-KR" sz="2000" dirty="0">
                <a:solidFill>
                  <a:srgbClr val="000000"/>
                </a:solidFill>
                <a:latin typeface="Times New Roman" panose="02020603050405020304" pitchFamily="18" charset="0"/>
                <a:cs typeface="Times New Roman" panose="02020603050405020304" pitchFamily="18" charset="0"/>
              </a:rPr>
              <a:t>Support the design and implementation of ongoing initiatives for the regional and sub- regional harmonized regulation, and recognition and validation mechanisms for licenses, certificates and approvals</a:t>
            </a:r>
          </a:p>
          <a:p>
            <a:pPr marL="457200" indent="-457200">
              <a:buAutoNum type="arabicPeriod" startAt="6"/>
            </a:pPr>
            <a:endParaRPr lang="en-US" altLang="ko-KR" sz="2000" dirty="0">
              <a:solidFill>
                <a:srgbClr val="000000"/>
              </a:solidFill>
              <a:latin typeface="Times New Roman" panose="02020603050405020304" pitchFamily="18" charset="0"/>
              <a:cs typeface="Times New Roman" panose="02020603050405020304" pitchFamily="18" charset="0"/>
            </a:endParaRPr>
          </a:p>
          <a:p>
            <a:pPr marL="268288" indent="-268288"/>
            <a:r>
              <a:rPr lang="en-US" altLang="ko-KR" sz="2000" dirty="0">
                <a:solidFill>
                  <a:srgbClr val="000000"/>
                </a:solidFill>
                <a:latin typeface="Times New Roman" panose="02020603050405020304" pitchFamily="18" charset="0"/>
                <a:cs typeface="Times New Roman" panose="02020603050405020304" pitchFamily="18" charset="0"/>
              </a:rPr>
              <a:t>7.	Consider the possible future design and implementation of delegation by States for COSCAPs to provide operational assistance safety oversight functions (e.g. certification and surveillance tasks - inspections, reviews, audits) </a:t>
            </a:r>
          </a:p>
        </p:txBody>
      </p:sp>
      <p:sp>
        <p:nvSpPr>
          <p:cNvPr id="3" name="슬라이드 번호 개체 틀 2">
            <a:extLst>
              <a:ext uri="{FF2B5EF4-FFF2-40B4-BE49-F238E27FC236}">
                <a16:creationId xmlns:a16="http://schemas.microsoft.com/office/drawing/2014/main" id="{6920F1BB-0B49-437A-8F93-EE409DCF1EDB}"/>
              </a:ext>
            </a:extLst>
          </p:cNvPr>
          <p:cNvSpPr>
            <a:spLocks noGrp="1"/>
          </p:cNvSpPr>
          <p:nvPr>
            <p:ph type="sldNum" sz="quarter" idx="12"/>
          </p:nvPr>
        </p:nvSpPr>
        <p:spPr/>
        <p:txBody>
          <a:bodyPr/>
          <a:lstStyle/>
          <a:p>
            <a:fld id="{F575F13B-4D88-442A-88A4-495A6F2C07E8}" type="slidenum">
              <a:rPr lang="en-US" smtClean="0"/>
              <a:t>6</a:t>
            </a:fld>
            <a:endParaRPr lang="en-US"/>
          </a:p>
        </p:txBody>
      </p:sp>
    </p:spTree>
    <p:extLst>
      <p:ext uri="{BB962C8B-B14F-4D97-AF65-F5344CB8AC3E}">
        <p14:creationId xmlns:p14="http://schemas.microsoft.com/office/powerpoint/2010/main" val="434784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08C173EB-F1C3-4273-BDE7-AF829A380351}"/>
              </a:ext>
            </a:extLst>
          </p:cNvPr>
          <p:cNvSpPr/>
          <p:nvPr/>
        </p:nvSpPr>
        <p:spPr>
          <a:xfrm>
            <a:off x="224572" y="1916832"/>
            <a:ext cx="8694856" cy="3662541"/>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Conclusion of Joint APAC COSCAPs meeting</a:t>
            </a:r>
          </a:p>
          <a:p>
            <a:pPr algn="ctr"/>
            <a:endParaRPr lang="en-US" altLang="ko-KR" sz="2000" dirty="0">
              <a:solidFill>
                <a:srgbClr val="000000"/>
              </a:solidFill>
              <a:latin typeface="Times New Roman" panose="02020603050405020304" pitchFamily="18" charset="0"/>
              <a:cs typeface="Times New Roman" panose="02020603050405020304" pitchFamily="18" charset="0"/>
            </a:endParaRPr>
          </a:p>
          <a:p>
            <a:r>
              <a:rPr lang="en-US" altLang="ko-KR" sz="2000" dirty="0">
                <a:solidFill>
                  <a:srgbClr val="000000"/>
                </a:solidFill>
                <a:latin typeface="Times New Roman" panose="02020603050405020304" pitchFamily="18" charset="0"/>
                <a:cs typeface="Times New Roman" panose="02020603050405020304" pitchFamily="18" charset="0"/>
              </a:rPr>
              <a:t>The SG concluded the discussions with a request for the APAC RD to propose specific trial projects prioritized to demonstrate potential synergies for Items 1, 2, 3 and 4.</a:t>
            </a:r>
          </a:p>
          <a:p>
            <a:endParaRPr lang="en-US" altLang="ko-KR" sz="2000" dirty="0">
              <a:solidFill>
                <a:srgbClr val="000000"/>
              </a:solidFill>
              <a:latin typeface="Times New Roman" panose="02020603050405020304" pitchFamily="18" charset="0"/>
              <a:cs typeface="Times New Roman" panose="02020603050405020304" pitchFamily="18" charset="0"/>
            </a:endParaRPr>
          </a:p>
          <a:p>
            <a:r>
              <a:rPr lang="en-US" altLang="ko-KR" sz="2000" dirty="0">
                <a:solidFill>
                  <a:srgbClr val="000000"/>
                </a:solidFill>
                <a:latin typeface="Times New Roman" panose="02020603050405020304" pitchFamily="18" charset="0"/>
                <a:cs typeface="Times New Roman" panose="02020603050405020304" pitchFamily="18" charset="0"/>
              </a:rPr>
              <a:t>The individual COSCAP Steering Committees would review the implementation. The results of the trials would be reviewed at the next 2</a:t>
            </a:r>
            <a:r>
              <a:rPr lang="en-US" altLang="ko-KR" sz="2000" baseline="30000" dirty="0">
                <a:solidFill>
                  <a:srgbClr val="000000"/>
                </a:solidFill>
                <a:latin typeface="Times New Roman" panose="02020603050405020304" pitchFamily="18" charset="0"/>
                <a:cs typeface="Times New Roman" panose="02020603050405020304" pitchFamily="18" charset="0"/>
              </a:rPr>
              <a:t>nd</a:t>
            </a:r>
            <a:r>
              <a:rPr lang="en-US" altLang="ko-KR" sz="2000" dirty="0">
                <a:solidFill>
                  <a:srgbClr val="000000"/>
                </a:solidFill>
                <a:latin typeface="Times New Roman" panose="02020603050405020304" pitchFamily="18" charset="0"/>
                <a:cs typeface="Times New Roman" panose="02020603050405020304" pitchFamily="18" charset="0"/>
              </a:rPr>
              <a:t> Joint Meeting of APAC Region COSCAPs to be held on the side of the 56</a:t>
            </a:r>
            <a:r>
              <a:rPr lang="en-US" altLang="ko-KR" sz="2000" baseline="30000" dirty="0">
                <a:solidFill>
                  <a:srgbClr val="000000"/>
                </a:solidFill>
                <a:latin typeface="Times New Roman" panose="02020603050405020304" pitchFamily="18" charset="0"/>
                <a:cs typeface="Times New Roman" panose="02020603050405020304" pitchFamily="18" charset="0"/>
              </a:rPr>
              <a:t>th</a:t>
            </a:r>
            <a:r>
              <a:rPr lang="en-US" altLang="ko-KR" sz="2000" dirty="0">
                <a:solidFill>
                  <a:srgbClr val="000000"/>
                </a:solidFill>
                <a:latin typeface="Times New Roman" panose="02020603050405020304" pitchFamily="18" charset="0"/>
                <a:cs typeface="Times New Roman" panose="02020603050405020304" pitchFamily="18" charset="0"/>
              </a:rPr>
              <a:t> APAC DGCA Conference to be held in Nepal in August 2019, where the next steps could also be identified and agreed.</a:t>
            </a:r>
          </a:p>
        </p:txBody>
      </p:sp>
      <p:sp>
        <p:nvSpPr>
          <p:cNvPr id="3" name="슬라이드 번호 개체 틀 2">
            <a:extLst>
              <a:ext uri="{FF2B5EF4-FFF2-40B4-BE49-F238E27FC236}">
                <a16:creationId xmlns:a16="http://schemas.microsoft.com/office/drawing/2014/main" id="{630F064D-2B69-41B8-A45D-74FFC71D8A59}"/>
              </a:ext>
            </a:extLst>
          </p:cNvPr>
          <p:cNvSpPr>
            <a:spLocks noGrp="1"/>
          </p:cNvSpPr>
          <p:nvPr>
            <p:ph type="sldNum" sz="quarter" idx="12"/>
          </p:nvPr>
        </p:nvSpPr>
        <p:spPr/>
        <p:txBody>
          <a:bodyPr/>
          <a:lstStyle/>
          <a:p>
            <a:fld id="{F575F13B-4D88-442A-88A4-495A6F2C07E8}" type="slidenum">
              <a:rPr lang="en-US" smtClean="0"/>
              <a:t>7</a:t>
            </a:fld>
            <a:endParaRPr lang="en-US"/>
          </a:p>
        </p:txBody>
      </p:sp>
    </p:spTree>
    <p:extLst>
      <p:ext uri="{BB962C8B-B14F-4D97-AF65-F5344CB8AC3E}">
        <p14:creationId xmlns:p14="http://schemas.microsoft.com/office/powerpoint/2010/main" val="2292216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89404F7F-F9EB-454C-87FA-FCC2158A53E2}"/>
              </a:ext>
            </a:extLst>
          </p:cNvPr>
          <p:cNvSpPr/>
          <p:nvPr/>
        </p:nvSpPr>
        <p:spPr>
          <a:xfrm>
            <a:off x="431760" y="1700808"/>
            <a:ext cx="8280480" cy="4278094"/>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Action by the Steering Committee:</a:t>
            </a:r>
          </a:p>
          <a:p>
            <a:pPr algn="just"/>
            <a:endParaRPr lang="en-US" altLang="ko-KR" sz="2400" dirty="0">
              <a:solidFill>
                <a:srgbClr val="000000"/>
              </a:solidFill>
              <a:latin typeface="Times New Roman" panose="02020603050405020304" pitchFamily="18" charset="0"/>
              <a:cs typeface="Times New Roman" panose="02020603050405020304" pitchFamily="18" charset="0"/>
            </a:endParaRPr>
          </a:p>
          <a:p>
            <a:pPr algn="just"/>
            <a:r>
              <a:rPr lang="en-US" altLang="ko-KR" sz="2400" dirty="0">
                <a:solidFill>
                  <a:srgbClr val="000000"/>
                </a:solidFill>
                <a:latin typeface="Times New Roman" panose="02020603050405020304" pitchFamily="18" charset="0"/>
                <a:cs typeface="Times New Roman" panose="02020603050405020304" pitchFamily="18" charset="0"/>
              </a:rPr>
              <a:t>The Steering Committee is invited to review and discuss the 7 action items of the proposal and determine:</a:t>
            </a:r>
          </a:p>
          <a:p>
            <a:pPr algn="just"/>
            <a:endParaRPr lang="en-US" altLang="ko-KR" sz="2400" dirty="0">
              <a:solidFill>
                <a:srgbClr val="000000"/>
              </a:solidFill>
              <a:latin typeface="Times New Roman" panose="02020603050405020304" pitchFamily="18" charset="0"/>
              <a:cs typeface="Times New Roman" panose="02020603050405020304" pitchFamily="18" charset="0"/>
            </a:endParaRPr>
          </a:p>
          <a:p>
            <a:pPr marL="357188" indent="-357188" algn="just"/>
            <a:r>
              <a:rPr lang="en-US" altLang="ko-KR" sz="2400" dirty="0">
                <a:solidFill>
                  <a:srgbClr val="000000"/>
                </a:solidFill>
                <a:latin typeface="Times New Roman" panose="02020603050405020304" pitchFamily="18" charset="0"/>
                <a:cs typeface="Times New Roman" panose="02020603050405020304" pitchFamily="18" charset="0"/>
              </a:rPr>
              <a:t>1) Level/limitations of collaboration among the other COSCAPs from items 1-4.</a:t>
            </a:r>
          </a:p>
          <a:p>
            <a:pPr marL="357188" indent="-357188" algn="just"/>
            <a:r>
              <a:rPr lang="en-US" altLang="ko-KR" sz="2400" dirty="0">
                <a:solidFill>
                  <a:srgbClr val="000000"/>
                </a:solidFill>
                <a:latin typeface="Times New Roman" panose="02020603050405020304" pitchFamily="18" charset="0"/>
                <a:cs typeface="Times New Roman" panose="02020603050405020304" pitchFamily="18" charset="0"/>
              </a:rPr>
              <a:t>2) Mechanism for the cross-sharing of COSCAP SA resources (items 1-4)</a:t>
            </a:r>
          </a:p>
          <a:p>
            <a:pPr marL="357188" indent="-357188" algn="just"/>
            <a:r>
              <a:rPr lang="en-US" altLang="ko-KR" sz="2400" dirty="0">
                <a:solidFill>
                  <a:srgbClr val="000000"/>
                </a:solidFill>
                <a:latin typeface="Times New Roman" panose="02020603050405020304" pitchFamily="18" charset="0"/>
                <a:cs typeface="Times New Roman" panose="02020603050405020304" pitchFamily="18" charset="0"/>
              </a:rPr>
              <a:t>3) The amount of consideration that should be given to items 5-7 of the proposal.</a:t>
            </a:r>
          </a:p>
        </p:txBody>
      </p:sp>
      <p:sp>
        <p:nvSpPr>
          <p:cNvPr id="3" name="슬라이드 번호 개체 틀 2">
            <a:extLst>
              <a:ext uri="{FF2B5EF4-FFF2-40B4-BE49-F238E27FC236}">
                <a16:creationId xmlns:a16="http://schemas.microsoft.com/office/drawing/2014/main" id="{F92721EF-5D34-47FC-A1E7-C8E7D3442523}"/>
              </a:ext>
            </a:extLst>
          </p:cNvPr>
          <p:cNvSpPr>
            <a:spLocks noGrp="1"/>
          </p:cNvSpPr>
          <p:nvPr>
            <p:ph type="sldNum" sz="quarter" idx="12"/>
          </p:nvPr>
        </p:nvSpPr>
        <p:spPr/>
        <p:txBody>
          <a:bodyPr/>
          <a:lstStyle/>
          <a:p>
            <a:fld id="{F575F13B-4D88-442A-88A4-495A6F2C07E8}" type="slidenum">
              <a:rPr lang="en-US" smtClean="0"/>
              <a:t>8</a:t>
            </a:fld>
            <a:endParaRPr lang="en-US"/>
          </a:p>
        </p:txBody>
      </p:sp>
    </p:spTree>
    <p:extLst>
      <p:ext uri="{BB962C8B-B14F-4D97-AF65-F5344CB8AC3E}">
        <p14:creationId xmlns:p14="http://schemas.microsoft.com/office/powerpoint/2010/main" val="1087524730"/>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6D620A76FF2A41A00D4420C180B43A" ma:contentTypeVersion="0" ma:contentTypeDescription="Create a new document." ma:contentTypeScope="" ma:versionID="c1e489ff2e87f7b9514a28ae271cd66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AA693DA-16E0-49ED-A040-E90F8469604D}"/>
</file>

<file path=customXml/itemProps2.xml><?xml version="1.0" encoding="utf-8"?>
<ds:datastoreItem xmlns:ds="http://schemas.openxmlformats.org/officeDocument/2006/customXml" ds:itemID="{3DAC6E9E-274C-4D3E-9838-40E772DA35EA}"/>
</file>

<file path=customXml/itemProps3.xml><?xml version="1.0" encoding="utf-8"?>
<ds:datastoreItem xmlns:ds="http://schemas.openxmlformats.org/officeDocument/2006/customXml" ds:itemID="{0B6B5407-5F04-4425-83CA-B0EE907ED904}"/>
</file>

<file path=docProps/app.xml><?xml version="1.0" encoding="utf-8"?>
<Properties xmlns="http://schemas.openxmlformats.org/officeDocument/2006/extended-properties" xmlns:vt="http://schemas.openxmlformats.org/officeDocument/2006/docPropsVTypes">
  <Template>coscap template-2</Template>
  <TotalTime>599</TotalTime>
  <Words>688</Words>
  <Application>Microsoft Office PowerPoint</Application>
  <PresentationFormat>On-screen Show (4:3)</PresentationFormat>
  <Paragraphs>66</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Franklin Gothic Book</vt:lpstr>
      <vt:lpstr>Times New Roman</vt:lpstr>
      <vt:lpstr>Office 테마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박 연수</dc:creator>
  <cp:lastModifiedBy>Wayne Loe</cp:lastModifiedBy>
  <cp:revision>36</cp:revision>
  <dcterms:created xsi:type="dcterms:W3CDTF">2019-03-14T05:17:10Z</dcterms:created>
  <dcterms:modified xsi:type="dcterms:W3CDTF">2019-03-26T02:30:44Z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0x010100356D620A76FF2A41A00D4420C180B43A</vt:lpwstr>
  </property>
</Properties>
</file>