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308" r:id="rId15"/>
    <p:sldId id="269" r:id="rId16"/>
    <p:sldId id="270" r:id="rId17"/>
    <p:sldId id="271" r:id="rId18"/>
    <p:sldId id="309" r:id="rId19"/>
    <p:sldId id="303" r:id="rId20"/>
    <p:sldId id="273" r:id="rId21"/>
    <p:sldId id="274" r:id="rId22"/>
    <p:sldId id="275" r:id="rId23"/>
    <p:sldId id="276" r:id="rId24"/>
    <p:sldId id="305" r:id="rId25"/>
    <p:sldId id="277" r:id="rId26"/>
    <p:sldId id="278" r:id="rId27"/>
    <p:sldId id="304" r:id="rId28"/>
    <p:sldId id="279" r:id="rId29"/>
    <p:sldId id="280" r:id="rId30"/>
    <p:sldId id="282" r:id="rId31"/>
    <p:sldId id="284" r:id="rId32"/>
    <p:sldId id="306" r:id="rId33"/>
    <p:sldId id="281" r:id="rId34"/>
    <p:sldId id="285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E44"/>
    <a:srgbClr val="FEDB9C"/>
    <a:srgbClr val="FFCC66"/>
    <a:srgbClr val="747BAD"/>
    <a:srgbClr val="0578B7"/>
    <a:srgbClr val="055077"/>
    <a:srgbClr val="D1D8EA"/>
    <a:srgbClr val="262626"/>
    <a:srgbClr val="567CA9"/>
    <a:srgbClr val="22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635" autoAdjust="0"/>
  </p:normalViewPr>
  <p:slideViewPr>
    <p:cSldViewPr>
      <p:cViewPr varScale="1">
        <p:scale>
          <a:sx n="53" d="100"/>
          <a:sy n="53" d="100"/>
        </p:scale>
        <p:origin x="16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97F7-7E8E-4496-B822-A5E1D7284797}" type="datetimeFigureOut">
              <a:rPr lang="ko-KR" altLang="en-US" smtClean="0"/>
              <a:t>2019-04-17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AD80-2763-410F-87E0-88BD714C65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97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CA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was instituted in 2003, initially for a period of five years, as a cooperative agreement between, the People’s Republic of China, the DPRK, Mongolia and the ROK executed </a:t>
            </a:r>
            <a:r>
              <a:rPr lang="en-CA" altLang="ko-K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ICAO by means of a trust fund</a:t>
            </a:r>
            <a:r>
              <a:rPr lang="en-CA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aimed at </a:t>
            </a:r>
            <a:r>
              <a:rPr lang="en-CA" altLang="ko-KR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the safety and efficiency of air transport operations in the North Asia region.</a:t>
            </a:r>
            <a:endParaRPr lang="en-CA" altLang="ko-KR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9AD80-2763-410F-87E0-88BD714C657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51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[PIC1] Providing a regional forum for addressing, regulatory matters with a view toward the harmonization of associated regulatory policies and procedures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ko-KR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[PIC2] Facilitating a coordinated, shared approach to the utilization of safety-oversight related technical assistance to avoid duplication of effort and to ensure that the maximum benefit is derived from resources which are made available.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ko-KR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[PIC3] Enhancing the professional knowledge and qualifications of inspectors by providing formal and on-the-job training.</a:t>
            </a:r>
          </a:p>
          <a:p>
            <a:endParaRPr lang="ko-KR" altLang="en-US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9AD80-2763-410F-87E0-88BD714C657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72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States and Administrations recognizing the benefits and effectiveness of the </a:t>
            </a:r>
            <a:r>
              <a:rPr lang="en-US" altLang="ko-K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agreed to a Phase IV for an additional 5 year period commencing from 1 February 2018. </a:t>
            </a:r>
          </a:p>
          <a:p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 Kong China and Macau China joined the </a:t>
            </a:r>
            <a:r>
              <a:rPr lang="en-US" altLang="ko-KR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Phase IV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9AD80-2763-410F-87E0-88BD714C657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34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Minister of the CAAC was chosen as the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Chairman of the Steering Committee for the duration of the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 re-organization of the CAAC, in 2010 the Deputy Administrator of the CAAC has fulfilled the role of Chairman. 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Functionally, the position is  further delegated to Chief Pilot CAST (Centre of Aviation Safety Technology of the CAAC)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9AD80-2763-410F-87E0-88BD714C657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9AD80-2763-410F-87E0-88BD714C657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4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42F55C1-B96A-472E-B038-5AD14DDB7C23}"/>
              </a:ext>
            </a:extLst>
          </p:cNvPr>
          <p:cNvSpPr/>
          <p:nvPr userDrawn="1"/>
        </p:nvSpPr>
        <p:spPr>
          <a:xfrm>
            <a:off x="-36512" y="1196752"/>
            <a:ext cx="9217024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D9A8-B398-4BFC-B274-6A134281DA1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EE02-7F55-40C2-A31F-B9955583D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AO.png"/>
          <p:cNvPicPr>
            <a:picLocks noChangeAspect="1"/>
          </p:cNvPicPr>
          <p:nvPr userDrawn="1"/>
        </p:nvPicPr>
        <p:blipFill>
          <a:blip r:embed="rId13" cstate="print">
            <a:lum bright="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7544" y="1152128"/>
            <a:ext cx="5950963" cy="5373216"/>
          </a:xfrm>
          <a:prstGeom prst="rect">
            <a:avLst/>
          </a:prstGeom>
        </p:spPr>
      </p:pic>
      <p:pic>
        <p:nvPicPr>
          <p:cNvPr id="8" name="Picture 7" descr="coscap title_1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1" y="0"/>
            <a:ext cx="1545002" cy="1196752"/>
          </a:xfrm>
          <a:prstGeom prst="rect">
            <a:avLst/>
          </a:prstGeom>
        </p:spPr>
      </p:pic>
      <p:pic>
        <p:nvPicPr>
          <p:cNvPr id="9" name="Picture 8" descr="tmp1_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" y="0"/>
            <a:ext cx="7668344" cy="11967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3529" y="16748"/>
            <a:ext cx="20882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8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COSCAP</a:t>
            </a:r>
          </a:p>
          <a:p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Times New Roman" pitchFamily="18" charset="0"/>
              </a:rPr>
              <a:t>North Asia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411763" y="116638"/>
            <a:ext cx="4968551" cy="872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ea typeface="+mj-ea"/>
                <a:cs typeface="Arial" pitchFamily="34" charset="0"/>
              </a:rPr>
              <a:t>Cooperative Development of Operational Safety &amp;</a:t>
            </a:r>
          </a:p>
          <a:p>
            <a:pPr marL="0" marR="0" lvl="0" indent="0" defTabSz="914377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Continuing Airworthiness</a:t>
            </a:r>
            <a:r>
              <a:rPr kumimoji="0" lang="en-US" sz="1800" b="0" i="0" u="none" strike="noStrike" kern="1200" cap="none" normalizeH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 Programme</a:t>
            </a:r>
            <a:endParaRPr lang="en-US" sz="1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11760" y="620688"/>
            <a:ext cx="496855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5" descr="tmp1_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25345"/>
            <a:ext cx="9180512" cy="3339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676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62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528" y="6520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fld id="{330FD9A8-B398-4BFC-B274-6A134281DA16}" type="datetimeFigureOut">
              <a:rPr lang="en-US" smtClean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02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8880" y="6520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7AEE02-7F55-40C2-A31F-B9955583D5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ca.go.kr/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hyperlink" Target="http://www.aacm.gov.mo/index.php?lg=eng" TargetMode="External"/><Relationship Id="rId2" Type="http://schemas.openxmlformats.org/officeDocument/2006/relationships/hyperlink" Target="http://www.caac.gov.c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orea-dpr.com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://www.cad.gov.hk/" TargetMode="External"/><Relationship Id="rId4" Type="http://schemas.openxmlformats.org/officeDocument/2006/relationships/hyperlink" Target="http://mcaa.gov.mn/?lang=en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Training%20Courses%20Statistics_%20April%202019.xl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Course%20Evaluation%20April_2019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../ICAO_AnnualSafetyReport_2018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uthoring2016.icao.int/sustainability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s://authoring2016.icao.int/safet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uthoring2016.icao.int/Security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s://authoring2016.icao.int/environmental-protection" TargetMode="External"/><Relationship Id="rId4" Type="http://schemas.openxmlformats.org/officeDocument/2006/relationships/hyperlink" Target="https://authoring2016.icao.int/airnavigation" TargetMode="External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a.gov/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hyperlink" Target="http://www.boe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sa.europa.eu/" TargetMode="External"/><Relationship Id="rId11" Type="http://schemas.openxmlformats.org/officeDocument/2006/relationships/image" Target="../media/image20.jpg"/><Relationship Id="rId5" Type="http://schemas.openxmlformats.org/officeDocument/2006/relationships/image" Target="../media/image17.jpg"/><Relationship Id="rId10" Type="http://schemas.openxmlformats.org/officeDocument/2006/relationships/hyperlink" Target="http://www.tc.gc.ca/" TargetMode="External"/><Relationship Id="rId4" Type="http://schemas.openxmlformats.org/officeDocument/2006/relationships/hyperlink" Target="http://www.airbus.com/" TargetMode="External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0B4D330-AB43-4B94-BE45-B54A60AA53F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50862" y="2996952"/>
            <a:ext cx="8042275" cy="32067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CA" altLang="ko-KR" sz="43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Asia COSCAP</a:t>
            </a:r>
          </a:p>
          <a:p>
            <a:pPr marL="0" indent="0" algn="ctr">
              <a:buNone/>
            </a:pPr>
            <a:endParaRPr lang="en-CA" sz="1300" dirty="0"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4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Cooperative Development for Operational Safety and </a:t>
            </a:r>
          </a:p>
          <a:p>
            <a:pPr marL="0" indent="0" algn="ctr">
              <a:buNone/>
            </a:pPr>
            <a:r>
              <a:rPr lang="en-CA" sz="24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Airworthiness Program.</a:t>
            </a:r>
          </a:p>
          <a:p>
            <a:pPr marL="0" indent="0" algn="ctr">
              <a:buNone/>
            </a:pPr>
            <a:endParaRPr lang="en-CA" sz="1600" dirty="0"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4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 China</a:t>
            </a:r>
          </a:p>
          <a:p>
            <a:pPr marL="0" indent="0" algn="ctr">
              <a:buNone/>
            </a:pPr>
            <a:endParaRPr lang="en-CA" sz="1600" dirty="0"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4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Technical Advisor</a:t>
            </a:r>
          </a:p>
          <a:p>
            <a:pPr marL="0" indent="0" algn="ctr">
              <a:buNone/>
            </a:pPr>
            <a:r>
              <a:rPr lang="en-CA" sz="2400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Wayne Loe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DDF0B49-8D25-48E6-A031-83F7C18F1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82" y="1412776"/>
            <a:ext cx="179163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C4BED-D6DB-4766-9C62-CFF3F488CC1D}"/>
              </a:ext>
            </a:extLst>
          </p:cNvPr>
          <p:cNvSpPr txBox="1"/>
          <p:nvPr/>
        </p:nvSpPr>
        <p:spPr>
          <a:xfrm>
            <a:off x="-152400" y="1806212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COSCAP Programme Members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8D534EC-56FF-4982-B1F2-2346DBB082A1}"/>
              </a:ext>
            </a:extLst>
          </p:cNvPr>
          <p:cNvGrpSpPr/>
          <p:nvPr/>
        </p:nvGrpSpPr>
        <p:grpSpPr>
          <a:xfrm>
            <a:off x="485742" y="3137413"/>
            <a:ext cx="8709818" cy="3111042"/>
            <a:chOff x="485742" y="3137413"/>
            <a:chExt cx="8709818" cy="311104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7245EC2-4E2B-4F12-9B0C-91DE5D759841}"/>
                </a:ext>
              </a:extLst>
            </p:cNvPr>
            <p:cNvGrpSpPr/>
            <p:nvPr/>
          </p:nvGrpSpPr>
          <p:grpSpPr>
            <a:xfrm>
              <a:off x="485742" y="3137413"/>
              <a:ext cx="7837316" cy="3111042"/>
              <a:chOff x="485742" y="3137413"/>
              <a:chExt cx="7837316" cy="3111042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217B17EF-45AB-4432-9A0E-9E57A016D24E}"/>
                  </a:ext>
                </a:extLst>
              </p:cNvPr>
              <p:cNvGrpSpPr/>
              <p:nvPr/>
            </p:nvGrpSpPr>
            <p:grpSpPr>
              <a:xfrm>
                <a:off x="931689" y="3137413"/>
                <a:ext cx="7391369" cy="2732797"/>
                <a:chOff x="1014288" y="2361578"/>
                <a:chExt cx="7391369" cy="2732797"/>
              </a:xfrm>
            </p:grpSpPr>
            <p:grpSp>
              <p:nvGrpSpPr>
                <p:cNvPr id="4" name="그룹 3">
                  <a:extLst>
                    <a:ext uri="{FF2B5EF4-FFF2-40B4-BE49-F238E27FC236}">
                      <a16:creationId xmlns:a16="http://schemas.microsoft.com/office/drawing/2014/main" id="{C3379089-5EF6-4413-8ED5-B7FA7C7CFCA0}"/>
                    </a:ext>
                  </a:extLst>
                </p:cNvPr>
                <p:cNvGrpSpPr/>
                <p:nvPr/>
              </p:nvGrpSpPr>
              <p:grpSpPr>
                <a:xfrm>
                  <a:off x="1014288" y="2361578"/>
                  <a:ext cx="7391369" cy="2732797"/>
                  <a:chOff x="-322947" y="2836144"/>
                  <a:chExt cx="9546823" cy="3529732"/>
                </a:xfrm>
              </p:grpSpPr>
              <p:pic>
                <p:nvPicPr>
                  <p:cNvPr id="5" name="Picture 2" descr="China flagì ëí ì´ë¯¸ì§ ê²ìê²°ê³¼">
                    <a:hlinkClick r:id="rId2"/>
                    <a:extLst>
                      <a:ext uri="{FF2B5EF4-FFF2-40B4-BE49-F238E27FC236}">
                        <a16:creationId xmlns:a16="http://schemas.microsoft.com/office/drawing/2014/main" id="{50D37AF7-4FBE-4456-A035-96C7DCF3413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22947" y="2836144"/>
                    <a:ext cx="2149249" cy="143283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" name="그림 5">
                    <a:hlinkClick r:id="rId4"/>
                    <a:extLst>
                      <a:ext uri="{FF2B5EF4-FFF2-40B4-BE49-F238E27FC236}">
                        <a16:creationId xmlns:a16="http://schemas.microsoft.com/office/drawing/2014/main" id="{E6524C4F-5EC1-4308-99F1-FD9240AC00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97777" y="5039943"/>
                    <a:ext cx="2438072" cy="1219036"/>
                  </a:xfrm>
                  <a:prstGeom prst="rect">
                    <a:avLst/>
                  </a:prstGeom>
                </p:spPr>
              </p:pic>
              <p:pic>
                <p:nvPicPr>
                  <p:cNvPr id="7" name="그림 6">
                    <a:hlinkClick r:id="rId6"/>
                    <a:extLst>
                      <a:ext uri="{FF2B5EF4-FFF2-40B4-BE49-F238E27FC236}">
                        <a16:creationId xmlns:a16="http://schemas.microsoft.com/office/drawing/2014/main" id="{4621698E-BD30-48BB-B344-B3FAC25967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85804" y="5039943"/>
                    <a:ext cx="2438072" cy="1219036"/>
                  </a:xfrm>
                  <a:prstGeom prst="rect">
                    <a:avLst/>
                  </a:prstGeom>
                </p:spPr>
              </p:pic>
              <p:pic>
                <p:nvPicPr>
                  <p:cNvPr id="8" name="그림 7">
                    <a:hlinkClick r:id="rId8"/>
                    <a:extLst>
                      <a:ext uri="{FF2B5EF4-FFF2-40B4-BE49-F238E27FC236}">
                        <a16:creationId xmlns:a16="http://schemas.microsoft.com/office/drawing/2014/main" id="{446EDCFD-BBF1-40AE-971D-3AAE101C5D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22944" y="4933043"/>
                    <a:ext cx="2149247" cy="1432833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</p:grpSp>
            <p:pic>
              <p:nvPicPr>
                <p:cNvPr id="3074" name="Picture 2" descr="Hongkong flagì ëí ì´ë¯¸ì§ ê²ìê²°ê³¼">
                  <a:hlinkClick r:id="rId10"/>
                  <a:extLst>
                    <a:ext uri="{FF2B5EF4-FFF2-40B4-BE49-F238E27FC236}">
                      <a16:creationId xmlns:a16="http://schemas.microsoft.com/office/drawing/2014/main" id="{D91416FA-12E9-4B10-A543-888DDF258A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9044" y="2367442"/>
                  <a:ext cx="1663998" cy="11090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그림 12">
                  <a:hlinkClick r:id="rId12"/>
                  <a:extLst>
                    <a:ext uri="{FF2B5EF4-FFF2-40B4-BE49-F238E27FC236}">
                      <a16:creationId xmlns:a16="http://schemas.microsoft.com/office/drawing/2014/main" id="{028C3F11-0A14-4FCA-A554-B3A554BA28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0069" y="2361866"/>
                  <a:ext cx="1663566" cy="1109043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9727CA-F866-487D-B12B-714E83686AEE}"/>
                  </a:ext>
                </a:extLst>
              </p:cNvPr>
              <p:cNvSpPr txBox="1"/>
              <p:nvPr/>
            </p:nvSpPr>
            <p:spPr>
              <a:xfrm>
                <a:off x="485742" y="4282348"/>
                <a:ext cx="2555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People’s Republic of China</a:t>
                </a:r>
                <a:endParaRPr lang="ko-KR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FAD44F-8C4B-43E1-AD83-1EEAD59339EB}"/>
                  </a:ext>
                </a:extLst>
              </p:cNvPr>
              <p:cNvSpPr txBox="1"/>
              <p:nvPr/>
            </p:nvSpPr>
            <p:spPr>
              <a:xfrm>
                <a:off x="868511" y="5909901"/>
                <a:ext cx="17903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Republic of Korea</a:t>
                </a:r>
                <a:endParaRPr lang="ko-KR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01D296-F731-4D46-A327-9273FCE4B472}"/>
                </a:ext>
              </a:extLst>
            </p:cNvPr>
            <p:cNvSpPr txBox="1"/>
            <p:nvPr/>
          </p:nvSpPr>
          <p:spPr>
            <a:xfrm>
              <a:off x="3681373" y="4282348"/>
              <a:ext cx="1781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Hong Kong China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44CCEA-B86F-461B-9430-0250ECF457D1}"/>
                </a:ext>
              </a:extLst>
            </p:cNvPr>
            <p:cNvSpPr txBox="1"/>
            <p:nvPr/>
          </p:nvSpPr>
          <p:spPr>
            <a:xfrm>
              <a:off x="6665757" y="4282348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Macau, China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8467C0-11E0-415E-8721-AF339F3ACB27}"/>
                </a:ext>
              </a:extLst>
            </p:cNvPr>
            <p:cNvSpPr txBox="1"/>
            <p:nvPr/>
          </p:nvSpPr>
          <p:spPr>
            <a:xfrm>
              <a:off x="4092206" y="5872498"/>
              <a:ext cx="1018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Mongolia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3F6D2F-0A25-4AD7-B654-09ED64BDD965}"/>
                </a:ext>
              </a:extLst>
            </p:cNvPr>
            <p:cNvSpPr txBox="1"/>
            <p:nvPr/>
          </p:nvSpPr>
          <p:spPr>
            <a:xfrm>
              <a:off x="5562962" y="5909901"/>
              <a:ext cx="3632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Democratic People’s Republic of Korea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84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7B287B-283F-4FC8-943E-78D78884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12434"/>
            <a:ext cx="7772400" cy="1470025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COSCAP-NA Training Data</a:t>
            </a:r>
            <a:br>
              <a:rPr lang="en-CA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2003 - 2018</a:t>
            </a:r>
          </a:p>
        </p:txBody>
      </p:sp>
      <p:pic>
        <p:nvPicPr>
          <p:cNvPr id="2050" name="Picture 2" descr="Training iconì ëí ì´ë¯¸ì§ ê²ìê²°ê³¼">
            <a:hlinkClick r:id="rId2" action="ppaction://hlinkfile"/>
            <a:extLst>
              <a:ext uri="{FF2B5EF4-FFF2-40B4-BE49-F238E27FC236}">
                <a16:creationId xmlns:a16="http://schemas.microsoft.com/office/drawing/2014/main" id="{F2A6ED91-1856-4E1B-B315-F9ED7D9B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70833"/>
            <a:ext cx="2438400" cy="2438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hlinkClick r:id="rId4" action="ppaction://hlinkfile"/>
            <a:extLst>
              <a:ext uri="{FF2B5EF4-FFF2-40B4-BE49-F238E27FC236}">
                <a16:creationId xmlns:a16="http://schemas.microsoft.com/office/drawing/2014/main" id="{E2FEE06B-AC0A-405A-AD99-2B5994321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98" y="3252222"/>
            <a:ext cx="2275622" cy="2275622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BE69D-1AE2-40D9-81B1-94C0A3F891F6}"/>
              </a:ext>
            </a:extLst>
          </p:cNvPr>
          <p:cNvSpPr txBox="1"/>
          <p:nvPr/>
        </p:nvSpPr>
        <p:spPr>
          <a:xfrm>
            <a:off x="1583176" y="5610146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Course Statistic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E0840-5969-4284-B50D-9A9B52CEFBF1}"/>
              </a:ext>
            </a:extLst>
          </p:cNvPr>
          <p:cNvSpPr txBox="1"/>
          <p:nvPr/>
        </p:nvSpPr>
        <p:spPr>
          <a:xfrm>
            <a:off x="5302052" y="5610146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Evaluation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1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7B287B-283F-4FC8-943E-78D7888461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736" y="1916832"/>
            <a:ext cx="8518525" cy="490538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ICAO Annual Safety Report 2018</a:t>
            </a:r>
          </a:p>
        </p:txBody>
      </p:sp>
      <p:pic>
        <p:nvPicPr>
          <p:cNvPr id="2" name="그림 1">
            <a:hlinkClick r:id="rId2" action="ppaction://hlinkfile"/>
            <a:extLst>
              <a:ext uri="{FF2B5EF4-FFF2-40B4-BE49-F238E27FC236}">
                <a16:creationId xmlns:a16="http://schemas.microsoft.com/office/drawing/2014/main" id="{97F790AE-05CE-49B7-9ADA-B34768C89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73" y="2852936"/>
            <a:ext cx="2295053" cy="3226533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67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909642-05C3-4E89-AF31-95FE7B627495}"/>
              </a:ext>
            </a:extLst>
          </p:cNvPr>
          <p:cNvSpPr/>
          <p:nvPr/>
        </p:nvSpPr>
        <p:spPr>
          <a:xfrm>
            <a:off x="832488" y="1340768"/>
            <a:ext cx="749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ICAO’s Strategic Objectives</a:t>
            </a:r>
            <a:endParaRPr lang="en-CA" sz="4000" b="1" dirty="0">
              <a:solidFill>
                <a:srgbClr val="001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357639B-398C-40CE-B8DC-FFD95CA03E21}"/>
              </a:ext>
            </a:extLst>
          </p:cNvPr>
          <p:cNvGrpSpPr/>
          <p:nvPr/>
        </p:nvGrpSpPr>
        <p:grpSpPr>
          <a:xfrm>
            <a:off x="906518" y="2156424"/>
            <a:ext cx="7326167" cy="2136672"/>
            <a:chOff x="906518" y="1976962"/>
            <a:chExt cx="7326167" cy="2136672"/>
          </a:xfr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5" descr="A picture containing sky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0CB5B410-04CD-4371-A9D9-FC9F5DB2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18" y="1976963"/>
              <a:ext cx="2136670" cy="2136670"/>
            </a:xfrm>
            <a:prstGeom prst="rect">
              <a:avLst/>
            </a:prstGeom>
          </p:spPr>
        </p:pic>
        <p:pic>
          <p:nvPicPr>
            <p:cNvPr id="6" name="Picture 7" descr="A picture containing sky, outdoor, grass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id="{7A3E565B-8615-40AF-8C15-228614F07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720" y="1976963"/>
              <a:ext cx="2238088" cy="2136671"/>
            </a:xfrm>
            <a:prstGeom prst="rect">
              <a:avLst/>
            </a:prstGeom>
          </p:spPr>
        </p:pic>
        <p:pic>
          <p:nvPicPr>
            <p:cNvPr id="7" name="Picture 9" descr="A close up of a sig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2660D3F0-F297-407B-8CB5-646C0142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5" y="1976962"/>
              <a:ext cx="2136670" cy="2136670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7EF4FF9-576C-4077-A04A-9DDDBA097E6F}"/>
              </a:ext>
            </a:extLst>
          </p:cNvPr>
          <p:cNvGrpSpPr/>
          <p:nvPr/>
        </p:nvGrpSpPr>
        <p:grpSpPr>
          <a:xfrm>
            <a:off x="2195736" y="4314974"/>
            <a:ext cx="4787576" cy="2138362"/>
            <a:chOff x="2195736" y="4219396"/>
            <a:chExt cx="4787576" cy="2138362"/>
          </a:xfr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11" descr="A close up of a sign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3DD4B536-015C-46EE-9512-6C80CD6D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4221088"/>
              <a:ext cx="2136670" cy="2136670"/>
            </a:xfrm>
            <a:prstGeom prst="rect">
              <a:avLst/>
            </a:prstGeom>
          </p:spPr>
        </p:pic>
        <p:pic>
          <p:nvPicPr>
            <p:cNvPr id="9" name="Picture 13" descr="A picture containing outdoor, sky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B626955C-908F-4BD7-9BB8-F9FFDAAF7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950" y="4219396"/>
              <a:ext cx="2138362" cy="2138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85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1509945-19AC-4D02-B8D8-DA246C64C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r="1963"/>
          <a:stretch/>
        </p:blipFill>
        <p:spPr>
          <a:xfrm>
            <a:off x="287524" y="1586571"/>
            <a:ext cx="8568952" cy="14004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AAC9C3E-502B-4A45-8CD8-E3823572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922" y="3298892"/>
            <a:ext cx="1209675" cy="11144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53DD358-089F-4E16-A0C0-AE1BD0E7D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845" y="3284984"/>
            <a:ext cx="1076325" cy="10953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1D220FD-6504-4303-81E7-B8D1E0F97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028" y="3298892"/>
            <a:ext cx="1162050" cy="11620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6FD0232-B31C-45DC-B86D-1258AC489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547" y="4725144"/>
            <a:ext cx="1200150" cy="1143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A28884E-04F1-4F35-9CBE-8515A4832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845" y="4715619"/>
            <a:ext cx="1114425" cy="11334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F7D5558-E83E-410C-BA81-1C2F06678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653" y="4715619"/>
            <a:ext cx="10668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8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CC6297-0EE0-4683-8810-52BD37FC0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44140"/>
            <a:ext cx="4638551" cy="363603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21D9FAA-1F6D-4C93-9EE4-B00F4105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29" y="2158684"/>
            <a:ext cx="4515793" cy="351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0429A-25A4-4DF9-96F8-9C821E9B33F3}"/>
              </a:ext>
            </a:extLst>
          </p:cNvPr>
          <p:cNvSpPr txBox="1"/>
          <p:nvPr/>
        </p:nvSpPr>
        <p:spPr>
          <a:xfrm>
            <a:off x="2212315" y="1340768"/>
            <a:ext cx="4719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52E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COSCAP-NA Safety Data</a:t>
            </a:r>
            <a:endParaRPr lang="ko-KR" altLang="en-US" sz="3200" b="1" dirty="0">
              <a:solidFill>
                <a:srgbClr val="052E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B67D3BB-4CB0-476E-B328-5C69AB941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" y="2056338"/>
            <a:ext cx="4176465" cy="41219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3BDB188-8858-4DC4-A57F-F878B26AE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13305" cy="420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0C1F4-4CCE-4BC9-8091-314553D88FE9}"/>
              </a:ext>
            </a:extLst>
          </p:cNvPr>
          <p:cNvSpPr txBox="1"/>
          <p:nvPr/>
        </p:nvSpPr>
        <p:spPr>
          <a:xfrm>
            <a:off x="2212315" y="1340768"/>
            <a:ext cx="4719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52E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COSCAP-NA Safety Data</a:t>
            </a:r>
            <a:endParaRPr lang="ko-KR" altLang="en-US" sz="3200" b="1" dirty="0">
              <a:solidFill>
                <a:srgbClr val="052E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3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B994A7A-4E7D-4C24-958F-4940512CA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104456" cy="404082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CD72445-7286-46DE-AC58-10222389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176464" cy="4187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2D340F-FD46-49BA-A1B6-71FD71EE64C5}"/>
              </a:ext>
            </a:extLst>
          </p:cNvPr>
          <p:cNvSpPr txBox="1"/>
          <p:nvPr/>
        </p:nvSpPr>
        <p:spPr>
          <a:xfrm>
            <a:off x="2212315" y="1340768"/>
            <a:ext cx="4719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052E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COSCAP-NA Safety Data</a:t>
            </a:r>
            <a:endParaRPr lang="ko-KR" altLang="en-US" sz="3200" b="1" dirty="0">
              <a:solidFill>
                <a:srgbClr val="052E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46066CB-77DB-4D32-AC79-1E5C3E180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2204864"/>
            <a:ext cx="7077075" cy="160972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F8406939-3035-47BA-8748-4F72EE967E82}"/>
              </a:ext>
            </a:extLst>
          </p:cNvPr>
          <p:cNvGrpSpPr/>
          <p:nvPr/>
        </p:nvGrpSpPr>
        <p:grpSpPr>
          <a:xfrm>
            <a:off x="457456" y="4302118"/>
            <a:ext cx="8229088" cy="1113244"/>
            <a:chOff x="-247917" y="2831090"/>
            <a:chExt cx="10628836" cy="1437887"/>
          </a:xfrm>
        </p:grpSpPr>
        <p:pic>
          <p:nvPicPr>
            <p:cNvPr id="15" name="Picture 2" descr="China flagì ëí ì´ë¯¸ì§ ê²ìê²°ê³¼">
              <a:extLst>
                <a:ext uri="{FF2B5EF4-FFF2-40B4-BE49-F238E27FC236}">
                  <a16:creationId xmlns:a16="http://schemas.microsoft.com/office/drawing/2014/main" id="{F53FCAD7-0F9F-4425-89E9-43F3CF70C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917" y="2831090"/>
              <a:ext cx="2149249" cy="1432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5E50704E-74DD-4D3F-9CC5-90364DB51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847" y="2937987"/>
              <a:ext cx="2438072" cy="1219036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0A80D7E-85F3-44B2-86A6-ED64A8A20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041" y="2937987"/>
              <a:ext cx="2438072" cy="1219036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40EFC680-EB5D-4FB7-BAE0-48CD6FA3A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063" y="2836144"/>
              <a:ext cx="2149247" cy="14328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39187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F89E405-67C3-45AD-B26F-0E5A83C40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868" y="1277619"/>
            <a:ext cx="7704856" cy="5177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0F50F-5BDE-4F6B-9A84-A79ED881C6AC}"/>
              </a:ext>
            </a:extLst>
          </p:cNvPr>
          <p:cNvSpPr txBox="1"/>
          <p:nvPr/>
        </p:nvSpPr>
        <p:spPr>
          <a:xfrm>
            <a:off x="7668344" y="176352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China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China flagì ëí ì´ë¯¸ì§ ê²ìê²°ê³¼">
            <a:extLst>
              <a:ext uri="{FF2B5EF4-FFF2-40B4-BE49-F238E27FC236}">
                <a16:creationId xmlns:a16="http://schemas.microsoft.com/office/drawing/2014/main" id="{D5F3C198-BB26-4D9D-BFE5-F8BC54CF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46" y="5713869"/>
            <a:ext cx="1112022" cy="7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0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E12A22AF-E56D-454B-A1A2-FAE3E57AEFA4}"/>
              </a:ext>
            </a:extLst>
          </p:cNvPr>
          <p:cNvGrpSpPr/>
          <p:nvPr/>
        </p:nvGrpSpPr>
        <p:grpSpPr>
          <a:xfrm>
            <a:off x="377002" y="2204864"/>
            <a:ext cx="3283440" cy="2059152"/>
            <a:chOff x="180769" y="3188618"/>
            <a:chExt cx="3673878" cy="2304010"/>
          </a:xfrm>
        </p:grpSpPr>
        <p:pic>
          <p:nvPicPr>
            <p:cNvPr id="1026" name="Picture 2" descr="China flagì ëí ì´ë¯¸ì§ ê²ìê²°ê³¼">
              <a:extLst>
                <a:ext uri="{FF2B5EF4-FFF2-40B4-BE49-F238E27FC236}">
                  <a16:creationId xmlns:a16="http://schemas.microsoft.com/office/drawing/2014/main" id="{DA77F6A6-EF89-410A-9656-80575E434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69" y="3188618"/>
              <a:ext cx="1655676" cy="1103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3F24D6A-B261-4B86-93C3-932DF40A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111" y="3260625"/>
              <a:ext cx="1919536" cy="959768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2D95DB3-D75D-4A29-98BF-03C40763C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111" y="4421957"/>
              <a:ext cx="1919536" cy="959768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14D5EB2-44D1-41E2-98AA-62F58E1FF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69" y="4388844"/>
              <a:ext cx="1655676" cy="11037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D8C192-4172-4B5E-96FF-2D6A3E8BDE19}"/>
              </a:ext>
            </a:extLst>
          </p:cNvPr>
          <p:cNvSpPr txBox="1"/>
          <p:nvPr/>
        </p:nvSpPr>
        <p:spPr>
          <a:xfrm>
            <a:off x="222860" y="4653136"/>
            <a:ext cx="8698279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srgbClr val="0017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the safety and efficiency of air transport operation</a:t>
            </a:r>
            <a:endParaRPr lang="ko-KR" altLang="en-US" sz="2500" b="1" dirty="0">
              <a:solidFill>
                <a:srgbClr val="0017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43D93C2-06B5-4D8F-A69A-BAA52C37AAA0}"/>
              </a:ext>
            </a:extLst>
          </p:cNvPr>
          <p:cNvGrpSpPr/>
          <p:nvPr/>
        </p:nvGrpSpPr>
        <p:grpSpPr>
          <a:xfrm>
            <a:off x="6497036" y="2198069"/>
            <a:ext cx="1999264" cy="1986550"/>
            <a:chOff x="6173485" y="1463180"/>
            <a:chExt cx="1531025" cy="1521289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99D3564-DAB1-469C-AF6D-706D56AC04B2}"/>
                </a:ext>
              </a:extLst>
            </p:cNvPr>
            <p:cNvSpPr/>
            <p:nvPr/>
          </p:nvSpPr>
          <p:spPr>
            <a:xfrm>
              <a:off x="6173485" y="2630929"/>
              <a:ext cx="1531025" cy="353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0017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COSCAP-NA</a:t>
              </a:r>
              <a:endParaRPr lang="ko-KR" altLang="en-US" sz="2400" dirty="0"/>
            </a:p>
          </p:txBody>
        </p: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4FDE768B-EF0C-456D-AE0D-D5C94823C003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463180"/>
              <a:ext cx="1423035" cy="1111885"/>
            </a:xfrm>
            <a:prstGeom prst="rect">
              <a:avLst/>
            </a:prstGeom>
            <a:noFill/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1E63C2E-4B6F-406E-A4D7-13B463770804}"/>
              </a:ext>
            </a:extLst>
          </p:cNvPr>
          <p:cNvGrpSpPr/>
          <p:nvPr/>
        </p:nvGrpSpPr>
        <p:grpSpPr>
          <a:xfrm>
            <a:off x="4211960" y="2777711"/>
            <a:ext cx="2016224" cy="1120577"/>
            <a:chOff x="3563747" y="2679098"/>
            <a:chExt cx="2016224" cy="1120577"/>
          </a:xfrm>
        </p:grpSpPr>
        <p:sp>
          <p:nvSpPr>
            <p:cNvPr id="24" name="화살표: 오른쪽 23">
              <a:extLst>
                <a:ext uri="{FF2B5EF4-FFF2-40B4-BE49-F238E27FC236}">
                  <a16:creationId xmlns:a16="http://schemas.microsoft.com/office/drawing/2014/main" id="{C089AE4E-6BCE-4941-99B8-B2345188DF84}"/>
                </a:ext>
              </a:extLst>
            </p:cNvPr>
            <p:cNvSpPr/>
            <p:nvPr/>
          </p:nvSpPr>
          <p:spPr>
            <a:xfrm>
              <a:off x="3563747" y="3023690"/>
              <a:ext cx="2016224" cy="350460"/>
            </a:xfrm>
            <a:prstGeom prst="rightArrow">
              <a:avLst>
                <a:gd name="adj1" fmla="val 21010"/>
                <a:gd name="adj2" fmla="val 8986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4BEFE0-EA9B-42AA-B5FB-BE569055BE13}"/>
                </a:ext>
              </a:extLst>
            </p:cNvPr>
            <p:cNvSpPr txBox="1"/>
            <p:nvPr/>
          </p:nvSpPr>
          <p:spPr>
            <a:xfrm>
              <a:off x="4168543" y="267909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/>
                <a:t>2003</a:t>
              </a:r>
              <a:endParaRPr lang="ko-KR" altLang="en-US" sz="24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155AC1-6D8C-4B75-8FEF-A018E8D45FA5}"/>
                </a:ext>
              </a:extLst>
            </p:cNvPr>
            <p:cNvSpPr txBox="1"/>
            <p:nvPr/>
          </p:nvSpPr>
          <p:spPr>
            <a:xfrm>
              <a:off x="3807868" y="3338010"/>
              <a:ext cx="1527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/>
                <a:t>Trust Fund</a:t>
              </a:r>
              <a:endParaRPr lang="ko-KR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612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1274D1F-916E-47C5-89BB-4C10254D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73" y="1659309"/>
            <a:ext cx="5841529" cy="4848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92A93-BA6A-434D-89FF-873F8ECF50D2}"/>
              </a:ext>
            </a:extLst>
          </p:cNvPr>
          <p:cNvSpPr txBox="1"/>
          <p:nvPr/>
        </p:nvSpPr>
        <p:spPr>
          <a:xfrm>
            <a:off x="1637674" y="1228422"/>
            <a:ext cx="5868651" cy="430887"/>
          </a:xfrm>
          <a:prstGeom prst="rect">
            <a:avLst/>
          </a:prstGeom>
          <a:solidFill>
            <a:srgbClr val="0055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Performance Dashboard (China)</a:t>
            </a:r>
            <a:endParaRPr lang="ko-KR" altLang="en-US" sz="2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China flagì ëí ì´ë¯¸ì§ ê²ìê²°ê³¼">
            <a:extLst>
              <a:ext uri="{FF2B5EF4-FFF2-40B4-BE49-F238E27FC236}">
                <a16:creationId xmlns:a16="http://schemas.microsoft.com/office/drawing/2014/main" id="{D1FAA76E-2169-4ABE-B9B7-61B569EA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46" y="5713869"/>
            <a:ext cx="1112022" cy="7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9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F97F131-9969-4C93-885D-172A2C9C3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3095" b="2758"/>
          <a:stretch/>
        </p:blipFill>
        <p:spPr>
          <a:xfrm>
            <a:off x="1259632" y="1304723"/>
            <a:ext cx="6624736" cy="5076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7C10E-4F48-4448-908D-FD06A1BF5BD4}"/>
              </a:ext>
            </a:extLst>
          </p:cNvPr>
          <p:cNvSpPr txBox="1"/>
          <p:nvPr/>
        </p:nvSpPr>
        <p:spPr>
          <a:xfrm>
            <a:off x="6732240" y="130472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China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2" descr="China flagì ëí ì´ë¯¸ì§ ê²ìê²°ê³¼">
            <a:extLst>
              <a:ext uri="{FF2B5EF4-FFF2-40B4-BE49-F238E27FC236}">
                <a16:creationId xmlns:a16="http://schemas.microsoft.com/office/drawing/2014/main" id="{E9A4222F-8AF1-45A7-BD2B-84CFEED4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46" y="5713869"/>
            <a:ext cx="1112022" cy="7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39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55EABB4-C84C-4876-A9CD-758C6C6F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4" y="1229895"/>
            <a:ext cx="6556416" cy="5267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FB882-5A3D-4A3E-904A-9CDF73A787BA}"/>
              </a:ext>
            </a:extLst>
          </p:cNvPr>
          <p:cNvSpPr txBox="1"/>
          <p:nvPr/>
        </p:nvSpPr>
        <p:spPr>
          <a:xfrm>
            <a:off x="7107657" y="122989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China</a:t>
            </a:r>
            <a:endParaRPr lang="ko-KR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2" descr="China flagì ëí ì´ë¯¸ì§ ê²ìê²°ê³¼">
            <a:extLst>
              <a:ext uri="{FF2B5EF4-FFF2-40B4-BE49-F238E27FC236}">
                <a16:creationId xmlns:a16="http://schemas.microsoft.com/office/drawing/2014/main" id="{63ECECD4-4A3E-4977-AA91-238BF8B2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46" y="5713869"/>
            <a:ext cx="1112022" cy="7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5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95FE8F9-3DD8-4AA7-A1A1-88E573C4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3" y="1250288"/>
            <a:ext cx="7950274" cy="5248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F525B-9FEB-43BF-B962-ACD963465C0E}"/>
              </a:ext>
            </a:extLst>
          </p:cNvPr>
          <p:cNvSpPr txBox="1"/>
          <p:nvPr/>
        </p:nvSpPr>
        <p:spPr>
          <a:xfrm>
            <a:off x="7860461" y="1745052"/>
            <a:ext cx="5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ROK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EA91B37-225E-4059-BC7A-3BABDE560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27" y="5723661"/>
            <a:ext cx="1112020" cy="741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14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4B3B894-CA54-4E45-93A1-4294777E9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002" y="1641797"/>
            <a:ext cx="5979993" cy="4888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4B4FC-E0F7-4377-85B7-CD49DC9566B4}"/>
              </a:ext>
            </a:extLst>
          </p:cNvPr>
          <p:cNvSpPr txBox="1"/>
          <p:nvPr/>
        </p:nvSpPr>
        <p:spPr>
          <a:xfrm>
            <a:off x="1637674" y="1228422"/>
            <a:ext cx="5868651" cy="430887"/>
          </a:xfrm>
          <a:prstGeom prst="rect">
            <a:avLst/>
          </a:prstGeom>
          <a:solidFill>
            <a:srgbClr val="0055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Performance Dashboard (ROK)</a:t>
            </a:r>
            <a:endParaRPr lang="ko-KR" altLang="en-US" sz="2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365AAF2-72B0-40F5-95D2-EC5354F4B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27" y="5723661"/>
            <a:ext cx="1112020" cy="741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26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39AA99-7BE2-4CA0-A744-6665C2AAD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9" y="1268760"/>
            <a:ext cx="6852245" cy="5200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149054-A94A-40EB-9BE3-34D53A3EEECE}"/>
              </a:ext>
            </a:extLst>
          </p:cNvPr>
          <p:cNvSpPr txBox="1"/>
          <p:nvPr/>
        </p:nvSpPr>
        <p:spPr>
          <a:xfrm>
            <a:off x="6804248" y="1268760"/>
            <a:ext cx="5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ROK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F46E06-39E9-44BC-B00D-6F5087B5D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27" y="5723661"/>
            <a:ext cx="1112020" cy="741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651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70C87E0-09BB-4F62-8F85-DC051D554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76" y="1268760"/>
            <a:ext cx="6475126" cy="518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DAB24-0D1E-4CF2-AF59-B0EF94E5EDAA}"/>
              </a:ext>
            </a:extLst>
          </p:cNvPr>
          <p:cNvSpPr txBox="1"/>
          <p:nvPr/>
        </p:nvSpPr>
        <p:spPr>
          <a:xfrm>
            <a:off x="7092280" y="1286667"/>
            <a:ext cx="5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ROK</a:t>
            </a:r>
            <a:endParaRPr lang="ko-KR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746B12-0B9E-4461-B4E4-CA5C386D0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27" y="5723661"/>
            <a:ext cx="1112020" cy="741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616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DA5E870-5D7F-4D8D-8E57-4BE2B6099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776864" cy="5196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12BF6-2DA2-424F-A4CF-470783825B58}"/>
              </a:ext>
            </a:extLst>
          </p:cNvPr>
          <p:cNvSpPr txBox="1"/>
          <p:nvPr/>
        </p:nvSpPr>
        <p:spPr>
          <a:xfrm>
            <a:off x="7660213" y="17450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DPRK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3EB39B-EE79-493F-955A-E3507BD08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58" y="5925312"/>
            <a:ext cx="1079942" cy="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1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FFC4F57-15A0-4844-A323-A440EDAF01AC}"/>
              </a:ext>
            </a:extLst>
          </p:cNvPr>
          <p:cNvGrpSpPr/>
          <p:nvPr/>
        </p:nvGrpSpPr>
        <p:grpSpPr>
          <a:xfrm>
            <a:off x="1621073" y="1235958"/>
            <a:ext cx="6047271" cy="5279861"/>
            <a:chOff x="1621073" y="1235958"/>
            <a:chExt cx="6047271" cy="527986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5E5F93E-E0A5-4C52-855E-FF975C635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1073" y="1619275"/>
              <a:ext cx="6047271" cy="48965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193173-5C61-4637-8D60-9DB48AB0F201}"/>
                </a:ext>
              </a:extLst>
            </p:cNvPr>
            <p:cNvSpPr txBox="1"/>
            <p:nvPr/>
          </p:nvSpPr>
          <p:spPr>
            <a:xfrm>
              <a:off x="1691680" y="1235958"/>
              <a:ext cx="5868651" cy="430887"/>
            </a:xfrm>
            <a:prstGeom prst="rect">
              <a:avLst/>
            </a:prstGeom>
            <a:solidFill>
              <a:srgbClr val="0055A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Performance Dashboard (DPRK)</a:t>
              </a:r>
              <a:endParaRPr lang="ko-KR" altLang="en-US" sz="2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0960AC89-A315-4E81-867F-C6727C46A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58" y="5925312"/>
            <a:ext cx="1079942" cy="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97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E1CC20-9C44-48C8-A395-5D5C34E2E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96" y="1268759"/>
            <a:ext cx="6742968" cy="5237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AC75C-2F23-4D9D-8319-9A02BE7FA41A}"/>
              </a:ext>
            </a:extLst>
          </p:cNvPr>
          <p:cNvSpPr txBox="1"/>
          <p:nvPr/>
        </p:nvSpPr>
        <p:spPr>
          <a:xfrm>
            <a:off x="6660232" y="126084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DPRK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1DCA39-883A-4AE0-A952-4671FA396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58" y="5925312"/>
            <a:ext cx="1079942" cy="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2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ommunity forumì ëí ì´ë¯¸ì§ ê²ìê²°ê³¼">
            <a:extLst>
              <a:ext uri="{FF2B5EF4-FFF2-40B4-BE49-F238E27FC236}">
                <a16:creationId xmlns:a16="http://schemas.microsoft.com/office/drawing/2014/main" id="{A448F557-A838-40A7-AEFE-EE13B7B96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64" y="3122208"/>
            <a:ext cx="2880320" cy="15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uditì ëí ì´ë¯¸ì§ ê²ìê²°ê³¼">
            <a:extLst>
              <a:ext uri="{FF2B5EF4-FFF2-40B4-BE49-F238E27FC236}">
                <a16:creationId xmlns:a16="http://schemas.microsoft.com/office/drawing/2014/main" id="{311E9AF2-7CFD-435C-925A-149FFE31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81" y="2940950"/>
            <a:ext cx="2505037" cy="18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ainingì ëí ì´ë¯¸ì§ ê²ìê²°ê³¼">
            <a:extLst>
              <a:ext uri="{FF2B5EF4-FFF2-40B4-BE49-F238E27FC236}">
                <a16:creationId xmlns:a16="http://schemas.microsoft.com/office/drawing/2014/main" id="{F9AD1DD9-2D79-48C0-8367-51D318DA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70666"/>
            <a:ext cx="2582096" cy="18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8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4B3E73F-6D63-4EFC-A33C-A2681B3FB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22" y="1230716"/>
            <a:ext cx="6466638" cy="52569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AA654A-563D-4C8E-9539-9E91B69BB1EF}"/>
              </a:ext>
            </a:extLst>
          </p:cNvPr>
          <p:cNvSpPr txBox="1"/>
          <p:nvPr/>
        </p:nvSpPr>
        <p:spPr>
          <a:xfrm>
            <a:off x="7024164" y="12307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DPRK</a:t>
            </a:r>
            <a:endParaRPr lang="ko-KR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E23492-930A-4E3D-A1AD-00DB8C586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58" y="5925312"/>
            <a:ext cx="1079942" cy="53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1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1BD0B59-A143-4F52-A088-B9A4FB843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8188"/>
            <a:ext cx="7740860" cy="5270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F2D9CA-27E0-48B6-9F58-15FE7E8BCFBA}"/>
              </a:ext>
            </a:extLst>
          </p:cNvPr>
          <p:cNvSpPr txBox="1"/>
          <p:nvPr/>
        </p:nvSpPr>
        <p:spPr>
          <a:xfrm>
            <a:off x="7282056" y="17008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Mongolia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405EDF-FC27-4487-AA62-DB91B702A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51" y="5948308"/>
            <a:ext cx="1081649" cy="5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9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3D89B6-303C-4805-AB39-8789975F66BB}"/>
              </a:ext>
            </a:extLst>
          </p:cNvPr>
          <p:cNvSpPr txBox="1"/>
          <p:nvPr/>
        </p:nvSpPr>
        <p:spPr>
          <a:xfrm>
            <a:off x="1649397" y="1228422"/>
            <a:ext cx="5868651" cy="430887"/>
          </a:xfrm>
          <a:prstGeom prst="rect">
            <a:avLst/>
          </a:prstGeom>
          <a:solidFill>
            <a:srgbClr val="0055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Performance Dashboard (Mongolia)</a:t>
            </a:r>
            <a:endParaRPr lang="ko-KR" altLang="en-US" sz="2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ACFAA6-6D3C-466E-B9CA-CBB8434E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97" y="1647586"/>
            <a:ext cx="5868651" cy="48986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9E74F66-62B8-415A-B1A9-897D03510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51" y="5948308"/>
            <a:ext cx="1081649" cy="5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3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F162A25-E1B5-4BD3-B154-D79670FC3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8" y="1229189"/>
            <a:ext cx="6875364" cy="5278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CB324-A331-45F3-9A56-C8980EA0544E}"/>
              </a:ext>
            </a:extLst>
          </p:cNvPr>
          <p:cNvSpPr txBox="1"/>
          <p:nvPr/>
        </p:nvSpPr>
        <p:spPr>
          <a:xfrm>
            <a:off x="6444208" y="122918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  <a:cs typeface="Times New Roman" panose="02020603050405020304" pitchFamily="18" charset="0"/>
              </a:rPr>
              <a:t>Mongolia</a:t>
            </a:r>
            <a:endParaRPr lang="ko-KR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BE9A4B-9CE3-4FA6-A218-D2037DFA4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51" y="5948308"/>
            <a:ext cx="1081649" cy="5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3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6729C6-E52F-477E-8E9D-FAA221493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09" y="1222045"/>
            <a:ext cx="6526659" cy="52755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2F9CE6-5440-41EA-874D-AC98D3789AAA}"/>
              </a:ext>
            </a:extLst>
          </p:cNvPr>
          <p:cNvSpPr txBox="1"/>
          <p:nvPr/>
        </p:nvSpPr>
        <p:spPr>
          <a:xfrm>
            <a:off x="6757720" y="122204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Mongolia</a:t>
            </a:r>
            <a:endParaRPr lang="ko-KR" altLang="en-US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621041-A994-47B1-A9F0-A5AD97E11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51" y="5948308"/>
            <a:ext cx="1081649" cy="5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3B298E-EC2D-4B45-B89C-79D7A95832C1}"/>
              </a:ext>
            </a:extLst>
          </p:cNvPr>
          <p:cNvSpPr txBox="1"/>
          <p:nvPr/>
        </p:nvSpPr>
        <p:spPr>
          <a:xfrm>
            <a:off x="2657854" y="2875002"/>
            <a:ext cx="38282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ko-KR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0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6C499C4-3129-49E1-AE58-C8EA0B1671DF}"/>
              </a:ext>
            </a:extLst>
          </p:cNvPr>
          <p:cNvGrpSpPr/>
          <p:nvPr/>
        </p:nvGrpSpPr>
        <p:grpSpPr>
          <a:xfrm>
            <a:off x="3262417" y="3019460"/>
            <a:ext cx="2619165" cy="1535122"/>
            <a:chOff x="2934071" y="1988840"/>
            <a:chExt cx="3275856" cy="1920016"/>
          </a:xfrm>
        </p:grpSpPr>
        <p:pic>
          <p:nvPicPr>
            <p:cNvPr id="6148" name="Picture 4" descr="promiseì ëí ì´ë¯¸ì§ ê²ìê²°ê³¼">
              <a:extLst>
                <a:ext uri="{FF2B5EF4-FFF2-40B4-BE49-F238E27FC236}">
                  <a16:creationId xmlns:a16="http://schemas.microsoft.com/office/drawing/2014/main" id="{DD7699A5-2BEE-441D-BDFD-FBA03B91C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071" y="1988840"/>
              <a:ext cx="3275856" cy="1920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C6D341-F9E8-485C-9408-C8681D28AAA5}"/>
                </a:ext>
              </a:extLst>
            </p:cNvPr>
            <p:cNvSpPr txBox="1"/>
            <p:nvPr/>
          </p:nvSpPr>
          <p:spPr>
            <a:xfrm>
              <a:off x="3465080" y="2687238"/>
              <a:ext cx="2213829" cy="731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Ⅳ</a:t>
              </a:r>
              <a:endParaRPr lang="ko-KR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7B41F2F-4875-42BE-B301-32D8FA367BB0}"/>
              </a:ext>
            </a:extLst>
          </p:cNvPr>
          <p:cNvSpPr/>
          <p:nvPr/>
        </p:nvSpPr>
        <p:spPr>
          <a:xfrm>
            <a:off x="6220223" y="2775300"/>
            <a:ext cx="2848714" cy="1937406"/>
          </a:xfrm>
          <a:prstGeom prst="roundRect">
            <a:avLst/>
          </a:prstGeom>
          <a:solidFill>
            <a:srgbClr val="294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F0"/>
              </a:buClr>
            </a:pP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corrective actions arising from the ICAO comprehensive USOAP  activities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B22E110-5D1F-4DC0-8B8C-AED54E4C53D2}"/>
              </a:ext>
            </a:extLst>
          </p:cNvPr>
          <p:cNvSpPr/>
          <p:nvPr/>
        </p:nvSpPr>
        <p:spPr>
          <a:xfrm>
            <a:off x="3029280" y="1226858"/>
            <a:ext cx="3018863" cy="1535122"/>
          </a:xfrm>
          <a:prstGeom prst="roundRect">
            <a:avLst/>
          </a:prstGeom>
          <a:solidFill>
            <a:srgbClr val="14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F0"/>
              </a:buClr>
            </a:pP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continued technical assistance to implement ICAO SARPs for all safety related Annexes.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B48FA2E-E5CA-4ACA-BD87-BC7E3ED16F03}"/>
              </a:ext>
            </a:extLst>
          </p:cNvPr>
          <p:cNvSpPr/>
          <p:nvPr/>
        </p:nvSpPr>
        <p:spPr>
          <a:xfrm>
            <a:off x="100130" y="2761980"/>
            <a:ext cx="2615576" cy="1937406"/>
          </a:xfrm>
          <a:prstGeom prst="roundRect">
            <a:avLst/>
          </a:prstGeom>
          <a:solidFill>
            <a:srgbClr val="D1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F0"/>
              </a:buClr>
            </a:pP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respective State Safety </a:t>
            </a:r>
            <a:r>
              <a:rPr lang="en-US" altLang="ko-K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(SSP) and assisting with the SMS implementation.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AA7E95FA-4805-4268-BBDC-18C1B4356127}"/>
              </a:ext>
            </a:extLst>
          </p:cNvPr>
          <p:cNvSpPr/>
          <p:nvPr/>
        </p:nvSpPr>
        <p:spPr>
          <a:xfrm>
            <a:off x="1128464" y="4863581"/>
            <a:ext cx="2848714" cy="1535122"/>
          </a:xfrm>
          <a:prstGeom prst="roundRect">
            <a:avLst/>
          </a:prstGeom>
          <a:solidFill>
            <a:srgbClr val="567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F0"/>
              </a:buClr>
            </a:pP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support of the USOAP Continuous Monitoring Approach (CMA) activities.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72D0963-62DE-4BBF-AD34-1C34FBF1715F}"/>
              </a:ext>
            </a:extLst>
          </p:cNvPr>
          <p:cNvSpPr/>
          <p:nvPr/>
        </p:nvSpPr>
        <p:spPr>
          <a:xfrm>
            <a:off x="4457225" y="4879230"/>
            <a:ext cx="2848714" cy="1535122"/>
          </a:xfrm>
          <a:prstGeom prst="roundRect">
            <a:avLst/>
          </a:prstGeom>
          <a:solidFill>
            <a:srgbClr val="22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B0F0"/>
              </a:buClr>
            </a:pPr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training of civil aviation personnel.</a:t>
            </a:r>
            <a:endParaRPr lang="en-CA" altLang="ko-K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4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C1360A0F-EBA2-4DF0-AD22-9F148418D96D}"/>
              </a:ext>
            </a:extLst>
          </p:cNvPr>
          <p:cNvGrpSpPr/>
          <p:nvPr/>
        </p:nvGrpSpPr>
        <p:grpSpPr>
          <a:xfrm>
            <a:off x="1493912" y="4365104"/>
            <a:ext cx="6156176" cy="2130079"/>
            <a:chOff x="1493912" y="1298921"/>
            <a:chExt cx="6156176" cy="2130079"/>
          </a:xfrm>
        </p:grpSpPr>
        <p:pic>
          <p:nvPicPr>
            <p:cNvPr id="5122" name="Picture 2" descr="Committeeì ëí ì´ë¯¸ì§ ê²ìê²°ê³¼">
              <a:extLst>
                <a:ext uri="{FF2B5EF4-FFF2-40B4-BE49-F238E27FC236}">
                  <a16:creationId xmlns:a16="http://schemas.microsoft.com/office/drawing/2014/main" id="{21411205-97C2-4214-A841-0BBCA5E1F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912" y="1298921"/>
              <a:ext cx="6156176" cy="213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80D0C41-96EC-4A45-A3A2-2434C00415C0}"/>
                </a:ext>
              </a:extLst>
            </p:cNvPr>
            <p:cNvSpPr/>
            <p:nvPr/>
          </p:nvSpPr>
          <p:spPr>
            <a:xfrm>
              <a:off x="2457382" y="3028890"/>
              <a:ext cx="4229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ko-K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Programme Steering Committee</a:t>
              </a:r>
            </a:p>
          </p:txBody>
        </p:sp>
      </p:grpSp>
      <p:sp>
        <p:nvSpPr>
          <p:cNvPr id="7" name="사각형: 모서리가 접힌 도형 6">
            <a:extLst>
              <a:ext uri="{FF2B5EF4-FFF2-40B4-BE49-F238E27FC236}">
                <a16:creationId xmlns:a16="http://schemas.microsoft.com/office/drawing/2014/main" id="{90EC0E45-7303-45B0-B1BA-204BAEB285DA}"/>
              </a:ext>
            </a:extLst>
          </p:cNvPr>
          <p:cNvSpPr/>
          <p:nvPr/>
        </p:nvSpPr>
        <p:spPr>
          <a:xfrm>
            <a:off x="312088" y="1740070"/>
            <a:ext cx="2550029" cy="2434663"/>
          </a:xfrm>
          <a:prstGeom prst="foldedCorner">
            <a:avLst/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the project, determine priorities and the work </a:t>
            </a:r>
            <a:r>
              <a:rPr lang="en-US" altLang="ko-K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training requirements on the basis of needs and available resources.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사각형: 모서리가 접힌 도형 9">
            <a:extLst>
              <a:ext uri="{FF2B5EF4-FFF2-40B4-BE49-F238E27FC236}">
                <a16:creationId xmlns:a16="http://schemas.microsoft.com/office/drawing/2014/main" id="{C99B4767-0F53-4AB9-8BAE-F7601BCC59ED}"/>
              </a:ext>
            </a:extLst>
          </p:cNvPr>
          <p:cNvSpPr/>
          <p:nvPr/>
        </p:nvSpPr>
        <p:spPr>
          <a:xfrm>
            <a:off x="3279862" y="1555876"/>
            <a:ext cx="2592288" cy="2434663"/>
          </a:xfrm>
          <a:prstGeom prst="foldedCorner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NARAST activities and promote the implementation of interventions emanating from the APAC Regional Aviation Safety Group (RASG).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사각형: 모서리가 접힌 도형 10">
            <a:extLst>
              <a:ext uri="{FF2B5EF4-FFF2-40B4-BE49-F238E27FC236}">
                <a16:creationId xmlns:a16="http://schemas.microsoft.com/office/drawing/2014/main" id="{C2A429B1-9573-4231-93A6-8267D5224A03}"/>
              </a:ext>
            </a:extLst>
          </p:cNvPr>
          <p:cNvSpPr/>
          <p:nvPr/>
        </p:nvSpPr>
        <p:spPr>
          <a:xfrm>
            <a:off x="6228184" y="1740070"/>
            <a:ext cx="2592288" cy="2434663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CTA/PC review regularly the funding of the project and undertake timely follow-up with project participating governments and donors in this regard.</a:t>
            </a:r>
          </a:p>
        </p:txBody>
      </p:sp>
    </p:spTree>
    <p:extLst>
      <p:ext uri="{BB962C8B-B14F-4D97-AF65-F5344CB8AC3E}">
        <p14:creationId xmlns:p14="http://schemas.microsoft.com/office/powerpoint/2010/main" val="274827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86FF44-E5CF-4B70-8707-AF8CAF2996AF}"/>
              </a:ext>
            </a:extLst>
          </p:cNvPr>
          <p:cNvSpPr txBox="1">
            <a:spLocks/>
          </p:cNvSpPr>
          <p:nvPr/>
        </p:nvSpPr>
        <p:spPr>
          <a:xfrm>
            <a:off x="3039614" y="1628800"/>
            <a:ext cx="5975265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4000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Objectives</a:t>
            </a:r>
            <a:endParaRPr lang="en-CA" sz="4000" b="1" dirty="0">
              <a:solidFill>
                <a:srgbClr val="0017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contribute to the social and economic development of the Participating States.</a:t>
            </a:r>
          </a:p>
          <a:p>
            <a:pPr marL="177800" indent="-17780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l" latinLnBrk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their capability to maintain suitable, harmonious and efficient airworthiness, flight operations, aerodrome, air traffic control and other safety related regulatory systems.</a:t>
            </a:r>
            <a:endParaRPr lang="en-C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래픽 3" descr="과녁">
            <a:extLst>
              <a:ext uri="{FF2B5EF4-FFF2-40B4-BE49-F238E27FC236}">
                <a16:creationId xmlns:a16="http://schemas.microsoft.com/office/drawing/2014/main" id="{8922F34B-4275-4E9E-A703-8785E1162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21" y="1988840"/>
            <a:ext cx="2664296" cy="266429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503F103-81B8-45D2-8B3D-094848FC08D8}"/>
              </a:ext>
            </a:extLst>
          </p:cNvPr>
          <p:cNvSpPr/>
          <p:nvPr/>
        </p:nvSpPr>
        <p:spPr>
          <a:xfrm>
            <a:off x="420116" y="4797152"/>
            <a:ext cx="926852" cy="830997"/>
          </a:xfrm>
          <a:prstGeom prst="rect">
            <a:avLst/>
          </a:prstGeom>
          <a:solidFill>
            <a:srgbClr val="00174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ICAO USOAP CMA 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3CF5C50-60D9-411E-89EF-CB2F33547B99}"/>
              </a:ext>
            </a:extLst>
          </p:cNvPr>
          <p:cNvSpPr/>
          <p:nvPr/>
        </p:nvSpPr>
        <p:spPr>
          <a:xfrm>
            <a:off x="1403648" y="4797152"/>
            <a:ext cx="926852" cy="830997"/>
          </a:xfrm>
          <a:prstGeom prst="rect">
            <a:avLst/>
          </a:prstGeom>
          <a:solidFill>
            <a:srgbClr val="007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ICAO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ANNEX</a:t>
            </a:r>
            <a:endParaRPr lang="ko-KR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8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80574808-56EB-43A5-A40A-BC253ECA8FD3}"/>
              </a:ext>
            </a:extLst>
          </p:cNvPr>
          <p:cNvGrpSpPr/>
          <p:nvPr/>
        </p:nvGrpSpPr>
        <p:grpSpPr>
          <a:xfrm>
            <a:off x="266419" y="1728302"/>
            <a:ext cx="8568953" cy="1260140"/>
            <a:chOff x="287524" y="1628800"/>
            <a:chExt cx="8568953" cy="126014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230ADA1-A910-404B-8522-D9DBF37EA57F}"/>
                </a:ext>
              </a:extLst>
            </p:cNvPr>
            <p:cNvSpPr/>
            <p:nvPr/>
          </p:nvSpPr>
          <p:spPr>
            <a:xfrm>
              <a:off x="1241377" y="1775766"/>
              <a:ext cx="7615100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8288"/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Ensuring the safety oversight capabilities to meet international requirements and the deficiencies identified by the ICAO USOAP Audit have been fully corrected.</a:t>
              </a:r>
              <a:endPara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A3C0364-3C19-411B-8781-5A542DA1A725}"/>
                </a:ext>
              </a:extLst>
            </p:cNvPr>
            <p:cNvGrpSpPr/>
            <p:nvPr/>
          </p:nvGrpSpPr>
          <p:grpSpPr>
            <a:xfrm>
              <a:off x="287524" y="1628800"/>
              <a:ext cx="1260140" cy="1260140"/>
              <a:chOff x="287524" y="1916832"/>
              <a:chExt cx="972108" cy="972108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23343A8B-FB83-41D1-ADCB-A96F9B1C2BCC}"/>
                  </a:ext>
                </a:extLst>
              </p:cNvPr>
              <p:cNvSpPr/>
              <p:nvPr/>
            </p:nvSpPr>
            <p:spPr>
              <a:xfrm>
                <a:off x="287524" y="1916832"/>
                <a:ext cx="972108" cy="9721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타원 2">
                <a:extLst>
                  <a:ext uri="{FF2B5EF4-FFF2-40B4-BE49-F238E27FC236}">
                    <a16:creationId xmlns:a16="http://schemas.microsoft.com/office/drawing/2014/main" id="{55E66573-E40E-4721-A524-E93ADFEF8A65}"/>
                  </a:ext>
                </a:extLst>
              </p:cNvPr>
              <p:cNvSpPr/>
              <p:nvPr/>
            </p:nvSpPr>
            <p:spPr>
              <a:xfrm>
                <a:off x="377534" y="1990832"/>
                <a:ext cx="793344" cy="825164"/>
              </a:xfrm>
              <a:prstGeom prst="ellipse">
                <a:avLst/>
              </a:prstGeom>
              <a:solidFill>
                <a:srgbClr val="001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ko-KR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6FA33AF-BF65-44C9-97CB-57AB38215EBE}"/>
              </a:ext>
            </a:extLst>
          </p:cNvPr>
          <p:cNvGrpSpPr/>
          <p:nvPr/>
        </p:nvGrpSpPr>
        <p:grpSpPr>
          <a:xfrm>
            <a:off x="266419" y="3328685"/>
            <a:ext cx="8676964" cy="1260140"/>
            <a:chOff x="287524" y="3287931"/>
            <a:chExt cx="8676964" cy="126014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287EBBB-9794-42EC-ADB2-316856484957}"/>
                </a:ext>
              </a:extLst>
            </p:cNvPr>
            <p:cNvSpPr/>
            <p:nvPr/>
          </p:nvSpPr>
          <p:spPr>
            <a:xfrm>
              <a:off x="1241376" y="3460597"/>
              <a:ext cx="772311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8288"/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Establishing a forum for coordination and cooperation with the aim of the harmonization of regulations, policies and procedures about safety oversight, improving safety standards, and applying accident prevention measures.</a:t>
              </a:r>
              <a:endPara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8DFAA11-3A82-4923-BA6F-2CFBF473A5CF}"/>
                </a:ext>
              </a:extLst>
            </p:cNvPr>
            <p:cNvGrpSpPr/>
            <p:nvPr/>
          </p:nvGrpSpPr>
          <p:grpSpPr>
            <a:xfrm>
              <a:off x="287524" y="3287931"/>
              <a:ext cx="1260140" cy="1260140"/>
              <a:chOff x="287524" y="1916832"/>
              <a:chExt cx="972108" cy="972108"/>
            </a:xfrm>
          </p:grpSpPr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07C36D75-E4EE-4C85-8DEE-018CFEA24781}"/>
                  </a:ext>
                </a:extLst>
              </p:cNvPr>
              <p:cNvSpPr/>
              <p:nvPr/>
            </p:nvSpPr>
            <p:spPr>
              <a:xfrm>
                <a:off x="287524" y="1916832"/>
                <a:ext cx="972108" cy="9721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9B98F9FC-AFC6-4D24-82A9-2EA1E8B732D0}"/>
                  </a:ext>
                </a:extLst>
              </p:cNvPr>
              <p:cNvSpPr/>
              <p:nvPr/>
            </p:nvSpPr>
            <p:spPr>
              <a:xfrm>
                <a:off x="377534" y="1990304"/>
                <a:ext cx="793344" cy="825164"/>
              </a:xfrm>
              <a:prstGeom prst="ellipse">
                <a:avLst/>
              </a:prstGeom>
              <a:solidFill>
                <a:srgbClr val="001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ko-KR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A93FC2A-2B98-456E-9D18-F2580EE061B9}"/>
              </a:ext>
            </a:extLst>
          </p:cNvPr>
          <p:cNvGrpSpPr/>
          <p:nvPr/>
        </p:nvGrpSpPr>
        <p:grpSpPr>
          <a:xfrm>
            <a:off x="266419" y="4917917"/>
            <a:ext cx="8676964" cy="1260140"/>
            <a:chOff x="287524" y="4920547"/>
            <a:chExt cx="8676964" cy="126014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23061E5-CCF6-40A3-8BE9-78E1C129FBD2}"/>
                </a:ext>
              </a:extLst>
            </p:cNvPr>
            <p:cNvSpPr/>
            <p:nvPr/>
          </p:nvSpPr>
          <p:spPr>
            <a:xfrm>
              <a:off x="1241376" y="5088951"/>
              <a:ext cx="772311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8288"/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Establishment of a systematic </a:t>
              </a:r>
              <a:r>
                <a:rPr lang="en-US" altLang="ko-K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the inspection of air operators and maintenance organizations where Civil Aviation Authorities currently lack the capability to do so independently.</a:t>
              </a:r>
              <a:endPara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7B1CF45-AE58-4938-82A7-E9F667AF4159}"/>
                </a:ext>
              </a:extLst>
            </p:cNvPr>
            <p:cNvGrpSpPr/>
            <p:nvPr/>
          </p:nvGrpSpPr>
          <p:grpSpPr>
            <a:xfrm>
              <a:off x="287524" y="4920547"/>
              <a:ext cx="1260140" cy="1260140"/>
              <a:chOff x="287524" y="1916832"/>
              <a:chExt cx="972108" cy="972108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B2D0198B-3158-48C1-A994-0A67CF948A56}"/>
                  </a:ext>
                </a:extLst>
              </p:cNvPr>
              <p:cNvSpPr/>
              <p:nvPr/>
            </p:nvSpPr>
            <p:spPr>
              <a:xfrm>
                <a:off x="287524" y="1916832"/>
                <a:ext cx="972108" cy="9721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94A153FE-CE1A-43D0-A2E0-10FD73B103C4}"/>
                  </a:ext>
                </a:extLst>
              </p:cNvPr>
              <p:cNvSpPr/>
              <p:nvPr/>
            </p:nvSpPr>
            <p:spPr>
              <a:xfrm>
                <a:off x="377534" y="1990304"/>
                <a:ext cx="793344" cy="825164"/>
              </a:xfrm>
              <a:prstGeom prst="ellipse">
                <a:avLst/>
              </a:prstGeom>
              <a:solidFill>
                <a:srgbClr val="001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ko-KR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412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53A9282-149E-441B-8134-538873CF91AD}"/>
              </a:ext>
            </a:extLst>
          </p:cNvPr>
          <p:cNvGrpSpPr/>
          <p:nvPr/>
        </p:nvGrpSpPr>
        <p:grpSpPr>
          <a:xfrm>
            <a:off x="266971" y="4918866"/>
            <a:ext cx="8688115" cy="1260140"/>
            <a:chOff x="287524" y="4920547"/>
            <a:chExt cx="8688115" cy="126014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B834B3C-E915-4714-82A7-F892ACDDA7A5}"/>
                </a:ext>
              </a:extLst>
            </p:cNvPr>
            <p:cNvSpPr/>
            <p:nvPr/>
          </p:nvSpPr>
          <p:spPr>
            <a:xfrm>
              <a:off x="1252527" y="5227450"/>
              <a:ext cx="772311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8288"/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States and Administrations have implemented an SSP commensurate with the size and complexity of the State’s aviation system.</a:t>
              </a:r>
              <a:endPara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0028B13-683D-4920-AC83-14DE9173D743}"/>
                </a:ext>
              </a:extLst>
            </p:cNvPr>
            <p:cNvGrpSpPr/>
            <p:nvPr/>
          </p:nvGrpSpPr>
          <p:grpSpPr>
            <a:xfrm>
              <a:off x="287524" y="4920547"/>
              <a:ext cx="1260140" cy="1260140"/>
              <a:chOff x="287524" y="1916832"/>
              <a:chExt cx="972108" cy="972108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1F661B3F-6415-417D-8CCC-8E77424D29C8}"/>
                  </a:ext>
                </a:extLst>
              </p:cNvPr>
              <p:cNvSpPr/>
              <p:nvPr/>
            </p:nvSpPr>
            <p:spPr>
              <a:xfrm>
                <a:off x="287524" y="1916832"/>
                <a:ext cx="972108" cy="9721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9A660680-F7CE-4283-83D9-E64210F78888}"/>
                  </a:ext>
                </a:extLst>
              </p:cNvPr>
              <p:cNvSpPr/>
              <p:nvPr/>
            </p:nvSpPr>
            <p:spPr>
              <a:xfrm>
                <a:off x="377534" y="1990304"/>
                <a:ext cx="793344" cy="825164"/>
              </a:xfrm>
              <a:prstGeom prst="ellipse">
                <a:avLst/>
              </a:prstGeom>
              <a:solidFill>
                <a:srgbClr val="001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ko-KR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75FEF8F-392F-47CA-89D2-3F0036FCA03B}"/>
              </a:ext>
            </a:extLst>
          </p:cNvPr>
          <p:cNvGrpSpPr/>
          <p:nvPr/>
        </p:nvGrpSpPr>
        <p:grpSpPr>
          <a:xfrm>
            <a:off x="266971" y="3328074"/>
            <a:ext cx="8676964" cy="1260140"/>
            <a:chOff x="287524" y="4920547"/>
            <a:chExt cx="8676964" cy="126014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6AD22C5-526D-46B9-BBB2-2BA2F56123D2}"/>
                </a:ext>
              </a:extLst>
            </p:cNvPr>
            <p:cNvSpPr/>
            <p:nvPr/>
          </p:nvSpPr>
          <p:spPr>
            <a:xfrm>
              <a:off x="1241376" y="5088951"/>
              <a:ext cx="772311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8288"/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Member States and Administrations have established effective Safety Management Systems in the area of Aircraft Operations, Aerodromes and Air Traffic Management</a:t>
              </a:r>
              <a:endParaRPr lang="en-CA" altLang="ko-K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8D61C31-9C25-4C04-B434-E5A8BE095D3C}"/>
                </a:ext>
              </a:extLst>
            </p:cNvPr>
            <p:cNvGrpSpPr/>
            <p:nvPr/>
          </p:nvGrpSpPr>
          <p:grpSpPr>
            <a:xfrm>
              <a:off x="287524" y="4920547"/>
              <a:ext cx="1260140" cy="1260140"/>
              <a:chOff x="287524" y="1916832"/>
              <a:chExt cx="972108" cy="972108"/>
            </a:xfrm>
          </p:grpSpPr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F6471DC9-3ABE-433D-A814-D884FEC7C426}"/>
                  </a:ext>
                </a:extLst>
              </p:cNvPr>
              <p:cNvSpPr/>
              <p:nvPr/>
            </p:nvSpPr>
            <p:spPr>
              <a:xfrm>
                <a:off x="287524" y="1916832"/>
                <a:ext cx="972108" cy="9721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305C8A6E-1D6F-498E-AE09-773D1EE08D1D}"/>
                  </a:ext>
                </a:extLst>
              </p:cNvPr>
              <p:cNvSpPr/>
              <p:nvPr/>
            </p:nvSpPr>
            <p:spPr>
              <a:xfrm>
                <a:off x="377534" y="1990304"/>
                <a:ext cx="793344" cy="825164"/>
              </a:xfrm>
              <a:prstGeom prst="ellipse">
                <a:avLst/>
              </a:prstGeom>
              <a:solidFill>
                <a:srgbClr val="001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ko-KR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B8A0355-B3F7-43D0-BED7-A3D848836630}"/>
              </a:ext>
            </a:extLst>
          </p:cNvPr>
          <p:cNvGrpSpPr/>
          <p:nvPr/>
        </p:nvGrpSpPr>
        <p:grpSpPr>
          <a:xfrm>
            <a:off x="266971" y="1737280"/>
            <a:ext cx="8676964" cy="1260140"/>
            <a:chOff x="287524" y="4920547"/>
            <a:chExt cx="8676964" cy="126014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368E34A-129A-404C-8CA6-8CF5A0587D41}"/>
                </a:ext>
              </a:extLst>
            </p:cNvPr>
            <p:cNvSpPr/>
            <p:nvPr/>
          </p:nvSpPr>
          <p:spPr>
            <a:xfrm>
              <a:off x="1241376" y="5088951"/>
              <a:ext cx="7723112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68288"/>
              <a:r>
                <a:rPr lang="en-US" altLang="ko-K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Safety oversight inspectors and technical personnel are qualified and sufficient for undertaking surveillance, inspection, certification and regulation of flight operations, airworthiness and personnel licensing.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E8C8268-C4CA-423F-9A27-39A3E12D70AC}"/>
                </a:ext>
              </a:extLst>
            </p:cNvPr>
            <p:cNvGrpSpPr/>
            <p:nvPr/>
          </p:nvGrpSpPr>
          <p:grpSpPr>
            <a:xfrm>
              <a:off x="287524" y="4920547"/>
              <a:ext cx="1260140" cy="1260140"/>
              <a:chOff x="287524" y="1916832"/>
              <a:chExt cx="972108" cy="972108"/>
            </a:xfrm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539CCC47-EFEE-405E-AB28-7AEA047B89B7}"/>
                  </a:ext>
                </a:extLst>
              </p:cNvPr>
              <p:cNvSpPr/>
              <p:nvPr/>
            </p:nvSpPr>
            <p:spPr>
              <a:xfrm>
                <a:off x="287524" y="1916832"/>
                <a:ext cx="972108" cy="9721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FE73B62-564C-4DE9-88AD-CA7BB5577155}"/>
                  </a:ext>
                </a:extLst>
              </p:cNvPr>
              <p:cNvSpPr/>
              <p:nvPr/>
            </p:nvSpPr>
            <p:spPr>
              <a:xfrm>
                <a:off x="377534" y="1990304"/>
                <a:ext cx="793344" cy="825164"/>
              </a:xfrm>
              <a:prstGeom prst="ellipse">
                <a:avLst/>
              </a:prstGeom>
              <a:solidFill>
                <a:srgbClr val="0017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ko-KR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512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24C4-CF42-42BF-923D-513D1CF35499}"/>
              </a:ext>
            </a:extLst>
          </p:cNvPr>
          <p:cNvSpPr txBox="1">
            <a:spLocks/>
          </p:cNvSpPr>
          <p:nvPr/>
        </p:nvSpPr>
        <p:spPr>
          <a:xfrm>
            <a:off x="210207" y="1844824"/>
            <a:ext cx="8723586" cy="555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rgbClr val="001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 Partners</a:t>
            </a:r>
          </a:p>
        </p:txBody>
      </p:sp>
      <p:pic>
        <p:nvPicPr>
          <p:cNvPr id="3" name="Content Placeholder 8">
            <a:hlinkClick r:id="rId2"/>
            <a:extLst>
              <a:ext uri="{FF2B5EF4-FFF2-40B4-BE49-F238E27FC236}">
                <a16:creationId xmlns:a16="http://schemas.microsoft.com/office/drawing/2014/main" id="{4EA98568-35F6-4D83-B8D4-D262B129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1313"/>
            <a:ext cx="2425338" cy="1961671"/>
          </a:xfrm>
          <a:prstGeom prst="rect">
            <a:avLst/>
          </a:prstGeom>
        </p:spPr>
      </p:pic>
      <p:pic>
        <p:nvPicPr>
          <p:cNvPr id="4" name="Picture 12">
            <a:hlinkClick r:id="rId4"/>
            <a:extLst>
              <a:ext uri="{FF2B5EF4-FFF2-40B4-BE49-F238E27FC236}">
                <a16:creationId xmlns:a16="http://schemas.microsoft.com/office/drawing/2014/main" id="{8F08510F-8481-4B6D-8826-1AF29BF122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85" y="2771009"/>
            <a:ext cx="2046866" cy="1690711"/>
          </a:xfrm>
          <a:prstGeom prst="rect">
            <a:avLst/>
          </a:prstGeom>
        </p:spPr>
      </p:pic>
      <p:pic>
        <p:nvPicPr>
          <p:cNvPr id="5" name="Picture 14">
            <a:hlinkClick r:id="rId6"/>
            <a:extLst>
              <a:ext uri="{FF2B5EF4-FFF2-40B4-BE49-F238E27FC236}">
                <a16:creationId xmlns:a16="http://schemas.microsoft.com/office/drawing/2014/main" id="{A17FE41D-6A33-43BF-9E2E-AD89CB1B6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00" y="4662984"/>
            <a:ext cx="2636694" cy="947372"/>
          </a:xfrm>
          <a:prstGeom prst="rect">
            <a:avLst/>
          </a:prstGeom>
        </p:spPr>
      </p:pic>
      <p:pic>
        <p:nvPicPr>
          <p:cNvPr id="6" name="Picture 16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DE0A227-2305-45A8-B788-B13FF9F73F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31972"/>
            <a:ext cx="1726310" cy="1398408"/>
          </a:xfrm>
          <a:prstGeom prst="rect">
            <a:avLst/>
          </a:prstGeom>
        </p:spPr>
      </p:pic>
      <p:pic>
        <p:nvPicPr>
          <p:cNvPr id="7" name="Picture 18">
            <a:hlinkClick r:id="rId10"/>
            <a:extLst>
              <a:ext uri="{FF2B5EF4-FFF2-40B4-BE49-F238E27FC236}">
                <a16:creationId xmlns:a16="http://schemas.microsoft.com/office/drawing/2014/main" id="{040BE101-866F-43CB-BD27-F60976EDB1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363"/>
            <a:ext cx="1726310" cy="15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6D620A76FF2A41A00D4420C180B43A" ma:contentTypeVersion="0" ma:contentTypeDescription="Create a new document." ma:contentTypeScope="" ma:versionID="6b8cbbd9770dc0b00745a5e8ecbcc9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42AEA-689E-4699-ABA1-76FEB55E0F3A}"/>
</file>

<file path=customXml/itemProps2.xml><?xml version="1.0" encoding="utf-8"?>
<ds:datastoreItem xmlns:ds="http://schemas.openxmlformats.org/officeDocument/2006/customXml" ds:itemID="{DF4DCA4F-1117-4A36-A494-2B8D6ED70B8F}"/>
</file>

<file path=customXml/itemProps3.xml><?xml version="1.0" encoding="utf-8"?>
<ds:datastoreItem xmlns:ds="http://schemas.openxmlformats.org/officeDocument/2006/customXml" ds:itemID="{7E4C449B-3EE8-4AB5-9322-4257AFC2CE34}"/>
</file>

<file path=docProps/app.xml><?xml version="1.0" encoding="utf-8"?>
<Properties xmlns="http://schemas.openxmlformats.org/officeDocument/2006/extended-properties" xmlns:vt="http://schemas.openxmlformats.org/officeDocument/2006/docPropsVTypes">
  <Template>coscap template-1</Template>
  <TotalTime>2418</TotalTime>
  <Words>673</Words>
  <Application>Microsoft Office PowerPoint</Application>
  <PresentationFormat>On-screen Show (4:3)</PresentationFormat>
  <Paragraphs>93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맑은 고딕</vt:lpstr>
      <vt:lpstr>Arial</vt:lpstr>
      <vt:lpstr>Calibri</vt:lpstr>
      <vt:lpstr>Franklin Gothic Book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COSCAP-NA Training Data 2003 - 2018</vt:lpstr>
      <vt:lpstr>ICAO Annual Safety Report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Asia COSCAP</dc:title>
  <dc:creator>박 연수</dc:creator>
  <cp:lastModifiedBy>Wayne Loe</cp:lastModifiedBy>
  <cp:revision>74</cp:revision>
  <dcterms:created xsi:type="dcterms:W3CDTF">2019-02-12T08:08:28Z</dcterms:created>
  <dcterms:modified xsi:type="dcterms:W3CDTF">2019-04-17T06:55:41Z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0x010100356D620A76FF2A41A00D4420C180B43A</vt:lpwstr>
  </property>
</Properties>
</file>