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07" r:id="rId3"/>
    <p:sldId id="257" r:id="rId4"/>
    <p:sldId id="258" r:id="rId5"/>
    <p:sldId id="259" r:id="rId6"/>
    <p:sldId id="260" r:id="rId7"/>
    <p:sldId id="261" r:id="rId8"/>
    <p:sldId id="262" r:id="rId9"/>
    <p:sldId id="263" r:id="rId10"/>
    <p:sldId id="264" r:id="rId11"/>
    <p:sldId id="265" r:id="rId12"/>
    <p:sldId id="268" r:id="rId13"/>
    <p:sldId id="266" r:id="rId14"/>
    <p:sldId id="269" r:id="rId15"/>
    <p:sldId id="270" r:id="rId16"/>
    <p:sldId id="271" r:id="rId17"/>
    <p:sldId id="303" r:id="rId18"/>
    <p:sldId id="273" r:id="rId19"/>
    <p:sldId id="274" r:id="rId20"/>
    <p:sldId id="275" r:id="rId21"/>
    <p:sldId id="276" r:id="rId22"/>
    <p:sldId id="305" r:id="rId23"/>
    <p:sldId id="277" r:id="rId24"/>
    <p:sldId id="278" r:id="rId25"/>
    <p:sldId id="304" r:id="rId26"/>
    <p:sldId id="279" r:id="rId27"/>
    <p:sldId id="280" r:id="rId28"/>
    <p:sldId id="282" r:id="rId29"/>
    <p:sldId id="284" r:id="rId30"/>
    <p:sldId id="306" r:id="rId31"/>
    <p:sldId id="281" r:id="rId32"/>
    <p:sldId id="285" r:id="rId33"/>
    <p:sldId id="267" r:id="rId34"/>
    <p:sldId id="299" r:id="rId35"/>
    <p:sldId id="286" r:id="rId36"/>
    <p:sldId id="287" r:id="rId37"/>
    <p:sldId id="288" r:id="rId38"/>
    <p:sldId id="290" r:id="rId39"/>
    <p:sldId id="302" r:id="rId40"/>
    <p:sldId id="291" r:id="rId41"/>
    <p:sldId id="293" r:id="rId42"/>
    <p:sldId id="294" r:id="rId43"/>
    <p:sldId id="295" r:id="rId44"/>
    <p:sldId id="296" r:id="rId45"/>
    <p:sldId id="297" r:id="rId46"/>
    <p:sldId id="301" r:id="rId47"/>
    <p:sldId id="298" r:id="rId48"/>
    <p:sldId id="30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9C"/>
    <a:srgbClr val="FFCC66"/>
    <a:srgbClr val="747BAD"/>
    <a:srgbClr val="0578B7"/>
    <a:srgbClr val="055077"/>
    <a:srgbClr val="052E44"/>
    <a:srgbClr val="D1D8EA"/>
    <a:srgbClr val="262626"/>
    <a:srgbClr val="567CA9"/>
    <a:srgbClr val="225C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333" autoAdjust="0"/>
  </p:normalViewPr>
  <p:slideViewPr>
    <p:cSldViewPr>
      <p:cViewPr varScale="1">
        <p:scale>
          <a:sx n="51" d="100"/>
          <a:sy n="51" d="100"/>
        </p:scale>
        <p:origin x="1704" y="36"/>
      </p:cViewPr>
      <p:guideLst>
        <p:guide orient="horz" pos="2160"/>
        <p:guide pos="2880"/>
      </p:guideLst>
    </p:cSldViewPr>
  </p:slideViewPr>
  <p:notesTextViewPr>
    <p:cViewPr>
      <p:scale>
        <a:sx n="100" d="100"/>
        <a:sy n="100" d="100"/>
      </p:scale>
      <p:origin x="0" y="0"/>
    </p:cViewPr>
  </p:notesTextViewPr>
  <p:notesViewPr>
    <p:cSldViewPr showGuides="1">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397F7-7E8E-4496-B822-A5E1D7284797}" type="datetimeFigureOut">
              <a:rPr lang="ko-KR" altLang="en-US" smtClean="0"/>
              <a:t>2019-03-29</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9AD80-2763-410F-87E0-88BD714C657C}" type="slidenum">
              <a:rPr lang="ko-KR" altLang="en-US" smtClean="0"/>
              <a:t>‹#›</a:t>
            </a:fld>
            <a:endParaRPr lang="ko-KR" altLang="en-US"/>
          </a:p>
        </p:txBody>
      </p:sp>
    </p:spTree>
    <p:extLst>
      <p:ext uri="{BB962C8B-B14F-4D97-AF65-F5344CB8AC3E}">
        <p14:creationId xmlns:p14="http://schemas.microsoft.com/office/powerpoint/2010/main" val="400097255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CA" altLang="ko-KR" sz="1000" b="1" dirty="0">
                <a:solidFill>
                  <a:schemeClr val="tx1"/>
                </a:solidFill>
                <a:latin typeface="Times New Roman" panose="02020603050405020304" pitchFamily="18" charset="0"/>
                <a:cs typeface="Times New Roman" panose="02020603050405020304" pitchFamily="18" charset="0"/>
              </a:rPr>
              <a:t>Brief Description</a:t>
            </a:r>
            <a:r>
              <a:rPr lang="en-CA" altLang="ko-KR" sz="1000" dirty="0">
                <a:solidFill>
                  <a:schemeClr val="tx1"/>
                </a:solidFill>
                <a:latin typeface="Times New Roman" panose="02020603050405020304" pitchFamily="18" charset="0"/>
                <a:cs typeface="Times New Roman" panose="02020603050405020304" pitchFamily="18" charset="0"/>
              </a:rPr>
              <a:t>: </a:t>
            </a:r>
            <a:r>
              <a:rPr lang="en-US" altLang="ko-KR" sz="1000" dirty="0">
                <a:solidFill>
                  <a:schemeClr val="tx1"/>
                </a:solidFill>
                <a:latin typeface="Times New Roman" panose="02020603050405020304" pitchFamily="18" charset="0"/>
                <a:cs typeface="Times New Roman" panose="02020603050405020304" pitchFamily="18" charset="0"/>
              </a:rPr>
              <a:t>This </a:t>
            </a:r>
            <a:r>
              <a:rPr lang="en-CA" altLang="ko-KR" sz="1000" dirty="0">
                <a:solidFill>
                  <a:schemeClr val="tx1"/>
                </a:solidFill>
                <a:latin typeface="Times New Roman" panose="02020603050405020304" pitchFamily="18" charset="0"/>
                <a:cs typeface="Times New Roman" panose="02020603050405020304" pitchFamily="18" charset="0"/>
              </a:rPr>
              <a:t>programme was instituted in 2003, initially for a period of five years, as a cooperative agreement between, the People’s Republic of China, the DPRK, Mongolia and the ROK executed </a:t>
            </a:r>
            <a:r>
              <a:rPr lang="en-CA" altLang="ko-KR" sz="1000" b="1" dirty="0">
                <a:solidFill>
                  <a:schemeClr val="tx1"/>
                </a:solidFill>
                <a:latin typeface="Times New Roman" panose="02020603050405020304" pitchFamily="18" charset="0"/>
                <a:cs typeface="Times New Roman" panose="02020603050405020304" pitchFamily="18" charset="0"/>
              </a:rPr>
              <a:t>by the ICAO by means of a trust fund</a:t>
            </a:r>
            <a:r>
              <a:rPr lang="en-CA" altLang="ko-KR" sz="1000" dirty="0">
                <a:solidFill>
                  <a:schemeClr val="tx1"/>
                </a:solidFill>
                <a:latin typeface="Times New Roman" panose="02020603050405020304" pitchFamily="18" charset="0"/>
                <a:cs typeface="Times New Roman" panose="02020603050405020304" pitchFamily="18" charset="0"/>
              </a:rPr>
              <a:t>, and aimed at </a:t>
            </a:r>
            <a:r>
              <a:rPr lang="en-CA" altLang="ko-KR" sz="1000" b="1" dirty="0">
                <a:solidFill>
                  <a:schemeClr val="tx1"/>
                </a:solidFill>
                <a:latin typeface="Times New Roman" panose="02020603050405020304" pitchFamily="18" charset="0"/>
                <a:cs typeface="Times New Roman" panose="02020603050405020304" pitchFamily="18" charset="0"/>
              </a:rPr>
              <a:t>enhancing the safety and efficiency of air transport operations in the North Asia region </a:t>
            </a:r>
            <a:r>
              <a:rPr lang="en-CA" altLang="ko-KR" sz="1000" dirty="0">
                <a:solidFill>
                  <a:schemeClr val="tx1"/>
                </a:solidFill>
                <a:latin typeface="Times New Roman" panose="02020603050405020304" pitchFamily="18" charset="0"/>
                <a:cs typeface="Times New Roman" panose="02020603050405020304" pitchFamily="18" charset="0"/>
              </a:rPr>
              <a:t>with the objective of: </a:t>
            </a:r>
          </a:p>
          <a:p>
            <a:endParaRPr lang="ko-KR" altLang="en-US" sz="1000" dirty="0"/>
          </a:p>
        </p:txBody>
      </p:sp>
      <p:sp>
        <p:nvSpPr>
          <p:cNvPr id="4" name="슬라이드 번호 개체 틀 3"/>
          <p:cNvSpPr>
            <a:spLocks noGrp="1"/>
          </p:cNvSpPr>
          <p:nvPr>
            <p:ph type="sldNum" sz="quarter" idx="5"/>
          </p:nvPr>
        </p:nvSpPr>
        <p:spPr/>
        <p:txBody>
          <a:bodyPr/>
          <a:lstStyle/>
          <a:p>
            <a:fld id="{E349AD80-2763-410F-87E0-88BD714C657C}" type="slidenum">
              <a:rPr lang="ko-KR" altLang="en-US" smtClean="0"/>
              <a:t>2</a:t>
            </a:fld>
            <a:endParaRPr lang="ko-KR" altLang="en-US"/>
          </a:p>
        </p:txBody>
      </p:sp>
    </p:spTree>
    <p:extLst>
      <p:ext uri="{BB962C8B-B14F-4D97-AF65-F5344CB8AC3E}">
        <p14:creationId xmlns:p14="http://schemas.microsoft.com/office/powerpoint/2010/main" val="328151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CA" altLang="ko-KR" sz="1000" b="1" dirty="0">
                <a:solidFill>
                  <a:schemeClr val="tx1"/>
                </a:solidFill>
                <a:latin typeface="Times New Roman" panose="02020603050405020304" pitchFamily="18" charset="0"/>
                <a:cs typeface="Times New Roman" panose="02020603050405020304" pitchFamily="18" charset="0"/>
              </a:rPr>
              <a:t>Brief Description</a:t>
            </a:r>
            <a:r>
              <a:rPr lang="en-CA" altLang="ko-KR" sz="1000" dirty="0">
                <a:solidFill>
                  <a:schemeClr val="tx1"/>
                </a:solidFill>
                <a:latin typeface="Times New Roman" panose="02020603050405020304" pitchFamily="18" charset="0"/>
                <a:cs typeface="Times New Roman" panose="02020603050405020304" pitchFamily="18" charset="0"/>
              </a:rPr>
              <a:t>: </a:t>
            </a:r>
            <a:r>
              <a:rPr lang="en-US" altLang="ko-KR" sz="1000" dirty="0">
                <a:solidFill>
                  <a:schemeClr val="tx1"/>
                </a:solidFill>
                <a:latin typeface="Times New Roman" panose="02020603050405020304" pitchFamily="18" charset="0"/>
                <a:cs typeface="Times New Roman" panose="02020603050405020304" pitchFamily="18" charset="0"/>
              </a:rPr>
              <a:t>This </a:t>
            </a:r>
            <a:r>
              <a:rPr lang="en-CA" altLang="ko-KR" sz="1000" dirty="0">
                <a:solidFill>
                  <a:schemeClr val="tx1"/>
                </a:solidFill>
                <a:latin typeface="Times New Roman" panose="02020603050405020304" pitchFamily="18" charset="0"/>
                <a:cs typeface="Times New Roman" panose="02020603050405020304" pitchFamily="18" charset="0"/>
              </a:rPr>
              <a:t>programme was instituted in 2003, initially for a period of five years, as a cooperative agreement between, the People’s Republic of China, the DPRK, Mongolia and the ROK executed </a:t>
            </a:r>
            <a:r>
              <a:rPr lang="en-CA" altLang="ko-KR" sz="1000" b="1" dirty="0">
                <a:solidFill>
                  <a:schemeClr val="tx1"/>
                </a:solidFill>
                <a:latin typeface="Times New Roman" panose="02020603050405020304" pitchFamily="18" charset="0"/>
                <a:cs typeface="Times New Roman" panose="02020603050405020304" pitchFamily="18" charset="0"/>
              </a:rPr>
              <a:t>by the ICAO by means of a trust fund</a:t>
            </a:r>
            <a:r>
              <a:rPr lang="en-CA" altLang="ko-KR" sz="1000" dirty="0">
                <a:solidFill>
                  <a:schemeClr val="tx1"/>
                </a:solidFill>
                <a:latin typeface="Times New Roman" panose="02020603050405020304" pitchFamily="18" charset="0"/>
                <a:cs typeface="Times New Roman" panose="02020603050405020304" pitchFamily="18" charset="0"/>
              </a:rPr>
              <a:t>, and aimed at </a:t>
            </a:r>
            <a:r>
              <a:rPr lang="en-CA" altLang="ko-KR" sz="1000" b="1" dirty="0">
                <a:solidFill>
                  <a:schemeClr val="tx1"/>
                </a:solidFill>
                <a:latin typeface="Times New Roman" panose="02020603050405020304" pitchFamily="18" charset="0"/>
                <a:cs typeface="Times New Roman" panose="02020603050405020304" pitchFamily="18" charset="0"/>
              </a:rPr>
              <a:t>enhancing the safety and efficiency of air transport operations in the North Asia region </a:t>
            </a:r>
            <a:r>
              <a:rPr lang="en-CA" altLang="ko-KR" sz="1000" dirty="0">
                <a:solidFill>
                  <a:schemeClr val="tx1"/>
                </a:solidFill>
                <a:latin typeface="Times New Roman" panose="02020603050405020304" pitchFamily="18" charset="0"/>
                <a:cs typeface="Times New Roman" panose="02020603050405020304" pitchFamily="18" charset="0"/>
              </a:rPr>
              <a:t>with the objective of: </a:t>
            </a:r>
          </a:p>
          <a:p>
            <a:endParaRPr lang="ko-KR" altLang="en-US" sz="1000" dirty="0"/>
          </a:p>
        </p:txBody>
      </p:sp>
      <p:sp>
        <p:nvSpPr>
          <p:cNvPr id="4" name="슬라이드 번호 개체 틀 3"/>
          <p:cNvSpPr>
            <a:spLocks noGrp="1"/>
          </p:cNvSpPr>
          <p:nvPr>
            <p:ph type="sldNum" sz="quarter" idx="5"/>
          </p:nvPr>
        </p:nvSpPr>
        <p:spPr/>
        <p:txBody>
          <a:bodyPr/>
          <a:lstStyle/>
          <a:p>
            <a:fld id="{E349AD80-2763-410F-87E0-88BD714C657C}" type="slidenum">
              <a:rPr lang="ko-KR" altLang="en-US" smtClean="0"/>
              <a:t>3</a:t>
            </a:fld>
            <a:endParaRPr lang="ko-KR" altLang="en-US"/>
          </a:p>
        </p:txBody>
      </p:sp>
    </p:spTree>
    <p:extLst>
      <p:ext uri="{BB962C8B-B14F-4D97-AF65-F5344CB8AC3E}">
        <p14:creationId xmlns:p14="http://schemas.microsoft.com/office/powerpoint/2010/main" val="371572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solidFill>
                  <a:schemeClr val="tx1"/>
                </a:solidFill>
                <a:latin typeface="Times New Roman" panose="02020603050405020304" pitchFamily="18" charset="0"/>
                <a:cs typeface="Times New Roman" panose="02020603050405020304" pitchFamily="18" charset="0"/>
              </a:rPr>
              <a:t>Member States and Administrations recognizing the benefits and effectiveness of the </a:t>
            </a:r>
            <a:r>
              <a:rPr lang="en-US" altLang="ko-KR" sz="1200" dirty="0" err="1">
                <a:solidFill>
                  <a:schemeClr val="tx1"/>
                </a:solidFill>
                <a:latin typeface="Times New Roman" panose="02020603050405020304" pitchFamily="18" charset="0"/>
                <a:cs typeface="Times New Roman" panose="02020603050405020304" pitchFamily="18" charset="0"/>
              </a:rPr>
              <a:t>Programme</a:t>
            </a:r>
            <a:r>
              <a:rPr lang="en-US" altLang="ko-KR" sz="1200" dirty="0">
                <a:solidFill>
                  <a:schemeClr val="tx1"/>
                </a:solidFill>
                <a:latin typeface="Times New Roman" panose="02020603050405020304" pitchFamily="18" charset="0"/>
                <a:cs typeface="Times New Roman" panose="02020603050405020304" pitchFamily="18" charset="0"/>
              </a:rPr>
              <a:t> agreed to a Phase IV for an additional 5 year period commencing from 1 February 2018. Hong Kong China and Macau China joined the </a:t>
            </a:r>
            <a:r>
              <a:rPr lang="en-US" altLang="ko-KR" sz="1200" dirty="0" err="1">
                <a:solidFill>
                  <a:schemeClr val="tx1"/>
                </a:solidFill>
                <a:latin typeface="Times New Roman" panose="02020603050405020304" pitchFamily="18" charset="0"/>
                <a:cs typeface="Times New Roman" panose="02020603050405020304" pitchFamily="18" charset="0"/>
              </a:rPr>
              <a:t>programme</a:t>
            </a:r>
            <a:r>
              <a:rPr lang="en-US" altLang="ko-KR" sz="1200" dirty="0">
                <a:solidFill>
                  <a:schemeClr val="tx1"/>
                </a:solidFill>
                <a:latin typeface="Times New Roman" panose="02020603050405020304" pitchFamily="18" charset="0"/>
                <a:cs typeface="Times New Roman" panose="02020603050405020304" pitchFamily="18" charset="0"/>
              </a:rPr>
              <a:t> in Phase IV</a:t>
            </a:r>
            <a:endParaRPr lang="ko-KR" altLang="en-US" dirty="0"/>
          </a:p>
        </p:txBody>
      </p:sp>
      <p:sp>
        <p:nvSpPr>
          <p:cNvPr id="4" name="슬라이드 번호 개체 틀 3"/>
          <p:cNvSpPr>
            <a:spLocks noGrp="1"/>
          </p:cNvSpPr>
          <p:nvPr>
            <p:ph type="sldNum" sz="quarter" idx="5"/>
          </p:nvPr>
        </p:nvSpPr>
        <p:spPr/>
        <p:txBody>
          <a:bodyPr/>
          <a:lstStyle/>
          <a:p>
            <a:fld id="{E349AD80-2763-410F-87E0-88BD714C657C}" type="slidenum">
              <a:rPr lang="ko-KR" altLang="en-US" smtClean="0"/>
              <a:t>4</a:t>
            </a:fld>
            <a:endParaRPr lang="ko-KR" altLang="en-US"/>
          </a:p>
        </p:txBody>
      </p:sp>
    </p:spTree>
    <p:extLst>
      <p:ext uri="{BB962C8B-B14F-4D97-AF65-F5344CB8AC3E}">
        <p14:creationId xmlns:p14="http://schemas.microsoft.com/office/powerpoint/2010/main" val="289234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latin typeface="Times New Roman" panose="02020603050405020304" pitchFamily="18" charset="0"/>
                <a:cs typeface="Times New Roman" panose="02020603050405020304" pitchFamily="18" charset="0"/>
              </a:rPr>
              <a:t>The Minister of the CAAC was chosen as the Programme Chairman of the Steering Committee for the duration of the Programme. Following a re-organization of the CAAC, in 2010 the Deputy Administrator of the CAAC has fulfilled the role of Chairman. Functionally, the position is  further delegated to Chief Pilot CAST (Centre of Aviation Safety Technology of the CAAC)</a:t>
            </a:r>
            <a:endParaRPr lang="ko-KR" altLang="en-US" dirty="0"/>
          </a:p>
        </p:txBody>
      </p:sp>
      <p:sp>
        <p:nvSpPr>
          <p:cNvPr id="4" name="슬라이드 번호 개체 틀 3"/>
          <p:cNvSpPr>
            <a:spLocks noGrp="1"/>
          </p:cNvSpPr>
          <p:nvPr>
            <p:ph type="sldNum" sz="quarter" idx="5"/>
          </p:nvPr>
        </p:nvSpPr>
        <p:spPr/>
        <p:txBody>
          <a:bodyPr/>
          <a:lstStyle/>
          <a:p>
            <a:fld id="{E349AD80-2763-410F-87E0-88BD714C657C}" type="slidenum">
              <a:rPr lang="ko-KR" altLang="en-US" smtClean="0"/>
              <a:t>5</a:t>
            </a:fld>
            <a:endParaRPr lang="ko-KR" altLang="en-US"/>
          </a:p>
        </p:txBody>
      </p:sp>
    </p:spTree>
    <p:extLst>
      <p:ext uri="{BB962C8B-B14F-4D97-AF65-F5344CB8AC3E}">
        <p14:creationId xmlns:p14="http://schemas.microsoft.com/office/powerpoint/2010/main" val="516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49AD80-2763-410F-87E0-88BD714C657C}" type="slidenum">
              <a:rPr lang="ko-KR" altLang="en-US" smtClean="0"/>
              <a:t>7</a:t>
            </a:fld>
            <a:endParaRPr lang="ko-KR" altLang="en-US"/>
          </a:p>
        </p:txBody>
      </p:sp>
    </p:spTree>
    <p:extLst>
      <p:ext uri="{BB962C8B-B14F-4D97-AF65-F5344CB8AC3E}">
        <p14:creationId xmlns:p14="http://schemas.microsoft.com/office/powerpoint/2010/main" val="337662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49AD80-2763-410F-87E0-88BD714C657C}" type="slidenum">
              <a:rPr lang="ko-KR" altLang="en-US" smtClean="0"/>
              <a:t>10</a:t>
            </a:fld>
            <a:endParaRPr lang="ko-KR" altLang="en-US"/>
          </a:p>
        </p:txBody>
      </p:sp>
    </p:spTree>
    <p:extLst>
      <p:ext uri="{BB962C8B-B14F-4D97-AF65-F5344CB8AC3E}">
        <p14:creationId xmlns:p14="http://schemas.microsoft.com/office/powerpoint/2010/main" val="189970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49AD80-2763-410F-87E0-88BD714C657C}" type="slidenum">
              <a:rPr lang="ko-KR" altLang="en-US" smtClean="0"/>
              <a:t>14</a:t>
            </a:fld>
            <a:endParaRPr lang="ko-KR" altLang="en-US"/>
          </a:p>
        </p:txBody>
      </p:sp>
    </p:spTree>
    <p:extLst>
      <p:ext uri="{BB962C8B-B14F-4D97-AF65-F5344CB8AC3E}">
        <p14:creationId xmlns:p14="http://schemas.microsoft.com/office/powerpoint/2010/main" val="378266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49AD80-2763-410F-87E0-88BD714C657C}" type="slidenum">
              <a:rPr lang="ko-KR" altLang="en-US" smtClean="0"/>
              <a:t>23</a:t>
            </a:fld>
            <a:endParaRPr lang="ko-KR" altLang="en-US"/>
          </a:p>
        </p:txBody>
      </p:sp>
    </p:spTree>
    <p:extLst>
      <p:ext uri="{BB962C8B-B14F-4D97-AF65-F5344CB8AC3E}">
        <p14:creationId xmlns:p14="http://schemas.microsoft.com/office/powerpoint/2010/main" val="43140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ko-KR" altLang="en-US"/>
              <a:t>마스터 제목 스타일 편집</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클릭하여 마스터 부제목 스타일 편집</a:t>
            </a:r>
            <a:endParaRPr lang="en-US"/>
          </a:p>
        </p:txBody>
      </p:sp>
      <p:sp>
        <p:nvSpPr>
          <p:cNvPr id="4" name="Date Placeholder 3"/>
          <p:cNvSpPr>
            <a:spLocks noGrp="1"/>
          </p:cNvSpPr>
          <p:nvPr>
            <p:ph type="dt" sz="half" idx="10"/>
          </p:nvPr>
        </p:nvSpPr>
        <p:spPr/>
        <p:txBody>
          <a:bodyPr/>
          <a:lstStyle/>
          <a:p>
            <a:fld id="{330FD9A8-B398-4BFC-B274-6A134281DA16}"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Date Placeholder 3"/>
          <p:cNvSpPr>
            <a:spLocks noGrp="1"/>
          </p:cNvSpPr>
          <p:nvPr>
            <p:ph type="dt" sz="half" idx="10"/>
          </p:nvPr>
        </p:nvSpPr>
        <p:spPr/>
        <p:txBody>
          <a:bodyPr/>
          <a:lstStyle/>
          <a:p>
            <a:fld id="{330FD9A8-B398-4BFC-B274-6A134281DA16}"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ko-KR" altLang="en-US"/>
              <a:t>마스터 제목 스타일 편집</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Date Placeholder 3"/>
          <p:cNvSpPr>
            <a:spLocks noGrp="1"/>
          </p:cNvSpPr>
          <p:nvPr>
            <p:ph type="dt" sz="half" idx="10"/>
          </p:nvPr>
        </p:nvSpPr>
        <p:spPr/>
        <p:txBody>
          <a:bodyPr/>
          <a:lstStyle/>
          <a:p>
            <a:fld id="{330FD9A8-B398-4BFC-B274-6A134281DA16}"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342F55C1-B96A-472E-B038-5AD14DDB7C23}"/>
              </a:ext>
            </a:extLst>
          </p:cNvPr>
          <p:cNvSpPr/>
          <p:nvPr userDrawn="1"/>
        </p:nvSpPr>
        <p:spPr>
          <a:xfrm>
            <a:off x="-36512" y="1196752"/>
            <a:ext cx="9217024" cy="5328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ko-KR" altLang="en-US"/>
              <a:t>마스터 제목 스타일 편집</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330FD9A8-B398-4BFC-B274-6A134281DA16}"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Date Placeholder 4"/>
          <p:cNvSpPr>
            <a:spLocks noGrp="1"/>
          </p:cNvSpPr>
          <p:nvPr>
            <p:ph type="dt" sz="half" idx="10"/>
          </p:nvPr>
        </p:nvSpPr>
        <p:spPr/>
        <p:txBody>
          <a:bodyPr/>
          <a:lstStyle/>
          <a:p>
            <a:fld id="{330FD9A8-B398-4BFC-B274-6A134281DA16}"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7" name="Date Placeholder 6"/>
          <p:cNvSpPr>
            <a:spLocks noGrp="1"/>
          </p:cNvSpPr>
          <p:nvPr>
            <p:ph type="dt" sz="half" idx="10"/>
          </p:nvPr>
        </p:nvSpPr>
        <p:spPr/>
        <p:txBody>
          <a:bodyPr/>
          <a:lstStyle/>
          <a:p>
            <a:fld id="{330FD9A8-B398-4BFC-B274-6A134281DA16}" type="datetimeFigureOut">
              <a:rPr lang="en-US" smtClean="0"/>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Date Placeholder 2"/>
          <p:cNvSpPr>
            <a:spLocks noGrp="1"/>
          </p:cNvSpPr>
          <p:nvPr>
            <p:ph type="dt" sz="half" idx="10"/>
          </p:nvPr>
        </p:nvSpPr>
        <p:spPr/>
        <p:txBody>
          <a:bodyPr/>
          <a:lstStyle/>
          <a:p>
            <a:fld id="{330FD9A8-B398-4BFC-B274-6A134281DA16}" type="datetimeFigureOut">
              <a:rPr lang="en-US" smtClean="0"/>
              <a:t>3/29/2019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FD9A8-B398-4BFC-B274-6A134281DA16}" type="datetimeFigureOut">
              <a:rPr lang="en-US" smtClean="0"/>
              <a:t>3/29/2019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ko-KR" altLang="en-US"/>
              <a:t>마스터 제목 스타일 편집</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330FD9A8-B398-4BFC-B274-6A134281DA16}"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ko-KR" altLang="en-US"/>
              <a:t>그림을 추가하려면 아이콘을 클릭하십시오</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330FD9A8-B398-4BFC-B274-6A134281DA16}"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CAO.png"/>
          <p:cNvPicPr>
            <a:picLocks noChangeAspect="1"/>
          </p:cNvPicPr>
          <p:nvPr userDrawn="1"/>
        </p:nvPicPr>
        <p:blipFill>
          <a:blip r:embed="rId13" cstate="print">
            <a:lum bright="36000" contrast="-12000"/>
          </a:blip>
          <a:srcRect b="5809"/>
          <a:stretch>
            <a:fillRect/>
          </a:stretch>
        </p:blipFill>
        <p:spPr>
          <a:xfrm>
            <a:off x="3157544" y="1152128"/>
            <a:ext cx="5950963" cy="5373216"/>
          </a:xfrm>
          <a:prstGeom prst="rect">
            <a:avLst/>
          </a:prstGeom>
        </p:spPr>
      </p:pic>
      <p:pic>
        <p:nvPicPr>
          <p:cNvPr id="8" name="Picture 7" descr="coscap title_1.jpg"/>
          <p:cNvPicPr>
            <a:picLocks noChangeAspect="1"/>
          </p:cNvPicPr>
          <p:nvPr userDrawn="1"/>
        </p:nvPicPr>
        <p:blipFill>
          <a:blip r:embed="rId14" cstate="print"/>
          <a:stretch>
            <a:fillRect/>
          </a:stretch>
        </p:blipFill>
        <p:spPr>
          <a:xfrm>
            <a:off x="7635511" y="0"/>
            <a:ext cx="1545002" cy="1196752"/>
          </a:xfrm>
          <a:prstGeom prst="rect">
            <a:avLst/>
          </a:prstGeom>
        </p:spPr>
      </p:pic>
      <p:pic>
        <p:nvPicPr>
          <p:cNvPr id="9" name="Picture 8" descr="tmp1_2.jpg"/>
          <p:cNvPicPr>
            <a:picLocks noChangeAspect="1"/>
          </p:cNvPicPr>
          <p:nvPr userDrawn="1"/>
        </p:nvPicPr>
        <p:blipFill>
          <a:blip r:embed="rId15" cstate="print"/>
          <a:stretch>
            <a:fillRect/>
          </a:stretch>
        </p:blipFill>
        <p:spPr>
          <a:xfrm rot="10800000" flipV="1">
            <a:off x="1" y="0"/>
            <a:ext cx="7668344" cy="1196752"/>
          </a:xfrm>
          <a:prstGeom prst="rect">
            <a:avLst/>
          </a:prstGeom>
        </p:spPr>
      </p:pic>
      <p:sp>
        <p:nvSpPr>
          <p:cNvPr id="10" name="Rectangle 9"/>
          <p:cNvSpPr/>
          <p:nvPr userDrawn="1"/>
        </p:nvSpPr>
        <p:spPr>
          <a:xfrm>
            <a:off x="323529" y="16748"/>
            <a:ext cx="2088232" cy="1107996"/>
          </a:xfrm>
          <a:prstGeom prst="rect">
            <a:avLst/>
          </a:prstGeom>
          <a:noFill/>
        </p:spPr>
        <p:txBody>
          <a:bodyPr wrap="square" lIns="91440" tIns="45720" rIns="91440" bIns="45720">
            <a:spAutoFit/>
          </a:bodyPr>
          <a:lstStyle/>
          <a:p>
            <a:r>
              <a:rPr lang="en-US" sz="3800" b="1"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Book" pitchFamily="34" charset="0"/>
                <a:cs typeface="Times New Roman" pitchFamily="18" charset="0"/>
              </a:rPr>
              <a:t>COSCAP</a:t>
            </a:r>
          </a:p>
          <a:p>
            <a:r>
              <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Book" pitchFamily="34" charset="0"/>
                <a:cs typeface="Times New Roman" pitchFamily="18" charset="0"/>
              </a:rPr>
              <a:t>North Asia</a:t>
            </a:r>
          </a:p>
        </p:txBody>
      </p:sp>
      <p:sp>
        <p:nvSpPr>
          <p:cNvPr id="11" name="Rectangle 10"/>
          <p:cNvSpPr/>
          <p:nvPr userDrawn="1"/>
        </p:nvSpPr>
        <p:spPr>
          <a:xfrm>
            <a:off x="2411763" y="116638"/>
            <a:ext cx="4968551" cy="872547"/>
          </a:xfrm>
          <a:prstGeom prst="rect">
            <a:avLst/>
          </a:prstGeom>
          <a:noFill/>
        </p:spPr>
        <p:txBody>
          <a:bodyPr wrap="square" lIns="91440" tIns="45720" rIns="91440" bIns="45720">
            <a:spAutoFit/>
          </a:bodyPr>
          <a:lstStyle/>
          <a:p>
            <a:pPr marL="0" marR="0" lvl="0" indent="0" defTabSz="914377" rtl="0" eaLnBrk="1" fontAlgn="auto" latinLnBrk="0" hangingPunct="1">
              <a:lnSpc>
                <a:spcPct val="150000"/>
              </a:lnSpc>
              <a:spcBef>
                <a:spcPct val="0"/>
              </a:spcBef>
              <a:spcAft>
                <a:spcPts val="0"/>
              </a:spcAft>
              <a:buClrTx/>
              <a:buSzTx/>
              <a:buFontTx/>
              <a:buNone/>
              <a:tabLst/>
              <a:defRPr/>
            </a:pPr>
            <a:r>
              <a:rPr lang="en-US" sz="1800" b="0" cap="none" dirty="0">
                <a:ln w="18415" cmpd="sng">
                  <a:solidFill>
                    <a:srgbClr val="FFFFFF"/>
                  </a:solidFill>
                  <a:prstDash val="solid"/>
                </a:ln>
                <a:solidFill>
                  <a:schemeClr val="bg1"/>
                </a:solidFill>
                <a:effectLst>
                  <a:outerShdw blurRad="63500" dir="3600000" algn="tl" rotWithShape="0">
                    <a:srgbClr val="000000">
                      <a:alpha val="70000"/>
                    </a:srgbClr>
                  </a:outerShdw>
                </a:effectLst>
                <a:latin typeface="Franklin Gothic Book" pitchFamily="34" charset="0"/>
                <a:ea typeface="+mj-ea"/>
                <a:cs typeface="Arial" pitchFamily="34" charset="0"/>
              </a:rPr>
              <a:t>Cooperative Development of Operational Safety &amp;</a:t>
            </a:r>
          </a:p>
          <a:p>
            <a:pPr marL="0" marR="0" lvl="0" indent="0" defTabSz="914377" rtl="0" eaLnBrk="1" fontAlgn="auto" latinLnBrk="0" hangingPunct="1">
              <a:lnSpc>
                <a:spcPct val="150000"/>
              </a:lnSpc>
              <a:spcBef>
                <a:spcPct val="0"/>
              </a:spcBef>
              <a:spcAft>
                <a:spcPts val="0"/>
              </a:spcAft>
              <a:buClrTx/>
              <a:buSzTx/>
              <a:buFontTx/>
              <a:buNone/>
              <a:tabLst/>
              <a:defRPr/>
            </a:pPr>
            <a:r>
              <a:rPr kumimoji="0" lang="en-US" sz="1800" b="0" i="0" u="none" strike="noStrike" kern="1200" cap="none"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Franklin Gothic Book" pitchFamily="34" charset="0"/>
                <a:ea typeface="+mj-ea"/>
                <a:cs typeface="Arial" pitchFamily="34" charset="0"/>
              </a:rPr>
              <a:t>Continuing Airworthiness</a:t>
            </a:r>
            <a:r>
              <a:rPr kumimoji="0" lang="en-US" sz="1800" b="0" i="0" u="none" strike="noStrike" kern="1200" cap="none" normalizeH="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Franklin Gothic Book" pitchFamily="34" charset="0"/>
                <a:ea typeface="+mj-ea"/>
                <a:cs typeface="Arial" pitchFamily="34" charset="0"/>
              </a:rPr>
              <a:t> Programme</a:t>
            </a:r>
            <a:endParaRPr lang="en-US" sz="1800" b="0" cap="none" dirty="0">
              <a:ln w="18415" cmpd="sng">
                <a:solidFill>
                  <a:srgbClr val="FFFFFF"/>
                </a:solidFill>
                <a:prstDash val="solid"/>
              </a:ln>
              <a:solidFill>
                <a:schemeClr val="bg1"/>
              </a:solidFill>
              <a:effectLst>
                <a:outerShdw blurRad="63500" dir="3600000" algn="tl" rotWithShape="0">
                  <a:srgbClr val="000000">
                    <a:alpha val="70000"/>
                  </a:srgbClr>
                </a:outerShdw>
              </a:effectLst>
              <a:latin typeface="Franklin Gothic Book" pitchFamily="34" charset="0"/>
              <a:cs typeface="Arial" pitchFamily="34" charset="0"/>
            </a:endParaRPr>
          </a:p>
        </p:txBody>
      </p:sp>
      <p:cxnSp>
        <p:nvCxnSpPr>
          <p:cNvPr id="12" name="Straight Connector 11"/>
          <p:cNvCxnSpPr/>
          <p:nvPr userDrawn="1"/>
        </p:nvCxnSpPr>
        <p:spPr>
          <a:xfrm>
            <a:off x="2411760" y="620688"/>
            <a:ext cx="4968552" cy="0"/>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Content Placeholder 15" descr="tmp1_2.jpg"/>
          <p:cNvPicPr>
            <a:picLocks noChangeAspect="1"/>
          </p:cNvPicPr>
          <p:nvPr userDrawn="1"/>
        </p:nvPicPr>
        <p:blipFill>
          <a:blip r:embed="rId15" cstate="print"/>
          <a:stretch>
            <a:fillRect/>
          </a:stretch>
        </p:blipFill>
        <p:spPr>
          <a:xfrm>
            <a:off x="1" y="6525345"/>
            <a:ext cx="9180512" cy="333984"/>
          </a:xfrm>
          <a:prstGeom prst="rect">
            <a:avLst/>
          </a:prstGeom>
        </p:spPr>
      </p:pic>
      <p:sp>
        <p:nvSpPr>
          <p:cNvPr id="2" name="Title Placeholder 1"/>
          <p:cNvSpPr>
            <a:spLocks noGrp="1"/>
          </p:cNvSpPr>
          <p:nvPr>
            <p:ph type="title"/>
          </p:nvPr>
        </p:nvSpPr>
        <p:spPr>
          <a:xfrm>
            <a:off x="457200" y="1426766"/>
            <a:ext cx="8229600" cy="562074"/>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457200" y="2132862"/>
            <a:ext cx="8229600" cy="4237931"/>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323528" y="6520265"/>
            <a:ext cx="2133600" cy="365125"/>
          </a:xfrm>
          <a:prstGeom prst="rect">
            <a:avLst/>
          </a:prstGeom>
        </p:spPr>
        <p:txBody>
          <a:bodyPr vert="horz" lIns="91440" tIns="45720" rIns="91440" bIns="45720" rtlCol="0" anchor="ctr"/>
          <a:lstStyle>
            <a:lvl1pPr algn="l">
              <a:defRPr sz="1200">
                <a:solidFill>
                  <a:schemeClr val="bg1"/>
                </a:solidFill>
                <a:latin typeface="Franklin Gothic Book" pitchFamily="34" charset="0"/>
              </a:defRPr>
            </a:lvl1pPr>
          </a:lstStyle>
          <a:p>
            <a:fld id="{330FD9A8-B398-4BFC-B274-6A134281DA16}" type="datetimeFigureOut">
              <a:rPr lang="en-US" smtClean="0"/>
              <a:pPr/>
              <a:t>3/29/2019</a:t>
            </a:fld>
            <a:endParaRPr lang="en-US" dirty="0"/>
          </a:p>
        </p:txBody>
      </p:sp>
      <p:sp>
        <p:nvSpPr>
          <p:cNvPr id="5" name="Footer Placeholder 4"/>
          <p:cNvSpPr>
            <a:spLocks noGrp="1"/>
          </p:cNvSpPr>
          <p:nvPr>
            <p:ph type="ftr" sz="quarter" idx="3"/>
          </p:nvPr>
        </p:nvSpPr>
        <p:spPr>
          <a:xfrm>
            <a:off x="3124200" y="6520265"/>
            <a:ext cx="2895600" cy="365125"/>
          </a:xfrm>
          <a:prstGeom prst="rect">
            <a:avLst/>
          </a:prstGeom>
        </p:spPr>
        <p:txBody>
          <a:bodyPr vert="horz" lIns="91440" tIns="45720" rIns="91440" bIns="45720" rtlCol="0" anchor="ctr"/>
          <a:lstStyle>
            <a:lvl1pPr algn="ctr">
              <a:defRPr sz="1200">
                <a:solidFill>
                  <a:schemeClr val="bg1"/>
                </a:solidFill>
                <a:latin typeface="Franklin Gothic Book" pitchFamily="34" charset="0"/>
              </a:defRPr>
            </a:lvl1pPr>
          </a:lstStyle>
          <a:p>
            <a:endParaRPr lang="en-US" dirty="0"/>
          </a:p>
        </p:txBody>
      </p:sp>
      <p:sp>
        <p:nvSpPr>
          <p:cNvPr id="6" name="Slide Number Placeholder 5"/>
          <p:cNvSpPr>
            <a:spLocks noGrp="1"/>
          </p:cNvSpPr>
          <p:nvPr>
            <p:ph type="sldNum" sz="quarter" idx="4"/>
          </p:nvPr>
        </p:nvSpPr>
        <p:spPr>
          <a:xfrm>
            <a:off x="6758880" y="6520265"/>
            <a:ext cx="2133600" cy="365125"/>
          </a:xfrm>
          <a:prstGeom prst="rect">
            <a:avLst/>
          </a:prstGeom>
        </p:spPr>
        <p:txBody>
          <a:bodyPr vert="horz" lIns="91440" tIns="45720" rIns="91440" bIns="45720" rtlCol="0" anchor="ctr"/>
          <a:lstStyle>
            <a:lvl1pPr algn="r">
              <a:defRPr sz="1200">
                <a:solidFill>
                  <a:schemeClr val="bg1"/>
                </a:solidFill>
              </a:defRPr>
            </a:lvl1pPr>
          </a:lstStyle>
          <a:p>
            <a:fld id="{327AEE02-7F55-40C2-A31F-B9955583D5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1"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aacm.gov.mo/index.php?lg=eng" TargetMode="External"/><Relationship Id="rId3" Type="http://schemas.openxmlformats.org/officeDocument/2006/relationships/hyperlink" Target="http://www.caac.gov.cn/" TargetMode="External"/><Relationship Id="rId7" Type="http://schemas.openxmlformats.org/officeDocument/2006/relationships/hyperlink" Target="http://www.korea-dpr.com/" TargetMode="External"/><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cad.gov.hk/" TargetMode="External"/><Relationship Id="rId5" Type="http://schemas.openxmlformats.org/officeDocument/2006/relationships/hyperlink" Target="http://mcaa.gov.mn/?lang=en"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www.koca.go.kr/" TargetMode="External"/><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Training%20Courses%20Statistics_%2020%20February%202019.xls" TargetMode="Externa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Course%20Evaluation%20Jan_29_2019.xls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ICAO_AnnualSafetyReport_2018.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authoring2016.icao.int/sustainability"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s://authoring2016.icao.int/safety" TargetMode="External"/><Relationship Id="rId1" Type="http://schemas.openxmlformats.org/officeDocument/2006/relationships/slideLayout" Target="../slideLayouts/slideLayout7.xml"/><Relationship Id="rId6" Type="http://schemas.openxmlformats.org/officeDocument/2006/relationships/hyperlink" Target="https://authoring2016.icao.int/Security" TargetMode="External"/><Relationship Id="rId11" Type="http://schemas.openxmlformats.org/officeDocument/2006/relationships/image" Target="../media/image30.jpeg"/><Relationship Id="rId5" Type="http://schemas.openxmlformats.org/officeDocument/2006/relationships/image" Target="../media/image27.jpeg"/><Relationship Id="rId10" Type="http://schemas.openxmlformats.org/officeDocument/2006/relationships/hyperlink" Target="https://authoring2016.icao.int/environmental-protection" TargetMode="External"/><Relationship Id="rId4" Type="http://schemas.openxmlformats.org/officeDocument/2006/relationships/hyperlink" Target="https://authoring2016.icao.int/airnavigation" TargetMode="External"/><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faa.gov/" TargetMode="External"/><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hyperlink" Target="http://www.boeing.com/" TargetMode="External"/><Relationship Id="rId1" Type="http://schemas.openxmlformats.org/officeDocument/2006/relationships/slideLayout" Target="../slideLayouts/slideLayout2.xml"/><Relationship Id="rId6" Type="http://schemas.openxmlformats.org/officeDocument/2006/relationships/hyperlink" Target="http://easa.europa.eu/" TargetMode="External"/><Relationship Id="rId11" Type="http://schemas.openxmlformats.org/officeDocument/2006/relationships/image" Target="../media/image20.jpg"/><Relationship Id="rId5" Type="http://schemas.openxmlformats.org/officeDocument/2006/relationships/image" Target="../media/image17.jpg"/><Relationship Id="rId10" Type="http://schemas.openxmlformats.org/officeDocument/2006/relationships/hyperlink" Target="http://www.tc.gc.ca/" TargetMode="External"/><Relationship Id="rId4" Type="http://schemas.openxmlformats.org/officeDocument/2006/relationships/hyperlink" Target="http://www.airbus.com/" TargetMode="External"/><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10B4D330-AB43-4B94-BE45-B54A60AA53F6}"/>
              </a:ext>
            </a:extLst>
          </p:cNvPr>
          <p:cNvSpPr>
            <a:spLocks noGrp="1"/>
          </p:cNvSpPr>
          <p:nvPr>
            <p:ph type="subTitle" idx="4294967295"/>
          </p:nvPr>
        </p:nvSpPr>
        <p:spPr>
          <a:xfrm>
            <a:off x="558024" y="2814538"/>
            <a:ext cx="8042275" cy="3206750"/>
          </a:xfrm>
        </p:spPr>
        <p:txBody>
          <a:bodyPr>
            <a:normAutofit fontScale="92500" lnSpcReduction="10000"/>
          </a:bodyPr>
          <a:lstStyle/>
          <a:p>
            <a:pPr marL="0" indent="0" algn="ctr">
              <a:buNone/>
            </a:pPr>
            <a:r>
              <a:rPr lang="en-CA" altLang="ko-KR" sz="4300" dirty="0">
                <a:solidFill>
                  <a:srgbClr val="001746"/>
                </a:solidFill>
                <a:latin typeface="Times New Roman" panose="02020603050405020304" pitchFamily="18" charset="0"/>
                <a:cs typeface="Times New Roman" panose="02020603050405020304" pitchFamily="18" charset="0"/>
              </a:rPr>
              <a:t>North Asia COSCAP</a:t>
            </a:r>
          </a:p>
          <a:p>
            <a:pPr marL="0" indent="0" algn="ctr">
              <a:buNone/>
            </a:pPr>
            <a:endParaRPr lang="en-CA" sz="1300" dirty="0">
              <a:solidFill>
                <a:srgbClr val="001746"/>
              </a:solidFill>
              <a:latin typeface="Times New Roman" panose="02020603050405020304" pitchFamily="18" charset="0"/>
              <a:cs typeface="Times New Roman" panose="02020603050405020304" pitchFamily="18" charset="0"/>
            </a:endParaRPr>
          </a:p>
          <a:p>
            <a:pPr marL="0" indent="0" algn="ctr">
              <a:buNone/>
            </a:pPr>
            <a:r>
              <a:rPr lang="en-CA" sz="2400" dirty="0">
                <a:solidFill>
                  <a:srgbClr val="001746"/>
                </a:solidFill>
                <a:latin typeface="Times New Roman" panose="02020603050405020304" pitchFamily="18" charset="0"/>
                <a:cs typeface="Times New Roman" panose="02020603050405020304" pitchFamily="18" charset="0"/>
              </a:rPr>
              <a:t>Cooperative Development for Operational Safety and </a:t>
            </a:r>
          </a:p>
          <a:p>
            <a:pPr marL="0" indent="0" algn="ctr">
              <a:buNone/>
            </a:pPr>
            <a:r>
              <a:rPr lang="en-CA" sz="2400" dirty="0">
                <a:solidFill>
                  <a:srgbClr val="001746"/>
                </a:solidFill>
                <a:latin typeface="Times New Roman" panose="02020603050405020304" pitchFamily="18" charset="0"/>
                <a:cs typeface="Times New Roman" panose="02020603050405020304" pitchFamily="18" charset="0"/>
              </a:rPr>
              <a:t>Continuous Airworthiness Program.</a:t>
            </a:r>
          </a:p>
          <a:p>
            <a:pPr marL="0" indent="0" algn="ctr">
              <a:buNone/>
            </a:pPr>
            <a:endParaRPr lang="en-CA" sz="1600" dirty="0">
              <a:solidFill>
                <a:srgbClr val="001746"/>
              </a:solidFill>
              <a:latin typeface="Times New Roman" panose="02020603050405020304" pitchFamily="18" charset="0"/>
              <a:cs typeface="Times New Roman" panose="02020603050405020304" pitchFamily="18" charset="0"/>
            </a:endParaRPr>
          </a:p>
          <a:p>
            <a:pPr marL="0" indent="0" algn="ctr">
              <a:buNone/>
            </a:pPr>
            <a:r>
              <a:rPr lang="en-CA" sz="2400" dirty="0">
                <a:solidFill>
                  <a:srgbClr val="001746"/>
                </a:solidFill>
                <a:latin typeface="Times New Roman" panose="02020603050405020304" pitchFamily="18" charset="0"/>
                <a:cs typeface="Times New Roman" panose="02020603050405020304" pitchFamily="18" charset="0"/>
              </a:rPr>
              <a:t>Beijing China</a:t>
            </a:r>
          </a:p>
          <a:p>
            <a:pPr marL="0" indent="0" algn="ctr">
              <a:buNone/>
            </a:pPr>
            <a:endParaRPr lang="en-CA" sz="1600" dirty="0">
              <a:solidFill>
                <a:srgbClr val="001746"/>
              </a:solidFill>
              <a:latin typeface="Times New Roman" panose="02020603050405020304" pitchFamily="18" charset="0"/>
              <a:cs typeface="Times New Roman" panose="02020603050405020304" pitchFamily="18" charset="0"/>
            </a:endParaRPr>
          </a:p>
          <a:p>
            <a:pPr marL="0" indent="0" algn="ctr">
              <a:buNone/>
            </a:pPr>
            <a:r>
              <a:rPr lang="en-CA" sz="2400" dirty="0">
                <a:solidFill>
                  <a:srgbClr val="001746"/>
                </a:solidFill>
                <a:latin typeface="Times New Roman" panose="02020603050405020304" pitchFamily="18" charset="0"/>
                <a:cs typeface="Times New Roman" panose="02020603050405020304" pitchFamily="18" charset="0"/>
              </a:rPr>
              <a:t>Chief Technical Advisor</a:t>
            </a:r>
          </a:p>
          <a:p>
            <a:pPr marL="0" indent="0" algn="ctr">
              <a:buNone/>
            </a:pPr>
            <a:r>
              <a:rPr lang="en-CA" sz="2400" dirty="0">
                <a:solidFill>
                  <a:srgbClr val="001746"/>
                </a:solidFill>
                <a:latin typeface="Times New Roman" panose="02020603050405020304" pitchFamily="18" charset="0"/>
                <a:cs typeface="Times New Roman" panose="02020603050405020304" pitchFamily="18" charset="0"/>
              </a:rPr>
              <a:t>Captain Wayne Loe</a:t>
            </a:r>
          </a:p>
        </p:txBody>
      </p:sp>
      <p:pic>
        <p:nvPicPr>
          <p:cNvPr id="9" name="Picture 4">
            <a:extLst>
              <a:ext uri="{FF2B5EF4-FFF2-40B4-BE49-F238E27FC236}">
                <a16:creationId xmlns:a16="http://schemas.microsoft.com/office/drawing/2014/main" id="{5DDF0B49-8D25-48E6-A031-83F7C18F15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60484" y="1525027"/>
            <a:ext cx="1423035" cy="111188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C4BED-D6DB-4766-9C62-CFF3F488CC1D}"/>
              </a:ext>
            </a:extLst>
          </p:cNvPr>
          <p:cNvSpPr txBox="1"/>
          <p:nvPr/>
        </p:nvSpPr>
        <p:spPr>
          <a:xfrm>
            <a:off x="-152400" y="1806212"/>
            <a:ext cx="9448800" cy="769441"/>
          </a:xfrm>
          <a:prstGeom prst="rect">
            <a:avLst/>
          </a:prstGeom>
          <a:noFill/>
        </p:spPr>
        <p:txBody>
          <a:bodyPr wrap="square" rtlCol="0">
            <a:spAutoFit/>
          </a:bodyPr>
          <a:lstStyle/>
          <a:p>
            <a:pPr algn="ctr"/>
            <a:r>
              <a:rPr lang="en-CA" sz="4400"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COSCAP Programme Members</a:t>
            </a:r>
          </a:p>
        </p:txBody>
      </p:sp>
      <p:grpSp>
        <p:nvGrpSpPr>
          <p:cNvPr id="19" name="그룹 18">
            <a:extLst>
              <a:ext uri="{FF2B5EF4-FFF2-40B4-BE49-F238E27FC236}">
                <a16:creationId xmlns:a16="http://schemas.microsoft.com/office/drawing/2014/main" id="{78D534EC-56FF-4982-B1F2-2346DBB082A1}"/>
              </a:ext>
            </a:extLst>
          </p:cNvPr>
          <p:cNvGrpSpPr/>
          <p:nvPr/>
        </p:nvGrpSpPr>
        <p:grpSpPr>
          <a:xfrm>
            <a:off x="217091" y="2726827"/>
            <a:ext cx="8709818" cy="3111042"/>
            <a:chOff x="485742" y="3137413"/>
            <a:chExt cx="8709818" cy="3111042"/>
          </a:xfrm>
        </p:grpSpPr>
        <p:grpSp>
          <p:nvGrpSpPr>
            <p:cNvPr id="17" name="그룹 16">
              <a:extLst>
                <a:ext uri="{FF2B5EF4-FFF2-40B4-BE49-F238E27FC236}">
                  <a16:creationId xmlns:a16="http://schemas.microsoft.com/office/drawing/2014/main" id="{A7245EC2-4E2B-4F12-9B0C-91DE5D759841}"/>
                </a:ext>
              </a:extLst>
            </p:cNvPr>
            <p:cNvGrpSpPr/>
            <p:nvPr/>
          </p:nvGrpSpPr>
          <p:grpSpPr>
            <a:xfrm>
              <a:off x="485742" y="3137413"/>
              <a:ext cx="7837316" cy="3111042"/>
              <a:chOff x="485742" y="3137413"/>
              <a:chExt cx="7837316" cy="3111042"/>
            </a:xfrm>
          </p:grpSpPr>
          <p:grpSp>
            <p:nvGrpSpPr>
              <p:cNvPr id="14" name="그룹 13">
                <a:extLst>
                  <a:ext uri="{FF2B5EF4-FFF2-40B4-BE49-F238E27FC236}">
                    <a16:creationId xmlns:a16="http://schemas.microsoft.com/office/drawing/2014/main" id="{217B17EF-45AB-4432-9A0E-9E57A016D24E}"/>
                  </a:ext>
                </a:extLst>
              </p:cNvPr>
              <p:cNvGrpSpPr/>
              <p:nvPr/>
            </p:nvGrpSpPr>
            <p:grpSpPr>
              <a:xfrm>
                <a:off x="931689" y="3137413"/>
                <a:ext cx="7391369" cy="2732797"/>
                <a:chOff x="1014288" y="2361578"/>
                <a:chExt cx="7391369" cy="2732797"/>
              </a:xfrm>
            </p:grpSpPr>
            <p:grpSp>
              <p:nvGrpSpPr>
                <p:cNvPr id="4" name="그룹 3">
                  <a:extLst>
                    <a:ext uri="{FF2B5EF4-FFF2-40B4-BE49-F238E27FC236}">
                      <a16:creationId xmlns:a16="http://schemas.microsoft.com/office/drawing/2014/main" id="{C3379089-5EF6-4413-8ED5-B7FA7C7CFCA0}"/>
                    </a:ext>
                  </a:extLst>
                </p:cNvPr>
                <p:cNvGrpSpPr/>
                <p:nvPr/>
              </p:nvGrpSpPr>
              <p:grpSpPr>
                <a:xfrm>
                  <a:off x="1014288" y="2361578"/>
                  <a:ext cx="7391369" cy="2732797"/>
                  <a:chOff x="-322947" y="2836144"/>
                  <a:chExt cx="9546823" cy="3529732"/>
                </a:xfrm>
              </p:grpSpPr>
              <p:pic>
                <p:nvPicPr>
                  <p:cNvPr id="5" name="Picture 2" descr="China flagì ëí ì´ë¯¸ì§ ê²ìê²°ê³¼">
                    <a:hlinkClick r:id="rId3"/>
                    <a:extLst>
                      <a:ext uri="{FF2B5EF4-FFF2-40B4-BE49-F238E27FC236}">
                        <a16:creationId xmlns:a16="http://schemas.microsoft.com/office/drawing/2014/main" id="{50D37AF7-4FBE-4456-A035-96C7DCF341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947" y="2836144"/>
                    <a:ext cx="2149249" cy="1432833"/>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a:hlinkClick r:id="rId5"/>
                    <a:extLst>
                      <a:ext uri="{FF2B5EF4-FFF2-40B4-BE49-F238E27FC236}">
                        <a16:creationId xmlns:a16="http://schemas.microsoft.com/office/drawing/2014/main" id="{E6524C4F-5EC1-4308-99F1-FD9240AC0069}"/>
                      </a:ext>
                    </a:extLst>
                  </p:cNvPr>
                  <p:cNvPicPr>
                    <a:picLocks noChangeAspect="1"/>
                  </p:cNvPicPr>
                  <p:nvPr/>
                </p:nvPicPr>
                <p:blipFill>
                  <a:blip r:embed="rId6"/>
                  <a:stretch>
                    <a:fillRect/>
                  </a:stretch>
                </p:blipFill>
                <p:spPr>
                  <a:xfrm>
                    <a:off x="3197777" y="5039943"/>
                    <a:ext cx="2438072" cy="1219036"/>
                  </a:xfrm>
                  <a:prstGeom prst="rect">
                    <a:avLst/>
                  </a:prstGeom>
                </p:spPr>
              </p:pic>
              <p:pic>
                <p:nvPicPr>
                  <p:cNvPr id="7" name="그림 6">
                    <a:hlinkClick r:id="rId7"/>
                    <a:extLst>
                      <a:ext uri="{FF2B5EF4-FFF2-40B4-BE49-F238E27FC236}">
                        <a16:creationId xmlns:a16="http://schemas.microsoft.com/office/drawing/2014/main" id="{4621698E-BD30-48BB-B344-B3FAC259671D}"/>
                      </a:ext>
                    </a:extLst>
                  </p:cNvPr>
                  <p:cNvPicPr>
                    <a:picLocks noChangeAspect="1"/>
                  </p:cNvPicPr>
                  <p:nvPr/>
                </p:nvPicPr>
                <p:blipFill>
                  <a:blip r:embed="rId8"/>
                  <a:stretch>
                    <a:fillRect/>
                  </a:stretch>
                </p:blipFill>
                <p:spPr>
                  <a:xfrm>
                    <a:off x="6785804" y="5039943"/>
                    <a:ext cx="2438072" cy="1219036"/>
                  </a:xfrm>
                  <a:prstGeom prst="rect">
                    <a:avLst/>
                  </a:prstGeom>
                </p:spPr>
              </p:pic>
              <p:pic>
                <p:nvPicPr>
                  <p:cNvPr id="8" name="그림 7">
                    <a:hlinkClick r:id="rId9"/>
                    <a:extLst>
                      <a:ext uri="{FF2B5EF4-FFF2-40B4-BE49-F238E27FC236}">
                        <a16:creationId xmlns:a16="http://schemas.microsoft.com/office/drawing/2014/main" id="{446EDCFD-BBF1-40AE-971D-3AAE101C5DA2}"/>
                      </a:ext>
                    </a:extLst>
                  </p:cNvPr>
                  <p:cNvPicPr>
                    <a:picLocks noChangeAspect="1"/>
                  </p:cNvPicPr>
                  <p:nvPr/>
                </p:nvPicPr>
                <p:blipFill>
                  <a:blip r:embed="rId10"/>
                  <a:stretch>
                    <a:fillRect/>
                  </a:stretch>
                </p:blipFill>
                <p:spPr>
                  <a:xfrm>
                    <a:off x="-322944" y="4933043"/>
                    <a:ext cx="2149247" cy="1432833"/>
                  </a:xfrm>
                  <a:prstGeom prst="rect">
                    <a:avLst/>
                  </a:prstGeom>
                  <a:ln>
                    <a:solidFill>
                      <a:schemeClr val="tx1"/>
                    </a:solidFill>
                  </a:ln>
                </p:spPr>
              </p:pic>
            </p:grpSp>
            <p:pic>
              <p:nvPicPr>
                <p:cNvPr id="3074" name="Picture 2" descr="Hongkong flagì ëí ì´ë¯¸ì§ ê²ìê²°ê³¼">
                  <a:hlinkClick r:id="rId11"/>
                  <a:extLst>
                    <a:ext uri="{FF2B5EF4-FFF2-40B4-BE49-F238E27FC236}">
                      <a16:creationId xmlns:a16="http://schemas.microsoft.com/office/drawing/2014/main" id="{D91416FA-12E9-4B10-A543-888DDF258A2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9044" y="2367442"/>
                  <a:ext cx="1663998" cy="1109043"/>
                </a:xfrm>
                <a:prstGeom prst="rect">
                  <a:avLst/>
                </a:prstGeom>
                <a:noFill/>
                <a:extLst>
                  <a:ext uri="{909E8E84-426E-40DD-AFC4-6F175D3DCCD1}">
                    <a14:hiddenFill xmlns:a14="http://schemas.microsoft.com/office/drawing/2010/main">
                      <a:solidFill>
                        <a:srgbClr val="FFFFFF"/>
                      </a:solidFill>
                    </a14:hiddenFill>
                  </a:ext>
                </a:extLst>
              </p:spPr>
            </p:pic>
            <p:pic>
              <p:nvPicPr>
                <p:cNvPr id="13" name="그림 12">
                  <a:hlinkClick r:id="rId13"/>
                  <a:extLst>
                    <a:ext uri="{FF2B5EF4-FFF2-40B4-BE49-F238E27FC236}">
                      <a16:creationId xmlns:a16="http://schemas.microsoft.com/office/drawing/2014/main" id="{028C3F11-0A14-4FCA-A554-B3A554BA28E3}"/>
                    </a:ext>
                  </a:extLst>
                </p:cNvPr>
                <p:cNvPicPr>
                  <a:picLocks noChangeAspect="1"/>
                </p:cNvPicPr>
                <p:nvPr/>
              </p:nvPicPr>
              <p:blipFill>
                <a:blip r:embed="rId14"/>
                <a:stretch>
                  <a:fillRect/>
                </a:stretch>
              </p:blipFill>
              <p:spPr>
                <a:xfrm>
                  <a:off x="6630069" y="2361866"/>
                  <a:ext cx="1663566" cy="1109043"/>
                </a:xfrm>
                <a:prstGeom prst="rect">
                  <a:avLst/>
                </a:prstGeom>
              </p:spPr>
            </p:pic>
          </p:grpSp>
          <p:sp>
            <p:nvSpPr>
              <p:cNvPr id="16" name="TextBox 15">
                <a:extLst>
                  <a:ext uri="{FF2B5EF4-FFF2-40B4-BE49-F238E27FC236}">
                    <a16:creationId xmlns:a16="http://schemas.microsoft.com/office/drawing/2014/main" id="{819727CA-F866-487D-B12B-714E83686AEE}"/>
                  </a:ext>
                </a:extLst>
              </p:cNvPr>
              <p:cNvSpPr txBox="1"/>
              <p:nvPr/>
            </p:nvSpPr>
            <p:spPr>
              <a:xfrm>
                <a:off x="485742" y="4282348"/>
                <a:ext cx="2555892" cy="338554"/>
              </a:xfrm>
              <a:prstGeom prst="rect">
                <a:avLst/>
              </a:prstGeom>
              <a:noFill/>
            </p:spPr>
            <p:txBody>
              <a:bodyPr wrap="none" rtlCol="0">
                <a:spAutoFit/>
              </a:bodyPr>
              <a:lstStyle/>
              <a:p>
                <a:r>
                  <a:rPr lang="en-US" altLang="ko-KR" sz="1600" b="1" dirty="0">
                    <a:latin typeface="Times New Roman" panose="02020603050405020304" pitchFamily="18" charset="0"/>
                    <a:cs typeface="Times New Roman" panose="02020603050405020304" pitchFamily="18" charset="0"/>
                  </a:rPr>
                  <a:t>People’s Republic of China</a:t>
                </a:r>
                <a:endParaRPr lang="ko-KR" altLang="en-US" sz="1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EFAD44F-8C4B-43E1-AD83-1EEAD59339EB}"/>
                  </a:ext>
                </a:extLst>
              </p:cNvPr>
              <p:cNvSpPr txBox="1"/>
              <p:nvPr/>
            </p:nvSpPr>
            <p:spPr>
              <a:xfrm>
                <a:off x="868511" y="5909901"/>
                <a:ext cx="1790363" cy="338554"/>
              </a:xfrm>
              <a:prstGeom prst="rect">
                <a:avLst/>
              </a:prstGeom>
              <a:noFill/>
            </p:spPr>
            <p:txBody>
              <a:bodyPr wrap="none" rtlCol="0">
                <a:spAutoFit/>
              </a:bodyPr>
              <a:lstStyle/>
              <a:p>
                <a:pPr algn="ctr"/>
                <a:r>
                  <a:rPr lang="en-US" altLang="ko-KR" sz="1600" b="1" dirty="0">
                    <a:latin typeface="Times New Roman" panose="02020603050405020304" pitchFamily="18" charset="0"/>
                    <a:cs typeface="Times New Roman" panose="02020603050405020304" pitchFamily="18" charset="0"/>
                  </a:rPr>
                  <a:t>Republic of Korea</a:t>
                </a:r>
                <a:endParaRPr lang="ko-KR" altLang="en-US" sz="1600" b="1" dirty="0">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a16="http://schemas.microsoft.com/office/drawing/2014/main" id="{3D01D296-F731-4D46-A327-9273FCE4B472}"/>
                </a:ext>
              </a:extLst>
            </p:cNvPr>
            <p:cNvSpPr txBox="1"/>
            <p:nvPr/>
          </p:nvSpPr>
          <p:spPr>
            <a:xfrm>
              <a:off x="3681373" y="4282348"/>
              <a:ext cx="1781258" cy="338554"/>
            </a:xfrm>
            <a:prstGeom prst="rect">
              <a:avLst/>
            </a:prstGeom>
            <a:noFill/>
          </p:spPr>
          <p:txBody>
            <a:bodyPr wrap="none" rtlCol="0">
              <a:spAutoFit/>
            </a:bodyPr>
            <a:lstStyle/>
            <a:p>
              <a:pPr algn="ctr"/>
              <a:r>
                <a:rPr lang="en-US" altLang="ko-KR" sz="1600" b="1" dirty="0">
                  <a:latin typeface="Times New Roman" panose="02020603050405020304" pitchFamily="18" charset="0"/>
                  <a:cs typeface="Times New Roman" panose="02020603050405020304" pitchFamily="18" charset="0"/>
                </a:rPr>
                <a:t>Hong Kong China</a:t>
              </a:r>
              <a:endParaRPr lang="ko-KR" altLang="en-US" sz="16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244CCEA-B86F-461B-9430-0250ECF457D1}"/>
                </a:ext>
              </a:extLst>
            </p:cNvPr>
            <p:cNvSpPr txBox="1"/>
            <p:nvPr/>
          </p:nvSpPr>
          <p:spPr>
            <a:xfrm>
              <a:off x="6665757" y="4282348"/>
              <a:ext cx="1426994" cy="338554"/>
            </a:xfrm>
            <a:prstGeom prst="rect">
              <a:avLst/>
            </a:prstGeom>
            <a:noFill/>
          </p:spPr>
          <p:txBody>
            <a:bodyPr wrap="none" rtlCol="0">
              <a:spAutoFit/>
            </a:bodyPr>
            <a:lstStyle/>
            <a:p>
              <a:pPr algn="ctr"/>
              <a:r>
                <a:rPr lang="en-US" altLang="ko-KR" sz="1600" b="1" dirty="0">
                  <a:latin typeface="Times New Roman" panose="02020603050405020304" pitchFamily="18" charset="0"/>
                  <a:cs typeface="Times New Roman" panose="02020603050405020304" pitchFamily="18" charset="0"/>
                </a:rPr>
                <a:t>Macau, China</a:t>
              </a:r>
              <a:endParaRPr lang="ko-KR" altLang="en-US" sz="16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48467C0-11E0-415E-8721-AF339F3ACB27}"/>
                </a:ext>
              </a:extLst>
            </p:cNvPr>
            <p:cNvSpPr txBox="1"/>
            <p:nvPr/>
          </p:nvSpPr>
          <p:spPr>
            <a:xfrm>
              <a:off x="4092206" y="5872498"/>
              <a:ext cx="1018228" cy="338554"/>
            </a:xfrm>
            <a:prstGeom prst="rect">
              <a:avLst/>
            </a:prstGeom>
            <a:noFill/>
          </p:spPr>
          <p:txBody>
            <a:bodyPr wrap="none" rtlCol="0">
              <a:spAutoFit/>
            </a:bodyPr>
            <a:lstStyle/>
            <a:p>
              <a:pPr algn="ctr"/>
              <a:r>
                <a:rPr lang="en-US" altLang="ko-KR" sz="1600" b="1" dirty="0">
                  <a:latin typeface="Times New Roman" panose="02020603050405020304" pitchFamily="18" charset="0"/>
                  <a:cs typeface="Times New Roman" panose="02020603050405020304" pitchFamily="18" charset="0"/>
                </a:rPr>
                <a:t>Mongolia</a:t>
              </a:r>
              <a:endParaRPr lang="ko-KR" altLang="en-US" sz="16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43F6D2F-0A25-4AD7-B654-09ED64BDD965}"/>
                </a:ext>
              </a:extLst>
            </p:cNvPr>
            <p:cNvSpPr txBox="1"/>
            <p:nvPr/>
          </p:nvSpPr>
          <p:spPr>
            <a:xfrm>
              <a:off x="5562962" y="5909901"/>
              <a:ext cx="3632598" cy="338554"/>
            </a:xfrm>
            <a:prstGeom prst="rect">
              <a:avLst/>
            </a:prstGeom>
            <a:noFill/>
          </p:spPr>
          <p:txBody>
            <a:bodyPr wrap="none" rtlCol="0">
              <a:spAutoFit/>
            </a:bodyPr>
            <a:lstStyle/>
            <a:p>
              <a:pPr algn="ctr"/>
              <a:r>
                <a:rPr lang="en-US" altLang="ko-KR" sz="1600" b="1" dirty="0">
                  <a:latin typeface="Times New Roman" panose="02020603050405020304" pitchFamily="18" charset="0"/>
                  <a:cs typeface="Times New Roman" panose="02020603050405020304" pitchFamily="18" charset="0"/>
                </a:rPr>
                <a:t>Democratic People’s Republic of Korea</a:t>
              </a:r>
              <a:endParaRPr lang="ko-KR" altLang="en-US" sz="1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1984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7B287B-283F-4FC8-943E-78D788846161}"/>
              </a:ext>
            </a:extLst>
          </p:cNvPr>
          <p:cNvSpPr>
            <a:spLocks noGrp="1"/>
          </p:cNvSpPr>
          <p:nvPr>
            <p:ph type="ctrTitle"/>
          </p:nvPr>
        </p:nvSpPr>
        <p:spPr>
          <a:xfrm>
            <a:off x="685800" y="1958975"/>
            <a:ext cx="7772400" cy="1470025"/>
          </a:xfrm>
        </p:spPr>
        <p:txBody>
          <a:bodyPr>
            <a:normAutofit/>
          </a:bodyPr>
          <a:lstStyle/>
          <a:p>
            <a:r>
              <a:rPr lang="en-CA"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COSCAP Training 2003 - 2018</a:t>
            </a:r>
          </a:p>
        </p:txBody>
      </p:sp>
      <p:pic>
        <p:nvPicPr>
          <p:cNvPr id="2050" name="Picture 2" descr="Training iconì ëí ì´ë¯¸ì§ ê²ìê²°ê³¼">
            <a:hlinkClick r:id="rId2" action="ppaction://hlinkfile"/>
            <a:extLst>
              <a:ext uri="{FF2B5EF4-FFF2-40B4-BE49-F238E27FC236}">
                <a16:creationId xmlns:a16="http://schemas.microsoft.com/office/drawing/2014/main" id="{F2A6ED91-1856-4E1B-B315-F9ED7D9B5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4290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a:hlinkClick r:id="rId4" action="ppaction://hlinkfile"/>
            <a:extLst>
              <a:ext uri="{FF2B5EF4-FFF2-40B4-BE49-F238E27FC236}">
                <a16:creationId xmlns:a16="http://schemas.microsoft.com/office/drawing/2014/main" id="{E2FEE06B-AC0A-405A-AD99-2B5994321D57}"/>
              </a:ext>
            </a:extLst>
          </p:cNvPr>
          <p:cNvPicPr>
            <a:picLocks noChangeAspect="1"/>
          </p:cNvPicPr>
          <p:nvPr/>
        </p:nvPicPr>
        <p:blipFill>
          <a:blip r:embed="rId5"/>
          <a:stretch>
            <a:fillRect/>
          </a:stretch>
        </p:blipFill>
        <p:spPr>
          <a:xfrm>
            <a:off x="5176698" y="3510389"/>
            <a:ext cx="2275622" cy="2275622"/>
          </a:xfrm>
          <a:prstGeom prst="ellipse">
            <a:avLst/>
          </a:prstGeom>
          <a:ln w="63500" cap="rnd">
            <a:solidFill>
              <a:srgbClr val="F45B3B"/>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881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7B287B-283F-4FC8-943E-78D788846161}"/>
              </a:ext>
            </a:extLst>
          </p:cNvPr>
          <p:cNvSpPr>
            <a:spLocks noGrp="1"/>
          </p:cNvSpPr>
          <p:nvPr>
            <p:ph type="title" idx="4294967295"/>
          </p:nvPr>
        </p:nvSpPr>
        <p:spPr>
          <a:xfrm>
            <a:off x="312736" y="1916832"/>
            <a:ext cx="8518525" cy="490538"/>
          </a:xfrm>
        </p:spPr>
        <p:txBody>
          <a:bodyPr>
            <a:noAutofit/>
          </a:bodyPr>
          <a:lstStyle/>
          <a:p>
            <a:r>
              <a:rPr lang="en-CA"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ICAO Annual Safety Report 2018</a:t>
            </a:r>
          </a:p>
        </p:txBody>
      </p:sp>
      <p:pic>
        <p:nvPicPr>
          <p:cNvPr id="2" name="그림 1">
            <a:hlinkClick r:id="rId2" action="ppaction://hlinkfile"/>
            <a:extLst>
              <a:ext uri="{FF2B5EF4-FFF2-40B4-BE49-F238E27FC236}">
                <a16:creationId xmlns:a16="http://schemas.microsoft.com/office/drawing/2014/main" id="{97F790AE-05CE-49B7-9ADA-B34768C89A8B}"/>
              </a:ext>
            </a:extLst>
          </p:cNvPr>
          <p:cNvPicPr>
            <a:picLocks noChangeAspect="1"/>
          </p:cNvPicPr>
          <p:nvPr/>
        </p:nvPicPr>
        <p:blipFill>
          <a:blip r:embed="rId3"/>
          <a:stretch>
            <a:fillRect/>
          </a:stretch>
        </p:blipFill>
        <p:spPr>
          <a:xfrm>
            <a:off x="3424473" y="2852936"/>
            <a:ext cx="2295053" cy="3226533"/>
          </a:xfrm>
          <a:prstGeom prst="rect">
            <a:avLst/>
          </a:prstGeom>
          <a:effectLst>
            <a:outerShdw blurRad="50800" dist="38100" dir="2700000" sx="106000" sy="106000" algn="tl" rotWithShape="0">
              <a:prstClr val="black">
                <a:alpha val="40000"/>
              </a:prstClr>
            </a:outerShdw>
          </a:effectLst>
        </p:spPr>
      </p:pic>
    </p:spTree>
    <p:extLst>
      <p:ext uri="{BB962C8B-B14F-4D97-AF65-F5344CB8AC3E}">
        <p14:creationId xmlns:p14="http://schemas.microsoft.com/office/powerpoint/2010/main" val="240967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909642-05C3-4E89-AF31-95FE7B627495}"/>
              </a:ext>
            </a:extLst>
          </p:cNvPr>
          <p:cNvSpPr/>
          <p:nvPr/>
        </p:nvSpPr>
        <p:spPr>
          <a:xfrm>
            <a:off x="832488" y="1340768"/>
            <a:ext cx="7494552" cy="707886"/>
          </a:xfrm>
          <a:prstGeom prst="rect">
            <a:avLst/>
          </a:prstGeom>
        </p:spPr>
        <p:txBody>
          <a:bodyPr wrap="square">
            <a:spAutoFit/>
          </a:bodyPr>
          <a:lstStyle/>
          <a:p>
            <a:pPr algn="ctr"/>
            <a:r>
              <a:rPr lang="en-US" sz="4000"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ICAO'S Strategic Objectives</a:t>
            </a:r>
            <a:endParaRPr lang="en-CA" sz="4000"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0" name="그룹 9">
            <a:extLst>
              <a:ext uri="{FF2B5EF4-FFF2-40B4-BE49-F238E27FC236}">
                <a16:creationId xmlns:a16="http://schemas.microsoft.com/office/drawing/2014/main" id="{3357639B-398C-40CE-B8DC-FFD95CA03E21}"/>
              </a:ext>
            </a:extLst>
          </p:cNvPr>
          <p:cNvGrpSpPr/>
          <p:nvPr/>
        </p:nvGrpSpPr>
        <p:grpSpPr>
          <a:xfrm>
            <a:off x="906518" y="2156424"/>
            <a:ext cx="7326167" cy="2136672"/>
            <a:chOff x="906518" y="1976962"/>
            <a:chExt cx="7326167" cy="2136672"/>
          </a:xfrm>
          <a:effectLst>
            <a:outerShdw blurRad="50800" dist="38100" dir="2700000" sx="102000" sy="102000" algn="tl" rotWithShape="0">
              <a:prstClr val="black">
                <a:alpha val="40000"/>
              </a:prstClr>
            </a:outerShdw>
          </a:effectLst>
        </p:grpSpPr>
        <p:pic>
          <p:nvPicPr>
            <p:cNvPr id="5" name="Picture 5" descr="A picture containing sky&#10;&#10;Description automatically generated">
              <a:hlinkClick r:id="rId2"/>
              <a:extLst>
                <a:ext uri="{FF2B5EF4-FFF2-40B4-BE49-F238E27FC236}">
                  <a16:creationId xmlns:a16="http://schemas.microsoft.com/office/drawing/2014/main" id="{0CB5B410-04CD-4371-A9D9-FC9F5DB28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518" y="1976963"/>
              <a:ext cx="2136670" cy="2136670"/>
            </a:xfrm>
            <a:prstGeom prst="rect">
              <a:avLst/>
            </a:prstGeom>
          </p:spPr>
        </p:pic>
        <p:pic>
          <p:nvPicPr>
            <p:cNvPr id="6" name="Picture 7" descr="A picture containing sky, outdoor, grass&#10;&#10;Description automatically generated">
              <a:hlinkClick r:id="rId4"/>
              <a:extLst>
                <a:ext uri="{FF2B5EF4-FFF2-40B4-BE49-F238E27FC236}">
                  <a16:creationId xmlns:a16="http://schemas.microsoft.com/office/drawing/2014/main" id="{7A3E565B-8615-40AF-8C15-228614F070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0720" y="1976963"/>
              <a:ext cx="2238088" cy="2136671"/>
            </a:xfrm>
            <a:prstGeom prst="rect">
              <a:avLst/>
            </a:prstGeom>
          </p:spPr>
        </p:pic>
        <p:pic>
          <p:nvPicPr>
            <p:cNvPr id="7" name="Picture 9" descr="A close up of a sign&#10;&#10;Description automatically generated">
              <a:hlinkClick r:id="rId6"/>
              <a:extLst>
                <a:ext uri="{FF2B5EF4-FFF2-40B4-BE49-F238E27FC236}">
                  <a16:creationId xmlns:a16="http://schemas.microsoft.com/office/drawing/2014/main" id="{2660D3F0-F297-407B-8CB5-646C014259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15" y="1976962"/>
              <a:ext cx="2136670" cy="2136670"/>
            </a:xfrm>
            <a:prstGeom prst="rect">
              <a:avLst/>
            </a:prstGeom>
          </p:spPr>
        </p:pic>
      </p:grpSp>
      <p:grpSp>
        <p:nvGrpSpPr>
          <p:cNvPr id="11" name="그룹 10">
            <a:extLst>
              <a:ext uri="{FF2B5EF4-FFF2-40B4-BE49-F238E27FC236}">
                <a16:creationId xmlns:a16="http://schemas.microsoft.com/office/drawing/2014/main" id="{E7EF4FF9-576C-4077-A04A-9DDDBA097E6F}"/>
              </a:ext>
            </a:extLst>
          </p:cNvPr>
          <p:cNvGrpSpPr/>
          <p:nvPr/>
        </p:nvGrpSpPr>
        <p:grpSpPr>
          <a:xfrm>
            <a:off x="2195736" y="4314974"/>
            <a:ext cx="4787576" cy="2138362"/>
            <a:chOff x="2195736" y="4219396"/>
            <a:chExt cx="4787576" cy="2138362"/>
          </a:xfrm>
          <a:effectLst>
            <a:outerShdw blurRad="50800" dist="38100" dir="2700000" sx="102000" sy="102000" algn="tl" rotWithShape="0">
              <a:prstClr val="black">
                <a:alpha val="40000"/>
              </a:prstClr>
            </a:outerShdw>
          </a:effectLst>
        </p:grpSpPr>
        <p:pic>
          <p:nvPicPr>
            <p:cNvPr id="8" name="Picture 11" descr="A close up of a sign&#10;&#10;Description automatically generated">
              <a:hlinkClick r:id="rId8"/>
              <a:extLst>
                <a:ext uri="{FF2B5EF4-FFF2-40B4-BE49-F238E27FC236}">
                  <a16:creationId xmlns:a16="http://schemas.microsoft.com/office/drawing/2014/main" id="{3DD4B536-015C-46EE-9512-6C80CD6D0F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5736" y="4221088"/>
              <a:ext cx="2136670" cy="2136670"/>
            </a:xfrm>
            <a:prstGeom prst="rect">
              <a:avLst/>
            </a:prstGeom>
          </p:spPr>
        </p:pic>
        <p:pic>
          <p:nvPicPr>
            <p:cNvPr id="9" name="Picture 13" descr="A picture containing outdoor, sky&#10;&#10;Description automatically generated">
              <a:hlinkClick r:id="rId10"/>
              <a:extLst>
                <a:ext uri="{FF2B5EF4-FFF2-40B4-BE49-F238E27FC236}">
                  <a16:creationId xmlns:a16="http://schemas.microsoft.com/office/drawing/2014/main" id="{B626955C-908F-4BD7-9BB8-F9FFDAAF79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44950" y="4219396"/>
              <a:ext cx="2138362" cy="2138362"/>
            </a:xfrm>
            <a:prstGeom prst="rect">
              <a:avLst/>
            </a:prstGeom>
          </p:spPr>
        </p:pic>
      </p:grpSp>
    </p:spTree>
    <p:extLst>
      <p:ext uri="{BB962C8B-B14F-4D97-AF65-F5344CB8AC3E}">
        <p14:creationId xmlns:p14="http://schemas.microsoft.com/office/powerpoint/2010/main" val="77685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33CC6297-0EE0-4683-8810-52BD37FC080D}"/>
              </a:ext>
            </a:extLst>
          </p:cNvPr>
          <p:cNvPicPr>
            <a:picLocks noChangeAspect="1"/>
          </p:cNvPicPr>
          <p:nvPr/>
        </p:nvPicPr>
        <p:blipFill rotWithShape="1">
          <a:blip r:embed="rId3"/>
          <a:srcRect r="2178"/>
          <a:stretch/>
        </p:blipFill>
        <p:spPr>
          <a:xfrm>
            <a:off x="0" y="1484784"/>
            <a:ext cx="4638551" cy="4824536"/>
          </a:xfrm>
          <a:prstGeom prst="rect">
            <a:avLst/>
          </a:prstGeom>
        </p:spPr>
      </p:pic>
      <p:pic>
        <p:nvPicPr>
          <p:cNvPr id="5" name="그림 4">
            <a:extLst>
              <a:ext uri="{FF2B5EF4-FFF2-40B4-BE49-F238E27FC236}">
                <a16:creationId xmlns:a16="http://schemas.microsoft.com/office/drawing/2014/main" id="{D21D9FAA-1F6D-4C93-9EE4-B00F41056B22}"/>
              </a:ext>
            </a:extLst>
          </p:cNvPr>
          <p:cNvPicPr>
            <a:picLocks noChangeAspect="1"/>
          </p:cNvPicPr>
          <p:nvPr/>
        </p:nvPicPr>
        <p:blipFill>
          <a:blip r:embed="rId4"/>
          <a:stretch>
            <a:fillRect/>
          </a:stretch>
        </p:blipFill>
        <p:spPr>
          <a:xfrm>
            <a:off x="4605829" y="1484784"/>
            <a:ext cx="4515793" cy="4824536"/>
          </a:xfrm>
          <a:prstGeom prst="rect">
            <a:avLst/>
          </a:prstGeom>
        </p:spPr>
      </p:pic>
    </p:spTree>
    <p:extLst>
      <p:ext uri="{BB962C8B-B14F-4D97-AF65-F5344CB8AC3E}">
        <p14:creationId xmlns:p14="http://schemas.microsoft.com/office/powerpoint/2010/main" val="5275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1B67D3BB-4CB0-476E-B328-5C69AB941ABF}"/>
              </a:ext>
            </a:extLst>
          </p:cNvPr>
          <p:cNvPicPr>
            <a:picLocks noChangeAspect="1"/>
          </p:cNvPicPr>
          <p:nvPr/>
        </p:nvPicPr>
        <p:blipFill>
          <a:blip r:embed="rId2"/>
          <a:stretch>
            <a:fillRect/>
          </a:stretch>
        </p:blipFill>
        <p:spPr>
          <a:xfrm>
            <a:off x="251520" y="1412776"/>
            <a:ext cx="4176465" cy="4896544"/>
          </a:xfrm>
          <a:prstGeom prst="rect">
            <a:avLst/>
          </a:prstGeom>
        </p:spPr>
      </p:pic>
      <p:pic>
        <p:nvPicPr>
          <p:cNvPr id="5" name="그림 4">
            <a:extLst>
              <a:ext uri="{FF2B5EF4-FFF2-40B4-BE49-F238E27FC236}">
                <a16:creationId xmlns:a16="http://schemas.microsoft.com/office/drawing/2014/main" id="{B3BDB188-8858-4DC4-A57F-F878B26AE61F}"/>
              </a:ext>
            </a:extLst>
          </p:cNvPr>
          <p:cNvPicPr>
            <a:picLocks noChangeAspect="1"/>
          </p:cNvPicPr>
          <p:nvPr/>
        </p:nvPicPr>
        <p:blipFill>
          <a:blip r:embed="rId3"/>
          <a:stretch>
            <a:fillRect/>
          </a:stretch>
        </p:blipFill>
        <p:spPr>
          <a:xfrm>
            <a:off x="4716016" y="1412776"/>
            <a:ext cx="4313305" cy="4896544"/>
          </a:xfrm>
          <a:prstGeom prst="rect">
            <a:avLst/>
          </a:prstGeom>
        </p:spPr>
      </p:pic>
    </p:spTree>
    <p:extLst>
      <p:ext uri="{BB962C8B-B14F-4D97-AF65-F5344CB8AC3E}">
        <p14:creationId xmlns:p14="http://schemas.microsoft.com/office/powerpoint/2010/main" val="50323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B994A7A-4E7D-4C24-958F-4940512CA373}"/>
              </a:ext>
            </a:extLst>
          </p:cNvPr>
          <p:cNvPicPr>
            <a:picLocks noChangeAspect="1"/>
          </p:cNvPicPr>
          <p:nvPr/>
        </p:nvPicPr>
        <p:blipFill>
          <a:blip r:embed="rId2"/>
          <a:stretch>
            <a:fillRect/>
          </a:stretch>
        </p:blipFill>
        <p:spPr>
          <a:xfrm>
            <a:off x="176282" y="1412776"/>
            <a:ext cx="4104456" cy="4968552"/>
          </a:xfrm>
          <a:prstGeom prst="rect">
            <a:avLst/>
          </a:prstGeom>
        </p:spPr>
      </p:pic>
      <p:pic>
        <p:nvPicPr>
          <p:cNvPr id="3" name="그림 2">
            <a:extLst>
              <a:ext uri="{FF2B5EF4-FFF2-40B4-BE49-F238E27FC236}">
                <a16:creationId xmlns:a16="http://schemas.microsoft.com/office/drawing/2014/main" id="{1CD72445-7286-46DE-AC58-10222389B797}"/>
              </a:ext>
            </a:extLst>
          </p:cNvPr>
          <p:cNvPicPr>
            <a:picLocks noChangeAspect="1"/>
          </p:cNvPicPr>
          <p:nvPr/>
        </p:nvPicPr>
        <p:blipFill>
          <a:blip r:embed="rId3"/>
          <a:stretch>
            <a:fillRect/>
          </a:stretch>
        </p:blipFill>
        <p:spPr>
          <a:xfrm>
            <a:off x="4716016" y="1412776"/>
            <a:ext cx="4176464" cy="4968552"/>
          </a:xfrm>
          <a:prstGeom prst="rect">
            <a:avLst/>
          </a:prstGeom>
        </p:spPr>
      </p:pic>
    </p:spTree>
    <p:extLst>
      <p:ext uri="{BB962C8B-B14F-4D97-AF65-F5344CB8AC3E}">
        <p14:creationId xmlns:p14="http://schemas.microsoft.com/office/powerpoint/2010/main" val="2790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4F89E405-67C3-45AD-B26F-0E5A83C40462}"/>
              </a:ext>
            </a:extLst>
          </p:cNvPr>
          <p:cNvPicPr>
            <a:picLocks noChangeAspect="1"/>
          </p:cNvPicPr>
          <p:nvPr/>
        </p:nvPicPr>
        <p:blipFill rotWithShape="1">
          <a:blip r:embed="rId2"/>
          <a:srcRect l="1270" r="542"/>
          <a:stretch/>
        </p:blipFill>
        <p:spPr>
          <a:xfrm>
            <a:off x="727868" y="1277619"/>
            <a:ext cx="7704856" cy="5177597"/>
          </a:xfrm>
          <a:prstGeom prst="rect">
            <a:avLst/>
          </a:prstGeom>
        </p:spPr>
      </p:pic>
      <p:sp>
        <p:nvSpPr>
          <p:cNvPr id="3" name="TextBox 2">
            <a:extLst>
              <a:ext uri="{FF2B5EF4-FFF2-40B4-BE49-F238E27FC236}">
                <a16:creationId xmlns:a16="http://schemas.microsoft.com/office/drawing/2014/main" id="{B630F50F-5BDE-4F6B-9A84-A79ED881C6AC}"/>
              </a:ext>
            </a:extLst>
          </p:cNvPr>
          <p:cNvSpPr txBox="1"/>
          <p:nvPr/>
        </p:nvSpPr>
        <p:spPr>
          <a:xfrm>
            <a:off x="7668344" y="1763524"/>
            <a:ext cx="736099" cy="369332"/>
          </a:xfrm>
          <a:prstGeom prst="rect">
            <a:avLst/>
          </a:prstGeom>
          <a:noFill/>
        </p:spPr>
        <p:txBody>
          <a:bodyPr wrap="none" rtlCol="0">
            <a:spAutoFit/>
          </a:bodyPr>
          <a:lstStyle/>
          <a:p>
            <a:r>
              <a:rPr lang="en-US" altLang="ko-KR" b="1" dirty="0">
                <a:latin typeface="+mj-lt"/>
                <a:cs typeface="Times New Roman" panose="02020603050405020304" pitchFamily="18" charset="0"/>
              </a:rPr>
              <a:t>China</a:t>
            </a:r>
            <a:endParaRPr lang="ko-KR" altLang="en-US" b="1" dirty="0">
              <a:latin typeface="+mj-lt"/>
              <a:cs typeface="Times New Roman" panose="02020603050405020304" pitchFamily="18" charset="0"/>
            </a:endParaRPr>
          </a:p>
        </p:txBody>
      </p:sp>
    </p:spTree>
    <p:extLst>
      <p:ext uri="{BB962C8B-B14F-4D97-AF65-F5344CB8AC3E}">
        <p14:creationId xmlns:p14="http://schemas.microsoft.com/office/powerpoint/2010/main" val="262300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21274D1F-916E-47C5-89BB-4C10254D14FA}"/>
              </a:ext>
            </a:extLst>
          </p:cNvPr>
          <p:cNvPicPr>
            <a:picLocks noChangeAspect="1"/>
          </p:cNvPicPr>
          <p:nvPr/>
        </p:nvPicPr>
        <p:blipFill>
          <a:blip r:embed="rId2"/>
          <a:stretch>
            <a:fillRect/>
          </a:stretch>
        </p:blipFill>
        <p:spPr>
          <a:xfrm>
            <a:off x="539551" y="1659309"/>
            <a:ext cx="8064897" cy="4848400"/>
          </a:xfrm>
          <a:prstGeom prst="rect">
            <a:avLst/>
          </a:prstGeom>
        </p:spPr>
      </p:pic>
      <p:sp>
        <p:nvSpPr>
          <p:cNvPr id="10" name="TextBox 9">
            <a:extLst>
              <a:ext uri="{FF2B5EF4-FFF2-40B4-BE49-F238E27FC236}">
                <a16:creationId xmlns:a16="http://schemas.microsoft.com/office/drawing/2014/main" id="{66A92A93-BA6A-434D-89FF-873F8ECF50D2}"/>
              </a:ext>
            </a:extLst>
          </p:cNvPr>
          <p:cNvSpPr txBox="1"/>
          <p:nvPr/>
        </p:nvSpPr>
        <p:spPr>
          <a:xfrm>
            <a:off x="1637674" y="1228422"/>
            <a:ext cx="5868651" cy="430887"/>
          </a:xfrm>
          <a:prstGeom prst="rect">
            <a:avLst/>
          </a:prstGeom>
          <a:solidFill>
            <a:srgbClr val="0055A5"/>
          </a:solidFill>
        </p:spPr>
        <p:txBody>
          <a:bodyPr wrap="square" rtlCol="0">
            <a:spAutoFit/>
          </a:bodyPr>
          <a:lstStyle/>
          <a:p>
            <a:pPr algn="ctr"/>
            <a:r>
              <a:rPr lang="en-US" altLang="ko-KR" sz="2200" b="1" dirty="0">
                <a:solidFill>
                  <a:schemeClr val="bg1"/>
                </a:solidFill>
                <a:latin typeface="+mj-lt"/>
                <a:cs typeface="Times New Roman" panose="02020603050405020304" pitchFamily="18" charset="0"/>
              </a:rPr>
              <a:t>Performance Dashboard (China)</a:t>
            </a:r>
            <a:endParaRPr lang="ko-KR" altLang="en-US" sz="2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6999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4F97F131-9969-4C93-885D-172A2C9C3415}"/>
              </a:ext>
            </a:extLst>
          </p:cNvPr>
          <p:cNvPicPr>
            <a:picLocks noChangeAspect="1"/>
          </p:cNvPicPr>
          <p:nvPr/>
        </p:nvPicPr>
        <p:blipFill rotWithShape="1">
          <a:blip r:embed="rId2"/>
          <a:srcRect l="1010" r="3095" b="2758"/>
          <a:stretch/>
        </p:blipFill>
        <p:spPr>
          <a:xfrm>
            <a:off x="467544" y="1304723"/>
            <a:ext cx="8136904" cy="5076605"/>
          </a:xfrm>
          <a:prstGeom prst="rect">
            <a:avLst/>
          </a:prstGeom>
        </p:spPr>
      </p:pic>
      <p:sp>
        <p:nvSpPr>
          <p:cNvPr id="4" name="TextBox 3">
            <a:extLst>
              <a:ext uri="{FF2B5EF4-FFF2-40B4-BE49-F238E27FC236}">
                <a16:creationId xmlns:a16="http://schemas.microsoft.com/office/drawing/2014/main" id="{08A7C10E-4F48-4448-908D-FD06A1BF5BD4}"/>
              </a:ext>
            </a:extLst>
          </p:cNvPr>
          <p:cNvSpPr txBox="1"/>
          <p:nvPr/>
        </p:nvSpPr>
        <p:spPr>
          <a:xfrm>
            <a:off x="6732240" y="1304723"/>
            <a:ext cx="736099" cy="369332"/>
          </a:xfrm>
          <a:prstGeom prst="rect">
            <a:avLst/>
          </a:prstGeom>
          <a:noFill/>
        </p:spPr>
        <p:txBody>
          <a:bodyPr wrap="none" rtlCol="0">
            <a:spAutoFit/>
          </a:bodyPr>
          <a:lstStyle/>
          <a:p>
            <a:r>
              <a:rPr lang="en-US" altLang="ko-KR" b="1" dirty="0">
                <a:latin typeface="+mj-lt"/>
                <a:cs typeface="Times New Roman" panose="02020603050405020304" pitchFamily="18" charset="0"/>
              </a:rPr>
              <a:t>China</a:t>
            </a:r>
            <a:endParaRPr lang="ko-KR" altLang="en-US" b="1" dirty="0">
              <a:latin typeface="+mj-lt"/>
              <a:cs typeface="Times New Roman" panose="02020603050405020304" pitchFamily="18" charset="0"/>
            </a:endParaRPr>
          </a:p>
        </p:txBody>
      </p:sp>
    </p:spTree>
    <p:extLst>
      <p:ext uri="{BB962C8B-B14F-4D97-AF65-F5344CB8AC3E}">
        <p14:creationId xmlns:p14="http://schemas.microsoft.com/office/powerpoint/2010/main" val="295873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그룹 7">
            <a:extLst>
              <a:ext uri="{FF2B5EF4-FFF2-40B4-BE49-F238E27FC236}">
                <a16:creationId xmlns:a16="http://schemas.microsoft.com/office/drawing/2014/main" id="{E12A22AF-E56D-454B-A1A2-FAE3E57AEFA4}"/>
              </a:ext>
            </a:extLst>
          </p:cNvPr>
          <p:cNvGrpSpPr/>
          <p:nvPr/>
        </p:nvGrpSpPr>
        <p:grpSpPr>
          <a:xfrm>
            <a:off x="377002" y="2204864"/>
            <a:ext cx="3283440" cy="2059152"/>
            <a:chOff x="180769" y="3188618"/>
            <a:chExt cx="3673878" cy="2304010"/>
          </a:xfrm>
        </p:grpSpPr>
        <p:pic>
          <p:nvPicPr>
            <p:cNvPr id="1026" name="Picture 2" descr="China flagì ëí ì´ë¯¸ì§ ê²ìê²°ê³¼">
              <a:extLst>
                <a:ext uri="{FF2B5EF4-FFF2-40B4-BE49-F238E27FC236}">
                  <a16:creationId xmlns:a16="http://schemas.microsoft.com/office/drawing/2014/main" id="{DA77F6A6-EF89-410A-9656-80575E434A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9" y="3188618"/>
              <a:ext cx="1655676" cy="1103784"/>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a:extLst>
                <a:ext uri="{FF2B5EF4-FFF2-40B4-BE49-F238E27FC236}">
                  <a16:creationId xmlns:a16="http://schemas.microsoft.com/office/drawing/2014/main" id="{D3F24D6A-B261-4B86-93C3-932DF40A2740}"/>
                </a:ext>
              </a:extLst>
            </p:cNvPr>
            <p:cNvPicPr>
              <a:picLocks noChangeAspect="1"/>
            </p:cNvPicPr>
            <p:nvPr/>
          </p:nvPicPr>
          <p:blipFill>
            <a:blip r:embed="rId4"/>
            <a:stretch>
              <a:fillRect/>
            </a:stretch>
          </p:blipFill>
          <p:spPr>
            <a:xfrm>
              <a:off x="1935111" y="3260625"/>
              <a:ext cx="1919536" cy="959768"/>
            </a:xfrm>
            <a:prstGeom prst="rect">
              <a:avLst/>
            </a:prstGeom>
          </p:spPr>
        </p:pic>
        <p:pic>
          <p:nvPicPr>
            <p:cNvPr id="6" name="그림 5">
              <a:extLst>
                <a:ext uri="{FF2B5EF4-FFF2-40B4-BE49-F238E27FC236}">
                  <a16:creationId xmlns:a16="http://schemas.microsoft.com/office/drawing/2014/main" id="{B2D95DB3-D75D-4A29-98BF-03C40763CF1B}"/>
                </a:ext>
              </a:extLst>
            </p:cNvPr>
            <p:cNvPicPr>
              <a:picLocks noChangeAspect="1"/>
            </p:cNvPicPr>
            <p:nvPr/>
          </p:nvPicPr>
          <p:blipFill>
            <a:blip r:embed="rId5"/>
            <a:stretch>
              <a:fillRect/>
            </a:stretch>
          </p:blipFill>
          <p:spPr>
            <a:xfrm>
              <a:off x="1935111" y="4421957"/>
              <a:ext cx="1919536" cy="959768"/>
            </a:xfrm>
            <a:prstGeom prst="rect">
              <a:avLst/>
            </a:prstGeom>
          </p:spPr>
        </p:pic>
        <p:pic>
          <p:nvPicPr>
            <p:cNvPr id="7" name="그림 6">
              <a:extLst>
                <a:ext uri="{FF2B5EF4-FFF2-40B4-BE49-F238E27FC236}">
                  <a16:creationId xmlns:a16="http://schemas.microsoft.com/office/drawing/2014/main" id="{314D5EB2-44D1-41E2-98AA-62F58E1FF3D8}"/>
                </a:ext>
              </a:extLst>
            </p:cNvPr>
            <p:cNvPicPr>
              <a:picLocks noChangeAspect="1"/>
            </p:cNvPicPr>
            <p:nvPr/>
          </p:nvPicPr>
          <p:blipFill>
            <a:blip r:embed="rId6"/>
            <a:stretch>
              <a:fillRect/>
            </a:stretch>
          </p:blipFill>
          <p:spPr>
            <a:xfrm>
              <a:off x="180769" y="4388844"/>
              <a:ext cx="1655676" cy="1103784"/>
            </a:xfrm>
            <a:prstGeom prst="rect">
              <a:avLst/>
            </a:prstGeom>
            <a:ln>
              <a:solidFill>
                <a:schemeClr val="tx1"/>
              </a:solidFill>
            </a:ln>
          </p:spPr>
        </p:pic>
      </p:grpSp>
      <p:sp>
        <p:nvSpPr>
          <p:cNvPr id="20" name="TextBox 19">
            <a:extLst>
              <a:ext uri="{FF2B5EF4-FFF2-40B4-BE49-F238E27FC236}">
                <a16:creationId xmlns:a16="http://schemas.microsoft.com/office/drawing/2014/main" id="{9DD8C192-4172-4B5E-96FF-2D6A3E8BDE19}"/>
              </a:ext>
            </a:extLst>
          </p:cNvPr>
          <p:cNvSpPr txBox="1"/>
          <p:nvPr/>
        </p:nvSpPr>
        <p:spPr>
          <a:xfrm>
            <a:off x="222860" y="4653136"/>
            <a:ext cx="8698279" cy="477054"/>
          </a:xfrm>
          <a:prstGeom prst="rect">
            <a:avLst/>
          </a:prstGeom>
          <a:solidFill>
            <a:schemeClr val="bg1"/>
          </a:solidFill>
        </p:spPr>
        <p:txBody>
          <a:bodyPr wrap="none" rtlCol="0">
            <a:spAutoFit/>
          </a:bodyPr>
          <a:lstStyle/>
          <a:p>
            <a:r>
              <a:rPr lang="en-US" altLang="ko-KR" sz="2500" b="1" dirty="0">
                <a:solidFill>
                  <a:srgbClr val="001746"/>
                </a:solidFill>
                <a:latin typeface="Times New Roman" panose="02020603050405020304" pitchFamily="18" charset="0"/>
                <a:cs typeface="Times New Roman" panose="02020603050405020304" pitchFamily="18" charset="0"/>
              </a:rPr>
              <a:t>To enhance the safety and efficiency of air transport operation</a:t>
            </a:r>
            <a:endParaRPr lang="ko-KR" altLang="en-US" sz="2500" b="1" dirty="0">
              <a:solidFill>
                <a:srgbClr val="001746"/>
              </a:solidFill>
              <a:latin typeface="Times New Roman" panose="02020603050405020304" pitchFamily="18" charset="0"/>
              <a:cs typeface="Times New Roman" panose="02020603050405020304" pitchFamily="18" charset="0"/>
            </a:endParaRPr>
          </a:p>
        </p:txBody>
      </p:sp>
      <p:grpSp>
        <p:nvGrpSpPr>
          <p:cNvPr id="28" name="그룹 27">
            <a:extLst>
              <a:ext uri="{FF2B5EF4-FFF2-40B4-BE49-F238E27FC236}">
                <a16:creationId xmlns:a16="http://schemas.microsoft.com/office/drawing/2014/main" id="{643D93C2-06B5-4D8F-A69A-BAA52C37AAA0}"/>
              </a:ext>
            </a:extLst>
          </p:cNvPr>
          <p:cNvGrpSpPr/>
          <p:nvPr/>
        </p:nvGrpSpPr>
        <p:grpSpPr>
          <a:xfrm>
            <a:off x="6497036" y="2198069"/>
            <a:ext cx="1999264" cy="1986550"/>
            <a:chOff x="6173485" y="1463180"/>
            <a:chExt cx="1531025" cy="1521289"/>
          </a:xfrm>
        </p:grpSpPr>
        <p:sp>
          <p:nvSpPr>
            <p:cNvPr id="27" name="직사각형 26">
              <a:extLst>
                <a:ext uri="{FF2B5EF4-FFF2-40B4-BE49-F238E27FC236}">
                  <a16:creationId xmlns:a16="http://schemas.microsoft.com/office/drawing/2014/main" id="{D99D3564-DAB1-469C-AF6D-706D56AC04B2}"/>
                </a:ext>
              </a:extLst>
            </p:cNvPr>
            <p:cNvSpPr/>
            <p:nvPr/>
          </p:nvSpPr>
          <p:spPr>
            <a:xfrm>
              <a:off x="6173485" y="2630929"/>
              <a:ext cx="1531025" cy="353540"/>
            </a:xfrm>
            <a:prstGeom prst="rect">
              <a:avLst/>
            </a:prstGeom>
          </p:spPr>
          <p:txBody>
            <a:bodyPr wrap="none">
              <a:spAutoFit/>
            </a:bodyPr>
            <a:lstStyle/>
            <a:p>
              <a:r>
                <a:rPr lang="en-US" altLang="ko-KR" sz="2400"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COSCAP-NA</a:t>
              </a:r>
              <a:endParaRPr lang="ko-KR" altLang="en-US" sz="2400" dirty="0"/>
            </a:p>
          </p:txBody>
        </p:sp>
        <p:pic>
          <p:nvPicPr>
            <p:cNvPr id="30" name="Picture 4">
              <a:extLst>
                <a:ext uri="{FF2B5EF4-FFF2-40B4-BE49-F238E27FC236}">
                  <a16:creationId xmlns:a16="http://schemas.microsoft.com/office/drawing/2014/main" id="{4FDE768B-EF0C-456D-AE0D-D5C94823C00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463180"/>
              <a:ext cx="1423035" cy="1111885"/>
            </a:xfrm>
            <a:prstGeom prst="rect">
              <a:avLst/>
            </a:prstGeom>
            <a:noFill/>
          </p:spPr>
        </p:pic>
      </p:grpSp>
      <p:grpSp>
        <p:nvGrpSpPr>
          <p:cNvPr id="3" name="그룹 2">
            <a:extLst>
              <a:ext uri="{FF2B5EF4-FFF2-40B4-BE49-F238E27FC236}">
                <a16:creationId xmlns:a16="http://schemas.microsoft.com/office/drawing/2014/main" id="{B1E63C2E-4B6F-406E-A4D7-13B463770804}"/>
              </a:ext>
            </a:extLst>
          </p:cNvPr>
          <p:cNvGrpSpPr/>
          <p:nvPr/>
        </p:nvGrpSpPr>
        <p:grpSpPr>
          <a:xfrm>
            <a:off x="4211960" y="2777711"/>
            <a:ext cx="2016224" cy="1120577"/>
            <a:chOff x="3563747" y="2679098"/>
            <a:chExt cx="2016224" cy="1120577"/>
          </a:xfrm>
        </p:grpSpPr>
        <p:sp>
          <p:nvSpPr>
            <p:cNvPr id="24" name="화살표: 오른쪽 23">
              <a:extLst>
                <a:ext uri="{FF2B5EF4-FFF2-40B4-BE49-F238E27FC236}">
                  <a16:creationId xmlns:a16="http://schemas.microsoft.com/office/drawing/2014/main" id="{C089AE4E-6BCE-4941-99B8-B2345188DF84}"/>
                </a:ext>
              </a:extLst>
            </p:cNvPr>
            <p:cNvSpPr/>
            <p:nvPr/>
          </p:nvSpPr>
          <p:spPr>
            <a:xfrm>
              <a:off x="3563747" y="3023690"/>
              <a:ext cx="2016224" cy="350460"/>
            </a:xfrm>
            <a:prstGeom prst="rightArrow">
              <a:avLst>
                <a:gd name="adj1" fmla="val 21010"/>
                <a:gd name="adj2" fmla="val 8986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TextBox 28">
              <a:extLst>
                <a:ext uri="{FF2B5EF4-FFF2-40B4-BE49-F238E27FC236}">
                  <a16:creationId xmlns:a16="http://schemas.microsoft.com/office/drawing/2014/main" id="{E04BEFE0-EA9B-42AA-B5FB-BE569055BE13}"/>
                </a:ext>
              </a:extLst>
            </p:cNvPr>
            <p:cNvSpPr txBox="1"/>
            <p:nvPr/>
          </p:nvSpPr>
          <p:spPr>
            <a:xfrm>
              <a:off x="4168543" y="2679098"/>
              <a:ext cx="806631" cy="461665"/>
            </a:xfrm>
            <a:prstGeom prst="rect">
              <a:avLst/>
            </a:prstGeom>
            <a:noFill/>
          </p:spPr>
          <p:txBody>
            <a:bodyPr wrap="none" rtlCol="0">
              <a:spAutoFit/>
            </a:bodyPr>
            <a:lstStyle/>
            <a:p>
              <a:r>
                <a:rPr lang="en-US" altLang="ko-KR" sz="2400" b="1" dirty="0"/>
                <a:t>2003</a:t>
              </a:r>
              <a:endParaRPr lang="ko-KR" altLang="en-US" sz="2400" b="1" dirty="0"/>
            </a:p>
          </p:txBody>
        </p:sp>
        <p:sp>
          <p:nvSpPr>
            <p:cNvPr id="33" name="TextBox 32">
              <a:extLst>
                <a:ext uri="{FF2B5EF4-FFF2-40B4-BE49-F238E27FC236}">
                  <a16:creationId xmlns:a16="http://schemas.microsoft.com/office/drawing/2014/main" id="{4A155AC1-6D8C-4B75-8FEF-A018E8D45FA5}"/>
                </a:ext>
              </a:extLst>
            </p:cNvPr>
            <p:cNvSpPr txBox="1"/>
            <p:nvPr/>
          </p:nvSpPr>
          <p:spPr>
            <a:xfrm>
              <a:off x="3807868" y="3338010"/>
              <a:ext cx="1527983" cy="461665"/>
            </a:xfrm>
            <a:prstGeom prst="rect">
              <a:avLst/>
            </a:prstGeom>
            <a:noFill/>
          </p:spPr>
          <p:txBody>
            <a:bodyPr wrap="none" rtlCol="0">
              <a:spAutoFit/>
            </a:bodyPr>
            <a:lstStyle/>
            <a:p>
              <a:pPr algn="ctr"/>
              <a:r>
                <a:rPr lang="en-US" altLang="ko-KR" sz="2400" b="1" dirty="0"/>
                <a:t>Trust Fund</a:t>
              </a:r>
              <a:endParaRPr lang="ko-KR" altLang="en-US" sz="2400" b="1" dirty="0"/>
            </a:p>
          </p:txBody>
        </p:sp>
      </p:grpSp>
    </p:spTree>
    <p:extLst>
      <p:ext uri="{BB962C8B-B14F-4D97-AF65-F5344CB8AC3E}">
        <p14:creationId xmlns:p14="http://schemas.microsoft.com/office/powerpoint/2010/main" val="184612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55EABB4-C84C-4876-A9CD-758C6C6FB47F}"/>
              </a:ext>
            </a:extLst>
          </p:cNvPr>
          <p:cNvPicPr>
            <a:picLocks noChangeAspect="1"/>
          </p:cNvPicPr>
          <p:nvPr/>
        </p:nvPicPr>
        <p:blipFill>
          <a:blip r:embed="rId2"/>
          <a:stretch>
            <a:fillRect/>
          </a:stretch>
        </p:blipFill>
        <p:spPr>
          <a:xfrm>
            <a:off x="611560" y="1248534"/>
            <a:ext cx="7992888" cy="5267741"/>
          </a:xfrm>
          <a:prstGeom prst="rect">
            <a:avLst/>
          </a:prstGeom>
        </p:spPr>
      </p:pic>
      <p:sp>
        <p:nvSpPr>
          <p:cNvPr id="3" name="TextBox 2">
            <a:extLst>
              <a:ext uri="{FF2B5EF4-FFF2-40B4-BE49-F238E27FC236}">
                <a16:creationId xmlns:a16="http://schemas.microsoft.com/office/drawing/2014/main" id="{9DEFB882-5A3D-4A3E-904A-9CDF73A787BA}"/>
              </a:ext>
            </a:extLst>
          </p:cNvPr>
          <p:cNvSpPr txBox="1"/>
          <p:nvPr/>
        </p:nvSpPr>
        <p:spPr>
          <a:xfrm>
            <a:off x="7107657" y="1229895"/>
            <a:ext cx="736099" cy="369332"/>
          </a:xfrm>
          <a:prstGeom prst="rect">
            <a:avLst/>
          </a:prstGeom>
          <a:noFill/>
        </p:spPr>
        <p:txBody>
          <a:bodyPr wrap="none" rtlCol="0">
            <a:spAutoFit/>
          </a:bodyPr>
          <a:lstStyle/>
          <a:p>
            <a:r>
              <a:rPr lang="en-US" altLang="ko-KR" b="1" dirty="0">
                <a:solidFill>
                  <a:schemeClr val="bg1"/>
                </a:solidFill>
                <a:latin typeface="+mj-lt"/>
                <a:cs typeface="Times New Roman" panose="02020603050405020304" pitchFamily="18" charset="0"/>
              </a:rPr>
              <a:t>China</a:t>
            </a:r>
            <a:endParaRPr lang="ko-KR" altLang="en-US"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2525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95FE8F9-3DD8-4AA7-A1A1-88E573C4399C}"/>
              </a:ext>
            </a:extLst>
          </p:cNvPr>
          <p:cNvPicPr>
            <a:picLocks noChangeAspect="1"/>
          </p:cNvPicPr>
          <p:nvPr/>
        </p:nvPicPr>
        <p:blipFill>
          <a:blip r:embed="rId2"/>
          <a:stretch>
            <a:fillRect/>
          </a:stretch>
        </p:blipFill>
        <p:spPr>
          <a:xfrm>
            <a:off x="539476" y="1268760"/>
            <a:ext cx="8136980" cy="5248280"/>
          </a:xfrm>
          <a:prstGeom prst="rect">
            <a:avLst/>
          </a:prstGeom>
        </p:spPr>
      </p:pic>
      <p:sp>
        <p:nvSpPr>
          <p:cNvPr id="3" name="TextBox 2">
            <a:extLst>
              <a:ext uri="{FF2B5EF4-FFF2-40B4-BE49-F238E27FC236}">
                <a16:creationId xmlns:a16="http://schemas.microsoft.com/office/drawing/2014/main" id="{933F525B-9FEB-43BF-B962-ACD963465C0E}"/>
              </a:ext>
            </a:extLst>
          </p:cNvPr>
          <p:cNvSpPr txBox="1"/>
          <p:nvPr/>
        </p:nvSpPr>
        <p:spPr>
          <a:xfrm>
            <a:off x="7860461" y="1745052"/>
            <a:ext cx="594393" cy="369332"/>
          </a:xfrm>
          <a:prstGeom prst="rect">
            <a:avLst/>
          </a:prstGeom>
          <a:noFill/>
        </p:spPr>
        <p:txBody>
          <a:bodyPr wrap="none" rtlCol="0">
            <a:spAutoFit/>
          </a:bodyPr>
          <a:lstStyle/>
          <a:p>
            <a:r>
              <a:rPr lang="en-US" altLang="ko-KR" b="1" dirty="0">
                <a:latin typeface="+mj-lt"/>
                <a:cs typeface="Times New Roman" panose="02020603050405020304" pitchFamily="18" charset="0"/>
              </a:rPr>
              <a:t>ROK</a:t>
            </a:r>
            <a:endParaRPr lang="ko-KR" altLang="en-US" b="1" dirty="0">
              <a:latin typeface="+mj-lt"/>
              <a:cs typeface="Times New Roman" panose="02020603050405020304" pitchFamily="18" charset="0"/>
            </a:endParaRPr>
          </a:p>
        </p:txBody>
      </p:sp>
    </p:spTree>
    <p:extLst>
      <p:ext uri="{BB962C8B-B14F-4D97-AF65-F5344CB8AC3E}">
        <p14:creationId xmlns:p14="http://schemas.microsoft.com/office/powerpoint/2010/main" val="258914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44B3B894-CA54-4E45-93A1-4294777E967F}"/>
              </a:ext>
            </a:extLst>
          </p:cNvPr>
          <p:cNvPicPr>
            <a:picLocks noChangeAspect="1"/>
          </p:cNvPicPr>
          <p:nvPr/>
        </p:nvPicPr>
        <p:blipFill rotWithShape="1">
          <a:blip r:embed="rId2"/>
          <a:srcRect t="13250"/>
          <a:stretch/>
        </p:blipFill>
        <p:spPr>
          <a:xfrm>
            <a:off x="611560" y="1641797"/>
            <a:ext cx="7920880" cy="4888443"/>
          </a:xfrm>
          <a:prstGeom prst="rect">
            <a:avLst/>
          </a:prstGeom>
        </p:spPr>
      </p:pic>
      <p:sp>
        <p:nvSpPr>
          <p:cNvPr id="5" name="TextBox 4">
            <a:extLst>
              <a:ext uri="{FF2B5EF4-FFF2-40B4-BE49-F238E27FC236}">
                <a16:creationId xmlns:a16="http://schemas.microsoft.com/office/drawing/2014/main" id="{A684B4FC-E0F7-4377-85B7-CD49DC9566B4}"/>
              </a:ext>
            </a:extLst>
          </p:cNvPr>
          <p:cNvSpPr txBox="1"/>
          <p:nvPr/>
        </p:nvSpPr>
        <p:spPr>
          <a:xfrm>
            <a:off x="1637674" y="1228422"/>
            <a:ext cx="5868651" cy="430887"/>
          </a:xfrm>
          <a:prstGeom prst="rect">
            <a:avLst/>
          </a:prstGeom>
          <a:solidFill>
            <a:srgbClr val="0055A5"/>
          </a:solidFill>
        </p:spPr>
        <p:txBody>
          <a:bodyPr wrap="square" rtlCol="0">
            <a:spAutoFit/>
          </a:bodyPr>
          <a:lstStyle/>
          <a:p>
            <a:pPr algn="ctr"/>
            <a:r>
              <a:rPr lang="en-US" altLang="ko-KR" sz="2200" b="1" dirty="0">
                <a:solidFill>
                  <a:schemeClr val="bg1"/>
                </a:solidFill>
                <a:latin typeface="+mj-lt"/>
                <a:cs typeface="Times New Roman" panose="02020603050405020304" pitchFamily="18" charset="0"/>
              </a:rPr>
              <a:t>Performance Dashboard (ROK)</a:t>
            </a:r>
            <a:endParaRPr lang="ko-KR" altLang="en-US" sz="2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526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239AA99-7BE2-4CA0-A744-6665C2AAD532}"/>
              </a:ext>
            </a:extLst>
          </p:cNvPr>
          <p:cNvPicPr>
            <a:picLocks noChangeAspect="1"/>
          </p:cNvPicPr>
          <p:nvPr/>
        </p:nvPicPr>
        <p:blipFill>
          <a:blip r:embed="rId3"/>
          <a:stretch>
            <a:fillRect/>
          </a:stretch>
        </p:blipFill>
        <p:spPr>
          <a:xfrm>
            <a:off x="611560" y="1268760"/>
            <a:ext cx="7920879" cy="5200805"/>
          </a:xfrm>
          <a:prstGeom prst="rect">
            <a:avLst/>
          </a:prstGeom>
        </p:spPr>
      </p:pic>
      <p:sp>
        <p:nvSpPr>
          <p:cNvPr id="4" name="TextBox 3">
            <a:extLst>
              <a:ext uri="{FF2B5EF4-FFF2-40B4-BE49-F238E27FC236}">
                <a16:creationId xmlns:a16="http://schemas.microsoft.com/office/drawing/2014/main" id="{30149054-A94A-40EB-9BE3-34D53A3EEECE}"/>
              </a:ext>
            </a:extLst>
          </p:cNvPr>
          <p:cNvSpPr txBox="1"/>
          <p:nvPr/>
        </p:nvSpPr>
        <p:spPr>
          <a:xfrm>
            <a:off x="6804248" y="1268760"/>
            <a:ext cx="594393" cy="369332"/>
          </a:xfrm>
          <a:prstGeom prst="rect">
            <a:avLst/>
          </a:prstGeom>
          <a:noFill/>
        </p:spPr>
        <p:txBody>
          <a:bodyPr wrap="none" rtlCol="0">
            <a:spAutoFit/>
          </a:bodyPr>
          <a:lstStyle/>
          <a:p>
            <a:r>
              <a:rPr lang="en-US" altLang="ko-KR" b="1" dirty="0">
                <a:latin typeface="+mj-lt"/>
                <a:cs typeface="Times New Roman" panose="02020603050405020304" pitchFamily="18" charset="0"/>
              </a:rPr>
              <a:t>ROK</a:t>
            </a:r>
            <a:endParaRPr lang="ko-KR" altLang="en-US" b="1" dirty="0">
              <a:latin typeface="+mj-lt"/>
              <a:cs typeface="Times New Roman" panose="02020603050405020304" pitchFamily="18" charset="0"/>
            </a:endParaRPr>
          </a:p>
        </p:txBody>
      </p:sp>
    </p:spTree>
    <p:extLst>
      <p:ext uri="{BB962C8B-B14F-4D97-AF65-F5344CB8AC3E}">
        <p14:creationId xmlns:p14="http://schemas.microsoft.com/office/powerpoint/2010/main" val="566512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70C87E0-09BB-4F62-8F85-DC051D554B22}"/>
              </a:ext>
            </a:extLst>
          </p:cNvPr>
          <p:cNvPicPr>
            <a:picLocks noChangeAspect="1"/>
          </p:cNvPicPr>
          <p:nvPr/>
        </p:nvPicPr>
        <p:blipFill>
          <a:blip r:embed="rId2"/>
          <a:stretch>
            <a:fillRect/>
          </a:stretch>
        </p:blipFill>
        <p:spPr>
          <a:xfrm>
            <a:off x="611560" y="1268760"/>
            <a:ext cx="7920880" cy="5184576"/>
          </a:xfrm>
          <a:prstGeom prst="rect">
            <a:avLst/>
          </a:prstGeom>
        </p:spPr>
      </p:pic>
      <p:sp>
        <p:nvSpPr>
          <p:cNvPr id="4" name="TextBox 3">
            <a:extLst>
              <a:ext uri="{FF2B5EF4-FFF2-40B4-BE49-F238E27FC236}">
                <a16:creationId xmlns:a16="http://schemas.microsoft.com/office/drawing/2014/main" id="{024DAB24-0D1E-4CF2-AF59-B0EF94E5EDAA}"/>
              </a:ext>
            </a:extLst>
          </p:cNvPr>
          <p:cNvSpPr txBox="1"/>
          <p:nvPr/>
        </p:nvSpPr>
        <p:spPr>
          <a:xfrm>
            <a:off x="7092280" y="1286667"/>
            <a:ext cx="594393" cy="369332"/>
          </a:xfrm>
          <a:prstGeom prst="rect">
            <a:avLst/>
          </a:prstGeom>
          <a:noFill/>
        </p:spPr>
        <p:txBody>
          <a:bodyPr wrap="none" rtlCol="0">
            <a:spAutoFit/>
          </a:bodyPr>
          <a:lstStyle/>
          <a:p>
            <a:r>
              <a:rPr lang="en-US" altLang="ko-KR" b="1" dirty="0">
                <a:solidFill>
                  <a:schemeClr val="bg1"/>
                </a:solidFill>
                <a:latin typeface="+mj-lt"/>
                <a:cs typeface="Times New Roman" panose="02020603050405020304" pitchFamily="18" charset="0"/>
              </a:rPr>
              <a:t>ROK</a:t>
            </a:r>
            <a:endParaRPr lang="ko-KR" altLang="en-US"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9616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DA5E870-5D7F-4D8D-8E57-4BE2B6099FE9}"/>
              </a:ext>
            </a:extLst>
          </p:cNvPr>
          <p:cNvPicPr>
            <a:picLocks noChangeAspect="1"/>
          </p:cNvPicPr>
          <p:nvPr/>
        </p:nvPicPr>
        <p:blipFill>
          <a:blip r:embed="rId2"/>
          <a:stretch>
            <a:fillRect/>
          </a:stretch>
        </p:blipFill>
        <p:spPr>
          <a:xfrm>
            <a:off x="683568" y="1268760"/>
            <a:ext cx="7776864" cy="5196523"/>
          </a:xfrm>
          <a:prstGeom prst="rect">
            <a:avLst/>
          </a:prstGeom>
        </p:spPr>
      </p:pic>
      <p:sp>
        <p:nvSpPr>
          <p:cNvPr id="3" name="TextBox 2">
            <a:extLst>
              <a:ext uri="{FF2B5EF4-FFF2-40B4-BE49-F238E27FC236}">
                <a16:creationId xmlns:a16="http://schemas.microsoft.com/office/drawing/2014/main" id="{75D12BF6-2DA2-424F-A4CF-470783825B58}"/>
              </a:ext>
            </a:extLst>
          </p:cNvPr>
          <p:cNvSpPr txBox="1"/>
          <p:nvPr/>
        </p:nvSpPr>
        <p:spPr>
          <a:xfrm>
            <a:off x="7660213" y="1745052"/>
            <a:ext cx="710451" cy="369332"/>
          </a:xfrm>
          <a:prstGeom prst="rect">
            <a:avLst/>
          </a:prstGeom>
          <a:noFill/>
        </p:spPr>
        <p:txBody>
          <a:bodyPr wrap="none" rtlCol="0">
            <a:spAutoFit/>
          </a:bodyPr>
          <a:lstStyle/>
          <a:p>
            <a:r>
              <a:rPr lang="en-US" altLang="ko-KR" b="1" dirty="0">
                <a:latin typeface="+mj-lt"/>
                <a:cs typeface="Times New Roman" panose="02020603050405020304" pitchFamily="18" charset="0"/>
              </a:rPr>
              <a:t>DPRK</a:t>
            </a:r>
            <a:endParaRPr lang="ko-KR" altLang="en-US" b="1" dirty="0">
              <a:latin typeface="+mj-lt"/>
              <a:cs typeface="Times New Roman" panose="02020603050405020304" pitchFamily="18" charset="0"/>
            </a:endParaRPr>
          </a:p>
        </p:txBody>
      </p:sp>
    </p:spTree>
    <p:extLst>
      <p:ext uri="{BB962C8B-B14F-4D97-AF65-F5344CB8AC3E}">
        <p14:creationId xmlns:p14="http://schemas.microsoft.com/office/powerpoint/2010/main" val="362771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9FFC4F57-15A0-4844-A323-A440EDAF01AC}"/>
              </a:ext>
            </a:extLst>
          </p:cNvPr>
          <p:cNvGrpSpPr/>
          <p:nvPr/>
        </p:nvGrpSpPr>
        <p:grpSpPr>
          <a:xfrm>
            <a:off x="539552" y="1235958"/>
            <a:ext cx="8208911" cy="5279861"/>
            <a:chOff x="1621073" y="1235958"/>
            <a:chExt cx="6047271" cy="5279861"/>
          </a:xfrm>
        </p:grpSpPr>
        <p:pic>
          <p:nvPicPr>
            <p:cNvPr id="5" name="그림 4">
              <a:extLst>
                <a:ext uri="{FF2B5EF4-FFF2-40B4-BE49-F238E27FC236}">
                  <a16:creationId xmlns:a16="http://schemas.microsoft.com/office/drawing/2014/main" id="{A5E5F93E-E0A5-4C52-855E-FF975C635289}"/>
                </a:ext>
              </a:extLst>
            </p:cNvPr>
            <p:cNvPicPr>
              <a:picLocks noChangeAspect="1"/>
            </p:cNvPicPr>
            <p:nvPr/>
          </p:nvPicPr>
          <p:blipFill rotWithShape="1">
            <a:blip r:embed="rId2"/>
            <a:srcRect t="13748" b="1265"/>
            <a:stretch/>
          </p:blipFill>
          <p:spPr>
            <a:xfrm>
              <a:off x="1621073" y="1619275"/>
              <a:ext cx="6047271" cy="4896544"/>
            </a:xfrm>
            <a:prstGeom prst="rect">
              <a:avLst/>
            </a:prstGeom>
          </p:spPr>
        </p:pic>
        <p:sp>
          <p:nvSpPr>
            <p:cNvPr id="6" name="TextBox 5">
              <a:extLst>
                <a:ext uri="{FF2B5EF4-FFF2-40B4-BE49-F238E27FC236}">
                  <a16:creationId xmlns:a16="http://schemas.microsoft.com/office/drawing/2014/main" id="{2F193173-5C61-4637-8D60-9DB48AB0F201}"/>
                </a:ext>
              </a:extLst>
            </p:cNvPr>
            <p:cNvSpPr txBox="1"/>
            <p:nvPr/>
          </p:nvSpPr>
          <p:spPr>
            <a:xfrm>
              <a:off x="1691680" y="1235958"/>
              <a:ext cx="5868651" cy="430887"/>
            </a:xfrm>
            <a:prstGeom prst="rect">
              <a:avLst/>
            </a:prstGeom>
            <a:solidFill>
              <a:srgbClr val="0055A5"/>
            </a:solidFill>
          </p:spPr>
          <p:txBody>
            <a:bodyPr wrap="square" rtlCol="0">
              <a:spAutoFit/>
            </a:bodyPr>
            <a:lstStyle/>
            <a:p>
              <a:pPr algn="ctr"/>
              <a:r>
                <a:rPr lang="en-US" altLang="ko-KR" sz="2200" b="1" dirty="0">
                  <a:solidFill>
                    <a:schemeClr val="bg1"/>
                  </a:solidFill>
                  <a:latin typeface="+mj-lt"/>
                  <a:cs typeface="Times New Roman" panose="02020603050405020304" pitchFamily="18" charset="0"/>
                </a:rPr>
                <a:t>Performance Dashboard (DPRK)</a:t>
              </a:r>
              <a:endParaRPr lang="ko-KR" altLang="en-US" sz="2200" b="1" dirty="0">
                <a:solidFill>
                  <a:schemeClr val="bg1"/>
                </a:solidFill>
                <a:latin typeface="+mj-lt"/>
                <a:cs typeface="Times New Roman" panose="02020603050405020304" pitchFamily="18" charset="0"/>
              </a:endParaRPr>
            </a:p>
          </p:txBody>
        </p:sp>
      </p:grpSp>
    </p:spTree>
    <p:extLst>
      <p:ext uri="{BB962C8B-B14F-4D97-AF65-F5344CB8AC3E}">
        <p14:creationId xmlns:p14="http://schemas.microsoft.com/office/powerpoint/2010/main" val="2141097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16E1CC20-9C44-48C8-A395-5D5C34E2E97B}"/>
              </a:ext>
            </a:extLst>
          </p:cNvPr>
          <p:cNvPicPr>
            <a:picLocks noChangeAspect="1"/>
          </p:cNvPicPr>
          <p:nvPr/>
        </p:nvPicPr>
        <p:blipFill>
          <a:blip r:embed="rId2"/>
          <a:stretch>
            <a:fillRect/>
          </a:stretch>
        </p:blipFill>
        <p:spPr>
          <a:xfrm>
            <a:off x="611560" y="1268759"/>
            <a:ext cx="7848872" cy="5237487"/>
          </a:xfrm>
          <a:prstGeom prst="rect">
            <a:avLst/>
          </a:prstGeom>
        </p:spPr>
      </p:pic>
      <p:sp>
        <p:nvSpPr>
          <p:cNvPr id="3" name="TextBox 2">
            <a:extLst>
              <a:ext uri="{FF2B5EF4-FFF2-40B4-BE49-F238E27FC236}">
                <a16:creationId xmlns:a16="http://schemas.microsoft.com/office/drawing/2014/main" id="{D58AC75C-2F23-4D9D-8319-9A02BE7FA41A}"/>
              </a:ext>
            </a:extLst>
          </p:cNvPr>
          <p:cNvSpPr txBox="1"/>
          <p:nvPr/>
        </p:nvSpPr>
        <p:spPr>
          <a:xfrm>
            <a:off x="6660232" y="1260840"/>
            <a:ext cx="710451" cy="369332"/>
          </a:xfrm>
          <a:prstGeom prst="rect">
            <a:avLst/>
          </a:prstGeom>
          <a:noFill/>
        </p:spPr>
        <p:txBody>
          <a:bodyPr wrap="none" rtlCol="0">
            <a:spAutoFit/>
          </a:bodyPr>
          <a:lstStyle/>
          <a:p>
            <a:r>
              <a:rPr lang="en-US" altLang="ko-KR" b="1" dirty="0">
                <a:latin typeface="+mj-lt"/>
                <a:cs typeface="Times New Roman" panose="02020603050405020304" pitchFamily="18" charset="0"/>
              </a:rPr>
              <a:t>DPRK</a:t>
            </a:r>
            <a:endParaRPr lang="ko-KR" altLang="en-US" b="1" dirty="0">
              <a:latin typeface="+mj-lt"/>
              <a:cs typeface="Times New Roman" panose="02020603050405020304" pitchFamily="18" charset="0"/>
            </a:endParaRPr>
          </a:p>
        </p:txBody>
      </p:sp>
    </p:spTree>
    <p:extLst>
      <p:ext uri="{BB962C8B-B14F-4D97-AF65-F5344CB8AC3E}">
        <p14:creationId xmlns:p14="http://schemas.microsoft.com/office/powerpoint/2010/main" val="427522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F4B3E73F-6D63-4EFC-A33C-A2681B3FBB52}"/>
              </a:ext>
            </a:extLst>
          </p:cNvPr>
          <p:cNvPicPr>
            <a:picLocks noChangeAspect="1"/>
          </p:cNvPicPr>
          <p:nvPr/>
        </p:nvPicPr>
        <p:blipFill>
          <a:blip r:embed="rId2"/>
          <a:stretch>
            <a:fillRect/>
          </a:stretch>
        </p:blipFill>
        <p:spPr>
          <a:xfrm>
            <a:off x="683568" y="1230716"/>
            <a:ext cx="7776864" cy="5256996"/>
          </a:xfrm>
          <a:prstGeom prst="rect">
            <a:avLst/>
          </a:prstGeom>
        </p:spPr>
      </p:pic>
      <p:sp>
        <p:nvSpPr>
          <p:cNvPr id="3" name="TextBox 2">
            <a:extLst>
              <a:ext uri="{FF2B5EF4-FFF2-40B4-BE49-F238E27FC236}">
                <a16:creationId xmlns:a16="http://schemas.microsoft.com/office/drawing/2014/main" id="{A6AA654A-563D-4C8E-9539-9E91B69BB1EF}"/>
              </a:ext>
            </a:extLst>
          </p:cNvPr>
          <p:cNvSpPr txBox="1"/>
          <p:nvPr/>
        </p:nvSpPr>
        <p:spPr>
          <a:xfrm>
            <a:off x="7024164" y="1230716"/>
            <a:ext cx="710451" cy="369332"/>
          </a:xfrm>
          <a:prstGeom prst="rect">
            <a:avLst/>
          </a:prstGeom>
          <a:noFill/>
        </p:spPr>
        <p:txBody>
          <a:bodyPr wrap="none" rtlCol="0">
            <a:spAutoFit/>
          </a:bodyPr>
          <a:lstStyle/>
          <a:p>
            <a:r>
              <a:rPr lang="en-US" altLang="ko-KR" b="1" dirty="0">
                <a:solidFill>
                  <a:schemeClr val="bg1"/>
                </a:solidFill>
                <a:latin typeface="+mj-lt"/>
                <a:cs typeface="Times New Roman" panose="02020603050405020304" pitchFamily="18" charset="0"/>
              </a:rPr>
              <a:t>DPRK</a:t>
            </a:r>
            <a:endParaRPr lang="ko-KR" altLang="en-US"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693715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41BD0B59-A143-4F52-A088-B9A4FB8436AE}"/>
              </a:ext>
            </a:extLst>
          </p:cNvPr>
          <p:cNvPicPr>
            <a:picLocks noChangeAspect="1"/>
          </p:cNvPicPr>
          <p:nvPr/>
        </p:nvPicPr>
        <p:blipFill>
          <a:blip r:embed="rId2"/>
          <a:stretch>
            <a:fillRect/>
          </a:stretch>
        </p:blipFill>
        <p:spPr>
          <a:xfrm>
            <a:off x="611560" y="1218188"/>
            <a:ext cx="7740860" cy="5270944"/>
          </a:xfrm>
          <a:prstGeom prst="rect">
            <a:avLst/>
          </a:prstGeom>
        </p:spPr>
      </p:pic>
      <p:sp>
        <p:nvSpPr>
          <p:cNvPr id="3" name="TextBox 2">
            <a:extLst>
              <a:ext uri="{FF2B5EF4-FFF2-40B4-BE49-F238E27FC236}">
                <a16:creationId xmlns:a16="http://schemas.microsoft.com/office/drawing/2014/main" id="{45F2D9CA-27E0-48B6-9F58-15FE7E8BCFBA}"/>
              </a:ext>
            </a:extLst>
          </p:cNvPr>
          <p:cNvSpPr txBox="1"/>
          <p:nvPr/>
        </p:nvSpPr>
        <p:spPr>
          <a:xfrm>
            <a:off x="7282056" y="1700808"/>
            <a:ext cx="1082348" cy="369332"/>
          </a:xfrm>
          <a:prstGeom prst="rect">
            <a:avLst/>
          </a:prstGeom>
          <a:noFill/>
        </p:spPr>
        <p:txBody>
          <a:bodyPr wrap="none" rtlCol="0">
            <a:spAutoFit/>
          </a:bodyPr>
          <a:lstStyle/>
          <a:p>
            <a:r>
              <a:rPr lang="en-US" altLang="ko-KR" b="1" dirty="0">
                <a:latin typeface="+mj-lt"/>
                <a:cs typeface="Times New Roman" panose="02020603050405020304" pitchFamily="18" charset="0"/>
              </a:rPr>
              <a:t>Mongolia</a:t>
            </a:r>
            <a:endParaRPr lang="ko-KR" altLang="en-US" b="1" dirty="0">
              <a:latin typeface="+mj-lt"/>
              <a:cs typeface="Times New Roman" panose="02020603050405020304" pitchFamily="18" charset="0"/>
            </a:endParaRPr>
          </a:p>
        </p:txBody>
      </p:sp>
    </p:spTree>
    <p:extLst>
      <p:ext uri="{BB962C8B-B14F-4D97-AF65-F5344CB8AC3E}">
        <p14:creationId xmlns:p14="http://schemas.microsoft.com/office/powerpoint/2010/main" val="281825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사각형: 둥근 모서리 22">
            <a:extLst>
              <a:ext uri="{FF2B5EF4-FFF2-40B4-BE49-F238E27FC236}">
                <a16:creationId xmlns:a16="http://schemas.microsoft.com/office/drawing/2014/main" id="{52F330A0-7915-4957-B7FF-9C16362C499F}"/>
              </a:ext>
            </a:extLst>
          </p:cNvPr>
          <p:cNvSpPr/>
          <p:nvPr/>
        </p:nvSpPr>
        <p:spPr>
          <a:xfrm>
            <a:off x="107504" y="4077072"/>
            <a:ext cx="2520280" cy="2241826"/>
          </a:xfrm>
          <a:prstGeom prst="roundRect">
            <a:avLst/>
          </a:prstGeom>
          <a:solidFill>
            <a:srgbClr val="FED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B0F0"/>
              </a:buClr>
            </a:pPr>
            <a:r>
              <a:rPr lang="en-CA" altLang="ko-KR" sz="1600" dirty="0">
                <a:solidFill>
                  <a:schemeClr val="tx1"/>
                </a:solidFill>
                <a:latin typeface="Times New Roman" panose="02020603050405020304" pitchFamily="18" charset="0"/>
                <a:cs typeface="Times New Roman" panose="02020603050405020304" pitchFamily="18" charset="0"/>
              </a:rPr>
              <a:t>Providing a regional forum for addressing, regulatory matters with a view toward the harmonization of associated regulatory policies and procedures. </a:t>
            </a:r>
          </a:p>
        </p:txBody>
      </p:sp>
      <p:sp>
        <p:nvSpPr>
          <p:cNvPr id="25" name="사각형: 둥근 모서리 24">
            <a:extLst>
              <a:ext uri="{FF2B5EF4-FFF2-40B4-BE49-F238E27FC236}">
                <a16:creationId xmlns:a16="http://schemas.microsoft.com/office/drawing/2014/main" id="{03770B9B-3ADE-4DE3-8E6D-26822B85652A}"/>
              </a:ext>
            </a:extLst>
          </p:cNvPr>
          <p:cNvSpPr/>
          <p:nvPr/>
        </p:nvSpPr>
        <p:spPr>
          <a:xfrm>
            <a:off x="2741770" y="4077072"/>
            <a:ext cx="3630430" cy="2241826"/>
          </a:xfrm>
          <a:prstGeom prst="roundRect">
            <a:avLst/>
          </a:prstGeom>
          <a:solidFill>
            <a:srgbClr val="FED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B0F0"/>
              </a:buClr>
            </a:pPr>
            <a:r>
              <a:rPr lang="en-CA" altLang="ko-KR" sz="1600" dirty="0">
                <a:solidFill>
                  <a:schemeClr val="tx1"/>
                </a:solidFill>
                <a:latin typeface="Times New Roman" panose="02020603050405020304" pitchFamily="18" charset="0"/>
                <a:cs typeface="Times New Roman" panose="02020603050405020304" pitchFamily="18" charset="0"/>
              </a:rPr>
              <a:t>Facilitating a coordinated, shared approach to the utilization of safety-oversight related technical assistance to avoid duplication of effort and to ensure that the maximum benefit is derived from resources which are made available.</a:t>
            </a:r>
          </a:p>
        </p:txBody>
      </p:sp>
      <p:sp>
        <p:nvSpPr>
          <p:cNvPr id="26" name="사각형: 둥근 모서리 25">
            <a:extLst>
              <a:ext uri="{FF2B5EF4-FFF2-40B4-BE49-F238E27FC236}">
                <a16:creationId xmlns:a16="http://schemas.microsoft.com/office/drawing/2014/main" id="{FE6060EE-EF96-4C86-A754-AE8717317E20}"/>
              </a:ext>
            </a:extLst>
          </p:cNvPr>
          <p:cNvSpPr/>
          <p:nvPr/>
        </p:nvSpPr>
        <p:spPr>
          <a:xfrm>
            <a:off x="6507579" y="4077072"/>
            <a:ext cx="2636421" cy="2241826"/>
          </a:xfrm>
          <a:prstGeom prst="roundRect">
            <a:avLst/>
          </a:prstGeom>
          <a:solidFill>
            <a:srgbClr val="FED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B0F0"/>
              </a:buClr>
            </a:pPr>
            <a:r>
              <a:rPr lang="en-CA" altLang="ko-KR" sz="1600" dirty="0">
                <a:solidFill>
                  <a:schemeClr val="tx1"/>
                </a:solidFill>
                <a:latin typeface="Times New Roman" panose="02020603050405020304" pitchFamily="18" charset="0"/>
                <a:cs typeface="Times New Roman" panose="02020603050405020304" pitchFamily="18" charset="0"/>
              </a:rPr>
              <a:t>Enhancing the professional knowledge and qualifications of inspectors by providing formal and on-the-job training.</a:t>
            </a:r>
          </a:p>
        </p:txBody>
      </p:sp>
      <p:pic>
        <p:nvPicPr>
          <p:cNvPr id="1034" name="Picture 10" descr="Community forumì ëí ì´ë¯¸ì§ ê²ìê²°ê³¼">
            <a:extLst>
              <a:ext uri="{FF2B5EF4-FFF2-40B4-BE49-F238E27FC236}">
                <a16:creationId xmlns:a16="http://schemas.microsoft.com/office/drawing/2014/main" id="{A448F557-A838-40A7-AEFE-EE13B7B968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28" t="14646" r="5501" b="24936"/>
          <a:stretch/>
        </p:blipFill>
        <p:spPr bwMode="auto">
          <a:xfrm>
            <a:off x="8924" y="2355671"/>
            <a:ext cx="2880320" cy="15330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uditì ëí ì´ë¯¸ì§ ê²ìê²°ê³¼">
            <a:extLst>
              <a:ext uri="{FF2B5EF4-FFF2-40B4-BE49-F238E27FC236}">
                <a16:creationId xmlns:a16="http://schemas.microsoft.com/office/drawing/2014/main" id="{311E9AF2-7CFD-435C-925A-149FFE3153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4466" y="2052588"/>
            <a:ext cx="2505037" cy="18361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rainingì ëí ì´ë¯¸ì§ ê²ìê²°ê³¼">
            <a:extLst>
              <a:ext uri="{FF2B5EF4-FFF2-40B4-BE49-F238E27FC236}">
                <a16:creationId xmlns:a16="http://schemas.microsoft.com/office/drawing/2014/main" id="{F9AD1DD9-2D79-48C0-8367-51D318DAA6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6068" y="2052588"/>
            <a:ext cx="2582096" cy="183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86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3D89B6-303C-4805-AB39-8789975F66BB}"/>
              </a:ext>
            </a:extLst>
          </p:cNvPr>
          <p:cNvSpPr txBox="1"/>
          <p:nvPr/>
        </p:nvSpPr>
        <p:spPr>
          <a:xfrm>
            <a:off x="1649397" y="1228422"/>
            <a:ext cx="5868651" cy="430887"/>
          </a:xfrm>
          <a:prstGeom prst="rect">
            <a:avLst/>
          </a:prstGeom>
          <a:solidFill>
            <a:srgbClr val="0055A5"/>
          </a:solidFill>
        </p:spPr>
        <p:txBody>
          <a:bodyPr wrap="square" rtlCol="0">
            <a:spAutoFit/>
          </a:bodyPr>
          <a:lstStyle/>
          <a:p>
            <a:pPr algn="ctr"/>
            <a:r>
              <a:rPr lang="en-US" altLang="ko-KR" sz="2200" b="1" dirty="0">
                <a:solidFill>
                  <a:schemeClr val="bg1"/>
                </a:solidFill>
                <a:latin typeface="+mj-lt"/>
                <a:cs typeface="Times New Roman" panose="02020603050405020304" pitchFamily="18" charset="0"/>
              </a:rPr>
              <a:t>Performance Dashboard (Mongolia)</a:t>
            </a:r>
            <a:endParaRPr lang="ko-KR" altLang="en-US" sz="2200" b="1" dirty="0">
              <a:solidFill>
                <a:schemeClr val="bg1"/>
              </a:solidFill>
              <a:latin typeface="+mj-lt"/>
              <a:cs typeface="Times New Roman" panose="02020603050405020304" pitchFamily="18" charset="0"/>
            </a:endParaRPr>
          </a:p>
        </p:txBody>
      </p:sp>
      <p:pic>
        <p:nvPicPr>
          <p:cNvPr id="5" name="그림 4">
            <a:extLst>
              <a:ext uri="{FF2B5EF4-FFF2-40B4-BE49-F238E27FC236}">
                <a16:creationId xmlns:a16="http://schemas.microsoft.com/office/drawing/2014/main" id="{3FACFAA6-6D3C-466E-B9CA-CBB8434E890E}"/>
              </a:ext>
            </a:extLst>
          </p:cNvPr>
          <p:cNvPicPr>
            <a:picLocks noChangeAspect="1"/>
          </p:cNvPicPr>
          <p:nvPr/>
        </p:nvPicPr>
        <p:blipFill>
          <a:blip r:embed="rId2"/>
          <a:stretch>
            <a:fillRect/>
          </a:stretch>
        </p:blipFill>
        <p:spPr>
          <a:xfrm>
            <a:off x="683568" y="1647586"/>
            <a:ext cx="7776863" cy="4898684"/>
          </a:xfrm>
          <a:prstGeom prst="rect">
            <a:avLst/>
          </a:prstGeom>
        </p:spPr>
      </p:pic>
    </p:spTree>
    <p:extLst>
      <p:ext uri="{BB962C8B-B14F-4D97-AF65-F5344CB8AC3E}">
        <p14:creationId xmlns:p14="http://schemas.microsoft.com/office/powerpoint/2010/main" val="213526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AF162A25-E1B5-4BD3-B154-D79670FC349E}"/>
              </a:ext>
            </a:extLst>
          </p:cNvPr>
          <p:cNvPicPr>
            <a:picLocks noChangeAspect="1"/>
          </p:cNvPicPr>
          <p:nvPr/>
        </p:nvPicPr>
        <p:blipFill>
          <a:blip r:embed="rId2"/>
          <a:stretch>
            <a:fillRect/>
          </a:stretch>
        </p:blipFill>
        <p:spPr>
          <a:xfrm>
            <a:off x="683568" y="1204087"/>
            <a:ext cx="7848872" cy="5278559"/>
          </a:xfrm>
          <a:prstGeom prst="rect">
            <a:avLst/>
          </a:prstGeom>
        </p:spPr>
      </p:pic>
      <p:sp>
        <p:nvSpPr>
          <p:cNvPr id="3" name="TextBox 2">
            <a:extLst>
              <a:ext uri="{FF2B5EF4-FFF2-40B4-BE49-F238E27FC236}">
                <a16:creationId xmlns:a16="http://schemas.microsoft.com/office/drawing/2014/main" id="{8FBCB324-A331-45F3-9A56-C8980EA0544E}"/>
              </a:ext>
            </a:extLst>
          </p:cNvPr>
          <p:cNvSpPr txBox="1"/>
          <p:nvPr/>
        </p:nvSpPr>
        <p:spPr>
          <a:xfrm>
            <a:off x="6444208" y="1229189"/>
            <a:ext cx="1082348" cy="369332"/>
          </a:xfrm>
          <a:prstGeom prst="rect">
            <a:avLst/>
          </a:prstGeom>
          <a:noFill/>
        </p:spPr>
        <p:txBody>
          <a:bodyPr wrap="none" rtlCol="0">
            <a:spAutoFit/>
          </a:bodyPr>
          <a:lstStyle/>
          <a:p>
            <a:r>
              <a:rPr lang="en-US" altLang="ko-KR" b="1" dirty="0">
                <a:latin typeface="+mj-lt"/>
                <a:cs typeface="Times New Roman" panose="02020603050405020304" pitchFamily="18" charset="0"/>
              </a:rPr>
              <a:t>Mongolia</a:t>
            </a:r>
            <a:endParaRPr lang="ko-KR" altLang="en-US" b="1" dirty="0">
              <a:latin typeface="+mj-lt"/>
              <a:cs typeface="Times New Roman" panose="02020603050405020304" pitchFamily="18" charset="0"/>
            </a:endParaRPr>
          </a:p>
        </p:txBody>
      </p:sp>
    </p:spTree>
    <p:extLst>
      <p:ext uri="{BB962C8B-B14F-4D97-AF65-F5344CB8AC3E}">
        <p14:creationId xmlns:p14="http://schemas.microsoft.com/office/powerpoint/2010/main" val="4267543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C96729C6-E52F-477E-8E9D-FAA221493F20}"/>
              </a:ext>
            </a:extLst>
          </p:cNvPr>
          <p:cNvPicPr>
            <a:picLocks noChangeAspect="1"/>
          </p:cNvPicPr>
          <p:nvPr/>
        </p:nvPicPr>
        <p:blipFill>
          <a:blip r:embed="rId2"/>
          <a:stretch>
            <a:fillRect/>
          </a:stretch>
        </p:blipFill>
        <p:spPr>
          <a:xfrm>
            <a:off x="611560" y="1222045"/>
            <a:ext cx="7848871" cy="5275591"/>
          </a:xfrm>
          <a:prstGeom prst="rect">
            <a:avLst/>
          </a:prstGeom>
        </p:spPr>
      </p:pic>
      <p:sp>
        <p:nvSpPr>
          <p:cNvPr id="4" name="TextBox 3">
            <a:extLst>
              <a:ext uri="{FF2B5EF4-FFF2-40B4-BE49-F238E27FC236}">
                <a16:creationId xmlns:a16="http://schemas.microsoft.com/office/drawing/2014/main" id="{F72F9CE6-5440-41EA-874D-AC98D3789AAA}"/>
              </a:ext>
            </a:extLst>
          </p:cNvPr>
          <p:cNvSpPr txBox="1"/>
          <p:nvPr/>
        </p:nvSpPr>
        <p:spPr>
          <a:xfrm>
            <a:off x="6757720" y="1222045"/>
            <a:ext cx="1082348" cy="369332"/>
          </a:xfrm>
          <a:prstGeom prst="rect">
            <a:avLst/>
          </a:prstGeom>
          <a:noFill/>
        </p:spPr>
        <p:txBody>
          <a:bodyPr wrap="none" rtlCol="0">
            <a:spAutoFit/>
          </a:bodyPr>
          <a:lstStyle/>
          <a:p>
            <a:r>
              <a:rPr lang="en-US" altLang="ko-KR" b="1" dirty="0">
                <a:solidFill>
                  <a:schemeClr val="bg1"/>
                </a:solidFill>
                <a:latin typeface="+mj-lt"/>
                <a:cs typeface="Times New Roman" panose="02020603050405020304" pitchFamily="18" charset="0"/>
              </a:rPr>
              <a:t>Mongolia</a:t>
            </a:r>
            <a:endParaRPr lang="ko-KR" altLang="en-US"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8599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3B298E-EC2D-4B45-B89C-79D7A95832C1}"/>
              </a:ext>
            </a:extLst>
          </p:cNvPr>
          <p:cNvSpPr txBox="1"/>
          <p:nvPr/>
        </p:nvSpPr>
        <p:spPr>
          <a:xfrm>
            <a:off x="2657854" y="2875002"/>
            <a:ext cx="3828292" cy="1107996"/>
          </a:xfrm>
          <a:prstGeom prst="rect">
            <a:avLst/>
          </a:prstGeom>
          <a:noFill/>
        </p:spPr>
        <p:txBody>
          <a:bodyPr wrap="none" rtlCol="0">
            <a:spAutoFit/>
          </a:bodyPr>
          <a:lstStyle/>
          <a:p>
            <a:r>
              <a:rPr lang="en-US" altLang="ko-KR" sz="6600" dirty="0">
                <a:latin typeface="Times New Roman" panose="02020603050405020304" pitchFamily="18" charset="0"/>
                <a:cs typeface="Times New Roman" panose="02020603050405020304" pitchFamily="18" charset="0"/>
              </a:rPr>
              <a:t>Thank you</a:t>
            </a:r>
            <a:endParaRPr lang="ko-KR" alt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30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820E8103-857F-4250-A76D-16ADE5063E09}"/>
              </a:ext>
            </a:extLst>
          </p:cNvPr>
          <p:cNvSpPr/>
          <p:nvPr/>
        </p:nvSpPr>
        <p:spPr>
          <a:xfrm>
            <a:off x="-36512" y="1340768"/>
            <a:ext cx="4608512" cy="369332"/>
          </a:xfrm>
          <a:prstGeom prst="rect">
            <a:avLst/>
          </a:prstGeom>
        </p:spPr>
        <p:txBody>
          <a:bodyPr wrap="square">
            <a:spAutoFit/>
          </a:bodyPr>
          <a:lstStyle/>
          <a:p>
            <a:pPr algn="ctr"/>
            <a:r>
              <a:rPr lang="en-US" altLang="ko-KR" b="1" dirty="0">
                <a:latin typeface="Times New Roman" panose="02020603050405020304" pitchFamily="18" charset="0"/>
                <a:cs typeface="Times New Roman" panose="02020603050405020304" pitchFamily="18" charset="0"/>
              </a:rPr>
              <a:t>Reactive information analysis </a:t>
            </a:r>
            <a:endParaRPr lang="ko-KR" altLang="en-US" dirty="0">
              <a:latin typeface="Times New Roman" panose="02020603050405020304" pitchFamily="18" charset="0"/>
              <a:cs typeface="Times New Roman" panose="02020603050405020304" pitchFamily="18" charset="0"/>
            </a:endParaRPr>
          </a:p>
        </p:txBody>
      </p:sp>
      <p:sp>
        <p:nvSpPr>
          <p:cNvPr id="3" name="직사각형 2">
            <a:extLst>
              <a:ext uri="{FF2B5EF4-FFF2-40B4-BE49-F238E27FC236}">
                <a16:creationId xmlns:a16="http://schemas.microsoft.com/office/drawing/2014/main" id="{4A79E940-9A5B-4EA3-9182-A6B330405DDC}"/>
              </a:ext>
            </a:extLst>
          </p:cNvPr>
          <p:cNvSpPr/>
          <p:nvPr/>
        </p:nvSpPr>
        <p:spPr>
          <a:xfrm>
            <a:off x="4572000" y="1340768"/>
            <a:ext cx="4608512" cy="369332"/>
          </a:xfrm>
          <a:prstGeom prst="rect">
            <a:avLst/>
          </a:prstGeom>
        </p:spPr>
        <p:txBody>
          <a:bodyPr wrap="square">
            <a:spAutoFit/>
          </a:bodyPr>
          <a:lstStyle/>
          <a:p>
            <a:pPr algn="ctr"/>
            <a:r>
              <a:rPr lang="en-US" altLang="ko-KR" b="1" dirty="0">
                <a:latin typeface="Times New Roman" panose="02020603050405020304" pitchFamily="18" charset="0"/>
                <a:cs typeface="Times New Roman" panose="02020603050405020304" pitchFamily="18" charset="0"/>
              </a:rPr>
              <a:t>Proactive information analysis </a:t>
            </a:r>
            <a:endParaRPr lang="ko-KR" altLang="en-US"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1CD5E413-323A-411E-8CFB-9336DBCCED19}"/>
              </a:ext>
            </a:extLst>
          </p:cNvPr>
          <p:cNvPicPr>
            <a:picLocks noChangeAspect="1"/>
          </p:cNvPicPr>
          <p:nvPr/>
        </p:nvPicPr>
        <p:blipFill>
          <a:blip r:embed="rId2"/>
          <a:stretch>
            <a:fillRect/>
          </a:stretch>
        </p:blipFill>
        <p:spPr>
          <a:xfrm>
            <a:off x="1838325" y="4344954"/>
            <a:ext cx="5467350" cy="2124075"/>
          </a:xfrm>
          <a:prstGeom prst="rect">
            <a:avLst/>
          </a:prstGeom>
        </p:spPr>
      </p:pic>
      <p:sp>
        <p:nvSpPr>
          <p:cNvPr id="5" name="직사각형 4">
            <a:extLst>
              <a:ext uri="{FF2B5EF4-FFF2-40B4-BE49-F238E27FC236}">
                <a16:creationId xmlns:a16="http://schemas.microsoft.com/office/drawing/2014/main" id="{43DF6D59-98D1-4967-8902-11EDF866FCA6}"/>
              </a:ext>
            </a:extLst>
          </p:cNvPr>
          <p:cNvSpPr/>
          <p:nvPr/>
        </p:nvSpPr>
        <p:spPr>
          <a:xfrm>
            <a:off x="107504" y="1833659"/>
            <a:ext cx="4320480" cy="2123658"/>
          </a:xfrm>
          <a:prstGeom prst="rect">
            <a:avLst/>
          </a:prstGeom>
        </p:spPr>
        <p:txBody>
          <a:bodyPr wrap="square">
            <a:spAutoFit/>
          </a:bodyPr>
          <a:lstStyle/>
          <a:p>
            <a:pPr algn="just"/>
            <a:r>
              <a:rPr lang="en-US" altLang="ko-KR" sz="1200" dirty="0">
                <a:latin typeface="Times New Roman" panose="02020603050405020304" pitchFamily="18" charset="0"/>
                <a:cs typeface="Times New Roman" panose="02020603050405020304" pitchFamily="18" charset="0"/>
              </a:rPr>
              <a:t>The number of accidents attributable to States/Administrations in the RASG-APAC region in 2017 was 19</a:t>
            </a:r>
            <a:r>
              <a:rPr lang="en-US" altLang="ko-KR" sz="1200" baseline="30000" dirty="0">
                <a:solidFill>
                  <a:srgbClr val="000000"/>
                </a:solidFill>
                <a:latin typeface="Times New Roman" panose="02020603050405020304" pitchFamily="18" charset="0"/>
                <a:cs typeface="Times New Roman" panose="02020603050405020304" pitchFamily="18" charset="0"/>
              </a:rPr>
              <a:t>1</a:t>
            </a:r>
            <a:r>
              <a:rPr lang="en-US" altLang="ko-KR" sz="1200" dirty="0">
                <a:solidFill>
                  <a:srgbClr val="000000"/>
                </a:solidFill>
                <a:latin typeface="Times New Roman" panose="02020603050405020304" pitchFamily="18" charset="0"/>
                <a:cs typeface="Times New Roman" panose="02020603050405020304" pitchFamily="18" charset="0"/>
              </a:rPr>
              <a:t>, up from 17 in 2016. In terms of fatalities, there was one fatal accident in 2017, down from two in 2016. The fatal accident resulted in two fatalities, down from 50 in 2016. </a:t>
            </a:r>
          </a:p>
          <a:p>
            <a:pPr algn="just"/>
            <a:endParaRPr lang="en-US" altLang="ko-KR" sz="1200" dirty="0">
              <a:solidFill>
                <a:srgbClr val="000000"/>
              </a:solidFill>
              <a:latin typeface="Times New Roman" panose="02020603050405020304" pitchFamily="18" charset="0"/>
              <a:cs typeface="Times New Roman" panose="02020603050405020304" pitchFamily="18" charset="0"/>
            </a:endParaRPr>
          </a:p>
          <a:p>
            <a:pPr algn="just"/>
            <a:r>
              <a:rPr lang="en-US" altLang="ko-KR" sz="1200" dirty="0">
                <a:latin typeface="Times New Roman" panose="02020603050405020304" pitchFamily="18" charset="0"/>
                <a:cs typeface="Times New Roman" panose="02020603050405020304" pitchFamily="18" charset="0"/>
              </a:rPr>
              <a:t>The top two most frequent accident categories for RASG-APAC region in 2017 were:</a:t>
            </a:r>
          </a:p>
          <a:p>
            <a:pPr marL="228600" indent="-228600" algn="just">
              <a:buAutoNum type="arabicPeriod"/>
            </a:pPr>
            <a:r>
              <a:rPr lang="en-US" altLang="ko-KR" sz="1200" dirty="0">
                <a:latin typeface="Times New Roman" panose="02020603050405020304" pitchFamily="18" charset="0"/>
                <a:cs typeface="Times New Roman" panose="02020603050405020304" pitchFamily="18" charset="0"/>
              </a:rPr>
              <a:t>Runway Safety (runway excursion, incursion, hard landings and </a:t>
            </a:r>
            <a:r>
              <a:rPr lang="en-US" altLang="ko-KR" sz="1200" dirty="0" err="1">
                <a:latin typeface="Times New Roman" panose="02020603050405020304" pitchFamily="18" charset="0"/>
                <a:cs typeface="Times New Roman" panose="02020603050405020304" pitchFamily="18" charset="0"/>
              </a:rPr>
              <a:t>tailstrikes</a:t>
            </a:r>
            <a:r>
              <a:rPr lang="en-US" altLang="ko-KR" sz="1200" dirty="0">
                <a:latin typeface="Times New Roman" panose="02020603050405020304" pitchFamily="18" charset="0"/>
                <a:cs typeface="Times New Roman" panose="02020603050405020304" pitchFamily="18" charset="0"/>
              </a:rPr>
              <a:t> on landing)</a:t>
            </a:r>
          </a:p>
          <a:p>
            <a:pPr marL="228600" indent="-228600" algn="just">
              <a:buAutoNum type="arabicPeriod"/>
            </a:pPr>
            <a:r>
              <a:rPr lang="en-US" altLang="ko-KR" sz="1200" dirty="0">
                <a:latin typeface="Times New Roman" panose="02020603050405020304" pitchFamily="18" charset="0"/>
                <a:cs typeface="Times New Roman" panose="02020603050405020304" pitchFamily="18" charset="0"/>
              </a:rPr>
              <a:t>Ground Collision</a:t>
            </a:r>
            <a:endParaRPr lang="ko-KR" altLang="en-US" sz="1200" dirty="0">
              <a:latin typeface="Times New Roman" panose="02020603050405020304" pitchFamily="18" charset="0"/>
              <a:cs typeface="Times New Roman" panose="02020603050405020304" pitchFamily="18" charset="0"/>
            </a:endParaRPr>
          </a:p>
        </p:txBody>
      </p:sp>
      <p:sp>
        <p:nvSpPr>
          <p:cNvPr id="6" name="직사각형 5">
            <a:extLst>
              <a:ext uri="{FF2B5EF4-FFF2-40B4-BE49-F238E27FC236}">
                <a16:creationId xmlns:a16="http://schemas.microsoft.com/office/drawing/2014/main" id="{D8401592-1B8E-439B-9618-7B821F15132D}"/>
              </a:ext>
            </a:extLst>
          </p:cNvPr>
          <p:cNvSpPr/>
          <p:nvPr/>
        </p:nvSpPr>
        <p:spPr>
          <a:xfrm>
            <a:off x="4716016" y="1833658"/>
            <a:ext cx="4320480" cy="2492990"/>
          </a:xfrm>
          <a:prstGeom prst="rect">
            <a:avLst/>
          </a:prstGeom>
        </p:spPr>
        <p:txBody>
          <a:bodyPr wrap="square">
            <a:spAutoFit/>
          </a:bodyPr>
          <a:lstStyle/>
          <a:p>
            <a:pPr algn="just"/>
            <a:r>
              <a:rPr lang="en-US" altLang="ko-KR" sz="1200" dirty="0">
                <a:latin typeface="Times New Roman" panose="02020603050405020304" pitchFamily="18" charset="0"/>
                <a:cs typeface="Times New Roman" panose="02020603050405020304" pitchFamily="18" charset="0"/>
              </a:rPr>
              <a:t>The RASG-APAC region had an overall USOAP Effective Implementation (EI) score of 61.96 per cent in 2018, up from 59.26 per cent in 2017. However, this result is lower than the global level of 66.05 per cent.</a:t>
            </a:r>
          </a:p>
          <a:p>
            <a:pPr algn="just"/>
            <a:endParaRPr lang="en-US" altLang="ko-KR" sz="1200" dirty="0">
              <a:latin typeface="Times New Roman" panose="02020603050405020304" pitchFamily="18" charset="0"/>
              <a:cs typeface="Times New Roman" panose="02020603050405020304" pitchFamily="18" charset="0"/>
            </a:endParaRPr>
          </a:p>
          <a:p>
            <a:pPr algn="just"/>
            <a:r>
              <a:rPr lang="en-US" altLang="ko-KR" sz="1200" dirty="0">
                <a:latin typeface="Times New Roman" panose="02020603050405020304" pitchFamily="18" charset="0"/>
                <a:cs typeface="Times New Roman" panose="02020603050405020304" pitchFamily="18" charset="0"/>
              </a:rPr>
              <a:t>In terms of Critical Element (CE), the APAC region had lower EI scores for all categories compared to the global average. By CE, CE-4 on Technical personnel qualifications and training and CE-8 on Resolution of safety concerns (CE-8) had the lowest EI scores within RASG-APAC, at 47.82 and 50.59 per cent respectively. By area, Accident and Incident Investigation (AIG) and Aerodrome and Ground Aids (AGA) had the lowest EI scores of 47.79 per cent and 56.26 per cent respectively.</a:t>
            </a:r>
            <a:endParaRPr lang="ko-KR"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241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1100E295-3C03-4D50-8886-CD1B4BE92A20}"/>
              </a:ext>
            </a:extLst>
          </p:cNvPr>
          <p:cNvPicPr>
            <a:picLocks noChangeAspect="1"/>
          </p:cNvPicPr>
          <p:nvPr/>
        </p:nvPicPr>
        <p:blipFill>
          <a:blip r:embed="rId2"/>
          <a:stretch>
            <a:fillRect/>
          </a:stretch>
        </p:blipFill>
        <p:spPr>
          <a:xfrm>
            <a:off x="827584" y="1484784"/>
            <a:ext cx="7211524" cy="2164088"/>
          </a:xfrm>
          <a:prstGeom prst="rect">
            <a:avLst/>
          </a:prstGeom>
        </p:spPr>
      </p:pic>
      <p:pic>
        <p:nvPicPr>
          <p:cNvPr id="3" name="그림 2">
            <a:extLst>
              <a:ext uri="{FF2B5EF4-FFF2-40B4-BE49-F238E27FC236}">
                <a16:creationId xmlns:a16="http://schemas.microsoft.com/office/drawing/2014/main" id="{6C4E8FD7-04F1-4298-A524-CE3A5B12FD29}"/>
              </a:ext>
            </a:extLst>
          </p:cNvPr>
          <p:cNvPicPr>
            <a:picLocks noChangeAspect="1"/>
          </p:cNvPicPr>
          <p:nvPr/>
        </p:nvPicPr>
        <p:blipFill>
          <a:blip r:embed="rId3"/>
          <a:stretch>
            <a:fillRect/>
          </a:stretch>
        </p:blipFill>
        <p:spPr>
          <a:xfrm>
            <a:off x="881844" y="3789040"/>
            <a:ext cx="7380312" cy="2412795"/>
          </a:xfrm>
          <a:prstGeom prst="rect">
            <a:avLst/>
          </a:prstGeom>
        </p:spPr>
      </p:pic>
    </p:spTree>
    <p:extLst>
      <p:ext uri="{BB962C8B-B14F-4D97-AF65-F5344CB8AC3E}">
        <p14:creationId xmlns:p14="http://schemas.microsoft.com/office/powerpoint/2010/main" val="4223428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F28B7CEC-CF6A-4ECA-87D4-79DE6C669848}"/>
              </a:ext>
            </a:extLst>
          </p:cNvPr>
          <p:cNvPicPr>
            <a:picLocks noChangeAspect="1"/>
          </p:cNvPicPr>
          <p:nvPr/>
        </p:nvPicPr>
        <p:blipFill>
          <a:blip r:embed="rId2"/>
          <a:stretch>
            <a:fillRect/>
          </a:stretch>
        </p:blipFill>
        <p:spPr>
          <a:xfrm>
            <a:off x="827584" y="1412776"/>
            <a:ext cx="7344816" cy="2386425"/>
          </a:xfrm>
          <a:prstGeom prst="rect">
            <a:avLst/>
          </a:prstGeom>
        </p:spPr>
      </p:pic>
      <p:pic>
        <p:nvPicPr>
          <p:cNvPr id="3" name="그림 2">
            <a:extLst>
              <a:ext uri="{FF2B5EF4-FFF2-40B4-BE49-F238E27FC236}">
                <a16:creationId xmlns:a16="http://schemas.microsoft.com/office/drawing/2014/main" id="{18D8C4A3-35A9-4C98-A2DD-2C58D2CCC30F}"/>
              </a:ext>
            </a:extLst>
          </p:cNvPr>
          <p:cNvPicPr>
            <a:picLocks noChangeAspect="1"/>
          </p:cNvPicPr>
          <p:nvPr/>
        </p:nvPicPr>
        <p:blipFill>
          <a:blip r:embed="rId3"/>
          <a:stretch>
            <a:fillRect/>
          </a:stretch>
        </p:blipFill>
        <p:spPr>
          <a:xfrm>
            <a:off x="827584" y="4005064"/>
            <a:ext cx="7344816" cy="2185500"/>
          </a:xfrm>
          <a:prstGeom prst="rect">
            <a:avLst/>
          </a:prstGeom>
        </p:spPr>
      </p:pic>
    </p:spTree>
    <p:extLst>
      <p:ext uri="{BB962C8B-B14F-4D97-AF65-F5344CB8AC3E}">
        <p14:creationId xmlns:p14="http://schemas.microsoft.com/office/powerpoint/2010/main" val="2746660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a:extLst>
              <a:ext uri="{FF2B5EF4-FFF2-40B4-BE49-F238E27FC236}">
                <a16:creationId xmlns:a16="http://schemas.microsoft.com/office/drawing/2014/main" id="{6DE82876-55A6-4E0C-8179-FC55CBE98C82}"/>
              </a:ext>
            </a:extLst>
          </p:cNvPr>
          <p:cNvGrpSpPr/>
          <p:nvPr/>
        </p:nvGrpSpPr>
        <p:grpSpPr>
          <a:xfrm>
            <a:off x="323528" y="2726407"/>
            <a:ext cx="8496944" cy="2790825"/>
            <a:chOff x="251520" y="2348880"/>
            <a:chExt cx="8496944" cy="2790825"/>
          </a:xfrm>
        </p:grpSpPr>
        <p:pic>
          <p:nvPicPr>
            <p:cNvPr id="2" name="그림 1">
              <a:extLst>
                <a:ext uri="{FF2B5EF4-FFF2-40B4-BE49-F238E27FC236}">
                  <a16:creationId xmlns:a16="http://schemas.microsoft.com/office/drawing/2014/main" id="{9DA94651-12D0-4785-ABAF-E48E989495C9}"/>
                </a:ext>
              </a:extLst>
            </p:cNvPr>
            <p:cNvPicPr>
              <a:picLocks noChangeAspect="1"/>
            </p:cNvPicPr>
            <p:nvPr/>
          </p:nvPicPr>
          <p:blipFill>
            <a:blip r:embed="rId2"/>
            <a:stretch>
              <a:fillRect/>
            </a:stretch>
          </p:blipFill>
          <p:spPr>
            <a:xfrm>
              <a:off x="251520" y="2348880"/>
              <a:ext cx="3057525" cy="2790825"/>
            </a:xfrm>
            <a:prstGeom prst="rect">
              <a:avLst/>
            </a:prstGeom>
          </p:spPr>
        </p:pic>
        <p:pic>
          <p:nvPicPr>
            <p:cNvPr id="3" name="그림 2">
              <a:extLst>
                <a:ext uri="{FF2B5EF4-FFF2-40B4-BE49-F238E27FC236}">
                  <a16:creationId xmlns:a16="http://schemas.microsoft.com/office/drawing/2014/main" id="{BC9A099F-70B2-4BB2-882E-76C9892AA92D}"/>
                </a:ext>
              </a:extLst>
            </p:cNvPr>
            <p:cNvPicPr>
              <a:picLocks noChangeAspect="1"/>
            </p:cNvPicPr>
            <p:nvPr/>
          </p:nvPicPr>
          <p:blipFill>
            <a:blip r:embed="rId3"/>
            <a:stretch>
              <a:fillRect/>
            </a:stretch>
          </p:blipFill>
          <p:spPr>
            <a:xfrm>
              <a:off x="3467844" y="2358116"/>
              <a:ext cx="2400300" cy="2047875"/>
            </a:xfrm>
            <a:prstGeom prst="rect">
              <a:avLst/>
            </a:prstGeom>
          </p:spPr>
        </p:pic>
        <p:pic>
          <p:nvPicPr>
            <p:cNvPr id="5" name="그림 4">
              <a:extLst>
                <a:ext uri="{FF2B5EF4-FFF2-40B4-BE49-F238E27FC236}">
                  <a16:creationId xmlns:a16="http://schemas.microsoft.com/office/drawing/2014/main" id="{C47AA321-BEB4-488F-B3EE-A99DE1EB52DC}"/>
                </a:ext>
              </a:extLst>
            </p:cNvPr>
            <p:cNvPicPr>
              <a:picLocks noChangeAspect="1"/>
            </p:cNvPicPr>
            <p:nvPr/>
          </p:nvPicPr>
          <p:blipFill rotWithShape="1">
            <a:blip r:embed="rId4"/>
            <a:srcRect l="1139" r="1"/>
            <a:stretch/>
          </p:blipFill>
          <p:spPr>
            <a:xfrm>
              <a:off x="6300192" y="2376588"/>
              <a:ext cx="2448272" cy="2733675"/>
            </a:xfrm>
            <a:prstGeom prst="rect">
              <a:avLst/>
            </a:prstGeom>
          </p:spPr>
        </p:pic>
        <p:pic>
          <p:nvPicPr>
            <p:cNvPr id="6" name="그림 5">
              <a:extLst>
                <a:ext uri="{FF2B5EF4-FFF2-40B4-BE49-F238E27FC236}">
                  <a16:creationId xmlns:a16="http://schemas.microsoft.com/office/drawing/2014/main" id="{DEFF9CE8-23B0-46BD-914A-9BB3456FE467}"/>
                </a:ext>
              </a:extLst>
            </p:cNvPr>
            <p:cNvPicPr>
              <a:picLocks noChangeAspect="1"/>
            </p:cNvPicPr>
            <p:nvPr/>
          </p:nvPicPr>
          <p:blipFill>
            <a:blip r:embed="rId5"/>
            <a:stretch>
              <a:fillRect/>
            </a:stretch>
          </p:blipFill>
          <p:spPr>
            <a:xfrm>
              <a:off x="3559126" y="4523469"/>
              <a:ext cx="1752600" cy="600075"/>
            </a:xfrm>
            <a:prstGeom prst="rect">
              <a:avLst/>
            </a:prstGeom>
          </p:spPr>
        </p:pic>
      </p:grpSp>
      <p:sp>
        <p:nvSpPr>
          <p:cNvPr id="9" name="직사각형 8">
            <a:extLst>
              <a:ext uri="{FF2B5EF4-FFF2-40B4-BE49-F238E27FC236}">
                <a16:creationId xmlns:a16="http://schemas.microsoft.com/office/drawing/2014/main" id="{D48808A0-6ACF-4AD4-857A-FF9634039318}"/>
              </a:ext>
            </a:extLst>
          </p:cNvPr>
          <p:cNvSpPr/>
          <p:nvPr/>
        </p:nvSpPr>
        <p:spPr>
          <a:xfrm>
            <a:off x="323528" y="2006327"/>
            <a:ext cx="8208912" cy="400110"/>
          </a:xfrm>
          <a:prstGeom prst="rect">
            <a:avLst/>
          </a:prstGeom>
        </p:spPr>
        <p:txBody>
          <a:bodyPr wrap="square">
            <a:spAutoFit/>
          </a:bodyPr>
          <a:lstStyle/>
          <a:p>
            <a:r>
              <a:rPr lang="en-US" altLang="ko-KR" sz="2000" b="1" dirty="0">
                <a:latin typeface="Times New Roman" panose="02020603050405020304" pitchFamily="18" charset="0"/>
                <a:cs typeface="Times New Roman" panose="02020603050405020304" pitchFamily="18" charset="0"/>
              </a:rPr>
              <a:t>Only accidents of the following categories form part of the database:</a:t>
            </a:r>
            <a:endParaRPr lang="ko-KR"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517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8FC54001-45EB-4415-9F9A-EEECA970A155}"/>
              </a:ext>
            </a:extLst>
          </p:cNvPr>
          <p:cNvPicPr>
            <a:picLocks noChangeAspect="1"/>
          </p:cNvPicPr>
          <p:nvPr/>
        </p:nvPicPr>
        <p:blipFill>
          <a:blip r:embed="rId2"/>
          <a:stretch>
            <a:fillRect/>
          </a:stretch>
        </p:blipFill>
        <p:spPr>
          <a:xfrm>
            <a:off x="0" y="4345816"/>
            <a:ext cx="4585400" cy="1476586"/>
          </a:xfrm>
          <a:prstGeom prst="rect">
            <a:avLst/>
          </a:prstGeom>
        </p:spPr>
      </p:pic>
      <p:pic>
        <p:nvPicPr>
          <p:cNvPr id="3" name="그림 2">
            <a:extLst>
              <a:ext uri="{FF2B5EF4-FFF2-40B4-BE49-F238E27FC236}">
                <a16:creationId xmlns:a16="http://schemas.microsoft.com/office/drawing/2014/main" id="{45B577F9-8F12-4166-A7BC-34ADC6BD80DA}"/>
              </a:ext>
            </a:extLst>
          </p:cNvPr>
          <p:cNvPicPr>
            <a:picLocks noChangeAspect="1"/>
          </p:cNvPicPr>
          <p:nvPr/>
        </p:nvPicPr>
        <p:blipFill>
          <a:blip r:embed="rId3"/>
          <a:stretch>
            <a:fillRect/>
          </a:stretch>
        </p:blipFill>
        <p:spPr>
          <a:xfrm>
            <a:off x="1100659" y="1556792"/>
            <a:ext cx="6942682" cy="2564851"/>
          </a:xfrm>
          <a:prstGeom prst="rect">
            <a:avLst/>
          </a:prstGeom>
        </p:spPr>
      </p:pic>
      <p:pic>
        <p:nvPicPr>
          <p:cNvPr id="4" name="그림 3">
            <a:extLst>
              <a:ext uri="{FF2B5EF4-FFF2-40B4-BE49-F238E27FC236}">
                <a16:creationId xmlns:a16="http://schemas.microsoft.com/office/drawing/2014/main" id="{49CE509D-6D88-4A64-900F-3DF207AE66DD}"/>
              </a:ext>
            </a:extLst>
          </p:cNvPr>
          <p:cNvPicPr>
            <a:picLocks noChangeAspect="1"/>
          </p:cNvPicPr>
          <p:nvPr/>
        </p:nvPicPr>
        <p:blipFill>
          <a:blip r:embed="rId4"/>
          <a:stretch>
            <a:fillRect/>
          </a:stretch>
        </p:blipFill>
        <p:spPr>
          <a:xfrm>
            <a:off x="4644008" y="4316116"/>
            <a:ext cx="4499992" cy="1532662"/>
          </a:xfrm>
          <a:prstGeom prst="rect">
            <a:avLst/>
          </a:prstGeom>
        </p:spPr>
      </p:pic>
    </p:spTree>
    <p:extLst>
      <p:ext uri="{BB962C8B-B14F-4D97-AF65-F5344CB8AC3E}">
        <p14:creationId xmlns:p14="http://schemas.microsoft.com/office/powerpoint/2010/main" val="3077596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35B7769E-53D5-4843-8BAD-9741086F3205}"/>
              </a:ext>
            </a:extLst>
          </p:cNvPr>
          <p:cNvPicPr>
            <a:picLocks noChangeAspect="1"/>
          </p:cNvPicPr>
          <p:nvPr/>
        </p:nvPicPr>
        <p:blipFill>
          <a:blip r:embed="rId2"/>
          <a:stretch>
            <a:fillRect/>
          </a:stretch>
        </p:blipFill>
        <p:spPr>
          <a:xfrm>
            <a:off x="2041191" y="1484784"/>
            <a:ext cx="5061617" cy="2149599"/>
          </a:xfrm>
          <a:prstGeom prst="rect">
            <a:avLst/>
          </a:prstGeom>
        </p:spPr>
      </p:pic>
      <p:pic>
        <p:nvPicPr>
          <p:cNvPr id="6" name="그림 5">
            <a:extLst>
              <a:ext uri="{FF2B5EF4-FFF2-40B4-BE49-F238E27FC236}">
                <a16:creationId xmlns:a16="http://schemas.microsoft.com/office/drawing/2014/main" id="{3D4E40C8-68E2-4E18-B698-59795338A175}"/>
              </a:ext>
            </a:extLst>
          </p:cNvPr>
          <p:cNvPicPr>
            <a:picLocks noChangeAspect="1"/>
          </p:cNvPicPr>
          <p:nvPr/>
        </p:nvPicPr>
        <p:blipFill>
          <a:blip r:embed="rId3"/>
          <a:stretch>
            <a:fillRect/>
          </a:stretch>
        </p:blipFill>
        <p:spPr>
          <a:xfrm>
            <a:off x="-19177" y="3875430"/>
            <a:ext cx="4591177" cy="1929834"/>
          </a:xfrm>
          <a:prstGeom prst="rect">
            <a:avLst/>
          </a:prstGeom>
        </p:spPr>
      </p:pic>
      <p:pic>
        <p:nvPicPr>
          <p:cNvPr id="7" name="그림 6">
            <a:extLst>
              <a:ext uri="{FF2B5EF4-FFF2-40B4-BE49-F238E27FC236}">
                <a16:creationId xmlns:a16="http://schemas.microsoft.com/office/drawing/2014/main" id="{8EEC0AC5-8710-4F28-AD05-8C5D17F04F9F}"/>
              </a:ext>
            </a:extLst>
          </p:cNvPr>
          <p:cNvPicPr>
            <a:picLocks noChangeAspect="1"/>
          </p:cNvPicPr>
          <p:nvPr/>
        </p:nvPicPr>
        <p:blipFill>
          <a:blip r:embed="rId4"/>
          <a:stretch>
            <a:fillRect/>
          </a:stretch>
        </p:blipFill>
        <p:spPr>
          <a:xfrm>
            <a:off x="4606577" y="3875430"/>
            <a:ext cx="4573935" cy="1641802"/>
          </a:xfrm>
          <a:prstGeom prst="rect">
            <a:avLst/>
          </a:prstGeom>
        </p:spPr>
      </p:pic>
    </p:spTree>
    <p:extLst>
      <p:ext uri="{BB962C8B-B14F-4D97-AF65-F5344CB8AC3E}">
        <p14:creationId xmlns:p14="http://schemas.microsoft.com/office/powerpoint/2010/main" val="338437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26C499C4-3129-49E1-AE58-C8EA0B1671DF}"/>
              </a:ext>
            </a:extLst>
          </p:cNvPr>
          <p:cNvGrpSpPr/>
          <p:nvPr/>
        </p:nvGrpSpPr>
        <p:grpSpPr>
          <a:xfrm>
            <a:off x="3262417" y="3019460"/>
            <a:ext cx="2619165" cy="1535122"/>
            <a:chOff x="2934071" y="1988840"/>
            <a:chExt cx="3275856" cy="1920016"/>
          </a:xfrm>
        </p:grpSpPr>
        <p:pic>
          <p:nvPicPr>
            <p:cNvPr id="6148" name="Picture 4" descr="promiseì ëí ì´ë¯¸ì§ ê²ìê²°ê³¼">
              <a:extLst>
                <a:ext uri="{FF2B5EF4-FFF2-40B4-BE49-F238E27FC236}">
                  <a16:creationId xmlns:a16="http://schemas.microsoft.com/office/drawing/2014/main" id="{DD7699A5-2BEE-441D-BDFD-FBA03B91C6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071" y="1988840"/>
              <a:ext cx="3275856" cy="19200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C6D341-F9E8-485C-9408-C8681D28AAA5}"/>
                </a:ext>
              </a:extLst>
            </p:cNvPr>
            <p:cNvSpPr txBox="1"/>
            <p:nvPr/>
          </p:nvSpPr>
          <p:spPr>
            <a:xfrm>
              <a:off x="3828041" y="2687237"/>
              <a:ext cx="1487908" cy="523220"/>
            </a:xfrm>
            <a:prstGeom prst="rect">
              <a:avLst/>
            </a:prstGeom>
            <a:noFill/>
          </p:spPr>
          <p:txBody>
            <a:bodyPr wrap="none" rtlCol="0">
              <a:spAutoFit/>
            </a:bodyPr>
            <a:lstStyle/>
            <a:p>
              <a:pPr algn="ctr"/>
              <a:r>
                <a:rPr lang="en-US" altLang="ko-KR" sz="2800" dirty="0">
                  <a:solidFill>
                    <a:srgbClr val="002060"/>
                  </a:solidFill>
                  <a:latin typeface="Times New Roman" panose="02020603050405020304" pitchFamily="18" charset="0"/>
                  <a:cs typeface="Times New Roman" panose="02020603050405020304" pitchFamily="18" charset="0"/>
                </a:rPr>
                <a:t>Phase Ⅳ</a:t>
              </a:r>
              <a:endParaRPr lang="ko-KR" altLang="en-US" sz="2800" dirty="0">
                <a:solidFill>
                  <a:srgbClr val="002060"/>
                </a:solidFill>
                <a:latin typeface="Times New Roman" panose="02020603050405020304" pitchFamily="18" charset="0"/>
                <a:cs typeface="Times New Roman" panose="02020603050405020304" pitchFamily="18" charset="0"/>
              </a:endParaRPr>
            </a:p>
          </p:txBody>
        </p:sp>
      </p:grpSp>
      <p:sp>
        <p:nvSpPr>
          <p:cNvPr id="9" name="사각형: 둥근 모서리 8">
            <a:extLst>
              <a:ext uri="{FF2B5EF4-FFF2-40B4-BE49-F238E27FC236}">
                <a16:creationId xmlns:a16="http://schemas.microsoft.com/office/drawing/2014/main" id="{67B41F2F-4875-42BE-B301-32D8FA367BB0}"/>
              </a:ext>
            </a:extLst>
          </p:cNvPr>
          <p:cNvSpPr/>
          <p:nvPr/>
        </p:nvSpPr>
        <p:spPr>
          <a:xfrm>
            <a:off x="6220223" y="1969270"/>
            <a:ext cx="2848714" cy="2743436"/>
          </a:xfrm>
          <a:prstGeom prst="roundRect">
            <a:avLst/>
          </a:prstGeom>
          <a:solidFill>
            <a:srgbClr val="2945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B0F0"/>
              </a:buClr>
            </a:pPr>
            <a:r>
              <a:rPr lang="en-US" altLang="ko-KR" dirty="0">
                <a:solidFill>
                  <a:schemeClr val="bg1"/>
                </a:solidFill>
                <a:latin typeface="Times New Roman" panose="02020603050405020304" pitchFamily="18" charset="0"/>
                <a:cs typeface="Times New Roman" panose="02020603050405020304" pitchFamily="18" charset="0"/>
              </a:rPr>
              <a:t>The implementation of corrective actions arising from the ICAO comprehensive USOAP  activities; the continued development and harmonization of aviation safety regulations and procedures.</a:t>
            </a:r>
          </a:p>
        </p:txBody>
      </p:sp>
      <p:sp>
        <p:nvSpPr>
          <p:cNvPr id="13" name="사각형: 둥근 모서리 12">
            <a:extLst>
              <a:ext uri="{FF2B5EF4-FFF2-40B4-BE49-F238E27FC236}">
                <a16:creationId xmlns:a16="http://schemas.microsoft.com/office/drawing/2014/main" id="{3B22E110-5D1F-4DC0-8B8C-AED54E4C53D2}"/>
              </a:ext>
            </a:extLst>
          </p:cNvPr>
          <p:cNvSpPr/>
          <p:nvPr/>
        </p:nvSpPr>
        <p:spPr>
          <a:xfrm>
            <a:off x="3029280" y="1226858"/>
            <a:ext cx="3018863" cy="1535122"/>
          </a:xfrm>
          <a:prstGeom prst="roundRect">
            <a:avLst/>
          </a:prstGeom>
          <a:solidFill>
            <a:srgbClr val="14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B0F0"/>
              </a:buClr>
            </a:pPr>
            <a:r>
              <a:rPr lang="en-US" altLang="ko-KR" dirty="0">
                <a:solidFill>
                  <a:schemeClr val="bg1"/>
                </a:solidFill>
                <a:latin typeface="Times New Roman" panose="02020603050405020304" pitchFamily="18" charset="0"/>
                <a:cs typeface="Times New Roman" panose="02020603050405020304" pitchFamily="18" charset="0"/>
              </a:rPr>
              <a:t>The continued technical assistance for them to implement ICAO SARPs for all safety related Annexes.</a:t>
            </a:r>
          </a:p>
        </p:txBody>
      </p:sp>
      <p:sp>
        <p:nvSpPr>
          <p:cNvPr id="14" name="사각형: 둥근 모서리 13">
            <a:extLst>
              <a:ext uri="{FF2B5EF4-FFF2-40B4-BE49-F238E27FC236}">
                <a16:creationId xmlns:a16="http://schemas.microsoft.com/office/drawing/2014/main" id="{DB48FA2E-E5CA-4ACA-BD87-BC7E3ED16F03}"/>
              </a:ext>
            </a:extLst>
          </p:cNvPr>
          <p:cNvSpPr/>
          <p:nvPr/>
        </p:nvSpPr>
        <p:spPr>
          <a:xfrm>
            <a:off x="100130" y="1806950"/>
            <a:ext cx="2615576" cy="2892436"/>
          </a:xfrm>
          <a:prstGeom prst="roundRect">
            <a:avLst/>
          </a:prstGeom>
          <a:solidFill>
            <a:srgbClr val="D1D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B0F0"/>
              </a:buClr>
            </a:pPr>
            <a:r>
              <a:rPr lang="en-US" altLang="ko-KR" dirty="0">
                <a:solidFill>
                  <a:schemeClr val="tx1"/>
                </a:solidFill>
                <a:latin typeface="Times New Roman" panose="02020603050405020304" pitchFamily="18" charset="0"/>
                <a:cs typeface="Times New Roman" panose="02020603050405020304" pitchFamily="18" charset="0"/>
              </a:rPr>
              <a:t>The implementation of respective State Safety </a:t>
            </a:r>
            <a:r>
              <a:rPr lang="en-US" altLang="ko-KR" dirty="0" err="1">
                <a:solidFill>
                  <a:schemeClr val="tx1"/>
                </a:solidFill>
                <a:latin typeface="Times New Roman" panose="02020603050405020304" pitchFamily="18" charset="0"/>
                <a:cs typeface="Times New Roman" panose="02020603050405020304" pitchFamily="18" charset="0"/>
              </a:rPr>
              <a:t>Programmes</a:t>
            </a:r>
            <a:r>
              <a:rPr lang="en-US" altLang="ko-KR" dirty="0">
                <a:solidFill>
                  <a:schemeClr val="tx1"/>
                </a:solidFill>
                <a:latin typeface="Times New Roman" panose="02020603050405020304" pitchFamily="18" charset="0"/>
                <a:cs typeface="Times New Roman" panose="02020603050405020304" pitchFamily="18" charset="0"/>
              </a:rPr>
              <a:t> (SSP) and assisting with the SMS implementation of Aircraft Operations, Aerodromes and Air Traffic Management.</a:t>
            </a:r>
          </a:p>
        </p:txBody>
      </p:sp>
      <p:sp>
        <p:nvSpPr>
          <p:cNvPr id="15" name="사각형: 둥근 모서리 14">
            <a:extLst>
              <a:ext uri="{FF2B5EF4-FFF2-40B4-BE49-F238E27FC236}">
                <a16:creationId xmlns:a16="http://schemas.microsoft.com/office/drawing/2014/main" id="{AA7E95FA-4805-4268-BBDC-18C1B4356127}"/>
              </a:ext>
            </a:extLst>
          </p:cNvPr>
          <p:cNvSpPr/>
          <p:nvPr/>
        </p:nvSpPr>
        <p:spPr>
          <a:xfrm>
            <a:off x="1128464" y="4863581"/>
            <a:ext cx="2848714" cy="1535122"/>
          </a:xfrm>
          <a:prstGeom prst="roundRect">
            <a:avLst/>
          </a:prstGeom>
          <a:solidFill>
            <a:srgbClr val="567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B0F0"/>
              </a:buClr>
            </a:pPr>
            <a:r>
              <a:rPr lang="en-US" altLang="ko-KR" dirty="0">
                <a:solidFill>
                  <a:schemeClr val="tx1"/>
                </a:solidFill>
                <a:latin typeface="Times New Roman" panose="02020603050405020304" pitchFamily="18" charset="0"/>
                <a:cs typeface="Times New Roman" panose="02020603050405020304" pitchFamily="18" charset="0"/>
              </a:rPr>
              <a:t>The support of the USOAP Continuous Monitoring Approach (CMA) activities.</a:t>
            </a:r>
          </a:p>
        </p:txBody>
      </p:sp>
      <p:sp>
        <p:nvSpPr>
          <p:cNvPr id="16" name="사각형: 둥근 모서리 15">
            <a:extLst>
              <a:ext uri="{FF2B5EF4-FFF2-40B4-BE49-F238E27FC236}">
                <a16:creationId xmlns:a16="http://schemas.microsoft.com/office/drawing/2014/main" id="{872D0963-62DE-4BBF-AD34-1C34FBF1715F}"/>
              </a:ext>
            </a:extLst>
          </p:cNvPr>
          <p:cNvSpPr/>
          <p:nvPr/>
        </p:nvSpPr>
        <p:spPr>
          <a:xfrm>
            <a:off x="4457225" y="4879230"/>
            <a:ext cx="2848714" cy="1535122"/>
          </a:xfrm>
          <a:prstGeom prst="roundRect">
            <a:avLst/>
          </a:prstGeom>
          <a:solidFill>
            <a:srgbClr val="22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B0F0"/>
              </a:buClr>
            </a:pPr>
            <a:r>
              <a:rPr lang="en-US" altLang="ko-KR" dirty="0">
                <a:solidFill>
                  <a:schemeClr val="bg1"/>
                </a:solidFill>
                <a:latin typeface="Times New Roman" panose="02020603050405020304" pitchFamily="18" charset="0"/>
                <a:cs typeface="Times New Roman" panose="02020603050405020304" pitchFamily="18" charset="0"/>
              </a:rPr>
              <a:t>Continued training of civil aviation personnel.</a:t>
            </a:r>
            <a:endParaRPr lang="en-CA" altLang="ko-K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240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5D2CF93E-3E72-45D7-AE5C-445216F5CC1E}"/>
              </a:ext>
            </a:extLst>
          </p:cNvPr>
          <p:cNvSpPr/>
          <p:nvPr/>
        </p:nvSpPr>
        <p:spPr>
          <a:xfrm>
            <a:off x="179512" y="1844824"/>
            <a:ext cx="8784976" cy="3600986"/>
          </a:xfrm>
          <a:prstGeom prst="rect">
            <a:avLst/>
          </a:prstGeom>
        </p:spPr>
        <p:txBody>
          <a:bodyPr wrap="square">
            <a:spAutoFit/>
          </a:bodyPr>
          <a:lstStyle/>
          <a:p>
            <a:r>
              <a:rPr lang="en-US" altLang="ko-KR" sz="2000" dirty="0">
                <a:latin typeface="Times New Roman" panose="02020603050405020304" pitchFamily="18" charset="0"/>
                <a:cs typeface="Times New Roman" panose="02020603050405020304" pitchFamily="18" charset="0"/>
              </a:rPr>
              <a:t>High-risk accident categories</a:t>
            </a:r>
          </a:p>
          <a:p>
            <a:endParaRPr lang="en-US" altLang="ko-KR" sz="1600" dirty="0">
              <a:latin typeface="Times New Roman" panose="02020603050405020304" pitchFamily="18" charset="0"/>
              <a:cs typeface="Times New Roman" panose="02020603050405020304" pitchFamily="18" charset="0"/>
            </a:endParaRPr>
          </a:p>
          <a:p>
            <a:r>
              <a:rPr lang="en-US" altLang="ko-KR" sz="1600" dirty="0">
                <a:latin typeface="Times New Roman" panose="02020603050405020304" pitchFamily="18" charset="0"/>
                <a:cs typeface="Times New Roman" panose="02020603050405020304" pitchFamily="18" charset="0"/>
              </a:rPr>
              <a:t>Controlled flight into terrain (CFIT), loss of control-inflight (LOC-I) and runway/taxiway excursion have been identified by IATA as the top three accident categories globally.</a:t>
            </a:r>
          </a:p>
          <a:p>
            <a:r>
              <a:rPr lang="en-US" altLang="ko-KR" sz="1600" dirty="0">
                <a:latin typeface="Times New Roman" panose="02020603050405020304" pitchFamily="18" charset="0"/>
                <a:cs typeface="Times New Roman" panose="02020603050405020304" pitchFamily="18" charset="0"/>
              </a:rPr>
              <a:t>Some of key findings linked with the APAC region for these categories include:</a:t>
            </a:r>
          </a:p>
          <a:p>
            <a:endParaRPr lang="en-US" altLang="ko-KR" sz="1600" dirty="0">
              <a:latin typeface="Times New Roman" panose="02020603050405020304" pitchFamily="18" charset="0"/>
              <a:cs typeface="Times New Roman" panose="02020603050405020304" pitchFamily="18" charset="0"/>
            </a:endParaRPr>
          </a:p>
          <a:p>
            <a:pPr marL="342900" indent="-342900">
              <a:buAutoNum type="arabicPeriod"/>
            </a:pPr>
            <a:r>
              <a:rPr lang="en-US" altLang="ko-KR" sz="1600" dirty="0">
                <a:latin typeface="Times New Roman" panose="02020603050405020304" pitchFamily="18" charset="0"/>
                <a:cs typeface="Times New Roman" panose="02020603050405020304" pitchFamily="18" charset="0"/>
              </a:rPr>
              <a:t>There were no accidents attributable to CFIT in 2017</a:t>
            </a:r>
          </a:p>
          <a:p>
            <a:pPr marL="342900" indent="-342900">
              <a:buAutoNum type="arabicPeriod"/>
            </a:pPr>
            <a:endParaRPr lang="en-US" altLang="ko-KR" sz="1600" dirty="0">
              <a:latin typeface="Times New Roman" panose="02020603050405020304" pitchFamily="18" charset="0"/>
              <a:cs typeface="Times New Roman" panose="02020603050405020304" pitchFamily="18" charset="0"/>
            </a:endParaRPr>
          </a:p>
          <a:p>
            <a:pPr marL="342900" indent="-342900">
              <a:buAutoNum type="arabicPeriod"/>
            </a:pPr>
            <a:r>
              <a:rPr lang="en-US" altLang="ko-KR" sz="1600" dirty="0">
                <a:latin typeface="Times New Roman" panose="02020603050405020304" pitchFamily="18" charset="0"/>
                <a:cs typeface="Times New Roman" panose="02020603050405020304" pitchFamily="18" charset="0"/>
              </a:rPr>
              <a:t>Accidents attributable to LOC-I recorded a decrease in 2017 compared to 2016. The rate of occurrence in 2017 was 0.08 accidents per million sectors, down from 0.25 accidents per million sectors in 2016.</a:t>
            </a:r>
          </a:p>
          <a:p>
            <a:pPr marL="342900" indent="-342900">
              <a:buAutoNum type="arabicPeriod"/>
            </a:pPr>
            <a:endParaRPr lang="en-US" altLang="ko-KR" sz="1600" dirty="0">
              <a:latin typeface="Times New Roman" panose="02020603050405020304" pitchFamily="18" charset="0"/>
              <a:cs typeface="Times New Roman" panose="02020603050405020304" pitchFamily="18" charset="0"/>
            </a:endParaRPr>
          </a:p>
          <a:p>
            <a:pPr marL="342900" indent="-342900">
              <a:buAutoNum type="arabicPeriod"/>
            </a:pPr>
            <a:r>
              <a:rPr lang="en-US" altLang="ko-KR" sz="1600" dirty="0">
                <a:latin typeface="Times New Roman" panose="02020603050405020304" pitchFamily="18" charset="0"/>
                <a:cs typeface="Times New Roman" panose="02020603050405020304" pitchFamily="18" charset="0"/>
              </a:rPr>
              <a:t>Runway/taxiway excursions recorded an increase in 2017 compared to 2016. In 2017, there were 0.40 accidents per million sectors, up from 0.18 accidents per million sectors in 2016.</a:t>
            </a:r>
            <a:endParaRPr lang="ko-KR"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879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6329A69-03CA-4D7C-B139-945235D22DE7}"/>
              </a:ext>
            </a:extLst>
          </p:cNvPr>
          <p:cNvPicPr>
            <a:picLocks noChangeAspect="1"/>
          </p:cNvPicPr>
          <p:nvPr/>
        </p:nvPicPr>
        <p:blipFill rotWithShape="1">
          <a:blip r:embed="rId2"/>
          <a:srcRect r="52325"/>
          <a:stretch/>
        </p:blipFill>
        <p:spPr>
          <a:xfrm>
            <a:off x="179512" y="2060848"/>
            <a:ext cx="3024336" cy="3876675"/>
          </a:xfrm>
          <a:prstGeom prst="rect">
            <a:avLst/>
          </a:prstGeom>
        </p:spPr>
      </p:pic>
      <p:pic>
        <p:nvPicPr>
          <p:cNvPr id="3" name="그림 2">
            <a:extLst>
              <a:ext uri="{FF2B5EF4-FFF2-40B4-BE49-F238E27FC236}">
                <a16:creationId xmlns:a16="http://schemas.microsoft.com/office/drawing/2014/main" id="{BEE3D0D7-A9AC-4A2C-A84E-F2A6FF471967}"/>
              </a:ext>
            </a:extLst>
          </p:cNvPr>
          <p:cNvPicPr>
            <a:picLocks noChangeAspect="1"/>
          </p:cNvPicPr>
          <p:nvPr/>
        </p:nvPicPr>
        <p:blipFill>
          <a:blip r:embed="rId3"/>
          <a:stretch>
            <a:fillRect/>
          </a:stretch>
        </p:blipFill>
        <p:spPr>
          <a:xfrm>
            <a:off x="6190621" y="2420888"/>
            <a:ext cx="2952750" cy="3752850"/>
          </a:xfrm>
          <a:prstGeom prst="rect">
            <a:avLst/>
          </a:prstGeom>
        </p:spPr>
      </p:pic>
      <p:pic>
        <p:nvPicPr>
          <p:cNvPr id="4" name="그림 3">
            <a:extLst>
              <a:ext uri="{FF2B5EF4-FFF2-40B4-BE49-F238E27FC236}">
                <a16:creationId xmlns:a16="http://schemas.microsoft.com/office/drawing/2014/main" id="{A76AD732-18B1-4FD4-B3DB-77F80A154F46}"/>
              </a:ext>
            </a:extLst>
          </p:cNvPr>
          <p:cNvPicPr>
            <a:picLocks noChangeAspect="1"/>
          </p:cNvPicPr>
          <p:nvPr/>
        </p:nvPicPr>
        <p:blipFill rotWithShape="1">
          <a:blip r:embed="rId2"/>
          <a:srcRect l="57759"/>
          <a:stretch/>
        </p:blipFill>
        <p:spPr>
          <a:xfrm>
            <a:off x="3419872" y="2060847"/>
            <a:ext cx="2679626" cy="3876675"/>
          </a:xfrm>
          <a:prstGeom prst="rect">
            <a:avLst/>
          </a:prstGeom>
        </p:spPr>
      </p:pic>
      <p:sp>
        <p:nvSpPr>
          <p:cNvPr id="6" name="직사각형 5">
            <a:extLst>
              <a:ext uri="{FF2B5EF4-FFF2-40B4-BE49-F238E27FC236}">
                <a16:creationId xmlns:a16="http://schemas.microsoft.com/office/drawing/2014/main" id="{5B72071E-B0DA-45CD-9B33-98309E305C47}"/>
              </a:ext>
            </a:extLst>
          </p:cNvPr>
          <p:cNvSpPr/>
          <p:nvPr/>
        </p:nvSpPr>
        <p:spPr>
          <a:xfrm>
            <a:off x="107504" y="1412776"/>
            <a:ext cx="6437592" cy="461665"/>
          </a:xfrm>
          <a:prstGeom prst="rect">
            <a:avLst/>
          </a:prstGeom>
        </p:spPr>
        <p:txBody>
          <a:bodyPr wrap="square">
            <a:spAutoFit/>
          </a:bodyPr>
          <a:lstStyle/>
          <a:p>
            <a:r>
              <a:rPr lang="en-US" altLang="ko-KR" sz="2400" dirty="0">
                <a:latin typeface="Times New Roman" panose="02020603050405020304" pitchFamily="18" charset="0"/>
                <a:cs typeface="Times New Roman" panose="02020603050405020304" pitchFamily="18" charset="0"/>
              </a:rPr>
              <a:t>7.3  Asia Pacific Accident Information: CAST</a:t>
            </a:r>
            <a:endParaRPr lang="ko-KR"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67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744913A4-F1C3-4F2B-8380-E72832D0EE10}"/>
              </a:ext>
            </a:extLst>
          </p:cNvPr>
          <p:cNvGrpSpPr/>
          <p:nvPr/>
        </p:nvGrpSpPr>
        <p:grpSpPr>
          <a:xfrm>
            <a:off x="209550" y="2617661"/>
            <a:ext cx="8935341" cy="3331619"/>
            <a:chOff x="209550" y="3057002"/>
            <a:chExt cx="8935341" cy="3331619"/>
          </a:xfrm>
        </p:grpSpPr>
        <p:pic>
          <p:nvPicPr>
            <p:cNvPr id="2" name="그림 1">
              <a:extLst>
                <a:ext uri="{FF2B5EF4-FFF2-40B4-BE49-F238E27FC236}">
                  <a16:creationId xmlns:a16="http://schemas.microsoft.com/office/drawing/2014/main" id="{E249C232-A1A0-4E6C-9B78-44D3FEFF0431}"/>
                </a:ext>
              </a:extLst>
            </p:cNvPr>
            <p:cNvPicPr>
              <a:picLocks noChangeAspect="1"/>
            </p:cNvPicPr>
            <p:nvPr/>
          </p:nvPicPr>
          <p:blipFill rotWithShape="1">
            <a:blip r:embed="rId2"/>
            <a:srcRect t="21163"/>
            <a:stretch/>
          </p:blipFill>
          <p:spPr>
            <a:xfrm>
              <a:off x="210441" y="3317325"/>
              <a:ext cx="8934450" cy="3071296"/>
            </a:xfrm>
            <a:prstGeom prst="rect">
              <a:avLst/>
            </a:prstGeom>
          </p:spPr>
        </p:pic>
        <p:pic>
          <p:nvPicPr>
            <p:cNvPr id="5" name="그림 4">
              <a:extLst>
                <a:ext uri="{FF2B5EF4-FFF2-40B4-BE49-F238E27FC236}">
                  <a16:creationId xmlns:a16="http://schemas.microsoft.com/office/drawing/2014/main" id="{6415C1AA-C125-45F9-8AC8-335E3C8B2DC7}"/>
                </a:ext>
              </a:extLst>
            </p:cNvPr>
            <p:cNvPicPr>
              <a:picLocks noChangeAspect="1"/>
            </p:cNvPicPr>
            <p:nvPr/>
          </p:nvPicPr>
          <p:blipFill rotWithShape="1">
            <a:blip r:embed="rId2"/>
            <a:srcRect t="853" b="92823"/>
            <a:stretch/>
          </p:blipFill>
          <p:spPr>
            <a:xfrm>
              <a:off x="209550" y="3057002"/>
              <a:ext cx="8934450" cy="246399"/>
            </a:xfrm>
            <a:prstGeom prst="rect">
              <a:avLst/>
            </a:prstGeom>
          </p:spPr>
        </p:pic>
      </p:grpSp>
      <p:sp>
        <p:nvSpPr>
          <p:cNvPr id="7" name="직사각형 6">
            <a:extLst>
              <a:ext uri="{FF2B5EF4-FFF2-40B4-BE49-F238E27FC236}">
                <a16:creationId xmlns:a16="http://schemas.microsoft.com/office/drawing/2014/main" id="{0D8D6A91-9F98-401C-9682-1349606E909B}"/>
              </a:ext>
            </a:extLst>
          </p:cNvPr>
          <p:cNvSpPr/>
          <p:nvPr/>
        </p:nvSpPr>
        <p:spPr>
          <a:xfrm>
            <a:off x="107504" y="1412776"/>
            <a:ext cx="8424936" cy="1200329"/>
          </a:xfrm>
          <a:prstGeom prst="rect">
            <a:avLst/>
          </a:prstGeom>
        </p:spPr>
        <p:txBody>
          <a:bodyPr wrap="square">
            <a:spAutoFit/>
          </a:bodyPr>
          <a:lstStyle/>
          <a:p>
            <a:r>
              <a:rPr lang="en-US" altLang="ko-KR" b="1" dirty="0">
                <a:latin typeface="Times New Roman" panose="02020603050405020304" pitchFamily="18" charset="0"/>
                <a:cs typeface="Times New Roman" panose="02020603050405020304" pitchFamily="18" charset="0"/>
              </a:rPr>
              <a:t>7.4  Most frequent accident categories within Asia Pacific: ICAO </a:t>
            </a:r>
            <a:r>
              <a:rPr lang="en-US" altLang="ko-KR" b="1" dirty="0" err="1">
                <a:latin typeface="Times New Roman" panose="02020603050405020304" pitchFamily="18" charset="0"/>
                <a:cs typeface="Times New Roman" panose="02020603050405020304" pitchFamily="18" charset="0"/>
              </a:rPr>
              <a:t>iSTARS</a:t>
            </a:r>
            <a:endParaRPr lang="en-US" altLang="ko-KR" b="1" dirty="0">
              <a:latin typeface="Times New Roman" panose="02020603050405020304" pitchFamily="18" charset="0"/>
              <a:cs typeface="Times New Roman" panose="02020603050405020304" pitchFamily="18" charset="0"/>
            </a:endParaRPr>
          </a:p>
          <a:p>
            <a:endParaRPr lang="en-US" altLang="ko-KR"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RS, CFIT, LOC-I were the top three fatal accident categories in the APAC region.</a:t>
            </a:r>
            <a:endParaRPr lang="ko-KR" altLang="en-US" dirty="0">
              <a:latin typeface="Times New Roman" panose="02020603050405020304" pitchFamily="18" charset="0"/>
              <a:cs typeface="Times New Roman" panose="02020603050405020304" pitchFamily="18" charset="0"/>
            </a:endParaRPr>
          </a:p>
          <a:p>
            <a:r>
              <a:rPr lang="en-US" altLang="ko-KR" b="1" dirty="0">
                <a:latin typeface="Times New Roman" panose="02020603050405020304" pitchFamily="18" charset="0"/>
                <a:cs typeface="Times New Roman" panose="02020603050405020304" pitchFamily="18" charset="0"/>
              </a:rPr>
              <a:t> </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095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1626ECF-91FE-456C-8517-6B20BB6510FA}"/>
              </a:ext>
            </a:extLst>
          </p:cNvPr>
          <p:cNvPicPr>
            <a:picLocks noChangeAspect="1"/>
          </p:cNvPicPr>
          <p:nvPr/>
        </p:nvPicPr>
        <p:blipFill>
          <a:blip r:embed="rId2"/>
          <a:stretch>
            <a:fillRect/>
          </a:stretch>
        </p:blipFill>
        <p:spPr>
          <a:xfrm>
            <a:off x="647564" y="1268760"/>
            <a:ext cx="7848872" cy="5155225"/>
          </a:xfrm>
          <a:prstGeom prst="rect">
            <a:avLst/>
          </a:prstGeom>
        </p:spPr>
      </p:pic>
    </p:spTree>
    <p:extLst>
      <p:ext uri="{BB962C8B-B14F-4D97-AF65-F5344CB8AC3E}">
        <p14:creationId xmlns:p14="http://schemas.microsoft.com/office/powerpoint/2010/main" val="3941160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9E2C16DB-3F5B-4051-BDDB-0609523A2FDC}"/>
              </a:ext>
            </a:extLst>
          </p:cNvPr>
          <p:cNvGrpSpPr/>
          <p:nvPr/>
        </p:nvGrpSpPr>
        <p:grpSpPr>
          <a:xfrm>
            <a:off x="4540448" y="1772816"/>
            <a:ext cx="4675130" cy="4534076"/>
            <a:chOff x="3347864" y="1343196"/>
            <a:chExt cx="5152231" cy="4996782"/>
          </a:xfrm>
        </p:grpSpPr>
        <p:pic>
          <p:nvPicPr>
            <p:cNvPr id="2" name="그림 1">
              <a:extLst>
                <a:ext uri="{FF2B5EF4-FFF2-40B4-BE49-F238E27FC236}">
                  <a16:creationId xmlns:a16="http://schemas.microsoft.com/office/drawing/2014/main" id="{F203AA82-928A-460A-9704-9372C4FC9DC3}"/>
                </a:ext>
              </a:extLst>
            </p:cNvPr>
            <p:cNvPicPr>
              <a:picLocks noChangeAspect="1"/>
            </p:cNvPicPr>
            <p:nvPr/>
          </p:nvPicPr>
          <p:blipFill>
            <a:blip r:embed="rId2"/>
            <a:stretch>
              <a:fillRect/>
            </a:stretch>
          </p:blipFill>
          <p:spPr>
            <a:xfrm>
              <a:off x="3347864" y="1747772"/>
              <a:ext cx="5152231" cy="4592206"/>
            </a:xfrm>
            <a:prstGeom prst="rect">
              <a:avLst/>
            </a:prstGeom>
          </p:spPr>
        </p:pic>
        <p:grpSp>
          <p:nvGrpSpPr>
            <p:cNvPr id="5" name="그룹 4">
              <a:extLst>
                <a:ext uri="{FF2B5EF4-FFF2-40B4-BE49-F238E27FC236}">
                  <a16:creationId xmlns:a16="http://schemas.microsoft.com/office/drawing/2014/main" id="{B2BFDA16-72D2-4EF4-B096-EAAB603E7C29}"/>
                </a:ext>
              </a:extLst>
            </p:cNvPr>
            <p:cNvGrpSpPr/>
            <p:nvPr/>
          </p:nvGrpSpPr>
          <p:grpSpPr>
            <a:xfrm>
              <a:off x="3959093" y="1343196"/>
              <a:ext cx="3929771" cy="404576"/>
              <a:chOff x="3352444" y="1407074"/>
              <a:chExt cx="3929771" cy="404576"/>
            </a:xfrm>
          </p:grpSpPr>
          <p:pic>
            <p:nvPicPr>
              <p:cNvPr id="3" name="그림 2">
                <a:extLst>
                  <a:ext uri="{FF2B5EF4-FFF2-40B4-BE49-F238E27FC236}">
                    <a16:creationId xmlns:a16="http://schemas.microsoft.com/office/drawing/2014/main" id="{CE537BF7-1E72-447B-A5BD-CACC056A6674}"/>
                  </a:ext>
                </a:extLst>
              </p:cNvPr>
              <p:cNvPicPr>
                <a:picLocks noChangeAspect="1"/>
              </p:cNvPicPr>
              <p:nvPr/>
            </p:nvPicPr>
            <p:blipFill rotWithShape="1">
              <a:blip r:embed="rId3"/>
              <a:srcRect t="-1" r="34056" b="11659"/>
              <a:stretch/>
            </p:blipFill>
            <p:spPr>
              <a:xfrm>
                <a:off x="3352444" y="1407074"/>
                <a:ext cx="3929771" cy="189766"/>
              </a:xfrm>
              <a:prstGeom prst="rect">
                <a:avLst/>
              </a:prstGeom>
            </p:spPr>
          </p:pic>
          <p:pic>
            <p:nvPicPr>
              <p:cNvPr id="4" name="그림 3">
                <a:extLst>
                  <a:ext uri="{FF2B5EF4-FFF2-40B4-BE49-F238E27FC236}">
                    <a16:creationId xmlns:a16="http://schemas.microsoft.com/office/drawing/2014/main" id="{C1B60C6C-E2AE-4254-90A4-BBF7DDB7D2AB}"/>
                  </a:ext>
                </a:extLst>
              </p:cNvPr>
              <p:cNvPicPr>
                <a:picLocks noChangeAspect="1"/>
              </p:cNvPicPr>
              <p:nvPr/>
            </p:nvPicPr>
            <p:blipFill rotWithShape="1">
              <a:blip r:embed="rId3"/>
              <a:srcRect l="65803"/>
              <a:stretch/>
            </p:blipFill>
            <p:spPr>
              <a:xfrm>
                <a:off x="4298396" y="1596840"/>
                <a:ext cx="2037865" cy="214810"/>
              </a:xfrm>
              <a:prstGeom prst="rect">
                <a:avLst/>
              </a:prstGeom>
            </p:spPr>
          </p:pic>
        </p:grpSp>
      </p:grpSp>
      <p:pic>
        <p:nvPicPr>
          <p:cNvPr id="7" name="그림 6">
            <a:extLst>
              <a:ext uri="{FF2B5EF4-FFF2-40B4-BE49-F238E27FC236}">
                <a16:creationId xmlns:a16="http://schemas.microsoft.com/office/drawing/2014/main" id="{F0B9671E-3AFE-444F-A15E-BD70625D8BE9}"/>
              </a:ext>
            </a:extLst>
          </p:cNvPr>
          <p:cNvPicPr>
            <a:picLocks noChangeAspect="1"/>
          </p:cNvPicPr>
          <p:nvPr/>
        </p:nvPicPr>
        <p:blipFill>
          <a:blip r:embed="rId4"/>
          <a:stretch>
            <a:fillRect/>
          </a:stretch>
        </p:blipFill>
        <p:spPr>
          <a:xfrm>
            <a:off x="179683" y="1772816"/>
            <a:ext cx="4208902" cy="3094112"/>
          </a:xfrm>
          <a:prstGeom prst="rect">
            <a:avLst/>
          </a:prstGeom>
        </p:spPr>
      </p:pic>
      <p:sp>
        <p:nvSpPr>
          <p:cNvPr id="9" name="직사각형 8">
            <a:extLst>
              <a:ext uri="{FF2B5EF4-FFF2-40B4-BE49-F238E27FC236}">
                <a16:creationId xmlns:a16="http://schemas.microsoft.com/office/drawing/2014/main" id="{6171E2F6-0829-4710-AD4E-4CAFC2F0358D}"/>
              </a:ext>
            </a:extLst>
          </p:cNvPr>
          <p:cNvSpPr/>
          <p:nvPr/>
        </p:nvSpPr>
        <p:spPr>
          <a:xfrm>
            <a:off x="179683" y="5013176"/>
            <a:ext cx="4208902" cy="1169551"/>
          </a:xfrm>
          <a:prstGeom prst="rect">
            <a:avLst/>
          </a:prstGeom>
        </p:spPr>
        <p:txBody>
          <a:bodyPr wrap="square">
            <a:spAutoFit/>
          </a:bodyPr>
          <a:lstStyle/>
          <a:p>
            <a:r>
              <a:rPr lang="en-US" altLang="ko-KR" sz="1400" dirty="0">
                <a:latin typeface="Times New Roman" panose="02020603050405020304" pitchFamily="18" charset="0"/>
                <a:cs typeface="Times New Roman" panose="02020603050405020304" pitchFamily="18" charset="0"/>
              </a:rPr>
              <a:t>The top three accident categories</a:t>
            </a:r>
          </a:p>
          <a:p>
            <a:r>
              <a:rPr lang="en-US" altLang="ko-KR" sz="1400" dirty="0">
                <a:latin typeface="Times New Roman" panose="02020603050405020304" pitchFamily="18" charset="0"/>
                <a:cs typeface="Times New Roman" panose="02020603050405020304" pitchFamily="18" charset="0"/>
              </a:rPr>
              <a:t>for the APAC region in 2017 were:</a:t>
            </a:r>
          </a:p>
          <a:p>
            <a:pPr marL="342900" indent="-342900">
              <a:buAutoNum type="arabicPeriod"/>
            </a:pPr>
            <a:r>
              <a:rPr lang="en-US" altLang="ko-KR" sz="1400" dirty="0">
                <a:latin typeface="Times New Roman" panose="02020603050405020304" pitchFamily="18" charset="0"/>
                <a:cs typeface="Times New Roman" panose="02020603050405020304" pitchFamily="18" charset="0"/>
              </a:rPr>
              <a:t>Runway Safety</a:t>
            </a:r>
          </a:p>
          <a:p>
            <a:pPr marL="342900" indent="-342900">
              <a:buAutoNum type="arabicPeriod"/>
            </a:pPr>
            <a:r>
              <a:rPr lang="en-US" altLang="ko-KR" sz="1400" dirty="0">
                <a:latin typeface="Times New Roman" panose="02020603050405020304" pitchFamily="18" charset="0"/>
                <a:cs typeface="Times New Roman" panose="02020603050405020304" pitchFamily="18" charset="0"/>
              </a:rPr>
              <a:t>Ramp which is classified under others(OTH)</a:t>
            </a:r>
          </a:p>
          <a:p>
            <a:pPr marL="342900" indent="-342900">
              <a:buAutoNum type="arabicPeriod"/>
            </a:pPr>
            <a:r>
              <a:rPr lang="en-US" altLang="ko-KR" sz="1400" dirty="0">
                <a:latin typeface="Times New Roman" panose="02020603050405020304" pitchFamily="18" charset="0"/>
                <a:cs typeface="Times New Roman" panose="02020603050405020304" pitchFamily="18" charset="0"/>
              </a:rPr>
              <a:t>Ground Collision</a:t>
            </a:r>
            <a:endParaRPr lang="ko-KR"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223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C6818A2F-2B11-45A9-95F7-2ED794C3882E}"/>
              </a:ext>
            </a:extLst>
          </p:cNvPr>
          <p:cNvPicPr>
            <a:picLocks noChangeAspect="1"/>
          </p:cNvPicPr>
          <p:nvPr/>
        </p:nvPicPr>
        <p:blipFill>
          <a:blip r:embed="rId2"/>
          <a:stretch>
            <a:fillRect/>
          </a:stretch>
        </p:blipFill>
        <p:spPr>
          <a:xfrm>
            <a:off x="1589557" y="4077072"/>
            <a:ext cx="5940152" cy="2090737"/>
          </a:xfrm>
          <a:prstGeom prst="rect">
            <a:avLst/>
          </a:prstGeom>
        </p:spPr>
      </p:pic>
      <p:grpSp>
        <p:nvGrpSpPr>
          <p:cNvPr id="13" name="그룹 12">
            <a:extLst>
              <a:ext uri="{FF2B5EF4-FFF2-40B4-BE49-F238E27FC236}">
                <a16:creationId xmlns:a16="http://schemas.microsoft.com/office/drawing/2014/main" id="{E53A8A00-6065-4283-98FA-E06B2F78621C}"/>
              </a:ext>
            </a:extLst>
          </p:cNvPr>
          <p:cNvGrpSpPr/>
          <p:nvPr/>
        </p:nvGrpSpPr>
        <p:grpSpPr>
          <a:xfrm>
            <a:off x="4559633" y="1556792"/>
            <a:ext cx="4584367" cy="2263756"/>
            <a:chOff x="4559633" y="1556792"/>
            <a:chExt cx="4584367" cy="2263756"/>
          </a:xfrm>
        </p:grpSpPr>
        <p:pic>
          <p:nvPicPr>
            <p:cNvPr id="3" name="그림 2">
              <a:extLst>
                <a:ext uri="{FF2B5EF4-FFF2-40B4-BE49-F238E27FC236}">
                  <a16:creationId xmlns:a16="http://schemas.microsoft.com/office/drawing/2014/main" id="{F7917CD0-9B2A-4588-85B1-89BBB145CA23}"/>
                </a:ext>
              </a:extLst>
            </p:cNvPr>
            <p:cNvPicPr>
              <a:picLocks noChangeAspect="1"/>
            </p:cNvPicPr>
            <p:nvPr/>
          </p:nvPicPr>
          <p:blipFill rotWithShape="1">
            <a:blip r:embed="rId3"/>
            <a:srcRect r="2345" b="93065"/>
            <a:stretch/>
          </p:blipFill>
          <p:spPr>
            <a:xfrm>
              <a:off x="4559633" y="1556792"/>
              <a:ext cx="4476863" cy="173018"/>
            </a:xfrm>
            <a:prstGeom prst="rect">
              <a:avLst/>
            </a:prstGeom>
          </p:spPr>
        </p:pic>
        <p:pic>
          <p:nvPicPr>
            <p:cNvPr id="11" name="그림 10">
              <a:extLst>
                <a:ext uri="{FF2B5EF4-FFF2-40B4-BE49-F238E27FC236}">
                  <a16:creationId xmlns:a16="http://schemas.microsoft.com/office/drawing/2014/main" id="{7C35CC97-B54C-45E4-A958-15B35D7CCFA9}"/>
                </a:ext>
              </a:extLst>
            </p:cNvPr>
            <p:cNvPicPr>
              <a:picLocks noChangeAspect="1"/>
            </p:cNvPicPr>
            <p:nvPr/>
          </p:nvPicPr>
          <p:blipFill rotWithShape="1">
            <a:blip r:embed="rId3"/>
            <a:srcRect t="16200"/>
            <a:stretch/>
          </p:blipFill>
          <p:spPr>
            <a:xfrm>
              <a:off x="4559633" y="1729810"/>
              <a:ext cx="4584367" cy="2090738"/>
            </a:xfrm>
            <a:prstGeom prst="rect">
              <a:avLst/>
            </a:prstGeom>
          </p:spPr>
        </p:pic>
        <p:pic>
          <p:nvPicPr>
            <p:cNvPr id="12" name="그림 11">
              <a:extLst>
                <a:ext uri="{FF2B5EF4-FFF2-40B4-BE49-F238E27FC236}">
                  <a16:creationId xmlns:a16="http://schemas.microsoft.com/office/drawing/2014/main" id="{EC9F51E4-D124-4DAB-A7EB-493E405A02F8}"/>
                </a:ext>
              </a:extLst>
            </p:cNvPr>
            <p:cNvPicPr>
              <a:picLocks noChangeAspect="1"/>
            </p:cNvPicPr>
            <p:nvPr/>
          </p:nvPicPr>
          <p:blipFill rotWithShape="1">
            <a:blip r:embed="rId3"/>
            <a:srcRect l="66058" t="11209" b="82683"/>
            <a:stretch/>
          </p:blipFill>
          <p:spPr>
            <a:xfrm>
              <a:off x="7543704" y="3452804"/>
              <a:ext cx="1556048" cy="152400"/>
            </a:xfrm>
            <a:prstGeom prst="rect">
              <a:avLst/>
            </a:prstGeom>
          </p:spPr>
        </p:pic>
      </p:grpSp>
      <p:grpSp>
        <p:nvGrpSpPr>
          <p:cNvPr id="17" name="그룹 16">
            <a:extLst>
              <a:ext uri="{FF2B5EF4-FFF2-40B4-BE49-F238E27FC236}">
                <a16:creationId xmlns:a16="http://schemas.microsoft.com/office/drawing/2014/main" id="{D605C8C4-911D-45BC-A910-393394845908}"/>
              </a:ext>
            </a:extLst>
          </p:cNvPr>
          <p:cNvGrpSpPr/>
          <p:nvPr/>
        </p:nvGrpSpPr>
        <p:grpSpPr>
          <a:xfrm>
            <a:off x="-12367" y="1556793"/>
            <a:ext cx="4584367" cy="2260771"/>
            <a:chOff x="-12367" y="1556793"/>
            <a:chExt cx="4584367" cy="2260771"/>
          </a:xfrm>
        </p:grpSpPr>
        <p:pic>
          <p:nvPicPr>
            <p:cNvPr id="2" name="그림 1">
              <a:extLst>
                <a:ext uri="{FF2B5EF4-FFF2-40B4-BE49-F238E27FC236}">
                  <a16:creationId xmlns:a16="http://schemas.microsoft.com/office/drawing/2014/main" id="{DDCE3EBE-05EB-4B43-8E46-8D0182002FAC}"/>
                </a:ext>
              </a:extLst>
            </p:cNvPr>
            <p:cNvPicPr>
              <a:picLocks noChangeAspect="1"/>
            </p:cNvPicPr>
            <p:nvPr/>
          </p:nvPicPr>
          <p:blipFill rotWithShape="1">
            <a:blip r:embed="rId4"/>
            <a:srcRect r="464" b="93009"/>
            <a:stretch/>
          </p:blipFill>
          <p:spPr>
            <a:xfrm>
              <a:off x="0" y="1556793"/>
              <a:ext cx="4572000" cy="173018"/>
            </a:xfrm>
            <a:prstGeom prst="rect">
              <a:avLst/>
            </a:prstGeom>
          </p:spPr>
        </p:pic>
        <p:grpSp>
          <p:nvGrpSpPr>
            <p:cNvPr id="16" name="그룹 15">
              <a:extLst>
                <a:ext uri="{FF2B5EF4-FFF2-40B4-BE49-F238E27FC236}">
                  <a16:creationId xmlns:a16="http://schemas.microsoft.com/office/drawing/2014/main" id="{D88E5CF1-28F2-4B8C-A6C8-ADE708234AEC}"/>
                </a:ext>
              </a:extLst>
            </p:cNvPr>
            <p:cNvGrpSpPr/>
            <p:nvPr/>
          </p:nvGrpSpPr>
          <p:grpSpPr>
            <a:xfrm>
              <a:off x="-12367" y="1726826"/>
              <a:ext cx="4572000" cy="2090738"/>
              <a:chOff x="-12367" y="2631902"/>
              <a:chExt cx="4572000" cy="2090738"/>
            </a:xfrm>
          </p:grpSpPr>
          <p:pic>
            <p:nvPicPr>
              <p:cNvPr id="15" name="그림 14">
                <a:extLst>
                  <a:ext uri="{FF2B5EF4-FFF2-40B4-BE49-F238E27FC236}">
                    <a16:creationId xmlns:a16="http://schemas.microsoft.com/office/drawing/2014/main" id="{1AE44470-2576-413F-B41B-36B671713968}"/>
                  </a:ext>
                </a:extLst>
              </p:cNvPr>
              <p:cNvPicPr>
                <a:picLocks noChangeAspect="1"/>
              </p:cNvPicPr>
              <p:nvPr/>
            </p:nvPicPr>
            <p:blipFill rotWithShape="1">
              <a:blip r:embed="rId4"/>
              <a:srcRect t="15518" r="464"/>
              <a:stretch/>
            </p:blipFill>
            <p:spPr>
              <a:xfrm>
                <a:off x="-12367" y="2631902"/>
                <a:ext cx="4572000" cy="2090738"/>
              </a:xfrm>
              <a:prstGeom prst="rect">
                <a:avLst/>
              </a:prstGeom>
            </p:spPr>
          </p:pic>
          <p:pic>
            <p:nvPicPr>
              <p:cNvPr id="14" name="그림 13">
                <a:extLst>
                  <a:ext uri="{FF2B5EF4-FFF2-40B4-BE49-F238E27FC236}">
                    <a16:creationId xmlns:a16="http://schemas.microsoft.com/office/drawing/2014/main" id="{84B84D26-75B8-4F13-9750-5E74F1B86944}"/>
                  </a:ext>
                </a:extLst>
              </p:cNvPr>
              <p:cNvPicPr>
                <a:picLocks noChangeAspect="1"/>
              </p:cNvPicPr>
              <p:nvPr/>
            </p:nvPicPr>
            <p:blipFill rotWithShape="1">
              <a:blip r:embed="rId4"/>
              <a:srcRect l="66433" t="11258" r="464" b="81777"/>
              <a:stretch/>
            </p:blipFill>
            <p:spPr>
              <a:xfrm>
                <a:off x="3039081" y="4351110"/>
                <a:ext cx="1520552" cy="173019"/>
              </a:xfrm>
              <a:prstGeom prst="rect">
                <a:avLst/>
              </a:prstGeom>
            </p:spPr>
          </p:pic>
        </p:grpSp>
      </p:grpSp>
    </p:spTree>
    <p:extLst>
      <p:ext uri="{BB962C8B-B14F-4D97-AF65-F5344CB8AC3E}">
        <p14:creationId xmlns:p14="http://schemas.microsoft.com/office/powerpoint/2010/main" val="2460962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a:extLst>
              <a:ext uri="{FF2B5EF4-FFF2-40B4-BE49-F238E27FC236}">
                <a16:creationId xmlns:a16="http://schemas.microsoft.com/office/drawing/2014/main" id="{F944E09E-912F-4E13-9AC1-D6BA4A7E76C1}"/>
              </a:ext>
            </a:extLst>
          </p:cNvPr>
          <p:cNvGrpSpPr/>
          <p:nvPr/>
        </p:nvGrpSpPr>
        <p:grpSpPr>
          <a:xfrm>
            <a:off x="107504" y="2204864"/>
            <a:ext cx="4464496" cy="2970666"/>
            <a:chOff x="4701917" y="2236480"/>
            <a:chExt cx="4464496" cy="2970666"/>
          </a:xfrm>
        </p:grpSpPr>
        <p:pic>
          <p:nvPicPr>
            <p:cNvPr id="4" name="그림 3">
              <a:extLst>
                <a:ext uri="{FF2B5EF4-FFF2-40B4-BE49-F238E27FC236}">
                  <a16:creationId xmlns:a16="http://schemas.microsoft.com/office/drawing/2014/main" id="{3DAC1716-6148-4F58-BB25-DE1046FD955E}"/>
                </a:ext>
              </a:extLst>
            </p:cNvPr>
            <p:cNvPicPr>
              <a:picLocks noChangeAspect="1"/>
            </p:cNvPicPr>
            <p:nvPr/>
          </p:nvPicPr>
          <p:blipFill>
            <a:blip r:embed="rId2"/>
            <a:stretch>
              <a:fillRect/>
            </a:stretch>
          </p:blipFill>
          <p:spPr>
            <a:xfrm>
              <a:off x="4701917" y="3047923"/>
              <a:ext cx="1638031" cy="907453"/>
            </a:xfrm>
            <a:prstGeom prst="rect">
              <a:avLst/>
            </a:prstGeom>
          </p:spPr>
        </p:pic>
        <p:pic>
          <p:nvPicPr>
            <p:cNvPr id="5" name="그림 4">
              <a:extLst>
                <a:ext uri="{FF2B5EF4-FFF2-40B4-BE49-F238E27FC236}">
                  <a16:creationId xmlns:a16="http://schemas.microsoft.com/office/drawing/2014/main" id="{56432DFB-3E35-4E7B-81EF-5491981F78FA}"/>
                </a:ext>
              </a:extLst>
            </p:cNvPr>
            <p:cNvPicPr>
              <a:picLocks noChangeAspect="1"/>
            </p:cNvPicPr>
            <p:nvPr/>
          </p:nvPicPr>
          <p:blipFill rotWithShape="1">
            <a:blip r:embed="rId3"/>
            <a:srcRect t="29753" r="5505"/>
            <a:stretch/>
          </p:blipFill>
          <p:spPr>
            <a:xfrm>
              <a:off x="7006173" y="2996952"/>
              <a:ext cx="2160240" cy="2210194"/>
            </a:xfrm>
            <a:prstGeom prst="rect">
              <a:avLst/>
            </a:prstGeom>
          </p:spPr>
        </p:pic>
        <p:pic>
          <p:nvPicPr>
            <p:cNvPr id="6" name="그림 5">
              <a:extLst>
                <a:ext uri="{FF2B5EF4-FFF2-40B4-BE49-F238E27FC236}">
                  <a16:creationId xmlns:a16="http://schemas.microsoft.com/office/drawing/2014/main" id="{AEF99DB8-A09F-4DD0-BA5C-F6C892C8AF1B}"/>
                </a:ext>
              </a:extLst>
            </p:cNvPr>
            <p:cNvPicPr>
              <a:picLocks noChangeAspect="1"/>
            </p:cNvPicPr>
            <p:nvPr/>
          </p:nvPicPr>
          <p:blipFill rotWithShape="1">
            <a:blip r:embed="rId3"/>
            <a:srcRect r="925" b="71158"/>
            <a:stretch/>
          </p:blipFill>
          <p:spPr>
            <a:xfrm>
              <a:off x="4717157" y="3998169"/>
              <a:ext cx="2264940" cy="907453"/>
            </a:xfrm>
            <a:prstGeom prst="rect">
              <a:avLst/>
            </a:prstGeom>
          </p:spPr>
        </p:pic>
        <p:sp>
          <p:nvSpPr>
            <p:cNvPr id="8" name="직사각형 7">
              <a:extLst>
                <a:ext uri="{FF2B5EF4-FFF2-40B4-BE49-F238E27FC236}">
                  <a16:creationId xmlns:a16="http://schemas.microsoft.com/office/drawing/2014/main" id="{9D88C250-83DB-4298-A2A7-FDAF448A4532}"/>
                </a:ext>
              </a:extLst>
            </p:cNvPr>
            <p:cNvSpPr/>
            <p:nvPr/>
          </p:nvSpPr>
          <p:spPr>
            <a:xfrm>
              <a:off x="4741155" y="2236480"/>
              <a:ext cx="4199871" cy="584775"/>
            </a:xfrm>
            <a:prstGeom prst="rect">
              <a:avLst/>
            </a:prstGeom>
          </p:spPr>
          <p:txBody>
            <a:bodyPr wrap="square">
              <a:spAutoFit/>
            </a:bodyPr>
            <a:lstStyle/>
            <a:p>
              <a:r>
                <a:rPr lang="en-US" altLang="ko-KR" sz="1600" dirty="0">
                  <a:latin typeface="Times New Roman" panose="02020603050405020304" pitchFamily="18" charset="0"/>
                  <a:cs typeface="Times New Roman" panose="02020603050405020304" pitchFamily="18" charset="0"/>
                </a:rPr>
                <a:t>8.1 ICAO universal oversight audit program</a:t>
              </a:r>
            </a:p>
            <a:p>
              <a:r>
                <a:rPr lang="en-US" altLang="ko-KR" sz="1600" dirty="0">
                  <a:latin typeface="Times New Roman" panose="02020603050405020304" pitchFamily="18" charset="0"/>
                  <a:cs typeface="Times New Roman" panose="02020603050405020304" pitchFamily="18" charset="0"/>
                </a:rPr>
                <a:t>continuous monitoring approach (USOAP CMA)</a:t>
              </a:r>
              <a:endParaRPr lang="ko-KR" altLang="en-US" sz="1600" dirty="0">
                <a:latin typeface="Times New Roman" panose="02020603050405020304" pitchFamily="18" charset="0"/>
                <a:cs typeface="Times New Roman" panose="02020603050405020304" pitchFamily="18" charset="0"/>
              </a:endParaRPr>
            </a:p>
          </p:txBody>
        </p:sp>
      </p:grpSp>
      <p:grpSp>
        <p:nvGrpSpPr>
          <p:cNvPr id="11" name="그룹 10">
            <a:extLst>
              <a:ext uri="{FF2B5EF4-FFF2-40B4-BE49-F238E27FC236}">
                <a16:creationId xmlns:a16="http://schemas.microsoft.com/office/drawing/2014/main" id="{6A0F7453-13F6-4E91-B0B6-CAA52D136FCB}"/>
              </a:ext>
            </a:extLst>
          </p:cNvPr>
          <p:cNvGrpSpPr/>
          <p:nvPr/>
        </p:nvGrpSpPr>
        <p:grpSpPr>
          <a:xfrm>
            <a:off x="4593837" y="2377858"/>
            <a:ext cx="4615408" cy="2772450"/>
            <a:chOff x="4593837" y="2377858"/>
            <a:chExt cx="4615408" cy="2772450"/>
          </a:xfrm>
        </p:grpSpPr>
        <p:pic>
          <p:nvPicPr>
            <p:cNvPr id="9" name="그림 8">
              <a:extLst>
                <a:ext uri="{FF2B5EF4-FFF2-40B4-BE49-F238E27FC236}">
                  <a16:creationId xmlns:a16="http://schemas.microsoft.com/office/drawing/2014/main" id="{6455D2BA-C9DD-48DF-8C95-C95C442647CD}"/>
                </a:ext>
              </a:extLst>
            </p:cNvPr>
            <p:cNvPicPr>
              <a:picLocks noChangeAspect="1"/>
            </p:cNvPicPr>
            <p:nvPr/>
          </p:nvPicPr>
          <p:blipFill>
            <a:blip r:embed="rId4"/>
            <a:stretch>
              <a:fillRect/>
            </a:stretch>
          </p:blipFill>
          <p:spPr>
            <a:xfrm>
              <a:off x="4593837" y="2377858"/>
              <a:ext cx="4615408" cy="2772450"/>
            </a:xfrm>
            <a:prstGeom prst="rect">
              <a:avLst/>
            </a:prstGeom>
          </p:spPr>
        </p:pic>
        <p:pic>
          <p:nvPicPr>
            <p:cNvPr id="10" name="그림 9">
              <a:extLst>
                <a:ext uri="{FF2B5EF4-FFF2-40B4-BE49-F238E27FC236}">
                  <a16:creationId xmlns:a16="http://schemas.microsoft.com/office/drawing/2014/main" id="{09634E04-F65B-4CAE-99E6-DA02D13D41DF}"/>
                </a:ext>
              </a:extLst>
            </p:cNvPr>
            <p:cNvPicPr>
              <a:picLocks noChangeAspect="1"/>
            </p:cNvPicPr>
            <p:nvPr/>
          </p:nvPicPr>
          <p:blipFill>
            <a:blip r:embed="rId5"/>
            <a:stretch>
              <a:fillRect/>
            </a:stretch>
          </p:blipFill>
          <p:spPr>
            <a:xfrm>
              <a:off x="5270514" y="2791874"/>
              <a:ext cx="3935593" cy="224433"/>
            </a:xfrm>
            <a:prstGeom prst="rect">
              <a:avLst/>
            </a:prstGeom>
          </p:spPr>
        </p:pic>
      </p:grpSp>
    </p:spTree>
    <p:extLst>
      <p:ext uri="{BB962C8B-B14F-4D97-AF65-F5344CB8AC3E}">
        <p14:creationId xmlns:p14="http://schemas.microsoft.com/office/powerpoint/2010/main" val="2118023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D1436A0-0C8B-4417-9286-F0F572D1C14D}"/>
              </a:ext>
            </a:extLst>
          </p:cNvPr>
          <p:cNvPicPr>
            <a:picLocks noChangeAspect="1"/>
          </p:cNvPicPr>
          <p:nvPr/>
        </p:nvPicPr>
        <p:blipFill>
          <a:blip r:embed="rId2"/>
          <a:stretch>
            <a:fillRect/>
          </a:stretch>
        </p:blipFill>
        <p:spPr>
          <a:xfrm>
            <a:off x="467544" y="1287232"/>
            <a:ext cx="8208912" cy="5168256"/>
          </a:xfrm>
          <a:prstGeom prst="rect">
            <a:avLst/>
          </a:prstGeom>
        </p:spPr>
      </p:pic>
    </p:spTree>
    <p:extLst>
      <p:ext uri="{BB962C8B-B14F-4D97-AF65-F5344CB8AC3E}">
        <p14:creationId xmlns:p14="http://schemas.microsoft.com/office/powerpoint/2010/main" val="3565118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3518882-5769-4967-832C-1E2FFF1F3369}"/>
              </a:ext>
            </a:extLst>
          </p:cNvPr>
          <p:cNvPicPr>
            <a:picLocks noChangeAspect="1"/>
          </p:cNvPicPr>
          <p:nvPr/>
        </p:nvPicPr>
        <p:blipFill>
          <a:blip r:embed="rId2"/>
          <a:stretch>
            <a:fillRect/>
          </a:stretch>
        </p:blipFill>
        <p:spPr>
          <a:xfrm>
            <a:off x="1368946" y="3717032"/>
            <a:ext cx="6406108" cy="2644538"/>
          </a:xfrm>
          <a:prstGeom prst="rect">
            <a:avLst/>
          </a:prstGeom>
        </p:spPr>
      </p:pic>
      <p:pic>
        <p:nvPicPr>
          <p:cNvPr id="3" name="그림 2">
            <a:extLst>
              <a:ext uri="{FF2B5EF4-FFF2-40B4-BE49-F238E27FC236}">
                <a16:creationId xmlns:a16="http://schemas.microsoft.com/office/drawing/2014/main" id="{D2FB2C68-72D6-42E0-AA5E-A100C658822F}"/>
              </a:ext>
            </a:extLst>
          </p:cNvPr>
          <p:cNvPicPr>
            <a:picLocks noChangeAspect="1"/>
          </p:cNvPicPr>
          <p:nvPr/>
        </p:nvPicPr>
        <p:blipFill>
          <a:blip r:embed="rId3"/>
          <a:stretch>
            <a:fillRect/>
          </a:stretch>
        </p:blipFill>
        <p:spPr>
          <a:xfrm>
            <a:off x="1241884" y="1357610"/>
            <a:ext cx="6660232" cy="2106879"/>
          </a:xfrm>
          <a:prstGeom prst="rect">
            <a:avLst/>
          </a:prstGeom>
        </p:spPr>
      </p:pic>
    </p:spTree>
    <p:extLst>
      <p:ext uri="{BB962C8B-B14F-4D97-AF65-F5344CB8AC3E}">
        <p14:creationId xmlns:p14="http://schemas.microsoft.com/office/powerpoint/2010/main" val="137313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C1360A0F-EBA2-4DF0-AD22-9F148418D96D}"/>
              </a:ext>
            </a:extLst>
          </p:cNvPr>
          <p:cNvGrpSpPr/>
          <p:nvPr/>
        </p:nvGrpSpPr>
        <p:grpSpPr>
          <a:xfrm>
            <a:off x="1568968" y="4215099"/>
            <a:ext cx="6156176" cy="2130079"/>
            <a:chOff x="1493912" y="1298921"/>
            <a:chExt cx="6156176" cy="2130079"/>
          </a:xfrm>
        </p:grpSpPr>
        <p:pic>
          <p:nvPicPr>
            <p:cNvPr id="5122" name="Picture 2" descr="Committeeì ëí ì´ë¯¸ì§ ê²ìê²°ê³¼">
              <a:extLst>
                <a:ext uri="{FF2B5EF4-FFF2-40B4-BE49-F238E27FC236}">
                  <a16:creationId xmlns:a16="http://schemas.microsoft.com/office/drawing/2014/main" id="{21411205-97C2-4214-A841-0BBCA5E1F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912" y="1298921"/>
              <a:ext cx="6156176" cy="2130079"/>
            </a:xfrm>
            <a:prstGeom prst="rect">
              <a:avLst/>
            </a:prstGeom>
            <a:noFill/>
            <a:extLst>
              <a:ext uri="{909E8E84-426E-40DD-AFC4-6F175D3DCCD1}">
                <a14:hiddenFill xmlns:a14="http://schemas.microsoft.com/office/drawing/2010/main">
                  <a:solidFill>
                    <a:srgbClr val="FFFFFF"/>
                  </a:solidFill>
                </a14:hiddenFill>
              </a:ext>
            </a:extLst>
          </p:spPr>
        </p:pic>
        <p:sp>
          <p:nvSpPr>
            <p:cNvPr id="3" name="직사각형 2">
              <a:extLst>
                <a:ext uri="{FF2B5EF4-FFF2-40B4-BE49-F238E27FC236}">
                  <a16:creationId xmlns:a16="http://schemas.microsoft.com/office/drawing/2014/main" id="{580D0C41-96EC-4A45-A3A2-2434C00415C0}"/>
                </a:ext>
              </a:extLst>
            </p:cNvPr>
            <p:cNvSpPr/>
            <p:nvPr/>
          </p:nvSpPr>
          <p:spPr>
            <a:xfrm>
              <a:off x="2457382" y="3028890"/>
              <a:ext cx="4229235" cy="400110"/>
            </a:xfrm>
            <a:prstGeom prst="rect">
              <a:avLst/>
            </a:prstGeom>
          </p:spPr>
          <p:txBody>
            <a:bodyPr wrap="none">
              <a:spAutoFit/>
            </a:bodyPr>
            <a:lstStyle/>
            <a:p>
              <a:r>
                <a:rPr lang="en-GB" altLang="ko-KR" sz="2000" b="1" dirty="0">
                  <a:latin typeface="Times New Roman" panose="02020603050405020304" pitchFamily="18" charset="0"/>
                  <a:cs typeface="Times New Roman" panose="02020603050405020304" pitchFamily="18" charset="0"/>
                </a:rPr>
                <a:t>The Programme Steering Committee</a:t>
              </a:r>
            </a:p>
          </p:txBody>
        </p:sp>
      </p:grpSp>
      <p:sp>
        <p:nvSpPr>
          <p:cNvPr id="7" name="사각형: 모서리가 접힌 도형 6">
            <a:extLst>
              <a:ext uri="{FF2B5EF4-FFF2-40B4-BE49-F238E27FC236}">
                <a16:creationId xmlns:a16="http://schemas.microsoft.com/office/drawing/2014/main" id="{90EC0E45-7303-45B0-B1BA-204BAEB285DA}"/>
              </a:ext>
            </a:extLst>
          </p:cNvPr>
          <p:cNvSpPr/>
          <p:nvPr/>
        </p:nvSpPr>
        <p:spPr>
          <a:xfrm>
            <a:off x="390139" y="1599948"/>
            <a:ext cx="2550029" cy="2434663"/>
          </a:xfrm>
          <a:prstGeom prst="foldedCorner">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latin typeface="Times New Roman" panose="02020603050405020304" pitchFamily="18" charset="0"/>
                <a:cs typeface="Times New Roman" panose="02020603050405020304" pitchFamily="18" charset="0"/>
              </a:rPr>
              <a:t>Monitor the project, determine priorities and the work </a:t>
            </a:r>
            <a:r>
              <a:rPr lang="en-US" altLang="ko-KR" sz="1600" dirty="0" err="1">
                <a:solidFill>
                  <a:schemeClr val="tx1"/>
                </a:solidFill>
                <a:latin typeface="Times New Roman" panose="02020603050405020304" pitchFamily="18" charset="0"/>
                <a:cs typeface="Times New Roman" panose="02020603050405020304" pitchFamily="18" charset="0"/>
              </a:rPr>
              <a:t>programme</a:t>
            </a:r>
            <a:r>
              <a:rPr lang="en-US" altLang="ko-KR" sz="1600" dirty="0">
                <a:solidFill>
                  <a:schemeClr val="tx1"/>
                </a:solidFill>
                <a:latin typeface="Times New Roman" panose="02020603050405020304" pitchFamily="18" charset="0"/>
                <a:cs typeface="Times New Roman" panose="02020603050405020304" pitchFamily="18" charset="0"/>
              </a:rPr>
              <a:t>, including the annual mission </a:t>
            </a:r>
            <a:r>
              <a:rPr lang="en-US" altLang="ko-KR" sz="1600" dirty="0" err="1">
                <a:solidFill>
                  <a:schemeClr val="tx1"/>
                </a:solidFill>
                <a:latin typeface="Times New Roman" panose="02020603050405020304" pitchFamily="18" charset="0"/>
                <a:cs typeface="Times New Roman" panose="02020603050405020304" pitchFamily="18" charset="0"/>
              </a:rPr>
              <a:t>programme</a:t>
            </a:r>
            <a:r>
              <a:rPr lang="en-US" altLang="ko-KR" sz="1600" dirty="0">
                <a:solidFill>
                  <a:schemeClr val="tx1"/>
                </a:solidFill>
                <a:latin typeface="Times New Roman" panose="02020603050405020304" pitchFamily="18" charset="0"/>
                <a:cs typeface="Times New Roman" panose="02020603050405020304" pitchFamily="18" charset="0"/>
              </a:rPr>
              <a:t> to States, and training requirements on the basis of needs and available resources.</a:t>
            </a:r>
            <a:endParaRPr lang="ko-KR" altLang="en-US" sz="1600" dirty="0">
              <a:solidFill>
                <a:schemeClr val="tx1"/>
              </a:solidFill>
            </a:endParaRPr>
          </a:p>
        </p:txBody>
      </p:sp>
      <p:sp>
        <p:nvSpPr>
          <p:cNvPr id="10" name="사각형: 모서리가 접힌 도형 9">
            <a:extLst>
              <a:ext uri="{FF2B5EF4-FFF2-40B4-BE49-F238E27FC236}">
                <a16:creationId xmlns:a16="http://schemas.microsoft.com/office/drawing/2014/main" id="{C99B4767-0F53-4AB9-8BAE-F7601BCC59ED}"/>
              </a:ext>
            </a:extLst>
          </p:cNvPr>
          <p:cNvSpPr/>
          <p:nvPr/>
        </p:nvSpPr>
        <p:spPr>
          <a:xfrm>
            <a:off x="3350912" y="1577860"/>
            <a:ext cx="2592288" cy="2434663"/>
          </a:xfrm>
          <a:prstGeom prst="foldedCorner">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latin typeface="Times New Roman" panose="02020603050405020304" pitchFamily="18" charset="0"/>
                <a:cs typeface="Times New Roman" panose="02020603050405020304" pitchFamily="18" charset="0"/>
              </a:rPr>
              <a:t>Monitor NARAST activities and promote the implementation of interventions emanating from the APAC Regional Aviation Safety Group (RASG) deemed appropriate for the North Asia sub-region. </a:t>
            </a:r>
            <a:endParaRPr lang="ko-KR" altLang="en-US" sz="1600" dirty="0">
              <a:solidFill>
                <a:schemeClr val="tx1"/>
              </a:solidFill>
            </a:endParaRPr>
          </a:p>
        </p:txBody>
      </p:sp>
      <p:sp>
        <p:nvSpPr>
          <p:cNvPr id="11" name="사각형: 모서리가 접힌 도형 10">
            <a:extLst>
              <a:ext uri="{FF2B5EF4-FFF2-40B4-BE49-F238E27FC236}">
                <a16:creationId xmlns:a16="http://schemas.microsoft.com/office/drawing/2014/main" id="{C2A429B1-9573-4231-93A6-8267D5224A03}"/>
              </a:ext>
            </a:extLst>
          </p:cNvPr>
          <p:cNvSpPr/>
          <p:nvPr/>
        </p:nvSpPr>
        <p:spPr>
          <a:xfrm>
            <a:off x="6353944" y="1577861"/>
            <a:ext cx="2592288" cy="2434663"/>
          </a:xfrm>
          <a:prstGeom prst="foldedCorne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latin typeface="Times New Roman" panose="02020603050405020304" pitchFamily="18" charset="0"/>
                <a:cs typeface="Times New Roman" panose="02020603050405020304" pitchFamily="18" charset="0"/>
              </a:rPr>
              <a:t>The CTA/PC review regularly the funding of the project and undertake timely follow-up with project participating governments and donors in this regard.</a:t>
            </a:r>
          </a:p>
        </p:txBody>
      </p:sp>
    </p:spTree>
    <p:extLst>
      <p:ext uri="{BB962C8B-B14F-4D97-AF65-F5344CB8AC3E}">
        <p14:creationId xmlns:p14="http://schemas.microsoft.com/office/powerpoint/2010/main" val="274827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86FF44-E5CF-4B70-8707-AF8CAF2996AF}"/>
              </a:ext>
            </a:extLst>
          </p:cNvPr>
          <p:cNvSpPr txBox="1">
            <a:spLocks/>
          </p:cNvSpPr>
          <p:nvPr/>
        </p:nvSpPr>
        <p:spPr>
          <a:xfrm>
            <a:off x="2790672" y="1700808"/>
            <a:ext cx="6129177" cy="4248472"/>
          </a:xfrm>
          <a:prstGeom prst="rect">
            <a:avLst/>
          </a:prstGeom>
        </p:spPr>
        <p:txBody>
          <a:bodyPr vert="horz" lIns="91440" tIns="45720" rIns="91440" bIns="45720" rtlCol="0" anchor="ctr">
            <a:noAutofit/>
          </a:bodyPr>
          <a:lstStyle>
            <a:lvl1pPr marL="0" indent="0" algn="ctr" defTabSz="914377"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377"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377"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377"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377"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377"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377"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377"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377"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COSCAP-NA Programme </a:t>
            </a:r>
          </a:p>
          <a:p>
            <a:r>
              <a:rPr lang="en-US" sz="3600"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Objectives</a:t>
            </a:r>
            <a:endParaRPr lang="en-CA" sz="3600"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sz="2000" dirty="0">
                <a:solidFill>
                  <a:schemeClr val="tx1"/>
                </a:solidFill>
                <a:latin typeface="Times New Roman" panose="02020603050405020304" pitchFamily="18" charset="0"/>
                <a:cs typeface="Times New Roman" panose="02020603050405020304" pitchFamily="18" charset="0"/>
              </a:rPr>
              <a:t> </a:t>
            </a:r>
            <a:endParaRPr lang="en-CA" sz="2000" b="1" dirty="0">
              <a:solidFill>
                <a:schemeClr val="tx1"/>
              </a:solidFill>
              <a:latin typeface="Times New Roman" panose="02020603050405020304" pitchFamily="18" charset="0"/>
              <a:cs typeface="Times New Roman" panose="02020603050405020304" pitchFamily="18" charset="0"/>
            </a:endParaRPr>
          </a:p>
          <a:p>
            <a:pPr marL="177800" indent="-177800" algn="l" latinLnBrk="0">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To contribute to the social and economic development of the Participating States.</a:t>
            </a:r>
          </a:p>
          <a:p>
            <a:pPr marL="177800" indent="-177800" algn="l" latinLnBrk="0">
              <a:spcBef>
                <a:spcPts val="0"/>
              </a:spcBef>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177800" indent="-177800" algn="l" latinLnBrk="0">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By improving their capability to maintain suitable, harmonious and efficient airworthiness, flight operations, aerodrome, air traffic control and other safety related regulatory systems.</a:t>
            </a:r>
            <a:endParaRPr lang="en-CA" sz="2400" b="1" dirty="0">
              <a:solidFill>
                <a:schemeClr val="tx1"/>
              </a:solidFill>
              <a:latin typeface="Times New Roman" panose="02020603050405020304" pitchFamily="18" charset="0"/>
              <a:cs typeface="Times New Roman" panose="02020603050405020304" pitchFamily="18" charset="0"/>
            </a:endParaRPr>
          </a:p>
        </p:txBody>
      </p:sp>
      <p:pic>
        <p:nvPicPr>
          <p:cNvPr id="4" name="그래픽 3" descr="과녁">
            <a:extLst>
              <a:ext uri="{FF2B5EF4-FFF2-40B4-BE49-F238E27FC236}">
                <a16:creationId xmlns:a16="http://schemas.microsoft.com/office/drawing/2014/main" id="{8922F34B-4275-4E9E-A703-8785E1162C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121" y="1988840"/>
            <a:ext cx="2664296" cy="2664296"/>
          </a:xfrm>
          <a:prstGeom prst="rect">
            <a:avLst/>
          </a:prstGeom>
        </p:spPr>
      </p:pic>
      <p:sp>
        <p:nvSpPr>
          <p:cNvPr id="6" name="직사각형 5">
            <a:extLst>
              <a:ext uri="{FF2B5EF4-FFF2-40B4-BE49-F238E27FC236}">
                <a16:creationId xmlns:a16="http://schemas.microsoft.com/office/drawing/2014/main" id="{1503F103-81B8-45D2-8B3D-094848FC08D8}"/>
              </a:ext>
            </a:extLst>
          </p:cNvPr>
          <p:cNvSpPr/>
          <p:nvPr/>
        </p:nvSpPr>
        <p:spPr>
          <a:xfrm>
            <a:off x="534417" y="4869160"/>
            <a:ext cx="926852" cy="830997"/>
          </a:xfrm>
          <a:prstGeom prst="rect">
            <a:avLst/>
          </a:prstGeom>
          <a:solidFill>
            <a:srgbClr val="001746"/>
          </a:solidFill>
        </p:spPr>
        <p:txBody>
          <a:bodyPr wrap="square">
            <a:spAutoFit/>
          </a:bodyPr>
          <a:lstStyle/>
          <a:p>
            <a:pPr algn="ctr"/>
            <a:r>
              <a:rPr lang="en-US" altLang="ko-KR" sz="1600" dirty="0">
                <a:solidFill>
                  <a:schemeClr val="bg1"/>
                </a:solidFill>
                <a:latin typeface="Times New Roman" panose="02020603050405020304" pitchFamily="18" charset="0"/>
                <a:cs typeface="Times New Roman" panose="02020603050405020304" pitchFamily="18" charset="0"/>
              </a:rPr>
              <a:t>ICAO USOAP CMA </a:t>
            </a:r>
            <a:endParaRPr lang="ko-KR" altLang="en-US" sz="1600" dirty="0">
              <a:solidFill>
                <a:schemeClr val="bg1"/>
              </a:solidFill>
            </a:endParaRPr>
          </a:p>
        </p:txBody>
      </p:sp>
      <p:sp>
        <p:nvSpPr>
          <p:cNvPr id="7" name="직사각형 6">
            <a:extLst>
              <a:ext uri="{FF2B5EF4-FFF2-40B4-BE49-F238E27FC236}">
                <a16:creationId xmlns:a16="http://schemas.microsoft.com/office/drawing/2014/main" id="{43CF5C50-60D9-411E-89EF-CB2F33547B99}"/>
              </a:ext>
            </a:extLst>
          </p:cNvPr>
          <p:cNvSpPr/>
          <p:nvPr/>
        </p:nvSpPr>
        <p:spPr>
          <a:xfrm>
            <a:off x="1517949" y="4869160"/>
            <a:ext cx="926852" cy="830997"/>
          </a:xfrm>
          <a:prstGeom prst="rect">
            <a:avLst/>
          </a:prstGeom>
          <a:solidFill>
            <a:srgbClr val="007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bg1"/>
                </a:solidFill>
                <a:latin typeface="Times New Roman" panose="02020603050405020304" pitchFamily="18" charset="0"/>
                <a:cs typeface="Times New Roman" panose="02020603050405020304" pitchFamily="18" charset="0"/>
              </a:rPr>
              <a:t>ICAO</a:t>
            </a:r>
          </a:p>
          <a:p>
            <a:pPr algn="ctr"/>
            <a:r>
              <a:rPr lang="en-US" altLang="ko-KR" sz="1600" dirty="0">
                <a:solidFill>
                  <a:schemeClr val="bg1"/>
                </a:solidFill>
                <a:latin typeface="Times New Roman" panose="02020603050405020304" pitchFamily="18" charset="0"/>
                <a:cs typeface="Times New Roman" panose="02020603050405020304" pitchFamily="18" charset="0"/>
              </a:rPr>
              <a:t>ANNEX</a:t>
            </a:r>
            <a:endParaRPr lang="ko-KR" alt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78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그룹 21">
            <a:extLst>
              <a:ext uri="{FF2B5EF4-FFF2-40B4-BE49-F238E27FC236}">
                <a16:creationId xmlns:a16="http://schemas.microsoft.com/office/drawing/2014/main" id="{80574808-56EB-43A5-A40A-BC253ECA8FD3}"/>
              </a:ext>
            </a:extLst>
          </p:cNvPr>
          <p:cNvGrpSpPr/>
          <p:nvPr/>
        </p:nvGrpSpPr>
        <p:grpSpPr>
          <a:xfrm>
            <a:off x="231170" y="1408026"/>
            <a:ext cx="8568953" cy="1347295"/>
            <a:chOff x="287524" y="1628800"/>
            <a:chExt cx="8568953" cy="1347295"/>
          </a:xfrm>
        </p:grpSpPr>
        <p:sp>
          <p:nvSpPr>
            <p:cNvPr id="8" name="직사각형 7">
              <a:extLst>
                <a:ext uri="{FF2B5EF4-FFF2-40B4-BE49-F238E27FC236}">
                  <a16:creationId xmlns:a16="http://schemas.microsoft.com/office/drawing/2014/main" id="{4230ADA1-A910-404B-8522-D9DBF37EA57F}"/>
                </a:ext>
              </a:extLst>
            </p:cNvPr>
            <p:cNvSpPr/>
            <p:nvPr/>
          </p:nvSpPr>
          <p:spPr>
            <a:xfrm>
              <a:off x="1241377" y="1775766"/>
              <a:ext cx="7615100" cy="1200329"/>
            </a:xfrm>
            <a:prstGeom prst="rect">
              <a:avLst/>
            </a:prstGeom>
            <a:solidFill>
              <a:schemeClr val="bg1">
                <a:lumMod val="95000"/>
              </a:schemeClr>
            </a:solidFill>
          </p:spPr>
          <p:txBody>
            <a:bodyPr wrap="square">
              <a:spAutoFit/>
            </a:bodyPr>
            <a:lstStyle/>
            <a:p>
              <a:pPr marL="268288"/>
              <a:r>
                <a:rPr lang="en-US" altLang="ko-KR" sz="2400" dirty="0">
                  <a:latin typeface="Times New Roman" panose="02020603050405020304" pitchFamily="18" charset="0"/>
                  <a:cs typeface="Times New Roman" panose="02020603050405020304" pitchFamily="18" charset="0"/>
                </a:rPr>
                <a:t>Ensuring the safety oversight capabilities to meet international requirements and the deficiencies identified by the ICAO USOAP Audit have been fully corrected.</a:t>
              </a:r>
              <a:endParaRPr lang="en-CA" altLang="ko-KR" sz="2400" dirty="0">
                <a:latin typeface="Times New Roman" panose="02020603050405020304" pitchFamily="18" charset="0"/>
                <a:cs typeface="Times New Roman" panose="02020603050405020304" pitchFamily="18" charset="0"/>
              </a:endParaRPr>
            </a:p>
          </p:txBody>
        </p:sp>
        <p:grpSp>
          <p:nvGrpSpPr>
            <p:cNvPr id="7" name="그룹 6">
              <a:extLst>
                <a:ext uri="{FF2B5EF4-FFF2-40B4-BE49-F238E27FC236}">
                  <a16:creationId xmlns:a16="http://schemas.microsoft.com/office/drawing/2014/main" id="{1A3C0364-3C19-411B-8781-5A542DA1A725}"/>
                </a:ext>
              </a:extLst>
            </p:cNvPr>
            <p:cNvGrpSpPr/>
            <p:nvPr/>
          </p:nvGrpSpPr>
          <p:grpSpPr>
            <a:xfrm>
              <a:off x="287524" y="1628800"/>
              <a:ext cx="1260140" cy="1260140"/>
              <a:chOff x="287524" y="1916832"/>
              <a:chExt cx="972108" cy="972108"/>
            </a:xfrm>
          </p:grpSpPr>
          <p:sp>
            <p:nvSpPr>
              <p:cNvPr id="6" name="타원 5">
                <a:extLst>
                  <a:ext uri="{FF2B5EF4-FFF2-40B4-BE49-F238E27FC236}">
                    <a16:creationId xmlns:a16="http://schemas.microsoft.com/office/drawing/2014/main" id="{23343A8B-FB83-41D1-ADCB-A96F9B1C2BCC}"/>
                  </a:ext>
                </a:extLst>
              </p:cNvPr>
              <p:cNvSpPr/>
              <p:nvPr/>
            </p:nvSpPr>
            <p:spPr>
              <a:xfrm>
                <a:off x="287524" y="1916832"/>
                <a:ext cx="972108" cy="97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 name="타원 2">
                <a:extLst>
                  <a:ext uri="{FF2B5EF4-FFF2-40B4-BE49-F238E27FC236}">
                    <a16:creationId xmlns:a16="http://schemas.microsoft.com/office/drawing/2014/main" id="{55E66573-E40E-4721-A524-E93ADFEF8A65}"/>
                  </a:ext>
                </a:extLst>
              </p:cNvPr>
              <p:cNvSpPr/>
              <p:nvPr/>
            </p:nvSpPr>
            <p:spPr>
              <a:xfrm>
                <a:off x="377534" y="1990832"/>
                <a:ext cx="793344" cy="825164"/>
              </a:xfrm>
              <a:prstGeom prst="ellipse">
                <a:avLst/>
              </a:prstGeom>
              <a:solidFill>
                <a:srgbClr val="001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a:latin typeface="Times New Roman" panose="02020603050405020304" pitchFamily="18" charset="0"/>
                    <a:cs typeface="Times New Roman" panose="02020603050405020304" pitchFamily="18" charset="0"/>
                  </a:rPr>
                  <a:t>1</a:t>
                </a:r>
                <a:endParaRPr lang="ko-KR" altLang="en-US" sz="2800" dirty="0">
                  <a:latin typeface="Times New Roman" panose="02020603050405020304" pitchFamily="18" charset="0"/>
                  <a:cs typeface="Times New Roman" panose="02020603050405020304" pitchFamily="18" charset="0"/>
                </a:endParaRPr>
              </a:p>
            </p:txBody>
          </p:sp>
        </p:grpSp>
      </p:grpSp>
      <p:grpSp>
        <p:nvGrpSpPr>
          <p:cNvPr id="23" name="그룹 22">
            <a:extLst>
              <a:ext uri="{FF2B5EF4-FFF2-40B4-BE49-F238E27FC236}">
                <a16:creationId xmlns:a16="http://schemas.microsoft.com/office/drawing/2014/main" id="{96FA33AF-BF65-44C9-97CB-57AB38215EBE}"/>
              </a:ext>
            </a:extLst>
          </p:cNvPr>
          <p:cNvGrpSpPr/>
          <p:nvPr/>
        </p:nvGrpSpPr>
        <p:grpSpPr>
          <a:xfrm>
            <a:off x="266419" y="3010325"/>
            <a:ext cx="8676964" cy="1569660"/>
            <a:chOff x="287524" y="3203247"/>
            <a:chExt cx="8676964" cy="1569660"/>
          </a:xfrm>
        </p:grpSpPr>
        <p:sp>
          <p:nvSpPr>
            <p:cNvPr id="12" name="직사각형 11">
              <a:extLst>
                <a:ext uri="{FF2B5EF4-FFF2-40B4-BE49-F238E27FC236}">
                  <a16:creationId xmlns:a16="http://schemas.microsoft.com/office/drawing/2014/main" id="{8287EBBB-9794-42EC-ADB2-316856484957}"/>
                </a:ext>
              </a:extLst>
            </p:cNvPr>
            <p:cNvSpPr/>
            <p:nvPr/>
          </p:nvSpPr>
          <p:spPr>
            <a:xfrm>
              <a:off x="1241376" y="3203247"/>
              <a:ext cx="7723112" cy="1569660"/>
            </a:xfrm>
            <a:prstGeom prst="rect">
              <a:avLst/>
            </a:prstGeom>
            <a:solidFill>
              <a:schemeClr val="bg1">
                <a:lumMod val="95000"/>
              </a:schemeClr>
            </a:solidFill>
          </p:spPr>
          <p:txBody>
            <a:bodyPr wrap="square">
              <a:spAutoFit/>
            </a:bodyPr>
            <a:lstStyle/>
            <a:p>
              <a:pPr marL="268288"/>
              <a:r>
                <a:rPr lang="en-US" altLang="ko-KR" sz="2400" dirty="0">
                  <a:latin typeface="Times New Roman" panose="02020603050405020304" pitchFamily="18" charset="0"/>
                  <a:cs typeface="Times New Roman" panose="02020603050405020304" pitchFamily="18" charset="0"/>
                </a:rPr>
                <a:t>Establishing a forum for coordination and cooperation with the aim of the harmonization of regulations, policies and procedures about safety oversight, improving safety standards, and applying accident prevention measures.</a:t>
              </a:r>
              <a:endParaRPr lang="en-CA" altLang="ko-KR" sz="2400" dirty="0">
                <a:latin typeface="Times New Roman" panose="02020603050405020304" pitchFamily="18" charset="0"/>
                <a:cs typeface="Times New Roman" panose="02020603050405020304" pitchFamily="18" charset="0"/>
              </a:endParaRPr>
            </a:p>
          </p:txBody>
        </p:sp>
        <p:grpSp>
          <p:nvGrpSpPr>
            <p:cNvPr id="13" name="그룹 12">
              <a:extLst>
                <a:ext uri="{FF2B5EF4-FFF2-40B4-BE49-F238E27FC236}">
                  <a16:creationId xmlns:a16="http://schemas.microsoft.com/office/drawing/2014/main" id="{B8DFAA11-3A82-4923-BA6F-2CFBF473A5CF}"/>
                </a:ext>
              </a:extLst>
            </p:cNvPr>
            <p:cNvGrpSpPr/>
            <p:nvPr/>
          </p:nvGrpSpPr>
          <p:grpSpPr>
            <a:xfrm>
              <a:off x="287524" y="3287931"/>
              <a:ext cx="1260140" cy="1260140"/>
              <a:chOff x="287524" y="1916832"/>
              <a:chExt cx="972108" cy="972108"/>
            </a:xfrm>
          </p:grpSpPr>
          <p:sp>
            <p:nvSpPr>
              <p:cNvPr id="14" name="타원 13">
                <a:extLst>
                  <a:ext uri="{FF2B5EF4-FFF2-40B4-BE49-F238E27FC236}">
                    <a16:creationId xmlns:a16="http://schemas.microsoft.com/office/drawing/2014/main" id="{07C36D75-E4EE-4C85-8DEE-018CFEA24781}"/>
                  </a:ext>
                </a:extLst>
              </p:cNvPr>
              <p:cNvSpPr/>
              <p:nvPr/>
            </p:nvSpPr>
            <p:spPr>
              <a:xfrm>
                <a:off x="287524" y="1916832"/>
                <a:ext cx="972108" cy="97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anose="02020603050405020304" pitchFamily="18" charset="0"/>
                  <a:cs typeface="Times New Roman" panose="02020603050405020304" pitchFamily="18" charset="0"/>
                </a:endParaRPr>
              </a:p>
            </p:txBody>
          </p:sp>
          <p:sp>
            <p:nvSpPr>
              <p:cNvPr id="15" name="타원 14">
                <a:extLst>
                  <a:ext uri="{FF2B5EF4-FFF2-40B4-BE49-F238E27FC236}">
                    <a16:creationId xmlns:a16="http://schemas.microsoft.com/office/drawing/2014/main" id="{9B98F9FC-AFC6-4D24-82A9-2EA1E8B732D0}"/>
                  </a:ext>
                </a:extLst>
              </p:cNvPr>
              <p:cNvSpPr/>
              <p:nvPr/>
            </p:nvSpPr>
            <p:spPr>
              <a:xfrm>
                <a:off x="376906" y="1953827"/>
                <a:ext cx="793344" cy="825164"/>
              </a:xfrm>
              <a:prstGeom prst="ellipse">
                <a:avLst/>
              </a:prstGeom>
              <a:solidFill>
                <a:srgbClr val="001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a:latin typeface="Times New Roman" panose="02020603050405020304" pitchFamily="18" charset="0"/>
                    <a:cs typeface="Times New Roman" panose="02020603050405020304" pitchFamily="18" charset="0"/>
                  </a:rPr>
                  <a:t>2</a:t>
                </a:r>
                <a:endParaRPr lang="ko-KR" altLang="en-US" sz="2800" dirty="0">
                  <a:latin typeface="Times New Roman" panose="02020603050405020304" pitchFamily="18" charset="0"/>
                  <a:cs typeface="Times New Roman" panose="02020603050405020304" pitchFamily="18" charset="0"/>
                </a:endParaRPr>
              </a:p>
            </p:txBody>
          </p:sp>
        </p:grpSp>
      </p:grpSp>
      <p:grpSp>
        <p:nvGrpSpPr>
          <p:cNvPr id="24" name="그룹 23">
            <a:extLst>
              <a:ext uri="{FF2B5EF4-FFF2-40B4-BE49-F238E27FC236}">
                <a16:creationId xmlns:a16="http://schemas.microsoft.com/office/drawing/2014/main" id="{0A93FC2A-2B98-456E-9D18-F2580EE061B9}"/>
              </a:ext>
            </a:extLst>
          </p:cNvPr>
          <p:cNvGrpSpPr/>
          <p:nvPr/>
        </p:nvGrpSpPr>
        <p:grpSpPr>
          <a:xfrm>
            <a:off x="266419" y="4781992"/>
            <a:ext cx="8676964" cy="1658609"/>
            <a:chOff x="287524" y="4920547"/>
            <a:chExt cx="8676964" cy="1658609"/>
          </a:xfrm>
        </p:grpSpPr>
        <p:sp>
          <p:nvSpPr>
            <p:cNvPr id="2" name="직사각형 1">
              <a:extLst>
                <a:ext uri="{FF2B5EF4-FFF2-40B4-BE49-F238E27FC236}">
                  <a16:creationId xmlns:a16="http://schemas.microsoft.com/office/drawing/2014/main" id="{223061E5-CCF6-40A3-8BE9-78E1C129FBD2}"/>
                </a:ext>
              </a:extLst>
            </p:cNvPr>
            <p:cNvSpPr/>
            <p:nvPr/>
          </p:nvSpPr>
          <p:spPr>
            <a:xfrm>
              <a:off x="1241376" y="5009496"/>
              <a:ext cx="7723112" cy="1569660"/>
            </a:xfrm>
            <a:prstGeom prst="rect">
              <a:avLst/>
            </a:prstGeom>
            <a:solidFill>
              <a:schemeClr val="bg1">
                <a:lumMod val="95000"/>
              </a:schemeClr>
            </a:solidFill>
          </p:spPr>
          <p:txBody>
            <a:bodyPr wrap="square">
              <a:spAutoFit/>
            </a:bodyPr>
            <a:lstStyle/>
            <a:p>
              <a:pPr marL="268288"/>
              <a:r>
                <a:rPr lang="en-US" altLang="ko-KR" sz="2400" dirty="0">
                  <a:latin typeface="Times New Roman" panose="02020603050405020304" pitchFamily="18" charset="0"/>
                  <a:cs typeface="Times New Roman" panose="02020603050405020304" pitchFamily="18" charset="0"/>
                </a:rPr>
                <a:t>Establishment of a systematic </a:t>
              </a:r>
              <a:r>
                <a:rPr lang="en-US" altLang="ko-KR" sz="2400" dirty="0" err="1">
                  <a:latin typeface="Times New Roman" panose="02020603050405020304" pitchFamily="18" charset="0"/>
                  <a:cs typeface="Times New Roman" panose="02020603050405020304" pitchFamily="18" charset="0"/>
                </a:rPr>
                <a:t>programme</a:t>
              </a:r>
              <a:r>
                <a:rPr lang="en-US" altLang="ko-KR" sz="2400" dirty="0">
                  <a:latin typeface="Times New Roman" panose="02020603050405020304" pitchFamily="18" charset="0"/>
                  <a:cs typeface="Times New Roman" panose="02020603050405020304" pitchFamily="18" charset="0"/>
                </a:rPr>
                <a:t> for the inspection of air operators and maintenance organizations where Civil Aviation Authorities currently lack the capability to do so independently.</a:t>
              </a:r>
              <a:endParaRPr lang="en-CA" altLang="ko-KR" sz="2400" dirty="0">
                <a:latin typeface="Times New Roman" panose="02020603050405020304" pitchFamily="18" charset="0"/>
                <a:cs typeface="Times New Roman" panose="02020603050405020304" pitchFamily="18" charset="0"/>
              </a:endParaRPr>
            </a:p>
          </p:txBody>
        </p:sp>
        <p:grpSp>
          <p:nvGrpSpPr>
            <p:cNvPr id="19" name="그룹 18">
              <a:extLst>
                <a:ext uri="{FF2B5EF4-FFF2-40B4-BE49-F238E27FC236}">
                  <a16:creationId xmlns:a16="http://schemas.microsoft.com/office/drawing/2014/main" id="{17B1CF45-AE58-4938-82A7-E9F667AF4159}"/>
                </a:ext>
              </a:extLst>
            </p:cNvPr>
            <p:cNvGrpSpPr/>
            <p:nvPr/>
          </p:nvGrpSpPr>
          <p:grpSpPr>
            <a:xfrm>
              <a:off x="287524" y="4920547"/>
              <a:ext cx="1260140" cy="1260140"/>
              <a:chOff x="287524" y="1916832"/>
              <a:chExt cx="972108" cy="972108"/>
            </a:xfrm>
          </p:grpSpPr>
          <p:sp>
            <p:nvSpPr>
              <p:cNvPr id="20" name="타원 19">
                <a:extLst>
                  <a:ext uri="{FF2B5EF4-FFF2-40B4-BE49-F238E27FC236}">
                    <a16:creationId xmlns:a16="http://schemas.microsoft.com/office/drawing/2014/main" id="{B2D0198B-3158-48C1-A994-0A67CF948A56}"/>
                  </a:ext>
                </a:extLst>
              </p:cNvPr>
              <p:cNvSpPr/>
              <p:nvPr/>
            </p:nvSpPr>
            <p:spPr>
              <a:xfrm>
                <a:off x="287524" y="1916832"/>
                <a:ext cx="972108" cy="97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1" name="타원 20">
                <a:extLst>
                  <a:ext uri="{FF2B5EF4-FFF2-40B4-BE49-F238E27FC236}">
                    <a16:creationId xmlns:a16="http://schemas.microsoft.com/office/drawing/2014/main" id="{94A153FE-CE1A-43D0-A2E0-10FD73B103C4}"/>
                  </a:ext>
                </a:extLst>
              </p:cNvPr>
              <p:cNvSpPr/>
              <p:nvPr/>
            </p:nvSpPr>
            <p:spPr>
              <a:xfrm>
                <a:off x="377534" y="1990304"/>
                <a:ext cx="793344" cy="825164"/>
              </a:xfrm>
              <a:prstGeom prst="ellipse">
                <a:avLst/>
              </a:prstGeom>
              <a:solidFill>
                <a:srgbClr val="001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a:latin typeface="Times New Roman" panose="02020603050405020304" pitchFamily="18" charset="0"/>
                    <a:cs typeface="Times New Roman" panose="02020603050405020304" pitchFamily="18" charset="0"/>
                  </a:rPr>
                  <a:t>3</a:t>
                </a:r>
                <a:endParaRPr lang="ko-KR" altLang="en-US" sz="28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94412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753A9282-149E-441B-8134-538873CF91AD}"/>
              </a:ext>
            </a:extLst>
          </p:cNvPr>
          <p:cNvGrpSpPr/>
          <p:nvPr/>
        </p:nvGrpSpPr>
        <p:grpSpPr>
          <a:xfrm>
            <a:off x="278390" y="4581128"/>
            <a:ext cx="8688115" cy="1507232"/>
            <a:chOff x="287524" y="4920547"/>
            <a:chExt cx="8688115" cy="1507232"/>
          </a:xfrm>
        </p:grpSpPr>
        <p:sp>
          <p:nvSpPr>
            <p:cNvPr id="4" name="직사각형 3">
              <a:extLst>
                <a:ext uri="{FF2B5EF4-FFF2-40B4-BE49-F238E27FC236}">
                  <a16:creationId xmlns:a16="http://schemas.microsoft.com/office/drawing/2014/main" id="{0B834B3C-E915-4714-82A7-F892ACDDA7A5}"/>
                </a:ext>
              </a:extLst>
            </p:cNvPr>
            <p:cNvSpPr/>
            <p:nvPr/>
          </p:nvSpPr>
          <p:spPr>
            <a:xfrm>
              <a:off x="1252527" y="5227450"/>
              <a:ext cx="7723112" cy="1200329"/>
            </a:xfrm>
            <a:prstGeom prst="rect">
              <a:avLst/>
            </a:prstGeom>
            <a:solidFill>
              <a:schemeClr val="bg1">
                <a:lumMod val="95000"/>
              </a:schemeClr>
            </a:solidFill>
          </p:spPr>
          <p:txBody>
            <a:bodyPr wrap="square">
              <a:spAutoFit/>
            </a:bodyPr>
            <a:lstStyle/>
            <a:p>
              <a:pPr marL="268288"/>
              <a:r>
                <a:rPr lang="en-US" altLang="ko-KR" sz="2400" dirty="0">
                  <a:latin typeface="Times New Roman" panose="02020603050405020304" pitchFamily="18" charset="0"/>
                  <a:cs typeface="Times New Roman" panose="02020603050405020304" pitchFamily="18" charset="0"/>
                </a:rPr>
                <a:t>States and Administrations have implemented an SSP commensurate with the size and complexity of the State’s aviation system.</a:t>
              </a:r>
              <a:endParaRPr lang="en-CA" altLang="ko-KR" sz="2400" dirty="0">
                <a:latin typeface="Times New Roman" panose="02020603050405020304" pitchFamily="18" charset="0"/>
                <a:cs typeface="Times New Roman" panose="02020603050405020304" pitchFamily="18" charset="0"/>
              </a:endParaRPr>
            </a:p>
          </p:txBody>
        </p:sp>
        <p:grpSp>
          <p:nvGrpSpPr>
            <p:cNvPr id="5" name="그룹 4">
              <a:extLst>
                <a:ext uri="{FF2B5EF4-FFF2-40B4-BE49-F238E27FC236}">
                  <a16:creationId xmlns:a16="http://schemas.microsoft.com/office/drawing/2014/main" id="{D0028B13-683D-4920-AC83-14DE9173D743}"/>
                </a:ext>
              </a:extLst>
            </p:cNvPr>
            <p:cNvGrpSpPr/>
            <p:nvPr/>
          </p:nvGrpSpPr>
          <p:grpSpPr>
            <a:xfrm>
              <a:off x="287524" y="4920547"/>
              <a:ext cx="1260140" cy="1260140"/>
              <a:chOff x="287524" y="1916832"/>
              <a:chExt cx="972108" cy="972108"/>
            </a:xfrm>
          </p:grpSpPr>
          <p:sp>
            <p:nvSpPr>
              <p:cNvPr id="6" name="타원 5">
                <a:extLst>
                  <a:ext uri="{FF2B5EF4-FFF2-40B4-BE49-F238E27FC236}">
                    <a16:creationId xmlns:a16="http://schemas.microsoft.com/office/drawing/2014/main" id="{1F661B3F-6415-417D-8CCC-8E77424D29C8}"/>
                  </a:ext>
                </a:extLst>
              </p:cNvPr>
              <p:cNvSpPr/>
              <p:nvPr/>
            </p:nvSpPr>
            <p:spPr>
              <a:xfrm>
                <a:off x="287524" y="1916832"/>
                <a:ext cx="972108" cy="97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7" name="타원 6">
                <a:extLst>
                  <a:ext uri="{FF2B5EF4-FFF2-40B4-BE49-F238E27FC236}">
                    <a16:creationId xmlns:a16="http://schemas.microsoft.com/office/drawing/2014/main" id="{9A660680-F7CE-4283-83D9-E64210F78888}"/>
                  </a:ext>
                </a:extLst>
              </p:cNvPr>
              <p:cNvSpPr/>
              <p:nvPr/>
            </p:nvSpPr>
            <p:spPr>
              <a:xfrm>
                <a:off x="377534" y="1990304"/>
                <a:ext cx="793344" cy="825164"/>
              </a:xfrm>
              <a:prstGeom prst="ellipse">
                <a:avLst/>
              </a:prstGeom>
              <a:solidFill>
                <a:srgbClr val="001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a:latin typeface="Times New Roman" panose="02020603050405020304" pitchFamily="18" charset="0"/>
                    <a:cs typeface="Times New Roman" panose="02020603050405020304" pitchFamily="18" charset="0"/>
                  </a:rPr>
                  <a:t>6</a:t>
                </a:r>
                <a:endParaRPr lang="ko-KR" altLang="en-US" sz="2800" dirty="0">
                  <a:latin typeface="Times New Roman" panose="02020603050405020304" pitchFamily="18" charset="0"/>
                  <a:cs typeface="Times New Roman" panose="02020603050405020304" pitchFamily="18" charset="0"/>
                </a:endParaRPr>
              </a:p>
            </p:txBody>
          </p:sp>
        </p:grpSp>
      </p:grpSp>
      <p:grpSp>
        <p:nvGrpSpPr>
          <p:cNvPr id="8" name="그룹 7">
            <a:extLst>
              <a:ext uri="{FF2B5EF4-FFF2-40B4-BE49-F238E27FC236}">
                <a16:creationId xmlns:a16="http://schemas.microsoft.com/office/drawing/2014/main" id="{D75FEF8F-392F-47CA-89D2-3F0036FCA03B}"/>
              </a:ext>
            </a:extLst>
          </p:cNvPr>
          <p:cNvGrpSpPr/>
          <p:nvPr/>
        </p:nvGrpSpPr>
        <p:grpSpPr>
          <a:xfrm>
            <a:off x="266971" y="2969137"/>
            <a:ext cx="8676964" cy="1738064"/>
            <a:chOff x="287524" y="4920547"/>
            <a:chExt cx="8676964" cy="1738064"/>
          </a:xfrm>
        </p:grpSpPr>
        <p:sp>
          <p:nvSpPr>
            <p:cNvPr id="9" name="직사각형 8">
              <a:extLst>
                <a:ext uri="{FF2B5EF4-FFF2-40B4-BE49-F238E27FC236}">
                  <a16:creationId xmlns:a16="http://schemas.microsoft.com/office/drawing/2014/main" id="{16AD22C5-526D-46B9-BBB2-2BA2F56123D2}"/>
                </a:ext>
              </a:extLst>
            </p:cNvPr>
            <p:cNvSpPr/>
            <p:nvPr/>
          </p:nvSpPr>
          <p:spPr>
            <a:xfrm>
              <a:off x="1241376" y="5088951"/>
              <a:ext cx="7723112" cy="1569660"/>
            </a:xfrm>
            <a:prstGeom prst="rect">
              <a:avLst/>
            </a:prstGeom>
            <a:solidFill>
              <a:schemeClr val="bg1">
                <a:lumMod val="95000"/>
              </a:schemeClr>
            </a:solidFill>
          </p:spPr>
          <p:txBody>
            <a:bodyPr wrap="square">
              <a:spAutoFit/>
            </a:bodyPr>
            <a:lstStyle/>
            <a:p>
              <a:pPr marL="268288"/>
              <a:r>
                <a:rPr lang="en-US" altLang="ko-KR" sz="2400" dirty="0">
                  <a:latin typeface="Times New Roman" panose="02020603050405020304" pitchFamily="18" charset="0"/>
                  <a:cs typeface="Times New Roman" panose="02020603050405020304" pitchFamily="18" charset="0"/>
                </a:rPr>
                <a:t>Member States and Administrations have established effective Safety Management Systems in the area of Aircraft Operations, Aerodromes and Air Traffic Management</a:t>
              </a:r>
              <a:endParaRPr lang="en-CA" altLang="ko-KR" sz="2400" dirty="0">
                <a:latin typeface="Times New Roman" panose="02020603050405020304" pitchFamily="18" charset="0"/>
                <a:cs typeface="Times New Roman" panose="02020603050405020304" pitchFamily="18" charset="0"/>
              </a:endParaRPr>
            </a:p>
          </p:txBody>
        </p:sp>
        <p:grpSp>
          <p:nvGrpSpPr>
            <p:cNvPr id="10" name="그룹 9">
              <a:extLst>
                <a:ext uri="{FF2B5EF4-FFF2-40B4-BE49-F238E27FC236}">
                  <a16:creationId xmlns:a16="http://schemas.microsoft.com/office/drawing/2014/main" id="{28D61C31-9C25-4C04-B434-E5A8BE095D3C}"/>
                </a:ext>
              </a:extLst>
            </p:cNvPr>
            <p:cNvGrpSpPr/>
            <p:nvPr/>
          </p:nvGrpSpPr>
          <p:grpSpPr>
            <a:xfrm>
              <a:off x="287524" y="4920547"/>
              <a:ext cx="1260140" cy="1260140"/>
              <a:chOff x="287524" y="1916832"/>
              <a:chExt cx="972108" cy="972108"/>
            </a:xfrm>
          </p:grpSpPr>
          <p:sp>
            <p:nvSpPr>
              <p:cNvPr id="11" name="타원 10">
                <a:extLst>
                  <a:ext uri="{FF2B5EF4-FFF2-40B4-BE49-F238E27FC236}">
                    <a16:creationId xmlns:a16="http://schemas.microsoft.com/office/drawing/2014/main" id="{F6471DC9-3ABE-433D-A814-D884FEC7C426}"/>
                  </a:ext>
                </a:extLst>
              </p:cNvPr>
              <p:cNvSpPr/>
              <p:nvPr/>
            </p:nvSpPr>
            <p:spPr>
              <a:xfrm>
                <a:off x="287524" y="1916832"/>
                <a:ext cx="972108" cy="97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2" name="타원 11">
                <a:extLst>
                  <a:ext uri="{FF2B5EF4-FFF2-40B4-BE49-F238E27FC236}">
                    <a16:creationId xmlns:a16="http://schemas.microsoft.com/office/drawing/2014/main" id="{305C8A6E-1D6F-498E-AE09-773D1EE08D1D}"/>
                  </a:ext>
                </a:extLst>
              </p:cNvPr>
              <p:cNvSpPr/>
              <p:nvPr/>
            </p:nvSpPr>
            <p:spPr>
              <a:xfrm>
                <a:off x="377534" y="1990304"/>
                <a:ext cx="793344" cy="825164"/>
              </a:xfrm>
              <a:prstGeom prst="ellipse">
                <a:avLst/>
              </a:prstGeom>
              <a:solidFill>
                <a:srgbClr val="001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a:latin typeface="Times New Roman" panose="02020603050405020304" pitchFamily="18" charset="0"/>
                    <a:cs typeface="Times New Roman" panose="02020603050405020304" pitchFamily="18" charset="0"/>
                  </a:rPr>
                  <a:t>5</a:t>
                </a:r>
                <a:endParaRPr lang="ko-KR" altLang="en-US" sz="2800" dirty="0">
                  <a:latin typeface="Times New Roman" panose="02020603050405020304" pitchFamily="18" charset="0"/>
                  <a:cs typeface="Times New Roman" panose="02020603050405020304" pitchFamily="18" charset="0"/>
                </a:endParaRPr>
              </a:p>
            </p:txBody>
          </p:sp>
        </p:grpSp>
      </p:grpSp>
      <p:grpSp>
        <p:nvGrpSpPr>
          <p:cNvPr id="13" name="그룹 12">
            <a:extLst>
              <a:ext uri="{FF2B5EF4-FFF2-40B4-BE49-F238E27FC236}">
                <a16:creationId xmlns:a16="http://schemas.microsoft.com/office/drawing/2014/main" id="{BB8A0355-B3F7-43D0-BED7-A3D848836630}"/>
              </a:ext>
            </a:extLst>
          </p:cNvPr>
          <p:cNvGrpSpPr/>
          <p:nvPr/>
        </p:nvGrpSpPr>
        <p:grpSpPr>
          <a:xfrm>
            <a:off x="233518" y="1187030"/>
            <a:ext cx="8676964" cy="1738064"/>
            <a:chOff x="287524" y="4920547"/>
            <a:chExt cx="8676964" cy="1738064"/>
          </a:xfrm>
        </p:grpSpPr>
        <p:sp>
          <p:nvSpPr>
            <p:cNvPr id="14" name="직사각형 13">
              <a:extLst>
                <a:ext uri="{FF2B5EF4-FFF2-40B4-BE49-F238E27FC236}">
                  <a16:creationId xmlns:a16="http://schemas.microsoft.com/office/drawing/2014/main" id="{4368E34A-129A-404C-8CA6-8CF5A0587D41}"/>
                </a:ext>
              </a:extLst>
            </p:cNvPr>
            <p:cNvSpPr/>
            <p:nvPr/>
          </p:nvSpPr>
          <p:spPr>
            <a:xfrm>
              <a:off x="1241376" y="5088951"/>
              <a:ext cx="7723112" cy="1569660"/>
            </a:xfrm>
            <a:prstGeom prst="rect">
              <a:avLst/>
            </a:prstGeom>
            <a:solidFill>
              <a:schemeClr val="bg1">
                <a:lumMod val="95000"/>
              </a:schemeClr>
            </a:solidFill>
          </p:spPr>
          <p:txBody>
            <a:bodyPr wrap="square">
              <a:spAutoFit/>
            </a:bodyPr>
            <a:lstStyle/>
            <a:p>
              <a:pPr marL="268288"/>
              <a:r>
                <a:rPr lang="en-US" altLang="ko-KR" sz="2400" dirty="0">
                  <a:latin typeface="Times New Roman" panose="02020603050405020304" pitchFamily="18" charset="0"/>
                  <a:cs typeface="Times New Roman" panose="02020603050405020304" pitchFamily="18" charset="0"/>
                </a:rPr>
                <a:t>Safety oversight inspectors and technical personnel are qualified and sufficient for undertaking surveillance, inspection, certification and regulation of flight operations, airworthiness and personnel licensing.</a:t>
              </a:r>
            </a:p>
          </p:txBody>
        </p:sp>
        <p:grpSp>
          <p:nvGrpSpPr>
            <p:cNvPr id="15" name="그룹 14">
              <a:extLst>
                <a:ext uri="{FF2B5EF4-FFF2-40B4-BE49-F238E27FC236}">
                  <a16:creationId xmlns:a16="http://schemas.microsoft.com/office/drawing/2014/main" id="{BE8C8268-C4CA-423F-9A27-39A3E12D70AC}"/>
                </a:ext>
              </a:extLst>
            </p:cNvPr>
            <p:cNvGrpSpPr/>
            <p:nvPr/>
          </p:nvGrpSpPr>
          <p:grpSpPr>
            <a:xfrm>
              <a:off x="287524" y="4920547"/>
              <a:ext cx="1260140" cy="1260140"/>
              <a:chOff x="287524" y="1916832"/>
              <a:chExt cx="972108" cy="972108"/>
            </a:xfrm>
          </p:grpSpPr>
          <p:sp>
            <p:nvSpPr>
              <p:cNvPr id="16" name="타원 15">
                <a:extLst>
                  <a:ext uri="{FF2B5EF4-FFF2-40B4-BE49-F238E27FC236}">
                    <a16:creationId xmlns:a16="http://schemas.microsoft.com/office/drawing/2014/main" id="{539CCC47-EFEE-405E-AB28-7AEA047B89B7}"/>
                  </a:ext>
                </a:extLst>
              </p:cNvPr>
              <p:cNvSpPr/>
              <p:nvPr/>
            </p:nvSpPr>
            <p:spPr>
              <a:xfrm>
                <a:off x="287524" y="1916832"/>
                <a:ext cx="972108" cy="97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7" name="타원 16">
                <a:extLst>
                  <a:ext uri="{FF2B5EF4-FFF2-40B4-BE49-F238E27FC236}">
                    <a16:creationId xmlns:a16="http://schemas.microsoft.com/office/drawing/2014/main" id="{FFE73B62-564C-4DE9-88AD-CA7BB5577155}"/>
                  </a:ext>
                </a:extLst>
              </p:cNvPr>
              <p:cNvSpPr/>
              <p:nvPr/>
            </p:nvSpPr>
            <p:spPr>
              <a:xfrm>
                <a:off x="377534" y="1990304"/>
                <a:ext cx="793344" cy="825164"/>
              </a:xfrm>
              <a:prstGeom prst="ellipse">
                <a:avLst/>
              </a:prstGeom>
              <a:solidFill>
                <a:srgbClr val="001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a:latin typeface="Times New Roman" panose="02020603050405020304" pitchFamily="18" charset="0"/>
                    <a:cs typeface="Times New Roman" panose="02020603050405020304" pitchFamily="18" charset="0"/>
                  </a:rPr>
                  <a:t>4</a:t>
                </a:r>
                <a:endParaRPr lang="ko-KR" altLang="en-US" sz="28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92512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24C4-CF42-42BF-923D-513D1CF35499}"/>
              </a:ext>
            </a:extLst>
          </p:cNvPr>
          <p:cNvSpPr txBox="1">
            <a:spLocks/>
          </p:cNvSpPr>
          <p:nvPr/>
        </p:nvSpPr>
        <p:spPr>
          <a:xfrm>
            <a:off x="210207" y="1844824"/>
            <a:ext cx="8723586" cy="555961"/>
          </a:xfrm>
          <a:prstGeom prst="rect">
            <a:avLst/>
          </a:prstGeom>
        </p:spPr>
        <p:txBody>
          <a:bodyPr vert="horz" lIns="91440" tIns="45720" rIns="91440" bIns="45720" rtlCol="0" anchor="ctr">
            <a:noAutofit/>
          </a:bodyPr>
          <a:lstStyle>
            <a:lvl1pPr algn="ctr" defTabSz="914377" rtl="0" eaLnBrk="1" latinLnBrk="1" hangingPunct="1">
              <a:spcBef>
                <a:spcPct val="0"/>
              </a:spcBef>
              <a:buNone/>
              <a:defRPr sz="4400" kern="1200">
                <a:solidFill>
                  <a:schemeClr val="tx1"/>
                </a:solidFill>
                <a:latin typeface="+mj-lt"/>
                <a:ea typeface="+mj-ea"/>
                <a:cs typeface="+mj-cs"/>
              </a:defRPr>
            </a:lvl1pPr>
          </a:lstStyle>
          <a:p>
            <a:r>
              <a:rPr lang="en-CA" b="1" dirty="0">
                <a:solidFill>
                  <a:srgbClr val="0017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Programme Partners</a:t>
            </a:r>
          </a:p>
        </p:txBody>
      </p:sp>
      <p:pic>
        <p:nvPicPr>
          <p:cNvPr id="3" name="Content Placeholder 8">
            <a:hlinkClick r:id="rId2"/>
            <a:extLst>
              <a:ext uri="{FF2B5EF4-FFF2-40B4-BE49-F238E27FC236}">
                <a16:creationId xmlns:a16="http://schemas.microsoft.com/office/drawing/2014/main" id="{4EA98568-35F6-4D83-B8D4-D262B129F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701313"/>
            <a:ext cx="2425338" cy="1961671"/>
          </a:xfrm>
          <a:prstGeom prst="rect">
            <a:avLst/>
          </a:prstGeom>
        </p:spPr>
      </p:pic>
      <p:pic>
        <p:nvPicPr>
          <p:cNvPr id="4" name="Picture 12">
            <a:hlinkClick r:id="rId4"/>
            <a:extLst>
              <a:ext uri="{FF2B5EF4-FFF2-40B4-BE49-F238E27FC236}">
                <a16:creationId xmlns:a16="http://schemas.microsoft.com/office/drawing/2014/main" id="{8F08510F-8481-4B6D-8826-1AF29BF122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8185" y="2771009"/>
            <a:ext cx="2046866" cy="1690711"/>
          </a:xfrm>
          <a:prstGeom prst="rect">
            <a:avLst/>
          </a:prstGeom>
        </p:spPr>
      </p:pic>
      <p:pic>
        <p:nvPicPr>
          <p:cNvPr id="5" name="Picture 14">
            <a:hlinkClick r:id="rId6"/>
            <a:extLst>
              <a:ext uri="{FF2B5EF4-FFF2-40B4-BE49-F238E27FC236}">
                <a16:creationId xmlns:a16="http://schemas.microsoft.com/office/drawing/2014/main" id="{A17FE41D-6A33-43BF-9E2E-AD89CB1B68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4797152"/>
            <a:ext cx="2636694" cy="947372"/>
          </a:xfrm>
          <a:prstGeom prst="rect">
            <a:avLst/>
          </a:prstGeom>
        </p:spPr>
      </p:pic>
      <p:pic>
        <p:nvPicPr>
          <p:cNvPr id="6" name="Picture 16" descr="A close up of a sign&#10;&#10;Description automatically generated">
            <a:hlinkClick r:id="rId8"/>
            <a:extLst>
              <a:ext uri="{FF2B5EF4-FFF2-40B4-BE49-F238E27FC236}">
                <a16:creationId xmlns:a16="http://schemas.microsoft.com/office/drawing/2014/main" id="{EDE0A227-2305-45A8-B788-B13FF9F73F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1920" y="4631860"/>
            <a:ext cx="1726310" cy="1398408"/>
          </a:xfrm>
          <a:prstGeom prst="rect">
            <a:avLst/>
          </a:prstGeom>
        </p:spPr>
      </p:pic>
      <p:pic>
        <p:nvPicPr>
          <p:cNvPr id="7" name="Picture 18">
            <a:hlinkClick r:id="rId10"/>
            <a:extLst>
              <a:ext uri="{FF2B5EF4-FFF2-40B4-BE49-F238E27FC236}">
                <a16:creationId xmlns:a16="http://schemas.microsoft.com/office/drawing/2014/main" id="{040BE101-866F-43CB-BD27-F60976EDB1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81896" y="4470981"/>
            <a:ext cx="1726310" cy="1599713"/>
          </a:xfrm>
          <a:prstGeom prst="rect">
            <a:avLst/>
          </a:prstGeom>
        </p:spPr>
      </p:pic>
    </p:spTree>
    <p:extLst>
      <p:ext uri="{BB962C8B-B14F-4D97-AF65-F5344CB8AC3E}">
        <p14:creationId xmlns:p14="http://schemas.microsoft.com/office/powerpoint/2010/main" val="152810209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6D620A76FF2A41A00D4420C180B43A" ma:contentTypeVersion="0" ma:contentTypeDescription="Create a new document." ma:contentTypeScope="" ma:versionID="6b8cbbd9770dc0b00745a5e8ecbcc930">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C8F2C4-494E-4038-97F6-9407EB7A96A9}"/>
</file>

<file path=customXml/itemProps2.xml><?xml version="1.0" encoding="utf-8"?>
<ds:datastoreItem xmlns:ds="http://schemas.openxmlformats.org/officeDocument/2006/customXml" ds:itemID="{09D54F75-C080-4999-9F03-33A19B850F78}"/>
</file>

<file path=customXml/itemProps3.xml><?xml version="1.0" encoding="utf-8"?>
<ds:datastoreItem xmlns:ds="http://schemas.openxmlformats.org/officeDocument/2006/customXml" ds:itemID="{671D6622-8743-44C1-BD31-176B15E32A75}"/>
</file>

<file path=docProps/app.xml><?xml version="1.0" encoding="utf-8"?>
<Properties xmlns="http://schemas.openxmlformats.org/officeDocument/2006/extended-properties" xmlns:vt="http://schemas.openxmlformats.org/officeDocument/2006/docPropsVTypes">
  <Template>coscap template-1</Template>
  <TotalTime>2337</TotalTime>
  <Words>1219</Words>
  <Application>Microsoft Office PowerPoint</Application>
  <PresentationFormat>On-screen Show (4:3)</PresentationFormat>
  <Paragraphs>120</Paragraphs>
  <Slides>48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맑은 고딕</vt:lpstr>
      <vt:lpstr>Arial</vt:lpstr>
      <vt:lpstr>Calibri</vt:lpstr>
      <vt:lpstr>Franklin Gothic Book</vt:lpstr>
      <vt:lpstr>Times New Roman</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COSCAP Training 2003 - 2018</vt:lpstr>
      <vt:lpstr>ICAO Annual Safety Report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Asia COSCAP</dc:title>
  <dc:creator>박 연수</dc:creator>
  <cp:lastModifiedBy>Sun Qun</cp:lastModifiedBy>
  <cp:revision>64</cp:revision>
  <dcterms:created xsi:type="dcterms:W3CDTF">2019-02-12T08:08:28Z</dcterms:created>
  <dcterms:modified xsi:type="dcterms:W3CDTF">2019-03-29T09:47:01Z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0x010100356D620A76FF2A41A00D4420C180B43A</vt:lpwstr>
  </property>
</Properties>
</file>