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1" r:id="rId3"/>
    <p:sldId id="262" r:id="rId4"/>
    <p:sldId id="264" r:id="rId5"/>
    <p:sldId id="263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4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1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6FF53-234E-4546-AF2D-D0A5B15C7B53}" type="datetimeFigureOut">
              <a:rPr lang="ko-KR" altLang="en-US" smtClean="0"/>
              <a:t>2019-04-23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B88D7-1337-4029-8FD4-776B56D2BC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2221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D68790F-5875-4778-8AC8-B3772ECCCC41}" type="slidenum">
              <a:rPr lang="en-GB" altLang="en-US" sz="1200">
                <a:latin typeface="Arial" panose="020B0604020202020204" pitchFamily="34" charset="0"/>
              </a:rPr>
              <a:pPr/>
              <a:t>2</a:t>
            </a:fld>
            <a:endParaRPr lang="en-GB" altLang="en-US" sz="1200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742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D68790F-5875-4778-8AC8-B3772ECCCC41}" type="slidenum">
              <a:rPr lang="en-GB" altLang="en-US" sz="1200">
                <a:latin typeface="Arial" panose="020B0604020202020204" pitchFamily="34" charset="0"/>
              </a:rPr>
              <a:pPr/>
              <a:t>3</a:t>
            </a:fld>
            <a:endParaRPr lang="en-GB" altLang="en-US" sz="1200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764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D68790F-5875-4778-8AC8-B3772ECCCC41}" type="slidenum">
              <a:rPr lang="en-GB" altLang="en-US" sz="1200">
                <a:latin typeface="Arial" panose="020B0604020202020204" pitchFamily="34" charset="0"/>
              </a:rPr>
              <a:pPr/>
              <a:t>4</a:t>
            </a:fld>
            <a:endParaRPr lang="en-GB" altLang="en-US" sz="1200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4732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D68790F-5875-4778-8AC8-B3772ECCCC41}" type="slidenum">
              <a:rPr lang="en-GB" altLang="en-US" sz="1200">
                <a:latin typeface="Arial" panose="020B0604020202020204" pitchFamily="34" charset="0"/>
              </a:rPr>
              <a:pPr/>
              <a:t>5</a:t>
            </a:fld>
            <a:endParaRPr lang="en-GB" altLang="en-US" sz="1200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417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0AC8D0-4D93-4C5A-A5A7-BF0801C8E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5E716DE-FE02-4E06-BB26-1C5A59EAA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2A5465-7C24-468D-8DCF-582685CF1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7F05-85D0-4BA4-AA3B-F6AA75CB1D4B}" type="datetimeFigureOut">
              <a:rPr lang="ko-KR" altLang="en-US" smtClean="0"/>
              <a:t>2019-04-23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6D2DDF2-D0DC-4871-BF83-A345902D8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55385B-0A9C-4EDB-9465-E9AF5A02A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9EDA-3EE9-4794-BE1B-1846946839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632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AA9A5A-0AC8-4F11-9BCD-CB896A8A7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F611C7C-40FC-48F1-BCA1-C5B3AF264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1C6641-897A-47BC-BBD5-E0F8E3E15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7F05-85D0-4BA4-AA3B-F6AA75CB1D4B}" type="datetimeFigureOut">
              <a:rPr lang="ko-KR" altLang="en-US" smtClean="0"/>
              <a:t>2019-04-23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252BDA6-D4B5-4D8D-9A28-8AD1CD5BA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D66408-B6B5-4189-A905-2AB22B09C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9EDA-3EE9-4794-BE1B-1846946839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036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1F8FA9D-45F1-44C0-B5CA-A4081B54C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A418632-2DA9-4E52-8F17-95D34B056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D9E5B1B-7C9A-4327-A2AF-97EC4CC6D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7F05-85D0-4BA4-AA3B-F6AA75CB1D4B}" type="datetimeFigureOut">
              <a:rPr lang="ko-KR" altLang="en-US" smtClean="0"/>
              <a:t>2019-04-23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C280402-8B7F-4942-AA01-99B27C472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A42506-40A1-47C1-B5FB-20E09FE44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9EDA-3EE9-4794-BE1B-1846946839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795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18CFCD-B7CA-455E-BB3E-9AA957AEE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2FDC898-4055-46E1-8A9F-8BAA50AFD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1DE1C0-4B93-432E-96E8-038E86941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7F05-85D0-4BA4-AA3B-F6AA75CB1D4B}" type="datetimeFigureOut">
              <a:rPr lang="ko-KR" altLang="en-US" smtClean="0"/>
              <a:t>2019-04-23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220CB5-53FC-495D-A690-30B5BFC62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696F013-A02F-43CE-9F7B-E973B2F7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9EDA-3EE9-4794-BE1B-1846946839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588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DCA482-D2B3-46D9-9E25-07A418DC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B0AFE84-16FD-4D8F-AC40-928E91985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00AA2BF-84B4-47CF-BFCC-EB08F49CB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7F05-85D0-4BA4-AA3B-F6AA75CB1D4B}" type="datetimeFigureOut">
              <a:rPr lang="ko-KR" altLang="en-US" smtClean="0"/>
              <a:t>2019-04-23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7A483D-3BE7-479B-884A-62FBC0CF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39EB22-8AD3-4E18-A040-F1A97A6D5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9EDA-3EE9-4794-BE1B-1846946839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615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348AE9-7380-4C6F-A284-BA974F953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4A3CBE-51C7-4109-A9EA-A02BDDC3B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5DC32DF-D1E8-429E-929F-45AD84D02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15BF466-8440-4CF2-BD0E-40C52B85C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7F05-85D0-4BA4-AA3B-F6AA75CB1D4B}" type="datetimeFigureOut">
              <a:rPr lang="ko-KR" altLang="en-US" smtClean="0"/>
              <a:t>2019-04-23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EC16F4B-034C-4059-97A9-6B8F7D9A1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FF9D7F0-77C8-41D3-808D-B2BB4405B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9EDA-3EE9-4794-BE1B-1846946839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549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BF0C63-7889-41F3-8EF1-964F0193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EA96538-5F3B-42A8-A9B0-DE34F5E5A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1741211-2658-4946-BF06-E5D0EED32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4671419-DFB5-4D93-9255-5685A9CE5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FB6750C-ADA0-42F5-8D17-93F161634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496EBCD-C2EF-4EE9-8ACA-C3E042D5C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7F05-85D0-4BA4-AA3B-F6AA75CB1D4B}" type="datetimeFigureOut">
              <a:rPr lang="ko-KR" altLang="en-US" smtClean="0"/>
              <a:t>2019-04-23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43176B6-2511-45F9-A618-9DDD70666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867BD70-265F-4752-AE13-ACBC3014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9EDA-3EE9-4794-BE1B-1846946839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055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87CE9F-3D6E-4673-8823-2CDD019F9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257EC2D-8FD0-43D5-AD9C-099C7F9C7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7F05-85D0-4BA4-AA3B-F6AA75CB1D4B}" type="datetimeFigureOut">
              <a:rPr lang="ko-KR" altLang="en-US" smtClean="0"/>
              <a:t>2019-04-23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B9E4612-C098-4CFF-BB71-A8294D46F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062632E-78DA-4015-B18F-505DB43F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9EDA-3EE9-4794-BE1B-1846946839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469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42A1D73-1594-4FE9-B05A-938A987E2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7F05-85D0-4BA4-AA3B-F6AA75CB1D4B}" type="datetimeFigureOut">
              <a:rPr lang="ko-KR" altLang="en-US" smtClean="0"/>
              <a:t>2019-04-23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541BDD0-5546-42EB-AB0A-EFAC43492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292E5DD-7DFD-45FA-8F0F-82708769B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9EDA-3EE9-4794-BE1B-1846946839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250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23D20-CD44-4A4C-BCAA-3203FB35B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AF048A-B1DE-4CEE-A29C-AA00AB77A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E2281CA-5B7E-4CB2-986A-D0F4A8F6D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CFBB3C5-B5CC-4DCA-85F2-726529C0A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7F05-85D0-4BA4-AA3B-F6AA75CB1D4B}" type="datetimeFigureOut">
              <a:rPr lang="ko-KR" altLang="en-US" smtClean="0"/>
              <a:t>2019-04-23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9841635-F2C1-4FEC-86F5-A3D7ACF99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1A3A1AB-D2F8-4838-B926-59C1522BB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9EDA-3EE9-4794-BE1B-1846946839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572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693144-6D30-41F0-8CF8-FBCDE9891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3D1C4BC-8B2C-4CED-8419-F627AF3D4B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A1718B9-FD3A-4652-AC5C-33E118AEC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087A73C-309B-4904-92D6-E9E7E33CA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7F05-85D0-4BA4-AA3B-F6AA75CB1D4B}" type="datetimeFigureOut">
              <a:rPr lang="ko-KR" altLang="en-US" smtClean="0"/>
              <a:t>2019-04-23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8841AEE-40EB-4008-8F41-17B787C4A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2C51242-B214-4FAE-8C5F-2E8885066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9EDA-3EE9-4794-BE1B-1846946839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54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2DD0B64-7838-4882-B7E3-55D281C4A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7EC9A0D-6A8D-420C-B5E9-31BE28548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8D7FCAA-3D66-44B2-BFA2-004A11BF4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C7F05-85D0-4BA4-AA3B-F6AA75CB1D4B}" type="datetimeFigureOut">
              <a:rPr lang="ko-KR" altLang="en-US" smtClean="0"/>
              <a:t>2019-04-23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D1872B2-5796-4C30-A8AA-8395F53BF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B5F07-41A1-4A77-B56F-67A82BA98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19EDA-3EE9-4794-BE1B-1846946839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556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CAOì ëí ì´ë¯¸ì§ ê²ìê²°ê³¼">
            <a:extLst>
              <a:ext uri="{FF2B5EF4-FFF2-40B4-BE49-F238E27FC236}">
                <a16:creationId xmlns:a16="http://schemas.microsoft.com/office/drawing/2014/main" id="{868A43FE-FEAE-49AE-9A49-AD2BD926C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B439EE01-31F8-40C3-9E12-85006876AFEE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B0009B2-8F28-4196-9A8F-98561DF0A7CA}"/>
              </a:ext>
            </a:extLst>
          </p:cNvPr>
          <p:cNvGrpSpPr/>
          <p:nvPr/>
        </p:nvGrpSpPr>
        <p:grpSpPr>
          <a:xfrm>
            <a:off x="419363" y="2230243"/>
            <a:ext cx="12238990" cy="2746361"/>
            <a:chOff x="678907" y="2367169"/>
            <a:chExt cx="10286905" cy="230832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5A86F57-2947-4A56-9510-0A870FF522C0}"/>
                </a:ext>
              </a:extLst>
            </p:cNvPr>
            <p:cNvSpPr txBox="1"/>
            <p:nvPr/>
          </p:nvSpPr>
          <p:spPr>
            <a:xfrm>
              <a:off x="6267090" y="2367169"/>
              <a:ext cx="4698722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2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Beijing</a:t>
              </a:r>
            </a:p>
            <a:p>
              <a:r>
                <a:rPr lang="en-US" altLang="ko-KR" sz="72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Declaration</a:t>
              </a:r>
            </a:p>
          </p:txBody>
        </p:sp>
        <p:pic>
          <p:nvPicPr>
            <p:cNvPr id="6" name="Picture 2" descr="ICAO logoì ëí ì´ë¯¸ì§ ê²ìê²°ê³¼">
              <a:extLst>
                <a:ext uri="{FF2B5EF4-FFF2-40B4-BE49-F238E27FC236}">
                  <a16:creationId xmlns:a16="http://schemas.microsoft.com/office/drawing/2014/main" id="{540DAD4A-DBEB-450B-960D-2C99E1221C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907" y="2492412"/>
              <a:ext cx="4876291" cy="1764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613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3">
              <a:lumMod val="20000"/>
              <a:lumOff val="8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Line 9"/>
          <p:cNvSpPr>
            <a:spLocks noChangeShapeType="1"/>
          </p:cNvSpPr>
          <p:nvPr/>
        </p:nvSpPr>
        <p:spPr bwMode="auto">
          <a:xfrm>
            <a:off x="5954648" y="1158799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2" name="Text Box 11"/>
          <p:cNvSpPr>
            <a:spLocks noGrp="1" noChangeArrowheads="1"/>
          </p:cNvSpPr>
          <p:nvPr>
            <p:ph type="title"/>
          </p:nvPr>
        </p:nvSpPr>
        <p:spPr>
          <a:xfrm>
            <a:off x="734726" y="1182962"/>
            <a:ext cx="4347557" cy="1219200"/>
          </a:xfrm>
          <a:noFill/>
        </p:spPr>
        <p:txBody>
          <a:bodyPr>
            <a:norm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Beijing Declaration</a:t>
            </a:r>
            <a:endParaRPr lang="en-US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9" name="Rectangle 21"/>
          <p:cNvSpPr>
            <a:spLocks noChangeArrowheads="1"/>
          </p:cNvSpPr>
          <p:nvPr/>
        </p:nvSpPr>
        <p:spPr bwMode="auto">
          <a:xfrm>
            <a:off x="6096000" y="2017415"/>
            <a:ext cx="5965077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ko-KR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Asia/Pacific Ministerial Conference on Civil Aviation</a:t>
            </a:r>
            <a:endParaRPr lang="en-US" altLang="ko-KR" sz="11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Held in Beijing, China from 31 January to 1 February 2018.</a:t>
            </a:r>
          </a:p>
          <a:p>
            <a:pPr marL="268288" indent="-26828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Organized by ICAO and hosted by the CAAC.</a:t>
            </a:r>
          </a:p>
          <a:p>
            <a:pPr marL="268288" indent="-26828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Attended by 32 APAC Region Members States, 4 Member States (France, Russian Federation, United Kingdom and United States) of other Regions and representatives of 6 international organizations.</a:t>
            </a:r>
          </a:p>
          <a:p>
            <a:pPr marL="177800" indent="-177800"/>
            <a:endParaRPr lang="en-US" altLang="ko-KR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/>
            <a:r>
              <a:rPr lang="en-US" altLang="ko-KR" sz="2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Highlights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challenges in aviation safety and air navigation capacity and efficiency in the Region were highlighted.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outcome was the endorsement of the ‘Declaration on Asia Pacific Ministerial Conference on Civil Aviation’.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Unanimously agreed by all the Delegations.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ECFED19-4143-4011-8961-6FEABADFEC22}"/>
              </a:ext>
            </a:extLst>
          </p:cNvPr>
          <p:cNvGrpSpPr/>
          <p:nvPr/>
        </p:nvGrpSpPr>
        <p:grpSpPr>
          <a:xfrm>
            <a:off x="211613" y="190500"/>
            <a:ext cx="11742261" cy="609600"/>
            <a:chOff x="1828800" y="457200"/>
            <a:chExt cx="8534400" cy="609600"/>
          </a:xfrm>
        </p:grpSpPr>
        <p:sp>
          <p:nvSpPr>
            <p:cNvPr id="11267" name="Line 5"/>
            <p:cNvSpPr>
              <a:spLocks noChangeShapeType="1"/>
            </p:cNvSpPr>
            <p:nvPr/>
          </p:nvSpPr>
          <p:spPr bwMode="auto">
            <a:xfrm>
              <a:off x="1828800" y="457200"/>
              <a:ext cx="853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68" name="Line 6"/>
            <p:cNvSpPr>
              <a:spLocks noChangeShapeType="1"/>
            </p:cNvSpPr>
            <p:nvPr/>
          </p:nvSpPr>
          <p:spPr bwMode="auto">
            <a:xfrm>
              <a:off x="1828800" y="495300"/>
              <a:ext cx="853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69" name="Line 7"/>
            <p:cNvSpPr>
              <a:spLocks noChangeShapeType="1"/>
            </p:cNvSpPr>
            <p:nvPr/>
          </p:nvSpPr>
          <p:spPr bwMode="auto">
            <a:xfrm>
              <a:off x="1828800" y="1066800"/>
              <a:ext cx="853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9EEAA589-05D4-493E-8C7C-C652242DBB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81"/>
          <a:stretch/>
        </p:blipFill>
        <p:spPr>
          <a:xfrm>
            <a:off x="284370" y="2218136"/>
            <a:ext cx="5248268" cy="3215326"/>
          </a:xfrm>
          <a:prstGeom prst="rect">
            <a:avLst/>
          </a:prstGeom>
        </p:spPr>
      </p:pic>
      <p:pic>
        <p:nvPicPr>
          <p:cNvPr id="3074" name="Picture 2" descr="ICAO logoì ëí ì´ë¯¸ì§ ê²ìê²°ê³¼">
            <a:extLst>
              <a:ext uri="{FF2B5EF4-FFF2-40B4-BE49-F238E27FC236}">
                <a16:creationId xmlns:a16="http://schemas.microsoft.com/office/drawing/2014/main" id="{7E57FC7D-0D1C-4621-B209-89C7047A5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962" y="257353"/>
            <a:ext cx="1385912" cy="50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0">
            <a:extLst>
              <a:ext uri="{FF2B5EF4-FFF2-40B4-BE49-F238E27FC236}">
                <a16:creationId xmlns:a16="http://schemas.microsoft.com/office/drawing/2014/main" id="{AFC95C82-4AE9-4535-A2AF-39A3F76A5FCD}"/>
              </a:ext>
            </a:extLst>
          </p:cNvPr>
          <p:cNvSpPr txBox="1">
            <a:spLocks noChangeArrowheads="1"/>
          </p:cNvSpPr>
          <p:nvPr/>
        </p:nvSpPr>
        <p:spPr>
          <a:xfrm>
            <a:off x="-38774" y="5549621"/>
            <a:ext cx="6092289" cy="4850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Declaration of Asia Pacific Ministerial Conference on Civil Aviation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Beijing, China from 31 January to 1 February 2018</a:t>
            </a:r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id="{FAA36F7E-10FA-4AD1-A35C-6F8018667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13" y="327026"/>
            <a:ext cx="34029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Beijing Declaration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3">
              <a:lumMod val="20000"/>
              <a:lumOff val="8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Line 9"/>
          <p:cNvSpPr>
            <a:spLocks noChangeShapeType="1"/>
          </p:cNvSpPr>
          <p:nvPr/>
        </p:nvSpPr>
        <p:spPr bwMode="auto">
          <a:xfrm flipH="1">
            <a:off x="5812871" y="1092101"/>
            <a:ext cx="14377" cy="5575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2" name="Text Box 11"/>
          <p:cNvSpPr>
            <a:spLocks noGrp="1" noChangeArrowheads="1"/>
          </p:cNvSpPr>
          <p:nvPr>
            <p:ph type="title"/>
          </p:nvPr>
        </p:nvSpPr>
        <p:spPr>
          <a:xfrm>
            <a:off x="211613" y="1651374"/>
            <a:ext cx="5248269" cy="1219200"/>
          </a:xfrm>
          <a:noFill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Beijing Declaration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52F911E-73F8-4EE9-8593-9E2AA93BF86A}"/>
              </a:ext>
            </a:extLst>
          </p:cNvPr>
          <p:cNvGrpSpPr/>
          <p:nvPr/>
        </p:nvGrpSpPr>
        <p:grpSpPr>
          <a:xfrm>
            <a:off x="211613" y="190500"/>
            <a:ext cx="11742261" cy="609600"/>
            <a:chOff x="495299" y="441326"/>
            <a:chExt cx="11306171" cy="609600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7ECFED19-4143-4011-8961-6FEABADFEC22}"/>
                </a:ext>
              </a:extLst>
            </p:cNvPr>
            <p:cNvGrpSpPr/>
            <p:nvPr/>
          </p:nvGrpSpPr>
          <p:grpSpPr>
            <a:xfrm>
              <a:off x="495299" y="441326"/>
              <a:ext cx="11306171" cy="609600"/>
              <a:chOff x="1828800" y="457200"/>
              <a:chExt cx="8534400" cy="609600"/>
            </a:xfrm>
          </p:grpSpPr>
          <p:sp>
            <p:nvSpPr>
              <p:cNvPr id="11267" name="Line 5"/>
              <p:cNvSpPr>
                <a:spLocks noChangeShapeType="1"/>
              </p:cNvSpPr>
              <p:nvPr/>
            </p:nvSpPr>
            <p:spPr bwMode="auto">
              <a:xfrm>
                <a:off x="1828800" y="457200"/>
                <a:ext cx="8534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68" name="Line 6"/>
              <p:cNvSpPr>
                <a:spLocks noChangeShapeType="1"/>
              </p:cNvSpPr>
              <p:nvPr/>
            </p:nvSpPr>
            <p:spPr bwMode="auto">
              <a:xfrm>
                <a:off x="1828800" y="495300"/>
                <a:ext cx="8534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69" name="Line 7"/>
              <p:cNvSpPr>
                <a:spLocks noChangeShapeType="1"/>
              </p:cNvSpPr>
              <p:nvPr/>
            </p:nvSpPr>
            <p:spPr bwMode="auto">
              <a:xfrm>
                <a:off x="1828800" y="1066800"/>
                <a:ext cx="8534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280" name="Text Box 22"/>
            <p:cNvSpPr txBox="1">
              <a:spLocks noChangeArrowheads="1"/>
            </p:cNvSpPr>
            <p:nvPr/>
          </p:nvSpPr>
          <p:spPr bwMode="auto">
            <a:xfrm>
              <a:off x="495299" y="577852"/>
              <a:ext cx="3276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Beijing Declaration</a:t>
              </a:r>
            </a:p>
          </p:txBody>
        </p:sp>
      </p:grpSp>
      <p:pic>
        <p:nvPicPr>
          <p:cNvPr id="3074" name="Picture 2" descr="ICAO logoì ëí ì´ë¯¸ì§ ê²ìê²°ê³¼">
            <a:extLst>
              <a:ext uri="{FF2B5EF4-FFF2-40B4-BE49-F238E27FC236}">
                <a16:creationId xmlns:a16="http://schemas.microsoft.com/office/drawing/2014/main" id="{7E57FC7D-0D1C-4621-B209-89C7047A5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962" y="257353"/>
            <a:ext cx="1385912" cy="50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715E695E-D621-478F-9131-6E1D3382D194}"/>
              </a:ext>
            </a:extLst>
          </p:cNvPr>
          <p:cNvSpPr/>
          <p:nvPr/>
        </p:nvSpPr>
        <p:spPr>
          <a:xfrm>
            <a:off x="6112798" y="1629072"/>
            <a:ext cx="557963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 of Declaration</a:t>
            </a:r>
          </a:p>
          <a:p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1 – Preamble</a:t>
            </a:r>
          </a:p>
          <a:p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2 – Commitments</a:t>
            </a:r>
          </a:p>
          <a:p>
            <a:pPr marL="534988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Aviation Safety</a:t>
            </a:r>
          </a:p>
          <a:p>
            <a:pPr marL="534988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Air Navigation Services</a:t>
            </a:r>
          </a:p>
          <a:p>
            <a:pPr marL="534988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Accident Investigation</a:t>
            </a:r>
          </a:p>
          <a:p>
            <a:pPr marL="534988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Human Resource Development</a:t>
            </a:r>
          </a:p>
        </p:txBody>
      </p:sp>
      <p:pic>
        <p:nvPicPr>
          <p:cNvPr id="1028" name="Picture 4" descr="2018 APAC Ministerial Conferenceì ëí ì´ë¯¸ì§ ê²ìê²°ê³¼">
            <a:extLst>
              <a:ext uri="{FF2B5EF4-FFF2-40B4-BE49-F238E27FC236}">
                <a16:creationId xmlns:a16="http://schemas.microsoft.com/office/drawing/2014/main" id="{844B9319-5829-405A-B598-9DB698296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69" y="2596767"/>
            <a:ext cx="4966928" cy="328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388EDEA6-E4D1-4730-B863-648AA836D33E}"/>
              </a:ext>
            </a:extLst>
          </p:cNvPr>
          <p:cNvSpPr/>
          <p:nvPr/>
        </p:nvSpPr>
        <p:spPr>
          <a:xfrm>
            <a:off x="6096000" y="3840147"/>
            <a:ext cx="6096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indent="-177800"/>
            <a:r>
              <a:rPr lang="en-US" altLang="ko-K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Intended Benefits of the Declaration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high-level Regional Commitment on Safety &amp; ANS.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Benchmark for States to assess progress.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support to the Civil Aviation Authorities.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Demonstrate High level commitment to public, industry and investors.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Recognizing the importance of human resource development to meet the growth.</a:t>
            </a: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5415BF56-8D7B-4F23-9140-B48C287B7F64}"/>
              </a:ext>
            </a:extLst>
          </p:cNvPr>
          <p:cNvSpPr txBox="1">
            <a:spLocks noChangeArrowheads="1"/>
          </p:cNvSpPr>
          <p:nvPr/>
        </p:nvSpPr>
        <p:spPr>
          <a:xfrm>
            <a:off x="283492" y="5883186"/>
            <a:ext cx="5176390" cy="4850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ICAO Secretary General, Dr. Liu Fang, gave the opening keynote address</a:t>
            </a:r>
          </a:p>
        </p:txBody>
      </p:sp>
    </p:spTree>
    <p:extLst>
      <p:ext uri="{BB962C8B-B14F-4D97-AF65-F5344CB8AC3E}">
        <p14:creationId xmlns:p14="http://schemas.microsoft.com/office/powerpoint/2010/main" val="1598737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3">
              <a:lumMod val="20000"/>
              <a:lumOff val="8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Line 9"/>
          <p:cNvSpPr>
            <a:spLocks noChangeShapeType="1"/>
          </p:cNvSpPr>
          <p:nvPr/>
        </p:nvSpPr>
        <p:spPr bwMode="auto">
          <a:xfrm flipH="1">
            <a:off x="6096000" y="1016621"/>
            <a:ext cx="14377" cy="5575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2" name="Text Box 11"/>
          <p:cNvSpPr>
            <a:spLocks noGrp="1" noChangeArrowheads="1"/>
          </p:cNvSpPr>
          <p:nvPr>
            <p:ph type="title"/>
          </p:nvPr>
        </p:nvSpPr>
        <p:spPr>
          <a:xfrm>
            <a:off x="350069" y="532535"/>
            <a:ext cx="5248269" cy="1219200"/>
          </a:xfrm>
          <a:noFill/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Beijing Declaration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52F911E-73F8-4EE9-8593-9E2AA93BF86A}"/>
              </a:ext>
            </a:extLst>
          </p:cNvPr>
          <p:cNvGrpSpPr/>
          <p:nvPr/>
        </p:nvGrpSpPr>
        <p:grpSpPr>
          <a:xfrm>
            <a:off x="211613" y="190500"/>
            <a:ext cx="11742261" cy="609600"/>
            <a:chOff x="495299" y="441326"/>
            <a:chExt cx="11306171" cy="609600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7ECFED19-4143-4011-8961-6FEABADFEC22}"/>
                </a:ext>
              </a:extLst>
            </p:cNvPr>
            <p:cNvGrpSpPr/>
            <p:nvPr/>
          </p:nvGrpSpPr>
          <p:grpSpPr>
            <a:xfrm>
              <a:off x="495299" y="441326"/>
              <a:ext cx="11306171" cy="609600"/>
              <a:chOff x="1828800" y="457200"/>
              <a:chExt cx="8534400" cy="609600"/>
            </a:xfrm>
          </p:grpSpPr>
          <p:sp>
            <p:nvSpPr>
              <p:cNvPr id="11267" name="Line 5"/>
              <p:cNvSpPr>
                <a:spLocks noChangeShapeType="1"/>
              </p:cNvSpPr>
              <p:nvPr/>
            </p:nvSpPr>
            <p:spPr bwMode="auto">
              <a:xfrm>
                <a:off x="1828800" y="457200"/>
                <a:ext cx="8534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68" name="Line 6"/>
              <p:cNvSpPr>
                <a:spLocks noChangeShapeType="1"/>
              </p:cNvSpPr>
              <p:nvPr/>
            </p:nvSpPr>
            <p:spPr bwMode="auto">
              <a:xfrm>
                <a:off x="1828800" y="495300"/>
                <a:ext cx="8534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69" name="Line 7"/>
              <p:cNvSpPr>
                <a:spLocks noChangeShapeType="1"/>
              </p:cNvSpPr>
              <p:nvPr/>
            </p:nvSpPr>
            <p:spPr bwMode="auto">
              <a:xfrm>
                <a:off x="1828800" y="1066800"/>
                <a:ext cx="8534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280" name="Text Box 22"/>
            <p:cNvSpPr txBox="1">
              <a:spLocks noChangeArrowheads="1"/>
            </p:cNvSpPr>
            <p:nvPr/>
          </p:nvSpPr>
          <p:spPr bwMode="auto">
            <a:xfrm>
              <a:off x="495299" y="577852"/>
              <a:ext cx="3276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Beijing Declaration</a:t>
              </a:r>
            </a:p>
          </p:txBody>
        </p:sp>
      </p:grpSp>
      <p:pic>
        <p:nvPicPr>
          <p:cNvPr id="3074" name="Picture 2" descr="ICAO logoì ëí ì´ë¯¸ì§ ê²ìê²°ê³¼">
            <a:extLst>
              <a:ext uri="{FF2B5EF4-FFF2-40B4-BE49-F238E27FC236}">
                <a16:creationId xmlns:a16="http://schemas.microsoft.com/office/drawing/2014/main" id="{7E57FC7D-0D1C-4621-B209-89C7047A5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962" y="257353"/>
            <a:ext cx="1385912" cy="50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209F53DF-3C4A-4261-AD01-C38A251F5035}"/>
              </a:ext>
            </a:extLst>
          </p:cNvPr>
          <p:cNvSpPr/>
          <p:nvPr/>
        </p:nvSpPr>
        <p:spPr>
          <a:xfrm>
            <a:off x="142778" y="4143732"/>
            <a:ext cx="588438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ko-KR" sz="2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Aviation Safety</a:t>
            </a:r>
          </a:p>
          <a:p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 to:</a:t>
            </a:r>
          </a:p>
          <a:p>
            <a:pPr marL="268288" indent="-268288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Progressively enhance safety oversight capability to achieve a high USOAP EI score or equal to the global average by 2022;</a:t>
            </a:r>
          </a:p>
          <a:p>
            <a:pPr marL="268288" indent="-268288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 Implement an effective SSP by 2025; and </a:t>
            </a:r>
          </a:p>
          <a:p>
            <a:pPr marL="268288" indent="-268288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 Certify all aerodromes used for international operations by 2020.</a:t>
            </a:r>
          </a:p>
          <a:p>
            <a:endParaRPr lang="en-US" altLang="ko-KR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891F845-DDE0-4D12-B1BD-9240BC68F28C}"/>
              </a:ext>
            </a:extLst>
          </p:cNvPr>
          <p:cNvSpPr/>
          <p:nvPr/>
        </p:nvSpPr>
        <p:spPr>
          <a:xfrm>
            <a:off x="6200818" y="1428350"/>
            <a:ext cx="5884387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ko-KR" sz="2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Navigation Services</a:t>
            </a:r>
          </a:p>
          <a:p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 to implementation by 2022, of the Asia Pacific Seamless Air Traffic Management (ATM) Plan to enhance ATM capacity and harmonization in the region.</a:t>
            </a:r>
          </a:p>
          <a:p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Both"/>
            </a:pP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Transitioning from Aeronautical Information Service (AIS) to Aeronautical Information Management (AIM) System;</a:t>
            </a:r>
          </a:p>
          <a:p>
            <a:pPr marL="342900" indent="-342900">
              <a:buAutoNum type="alphaLcParenBoth"/>
            </a:pPr>
            <a:endParaRPr lang="en-US" altLang="ko-KR" sz="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 Performance Based Navigation (PBN) implementation;</a:t>
            </a:r>
          </a:p>
          <a:p>
            <a:pPr marL="268288" indent="-268288"/>
            <a:endParaRPr lang="en-US" altLang="ko-KR" sz="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 Common ground/ground telecommunication infrastructure to support Air Navigation Services (ANS) applications;</a:t>
            </a:r>
          </a:p>
          <a:p>
            <a:pPr marL="268288" indent="-268288"/>
            <a:endParaRPr lang="en-US" altLang="ko-KR" sz="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 An enhanced level of civil/military cooperation;</a:t>
            </a:r>
          </a:p>
          <a:p>
            <a:pPr marL="268288" indent="-268288"/>
            <a:endParaRPr lang="en-US" altLang="ko-KR" sz="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(e) Enhanced surveillance capability including Automatic Dependent Surveillance-Broadcast (ADS-B) technology;</a:t>
            </a:r>
          </a:p>
          <a:p>
            <a:pPr marL="268288" indent="-268288"/>
            <a:endParaRPr lang="en-US" altLang="ko-KR" sz="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(f) Air Traffic Flow Management/Collaborative Decision Making (CDM) implementation for high density airports.</a:t>
            </a:r>
          </a:p>
        </p:txBody>
      </p:sp>
      <p:pic>
        <p:nvPicPr>
          <p:cNvPr id="1026" name="Picture 2" descr="beijing declaration aviationì ëí ì´ë¯¸ì§ ê²ìê²°ê³¼">
            <a:extLst>
              <a:ext uri="{FF2B5EF4-FFF2-40B4-BE49-F238E27FC236}">
                <a16:creationId xmlns:a16="http://schemas.microsoft.com/office/drawing/2014/main" id="{096677F5-D204-4F1C-9FC1-D1A42B6A6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50" y="1824699"/>
            <a:ext cx="5457906" cy="22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559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3">
              <a:lumMod val="20000"/>
              <a:lumOff val="8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Line 9"/>
          <p:cNvSpPr>
            <a:spLocks noChangeShapeType="1"/>
          </p:cNvSpPr>
          <p:nvPr/>
        </p:nvSpPr>
        <p:spPr bwMode="auto">
          <a:xfrm flipH="1">
            <a:off x="5700497" y="1054001"/>
            <a:ext cx="14377" cy="5575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2" name="Text Box 11"/>
          <p:cNvSpPr>
            <a:spLocks noGrp="1" noChangeArrowheads="1"/>
          </p:cNvSpPr>
          <p:nvPr>
            <p:ph type="title"/>
          </p:nvPr>
        </p:nvSpPr>
        <p:spPr>
          <a:xfrm>
            <a:off x="167204" y="776144"/>
            <a:ext cx="5248269" cy="1219200"/>
          </a:xfrm>
          <a:noFill/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Beijing Declaration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ECFED19-4143-4011-8961-6FEABADFEC22}"/>
              </a:ext>
            </a:extLst>
          </p:cNvPr>
          <p:cNvGrpSpPr/>
          <p:nvPr/>
        </p:nvGrpSpPr>
        <p:grpSpPr>
          <a:xfrm>
            <a:off x="211613" y="190500"/>
            <a:ext cx="11742261" cy="609600"/>
            <a:chOff x="1828800" y="457200"/>
            <a:chExt cx="8534400" cy="609600"/>
          </a:xfrm>
        </p:grpSpPr>
        <p:sp>
          <p:nvSpPr>
            <p:cNvPr id="11267" name="Line 5"/>
            <p:cNvSpPr>
              <a:spLocks noChangeShapeType="1"/>
            </p:cNvSpPr>
            <p:nvPr/>
          </p:nvSpPr>
          <p:spPr bwMode="auto">
            <a:xfrm>
              <a:off x="1828800" y="457200"/>
              <a:ext cx="853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68" name="Line 6"/>
            <p:cNvSpPr>
              <a:spLocks noChangeShapeType="1"/>
            </p:cNvSpPr>
            <p:nvPr/>
          </p:nvSpPr>
          <p:spPr bwMode="auto">
            <a:xfrm>
              <a:off x="1828800" y="495300"/>
              <a:ext cx="853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69" name="Line 7"/>
            <p:cNvSpPr>
              <a:spLocks noChangeShapeType="1"/>
            </p:cNvSpPr>
            <p:nvPr/>
          </p:nvSpPr>
          <p:spPr bwMode="auto">
            <a:xfrm>
              <a:off x="1828800" y="1066800"/>
              <a:ext cx="853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 descr="ICAO logoì ëí ì´ë¯¸ì§ ê²ìê²°ê³¼">
            <a:extLst>
              <a:ext uri="{FF2B5EF4-FFF2-40B4-BE49-F238E27FC236}">
                <a16:creationId xmlns:a16="http://schemas.microsoft.com/office/drawing/2014/main" id="{7E57FC7D-0D1C-4621-B209-89C7047A5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962" y="257353"/>
            <a:ext cx="1385912" cy="50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209F53DF-3C4A-4261-AD01-C38A251F5035}"/>
              </a:ext>
            </a:extLst>
          </p:cNvPr>
          <p:cNvSpPr/>
          <p:nvPr/>
        </p:nvSpPr>
        <p:spPr>
          <a:xfrm>
            <a:off x="5817032" y="1649467"/>
            <a:ext cx="6255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 and Annual Reporting of the Commitments</a:t>
            </a:r>
          </a:p>
          <a:p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Secretariat to make efforts to monitor and report.</a:t>
            </a:r>
          </a:p>
          <a:p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 RASG-APAC and APANPRIG to establish relevant goals and targets to monitor progress.</a:t>
            </a:r>
          </a:p>
          <a:p>
            <a:pPr marL="177800" indent="-177800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RASG-APAC and APRAST on Aviation Safety, Accident Investigation, and Human Resources Development; and</a:t>
            </a:r>
          </a:p>
          <a:p>
            <a:pPr marL="177800" indent="-177800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APANPIRG and its contributory bodies on Air Navigation Services and Human Resources Development.</a:t>
            </a:r>
          </a:p>
          <a:p>
            <a:endParaRPr lang="en-US" altLang="ko-KR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Follow-up action</a:t>
            </a:r>
          </a:p>
          <a:p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Secretariat will: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Beijing Declaration objectives in 2020 to reflect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resolutions agreed to by 2019 ICAO Assembly, including endorsements of the new versions of the GASP and GANP.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Accordingly, initiate organization of the Second Asia/Pacific Ministerial Conference on Civil Aviation in 2020 or thereafter.</a:t>
            </a:r>
            <a:endParaRPr lang="en-US" altLang="ko-KR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15E695E-D621-478F-9131-6E1D3382D194}"/>
              </a:ext>
            </a:extLst>
          </p:cNvPr>
          <p:cNvSpPr/>
          <p:nvPr/>
        </p:nvSpPr>
        <p:spPr>
          <a:xfrm>
            <a:off x="167205" y="1957244"/>
            <a:ext cx="54311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ko-KR" sz="2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Accident Investigation</a:t>
            </a:r>
          </a:p>
          <a:p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accordance with the Chicago Convention, commit to:</a:t>
            </a:r>
          </a:p>
          <a:p>
            <a:pPr marL="177800" indent="-177800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establish an accident investigation authority, independent from State aviation authorities and other entities that could interfere with the conduct or objectivity of an investigation or</a:t>
            </a:r>
          </a:p>
          <a:p>
            <a:pPr marL="177800" indent="-177800">
              <a:buFontTx/>
              <a:buChar char="-"/>
            </a:pP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appropriate develop a bilateral, sub-regional or regional partnership to support the establishment of accident investigation capabilities to serve the Region or Sub-region or State.</a:t>
            </a:r>
            <a:endParaRPr lang="en-US" altLang="ko-KR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ko-KR" sz="2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Resource Development</a:t>
            </a:r>
          </a:p>
          <a:p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 to:</a:t>
            </a:r>
          </a:p>
          <a:p>
            <a:pPr marL="177800" indent="-177800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Establish access to quality training</a:t>
            </a:r>
          </a:p>
          <a:p>
            <a:pPr marL="177800" indent="-177800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Encourage sharing of resources bilaterally and/or multilaterally as well as with industry partners.</a:t>
            </a: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9204BA82-13C7-4BFA-A867-8BAC4B57B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13" y="327026"/>
            <a:ext cx="34029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Beijing Declaration</a:t>
            </a:r>
          </a:p>
        </p:txBody>
      </p:sp>
    </p:spTree>
    <p:extLst>
      <p:ext uri="{BB962C8B-B14F-4D97-AF65-F5344CB8AC3E}">
        <p14:creationId xmlns:p14="http://schemas.microsoft.com/office/powerpoint/2010/main" val="2240190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6D620A76FF2A41A00D4420C180B43A" ma:contentTypeVersion="0" ma:contentTypeDescription="Create a new document." ma:contentTypeScope="" ma:versionID="c1e489ff2e87f7b9514a28ae271cd6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BB2EE4-B913-4114-9CB4-45B37D53FFC6}"/>
</file>

<file path=customXml/itemProps2.xml><?xml version="1.0" encoding="utf-8"?>
<ds:datastoreItem xmlns:ds="http://schemas.openxmlformats.org/officeDocument/2006/customXml" ds:itemID="{683972B8-486C-4AF2-9541-C557AE884067}"/>
</file>

<file path=customXml/itemProps3.xml><?xml version="1.0" encoding="utf-8"?>
<ds:datastoreItem xmlns:ds="http://schemas.openxmlformats.org/officeDocument/2006/customXml" ds:itemID="{BEE0ECCE-BE9E-4847-8660-F9B08FD119EE}"/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640</Words>
  <Application>Microsoft Office PowerPoint</Application>
  <PresentationFormat>와이드스크린</PresentationFormat>
  <Paragraphs>79</Paragraphs>
  <Slides>5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MS PGothic</vt:lpstr>
      <vt:lpstr>맑은 고딕</vt:lpstr>
      <vt:lpstr>Arial</vt:lpstr>
      <vt:lpstr>Times New Roman</vt:lpstr>
      <vt:lpstr>Office 테마</vt:lpstr>
      <vt:lpstr>PowerPoint 프레젠테이션</vt:lpstr>
      <vt:lpstr>Beijing Declaration</vt:lpstr>
      <vt:lpstr>Beijing Declaration</vt:lpstr>
      <vt:lpstr>Beijing Declaration</vt:lpstr>
      <vt:lpstr>Beijing Declaration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 연수</dc:creator>
  <cp:lastModifiedBy>박 연수</cp:lastModifiedBy>
  <cp:revision>31</cp:revision>
  <dcterms:created xsi:type="dcterms:W3CDTF">2019-03-29T04:28:43Z</dcterms:created>
  <dcterms:modified xsi:type="dcterms:W3CDTF">2019-04-23T07:02:25Z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0x010100356D620A76FF2A41A00D4420C180B43A</vt:lpwstr>
  </property>
</Properties>
</file>