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3" r:id="rId2"/>
    <p:sldId id="299" r:id="rId3"/>
    <p:sldId id="286" r:id="rId4"/>
    <p:sldId id="287" r:id="rId5"/>
    <p:sldId id="288" r:id="rId6"/>
    <p:sldId id="290" r:id="rId7"/>
    <p:sldId id="302" r:id="rId8"/>
    <p:sldId id="291" r:id="rId9"/>
    <p:sldId id="293" r:id="rId10"/>
    <p:sldId id="294" r:id="rId11"/>
    <p:sldId id="295" r:id="rId12"/>
    <p:sldId id="296" r:id="rId13"/>
    <p:sldId id="297" r:id="rId14"/>
    <p:sldId id="301" r:id="rId15"/>
    <p:sldId id="298" r:id="rId16"/>
    <p:sldId id="30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p:cViewPr varScale="1">
        <p:scale>
          <a:sx n="82" d="100"/>
          <a:sy n="82" d="100"/>
        </p:scale>
        <p:origin x="1548" y="78"/>
      </p:cViewPr>
      <p:guideLst>
        <p:guide orient="horz" pos="2160"/>
        <p:guide pos="2880"/>
      </p:guideLst>
    </p:cSldViewPr>
  </p:slideViewPr>
  <p:notesTextViewPr>
    <p:cViewPr>
      <p:scale>
        <a:sx n="3" d="2"/>
        <a:sy n="3" d="2"/>
      </p:scale>
      <p:origin x="0" y="0"/>
    </p:cViewPr>
  </p:notesTextViewPr>
  <p:notesViewPr>
    <p:cSldViewPr showGuides="1">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397F7-7E8E-4496-B822-A5E1D7284797}" type="datetimeFigureOut">
              <a:rPr lang="ko-KR" altLang="en-US" smtClean="0"/>
              <a:t>2019-04-15</a:t>
            </a:fld>
            <a:endParaRPr lang="ko-KR" altLang="en-US"/>
          </a:p>
        </p:txBody>
      </p:sp>
      <p:sp>
        <p:nvSpPr>
          <p:cNvPr id="4" name="슬라이드 이미지 개체 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49AD80-2763-410F-87E0-88BD714C657C}" type="slidenum">
              <a:rPr lang="ko-KR" altLang="en-US" smtClean="0"/>
              <a:t>‹#›</a:t>
            </a:fld>
            <a:endParaRPr lang="ko-KR" altLang="en-US"/>
          </a:p>
        </p:txBody>
      </p:sp>
    </p:spTree>
    <p:extLst>
      <p:ext uri="{BB962C8B-B14F-4D97-AF65-F5344CB8AC3E}">
        <p14:creationId xmlns:p14="http://schemas.microsoft.com/office/powerpoint/2010/main" val="4000972553"/>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ko-KR" altLang="en-US"/>
              <a:t>마스터 제목 스타일 편집</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클릭하여 마스터 부제목 스타일 편집</a:t>
            </a:r>
            <a:endParaRPr lang="en-US"/>
          </a:p>
        </p:txBody>
      </p:sp>
      <p:sp>
        <p:nvSpPr>
          <p:cNvPr id="4" name="Date Placeholder 3"/>
          <p:cNvSpPr>
            <a:spLocks noGrp="1"/>
          </p:cNvSpPr>
          <p:nvPr>
            <p:ph type="dt" sz="half" idx="10"/>
          </p:nvPr>
        </p:nvSpPr>
        <p:spPr/>
        <p:txBody>
          <a:bodyPr/>
          <a:lstStyle/>
          <a:p>
            <a:fld id="{330FD9A8-B398-4BFC-B274-6A134281DA1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330FD9A8-B398-4BFC-B274-6A134281DA1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ko-KR" altLang="en-US"/>
              <a:t>마스터 제목 스타일 편집</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Date Placeholder 3"/>
          <p:cNvSpPr>
            <a:spLocks noGrp="1"/>
          </p:cNvSpPr>
          <p:nvPr>
            <p:ph type="dt" sz="half" idx="10"/>
          </p:nvPr>
        </p:nvSpPr>
        <p:spPr/>
        <p:txBody>
          <a:bodyPr/>
          <a:lstStyle/>
          <a:p>
            <a:fld id="{330FD9A8-B398-4BFC-B274-6A134281DA1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342F55C1-B96A-472E-B038-5AD14DDB7C23}"/>
              </a:ext>
            </a:extLst>
          </p:cNvPr>
          <p:cNvSpPr/>
          <p:nvPr userDrawn="1"/>
        </p:nvSpPr>
        <p:spPr>
          <a:xfrm>
            <a:off x="-36512" y="1196752"/>
            <a:ext cx="9217024" cy="53285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ko-KR" altLang="en-US"/>
              <a:t>마스터 제목 스타일 편집</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fld id="{330FD9A8-B398-4BFC-B274-6A134281DA1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Date Placeholder 4"/>
          <p:cNvSpPr>
            <a:spLocks noGrp="1"/>
          </p:cNvSpPr>
          <p:nvPr>
            <p:ph type="dt" sz="half" idx="10"/>
          </p:nvPr>
        </p:nvSpPr>
        <p:spPr/>
        <p:txBody>
          <a:bodyPr/>
          <a:lstStyle/>
          <a:p>
            <a:fld id="{330FD9A8-B398-4BFC-B274-6A134281DA16}"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a:t>마스터 제목 스타일 편집</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7" name="Date Placeholder 6"/>
          <p:cNvSpPr>
            <a:spLocks noGrp="1"/>
          </p:cNvSpPr>
          <p:nvPr>
            <p:ph type="dt" sz="half" idx="10"/>
          </p:nvPr>
        </p:nvSpPr>
        <p:spPr/>
        <p:txBody>
          <a:bodyPr/>
          <a:lstStyle/>
          <a:p>
            <a:fld id="{330FD9A8-B398-4BFC-B274-6A134281DA16}" type="datetimeFigureOut">
              <a:rPr lang="en-US" smtClean="0"/>
              <a:t>4/15/2019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a:p>
        </p:txBody>
      </p:sp>
      <p:sp>
        <p:nvSpPr>
          <p:cNvPr id="3" name="Date Placeholder 2"/>
          <p:cNvSpPr>
            <a:spLocks noGrp="1"/>
          </p:cNvSpPr>
          <p:nvPr>
            <p:ph type="dt" sz="half" idx="10"/>
          </p:nvPr>
        </p:nvSpPr>
        <p:spPr/>
        <p:txBody>
          <a:bodyPr/>
          <a:lstStyle/>
          <a:p>
            <a:fld id="{330FD9A8-B398-4BFC-B274-6A134281DA16}" type="datetimeFigureOut">
              <a:rPr lang="en-US" smtClean="0"/>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0FD9A8-B398-4BFC-B274-6A134281DA16}" type="datetimeFigureOut">
              <a:rPr lang="en-US" smtClean="0"/>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ko-KR" altLang="en-US"/>
              <a:t>마스터 제목 스타일 편집</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330FD9A8-B398-4BFC-B274-6A134281DA16}"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ko-KR" altLang="en-US"/>
              <a:t>그림을 추가하려면 아이콘을 클릭하십시오</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fld id="{330FD9A8-B398-4BFC-B274-6A134281DA16}"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7AEE02-7F55-40C2-A31F-B9955583D56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CAO.png"/>
          <p:cNvPicPr>
            <a:picLocks noChangeAspect="1"/>
          </p:cNvPicPr>
          <p:nvPr userDrawn="1"/>
        </p:nvPicPr>
        <p:blipFill>
          <a:blip r:embed="rId13" cstate="print">
            <a:lum bright="36000" contrast="-12000"/>
          </a:blip>
          <a:srcRect b="5809"/>
          <a:stretch>
            <a:fillRect/>
          </a:stretch>
        </p:blipFill>
        <p:spPr>
          <a:xfrm>
            <a:off x="3157544" y="1152128"/>
            <a:ext cx="5950963" cy="5373216"/>
          </a:xfrm>
          <a:prstGeom prst="rect">
            <a:avLst/>
          </a:prstGeom>
        </p:spPr>
      </p:pic>
      <p:pic>
        <p:nvPicPr>
          <p:cNvPr id="8" name="Picture 7" descr="coscap title_1.jpg"/>
          <p:cNvPicPr>
            <a:picLocks noChangeAspect="1"/>
          </p:cNvPicPr>
          <p:nvPr userDrawn="1"/>
        </p:nvPicPr>
        <p:blipFill>
          <a:blip r:embed="rId14" cstate="print"/>
          <a:stretch>
            <a:fillRect/>
          </a:stretch>
        </p:blipFill>
        <p:spPr>
          <a:xfrm>
            <a:off x="7635511" y="0"/>
            <a:ext cx="1545002" cy="1196752"/>
          </a:xfrm>
          <a:prstGeom prst="rect">
            <a:avLst/>
          </a:prstGeom>
        </p:spPr>
      </p:pic>
      <p:pic>
        <p:nvPicPr>
          <p:cNvPr id="9" name="Picture 8" descr="tmp1_2.jpg"/>
          <p:cNvPicPr>
            <a:picLocks noChangeAspect="1"/>
          </p:cNvPicPr>
          <p:nvPr userDrawn="1"/>
        </p:nvPicPr>
        <p:blipFill>
          <a:blip r:embed="rId15" cstate="print"/>
          <a:stretch>
            <a:fillRect/>
          </a:stretch>
        </p:blipFill>
        <p:spPr>
          <a:xfrm rot="10800000" flipV="1">
            <a:off x="1" y="0"/>
            <a:ext cx="7668344" cy="1196752"/>
          </a:xfrm>
          <a:prstGeom prst="rect">
            <a:avLst/>
          </a:prstGeom>
        </p:spPr>
      </p:pic>
      <p:sp>
        <p:nvSpPr>
          <p:cNvPr id="10" name="Rectangle 9"/>
          <p:cNvSpPr/>
          <p:nvPr userDrawn="1"/>
        </p:nvSpPr>
        <p:spPr>
          <a:xfrm>
            <a:off x="323529" y="16748"/>
            <a:ext cx="2088232" cy="1107996"/>
          </a:xfrm>
          <a:prstGeom prst="rect">
            <a:avLst/>
          </a:prstGeom>
          <a:noFill/>
        </p:spPr>
        <p:txBody>
          <a:bodyPr wrap="square" lIns="91440" tIns="45720" rIns="91440" bIns="45720">
            <a:spAutoFit/>
          </a:bodyPr>
          <a:lstStyle/>
          <a:p>
            <a:r>
              <a:rPr lang="en-US" sz="3800" b="1" spc="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pitchFamily="34" charset="0"/>
                <a:cs typeface="Times New Roman" pitchFamily="18" charset="0"/>
              </a:rPr>
              <a:t>COSCAP</a:t>
            </a:r>
          </a:p>
          <a:p>
            <a:r>
              <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Franklin Gothic Book" pitchFamily="34" charset="0"/>
                <a:cs typeface="Times New Roman" pitchFamily="18" charset="0"/>
              </a:rPr>
              <a:t>North Asia</a:t>
            </a:r>
          </a:p>
        </p:txBody>
      </p:sp>
      <p:sp>
        <p:nvSpPr>
          <p:cNvPr id="11" name="Rectangle 10"/>
          <p:cNvSpPr/>
          <p:nvPr userDrawn="1"/>
        </p:nvSpPr>
        <p:spPr>
          <a:xfrm>
            <a:off x="2411763" y="116638"/>
            <a:ext cx="4968551" cy="872547"/>
          </a:xfrm>
          <a:prstGeom prst="rect">
            <a:avLst/>
          </a:prstGeom>
          <a:noFill/>
        </p:spPr>
        <p:txBody>
          <a:bodyPr wrap="square" lIns="91440" tIns="45720" rIns="91440" bIns="45720">
            <a:spAutoFit/>
          </a:bodyPr>
          <a:lstStyle/>
          <a:p>
            <a:pPr marL="0" marR="0" lvl="0" indent="0" defTabSz="914377" rtl="0" eaLnBrk="1" fontAlgn="auto" latinLnBrk="0" hangingPunct="1">
              <a:lnSpc>
                <a:spcPct val="150000"/>
              </a:lnSpc>
              <a:spcBef>
                <a:spcPct val="0"/>
              </a:spcBef>
              <a:spcAft>
                <a:spcPts val="0"/>
              </a:spcAft>
              <a:buClrTx/>
              <a:buSzTx/>
              <a:buFontTx/>
              <a:buNone/>
              <a:tabLst/>
              <a:defRPr/>
            </a:pPr>
            <a:r>
              <a:rPr lang="en-US" sz="1800" b="0" cap="none" dirty="0">
                <a:ln w="18415" cmpd="sng">
                  <a:solidFill>
                    <a:srgbClr val="FFFFFF"/>
                  </a:solidFill>
                  <a:prstDash val="solid"/>
                </a:ln>
                <a:solidFill>
                  <a:schemeClr val="bg1"/>
                </a:solidFill>
                <a:effectLst>
                  <a:outerShdw blurRad="63500" dir="3600000" algn="tl" rotWithShape="0">
                    <a:srgbClr val="000000">
                      <a:alpha val="70000"/>
                    </a:srgbClr>
                  </a:outerShdw>
                </a:effectLst>
                <a:latin typeface="Franklin Gothic Book" pitchFamily="34" charset="0"/>
                <a:ea typeface="+mj-ea"/>
                <a:cs typeface="Arial" pitchFamily="34" charset="0"/>
              </a:rPr>
              <a:t>Cooperative Development of Operational Safety &amp;</a:t>
            </a:r>
          </a:p>
          <a:p>
            <a:pPr marL="0" marR="0" lvl="0" indent="0" defTabSz="914377" rtl="0" eaLnBrk="1" fontAlgn="auto" latinLnBrk="0" hangingPunct="1">
              <a:lnSpc>
                <a:spcPct val="150000"/>
              </a:lnSpc>
              <a:spcBef>
                <a:spcPct val="0"/>
              </a:spcBef>
              <a:spcAft>
                <a:spcPts val="0"/>
              </a:spcAft>
              <a:buClrTx/>
              <a:buSzTx/>
              <a:buFontTx/>
              <a:buNone/>
              <a:tabLst/>
              <a:defRPr/>
            </a:pPr>
            <a:r>
              <a:rPr kumimoji="0" lang="en-US" sz="1800" b="0" i="0" u="none" strike="noStrike" kern="1200" cap="none" normalizeH="0" baseline="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Franklin Gothic Book" pitchFamily="34" charset="0"/>
                <a:ea typeface="+mj-ea"/>
                <a:cs typeface="Arial" pitchFamily="34" charset="0"/>
              </a:rPr>
              <a:t>Continuing Airworthiness</a:t>
            </a:r>
            <a:r>
              <a:rPr kumimoji="0" lang="en-US" sz="1800" b="0" i="0" u="none" strike="noStrike" kern="1200" cap="none" normalizeH="0" noProof="0" dirty="0">
                <a:ln w="18415" cmpd="sng">
                  <a:solidFill>
                    <a:srgbClr val="FFFFFF"/>
                  </a:solidFill>
                  <a:prstDash val="solid"/>
                </a:ln>
                <a:solidFill>
                  <a:schemeClr val="bg1"/>
                </a:solidFill>
                <a:effectLst>
                  <a:outerShdw blurRad="63500" dir="3600000" algn="tl" rotWithShape="0">
                    <a:srgbClr val="000000">
                      <a:alpha val="70000"/>
                    </a:srgbClr>
                  </a:outerShdw>
                </a:effectLst>
                <a:uLnTx/>
                <a:uFillTx/>
                <a:latin typeface="Franklin Gothic Book" pitchFamily="34" charset="0"/>
                <a:ea typeface="+mj-ea"/>
                <a:cs typeface="Arial" pitchFamily="34" charset="0"/>
              </a:rPr>
              <a:t> Programme</a:t>
            </a:r>
            <a:endParaRPr lang="en-US" sz="1800" b="0" cap="none" dirty="0">
              <a:ln w="18415" cmpd="sng">
                <a:solidFill>
                  <a:srgbClr val="FFFFFF"/>
                </a:solidFill>
                <a:prstDash val="solid"/>
              </a:ln>
              <a:solidFill>
                <a:schemeClr val="bg1"/>
              </a:solidFill>
              <a:effectLst>
                <a:outerShdw blurRad="63500" dir="3600000" algn="tl" rotWithShape="0">
                  <a:srgbClr val="000000">
                    <a:alpha val="70000"/>
                  </a:srgbClr>
                </a:outerShdw>
              </a:effectLst>
              <a:latin typeface="Franklin Gothic Book" pitchFamily="34" charset="0"/>
              <a:cs typeface="Arial" pitchFamily="34" charset="0"/>
            </a:endParaRPr>
          </a:p>
        </p:txBody>
      </p:sp>
      <p:cxnSp>
        <p:nvCxnSpPr>
          <p:cNvPr id="12" name="Straight Connector 11"/>
          <p:cNvCxnSpPr/>
          <p:nvPr userDrawn="1"/>
        </p:nvCxnSpPr>
        <p:spPr>
          <a:xfrm>
            <a:off x="2411760" y="620688"/>
            <a:ext cx="4968552" cy="0"/>
          </a:xfrm>
          <a:prstGeom prst="line">
            <a:avLst/>
          </a:prstGeom>
          <a:ln w="15875">
            <a:solidFill>
              <a:schemeClr val="bg1"/>
            </a:solidFill>
          </a:ln>
        </p:spPr>
        <p:style>
          <a:lnRef idx="2">
            <a:schemeClr val="accent1"/>
          </a:lnRef>
          <a:fillRef idx="0">
            <a:schemeClr val="accent1"/>
          </a:fillRef>
          <a:effectRef idx="1">
            <a:schemeClr val="accent1"/>
          </a:effectRef>
          <a:fontRef idx="minor">
            <a:schemeClr val="tx1"/>
          </a:fontRef>
        </p:style>
      </p:cxnSp>
      <p:pic>
        <p:nvPicPr>
          <p:cNvPr id="13" name="Content Placeholder 15" descr="tmp1_2.jpg"/>
          <p:cNvPicPr>
            <a:picLocks noChangeAspect="1"/>
          </p:cNvPicPr>
          <p:nvPr userDrawn="1"/>
        </p:nvPicPr>
        <p:blipFill>
          <a:blip r:embed="rId15" cstate="print"/>
          <a:stretch>
            <a:fillRect/>
          </a:stretch>
        </p:blipFill>
        <p:spPr>
          <a:xfrm>
            <a:off x="1" y="6525345"/>
            <a:ext cx="9180512" cy="333984"/>
          </a:xfrm>
          <a:prstGeom prst="rect">
            <a:avLst/>
          </a:prstGeom>
        </p:spPr>
      </p:pic>
      <p:sp>
        <p:nvSpPr>
          <p:cNvPr id="2" name="Title Placeholder 1"/>
          <p:cNvSpPr>
            <a:spLocks noGrp="1"/>
          </p:cNvSpPr>
          <p:nvPr>
            <p:ph type="title"/>
          </p:nvPr>
        </p:nvSpPr>
        <p:spPr>
          <a:xfrm>
            <a:off x="457200" y="1426766"/>
            <a:ext cx="8229600" cy="562074"/>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457200" y="2132862"/>
            <a:ext cx="8229600" cy="4237931"/>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323528" y="6520265"/>
            <a:ext cx="2133600" cy="365125"/>
          </a:xfrm>
          <a:prstGeom prst="rect">
            <a:avLst/>
          </a:prstGeom>
        </p:spPr>
        <p:txBody>
          <a:bodyPr vert="horz" lIns="91440" tIns="45720" rIns="91440" bIns="45720" rtlCol="0" anchor="ctr"/>
          <a:lstStyle>
            <a:lvl1pPr algn="l">
              <a:defRPr sz="1200">
                <a:solidFill>
                  <a:schemeClr val="bg1"/>
                </a:solidFill>
                <a:latin typeface="Franklin Gothic Book" pitchFamily="34" charset="0"/>
              </a:defRPr>
            </a:lvl1pPr>
          </a:lstStyle>
          <a:p>
            <a:fld id="{330FD9A8-B398-4BFC-B274-6A134281DA16}" type="datetimeFigureOut">
              <a:rPr lang="en-US" smtClean="0"/>
              <a:pPr/>
              <a:t>4/15/2019</a:t>
            </a:fld>
            <a:endParaRPr lang="en-US" dirty="0"/>
          </a:p>
        </p:txBody>
      </p:sp>
      <p:sp>
        <p:nvSpPr>
          <p:cNvPr id="5" name="Footer Placeholder 4"/>
          <p:cNvSpPr>
            <a:spLocks noGrp="1"/>
          </p:cNvSpPr>
          <p:nvPr>
            <p:ph type="ftr" sz="quarter" idx="3"/>
          </p:nvPr>
        </p:nvSpPr>
        <p:spPr>
          <a:xfrm>
            <a:off x="3124200" y="6520265"/>
            <a:ext cx="2895600" cy="365125"/>
          </a:xfrm>
          <a:prstGeom prst="rect">
            <a:avLst/>
          </a:prstGeom>
        </p:spPr>
        <p:txBody>
          <a:bodyPr vert="horz" lIns="91440" tIns="45720" rIns="91440" bIns="45720" rtlCol="0" anchor="ctr"/>
          <a:lstStyle>
            <a:lvl1pPr algn="ctr">
              <a:defRPr sz="1200">
                <a:solidFill>
                  <a:schemeClr val="bg1"/>
                </a:solidFill>
                <a:latin typeface="Franklin Gothic Book" pitchFamily="34" charset="0"/>
              </a:defRPr>
            </a:lvl1pPr>
          </a:lstStyle>
          <a:p>
            <a:endParaRPr lang="en-US" dirty="0"/>
          </a:p>
        </p:txBody>
      </p:sp>
      <p:sp>
        <p:nvSpPr>
          <p:cNvPr id="6" name="Slide Number Placeholder 5"/>
          <p:cNvSpPr>
            <a:spLocks noGrp="1"/>
          </p:cNvSpPr>
          <p:nvPr>
            <p:ph type="sldNum" sz="quarter" idx="4"/>
          </p:nvPr>
        </p:nvSpPr>
        <p:spPr>
          <a:xfrm>
            <a:off x="6758880" y="6520265"/>
            <a:ext cx="2133600" cy="365125"/>
          </a:xfrm>
          <a:prstGeom prst="rect">
            <a:avLst/>
          </a:prstGeom>
        </p:spPr>
        <p:txBody>
          <a:bodyPr vert="horz" lIns="91440" tIns="45720" rIns="91440" bIns="45720" rtlCol="0" anchor="ctr"/>
          <a:lstStyle>
            <a:lvl1pPr algn="r">
              <a:defRPr sz="1200">
                <a:solidFill>
                  <a:schemeClr val="bg1"/>
                </a:solidFill>
              </a:defRPr>
            </a:lvl1pPr>
          </a:lstStyle>
          <a:p>
            <a:fld id="{327AEE02-7F55-40C2-A31F-B9955583D5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1"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1" hangingPunct="1">
        <a:defRPr sz="1800" kern="1200">
          <a:solidFill>
            <a:schemeClr val="tx1"/>
          </a:solidFill>
          <a:latin typeface="+mn-lt"/>
          <a:ea typeface="+mn-ea"/>
          <a:cs typeface="+mn-cs"/>
        </a:defRPr>
      </a:lvl1pPr>
      <a:lvl2pPr marL="457189" algn="l" defTabSz="914377" rtl="0" eaLnBrk="1" latinLnBrk="1" hangingPunct="1">
        <a:defRPr sz="1800" kern="1200">
          <a:solidFill>
            <a:schemeClr val="tx1"/>
          </a:solidFill>
          <a:latin typeface="+mn-lt"/>
          <a:ea typeface="+mn-ea"/>
          <a:cs typeface="+mn-cs"/>
        </a:defRPr>
      </a:lvl2pPr>
      <a:lvl3pPr marL="914377" algn="l" defTabSz="914377" rtl="0" eaLnBrk="1" latinLnBrk="1" hangingPunct="1">
        <a:defRPr sz="1800" kern="1200">
          <a:solidFill>
            <a:schemeClr val="tx1"/>
          </a:solidFill>
          <a:latin typeface="+mn-lt"/>
          <a:ea typeface="+mn-ea"/>
          <a:cs typeface="+mn-cs"/>
        </a:defRPr>
      </a:lvl3pPr>
      <a:lvl4pPr marL="1371566" algn="l" defTabSz="914377" rtl="0" eaLnBrk="1" latinLnBrk="1" hangingPunct="1">
        <a:defRPr sz="1800" kern="1200">
          <a:solidFill>
            <a:schemeClr val="tx1"/>
          </a:solidFill>
          <a:latin typeface="+mn-lt"/>
          <a:ea typeface="+mn-ea"/>
          <a:cs typeface="+mn-cs"/>
        </a:defRPr>
      </a:lvl4pPr>
      <a:lvl5pPr marL="1828754" algn="l" defTabSz="914377" rtl="0" eaLnBrk="1" latinLnBrk="1" hangingPunct="1">
        <a:defRPr sz="1800" kern="1200">
          <a:solidFill>
            <a:schemeClr val="tx1"/>
          </a:solidFill>
          <a:latin typeface="+mn-lt"/>
          <a:ea typeface="+mn-ea"/>
          <a:cs typeface="+mn-cs"/>
        </a:defRPr>
      </a:lvl5pPr>
      <a:lvl6pPr marL="2285943" algn="l" defTabSz="914377" rtl="0" eaLnBrk="1" latinLnBrk="1" hangingPunct="1">
        <a:defRPr sz="1800" kern="1200">
          <a:solidFill>
            <a:schemeClr val="tx1"/>
          </a:solidFill>
          <a:latin typeface="+mn-lt"/>
          <a:ea typeface="+mn-ea"/>
          <a:cs typeface="+mn-cs"/>
        </a:defRPr>
      </a:lvl6pPr>
      <a:lvl7pPr marL="2743131" algn="l" defTabSz="914377" rtl="0" eaLnBrk="1" latinLnBrk="1" hangingPunct="1">
        <a:defRPr sz="1800" kern="1200">
          <a:solidFill>
            <a:schemeClr val="tx1"/>
          </a:solidFill>
          <a:latin typeface="+mn-lt"/>
          <a:ea typeface="+mn-ea"/>
          <a:cs typeface="+mn-cs"/>
        </a:defRPr>
      </a:lvl7pPr>
      <a:lvl8pPr marL="3200320" algn="l" defTabSz="914377" rtl="0" eaLnBrk="1" latinLnBrk="1" hangingPunct="1">
        <a:defRPr sz="1800" kern="1200">
          <a:solidFill>
            <a:schemeClr val="tx1"/>
          </a:solidFill>
          <a:latin typeface="+mn-lt"/>
          <a:ea typeface="+mn-ea"/>
          <a:cs typeface="+mn-cs"/>
        </a:defRPr>
      </a:lvl8pPr>
      <a:lvl9pPr marL="3657509" algn="l" defTabSz="914377"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ICAO_AnnualSafetyReport_2018.pdf"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DB157F60-D5D1-438E-B5CC-50117A5E00B3}"/>
              </a:ext>
            </a:extLst>
          </p:cNvPr>
          <p:cNvSpPr/>
          <p:nvPr/>
        </p:nvSpPr>
        <p:spPr>
          <a:xfrm>
            <a:off x="2735289" y="3212976"/>
            <a:ext cx="6408711" cy="1323439"/>
          </a:xfrm>
          <a:prstGeom prst="rect">
            <a:avLst/>
          </a:prstGeom>
        </p:spPr>
        <p:txBody>
          <a:bodyPr wrap="square">
            <a:spAutoFit/>
          </a:bodyPr>
          <a:lstStyle/>
          <a:p>
            <a:pPr algn="ctr"/>
            <a:r>
              <a:rPr lang="ko-KR" altLang="en-US" sz="4000" b="1" dirty="0">
                <a:latin typeface="Times New Roman" panose="02020603050405020304" pitchFamily="18" charset="0"/>
                <a:cs typeface="Times New Roman" panose="02020603050405020304" pitchFamily="18" charset="0"/>
              </a:rPr>
              <a:t>ICAO Annual Safety Report</a:t>
            </a:r>
            <a:endParaRPr lang="en-US" altLang="ko-KR" sz="4000" b="1" dirty="0">
              <a:latin typeface="Times New Roman" panose="02020603050405020304" pitchFamily="18" charset="0"/>
              <a:cs typeface="Times New Roman" panose="02020603050405020304" pitchFamily="18" charset="0"/>
            </a:endParaRPr>
          </a:p>
          <a:p>
            <a:pPr algn="ctr"/>
            <a:r>
              <a:rPr lang="en-US" altLang="ko-KR" sz="4000" b="1" dirty="0">
                <a:latin typeface="Times New Roman" panose="02020603050405020304" pitchFamily="18" charset="0"/>
                <a:cs typeface="Times New Roman" panose="02020603050405020304" pitchFamily="18" charset="0"/>
              </a:rPr>
              <a:t>Asia Pacific Region </a:t>
            </a:r>
            <a:r>
              <a:rPr lang="ko-KR" altLang="en-US" sz="4000" b="1" dirty="0">
                <a:latin typeface="Times New Roman" panose="02020603050405020304" pitchFamily="18" charset="0"/>
                <a:cs typeface="Times New Roman" panose="02020603050405020304" pitchFamily="18" charset="0"/>
              </a:rPr>
              <a:t>2018</a:t>
            </a:r>
            <a:endParaRPr lang="en-US" altLang="ko-KR" sz="4000" b="1" dirty="0">
              <a:latin typeface="Times New Roman" panose="02020603050405020304" pitchFamily="18" charset="0"/>
              <a:cs typeface="Times New Roman" panose="02020603050405020304" pitchFamily="18" charset="0"/>
            </a:endParaRPr>
          </a:p>
        </p:txBody>
      </p:sp>
      <p:pic>
        <p:nvPicPr>
          <p:cNvPr id="3" name="그림 2">
            <a:hlinkClick r:id="rId2" action="ppaction://hlinkfile"/>
            <a:extLst>
              <a:ext uri="{FF2B5EF4-FFF2-40B4-BE49-F238E27FC236}">
                <a16:creationId xmlns:a16="http://schemas.microsoft.com/office/drawing/2014/main" id="{7F92C2C1-0DE8-418B-A1B3-81BAC1B64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513" y="2276872"/>
            <a:ext cx="2295053" cy="3226533"/>
          </a:xfrm>
          <a:prstGeom prst="rect">
            <a:avLst/>
          </a:prstGeom>
          <a:effectLst>
            <a:outerShdw blurRad="50800" dist="38100" dir="2700000" sx="106000" sy="106000" algn="tl" rotWithShape="0">
              <a:prstClr val="black">
                <a:alpha val="40000"/>
              </a:prstClr>
            </a:outerShdw>
          </a:effectLst>
        </p:spPr>
      </p:pic>
    </p:spTree>
    <p:extLst>
      <p:ext uri="{BB962C8B-B14F-4D97-AF65-F5344CB8AC3E}">
        <p14:creationId xmlns:p14="http://schemas.microsoft.com/office/powerpoint/2010/main" val="34557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744913A4-F1C3-4F2B-8380-E72832D0EE10}"/>
              </a:ext>
            </a:extLst>
          </p:cNvPr>
          <p:cNvGrpSpPr/>
          <p:nvPr/>
        </p:nvGrpSpPr>
        <p:grpSpPr>
          <a:xfrm>
            <a:off x="209550" y="2617661"/>
            <a:ext cx="8935341" cy="3331619"/>
            <a:chOff x="209550" y="3057002"/>
            <a:chExt cx="8935341" cy="3331619"/>
          </a:xfrm>
        </p:grpSpPr>
        <p:pic>
          <p:nvPicPr>
            <p:cNvPr id="2" name="그림 1">
              <a:extLst>
                <a:ext uri="{FF2B5EF4-FFF2-40B4-BE49-F238E27FC236}">
                  <a16:creationId xmlns:a16="http://schemas.microsoft.com/office/drawing/2014/main" id="{E249C232-A1A0-4E6C-9B78-44D3FEFF0431}"/>
                </a:ext>
              </a:extLst>
            </p:cNvPr>
            <p:cNvPicPr>
              <a:picLocks noChangeAspect="1"/>
            </p:cNvPicPr>
            <p:nvPr/>
          </p:nvPicPr>
          <p:blipFill rotWithShape="1">
            <a:blip r:embed="rId2"/>
            <a:srcRect t="21163"/>
            <a:stretch/>
          </p:blipFill>
          <p:spPr>
            <a:xfrm>
              <a:off x="210441" y="3317325"/>
              <a:ext cx="8934450" cy="3071296"/>
            </a:xfrm>
            <a:prstGeom prst="rect">
              <a:avLst/>
            </a:prstGeom>
          </p:spPr>
        </p:pic>
        <p:pic>
          <p:nvPicPr>
            <p:cNvPr id="5" name="그림 4">
              <a:extLst>
                <a:ext uri="{FF2B5EF4-FFF2-40B4-BE49-F238E27FC236}">
                  <a16:creationId xmlns:a16="http://schemas.microsoft.com/office/drawing/2014/main" id="{6415C1AA-C125-45F9-8AC8-335E3C8B2DC7}"/>
                </a:ext>
              </a:extLst>
            </p:cNvPr>
            <p:cNvPicPr>
              <a:picLocks noChangeAspect="1"/>
            </p:cNvPicPr>
            <p:nvPr/>
          </p:nvPicPr>
          <p:blipFill rotWithShape="1">
            <a:blip r:embed="rId2"/>
            <a:srcRect t="853" b="92823"/>
            <a:stretch/>
          </p:blipFill>
          <p:spPr>
            <a:xfrm>
              <a:off x="209550" y="3057002"/>
              <a:ext cx="8934450" cy="246399"/>
            </a:xfrm>
            <a:prstGeom prst="rect">
              <a:avLst/>
            </a:prstGeom>
          </p:spPr>
        </p:pic>
      </p:grpSp>
      <p:sp>
        <p:nvSpPr>
          <p:cNvPr id="7" name="직사각형 6">
            <a:extLst>
              <a:ext uri="{FF2B5EF4-FFF2-40B4-BE49-F238E27FC236}">
                <a16:creationId xmlns:a16="http://schemas.microsoft.com/office/drawing/2014/main" id="{0D8D6A91-9F98-401C-9682-1349606E909B}"/>
              </a:ext>
            </a:extLst>
          </p:cNvPr>
          <p:cNvSpPr/>
          <p:nvPr/>
        </p:nvSpPr>
        <p:spPr>
          <a:xfrm>
            <a:off x="107504" y="1412776"/>
            <a:ext cx="8424936" cy="1200329"/>
          </a:xfrm>
          <a:prstGeom prst="rect">
            <a:avLst/>
          </a:prstGeom>
        </p:spPr>
        <p:txBody>
          <a:bodyPr wrap="square">
            <a:spAutoFit/>
          </a:bodyPr>
          <a:lstStyle/>
          <a:p>
            <a:r>
              <a:rPr lang="en-US" altLang="ko-KR" b="1" dirty="0">
                <a:latin typeface="Times New Roman" panose="02020603050405020304" pitchFamily="18" charset="0"/>
                <a:cs typeface="Times New Roman" panose="02020603050405020304" pitchFamily="18" charset="0"/>
              </a:rPr>
              <a:t>7.4  Most frequent accident categories within Asia Pacific: ICAO </a:t>
            </a:r>
            <a:r>
              <a:rPr lang="en-US" altLang="ko-KR" b="1" dirty="0" err="1">
                <a:latin typeface="Times New Roman" panose="02020603050405020304" pitchFamily="18" charset="0"/>
                <a:cs typeface="Times New Roman" panose="02020603050405020304" pitchFamily="18" charset="0"/>
              </a:rPr>
              <a:t>iSTARS</a:t>
            </a:r>
            <a:endParaRPr lang="en-US" altLang="ko-KR" b="1" dirty="0">
              <a:latin typeface="Times New Roman" panose="02020603050405020304" pitchFamily="18" charset="0"/>
              <a:cs typeface="Times New Roman" panose="02020603050405020304" pitchFamily="18" charset="0"/>
            </a:endParaRPr>
          </a:p>
          <a:p>
            <a:endParaRPr lang="en-US" altLang="ko-KR"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ko-KR" sz="1600" dirty="0">
                <a:latin typeface="Times New Roman" panose="02020603050405020304" pitchFamily="18" charset="0"/>
                <a:cs typeface="Times New Roman" panose="02020603050405020304" pitchFamily="18" charset="0"/>
              </a:rPr>
              <a:t>RS, CFIT, LOC-I were the top three fatal accident categories in the APAC region.</a:t>
            </a:r>
            <a:endParaRPr lang="ko-KR" altLang="en-US" dirty="0">
              <a:latin typeface="Times New Roman" panose="02020603050405020304" pitchFamily="18" charset="0"/>
              <a:cs typeface="Times New Roman" panose="02020603050405020304" pitchFamily="18" charset="0"/>
            </a:endParaRPr>
          </a:p>
          <a:p>
            <a:r>
              <a:rPr lang="en-US" altLang="ko-KR" b="1" dirty="0">
                <a:latin typeface="Times New Roman" panose="02020603050405020304" pitchFamily="18" charset="0"/>
                <a:cs typeface="Times New Roman" panose="02020603050405020304" pitchFamily="18" charset="0"/>
              </a:rPr>
              <a:t> </a:t>
            </a:r>
            <a:endParaRPr lang="ko-KR"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095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1626ECF-91FE-456C-8517-6B20BB6510FA}"/>
              </a:ext>
            </a:extLst>
          </p:cNvPr>
          <p:cNvPicPr>
            <a:picLocks noChangeAspect="1"/>
          </p:cNvPicPr>
          <p:nvPr/>
        </p:nvPicPr>
        <p:blipFill>
          <a:blip r:embed="rId2"/>
          <a:stretch>
            <a:fillRect/>
          </a:stretch>
        </p:blipFill>
        <p:spPr>
          <a:xfrm>
            <a:off x="647564" y="1268760"/>
            <a:ext cx="7848872" cy="5155225"/>
          </a:xfrm>
          <a:prstGeom prst="rect">
            <a:avLst/>
          </a:prstGeom>
        </p:spPr>
      </p:pic>
    </p:spTree>
    <p:extLst>
      <p:ext uri="{BB962C8B-B14F-4D97-AF65-F5344CB8AC3E}">
        <p14:creationId xmlns:p14="http://schemas.microsoft.com/office/powerpoint/2010/main" val="3941160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a:extLst>
              <a:ext uri="{FF2B5EF4-FFF2-40B4-BE49-F238E27FC236}">
                <a16:creationId xmlns:a16="http://schemas.microsoft.com/office/drawing/2014/main" id="{9E2C16DB-3F5B-4051-BDDB-0609523A2FDC}"/>
              </a:ext>
            </a:extLst>
          </p:cNvPr>
          <p:cNvGrpSpPr/>
          <p:nvPr/>
        </p:nvGrpSpPr>
        <p:grpSpPr>
          <a:xfrm>
            <a:off x="4540448" y="1772816"/>
            <a:ext cx="4675130" cy="4534076"/>
            <a:chOff x="3347864" y="1343196"/>
            <a:chExt cx="5152231" cy="4996782"/>
          </a:xfrm>
        </p:grpSpPr>
        <p:pic>
          <p:nvPicPr>
            <p:cNvPr id="2" name="그림 1">
              <a:extLst>
                <a:ext uri="{FF2B5EF4-FFF2-40B4-BE49-F238E27FC236}">
                  <a16:creationId xmlns:a16="http://schemas.microsoft.com/office/drawing/2014/main" id="{F203AA82-928A-460A-9704-9372C4FC9DC3}"/>
                </a:ext>
              </a:extLst>
            </p:cNvPr>
            <p:cNvPicPr>
              <a:picLocks noChangeAspect="1"/>
            </p:cNvPicPr>
            <p:nvPr/>
          </p:nvPicPr>
          <p:blipFill>
            <a:blip r:embed="rId2"/>
            <a:stretch>
              <a:fillRect/>
            </a:stretch>
          </p:blipFill>
          <p:spPr>
            <a:xfrm>
              <a:off x="3347864" y="1747772"/>
              <a:ext cx="5152231" cy="4592206"/>
            </a:xfrm>
            <a:prstGeom prst="rect">
              <a:avLst/>
            </a:prstGeom>
          </p:spPr>
        </p:pic>
        <p:grpSp>
          <p:nvGrpSpPr>
            <p:cNvPr id="5" name="그룹 4">
              <a:extLst>
                <a:ext uri="{FF2B5EF4-FFF2-40B4-BE49-F238E27FC236}">
                  <a16:creationId xmlns:a16="http://schemas.microsoft.com/office/drawing/2014/main" id="{B2BFDA16-72D2-4EF4-B096-EAAB603E7C29}"/>
                </a:ext>
              </a:extLst>
            </p:cNvPr>
            <p:cNvGrpSpPr/>
            <p:nvPr/>
          </p:nvGrpSpPr>
          <p:grpSpPr>
            <a:xfrm>
              <a:off x="3959093" y="1343196"/>
              <a:ext cx="3929771" cy="404576"/>
              <a:chOff x="3352444" y="1407074"/>
              <a:chExt cx="3929771" cy="404576"/>
            </a:xfrm>
          </p:grpSpPr>
          <p:pic>
            <p:nvPicPr>
              <p:cNvPr id="3" name="그림 2">
                <a:extLst>
                  <a:ext uri="{FF2B5EF4-FFF2-40B4-BE49-F238E27FC236}">
                    <a16:creationId xmlns:a16="http://schemas.microsoft.com/office/drawing/2014/main" id="{CE537BF7-1E72-447B-A5BD-CACC056A6674}"/>
                  </a:ext>
                </a:extLst>
              </p:cNvPr>
              <p:cNvPicPr>
                <a:picLocks noChangeAspect="1"/>
              </p:cNvPicPr>
              <p:nvPr/>
            </p:nvPicPr>
            <p:blipFill rotWithShape="1">
              <a:blip r:embed="rId3"/>
              <a:srcRect t="-1" r="34056" b="11659"/>
              <a:stretch/>
            </p:blipFill>
            <p:spPr>
              <a:xfrm>
                <a:off x="3352444" y="1407074"/>
                <a:ext cx="3929771" cy="189766"/>
              </a:xfrm>
              <a:prstGeom prst="rect">
                <a:avLst/>
              </a:prstGeom>
            </p:spPr>
          </p:pic>
          <p:pic>
            <p:nvPicPr>
              <p:cNvPr id="4" name="그림 3">
                <a:extLst>
                  <a:ext uri="{FF2B5EF4-FFF2-40B4-BE49-F238E27FC236}">
                    <a16:creationId xmlns:a16="http://schemas.microsoft.com/office/drawing/2014/main" id="{C1B60C6C-E2AE-4254-90A4-BBF7DDB7D2AB}"/>
                  </a:ext>
                </a:extLst>
              </p:cNvPr>
              <p:cNvPicPr>
                <a:picLocks noChangeAspect="1"/>
              </p:cNvPicPr>
              <p:nvPr/>
            </p:nvPicPr>
            <p:blipFill rotWithShape="1">
              <a:blip r:embed="rId3"/>
              <a:srcRect l="65803"/>
              <a:stretch/>
            </p:blipFill>
            <p:spPr>
              <a:xfrm>
                <a:off x="4298396" y="1596840"/>
                <a:ext cx="2037865" cy="214810"/>
              </a:xfrm>
              <a:prstGeom prst="rect">
                <a:avLst/>
              </a:prstGeom>
            </p:spPr>
          </p:pic>
        </p:grpSp>
      </p:grpSp>
      <p:pic>
        <p:nvPicPr>
          <p:cNvPr id="7" name="그림 6">
            <a:extLst>
              <a:ext uri="{FF2B5EF4-FFF2-40B4-BE49-F238E27FC236}">
                <a16:creationId xmlns:a16="http://schemas.microsoft.com/office/drawing/2014/main" id="{F0B9671E-3AFE-444F-A15E-BD70625D8BE9}"/>
              </a:ext>
            </a:extLst>
          </p:cNvPr>
          <p:cNvPicPr>
            <a:picLocks noChangeAspect="1"/>
          </p:cNvPicPr>
          <p:nvPr/>
        </p:nvPicPr>
        <p:blipFill>
          <a:blip r:embed="rId4"/>
          <a:stretch>
            <a:fillRect/>
          </a:stretch>
        </p:blipFill>
        <p:spPr>
          <a:xfrm>
            <a:off x="179683" y="1772816"/>
            <a:ext cx="4208902" cy="3094112"/>
          </a:xfrm>
          <a:prstGeom prst="rect">
            <a:avLst/>
          </a:prstGeom>
        </p:spPr>
      </p:pic>
      <p:sp>
        <p:nvSpPr>
          <p:cNvPr id="9" name="직사각형 8">
            <a:extLst>
              <a:ext uri="{FF2B5EF4-FFF2-40B4-BE49-F238E27FC236}">
                <a16:creationId xmlns:a16="http://schemas.microsoft.com/office/drawing/2014/main" id="{6171E2F6-0829-4710-AD4E-4CAFC2F0358D}"/>
              </a:ext>
            </a:extLst>
          </p:cNvPr>
          <p:cNvSpPr/>
          <p:nvPr/>
        </p:nvSpPr>
        <p:spPr>
          <a:xfrm>
            <a:off x="179683" y="5013176"/>
            <a:ext cx="4208902" cy="1169551"/>
          </a:xfrm>
          <a:prstGeom prst="rect">
            <a:avLst/>
          </a:prstGeom>
        </p:spPr>
        <p:txBody>
          <a:bodyPr wrap="square">
            <a:spAutoFit/>
          </a:bodyPr>
          <a:lstStyle/>
          <a:p>
            <a:r>
              <a:rPr lang="en-US" altLang="ko-KR" sz="1400" dirty="0">
                <a:latin typeface="Times New Roman" panose="02020603050405020304" pitchFamily="18" charset="0"/>
                <a:cs typeface="Times New Roman" panose="02020603050405020304" pitchFamily="18" charset="0"/>
              </a:rPr>
              <a:t>The top three accident categories</a:t>
            </a:r>
          </a:p>
          <a:p>
            <a:r>
              <a:rPr lang="en-US" altLang="ko-KR" sz="1400" dirty="0">
                <a:latin typeface="Times New Roman" panose="02020603050405020304" pitchFamily="18" charset="0"/>
                <a:cs typeface="Times New Roman" panose="02020603050405020304" pitchFamily="18" charset="0"/>
              </a:rPr>
              <a:t>for the APAC region in 2017 were:</a:t>
            </a:r>
          </a:p>
          <a:p>
            <a:pPr marL="342900" indent="-342900">
              <a:buAutoNum type="arabicPeriod"/>
            </a:pPr>
            <a:r>
              <a:rPr lang="en-US" altLang="ko-KR" sz="1400" dirty="0">
                <a:latin typeface="Times New Roman" panose="02020603050405020304" pitchFamily="18" charset="0"/>
                <a:cs typeface="Times New Roman" panose="02020603050405020304" pitchFamily="18" charset="0"/>
              </a:rPr>
              <a:t>Runway Safety</a:t>
            </a:r>
          </a:p>
          <a:p>
            <a:pPr marL="342900" indent="-342900">
              <a:buAutoNum type="arabicPeriod"/>
            </a:pPr>
            <a:r>
              <a:rPr lang="en-US" altLang="ko-KR" sz="1400" dirty="0">
                <a:latin typeface="Times New Roman" panose="02020603050405020304" pitchFamily="18" charset="0"/>
                <a:cs typeface="Times New Roman" panose="02020603050405020304" pitchFamily="18" charset="0"/>
              </a:rPr>
              <a:t>Ramp which is classified under others(OTH)</a:t>
            </a:r>
          </a:p>
          <a:p>
            <a:pPr marL="342900" indent="-342900">
              <a:buAutoNum type="arabicPeriod"/>
            </a:pPr>
            <a:r>
              <a:rPr lang="en-US" altLang="ko-KR" sz="1400" dirty="0">
                <a:latin typeface="Times New Roman" panose="02020603050405020304" pitchFamily="18" charset="0"/>
                <a:cs typeface="Times New Roman" panose="02020603050405020304" pitchFamily="18" charset="0"/>
              </a:rPr>
              <a:t>Ground Collision</a:t>
            </a:r>
            <a:endParaRPr lang="ko-KR" alt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223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C6818A2F-2B11-45A9-95F7-2ED794C3882E}"/>
              </a:ext>
            </a:extLst>
          </p:cNvPr>
          <p:cNvPicPr>
            <a:picLocks noChangeAspect="1"/>
          </p:cNvPicPr>
          <p:nvPr/>
        </p:nvPicPr>
        <p:blipFill>
          <a:blip r:embed="rId2"/>
          <a:stretch>
            <a:fillRect/>
          </a:stretch>
        </p:blipFill>
        <p:spPr>
          <a:xfrm>
            <a:off x="1589557" y="4077072"/>
            <a:ext cx="5940152" cy="2090737"/>
          </a:xfrm>
          <a:prstGeom prst="rect">
            <a:avLst/>
          </a:prstGeom>
        </p:spPr>
      </p:pic>
      <p:grpSp>
        <p:nvGrpSpPr>
          <p:cNvPr id="13" name="그룹 12">
            <a:extLst>
              <a:ext uri="{FF2B5EF4-FFF2-40B4-BE49-F238E27FC236}">
                <a16:creationId xmlns:a16="http://schemas.microsoft.com/office/drawing/2014/main" id="{E53A8A00-6065-4283-98FA-E06B2F78621C}"/>
              </a:ext>
            </a:extLst>
          </p:cNvPr>
          <p:cNvGrpSpPr/>
          <p:nvPr/>
        </p:nvGrpSpPr>
        <p:grpSpPr>
          <a:xfrm>
            <a:off x="4559633" y="1556792"/>
            <a:ext cx="4584367" cy="2263756"/>
            <a:chOff x="4559633" y="1556792"/>
            <a:chExt cx="4584367" cy="2263756"/>
          </a:xfrm>
        </p:grpSpPr>
        <p:pic>
          <p:nvPicPr>
            <p:cNvPr id="3" name="그림 2">
              <a:extLst>
                <a:ext uri="{FF2B5EF4-FFF2-40B4-BE49-F238E27FC236}">
                  <a16:creationId xmlns:a16="http://schemas.microsoft.com/office/drawing/2014/main" id="{F7917CD0-9B2A-4588-85B1-89BBB145CA23}"/>
                </a:ext>
              </a:extLst>
            </p:cNvPr>
            <p:cNvPicPr>
              <a:picLocks noChangeAspect="1"/>
            </p:cNvPicPr>
            <p:nvPr/>
          </p:nvPicPr>
          <p:blipFill rotWithShape="1">
            <a:blip r:embed="rId3"/>
            <a:srcRect r="2345" b="93065"/>
            <a:stretch/>
          </p:blipFill>
          <p:spPr>
            <a:xfrm>
              <a:off x="4559633" y="1556792"/>
              <a:ext cx="4476863" cy="173018"/>
            </a:xfrm>
            <a:prstGeom prst="rect">
              <a:avLst/>
            </a:prstGeom>
          </p:spPr>
        </p:pic>
        <p:pic>
          <p:nvPicPr>
            <p:cNvPr id="11" name="그림 10">
              <a:extLst>
                <a:ext uri="{FF2B5EF4-FFF2-40B4-BE49-F238E27FC236}">
                  <a16:creationId xmlns:a16="http://schemas.microsoft.com/office/drawing/2014/main" id="{7C35CC97-B54C-45E4-A958-15B35D7CCFA9}"/>
                </a:ext>
              </a:extLst>
            </p:cNvPr>
            <p:cNvPicPr>
              <a:picLocks noChangeAspect="1"/>
            </p:cNvPicPr>
            <p:nvPr/>
          </p:nvPicPr>
          <p:blipFill rotWithShape="1">
            <a:blip r:embed="rId3"/>
            <a:srcRect t="16200"/>
            <a:stretch/>
          </p:blipFill>
          <p:spPr>
            <a:xfrm>
              <a:off x="4559633" y="1729810"/>
              <a:ext cx="4584367" cy="2090738"/>
            </a:xfrm>
            <a:prstGeom prst="rect">
              <a:avLst/>
            </a:prstGeom>
          </p:spPr>
        </p:pic>
        <p:pic>
          <p:nvPicPr>
            <p:cNvPr id="12" name="그림 11">
              <a:extLst>
                <a:ext uri="{FF2B5EF4-FFF2-40B4-BE49-F238E27FC236}">
                  <a16:creationId xmlns:a16="http://schemas.microsoft.com/office/drawing/2014/main" id="{EC9F51E4-D124-4DAB-A7EB-493E405A02F8}"/>
                </a:ext>
              </a:extLst>
            </p:cNvPr>
            <p:cNvPicPr>
              <a:picLocks noChangeAspect="1"/>
            </p:cNvPicPr>
            <p:nvPr/>
          </p:nvPicPr>
          <p:blipFill rotWithShape="1">
            <a:blip r:embed="rId3"/>
            <a:srcRect l="66058" t="11209" b="82683"/>
            <a:stretch/>
          </p:blipFill>
          <p:spPr>
            <a:xfrm>
              <a:off x="7543704" y="3452804"/>
              <a:ext cx="1556048" cy="152400"/>
            </a:xfrm>
            <a:prstGeom prst="rect">
              <a:avLst/>
            </a:prstGeom>
          </p:spPr>
        </p:pic>
      </p:grpSp>
      <p:grpSp>
        <p:nvGrpSpPr>
          <p:cNvPr id="17" name="그룹 16">
            <a:extLst>
              <a:ext uri="{FF2B5EF4-FFF2-40B4-BE49-F238E27FC236}">
                <a16:creationId xmlns:a16="http://schemas.microsoft.com/office/drawing/2014/main" id="{D605C8C4-911D-45BC-A910-393394845908}"/>
              </a:ext>
            </a:extLst>
          </p:cNvPr>
          <p:cNvGrpSpPr/>
          <p:nvPr/>
        </p:nvGrpSpPr>
        <p:grpSpPr>
          <a:xfrm>
            <a:off x="-12367" y="1556793"/>
            <a:ext cx="4584367" cy="2260771"/>
            <a:chOff x="-12367" y="1556793"/>
            <a:chExt cx="4584367" cy="2260771"/>
          </a:xfrm>
        </p:grpSpPr>
        <p:pic>
          <p:nvPicPr>
            <p:cNvPr id="2" name="그림 1">
              <a:extLst>
                <a:ext uri="{FF2B5EF4-FFF2-40B4-BE49-F238E27FC236}">
                  <a16:creationId xmlns:a16="http://schemas.microsoft.com/office/drawing/2014/main" id="{DDCE3EBE-05EB-4B43-8E46-8D0182002FAC}"/>
                </a:ext>
              </a:extLst>
            </p:cNvPr>
            <p:cNvPicPr>
              <a:picLocks noChangeAspect="1"/>
            </p:cNvPicPr>
            <p:nvPr/>
          </p:nvPicPr>
          <p:blipFill rotWithShape="1">
            <a:blip r:embed="rId4"/>
            <a:srcRect r="464" b="93009"/>
            <a:stretch/>
          </p:blipFill>
          <p:spPr>
            <a:xfrm>
              <a:off x="0" y="1556793"/>
              <a:ext cx="4572000" cy="173018"/>
            </a:xfrm>
            <a:prstGeom prst="rect">
              <a:avLst/>
            </a:prstGeom>
          </p:spPr>
        </p:pic>
        <p:grpSp>
          <p:nvGrpSpPr>
            <p:cNvPr id="16" name="그룹 15">
              <a:extLst>
                <a:ext uri="{FF2B5EF4-FFF2-40B4-BE49-F238E27FC236}">
                  <a16:creationId xmlns:a16="http://schemas.microsoft.com/office/drawing/2014/main" id="{D88E5CF1-28F2-4B8C-A6C8-ADE708234AEC}"/>
                </a:ext>
              </a:extLst>
            </p:cNvPr>
            <p:cNvGrpSpPr/>
            <p:nvPr/>
          </p:nvGrpSpPr>
          <p:grpSpPr>
            <a:xfrm>
              <a:off x="-12367" y="1726826"/>
              <a:ext cx="4572000" cy="2090738"/>
              <a:chOff x="-12367" y="2631902"/>
              <a:chExt cx="4572000" cy="2090738"/>
            </a:xfrm>
          </p:grpSpPr>
          <p:pic>
            <p:nvPicPr>
              <p:cNvPr id="15" name="그림 14">
                <a:extLst>
                  <a:ext uri="{FF2B5EF4-FFF2-40B4-BE49-F238E27FC236}">
                    <a16:creationId xmlns:a16="http://schemas.microsoft.com/office/drawing/2014/main" id="{1AE44470-2576-413F-B41B-36B671713968}"/>
                  </a:ext>
                </a:extLst>
              </p:cNvPr>
              <p:cNvPicPr>
                <a:picLocks noChangeAspect="1"/>
              </p:cNvPicPr>
              <p:nvPr/>
            </p:nvPicPr>
            <p:blipFill rotWithShape="1">
              <a:blip r:embed="rId4"/>
              <a:srcRect t="15518" r="464"/>
              <a:stretch/>
            </p:blipFill>
            <p:spPr>
              <a:xfrm>
                <a:off x="-12367" y="2631902"/>
                <a:ext cx="4572000" cy="2090738"/>
              </a:xfrm>
              <a:prstGeom prst="rect">
                <a:avLst/>
              </a:prstGeom>
            </p:spPr>
          </p:pic>
          <p:pic>
            <p:nvPicPr>
              <p:cNvPr id="14" name="그림 13">
                <a:extLst>
                  <a:ext uri="{FF2B5EF4-FFF2-40B4-BE49-F238E27FC236}">
                    <a16:creationId xmlns:a16="http://schemas.microsoft.com/office/drawing/2014/main" id="{84B84D26-75B8-4F13-9750-5E74F1B86944}"/>
                  </a:ext>
                </a:extLst>
              </p:cNvPr>
              <p:cNvPicPr>
                <a:picLocks noChangeAspect="1"/>
              </p:cNvPicPr>
              <p:nvPr/>
            </p:nvPicPr>
            <p:blipFill rotWithShape="1">
              <a:blip r:embed="rId4"/>
              <a:srcRect l="66433" t="11258" r="464" b="81777"/>
              <a:stretch/>
            </p:blipFill>
            <p:spPr>
              <a:xfrm>
                <a:off x="3039081" y="4351110"/>
                <a:ext cx="1520552" cy="173019"/>
              </a:xfrm>
              <a:prstGeom prst="rect">
                <a:avLst/>
              </a:prstGeom>
            </p:spPr>
          </p:pic>
        </p:grpSp>
      </p:grpSp>
    </p:spTree>
    <p:extLst>
      <p:ext uri="{BB962C8B-B14F-4D97-AF65-F5344CB8AC3E}">
        <p14:creationId xmlns:p14="http://schemas.microsoft.com/office/powerpoint/2010/main" val="2460962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F944E09E-912F-4E13-9AC1-D6BA4A7E76C1}"/>
              </a:ext>
            </a:extLst>
          </p:cNvPr>
          <p:cNvGrpSpPr/>
          <p:nvPr/>
        </p:nvGrpSpPr>
        <p:grpSpPr>
          <a:xfrm>
            <a:off x="107504" y="2204864"/>
            <a:ext cx="4464496" cy="2970666"/>
            <a:chOff x="4701917" y="2236480"/>
            <a:chExt cx="4464496" cy="2970666"/>
          </a:xfrm>
        </p:grpSpPr>
        <p:pic>
          <p:nvPicPr>
            <p:cNvPr id="4" name="그림 3">
              <a:extLst>
                <a:ext uri="{FF2B5EF4-FFF2-40B4-BE49-F238E27FC236}">
                  <a16:creationId xmlns:a16="http://schemas.microsoft.com/office/drawing/2014/main" id="{3DAC1716-6148-4F58-BB25-DE1046FD955E}"/>
                </a:ext>
              </a:extLst>
            </p:cNvPr>
            <p:cNvPicPr>
              <a:picLocks noChangeAspect="1"/>
            </p:cNvPicPr>
            <p:nvPr/>
          </p:nvPicPr>
          <p:blipFill>
            <a:blip r:embed="rId2"/>
            <a:stretch>
              <a:fillRect/>
            </a:stretch>
          </p:blipFill>
          <p:spPr>
            <a:xfrm>
              <a:off x="4701917" y="3047923"/>
              <a:ext cx="1638031" cy="907453"/>
            </a:xfrm>
            <a:prstGeom prst="rect">
              <a:avLst/>
            </a:prstGeom>
          </p:spPr>
        </p:pic>
        <p:pic>
          <p:nvPicPr>
            <p:cNvPr id="5" name="그림 4">
              <a:extLst>
                <a:ext uri="{FF2B5EF4-FFF2-40B4-BE49-F238E27FC236}">
                  <a16:creationId xmlns:a16="http://schemas.microsoft.com/office/drawing/2014/main" id="{56432DFB-3E35-4E7B-81EF-5491981F78FA}"/>
                </a:ext>
              </a:extLst>
            </p:cNvPr>
            <p:cNvPicPr>
              <a:picLocks noChangeAspect="1"/>
            </p:cNvPicPr>
            <p:nvPr/>
          </p:nvPicPr>
          <p:blipFill rotWithShape="1">
            <a:blip r:embed="rId3"/>
            <a:srcRect t="29753" r="5505"/>
            <a:stretch/>
          </p:blipFill>
          <p:spPr>
            <a:xfrm>
              <a:off x="7006173" y="2996952"/>
              <a:ext cx="2160240" cy="2210194"/>
            </a:xfrm>
            <a:prstGeom prst="rect">
              <a:avLst/>
            </a:prstGeom>
          </p:spPr>
        </p:pic>
        <p:pic>
          <p:nvPicPr>
            <p:cNvPr id="6" name="그림 5">
              <a:extLst>
                <a:ext uri="{FF2B5EF4-FFF2-40B4-BE49-F238E27FC236}">
                  <a16:creationId xmlns:a16="http://schemas.microsoft.com/office/drawing/2014/main" id="{AEF99DB8-A09F-4DD0-BA5C-F6C892C8AF1B}"/>
                </a:ext>
              </a:extLst>
            </p:cNvPr>
            <p:cNvPicPr>
              <a:picLocks noChangeAspect="1"/>
            </p:cNvPicPr>
            <p:nvPr/>
          </p:nvPicPr>
          <p:blipFill rotWithShape="1">
            <a:blip r:embed="rId3"/>
            <a:srcRect r="925" b="71158"/>
            <a:stretch/>
          </p:blipFill>
          <p:spPr>
            <a:xfrm>
              <a:off x="4717157" y="3998169"/>
              <a:ext cx="2264940" cy="907453"/>
            </a:xfrm>
            <a:prstGeom prst="rect">
              <a:avLst/>
            </a:prstGeom>
          </p:spPr>
        </p:pic>
        <p:sp>
          <p:nvSpPr>
            <p:cNvPr id="8" name="직사각형 7">
              <a:extLst>
                <a:ext uri="{FF2B5EF4-FFF2-40B4-BE49-F238E27FC236}">
                  <a16:creationId xmlns:a16="http://schemas.microsoft.com/office/drawing/2014/main" id="{9D88C250-83DB-4298-A2A7-FDAF448A4532}"/>
                </a:ext>
              </a:extLst>
            </p:cNvPr>
            <p:cNvSpPr/>
            <p:nvPr/>
          </p:nvSpPr>
          <p:spPr>
            <a:xfrm>
              <a:off x="4741155" y="2236480"/>
              <a:ext cx="4199871" cy="584775"/>
            </a:xfrm>
            <a:prstGeom prst="rect">
              <a:avLst/>
            </a:prstGeom>
          </p:spPr>
          <p:txBody>
            <a:bodyPr wrap="square">
              <a:spAutoFit/>
            </a:bodyPr>
            <a:lstStyle/>
            <a:p>
              <a:r>
                <a:rPr lang="en-US" altLang="ko-KR" sz="1600" dirty="0">
                  <a:latin typeface="Times New Roman" panose="02020603050405020304" pitchFamily="18" charset="0"/>
                  <a:cs typeface="Times New Roman" panose="02020603050405020304" pitchFamily="18" charset="0"/>
                </a:rPr>
                <a:t>8.1 ICAO universal oversight audit program</a:t>
              </a:r>
            </a:p>
            <a:p>
              <a:r>
                <a:rPr lang="en-US" altLang="ko-KR" sz="1600" dirty="0">
                  <a:latin typeface="Times New Roman" panose="02020603050405020304" pitchFamily="18" charset="0"/>
                  <a:cs typeface="Times New Roman" panose="02020603050405020304" pitchFamily="18" charset="0"/>
                </a:rPr>
                <a:t>continuous monitoring approach (USOAP CMA)</a:t>
              </a:r>
              <a:endParaRPr lang="ko-KR" altLang="en-US" sz="1600" dirty="0">
                <a:latin typeface="Times New Roman" panose="02020603050405020304" pitchFamily="18" charset="0"/>
                <a:cs typeface="Times New Roman" panose="02020603050405020304" pitchFamily="18" charset="0"/>
              </a:endParaRPr>
            </a:p>
          </p:txBody>
        </p:sp>
      </p:grpSp>
      <p:grpSp>
        <p:nvGrpSpPr>
          <p:cNvPr id="11" name="그룹 10">
            <a:extLst>
              <a:ext uri="{FF2B5EF4-FFF2-40B4-BE49-F238E27FC236}">
                <a16:creationId xmlns:a16="http://schemas.microsoft.com/office/drawing/2014/main" id="{6A0F7453-13F6-4E91-B0B6-CAA52D136FCB}"/>
              </a:ext>
            </a:extLst>
          </p:cNvPr>
          <p:cNvGrpSpPr/>
          <p:nvPr/>
        </p:nvGrpSpPr>
        <p:grpSpPr>
          <a:xfrm>
            <a:off x="4593837" y="2377858"/>
            <a:ext cx="4615408" cy="2772450"/>
            <a:chOff x="4593837" y="2377858"/>
            <a:chExt cx="4615408" cy="2772450"/>
          </a:xfrm>
        </p:grpSpPr>
        <p:pic>
          <p:nvPicPr>
            <p:cNvPr id="9" name="그림 8">
              <a:extLst>
                <a:ext uri="{FF2B5EF4-FFF2-40B4-BE49-F238E27FC236}">
                  <a16:creationId xmlns:a16="http://schemas.microsoft.com/office/drawing/2014/main" id="{6455D2BA-C9DD-48DF-8C95-C95C442647CD}"/>
                </a:ext>
              </a:extLst>
            </p:cNvPr>
            <p:cNvPicPr>
              <a:picLocks noChangeAspect="1"/>
            </p:cNvPicPr>
            <p:nvPr/>
          </p:nvPicPr>
          <p:blipFill>
            <a:blip r:embed="rId4"/>
            <a:stretch>
              <a:fillRect/>
            </a:stretch>
          </p:blipFill>
          <p:spPr>
            <a:xfrm>
              <a:off x="4593837" y="2377858"/>
              <a:ext cx="4615408" cy="2772450"/>
            </a:xfrm>
            <a:prstGeom prst="rect">
              <a:avLst/>
            </a:prstGeom>
          </p:spPr>
        </p:pic>
        <p:pic>
          <p:nvPicPr>
            <p:cNvPr id="10" name="그림 9">
              <a:extLst>
                <a:ext uri="{FF2B5EF4-FFF2-40B4-BE49-F238E27FC236}">
                  <a16:creationId xmlns:a16="http://schemas.microsoft.com/office/drawing/2014/main" id="{09634E04-F65B-4CAE-99E6-DA02D13D41DF}"/>
                </a:ext>
              </a:extLst>
            </p:cNvPr>
            <p:cNvPicPr>
              <a:picLocks noChangeAspect="1"/>
            </p:cNvPicPr>
            <p:nvPr/>
          </p:nvPicPr>
          <p:blipFill>
            <a:blip r:embed="rId5"/>
            <a:stretch>
              <a:fillRect/>
            </a:stretch>
          </p:blipFill>
          <p:spPr>
            <a:xfrm>
              <a:off x="5270514" y="2791874"/>
              <a:ext cx="3935593" cy="224433"/>
            </a:xfrm>
            <a:prstGeom prst="rect">
              <a:avLst/>
            </a:prstGeom>
          </p:spPr>
        </p:pic>
      </p:grpSp>
    </p:spTree>
    <p:extLst>
      <p:ext uri="{BB962C8B-B14F-4D97-AF65-F5344CB8AC3E}">
        <p14:creationId xmlns:p14="http://schemas.microsoft.com/office/powerpoint/2010/main" val="211802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BD1436A0-0C8B-4417-9286-F0F572D1C14D}"/>
              </a:ext>
            </a:extLst>
          </p:cNvPr>
          <p:cNvPicPr>
            <a:picLocks noChangeAspect="1"/>
          </p:cNvPicPr>
          <p:nvPr/>
        </p:nvPicPr>
        <p:blipFill>
          <a:blip r:embed="rId2"/>
          <a:stretch>
            <a:fillRect/>
          </a:stretch>
        </p:blipFill>
        <p:spPr>
          <a:xfrm>
            <a:off x="467544" y="1287232"/>
            <a:ext cx="8208912" cy="5168256"/>
          </a:xfrm>
          <a:prstGeom prst="rect">
            <a:avLst/>
          </a:prstGeom>
        </p:spPr>
      </p:pic>
    </p:spTree>
    <p:extLst>
      <p:ext uri="{BB962C8B-B14F-4D97-AF65-F5344CB8AC3E}">
        <p14:creationId xmlns:p14="http://schemas.microsoft.com/office/powerpoint/2010/main" val="3565118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E3518882-5769-4967-832C-1E2FFF1F3369}"/>
              </a:ext>
            </a:extLst>
          </p:cNvPr>
          <p:cNvPicPr>
            <a:picLocks noChangeAspect="1"/>
          </p:cNvPicPr>
          <p:nvPr/>
        </p:nvPicPr>
        <p:blipFill>
          <a:blip r:embed="rId2"/>
          <a:stretch>
            <a:fillRect/>
          </a:stretch>
        </p:blipFill>
        <p:spPr>
          <a:xfrm>
            <a:off x="1368946" y="3717032"/>
            <a:ext cx="6406108" cy="2644538"/>
          </a:xfrm>
          <a:prstGeom prst="rect">
            <a:avLst/>
          </a:prstGeom>
        </p:spPr>
      </p:pic>
      <p:pic>
        <p:nvPicPr>
          <p:cNvPr id="3" name="그림 2">
            <a:extLst>
              <a:ext uri="{FF2B5EF4-FFF2-40B4-BE49-F238E27FC236}">
                <a16:creationId xmlns:a16="http://schemas.microsoft.com/office/drawing/2014/main" id="{D2FB2C68-72D6-42E0-AA5E-A100C658822F}"/>
              </a:ext>
            </a:extLst>
          </p:cNvPr>
          <p:cNvPicPr>
            <a:picLocks noChangeAspect="1"/>
          </p:cNvPicPr>
          <p:nvPr/>
        </p:nvPicPr>
        <p:blipFill>
          <a:blip r:embed="rId3"/>
          <a:stretch>
            <a:fillRect/>
          </a:stretch>
        </p:blipFill>
        <p:spPr>
          <a:xfrm>
            <a:off x="1241884" y="1357610"/>
            <a:ext cx="6660232" cy="2106879"/>
          </a:xfrm>
          <a:prstGeom prst="rect">
            <a:avLst/>
          </a:prstGeom>
        </p:spPr>
      </p:pic>
    </p:spTree>
    <p:extLst>
      <p:ext uri="{BB962C8B-B14F-4D97-AF65-F5344CB8AC3E}">
        <p14:creationId xmlns:p14="http://schemas.microsoft.com/office/powerpoint/2010/main" val="1373134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820E8103-857F-4250-A76D-16ADE5063E09}"/>
              </a:ext>
            </a:extLst>
          </p:cNvPr>
          <p:cNvSpPr/>
          <p:nvPr/>
        </p:nvSpPr>
        <p:spPr>
          <a:xfrm>
            <a:off x="-36512" y="1340768"/>
            <a:ext cx="4608512" cy="369332"/>
          </a:xfrm>
          <a:prstGeom prst="rect">
            <a:avLst/>
          </a:prstGeom>
        </p:spPr>
        <p:txBody>
          <a:bodyPr wrap="square">
            <a:spAutoFit/>
          </a:bodyPr>
          <a:lstStyle/>
          <a:p>
            <a:pPr algn="ctr"/>
            <a:r>
              <a:rPr lang="en-US" altLang="ko-KR" b="1" dirty="0">
                <a:latin typeface="Times New Roman" panose="02020603050405020304" pitchFamily="18" charset="0"/>
                <a:cs typeface="Times New Roman" panose="02020603050405020304" pitchFamily="18" charset="0"/>
              </a:rPr>
              <a:t>Reactive information analysis </a:t>
            </a:r>
            <a:endParaRPr lang="ko-KR" altLang="en-US" dirty="0">
              <a:latin typeface="Times New Roman" panose="02020603050405020304" pitchFamily="18" charset="0"/>
              <a:cs typeface="Times New Roman" panose="02020603050405020304" pitchFamily="18" charset="0"/>
            </a:endParaRPr>
          </a:p>
        </p:txBody>
      </p:sp>
      <p:sp>
        <p:nvSpPr>
          <p:cNvPr id="3" name="직사각형 2">
            <a:extLst>
              <a:ext uri="{FF2B5EF4-FFF2-40B4-BE49-F238E27FC236}">
                <a16:creationId xmlns:a16="http://schemas.microsoft.com/office/drawing/2014/main" id="{4A79E940-9A5B-4EA3-9182-A6B330405DDC}"/>
              </a:ext>
            </a:extLst>
          </p:cNvPr>
          <p:cNvSpPr/>
          <p:nvPr/>
        </p:nvSpPr>
        <p:spPr>
          <a:xfrm>
            <a:off x="4572000" y="1340768"/>
            <a:ext cx="4608512" cy="369332"/>
          </a:xfrm>
          <a:prstGeom prst="rect">
            <a:avLst/>
          </a:prstGeom>
        </p:spPr>
        <p:txBody>
          <a:bodyPr wrap="square">
            <a:spAutoFit/>
          </a:bodyPr>
          <a:lstStyle/>
          <a:p>
            <a:pPr algn="ctr"/>
            <a:r>
              <a:rPr lang="en-US" altLang="ko-KR" b="1" dirty="0">
                <a:latin typeface="Times New Roman" panose="02020603050405020304" pitchFamily="18" charset="0"/>
                <a:cs typeface="Times New Roman" panose="02020603050405020304" pitchFamily="18" charset="0"/>
              </a:rPr>
              <a:t>Proactive information analysis </a:t>
            </a:r>
            <a:endParaRPr lang="ko-KR" altLang="en-US" dirty="0">
              <a:latin typeface="Times New Roman" panose="02020603050405020304" pitchFamily="18" charset="0"/>
              <a:cs typeface="Times New Roman" panose="02020603050405020304" pitchFamily="18" charset="0"/>
            </a:endParaRPr>
          </a:p>
        </p:txBody>
      </p:sp>
      <p:pic>
        <p:nvPicPr>
          <p:cNvPr id="4" name="그림 3">
            <a:extLst>
              <a:ext uri="{FF2B5EF4-FFF2-40B4-BE49-F238E27FC236}">
                <a16:creationId xmlns:a16="http://schemas.microsoft.com/office/drawing/2014/main" id="{1CD5E413-323A-411E-8CFB-9336DBCCED19}"/>
              </a:ext>
            </a:extLst>
          </p:cNvPr>
          <p:cNvPicPr>
            <a:picLocks noChangeAspect="1"/>
          </p:cNvPicPr>
          <p:nvPr/>
        </p:nvPicPr>
        <p:blipFill>
          <a:blip r:embed="rId2"/>
          <a:stretch>
            <a:fillRect/>
          </a:stretch>
        </p:blipFill>
        <p:spPr>
          <a:xfrm>
            <a:off x="1838325" y="4326648"/>
            <a:ext cx="5467350" cy="2124075"/>
          </a:xfrm>
          <a:prstGeom prst="rect">
            <a:avLst/>
          </a:prstGeom>
        </p:spPr>
      </p:pic>
      <p:sp>
        <p:nvSpPr>
          <p:cNvPr id="5" name="직사각형 4">
            <a:extLst>
              <a:ext uri="{FF2B5EF4-FFF2-40B4-BE49-F238E27FC236}">
                <a16:creationId xmlns:a16="http://schemas.microsoft.com/office/drawing/2014/main" id="{43DF6D59-98D1-4967-8902-11EDF866FCA6}"/>
              </a:ext>
            </a:extLst>
          </p:cNvPr>
          <p:cNvSpPr/>
          <p:nvPr/>
        </p:nvSpPr>
        <p:spPr>
          <a:xfrm>
            <a:off x="107504" y="1833659"/>
            <a:ext cx="4320480" cy="2123658"/>
          </a:xfrm>
          <a:prstGeom prst="rect">
            <a:avLst/>
          </a:prstGeom>
        </p:spPr>
        <p:txBody>
          <a:bodyPr wrap="square">
            <a:spAutoFit/>
          </a:bodyPr>
          <a:lstStyle/>
          <a:p>
            <a:pPr algn="just"/>
            <a:r>
              <a:rPr lang="en-US" altLang="ko-KR" sz="1200" dirty="0">
                <a:latin typeface="Times New Roman" panose="02020603050405020304" pitchFamily="18" charset="0"/>
                <a:cs typeface="Times New Roman" panose="02020603050405020304" pitchFamily="18" charset="0"/>
              </a:rPr>
              <a:t>The number of accidents attributable to States/Administrations in the RASG-APAC region in 2017 was 19</a:t>
            </a:r>
            <a:r>
              <a:rPr lang="en-US" altLang="ko-KR" sz="1200" dirty="0">
                <a:solidFill>
                  <a:srgbClr val="000000"/>
                </a:solidFill>
                <a:latin typeface="Times New Roman" panose="02020603050405020304" pitchFamily="18" charset="0"/>
                <a:cs typeface="Times New Roman" panose="02020603050405020304" pitchFamily="18" charset="0"/>
              </a:rPr>
              <a:t>, up from 17 in 2016. In terms of fatalities, there was one fatal accident in 2017, down from two in 2016. The fatal accident resulted in two fatalities, down from 50 in 2016. </a:t>
            </a:r>
          </a:p>
          <a:p>
            <a:pPr algn="just"/>
            <a:endParaRPr lang="en-US" altLang="ko-KR" sz="1200" dirty="0">
              <a:solidFill>
                <a:srgbClr val="000000"/>
              </a:solidFill>
              <a:latin typeface="Times New Roman" panose="02020603050405020304" pitchFamily="18" charset="0"/>
              <a:cs typeface="Times New Roman" panose="02020603050405020304" pitchFamily="18" charset="0"/>
            </a:endParaRPr>
          </a:p>
          <a:p>
            <a:pPr algn="just"/>
            <a:r>
              <a:rPr lang="en-US" altLang="ko-KR" sz="1200" dirty="0">
                <a:latin typeface="Times New Roman" panose="02020603050405020304" pitchFamily="18" charset="0"/>
                <a:cs typeface="Times New Roman" panose="02020603050405020304" pitchFamily="18" charset="0"/>
              </a:rPr>
              <a:t>The top two most frequent accident categories for RASG-APAC region in 2017 were:</a:t>
            </a:r>
          </a:p>
          <a:p>
            <a:pPr marL="228600" indent="-228600" algn="just">
              <a:buAutoNum type="arabicPeriod"/>
            </a:pPr>
            <a:r>
              <a:rPr lang="en-US" altLang="ko-KR" sz="1200" dirty="0">
                <a:latin typeface="Times New Roman" panose="02020603050405020304" pitchFamily="18" charset="0"/>
                <a:cs typeface="Times New Roman" panose="02020603050405020304" pitchFamily="18" charset="0"/>
              </a:rPr>
              <a:t>Runway Safety (runway excursion, incursion, hard landings and tail-strikes on landing)</a:t>
            </a:r>
          </a:p>
          <a:p>
            <a:pPr marL="228600" indent="-228600" algn="just">
              <a:buAutoNum type="arabicPeriod"/>
            </a:pPr>
            <a:r>
              <a:rPr lang="en-US" altLang="ko-KR" sz="1200" dirty="0">
                <a:latin typeface="Times New Roman" panose="02020603050405020304" pitchFamily="18" charset="0"/>
                <a:cs typeface="Times New Roman" panose="02020603050405020304" pitchFamily="18" charset="0"/>
              </a:rPr>
              <a:t>Ground Collision</a:t>
            </a:r>
            <a:endParaRPr lang="ko-KR" altLang="en-US" sz="1200" dirty="0">
              <a:latin typeface="Times New Roman" panose="02020603050405020304" pitchFamily="18" charset="0"/>
              <a:cs typeface="Times New Roman" panose="02020603050405020304" pitchFamily="18" charset="0"/>
            </a:endParaRPr>
          </a:p>
        </p:txBody>
      </p:sp>
      <p:sp>
        <p:nvSpPr>
          <p:cNvPr id="6" name="직사각형 5">
            <a:extLst>
              <a:ext uri="{FF2B5EF4-FFF2-40B4-BE49-F238E27FC236}">
                <a16:creationId xmlns:a16="http://schemas.microsoft.com/office/drawing/2014/main" id="{D8401592-1B8E-439B-9618-7B821F15132D}"/>
              </a:ext>
            </a:extLst>
          </p:cNvPr>
          <p:cNvSpPr/>
          <p:nvPr/>
        </p:nvSpPr>
        <p:spPr>
          <a:xfrm>
            <a:off x="4716016" y="1833658"/>
            <a:ext cx="4320480" cy="2492990"/>
          </a:xfrm>
          <a:prstGeom prst="rect">
            <a:avLst/>
          </a:prstGeom>
        </p:spPr>
        <p:txBody>
          <a:bodyPr wrap="square">
            <a:spAutoFit/>
          </a:bodyPr>
          <a:lstStyle/>
          <a:p>
            <a:pPr algn="just"/>
            <a:r>
              <a:rPr lang="en-US" altLang="ko-KR" sz="1200" dirty="0">
                <a:latin typeface="Times New Roman" panose="02020603050405020304" pitchFamily="18" charset="0"/>
                <a:cs typeface="Times New Roman" panose="02020603050405020304" pitchFamily="18" charset="0"/>
              </a:rPr>
              <a:t>The RASG-APAC region had an overall USOAP Effective Implementation (EI) score of 61.96 per cent in 2018, up from 59.26 per cent in 2017. However, this result is lower than the global level of 66.05 per cent.</a:t>
            </a:r>
          </a:p>
          <a:p>
            <a:pPr algn="just"/>
            <a:endParaRPr lang="en-US" altLang="ko-KR" sz="1200" dirty="0">
              <a:latin typeface="Times New Roman" panose="02020603050405020304" pitchFamily="18" charset="0"/>
              <a:cs typeface="Times New Roman" panose="02020603050405020304" pitchFamily="18" charset="0"/>
            </a:endParaRPr>
          </a:p>
          <a:p>
            <a:pPr algn="just"/>
            <a:r>
              <a:rPr lang="en-US" altLang="ko-KR" sz="1200" dirty="0">
                <a:latin typeface="Times New Roman" panose="02020603050405020304" pitchFamily="18" charset="0"/>
                <a:cs typeface="Times New Roman" panose="02020603050405020304" pitchFamily="18" charset="0"/>
              </a:rPr>
              <a:t>In terms of Critical Element (CE), the APAC region had lower EI scores for all categories compared to the global average. By CE, CE-4 on Technical personnel qualifications and training and CE-8 on Resolution of safety concerns (CE-8) had the lowest EI scores within RASG-APAC, at 47.82 and 50.59 per cent respectively. By area, Accident and Incident Investigation (AIG) and Aerodrome and Ground Aids (AGA) had the lowest EI scores of 47.79 per cent and 56.26 per cent respectively.</a:t>
            </a:r>
            <a:endParaRPr lang="ko-KR" alt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824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1100E295-3C03-4D50-8886-CD1B4BE92A20}"/>
              </a:ext>
            </a:extLst>
          </p:cNvPr>
          <p:cNvPicPr>
            <a:picLocks noChangeAspect="1"/>
          </p:cNvPicPr>
          <p:nvPr/>
        </p:nvPicPr>
        <p:blipFill>
          <a:blip r:embed="rId2"/>
          <a:stretch>
            <a:fillRect/>
          </a:stretch>
        </p:blipFill>
        <p:spPr>
          <a:xfrm>
            <a:off x="827584" y="1484784"/>
            <a:ext cx="7211524" cy="2164088"/>
          </a:xfrm>
          <a:prstGeom prst="rect">
            <a:avLst/>
          </a:prstGeom>
        </p:spPr>
      </p:pic>
      <p:pic>
        <p:nvPicPr>
          <p:cNvPr id="3" name="그림 2">
            <a:extLst>
              <a:ext uri="{FF2B5EF4-FFF2-40B4-BE49-F238E27FC236}">
                <a16:creationId xmlns:a16="http://schemas.microsoft.com/office/drawing/2014/main" id="{6C4E8FD7-04F1-4298-A524-CE3A5B12FD29}"/>
              </a:ext>
            </a:extLst>
          </p:cNvPr>
          <p:cNvPicPr>
            <a:picLocks noChangeAspect="1"/>
          </p:cNvPicPr>
          <p:nvPr/>
        </p:nvPicPr>
        <p:blipFill>
          <a:blip r:embed="rId3"/>
          <a:stretch>
            <a:fillRect/>
          </a:stretch>
        </p:blipFill>
        <p:spPr>
          <a:xfrm>
            <a:off x="881844" y="3789040"/>
            <a:ext cx="7380312" cy="2412795"/>
          </a:xfrm>
          <a:prstGeom prst="rect">
            <a:avLst/>
          </a:prstGeom>
        </p:spPr>
      </p:pic>
    </p:spTree>
    <p:extLst>
      <p:ext uri="{BB962C8B-B14F-4D97-AF65-F5344CB8AC3E}">
        <p14:creationId xmlns:p14="http://schemas.microsoft.com/office/powerpoint/2010/main" val="422342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F28B7CEC-CF6A-4ECA-87D4-79DE6C669848}"/>
              </a:ext>
            </a:extLst>
          </p:cNvPr>
          <p:cNvPicPr>
            <a:picLocks noChangeAspect="1"/>
          </p:cNvPicPr>
          <p:nvPr/>
        </p:nvPicPr>
        <p:blipFill>
          <a:blip r:embed="rId2"/>
          <a:stretch>
            <a:fillRect/>
          </a:stretch>
        </p:blipFill>
        <p:spPr>
          <a:xfrm>
            <a:off x="827584" y="1412776"/>
            <a:ext cx="7344816" cy="2386425"/>
          </a:xfrm>
          <a:prstGeom prst="rect">
            <a:avLst/>
          </a:prstGeom>
        </p:spPr>
      </p:pic>
      <p:pic>
        <p:nvPicPr>
          <p:cNvPr id="3" name="그림 2">
            <a:extLst>
              <a:ext uri="{FF2B5EF4-FFF2-40B4-BE49-F238E27FC236}">
                <a16:creationId xmlns:a16="http://schemas.microsoft.com/office/drawing/2014/main" id="{18D8C4A3-35A9-4C98-A2DD-2C58D2CCC30F}"/>
              </a:ext>
            </a:extLst>
          </p:cNvPr>
          <p:cNvPicPr>
            <a:picLocks noChangeAspect="1"/>
          </p:cNvPicPr>
          <p:nvPr/>
        </p:nvPicPr>
        <p:blipFill>
          <a:blip r:embed="rId3"/>
          <a:stretch>
            <a:fillRect/>
          </a:stretch>
        </p:blipFill>
        <p:spPr>
          <a:xfrm>
            <a:off x="827584" y="4005064"/>
            <a:ext cx="7344816" cy="2185500"/>
          </a:xfrm>
          <a:prstGeom prst="rect">
            <a:avLst/>
          </a:prstGeom>
        </p:spPr>
      </p:pic>
    </p:spTree>
    <p:extLst>
      <p:ext uri="{BB962C8B-B14F-4D97-AF65-F5344CB8AC3E}">
        <p14:creationId xmlns:p14="http://schemas.microsoft.com/office/powerpoint/2010/main" val="2746660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그룹 6">
            <a:extLst>
              <a:ext uri="{FF2B5EF4-FFF2-40B4-BE49-F238E27FC236}">
                <a16:creationId xmlns:a16="http://schemas.microsoft.com/office/drawing/2014/main" id="{6DE82876-55A6-4E0C-8179-FC55CBE98C82}"/>
              </a:ext>
            </a:extLst>
          </p:cNvPr>
          <p:cNvGrpSpPr/>
          <p:nvPr/>
        </p:nvGrpSpPr>
        <p:grpSpPr>
          <a:xfrm>
            <a:off x="323528" y="2726407"/>
            <a:ext cx="8496944" cy="2790825"/>
            <a:chOff x="251520" y="2348880"/>
            <a:chExt cx="8496944" cy="2790825"/>
          </a:xfrm>
        </p:grpSpPr>
        <p:pic>
          <p:nvPicPr>
            <p:cNvPr id="2" name="그림 1">
              <a:extLst>
                <a:ext uri="{FF2B5EF4-FFF2-40B4-BE49-F238E27FC236}">
                  <a16:creationId xmlns:a16="http://schemas.microsoft.com/office/drawing/2014/main" id="{9DA94651-12D0-4785-ABAF-E48E989495C9}"/>
                </a:ext>
              </a:extLst>
            </p:cNvPr>
            <p:cNvPicPr>
              <a:picLocks noChangeAspect="1"/>
            </p:cNvPicPr>
            <p:nvPr/>
          </p:nvPicPr>
          <p:blipFill>
            <a:blip r:embed="rId2"/>
            <a:stretch>
              <a:fillRect/>
            </a:stretch>
          </p:blipFill>
          <p:spPr>
            <a:xfrm>
              <a:off x="251520" y="2348880"/>
              <a:ext cx="3057525" cy="2790825"/>
            </a:xfrm>
            <a:prstGeom prst="rect">
              <a:avLst/>
            </a:prstGeom>
          </p:spPr>
        </p:pic>
        <p:pic>
          <p:nvPicPr>
            <p:cNvPr id="3" name="그림 2">
              <a:extLst>
                <a:ext uri="{FF2B5EF4-FFF2-40B4-BE49-F238E27FC236}">
                  <a16:creationId xmlns:a16="http://schemas.microsoft.com/office/drawing/2014/main" id="{BC9A099F-70B2-4BB2-882E-76C9892AA92D}"/>
                </a:ext>
              </a:extLst>
            </p:cNvPr>
            <p:cNvPicPr>
              <a:picLocks noChangeAspect="1"/>
            </p:cNvPicPr>
            <p:nvPr/>
          </p:nvPicPr>
          <p:blipFill>
            <a:blip r:embed="rId3"/>
            <a:stretch>
              <a:fillRect/>
            </a:stretch>
          </p:blipFill>
          <p:spPr>
            <a:xfrm>
              <a:off x="3467844" y="2358116"/>
              <a:ext cx="2400300" cy="2047875"/>
            </a:xfrm>
            <a:prstGeom prst="rect">
              <a:avLst/>
            </a:prstGeom>
          </p:spPr>
        </p:pic>
        <p:pic>
          <p:nvPicPr>
            <p:cNvPr id="5" name="그림 4">
              <a:extLst>
                <a:ext uri="{FF2B5EF4-FFF2-40B4-BE49-F238E27FC236}">
                  <a16:creationId xmlns:a16="http://schemas.microsoft.com/office/drawing/2014/main" id="{C47AA321-BEB4-488F-B3EE-A99DE1EB52DC}"/>
                </a:ext>
              </a:extLst>
            </p:cNvPr>
            <p:cNvPicPr>
              <a:picLocks noChangeAspect="1"/>
            </p:cNvPicPr>
            <p:nvPr/>
          </p:nvPicPr>
          <p:blipFill rotWithShape="1">
            <a:blip r:embed="rId4"/>
            <a:srcRect l="1139" r="1"/>
            <a:stretch/>
          </p:blipFill>
          <p:spPr>
            <a:xfrm>
              <a:off x="6300192" y="2376588"/>
              <a:ext cx="2448272" cy="2733675"/>
            </a:xfrm>
            <a:prstGeom prst="rect">
              <a:avLst/>
            </a:prstGeom>
          </p:spPr>
        </p:pic>
        <p:pic>
          <p:nvPicPr>
            <p:cNvPr id="6" name="그림 5">
              <a:extLst>
                <a:ext uri="{FF2B5EF4-FFF2-40B4-BE49-F238E27FC236}">
                  <a16:creationId xmlns:a16="http://schemas.microsoft.com/office/drawing/2014/main" id="{DEFF9CE8-23B0-46BD-914A-9BB3456FE467}"/>
                </a:ext>
              </a:extLst>
            </p:cNvPr>
            <p:cNvPicPr>
              <a:picLocks noChangeAspect="1"/>
            </p:cNvPicPr>
            <p:nvPr/>
          </p:nvPicPr>
          <p:blipFill>
            <a:blip r:embed="rId5"/>
            <a:stretch>
              <a:fillRect/>
            </a:stretch>
          </p:blipFill>
          <p:spPr>
            <a:xfrm>
              <a:off x="3559126" y="4523469"/>
              <a:ext cx="1752600" cy="600075"/>
            </a:xfrm>
            <a:prstGeom prst="rect">
              <a:avLst/>
            </a:prstGeom>
          </p:spPr>
        </p:pic>
      </p:grpSp>
      <p:sp>
        <p:nvSpPr>
          <p:cNvPr id="9" name="직사각형 8">
            <a:extLst>
              <a:ext uri="{FF2B5EF4-FFF2-40B4-BE49-F238E27FC236}">
                <a16:creationId xmlns:a16="http://schemas.microsoft.com/office/drawing/2014/main" id="{D48808A0-6ACF-4AD4-857A-FF9634039318}"/>
              </a:ext>
            </a:extLst>
          </p:cNvPr>
          <p:cNvSpPr/>
          <p:nvPr/>
        </p:nvSpPr>
        <p:spPr>
          <a:xfrm>
            <a:off x="323528" y="2006327"/>
            <a:ext cx="8208912" cy="400110"/>
          </a:xfrm>
          <a:prstGeom prst="rect">
            <a:avLst/>
          </a:prstGeom>
        </p:spPr>
        <p:txBody>
          <a:bodyPr wrap="square">
            <a:spAutoFit/>
          </a:bodyPr>
          <a:lstStyle/>
          <a:p>
            <a:r>
              <a:rPr lang="en-US" altLang="ko-KR" sz="2000" b="1" dirty="0">
                <a:latin typeface="Times New Roman" panose="02020603050405020304" pitchFamily="18" charset="0"/>
                <a:cs typeface="Times New Roman" panose="02020603050405020304" pitchFamily="18" charset="0"/>
              </a:rPr>
              <a:t>Only accidents of the following categories form part of the database:</a:t>
            </a:r>
            <a:endParaRPr lang="ko-KR"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051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FC54001-45EB-4415-9F9A-EEECA970A155}"/>
              </a:ext>
            </a:extLst>
          </p:cNvPr>
          <p:cNvPicPr>
            <a:picLocks noChangeAspect="1"/>
          </p:cNvPicPr>
          <p:nvPr/>
        </p:nvPicPr>
        <p:blipFill>
          <a:blip r:embed="rId2"/>
          <a:stretch>
            <a:fillRect/>
          </a:stretch>
        </p:blipFill>
        <p:spPr>
          <a:xfrm>
            <a:off x="0" y="4345816"/>
            <a:ext cx="4585400" cy="1476586"/>
          </a:xfrm>
          <a:prstGeom prst="rect">
            <a:avLst/>
          </a:prstGeom>
        </p:spPr>
      </p:pic>
      <p:pic>
        <p:nvPicPr>
          <p:cNvPr id="3" name="그림 2">
            <a:extLst>
              <a:ext uri="{FF2B5EF4-FFF2-40B4-BE49-F238E27FC236}">
                <a16:creationId xmlns:a16="http://schemas.microsoft.com/office/drawing/2014/main" id="{45B577F9-8F12-4166-A7BC-34ADC6BD80DA}"/>
              </a:ext>
            </a:extLst>
          </p:cNvPr>
          <p:cNvPicPr>
            <a:picLocks noChangeAspect="1"/>
          </p:cNvPicPr>
          <p:nvPr/>
        </p:nvPicPr>
        <p:blipFill>
          <a:blip r:embed="rId3"/>
          <a:stretch>
            <a:fillRect/>
          </a:stretch>
        </p:blipFill>
        <p:spPr>
          <a:xfrm>
            <a:off x="1100659" y="1556792"/>
            <a:ext cx="6942682" cy="2564851"/>
          </a:xfrm>
          <a:prstGeom prst="rect">
            <a:avLst/>
          </a:prstGeom>
        </p:spPr>
      </p:pic>
      <p:pic>
        <p:nvPicPr>
          <p:cNvPr id="4" name="그림 3">
            <a:extLst>
              <a:ext uri="{FF2B5EF4-FFF2-40B4-BE49-F238E27FC236}">
                <a16:creationId xmlns:a16="http://schemas.microsoft.com/office/drawing/2014/main" id="{49CE509D-6D88-4A64-900F-3DF207AE66DD}"/>
              </a:ext>
            </a:extLst>
          </p:cNvPr>
          <p:cNvPicPr>
            <a:picLocks noChangeAspect="1"/>
          </p:cNvPicPr>
          <p:nvPr/>
        </p:nvPicPr>
        <p:blipFill>
          <a:blip r:embed="rId4"/>
          <a:stretch>
            <a:fillRect/>
          </a:stretch>
        </p:blipFill>
        <p:spPr>
          <a:xfrm>
            <a:off x="4644008" y="4316116"/>
            <a:ext cx="4499992" cy="1532662"/>
          </a:xfrm>
          <a:prstGeom prst="rect">
            <a:avLst/>
          </a:prstGeom>
        </p:spPr>
      </p:pic>
    </p:spTree>
    <p:extLst>
      <p:ext uri="{BB962C8B-B14F-4D97-AF65-F5344CB8AC3E}">
        <p14:creationId xmlns:p14="http://schemas.microsoft.com/office/powerpoint/2010/main" val="307759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그림 4">
            <a:extLst>
              <a:ext uri="{FF2B5EF4-FFF2-40B4-BE49-F238E27FC236}">
                <a16:creationId xmlns:a16="http://schemas.microsoft.com/office/drawing/2014/main" id="{35B7769E-53D5-4843-8BAD-9741086F3205}"/>
              </a:ext>
            </a:extLst>
          </p:cNvPr>
          <p:cNvPicPr>
            <a:picLocks noChangeAspect="1"/>
          </p:cNvPicPr>
          <p:nvPr/>
        </p:nvPicPr>
        <p:blipFill>
          <a:blip r:embed="rId2"/>
          <a:stretch>
            <a:fillRect/>
          </a:stretch>
        </p:blipFill>
        <p:spPr>
          <a:xfrm>
            <a:off x="2041191" y="1484784"/>
            <a:ext cx="5061617" cy="2149599"/>
          </a:xfrm>
          <a:prstGeom prst="rect">
            <a:avLst/>
          </a:prstGeom>
        </p:spPr>
      </p:pic>
      <p:pic>
        <p:nvPicPr>
          <p:cNvPr id="6" name="그림 5">
            <a:extLst>
              <a:ext uri="{FF2B5EF4-FFF2-40B4-BE49-F238E27FC236}">
                <a16:creationId xmlns:a16="http://schemas.microsoft.com/office/drawing/2014/main" id="{3D4E40C8-68E2-4E18-B698-59795338A175}"/>
              </a:ext>
            </a:extLst>
          </p:cNvPr>
          <p:cNvPicPr>
            <a:picLocks noChangeAspect="1"/>
          </p:cNvPicPr>
          <p:nvPr/>
        </p:nvPicPr>
        <p:blipFill>
          <a:blip r:embed="rId3"/>
          <a:stretch>
            <a:fillRect/>
          </a:stretch>
        </p:blipFill>
        <p:spPr>
          <a:xfrm>
            <a:off x="-19177" y="3875430"/>
            <a:ext cx="4591177" cy="1929834"/>
          </a:xfrm>
          <a:prstGeom prst="rect">
            <a:avLst/>
          </a:prstGeom>
        </p:spPr>
      </p:pic>
      <p:pic>
        <p:nvPicPr>
          <p:cNvPr id="7" name="그림 6">
            <a:extLst>
              <a:ext uri="{FF2B5EF4-FFF2-40B4-BE49-F238E27FC236}">
                <a16:creationId xmlns:a16="http://schemas.microsoft.com/office/drawing/2014/main" id="{8EEC0AC5-8710-4F28-AD05-8C5D17F04F9F}"/>
              </a:ext>
            </a:extLst>
          </p:cNvPr>
          <p:cNvPicPr>
            <a:picLocks noChangeAspect="1"/>
          </p:cNvPicPr>
          <p:nvPr/>
        </p:nvPicPr>
        <p:blipFill>
          <a:blip r:embed="rId4"/>
          <a:stretch>
            <a:fillRect/>
          </a:stretch>
        </p:blipFill>
        <p:spPr>
          <a:xfrm>
            <a:off x="4606577" y="3875430"/>
            <a:ext cx="4573935" cy="1641802"/>
          </a:xfrm>
          <a:prstGeom prst="rect">
            <a:avLst/>
          </a:prstGeom>
        </p:spPr>
      </p:pic>
    </p:spTree>
    <p:extLst>
      <p:ext uri="{BB962C8B-B14F-4D97-AF65-F5344CB8AC3E}">
        <p14:creationId xmlns:p14="http://schemas.microsoft.com/office/powerpoint/2010/main" val="3384373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a:extLst>
              <a:ext uri="{FF2B5EF4-FFF2-40B4-BE49-F238E27FC236}">
                <a16:creationId xmlns:a16="http://schemas.microsoft.com/office/drawing/2014/main" id="{5D2CF93E-3E72-45D7-AE5C-445216F5CC1E}"/>
              </a:ext>
            </a:extLst>
          </p:cNvPr>
          <p:cNvSpPr/>
          <p:nvPr/>
        </p:nvSpPr>
        <p:spPr>
          <a:xfrm>
            <a:off x="179512" y="1844824"/>
            <a:ext cx="8784976" cy="3600986"/>
          </a:xfrm>
          <a:prstGeom prst="rect">
            <a:avLst/>
          </a:prstGeom>
        </p:spPr>
        <p:txBody>
          <a:bodyPr wrap="square">
            <a:spAutoFit/>
          </a:bodyPr>
          <a:lstStyle/>
          <a:p>
            <a:r>
              <a:rPr lang="en-US" altLang="ko-KR" sz="2000" dirty="0">
                <a:latin typeface="Times New Roman" panose="02020603050405020304" pitchFamily="18" charset="0"/>
                <a:cs typeface="Times New Roman" panose="02020603050405020304" pitchFamily="18" charset="0"/>
              </a:rPr>
              <a:t>High-risk accident categories</a:t>
            </a:r>
          </a:p>
          <a:p>
            <a:endParaRPr lang="en-US" altLang="ko-KR" sz="1600" dirty="0">
              <a:latin typeface="Times New Roman" panose="02020603050405020304" pitchFamily="18" charset="0"/>
              <a:cs typeface="Times New Roman" panose="02020603050405020304" pitchFamily="18" charset="0"/>
            </a:endParaRPr>
          </a:p>
          <a:p>
            <a:r>
              <a:rPr lang="en-US" altLang="ko-KR" sz="1600" dirty="0">
                <a:latin typeface="Times New Roman" panose="02020603050405020304" pitchFamily="18" charset="0"/>
                <a:cs typeface="Times New Roman" panose="02020603050405020304" pitchFamily="18" charset="0"/>
              </a:rPr>
              <a:t>Controlled flight into terrain (CFIT), loss of control-inflight (LOC-I) and runway/taxiway excursion have been identified by IATA as the top three accident categories globally.</a:t>
            </a:r>
          </a:p>
          <a:p>
            <a:r>
              <a:rPr lang="en-US" altLang="ko-KR" sz="1600" dirty="0">
                <a:latin typeface="Times New Roman" panose="02020603050405020304" pitchFamily="18" charset="0"/>
                <a:cs typeface="Times New Roman" panose="02020603050405020304" pitchFamily="18" charset="0"/>
              </a:rPr>
              <a:t>Some of key findings linked with the APAC region for these categories include:</a:t>
            </a:r>
          </a:p>
          <a:p>
            <a:endParaRPr lang="en-US" altLang="ko-KR" sz="1600" dirty="0">
              <a:latin typeface="Times New Roman" panose="02020603050405020304" pitchFamily="18" charset="0"/>
              <a:cs typeface="Times New Roman" panose="02020603050405020304" pitchFamily="18" charset="0"/>
            </a:endParaRPr>
          </a:p>
          <a:p>
            <a:pPr marL="342900" indent="-342900">
              <a:buAutoNum type="arabicPeriod"/>
            </a:pPr>
            <a:r>
              <a:rPr lang="en-US" altLang="ko-KR" sz="1600" dirty="0">
                <a:latin typeface="Times New Roman" panose="02020603050405020304" pitchFamily="18" charset="0"/>
                <a:cs typeface="Times New Roman" panose="02020603050405020304" pitchFamily="18" charset="0"/>
              </a:rPr>
              <a:t>There were no accidents attributable to CFIT in 2017</a:t>
            </a:r>
          </a:p>
          <a:p>
            <a:pPr marL="342900" indent="-342900">
              <a:buAutoNum type="arabicPeriod"/>
            </a:pPr>
            <a:endParaRPr lang="en-US" altLang="ko-KR" sz="1600" dirty="0">
              <a:latin typeface="Times New Roman" panose="02020603050405020304" pitchFamily="18" charset="0"/>
              <a:cs typeface="Times New Roman" panose="02020603050405020304" pitchFamily="18" charset="0"/>
            </a:endParaRPr>
          </a:p>
          <a:p>
            <a:pPr marL="342900" indent="-342900">
              <a:buAutoNum type="arabicPeriod"/>
            </a:pPr>
            <a:r>
              <a:rPr lang="en-US" altLang="ko-KR" sz="1600" dirty="0">
                <a:latin typeface="Times New Roman" panose="02020603050405020304" pitchFamily="18" charset="0"/>
                <a:cs typeface="Times New Roman" panose="02020603050405020304" pitchFamily="18" charset="0"/>
              </a:rPr>
              <a:t>Accidents attributable to LOC-I recorded a decrease in 2017 compared to 2016. The rate of occurrence in 2017 was 0.08 accidents per million sectors, down from 0.25 accidents per million sectors in 2016.</a:t>
            </a:r>
          </a:p>
          <a:p>
            <a:pPr marL="342900" indent="-342900">
              <a:buAutoNum type="arabicPeriod"/>
            </a:pPr>
            <a:endParaRPr lang="en-US" altLang="ko-KR" sz="1600" dirty="0">
              <a:latin typeface="Times New Roman" panose="02020603050405020304" pitchFamily="18" charset="0"/>
              <a:cs typeface="Times New Roman" panose="02020603050405020304" pitchFamily="18" charset="0"/>
            </a:endParaRPr>
          </a:p>
          <a:p>
            <a:pPr marL="342900" indent="-342900">
              <a:buAutoNum type="arabicPeriod"/>
            </a:pPr>
            <a:r>
              <a:rPr lang="en-US" altLang="ko-KR" sz="1600" dirty="0">
                <a:latin typeface="Times New Roman" panose="02020603050405020304" pitchFamily="18" charset="0"/>
                <a:cs typeface="Times New Roman" panose="02020603050405020304" pitchFamily="18" charset="0"/>
              </a:rPr>
              <a:t>Runway/taxiway excursions recorded an increase in 2017 compared to 2016. In 2017, there were 0.40 accidents per million sectors, up from 0.18 accidents per million sectors in 2016.</a:t>
            </a:r>
            <a:endParaRPr lang="ko-KR"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2879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06329A69-03CA-4D7C-B139-945235D22DE7}"/>
              </a:ext>
            </a:extLst>
          </p:cNvPr>
          <p:cNvPicPr>
            <a:picLocks noChangeAspect="1"/>
          </p:cNvPicPr>
          <p:nvPr/>
        </p:nvPicPr>
        <p:blipFill rotWithShape="1">
          <a:blip r:embed="rId2"/>
          <a:srcRect r="52325"/>
          <a:stretch/>
        </p:blipFill>
        <p:spPr>
          <a:xfrm>
            <a:off x="179512" y="2060848"/>
            <a:ext cx="3024336" cy="3876675"/>
          </a:xfrm>
          <a:prstGeom prst="rect">
            <a:avLst/>
          </a:prstGeom>
        </p:spPr>
      </p:pic>
      <p:pic>
        <p:nvPicPr>
          <p:cNvPr id="3" name="그림 2">
            <a:extLst>
              <a:ext uri="{FF2B5EF4-FFF2-40B4-BE49-F238E27FC236}">
                <a16:creationId xmlns:a16="http://schemas.microsoft.com/office/drawing/2014/main" id="{BEE3D0D7-A9AC-4A2C-A84E-F2A6FF471967}"/>
              </a:ext>
            </a:extLst>
          </p:cNvPr>
          <p:cNvPicPr>
            <a:picLocks noChangeAspect="1"/>
          </p:cNvPicPr>
          <p:nvPr/>
        </p:nvPicPr>
        <p:blipFill>
          <a:blip r:embed="rId3"/>
          <a:stretch>
            <a:fillRect/>
          </a:stretch>
        </p:blipFill>
        <p:spPr>
          <a:xfrm>
            <a:off x="6190621" y="2420888"/>
            <a:ext cx="2952750" cy="3752850"/>
          </a:xfrm>
          <a:prstGeom prst="rect">
            <a:avLst/>
          </a:prstGeom>
        </p:spPr>
      </p:pic>
      <p:pic>
        <p:nvPicPr>
          <p:cNvPr id="4" name="그림 3">
            <a:extLst>
              <a:ext uri="{FF2B5EF4-FFF2-40B4-BE49-F238E27FC236}">
                <a16:creationId xmlns:a16="http://schemas.microsoft.com/office/drawing/2014/main" id="{A76AD732-18B1-4FD4-B3DB-77F80A154F46}"/>
              </a:ext>
            </a:extLst>
          </p:cNvPr>
          <p:cNvPicPr>
            <a:picLocks noChangeAspect="1"/>
          </p:cNvPicPr>
          <p:nvPr/>
        </p:nvPicPr>
        <p:blipFill rotWithShape="1">
          <a:blip r:embed="rId2"/>
          <a:srcRect l="57759"/>
          <a:stretch/>
        </p:blipFill>
        <p:spPr>
          <a:xfrm>
            <a:off x="3419872" y="2060847"/>
            <a:ext cx="2679626" cy="3876675"/>
          </a:xfrm>
          <a:prstGeom prst="rect">
            <a:avLst/>
          </a:prstGeom>
        </p:spPr>
      </p:pic>
      <p:sp>
        <p:nvSpPr>
          <p:cNvPr id="6" name="직사각형 5">
            <a:extLst>
              <a:ext uri="{FF2B5EF4-FFF2-40B4-BE49-F238E27FC236}">
                <a16:creationId xmlns:a16="http://schemas.microsoft.com/office/drawing/2014/main" id="{5B72071E-B0DA-45CD-9B33-98309E305C47}"/>
              </a:ext>
            </a:extLst>
          </p:cNvPr>
          <p:cNvSpPr/>
          <p:nvPr/>
        </p:nvSpPr>
        <p:spPr>
          <a:xfrm>
            <a:off x="107504" y="1412776"/>
            <a:ext cx="6437592" cy="461665"/>
          </a:xfrm>
          <a:prstGeom prst="rect">
            <a:avLst/>
          </a:prstGeom>
        </p:spPr>
        <p:txBody>
          <a:bodyPr wrap="square">
            <a:spAutoFit/>
          </a:bodyPr>
          <a:lstStyle/>
          <a:p>
            <a:r>
              <a:rPr lang="en-US" altLang="ko-KR" sz="2400" dirty="0">
                <a:latin typeface="Times New Roman" panose="02020603050405020304" pitchFamily="18" charset="0"/>
                <a:cs typeface="Times New Roman" panose="02020603050405020304" pitchFamily="18" charset="0"/>
              </a:rPr>
              <a:t>7.3  Asia Pacific Accident Information: CAST</a:t>
            </a:r>
            <a:endParaRPr lang="ko-K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67725"/>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6D620A76FF2A41A00D4420C180B43A" ma:contentTypeVersion="0" ma:contentTypeDescription="Create a new document." ma:contentTypeScope="" ma:versionID="6b8cbbd9770dc0b00745a5e8ecbcc930">
  <xsd:schema xmlns:xsd="http://www.w3.org/2001/XMLSchema" xmlns:xs="http://www.w3.org/2001/XMLSchema" xmlns:p="http://schemas.microsoft.com/office/2006/metadata/properties" targetNamespace="http://schemas.microsoft.com/office/2006/metadata/properties" ma:root="true" ma:fieldsID="6834f8c0c0eabdc6c42b2f987c760c0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4DAA7D-24A7-464A-854A-882062C1902B}"/>
</file>

<file path=customXml/itemProps2.xml><?xml version="1.0" encoding="utf-8"?>
<ds:datastoreItem xmlns:ds="http://schemas.openxmlformats.org/officeDocument/2006/customXml" ds:itemID="{F941B8BF-6F69-4D2A-99FF-08C4D143D863}"/>
</file>

<file path=customXml/itemProps3.xml><?xml version="1.0" encoding="utf-8"?>
<ds:datastoreItem xmlns:ds="http://schemas.openxmlformats.org/officeDocument/2006/customXml" ds:itemID="{471FAD25-EE1F-4673-9CEC-1D02933FD5EE}"/>
</file>

<file path=docProps/app.xml><?xml version="1.0" encoding="utf-8"?>
<Properties xmlns="http://schemas.openxmlformats.org/officeDocument/2006/extended-properties" xmlns:vt="http://schemas.openxmlformats.org/officeDocument/2006/docPropsVTypes">
  <Template>coscap template-1</Template>
  <TotalTime>1954</TotalTime>
  <Words>452</Words>
  <Application>Microsoft Office PowerPoint</Application>
  <PresentationFormat>화면 슬라이드 쇼(4:3)</PresentationFormat>
  <Paragraphs>35</Paragraphs>
  <Slides>16</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16</vt:i4>
      </vt:variant>
    </vt:vector>
  </HeadingPairs>
  <TitlesOfParts>
    <vt:vector size="22" baseType="lpstr">
      <vt:lpstr>맑은 고딕</vt:lpstr>
      <vt:lpstr>Arial</vt:lpstr>
      <vt:lpstr>Calibri</vt:lpstr>
      <vt:lpstr>Franklin Gothic Book</vt:lpstr>
      <vt:lpstr>Times New Roman</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Asia COSCAP</dc:title>
  <dc:creator>박 연수</dc:creator>
  <cp:lastModifiedBy>박 연수</cp:lastModifiedBy>
  <cp:revision>35</cp:revision>
  <dcterms:created xsi:type="dcterms:W3CDTF">2019-02-12T08:08:28Z</dcterms:created>
  <dcterms:modified xsi:type="dcterms:W3CDTF">2019-04-15T06:17:43Z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0x010100356D620A76FF2A41A00D4420C180B43A</vt:lpwstr>
  </property>
</Properties>
</file>