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2" r:id="rId14"/>
    <p:sldId id="268"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49" autoAdjust="0"/>
    <p:restoredTop sz="94660"/>
  </p:normalViewPr>
  <p:slideViewPr>
    <p:cSldViewPr>
      <p:cViewPr varScale="1">
        <p:scale>
          <a:sx n="95" d="100"/>
          <a:sy n="95" d="100"/>
        </p:scale>
        <p:origin x="85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B3CF70-EE15-4FAA-9732-C0BB00CEE109}" type="datetimeFigureOut">
              <a:rPr lang="en-US" smtClean="0"/>
              <a:t>3/21/2019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7D8B52-CA1A-4F16-BC5B-F296E3EE889F}"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ko-KR" altLang="en-US"/>
              <a:t>마스터 제목 스타일 편집</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a:t>클릭하여 마스터 부제목 스타일 편집</a:t>
            </a:r>
            <a:endParaRPr lang="en-US"/>
          </a:p>
        </p:txBody>
      </p:sp>
      <p:sp>
        <p:nvSpPr>
          <p:cNvPr id="4" name="Date Placeholder 3"/>
          <p:cNvSpPr>
            <a:spLocks noGrp="1"/>
          </p:cNvSpPr>
          <p:nvPr>
            <p:ph type="dt" sz="half" idx="10"/>
          </p:nvPr>
        </p:nvSpPr>
        <p:spPr/>
        <p:txBody>
          <a:bodyPr/>
          <a:lstStyle/>
          <a:p>
            <a:fld id="{D81BCFCB-FC82-42FB-B91E-735ABBF7C4AA}" type="datetime1">
              <a:rPr lang="en-US" altLang="ko-KR"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a:p>
        </p:txBody>
      </p:sp>
      <p:sp>
        <p:nvSpPr>
          <p:cNvPr id="3" name="Vertical Text Placeholder 2"/>
          <p:cNvSpPr>
            <a:spLocks noGrp="1"/>
          </p:cNvSpPr>
          <p:nvPr>
            <p:ph type="body" orient="vert" idx="1"/>
          </p:nvPr>
        </p:nvSpPr>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Date Placeholder 3"/>
          <p:cNvSpPr>
            <a:spLocks noGrp="1"/>
          </p:cNvSpPr>
          <p:nvPr>
            <p:ph type="dt" sz="half" idx="10"/>
          </p:nvPr>
        </p:nvSpPr>
        <p:spPr/>
        <p:txBody>
          <a:bodyPr/>
          <a:lstStyle/>
          <a:p>
            <a:fld id="{806BD4D7-8654-42AA-92DB-C7179C59E0B2}" type="datetime1">
              <a:rPr lang="en-US" altLang="ko-KR"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ko-KR" altLang="en-US"/>
              <a:t>마스터 제목 스타일 편집</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Date Placeholder 3"/>
          <p:cNvSpPr>
            <a:spLocks noGrp="1"/>
          </p:cNvSpPr>
          <p:nvPr>
            <p:ph type="dt" sz="half" idx="10"/>
          </p:nvPr>
        </p:nvSpPr>
        <p:spPr/>
        <p:txBody>
          <a:bodyPr/>
          <a:lstStyle/>
          <a:p>
            <a:fld id="{5B6D8FAF-8C79-4E31-9487-8A33E89C27C9}" type="datetime1">
              <a:rPr lang="en-US" altLang="ko-KR"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제목 및 내용">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7" name="Date Placeholder 6"/>
          <p:cNvSpPr>
            <a:spLocks noGrp="1"/>
          </p:cNvSpPr>
          <p:nvPr>
            <p:ph type="dt" sz="half" idx="10"/>
          </p:nvPr>
        </p:nvSpPr>
        <p:spPr/>
        <p:txBody>
          <a:bodyPr/>
          <a:lstStyle/>
          <a:p>
            <a:fld id="{1C8E349B-FBD0-4B87-8FD0-9A807AE9784E}" type="datetime1">
              <a:rPr lang="en-US" altLang="ko-KR" smtClean="0"/>
              <a:t>3/21/2019</a:t>
            </a:fld>
            <a:endParaRPr lang="en-US" dirty="0"/>
          </a:p>
        </p:txBody>
      </p:sp>
      <p:sp>
        <p:nvSpPr>
          <p:cNvPr id="8" name="Slide Number Placeholder 7"/>
          <p:cNvSpPr>
            <a:spLocks noGrp="1"/>
          </p:cNvSpPr>
          <p:nvPr>
            <p:ph type="sldNum" sz="quarter" idx="11"/>
          </p:nvPr>
        </p:nvSpPr>
        <p:spPr/>
        <p:txBody>
          <a:bodyPr/>
          <a:lstStyle/>
          <a:p>
            <a:fld id="{F575F13B-4D88-442A-88A4-495A6F2C07E8}"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
        <p:nvSpPr>
          <p:cNvPr id="10" name="Title 9"/>
          <p:cNvSpPr>
            <a:spLocks noGrp="1"/>
          </p:cNvSpPr>
          <p:nvPr>
            <p:ph type="title"/>
          </p:nvPr>
        </p:nvSpPr>
        <p:spPr/>
        <p:txBody>
          <a:bodyPr/>
          <a:lstStyle/>
          <a:p>
            <a:r>
              <a:rPr lang="ko-KR" altLang="en-US"/>
              <a:t>마스터 제목 스타일 편집</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ko-KR" altLang="en-US"/>
              <a:t>마스터 제목 스타일 편집</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 편집</a:t>
            </a:r>
          </a:p>
        </p:txBody>
      </p:sp>
      <p:sp>
        <p:nvSpPr>
          <p:cNvPr id="4" name="Date Placeholder 3"/>
          <p:cNvSpPr>
            <a:spLocks noGrp="1"/>
          </p:cNvSpPr>
          <p:nvPr>
            <p:ph type="dt" sz="half" idx="10"/>
          </p:nvPr>
        </p:nvSpPr>
        <p:spPr/>
        <p:txBody>
          <a:bodyPr/>
          <a:lstStyle/>
          <a:p>
            <a:fld id="{C44460D3-080D-4740-B001-585C761E007E}" type="datetime1">
              <a:rPr lang="en-US" altLang="ko-KR"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5" name="Date Placeholder 4"/>
          <p:cNvSpPr>
            <a:spLocks noGrp="1"/>
          </p:cNvSpPr>
          <p:nvPr>
            <p:ph type="dt" sz="half" idx="10"/>
          </p:nvPr>
        </p:nvSpPr>
        <p:spPr/>
        <p:txBody>
          <a:bodyPr/>
          <a:lstStyle/>
          <a:p>
            <a:fld id="{4F090FAE-5ABD-4730-8BA5-81EFB964589B}" type="datetime1">
              <a:rPr lang="en-US" altLang="ko-KR" smtClean="0"/>
              <a:t>3/21/2019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ko-KR" altLang="en-US"/>
              <a:t>마스터 제목 스타일 편집</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7" name="Date Placeholder 6"/>
          <p:cNvSpPr>
            <a:spLocks noGrp="1"/>
          </p:cNvSpPr>
          <p:nvPr>
            <p:ph type="dt" sz="half" idx="10"/>
          </p:nvPr>
        </p:nvSpPr>
        <p:spPr/>
        <p:txBody>
          <a:bodyPr/>
          <a:lstStyle/>
          <a:p>
            <a:fld id="{BE451E81-F0E1-4EE4-BEE9-4CF4578A8E57}" type="datetime1">
              <a:rPr lang="en-US" altLang="ko-KR" smtClean="0"/>
              <a:t>3/21/2019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a:p>
        </p:txBody>
      </p:sp>
      <p:sp>
        <p:nvSpPr>
          <p:cNvPr id="3" name="Date Placeholder 2"/>
          <p:cNvSpPr>
            <a:spLocks noGrp="1"/>
          </p:cNvSpPr>
          <p:nvPr>
            <p:ph type="dt" sz="half" idx="10"/>
          </p:nvPr>
        </p:nvSpPr>
        <p:spPr/>
        <p:txBody>
          <a:bodyPr/>
          <a:lstStyle/>
          <a:p>
            <a:fld id="{65780266-51CC-476C-8698-37823B38AB59}" type="datetime1">
              <a:rPr lang="en-US" altLang="ko-KR" smtClean="0"/>
              <a:t>3/21/2019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B8744F-F940-4DA1-B9DB-28BDEB99F107}" type="datetime1">
              <a:rPr lang="en-US" altLang="ko-KR" smtClean="0"/>
              <a:t>3/21/2019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75F13B-4D88-442A-88A4-495A6F2C07E8}" type="slidenum">
              <a:rPr lang="en-US" smtClean="0"/>
              <a:t>‹#›</a:t>
            </a:fld>
            <a:endParaRPr lang="en-US"/>
          </a:p>
        </p:txBody>
      </p:sp>
      <p:sp>
        <p:nvSpPr>
          <p:cNvPr id="5" name="직사각형 4">
            <a:extLst>
              <a:ext uri="{FF2B5EF4-FFF2-40B4-BE49-F238E27FC236}">
                <a16:creationId xmlns:a16="http://schemas.microsoft.com/office/drawing/2014/main" id="{2CA897AD-7573-41E3-9DE8-114741EB5C12}"/>
              </a:ext>
            </a:extLst>
          </p:cNvPr>
          <p:cNvSpPr/>
          <p:nvPr userDrawn="1"/>
        </p:nvSpPr>
        <p:spPr>
          <a:xfrm>
            <a:off x="107504" y="5334670"/>
            <a:ext cx="1800200" cy="11521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ko-KR" altLang="en-US"/>
              <a:t>마스터 제목 스타일 편집</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 편집</a:t>
            </a:r>
          </a:p>
        </p:txBody>
      </p:sp>
      <p:sp>
        <p:nvSpPr>
          <p:cNvPr id="5" name="Date Placeholder 4"/>
          <p:cNvSpPr>
            <a:spLocks noGrp="1"/>
          </p:cNvSpPr>
          <p:nvPr>
            <p:ph type="dt" sz="half" idx="10"/>
          </p:nvPr>
        </p:nvSpPr>
        <p:spPr/>
        <p:txBody>
          <a:bodyPr/>
          <a:lstStyle/>
          <a:p>
            <a:fld id="{A2F4108C-EE98-45E3-B09D-3A47B7052A67}" type="datetime1">
              <a:rPr lang="en-US" altLang="ko-KR" smtClean="0"/>
              <a:t>3/21/2019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ko-KR" altLang="en-US"/>
              <a:t>마스터 제목 스타일 편집</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 편집</a:t>
            </a:r>
          </a:p>
        </p:txBody>
      </p:sp>
      <p:sp>
        <p:nvSpPr>
          <p:cNvPr id="5" name="Date Placeholder 4"/>
          <p:cNvSpPr>
            <a:spLocks noGrp="1"/>
          </p:cNvSpPr>
          <p:nvPr>
            <p:ph type="dt" sz="half" idx="10"/>
          </p:nvPr>
        </p:nvSpPr>
        <p:spPr/>
        <p:txBody>
          <a:bodyPr/>
          <a:lstStyle/>
          <a:p>
            <a:fld id="{247EA449-5FDF-4F2A-9FBA-D10DAEC6DEB6}" type="datetime1">
              <a:rPr lang="en-US" altLang="ko-KR" smtClean="0"/>
              <a:t>3/21/2019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3" name="Content Placeholder 15" descr="tmp1_2.jpg"/>
          <p:cNvPicPr>
            <a:picLocks noChangeAspect="1"/>
          </p:cNvPicPr>
          <p:nvPr userDrawn="1"/>
        </p:nvPicPr>
        <p:blipFill>
          <a:blip r:embed="rId13" cstate="print"/>
          <a:stretch>
            <a:fillRect/>
          </a:stretch>
        </p:blipFill>
        <p:spPr>
          <a:xfrm>
            <a:off x="0" y="6551400"/>
            <a:ext cx="9180512" cy="333984"/>
          </a:xfrm>
          <a:prstGeom prst="rect">
            <a:avLst/>
          </a:prstGeom>
        </p:spPr>
      </p:pic>
      <p:pic>
        <p:nvPicPr>
          <p:cNvPr id="7" name="Picture 6" descr="coscap title_1.jpg"/>
          <p:cNvPicPr>
            <a:picLocks noChangeAspect="1"/>
          </p:cNvPicPr>
          <p:nvPr userDrawn="1"/>
        </p:nvPicPr>
        <p:blipFill>
          <a:blip r:embed="rId14" cstate="print"/>
          <a:stretch>
            <a:fillRect/>
          </a:stretch>
        </p:blipFill>
        <p:spPr>
          <a:xfrm>
            <a:off x="7635510" y="0"/>
            <a:ext cx="1545002" cy="1196752"/>
          </a:xfrm>
          <a:prstGeom prst="rect">
            <a:avLst/>
          </a:prstGeom>
        </p:spPr>
      </p:pic>
      <p:pic>
        <p:nvPicPr>
          <p:cNvPr id="8" name="Picture 7" descr="tmp1_2.jpg"/>
          <p:cNvPicPr>
            <a:picLocks noChangeAspect="1"/>
          </p:cNvPicPr>
          <p:nvPr userDrawn="1"/>
        </p:nvPicPr>
        <p:blipFill>
          <a:blip r:embed="rId13" cstate="print"/>
          <a:stretch>
            <a:fillRect/>
          </a:stretch>
        </p:blipFill>
        <p:spPr>
          <a:xfrm rot="10800000" flipV="1">
            <a:off x="0" y="0"/>
            <a:ext cx="7668344" cy="1196752"/>
          </a:xfrm>
          <a:prstGeom prst="rect">
            <a:avLst/>
          </a:prstGeom>
        </p:spPr>
      </p:pic>
      <p:sp>
        <p:nvSpPr>
          <p:cNvPr id="9" name="Rectangle 8"/>
          <p:cNvSpPr/>
          <p:nvPr userDrawn="1"/>
        </p:nvSpPr>
        <p:spPr>
          <a:xfrm>
            <a:off x="323528" y="16748"/>
            <a:ext cx="2088232" cy="1107996"/>
          </a:xfrm>
          <a:prstGeom prst="rect">
            <a:avLst/>
          </a:prstGeom>
          <a:noFill/>
        </p:spPr>
        <p:txBody>
          <a:bodyPr wrap="square" lIns="91440" tIns="45720" rIns="91440" bIns="45720">
            <a:spAutoFit/>
          </a:bodyPr>
          <a:lstStyle/>
          <a:p>
            <a:r>
              <a:rPr lang="en-US" sz="3800" b="1" spc="3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Book" pitchFamily="34" charset="0"/>
                <a:cs typeface="Times New Roman" pitchFamily="18" charset="0"/>
              </a:rPr>
              <a:t>COSCAP</a:t>
            </a:r>
          </a:p>
          <a:p>
            <a:r>
              <a:rPr lang="en-US" sz="28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Book" pitchFamily="34" charset="0"/>
                <a:cs typeface="Times New Roman" pitchFamily="18" charset="0"/>
              </a:rPr>
              <a:t>North Asia</a:t>
            </a:r>
          </a:p>
        </p:txBody>
      </p:sp>
      <p:sp>
        <p:nvSpPr>
          <p:cNvPr id="10" name="Rectangle 9"/>
          <p:cNvSpPr/>
          <p:nvPr userDrawn="1"/>
        </p:nvSpPr>
        <p:spPr>
          <a:xfrm>
            <a:off x="2411760" y="116632"/>
            <a:ext cx="4968551" cy="872547"/>
          </a:xfrm>
          <a:prstGeom prst="rect">
            <a:avLst/>
          </a:prstGeom>
          <a:noFill/>
        </p:spPr>
        <p:txBody>
          <a:bodyPr wrap="square" lIns="91440" tIns="45720" rIns="91440" bIns="45720">
            <a:spAutoFit/>
          </a:bodyPr>
          <a:lstStyle/>
          <a:p>
            <a:pPr marL="0" marR="0" lvl="0" indent="0" defTabSz="914400" rtl="0" eaLnBrk="1" fontAlgn="auto" latinLnBrk="0" hangingPunct="1">
              <a:lnSpc>
                <a:spcPct val="150000"/>
              </a:lnSpc>
              <a:spcBef>
                <a:spcPct val="0"/>
              </a:spcBef>
              <a:spcAft>
                <a:spcPts val="0"/>
              </a:spcAft>
              <a:buClrTx/>
              <a:buSzTx/>
              <a:buFontTx/>
              <a:buNone/>
              <a:tabLst/>
              <a:defRPr/>
            </a:pPr>
            <a:r>
              <a:rPr lang="en-US" b="0" cap="none" dirty="0">
                <a:ln w="18415" cmpd="sng">
                  <a:solidFill>
                    <a:srgbClr val="FFFFFF"/>
                  </a:solidFill>
                  <a:prstDash val="solid"/>
                </a:ln>
                <a:solidFill>
                  <a:schemeClr val="bg1"/>
                </a:solidFill>
                <a:effectLst>
                  <a:outerShdw blurRad="63500" dir="3600000" algn="tl" rotWithShape="0">
                    <a:srgbClr val="000000">
                      <a:alpha val="70000"/>
                    </a:srgbClr>
                  </a:outerShdw>
                </a:effectLst>
                <a:latin typeface="Franklin Gothic Book" pitchFamily="34" charset="0"/>
                <a:ea typeface="+mj-ea"/>
                <a:cs typeface="Arial" pitchFamily="34" charset="0"/>
              </a:rPr>
              <a:t>Cooperative Development of Operational Safety &amp;</a:t>
            </a:r>
          </a:p>
          <a:p>
            <a:pPr marL="0" marR="0" lvl="0" indent="0" defTabSz="914400" rtl="0" eaLnBrk="1" fontAlgn="auto" latinLnBrk="0" hangingPunct="1">
              <a:lnSpc>
                <a:spcPct val="150000"/>
              </a:lnSpc>
              <a:spcBef>
                <a:spcPct val="0"/>
              </a:spcBef>
              <a:spcAft>
                <a:spcPts val="0"/>
              </a:spcAft>
              <a:buClrTx/>
              <a:buSzTx/>
              <a:buFontTx/>
              <a:buNone/>
              <a:tabLst/>
              <a:defRPr/>
            </a:pPr>
            <a:r>
              <a:rPr kumimoji="0" lang="en-US" b="0" i="0" u="none" strike="noStrike" kern="1200" cap="none" normalizeH="0" baseline="0" noProof="0" dirty="0">
                <a:ln w="18415" cmpd="sng">
                  <a:solidFill>
                    <a:srgbClr val="FFFFFF"/>
                  </a:solidFill>
                  <a:prstDash val="solid"/>
                </a:ln>
                <a:solidFill>
                  <a:schemeClr val="bg1"/>
                </a:solidFill>
                <a:effectLst>
                  <a:outerShdw blurRad="63500" dir="3600000" algn="tl" rotWithShape="0">
                    <a:srgbClr val="000000">
                      <a:alpha val="70000"/>
                    </a:srgbClr>
                  </a:outerShdw>
                </a:effectLst>
                <a:uLnTx/>
                <a:uFillTx/>
                <a:latin typeface="Franklin Gothic Book" pitchFamily="34" charset="0"/>
                <a:ea typeface="+mj-ea"/>
                <a:cs typeface="Arial" pitchFamily="34" charset="0"/>
              </a:rPr>
              <a:t>Continuing Airworthiness</a:t>
            </a:r>
            <a:r>
              <a:rPr kumimoji="0" lang="en-US" b="0" i="0" u="none" strike="noStrike" kern="1200" cap="none" normalizeH="0" noProof="0" dirty="0">
                <a:ln w="18415" cmpd="sng">
                  <a:solidFill>
                    <a:srgbClr val="FFFFFF"/>
                  </a:solidFill>
                  <a:prstDash val="solid"/>
                </a:ln>
                <a:solidFill>
                  <a:schemeClr val="bg1"/>
                </a:solidFill>
                <a:effectLst>
                  <a:outerShdw blurRad="63500" dir="3600000" algn="tl" rotWithShape="0">
                    <a:srgbClr val="000000">
                      <a:alpha val="70000"/>
                    </a:srgbClr>
                  </a:outerShdw>
                </a:effectLst>
                <a:uLnTx/>
                <a:uFillTx/>
                <a:latin typeface="Franklin Gothic Book" pitchFamily="34" charset="0"/>
                <a:ea typeface="+mj-ea"/>
                <a:cs typeface="Arial" pitchFamily="34" charset="0"/>
              </a:rPr>
              <a:t> Programme</a:t>
            </a:r>
            <a:endParaRPr lang="en-US" b="0" cap="none" dirty="0">
              <a:ln w="18415" cmpd="sng">
                <a:solidFill>
                  <a:srgbClr val="FFFFFF"/>
                </a:solidFill>
                <a:prstDash val="solid"/>
              </a:ln>
              <a:solidFill>
                <a:schemeClr val="bg1"/>
              </a:solidFill>
              <a:effectLst>
                <a:outerShdw blurRad="63500" dir="3600000" algn="tl" rotWithShape="0">
                  <a:srgbClr val="000000">
                    <a:alpha val="70000"/>
                  </a:srgbClr>
                </a:outerShdw>
              </a:effectLst>
              <a:latin typeface="Franklin Gothic Book" pitchFamily="34" charset="0"/>
              <a:cs typeface="Arial" pitchFamily="34" charset="0"/>
            </a:endParaRPr>
          </a:p>
        </p:txBody>
      </p:sp>
      <p:cxnSp>
        <p:nvCxnSpPr>
          <p:cNvPr id="11" name="Straight Connector 10"/>
          <p:cNvCxnSpPr/>
          <p:nvPr userDrawn="1"/>
        </p:nvCxnSpPr>
        <p:spPr>
          <a:xfrm>
            <a:off x="2411760" y="620688"/>
            <a:ext cx="4968552" cy="0"/>
          </a:xfrm>
          <a:prstGeom prst="line">
            <a:avLst/>
          </a:prstGeom>
          <a:ln w="15875">
            <a:solidFill>
              <a:schemeClr val="bg1"/>
            </a:solidFill>
          </a:ln>
        </p:spPr>
        <p:style>
          <a:lnRef idx="2">
            <a:schemeClr val="accent1"/>
          </a:lnRef>
          <a:fillRef idx="0">
            <a:schemeClr val="accent1"/>
          </a:fillRef>
          <a:effectRef idx="1">
            <a:schemeClr val="accent1"/>
          </a:effectRef>
          <a:fontRef idx="minor">
            <a:schemeClr val="tx1"/>
          </a:fontRef>
        </p:style>
      </p:cxnSp>
      <p:pic>
        <p:nvPicPr>
          <p:cNvPr id="12" name="Content Placeholder 27" descr="coscap title_4.jpg"/>
          <p:cNvPicPr>
            <a:picLocks noChangeAspect="1"/>
          </p:cNvPicPr>
          <p:nvPr userDrawn="1"/>
        </p:nvPicPr>
        <p:blipFill>
          <a:blip r:embed="rId15" cstate="print"/>
          <a:stretch>
            <a:fillRect/>
          </a:stretch>
        </p:blipFill>
        <p:spPr>
          <a:xfrm>
            <a:off x="133700" y="5400601"/>
            <a:ext cx="1197940" cy="1052735"/>
          </a:xfrm>
          <a:prstGeom prst="rect">
            <a:avLst/>
          </a:prstGeom>
        </p:spPr>
      </p:pic>
      <p:sp>
        <p:nvSpPr>
          <p:cNvPr id="2" name="Title Placeholder 1"/>
          <p:cNvSpPr>
            <a:spLocks noGrp="1"/>
          </p:cNvSpPr>
          <p:nvPr>
            <p:ph type="title"/>
          </p:nvPr>
        </p:nvSpPr>
        <p:spPr>
          <a:xfrm>
            <a:off x="457200" y="1349896"/>
            <a:ext cx="8229600" cy="494928"/>
          </a:xfrm>
          <a:prstGeom prst="rect">
            <a:avLst/>
          </a:prstGeom>
        </p:spPr>
        <p:txBody>
          <a:bodyPr vert="horz" lIns="91440" tIns="45720" rIns="91440" bIns="45720" rtlCol="0" anchor="ctr">
            <a:normAutofit/>
          </a:bodyPr>
          <a:lstStyle/>
          <a:p>
            <a:r>
              <a:rPr lang="ko-KR" altLang="en-US"/>
              <a:t>마스터 제목 스타일 편집</a:t>
            </a:r>
            <a:endParaRPr lang="en-US"/>
          </a:p>
        </p:txBody>
      </p:sp>
      <p:sp>
        <p:nvSpPr>
          <p:cNvPr id="3" name="Text Placeholder 2"/>
          <p:cNvSpPr>
            <a:spLocks noGrp="1"/>
          </p:cNvSpPr>
          <p:nvPr>
            <p:ph type="body" idx="1"/>
          </p:nvPr>
        </p:nvSpPr>
        <p:spPr>
          <a:xfrm>
            <a:off x="457200" y="1988840"/>
            <a:ext cx="8229600" cy="4309939"/>
          </a:xfrm>
          <a:prstGeom prst="rect">
            <a:avLst/>
          </a:prstGeom>
        </p:spPr>
        <p:txBody>
          <a:bodyPr vert="horz" lIns="91440" tIns="45720" rIns="91440" bIns="45720" rtlCol="0">
            <a:normAutofit/>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Date Placeholder 3"/>
          <p:cNvSpPr>
            <a:spLocks noGrp="1"/>
          </p:cNvSpPr>
          <p:nvPr>
            <p:ph type="dt" sz="half" idx="2"/>
          </p:nvPr>
        </p:nvSpPr>
        <p:spPr>
          <a:xfrm>
            <a:off x="251520" y="6520259"/>
            <a:ext cx="2133600" cy="365125"/>
          </a:xfrm>
          <a:prstGeom prst="rect">
            <a:avLst/>
          </a:prstGeom>
        </p:spPr>
        <p:txBody>
          <a:bodyPr vert="horz" lIns="91440" tIns="45720" rIns="91440" bIns="45720" rtlCol="0" anchor="ctr"/>
          <a:lstStyle>
            <a:lvl1pPr algn="l">
              <a:defRPr sz="1200">
                <a:solidFill>
                  <a:schemeClr val="bg1"/>
                </a:solidFill>
                <a:latin typeface="Franklin Gothic Book" pitchFamily="34" charset="0"/>
              </a:defRPr>
            </a:lvl1pPr>
          </a:lstStyle>
          <a:p>
            <a:fld id="{E2EA8A66-5505-47FA-BBB8-09F0F16647AC}" type="datetime1">
              <a:rPr lang="en-US" altLang="ko-KR" smtClean="0"/>
              <a:t>3/21/2019</a:t>
            </a:fld>
            <a:endParaRPr lang="en-US" dirty="0"/>
          </a:p>
        </p:txBody>
      </p:sp>
      <p:sp>
        <p:nvSpPr>
          <p:cNvPr id="5" name="Footer Placeholder 4"/>
          <p:cNvSpPr>
            <a:spLocks noGrp="1"/>
          </p:cNvSpPr>
          <p:nvPr>
            <p:ph type="ftr" sz="quarter" idx="3"/>
          </p:nvPr>
        </p:nvSpPr>
        <p:spPr>
          <a:xfrm>
            <a:off x="3124200" y="6520259"/>
            <a:ext cx="2895600" cy="365125"/>
          </a:xfrm>
          <a:prstGeom prst="rect">
            <a:avLst/>
          </a:prstGeom>
        </p:spPr>
        <p:txBody>
          <a:bodyPr vert="horz" lIns="91440" tIns="45720" rIns="91440" bIns="45720" rtlCol="0" anchor="ctr"/>
          <a:lstStyle>
            <a:lvl1pPr algn="ctr">
              <a:defRPr sz="1200">
                <a:solidFill>
                  <a:schemeClr val="bg1"/>
                </a:solidFill>
                <a:latin typeface="Franklin Gothic Book" pitchFamily="34" charset="0"/>
              </a:defRPr>
            </a:lvl1pPr>
          </a:lstStyle>
          <a:p>
            <a:endParaRPr lang="en-US" dirty="0"/>
          </a:p>
        </p:txBody>
      </p:sp>
      <p:sp>
        <p:nvSpPr>
          <p:cNvPr id="6" name="Slide Number Placeholder 5"/>
          <p:cNvSpPr>
            <a:spLocks noGrp="1"/>
          </p:cNvSpPr>
          <p:nvPr>
            <p:ph type="sldNum" sz="quarter" idx="4"/>
          </p:nvPr>
        </p:nvSpPr>
        <p:spPr>
          <a:xfrm>
            <a:off x="6758880" y="6520259"/>
            <a:ext cx="2133600" cy="365125"/>
          </a:xfrm>
          <a:prstGeom prst="rect">
            <a:avLst/>
          </a:prstGeom>
        </p:spPr>
        <p:txBody>
          <a:bodyPr vert="horz" lIns="91440" tIns="45720" rIns="91440" bIns="45720" rtlCol="0" anchor="ctr"/>
          <a:lstStyle>
            <a:lvl1pPr algn="r">
              <a:defRPr sz="1200">
                <a:solidFill>
                  <a:schemeClr val="bg1"/>
                </a:solidFill>
                <a:latin typeface="Franklin Gothic Book" pitchFamily="34" charset="0"/>
              </a:defRPr>
            </a:lvl1pPr>
          </a:lstStyle>
          <a:p>
            <a:fld id="{F575F13B-4D88-442A-88A4-495A6F2C07E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491F8EA-F0D5-4B4F-86AD-CE7901563A47}"/>
              </a:ext>
            </a:extLst>
          </p:cNvPr>
          <p:cNvSpPr txBox="1"/>
          <p:nvPr/>
        </p:nvSpPr>
        <p:spPr>
          <a:xfrm flipH="1">
            <a:off x="359532" y="2708920"/>
            <a:ext cx="8483526" cy="1938992"/>
          </a:xfrm>
          <a:prstGeom prst="rect">
            <a:avLst/>
          </a:prstGeom>
          <a:noFill/>
        </p:spPr>
        <p:txBody>
          <a:bodyPr wrap="square" rtlCol="0">
            <a:spAutoFit/>
          </a:bodyPr>
          <a:lstStyle/>
          <a:p>
            <a:pPr algn="ctr"/>
            <a:r>
              <a:rPr lang="en-US" altLang="ko-KR" sz="4000" b="1" dirty="0">
                <a:latin typeface="Times New Roman" panose="02020603050405020304" pitchFamily="18" charset="0"/>
                <a:cs typeface="Times New Roman" panose="02020603050405020304" pitchFamily="18" charset="0"/>
              </a:rPr>
              <a:t>APAC COSCAP - Electronic Capability Building Matric (E-CCBM)</a:t>
            </a:r>
          </a:p>
          <a:p>
            <a:pPr algn="ctr"/>
            <a:r>
              <a:rPr lang="en-US" altLang="ko-KR" sz="4000" b="1" dirty="0">
                <a:latin typeface="Times New Roman" panose="02020603050405020304" pitchFamily="18" charset="0"/>
                <a:cs typeface="Times New Roman" panose="02020603050405020304" pitchFamily="18" charset="0"/>
              </a:rPr>
              <a:t>By COSCAP-SA</a:t>
            </a:r>
            <a:endParaRPr lang="ko-KR" altLang="en-US" sz="4000" b="1" dirty="0">
              <a:latin typeface="Times New Roman" panose="02020603050405020304" pitchFamily="18" charset="0"/>
              <a:cs typeface="Times New Roman" panose="02020603050405020304" pitchFamily="18" charset="0"/>
            </a:endParaRPr>
          </a:p>
        </p:txBody>
      </p:sp>
      <p:sp>
        <p:nvSpPr>
          <p:cNvPr id="5" name="슬라이드 번호 개체 틀 4">
            <a:extLst>
              <a:ext uri="{FF2B5EF4-FFF2-40B4-BE49-F238E27FC236}">
                <a16:creationId xmlns:a16="http://schemas.microsoft.com/office/drawing/2014/main" id="{B8C2AA95-9945-499C-90C8-9D22F456A116}"/>
              </a:ext>
            </a:extLst>
          </p:cNvPr>
          <p:cNvSpPr>
            <a:spLocks noGrp="1"/>
          </p:cNvSpPr>
          <p:nvPr>
            <p:ph type="sldNum" sz="quarter" idx="12"/>
          </p:nvPr>
        </p:nvSpPr>
        <p:spPr/>
        <p:txBody>
          <a:bodyPr/>
          <a:lstStyle/>
          <a:p>
            <a:fld id="{F575F13B-4D88-442A-88A4-495A6F2C07E8}" type="slidenum">
              <a:rPr lang="en-US" smtClean="0"/>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78B451C-1A4B-4E46-A49B-B0C8A17F7C0D}"/>
              </a:ext>
            </a:extLst>
          </p:cNvPr>
          <p:cNvSpPr txBox="1"/>
          <p:nvPr/>
        </p:nvSpPr>
        <p:spPr>
          <a:xfrm>
            <a:off x="287524" y="1582340"/>
            <a:ext cx="8568952" cy="4308872"/>
          </a:xfrm>
          <a:prstGeom prst="rect">
            <a:avLst/>
          </a:prstGeom>
          <a:noFill/>
        </p:spPr>
        <p:txBody>
          <a:bodyPr wrap="square" rtlCol="0">
            <a:spAutoFit/>
          </a:bodyPr>
          <a:lstStyle/>
          <a:p>
            <a:r>
              <a:rPr lang="en-US" altLang="ko-KR" sz="2000" b="1" dirty="0">
                <a:latin typeface="Times New Roman" panose="02020603050405020304" pitchFamily="18" charset="0"/>
                <a:cs typeface="Times New Roman" panose="02020603050405020304" pitchFamily="18" charset="0"/>
              </a:rPr>
              <a:t>2.5  Management of the COSCAP Capacity Building Matrices (E-CCBM) – SACBM, NACBM and SEACBM</a:t>
            </a:r>
            <a:r>
              <a:rPr lang="en-US" altLang="ko-KR" b="1" dirty="0">
                <a:latin typeface="Times New Roman" panose="02020603050405020304" pitchFamily="18" charset="0"/>
                <a:cs typeface="Times New Roman" panose="02020603050405020304" pitchFamily="18" charset="0"/>
              </a:rPr>
              <a:t> </a:t>
            </a:r>
          </a:p>
          <a:p>
            <a:endParaRPr lang="ko-KR" altLang="ko-KR" dirty="0">
              <a:latin typeface="Times New Roman" panose="02020603050405020304" pitchFamily="18" charset="0"/>
              <a:cs typeface="Times New Roman" panose="02020603050405020304" pitchFamily="18" charset="0"/>
            </a:endParaRPr>
          </a:p>
          <a:p>
            <a:r>
              <a:rPr lang="en-US" altLang="ko-KR" b="1" dirty="0">
                <a:latin typeface="Times New Roman" panose="02020603050405020304" pitchFamily="18" charset="0"/>
                <a:cs typeface="Times New Roman" panose="02020603050405020304" pitchFamily="18" charset="0"/>
              </a:rPr>
              <a:t>2.5.1  Access to the Matrices</a:t>
            </a:r>
            <a:endParaRPr lang="ko-KR" altLang="ko-KR" dirty="0">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Member States will have access to the E-CCBM through a restricted user/password provided by the COSCAP CTA – Super Administrator (currently the CTA of COSCAP SA). The user/password will be issued to an approved State administrator (s) nominated by the State. </a:t>
            </a:r>
          </a:p>
          <a:p>
            <a:endParaRPr lang="ko-KR" altLang="ko-KR" dirty="0">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Access to the matrices primarily allows Member States to search (directly from their computers) for potential experts to provide them with the required assistance, and secondly, to keep their own respective State matrix </a:t>
            </a:r>
            <a:r>
              <a:rPr lang="en-US" altLang="ko-KR" b="1" dirty="0">
                <a:latin typeface="Times New Roman" panose="02020603050405020304" pitchFamily="18" charset="0"/>
                <a:cs typeface="Times New Roman" panose="02020603050405020304" pitchFamily="18" charset="0"/>
              </a:rPr>
              <a:t>“expert database” current by regularly updating the qualification/experience of their experts</a:t>
            </a:r>
            <a:r>
              <a:rPr lang="en-US" altLang="ko-KR" dirty="0">
                <a:latin typeface="Times New Roman" panose="02020603050405020304" pitchFamily="18" charset="0"/>
                <a:cs typeface="Times New Roman" panose="02020603050405020304" pitchFamily="18" charset="0"/>
              </a:rPr>
              <a:t> (who are already on their respective matrix), and also to </a:t>
            </a:r>
            <a:r>
              <a:rPr lang="en-US" altLang="ko-KR" b="1" dirty="0">
                <a:latin typeface="Times New Roman" panose="02020603050405020304" pitchFamily="18" charset="0"/>
                <a:cs typeface="Times New Roman" panose="02020603050405020304" pitchFamily="18" charset="0"/>
              </a:rPr>
              <a:t>add “new experts” who meet the qualification criteria</a:t>
            </a:r>
            <a:r>
              <a:rPr lang="en-US" altLang="ko-KR" dirty="0">
                <a:latin typeface="Times New Roman" panose="02020603050405020304" pitchFamily="18" charset="0"/>
                <a:cs typeface="Times New Roman" panose="02020603050405020304" pitchFamily="18" charset="0"/>
              </a:rPr>
              <a:t> (for entry into their respective matrix).</a:t>
            </a:r>
            <a:endParaRPr lang="ko-KR" altLang="ko-KR" dirty="0">
              <a:latin typeface="Times New Roman" panose="02020603050405020304" pitchFamily="18" charset="0"/>
              <a:cs typeface="Times New Roman" panose="02020603050405020304" pitchFamily="18" charset="0"/>
            </a:endParaRPr>
          </a:p>
        </p:txBody>
      </p:sp>
      <p:sp>
        <p:nvSpPr>
          <p:cNvPr id="2" name="슬라이드 번호 개체 틀 1">
            <a:extLst>
              <a:ext uri="{FF2B5EF4-FFF2-40B4-BE49-F238E27FC236}">
                <a16:creationId xmlns:a16="http://schemas.microsoft.com/office/drawing/2014/main" id="{C9FB5F81-AAFD-4AC6-A465-C733186FA6F9}"/>
              </a:ext>
            </a:extLst>
          </p:cNvPr>
          <p:cNvSpPr>
            <a:spLocks noGrp="1"/>
          </p:cNvSpPr>
          <p:nvPr>
            <p:ph type="sldNum" sz="quarter" idx="12"/>
          </p:nvPr>
        </p:nvSpPr>
        <p:spPr/>
        <p:txBody>
          <a:bodyPr/>
          <a:lstStyle/>
          <a:p>
            <a:fld id="{F575F13B-4D88-442A-88A4-495A6F2C07E8}" type="slidenum">
              <a:rPr lang="en-US" smtClean="0"/>
              <a:t>10</a:t>
            </a:fld>
            <a:endParaRPr lang="en-US"/>
          </a:p>
        </p:txBody>
      </p:sp>
    </p:spTree>
    <p:extLst>
      <p:ext uri="{BB962C8B-B14F-4D97-AF65-F5344CB8AC3E}">
        <p14:creationId xmlns:p14="http://schemas.microsoft.com/office/powerpoint/2010/main" val="5798770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78B451C-1A4B-4E46-A49B-B0C8A17F7C0D}"/>
              </a:ext>
            </a:extLst>
          </p:cNvPr>
          <p:cNvSpPr txBox="1"/>
          <p:nvPr/>
        </p:nvSpPr>
        <p:spPr>
          <a:xfrm>
            <a:off x="233518" y="1556792"/>
            <a:ext cx="8676964" cy="4431983"/>
          </a:xfrm>
          <a:prstGeom prst="rect">
            <a:avLst/>
          </a:prstGeom>
          <a:noFill/>
        </p:spPr>
        <p:txBody>
          <a:bodyPr wrap="square" rtlCol="0">
            <a:spAutoFit/>
          </a:bodyPr>
          <a:lstStyle/>
          <a:p>
            <a:r>
              <a:rPr lang="en-US" altLang="ko-KR" b="1" dirty="0">
                <a:latin typeface="Times New Roman" panose="02020603050405020304" pitchFamily="18" charset="0"/>
                <a:cs typeface="Times New Roman" panose="02020603050405020304" pitchFamily="18" charset="0"/>
              </a:rPr>
              <a:t>2.5.2  COSCAP CTA – Matrix Contact/Focal Points</a:t>
            </a:r>
            <a:endParaRPr lang="ko-KR" altLang="ko-KR" dirty="0">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To manage the Matrices, the three APAC COSCAPs CTAs would be the contact/focal points in their respective sub regions. They would assist the Member States in finding an expert (through the E-CCBM), and initiate coordination activities between Member States to acquire the expert accordingly. Note that expert services from retired and/or other organizations/industry would be contracted out by the respective COSCAPs and/or directly from the Member State requesting assistance.</a:t>
            </a:r>
            <a:endParaRPr lang="ko-KR" altLang="ko-KR" dirty="0">
              <a:latin typeface="Times New Roman" panose="02020603050405020304" pitchFamily="18" charset="0"/>
              <a:cs typeface="Times New Roman" panose="02020603050405020304" pitchFamily="18" charset="0"/>
            </a:endParaRPr>
          </a:p>
          <a:p>
            <a:endParaRPr lang="en-US" altLang="ko-KR" sz="1600" dirty="0">
              <a:latin typeface="Times New Roman" panose="02020603050405020304" pitchFamily="18" charset="0"/>
              <a:cs typeface="Times New Roman" panose="02020603050405020304" pitchFamily="18" charset="0"/>
            </a:endParaRPr>
          </a:p>
          <a:p>
            <a:r>
              <a:rPr lang="en-US" altLang="ko-KR" b="1" dirty="0">
                <a:latin typeface="Times New Roman" panose="02020603050405020304" pitchFamily="18" charset="0"/>
                <a:cs typeface="Times New Roman" panose="02020603050405020304" pitchFamily="18" charset="0"/>
              </a:rPr>
              <a:t>When requesting assistance from a regional expert, Member States will follow the procedures located within the E-CCBM SOPs.</a:t>
            </a:r>
            <a:r>
              <a:rPr lang="en-US" altLang="ko-KR" dirty="0">
                <a:latin typeface="Times New Roman" panose="02020603050405020304" pitchFamily="18" charset="0"/>
                <a:cs typeface="Times New Roman" panose="02020603050405020304" pitchFamily="18" charset="0"/>
              </a:rPr>
              <a:t> </a:t>
            </a:r>
          </a:p>
          <a:p>
            <a:endParaRPr lang="ko-KR" altLang="ko-KR" sz="1600" dirty="0">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The COSCAP SA CTA would be responsible for the overall E-CCBM infrastructure, IT programming support, and Super Administration accordingly.</a:t>
            </a:r>
          </a:p>
          <a:p>
            <a:endParaRPr lang="ko-KR" altLang="ko-KR" sz="1600" dirty="0">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Details of the COSCAP CTA E-CCBM roles and responsibilities will be outlined in the revised SOPs.</a:t>
            </a:r>
            <a:endParaRPr lang="ko-KR" altLang="ko-KR" dirty="0">
              <a:latin typeface="Times New Roman" panose="02020603050405020304" pitchFamily="18" charset="0"/>
              <a:cs typeface="Times New Roman" panose="02020603050405020304" pitchFamily="18" charset="0"/>
            </a:endParaRPr>
          </a:p>
        </p:txBody>
      </p:sp>
      <p:sp>
        <p:nvSpPr>
          <p:cNvPr id="2" name="슬라이드 번호 개체 틀 1">
            <a:extLst>
              <a:ext uri="{FF2B5EF4-FFF2-40B4-BE49-F238E27FC236}">
                <a16:creationId xmlns:a16="http://schemas.microsoft.com/office/drawing/2014/main" id="{4758315E-4A22-447A-AB5B-6F906661A219}"/>
              </a:ext>
            </a:extLst>
          </p:cNvPr>
          <p:cNvSpPr>
            <a:spLocks noGrp="1"/>
          </p:cNvSpPr>
          <p:nvPr>
            <p:ph type="sldNum" sz="quarter" idx="12"/>
          </p:nvPr>
        </p:nvSpPr>
        <p:spPr/>
        <p:txBody>
          <a:bodyPr/>
          <a:lstStyle/>
          <a:p>
            <a:fld id="{F575F13B-4D88-442A-88A4-495A6F2C07E8}" type="slidenum">
              <a:rPr lang="en-US" smtClean="0"/>
              <a:t>11</a:t>
            </a:fld>
            <a:endParaRPr lang="en-US"/>
          </a:p>
        </p:txBody>
      </p:sp>
    </p:spTree>
    <p:extLst>
      <p:ext uri="{BB962C8B-B14F-4D97-AF65-F5344CB8AC3E}">
        <p14:creationId xmlns:p14="http://schemas.microsoft.com/office/powerpoint/2010/main" val="3552534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78B451C-1A4B-4E46-A49B-B0C8A17F7C0D}"/>
              </a:ext>
            </a:extLst>
          </p:cNvPr>
          <p:cNvSpPr txBox="1"/>
          <p:nvPr/>
        </p:nvSpPr>
        <p:spPr>
          <a:xfrm>
            <a:off x="288803" y="1700808"/>
            <a:ext cx="8568952" cy="3970318"/>
          </a:xfrm>
          <a:prstGeom prst="rect">
            <a:avLst/>
          </a:prstGeom>
          <a:noFill/>
        </p:spPr>
        <p:txBody>
          <a:bodyPr wrap="square" rtlCol="0">
            <a:spAutoFit/>
          </a:bodyPr>
          <a:lstStyle/>
          <a:p>
            <a:r>
              <a:rPr lang="en-US" altLang="ko-KR" b="1" dirty="0">
                <a:latin typeface="Times New Roman" panose="02020603050405020304" pitchFamily="18" charset="0"/>
                <a:cs typeface="Times New Roman" panose="02020603050405020304" pitchFamily="18" charset="0"/>
              </a:rPr>
              <a:t>2.5.3  Member State E-CCBM roles and responsibilities</a:t>
            </a:r>
            <a:endParaRPr lang="ko-KR" altLang="ko-KR" dirty="0">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The successful usage and sustainability of the E-CCBM is very depended on Member States participation in keeping their individual Matrix </a:t>
            </a:r>
            <a:r>
              <a:rPr lang="en-US" altLang="ko-KR" b="1" dirty="0">
                <a:latin typeface="Times New Roman" panose="02020603050405020304" pitchFamily="18" charset="0"/>
                <a:cs typeface="Times New Roman" panose="02020603050405020304" pitchFamily="18" charset="0"/>
              </a:rPr>
              <a:t>current/updated</a:t>
            </a:r>
            <a:r>
              <a:rPr lang="en-US" altLang="ko-KR" dirty="0">
                <a:latin typeface="Times New Roman" panose="02020603050405020304" pitchFamily="18" charset="0"/>
                <a:cs typeface="Times New Roman" panose="02020603050405020304" pitchFamily="18" charset="0"/>
              </a:rPr>
              <a:t> by adding new regional experts and updating current experts. </a:t>
            </a:r>
          </a:p>
          <a:p>
            <a:endParaRPr lang="en-US" altLang="ko-KR" dirty="0">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This would entail the following </a:t>
            </a:r>
            <a:r>
              <a:rPr lang="en-US" altLang="ko-KR" b="1" dirty="0">
                <a:latin typeface="Times New Roman" panose="02020603050405020304" pitchFamily="18" charset="0"/>
                <a:cs typeface="Times New Roman" panose="02020603050405020304" pitchFamily="18" charset="0"/>
              </a:rPr>
              <a:t>three key activities</a:t>
            </a:r>
            <a:r>
              <a:rPr lang="en-US" altLang="ko-KR" dirty="0">
                <a:latin typeface="Times New Roman" panose="02020603050405020304" pitchFamily="18" charset="0"/>
                <a:cs typeface="Times New Roman" panose="02020603050405020304" pitchFamily="18" charset="0"/>
              </a:rPr>
              <a:t> from Member States:</a:t>
            </a:r>
          </a:p>
          <a:p>
            <a:endParaRPr lang="ko-KR" altLang="ko-KR" dirty="0">
              <a:latin typeface="Times New Roman" panose="02020603050405020304" pitchFamily="18" charset="0"/>
              <a:cs typeface="Times New Roman" panose="02020603050405020304" pitchFamily="18" charset="0"/>
            </a:endParaRPr>
          </a:p>
          <a:p>
            <a:pPr marL="523875" lvl="0" indent="-342900">
              <a:buAutoNum type="arabicPeriod"/>
            </a:pPr>
            <a:r>
              <a:rPr lang="en-US" altLang="ko-KR" dirty="0">
                <a:latin typeface="Times New Roman" panose="02020603050405020304" pitchFamily="18" charset="0"/>
                <a:cs typeface="Times New Roman" panose="02020603050405020304" pitchFamily="18" charset="0"/>
              </a:rPr>
              <a:t>Member State to nominate E-CCBM administrator(s). Each E-CCBM administrator will receive a restricted user/password for access.</a:t>
            </a:r>
          </a:p>
          <a:p>
            <a:pPr marL="523875" lvl="0" indent="-342900">
              <a:buAutoNum type="arabicPeriod"/>
            </a:pPr>
            <a:endParaRPr lang="ko-KR" altLang="ko-KR" dirty="0">
              <a:latin typeface="Times New Roman" panose="02020603050405020304" pitchFamily="18" charset="0"/>
              <a:cs typeface="Times New Roman" panose="02020603050405020304" pitchFamily="18" charset="0"/>
            </a:endParaRPr>
          </a:p>
          <a:p>
            <a:pPr marL="361950" lvl="0" indent="-180975"/>
            <a:r>
              <a:rPr lang="en-US" altLang="ko-KR" dirty="0">
                <a:latin typeface="Times New Roman" panose="02020603050405020304" pitchFamily="18" charset="0"/>
                <a:cs typeface="Times New Roman" panose="02020603050405020304" pitchFamily="18" charset="0"/>
              </a:rPr>
              <a:t>2. E-CCBM administrators will be able to enter and modify </a:t>
            </a:r>
            <a:r>
              <a:rPr lang="en-US" altLang="ko-KR" b="1" dirty="0">
                <a:latin typeface="Times New Roman" panose="02020603050405020304" pitchFamily="18" charset="0"/>
                <a:cs typeface="Times New Roman" panose="02020603050405020304" pitchFamily="18" charset="0"/>
              </a:rPr>
              <a:t>their State specific</a:t>
            </a:r>
            <a:r>
              <a:rPr lang="en-US" altLang="ko-KR" dirty="0">
                <a:latin typeface="Times New Roman" panose="02020603050405020304" pitchFamily="18" charset="0"/>
                <a:cs typeface="Times New Roman" panose="02020603050405020304" pitchFamily="18" charset="0"/>
              </a:rPr>
              <a:t> data within the E-CCBM, and search the entire E-CCBM for experts. In addition, Member States will be able to view all E-CCBM expert Mission Reports and also Performance Evaluations of Expert.</a:t>
            </a:r>
            <a:endParaRPr lang="ko-KR" altLang="ko-KR" dirty="0">
              <a:latin typeface="Times New Roman" panose="02020603050405020304" pitchFamily="18" charset="0"/>
              <a:cs typeface="Times New Roman" panose="02020603050405020304" pitchFamily="18" charset="0"/>
            </a:endParaRPr>
          </a:p>
        </p:txBody>
      </p:sp>
      <p:sp>
        <p:nvSpPr>
          <p:cNvPr id="2" name="슬라이드 번호 개체 틀 1">
            <a:extLst>
              <a:ext uri="{FF2B5EF4-FFF2-40B4-BE49-F238E27FC236}">
                <a16:creationId xmlns:a16="http://schemas.microsoft.com/office/drawing/2014/main" id="{AB1A8E21-25A6-4908-9563-152FE5FC9AAF}"/>
              </a:ext>
            </a:extLst>
          </p:cNvPr>
          <p:cNvSpPr>
            <a:spLocks noGrp="1"/>
          </p:cNvSpPr>
          <p:nvPr>
            <p:ph type="sldNum" sz="quarter" idx="12"/>
          </p:nvPr>
        </p:nvSpPr>
        <p:spPr/>
        <p:txBody>
          <a:bodyPr/>
          <a:lstStyle/>
          <a:p>
            <a:fld id="{F575F13B-4D88-442A-88A4-495A6F2C07E8}" type="slidenum">
              <a:rPr lang="en-US" smtClean="0"/>
              <a:pPr/>
              <a:t>12</a:t>
            </a:fld>
            <a:endParaRPr lang="en-US" dirty="0"/>
          </a:p>
        </p:txBody>
      </p:sp>
    </p:spTree>
    <p:extLst>
      <p:ext uri="{BB962C8B-B14F-4D97-AF65-F5344CB8AC3E}">
        <p14:creationId xmlns:p14="http://schemas.microsoft.com/office/powerpoint/2010/main" val="2264419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번호 개체 틀 1">
            <a:extLst>
              <a:ext uri="{FF2B5EF4-FFF2-40B4-BE49-F238E27FC236}">
                <a16:creationId xmlns:a16="http://schemas.microsoft.com/office/drawing/2014/main" id="{2BAAACF8-5A53-4461-AF74-7D1BEA62432B}"/>
              </a:ext>
            </a:extLst>
          </p:cNvPr>
          <p:cNvSpPr>
            <a:spLocks noGrp="1"/>
          </p:cNvSpPr>
          <p:nvPr>
            <p:ph type="sldNum" sz="quarter" idx="12"/>
          </p:nvPr>
        </p:nvSpPr>
        <p:spPr/>
        <p:txBody>
          <a:bodyPr/>
          <a:lstStyle/>
          <a:p>
            <a:fld id="{F575F13B-4D88-442A-88A4-495A6F2C07E8}" type="slidenum">
              <a:rPr lang="en-US" smtClean="0"/>
              <a:t>13</a:t>
            </a:fld>
            <a:endParaRPr lang="en-US"/>
          </a:p>
        </p:txBody>
      </p:sp>
      <p:sp>
        <p:nvSpPr>
          <p:cNvPr id="3" name="직사각형 2">
            <a:extLst>
              <a:ext uri="{FF2B5EF4-FFF2-40B4-BE49-F238E27FC236}">
                <a16:creationId xmlns:a16="http://schemas.microsoft.com/office/drawing/2014/main" id="{1244D483-9CA9-41D9-BA8A-8396217071D0}"/>
              </a:ext>
            </a:extLst>
          </p:cNvPr>
          <p:cNvSpPr/>
          <p:nvPr/>
        </p:nvSpPr>
        <p:spPr>
          <a:xfrm>
            <a:off x="364096" y="1628800"/>
            <a:ext cx="8415808" cy="4524315"/>
          </a:xfrm>
          <a:prstGeom prst="rect">
            <a:avLst/>
          </a:prstGeom>
        </p:spPr>
        <p:txBody>
          <a:bodyPr wrap="square">
            <a:spAutoFit/>
          </a:bodyPr>
          <a:lstStyle/>
          <a:p>
            <a:pPr marL="361950" lvl="0" indent="-180975"/>
            <a:r>
              <a:rPr lang="en-US" altLang="ko-KR" dirty="0">
                <a:latin typeface="Times New Roman" panose="02020603050405020304" pitchFamily="18" charset="0"/>
                <a:cs typeface="Times New Roman" panose="02020603050405020304" pitchFamily="18" charset="0"/>
              </a:rPr>
              <a:t>3. Member States to develop an internal methodology on how to keep their State specific E-CCBM data current. Some methods could involve the following:</a:t>
            </a:r>
          </a:p>
          <a:p>
            <a:pPr marL="531813" lvl="0" indent="-173038">
              <a:buFont typeface="Arial" panose="020B0604020202020204" pitchFamily="34" charset="0"/>
              <a:buChar char="•"/>
            </a:pPr>
            <a:r>
              <a:rPr lang="en-US" altLang="ko-KR" dirty="0">
                <a:latin typeface="Times New Roman" panose="02020603050405020304" pitchFamily="18" charset="0"/>
                <a:cs typeface="Times New Roman" panose="02020603050405020304" pitchFamily="18" charset="0"/>
              </a:rPr>
              <a:t>Updated by the State E-CCBM Administrator in conjunction with the State periodic employee performance appraisal cycles. </a:t>
            </a:r>
          </a:p>
          <a:p>
            <a:pPr marL="531813" lvl="0" indent="-173038">
              <a:buFont typeface="Arial" panose="020B0604020202020204" pitchFamily="34" charset="0"/>
              <a:buChar char="•"/>
            </a:pPr>
            <a:r>
              <a:rPr lang="en-US" altLang="ko-KR" dirty="0">
                <a:latin typeface="Times New Roman" panose="02020603050405020304" pitchFamily="18" charset="0"/>
                <a:cs typeface="Times New Roman" panose="02020603050405020304" pitchFamily="18" charset="0"/>
              </a:rPr>
              <a:t>Allow individual inspectors/officers to enter and update their own files within the E-CCBM, then forwarding the request to the State E-CCBM administrator. The State administrator would do a QA and then, if satisfactory, would approve the entry/update accordingly.</a:t>
            </a:r>
            <a:endParaRPr lang="ko-KR" altLang="ko-KR" dirty="0">
              <a:latin typeface="Times New Roman" panose="02020603050405020304" pitchFamily="18" charset="0"/>
              <a:cs typeface="Times New Roman" panose="02020603050405020304" pitchFamily="18" charset="0"/>
            </a:endParaRPr>
          </a:p>
          <a:p>
            <a:pPr marL="531813" lvl="0" indent="-173038">
              <a:buFont typeface="Arial" panose="020B0604020202020204" pitchFamily="34" charset="0"/>
              <a:buChar char="•"/>
            </a:pPr>
            <a:r>
              <a:rPr lang="en-US" altLang="ko-KR" dirty="0">
                <a:latin typeface="Times New Roman" panose="02020603050405020304" pitchFamily="18" charset="0"/>
                <a:cs typeface="Times New Roman" panose="02020603050405020304" pitchFamily="18" charset="0"/>
              </a:rPr>
              <a:t>The CTAs will discuss this with their individual Member States as States may wish to customize their procedures with already existing systems in place. Note that State data should be updated at least </a:t>
            </a:r>
            <a:r>
              <a:rPr lang="en-US" altLang="ko-KR" b="1" dirty="0">
                <a:latin typeface="Times New Roman" panose="02020603050405020304" pitchFamily="18" charset="0"/>
                <a:cs typeface="Times New Roman" panose="02020603050405020304" pitchFamily="18" charset="0"/>
              </a:rPr>
              <a:t>twice a year</a:t>
            </a:r>
            <a:r>
              <a:rPr lang="en-US" altLang="ko-KR" dirty="0">
                <a:latin typeface="Times New Roman" panose="02020603050405020304" pitchFamily="18" charset="0"/>
                <a:cs typeface="Times New Roman" panose="02020603050405020304" pitchFamily="18" charset="0"/>
              </a:rPr>
              <a:t> in order to ensure accuracy.</a:t>
            </a:r>
          </a:p>
          <a:p>
            <a:pPr marL="531813" lvl="0" indent="-173038">
              <a:buFont typeface="Arial" panose="020B0604020202020204" pitchFamily="34" charset="0"/>
              <a:buChar char="•"/>
            </a:pPr>
            <a:endParaRPr lang="en-US" altLang="ko-KR" dirty="0">
              <a:latin typeface="Times New Roman" panose="02020603050405020304" pitchFamily="18" charset="0"/>
              <a:cs typeface="Times New Roman" panose="02020603050405020304" pitchFamily="18" charset="0"/>
            </a:endParaRPr>
          </a:p>
          <a:p>
            <a:r>
              <a:rPr lang="en-US" altLang="ko-KR" b="1" dirty="0">
                <a:latin typeface="Times New Roman" panose="02020603050405020304" pitchFamily="18" charset="0"/>
                <a:cs typeface="Times New Roman" panose="02020603050405020304" pitchFamily="18" charset="0"/>
              </a:rPr>
              <a:t>2.5.4 Quality Assurance of the E-CCBM</a:t>
            </a:r>
            <a:endParaRPr lang="ko-KR" altLang="ko-KR" dirty="0">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The CTAs would conduct </a:t>
            </a:r>
            <a:r>
              <a:rPr lang="en-US" altLang="ko-KR" b="1" dirty="0">
                <a:latin typeface="Times New Roman" panose="02020603050405020304" pitchFamily="18" charset="0"/>
                <a:cs typeface="Times New Roman" panose="02020603050405020304" pitchFamily="18" charset="0"/>
              </a:rPr>
              <a:t>period Quality Assurance reviews</a:t>
            </a:r>
            <a:r>
              <a:rPr lang="en-US" altLang="ko-KR" dirty="0">
                <a:latin typeface="Times New Roman" panose="02020603050405020304" pitchFamily="18" charset="0"/>
                <a:cs typeface="Times New Roman" panose="02020603050405020304" pitchFamily="18" charset="0"/>
              </a:rPr>
              <a:t> of their respective sub region E-CCBM in order </a:t>
            </a:r>
            <a:r>
              <a:rPr lang="en-US" altLang="ko-KR" b="1" dirty="0">
                <a:latin typeface="Times New Roman" panose="02020603050405020304" pitchFamily="18" charset="0"/>
                <a:cs typeface="Times New Roman" panose="02020603050405020304" pitchFamily="18" charset="0"/>
              </a:rPr>
              <a:t>to ensure that the data is being kept current</a:t>
            </a:r>
            <a:r>
              <a:rPr lang="en-US" altLang="ko-KR" dirty="0">
                <a:latin typeface="Times New Roman" panose="02020603050405020304" pitchFamily="18" charset="0"/>
                <a:cs typeface="Times New Roman" panose="02020603050405020304" pitchFamily="18" charset="0"/>
              </a:rPr>
              <a:t> and also </a:t>
            </a:r>
            <a:r>
              <a:rPr lang="en-US" altLang="ko-KR" b="1" dirty="0">
                <a:latin typeface="Times New Roman" panose="02020603050405020304" pitchFamily="18" charset="0"/>
                <a:cs typeface="Times New Roman" panose="02020603050405020304" pitchFamily="18" charset="0"/>
              </a:rPr>
              <a:t>to ensure</a:t>
            </a:r>
            <a:r>
              <a:rPr lang="en-US" altLang="ko-KR" dirty="0">
                <a:latin typeface="Times New Roman" panose="02020603050405020304" pitchFamily="18" charset="0"/>
                <a:cs typeface="Times New Roman" panose="02020603050405020304" pitchFamily="18" charset="0"/>
              </a:rPr>
              <a:t> that the data entered </a:t>
            </a:r>
            <a:r>
              <a:rPr lang="en-US" altLang="ko-KR" b="1" dirty="0">
                <a:latin typeface="Times New Roman" panose="02020603050405020304" pitchFamily="18" charset="0"/>
                <a:cs typeface="Times New Roman" panose="02020603050405020304" pitchFamily="18" charset="0"/>
              </a:rPr>
              <a:t>reflects the actual qualifications of the experts</a:t>
            </a:r>
            <a:r>
              <a:rPr lang="en-US" altLang="ko-KR"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6877439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78B451C-1A4B-4E46-A49B-B0C8A17F7C0D}"/>
              </a:ext>
            </a:extLst>
          </p:cNvPr>
          <p:cNvSpPr txBox="1"/>
          <p:nvPr/>
        </p:nvSpPr>
        <p:spPr>
          <a:xfrm>
            <a:off x="287524" y="1340768"/>
            <a:ext cx="8568952" cy="4801314"/>
          </a:xfrm>
          <a:prstGeom prst="rect">
            <a:avLst/>
          </a:prstGeom>
          <a:noFill/>
        </p:spPr>
        <p:txBody>
          <a:bodyPr wrap="square" rtlCol="0">
            <a:spAutoFit/>
          </a:bodyPr>
          <a:lstStyle/>
          <a:p>
            <a:r>
              <a:rPr lang="en-US" altLang="ko-KR" b="1" dirty="0">
                <a:latin typeface="Times New Roman" panose="02020603050405020304" pitchFamily="18" charset="0"/>
                <a:cs typeface="Times New Roman" panose="02020603050405020304" pitchFamily="18" charset="0"/>
              </a:rPr>
              <a:t>2.5.5 Database and IT support for the E-CCBM</a:t>
            </a:r>
            <a:endParaRPr lang="ko-KR" altLang="ko-KR" dirty="0">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Since the SACBM is being expanded to include North Asia and South East Asia sub regions, </a:t>
            </a:r>
            <a:r>
              <a:rPr lang="en-US" altLang="ko-KR" b="1" dirty="0">
                <a:latin typeface="Times New Roman" panose="02020603050405020304" pitchFamily="18" charset="0"/>
                <a:cs typeface="Times New Roman" panose="02020603050405020304" pitchFamily="18" charset="0"/>
              </a:rPr>
              <a:t>it is absolutely essential that the E-CCBM database/</a:t>
            </a:r>
            <a:r>
              <a:rPr lang="en-US" altLang="ko-KR" b="1" dirty="0" err="1">
                <a:latin typeface="Times New Roman" panose="02020603050405020304" pitchFamily="18" charset="0"/>
                <a:cs typeface="Times New Roman" panose="02020603050405020304" pitchFamily="18" charset="0"/>
              </a:rPr>
              <a:t>programme</a:t>
            </a:r>
            <a:r>
              <a:rPr lang="en-US" altLang="ko-KR" b="1" dirty="0">
                <a:latin typeface="Times New Roman" panose="02020603050405020304" pitchFamily="18" charset="0"/>
                <a:cs typeface="Times New Roman" panose="02020603050405020304" pitchFamily="18" charset="0"/>
              </a:rPr>
              <a:t> be protected at all times in a very secure site safe from potential cyber attacks.</a:t>
            </a:r>
            <a:r>
              <a:rPr lang="en-US" altLang="ko-KR" dirty="0">
                <a:latin typeface="Times New Roman" panose="02020603050405020304" pitchFamily="18" charset="0"/>
                <a:cs typeface="Times New Roman" panose="02020603050405020304" pitchFamily="18" charset="0"/>
              </a:rPr>
              <a:t> In addition, professional IT support must be readily available to handle technical difficulties and/or introduce modifications/improvements to the </a:t>
            </a:r>
            <a:r>
              <a:rPr lang="en-US" altLang="ko-KR" dirty="0" err="1">
                <a:latin typeface="Times New Roman" panose="02020603050405020304" pitchFamily="18" charset="0"/>
                <a:cs typeface="Times New Roman" panose="02020603050405020304" pitchFamily="18" charset="0"/>
              </a:rPr>
              <a:t>programme</a:t>
            </a:r>
            <a:r>
              <a:rPr lang="en-US" altLang="ko-KR" dirty="0">
                <a:latin typeface="Times New Roman" panose="02020603050405020304" pitchFamily="18" charset="0"/>
                <a:cs typeface="Times New Roman" panose="02020603050405020304" pitchFamily="18" charset="0"/>
              </a:rPr>
              <a:t> as time evolves.</a:t>
            </a:r>
          </a:p>
          <a:p>
            <a:endParaRPr lang="ko-KR" altLang="ko-KR" dirty="0">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Currently the Civil Aviation Authority of Bangladesh provides IT support and the server where the data is stored. Considering the expansion, the SCM should consider proposals to move the database/</a:t>
            </a:r>
            <a:r>
              <a:rPr lang="en-US" altLang="ko-KR" dirty="0" err="1">
                <a:latin typeface="Times New Roman" panose="02020603050405020304" pitchFamily="18" charset="0"/>
                <a:cs typeface="Times New Roman" panose="02020603050405020304" pitchFamily="18" charset="0"/>
              </a:rPr>
              <a:t>programme</a:t>
            </a:r>
            <a:r>
              <a:rPr lang="en-US" altLang="ko-KR" dirty="0">
                <a:latin typeface="Times New Roman" panose="02020603050405020304" pitchFamily="18" charset="0"/>
                <a:cs typeface="Times New Roman" panose="02020603050405020304" pitchFamily="18" charset="0"/>
              </a:rPr>
              <a:t> over to a professionally IT/Server service provider. However the current CAAB IT programmer could do the management/supervision of the E-CCBM in order to retain expertise and continuity. This would relieve pressure from the CAAB considering the significant expansion of the E-SACBM into a E-CCBM by providing additional resources. </a:t>
            </a:r>
          </a:p>
          <a:p>
            <a:endParaRPr lang="en-US" altLang="ko-KR" dirty="0">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Note that it is envisioned to further expand the E-CCBM to the Pacific Islands, Australia and New Zealand.  The E-CCBM would then evolve into an E-APAC-CBM accordingly.</a:t>
            </a:r>
            <a:endParaRPr lang="ko-KR" altLang="ko-KR" dirty="0">
              <a:latin typeface="Times New Roman" panose="02020603050405020304" pitchFamily="18" charset="0"/>
              <a:cs typeface="Times New Roman" panose="02020603050405020304" pitchFamily="18" charset="0"/>
            </a:endParaRPr>
          </a:p>
        </p:txBody>
      </p:sp>
      <p:sp>
        <p:nvSpPr>
          <p:cNvPr id="2" name="슬라이드 번호 개체 틀 1">
            <a:extLst>
              <a:ext uri="{FF2B5EF4-FFF2-40B4-BE49-F238E27FC236}">
                <a16:creationId xmlns:a16="http://schemas.microsoft.com/office/drawing/2014/main" id="{5C8B23CE-AD62-4FE3-8D57-D3349076CCE7}"/>
              </a:ext>
            </a:extLst>
          </p:cNvPr>
          <p:cNvSpPr>
            <a:spLocks noGrp="1"/>
          </p:cNvSpPr>
          <p:nvPr>
            <p:ph type="sldNum" sz="quarter" idx="12"/>
          </p:nvPr>
        </p:nvSpPr>
        <p:spPr/>
        <p:txBody>
          <a:bodyPr/>
          <a:lstStyle/>
          <a:p>
            <a:fld id="{F575F13B-4D88-442A-88A4-495A6F2C07E8}" type="slidenum">
              <a:rPr lang="en-US" smtClean="0"/>
              <a:pPr/>
              <a:t>14</a:t>
            </a:fld>
            <a:endParaRPr lang="en-US" dirty="0"/>
          </a:p>
        </p:txBody>
      </p:sp>
    </p:spTree>
    <p:extLst>
      <p:ext uri="{BB962C8B-B14F-4D97-AF65-F5344CB8AC3E}">
        <p14:creationId xmlns:p14="http://schemas.microsoft.com/office/powerpoint/2010/main" val="36520343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78B451C-1A4B-4E46-A49B-B0C8A17F7C0D}"/>
              </a:ext>
            </a:extLst>
          </p:cNvPr>
          <p:cNvSpPr txBox="1"/>
          <p:nvPr/>
        </p:nvSpPr>
        <p:spPr>
          <a:xfrm>
            <a:off x="287524" y="1628800"/>
            <a:ext cx="8568952" cy="4524315"/>
          </a:xfrm>
          <a:prstGeom prst="rect">
            <a:avLst/>
          </a:prstGeom>
          <a:noFill/>
        </p:spPr>
        <p:txBody>
          <a:bodyPr wrap="square" rtlCol="0">
            <a:spAutoFit/>
          </a:bodyPr>
          <a:lstStyle/>
          <a:p>
            <a:r>
              <a:rPr lang="en-US" altLang="ko-KR" b="1" dirty="0">
                <a:latin typeface="Times New Roman" panose="02020603050405020304" pitchFamily="18" charset="0"/>
                <a:cs typeface="Times New Roman" panose="02020603050405020304" pitchFamily="18" charset="0"/>
              </a:rPr>
              <a:t>2.6 Summary of Decisions Required by APAC COSCAPs Steering Committee</a:t>
            </a:r>
            <a:endParaRPr lang="ko-KR" altLang="ko-KR" dirty="0">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Based on the information provided above, the following decisions are required by the SCM:</a:t>
            </a:r>
          </a:p>
          <a:p>
            <a:endParaRPr lang="ko-KR" altLang="ko-KR" dirty="0">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I) Member State Roles and responsibilities towards the SACBM (portion of the E-CCBM)</a:t>
            </a:r>
            <a:endParaRPr lang="ko-KR" altLang="ko-KR" dirty="0">
              <a:latin typeface="Times New Roman" panose="02020603050405020304" pitchFamily="18" charset="0"/>
              <a:cs typeface="Times New Roman" panose="02020603050405020304" pitchFamily="18" charset="0"/>
            </a:endParaRPr>
          </a:p>
          <a:p>
            <a:pPr marL="534988" lvl="0" indent="-268288"/>
            <a:r>
              <a:rPr lang="en-US" altLang="ko-KR" dirty="0">
                <a:latin typeface="Times New Roman" panose="02020603050405020304" pitchFamily="18" charset="0"/>
                <a:cs typeface="Times New Roman" panose="02020603050405020304" pitchFamily="18" charset="0"/>
              </a:rPr>
              <a:t>1. Member States should appoint a E-CCBM Administrator who will be responsible to ensure that their respective sub region (i.e. SEA, NA) data is current</a:t>
            </a:r>
            <a:endParaRPr lang="ko-KR" altLang="ko-KR" dirty="0">
              <a:latin typeface="Times New Roman" panose="02020603050405020304" pitchFamily="18" charset="0"/>
              <a:cs typeface="Times New Roman" panose="02020603050405020304" pitchFamily="18" charset="0"/>
            </a:endParaRPr>
          </a:p>
          <a:p>
            <a:pPr marL="534988" lvl="0" indent="-268288"/>
            <a:r>
              <a:rPr lang="en-US" altLang="ko-KR" dirty="0">
                <a:latin typeface="Times New Roman" panose="02020603050405020304" pitchFamily="18" charset="0"/>
                <a:cs typeface="Times New Roman" panose="02020603050405020304" pitchFamily="18" charset="0"/>
              </a:rPr>
              <a:t>2. In conjunction with the State appointed E-CCBM administrator(s), Member States shall develop a procedure/methodology to ensure that their respective matrix is kept up to date within their respective States at least twice a year minimum. Note that the CTA may provide assistance as requested.</a:t>
            </a:r>
            <a:endParaRPr lang="ko-KR" altLang="ko-KR" dirty="0">
              <a:latin typeface="Times New Roman" panose="02020603050405020304" pitchFamily="18" charset="0"/>
              <a:cs typeface="Times New Roman" panose="02020603050405020304" pitchFamily="18" charset="0"/>
            </a:endParaRPr>
          </a:p>
          <a:p>
            <a:pPr marL="534988" lvl="0" indent="-268288"/>
            <a:r>
              <a:rPr lang="en-US" altLang="ko-KR" dirty="0">
                <a:latin typeface="Times New Roman" panose="02020603050405020304" pitchFamily="18" charset="0"/>
                <a:cs typeface="Times New Roman" panose="02020603050405020304" pitchFamily="18" charset="0"/>
              </a:rPr>
              <a:t>3. State appointed administrators should attend the E-CCBM Training sessions</a:t>
            </a:r>
            <a:endParaRPr lang="ko-KR" altLang="ko-KR" dirty="0">
              <a:latin typeface="Times New Roman" panose="02020603050405020304" pitchFamily="18" charset="0"/>
              <a:cs typeface="Times New Roman" panose="02020603050405020304" pitchFamily="18" charset="0"/>
            </a:endParaRPr>
          </a:p>
          <a:p>
            <a:pPr marL="534988" lvl="0" indent="-268288"/>
            <a:r>
              <a:rPr lang="en-US" altLang="ko-KR" dirty="0">
                <a:latin typeface="Times New Roman" panose="02020603050405020304" pitchFamily="18" charset="0"/>
                <a:cs typeface="Times New Roman" panose="02020603050405020304" pitchFamily="18" charset="0"/>
              </a:rPr>
              <a:t>4. State administrators should keep their E-CCBM user ID and password protected at all times</a:t>
            </a:r>
            <a:endParaRPr lang="ko-KR" altLang="ko-KR" dirty="0">
              <a:latin typeface="Times New Roman" panose="02020603050405020304" pitchFamily="18" charset="0"/>
              <a:cs typeface="Times New Roman" panose="02020603050405020304" pitchFamily="18" charset="0"/>
            </a:endParaRPr>
          </a:p>
          <a:p>
            <a:pPr marL="534988" lvl="0" indent="-268288"/>
            <a:r>
              <a:rPr lang="en-US" altLang="ko-KR" dirty="0">
                <a:latin typeface="Times New Roman" panose="02020603050405020304" pitchFamily="18" charset="0"/>
                <a:cs typeface="Times New Roman" panose="02020603050405020304" pitchFamily="18" charset="0"/>
              </a:rPr>
              <a:t>5. Member States should follow the E-CCBM SOPs when requesting and/or receiving assistance through the E-CCBM. Note: the SOPs will be amended with the SCM input as deemed applicable.</a:t>
            </a:r>
            <a:endParaRPr lang="ko-KR" altLang="ko-KR" dirty="0">
              <a:latin typeface="Times New Roman" panose="02020603050405020304" pitchFamily="18" charset="0"/>
              <a:cs typeface="Times New Roman" panose="02020603050405020304" pitchFamily="18" charset="0"/>
            </a:endParaRPr>
          </a:p>
        </p:txBody>
      </p:sp>
      <p:sp>
        <p:nvSpPr>
          <p:cNvPr id="2" name="슬라이드 번호 개체 틀 1">
            <a:extLst>
              <a:ext uri="{FF2B5EF4-FFF2-40B4-BE49-F238E27FC236}">
                <a16:creationId xmlns:a16="http://schemas.microsoft.com/office/drawing/2014/main" id="{FBDEFD7A-8F66-4A7C-832F-8BE058B0791E}"/>
              </a:ext>
            </a:extLst>
          </p:cNvPr>
          <p:cNvSpPr>
            <a:spLocks noGrp="1"/>
          </p:cNvSpPr>
          <p:nvPr>
            <p:ph type="sldNum" sz="quarter" idx="12"/>
          </p:nvPr>
        </p:nvSpPr>
        <p:spPr/>
        <p:txBody>
          <a:bodyPr/>
          <a:lstStyle/>
          <a:p>
            <a:fld id="{F575F13B-4D88-442A-88A4-495A6F2C07E8}" type="slidenum">
              <a:rPr lang="en-US" smtClean="0"/>
              <a:t>15</a:t>
            </a:fld>
            <a:endParaRPr lang="en-US"/>
          </a:p>
        </p:txBody>
      </p:sp>
    </p:spTree>
    <p:extLst>
      <p:ext uri="{BB962C8B-B14F-4D97-AF65-F5344CB8AC3E}">
        <p14:creationId xmlns:p14="http://schemas.microsoft.com/office/powerpoint/2010/main" val="452489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78B451C-1A4B-4E46-A49B-B0C8A17F7C0D}"/>
              </a:ext>
            </a:extLst>
          </p:cNvPr>
          <p:cNvSpPr txBox="1"/>
          <p:nvPr/>
        </p:nvSpPr>
        <p:spPr>
          <a:xfrm>
            <a:off x="377534" y="2274838"/>
            <a:ext cx="8388932" cy="2308324"/>
          </a:xfrm>
          <a:prstGeom prst="rect">
            <a:avLst/>
          </a:prstGeom>
          <a:noFill/>
        </p:spPr>
        <p:txBody>
          <a:bodyPr wrap="square" rtlCol="0">
            <a:spAutoFit/>
          </a:bodyPr>
          <a:lstStyle/>
          <a:p>
            <a:r>
              <a:rPr lang="en-US" altLang="ko-KR" dirty="0">
                <a:latin typeface="Times New Roman" panose="02020603050405020304" pitchFamily="18" charset="0"/>
                <a:cs typeface="Times New Roman" panose="02020603050405020304" pitchFamily="18" charset="0"/>
              </a:rPr>
              <a:t>II) IT Support for the E-CCBM</a:t>
            </a:r>
            <a:endParaRPr lang="ko-KR" altLang="ko-KR" dirty="0">
              <a:latin typeface="Times New Roman" panose="02020603050405020304" pitchFamily="18" charset="0"/>
              <a:cs typeface="Times New Roman" panose="02020603050405020304" pitchFamily="18" charset="0"/>
            </a:endParaRPr>
          </a:p>
          <a:p>
            <a:pPr lvl="0"/>
            <a:r>
              <a:rPr lang="en-US" altLang="ko-KR" dirty="0">
                <a:latin typeface="Times New Roman" panose="02020603050405020304" pitchFamily="18" charset="0"/>
                <a:cs typeface="Times New Roman" panose="02020603050405020304" pitchFamily="18" charset="0"/>
              </a:rPr>
              <a:t>A secure and professional IT service provider should be contracted in order to provide the required services to keep the E-CCBM updated and secure. </a:t>
            </a:r>
            <a:endParaRPr lang="ko-KR" altLang="ko-KR" dirty="0">
              <a:latin typeface="Times New Roman" panose="02020603050405020304" pitchFamily="18" charset="0"/>
              <a:cs typeface="Times New Roman" panose="02020603050405020304" pitchFamily="18" charset="0"/>
            </a:endParaRPr>
          </a:p>
          <a:p>
            <a:pPr lvl="0"/>
            <a:r>
              <a:rPr lang="en-US" altLang="ko-KR" dirty="0">
                <a:latin typeface="Times New Roman" panose="02020603050405020304" pitchFamily="18" charset="0"/>
                <a:cs typeface="Times New Roman" panose="02020603050405020304" pitchFamily="18" charset="0"/>
              </a:rPr>
              <a:t>The management/supervision of the E-CCBM can be done by the current IT programmer from CAAB (Bangladesh)</a:t>
            </a:r>
            <a:endParaRPr lang="ko-KR" altLang="ko-KR" dirty="0">
              <a:latin typeface="Times New Roman" panose="02020603050405020304" pitchFamily="18" charset="0"/>
              <a:cs typeface="Times New Roman" panose="02020603050405020304" pitchFamily="18" charset="0"/>
            </a:endParaRPr>
          </a:p>
          <a:p>
            <a:pPr lvl="0"/>
            <a:r>
              <a:rPr lang="en-US" altLang="ko-KR" dirty="0">
                <a:latin typeface="Times New Roman" panose="02020603050405020304" pitchFamily="18" charset="0"/>
                <a:cs typeface="Times New Roman" panose="02020603050405020304" pitchFamily="18" charset="0"/>
              </a:rPr>
              <a:t>The costs associated with the contracting of the above could be split among the 3 APAC COSCAPs. Note that the procurement of the IT service(s) would be done in accordance with ICAO/UN procurement rules and procedures.</a:t>
            </a:r>
            <a:endParaRPr lang="ko-KR" altLang="ko-KR" dirty="0">
              <a:latin typeface="Times New Roman" panose="02020603050405020304" pitchFamily="18" charset="0"/>
              <a:cs typeface="Times New Roman" panose="02020603050405020304" pitchFamily="18" charset="0"/>
            </a:endParaRPr>
          </a:p>
        </p:txBody>
      </p:sp>
      <p:sp>
        <p:nvSpPr>
          <p:cNvPr id="2" name="슬라이드 번호 개체 틀 1">
            <a:extLst>
              <a:ext uri="{FF2B5EF4-FFF2-40B4-BE49-F238E27FC236}">
                <a16:creationId xmlns:a16="http://schemas.microsoft.com/office/drawing/2014/main" id="{F974DEC7-54DF-408D-B710-9A601541BF1C}"/>
              </a:ext>
            </a:extLst>
          </p:cNvPr>
          <p:cNvSpPr>
            <a:spLocks noGrp="1"/>
          </p:cNvSpPr>
          <p:nvPr>
            <p:ph type="sldNum" sz="quarter" idx="11"/>
          </p:nvPr>
        </p:nvSpPr>
        <p:spPr/>
        <p:txBody>
          <a:bodyPr/>
          <a:lstStyle/>
          <a:p>
            <a:fld id="{F575F13B-4D88-442A-88A4-495A6F2C07E8}" type="slidenum">
              <a:rPr lang="en-US" smtClean="0"/>
              <a:pPr/>
              <a:t>16</a:t>
            </a:fld>
            <a:endParaRPr lang="en-US" dirty="0"/>
          </a:p>
        </p:txBody>
      </p:sp>
    </p:spTree>
    <p:extLst>
      <p:ext uri="{BB962C8B-B14F-4D97-AF65-F5344CB8AC3E}">
        <p14:creationId xmlns:p14="http://schemas.microsoft.com/office/powerpoint/2010/main" val="3211982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78B451C-1A4B-4E46-A49B-B0C8A17F7C0D}"/>
              </a:ext>
            </a:extLst>
          </p:cNvPr>
          <p:cNvSpPr txBox="1"/>
          <p:nvPr/>
        </p:nvSpPr>
        <p:spPr>
          <a:xfrm>
            <a:off x="287524" y="1556792"/>
            <a:ext cx="8568952" cy="4001095"/>
          </a:xfrm>
          <a:prstGeom prst="rect">
            <a:avLst/>
          </a:prstGeom>
          <a:noFill/>
        </p:spPr>
        <p:txBody>
          <a:bodyPr wrap="square" rtlCol="0">
            <a:spAutoFit/>
          </a:bodyPr>
          <a:lstStyle/>
          <a:p>
            <a:pPr marL="342900" indent="-342900">
              <a:buAutoNum type="arabicPeriod"/>
            </a:pPr>
            <a:r>
              <a:rPr lang="en-US" altLang="ko-KR" sz="2000" b="1" dirty="0">
                <a:latin typeface="Times New Roman" panose="02020603050405020304" pitchFamily="18" charset="0"/>
                <a:cs typeface="Times New Roman" panose="02020603050405020304" pitchFamily="18" charset="0"/>
              </a:rPr>
              <a:t>Introduction</a:t>
            </a:r>
          </a:p>
          <a:p>
            <a:endParaRPr lang="en-US" altLang="ko-KR" dirty="0">
              <a:latin typeface="Times New Roman" panose="02020603050405020304" pitchFamily="18" charset="0"/>
              <a:cs typeface="Times New Roman" panose="02020603050405020304" pitchFamily="18" charset="0"/>
            </a:endParaRPr>
          </a:p>
          <a:p>
            <a:pPr defTabSz="361950"/>
            <a:r>
              <a:rPr lang="en-US" altLang="ko-KR" dirty="0">
                <a:latin typeface="Times New Roman" panose="02020603050405020304" pitchFamily="18" charset="0"/>
                <a:cs typeface="Times New Roman" panose="02020603050405020304" pitchFamily="18" charset="0"/>
              </a:rPr>
              <a:t>1.1	Capacity building within South Asia can be challenging at times. Recruitment and retention are major contributors. In addition, trying to identify and locate potential regional experts who could provide assistance to other States through regional cooperation can be difficult. </a:t>
            </a:r>
            <a:r>
              <a:rPr lang="en-US" altLang="ko-KR" b="1" dirty="0">
                <a:latin typeface="Times New Roman" panose="02020603050405020304" pitchFamily="18" charset="0"/>
                <a:cs typeface="Times New Roman" panose="02020603050405020304" pitchFamily="18" charset="0"/>
              </a:rPr>
              <a:t>Keeping a list of regional experts up-to-date is almost impossible without a sustainable system.</a:t>
            </a:r>
          </a:p>
          <a:p>
            <a:endParaRPr lang="en-US" altLang="ko-KR" dirty="0">
              <a:latin typeface="Times New Roman" panose="02020603050405020304" pitchFamily="18" charset="0"/>
              <a:cs typeface="Times New Roman" panose="02020603050405020304" pitchFamily="18" charset="0"/>
            </a:endParaRPr>
          </a:p>
          <a:p>
            <a:pPr defTabSz="361950"/>
            <a:r>
              <a:rPr lang="en-US" altLang="ko-KR" dirty="0">
                <a:latin typeface="Times New Roman" panose="02020603050405020304" pitchFamily="18" charset="0"/>
                <a:cs typeface="Times New Roman" panose="02020603050405020304" pitchFamily="18" charset="0"/>
              </a:rPr>
              <a:t>1.2	So begs the question: Would it be possible to build a capacity building tool that could identify regional experts with just a few clicks and a simple "push of a button”? Would it be possible to update the tool’s expert database in less than a few minutes? Could this tool be easily accessible by all Member States at anytime? </a:t>
            </a:r>
          </a:p>
          <a:p>
            <a:pPr defTabSz="361950"/>
            <a:r>
              <a:rPr lang="en-US" altLang="ko-KR" b="1" dirty="0">
                <a:latin typeface="Times New Roman" panose="02020603050405020304" pitchFamily="18" charset="0"/>
                <a:cs typeface="Times New Roman" panose="02020603050405020304" pitchFamily="18" charset="0"/>
              </a:rPr>
              <a:t>Hence, the concept and realization of the South Asia Capacity Building Tool (SACBM) had materialized.</a:t>
            </a:r>
          </a:p>
        </p:txBody>
      </p:sp>
      <p:sp>
        <p:nvSpPr>
          <p:cNvPr id="5" name="슬라이드 번호 개체 틀 4">
            <a:extLst>
              <a:ext uri="{FF2B5EF4-FFF2-40B4-BE49-F238E27FC236}">
                <a16:creationId xmlns:a16="http://schemas.microsoft.com/office/drawing/2014/main" id="{697DA238-40B8-4052-81CB-F6026B3AB15A}"/>
              </a:ext>
            </a:extLst>
          </p:cNvPr>
          <p:cNvSpPr>
            <a:spLocks noGrp="1"/>
          </p:cNvSpPr>
          <p:nvPr>
            <p:ph type="sldNum" sz="quarter" idx="12"/>
          </p:nvPr>
        </p:nvSpPr>
        <p:spPr/>
        <p:txBody>
          <a:bodyPr/>
          <a:lstStyle/>
          <a:p>
            <a:fld id="{F575F13B-4D88-442A-88A4-495A6F2C07E8}" type="slidenum">
              <a:rPr lang="en-US" smtClean="0"/>
              <a:t>2</a:t>
            </a:fld>
            <a:endParaRPr lang="en-US"/>
          </a:p>
        </p:txBody>
      </p:sp>
    </p:spTree>
    <p:extLst>
      <p:ext uri="{BB962C8B-B14F-4D97-AF65-F5344CB8AC3E}">
        <p14:creationId xmlns:p14="http://schemas.microsoft.com/office/powerpoint/2010/main" val="891341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78B451C-1A4B-4E46-A49B-B0C8A17F7C0D}"/>
              </a:ext>
            </a:extLst>
          </p:cNvPr>
          <p:cNvSpPr txBox="1"/>
          <p:nvPr/>
        </p:nvSpPr>
        <p:spPr>
          <a:xfrm>
            <a:off x="287524" y="1556792"/>
            <a:ext cx="8568952" cy="3539430"/>
          </a:xfrm>
          <a:prstGeom prst="rect">
            <a:avLst/>
          </a:prstGeom>
          <a:noFill/>
        </p:spPr>
        <p:txBody>
          <a:bodyPr wrap="square" rtlCol="0">
            <a:spAutoFit/>
          </a:bodyPr>
          <a:lstStyle/>
          <a:p>
            <a:r>
              <a:rPr lang="en-US" altLang="ko-KR" sz="2000" b="1" dirty="0">
                <a:latin typeface="Times New Roman" panose="02020603050405020304" pitchFamily="18" charset="0"/>
                <a:cs typeface="Times New Roman" panose="02020603050405020304" pitchFamily="18" charset="0"/>
              </a:rPr>
              <a:t>2.  Discussion</a:t>
            </a:r>
            <a:endParaRPr lang="en-US" altLang="ko-KR" sz="2400" b="1" dirty="0">
              <a:latin typeface="Times New Roman" panose="02020603050405020304" pitchFamily="18" charset="0"/>
              <a:cs typeface="Times New Roman" panose="02020603050405020304" pitchFamily="18" charset="0"/>
            </a:endParaRPr>
          </a:p>
          <a:p>
            <a:r>
              <a:rPr lang="en-US" altLang="ko-KR" sz="2400" dirty="0">
                <a:latin typeface="Times New Roman" panose="02020603050405020304" pitchFamily="18" charset="0"/>
                <a:cs typeface="Times New Roman" panose="02020603050405020304" pitchFamily="18" charset="0"/>
              </a:rPr>
              <a:t> </a:t>
            </a:r>
          </a:p>
          <a:p>
            <a:r>
              <a:rPr lang="en-US" altLang="ko-KR" dirty="0">
                <a:latin typeface="Times New Roman" panose="02020603050405020304" pitchFamily="18" charset="0"/>
                <a:cs typeface="Times New Roman" panose="02020603050405020304" pitchFamily="18" charset="0"/>
              </a:rPr>
              <a:t>2.1 With the approval of the 24th COSCAP SA SCM, the South Asia Capacity Building Matrix (SACBM) project was launched in January 2016. The core objective was </a:t>
            </a:r>
            <a:r>
              <a:rPr lang="en-US" altLang="ko-KR" b="1" dirty="0">
                <a:latin typeface="Times New Roman" panose="02020603050405020304" pitchFamily="18" charset="0"/>
                <a:cs typeface="Times New Roman" panose="02020603050405020304" pitchFamily="18" charset="0"/>
              </a:rPr>
              <a:t>to identify inspectors/officers</a:t>
            </a:r>
            <a:r>
              <a:rPr lang="en-US" altLang="ko-KR" dirty="0">
                <a:latin typeface="Times New Roman" panose="02020603050405020304" pitchFamily="18" charset="0"/>
                <a:cs typeface="Times New Roman" panose="02020603050405020304" pitchFamily="18" charset="0"/>
              </a:rPr>
              <a:t> within South Asia Civil Aviation Authorities/DGCAs who could provide </a:t>
            </a:r>
            <a:r>
              <a:rPr lang="en-US" altLang="ko-KR" b="1" dirty="0">
                <a:latin typeface="Times New Roman" panose="02020603050405020304" pitchFamily="18" charset="0"/>
                <a:cs typeface="Times New Roman" panose="02020603050405020304" pitchFamily="18" charset="0"/>
              </a:rPr>
              <a:t>support in terms of training and technical assistance</a:t>
            </a:r>
            <a:r>
              <a:rPr lang="en-US" altLang="ko-KR" dirty="0">
                <a:latin typeface="Times New Roman" panose="02020603050405020304" pitchFamily="18" charset="0"/>
                <a:cs typeface="Times New Roman" panose="02020603050405020304" pitchFamily="18" charset="0"/>
              </a:rPr>
              <a:t> to other Member States within the sub region or </a:t>
            </a:r>
            <a:r>
              <a:rPr lang="en-US" altLang="ko-KR" b="1" dirty="0">
                <a:latin typeface="Times New Roman" panose="02020603050405020304" pitchFamily="18" charset="0"/>
                <a:cs typeface="Times New Roman" panose="02020603050405020304" pitchFamily="18" charset="0"/>
              </a:rPr>
              <a:t>to find retired inspectors/officers</a:t>
            </a:r>
            <a:r>
              <a:rPr lang="en-US" altLang="ko-KR" dirty="0">
                <a:latin typeface="Times New Roman" panose="02020603050405020304" pitchFamily="18" charset="0"/>
                <a:cs typeface="Times New Roman" panose="02020603050405020304" pitchFamily="18" charset="0"/>
              </a:rPr>
              <a:t> who could </a:t>
            </a:r>
            <a:r>
              <a:rPr lang="en-US" altLang="ko-KR" b="1" dirty="0">
                <a:latin typeface="Times New Roman" panose="02020603050405020304" pitchFamily="18" charset="0"/>
                <a:cs typeface="Times New Roman" panose="02020603050405020304" pitchFamily="18" charset="0"/>
              </a:rPr>
              <a:t>continue to provide support to Member States.</a:t>
            </a:r>
          </a:p>
          <a:p>
            <a:endParaRPr lang="en-US" altLang="ko-KR" dirty="0">
              <a:latin typeface="Times New Roman" panose="02020603050405020304" pitchFamily="18" charset="0"/>
              <a:cs typeface="Times New Roman" panose="02020603050405020304" pitchFamily="18" charset="0"/>
            </a:endParaRPr>
          </a:p>
          <a:p>
            <a:r>
              <a:rPr lang="en-US" altLang="ko-KR" b="1" dirty="0">
                <a:latin typeface="Times New Roman" panose="02020603050405020304" pitchFamily="18" charset="0"/>
                <a:cs typeface="Times New Roman" panose="02020603050405020304" pitchFamily="18" charset="0"/>
              </a:rPr>
              <a:t>Note:</a:t>
            </a:r>
            <a:r>
              <a:rPr lang="en-US" altLang="ko-KR" dirty="0">
                <a:latin typeface="Times New Roman" panose="02020603050405020304" pitchFamily="18" charset="0"/>
                <a:cs typeface="Times New Roman" panose="02020603050405020304" pitchFamily="18" charset="0"/>
              </a:rPr>
              <a:t> At a later stage, it is also intended to include South Asian experts within the aviation industry on the SACBM. Those identified on the SACBM would be referred to as “Regional Experts”. </a:t>
            </a:r>
          </a:p>
        </p:txBody>
      </p:sp>
      <p:sp>
        <p:nvSpPr>
          <p:cNvPr id="2" name="슬라이드 번호 개체 틀 1">
            <a:extLst>
              <a:ext uri="{FF2B5EF4-FFF2-40B4-BE49-F238E27FC236}">
                <a16:creationId xmlns:a16="http://schemas.microsoft.com/office/drawing/2014/main" id="{B68E28EB-F8E4-4647-A3E4-EF1D960C2CCF}"/>
              </a:ext>
            </a:extLst>
          </p:cNvPr>
          <p:cNvSpPr>
            <a:spLocks noGrp="1"/>
          </p:cNvSpPr>
          <p:nvPr>
            <p:ph type="sldNum" sz="quarter" idx="11"/>
          </p:nvPr>
        </p:nvSpPr>
        <p:spPr/>
        <p:txBody>
          <a:bodyPr/>
          <a:lstStyle/>
          <a:p>
            <a:fld id="{F575F13B-4D88-442A-88A4-495A6F2C07E8}" type="slidenum">
              <a:rPr lang="en-US" smtClean="0"/>
              <a:pPr/>
              <a:t>3</a:t>
            </a:fld>
            <a:endParaRPr lang="en-US" dirty="0"/>
          </a:p>
        </p:txBody>
      </p:sp>
    </p:spTree>
    <p:extLst>
      <p:ext uri="{BB962C8B-B14F-4D97-AF65-F5344CB8AC3E}">
        <p14:creationId xmlns:p14="http://schemas.microsoft.com/office/powerpoint/2010/main" val="2566360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78B451C-1A4B-4E46-A49B-B0C8A17F7C0D}"/>
              </a:ext>
            </a:extLst>
          </p:cNvPr>
          <p:cNvSpPr txBox="1"/>
          <p:nvPr/>
        </p:nvSpPr>
        <p:spPr>
          <a:xfrm>
            <a:off x="287524" y="2348880"/>
            <a:ext cx="8568952" cy="2585323"/>
          </a:xfrm>
          <a:prstGeom prst="rect">
            <a:avLst/>
          </a:prstGeom>
          <a:noFill/>
        </p:spPr>
        <p:txBody>
          <a:bodyPr wrap="square" rtlCol="0">
            <a:spAutoFit/>
          </a:bodyPr>
          <a:lstStyle/>
          <a:p>
            <a:pPr>
              <a:tabLst>
                <a:tab pos="534988" algn="l"/>
              </a:tabLst>
            </a:pPr>
            <a:r>
              <a:rPr lang="en-US" altLang="ko-KR" dirty="0">
                <a:latin typeface="Times New Roman" panose="02020603050405020304" pitchFamily="18" charset="0"/>
                <a:cs typeface="Times New Roman" panose="02020603050405020304" pitchFamily="18" charset="0"/>
              </a:rPr>
              <a:t>2.2 Active participation on the SACBM would also allow Member States experts to </a:t>
            </a:r>
            <a:r>
              <a:rPr lang="en-US" altLang="ko-KR" b="1" dirty="0">
                <a:latin typeface="Times New Roman" panose="02020603050405020304" pitchFamily="18" charset="0"/>
                <a:cs typeface="Times New Roman" panose="02020603050405020304" pitchFamily="18" charset="0"/>
              </a:rPr>
              <a:t>share their experiences and to learn and develop from other States "best practices" based purely on regional cooperation</a:t>
            </a:r>
            <a:r>
              <a:rPr lang="en-US" altLang="ko-KR" dirty="0">
                <a:latin typeface="Times New Roman" panose="02020603050405020304" pitchFamily="18" charset="0"/>
                <a:cs typeface="Times New Roman" panose="02020603050405020304" pitchFamily="18" charset="0"/>
              </a:rPr>
              <a:t>. One of the key goals is for the SACBM to </a:t>
            </a:r>
            <a:r>
              <a:rPr lang="en-US" altLang="ko-KR" b="1" dirty="0">
                <a:latin typeface="Times New Roman" panose="02020603050405020304" pitchFamily="18" charset="0"/>
                <a:cs typeface="Times New Roman" panose="02020603050405020304" pitchFamily="18" charset="0"/>
              </a:rPr>
              <a:t>mature and evolve to having higher levels of expertise</a:t>
            </a:r>
            <a:r>
              <a:rPr lang="en-US" altLang="ko-KR" dirty="0">
                <a:latin typeface="Times New Roman" panose="02020603050405020304" pitchFamily="18" charset="0"/>
                <a:cs typeface="Times New Roman" panose="02020603050405020304" pitchFamily="18" charset="0"/>
              </a:rPr>
              <a:t>. Additional training in the form of OJT and “Train the Trainer” courses will be provided to the SACBM experts in order to enhance their skills accordingly.</a:t>
            </a:r>
          </a:p>
          <a:p>
            <a:pPr>
              <a:tabLst>
                <a:tab pos="534988" algn="l"/>
              </a:tabLst>
            </a:pPr>
            <a:endParaRPr lang="en-US" altLang="ko-KR" dirty="0">
              <a:latin typeface="Times New Roman" panose="02020603050405020304" pitchFamily="18" charset="0"/>
              <a:cs typeface="Times New Roman" panose="02020603050405020304" pitchFamily="18" charset="0"/>
            </a:endParaRPr>
          </a:p>
          <a:p>
            <a:pPr>
              <a:tabLst>
                <a:tab pos="534988" algn="l"/>
              </a:tabLst>
            </a:pPr>
            <a:r>
              <a:rPr lang="en-US" altLang="ko-KR" dirty="0">
                <a:latin typeface="Times New Roman" panose="02020603050405020304" pitchFamily="18" charset="0"/>
                <a:cs typeface="Times New Roman" panose="02020603050405020304" pitchFamily="18" charset="0"/>
              </a:rPr>
              <a:t>2.3 Expansion of the SACBM to other sub regions within the APAC regions would enhance Member State’s capacity building opportunities considerably.</a:t>
            </a:r>
          </a:p>
        </p:txBody>
      </p:sp>
      <p:sp>
        <p:nvSpPr>
          <p:cNvPr id="2" name="슬라이드 번호 개체 틀 1">
            <a:extLst>
              <a:ext uri="{FF2B5EF4-FFF2-40B4-BE49-F238E27FC236}">
                <a16:creationId xmlns:a16="http://schemas.microsoft.com/office/drawing/2014/main" id="{3D29DD2A-38C0-4A8F-98AF-614A821212D6}"/>
              </a:ext>
            </a:extLst>
          </p:cNvPr>
          <p:cNvSpPr>
            <a:spLocks noGrp="1"/>
          </p:cNvSpPr>
          <p:nvPr>
            <p:ph type="sldNum" sz="quarter" idx="11"/>
          </p:nvPr>
        </p:nvSpPr>
        <p:spPr/>
        <p:txBody>
          <a:bodyPr/>
          <a:lstStyle/>
          <a:p>
            <a:fld id="{F575F13B-4D88-442A-88A4-495A6F2C07E8}" type="slidenum">
              <a:rPr lang="en-US" smtClean="0"/>
              <a:pPr/>
              <a:t>4</a:t>
            </a:fld>
            <a:endParaRPr lang="en-US" dirty="0"/>
          </a:p>
        </p:txBody>
      </p:sp>
    </p:spTree>
    <p:extLst>
      <p:ext uri="{BB962C8B-B14F-4D97-AF65-F5344CB8AC3E}">
        <p14:creationId xmlns:p14="http://schemas.microsoft.com/office/powerpoint/2010/main" val="2551491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78B451C-1A4B-4E46-A49B-B0C8A17F7C0D}"/>
              </a:ext>
            </a:extLst>
          </p:cNvPr>
          <p:cNvSpPr txBox="1"/>
          <p:nvPr/>
        </p:nvSpPr>
        <p:spPr>
          <a:xfrm>
            <a:off x="287524" y="1536174"/>
            <a:ext cx="8568952" cy="3785652"/>
          </a:xfrm>
          <a:prstGeom prst="rect">
            <a:avLst/>
          </a:prstGeom>
          <a:noFill/>
        </p:spPr>
        <p:txBody>
          <a:bodyPr wrap="square" rtlCol="0">
            <a:spAutoFit/>
          </a:bodyPr>
          <a:lstStyle/>
          <a:p>
            <a:r>
              <a:rPr lang="en-US" altLang="ko-KR" sz="2000" b="1" dirty="0">
                <a:latin typeface="Times New Roman" panose="02020603050405020304" pitchFamily="18" charset="0"/>
                <a:cs typeface="Times New Roman" panose="02020603050405020304" pitchFamily="18" charset="0"/>
              </a:rPr>
              <a:t>2.4  Methodology</a:t>
            </a:r>
          </a:p>
          <a:p>
            <a:endParaRPr lang="en-US" altLang="ko-KR" b="1" dirty="0">
              <a:latin typeface="Times New Roman" panose="02020603050405020304" pitchFamily="18" charset="0"/>
              <a:cs typeface="Times New Roman" panose="02020603050405020304" pitchFamily="18" charset="0"/>
            </a:endParaRPr>
          </a:p>
          <a:p>
            <a:r>
              <a:rPr lang="en-US" altLang="ko-KR" b="1" dirty="0">
                <a:latin typeface="Times New Roman" panose="02020603050405020304" pitchFamily="18" charset="0"/>
                <a:cs typeface="Times New Roman" panose="02020603050405020304" pitchFamily="18" charset="0"/>
              </a:rPr>
              <a:t>2.4.1  Phases of Development</a:t>
            </a:r>
          </a:p>
          <a:p>
            <a:r>
              <a:rPr lang="en-US" altLang="ko-KR" dirty="0">
                <a:latin typeface="Times New Roman" panose="02020603050405020304" pitchFamily="18" charset="0"/>
                <a:cs typeface="Times New Roman" panose="02020603050405020304" pitchFamily="18" charset="0"/>
              </a:rPr>
              <a:t>The SACBM was developed in several phases as such:</a:t>
            </a:r>
          </a:p>
          <a:p>
            <a:endParaRPr lang="en-US" altLang="ko-KR" dirty="0">
              <a:latin typeface="Times New Roman" panose="02020603050405020304" pitchFamily="18" charset="0"/>
              <a:cs typeface="Times New Roman" panose="02020603050405020304" pitchFamily="18" charset="0"/>
            </a:endParaRPr>
          </a:p>
          <a:p>
            <a:r>
              <a:rPr lang="en-US" altLang="ko-KR" b="1" dirty="0">
                <a:latin typeface="Times New Roman" panose="02020603050405020304" pitchFamily="18" charset="0"/>
                <a:cs typeface="Times New Roman" panose="02020603050405020304" pitchFamily="18" charset="0"/>
              </a:rPr>
              <a:t>2.4.2</a:t>
            </a:r>
            <a:r>
              <a:rPr lang="en-US" altLang="ko-KR" b="1" dirty="0">
                <a:solidFill>
                  <a:srgbClr val="FF0000"/>
                </a:solidFill>
                <a:latin typeface="Times New Roman" panose="02020603050405020304" pitchFamily="18" charset="0"/>
                <a:cs typeface="Times New Roman" panose="02020603050405020304" pitchFamily="18" charset="0"/>
              </a:rPr>
              <a:t>  Phase One</a:t>
            </a:r>
            <a:r>
              <a:rPr lang="en-US" altLang="ko-KR" b="1" dirty="0">
                <a:latin typeface="Times New Roman" panose="02020603050405020304" pitchFamily="18" charset="0"/>
                <a:cs typeface="Times New Roman" panose="02020603050405020304" pitchFamily="18" charset="0"/>
              </a:rPr>
              <a:t>: – Qualification Criteria and Basic Framework Development:</a:t>
            </a:r>
          </a:p>
          <a:p>
            <a:r>
              <a:rPr lang="en-US" altLang="ko-KR" dirty="0">
                <a:latin typeface="Times New Roman" panose="02020603050405020304" pitchFamily="18" charset="0"/>
                <a:cs typeface="Times New Roman" panose="02020603050405020304" pitchFamily="18" charset="0"/>
              </a:rPr>
              <a:t>Six SACBM Qualification Criteria (QC) were developed within the areas of </a:t>
            </a:r>
            <a:r>
              <a:rPr lang="en-US" altLang="ko-KR" b="1" dirty="0">
                <a:latin typeface="Times New Roman" panose="02020603050405020304" pitchFamily="18" charset="0"/>
                <a:cs typeface="Times New Roman" panose="02020603050405020304" pitchFamily="18" charset="0"/>
              </a:rPr>
              <a:t>Flight Operations, Cabin Safety, Personnel Licensing, Airworthiness, Aerodromes and Air Navigation Service.</a:t>
            </a:r>
            <a:r>
              <a:rPr lang="en-US" altLang="ko-KR" dirty="0">
                <a:latin typeface="Times New Roman" panose="02020603050405020304" pitchFamily="18" charset="0"/>
                <a:cs typeface="Times New Roman" panose="02020603050405020304" pitchFamily="18" charset="0"/>
              </a:rPr>
              <a:t> Note that more areas of expertise may be added at a later time. </a:t>
            </a:r>
          </a:p>
          <a:p>
            <a:r>
              <a:rPr lang="en-US" altLang="ko-KR" dirty="0">
                <a:latin typeface="Times New Roman" panose="02020603050405020304" pitchFamily="18" charset="0"/>
                <a:cs typeface="Times New Roman" panose="02020603050405020304" pitchFamily="18" charset="0"/>
              </a:rPr>
              <a:t>Final drafts were reviewed by Member State COSCAP SA National Coordinators (NCs) and then presented to the 25th Steering Committee Meeting (SCM) for approval. DGCAs/Chairpersons of all Member States were present during the SCM, which was an essential requirement in getting a standardized approach across the entire sub region. </a:t>
            </a:r>
          </a:p>
        </p:txBody>
      </p:sp>
      <p:sp>
        <p:nvSpPr>
          <p:cNvPr id="2" name="슬라이드 번호 개체 틀 1">
            <a:extLst>
              <a:ext uri="{FF2B5EF4-FFF2-40B4-BE49-F238E27FC236}">
                <a16:creationId xmlns:a16="http://schemas.microsoft.com/office/drawing/2014/main" id="{189A4932-5115-44FE-B587-B8748837EDF3}"/>
              </a:ext>
            </a:extLst>
          </p:cNvPr>
          <p:cNvSpPr>
            <a:spLocks noGrp="1"/>
          </p:cNvSpPr>
          <p:nvPr>
            <p:ph type="sldNum" sz="quarter" idx="12"/>
          </p:nvPr>
        </p:nvSpPr>
        <p:spPr/>
        <p:txBody>
          <a:bodyPr/>
          <a:lstStyle/>
          <a:p>
            <a:fld id="{F575F13B-4D88-442A-88A4-495A6F2C07E8}" type="slidenum">
              <a:rPr lang="en-US" smtClean="0"/>
              <a:t>5</a:t>
            </a:fld>
            <a:endParaRPr lang="en-US"/>
          </a:p>
        </p:txBody>
      </p:sp>
    </p:spTree>
    <p:extLst>
      <p:ext uri="{BB962C8B-B14F-4D97-AF65-F5344CB8AC3E}">
        <p14:creationId xmlns:p14="http://schemas.microsoft.com/office/powerpoint/2010/main" val="3507862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78B451C-1A4B-4E46-A49B-B0C8A17F7C0D}"/>
              </a:ext>
            </a:extLst>
          </p:cNvPr>
          <p:cNvSpPr txBox="1"/>
          <p:nvPr/>
        </p:nvSpPr>
        <p:spPr>
          <a:xfrm>
            <a:off x="287524" y="1412776"/>
            <a:ext cx="8568952" cy="4862870"/>
          </a:xfrm>
          <a:prstGeom prst="rect">
            <a:avLst/>
          </a:prstGeom>
          <a:noFill/>
        </p:spPr>
        <p:txBody>
          <a:bodyPr wrap="square" rtlCol="0">
            <a:spAutoFit/>
          </a:bodyPr>
          <a:lstStyle/>
          <a:p>
            <a:r>
              <a:rPr lang="en-US" altLang="ko-KR" dirty="0">
                <a:latin typeface="Times New Roman" panose="02020603050405020304" pitchFamily="18" charset="0"/>
                <a:cs typeface="Times New Roman" panose="02020603050405020304" pitchFamily="18" charset="0"/>
              </a:rPr>
              <a:t>In addition to approving the QCs, several critical decisions in the administration of the SACBM were unanimously agreed upon as such travel arrangements including payment of DSAs, mission pre, on site and post preparations; mission tracking and Expert Performance Review and mission report writing requirements.</a:t>
            </a:r>
          </a:p>
          <a:p>
            <a:r>
              <a:rPr lang="en-US" altLang="ko-KR" b="1" dirty="0">
                <a:latin typeface="Times New Roman" panose="02020603050405020304" pitchFamily="18" charset="0"/>
                <a:cs typeface="Times New Roman" panose="02020603050405020304" pitchFamily="18" charset="0"/>
              </a:rPr>
              <a:t>To maximize and recognize the level of knowledge and experience of SACBM experts, three different “Levels of Expert” categories were created</a:t>
            </a:r>
            <a:r>
              <a:rPr lang="en-US" altLang="ko-KR" dirty="0">
                <a:latin typeface="Times New Roman" panose="02020603050405020304" pitchFamily="18" charset="0"/>
                <a:cs typeface="Times New Roman" panose="02020603050405020304" pitchFamily="18" charset="0"/>
              </a:rPr>
              <a:t> as such:</a:t>
            </a:r>
          </a:p>
          <a:p>
            <a:endParaRPr lang="en-US" altLang="ko-KR" sz="1400" dirty="0">
              <a:latin typeface="Times New Roman" panose="02020603050405020304" pitchFamily="18" charset="0"/>
              <a:cs typeface="Times New Roman" panose="02020603050405020304" pitchFamily="18" charset="0"/>
            </a:endParaRPr>
          </a:p>
          <a:p>
            <a:pPr marL="266700" indent="-182563"/>
            <a:r>
              <a:rPr lang="en-US" altLang="ko-KR" sz="1600" b="1" dirty="0">
                <a:latin typeface="Times New Roman" panose="02020603050405020304" pitchFamily="18" charset="0"/>
                <a:cs typeface="Times New Roman" panose="02020603050405020304" pitchFamily="18" charset="0"/>
              </a:rPr>
              <a:t>• Level 1</a:t>
            </a:r>
            <a:r>
              <a:rPr lang="en-US" altLang="ko-KR" sz="1600" dirty="0">
                <a:latin typeface="Times New Roman" panose="02020603050405020304" pitchFamily="18" charset="0"/>
                <a:cs typeface="Times New Roman" panose="02020603050405020304" pitchFamily="18" charset="0"/>
              </a:rPr>
              <a:t>: Basic Expert who has established the minimum of 5 years experience in his/her area of expertise within a CAA/DGCA+USOAP</a:t>
            </a:r>
          </a:p>
          <a:p>
            <a:pPr marL="266700" indent="-182563"/>
            <a:r>
              <a:rPr lang="en-US" altLang="ko-KR" sz="1600" b="1" dirty="0">
                <a:latin typeface="Times New Roman" panose="02020603050405020304" pitchFamily="18" charset="0"/>
                <a:cs typeface="Times New Roman" panose="02020603050405020304" pitchFamily="18" charset="0"/>
              </a:rPr>
              <a:t>• Level 2</a:t>
            </a:r>
            <a:r>
              <a:rPr lang="en-US" altLang="ko-KR" sz="1600" dirty="0">
                <a:latin typeface="Times New Roman" panose="02020603050405020304" pitchFamily="18" charset="0"/>
                <a:cs typeface="Times New Roman" panose="02020603050405020304" pitchFamily="18" charset="0"/>
              </a:rPr>
              <a:t>: Intermediate Expert who has established a minimum 8 years experience in his/her area of expertise within a CAA/</a:t>
            </a:r>
            <a:r>
              <a:rPr lang="en-US" altLang="ko-KR" sz="1600" dirty="0" err="1">
                <a:latin typeface="Times New Roman" panose="02020603050405020304" pitchFamily="18" charset="0"/>
                <a:cs typeface="Times New Roman" panose="02020603050405020304" pitchFamily="18" charset="0"/>
              </a:rPr>
              <a:t>DGCA+USOAP+Train</a:t>
            </a:r>
            <a:r>
              <a:rPr lang="en-US" altLang="ko-KR" sz="1600" dirty="0">
                <a:latin typeface="Times New Roman" panose="02020603050405020304" pitchFamily="18" charset="0"/>
                <a:cs typeface="Times New Roman" panose="02020603050405020304" pitchFamily="18" charset="0"/>
              </a:rPr>
              <a:t> the Trainer+10 SACBM Missions</a:t>
            </a:r>
          </a:p>
          <a:p>
            <a:pPr marL="266700" indent="-182563"/>
            <a:r>
              <a:rPr lang="en-US" altLang="ko-KR" sz="1600" b="1" dirty="0">
                <a:latin typeface="Times New Roman" panose="02020603050405020304" pitchFamily="18" charset="0"/>
                <a:cs typeface="Times New Roman" panose="02020603050405020304" pitchFamily="18" charset="0"/>
              </a:rPr>
              <a:t>• Level 3</a:t>
            </a:r>
            <a:r>
              <a:rPr lang="en-US" altLang="ko-KR" sz="1600" dirty="0">
                <a:latin typeface="Times New Roman" panose="02020603050405020304" pitchFamily="18" charset="0"/>
                <a:cs typeface="Times New Roman" panose="02020603050405020304" pitchFamily="18" charset="0"/>
              </a:rPr>
              <a:t>: Senior Expert who has established 10 years or more experience in his/her area of expertise within a CAA/</a:t>
            </a:r>
            <a:r>
              <a:rPr lang="en-US" altLang="ko-KR" sz="1600" dirty="0" err="1">
                <a:latin typeface="Times New Roman" panose="02020603050405020304" pitchFamily="18" charset="0"/>
                <a:cs typeface="Times New Roman" panose="02020603050405020304" pitchFamily="18" charset="0"/>
              </a:rPr>
              <a:t>DGCA+USOAP+Train</a:t>
            </a:r>
            <a:r>
              <a:rPr lang="en-US" altLang="ko-KR" sz="1600" dirty="0">
                <a:latin typeface="Times New Roman" panose="02020603050405020304" pitchFamily="18" charset="0"/>
                <a:cs typeface="Times New Roman" panose="02020603050405020304" pitchFamily="18" charset="0"/>
              </a:rPr>
              <a:t> the </a:t>
            </a:r>
            <a:r>
              <a:rPr lang="en-US" altLang="ko-KR" sz="1600" dirty="0" err="1">
                <a:latin typeface="Times New Roman" panose="02020603050405020304" pitchFamily="18" charset="0"/>
                <a:cs typeface="Times New Roman" panose="02020603050405020304" pitchFamily="18" charset="0"/>
              </a:rPr>
              <a:t>Trainer+Accident</a:t>
            </a:r>
            <a:r>
              <a:rPr lang="en-US" altLang="ko-KR" sz="1600" dirty="0">
                <a:latin typeface="Times New Roman" panose="02020603050405020304" pitchFamily="18" charset="0"/>
                <a:cs typeface="Times New Roman" panose="02020603050405020304" pitchFamily="18" charset="0"/>
              </a:rPr>
              <a:t> Investigation+ 20 SACBM Missions</a:t>
            </a:r>
          </a:p>
          <a:p>
            <a:pPr marL="266700" indent="-182563"/>
            <a:endParaRPr lang="en-US" altLang="ko-KR" sz="1400" dirty="0">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Note: A unique SACBM ID number and a certificate will be provided to each expert to recognize their “SACBM Level of Expert” as they progress through the different levels.</a:t>
            </a:r>
          </a:p>
          <a:p>
            <a:r>
              <a:rPr lang="en-US" altLang="ko-KR" u="sng" dirty="0">
                <a:latin typeface="Times New Roman" panose="02020603050405020304" pitchFamily="18" charset="0"/>
                <a:cs typeface="Times New Roman" panose="02020603050405020304" pitchFamily="18" charset="0"/>
              </a:rPr>
              <a:t>In order to establish a level of standardization in the knowledge of the ICAO SARPs, experts are expected to undergo the ICAO USOAP CBT training.</a:t>
            </a:r>
          </a:p>
        </p:txBody>
      </p:sp>
      <p:sp>
        <p:nvSpPr>
          <p:cNvPr id="2" name="슬라이드 번호 개체 틀 1">
            <a:extLst>
              <a:ext uri="{FF2B5EF4-FFF2-40B4-BE49-F238E27FC236}">
                <a16:creationId xmlns:a16="http://schemas.microsoft.com/office/drawing/2014/main" id="{AFCA497B-3775-49CA-9085-7DFF2E7E6C84}"/>
              </a:ext>
            </a:extLst>
          </p:cNvPr>
          <p:cNvSpPr>
            <a:spLocks noGrp="1"/>
          </p:cNvSpPr>
          <p:nvPr>
            <p:ph type="sldNum" sz="quarter" idx="12"/>
          </p:nvPr>
        </p:nvSpPr>
        <p:spPr/>
        <p:txBody>
          <a:bodyPr/>
          <a:lstStyle/>
          <a:p>
            <a:fld id="{F575F13B-4D88-442A-88A4-495A6F2C07E8}" type="slidenum">
              <a:rPr lang="en-US" smtClean="0"/>
              <a:t>6</a:t>
            </a:fld>
            <a:endParaRPr lang="en-US"/>
          </a:p>
        </p:txBody>
      </p:sp>
    </p:spTree>
    <p:extLst>
      <p:ext uri="{BB962C8B-B14F-4D97-AF65-F5344CB8AC3E}">
        <p14:creationId xmlns:p14="http://schemas.microsoft.com/office/powerpoint/2010/main" val="4010808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78B451C-1A4B-4E46-A49B-B0C8A17F7C0D}"/>
              </a:ext>
            </a:extLst>
          </p:cNvPr>
          <p:cNvSpPr txBox="1"/>
          <p:nvPr/>
        </p:nvSpPr>
        <p:spPr>
          <a:xfrm>
            <a:off x="287524" y="1628800"/>
            <a:ext cx="8568952" cy="4247317"/>
          </a:xfrm>
          <a:prstGeom prst="rect">
            <a:avLst/>
          </a:prstGeom>
          <a:noFill/>
        </p:spPr>
        <p:txBody>
          <a:bodyPr wrap="square" rtlCol="0">
            <a:spAutoFit/>
          </a:bodyPr>
          <a:lstStyle/>
          <a:p>
            <a:r>
              <a:rPr lang="en-US" altLang="ko-KR" b="1" dirty="0">
                <a:latin typeface="Times New Roman" panose="02020603050405020304" pitchFamily="18" charset="0"/>
                <a:cs typeface="Times New Roman" panose="02020603050405020304" pitchFamily="18" charset="0"/>
              </a:rPr>
              <a:t>2.4.3  </a:t>
            </a:r>
            <a:r>
              <a:rPr lang="en-US" altLang="ko-KR" b="1" dirty="0">
                <a:solidFill>
                  <a:srgbClr val="FF0000"/>
                </a:solidFill>
                <a:latin typeface="Times New Roman" panose="02020603050405020304" pitchFamily="18" charset="0"/>
                <a:cs typeface="Times New Roman" panose="02020603050405020304" pitchFamily="18" charset="0"/>
              </a:rPr>
              <a:t>Phase Two: Assessment of Inspectors/Officers</a:t>
            </a:r>
            <a:endParaRPr lang="ko-KR" altLang="ko-KR" dirty="0">
              <a:solidFill>
                <a:srgbClr val="FF0000"/>
              </a:solidFill>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An assessment of inspectors/officers (vis a vis the SACBM QC), as applicable, in each Member State was conducted in 2017-2018. Those who met the </a:t>
            </a:r>
            <a:r>
              <a:rPr lang="en-US" altLang="ko-KR" b="1" dirty="0">
                <a:latin typeface="Times New Roman" panose="02020603050405020304" pitchFamily="18" charset="0"/>
                <a:cs typeface="Times New Roman" panose="02020603050405020304" pitchFamily="18" charset="0"/>
              </a:rPr>
              <a:t>core elements</a:t>
            </a:r>
            <a:r>
              <a:rPr lang="en-US" altLang="ko-KR" dirty="0">
                <a:latin typeface="Times New Roman" panose="02020603050405020304" pitchFamily="18" charset="0"/>
                <a:cs typeface="Times New Roman" panose="02020603050405020304" pitchFamily="18" charset="0"/>
              </a:rPr>
              <a:t> (K&amp;E) of the qualification criteria and had </a:t>
            </a:r>
            <a:r>
              <a:rPr lang="en-US" altLang="ko-KR" b="1" dirty="0">
                <a:latin typeface="Times New Roman" panose="02020603050405020304" pitchFamily="18" charset="0"/>
                <a:cs typeface="Times New Roman" panose="02020603050405020304" pitchFamily="18" charset="0"/>
              </a:rPr>
              <a:t>5 years or more experience with the CAA/DCGA in their area(s) of expertise</a:t>
            </a:r>
            <a:r>
              <a:rPr lang="en-US" altLang="ko-KR" dirty="0">
                <a:latin typeface="Times New Roman" panose="02020603050405020304" pitchFamily="18" charset="0"/>
                <a:cs typeface="Times New Roman" panose="02020603050405020304" pitchFamily="18" charset="0"/>
              </a:rPr>
              <a:t> were placed on the matrix (SACBM). The matrix not only identified the inspectors/officers who meet the QC requirements but also collected data points on the </a:t>
            </a:r>
            <a:r>
              <a:rPr lang="en-US" altLang="ko-KR" b="1" dirty="0">
                <a:latin typeface="Times New Roman" panose="02020603050405020304" pitchFamily="18" charset="0"/>
                <a:cs typeface="Times New Roman" panose="02020603050405020304" pitchFamily="18" charset="0"/>
              </a:rPr>
              <a:t>specific type of qualification</a:t>
            </a:r>
            <a:r>
              <a:rPr lang="en-US" altLang="ko-KR" dirty="0">
                <a:latin typeface="Times New Roman" panose="02020603050405020304" pitchFamily="18" charset="0"/>
                <a:cs typeface="Times New Roman" panose="02020603050405020304" pitchFamily="18" charset="0"/>
              </a:rPr>
              <a:t>/</a:t>
            </a:r>
            <a:r>
              <a:rPr lang="en-US" altLang="ko-KR" b="1" dirty="0">
                <a:latin typeface="Times New Roman" panose="02020603050405020304" pitchFamily="18" charset="0"/>
                <a:cs typeface="Times New Roman" panose="02020603050405020304" pitchFamily="18" charset="0"/>
              </a:rPr>
              <a:t>experience</a:t>
            </a:r>
            <a:r>
              <a:rPr lang="en-US" altLang="ko-KR" dirty="0">
                <a:latin typeface="Times New Roman" panose="02020603050405020304" pitchFamily="18" charset="0"/>
                <a:cs typeface="Times New Roman" panose="02020603050405020304" pitchFamily="18" charset="0"/>
              </a:rPr>
              <a:t> they each possessed (i.e. # of years with the CAA, Type Endorsements, EDTO, CAT II/III, Reliability, PANs Ops, SAR etc.).</a:t>
            </a:r>
          </a:p>
          <a:p>
            <a:endParaRPr lang="ko-KR" altLang="ko-KR" sz="1600" dirty="0">
              <a:latin typeface="Times New Roman" panose="02020603050405020304" pitchFamily="18" charset="0"/>
              <a:cs typeface="Times New Roman" panose="02020603050405020304" pitchFamily="18" charset="0"/>
            </a:endParaRPr>
          </a:p>
          <a:p>
            <a:r>
              <a:rPr lang="en-US" altLang="ko-KR" b="1" dirty="0">
                <a:latin typeface="Times New Roman" panose="02020603050405020304" pitchFamily="18" charset="0"/>
                <a:cs typeface="Times New Roman" panose="02020603050405020304" pitchFamily="18" charset="0"/>
              </a:rPr>
              <a:t>2.4.4  </a:t>
            </a:r>
            <a:r>
              <a:rPr lang="en-US" altLang="ko-KR" b="1" dirty="0">
                <a:solidFill>
                  <a:srgbClr val="FF0000"/>
                </a:solidFill>
                <a:latin typeface="Times New Roman" panose="02020603050405020304" pitchFamily="18" charset="0"/>
                <a:cs typeface="Times New Roman" panose="02020603050405020304" pitchFamily="18" charset="0"/>
              </a:rPr>
              <a:t>Phase Three: Implementation</a:t>
            </a:r>
            <a:endParaRPr lang="ko-KR" altLang="ko-KR" dirty="0">
              <a:solidFill>
                <a:srgbClr val="FF0000"/>
              </a:solidFill>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The SACBM was implemented in March 2017 on a trial basis with Bhutan being the first host State to request assistance through the SACBM. An expert from Sri Lanka was deployed to Bhutan for a PEL mission and was concluded successfully. Currently, five States are actively engaged in the utilization of the SACBM. Four SACBM missions have been successfully completed, with three more in the works.</a:t>
            </a:r>
            <a:endParaRPr lang="ko-KR" altLang="ko-KR" dirty="0">
              <a:latin typeface="Times New Roman" panose="02020603050405020304" pitchFamily="18" charset="0"/>
              <a:cs typeface="Times New Roman" panose="02020603050405020304" pitchFamily="18" charset="0"/>
            </a:endParaRPr>
          </a:p>
        </p:txBody>
      </p:sp>
      <p:sp>
        <p:nvSpPr>
          <p:cNvPr id="2" name="슬라이드 번호 개체 틀 1">
            <a:extLst>
              <a:ext uri="{FF2B5EF4-FFF2-40B4-BE49-F238E27FC236}">
                <a16:creationId xmlns:a16="http://schemas.microsoft.com/office/drawing/2014/main" id="{FC968D30-6503-4EC3-90C6-4AF46FFF2275}"/>
              </a:ext>
            </a:extLst>
          </p:cNvPr>
          <p:cNvSpPr>
            <a:spLocks noGrp="1"/>
          </p:cNvSpPr>
          <p:nvPr>
            <p:ph type="sldNum" sz="quarter" idx="12"/>
          </p:nvPr>
        </p:nvSpPr>
        <p:spPr/>
        <p:txBody>
          <a:bodyPr/>
          <a:lstStyle/>
          <a:p>
            <a:fld id="{F575F13B-4D88-442A-88A4-495A6F2C07E8}" type="slidenum">
              <a:rPr lang="en-US" smtClean="0"/>
              <a:t>7</a:t>
            </a:fld>
            <a:endParaRPr lang="en-US"/>
          </a:p>
        </p:txBody>
      </p:sp>
    </p:spTree>
    <p:extLst>
      <p:ext uri="{BB962C8B-B14F-4D97-AF65-F5344CB8AC3E}">
        <p14:creationId xmlns:p14="http://schemas.microsoft.com/office/powerpoint/2010/main" val="2704421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78B451C-1A4B-4E46-A49B-B0C8A17F7C0D}"/>
              </a:ext>
            </a:extLst>
          </p:cNvPr>
          <p:cNvSpPr txBox="1"/>
          <p:nvPr/>
        </p:nvSpPr>
        <p:spPr>
          <a:xfrm>
            <a:off x="287524" y="1484784"/>
            <a:ext cx="8568952" cy="4801314"/>
          </a:xfrm>
          <a:prstGeom prst="rect">
            <a:avLst/>
          </a:prstGeom>
          <a:noFill/>
        </p:spPr>
        <p:txBody>
          <a:bodyPr wrap="square" rtlCol="0">
            <a:spAutoFit/>
          </a:bodyPr>
          <a:lstStyle/>
          <a:p>
            <a:r>
              <a:rPr lang="en-US" altLang="ko-KR" b="1" dirty="0">
                <a:latin typeface="Times New Roman" panose="02020603050405020304" pitchFamily="18" charset="0"/>
                <a:cs typeface="Times New Roman" panose="02020603050405020304" pitchFamily="18" charset="0"/>
              </a:rPr>
              <a:t>2.4.5  </a:t>
            </a:r>
            <a:r>
              <a:rPr lang="en-US" altLang="ko-KR" b="1" dirty="0">
                <a:solidFill>
                  <a:srgbClr val="FF0000"/>
                </a:solidFill>
                <a:latin typeface="Times New Roman" panose="02020603050405020304" pitchFamily="18" charset="0"/>
                <a:cs typeface="Times New Roman" panose="02020603050405020304" pitchFamily="18" charset="0"/>
              </a:rPr>
              <a:t>Phase Four: Computerization of the SACBM into an E-SACBM</a:t>
            </a:r>
            <a:endParaRPr lang="ko-KR" altLang="ko-KR" dirty="0">
              <a:solidFill>
                <a:srgbClr val="FF0000"/>
              </a:solidFill>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Phase four involved moving from a paper based (Excel Sheets) to </a:t>
            </a:r>
            <a:r>
              <a:rPr lang="en-US" altLang="ko-KR" b="1" dirty="0">
                <a:latin typeface="Times New Roman" panose="02020603050405020304" pitchFamily="18" charset="0"/>
                <a:cs typeface="Times New Roman" panose="02020603050405020304" pitchFamily="18" charset="0"/>
              </a:rPr>
              <a:t>an electronic version of the SACBM called the E-SACBM. The primary purpose of the E-SACBM was to ensure the sustainability and accessibility </a:t>
            </a:r>
            <a:r>
              <a:rPr lang="en-US" altLang="ko-KR" dirty="0">
                <a:latin typeface="Times New Roman" panose="02020603050405020304" pitchFamily="18" charset="0"/>
                <a:cs typeface="Times New Roman" panose="02020603050405020304" pitchFamily="18" charset="0"/>
              </a:rPr>
              <a:t>of the SACBM at all times. </a:t>
            </a:r>
            <a:endParaRPr lang="ko-KR" altLang="ko-KR" dirty="0">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The Civil Aviation Authority of Bangladesh (CAAB) provided the much needed IT programming support to the COSCAP-SA. The support was greatly appreciated and the hard work duly recognized.</a:t>
            </a:r>
            <a:endParaRPr lang="ko-KR" altLang="ko-KR" dirty="0">
              <a:latin typeface="Times New Roman" panose="02020603050405020304" pitchFamily="18" charset="0"/>
              <a:cs typeface="Times New Roman" panose="02020603050405020304" pitchFamily="18" charset="0"/>
            </a:endParaRPr>
          </a:p>
          <a:p>
            <a:r>
              <a:rPr lang="en-US" altLang="ko-KR" i="1" dirty="0">
                <a:latin typeface="Times New Roman" panose="02020603050405020304" pitchFamily="18" charset="0"/>
                <a:cs typeface="Times New Roman" panose="02020603050405020304" pitchFamily="18" charset="0"/>
              </a:rPr>
              <a:t>NOTE: The final phase (currently under development) will expand the E-SACBM to the other APAC COSCAP sub regions – SEA and NA. </a:t>
            </a:r>
            <a:r>
              <a:rPr lang="en-US" altLang="ko-KR" b="1" i="1" dirty="0">
                <a:latin typeface="Times New Roman" panose="02020603050405020304" pitchFamily="18" charset="0"/>
                <a:cs typeface="Times New Roman" panose="02020603050405020304" pitchFamily="18" charset="0"/>
              </a:rPr>
              <a:t>The SACBM will then be referred to as an E-CCBM.</a:t>
            </a:r>
          </a:p>
          <a:p>
            <a:endParaRPr lang="en-US" altLang="ko-KR" b="1" i="1" dirty="0">
              <a:latin typeface="Times New Roman" panose="02020603050405020304" pitchFamily="18" charset="0"/>
              <a:cs typeface="Times New Roman" panose="02020603050405020304" pitchFamily="18" charset="0"/>
            </a:endParaRPr>
          </a:p>
          <a:p>
            <a:r>
              <a:rPr lang="en-US" altLang="ko-KR" b="1" dirty="0">
                <a:latin typeface="Times New Roman" panose="02020603050405020304" pitchFamily="18" charset="0"/>
                <a:cs typeface="Times New Roman" panose="02020603050405020304" pitchFamily="18" charset="0"/>
              </a:rPr>
              <a:t>2.4.6  E-CCBM Standard Operating Procedures (SOPs) Manual and Training for Member States Administrators</a:t>
            </a:r>
            <a:endParaRPr lang="ko-KR" altLang="ko-KR" dirty="0">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A Standard Operating Manual (SOP) is currently being updated to incorporate procedures for usage of the E-CCBM. In addition, an SOP training </a:t>
            </a:r>
            <a:r>
              <a:rPr lang="en-US" altLang="ko-KR" dirty="0" err="1">
                <a:latin typeface="Times New Roman" panose="02020603050405020304" pitchFamily="18" charset="0"/>
                <a:cs typeface="Times New Roman" panose="02020603050405020304" pitchFamily="18" charset="0"/>
              </a:rPr>
              <a:t>programme</a:t>
            </a:r>
            <a:r>
              <a:rPr lang="en-US" altLang="ko-KR" dirty="0">
                <a:latin typeface="Times New Roman" panose="02020603050405020304" pitchFamily="18" charset="0"/>
                <a:cs typeface="Times New Roman" panose="02020603050405020304" pitchFamily="18" charset="0"/>
              </a:rPr>
              <a:t> is being developed to train State E-CCBM administrators accordingly. </a:t>
            </a:r>
            <a:endParaRPr lang="ko-KR" altLang="ko-KR" dirty="0">
              <a:latin typeface="Times New Roman" panose="02020603050405020304" pitchFamily="18" charset="0"/>
              <a:cs typeface="Times New Roman" panose="02020603050405020304" pitchFamily="18" charset="0"/>
            </a:endParaRPr>
          </a:p>
          <a:p>
            <a:endParaRPr lang="ko-KR" altLang="ko-KR" dirty="0">
              <a:latin typeface="Times New Roman" panose="02020603050405020304" pitchFamily="18" charset="0"/>
              <a:cs typeface="Times New Roman" panose="02020603050405020304" pitchFamily="18" charset="0"/>
            </a:endParaRPr>
          </a:p>
        </p:txBody>
      </p:sp>
      <p:sp>
        <p:nvSpPr>
          <p:cNvPr id="2" name="슬라이드 번호 개체 틀 1">
            <a:extLst>
              <a:ext uri="{FF2B5EF4-FFF2-40B4-BE49-F238E27FC236}">
                <a16:creationId xmlns:a16="http://schemas.microsoft.com/office/drawing/2014/main" id="{F5621AA0-1D8E-47F8-9945-80C4FD9711CC}"/>
              </a:ext>
            </a:extLst>
          </p:cNvPr>
          <p:cNvSpPr>
            <a:spLocks noGrp="1"/>
          </p:cNvSpPr>
          <p:nvPr>
            <p:ph type="sldNum" sz="quarter" idx="12"/>
          </p:nvPr>
        </p:nvSpPr>
        <p:spPr/>
        <p:txBody>
          <a:bodyPr/>
          <a:lstStyle/>
          <a:p>
            <a:fld id="{F575F13B-4D88-442A-88A4-495A6F2C07E8}" type="slidenum">
              <a:rPr lang="en-US" smtClean="0"/>
              <a:t>8</a:t>
            </a:fld>
            <a:endParaRPr lang="en-US"/>
          </a:p>
        </p:txBody>
      </p:sp>
    </p:spTree>
    <p:extLst>
      <p:ext uri="{BB962C8B-B14F-4D97-AF65-F5344CB8AC3E}">
        <p14:creationId xmlns:p14="http://schemas.microsoft.com/office/powerpoint/2010/main" val="2182766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78B451C-1A4B-4E46-A49B-B0C8A17F7C0D}"/>
              </a:ext>
            </a:extLst>
          </p:cNvPr>
          <p:cNvSpPr txBox="1"/>
          <p:nvPr/>
        </p:nvSpPr>
        <p:spPr>
          <a:xfrm>
            <a:off x="287524" y="1916832"/>
            <a:ext cx="8568952" cy="3139321"/>
          </a:xfrm>
          <a:prstGeom prst="rect">
            <a:avLst/>
          </a:prstGeom>
          <a:noFill/>
        </p:spPr>
        <p:txBody>
          <a:bodyPr wrap="square" rtlCol="0">
            <a:spAutoFit/>
          </a:bodyPr>
          <a:lstStyle/>
          <a:p>
            <a:r>
              <a:rPr lang="en-US" altLang="ko-KR" b="1" dirty="0">
                <a:latin typeface="Times New Roman" panose="02020603050405020304" pitchFamily="18" charset="0"/>
                <a:cs typeface="Times New Roman" panose="02020603050405020304" pitchFamily="18" charset="0"/>
              </a:rPr>
              <a:t>2.4.7  Expansion of the E-SACBM to other sub regions  (Transition of the E-SACBM to a E-CCBM)</a:t>
            </a:r>
            <a:endParaRPr lang="ko-KR" altLang="ko-KR" dirty="0">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During the 55</a:t>
            </a:r>
            <a:r>
              <a:rPr lang="en-US" altLang="ko-KR" baseline="30000" dirty="0">
                <a:latin typeface="Times New Roman" panose="02020603050405020304" pitchFamily="18" charset="0"/>
                <a:cs typeface="Times New Roman" panose="02020603050405020304" pitchFamily="18" charset="0"/>
              </a:rPr>
              <a:t>th</a:t>
            </a:r>
            <a:r>
              <a:rPr lang="en-US" altLang="ko-KR" dirty="0">
                <a:latin typeface="Times New Roman" panose="02020603050405020304" pitchFamily="18" charset="0"/>
                <a:cs typeface="Times New Roman" panose="02020603050405020304" pitchFamily="18" charset="0"/>
              </a:rPr>
              <a:t> APAC DGCA Conference in Fiji, October 2018, during the Joint COSCAP Meeting chaired by the ICAO Secretary General, </a:t>
            </a:r>
            <a:r>
              <a:rPr lang="en-US" altLang="ko-KR" b="1" dirty="0">
                <a:latin typeface="Times New Roman" panose="02020603050405020304" pitchFamily="18" charset="0"/>
                <a:cs typeface="Times New Roman" panose="02020603050405020304" pitchFamily="18" charset="0"/>
              </a:rPr>
              <a:t>a request was made to expand the E-SACBM to include North Asia and South East Asia.</a:t>
            </a:r>
            <a:r>
              <a:rPr lang="en-US" altLang="ko-KR" dirty="0">
                <a:latin typeface="Times New Roman" panose="02020603050405020304" pitchFamily="18" charset="0"/>
                <a:cs typeface="Times New Roman" panose="02020603050405020304" pitchFamily="18" charset="0"/>
              </a:rPr>
              <a:t> </a:t>
            </a:r>
          </a:p>
          <a:p>
            <a:endParaRPr lang="ko-KR" altLang="ko-KR" dirty="0">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As a result, </a:t>
            </a:r>
            <a:r>
              <a:rPr lang="en-US" altLang="ko-KR" b="1" dirty="0">
                <a:latin typeface="Times New Roman" panose="02020603050405020304" pitchFamily="18" charset="0"/>
                <a:cs typeface="Times New Roman" panose="02020603050405020304" pitchFamily="18" charset="0"/>
              </a:rPr>
              <a:t>two additional “sub-pages” have been added</a:t>
            </a:r>
            <a:r>
              <a:rPr lang="en-US" altLang="ko-KR" dirty="0">
                <a:latin typeface="Times New Roman" panose="02020603050405020304" pitchFamily="18" charset="0"/>
                <a:cs typeface="Times New Roman" panose="02020603050405020304" pitchFamily="18" charset="0"/>
              </a:rPr>
              <a:t> to the E-SACBM to include the two additional sub regions, which will be named as </a:t>
            </a:r>
            <a:r>
              <a:rPr lang="en-US" altLang="ko-KR" b="1" dirty="0">
                <a:latin typeface="Times New Roman" panose="02020603050405020304" pitchFamily="18" charset="0"/>
                <a:cs typeface="Times New Roman" panose="02020603050405020304" pitchFamily="18" charset="0"/>
              </a:rPr>
              <a:t>NASCM and SEACBM</a:t>
            </a:r>
            <a:r>
              <a:rPr lang="en-US" altLang="ko-KR" dirty="0">
                <a:latin typeface="Times New Roman" panose="02020603050405020304" pitchFamily="18" charset="0"/>
                <a:cs typeface="Times New Roman" panose="02020603050405020304" pitchFamily="18" charset="0"/>
              </a:rPr>
              <a:t>. Once the two additional sub regions have been added, the E-SACBM will be referred to as the </a:t>
            </a:r>
            <a:r>
              <a:rPr lang="en-US" altLang="ko-KR" b="1" dirty="0">
                <a:latin typeface="Times New Roman" panose="02020603050405020304" pitchFamily="18" charset="0"/>
                <a:cs typeface="Times New Roman" panose="02020603050405020304" pitchFamily="18" charset="0"/>
              </a:rPr>
              <a:t>E-COSCAP Capacity Building Matrices (E-CCBM)</a:t>
            </a:r>
            <a:r>
              <a:rPr lang="en-US" altLang="ko-KR" dirty="0">
                <a:latin typeface="Times New Roman" panose="02020603050405020304" pitchFamily="18" charset="0"/>
                <a:cs typeface="Times New Roman" panose="02020603050405020304" pitchFamily="18" charset="0"/>
              </a:rPr>
              <a:t>. This term will incorporate the three APAC COSCAP Capacity Building Matrices.</a:t>
            </a:r>
            <a:endParaRPr lang="ko-KR" altLang="ko-KR" dirty="0">
              <a:latin typeface="Times New Roman" panose="02020603050405020304" pitchFamily="18" charset="0"/>
              <a:cs typeface="Times New Roman" panose="02020603050405020304" pitchFamily="18" charset="0"/>
            </a:endParaRPr>
          </a:p>
        </p:txBody>
      </p:sp>
      <p:sp>
        <p:nvSpPr>
          <p:cNvPr id="2" name="슬라이드 번호 개체 틀 1">
            <a:extLst>
              <a:ext uri="{FF2B5EF4-FFF2-40B4-BE49-F238E27FC236}">
                <a16:creationId xmlns:a16="http://schemas.microsoft.com/office/drawing/2014/main" id="{F238DEDB-CEEA-48C3-932E-823A4750496D}"/>
              </a:ext>
            </a:extLst>
          </p:cNvPr>
          <p:cNvSpPr>
            <a:spLocks noGrp="1"/>
          </p:cNvSpPr>
          <p:nvPr>
            <p:ph type="sldNum" sz="quarter" idx="11"/>
          </p:nvPr>
        </p:nvSpPr>
        <p:spPr/>
        <p:txBody>
          <a:bodyPr/>
          <a:lstStyle/>
          <a:p>
            <a:fld id="{F575F13B-4D88-442A-88A4-495A6F2C07E8}" type="slidenum">
              <a:rPr lang="en-US" smtClean="0"/>
              <a:pPr/>
              <a:t>9</a:t>
            </a:fld>
            <a:endParaRPr lang="en-US" dirty="0"/>
          </a:p>
        </p:txBody>
      </p:sp>
    </p:spTree>
    <p:extLst>
      <p:ext uri="{BB962C8B-B14F-4D97-AF65-F5344CB8AC3E}">
        <p14:creationId xmlns:p14="http://schemas.microsoft.com/office/powerpoint/2010/main" val="3121554698"/>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56D620A76FF2A41A00D4420C180B43A" ma:contentTypeVersion="0" ma:contentTypeDescription="Create a new document." ma:contentTypeScope="" ma:versionID="c1e489ff2e87f7b9514a28ae271cd669">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EAEF28A-9199-473D-AA26-EE153A24E0F8}"/>
</file>

<file path=customXml/itemProps2.xml><?xml version="1.0" encoding="utf-8"?>
<ds:datastoreItem xmlns:ds="http://schemas.openxmlformats.org/officeDocument/2006/customXml" ds:itemID="{ACD3EB48-9366-4228-AC74-9CAF35B86177}"/>
</file>

<file path=customXml/itemProps3.xml><?xml version="1.0" encoding="utf-8"?>
<ds:datastoreItem xmlns:ds="http://schemas.openxmlformats.org/officeDocument/2006/customXml" ds:itemID="{57E5A395-7DAA-40BB-BDCC-E0DAA6366D19}"/>
</file>

<file path=docProps/app.xml><?xml version="1.0" encoding="utf-8"?>
<Properties xmlns="http://schemas.openxmlformats.org/officeDocument/2006/extended-properties" xmlns:vt="http://schemas.openxmlformats.org/officeDocument/2006/docPropsVTypes">
  <Template>coscap template-2</Template>
  <TotalTime>343</TotalTime>
  <Words>2238</Words>
  <Application>Microsoft Office PowerPoint</Application>
  <PresentationFormat>On-screen Show (4:3)</PresentationFormat>
  <Paragraphs>114</Paragraphs>
  <Slides>16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Franklin Gothic Book</vt:lpstr>
      <vt:lpstr>Times New Roman</vt:lpstr>
      <vt:lpstr>Office 테마</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박 연수</dc:creator>
  <cp:lastModifiedBy>Wayne Loe</cp:lastModifiedBy>
  <cp:revision>37</cp:revision>
  <dcterms:created xsi:type="dcterms:W3CDTF">2019-03-20T02:49:19Z</dcterms:created>
  <dcterms:modified xsi:type="dcterms:W3CDTF">2019-03-21T02:13:40Z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0x010100356D620A76FF2A41A00D4420C180B43A</vt:lpwstr>
  </property>
</Properties>
</file>