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1"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4C3D"/>
    <a:srgbClr val="808E8E"/>
    <a:srgbClr val="F59D1F"/>
    <a:srgbClr val="2D3E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74" d="100"/>
          <a:sy n="74" d="100"/>
        </p:scale>
        <p:origin x="129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3CF70-EE15-4FAA-9732-C0BB00CEE109}" type="datetimeFigureOut">
              <a:rPr lang="en-US" smtClean="0"/>
              <a:t>4/23/2019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7D8B52-CA1A-4F16-BC5B-F296E3EE889F}" type="slidenum">
              <a:rPr lang="en-US" smtClean="0"/>
              <a:t>‹#›</a:t>
            </a:fld>
            <a:endParaRPr lang="en-US"/>
          </a:p>
        </p:txBody>
      </p:sp>
    </p:spTree>
    <p:extLst>
      <p:ext uri="{BB962C8B-B14F-4D97-AF65-F5344CB8AC3E}">
        <p14:creationId xmlns:p14="http://schemas.microsoft.com/office/powerpoint/2010/main" val="2294374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a:t>
            </a:fld>
            <a:endParaRPr lang="en-US"/>
          </a:p>
        </p:txBody>
      </p:sp>
    </p:spTree>
    <p:extLst>
      <p:ext uri="{BB962C8B-B14F-4D97-AF65-F5344CB8AC3E}">
        <p14:creationId xmlns:p14="http://schemas.microsoft.com/office/powerpoint/2010/main" val="3808023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2</a:t>
            </a:fld>
            <a:endParaRPr lang="en-US"/>
          </a:p>
        </p:txBody>
      </p:sp>
    </p:spTree>
    <p:extLst>
      <p:ext uri="{BB962C8B-B14F-4D97-AF65-F5344CB8AC3E}">
        <p14:creationId xmlns:p14="http://schemas.microsoft.com/office/powerpoint/2010/main" val="233542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3</a:t>
            </a:fld>
            <a:endParaRPr lang="en-US"/>
          </a:p>
        </p:txBody>
      </p:sp>
    </p:spTree>
    <p:extLst>
      <p:ext uri="{BB962C8B-B14F-4D97-AF65-F5344CB8AC3E}">
        <p14:creationId xmlns:p14="http://schemas.microsoft.com/office/powerpoint/2010/main" val="2098043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4</a:t>
            </a:fld>
            <a:endParaRPr lang="en-US"/>
          </a:p>
        </p:txBody>
      </p:sp>
    </p:spTree>
    <p:extLst>
      <p:ext uri="{BB962C8B-B14F-4D97-AF65-F5344CB8AC3E}">
        <p14:creationId xmlns:p14="http://schemas.microsoft.com/office/powerpoint/2010/main" val="754884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5</a:t>
            </a:fld>
            <a:endParaRPr lang="en-US"/>
          </a:p>
        </p:txBody>
      </p:sp>
    </p:spTree>
    <p:extLst>
      <p:ext uri="{BB962C8B-B14F-4D97-AF65-F5344CB8AC3E}">
        <p14:creationId xmlns:p14="http://schemas.microsoft.com/office/powerpoint/2010/main" val="2826617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ko-KR" altLang="en-US"/>
              <a:t>마스터 제목 스타일 편집</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클릭하여 마스터 부제목 스타일 편집</a:t>
            </a:r>
            <a:endParaRPr lang="en-US"/>
          </a:p>
        </p:txBody>
      </p:sp>
      <p:sp>
        <p:nvSpPr>
          <p:cNvPr id="4" name="Date Placeholder 3"/>
          <p:cNvSpPr>
            <a:spLocks noGrp="1"/>
          </p:cNvSpPr>
          <p:nvPr>
            <p:ph type="dt" sz="half" idx="10"/>
          </p:nvPr>
        </p:nvSpPr>
        <p:spPr/>
        <p:txBody>
          <a:bodyPr/>
          <a:lstStyle/>
          <a:p>
            <a:fld id="{36FE6A19-9CB4-4A48-B67C-11514231AD42}" type="datetimeFigureOut">
              <a:rPr lang="en-US" smtClean="0"/>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Vertical Text Placeholder 2"/>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fld id="{36FE6A19-9CB4-4A48-B67C-11514231AD42}" type="datetimeFigureOut">
              <a:rPr lang="en-US" smtClean="0"/>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ko-KR" altLang="en-US"/>
              <a:t>마스터 제목 스타일 편집</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fld id="{36FE6A19-9CB4-4A48-B67C-11514231AD42}" type="datetimeFigureOut">
              <a:rPr lang="en-US" smtClean="0"/>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7" name="Date Placeholder 6"/>
          <p:cNvSpPr>
            <a:spLocks noGrp="1"/>
          </p:cNvSpPr>
          <p:nvPr>
            <p:ph type="dt" sz="half" idx="10"/>
          </p:nvPr>
        </p:nvSpPr>
        <p:spPr/>
        <p:txBody>
          <a:bodyPr/>
          <a:lstStyle/>
          <a:p>
            <a:fld id="{36FE6A19-9CB4-4A48-B67C-11514231AD42}" type="datetimeFigureOut">
              <a:rPr lang="en-US" smtClean="0"/>
              <a:pPr/>
              <a:t>4/23/2019</a:t>
            </a:fld>
            <a:endParaRPr lang="en-US" dirty="0"/>
          </a:p>
        </p:txBody>
      </p:sp>
      <p:sp>
        <p:nvSpPr>
          <p:cNvPr id="8" name="Slide Number Placeholder 7"/>
          <p:cNvSpPr>
            <a:spLocks noGrp="1"/>
          </p:cNvSpPr>
          <p:nvPr>
            <p:ph type="sldNum" sz="quarter" idx="11"/>
          </p:nvPr>
        </p:nvSpPr>
        <p:spPr/>
        <p:txBody>
          <a:bodyPr/>
          <a:lstStyle/>
          <a:p>
            <a:fld id="{F575F13B-4D88-442A-88A4-495A6F2C07E8}"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
        <p:nvSpPr>
          <p:cNvPr id="10" name="Title 9"/>
          <p:cNvSpPr>
            <a:spLocks noGrp="1"/>
          </p:cNvSpPr>
          <p:nvPr>
            <p:ph type="title"/>
          </p:nvPr>
        </p:nvSpPr>
        <p:spPr/>
        <p:txBody>
          <a:bodyPr/>
          <a:lstStyle/>
          <a:p>
            <a:r>
              <a:rPr lang="ko-KR" altLang="en-US"/>
              <a:t>마스터 제목 스타일 편집</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ko-KR" altLang="en-US"/>
              <a:t>마스터 제목 스타일 편집</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36FE6A19-9CB4-4A48-B67C-11514231AD42}" type="datetimeFigureOut">
              <a:rPr lang="en-US" smtClean="0"/>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5" name="Date Placeholder 4"/>
          <p:cNvSpPr>
            <a:spLocks noGrp="1"/>
          </p:cNvSpPr>
          <p:nvPr>
            <p:ph type="dt" sz="half" idx="10"/>
          </p:nvPr>
        </p:nvSpPr>
        <p:spPr/>
        <p:txBody>
          <a:bodyPr/>
          <a:lstStyle/>
          <a:p>
            <a:fld id="{36FE6A19-9CB4-4A48-B67C-11514231AD42}" type="datetimeFigureOut">
              <a:rPr lang="en-US" smtClean="0"/>
              <a:t>4/23/2019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ko-KR" altLang="en-US"/>
              <a:t>마스터 제목 스타일 편집</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7" name="Date Placeholder 6"/>
          <p:cNvSpPr>
            <a:spLocks noGrp="1"/>
          </p:cNvSpPr>
          <p:nvPr>
            <p:ph type="dt" sz="half" idx="10"/>
          </p:nvPr>
        </p:nvSpPr>
        <p:spPr/>
        <p:txBody>
          <a:bodyPr/>
          <a:lstStyle/>
          <a:p>
            <a:fld id="{36FE6A19-9CB4-4A48-B67C-11514231AD42}" type="datetimeFigureOut">
              <a:rPr lang="en-US" smtClean="0"/>
              <a:t>4/23/2019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Date Placeholder 2"/>
          <p:cNvSpPr>
            <a:spLocks noGrp="1"/>
          </p:cNvSpPr>
          <p:nvPr>
            <p:ph type="dt" sz="half" idx="10"/>
          </p:nvPr>
        </p:nvSpPr>
        <p:spPr/>
        <p:txBody>
          <a:bodyPr/>
          <a:lstStyle/>
          <a:p>
            <a:fld id="{36FE6A19-9CB4-4A48-B67C-11514231AD42}" type="datetimeFigureOut">
              <a:rPr lang="en-US" smtClean="0"/>
              <a:t>4/23/2019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FE6A19-9CB4-4A48-B67C-11514231AD42}" type="datetimeFigureOut">
              <a:rPr lang="en-US" smtClean="0"/>
              <a:t>4/23/2019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75F13B-4D88-442A-88A4-495A6F2C07E8}" type="slidenum">
              <a:rPr lang="en-US" smtClean="0"/>
              <a:t>‹#›</a:t>
            </a:fld>
            <a:endParaRPr lang="en-US"/>
          </a:p>
        </p:txBody>
      </p:sp>
      <p:sp>
        <p:nvSpPr>
          <p:cNvPr id="5" name="직사각형 4">
            <a:extLst>
              <a:ext uri="{FF2B5EF4-FFF2-40B4-BE49-F238E27FC236}">
                <a16:creationId xmlns:a16="http://schemas.microsoft.com/office/drawing/2014/main" xmlns="" id="{19B7ED81-3494-4F1B-B613-615C6370D22F}"/>
              </a:ext>
            </a:extLst>
          </p:cNvPr>
          <p:cNvSpPr/>
          <p:nvPr userDrawn="1"/>
        </p:nvSpPr>
        <p:spPr>
          <a:xfrm>
            <a:off x="107504" y="5440139"/>
            <a:ext cx="1547664" cy="1080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ko-KR" altLang="en-US"/>
              <a:t>마스터 제목 스타일 편집</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36FE6A19-9CB4-4A48-B67C-11514231AD42}" type="datetimeFigureOut">
              <a:rPr lang="en-US" smtClean="0"/>
              <a:t>4/23/2019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ko-KR" altLang="en-US"/>
              <a:t>마스터 제목 스타일 편집</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36FE6A19-9CB4-4A48-B67C-11514231AD42}" type="datetimeFigureOut">
              <a:rPr lang="en-US" smtClean="0"/>
              <a:t>4/23/2019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Content Placeholder 15" descr="tmp1_2.jpg"/>
          <p:cNvPicPr>
            <a:picLocks noChangeAspect="1"/>
          </p:cNvPicPr>
          <p:nvPr userDrawn="1"/>
        </p:nvPicPr>
        <p:blipFill>
          <a:blip r:embed="rId13" cstate="print"/>
          <a:stretch>
            <a:fillRect/>
          </a:stretch>
        </p:blipFill>
        <p:spPr>
          <a:xfrm>
            <a:off x="0" y="6551400"/>
            <a:ext cx="9180512" cy="333984"/>
          </a:xfrm>
          <a:prstGeom prst="rect">
            <a:avLst/>
          </a:prstGeom>
        </p:spPr>
      </p:pic>
      <p:pic>
        <p:nvPicPr>
          <p:cNvPr id="7" name="Picture 6" descr="coscap title_1.jpg"/>
          <p:cNvPicPr>
            <a:picLocks noChangeAspect="1"/>
          </p:cNvPicPr>
          <p:nvPr userDrawn="1"/>
        </p:nvPicPr>
        <p:blipFill>
          <a:blip r:embed="rId14" cstate="print"/>
          <a:stretch>
            <a:fillRect/>
          </a:stretch>
        </p:blipFill>
        <p:spPr>
          <a:xfrm>
            <a:off x="7635510" y="0"/>
            <a:ext cx="1545002" cy="1196752"/>
          </a:xfrm>
          <a:prstGeom prst="rect">
            <a:avLst/>
          </a:prstGeom>
        </p:spPr>
      </p:pic>
      <p:pic>
        <p:nvPicPr>
          <p:cNvPr id="8" name="Picture 7" descr="tmp1_2.jpg"/>
          <p:cNvPicPr>
            <a:picLocks noChangeAspect="1"/>
          </p:cNvPicPr>
          <p:nvPr userDrawn="1"/>
        </p:nvPicPr>
        <p:blipFill>
          <a:blip r:embed="rId13" cstate="print"/>
          <a:stretch>
            <a:fillRect/>
          </a:stretch>
        </p:blipFill>
        <p:spPr>
          <a:xfrm rot="10800000" flipV="1">
            <a:off x="0" y="0"/>
            <a:ext cx="7668344" cy="1196752"/>
          </a:xfrm>
          <a:prstGeom prst="rect">
            <a:avLst/>
          </a:prstGeom>
        </p:spPr>
      </p:pic>
      <p:sp>
        <p:nvSpPr>
          <p:cNvPr id="9" name="Rectangle 8"/>
          <p:cNvSpPr/>
          <p:nvPr userDrawn="1"/>
        </p:nvSpPr>
        <p:spPr>
          <a:xfrm>
            <a:off x="323528" y="16748"/>
            <a:ext cx="2088232" cy="1107996"/>
          </a:xfrm>
          <a:prstGeom prst="rect">
            <a:avLst/>
          </a:prstGeom>
          <a:noFill/>
        </p:spPr>
        <p:txBody>
          <a:bodyPr wrap="square" lIns="91440" tIns="45720" rIns="91440" bIns="45720">
            <a:spAutoFit/>
          </a:bodyPr>
          <a:lstStyle/>
          <a:p>
            <a:r>
              <a:rPr lang="en-US" sz="3800" b="1" spc="3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Book" pitchFamily="34" charset="0"/>
                <a:cs typeface="Times New Roman" pitchFamily="18" charset="0"/>
              </a:rPr>
              <a:t>COSCAP</a:t>
            </a:r>
          </a:p>
          <a:p>
            <a:r>
              <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Book" pitchFamily="34" charset="0"/>
                <a:cs typeface="Times New Roman" pitchFamily="18" charset="0"/>
              </a:rPr>
              <a:t>North Asia</a:t>
            </a:r>
          </a:p>
        </p:txBody>
      </p:sp>
      <p:sp>
        <p:nvSpPr>
          <p:cNvPr id="10" name="Rectangle 9"/>
          <p:cNvSpPr/>
          <p:nvPr userDrawn="1"/>
        </p:nvSpPr>
        <p:spPr>
          <a:xfrm>
            <a:off x="2411760" y="116632"/>
            <a:ext cx="4968551" cy="872547"/>
          </a:xfrm>
          <a:prstGeom prst="rect">
            <a:avLst/>
          </a:prstGeom>
          <a:noFill/>
        </p:spPr>
        <p:txBody>
          <a:bodyPr wrap="square" lIns="91440" tIns="45720" rIns="91440" bIns="45720">
            <a:spAutoFit/>
          </a:bodyPr>
          <a:lstStyle/>
          <a:p>
            <a:pPr marL="0" marR="0" lvl="0" indent="0" defTabSz="914400" rtl="0" eaLnBrk="1" fontAlgn="auto" latinLnBrk="0" hangingPunct="1">
              <a:lnSpc>
                <a:spcPct val="150000"/>
              </a:lnSpc>
              <a:spcBef>
                <a:spcPct val="0"/>
              </a:spcBef>
              <a:spcAft>
                <a:spcPts val="0"/>
              </a:spcAft>
              <a:buClrTx/>
              <a:buSzTx/>
              <a:buFontTx/>
              <a:buNone/>
              <a:tabLst/>
              <a:defRPr/>
            </a:pPr>
            <a:r>
              <a:rPr lang="en-US" b="0" cap="none" dirty="0">
                <a:ln w="18415" cmpd="sng">
                  <a:solidFill>
                    <a:srgbClr val="FFFFFF"/>
                  </a:solidFill>
                  <a:prstDash val="solid"/>
                </a:ln>
                <a:solidFill>
                  <a:schemeClr val="bg1"/>
                </a:solidFill>
                <a:effectLst>
                  <a:outerShdw blurRad="63500" dir="3600000" algn="tl" rotWithShape="0">
                    <a:srgbClr val="000000">
                      <a:alpha val="70000"/>
                    </a:srgbClr>
                  </a:outerShdw>
                </a:effectLst>
                <a:latin typeface="Franklin Gothic Book" pitchFamily="34" charset="0"/>
                <a:ea typeface="+mj-ea"/>
                <a:cs typeface="Arial" pitchFamily="34" charset="0"/>
              </a:rPr>
              <a:t>Cooperative Development of Operational Safety &amp;</a:t>
            </a:r>
          </a:p>
          <a:p>
            <a:pPr marL="0" marR="0" lvl="0" indent="0" defTabSz="914400" rtl="0" eaLnBrk="1" fontAlgn="auto" latinLnBrk="0" hangingPunct="1">
              <a:lnSpc>
                <a:spcPct val="150000"/>
              </a:lnSpc>
              <a:spcBef>
                <a:spcPct val="0"/>
              </a:spcBef>
              <a:spcAft>
                <a:spcPts val="0"/>
              </a:spcAft>
              <a:buClrTx/>
              <a:buSzTx/>
              <a:buFontTx/>
              <a:buNone/>
              <a:tabLst/>
              <a:defRPr/>
            </a:pPr>
            <a:r>
              <a:rPr kumimoji="0" lang="en-US" b="0" i="0" u="none" strike="noStrike" kern="1200" cap="none" normalizeH="0" baseline="0" noProof="0" dirty="0">
                <a:ln w="18415" cmpd="sng">
                  <a:solidFill>
                    <a:srgbClr val="FFFFFF"/>
                  </a:solidFill>
                  <a:prstDash val="solid"/>
                </a:ln>
                <a:solidFill>
                  <a:schemeClr val="bg1"/>
                </a:solidFill>
                <a:effectLst>
                  <a:outerShdw blurRad="63500" dir="3600000" algn="tl" rotWithShape="0">
                    <a:srgbClr val="000000">
                      <a:alpha val="70000"/>
                    </a:srgbClr>
                  </a:outerShdw>
                </a:effectLst>
                <a:uLnTx/>
                <a:uFillTx/>
                <a:latin typeface="Franklin Gothic Book" pitchFamily="34" charset="0"/>
                <a:ea typeface="+mj-ea"/>
                <a:cs typeface="Arial" pitchFamily="34" charset="0"/>
              </a:rPr>
              <a:t>Continuing Airworthiness</a:t>
            </a:r>
            <a:r>
              <a:rPr kumimoji="0" lang="en-US" b="0" i="0" u="none" strike="noStrike" kern="1200" cap="none" normalizeH="0" noProof="0" dirty="0">
                <a:ln w="18415" cmpd="sng">
                  <a:solidFill>
                    <a:srgbClr val="FFFFFF"/>
                  </a:solidFill>
                  <a:prstDash val="solid"/>
                </a:ln>
                <a:solidFill>
                  <a:schemeClr val="bg1"/>
                </a:solidFill>
                <a:effectLst>
                  <a:outerShdw blurRad="63500" dir="3600000" algn="tl" rotWithShape="0">
                    <a:srgbClr val="000000">
                      <a:alpha val="70000"/>
                    </a:srgbClr>
                  </a:outerShdw>
                </a:effectLst>
                <a:uLnTx/>
                <a:uFillTx/>
                <a:latin typeface="Franklin Gothic Book" pitchFamily="34" charset="0"/>
                <a:ea typeface="+mj-ea"/>
                <a:cs typeface="Arial" pitchFamily="34" charset="0"/>
              </a:rPr>
              <a:t> Programme</a:t>
            </a:r>
            <a:endParaRPr lang="en-US" b="0" cap="none" dirty="0">
              <a:ln w="18415" cmpd="sng">
                <a:solidFill>
                  <a:srgbClr val="FFFFFF"/>
                </a:solidFill>
                <a:prstDash val="solid"/>
              </a:ln>
              <a:solidFill>
                <a:schemeClr val="bg1"/>
              </a:solidFill>
              <a:effectLst>
                <a:outerShdw blurRad="63500" dir="3600000" algn="tl" rotWithShape="0">
                  <a:srgbClr val="000000">
                    <a:alpha val="70000"/>
                  </a:srgbClr>
                </a:outerShdw>
              </a:effectLst>
              <a:latin typeface="Franklin Gothic Book" pitchFamily="34" charset="0"/>
              <a:cs typeface="Arial" pitchFamily="34" charset="0"/>
            </a:endParaRPr>
          </a:p>
        </p:txBody>
      </p:sp>
      <p:cxnSp>
        <p:nvCxnSpPr>
          <p:cNvPr id="11" name="Straight Connector 10"/>
          <p:cNvCxnSpPr/>
          <p:nvPr userDrawn="1"/>
        </p:nvCxnSpPr>
        <p:spPr>
          <a:xfrm>
            <a:off x="2411760" y="620688"/>
            <a:ext cx="4968552" cy="0"/>
          </a:xfrm>
          <a:prstGeom prst="line">
            <a:avLst/>
          </a:prstGeom>
          <a:ln w="15875">
            <a:solidFill>
              <a:schemeClr val="bg1"/>
            </a:solidFill>
          </a:ln>
        </p:spPr>
        <p:style>
          <a:lnRef idx="2">
            <a:schemeClr val="accent1"/>
          </a:lnRef>
          <a:fillRef idx="0">
            <a:schemeClr val="accent1"/>
          </a:fillRef>
          <a:effectRef idx="1">
            <a:schemeClr val="accent1"/>
          </a:effectRef>
          <a:fontRef idx="minor">
            <a:schemeClr val="tx1"/>
          </a:fontRef>
        </p:style>
      </p:cxnSp>
      <p:pic>
        <p:nvPicPr>
          <p:cNvPr id="12" name="Content Placeholder 27" descr="coscap title_4.jpg"/>
          <p:cNvPicPr>
            <a:picLocks noChangeAspect="1"/>
          </p:cNvPicPr>
          <p:nvPr userDrawn="1"/>
        </p:nvPicPr>
        <p:blipFill>
          <a:blip r:embed="rId15" cstate="print"/>
          <a:stretch>
            <a:fillRect/>
          </a:stretch>
        </p:blipFill>
        <p:spPr>
          <a:xfrm>
            <a:off x="133700" y="5400601"/>
            <a:ext cx="1197940" cy="1052735"/>
          </a:xfrm>
          <a:prstGeom prst="rect">
            <a:avLst/>
          </a:prstGeom>
        </p:spPr>
      </p:pic>
      <p:sp>
        <p:nvSpPr>
          <p:cNvPr id="2" name="Title Placeholder 1"/>
          <p:cNvSpPr>
            <a:spLocks noGrp="1"/>
          </p:cNvSpPr>
          <p:nvPr>
            <p:ph type="title"/>
          </p:nvPr>
        </p:nvSpPr>
        <p:spPr>
          <a:xfrm>
            <a:off x="457200" y="1349896"/>
            <a:ext cx="8229600" cy="494928"/>
          </a:xfrm>
          <a:prstGeom prst="rect">
            <a:avLst/>
          </a:prstGeom>
        </p:spPr>
        <p:txBody>
          <a:bodyPr vert="horz" lIns="91440" tIns="45720" rIns="91440" bIns="45720" rtlCol="0" anchor="ctr">
            <a:normAutofit/>
          </a:bodyPr>
          <a:lstStyle/>
          <a:p>
            <a:r>
              <a:rPr lang="ko-KR" altLang="en-US"/>
              <a:t>마스터 제목 스타일 편집</a:t>
            </a:r>
            <a:endParaRPr lang="en-US"/>
          </a:p>
        </p:txBody>
      </p:sp>
      <p:sp>
        <p:nvSpPr>
          <p:cNvPr id="3" name="Text Placeholder 2"/>
          <p:cNvSpPr>
            <a:spLocks noGrp="1"/>
          </p:cNvSpPr>
          <p:nvPr>
            <p:ph type="body" idx="1"/>
          </p:nvPr>
        </p:nvSpPr>
        <p:spPr>
          <a:xfrm>
            <a:off x="457200" y="1988840"/>
            <a:ext cx="8229600" cy="4309939"/>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2"/>
          </p:nvPr>
        </p:nvSpPr>
        <p:spPr>
          <a:xfrm>
            <a:off x="251520" y="6520259"/>
            <a:ext cx="2133600" cy="365125"/>
          </a:xfrm>
          <a:prstGeom prst="rect">
            <a:avLst/>
          </a:prstGeom>
        </p:spPr>
        <p:txBody>
          <a:bodyPr vert="horz" lIns="91440" tIns="45720" rIns="91440" bIns="45720" rtlCol="0" anchor="ctr"/>
          <a:lstStyle>
            <a:lvl1pPr algn="l">
              <a:defRPr sz="1200">
                <a:solidFill>
                  <a:schemeClr val="bg1"/>
                </a:solidFill>
                <a:latin typeface="Franklin Gothic Book" pitchFamily="34" charset="0"/>
              </a:defRPr>
            </a:lvl1pPr>
          </a:lstStyle>
          <a:p>
            <a:fld id="{36FE6A19-9CB4-4A48-B67C-11514231AD42}" type="datetimeFigureOut">
              <a:rPr lang="en-US" smtClean="0"/>
              <a:pPr/>
              <a:t>4/23/2019</a:t>
            </a:fld>
            <a:endParaRPr lang="en-US" dirty="0"/>
          </a:p>
        </p:txBody>
      </p:sp>
      <p:sp>
        <p:nvSpPr>
          <p:cNvPr id="5" name="Footer Placeholder 4"/>
          <p:cNvSpPr>
            <a:spLocks noGrp="1"/>
          </p:cNvSpPr>
          <p:nvPr>
            <p:ph type="ftr" sz="quarter" idx="3"/>
          </p:nvPr>
        </p:nvSpPr>
        <p:spPr>
          <a:xfrm>
            <a:off x="3124200" y="6520259"/>
            <a:ext cx="2895600" cy="365125"/>
          </a:xfrm>
          <a:prstGeom prst="rect">
            <a:avLst/>
          </a:prstGeom>
        </p:spPr>
        <p:txBody>
          <a:bodyPr vert="horz" lIns="91440" tIns="45720" rIns="91440" bIns="45720" rtlCol="0" anchor="ctr"/>
          <a:lstStyle>
            <a:lvl1pPr algn="ctr">
              <a:defRPr sz="1200">
                <a:solidFill>
                  <a:schemeClr val="bg1"/>
                </a:solidFill>
                <a:latin typeface="Franklin Gothic Book" pitchFamily="34" charset="0"/>
              </a:defRPr>
            </a:lvl1pPr>
          </a:lstStyle>
          <a:p>
            <a:endParaRPr lang="en-US" dirty="0"/>
          </a:p>
        </p:txBody>
      </p:sp>
      <p:sp>
        <p:nvSpPr>
          <p:cNvPr id="6" name="Slide Number Placeholder 5"/>
          <p:cNvSpPr>
            <a:spLocks noGrp="1"/>
          </p:cNvSpPr>
          <p:nvPr>
            <p:ph type="sldNum" sz="quarter" idx="4"/>
          </p:nvPr>
        </p:nvSpPr>
        <p:spPr>
          <a:xfrm>
            <a:off x="6758880" y="6520259"/>
            <a:ext cx="2133600" cy="365125"/>
          </a:xfrm>
          <a:prstGeom prst="rect">
            <a:avLst/>
          </a:prstGeom>
        </p:spPr>
        <p:txBody>
          <a:bodyPr vert="horz" lIns="91440" tIns="45720" rIns="91440" bIns="45720" rtlCol="0" anchor="ctr"/>
          <a:lstStyle>
            <a:lvl1pPr algn="r">
              <a:defRPr sz="1200">
                <a:solidFill>
                  <a:schemeClr val="bg1"/>
                </a:solidFill>
                <a:latin typeface="Franklin Gothic Book" pitchFamily="34" charset="0"/>
              </a:defRPr>
            </a:lvl1pPr>
          </a:lstStyle>
          <a:p>
            <a:fld id="{F575F13B-4D88-442A-88A4-495A6F2C07E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자유형: 도형 40">
            <a:extLst>
              <a:ext uri="{FF2B5EF4-FFF2-40B4-BE49-F238E27FC236}">
                <a16:creationId xmlns:a16="http://schemas.microsoft.com/office/drawing/2014/main" xmlns="" id="{8F5EA598-F07D-43E8-BC50-6C829680937C}"/>
              </a:ext>
            </a:extLst>
          </p:cNvPr>
          <p:cNvSpPr/>
          <p:nvPr/>
        </p:nvSpPr>
        <p:spPr>
          <a:xfrm>
            <a:off x="291974" y="1484784"/>
            <a:ext cx="2119786" cy="2500034"/>
          </a:xfrm>
          <a:custGeom>
            <a:avLst/>
            <a:gdLst>
              <a:gd name="connsiteX0" fmla="*/ 316611 w 2448272"/>
              <a:gd name="connsiteY0" fmla="*/ 0 h 2887444"/>
              <a:gd name="connsiteX1" fmla="*/ 2131661 w 2448272"/>
              <a:gd name="connsiteY1" fmla="*/ 0 h 2887444"/>
              <a:gd name="connsiteX2" fmla="*/ 2448272 w 2448272"/>
              <a:gd name="connsiteY2" fmla="*/ 316611 h 2887444"/>
              <a:gd name="connsiteX3" fmla="*/ 2448272 w 2448272"/>
              <a:gd name="connsiteY3" fmla="*/ 915914 h 2887444"/>
              <a:gd name="connsiteX4" fmla="*/ 2405565 w 2448272"/>
              <a:gd name="connsiteY4" fmla="*/ 902656 h 2887444"/>
              <a:gd name="connsiteX5" fmla="*/ 2340260 w 2448272"/>
              <a:gd name="connsiteY5" fmla="*/ 896073 h 2887444"/>
              <a:gd name="connsiteX6" fmla="*/ 2016224 w 2448272"/>
              <a:gd name="connsiteY6" fmla="*/ 1220109 h 2887444"/>
              <a:gd name="connsiteX7" fmla="*/ 2340260 w 2448272"/>
              <a:gd name="connsiteY7" fmla="*/ 1544145 h 2887444"/>
              <a:gd name="connsiteX8" fmla="*/ 2405565 w 2448272"/>
              <a:gd name="connsiteY8" fmla="*/ 1537562 h 2887444"/>
              <a:gd name="connsiteX9" fmla="*/ 2448272 w 2448272"/>
              <a:gd name="connsiteY9" fmla="*/ 1524305 h 2887444"/>
              <a:gd name="connsiteX10" fmla="*/ 2448272 w 2448272"/>
              <a:gd name="connsiteY10" fmla="*/ 2131661 h 2887444"/>
              <a:gd name="connsiteX11" fmla="*/ 2131661 w 2448272"/>
              <a:gd name="connsiteY11" fmla="*/ 2448272 h 2887444"/>
              <a:gd name="connsiteX12" fmla="*/ 1526120 w 2448272"/>
              <a:gd name="connsiteY12" fmla="*/ 2448272 h 2887444"/>
              <a:gd name="connsiteX13" fmla="*/ 1541589 w 2448272"/>
              <a:gd name="connsiteY13" fmla="*/ 2498104 h 2887444"/>
              <a:gd name="connsiteX14" fmla="*/ 1548172 w 2448272"/>
              <a:gd name="connsiteY14" fmla="*/ 2563408 h 2887444"/>
              <a:gd name="connsiteX15" fmla="*/ 1224136 w 2448272"/>
              <a:gd name="connsiteY15" fmla="*/ 2887444 h 2887444"/>
              <a:gd name="connsiteX16" fmla="*/ 900100 w 2448272"/>
              <a:gd name="connsiteY16" fmla="*/ 2563408 h 2887444"/>
              <a:gd name="connsiteX17" fmla="*/ 906683 w 2448272"/>
              <a:gd name="connsiteY17" fmla="*/ 2498104 h 2887444"/>
              <a:gd name="connsiteX18" fmla="*/ 922152 w 2448272"/>
              <a:gd name="connsiteY18" fmla="*/ 2448272 h 2887444"/>
              <a:gd name="connsiteX19" fmla="*/ 316611 w 2448272"/>
              <a:gd name="connsiteY19" fmla="*/ 2448272 h 2887444"/>
              <a:gd name="connsiteX20" fmla="*/ 0 w 2448272"/>
              <a:gd name="connsiteY20" fmla="*/ 2131661 h 2887444"/>
              <a:gd name="connsiteX21" fmla="*/ 0 w 2448272"/>
              <a:gd name="connsiteY21" fmla="*/ 316611 h 2887444"/>
              <a:gd name="connsiteX22" fmla="*/ 316611 w 2448272"/>
              <a:gd name="connsiteY22" fmla="*/ 0 h 2887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448272" h="2887444">
                <a:moveTo>
                  <a:pt x="316611" y="0"/>
                </a:moveTo>
                <a:lnTo>
                  <a:pt x="2131661" y="0"/>
                </a:lnTo>
                <a:cubicBezTo>
                  <a:pt x="2306520" y="0"/>
                  <a:pt x="2448272" y="141752"/>
                  <a:pt x="2448272" y="316611"/>
                </a:cubicBezTo>
                <a:lnTo>
                  <a:pt x="2448272" y="915914"/>
                </a:lnTo>
                <a:lnTo>
                  <a:pt x="2405565" y="902656"/>
                </a:lnTo>
                <a:cubicBezTo>
                  <a:pt x="2384471" y="898340"/>
                  <a:pt x="2362630" y="896073"/>
                  <a:pt x="2340260" y="896073"/>
                </a:cubicBezTo>
                <a:cubicBezTo>
                  <a:pt x="2161300" y="896073"/>
                  <a:pt x="2016224" y="1041149"/>
                  <a:pt x="2016224" y="1220109"/>
                </a:cubicBezTo>
                <a:cubicBezTo>
                  <a:pt x="2016224" y="1399069"/>
                  <a:pt x="2161300" y="1544145"/>
                  <a:pt x="2340260" y="1544145"/>
                </a:cubicBezTo>
                <a:cubicBezTo>
                  <a:pt x="2362630" y="1544145"/>
                  <a:pt x="2384471" y="1541878"/>
                  <a:pt x="2405565" y="1537562"/>
                </a:cubicBezTo>
                <a:lnTo>
                  <a:pt x="2448272" y="1524305"/>
                </a:lnTo>
                <a:lnTo>
                  <a:pt x="2448272" y="2131661"/>
                </a:lnTo>
                <a:cubicBezTo>
                  <a:pt x="2448272" y="2306520"/>
                  <a:pt x="2306520" y="2448272"/>
                  <a:pt x="2131661" y="2448272"/>
                </a:cubicBezTo>
                <a:lnTo>
                  <a:pt x="1526120" y="2448272"/>
                </a:lnTo>
                <a:lnTo>
                  <a:pt x="1541589" y="2498104"/>
                </a:lnTo>
                <a:cubicBezTo>
                  <a:pt x="1545905" y="2519198"/>
                  <a:pt x="1548172" y="2541038"/>
                  <a:pt x="1548172" y="2563408"/>
                </a:cubicBezTo>
                <a:cubicBezTo>
                  <a:pt x="1548172" y="2742368"/>
                  <a:pt x="1403096" y="2887444"/>
                  <a:pt x="1224136" y="2887444"/>
                </a:cubicBezTo>
                <a:cubicBezTo>
                  <a:pt x="1045176" y="2887444"/>
                  <a:pt x="900100" y="2742368"/>
                  <a:pt x="900100" y="2563408"/>
                </a:cubicBezTo>
                <a:cubicBezTo>
                  <a:pt x="900100" y="2541038"/>
                  <a:pt x="902367" y="2519198"/>
                  <a:pt x="906683" y="2498104"/>
                </a:cubicBezTo>
                <a:lnTo>
                  <a:pt x="922152" y="2448272"/>
                </a:lnTo>
                <a:lnTo>
                  <a:pt x="316611" y="2448272"/>
                </a:lnTo>
                <a:cubicBezTo>
                  <a:pt x="141752" y="2448272"/>
                  <a:pt x="0" y="2306520"/>
                  <a:pt x="0" y="2131661"/>
                </a:cubicBezTo>
                <a:lnTo>
                  <a:pt x="0" y="316611"/>
                </a:lnTo>
                <a:cubicBezTo>
                  <a:pt x="0" y="141752"/>
                  <a:pt x="141752" y="0"/>
                  <a:pt x="316611" y="0"/>
                </a:cubicBezTo>
                <a:close/>
              </a:path>
            </a:pathLst>
          </a:custGeom>
          <a:solidFill>
            <a:srgbClr val="2D3E4F"/>
          </a:solidFill>
          <a:ln>
            <a:noFill/>
          </a:ln>
          <a:effectLst>
            <a:outerShdw blurRad="50800" dist="38100" dir="2700000" sx="102000" sy="102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4" name="자유형: 도형 43">
            <a:extLst>
              <a:ext uri="{FF2B5EF4-FFF2-40B4-BE49-F238E27FC236}">
                <a16:creationId xmlns:a16="http://schemas.microsoft.com/office/drawing/2014/main" xmlns="" id="{0EDB5EFF-FF1A-4E9D-B0FE-D11484A22295}"/>
              </a:ext>
            </a:extLst>
          </p:cNvPr>
          <p:cNvSpPr/>
          <p:nvPr/>
        </p:nvSpPr>
        <p:spPr>
          <a:xfrm>
            <a:off x="2411760" y="1484784"/>
            <a:ext cx="2488726" cy="2119786"/>
          </a:xfrm>
          <a:custGeom>
            <a:avLst/>
            <a:gdLst>
              <a:gd name="connsiteX0" fmla="*/ 742723 w 2874384"/>
              <a:gd name="connsiteY0" fmla="*/ 0 h 2448272"/>
              <a:gd name="connsiteX1" fmla="*/ 2557773 w 2874384"/>
              <a:gd name="connsiteY1" fmla="*/ 0 h 2448272"/>
              <a:gd name="connsiteX2" fmla="*/ 2874384 w 2874384"/>
              <a:gd name="connsiteY2" fmla="*/ 316611 h 2448272"/>
              <a:gd name="connsiteX3" fmla="*/ 2874384 w 2874384"/>
              <a:gd name="connsiteY3" fmla="*/ 2131661 h 2448272"/>
              <a:gd name="connsiteX4" fmla="*/ 2557773 w 2874384"/>
              <a:gd name="connsiteY4" fmla="*/ 2448272 h 2448272"/>
              <a:gd name="connsiteX5" fmla="*/ 1956655 w 2874384"/>
              <a:gd name="connsiteY5" fmla="*/ 2448272 h 2448272"/>
              <a:gd name="connsiteX6" fmla="*/ 1967701 w 2874384"/>
              <a:gd name="connsiteY6" fmla="*/ 2412689 h 2448272"/>
              <a:gd name="connsiteX7" fmla="*/ 1974284 w 2874384"/>
              <a:gd name="connsiteY7" fmla="*/ 2347384 h 2448272"/>
              <a:gd name="connsiteX8" fmla="*/ 1650248 w 2874384"/>
              <a:gd name="connsiteY8" fmla="*/ 2023348 h 2448272"/>
              <a:gd name="connsiteX9" fmla="*/ 1326212 w 2874384"/>
              <a:gd name="connsiteY9" fmla="*/ 2347384 h 2448272"/>
              <a:gd name="connsiteX10" fmla="*/ 1332796 w 2874384"/>
              <a:gd name="connsiteY10" fmla="*/ 2412689 h 2448272"/>
              <a:gd name="connsiteX11" fmla="*/ 1343841 w 2874384"/>
              <a:gd name="connsiteY11" fmla="*/ 2448272 h 2448272"/>
              <a:gd name="connsiteX12" fmla="*/ 742723 w 2874384"/>
              <a:gd name="connsiteY12" fmla="*/ 2448272 h 2448272"/>
              <a:gd name="connsiteX13" fmla="*/ 426112 w 2874384"/>
              <a:gd name="connsiteY13" fmla="*/ 2131661 h 2448272"/>
              <a:gd name="connsiteX14" fmla="*/ 426112 w 2874384"/>
              <a:gd name="connsiteY14" fmla="*/ 1530174 h 2448272"/>
              <a:gd name="connsiteX15" fmla="*/ 389341 w 2874384"/>
              <a:gd name="connsiteY15" fmla="*/ 1541589 h 2448272"/>
              <a:gd name="connsiteX16" fmla="*/ 324036 w 2874384"/>
              <a:gd name="connsiteY16" fmla="*/ 1548172 h 2448272"/>
              <a:gd name="connsiteX17" fmla="*/ 0 w 2874384"/>
              <a:gd name="connsiteY17" fmla="*/ 1224136 h 2448272"/>
              <a:gd name="connsiteX18" fmla="*/ 324036 w 2874384"/>
              <a:gd name="connsiteY18" fmla="*/ 900100 h 2448272"/>
              <a:gd name="connsiteX19" fmla="*/ 389341 w 2874384"/>
              <a:gd name="connsiteY19" fmla="*/ 906683 h 2448272"/>
              <a:gd name="connsiteX20" fmla="*/ 426112 w 2874384"/>
              <a:gd name="connsiteY20" fmla="*/ 918098 h 2448272"/>
              <a:gd name="connsiteX21" fmla="*/ 426112 w 2874384"/>
              <a:gd name="connsiteY21" fmla="*/ 316611 h 2448272"/>
              <a:gd name="connsiteX22" fmla="*/ 742723 w 2874384"/>
              <a:gd name="connsiteY22" fmla="*/ 0 h 2448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874384" h="2448272">
                <a:moveTo>
                  <a:pt x="742723" y="0"/>
                </a:moveTo>
                <a:lnTo>
                  <a:pt x="2557773" y="0"/>
                </a:lnTo>
                <a:cubicBezTo>
                  <a:pt x="2732632" y="0"/>
                  <a:pt x="2874384" y="141752"/>
                  <a:pt x="2874384" y="316611"/>
                </a:cubicBezTo>
                <a:lnTo>
                  <a:pt x="2874384" y="2131661"/>
                </a:lnTo>
                <a:cubicBezTo>
                  <a:pt x="2874384" y="2306520"/>
                  <a:pt x="2732632" y="2448272"/>
                  <a:pt x="2557773" y="2448272"/>
                </a:cubicBezTo>
                <a:lnTo>
                  <a:pt x="1956655" y="2448272"/>
                </a:lnTo>
                <a:lnTo>
                  <a:pt x="1967701" y="2412689"/>
                </a:lnTo>
                <a:cubicBezTo>
                  <a:pt x="1972017" y="2391595"/>
                  <a:pt x="1974284" y="2369754"/>
                  <a:pt x="1974284" y="2347384"/>
                </a:cubicBezTo>
                <a:cubicBezTo>
                  <a:pt x="1974284" y="2168424"/>
                  <a:pt x="1829208" y="2023348"/>
                  <a:pt x="1650248" y="2023348"/>
                </a:cubicBezTo>
                <a:cubicBezTo>
                  <a:pt x="1471288" y="2023348"/>
                  <a:pt x="1326212" y="2168424"/>
                  <a:pt x="1326212" y="2347384"/>
                </a:cubicBezTo>
                <a:cubicBezTo>
                  <a:pt x="1326212" y="2369754"/>
                  <a:pt x="1328479" y="2391595"/>
                  <a:pt x="1332796" y="2412689"/>
                </a:cubicBezTo>
                <a:lnTo>
                  <a:pt x="1343841" y="2448272"/>
                </a:lnTo>
                <a:lnTo>
                  <a:pt x="742723" y="2448272"/>
                </a:lnTo>
                <a:cubicBezTo>
                  <a:pt x="567864" y="2448272"/>
                  <a:pt x="426112" y="2306520"/>
                  <a:pt x="426112" y="2131661"/>
                </a:cubicBezTo>
                <a:lnTo>
                  <a:pt x="426112" y="1530174"/>
                </a:lnTo>
                <a:lnTo>
                  <a:pt x="389341" y="1541589"/>
                </a:lnTo>
                <a:cubicBezTo>
                  <a:pt x="368247" y="1545905"/>
                  <a:pt x="346406" y="1548172"/>
                  <a:pt x="324036" y="1548172"/>
                </a:cubicBezTo>
                <a:cubicBezTo>
                  <a:pt x="145076" y="1548172"/>
                  <a:pt x="0" y="1403096"/>
                  <a:pt x="0" y="1224136"/>
                </a:cubicBezTo>
                <a:cubicBezTo>
                  <a:pt x="0" y="1045176"/>
                  <a:pt x="145076" y="900100"/>
                  <a:pt x="324036" y="900100"/>
                </a:cubicBezTo>
                <a:cubicBezTo>
                  <a:pt x="346406" y="900100"/>
                  <a:pt x="368247" y="902367"/>
                  <a:pt x="389341" y="906683"/>
                </a:cubicBezTo>
                <a:lnTo>
                  <a:pt x="426112" y="918098"/>
                </a:lnTo>
                <a:lnTo>
                  <a:pt x="426112" y="316611"/>
                </a:lnTo>
                <a:cubicBezTo>
                  <a:pt x="426112" y="141752"/>
                  <a:pt x="567864" y="0"/>
                  <a:pt x="742723" y="0"/>
                </a:cubicBezTo>
                <a:close/>
              </a:path>
            </a:pathLst>
          </a:custGeom>
          <a:solidFill>
            <a:srgbClr val="F59D1F"/>
          </a:solidFill>
          <a:ln>
            <a:noFill/>
          </a:ln>
          <a:effectLst>
            <a:outerShdw blurRad="50800" dist="38100" dir="2700000" sx="102000" sy="102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0" name="자유형: 도형 49">
            <a:extLst>
              <a:ext uri="{FF2B5EF4-FFF2-40B4-BE49-F238E27FC236}">
                <a16:creationId xmlns:a16="http://schemas.microsoft.com/office/drawing/2014/main" xmlns="" id="{5F910C21-8024-4BA1-AE8A-D169FCDDD8FF}"/>
              </a:ext>
            </a:extLst>
          </p:cNvPr>
          <p:cNvSpPr/>
          <p:nvPr/>
        </p:nvSpPr>
        <p:spPr>
          <a:xfrm>
            <a:off x="291974" y="3980350"/>
            <a:ext cx="2493866" cy="2119786"/>
          </a:xfrm>
          <a:custGeom>
            <a:avLst/>
            <a:gdLst>
              <a:gd name="connsiteX0" fmla="*/ 316611 w 2880320"/>
              <a:gd name="connsiteY0" fmla="*/ 0 h 2448272"/>
              <a:gd name="connsiteX1" fmla="*/ 915492 w 2880320"/>
              <a:gd name="connsiteY1" fmla="*/ 0 h 2448272"/>
              <a:gd name="connsiteX2" fmla="*/ 904446 w 2880320"/>
              <a:gd name="connsiteY2" fmla="*/ 35584 h 2448272"/>
              <a:gd name="connsiteX3" fmla="*/ 897863 w 2880320"/>
              <a:gd name="connsiteY3" fmla="*/ 100888 h 2448272"/>
              <a:gd name="connsiteX4" fmla="*/ 1221899 w 2880320"/>
              <a:gd name="connsiteY4" fmla="*/ 424924 h 2448272"/>
              <a:gd name="connsiteX5" fmla="*/ 1545935 w 2880320"/>
              <a:gd name="connsiteY5" fmla="*/ 100888 h 2448272"/>
              <a:gd name="connsiteX6" fmla="*/ 1539352 w 2880320"/>
              <a:gd name="connsiteY6" fmla="*/ 35584 h 2448272"/>
              <a:gd name="connsiteX7" fmla="*/ 1528306 w 2880320"/>
              <a:gd name="connsiteY7" fmla="*/ 0 h 2448272"/>
              <a:gd name="connsiteX8" fmla="*/ 2131661 w 2880320"/>
              <a:gd name="connsiteY8" fmla="*/ 0 h 2448272"/>
              <a:gd name="connsiteX9" fmla="*/ 2448272 w 2880320"/>
              <a:gd name="connsiteY9" fmla="*/ 316611 h 2448272"/>
              <a:gd name="connsiteX10" fmla="*/ 2448272 w 2880320"/>
              <a:gd name="connsiteY10" fmla="*/ 922521 h 2448272"/>
              <a:gd name="connsiteX11" fmla="*/ 2490980 w 2880320"/>
              <a:gd name="connsiteY11" fmla="*/ 909264 h 2448272"/>
              <a:gd name="connsiteX12" fmla="*/ 2556284 w 2880320"/>
              <a:gd name="connsiteY12" fmla="*/ 902680 h 2448272"/>
              <a:gd name="connsiteX13" fmla="*/ 2880320 w 2880320"/>
              <a:gd name="connsiteY13" fmla="*/ 1226716 h 2448272"/>
              <a:gd name="connsiteX14" fmla="*/ 2556284 w 2880320"/>
              <a:gd name="connsiteY14" fmla="*/ 1550752 h 2448272"/>
              <a:gd name="connsiteX15" fmla="*/ 2490980 w 2880320"/>
              <a:gd name="connsiteY15" fmla="*/ 1544169 h 2448272"/>
              <a:gd name="connsiteX16" fmla="*/ 2448272 w 2880320"/>
              <a:gd name="connsiteY16" fmla="*/ 1530912 h 2448272"/>
              <a:gd name="connsiteX17" fmla="*/ 2448272 w 2880320"/>
              <a:gd name="connsiteY17" fmla="*/ 2131661 h 2448272"/>
              <a:gd name="connsiteX18" fmla="*/ 2131661 w 2880320"/>
              <a:gd name="connsiteY18" fmla="*/ 2448272 h 2448272"/>
              <a:gd name="connsiteX19" fmla="*/ 316611 w 2880320"/>
              <a:gd name="connsiteY19" fmla="*/ 2448272 h 2448272"/>
              <a:gd name="connsiteX20" fmla="*/ 0 w 2880320"/>
              <a:gd name="connsiteY20" fmla="*/ 2131661 h 2448272"/>
              <a:gd name="connsiteX21" fmla="*/ 0 w 2880320"/>
              <a:gd name="connsiteY21" fmla="*/ 316611 h 2448272"/>
              <a:gd name="connsiteX22" fmla="*/ 316611 w 2880320"/>
              <a:gd name="connsiteY22" fmla="*/ 0 h 2448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880320" h="2448272">
                <a:moveTo>
                  <a:pt x="316611" y="0"/>
                </a:moveTo>
                <a:lnTo>
                  <a:pt x="915492" y="0"/>
                </a:lnTo>
                <a:lnTo>
                  <a:pt x="904446" y="35584"/>
                </a:lnTo>
                <a:cubicBezTo>
                  <a:pt x="900130" y="56678"/>
                  <a:pt x="897863" y="78518"/>
                  <a:pt x="897863" y="100888"/>
                </a:cubicBezTo>
                <a:cubicBezTo>
                  <a:pt x="897863" y="279848"/>
                  <a:pt x="1042939" y="424924"/>
                  <a:pt x="1221899" y="424924"/>
                </a:cubicBezTo>
                <a:cubicBezTo>
                  <a:pt x="1400859" y="424924"/>
                  <a:pt x="1545935" y="279848"/>
                  <a:pt x="1545935" y="100888"/>
                </a:cubicBezTo>
                <a:cubicBezTo>
                  <a:pt x="1545935" y="78518"/>
                  <a:pt x="1543668" y="56678"/>
                  <a:pt x="1539352" y="35584"/>
                </a:cubicBezTo>
                <a:lnTo>
                  <a:pt x="1528306" y="0"/>
                </a:lnTo>
                <a:lnTo>
                  <a:pt x="2131661" y="0"/>
                </a:lnTo>
                <a:cubicBezTo>
                  <a:pt x="2306520" y="0"/>
                  <a:pt x="2448272" y="141752"/>
                  <a:pt x="2448272" y="316611"/>
                </a:cubicBezTo>
                <a:lnTo>
                  <a:pt x="2448272" y="922521"/>
                </a:lnTo>
                <a:lnTo>
                  <a:pt x="2490980" y="909264"/>
                </a:lnTo>
                <a:cubicBezTo>
                  <a:pt x="2512074" y="904947"/>
                  <a:pt x="2533914" y="902680"/>
                  <a:pt x="2556284" y="902680"/>
                </a:cubicBezTo>
                <a:cubicBezTo>
                  <a:pt x="2735244" y="902680"/>
                  <a:pt x="2880320" y="1047756"/>
                  <a:pt x="2880320" y="1226716"/>
                </a:cubicBezTo>
                <a:cubicBezTo>
                  <a:pt x="2880320" y="1405676"/>
                  <a:pt x="2735244" y="1550752"/>
                  <a:pt x="2556284" y="1550752"/>
                </a:cubicBezTo>
                <a:cubicBezTo>
                  <a:pt x="2533914" y="1550752"/>
                  <a:pt x="2512074" y="1548485"/>
                  <a:pt x="2490980" y="1544169"/>
                </a:cubicBezTo>
                <a:lnTo>
                  <a:pt x="2448272" y="1530912"/>
                </a:lnTo>
                <a:lnTo>
                  <a:pt x="2448272" y="2131661"/>
                </a:lnTo>
                <a:cubicBezTo>
                  <a:pt x="2448272" y="2306520"/>
                  <a:pt x="2306520" y="2448272"/>
                  <a:pt x="2131661" y="2448272"/>
                </a:cubicBezTo>
                <a:lnTo>
                  <a:pt x="316611" y="2448272"/>
                </a:lnTo>
                <a:cubicBezTo>
                  <a:pt x="141752" y="2448272"/>
                  <a:pt x="0" y="2306520"/>
                  <a:pt x="0" y="2131661"/>
                </a:cubicBezTo>
                <a:lnTo>
                  <a:pt x="0" y="316611"/>
                </a:lnTo>
                <a:cubicBezTo>
                  <a:pt x="0" y="141752"/>
                  <a:pt x="141752" y="0"/>
                  <a:pt x="316611" y="0"/>
                </a:cubicBezTo>
                <a:close/>
              </a:path>
            </a:pathLst>
          </a:custGeom>
          <a:solidFill>
            <a:srgbClr val="808E8E"/>
          </a:solidFill>
          <a:ln>
            <a:noFill/>
          </a:ln>
          <a:effectLst>
            <a:outerShdw blurRad="50800" dist="38100" dir="2700000" sx="102000" sy="102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1" name="자유형: 도형 50">
            <a:extLst>
              <a:ext uri="{FF2B5EF4-FFF2-40B4-BE49-F238E27FC236}">
                <a16:creationId xmlns:a16="http://schemas.microsoft.com/office/drawing/2014/main" xmlns="" id="{344EE19C-7620-456C-A65B-BEA74DF4C11F}"/>
              </a:ext>
            </a:extLst>
          </p:cNvPr>
          <p:cNvSpPr/>
          <p:nvPr/>
        </p:nvSpPr>
        <p:spPr>
          <a:xfrm>
            <a:off x="2780700" y="3610738"/>
            <a:ext cx="2119786" cy="2489398"/>
          </a:xfrm>
          <a:custGeom>
            <a:avLst/>
            <a:gdLst>
              <a:gd name="connsiteX0" fmla="*/ 1224136 w 2448272"/>
              <a:gd name="connsiteY0" fmla="*/ 0 h 2875160"/>
              <a:gd name="connsiteX1" fmla="*/ 1548172 w 2448272"/>
              <a:gd name="connsiteY1" fmla="*/ 324036 h 2875160"/>
              <a:gd name="connsiteX2" fmla="*/ 1541589 w 2448272"/>
              <a:gd name="connsiteY2" fmla="*/ 389341 h 2875160"/>
              <a:gd name="connsiteX3" fmla="*/ 1529934 w 2448272"/>
              <a:gd name="connsiteY3" fmla="*/ 426888 h 2875160"/>
              <a:gd name="connsiteX4" fmla="*/ 2131661 w 2448272"/>
              <a:gd name="connsiteY4" fmla="*/ 426888 h 2875160"/>
              <a:gd name="connsiteX5" fmla="*/ 2448272 w 2448272"/>
              <a:gd name="connsiteY5" fmla="*/ 743499 h 2875160"/>
              <a:gd name="connsiteX6" fmla="*/ 2448272 w 2448272"/>
              <a:gd name="connsiteY6" fmla="*/ 2558549 h 2875160"/>
              <a:gd name="connsiteX7" fmla="*/ 2131661 w 2448272"/>
              <a:gd name="connsiteY7" fmla="*/ 2875160 h 2875160"/>
              <a:gd name="connsiteX8" fmla="*/ 316611 w 2448272"/>
              <a:gd name="connsiteY8" fmla="*/ 2875160 h 2875160"/>
              <a:gd name="connsiteX9" fmla="*/ 0 w 2448272"/>
              <a:gd name="connsiteY9" fmla="*/ 2558549 h 2875160"/>
              <a:gd name="connsiteX10" fmla="*/ 0 w 2448272"/>
              <a:gd name="connsiteY10" fmla="*/ 1953377 h 2875160"/>
              <a:gd name="connsiteX11" fmla="*/ 48644 w 2448272"/>
              <a:gd name="connsiteY11" fmla="*/ 1968477 h 2875160"/>
              <a:gd name="connsiteX12" fmla="*/ 113948 w 2448272"/>
              <a:gd name="connsiteY12" fmla="*/ 1975060 h 2875160"/>
              <a:gd name="connsiteX13" fmla="*/ 437984 w 2448272"/>
              <a:gd name="connsiteY13" fmla="*/ 1651024 h 2875160"/>
              <a:gd name="connsiteX14" fmla="*/ 113948 w 2448272"/>
              <a:gd name="connsiteY14" fmla="*/ 1326988 h 2875160"/>
              <a:gd name="connsiteX15" fmla="*/ 48644 w 2448272"/>
              <a:gd name="connsiteY15" fmla="*/ 1333572 h 2875160"/>
              <a:gd name="connsiteX16" fmla="*/ 0 w 2448272"/>
              <a:gd name="connsiteY16" fmla="*/ 1348671 h 2875160"/>
              <a:gd name="connsiteX17" fmla="*/ 0 w 2448272"/>
              <a:gd name="connsiteY17" fmla="*/ 743499 h 2875160"/>
              <a:gd name="connsiteX18" fmla="*/ 316611 w 2448272"/>
              <a:gd name="connsiteY18" fmla="*/ 426888 h 2875160"/>
              <a:gd name="connsiteX19" fmla="*/ 918339 w 2448272"/>
              <a:gd name="connsiteY19" fmla="*/ 426888 h 2875160"/>
              <a:gd name="connsiteX20" fmla="*/ 906684 w 2448272"/>
              <a:gd name="connsiteY20" fmla="*/ 389341 h 2875160"/>
              <a:gd name="connsiteX21" fmla="*/ 900100 w 2448272"/>
              <a:gd name="connsiteY21" fmla="*/ 324036 h 2875160"/>
              <a:gd name="connsiteX22" fmla="*/ 1224136 w 2448272"/>
              <a:gd name="connsiteY22" fmla="*/ 0 h 287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448272" h="2875160">
                <a:moveTo>
                  <a:pt x="1224136" y="0"/>
                </a:moveTo>
                <a:cubicBezTo>
                  <a:pt x="1403096" y="0"/>
                  <a:pt x="1548172" y="145076"/>
                  <a:pt x="1548172" y="324036"/>
                </a:cubicBezTo>
                <a:cubicBezTo>
                  <a:pt x="1548172" y="346406"/>
                  <a:pt x="1545905" y="368247"/>
                  <a:pt x="1541589" y="389341"/>
                </a:cubicBezTo>
                <a:lnTo>
                  <a:pt x="1529934" y="426888"/>
                </a:lnTo>
                <a:lnTo>
                  <a:pt x="2131661" y="426888"/>
                </a:lnTo>
                <a:cubicBezTo>
                  <a:pt x="2306520" y="426888"/>
                  <a:pt x="2448272" y="568640"/>
                  <a:pt x="2448272" y="743499"/>
                </a:cubicBezTo>
                <a:lnTo>
                  <a:pt x="2448272" y="2558549"/>
                </a:lnTo>
                <a:cubicBezTo>
                  <a:pt x="2448272" y="2733408"/>
                  <a:pt x="2306520" y="2875160"/>
                  <a:pt x="2131661" y="2875160"/>
                </a:cubicBezTo>
                <a:lnTo>
                  <a:pt x="316611" y="2875160"/>
                </a:lnTo>
                <a:cubicBezTo>
                  <a:pt x="141752" y="2875160"/>
                  <a:pt x="0" y="2733408"/>
                  <a:pt x="0" y="2558549"/>
                </a:cubicBezTo>
                <a:lnTo>
                  <a:pt x="0" y="1953377"/>
                </a:lnTo>
                <a:lnTo>
                  <a:pt x="48644" y="1968477"/>
                </a:lnTo>
                <a:cubicBezTo>
                  <a:pt x="69738" y="1972793"/>
                  <a:pt x="91578" y="1975060"/>
                  <a:pt x="113948" y="1975060"/>
                </a:cubicBezTo>
                <a:cubicBezTo>
                  <a:pt x="292908" y="1975060"/>
                  <a:pt x="437984" y="1829984"/>
                  <a:pt x="437984" y="1651024"/>
                </a:cubicBezTo>
                <a:cubicBezTo>
                  <a:pt x="437984" y="1472064"/>
                  <a:pt x="292908" y="1326988"/>
                  <a:pt x="113948" y="1326988"/>
                </a:cubicBezTo>
                <a:cubicBezTo>
                  <a:pt x="91578" y="1326988"/>
                  <a:pt x="69738" y="1329255"/>
                  <a:pt x="48644" y="1333572"/>
                </a:cubicBezTo>
                <a:lnTo>
                  <a:pt x="0" y="1348671"/>
                </a:lnTo>
                <a:lnTo>
                  <a:pt x="0" y="743499"/>
                </a:lnTo>
                <a:cubicBezTo>
                  <a:pt x="0" y="568640"/>
                  <a:pt x="141752" y="426888"/>
                  <a:pt x="316611" y="426888"/>
                </a:cubicBezTo>
                <a:lnTo>
                  <a:pt x="918339" y="426888"/>
                </a:lnTo>
                <a:lnTo>
                  <a:pt x="906684" y="389341"/>
                </a:lnTo>
                <a:cubicBezTo>
                  <a:pt x="902367" y="368247"/>
                  <a:pt x="900100" y="346406"/>
                  <a:pt x="900100" y="324036"/>
                </a:cubicBezTo>
                <a:cubicBezTo>
                  <a:pt x="900100" y="145076"/>
                  <a:pt x="1045176" y="0"/>
                  <a:pt x="1224136" y="0"/>
                </a:cubicBezTo>
                <a:close/>
              </a:path>
            </a:pathLst>
          </a:custGeom>
          <a:solidFill>
            <a:srgbClr val="E84C3D"/>
          </a:solidFill>
          <a:ln>
            <a:noFill/>
          </a:ln>
          <a:effectLst>
            <a:outerShdw blurRad="50800" dist="38100" dir="2700000" sx="102000" sy="102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TextBox 8">
            <a:extLst>
              <a:ext uri="{FF2B5EF4-FFF2-40B4-BE49-F238E27FC236}">
                <a16:creationId xmlns:a16="http://schemas.microsoft.com/office/drawing/2014/main" xmlns="" id="{1C5142B1-D28D-4652-9DEA-6DCC61F3E394}"/>
              </a:ext>
            </a:extLst>
          </p:cNvPr>
          <p:cNvSpPr txBox="1"/>
          <p:nvPr/>
        </p:nvSpPr>
        <p:spPr>
          <a:xfrm>
            <a:off x="695196" y="2268159"/>
            <a:ext cx="1325235" cy="461665"/>
          </a:xfrm>
          <a:prstGeom prst="rect">
            <a:avLst/>
          </a:prstGeom>
          <a:noFill/>
        </p:spPr>
        <p:txBody>
          <a:bodyPr wrap="none" rtlCol="0">
            <a:spAutoFit/>
          </a:bodyPr>
          <a:lstStyle/>
          <a:p>
            <a:r>
              <a:rPr lang="en-US" altLang="ko-KR" sz="2400" b="1" dirty="0">
                <a:solidFill>
                  <a:schemeClr val="bg1"/>
                </a:solidFill>
                <a:latin typeface="Times New Roman" panose="02020603050405020304" pitchFamily="18" charset="0"/>
                <a:cs typeface="Times New Roman" panose="02020603050405020304" pitchFamily="18" charset="0"/>
              </a:rPr>
              <a:t>Strength</a:t>
            </a:r>
            <a:endParaRPr lang="ko-KR" altLang="en-US" sz="2400" b="1" dirty="0">
              <a:solidFill>
                <a:schemeClr val="bg1"/>
              </a:solidFill>
              <a:latin typeface="Times New Roman" panose="02020603050405020304" pitchFamily="18" charset="0"/>
              <a:cs typeface="Times New Roman" panose="02020603050405020304" pitchFamily="18" charset="0"/>
            </a:endParaRPr>
          </a:p>
        </p:txBody>
      </p:sp>
      <p:sp>
        <p:nvSpPr>
          <p:cNvPr id="52" name="TextBox 51">
            <a:extLst>
              <a:ext uri="{FF2B5EF4-FFF2-40B4-BE49-F238E27FC236}">
                <a16:creationId xmlns:a16="http://schemas.microsoft.com/office/drawing/2014/main" xmlns="" id="{F2BB3768-5514-4B34-91CB-42D56EB2C2C9}"/>
              </a:ext>
            </a:extLst>
          </p:cNvPr>
          <p:cNvSpPr txBox="1"/>
          <p:nvPr/>
        </p:nvSpPr>
        <p:spPr>
          <a:xfrm>
            <a:off x="429980" y="4809409"/>
            <a:ext cx="1843774" cy="461665"/>
          </a:xfrm>
          <a:prstGeom prst="rect">
            <a:avLst/>
          </a:prstGeom>
          <a:noFill/>
        </p:spPr>
        <p:txBody>
          <a:bodyPr wrap="none" rtlCol="0">
            <a:spAutoFit/>
          </a:bodyPr>
          <a:lstStyle/>
          <a:p>
            <a:pPr algn="ctr"/>
            <a:r>
              <a:rPr lang="en-US" altLang="ko-KR" sz="2400" b="1" dirty="0">
                <a:solidFill>
                  <a:schemeClr val="bg1"/>
                </a:solidFill>
                <a:latin typeface="Times New Roman" panose="02020603050405020304" pitchFamily="18" charset="0"/>
                <a:cs typeface="Times New Roman" panose="02020603050405020304" pitchFamily="18" charset="0"/>
              </a:rPr>
              <a:t>Opportunity</a:t>
            </a:r>
            <a:endParaRPr lang="ko-KR" altLang="en-US" sz="2400" b="1" dirty="0">
              <a:solidFill>
                <a:schemeClr val="bg1"/>
              </a:solidFill>
              <a:latin typeface="Times New Roman" panose="02020603050405020304" pitchFamily="18" charset="0"/>
              <a:cs typeface="Times New Roman" panose="02020603050405020304" pitchFamily="18" charset="0"/>
            </a:endParaRPr>
          </a:p>
        </p:txBody>
      </p:sp>
      <p:sp>
        <p:nvSpPr>
          <p:cNvPr id="53" name="TextBox 52">
            <a:extLst>
              <a:ext uri="{FF2B5EF4-FFF2-40B4-BE49-F238E27FC236}">
                <a16:creationId xmlns:a16="http://schemas.microsoft.com/office/drawing/2014/main" xmlns="" id="{54D101EF-979E-467D-B22E-FE99CA5890F5}"/>
              </a:ext>
            </a:extLst>
          </p:cNvPr>
          <p:cNvSpPr txBox="1"/>
          <p:nvPr/>
        </p:nvSpPr>
        <p:spPr>
          <a:xfrm>
            <a:off x="3355060" y="4809409"/>
            <a:ext cx="1084785" cy="461665"/>
          </a:xfrm>
          <a:prstGeom prst="rect">
            <a:avLst/>
          </a:prstGeom>
          <a:noFill/>
        </p:spPr>
        <p:txBody>
          <a:bodyPr wrap="none" rtlCol="0">
            <a:spAutoFit/>
          </a:bodyPr>
          <a:lstStyle/>
          <a:p>
            <a:pPr algn="ctr"/>
            <a:r>
              <a:rPr lang="en-US" altLang="ko-KR" sz="2400" b="1" dirty="0">
                <a:solidFill>
                  <a:schemeClr val="bg1"/>
                </a:solidFill>
                <a:latin typeface="Times New Roman" panose="02020603050405020304" pitchFamily="18" charset="0"/>
                <a:cs typeface="Times New Roman" panose="02020603050405020304" pitchFamily="18" charset="0"/>
              </a:rPr>
              <a:t>Threat</a:t>
            </a:r>
            <a:endParaRPr lang="ko-KR" altLang="en-US" sz="2400" b="1" dirty="0">
              <a:solidFill>
                <a:schemeClr val="bg1"/>
              </a:solidFill>
              <a:latin typeface="Times New Roman" panose="02020603050405020304" pitchFamily="18" charset="0"/>
              <a:cs typeface="Times New Roman" panose="02020603050405020304" pitchFamily="18" charset="0"/>
            </a:endParaRPr>
          </a:p>
        </p:txBody>
      </p:sp>
      <p:sp>
        <p:nvSpPr>
          <p:cNvPr id="54" name="TextBox 53">
            <a:extLst>
              <a:ext uri="{FF2B5EF4-FFF2-40B4-BE49-F238E27FC236}">
                <a16:creationId xmlns:a16="http://schemas.microsoft.com/office/drawing/2014/main" xmlns="" id="{6DF3E43C-DF09-43AA-9348-BD673CF149FC}"/>
              </a:ext>
            </a:extLst>
          </p:cNvPr>
          <p:cNvSpPr txBox="1"/>
          <p:nvPr/>
        </p:nvSpPr>
        <p:spPr>
          <a:xfrm>
            <a:off x="3046203" y="2268159"/>
            <a:ext cx="1485343" cy="461665"/>
          </a:xfrm>
          <a:prstGeom prst="rect">
            <a:avLst/>
          </a:prstGeom>
          <a:noFill/>
        </p:spPr>
        <p:txBody>
          <a:bodyPr wrap="none" rtlCol="0">
            <a:spAutoFit/>
          </a:bodyPr>
          <a:lstStyle/>
          <a:p>
            <a:pPr algn="ctr"/>
            <a:r>
              <a:rPr lang="en-US" altLang="ko-KR" sz="2400" b="1" dirty="0">
                <a:solidFill>
                  <a:schemeClr val="bg1"/>
                </a:solidFill>
                <a:latin typeface="Times New Roman" panose="02020603050405020304" pitchFamily="18" charset="0"/>
                <a:cs typeface="Times New Roman" panose="02020603050405020304" pitchFamily="18" charset="0"/>
              </a:rPr>
              <a:t>Weakness</a:t>
            </a:r>
            <a:endParaRPr lang="ko-KR" altLang="en-US" sz="2400" b="1" dirty="0">
              <a:solidFill>
                <a:schemeClr val="bg1"/>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xmlns="" id="{8CA044D6-757D-4CC7-BBE3-7690131F4720}"/>
              </a:ext>
            </a:extLst>
          </p:cNvPr>
          <p:cNvSpPr txBox="1"/>
          <p:nvPr/>
        </p:nvSpPr>
        <p:spPr>
          <a:xfrm>
            <a:off x="5361397" y="3086866"/>
            <a:ext cx="3668889" cy="1323439"/>
          </a:xfrm>
          <a:prstGeom prst="rect">
            <a:avLst/>
          </a:prstGeom>
          <a:noFill/>
        </p:spPr>
        <p:txBody>
          <a:bodyPr wrap="none" rtlCol="0">
            <a:spAutoFit/>
          </a:bodyPr>
          <a:lstStyle/>
          <a:p>
            <a:r>
              <a:rPr lang="en-US" altLang="ko-KR" sz="4000" b="1" dirty="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COSCAP NA</a:t>
            </a:r>
          </a:p>
          <a:p>
            <a:r>
              <a:rPr lang="en-US" altLang="ko-KR" sz="4000" b="1" dirty="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SWOT Analysis</a:t>
            </a:r>
            <a:endParaRPr lang="ko-KR" altLang="en-US" sz="4000" b="1" dirty="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8511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자유형: 도형 7">
            <a:extLst>
              <a:ext uri="{FF2B5EF4-FFF2-40B4-BE49-F238E27FC236}">
                <a16:creationId xmlns:a16="http://schemas.microsoft.com/office/drawing/2014/main" xmlns="" id="{A12A2842-7798-4CA6-8DCD-D95C072A4A2F}"/>
              </a:ext>
            </a:extLst>
          </p:cNvPr>
          <p:cNvSpPr/>
          <p:nvPr/>
        </p:nvSpPr>
        <p:spPr>
          <a:xfrm>
            <a:off x="251520" y="1367188"/>
            <a:ext cx="2880320" cy="549643"/>
          </a:xfrm>
          <a:custGeom>
            <a:avLst/>
            <a:gdLst>
              <a:gd name="connsiteX0" fmla="*/ 66210 w 2880320"/>
              <a:gd name="connsiteY0" fmla="*/ 0 h 549643"/>
              <a:gd name="connsiteX1" fmla="*/ 2598086 w 2880320"/>
              <a:gd name="connsiteY1" fmla="*/ 0 h 549643"/>
              <a:gd name="connsiteX2" fmla="*/ 2664296 w 2880320"/>
              <a:gd name="connsiteY2" fmla="*/ 66210 h 549643"/>
              <a:gd name="connsiteX3" fmla="*/ 2664296 w 2880320"/>
              <a:gd name="connsiteY3" fmla="*/ 123706 h 549643"/>
              <a:gd name="connsiteX4" fmla="*/ 2718302 w 2880320"/>
              <a:gd name="connsiteY4" fmla="*/ 112803 h 549643"/>
              <a:gd name="connsiteX5" fmla="*/ 2880320 w 2880320"/>
              <a:gd name="connsiteY5" fmla="*/ 274821 h 549643"/>
              <a:gd name="connsiteX6" fmla="*/ 2718302 w 2880320"/>
              <a:gd name="connsiteY6" fmla="*/ 436839 h 549643"/>
              <a:gd name="connsiteX7" fmla="*/ 2664296 w 2880320"/>
              <a:gd name="connsiteY7" fmla="*/ 425936 h 549643"/>
              <a:gd name="connsiteX8" fmla="*/ 2664296 w 2880320"/>
              <a:gd name="connsiteY8" fmla="*/ 483433 h 549643"/>
              <a:gd name="connsiteX9" fmla="*/ 2598086 w 2880320"/>
              <a:gd name="connsiteY9" fmla="*/ 549643 h 549643"/>
              <a:gd name="connsiteX10" fmla="*/ 66210 w 2880320"/>
              <a:gd name="connsiteY10" fmla="*/ 549643 h 549643"/>
              <a:gd name="connsiteX11" fmla="*/ 0 w 2880320"/>
              <a:gd name="connsiteY11" fmla="*/ 483433 h 549643"/>
              <a:gd name="connsiteX12" fmla="*/ 0 w 2880320"/>
              <a:gd name="connsiteY12" fmla="*/ 66210 h 549643"/>
              <a:gd name="connsiteX13" fmla="*/ 66210 w 2880320"/>
              <a:gd name="connsiteY13" fmla="*/ 0 h 549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80320" h="549643">
                <a:moveTo>
                  <a:pt x="66210" y="0"/>
                </a:moveTo>
                <a:lnTo>
                  <a:pt x="2598086" y="0"/>
                </a:lnTo>
                <a:cubicBezTo>
                  <a:pt x="2634653" y="0"/>
                  <a:pt x="2664296" y="29643"/>
                  <a:pt x="2664296" y="66210"/>
                </a:cubicBezTo>
                <a:lnTo>
                  <a:pt x="2664296" y="123706"/>
                </a:lnTo>
                <a:lnTo>
                  <a:pt x="2718302" y="112803"/>
                </a:lnTo>
                <a:cubicBezTo>
                  <a:pt x="2807782" y="112803"/>
                  <a:pt x="2880320" y="185341"/>
                  <a:pt x="2880320" y="274821"/>
                </a:cubicBezTo>
                <a:cubicBezTo>
                  <a:pt x="2880320" y="364301"/>
                  <a:pt x="2807782" y="436839"/>
                  <a:pt x="2718302" y="436839"/>
                </a:cubicBezTo>
                <a:lnTo>
                  <a:pt x="2664296" y="425936"/>
                </a:lnTo>
                <a:lnTo>
                  <a:pt x="2664296" y="483433"/>
                </a:lnTo>
                <a:cubicBezTo>
                  <a:pt x="2664296" y="520000"/>
                  <a:pt x="2634653" y="549643"/>
                  <a:pt x="2598086" y="549643"/>
                </a:cubicBezTo>
                <a:lnTo>
                  <a:pt x="66210" y="549643"/>
                </a:lnTo>
                <a:cubicBezTo>
                  <a:pt x="29643" y="549643"/>
                  <a:pt x="0" y="520000"/>
                  <a:pt x="0" y="483433"/>
                </a:cubicBezTo>
                <a:lnTo>
                  <a:pt x="0" y="66210"/>
                </a:lnTo>
                <a:cubicBezTo>
                  <a:pt x="0" y="29643"/>
                  <a:pt x="29643" y="0"/>
                  <a:pt x="66210" y="0"/>
                </a:cubicBezTo>
                <a:close/>
              </a:path>
            </a:pathLst>
          </a:custGeom>
          <a:solidFill>
            <a:srgbClr val="2D3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TextBox 11">
            <a:extLst>
              <a:ext uri="{FF2B5EF4-FFF2-40B4-BE49-F238E27FC236}">
                <a16:creationId xmlns:a16="http://schemas.microsoft.com/office/drawing/2014/main" xmlns="" id="{57F59118-416C-4103-B2CA-C019B9F90C61}"/>
              </a:ext>
            </a:extLst>
          </p:cNvPr>
          <p:cNvSpPr txBox="1"/>
          <p:nvPr/>
        </p:nvSpPr>
        <p:spPr>
          <a:xfrm>
            <a:off x="539552" y="1367188"/>
            <a:ext cx="1516697" cy="523220"/>
          </a:xfrm>
          <a:prstGeom prst="rect">
            <a:avLst/>
          </a:prstGeom>
          <a:noFill/>
        </p:spPr>
        <p:txBody>
          <a:bodyPr wrap="square" rtlCol="0">
            <a:spAutoFit/>
          </a:bodyPr>
          <a:lstStyle/>
          <a:p>
            <a:r>
              <a:rPr lang="en-US" altLang="ko-KR" sz="2800" b="1" dirty="0">
                <a:solidFill>
                  <a:schemeClr val="bg1"/>
                </a:solidFill>
                <a:latin typeface="Times New Roman" panose="02020603050405020304" pitchFamily="18" charset="0"/>
                <a:cs typeface="Times New Roman" panose="02020603050405020304" pitchFamily="18" charset="0"/>
              </a:rPr>
              <a:t>Strength</a:t>
            </a:r>
            <a:endParaRPr lang="ko-KR" altLang="en-US" sz="2800" b="1" dirty="0">
              <a:solidFill>
                <a:schemeClr val="bg1"/>
              </a:solidFill>
              <a:latin typeface="Times New Roman" panose="02020603050405020304" pitchFamily="18" charset="0"/>
              <a:cs typeface="Times New Roman" panose="02020603050405020304" pitchFamily="18" charset="0"/>
            </a:endParaRPr>
          </a:p>
        </p:txBody>
      </p:sp>
      <p:sp>
        <p:nvSpPr>
          <p:cNvPr id="2" name="직사각형 1">
            <a:extLst>
              <a:ext uri="{FF2B5EF4-FFF2-40B4-BE49-F238E27FC236}">
                <a16:creationId xmlns:a16="http://schemas.microsoft.com/office/drawing/2014/main" xmlns="" id="{517010C7-3B06-48C9-9EF7-D0A1AB26CE4B}"/>
              </a:ext>
            </a:extLst>
          </p:cNvPr>
          <p:cNvSpPr/>
          <p:nvPr/>
        </p:nvSpPr>
        <p:spPr>
          <a:xfrm>
            <a:off x="442691" y="2352196"/>
            <a:ext cx="8280000" cy="3138616"/>
          </a:xfrm>
          <a:prstGeom prst="rect">
            <a:avLst/>
          </a:prstGeom>
        </p:spPr>
        <p:txBody>
          <a:bodyPr wrap="square">
            <a:spAutoFit/>
          </a:bodyPr>
          <a:lstStyle/>
          <a:p>
            <a:pPr marL="342900" lvl="0" indent="-34290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ROK and China Strong CAAs with high Effective Implementation on the USOAP OLF. Able to share best practices and possibly leverage for future mentoring.</a:t>
            </a:r>
          </a:p>
          <a:p>
            <a:pPr marL="342900" lvl="0" indent="-342900">
              <a:lnSpc>
                <a:spcPct val="107000"/>
              </a:lnSpc>
              <a:spcAft>
                <a:spcPts val="0"/>
              </a:spcAft>
              <a:buFont typeface="Arial" panose="020B0604020202020204" pitchFamily="34" charset="0"/>
              <a:buChar char="•"/>
            </a:pPr>
            <a:endParaRPr lang="ko-KR" altLang="ko-KR" dirty="0">
              <a:latin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COSCAP under the framework of ICAO. Fully integrated into GASP, DGCA, RASG, APRAST, APANPIRG etc.</a:t>
            </a:r>
            <a:endParaRPr lang="ko-KR" altLang="ko-KR" dirty="0">
              <a:latin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endParaRPr lang="en-US" altLang="ko-KR" dirty="0">
              <a:latin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Access to a variety of SMEs. Large database developed over the years. </a:t>
            </a:r>
            <a:endParaRPr lang="ko-KR" altLang="ko-KR" dirty="0">
              <a:latin typeface="Times New Roman" panose="02020603050405020304" pitchFamily="18"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pPr>
            <a:endParaRPr lang="en-US" altLang="ko-KR" dirty="0">
              <a:latin typeface="Times New Roman" panose="02020603050405020304" pitchFamily="18"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Funding mechanism is positive. State funded administrated by TCB. Historically, strong donor support through Boeing and Airbus</a:t>
            </a:r>
            <a:endParaRPr lang="ko-KR" altLang="ko-K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5674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자유형: 도형 4">
            <a:extLst>
              <a:ext uri="{FF2B5EF4-FFF2-40B4-BE49-F238E27FC236}">
                <a16:creationId xmlns:a16="http://schemas.microsoft.com/office/drawing/2014/main" xmlns="" id="{780A777A-0525-4B36-9532-C70F27006561}"/>
              </a:ext>
            </a:extLst>
          </p:cNvPr>
          <p:cNvSpPr/>
          <p:nvPr/>
        </p:nvSpPr>
        <p:spPr>
          <a:xfrm>
            <a:off x="251520" y="1367188"/>
            <a:ext cx="2880320" cy="549643"/>
          </a:xfrm>
          <a:custGeom>
            <a:avLst/>
            <a:gdLst>
              <a:gd name="connsiteX0" fmla="*/ 66210 w 2880320"/>
              <a:gd name="connsiteY0" fmla="*/ 0 h 549643"/>
              <a:gd name="connsiteX1" fmla="*/ 2598086 w 2880320"/>
              <a:gd name="connsiteY1" fmla="*/ 0 h 549643"/>
              <a:gd name="connsiteX2" fmla="*/ 2664296 w 2880320"/>
              <a:gd name="connsiteY2" fmla="*/ 66210 h 549643"/>
              <a:gd name="connsiteX3" fmla="*/ 2664296 w 2880320"/>
              <a:gd name="connsiteY3" fmla="*/ 123706 h 549643"/>
              <a:gd name="connsiteX4" fmla="*/ 2718302 w 2880320"/>
              <a:gd name="connsiteY4" fmla="*/ 112803 h 549643"/>
              <a:gd name="connsiteX5" fmla="*/ 2880320 w 2880320"/>
              <a:gd name="connsiteY5" fmla="*/ 274821 h 549643"/>
              <a:gd name="connsiteX6" fmla="*/ 2718302 w 2880320"/>
              <a:gd name="connsiteY6" fmla="*/ 436839 h 549643"/>
              <a:gd name="connsiteX7" fmla="*/ 2664296 w 2880320"/>
              <a:gd name="connsiteY7" fmla="*/ 425936 h 549643"/>
              <a:gd name="connsiteX8" fmla="*/ 2664296 w 2880320"/>
              <a:gd name="connsiteY8" fmla="*/ 483433 h 549643"/>
              <a:gd name="connsiteX9" fmla="*/ 2598086 w 2880320"/>
              <a:gd name="connsiteY9" fmla="*/ 549643 h 549643"/>
              <a:gd name="connsiteX10" fmla="*/ 66210 w 2880320"/>
              <a:gd name="connsiteY10" fmla="*/ 549643 h 549643"/>
              <a:gd name="connsiteX11" fmla="*/ 0 w 2880320"/>
              <a:gd name="connsiteY11" fmla="*/ 483433 h 549643"/>
              <a:gd name="connsiteX12" fmla="*/ 0 w 2880320"/>
              <a:gd name="connsiteY12" fmla="*/ 66210 h 549643"/>
              <a:gd name="connsiteX13" fmla="*/ 66210 w 2880320"/>
              <a:gd name="connsiteY13" fmla="*/ 0 h 549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80320" h="549643">
                <a:moveTo>
                  <a:pt x="66210" y="0"/>
                </a:moveTo>
                <a:lnTo>
                  <a:pt x="2598086" y="0"/>
                </a:lnTo>
                <a:cubicBezTo>
                  <a:pt x="2634653" y="0"/>
                  <a:pt x="2664296" y="29643"/>
                  <a:pt x="2664296" y="66210"/>
                </a:cubicBezTo>
                <a:lnTo>
                  <a:pt x="2664296" y="123706"/>
                </a:lnTo>
                <a:lnTo>
                  <a:pt x="2718302" y="112803"/>
                </a:lnTo>
                <a:cubicBezTo>
                  <a:pt x="2807782" y="112803"/>
                  <a:pt x="2880320" y="185341"/>
                  <a:pt x="2880320" y="274821"/>
                </a:cubicBezTo>
                <a:cubicBezTo>
                  <a:pt x="2880320" y="364301"/>
                  <a:pt x="2807782" y="436839"/>
                  <a:pt x="2718302" y="436839"/>
                </a:cubicBezTo>
                <a:lnTo>
                  <a:pt x="2664296" y="425936"/>
                </a:lnTo>
                <a:lnTo>
                  <a:pt x="2664296" y="483433"/>
                </a:lnTo>
                <a:cubicBezTo>
                  <a:pt x="2664296" y="520000"/>
                  <a:pt x="2634653" y="549643"/>
                  <a:pt x="2598086" y="549643"/>
                </a:cubicBezTo>
                <a:lnTo>
                  <a:pt x="66210" y="549643"/>
                </a:lnTo>
                <a:cubicBezTo>
                  <a:pt x="29643" y="549643"/>
                  <a:pt x="0" y="520000"/>
                  <a:pt x="0" y="483433"/>
                </a:cubicBezTo>
                <a:lnTo>
                  <a:pt x="0" y="66210"/>
                </a:lnTo>
                <a:cubicBezTo>
                  <a:pt x="0" y="29643"/>
                  <a:pt x="29643" y="0"/>
                  <a:pt x="66210" y="0"/>
                </a:cubicBezTo>
                <a:close/>
              </a:path>
            </a:pathLst>
          </a:custGeom>
          <a:solidFill>
            <a:srgbClr val="F59D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TextBox 11">
            <a:extLst>
              <a:ext uri="{FF2B5EF4-FFF2-40B4-BE49-F238E27FC236}">
                <a16:creationId xmlns:a16="http://schemas.microsoft.com/office/drawing/2014/main" xmlns="" id="{57F59118-416C-4103-B2CA-C019B9F90C61}"/>
              </a:ext>
            </a:extLst>
          </p:cNvPr>
          <p:cNvSpPr txBox="1"/>
          <p:nvPr/>
        </p:nvSpPr>
        <p:spPr>
          <a:xfrm>
            <a:off x="395536" y="1367187"/>
            <a:ext cx="1872208" cy="523220"/>
          </a:xfrm>
          <a:prstGeom prst="rect">
            <a:avLst/>
          </a:prstGeom>
          <a:noFill/>
        </p:spPr>
        <p:txBody>
          <a:bodyPr wrap="square" rtlCol="0">
            <a:spAutoFit/>
          </a:bodyPr>
          <a:lstStyle/>
          <a:p>
            <a:pPr algn="ctr"/>
            <a:r>
              <a:rPr lang="en-US" altLang="ko-KR" sz="2800" b="1" dirty="0">
                <a:solidFill>
                  <a:schemeClr val="bg1"/>
                </a:solidFill>
                <a:latin typeface="Times New Roman" panose="02020603050405020304" pitchFamily="18" charset="0"/>
                <a:cs typeface="Times New Roman" panose="02020603050405020304" pitchFamily="18" charset="0"/>
              </a:rPr>
              <a:t>Weakness</a:t>
            </a:r>
            <a:endParaRPr lang="ko-KR" altLang="en-US" sz="2800" b="1" dirty="0">
              <a:solidFill>
                <a:schemeClr val="bg1"/>
              </a:solidFill>
              <a:latin typeface="Times New Roman" panose="02020603050405020304" pitchFamily="18" charset="0"/>
              <a:cs typeface="Times New Roman" panose="02020603050405020304" pitchFamily="18" charset="0"/>
            </a:endParaRPr>
          </a:p>
        </p:txBody>
      </p:sp>
      <p:sp>
        <p:nvSpPr>
          <p:cNvPr id="2" name="직사각형 1">
            <a:extLst>
              <a:ext uri="{FF2B5EF4-FFF2-40B4-BE49-F238E27FC236}">
                <a16:creationId xmlns:a16="http://schemas.microsoft.com/office/drawing/2014/main" xmlns="" id="{535CF818-8EAC-44F1-98F9-2C8DCF73E8EF}"/>
              </a:ext>
            </a:extLst>
          </p:cNvPr>
          <p:cNvSpPr/>
          <p:nvPr/>
        </p:nvSpPr>
        <p:spPr>
          <a:xfrm>
            <a:off x="432000" y="2348880"/>
            <a:ext cx="8280000" cy="3332387"/>
          </a:xfrm>
          <a:prstGeom prst="rect">
            <a:avLst/>
          </a:prstGeom>
        </p:spPr>
        <p:txBody>
          <a:bodyPr wrap="square">
            <a:spAutoFit/>
          </a:bodyPr>
          <a:lstStyle/>
          <a:p>
            <a:pPr marL="285750" lvl="0" indent="-28575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Limited Resource for scope of work. One CTA, one Program Secretary, rotating Intern for 6-month may not be able to meet all the State’s expectations. </a:t>
            </a:r>
          </a:p>
          <a:p>
            <a:pPr marL="285750" lvl="0" indent="-285750">
              <a:lnSpc>
                <a:spcPct val="107000"/>
              </a:lnSpc>
              <a:spcAft>
                <a:spcPts val="0"/>
              </a:spcAft>
              <a:buFont typeface="Arial" panose="020B0604020202020204" pitchFamily="34" charset="0"/>
              <a:buChar char="•"/>
            </a:pPr>
            <a:endParaRPr lang="ko-KR" altLang="ko-KR" dirty="0">
              <a:latin typeface="Times New Roman" panose="02020603050405020304" pitchFamily="18"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Overtasked Member Coordinators. Limited time for the project. </a:t>
            </a:r>
          </a:p>
          <a:p>
            <a:pPr marL="285750" lvl="0" indent="-285750">
              <a:lnSpc>
                <a:spcPct val="107000"/>
              </a:lnSpc>
              <a:spcAft>
                <a:spcPts val="0"/>
              </a:spcAft>
              <a:buFont typeface="Arial" panose="020B0604020202020204" pitchFamily="34" charset="0"/>
              <a:buChar char="•"/>
            </a:pPr>
            <a:endParaRPr lang="ko-KR" altLang="ko-KR" dirty="0">
              <a:latin typeface="Times New Roman" panose="02020603050405020304" pitchFamily="18"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Related item, some MCs unable to collaborate across the various internal divisions for up to date information (NASP)</a:t>
            </a:r>
          </a:p>
          <a:p>
            <a:pPr marL="285750" lvl="0" indent="-285750">
              <a:lnSpc>
                <a:spcPct val="107000"/>
              </a:lnSpc>
              <a:spcAft>
                <a:spcPts val="0"/>
              </a:spcAft>
              <a:buFont typeface="Arial" panose="020B0604020202020204" pitchFamily="34" charset="0"/>
              <a:buChar char="•"/>
            </a:pPr>
            <a:endParaRPr lang="ko-KR" altLang="ko-KR" dirty="0">
              <a:latin typeface="Times New Roman" panose="02020603050405020304" pitchFamily="18"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TCB lagging significantly on secondee request and opportunity with China</a:t>
            </a:r>
          </a:p>
          <a:p>
            <a:pPr marL="285750" lvl="0" indent="-285750">
              <a:lnSpc>
                <a:spcPct val="107000"/>
              </a:lnSpc>
              <a:spcAft>
                <a:spcPts val="0"/>
              </a:spcAft>
              <a:buFont typeface="Arial" panose="020B0604020202020204" pitchFamily="34" charset="0"/>
              <a:buChar char="•"/>
            </a:pPr>
            <a:endParaRPr lang="ko-KR" altLang="ko-KR" dirty="0">
              <a:latin typeface="Times New Roman" panose="02020603050405020304" pitchFamily="18" charset="0"/>
              <a:cs typeface="Times New Roman" panose="02020603050405020304" pitchFamily="18" charset="0"/>
            </a:endParaRPr>
          </a:p>
          <a:p>
            <a:pPr marL="285750" lvl="0" indent="-285750">
              <a:lnSpc>
                <a:spcPct val="107000"/>
              </a:lnSpc>
              <a:spcAft>
                <a:spcPts val="80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Effectively measuring the value of our training and workshops. </a:t>
            </a:r>
            <a:endParaRPr lang="ko-KR" altLang="ko-K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484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자유형: 도형 4">
            <a:extLst>
              <a:ext uri="{FF2B5EF4-FFF2-40B4-BE49-F238E27FC236}">
                <a16:creationId xmlns:a16="http://schemas.microsoft.com/office/drawing/2014/main" xmlns="" id="{63D9CD31-AA9C-44BD-9CE7-449E547A030F}"/>
              </a:ext>
            </a:extLst>
          </p:cNvPr>
          <p:cNvSpPr/>
          <p:nvPr/>
        </p:nvSpPr>
        <p:spPr>
          <a:xfrm>
            <a:off x="251520" y="1367188"/>
            <a:ext cx="2880320" cy="549643"/>
          </a:xfrm>
          <a:custGeom>
            <a:avLst/>
            <a:gdLst>
              <a:gd name="connsiteX0" fmla="*/ 66210 w 2880320"/>
              <a:gd name="connsiteY0" fmla="*/ 0 h 549643"/>
              <a:gd name="connsiteX1" fmla="*/ 2598086 w 2880320"/>
              <a:gd name="connsiteY1" fmla="*/ 0 h 549643"/>
              <a:gd name="connsiteX2" fmla="*/ 2664296 w 2880320"/>
              <a:gd name="connsiteY2" fmla="*/ 66210 h 549643"/>
              <a:gd name="connsiteX3" fmla="*/ 2664296 w 2880320"/>
              <a:gd name="connsiteY3" fmla="*/ 123706 h 549643"/>
              <a:gd name="connsiteX4" fmla="*/ 2718302 w 2880320"/>
              <a:gd name="connsiteY4" fmla="*/ 112803 h 549643"/>
              <a:gd name="connsiteX5" fmla="*/ 2880320 w 2880320"/>
              <a:gd name="connsiteY5" fmla="*/ 274821 h 549643"/>
              <a:gd name="connsiteX6" fmla="*/ 2718302 w 2880320"/>
              <a:gd name="connsiteY6" fmla="*/ 436839 h 549643"/>
              <a:gd name="connsiteX7" fmla="*/ 2664296 w 2880320"/>
              <a:gd name="connsiteY7" fmla="*/ 425936 h 549643"/>
              <a:gd name="connsiteX8" fmla="*/ 2664296 w 2880320"/>
              <a:gd name="connsiteY8" fmla="*/ 483433 h 549643"/>
              <a:gd name="connsiteX9" fmla="*/ 2598086 w 2880320"/>
              <a:gd name="connsiteY9" fmla="*/ 549643 h 549643"/>
              <a:gd name="connsiteX10" fmla="*/ 66210 w 2880320"/>
              <a:gd name="connsiteY10" fmla="*/ 549643 h 549643"/>
              <a:gd name="connsiteX11" fmla="*/ 0 w 2880320"/>
              <a:gd name="connsiteY11" fmla="*/ 483433 h 549643"/>
              <a:gd name="connsiteX12" fmla="*/ 0 w 2880320"/>
              <a:gd name="connsiteY12" fmla="*/ 66210 h 549643"/>
              <a:gd name="connsiteX13" fmla="*/ 66210 w 2880320"/>
              <a:gd name="connsiteY13" fmla="*/ 0 h 549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80320" h="549643">
                <a:moveTo>
                  <a:pt x="66210" y="0"/>
                </a:moveTo>
                <a:lnTo>
                  <a:pt x="2598086" y="0"/>
                </a:lnTo>
                <a:cubicBezTo>
                  <a:pt x="2634653" y="0"/>
                  <a:pt x="2664296" y="29643"/>
                  <a:pt x="2664296" y="66210"/>
                </a:cubicBezTo>
                <a:lnTo>
                  <a:pt x="2664296" y="123706"/>
                </a:lnTo>
                <a:lnTo>
                  <a:pt x="2718302" y="112803"/>
                </a:lnTo>
                <a:cubicBezTo>
                  <a:pt x="2807782" y="112803"/>
                  <a:pt x="2880320" y="185341"/>
                  <a:pt x="2880320" y="274821"/>
                </a:cubicBezTo>
                <a:cubicBezTo>
                  <a:pt x="2880320" y="364301"/>
                  <a:pt x="2807782" y="436839"/>
                  <a:pt x="2718302" y="436839"/>
                </a:cubicBezTo>
                <a:lnTo>
                  <a:pt x="2664296" y="425936"/>
                </a:lnTo>
                <a:lnTo>
                  <a:pt x="2664296" y="483433"/>
                </a:lnTo>
                <a:cubicBezTo>
                  <a:pt x="2664296" y="520000"/>
                  <a:pt x="2634653" y="549643"/>
                  <a:pt x="2598086" y="549643"/>
                </a:cubicBezTo>
                <a:lnTo>
                  <a:pt x="66210" y="549643"/>
                </a:lnTo>
                <a:cubicBezTo>
                  <a:pt x="29643" y="549643"/>
                  <a:pt x="0" y="520000"/>
                  <a:pt x="0" y="483433"/>
                </a:cubicBezTo>
                <a:lnTo>
                  <a:pt x="0" y="66210"/>
                </a:lnTo>
                <a:cubicBezTo>
                  <a:pt x="0" y="29643"/>
                  <a:pt x="29643" y="0"/>
                  <a:pt x="66210" y="0"/>
                </a:cubicBezTo>
                <a:close/>
              </a:path>
            </a:pathLst>
          </a:custGeom>
          <a:solidFill>
            <a:srgbClr val="808E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TextBox 11">
            <a:extLst>
              <a:ext uri="{FF2B5EF4-FFF2-40B4-BE49-F238E27FC236}">
                <a16:creationId xmlns:a16="http://schemas.microsoft.com/office/drawing/2014/main" xmlns="" id="{57F59118-416C-4103-B2CA-C019B9F90C61}"/>
              </a:ext>
            </a:extLst>
          </p:cNvPr>
          <p:cNvSpPr txBox="1"/>
          <p:nvPr/>
        </p:nvSpPr>
        <p:spPr>
          <a:xfrm>
            <a:off x="539552" y="1367188"/>
            <a:ext cx="2376264" cy="523220"/>
          </a:xfrm>
          <a:prstGeom prst="rect">
            <a:avLst/>
          </a:prstGeom>
          <a:noFill/>
        </p:spPr>
        <p:txBody>
          <a:bodyPr wrap="square" rtlCol="0">
            <a:spAutoFit/>
          </a:bodyPr>
          <a:lstStyle/>
          <a:p>
            <a:r>
              <a:rPr lang="en-US" altLang="ko-KR" sz="2800" b="1" dirty="0">
                <a:solidFill>
                  <a:schemeClr val="bg1"/>
                </a:solidFill>
                <a:latin typeface="Times New Roman" panose="02020603050405020304" pitchFamily="18" charset="0"/>
                <a:cs typeface="Times New Roman" panose="02020603050405020304" pitchFamily="18" charset="0"/>
              </a:rPr>
              <a:t>Opportunity</a:t>
            </a:r>
            <a:endParaRPr lang="ko-KR" altLang="en-US" sz="2800" b="1" dirty="0">
              <a:solidFill>
                <a:schemeClr val="bg1"/>
              </a:solidFill>
              <a:latin typeface="Times New Roman" panose="02020603050405020304" pitchFamily="18" charset="0"/>
              <a:cs typeface="Times New Roman" panose="02020603050405020304" pitchFamily="18" charset="0"/>
            </a:endParaRPr>
          </a:p>
        </p:txBody>
      </p:sp>
      <p:sp>
        <p:nvSpPr>
          <p:cNvPr id="2" name="직사각형 1">
            <a:extLst>
              <a:ext uri="{FF2B5EF4-FFF2-40B4-BE49-F238E27FC236}">
                <a16:creationId xmlns:a16="http://schemas.microsoft.com/office/drawing/2014/main" xmlns="" id="{44E4818D-45AB-4CC2-9AAC-877FDB3B0352}"/>
              </a:ext>
            </a:extLst>
          </p:cNvPr>
          <p:cNvSpPr/>
          <p:nvPr/>
        </p:nvSpPr>
        <p:spPr>
          <a:xfrm>
            <a:off x="431540" y="2355533"/>
            <a:ext cx="8280920" cy="2842253"/>
          </a:xfrm>
          <a:prstGeom prst="rect">
            <a:avLst/>
          </a:prstGeom>
        </p:spPr>
        <p:txBody>
          <a:bodyPr wrap="square">
            <a:spAutoFit/>
          </a:bodyPr>
          <a:lstStyle/>
          <a:p>
            <a:pPr marL="285750" lvl="0" indent="-28575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CAAC strong interest in expanding secondee program. ROK continues to support Intern initiative. DPRK has interest in program as well. Secondee into the COSCAP</a:t>
            </a:r>
            <a:endParaRPr lang="ko-KR" altLang="ko-KR" dirty="0">
              <a:latin typeface="Times New Roman" panose="02020603050405020304" pitchFamily="18"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endParaRPr lang="en-US" altLang="ko-KR" dirty="0">
              <a:latin typeface="Times New Roman" panose="02020603050405020304" pitchFamily="18"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Better and core targeted collaboration with the other COSPCAPs in ASIA since DGCA55 conference. More detail to follow on that.</a:t>
            </a:r>
            <a:endParaRPr lang="ko-KR" altLang="ko-KR" dirty="0">
              <a:latin typeface="Times New Roman" panose="02020603050405020304" pitchFamily="18" charset="0"/>
              <a:cs typeface="Times New Roman" panose="02020603050405020304" pitchFamily="18" charset="0"/>
            </a:endParaRPr>
          </a:p>
          <a:p>
            <a:pPr marL="285750" lvl="0" indent="-285750">
              <a:lnSpc>
                <a:spcPct val="107000"/>
              </a:lnSpc>
              <a:spcAft>
                <a:spcPts val="800"/>
              </a:spcAft>
              <a:buFont typeface="Arial" panose="020B0604020202020204" pitchFamily="34" charset="0"/>
              <a:buChar char="•"/>
            </a:pPr>
            <a:endParaRPr lang="en-US" altLang="ko-KR" dirty="0">
              <a:latin typeface="Times New Roman" panose="02020603050405020304" pitchFamily="18" charset="0"/>
              <a:cs typeface="Times New Roman" panose="02020603050405020304" pitchFamily="18" charset="0"/>
            </a:endParaRPr>
          </a:p>
          <a:p>
            <a:pPr marL="285750" lvl="0" indent="-285750">
              <a:lnSpc>
                <a:spcPct val="107000"/>
              </a:lnSpc>
              <a:spcAft>
                <a:spcPts val="80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Strong growth in industry creating environment for stronger cooperation with other agencies and governments such as FAA, Airbus, Boeing, EASA, CAMIC. Growing interest in supporting each other where opportunities present themselves. </a:t>
            </a:r>
            <a:endParaRPr lang="ko-KR" altLang="ko-K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8241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자유형: 도형 4">
            <a:extLst>
              <a:ext uri="{FF2B5EF4-FFF2-40B4-BE49-F238E27FC236}">
                <a16:creationId xmlns:a16="http://schemas.microsoft.com/office/drawing/2014/main" xmlns="" id="{FD8C13C5-F9CB-4F98-939C-ED049058156A}"/>
              </a:ext>
            </a:extLst>
          </p:cNvPr>
          <p:cNvSpPr/>
          <p:nvPr/>
        </p:nvSpPr>
        <p:spPr>
          <a:xfrm>
            <a:off x="251520" y="1367188"/>
            <a:ext cx="2880320" cy="549643"/>
          </a:xfrm>
          <a:custGeom>
            <a:avLst/>
            <a:gdLst>
              <a:gd name="connsiteX0" fmla="*/ 66210 w 2880320"/>
              <a:gd name="connsiteY0" fmla="*/ 0 h 549643"/>
              <a:gd name="connsiteX1" fmla="*/ 2598086 w 2880320"/>
              <a:gd name="connsiteY1" fmla="*/ 0 h 549643"/>
              <a:gd name="connsiteX2" fmla="*/ 2664296 w 2880320"/>
              <a:gd name="connsiteY2" fmla="*/ 66210 h 549643"/>
              <a:gd name="connsiteX3" fmla="*/ 2664296 w 2880320"/>
              <a:gd name="connsiteY3" fmla="*/ 123706 h 549643"/>
              <a:gd name="connsiteX4" fmla="*/ 2718302 w 2880320"/>
              <a:gd name="connsiteY4" fmla="*/ 112803 h 549643"/>
              <a:gd name="connsiteX5" fmla="*/ 2880320 w 2880320"/>
              <a:gd name="connsiteY5" fmla="*/ 274821 h 549643"/>
              <a:gd name="connsiteX6" fmla="*/ 2718302 w 2880320"/>
              <a:gd name="connsiteY6" fmla="*/ 436839 h 549643"/>
              <a:gd name="connsiteX7" fmla="*/ 2664296 w 2880320"/>
              <a:gd name="connsiteY7" fmla="*/ 425936 h 549643"/>
              <a:gd name="connsiteX8" fmla="*/ 2664296 w 2880320"/>
              <a:gd name="connsiteY8" fmla="*/ 483433 h 549643"/>
              <a:gd name="connsiteX9" fmla="*/ 2598086 w 2880320"/>
              <a:gd name="connsiteY9" fmla="*/ 549643 h 549643"/>
              <a:gd name="connsiteX10" fmla="*/ 66210 w 2880320"/>
              <a:gd name="connsiteY10" fmla="*/ 549643 h 549643"/>
              <a:gd name="connsiteX11" fmla="*/ 0 w 2880320"/>
              <a:gd name="connsiteY11" fmla="*/ 483433 h 549643"/>
              <a:gd name="connsiteX12" fmla="*/ 0 w 2880320"/>
              <a:gd name="connsiteY12" fmla="*/ 66210 h 549643"/>
              <a:gd name="connsiteX13" fmla="*/ 66210 w 2880320"/>
              <a:gd name="connsiteY13" fmla="*/ 0 h 549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80320" h="549643">
                <a:moveTo>
                  <a:pt x="66210" y="0"/>
                </a:moveTo>
                <a:lnTo>
                  <a:pt x="2598086" y="0"/>
                </a:lnTo>
                <a:cubicBezTo>
                  <a:pt x="2634653" y="0"/>
                  <a:pt x="2664296" y="29643"/>
                  <a:pt x="2664296" y="66210"/>
                </a:cubicBezTo>
                <a:lnTo>
                  <a:pt x="2664296" y="123706"/>
                </a:lnTo>
                <a:lnTo>
                  <a:pt x="2718302" y="112803"/>
                </a:lnTo>
                <a:cubicBezTo>
                  <a:pt x="2807782" y="112803"/>
                  <a:pt x="2880320" y="185341"/>
                  <a:pt x="2880320" y="274821"/>
                </a:cubicBezTo>
                <a:cubicBezTo>
                  <a:pt x="2880320" y="364301"/>
                  <a:pt x="2807782" y="436839"/>
                  <a:pt x="2718302" y="436839"/>
                </a:cubicBezTo>
                <a:lnTo>
                  <a:pt x="2664296" y="425936"/>
                </a:lnTo>
                <a:lnTo>
                  <a:pt x="2664296" y="483433"/>
                </a:lnTo>
                <a:cubicBezTo>
                  <a:pt x="2664296" y="520000"/>
                  <a:pt x="2634653" y="549643"/>
                  <a:pt x="2598086" y="549643"/>
                </a:cubicBezTo>
                <a:lnTo>
                  <a:pt x="66210" y="549643"/>
                </a:lnTo>
                <a:cubicBezTo>
                  <a:pt x="29643" y="549643"/>
                  <a:pt x="0" y="520000"/>
                  <a:pt x="0" y="483433"/>
                </a:cubicBezTo>
                <a:lnTo>
                  <a:pt x="0" y="66210"/>
                </a:lnTo>
                <a:cubicBezTo>
                  <a:pt x="0" y="29643"/>
                  <a:pt x="29643" y="0"/>
                  <a:pt x="66210" y="0"/>
                </a:cubicBezTo>
                <a:close/>
              </a:path>
            </a:pathLst>
          </a:custGeom>
          <a:solidFill>
            <a:srgbClr val="E84C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TextBox 11">
            <a:extLst>
              <a:ext uri="{FF2B5EF4-FFF2-40B4-BE49-F238E27FC236}">
                <a16:creationId xmlns:a16="http://schemas.microsoft.com/office/drawing/2014/main" xmlns="" id="{57F59118-416C-4103-B2CA-C019B9F90C61}"/>
              </a:ext>
            </a:extLst>
          </p:cNvPr>
          <p:cNvSpPr txBox="1"/>
          <p:nvPr/>
        </p:nvSpPr>
        <p:spPr>
          <a:xfrm>
            <a:off x="539552" y="1367188"/>
            <a:ext cx="1516697" cy="523220"/>
          </a:xfrm>
          <a:prstGeom prst="rect">
            <a:avLst/>
          </a:prstGeom>
          <a:noFill/>
        </p:spPr>
        <p:txBody>
          <a:bodyPr wrap="square" rtlCol="0">
            <a:spAutoFit/>
          </a:bodyPr>
          <a:lstStyle/>
          <a:p>
            <a:r>
              <a:rPr lang="en-US" altLang="ko-KR" sz="2800" b="1" dirty="0">
                <a:solidFill>
                  <a:schemeClr val="bg1"/>
                </a:solidFill>
                <a:latin typeface="Times New Roman" panose="02020603050405020304" pitchFamily="18" charset="0"/>
                <a:cs typeface="Times New Roman" panose="02020603050405020304" pitchFamily="18" charset="0"/>
              </a:rPr>
              <a:t>Threat</a:t>
            </a:r>
            <a:endParaRPr lang="ko-KR" altLang="en-US" sz="2800" b="1" dirty="0">
              <a:solidFill>
                <a:schemeClr val="bg1"/>
              </a:solidFill>
              <a:latin typeface="Times New Roman" panose="02020603050405020304" pitchFamily="18" charset="0"/>
              <a:cs typeface="Times New Roman" panose="02020603050405020304" pitchFamily="18" charset="0"/>
            </a:endParaRPr>
          </a:p>
        </p:txBody>
      </p:sp>
      <p:sp>
        <p:nvSpPr>
          <p:cNvPr id="2" name="직사각형 1">
            <a:extLst>
              <a:ext uri="{FF2B5EF4-FFF2-40B4-BE49-F238E27FC236}">
                <a16:creationId xmlns:a16="http://schemas.microsoft.com/office/drawing/2014/main" xmlns="" id="{7F50501D-A9E3-4F87-BF32-3121F4B2C1B5}"/>
              </a:ext>
            </a:extLst>
          </p:cNvPr>
          <p:cNvSpPr/>
          <p:nvPr/>
        </p:nvSpPr>
        <p:spPr>
          <a:xfrm>
            <a:off x="432000" y="2060848"/>
            <a:ext cx="8280000" cy="3714478"/>
          </a:xfrm>
          <a:prstGeom prst="rect">
            <a:avLst/>
          </a:prstGeom>
        </p:spPr>
        <p:txBody>
          <a:bodyPr wrap="square">
            <a:spAutoFit/>
          </a:bodyPr>
          <a:lstStyle/>
          <a:p>
            <a:pPr marL="285750" lvl="0" indent="-28575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TCB control of COSCAP funds. Can be delays in processing initiatives or can be a positive as arrangement ensures objectivity and transparency. </a:t>
            </a:r>
          </a:p>
          <a:p>
            <a:pPr marL="285750" lvl="0" indent="-285750">
              <a:lnSpc>
                <a:spcPct val="107000"/>
              </a:lnSpc>
              <a:spcAft>
                <a:spcPts val="0"/>
              </a:spcAft>
              <a:buFont typeface="Arial" panose="020B0604020202020204" pitchFamily="34" charset="0"/>
              <a:buChar char="•"/>
            </a:pPr>
            <a:endParaRPr lang="ko-KR" altLang="ko-KR" sz="800" dirty="0">
              <a:latin typeface="Times New Roman" panose="02020603050405020304" pitchFamily="18"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Current DPRK sanctions. In country missions.</a:t>
            </a:r>
          </a:p>
          <a:p>
            <a:pPr marL="285750" lvl="0" indent="-285750">
              <a:lnSpc>
                <a:spcPct val="107000"/>
              </a:lnSpc>
              <a:spcAft>
                <a:spcPts val="0"/>
              </a:spcAft>
              <a:buFont typeface="Arial" panose="020B0604020202020204" pitchFamily="34" charset="0"/>
              <a:buChar char="•"/>
            </a:pPr>
            <a:endParaRPr lang="ko-KR" altLang="ko-KR" sz="800" dirty="0">
              <a:latin typeface="Times New Roman" panose="02020603050405020304" pitchFamily="18"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r>
              <a:rPr lang="en-US" altLang="ko-KR" smtClean="0">
                <a:latin typeface="Times New Roman" panose="02020603050405020304" pitchFamily="18" charset="0"/>
                <a:cs typeface="Times New Roman" panose="02020603050405020304" pitchFamily="18" charset="0"/>
              </a:rPr>
              <a:t>Diminished </a:t>
            </a:r>
            <a:r>
              <a:rPr lang="en-US" altLang="ko-KR" dirty="0">
                <a:latin typeface="Times New Roman" panose="02020603050405020304" pitchFamily="18" charset="0"/>
                <a:cs typeface="Times New Roman" panose="02020603050405020304" pitchFamily="18" charset="0"/>
              </a:rPr>
              <a:t>role of the COSAP due to competing programs (EASA, FAA, RSOOs). </a:t>
            </a:r>
          </a:p>
          <a:p>
            <a:pPr marL="285750" lvl="0" indent="-285750">
              <a:lnSpc>
                <a:spcPct val="107000"/>
              </a:lnSpc>
              <a:spcAft>
                <a:spcPts val="0"/>
              </a:spcAft>
              <a:buFont typeface="Arial" panose="020B0604020202020204" pitchFamily="34" charset="0"/>
              <a:buChar char="•"/>
            </a:pPr>
            <a:endParaRPr lang="ko-KR" altLang="ko-KR" sz="800" dirty="0">
              <a:latin typeface="Times New Roman" panose="02020603050405020304" pitchFamily="18"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Too many priorities and expectations due to program expansion. COSCAP may lose its ability to focus and respond quickly to emerging needs.</a:t>
            </a:r>
          </a:p>
          <a:p>
            <a:pPr marL="285750" lvl="0" indent="-285750">
              <a:lnSpc>
                <a:spcPct val="107000"/>
              </a:lnSpc>
              <a:spcAft>
                <a:spcPts val="0"/>
              </a:spcAft>
              <a:buFont typeface="Arial" panose="020B0604020202020204" pitchFamily="34" charset="0"/>
              <a:buChar char="•"/>
            </a:pPr>
            <a:endParaRPr lang="ko-KR" altLang="ko-KR" sz="800" dirty="0">
              <a:latin typeface="Times New Roman" panose="02020603050405020304" pitchFamily="18"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r>
              <a:rPr lang="en-US" altLang="ko-KR" dirty="0">
                <a:latin typeface="Times New Roman" panose="02020603050405020304" pitchFamily="18" charset="0"/>
                <a:cs typeface="Times New Roman" panose="02020603050405020304" pitchFamily="18" charset="0"/>
              </a:rPr>
              <a:t>Since 2010 and with the introduction of the USOAP CMA approach, COSCAP can no longer just focus on flight ops and airworthiness. State expectations and even our Program Doc calls for broader scope of activities. Roles of CTA are changing to that of a Program Coordinator and not as directly related to a Chief Technical advisor. </a:t>
            </a:r>
            <a:endParaRPr lang="ko-KR" altLang="ko-K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3783075"/>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6D620A76FF2A41A00D4420C180B43A" ma:contentTypeVersion="0" ma:contentTypeDescription="Create a new document." ma:contentTypeScope="" ma:versionID="c1e489ff2e87f7b9514a28ae271cd66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1AEFEA7-01F2-41A7-B035-8B317E651AF6}"/>
</file>

<file path=customXml/itemProps2.xml><?xml version="1.0" encoding="utf-8"?>
<ds:datastoreItem xmlns:ds="http://schemas.openxmlformats.org/officeDocument/2006/customXml" ds:itemID="{3343E34A-A8B7-4080-A16E-BA4338D0E6C4}"/>
</file>

<file path=customXml/itemProps3.xml><?xml version="1.0" encoding="utf-8"?>
<ds:datastoreItem xmlns:ds="http://schemas.openxmlformats.org/officeDocument/2006/customXml" ds:itemID="{A1FBFCC3-8FB5-403C-AF93-ED29C2AEB3A9}"/>
</file>

<file path=docProps/app.xml><?xml version="1.0" encoding="utf-8"?>
<Properties xmlns="http://schemas.openxmlformats.org/officeDocument/2006/extended-properties" xmlns:vt="http://schemas.openxmlformats.org/officeDocument/2006/docPropsVTypes">
  <Template>coscap template-2</Template>
  <TotalTime>88</TotalTime>
  <Words>396</Words>
  <Application>Microsoft Office PowerPoint</Application>
  <PresentationFormat>On-screen Show (4:3)</PresentationFormat>
  <Paragraphs>45</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맑은 고딕</vt:lpstr>
      <vt:lpstr>Arial</vt:lpstr>
      <vt:lpstr>Calibri</vt:lpstr>
      <vt:lpstr>Franklin Gothic Book</vt:lpstr>
      <vt:lpstr>Times New Roman</vt:lpstr>
      <vt:lpstr>Office 테마</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박 연수</dc:creator>
  <cp:lastModifiedBy>Sun Qun</cp:lastModifiedBy>
  <cp:revision>18</cp:revision>
  <dcterms:created xsi:type="dcterms:W3CDTF">2019-04-15T08:26:13Z</dcterms:created>
  <dcterms:modified xsi:type="dcterms:W3CDTF">2019-04-23T15:28:27Z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0x010100356D620A76FF2A41A00D4420C180B43A</vt:lpwstr>
  </property>
</Properties>
</file>