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2"/>
  </p:notesMasterIdLst>
  <p:sldIdLst>
    <p:sldId id="256" r:id="rId6"/>
    <p:sldId id="300" r:id="rId7"/>
    <p:sldId id="301" r:id="rId8"/>
    <p:sldId id="305" r:id="rId9"/>
    <p:sldId id="322" r:id="rId10"/>
    <p:sldId id="372" r:id="rId11"/>
    <p:sldId id="357" r:id="rId12"/>
    <p:sldId id="358" r:id="rId13"/>
    <p:sldId id="359" r:id="rId14"/>
    <p:sldId id="360" r:id="rId15"/>
    <p:sldId id="361" r:id="rId16"/>
    <p:sldId id="362" r:id="rId17"/>
    <p:sldId id="306" r:id="rId18"/>
    <p:sldId id="363" r:id="rId19"/>
    <p:sldId id="352" r:id="rId20"/>
    <p:sldId id="353" r:id="rId21"/>
    <p:sldId id="364" r:id="rId22"/>
    <p:sldId id="365" r:id="rId23"/>
    <p:sldId id="355" r:id="rId24"/>
    <p:sldId id="356" r:id="rId25"/>
    <p:sldId id="309" r:id="rId26"/>
    <p:sldId id="377" r:id="rId27"/>
    <p:sldId id="378" r:id="rId28"/>
    <p:sldId id="379" r:id="rId29"/>
    <p:sldId id="380" r:id="rId30"/>
    <p:sldId id="381" r:id="rId31"/>
    <p:sldId id="382" r:id="rId32"/>
    <p:sldId id="383" r:id="rId33"/>
    <p:sldId id="384" r:id="rId34"/>
    <p:sldId id="373" r:id="rId35"/>
    <p:sldId id="374" r:id="rId36"/>
    <p:sldId id="375" r:id="rId37"/>
    <p:sldId id="376" r:id="rId38"/>
    <p:sldId id="311" r:id="rId39"/>
    <p:sldId id="332" r:id="rId40"/>
    <p:sldId id="333" r:id="rId41"/>
    <p:sldId id="310" r:id="rId42"/>
    <p:sldId id="324" r:id="rId43"/>
    <p:sldId id="325" r:id="rId44"/>
    <p:sldId id="366" r:id="rId45"/>
    <p:sldId id="367" r:id="rId46"/>
    <p:sldId id="368" r:id="rId47"/>
    <p:sldId id="313" r:id="rId48"/>
    <p:sldId id="346" r:id="rId49"/>
    <p:sldId id="347" r:id="rId50"/>
    <p:sldId id="314" r:id="rId51"/>
    <p:sldId id="370" r:id="rId52"/>
    <p:sldId id="371" r:id="rId53"/>
    <p:sldId id="315" r:id="rId54"/>
    <p:sldId id="321" r:id="rId55"/>
    <p:sldId id="323" r:id="rId56"/>
    <p:sldId id="348" r:id="rId57"/>
    <p:sldId id="349" r:id="rId58"/>
    <p:sldId id="316" r:id="rId59"/>
    <p:sldId id="343" r:id="rId60"/>
    <p:sldId id="262"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phael GUILLET" initials="RG" lastIdx="1" clrIdx="0">
    <p:extLst>
      <p:ext uri="{19B8F6BF-5375-455C-9EA6-DF929625EA0E}">
        <p15:presenceInfo xmlns:p15="http://schemas.microsoft.com/office/powerpoint/2012/main" userId="S-1-5-21-1616020847-3395932343-3081460428-6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21"/>
    <a:srgbClr val="7B0052"/>
    <a:srgbClr val="CC8004"/>
    <a:srgbClr val="A74233"/>
    <a:srgbClr val="0054A4"/>
    <a:srgbClr val="279DD9"/>
    <a:srgbClr val="5A6870"/>
    <a:srgbClr val="C40075"/>
    <a:srgbClr val="006EB7"/>
    <a:srgbClr val="A2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5312" autoAdjust="0"/>
  </p:normalViewPr>
  <p:slideViewPr>
    <p:cSldViewPr>
      <p:cViewPr varScale="1">
        <p:scale>
          <a:sx n="99" d="100"/>
          <a:sy n="99" d="100"/>
        </p:scale>
        <p:origin x="998" y="8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24"/>
    </p:cViewPr>
  </p:sorterViewPr>
  <p:notesViewPr>
    <p:cSldViewPr>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8T15:46:43.583"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B9400-80DC-493B-8906-573769391CC0}" type="datetimeFigureOut">
              <a:rPr lang="en-US" smtClean="0"/>
              <a:t>8/19/2019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5028E-ADB4-48F7-A47D-1C0D20F0F7ED}" type="slidenum">
              <a:rPr lang="en-US" smtClean="0"/>
              <a:t>‹#›</a:t>
            </a:fld>
            <a:endParaRPr lang="en-US"/>
          </a:p>
        </p:txBody>
      </p:sp>
    </p:spTree>
    <p:extLst>
      <p:ext uri="{BB962C8B-B14F-4D97-AF65-F5344CB8AC3E}">
        <p14:creationId xmlns:p14="http://schemas.microsoft.com/office/powerpoint/2010/main" val="700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5028E-ADB4-48F7-A47D-1C0D20F0F7ED}" type="slidenum">
              <a:rPr lang="en-US" smtClean="0"/>
              <a:t>1</a:t>
            </a:fld>
            <a:endParaRPr lang="en-US"/>
          </a:p>
        </p:txBody>
      </p:sp>
    </p:spTree>
    <p:extLst>
      <p:ext uri="{BB962C8B-B14F-4D97-AF65-F5344CB8AC3E}">
        <p14:creationId xmlns:p14="http://schemas.microsoft.com/office/powerpoint/2010/main" val="190730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information was received on 19</a:t>
            </a:r>
            <a:r>
              <a:rPr lang="en-US" baseline="30000" dirty="0" smtClean="0"/>
              <a:t>th</a:t>
            </a:r>
            <a:r>
              <a:rPr lang="en-US" baseline="0" dirty="0" smtClean="0"/>
              <a:t> August 2019 from PCCWG</a:t>
            </a:r>
            <a:endParaRPr lang="en-US" dirty="0"/>
          </a:p>
        </p:txBody>
      </p:sp>
      <p:sp>
        <p:nvSpPr>
          <p:cNvPr id="4" name="Slide Number Placeholder 3"/>
          <p:cNvSpPr>
            <a:spLocks noGrp="1"/>
          </p:cNvSpPr>
          <p:nvPr>
            <p:ph type="sldNum" sz="quarter" idx="10"/>
          </p:nvPr>
        </p:nvSpPr>
        <p:spPr/>
        <p:txBody>
          <a:bodyPr/>
          <a:lstStyle/>
          <a:p>
            <a:fld id="{AC05028E-ADB4-48F7-A47D-1C0D20F0F7ED}" type="slidenum">
              <a:rPr lang="en-US" smtClean="0"/>
              <a:t>40</a:t>
            </a:fld>
            <a:endParaRPr lang="en-US"/>
          </a:p>
        </p:txBody>
      </p:sp>
    </p:spTree>
    <p:extLst>
      <p:ext uri="{BB962C8B-B14F-4D97-AF65-F5344CB8AC3E}">
        <p14:creationId xmlns:p14="http://schemas.microsoft.com/office/powerpoint/2010/main" val="424736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a:t>
            </a:r>
            <a:r>
              <a:rPr lang="pt-PT" sz="1200" kern="1200" dirty="0" smtClean="0">
                <a:solidFill>
                  <a:schemeClr val="tx1"/>
                </a:solidFill>
                <a:effectLst/>
                <a:latin typeface="+mn-lt"/>
                <a:ea typeface="+mn-ea"/>
                <a:cs typeface="+mn-cs"/>
              </a:rPr>
              <a:t>locations where the infrastructure or the traffic do not justify to establish new or</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additional Points of Presence (POPs)  of PCCW Global, it might not</a:t>
            </a:r>
            <a:r>
              <a:rPr lang="pt-PT" sz="1200" kern="1200" baseline="0" dirty="0" smtClean="0">
                <a:solidFill>
                  <a:schemeClr val="tx1"/>
                </a:solidFill>
                <a:effectLst/>
                <a:latin typeface="+mn-lt"/>
                <a:ea typeface="+mn-ea"/>
                <a:cs typeface="+mn-cs"/>
              </a:rPr>
              <a:t> challeging compaired to charges they pay today. However, harmonized ground/ground communication infrastructure for the Region is required to cope with new requirement. </a:t>
            </a:r>
            <a:endParaRPr lang="en-US" dirty="0"/>
          </a:p>
        </p:txBody>
      </p:sp>
      <p:sp>
        <p:nvSpPr>
          <p:cNvPr id="4" name="Slide Number Placeholder 3"/>
          <p:cNvSpPr>
            <a:spLocks noGrp="1"/>
          </p:cNvSpPr>
          <p:nvPr>
            <p:ph type="sldNum" sz="quarter" idx="10"/>
          </p:nvPr>
        </p:nvSpPr>
        <p:spPr/>
        <p:txBody>
          <a:bodyPr/>
          <a:lstStyle/>
          <a:p>
            <a:fld id="{AC05028E-ADB4-48F7-A47D-1C0D20F0F7ED}" type="slidenum">
              <a:rPr lang="en-US" smtClean="0"/>
              <a:t>41</a:t>
            </a:fld>
            <a:endParaRPr lang="en-US"/>
          </a:p>
        </p:txBody>
      </p:sp>
    </p:spTree>
    <p:extLst>
      <p:ext uri="{BB962C8B-B14F-4D97-AF65-F5344CB8AC3E}">
        <p14:creationId xmlns:p14="http://schemas.microsoft.com/office/powerpoint/2010/main" val="45127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Beijing Declaration specify the date of implementation by 2022 with other identified items. </a:t>
            </a:r>
          </a:p>
          <a:p>
            <a:r>
              <a:rPr lang="en-US" baseline="0" dirty="0" smtClean="0"/>
              <a:t>DGCA Conference called for early regional implementation by end of 2020 to cope with new requirements such as IWXXM format traffic requirement from  November 2020. </a:t>
            </a:r>
            <a:endParaRPr lang="en-US" dirty="0"/>
          </a:p>
        </p:txBody>
      </p:sp>
      <p:sp>
        <p:nvSpPr>
          <p:cNvPr id="4" name="Slide Number Placeholder 3"/>
          <p:cNvSpPr>
            <a:spLocks noGrp="1"/>
          </p:cNvSpPr>
          <p:nvPr>
            <p:ph type="sldNum" sz="quarter" idx="10"/>
          </p:nvPr>
        </p:nvSpPr>
        <p:spPr/>
        <p:txBody>
          <a:bodyPr/>
          <a:lstStyle/>
          <a:p>
            <a:fld id="{AC05028E-ADB4-48F7-A47D-1C0D20F0F7ED}" type="slidenum">
              <a:rPr lang="en-US" smtClean="0"/>
              <a:t>42</a:t>
            </a:fld>
            <a:endParaRPr lang="en-US"/>
          </a:p>
        </p:txBody>
      </p:sp>
    </p:spTree>
    <p:extLst>
      <p:ext uri="{BB962C8B-B14F-4D97-AF65-F5344CB8AC3E}">
        <p14:creationId xmlns:p14="http://schemas.microsoft.com/office/powerpoint/2010/main" val="122535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C05028E-ADB4-48F7-A47D-1C0D20F0F7ED}" type="slidenum">
              <a:rPr lang="en-US" smtClean="0"/>
              <a:t>43</a:t>
            </a:fld>
            <a:endParaRPr lang="en-US"/>
          </a:p>
        </p:txBody>
      </p:sp>
    </p:spTree>
    <p:extLst>
      <p:ext uri="{BB962C8B-B14F-4D97-AF65-F5344CB8AC3E}">
        <p14:creationId xmlns:p14="http://schemas.microsoft.com/office/powerpoint/2010/main" val="308918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10"/>
          </p:nvPr>
        </p:nvSpPr>
        <p:spPr/>
        <p:txBody>
          <a:bodyPr/>
          <a:lstStyle/>
          <a:p>
            <a:fld id="{AC05028E-ADB4-48F7-A47D-1C0D20F0F7ED}" type="slidenum">
              <a:rPr lang="en-US" smtClean="0"/>
              <a:t>45</a:t>
            </a:fld>
            <a:endParaRPr lang="en-US"/>
          </a:p>
        </p:txBody>
      </p:sp>
    </p:spTree>
    <p:extLst>
      <p:ext uri="{BB962C8B-B14F-4D97-AF65-F5344CB8AC3E}">
        <p14:creationId xmlns:p14="http://schemas.microsoft.com/office/powerpoint/2010/main" val="375192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5028E-ADB4-48F7-A47D-1C0D20F0F7ED}" type="slidenum">
              <a:rPr lang="en-US" smtClean="0"/>
              <a:t>47</a:t>
            </a:fld>
            <a:endParaRPr lang="en-US"/>
          </a:p>
        </p:txBody>
      </p:sp>
    </p:spTree>
    <p:extLst>
      <p:ext uri="{BB962C8B-B14F-4D97-AF65-F5344CB8AC3E}">
        <p14:creationId xmlns:p14="http://schemas.microsoft.com/office/powerpoint/2010/main" val="344926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SURICG</a:t>
            </a:r>
            <a:r>
              <a:rPr lang="en-US" baseline="0" dirty="0" smtClean="0"/>
              <a:t> = Surveillance Implementation Coordination Group /  CNSSG : COM/NAV/SUR Sub-group of APANPIRG</a:t>
            </a:r>
            <a:endParaRPr lang="en-US" dirty="0"/>
          </a:p>
        </p:txBody>
      </p:sp>
      <p:sp>
        <p:nvSpPr>
          <p:cNvPr id="4" name="Slide Number Placeholder 3"/>
          <p:cNvSpPr>
            <a:spLocks noGrp="1"/>
          </p:cNvSpPr>
          <p:nvPr>
            <p:ph type="sldNum" sz="quarter" idx="10"/>
          </p:nvPr>
        </p:nvSpPr>
        <p:spPr/>
        <p:txBody>
          <a:bodyPr/>
          <a:lstStyle/>
          <a:p>
            <a:fld id="{AC05028E-ADB4-48F7-A47D-1C0D20F0F7ED}" type="slidenum">
              <a:rPr lang="en-US" smtClean="0"/>
              <a:t>48</a:t>
            </a:fld>
            <a:endParaRPr lang="en-US"/>
          </a:p>
        </p:txBody>
      </p:sp>
    </p:spTree>
    <p:extLst>
      <p:ext uri="{BB962C8B-B14F-4D97-AF65-F5344CB8AC3E}">
        <p14:creationId xmlns:p14="http://schemas.microsoft.com/office/powerpoint/2010/main" val="13218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05028E-ADB4-48F7-A47D-1C0D20F0F7ED}" type="slidenum">
              <a:rPr lang="en-US" smtClean="0"/>
              <a:t>21</a:t>
            </a:fld>
            <a:endParaRPr lang="en-US"/>
          </a:p>
        </p:txBody>
      </p:sp>
    </p:spTree>
    <p:extLst>
      <p:ext uri="{BB962C8B-B14F-4D97-AF65-F5344CB8AC3E}">
        <p14:creationId xmlns:p14="http://schemas.microsoft.com/office/powerpoint/2010/main" val="89607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05028E-ADB4-48F7-A47D-1C0D20F0F7ED}" type="slidenum">
              <a:rPr lang="en-US" smtClean="0"/>
              <a:t>22</a:t>
            </a:fld>
            <a:endParaRPr lang="en-US"/>
          </a:p>
        </p:txBody>
      </p:sp>
    </p:spTree>
    <p:extLst>
      <p:ext uri="{BB962C8B-B14F-4D97-AF65-F5344CB8AC3E}">
        <p14:creationId xmlns:p14="http://schemas.microsoft.com/office/powerpoint/2010/main" val="321252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FB47-60A5-462C-A00F-BB2E00919087}" type="slidenum">
              <a:rPr lang="en-US" smtClean="0"/>
              <a:t>24</a:t>
            </a:fld>
            <a:endParaRPr lang="en-US" dirty="0"/>
          </a:p>
        </p:txBody>
      </p:sp>
    </p:spTree>
    <p:extLst>
      <p:ext uri="{BB962C8B-B14F-4D97-AF65-F5344CB8AC3E}">
        <p14:creationId xmlns:p14="http://schemas.microsoft.com/office/powerpoint/2010/main" val="244765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FB47-60A5-462C-A00F-BB2E00919087}" type="slidenum">
              <a:rPr lang="en-US" smtClean="0"/>
              <a:t>25</a:t>
            </a:fld>
            <a:endParaRPr lang="en-US" dirty="0"/>
          </a:p>
        </p:txBody>
      </p:sp>
    </p:spTree>
    <p:extLst>
      <p:ext uri="{BB962C8B-B14F-4D97-AF65-F5344CB8AC3E}">
        <p14:creationId xmlns:p14="http://schemas.microsoft.com/office/powerpoint/2010/main" val="36208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FB47-60A5-462C-A00F-BB2E00919087}" type="slidenum">
              <a:rPr lang="en-US" smtClean="0"/>
              <a:t>26</a:t>
            </a:fld>
            <a:endParaRPr lang="en-US" dirty="0"/>
          </a:p>
        </p:txBody>
      </p:sp>
    </p:spTree>
    <p:extLst>
      <p:ext uri="{BB962C8B-B14F-4D97-AF65-F5344CB8AC3E}">
        <p14:creationId xmlns:p14="http://schemas.microsoft.com/office/powerpoint/2010/main" val="399725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FB47-60A5-462C-A00F-BB2E00919087}" type="slidenum">
              <a:rPr lang="en-US" smtClean="0"/>
              <a:t>27</a:t>
            </a:fld>
            <a:endParaRPr lang="en-US" dirty="0"/>
          </a:p>
        </p:txBody>
      </p:sp>
    </p:spTree>
    <p:extLst>
      <p:ext uri="{BB962C8B-B14F-4D97-AF65-F5344CB8AC3E}">
        <p14:creationId xmlns:p14="http://schemas.microsoft.com/office/powerpoint/2010/main" val="47865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05028E-ADB4-48F7-A47D-1C0D20F0F7ED}" type="slidenum">
              <a:rPr lang="en-US" smtClean="0"/>
              <a:t>29</a:t>
            </a:fld>
            <a:endParaRPr lang="en-US"/>
          </a:p>
        </p:txBody>
      </p:sp>
    </p:spTree>
    <p:extLst>
      <p:ext uri="{BB962C8B-B14F-4D97-AF65-F5344CB8AC3E}">
        <p14:creationId xmlns:p14="http://schemas.microsoft.com/office/powerpoint/2010/main" val="199251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05028E-ADB4-48F7-A47D-1C0D20F0F7ED}" type="slidenum">
              <a:rPr lang="en-US" smtClean="0"/>
              <a:t>37</a:t>
            </a:fld>
            <a:endParaRPr lang="en-US"/>
          </a:p>
        </p:txBody>
      </p:sp>
    </p:spTree>
    <p:extLst>
      <p:ext uri="{BB962C8B-B14F-4D97-AF65-F5344CB8AC3E}">
        <p14:creationId xmlns:p14="http://schemas.microsoft.com/office/powerpoint/2010/main" val="337058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t>19/08/2019</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19/08/2019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19/08/2019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19/08/2019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19/08/2019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19/08/2019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19/08/2019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19/08/2019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19/08/2019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19/08/2019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19/08/2019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19/08/2019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19/08/2019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19/08/2019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19/08/2019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19/08/2019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19/08/2019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 y="-1"/>
            <a:ext cx="9143981"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19/08/2019</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6" r:id="rId12"/>
    <p:sldLayoutId id="2147483661" r:id="rId13"/>
    <p:sldLayoutId id="2147483663" r:id="rId14"/>
    <p:sldLayoutId id="2147483664" r:id="rId15"/>
    <p:sldLayoutId id="2147483665" r:id="rId16"/>
    <p:sldLayoutId id="214748366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231" t="28300" r="8258" b="16400"/>
          <a:stretch/>
        </p:blipFill>
        <p:spPr>
          <a:xfrm>
            <a:off x="0" y="771550"/>
            <a:ext cx="9144000" cy="4151587"/>
          </a:xfrm>
          <a:prstGeom prst="rect">
            <a:avLst/>
          </a:prstGeom>
        </p:spPr>
      </p:pic>
      <p:sp>
        <p:nvSpPr>
          <p:cNvPr id="6" name="Subtitle 1"/>
          <p:cNvSpPr>
            <a:spLocks/>
          </p:cNvSpPr>
          <p:nvPr/>
        </p:nvSpPr>
        <p:spPr bwMode="auto">
          <a:xfrm>
            <a:off x="161764" y="3651870"/>
            <a:ext cx="6984776" cy="882960"/>
          </a:xfrm>
          <a:prstGeom prst="rect">
            <a:avLst/>
          </a:prstGeom>
          <a:noFill/>
          <a:ln w="9525">
            <a:noFill/>
            <a:miter lim="800000"/>
            <a:headEnd/>
            <a:tailEnd/>
          </a:ln>
        </p:spPr>
        <p:txBody>
          <a:bodyPr/>
          <a:lstStyle/>
          <a:p>
            <a:pPr>
              <a:buFont typeface="Arial" charset="0"/>
              <a:buNone/>
            </a:pPr>
            <a:r>
              <a:rPr lang="en-GB" sz="2800" dirty="0" smtClean="0">
                <a:solidFill>
                  <a:schemeClr val="tx2">
                    <a:lumMod val="60000"/>
                    <a:lumOff val="40000"/>
                  </a:schemeClr>
                </a:solidFill>
                <a:cs typeface="Arial" charset="0"/>
              </a:rPr>
              <a:t>Raphael Guillet </a:t>
            </a:r>
            <a:endParaRPr lang="en-GB" sz="2800" baseline="0" dirty="0">
              <a:solidFill>
                <a:schemeClr val="tx2">
                  <a:lumMod val="60000"/>
                  <a:lumOff val="40000"/>
                </a:schemeClr>
              </a:solidFill>
              <a:cs typeface="Arial" charset="0"/>
            </a:endParaRPr>
          </a:p>
          <a:p>
            <a:r>
              <a:rPr lang="en-US" sz="1400" i="1" dirty="0" smtClean="0">
                <a:solidFill>
                  <a:schemeClr val="tx2">
                    <a:lumMod val="60000"/>
                    <a:lumOff val="40000"/>
                  </a:schemeClr>
                </a:solidFill>
                <a:cs typeface="Arial" charset="0"/>
              </a:rPr>
              <a:t>Chief </a:t>
            </a:r>
            <a:r>
              <a:rPr lang="en-US" sz="1400" i="1" dirty="0">
                <a:solidFill>
                  <a:schemeClr val="tx2">
                    <a:lumMod val="60000"/>
                    <a:lumOff val="40000"/>
                  </a:schemeClr>
                </a:solidFill>
                <a:cs typeface="Arial" charset="0"/>
              </a:rPr>
              <a:t>of ICAO Asia and Pacific Regional Sub-Office (APAC RSO)</a:t>
            </a:r>
          </a:p>
          <a:p>
            <a:pPr>
              <a:buFont typeface="Arial" charset="0"/>
              <a:buNone/>
            </a:pPr>
            <a:endParaRPr lang="en-US" sz="1400" i="1" baseline="0" dirty="0" smtClean="0">
              <a:solidFill>
                <a:schemeClr val="tx2">
                  <a:lumMod val="60000"/>
                  <a:lumOff val="40000"/>
                </a:schemeClr>
              </a:solidFill>
              <a:cs typeface="Arial" charset="0"/>
            </a:endParaRPr>
          </a:p>
        </p:txBody>
      </p:sp>
      <p:sp>
        <p:nvSpPr>
          <p:cNvPr id="7" name="Rectangle 2"/>
          <p:cNvSpPr txBox="1">
            <a:spLocks noChangeArrowheads="1"/>
          </p:cNvSpPr>
          <p:nvPr/>
        </p:nvSpPr>
        <p:spPr>
          <a:xfrm>
            <a:off x="161764" y="915566"/>
            <a:ext cx="8982236" cy="1570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altLang="zh-CN" sz="2400" b="1" u="sng" dirty="0">
                <a:solidFill>
                  <a:schemeClr val="accent4">
                    <a:lumMod val="25000"/>
                  </a:schemeClr>
                </a:solidFill>
              </a:rPr>
              <a:t>Agenda Item 9a: Beijing Declaration – Follow up and way forward</a:t>
            </a:r>
          </a:p>
          <a:p>
            <a:pPr algn="l"/>
            <a:endParaRPr lang="en-US" sz="2400" dirty="0">
              <a:solidFill>
                <a:schemeClr val="accent6">
                  <a:lumMod val="50000"/>
                </a:schemeClr>
              </a:solidFill>
            </a:endParaRPr>
          </a:p>
          <a:p>
            <a:pPr algn="l"/>
            <a:r>
              <a:rPr lang="en-US" sz="2400" b="1" u="sng" dirty="0" smtClean="0">
                <a:solidFill>
                  <a:schemeClr val="accent6">
                    <a:lumMod val="50000"/>
                  </a:schemeClr>
                </a:solidFill>
              </a:rPr>
              <a:t>Status </a:t>
            </a:r>
            <a:r>
              <a:rPr lang="en-US" sz="2400" b="1" u="sng" dirty="0">
                <a:solidFill>
                  <a:schemeClr val="accent6">
                    <a:lumMod val="50000"/>
                  </a:schemeClr>
                </a:solidFill>
              </a:rPr>
              <a:t>of APAC </a:t>
            </a:r>
            <a:r>
              <a:rPr lang="en-US" sz="2400" b="1" u="sng" dirty="0" smtClean="0">
                <a:solidFill>
                  <a:schemeClr val="accent6">
                    <a:lumMod val="50000"/>
                  </a:schemeClr>
                </a:solidFill>
              </a:rPr>
              <a:t>States vis-à-vis </a:t>
            </a:r>
            <a:r>
              <a:rPr lang="en-US" sz="2400" b="1" u="sng" dirty="0">
                <a:solidFill>
                  <a:schemeClr val="accent6">
                    <a:lumMod val="50000"/>
                  </a:schemeClr>
                </a:solidFill>
              </a:rPr>
              <a:t>Beijing Declaration </a:t>
            </a:r>
            <a:r>
              <a:rPr lang="en-US" sz="2400" b="1" u="sng" dirty="0" smtClean="0">
                <a:solidFill>
                  <a:schemeClr val="accent6">
                    <a:lumMod val="50000"/>
                  </a:schemeClr>
                </a:solidFill>
              </a:rPr>
              <a:t>Commitments</a:t>
            </a:r>
          </a:p>
          <a:p>
            <a:pPr algn="l"/>
            <a:endParaRPr lang="en-US" sz="2400" b="1" u="sng" dirty="0">
              <a:solidFill>
                <a:schemeClr val="accent6">
                  <a:lumMod val="50000"/>
                </a:schemeClr>
              </a:solidFill>
            </a:endParaRPr>
          </a:p>
          <a:p>
            <a:pPr algn="l"/>
            <a:endParaRPr lang="en-US" sz="2800" dirty="0" smtClean="0">
              <a:solidFill>
                <a:schemeClr val="tx2">
                  <a:lumMod val="60000"/>
                  <a:lumOff val="40000"/>
                </a:schemeClr>
              </a:solidFill>
              <a:latin typeface="+mn-lt"/>
              <a:ea typeface="+mn-ea"/>
              <a:cs typeface="Arial" charset="0"/>
            </a:endParaRPr>
          </a:p>
          <a:p>
            <a:pPr algn="l"/>
            <a:r>
              <a:rPr lang="en-US" sz="2800" dirty="0" smtClean="0">
                <a:solidFill>
                  <a:schemeClr val="tx2">
                    <a:lumMod val="60000"/>
                    <a:lumOff val="40000"/>
                  </a:schemeClr>
                </a:solidFill>
                <a:latin typeface="+mn-lt"/>
                <a:ea typeface="+mn-ea"/>
                <a:cs typeface="Arial" charset="0"/>
              </a:rPr>
              <a:t>Breakout workshop</a:t>
            </a:r>
            <a:endParaRPr lang="en-US" sz="2800" dirty="0">
              <a:solidFill>
                <a:schemeClr val="tx2">
                  <a:lumMod val="60000"/>
                  <a:lumOff val="40000"/>
                </a:schemeClr>
              </a:solidFill>
              <a:latin typeface="+mn-lt"/>
              <a:ea typeface="+mn-ea"/>
              <a:cs typeface="Arial" charset="0"/>
            </a:endParaRPr>
          </a:p>
          <a:p>
            <a:pPr algn="l">
              <a:lnSpc>
                <a:spcPts val="3600"/>
              </a:lnSpc>
              <a:tabLst>
                <a:tab pos="1255713" algn="l"/>
              </a:tabLst>
              <a:defRPr/>
            </a:pPr>
            <a:endParaRPr lang="en-US" sz="3600" spc="-20" dirty="0" smtClean="0">
              <a:solidFill>
                <a:schemeClr val="bg1"/>
              </a:solidFill>
            </a:endParaRPr>
          </a:p>
        </p:txBody>
      </p:sp>
      <p:sp>
        <p:nvSpPr>
          <p:cNvPr id="8" name="Rectangle 2"/>
          <p:cNvSpPr txBox="1">
            <a:spLocks noChangeArrowheads="1"/>
          </p:cNvSpPr>
          <p:nvPr/>
        </p:nvSpPr>
        <p:spPr>
          <a:xfrm>
            <a:off x="5436096" y="4491089"/>
            <a:ext cx="381642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600"/>
              </a:lnSpc>
              <a:tabLst>
                <a:tab pos="1255713" algn="l"/>
              </a:tabLst>
              <a:defRPr/>
            </a:pPr>
            <a:r>
              <a:rPr lang="en-GB" sz="2000" spc="-20" dirty="0" smtClean="0">
                <a:solidFill>
                  <a:schemeClr val="tx2">
                    <a:lumMod val="60000"/>
                    <a:lumOff val="40000"/>
                  </a:schemeClr>
                </a:solidFill>
              </a:rPr>
              <a:t>Kathmandu, Nepal, 21 August 2019</a:t>
            </a:r>
            <a:endParaRPr lang="en-US" sz="2000" spc="-20" dirty="0" smtClean="0">
              <a:solidFill>
                <a:schemeClr val="tx2">
                  <a:lumMod val="60000"/>
                  <a:lumOff val="40000"/>
                </a:schemeClr>
              </a:solidFill>
            </a:endParaRPr>
          </a:p>
        </p:txBody>
      </p:sp>
    </p:spTree>
    <p:extLst>
      <p:ext uri="{BB962C8B-B14F-4D97-AF65-F5344CB8AC3E}">
        <p14:creationId xmlns:p14="http://schemas.microsoft.com/office/powerpoint/2010/main" val="310776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970318"/>
          </a:xfrm>
          <a:prstGeom prst="rect">
            <a:avLst/>
          </a:prstGeom>
          <a:noFill/>
        </p:spPr>
        <p:txBody>
          <a:bodyPr wrap="square" rtlCol="0">
            <a:spAutoFit/>
          </a:bodyPr>
          <a:lstStyle/>
          <a:p>
            <a:pPr marL="285750" indent="-285750">
              <a:buBlip>
                <a:blip r:embed="rId2"/>
              </a:buBlip>
            </a:pPr>
            <a:r>
              <a:rPr lang="en-US" altLang="zh-CN" sz="2800" dirty="0" smtClean="0"/>
              <a:t>Main challenges for States with high EI:</a:t>
            </a:r>
            <a:endParaRPr lang="en-US" altLang="zh-CN" sz="2800" dirty="0"/>
          </a:p>
          <a:p>
            <a:pPr marL="742950" lvl="1" indent="-285750">
              <a:buBlip>
                <a:blip r:embed="rId2"/>
              </a:buBlip>
            </a:pPr>
            <a:r>
              <a:rPr lang="en-US" altLang="zh-CN" sz="2800" dirty="0" smtClean="0"/>
              <a:t>Complacency</a:t>
            </a:r>
          </a:p>
          <a:p>
            <a:pPr marL="742950" lvl="1" indent="-285750">
              <a:buBlip>
                <a:blip r:embed="rId2"/>
              </a:buBlip>
            </a:pPr>
            <a:r>
              <a:rPr lang="en-US" altLang="zh-CN" sz="2800" dirty="0" smtClean="0"/>
              <a:t>Sustainability</a:t>
            </a:r>
          </a:p>
          <a:p>
            <a:pPr marL="742950" lvl="1" indent="-285750">
              <a:buBlip>
                <a:blip r:embed="rId2"/>
              </a:buBlip>
            </a:pPr>
            <a:r>
              <a:rPr lang="en-US" altLang="zh-CN" sz="2800" dirty="0" smtClean="0"/>
              <a:t>Safety culture</a:t>
            </a:r>
          </a:p>
          <a:p>
            <a:pPr marL="742950" lvl="1" indent="-285750">
              <a:buBlip>
                <a:blip r:embed="rId2"/>
              </a:buBlip>
            </a:pPr>
            <a:r>
              <a:rPr lang="en-US" altLang="zh-CN" sz="2800" dirty="0" smtClean="0"/>
              <a:t>Risk based surveillance</a:t>
            </a:r>
            <a:endParaRPr lang="en-US" altLang="zh-CN" sz="2800" dirty="0"/>
          </a:p>
          <a:p>
            <a:pPr marL="742950" lvl="1" indent="-285750">
              <a:buBlip>
                <a:blip r:embed="rId2"/>
              </a:buBlip>
            </a:pPr>
            <a:r>
              <a:rPr lang="en-US" altLang="zh-CN" sz="2800" dirty="0"/>
              <a:t>Infrequent USOAP validation </a:t>
            </a:r>
            <a:r>
              <a:rPr lang="en-US" altLang="zh-CN" sz="2800" dirty="0" smtClean="0"/>
              <a:t>activities</a:t>
            </a:r>
          </a:p>
          <a:p>
            <a:pPr marL="742950" lvl="1" indent="-285750">
              <a:buBlip>
                <a:blip r:embed="rId2"/>
              </a:buBlip>
            </a:pPr>
            <a:endParaRPr lang="en-US" altLang="zh-CN" sz="2800" dirty="0"/>
          </a:p>
          <a:p>
            <a:pPr marL="742950" lvl="1" indent="-285750">
              <a:buBlip>
                <a:blip r:embed="rId2"/>
              </a:buBlip>
            </a:pPr>
            <a:endParaRPr lang="en-US" altLang="zh-CN" sz="2800" dirty="0" smtClean="0"/>
          </a:p>
          <a:p>
            <a:pPr lvl="1"/>
            <a:endParaRPr lang="en-US" altLang="zh-CN" sz="2800" dirty="0" smtClean="0"/>
          </a:p>
        </p:txBody>
      </p:sp>
      <p:sp>
        <p:nvSpPr>
          <p:cNvPr id="6" name="Rectangle 5"/>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a)	USOAP Effective Implementation (EI)</a:t>
            </a:r>
          </a:p>
        </p:txBody>
      </p:sp>
    </p:spTree>
    <p:extLst>
      <p:ext uri="{BB962C8B-B14F-4D97-AF65-F5344CB8AC3E}">
        <p14:creationId xmlns:p14="http://schemas.microsoft.com/office/powerpoint/2010/main" val="3120508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785652"/>
          </a:xfrm>
          <a:prstGeom prst="rect">
            <a:avLst/>
          </a:prstGeom>
          <a:noFill/>
        </p:spPr>
        <p:txBody>
          <a:bodyPr wrap="square" rtlCol="0">
            <a:spAutoFit/>
          </a:bodyPr>
          <a:lstStyle/>
          <a:p>
            <a:pPr marL="285750" indent="-285750">
              <a:buBlip>
                <a:blip r:embed="rId2"/>
              </a:buBlip>
            </a:pPr>
            <a:r>
              <a:rPr lang="en-US" altLang="zh-CN" sz="2400" dirty="0" smtClean="0"/>
              <a:t>Recommendations :</a:t>
            </a:r>
            <a:endParaRPr lang="en-US" altLang="zh-CN" sz="2400" dirty="0"/>
          </a:p>
          <a:p>
            <a:pPr marL="742950" lvl="1" indent="-285750">
              <a:buBlip>
                <a:blip r:embed="rId2"/>
              </a:buBlip>
            </a:pPr>
            <a:r>
              <a:rPr lang="en-US" altLang="zh-CN" sz="2400" dirty="0" smtClean="0"/>
              <a:t>Avoid SSC, IASA Cat 2, EU Safety List</a:t>
            </a:r>
            <a:endParaRPr lang="en-US" altLang="zh-CN" sz="2400" dirty="0"/>
          </a:p>
          <a:p>
            <a:pPr marL="742950" lvl="1" indent="-285750">
              <a:buBlip>
                <a:blip r:embed="rId2"/>
              </a:buBlip>
            </a:pPr>
            <a:r>
              <a:rPr lang="en-US" altLang="zh-CN" sz="2400" dirty="0" smtClean="0"/>
              <a:t>Avoid fatal accident</a:t>
            </a:r>
          </a:p>
          <a:p>
            <a:pPr marL="742950" lvl="1" indent="-285750">
              <a:buBlip>
                <a:blip r:embed="rId2"/>
              </a:buBlip>
            </a:pPr>
            <a:r>
              <a:rPr lang="en-US" altLang="zh-CN" sz="2400" dirty="0" smtClean="0"/>
              <a:t>Avoid withdrawal of air services</a:t>
            </a:r>
          </a:p>
          <a:p>
            <a:pPr marL="742950" lvl="1" indent="-285750">
              <a:buBlip>
                <a:blip r:embed="rId2"/>
              </a:buBlip>
            </a:pPr>
            <a:r>
              <a:rPr lang="en-US" altLang="zh-CN" sz="2400" dirty="0" smtClean="0"/>
              <a:t>NASP &amp; SSP – involve Ministry in development &amp; approval</a:t>
            </a:r>
          </a:p>
          <a:p>
            <a:pPr marL="742950" lvl="1" indent="-285750">
              <a:buBlip>
                <a:blip r:embed="rId2"/>
              </a:buBlip>
            </a:pPr>
            <a:r>
              <a:rPr lang="en-US" altLang="zh-CN" sz="2400" dirty="0"/>
              <a:t>Regional collaboration in implementation</a:t>
            </a:r>
          </a:p>
          <a:p>
            <a:pPr marL="742950" lvl="1" indent="-285750">
              <a:buBlip>
                <a:blip r:embed="rId2"/>
              </a:buBlip>
            </a:pPr>
            <a:r>
              <a:rPr lang="en-US" altLang="zh-CN" sz="2400" dirty="0" smtClean="0"/>
              <a:t>APAC RO, COSCAPs, RSOOs &amp; GASOS</a:t>
            </a:r>
          </a:p>
          <a:p>
            <a:pPr marL="742950" lvl="1" indent="-285750">
              <a:buBlip>
                <a:blip r:embed="rId2"/>
              </a:buBlip>
            </a:pPr>
            <a:r>
              <a:rPr lang="en-US" altLang="zh-CN" sz="2400" dirty="0" smtClean="0"/>
              <a:t>USOAP </a:t>
            </a:r>
            <a:r>
              <a:rPr lang="en-US" altLang="zh-CN" sz="2400" dirty="0"/>
              <a:t>IVAs</a:t>
            </a:r>
          </a:p>
          <a:p>
            <a:pPr marL="742950" lvl="1" indent="-285750">
              <a:buBlip>
                <a:blip r:embed="rId2"/>
              </a:buBlip>
            </a:pPr>
            <a:endParaRPr lang="en-US" altLang="zh-CN" sz="2400" dirty="0" smtClean="0"/>
          </a:p>
          <a:p>
            <a:pPr lvl="1"/>
            <a:endParaRPr lang="en-US" altLang="zh-CN" sz="2400" dirty="0" smtClean="0"/>
          </a:p>
        </p:txBody>
      </p:sp>
      <p:sp>
        <p:nvSpPr>
          <p:cNvPr id="6" name="Rectangle 5"/>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a)	USOAP Effective Implementation (EI)</a:t>
            </a:r>
          </a:p>
        </p:txBody>
      </p:sp>
    </p:spTree>
    <p:extLst>
      <p:ext uri="{BB962C8B-B14F-4D97-AF65-F5344CB8AC3E}">
        <p14:creationId xmlns:p14="http://schemas.microsoft.com/office/powerpoint/2010/main" val="209143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416320"/>
          </a:xfrm>
          <a:prstGeom prst="rect">
            <a:avLst/>
          </a:prstGeom>
          <a:noFill/>
        </p:spPr>
        <p:txBody>
          <a:bodyPr wrap="square" rtlCol="0">
            <a:spAutoFit/>
          </a:bodyPr>
          <a:lstStyle/>
          <a:p>
            <a:pPr marL="285750" indent="-285750">
              <a:buBlip>
                <a:blip r:embed="rId2"/>
              </a:buBlip>
            </a:pPr>
            <a:r>
              <a:rPr lang="en-US" altLang="zh-CN" sz="2400" dirty="0" smtClean="0"/>
              <a:t>Recommendations :</a:t>
            </a:r>
            <a:endParaRPr lang="en-US" altLang="zh-CN" sz="2400" dirty="0"/>
          </a:p>
          <a:p>
            <a:pPr marL="742950" lvl="1" indent="-285750">
              <a:buBlip>
                <a:blip r:embed="rId2"/>
              </a:buBlip>
            </a:pPr>
            <a:r>
              <a:rPr lang="en-US" altLang="zh-CN" sz="2400" dirty="0" smtClean="0"/>
              <a:t>SSP implementation (Thailand)</a:t>
            </a:r>
          </a:p>
          <a:p>
            <a:pPr marL="742950" lvl="1" indent="-285750">
              <a:buBlip>
                <a:blip r:embed="rId2"/>
              </a:buBlip>
            </a:pPr>
            <a:r>
              <a:rPr lang="en-US" altLang="zh-CN" sz="2400" dirty="0"/>
              <a:t>regional &amp; sub-regional cooperation by sharing resources (Nepal)</a:t>
            </a:r>
          </a:p>
          <a:p>
            <a:pPr marL="742950" lvl="1" indent="-285750">
              <a:buBlip>
                <a:blip r:embed="rId2"/>
              </a:buBlip>
            </a:pPr>
            <a:r>
              <a:rPr lang="en-US" altLang="zh-CN" sz="2400" dirty="0" smtClean="0"/>
              <a:t>ICAO APAC CAT missions, Tech. Assist. and COSCAPs (Bangladesh)</a:t>
            </a:r>
          </a:p>
          <a:p>
            <a:pPr marL="742950" lvl="1" indent="-285750">
              <a:buBlip>
                <a:blip r:embed="rId2"/>
              </a:buBlip>
            </a:pPr>
            <a:r>
              <a:rPr lang="en-US" altLang="zh-CN" sz="2400" dirty="0" smtClean="0"/>
              <a:t>ICAO USOAP enhancement - proportionate </a:t>
            </a:r>
            <a:r>
              <a:rPr lang="en-US" altLang="zh-CN" sz="2400" dirty="0"/>
              <a:t>and risk-based </a:t>
            </a:r>
            <a:r>
              <a:rPr lang="en-US" altLang="zh-CN" sz="2400" dirty="0" smtClean="0"/>
              <a:t>(New </a:t>
            </a:r>
            <a:r>
              <a:rPr lang="en-US" altLang="zh-CN" sz="2400" dirty="0"/>
              <a:t>Zealand</a:t>
            </a:r>
            <a:r>
              <a:rPr lang="en-US" altLang="zh-CN" sz="2400" dirty="0" smtClean="0"/>
              <a:t>)</a:t>
            </a:r>
          </a:p>
          <a:p>
            <a:pPr marL="742950" lvl="1" indent="-285750">
              <a:buBlip>
                <a:blip r:embed="rId2"/>
              </a:buBlip>
            </a:pPr>
            <a:r>
              <a:rPr lang="en-US" altLang="zh-CN" sz="2400" dirty="0" smtClean="0"/>
              <a:t>Beijing Declaration commitments (Montreal Group)</a:t>
            </a:r>
          </a:p>
          <a:p>
            <a:pPr marL="742950" lvl="1" indent="-285750">
              <a:buBlip>
                <a:blip r:embed="rId2"/>
              </a:buBlip>
            </a:pPr>
            <a:r>
              <a:rPr lang="en-US" altLang="zh-CN" sz="2400" dirty="0" smtClean="0"/>
              <a:t>…….</a:t>
            </a:r>
          </a:p>
          <a:p>
            <a:pPr lvl="1"/>
            <a:endParaRPr lang="en-US" altLang="zh-CN" sz="2400" dirty="0" smtClean="0"/>
          </a:p>
        </p:txBody>
      </p:sp>
      <p:sp>
        <p:nvSpPr>
          <p:cNvPr id="6" name="Rectangle 5"/>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a)	USOAP Effective Implementation (EI)</a:t>
            </a:r>
          </a:p>
        </p:txBody>
      </p:sp>
    </p:spTree>
    <p:extLst>
      <p:ext uri="{BB962C8B-B14F-4D97-AF65-F5344CB8AC3E}">
        <p14:creationId xmlns:p14="http://schemas.microsoft.com/office/powerpoint/2010/main" val="3828234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b)	State Safety Programme (SSP)</a:t>
            </a:r>
          </a:p>
        </p:txBody>
      </p:sp>
      <p:pic>
        <p:nvPicPr>
          <p:cNvPr id="6" name="Picture 5"/>
          <p:cNvPicPr/>
          <p:nvPr/>
        </p:nvPicPr>
        <p:blipFill rotWithShape="1">
          <a:blip r:embed="rId2"/>
          <a:srcRect l="36509" t="39976" r="14795" b="16047"/>
          <a:stretch/>
        </p:blipFill>
        <p:spPr bwMode="auto">
          <a:xfrm>
            <a:off x="2483768" y="1707654"/>
            <a:ext cx="6120680" cy="3168352"/>
          </a:xfrm>
          <a:prstGeom prst="rect">
            <a:avLst/>
          </a:prstGeom>
          <a:ln>
            <a:noFill/>
          </a:ln>
          <a:extLst>
            <a:ext uri="{53640926-AAD7-44D8-BBD7-CCE9431645EC}">
              <a14:shadowObscured xmlns:a14="http://schemas.microsoft.com/office/drawing/2010/main"/>
            </a:ext>
          </a:extLst>
        </p:spPr>
      </p:pic>
      <p:sp>
        <p:nvSpPr>
          <p:cNvPr id="4" name="Rectangular Callout 3"/>
          <p:cNvSpPr/>
          <p:nvPr/>
        </p:nvSpPr>
        <p:spPr>
          <a:xfrm>
            <a:off x="107504" y="2278901"/>
            <a:ext cx="2088231"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Implement an effective SSP by 2025</a:t>
            </a:r>
            <a:endParaRPr lang="zh-CN" altLang="en-US" sz="1400" dirty="0">
              <a:solidFill>
                <a:schemeClr val="tx2">
                  <a:lumMod val="7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8" name="Picture 7"/>
          <p:cNvPicPr>
            <a:picLocks noChangeAspect="1"/>
          </p:cNvPicPr>
          <p:nvPr/>
        </p:nvPicPr>
        <p:blipFill rotWithShape="1">
          <a:blip r:embed="rId4"/>
          <a:srcRect l="82680" t="59799" r="6066" b="22510"/>
          <a:stretch/>
        </p:blipFill>
        <p:spPr>
          <a:xfrm>
            <a:off x="107504" y="3307260"/>
            <a:ext cx="531441" cy="469917"/>
          </a:xfrm>
          <a:prstGeom prst="rect">
            <a:avLst/>
          </a:prstGeom>
        </p:spPr>
      </p:pic>
      <p:sp>
        <p:nvSpPr>
          <p:cNvPr id="9" name="Rectangular Callout 8"/>
          <p:cNvSpPr/>
          <p:nvPr/>
        </p:nvSpPr>
        <p:spPr>
          <a:xfrm>
            <a:off x="147451" y="3939902"/>
            <a:ext cx="2048284"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2">
                    <a:lumMod val="75000"/>
                  </a:schemeClr>
                </a:solidFill>
              </a:rPr>
              <a:t>iSTARS</a:t>
            </a:r>
            <a:r>
              <a:rPr lang="en-US" altLang="zh-CN" sz="1400" dirty="0" smtClean="0">
                <a:solidFill>
                  <a:schemeClr val="tx2">
                    <a:lumMod val="75000"/>
                  </a:schemeClr>
                </a:solidFill>
              </a:rPr>
              <a:t> </a:t>
            </a:r>
            <a:r>
              <a:rPr lang="en-US" altLang="zh-CN" sz="1400" dirty="0">
                <a:solidFill>
                  <a:schemeClr val="tx2">
                    <a:lumMod val="75000"/>
                  </a:schemeClr>
                </a:solidFill>
              </a:rPr>
              <a:t>(SSP Gap Analysis - SMM 4th Ed.)</a:t>
            </a:r>
            <a:endParaRPr lang="zh-CN" altLang="en-US" sz="1400" dirty="0">
              <a:solidFill>
                <a:schemeClr val="tx2">
                  <a:lumMod val="75000"/>
                </a:schemeClr>
              </a:solidFill>
            </a:endParaRPr>
          </a:p>
        </p:txBody>
      </p:sp>
    </p:spTree>
    <p:extLst>
      <p:ext uri="{BB962C8B-B14F-4D97-AF65-F5344CB8AC3E}">
        <p14:creationId xmlns:p14="http://schemas.microsoft.com/office/powerpoint/2010/main" val="2450465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4F7AF-3EF3-4525-9839-0A790C0252F7}"/>
              </a:ext>
            </a:extLst>
          </p:cNvPr>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400" b="1" dirty="0"/>
              <a:t>Aviation Safety</a:t>
            </a:r>
          </a:p>
          <a:p>
            <a:pPr lvl="0" defTabSz="1244600">
              <a:lnSpc>
                <a:spcPct val="90000"/>
              </a:lnSpc>
              <a:spcBef>
                <a:spcPct val="0"/>
              </a:spcBef>
              <a:spcAft>
                <a:spcPct val="35000"/>
              </a:spcAft>
            </a:pPr>
            <a:r>
              <a:rPr lang="en-US" altLang="zh-CN" sz="2400" b="1" dirty="0"/>
              <a:t>b) State Safety Programme (SSP)</a:t>
            </a:r>
          </a:p>
        </p:txBody>
      </p:sp>
      <p:sp>
        <p:nvSpPr>
          <p:cNvPr id="3" name="TextBox 2">
            <a:extLst>
              <a:ext uri="{FF2B5EF4-FFF2-40B4-BE49-F238E27FC236}">
                <a16:creationId xmlns:a16="http://schemas.microsoft.com/office/drawing/2014/main" id="{CF6F93B9-1D16-4DD6-9108-459D839409D9}"/>
              </a:ext>
            </a:extLst>
          </p:cNvPr>
          <p:cNvSpPr txBox="1"/>
          <p:nvPr/>
        </p:nvSpPr>
        <p:spPr>
          <a:xfrm>
            <a:off x="35496" y="1707654"/>
            <a:ext cx="8928992" cy="5416868"/>
          </a:xfrm>
          <a:prstGeom prst="rect">
            <a:avLst/>
          </a:prstGeom>
          <a:noFill/>
        </p:spPr>
        <p:txBody>
          <a:bodyPr wrap="square" rtlCol="0">
            <a:spAutoFit/>
          </a:bodyPr>
          <a:lstStyle/>
          <a:p>
            <a:pPr marL="285750" indent="-285750">
              <a:buBlip>
                <a:blip r:embed="rId2"/>
              </a:buBlip>
            </a:pPr>
            <a:r>
              <a:rPr lang="en-US" altLang="zh-CN" sz="2400" b="1" dirty="0"/>
              <a:t>Main challenges : DP8</a:t>
            </a:r>
          </a:p>
          <a:p>
            <a:pPr marL="742950" lvl="1" indent="-285750">
              <a:buBlip>
                <a:blip r:embed="rId2"/>
              </a:buBlip>
            </a:pPr>
            <a:r>
              <a:rPr lang="en-CA" dirty="0"/>
              <a:t>Putting in place appropriate legislation and supporting mechanisms for the protection of safety data and safety information </a:t>
            </a:r>
            <a:endParaRPr lang="en-US" altLang="zh-CN" sz="2400" dirty="0"/>
          </a:p>
          <a:p>
            <a:pPr marL="742950" lvl="1" indent="-285750">
              <a:buBlip>
                <a:blip r:embed="rId2"/>
              </a:buBlip>
            </a:pPr>
            <a:r>
              <a:rPr lang="en-CA" dirty="0"/>
              <a:t>Identifying appropriate safety performance indicators and targets </a:t>
            </a:r>
            <a:endParaRPr lang="en-US" altLang="zh-CN" sz="2400" dirty="0"/>
          </a:p>
          <a:p>
            <a:pPr marL="742950" lvl="1" indent="-285750">
              <a:buBlip>
                <a:blip r:embed="rId2"/>
              </a:buBlip>
            </a:pPr>
            <a:r>
              <a:rPr lang="en-CA" dirty="0"/>
              <a:t>Addressing “commensurate with size and complexity” (scalability) </a:t>
            </a:r>
            <a:endParaRPr lang="en-US" dirty="0"/>
          </a:p>
          <a:p>
            <a:pPr marL="742950" lvl="1" indent="-285750">
              <a:buBlip>
                <a:blip r:embed="rId2"/>
              </a:buBlip>
            </a:pPr>
            <a:r>
              <a:rPr lang="en-CA" dirty="0"/>
              <a:t>Properly managing interfaces between SSP and SMS, and between the SMS of service providers and between the SMS of service providers and other third party organizations </a:t>
            </a:r>
          </a:p>
          <a:p>
            <a:pPr marL="742950" lvl="1" indent="-285750">
              <a:buBlip>
                <a:blip r:embed="rId2"/>
              </a:buBlip>
            </a:pPr>
            <a:r>
              <a:rPr lang="en-CA" dirty="0"/>
              <a:t>Identifying and addressing the safety management competencies needed across the organization </a:t>
            </a:r>
            <a:endParaRPr lang="en-US" altLang="zh-CN" sz="2400" dirty="0"/>
          </a:p>
          <a:p>
            <a:pPr marL="742950" lvl="1" indent="-285750">
              <a:buBlip>
                <a:blip r:embed="rId2"/>
              </a:buBlip>
            </a:pPr>
            <a:endParaRPr lang="en-US" altLang="zh-CN" sz="2400" dirty="0"/>
          </a:p>
          <a:p>
            <a:pPr marL="742950" lvl="1" indent="-285750">
              <a:buBlip>
                <a:blip r:embed="rId2"/>
              </a:buBlip>
            </a:pPr>
            <a:endParaRPr lang="en-US" altLang="zh-CN" sz="2400" dirty="0"/>
          </a:p>
          <a:p>
            <a:pPr marL="742950" lvl="1" indent="-285750">
              <a:buBlip>
                <a:blip r:embed="rId2"/>
              </a:buBlip>
            </a:pPr>
            <a:endParaRPr lang="en-US" altLang="zh-CN" sz="2800" dirty="0"/>
          </a:p>
          <a:p>
            <a:pPr marL="742950" lvl="1" indent="-285750">
              <a:buBlip>
                <a:blip r:embed="rId2"/>
              </a:buBlip>
            </a:pPr>
            <a:endParaRPr lang="en-US" altLang="zh-CN" sz="2800" dirty="0"/>
          </a:p>
          <a:p>
            <a:pPr lvl="1"/>
            <a:endParaRPr lang="en-US" altLang="zh-CN" sz="2800" dirty="0"/>
          </a:p>
          <a:p>
            <a:pPr lvl="1"/>
            <a:endParaRPr lang="en-US" altLang="zh-CN" sz="2800" dirty="0"/>
          </a:p>
        </p:txBody>
      </p:sp>
    </p:spTree>
    <p:extLst>
      <p:ext uri="{BB962C8B-B14F-4D97-AF65-F5344CB8AC3E}">
        <p14:creationId xmlns:p14="http://schemas.microsoft.com/office/powerpoint/2010/main" val="277484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847207"/>
          </a:xfrm>
          <a:prstGeom prst="rect">
            <a:avLst/>
          </a:prstGeom>
          <a:noFill/>
        </p:spPr>
        <p:txBody>
          <a:bodyPr wrap="square" rtlCol="0">
            <a:spAutoFit/>
          </a:bodyPr>
          <a:lstStyle/>
          <a:p>
            <a:pPr marL="285750" indent="-285750">
              <a:buBlip>
                <a:blip r:embed="rId2"/>
              </a:buBlip>
            </a:pPr>
            <a:r>
              <a:rPr lang="en-US" altLang="zh-CN" sz="2400" dirty="0"/>
              <a:t>Main challenges :</a:t>
            </a:r>
          </a:p>
          <a:p>
            <a:pPr marL="742950" lvl="1" indent="-285750">
              <a:buBlip>
                <a:blip r:embed="rId2"/>
              </a:buBlip>
            </a:pPr>
            <a:r>
              <a:rPr lang="en-US" altLang="zh-CN" sz="2300" dirty="0"/>
              <a:t>SSP requires coordination among multiple authorities responsible for the aviation functions of the State. Commitment by States Senior management</a:t>
            </a:r>
          </a:p>
          <a:p>
            <a:pPr marL="742950" lvl="1" indent="-285750">
              <a:buBlip>
                <a:blip r:embed="rId2"/>
              </a:buBlip>
            </a:pPr>
            <a:r>
              <a:rPr lang="en-US" altLang="zh-CN" sz="2300" dirty="0"/>
              <a:t>Some safety management activities require new competencies: conducting safety risk assessments, performing safety data analysis, evaluating SPIs … technical training</a:t>
            </a:r>
          </a:p>
          <a:p>
            <a:pPr marL="742950" lvl="1" indent="-285750">
              <a:buBlip>
                <a:blip r:embed="rId2"/>
              </a:buBlip>
            </a:pPr>
            <a:r>
              <a:rPr lang="en-US" altLang="zh-CN" sz="2300" dirty="0"/>
              <a:t>Limited resources to start and implement project. Establishing a suitable coordination group. </a:t>
            </a:r>
          </a:p>
          <a:p>
            <a:pPr lvl="1"/>
            <a:endParaRPr lang="en-US" altLang="zh-CN" sz="2800" dirty="0"/>
          </a:p>
        </p:txBody>
      </p:sp>
      <p:sp>
        <p:nvSpPr>
          <p:cNvPr id="5" name="Rectangle 4"/>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400" b="1" dirty="0"/>
              <a:t>Aviation Safety</a:t>
            </a:r>
          </a:p>
          <a:p>
            <a:pPr lvl="0" defTabSz="1244600">
              <a:lnSpc>
                <a:spcPct val="90000"/>
              </a:lnSpc>
              <a:spcBef>
                <a:spcPct val="0"/>
              </a:spcBef>
              <a:spcAft>
                <a:spcPct val="35000"/>
              </a:spcAft>
            </a:pPr>
            <a:r>
              <a:rPr lang="en-US" altLang="zh-CN" sz="2400" b="1" dirty="0"/>
              <a:t>b) State Safety Programme (SSP)</a:t>
            </a:r>
          </a:p>
        </p:txBody>
      </p:sp>
    </p:spTree>
    <p:extLst>
      <p:ext uri="{BB962C8B-B14F-4D97-AF65-F5344CB8AC3E}">
        <p14:creationId xmlns:p14="http://schemas.microsoft.com/office/powerpoint/2010/main" val="122195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691927-39FB-4913-992D-F9616CE0BE79}"/>
              </a:ext>
            </a:extLst>
          </p:cNvPr>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400" b="1" dirty="0"/>
              <a:t>Aviation Safety</a:t>
            </a:r>
          </a:p>
          <a:p>
            <a:pPr lvl="0" defTabSz="1244600">
              <a:lnSpc>
                <a:spcPct val="90000"/>
              </a:lnSpc>
              <a:spcBef>
                <a:spcPct val="0"/>
              </a:spcBef>
              <a:spcAft>
                <a:spcPct val="35000"/>
              </a:spcAft>
            </a:pPr>
            <a:r>
              <a:rPr lang="en-US" altLang="zh-CN" sz="2400" b="1" dirty="0"/>
              <a:t>b) State Safety Programme (SSP)</a:t>
            </a:r>
          </a:p>
        </p:txBody>
      </p:sp>
      <p:sp>
        <p:nvSpPr>
          <p:cNvPr id="5" name="TextBox 4">
            <a:extLst>
              <a:ext uri="{FF2B5EF4-FFF2-40B4-BE49-F238E27FC236}">
                <a16:creationId xmlns:a16="http://schemas.microsoft.com/office/drawing/2014/main" id="{1611580A-10A9-4B86-8B30-9EC9820537B0}"/>
              </a:ext>
            </a:extLst>
          </p:cNvPr>
          <p:cNvSpPr txBox="1"/>
          <p:nvPr/>
        </p:nvSpPr>
        <p:spPr>
          <a:xfrm>
            <a:off x="35496" y="1707654"/>
            <a:ext cx="8928992" cy="4770537"/>
          </a:xfrm>
          <a:prstGeom prst="rect">
            <a:avLst/>
          </a:prstGeom>
          <a:noFill/>
        </p:spPr>
        <p:txBody>
          <a:bodyPr wrap="square" rtlCol="0">
            <a:spAutoFit/>
          </a:bodyPr>
          <a:lstStyle/>
          <a:p>
            <a:pPr marL="285750" indent="-285750">
              <a:buBlip>
                <a:blip r:embed="rId2"/>
              </a:buBlip>
            </a:pPr>
            <a:r>
              <a:rPr lang="en-US" altLang="zh-CN" sz="2400" dirty="0"/>
              <a:t>Main challenges :</a:t>
            </a:r>
          </a:p>
          <a:p>
            <a:pPr marL="742950" lvl="1" indent="-285750">
              <a:buBlip>
                <a:blip r:embed="rId2"/>
              </a:buBlip>
            </a:pPr>
            <a:r>
              <a:rPr lang="en-US" altLang="zh-CN" sz="2400" dirty="0"/>
              <a:t>Enforcement policy that supports and encourages a positive safety culture. Applicable Service Providers to implement SMS</a:t>
            </a:r>
          </a:p>
          <a:p>
            <a:pPr marL="742950" lvl="1" indent="-285750">
              <a:buBlip>
                <a:blip r:embed="rId2"/>
              </a:buBlip>
            </a:pPr>
            <a:r>
              <a:rPr lang="en-US" altLang="zh-CN" sz="2400" dirty="0"/>
              <a:t>Relationship between a State and its Service Providers needs to evolve beyond just compliance and enforcement</a:t>
            </a:r>
          </a:p>
          <a:p>
            <a:pPr marL="742950" lvl="1" indent="-285750">
              <a:buBlip>
                <a:blip r:embed="rId2"/>
              </a:buBlip>
            </a:pPr>
            <a:r>
              <a:rPr lang="en-US" altLang="zh-CN" sz="2400" dirty="0"/>
              <a:t>Independent Accident Investigation group</a:t>
            </a:r>
          </a:p>
          <a:p>
            <a:pPr marL="742950" lvl="1" indent="-285750">
              <a:buBlip>
                <a:blip r:embed="rId2"/>
              </a:buBlip>
            </a:pPr>
            <a:endParaRPr lang="en-US" altLang="zh-CN" sz="2400" dirty="0"/>
          </a:p>
          <a:p>
            <a:pPr lvl="1"/>
            <a:endParaRPr lang="en-US" altLang="zh-CN" sz="2400" dirty="0"/>
          </a:p>
          <a:p>
            <a:pPr marL="742950" lvl="1" indent="-285750">
              <a:buBlip>
                <a:blip r:embed="rId2"/>
              </a:buBlip>
            </a:pPr>
            <a:endParaRPr lang="en-US" altLang="zh-CN" sz="2800" dirty="0"/>
          </a:p>
          <a:p>
            <a:pPr marL="742950" lvl="1" indent="-285750">
              <a:buBlip>
                <a:blip r:embed="rId2"/>
              </a:buBlip>
            </a:pPr>
            <a:endParaRPr lang="en-US" altLang="zh-CN" sz="2800" dirty="0"/>
          </a:p>
          <a:p>
            <a:pPr lvl="1"/>
            <a:endParaRPr lang="en-US" altLang="zh-CN" sz="2800" dirty="0"/>
          </a:p>
          <a:p>
            <a:pPr lvl="1"/>
            <a:endParaRPr lang="en-US" altLang="zh-CN" sz="2800" dirty="0"/>
          </a:p>
        </p:txBody>
      </p:sp>
    </p:spTree>
    <p:extLst>
      <p:ext uri="{BB962C8B-B14F-4D97-AF65-F5344CB8AC3E}">
        <p14:creationId xmlns:p14="http://schemas.microsoft.com/office/powerpoint/2010/main" val="336926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366F04-4722-421D-AAA5-B423AA1181CE}"/>
              </a:ext>
            </a:extLst>
          </p:cNvPr>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400" b="1" dirty="0"/>
              <a:t>Aviation Safety</a:t>
            </a:r>
          </a:p>
          <a:p>
            <a:pPr lvl="0" defTabSz="1244600">
              <a:lnSpc>
                <a:spcPct val="90000"/>
              </a:lnSpc>
              <a:spcBef>
                <a:spcPct val="0"/>
              </a:spcBef>
              <a:spcAft>
                <a:spcPct val="35000"/>
              </a:spcAft>
            </a:pPr>
            <a:r>
              <a:rPr lang="en-US" altLang="zh-CN" sz="2400" b="1" dirty="0"/>
              <a:t>b) State Safety Programme (SSP)</a:t>
            </a:r>
          </a:p>
        </p:txBody>
      </p:sp>
      <p:sp>
        <p:nvSpPr>
          <p:cNvPr id="5" name="TextBox 4">
            <a:extLst>
              <a:ext uri="{FF2B5EF4-FFF2-40B4-BE49-F238E27FC236}">
                <a16:creationId xmlns:a16="http://schemas.microsoft.com/office/drawing/2014/main" id="{BD0B7A30-8FEC-4330-B634-50AFB2A67A3A}"/>
              </a:ext>
            </a:extLst>
          </p:cNvPr>
          <p:cNvSpPr txBox="1"/>
          <p:nvPr/>
        </p:nvSpPr>
        <p:spPr>
          <a:xfrm>
            <a:off x="-22420" y="1691973"/>
            <a:ext cx="8928992" cy="3877985"/>
          </a:xfrm>
          <a:prstGeom prst="rect">
            <a:avLst/>
          </a:prstGeom>
          <a:noFill/>
        </p:spPr>
        <p:txBody>
          <a:bodyPr wrap="square" rtlCol="0">
            <a:spAutoFit/>
          </a:bodyPr>
          <a:lstStyle/>
          <a:p>
            <a:pPr marL="285750" indent="-285750">
              <a:buBlip>
                <a:blip r:embed="rId2"/>
              </a:buBlip>
            </a:pPr>
            <a:r>
              <a:rPr lang="en-US" altLang="zh-CN" sz="2800" dirty="0"/>
              <a:t>Recommendations : DP8</a:t>
            </a:r>
          </a:p>
          <a:p>
            <a:r>
              <a:rPr lang="en-CA" dirty="0"/>
              <a:t>ICAO Regional office may promote more CAT missions for the post audit and post ICVM activities to improve State’s safety oversight capability in the below mentioned two phases:</a:t>
            </a:r>
          </a:p>
          <a:p>
            <a:r>
              <a:rPr lang="en-CA" dirty="0"/>
              <a:t> </a:t>
            </a:r>
            <a:endParaRPr lang="en-US" altLang="zh-CN" sz="2800" dirty="0"/>
          </a:p>
          <a:p>
            <a:pPr marL="285750" indent="-285750">
              <a:buFont typeface="Arial" panose="020B0604020202020204" pitchFamily="34" charset="0"/>
              <a:buChar char="•"/>
            </a:pPr>
            <a:r>
              <a:rPr lang="en-CA" i="1" dirty="0"/>
              <a:t>D</a:t>
            </a:r>
            <a:r>
              <a:rPr lang="en-CA" dirty="0"/>
              <a:t>eveloping regulations, manuals, checklists and other guidance material; </a:t>
            </a:r>
            <a:endParaRPr lang="en-US" dirty="0"/>
          </a:p>
          <a:p>
            <a:pPr marL="285750" indent="-285750">
              <a:buFont typeface="Arial" panose="020B0604020202020204" pitchFamily="34" charset="0"/>
              <a:buChar char="•"/>
            </a:pPr>
            <a:r>
              <a:rPr lang="en-CA" dirty="0"/>
              <a:t>Developing corrective action plans (CAPs) to address USOAP Findings; </a:t>
            </a:r>
            <a:endParaRPr lang="en-US" dirty="0"/>
          </a:p>
          <a:p>
            <a:pPr marL="285750" indent="-285750">
              <a:buFont typeface="Arial" panose="020B0604020202020204" pitchFamily="34" charset="0"/>
              <a:buChar char="•"/>
            </a:pPr>
            <a:r>
              <a:rPr lang="en-CA" dirty="0"/>
              <a:t>Developing of SSP and National Aviation Safety Plans(NASP) in line with the GASP and GANP; </a:t>
            </a:r>
            <a:endParaRPr lang="en-US" dirty="0"/>
          </a:p>
          <a:p>
            <a:pPr marL="285750" indent="-285750">
              <a:buFont typeface="Arial" panose="020B0604020202020204" pitchFamily="34" charset="0"/>
              <a:buChar char="•"/>
            </a:pPr>
            <a:r>
              <a:rPr lang="en-CA" dirty="0"/>
              <a:t>Drawing up of a pool of inspectors or experts. </a:t>
            </a:r>
            <a:endParaRPr lang="en-US" dirty="0"/>
          </a:p>
          <a:p>
            <a:r>
              <a:rPr lang="en-CA" dirty="0"/>
              <a:t> </a:t>
            </a:r>
            <a:endParaRPr lang="en-US" dirty="0"/>
          </a:p>
          <a:p>
            <a:pPr marL="742950" lvl="1" indent="-285750">
              <a:buBlip>
                <a:blip r:embed="rId2"/>
              </a:buBlip>
            </a:pPr>
            <a:endParaRPr lang="en-US" altLang="zh-CN" sz="2800" dirty="0"/>
          </a:p>
          <a:p>
            <a:pPr lvl="1"/>
            <a:endParaRPr lang="en-US" altLang="zh-CN" sz="2800" dirty="0"/>
          </a:p>
        </p:txBody>
      </p:sp>
    </p:spTree>
    <p:extLst>
      <p:ext uri="{BB962C8B-B14F-4D97-AF65-F5344CB8AC3E}">
        <p14:creationId xmlns:p14="http://schemas.microsoft.com/office/powerpoint/2010/main" val="397708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63B793-F464-4036-A5DC-43DC1E04B818}"/>
              </a:ext>
            </a:extLst>
          </p:cNvPr>
          <p:cNvSpPr/>
          <p:nvPr/>
        </p:nvSpPr>
        <p:spPr>
          <a:xfrm>
            <a:off x="179512" y="2048861"/>
            <a:ext cx="8731179" cy="3046988"/>
          </a:xfrm>
          <a:prstGeom prst="rect">
            <a:avLst/>
          </a:prstGeom>
        </p:spPr>
        <p:txBody>
          <a:bodyPr wrap="square">
            <a:spAutoFit/>
          </a:bodyPr>
          <a:lstStyle/>
          <a:p>
            <a:pPr marL="285750" indent="-285750">
              <a:buBlip>
                <a:blip r:embed="rId2"/>
              </a:buBlip>
            </a:pPr>
            <a:r>
              <a:rPr lang="en-US" altLang="zh-CN" sz="2400" b="1" dirty="0"/>
              <a:t>Recommendations </a:t>
            </a:r>
            <a:r>
              <a:rPr lang="en-US" altLang="zh-CN" sz="2400" b="1"/>
              <a:t>: DP8</a:t>
            </a:r>
            <a:endParaRPr lang="en-US" altLang="zh-CN" sz="2400" b="1" dirty="0"/>
          </a:p>
          <a:p>
            <a:pPr marL="285750" indent="-285750">
              <a:buFont typeface="Arial" panose="020B0604020202020204" pitchFamily="34" charset="0"/>
              <a:buChar char="•"/>
            </a:pPr>
            <a:r>
              <a:rPr lang="en-CA" sz="2400" dirty="0"/>
              <a:t>Providing training to inspectors; </a:t>
            </a:r>
            <a:endParaRPr lang="en-US" sz="2400" dirty="0"/>
          </a:p>
          <a:p>
            <a:pPr marL="285750" indent="-285750">
              <a:buFont typeface="Arial" panose="020B0604020202020204" pitchFamily="34" charset="0"/>
              <a:buChar char="•"/>
            </a:pPr>
            <a:r>
              <a:rPr lang="en-CA" sz="2400" dirty="0"/>
              <a:t> Performing certification and surveillance tasks such as inspections, audits, or reviews, aeronautical studies, safety risk assessment, when so delegated and permitted by the State’s national Regulations. </a:t>
            </a:r>
            <a:endParaRPr lang="en-US" sz="2400" dirty="0"/>
          </a:p>
          <a:p>
            <a:r>
              <a:rPr lang="en-CA" sz="2400" dirty="0"/>
              <a:t> </a:t>
            </a:r>
            <a:endParaRPr lang="en-US" sz="2400" dirty="0"/>
          </a:p>
          <a:p>
            <a:pPr marL="742950" lvl="1" indent="-285750">
              <a:buBlip>
                <a:blip r:embed="rId2"/>
              </a:buBlip>
            </a:pPr>
            <a:endParaRPr lang="en-US" altLang="zh-CN" sz="2400" dirty="0"/>
          </a:p>
        </p:txBody>
      </p:sp>
      <p:sp>
        <p:nvSpPr>
          <p:cNvPr id="4" name="Rectangle 3">
            <a:extLst>
              <a:ext uri="{FF2B5EF4-FFF2-40B4-BE49-F238E27FC236}">
                <a16:creationId xmlns:a16="http://schemas.microsoft.com/office/drawing/2014/main" id="{0271E204-79D6-4165-AEF5-AE8BB06C6442}"/>
              </a:ext>
            </a:extLst>
          </p:cNvPr>
          <p:cNvSpPr/>
          <p:nvPr/>
        </p:nvSpPr>
        <p:spPr>
          <a:xfrm>
            <a:off x="539552" y="1059582"/>
            <a:ext cx="7920880" cy="792088"/>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400" b="1" dirty="0"/>
              <a:t>Aviation Safety</a:t>
            </a:r>
          </a:p>
          <a:p>
            <a:pPr lvl="0" defTabSz="1244600">
              <a:lnSpc>
                <a:spcPct val="90000"/>
              </a:lnSpc>
              <a:spcBef>
                <a:spcPct val="0"/>
              </a:spcBef>
              <a:spcAft>
                <a:spcPct val="35000"/>
              </a:spcAft>
            </a:pPr>
            <a:r>
              <a:rPr lang="en-US" altLang="zh-CN" sz="2400" b="1" dirty="0"/>
              <a:t>b) State Safety Programme (SSP)</a:t>
            </a:r>
          </a:p>
        </p:txBody>
      </p:sp>
    </p:spTree>
    <p:extLst>
      <p:ext uri="{BB962C8B-B14F-4D97-AF65-F5344CB8AC3E}">
        <p14:creationId xmlns:p14="http://schemas.microsoft.com/office/powerpoint/2010/main" val="260165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9217024" cy="6555641"/>
          </a:xfrm>
          <a:prstGeom prst="rect">
            <a:avLst/>
          </a:prstGeom>
          <a:noFill/>
        </p:spPr>
        <p:txBody>
          <a:bodyPr wrap="square" rtlCol="0">
            <a:spAutoFit/>
          </a:bodyPr>
          <a:lstStyle/>
          <a:p>
            <a:pPr marL="285750" indent="-285750">
              <a:buBlip>
                <a:blip r:embed="rId2"/>
              </a:buBlip>
            </a:pPr>
            <a:r>
              <a:rPr lang="en-US" altLang="zh-CN" sz="2400" dirty="0"/>
              <a:t>Recommendations :</a:t>
            </a:r>
          </a:p>
          <a:p>
            <a:pPr marL="742950" lvl="1" indent="-285750">
              <a:buBlip>
                <a:blip r:embed="rId2"/>
              </a:buBlip>
            </a:pPr>
            <a:r>
              <a:rPr lang="en-US" altLang="zh-CN" sz="2400" dirty="0"/>
              <a:t>Smaller States. Delegate some specific functions or tasks to another State, RSOO, or competent organization</a:t>
            </a:r>
          </a:p>
          <a:p>
            <a:pPr marL="742950" lvl="1" indent="-285750">
              <a:buBlip>
                <a:blip r:embed="rId2"/>
              </a:buBlip>
            </a:pPr>
            <a:r>
              <a:rPr lang="en-US" altLang="zh-CN" sz="2400" dirty="0"/>
              <a:t>Establish appropriate technical and administrative processes to ensure delegated functions are carried out… SSP implementation group within the CAA.</a:t>
            </a:r>
          </a:p>
          <a:p>
            <a:pPr marL="742950" lvl="1" indent="-285750">
              <a:buBlip>
                <a:blip r:embed="rId2"/>
              </a:buBlip>
            </a:pPr>
            <a:r>
              <a:rPr lang="en-US" altLang="zh-CN" sz="2400" dirty="0"/>
              <a:t>Ensure an effective Legislative framework with supporting specific operating regulations. RO assistance. Model SSPs. SMI website. </a:t>
            </a:r>
          </a:p>
          <a:p>
            <a:pPr marL="742950" lvl="1" indent="-285750">
              <a:buBlip>
                <a:blip r:embed="rId2"/>
              </a:buBlip>
            </a:pPr>
            <a:endParaRPr lang="en-US" altLang="zh-CN" sz="2400" dirty="0"/>
          </a:p>
          <a:p>
            <a:pPr marL="742950" lvl="1" indent="-285750">
              <a:buBlip>
                <a:blip r:embed="rId2"/>
              </a:buBlip>
            </a:pPr>
            <a:endParaRPr lang="en-US" altLang="zh-CN" sz="2400" dirty="0"/>
          </a:p>
          <a:p>
            <a:pPr marL="742950" lvl="1" indent="-285750">
              <a:buBlip>
                <a:blip r:embed="rId2"/>
              </a:buBlip>
            </a:pPr>
            <a:endParaRPr lang="en-US" altLang="zh-CN" sz="2400" dirty="0"/>
          </a:p>
          <a:p>
            <a:pPr marL="742950" lvl="1" indent="-285750">
              <a:buBlip>
                <a:blip r:embed="rId2"/>
              </a:buBlip>
            </a:pPr>
            <a:endParaRPr lang="en-US" altLang="zh-CN" sz="2400" dirty="0"/>
          </a:p>
          <a:p>
            <a:pPr lvl="1"/>
            <a:endParaRPr lang="en-US" altLang="zh-CN" sz="2400" dirty="0"/>
          </a:p>
          <a:p>
            <a:pPr marL="742950" lvl="1" indent="-285750">
              <a:buBlip>
                <a:blip r:embed="rId2"/>
              </a:buBlip>
            </a:pPr>
            <a:endParaRPr lang="en-US" altLang="zh-CN" sz="2400" dirty="0"/>
          </a:p>
          <a:p>
            <a:pPr marL="742950" lvl="1" indent="-285750">
              <a:buBlip>
                <a:blip r:embed="rId2"/>
              </a:buBlip>
            </a:pPr>
            <a:endParaRPr lang="en-US" altLang="zh-CN" sz="2800" dirty="0"/>
          </a:p>
          <a:p>
            <a:pPr marL="742950" lvl="1" indent="-285750">
              <a:buBlip>
                <a:blip r:embed="rId2"/>
              </a:buBlip>
            </a:pPr>
            <a:endParaRPr lang="en-US" altLang="zh-CN" sz="2800" dirty="0"/>
          </a:p>
          <a:p>
            <a:pPr lvl="1"/>
            <a:endParaRPr lang="en-US" altLang="zh-CN" sz="2800" dirty="0"/>
          </a:p>
        </p:txBody>
      </p:sp>
      <p:sp>
        <p:nvSpPr>
          <p:cNvPr id="5" name="Rectangle 4"/>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400" b="1" dirty="0"/>
              <a:t>Aviation Safety</a:t>
            </a:r>
          </a:p>
          <a:p>
            <a:pPr lvl="0" defTabSz="1244600">
              <a:lnSpc>
                <a:spcPct val="90000"/>
              </a:lnSpc>
              <a:spcBef>
                <a:spcPct val="0"/>
              </a:spcBef>
              <a:spcAft>
                <a:spcPct val="35000"/>
              </a:spcAft>
            </a:pPr>
            <a:r>
              <a:rPr lang="en-US" altLang="zh-CN" sz="2400" b="1" dirty="0"/>
              <a:t>b) State Safety Programme (SSP)</a:t>
            </a:r>
          </a:p>
        </p:txBody>
      </p:sp>
    </p:spTree>
    <p:extLst>
      <p:ext uri="{BB962C8B-B14F-4D97-AF65-F5344CB8AC3E}">
        <p14:creationId xmlns:p14="http://schemas.microsoft.com/office/powerpoint/2010/main" val="79259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4032448" cy="359693"/>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dirty="0" smtClean="0"/>
              <a:t>Choose a rapporteur</a:t>
            </a:r>
            <a:endParaRPr lang="en-US" sz="2800" b="1" dirty="0">
              <a:solidFill>
                <a:schemeClr val="tx2"/>
              </a:solidFill>
            </a:endParaRPr>
          </a:p>
        </p:txBody>
      </p:sp>
      <p:sp>
        <p:nvSpPr>
          <p:cNvPr id="7" name="TextBox 6"/>
          <p:cNvSpPr txBox="1"/>
          <p:nvPr/>
        </p:nvSpPr>
        <p:spPr>
          <a:xfrm>
            <a:off x="-36512" y="1131590"/>
            <a:ext cx="8928992" cy="2677656"/>
          </a:xfrm>
          <a:prstGeom prst="rect">
            <a:avLst/>
          </a:prstGeom>
          <a:noFill/>
        </p:spPr>
        <p:txBody>
          <a:bodyPr wrap="square" rtlCol="0">
            <a:spAutoFit/>
          </a:bodyPr>
          <a:lstStyle/>
          <a:p>
            <a:pPr marL="285750" indent="-285750">
              <a:buBlip>
                <a:blip r:embed="rId2"/>
              </a:buBlip>
            </a:pPr>
            <a:endParaRPr lang="en-US" altLang="zh-CN" sz="2400" dirty="0" smtClean="0"/>
          </a:p>
          <a:p>
            <a:pPr marL="285750" indent="-285750">
              <a:buBlip>
                <a:blip r:embed="rId2"/>
              </a:buBlip>
            </a:pPr>
            <a:endParaRPr lang="en-US" altLang="zh-CN" sz="2400" dirty="0"/>
          </a:p>
          <a:p>
            <a:pPr marL="285750" indent="-285750">
              <a:buBlip>
                <a:blip r:embed="rId2"/>
              </a:buBlip>
            </a:pPr>
            <a:endParaRPr lang="en-US" altLang="zh-CN" sz="2400" dirty="0" smtClean="0"/>
          </a:p>
          <a:p>
            <a:pPr marL="285750" indent="-285750">
              <a:buBlip>
                <a:blip r:embed="rId2"/>
              </a:buBlip>
            </a:pPr>
            <a:r>
              <a:rPr lang="en-US" altLang="zh-CN" sz="2400" dirty="0" smtClean="0"/>
              <a:t> Which State would accept to report the discussion during this breakout workshop to the plenary session ?</a:t>
            </a:r>
          </a:p>
          <a:p>
            <a:pPr marL="285750" indent="-285750">
              <a:buBlip>
                <a:blip r:embed="rId2"/>
              </a:buBlip>
            </a:pPr>
            <a:endParaRPr lang="en-US" altLang="zh-CN" sz="2400" dirty="0"/>
          </a:p>
          <a:p>
            <a:pPr marL="285750" indent="-285750">
              <a:buBlip>
                <a:blip r:embed="rId2"/>
              </a:buBlip>
            </a:pPr>
            <a:r>
              <a:rPr lang="en-US" altLang="zh-CN" sz="2400" dirty="0" smtClean="0"/>
              <a:t>A first draft </a:t>
            </a:r>
            <a:r>
              <a:rPr lang="en-US" altLang="zh-CN" sz="2400" dirty="0" err="1" smtClean="0"/>
              <a:t>ppt</a:t>
            </a:r>
            <a:r>
              <a:rPr lang="en-US" altLang="zh-CN" sz="2400" dirty="0" smtClean="0"/>
              <a:t> is proposed here</a:t>
            </a:r>
          </a:p>
        </p:txBody>
      </p:sp>
    </p:spTree>
    <p:extLst>
      <p:ext uri="{BB962C8B-B14F-4D97-AF65-F5344CB8AC3E}">
        <p14:creationId xmlns:p14="http://schemas.microsoft.com/office/powerpoint/2010/main" val="3844933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862084-2763-4881-879D-819A5B400F54}"/>
              </a:ext>
            </a:extLst>
          </p:cNvPr>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400" b="1" dirty="0"/>
              <a:t>Aviation Safety</a:t>
            </a:r>
          </a:p>
          <a:p>
            <a:pPr lvl="0" defTabSz="1244600">
              <a:lnSpc>
                <a:spcPct val="90000"/>
              </a:lnSpc>
              <a:spcBef>
                <a:spcPct val="0"/>
              </a:spcBef>
              <a:spcAft>
                <a:spcPct val="35000"/>
              </a:spcAft>
            </a:pPr>
            <a:r>
              <a:rPr lang="en-US" altLang="zh-CN" sz="2400" b="1" dirty="0"/>
              <a:t>b) State Safety Programme (SSP)</a:t>
            </a:r>
          </a:p>
        </p:txBody>
      </p:sp>
      <p:sp>
        <p:nvSpPr>
          <p:cNvPr id="5" name="TextBox 4">
            <a:extLst>
              <a:ext uri="{FF2B5EF4-FFF2-40B4-BE49-F238E27FC236}">
                <a16:creationId xmlns:a16="http://schemas.microsoft.com/office/drawing/2014/main" id="{A2D391C5-CE6D-4E38-982E-BF27C69B4FFB}"/>
              </a:ext>
            </a:extLst>
          </p:cNvPr>
          <p:cNvSpPr txBox="1"/>
          <p:nvPr/>
        </p:nvSpPr>
        <p:spPr>
          <a:xfrm>
            <a:off x="35496" y="1707654"/>
            <a:ext cx="8928992" cy="5078313"/>
          </a:xfrm>
          <a:prstGeom prst="rect">
            <a:avLst/>
          </a:prstGeom>
          <a:noFill/>
        </p:spPr>
        <p:txBody>
          <a:bodyPr wrap="square" rtlCol="0">
            <a:spAutoFit/>
          </a:bodyPr>
          <a:lstStyle/>
          <a:p>
            <a:pPr marL="285750" indent="-285750">
              <a:buBlip>
                <a:blip r:embed="rId2"/>
              </a:buBlip>
            </a:pPr>
            <a:r>
              <a:rPr lang="en-US" altLang="zh-CN" sz="2400" dirty="0"/>
              <a:t>Recommendations :</a:t>
            </a:r>
          </a:p>
          <a:p>
            <a:pPr marL="742950" lvl="1" indent="-285750">
              <a:buBlip>
                <a:blip r:embed="rId2"/>
              </a:buBlip>
            </a:pPr>
            <a:r>
              <a:rPr lang="en-US" altLang="zh-CN" sz="2400" dirty="0"/>
              <a:t>Use all available tools. </a:t>
            </a:r>
            <a:r>
              <a:rPr lang="en-US" altLang="zh-CN" sz="2400" dirty="0" err="1"/>
              <a:t>iStars</a:t>
            </a:r>
            <a:r>
              <a:rPr lang="en-US" altLang="zh-CN" sz="2400" dirty="0"/>
              <a:t> apps … State Safety Foundation, Gap analysis tools. SMS Manual interactive SMI resources. </a:t>
            </a:r>
          </a:p>
          <a:p>
            <a:pPr marL="742950" lvl="1" indent="-285750">
              <a:buBlip>
                <a:blip r:embed="rId2"/>
              </a:buBlip>
            </a:pPr>
            <a:r>
              <a:rPr lang="en-US" altLang="zh-CN" sz="2400" dirty="0"/>
              <a:t>Request targeted ICAO CAT (combined action teams) from RO BKK. Technical assistance including COSCAPs. </a:t>
            </a:r>
          </a:p>
          <a:p>
            <a:pPr marL="742950" lvl="1" indent="-285750">
              <a:buBlip>
                <a:blip r:embed="rId2"/>
              </a:buBlip>
            </a:pPr>
            <a:r>
              <a:rPr lang="en-US" altLang="zh-CN" sz="2400" dirty="0"/>
              <a:t>COSCAP capacity building matrix (</a:t>
            </a:r>
            <a:r>
              <a:rPr lang="en-US" altLang="zh-CN" sz="2400"/>
              <a:t>SA developed</a:t>
            </a:r>
            <a:r>
              <a:rPr lang="en-US" altLang="zh-CN" sz="2400" dirty="0"/>
              <a:t>)</a:t>
            </a:r>
          </a:p>
          <a:p>
            <a:pPr marL="742950" lvl="1" indent="-285750">
              <a:buBlip>
                <a:blip r:embed="rId2"/>
              </a:buBlip>
            </a:pPr>
            <a:endParaRPr lang="en-US" altLang="zh-CN" sz="2400" dirty="0"/>
          </a:p>
          <a:p>
            <a:pPr marL="742950" lvl="1" indent="-285750">
              <a:buBlip>
                <a:blip r:embed="rId2"/>
              </a:buBlip>
            </a:pPr>
            <a:endParaRPr lang="en-US" altLang="zh-CN" sz="2400" dirty="0"/>
          </a:p>
          <a:p>
            <a:pPr marL="742950" lvl="1" indent="-285750">
              <a:buBlip>
                <a:blip r:embed="rId2"/>
              </a:buBlip>
            </a:pPr>
            <a:endParaRPr lang="en-US" altLang="zh-CN" sz="2400" dirty="0"/>
          </a:p>
          <a:p>
            <a:pPr marL="742950" lvl="1" indent="-285750">
              <a:buBlip>
                <a:blip r:embed="rId2"/>
              </a:buBlip>
            </a:pPr>
            <a:endParaRPr lang="en-US" altLang="zh-CN" sz="2400" dirty="0"/>
          </a:p>
          <a:p>
            <a:pPr marL="742950" lvl="1" indent="-285750">
              <a:buBlip>
                <a:blip r:embed="rId2"/>
              </a:buBlip>
            </a:pPr>
            <a:endParaRPr lang="en-US" altLang="zh-CN" sz="2800" dirty="0"/>
          </a:p>
          <a:p>
            <a:pPr marL="742950" lvl="1" indent="-285750">
              <a:buBlip>
                <a:blip r:embed="rId2"/>
              </a:buBlip>
            </a:pPr>
            <a:endParaRPr lang="en-US" altLang="zh-CN" sz="2800" dirty="0"/>
          </a:p>
          <a:p>
            <a:pPr lvl="1"/>
            <a:endParaRPr lang="en-US" altLang="zh-CN" sz="2800" dirty="0"/>
          </a:p>
        </p:txBody>
      </p:sp>
    </p:spTree>
    <p:extLst>
      <p:ext uri="{BB962C8B-B14F-4D97-AF65-F5344CB8AC3E}">
        <p14:creationId xmlns:p14="http://schemas.microsoft.com/office/powerpoint/2010/main" val="57548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a:srcRect l="33385" t="35202" r="15458" b="26476"/>
          <a:stretch/>
        </p:blipFill>
        <p:spPr bwMode="auto">
          <a:xfrm>
            <a:off x="2411760" y="1635646"/>
            <a:ext cx="6480720" cy="276563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39552" y="681541"/>
            <a:ext cx="8136904"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a:t>Aviation Safety</a:t>
            </a:r>
          </a:p>
          <a:p>
            <a:pPr lvl="0" defTabSz="1244600">
              <a:lnSpc>
                <a:spcPct val="90000"/>
              </a:lnSpc>
              <a:spcBef>
                <a:spcPct val="0"/>
              </a:spcBef>
              <a:spcAft>
                <a:spcPct val="35000"/>
              </a:spcAft>
            </a:pPr>
            <a:r>
              <a:rPr lang="en-US" altLang="zh-CN" sz="2800" b="1" dirty="0" smtClean="0"/>
              <a:t>d</a:t>
            </a:r>
            <a:r>
              <a:rPr lang="en-US" altLang="zh-CN" sz="2800" b="1" dirty="0"/>
              <a:t>)	Certification of international aerodromes</a:t>
            </a:r>
          </a:p>
        </p:txBody>
      </p:sp>
      <p:sp>
        <p:nvSpPr>
          <p:cNvPr id="7" name="Rectangular Callout 6"/>
          <p:cNvSpPr/>
          <p:nvPr/>
        </p:nvSpPr>
        <p:spPr>
          <a:xfrm>
            <a:off x="107504" y="2278901"/>
            <a:ext cx="2088231"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Certify all aerodromes used for international operations by 2020</a:t>
            </a:r>
            <a:endParaRPr lang="zh-CN" altLang="en-US" sz="1400" dirty="0">
              <a:solidFill>
                <a:schemeClr val="tx2">
                  <a:lumMod val="75000"/>
                </a:scheme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9" name="Picture 8"/>
          <p:cNvPicPr>
            <a:picLocks noChangeAspect="1"/>
          </p:cNvPicPr>
          <p:nvPr/>
        </p:nvPicPr>
        <p:blipFill rotWithShape="1">
          <a:blip r:embed="rId5"/>
          <a:srcRect l="82680" t="59799" r="6066" b="22510"/>
          <a:stretch/>
        </p:blipFill>
        <p:spPr>
          <a:xfrm>
            <a:off x="107504" y="3307260"/>
            <a:ext cx="531441" cy="469917"/>
          </a:xfrm>
          <a:prstGeom prst="rect">
            <a:avLst/>
          </a:prstGeom>
        </p:spPr>
      </p:pic>
      <p:sp>
        <p:nvSpPr>
          <p:cNvPr id="10" name="Rectangular Callout 9"/>
          <p:cNvSpPr/>
          <p:nvPr/>
        </p:nvSpPr>
        <p:spPr>
          <a:xfrm>
            <a:off x="147451" y="3939902"/>
            <a:ext cx="2048284"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Aerodromes Operations and Planning Sub-Group (AOP/SG/3)</a:t>
            </a:r>
            <a:endParaRPr lang="zh-CN" altLang="en-US" sz="1400" dirty="0">
              <a:solidFill>
                <a:schemeClr val="tx2">
                  <a:lumMod val="75000"/>
                </a:schemeClr>
              </a:solidFill>
            </a:endParaRPr>
          </a:p>
        </p:txBody>
      </p:sp>
      <p:sp>
        <p:nvSpPr>
          <p:cNvPr id="3" name="TextBox 2"/>
          <p:cNvSpPr txBox="1"/>
          <p:nvPr/>
        </p:nvSpPr>
        <p:spPr>
          <a:xfrm>
            <a:off x="2807804" y="4323154"/>
            <a:ext cx="5688632" cy="646331"/>
          </a:xfrm>
          <a:prstGeom prst="rect">
            <a:avLst/>
          </a:prstGeom>
          <a:noFill/>
        </p:spPr>
        <p:txBody>
          <a:bodyPr wrap="square" rtlCol="0">
            <a:spAutoFit/>
          </a:bodyPr>
          <a:lstStyle/>
          <a:p>
            <a:pPr algn="just"/>
            <a:r>
              <a:rPr lang="en-US" altLang="zh-CN" dirty="0" smtClean="0"/>
              <a:t>In January 2018, 83 </a:t>
            </a:r>
            <a:r>
              <a:rPr lang="en-US" altLang="zh-CN" dirty="0"/>
              <a:t>% of aerodromes used for international operations were </a:t>
            </a:r>
            <a:r>
              <a:rPr lang="en-US" altLang="zh-CN" dirty="0" smtClean="0"/>
              <a:t>certified. Today it is 85%.</a:t>
            </a:r>
            <a:endParaRPr lang="zh-CN" altLang="en-US" dirty="0"/>
          </a:p>
        </p:txBody>
      </p:sp>
    </p:spTree>
    <p:extLst>
      <p:ext uri="{BB962C8B-B14F-4D97-AF65-F5344CB8AC3E}">
        <p14:creationId xmlns:p14="http://schemas.microsoft.com/office/powerpoint/2010/main" val="2012471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1419622"/>
            <a:ext cx="9143999" cy="1296144"/>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700"/>
              </a:lnSpc>
            </a:pPr>
            <a:r>
              <a:rPr lang="en-US" sz="3200" b="1" spc="-50" dirty="0">
                <a:solidFill>
                  <a:srgbClr val="002060"/>
                </a:solidFill>
                <a:latin typeface="Arial" panose="020B0604020202020204" pitchFamily="34" charset="0"/>
                <a:cs typeface="Arial" panose="020B0604020202020204" pitchFamily="34" charset="0"/>
              </a:rPr>
              <a:t>Outcomes of Break-out </a:t>
            </a:r>
            <a:r>
              <a:rPr lang="en-US" sz="3200" b="1" spc="-50" dirty="0" smtClean="0">
                <a:solidFill>
                  <a:srgbClr val="002060"/>
                </a:solidFill>
                <a:latin typeface="Arial" panose="020B0604020202020204" pitchFamily="34" charset="0"/>
                <a:cs typeface="Arial" panose="020B0604020202020204" pitchFamily="34" charset="0"/>
              </a:rPr>
              <a:t>Session on Beijing Declaration </a:t>
            </a:r>
            <a:r>
              <a:rPr lang="en-US" sz="3200" b="1" dirty="0" smtClean="0">
                <a:solidFill>
                  <a:srgbClr val="002060"/>
                </a:solidFill>
              </a:rPr>
              <a:t>Commitment </a:t>
            </a:r>
            <a:r>
              <a:rPr lang="en-US" sz="3200" b="1" dirty="0">
                <a:solidFill>
                  <a:srgbClr val="002060"/>
                </a:solidFill>
              </a:rPr>
              <a:t>on Aerodrome </a:t>
            </a:r>
            <a:r>
              <a:rPr lang="en-US" sz="3200" b="1" dirty="0" smtClean="0">
                <a:solidFill>
                  <a:srgbClr val="002060"/>
                </a:solidFill>
              </a:rPr>
              <a:t>Certification at 55</a:t>
            </a:r>
            <a:r>
              <a:rPr lang="en-US" sz="3200" b="1" baseline="30000" dirty="0" smtClean="0">
                <a:solidFill>
                  <a:srgbClr val="002060"/>
                </a:solidFill>
              </a:rPr>
              <a:t>th</a:t>
            </a:r>
            <a:r>
              <a:rPr lang="en-US" sz="3200" b="1" dirty="0" smtClean="0">
                <a:solidFill>
                  <a:srgbClr val="002060"/>
                </a:solidFill>
              </a:rPr>
              <a:t> DGCA Conference </a:t>
            </a:r>
            <a:r>
              <a:rPr lang="en-US" sz="3200" b="1" spc="-50" dirty="0" smtClean="0">
                <a:solidFill>
                  <a:srgbClr val="002060"/>
                </a:solidFill>
                <a:latin typeface="Arial" panose="020B0604020202020204" pitchFamily="34" charset="0"/>
                <a:cs typeface="Arial" panose="020B0604020202020204" pitchFamily="34" charset="0"/>
              </a:rPr>
              <a:t> </a:t>
            </a:r>
            <a:endParaRPr lang="en-US" sz="3200" b="1" spc="-50" dirty="0">
              <a:solidFill>
                <a:srgbClr val="002060"/>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2771800" y="3363838"/>
            <a:ext cx="4536504"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dirty="0">
                <a:solidFill>
                  <a:srgbClr val="002060"/>
                </a:solidFill>
              </a:rPr>
              <a:t>Nadi, Fiji, 24 October 2018</a:t>
            </a:r>
            <a:endParaRPr lang="en-CA" sz="2400" dirty="0">
              <a:solidFill>
                <a:srgbClr val="002060"/>
              </a:solidFill>
            </a:endParaRPr>
          </a:p>
        </p:txBody>
      </p:sp>
    </p:spTree>
    <p:extLst>
      <p:ext uri="{BB962C8B-B14F-4D97-AF65-F5344CB8AC3E}">
        <p14:creationId xmlns:p14="http://schemas.microsoft.com/office/powerpoint/2010/main" val="367004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77" y="1059582"/>
            <a:ext cx="8229600" cy="648072"/>
          </a:xfrm>
        </p:spPr>
        <p:txBody>
          <a:bodyPr/>
          <a:lstStyle/>
          <a:p>
            <a:r>
              <a:rPr lang="en-US" sz="3600" b="1" dirty="0"/>
              <a:t>Commitment on Aerodrome Certification</a:t>
            </a:r>
            <a:endParaRPr lang="en-US" sz="3600" dirty="0"/>
          </a:p>
        </p:txBody>
      </p:sp>
      <p:sp>
        <p:nvSpPr>
          <p:cNvPr id="3" name="Content Placeholder 2"/>
          <p:cNvSpPr>
            <a:spLocks noGrp="1"/>
          </p:cNvSpPr>
          <p:nvPr>
            <p:ph idx="1"/>
          </p:nvPr>
        </p:nvSpPr>
        <p:spPr>
          <a:xfrm>
            <a:off x="457200" y="1995686"/>
            <a:ext cx="8229600" cy="2736304"/>
          </a:xfrm>
        </p:spPr>
        <p:txBody>
          <a:bodyPr>
            <a:normAutofit/>
          </a:bodyPr>
          <a:lstStyle/>
          <a:p>
            <a:pPr marL="0" indent="0">
              <a:spcBef>
                <a:spcPts val="600"/>
              </a:spcBef>
              <a:spcAft>
                <a:spcPts val="600"/>
              </a:spcAft>
              <a:buNone/>
            </a:pPr>
            <a:r>
              <a:rPr lang="en-GB" sz="2400" dirty="0"/>
              <a:t>Establishment of an Aerodrome Certification Plan including:</a:t>
            </a:r>
          </a:p>
          <a:p>
            <a:pPr marL="514350" indent="-514350">
              <a:spcBef>
                <a:spcPts val="600"/>
              </a:spcBef>
              <a:spcAft>
                <a:spcPts val="600"/>
              </a:spcAft>
              <a:buFont typeface="+mj-lt"/>
              <a:buAutoNum type="arabicParenR"/>
            </a:pPr>
            <a:r>
              <a:rPr lang="en-GB" sz="2400" dirty="0"/>
              <a:t>Regulatory Framework</a:t>
            </a:r>
          </a:p>
          <a:p>
            <a:pPr marL="514350" indent="-514350">
              <a:spcBef>
                <a:spcPts val="600"/>
              </a:spcBef>
              <a:spcAft>
                <a:spcPts val="600"/>
              </a:spcAft>
              <a:buFont typeface="+mj-lt"/>
              <a:buAutoNum type="arabicParenR"/>
            </a:pPr>
            <a:r>
              <a:rPr lang="en-GB" sz="2400" dirty="0"/>
              <a:t>Qualified Technical Personnel</a:t>
            </a:r>
          </a:p>
          <a:p>
            <a:pPr marL="514350" indent="-514350">
              <a:spcBef>
                <a:spcPts val="600"/>
              </a:spcBef>
              <a:spcAft>
                <a:spcPts val="600"/>
              </a:spcAft>
              <a:buFont typeface="+mj-lt"/>
              <a:buAutoNum type="arabicParenR"/>
            </a:pPr>
            <a:r>
              <a:rPr lang="en-GB" sz="2400" dirty="0"/>
              <a:t>Certification of aerodromes with exemptions</a:t>
            </a:r>
          </a:p>
        </p:txBody>
      </p:sp>
    </p:spTree>
    <p:extLst>
      <p:ext uri="{BB962C8B-B14F-4D97-AF65-F5344CB8AC3E}">
        <p14:creationId xmlns:p14="http://schemas.microsoft.com/office/powerpoint/2010/main" val="387146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8"/>
            <a:ext cx="8229600" cy="432048"/>
          </a:xfrm>
        </p:spPr>
        <p:txBody>
          <a:bodyPr/>
          <a:lstStyle/>
          <a:p>
            <a:r>
              <a:rPr lang="en-GB" sz="2800" dirty="0"/>
              <a:t>Issue 1 – Regulatory Framework</a:t>
            </a:r>
            <a:br>
              <a:rPr lang="en-GB" sz="2800" dirty="0"/>
            </a:br>
            <a:r>
              <a:rPr lang="en-GB" sz="2800" dirty="0"/>
              <a:t/>
            </a:r>
            <a:br>
              <a:rPr lang="en-GB" sz="2800" dirty="0"/>
            </a:br>
            <a:endParaRPr lang="en-US" sz="2800" dirty="0"/>
          </a:p>
        </p:txBody>
      </p:sp>
      <p:graphicFrame>
        <p:nvGraphicFramePr>
          <p:cNvPr id="4" name="Content Placeholder 3"/>
          <p:cNvGraphicFramePr>
            <a:graphicFrameLocks noGrp="1"/>
          </p:cNvGraphicFramePr>
          <p:nvPr>
            <p:ph idx="1"/>
            <p:extLst/>
          </p:nvPr>
        </p:nvGraphicFramePr>
        <p:xfrm>
          <a:off x="457200" y="1419622"/>
          <a:ext cx="8229600" cy="3157379"/>
        </p:xfrm>
        <a:graphic>
          <a:graphicData uri="http://schemas.openxmlformats.org/drawingml/2006/table">
            <a:tbl>
              <a:tblPr firstRow="1" bandRow="1">
                <a:tableStyleId>{5C22544A-7EE6-4342-B048-85BDC9FD1C3A}</a:tableStyleId>
              </a:tblPr>
              <a:tblGrid>
                <a:gridCol w="2314600">
                  <a:extLst>
                    <a:ext uri="{9D8B030D-6E8A-4147-A177-3AD203B41FA5}">
                      <a16:colId xmlns:a16="http://schemas.microsoft.com/office/drawing/2014/main" val="1275171720"/>
                    </a:ext>
                  </a:extLst>
                </a:gridCol>
                <a:gridCol w="5915000">
                  <a:extLst>
                    <a:ext uri="{9D8B030D-6E8A-4147-A177-3AD203B41FA5}">
                      <a16:colId xmlns:a16="http://schemas.microsoft.com/office/drawing/2014/main" val="310298777"/>
                    </a:ext>
                  </a:extLst>
                </a:gridCol>
              </a:tblGrid>
              <a:tr h="5040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Recommendation:</a:t>
                      </a:r>
                    </a:p>
                  </a:txBody>
                  <a:tcPr/>
                </a:tc>
                <a:tc hMerge="1">
                  <a:txBody>
                    <a:bodyPr/>
                    <a:lstStyle/>
                    <a:p>
                      <a:endParaRPr lang="en-US" dirty="0"/>
                    </a:p>
                  </a:txBody>
                  <a:tcPr/>
                </a:tc>
                <a:extLst>
                  <a:ext uri="{0D108BD9-81ED-4DB2-BD59-A6C34878D82A}">
                    <a16:rowId xmlns:a16="http://schemas.microsoft.com/office/drawing/2014/main" val="1069390150"/>
                  </a:ext>
                </a:extLst>
              </a:tr>
              <a:tr h="446539">
                <a:tc>
                  <a:txBody>
                    <a:bodyPr/>
                    <a:lstStyle/>
                    <a:p>
                      <a:r>
                        <a:rPr lang="en-US" sz="1600" dirty="0">
                          <a:solidFill>
                            <a:srgbClr val="0054A4"/>
                          </a:solidFill>
                        </a:rPr>
                        <a:t>State </a:t>
                      </a:r>
                    </a:p>
                    <a:p>
                      <a:r>
                        <a:rPr lang="en-US" sz="1600" dirty="0">
                          <a:solidFill>
                            <a:srgbClr val="0054A4"/>
                          </a:solidFill>
                        </a:rPr>
                        <a:t>(Ministry/CAA)</a:t>
                      </a:r>
                    </a:p>
                  </a:txBody>
                  <a:tcPr/>
                </a:tc>
                <a:tc>
                  <a:txBody>
                    <a:bodyPr/>
                    <a:lstStyle/>
                    <a:p>
                      <a:r>
                        <a:rPr lang="en-US" sz="1600" dirty="0">
                          <a:solidFill>
                            <a:srgbClr val="0054A4"/>
                          </a:solidFill>
                        </a:rPr>
                        <a:t>Promulgate effective Legislation and Regulations</a:t>
                      </a:r>
                    </a:p>
                    <a:p>
                      <a:r>
                        <a:rPr lang="en-US" sz="1600" dirty="0">
                          <a:solidFill>
                            <a:srgbClr val="0054A4"/>
                          </a:solidFill>
                        </a:rPr>
                        <a:t>Ensure Procedures, Guidance Material and tools (inc. checklists, manuals) in place</a:t>
                      </a:r>
                    </a:p>
                    <a:p>
                      <a:r>
                        <a:rPr lang="en-US" sz="1600" dirty="0">
                          <a:solidFill>
                            <a:srgbClr val="0054A4"/>
                          </a:solidFill>
                        </a:rPr>
                        <a:t>Consultation with Industry</a:t>
                      </a:r>
                    </a:p>
                  </a:txBody>
                  <a:tcPr/>
                </a:tc>
                <a:extLst>
                  <a:ext uri="{0D108BD9-81ED-4DB2-BD59-A6C34878D82A}">
                    <a16:rowId xmlns:a16="http://schemas.microsoft.com/office/drawing/2014/main" val="3623930517"/>
                  </a:ext>
                </a:extLst>
              </a:tr>
              <a:tr h="763563">
                <a:tc>
                  <a:txBody>
                    <a:bodyPr/>
                    <a:lstStyle/>
                    <a:p>
                      <a:r>
                        <a:rPr lang="en-US" sz="1600" kern="1200" dirty="0">
                          <a:solidFill>
                            <a:srgbClr val="0054A4"/>
                          </a:solidFill>
                          <a:latin typeface="+mn-lt"/>
                          <a:ea typeface="+mn-ea"/>
                          <a:cs typeface="+mn-cs"/>
                        </a:rPr>
                        <a:t>Aerodrome Operator</a:t>
                      </a:r>
                    </a:p>
                  </a:txBody>
                  <a:tcPr/>
                </a:tc>
                <a:tc>
                  <a:txBody>
                    <a:bodyPr/>
                    <a:lstStyle/>
                    <a:p>
                      <a:r>
                        <a:rPr lang="en-US" sz="1600" kern="1200" dirty="0">
                          <a:solidFill>
                            <a:srgbClr val="0054A4"/>
                          </a:solidFill>
                          <a:latin typeface="+mn-lt"/>
                          <a:ea typeface="+mn-ea"/>
                          <a:cs typeface="+mn-cs"/>
                        </a:rPr>
                        <a:t>Familiarity with Requirements and engagement with the Regulator</a:t>
                      </a:r>
                    </a:p>
                    <a:p>
                      <a:r>
                        <a:rPr lang="en-US" sz="1600" kern="1200" dirty="0">
                          <a:solidFill>
                            <a:srgbClr val="0054A4"/>
                          </a:solidFill>
                          <a:latin typeface="+mn-lt"/>
                          <a:ea typeface="+mn-ea"/>
                          <a:cs typeface="+mn-cs"/>
                        </a:rPr>
                        <a:t>Preparation of documentation</a:t>
                      </a:r>
                    </a:p>
                    <a:p>
                      <a:r>
                        <a:rPr lang="en-US" sz="1600" kern="1200" dirty="0">
                          <a:solidFill>
                            <a:srgbClr val="0054A4"/>
                          </a:solidFill>
                          <a:latin typeface="+mn-lt"/>
                          <a:ea typeface="+mn-ea"/>
                          <a:cs typeface="+mn-cs"/>
                        </a:rPr>
                        <a:t>Implementation of SMS</a:t>
                      </a:r>
                    </a:p>
                  </a:txBody>
                  <a:tcPr/>
                </a:tc>
                <a:extLst>
                  <a:ext uri="{0D108BD9-81ED-4DB2-BD59-A6C34878D82A}">
                    <a16:rowId xmlns:a16="http://schemas.microsoft.com/office/drawing/2014/main" val="845763005"/>
                  </a:ext>
                </a:extLst>
              </a:tr>
              <a:tr h="763563">
                <a:tc>
                  <a:txBody>
                    <a:bodyPr/>
                    <a:lstStyle/>
                    <a:p>
                      <a:r>
                        <a:rPr lang="en-US" sz="1600" dirty="0">
                          <a:solidFill>
                            <a:srgbClr val="0054A4"/>
                          </a:solidFill>
                        </a:rPr>
                        <a:t>ICAO/COSCAPs/PASO/</a:t>
                      </a:r>
                    </a:p>
                    <a:p>
                      <a:r>
                        <a:rPr lang="en-US" sz="1600" dirty="0">
                          <a:solidFill>
                            <a:srgbClr val="0054A4"/>
                          </a:solidFill>
                        </a:rPr>
                        <a:t>IOs/Other Agencies</a:t>
                      </a:r>
                    </a:p>
                  </a:txBody>
                  <a:tcPr/>
                </a:tc>
                <a:tc>
                  <a:txBody>
                    <a:bodyPr/>
                    <a:lstStyle/>
                    <a:p>
                      <a:r>
                        <a:rPr lang="en-US" sz="1600" dirty="0">
                          <a:solidFill>
                            <a:srgbClr val="0054A4"/>
                          </a:solidFill>
                        </a:rPr>
                        <a:t>Monitor implementation (CMA and Missions)</a:t>
                      </a:r>
                    </a:p>
                    <a:p>
                      <a:r>
                        <a:rPr lang="en-US" sz="1600" dirty="0">
                          <a:solidFill>
                            <a:srgbClr val="0054A4"/>
                          </a:solidFill>
                        </a:rPr>
                        <a:t>Provide assistance</a:t>
                      </a:r>
                    </a:p>
                  </a:txBody>
                  <a:tcPr/>
                </a:tc>
                <a:extLst>
                  <a:ext uri="{0D108BD9-81ED-4DB2-BD59-A6C34878D82A}">
                    <a16:rowId xmlns:a16="http://schemas.microsoft.com/office/drawing/2014/main" val="2251471637"/>
                  </a:ext>
                </a:extLst>
              </a:tr>
            </a:tbl>
          </a:graphicData>
        </a:graphic>
      </p:graphicFrame>
    </p:spTree>
    <p:extLst>
      <p:ext uri="{BB962C8B-B14F-4D97-AF65-F5344CB8AC3E}">
        <p14:creationId xmlns:p14="http://schemas.microsoft.com/office/powerpoint/2010/main" val="4002633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8"/>
            <a:ext cx="8229600" cy="432048"/>
          </a:xfrm>
        </p:spPr>
        <p:txBody>
          <a:bodyPr/>
          <a:lstStyle/>
          <a:p>
            <a:r>
              <a:rPr lang="en-GB" sz="2800" dirty="0"/>
              <a:t>Issue 2 – Qualified Technical Personnel</a:t>
            </a:r>
            <a:br>
              <a:rPr lang="en-GB" sz="2800" dirty="0"/>
            </a:br>
            <a:r>
              <a:rPr lang="en-GB" sz="2800" dirty="0"/>
              <a:t/>
            </a:r>
            <a:br>
              <a:rPr lang="en-GB" sz="2800" dirty="0"/>
            </a:br>
            <a:endParaRPr lang="en-US" sz="2800" dirty="0"/>
          </a:p>
        </p:txBody>
      </p:sp>
      <p:graphicFrame>
        <p:nvGraphicFramePr>
          <p:cNvPr id="5" name="Content Placeholder 3"/>
          <p:cNvGraphicFramePr>
            <a:graphicFrameLocks noGrp="1"/>
          </p:cNvGraphicFramePr>
          <p:nvPr>
            <p:ph idx="1"/>
            <p:extLst/>
          </p:nvPr>
        </p:nvGraphicFramePr>
        <p:xfrm>
          <a:off x="323528" y="1419622"/>
          <a:ext cx="8363272" cy="3460616"/>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1275171720"/>
                    </a:ext>
                  </a:extLst>
                </a:gridCol>
                <a:gridCol w="5770984">
                  <a:extLst>
                    <a:ext uri="{9D8B030D-6E8A-4147-A177-3AD203B41FA5}">
                      <a16:colId xmlns:a16="http://schemas.microsoft.com/office/drawing/2014/main" val="310298777"/>
                    </a:ext>
                  </a:extLst>
                </a:gridCol>
              </a:tblGrid>
              <a:tr h="5040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Recommendation:</a:t>
                      </a:r>
                    </a:p>
                  </a:txBody>
                  <a:tcPr/>
                </a:tc>
                <a:tc hMerge="1">
                  <a:txBody>
                    <a:bodyPr/>
                    <a:lstStyle/>
                    <a:p>
                      <a:endParaRPr lang="en-US" dirty="0"/>
                    </a:p>
                  </a:txBody>
                  <a:tcPr/>
                </a:tc>
                <a:extLst>
                  <a:ext uri="{0D108BD9-81ED-4DB2-BD59-A6C34878D82A}">
                    <a16:rowId xmlns:a16="http://schemas.microsoft.com/office/drawing/2014/main" val="1069390150"/>
                  </a:ext>
                </a:extLst>
              </a:tr>
              <a:tr h="763563">
                <a:tc>
                  <a:txBody>
                    <a:bodyPr/>
                    <a:lstStyle/>
                    <a:p>
                      <a:r>
                        <a:rPr lang="en-US" sz="1600" dirty="0">
                          <a:solidFill>
                            <a:srgbClr val="0054A4"/>
                          </a:solidFill>
                        </a:rPr>
                        <a:t>State </a:t>
                      </a:r>
                    </a:p>
                    <a:p>
                      <a:r>
                        <a:rPr lang="en-US" sz="1600" dirty="0">
                          <a:solidFill>
                            <a:srgbClr val="0054A4"/>
                          </a:solidFill>
                        </a:rPr>
                        <a:t>(Ministry/CAA)</a:t>
                      </a:r>
                    </a:p>
                  </a:txBody>
                  <a:tcPr/>
                </a:tc>
                <a:tc>
                  <a:txBody>
                    <a:bodyPr/>
                    <a:lstStyle/>
                    <a:p>
                      <a:r>
                        <a:rPr lang="en-US" sz="1600" dirty="0">
                          <a:solidFill>
                            <a:srgbClr val="0054A4"/>
                          </a:solidFill>
                        </a:rPr>
                        <a:t>Provision of high level commitment and sufficient budget</a:t>
                      </a:r>
                    </a:p>
                    <a:p>
                      <a:r>
                        <a:rPr lang="en-US" sz="1600" dirty="0">
                          <a:solidFill>
                            <a:srgbClr val="0054A4"/>
                          </a:solidFill>
                        </a:rPr>
                        <a:t>Effective recruitment, training, qualification and retention programmes</a:t>
                      </a:r>
                    </a:p>
                    <a:p>
                      <a:r>
                        <a:rPr lang="en-US" sz="1600" dirty="0">
                          <a:solidFill>
                            <a:srgbClr val="0054A4"/>
                          </a:solidFill>
                        </a:rPr>
                        <a:t>Request support from external organisations</a:t>
                      </a:r>
                    </a:p>
                  </a:txBody>
                  <a:tcPr/>
                </a:tc>
                <a:extLst>
                  <a:ext uri="{0D108BD9-81ED-4DB2-BD59-A6C34878D82A}">
                    <a16:rowId xmlns:a16="http://schemas.microsoft.com/office/drawing/2014/main" val="3623930517"/>
                  </a:ext>
                </a:extLst>
              </a:tr>
              <a:tr h="763563">
                <a:tc>
                  <a:txBody>
                    <a:bodyPr/>
                    <a:lstStyle/>
                    <a:p>
                      <a:r>
                        <a:rPr lang="en-US" sz="1600" dirty="0">
                          <a:solidFill>
                            <a:srgbClr val="0054A4"/>
                          </a:solidFill>
                        </a:rPr>
                        <a:t>Aerodrome Operator</a:t>
                      </a:r>
                    </a:p>
                  </a:txBody>
                  <a:tcPr/>
                </a:tc>
                <a:tc>
                  <a:txBody>
                    <a:bodyPr/>
                    <a:lstStyle/>
                    <a:p>
                      <a:r>
                        <a:rPr lang="en-US" sz="1600" dirty="0">
                          <a:solidFill>
                            <a:srgbClr val="0054A4"/>
                          </a:solidFill>
                        </a:rPr>
                        <a:t>Provision of sufficient budget</a:t>
                      </a:r>
                    </a:p>
                    <a:p>
                      <a:r>
                        <a:rPr lang="en-US" sz="1600" dirty="0">
                          <a:solidFill>
                            <a:srgbClr val="0054A4"/>
                          </a:solidFill>
                        </a:rPr>
                        <a:t>Effective recruitment, training, qualification and retention programmes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54A4"/>
                          </a:solidFill>
                        </a:rPr>
                        <a:t>Request support from external organisations</a:t>
                      </a:r>
                    </a:p>
                  </a:txBody>
                  <a:tcPr/>
                </a:tc>
                <a:extLst>
                  <a:ext uri="{0D108BD9-81ED-4DB2-BD59-A6C34878D82A}">
                    <a16:rowId xmlns:a16="http://schemas.microsoft.com/office/drawing/2014/main" val="845763005"/>
                  </a:ext>
                </a:extLst>
              </a:tr>
              <a:tr h="763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54A4"/>
                          </a:solidFill>
                        </a:rPr>
                        <a:t>ICAO/COSCAPs/PASO/IOs/ Other Agencies</a:t>
                      </a:r>
                    </a:p>
                    <a:p>
                      <a:endParaRPr lang="en-US" sz="1600" dirty="0">
                        <a:solidFill>
                          <a:srgbClr val="0054A4"/>
                        </a:solidFill>
                      </a:endParaRPr>
                    </a:p>
                  </a:txBody>
                  <a:tcPr/>
                </a:tc>
                <a:tc>
                  <a:txBody>
                    <a:bodyPr/>
                    <a:lstStyle/>
                    <a:p>
                      <a:r>
                        <a:rPr lang="en-US" sz="1600" dirty="0">
                          <a:solidFill>
                            <a:srgbClr val="0054A4"/>
                          </a:solidFill>
                        </a:rPr>
                        <a:t>Provision of training, technical assistance, and experts (in support of staff development or to support operational activities as delegated)</a:t>
                      </a:r>
                    </a:p>
                  </a:txBody>
                  <a:tcPr/>
                </a:tc>
                <a:extLst>
                  <a:ext uri="{0D108BD9-81ED-4DB2-BD59-A6C34878D82A}">
                    <a16:rowId xmlns:a16="http://schemas.microsoft.com/office/drawing/2014/main" val="2251471637"/>
                  </a:ext>
                </a:extLst>
              </a:tr>
            </a:tbl>
          </a:graphicData>
        </a:graphic>
      </p:graphicFrame>
    </p:spTree>
    <p:extLst>
      <p:ext uri="{BB962C8B-B14F-4D97-AF65-F5344CB8AC3E}">
        <p14:creationId xmlns:p14="http://schemas.microsoft.com/office/powerpoint/2010/main" val="44530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8"/>
            <a:ext cx="8229600" cy="432048"/>
          </a:xfrm>
        </p:spPr>
        <p:txBody>
          <a:bodyPr/>
          <a:lstStyle/>
          <a:p>
            <a:r>
              <a:rPr lang="en-GB" sz="2400" dirty="0"/>
              <a:t>Issue 3 – Certification of aerodromes with exemptions</a:t>
            </a:r>
            <a:br>
              <a:rPr lang="en-GB" sz="2400" dirty="0"/>
            </a:br>
            <a:r>
              <a:rPr lang="en-GB" sz="2400" dirty="0"/>
              <a:t/>
            </a:r>
            <a:br>
              <a:rPr lang="en-GB" sz="2400" dirty="0"/>
            </a:br>
            <a:endParaRPr lang="en-US" sz="2400" dirty="0"/>
          </a:p>
        </p:txBody>
      </p:sp>
      <p:graphicFrame>
        <p:nvGraphicFramePr>
          <p:cNvPr id="5" name="Content Placeholder 3"/>
          <p:cNvGraphicFramePr>
            <a:graphicFrameLocks noGrp="1"/>
          </p:cNvGraphicFramePr>
          <p:nvPr>
            <p:ph idx="1"/>
            <p:extLst/>
          </p:nvPr>
        </p:nvGraphicFramePr>
        <p:xfrm>
          <a:off x="457200" y="1419622"/>
          <a:ext cx="8229600" cy="3460616"/>
        </p:xfrm>
        <a:graphic>
          <a:graphicData uri="http://schemas.openxmlformats.org/drawingml/2006/table">
            <a:tbl>
              <a:tblPr firstRow="1" bandRow="1">
                <a:tableStyleId>{5C22544A-7EE6-4342-B048-85BDC9FD1C3A}</a:tableStyleId>
              </a:tblPr>
              <a:tblGrid>
                <a:gridCol w="2314600">
                  <a:extLst>
                    <a:ext uri="{9D8B030D-6E8A-4147-A177-3AD203B41FA5}">
                      <a16:colId xmlns:a16="http://schemas.microsoft.com/office/drawing/2014/main" val="1275171720"/>
                    </a:ext>
                  </a:extLst>
                </a:gridCol>
                <a:gridCol w="5915000">
                  <a:extLst>
                    <a:ext uri="{9D8B030D-6E8A-4147-A177-3AD203B41FA5}">
                      <a16:colId xmlns:a16="http://schemas.microsoft.com/office/drawing/2014/main" val="310298777"/>
                    </a:ext>
                  </a:extLst>
                </a:gridCol>
              </a:tblGrid>
              <a:tr h="5040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Recommendation:</a:t>
                      </a:r>
                    </a:p>
                  </a:txBody>
                  <a:tcPr/>
                </a:tc>
                <a:tc hMerge="1">
                  <a:txBody>
                    <a:bodyPr/>
                    <a:lstStyle/>
                    <a:p>
                      <a:endParaRPr lang="en-US" dirty="0"/>
                    </a:p>
                  </a:txBody>
                  <a:tcPr/>
                </a:tc>
                <a:extLst>
                  <a:ext uri="{0D108BD9-81ED-4DB2-BD59-A6C34878D82A}">
                    <a16:rowId xmlns:a16="http://schemas.microsoft.com/office/drawing/2014/main" val="1069390150"/>
                  </a:ext>
                </a:extLst>
              </a:tr>
              <a:tr h="763563">
                <a:tc>
                  <a:txBody>
                    <a:bodyPr/>
                    <a:lstStyle/>
                    <a:p>
                      <a:r>
                        <a:rPr lang="en-US" sz="1600" dirty="0">
                          <a:solidFill>
                            <a:srgbClr val="0054A4"/>
                          </a:solidFill>
                        </a:rPr>
                        <a:t>State </a:t>
                      </a:r>
                    </a:p>
                    <a:p>
                      <a:r>
                        <a:rPr lang="en-US" sz="1600" dirty="0">
                          <a:solidFill>
                            <a:srgbClr val="0054A4"/>
                          </a:solidFill>
                        </a:rPr>
                        <a:t>(Ministry/CAA)</a:t>
                      </a:r>
                    </a:p>
                  </a:txBody>
                  <a:tcPr/>
                </a:tc>
                <a:tc>
                  <a:txBody>
                    <a:bodyPr/>
                    <a:lstStyle/>
                    <a:p>
                      <a:r>
                        <a:rPr lang="en-US" sz="1600" dirty="0">
                          <a:solidFill>
                            <a:srgbClr val="0054A4"/>
                          </a:solidFill>
                        </a:rPr>
                        <a:t>Review, accept and enforce safety assessment mitigation measures for non-compliances (e.g. elimination of deficiency, operational restrictions, introduction of new procedures, training, etc.)</a:t>
                      </a:r>
                    </a:p>
                    <a:p>
                      <a:r>
                        <a:rPr lang="en-US" sz="1600" dirty="0">
                          <a:solidFill>
                            <a:srgbClr val="0054A4"/>
                          </a:solidFill>
                        </a:rPr>
                        <a:t>Promulgate and implement runway safety programmes</a:t>
                      </a:r>
                    </a:p>
                  </a:txBody>
                  <a:tcPr/>
                </a:tc>
                <a:extLst>
                  <a:ext uri="{0D108BD9-81ED-4DB2-BD59-A6C34878D82A}">
                    <a16:rowId xmlns:a16="http://schemas.microsoft.com/office/drawing/2014/main" val="3623930517"/>
                  </a:ext>
                </a:extLst>
              </a:tr>
              <a:tr h="763563">
                <a:tc>
                  <a:txBody>
                    <a:bodyPr/>
                    <a:lstStyle/>
                    <a:p>
                      <a:r>
                        <a:rPr lang="en-US" sz="1600" dirty="0">
                          <a:solidFill>
                            <a:srgbClr val="0054A4"/>
                          </a:solidFill>
                        </a:rPr>
                        <a:t>Aerodrome Operator</a:t>
                      </a:r>
                    </a:p>
                  </a:txBody>
                  <a:tcPr/>
                </a:tc>
                <a:tc>
                  <a:txBody>
                    <a:bodyPr/>
                    <a:lstStyle/>
                    <a:p>
                      <a:r>
                        <a:rPr lang="en-US" sz="1600" kern="1200" dirty="0">
                          <a:solidFill>
                            <a:srgbClr val="0054A4"/>
                          </a:solidFill>
                          <a:latin typeface="+mn-lt"/>
                          <a:ea typeface="+mn-ea"/>
                          <a:cs typeface="+mn-cs"/>
                        </a:rPr>
                        <a:t>Implement effective SMS and runway safety teams</a:t>
                      </a:r>
                    </a:p>
                    <a:p>
                      <a:r>
                        <a:rPr lang="en-US" sz="1600" kern="1200" dirty="0">
                          <a:solidFill>
                            <a:srgbClr val="0054A4"/>
                          </a:solidFill>
                          <a:latin typeface="+mn-lt"/>
                          <a:ea typeface="+mn-ea"/>
                          <a:cs typeface="+mn-cs"/>
                        </a:rPr>
                        <a:t>Conduct safety assessments for non-compliances</a:t>
                      </a:r>
                    </a:p>
                    <a:p>
                      <a:r>
                        <a:rPr lang="en-US" sz="1600" kern="1200" dirty="0">
                          <a:solidFill>
                            <a:srgbClr val="0054A4"/>
                          </a:solidFill>
                          <a:latin typeface="+mn-lt"/>
                          <a:ea typeface="+mn-ea"/>
                          <a:cs typeface="+mn-cs"/>
                        </a:rPr>
                        <a:t>Maintain compliance</a:t>
                      </a:r>
                    </a:p>
                  </a:txBody>
                  <a:tcPr/>
                </a:tc>
                <a:extLst>
                  <a:ext uri="{0D108BD9-81ED-4DB2-BD59-A6C34878D82A}">
                    <a16:rowId xmlns:a16="http://schemas.microsoft.com/office/drawing/2014/main" val="845763005"/>
                  </a:ext>
                </a:extLst>
              </a:tr>
              <a:tr h="763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54A4"/>
                          </a:solidFill>
                        </a:rPr>
                        <a:t>ICAO/COSCAPs/ PASO/IOs/ Other Agencies</a:t>
                      </a:r>
                    </a:p>
                    <a:p>
                      <a:endParaRPr lang="en-US" sz="1600" dirty="0">
                        <a:solidFill>
                          <a:srgbClr val="0054A4"/>
                        </a:solidFill>
                      </a:endParaRPr>
                    </a:p>
                  </a:txBody>
                  <a:tcPr/>
                </a:tc>
                <a:tc>
                  <a:txBody>
                    <a:bodyPr/>
                    <a:lstStyle/>
                    <a:p>
                      <a:r>
                        <a:rPr lang="en-US" sz="1600" kern="1200" dirty="0">
                          <a:solidFill>
                            <a:srgbClr val="0054A4"/>
                          </a:solidFill>
                          <a:latin typeface="+mn-lt"/>
                          <a:ea typeface="+mn-ea"/>
                          <a:cs typeface="+mn-cs"/>
                        </a:rPr>
                        <a:t>Provide assistance with the implementation of the mitigation measures</a:t>
                      </a:r>
                    </a:p>
                    <a:p>
                      <a:r>
                        <a:rPr lang="en-US" sz="1600" kern="1200" dirty="0">
                          <a:solidFill>
                            <a:srgbClr val="0054A4"/>
                          </a:solidFill>
                          <a:latin typeface="+mn-lt"/>
                          <a:ea typeface="+mn-ea"/>
                          <a:cs typeface="+mn-cs"/>
                        </a:rPr>
                        <a:t>Provide training and support </a:t>
                      </a:r>
                    </a:p>
                  </a:txBody>
                  <a:tcPr/>
                </a:tc>
                <a:extLst>
                  <a:ext uri="{0D108BD9-81ED-4DB2-BD59-A6C34878D82A}">
                    <a16:rowId xmlns:a16="http://schemas.microsoft.com/office/drawing/2014/main" val="2251471637"/>
                  </a:ext>
                </a:extLst>
              </a:tr>
            </a:tbl>
          </a:graphicData>
        </a:graphic>
      </p:graphicFrame>
    </p:spTree>
    <p:extLst>
      <p:ext uri="{BB962C8B-B14F-4D97-AF65-F5344CB8AC3E}">
        <p14:creationId xmlns:p14="http://schemas.microsoft.com/office/powerpoint/2010/main" val="10154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550"/>
            <a:ext cx="8229600" cy="504056"/>
          </a:xfrm>
        </p:spPr>
        <p:txBody>
          <a:bodyPr/>
          <a:lstStyle/>
          <a:p>
            <a:r>
              <a:rPr lang="en-GB" sz="2400" dirty="0" smtClean="0"/>
              <a:t>Action </a:t>
            </a:r>
            <a:r>
              <a:rPr lang="en-GB" sz="2400" dirty="0"/>
              <a:t>Item </a:t>
            </a:r>
            <a:r>
              <a:rPr lang="en-GB" sz="2400" dirty="0" smtClean="0"/>
              <a:t>42 of the 55</a:t>
            </a:r>
            <a:r>
              <a:rPr lang="en-GB" sz="2400" baseline="30000" dirty="0" smtClean="0"/>
              <a:t>th</a:t>
            </a:r>
            <a:r>
              <a:rPr lang="en-GB" sz="2400" dirty="0" smtClean="0"/>
              <a:t> DGCA Conference</a:t>
            </a:r>
            <a:r>
              <a:rPr lang="en-GB" sz="2400" dirty="0"/>
              <a:t/>
            </a:r>
            <a:br>
              <a:rPr lang="en-GB" sz="2400" dirty="0"/>
            </a:br>
            <a:endParaRPr lang="en-US" sz="2400" dirty="0"/>
          </a:p>
        </p:txBody>
      </p:sp>
      <p:sp>
        <p:nvSpPr>
          <p:cNvPr id="3" name="Content Placeholder 2"/>
          <p:cNvSpPr>
            <a:spLocks noGrp="1"/>
          </p:cNvSpPr>
          <p:nvPr>
            <p:ph idx="1"/>
          </p:nvPr>
        </p:nvSpPr>
        <p:spPr>
          <a:xfrm>
            <a:off x="107504" y="1203598"/>
            <a:ext cx="8928993" cy="3744416"/>
          </a:xfrm>
        </p:spPr>
        <p:txBody>
          <a:bodyPr>
            <a:normAutofit fontScale="77500" lnSpcReduction="20000"/>
          </a:bodyPr>
          <a:lstStyle/>
          <a:p>
            <a:pPr marL="0" indent="0">
              <a:lnSpc>
                <a:spcPct val="120000"/>
              </a:lnSpc>
              <a:spcBef>
                <a:spcPts val="600"/>
              </a:spcBef>
              <a:spcAft>
                <a:spcPts val="600"/>
              </a:spcAft>
              <a:buNone/>
            </a:pPr>
            <a:r>
              <a:rPr lang="en-US" sz="1800" u="sng" dirty="0"/>
              <a:t>Recognising</a:t>
            </a:r>
            <a:r>
              <a:rPr lang="en-US" sz="1800" dirty="0"/>
              <a:t> the Ministers’ commitment to certify all aerodromes used for international operations by 2020 through the </a:t>
            </a:r>
            <a:r>
              <a:rPr lang="en-US" sz="1800" i="1" dirty="0"/>
              <a:t>Beijing Declaration</a:t>
            </a:r>
            <a:r>
              <a:rPr lang="en-US" sz="1800" dirty="0"/>
              <a:t>, the Conference urged:</a:t>
            </a:r>
          </a:p>
          <a:p>
            <a:pPr lvl="0">
              <a:lnSpc>
                <a:spcPct val="120000"/>
              </a:lnSpc>
              <a:spcBef>
                <a:spcPts val="600"/>
              </a:spcBef>
              <a:spcAft>
                <a:spcPts val="600"/>
              </a:spcAft>
              <a:buFont typeface="+mj-lt"/>
              <a:buAutoNum type="alphaLcParenR"/>
            </a:pPr>
            <a:r>
              <a:rPr lang="en-US" sz="1800" dirty="0"/>
              <a:t>Aerodrome operators to </a:t>
            </a:r>
            <a:r>
              <a:rPr lang="en-US" sz="1800" b="1" i="1" dirty="0"/>
              <a:t>prepare, apply for and maintain the certification </a:t>
            </a:r>
            <a:r>
              <a:rPr lang="en-US" sz="1800" dirty="0"/>
              <a:t>for all aerodromes used for international operations;</a:t>
            </a:r>
          </a:p>
          <a:p>
            <a:pPr lvl="0">
              <a:lnSpc>
                <a:spcPct val="120000"/>
              </a:lnSpc>
              <a:spcBef>
                <a:spcPts val="600"/>
              </a:spcBef>
              <a:spcAft>
                <a:spcPts val="600"/>
              </a:spcAft>
              <a:buFont typeface="+mj-lt"/>
              <a:buAutoNum type="alphaLcParenR"/>
            </a:pPr>
            <a:r>
              <a:rPr lang="en-US" sz="1800" dirty="0"/>
              <a:t>States to </a:t>
            </a:r>
            <a:r>
              <a:rPr lang="en-US" sz="1800" b="1" i="1" dirty="0"/>
              <a:t>establish</a:t>
            </a:r>
            <a:r>
              <a:rPr lang="en-US" sz="1800" dirty="0"/>
              <a:t> </a:t>
            </a:r>
            <a:r>
              <a:rPr lang="en-US" sz="1800" b="1" i="1" dirty="0"/>
              <a:t>an  Aerodrome Certification Plan</a:t>
            </a:r>
            <a:r>
              <a:rPr lang="en-US" sz="1800" dirty="0"/>
              <a:t>, in accordance with their national regulations, incorporating the identification of gaps and implementation of solutions to overcome those gaps, including the safety risk assessment and development of mitigation measures in areas of non-compliance, and allocate the necessary resources to implement the plan to meet the 2020 target; </a:t>
            </a:r>
          </a:p>
          <a:p>
            <a:pPr lvl="0">
              <a:lnSpc>
                <a:spcPct val="120000"/>
              </a:lnSpc>
              <a:spcBef>
                <a:spcPts val="600"/>
              </a:spcBef>
              <a:spcAft>
                <a:spcPts val="600"/>
              </a:spcAft>
              <a:buFont typeface="+mj-lt"/>
              <a:buAutoNum type="alphaLcParenR"/>
            </a:pPr>
            <a:r>
              <a:rPr lang="en-US" sz="1800" dirty="0"/>
              <a:t>States, if and when required, </a:t>
            </a:r>
            <a:r>
              <a:rPr lang="en-US" sz="1800" b="1" i="1" dirty="0"/>
              <a:t>to request ICAO (Regional Office, COSCAPs, TCB and GAT) and PASO </a:t>
            </a:r>
            <a:r>
              <a:rPr lang="en-US" sz="1800" dirty="0"/>
              <a:t>support for the implementation of the aerodrome certification plan of their respective States including training and technical assistance in aerodrome certification; and</a:t>
            </a:r>
          </a:p>
          <a:p>
            <a:pPr lvl="0">
              <a:lnSpc>
                <a:spcPct val="120000"/>
              </a:lnSpc>
              <a:spcBef>
                <a:spcPts val="600"/>
              </a:spcBef>
              <a:spcAft>
                <a:spcPts val="600"/>
              </a:spcAft>
              <a:buFont typeface="+mj-lt"/>
              <a:buAutoNum type="alphaLcParenR"/>
            </a:pPr>
            <a:r>
              <a:rPr lang="en-US" sz="1800" dirty="0"/>
              <a:t>International Organizations, Champion/Volunteer States, Industry and other Aviation Agencies </a:t>
            </a:r>
            <a:r>
              <a:rPr lang="en-US" sz="1800" b="1" i="1" dirty="0"/>
              <a:t>to support States and aerodrome operators in the implementation of the Aerodrome Certification Plans</a:t>
            </a:r>
            <a:r>
              <a:rPr lang="en-US" sz="1800" dirty="0"/>
              <a:t>.</a:t>
            </a:r>
          </a:p>
        </p:txBody>
      </p:sp>
    </p:spTree>
    <p:extLst>
      <p:ext uri="{BB962C8B-B14F-4D97-AF65-F5344CB8AC3E}">
        <p14:creationId xmlns:p14="http://schemas.microsoft.com/office/powerpoint/2010/main" val="1711642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970318"/>
          </a:xfrm>
          <a:prstGeom prst="rect">
            <a:avLst/>
          </a:prstGeom>
          <a:noFill/>
        </p:spPr>
        <p:txBody>
          <a:bodyPr wrap="square" rtlCol="0">
            <a:spAutoFit/>
          </a:bodyPr>
          <a:lstStyle/>
          <a:p>
            <a:pPr marL="285750" indent="-285750">
              <a:buBlip>
                <a:blip r:embed="rId2"/>
              </a:buBlip>
            </a:pPr>
            <a:r>
              <a:rPr lang="en-US" altLang="zh-CN" sz="2800" dirty="0" smtClean="0"/>
              <a:t>Main challenges :</a:t>
            </a:r>
            <a:endParaRPr lang="en-US" altLang="zh-CN" sz="2800" dirty="0"/>
          </a:p>
          <a:p>
            <a:pPr marL="742950" lvl="1" indent="-285750">
              <a:buBlip>
                <a:blip r:embed="rId2"/>
              </a:buBlip>
            </a:pPr>
            <a:r>
              <a:rPr lang="en-US" altLang="zh-CN" sz="2800" dirty="0" smtClean="0"/>
              <a:t>States’ efforts – CAA and Airports</a:t>
            </a:r>
          </a:p>
          <a:p>
            <a:pPr marL="742950" lvl="1" indent="-285750">
              <a:buBlip>
                <a:blip r:embed="rId2"/>
              </a:buBlip>
            </a:pPr>
            <a:r>
              <a:rPr lang="en-US" altLang="zh-CN" sz="2800" dirty="0" smtClean="0"/>
              <a:t>Aerodrome </a:t>
            </a:r>
            <a:r>
              <a:rPr lang="en-US" altLang="zh-CN" sz="2800" dirty="0"/>
              <a:t>r</a:t>
            </a:r>
            <a:r>
              <a:rPr lang="en-US" altLang="zh-CN" sz="2800" dirty="0" smtClean="0"/>
              <a:t>egulatory </a:t>
            </a:r>
            <a:r>
              <a:rPr lang="en-US" altLang="zh-CN" sz="2800" dirty="0"/>
              <a:t>f</a:t>
            </a:r>
            <a:r>
              <a:rPr lang="en-US" altLang="zh-CN" sz="2800" dirty="0" smtClean="0"/>
              <a:t>ramework</a:t>
            </a:r>
          </a:p>
          <a:p>
            <a:pPr marL="742950" lvl="1" indent="-285750">
              <a:buBlip>
                <a:blip r:embed="rId2"/>
              </a:buBlip>
            </a:pPr>
            <a:r>
              <a:rPr lang="en-US" altLang="zh-CN" sz="2800" dirty="0"/>
              <a:t>Q</a:t>
            </a:r>
            <a:r>
              <a:rPr lang="en-US" altLang="zh-CN" sz="2800" dirty="0" smtClean="0"/>
              <a:t>ualified </a:t>
            </a:r>
            <a:r>
              <a:rPr lang="en-US" altLang="zh-CN" sz="2800" dirty="0"/>
              <a:t>a</a:t>
            </a:r>
            <a:r>
              <a:rPr lang="en-US" altLang="zh-CN" sz="2800" dirty="0" smtClean="0"/>
              <a:t>erodrome </a:t>
            </a:r>
            <a:r>
              <a:rPr lang="en-US" altLang="zh-CN" sz="2800" dirty="0"/>
              <a:t>r</a:t>
            </a:r>
            <a:r>
              <a:rPr lang="en-US" altLang="zh-CN" sz="2800" dirty="0" smtClean="0"/>
              <a:t>egulatory </a:t>
            </a:r>
            <a:r>
              <a:rPr lang="en-US" altLang="zh-CN" sz="2800" dirty="0"/>
              <a:t>t</a:t>
            </a:r>
            <a:r>
              <a:rPr lang="en-US" altLang="zh-CN" sz="2800" dirty="0" smtClean="0"/>
              <a:t>echnical personnel</a:t>
            </a:r>
            <a:endParaRPr lang="en-US" altLang="zh-CN" sz="2800" dirty="0"/>
          </a:p>
          <a:p>
            <a:pPr marL="742950" lvl="1" indent="-285750">
              <a:buBlip>
                <a:blip r:embed="rId2"/>
              </a:buBlip>
            </a:pPr>
            <a:r>
              <a:rPr lang="en-US" altLang="zh-CN" sz="2800" dirty="0" smtClean="0"/>
              <a:t>Joint use aerodromes</a:t>
            </a:r>
          </a:p>
          <a:p>
            <a:pPr marL="742950" lvl="1" indent="-285750">
              <a:buBlip>
                <a:blip r:embed="rId2"/>
              </a:buBlip>
            </a:pPr>
            <a:r>
              <a:rPr lang="en-US" altLang="zh-CN" sz="2800" dirty="0" smtClean="0"/>
              <a:t>Certification with exemptions </a:t>
            </a:r>
          </a:p>
          <a:p>
            <a:pPr marL="742950" lvl="1" indent="-285750">
              <a:buBlip>
                <a:blip r:embed="rId2"/>
              </a:buBlip>
            </a:pPr>
            <a:r>
              <a:rPr lang="en-US" altLang="zh-CN" sz="2800" dirty="0" smtClean="0"/>
              <a:t>Resolutions of major findings</a:t>
            </a:r>
          </a:p>
          <a:p>
            <a:pPr marL="742950" lvl="1" indent="-285750">
              <a:buBlip>
                <a:blip r:embed="rId2"/>
              </a:buBlip>
            </a:pPr>
            <a:endParaRPr lang="en-US" altLang="zh-CN" sz="2800" dirty="0" smtClean="0"/>
          </a:p>
          <a:p>
            <a:pPr lvl="1"/>
            <a:endParaRPr lang="en-US" altLang="zh-CN" sz="2800" dirty="0" smtClean="0"/>
          </a:p>
        </p:txBody>
      </p:sp>
      <p:sp>
        <p:nvSpPr>
          <p:cNvPr id="3" name="Rectangle 2"/>
          <p:cNvSpPr/>
          <p:nvPr/>
        </p:nvSpPr>
        <p:spPr>
          <a:xfrm>
            <a:off x="539552" y="681541"/>
            <a:ext cx="8136904"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a:t>Aviation Safety</a:t>
            </a:r>
          </a:p>
          <a:p>
            <a:pPr lvl="0" defTabSz="1244600">
              <a:lnSpc>
                <a:spcPct val="90000"/>
              </a:lnSpc>
              <a:spcBef>
                <a:spcPct val="0"/>
              </a:spcBef>
              <a:spcAft>
                <a:spcPct val="35000"/>
              </a:spcAft>
            </a:pPr>
            <a:r>
              <a:rPr lang="en-US" altLang="zh-CN" sz="2800" b="1" dirty="0" smtClean="0"/>
              <a:t>d</a:t>
            </a:r>
            <a:r>
              <a:rPr lang="en-US" altLang="zh-CN" sz="2800" b="1" dirty="0"/>
              <a:t>)	Certification of international aerodromes</a:t>
            </a:r>
          </a:p>
        </p:txBody>
      </p:sp>
    </p:spTree>
    <p:extLst>
      <p:ext uri="{BB962C8B-B14F-4D97-AF65-F5344CB8AC3E}">
        <p14:creationId xmlns:p14="http://schemas.microsoft.com/office/powerpoint/2010/main" val="1764889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1661993"/>
          </a:xfrm>
          <a:prstGeom prst="rect">
            <a:avLst/>
          </a:prstGeom>
          <a:noFill/>
        </p:spPr>
        <p:txBody>
          <a:bodyPr wrap="square" rtlCol="0">
            <a:spAutoFit/>
          </a:bodyPr>
          <a:lstStyle/>
          <a:p>
            <a:pPr marL="285750" indent="-285750">
              <a:spcAft>
                <a:spcPts val="600"/>
              </a:spcAft>
              <a:buBlip>
                <a:blip r:embed="rId3"/>
              </a:buBlip>
            </a:pPr>
            <a:r>
              <a:rPr lang="en-US" altLang="zh-CN" sz="2400" dirty="0" smtClean="0"/>
              <a:t>Recommendation:</a:t>
            </a:r>
            <a:endParaRPr lang="en-US" altLang="zh-CN" sz="2400" dirty="0"/>
          </a:p>
          <a:p>
            <a:pPr marL="742950" lvl="1" indent="-285750">
              <a:spcAft>
                <a:spcPts val="600"/>
              </a:spcAft>
              <a:buBlip>
                <a:blip r:embed="rId3"/>
              </a:buBlip>
            </a:pPr>
            <a:r>
              <a:rPr lang="en-US" altLang="zh-CN" sz="2000" dirty="0" smtClean="0"/>
              <a:t>States that have yet to certify aerodromes used for international operations to implement the Action 42 of the 55</a:t>
            </a:r>
            <a:r>
              <a:rPr lang="en-US" altLang="zh-CN" sz="2000" baseline="30000" dirty="0" smtClean="0"/>
              <a:t>th</a:t>
            </a:r>
            <a:r>
              <a:rPr lang="en-US" altLang="zh-CN" sz="2000" dirty="0" smtClean="0"/>
              <a:t> DGCA Conference</a:t>
            </a:r>
            <a:r>
              <a:rPr lang="en-US" sz="2000" dirty="0" smtClean="0"/>
              <a:t>;</a:t>
            </a:r>
          </a:p>
          <a:p>
            <a:pPr marL="742950" lvl="1" indent="-285750">
              <a:spcAft>
                <a:spcPts val="600"/>
              </a:spcAft>
              <a:buBlip>
                <a:blip r:embed="rId3"/>
              </a:buBlip>
            </a:pPr>
            <a:endParaRPr lang="en-US" altLang="zh-CN" sz="2800" dirty="0" smtClean="0"/>
          </a:p>
        </p:txBody>
      </p:sp>
      <p:sp>
        <p:nvSpPr>
          <p:cNvPr id="3" name="Rectangle 2"/>
          <p:cNvSpPr/>
          <p:nvPr/>
        </p:nvSpPr>
        <p:spPr>
          <a:xfrm>
            <a:off x="539552" y="681541"/>
            <a:ext cx="8136904"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spcBef>
                <a:spcPct val="0"/>
              </a:spcBef>
              <a:spcAft>
                <a:spcPts val="600"/>
              </a:spcAft>
            </a:pPr>
            <a:r>
              <a:rPr lang="en-US" altLang="zh-CN" sz="2800" b="1" dirty="0"/>
              <a:t>Aviation Safety</a:t>
            </a:r>
          </a:p>
          <a:p>
            <a:pPr lvl="0" defTabSz="1244600">
              <a:spcBef>
                <a:spcPct val="0"/>
              </a:spcBef>
              <a:spcAft>
                <a:spcPts val="600"/>
              </a:spcAft>
            </a:pPr>
            <a:r>
              <a:rPr lang="en-US" altLang="zh-CN" sz="2800" b="1" dirty="0" smtClean="0"/>
              <a:t>d</a:t>
            </a:r>
            <a:r>
              <a:rPr lang="en-US" altLang="zh-CN" sz="2800" b="1" dirty="0"/>
              <a:t>)	Certification of international aerodromes</a:t>
            </a:r>
          </a:p>
        </p:txBody>
      </p:sp>
    </p:spTree>
    <p:extLst>
      <p:ext uri="{BB962C8B-B14F-4D97-AF65-F5344CB8AC3E}">
        <p14:creationId xmlns:p14="http://schemas.microsoft.com/office/powerpoint/2010/main" val="1794373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555526"/>
            <a:ext cx="2520280" cy="359693"/>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altLang="zh-CN" sz="2800" b="1" dirty="0" smtClean="0"/>
              <a:t>Timing</a:t>
            </a:r>
            <a:endParaRPr lang="en-US" sz="2800" b="1" dirty="0">
              <a:solidFill>
                <a:schemeClr val="tx2"/>
              </a:solidFill>
            </a:endParaRPr>
          </a:p>
        </p:txBody>
      </p:sp>
      <p:sp>
        <p:nvSpPr>
          <p:cNvPr id="7" name="TextBox 6"/>
          <p:cNvSpPr txBox="1"/>
          <p:nvPr/>
        </p:nvSpPr>
        <p:spPr>
          <a:xfrm>
            <a:off x="0" y="926400"/>
            <a:ext cx="8876868" cy="4078039"/>
          </a:xfrm>
          <a:prstGeom prst="rect">
            <a:avLst/>
          </a:prstGeom>
          <a:noFill/>
        </p:spPr>
        <p:txBody>
          <a:bodyPr wrap="square" rtlCol="0">
            <a:spAutoFit/>
          </a:bodyPr>
          <a:lstStyle/>
          <a:p>
            <a:pPr marL="285750" indent="-285750">
              <a:buBlip>
                <a:blip r:embed="rId2"/>
              </a:buBlip>
            </a:pPr>
            <a:r>
              <a:rPr lang="en-US" altLang="zh-CN" sz="2000" dirty="0" smtClean="0"/>
              <a:t> </a:t>
            </a:r>
            <a:r>
              <a:rPr lang="en-US" altLang="zh-CN" dirty="0"/>
              <a:t>11.35 :  Aviation </a:t>
            </a:r>
            <a:r>
              <a:rPr lang="en-US" altLang="zh-CN" dirty="0" smtClean="0"/>
              <a:t>Safety </a:t>
            </a:r>
            <a:endParaRPr lang="en-US" altLang="zh-CN" dirty="0" smtClean="0"/>
          </a:p>
          <a:p>
            <a:r>
              <a:rPr lang="en-US" altLang="zh-CN" sz="1100" dirty="0"/>
              <a:t> </a:t>
            </a:r>
            <a:r>
              <a:rPr lang="en-US" altLang="zh-CN" sz="1100" dirty="0" smtClean="0"/>
              <a:t>                        </a:t>
            </a:r>
            <a:r>
              <a:rPr lang="en-US" altLang="zh-CN" sz="1100" dirty="0" smtClean="0"/>
              <a:t>a</a:t>
            </a:r>
            <a:r>
              <a:rPr lang="en-US" altLang="zh-CN" sz="1100" dirty="0"/>
              <a:t>)  USOAP Effective Implementation (EI) </a:t>
            </a:r>
            <a:r>
              <a:rPr lang="en-US" altLang="zh-CN" dirty="0">
                <a:solidFill>
                  <a:srgbClr val="F37021"/>
                </a:solidFill>
              </a:rPr>
              <a:t>Michiel</a:t>
            </a:r>
            <a:endParaRPr lang="en-US" altLang="zh-CN" dirty="0" smtClean="0"/>
          </a:p>
          <a:p>
            <a:pPr marL="0" lvl="1"/>
            <a:r>
              <a:rPr lang="en-US" altLang="zh-CN" sz="1100" dirty="0" smtClean="0"/>
              <a:t>                          c</a:t>
            </a:r>
            <a:r>
              <a:rPr lang="en-US" altLang="zh-CN" sz="1100" dirty="0"/>
              <a:t>)  Significant Safety Concerns (SSCs)</a:t>
            </a:r>
          </a:p>
          <a:p>
            <a:pPr lvl="1"/>
            <a:r>
              <a:rPr lang="en-US" altLang="zh-CN" sz="1100" dirty="0" smtClean="0"/>
              <a:t>            </a:t>
            </a:r>
            <a:r>
              <a:rPr lang="en-US" altLang="zh-CN" sz="1100" dirty="0"/>
              <a:t>b)  State Safety Programme (SSP) </a:t>
            </a:r>
            <a:r>
              <a:rPr lang="en-US" altLang="zh-CN" dirty="0">
                <a:solidFill>
                  <a:srgbClr val="F37021"/>
                </a:solidFill>
              </a:rPr>
              <a:t>Wayne</a:t>
            </a:r>
            <a:endParaRPr lang="en-US" altLang="zh-CN" dirty="0">
              <a:solidFill>
                <a:srgbClr val="F37021"/>
              </a:solidFill>
            </a:endParaRPr>
          </a:p>
          <a:p>
            <a:pPr lvl="1"/>
            <a:r>
              <a:rPr lang="en-US" altLang="zh-CN" sz="1100" dirty="0" smtClean="0"/>
              <a:t>            d</a:t>
            </a:r>
            <a:r>
              <a:rPr lang="en-US" altLang="zh-CN" sz="1100" dirty="0"/>
              <a:t>) Certification of international aerodromes    </a:t>
            </a:r>
            <a:r>
              <a:rPr lang="en-US" altLang="zh-CN" dirty="0">
                <a:solidFill>
                  <a:srgbClr val="F37021"/>
                </a:solidFill>
              </a:rPr>
              <a:t>Punya </a:t>
            </a:r>
            <a:endParaRPr lang="en-US" altLang="zh-CN" dirty="0">
              <a:solidFill>
                <a:srgbClr val="F37021"/>
              </a:solidFill>
            </a:endParaRPr>
          </a:p>
          <a:p>
            <a:pPr marL="285750" indent="-285750">
              <a:buBlip>
                <a:blip r:embed="rId2"/>
              </a:buBlip>
            </a:pPr>
            <a:r>
              <a:rPr lang="en-US" altLang="zh-CN" dirty="0" smtClean="0"/>
              <a:t>12.25 </a:t>
            </a:r>
            <a:r>
              <a:rPr lang="en-US" altLang="zh-CN" dirty="0"/>
              <a:t>:  Accident Investigation  </a:t>
            </a:r>
            <a:r>
              <a:rPr lang="en-US" altLang="zh-CN" dirty="0">
                <a:solidFill>
                  <a:srgbClr val="F37021"/>
                </a:solidFill>
              </a:rPr>
              <a:t>Nicolas</a:t>
            </a:r>
          </a:p>
          <a:p>
            <a:r>
              <a:rPr lang="en-US" altLang="zh-CN" dirty="0"/>
              <a:t>               </a:t>
            </a:r>
            <a:r>
              <a:rPr lang="en-US" altLang="zh-CN" dirty="0" smtClean="0"/>
              <a:t> </a:t>
            </a:r>
            <a:r>
              <a:rPr lang="en-US" altLang="zh-CN" sz="1100" dirty="0"/>
              <a:t>a)  Independent accident investigation authority</a:t>
            </a:r>
          </a:p>
          <a:p>
            <a:pPr marL="285750" indent="-285750">
              <a:buBlip>
                <a:blip r:embed="rId2"/>
              </a:buBlip>
            </a:pPr>
            <a:r>
              <a:rPr lang="en-US" altLang="zh-CN" dirty="0" smtClean="0"/>
              <a:t>12.35 </a:t>
            </a:r>
            <a:r>
              <a:rPr lang="en-US" altLang="zh-CN" dirty="0"/>
              <a:t>:  Air Navigation Services   </a:t>
            </a:r>
            <a:r>
              <a:rPr lang="en-US" altLang="zh-CN" dirty="0">
                <a:solidFill>
                  <a:srgbClr val="F37021"/>
                </a:solidFill>
              </a:rPr>
              <a:t>Raphael </a:t>
            </a:r>
          </a:p>
          <a:p>
            <a:pPr lvl="1"/>
            <a:r>
              <a:rPr lang="en-US" altLang="zh-CN" sz="1100" dirty="0"/>
              <a:t>           a)  Aeronautical Information Management (AIM)</a:t>
            </a:r>
          </a:p>
          <a:p>
            <a:pPr lvl="1"/>
            <a:r>
              <a:rPr lang="en-US" altLang="zh-CN" sz="1100" dirty="0"/>
              <a:t>           b)  Performance Based Navigation (PBN)</a:t>
            </a:r>
          </a:p>
          <a:p>
            <a:pPr lvl="1"/>
            <a:r>
              <a:rPr lang="en-US" altLang="zh-CN" sz="1100" dirty="0"/>
              <a:t>           c)  Ground telecommunication infrastructure</a:t>
            </a:r>
          </a:p>
          <a:p>
            <a:pPr lvl="1"/>
            <a:r>
              <a:rPr lang="en-US" altLang="zh-CN" sz="1100" dirty="0"/>
              <a:t>           d)  Civil Military cooperation</a:t>
            </a:r>
          </a:p>
          <a:p>
            <a:pPr lvl="1"/>
            <a:r>
              <a:rPr lang="en-US" altLang="zh-CN" sz="1100" dirty="0"/>
              <a:t>           e)  Surveillance </a:t>
            </a:r>
            <a:r>
              <a:rPr lang="en-US" altLang="zh-CN" sz="1100" dirty="0" smtClean="0"/>
              <a:t>capability</a:t>
            </a:r>
          </a:p>
          <a:p>
            <a:pPr lvl="1"/>
            <a:r>
              <a:rPr lang="en-US" altLang="zh-CN" sz="1100" dirty="0" smtClean="0"/>
              <a:t>           </a:t>
            </a:r>
            <a:r>
              <a:rPr lang="en-US" altLang="zh-CN" sz="1100" dirty="0"/>
              <a:t>f)  Air Traffic Flow Management (ATFM) / Collaborative Decision Making (</a:t>
            </a:r>
            <a:r>
              <a:rPr lang="en-US" altLang="zh-CN" sz="1100" dirty="0" smtClean="0"/>
              <a:t>CDM)</a:t>
            </a:r>
          </a:p>
          <a:p>
            <a:pPr lvl="1"/>
            <a:r>
              <a:rPr lang="en-US" altLang="zh-CN" sz="1100" dirty="0"/>
              <a:t> </a:t>
            </a:r>
            <a:r>
              <a:rPr lang="en-US" altLang="zh-CN" sz="1100" dirty="0" smtClean="0"/>
              <a:t>         g</a:t>
            </a:r>
            <a:r>
              <a:rPr lang="en-US" altLang="zh-CN" sz="1100" dirty="0"/>
              <a:t>)  National Air Navigation </a:t>
            </a:r>
            <a:r>
              <a:rPr lang="en-US" altLang="zh-CN" sz="1100" dirty="0" smtClean="0"/>
              <a:t>Plan</a:t>
            </a:r>
            <a:r>
              <a:rPr lang="en-US" altLang="zh-CN" dirty="0" smtClean="0"/>
              <a:t> </a:t>
            </a:r>
            <a:endParaRPr lang="en-US" altLang="zh-CN" sz="1100" dirty="0"/>
          </a:p>
          <a:p>
            <a:pPr marL="285750" indent="-285750">
              <a:buBlip>
                <a:blip r:embed="rId2"/>
              </a:buBlip>
            </a:pPr>
            <a:r>
              <a:rPr lang="en-US" altLang="zh-CN" dirty="0" smtClean="0"/>
              <a:t> 13.25 : Review of the </a:t>
            </a:r>
            <a:r>
              <a:rPr lang="en-US" altLang="zh-CN" dirty="0" err="1" smtClean="0"/>
              <a:t>ppt</a:t>
            </a:r>
            <a:r>
              <a:rPr lang="en-US" altLang="zh-CN" dirty="0" smtClean="0"/>
              <a:t> for the plenary session</a:t>
            </a:r>
          </a:p>
          <a:p>
            <a:pPr marL="285750" indent="-285750">
              <a:buBlip>
                <a:blip r:embed="rId2"/>
              </a:buBlip>
            </a:pPr>
            <a:r>
              <a:rPr lang="en-US" altLang="zh-CN" dirty="0" smtClean="0"/>
              <a:t> 13.30 : Closure </a:t>
            </a:r>
            <a:endParaRPr lang="en-US" altLang="zh-CN" dirty="0"/>
          </a:p>
        </p:txBody>
      </p:sp>
    </p:spTree>
    <p:extLst>
      <p:ext uri="{BB962C8B-B14F-4D97-AF65-F5344CB8AC3E}">
        <p14:creationId xmlns:p14="http://schemas.microsoft.com/office/powerpoint/2010/main" val="6259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8064896"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Accident </a:t>
            </a:r>
            <a:r>
              <a:rPr lang="en-US" altLang="zh-CN" sz="2800" b="1" dirty="0"/>
              <a:t>Investigation </a:t>
            </a:r>
            <a:endParaRPr lang="en-US" altLang="zh-CN" sz="2800" b="1" dirty="0" smtClean="0"/>
          </a:p>
          <a:p>
            <a:pPr lvl="0" defTabSz="1244600">
              <a:lnSpc>
                <a:spcPct val="90000"/>
              </a:lnSpc>
              <a:spcBef>
                <a:spcPct val="0"/>
              </a:spcBef>
              <a:spcAft>
                <a:spcPct val="35000"/>
              </a:spcAft>
            </a:pPr>
            <a:r>
              <a:rPr lang="en-US" altLang="zh-CN" sz="2800" b="1" dirty="0"/>
              <a:t>a)	Independent accident investigation authority </a:t>
            </a:r>
          </a:p>
        </p:txBody>
      </p:sp>
      <p:sp>
        <p:nvSpPr>
          <p:cNvPr id="7" name="TextBox 6"/>
          <p:cNvSpPr txBox="1"/>
          <p:nvPr/>
        </p:nvSpPr>
        <p:spPr>
          <a:xfrm>
            <a:off x="3635896" y="1758896"/>
            <a:ext cx="5400600" cy="3139321"/>
          </a:xfrm>
          <a:prstGeom prst="rect">
            <a:avLst/>
          </a:prstGeom>
          <a:noFill/>
        </p:spPr>
        <p:txBody>
          <a:bodyPr wrap="square" rtlCol="0">
            <a:spAutoFit/>
          </a:bodyPr>
          <a:lstStyle/>
          <a:p>
            <a:pPr marL="285750" indent="-285750">
              <a:buBlip>
                <a:blip r:embed="rId2"/>
              </a:buBlip>
            </a:pPr>
            <a:r>
              <a:rPr lang="en-US" altLang="zh-CN" dirty="0" smtClean="0"/>
              <a:t> </a:t>
            </a:r>
            <a:r>
              <a:rPr lang="en-US" altLang="zh-CN" dirty="0"/>
              <a:t>PQ 6.005 (CE-1): Does the </a:t>
            </a:r>
            <a:r>
              <a:rPr lang="en-US" altLang="zh-CN" dirty="0">
                <a:solidFill>
                  <a:schemeClr val="accent1">
                    <a:lumMod val="75000"/>
                  </a:schemeClr>
                </a:solidFill>
              </a:rPr>
              <a:t>primary legislation provide for the independence </a:t>
            </a:r>
            <a:r>
              <a:rPr lang="en-US" altLang="zh-CN" dirty="0"/>
              <a:t>of the investigation process and of the authority in charge of conducting aircraft accident and serious incident investigations?</a:t>
            </a:r>
          </a:p>
          <a:p>
            <a:pPr marL="285750" indent="-285750">
              <a:buBlip>
                <a:blip r:embed="rId2"/>
              </a:buBlip>
            </a:pPr>
            <a:endParaRPr lang="en-US" altLang="zh-CN" dirty="0"/>
          </a:p>
          <a:p>
            <a:pPr marL="285750" indent="-285750">
              <a:buBlip>
                <a:blip r:embed="rId2"/>
              </a:buBlip>
            </a:pPr>
            <a:r>
              <a:rPr lang="en-US" altLang="zh-CN" dirty="0"/>
              <a:t>PQ 6.101 (CE-3): Has the State established an investigation authority with a </a:t>
            </a:r>
            <a:r>
              <a:rPr lang="en-US" altLang="zh-CN" dirty="0">
                <a:solidFill>
                  <a:schemeClr val="accent1">
                    <a:lumMod val="75000"/>
                  </a:schemeClr>
                </a:solidFill>
              </a:rPr>
              <a:t>clear and documented structure</a:t>
            </a:r>
            <a:r>
              <a:rPr lang="en-US" altLang="zh-CN" dirty="0"/>
              <a:t> and in a manner that ensures </a:t>
            </a:r>
            <a:r>
              <a:rPr lang="en-US" altLang="zh-CN" dirty="0">
                <a:solidFill>
                  <a:schemeClr val="accent1">
                    <a:lumMod val="75000"/>
                  </a:schemeClr>
                </a:solidFill>
              </a:rPr>
              <a:t>independence from State aviation authorities and other entities </a:t>
            </a:r>
            <a:r>
              <a:rPr lang="en-US" altLang="zh-CN" dirty="0"/>
              <a:t>that could interfere with the conduct or objectivity of an investigation?</a:t>
            </a:r>
          </a:p>
        </p:txBody>
      </p:sp>
      <p:sp>
        <p:nvSpPr>
          <p:cNvPr id="8" name="Rectangular Callout 7"/>
          <p:cNvSpPr/>
          <p:nvPr/>
        </p:nvSpPr>
        <p:spPr>
          <a:xfrm>
            <a:off x="107504" y="2139702"/>
            <a:ext cx="3456384" cy="2160240"/>
          </a:xfrm>
          <a:prstGeom prst="wedgeRectCallout">
            <a:avLst>
              <a:gd name="adj1" fmla="val -27093"/>
              <a:gd name="adj2" fmla="val -58947"/>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In accordance with the Chicago Convention, commit to </a:t>
            </a:r>
            <a:r>
              <a:rPr lang="en-US" altLang="zh-CN" sz="1400" dirty="0">
                <a:solidFill>
                  <a:srgbClr val="CC8004"/>
                </a:solidFill>
              </a:rPr>
              <a:t>establish an accident investigation authority</a:t>
            </a:r>
            <a:r>
              <a:rPr lang="en-US" altLang="zh-CN" sz="1400" dirty="0">
                <a:solidFill>
                  <a:schemeClr val="tx2">
                    <a:lumMod val="75000"/>
                  </a:schemeClr>
                </a:solidFill>
              </a:rPr>
              <a:t> that is </a:t>
            </a:r>
            <a:r>
              <a:rPr lang="en-US" altLang="zh-CN" sz="1400" dirty="0">
                <a:solidFill>
                  <a:srgbClr val="CC8004"/>
                </a:solidFill>
              </a:rPr>
              <a:t>independent</a:t>
            </a:r>
            <a:r>
              <a:rPr lang="en-US" altLang="zh-CN" sz="1400" dirty="0">
                <a:solidFill>
                  <a:schemeClr val="tx2">
                    <a:lumMod val="75000"/>
                  </a:schemeClr>
                </a:solidFill>
              </a:rPr>
              <a:t> from State aviation authorities and other entities that could interfere with the conduct or objectivity of an investigation or where appropriate develop a bilateral, sub-regional or regional partnership to support the establishment of accident investigation capabilities to serve the region or sub-region</a:t>
            </a:r>
            <a:endParaRPr lang="zh-CN" altLang="en-US" sz="1400" dirty="0">
              <a:solidFill>
                <a:schemeClr val="tx2">
                  <a:lumMod val="7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10" name="Picture 9"/>
          <p:cNvPicPr>
            <a:picLocks noChangeAspect="1"/>
          </p:cNvPicPr>
          <p:nvPr/>
        </p:nvPicPr>
        <p:blipFill rotWithShape="1">
          <a:blip r:embed="rId4"/>
          <a:srcRect l="82680" t="59799" r="6066" b="22510"/>
          <a:stretch/>
        </p:blipFill>
        <p:spPr>
          <a:xfrm>
            <a:off x="8111" y="4371950"/>
            <a:ext cx="531441" cy="469917"/>
          </a:xfrm>
          <a:prstGeom prst="rect">
            <a:avLst/>
          </a:prstGeom>
        </p:spPr>
      </p:pic>
      <p:sp>
        <p:nvSpPr>
          <p:cNvPr id="11" name="Rectangular Callout 10"/>
          <p:cNvSpPr/>
          <p:nvPr/>
        </p:nvSpPr>
        <p:spPr>
          <a:xfrm>
            <a:off x="611560" y="4371950"/>
            <a:ext cx="669201" cy="432048"/>
          </a:xfrm>
          <a:prstGeom prst="wedgeRectCallout">
            <a:avLst>
              <a:gd name="adj1" fmla="val -58499"/>
              <a:gd name="adj2" fmla="val -436"/>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2">
                    <a:lumMod val="75000"/>
                  </a:schemeClr>
                </a:solidFill>
              </a:rPr>
              <a:t>iSTARS</a:t>
            </a:r>
            <a:endParaRPr lang="zh-CN" altLang="en-US" sz="1400" dirty="0">
              <a:solidFill>
                <a:schemeClr val="tx2">
                  <a:lumMod val="75000"/>
                </a:schemeClr>
              </a:solidFill>
            </a:endParaRPr>
          </a:p>
        </p:txBody>
      </p:sp>
    </p:spTree>
    <p:extLst>
      <p:ext uri="{BB962C8B-B14F-4D97-AF65-F5344CB8AC3E}">
        <p14:creationId xmlns:p14="http://schemas.microsoft.com/office/powerpoint/2010/main" val="939334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8064896"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Accident </a:t>
            </a:r>
            <a:r>
              <a:rPr lang="en-US" altLang="zh-CN" sz="2800" b="1" dirty="0"/>
              <a:t>Investigation </a:t>
            </a:r>
            <a:endParaRPr lang="en-US" altLang="zh-CN" sz="2800" b="1" dirty="0" smtClean="0"/>
          </a:p>
          <a:p>
            <a:pPr lvl="0" defTabSz="1244600">
              <a:lnSpc>
                <a:spcPct val="90000"/>
              </a:lnSpc>
              <a:spcBef>
                <a:spcPct val="0"/>
              </a:spcBef>
              <a:spcAft>
                <a:spcPct val="35000"/>
              </a:spcAft>
            </a:pPr>
            <a:r>
              <a:rPr lang="en-US" altLang="zh-CN" sz="2800" b="1" dirty="0"/>
              <a:t>a)	Independent accident investigation authority </a:t>
            </a:r>
          </a:p>
        </p:txBody>
      </p:sp>
      <p:pic>
        <p:nvPicPr>
          <p:cNvPr id="1026"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4161"/>
          <a:stretch/>
        </p:blipFill>
        <p:spPr bwMode="auto">
          <a:xfrm>
            <a:off x="4716016" y="1954066"/>
            <a:ext cx="4355975" cy="269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859639"/>
            <a:ext cx="4536504"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235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4401205"/>
          </a:xfrm>
          <a:prstGeom prst="rect">
            <a:avLst/>
          </a:prstGeom>
          <a:noFill/>
        </p:spPr>
        <p:txBody>
          <a:bodyPr wrap="square" rtlCol="0">
            <a:spAutoFit/>
          </a:bodyPr>
          <a:lstStyle/>
          <a:p>
            <a:pPr marL="285750" indent="-285750">
              <a:buBlip>
                <a:blip r:embed="rId2"/>
              </a:buBlip>
            </a:pPr>
            <a:r>
              <a:rPr lang="en-US" altLang="zh-CN" sz="2800" dirty="0" smtClean="0"/>
              <a:t>Main challenges :</a:t>
            </a:r>
            <a:endParaRPr lang="en-US" altLang="zh-CN" sz="2800" dirty="0"/>
          </a:p>
          <a:p>
            <a:pPr marL="742950" lvl="1" indent="-285750">
              <a:buBlip>
                <a:blip r:embed="rId2"/>
              </a:buBlip>
            </a:pPr>
            <a:r>
              <a:rPr lang="en-US" altLang="zh-CN" sz="2800" dirty="0" smtClean="0"/>
              <a:t>Understanding the need to have a separate and independent AIG.</a:t>
            </a:r>
          </a:p>
          <a:p>
            <a:pPr marL="742950" lvl="1" indent="-285750">
              <a:buBlip>
                <a:blip r:embed="rId2"/>
              </a:buBlip>
            </a:pPr>
            <a:r>
              <a:rPr lang="en-US" altLang="zh-CN" sz="2800" dirty="0" smtClean="0"/>
              <a:t>Training of investigators, especially in participation of actual accident investigation.</a:t>
            </a:r>
          </a:p>
          <a:p>
            <a:pPr marL="742950" lvl="1" indent="-285750">
              <a:buBlip>
                <a:blip r:embed="rId2"/>
              </a:buBlip>
            </a:pPr>
            <a:r>
              <a:rPr lang="en-US" altLang="zh-CN" sz="2800" dirty="0" smtClean="0"/>
              <a:t> Providing adequate resources for an AIA considering the extreme and unpredictable operating environment.</a:t>
            </a:r>
          </a:p>
          <a:p>
            <a:pPr marL="742950" lvl="1" indent="-285750">
              <a:buBlip>
                <a:blip r:embed="rId2"/>
              </a:buBlip>
            </a:pPr>
            <a:endParaRPr lang="en-US" altLang="zh-CN" sz="2800" dirty="0"/>
          </a:p>
          <a:p>
            <a:pPr marL="742950" lvl="1" indent="-285750">
              <a:buBlip>
                <a:blip r:embed="rId2"/>
              </a:buBlip>
            </a:pPr>
            <a:endParaRPr lang="en-US" altLang="zh-CN" sz="2800" dirty="0" smtClean="0"/>
          </a:p>
          <a:p>
            <a:pPr lvl="1"/>
            <a:endParaRPr lang="en-US" altLang="zh-CN" sz="2800" dirty="0" smtClean="0"/>
          </a:p>
        </p:txBody>
      </p:sp>
      <p:sp>
        <p:nvSpPr>
          <p:cNvPr id="3" name="Rectangle 2"/>
          <p:cNvSpPr/>
          <p:nvPr/>
        </p:nvSpPr>
        <p:spPr>
          <a:xfrm>
            <a:off x="539552" y="681541"/>
            <a:ext cx="8064896"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Accident </a:t>
            </a:r>
            <a:r>
              <a:rPr lang="en-US" altLang="zh-CN" sz="2800" b="1" dirty="0"/>
              <a:t>Investigation </a:t>
            </a:r>
            <a:endParaRPr lang="en-US" altLang="zh-CN" sz="2800" b="1" dirty="0" smtClean="0"/>
          </a:p>
          <a:p>
            <a:pPr lvl="0" defTabSz="1244600">
              <a:lnSpc>
                <a:spcPct val="90000"/>
              </a:lnSpc>
              <a:spcBef>
                <a:spcPct val="0"/>
              </a:spcBef>
              <a:spcAft>
                <a:spcPct val="35000"/>
              </a:spcAft>
            </a:pPr>
            <a:r>
              <a:rPr lang="en-US" altLang="zh-CN" sz="2800" b="1" dirty="0"/>
              <a:t>a)	Independent accident investigation authority </a:t>
            </a:r>
          </a:p>
        </p:txBody>
      </p:sp>
    </p:spTree>
    <p:extLst>
      <p:ext uri="{BB962C8B-B14F-4D97-AF65-F5344CB8AC3E}">
        <p14:creationId xmlns:p14="http://schemas.microsoft.com/office/powerpoint/2010/main" val="1577058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4401205"/>
          </a:xfrm>
          <a:prstGeom prst="rect">
            <a:avLst/>
          </a:prstGeom>
          <a:noFill/>
        </p:spPr>
        <p:txBody>
          <a:bodyPr wrap="square" rtlCol="0">
            <a:spAutoFit/>
          </a:bodyPr>
          <a:lstStyle/>
          <a:p>
            <a:pPr marL="285750" indent="-285750">
              <a:buBlip>
                <a:blip r:embed="rId2"/>
              </a:buBlip>
            </a:pPr>
            <a:r>
              <a:rPr lang="en-US" altLang="zh-CN" sz="2800" dirty="0" smtClean="0"/>
              <a:t>Recommendations :</a:t>
            </a:r>
            <a:endParaRPr lang="en-US" altLang="zh-CN" sz="2800" dirty="0"/>
          </a:p>
          <a:p>
            <a:pPr marL="742950" lvl="1" indent="-285750">
              <a:buBlip>
                <a:blip r:embed="rId2"/>
              </a:buBlip>
            </a:pPr>
            <a:r>
              <a:rPr lang="en-US" altLang="zh-CN" sz="2800" dirty="0" smtClean="0"/>
              <a:t>Consider collaboration between States or establishing a RAIO.</a:t>
            </a:r>
          </a:p>
          <a:p>
            <a:pPr marL="742950" lvl="1" indent="-285750">
              <a:buBlip>
                <a:blip r:embed="rId2"/>
              </a:buBlip>
            </a:pPr>
            <a:r>
              <a:rPr lang="en-US" altLang="zh-CN" sz="2800" dirty="0" smtClean="0"/>
              <a:t>Enhancing communications between AIAs to improve familiarity, collaboration and assistance amongst AIAs.</a:t>
            </a:r>
          </a:p>
          <a:p>
            <a:pPr marL="742950" lvl="1" indent="-285750">
              <a:buBlip>
                <a:blip r:embed="rId2"/>
              </a:buBlip>
            </a:pPr>
            <a:r>
              <a:rPr lang="en-US" altLang="zh-CN" sz="2800" dirty="0" smtClean="0"/>
              <a:t>Establish a resource database of resources and equipment for possible sharing amongst AIAs.  </a:t>
            </a:r>
          </a:p>
          <a:p>
            <a:pPr marL="742950" lvl="1" indent="-285750">
              <a:buBlip>
                <a:blip r:embed="rId2"/>
              </a:buBlip>
            </a:pPr>
            <a:endParaRPr lang="en-US" altLang="zh-CN" sz="2800" dirty="0"/>
          </a:p>
          <a:p>
            <a:pPr lvl="1"/>
            <a:endParaRPr lang="en-US" altLang="zh-CN" sz="2800" dirty="0" smtClean="0"/>
          </a:p>
          <a:p>
            <a:pPr lvl="1"/>
            <a:endParaRPr lang="en-US" altLang="zh-CN" sz="2800" dirty="0" smtClean="0"/>
          </a:p>
        </p:txBody>
      </p:sp>
      <p:sp>
        <p:nvSpPr>
          <p:cNvPr id="3" name="Rectangle 2"/>
          <p:cNvSpPr/>
          <p:nvPr/>
        </p:nvSpPr>
        <p:spPr>
          <a:xfrm>
            <a:off x="539552" y="681541"/>
            <a:ext cx="8064896"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Accident </a:t>
            </a:r>
            <a:r>
              <a:rPr lang="en-US" altLang="zh-CN" sz="2800" b="1" dirty="0"/>
              <a:t>Investigation </a:t>
            </a:r>
            <a:endParaRPr lang="en-US" altLang="zh-CN" sz="2800" b="1" dirty="0" smtClean="0"/>
          </a:p>
          <a:p>
            <a:pPr lvl="0" defTabSz="1244600">
              <a:lnSpc>
                <a:spcPct val="90000"/>
              </a:lnSpc>
              <a:spcBef>
                <a:spcPct val="0"/>
              </a:spcBef>
              <a:spcAft>
                <a:spcPct val="35000"/>
              </a:spcAft>
            </a:pPr>
            <a:r>
              <a:rPr lang="en-US" altLang="zh-CN" sz="2800" b="1" dirty="0"/>
              <a:t>a)	Independent accident investigation authority </a:t>
            </a:r>
          </a:p>
        </p:txBody>
      </p:sp>
    </p:spTree>
    <p:extLst>
      <p:ext uri="{BB962C8B-B14F-4D97-AF65-F5344CB8AC3E}">
        <p14:creationId xmlns:p14="http://schemas.microsoft.com/office/powerpoint/2010/main" val="4261132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8136904"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fr-FR" altLang="zh-CN" sz="2800" b="1" dirty="0"/>
              <a:t>a)	</a:t>
            </a:r>
            <a:r>
              <a:rPr lang="fr-FR" altLang="zh-CN" sz="2800" b="1" dirty="0" err="1"/>
              <a:t>Aeronautical</a:t>
            </a:r>
            <a:r>
              <a:rPr lang="fr-FR" altLang="zh-CN" sz="2800" b="1" dirty="0"/>
              <a:t> Information Management (AIM)</a:t>
            </a:r>
            <a:endParaRPr lang="en-US" altLang="zh-CN" sz="2800" b="1" dirty="0"/>
          </a:p>
        </p:txBody>
      </p:sp>
      <p:sp>
        <p:nvSpPr>
          <p:cNvPr id="7" name="TextBox 6"/>
          <p:cNvSpPr txBox="1"/>
          <p:nvPr/>
        </p:nvSpPr>
        <p:spPr>
          <a:xfrm>
            <a:off x="1835696" y="1876099"/>
            <a:ext cx="7056784" cy="2862322"/>
          </a:xfrm>
          <a:prstGeom prst="rect">
            <a:avLst/>
          </a:prstGeom>
          <a:noFill/>
        </p:spPr>
        <p:txBody>
          <a:bodyPr wrap="square" rtlCol="0">
            <a:spAutoFit/>
          </a:bodyPr>
          <a:lstStyle/>
          <a:p>
            <a:pPr marL="1200150" lvl="2" indent="-285750">
              <a:buBlip>
                <a:blip r:embed="rId2"/>
              </a:buBlip>
            </a:pPr>
            <a:r>
              <a:rPr lang="en-US" altLang="zh-CN" sz="2000" dirty="0"/>
              <a:t>Phase I </a:t>
            </a:r>
            <a:r>
              <a:rPr lang="en-US" altLang="zh-CN" sz="2000" dirty="0" smtClean="0"/>
              <a:t>(Consolidation existing SARPS)</a:t>
            </a:r>
          </a:p>
          <a:p>
            <a:pPr marL="1714500" lvl="3" indent="-342900">
              <a:buFont typeface="Arial" panose="020B0604020202020204" pitchFamily="34" charset="0"/>
              <a:buChar char="•"/>
            </a:pPr>
            <a:r>
              <a:rPr lang="en-US" altLang="zh-CN" sz="2000" dirty="0"/>
              <a:t> immediate </a:t>
            </a:r>
            <a:r>
              <a:rPr lang="en-US" altLang="zh-CN" sz="2000" dirty="0" smtClean="0"/>
              <a:t>implementation</a:t>
            </a:r>
          </a:p>
          <a:p>
            <a:pPr marL="1714500" lvl="3" indent="-342900">
              <a:buFont typeface="Arial" panose="020B0604020202020204" pitchFamily="34" charset="0"/>
              <a:buChar char="•"/>
            </a:pPr>
            <a:r>
              <a:rPr lang="en-US" altLang="zh-CN" sz="2000" dirty="0"/>
              <a:t> </a:t>
            </a:r>
            <a:r>
              <a:rPr lang="en-US" altLang="zh-CN" sz="2000" dirty="0" smtClean="0"/>
              <a:t>current status = 73 % ( last year 71%)</a:t>
            </a:r>
          </a:p>
          <a:p>
            <a:pPr marL="1828800" lvl="3" indent="-457200">
              <a:buFont typeface="Arial" panose="020B0604020202020204" pitchFamily="34" charset="0"/>
              <a:buChar char="•"/>
            </a:pPr>
            <a:endParaRPr lang="en-US" altLang="zh-CN" sz="2000" dirty="0"/>
          </a:p>
          <a:p>
            <a:pPr marL="1200150" lvl="2" indent="-285750">
              <a:buBlip>
                <a:blip r:embed="rId2"/>
              </a:buBlip>
            </a:pPr>
            <a:r>
              <a:rPr lang="en-US" altLang="zh-CN" sz="2000" dirty="0" smtClean="0"/>
              <a:t>Phase </a:t>
            </a:r>
            <a:r>
              <a:rPr lang="en-US" altLang="zh-CN" sz="2000" dirty="0"/>
              <a:t>II </a:t>
            </a:r>
            <a:r>
              <a:rPr lang="en-US" altLang="zh-CN" sz="2000" dirty="0" smtClean="0"/>
              <a:t>(Going Digital) </a:t>
            </a:r>
          </a:p>
          <a:p>
            <a:pPr marL="1828800" lvl="3" indent="-457200">
              <a:buFont typeface="Arial" panose="020B0604020202020204" pitchFamily="34" charset="0"/>
              <a:buChar char="•"/>
            </a:pPr>
            <a:r>
              <a:rPr lang="en-US" altLang="zh-CN" sz="2000" dirty="0"/>
              <a:t>t</a:t>
            </a:r>
            <a:r>
              <a:rPr lang="en-US" altLang="zh-CN" sz="2000" dirty="0" smtClean="0"/>
              <a:t>arget November </a:t>
            </a:r>
            <a:r>
              <a:rPr lang="en-US" altLang="zh-CN" sz="2000" dirty="0"/>
              <a:t>2019</a:t>
            </a:r>
          </a:p>
          <a:p>
            <a:pPr marL="1828800" lvl="3" indent="-457200">
              <a:buFont typeface="Arial" panose="020B0604020202020204" pitchFamily="34" charset="0"/>
              <a:buChar char="•"/>
            </a:pPr>
            <a:r>
              <a:rPr lang="en-US" altLang="zh-CN" sz="2000" dirty="0" smtClean="0"/>
              <a:t>current status = 40 % ( last year 35%)</a:t>
            </a:r>
          </a:p>
          <a:p>
            <a:pPr marL="1828800" lvl="3" indent="-457200">
              <a:buFont typeface="Arial" panose="020B0604020202020204" pitchFamily="34" charset="0"/>
              <a:buChar char="•"/>
            </a:pPr>
            <a:endParaRPr lang="en-US" altLang="zh-CN" sz="2000" dirty="0"/>
          </a:p>
          <a:p>
            <a:pPr lvl="2"/>
            <a:r>
              <a:rPr lang="en-US" altLang="zh-CN" sz="2000" dirty="0" smtClean="0"/>
              <a:t>Then Phase </a:t>
            </a:r>
            <a:r>
              <a:rPr lang="en-US" altLang="zh-CN" sz="2000" dirty="0"/>
              <a:t>III </a:t>
            </a:r>
            <a:r>
              <a:rPr lang="en-US" altLang="zh-CN" sz="2000" dirty="0" smtClean="0"/>
              <a:t>(including SWIM, November </a:t>
            </a:r>
            <a:r>
              <a:rPr lang="en-US" altLang="zh-CN" sz="2000" dirty="0"/>
              <a:t>2025</a:t>
            </a:r>
            <a:r>
              <a:rPr lang="en-US" altLang="zh-CN" sz="2000" dirty="0" smtClean="0"/>
              <a:t>)</a:t>
            </a:r>
            <a:endParaRPr lang="en-US" altLang="zh-CN" sz="2000" dirty="0"/>
          </a:p>
        </p:txBody>
      </p:sp>
      <p:sp>
        <p:nvSpPr>
          <p:cNvPr id="4" name="Rectangular Callout 3"/>
          <p:cNvSpPr/>
          <p:nvPr/>
        </p:nvSpPr>
        <p:spPr>
          <a:xfrm>
            <a:off x="107504" y="2278901"/>
            <a:ext cx="2088231"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2">
                    <a:lumMod val="75000"/>
                  </a:schemeClr>
                </a:solidFill>
              </a:rPr>
              <a:t>Transitioning </a:t>
            </a:r>
            <a:r>
              <a:rPr lang="en-US" altLang="zh-CN" sz="1400" dirty="0">
                <a:solidFill>
                  <a:schemeClr val="tx2">
                    <a:lumMod val="75000"/>
                  </a:schemeClr>
                </a:solidFill>
              </a:rPr>
              <a:t>from </a:t>
            </a:r>
            <a:endParaRPr lang="en-US" altLang="zh-CN" sz="1400" dirty="0" smtClean="0">
              <a:solidFill>
                <a:schemeClr val="tx2">
                  <a:lumMod val="75000"/>
                </a:schemeClr>
              </a:solidFill>
            </a:endParaRPr>
          </a:p>
          <a:p>
            <a:pPr algn="ctr"/>
            <a:r>
              <a:rPr lang="en-US" altLang="zh-CN" sz="1400" dirty="0" smtClean="0">
                <a:solidFill>
                  <a:schemeClr val="tx2">
                    <a:lumMod val="75000"/>
                  </a:schemeClr>
                </a:solidFill>
              </a:rPr>
              <a:t>AIS </a:t>
            </a:r>
            <a:r>
              <a:rPr lang="en-US" altLang="zh-CN" sz="1400" dirty="0">
                <a:solidFill>
                  <a:schemeClr val="tx2">
                    <a:lumMod val="75000"/>
                  </a:schemeClr>
                </a:solidFill>
              </a:rPr>
              <a:t>to </a:t>
            </a:r>
            <a:r>
              <a:rPr lang="en-US" altLang="zh-CN" sz="1400" dirty="0" smtClean="0">
                <a:solidFill>
                  <a:schemeClr val="tx2">
                    <a:lumMod val="75000"/>
                  </a:schemeClr>
                </a:solidFill>
              </a:rPr>
              <a:t>AIM</a:t>
            </a:r>
          </a:p>
          <a:p>
            <a:pPr algn="ctr"/>
            <a:r>
              <a:rPr lang="en-US" altLang="zh-CN" sz="1400" dirty="0" smtClean="0">
                <a:solidFill>
                  <a:schemeClr val="tx2">
                    <a:lumMod val="75000"/>
                  </a:schemeClr>
                </a:solidFill>
              </a:rPr>
              <a:t>by 2022</a:t>
            </a:r>
          </a:p>
          <a:p>
            <a:pPr algn="ctr"/>
            <a:r>
              <a:rPr lang="en-US" altLang="zh-CN" sz="1400" dirty="0" smtClean="0">
                <a:solidFill>
                  <a:schemeClr val="accent1">
                    <a:lumMod val="40000"/>
                    <a:lumOff val="60000"/>
                  </a:schemeClr>
                </a:solidFill>
              </a:rPr>
              <a:t>( Phase I and II )</a:t>
            </a:r>
            <a:endParaRPr lang="zh-CN" altLang="en-US" sz="1400" dirty="0">
              <a:solidFill>
                <a:schemeClr val="accent1">
                  <a:lumMod val="40000"/>
                  <a:lumOff val="6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8" name="Picture 7"/>
          <p:cNvPicPr>
            <a:picLocks noChangeAspect="1"/>
          </p:cNvPicPr>
          <p:nvPr/>
        </p:nvPicPr>
        <p:blipFill rotWithShape="1">
          <a:blip r:embed="rId4"/>
          <a:srcRect l="82680" t="59799" r="6066" b="22510"/>
          <a:stretch/>
        </p:blipFill>
        <p:spPr>
          <a:xfrm>
            <a:off x="107504" y="3307260"/>
            <a:ext cx="531441" cy="469917"/>
          </a:xfrm>
          <a:prstGeom prst="rect">
            <a:avLst/>
          </a:prstGeom>
        </p:spPr>
      </p:pic>
      <p:sp>
        <p:nvSpPr>
          <p:cNvPr id="9" name="Rectangular Callout 8"/>
          <p:cNvSpPr/>
          <p:nvPr/>
        </p:nvSpPr>
        <p:spPr>
          <a:xfrm>
            <a:off x="147451" y="3939902"/>
            <a:ext cx="2048284"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AIS-AIM Implementation Task </a:t>
            </a:r>
            <a:r>
              <a:rPr lang="en-US" altLang="zh-CN" sz="1400" dirty="0" smtClean="0">
                <a:solidFill>
                  <a:schemeClr val="tx2">
                    <a:lumMod val="75000"/>
                  </a:schemeClr>
                </a:solidFill>
              </a:rPr>
              <a:t>Force</a:t>
            </a:r>
          </a:p>
          <a:p>
            <a:pPr algn="ctr"/>
            <a:r>
              <a:rPr lang="en-US" altLang="zh-CN" sz="1400" dirty="0" smtClean="0">
                <a:solidFill>
                  <a:schemeClr val="tx2">
                    <a:lumMod val="75000"/>
                  </a:schemeClr>
                </a:solidFill>
              </a:rPr>
              <a:t> </a:t>
            </a:r>
            <a:r>
              <a:rPr lang="en-US" altLang="zh-CN" sz="1400" dirty="0">
                <a:solidFill>
                  <a:schemeClr val="tx2">
                    <a:lumMod val="75000"/>
                  </a:schemeClr>
                </a:solidFill>
              </a:rPr>
              <a:t>(</a:t>
            </a:r>
            <a:r>
              <a:rPr lang="en-US" altLang="zh-CN" sz="1400" dirty="0" smtClean="0">
                <a:solidFill>
                  <a:schemeClr val="tx2">
                    <a:lumMod val="75000"/>
                  </a:schemeClr>
                </a:solidFill>
              </a:rPr>
              <a:t>AAITF/13 &amp; 14)</a:t>
            </a:r>
            <a:endParaRPr lang="zh-CN" altLang="en-US" sz="1400" dirty="0">
              <a:solidFill>
                <a:schemeClr val="tx2">
                  <a:lumMod val="75000"/>
                </a:schemeClr>
              </a:solidFill>
            </a:endParaRPr>
          </a:p>
        </p:txBody>
      </p:sp>
    </p:spTree>
    <p:extLst>
      <p:ext uri="{BB962C8B-B14F-4D97-AF65-F5344CB8AC3E}">
        <p14:creationId xmlns:p14="http://schemas.microsoft.com/office/powerpoint/2010/main" val="3570165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53" y="1635646"/>
            <a:ext cx="9649072" cy="3200876"/>
          </a:xfrm>
          <a:prstGeom prst="rect">
            <a:avLst/>
          </a:prstGeom>
          <a:noFill/>
        </p:spPr>
        <p:txBody>
          <a:bodyPr wrap="square" rtlCol="0">
            <a:spAutoFit/>
          </a:bodyPr>
          <a:lstStyle/>
          <a:p>
            <a:pPr marL="285750" indent="-285750">
              <a:buBlip>
                <a:blip r:embed="rId2"/>
              </a:buBlip>
            </a:pPr>
            <a:r>
              <a:rPr lang="en-US" altLang="zh-CN" sz="2800" dirty="0" smtClean="0"/>
              <a:t>Main challenges :</a:t>
            </a:r>
          </a:p>
          <a:p>
            <a:pPr marL="742950" lvl="1" indent="-285750">
              <a:buBlip>
                <a:blip r:embed="rId2"/>
              </a:buBlip>
            </a:pPr>
            <a:r>
              <a:rPr lang="en-GB" altLang="zh-CN" sz="2600" dirty="0"/>
              <a:t>Poor understanding of the criticality of AIS to Air Navigation</a:t>
            </a:r>
          </a:p>
          <a:p>
            <a:pPr marL="742950" lvl="1" indent="-285750">
              <a:buBlip>
                <a:blip r:embed="rId2"/>
              </a:buBlip>
            </a:pPr>
            <a:r>
              <a:rPr lang="en-GB" altLang="zh-CN" sz="2600" dirty="0" smtClean="0"/>
              <a:t>Lack </a:t>
            </a:r>
            <a:r>
              <a:rPr lang="en-GB" altLang="zh-CN" sz="2600" dirty="0"/>
              <a:t>of understanding of the need for transition to the digital world (AIM</a:t>
            </a:r>
            <a:r>
              <a:rPr lang="en-GB" altLang="zh-CN" sz="2600" dirty="0" smtClean="0"/>
              <a:t>)</a:t>
            </a:r>
          </a:p>
          <a:p>
            <a:pPr marL="742950" lvl="1" indent="-285750">
              <a:buBlip>
                <a:blip r:embed="rId2"/>
              </a:buBlip>
            </a:pPr>
            <a:r>
              <a:rPr lang="en-GB" sz="2600" dirty="0"/>
              <a:t>Lack of organizational understanding/policy</a:t>
            </a:r>
            <a:endParaRPr lang="en-US" altLang="zh-CN" sz="2600" dirty="0"/>
          </a:p>
          <a:p>
            <a:pPr marL="742950" lvl="1" indent="-285750">
              <a:buBlip>
                <a:blip r:embed="rId2"/>
              </a:buBlip>
            </a:pPr>
            <a:r>
              <a:rPr lang="en-GB" altLang="zh-CN" sz="2600" dirty="0" smtClean="0"/>
              <a:t>They </a:t>
            </a:r>
            <a:r>
              <a:rPr lang="en-GB" altLang="zh-CN" sz="2600" dirty="0"/>
              <a:t>(regulator/ANSP/management) don’t listen to </a:t>
            </a:r>
            <a:r>
              <a:rPr lang="en-GB" altLang="zh-CN" sz="2600" dirty="0" smtClean="0"/>
              <a:t>AIS</a:t>
            </a:r>
          </a:p>
          <a:p>
            <a:pPr marL="742950" lvl="1" indent="-285750">
              <a:buBlip>
                <a:blip r:embed="rId2"/>
              </a:buBlip>
            </a:pPr>
            <a:r>
              <a:rPr lang="en-GB" altLang="zh-CN" sz="2600" dirty="0" smtClean="0"/>
              <a:t>No </a:t>
            </a:r>
            <a:r>
              <a:rPr lang="en-GB" altLang="zh-CN" sz="2600" dirty="0"/>
              <a:t>law says airport operator – data </a:t>
            </a:r>
            <a:r>
              <a:rPr lang="en-GB" altLang="zh-CN" sz="2600" dirty="0" smtClean="0"/>
              <a:t>originator </a:t>
            </a:r>
            <a:r>
              <a:rPr lang="en-GB" altLang="zh-CN" sz="2600" dirty="0"/>
              <a:t>have to </a:t>
            </a:r>
            <a:r>
              <a:rPr lang="en-GB" altLang="zh-CN" sz="2600" dirty="0" smtClean="0"/>
              <a:t>comply</a:t>
            </a:r>
            <a:endParaRPr lang="en-GB" altLang="zh-CN" sz="2600" dirty="0"/>
          </a:p>
          <a:p>
            <a:pPr marL="742950" lvl="1" indent="-285750">
              <a:buBlip>
                <a:blip r:embed="rId2"/>
              </a:buBlip>
            </a:pPr>
            <a:endParaRPr lang="en-GB" altLang="zh-CN" dirty="0"/>
          </a:p>
        </p:txBody>
      </p:sp>
      <p:sp>
        <p:nvSpPr>
          <p:cNvPr id="3" name="Rectangle 2"/>
          <p:cNvSpPr/>
          <p:nvPr/>
        </p:nvSpPr>
        <p:spPr>
          <a:xfrm>
            <a:off x="539552" y="681541"/>
            <a:ext cx="8136904"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fr-FR" altLang="zh-CN" sz="2800" b="1" dirty="0"/>
              <a:t>a)	</a:t>
            </a:r>
            <a:r>
              <a:rPr lang="fr-FR" altLang="zh-CN" sz="2800" b="1" dirty="0" err="1"/>
              <a:t>Aeronautical</a:t>
            </a:r>
            <a:r>
              <a:rPr lang="fr-FR" altLang="zh-CN" sz="2800" b="1" dirty="0"/>
              <a:t> Information Management (AIM)</a:t>
            </a:r>
            <a:endParaRPr lang="en-US" altLang="zh-CN" sz="2800" b="1" dirty="0"/>
          </a:p>
        </p:txBody>
      </p:sp>
    </p:spTree>
    <p:extLst>
      <p:ext uri="{BB962C8B-B14F-4D97-AF65-F5344CB8AC3E}">
        <p14:creationId xmlns:p14="http://schemas.microsoft.com/office/powerpoint/2010/main" val="4087106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231654"/>
          </a:xfrm>
          <a:prstGeom prst="rect">
            <a:avLst/>
          </a:prstGeom>
          <a:noFill/>
        </p:spPr>
        <p:txBody>
          <a:bodyPr wrap="square" rtlCol="0">
            <a:spAutoFit/>
          </a:bodyPr>
          <a:lstStyle/>
          <a:p>
            <a:pPr marL="285750" indent="-285750">
              <a:buBlip>
                <a:blip r:embed="rId2"/>
              </a:buBlip>
            </a:pPr>
            <a:r>
              <a:rPr lang="en-US" altLang="zh-CN" sz="2800" dirty="0" smtClean="0"/>
              <a:t>Recommendations </a:t>
            </a:r>
            <a:r>
              <a:rPr lang="en-US" altLang="zh-CN" sz="2700" dirty="0" smtClean="0"/>
              <a:t>:</a:t>
            </a:r>
            <a:endParaRPr lang="en-US" altLang="zh-CN" sz="2700" dirty="0"/>
          </a:p>
          <a:p>
            <a:pPr marL="742950" lvl="1" indent="-285750">
              <a:buBlip>
                <a:blip r:embed="rId2"/>
              </a:buBlip>
            </a:pPr>
            <a:r>
              <a:rPr lang="en-GB" altLang="zh-CN" sz="2600" dirty="0" smtClean="0"/>
              <a:t>Develop Legislation </a:t>
            </a:r>
            <a:r>
              <a:rPr lang="en-GB" altLang="zh-CN" sz="2600" dirty="0"/>
              <a:t>and Regulation to cover ALL originators of </a:t>
            </a:r>
            <a:r>
              <a:rPr lang="en-GB" altLang="zh-CN" sz="2600" dirty="0" smtClean="0"/>
              <a:t>aeronautical data </a:t>
            </a:r>
            <a:r>
              <a:rPr lang="en-GB" altLang="zh-CN" sz="2600" dirty="0"/>
              <a:t>and their interaction with the </a:t>
            </a:r>
            <a:r>
              <a:rPr lang="en-GB" altLang="zh-CN" sz="2600" dirty="0" smtClean="0"/>
              <a:t>AIS</a:t>
            </a:r>
          </a:p>
          <a:p>
            <a:pPr marL="742950" lvl="1" indent="-285750">
              <a:buBlip>
                <a:blip r:embed="rId2"/>
              </a:buBlip>
            </a:pPr>
            <a:r>
              <a:rPr lang="en-GB" altLang="zh-CN" sz="2600" dirty="0" smtClean="0"/>
              <a:t>Funding </a:t>
            </a:r>
            <a:r>
              <a:rPr lang="en-GB" altLang="zh-CN" sz="2600" dirty="0"/>
              <a:t>to AIM is </a:t>
            </a:r>
            <a:r>
              <a:rPr lang="en-GB" altLang="zh-CN" sz="2600" dirty="0" smtClean="0"/>
              <a:t>essential</a:t>
            </a:r>
          </a:p>
          <a:p>
            <a:pPr marL="742950" lvl="1" indent="-285750">
              <a:buBlip>
                <a:blip r:embed="rId2"/>
              </a:buBlip>
            </a:pPr>
            <a:r>
              <a:rPr lang="en-US" altLang="zh-CN" sz="2600" dirty="0" smtClean="0"/>
              <a:t>Better education of senior management on the importance of AIS to AIM</a:t>
            </a:r>
            <a:endParaRPr lang="en-GB" altLang="zh-CN" sz="2600" dirty="0"/>
          </a:p>
          <a:p>
            <a:pPr marL="742950" lvl="1" indent="-285750">
              <a:buBlip>
                <a:blip r:embed="rId2"/>
              </a:buBlip>
            </a:pPr>
            <a:r>
              <a:rPr lang="en-GB" altLang="zh-CN" sz="2600" dirty="0" smtClean="0"/>
              <a:t>Create a </a:t>
            </a:r>
            <a:r>
              <a:rPr lang="en-GB" altLang="zh-CN" sz="2600" dirty="0"/>
              <a:t>framework for AIM‐Go‐Teams</a:t>
            </a:r>
          </a:p>
          <a:p>
            <a:pPr marL="742950" lvl="1" indent="-285750">
              <a:buBlip>
                <a:blip r:embed="rId2"/>
              </a:buBlip>
            </a:pPr>
            <a:endParaRPr lang="en-US" altLang="zh-CN" sz="2000" dirty="0" smtClean="0"/>
          </a:p>
        </p:txBody>
      </p:sp>
      <p:sp>
        <p:nvSpPr>
          <p:cNvPr id="3" name="Rectangle 2"/>
          <p:cNvSpPr/>
          <p:nvPr/>
        </p:nvSpPr>
        <p:spPr>
          <a:xfrm>
            <a:off x="539552" y="681541"/>
            <a:ext cx="8136904"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fr-FR" altLang="zh-CN" sz="2800" b="1" dirty="0"/>
              <a:t>a)	</a:t>
            </a:r>
            <a:r>
              <a:rPr lang="fr-FR" altLang="zh-CN" sz="2800" b="1" dirty="0" err="1"/>
              <a:t>Aeronautical</a:t>
            </a:r>
            <a:r>
              <a:rPr lang="fr-FR" altLang="zh-CN" sz="2800" b="1" dirty="0"/>
              <a:t> Information Management (AIM)</a:t>
            </a:r>
            <a:endParaRPr lang="en-US" altLang="zh-CN" sz="2800" b="1" dirty="0"/>
          </a:p>
        </p:txBody>
      </p:sp>
    </p:spTree>
    <p:extLst>
      <p:ext uri="{BB962C8B-B14F-4D97-AF65-F5344CB8AC3E}">
        <p14:creationId xmlns:p14="http://schemas.microsoft.com/office/powerpoint/2010/main" val="3259896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b)	Performance Based Navigation (PBN)</a:t>
            </a:r>
          </a:p>
        </p:txBody>
      </p:sp>
      <p:sp>
        <p:nvSpPr>
          <p:cNvPr id="4" name="Rectangular Callout 3"/>
          <p:cNvSpPr/>
          <p:nvPr/>
        </p:nvSpPr>
        <p:spPr>
          <a:xfrm>
            <a:off x="107504" y="2278901"/>
            <a:ext cx="2088231"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2">
                    <a:lumMod val="75000"/>
                  </a:schemeClr>
                </a:solidFill>
              </a:rPr>
              <a:t>PBN implementation </a:t>
            </a:r>
          </a:p>
          <a:p>
            <a:pPr algn="ctr"/>
            <a:r>
              <a:rPr lang="en-US" altLang="zh-CN" sz="1400" dirty="0" smtClean="0">
                <a:solidFill>
                  <a:schemeClr val="tx2">
                    <a:lumMod val="75000"/>
                  </a:schemeClr>
                </a:solidFill>
              </a:rPr>
              <a:t>by 2022</a:t>
            </a:r>
            <a:endParaRPr lang="zh-CN" altLang="en-US" sz="1400" dirty="0">
              <a:solidFill>
                <a:schemeClr val="tx2">
                  <a:lumMod val="7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7" name="Picture 6"/>
          <p:cNvPicPr>
            <a:picLocks noChangeAspect="1"/>
          </p:cNvPicPr>
          <p:nvPr/>
        </p:nvPicPr>
        <p:blipFill rotWithShape="1">
          <a:blip r:embed="rId4"/>
          <a:srcRect l="82680" t="59799" r="6066" b="22510"/>
          <a:stretch/>
        </p:blipFill>
        <p:spPr>
          <a:xfrm>
            <a:off x="107504" y="3307260"/>
            <a:ext cx="531441" cy="469917"/>
          </a:xfrm>
          <a:prstGeom prst="rect">
            <a:avLst/>
          </a:prstGeom>
        </p:spPr>
      </p:pic>
      <p:sp>
        <p:nvSpPr>
          <p:cNvPr id="9" name="Rectangular Callout 8"/>
          <p:cNvSpPr/>
          <p:nvPr/>
        </p:nvSpPr>
        <p:spPr>
          <a:xfrm>
            <a:off x="147451" y="3939902"/>
            <a:ext cx="2048284"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2">
                    <a:lumMod val="75000"/>
                  </a:schemeClr>
                </a:solidFill>
              </a:rPr>
              <a:t>% PBN </a:t>
            </a:r>
            <a:r>
              <a:rPr lang="en-US" altLang="zh-CN" sz="1400" dirty="0" err="1" smtClean="0">
                <a:solidFill>
                  <a:schemeClr val="tx2">
                    <a:lumMod val="75000"/>
                  </a:schemeClr>
                </a:solidFill>
              </a:rPr>
              <a:t>intl</a:t>
            </a:r>
            <a:r>
              <a:rPr lang="en-US" altLang="zh-CN" sz="1400" dirty="0" smtClean="0">
                <a:solidFill>
                  <a:schemeClr val="tx2">
                    <a:lumMod val="75000"/>
                  </a:schemeClr>
                </a:solidFill>
              </a:rPr>
              <a:t> </a:t>
            </a:r>
            <a:r>
              <a:rPr lang="en-US" altLang="zh-CN" sz="1400" dirty="0">
                <a:solidFill>
                  <a:schemeClr val="tx2">
                    <a:lumMod val="75000"/>
                  </a:schemeClr>
                </a:solidFill>
              </a:rPr>
              <a:t>runway ends</a:t>
            </a:r>
          </a:p>
          <a:p>
            <a:pPr algn="ctr"/>
            <a:r>
              <a:rPr lang="en-US" altLang="zh-CN" sz="1400" dirty="0" err="1" smtClean="0">
                <a:solidFill>
                  <a:schemeClr val="tx2">
                    <a:lumMod val="75000"/>
                  </a:schemeClr>
                </a:solidFill>
              </a:rPr>
              <a:t>iSTARS</a:t>
            </a:r>
            <a:r>
              <a:rPr lang="en-US" altLang="zh-CN" sz="1400" dirty="0" smtClean="0">
                <a:solidFill>
                  <a:schemeClr val="tx2">
                    <a:lumMod val="75000"/>
                  </a:schemeClr>
                </a:solidFill>
              </a:rPr>
              <a:t> </a:t>
            </a:r>
            <a:r>
              <a:rPr lang="en-US" altLang="zh-CN" sz="1400" dirty="0">
                <a:solidFill>
                  <a:schemeClr val="tx2">
                    <a:lumMod val="75000"/>
                  </a:schemeClr>
                </a:solidFill>
              </a:rPr>
              <a:t>and </a:t>
            </a:r>
            <a:r>
              <a:rPr lang="en-US" altLang="zh-CN" sz="1400" dirty="0" err="1">
                <a:solidFill>
                  <a:schemeClr val="tx2">
                    <a:lumMod val="75000"/>
                  </a:schemeClr>
                </a:solidFill>
              </a:rPr>
              <a:t>Jeppesen</a:t>
            </a:r>
            <a:r>
              <a:rPr lang="en-US" altLang="zh-CN" sz="1400" dirty="0">
                <a:solidFill>
                  <a:schemeClr val="tx2">
                    <a:lumMod val="75000"/>
                  </a:schemeClr>
                </a:solidFill>
              </a:rPr>
              <a:t> (March 2019)</a:t>
            </a:r>
            <a:endParaRPr lang="zh-CN" altLang="en-US" sz="1400" dirty="0">
              <a:solidFill>
                <a:schemeClr val="tx2">
                  <a:lumMod val="75000"/>
                </a:schemeClr>
              </a:solidFill>
            </a:endParaRPr>
          </a:p>
        </p:txBody>
      </p:sp>
      <p:pic>
        <p:nvPicPr>
          <p:cNvPr id="3" name="Picture 2"/>
          <p:cNvPicPr>
            <a:picLocks noChangeAspect="1"/>
          </p:cNvPicPr>
          <p:nvPr/>
        </p:nvPicPr>
        <p:blipFill rotWithShape="1">
          <a:blip r:embed="rId5"/>
          <a:srcRect l="40944" t="37400" r="5900" b="17801"/>
          <a:stretch/>
        </p:blipFill>
        <p:spPr>
          <a:xfrm>
            <a:off x="2339752" y="1650176"/>
            <a:ext cx="6768752" cy="3208890"/>
          </a:xfrm>
          <a:prstGeom prst="rect">
            <a:avLst/>
          </a:prstGeom>
        </p:spPr>
      </p:pic>
    </p:spTree>
    <p:extLst>
      <p:ext uri="{BB962C8B-B14F-4D97-AF65-F5344CB8AC3E}">
        <p14:creationId xmlns:p14="http://schemas.microsoft.com/office/powerpoint/2010/main" val="3307192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b)	Performance Based Navigation (PBN)</a:t>
            </a:r>
          </a:p>
        </p:txBody>
      </p:sp>
      <p:sp>
        <p:nvSpPr>
          <p:cNvPr id="4" name="TextBox 3"/>
          <p:cNvSpPr txBox="1"/>
          <p:nvPr/>
        </p:nvSpPr>
        <p:spPr>
          <a:xfrm>
            <a:off x="35496" y="1707654"/>
            <a:ext cx="8928992" cy="3539430"/>
          </a:xfrm>
          <a:prstGeom prst="rect">
            <a:avLst/>
          </a:prstGeom>
          <a:noFill/>
        </p:spPr>
        <p:txBody>
          <a:bodyPr wrap="square" rtlCol="0">
            <a:spAutoFit/>
          </a:bodyPr>
          <a:lstStyle/>
          <a:p>
            <a:pPr marL="742950" lvl="1" indent="-285750">
              <a:buBlip>
                <a:blip r:embed="rId2"/>
              </a:buBlip>
            </a:pPr>
            <a:r>
              <a:rPr lang="en-US" altLang="zh-CN" sz="2800" dirty="0" smtClean="0"/>
              <a:t>ICAO is focusing on Intl a/p but PBN can bring benefits to all a/p</a:t>
            </a:r>
          </a:p>
          <a:p>
            <a:pPr marL="285750" indent="-285750">
              <a:buBlip>
                <a:blip r:embed="rId2"/>
              </a:buBlip>
            </a:pPr>
            <a:r>
              <a:rPr lang="en-US" altLang="zh-CN" sz="2800" dirty="0" smtClean="0"/>
              <a:t>Main </a:t>
            </a:r>
            <a:r>
              <a:rPr lang="en-US" altLang="zh-CN" sz="2800" dirty="0"/>
              <a:t>challenges </a:t>
            </a:r>
            <a:r>
              <a:rPr lang="en-US" altLang="zh-CN" sz="2800" dirty="0" smtClean="0"/>
              <a:t>(PBNICG6):</a:t>
            </a:r>
            <a:endParaRPr lang="en-US" altLang="zh-CN" sz="2800" dirty="0"/>
          </a:p>
          <a:p>
            <a:pPr marL="742950" lvl="1" indent="-285750">
              <a:buBlip>
                <a:blip r:embed="rId2"/>
              </a:buBlip>
            </a:pPr>
            <a:r>
              <a:rPr lang="en-US" altLang="zh-CN" sz="2800" dirty="0"/>
              <a:t>Validation of instrument flight procedure, Flight validation, Charting, Obstacle survey</a:t>
            </a:r>
          </a:p>
          <a:p>
            <a:pPr marL="742950" lvl="1" indent="-285750">
              <a:buBlip>
                <a:blip r:embed="rId2"/>
              </a:buBlip>
            </a:pPr>
            <a:r>
              <a:rPr lang="en-US" altLang="zh-CN" sz="2800" dirty="0" smtClean="0"/>
              <a:t>Operational approval, Safety assessment, PBN </a:t>
            </a:r>
            <a:r>
              <a:rPr lang="en-US" altLang="zh-CN" sz="2800" dirty="0"/>
              <a:t>training for ATC especially on the mix of </a:t>
            </a:r>
            <a:r>
              <a:rPr lang="en-US" altLang="zh-CN" sz="2800" dirty="0" smtClean="0"/>
              <a:t>traffic</a:t>
            </a:r>
          </a:p>
          <a:p>
            <a:pPr lvl="1"/>
            <a:endParaRPr lang="en-US" altLang="zh-CN" sz="2800" dirty="0" smtClean="0"/>
          </a:p>
        </p:txBody>
      </p:sp>
    </p:spTree>
    <p:extLst>
      <p:ext uri="{BB962C8B-B14F-4D97-AF65-F5344CB8AC3E}">
        <p14:creationId xmlns:p14="http://schemas.microsoft.com/office/powerpoint/2010/main" val="1240421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b)	Performance Based Navigation (PBN)</a:t>
            </a:r>
          </a:p>
        </p:txBody>
      </p:sp>
      <p:sp>
        <p:nvSpPr>
          <p:cNvPr id="6" name="TextBox 5"/>
          <p:cNvSpPr txBox="1"/>
          <p:nvPr/>
        </p:nvSpPr>
        <p:spPr>
          <a:xfrm>
            <a:off x="35496" y="1707654"/>
            <a:ext cx="8928992" cy="3108543"/>
          </a:xfrm>
          <a:prstGeom prst="rect">
            <a:avLst/>
          </a:prstGeom>
          <a:noFill/>
        </p:spPr>
        <p:txBody>
          <a:bodyPr wrap="square" rtlCol="0">
            <a:spAutoFit/>
          </a:bodyPr>
          <a:lstStyle/>
          <a:p>
            <a:pPr marL="285750" indent="-285750">
              <a:buBlip>
                <a:blip r:embed="rId2"/>
              </a:buBlip>
            </a:pPr>
            <a:r>
              <a:rPr lang="en-US" altLang="zh-CN" sz="2800" dirty="0" smtClean="0"/>
              <a:t> ICAO Recommendations :</a:t>
            </a:r>
          </a:p>
          <a:p>
            <a:pPr marL="742950" lvl="1" indent="-285750">
              <a:buBlip>
                <a:blip r:embed="rId2"/>
              </a:buBlip>
            </a:pPr>
            <a:r>
              <a:rPr lang="en-US" altLang="zh-CN" sz="2800" dirty="0" smtClean="0"/>
              <a:t>Appoint a national coordinator</a:t>
            </a:r>
          </a:p>
          <a:p>
            <a:pPr marL="742950" lvl="1" indent="-285750">
              <a:buBlip>
                <a:blip r:embed="rId2"/>
              </a:buBlip>
            </a:pPr>
            <a:r>
              <a:rPr lang="en-US" altLang="zh-CN" sz="2800" dirty="0"/>
              <a:t>Update national regulatory material </a:t>
            </a:r>
            <a:endParaRPr lang="en-US" altLang="zh-CN" sz="2800" dirty="0" smtClean="0"/>
          </a:p>
          <a:p>
            <a:pPr marL="742950" lvl="1" indent="-285750">
              <a:buBlip>
                <a:blip r:embed="rId2"/>
              </a:buBlip>
            </a:pPr>
            <a:r>
              <a:rPr lang="en-US" altLang="zh-CN" sz="2800" dirty="0" smtClean="0"/>
              <a:t>Local meeting with all stakeholders</a:t>
            </a:r>
          </a:p>
          <a:p>
            <a:pPr marL="742950" lvl="1" indent="-285750">
              <a:buBlip>
                <a:blip r:embed="rId2"/>
              </a:buBlip>
            </a:pPr>
            <a:r>
              <a:rPr lang="en-US" altLang="zh-CN" sz="2800" dirty="0"/>
              <a:t>High quality aeronautical information is CRITICAL </a:t>
            </a:r>
          </a:p>
          <a:p>
            <a:pPr marL="742950" lvl="1" indent="-285750">
              <a:buBlip>
                <a:blip r:embed="rId2"/>
              </a:buBlip>
            </a:pPr>
            <a:endParaRPr lang="en-US" altLang="zh-CN" sz="2800" dirty="0" smtClean="0"/>
          </a:p>
          <a:p>
            <a:pPr marL="742950" lvl="1" indent="-285750">
              <a:buBlip>
                <a:blip r:embed="rId2"/>
              </a:buBlip>
            </a:pPr>
            <a:endParaRPr lang="en-US" altLang="zh-CN" sz="2800" dirty="0" smtClean="0"/>
          </a:p>
        </p:txBody>
      </p:sp>
    </p:spTree>
    <p:extLst>
      <p:ext uri="{BB962C8B-B14F-4D97-AF65-F5344CB8AC3E}">
        <p14:creationId xmlns:p14="http://schemas.microsoft.com/office/powerpoint/2010/main" val="604780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a)	USOAP Effective Implementation (EI)</a:t>
            </a:r>
          </a:p>
        </p:txBody>
      </p:sp>
      <p:sp>
        <p:nvSpPr>
          <p:cNvPr id="3" name="Rectangular Callout 2"/>
          <p:cNvSpPr/>
          <p:nvPr/>
        </p:nvSpPr>
        <p:spPr>
          <a:xfrm>
            <a:off x="107504" y="2278901"/>
            <a:ext cx="2088231"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USOAP EI </a:t>
            </a:r>
            <a:r>
              <a:rPr lang="en-US" altLang="zh-CN" sz="1400" dirty="0" smtClean="0">
                <a:solidFill>
                  <a:schemeClr val="tx2">
                    <a:lumMod val="75000"/>
                  </a:schemeClr>
                </a:solidFill>
              </a:rPr>
              <a:t>≥ </a:t>
            </a:r>
            <a:r>
              <a:rPr lang="en-US" altLang="zh-CN" sz="1400" dirty="0">
                <a:solidFill>
                  <a:schemeClr val="tx2">
                    <a:lumMod val="75000"/>
                  </a:schemeClr>
                </a:solidFill>
              </a:rPr>
              <a:t>global average by 2022</a:t>
            </a:r>
            <a:endParaRPr lang="zh-CN" altLang="en-US" sz="1400" dirty="0">
              <a:solidFill>
                <a:schemeClr val="tx2">
                  <a:lumMod val="7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9" name="Picture 8"/>
          <p:cNvPicPr>
            <a:picLocks noChangeAspect="1"/>
          </p:cNvPicPr>
          <p:nvPr/>
        </p:nvPicPr>
        <p:blipFill rotWithShape="1">
          <a:blip r:embed="rId3"/>
          <a:srcRect l="82680" t="59799" r="6066" b="22510"/>
          <a:stretch/>
        </p:blipFill>
        <p:spPr>
          <a:xfrm>
            <a:off x="107504" y="3307260"/>
            <a:ext cx="531441" cy="469917"/>
          </a:xfrm>
          <a:prstGeom prst="rect">
            <a:avLst/>
          </a:prstGeom>
        </p:spPr>
      </p:pic>
      <p:sp>
        <p:nvSpPr>
          <p:cNvPr id="8" name="Rectangular Callout 7"/>
          <p:cNvSpPr/>
          <p:nvPr/>
        </p:nvSpPr>
        <p:spPr>
          <a:xfrm>
            <a:off x="147451" y="3939902"/>
            <a:ext cx="2048284"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2">
                    <a:lumMod val="75000"/>
                  </a:schemeClr>
                </a:solidFill>
              </a:rPr>
              <a:t>iSTARS</a:t>
            </a:r>
            <a:r>
              <a:rPr lang="en-US" altLang="zh-CN" sz="1400" dirty="0">
                <a:solidFill>
                  <a:schemeClr val="tx2">
                    <a:lumMod val="75000"/>
                  </a:schemeClr>
                </a:solidFill>
              </a:rPr>
              <a:t> (USOAP Data Tables Implementation </a:t>
            </a:r>
            <a:r>
              <a:rPr lang="en-US" altLang="zh-CN" sz="1400" dirty="0" smtClean="0">
                <a:solidFill>
                  <a:schemeClr val="tx2">
                    <a:lumMod val="75000"/>
                  </a:schemeClr>
                </a:solidFill>
              </a:rPr>
              <a:t>Indicators)</a:t>
            </a:r>
            <a:endParaRPr lang="zh-CN" altLang="en-US" sz="1400" dirty="0">
              <a:solidFill>
                <a:schemeClr val="tx2">
                  <a:lumMod val="75000"/>
                </a:schemeClr>
              </a:solidFill>
            </a:endParaRPr>
          </a:p>
        </p:txBody>
      </p:sp>
      <p:pic>
        <p:nvPicPr>
          <p:cNvPr id="2" name="Picture 1"/>
          <p:cNvPicPr>
            <a:picLocks noChangeAspect="1"/>
          </p:cNvPicPr>
          <p:nvPr/>
        </p:nvPicPr>
        <p:blipFill rotWithShape="1">
          <a:blip r:embed="rId4"/>
          <a:srcRect l="34644" t="38800" r="15350" b="18501"/>
          <a:stretch/>
        </p:blipFill>
        <p:spPr>
          <a:xfrm>
            <a:off x="2339752" y="1729856"/>
            <a:ext cx="6568207" cy="3154808"/>
          </a:xfrm>
          <a:prstGeom prst="rect">
            <a:avLst/>
          </a:prstGeom>
        </p:spPr>
      </p:pic>
    </p:spTree>
    <p:extLst>
      <p:ext uri="{BB962C8B-B14F-4D97-AF65-F5344CB8AC3E}">
        <p14:creationId xmlns:p14="http://schemas.microsoft.com/office/powerpoint/2010/main" val="229811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8064896" cy="80045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fr-FR" altLang="zh-CN" sz="2800" b="1" dirty="0"/>
              <a:t>c)	Ground </a:t>
            </a:r>
            <a:r>
              <a:rPr lang="fr-FR" altLang="zh-CN" sz="2800" b="1" dirty="0" err="1"/>
              <a:t>telecommunication</a:t>
            </a:r>
            <a:r>
              <a:rPr lang="fr-FR" altLang="zh-CN" sz="2800" b="1" dirty="0"/>
              <a:t> infrastructure </a:t>
            </a:r>
            <a:endParaRPr lang="en-US" altLang="zh-CN" sz="2800" b="1" dirty="0"/>
          </a:p>
        </p:txBody>
      </p:sp>
      <p:sp>
        <p:nvSpPr>
          <p:cNvPr id="7" name="TextBox 6"/>
          <p:cNvSpPr txBox="1"/>
          <p:nvPr/>
        </p:nvSpPr>
        <p:spPr>
          <a:xfrm>
            <a:off x="1979712" y="1509628"/>
            <a:ext cx="6991330" cy="3477875"/>
          </a:xfrm>
          <a:prstGeom prst="rect">
            <a:avLst/>
          </a:prstGeom>
          <a:noFill/>
        </p:spPr>
        <p:txBody>
          <a:bodyPr wrap="square" rtlCol="0">
            <a:spAutoFit/>
          </a:bodyPr>
          <a:lstStyle/>
          <a:p>
            <a:pPr marL="742950" lvl="1" indent="-285750">
              <a:buBlip>
                <a:blip r:embed="rId3"/>
              </a:buBlip>
            </a:pPr>
            <a:r>
              <a:rPr lang="en-US" altLang="zh-CN" sz="2000" dirty="0" smtClean="0"/>
              <a:t>12 cities in 7 States/Administrations  </a:t>
            </a:r>
            <a:r>
              <a:rPr lang="en-US" altLang="zh-CN" sz="2000" dirty="0"/>
              <a:t>have </a:t>
            </a:r>
            <a:r>
              <a:rPr lang="en-US" altLang="zh-CN" sz="2000" dirty="0" smtClean="0"/>
              <a:t>implemented operations of the Common </a:t>
            </a:r>
            <a:r>
              <a:rPr lang="en-US" altLang="zh-CN" sz="2000" dirty="0" err="1"/>
              <a:t>aeRonautical</a:t>
            </a:r>
            <a:r>
              <a:rPr lang="en-US" altLang="zh-CN" sz="2000" dirty="0"/>
              <a:t> VPN private </a:t>
            </a:r>
            <a:r>
              <a:rPr lang="en-US" altLang="zh-CN" sz="2000" dirty="0" smtClean="0"/>
              <a:t>network (CRV): </a:t>
            </a:r>
            <a:r>
              <a:rPr lang="en-US" altLang="zh-CN" sz="2000" dirty="0"/>
              <a:t>Australia, Fiji, Hong Kong China, Japan, New Zealand, </a:t>
            </a:r>
            <a:r>
              <a:rPr lang="en-US" altLang="zh-CN" sz="2000" dirty="0" smtClean="0"/>
              <a:t>Philippines and USA; </a:t>
            </a:r>
          </a:p>
          <a:p>
            <a:pPr marL="742950" lvl="1" indent="-285750">
              <a:buBlip>
                <a:blip r:embed="rId3"/>
              </a:buBlip>
            </a:pPr>
            <a:r>
              <a:rPr lang="en-US" altLang="zh-CN" sz="2000" dirty="0" smtClean="0"/>
              <a:t>Singapore </a:t>
            </a:r>
            <a:r>
              <a:rPr lang="en-US" altLang="zh-CN" sz="2000" dirty="0"/>
              <a:t>is currently conducting </a:t>
            </a:r>
            <a:r>
              <a:rPr lang="en-US" altLang="zh-CN" sz="2000" dirty="0" smtClean="0"/>
              <a:t>installation</a:t>
            </a:r>
            <a:r>
              <a:rPr lang="en-US" altLang="zh-CN" sz="2000" dirty="0"/>
              <a:t>;</a:t>
            </a:r>
            <a:endParaRPr lang="en-US" altLang="zh-CN" sz="2000" dirty="0" smtClean="0"/>
          </a:p>
          <a:p>
            <a:pPr marL="742950" lvl="1" indent="-285750">
              <a:buBlip>
                <a:blip r:embed="rId3"/>
              </a:buBlip>
            </a:pPr>
            <a:r>
              <a:rPr lang="en-US" altLang="zh-CN" sz="2000" dirty="0" smtClean="0"/>
              <a:t>Republic of Korea signed service contract on 19 Aug.19;</a:t>
            </a:r>
          </a:p>
          <a:p>
            <a:pPr marL="742950" lvl="1" indent="-285750">
              <a:buBlip>
                <a:blip r:embed="rId3"/>
              </a:buBlip>
            </a:pPr>
            <a:r>
              <a:rPr lang="en-US" altLang="zh-CN" sz="2000" dirty="0"/>
              <a:t>Additional 5</a:t>
            </a:r>
            <a:r>
              <a:rPr lang="en-US" altLang="zh-CN" sz="2000" dirty="0" smtClean="0"/>
              <a:t> States </a:t>
            </a:r>
            <a:r>
              <a:rPr lang="en-US" altLang="zh-CN" sz="2000" dirty="0"/>
              <a:t>(Bhutan, China</a:t>
            </a:r>
            <a:r>
              <a:rPr lang="en-US" altLang="zh-CN" sz="2000" dirty="0" smtClean="0"/>
              <a:t>, PBN, Thailand and India) have plan to join CRV in 2019; </a:t>
            </a:r>
          </a:p>
          <a:p>
            <a:pPr marL="742950" lvl="1" indent="-285750">
              <a:buBlip>
                <a:blip r:embed="rId3"/>
              </a:buBlip>
            </a:pPr>
            <a:r>
              <a:rPr lang="en-US" altLang="zh-CN" sz="2000" dirty="0" smtClean="0"/>
              <a:t>Another 3 States/Administration (France-New </a:t>
            </a:r>
            <a:r>
              <a:rPr lang="en-US" altLang="zh-CN" sz="2000" dirty="0"/>
              <a:t>Caledonia and Polynesia, </a:t>
            </a:r>
            <a:r>
              <a:rPr lang="en-US" altLang="zh-CN" sz="2000" dirty="0" smtClean="0"/>
              <a:t>Indonesia and Malaysia) </a:t>
            </a:r>
            <a:r>
              <a:rPr lang="en-US" altLang="zh-CN" sz="2000" dirty="0"/>
              <a:t>have plan to join </a:t>
            </a:r>
            <a:r>
              <a:rPr lang="en-US" altLang="zh-CN" sz="2000" dirty="0" smtClean="0"/>
              <a:t>CRV in 2020.</a:t>
            </a:r>
            <a:endParaRPr lang="en-US" altLang="zh-CN" sz="2000" dirty="0"/>
          </a:p>
        </p:txBody>
      </p:sp>
      <p:sp>
        <p:nvSpPr>
          <p:cNvPr id="4" name="Rectangular Callout 3"/>
          <p:cNvSpPr/>
          <p:nvPr/>
        </p:nvSpPr>
        <p:spPr>
          <a:xfrm>
            <a:off x="107504" y="2278901"/>
            <a:ext cx="2088231"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Common ground/ground telecommunication infrastructure to support ANS </a:t>
            </a:r>
            <a:r>
              <a:rPr lang="en-US" altLang="zh-CN" sz="1400" dirty="0" smtClean="0">
                <a:solidFill>
                  <a:schemeClr val="tx2">
                    <a:lumMod val="75000"/>
                  </a:schemeClr>
                </a:solidFill>
              </a:rPr>
              <a:t>applications by 2022</a:t>
            </a:r>
            <a:endParaRPr lang="zh-CN" altLang="en-US" sz="1400" dirty="0">
              <a:solidFill>
                <a:schemeClr val="tx2">
                  <a:lumMod val="75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8" name="Picture 7"/>
          <p:cNvPicPr>
            <a:picLocks noChangeAspect="1"/>
          </p:cNvPicPr>
          <p:nvPr/>
        </p:nvPicPr>
        <p:blipFill rotWithShape="1">
          <a:blip r:embed="rId5"/>
          <a:srcRect l="82680" t="59799" r="6066" b="22510"/>
          <a:stretch/>
        </p:blipFill>
        <p:spPr>
          <a:xfrm>
            <a:off x="107504" y="3307260"/>
            <a:ext cx="531441" cy="469917"/>
          </a:xfrm>
          <a:prstGeom prst="rect">
            <a:avLst/>
          </a:prstGeom>
        </p:spPr>
      </p:pic>
      <p:sp>
        <p:nvSpPr>
          <p:cNvPr id="9" name="Rectangular Callout 8"/>
          <p:cNvSpPr/>
          <p:nvPr/>
        </p:nvSpPr>
        <p:spPr>
          <a:xfrm>
            <a:off x="147451" y="3939902"/>
            <a:ext cx="2048284"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CNS </a:t>
            </a:r>
            <a:r>
              <a:rPr lang="en-US" altLang="zh-CN" sz="1400" dirty="0" smtClean="0">
                <a:solidFill>
                  <a:schemeClr val="tx2">
                    <a:lumMod val="75000"/>
                  </a:schemeClr>
                </a:solidFill>
              </a:rPr>
              <a:t>Meeting updates received</a:t>
            </a:r>
            <a:endParaRPr lang="zh-CN" altLang="en-US" sz="1400" dirty="0">
              <a:solidFill>
                <a:schemeClr val="tx2">
                  <a:lumMod val="75000"/>
                </a:schemeClr>
              </a:solidFill>
            </a:endParaRPr>
          </a:p>
        </p:txBody>
      </p:sp>
    </p:spTree>
    <p:extLst>
      <p:ext uri="{BB962C8B-B14F-4D97-AF65-F5344CB8AC3E}">
        <p14:creationId xmlns:p14="http://schemas.microsoft.com/office/powerpoint/2010/main" val="2451808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046988"/>
          </a:xfrm>
          <a:prstGeom prst="rect">
            <a:avLst/>
          </a:prstGeom>
          <a:noFill/>
        </p:spPr>
        <p:txBody>
          <a:bodyPr wrap="square" rtlCol="0">
            <a:spAutoFit/>
          </a:bodyPr>
          <a:lstStyle/>
          <a:p>
            <a:pPr marL="285750" indent="-285750">
              <a:buBlip>
                <a:blip r:embed="rId3"/>
              </a:buBlip>
            </a:pPr>
            <a:r>
              <a:rPr lang="en-US" altLang="zh-CN" sz="2400" dirty="0" smtClean="0"/>
              <a:t>Main challenges :</a:t>
            </a:r>
            <a:endParaRPr lang="en-US" altLang="zh-CN" sz="2400" dirty="0"/>
          </a:p>
          <a:p>
            <a:pPr marL="742950" lvl="1" indent="-285750">
              <a:buBlip>
                <a:blip r:embed="rId3"/>
              </a:buBlip>
            </a:pPr>
            <a:r>
              <a:rPr lang="en-US" altLang="zh-CN" sz="2400" dirty="0" smtClean="0"/>
              <a:t>It would be costly to keep both CRV and legacy circuits operational during the transition period. Some Administrations joined earlier are required to keep the traditional circuits with those partners who join CRV later;</a:t>
            </a:r>
            <a:endParaRPr lang="en-US" altLang="zh-CN" sz="2400" dirty="0"/>
          </a:p>
          <a:p>
            <a:pPr marL="742950" lvl="1" indent="-285750">
              <a:buBlip>
                <a:blip r:embed="rId3"/>
              </a:buBlip>
            </a:pPr>
            <a:r>
              <a:rPr lang="en-US" altLang="zh-CN" sz="2400" dirty="0" smtClean="0"/>
              <a:t>Cost </a:t>
            </a:r>
            <a:r>
              <a:rPr lang="en-US" altLang="zh-CN" sz="2400" dirty="0"/>
              <a:t>of benefit would be minimum for those </a:t>
            </a:r>
            <a:r>
              <a:rPr lang="en-US" altLang="zh-CN" sz="2400" dirty="0" smtClean="0"/>
              <a:t>States/Administrations </a:t>
            </a:r>
            <a:r>
              <a:rPr lang="en-US" altLang="zh-CN" sz="2400" dirty="0"/>
              <a:t>with low traffic and least developed </a:t>
            </a:r>
            <a:r>
              <a:rPr lang="en-US" altLang="zh-CN" sz="2400" dirty="0" smtClean="0"/>
              <a:t>telecommunication </a:t>
            </a:r>
            <a:r>
              <a:rPr lang="en-US" altLang="zh-CN" sz="2400" dirty="0"/>
              <a:t>Infrastructure.</a:t>
            </a:r>
          </a:p>
        </p:txBody>
      </p:sp>
      <p:sp>
        <p:nvSpPr>
          <p:cNvPr id="3" name="Rectangle 2"/>
          <p:cNvSpPr/>
          <p:nvPr/>
        </p:nvSpPr>
        <p:spPr>
          <a:xfrm>
            <a:off x="539552" y="681541"/>
            <a:ext cx="8136904"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fr-FR" altLang="zh-CN" sz="2800" b="1" dirty="0"/>
              <a:t>c)	Ground </a:t>
            </a:r>
            <a:r>
              <a:rPr lang="fr-FR" altLang="zh-CN" sz="2800" b="1" dirty="0" err="1"/>
              <a:t>telecommunication</a:t>
            </a:r>
            <a:r>
              <a:rPr lang="fr-FR" altLang="zh-CN" sz="2800" b="1" dirty="0"/>
              <a:t> infrastructure </a:t>
            </a:r>
            <a:endParaRPr lang="en-US" altLang="zh-CN" sz="2800" b="1" dirty="0"/>
          </a:p>
        </p:txBody>
      </p:sp>
    </p:spTree>
    <p:extLst>
      <p:ext uri="{BB962C8B-B14F-4D97-AF65-F5344CB8AC3E}">
        <p14:creationId xmlns:p14="http://schemas.microsoft.com/office/powerpoint/2010/main" val="4073028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07654"/>
            <a:ext cx="8928992" cy="2985433"/>
          </a:xfrm>
          <a:prstGeom prst="rect">
            <a:avLst/>
          </a:prstGeom>
          <a:noFill/>
        </p:spPr>
        <p:txBody>
          <a:bodyPr wrap="square" rtlCol="0">
            <a:spAutoFit/>
          </a:bodyPr>
          <a:lstStyle/>
          <a:p>
            <a:pPr marL="285750" indent="-285750">
              <a:buBlip>
                <a:blip r:embed="rId3"/>
              </a:buBlip>
            </a:pPr>
            <a:r>
              <a:rPr lang="en-US" altLang="zh-CN" sz="2000" dirty="0" smtClean="0"/>
              <a:t>Recommendations :</a:t>
            </a:r>
            <a:endParaRPr lang="en-US" altLang="zh-CN" sz="2000" dirty="0"/>
          </a:p>
          <a:p>
            <a:pPr marL="742950" lvl="1" indent="-285750">
              <a:buBlip>
                <a:blip r:embed="rId3"/>
              </a:buBlip>
            </a:pPr>
            <a:r>
              <a:rPr lang="en-GB" sz="2000" dirty="0"/>
              <a:t>The transition period to CRV from 2018 to 2020 should be harmonized as much as possible between stakeholders in order to achieve the benefits of CRV implementation;</a:t>
            </a:r>
            <a:r>
              <a:rPr lang="en-US" altLang="zh-CN" sz="2000" dirty="0"/>
              <a:t> </a:t>
            </a:r>
            <a:r>
              <a:rPr lang="en-US" altLang="zh-CN" sz="2000" dirty="0" smtClean="0"/>
              <a:t>States/Administrations are urged to join CRV  per Action Item 54/20 resulted from DGCA </a:t>
            </a:r>
            <a:r>
              <a:rPr lang="en-US" altLang="zh-CN" sz="2000" dirty="0" err="1" smtClean="0"/>
              <a:t>Conf</a:t>
            </a:r>
            <a:r>
              <a:rPr lang="en-US" altLang="zh-CN" sz="2000" dirty="0" smtClean="0"/>
              <a:t>/54;</a:t>
            </a:r>
          </a:p>
          <a:p>
            <a:pPr lvl="1"/>
            <a:endParaRPr lang="en-US" altLang="zh-CN" sz="2000" dirty="0"/>
          </a:p>
          <a:p>
            <a:pPr marL="742950" lvl="1" indent="-285750">
              <a:buBlip>
                <a:blip r:embed="rId3"/>
              </a:buBlip>
            </a:pPr>
            <a:r>
              <a:rPr lang="en-US" altLang="zh-CN" sz="2000" dirty="0" smtClean="0"/>
              <a:t> work out practical solutions with the </a:t>
            </a:r>
            <a:r>
              <a:rPr lang="en-US" altLang="zh-CN" sz="2000" dirty="0"/>
              <a:t>service provider and </a:t>
            </a:r>
            <a:r>
              <a:rPr lang="en-US" altLang="zh-CN" sz="2000" dirty="0" smtClean="0"/>
              <a:t>to achieve harmonized implementation with counterparts as much as possible.</a:t>
            </a:r>
            <a:endParaRPr lang="en-US" altLang="zh-CN" sz="2000" dirty="0"/>
          </a:p>
          <a:p>
            <a:pPr lvl="1"/>
            <a:endParaRPr lang="en-US" altLang="zh-CN" sz="2800" dirty="0" smtClean="0"/>
          </a:p>
        </p:txBody>
      </p:sp>
      <p:sp>
        <p:nvSpPr>
          <p:cNvPr id="3" name="Rectangle 2"/>
          <p:cNvSpPr/>
          <p:nvPr/>
        </p:nvSpPr>
        <p:spPr>
          <a:xfrm>
            <a:off x="539552" y="627534"/>
            <a:ext cx="8136904"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400" b="1" dirty="0" smtClean="0"/>
              <a:t>Air </a:t>
            </a:r>
            <a:r>
              <a:rPr lang="en-US" altLang="zh-CN" sz="2400" b="1" dirty="0"/>
              <a:t>Navigation </a:t>
            </a:r>
            <a:r>
              <a:rPr lang="en-US" altLang="zh-CN" sz="2400" b="1" dirty="0" smtClean="0"/>
              <a:t>Services</a:t>
            </a:r>
          </a:p>
          <a:p>
            <a:pPr lvl="0" defTabSz="1244600">
              <a:lnSpc>
                <a:spcPct val="90000"/>
              </a:lnSpc>
              <a:spcBef>
                <a:spcPct val="0"/>
              </a:spcBef>
              <a:spcAft>
                <a:spcPct val="35000"/>
              </a:spcAft>
            </a:pPr>
            <a:r>
              <a:rPr lang="fr-FR" altLang="zh-CN" sz="2400" b="1" dirty="0"/>
              <a:t>c)	Ground </a:t>
            </a:r>
            <a:r>
              <a:rPr lang="fr-FR" altLang="zh-CN" sz="2400" b="1" dirty="0" err="1"/>
              <a:t>telecommunication</a:t>
            </a:r>
            <a:r>
              <a:rPr lang="fr-FR" altLang="zh-CN" sz="2400" b="1" dirty="0"/>
              <a:t> infrastructure</a:t>
            </a:r>
            <a:r>
              <a:rPr lang="fr-FR" altLang="zh-CN" sz="2800" b="1" dirty="0"/>
              <a:t> </a:t>
            </a:r>
            <a:endParaRPr lang="en-US" altLang="zh-CN" sz="2800" b="1" dirty="0"/>
          </a:p>
        </p:txBody>
      </p:sp>
    </p:spTree>
    <p:extLst>
      <p:ext uri="{BB962C8B-B14F-4D97-AF65-F5344CB8AC3E}">
        <p14:creationId xmlns:p14="http://schemas.microsoft.com/office/powerpoint/2010/main" val="3012171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d)	Civil Military cooperation</a:t>
            </a: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l="2860" t="14010" b="9659"/>
          <a:stretch/>
        </p:blipFill>
        <p:spPr bwMode="auto">
          <a:xfrm>
            <a:off x="2470073" y="1692533"/>
            <a:ext cx="3004339" cy="2190481"/>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1674" t="8504" b="9795"/>
          <a:stretch/>
        </p:blipFill>
        <p:spPr bwMode="auto">
          <a:xfrm>
            <a:off x="5652120" y="1657403"/>
            <a:ext cx="3312368" cy="223060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2087978" y="2603108"/>
            <a:ext cx="7128284" cy="369332"/>
          </a:xfrm>
          <a:prstGeom prst="rect">
            <a:avLst/>
          </a:prstGeom>
        </p:spPr>
        <p:txBody>
          <a:bodyPr wrap="square">
            <a:spAutoFit/>
          </a:bodyPr>
          <a:lstStyle/>
          <a:p>
            <a:pPr algn="ctr">
              <a:spcAft>
                <a:spcPts val="1200"/>
              </a:spcAft>
            </a:pPr>
            <a:r>
              <a:rPr lang="en-AU" altLang="zh-CN" dirty="0">
                <a:latin typeface="Times New Roman" panose="02020603050405020304" pitchFamily="18" charset="0"/>
                <a:ea typeface="DengXian"/>
              </a:rPr>
              <a:t>Strategic and </a:t>
            </a:r>
            <a:r>
              <a:rPr lang="en-AU" altLang="zh-CN" dirty="0" smtClean="0">
                <a:latin typeface="Times New Roman" panose="02020603050405020304" pitchFamily="18" charset="0"/>
                <a:ea typeface="DengXian"/>
              </a:rPr>
              <a:t>Tactical</a:t>
            </a:r>
            <a:endParaRPr lang="zh-CN" altLang="zh-CN" dirty="0">
              <a:latin typeface="Times New Roman" panose="02020603050405020304" pitchFamily="18" charset="0"/>
              <a:ea typeface="DengXian"/>
            </a:endParaRPr>
          </a:p>
        </p:txBody>
      </p:sp>
      <p:sp>
        <p:nvSpPr>
          <p:cNvPr id="6" name="Rectangular Callout 5"/>
          <p:cNvSpPr/>
          <p:nvPr/>
        </p:nvSpPr>
        <p:spPr>
          <a:xfrm>
            <a:off x="107504" y="2278901"/>
            <a:ext cx="2088231"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An enhanced level of civil/military </a:t>
            </a:r>
            <a:r>
              <a:rPr lang="en-US" altLang="zh-CN" sz="1400" dirty="0" smtClean="0">
                <a:solidFill>
                  <a:schemeClr val="tx2">
                    <a:lumMod val="75000"/>
                  </a:schemeClr>
                </a:solidFill>
              </a:rPr>
              <a:t>cooperation by </a:t>
            </a:r>
            <a:r>
              <a:rPr lang="en-US" altLang="zh-CN" sz="1400" dirty="0">
                <a:solidFill>
                  <a:schemeClr val="tx2">
                    <a:lumMod val="75000"/>
                  </a:schemeClr>
                </a:solidFill>
              </a:rPr>
              <a:t>2020</a:t>
            </a:r>
            <a:endParaRPr lang="zh-CN" altLang="en-US" sz="1400" dirty="0">
              <a:solidFill>
                <a:schemeClr val="tx2">
                  <a:lumMod val="75000"/>
                </a:scheme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8" name="Picture 7"/>
          <p:cNvPicPr>
            <a:picLocks noChangeAspect="1"/>
          </p:cNvPicPr>
          <p:nvPr/>
        </p:nvPicPr>
        <p:blipFill rotWithShape="1">
          <a:blip r:embed="rId6"/>
          <a:srcRect l="82680" t="59799" r="6066" b="22510"/>
          <a:stretch/>
        </p:blipFill>
        <p:spPr>
          <a:xfrm>
            <a:off x="107504" y="3307260"/>
            <a:ext cx="531441" cy="469917"/>
          </a:xfrm>
          <a:prstGeom prst="rect">
            <a:avLst/>
          </a:prstGeom>
        </p:spPr>
      </p:pic>
      <p:sp>
        <p:nvSpPr>
          <p:cNvPr id="11" name="Rectangular Callout 10"/>
          <p:cNvSpPr/>
          <p:nvPr/>
        </p:nvSpPr>
        <p:spPr>
          <a:xfrm>
            <a:off x="147451" y="3939902"/>
            <a:ext cx="2048284"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Seamless ATM reporting</a:t>
            </a:r>
            <a:endParaRPr lang="zh-CN" altLang="en-US" sz="1400" dirty="0">
              <a:solidFill>
                <a:schemeClr val="tx2">
                  <a:lumMod val="75000"/>
                </a:schemeClr>
              </a:solidFill>
            </a:endParaRPr>
          </a:p>
        </p:txBody>
      </p:sp>
      <p:sp>
        <p:nvSpPr>
          <p:cNvPr id="3" name="Line Callout 1 2"/>
          <p:cNvSpPr/>
          <p:nvPr/>
        </p:nvSpPr>
        <p:spPr>
          <a:xfrm>
            <a:off x="2843808" y="4202150"/>
            <a:ext cx="5976664" cy="648072"/>
          </a:xfrm>
          <a:prstGeom prst="borderCallout1">
            <a:avLst>
              <a:gd name="adj1" fmla="val 17554"/>
              <a:gd name="adj2" fmla="val -339"/>
              <a:gd name="adj3" fmla="val 107717"/>
              <a:gd name="adj4" fmla="val -9123"/>
            </a:avLst>
          </a:prstGeom>
          <a:solidFill>
            <a:schemeClr val="tx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accent4">
                    <a:lumMod val="10000"/>
                  </a:schemeClr>
                </a:solidFill>
              </a:rPr>
              <a:t>Given that lack of civil/military cooperation is a significant factor in the Asia/Pacific’s relatively poor ATM efficiency compared to more developed areas of the world, the regional progress is well behind expectation for these elements.</a:t>
            </a:r>
            <a:endParaRPr lang="zh-CN" altLang="en-US" sz="1200" dirty="0">
              <a:solidFill>
                <a:schemeClr val="accent4">
                  <a:lumMod val="10000"/>
                </a:schemeClr>
              </a:solidFill>
            </a:endParaRPr>
          </a:p>
        </p:txBody>
      </p:sp>
    </p:spTree>
    <p:extLst>
      <p:ext uri="{BB962C8B-B14F-4D97-AF65-F5344CB8AC3E}">
        <p14:creationId xmlns:p14="http://schemas.microsoft.com/office/powerpoint/2010/main" val="1391976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539430"/>
          </a:xfrm>
          <a:prstGeom prst="rect">
            <a:avLst/>
          </a:prstGeom>
          <a:noFill/>
        </p:spPr>
        <p:txBody>
          <a:bodyPr wrap="square" rtlCol="0">
            <a:spAutoFit/>
          </a:bodyPr>
          <a:lstStyle/>
          <a:p>
            <a:pPr marL="285750" indent="-285750">
              <a:buBlip>
                <a:blip r:embed="rId2"/>
              </a:buBlip>
            </a:pPr>
            <a:r>
              <a:rPr lang="en-US" altLang="zh-CN" sz="2800" dirty="0" smtClean="0"/>
              <a:t>Main challenges :</a:t>
            </a:r>
            <a:endParaRPr lang="en-US" altLang="zh-CN" sz="2800" dirty="0"/>
          </a:p>
          <a:p>
            <a:pPr marL="742950" lvl="1" indent="-285750">
              <a:buBlip>
                <a:blip r:embed="rId2"/>
              </a:buBlip>
            </a:pPr>
            <a:r>
              <a:rPr lang="en-US" altLang="zh-CN" sz="2800" dirty="0" smtClean="0"/>
              <a:t>Diversified </a:t>
            </a:r>
            <a:r>
              <a:rPr lang="en-US" altLang="zh-CN" sz="2800" dirty="0"/>
              <a:t>levels and needs in APAC </a:t>
            </a:r>
            <a:r>
              <a:rPr lang="en-US" altLang="zh-CN" sz="2800" dirty="0" smtClean="0"/>
              <a:t>Region</a:t>
            </a:r>
            <a:endParaRPr lang="en-US" altLang="zh-CN" sz="2800" dirty="0"/>
          </a:p>
          <a:p>
            <a:pPr marL="742950" lvl="1" indent="-285750">
              <a:buBlip>
                <a:blip r:embed="rId2"/>
              </a:buBlip>
            </a:pPr>
            <a:r>
              <a:rPr lang="en-US" altLang="zh-CN" sz="2800" dirty="0" smtClean="0"/>
              <a:t>Lack </a:t>
            </a:r>
            <a:r>
              <a:rPr lang="en-US" altLang="zh-CN" sz="2800" dirty="0"/>
              <a:t>of effective and efficient national </a:t>
            </a:r>
            <a:r>
              <a:rPr lang="en-US" altLang="zh-CN" sz="2800" dirty="0" smtClean="0"/>
              <a:t>mechanism</a:t>
            </a:r>
            <a:endParaRPr lang="en-US" altLang="zh-CN" sz="2800" dirty="0"/>
          </a:p>
          <a:p>
            <a:pPr marL="742950" lvl="1" indent="-285750">
              <a:buBlip>
                <a:blip r:embed="rId2"/>
              </a:buBlip>
            </a:pPr>
            <a:r>
              <a:rPr lang="en-US" altLang="zh-CN" sz="2800" dirty="0"/>
              <a:t>Military involvement is </a:t>
            </a:r>
            <a:r>
              <a:rPr lang="en-US" altLang="zh-CN" sz="2800" dirty="0" smtClean="0"/>
              <a:t>low</a:t>
            </a:r>
          </a:p>
          <a:p>
            <a:pPr marL="742950" lvl="1" indent="-285750">
              <a:buBlip>
                <a:blip r:embed="rId2"/>
              </a:buBlip>
            </a:pPr>
            <a:r>
              <a:rPr lang="en-US" altLang="zh-CN" sz="2800" dirty="0"/>
              <a:t>Absence of mechanism for regular meeting </a:t>
            </a:r>
          </a:p>
          <a:p>
            <a:pPr marL="742950" lvl="1" indent="-285750">
              <a:buBlip>
                <a:blip r:embed="rId2"/>
              </a:buBlip>
            </a:pPr>
            <a:r>
              <a:rPr lang="en-US" altLang="zh-CN" sz="2800" dirty="0" smtClean="0"/>
              <a:t>Low </a:t>
            </a:r>
            <a:r>
              <a:rPr lang="en-US" altLang="zh-CN" sz="2800" dirty="0"/>
              <a:t>degree of common training and procedures</a:t>
            </a:r>
          </a:p>
          <a:p>
            <a:pPr marL="742950" lvl="1" indent="-285750">
              <a:buBlip>
                <a:blip r:embed="rId2"/>
              </a:buBlip>
            </a:pPr>
            <a:endParaRPr lang="en-US" altLang="zh-CN" sz="2800" dirty="0" smtClean="0"/>
          </a:p>
          <a:p>
            <a:pPr lvl="1"/>
            <a:endParaRPr lang="en-US" altLang="zh-CN" sz="2800" dirty="0" smtClean="0"/>
          </a:p>
        </p:txBody>
      </p:sp>
      <p:sp>
        <p:nvSpPr>
          <p:cNvPr id="3" name="Rectangle 2"/>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d)	Civil Military cooperation</a:t>
            </a:r>
          </a:p>
        </p:txBody>
      </p:sp>
    </p:spTree>
    <p:extLst>
      <p:ext uri="{BB962C8B-B14F-4D97-AF65-F5344CB8AC3E}">
        <p14:creationId xmlns:p14="http://schemas.microsoft.com/office/powerpoint/2010/main" val="1631029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644352"/>
            <a:ext cx="9108504" cy="3231654"/>
          </a:xfrm>
          <a:prstGeom prst="rect">
            <a:avLst/>
          </a:prstGeom>
          <a:noFill/>
        </p:spPr>
        <p:txBody>
          <a:bodyPr wrap="square" rtlCol="0">
            <a:spAutoFit/>
          </a:bodyPr>
          <a:lstStyle/>
          <a:p>
            <a:pPr marL="285750" indent="-285750">
              <a:buBlip>
                <a:blip r:embed="rId3"/>
              </a:buBlip>
            </a:pPr>
            <a:r>
              <a:rPr lang="en-US" altLang="zh-CN" sz="2800" dirty="0" smtClean="0"/>
              <a:t>Recommendations :</a:t>
            </a:r>
            <a:endParaRPr lang="en-US" altLang="zh-CN" sz="2800" dirty="0"/>
          </a:p>
          <a:p>
            <a:pPr marL="742950" lvl="1" indent="-285750">
              <a:buBlip>
                <a:blip r:embed="rId3"/>
              </a:buBlip>
            </a:pPr>
            <a:r>
              <a:rPr lang="en-US" altLang="zh-CN" sz="2000" dirty="0" smtClean="0"/>
              <a:t>Strong political will to promote civil/military cooperation</a:t>
            </a:r>
          </a:p>
          <a:p>
            <a:pPr marL="742950" lvl="1" indent="-285750">
              <a:buBlip>
                <a:blip r:embed="rId3"/>
              </a:buBlip>
            </a:pPr>
            <a:r>
              <a:rPr lang="en-US" altLang="zh-CN" sz="2000" dirty="0"/>
              <a:t> </a:t>
            </a:r>
            <a:endParaRPr lang="en-US" altLang="zh-CN" sz="2000" dirty="0" smtClean="0"/>
          </a:p>
          <a:p>
            <a:pPr marL="742950" lvl="1" indent="-285750">
              <a:buBlip>
                <a:blip r:embed="rId3"/>
              </a:buBlip>
            </a:pPr>
            <a:endParaRPr lang="en-US" altLang="zh-CN" sz="2000" dirty="0"/>
          </a:p>
          <a:p>
            <a:pPr marL="742950" lvl="1" indent="-285750">
              <a:buBlip>
                <a:blip r:embed="rId3"/>
              </a:buBlip>
            </a:pPr>
            <a:endParaRPr lang="en-US" altLang="zh-CN" sz="2000" dirty="0" smtClean="0"/>
          </a:p>
          <a:p>
            <a:pPr marL="742950" lvl="1" indent="-285750">
              <a:buBlip>
                <a:blip r:embed="rId3"/>
              </a:buBlip>
            </a:pPr>
            <a:endParaRPr lang="en-US" altLang="zh-CN" sz="2000" dirty="0"/>
          </a:p>
          <a:p>
            <a:pPr marL="742950" lvl="1" indent="-285750">
              <a:buBlip>
                <a:blip r:embed="rId3"/>
              </a:buBlip>
            </a:pPr>
            <a:endParaRPr lang="en-US" altLang="zh-CN" sz="2000" dirty="0" smtClean="0"/>
          </a:p>
          <a:p>
            <a:pPr marL="742950" lvl="1" indent="-285750">
              <a:buBlip>
                <a:blip r:embed="rId3"/>
              </a:buBlip>
            </a:pPr>
            <a:endParaRPr lang="en-US" altLang="zh-CN" sz="2000" dirty="0"/>
          </a:p>
          <a:p>
            <a:pPr lvl="1"/>
            <a:endParaRPr lang="en-US" altLang="zh-CN" sz="1200" dirty="0" smtClean="0"/>
          </a:p>
          <a:p>
            <a:pPr lvl="1"/>
            <a:endParaRPr lang="en-US" altLang="zh-CN" sz="1200" dirty="0"/>
          </a:p>
          <a:p>
            <a:pPr lvl="1"/>
            <a:r>
              <a:rPr lang="en-US" altLang="zh-CN" sz="1200" dirty="0" smtClean="0"/>
              <a:t>Note-1: </a:t>
            </a:r>
            <a:r>
              <a:rPr lang="en-US" altLang="zh-CN" sz="1200" i="1" dirty="0" smtClean="0"/>
              <a:t>Please refer to ICAO Cir330-Civil </a:t>
            </a:r>
            <a:r>
              <a:rPr lang="en-US" altLang="zh-CN" sz="1200" i="1" dirty="0"/>
              <a:t>and Military Cooperation in </a:t>
            </a:r>
            <a:r>
              <a:rPr lang="en-US" altLang="zh-CN" sz="1200" i="1" dirty="0" smtClean="0"/>
              <a:t>ATM, which will be upgraded to new </a:t>
            </a:r>
            <a:r>
              <a:rPr lang="en-US" altLang="zh-CN" sz="1200" i="1" dirty="0"/>
              <a:t>ICAO </a:t>
            </a:r>
            <a:r>
              <a:rPr lang="en-US" altLang="zh-CN" sz="1200" i="1" dirty="0" smtClean="0"/>
              <a:t>Doc10088 later</a:t>
            </a:r>
          </a:p>
        </p:txBody>
      </p:sp>
      <p:sp>
        <p:nvSpPr>
          <p:cNvPr id="3" name="Rectangle 2"/>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d)	Civil Military cooperation</a:t>
            </a:r>
          </a:p>
        </p:txBody>
      </p:sp>
      <p:pic>
        <p:nvPicPr>
          <p:cNvPr id="1026" name="Picture 2" descr="cid:image003.png@01D551AE.8DEE6D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499742"/>
            <a:ext cx="6006228" cy="203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260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e)	Surveillance capability </a:t>
            </a:r>
          </a:p>
        </p:txBody>
      </p:sp>
      <p:sp>
        <p:nvSpPr>
          <p:cNvPr id="4" name="Rectangle 3"/>
          <p:cNvSpPr/>
          <p:nvPr/>
        </p:nvSpPr>
        <p:spPr>
          <a:xfrm>
            <a:off x="2123728" y="2173501"/>
            <a:ext cx="7128284" cy="2523768"/>
          </a:xfrm>
          <a:prstGeom prst="rect">
            <a:avLst/>
          </a:prstGeom>
        </p:spPr>
        <p:txBody>
          <a:bodyPr wrap="square">
            <a:spAutoFit/>
          </a:bodyPr>
          <a:lstStyle/>
          <a:p>
            <a:pPr algn="ctr">
              <a:spcAft>
                <a:spcPts val="1200"/>
              </a:spcAft>
            </a:pPr>
            <a:r>
              <a:rPr lang="en-US" altLang="zh-CN" dirty="0">
                <a:latin typeface="Times New Roman" panose="02020603050405020304" pitchFamily="18" charset="0"/>
                <a:ea typeface="DengXian"/>
              </a:rPr>
              <a:t>26 States/Administrations installed ADS-B ground stations and </a:t>
            </a:r>
            <a:endParaRPr lang="en-US" altLang="zh-CN" dirty="0" smtClean="0">
              <a:latin typeface="Times New Roman" panose="02020603050405020304" pitchFamily="18" charset="0"/>
              <a:ea typeface="DengXian"/>
            </a:endParaRPr>
          </a:p>
          <a:p>
            <a:pPr algn="ctr">
              <a:spcAft>
                <a:spcPts val="1200"/>
              </a:spcAft>
            </a:pPr>
            <a:endParaRPr lang="en-US" altLang="zh-CN" dirty="0" smtClean="0">
              <a:latin typeface="Times New Roman" panose="02020603050405020304" pitchFamily="18" charset="0"/>
              <a:ea typeface="DengXian"/>
            </a:endParaRPr>
          </a:p>
          <a:p>
            <a:pPr algn="ctr">
              <a:spcAft>
                <a:spcPts val="1200"/>
              </a:spcAft>
            </a:pPr>
            <a:r>
              <a:rPr lang="en-US" altLang="zh-CN" dirty="0" smtClean="0">
                <a:latin typeface="Times New Roman" panose="02020603050405020304" pitchFamily="18" charset="0"/>
                <a:ea typeface="DengXian"/>
              </a:rPr>
              <a:t>10 </a:t>
            </a:r>
            <a:r>
              <a:rPr lang="en-US" altLang="zh-CN" dirty="0">
                <a:latin typeface="Times New Roman" panose="02020603050405020304" pitchFamily="18" charset="0"/>
                <a:ea typeface="DengXian"/>
              </a:rPr>
              <a:t>States issued ADS-B </a:t>
            </a:r>
            <a:r>
              <a:rPr lang="en-US" altLang="zh-CN" dirty="0" smtClean="0">
                <a:latin typeface="Times New Roman" panose="02020603050405020304" pitchFamily="18" charset="0"/>
                <a:ea typeface="DengXian"/>
              </a:rPr>
              <a:t>mandate</a:t>
            </a:r>
          </a:p>
          <a:p>
            <a:pPr algn="ctr">
              <a:spcAft>
                <a:spcPts val="1200"/>
              </a:spcAft>
            </a:pPr>
            <a:endParaRPr lang="en-US" altLang="zh-CN" dirty="0">
              <a:latin typeface="Times New Roman" panose="02020603050405020304" pitchFamily="18" charset="0"/>
              <a:ea typeface="DengXian"/>
            </a:endParaRPr>
          </a:p>
          <a:p>
            <a:pPr algn="ctr">
              <a:spcAft>
                <a:spcPts val="1200"/>
              </a:spcAft>
            </a:pPr>
            <a:r>
              <a:rPr lang="en-US" altLang="zh-CN" dirty="0" smtClean="0">
                <a:latin typeface="Times New Roman" panose="02020603050405020304" pitchFamily="18" charset="0"/>
                <a:ea typeface="DengXian"/>
              </a:rPr>
              <a:t>4 </a:t>
            </a:r>
            <a:r>
              <a:rPr lang="en-US" altLang="zh-CN" dirty="0">
                <a:latin typeface="Times New Roman" panose="02020603050405020304" pitchFamily="18" charset="0"/>
                <a:ea typeface="DengXian"/>
              </a:rPr>
              <a:t>States used ADS-B for separation and </a:t>
            </a:r>
            <a:endParaRPr lang="en-US" altLang="zh-CN" dirty="0" smtClean="0">
              <a:latin typeface="Times New Roman" panose="02020603050405020304" pitchFamily="18" charset="0"/>
              <a:ea typeface="DengXian"/>
            </a:endParaRPr>
          </a:p>
          <a:p>
            <a:pPr algn="ctr">
              <a:spcAft>
                <a:spcPts val="1200"/>
              </a:spcAft>
            </a:pPr>
            <a:r>
              <a:rPr lang="en-US" altLang="zh-CN" dirty="0" smtClean="0">
                <a:latin typeface="Times New Roman" panose="02020603050405020304" pitchFamily="18" charset="0"/>
                <a:ea typeface="DengXian"/>
              </a:rPr>
              <a:t>others </a:t>
            </a:r>
            <a:r>
              <a:rPr lang="en-US" altLang="zh-CN" dirty="0">
                <a:latin typeface="Times New Roman" panose="02020603050405020304" pitchFamily="18" charset="0"/>
                <a:ea typeface="DengXian"/>
              </a:rPr>
              <a:t>for awareness, </a:t>
            </a:r>
            <a:r>
              <a:rPr lang="en-US" altLang="zh-CN" dirty="0" smtClean="0">
                <a:latin typeface="Times New Roman" panose="02020603050405020304" pitchFamily="18" charset="0"/>
                <a:ea typeface="DengXian"/>
              </a:rPr>
              <a:t>gap </a:t>
            </a:r>
            <a:r>
              <a:rPr lang="en-US" altLang="zh-CN" dirty="0">
                <a:latin typeface="Times New Roman" panose="02020603050405020304" pitchFamily="18" charset="0"/>
                <a:ea typeface="DengXian"/>
              </a:rPr>
              <a:t>filling and redundancy.</a:t>
            </a:r>
            <a:endParaRPr lang="zh-CN" altLang="zh-CN" dirty="0">
              <a:latin typeface="Times New Roman" panose="02020603050405020304" pitchFamily="18" charset="0"/>
              <a:ea typeface="DengXian"/>
            </a:endParaRPr>
          </a:p>
        </p:txBody>
      </p:sp>
      <p:sp>
        <p:nvSpPr>
          <p:cNvPr id="6" name="Rectangular Callout 5"/>
          <p:cNvSpPr/>
          <p:nvPr/>
        </p:nvSpPr>
        <p:spPr>
          <a:xfrm>
            <a:off x="107504" y="2278901"/>
            <a:ext cx="2088231" cy="865634"/>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Enhanced surveillance capability including </a:t>
            </a:r>
            <a:r>
              <a:rPr lang="en-US" altLang="zh-CN" sz="1400" dirty="0" smtClean="0">
                <a:solidFill>
                  <a:schemeClr val="tx2">
                    <a:lumMod val="75000"/>
                  </a:schemeClr>
                </a:solidFill>
              </a:rPr>
              <a:t>ADS-B technology by 2022</a:t>
            </a:r>
            <a:endParaRPr lang="zh-CN" altLang="en-US" sz="1400" dirty="0">
              <a:solidFill>
                <a:schemeClr val="tx2">
                  <a:lumMod val="7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8" name="Picture 7"/>
          <p:cNvPicPr>
            <a:picLocks noChangeAspect="1"/>
          </p:cNvPicPr>
          <p:nvPr/>
        </p:nvPicPr>
        <p:blipFill rotWithShape="1">
          <a:blip r:embed="rId3"/>
          <a:srcRect l="82680" t="59799" r="6066" b="22510"/>
          <a:stretch/>
        </p:blipFill>
        <p:spPr>
          <a:xfrm>
            <a:off x="107504" y="3307260"/>
            <a:ext cx="531441" cy="469917"/>
          </a:xfrm>
          <a:prstGeom prst="rect">
            <a:avLst/>
          </a:prstGeom>
        </p:spPr>
      </p:pic>
      <p:sp>
        <p:nvSpPr>
          <p:cNvPr id="9" name="Rectangular Callout 8"/>
          <p:cNvSpPr/>
          <p:nvPr/>
        </p:nvSpPr>
        <p:spPr>
          <a:xfrm>
            <a:off x="147451" y="3939902"/>
            <a:ext cx="2048284"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2">
                    <a:lumMod val="75000"/>
                  </a:schemeClr>
                </a:solidFill>
              </a:rPr>
              <a:t>iSTARS</a:t>
            </a:r>
            <a:r>
              <a:rPr lang="en-US" altLang="zh-CN" sz="1400" dirty="0">
                <a:solidFill>
                  <a:schemeClr val="tx2">
                    <a:lumMod val="75000"/>
                  </a:schemeClr>
                </a:solidFill>
              </a:rPr>
              <a:t> / Seamless ATM reporting</a:t>
            </a:r>
            <a:endParaRPr lang="zh-CN" altLang="en-US" sz="1400" dirty="0">
              <a:solidFill>
                <a:schemeClr val="tx2">
                  <a:lumMod val="75000"/>
                </a:schemeClr>
              </a:solidFill>
            </a:endParaRPr>
          </a:p>
        </p:txBody>
      </p:sp>
    </p:spTree>
    <p:extLst>
      <p:ext uri="{BB962C8B-B14F-4D97-AF65-F5344CB8AC3E}">
        <p14:creationId xmlns:p14="http://schemas.microsoft.com/office/powerpoint/2010/main" val="2030007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923678"/>
            <a:ext cx="8928992" cy="2677656"/>
          </a:xfrm>
          <a:prstGeom prst="rect">
            <a:avLst/>
          </a:prstGeom>
          <a:noFill/>
        </p:spPr>
        <p:txBody>
          <a:bodyPr wrap="square" rtlCol="0">
            <a:spAutoFit/>
          </a:bodyPr>
          <a:lstStyle/>
          <a:p>
            <a:pPr marL="285750" indent="-285750">
              <a:buBlip>
                <a:blip r:embed="rId3"/>
              </a:buBlip>
            </a:pPr>
            <a:r>
              <a:rPr lang="en-US" altLang="zh-CN" sz="2400" dirty="0" smtClean="0"/>
              <a:t>Main challenges :</a:t>
            </a:r>
            <a:endParaRPr lang="en-US" altLang="zh-CN" sz="2400" dirty="0"/>
          </a:p>
          <a:p>
            <a:pPr marL="742950" lvl="1" indent="-285750">
              <a:buBlip>
                <a:blip r:embed="rId3"/>
              </a:buBlip>
            </a:pPr>
            <a:r>
              <a:rPr lang="en-US" altLang="zh-CN" sz="2400" dirty="0" smtClean="0"/>
              <a:t> Integration of ADS-B data into the ATM automation system for air traffic controllers and technical and operational training;</a:t>
            </a:r>
          </a:p>
          <a:p>
            <a:pPr marL="742950" lvl="1" indent="-285750">
              <a:buBlip>
                <a:blip r:embed="rId3"/>
              </a:buBlip>
            </a:pPr>
            <a:r>
              <a:rPr lang="en-US" altLang="zh-CN" sz="2400" dirty="0" smtClean="0"/>
              <a:t> Conducting Safety case if it is used for separation even guidance is given;</a:t>
            </a:r>
          </a:p>
          <a:p>
            <a:pPr marL="742950" lvl="1" indent="-285750">
              <a:buBlip>
                <a:blip r:embed="rId3"/>
              </a:buBlip>
            </a:pPr>
            <a:r>
              <a:rPr lang="en-US" altLang="zh-CN" sz="2400" dirty="0" smtClean="0"/>
              <a:t> Need to monitoring the performance of ADS-B avionics and sharing findings with solutions.</a:t>
            </a:r>
          </a:p>
        </p:txBody>
      </p:sp>
      <p:sp>
        <p:nvSpPr>
          <p:cNvPr id="3" name="Rectangle 2"/>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e)	Surveillance capability </a:t>
            </a:r>
          </a:p>
        </p:txBody>
      </p:sp>
    </p:spTree>
    <p:extLst>
      <p:ext uri="{BB962C8B-B14F-4D97-AF65-F5344CB8AC3E}">
        <p14:creationId xmlns:p14="http://schemas.microsoft.com/office/powerpoint/2010/main" val="792405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108543"/>
          </a:xfrm>
          <a:prstGeom prst="rect">
            <a:avLst/>
          </a:prstGeom>
          <a:noFill/>
        </p:spPr>
        <p:txBody>
          <a:bodyPr wrap="square" rtlCol="0">
            <a:spAutoFit/>
          </a:bodyPr>
          <a:lstStyle/>
          <a:p>
            <a:pPr marL="285750" indent="-285750">
              <a:buBlip>
                <a:blip r:embed="rId3"/>
              </a:buBlip>
            </a:pPr>
            <a:r>
              <a:rPr lang="en-US" altLang="zh-CN" sz="2800" dirty="0" smtClean="0"/>
              <a:t>Recommendations :</a:t>
            </a:r>
            <a:endParaRPr lang="en-US" altLang="zh-CN" sz="2800" dirty="0"/>
          </a:p>
          <a:p>
            <a:pPr marL="742950" lvl="1" indent="-285750">
              <a:buBlip>
                <a:blip r:embed="rId3"/>
              </a:buBlip>
            </a:pPr>
            <a:r>
              <a:rPr lang="en-US" altLang="zh-CN" sz="2800" dirty="0" smtClean="0"/>
              <a:t> To mandate the equipage in the airspace in following up the APANPIRG’s conclusions to achieve benefits;</a:t>
            </a:r>
            <a:endParaRPr lang="en-US" altLang="zh-CN" sz="2800" dirty="0"/>
          </a:p>
          <a:p>
            <a:pPr marL="742950" lvl="1" indent="-285750">
              <a:buBlip>
                <a:blip r:embed="rId3"/>
              </a:buBlip>
            </a:pPr>
            <a:r>
              <a:rPr lang="en-US" altLang="zh-CN" sz="2800" dirty="0" smtClean="0"/>
              <a:t> To participate in the SURICG and CNS SG meetings/activities  and share the information on the experience gained and lesson learned on the implementation of ADS-B in the APAC Region. </a:t>
            </a:r>
          </a:p>
        </p:txBody>
      </p:sp>
      <p:sp>
        <p:nvSpPr>
          <p:cNvPr id="3" name="Rectangle 2"/>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e)	Surveillance capability </a:t>
            </a:r>
          </a:p>
        </p:txBody>
      </p:sp>
    </p:spTree>
    <p:extLst>
      <p:ext uri="{BB962C8B-B14F-4D97-AF65-F5344CB8AC3E}">
        <p14:creationId xmlns:p14="http://schemas.microsoft.com/office/powerpoint/2010/main" val="2757966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681541"/>
            <a:ext cx="864096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f)	</a:t>
            </a:r>
            <a:r>
              <a:rPr lang="en-US" altLang="zh-CN" b="1" dirty="0" smtClean="0"/>
              <a:t>Air Traffic Flow Management (ATFM</a:t>
            </a:r>
            <a:r>
              <a:rPr lang="en-US" altLang="zh-CN" b="1" dirty="0"/>
              <a:t>) / Collaborative Decision Making (CDM) </a:t>
            </a:r>
            <a:endParaRPr lang="en-US" altLang="zh-CN" sz="2800" b="1" dirty="0"/>
          </a:p>
        </p:txBody>
      </p:sp>
      <p:sp>
        <p:nvSpPr>
          <p:cNvPr id="8" name="Rectangular Callout 7"/>
          <p:cNvSpPr/>
          <p:nvPr/>
        </p:nvSpPr>
        <p:spPr>
          <a:xfrm>
            <a:off x="107504" y="2278901"/>
            <a:ext cx="2088231"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ATFM/CDM implementation for high density </a:t>
            </a:r>
            <a:r>
              <a:rPr lang="en-US" altLang="zh-CN" sz="1400" dirty="0" smtClean="0">
                <a:solidFill>
                  <a:schemeClr val="tx2">
                    <a:lumMod val="75000"/>
                  </a:schemeClr>
                </a:solidFill>
              </a:rPr>
              <a:t>airports by 2022</a:t>
            </a:r>
            <a:endParaRPr lang="zh-CN" altLang="en-US" sz="1400" dirty="0">
              <a:solidFill>
                <a:schemeClr val="tx2">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10" name="Picture 9"/>
          <p:cNvPicPr>
            <a:picLocks noChangeAspect="1"/>
          </p:cNvPicPr>
          <p:nvPr/>
        </p:nvPicPr>
        <p:blipFill rotWithShape="1">
          <a:blip r:embed="rId3"/>
          <a:srcRect l="82680" t="59799" r="6066" b="22510"/>
          <a:stretch/>
        </p:blipFill>
        <p:spPr>
          <a:xfrm>
            <a:off x="107504" y="3307260"/>
            <a:ext cx="531441" cy="469917"/>
          </a:xfrm>
          <a:prstGeom prst="rect">
            <a:avLst/>
          </a:prstGeom>
        </p:spPr>
      </p:pic>
      <p:sp>
        <p:nvSpPr>
          <p:cNvPr id="11" name="Rectangular Callout 10"/>
          <p:cNvSpPr/>
          <p:nvPr/>
        </p:nvSpPr>
        <p:spPr>
          <a:xfrm>
            <a:off x="147451" y="3939902"/>
            <a:ext cx="2048284" cy="86409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2">
                    <a:lumMod val="75000"/>
                  </a:schemeClr>
                </a:solidFill>
              </a:rPr>
              <a:t>Seamless ATM reporting (80), APAC A-CDM Implementation Survey and APA-CDM/TF/4 Meeting</a:t>
            </a:r>
            <a:endParaRPr lang="zh-CN" altLang="en-US" sz="1200" dirty="0">
              <a:solidFill>
                <a:schemeClr val="tx2">
                  <a:lumMod val="75000"/>
                </a:schemeClr>
              </a:solidFill>
            </a:endParaRPr>
          </a:p>
        </p:txBody>
      </p:sp>
      <p:sp>
        <p:nvSpPr>
          <p:cNvPr id="2" name="TextBox 1"/>
          <p:cNvSpPr txBox="1"/>
          <p:nvPr/>
        </p:nvSpPr>
        <p:spPr>
          <a:xfrm>
            <a:off x="2843808" y="2114638"/>
            <a:ext cx="5544616" cy="2831544"/>
          </a:xfrm>
          <a:prstGeom prst="rect">
            <a:avLst/>
          </a:prstGeom>
          <a:noFill/>
        </p:spPr>
        <p:txBody>
          <a:bodyPr wrap="square" rtlCol="0">
            <a:spAutoFit/>
          </a:bodyPr>
          <a:lstStyle/>
          <a:p>
            <a:r>
              <a:rPr lang="en-US" altLang="zh-CN" sz="2000" dirty="0"/>
              <a:t>Two indicators have been selected</a:t>
            </a:r>
            <a:r>
              <a:rPr lang="en-US" altLang="zh-CN" sz="2000" dirty="0" smtClean="0"/>
              <a:t>:</a:t>
            </a:r>
          </a:p>
          <a:p>
            <a:endParaRPr lang="zh-CN" altLang="zh-CN" sz="2000" dirty="0"/>
          </a:p>
          <a:p>
            <a:pPr marL="285750" lvl="0" indent="-285750">
              <a:buFont typeface="Wingdings" panose="05000000000000000000" pitchFamily="2" charset="2"/>
              <a:buChar char="Ø"/>
            </a:pPr>
            <a:r>
              <a:rPr lang="en-US" altLang="zh-CN" sz="2000" dirty="0"/>
              <a:t>Number of international high density airports with Airport-CDM implemented, </a:t>
            </a:r>
            <a:r>
              <a:rPr lang="en-US" altLang="zh-CN" sz="2000" dirty="0" smtClean="0"/>
              <a:t>and</a:t>
            </a:r>
          </a:p>
          <a:p>
            <a:pPr marL="285750" lvl="0" indent="-285750">
              <a:buFont typeface="Wingdings" panose="05000000000000000000" pitchFamily="2" charset="2"/>
              <a:buChar char="Ø"/>
            </a:pPr>
            <a:endParaRPr lang="zh-CN" altLang="zh-CN" sz="2000" dirty="0"/>
          </a:p>
          <a:p>
            <a:pPr marL="285750" lvl="0" indent="-285750">
              <a:buFont typeface="Wingdings" panose="05000000000000000000" pitchFamily="2" charset="2"/>
              <a:buChar char="Ø"/>
            </a:pPr>
            <a:r>
              <a:rPr lang="en-US" altLang="zh-CN" sz="2000" dirty="0"/>
              <a:t>High density FIRs and FIRs supporting Major Traffic Flows and high density aerodromes with ATFM/CDM implemented</a:t>
            </a:r>
            <a:endParaRPr lang="zh-CN" altLang="zh-CN" sz="2000" dirty="0"/>
          </a:p>
          <a:p>
            <a:endParaRPr lang="zh-CN" altLang="en-US" dirty="0"/>
          </a:p>
        </p:txBody>
      </p:sp>
    </p:spTree>
    <p:extLst>
      <p:ext uri="{BB962C8B-B14F-4D97-AF65-F5344CB8AC3E}">
        <p14:creationId xmlns:p14="http://schemas.microsoft.com/office/powerpoint/2010/main" val="288641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a)	USOAP Effective Implementation (EI)</a:t>
            </a:r>
          </a:p>
        </p:txBody>
      </p:sp>
      <p:sp>
        <p:nvSpPr>
          <p:cNvPr id="10" name="TextBox 9"/>
          <p:cNvSpPr txBox="1"/>
          <p:nvPr/>
        </p:nvSpPr>
        <p:spPr>
          <a:xfrm>
            <a:off x="-108520" y="1727180"/>
            <a:ext cx="8928992" cy="3046988"/>
          </a:xfrm>
          <a:prstGeom prst="rect">
            <a:avLst/>
          </a:prstGeom>
          <a:noFill/>
        </p:spPr>
        <p:txBody>
          <a:bodyPr wrap="square" rtlCol="0">
            <a:spAutoFit/>
          </a:bodyPr>
          <a:lstStyle/>
          <a:p>
            <a:pPr marL="285750" indent="-285750">
              <a:buBlip>
                <a:blip r:embed="rId2"/>
              </a:buBlip>
            </a:pPr>
            <a:r>
              <a:rPr lang="en-US" altLang="zh-CN" sz="2400" dirty="0" smtClean="0"/>
              <a:t> Progress since January 2018 :</a:t>
            </a:r>
          </a:p>
          <a:p>
            <a:pPr marL="285750" indent="-285750">
              <a:buBlip>
                <a:blip r:embed="rId2"/>
              </a:buBlip>
            </a:pPr>
            <a:endParaRPr lang="en-US" altLang="zh-CN" sz="2400" dirty="0" smtClean="0"/>
          </a:p>
          <a:p>
            <a:pPr marL="742950" lvl="1" indent="-285750">
              <a:buBlip>
                <a:blip r:embed="rId2"/>
              </a:buBlip>
            </a:pPr>
            <a:r>
              <a:rPr lang="en-US" altLang="zh-CN" sz="2400" dirty="0" smtClean="0"/>
              <a:t>EI Global average : </a:t>
            </a:r>
          </a:p>
          <a:p>
            <a:pPr lvl="1"/>
            <a:r>
              <a:rPr lang="en-US" altLang="zh-CN" sz="2400" dirty="0" smtClean="0"/>
              <a:t>from 65% to 68%</a:t>
            </a:r>
          </a:p>
          <a:p>
            <a:pPr lvl="1"/>
            <a:endParaRPr lang="en-US" altLang="zh-CN" sz="2400" dirty="0" smtClean="0"/>
          </a:p>
          <a:p>
            <a:pPr marL="742950" lvl="1" indent="-285750">
              <a:buBlip>
                <a:blip r:embed="rId2"/>
              </a:buBlip>
            </a:pPr>
            <a:r>
              <a:rPr lang="en-US" altLang="zh-CN" sz="2400" dirty="0" smtClean="0"/>
              <a:t>EI APAC average : </a:t>
            </a:r>
          </a:p>
          <a:p>
            <a:pPr lvl="1"/>
            <a:r>
              <a:rPr lang="en-US" altLang="zh-CN" sz="2400" dirty="0" smtClean="0"/>
              <a:t>from 60% to 63%</a:t>
            </a:r>
          </a:p>
          <a:p>
            <a:endParaRPr lang="en-US" altLang="zh-CN"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1032458578"/>
              </p:ext>
            </p:extLst>
          </p:nvPr>
        </p:nvGraphicFramePr>
        <p:xfrm>
          <a:off x="4288729" y="1707654"/>
          <a:ext cx="4531743" cy="2829560"/>
        </p:xfrm>
        <a:graphic>
          <a:graphicData uri="http://schemas.openxmlformats.org/drawingml/2006/table">
            <a:tbl>
              <a:tblPr firstRow="1" bandRow="1">
                <a:tableStyleId>{5C22544A-7EE6-4342-B048-85BDC9FD1C3A}</a:tableStyleId>
              </a:tblPr>
              <a:tblGrid>
                <a:gridCol w="954061">
                  <a:extLst>
                    <a:ext uri="{9D8B030D-6E8A-4147-A177-3AD203B41FA5}">
                      <a16:colId xmlns:a16="http://schemas.microsoft.com/office/drawing/2014/main" val="454291768"/>
                    </a:ext>
                  </a:extLst>
                </a:gridCol>
                <a:gridCol w="769368">
                  <a:extLst>
                    <a:ext uri="{9D8B030D-6E8A-4147-A177-3AD203B41FA5}">
                      <a16:colId xmlns:a16="http://schemas.microsoft.com/office/drawing/2014/main" val="2984258503"/>
                    </a:ext>
                  </a:extLst>
                </a:gridCol>
                <a:gridCol w="720080">
                  <a:extLst>
                    <a:ext uri="{9D8B030D-6E8A-4147-A177-3AD203B41FA5}">
                      <a16:colId xmlns:a16="http://schemas.microsoft.com/office/drawing/2014/main" val="1887060567"/>
                    </a:ext>
                  </a:extLst>
                </a:gridCol>
                <a:gridCol w="2088234">
                  <a:extLst>
                    <a:ext uri="{9D8B030D-6E8A-4147-A177-3AD203B41FA5}">
                      <a16:colId xmlns:a16="http://schemas.microsoft.com/office/drawing/2014/main" val="2302224315"/>
                    </a:ext>
                  </a:extLst>
                </a:gridCol>
              </a:tblGrid>
              <a:tr h="370840">
                <a:tc>
                  <a:txBody>
                    <a:bodyPr/>
                    <a:lstStyle/>
                    <a:p>
                      <a:r>
                        <a:rPr lang="en-US" altLang="zh-CN" sz="1400" dirty="0" smtClean="0"/>
                        <a:t>State / EI %</a:t>
                      </a:r>
                      <a:endParaRPr lang="zh-CN" altLang="en-US" sz="1400" dirty="0"/>
                    </a:p>
                  </a:txBody>
                  <a:tcPr/>
                </a:tc>
                <a:tc>
                  <a:txBody>
                    <a:bodyPr/>
                    <a:lstStyle/>
                    <a:p>
                      <a:pPr algn="ctr"/>
                      <a:r>
                        <a:rPr lang="en-US" altLang="zh-CN" sz="1400" dirty="0" smtClean="0"/>
                        <a:t>Jan 2018</a:t>
                      </a:r>
                      <a:endParaRPr lang="zh-CN" altLang="en-US" sz="1400" dirty="0"/>
                    </a:p>
                  </a:txBody>
                  <a:tcPr/>
                </a:tc>
                <a:tc>
                  <a:txBody>
                    <a:bodyPr/>
                    <a:lstStyle/>
                    <a:p>
                      <a:pPr algn="ctr"/>
                      <a:r>
                        <a:rPr lang="en-US" altLang="zh-CN" sz="1400" dirty="0" smtClean="0"/>
                        <a:t>Jun 2019</a:t>
                      </a:r>
                      <a:endParaRPr lang="zh-CN" altLang="en-US" sz="1400" dirty="0"/>
                    </a:p>
                  </a:txBody>
                  <a:tcPr/>
                </a:tc>
                <a:tc>
                  <a:txBody>
                    <a:bodyPr/>
                    <a:lstStyle/>
                    <a:p>
                      <a:r>
                        <a:rPr lang="en-US" altLang="zh-CN" sz="1400" dirty="0" smtClean="0"/>
                        <a:t>USOAP conducted</a:t>
                      </a:r>
                      <a:endParaRPr lang="zh-CN" altLang="en-US" sz="1400" dirty="0"/>
                    </a:p>
                  </a:txBody>
                  <a:tcPr/>
                </a:tc>
                <a:extLst>
                  <a:ext uri="{0D108BD9-81ED-4DB2-BD59-A6C34878D82A}">
                    <a16:rowId xmlns:a16="http://schemas.microsoft.com/office/drawing/2014/main" val="2571030757"/>
                  </a:ext>
                </a:extLst>
              </a:tr>
              <a:tr h="370840">
                <a:tc>
                  <a:txBody>
                    <a:bodyPr/>
                    <a:lstStyle/>
                    <a:p>
                      <a:r>
                        <a:rPr lang="en-US" altLang="zh-CN" sz="1200" dirty="0" smtClean="0"/>
                        <a:t>Bhutan</a:t>
                      </a:r>
                      <a:endParaRPr lang="zh-CN" altLang="en-US" sz="1200" dirty="0"/>
                    </a:p>
                  </a:txBody>
                  <a:tcPr/>
                </a:tc>
                <a:tc>
                  <a:txBody>
                    <a:bodyPr/>
                    <a:lstStyle/>
                    <a:p>
                      <a:pPr algn="ctr"/>
                      <a:r>
                        <a:rPr lang="en-US" altLang="zh-CN" sz="1200" dirty="0" smtClean="0"/>
                        <a:t>39.1</a:t>
                      </a:r>
                      <a:endParaRPr lang="zh-CN" altLang="en-US" sz="1200" dirty="0"/>
                    </a:p>
                  </a:txBody>
                  <a:tcPr/>
                </a:tc>
                <a:tc>
                  <a:txBody>
                    <a:bodyPr/>
                    <a:lstStyle/>
                    <a:p>
                      <a:pPr algn="ctr"/>
                      <a:r>
                        <a:rPr lang="en-US" altLang="zh-CN" sz="1200" dirty="0" smtClean="0"/>
                        <a:t>55.6</a:t>
                      </a:r>
                      <a:endParaRPr lang="zh-CN" altLang="en-US" sz="1200" dirty="0"/>
                    </a:p>
                  </a:txBody>
                  <a:tcPr/>
                </a:tc>
                <a:tc>
                  <a:txBody>
                    <a:bodyPr/>
                    <a:lstStyle/>
                    <a:p>
                      <a:r>
                        <a:rPr lang="en-US" altLang="zh-CN" sz="1200" dirty="0" smtClean="0"/>
                        <a:t>Aug 2018</a:t>
                      </a:r>
                      <a:endParaRPr lang="zh-CN" altLang="en-US" sz="1200" dirty="0"/>
                    </a:p>
                  </a:txBody>
                  <a:tcPr/>
                </a:tc>
                <a:extLst>
                  <a:ext uri="{0D108BD9-81ED-4DB2-BD59-A6C34878D82A}">
                    <a16:rowId xmlns:a16="http://schemas.microsoft.com/office/drawing/2014/main" val="951342775"/>
                  </a:ext>
                </a:extLst>
              </a:tr>
              <a:tr h="370840">
                <a:tc>
                  <a:txBody>
                    <a:bodyPr/>
                    <a:lstStyle/>
                    <a:p>
                      <a:r>
                        <a:rPr lang="en-US" altLang="zh-CN" sz="1200" dirty="0" smtClean="0"/>
                        <a:t>Cambodia</a:t>
                      </a:r>
                      <a:endParaRPr lang="zh-CN" altLang="en-US" sz="1200" dirty="0"/>
                    </a:p>
                  </a:txBody>
                  <a:tcPr/>
                </a:tc>
                <a:tc>
                  <a:txBody>
                    <a:bodyPr/>
                    <a:lstStyle/>
                    <a:p>
                      <a:pPr algn="ctr"/>
                      <a:r>
                        <a:rPr lang="en-US" altLang="zh-CN" sz="1200" dirty="0" smtClean="0"/>
                        <a:t>37.6</a:t>
                      </a:r>
                      <a:endParaRPr lang="zh-CN" altLang="en-US" sz="1200" dirty="0"/>
                    </a:p>
                  </a:txBody>
                  <a:tcPr/>
                </a:tc>
                <a:tc>
                  <a:txBody>
                    <a:bodyPr/>
                    <a:lstStyle/>
                    <a:p>
                      <a:pPr algn="ctr"/>
                      <a:r>
                        <a:rPr lang="en-US" altLang="zh-CN" sz="1200" dirty="0" smtClean="0"/>
                        <a:t>42.4</a:t>
                      </a:r>
                      <a:endParaRPr lang="zh-CN" altLang="en-US" sz="1200" dirty="0"/>
                    </a:p>
                  </a:txBody>
                  <a:tcPr/>
                </a:tc>
                <a:tc>
                  <a:txBody>
                    <a:bodyPr/>
                    <a:lstStyle/>
                    <a:p>
                      <a:r>
                        <a:rPr lang="en-US" altLang="zh-CN" sz="1200" dirty="0" smtClean="0"/>
                        <a:t>Dec 2018</a:t>
                      </a:r>
                      <a:endParaRPr lang="zh-CN" altLang="en-US" sz="1200" dirty="0"/>
                    </a:p>
                  </a:txBody>
                  <a:tcPr/>
                </a:tc>
                <a:extLst>
                  <a:ext uri="{0D108BD9-81ED-4DB2-BD59-A6C34878D82A}">
                    <a16:rowId xmlns:a16="http://schemas.microsoft.com/office/drawing/2014/main" val="1555423601"/>
                  </a:ext>
                </a:extLst>
              </a:tr>
              <a:tr h="370840">
                <a:tc>
                  <a:txBody>
                    <a:bodyPr/>
                    <a:lstStyle/>
                    <a:p>
                      <a:r>
                        <a:rPr lang="en-US" altLang="zh-CN" sz="1200" dirty="0" smtClean="0"/>
                        <a:t>India</a:t>
                      </a:r>
                      <a:endParaRPr lang="zh-CN" altLang="en-US" sz="1200" dirty="0"/>
                    </a:p>
                  </a:txBody>
                  <a:tcPr/>
                </a:tc>
                <a:tc>
                  <a:txBody>
                    <a:bodyPr/>
                    <a:lstStyle/>
                    <a:p>
                      <a:pPr algn="ctr"/>
                      <a:r>
                        <a:rPr lang="en-US" altLang="zh-CN" sz="1200" dirty="0" smtClean="0"/>
                        <a:t>65.7</a:t>
                      </a:r>
                      <a:endParaRPr lang="zh-CN" altLang="en-US" sz="1200" dirty="0"/>
                    </a:p>
                  </a:txBody>
                  <a:tcPr/>
                </a:tc>
                <a:tc>
                  <a:txBody>
                    <a:bodyPr/>
                    <a:lstStyle/>
                    <a:p>
                      <a:pPr algn="ctr"/>
                      <a:r>
                        <a:rPr lang="en-US" altLang="zh-CN" sz="1200" dirty="0" smtClean="0"/>
                        <a:t>72.9</a:t>
                      </a:r>
                      <a:endParaRPr lang="zh-CN" altLang="en-US" sz="1200" dirty="0"/>
                    </a:p>
                  </a:txBody>
                  <a:tcPr/>
                </a:tc>
                <a:tc>
                  <a:txBody>
                    <a:bodyPr/>
                    <a:lstStyle/>
                    <a:p>
                      <a:r>
                        <a:rPr lang="en-US" altLang="zh-CN" sz="1200" dirty="0" smtClean="0"/>
                        <a:t>Nov 2018</a:t>
                      </a:r>
                      <a:endParaRPr lang="zh-CN" altLang="en-US" sz="1200" dirty="0"/>
                    </a:p>
                  </a:txBody>
                  <a:tcPr/>
                </a:tc>
                <a:extLst>
                  <a:ext uri="{0D108BD9-81ED-4DB2-BD59-A6C34878D82A}">
                    <a16:rowId xmlns:a16="http://schemas.microsoft.com/office/drawing/2014/main" val="1504501552"/>
                  </a:ext>
                </a:extLst>
              </a:tr>
              <a:tr h="370840">
                <a:tc>
                  <a:txBody>
                    <a:bodyPr/>
                    <a:lstStyle/>
                    <a:p>
                      <a:r>
                        <a:rPr lang="en-US" altLang="zh-CN" sz="1200" dirty="0" smtClean="0"/>
                        <a:t>Myanmar</a:t>
                      </a:r>
                      <a:endParaRPr lang="zh-CN" altLang="en-US" sz="1200" dirty="0"/>
                    </a:p>
                  </a:txBody>
                  <a:tcPr/>
                </a:tc>
                <a:tc>
                  <a:txBody>
                    <a:bodyPr/>
                    <a:lstStyle/>
                    <a:p>
                      <a:pPr algn="ctr"/>
                      <a:r>
                        <a:rPr lang="en-US" altLang="zh-CN" sz="1200" dirty="0" smtClean="0"/>
                        <a:t>65.9</a:t>
                      </a:r>
                    </a:p>
                  </a:txBody>
                  <a:tcPr/>
                </a:tc>
                <a:tc>
                  <a:txBody>
                    <a:bodyPr/>
                    <a:lstStyle/>
                    <a:p>
                      <a:pPr algn="ctr"/>
                      <a:r>
                        <a:rPr lang="en-US" altLang="zh-CN" sz="1200" dirty="0" smtClean="0"/>
                        <a:t>70.0</a:t>
                      </a:r>
                      <a:endParaRPr lang="zh-CN" altLang="en-US" sz="1200" dirty="0"/>
                    </a:p>
                  </a:txBody>
                  <a:tcPr/>
                </a:tc>
                <a:tc>
                  <a:txBody>
                    <a:bodyPr/>
                    <a:lstStyle/>
                    <a:p>
                      <a:r>
                        <a:rPr lang="en-US" altLang="zh-CN" sz="1200" dirty="0" smtClean="0"/>
                        <a:t>Dec 2018</a:t>
                      </a:r>
                      <a:endParaRPr lang="zh-CN" altLang="en-US" sz="1200" dirty="0"/>
                    </a:p>
                  </a:txBody>
                  <a:tcPr/>
                </a:tc>
                <a:extLst>
                  <a:ext uri="{0D108BD9-81ED-4DB2-BD59-A6C34878D82A}">
                    <a16:rowId xmlns:a16="http://schemas.microsoft.com/office/drawing/2014/main" val="61053295"/>
                  </a:ext>
                </a:extLst>
              </a:tr>
              <a:tr h="370840">
                <a:tc>
                  <a:txBody>
                    <a:bodyPr/>
                    <a:lstStyle/>
                    <a:p>
                      <a:r>
                        <a:rPr lang="en-US" altLang="zh-CN" sz="1200" dirty="0" smtClean="0"/>
                        <a:t>Papua New Guinea</a:t>
                      </a:r>
                      <a:endParaRPr lang="zh-CN" altLang="en-US" sz="1200" dirty="0"/>
                    </a:p>
                  </a:txBody>
                  <a:tcPr/>
                </a:tc>
                <a:tc>
                  <a:txBody>
                    <a:bodyPr/>
                    <a:lstStyle/>
                    <a:p>
                      <a:pPr algn="ctr"/>
                      <a:r>
                        <a:rPr lang="en-US" altLang="zh-CN" sz="1200" dirty="0" smtClean="0"/>
                        <a:t>51.1</a:t>
                      </a:r>
                      <a:endParaRPr lang="zh-CN" altLang="en-US" sz="1200" dirty="0"/>
                    </a:p>
                  </a:txBody>
                  <a:tcPr/>
                </a:tc>
                <a:tc>
                  <a:txBody>
                    <a:bodyPr/>
                    <a:lstStyle/>
                    <a:p>
                      <a:pPr algn="ctr"/>
                      <a:r>
                        <a:rPr lang="en-US" altLang="zh-CN" sz="1200" dirty="0" smtClean="0"/>
                        <a:t>63.3</a:t>
                      </a:r>
                      <a:endParaRPr lang="zh-CN" altLang="en-US" sz="1200" dirty="0"/>
                    </a:p>
                  </a:txBody>
                  <a:tcPr/>
                </a:tc>
                <a:tc>
                  <a:txBody>
                    <a:bodyPr/>
                    <a:lstStyle/>
                    <a:p>
                      <a:r>
                        <a:rPr lang="en-US" altLang="zh-CN" sz="1200" dirty="0" smtClean="0"/>
                        <a:t>Mar &amp; Aug 2018</a:t>
                      </a:r>
                      <a:endParaRPr lang="zh-CN" altLang="en-US" sz="1200" dirty="0"/>
                    </a:p>
                  </a:txBody>
                  <a:tcPr/>
                </a:tc>
                <a:extLst>
                  <a:ext uri="{0D108BD9-81ED-4DB2-BD59-A6C34878D82A}">
                    <a16:rowId xmlns:a16="http://schemas.microsoft.com/office/drawing/2014/main" val="3339837577"/>
                  </a:ext>
                </a:extLst>
              </a:tr>
              <a:tr h="370840">
                <a:tc>
                  <a:txBody>
                    <a:bodyPr/>
                    <a:lstStyle/>
                    <a:p>
                      <a:r>
                        <a:rPr lang="en-US" altLang="zh-CN" sz="1200" dirty="0" smtClean="0"/>
                        <a:t>Sri Lanka</a:t>
                      </a:r>
                      <a:endParaRPr lang="zh-CN" altLang="en-US" sz="1200" dirty="0"/>
                    </a:p>
                  </a:txBody>
                  <a:tcPr/>
                </a:tc>
                <a:tc>
                  <a:txBody>
                    <a:bodyPr/>
                    <a:lstStyle/>
                    <a:p>
                      <a:pPr algn="ctr"/>
                      <a:r>
                        <a:rPr lang="en-US" altLang="zh-CN" sz="1200" dirty="0" smtClean="0"/>
                        <a:t>87.4</a:t>
                      </a:r>
                      <a:endParaRPr lang="zh-CN" altLang="en-US" sz="1200" dirty="0"/>
                    </a:p>
                  </a:txBody>
                  <a:tcPr/>
                </a:tc>
                <a:tc>
                  <a:txBody>
                    <a:bodyPr/>
                    <a:lstStyle/>
                    <a:p>
                      <a:pPr algn="ctr"/>
                      <a:r>
                        <a:rPr lang="en-US" altLang="zh-CN" sz="1200" dirty="0" smtClean="0"/>
                        <a:t>88.4</a:t>
                      </a:r>
                      <a:endParaRPr lang="zh-CN" altLang="en-US" sz="1200" dirty="0"/>
                    </a:p>
                  </a:txBody>
                  <a:tcPr/>
                </a:tc>
                <a:tc>
                  <a:txBody>
                    <a:bodyPr/>
                    <a:lstStyle/>
                    <a:p>
                      <a:r>
                        <a:rPr lang="en-US" altLang="zh-CN" sz="1200" dirty="0" smtClean="0"/>
                        <a:t>Jun 2018</a:t>
                      </a:r>
                      <a:endParaRPr lang="zh-CN" altLang="en-US" sz="1200" dirty="0"/>
                    </a:p>
                  </a:txBody>
                  <a:tcPr/>
                </a:tc>
                <a:extLst>
                  <a:ext uri="{0D108BD9-81ED-4DB2-BD59-A6C34878D82A}">
                    <a16:rowId xmlns:a16="http://schemas.microsoft.com/office/drawing/2014/main" val="3372665728"/>
                  </a:ext>
                </a:extLst>
              </a:tr>
            </a:tbl>
          </a:graphicData>
        </a:graphic>
      </p:graphicFrame>
      <p:sp>
        <p:nvSpPr>
          <p:cNvPr id="4" name="TextBox 3"/>
          <p:cNvSpPr txBox="1"/>
          <p:nvPr/>
        </p:nvSpPr>
        <p:spPr>
          <a:xfrm>
            <a:off x="3779912" y="4609222"/>
            <a:ext cx="7272808" cy="307777"/>
          </a:xfrm>
          <a:prstGeom prst="rect">
            <a:avLst/>
          </a:prstGeom>
          <a:noFill/>
        </p:spPr>
        <p:txBody>
          <a:bodyPr wrap="square" rtlCol="0">
            <a:spAutoFit/>
          </a:bodyPr>
          <a:lstStyle/>
          <a:p>
            <a:r>
              <a:rPr lang="en-US" altLang="zh-CN" sz="1400" dirty="0" smtClean="0"/>
              <a:t>Note </a:t>
            </a:r>
            <a:r>
              <a:rPr lang="en-US" altLang="zh-CN" sz="1400" dirty="0"/>
              <a:t>: Thailand : ICVM completed in May 2019. Report not published. </a:t>
            </a:r>
            <a:endParaRPr lang="zh-CN" altLang="en-US" sz="1400" dirty="0"/>
          </a:p>
        </p:txBody>
      </p:sp>
    </p:spTree>
    <p:extLst>
      <p:ext uri="{BB962C8B-B14F-4D97-AF65-F5344CB8AC3E}">
        <p14:creationId xmlns:p14="http://schemas.microsoft.com/office/powerpoint/2010/main" val="33166791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681541"/>
            <a:ext cx="864096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f)	</a:t>
            </a:r>
            <a:r>
              <a:rPr lang="en-US" altLang="zh-CN" b="1" dirty="0" smtClean="0"/>
              <a:t>Air Traffic Flow Management (ATFM</a:t>
            </a:r>
            <a:r>
              <a:rPr lang="en-US" altLang="zh-CN" b="1" dirty="0"/>
              <a:t>) / Collaborative Decision Making (CDM) </a:t>
            </a:r>
            <a:endParaRPr lang="en-US" altLang="zh-CN" sz="2800" b="1" dirty="0"/>
          </a:p>
        </p:txBody>
      </p:sp>
      <p:sp>
        <p:nvSpPr>
          <p:cNvPr id="8" name="TextBox 7"/>
          <p:cNvSpPr txBox="1"/>
          <p:nvPr/>
        </p:nvSpPr>
        <p:spPr>
          <a:xfrm>
            <a:off x="3723140" y="1771738"/>
            <a:ext cx="5400600" cy="3416320"/>
          </a:xfrm>
          <a:prstGeom prst="rect">
            <a:avLst/>
          </a:prstGeom>
          <a:noFill/>
        </p:spPr>
        <p:txBody>
          <a:bodyPr wrap="square" rtlCol="0">
            <a:spAutoFit/>
          </a:bodyPr>
          <a:lstStyle/>
          <a:p>
            <a:pPr lvl="2"/>
            <a:r>
              <a:rPr lang="en-US" altLang="zh-CN" sz="2400" dirty="0" smtClean="0"/>
              <a:t>Total number </a:t>
            </a:r>
            <a:r>
              <a:rPr lang="en-US" altLang="zh-CN" sz="2400" dirty="0"/>
              <a:t>of </a:t>
            </a:r>
            <a:r>
              <a:rPr lang="en-US" altLang="zh-CN" sz="2400" dirty="0" smtClean="0"/>
              <a:t>international high </a:t>
            </a:r>
            <a:r>
              <a:rPr lang="en-US" altLang="zh-CN" sz="2400" dirty="0"/>
              <a:t>density airports </a:t>
            </a:r>
            <a:r>
              <a:rPr lang="en-US" altLang="zh-CN" sz="2400" dirty="0" smtClean="0"/>
              <a:t>= 72</a:t>
            </a:r>
          </a:p>
          <a:p>
            <a:pPr lvl="2"/>
            <a:endParaRPr lang="en-US" altLang="zh-CN" sz="2400" dirty="0"/>
          </a:p>
          <a:p>
            <a:pPr lvl="2"/>
            <a:r>
              <a:rPr lang="en-US" altLang="zh-CN" sz="2400" dirty="0" smtClean="0"/>
              <a:t>In Jan 2018, </a:t>
            </a:r>
            <a:r>
              <a:rPr lang="en-US" altLang="zh-CN" sz="2400" dirty="0" smtClean="0">
                <a:solidFill>
                  <a:srgbClr val="FFC000"/>
                </a:solidFill>
              </a:rPr>
              <a:t>15 </a:t>
            </a:r>
            <a:r>
              <a:rPr lang="en-US" altLang="zh-CN" sz="2400" dirty="0" smtClean="0"/>
              <a:t>of them had implemented A-CDM. Now, it is </a:t>
            </a:r>
            <a:r>
              <a:rPr lang="en-US" altLang="zh-CN" sz="2400" dirty="0" smtClean="0">
                <a:solidFill>
                  <a:schemeClr val="accent3">
                    <a:lumMod val="75000"/>
                  </a:schemeClr>
                </a:solidFill>
              </a:rPr>
              <a:t>20</a:t>
            </a:r>
            <a:r>
              <a:rPr lang="en-US" altLang="zh-CN" sz="2400" dirty="0" smtClean="0"/>
              <a:t>.</a:t>
            </a:r>
          </a:p>
          <a:p>
            <a:pPr lvl="2"/>
            <a:endParaRPr lang="en-US" altLang="zh-CN" sz="2400" dirty="0" smtClean="0"/>
          </a:p>
          <a:p>
            <a:pPr lvl="2"/>
            <a:r>
              <a:rPr lang="en-US" altLang="zh-CN" sz="2400" dirty="0" smtClean="0">
                <a:solidFill>
                  <a:srgbClr val="7B0052"/>
                </a:solidFill>
              </a:rPr>
              <a:t>24</a:t>
            </a:r>
            <a:r>
              <a:rPr lang="en-US" altLang="zh-CN" sz="2400" dirty="0" smtClean="0"/>
              <a:t> have planned to implement </a:t>
            </a:r>
          </a:p>
          <a:p>
            <a:pPr lvl="2"/>
            <a:r>
              <a:rPr lang="en-US" altLang="zh-CN" sz="2400" dirty="0" smtClean="0"/>
              <a:t>A-CDM before end of 2020.</a:t>
            </a:r>
          </a:p>
          <a:p>
            <a:pPr lvl="2"/>
            <a:endParaRPr lang="en-US" altLang="zh-CN" sz="2400" dirty="0" smtClean="0"/>
          </a:p>
        </p:txBody>
      </p:sp>
      <p:pic>
        <p:nvPicPr>
          <p:cNvPr id="4" name="Picture 3"/>
          <p:cNvPicPr>
            <a:picLocks noChangeAspect="1"/>
          </p:cNvPicPr>
          <p:nvPr/>
        </p:nvPicPr>
        <p:blipFill rotWithShape="1">
          <a:blip r:embed="rId2"/>
          <a:srcRect l="23619" t="27600" r="38188" b="19901"/>
          <a:stretch/>
        </p:blipFill>
        <p:spPr>
          <a:xfrm>
            <a:off x="179512" y="1635646"/>
            <a:ext cx="4180617" cy="3232436"/>
          </a:xfrm>
          <a:prstGeom prst="rect">
            <a:avLst/>
          </a:prstGeom>
        </p:spPr>
      </p:pic>
    </p:spTree>
    <p:extLst>
      <p:ext uri="{BB962C8B-B14F-4D97-AF65-F5344CB8AC3E}">
        <p14:creationId xmlns:p14="http://schemas.microsoft.com/office/powerpoint/2010/main" val="52845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681541"/>
            <a:ext cx="864096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f)	</a:t>
            </a:r>
            <a:r>
              <a:rPr lang="en-US" altLang="zh-CN" b="1" dirty="0" smtClean="0"/>
              <a:t>Air Traffic Flow Management (ATFM</a:t>
            </a:r>
            <a:r>
              <a:rPr lang="en-US" altLang="zh-CN" b="1" dirty="0"/>
              <a:t>) / Collaborative Decision Making (CDM) </a:t>
            </a:r>
            <a:endParaRPr lang="en-US" altLang="zh-CN" sz="2800" b="1" dirty="0"/>
          </a:p>
        </p:txBody>
      </p:sp>
      <p:pic>
        <p:nvPicPr>
          <p:cNvPr id="4" name="Picture 3"/>
          <p:cNvPicPr>
            <a:picLocks noChangeAspect="1"/>
          </p:cNvPicPr>
          <p:nvPr/>
        </p:nvPicPr>
        <p:blipFill>
          <a:blip r:embed="rId2"/>
          <a:stretch>
            <a:fillRect/>
          </a:stretch>
        </p:blipFill>
        <p:spPr>
          <a:xfrm>
            <a:off x="1835696" y="1707654"/>
            <a:ext cx="5292476" cy="3175486"/>
          </a:xfrm>
          <a:prstGeom prst="rect">
            <a:avLst/>
          </a:prstGeom>
        </p:spPr>
      </p:pic>
    </p:spTree>
    <p:extLst>
      <p:ext uri="{BB962C8B-B14F-4D97-AF65-F5344CB8AC3E}">
        <p14:creationId xmlns:p14="http://schemas.microsoft.com/office/powerpoint/2010/main" val="3173346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4093428"/>
          </a:xfrm>
          <a:prstGeom prst="rect">
            <a:avLst/>
          </a:prstGeom>
          <a:noFill/>
        </p:spPr>
        <p:txBody>
          <a:bodyPr wrap="square" rtlCol="0">
            <a:spAutoFit/>
          </a:bodyPr>
          <a:lstStyle/>
          <a:p>
            <a:pPr marL="285750" indent="-285750">
              <a:buBlip>
                <a:blip r:embed="rId2"/>
              </a:buBlip>
            </a:pPr>
            <a:r>
              <a:rPr lang="en-US" altLang="zh-CN" sz="2800" dirty="0" smtClean="0"/>
              <a:t>Main challenges :</a:t>
            </a:r>
            <a:endParaRPr lang="en-US" altLang="zh-CN" sz="2800" dirty="0"/>
          </a:p>
          <a:p>
            <a:pPr marL="742950" lvl="1" indent="-285750">
              <a:buBlip>
                <a:blip r:embed="rId2"/>
              </a:buBlip>
            </a:pPr>
            <a:r>
              <a:rPr lang="en-US" altLang="zh-CN" sz="2200" dirty="0" smtClean="0"/>
              <a:t>ATFM/CDM</a:t>
            </a:r>
          </a:p>
          <a:p>
            <a:pPr marL="1200150" lvl="2" indent="-285750">
              <a:buBlip>
                <a:blip r:embed="rId2"/>
              </a:buBlip>
            </a:pPr>
            <a:r>
              <a:rPr lang="en-US" altLang="zh-CN" sz="2200" dirty="0" smtClean="0"/>
              <a:t>Harmonization of sub-regional ATFM initiatives</a:t>
            </a:r>
          </a:p>
          <a:p>
            <a:pPr marL="1200150" lvl="2" indent="-285750">
              <a:buBlip>
                <a:blip r:embed="rId2"/>
              </a:buBlip>
            </a:pPr>
            <a:r>
              <a:rPr lang="en-US" altLang="zh-CN" sz="2200" dirty="0" smtClean="0"/>
              <a:t>Traditional tactical ATC restrictions</a:t>
            </a:r>
          </a:p>
          <a:p>
            <a:pPr marL="1200150" lvl="2" indent="-285750">
              <a:buBlip>
                <a:blip r:embed="rId2"/>
              </a:buBlip>
            </a:pPr>
            <a:r>
              <a:rPr lang="en-US" altLang="zh-CN" sz="2200" dirty="0" smtClean="0"/>
              <a:t>Lack of information exchange (e.g. DEP message)</a:t>
            </a:r>
          </a:p>
          <a:p>
            <a:pPr marL="1200150" lvl="2" indent="-285750">
              <a:buBlip>
                <a:blip r:embed="rId2"/>
              </a:buBlip>
            </a:pPr>
            <a:r>
              <a:rPr lang="en-US" altLang="zh-CN" sz="2200" dirty="0" smtClean="0"/>
              <a:t>Lack of Post Operations Analysis</a:t>
            </a:r>
          </a:p>
          <a:p>
            <a:pPr marL="742950" lvl="1" indent="-285750">
              <a:buBlip>
                <a:blip r:embed="rId2"/>
              </a:buBlip>
            </a:pPr>
            <a:r>
              <a:rPr lang="en-US" altLang="zh-CN" sz="2200" dirty="0" smtClean="0"/>
              <a:t>A-CDM</a:t>
            </a:r>
            <a:endParaRPr lang="en-US" altLang="zh-CN" sz="2200" dirty="0"/>
          </a:p>
          <a:p>
            <a:pPr marL="1200150" lvl="2" indent="-285750">
              <a:buBlip>
                <a:blip r:embed="rId2"/>
              </a:buBlip>
            </a:pPr>
            <a:r>
              <a:rPr lang="en-US" altLang="zh-CN" sz="2200" dirty="0" smtClean="0"/>
              <a:t>Local constraints and requirements</a:t>
            </a:r>
          </a:p>
          <a:p>
            <a:pPr marL="1200150" lvl="2" indent="-285750">
              <a:buBlip>
                <a:blip r:embed="rId2"/>
              </a:buBlip>
            </a:pPr>
            <a:r>
              <a:rPr lang="en-US" altLang="zh-CN" sz="2200" dirty="0" smtClean="0"/>
              <a:t>Harmonization of A-CDM process and/or operation</a:t>
            </a:r>
          </a:p>
          <a:p>
            <a:pPr marL="1200150" lvl="2" indent="-285750">
              <a:buBlip>
                <a:blip r:embed="rId2"/>
              </a:buBlip>
            </a:pPr>
            <a:endParaRPr lang="en-US" altLang="zh-CN" sz="2800" dirty="0" smtClean="0"/>
          </a:p>
          <a:p>
            <a:pPr lvl="1"/>
            <a:endParaRPr lang="en-US" altLang="zh-CN" sz="2800" dirty="0" smtClean="0"/>
          </a:p>
        </p:txBody>
      </p:sp>
      <p:sp>
        <p:nvSpPr>
          <p:cNvPr id="3" name="Rectangle 2"/>
          <p:cNvSpPr/>
          <p:nvPr/>
        </p:nvSpPr>
        <p:spPr>
          <a:xfrm>
            <a:off x="323528" y="681541"/>
            <a:ext cx="864096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f)	</a:t>
            </a:r>
            <a:r>
              <a:rPr lang="en-US" altLang="zh-CN" b="1" dirty="0" smtClean="0"/>
              <a:t>Air Traffic Flow Management (ATFM</a:t>
            </a:r>
            <a:r>
              <a:rPr lang="en-US" altLang="zh-CN" b="1" dirty="0"/>
              <a:t>) / Collaborative Decision Making (CDM) </a:t>
            </a:r>
            <a:endParaRPr lang="en-US" altLang="zh-CN" sz="2800" b="1" dirty="0"/>
          </a:p>
        </p:txBody>
      </p:sp>
    </p:spTree>
    <p:extLst>
      <p:ext uri="{BB962C8B-B14F-4D97-AF65-F5344CB8AC3E}">
        <p14:creationId xmlns:p14="http://schemas.microsoft.com/office/powerpoint/2010/main" val="31859264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970318"/>
          </a:xfrm>
          <a:prstGeom prst="rect">
            <a:avLst/>
          </a:prstGeom>
          <a:noFill/>
        </p:spPr>
        <p:txBody>
          <a:bodyPr wrap="square" rtlCol="0">
            <a:spAutoFit/>
          </a:bodyPr>
          <a:lstStyle/>
          <a:p>
            <a:pPr marL="285750" indent="-285750">
              <a:buBlip>
                <a:blip r:embed="rId2"/>
              </a:buBlip>
            </a:pPr>
            <a:r>
              <a:rPr lang="en-US" altLang="zh-CN" sz="2800" dirty="0" smtClean="0"/>
              <a:t>Recommendations :</a:t>
            </a:r>
            <a:endParaRPr lang="en-US" altLang="zh-CN" sz="2800" dirty="0"/>
          </a:p>
          <a:p>
            <a:pPr marL="742950" lvl="1" indent="-285750">
              <a:buBlip>
                <a:blip r:embed="rId2"/>
              </a:buBlip>
            </a:pPr>
            <a:r>
              <a:rPr lang="en-US" altLang="zh-CN" sz="2400" dirty="0" smtClean="0"/>
              <a:t>ATFM/CDM</a:t>
            </a:r>
          </a:p>
          <a:p>
            <a:pPr marL="1200150" lvl="2" indent="-285750">
              <a:buBlip>
                <a:blip r:embed="rId2"/>
              </a:buBlip>
            </a:pPr>
            <a:r>
              <a:rPr lang="en-US" altLang="zh-CN" sz="2400" dirty="0" smtClean="0"/>
              <a:t>Increase capacity is fundamental necessity</a:t>
            </a:r>
          </a:p>
          <a:p>
            <a:pPr marL="1200150" lvl="2" indent="-285750">
              <a:buBlip>
                <a:blip r:embed="rId2"/>
              </a:buBlip>
            </a:pPr>
            <a:r>
              <a:rPr lang="en-US" altLang="zh-CN" sz="2400" dirty="0" smtClean="0"/>
              <a:t>Reform: from traditional tactical ATC restrictions to ATFM</a:t>
            </a:r>
          </a:p>
          <a:p>
            <a:pPr marL="1200150" lvl="2" indent="-285750">
              <a:buBlip>
                <a:blip r:embed="rId2"/>
              </a:buBlip>
            </a:pPr>
            <a:r>
              <a:rPr lang="en-US" altLang="zh-CN" sz="2400" dirty="0" smtClean="0"/>
              <a:t>Post Operations Analysis is essential for better ATFM</a:t>
            </a:r>
            <a:endParaRPr lang="en-US" altLang="zh-CN" sz="2400" dirty="0"/>
          </a:p>
          <a:p>
            <a:pPr marL="742950" lvl="1" indent="-285750">
              <a:buBlip>
                <a:blip r:embed="rId2"/>
              </a:buBlip>
            </a:pPr>
            <a:r>
              <a:rPr lang="en-US" altLang="zh-CN" sz="2400" dirty="0" smtClean="0"/>
              <a:t>A-CDM</a:t>
            </a:r>
          </a:p>
          <a:p>
            <a:pPr marL="1200150" lvl="2" indent="-285750">
              <a:buBlip>
                <a:blip r:embed="rId2"/>
              </a:buBlip>
            </a:pPr>
            <a:r>
              <a:rPr lang="en-US" altLang="zh-CN" sz="2400" dirty="0" smtClean="0"/>
              <a:t>Harmonized implementation process and/or procedures</a:t>
            </a:r>
          </a:p>
          <a:p>
            <a:pPr marL="1200150" lvl="2" indent="-285750">
              <a:buBlip>
                <a:blip r:embed="rId2"/>
              </a:buBlip>
            </a:pPr>
            <a:r>
              <a:rPr lang="en-US" altLang="zh-CN" sz="2400" dirty="0" smtClean="0"/>
              <a:t>Integration with ATFM</a:t>
            </a:r>
          </a:p>
          <a:p>
            <a:pPr marL="1200150" lvl="2" indent="-285750">
              <a:buBlip>
                <a:blip r:embed="rId2"/>
              </a:buBlip>
            </a:pPr>
            <a:endParaRPr lang="en-US" altLang="zh-CN" sz="2800" dirty="0" smtClean="0"/>
          </a:p>
          <a:p>
            <a:pPr lvl="1"/>
            <a:endParaRPr lang="en-US" altLang="zh-CN" sz="2800" dirty="0" smtClean="0"/>
          </a:p>
        </p:txBody>
      </p:sp>
      <p:sp>
        <p:nvSpPr>
          <p:cNvPr id="3" name="Rectangle 2"/>
          <p:cNvSpPr/>
          <p:nvPr/>
        </p:nvSpPr>
        <p:spPr>
          <a:xfrm>
            <a:off x="323528" y="681541"/>
            <a:ext cx="864096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f)	</a:t>
            </a:r>
            <a:r>
              <a:rPr lang="en-US" altLang="zh-CN" b="1" dirty="0" smtClean="0"/>
              <a:t>Air Traffic Flow Management (ATFM</a:t>
            </a:r>
            <a:r>
              <a:rPr lang="en-US" altLang="zh-CN" b="1" dirty="0"/>
              <a:t>) / Collaborative Decision Making (CDM) </a:t>
            </a:r>
            <a:endParaRPr lang="en-US" altLang="zh-CN" sz="2800" b="1" dirty="0"/>
          </a:p>
        </p:txBody>
      </p:sp>
    </p:spTree>
    <p:extLst>
      <p:ext uri="{BB962C8B-B14F-4D97-AF65-F5344CB8AC3E}">
        <p14:creationId xmlns:p14="http://schemas.microsoft.com/office/powerpoint/2010/main" val="30875272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g)	National Air Navigation Plan</a:t>
            </a:r>
          </a:p>
        </p:txBody>
      </p:sp>
      <p:sp>
        <p:nvSpPr>
          <p:cNvPr id="4" name="Rectangle 3"/>
          <p:cNvSpPr/>
          <p:nvPr/>
        </p:nvSpPr>
        <p:spPr>
          <a:xfrm>
            <a:off x="2483768" y="1976608"/>
            <a:ext cx="6624736" cy="2462213"/>
          </a:xfrm>
          <a:prstGeom prst="rect">
            <a:avLst/>
          </a:prstGeom>
        </p:spPr>
        <p:txBody>
          <a:bodyPr wrap="square">
            <a:spAutoFit/>
          </a:bodyPr>
          <a:lstStyle/>
          <a:p>
            <a:pPr algn="just">
              <a:spcAft>
                <a:spcPts val="1200"/>
              </a:spcAft>
            </a:pPr>
            <a:r>
              <a:rPr lang="en-US" altLang="zh-CN" sz="2400" dirty="0">
                <a:latin typeface="Times New Roman" panose="02020603050405020304" pitchFamily="18" charset="0"/>
                <a:ea typeface="DengXian"/>
              </a:rPr>
              <a:t>Few States have reported to the Regional Office having developed a </a:t>
            </a:r>
            <a:r>
              <a:rPr lang="en-US" altLang="zh-CN" sz="2400" dirty="0" smtClean="0">
                <a:latin typeface="Times New Roman" panose="02020603050405020304" pitchFamily="18" charset="0"/>
                <a:ea typeface="DengXian"/>
              </a:rPr>
              <a:t>National </a:t>
            </a:r>
            <a:r>
              <a:rPr lang="en-US" altLang="zh-CN" sz="2400" dirty="0">
                <a:latin typeface="Times New Roman" panose="02020603050405020304" pitchFamily="18" charset="0"/>
                <a:ea typeface="DengXian"/>
              </a:rPr>
              <a:t>Air Navigation Plan (NANP</a:t>
            </a:r>
            <a:r>
              <a:rPr lang="en-US" altLang="zh-CN" sz="2400" dirty="0" smtClean="0">
                <a:latin typeface="Times New Roman" panose="02020603050405020304" pitchFamily="18" charset="0"/>
                <a:ea typeface="DengXian"/>
              </a:rPr>
              <a:t>) :</a:t>
            </a:r>
          </a:p>
          <a:p>
            <a:pPr algn="just">
              <a:spcAft>
                <a:spcPts val="1200"/>
              </a:spcAft>
            </a:pPr>
            <a:r>
              <a:rPr lang="en-US" altLang="zh-CN" sz="2400" dirty="0">
                <a:latin typeface="Times New Roman" panose="02020603050405020304" pitchFamily="18" charset="0"/>
                <a:ea typeface="DengXian"/>
              </a:rPr>
              <a:t>Indonesia, Lao PDR, Hong Kong (China), Singapore, Thailand, </a:t>
            </a:r>
            <a:r>
              <a:rPr lang="en-US" altLang="zh-CN" sz="2400" dirty="0" smtClean="0">
                <a:latin typeface="Times New Roman" panose="02020603050405020304" pitchFamily="18" charset="0"/>
                <a:ea typeface="DengXian"/>
              </a:rPr>
              <a:t>Myanmar, </a:t>
            </a:r>
            <a:r>
              <a:rPr lang="en-US" altLang="zh-CN" sz="2400" dirty="0">
                <a:latin typeface="Times New Roman" panose="02020603050405020304" pitchFamily="18" charset="0"/>
                <a:ea typeface="DengXian"/>
              </a:rPr>
              <a:t>Vietnam and Philippines.</a:t>
            </a:r>
            <a:endParaRPr lang="zh-CN" altLang="zh-CN" sz="2400" dirty="0">
              <a:latin typeface="Times New Roman" panose="02020603050405020304" pitchFamily="18" charset="0"/>
              <a:ea typeface="DengXian"/>
            </a:endParaRPr>
          </a:p>
        </p:txBody>
      </p:sp>
      <p:sp>
        <p:nvSpPr>
          <p:cNvPr id="6" name="Rectangular Callout 5"/>
          <p:cNvSpPr/>
          <p:nvPr/>
        </p:nvSpPr>
        <p:spPr>
          <a:xfrm>
            <a:off x="107504" y="2278900"/>
            <a:ext cx="2088232" cy="1532416"/>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Include air navigation in national planning frameworks such as National Development Plans (NDPs) supported by National Air Navigation </a:t>
            </a:r>
            <a:r>
              <a:rPr lang="en-US" altLang="zh-CN" sz="1400" dirty="0" smtClean="0">
                <a:solidFill>
                  <a:schemeClr val="tx2">
                    <a:lumMod val="75000"/>
                  </a:schemeClr>
                </a:solidFill>
              </a:rPr>
              <a:t>Plans by 2022</a:t>
            </a:r>
            <a:endParaRPr lang="zh-CN" altLang="en-US" sz="1400" dirty="0">
              <a:solidFill>
                <a:schemeClr val="tx2">
                  <a:lumMod val="7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pic>
        <p:nvPicPr>
          <p:cNvPr id="8" name="Picture 7"/>
          <p:cNvPicPr>
            <a:picLocks noChangeAspect="1"/>
          </p:cNvPicPr>
          <p:nvPr/>
        </p:nvPicPr>
        <p:blipFill rotWithShape="1">
          <a:blip r:embed="rId3"/>
          <a:srcRect l="82680" t="59799" r="6066" b="22510"/>
          <a:stretch/>
        </p:blipFill>
        <p:spPr>
          <a:xfrm>
            <a:off x="107504" y="3811316"/>
            <a:ext cx="531441" cy="469917"/>
          </a:xfrm>
          <a:prstGeom prst="rect">
            <a:avLst/>
          </a:prstGeom>
        </p:spPr>
      </p:pic>
      <p:sp>
        <p:nvSpPr>
          <p:cNvPr id="9" name="Rectangular Callout 8"/>
          <p:cNvSpPr/>
          <p:nvPr/>
        </p:nvSpPr>
        <p:spPr>
          <a:xfrm>
            <a:off x="147451" y="4443958"/>
            <a:ext cx="1328205" cy="360040"/>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2">
                    <a:lumMod val="75000"/>
                  </a:schemeClr>
                </a:solidFill>
              </a:rPr>
              <a:t>Survey in 2019</a:t>
            </a:r>
            <a:endParaRPr lang="zh-CN" altLang="en-US" sz="1400" dirty="0">
              <a:solidFill>
                <a:schemeClr val="tx2">
                  <a:lumMod val="75000"/>
                </a:schemeClr>
              </a:solidFill>
            </a:endParaRPr>
          </a:p>
        </p:txBody>
      </p:sp>
    </p:spTree>
    <p:extLst>
      <p:ext uri="{BB962C8B-B14F-4D97-AF65-F5344CB8AC3E}">
        <p14:creationId xmlns:p14="http://schemas.microsoft.com/office/powerpoint/2010/main" val="9229946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954107"/>
          </a:xfrm>
          <a:prstGeom prst="rect">
            <a:avLst/>
          </a:prstGeom>
          <a:noFill/>
        </p:spPr>
        <p:txBody>
          <a:bodyPr wrap="square" rtlCol="0">
            <a:spAutoFit/>
          </a:bodyPr>
          <a:lstStyle/>
          <a:p>
            <a:pPr marL="285750" indent="-285750">
              <a:buBlip>
                <a:blip r:embed="rId2"/>
              </a:buBlip>
            </a:pPr>
            <a:r>
              <a:rPr lang="en-US" altLang="zh-CN" sz="2800" dirty="0" smtClean="0"/>
              <a:t>Recommendations :</a:t>
            </a:r>
            <a:endParaRPr lang="en-US" altLang="zh-CN" sz="2800" dirty="0"/>
          </a:p>
          <a:p>
            <a:pPr marL="742950" lvl="1" indent="-285750">
              <a:buBlip>
                <a:blip r:embed="rId2"/>
              </a:buBlip>
            </a:pPr>
            <a:r>
              <a:rPr lang="en-US" altLang="zh-CN" sz="2800" dirty="0" smtClean="0"/>
              <a:t>Use the </a:t>
            </a:r>
            <a:r>
              <a:rPr lang="en-US" altLang="zh-CN" sz="2800" smtClean="0"/>
              <a:t>template provided at the last ATM/SG</a:t>
            </a:r>
            <a:endParaRPr lang="en-US" altLang="zh-CN" sz="2800" dirty="0" smtClean="0"/>
          </a:p>
        </p:txBody>
      </p:sp>
      <p:sp>
        <p:nvSpPr>
          <p:cNvPr id="3" name="Rectangle 2"/>
          <p:cNvSpPr/>
          <p:nvPr/>
        </p:nvSpPr>
        <p:spPr>
          <a:xfrm>
            <a:off x="539552" y="681541"/>
            <a:ext cx="6912768"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Air </a:t>
            </a:r>
            <a:r>
              <a:rPr lang="en-US" altLang="zh-CN" sz="2800" b="1" dirty="0"/>
              <a:t>Navigation </a:t>
            </a:r>
            <a:r>
              <a:rPr lang="en-US" altLang="zh-CN" sz="2800" b="1" dirty="0" smtClean="0"/>
              <a:t>Services</a:t>
            </a:r>
          </a:p>
          <a:p>
            <a:pPr lvl="0" defTabSz="1244600">
              <a:lnSpc>
                <a:spcPct val="90000"/>
              </a:lnSpc>
              <a:spcBef>
                <a:spcPct val="0"/>
              </a:spcBef>
              <a:spcAft>
                <a:spcPct val="35000"/>
              </a:spcAft>
            </a:pPr>
            <a:r>
              <a:rPr lang="en-US" altLang="zh-CN" sz="2800" b="1" dirty="0"/>
              <a:t>g)	National Air Navigation Plan</a:t>
            </a:r>
          </a:p>
        </p:txBody>
      </p:sp>
    </p:spTree>
    <p:extLst>
      <p:ext uri="{BB962C8B-B14F-4D97-AF65-F5344CB8AC3E}">
        <p14:creationId xmlns:p14="http://schemas.microsoft.com/office/powerpoint/2010/main" val="26055664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4587974"/>
            <a:ext cx="1944216" cy="369332"/>
          </a:xfrm>
          <a:prstGeom prst="rect">
            <a:avLst/>
          </a:prstGeom>
          <a:noFill/>
        </p:spPr>
        <p:txBody>
          <a:bodyPr wrap="square" rtlCol="0">
            <a:spAutoFit/>
          </a:bodyPr>
          <a:lstStyle/>
          <a:p>
            <a:r>
              <a:rPr lang="en-US" altLang="zh-CN" dirty="0" smtClean="0"/>
              <a:t>rguillet@icao.int</a:t>
            </a:r>
            <a:endParaRPr lang="zh-CN" altLang="en-US" dirty="0"/>
          </a:p>
        </p:txBody>
      </p:sp>
    </p:spTree>
    <p:extLst>
      <p:ext uri="{BB962C8B-B14F-4D97-AF65-F5344CB8AC3E}">
        <p14:creationId xmlns:p14="http://schemas.microsoft.com/office/powerpoint/2010/main" val="402818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c)	Significant Safety Concerns (SSCs) </a:t>
            </a:r>
          </a:p>
        </p:txBody>
      </p:sp>
      <p:sp>
        <p:nvSpPr>
          <p:cNvPr id="4" name="TextBox 3"/>
          <p:cNvSpPr txBox="1"/>
          <p:nvPr/>
        </p:nvSpPr>
        <p:spPr>
          <a:xfrm>
            <a:off x="3491880" y="2715766"/>
            <a:ext cx="8928992" cy="1384995"/>
          </a:xfrm>
          <a:prstGeom prst="rect">
            <a:avLst/>
          </a:prstGeom>
          <a:noFill/>
        </p:spPr>
        <p:txBody>
          <a:bodyPr wrap="square" rtlCol="0">
            <a:spAutoFit/>
          </a:bodyPr>
          <a:lstStyle/>
          <a:p>
            <a:pPr lvl="2"/>
            <a:r>
              <a:rPr lang="en-US" altLang="zh-CN" sz="2800" dirty="0"/>
              <a:t>Only </a:t>
            </a:r>
            <a:r>
              <a:rPr lang="en-US" altLang="zh-CN" sz="2800" dirty="0" smtClean="0"/>
              <a:t>one State </a:t>
            </a:r>
            <a:r>
              <a:rPr lang="en-US" altLang="zh-CN" sz="2800" dirty="0"/>
              <a:t>has a </a:t>
            </a:r>
            <a:r>
              <a:rPr lang="en-US" altLang="zh-CN" sz="2800" dirty="0" smtClean="0"/>
              <a:t>SSC</a:t>
            </a:r>
          </a:p>
          <a:p>
            <a:pPr lvl="2"/>
            <a:endParaRPr lang="en-US" altLang="zh-CN" sz="2800" dirty="0"/>
          </a:p>
          <a:p>
            <a:pPr lvl="2"/>
            <a:r>
              <a:rPr lang="en-US" altLang="zh-CN" sz="2800" dirty="0" smtClean="0"/>
              <a:t>No SSC in Jan 2018</a:t>
            </a:r>
          </a:p>
        </p:txBody>
      </p:sp>
      <p:sp>
        <p:nvSpPr>
          <p:cNvPr id="6" name="Rectangular Callout 5"/>
          <p:cNvSpPr/>
          <p:nvPr/>
        </p:nvSpPr>
        <p:spPr>
          <a:xfrm>
            <a:off x="107504" y="2278900"/>
            <a:ext cx="3240360" cy="1661001"/>
          </a:xfrm>
          <a:prstGeom prst="wedgeRectCallout">
            <a:avLst>
              <a:gd name="adj1" fmla="val -28392"/>
              <a:gd name="adj2" fmla="val -63212"/>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2">
                    <a:lumMod val="75000"/>
                  </a:schemeClr>
                </a:solidFill>
              </a:rPr>
              <a:t>Endeavour not to have any Significant Safety Concerns (SSCs) under the USOAP Continuous Monitoring Approach (CMA), and to resolve any future SSCs within the time frame agreed with ICAO</a:t>
            </a:r>
            <a:endParaRPr lang="zh-CN" altLang="en-US" sz="1400" dirty="0">
              <a:solidFill>
                <a:schemeClr val="tx2">
                  <a:lumMod val="7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4835" y="1774475"/>
            <a:ext cx="641817" cy="340163"/>
          </a:xfrm>
          <a:prstGeom prst="rect">
            <a:avLst/>
          </a:prstGeom>
        </p:spPr>
      </p:pic>
    </p:spTree>
    <p:extLst>
      <p:ext uri="{BB962C8B-B14F-4D97-AF65-F5344CB8AC3E}">
        <p14:creationId xmlns:p14="http://schemas.microsoft.com/office/powerpoint/2010/main" val="2682441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9001000" cy="3046988"/>
          </a:xfrm>
          <a:prstGeom prst="rect">
            <a:avLst/>
          </a:prstGeom>
          <a:noFill/>
        </p:spPr>
        <p:txBody>
          <a:bodyPr wrap="square" rtlCol="0">
            <a:spAutoFit/>
          </a:bodyPr>
          <a:lstStyle/>
          <a:p>
            <a:pPr marL="285750" indent="-285750">
              <a:buBlip>
                <a:blip r:embed="rId2"/>
              </a:buBlip>
            </a:pPr>
            <a:r>
              <a:rPr lang="en-US" altLang="zh-CN" sz="2400" dirty="0" smtClean="0"/>
              <a:t>Main challenges for States which have negligible progress:</a:t>
            </a:r>
            <a:endParaRPr lang="en-US" altLang="zh-CN" sz="2400" dirty="0"/>
          </a:p>
          <a:p>
            <a:pPr marL="742950" lvl="1" indent="-285750">
              <a:buBlip>
                <a:blip r:embed="rId2"/>
              </a:buBlip>
            </a:pPr>
            <a:r>
              <a:rPr lang="en-US" altLang="zh-CN" sz="2400" dirty="0"/>
              <a:t>A</a:t>
            </a:r>
            <a:r>
              <a:rPr lang="en-US" altLang="zh-CN" sz="2400" dirty="0" smtClean="0"/>
              <a:t>viation safety/compliance is not visible to &amp; </a:t>
            </a:r>
            <a:r>
              <a:rPr lang="en-US" altLang="zh-CN" sz="2400" dirty="0" err="1" smtClean="0"/>
              <a:t>prioritised</a:t>
            </a:r>
            <a:r>
              <a:rPr lang="en-US" altLang="zh-CN" sz="2400" dirty="0" smtClean="0"/>
              <a:t> by Gov’t</a:t>
            </a:r>
          </a:p>
          <a:p>
            <a:pPr marL="742950" lvl="1" indent="-285750">
              <a:buBlip>
                <a:blip r:embed="rId2"/>
              </a:buBlip>
            </a:pPr>
            <a:r>
              <a:rPr lang="en-US" altLang="zh-CN" sz="2400" dirty="0" smtClean="0"/>
              <a:t>Unawareness accident risk exposure &amp; potential consequences</a:t>
            </a:r>
            <a:endParaRPr lang="en-US" altLang="zh-CN" sz="2400" dirty="0"/>
          </a:p>
          <a:p>
            <a:pPr marL="742950" lvl="1" indent="-285750">
              <a:buBlip>
                <a:blip r:embed="rId2"/>
              </a:buBlip>
            </a:pPr>
            <a:r>
              <a:rPr lang="en-US" altLang="zh-CN" sz="2400" dirty="0" smtClean="0"/>
              <a:t>Legislation and regulations out-of-date &amp; inadequate</a:t>
            </a:r>
          </a:p>
          <a:p>
            <a:pPr marL="742950" lvl="1" indent="-285750">
              <a:buBlip>
                <a:blip r:embed="rId2"/>
              </a:buBlip>
            </a:pPr>
            <a:r>
              <a:rPr lang="en-US" altLang="zh-CN" sz="2400" dirty="0" smtClean="0"/>
              <a:t>Institutional instability &amp; insufficient continuity – DG changes</a:t>
            </a:r>
          </a:p>
          <a:p>
            <a:pPr marL="742950" lvl="1" indent="-285750">
              <a:buBlip>
                <a:blip r:embed="rId2"/>
              </a:buBlip>
            </a:pPr>
            <a:r>
              <a:rPr lang="en-US" altLang="zh-CN" sz="2400" dirty="0" smtClean="0"/>
              <a:t>Potential SSC &amp; economic/reputational impact</a:t>
            </a:r>
          </a:p>
          <a:p>
            <a:pPr marL="742950" lvl="1" indent="-285750">
              <a:buBlip>
                <a:blip r:embed="rId2"/>
              </a:buBlip>
            </a:pPr>
            <a:r>
              <a:rPr lang="en-US" altLang="zh-CN" sz="2400" dirty="0"/>
              <a:t>Not </a:t>
            </a:r>
            <a:r>
              <a:rPr lang="en-US" altLang="zh-CN" sz="2400" dirty="0" smtClean="0"/>
              <a:t>using RSOOs or delegating </a:t>
            </a:r>
            <a:r>
              <a:rPr lang="en-US" altLang="zh-CN" sz="2400" dirty="0"/>
              <a:t>safety oversight </a:t>
            </a:r>
            <a:r>
              <a:rPr lang="en-US" altLang="zh-CN" sz="2400" dirty="0" smtClean="0"/>
              <a:t>functions</a:t>
            </a:r>
            <a:endParaRPr lang="en-US" altLang="zh-CN" sz="2400" dirty="0"/>
          </a:p>
          <a:p>
            <a:pPr marL="742950" lvl="1" indent="-285750">
              <a:buBlip>
                <a:blip r:embed="rId2"/>
              </a:buBlip>
            </a:pPr>
            <a:r>
              <a:rPr lang="en-US" altLang="zh-CN" sz="2400" dirty="0" smtClean="0"/>
              <a:t>Not </a:t>
            </a:r>
            <a:r>
              <a:rPr lang="en-US" altLang="zh-CN" sz="2400" dirty="0"/>
              <a:t>engaged with &amp; making use of ICAO </a:t>
            </a:r>
            <a:r>
              <a:rPr lang="en-US" altLang="zh-CN" sz="2400" dirty="0" smtClean="0"/>
              <a:t>RO</a:t>
            </a:r>
          </a:p>
        </p:txBody>
      </p:sp>
      <p:sp>
        <p:nvSpPr>
          <p:cNvPr id="6" name="Rectangle 5"/>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a)	USOAP Effective Implementation (EI)</a:t>
            </a:r>
          </a:p>
        </p:txBody>
      </p:sp>
    </p:spTree>
    <p:extLst>
      <p:ext uri="{BB962C8B-B14F-4D97-AF65-F5344CB8AC3E}">
        <p14:creationId xmlns:p14="http://schemas.microsoft.com/office/powerpoint/2010/main" val="3391479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970318"/>
          </a:xfrm>
          <a:prstGeom prst="rect">
            <a:avLst/>
          </a:prstGeom>
          <a:noFill/>
        </p:spPr>
        <p:txBody>
          <a:bodyPr wrap="square" rtlCol="0">
            <a:spAutoFit/>
          </a:bodyPr>
          <a:lstStyle/>
          <a:p>
            <a:pPr marL="285750" indent="-285750">
              <a:buBlip>
                <a:blip r:embed="rId2"/>
              </a:buBlip>
            </a:pPr>
            <a:r>
              <a:rPr lang="en-US" altLang="zh-CN" sz="2800" dirty="0" smtClean="0"/>
              <a:t>Main challenges for </a:t>
            </a:r>
            <a:r>
              <a:rPr lang="en-US" altLang="zh-CN" sz="2800" dirty="0"/>
              <a:t>States which have </a:t>
            </a:r>
            <a:r>
              <a:rPr lang="en-US" altLang="zh-CN" sz="2800" dirty="0" smtClean="0"/>
              <a:t>minimal </a:t>
            </a:r>
            <a:r>
              <a:rPr lang="en-US" altLang="zh-CN" sz="2800" dirty="0"/>
              <a:t>progress :</a:t>
            </a:r>
          </a:p>
          <a:p>
            <a:pPr marL="742950" lvl="1" indent="-285750">
              <a:buBlip>
                <a:blip r:embed="rId2"/>
              </a:buBlip>
            </a:pPr>
            <a:r>
              <a:rPr lang="en-US" altLang="zh-CN" sz="2800" dirty="0" smtClean="0"/>
              <a:t>Financial and human resource shortcomings</a:t>
            </a:r>
            <a:endParaRPr lang="en-US" altLang="zh-CN" sz="2800" dirty="0"/>
          </a:p>
          <a:p>
            <a:pPr marL="742950" lvl="1" indent="-285750">
              <a:buBlip>
                <a:blip r:embed="rId2"/>
              </a:buBlip>
            </a:pPr>
            <a:r>
              <a:rPr lang="en-US" altLang="zh-CN" sz="2800" dirty="0" smtClean="0"/>
              <a:t>Ineffective </a:t>
            </a:r>
            <a:r>
              <a:rPr lang="en-US" altLang="zh-CN" sz="2800" dirty="0" err="1" smtClean="0"/>
              <a:t>organisation</a:t>
            </a:r>
            <a:r>
              <a:rPr lang="en-US" altLang="zh-CN" sz="2800" dirty="0"/>
              <a:t> </a:t>
            </a:r>
            <a:r>
              <a:rPr lang="en-US" altLang="zh-CN" sz="2800" dirty="0" smtClean="0"/>
              <a:t>and HR strategy</a:t>
            </a:r>
          </a:p>
          <a:p>
            <a:pPr marL="742950" lvl="1" indent="-285750">
              <a:buBlip>
                <a:blip r:embed="rId2"/>
              </a:buBlip>
            </a:pPr>
            <a:r>
              <a:rPr lang="en-US" altLang="zh-CN" sz="2800" dirty="0" smtClean="0"/>
              <a:t>No separation between regulator and service provider</a:t>
            </a:r>
          </a:p>
          <a:p>
            <a:pPr marL="742950" lvl="1" indent="-285750">
              <a:buBlip>
                <a:blip r:embed="rId2"/>
              </a:buBlip>
            </a:pPr>
            <a:r>
              <a:rPr lang="en-US" altLang="zh-CN" sz="2800" dirty="0" smtClean="0"/>
              <a:t>No legal provisions for enforcement</a:t>
            </a:r>
          </a:p>
          <a:p>
            <a:pPr marL="742950" lvl="1" indent="-285750">
              <a:buBlip>
                <a:blip r:embed="rId2"/>
              </a:buBlip>
            </a:pPr>
            <a:r>
              <a:rPr lang="en-US" altLang="zh-CN" sz="2800" dirty="0"/>
              <a:t>Potential </a:t>
            </a:r>
            <a:r>
              <a:rPr lang="en-US" altLang="zh-CN" sz="2800" dirty="0" smtClean="0"/>
              <a:t>SSC </a:t>
            </a:r>
            <a:r>
              <a:rPr lang="en-US" altLang="zh-CN" sz="2800" dirty="0"/>
              <a:t>&amp; economic/reputational </a:t>
            </a:r>
            <a:r>
              <a:rPr lang="en-US" altLang="zh-CN" sz="2800" dirty="0" smtClean="0"/>
              <a:t>impact</a:t>
            </a:r>
          </a:p>
          <a:p>
            <a:pPr marL="742950" lvl="1" indent="-285750">
              <a:buBlip>
                <a:blip r:embed="rId2"/>
              </a:buBlip>
            </a:pPr>
            <a:r>
              <a:rPr lang="en-US" altLang="zh-CN" sz="2800" dirty="0" smtClean="0"/>
              <a:t>Not </a:t>
            </a:r>
            <a:r>
              <a:rPr lang="en-US" altLang="zh-CN" sz="2800" dirty="0"/>
              <a:t>engaged with &amp; making use of </a:t>
            </a:r>
            <a:r>
              <a:rPr lang="en-US" altLang="zh-CN" sz="2800" dirty="0" smtClean="0"/>
              <a:t>ICAO USOAP </a:t>
            </a:r>
            <a:endParaRPr lang="en-US" altLang="zh-CN" sz="2800" dirty="0"/>
          </a:p>
          <a:p>
            <a:pPr marL="742950" lvl="1" indent="-285750">
              <a:buBlip>
                <a:blip r:embed="rId2"/>
              </a:buBlip>
            </a:pPr>
            <a:endParaRPr lang="en-US" altLang="zh-CN" sz="2800" dirty="0" smtClean="0"/>
          </a:p>
          <a:p>
            <a:pPr lvl="1"/>
            <a:endParaRPr lang="en-US" altLang="zh-CN" sz="2800" dirty="0" smtClean="0"/>
          </a:p>
        </p:txBody>
      </p:sp>
      <p:sp>
        <p:nvSpPr>
          <p:cNvPr id="6" name="Rectangle 5"/>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a)	USOAP Effective Implementation (EI)</a:t>
            </a:r>
          </a:p>
        </p:txBody>
      </p:sp>
    </p:spTree>
    <p:extLst>
      <p:ext uri="{BB962C8B-B14F-4D97-AF65-F5344CB8AC3E}">
        <p14:creationId xmlns:p14="http://schemas.microsoft.com/office/powerpoint/2010/main" val="225116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707654"/>
            <a:ext cx="8928992" cy="3046988"/>
          </a:xfrm>
          <a:prstGeom prst="rect">
            <a:avLst/>
          </a:prstGeom>
          <a:noFill/>
        </p:spPr>
        <p:txBody>
          <a:bodyPr wrap="square" rtlCol="0">
            <a:spAutoFit/>
          </a:bodyPr>
          <a:lstStyle/>
          <a:p>
            <a:pPr marL="285750" indent="-285750">
              <a:buBlip>
                <a:blip r:embed="rId2"/>
              </a:buBlip>
            </a:pPr>
            <a:r>
              <a:rPr lang="en-US" altLang="zh-CN" sz="2400" dirty="0" smtClean="0"/>
              <a:t>Main challenges </a:t>
            </a:r>
            <a:r>
              <a:rPr lang="en-US" altLang="zh-CN" sz="2400" dirty="0"/>
              <a:t>for States which have </a:t>
            </a:r>
            <a:r>
              <a:rPr lang="en-US" altLang="zh-CN" sz="2400" dirty="0" smtClean="0"/>
              <a:t>made significant </a:t>
            </a:r>
            <a:r>
              <a:rPr lang="en-US" altLang="zh-CN" sz="2400" dirty="0"/>
              <a:t>progress:</a:t>
            </a:r>
          </a:p>
          <a:p>
            <a:pPr marL="742950" lvl="1" indent="-285750">
              <a:buBlip>
                <a:blip r:embed="rId2"/>
              </a:buBlip>
            </a:pPr>
            <a:r>
              <a:rPr lang="en-US" altLang="zh-CN" sz="2400" dirty="0" smtClean="0"/>
              <a:t>Continued safety oversight system improvement</a:t>
            </a:r>
          </a:p>
          <a:p>
            <a:pPr marL="742950" lvl="1" indent="-285750">
              <a:buBlip>
                <a:blip r:embed="rId2"/>
              </a:buBlip>
            </a:pPr>
            <a:r>
              <a:rPr lang="en-US" altLang="zh-CN" sz="2400" dirty="0" smtClean="0"/>
              <a:t>Growth, changes and complexity of industry</a:t>
            </a:r>
          </a:p>
          <a:p>
            <a:pPr marL="742950" lvl="1" indent="-285750">
              <a:buBlip>
                <a:blip r:embed="rId2"/>
              </a:buBlip>
            </a:pPr>
            <a:r>
              <a:rPr lang="en-US" altLang="zh-CN" sz="2400" dirty="0" smtClean="0"/>
              <a:t>Frequent changes and complexity of international standards</a:t>
            </a:r>
          </a:p>
          <a:p>
            <a:pPr marL="742950" lvl="1" indent="-285750">
              <a:buBlip>
                <a:blip r:embed="rId2"/>
              </a:buBlip>
            </a:pPr>
            <a:r>
              <a:rPr lang="en-US" altLang="zh-CN" sz="2400" dirty="0" smtClean="0"/>
              <a:t>Insufficient financial and human resources </a:t>
            </a:r>
          </a:p>
          <a:p>
            <a:pPr marL="742950" lvl="1" indent="-285750">
              <a:buBlip>
                <a:blip r:embed="rId2"/>
              </a:buBlip>
            </a:pPr>
            <a:r>
              <a:rPr lang="en-US" altLang="zh-CN" sz="2400" dirty="0" smtClean="0"/>
              <a:t>Inadequate training </a:t>
            </a:r>
            <a:r>
              <a:rPr lang="en-US" altLang="zh-CN" sz="2400" dirty="0" err="1" smtClean="0"/>
              <a:t>programmes</a:t>
            </a:r>
            <a:r>
              <a:rPr lang="en-US" altLang="zh-CN" sz="2400" dirty="0" smtClean="0"/>
              <a:t> and plans</a:t>
            </a:r>
          </a:p>
          <a:p>
            <a:pPr marL="742950" lvl="1" indent="-285750">
              <a:buBlip>
                <a:blip r:embed="rId2"/>
              </a:buBlip>
            </a:pPr>
            <a:r>
              <a:rPr lang="en-US" altLang="zh-CN" sz="2400" dirty="0" smtClean="0"/>
              <a:t>SSP implementation</a:t>
            </a:r>
          </a:p>
          <a:p>
            <a:pPr marL="742950" lvl="1" indent="-285750">
              <a:buBlip>
                <a:blip r:embed="rId2"/>
              </a:buBlip>
            </a:pPr>
            <a:r>
              <a:rPr lang="en-US" altLang="zh-CN" sz="2400" dirty="0" smtClean="0"/>
              <a:t>Infrequent USOAP validation activities</a:t>
            </a:r>
          </a:p>
        </p:txBody>
      </p:sp>
      <p:sp>
        <p:nvSpPr>
          <p:cNvPr id="6" name="Rectangle 5"/>
          <p:cNvSpPr/>
          <p:nvPr/>
        </p:nvSpPr>
        <p:spPr>
          <a:xfrm>
            <a:off x="539552" y="681541"/>
            <a:ext cx="7920880" cy="954105"/>
          </a:xfrm>
          <a:prstGeom prst="rect">
            <a:avLst/>
          </a:prstGeom>
          <a:ln/>
        </p:spPr>
        <p:style>
          <a:lnRef idx="2">
            <a:schemeClr val="accent1"/>
          </a:lnRef>
          <a:fillRef idx="1">
            <a:schemeClr val="lt1"/>
          </a:fillRef>
          <a:effectRef idx="0">
            <a:schemeClr val="accent1"/>
          </a:effectRef>
          <a:fontRef idx="minor">
            <a:schemeClr val="dk1"/>
          </a:fontRef>
        </p:style>
        <p:txBody>
          <a:bodyPr spcFirstLastPara="0" vert="horz" wrap="square" lIns="71120" tIns="71120" rIns="71120" bIns="71120" numCol="1" spcCol="1270" anchor="ctr" anchorCtr="0">
            <a:noAutofit/>
          </a:bodyPr>
          <a:lstStyle/>
          <a:p>
            <a:pPr lvl="0" defTabSz="1244600">
              <a:lnSpc>
                <a:spcPct val="90000"/>
              </a:lnSpc>
              <a:spcBef>
                <a:spcPct val="0"/>
              </a:spcBef>
              <a:spcAft>
                <a:spcPct val="35000"/>
              </a:spcAft>
            </a:pPr>
            <a:r>
              <a:rPr lang="en-US" altLang="zh-CN" sz="2800" b="1" dirty="0" smtClean="0"/>
              <a:t>Aviation Safety</a:t>
            </a:r>
          </a:p>
          <a:p>
            <a:pPr lvl="0" defTabSz="1244600">
              <a:lnSpc>
                <a:spcPct val="90000"/>
              </a:lnSpc>
              <a:spcBef>
                <a:spcPct val="0"/>
              </a:spcBef>
              <a:spcAft>
                <a:spcPct val="35000"/>
              </a:spcAft>
            </a:pPr>
            <a:r>
              <a:rPr lang="en-US" altLang="zh-CN" sz="2800" b="1" dirty="0"/>
              <a:t>a)	USOAP Effective Implementation (EI)</a:t>
            </a:r>
          </a:p>
        </p:txBody>
      </p:sp>
    </p:spTree>
    <p:extLst>
      <p:ext uri="{BB962C8B-B14F-4D97-AF65-F5344CB8AC3E}">
        <p14:creationId xmlns:p14="http://schemas.microsoft.com/office/powerpoint/2010/main" val="2139872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94FBE90E35024C961BB45D27244896" ma:contentTypeVersion="0" ma:contentTypeDescription="Create a new document." ma:contentTypeScope="" ma:versionID="a0cd0a64364866390b7bf1a7af2ad3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22C863-F7FF-4E5C-841E-0454785199FE}">
  <ds:schemaRefs>
    <ds:schemaRef ds:uri="http://purl.org/dc/term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www.w3.org/XML/1998/namespace"/>
    <ds:schemaRef ds:uri="7b0ce932-0cfe-456f-8102-1a6bc8116a95"/>
    <ds:schemaRef ds:uri="http://purl.org/dc/elements/1.1/"/>
  </ds:schemaRefs>
</ds:datastoreItem>
</file>

<file path=customXml/itemProps2.xml><?xml version="1.0" encoding="utf-8"?>
<ds:datastoreItem xmlns:ds="http://schemas.openxmlformats.org/officeDocument/2006/customXml" ds:itemID="{8BC540B8-1AAF-4EA7-BC35-2BB106C4C6DE}"/>
</file>

<file path=customXml/itemProps3.xml><?xml version="1.0" encoding="utf-8"?>
<ds:datastoreItem xmlns:ds="http://schemas.openxmlformats.org/officeDocument/2006/customXml" ds:itemID="{F7191BDB-887A-497B-BD5F-99671A9386CB}">
  <ds:schemaRefs>
    <ds:schemaRef ds:uri="http://schemas.microsoft.com/sharepoint/events"/>
  </ds:schemaRefs>
</ds:datastoreItem>
</file>

<file path=customXml/itemProps4.xml><?xml version="1.0" encoding="utf-8"?>
<ds:datastoreItem xmlns:ds="http://schemas.openxmlformats.org/officeDocument/2006/customXml" ds:itemID="{6A9D7CB1-9368-41B2-BD82-BA0F962B32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7272</TotalTime>
  <Words>3173</Words>
  <Application>Microsoft Office PowerPoint</Application>
  <PresentationFormat>On-screen Show (16:9)</PresentationFormat>
  <Paragraphs>497</Paragraphs>
  <Slides>56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DengXian</vt:lpstr>
      <vt:lpstr>DengXian</vt:lpstr>
      <vt:lpstr>宋体</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Commitment on Aerodrome Certification</vt:lpstr>
      <vt:lpstr>Issue 1 – Regulatory Framework  </vt:lpstr>
      <vt:lpstr>Issue 2 – Qualified Technical Personnel  </vt:lpstr>
      <vt:lpstr>Issue 3 – Certification of aerodromes with exemptions  </vt:lpstr>
      <vt:lpstr>Action Item 42 of the 55th DGCA Conference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Raphael GUILLET</cp:lastModifiedBy>
  <cp:revision>323</cp:revision>
  <dcterms:created xsi:type="dcterms:W3CDTF">2013-08-20T15:49:37Z</dcterms:created>
  <dcterms:modified xsi:type="dcterms:W3CDTF">2019-08-19T12:35:58Z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0x010100AB94FBE90E35024C961BB45D27244896</vt:lpwstr>
  </property>
  <property fmtid="{D5CDD505-2E9C-101B-9397-08002B2CF9AE}" pid="3" name="_dlc_DocIdItemGuid">
    <vt:lpwstr>c4f3dc47-a59e-41bb-9fd5-10c39ec985ea</vt:lpwstr>
  </property>
</Properties>
</file>