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s/slide7.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Masters/slideMaster6.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17.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14.xml" ContentType="application/vnd.openxmlformats-officedocument.presentationml.slideLayout+xml"/>
  <Override PartName="/ppt/slideLayouts/slideLayout48.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54.xml" ContentType="application/vnd.openxmlformats-officedocument.presentationml.slideLayout+xml"/>
  <Override PartName="/ppt/slideLayouts/slideLayout51.xml" ContentType="application/vnd.openxmlformats-officedocument.presentationml.slideLayout+xml"/>
  <Override PartName="/ppt/slideLayouts/slideLayout5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1.xml" ContentType="application/vnd.openxmlformats-officedocument.presentationml.slideLayout+xml"/>
  <Override PartName="/ppt/slideLayouts/slideLayout55.xml" ContentType="application/vnd.openxmlformats-officedocument.presentationml.slideLayout+xml"/>
  <Override PartName="/ppt/slideLayouts/slideLayout69.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13.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62.xml" ContentType="application/vnd.openxmlformats-officedocument.presentationml.slideLayout+xml"/>
  <Override PartName="/ppt/slideLayouts/slideLayout70.xml" ContentType="application/vnd.openxmlformats-officedocument.presentationml.slideLayout+xml"/>
  <Override PartName="/ppt/slideLayouts/slideLayout63.xml" ContentType="application/vnd.openxmlformats-officedocument.presentationml.slideLayout+xml"/>
  <Override PartName="/ppt/slideLayouts/slideLayout12.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Override1.xml" ContentType="application/vnd.openxmlformats-officedocument.themeOverride+xml"/>
  <Override PartName="/ppt/notesMasters/notesMaster1.xml" ContentType="application/vnd.openxmlformats-officedocument.presentationml.notesMaster+xml"/>
  <Override PartName="/ppt/theme/theme1.xml" ContentType="application/vnd.openxmlformats-officedocument.theme+xml"/>
  <Override PartName="/ppt/theme/theme7.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3" r:id="rId2"/>
    <p:sldMasterId id="2147483705" r:id="rId3"/>
    <p:sldMasterId id="2147483717" r:id="rId4"/>
    <p:sldMasterId id="2147483730" r:id="rId5"/>
    <p:sldMasterId id="2147483742" r:id="rId6"/>
  </p:sldMasterIdLst>
  <p:notesMasterIdLst>
    <p:notesMasterId r:id="rId16"/>
  </p:notesMasterIdLst>
  <p:sldIdLst>
    <p:sldId id="267" r:id="rId7"/>
    <p:sldId id="263" r:id="rId8"/>
    <p:sldId id="270" r:id="rId9"/>
    <p:sldId id="272" r:id="rId10"/>
    <p:sldId id="259" r:id="rId11"/>
    <p:sldId id="273" r:id="rId12"/>
    <p:sldId id="274" r:id="rId13"/>
    <p:sldId id="271" r:id="rId14"/>
    <p:sldId id="268"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14" autoAdjust="0"/>
  </p:normalViewPr>
  <p:slideViewPr>
    <p:cSldViewPr>
      <p:cViewPr varScale="1">
        <p:scale>
          <a:sx n="87" d="100"/>
          <a:sy n="87" d="100"/>
        </p:scale>
        <p:origin x="23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customXml" Target="../customXml/item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customXml" Target="../customXml/item3.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C735FF-B369-4B4F-93C9-BDE4C6F3DB7A}" type="datetimeFigureOut">
              <a:rPr lang="en-US" smtClean="0"/>
              <a:t>4/15/2019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894C564-1481-45A4-80AB-7CB2B27DBC75}" type="slidenum">
              <a:rPr lang="en-US" smtClean="0"/>
              <a:t>‹#›</a:t>
            </a:fld>
            <a:endParaRPr lang="en-US"/>
          </a:p>
        </p:txBody>
      </p:sp>
    </p:spTree>
    <p:extLst>
      <p:ext uri="{BB962C8B-B14F-4D97-AF65-F5344CB8AC3E}">
        <p14:creationId xmlns:p14="http://schemas.microsoft.com/office/powerpoint/2010/main" val="3617795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pPr>
              <a:defRPr/>
            </a:pPr>
            <a:fld id="{D6A97E3C-847C-4B14-B0EB-91E8416C8C63}" type="slidenum">
              <a:rPr lang="en-US">
                <a:solidFill>
                  <a:prstClr val="black"/>
                </a:solidFill>
              </a:rPr>
              <a:pPr>
                <a:defRPr/>
              </a:pPr>
              <a:t>1</a:t>
            </a:fld>
            <a:endParaRPr lang="en-US">
              <a:solidFill>
                <a:prstClr val="black"/>
              </a:solidFill>
            </a:endParaRPr>
          </a:p>
        </p:txBody>
      </p:sp>
      <p:sp>
        <p:nvSpPr>
          <p:cNvPr id="235522" name="Rectangle 2"/>
          <p:cNvSpPr>
            <a:spLocks noChangeArrowheads="1"/>
          </p:cNvSpPr>
          <p:nvPr/>
        </p:nvSpPr>
        <p:spPr bwMode="auto">
          <a:xfrm>
            <a:off x="3970940" y="3"/>
            <a:ext cx="3039462" cy="46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710" tIns="45855" rIns="91710" bIns="45855" anchor="ctr"/>
          <a:lstStyle/>
          <a:p>
            <a:pPr eaLnBrk="0" fontAlgn="base" hangingPunct="0">
              <a:spcBef>
                <a:spcPct val="0"/>
              </a:spcBef>
              <a:spcAft>
                <a:spcPct val="0"/>
              </a:spcAft>
              <a:defRPr/>
            </a:pPr>
            <a:endParaRPr lang="en-US" sz="2400">
              <a:solidFill>
                <a:prstClr val="black"/>
              </a:solidFill>
              <a:latin typeface="Times New Roman" pitchFamily="18" charset="0"/>
              <a:cs typeface="Arial" pitchFamily="34" charset="0"/>
            </a:endParaRPr>
          </a:p>
        </p:txBody>
      </p:sp>
      <p:sp>
        <p:nvSpPr>
          <p:cNvPr id="235523" name="Rectangle 3"/>
          <p:cNvSpPr>
            <a:spLocks noChangeArrowheads="1"/>
          </p:cNvSpPr>
          <p:nvPr/>
        </p:nvSpPr>
        <p:spPr bwMode="auto">
          <a:xfrm>
            <a:off x="3970940" y="8833194"/>
            <a:ext cx="3039462" cy="46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083" tIns="45231" rIns="92083" bIns="45231" anchor="b"/>
          <a:lstStyle/>
          <a:p>
            <a:pPr algn="r" defTabSz="931429" eaLnBrk="0" fontAlgn="base" hangingPunct="0">
              <a:spcBef>
                <a:spcPct val="0"/>
              </a:spcBef>
              <a:spcAft>
                <a:spcPct val="0"/>
              </a:spcAft>
              <a:defRPr/>
            </a:pPr>
            <a:r>
              <a:rPr lang="en-US" sz="1200">
                <a:solidFill>
                  <a:prstClr val="black"/>
                </a:solidFill>
                <a:latin typeface="Times New Roman" pitchFamily="18" charset="0"/>
                <a:cs typeface="Arial" pitchFamily="34" charset="0"/>
              </a:rPr>
              <a:t>1</a:t>
            </a:r>
          </a:p>
        </p:txBody>
      </p:sp>
      <p:sp>
        <p:nvSpPr>
          <p:cNvPr id="235524" name="Rectangle 4"/>
          <p:cNvSpPr>
            <a:spLocks noChangeArrowheads="1"/>
          </p:cNvSpPr>
          <p:nvPr/>
        </p:nvSpPr>
        <p:spPr bwMode="auto">
          <a:xfrm>
            <a:off x="0" y="8833194"/>
            <a:ext cx="3039463" cy="46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710" tIns="45855" rIns="91710" bIns="45855" anchor="ctr"/>
          <a:lstStyle/>
          <a:p>
            <a:pPr eaLnBrk="0" fontAlgn="base" hangingPunct="0">
              <a:spcBef>
                <a:spcPct val="0"/>
              </a:spcBef>
              <a:spcAft>
                <a:spcPct val="0"/>
              </a:spcAft>
              <a:defRPr/>
            </a:pPr>
            <a:endParaRPr lang="en-US" sz="2400">
              <a:solidFill>
                <a:prstClr val="black"/>
              </a:solidFill>
              <a:latin typeface="Times New Roman" pitchFamily="18" charset="0"/>
              <a:cs typeface="Arial" pitchFamily="34" charset="0"/>
            </a:endParaRPr>
          </a:p>
        </p:txBody>
      </p:sp>
      <p:sp>
        <p:nvSpPr>
          <p:cNvPr id="235525" name="Rectangle 5"/>
          <p:cNvSpPr>
            <a:spLocks noChangeArrowheads="1"/>
          </p:cNvSpPr>
          <p:nvPr/>
        </p:nvSpPr>
        <p:spPr bwMode="auto">
          <a:xfrm>
            <a:off x="0" y="3"/>
            <a:ext cx="3039463" cy="46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710" tIns="45855" rIns="91710" bIns="45855" anchor="ctr"/>
          <a:lstStyle/>
          <a:p>
            <a:pPr eaLnBrk="0" fontAlgn="base" hangingPunct="0">
              <a:spcBef>
                <a:spcPct val="0"/>
              </a:spcBef>
              <a:spcAft>
                <a:spcPct val="0"/>
              </a:spcAft>
              <a:defRPr/>
            </a:pPr>
            <a:endParaRPr lang="en-US" sz="2400">
              <a:solidFill>
                <a:prstClr val="black"/>
              </a:solidFill>
              <a:latin typeface="Times New Roman" pitchFamily="18" charset="0"/>
              <a:cs typeface="Arial" pitchFamily="34" charset="0"/>
            </a:endParaRPr>
          </a:p>
        </p:txBody>
      </p:sp>
      <p:sp>
        <p:nvSpPr>
          <p:cNvPr id="473095" name="Rectangle 6"/>
          <p:cNvSpPr>
            <a:spLocks noGrp="1" noRot="1" noChangeAspect="1" noChangeArrowheads="1" noTextEdit="1"/>
          </p:cNvSpPr>
          <p:nvPr>
            <p:ph type="sldImg"/>
          </p:nvPr>
        </p:nvSpPr>
        <p:spPr bwMode="auto">
          <a:xfrm>
            <a:off x="1190625" y="703263"/>
            <a:ext cx="4632325" cy="347345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3096" name="Rectangle 7"/>
          <p:cNvSpPr>
            <a:spLocks noGrp="1" noChangeArrowheads="1"/>
          </p:cNvSpPr>
          <p:nvPr>
            <p:ph type="body" idx="1"/>
          </p:nvPr>
        </p:nvSpPr>
        <p:spPr bwMode="auto">
          <a:xfrm>
            <a:off x="936345" y="4415790"/>
            <a:ext cx="5137716" cy="41866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83" tIns="45231" rIns="92083" bIns="45231" numCol="1" anchor="t" anchorCtr="0" compatLnSpc="1">
            <a:prstTxWarp prst="textNoShape">
              <a:avLst/>
            </a:prstTxWarp>
          </a:bodyPr>
          <a:lstStyle/>
          <a:p>
            <a:pPr>
              <a:buFontTx/>
              <a:buChar char="•"/>
            </a:pPr>
            <a:endParaRPr lang="en-US" dirty="0" smtClean="0"/>
          </a:p>
          <a:p>
            <a:pPr>
              <a:buFontTx/>
              <a:buChar char="•"/>
            </a:pPr>
            <a:r>
              <a:rPr lang="en-US" dirty="0" smtClean="0"/>
              <a:t>   </a:t>
            </a:r>
            <a:r>
              <a:rPr lang="en-US" sz="1400" b="1" dirty="0"/>
              <a:t>In 1997, the National Civil Aviation Review Committee (NCARC) assessed the state of Commercial Aviation Safety and the safety initiatives of Government and industry in the United States.</a:t>
            </a:r>
          </a:p>
          <a:p>
            <a:pPr>
              <a:buFontTx/>
              <a:buChar char="•"/>
            </a:pPr>
            <a:endParaRPr lang="en-US" sz="1400" b="1" dirty="0"/>
          </a:p>
          <a:p>
            <a:pPr>
              <a:buFontTx/>
              <a:buChar char="•"/>
            </a:pPr>
            <a:r>
              <a:rPr lang="en-US" sz="1400" b="1" dirty="0"/>
              <a:t>  One of the recommendations received from NCARC suggested that Government and Industry should combine and leverage their individual safety programs and develop an integrated strategic safety plan.</a:t>
            </a:r>
          </a:p>
          <a:p>
            <a:pPr>
              <a:buFontTx/>
              <a:buChar char="•"/>
            </a:pPr>
            <a:endParaRPr lang="en-US" sz="1400" b="1" dirty="0"/>
          </a:p>
          <a:p>
            <a:pPr>
              <a:buFontTx/>
              <a:buChar char="•"/>
            </a:pPr>
            <a:r>
              <a:rPr lang="en-US" sz="1400" b="1" dirty="0"/>
              <a:t> Recognizing the benefit of this recommendation, the joint Government and Industry Commercial Aviation Safety team (CAST) was established in early 1998.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In this slide, note the government</a:t>
            </a:r>
            <a:r>
              <a:rPr lang="en-US" altLang="en-US" baseline="0" dirty="0" smtClean="0"/>
              <a:t> and industry partnership and the CAST principles.  These things have helped CAST meet the goal noted in the slide.</a:t>
            </a:r>
            <a:endParaRPr lang="en-US" altLang="en-US" dirty="0" smtClean="0"/>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a:defRPr sz="2400">
                <a:solidFill>
                  <a:schemeClr val="tx1"/>
                </a:solidFill>
                <a:latin typeface="Arial" panose="020B0604020202020204" pitchFamily="34" charset="0"/>
              </a:defRPr>
            </a:lvl1pPr>
            <a:lvl2pPr marL="757066" indent="-291179" defTabSz="928538">
              <a:defRPr sz="2400">
                <a:solidFill>
                  <a:schemeClr val="tx1"/>
                </a:solidFill>
                <a:latin typeface="Arial" panose="020B0604020202020204" pitchFamily="34" charset="0"/>
              </a:defRPr>
            </a:lvl2pPr>
            <a:lvl3pPr marL="1164717" indent="-232943" defTabSz="928538">
              <a:defRPr sz="2400">
                <a:solidFill>
                  <a:schemeClr val="tx1"/>
                </a:solidFill>
                <a:latin typeface="Arial" panose="020B0604020202020204" pitchFamily="34" charset="0"/>
              </a:defRPr>
            </a:lvl3pPr>
            <a:lvl4pPr marL="1630604" indent="-232943" defTabSz="928538">
              <a:defRPr sz="2400">
                <a:solidFill>
                  <a:schemeClr val="tx1"/>
                </a:solidFill>
                <a:latin typeface="Arial" panose="020B0604020202020204" pitchFamily="34" charset="0"/>
              </a:defRPr>
            </a:lvl4pPr>
            <a:lvl5pPr marL="2096491" indent="-232943" defTabSz="928538">
              <a:defRPr sz="2400">
                <a:solidFill>
                  <a:schemeClr val="tx1"/>
                </a:solidFill>
                <a:latin typeface="Arial" panose="020B0604020202020204" pitchFamily="34" charset="0"/>
              </a:defRPr>
            </a:lvl5pPr>
            <a:lvl6pPr marL="2562377" indent="-232943" defTabSz="928538" fontAlgn="base">
              <a:spcBef>
                <a:spcPct val="0"/>
              </a:spcBef>
              <a:spcAft>
                <a:spcPct val="0"/>
              </a:spcAft>
              <a:defRPr sz="2400">
                <a:solidFill>
                  <a:schemeClr val="tx1"/>
                </a:solidFill>
                <a:latin typeface="Arial" panose="020B0604020202020204" pitchFamily="34" charset="0"/>
              </a:defRPr>
            </a:lvl6pPr>
            <a:lvl7pPr marL="3028264" indent="-232943" defTabSz="928538" fontAlgn="base">
              <a:spcBef>
                <a:spcPct val="0"/>
              </a:spcBef>
              <a:spcAft>
                <a:spcPct val="0"/>
              </a:spcAft>
              <a:defRPr sz="2400">
                <a:solidFill>
                  <a:schemeClr val="tx1"/>
                </a:solidFill>
                <a:latin typeface="Arial" panose="020B0604020202020204" pitchFamily="34" charset="0"/>
              </a:defRPr>
            </a:lvl7pPr>
            <a:lvl8pPr marL="3494151" indent="-232943" defTabSz="928538" fontAlgn="base">
              <a:spcBef>
                <a:spcPct val="0"/>
              </a:spcBef>
              <a:spcAft>
                <a:spcPct val="0"/>
              </a:spcAft>
              <a:defRPr sz="2400">
                <a:solidFill>
                  <a:schemeClr val="tx1"/>
                </a:solidFill>
                <a:latin typeface="Arial" panose="020B0604020202020204" pitchFamily="34" charset="0"/>
              </a:defRPr>
            </a:lvl8pPr>
            <a:lvl9pPr marL="3960038" indent="-232943" defTabSz="928538" fontAlgn="base">
              <a:spcBef>
                <a:spcPct val="0"/>
              </a:spcBef>
              <a:spcAft>
                <a:spcPct val="0"/>
              </a:spcAft>
              <a:defRPr sz="2400">
                <a:solidFill>
                  <a:schemeClr val="tx1"/>
                </a:solidFill>
                <a:latin typeface="Arial" panose="020B0604020202020204" pitchFamily="34" charset="0"/>
              </a:defRPr>
            </a:lvl9pPr>
          </a:lstStyle>
          <a:p>
            <a:fld id="{D6D05ECA-86E5-4E80-B85A-E292528E12B3}" type="slidenum">
              <a:rPr lang="en-US" altLang="en-US" sz="1200">
                <a:solidFill>
                  <a:prstClr val="black"/>
                </a:solidFill>
                <a:latin typeface="Times New Roman" panose="02020603050405020304" pitchFamily="18" charset="0"/>
              </a:rPr>
              <a:pPr/>
              <a:t>2</a:t>
            </a:fld>
            <a:endParaRPr lang="en-US" altLang="en-US" sz="120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4287633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kern="1200" dirty="0" smtClean="0">
                <a:solidFill>
                  <a:schemeClr val="tx1"/>
                </a:solidFill>
                <a:effectLst/>
                <a:latin typeface="+mn-lt"/>
                <a:ea typeface="+mn-ea"/>
                <a:cs typeface="Arial" panose="020B0604020202020204" pitchFamily="34" charset="0"/>
              </a:rPr>
              <a:t>Goal</a:t>
            </a:r>
            <a:r>
              <a:rPr lang="en-US" sz="1100" kern="1200" dirty="0" smtClean="0">
                <a:solidFill>
                  <a:schemeClr val="tx1"/>
                </a:solidFill>
                <a:effectLst/>
                <a:latin typeface="+mn-lt"/>
                <a:ea typeface="+mn-ea"/>
                <a:cs typeface="Arial" panose="020B0604020202020204" pitchFamily="34" charset="0"/>
              </a:rPr>
              <a:t>:  The international goal of CAST is to continue to work with our international partners to reduce fatality risk in world-wide commercial aviation.  NOTE:  This goal is based on fatality risk, not the number of U.S. passengers travelling to the region. </a:t>
            </a:r>
          </a:p>
          <a:p>
            <a:endParaRPr lang="en-US" sz="1100" b="1" u="sng" kern="1200" dirty="0" smtClean="0">
              <a:solidFill>
                <a:schemeClr val="tx1"/>
              </a:solidFill>
              <a:effectLst/>
              <a:latin typeface="+mn-lt"/>
              <a:ea typeface="+mn-ea"/>
              <a:cs typeface="Arial" panose="020B0604020202020204" pitchFamily="34" charset="0"/>
            </a:endParaRPr>
          </a:p>
          <a:p>
            <a:r>
              <a:rPr lang="en-US" sz="1100" b="1" u="sng" kern="1200" dirty="0" smtClean="0">
                <a:solidFill>
                  <a:schemeClr val="tx1"/>
                </a:solidFill>
                <a:effectLst/>
                <a:latin typeface="+mn-lt"/>
                <a:ea typeface="+mn-ea"/>
                <a:cs typeface="Arial" panose="020B0604020202020204" pitchFamily="34" charset="0"/>
              </a:rPr>
              <a:t>Objective</a:t>
            </a:r>
            <a:r>
              <a:rPr lang="en-US" sz="1100" b="1" kern="1200" dirty="0" smtClean="0">
                <a:solidFill>
                  <a:schemeClr val="tx1"/>
                </a:solidFill>
                <a:effectLst/>
                <a:latin typeface="+mn-lt"/>
                <a:ea typeface="+mn-ea"/>
                <a:cs typeface="Arial" panose="020B0604020202020204" pitchFamily="34" charset="0"/>
              </a:rPr>
              <a:t>:    </a:t>
            </a:r>
            <a:r>
              <a:rPr lang="en-US" sz="1100" kern="1200" dirty="0" smtClean="0">
                <a:solidFill>
                  <a:schemeClr val="tx1"/>
                </a:solidFill>
                <a:effectLst/>
                <a:latin typeface="+mn-lt"/>
                <a:ea typeface="+mn-ea"/>
                <a:cs typeface="Arial" panose="020B0604020202020204" pitchFamily="34" charset="0"/>
              </a:rPr>
              <a:t>Work with States or regional safety teams to introduce CAST to the regional aviation community, and build momentum for safety initiatives by providing detailed CAST safety plan information based on regional risk data.  In support of current information sharing agreements, CAST members work with regional safety groups (Pan America, Asia, Europe, and Middle East) to adapt CAST safety enhancements to mitigate risks within the </a:t>
            </a:r>
            <a:r>
              <a:rPr lang="en-US" sz="1100" kern="1200" smtClean="0">
                <a:solidFill>
                  <a:schemeClr val="tx1"/>
                </a:solidFill>
                <a:effectLst/>
                <a:latin typeface="+mn-lt"/>
                <a:ea typeface="+mn-ea"/>
                <a:cs typeface="Arial" panose="020B0604020202020204" pitchFamily="34" charset="0"/>
              </a:rPr>
              <a:t>regions.</a:t>
            </a:r>
            <a:endParaRPr lang="en-US" sz="1100" kern="1200" dirty="0" smtClean="0">
              <a:solidFill>
                <a:schemeClr val="tx1"/>
              </a:solidFill>
              <a:effectLst/>
              <a:latin typeface="+mn-lt"/>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3AA8B93-5361-4621-BCCA-38D52E38B756}" type="slidenum">
              <a:rPr lang="en-US" smtClean="0"/>
              <a:pPr>
                <a:defRPr/>
              </a:pPr>
              <a:t>3</a:t>
            </a:fld>
            <a:endParaRPr lang="en-US" dirty="0"/>
          </a:p>
        </p:txBody>
      </p:sp>
    </p:spTree>
    <p:extLst>
      <p:ext uri="{BB962C8B-B14F-4D97-AF65-F5344CB8AC3E}">
        <p14:creationId xmlns:p14="http://schemas.microsoft.com/office/powerpoint/2010/main" val="339890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go into the CAST safety portfolio and the recent SEs in the next slides.  The safety studies and their associated SEs are all publically available at this website.  I recommend reading the studies first and then the SEs to get a full picture of the fatality risk identified and the developed mitigation strategy.  It’s important to understand this before any type of implementation.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CAST representatives</a:t>
            </a:r>
            <a:r>
              <a:rPr lang="en-US" baseline="0" dirty="0" smtClean="0"/>
              <a:t> will be working with the COSCAP CTAs to identify opportunities for full technical briefings of the SEs mentioned in this presentation.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E894C564-1481-45A4-80AB-7CB2B27DBC75}" type="slidenum">
              <a:rPr lang="en-US" smtClean="0"/>
              <a:t>4</a:t>
            </a:fld>
            <a:endParaRPr lang="en-US"/>
          </a:p>
        </p:txBody>
      </p:sp>
    </p:spTree>
    <p:extLst>
      <p:ext uri="{BB962C8B-B14F-4D97-AF65-F5344CB8AC3E}">
        <p14:creationId xmlns:p14="http://schemas.microsoft.com/office/powerpoint/2010/main" val="1545896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0952" indent="-288828" eaLnBrk="0" hangingPunct="0">
              <a:defRPr>
                <a:solidFill>
                  <a:schemeClr val="tx1"/>
                </a:solidFill>
                <a:latin typeface="Arial" charset="0"/>
              </a:defRPr>
            </a:lvl2pPr>
            <a:lvl3pPr marL="1155311" indent="-231061" eaLnBrk="0" hangingPunct="0">
              <a:defRPr>
                <a:solidFill>
                  <a:schemeClr val="tx1"/>
                </a:solidFill>
                <a:latin typeface="Arial" charset="0"/>
              </a:defRPr>
            </a:lvl3pPr>
            <a:lvl4pPr marL="1617435" indent="-231061" eaLnBrk="0" hangingPunct="0">
              <a:defRPr>
                <a:solidFill>
                  <a:schemeClr val="tx1"/>
                </a:solidFill>
                <a:latin typeface="Arial" charset="0"/>
              </a:defRPr>
            </a:lvl4pPr>
            <a:lvl5pPr marL="2079561" indent="-231061" eaLnBrk="0" hangingPunct="0">
              <a:defRPr>
                <a:solidFill>
                  <a:schemeClr val="tx1"/>
                </a:solidFill>
                <a:latin typeface="Arial" charset="0"/>
              </a:defRPr>
            </a:lvl5pPr>
            <a:lvl6pPr marL="2541685" indent="-231061" eaLnBrk="0" fontAlgn="base" hangingPunct="0">
              <a:spcBef>
                <a:spcPct val="0"/>
              </a:spcBef>
              <a:spcAft>
                <a:spcPct val="0"/>
              </a:spcAft>
              <a:defRPr>
                <a:solidFill>
                  <a:schemeClr val="tx1"/>
                </a:solidFill>
                <a:latin typeface="Arial" charset="0"/>
              </a:defRPr>
            </a:lvl6pPr>
            <a:lvl7pPr marL="3003808" indent="-231061" eaLnBrk="0" fontAlgn="base" hangingPunct="0">
              <a:spcBef>
                <a:spcPct val="0"/>
              </a:spcBef>
              <a:spcAft>
                <a:spcPct val="0"/>
              </a:spcAft>
              <a:defRPr>
                <a:solidFill>
                  <a:schemeClr val="tx1"/>
                </a:solidFill>
                <a:latin typeface="Arial" charset="0"/>
              </a:defRPr>
            </a:lvl7pPr>
            <a:lvl8pPr marL="3465933" indent="-231061" eaLnBrk="0" fontAlgn="base" hangingPunct="0">
              <a:spcBef>
                <a:spcPct val="0"/>
              </a:spcBef>
              <a:spcAft>
                <a:spcPct val="0"/>
              </a:spcAft>
              <a:defRPr>
                <a:solidFill>
                  <a:schemeClr val="tx1"/>
                </a:solidFill>
                <a:latin typeface="Arial" charset="0"/>
              </a:defRPr>
            </a:lvl8pPr>
            <a:lvl9pPr marL="3928058" indent="-231061" eaLnBrk="0" fontAlgn="base" hangingPunct="0">
              <a:spcBef>
                <a:spcPct val="0"/>
              </a:spcBef>
              <a:spcAft>
                <a:spcPct val="0"/>
              </a:spcAft>
              <a:defRPr>
                <a:solidFill>
                  <a:schemeClr val="tx1"/>
                </a:solidFill>
                <a:latin typeface="Arial" charset="0"/>
              </a:defRPr>
            </a:lvl9pPr>
          </a:lstStyle>
          <a:p>
            <a:pPr eaLnBrk="1" hangingPunct="1"/>
            <a:fld id="{A55E3879-5B27-4B91-971C-59FA4E3CC806}" type="slidenum">
              <a:rPr lang="en-US">
                <a:solidFill>
                  <a:prstClr val="black"/>
                </a:solidFill>
              </a:rPr>
              <a:pPr eaLnBrk="1" hangingPunct="1"/>
              <a:t>5</a:t>
            </a:fld>
            <a:endParaRPr lang="en-US">
              <a:solidFill>
                <a:prstClr val="black"/>
              </a:solidFill>
            </a:endParaRPr>
          </a:p>
        </p:txBody>
      </p:sp>
      <p:sp>
        <p:nvSpPr>
          <p:cNvPr id="22531" name="Rectangle 2"/>
          <p:cNvSpPr>
            <a:spLocks noGrp="1" noRot="1" noChangeAspect="1" noChangeArrowheads="1" noTextEdit="1"/>
          </p:cNvSpPr>
          <p:nvPr>
            <p:ph type="sldImg"/>
          </p:nvPr>
        </p:nvSpPr>
        <p:spPr>
          <a:xfrm>
            <a:off x="1190625" y="704850"/>
            <a:ext cx="4630738" cy="3473450"/>
          </a:xfrm>
          <a:ln/>
        </p:spPr>
      </p:sp>
      <p:sp>
        <p:nvSpPr>
          <p:cNvPr id="22532" name="Rectangle 3"/>
          <p:cNvSpPr>
            <a:spLocks noGrp="1" noChangeArrowheads="1"/>
          </p:cNvSpPr>
          <p:nvPr>
            <p:ph type="body" idx="1"/>
          </p:nvPr>
        </p:nvSpPr>
        <p:spPr>
          <a:xfrm>
            <a:off x="934723" y="4646593"/>
            <a:ext cx="5140960" cy="3810555"/>
          </a:xfrm>
          <a:noFill/>
        </p:spPr>
        <p:txBody>
          <a:bodyPr/>
          <a:lstStyle/>
          <a:p>
            <a:pPr marL="117137" indent="-117137"/>
            <a:r>
              <a:rPr lang="en-US" sz="1400" b="0" dirty="0" smtClean="0"/>
              <a:t>It is our understanding</a:t>
            </a:r>
            <a:r>
              <a:rPr lang="en-US" sz="1400" b="0" baseline="0" dirty="0" smtClean="0"/>
              <a:t> that the NARAST tracks the implementation of CAST SEs within the North Asian aviation </a:t>
            </a:r>
            <a:r>
              <a:rPr lang="en-US" sz="1400" b="0" baseline="0" dirty="0" smtClean="0"/>
              <a:t>community.  </a:t>
            </a:r>
            <a:r>
              <a:rPr lang="en-US" sz="1400" b="0" baseline="0" smtClean="0"/>
              <a:t>The last CAST SE that was tracked by NARAST was SE 185</a:t>
            </a:r>
            <a:r>
              <a:rPr lang="en-US" sz="1400" b="0" baseline="0" dirty="0" smtClean="0"/>
              <a:t>, </a:t>
            </a:r>
            <a:r>
              <a:rPr lang="en-US" sz="1400" b="0" i="1" baseline="0" dirty="0" smtClean="0"/>
              <a:t>TAWS and RNAV Visual or Other Procedures</a:t>
            </a:r>
            <a:r>
              <a:rPr lang="en-US" sz="1400" b="0" baseline="0" dirty="0" smtClean="0"/>
              <a:t>.  This makes sense as it coincides with the institution of the RASG-APAC.  Many of the CAST SEs were adapted by the APRAST to </a:t>
            </a:r>
            <a:r>
              <a:rPr lang="en-US" sz="1400" b="0" baseline="0" dirty="0" smtClean="0"/>
              <a:t>develop </a:t>
            </a:r>
            <a:r>
              <a:rPr lang="en-US" sz="1400" b="0" baseline="0" dirty="0" smtClean="0"/>
              <a:t>the SEIs that are in place today within the RASG-APAC.  CAST continues to be an active participant in the RASG-APAC and subsidiary bodies by offering their expertise to regional efforts and communicating CAST studies and SEs.</a:t>
            </a:r>
          </a:p>
          <a:p>
            <a:pPr marL="117137" indent="-117137"/>
            <a:endParaRPr lang="en-US" sz="1400" b="0" baseline="0" dirty="0" smtClean="0"/>
          </a:p>
          <a:p>
            <a:pPr marL="117137" indent="-117137"/>
            <a:r>
              <a:rPr lang="en-US" sz="1400" b="0" baseline="0" dirty="0" smtClean="0"/>
              <a:t>We are providing this information to you to supplement your individual States safety priorities as it relates to the RASG-APAC SEIs.  Depending on your individual States implementation status of the RASG SEIs, these CAST SEs can help enhance your efforts and/or offer complimentary information and insight into these specific safety risk areas.  Or your individual States may have identified risk in these specific areas.</a:t>
            </a:r>
          </a:p>
          <a:p>
            <a:pPr marL="117137" indent="-117137"/>
            <a:endParaRPr lang="en-US" sz="1400" b="0" baseline="0" dirty="0" smtClean="0"/>
          </a:p>
          <a:p>
            <a:pPr marL="117137" indent="-117137"/>
            <a:r>
              <a:rPr lang="en-US" sz="1400" b="0" baseline="0" dirty="0" smtClean="0"/>
              <a:t>Since SE185, CAST has completed 5 studies and approved 37 safety enhancements, all of which are in various stages of implementation.</a:t>
            </a:r>
            <a:endParaRPr lang="en-US" sz="1400" b="0" dirty="0"/>
          </a:p>
          <a:p>
            <a:pPr marL="117137" indent="-117137"/>
            <a:endParaRPr lang="en-US" dirty="0" smtClean="0"/>
          </a:p>
          <a:p>
            <a:pPr marL="117137" indent="-117137"/>
            <a:r>
              <a:rPr lang="en-US" b="1" u="sng" baseline="0" dirty="0" smtClean="0"/>
              <a:t>Airplane State Awareness</a:t>
            </a:r>
          </a:p>
          <a:p>
            <a:pPr marL="117137" indent="-117137"/>
            <a:r>
              <a:rPr lang="en-US" baseline="0" dirty="0" smtClean="0"/>
              <a:t>These 19 SEs were developed from a CAST analysis of several transport airplane accidents </a:t>
            </a:r>
            <a:r>
              <a:rPr lang="en-US" u="none" baseline="0" dirty="0" smtClean="0"/>
              <a:t>and incidents </a:t>
            </a:r>
            <a:r>
              <a:rPr lang="en-US" baseline="0" dirty="0" smtClean="0"/>
              <a:t>associated with </a:t>
            </a:r>
            <a:r>
              <a:rPr lang="en-US" baseline="0" dirty="0" err="1" smtClean="0"/>
              <a:t>flightcrew</a:t>
            </a:r>
            <a:r>
              <a:rPr lang="en-US" baseline="0" dirty="0" smtClean="0"/>
              <a:t> loss of attitude or energy state awareness.  The SEs address topics such as but not limited to: Low Airspeed and Bank Alerting, SOP Adherence, Upset Prevention and Recovery Training including stalls, scenario based training for go </a:t>
            </a:r>
            <a:r>
              <a:rPr lang="en-US" baseline="0" dirty="0" err="1" smtClean="0"/>
              <a:t>arounds</a:t>
            </a:r>
            <a:r>
              <a:rPr lang="en-US" baseline="0" dirty="0" smtClean="0"/>
              <a:t>, etc.  Also several feasibility and/or research studies were added to the safety portfolio, including but not limited to, attitude and energy state awareness technologies, simulator fidelity, and training for human performance attention issues.</a:t>
            </a:r>
          </a:p>
          <a:p>
            <a:pPr marL="117137" indent="-117137"/>
            <a:endParaRPr lang="en-US" baseline="0" dirty="0" smtClean="0"/>
          </a:p>
          <a:p>
            <a:pPr marL="117137" indent="-117137"/>
            <a:r>
              <a:rPr lang="en-US" b="1" u="sng" baseline="0" dirty="0" smtClean="0"/>
              <a:t>RNAV Departures and STARs</a:t>
            </a:r>
          </a:p>
          <a:p>
            <a:pPr marL="117137" indent="-117137"/>
            <a:r>
              <a:rPr lang="en-US" b="0" u="none" baseline="0" dirty="0" smtClean="0"/>
              <a:t>The development of these SEs required CAST to enhance their methodology by proactively analyzing the data sources within the Aviation Safety Information Analysis and Sharing (ASIAS) program. </a:t>
            </a:r>
            <a:r>
              <a:rPr lang="en-US" sz="1200" b="0" i="0" u="none" strike="noStrike" kern="1200" baseline="0" dirty="0" smtClean="0">
                <a:solidFill>
                  <a:schemeClr val="tx1"/>
                </a:solidFill>
                <a:latin typeface="+mn-lt"/>
                <a:ea typeface="+mn-ea"/>
                <a:cs typeface="+mn-cs"/>
              </a:rPr>
              <a:t>As more RNAV departures and optimized STARs were put into service, new safety issues were observed and previous safety issues were highlighted. These SEs include equipment and procedures to improve RNAV departure route entries, operating and design best practices for STAR and RNAV departures, and also procedures/standards to improve path compliance..</a:t>
            </a:r>
          </a:p>
          <a:p>
            <a:pPr marL="117137" indent="-117137"/>
            <a:endParaRPr lang="en-US" sz="1200" b="1" i="0" u="sng" strike="noStrike" kern="1200" baseline="0" dirty="0" smtClean="0">
              <a:solidFill>
                <a:schemeClr val="tx1"/>
              </a:solidFill>
              <a:latin typeface="+mn-lt"/>
              <a:ea typeface="+mn-ea"/>
              <a:cs typeface="+mn-cs"/>
            </a:endParaRPr>
          </a:p>
          <a:p>
            <a:pPr marL="117137" indent="-117137"/>
            <a:r>
              <a:rPr lang="en-US" sz="1200" b="1" i="0" u="sng" strike="noStrike" kern="1200" baseline="0" dirty="0" smtClean="0">
                <a:solidFill>
                  <a:schemeClr val="tx1"/>
                </a:solidFill>
                <a:latin typeface="+mn-lt"/>
                <a:ea typeface="+mn-ea"/>
                <a:cs typeface="+mn-cs"/>
              </a:rPr>
              <a:t>Runway Excursions</a:t>
            </a:r>
          </a:p>
          <a:p>
            <a:pPr marL="117137" indent="-117137"/>
            <a:r>
              <a:rPr lang="en-US" sz="1200" b="0" i="0" u="none" strike="noStrike" kern="1200" baseline="0" dirty="0" smtClean="0">
                <a:solidFill>
                  <a:schemeClr val="tx1"/>
                </a:solidFill>
                <a:latin typeface="+mn-lt"/>
                <a:ea typeface="+mn-ea"/>
                <a:cs typeface="+mn-cs"/>
              </a:rPr>
              <a:t>As you well know, the shear number of RE accidents lends itself to a high fatality risk.  These 8 SEs were developed after CAST did a detailed study of 15 industry reports from 11 different organizations and authorities. The SEs include but are not limited to, Overrun Protection Systems, landing distance assessments, air traffic control policies, procedures, and training to mitigate REs, ways to mitigate RE consequences, distance remaining signs, etc.</a:t>
            </a:r>
          </a:p>
          <a:p>
            <a:pPr marL="117137" indent="-117137"/>
            <a:endParaRPr lang="en-US" sz="1200" b="0" i="0" u="none" strike="noStrike" kern="1200" baseline="0" dirty="0" smtClean="0">
              <a:solidFill>
                <a:schemeClr val="tx1"/>
              </a:solidFill>
              <a:latin typeface="+mn-lt"/>
              <a:ea typeface="+mn-ea"/>
              <a:cs typeface="+mn-cs"/>
            </a:endParaRPr>
          </a:p>
          <a:p>
            <a:pPr marL="117137" indent="-117137"/>
            <a:r>
              <a:rPr lang="en-US" sz="1200" b="1" i="0" u="sng" strike="noStrike" kern="1200" baseline="0" dirty="0" smtClean="0">
                <a:solidFill>
                  <a:schemeClr val="tx1"/>
                </a:solidFill>
                <a:latin typeface="+mn-lt"/>
                <a:ea typeface="+mn-ea"/>
                <a:cs typeface="+mn-cs"/>
              </a:rPr>
              <a:t>Takeoff Misconfiguration</a:t>
            </a:r>
          </a:p>
          <a:p>
            <a:pPr marL="117137" indent="-117137"/>
            <a:r>
              <a:rPr lang="en-US" sz="1200" b="0" i="0" u="none" strike="noStrike" kern="1200" baseline="0" dirty="0" smtClean="0">
                <a:solidFill>
                  <a:schemeClr val="tx1"/>
                </a:solidFill>
                <a:latin typeface="+mn-lt"/>
                <a:ea typeface="+mn-ea"/>
                <a:cs typeface="+mn-cs"/>
              </a:rPr>
              <a:t>The three SEs were developed after CAST reviewed the takeoff misconfiguration event rates from ASIAS and evaluated the risk of a future takeoff misconfiguration accident in the United States.   The analysis looked at three scenarios: 1. attempted takeoff with no flaps, 2. attempted takeoff with flaps set to a position other than what is intended or required, and 3. early flap retraction immediately after liftoff, typically before landing gear retraction.  The SEs recommend air carriers review and revise their SOPs based on the findings of the CAST analysis, encourages OEMs to develop airplane design features to alert </a:t>
            </a:r>
            <a:r>
              <a:rPr lang="en-US" sz="1200" b="0" i="0" u="none" strike="noStrike" kern="1200" baseline="0" dirty="0" err="1" smtClean="0">
                <a:solidFill>
                  <a:schemeClr val="tx1"/>
                </a:solidFill>
                <a:latin typeface="+mn-lt"/>
                <a:ea typeface="+mn-ea"/>
                <a:cs typeface="+mn-cs"/>
              </a:rPr>
              <a:t>flightcrews</a:t>
            </a:r>
            <a:r>
              <a:rPr lang="en-US" sz="1200" b="0" i="0" u="none" strike="noStrike" kern="1200" baseline="0" dirty="0" smtClean="0">
                <a:solidFill>
                  <a:schemeClr val="tx1"/>
                </a:solidFill>
                <a:latin typeface="+mn-lt"/>
                <a:ea typeface="+mn-ea"/>
                <a:cs typeface="+mn-cs"/>
              </a:rPr>
              <a:t> of incomplete or incorrect take configurations, and for manufactures and operators to review the Takeoff Configuration Warning System (TCWS) design and maintenance for reliability.</a:t>
            </a:r>
          </a:p>
          <a:p>
            <a:pPr marL="117137" indent="-117137"/>
            <a:endParaRPr lang="en-US" sz="1200" b="0" i="0" u="none" strike="noStrike" kern="1200" baseline="0" dirty="0" smtClean="0">
              <a:solidFill>
                <a:schemeClr val="tx1"/>
              </a:solidFill>
              <a:latin typeface="+mn-lt"/>
              <a:ea typeface="+mn-ea"/>
              <a:cs typeface="+mn-cs"/>
            </a:endParaRPr>
          </a:p>
          <a:p>
            <a:pPr marL="117137" indent="-117137"/>
            <a:r>
              <a:rPr lang="en-US" sz="1200" b="1" i="0" u="sng" strike="noStrike" kern="1200" baseline="0" dirty="0" smtClean="0">
                <a:solidFill>
                  <a:schemeClr val="tx1"/>
                </a:solidFill>
                <a:latin typeface="+mn-lt"/>
                <a:ea typeface="+mn-ea"/>
                <a:cs typeface="+mn-cs"/>
              </a:rPr>
              <a:t>Cargo – Hazardous Material Fires</a:t>
            </a:r>
          </a:p>
          <a:p>
            <a:pPr marL="117137" marR="0" lvl="0" indent="-117137"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2007, CAST developed safety enhancements (SE) 121 through 132 that cover a range of cargo related topics from hazardous material processing to improvements in cargo loading, all of which are currently at various levels of implementation. </a:t>
            </a:r>
            <a:r>
              <a:rPr lang="en-US" sz="1200" b="0" i="0" u="none" strike="noStrike" kern="1200" baseline="0" dirty="0" smtClean="0">
                <a:solidFill>
                  <a:schemeClr val="tx1"/>
                </a:solidFill>
                <a:latin typeface="+mn-lt"/>
                <a:ea typeface="+mn-ea"/>
                <a:cs typeface="+mn-cs"/>
              </a:rPr>
              <a:t>These 4 newest SEs enhance the previous ones by also addressing the affects and mitigation of hazardous material fires, including fires from lithium ion batteries.  The fours SEs include but are not limited to, </a:t>
            </a:r>
            <a:r>
              <a:rPr lang="en-GB" sz="1200" kern="1200" dirty="0" smtClean="0">
                <a:solidFill>
                  <a:schemeClr val="tx1"/>
                </a:solidFill>
                <a:effectLst/>
                <a:latin typeface="+mn-lt"/>
                <a:ea typeface="+mn-ea"/>
                <a:cs typeface="+mn-cs"/>
              </a:rPr>
              <a:t>air carriers develop procedures to identify and inform the </a:t>
            </a:r>
            <a:r>
              <a:rPr lang="en-GB" sz="1200" kern="1200" dirty="0" err="1" smtClean="0">
                <a:solidFill>
                  <a:schemeClr val="tx1"/>
                </a:solidFill>
                <a:effectLst/>
                <a:latin typeface="+mn-lt"/>
                <a:ea typeface="+mn-ea"/>
                <a:cs typeface="+mn-cs"/>
              </a:rPr>
              <a:t>flightcrew</a:t>
            </a:r>
            <a:r>
              <a:rPr lang="en-GB" sz="1200" kern="1200" dirty="0" smtClean="0">
                <a:solidFill>
                  <a:schemeClr val="tx1"/>
                </a:solidFill>
                <a:effectLst/>
                <a:latin typeface="+mn-lt"/>
                <a:ea typeface="+mn-ea"/>
                <a:cs typeface="+mn-cs"/>
              </a:rPr>
              <a:t> of the presence of on-board lithium batteries,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implementation of a means to maintain the pilot’s view of flight information in dense smoke conditions, research to characterize the fire hazards associated with battery types/sizes/charges and its by-products, and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establishment of requirements</a:t>
            </a:r>
            <a:r>
              <a:rPr lang="en-GB" sz="1200" kern="1200" baseline="0" dirty="0" smtClean="0">
                <a:solidFill>
                  <a:schemeClr val="tx1"/>
                </a:solidFill>
                <a:effectLst/>
                <a:latin typeface="+mn-lt"/>
                <a:ea typeface="+mn-ea"/>
                <a:cs typeface="+mn-cs"/>
              </a:rPr>
              <a:t> and test standards, specific to the known risks associated with lithium batteries, to be used in aircraft-based and cargo container fire </a:t>
            </a:r>
            <a:r>
              <a:rPr lang="en-GB" sz="1200" u="sng" kern="1200" baseline="0" dirty="0" smtClean="0">
                <a:solidFill>
                  <a:schemeClr val="tx1"/>
                </a:solidFill>
                <a:effectLst/>
                <a:latin typeface="+mn-lt"/>
                <a:ea typeface="+mn-ea"/>
                <a:cs typeface="+mn-cs"/>
              </a:rPr>
              <a:t>suppression</a:t>
            </a:r>
            <a:r>
              <a:rPr lang="en-GB" sz="1200" kern="1200" baseline="0" dirty="0" smtClean="0">
                <a:solidFill>
                  <a:schemeClr val="tx1"/>
                </a:solidFill>
                <a:effectLst/>
                <a:latin typeface="+mn-lt"/>
                <a:ea typeface="+mn-ea"/>
                <a:cs typeface="+mn-cs"/>
              </a:rPr>
              <a:t> system development.</a:t>
            </a:r>
            <a:endParaRPr lang="en-US" sz="1200" b="1" i="0" u="sng" strike="noStrike" kern="1200" baseline="0" dirty="0" smtClean="0">
              <a:solidFill>
                <a:schemeClr val="tx1"/>
              </a:solidFill>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0952" indent="-288828" eaLnBrk="0" hangingPunct="0">
              <a:defRPr>
                <a:solidFill>
                  <a:schemeClr val="tx1"/>
                </a:solidFill>
                <a:latin typeface="Arial" charset="0"/>
              </a:defRPr>
            </a:lvl2pPr>
            <a:lvl3pPr marL="1155311" indent="-231061" eaLnBrk="0" hangingPunct="0">
              <a:defRPr>
                <a:solidFill>
                  <a:schemeClr val="tx1"/>
                </a:solidFill>
                <a:latin typeface="Arial" charset="0"/>
              </a:defRPr>
            </a:lvl3pPr>
            <a:lvl4pPr marL="1617435" indent="-231061" eaLnBrk="0" hangingPunct="0">
              <a:defRPr>
                <a:solidFill>
                  <a:schemeClr val="tx1"/>
                </a:solidFill>
                <a:latin typeface="Arial" charset="0"/>
              </a:defRPr>
            </a:lvl4pPr>
            <a:lvl5pPr marL="2079561" indent="-231061" eaLnBrk="0" hangingPunct="0">
              <a:defRPr>
                <a:solidFill>
                  <a:schemeClr val="tx1"/>
                </a:solidFill>
                <a:latin typeface="Arial" charset="0"/>
              </a:defRPr>
            </a:lvl5pPr>
            <a:lvl6pPr marL="2541685" indent="-231061" eaLnBrk="0" fontAlgn="base" hangingPunct="0">
              <a:spcBef>
                <a:spcPct val="0"/>
              </a:spcBef>
              <a:spcAft>
                <a:spcPct val="0"/>
              </a:spcAft>
              <a:defRPr>
                <a:solidFill>
                  <a:schemeClr val="tx1"/>
                </a:solidFill>
                <a:latin typeface="Arial" charset="0"/>
              </a:defRPr>
            </a:lvl6pPr>
            <a:lvl7pPr marL="3003808" indent="-231061" eaLnBrk="0" fontAlgn="base" hangingPunct="0">
              <a:spcBef>
                <a:spcPct val="0"/>
              </a:spcBef>
              <a:spcAft>
                <a:spcPct val="0"/>
              </a:spcAft>
              <a:defRPr>
                <a:solidFill>
                  <a:schemeClr val="tx1"/>
                </a:solidFill>
                <a:latin typeface="Arial" charset="0"/>
              </a:defRPr>
            </a:lvl7pPr>
            <a:lvl8pPr marL="3465933" indent="-231061" eaLnBrk="0" fontAlgn="base" hangingPunct="0">
              <a:spcBef>
                <a:spcPct val="0"/>
              </a:spcBef>
              <a:spcAft>
                <a:spcPct val="0"/>
              </a:spcAft>
              <a:defRPr>
                <a:solidFill>
                  <a:schemeClr val="tx1"/>
                </a:solidFill>
                <a:latin typeface="Arial" charset="0"/>
              </a:defRPr>
            </a:lvl8pPr>
            <a:lvl9pPr marL="3928058" indent="-231061" eaLnBrk="0" fontAlgn="base" hangingPunct="0">
              <a:spcBef>
                <a:spcPct val="0"/>
              </a:spcBef>
              <a:spcAft>
                <a:spcPct val="0"/>
              </a:spcAft>
              <a:defRPr>
                <a:solidFill>
                  <a:schemeClr val="tx1"/>
                </a:solidFill>
                <a:latin typeface="Arial" charset="0"/>
              </a:defRPr>
            </a:lvl9pPr>
          </a:lstStyle>
          <a:p>
            <a:pPr eaLnBrk="1" hangingPunct="1"/>
            <a:fld id="{A55E3879-5B27-4B91-971C-59FA4E3CC806}" type="slidenum">
              <a:rPr lang="en-US">
                <a:solidFill>
                  <a:prstClr val="black"/>
                </a:solidFill>
              </a:rPr>
              <a:pPr eaLnBrk="1" hangingPunct="1"/>
              <a:t>6</a:t>
            </a:fld>
            <a:endParaRPr lang="en-US">
              <a:solidFill>
                <a:prstClr val="black"/>
              </a:solidFill>
            </a:endParaRPr>
          </a:p>
        </p:txBody>
      </p:sp>
      <p:sp>
        <p:nvSpPr>
          <p:cNvPr id="22531" name="Rectangle 2"/>
          <p:cNvSpPr>
            <a:spLocks noGrp="1" noRot="1" noChangeAspect="1" noChangeArrowheads="1" noTextEdit="1"/>
          </p:cNvSpPr>
          <p:nvPr>
            <p:ph type="sldImg"/>
          </p:nvPr>
        </p:nvSpPr>
        <p:spPr>
          <a:xfrm>
            <a:off x="1190625" y="704850"/>
            <a:ext cx="4630738" cy="3473450"/>
          </a:xfrm>
          <a:ln/>
        </p:spPr>
      </p:sp>
      <p:sp>
        <p:nvSpPr>
          <p:cNvPr id="22532" name="Rectangle 3"/>
          <p:cNvSpPr>
            <a:spLocks noGrp="1" noChangeArrowheads="1"/>
          </p:cNvSpPr>
          <p:nvPr>
            <p:ph type="body" idx="1"/>
          </p:nvPr>
        </p:nvSpPr>
        <p:spPr>
          <a:xfrm>
            <a:off x="934723" y="4646593"/>
            <a:ext cx="5140960" cy="3810555"/>
          </a:xfrm>
          <a:noFill/>
        </p:spPr>
        <p:txBody>
          <a:bodyPr/>
          <a:lstStyle/>
          <a:p>
            <a:pPr marL="117137" indent="-117137"/>
            <a:r>
              <a:rPr lang="en-US" sz="1200" b="0" i="0" u="none" strike="noStrike" kern="1200" baseline="0" dirty="0" smtClean="0">
                <a:solidFill>
                  <a:schemeClr val="tx1"/>
                </a:solidFill>
                <a:effectLst/>
                <a:latin typeface="+mn-lt"/>
                <a:ea typeface="+mn-ea"/>
                <a:cs typeface="+mn-cs"/>
              </a:rPr>
              <a:t>CAST has recently chartered two Joint Safety Analysis and Implementation Teams (JSAITs). The ultimate outcome of these JSAITs is to develop SEs aimed to mitigate the fatality risk associated with go around decision making and execution, and misalignments with either the wrong runway or taxiway.</a:t>
            </a:r>
          </a:p>
          <a:p>
            <a:pPr marL="117137" indent="-117137"/>
            <a:endParaRPr lang="en-US" sz="1200" b="0" i="0" u="none" strike="noStrike" kern="1200" baseline="0" dirty="0" smtClean="0">
              <a:solidFill>
                <a:schemeClr val="tx1"/>
              </a:solidFill>
              <a:effectLst/>
              <a:latin typeface="+mn-lt"/>
              <a:ea typeface="+mn-ea"/>
              <a:cs typeface="+mn-cs"/>
            </a:endParaRPr>
          </a:p>
          <a:p>
            <a:pPr marL="117137" indent="-117137"/>
            <a:r>
              <a:rPr lang="en-US" sz="1200" b="0" i="0" u="none" strike="noStrike" kern="1200" baseline="0" dirty="0" smtClean="0">
                <a:solidFill>
                  <a:schemeClr val="tx1"/>
                </a:solidFill>
                <a:effectLst/>
                <a:latin typeface="+mn-lt"/>
                <a:ea typeface="+mn-ea"/>
                <a:cs typeface="+mn-cs"/>
              </a:rPr>
              <a:t>The analysis should be completed by the end of the year.</a:t>
            </a:r>
            <a:endParaRPr lang="en-US" sz="1200" b="0" i="0" u="sng"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74363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CAST representatives</a:t>
            </a:r>
            <a:r>
              <a:rPr lang="en-US" baseline="0" dirty="0" smtClean="0"/>
              <a:t> will be working with the COSCAP CTAs to identify opportunities for full technical briefings of the SEs mentioned in this presentation.</a:t>
            </a:r>
            <a:endParaRPr lang="en-US" dirty="0"/>
          </a:p>
        </p:txBody>
      </p:sp>
      <p:sp>
        <p:nvSpPr>
          <p:cNvPr id="4" name="Slide Number Placeholder 3"/>
          <p:cNvSpPr>
            <a:spLocks noGrp="1"/>
          </p:cNvSpPr>
          <p:nvPr>
            <p:ph type="sldNum" sz="quarter" idx="10"/>
          </p:nvPr>
        </p:nvSpPr>
        <p:spPr/>
        <p:txBody>
          <a:bodyPr/>
          <a:lstStyle/>
          <a:p>
            <a:fld id="{E894C564-1481-45A4-80AB-7CB2B27DBC75}" type="slidenum">
              <a:rPr lang="en-US" smtClean="0"/>
              <a:t>7</a:t>
            </a:fld>
            <a:endParaRPr lang="en-US"/>
          </a:p>
        </p:txBody>
      </p:sp>
    </p:spTree>
    <p:extLst>
      <p:ext uri="{BB962C8B-B14F-4D97-AF65-F5344CB8AC3E}">
        <p14:creationId xmlns:p14="http://schemas.microsoft.com/office/powerpoint/2010/main" val="4025085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CAST’s strategy is to use data to identify accident contributing factors and interventions that will reduce the likelihood of the contributing factors occurrence. </a:t>
            </a:r>
          </a:p>
          <a:p>
            <a:endParaRPr lang="en-US" sz="1200" dirty="0" smtClean="0"/>
          </a:p>
          <a:p>
            <a:r>
              <a:rPr lang="en-US" sz="1200" dirty="0" smtClean="0"/>
              <a:t>Prioritize all of the possible safety improving actions and then implement the improvements in the United States and work with other regions to implement improvements as appropriate.</a:t>
            </a:r>
          </a:p>
          <a:p>
            <a:endParaRPr lang="en-US" dirty="0" smtClean="0"/>
          </a:p>
          <a:p>
            <a:pPr eaLnBrk="1" hangingPunct="1">
              <a:buFontTx/>
              <a:buNone/>
            </a:pPr>
            <a:r>
              <a:rPr lang="en-US" sz="1200" dirty="0" smtClean="0"/>
              <a:t>The strength of CAST lies in its extensive membership, its proactive commitment to safety and its ability to effect change. The CAST has proven effective because it is a voluntary association of key stakeholders in the operation of the commercial aviation system and the participants are safety leaders from those organizations able to commit and effect change</a:t>
            </a:r>
          </a:p>
          <a:p>
            <a:pPr eaLnBrk="1" hangingPunct="1"/>
            <a:r>
              <a:rPr lang="en-US" sz="1200" dirty="0" smtClean="0"/>
              <a:t>These organizations have come together voluntarily to improve aviation safety:</a:t>
            </a:r>
          </a:p>
          <a:p>
            <a:pPr eaLnBrk="1" hangingPunct="1">
              <a:buFontTx/>
              <a:buChar char="•"/>
            </a:pPr>
            <a:r>
              <a:rPr lang="en-US" sz="1200" dirty="0" smtClean="0"/>
              <a:t>Aerospace Industries Association (AIA)		</a:t>
            </a:r>
          </a:p>
          <a:p>
            <a:pPr eaLnBrk="1" hangingPunct="1">
              <a:buFontTx/>
              <a:buChar char="•"/>
            </a:pPr>
            <a:r>
              <a:rPr lang="en-US" sz="1200" dirty="0" smtClean="0"/>
              <a:t>Department of Defense (DOD)</a:t>
            </a:r>
          </a:p>
          <a:p>
            <a:pPr eaLnBrk="1" hangingPunct="1">
              <a:buFontTx/>
              <a:buChar char="•"/>
            </a:pPr>
            <a:r>
              <a:rPr lang="en-US" sz="1200" dirty="0" smtClean="0"/>
              <a:t>Air Line Pilots Association (ALPA)</a:t>
            </a:r>
          </a:p>
          <a:p>
            <a:pPr eaLnBrk="1" hangingPunct="1">
              <a:buFontTx/>
              <a:buChar char="•"/>
            </a:pPr>
            <a:r>
              <a:rPr lang="en-US" sz="1200" dirty="0" smtClean="0"/>
              <a:t>Federal Aviation Administration (FAA)</a:t>
            </a:r>
          </a:p>
          <a:p>
            <a:pPr eaLnBrk="1" hangingPunct="1">
              <a:buFontTx/>
              <a:buChar char="•"/>
            </a:pPr>
            <a:r>
              <a:rPr lang="en-US" sz="1200" dirty="0" smtClean="0"/>
              <a:t>Coalition of Airline Pilots Association (CAPA)			</a:t>
            </a:r>
          </a:p>
          <a:p>
            <a:pPr eaLnBrk="1" hangingPunct="1">
              <a:buFontTx/>
              <a:buChar char="•"/>
            </a:pPr>
            <a:r>
              <a:rPr lang="en-US" sz="1200" dirty="0" smtClean="0"/>
              <a:t>National Aeronautics and Space Administration (NASA)</a:t>
            </a:r>
          </a:p>
          <a:p>
            <a:pPr eaLnBrk="1" hangingPunct="1">
              <a:buFontTx/>
              <a:buChar char="•"/>
            </a:pPr>
            <a:r>
              <a:rPr lang="en-US" sz="1200" dirty="0" smtClean="0"/>
              <a:t>A4A (Airlines for America)</a:t>
            </a:r>
          </a:p>
          <a:p>
            <a:pPr eaLnBrk="1" hangingPunct="1">
              <a:buFontTx/>
              <a:buChar char="•"/>
            </a:pPr>
            <a:r>
              <a:rPr lang="en-US" sz="1200" dirty="0" smtClean="0"/>
              <a:t>International Civil Aviation Organization (ICAO)</a:t>
            </a:r>
          </a:p>
          <a:p>
            <a:pPr eaLnBrk="1" hangingPunct="1">
              <a:buFontTx/>
              <a:buChar char="•"/>
            </a:pPr>
            <a:r>
              <a:rPr lang="en-US" sz="1200" dirty="0" smtClean="0"/>
              <a:t>National Air Carrier Association (NACA)	</a:t>
            </a:r>
          </a:p>
          <a:p>
            <a:pPr eaLnBrk="1" hangingPunct="1">
              <a:buFontTx/>
              <a:buChar char="•"/>
            </a:pPr>
            <a:r>
              <a:rPr lang="en-US" sz="1200" dirty="0" smtClean="0"/>
              <a:t>European Aviation Safety Agency (EASA)</a:t>
            </a:r>
          </a:p>
          <a:p>
            <a:pPr eaLnBrk="1" hangingPunct="1">
              <a:buFontTx/>
              <a:buChar char="•"/>
            </a:pPr>
            <a:r>
              <a:rPr lang="en-US" sz="1200" dirty="0" smtClean="0"/>
              <a:t>General Electric (GE)-representing all engine manufacturers		</a:t>
            </a:r>
          </a:p>
          <a:p>
            <a:pPr eaLnBrk="1" hangingPunct="1">
              <a:buFontTx/>
              <a:buChar char="•"/>
            </a:pPr>
            <a:r>
              <a:rPr lang="en-US" sz="1200" dirty="0" smtClean="0"/>
              <a:t>Transport Canada (TCCA)</a:t>
            </a:r>
          </a:p>
          <a:p>
            <a:pPr eaLnBrk="1" hangingPunct="1">
              <a:buFontTx/>
              <a:buChar char="•"/>
            </a:pPr>
            <a:r>
              <a:rPr lang="en-US" sz="1200" dirty="0" smtClean="0"/>
              <a:t>Regional Airline Association (RAA)	</a:t>
            </a:r>
          </a:p>
          <a:p>
            <a:pPr eaLnBrk="1" hangingPunct="1">
              <a:buFontTx/>
              <a:buChar char="•"/>
            </a:pPr>
            <a:r>
              <a:rPr lang="en-US" sz="1200" dirty="0" smtClean="0"/>
              <a:t>National Air Traffic Controllers Association (NATCA)</a:t>
            </a:r>
          </a:p>
          <a:p>
            <a:pPr eaLnBrk="1" hangingPunct="1">
              <a:buFontTx/>
              <a:buChar char="•"/>
            </a:pPr>
            <a:r>
              <a:rPr lang="en-US" sz="1200" dirty="0" smtClean="0"/>
              <a:t>Flight Safety Foundation (FSF) 			</a:t>
            </a:r>
          </a:p>
          <a:p>
            <a:pPr eaLnBrk="1" hangingPunct="1">
              <a:buFontTx/>
              <a:buChar char="•"/>
            </a:pPr>
            <a:r>
              <a:rPr lang="en-US" sz="1200" dirty="0" smtClean="0"/>
              <a:t>National Transportation Safety Board (NTSB) (observer)</a:t>
            </a:r>
          </a:p>
          <a:p>
            <a:pPr eaLnBrk="1" hangingPunct="1">
              <a:buFontTx/>
              <a:buChar char="•"/>
            </a:pPr>
            <a:r>
              <a:rPr lang="en-US" sz="1200" dirty="0" smtClean="0"/>
              <a:t>International Air Transport Association (IATA) (observer)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DD05E3-39CC-42C8-8182-8EE12956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042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6.xml"/><Relationship Id="rId5" Type="http://schemas.openxmlformats.org/officeDocument/2006/relationships/image" Target="../media/image15.png"/><Relationship Id="rId4" Type="http://schemas.microsoft.com/office/2007/relationships/hdphoto" Target="../media/hdphoto1.wdp"/></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86675" y="217488"/>
            <a:ext cx="135096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0" y="685800"/>
            <a:ext cx="7772400" cy="1470025"/>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Subtitle 2"/>
          <p:cNvSpPr>
            <a:spLocks noGrp="1"/>
          </p:cNvSpPr>
          <p:nvPr>
            <p:ph type="subTitle" idx="1"/>
          </p:nvPr>
        </p:nvSpPr>
        <p:spPr>
          <a:xfrm>
            <a:off x="3886200" y="3200400"/>
            <a:ext cx="5257800" cy="990600"/>
          </a:xfrm>
        </p:spPr>
        <p:txBody>
          <a:bodyPr anchor="ctr"/>
          <a:lstStyle>
            <a:lvl1pPr marL="0" indent="0" algn="ctr">
              <a:buNone/>
              <a:defRPr b="0">
                <a:solidFill>
                  <a:schemeClr val="bg1"/>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1AFADBB-2A14-4D95-B08B-601EA0DCF1EA}" type="datetime1">
              <a:rPr lang="en-US"/>
              <a:pPr>
                <a:defRPr/>
              </a:pPr>
              <a:t>4/15/2019</a:t>
            </a:fld>
            <a:endParaRPr lang="en-US" dirty="0"/>
          </a:p>
        </p:txBody>
      </p:sp>
      <p:sp>
        <p:nvSpPr>
          <p:cNvPr id="8"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fontAlgn="base">
              <a:spcBef>
                <a:spcPct val="0"/>
              </a:spcBef>
              <a:spcAft>
                <a:spcPct val="0"/>
              </a:spcAft>
              <a:defRPr>
                <a:solidFill>
                  <a:prstClr val="black"/>
                </a:solidFill>
                <a:latin typeface="Arial" charset="0"/>
              </a:defRPr>
            </a:lvl1pPr>
          </a:lstStyle>
          <a:p>
            <a:pPr>
              <a:defRPr/>
            </a:pPr>
            <a:fld id="{C6C13065-1D0A-475E-8AC7-7904E425DA51}" type="slidenum">
              <a:rPr lang="en-US"/>
              <a:pPr>
                <a:defRPr/>
              </a:pPr>
              <a:t>‹#›</a:t>
            </a:fld>
            <a:endParaRPr lang="en-US" dirty="0"/>
          </a:p>
        </p:txBody>
      </p:sp>
    </p:spTree>
    <p:extLst>
      <p:ext uri="{BB962C8B-B14F-4D97-AF65-F5344CB8AC3E}">
        <p14:creationId xmlns:p14="http://schemas.microsoft.com/office/powerpoint/2010/main" val="26097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C569FB5-8AE1-498F-A412-E0E2155C342D}" type="datetime1">
              <a:rPr lang="en-US"/>
              <a:pPr>
                <a:defRPr/>
              </a:pPr>
              <a:t>4/15/2019</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b="1">
                <a:solidFill>
                  <a:prstClr val="black"/>
                </a:solidFill>
                <a:latin typeface="Arial" charset="0"/>
              </a:defRPr>
            </a:lvl1pPr>
          </a:lstStyle>
          <a:p>
            <a:pPr>
              <a:defRPr/>
            </a:pPr>
            <a:fld id="{C3ED58B9-CA4E-4FC0-A6CA-31839AF51A22}" type="slidenum">
              <a:rPr lang="en-US"/>
              <a:pPr>
                <a:defRPr/>
              </a:pPr>
              <a:t>‹#›</a:t>
            </a:fld>
            <a:endParaRPr lang="en-US" dirty="0"/>
          </a:p>
        </p:txBody>
      </p:sp>
    </p:spTree>
    <p:extLst>
      <p:ext uri="{BB962C8B-B14F-4D97-AF65-F5344CB8AC3E}">
        <p14:creationId xmlns:p14="http://schemas.microsoft.com/office/powerpoint/2010/main" val="126191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4AB73CE-86B3-44FC-A298-01A7002B41D7}" type="datetime1">
              <a:rPr lang="en-US"/>
              <a:pPr>
                <a:defRPr/>
              </a:pPr>
              <a:t>4/15/2019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solidFill>
                  <a:prstClr val="black"/>
                </a:solidFill>
                <a:latin typeface="Arial" charset="0"/>
              </a:defRPr>
            </a:lvl1pPr>
          </a:lstStyle>
          <a:p>
            <a:pPr>
              <a:defRPr/>
            </a:pPr>
            <a:fld id="{24AEB8F6-B261-409A-AFB2-6E41806550BE}" type="slidenum">
              <a:rPr lang="en-US"/>
              <a:pPr>
                <a:defRPr/>
              </a:pPr>
              <a:t>‹#›</a:t>
            </a:fld>
            <a:endParaRPr lang="en-US" dirty="0"/>
          </a:p>
        </p:txBody>
      </p:sp>
    </p:spTree>
    <p:extLst>
      <p:ext uri="{BB962C8B-B14F-4D97-AF65-F5344CB8AC3E}">
        <p14:creationId xmlns:p14="http://schemas.microsoft.com/office/powerpoint/2010/main" val="766866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B6B2219-FA32-4D3A-960A-BF68D3EBB078}" type="datetime1">
              <a:rPr lang="en-US"/>
              <a:pPr>
                <a:defRPr/>
              </a:pPr>
              <a:t>4/15/2019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solidFill>
                  <a:prstClr val="black"/>
                </a:solidFill>
                <a:latin typeface="Arial" charset="0"/>
              </a:defRPr>
            </a:lvl1pPr>
          </a:lstStyle>
          <a:p>
            <a:pPr>
              <a:defRPr/>
            </a:pPr>
            <a:fld id="{4B396E89-178A-4E51-AB72-FFA6B3DBC2DA}" type="slidenum">
              <a:rPr lang="en-US"/>
              <a:pPr>
                <a:defRPr/>
              </a:pPr>
              <a:t>‹#›</a:t>
            </a:fld>
            <a:endParaRPr lang="en-US" dirty="0"/>
          </a:p>
        </p:txBody>
      </p:sp>
    </p:spTree>
    <p:extLst>
      <p:ext uri="{BB962C8B-B14F-4D97-AF65-F5344CB8AC3E}">
        <p14:creationId xmlns:p14="http://schemas.microsoft.com/office/powerpoint/2010/main" val="93260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2B83633-9FF1-4EBE-82BE-CD80A00DFD94}" type="datetime1">
              <a:rPr lang="en-US"/>
              <a:pPr>
                <a:defRPr/>
              </a:pPr>
              <a:t>4/15/2019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solidFill>
                  <a:prstClr val="black"/>
                </a:solidFill>
                <a:latin typeface="Arial" charset="0"/>
              </a:defRPr>
            </a:lvl1pPr>
          </a:lstStyle>
          <a:p>
            <a:pPr>
              <a:defRPr/>
            </a:pPr>
            <a:fld id="{6E2B6390-49F1-45A5-86ED-7287DD6D5B72}" type="slidenum">
              <a:rPr lang="en-US"/>
              <a:pPr>
                <a:defRPr/>
              </a:pPr>
              <a:t>‹#›</a:t>
            </a:fld>
            <a:endParaRPr lang="en-US" dirty="0"/>
          </a:p>
        </p:txBody>
      </p:sp>
    </p:spTree>
    <p:extLst>
      <p:ext uri="{BB962C8B-B14F-4D97-AF65-F5344CB8AC3E}">
        <p14:creationId xmlns:p14="http://schemas.microsoft.com/office/powerpoint/2010/main" val="3337930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6350"/>
            <a:ext cx="916305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315200" y="274638"/>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74638"/>
            <a:ext cx="7010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2FC6C5A-3567-4A4A-8002-16E904BB01E8}" type="datetime1">
              <a:rPr lang="en-US"/>
              <a:pPr>
                <a:defRPr/>
              </a:pPr>
              <a:t>4/15/2019</a:t>
            </a:fld>
            <a:endParaRPr lang="en-US" dirty="0"/>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b="1">
                <a:solidFill>
                  <a:prstClr val="black"/>
                </a:solidFill>
                <a:latin typeface="Arial" charset="0"/>
              </a:defRPr>
            </a:lvl1pPr>
          </a:lstStyle>
          <a:p>
            <a:pPr>
              <a:defRPr/>
            </a:pPr>
            <a:fld id="{99ADE887-EAB9-4C9A-80D4-52DFC8DB1916}" type="slidenum">
              <a:rPr lang="en-US"/>
              <a:pPr>
                <a:defRPr/>
              </a:pPr>
              <a:t>‹#›</a:t>
            </a:fld>
            <a:endParaRPr lang="en-US" dirty="0"/>
          </a:p>
        </p:txBody>
      </p:sp>
    </p:spTree>
    <p:extLst>
      <p:ext uri="{BB962C8B-B14F-4D97-AF65-F5344CB8AC3E}">
        <p14:creationId xmlns:p14="http://schemas.microsoft.com/office/powerpoint/2010/main" val="3829760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51"/>
          <p:cNvSpPr txBox="1">
            <a:spLocks noChangeArrowheads="1"/>
          </p:cNvSpPr>
          <p:nvPr userDrawn="1"/>
        </p:nvSpPr>
        <p:spPr bwMode="auto">
          <a:xfrm>
            <a:off x="427038" y="4497388"/>
            <a:ext cx="4822825" cy="1436687"/>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1600" dirty="0">
                <a:solidFill>
                  <a:srgbClr val="000000"/>
                </a:solidFill>
              </a:rPr>
              <a:t>Presented to:</a:t>
            </a:r>
          </a:p>
          <a:p>
            <a:pPr fontAlgn="base">
              <a:spcBef>
                <a:spcPct val="50000"/>
              </a:spcBef>
              <a:spcAft>
                <a:spcPct val="0"/>
              </a:spcAft>
              <a:defRPr/>
            </a:pPr>
            <a:r>
              <a:rPr lang="en-US" sz="1600" dirty="0">
                <a:solidFill>
                  <a:srgbClr val="000000"/>
                </a:solidFill>
              </a:rPr>
              <a:t>By:</a:t>
            </a:r>
          </a:p>
          <a:p>
            <a:pPr fontAlgn="base">
              <a:spcBef>
                <a:spcPct val="50000"/>
              </a:spcBef>
              <a:spcAft>
                <a:spcPct val="0"/>
              </a:spcAft>
              <a:defRPr/>
            </a:pPr>
            <a:endParaRPr lang="en-US" sz="1600" dirty="0">
              <a:solidFill>
                <a:srgbClr val="000000"/>
              </a:solidFill>
            </a:endParaRPr>
          </a:p>
          <a:p>
            <a:pPr fontAlgn="base">
              <a:spcBef>
                <a:spcPct val="50000"/>
              </a:spcBef>
              <a:spcAft>
                <a:spcPct val="0"/>
              </a:spcAft>
              <a:defRPr/>
            </a:pPr>
            <a:r>
              <a:rPr lang="en-US" sz="1600" dirty="0">
                <a:solidFill>
                  <a:srgbClr val="000000"/>
                </a:solidFill>
              </a:rPr>
              <a:t>Date:</a:t>
            </a:r>
          </a:p>
        </p:txBody>
      </p:sp>
      <p:grpSp>
        <p:nvGrpSpPr>
          <p:cNvPr id="6" name="Group 1080"/>
          <p:cNvGrpSpPr>
            <a:grpSpLocks/>
          </p:cNvGrpSpPr>
          <p:nvPr userDrawn="1"/>
        </p:nvGrpSpPr>
        <p:grpSpPr bwMode="auto">
          <a:xfrm>
            <a:off x="5873750" y="269875"/>
            <a:ext cx="2895600" cy="911225"/>
            <a:chOff x="3700" y="170"/>
            <a:chExt cx="1824" cy="574"/>
          </a:xfrm>
        </p:grpSpPr>
        <p:pic>
          <p:nvPicPr>
            <p:cNvPr id="7" name="Picture 107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fontAlgn="base">
                <a:lnSpc>
                  <a:spcPct val="85000"/>
                </a:lnSpc>
                <a:spcBef>
                  <a:spcPct val="0"/>
                </a:spcBef>
                <a:spcAft>
                  <a:spcPct val="0"/>
                </a:spcAft>
                <a:defRPr/>
              </a:pPr>
              <a:r>
                <a:rPr lang="en-US" b="1">
                  <a:solidFill>
                    <a:srgbClr val="FFFFFF"/>
                  </a:solidFill>
                </a:rPr>
                <a:t>Federal Aviation</a:t>
              </a:r>
            </a:p>
            <a:p>
              <a:pPr fontAlgn="base">
                <a:lnSpc>
                  <a:spcPct val="85000"/>
                </a:lnSpc>
                <a:spcBef>
                  <a:spcPct val="0"/>
                </a:spcBef>
                <a:spcAft>
                  <a:spcPct val="0"/>
                </a:spcAft>
                <a:defRPr/>
              </a:pPr>
              <a:r>
                <a:rPr lang="en-US"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tx1"/>
                </a:solidFill>
              </a:defRPr>
            </a:lvl1pPr>
          </a:lstStyle>
          <a:p>
            <a:r>
              <a:rPr lang="en-US" dirty="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1969351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xfrm>
            <a:off x="685800" y="6224587"/>
            <a:ext cx="1905000" cy="457200"/>
          </a:xfrm>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9389324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D47B1BC2-915C-4080-8866-AF93D1CE6FB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61243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388B005A-AB3C-4744-9E42-23A1C015100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14390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fld id="{A0167880-012E-493A-ADC7-84F4469E60C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8897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15875" y="635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50"/>
            <a:ext cx="938847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16838" y="85725"/>
            <a:ext cx="1350962"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6320" y="228600"/>
            <a:ext cx="7620000" cy="1143000"/>
          </a:xfrm>
          <a:effectLst/>
        </p:spPr>
        <p:txBody>
          <a:bodyPr/>
          <a:lstStyle>
            <a:lvl1pPr>
              <a:defRPr baseline="0">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2104703-E3A5-4F5A-9587-5C3524D79411}" type="datetime1">
              <a:rPr lang="en-US"/>
              <a:pPr>
                <a:defRPr/>
              </a:pPr>
              <a:t>4/15/2019</a:t>
            </a:fld>
            <a:endParaRPr lang="en-US" dirty="0"/>
          </a:p>
        </p:txBody>
      </p:sp>
      <p:sp>
        <p:nvSpPr>
          <p:cNvPr id="8"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fontAlgn="base">
              <a:spcBef>
                <a:spcPct val="0"/>
              </a:spcBef>
              <a:spcAft>
                <a:spcPct val="0"/>
              </a:spcAft>
              <a:defRPr b="1">
                <a:solidFill>
                  <a:prstClr val="black"/>
                </a:solidFill>
                <a:latin typeface="Arial" charset="0"/>
              </a:defRPr>
            </a:lvl1pPr>
          </a:lstStyle>
          <a:p>
            <a:pPr>
              <a:defRPr/>
            </a:pPr>
            <a:fld id="{804CA383-755B-40FE-9041-C72CD9F3F922}" type="slidenum">
              <a:rPr lang="en-US"/>
              <a:pPr>
                <a:defRPr/>
              </a:pPr>
              <a:t>‹#›</a:t>
            </a:fld>
            <a:endParaRPr lang="en-US" dirty="0"/>
          </a:p>
        </p:txBody>
      </p:sp>
    </p:spTree>
    <p:extLst>
      <p:ext uri="{BB962C8B-B14F-4D97-AF65-F5344CB8AC3E}">
        <p14:creationId xmlns:p14="http://schemas.microsoft.com/office/powerpoint/2010/main" val="1516669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fld id="{39953A32-E50E-4077-9EFF-12D0C1BCC59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07009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fld id="{715987A9-AEDB-401F-81BE-9B9158158BE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64300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D22655EB-E7E6-416B-A14C-D1E08D0C071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52319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86072E23-FA69-4ABA-B73E-078D01AA501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13689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520FE352-725C-49D6-A535-B2384B86C81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41898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3A78FC4E-D935-4807-B2D5-E84332B6256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56323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51"/>
          <p:cNvSpPr txBox="1">
            <a:spLocks noChangeArrowheads="1"/>
          </p:cNvSpPr>
          <p:nvPr userDrawn="1"/>
        </p:nvSpPr>
        <p:spPr bwMode="auto">
          <a:xfrm>
            <a:off x="427038" y="4497388"/>
            <a:ext cx="4822825" cy="1436687"/>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1600" dirty="0">
                <a:solidFill>
                  <a:srgbClr val="000000"/>
                </a:solidFill>
              </a:rPr>
              <a:t>Presented to:</a:t>
            </a:r>
          </a:p>
          <a:p>
            <a:pPr fontAlgn="base">
              <a:spcBef>
                <a:spcPct val="50000"/>
              </a:spcBef>
              <a:spcAft>
                <a:spcPct val="0"/>
              </a:spcAft>
              <a:defRPr/>
            </a:pPr>
            <a:r>
              <a:rPr lang="en-US" sz="1600" dirty="0">
                <a:solidFill>
                  <a:srgbClr val="000000"/>
                </a:solidFill>
              </a:rPr>
              <a:t>By:</a:t>
            </a:r>
          </a:p>
          <a:p>
            <a:pPr fontAlgn="base">
              <a:spcBef>
                <a:spcPct val="50000"/>
              </a:spcBef>
              <a:spcAft>
                <a:spcPct val="0"/>
              </a:spcAft>
              <a:defRPr/>
            </a:pPr>
            <a:endParaRPr lang="en-US" sz="1600" dirty="0">
              <a:solidFill>
                <a:srgbClr val="000000"/>
              </a:solidFill>
            </a:endParaRPr>
          </a:p>
          <a:p>
            <a:pPr fontAlgn="base">
              <a:spcBef>
                <a:spcPct val="50000"/>
              </a:spcBef>
              <a:spcAft>
                <a:spcPct val="0"/>
              </a:spcAft>
              <a:defRPr/>
            </a:pPr>
            <a:r>
              <a:rPr lang="en-US" sz="1600" dirty="0">
                <a:solidFill>
                  <a:srgbClr val="000000"/>
                </a:solidFill>
              </a:rPr>
              <a:t>Date:</a:t>
            </a:r>
          </a:p>
        </p:txBody>
      </p:sp>
      <p:grpSp>
        <p:nvGrpSpPr>
          <p:cNvPr id="6" name="Group 1080"/>
          <p:cNvGrpSpPr>
            <a:grpSpLocks/>
          </p:cNvGrpSpPr>
          <p:nvPr userDrawn="1"/>
        </p:nvGrpSpPr>
        <p:grpSpPr bwMode="auto">
          <a:xfrm>
            <a:off x="5873750" y="269875"/>
            <a:ext cx="2895600" cy="911225"/>
            <a:chOff x="3700" y="170"/>
            <a:chExt cx="1824" cy="574"/>
          </a:xfrm>
        </p:grpSpPr>
        <p:pic>
          <p:nvPicPr>
            <p:cNvPr id="7" name="Picture 107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fontAlgn="base">
                <a:lnSpc>
                  <a:spcPct val="85000"/>
                </a:lnSpc>
                <a:spcBef>
                  <a:spcPct val="0"/>
                </a:spcBef>
                <a:spcAft>
                  <a:spcPct val="0"/>
                </a:spcAft>
                <a:defRPr/>
              </a:pPr>
              <a:r>
                <a:rPr lang="en-US" b="1">
                  <a:solidFill>
                    <a:srgbClr val="FFFFFF"/>
                  </a:solidFill>
                </a:rPr>
                <a:t>Federal Aviation</a:t>
              </a:r>
            </a:p>
            <a:p>
              <a:pPr fontAlgn="base">
                <a:lnSpc>
                  <a:spcPct val="85000"/>
                </a:lnSpc>
                <a:spcBef>
                  <a:spcPct val="0"/>
                </a:spcBef>
                <a:spcAft>
                  <a:spcPct val="0"/>
                </a:spcAft>
                <a:defRPr/>
              </a:pPr>
              <a:r>
                <a:rPr lang="en-US"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tx1"/>
                </a:solidFill>
              </a:defRPr>
            </a:lvl1pPr>
          </a:lstStyle>
          <a:p>
            <a:r>
              <a:rPr lang="en-US" dirty="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614509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xfrm>
            <a:off x="685800" y="6224587"/>
            <a:ext cx="1905000" cy="457200"/>
          </a:xfrm>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4C3CBF46-6172-4360-99F5-B4266B19EF6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6995744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D47B1BC2-915C-4080-8866-AF93D1CE6FB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07108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388B005A-AB3C-4744-9E42-23A1C015100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3064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16838" y="85725"/>
            <a:ext cx="1350962"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6800" y="228600"/>
            <a:ext cx="76200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7F24E72-7D6F-4C53-9EC9-666FB00B2EC6}" type="datetime1">
              <a:rPr lang="en-US"/>
              <a:pPr>
                <a:defRPr/>
              </a:pPr>
              <a:t>4/15/2019</a:t>
            </a:fld>
            <a:endParaRPr lang="en-US" dirty="0"/>
          </a:p>
        </p:txBody>
      </p:sp>
      <p:sp>
        <p:nvSpPr>
          <p:cNvPr id="8"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fontAlgn="base">
              <a:spcBef>
                <a:spcPct val="0"/>
              </a:spcBef>
              <a:spcAft>
                <a:spcPct val="0"/>
              </a:spcAft>
              <a:defRPr b="1">
                <a:solidFill>
                  <a:prstClr val="black"/>
                </a:solidFill>
                <a:latin typeface="Arial" charset="0"/>
              </a:defRPr>
            </a:lvl1pPr>
          </a:lstStyle>
          <a:p>
            <a:pPr>
              <a:defRPr/>
            </a:pPr>
            <a:fld id="{4F150764-DD68-466F-BC3D-330D0B968E8A}" type="slidenum">
              <a:rPr lang="en-US"/>
              <a:pPr>
                <a:defRPr/>
              </a:pPr>
              <a:t>‹#›</a:t>
            </a:fld>
            <a:endParaRPr lang="en-US" dirty="0"/>
          </a:p>
        </p:txBody>
      </p:sp>
    </p:spTree>
    <p:extLst>
      <p:ext uri="{BB962C8B-B14F-4D97-AF65-F5344CB8AC3E}">
        <p14:creationId xmlns:p14="http://schemas.microsoft.com/office/powerpoint/2010/main" val="3694861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fld id="{A0167880-012E-493A-ADC7-84F4469E60C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29183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fld id="{39953A32-E50E-4077-9EFF-12D0C1BCC59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43333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fld id="{715987A9-AEDB-401F-81BE-9B9158158BE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13411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D22655EB-E7E6-416B-A14C-D1E08D0C071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65009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86072E23-FA69-4ABA-B73E-078D01AA501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37180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520FE352-725C-49D6-A535-B2384B86C81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84352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3A78FC4E-D935-4807-B2D5-E84332B6256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834556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1C20D64-74AD-4506-8C2F-0C39CA8A6872}" type="slidenum">
              <a:rPr lang="en-US"/>
              <a:pPr>
                <a:defRPr/>
              </a:pPr>
              <a:t>‹#›</a:t>
            </a:fld>
            <a:endParaRPr lang="en-US" dirty="0"/>
          </a:p>
        </p:txBody>
      </p:sp>
    </p:spTree>
    <p:extLst>
      <p:ext uri="{BB962C8B-B14F-4D97-AF65-F5344CB8AC3E}">
        <p14:creationId xmlns:p14="http://schemas.microsoft.com/office/powerpoint/2010/main" val="766038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E211F72-E508-4B7E-902E-74341ACC23ED}" type="slidenum">
              <a:rPr lang="en-US"/>
              <a:pPr>
                <a:defRPr/>
              </a:pPr>
              <a:t>‹#›</a:t>
            </a:fld>
            <a:endParaRPr lang="en-US" dirty="0"/>
          </a:p>
        </p:txBody>
      </p:sp>
    </p:spTree>
    <p:extLst>
      <p:ext uri="{BB962C8B-B14F-4D97-AF65-F5344CB8AC3E}">
        <p14:creationId xmlns:p14="http://schemas.microsoft.com/office/powerpoint/2010/main" val="2846230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962F5D7-80C6-4BBC-A10A-93C55EC82A06}" type="slidenum">
              <a:rPr lang="en-US"/>
              <a:pPr>
                <a:defRPr/>
              </a:pPr>
              <a:t>‹#›</a:t>
            </a:fld>
            <a:endParaRPr lang="en-US" dirty="0"/>
          </a:p>
        </p:txBody>
      </p:sp>
    </p:spTree>
    <p:extLst>
      <p:ext uri="{BB962C8B-B14F-4D97-AF65-F5344CB8AC3E}">
        <p14:creationId xmlns:p14="http://schemas.microsoft.com/office/powerpoint/2010/main" val="42785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6675" y="217488"/>
            <a:ext cx="135096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98CA2F4-EAE1-4F64-8DAC-281B1CB5FA67}" type="datetime1">
              <a:rPr lang="en-US"/>
              <a:pPr>
                <a:defRPr/>
              </a:pPr>
              <a:t>4/15/2019</a:t>
            </a:fld>
            <a:endParaRPr lang="en-US" dirty="0"/>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Bef>
                <a:spcPct val="0"/>
              </a:spcBef>
              <a:spcAft>
                <a:spcPct val="0"/>
              </a:spcAft>
              <a:defRPr b="1">
                <a:solidFill>
                  <a:prstClr val="black"/>
                </a:solidFill>
                <a:latin typeface="Arial" charset="0"/>
              </a:defRPr>
            </a:lvl1pPr>
          </a:lstStyle>
          <a:p>
            <a:pPr>
              <a:defRPr/>
            </a:pPr>
            <a:fld id="{0562FBBF-1AA2-42DB-B23C-0190BCE7C2F2}" type="slidenum">
              <a:rPr lang="en-US"/>
              <a:pPr>
                <a:defRPr/>
              </a:pPr>
              <a:t>‹#›</a:t>
            </a:fld>
            <a:endParaRPr lang="en-US" dirty="0"/>
          </a:p>
        </p:txBody>
      </p:sp>
    </p:spTree>
    <p:extLst>
      <p:ext uri="{BB962C8B-B14F-4D97-AF65-F5344CB8AC3E}">
        <p14:creationId xmlns:p14="http://schemas.microsoft.com/office/powerpoint/2010/main" val="3186374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168E029F-4692-46C9-963F-A647A0639DE4}" type="slidenum">
              <a:rPr lang="en-US"/>
              <a:pPr>
                <a:defRPr/>
              </a:pPr>
              <a:t>‹#›</a:t>
            </a:fld>
            <a:endParaRPr lang="en-US" dirty="0"/>
          </a:p>
        </p:txBody>
      </p:sp>
    </p:spTree>
    <p:extLst>
      <p:ext uri="{BB962C8B-B14F-4D97-AF65-F5344CB8AC3E}">
        <p14:creationId xmlns:p14="http://schemas.microsoft.com/office/powerpoint/2010/main" val="21854710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71BED102-A63D-4C68-B467-3C0A5B24EE4D}" type="slidenum">
              <a:rPr lang="en-US"/>
              <a:pPr>
                <a:defRPr/>
              </a:pPr>
              <a:t>‹#›</a:t>
            </a:fld>
            <a:endParaRPr lang="en-US" dirty="0"/>
          </a:p>
        </p:txBody>
      </p:sp>
    </p:spTree>
    <p:extLst>
      <p:ext uri="{BB962C8B-B14F-4D97-AF65-F5344CB8AC3E}">
        <p14:creationId xmlns:p14="http://schemas.microsoft.com/office/powerpoint/2010/main" val="1050723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21C076BB-8AFF-43A7-84FA-A73EEAF093FC}" type="slidenum">
              <a:rPr lang="en-US"/>
              <a:pPr>
                <a:defRPr/>
              </a:pPr>
              <a:t>‹#›</a:t>
            </a:fld>
            <a:endParaRPr lang="en-US" dirty="0"/>
          </a:p>
        </p:txBody>
      </p:sp>
    </p:spTree>
    <p:extLst>
      <p:ext uri="{BB962C8B-B14F-4D97-AF65-F5344CB8AC3E}">
        <p14:creationId xmlns:p14="http://schemas.microsoft.com/office/powerpoint/2010/main" val="1566014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E6A6CAF2-410E-4BF5-8BB6-6AD79F6DCB5A}" type="slidenum">
              <a:rPr lang="en-US"/>
              <a:pPr>
                <a:defRPr/>
              </a:pPr>
              <a:t>‹#›</a:t>
            </a:fld>
            <a:endParaRPr lang="en-US" dirty="0"/>
          </a:p>
        </p:txBody>
      </p:sp>
    </p:spTree>
    <p:extLst>
      <p:ext uri="{BB962C8B-B14F-4D97-AF65-F5344CB8AC3E}">
        <p14:creationId xmlns:p14="http://schemas.microsoft.com/office/powerpoint/2010/main" val="34020637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C895A43A-F0FF-448E-8FB7-37860406F504}" type="slidenum">
              <a:rPr lang="en-US"/>
              <a:pPr>
                <a:defRPr/>
              </a:pPr>
              <a:t>‹#›</a:t>
            </a:fld>
            <a:endParaRPr lang="en-US" dirty="0"/>
          </a:p>
        </p:txBody>
      </p:sp>
    </p:spTree>
    <p:extLst>
      <p:ext uri="{BB962C8B-B14F-4D97-AF65-F5344CB8AC3E}">
        <p14:creationId xmlns:p14="http://schemas.microsoft.com/office/powerpoint/2010/main" val="441496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40C27742-1AA0-44B6-9573-071C9293CBBA}" type="slidenum">
              <a:rPr lang="en-US"/>
              <a:pPr>
                <a:defRPr/>
              </a:pPr>
              <a:t>‹#›</a:t>
            </a:fld>
            <a:endParaRPr lang="en-US" dirty="0"/>
          </a:p>
        </p:txBody>
      </p:sp>
    </p:spTree>
    <p:extLst>
      <p:ext uri="{BB962C8B-B14F-4D97-AF65-F5344CB8AC3E}">
        <p14:creationId xmlns:p14="http://schemas.microsoft.com/office/powerpoint/2010/main" val="3128683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AFD21D7-B536-44B0-A5DB-EDAF6700E0A9}" type="slidenum">
              <a:rPr lang="en-US"/>
              <a:pPr>
                <a:defRPr/>
              </a:pPr>
              <a:t>‹#›</a:t>
            </a:fld>
            <a:endParaRPr lang="en-US" dirty="0"/>
          </a:p>
        </p:txBody>
      </p:sp>
    </p:spTree>
    <p:extLst>
      <p:ext uri="{BB962C8B-B14F-4D97-AF65-F5344CB8AC3E}">
        <p14:creationId xmlns:p14="http://schemas.microsoft.com/office/powerpoint/2010/main" val="2237696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DD4BA32-7909-4EBC-8F62-8AC895ACDE3B}" type="slidenum">
              <a:rPr lang="en-US"/>
              <a:pPr>
                <a:defRPr/>
              </a:pPr>
              <a:t>‹#›</a:t>
            </a:fld>
            <a:endParaRPr lang="en-US" dirty="0"/>
          </a:p>
        </p:txBody>
      </p:sp>
    </p:spTree>
    <p:extLst>
      <p:ext uri="{BB962C8B-B14F-4D97-AF65-F5344CB8AC3E}">
        <p14:creationId xmlns:p14="http://schemas.microsoft.com/office/powerpoint/2010/main" val="6510123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Cover">
    <p:spTree>
      <p:nvGrpSpPr>
        <p:cNvPr id="1" name=""/>
        <p:cNvGrpSpPr/>
        <p:nvPr/>
      </p:nvGrpSpPr>
      <p:grpSpPr>
        <a:xfrm>
          <a:off x="0" y="0"/>
          <a:ext cx="0" cy="0"/>
          <a:chOff x="0" y="0"/>
          <a:chExt cx="0" cy="0"/>
        </a:xfrm>
      </p:grpSpPr>
      <p:sp>
        <p:nvSpPr>
          <p:cNvPr id="4" name="Title 1"/>
          <p:cNvSpPr txBox="1">
            <a:spLocks/>
          </p:cNvSpPr>
          <p:nvPr userDrawn="1"/>
        </p:nvSpPr>
        <p:spPr bwMode="auto">
          <a:xfrm>
            <a:off x="0" y="76200"/>
            <a:ext cx="9144000" cy="304800"/>
          </a:xfrm>
          <a:prstGeom prst="rect">
            <a:avLst/>
          </a:prstGeom>
          <a:noFill/>
          <a:ln w="9525">
            <a:noFill/>
            <a:miter lim="800000"/>
            <a:headEnd/>
            <a:tailEnd/>
          </a:ln>
        </p:spPr>
        <p:txBody>
          <a:bodyPr lIns="274320" rIns="274320" anchor="ctr"/>
          <a:lstStyle>
            <a:lvl1pPr>
              <a:defRPr sz="2800" b="1" baseline="0">
                <a:solidFill>
                  <a:schemeClr val="bg1"/>
                </a:solidFill>
                <a:latin typeface="Arial" pitchFamily="34" charset="0"/>
                <a:cs typeface="Arial" pitchFamily="34" charset="0"/>
              </a:defRPr>
            </a:lvl1pPr>
          </a:lstStyle>
          <a:p>
            <a:pPr algn="ctr" fontAlgn="base">
              <a:lnSpc>
                <a:spcPct val="90000"/>
              </a:lnSpc>
              <a:spcBef>
                <a:spcPct val="0"/>
              </a:spcBef>
              <a:spcAft>
                <a:spcPct val="0"/>
              </a:spcAft>
              <a:defRPr/>
            </a:pPr>
            <a:r>
              <a:rPr lang="en-US" sz="1800" dirty="0" smtClean="0">
                <a:solidFill>
                  <a:srgbClr val="000099"/>
                </a:solidFill>
                <a:latin typeface="Arial"/>
              </a:rPr>
              <a:t>Aviation Safety Information Analysis and Sharing</a:t>
            </a:r>
            <a:endParaRPr lang="en-US" sz="1800" dirty="0">
              <a:solidFill>
                <a:srgbClr val="000099"/>
              </a:solidFill>
              <a:latin typeface="Arial"/>
            </a:endParaRPr>
          </a:p>
        </p:txBody>
      </p:sp>
      <p:sp>
        <p:nvSpPr>
          <p:cNvPr id="2" name="Title 1"/>
          <p:cNvSpPr>
            <a:spLocks noGrp="1"/>
          </p:cNvSpPr>
          <p:nvPr>
            <p:ph type="ctrTitle"/>
          </p:nvPr>
        </p:nvSpPr>
        <p:spPr>
          <a:xfrm>
            <a:off x="0" y="516835"/>
            <a:ext cx="9144000" cy="1152938"/>
          </a:xfrm>
        </p:spPr>
        <p:txBody>
          <a:bodyPr lIns="274320" rIns="274320" anchor="ctr">
            <a:normAutofit/>
          </a:bodyPr>
          <a:lstStyle>
            <a:lvl1pPr>
              <a:defRPr sz="2800" b="1" baseline="0">
                <a:solidFill>
                  <a:schemeClr val="bg1"/>
                </a:solidFill>
                <a:latin typeface="+mj-lt"/>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752300"/>
            <a:ext cx="6400800" cy="1144500"/>
          </a:xfrm>
        </p:spPr>
        <p:txBody>
          <a:bodyPr>
            <a:noAutofit/>
          </a:bodyPr>
          <a:lstStyle>
            <a:lvl1pPr marL="0" indent="0" algn="ctr">
              <a:spcBef>
                <a:spcPts val="0"/>
              </a:spcBef>
              <a:spcAft>
                <a:spcPts val="0"/>
              </a:spcAft>
              <a:buNone/>
              <a:defRPr sz="1800" b="1">
                <a:solidFill>
                  <a:srgbClr val="003399"/>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242899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7577938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10" descr="PPP_SGLOB_TLE_Western_Hemishper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16838" y="85725"/>
            <a:ext cx="1350962"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B4AE7BF-FF72-45A3-BD8B-6A810001EF79}" type="datetime1">
              <a:rPr lang="en-US"/>
              <a:pPr>
                <a:defRPr/>
              </a:pPr>
              <a:t>4/15/2019</a:t>
            </a:fld>
            <a:endParaRPr lang="en-US" dirty="0"/>
          </a:p>
        </p:txBody>
      </p:sp>
      <p:sp>
        <p:nvSpPr>
          <p:cNvPr id="8"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fontAlgn="base">
              <a:spcBef>
                <a:spcPct val="0"/>
              </a:spcBef>
              <a:spcAft>
                <a:spcPct val="0"/>
              </a:spcAft>
              <a:defRPr b="1">
                <a:solidFill>
                  <a:prstClr val="black"/>
                </a:solidFill>
                <a:latin typeface="Arial" charset="0"/>
              </a:defRPr>
            </a:lvl1pPr>
          </a:lstStyle>
          <a:p>
            <a:pPr>
              <a:defRPr/>
            </a:pPr>
            <a:fld id="{AB0D5250-712C-4063-A49E-96DC1EA29503}" type="slidenum">
              <a:rPr lang="en-US"/>
              <a:pPr>
                <a:defRPr/>
              </a:pPr>
              <a:t>‹#›</a:t>
            </a:fld>
            <a:endParaRPr lang="en-US" dirty="0"/>
          </a:p>
        </p:txBody>
      </p:sp>
    </p:spTree>
    <p:extLst>
      <p:ext uri="{BB962C8B-B14F-4D97-AF65-F5344CB8AC3E}">
        <p14:creationId xmlns:p14="http://schemas.microsoft.com/office/powerpoint/2010/main" val="189288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8811407"/>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59694668"/>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7717" y="1600206"/>
            <a:ext cx="3779837" cy="4892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9950" y="1600206"/>
            <a:ext cx="3779838" cy="4892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8676653"/>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3066321"/>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4590578"/>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695387"/>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73587692"/>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89594486"/>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3206215"/>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2727" y="304800"/>
            <a:ext cx="2009775" cy="6188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2" y="304800"/>
            <a:ext cx="5876925" cy="6188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574678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37B92AA-B38F-469B-B4DF-CEA0C54BFDE1}" type="datetime1">
              <a:rPr lang="en-US"/>
              <a:pPr>
                <a:defRPr/>
              </a:pPr>
              <a:t>4/15/2019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solidFill>
                  <a:prstClr val="black"/>
                </a:solidFill>
                <a:latin typeface="Arial" charset="0"/>
              </a:defRPr>
            </a:lvl1pPr>
          </a:lstStyle>
          <a:p>
            <a:pPr>
              <a:defRPr/>
            </a:pPr>
            <a:fld id="{537B997B-3E0F-4126-B7F8-31C844C45C8C}" type="slidenum">
              <a:rPr lang="en-US"/>
              <a:pPr>
                <a:defRPr/>
              </a:pPr>
              <a:t>‹#›</a:t>
            </a:fld>
            <a:endParaRPr lang="en-US" dirty="0"/>
          </a:p>
        </p:txBody>
      </p:sp>
    </p:spTree>
    <p:extLst>
      <p:ext uri="{BB962C8B-B14F-4D97-AF65-F5344CB8AC3E}">
        <p14:creationId xmlns:p14="http://schemas.microsoft.com/office/powerpoint/2010/main" val="11844248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2"/>
            <a:ext cx="9144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18" name="Picture 17"/>
          <p:cNvPicPr>
            <a:picLocks noChangeAspect="1"/>
          </p:cNvPicPr>
          <p:nvPr userDrawn="1"/>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10200"/>
                    </a14:imgEffect>
                  </a14:imgLayer>
                </a14:imgProps>
              </a:ext>
              <a:ext uri="{28A0092B-C50C-407E-A947-70E740481C1C}">
                <a14:useLocalDpi xmlns:a14="http://schemas.microsoft.com/office/drawing/2010/main" val="0"/>
              </a:ext>
            </a:extLst>
          </a:blip>
          <a:stretch>
            <a:fillRect/>
          </a:stretch>
        </p:blipFill>
        <p:spPr>
          <a:xfrm>
            <a:off x="-1851660" y="-1767840"/>
            <a:ext cx="11847576" cy="9872980"/>
          </a:xfrm>
          <a:prstGeom prst="rect">
            <a:avLst/>
          </a:prstGeom>
          <a:ln>
            <a:noFill/>
          </a:ln>
          <a:effectLst>
            <a:softEdge rad="112500"/>
          </a:effectLst>
        </p:spPr>
      </p:pic>
      <p:sp>
        <p:nvSpPr>
          <p:cNvPr id="2" name="Title 1"/>
          <p:cNvSpPr>
            <a:spLocks noGrp="1"/>
          </p:cNvSpPr>
          <p:nvPr>
            <p:ph type="ctrTitle"/>
          </p:nvPr>
        </p:nvSpPr>
        <p:spPr>
          <a:xfrm>
            <a:off x="866216" y="2099733"/>
            <a:ext cx="6619244" cy="2677648"/>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17" name="Picture 7">
            <a:extLst>
              <a:ext uri="{FF2B5EF4-FFF2-40B4-BE49-F238E27FC236}">
                <a16:creationId xmlns:a16="http://schemas.microsoft.com/office/drawing/2014/main" id="{8B88A7A9-B737-4F3F-B425-A91B0486937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88285" y="525980"/>
            <a:ext cx="957663" cy="119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1593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4/15/2019</a:t>
            </a:fld>
            <a:endParaRPr lang="en-US" dirty="0"/>
          </a:p>
        </p:txBody>
      </p:sp>
      <p:sp>
        <p:nvSpPr>
          <p:cNvPr id="5" name="Footer Placeholder 4"/>
          <p:cNvSpPr>
            <a:spLocks noGrp="1"/>
          </p:cNvSpPr>
          <p:nvPr>
            <p:ph type="ftr" sz="quarter" idx="11"/>
          </p:nvPr>
        </p:nvSpPr>
        <p:spPr/>
        <p:txBody>
          <a:bodyPr/>
          <a:lstStyle/>
          <a:p>
            <a:r>
              <a:rPr lang="en-US" dirty="0"/>
              <a:t>
              </a:t>
            </a:r>
          </a:p>
        </p:txBody>
      </p:sp>
      <p:pic>
        <p:nvPicPr>
          <p:cNvPr id="6" name="Picture 7">
            <a:extLst>
              <a:ext uri="{FF2B5EF4-FFF2-40B4-BE49-F238E27FC236}">
                <a16:creationId xmlns:a16="http://schemas.microsoft.com/office/drawing/2014/main" id="{9F42FC3E-EA63-4987-9EA4-CE9A523F32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9270" y="163773"/>
            <a:ext cx="1034628" cy="129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3326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userDrawn="1"/>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8" y="2677645"/>
            <a:ext cx="3263267" cy="2283824"/>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69" y="2677645"/>
            <a:ext cx="2816534" cy="2283823"/>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4/15/2019</a:t>
            </a:fld>
            <a:endParaRPr lang="en-US" dirty="0"/>
          </a:p>
        </p:txBody>
      </p:sp>
      <p:sp>
        <p:nvSpPr>
          <p:cNvPr id="5" name="Footer Placeholder 4"/>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12206807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4/15/2019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147448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56533" y="3179763"/>
            <a:ext cx="361886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4/15/2019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85205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68C267-6FED-46BF-BFEF-07E752707660}"/>
              </a:ext>
            </a:extLst>
          </p:cNvPr>
          <p:cNvSpPr/>
          <p:nvPr userDrawn="1"/>
        </p:nvSpPr>
        <p:spPr>
          <a:xfrm>
            <a:off x="7773490" y="-65988"/>
            <a:ext cx="586188" cy="1206631"/>
          </a:xfrm>
          <a:prstGeom prst="rect">
            <a:avLst/>
          </a:prstGeom>
          <a:gradFill flip="none" rotWithShape="1">
            <a:gsLst>
              <a:gs pos="21000">
                <a:schemeClr val="tx2">
                  <a:lumMod val="75000"/>
                </a:schemeClr>
              </a:gs>
              <a:gs pos="100000">
                <a:schemeClr val="tx2">
                  <a:lumMod val="20000"/>
                  <a:lumOff val="80000"/>
                </a:schemeClr>
              </a:gs>
            </a:gsLst>
            <a:path path="circle">
              <a:fillToRect l="100000" t="100000"/>
            </a:path>
            <a:tileRect r="-100000" b="-100000"/>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4/15/2019</a:t>
            </a:fld>
            <a:endParaRPr lang="en-US" dirty="0"/>
          </a:p>
        </p:txBody>
      </p:sp>
      <p:sp>
        <p:nvSpPr>
          <p:cNvPr id="4" name="Footer Placeholder 3"/>
          <p:cNvSpPr>
            <a:spLocks noGrp="1"/>
          </p:cNvSpPr>
          <p:nvPr>
            <p:ph type="ftr" sz="quarter" idx="11"/>
          </p:nvPr>
        </p:nvSpPr>
        <p:spPr/>
        <p:txBody>
          <a:bodyPr/>
          <a:lstStyle/>
          <a:p>
            <a:r>
              <a:rPr lang="en-US" dirty="0"/>
              <a:t>
              </a:t>
            </a:r>
          </a:p>
        </p:txBody>
      </p:sp>
      <p:pic>
        <p:nvPicPr>
          <p:cNvPr id="6" name="Picture 7">
            <a:extLst>
              <a:ext uri="{FF2B5EF4-FFF2-40B4-BE49-F238E27FC236}">
                <a16:creationId xmlns:a16="http://schemas.microsoft.com/office/drawing/2014/main" id="{9F42FC3E-EA63-4987-9EA4-CE9A523F32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9270" y="163773"/>
            <a:ext cx="1034628" cy="129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8761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4/15/2019</a:t>
            </a:fld>
            <a:endParaRPr lang="en-US" dirty="0"/>
          </a:p>
        </p:txBody>
      </p:sp>
      <p:sp>
        <p:nvSpPr>
          <p:cNvPr id="3" name="Footer Placeholder 2"/>
          <p:cNvSpPr>
            <a:spLocks noGrp="1"/>
          </p:cNvSpPr>
          <p:nvPr>
            <p:ph type="ftr" sz="quarter" idx="11"/>
          </p:nvPr>
        </p:nvSpPr>
        <p:spPr/>
        <p:txBody>
          <a:bodyPr/>
          <a:lstStyle/>
          <a:p>
            <a:r>
              <a:rPr lang="en-US" dirty="0"/>
              <a:t>
              </a:t>
            </a:r>
          </a:p>
        </p:txBody>
      </p:sp>
      <p:pic>
        <p:nvPicPr>
          <p:cNvPr id="4" name="Picture 3"/>
          <p:cNvPicPr>
            <a:picLocks noChangeAspect="1"/>
          </p:cNvPicPr>
          <p:nvPr userDrawn="1"/>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0200"/>
                    </a14:imgEffect>
                  </a14:imgLayer>
                </a14:imgProps>
              </a:ext>
              <a:ext uri="{28A0092B-C50C-407E-A947-70E740481C1C}">
                <a14:useLocalDpi xmlns:a14="http://schemas.microsoft.com/office/drawing/2010/main" val="0"/>
              </a:ext>
            </a:extLst>
          </a:blip>
          <a:stretch>
            <a:fillRect/>
          </a:stretch>
        </p:blipFill>
        <p:spPr>
          <a:xfrm>
            <a:off x="-1851660" y="-1767840"/>
            <a:ext cx="11847576" cy="9872980"/>
          </a:xfrm>
          <a:prstGeom prst="rect">
            <a:avLst/>
          </a:prstGeom>
          <a:ln>
            <a:noFill/>
          </a:ln>
          <a:effectLst>
            <a:softEdge rad="112500"/>
          </a:effectLst>
        </p:spPr>
      </p:pic>
    </p:spTree>
    <p:extLst>
      <p:ext uri="{BB962C8B-B14F-4D97-AF65-F5344CB8AC3E}">
        <p14:creationId xmlns:p14="http://schemas.microsoft.com/office/powerpoint/2010/main" val="29878099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2"/>
            <a:ext cx="9144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60" y="1447800"/>
            <a:ext cx="3892549"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6" y="2895601"/>
            <a:ext cx="2094869" cy="3129279"/>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4/15/2019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930564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2"/>
            <a:ext cx="9144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5430" y="1693332"/>
            <a:ext cx="2895195" cy="1735668"/>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4/15/2019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265711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4966674"/>
            <a:ext cx="6619243"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866217" y="5536665"/>
            <a:ext cx="6619242" cy="493712"/>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4/15/2019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8720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35AB839-5519-4FE0-8F3F-36B8634D8044}" type="datetime1">
              <a:rPr lang="en-US"/>
              <a:pPr>
                <a:defRPr/>
              </a:pPr>
              <a:t>4/15/2019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solidFill>
                  <a:prstClr val="black"/>
                </a:solidFill>
                <a:latin typeface="Arial" charset="0"/>
              </a:defRPr>
            </a:lvl1pPr>
          </a:lstStyle>
          <a:p>
            <a:pPr>
              <a:defRPr/>
            </a:pPr>
            <a:fld id="{90E91A57-21E2-42C5-A4D3-81FECCDDFA67}" type="slidenum">
              <a:rPr lang="en-US"/>
              <a:pPr>
                <a:defRPr/>
              </a:pPr>
              <a:t>‹#›</a:t>
            </a:fld>
            <a:endParaRPr lang="en-US" dirty="0"/>
          </a:p>
        </p:txBody>
      </p:sp>
    </p:spTree>
    <p:extLst>
      <p:ext uri="{BB962C8B-B14F-4D97-AF65-F5344CB8AC3E}">
        <p14:creationId xmlns:p14="http://schemas.microsoft.com/office/powerpoint/2010/main" val="30208442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2"/>
            <a:ext cx="9144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063416"/>
            <a:ext cx="6619244" cy="1379755"/>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4/15/2019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854965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2"/>
            <a:ext cx="9144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7289579" y="2631816"/>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dirty="0"/>
              <a:t>”</a:t>
            </a:r>
          </a:p>
        </p:txBody>
      </p:sp>
      <p:sp>
        <p:nvSpPr>
          <p:cNvPr id="9" name="TextBox 8"/>
          <p:cNvSpPr txBox="1"/>
          <p:nvPr/>
        </p:nvSpPr>
        <p:spPr>
          <a:xfrm>
            <a:off x="673721" y="591094"/>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dirty="0"/>
              <a:t>“</a:t>
            </a:r>
          </a:p>
        </p:txBody>
      </p:sp>
      <p:sp>
        <p:nvSpPr>
          <p:cNvPr id="2" name="Title 1"/>
          <p:cNvSpPr>
            <a:spLocks noGrp="1"/>
          </p:cNvSpPr>
          <p:nvPr>
            <p:ph type="title"/>
          </p:nvPr>
        </p:nvSpPr>
        <p:spPr>
          <a:xfrm>
            <a:off x="1186408" y="980518"/>
            <a:ext cx="6340430" cy="2698249"/>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3678766"/>
            <a:ext cx="5794329" cy="342174"/>
          </a:xfrm>
        </p:spPr>
        <p:txBody>
          <a:bodyPr anchor="t">
            <a:normAutofit/>
          </a:bodyPr>
          <a:lstStyle>
            <a:lvl1pPr marL="0" indent="0">
              <a:buNone/>
              <a:defRPr lang="en-US" sz="1050" b="0" i="0" kern="1200" cap="small" dirty="0">
                <a:solidFill>
                  <a:schemeClr val="accent1"/>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4/15/2019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220034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18" name="Group 17"/>
          <p:cNvGrpSpPr/>
          <p:nvPr/>
        </p:nvGrpSpPr>
        <p:grpSpPr>
          <a:xfrm>
            <a:off x="0" y="-2372"/>
            <a:ext cx="9144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5033068"/>
            <a:ext cx="6619244"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4/15/2019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6044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6" y="2617299"/>
            <a:ext cx="2346876"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866216" y="3193561"/>
            <a:ext cx="2346876" cy="283349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384541" y="2603502"/>
            <a:ext cx="235903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3384541" y="3193562"/>
            <a:ext cx="2359035" cy="283349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915025" y="2617300"/>
            <a:ext cx="2370772" cy="576261"/>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5915026" y="3193562"/>
            <a:ext cx="2373539" cy="28334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22" name="Straight Connector 21"/>
          <p:cNvCxnSpPr/>
          <p:nvPr/>
        </p:nvCxnSpPr>
        <p:spPr>
          <a:xfrm>
            <a:off x="3302978" y="2569634"/>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29301" y="2569634"/>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4/15/2019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5646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4532845"/>
            <a:ext cx="228782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1000914"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5109108"/>
            <a:ext cx="2287828" cy="91794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429403" y="4532846"/>
            <a:ext cx="2285075" cy="65115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3561348" y="2603500"/>
            <a:ext cx="201843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6649" y="5184002"/>
            <a:ext cx="2287829" cy="8430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987575" y="4532847"/>
            <a:ext cx="2287829" cy="651154"/>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576" y="5184001"/>
            <a:ext cx="2287828" cy="84305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3291115"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51429"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4/15/2019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946182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619245"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4/15/2019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0079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2"/>
            <a:ext cx="9144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2567" y="1278468"/>
            <a:ext cx="1060450"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5" y="1278468"/>
            <a:ext cx="4685660"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4/15/2019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611254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Blank Only">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clrChange>
              <a:clrFrom>
                <a:srgbClr val="FFFEFB"/>
              </a:clrFrom>
              <a:clrTo>
                <a:srgbClr val="FFFEFB">
                  <a:alpha val="0"/>
                </a:srgbClr>
              </a:clrTo>
            </a:clrChange>
          </a:blip>
          <a:srcRect/>
          <a:stretch>
            <a:fillRect/>
          </a:stretch>
        </p:blipFill>
        <p:spPr bwMode="auto">
          <a:xfrm>
            <a:off x="64361" y="6287299"/>
            <a:ext cx="571500" cy="503238"/>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a:solidFill>
                  <a:prstClr val="black">
                    <a:tint val="75000"/>
                  </a:prstClr>
                </a:solidFill>
              </a:rPr>
              <a:t>ASIAS Proprietary - Do Not Distribute</a:t>
            </a:r>
          </a:p>
        </p:txBody>
      </p:sp>
      <p:sp>
        <p:nvSpPr>
          <p:cNvPr id="3" name="Slide Number Placeholder 2"/>
          <p:cNvSpPr>
            <a:spLocks noGrp="1"/>
          </p:cNvSpPr>
          <p:nvPr>
            <p:ph type="sldNum" sz="quarter" idx="11"/>
          </p:nvPr>
        </p:nvSpPr>
        <p:spPr/>
        <p:txBody>
          <a:bodyPr/>
          <a:lstStyle/>
          <a:p>
            <a:fld id="{1FCF6E46-F333-C745-B923-E3935E38F9A5}"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5866"/>
          <a:stretch/>
        </p:blipFill>
        <p:spPr>
          <a:xfrm>
            <a:off x="8118763" y="6283841"/>
            <a:ext cx="1025237" cy="506699"/>
          </a:xfrm>
          <a:prstGeom prst="rect">
            <a:avLst/>
          </a:prstGeom>
        </p:spPr>
      </p:pic>
    </p:spTree>
    <p:extLst>
      <p:ext uri="{BB962C8B-B14F-4D97-AF65-F5344CB8AC3E}">
        <p14:creationId xmlns:p14="http://schemas.microsoft.com/office/powerpoint/2010/main" val="2592607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ECAB8E7-3385-423B-A1A0-E4F26925564D}" type="datetime1">
              <a:rPr lang="en-US"/>
              <a:pPr>
                <a:defRPr/>
              </a:pPr>
              <a:t>4/15/2019</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b="1">
                <a:solidFill>
                  <a:prstClr val="black"/>
                </a:solidFill>
                <a:latin typeface="Arial" charset="0"/>
              </a:defRPr>
            </a:lvl1pPr>
          </a:lstStyle>
          <a:p>
            <a:pPr>
              <a:defRPr/>
            </a:pPr>
            <a:fld id="{E8E7C9FD-90B3-4546-B11D-CCD2B40DFFC1}" type="slidenum">
              <a:rPr lang="en-US"/>
              <a:pPr>
                <a:defRPr/>
              </a:pPr>
              <a:t>‹#›</a:t>
            </a:fld>
            <a:endParaRPr lang="en-US" dirty="0"/>
          </a:p>
        </p:txBody>
      </p:sp>
    </p:spTree>
    <p:extLst>
      <p:ext uri="{BB962C8B-B14F-4D97-AF65-F5344CB8AC3E}">
        <p14:creationId xmlns:p14="http://schemas.microsoft.com/office/powerpoint/2010/main" val="5032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DD23E19-A660-4277-9443-99D166573DEF}" type="datetime1">
              <a:rPr lang="en-US"/>
              <a:pPr>
                <a:defRPr/>
              </a:pPr>
              <a:t>4/15/2019</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b="1">
                <a:solidFill>
                  <a:prstClr val="black"/>
                </a:solidFill>
                <a:latin typeface="Arial" charset="0"/>
              </a:defRPr>
            </a:lvl1pPr>
          </a:lstStyle>
          <a:p>
            <a:pPr>
              <a:defRPr/>
            </a:pPr>
            <a:fld id="{8086E0EF-D32A-4DC9-BD7E-16E5291E9A93}" type="slidenum">
              <a:rPr lang="en-US"/>
              <a:pPr>
                <a:defRPr/>
              </a:pPr>
              <a:t>‹#›</a:t>
            </a:fld>
            <a:endParaRPr lang="en-US" dirty="0"/>
          </a:p>
        </p:txBody>
      </p:sp>
    </p:spTree>
    <p:extLst>
      <p:ext uri="{BB962C8B-B14F-4D97-AF65-F5344CB8AC3E}">
        <p14:creationId xmlns:p14="http://schemas.microsoft.com/office/powerpoint/2010/main" val="13890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8.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8.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11.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ags" Target="../tags/tag2.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ags" Target="../tags/tag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image" Target="../media/image13.jpe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theme" Target="../theme/theme6.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027" name="Picture 8" descr="Microsoft_2007__TXT_02.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28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029" name="Text Placeholder 2"/>
          <p:cNvSpPr>
            <a:spLocks noGrp="1"/>
          </p:cNvSpPr>
          <p:nvPr>
            <p:ph type="body" idx="1"/>
          </p:nvPr>
        </p:nvSpPr>
        <p:spPr bwMode="auto">
          <a:xfrm>
            <a:off x="457200" y="167640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92169767-EB87-4FDB-A77C-AB7826A46017}" type="datetime1">
              <a:rPr lang="en-US"/>
              <a:pPr>
                <a:defRPr/>
              </a:pPr>
              <a:t>4/15/2019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1">
                <a:solidFill>
                  <a:prstClr val="black"/>
                </a:solidFill>
                <a:effectLst/>
                <a:latin typeface="Calibri"/>
                <a:cs typeface="+mn-cs"/>
              </a:defRPr>
            </a:lvl1pPr>
          </a:lstStyle>
          <a:p>
            <a:pPr>
              <a:defRPr/>
            </a:pPr>
            <a:fld id="{BEC54F77-794D-4659-B86E-248FE7DAB860}" type="slidenum">
              <a:rPr lang="en-US"/>
              <a:pPr>
                <a:defRPr/>
              </a:pPr>
              <a:t>‹#›</a:t>
            </a:fld>
            <a:endParaRPr lang="en-US" dirty="0"/>
          </a:p>
        </p:txBody>
      </p:sp>
    </p:spTree>
    <p:extLst>
      <p:ext uri="{BB962C8B-B14F-4D97-AF65-F5344CB8AC3E}">
        <p14:creationId xmlns:p14="http://schemas.microsoft.com/office/powerpoint/2010/main" val="25746371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ftr="0" dt="0"/>
  <p:txStyles>
    <p:titleStyle>
      <a:lvl1pPr algn="ctr" rtl="0" eaLnBrk="0" fontAlgn="base" hangingPunct="0">
        <a:spcBef>
          <a:spcPct val="0"/>
        </a:spcBef>
        <a:spcAft>
          <a:spcPct val="0"/>
        </a:spcAft>
        <a:defRPr lang="en-US"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vl2pPr algn="ctr" rtl="0" eaLnBrk="0" fontAlgn="base" hangingPunct="0">
        <a:spcBef>
          <a:spcPct val="0"/>
        </a:spcBef>
        <a:spcAft>
          <a:spcPct val="0"/>
        </a:spcAft>
        <a:defRPr sz="4400" b="1">
          <a:solidFill>
            <a:schemeClr val="bg1"/>
          </a:solidFill>
          <a:latin typeface="Calibri" pitchFamily="34" charset="0"/>
        </a:defRPr>
      </a:lvl2pPr>
      <a:lvl3pPr algn="ctr" rtl="0" eaLnBrk="0" fontAlgn="base" hangingPunct="0">
        <a:spcBef>
          <a:spcPct val="0"/>
        </a:spcBef>
        <a:spcAft>
          <a:spcPct val="0"/>
        </a:spcAft>
        <a:defRPr sz="4400" b="1">
          <a:solidFill>
            <a:schemeClr val="bg1"/>
          </a:solidFill>
          <a:latin typeface="Calibri" pitchFamily="34" charset="0"/>
        </a:defRPr>
      </a:lvl3pPr>
      <a:lvl4pPr algn="ctr" rtl="0" eaLnBrk="0" fontAlgn="base" hangingPunct="0">
        <a:spcBef>
          <a:spcPct val="0"/>
        </a:spcBef>
        <a:spcAft>
          <a:spcPct val="0"/>
        </a:spcAft>
        <a:defRPr sz="4400" b="1">
          <a:solidFill>
            <a:schemeClr val="bg1"/>
          </a:solidFill>
          <a:latin typeface="Calibri" pitchFamily="34" charset="0"/>
        </a:defRPr>
      </a:lvl4pPr>
      <a:lvl5pPr algn="ctr" rtl="0" eaLnBrk="0" fontAlgn="base" hangingPunct="0">
        <a:spcBef>
          <a:spcPct val="0"/>
        </a:spcBef>
        <a:spcAft>
          <a:spcPct val="0"/>
        </a:spcAft>
        <a:defRPr sz="4400" b="1">
          <a:solidFill>
            <a:schemeClr val="bg1"/>
          </a:solidFill>
          <a:latin typeface="Calibri" pitchFamily="34" charset="0"/>
        </a:defRPr>
      </a:lvl5pPr>
      <a:lvl6pPr marL="457200" algn="ctr" rtl="0" fontAlgn="base">
        <a:spcBef>
          <a:spcPct val="0"/>
        </a:spcBef>
        <a:spcAft>
          <a:spcPct val="0"/>
        </a:spcAft>
        <a:defRPr sz="4400" b="1">
          <a:solidFill>
            <a:schemeClr val="bg1"/>
          </a:solidFill>
          <a:latin typeface="Calibri" pitchFamily="34" charset="0"/>
        </a:defRPr>
      </a:lvl6pPr>
      <a:lvl7pPr marL="914400" algn="ctr" rtl="0" fontAlgn="base">
        <a:spcBef>
          <a:spcPct val="0"/>
        </a:spcBef>
        <a:spcAft>
          <a:spcPct val="0"/>
        </a:spcAft>
        <a:defRPr sz="4400" b="1">
          <a:solidFill>
            <a:schemeClr val="bg1"/>
          </a:solidFill>
          <a:latin typeface="Calibri" pitchFamily="34" charset="0"/>
        </a:defRPr>
      </a:lvl7pPr>
      <a:lvl8pPr marL="1371600" algn="ctr" rtl="0" fontAlgn="base">
        <a:spcBef>
          <a:spcPct val="0"/>
        </a:spcBef>
        <a:spcAft>
          <a:spcPct val="0"/>
        </a:spcAft>
        <a:defRPr sz="4400" b="1">
          <a:solidFill>
            <a:schemeClr val="bg1"/>
          </a:solidFill>
          <a:latin typeface="Calibri" pitchFamily="34" charset="0"/>
        </a:defRPr>
      </a:lvl8pPr>
      <a:lvl9pPr marL="1828800" algn="ctr" rtl="0" fontAlgn="base">
        <a:spcBef>
          <a:spcPct val="0"/>
        </a:spcBef>
        <a:spcAft>
          <a:spcPct val="0"/>
        </a:spcAft>
        <a:defRPr sz="44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fontAlgn="base">
              <a:spcAft>
                <a:spcPct val="0"/>
              </a:spcAft>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fontAlgn="base">
              <a:spcAft>
                <a:spcPct val="0"/>
              </a:spcAft>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anose="02020603050405020304" pitchFamily="18" charset="0"/>
              </a:defRPr>
            </a:lvl1pPr>
          </a:lstStyle>
          <a:p>
            <a:pPr fontAlgn="base">
              <a:spcBef>
                <a:spcPct val="0"/>
              </a:spcBef>
              <a:spcAft>
                <a:spcPct val="0"/>
              </a:spcAft>
            </a:pPr>
            <a:fld id="{4D9CB325-87C9-41F9-8BA3-82AB8C03B45C}"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fontAlgn="base">
              <a:spcBef>
                <a:spcPct val="50000"/>
              </a:spcBef>
              <a:spcAft>
                <a:spcPct val="0"/>
              </a:spcAft>
              <a:buFontTx/>
              <a:buChar char="•"/>
              <a:defRPr/>
            </a:pPr>
            <a:endParaRPr lang="en-US" sz="2400">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algn="r" fontAlgn="base">
              <a:spcBef>
                <a:spcPct val="0"/>
              </a:spcBef>
              <a:spcAft>
                <a:spcPct val="0"/>
              </a:spcAft>
            </a:pPr>
            <a:fld id="{6350D906-5466-4F70-919F-AD524B8C141A}" type="slidenum">
              <a:rPr lang="en-US" altLang="en-US" sz="1200" b="1">
                <a:solidFill>
                  <a:srgbClr val="FFFFFF"/>
                </a:solidFill>
              </a:rPr>
              <a:pPr algn="r" fontAlgn="base">
                <a:spcBef>
                  <a:spcPct val="0"/>
                </a:spcBef>
                <a:spcAft>
                  <a:spcPct val="0"/>
                </a:spcAft>
              </a:pPr>
              <a:t>‹#›</a:t>
            </a:fld>
            <a:endParaRPr lang="en-US" altLang="en-US" sz="1200" b="1">
              <a:solidFill>
                <a:srgbClr val="FFFFFF"/>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fontAlgn="base">
                <a:lnSpc>
                  <a:spcPct val="85000"/>
                </a:lnSpc>
                <a:spcBef>
                  <a:spcPct val="0"/>
                </a:spcBef>
                <a:spcAft>
                  <a:spcPct val="0"/>
                </a:spcAft>
                <a:defRPr/>
              </a:pPr>
              <a:r>
                <a:rPr lang="en-US" sz="1200" b="1">
                  <a:solidFill>
                    <a:srgbClr val="FFFFFF"/>
                  </a:solidFill>
                </a:rPr>
                <a:t>Federal Aviation</a:t>
              </a:r>
            </a:p>
            <a:p>
              <a:pPr fontAlgn="base">
                <a:lnSpc>
                  <a:spcPct val="85000"/>
                </a:lnSpc>
                <a:spcBef>
                  <a:spcPct val="0"/>
                </a:spcBef>
                <a:spcAft>
                  <a:spcPct val="0"/>
                </a:spcAft>
                <a:defRPr/>
              </a:pPr>
              <a:r>
                <a:rPr lang="en-US" sz="1200" b="1">
                  <a:solidFill>
                    <a:srgbClr val="FFFFFF"/>
                  </a:solidFill>
                </a:rPr>
                <a:t>Administration</a:t>
              </a:r>
            </a:p>
          </p:txBody>
        </p:sp>
      </p:grpSp>
    </p:spTree>
    <p:extLst>
      <p:ext uri="{BB962C8B-B14F-4D97-AF65-F5344CB8AC3E}">
        <p14:creationId xmlns:p14="http://schemas.microsoft.com/office/powerpoint/2010/main" val="89155049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fontAlgn="base">
              <a:spcAft>
                <a:spcPct val="0"/>
              </a:spcAft>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fontAlgn="base">
              <a:spcAft>
                <a:spcPct val="0"/>
              </a:spcAft>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anose="02020603050405020304" pitchFamily="18" charset="0"/>
              </a:defRPr>
            </a:lvl1pPr>
          </a:lstStyle>
          <a:p>
            <a:pPr fontAlgn="base">
              <a:spcBef>
                <a:spcPct val="0"/>
              </a:spcBef>
              <a:spcAft>
                <a:spcPct val="0"/>
              </a:spcAft>
            </a:pPr>
            <a:fld id="{4D9CB325-87C9-41F9-8BA3-82AB8C03B45C}"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fontAlgn="base">
              <a:spcBef>
                <a:spcPct val="50000"/>
              </a:spcBef>
              <a:spcAft>
                <a:spcPct val="0"/>
              </a:spcAft>
              <a:buFontTx/>
              <a:buChar char="•"/>
              <a:defRPr/>
            </a:pPr>
            <a:endParaRPr lang="en-US" sz="2400">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algn="r" fontAlgn="base">
              <a:spcBef>
                <a:spcPct val="0"/>
              </a:spcBef>
              <a:spcAft>
                <a:spcPct val="0"/>
              </a:spcAft>
            </a:pPr>
            <a:fld id="{6350D906-5466-4F70-919F-AD524B8C141A}" type="slidenum">
              <a:rPr lang="en-US" altLang="en-US" sz="1200" b="1">
                <a:solidFill>
                  <a:srgbClr val="FFFFFF"/>
                </a:solidFill>
              </a:rPr>
              <a:pPr algn="r" fontAlgn="base">
                <a:spcBef>
                  <a:spcPct val="0"/>
                </a:spcBef>
                <a:spcAft>
                  <a:spcPct val="0"/>
                </a:spcAft>
              </a:pPr>
              <a:t>‹#›</a:t>
            </a:fld>
            <a:endParaRPr lang="en-US" altLang="en-US" sz="1200" b="1">
              <a:solidFill>
                <a:srgbClr val="FFFFFF"/>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fontAlgn="base">
                <a:lnSpc>
                  <a:spcPct val="85000"/>
                </a:lnSpc>
                <a:spcBef>
                  <a:spcPct val="0"/>
                </a:spcBef>
                <a:spcAft>
                  <a:spcPct val="0"/>
                </a:spcAft>
                <a:defRPr/>
              </a:pPr>
              <a:r>
                <a:rPr lang="en-US" sz="1200" b="1">
                  <a:solidFill>
                    <a:srgbClr val="FFFFFF"/>
                  </a:solidFill>
                </a:rPr>
                <a:t>Federal Aviation</a:t>
              </a:r>
            </a:p>
            <a:p>
              <a:pPr fontAlgn="base">
                <a:lnSpc>
                  <a:spcPct val="85000"/>
                </a:lnSpc>
                <a:spcBef>
                  <a:spcPct val="0"/>
                </a:spcBef>
                <a:spcAft>
                  <a:spcPct val="0"/>
                </a:spcAft>
                <a:defRPr/>
              </a:pPr>
              <a:r>
                <a:rPr lang="en-US" sz="1200" b="1">
                  <a:solidFill>
                    <a:srgbClr val="FFFFFF"/>
                  </a:solidFill>
                </a:rPr>
                <a:t>Administration</a:t>
              </a:r>
            </a:p>
          </p:txBody>
        </p:sp>
      </p:grpSp>
    </p:spTree>
    <p:extLst>
      <p:ext uri="{BB962C8B-B14F-4D97-AF65-F5344CB8AC3E}">
        <p14:creationId xmlns:p14="http://schemas.microsoft.com/office/powerpoint/2010/main" val="276837818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14"/>
            </p:custDataLst>
          </p:nvPr>
        </p:nvSpPr>
        <p:spPr bwMode="auto">
          <a:xfrm>
            <a:off x="2703513" y="274638"/>
            <a:ext cx="631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custDataLst>
              <p:tags r:id="rId15"/>
            </p:custDataLst>
          </p:nvPr>
        </p:nvSpPr>
        <p:spPr bwMode="auto">
          <a:xfrm>
            <a:off x="2693988" y="1600200"/>
            <a:ext cx="63261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mn-lt"/>
                <a:cs typeface="+mn-cs"/>
              </a:defRPr>
            </a:lvl1pPr>
          </a:lstStyle>
          <a:p>
            <a:pPr fontAlgn="base">
              <a:spcBef>
                <a:spcPct val="0"/>
              </a:spcBef>
              <a:spcAft>
                <a:spcPct val="0"/>
              </a:spcAft>
              <a:defRPr/>
            </a:pPr>
            <a:fld id="{E7BF6DED-A4AF-4162-A165-CD971B2BB57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610313903"/>
      </p:ext>
    </p:extLst>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cs typeface="Arial" charset="0"/>
        </a:defRPr>
      </a:lvl2pPr>
      <a:lvl3pPr algn="l" rtl="0" eaLnBrk="0" fontAlgn="base" hangingPunct="0">
        <a:spcBef>
          <a:spcPct val="0"/>
        </a:spcBef>
        <a:spcAft>
          <a:spcPct val="0"/>
        </a:spcAft>
        <a:buClr>
          <a:schemeClr val="tx1"/>
        </a:buClr>
        <a:defRPr sz="3200">
          <a:solidFill>
            <a:schemeClr val="tx1"/>
          </a:solidFill>
          <a:latin typeface="Arial" charset="0"/>
          <a:cs typeface="Arial" charset="0"/>
        </a:defRPr>
      </a:lvl3pPr>
      <a:lvl4pPr algn="l" rtl="0" eaLnBrk="0" fontAlgn="base" hangingPunct="0">
        <a:spcBef>
          <a:spcPct val="0"/>
        </a:spcBef>
        <a:spcAft>
          <a:spcPct val="0"/>
        </a:spcAft>
        <a:buClr>
          <a:schemeClr val="tx1"/>
        </a:buClr>
        <a:defRPr sz="3200">
          <a:solidFill>
            <a:schemeClr val="tx1"/>
          </a:solidFill>
          <a:latin typeface="Arial" charset="0"/>
          <a:cs typeface="Arial" charset="0"/>
        </a:defRPr>
      </a:lvl4pPr>
      <a:lvl5pPr algn="l" rtl="0" eaLnBrk="0" fontAlgn="base" hangingPunct="0">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bwMode="auto">
          <a:xfrm>
            <a:off x="533400" y="304800"/>
            <a:ext cx="8039100" cy="9144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87395" name="Rectangle 3"/>
          <p:cNvSpPr>
            <a:spLocks noGrp="1" noChangeArrowheads="1"/>
          </p:cNvSpPr>
          <p:nvPr>
            <p:ph type="body" idx="1"/>
          </p:nvPr>
        </p:nvSpPr>
        <p:spPr bwMode="auto">
          <a:xfrm>
            <a:off x="747714" y="1600206"/>
            <a:ext cx="7712075"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Text Box 4"/>
          <p:cNvSpPr txBox="1">
            <a:spLocks noChangeArrowheads="1"/>
          </p:cNvSpPr>
          <p:nvPr/>
        </p:nvSpPr>
        <p:spPr bwMode="auto">
          <a:xfrm>
            <a:off x="7772406" y="4457700"/>
            <a:ext cx="66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rebuchet MS" pitchFamily="34" charset="0"/>
                <a:cs typeface="Arial" pitchFamily="34" charset="0"/>
              </a:defRPr>
            </a:lvl1pPr>
            <a:lvl2pPr marL="742950" indent="-285750" eaLnBrk="0" hangingPunct="0">
              <a:defRPr>
                <a:solidFill>
                  <a:schemeClr val="tx1"/>
                </a:solidFill>
                <a:latin typeface="Trebuchet MS" pitchFamily="34" charset="0"/>
                <a:cs typeface="Arial" pitchFamily="34" charset="0"/>
              </a:defRPr>
            </a:lvl2pPr>
            <a:lvl3pPr marL="1143000" indent="-228600" eaLnBrk="0" hangingPunct="0">
              <a:defRPr>
                <a:solidFill>
                  <a:schemeClr val="tx1"/>
                </a:solidFill>
                <a:latin typeface="Trebuchet MS" pitchFamily="34" charset="0"/>
                <a:cs typeface="Arial" pitchFamily="34" charset="0"/>
              </a:defRPr>
            </a:lvl3pPr>
            <a:lvl4pPr marL="1600200" indent="-228600" eaLnBrk="0" hangingPunct="0">
              <a:defRPr>
                <a:solidFill>
                  <a:schemeClr val="tx1"/>
                </a:solidFill>
                <a:latin typeface="Trebuchet MS" pitchFamily="34" charset="0"/>
                <a:cs typeface="Arial" pitchFamily="34" charset="0"/>
              </a:defRPr>
            </a:lvl4pPr>
            <a:lvl5pPr marL="2057400" indent="-228600" eaLnBrk="0" hangingPunct="0">
              <a:defRPr>
                <a:solidFill>
                  <a:schemeClr val="tx1"/>
                </a:solidFill>
                <a:latin typeface="Trebuchet MS" pitchFamily="34" charset="0"/>
                <a:cs typeface="Arial" pitchFamily="34" charset="0"/>
              </a:defRPr>
            </a:lvl5pPr>
            <a:lvl6pPr marL="2514600" indent="-228600" eaLnBrk="0" fontAlgn="base" hangingPunct="0">
              <a:spcBef>
                <a:spcPct val="0"/>
              </a:spcBef>
              <a:spcAft>
                <a:spcPct val="0"/>
              </a:spcAft>
              <a:defRPr>
                <a:solidFill>
                  <a:schemeClr val="tx1"/>
                </a:solidFill>
                <a:latin typeface="Trebuchet MS" pitchFamily="34" charset="0"/>
                <a:cs typeface="Arial" pitchFamily="34" charset="0"/>
              </a:defRPr>
            </a:lvl6pPr>
            <a:lvl7pPr marL="2971800" indent="-228600" eaLnBrk="0" fontAlgn="base" hangingPunct="0">
              <a:spcBef>
                <a:spcPct val="0"/>
              </a:spcBef>
              <a:spcAft>
                <a:spcPct val="0"/>
              </a:spcAft>
              <a:defRPr>
                <a:solidFill>
                  <a:schemeClr val="tx1"/>
                </a:solidFill>
                <a:latin typeface="Trebuchet MS" pitchFamily="34" charset="0"/>
                <a:cs typeface="Arial" pitchFamily="34" charset="0"/>
              </a:defRPr>
            </a:lvl7pPr>
            <a:lvl8pPr marL="3429000" indent="-228600" eaLnBrk="0" fontAlgn="base" hangingPunct="0">
              <a:spcBef>
                <a:spcPct val="0"/>
              </a:spcBef>
              <a:spcAft>
                <a:spcPct val="0"/>
              </a:spcAft>
              <a:defRPr>
                <a:solidFill>
                  <a:schemeClr val="tx1"/>
                </a:solidFill>
                <a:latin typeface="Trebuchet MS" pitchFamily="34" charset="0"/>
                <a:cs typeface="Arial" pitchFamily="34" charset="0"/>
              </a:defRPr>
            </a:lvl8pPr>
            <a:lvl9pPr marL="3886200" indent="-228600" eaLnBrk="0" fontAlgn="base" hangingPunct="0">
              <a:spcBef>
                <a:spcPct val="0"/>
              </a:spcBef>
              <a:spcAft>
                <a:spcPct val="0"/>
              </a:spcAft>
              <a:defRPr>
                <a:solidFill>
                  <a:schemeClr val="tx1"/>
                </a:solidFill>
                <a:latin typeface="Trebuchet MS" pitchFamily="34" charset="0"/>
                <a:cs typeface="Arial" pitchFamily="34" charset="0"/>
              </a:defRPr>
            </a:lvl9pPr>
          </a:lstStyle>
          <a:p>
            <a:pPr fontAlgn="base">
              <a:spcBef>
                <a:spcPct val="50000"/>
              </a:spcBef>
              <a:spcAft>
                <a:spcPct val="0"/>
              </a:spcAft>
              <a:defRPr/>
            </a:pPr>
            <a:endParaRPr lang="en-US" sz="2400" b="1" smtClean="0">
              <a:solidFill>
                <a:srgbClr val="FFFFFF"/>
              </a:solidFill>
              <a:latin typeface="Arial" pitchFamily="34" charset="0"/>
            </a:endParaRPr>
          </a:p>
        </p:txBody>
      </p:sp>
    </p:spTree>
    <p:extLst>
      <p:ext uri="{BB962C8B-B14F-4D97-AF65-F5344CB8AC3E}">
        <p14:creationId xmlns:p14="http://schemas.microsoft.com/office/powerpoint/2010/main" val="2853073260"/>
      </p:ext>
    </p:extLst>
  </p:cSld>
  <p:clrMap bg1="dk2" tx1="lt1" bg2="dk1"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spd="slow"/>
  <p:txStyles>
    <p:titleStyle>
      <a:lvl1pPr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itchFamily="34" charset="0"/>
        </a:defRPr>
      </a:lvl5pPr>
      <a:lvl6pPr marL="457200"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itchFamily="34" charset="0"/>
        </a:defRPr>
      </a:lvl6pPr>
      <a:lvl7pPr marL="914400"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itchFamily="34" charset="0"/>
        </a:defRPr>
      </a:lvl7pPr>
      <a:lvl8pPr marL="1371600"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itchFamily="34" charset="0"/>
        </a:defRPr>
      </a:lvl8pPr>
      <a:lvl9pPr marL="1828800" algn="ctr"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rgbClr val="FFFF00"/>
        </a:buClr>
        <a:buSzPct val="125000"/>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SzPct val="65000"/>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FF00"/>
        </a:buClr>
        <a:buSzPct val="80000"/>
        <a:buFont typeface="Times New Roman" pitchFamily="18" charset="0"/>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FF00"/>
        </a:buClr>
        <a:buSzPct val="80000"/>
        <a:buFont typeface="Times New Roman" pitchFamily="18" charset="0"/>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FF00"/>
        </a:buClr>
        <a:buSzPct val="80000"/>
        <a:buFont typeface="Times New Roman" pitchFamily="18" charset="0"/>
        <a:buChar char="•"/>
        <a:defRPr sz="2000" b="1">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rgbClr val="FFFF00"/>
        </a:buClr>
        <a:buSzPct val="80000"/>
        <a:buFont typeface="Times New Roman" pitchFamily="18" charset="0"/>
        <a:buChar char="•"/>
        <a:defRPr sz="2000" b="1">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rgbClr val="FFFF00"/>
        </a:buClr>
        <a:buSzPct val="80000"/>
        <a:buFont typeface="Times New Roman" pitchFamily="18" charset="0"/>
        <a:buChar char="•"/>
        <a:defRPr sz="2000" b="1">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rgbClr val="FFFF00"/>
        </a:buClr>
        <a:buSzPct val="80000"/>
        <a:buFont typeface="Times New Roman" pitchFamily="18" charset="0"/>
        <a:buChar char="•"/>
        <a:defRPr sz="2000" b="1">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rgbClr val="FFFF00"/>
        </a:buClr>
        <a:buSzPct val="80000"/>
        <a:buFont typeface="Times New Roman" pitchFamily="18" charset="0"/>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2"/>
            <a:ext cx="9144000" cy="6867027"/>
            <a:chOff x="0" y="-2373"/>
            <a:chExt cx="12192000" cy="6867027"/>
          </a:xfrm>
        </p:grpSpPr>
        <p:sp>
          <p:nvSpPr>
            <p:cNvPr id="26" name="Rectangle 25"/>
            <p:cNvSpPr/>
            <p:nvPr/>
          </p:nvSpPr>
          <p:spPr>
            <a:xfrm>
              <a:off x="0" y="0"/>
              <a:ext cx="12192000"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5" y="973668"/>
            <a:ext cx="6571060"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2603500"/>
            <a:ext cx="6571059"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8204" y="6394062"/>
            <a:ext cx="742949" cy="304799"/>
          </a:xfrm>
          <a:prstGeom prst="rect">
            <a:avLst/>
          </a:prstGeom>
        </p:spPr>
        <p:txBody>
          <a:bodyPr vert="horz" lIns="91440" tIns="45720" rIns="91440" bIns="45720" rtlCol="0" anchor="t"/>
          <a:lstStyle>
            <a:lvl1pPr algn="r">
              <a:defRPr sz="750" b="1" i="0">
                <a:solidFill>
                  <a:schemeClr val="accent1"/>
                </a:solidFill>
              </a:defRPr>
            </a:lvl1pPr>
          </a:lstStyle>
          <a:p>
            <a:fld id="{7E0D914D-B099-4142-A885-11F276715148}" type="datetimeFigureOut">
              <a:rPr lang="en-US" dirty="0"/>
              <a:t>4/15/2019</a:t>
            </a:fld>
            <a:endParaRPr lang="en-US" dirty="0"/>
          </a:p>
        </p:txBody>
      </p:sp>
      <p:sp>
        <p:nvSpPr>
          <p:cNvPr id="5" name="Footer Placeholder 4"/>
          <p:cNvSpPr>
            <a:spLocks noGrp="1"/>
          </p:cNvSpPr>
          <p:nvPr>
            <p:ph type="ftr" sz="quarter" idx="3"/>
          </p:nvPr>
        </p:nvSpPr>
        <p:spPr>
          <a:xfrm>
            <a:off x="396269" y="6391839"/>
            <a:ext cx="2894846" cy="304801"/>
          </a:xfrm>
          <a:prstGeom prst="rect">
            <a:avLst/>
          </a:prstGeom>
        </p:spPr>
        <p:txBody>
          <a:bodyPr vert="horz" lIns="91440" tIns="45720" rIns="91440" bIns="45720" rtlCol="0" anchor="b"/>
          <a:lstStyle>
            <a:lvl1pPr algn="l">
              <a:defRPr sz="750" b="1" i="0">
                <a:solidFill>
                  <a:schemeClr val="accent1"/>
                </a:solidFill>
                <a:latin typeface="+mn-lt"/>
              </a:defRPr>
            </a:lvl1pPr>
          </a:lstStyle>
          <a:p>
            <a:r>
              <a:rPr lang="en-US" dirty="0"/>
              <a:t>
              </a:t>
            </a:r>
          </a:p>
        </p:txBody>
      </p:sp>
      <p:sp>
        <p:nvSpPr>
          <p:cNvPr id="22" name="Rectangle 2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4406" y="295730"/>
            <a:ext cx="628649" cy="767687"/>
          </a:xfrm>
          <a:prstGeom prst="rect">
            <a:avLst/>
          </a:prstGeom>
        </p:spPr>
        <p:txBody>
          <a:bodyPr vert="horz" lIns="91440" tIns="45720" rIns="91440" bIns="45720" rtlCol="0" anchor="b"/>
          <a:lstStyle>
            <a:lvl1pPr algn="ctr">
              <a:defRPr sz="2100" b="0" i="0">
                <a:solidFill>
                  <a:schemeClr val="bg1"/>
                </a:solidFill>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199923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hemeOverride" Target="../theme/themeOverride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hyperlink" Target="CAST%20SE%20Package/CAST%20SE%20Outputs%20through%202016%20NACA%20Summary%20Rev%202016-02.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6" name="Picture 1026" descr="25AHAW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34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499" name="Rectangle 1027"/>
          <p:cNvSpPr>
            <a:spLocks noChangeArrowheads="1"/>
          </p:cNvSpPr>
          <p:nvPr/>
        </p:nvSpPr>
        <p:spPr bwMode="auto">
          <a:xfrm>
            <a:off x="381000" y="1"/>
            <a:ext cx="14478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defRPr/>
            </a:pPr>
            <a:endParaRPr lang="en-US" sz="2400">
              <a:solidFill>
                <a:srgbClr val="FFFFFF"/>
              </a:solidFill>
              <a:latin typeface="Times New Roman" pitchFamily="18" charset="0"/>
              <a:cs typeface="Arial" pitchFamily="34" charset="0"/>
            </a:endParaRPr>
          </a:p>
        </p:txBody>
      </p:sp>
      <p:sp>
        <p:nvSpPr>
          <p:cNvPr id="189444" name="Rectangle 1028"/>
          <p:cNvSpPr>
            <a:spLocks noGrp="1" noChangeArrowheads="1"/>
          </p:cNvSpPr>
          <p:nvPr>
            <p:ph type="ctrTitle" idx="4294967295"/>
          </p:nvPr>
        </p:nvSpPr>
        <p:spPr bwMode="white">
          <a:xfrm>
            <a:off x="685800" y="3429000"/>
            <a:ext cx="7772400" cy="1143000"/>
          </a:xfrm>
        </p:spPr>
        <p:txBody>
          <a:bodyPr/>
          <a:lstStyle/>
          <a:p>
            <a:pPr>
              <a:defRPr/>
            </a:pPr>
            <a:r>
              <a:rPr lang="en-US" dirty="0" smtClean="0">
                <a:solidFill>
                  <a:srgbClr val="FFFFFF"/>
                </a:solidFill>
              </a:rPr>
              <a:t>Commercial Aviation Safety Team (CAST) </a:t>
            </a:r>
            <a:br>
              <a:rPr lang="en-US" dirty="0" smtClean="0">
                <a:solidFill>
                  <a:srgbClr val="FFFFFF"/>
                </a:solidFill>
              </a:rPr>
            </a:br>
            <a:r>
              <a:rPr lang="en-US" dirty="0">
                <a:solidFill>
                  <a:srgbClr val="FFFFFF"/>
                </a:solidFill>
              </a:rPr>
              <a:t/>
            </a:r>
            <a:br>
              <a:rPr lang="en-US" dirty="0">
                <a:solidFill>
                  <a:srgbClr val="FFFFFF"/>
                </a:solidFill>
              </a:rPr>
            </a:br>
            <a:r>
              <a:rPr lang="en-US" dirty="0" smtClean="0">
                <a:solidFill>
                  <a:srgbClr val="FFFFFF"/>
                </a:solidFill>
              </a:rPr>
              <a:t>Overview</a:t>
            </a:r>
            <a:r>
              <a:rPr lang="en-US" sz="5400" dirty="0" smtClean="0">
                <a:solidFill>
                  <a:srgbClr val="FFFFFF"/>
                </a:solidFill>
              </a:rPr>
              <a:t/>
            </a:r>
            <a:br>
              <a:rPr lang="en-US" sz="5400" dirty="0" smtClean="0">
                <a:solidFill>
                  <a:srgbClr val="FFFFFF"/>
                </a:solidFill>
              </a:rPr>
            </a:br>
            <a:r>
              <a:rPr lang="en-US" sz="3600" dirty="0" smtClean="0">
                <a:solidFill>
                  <a:srgbClr val="FFFFFF"/>
                </a:solidFill>
              </a:rPr>
              <a:t/>
            </a:r>
            <a:br>
              <a:rPr lang="en-US" sz="3600" dirty="0" smtClean="0">
                <a:solidFill>
                  <a:srgbClr val="FFFFFF"/>
                </a:solidFill>
              </a:rPr>
            </a:br>
            <a:r>
              <a:rPr lang="en-US" sz="2000" dirty="0" smtClean="0">
                <a:solidFill>
                  <a:srgbClr val="FFFFFF"/>
                </a:solidFill>
              </a:rPr>
              <a:t/>
            </a:r>
            <a:br>
              <a:rPr lang="en-US" sz="2000" dirty="0" smtClean="0">
                <a:solidFill>
                  <a:srgbClr val="FFFFFF"/>
                </a:solidFill>
              </a:rPr>
            </a:br>
            <a:r>
              <a:rPr lang="en-US" sz="2000" dirty="0" smtClean="0">
                <a:solidFill>
                  <a:srgbClr val="FFFFFF"/>
                </a:solidFill>
              </a:rPr>
              <a:t/>
            </a:r>
            <a:br>
              <a:rPr lang="en-US" sz="2000" dirty="0" smtClean="0">
                <a:solidFill>
                  <a:srgbClr val="FFFFFF"/>
                </a:solidFill>
              </a:rPr>
            </a:br>
            <a:r>
              <a:rPr lang="en-US" sz="3200" dirty="0" smtClean="0">
                <a:solidFill>
                  <a:srgbClr val="FFFFFF"/>
                </a:solidFill>
              </a:rPr>
              <a:t/>
            </a:r>
            <a:br>
              <a:rPr lang="en-US" sz="3200" dirty="0" smtClean="0">
                <a:solidFill>
                  <a:srgbClr val="FFFFFF"/>
                </a:solidFill>
              </a:rPr>
            </a:br>
            <a:endParaRPr lang="en-US" sz="3200" dirty="0" smtClean="0">
              <a:solidFill>
                <a:srgbClr val="FFFFFF"/>
              </a:solidFill>
            </a:endParaRPr>
          </a:p>
        </p:txBody>
      </p:sp>
      <p:sp>
        <p:nvSpPr>
          <p:cNvPr id="234501" name="Rectangle 1029"/>
          <p:cNvSpPr>
            <a:spLocks noGrp="1" noChangeArrowheads="1"/>
          </p:cNvSpPr>
          <p:nvPr>
            <p:ph type="subTitle" idx="4294967295"/>
          </p:nvPr>
        </p:nvSpPr>
        <p:spPr>
          <a:xfrm>
            <a:off x="1371600" y="1447800"/>
            <a:ext cx="6400800" cy="1295400"/>
          </a:xfrm>
        </p:spPr>
        <p:txBody>
          <a:bodyPr/>
          <a:lstStyle/>
          <a:p>
            <a:pPr marL="0" indent="0" algn="ctr">
              <a:buFontTx/>
              <a:buNone/>
              <a:defRPr/>
            </a:pPr>
            <a:endParaRPr lang="en-US" sz="4400" smtClean="0">
              <a:solidFill>
                <a:srgbClr val="FFFF66"/>
              </a:solidFill>
            </a:endParaRPr>
          </a:p>
          <a:p>
            <a:pPr marL="0" indent="0" algn="ctr">
              <a:buFontTx/>
              <a:buNone/>
              <a:defRPr/>
            </a:pPr>
            <a:endParaRPr lang="en-US" sz="4400" smtClean="0">
              <a:solidFill>
                <a:srgbClr val="FFFF66"/>
              </a:solidFill>
            </a:endParaRPr>
          </a:p>
        </p:txBody>
      </p:sp>
    </p:spTree>
    <p:extLst>
      <p:ext uri="{BB962C8B-B14F-4D97-AF65-F5344CB8AC3E}">
        <p14:creationId xmlns:p14="http://schemas.microsoft.com/office/powerpoint/2010/main" val="105268038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a:xfrm>
            <a:off x="1039090" y="271463"/>
            <a:ext cx="8032172" cy="609600"/>
          </a:xfrm>
        </p:spPr>
        <p:txBody>
          <a:bodyPr/>
          <a:lstStyle/>
          <a:p>
            <a:pPr eaLnBrk="1" hangingPunct="1">
              <a:defRPr/>
            </a:pPr>
            <a:r>
              <a:rPr lang="en-US" altLang="en-US" sz="3600" dirty="0">
                <a:effectLst>
                  <a:outerShdw blurRad="38100" dist="38100" dir="2700000" algn="tl">
                    <a:srgbClr val="000000"/>
                  </a:outerShdw>
                </a:effectLst>
              </a:rPr>
              <a:t>Commercial Aviation Safety Team</a:t>
            </a:r>
          </a:p>
        </p:txBody>
      </p:sp>
      <p:sp>
        <p:nvSpPr>
          <p:cNvPr id="19458" name="Content Placeholder 3"/>
          <p:cNvSpPr>
            <a:spLocks noGrp="1"/>
          </p:cNvSpPr>
          <p:nvPr>
            <p:ph idx="1"/>
          </p:nvPr>
        </p:nvSpPr>
        <p:spPr>
          <a:xfrm>
            <a:off x="387125" y="1100344"/>
            <a:ext cx="8415337" cy="2676999"/>
          </a:xfrm>
        </p:spPr>
        <p:txBody>
          <a:bodyPr/>
          <a:lstStyle/>
          <a:p>
            <a:pPr eaLnBrk="1" hangingPunct="1"/>
            <a:r>
              <a:rPr lang="en-US" altLang="en-US" sz="2400" dirty="0" smtClean="0"/>
              <a:t>CAST came together in 1997 to form an unprecedented Industry-Government partnership…</a:t>
            </a:r>
          </a:p>
          <a:p>
            <a:pPr lvl="1" eaLnBrk="1" hangingPunct="1"/>
            <a:r>
              <a:rPr lang="en-US" altLang="en-US" sz="2000" dirty="0" smtClean="0"/>
              <a:t>Voluntary commitments</a:t>
            </a:r>
          </a:p>
          <a:p>
            <a:pPr lvl="1" eaLnBrk="1" hangingPunct="1"/>
            <a:r>
              <a:rPr lang="en-US" altLang="en-US" sz="2000" dirty="0" smtClean="0"/>
              <a:t>Consensus decision-making</a:t>
            </a:r>
          </a:p>
          <a:p>
            <a:pPr lvl="1" eaLnBrk="1" hangingPunct="1"/>
            <a:r>
              <a:rPr lang="en-US" altLang="en-US" sz="2000" dirty="0" smtClean="0"/>
              <a:t>Data-driven risk management</a:t>
            </a:r>
          </a:p>
          <a:p>
            <a:pPr lvl="1" eaLnBrk="1" hangingPunct="1"/>
            <a:r>
              <a:rPr lang="en-US" altLang="en-US" sz="2000" dirty="0" smtClean="0"/>
              <a:t>Implementation-focused</a:t>
            </a:r>
          </a:p>
          <a:p>
            <a:pPr lvl="1" eaLnBrk="1" hangingPunct="1"/>
            <a:r>
              <a:rPr lang="en-US" altLang="en-US" sz="2000" dirty="0" smtClean="0"/>
              <a:t>Goal:</a:t>
            </a:r>
          </a:p>
        </p:txBody>
      </p:sp>
      <p:pic>
        <p:nvPicPr>
          <p:cNvPr id="4" name="Picture 1" descr="CAST2inchAirport1B">
            <a:hlinkClick r:id="rId4" action="ppaction://hlinkpres?slideindex=1&amp;slidetitle="/>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29393" y="169389"/>
            <a:ext cx="855663" cy="735013"/>
          </a:xfrm>
          <a:prstGeom prst="rect">
            <a:avLst/>
          </a:prstGeom>
          <a:noFill/>
          <a:ln w="9525">
            <a:noFill/>
            <a:miter lim="800000"/>
            <a:headEnd/>
            <a:tailEnd/>
          </a:ln>
        </p:spPr>
      </p:pic>
      <p:sp>
        <p:nvSpPr>
          <p:cNvPr id="2" name="TextBox 1"/>
          <p:cNvSpPr txBox="1"/>
          <p:nvPr/>
        </p:nvSpPr>
        <p:spPr>
          <a:xfrm>
            <a:off x="2743199" y="3802796"/>
            <a:ext cx="6346370" cy="830997"/>
          </a:xfrm>
          <a:prstGeom prst="rect">
            <a:avLst/>
          </a:prstGeom>
          <a:noFill/>
        </p:spPr>
        <p:txBody>
          <a:bodyPr wrap="square" rtlCol="0">
            <a:spAutoFit/>
          </a:bodyPr>
          <a:lstStyle/>
          <a:p>
            <a:pPr fontAlgn="base">
              <a:spcBef>
                <a:spcPct val="0"/>
              </a:spcBef>
              <a:spcAft>
                <a:spcPct val="0"/>
              </a:spcAft>
            </a:pPr>
            <a:r>
              <a:rPr lang="en-US" sz="2400" i="1" dirty="0">
                <a:solidFill>
                  <a:srgbClr val="00B050"/>
                </a:solidFill>
              </a:rPr>
              <a:t>Reduce the US commercial aviation fatal accident rate 80% by 2007.</a:t>
            </a:r>
          </a:p>
        </p:txBody>
      </p:sp>
      <p:sp>
        <p:nvSpPr>
          <p:cNvPr id="5" name="TextBox 4"/>
          <p:cNvSpPr txBox="1"/>
          <p:nvPr/>
        </p:nvSpPr>
        <p:spPr>
          <a:xfrm>
            <a:off x="1313662" y="3794803"/>
            <a:ext cx="1480457" cy="461665"/>
          </a:xfrm>
          <a:prstGeom prst="rect">
            <a:avLst/>
          </a:prstGeom>
          <a:noFill/>
        </p:spPr>
        <p:txBody>
          <a:bodyPr wrap="square" rtlCol="0">
            <a:spAutoFit/>
          </a:bodyPr>
          <a:lstStyle/>
          <a:p>
            <a:pPr fontAlgn="base">
              <a:spcBef>
                <a:spcPct val="0"/>
              </a:spcBef>
              <a:spcAft>
                <a:spcPct val="0"/>
              </a:spcAft>
            </a:pPr>
            <a:r>
              <a:rPr lang="en-US" sz="2400" dirty="0" smtClean="0">
                <a:solidFill>
                  <a:srgbClr val="00B050"/>
                </a:solidFill>
              </a:rPr>
              <a:t>Original</a:t>
            </a:r>
            <a:endParaRPr lang="en-US" sz="2400" dirty="0">
              <a:solidFill>
                <a:srgbClr val="00B050"/>
              </a:solidFill>
            </a:endParaRPr>
          </a:p>
        </p:txBody>
      </p:sp>
      <p:grpSp>
        <p:nvGrpSpPr>
          <p:cNvPr id="7" name="Group 6"/>
          <p:cNvGrpSpPr/>
          <p:nvPr/>
        </p:nvGrpSpPr>
        <p:grpSpPr>
          <a:xfrm>
            <a:off x="1331919" y="4763631"/>
            <a:ext cx="7376651" cy="1584858"/>
            <a:chOff x="1331919" y="4763631"/>
            <a:chExt cx="7376651" cy="1584858"/>
          </a:xfrm>
        </p:grpSpPr>
        <p:sp>
          <p:nvSpPr>
            <p:cNvPr id="3" name="TextBox 2"/>
            <p:cNvSpPr txBox="1"/>
            <p:nvPr/>
          </p:nvSpPr>
          <p:spPr>
            <a:xfrm>
              <a:off x="2743199" y="4778829"/>
              <a:ext cx="5965371" cy="1569660"/>
            </a:xfrm>
            <a:prstGeom prst="rect">
              <a:avLst/>
            </a:prstGeom>
            <a:noFill/>
          </p:spPr>
          <p:txBody>
            <a:bodyPr wrap="square" rtlCol="0">
              <a:spAutoFit/>
            </a:bodyPr>
            <a:lstStyle/>
            <a:p>
              <a:pPr fontAlgn="base">
                <a:spcBef>
                  <a:spcPct val="0"/>
                </a:spcBef>
                <a:spcAft>
                  <a:spcPct val="0"/>
                </a:spcAft>
              </a:pPr>
              <a:r>
                <a:rPr lang="en-US" sz="2400" i="1" dirty="0">
                  <a:solidFill>
                    <a:srgbClr val="0070C0"/>
                  </a:solidFill>
                </a:rPr>
                <a:t>Reduce the U.S. commercial aviation fatality risk by </a:t>
              </a:r>
              <a:r>
                <a:rPr lang="en-US" sz="2400" i="1" dirty="0" smtClean="0">
                  <a:solidFill>
                    <a:srgbClr val="0070C0"/>
                  </a:solidFill>
                </a:rPr>
                <a:t>at </a:t>
              </a:r>
              <a:r>
                <a:rPr lang="en-US" sz="2400" i="1" dirty="0">
                  <a:solidFill>
                    <a:srgbClr val="0070C0"/>
                  </a:solidFill>
                </a:rPr>
                <a:t>least 50 percent from 2010 to 2025.</a:t>
              </a:r>
            </a:p>
            <a:p>
              <a:pPr fontAlgn="base">
                <a:spcBef>
                  <a:spcPct val="0"/>
                </a:spcBef>
                <a:spcAft>
                  <a:spcPct val="0"/>
                </a:spcAft>
              </a:pPr>
              <a:endParaRPr lang="en-US" sz="2400" dirty="0">
                <a:solidFill>
                  <a:srgbClr val="000000"/>
                </a:solidFill>
              </a:endParaRPr>
            </a:p>
          </p:txBody>
        </p:sp>
        <p:sp>
          <p:nvSpPr>
            <p:cNvPr id="8" name="TextBox 7"/>
            <p:cNvSpPr txBox="1"/>
            <p:nvPr/>
          </p:nvSpPr>
          <p:spPr>
            <a:xfrm>
              <a:off x="1331919" y="4763631"/>
              <a:ext cx="1480457" cy="461665"/>
            </a:xfrm>
            <a:prstGeom prst="rect">
              <a:avLst/>
            </a:prstGeom>
            <a:noFill/>
          </p:spPr>
          <p:txBody>
            <a:bodyPr wrap="square" rtlCol="0">
              <a:spAutoFit/>
            </a:bodyPr>
            <a:lstStyle/>
            <a:p>
              <a:pPr fontAlgn="base">
                <a:spcBef>
                  <a:spcPct val="0"/>
                </a:spcBef>
                <a:spcAft>
                  <a:spcPct val="0"/>
                </a:spcAft>
              </a:pPr>
              <a:r>
                <a:rPr lang="en-US" sz="2400" b="1" dirty="0">
                  <a:solidFill>
                    <a:srgbClr val="0070C0"/>
                  </a:solidFill>
                </a:rPr>
                <a:t>New</a:t>
              </a:r>
            </a:p>
          </p:txBody>
        </p:sp>
      </p:grpSp>
      <p:pic>
        <p:nvPicPr>
          <p:cNvPr id="1027" name="Picture 3" descr="C:\Users\AFS940VS\AppData\Local\Microsoft\Windows\Temporary Internet Files\Content.IE5\7WB0JRZL\dwcheckyes[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026" y="3802796"/>
            <a:ext cx="558681" cy="5586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20921756">
            <a:off x="508526" y="4304154"/>
            <a:ext cx="921745"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fontAlgn="base">
              <a:spcBef>
                <a:spcPct val="0"/>
              </a:spcBef>
              <a:spcAft>
                <a:spcPct val="0"/>
              </a:spcAft>
            </a:pPr>
            <a:r>
              <a:rPr lang="en-US" sz="2400" b="1" dirty="0" smtClean="0">
                <a:solidFill>
                  <a:srgbClr val="7030A0"/>
                </a:solidFill>
              </a:rPr>
              <a:t>83%</a:t>
            </a:r>
            <a:endParaRPr lang="en-US" sz="2400" b="1" dirty="0">
              <a:solidFill>
                <a:srgbClr val="7030A0"/>
              </a:solidFill>
            </a:endParaRPr>
          </a:p>
        </p:txBody>
      </p:sp>
    </p:spTree>
    <p:extLst>
      <p:ext uri="{BB962C8B-B14F-4D97-AF65-F5344CB8AC3E}">
        <p14:creationId xmlns:p14="http://schemas.microsoft.com/office/powerpoint/2010/main" val="2727122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3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2" y="769938"/>
            <a:ext cx="8472488" cy="609600"/>
          </a:xfrm>
        </p:spPr>
        <p:txBody>
          <a:bodyPr/>
          <a:lstStyle/>
          <a:p>
            <a:pPr algn="ctr"/>
            <a:r>
              <a:rPr lang="en-US" dirty="0" smtClean="0"/>
              <a:t>CAST’s International Goal</a:t>
            </a:r>
            <a:endParaRPr lang="en-US" dirty="0"/>
          </a:p>
        </p:txBody>
      </p:sp>
      <p:sp>
        <p:nvSpPr>
          <p:cNvPr id="4"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endParaRPr lang="en-US" dirty="0" smtClean="0">
              <a:solidFill>
                <a:srgbClr val="002060"/>
              </a:solidFill>
            </a:endParaRPr>
          </a:p>
          <a:p>
            <a:pPr marL="0" indent="0" eaLnBrk="1" fontAlgn="auto" hangingPunct="1">
              <a:spcAft>
                <a:spcPts val="0"/>
              </a:spcAft>
              <a:buNone/>
              <a:defRPr/>
            </a:pPr>
            <a:r>
              <a:rPr lang="en-US" dirty="0" smtClean="0">
                <a:solidFill>
                  <a:srgbClr val="002060"/>
                </a:solidFill>
              </a:rPr>
              <a:t>Goal – Continue to </a:t>
            </a:r>
            <a:r>
              <a:rPr lang="en-US" dirty="0">
                <a:solidFill>
                  <a:srgbClr val="002060"/>
                </a:solidFill>
              </a:rPr>
              <a:t>work with our international partners to reduce fatality risk in world-wide commercial </a:t>
            </a:r>
            <a:r>
              <a:rPr lang="en-US" dirty="0" smtClean="0">
                <a:solidFill>
                  <a:srgbClr val="002060"/>
                </a:solidFill>
              </a:rPr>
              <a:t>aviation.</a:t>
            </a:r>
          </a:p>
          <a:p>
            <a:pPr eaLnBrk="1" fontAlgn="auto" hangingPunct="1">
              <a:spcAft>
                <a:spcPts val="0"/>
              </a:spcAft>
              <a:buFont typeface="Arial" pitchFamily="34" charset="0"/>
              <a:buChar char="•"/>
              <a:defRPr/>
            </a:pPr>
            <a:endParaRPr lang="en-US" dirty="0" smtClean="0">
              <a:solidFill>
                <a:srgbClr val="002060"/>
              </a:solidFill>
            </a:endParaRPr>
          </a:p>
          <a:p>
            <a:pPr marL="0" indent="0" eaLnBrk="1" fontAlgn="auto" hangingPunct="1">
              <a:spcAft>
                <a:spcPts val="0"/>
              </a:spcAft>
              <a:buNone/>
              <a:defRPr/>
            </a:pPr>
            <a:r>
              <a:rPr lang="en-US" dirty="0" smtClean="0">
                <a:solidFill>
                  <a:srgbClr val="002060"/>
                </a:solidFill>
              </a:rPr>
              <a:t>Objective – Introduce CAST </a:t>
            </a:r>
            <a:r>
              <a:rPr lang="en-US" dirty="0">
                <a:solidFill>
                  <a:srgbClr val="002060"/>
                </a:solidFill>
              </a:rPr>
              <a:t>to the regional aviation community, and build momentum for safety </a:t>
            </a:r>
            <a:r>
              <a:rPr lang="en-US" dirty="0" smtClean="0">
                <a:solidFill>
                  <a:srgbClr val="002060"/>
                </a:solidFill>
              </a:rPr>
              <a:t>initiatives.  </a:t>
            </a:r>
          </a:p>
          <a:p>
            <a:pPr marL="0" indent="0" eaLnBrk="1" fontAlgn="auto" hangingPunct="1">
              <a:spcAft>
                <a:spcPts val="0"/>
              </a:spcAft>
              <a:buNone/>
              <a:defRPr/>
            </a:pPr>
            <a:endParaRPr lang="en-US" dirty="0" smtClean="0">
              <a:solidFill>
                <a:srgbClr val="002060"/>
              </a:solidFill>
            </a:endParaRPr>
          </a:p>
          <a:p>
            <a:pPr eaLnBrk="1" fontAlgn="auto" hangingPunct="1">
              <a:spcAft>
                <a:spcPts val="0"/>
              </a:spcAft>
              <a:buFont typeface="Arial" pitchFamily="34" charset="0"/>
              <a:buChar char="•"/>
              <a:defRPr/>
            </a:pPr>
            <a:endParaRPr lang="en-US" dirty="0" smtClean="0">
              <a:solidFill>
                <a:srgbClr val="002060"/>
              </a:solidFill>
            </a:endParaRPr>
          </a:p>
          <a:p>
            <a:pPr marL="0" indent="0" eaLnBrk="1" fontAlgn="auto" hangingPunct="1">
              <a:spcAft>
                <a:spcPts val="0"/>
              </a:spcAft>
              <a:buNone/>
              <a:defRPr/>
            </a:pPr>
            <a:endParaRPr lang="en-US" dirty="0">
              <a:solidFill>
                <a:srgbClr val="002060"/>
              </a:solidFill>
            </a:endParaRPr>
          </a:p>
        </p:txBody>
      </p:sp>
      <p:pic>
        <p:nvPicPr>
          <p:cNvPr id="5" name="Picture 7"/>
          <p:cNvPicPr>
            <a:picLocks noChangeAspect="1" noChangeArrowheads="1"/>
          </p:cNvPicPr>
          <p:nvPr/>
        </p:nvPicPr>
        <p:blipFill>
          <a:blip r:embed="rId3" cstate="print"/>
          <a:srcRect/>
          <a:stretch>
            <a:fillRect/>
          </a:stretch>
        </p:blipFill>
        <p:spPr bwMode="auto">
          <a:xfrm>
            <a:off x="7716838" y="85725"/>
            <a:ext cx="1350962" cy="1165225"/>
          </a:xfrm>
          <a:prstGeom prst="rect">
            <a:avLst/>
          </a:prstGeom>
          <a:noFill/>
          <a:ln w="9525">
            <a:noFill/>
            <a:miter lim="800000"/>
            <a:headEnd/>
            <a:tailEnd/>
          </a:ln>
        </p:spPr>
      </p:pic>
    </p:spTree>
    <p:extLst>
      <p:ext uri="{BB962C8B-B14F-4D97-AF65-F5344CB8AC3E}">
        <p14:creationId xmlns:p14="http://schemas.microsoft.com/office/powerpoint/2010/main" val="1982512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CAST </a:t>
            </a:r>
            <a:r>
              <a:rPr lang="en-US" smtClean="0"/>
              <a:t>safety studies </a:t>
            </a:r>
            <a:r>
              <a:rPr lang="en-US" dirty="0" smtClean="0"/>
              <a:t>and associated safety enhancements are publicly available at:</a:t>
            </a:r>
          </a:p>
          <a:p>
            <a:pPr marL="0" indent="0">
              <a:buNone/>
            </a:pPr>
            <a:endParaRPr lang="en-US" dirty="0"/>
          </a:p>
          <a:p>
            <a:pPr marL="0" indent="0">
              <a:buNone/>
            </a:pPr>
            <a:r>
              <a:rPr lang="en-US" dirty="0">
                <a:solidFill>
                  <a:srgbClr val="002060"/>
                </a:solidFill>
              </a:rPr>
              <a:t>https://</a:t>
            </a:r>
            <a:r>
              <a:rPr lang="en-US" dirty="0" smtClean="0">
                <a:solidFill>
                  <a:srgbClr val="002060"/>
                </a:solidFill>
              </a:rPr>
              <a:t>www.skybrary.aero/index.php/Portal:CAST_SE_Plan </a:t>
            </a:r>
            <a:endParaRPr lang="en-US" dirty="0">
              <a:solidFill>
                <a:srgbClr val="002060"/>
              </a:solidFill>
            </a:endParaRPr>
          </a:p>
        </p:txBody>
      </p:sp>
    </p:spTree>
    <p:extLst>
      <p:ext uri="{BB962C8B-B14F-4D97-AF65-F5344CB8AC3E}">
        <p14:creationId xmlns:p14="http://schemas.microsoft.com/office/powerpoint/2010/main" val="736281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a:xfrm>
            <a:off x="457201" y="-152400"/>
            <a:ext cx="8000999" cy="1143000"/>
          </a:xfrm>
          <a:effectLst/>
        </p:spPr>
        <p:txBody>
          <a:bodyPr>
            <a:normAutofit/>
          </a:bodyPr>
          <a:lstStyle/>
          <a:p>
            <a:pPr>
              <a:defRPr/>
            </a:pPr>
            <a:r>
              <a:rPr lang="en-US" sz="3200" dirty="0" smtClean="0">
                <a:effectLst>
                  <a:outerShdw blurRad="38100" dist="38100" dir="2700000" algn="tl">
                    <a:srgbClr val="000000">
                      <a:alpha val="43137"/>
                    </a:srgbClr>
                  </a:outerShdw>
                </a:effectLst>
              </a:rPr>
              <a:t>CAST Recent Studies</a:t>
            </a:r>
            <a:endParaRPr lang="en-US" sz="3200" dirty="0">
              <a:effectLst>
                <a:outerShdw blurRad="38100" dist="38100" dir="2700000" algn="tl">
                  <a:srgbClr val="000000">
                    <a:alpha val="43137"/>
                  </a:srgbClr>
                </a:outerShdw>
              </a:effectLst>
            </a:endParaRPr>
          </a:p>
        </p:txBody>
      </p:sp>
      <p:sp>
        <p:nvSpPr>
          <p:cNvPr id="3" name="TextBox 2"/>
          <p:cNvSpPr txBox="1"/>
          <p:nvPr/>
        </p:nvSpPr>
        <p:spPr>
          <a:xfrm>
            <a:off x="762000" y="1066800"/>
            <a:ext cx="7357753" cy="2708430"/>
          </a:xfrm>
          <a:prstGeom prst="rect">
            <a:avLst/>
          </a:prstGeom>
          <a:noFill/>
        </p:spPr>
        <p:txBody>
          <a:bodyPr wrap="square" lIns="91435" tIns="45718" rIns="91435" bIns="45718" rtlCol="0">
            <a:spAutoFit/>
          </a:bodyPr>
          <a:lstStyle/>
          <a:p>
            <a:r>
              <a:rPr lang="en-US" sz="1700" b="1" u="sng" kern="0" dirty="0">
                <a:solidFill>
                  <a:prstClr val="white"/>
                </a:solidFill>
                <a:effectLst>
                  <a:outerShdw blurRad="38100" dist="38100" dir="2700000" algn="tl">
                    <a:srgbClr val="000000"/>
                  </a:outerShdw>
                </a:effectLst>
                <a:latin typeface="Arial" panose="020B0604020202020204" pitchFamily="34" charset="0"/>
                <a:cs typeface="Arial" panose="020B0604020202020204" pitchFamily="34" charset="0"/>
              </a:rPr>
              <a:t>Airplane State Awareness</a:t>
            </a:r>
          </a:p>
          <a:p>
            <a:pPr marL="285750" indent="-285750">
              <a:buFont typeface="Arial" panose="020B0604020202020204" pitchFamily="34" charset="0"/>
              <a:buChar char="•"/>
            </a:pPr>
            <a:r>
              <a:rPr lang="en-US" sz="1700" kern="0" dirty="0">
                <a:solidFill>
                  <a:prstClr val="white"/>
                </a:solidFill>
                <a:latin typeface="Arial" panose="020B0604020202020204" pitchFamily="34" charset="0"/>
                <a:cs typeface="Arial" panose="020B0604020202020204" pitchFamily="34" charset="0"/>
              </a:rPr>
              <a:t>CAST adopted the </a:t>
            </a:r>
            <a:r>
              <a:rPr lang="en-US" sz="1700" kern="0" dirty="0" smtClean="0">
                <a:solidFill>
                  <a:prstClr val="white"/>
                </a:solidFill>
                <a:latin typeface="Arial" panose="020B0604020202020204" pitchFamily="34" charset="0"/>
                <a:cs typeface="Arial" panose="020B0604020202020204" pitchFamily="34" charset="0"/>
              </a:rPr>
              <a:t>JSAIT’s </a:t>
            </a:r>
            <a:r>
              <a:rPr lang="en-US" sz="1700" kern="0" dirty="0">
                <a:solidFill>
                  <a:prstClr val="white"/>
                </a:solidFill>
                <a:latin typeface="Arial" panose="020B0604020202020204" pitchFamily="34" charset="0"/>
                <a:cs typeface="Arial" panose="020B0604020202020204" pitchFamily="34" charset="0"/>
              </a:rPr>
              <a:t>recommendations in December 2013</a:t>
            </a:r>
          </a:p>
          <a:p>
            <a:pPr marL="742950" lvl="1" indent="-285750">
              <a:buFont typeface="Arial" panose="020B0604020202020204" pitchFamily="34" charset="0"/>
              <a:buChar char="•"/>
            </a:pPr>
            <a:r>
              <a:rPr lang="en-US" sz="1700" kern="0" dirty="0">
                <a:solidFill>
                  <a:prstClr val="white"/>
                </a:solidFill>
                <a:latin typeface="Arial" panose="020B0604020202020204" pitchFamily="34" charset="0"/>
                <a:cs typeface="Arial" panose="020B0604020202020204" pitchFamily="34" charset="0"/>
              </a:rPr>
              <a:t>19 new Safety Enhancements ( SEs 192-211)</a:t>
            </a:r>
          </a:p>
          <a:p>
            <a:pPr marL="742950" lvl="1" indent="-285750">
              <a:buFont typeface="Arial" panose="020B0604020202020204" pitchFamily="34" charset="0"/>
              <a:buChar char="•"/>
            </a:pPr>
            <a:r>
              <a:rPr lang="en-US" sz="1700" kern="0" dirty="0">
                <a:solidFill>
                  <a:prstClr val="white"/>
                </a:solidFill>
                <a:latin typeface="Arial" panose="020B0604020202020204" pitchFamily="34" charset="0"/>
                <a:cs typeface="Arial" panose="020B0604020202020204" pitchFamily="34" charset="0"/>
              </a:rPr>
              <a:t>SEs 203 - 211 are R&amp;D</a:t>
            </a:r>
          </a:p>
          <a:p>
            <a:endParaRPr lang="en-US" sz="1700" b="1" u="sng" kern="0" dirty="0">
              <a:solidFill>
                <a:prstClr val="white"/>
              </a:solidFill>
              <a:latin typeface="Arial" panose="020B0604020202020204" pitchFamily="34" charset="0"/>
              <a:cs typeface="Arial" panose="020B0604020202020204" pitchFamily="34" charset="0"/>
            </a:endParaRPr>
          </a:p>
          <a:p>
            <a:r>
              <a:rPr lang="en-US" sz="1700" b="1" u="sng" kern="0" dirty="0">
                <a:solidFill>
                  <a:prstClr val="white"/>
                </a:solidFill>
                <a:effectLst>
                  <a:outerShdw blurRad="38100" dist="38100" dir="2700000" algn="tl">
                    <a:srgbClr val="000000"/>
                  </a:outerShdw>
                </a:effectLst>
                <a:latin typeface="Arial" panose="020B0604020202020204" pitchFamily="34" charset="0"/>
                <a:cs typeface="Arial" panose="020B0604020202020204" pitchFamily="34" charset="0"/>
              </a:rPr>
              <a:t>RNAV-Departures and STARs</a:t>
            </a:r>
            <a:endParaRPr lang="en-US" sz="1700" dirty="0">
              <a:solidFill>
                <a:prstClr val="white"/>
              </a:solidFill>
              <a:latin typeface="Arial" panose="020B0604020202020204" pitchFamily="34" charset="0"/>
              <a:cs typeface="Arial" panose="020B0604020202020204" pitchFamily="34" charset="0"/>
            </a:endParaRPr>
          </a:p>
          <a:p>
            <a:pPr marL="285736" indent="-285736">
              <a:buFont typeface="Arial" panose="020B0604020202020204" pitchFamily="34" charset="0"/>
              <a:buChar char="•"/>
            </a:pPr>
            <a:r>
              <a:rPr lang="en-US" sz="1700" dirty="0">
                <a:solidFill>
                  <a:prstClr val="white"/>
                </a:solidFill>
                <a:latin typeface="Arial" panose="020B0604020202020204" pitchFamily="34" charset="0"/>
                <a:cs typeface="Arial" panose="020B0604020202020204" pitchFamily="34" charset="0"/>
              </a:rPr>
              <a:t>CAST adopted the </a:t>
            </a:r>
            <a:r>
              <a:rPr lang="en-US" sz="1700" dirty="0" smtClean="0">
                <a:solidFill>
                  <a:prstClr val="white"/>
                </a:solidFill>
                <a:latin typeface="Arial" panose="020B0604020202020204" pitchFamily="34" charset="0"/>
                <a:cs typeface="Arial" panose="020B0604020202020204" pitchFamily="34" charset="0"/>
              </a:rPr>
              <a:t>JSAIT’s </a:t>
            </a:r>
            <a:r>
              <a:rPr lang="en-US" sz="1700" dirty="0">
                <a:solidFill>
                  <a:prstClr val="white"/>
                </a:solidFill>
                <a:latin typeface="Arial" panose="020B0604020202020204" pitchFamily="34" charset="0"/>
                <a:cs typeface="Arial" panose="020B0604020202020204" pitchFamily="34" charset="0"/>
              </a:rPr>
              <a:t>recommendations in April 2014</a:t>
            </a:r>
          </a:p>
          <a:p>
            <a:pPr marL="742912" lvl="1" indent="-285736">
              <a:buFont typeface="Arial" panose="020B0604020202020204" pitchFamily="34" charset="0"/>
              <a:buChar char="•"/>
            </a:pPr>
            <a:r>
              <a:rPr lang="en-US" sz="1700" dirty="0">
                <a:solidFill>
                  <a:prstClr val="white"/>
                </a:solidFill>
                <a:latin typeface="Arial" panose="020B0604020202020204" pitchFamily="34" charset="0"/>
                <a:cs typeface="Arial" panose="020B0604020202020204" pitchFamily="34" charset="0"/>
              </a:rPr>
              <a:t>3 new Safety Enhancements (SEs 212-214)</a:t>
            </a:r>
          </a:p>
          <a:p>
            <a:pPr marL="457176" lvl="1"/>
            <a:endParaRPr lang="en-US" sz="1700" dirty="0">
              <a:solidFill>
                <a:prstClr val="white"/>
              </a:solidFill>
              <a:latin typeface="Arial" panose="020B0604020202020204" pitchFamily="34" charset="0"/>
              <a:cs typeface="Arial" panose="020B0604020202020204" pitchFamily="34" charset="0"/>
            </a:endParaRPr>
          </a:p>
          <a:p>
            <a:pPr marL="285735" indent="-285736">
              <a:buFont typeface="Arial" panose="020B0604020202020204" pitchFamily="34" charset="0"/>
              <a:buChar char="•"/>
            </a:pPr>
            <a:endParaRPr lang="en-US" sz="1700" dirty="0">
              <a:solidFill>
                <a:prstClr val="white"/>
              </a:solidFill>
              <a:latin typeface="Arial" panose="020B0604020202020204" pitchFamily="34" charset="0"/>
              <a:cs typeface="Arial" panose="020B0604020202020204" pitchFamily="34" charset="0"/>
            </a:endParaRPr>
          </a:p>
        </p:txBody>
      </p:sp>
      <p:sp>
        <p:nvSpPr>
          <p:cNvPr id="4" name="TextBox 3"/>
          <p:cNvSpPr txBox="1"/>
          <p:nvPr/>
        </p:nvSpPr>
        <p:spPr>
          <a:xfrm>
            <a:off x="762000" y="3055475"/>
            <a:ext cx="8153400" cy="3954925"/>
          </a:xfrm>
          <a:prstGeom prst="rect">
            <a:avLst/>
          </a:prstGeom>
          <a:noFill/>
        </p:spPr>
        <p:txBody>
          <a:bodyPr wrap="square" lIns="91435" tIns="45718" rIns="91435" bIns="45718" rtlCol="0">
            <a:spAutoFit/>
          </a:bodyPr>
          <a:lstStyle/>
          <a:p>
            <a:endParaRPr lang="en-US" sz="1600" b="1" u="sng" kern="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a:p>
            <a:r>
              <a:rPr lang="en-US" sz="1700" b="1" u="sng"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Runway Excursions</a:t>
            </a:r>
            <a:endParaRPr lang="en-US" sz="17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36" indent="-285736">
              <a:buFont typeface="Arial" panose="020B0604020202020204" pitchFamily="34" charset="0"/>
              <a:buChar char="•"/>
            </a:pPr>
            <a:r>
              <a:rPr lang="en-US" sz="1700" dirty="0">
                <a:solidFill>
                  <a:prstClr val="white"/>
                </a:solidFill>
                <a:latin typeface="Arial" panose="020B0604020202020204" pitchFamily="34" charset="0"/>
                <a:cs typeface="Arial" panose="020B0604020202020204" pitchFamily="34" charset="0"/>
              </a:rPr>
              <a:t>CAST adopted the </a:t>
            </a:r>
            <a:r>
              <a:rPr lang="en-US" sz="1700" dirty="0" smtClean="0">
                <a:solidFill>
                  <a:prstClr val="white"/>
                </a:solidFill>
                <a:latin typeface="Arial" panose="020B0604020202020204" pitchFamily="34" charset="0"/>
                <a:cs typeface="Arial" panose="020B0604020202020204" pitchFamily="34" charset="0"/>
              </a:rPr>
              <a:t>JSAIT’s </a:t>
            </a:r>
            <a:r>
              <a:rPr lang="en-US" sz="1700" dirty="0">
                <a:solidFill>
                  <a:prstClr val="white"/>
                </a:solidFill>
                <a:latin typeface="Arial" panose="020B0604020202020204" pitchFamily="34" charset="0"/>
                <a:cs typeface="Arial" panose="020B0604020202020204" pitchFamily="34" charset="0"/>
              </a:rPr>
              <a:t>recommendations in April 2014</a:t>
            </a:r>
          </a:p>
          <a:p>
            <a:pPr marL="742913" lvl="1" indent="-285736">
              <a:buFont typeface="Arial" panose="020B0604020202020204" pitchFamily="34" charset="0"/>
              <a:buChar char="•"/>
            </a:pPr>
            <a:r>
              <a:rPr lang="en-US" sz="1700" dirty="0">
                <a:solidFill>
                  <a:prstClr val="white"/>
                </a:solidFill>
                <a:latin typeface="Arial" panose="020B0604020202020204" pitchFamily="34" charset="0"/>
                <a:cs typeface="Arial" panose="020B0604020202020204" pitchFamily="34" charset="0"/>
              </a:rPr>
              <a:t>8 new Safety Enhancements (SEs 215-222)</a:t>
            </a:r>
          </a:p>
          <a:p>
            <a:pPr marL="742913" lvl="1" indent="-285736">
              <a:buFont typeface="Arial" panose="020B0604020202020204" pitchFamily="34" charset="0"/>
              <a:buChar char="•"/>
            </a:pPr>
            <a:endParaRPr lang="en-US" sz="1700" dirty="0">
              <a:solidFill>
                <a:prstClr val="white"/>
              </a:solidFill>
              <a:latin typeface="Arial" panose="020B0604020202020204" pitchFamily="34" charset="0"/>
              <a:cs typeface="Arial" panose="020B0604020202020204" pitchFamily="34" charset="0"/>
            </a:endParaRPr>
          </a:p>
          <a:p>
            <a:pPr indent="-23"/>
            <a:r>
              <a:rPr lang="en-US" sz="1700" b="1" u="sng"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Takeoff Misconfiguration</a:t>
            </a:r>
          </a:p>
          <a:p>
            <a:pPr marL="342877" indent="-342900">
              <a:buFont typeface="Arial" panose="020B0604020202020204" pitchFamily="34" charset="0"/>
              <a:buChar char="•"/>
            </a:pPr>
            <a:r>
              <a:rPr lang="en-US" sz="1700" dirty="0">
                <a:solidFill>
                  <a:prstClr val="white"/>
                </a:solidFill>
                <a:latin typeface="Arial" panose="020B0604020202020204" pitchFamily="34" charset="0"/>
                <a:cs typeface="Arial" panose="020B0604020202020204" pitchFamily="34" charset="0"/>
              </a:rPr>
              <a:t>CAST adopted the </a:t>
            </a:r>
            <a:r>
              <a:rPr lang="en-US" sz="1700" dirty="0" smtClean="0">
                <a:solidFill>
                  <a:prstClr val="white"/>
                </a:solidFill>
                <a:latin typeface="Arial" panose="020B0604020202020204" pitchFamily="34" charset="0"/>
                <a:cs typeface="Arial" panose="020B0604020202020204" pitchFamily="34" charset="0"/>
              </a:rPr>
              <a:t>JSAIT’s </a:t>
            </a:r>
            <a:r>
              <a:rPr lang="en-US" sz="1700" dirty="0">
                <a:solidFill>
                  <a:prstClr val="white"/>
                </a:solidFill>
                <a:latin typeface="Arial" panose="020B0604020202020204" pitchFamily="34" charset="0"/>
                <a:cs typeface="Arial" panose="020B0604020202020204" pitchFamily="34" charset="0"/>
              </a:rPr>
              <a:t>recommendations in October 2016</a:t>
            </a:r>
          </a:p>
          <a:p>
            <a:pPr marL="800077" lvl="1" indent="-342900">
              <a:buFont typeface="Arial" panose="020B0604020202020204" pitchFamily="34" charset="0"/>
              <a:buChar char="•"/>
            </a:pPr>
            <a:r>
              <a:rPr lang="en-US" sz="1700" dirty="0">
                <a:solidFill>
                  <a:prstClr val="white"/>
                </a:solidFill>
                <a:latin typeface="Arial" panose="020B0604020202020204" pitchFamily="34" charset="0"/>
                <a:cs typeface="Arial" panose="020B0604020202020204" pitchFamily="34" charset="0"/>
              </a:rPr>
              <a:t>3 new Safety Enhancements (SEs 227-229)</a:t>
            </a:r>
          </a:p>
          <a:p>
            <a:pPr indent="-23"/>
            <a:endParaRPr lang="en-US" sz="1700" b="1" u="sng"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23"/>
            <a:r>
              <a:rPr lang="en-US" sz="1700" b="1" u="sng"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Cargo – Hazardous Material Fires</a:t>
            </a:r>
          </a:p>
          <a:p>
            <a:pPr marL="342877" indent="-342900">
              <a:buFont typeface="Arial" panose="020B0604020202020204" pitchFamily="34" charset="0"/>
              <a:buChar char="•"/>
            </a:pPr>
            <a:r>
              <a:rPr lang="en-US" sz="1700" dirty="0">
                <a:solidFill>
                  <a:prstClr val="white"/>
                </a:solidFill>
                <a:latin typeface="Arial" panose="020B0604020202020204" pitchFamily="34" charset="0"/>
                <a:cs typeface="Arial" panose="020B0604020202020204" pitchFamily="34" charset="0"/>
              </a:rPr>
              <a:t>CAST adopted the </a:t>
            </a:r>
            <a:r>
              <a:rPr lang="en-US" sz="1700" dirty="0" smtClean="0">
                <a:solidFill>
                  <a:prstClr val="white"/>
                </a:solidFill>
                <a:latin typeface="Arial" panose="020B0604020202020204" pitchFamily="34" charset="0"/>
                <a:cs typeface="Arial" panose="020B0604020202020204" pitchFamily="34" charset="0"/>
              </a:rPr>
              <a:t>JSAIT’s </a:t>
            </a:r>
            <a:r>
              <a:rPr lang="en-US" sz="1700" dirty="0">
                <a:solidFill>
                  <a:prstClr val="white"/>
                </a:solidFill>
                <a:latin typeface="Arial" panose="020B0604020202020204" pitchFamily="34" charset="0"/>
                <a:cs typeface="Arial" panose="020B0604020202020204" pitchFamily="34" charset="0"/>
              </a:rPr>
              <a:t>recommendations in December 2016</a:t>
            </a:r>
          </a:p>
          <a:p>
            <a:pPr marL="800077" lvl="1" indent="-342900">
              <a:buFont typeface="Arial" panose="020B0604020202020204" pitchFamily="34" charset="0"/>
              <a:buChar char="•"/>
            </a:pPr>
            <a:r>
              <a:rPr lang="en-US" sz="1700" dirty="0">
                <a:solidFill>
                  <a:prstClr val="white"/>
                </a:solidFill>
                <a:latin typeface="Arial" panose="020B0604020202020204" pitchFamily="34" charset="0"/>
                <a:cs typeface="Arial" panose="020B0604020202020204" pitchFamily="34" charset="0"/>
              </a:rPr>
              <a:t>4</a:t>
            </a:r>
            <a:r>
              <a:rPr lang="en-US" sz="1700" dirty="0" smtClean="0">
                <a:solidFill>
                  <a:prstClr val="white"/>
                </a:solidFill>
                <a:latin typeface="Arial" panose="020B0604020202020204" pitchFamily="34" charset="0"/>
                <a:cs typeface="Arial" panose="020B0604020202020204" pitchFamily="34" charset="0"/>
              </a:rPr>
              <a:t> </a:t>
            </a:r>
            <a:r>
              <a:rPr lang="en-US" sz="1700" dirty="0">
                <a:solidFill>
                  <a:prstClr val="white"/>
                </a:solidFill>
                <a:latin typeface="Arial" panose="020B0604020202020204" pitchFamily="34" charset="0"/>
                <a:cs typeface="Arial" panose="020B0604020202020204" pitchFamily="34" charset="0"/>
              </a:rPr>
              <a:t>new Safety </a:t>
            </a:r>
            <a:r>
              <a:rPr lang="en-US" sz="1700" dirty="0" smtClean="0">
                <a:solidFill>
                  <a:prstClr val="white"/>
                </a:solidFill>
                <a:latin typeface="Arial" panose="020B0604020202020204" pitchFamily="34" charset="0"/>
                <a:cs typeface="Arial" panose="020B0604020202020204" pitchFamily="34" charset="0"/>
              </a:rPr>
              <a:t>Enhancements </a:t>
            </a:r>
            <a:r>
              <a:rPr lang="en-US" sz="1700" dirty="0">
                <a:solidFill>
                  <a:prstClr val="white"/>
                </a:solidFill>
                <a:latin typeface="Arial" panose="020B0604020202020204" pitchFamily="34" charset="0"/>
                <a:cs typeface="Arial" panose="020B0604020202020204" pitchFamily="34" charset="0"/>
              </a:rPr>
              <a:t>(SEs 223-226)</a:t>
            </a:r>
          </a:p>
          <a:p>
            <a:pPr indent="-23"/>
            <a:endParaRPr lang="en-US" sz="1600" b="1" u="sng"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877" indent="-342900">
              <a:buFont typeface="Arial" panose="020B0604020202020204" pitchFamily="34" charset="0"/>
              <a:buChar char="•"/>
            </a:pPr>
            <a:endParaRPr lang="en-US" sz="1600" dirty="0">
              <a:solidFill>
                <a:prstClr val="white"/>
              </a:solidFill>
              <a:latin typeface="Arial" panose="020B0604020202020204" pitchFamily="34" charset="0"/>
              <a:cs typeface="Arial" panose="020B0604020202020204" pitchFamily="34" charset="0"/>
            </a:endParaRPr>
          </a:p>
          <a:p>
            <a:pPr marL="742913" lvl="1" indent="-285736">
              <a:buFont typeface="Arial" panose="020B0604020202020204" pitchFamily="34" charset="0"/>
              <a:buChar char="•"/>
            </a:pPr>
            <a:endParaRPr lang="en-US" sz="16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349558"/>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a:xfrm>
            <a:off x="457201" y="-152400"/>
            <a:ext cx="8000999" cy="1143000"/>
          </a:xfrm>
          <a:effectLst/>
        </p:spPr>
        <p:txBody>
          <a:bodyPr>
            <a:normAutofit/>
          </a:bodyPr>
          <a:lstStyle/>
          <a:p>
            <a:pPr>
              <a:defRPr/>
            </a:pPr>
            <a:r>
              <a:rPr lang="en-US" sz="3200" dirty="0" smtClean="0">
                <a:effectLst>
                  <a:outerShdw blurRad="38100" dist="38100" dir="2700000" algn="tl">
                    <a:srgbClr val="000000">
                      <a:alpha val="43137"/>
                    </a:srgbClr>
                  </a:outerShdw>
                </a:effectLst>
              </a:rPr>
              <a:t>Newest CAST Studies</a:t>
            </a:r>
            <a:endParaRPr lang="en-US" sz="3200" dirty="0">
              <a:effectLst>
                <a:outerShdw blurRad="38100" dist="38100" dir="2700000" algn="tl">
                  <a:srgbClr val="000000">
                    <a:alpha val="43137"/>
                  </a:srgbClr>
                </a:outerShdw>
              </a:effectLst>
            </a:endParaRPr>
          </a:p>
        </p:txBody>
      </p:sp>
      <p:sp>
        <p:nvSpPr>
          <p:cNvPr id="3" name="TextBox 2"/>
          <p:cNvSpPr txBox="1"/>
          <p:nvPr/>
        </p:nvSpPr>
        <p:spPr>
          <a:xfrm>
            <a:off x="778823" y="1981200"/>
            <a:ext cx="7357753" cy="2585319"/>
          </a:xfrm>
          <a:prstGeom prst="rect">
            <a:avLst/>
          </a:prstGeom>
          <a:noFill/>
        </p:spPr>
        <p:txBody>
          <a:bodyPr wrap="square" lIns="91435" tIns="45718" rIns="91435" bIns="45718" rtlCol="0">
            <a:spAutoFit/>
          </a:bodyPr>
          <a:lstStyle/>
          <a:p>
            <a:pPr marL="800076" lvl="1" indent="-342900">
              <a:buFont typeface="Arial" panose="020B0604020202020204" pitchFamily="34" charset="0"/>
              <a:buChar char="•"/>
            </a:pPr>
            <a:r>
              <a:rPr lang="en-US" sz="3600" dirty="0" smtClean="0">
                <a:solidFill>
                  <a:prstClr val="white"/>
                </a:solidFill>
                <a:latin typeface="Arial" panose="020B0604020202020204" pitchFamily="34" charset="0"/>
                <a:cs typeface="Arial" panose="020B0604020202020204" pitchFamily="34" charset="0"/>
              </a:rPr>
              <a:t>Approach</a:t>
            </a:r>
            <a:r>
              <a:rPr lang="en-US" sz="3600" dirty="0">
                <a:solidFill>
                  <a:prstClr val="white"/>
                </a:solidFill>
                <a:latin typeface="Arial" panose="020B0604020202020204" pitchFamily="34" charset="0"/>
                <a:cs typeface="Arial" panose="020B0604020202020204" pitchFamily="34" charset="0"/>
              </a:rPr>
              <a:t>, Landing, and Go-around (ALG) </a:t>
            </a:r>
            <a:r>
              <a:rPr lang="en-US" sz="3600" dirty="0" smtClean="0">
                <a:solidFill>
                  <a:prstClr val="white"/>
                </a:solidFill>
                <a:latin typeface="Arial" panose="020B0604020202020204" pitchFamily="34" charset="0"/>
                <a:cs typeface="Arial" panose="020B0604020202020204" pitchFamily="34" charset="0"/>
              </a:rPr>
              <a:t>JSAIT</a:t>
            </a:r>
          </a:p>
          <a:p>
            <a:pPr marL="457176" lvl="1"/>
            <a:endParaRPr lang="en-US" dirty="0" smtClean="0">
              <a:solidFill>
                <a:prstClr val="white"/>
              </a:solidFill>
              <a:latin typeface="Arial" panose="020B0604020202020204" pitchFamily="34" charset="0"/>
              <a:cs typeface="Arial" panose="020B0604020202020204" pitchFamily="34" charset="0"/>
            </a:endParaRPr>
          </a:p>
          <a:p>
            <a:pPr marL="800076" lvl="1" indent="-342900">
              <a:buFont typeface="Arial" panose="020B0604020202020204" pitchFamily="34" charset="0"/>
              <a:buChar char="•"/>
            </a:pPr>
            <a:r>
              <a:rPr lang="en-US" sz="3600" dirty="0" smtClean="0">
                <a:solidFill>
                  <a:prstClr val="white"/>
                </a:solidFill>
                <a:latin typeface="Arial" panose="020B0604020202020204" pitchFamily="34" charset="0"/>
                <a:cs typeface="Arial" panose="020B0604020202020204" pitchFamily="34" charset="0"/>
              </a:rPr>
              <a:t>Approach </a:t>
            </a:r>
            <a:r>
              <a:rPr lang="en-US" sz="3600" dirty="0">
                <a:solidFill>
                  <a:prstClr val="white"/>
                </a:solidFill>
                <a:latin typeface="Arial" panose="020B0604020202020204" pitchFamily="34" charset="0"/>
                <a:cs typeface="Arial" panose="020B0604020202020204" pitchFamily="34" charset="0"/>
              </a:rPr>
              <a:t>and Landing Misalignment (ALM) JSAIT</a:t>
            </a:r>
          </a:p>
        </p:txBody>
      </p:sp>
      <p:sp>
        <p:nvSpPr>
          <p:cNvPr id="4" name="TextBox 3"/>
          <p:cNvSpPr txBox="1"/>
          <p:nvPr/>
        </p:nvSpPr>
        <p:spPr>
          <a:xfrm>
            <a:off x="533400" y="5257800"/>
            <a:ext cx="8153400" cy="1323435"/>
          </a:xfrm>
          <a:prstGeom prst="rect">
            <a:avLst/>
          </a:prstGeom>
          <a:noFill/>
        </p:spPr>
        <p:txBody>
          <a:bodyPr wrap="square" lIns="91435" tIns="45718" rIns="91435" bIns="45718" rtlCol="0">
            <a:spAutoFit/>
          </a:bodyPr>
          <a:lstStyle/>
          <a:p>
            <a:pPr indent="-23" algn="ctr"/>
            <a:r>
              <a:rPr lang="en-US" sz="2400" b="1" u="sng"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work within these studies is currently pre-decisional and not available for public release</a:t>
            </a:r>
            <a:endParaRPr lang="en-US" sz="2400" b="1" u="sng"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877" indent="-342900">
              <a:buFont typeface="Arial" panose="020B0604020202020204" pitchFamily="34" charset="0"/>
              <a:buChar char="•"/>
            </a:pPr>
            <a:endParaRPr lang="en-US" sz="1600" dirty="0">
              <a:solidFill>
                <a:prstClr val="white"/>
              </a:solidFill>
              <a:latin typeface="Arial" panose="020B0604020202020204" pitchFamily="34" charset="0"/>
              <a:cs typeface="Arial" panose="020B0604020202020204" pitchFamily="34" charset="0"/>
            </a:endParaRPr>
          </a:p>
          <a:p>
            <a:pPr marL="742913" lvl="1" indent="-285736">
              <a:buFont typeface="Arial" panose="020B0604020202020204" pitchFamily="34" charset="0"/>
              <a:buChar char="•"/>
            </a:pPr>
            <a:endParaRPr lang="en-US" sz="16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6553298"/>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90600"/>
            <a:ext cx="8229600" cy="4449763"/>
          </a:xfrm>
        </p:spPr>
        <p:txBody>
          <a:bodyPr/>
          <a:lstStyle/>
          <a:p>
            <a:pPr marL="457200" lvl="1" indent="0" algn="ctr">
              <a:buNone/>
            </a:pPr>
            <a:endParaRPr lang="en-US" dirty="0"/>
          </a:p>
          <a:p>
            <a:pPr marL="457200" lvl="1" indent="0" algn="ctr">
              <a:buNone/>
            </a:pPr>
            <a:r>
              <a:rPr lang="en-US" sz="4000" b="1" dirty="0" smtClean="0">
                <a:solidFill>
                  <a:schemeClr val="bg1"/>
                </a:solidFill>
              </a:rPr>
              <a:t>Thank You!</a:t>
            </a:r>
          </a:p>
          <a:p>
            <a:pPr marL="457200" lvl="1" indent="0" algn="ctr">
              <a:buNone/>
            </a:pPr>
            <a:endParaRPr lang="en-US" sz="2400" dirty="0" smtClean="0">
              <a:solidFill>
                <a:schemeClr val="bg1"/>
              </a:solidFill>
            </a:endParaRPr>
          </a:p>
          <a:p>
            <a:pPr marL="457200" lvl="1" indent="0" algn="ctr">
              <a:buNone/>
            </a:pPr>
            <a:r>
              <a:rPr lang="en-US" sz="2400" dirty="0" smtClean="0">
                <a:solidFill>
                  <a:schemeClr val="bg1"/>
                </a:solidFill>
              </a:rPr>
              <a:t>Nicole </a:t>
            </a:r>
            <a:r>
              <a:rPr lang="en-US" sz="2400" dirty="0" err="1" smtClean="0">
                <a:solidFill>
                  <a:schemeClr val="bg1"/>
                </a:solidFill>
              </a:rPr>
              <a:t>Didyk</a:t>
            </a:r>
            <a:r>
              <a:rPr lang="en-US" sz="2400" dirty="0" smtClean="0">
                <a:solidFill>
                  <a:schemeClr val="bg1"/>
                </a:solidFill>
              </a:rPr>
              <a:t>-Wells</a:t>
            </a:r>
          </a:p>
          <a:p>
            <a:pPr marL="457200" lvl="1" indent="0" algn="ctr">
              <a:buNone/>
            </a:pPr>
            <a:r>
              <a:rPr lang="en-US" sz="2400" dirty="0" smtClean="0">
                <a:solidFill>
                  <a:schemeClr val="bg1"/>
                </a:solidFill>
              </a:rPr>
              <a:t>Senior FAA Representative - Beijing</a:t>
            </a:r>
          </a:p>
          <a:p>
            <a:pPr marL="457200" lvl="1" indent="0" algn="ctr">
              <a:buNone/>
            </a:pPr>
            <a:r>
              <a:rPr lang="en-US" sz="2400" dirty="0" smtClean="0">
                <a:solidFill>
                  <a:schemeClr val="bg1"/>
                </a:solidFill>
              </a:rPr>
              <a:t>Nicole.didyk-wells@faa.gov</a:t>
            </a:r>
          </a:p>
          <a:p>
            <a:pPr marL="457200" lvl="1" indent="0" algn="ctr">
              <a:buNone/>
            </a:pPr>
            <a:endParaRPr lang="en-US" sz="2400" dirty="0">
              <a:solidFill>
                <a:schemeClr val="bg1"/>
              </a:solidFill>
            </a:endParaRPr>
          </a:p>
          <a:p>
            <a:pPr marL="457200" lvl="1" indent="0" algn="ctr">
              <a:buNone/>
            </a:pPr>
            <a:r>
              <a:rPr lang="en-US" sz="2400" dirty="0" smtClean="0">
                <a:solidFill>
                  <a:schemeClr val="bg1"/>
                </a:solidFill>
              </a:rPr>
              <a:t>Chad Brewer</a:t>
            </a:r>
          </a:p>
          <a:p>
            <a:pPr marL="457200" lvl="1" indent="0" algn="ctr">
              <a:buNone/>
            </a:pPr>
            <a:r>
              <a:rPr lang="en-US" sz="2400" dirty="0" smtClean="0">
                <a:solidFill>
                  <a:schemeClr val="bg1"/>
                </a:solidFill>
              </a:rPr>
              <a:t>CAST International Representative</a:t>
            </a:r>
          </a:p>
          <a:p>
            <a:pPr marL="457200" lvl="1" indent="0" algn="ctr">
              <a:buNone/>
            </a:pPr>
            <a:r>
              <a:rPr lang="en-US" sz="2400" dirty="0" smtClean="0">
                <a:solidFill>
                  <a:schemeClr val="bg1"/>
                </a:solidFill>
              </a:rPr>
              <a:t>Asia Pacific</a:t>
            </a:r>
          </a:p>
          <a:p>
            <a:pPr marL="457200" lvl="1" indent="0" algn="ctr">
              <a:buNone/>
            </a:pPr>
            <a:r>
              <a:rPr lang="en-US" sz="2400" dirty="0" smtClean="0">
                <a:solidFill>
                  <a:schemeClr val="bg1"/>
                </a:solidFill>
              </a:rPr>
              <a:t>Chad.brewer@faa.gov</a:t>
            </a:r>
          </a:p>
          <a:p>
            <a:pPr marL="457200" lvl="1" indent="0">
              <a:buNone/>
            </a:pPr>
            <a:endParaRPr lang="en-US" sz="2400" dirty="0"/>
          </a:p>
        </p:txBody>
      </p:sp>
      <p:sp>
        <p:nvSpPr>
          <p:cNvPr id="4" name="Slide Number Placeholder 3"/>
          <p:cNvSpPr>
            <a:spLocks noGrp="1"/>
          </p:cNvSpPr>
          <p:nvPr>
            <p:ph type="sldNum" sz="quarter" idx="12"/>
          </p:nvPr>
        </p:nvSpPr>
        <p:spPr/>
        <p:txBody>
          <a:bodyPr/>
          <a:lstStyle/>
          <a:p>
            <a:pPr>
              <a:defRPr/>
            </a:pPr>
            <a:fld id="{0562FBBF-1AA2-42DB-B23C-0190BCE7C2F2}" type="slidenum">
              <a:rPr lang="en-US" smtClean="0"/>
              <a:pPr>
                <a:defRPr/>
              </a:pPr>
              <a:t>7</a:t>
            </a:fld>
            <a:endParaRPr lang="en-US" dirty="0"/>
          </a:p>
        </p:txBody>
      </p:sp>
    </p:spTree>
    <p:extLst>
      <p:ext uri="{BB962C8B-B14F-4D97-AF65-F5344CB8AC3E}">
        <p14:creationId xmlns:p14="http://schemas.microsoft.com/office/powerpoint/2010/main" val="3657761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00839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bwMode="auto">
          <a:xfrm>
            <a:off x="378451" y="914400"/>
            <a:ext cx="741470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l" defTabSz="342900" eaLnBrk="1" hangingPunct="1">
              <a:lnSpc>
                <a:spcPct val="90000"/>
              </a:lnSpc>
              <a:defRPr/>
            </a:pPr>
            <a:r>
              <a:rPr lang="en-US" sz="2100" b="0" dirty="0">
                <a:solidFill>
                  <a:srgbClr val="EBEBEB"/>
                </a:solidFill>
                <a:latin typeface="Century Gothic" panose="020B0502020202020204"/>
              </a:rPr>
              <a:t>CAST brings together key stakeholders to cooperatively develop and implement a prioritized safety agenda.</a:t>
            </a:r>
          </a:p>
        </p:txBody>
      </p:sp>
      <p:grpSp>
        <p:nvGrpSpPr>
          <p:cNvPr id="23" name="Group 21"/>
          <p:cNvGrpSpPr>
            <a:grpSpLocks/>
          </p:cNvGrpSpPr>
          <p:nvPr/>
        </p:nvGrpSpPr>
        <p:grpSpPr bwMode="auto">
          <a:xfrm>
            <a:off x="791308" y="2964895"/>
            <a:ext cx="7525810" cy="3641774"/>
            <a:chOff x="-468966" y="1637176"/>
            <a:chExt cx="10034918" cy="4855699"/>
          </a:xfrm>
        </p:grpSpPr>
        <p:sp>
          <p:nvSpPr>
            <p:cNvPr id="24" name="Rectangle 2"/>
            <p:cNvSpPr>
              <a:spLocks noChangeArrowheads="1"/>
            </p:cNvSpPr>
            <p:nvPr/>
          </p:nvSpPr>
          <p:spPr bwMode="auto">
            <a:xfrm>
              <a:off x="6775853" y="5107342"/>
              <a:ext cx="2790099" cy="520657"/>
            </a:xfrm>
            <a:prstGeom prst="rect">
              <a:avLst/>
            </a:prstGeom>
            <a:noFill/>
            <a:ln w="9525">
              <a:noFill/>
              <a:miter lim="800000"/>
              <a:headEnd/>
              <a:tailEnd/>
            </a:ln>
            <a:effectLst/>
          </p:spPr>
          <p:txBody>
            <a:bodyPr wrap="square" lIns="67866" tIns="33338" rIns="67866" bIns="33338">
              <a:spAutoFit/>
            </a:bodyPr>
            <a:lstStyle/>
            <a:p>
              <a:pPr defTabSz="685800" eaLnBrk="0" hangingPunct="0">
                <a:defRPr/>
              </a:pPr>
              <a:r>
                <a:rPr lang="en-US" sz="1050" b="1" kern="0" dirty="0">
                  <a:solidFill>
                    <a:sysClr val="windowText" lastClr="000000"/>
                  </a:solidFill>
                  <a:latin typeface="Century Gothic" panose="020B0502020202020204"/>
                </a:rPr>
                <a:t>*   Representing P&amp;W and RR</a:t>
              </a:r>
            </a:p>
            <a:p>
              <a:pPr defTabSz="685800" eaLnBrk="0" hangingPunct="0">
                <a:defRPr/>
              </a:pPr>
              <a:r>
                <a:rPr lang="en-US" sz="1050" b="1" kern="0" dirty="0">
                  <a:solidFill>
                    <a:sysClr val="windowText" lastClr="000000"/>
                  </a:solidFill>
                  <a:latin typeface="Century Gothic" panose="020B0502020202020204"/>
                </a:rPr>
                <a:t>**  Observer</a:t>
              </a:r>
            </a:p>
          </p:txBody>
        </p:sp>
        <p:sp>
          <p:nvSpPr>
            <p:cNvPr id="25" name="Rectangle 3"/>
            <p:cNvSpPr>
              <a:spLocks noChangeArrowheads="1"/>
            </p:cNvSpPr>
            <p:nvPr/>
          </p:nvSpPr>
          <p:spPr bwMode="auto">
            <a:xfrm>
              <a:off x="-468966" y="1982788"/>
              <a:ext cx="1602246" cy="4121643"/>
            </a:xfrm>
            <a:prstGeom prst="rect">
              <a:avLst/>
            </a:prstGeom>
            <a:noFill/>
            <a:ln w="9525">
              <a:noFill/>
              <a:miter lim="800000"/>
              <a:headEnd/>
              <a:tailEnd/>
            </a:ln>
            <a:effectLst/>
          </p:spPr>
          <p:txBody>
            <a:bodyPr wrap="square" lIns="67866" tIns="33338" rIns="67866" bIns="33338">
              <a:spAutoFit/>
            </a:bodyPr>
            <a:lstStyle/>
            <a:p>
              <a:pPr defTabSz="685800" eaLnBrk="0" hangingPunct="0">
                <a:tabLst>
                  <a:tab pos="257175" algn="l"/>
                </a:tabLst>
                <a:defRPr/>
              </a:pPr>
              <a:r>
                <a:rPr lang="en-US" sz="1500" b="1" kern="0" dirty="0">
                  <a:solidFill>
                    <a:sysClr val="windowText" lastClr="000000"/>
                  </a:solidFill>
                  <a:latin typeface="Century Gothic" panose="020B0502020202020204"/>
                </a:rPr>
                <a:t>A4A</a:t>
              </a:r>
            </a:p>
            <a:p>
              <a:pPr defTabSz="685800" eaLnBrk="0" hangingPunct="0">
                <a:tabLst>
                  <a:tab pos="257175" algn="l"/>
                </a:tabLst>
                <a:defRPr/>
              </a:pPr>
              <a:r>
                <a:rPr lang="en-US" sz="1500" b="1" kern="0" dirty="0">
                  <a:solidFill>
                    <a:sysClr val="windowText" lastClr="000000"/>
                  </a:solidFill>
                  <a:latin typeface="Century Gothic" panose="020B0502020202020204"/>
                </a:rPr>
                <a:t>AIA</a:t>
              </a:r>
            </a:p>
            <a:p>
              <a:pPr defTabSz="685800" eaLnBrk="0" hangingPunct="0">
                <a:tabLst>
                  <a:tab pos="257175" algn="l"/>
                </a:tabLst>
                <a:defRPr/>
              </a:pPr>
              <a:r>
                <a:rPr lang="en-US" sz="1500" b="1" kern="0" dirty="0">
                  <a:solidFill>
                    <a:sysClr val="windowText" lastClr="000000"/>
                  </a:solidFill>
                  <a:latin typeface="Century Gothic" panose="020B0502020202020204"/>
                </a:rPr>
                <a:t>Airbus</a:t>
              </a:r>
            </a:p>
            <a:p>
              <a:pPr defTabSz="685800" eaLnBrk="0" hangingPunct="0">
                <a:tabLst>
                  <a:tab pos="257175" algn="l"/>
                </a:tabLst>
                <a:defRPr/>
              </a:pPr>
              <a:r>
                <a:rPr lang="en-US" sz="1500" b="1" kern="0" dirty="0">
                  <a:solidFill>
                    <a:sysClr val="windowText" lastClr="000000"/>
                  </a:solidFill>
                  <a:latin typeface="Century Gothic" panose="020B0502020202020204"/>
                </a:rPr>
                <a:t>ALPA</a:t>
              </a:r>
            </a:p>
            <a:p>
              <a:pPr defTabSz="685800" eaLnBrk="0" hangingPunct="0">
                <a:tabLst>
                  <a:tab pos="257175" algn="l"/>
                </a:tabLst>
                <a:defRPr/>
              </a:pPr>
              <a:r>
                <a:rPr lang="en-US" sz="1500" b="1" kern="0" dirty="0">
                  <a:solidFill>
                    <a:sysClr val="windowText" lastClr="000000"/>
                  </a:solidFill>
                  <a:latin typeface="Century Gothic" panose="020B0502020202020204"/>
                </a:rPr>
                <a:t>ACI-NA</a:t>
              </a:r>
            </a:p>
            <a:p>
              <a:pPr defTabSz="685800" eaLnBrk="0" hangingPunct="0">
                <a:tabLst>
                  <a:tab pos="257175" algn="l"/>
                </a:tabLst>
                <a:defRPr/>
              </a:pPr>
              <a:r>
                <a:rPr lang="en-US" sz="1500" b="1" kern="0" dirty="0">
                  <a:solidFill>
                    <a:sysClr val="windowText" lastClr="000000"/>
                  </a:solidFill>
                  <a:latin typeface="Century Gothic" panose="020B0502020202020204"/>
                </a:rPr>
                <a:t>CAPA</a:t>
              </a:r>
            </a:p>
            <a:p>
              <a:pPr defTabSz="685800" eaLnBrk="0" hangingPunct="0">
                <a:tabLst>
                  <a:tab pos="257175" algn="l"/>
                </a:tabLst>
                <a:defRPr/>
              </a:pPr>
              <a:r>
                <a:rPr lang="en-US" sz="1500" b="1" kern="0" dirty="0">
                  <a:solidFill>
                    <a:sysClr val="windowText" lastClr="000000"/>
                  </a:solidFill>
                  <a:latin typeface="Century Gothic" panose="020B0502020202020204"/>
                </a:rPr>
                <a:t>IATA**</a:t>
              </a:r>
            </a:p>
            <a:p>
              <a:pPr defTabSz="685800" eaLnBrk="0" hangingPunct="0">
                <a:tabLst>
                  <a:tab pos="257175" algn="l"/>
                </a:tabLst>
                <a:defRPr/>
              </a:pPr>
              <a:r>
                <a:rPr lang="en-US" sz="1500" b="1" kern="0" dirty="0">
                  <a:solidFill>
                    <a:sysClr val="windowText" lastClr="000000"/>
                  </a:solidFill>
                  <a:latin typeface="Century Gothic" panose="020B0502020202020204"/>
                </a:rPr>
                <a:t>NACA</a:t>
              </a:r>
            </a:p>
            <a:p>
              <a:pPr defTabSz="685800" eaLnBrk="0" hangingPunct="0">
                <a:tabLst>
                  <a:tab pos="257175" algn="l"/>
                </a:tabLst>
                <a:defRPr/>
              </a:pPr>
              <a:r>
                <a:rPr lang="en-US" sz="1500" b="1" kern="0" dirty="0">
                  <a:solidFill>
                    <a:sysClr val="windowText" lastClr="000000"/>
                  </a:solidFill>
                  <a:latin typeface="Century Gothic" panose="020B0502020202020204"/>
                </a:rPr>
                <a:t>Boeing</a:t>
              </a:r>
            </a:p>
            <a:p>
              <a:pPr defTabSz="685800" eaLnBrk="0" hangingPunct="0">
                <a:tabLst>
                  <a:tab pos="257175" algn="l"/>
                </a:tabLst>
                <a:defRPr/>
              </a:pPr>
              <a:r>
                <a:rPr lang="en-US" sz="1500" b="1" kern="0" dirty="0">
                  <a:solidFill>
                    <a:sysClr val="windowText" lastClr="000000"/>
                  </a:solidFill>
                  <a:latin typeface="Century Gothic" panose="020B0502020202020204"/>
                </a:rPr>
                <a:t>GE*</a:t>
              </a:r>
            </a:p>
            <a:p>
              <a:pPr defTabSz="685800" eaLnBrk="0" hangingPunct="0">
                <a:tabLst>
                  <a:tab pos="257175" algn="l"/>
                </a:tabLst>
                <a:defRPr/>
              </a:pPr>
              <a:r>
                <a:rPr lang="en-US" sz="1500" b="1" kern="0" dirty="0">
                  <a:solidFill>
                    <a:sysClr val="windowText" lastClr="000000"/>
                  </a:solidFill>
                  <a:latin typeface="Century Gothic" panose="020B0502020202020204"/>
                </a:rPr>
                <a:t>RAA</a:t>
              </a:r>
            </a:p>
            <a:p>
              <a:pPr defTabSz="685800" eaLnBrk="0" hangingPunct="0">
                <a:tabLst>
                  <a:tab pos="257175" algn="l"/>
                </a:tabLst>
                <a:defRPr/>
              </a:pPr>
              <a:r>
                <a:rPr lang="en-US" sz="1500" b="1" kern="0" dirty="0">
                  <a:solidFill>
                    <a:sysClr val="windowText" lastClr="000000"/>
                  </a:solidFill>
                  <a:latin typeface="Century Gothic" panose="020B0502020202020204"/>
                </a:rPr>
                <a:t>FSF</a:t>
              </a:r>
            </a:p>
            <a:p>
              <a:pPr defTabSz="685800" eaLnBrk="0" hangingPunct="0">
                <a:tabLst>
                  <a:tab pos="257175" algn="l"/>
                </a:tabLst>
                <a:defRPr/>
              </a:pPr>
              <a:endParaRPr lang="en-US" sz="1650" b="1" kern="0" dirty="0">
                <a:solidFill>
                  <a:sysClr val="windowText" lastClr="000000"/>
                </a:solidFill>
                <a:latin typeface="Century Gothic" panose="020B0502020202020204"/>
              </a:endParaRPr>
            </a:p>
          </p:txBody>
        </p:sp>
        <p:sp>
          <p:nvSpPr>
            <p:cNvPr id="26" name="Rectangle 5"/>
            <p:cNvSpPr>
              <a:spLocks noChangeArrowheads="1"/>
            </p:cNvSpPr>
            <p:nvPr/>
          </p:nvSpPr>
          <p:spPr bwMode="auto">
            <a:xfrm>
              <a:off x="657239" y="6034088"/>
              <a:ext cx="1905096" cy="457200"/>
            </a:xfrm>
            <a:prstGeom prst="rect">
              <a:avLst/>
            </a:prstGeom>
            <a:noFill/>
            <a:ln w="9525">
              <a:noFill/>
              <a:miter lim="800000"/>
              <a:headEnd/>
              <a:tailEnd/>
            </a:ln>
            <a:effectLst/>
          </p:spPr>
          <p:txBody>
            <a:bodyPr wrap="none" anchor="ctr"/>
            <a:lstStyle/>
            <a:p>
              <a:pPr defTabSz="685800" eaLnBrk="0" hangingPunct="0">
                <a:defRPr/>
              </a:pPr>
              <a:endParaRPr lang="en-US" sz="1350" kern="0" dirty="0">
                <a:solidFill>
                  <a:srgbClr val="FFFFFF"/>
                </a:solidFill>
                <a:latin typeface="Century Gothic" panose="020B0502020202020204"/>
              </a:endParaRPr>
            </a:p>
          </p:txBody>
        </p:sp>
        <p:sp>
          <p:nvSpPr>
            <p:cNvPr id="27" name="Rectangle 6"/>
            <p:cNvSpPr>
              <a:spLocks noChangeArrowheads="1"/>
            </p:cNvSpPr>
            <p:nvPr/>
          </p:nvSpPr>
          <p:spPr bwMode="auto">
            <a:xfrm>
              <a:off x="657239" y="6034088"/>
              <a:ext cx="1905096" cy="457200"/>
            </a:xfrm>
            <a:prstGeom prst="rect">
              <a:avLst/>
            </a:prstGeom>
            <a:noFill/>
            <a:ln w="9525">
              <a:noFill/>
              <a:miter lim="800000"/>
              <a:headEnd/>
              <a:tailEnd/>
            </a:ln>
            <a:effectLst/>
          </p:spPr>
          <p:txBody>
            <a:bodyPr wrap="none" anchor="ctr"/>
            <a:lstStyle/>
            <a:p>
              <a:pPr defTabSz="685800" eaLnBrk="0" hangingPunct="0">
                <a:defRPr/>
              </a:pPr>
              <a:endParaRPr lang="en-US" sz="1350" kern="0" dirty="0">
                <a:solidFill>
                  <a:srgbClr val="FFFFFF"/>
                </a:solidFill>
                <a:latin typeface="Century Gothic" panose="020B0502020202020204"/>
              </a:endParaRPr>
            </a:p>
          </p:txBody>
        </p:sp>
        <p:sp>
          <p:nvSpPr>
            <p:cNvPr id="28" name="Rectangle 7"/>
            <p:cNvSpPr>
              <a:spLocks noChangeArrowheads="1"/>
            </p:cNvSpPr>
            <p:nvPr/>
          </p:nvSpPr>
          <p:spPr bwMode="auto">
            <a:xfrm>
              <a:off x="657239" y="6034088"/>
              <a:ext cx="1905096" cy="457200"/>
            </a:xfrm>
            <a:prstGeom prst="rect">
              <a:avLst/>
            </a:prstGeom>
            <a:noFill/>
            <a:ln w="9525">
              <a:noFill/>
              <a:miter lim="800000"/>
              <a:headEnd/>
              <a:tailEnd/>
            </a:ln>
            <a:effectLst/>
          </p:spPr>
          <p:txBody>
            <a:bodyPr wrap="none" anchor="ctr"/>
            <a:lstStyle/>
            <a:p>
              <a:pPr defTabSz="685800" eaLnBrk="0" hangingPunct="0">
                <a:defRPr/>
              </a:pPr>
              <a:endParaRPr lang="en-US" sz="1350" kern="0" dirty="0">
                <a:solidFill>
                  <a:srgbClr val="FFFFFF"/>
                </a:solidFill>
                <a:latin typeface="Century Gothic" panose="020B0502020202020204"/>
              </a:endParaRPr>
            </a:p>
          </p:txBody>
        </p:sp>
        <p:sp>
          <p:nvSpPr>
            <p:cNvPr id="29" name="Rectangle 8"/>
            <p:cNvSpPr>
              <a:spLocks noChangeArrowheads="1"/>
            </p:cNvSpPr>
            <p:nvPr/>
          </p:nvSpPr>
          <p:spPr bwMode="auto">
            <a:xfrm>
              <a:off x="657239" y="6034088"/>
              <a:ext cx="1905096" cy="457200"/>
            </a:xfrm>
            <a:prstGeom prst="rect">
              <a:avLst/>
            </a:prstGeom>
            <a:noFill/>
            <a:ln w="9525">
              <a:noFill/>
              <a:miter lim="800000"/>
              <a:headEnd/>
              <a:tailEnd/>
            </a:ln>
            <a:effectLst/>
          </p:spPr>
          <p:txBody>
            <a:bodyPr wrap="none" anchor="ctr"/>
            <a:lstStyle/>
            <a:p>
              <a:pPr defTabSz="685800" eaLnBrk="0" hangingPunct="0">
                <a:defRPr/>
              </a:pPr>
              <a:endParaRPr lang="en-US" sz="1350" kern="0" dirty="0">
                <a:solidFill>
                  <a:srgbClr val="FFFFFF"/>
                </a:solidFill>
                <a:latin typeface="Century Gothic" panose="020B0502020202020204"/>
              </a:endParaRPr>
            </a:p>
          </p:txBody>
        </p:sp>
        <p:sp>
          <p:nvSpPr>
            <p:cNvPr id="30" name="Rectangle 9"/>
            <p:cNvSpPr>
              <a:spLocks noChangeArrowheads="1"/>
            </p:cNvSpPr>
            <p:nvPr/>
          </p:nvSpPr>
          <p:spPr bwMode="auto">
            <a:xfrm>
              <a:off x="657239" y="6032500"/>
              <a:ext cx="1905096" cy="460375"/>
            </a:xfrm>
            <a:prstGeom prst="rect">
              <a:avLst/>
            </a:prstGeom>
            <a:noFill/>
            <a:ln w="9525">
              <a:noFill/>
              <a:miter lim="800000"/>
              <a:headEnd/>
              <a:tailEnd/>
            </a:ln>
            <a:effectLst/>
          </p:spPr>
          <p:txBody>
            <a:bodyPr wrap="none" anchor="ctr"/>
            <a:lstStyle/>
            <a:p>
              <a:pPr defTabSz="685800" eaLnBrk="0" hangingPunct="0">
                <a:defRPr/>
              </a:pPr>
              <a:endParaRPr lang="en-US" sz="1350" kern="0" dirty="0">
                <a:solidFill>
                  <a:srgbClr val="FFFFFF"/>
                </a:solidFill>
                <a:latin typeface="Century Gothic" panose="020B0502020202020204"/>
              </a:endParaRPr>
            </a:p>
          </p:txBody>
        </p:sp>
        <p:sp>
          <p:nvSpPr>
            <p:cNvPr id="31" name="Rectangle 12"/>
            <p:cNvSpPr>
              <a:spLocks noChangeArrowheads="1"/>
            </p:cNvSpPr>
            <p:nvPr/>
          </p:nvSpPr>
          <p:spPr bwMode="auto">
            <a:xfrm>
              <a:off x="901726" y="2184400"/>
              <a:ext cx="6855170" cy="763588"/>
            </a:xfrm>
            <a:prstGeom prst="rect">
              <a:avLst/>
            </a:prstGeom>
            <a:noFill/>
            <a:ln w="9525">
              <a:noFill/>
              <a:miter lim="800000"/>
              <a:headEnd/>
              <a:tailEnd/>
            </a:ln>
            <a:effectLst/>
          </p:spPr>
          <p:txBody>
            <a:bodyPr wrap="none" anchor="ctr"/>
            <a:lstStyle/>
            <a:p>
              <a:pPr defTabSz="685800" eaLnBrk="0" hangingPunct="0">
                <a:defRPr/>
              </a:pPr>
              <a:endParaRPr lang="en-US" sz="1350" kern="0" dirty="0">
                <a:solidFill>
                  <a:srgbClr val="FFFFFF"/>
                </a:solidFill>
                <a:latin typeface="Century Gothic" panose="020B0502020202020204"/>
              </a:endParaRPr>
            </a:p>
          </p:txBody>
        </p:sp>
        <p:sp>
          <p:nvSpPr>
            <p:cNvPr id="32" name="Freeform 14"/>
            <p:cNvSpPr>
              <a:spLocks/>
            </p:cNvSpPr>
            <p:nvPr/>
          </p:nvSpPr>
          <p:spPr bwMode="auto">
            <a:xfrm>
              <a:off x="4569035" y="1637176"/>
              <a:ext cx="3022752" cy="972673"/>
            </a:xfrm>
            <a:custGeom>
              <a:avLst/>
              <a:gdLst/>
              <a:ahLst/>
              <a:cxnLst>
                <a:cxn ang="0">
                  <a:pos x="0" y="436"/>
                </a:cxn>
                <a:cxn ang="0">
                  <a:pos x="0" y="234"/>
                </a:cxn>
                <a:cxn ang="0">
                  <a:pos x="1531" y="234"/>
                </a:cxn>
                <a:cxn ang="0">
                  <a:pos x="1531" y="0"/>
                </a:cxn>
              </a:cxnLst>
              <a:rect l="0" t="0" r="r" b="b"/>
              <a:pathLst>
                <a:path w="1532" h="437">
                  <a:moveTo>
                    <a:pt x="0" y="436"/>
                  </a:moveTo>
                  <a:lnTo>
                    <a:pt x="0" y="234"/>
                  </a:lnTo>
                  <a:lnTo>
                    <a:pt x="1531" y="234"/>
                  </a:lnTo>
                  <a:lnTo>
                    <a:pt x="1531" y="0"/>
                  </a:lnTo>
                </a:path>
              </a:pathLst>
            </a:custGeom>
            <a:noFill/>
            <a:ln w="12700" cap="rnd" cmpd="sng">
              <a:solidFill>
                <a:srgbClr val="000000"/>
              </a:solidFill>
              <a:prstDash val="solid"/>
              <a:round/>
              <a:headEnd type="none" w="sm" len="sm"/>
              <a:tailEnd type="none" w="sm" len="sm"/>
            </a:ln>
            <a:effectLst/>
          </p:spPr>
          <p:txBody>
            <a:bodyPr/>
            <a:lstStyle/>
            <a:p>
              <a:pPr defTabSz="685800" eaLnBrk="0" hangingPunct="0">
                <a:defRPr/>
              </a:pPr>
              <a:endParaRPr lang="en-US" sz="1350" kern="0" dirty="0">
                <a:solidFill>
                  <a:srgbClr val="FFFFFF"/>
                </a:solidFill>
                <a:latin typeface="Century Gothic" panose="020B0502020202020204"/>
              </a:endParaRPr>
            </a:p>
          </p:txBody>
        </p:sp>
        <p:sp>
          <p:nvSpPr>
            <p:cNvPr id="33" name="Freeform 15"/>
            <p:cNvSpPr>
              <a:spLocks/>
            </p:cNvSpPr>
            <p:nvPr/>
          </p:nvSpPr>
          <p:spPr bwMode="auto">
            <a:xfrm>
              <a:off x="1495481" y="1637176"/>
              <a:ext cx="2402009" cy="953624"/>
            </a:xfrm>
            <a:custGeom>
              <a:avLst/>
              <a:gdLst/>
              <a:ahLst/>
              <a:cxnLst>
                <a:cxn ang="0">
                  <a:pos x="1512" y="409"/>
                </a:cxn>
                <a:cxn ang="0">
                  <a:pos x="1512" y="220"/>
                </a:cxn>
                <a:cxn ang="0">
                  <a:pos x="0" y="220"/>
                </a:cxn>
                <a:cxn ang="0">
                  <a:pos x="0" y="0"/>
                </a:cxn>
              </a:cxnLst>
              <a:rect l="0" t="0" r="r" b="b"/>
              <a:pathLst>
                <a:path w="1513" h="410">
                  <a:moveTo>
                    <a:pt x="1512" y="409"/>
                  </a:moveTo>
                  <a:lnTo>
                    <a:pt x="1512" y="220"/>
                  </a:lnTo>
                  <a:lnTo>
                    <a:pt x="0" y="220"/>
                  </a:lnTo>
                  <a:lnTo>
                    <a:pt x="0" y="0"/>
                  </a:lnTo>
                </a:path>
              </a:pathLst>
            </a:custGeom>
            <a:noFill/>
            <a:ln w="12700" cap="rnd" cmpd="sng">
              <a:solidFill>
                <a:srgbClr val="000000"/>
              </a:solidFill>
              <a:prstDash val="solid"/>
              <a:round/>
              <a:headEnd type="none" w="sm" len="sm"/>
              <a:tailEnd type="none" w="sm" len="sm"/>
            </a:ln>
            <a:effectLst/>
          </p:spPr>
          <p:txBody>
            <a:bodyPr/>
            <a:lstStyle/>
            <a:p>
              <a:pPr defTabSz="685800" eaLnBrk="0" hangingPunct="0">
                <a:defRPr/>
              </a:pPr>
              <a:endParaRPr lang="en-US" sz="1350" kern="0" dirty="0">
                <a:solidFill>
                  <a:srgbClr val="FFFFFF"/>
                </a:solidFill>
                <a:latin typeface="Century Gothic" panose="020B0502020202020204"/>
              </a:endParaRPr>
            </a:p>
          </p:txBody>
        </p:sp>
        <p:sp>
          <p:nvSpPr>
            <p:cNvPr id="34" name="Rectangle 16"/>
            <p:cNvSpPr>
              <a:spLocks noChangeArrowheads="1"/>
            </p:cNvSpPr>
            <p:nvPr/>
          </p:nvSpPr>
          <p:spPr bwMode="auto">
            <a:xfrm>
              <a:off x="7591787" y="2161228"/>
              <a:ext cx="1485975" cy="2798203"/>
            </a:xfrm>
            <a:prstGeom prst="rect">
              <a:avLst/>
            </a:prstGeom>
            <a:noFill/>
            <a:ln w="9525">
              <a:noFill/>
              <a:miter lim="800000"/>
              <a:headEnd/>
              <a:tailEnd/>
            </a:ln>
            <a:effectLst/>
          </p:spPr>
          <p:txBody>
            <a:bodyPr lIns="67866" tIns="33338" rIns="67866" bIns="33338">
              <a:spAutoFit/>
            </a:bodyPr>
            <a:lstStyle/>
            <a:p>
              <a:pPr defTabSz="685800" eaLnBrk="0" hangingPunct="0">
                <a:tabLst>
                  <a:tab pos="296466" algn="l"/>
                </a:tabLst>
                <a:defRPr/>
              </a:pPr>
              <a:r>
                <a:rPr lang="en-US" sz="1650" b="1" kern="0" dirty="0">
                  <a:solidFill>
                    <a:sysClr val="windowText" lastClr="000000"/>
                  </a:solidFill>
                  <a:latin typeface="Century Gothic" panose="020B0502020202020204"/>
                </a:rPr>
                <a:t>DOD</a:t>
              </a:r>
            </a:p>
            <a:p>
              <a:pPr defTabSz="685800" eaLnBrk="0" hangingPunct="0">
                <a:tabLst>
                  <a:tab pos="296466" algn="l"/>
                </a:tabLst>
                <a:defRPr/>
              </a:pPr>
              <a:r>
                <a:rPr lang="en-US" sz="1650" b="1" kern="0" dirty="0">
                  <a:solidFill>
                    <a:sysClr val="windowText" lastClr="000000"/>
                  </a:solidFill>
                  <a:latin typeface="Century Gothic" panose="020B0502020202020204"/>
                </a:rPr>
                <a:t>FAA</a:t>
              </a:r>
              <a:endParaRPr lang="en-US" sz="1200" b="1" kern="0" dirty="0">
                <a:solidFill>
                  <a:sysClr val="windowText" lastClr="000000"/>
                </a:solidFill>
                <a:latin typeface="Century Gothic" panose="020B0502020202020204"/>
              </a:endParaRPr>
            </a:p>
            <a:p>
              <a:pPr defTabSz="685800" eaLnBrk="0" hangingPunct="0">
                <a:tabLst>
                  <a:tab pos="296466" algn="l"/>
                </a:tabLst>
                <a:defRPr/>
              </a:pPr>
              <a:r>
                <a:rPr lang="en-US" sz="1650" b="1" kern="0" dirty="0">
                  <a:solidFill>
                    <a:sysClr val="windowText" lastClr="000000"/>
                  </a:solidFill>
                  <a:latin typeface="Century Gothic" panose="020B0502020202020204"/>
                </a:rPr>
                <a:t>NASA</a:t>
              </a:r>
            </a:p>
            <a:p>
              <a:pPr defTabSz="685800" eaLnBrk="0" hangingPunct="0">
                <a:tabLst>
                  <a:tab pos="296466" algn="l"/>
                </a:tabLst>
                <a:defRPr/>
              </a:pPr>
              <a:r>
                <a:rPr lang="en-US" sz="1650" b="1" kern="0" dirty="0">
                  <a:solidFill>
                    <a:sysClr val="windowText" lastClr="000000"/>
                  </a:solidFill>
                  <a:latin typeface="Century Gothic" panose="020B0502020202020204"/>
                </a:rPr>
                <a:t>ICAO**</a:t>
              </a:r>
            </a:p>
            <a:p>
              <a:pPr defTabSz="685800" eaLnBrk="0" hangingPunct="0">
                <a:tabLst>
                  <a:tab pos="296466" algn="l"/>
                </a:tabLst>
                <a:defRPr/>
              </a:pPr>
              <a:r>
                <a:rPr lang="en-US" sz="1650" b="1" kern="0" dirty="0">
                  <a:solidFill>
                    <a:sysClr val="windowText" lastClr="000000"/>
                  </a:solidFill>
                  <a:latin typeface="Century Gothic" panose="020B0502020202020204"/>
                </a:rPr>
                <a:t>TCCA</a:t>
              </a:r>
            </a:p>
            <a:p>
              <a:pPr defTabSz="685800" eaLnBrk="0" hangingPunct="0">
                <a:tabLst>
                  <a:tab pos="296466" algn="l"/>
                </a:tabLst>
                <a:defRPr/>
              </a:pPr>
              <a:r>
                <a:rPr lang="en-US" sz="1650" b="1" kern="0" dirty="0">
                  <a:solidFill>
                    <a:sysClr val="windowText" lastClr="000000"/>
                  </a:solidFill>
                  <a:latin typeface="Century Gothic" panose="020B0502020202020204"/>
                </a:rPr>
                <a:t>NATCA </a:t>
              </a:r>
            </a:p>
            <a:p>
              <a:pPr defTabSz="685800" eaLnBrk="0" hangingPunct="0">
                <a:tabLst>
                  <a:tab pos="296466" algn="l"/>
                </a:tabLst>
                <a:defRPr/>
              </a:pPr>
              <a:r>
                <a:rPr lang="en-US" sz="1650" b="1" kern="0" dirty="0">
                  <a:solidFill>
                    <a:sysClr val="windowText" lastClr="000000"/>
                  </a:solidFill>
                  <a:latin typeface="Century Gothic" panose="020B0502020202020204"/>
                </a:rPr>
                <a:t>NTSB**</a:t>
              </a:r>
            </a:p>
            <a:p>
              <a:pPr defTabSz="685800" eaLnBrk="0" hangingPunct="0">
                <a:tabLst>
                  <a:tab pos="296466" algn="l"/>
                </a:tabLst>
                <a:defRPr/>
              </a:pPr>
              <a:r>
                <a:rPr lang="en-US" sz="1650" b="1" kern="0" dirty="0">
                  <a:solidFill>
                    <a:sysClr val="windowText" lastClr="000000"/>
                  </a:solidFill>
                  <a:latin typeface="Century Gothic" panose="020B0502020202020204"/>
                </a:rPr>
                <a:t>EASA**</a:t>
              </a:r>
              <a:endParaRPr lang="en-US" sz="1350" b="1" kern="0" dirty="0">
                <a:solidFill>
                  <a:sysClr val="windowText" lastClr="000000"/>
                </a:solidFill>
                <a:latin typeface="Times New Roman" pitchFamily="18" charset="0"/>
              </a:endParaRPr>
            </a:p>
          </p:txBody>
        </p:sp>
      </p:grpSp>
      <p:sp>
        <p:nvSpPr>
          <p:cNvPr id="35" name="Rounded Rectangle 34"/>
          <p:cNvSpPr/>
          <p:nvPr/>
        </p:nvSpPr>
        <p:spPr bwMode="auto">
          <a:xfrm>
            <a:off x="1698208" y="2615510"/>
            <a:ext cx="2340428" cy="332006"/>
          </a:xfrm>
          <a:prstGeom prst="roundRect">
            <a:avLst/>
          </a:prstGeom>
          <a:solidFill>
            <a:srgbClr val="333399">
              <a:lumMod val="75000"/>
            </a:srgb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spAutoFit/>
          </a:bodyPr>
          <a:lstStyle/>
          <a:p>
            <a:pPr defTabSz="685800">
              <a:spcBef>
                <a:spcPct val="50000"/>
              </a:spcBef>
              <a:buFontTx/>
              <a:buChar char="•"/>
              <a:defRPr/>
            </a:pPr>
            <a:endParaRPr lang="en-US" sz="1350" kern="0" dirty="0">
              <a:solidFill>
                <a:sysClr val="windowText" lastClr="000000"/>
              </a:solidFill>
              <a:latin typeface="Century Gothic" panose="020B0502020202020204"/>
            </a:endParaRPr>
          </a:p>
        </p:txBody>
      </p:sp>
      <p:sp>
        <p:nvSpPr>
          <p:cNvPr id="36" name="Rounded Rectangle 35"/>
          <p:cNvSpPr/>
          <p:nvPr/>
        </p:nvSpPr>
        <p:spPr bwMode="auto">
          <a:xfrm>
            <a:off x="4989398" y="2638400"/>
            <a:ext cx="2340428" cy="332006"/>
          </a:xfrm>
          <a:prstGeom prst="roundRect">
            <a:avLst/>
          </a:prstGeom>
          <a:solidFill>
            <a:srgbClr val="333399">
              <a:lumMod val="75000"/>
            </a:srgb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spAutoFit/>
          </a:bodyPr>
          <a:lstStyle/>
          <a:p>
            <a:pPr defTabSz="685800">
              <a:spcBef>
                <a:spcPct val="50000"/>
              </a:spcBef>
              <a:buFontTx/>
              <a:buChar char="•"/>
              <a:defRPr/>
            </a:pPr>
            <a:endParaRPr lang="en-US" sz="1350" kern="0" dirty="0">
              <a:solidFill>
                <a:sysClr val="windowText" lastClr="000000"/>
              </a:solidFill>
              <a:latin typeface="Century Gothic" panose="020B0502020202020204"/>
            </a:endParaRPr>
          </a:p>
        </p:txBody>
      </p:sp>
      <p:sp>
        <p:nvSpPr>
          <p:cNvPr id="37" name="TextBox 41"/>
          <p:cNvSpPr txBox="1">
            <a:spLocks noChangeArrowheads="1"/>
          </p:cNvSpPr>
          <p:nvPr/>
        </p:nvSpPr>
        <p:spPr bwMode="auto">
          <a:xfrm>
            <a:off x="2164618" y="2514600"/>
            <a:ext cx="135016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defTabSz="685800">
              <a:spcBef>
                <a:spcPct val="50000"/>
              </a:spcBef>
              <a:defRPr/>
            </a:pPr>
            <a:r>
              <a:rPr lang="en-US" altLang="en-US" sz="2100" b="1" kern="0" dirty="0">
                <a:solidFill>
                  <a:srgbClr val="FFFFFF"/>
                </a:solidFill>
              </a:rPr>
              <a:t>Industry</a:t>
            </a:r>
          </a:p>
        </p:txBody>
      </p:sp>
      <p:sp>
        <p:nvSpPr>
          <p:cNvPr id="38" name="TextBox 42"/>
          <p:cNvSpPr txBox="1">
            <a:spLocks noChangeArrowheads="1"/>
          </p:cNvSpPr>
          <p:nvPr/>
        </p:nvSpPr>
        <p:spPr bwMode="auto">
          <a:xfrm>
            <a:off x="5310248" y="2590800"/>
            <a:ext cx="18288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defTabSz="685800">
              <a:spcBef>
                <a:spcPct val="50000"/>
              </a:spcBef>
              <a:defRPr/>
            </a:pPr>
            <a:r>
              <a:rPr lang="en-US" altLang="en-US" sz="2100" b="1" kern="0" dirty="0">
                <a:solidFill>
                  <a:srgbClr val="FFFFFF"/>
                </a:solidFill>
              </a:rPr>
              <a:t>Government</a:t>
            </a:r>
          </a:p>
        </p:txBody>
      </p:sp>
      <p:sp>
        <p:nvSpPr>
          <p:cNvPr id="40" name="TextBox 44"/>
          <p:cNvSpPr txBox="1">
            <a:spLocks noChangeArrowheads="1"/>
          </p:cNvSpPr>
          <p:nvPr/>
        </p:nvSpPr>
        <p:spPr bwMode="auto">
          <a:xfrm>
            <a:off x="2975433" y="4003617"/>
            <a:ext cx="29670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algn="ctr" defTabSz="685800">
              <a:spcBef>
                <a:spcPct val="50000"/>
              </a:spcBef>
              <a:defRPr/>
            </a:pPr>
            <a:r>
              <a:rPr lang="en-US" altLang="en-US" sz="2100" b="1" kern="0" dirty="0">
                <a:solidFill>
                  <a:srgbClr val="FFFFFF"/>
                </a:solidFill>
              </a:rPr>
              <a:t>Commercial  Aviation Safety Team</a:t>
            </a:r>
          </a:p>
        </p:txBody>
      </p:sp>
      <p:pic>
        <p:nvPicPr>
          <p:cNvPr id="2" name="Picture 1"/>
          <p:cNvPicPr>
            <a:picLocks noChangeAspect="1"/>
          </p:cNvPicPr>
          <p:nvPr/>
        </p:nvPicPr>
        <p:blipFill>
          <a:blip r:embed="rId3"/>
          <a:stretch>
            <a:fillRect/>
          </a:stretch>
        </p:blipFill>
        <p:spPr>
          <a:xfrm>
            <a:off x="2231041" y="3616000"/>
            <a:ext cx="4196091" cy="1782411"/>
          </a:xfrm>
          <a:prstGeom prst="rect">
            <a:avLst/>
          </a:prstGeom>
        </p:spPr>
      </p:pic>
      <p:sp>
        <p:nvSpPr>
          <p:cNvPr id="41" name="TextBox 44"/>
          <p:cNvSpPr txBox="1">
            <a:spLocks noChangeArrowheads="1"/>
          </p:cNvSpPr>
          <p:nvPr/>
        </p:nvSpPr>
        <p:spPr bwMode="auto">
          <a:xfrm>
            <a:off x="2438400" y="3930206"/>
            <a:ext cx="39560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Commercial  Aviation Safety Team</a:t>
            </a:r>
          </a:p>
        </p:txBody>
      </p:sp>
    </p:spTree>
    <p:extLst>
      <p:ext uri="{BB962C8B-B14F-4D97-AF65-F5344CB8AC3E}">
        <p14:creationId xmlns:p14="http://schemas.microsoft.com/office/powerpoint/2010/main" val="147432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heme/_rels/theme6.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PresentationPro_WesternHemispher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nd_3128_slide">
  <a:themeElements>
    <a:clrScheme name="Office Theme 2">
      <a:dk1>
        <a:srgbClr val="333333"/>
      </a:dk1>
      <a:lt1>
        <a:srgbClr val="FFFFFF"/>
      </a:lt1>
      <a:dk2>
        <a:srgbClr val="000099"/>
      </a:dk2>
      <a:lt2>
        <a:srgbClr val="FFFFFF"/>
      </a:lt2>
      <a:accent1>
        <a:srgbClr val="CBA1F7"/>
      </a:accent1>
      <a:accent2>
        <a:srgbClr val="85BEF2"/>
      </a:accent2>
      <a:accent3>
        <a:srgbClr val="AAAACA"/>
      </a:accent3>
      <a:accent4>
        <a:srgbClr val="DADADA"/>
      </a:accent4>
      <a:accent5>
        <a:srgbClr val="E2CDFA"/>
      </a:accent5>
      <a:accent6>
        <a:srgbClr val="78ACDB"/>
      </a:accent6>
      <a:hlink>
        <a:srgbClr val="B2B2FF"/>
      </a:hlink>
      <a:folHlink>
        <a:srgbClr val="EBC0E2"/>
      </a:folHlink>
    </a:clrScheme>
    <a:fontScheme name="Office Theme">
      <a:majorFont>
        <a:latin typeface="Arial"/>
        <a:ea typeface=""/>
        <a:cs typeface="Arial"/>
      </a:majorFont>
      <a:minorFont>
        <a:latin typeface="Arial"/>
        <a:ea typeface=""/>
        <a:cs typeface="Arial"/>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000099"/>
        </a:dk2>
        <a:lt2>
          <a:srgbClr val="FFFFFF"/>
        </a:lt2>
        <a:accent1>
          <a:srgbClr val="9090DE"/>
        </a:accent1>
        <a:accent2>
          <a:srgbClr val="A6A6ED"/>
        </a:accent2>
        <a:accent3>
          <a:srgbClr val="AAAACA"/>
        </a:accent3>
        <a:accent4>
          <a:srgbClr val="DADADA"/>
        </a:accent4>
        <a:accent5>
          <a:srgbClr val="C6C6EC"/>
        </a:accent5>
        <a:accent6>
          <a:srgbClr val="9696D7"/>
        </a:accent6>
        <a:hlink>
          <a:srgbClr val="B2B2FF"/>
        </a:hlink>
        <a:folHlink>
          <a:srgbClr val="B2BFFF"/>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000099"/>
        </a:dk2>
        <a:lt2>
          <a:srgbClr val="FFFFFF"/>
        </a:lt2>
        <a:accent1>
          <a:srgbClr val="CBA1F7"/>
        </a:accent1>
        <a:accent2>
          <a:srgbClr val="85BEF2"/>
        </a:accent2>
        <a:accent3>
          <a:srgbClr val="AAAACA"/>
        </a:accent3>
        <a:accent4>
          <a:srgbClr val="DADADA"/>
        </a:accent4>
        <a:accent5>
          <a:srgbClr val="E2CDFA"/>
        </a:accent5>
        <a:accent6>
          <a:srgbClr val="78ACDB"/>
        </a:accent6>
        <a:hlink>
          <a:srgbClr val="B2B2FF"/>
        </a:hlink>
        <a:folHlink>
          <a:srgbClr val="EBC0E2"/>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000099"/>
        </a:dk2>
        <a:lt2>
          <a:srgbClr val="FFFFFF"/>
        </a:lt2>
        <a:accent1>
          <a:srgbClr val="CCC652"/>
        </a:accent1>
        <a:accent2>
          <a:srgbClr val="A6A6FF"/>
        </a:accent2>
        <a:accent3>
          <a:srgbClr val="AAAACA"/>
        </a:accent3>
        <a:accent4>
          <a:srgbClr val="DADADA"/>
        </a:accent4>
        <a:accent5>
          <a:srgbClr val="E2DFB3"/>
        </a:accent5>
        <a:accent6>
          <a:srgbClr val="9696E7"/>
        </a:accent6>
        <a:hlink>
          <a:srgbClr val="CAD982"/>
        </a:hlink>
        <a:folHlink>
          <a:srgbClr val="F2D4AE"/>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000099"/>
        </a:dk2>
        <a:lt2>
          <a:srgbClr val="FFFFFF"/>
        </a:lt2>
        <a:accent1>
          <a:srgbClr val="DEB437"/>
        </a:accent1>
        <a:accent2>
          <a:srgbClr val="F2AAB1"/>
        </a:accent2>
        <a:accent3>
          <a:srgbClr val="AAAACA"/>
        </a:accent3>
        <a:accent4>
          <a:srgbClr val="DADADA"/>
        </a:accent4>
        <a:accent5>
          <a:srgbClr val="ECD6AE"/>
        </a:accent5>
        <a:accent6>
          <a:srgbClr val="DB9AA0"/>
        </a:accent6>
        <a:hlink>
          <a:srgbClr val="A5D998"/>
        </a:hlink>
        <a:folHlink>
          <a:srgbClr val="BFBFFF"/>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9090DE"/>
        </a:accent1>
        <a:accent2>
          <a:srgbClr val="A6A6ED"/>
        </a:accent2>
        <a:accent3>
          <a:srgbClr val="FFFFFF"/>
        </a:accent3>
        <a:accent4>
          <a:srgbClr val="000000"/>
        </a:accent4>
        <a:accent5>
          <a:srgbClr val="C6C6EC"/>
        </a:accent5>
        <a:accent6>
          <a:srgbClr val="9696D7"/>
        </a:accent6>
        <a:hlink>
          <a:srgbClr val="B2B2FF"/>
        </a:hlink>
        <a:folHlink>
          <a:srgbClr val="B2BFF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CBA1F7"/>
        </a:accent1>
        <a:accent2>
          <a:srgbClr val="85BEF2"/>
        </a:accent2>
        <a:accent3>
          <a:srgbClr val="FFFFFF"/>
        </a:accent3>
        <a:accent4>
          <a:srgbClr val="000000"/>
        </a:accent4>
        <a:accent5>
          <a:srgbClr val="E2CDFA"/>
        </a:accent5>
        <a:accent6>
          <a:srgbClr val="78ACDB"/>
        </a:accent6>
        <a:hlink>
          <a:srgbClr val="B2B2FF"/>
        </a:hlink>
        <a:folHlink>
          <a:srgbClr val="EBC0E2"/>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CCC652"/>
        </a:accent1>
        <a:accent2>
          <a:srgbClr val="A6A6FF"/>
        </a:accent2>
        <a:accent3>
          <a:srgbClr val="FFFFFF"/>
        </a:accent3>
        <a:accent4>
          <a:srgbClr val="000000"/>
        </a:accent4>
        <a:accent5>
          <a:srgbClr val="E2DFB3"/>
        </a:accent5>
        <a:accent6>
          <a:srgbClr val="9696E7"/>
        </a:accent6>
        <a:hlink>
          <a:srgbClr val="CAD982"/>
        </a:hlink>
        <a:folHlink>
          <a:srgbClr val="F2D4AE"/>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DEB437"/>
        </a:accent1>
        <a:accent2>
          <a:srgbClr val="F2AAB1"/>
        </a:accent2>
        <a:accent3>
          <a:srgbClr val="FFFFFF"/>
        </a:accent3>
        <a:accent4>
          <a:srgbClr val="000000"/>
        </a:accent4>
        <a:accent5>
          <a:srgbClr val="ECD6AE"/>
        </a:accent5>
        <a:accent6>
          <a:srgbClr val="DB9AA0"/>
        </a:accent6>
        <a:hlink>
          <a:srgbClr val="A5D998"/>
        </a:hlink>
        <a:folHlink>
          <a:srgbClr val="BFB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Angles">
  <a:themeElements>
    <a:clrScheme name="1_Angles 8">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FF00"/>
      </a:hlink>
      <a:folHlink>
        <a:srgbClr val="FF7C80"/>
      </a:folHlink>
    </a:clrScheme>
    <a:fontScheme name="1_Ang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ngl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ngl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Angl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Angl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ngl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ngl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Angl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ngles 8">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FF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51BD77BFC56543BFB0CE66BD3BF7F7" ma:contentTypeVersion="0" ma:contentTypeDescription="Create a new document." ma:contentTypeScope="" ma:versionID="78dd588b4300c1e3805cde1d5e35027a">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F5C5B8-769D-4371-8F73-BA8BACC5FB95}"/>
</file>

<file path=customXml/itemProps2.xml><?xml version="1.0" encoding="utf-8"?>
<ds:datastoreItem xmlns:ds="http://schemas.openxmlformats.org/officeDocument/2006/customXml" ds:itemID="{698B88DB-24BF-48F8-8D74-282202A0F7E5}"/>
</file>

<file path=customXml/itemProps3.xml><?xml version="1.0" encoding="utf-8"?>
<ds:datastoreItem xmlns:ds="http://schemas.openxmlformats.org/officeDocument/2006/customXml" ds:itemID="{599F13B3-DE50-49EC-B937-C1FFAB19B052}"/>
</file>

<file path=docProps/app.xml><?xml version="1.0" encoding="utf-8"?>
<Properties xmlns="http://schemas.openxmlformats.org/officeDocument/2006/extended-properties" xmlns:vt="http://schemas.openxmlformats.org/officeDocument/2006/docPropsVTypes">
  <TotalTime>1471</TotalTime>
  <Words>1665</Words>
  <Application>Microsoft Office PowerPoint</Application>
  <PresentationFormat>On-screen Show (4:3)</PresentationFormat>
  <Paragraphs>158</Paragraphs>
  <Slides>9</Slides>
  <Notes>8</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9</vt:i4>
      </vt:variant>
    </vt:vector>
  </HeadingPairs>
  <TitlesOfParts>
    <vt:vector size="20" baseType="lpstr">
      <vt:lpstr>Arial</vt:lpstr>
      <vt:lpstr>Calibri</vt:lpstr>
      <vt:lpstr>Century Gothic</vt:lpstr>
      <vt:lpstr>Times New Roman</vt:lpstr>
      <vt:lpstr>Wingdings 3</vt:lpstr>
      <vt:lpstr>PresentationPro_WesternHemisphere</vt:lpstr>
      <vt:lpstr>1_Custom Design</vt:lpstr>
      <vt:lpstr>2_Custom Design</vt:lpstr>
      <vt:lpstr>ind_3128_slide</vt:lpstr>
      <vt:lpstr>4_Angles</vt:lpstr>
      <vt:lpstr>Ion Boardroom</vt:lpstr>
      <vt:lpstr>Commercial Aviation Safety Team (CAST)   Overview     </vt:lpstr>
      <vt:lpstr>Commercial Aviation Safety Team</vt:lpstr>
      <vt:lpstr>CAST’s International Goal</vt:lpstr>
      <vt:lpstr>PowerPoint Presentation</vt:lpstr>
      <vt:lpstr>CAST Recent Studies</vt:lpstr>
      <vt:lpstr>Newest CAST Studies</vt:lpstr>
      <vt:lpstr>PowerPoint Presentation</vt:lpstr>
      <vt:lpstr>BACKUP SLIDES</vt:lpstr>
      <vt:lpstr>PowerPoint Presentation</vt:lpstr>
    </vt:vector>
  </TitlesOfParts>
  <Company>FAA/AVS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AVS Enterprise</dc:creator>
  <cp:lastModifiedBy>Brewer, Chad (FAA)</cp:lastModifiedBy>
  <cp:revision>45</cp:revision>
  <cp:lastPrinted>2017-03-28T15:50:27Z</cp:lastPrinted>
  <dcterms:created xsi:type="dcterms:W3CDTF">2017-03-27T17:39:08Z</dcterms:created>
  <dcterms:modified xsi:type="dcterms:W3CDTF">2019-04-15T22:03:18Z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0x0101007251BD77BFC56543BFB0CE66BD3BF7F7</vt:lpwstr>
  </property>
</Properties>
</file>