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78" r:id="rId5"/>
    <p:sldId id="270" r:id="rId6"/>
    <p:sldId id="271" r:id="rId7"/>
    <p:sldId id="272" r:id="rId8"/>
    <p:sldId id="273" r:id="rId9"/>
    <p:sldId id="279" r:id="rId10"/>
    <p:sldId id="274" r:id="rId11"/>
    <p:sldId id="276" r:id="rId12"/>
    <p:sldId id="286" r:id="rId13"/>
    <p:sldId id="283" r:id="rId14"/>
    <p:sldId id="285" r:id="rId15"/>
    <p:sldId id="284" r:id="rId16"/>
    <p:sldId id="280" r:id="rId17"/>
    <p:sldId id="281" r:id="rId18"/>
    <p:sldId id="277" r:id="rId19"/>
    <p:sldId id="2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8" d="100"/>
          <a:sy n="58" d="100"/>
        </p:scale>
        <p:origin x="98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C2B6C69-98BD-4CE7-9110-6DBD5E62E4DE}"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104250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2B6C69-98BD-4CE7-9110-6DBD5E62E4DE}"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23877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2B6C69-98BD-4CE7-9110-6DBD5E62E4DE}"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1366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2B6C69-98BD-4CE7-9110-6DBD5E62E4DE}"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2391719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2B6C69-98BD-4CE7-9110-6DBD5E62E4DE}"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2879412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2B6C69-98BD-4CE7-9110-6DBD5E62E4DE}"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1435129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2B6C69-98BD-4CE7-9110-6DBD5E62E4DE}" type="datetimeFigureOut">
              <a:rPr lang="en-US" smtClean="0"/>
              <a:t>3/28/2023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314338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2B6C69-98BD-4CE7-9110-6DBD5E62E4DE}" type="datetimeFigureOut">
              <a:rPr lang="en-US" smtClean="0"/>
              <a:t>3/28/2023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76189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B6C69-98BD-4CE7-9110-6DBD5E62E4DE}" type="datetimeFigureOut">
              <a:rPr lang="en-US" smtClean="0"/>
              <a:t>3/28/2023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262684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2B6C69-98BD-4CE7-9110-6DBD5E62E4DE}"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337556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C2B6C69-98BD-4CE7-9110-6DBD5E62E4DE}"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4D613F-4814-4891-A38D-471CF1BBBF38}" type="slidenum">
              <a:rPr lang="en-US" smtClean="0"/>
              <a:t>‹#›</a:t>
            </a:fld>
            <a:endParaRPr lang="en-US"/>
          </a:p>
        </p:txBody>
      </p:sp>
    </p:spTree>
    <p:extLst>
      <p:ext uri="{BB962C8B-B14F-4D97-AF65-F5344CB8AC3E}">
        <p14:creationId xmlns:p14="http://schemas.microsoft.com/office/powerpoint/2010/main" val="2398373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B6C69-98BD-4CE7-9110-6DBD5E62E4DE}" type="datetimeFigureOut">
              <a:rPr lang="en-US" smtClean="0"/>
              <a:t>3/28/2023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4D613F-4814-4891-A38D-471CF1BBBF38}" type="slidenum">
              <a:rPr lang="en-US" smtClean="0"/>
              <a:t>‹#›</a:t>
            </a:fld>
            <a:endParaRPr lang="en-US"/>
          </a:p>
        </p:txBody>
      </p:sp>
    </p:spTree>
    <p:extLst>
      <p:ext uri="{BB962C8B-B14F-4D97-AF65-F5344CB8AC3E}">
        <p14:creationId xmlns:p14="http://schemas.microsoft.com/office/powerpoint/2010/main" val="412760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SG" dirty="0"/>
              <a:t>Simplified explanation of II/SI code operations</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Prepared for ICAO APAC Mode S and DAPS WG/6</a:t>
            </a:r>
          </a:p>
          <a:p>
            <a:r>
              <a:rPr lang="en-US"/>
              <a:t>28-30 March 2023</a:t>
            </a:r>
          </a:p>
          <a:p>
            <a:endParaRPr lang="en-US" dirty="0"/>
          </a:p>
          <a:p>
            <a:r>
              <a:rPr lang="en-US" dirty="0"/>
              <a:t>By HO Wee Sin</a:t>
            </a:r>
          </a:p>
          <a:p>
            <a:r>
              <a:rPr lang="en-GB" sz="1800" b="1" dirty="0">
                <a:solidFill>
                  <a:srgbClr val="4F4F4F"/>
                </a:solidFill>
                <a:effectLst/>
                <a:latin typeface="Arial" panose="020B0604020202020204" pitchFamily="34" charset="0"/>
                <a:ea typeface="Calibri" panose="020F0502020204030204" pitchFamily="34" charset="0"/>
              </a:rPr>
              <a:t>Civil Aviation Authority of Singapore </a:t>
            </a:r>
            <a:endParaRPr lang="en-US" dirty="0"/>
          </a:p>
          <a:p>
            <a:endParaRPr lang="en-US" dirty="0"/>
          </a:p>
        </p:txBody>
      </p:sp>
    </p:spTree>
    <p:extLst>
      <p:ext uri="{BB962C8B-B14F-4D97-AF65-F5344CB8AC3E}">
        <p14:creationId xmlns:p14="http://schemas.microsoft.com/office/powerpoint/2010/main" val="3533923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56003" y="-57438"/>
            <a:ext cx="10515600" cy="1325563"/>
          </a:xfrm>
        </p:spPr>
        <p:txBody>
          <a:bodyPr>
            <a:normAutofit/>
          </a:bodyPr>
          <a:lstStyle/>
          <a:p>
            <a:r>
              <a:rPr lang="en-SG" b="1" dirty="0">
                <a:solidFill>
                  <a:srgbClr val="FF0000"/>
                </a:solidFill>
              </a:rPr>
              <a:t>All-call (SI radars with II/SI code operations)</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0479" y="180206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4292" y="3075071"/>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827063" y="2636242"/>
            <a:ext cx="1331634" cy="22519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F0148BD-21A8-C961-E792-E3738177FA19}"/>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capable transponder</a:t>
            </a:r>
          </a:p>
        </p:txBody>
      </p:sp>
      <p:sp>
        <p:nvSpPr>
          <p:cNvPr id="25" name="TextBox 24">
            <a:extLst>
              <a:ext uri="{FF2B5EF4-FFF2-40B4-BE49-F238E27FC236}">
                <a16:creationId xmlns:a16="http://schemas.microsoft.com/office/drawing/2014/main" id="{CD60E38F-2486-2585-7142-1F9F51B300BD}"/>
              </a:ext>
            </a:extLst>
          </p:cNvPr>
          <p:cNvSpPr txBox="1"/>
          <p:nvPr/>
        </p:nvSpPr>
        <p:spPr>
          <a:xfrm>
            <a:off x="4851669" y="6099518"/>
            <a:ext cx="3399965" cy="646331"/>
          </a:xfrm>
          <a:prstGeom prst="rect">
            <a:avLst/>
          </a:prstGeom>
          <a:noFill/>
        </p:spPr>
        <p:txBody>
          <a:bodyPr wrap="square" rtlCol="0">
            <a:spAutoFit/>
          </a:bodyPr>
          <a:lstStyle/>
          <a:p>
            <a:r>
              <a:rPr lang="en-SG" dirty="0"/>
              <a:t>Radar with SI=23 (radar supports II/SI code operations)</a:t>
            </a:r>
          </a:p>
        </p:txBody>
      </p:sp>
      <p:sp>
        <p:nvSpPr>
          <p:cNvPr id="26" name="TextBox 25">
            <a:extLst>
              <a:ext uri="{FF2B5EF4-FFF2-40B4-BE49-F238E27FC236}">
                <a16:creationId xmlns:a16="http://schemas.microsoft.com/office/drawing/2014/main" id="{E51700B2-EDB5-08A7-2B78-63211A6B0297}"/>
              </a:ext>
            </a:extLst>
          </p:cNvPr>
          <p:cNvSpPr txBox="1"/>
          <p:nvPr/>
        </p:nvSpPr>
        <p:spPr>
          <a:xfrm>
            <a:off x="6952959" y="2088278"/>
            <a:ext cx="3202666" cy="646331"/>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 transponder</a:t>
            </a:r>
          </a:p>
        </p:txBody>
      </p:sp>
      <p:sp>
        <p:nvSpPr>
          <p:cNvPr id="27" name="TextBox 26">
            <a:extLst>
              <a:ext uri="{FF2B5EF4-FFF2-40B4-BE49-F238E27FC236}">
                <a16:creationId xmlns:a16="http://schemas.microsoft.com/office/drawing/2014/main" id="{A521EAB5-1C34-8314-BE3A-3D03DA538636}"/>
              </a:ext>
            </a:extLst>
          </p:cNvPr>
          <p:cNvSpPr txBox="1"/>
          <p:nvPr/>
        </p:nvSpPr>
        <p:spPr>
          <a:xfrm>
            <a:off x="5998157" y="2850290"/>
            <a:ext cx="1565641" cy="923330"/>
          </a:xfrm>
          <a:prstGeom prst="rect">
            <a:avLst/>
          </a:prstGeom>
          <a:noFill/>
        </p:spPr>
        <p:txBody>
          <a:bodyPr wrap="square" rtlCol="0">
            <a:spAutoFit/>
          </a:bodyPr>
          <a:lstStyle/>
          <a:p>
            <a:r>
              <a:rPr lang="en-SG" dirty="0"/>
              <a:t>All call interrogation</a:t>
            </a:r>
          </a:p>
          <a:p>
            <a:r>
              <a:rPr lang="en-SG" dirty="0"/>
              <a:t>SI=23</a:t>
            </a:r>
          </a:p>
        </p:txBody>
      </p:sp>
      <p:sp>
        <p:nvSpPr>
          <p:cNvPr id="28" name="TextBox 27">
            <a:extLst>
              <a:ext uri="{FF2B5EF4-FFF2-40B4-BE49-F238E27FC236}">
                <a16:creationId xmlns:a16="http://schemas.microsoft.com/office/drawing/2014/main" id="{442C184A-E589-0CF0-9364-F99A57D8BD0F}"/>
              </a:ext>
            </a:extLst>
          </p:cNvPr>
          <p:cNvSpPr txBox="1"/>
          <p:nvPr/>
        </p:nvSpPr>
        <p:spPr>
          <a:xfrm>
            <a:off x="4233511" y="2406386"/>
            <a:ext cx="1565641" cy="923330"/>
          </a:xfrm>
          <a:prstGeom prst="rect">
            <a:avLst/>
          </a:prstGeom>
          <a:noFill/>
        </p:spPr>
        <p:txBody>
          <a:bodyPr wrap="square" rtlCol="0">
            <a:spAutoFit/>
          </a:bodyPr>
          <a:lstStyle/>
          <a:p>
            <a:r>
              <a:rPr lang="en-SG" dirty="0"/>
              <a:t>All call interrogation</a:t>
            </a:r>
          </a:p>
          <a:p>
            <a:r>
              <a:rPr lang="en-SG" dirty="0"/>
              <a:t>SI = 23</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188826" y="4105464"/>
            <a:ext cx="2095661" cy="923330"/>
          </a:xfrm>
          <a:prstGeom prst="rect">
            <a:avLst/>
          </a:prstGeom>
          <a:noFill/>
        </p:spPr>
        <p:txBody>
          <a:bodyPr wrap="square" rtlCol="0">
            <a:spAutoFit/>
          </a:bodyPr>
          <a:lstStyle/>
          <a:p>
            <a:r>
              <a:rPr lang="en-SG" dirty="0"/>
              <a:t>Reply with 24 bit address = 34ABCE and II=7</a:t>
            </a:r>
          </a:p>
        </p:txBody>
      </p:sp>
      <p:sp>
        <p:nvSpPr>
          <p:cNvPr id="31" name="TextBox 30">
            <a:extLst>
              <a:ext uri="{FF2B5EF4-FFF2-40B4-BE49-F238E27FC236}">
                <a16:creationId xmlns:a16="http://schemas.microsoft.com/office/drawing/2014/main" id="{2746BA80-89A3-072F-31AE-CF7006C6B2C6}"/>
              </a:ext>
            </a:extLst>
          </p:cNvPr>
          <p:cNvSpPr txBox="1"/>
          <p:nvPr/>
        </p:nvSpPr>
        <p:spPr>
          <a:xfrm>
            <a:off x="1526015" y="4943955"/>
            <a:ext cx="3202666" cy="646331"/>
          </a:xfrm>
          <a:prstGeom prst="rect">
            <a:avLst/>
          </a:prstGeom>
          <a:noFill/>
          <a:ln>
            <a:solidFill>
              <a:schemeClr val="tx1"/>
            </a:solidFill>
          </a:ln>
        </p:spPr>
        <p:txBody>
          <a:bodyPr wrap="square" rtlCol="0">
            <a:spAutoFit/>
          </a:bodyPr>
          <a:lstStyle/>
          <a:p>
            <a:r>
              <a:rPr lang="en-SG" dirty="0"/>
              <a:t>Newly acquired aircraft</a:t>
            </a:r>
          </a:p>
          <a:p>
            <a:r>
              <a:rPr lang="en-SG" dirty="0"/>
              <a:t>24 bit aircraft address = 76ABCD</a:t>
            </a:r>
          </a:p>
        </p:txBody>
      </p:sp>
      <p:sp>
        <p:nvSpPr>
          <p:cNvPr id="33" name="TextBox 32">
            <a:extLst>
              <a:ext uri="{FF2B5EF4-FFF2-40B4-BE49-F238E27FC236}">
                <a16:creationId xmlns:a16="http://schemas.microsoft.com/office/drawing/2014/main" id="{BA432D49-01F2-AABD-6CB9-2764A083E59A}"/>
              </a:ext>
            </a:extLst>
          </p:cNvPr>
          <p:cNvSpPr txBox="1"/>
          <p:nvPr/>
        </p:nvSpPr>
        <p:spPr>
          <a:xfrm>
            <a:off x="1532973" y="5590286"/>
            <a:ext cx="3202666" cy="1200329"/>
          </a:xfrm>
          <a:prstGeom prst="rect">
            <a:avLst/>
          </a:prstGeom>
          <a:noFill/>
          <a:ln>
            <a:solidFill>
              <a:schemeClr val="accent1"/>
            </a:solidFill>
          </a:ln>
        </p:spPr>
        <p:txBody>
          <a:bodyPr wrap="square" rtlCol="0">
            <a:spAutoFit/>
          </a:bodyPr>
          <a:lstStyle/>
          <a:p>
            <a:r>
              <a:rPr lang="en-SG" dirty="0"/>
              <a:t>Newly acquired aircraft </a:t>
            </a:r>
          </a:p>
          <a:p>
            <a:r>
              <a:rPr lang="en-SG" dirty="0"/>
              <a:t>24 bit aircraft address = 34ABCE,</a:t>
            </a:r>
          </a:p>
          <a:p>
            <a:r>
              <a:rPr lang="en-SG" dirty="0"/>
              <a:t>Noted that it is non-SI capable transponder</a:t>
            </a:r>
          </a:p>
        </p:txBody>
      </p:sp>
      <p:cxnSp>
        <p:nvCxnSpPr>
          <p:cNvPr id="3" name="Straight Arrow Connector 2">
            <a:extLst>
              <a:ext uri="{FF2B5EF4-FFF2-40B4-BE49-F238E27FC236}">
                <a16:creationId xmlns:a16="http://schemas.microsoft.com/office/drawing/2014/main" id="{96FC0AA1-4219-5D0D-C8F7-F676112B194D}"/>
              </a:ext>
            </a:extLst>
          </p:cNvPr>
          <p:cNvCxnSpPr>
            <a:cxnSpLocks/>
          </p:cNvCxnSpPr>
          <p:nvPr/>
        </p:nvCxnSpPr>
        <p:spPr>
          <a:xfrm>
            <a:off x="3585639" y="2772246"/>
            <a:ext cx="1189269" cy="20009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2E5DA14-CBA3-B7D7-E676-77E9FEAB7549}"/>
              </a:ext>
            </a:extLst>
          </p:cNvPr>
          <p:cNvSpPr txBox="1"/>
          <p:nvPr/>
        </p:nvSpPr>
        <p:spPr>
          <a:xfrm>
            <a:off x="1244907" y="3239216"/>
            <a:ext cx="2604816" cy="646331"/>
          </a:xfrm>
          <a:prstGeom prst="rect">
            <a:avLst/>
          </a:prstGeom>
          <a:noFill/>
        </p:spPr>
        <p:txBody>
          <a:bodyPr wrap="square" rtlCol="0">
            <a:spAutoFit/>
          </a:bodyPr>
          <a:lstStyle/>
          <a:p>
            <a:r>
              <a:rPr lang="en-SG" dirty="0"/>
              <a:t>Reply with 24 bit address = 76ABCD and SI=23</a:t>
            </a:r>
          </a:p>
        </p:txBody>
      </p:sp>
      <p:sp>
        <p:nvSpPr>
          <p:cNvPr id="16" name="Thought Bubble: Cloud 15">
            <a:extLst>
              <a:ext uri="{FF2B5EF4-FFF2-40B4-BE49-F238E27FC236}">
                <a16:creationId xmlns:a16="http://schemas.microsoft.com/office/drawing/2014/main" id="{42DC9856-53C4-823F-91B3-37738D71FF96}"/>
              </a:ext>
            </a:extLst>
          </p:cNvPr>
          <p:cNvSpPr/>
          <p:nvPr/>
        </p:nvSpPr>
        <p:spPr>
          <a:xfrm>
            <a:off x="4284651" y="1115446"/>
            <a:ext cx="3551044" cy="866597"/>
          </a:xfrm>
          <a:prstGeom prst="cloudCallout">
            <a:avLst>
              <a:gd name="adj1" fmla="val -47824"/>
              <a:gd name="adj2" fmla="val 7902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TextBox 16">
            <a:extLst>
              <a:ext uri="{FF2B5EF4-FFF2-40B4-BE49-F238E27FC236}">
                <a16:creationId xmlns:a16="http://schemas.microsoft.com/office/drawing/2014/main" id="{2C7C157F-1E92-81FE-582B-2A0C4D46ACCA}"/>
              </a:ext>
            </a:extLst>
          </p:cNvPr>
          <p:cNvSpPr txBox="1"/>
          <p:nvPr/>
        </p:nvSpPr>
        <p:spPr>
          <a:xfrm>
            <a:off x="4973339" y="1275129"/>
            <a:ext cx="2077456" cy="646331"/>
          </a:xfrm>
          <a:prstGeom prst="rect">
            <a:avLst/>
          </a:prstGeom>
          <a:noFill/>
        </p:spPr>
        <p:txBody>
          <a:bodyPr wrap="square" rtlCol="0">
            <a:spAutoFit/>
          </a:bodyPr>
          <a:lstStyle/>
          <a:p>
            <a:r>
              <a:rPr lang="en-SG" dirty="0"/>
              <a:t>CL = 010,  IC=0111, </a:t>
            </a:r>
          </a:p>
          <a:p>
            <a:r>
              <a:rPr lang="en-SG" dirty="0"/>
              <a:t>Its SI = 23</a:t>
            </a:r>
          </a:p>
        </p:txBody>
      </p:sp>
      <p:sp>
        <p:nvSpPr>
          <p:cNvPr id="8" name="TextBox 7">
            <a:extLst>
              <a:ext uri="{FF2B5EF4-FFF2-40B4-BE49-F238E27FC236}">
                <a16:creationId xmlns:a16="http://schemas.microsoft.com/office/drawing/2014/main" id="{119A55B4-F760-00C1-4ADE-9B677ECA8BC1}"/>
              </a:ext>
            </a:extLst>
          </p:cNvPr>
          <p:cNvSpPr txBox="1"/>
          <p:nvPr/>
        </p:nvSpPr>
        <p:spPr>
          <a:xfrm>
            <a:off x="9908365" y="2850290"/>
            <a:ext cx="2077456" cy="646331"/>
          </a:xfrm>
          <a:prstGeom prst="rect">
            <a:avLst/>
          </a:prstGeom>
          <a:noFill/>
        </p:spPr>
        <p:txBody>
          <a:bodyPr wrap="square" rtlCol="0">
            <a:spAutoFit/>
          </a:bodyPr>
          <a:lstStyle/>
          <a:p>
            <a:r>
              <a:rPr lang="en-SG" dirty="0"/>
              <a:t>CL = 000,  IC=0111, </a:t>
            </a:r>
          </a:p>
          <a:p>
            <a:r>
              <a:rPr lang="en-SG" dirty="0"/>
              <a:t>Its II = 7</a:t>
            </a:r>
          </a:p>
        </p:txBody>
      </p:sp>
      <p:sp>
        <p:nvSpPr>
          <p:cNvPr id="11" name="Thought Bubble: Cloud 10">
            <a:extLst>
              <a:ext uri="{FF2B5EF4-FFF2-40B4-BE49-F238E27FC236}">
                <a16:creationId xmlns:a16="http://schemas.microsoft.com/office/drawing/2014/main" id="{C4EE3740-0B9E-6E9B-8F82-18A6A54E08A3}"/>
              </a:ext>
            </a:extLst>
          </p:cNvPr>
          <p:cNvSpPr/>
          <p:nvPr/>
        </p:nvSpPr>
        <p:spPr>
          <a:xfrm>
            <a:off x="9014292" y="2734609"/>
            <a:ext cx="3551044" cy="866597"/>
          </a:xfrm>
          <a:prstGeom prst="cloudCallout">
            <a:avLst>
              <a:gd name="adj1" fmla="val -52167"/>
              <a:gd name="adj2" fmla="val 5233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162386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30" grpId="0"/>
      <p:bldP spid="31" grpId="0" animBg="1"/>
      <p:bldP spid="33" grpId="0" animBg="1"/>
      <p:bldP spid="14" grpId="0"/>
      <p:bldP spid="16" grpId="0" animBg="1"/>
      <p:bldP spid="17" grpId="0"/>
      <p:bldP spid="8" grpId="0"/>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251279" y="-67330"/>
            <a:ext cx="10515600" cy="1325563"/>
          </a:xfrm>
        </p:spPr>
        <p:txBody>
          <a:bodyPr/>
          <a:lstStyle/>
          <a:p>
            <a:r>
              <a:rPr lang="en-SG" b="1" dirty="0">
                <a:solidFill>
                  <a:srgbClr val="FF0000"/>
                </a:solidFill>
              </a:rPr>
              <a:t>Roll-call (SI radar with II/SI code operations)</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42514" y="216029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37087" y="2807494"/>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902514" y="2964837"/>
            <a:ext cx="1256183" cy="19233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42C184A-E589-0CF0-9364-F99A57D8BD0F}"/>
              </a:ext>
            </a:extLst>
          </p:cNvPr>
          <p:cNvSpPr txBox="1"/>
          <p:nvPr/>
        </p:nvSpPr>
        <p:spPr>
          <a:xfrm>
            <a:off x="4263195" y="2495468"/>
            <a:ext cx="1672493" cy="1477328"/>
          </a:xfrm>
          <a:prstGeom prst="rect">
            <a:avLst/>
          </a:prstGeom>
          <a:noFill/>
        </p:spPr>
        <p:txBody>
          <a:bodyPr wrap="square" rtlCol="0">
            <a:spAutoFit/>
          </a:bodyPr>
          <a:lstStyle/>
          <a:p>
            <a:r>
              <a:rPr lang="en-SG" dirty="0"/>
              <a:t>roll call interrogation to 76ABCD, SI=23 with lock out command </a:t>
            </a:r>
          </a:p>
        </p:txBody>
      </p:sp>
      <p:sp>
        <p:nvSpPr>
          <p:cNvPr id="29" name="TextBox 28">
            <a:extLst>
              <a:ext uri="{FF2B5EF4-FFF2-40B4-BE49-F238E27FC236}">
                <a16:creationId xmlns:a16="http://schemas.microsoft.com/office/drawing/2014/main" id="{80D56E6B-A783-9FBB-D8A9-28DB029F1C2A}"/>
              </a:ext>
            </a:extLst>
          </p:cNvPr>
          <p:cNvSpPr txBox="1"/>
          <p:nvPr/>
        </p:nvSpPr>
        <p:spPr>
          <a:xfrm>
            <a:off x="2031058" y="3626330"/>
            <a:ext cx="2080541" cy="923330"/>
          </a:xfrm>
          <a:prstGeom prst="rect">
            <a:avLst/>
          </a:prstGeom>
          <a:noFill/>
        </p:spPr>
        <p:txBody>
          <a:bodyPr wrap="square" rtlCol="0">
            <a:spAutoFit/>
          </a:bodyPr>
          <a:lstStyle/>
          <a:p>
            <a:r>
              <a:rPr lang="en-SG" dirty="0"/>
              <a:t>Reply with 24 bit address with requested data</a:t>
            </a:r>
          </a:p>
        </p:txBody>
      </p:sp>
      <p:sp>
        <p:nvSpPr>
          <p:cNvPr id="30" name="TextBox 29">
            <a:extLst>
              <a:ext uri="{FF2B5EF4-FFF2-40B4-BE49-F238E27FC236}">
                <a16:creationId xmlns:a16="http://schemas.microsoft.com/office/drawing/2014/main" id="{2FFCD70E-A077-08AD-4D9A-92F4505E9F43}"/>
              </a:ext>
            </a:extLst>
          </p:cNvPr>
          <p:cNvSpPr txBox="1"/>
          <p:nvPr/>
        </p:nvSpPr>
        <p:spPr>
          <a:xfrm>
            <a:off x="6647892" y="4246832"/>
            <a:ext cx="1565641" cy="1200329"/>
          </a:xfrm>
          <a:prstGeom prst="rect">
            <a:avLst/>
          </a:prstGeom>
          <a:noFill/>
        </p:spPr>
        <p:txBody>
          <a:bodyPr wrap="square" rtlCol="0">
            <a:spAutoFit/>
          </a:bodyPr>
          <a:lstStyle/>
          <a:p>
            <a:r>
              <a:rPr lang="en-SG" dirty="0"/>
              <a:t>Reply with 24bit address and requested data</a:t>
            </a:r>
          </a:p>
        </p:txBody>
      </p:sp>
      <p:sp>
        <p:nvSpPr>
          <p:cNvPr id="3" name="TextBox 2">
            <a:extLst>
              <a:ext uri="{FF2B5EF4-FFF2-40B4-BE49-F238E27FC236}">
                <a16:creationId xmlns:a16="http://schemas.microsoft.com/office/drawing/2014/main" id="{A14CF548-F117-B47F-C2BA-1FAB414B8AD1}"/>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code capable</a:t>
            </a:r>
          </a:p>
        </p:txBody>
      </p:sp>
      <p:sp>
        <p:nvSpPr>
          <p:cNvPr id="8" name="TextBox 7">
            <a:extLst>
              <a:ext uri="{FF2B5EF4-FFF2-40B4-BE49-F238E27FC236}">
                <a16:creationId xmlns:a16="http://schemas.microsoft.com/office/drawing/2014/main" id="{1783E315-4E44-8E53-04B2-14CDAE056026}"/>
              </a:ext>
            </a:extLst>
          </p:cNvPr>
          <p:cNvSpPr txBox="1"/>
          <p:nvPr/>
        </p:nvSpPr>
        <p:spPr>
          <a:xfrm>
            <a:off x="8836934" y="1498507"/>
            <a:ext cx="3202666" cy="646331"/>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a:t>
            </a:r>
          </a:p>
        </p:txBody>
      </p:sp>
      <p:sp>
        <p:nvSpPr>
          <p:cNvPr id="11" name="TextBox 10">
            <a:extLst>
              <a:ext uri="{FF2B5EF4-FFF2-40B4-BE49-F238E27FC236}">
                <a16:creationId xmlns:a16="http://schemas.microsoft.com/office/drawing/2014/main" id="{987A0213-31C8-4433-3DCC-69EAA7BD7C8E}"/>
              </a:ext>
            </a:extLst>
          </p:cNvPr>
          <p:cNvSpPr txBox="1"/>
          <p:nvPr/>
        </p:nvSpPr>
        <p:spPr>
          <a:xfrm>
            <a:off x="396607" y="4928251"/>
            <a:ext cx="4332074" cy="1200329"/>
          </a:xfrm>
          <a:prstGeom prst="rect">
            <a:avLst/>
          </a:prstGeom>
          <a:noFill/>
          <a:ln>
            <a:solidFill>
              <a:schemeClr val="tx1"/>
            </a:solidFill>
          </a:ln>
        </p:spPr>
        <p:txBody>
          <a:bodyPr wrap="square" rtlCol="0">
            <a:spAutoFit/>
          </a:bodyPr>
          <a:lstStyle/>
          <a:p>
            <a:r>
              <a:rPr lang="en-SG" dirty="0"/>
              <a:t>Currently acquired SI transponder</a:t>
            </a:r>
          </a:p>
          <a:p>
            <a:r>
              <a:rPr lang="en-SG" dirty="0"/>
              <a:t>24 bit aircraft address = 76ABCD </a:t>
            </a:r>
          </a:p>
          <a:p>
            <a:r>
              <a:rPr lang="en-SG" dirty="0"/>
              <a:t>Currently acquired II transponder </a:t>
            </a:r>
          </a:p>
          <a:p>
            <a:r>
              <a:rPr lang="en-SG" dirty="0"/>
              <a:t>24 bit aircraft address= 34ABCE</a:t>
            </a:r>
          </a:p>
        </p:txBody>
      </p:sp>
      <p:sp>
        <p:nvSpPr>
          <p:cNvPr id="12" name="TextBox 11">
            <a:extLst>
              <a:ext uri="{FF2B5EF4-FFF2-40B4-BE49-F238E27FC236}">
                <a16:creationId xmlns:a16="http://schemas.microsoft.com/office/drawing/2014/main" id="{3322E8DB-FA46-7CC8-9A7C-6F90167AE518}"/>
              </a:ext>
            </a:extLst>
          </p:cNvPr>
          <p:cNvSpPr txBox="1"/>
          <p:nvPr/>
        </p:nvSpPr>
        <p:spPr>
          <a:xfrm>
            <a:off x="6421799" y="1853509"/>
            <a:ext cx="1672493" cy="1477328"/>
          </a:xfrm>
          <a:prstGeom prst="rect">
            <a:avLst/>
          </a:prstGeom>
          <a:noFill/>
        </p:spPr>
        <p:txBody>
          <a:bodyPr wrap="square" rtlCol="0">
            <a:spAutoFit/>
          </a:bodyPr>
          <a:lstStyle/>
          <a:p>
            <a:r>
              <a:rPr lang="en-SG" dirty="0"/>
              <a:t>roll call interrogation to 34ABCE, II=7, without lock out command</a:t>
            </a:r>
          </a:p>
        </p:txBody>
      </p:sp>
      <p:cxnSp>
        <p:nvCxnSpPr>
          <p:cNvPr id="13" name="Straight Arrow Connector 12">
            <a:extLst>
              <a:ext uri="{FF2B5EF4-FFF2-40B4-BE49-F238E27FC236}">
                <a16:creationId xmlns:a16="http://schemas.microsoft.com/office/drawing/2014/main" id="{36F245BE-9E9A-2AFD-2383-60A2612CD38E}"/>
              </a:ext>
            </a:extLst>
          </p:cNvPr>
          <p:cNvCxnSpPr>
            <a:cxnSpLocks/>
          </p:cNvCxnSpPr>
          <p:nvPr/>
        </p:nvCxnSpPr>
        <p:spPr>
          <a:xfrm>
            <a:off x="3612855" y="3152494"/>
            <a:ext cx="1184427" cy="17757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2BD56EB-6DAD-7ECE-918D-29E80AC64C99}"/>
              </a:ext>
            </a:extLst>
          </p:cNvPr>
          <p:cNvSpPr txBox="1"/>
          <p:nvPr/>
        </p:nvSpPr>
        <p:spPr>
          <a:xfrm>
            <a:off x="8836934" y="2438162"/>
            <a:ext cx="3202666" cy="369332"/>
          </a:xfrm>
          <a:prstGeom prst="rect">
            <a:avLst/>
          </a:prstGeom>
          <a:noFill/>
          <a:ln>
            <a:noFill/>
          </a:ln>
        </p:spPr>
        <p:txBody>
          <a:bodyPr wrap="square" rtlCol="0">
            <a:spAutoFit/>
          </a:bodyPr>
          <a:lstStyle/>
          <a:p>
            <a:r>
              <a:rPr lang="en-SG" dirty="0"/>
              <a:t>Not locked out to II = 7</a:t>
            </a:r>
          </a:p>
        </p:txBody>
      </p:sp>
      <p:sp>
        <p:nvSpPr>
          <p:cNvPr id="14" name="TextBox 13">
            <a:extLst>
              <a:ext uri="{FF2B5EF4-FFF2-40B4-BE49-F238E27FC236}">
                <a16:creationId xmlns:a16="http://schemas.microsoft.com/office/drawing/2014/main" id="{6A1842F2-26B5-84C6-1EAE-29FEBCED7C6C}"/>
              </a:ext>
            </a:extLst>
          </p:cNvPr>
          <p:cNvSpPr txBox="1"/>
          <p:nvPr/>
        </p:nvSpPr>
        <p:spPr>
          <a:xfrm>
            <a:off x="147061" y="2537117"/>
            <a:ext cx="3202666" cy="646331"/>
          </a:xfrm>
          <a:prstGeom prst="rect">
            <a:avLst/>
          </a:prstGeom>
          <a:noFill/>
          <a:ln>
            <a:solidFill>
              <a:schemeClr val="tx1"/>
            </a:solidFill>
          </a:ln>
        </p:spPr>
        <p:txBody>
          <a:bodyPr wrap="square" rtlCol="0">
            <a:spAutoFit/>
          </a:bodyPr>
          <a:lstStyle/>
          <a:p>
            <a:r>
              <a:rPr lang="en-SG" dirty="0"/>
              <a:t>Locked out to SI=23 for future all-calls</a:t>
            </a:r>
          </a:p>
        </p:txBody>
      </p:sp>
      <p:sp>
        <p:nvSpPr>
          <p:cNvPr id="15" name="TextBox 14">
            <a:extLst>
              <a:ext uri="{FF2B5EF4-FFF2-40B4-BE49-F238E27FC236}">
                <a16:creationId xmlns:a16="http://schemas.microsoft.com/office/drawing/2014/main" id="{AF85E8E0-0916-53E8-DF6A-13992A4CF665}"/>
              </a:ext>
            </a:extLst>
          </p:cNvPr>
          <p:cNvSpPr txBox="1"/>
          <p:nvPr/>
        </p:nvSpPr>
        <p:spPr>
          <a:xfrm>
            <a:off x="4851669" y="6099518"/>
            <a:ext cx="3399965" cy="646331"/>
          </a:xfrm>
          <a:prstGeom prst="rect">
            <a:avLst/>
          </a:prstGeom>
          <a:noFill/>
        </p:spPr>
        <p:txBody>
          <a:bodyPr wrap="square" rtlCol="0">
            <a:spAutoFit/>
          </a:bodyPr>
          <a:lstStyle/>
          <a:p>
            <a:r>
              <a:rPr lang="en-SG" dirty="0"/>
              <a:t>Radar with SI=23 (radar supports II/SI code operations)</a:t>
            </a:r>
          </a:p>
        </p:txBody>
      </p:sp>
      <p:sp>
        <p:nvSpPr>
          <p:cNvPr id="16" name="Cloud 15">
            <a:extLst>
              <a:ext uri="{FF2B5EF4-FFF2-40B4-BE49-F238E27FC236}">
                <a16:creationId xmlns:a16="http://schemas.microsoft.com/office/drawing/2014/main" id="{2A0129B0-F15C-2EE7-5F31-379B2803E836}"/>
              </a:ext>
            </a:extLst>
          </p:cNvPr>
          <p:cNvSpPr/>
          <p:nvPr/>
        </p:nvSpPr>
        <p:spPr>
          <a:xfrm>
            <a:off x="9201216" y="4549660"/>
            <a:ext cx="2594177" cy="1432265"/>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35DBB35C-465B-DD53-133A-3F62A7259EF6}"/>
              </a:ext>
            </a:extLst>
          </p:cNvPr>
          <p:cNvSpPr txBox="1"/>
          <p:nvPr/>
        </p:nvSpPr>
        <p:spPr>
          <a:xfrm>
            <a:off x="9489226" y="4923068"/>
            <a:ext cx="1898082" cy="923330"/>
          </a:xfrm>
          <a:prstGeom prst="rect">
            <a:avLst/>
          </a:prstGeom>
          <a:noFill/>
        </p:spPr>
        <p:txBody>
          <a:bodyPr wrap="square" rtlCol="0">
            <a:spAutoFit/>
          </a:bodyPr>
          <a:lstStyle/>
          <a:p>
            <a:r>
              <a:rPr lang="en-US" dirty="0"/>
              <a:t>Other radars with II=7 and matching SI codes</a:t>
            </a:r>
            <a:endParaRPr lang="en-SG" dirty="0"/>
          </a:p>
        </p:txBody>
      </p:sp>
      <p:cxnSp>
        <p:nvCxnSpPr>
          <p:cNvPr id="21" name="Straight Arrow Connector 20">
            <a:extLst>
              <a:ext uri="{FF2B5EF4-FFF2-40B4-BE49-F238E27FC236}">
                <a16:creationId xmlns:a16="http://schemas.microsoft.com/office/drawing/2014/main" id="{45208E35-782C-1C4B-8E67-CE7CDE9A5143}"/>
              </a:ext>
            </a:extLst>
          </p:cNvPr>
          <p:cNvCxnSpPr/>
          <p:nvPr/>
        </p:nvCxnSpPr>
        <p:spPr>
          <a:xfrm flipH="1" flipV="1">
            <a:off x="9201216" y="3330837"/>
            <a:ext cx="1297088" cy="11524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8F5A6100-6F59-A3D5-5E33-027FE170110C}"/>
              </a:ext>
            </a:extLst>
          </p:cNvPr>
          <p:cNvCxnSpPr>
            <a:cxnSpLocks/>
          </p:cNvCxnSpPr>
          <p:nvPr/>
        </p:nvCxnSpPr>
        <p:spPr>
          <a:xfrm>
            <a:off x="9158421" y="3429000"/>
            <a:ext cx="1156833" cy="10543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E5F4B0D8-1768-9985-0987-C9A33AFB98FF}"/>
              </a:ext>
            </a:extLst>
          </p:cNvPr>
          <p:cNvSpPr txBox="1"/>
          <p:nvPr/>
        </p:nvSpPr>
        <p:spPr>
          <a:xfrm>
            <a:off x="8758456" y="4020837"/>
            <a:ext cx="1808912" cy="923330"/>
          </a:xfrm>
          <a:prstGeom prst="rect">
            <a:avLst/>
          </a:prstGeom>
          <a:noFill/>
        </p:spPr>
        <p:txBody>
          <a:bodyPr wrap="square" rtlCol="0">
            <a:spAutoFit/>
          </a:bodyPr>
          <a:lstStyle/>
          <a:p>
            <a:r>
              <a:rPr lang="en-US" dirty="0"/>
              <a:t>Aircraft can respond to the all-calls</a:t>
            </a:r>
            <a:endParaRPr lang="en-SG" dirty="0"/>
          </a:p>
        </p:txBody>
      </p:sp>
      <p:sp>
        <p:nvSpPr>
          <p:cNvPr id="32" name="TextBox 31">
            <a:extLst>
              <a:ext uri="{FF2B5EF4-FFF2-40B4-BE49-F238E27FC236}">
                <a16:creationId xmlns:a16="http://schemas.microsoft.com/office/drawing/2014/main" id="{4BBCAB9E-62A7-490A-2EA7-97DBFFF399B1}"/>
              </a:ext>
            </a:extLst>
          </p:cNvPr>
          <p:cNvSpPr txBox="1"/>
          <p:nvPr/>
        </p:nvSpPr>
        <p:spPr>
          <a:xfrm>
            <a:off x="10016333" y="3512774"/>
            <a:ext cx="1572606" cy="646331"/>
          </a:xfrm>
          <a:prstGeom prst="rect">
            <a:avLst/>
          </a:prstGeom>
          <a:noFill/>
        </p:spPr>
        <p:txBody>
          <a:bodyPr wrap="square" rtlCol="0">
            <a:spAutoFit/>
          </a:bodyPr>
          <a:lstStyle/>
          <a:p>
            <a:r>
              <a:rPr lang="en-US" dirty="0"/>
              <a:t>All call by other radars</a:t>
            </a:r>
            <a:endParaRPr lang="en-SG" dirty="0"/>
          </a:p>
        </p:txBody>
      </p:sp>
    </p:spTree>
    <p:extLst>
      <p:ext uri="{BB962C8B-B14F-4D97-AF65-F5344CB8AC3E}">
        <p14:creationId xmlns:p14="http://schemas.microsoft.com/office/powerpoint/2010/main" val="1606897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P spid="12" grpId="0"/>
      <p:bldP spid="17" grpId="0" animBg="1"/>
      <p:bldP spid="14" grpId="0" animBg="1"/>
      <p:bldP spid="16" grpId="0" animBg="1"/>
      <p:bldP spid="18" grpId="0"/>
      <p:bldP spid="31" grpId="0"/>
      <p:bldP spid="3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2AD5-1382-6A61-4E8C-C2F4F0CACCB9}"/>
              </a:ext>
            </a:extLst>
          </p:cNvPr>
          <p:cNvSpPr>
            <a:spLocks noGrp="1"/>
          </p:cNvSpPr>
          <p:nvPr>
            <p:ph type="title"/>
          </p:nvPr>
        </p:nvSpPr>
        <p:spPr>
          <a:xfrm>
            <a:off x="0" y="239151"/>
            <a:ext cx="12192000" cy="1156116"/>
          </a:xfrm>
        </p:spPr>
        <p:txBody>
          <a:bodyPr>
            <a:normAutofit fontScale="90000"/>
          </a:bodyPr>
          <a:lstStyle/>
          <a:p>
            <a:r>
              <a:rPr lang="en-SG" dirty="0"/>
              <a:t>Work-around available (II/SI code operations) using II codes</a:t>
            </a:r>
          </a:p>
        </p:txBody>
      </p:sp>
      <p:sp>
        <p:nvSpPr>
          <p:cNvPr id="3" name="Content Placeholder 2">
            <a:extLst>
              <a:ext uri="{FF2B5EF4-FFF2-40B4-BE49-F238E27FC236}">
                <a16:creationId xmlns:a16="http://schemas.microsoft.com/office/drawing/2014/main" id="{13CBB568-82B0-0499-AD7B-DF036B4BA6D0}"/>
              </a:ext>
            </a:extLst>
          </p:cNvPr>
          <p:cNvSpPr>
            <a:spLocks noGrp="1"/>
          </p:cNvSpPr>
          <p:nvPr>
            <p:ph idx="1"/>
          </p:nvPr>
        </p:nvSpPr>
        <p:spPr>
          <a:xfrm>
            <a:off x="683456" y="1395267"/>
            <a:ext cx="10515600" cy="4351338"/>
          </a:xfrm>
        </p:spPr>
        <p:txBody>
          <a:bodyPr>
            <a:normAutofit fontScale="85000" lnSpcReduction="10000"/>
          </a:bodyPr>
          <a:lstStyle/>
          <a:p>
            <a:r>
              <a:rPr lang="en-SG" dirty="0"/>
              <a:t>All-call interrogations with II codes</a:t>
            </a:r>
          </a:p>
          <a:p>
            <a:endParaRPr lang="en-SG" dirty="0"/>
          </a:p>
          <a:p>
            <a:r>
              <a:rPr lang="en-SG" dirty="0"/>
              <a:t>Roll-call to ascertain whether transponder is SI capable by requesting for BDS 1,0</a:t>
            </a:r>
          </a:p>
          <a:p>
            <a:endParaRPr lang="en-SG" dirty="0"/>
          </a:p>
          <a:p>
            <a:r>
              <a:rPr lang="en-SG" dirty="0"/>
              <a:t>If BDS 1,0 indicates that transponder is SI capable, to subsequently roll-call with II code and issue lockout command</a:t>
            </a:r>
          </a:p>
          <a:p>
            <a:endParaRPr lang="en-SG" dirty="0"/>
          </a:p>
          <a:p>
            <a:r>
              <a:rPr lang="en-SG" dirty="0"/>
              <a:t>If BDS 1,0 indicates that transponder is not SI capable, to subsequently roll-call with II code and not issue lockout command</a:t>
            </a:r>
          </a:p>
          <a:p>
            <a:endParaRPr lang="en-SG" dirty="0"/>
          </a:p>
          <a:p>
            <a:r>
              <a:rPr lang="en-SG" dirty="0">
                <a:solidFill>
                  <a:srgbClr val="FF0000"/>
                </a:solidFill>
              </a:rPr>
              <a:t>Currently practised in Europe</a:t>
            </a:r>
          </a:p>
          <a:p>
            <a:endParaRPr lang="en-SG" dirty="0"/>
          </a:p>
        </p:txBody>
      </p:sp>
    </p:spTree>
    <p:extLst>
      <p:ext uri="{BB962C8B-B14F-4D97-AF65-F5344CB8AC3E}">
        <p14:creationId xmlns:p14="http://schemas.microsoft.com/office/powerpoint/2010/main" val="2459125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56003" y="-57438"/>
            <a:ext cx="10515600" cy="1325563"/>
          </a:xfrm>
        </p:spPr>
        <p:txBody>
          <a:bodyPr>
            <a:normAutofit/>
          </a:bodyPr>
          <a:lstStyle/>
          <a:p>
            <a:r>
              <a:rPr lang="en-SG" b="1" dirty="0">
                <a:solidFill>
                  <a:srgbClr val="FF0000"/>
                </a:solidFill>
              </a:rPr>
              <a:t>All-call (II radars with II/SI code operations)</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0479" y="180206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4292" y="3075071"/>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827063" y="2636242"/>
            <a:ext cx="1331634" cy="22519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F0148BD-21A8-C961-E792-E3738177FA19}"/>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capable transponder</a:t>
            </a:r>
          </a:p>
        </p:txBody>
      </p:sp>
      <p:sp>
        <p:nvSpPr>
          <p:cNvPr id="25" name="TextBox 24">
            <a:extLst>
              <a:ext uri="{FF2B5EF4-FFF2-40B4-BE49-F238E27FC236}">
                <a16:creationId xmlns:a16="http://schemas.microsoft.com/office/drawing/2014/main" id="{CD60E38F-2486-2585-7142-1F9F51B300BD}"/>
              </a:ext>
            </a:extLst>
          </p:cNvPr>
          <p:cNvSpPr txBox="1"/>
          <p:nvPr/>
        </p:nvSpPr>
        <p:spPr>
          <a:xfrm>
            <a:off x="4851669" y="6099518"/>
            <a:ext cx="3399965" cy="646331"/>
          </a:xfrm>
          <a:prstGeom prst="rect">
            <a:avLst/>
          </a:prstGeom>
          <a:noFill/>
        </p:spPr>
        <p:txBody>
          <a:bodyPr wrap="square" rtlCol="0">
            <a:spAutoFit/>
          </a:bodyPr>
          <a:lstStyle/>
          <a:p>
            <a:r>
              <a:rPr lang="en-SG" dirty="0"/>
              <a:t>Radar with II=7 (radar supports II/SI code operations)</a:t>
            </a:r>
          </a:p>
        </p:txBody>
      </p:sp>
      <p:sp>
        <p:nvSpPr>
          <p:cNvPr id="26" name="TextBox 25">
            <a:extLst>
              <a:ext uri="{FF2B5EF4-FFF2-40B4-BE49-F238E27FC236}">
                <a16:creationId xmlns:a16="http://schemas.microsoft.com/office/drawing/2014/main" id="{E51700B2-EDB5-08A7-2B78-63211A6B0297}"/>
              </a:ext>
            </a:extLst>
          </p:cNvPr>
          <p:cNvSpPr txBox="1"/>
          <p:nvPr/>
        </p:nvSpPr>
        <p:spPr>
          <a:xfrm>
            <a:off x="6952959" y="2088278"/>
            <a:ext cx="3202666" cy="646331"/>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 transponder</a:t>
            </a:r>
          </a:p>
        </p:txBody>
      </p:sp>
      <p:sp>
        <p:nvSpPr>
          <p:cNvPr id="27" name="TextBox 26">
            <a:extLst>
              <a:ext uri="{FF2B5EF4-FFF2-40B4-BE49-F238E27FC236}">
                <a16:creationId xmlns:a16="http://schemas.microsoft.com/office/drawing/2014/main" id="{A521EAB5-1C34-8314-BE3A-3D03DA538636}"/>
              </a:ext>
            </a:extLst>
          </p:cNvPr>
          <p:cNvSpPr txBox="1"/>
          <p:nvPr/>
        </p:nvSpPr>
        <p:spPr>
          <a:xfrm>
            <a:off x="5998157" y="2850290"/>
            <a:ext cx="1565641" cy="923330"/>
          </a:xfrm>
          <a:prstGeom prst="rect">
            <a:avLst/>
          </a:prstGeom>
          <a:noFill/>
        </p:spPr>
        <p:txBody>
          <a:bodyPr wrap="square" rtlCol="0">
            <a:spAutoFit/>
          </a:bodyPr>
          <a:lstStyle/>
          <a:p>
            <a:r>
              <a:rPr lang="en-SG" dirty="0"/>
              <a:t>All call interrogation</a:t>
            </a:r>
          </a:p>
          <a:p>
            <a:r>
              <a:rPr lang="en-SG" dirty="0"/>
              <a:t>II=7</a:t>
            </a:r>
          </a:p>
        </p:txBody>
      </p:sp>
      <p:sp>
        <p:nvSpPr>
          <p:cNvPr id="28" name="TextBox 27">
            <a:extLst>
              <a:ext uri="{FF2B5EF4-FFF2-40B4-BE49-F238E27FC236}">
                <a16:creationId xmlns:a16="http://schemas.microsoft.com/office/drawing/2014/main" id="{442C184A-E589-0CF0-9364-F99A57D8BD0F}"/>
              </a:ext>
            </a:extLst>
          </p:cNvPr>
          <p:cNvSpPr txBox="1"/>
          <p:nvPr/>
        </p:nvSpPr>
        <p:spPr>
          <a:xfrm>
            <a:off x="4233511" y="2406386"/>
            <a:ext cx="1565641" cy="923330"/>
          </a:xfrm>
          <a:prstGeom prst="rect">
            <a:avLst/>
          </a:prstGeom>
          <a:noFill/>
        </p:spPr>
        <p:txBody>
          <a:bodyPr wrap="square" rtlCol="0">
            <a:spAutoFit/>
          </a:bodyPr>
          <a:lstStyle/>
          <a:p>
            <a:r>
              <a:rPr lang="en-SG" dirty="0"/>
              <a:t>All call interrogation</a:t>
            </a:r>
          </a:p>
          <a:p>
            <a:r>
              <a:rPr lang="en-SG" dirty="0"/>
              <a:t>II = 7</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188826" y="4105464"/>
            <a:ext cx="2095661" cy="923330"/>
          </a:xfrm>
          <a:prstGeom prst="rect">
            <a:avLst/>
          </a:prstGeom>
          <a:noFill/>
        </p:spPr>
        <p:txBody>
          <a:bodyPr wrap="square" rtlCol="0">
            <a:spAutoFit/>
          </a:bodyPr>
          <a:lstStyle/>
          <a:p>
            <a:r>
              <a:rPr lang="en-SG" dirty="0"/>
              <a:t>Reply with 24 bit address = 34ABCE and II=7</a:t>
            </a:r>
          </a:p>
        </p:txBody>
      </p:sp>
      <p:sp>
        <p:nvSpPr>
          <p:cNvPr id="31" name="TextBox 30">
            <a:extLst>
              <a:ext uri="{FF2B5EF4-FFF2-40B4-BE49-F238E27FC236}">
                <a16:creationId xmlns:a16="http://schemas.microsoft.com/office/drawing/2014/main" id="{2746BA80-89A3-072F-31AE-CF7006C6B2C6}"/>
              </a:ext>
            </a:extLst>
          </p:cNvPr>
          <p:cNvSpPr txBox="1"/>
          <p:nvPr/>
        </p:nvSpPr>
        <p:spPr>
          <a:xfrm>
            <a:off x="1244907" y="4301775"/>
            <a:ext cx="3408645" cy="1200329"/>
          </a:xfrm>
          <a:prstGeom prst="rect">
            <a:avLst/>
          </a:prstGeom>
          <a:noFill/>
          <a:ln>
            <a:solidFill>
              <a:schemeClr val="tx1"/>
            </a:solidFill>
          </a:ln>
        </p:spPr>
        <p:txBody>
          <a:bodyPr wrap="square" rtlCol="0">
            <a:spAutoFit/>
          </a:bodyPr>
          <a:lstStyle/>
          <a:p>
            <a:r>
              <a:rPr lang="en-SG" dirty="0"/>
              <a:t>Newly acquired aircraft</a:t>
            </a:r>
          </a:p>
          <a:p>
            <a:r>
              <a:rPr lang="en-SG" dirty="0"/>
              <a:t>24 bit aircraft address = 76ABCD, </a:t>
            </a:r>
          </a:p>
          <a:p>
            <a:r>
              <a:rPr lang="en-SG" dirty="0"/>
              <a:t>unknown whether its SI capable transponder</a:t>
            </a:r>
          </a:p>
        </p:txBody>
      </p:sp>
      <p:sp>
        <p:nvSpPr>
          <p:cNvPr id="33" name="TextBox 32">
            <a:extLst>
              <a:ext uri="{FF2B5EF4-FFF2-40B4-BE49-F238E27FC236}">
                <a16:creationId xmlns:a16="http://schemas.microsoft.com/office/drawing/2014/main" id="{BA432D49-01F2-AABD-6CB9-2764A083E59A}"/>
              </a:ext>
            </a:extLst>
          </p:cNvPr>
          <p:cNvSpPr txBox="1"/>
          <p:nvPr/>
        </p:nvSpPr>
        <p:spPr>
          <a:xfrm>
            <a:off x="1244907" y="5652720"/>
            <a:ext cx="3399965" cy="1200329"/>
          </a:xfrm>
          <a:prstGeom prst="rect">
            <a:avLst/>
          </a:prstGeom>
          <a:noFill/>
          <a:ln>
            <a:solidFill>
              <a:schemeClr val="accent1"/>
            </a:solidFill>
          </a:ln>
        </p:spPr>
        <p:txBody>
          <a:bodyPr wrap="square" rtlCol="0">
            <a:spAutoFit/>
          </a:bodyPr>
          <a:lstStyle/>
          <a:p>
            <a:r>
              <a:rPr lang="en-SG" dirty="0"/>
              <a:t>Newly acquired aircraft </a:t>
            </a:r>
          </a:p>
          <a:p>
            <a:r>
              <a:rPr lang="en-SG" dirty="0"/>
              <a:t>24 bit aircraft address = 34ABCE,</a:t>
            </a:r>
          </a:p>
          <a:p>
            <a:r>
              <a:rPr lang="en-SG" dirty="0"/>
              <a:t>Unknown whether it is SI capable transponder</a:t>
            </a:r>
          </a:p>
        </p:txBody>
      </p:sp>
      <p:cxnSp>
        <p:nvCxnSpPr>
          <p:cNvPr id="3" name="Straight Arrow Connector 2">
            <a:extLst>
              <a:ext uri="{FF2B5EF4-FFF2-40B4-BE49-F238E27FC236}">
                <a16:creationId xmlns:a16="http://schemas.microsoft.com/office/drawing/2014/main" id="{96FC0AA1-4219-5D0D-C8F7-F676112B194D}"/>
              </a:ext>
            </a:extLst>
          </p:cNvPr>
          <p:cNvCxnSpPr>
            <a:cxnSpLocks/>
          </p:cNvCxnSpPr>
          <p:nvPr/>
        </p:nvCxnSpPr>
        <p:spPr>
          <a:xfrm>
            <a:off x="3585639" y="2772246"/>
            <a:ext cx="1189269" cy="20009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2E5DA14-CBA3-B7D7-E676-77E9FEAB7549}"/>
              </a:ext>
            </a:extLst>
          </p:cNvPr>
          <p:cNvSpPr txBox="1"/>
          <p:nvPr/>
        </p:nvSpPr>
        <p:spPr>
          <a:xfrm>
            <a:off x="1244907" y="3239216"/>
            <a:ext cx="2604816" cy="923330"/>
          </a:xfrm>
          <a:prstGeom prst="rect">
            <a:avLst/>
          </a:prstGeom>
          <a:noFill/>
        </p:spPr>
        <p:txBody>
          <a:bodyPr wrap="square" rtlCol="0">
            <a:spAutoFit/>
          </a:bodyPr>
          <a:lstStyle/>
          <a:p>
            <a:r>
              <a:rPr lang="en-SG" dirty="0"/>
              <a:t>Reply with 24 bit address = 76ABCD and II=7</a:t>
            </a:r>
          </a:p>
          <a:p>
            <a:endParaRPr lang="en-SG" dirty="0"/>
          </a:p>
        </p:txBody>
      </p:sp>
      <p:sp>
        <p:nvSpPr>
          <p:cNvPr id="16" name="Thought Bubble: Cloud 15">
            <a:extLst>
              <a:ext uri="{FF2B5EF4-FFF2-40B4-BE49-F238E27FC236}">
                <a16:creationId xmlns:a16="http://schemas.microsoft.com/office/drawing/2014/main" id="{42DC9856-53C4-823F-91B3-37738D71FF96}"/>
              </a:ext>
            </a:extLst>
          </p:cNvPr>
          <p:cNvSpPr/>
          <p:nvPr/>
        </p:nvSpPr>
        <p:spPr>
          <a:xfrm>
            <a:off x="4284651" y="1115446"/>
            <a:ext cx="3551044" cy="866597"/>
          </a:xfrm>
          <a:prstGeom prst="cloudCallout">
            <a:avLst>
              <a:gd name="adj1" fmla="val -47824"/>
              <a:gd name="adj2" fmla="val 7902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TextBox 16">
            <a:extLst>
              <a:ext uri="{FF2B5EF4-FFF2-40B4-BE49-F238E27FC236}">
                <a16:creationId xmlns:a16="http://schemas.microsoft.com/office/drawing/2014/main" id="{2C7C157F-1E92-81FE-582B-2A0C4D46ACCA}"/>
              </a:ext>
            </a:extLst>
          </p:cNvPr>
          <p:cNvSpPr txBox="1"/>
          <p:nvPr/>
        </p:nvSpPr>
        <p:spPr>
          <a:xfrm>
            <a:off x="4973339" y="1275129"/>
            <a:ext cx="2077456" cy="646331"/>
          </a:xfrm>
          <a:prstGeom prst="rect">
            <a:avLst/>
          </a:prstGeom>
          <a:noFill/>
        </p:spPr>
        <p:txBody>
          <a:bodyPr wrap="square" rtlCol="0">
            <a:spAutoFit/>
          </a:bodyPr>
          <a:lstStyle/>
          <a:p>
            <a:r>
              <a:rPr lang="en-SG" dirty="0"/>
              <a:t>CL = 000,  IC=0111, </a:t>
            </a:r>
          </a:p>
          <a:p>
            <a:r>
              <a:rPr lang="en-SG" dirty="0"/>
              <a:t>Its II = 7</a:t>
            </a:r>
          </a:p>
        </p:txBody>
      </p:sp>
      <p:sp>
        <p:nvSpPr>
          <p:cNvPr id="8" name="TextBox 7">
            <a:extLst>
              <a:ext uri="{FF2B5EF4-FFF2-40B4-BE49-F238E27FC236}">
                <a16:creationId xmlns:a16="http://schemas.microsoft.com/office/drawing/2014/main" id="{119A55B4-F760-00C1-4ADE-9B677ECA8BC1}"/>
              </a:ext>
            </a:extLst>
          </p:cNvPr>
          <p:cNvSpPr txBox="1"/>
          <p:nvPr/>
        </p:nvSpPr>
        <p:spPr>
          <a:xfrm>
            <a:off x="9908365" y="2850290"/>
            <a:ext cx="2077456" cy="646331"/>
          </a:xfrm>
          <a:prstGeom prst="rect">
            <a:avLst/>
          </a:prstGeom>
          <a:noFill/>
        </p:spPr>
        <p:txBody>
          <a:bodyPr wrap="square" rtlCol="0">
            <a:spAutoFit/>
          </a:bodyPr>
          <a:lstStyle/>
          <a:p>
            <a:r>
              <a:rPr lang="en-SG" dirty="0"/>
              <a:t>CL = 000,  IC=0111, </a:t>
            </a:r>
          </a:p>
          <a:p>
            <a:r>
              <a:rPr lang="en-SG" dirty="0"/>
              <a:t>Its II = 7</a:t>
            </a:r>
          </a:p>
        </p:txBody>
      </p:sp>
      <p:sp>
        <p:nvSpPr>
          <p:cNvPr id="11" name="Thought Bubble: Cloud 10">
            <a:extLst>
              <a:ext uri="{FF2B5EF4-FFF2-40B4-BE49-F238E27FC236}">
                <a16:creationId xmlns:a16="http://schemas.microsoft.com/office/drawing/2014/main" id="{C4EE3740-0B9E-6E9B-8F82-18A6A54E08A3}"/>
              </a:ext>
            </a:extLst>
          </p:cNvPr>
          <p:cNvSpPr/>
          <p:nvPr/>
        </p:nvSpPr>
        <p:spPr>
          <a:xfrm>
            <a:off x="9014292" y="2734609"/>
            <a:ext cx="3551044" cy="866597"/>
          </a:xfrm>
          <a:prstGeom prst="cloudCallout">
            <a:avLst>
              <a:gd name="adj1" fmla="val -52167"/>
              <a:gd name="adj2" fmla="val 5233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425974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30" grpId="0"/>
      <p:bldP spid="31" grpId="0" animBg="1"/>
      <p:bldP spid="33" grpId="0" animBg="1"/>
      <p:bldP spid="14" grpId="0"/>
      <p:bldP spid="16" grpId="0" animBg="1"/>
      <p:bldP spid="17" grpId="0"/>
      <p:bldP spid="8" grpId="0"/>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251278" y="-67329"/>
            <a:ext cx="11940721" cy="1272610"/>
          </a:xfrm>
        </p:spPr>
        <p:txBody>
          <a:bodyPr/>
          <a:lstStyle/>
          <a:p>
            <a:r>
              <a:rPr lang="en-SG" b="1" dirty="0">
                <a:solidFill>
                  <a:srgbClr val="FF0000"/>
                </a:solidFill>
              </a:rPr>
              <a:t>Initial Roll-call (II radar with II/SI code operations)</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42514" y="216029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37087" y="2807494"/>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902514" y="2964837"/>
            <a:ext cx="1256183" cy="19233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42C184A-E589-0CF0-9364-F99A57D8BD0F}"/>
              </a:ext>
            </a:extLst>
          </p:cNvPr>
          <p:cNvSpPr txBox="1"/>
          <p:nvPr/>
        </p:nvSpPr>
        <p:spPr>
          <a:xfrm>
            <a:off x="4263195" y="2495468"/>
            <a:ext cx="1966327" cy="1754326"/>
          </a:xfrm>
          <a:prstGeom prst="rect">
            <a:avLst/>
          </a:prstGeom>
          <a:noFill/>
        </p:spPr>
        <p:txBody>
          <a:bodyPr wrap="square" rtlCol="0">
            <a:spAutoFit/>
          </a:bodyPr>
          <a:lstStyle/>
          <a:p>
            <a:r>
              <a:rPr lang="en-SG" dirty="0"/>
              <a:t>roll call interrogation to 76ABCD, II=7 without lock out command, request for BDS 1,0 </a:t>
            </a:r>
          </a:p>
        </p:txBody>
      </p:sp>
      <p:sp>
        <p:nvSpPr>
          <p:cNvPr id="29" name="TextBox 28">
            <a:extLst>
              <a:ext uri="{FF2B5EF4-FFF2-40B4-BE49-F238E27FC236}">
                <a16:creationId xmlns:a16="http://schemas.microsoft.com/office/drawing/2014/main" id="{80D56E6B-A783-9FBB-D8A9-28DB029F1C2A}"/>
              </a:ext>
            </a:extLst>
          </p:cNvPr>
          <p:cNvSpPr txBox="1"/>
          <p:nvPr/>
        </p:nvSpPr>
        <p:spPr>
          <a:xfrm>
            <a:off x="1489166" y="2957603"/>
            <a:ext cx="2530973" cy="923330"/>
          </a:xfrm>
          <a:prstGeom prst="rect">
            <a:avLst/>
          </a:prstGeom>
          <a:noFill/>
        </p:spPr>
        <p:txBody>
          <a:bodyPr wrap="square" rtlCol="0">
            <a:spAutoFit/>
          </a:bodyPr>
          <a:lstStyle/>
          <a:p>
            <a:r>
              <a:rPr lang="en-SG" dirty="0"/>
              <a:t>Reply with 24 bit address and BDS 1,0 indicating its SI capable</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268676" y="3883151"/>
            <a:ext cx="2297355" cy="1200329"/>
          </a:xfrm>
          <a:prstGeom prst="rect">
            <a:avLst/>
          </a:prstGeom>
          <a:noFill/>
        </p:spPr>
        <p:txBody>
          <a:bodyPr wrap="square" rtlCol="0">
            <a:spAutoFit/>
          </a:bodyPr>
          <a:lstStyle/>
          <a:p>
            <a:r>
              <a:rPr lang="en-SG" dirty="0"/>
              <a:t>Reply with 24bit address and BDS 1,0 indicating its not SI capable</a:t>
            </a:r>
          </a:p>
        </p:txBody>
      </p:sp>
      <p:sp>
        <p:nvSpPr>
          <p:cNvPr id="3" name="TextBox 2">
            <a:extLst>
              <a:ext uri="{FF2B5EF4-FFF2-40B4-BE49-F238E27FC236}">
                <a16:creationId xmlns:a16="http://schemas.microsoft.com/office/drawing/2014/main" id="{A14CF548-F117-B47F-C2BA-1FAB414B8AD1}"/>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code capable</a:t>
            </a:r>
          </a:p>
        </p:txBody>
      </p:sp>
      <p:sp>
        <p:nvSpPr>
          <p:cNvPr id="8" name="TextBox 7">
            <a:extLst>
              <a:ext uri="{FF2B5EF4-FFF2-40B4-BE49-F238E27FC236}">
                <a16:creationId xmlns:a16="http://schemas.microsoft.com/office/drawing/2014/main" id="{1783E315-4E44-8E53-04B2-14CDAE056026}"/>
              </a:ext>
            </a:extLst>
          </p:cNvPr>
          <p:cNvSpPr txBox="1"/>
          <p:nvPr/>
        </p:nvSpPr>
        <p:spPr>
          <a:xfrm>
            <a:off x="8836934" y="1498507"/>
            <a:ext cx="3202666" cy="646331"/>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a:t>
            </a:r>
          </a:p>
        </p:txBody>
      </p:sp>
      <p:sp>
        <p:nvSpPr>
          <p:cNvPr id="11" name="TextBox 10">
            <a:extLst>
              <a:ext uri="{FF2B5EF4-FFF2-40B4-BE49-F238E27FC236}">
                <a16:creationId xmlns:a16="http://schemas.microsoft.com/office/drawing/2014/main" id="{987A0213-31C8-4433-3DCC-69EAA7BD7C8E}"/>
              </a:ext>
            </a:extLst>
          </p:cNvPr>
          <p:cNvSpPr txBox="1"/>
          <p:nvPr/>
        </p:nvSpPr>
        <p:spPr>
          <a:xfrm>
            <a:off x="224191" y="4549660"/>
            <a:ext cx="4332074" cy="646331"/>
          </a:xfrm>
          <a:prstGeom prst="rect">
            <a:avLst/>
          </a:prstGeom>
          <a:noFill/>
          <a:ln>
            <a:solidFill>
              <a:schemeClr val="tx1"/>
            </a:solidFill>
          </a:ln>
        </p:spPr>
        <p:txBody>
          <a:bodyPr wrap="square" rtlCol="0">
            <a:spAutoFit/>
          </a:bodyPr>
          <a:lstStyle/>
          <a:p>
            <a:r>
              <a:rPr lang="en-SG" dirty="0"/>
              <a:t>Currently acquired transponder</a:t>
            </a:r>
          </a:p>
          <a:p>
            <a:r>
              <a:rPr lang="en-SG" dirty="0"/>
              <a:t>24 bit aircraft address = 76ABCD </a:t>
            </a:r>
          </a:p>
        </p:txBody>
      </p:sp>
      <p:sp>
        <p:nvSpPr>
          <p:cNvPr id="12" name="TextBox 11">
            <a:extLst>
              <a:ext uri="{FF2B5EF4-FFF2-40B4-BE49-F238E27FC236}">
                <a16:creationId xmlns:a16="http://schemas.microsoft.com/office/drawing/2014/main" id="{3322E8DB-FA46-7CC8-9A7C-6F90167AE518}"/>
              </a:ext>
            </a:extLst>
          </p:cNvPr>
          <p:cNvSpPr txBox="1"/>
          <p:nvPr/>
        </p:nvSpPr>
        <p:spPr>
          <a:xfrm>
            <a:off x="6590203" y="1250374"/>
            <a:ext cx="1966327" cy="1754326"/>
          </a:xfrm>
          <a:prstGeom prst="rect">
            <a:avLst/>
          </a:prstGeom>
          <a:noFill/>
        </p:spPr>
        <p:txBody>
          <a:bodyPr wrap="square" rtlCol="0">
            <a:spAutoFit/>
          </a:bodyPr>
          <a:lstStyle/>
          <a:p>
            <a:r>
              <a:rPr lang="en-SG" dirty="0"/>
              <a:t>roll call interrogation to 34ABCE, II=7, without lock out command, request for BDS 1,0</a:t>
            </a:r>
          </a:p>
        </p:txBody>
      </p:sp>
      <p:cxnSp>
        <p:nvCxnSpPr>
          <p:cNvPr id="13" name="Straight Arrow Connector 12">
            <a:extLst>
              <a:ext uri="{FF2B5EF4-FFF2-40B4-BE49-F238E27FC236}">
                <a16:creationId xmlns:a16="http://schemas.microsoft.com/office/drawing/2014/main" id="{36F245BE-9E9A-2AFD-2383-60A2612CD38E}"/>
              </a:ext>
            </a:extLst>
          </p:cNvPr>
          <p:cNvCxnSpPr>
            <a:cxnSpLocks/>
          </p:cNvCxnSpPr>
          <p:nvPr/>
        </p:nvCxnSpPr>
        <p:spPr>
          <a:xfrm>
            <a:off x="3612855" y="3152494"/>
            <a:ext cx="1184427" cy="17757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AF85E8E0-0916-53E8-DF6A-13992A4CF665}"/>
              </a:ext>
            </a:extLst>
          </p:cNvPr>
          <p:cNvSpPr txBox="1"/>
          <p:nvPr/>
        </p:nvSpPr>
        <p:spPr>
          <a:xfrm>
            <a:off x="4851669" y="6099518"/>
            <a:ext cx="3399965" cy="646331"/>
          </a:xfrm>
          <a:prstGeom prst="rect">
            <a:avLst/>
          </a:prstGeom>
          <a:noFill/>
        </p:spPr>
        <p:txBody>
          <a:bodyPr wrap="square" rtlCol="0">
            <a:spAutoFit/>
          </a:bodyPr>
          <a:lstStyle/>
          <a:p>
            <a:r>
              <a:rPr lang="en-SG" dirty="0"/>
              <a:t>Radar with II=7 (radar supports II/SI code operations)</a:t>
            </a:r>
          </a:p>
        </p:txBody>
      </p:sp>
      <p:sp>
        <p:nvSpPr>
          <p:cNvPr id="16" name="TextBox 15">
            <a:extLst>
              <a:ext uri="{FF2B5EF4-FFF2-40B4-BE49-F238E27FC236}">
                <a16:creationId xmlns:a16="http://schemas.microsoft.com/office/drawing/2014/main" id="{B81DAE2B-6A94-8DBF-1150-0EF6B7986C38}"/>
              </a:ext>
            </a:extLst>
          </p:cNvPr>
          <p:cNvSpPr txBox="1"/>
          <p:nvPr/>
        </p:nvSpPr>
        <p:spPr>
          <a:xfrm>
            <a:off x="198531" y="5772855"/>
            <a:ext cx="4332074" cy="646331"/>
          </a:xfrm>
          <a:prstGeom prst="rect">
            <a:avLst/>
          </a:prstGeom>
          <a:noFill/>
          <a:ln>
            <a:solidFill>
              <a:schemeClr val="tx1"/>
            </a:solidFill>
          </a:ln>
        </p:spPr>
        <p:txBody>
          <a:bodyPr wrap="square" rtlCol="0">
            <a:spAutoFit/>
          </a:bodyPr>
          <a:lstStyle/>
          <a:p>
            <a:r>
              <a:rPr lang="en-SG" dirty="0"/>
              <a:t>Currently acquired transponder</a:t>
            </a:r>
          </a:p>
          <a:p>
            <a:r>
              <a:rPr lang="en-SG" dirty="0"/>
              <a:t>24 bit aircraft address = 34ABCE </a:t>
            </a:r>
          </a:p>
        </p:txBody>
      </p:sp>
      <p:sp>
        <p:nvSpPr>
          <p:cNvPr id="18" name="TextBox 17">
            <a:extLst>
              <a:ext uri="{FF2B5EF4-FFF2-40B4-BE49-F238E27FC236}">
                <a16:creationId xmlns:a16="http://schemas.microsoft.com/office/drawing/2014/main" id="{A3C73E60-FAD8-1D33-8C8B-7F2244E8E3A6}"/>
              </a:ext>
            </a:extLst>
          </p:cNvPr>
          <p:cNvSpPr txBox="1"/>
          <p:nvPr/>
        </p:nvSpPr>
        <p:spPr>
          <a:xfrm>
            <a:off x="240658" y="5220453"/>
            <a:ext cx="4332074" cy="369332"/>
          </a:xfrm>
          <a:prstGeom prst="rect">
            <a:avLst/>
          </a:prstGeom>
          <a:noFill/>
          <a:ln>
            <a:solidFill>
              <a:schemeClr val="tx1"/>
            </a:solidFill>
          </a:ln>
        </p:spPr>
        <p:txBody>
          <a:bodyPr wrap="square" rtlCol="0">
            <a:spAutoFit/>
          </a:bodyPr>
          <a:lstStyle/>
          <a:p>
            <a:r>
              <a:rPr lang="en-SG" dirty="0"/>
              <a:t>Unknown whether 76ABCD is SI capable </a:t>
            </a:r>
          </a:p>
        </p:txBody>
      </p:sp>
      <p:sp>
        <p:nvSpPr>
          <p:cNvPr id="19" name="TextBox 18">
            <a:extLst>
              <a:ext uri="{FF2B5EF4-FFF2-40B4-BE49-F238E27FC236}">
                <a16:creationId xmlns:a16="http://schemas.microsoft.com/office/drawing/2014/main" id="{8CA80E95-8269-5E32-B13A-D90B1A0ECFD1}"/>
              </a:ext>
            </a:extLst>
          </p:cNvPr>
          <p:cNvSpPr txBox="1"/>
          <p:nvPr/>
        </p:nvSpPr>
        <p:spPr>
          <a:xfrm>
            <a:off x="224191" y="6411994"/>
            <a:ext cx="4332074" cy="369332"/>
          </a:xfrm>
          <a:prstGeom prst="rect">
            <a:avLst/>
          </a:prstGeom>
          <a:noFill/>
          <a:ln>
            <a:solidFill>
              <a:schemeClr val="tx1"/>
            </a:solidFill>
          </a:ln>
        </p:spPr>
        <p:txBody>
          <a:bodyPr wrap="square" rtlCol="0">
            <a:spAutoFit/>
          </a:bodyPr>
          <a:lstStyle/>
          <a:p>
            <a:r>
              <a:rPr lang="en-SG" dirty="0"/>
              <a:t>Unknown whether 34BCE is SI capable </a:t>
            </a:r>
          </a:p>
        </p:txBody>
      </p:sp>
      <p:sp>
        <p:nvSpPr>
          <p:cNvPr id="21" name="TextBox 20">
            <a:extLst>
              <a:ext uri="{FF2B5EF4-FFF2-40B4-BE49-F238E27FC236}">
                <a16:creationId xmlns:a16="http://schemas.microsoft.com/office/drawing/2014/main" id="{00276DF9-2A39-118B-BC76-33958A33B0FF}"/>
              </a:ext>
            </a:extLst>
          </p:cNvPr>
          <p:cNvSpPr txBox="1"/>
          <p:nvPr/>
        </p:nvSpPr>
        <p:spPr>
          <a:xfrm>
            <a:off x="251279" y="5206193"/>
            <a:ext cx="4332074" cy="369332"/>
          </a:xfrm>
          <a:prstGeom prst="rect">
            <a:avLst/>
          </a:prstGeom>
          <a:noFill/>
          <a:ln>
            <a:solidFill>
              <a:schemeClr val="tx1"/>
            </a:solidFill>
          </a:ln>
        </p:spPr>
        <p:txBody>
          <a:bodyPr wrap="square" rtlCol="0">
            <a:spAutoFit/>
          </a:bodyPr>
          <a:lstStyle/>
          <a:p>
            <a:r>
              <a:rPr lang="en-SG" dirty="0"/>
              <a:t>Note that 76ABCD is SI capable </a:t>
            </a:r>
          </a:p>
        </p:txBody>
      </p:sp>
      <p:sp>
        <p:nvSpPr>
          <p:cNvPr id="22" name="TextBox 21">
            <a:extLst>
              <a:ext uri="{FF2B5EF4-FFF2-40B4-BE49-F238E27FC236}">
                <a16:creationId xmlns:a16="http://schemas.microsoft.com/office/drawing/2014/main" id="{50A92ADA-AF09-19BA-FE22-9410DDF6AE81}"/>
              </a:ext>
            </a:extLst>
          </p:cNvPr>
          <p:cNvSpPr txBox="1"/>
          <p:nvPr/>
        </p:nvSpPr>
        <p:spPr>
          <a:xfrm>
            <a:off x="251279" y="6381174"/>
            <a:ext cx="4332074" cy="369332"/>
          </a:xfrm>
          <a:prstGeom prst="rect">
            <a:avLst/>
          </a:prstGeom>
          <a:noFill/>
          <a:ln>
            <a:solidFill>
              <a:schemeClr val="tx1"/>
            </a:solidFill>
          </a:ln>
        </p:spPr>
        <p:txBody>
          <a:bodyPr wrap="square" rtlCol="0">
            <a:spAutoFit/>
          </a:bodyPr>
          <a:lstStyle/>
          <a:p>
            <a:r>
              <a:rPr lang="en-SG" dirty="0"/>
              <a:t>Noted that 34BCE is not SI capable </a:t>
            </a:r>
          </a:p>
        </p:txBody>
      </p:sp>
    </p:spTree>
    <p:extLst>
      <p:ext uri="{BB962C8B-B14F-4D97-AF65-F5344CB8AC3E}">
        <p14:creationId xmlns:p14="http://schemas.microsoft.com/office/powerpoint/2010/main" val="23406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P spid="12" grpId="0"/>
      <p:bldP spid="18" grpId="0" animBg="1"/>
      <p:bldP spid="19" grpId="0" animBg="1"/>
      <p:bldP spid="21" grpId="0" animBg="1"/>
      <p:bldP spid="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0" y="-67330"/>
            <a:ext cx="12192000" cy="1325563"/>
          </a:xfrm>
        </p:spPr>
        <p:txBody>
          <a:bodyPr/>
          <a:lstStyle/>
          <a:p>
            <a:r>
              <a:rPr lang="en-SG" b="1" dirty="0">
                <a:solidFill>
                  <a:srgbClr val="FF0000"/>
                </a:solidFill>
              </a:rPr>
              <a:t>Subsequent Roll-call (II radar with II/SI code operations)</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42514" y="216029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37087" y="2807494"/>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902514" y="2964837"/>
            <a:ext cx="1256183" cy="19233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42C184A-E589-0CF0-9364-F99A57D8BD0F}"/>
              </a:ext>
            </a:extLst>
          </p:cNvPr>
          <p:cNvSpPr txBox="1"/>
          <p:nvPr/>
        </p:nvSpPr>
        <p:spPr>
          <a:xfrm>
            <a:off x="4263195" y="2495468"/>
            <a:ext cx="1672493" cy="1477328"/>
          </a:xfrm>
          <a:prstGeom prst="rect">
            <a:avLst/>
          </a:prstGeom>
          <a:noFill/>
        </p:spPr>
        <p:txBody>
          <a:bodyPr wrap="square" rtlCol="0">
            <a:spAutoFit/>
          </a:bodyPr>
          <a:lstStyle/>
          <a:p>
            <a:r>
              <a:rPr lang="en-SG" dirty="0"/>
              <a:t>roll call interrogation to 76ABCD, II=7 with lock out command </a:t>
            </a:r>
          </a:p>
        </p:txBody>
      </p:sp>
      <p:sp>
        <p:nvSpPr>
          <p:cNvPr id="29" name="TextBox 28">
            <a:extLst>
              <a:ext uri="{FF2B5EF4-FFF2-40B4-BE49-F238E27FC236}">
                <a16:creationId xmlns:a16="http://schemas.microsoft.com/office/drawing/2014/main" id="{80D56E6B-A783-9FBB-D8A9-28DB029F1C2A}"/>
              </a:ext>
            </a:extLst>
          </p:cNvPr>
          <p:cNvSpPr txBox="1"/>
          <p:nvPr/>
        </p:nvSpPr>
        <p:spPr>
          <a:xfrm>
            <a:off x="2031058" y="3626330"/>
            <a:ext cx="2080541" cy="923330"/>
          </a:xfrm>
          <a:prstGeom prst="rect">
            <a:avLst/>
          </a:prstGeom>
          <a:noFill/>
        </p:spPr>
        <p:txBody>
          <a:bodyPr wrap="square" rtlCol="0">
            <a:spAutoFit/>
          </a:bodyPr>
          <a:lstStyle/>
          <a:p>
            <a:r>
              <a:rPr lang="en-SG" dirty="0"/>
              <a:t>Reply with 24 bit address with requested data</a:t>
            </a:r>
          </a:p>
        </p:txBody>
      </p:sp>
      <p:sp>
        <p:nvSpPr>
          <p:cNvPr id="30" name="TextBox 29">
            <a:extLst>
              <a:ext uri="{FF2B5EF4-FFF2-40B4-BE49-F238E27FC236}">
                <a16:creationId xmlns:a16="http://schemas.microsoft.com/office/drawing/2014/main" id="{2FFCD70E-A077-08AD-4D9A-92F4505E9F43}"/>
              </a:ext>
            </a:extLst>
          </p:cNvPr>
          <p:cNvSpPr txBox="1"/>
          <p:nvPr/>
        </p:nvSpPr>
        <p:spPr>
          <a:xfrm>
            <a:off x="6647892" y="4288022"/>
            <a:ext cx="1565641" cy="1200329"/>
          </a:xfrm>
          <a:prstGeom prst="rect">
            <a:avLst/>
          </a:prstGeom>
          <a:noFill/>
        </p:spPr>
        <p:txBody>
          <a:bodyPr wrap="square" rtlCol="0">
            <a:spAutoFit/>
          </a:bodyPr>
          <a:lstStyle/>
          <a:p>
            <a:r>
              <a:rPr lang="en-SG" dirty="0"/>
              <a:t>Reply with 24bit address and requested data</a:t>
            </a:r>
          </a:p>
        </p:txBody>
      </p:sp>
      <p:sp>
        <p:nvSpPr>
          <p:cNvPr id="3" name="TextBox 2">
            <a:extLst>
              <a:ext uri="{FF2B5EF4-FFF2-40B4-BE49-F238E27FC236}">
                <a16:creationId xmlns:a16="http://schemas.microsoft.com/office/drawing/2014/main" id="{A14CF548-F117-B47F-C2BA-1FAB414B8AD1}"/>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code capable</a:t>
            </a:r>
          </a:p>
        </p:txBody>
      </p:sp>
      <p:sp>
        <p:nvSpPr>
          <p:cNvPr id="8" name="TextBox 7">
            <a:extLst>
              <a:ext uri="{FF2B5EF4-FFF2-40B4-BE49-F238E27FC236}">
                <a16:creationId xmlns:a16="http://schemas.microsoft.com/office/drawing/2014/main" id="{1783E315-4E44-8E53-04B2-14CDAE056026}"/>
              </a:ext>
            </a:extLst>
          </p:cNvPr>
          <p:cNvSpPr txBox="1"/>
          <p:nvPr/>
        </p:nvSpPr>
        <p:spPr>
          <a:xfrm>
            <a:off x="8836934" y="1498507"/>
            <a:ext cx="3202666" cy="646331"/>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a:t>
            </a:r>
          </a:p>
        </p:txBody>
      </p:sp>
      <p:sp>
        <p:nvSpPr>
          <p:cNvPr id="11" name="TextBox 10">
            <a:extLst>
              <a:ext uri="{FF2B5EF4-FFF2-40B4-BE49-F238E27FC236}">
                <a16:creationId xmlns:a16="http://schemas.microsoft.com/office/drawing/2014/main" id="{987A0213-31C8-4433-3DCC-69EAA7BD7C8E}"/>
              </a:ext>
            </a:extLst>
          </p:cNvPr>
          <p:cNvSpPr txBox="1"/>
          <p:nvPr/>
        </p:nvSpPr>
        <p:spPr>
          <a:xfrm>
            <a:off x="396607" y="4928251"/>
            <a:ext cx="4332074" cy="1200329"/>
          </a:xfrm>
          <a:prstGeom prst="rect">
            <a:avLst/>
          </a:prstGeom>
          <a:noFill/>
          <a:ln>
            <a:solidFill>
              <a:schemeClr val="tx1"/>
            </a:solidFill>
          </a:ln>
        </p:spPr>
        <p:txBody>
          <a:bodyPr wrap="square" rtlCol="0">
            <a:spAutoFit/>
          </a:bodyPr>
          <a:lstStyle/>
          <a:p>
            <a:r>
              <a:rPr lang="en-SG" dirty="0"/>
              <a:t>Currently acquired SI transponder</a:t>
            </a:r>
          </a:p>
          <a:p>
            <a:r>
              <a:rPr lang="en-SG" dirty="0"/>
              <a:t>24 bit aircraft address = 76ABCD </a:t>
            </a:r>
          </a:p>
          <a:p>
            <a:r>
              <a:rPr lang="en-SG" dirty="0"/>
              <a:t>Currently acquired II transponder </a:t>
            </a:r>
          </a:p>
          <a:p>
            <a:r>
              <a:rPr lang="en-SG" dirty="0"/>
              <a:t>24 bit aircraft address= 34ABCE</a:t>
            </a:r>
          </a:p>
        </p:txBody>
      </p:sp>
      <p:sp>
        <p:nvSpPr>
          <p:cNvPr id="12" name="TextBox 11">
            <a:extLst>
              <a:ext uri="{FF2B5EF4-FFF2-40B4-BE49-F238E27FC236}">
                <a16:creationId xmlns:a16="http://schemas.microsoft.com/office/drawing/2014/main" id="{3322E8DB-FA46-7CC8-9A7C-6F90167AE518}"/>
              </a:ext>
            </a:extLst>
          </p:cNvPr>
          <p:cNvSpPr txBox="1"/>
          <p:nvPr/>
        </p:nvSpPr>
        <p:spPr>
          <a:xfrm>
            <a:off x="6421799" y="1853509"/>
            <a:ext cx="1672493" cy="1477328"/>
          </a:xfrm>
          <a:prstGeom prst="rect">
            <a:avLst/>
          </a:prstGeom>
          <a:noFill/>
        </p:spPr>
        <p:txBody>
          <a:bodyPr wrap="square" rtlCol="0">
            <a:spAutoFit/>
          </a:bodyPr>
          <a:lstStyle/>
          <a:p>
            <a:r>
              <a:rPr lang="en-SG" dirty="0"/>
              <a:t>roll call interrogation to 34ABCE, II=7, without lock out command</a:t>
            </a:r>
          </a:p>
        </p:txBody>
      </p:sp>
      <p:cxnSp>
        <p:nvCxnSpPr>
          <p:cNvPr id="13" name="Straight Arrow Connector 12">
            <a:extLst>
              <a:ext uri="{FF2B5EF4-FFF2-40B4-BE49-F238E27FC236}">
                <a16:creationId xmlns:a16="http://schemas.microsoft.com/office/drawing/2014/main" id="{36F245BE-9E9A-2AFD-2383-60A2612CD38E}"/>
              </a:ext>
            </a:extLst>
          </p:cNvPr>
          <p:cNvCxnSpPr>
            <a:cxnSpLocks/>
          </p:cNvCxnSpPr>
          <p:nvPr/>
        </p:nvCxnSpPr>
        <p:spPr>
          <a:xfrm>
            <a:off x="3612855" y="3152494"/>
            <a:ext cx="1184427" cy="17757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2BD56EB-6DAD-7ECE-918D-29E80AC64C99}"/>
              </a:ext>
            </a:extLst>
          </p:cNvPr>
          <p:cNvSpPr txBox="1"/>
          <p:nvPr/>
        </p:nvSpPr>
        <p:spPr>
          <a:xfrm>
            <a:off x="8836934" y="2438162"/>
            <a:ext cx="3202666" cy="369332"/>
          </a:xfrm>
          <a:prstGeom prst="rect">
            <a:avLst/>
          </a:prstGeom>
          <a:noFill/>
          <a:ln>
            <a:noFill/>
          </a:ln>
        </p:spPr>
        <p:txBody>
          <a:bodyPr wrap="square" rtlCol="0">
            <a:spAutoFit/>
          </a:bodyPr>
          <a:lstStyle/>
          <a:p>
            <a:r>
              <a:rPr lang="en-SG" dirty="0"/>
              <a:t>Not locked out to II = 7</a:t>
            </a:r>
          </a:p>
        </p:txBody>
      </p:sp>
      <p:sp>
        <p:nvSpPr>
          <p:cNvPr id="14" name="TextBox 13">
            <a:extLst>
              <a:ext uri="{FF2B5EF4-FFF2-40B4-BE49-F238E27FC236}">
                <a16:creationId xmlns:a16="http://schemas.microsoft.com/office/drawing/2014/main" id="{6A1842F2-26B5-84C6-1EAE-29FEBCED7C6C}"/>
              </a:ext>
            </a:extLst>
          </p:cNvPr>
          <p:cNvSpPr txBox="1"/>
          <p:nvPr/>
        </p:nvSpPr>
        <p:spPr>
          <a:xfrm>
            <a:off x="147061" y="2537117"/>
            <a:ext cx="3202666" cy="646331"/>
          </a:xfrm>
          <a:prstGeom prst="rect">
            <a:avLst/>
          </a:prstGeom>
          <a:noFill/>
          <a:ln>
            <a:solidFill>
              <a:schemeClr val="tx1"/>
            </a:solidFill>
          </a:ln>
        </p:spPr>
        <p:txBody>
          <a:bodyPr wrap="square" rtlCol="0">
            <a:spAutoFit/>
          </a:bodyPr>
          <a:lstStyle/>
          <a:p>
            <a:r>
              <a:rPr lang="en-SG" dirty="0"/>
              <a:t>Locked out to II=7 for future all-calls</a:t>
            </a:r>
          </a:p>
        </p:txBody>
      </p:sp>
      <p:sp>
        <p:nvSpPr>
          <p:cNvPr id="15" name="TextBox 14">
            <a:extLst>
              <a:ext uri="{FF2B5EF4-FFF2-40B4-BE49-F238E27FC236}">
                <a16:creationId xmlns:a16="http://schemas.microsoft.com/office/drawing/2014/main" id="{AF85E8E0-0916-53E8-DF6A-13992A4CF665}"/>
              </a:ext>
            </a:extLst>
          </p:cNvPr>
          <p:cNvSpPr txBox="1"/>
          <p:nvPr/>
        </p:nvSpPr>
        <p:spPr>
          <a:xfrm>
            <a:off x="4851669" y="6099518"/>
            <a:ext cx="3399965" cy="646331"/>
          </a:xfrm>
          <a:prstGeom prst="rect">
            <a:avLst/>
          </a:prstGeom>
          <a:noFill/>
        </p:spPr>
        <p:txBody>
          <a:bodyPr wrap="square" rtlCol="0">
            <a:spAutoFit/>
          </a:bodyPr>
          <a:lstStyle/>
          <a:p>
            <a:r>
              <a:rPr lang="en-SG" dirty="0"/>
              <a:t>Radar with II=7 (radar supports II/SI code operations)</a:t>
            </a:r>
          </a:p>
        </p:txBody>
      </p:sp>
      <p:sp>
        <p:nvSpPr>
          <p:cNvPr id="16" name="Cloud 15">
            <a:extLst>
              <a:ext uri="{FF2B5EF4-FFF2-40B4-BE49-F238E27FC236}">
                <a16:creationId xmlns:a16="http://schemas.microsoft.com/office/drawing/2014/main" id="{87E1A45B-75C7-E109-A973-2F6E8C2EFEF2}"/>
              </a:ext>
            </a:extLst>
          </p:cNvPr>
          <p:cNvSpPr/>
          <p:nvPr/>
        </p:nvSpPr>
        <p:spPr>
          <a:xfrm>
            <a:off x="9201216" y="4549660"/>
            <a:ext cx="2594177" cy="1432265"/>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8" name="TextBox 17">
            <a:extLst>
              <a:ext uri="{FF2B5EF4-FFF2-40B4-BE49-F238E27FC236}">
                <a16:creationId xmlns:a16="http://schemas.microsoft.com/office/drawing/2014/main" id="{FD197DF1-0EF8-6484-8554-2040D6794AC1}"/>
              </a:ext>
            </a:extLst>
          </p:cNvPr>
          <p:cNvSpPr txBox="1"/>
          <p:nvPr/>
        </p:nvSpPr>
        <p:spPr>
          <a:xfrm>
            <a:off x="9489226" y="4923068"/>
            <a:ext cx="1898082" cy="923330"/>
          </a:xfrm>
          <a:prstGeom prst="rect">
            <a:avLst/>
          </a:prstGeom>
          <a:noFill/>
        </p:spPr>
        <p:txBody>
          <a:bodyPr wrap="square" rtlCol="0">
            <a:spAutoFit/>
          </a:bodyPr>
          <a:lstStyle/>
          <a:p>
            <a:r>
              <a:rPr lang="en-US" dirty="0"/>
              <a:t>Other radars with matching SI codes to II=7</a:t>
            </a:r>
            <a:endParaRPr lang="en-SG" dirty="0"/>
          </a:p>
        </p:txBody>
      </p:sp>
      <p:cxnSp>
        <p:nvCxnSpPr>
          <p:cNvPr id="19" name="Straight Arrow Connector 18">
            <a:extLst>
              <a:ext uri="{FF2B5EF4-FFF2-40B4-BE49-F238E27FC236}">
                <a16:creationId xmlns:a16="http://schemas.microsoft.com/office/drawing/2014/main" id="{FFD262F2-CCD9-A230-071B-6B8D65F0D1E1}"/>
              </a:ext>
            </a:extLst>
          </p:cNvPr>
          <p:cNvCxnSpPr/>
          <p:nvPr/>
        </p:nvCxnSpPr>
        <p:spPr>
          <a:xfrm flipH="1" flipV="1">
            <a:off x="9201216" y="3330837"/>
            <a:ext cx="1297088" cy="11524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FC11455-571C-258D-89C6-4A3BD7FE46EB}"/>
              </a:ext>
            </a:extLst>
          </p:cNvPr>
          <p:cNvCxnSpPr>
            <a:cxnSpLocks/>
          </p:cNvCxnSpPr>
          <p:nvPr/>
        </p:nvCxnSpPr>
        <p:spPr>
          <a:xfrm>
            <a:off x="9158421" y="3429000"/>
            <a:ext cx="1156833" cy="10543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3741412C-4A56-3760-E564-2D5BB60FCAE9}"/>
              </a:ext>
            </a:extLst>
          </p:cNvPr>
          <p:cNvSpPr txBox="1"/>
          <p:nvPr/>
        </p:nvSpPr>
        <p:spPr>
          <a:xfrm>
            <a:off x="8758456" y="4020837"/>
            <a:ext cx="1808912" cy="923330"/>
          </a:xfrm>
          <a:prstGeom prst="rect">
            <a:avLst/>
          </a:prstGeom>
          <a:noFill/>
        </p:spPr>
        <p:txBody>
          <a:bodyPr wrap="square" rtlCol="0">
            <a:spAutoFit/>
          </a:bodyPr>
          <a:lstStyle/>
          <a:p>
            <a:r>
              <a:rPr lang="en-US" dirty="0"/>
              <a:t>Aircraft can respond to the all-calls</a:t>
            </a:r>
            <a:endParaRPr lang="en-SG" dirty="0"/>
          </a:p>
        </p:txBody>
      </p:sp>
      <p:sp>
        <p:nvSpPr>
          <p:cNvPr id="23" name="TextBox 22">
            <a:extLst>
              <a:ext uri="{FF2B5EF4-FFF2-40B4-BE49-F238E27FC236}">
                <a16:creationId xmlns:a16="http://schemas.microsoft.com/office/drawing/2014/main" id="{8D46D411-4D33-EC28-7E42-35A43B6F8382}"/>
              </a:ext>
            </a:extLst>
          </p:cNvPr>
          <p:cNvSpPr txBox="1"/>
          <p:nvPr/>
        </p:nvSpPr>
        <p:spPr>
          <a:xfrm>
            <a:off x="10016333" y="3512774"/>
            <a:ext cx="1572606" cy="646331"/>
          </a:xfrm>
          <a:prstGeom prst="rect">
            <a:avLst/>
          </a:prstGeom>
          <a:noFill/>
        </p:spPr>
        <p:txBody>
          <a:bodyPr wrap="square" rtlCol="0">
            <a:spAutoFit/>
          </a:bodyPr>
          <a:lstStyle/>
          <a:p>
            <a:r>
              <a:rPr lang="en-US" dirty="0"/>
              <a:t>All call by other radars</a:t>
            </a:r>
            <a:endParaRPr lang="en-SG" dirty="0"/>
          </a:p>
        </p:txBody>
      </p:sp>
    </p:spTree>
    <p:extLst>
      <p:ext uri="{BB962C8B-B14F-4D97-AF65-F5344CB8AC3E}">
        <p14:creationId xmlns:p14="http://schemas.microsoft.com/office/powerpoint/2010/main" val="112729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P spid="12" grpId="0"/>
      <p:bldP spid="17" grpId="0" animBg="1"/>
      <p:bldP spid="14" grpId="0" animBg="1"/>
      <p:bldP spid="16" grpId="0" animBg="1"/>
      <p:bldP spid="18"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9A97E-5CD0-1A61-F22B-EE00A2E3E752}"/>
              </a:ext>
            </a:extLst>
          </p:cNvPr>
          <p:cNvSpPr>
            <a:spLocks noGrp="1"/>
          </p:cNvSpPr>
          <p:nvPr>
            <p:ph type="title"/>
          </p:nvPr>
        </p:nvSpPr>
        <p:spPr>
          <a:xfrm>
            <a:off x="838200" y="119918"/>
            <a:ext cx="10515600" cy="1325563"/>
          </a:xfrm>
        </p:spPr>
        <p:txBody>
          <a:bodyPr/>
          <a:lstStyle/>
          <a:p>
            <a:r>
              <a:rPr lang="en-SG" dirty="0"/>
              <a:t>General strategy in migration from II to SI</a:t>
            </a:r>
          </a:p>
        </p:txBody>
      </p:sp>
      <p:sp>
        <p:nvSpPr>
          <p:cNvPr id="4" name="Oval 3">
            <a:extLst>
              <a:ext uri="{FF2B5EF4-FFF2-40B4-BE49-F238E27FC236}">
                <a16:creationId xmlns:a16="http://schemas.microsoft.com/office/drawing/2014/main" id="{E37B43BD-10EA-61ED-C194-C90C6851EAE9}"/>
              </a:ext>
            </a:extLst>
          </p:cNvPr>
          <p:cNvSpPr/>
          <p:nvPr/>
        </p:nvSpPr>
        <p:spPr>
          <a:xfrm>
            <a:off x="1068850" y="2733521"/>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5" name="TextBox 4">
            <a:extLst>
              <a:ext uri="{FF2B5EF4-FFF2-40B4-BE49-F238E27FC236}">
                <a16:creationId xmlns:a16="http://schemas.microsoft.com/office/drawing/2014/main" id="{4D76F8C6-0365-E84B-D70F-56FE579461B9}"/>
              </a:ext>
            </a:extLst>
          </p:cNvPr>
          <p:cNvSpPr txBox="1"/>
          <p:nvPr/>
        </p:nvSpPr>
        <p:spPr>
          <a:xfrm>
            <a:off x="2093203" y="3715365"/>
            <a:ext cx="1222873" cy="584775"/>
          </a:xfrm>
          <a:prstGeom prst="rect">
            <a:avLst/>
          </a:prstGeom>
          <a:noFill/>
        </p:spPr>
        <p:txBody>
          <a:bodyPr wrap="square" rtlCol="0">
            <a:spAutoFit/>
          </a:bodyPr>
          <a:lstStyle/>
          <a:p>
            <a:r>
              <a:rPr lang="en-SG" sz="3200" dirty="0"/>
              <a:t>II=7</a:t>
            </a:r>
          </a:p>
        </p:txBody>
      </p:sp>
      <p:sp>
        <p:nvSpPr>
          <p:cNvPr id="6" name="Oval 5">
            <a:extLst>
              <a:ext uri="{FF2B5EF4-FFF2-40B4-BE49-F238E27FC236}">
                <a16:creationId xmlns:a16="http://schemas.microsoft.com/office/drawing/2014/main" id="{C99FDAE0-3735-FC15-7F71-2A8055063E17}"/>
              </a:ext>
            </a:extLst>
          </p:cNvPr>
          <p:cNvSpPr/>
          <p:nvPr/>
        </p:nvSpPr>
        <p:spPr>
          <a:xfrm>
            <a:off x="6162101" y="2733521"/>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 name="Oval 6">
            <a:extLst>
              <a:ext uri="{FF2B5EF4-FFF2-40B4-BE49-F238E27FC236}">
                <a16:creationId xmlns:a16="http://schemas.microsoft.com/office/drawing/2014/main" id="{760D3453-CBEC-F3C4-6E22-2C108D734FE4}"/>
              </a:ext>
            </a:extLst>
          </p:cNvPr>
          <p:cNvSpPr/>
          <p:nvPr/>
        </p:nvSpPr>
        <p:spPr>
          <a:xfrm>
            <a:off x="7465980" y="2416651"/>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8" name="Oval 7">
            <a:extLst>
              <a:ext uri="{FF2B5EF4-FFF2-40B4-BE49-F238E27FC236}">
                <a16:creationId xmlns:a16="http://schemas.microsoft.com/office/drawing/2014/main" id="{EDCE146E-189E-3455-FC15-B3837CBBB968}"/>
              </a:ext>
            </a:extLst>
          </p:cNvPr>
          <p:cNvSpPr/>
          <p:nvPr/>
        </p:nvSpPr>
        <p:spPr>
          <a:xfrm>
            <a:off x="7465979" y="3715364"/>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Oval 8">
            <a:extLst>
              <a:ext uri="{FF2B5EF4-FFF2-40B4-BE49-F238E27FC236}">
                <a16:creationId xmlns:a16="http://schemas.microsoft.com/office/drawing/2014/main" id="{55762962-A10C-D7A1-A0C0-16E7D13CFB55}"/>
              </a:ext>
            </a:extLst>
          </p:cNvPr>
          <p:cNvSpPr/>
          <p:nvPr/>
        </p:nvSpPr>
        <p:spPr>
          <a:xfrm>
            <a:off x="4832733" y="3928360"/>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TextBox 9">
            <a:extLst>
              <a:ext uri="{FF2B5EF4-FFF2-40B4-BE49-F238E27FC236}">
                <a16:creationId xmlns:a16="http://schemas.microsoft.com/office/drawing/2014/main" id="{0409C841-DC83-2993-8563-EDF344BD886F}"/>
              </a:ext>
            </a:extLst>
          </p:cNvPr>
          <p:cNvSpPr txBox="1"/>
          <p:nvPr/>
        </p:nvSpPr>
        <p:spPr>
          <a:xfrm>
            <a:off x="6468952" y="3529475"/>
            <a:ext cx="1222873" cy="584775"/>
          </a:xfrm>
          <a:prstGeom prst="rect">
            <a:avLst/>
          </a:prstGeom>
          <a:noFill/>
        </p:spPr>
        <p:txBody>
          <a:bodyPr wrap="square" rtlCol="0">
            <a:spAutoFit/>
          </a:bodyPr>
          <a:lstStyle/>
          <a:p>
            <a:r>
              <a:rPr lang="en-SG" sz="3200" dirty="0"/>
              <a:t>SI=7</a:t>
            </a:r>
          </a:p>
        </p:txBody>
      </p:sp>
      <p:sp>
        <p:nvSpPr>
          <p:cNvPr id="11" name="TextBox 10">
            <a:extLst>
              <a:ext uri="{FF2B5EF4-FFF2-40B4-BE49-F238E27FC236}">
                <a16:creationId xmlns:a16="http://schemas.microsoft.com/office/drawing/2014/main" id="{9BBA953C-7FD7-74C3-936D-F9A593B763D5}"/>
              </a:ext>
            </a:extLst>
          </p:cNvPr>
          <p:cNvSpPr txBox="1"/>
          <p:nvPr/>
        </p:nvSpPr>
        <p:spPr>
          <a:xfrm>
            <a:off x="5666770" y="4944707"/>
            <a:ext cx="1222873" cy="584775"/>
          </a:xfrm>
          <a:prstGeom prst="rect">
            <a:avLst/>
          </a:prstGeom>
          <a:noFill/>
        </p:spPr>
        <p:txBody>
          <a:bodyPr wrap="square" rtlCol="0">
            <a:spAutoFit/>
          </a:bodyPr>
          <a:lstStyle/>
          <a:p>
            <a:r>
              <a:rPr lang="en-SG" sz="3200" dirty="0"/>
              <a:t>SI=23</a:t>
            </a:r>
          </a:p>
        </p:txBody>
      </p:sp>
      <p:sp>
        <p:nvSpPr>
          <p:cNvPr id="12" name="TextBox 11">
            <a:extLst>
              <a:ext uri="{FF2B5EF4-FFF2-40B4-BE49-F238E27FC236}">
                <a16:creationId xmlns:a16="http://schemas.microsoft.com/office/drawing/2014/main" id="{5AFFEC2E-D82B-AB22-25C0-34DA537B5088}"/>
              </a:ext>
            </a:extLst>
          </p:cNvPr>
          <p:cNvSpPr txBox="1"/>
          <p:nvPr/>
        </p:nvSpPr>
        <p:spPr>
          <a:xfrm>
            <a:off x="8759817" y="3012755"/>
            <a:ext cx="1222873" cy="584775"/>
          </a:xfrm>
          <a:prstGeom prst="rect">
            <a:avLst/>
          </a:prstGeom>
          <a:noFill/>
        </p:spPr>
        <p:txBody>
          <a:bodyPr wrap="square" rtlCol="0">
            <a:spAutoFit/>
          </a:bodyPr>
          <a:lstStyle/>
          <a:p>
            <a:r>
              <a:rPr lang="en-SG" sz="3200" dirty="0"/>
              <a:t>SI=55</a:t>
            </a:r>
          </a:p>
        </p:txBody>
      </p:sp>
      <p:sp>
        <p:nvSpPr>
          <p:cNvPr id="13" name="TextBox 12">
            <a:extLst>
              <a:ext uri="{FF2B5EF4-FFF2-40B4-BE49-F238E27FC236}">
                <a16:creationId xmlns:a16="http://schemas.microsoft.com/office/drawing/2014/main" id="{44DA20BA-9E91-3E48-FF92-D8C237E99272}"/>
              </a:ext>
            </a:extLst>
          </p:cNvPr>
          <p:cNvSpPr txBox="1"/>
          <p:nvPr/>
        </p:nvSpPr>
        <p:spPr>
          <a:xfrm>
            <a:off x="8482560" y="4753470"/>
            <a:ext cx="1222873" cy="584775"/>
          </a:xfrm>
          <a:prstGeom prst="rect">
            <a:avLst/>
          </a:prstGeom>
          <a:noFill/>
        </p:spPr>
        <p:txBody>
          <a:bodyPr wrap="square" rtlCol="0">
            <a:spAutoFit/>
          </a:bodyPr>
          <a:lstStyle/>
          <a:p>
            <a:r>
              <a:rPr lang="en-SG" sz="3200" dirty="0"/>
              <a:t>SI=39</a:t>
            </a:r>
          </a:p>
        </p:txBody>
      </p:sp>
      <p:sp>
        <p:nvSpPr>
          <p:cNvPr id="14" name="TextBox 13">
            <a:extLst>
              <a:ext uri="{FF2B5EF4-FFF2-40B4-BE49-F238E27FC236}">
                <a16:creationId xmlns:a16="http://schemas.microsoft.com/office/drawing/2014/main" id="{F417EBBB-4C81-14E9-0D18-A3A30E156B2B}"/>
              </a:ext>
            </a:extLst>
          </p:cNvPr>
          <p:cNvSpPr txBox="1"/>
          <p:nvPr/>
        </p:nvSpPr>
        <p:spPr>
          <a:xfrm>
            <a:off x="1175344" y="1688601"/>
            <a:ext cx="2419828" cy="461665"/>
          </a:xfrm>
          <a:prstGeom prst="rect">
            <a:avLst/>
          </a:prstGeom>
          <a:noFill/>
        </p:spPr>
        <p:txBody>
          <a:bodyPr wrap="square" rtlCol="0">
            <a:spAutoFit/>
          </a:bodyPr>
          <a:lstStyle/>
          <a:p>
            <a:r>
              <a:rPr lang="en-SG" sz="2400" dirty="0"/>
              <a:t>Existing</a:t>
            </a:r>
          </a:p>
        </p:txBody>
      </p:sp>
      <p:sp>
        <p:nvSpPr>
          <p:cNvPr id="15" name="TextBox 14">
            <a:extLst>
              <a:ext uri="{FF2B5EF4-FFF2-40B4-BE49-F238E27FC236}">
                <a16:creationId xmlns:a16="http://schemas.microsoft.com/office/drawing/2014/main" id="{42E61A80-7767-C008-C969-8F4A98AE4A1B}"/>
              </a:ext>
            </a:extLst>
          </p:cNvPr>
          <p:cNvSpPr txBox="1"/>
          <p:nvPr/>
        </p:nvSpPr>
        <p:spPr>
          <a:xfrm>
            <a:off x="4799682" y="1313681"/>
            <a:ext cx="6554117" cy="1200329"/>
          </a:xfrm>
          <a:prstGeom prst="rect">
            <a:avLst/>
          </a:prstGeom>
          <a:noFill/>
        </p:spPr>
        <p:txBody>
          <a:bodyPr wrap="square" rtlCol="0">
            <a:spAutoFit/>
          </a:bodyPr>
          <a:lstStyle/>
          <a:p>
            <a:r>
              <a:rPr lang="en-SG" sz="2400" dirty="0"/>
              <a:t>New (remove one II code, replace with 4 SI codes, ensuring that all radars supports II/SI code operations)</a:t>
            </a:r>
          </a:p>
        </p:txBody>
      </p:sp>
      <p:cxnSp>
        <p:nvCxnSpPr>
          <p:cNvPr id="17" name="Straight Connector 16">
            <a:extLst>
              <a:ext uri="{FF2B5EF4-FFF2-40B4-BE49-F238E27FC236}">
                <a16:creationId xmlns:a16="http://schemas.microsoft.com/office/drawing/2014/main" id="{178F6FB1-6C0C-FF6D-6603-68C17CA814A2}"/>
              </a:ext>
            </a:extLst>
          </p:cNvPr>
          <p:cNvCxnSpPr/>
          <p:nvPr/>
        </p:nvCxnSpPr>
        <p:spPr>
          <a:xfrm>
            <a:off x="4197427" y="1373084"/>
            <a:ext cx="0" cy="5256577"/>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7665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9A97E-5CD0-1A61-F22B-EE00A2E3E752}"/>
              </a:ext>
            </a:extLst>
          </p:cNvPr>
          <p:cNvSpPr>
            <a:spLocks noGrp="1"/>
          </p:cNvSpPr>
          <p:nvPr>
            <p:ph type="title"/>
          </p:nvPr>
        </p:nvSpPr>
        <p:spPr>
          <a:xfrm>
            <a:off x="838200" y="119918"/>
            <a:ext cx="10515600" cy="1325563"/>
          </a:xfrm>
        </p:spPr>
        <p:txBody>
          <a:bodyPr/>
          <a:lstStyle/>
          <a:p>
            <a:r>
              <a:rPr lang="en-SG" dirty="0"/>
              <a:t>General strategy in migration from II to SI</a:t>
            </a:r>
          </a:p>
        </p:txBody>
      </p:sp>
      <p:sp>
        <p:nvSpPr>
          <p:cNvPr id="4" name="Oval 3">
            <a:extLst>
              <a:ext uri="{FF2B5EF4-FFF2-40B4-BE49-F238E27FC236}">
                <a16:creationId xmlns:a16="http://schemas.microsoft.com/office/drawing/2014/main" id="{E37B43BD-10EA-61ED-C194-C90C6851EAE9}"/>
              </a:ext>
            </a:extLst>
          </p:cNvPr>
          <p:cNvSpPr/>
          <p:nvPr/>
        </p:nvSpPr>
        <p:spPr>
          <a:xfrm>
            <a:off x="1068850" y="2733521"/>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5" name="TextBox 4">
            <a:extLst>
              <a:ext uri="{FF2B5EF4-FFF2-40B4-BE49-F238E27FC236}">
                <a16:creationId xmlns:a16="http://schemas.microsoft.com/office/drawing/2014/main" id="{4D76F8C6-0365-E84B-D70F-56FE579461B9}"/>
              </a:ext>
            </a:extLst>
          </p:cNvPr>
          <p:cNvSpPr txBox="1"/>
          <p:nvPr/>
        </p:nvSpPr>
        <p:spPr>
          <a:xfrm>
            <a:off x="2093203" y="3715365"/>
            <a:ext cx="1222873" cy="584775"/>
          </a:xfrm>
          <a:prstGeom prst="rect">
            <a:avLst/>
          </a:prstGeom>
          <a:noFill/>
        </p:spPr>
        <p:txBody>
          <a:bodyPr wrap="square" rtlCol="0">
            <a:spAutoFit/>
          </a:bodyPr>
          <a:lstStyle/>
          <a:p>
            <a:r>
              <a:rPr lang="en-SG" sz="3200" dirty="0"/>
              <a:t>II=7</a:t>
            </a:r>
          </a:p>
        </p:txBody>
      </p:sp>
      <p:sp>
        <p:nvSpPr>
          <p:cNvPr id="6" name="Oval 5">
            <a:extLst>
              <a:ext uri="{FF2B5EF4-FFF2-40B4-BE49-F238E27FC236}">
                <a16:creationId xmlns:a16="http://schemas.microsoft.com/office/drawing/2014/main" id="{C99FDAE0-3735-FC15-7F71-2A8055063E17}"/>
              </a:ext>
            </a:extLst>
          </p:cNvPr>
          <p:cNvSpPr/>
          <p:nvPr/>
        </p:nvSpPr>
        <p:spPr>
          <a:xfrm>
            <a:off x="6162101" y="2733521"/>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7" name="Oval 6">
            <a:extLst>
              <a:ext uri="{FF2B5EF4-FFF2-40B4-BE49-F238E27FC236}">
                <a16:creationId xmlns:a16="http://schemas.microsoft.com/office/drawing/2014/main" id="{760D3453-CBEC-F3C4-6E22-2C108D734FE4}"/>
              </a:ext>
            </a:extLst>
          </p:cNvPr>
          <p:cNvSpPr/>
          <p:nvPr/>
        </p:nvSpPr>
        <p:spPr>
          <a:xfrm>
            <a:off x="7465980" y="2416651"/>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8" name="Oval 7">
            <a:extLst>
              <a:ext uri="{FF2B5EF4-FFF2-40B4-BE49-F238E27FC236}">
                <a16:creationId xmlns:a16="http://schemas.microsoft.com/office/drawing/2014/main" id="{EDCE146E-189E-3455-FC15-B3837CBBB968}"/>
              </a:ext>
            </a:extLst>
          </p:cNvPr>
          <p:cNvSpPr/>
          <p:nvPr/>
        </p:nvSpPr>
        <p:spPr>
          <a:xfrm>
            <a:off x="7465979" y="3715364"/>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9" name="Oval 8">
            <a:extLst>
              <a:ext uri="{FF2B5EF4-FFF2-40B4-BE49-F238E27FC236}">
                <a16:creationId xmlns:a16="http://schemas.microsoft.com/office/drawing/2014/main" id="{55762962-A10C-D7A1-A0C0-16E7D13CFB55}"/>
              </a:ext>
            </a:extLst>
          </p:cNvPr>
          <p:cNvSpPr/>
          <p:nvPr/>
        </p:nvSpPr>
        <p:spPr>
          <a:xfrm>
            <a:off x="4832733" y="3928360"/>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0" name="TextBox 9">
            <a:extLst>
              <a:ext uri="{FF2B5EF4-FFF2-40B4-BE49-F238E27FC236}">
                <a16:creationId xmlns:a16="http://schemas.microsoft.com/office/drawing/2014/main" id="{0409C841-DC83-2993-8563-EDF344BD886F}"/>
              </a:ext>
            </a:extLst>
          </p:cNvPr>
          <p:cNvSpPr txBox="1"/>
          <p:nvPr/>
        </p:nvSpPr>
        <p:spPr>
          <a:xfrm>
            <a:off x="5448897" y="3038553"/>
            <a:ext cx="1222873" cy="584775"/>
          </a:xfrm>
          <a:prstGeom prst="rect">
            <a:avLst/>
          </a:prstGeom>
          <a:noFill/>
        </p:spPr>
        <p:txBody>
          <a:bodyPr wrap="square" rtlCol="0">
            <a:spAutoFit/>
          </a:bodyPr>
          <a:lstStyle/>
          <a:p>
            <a:r>
              <a:rPr lang="en-SG" sz="3200" dirty="0"/>
              <a:t>SI=7</a:t>
            </a:r>
          </a:p>
        </p:txBody>
      </p:sp>
      <p:sp>
        <p:nvSpPr>
          <p:cNvPr id="11" name="TextBox 10">
            <a:extLst>
              <a:ext uri="{FF2B5EF4-FFF2-40B4-BE49-F238E27FC236}">
                <a16:creationId xmlns:a16="http://schemas.microsoft.com/office/drawing/2014/main" id="{9BBA953C-7FD7-74C3-936D-F9A593B763D5}"/>
              </a:ext>
            </a:extLst>
          </p:cNvPr>
          <p:cNvSpPr txBox="1"/>
          <p:nvPr/>
        </p:nvSpPr>
        <p:spPr>
          <a:xfrm>
            <a:off x="5666770" y="4944707"/>
            <a:ext cx="1222873" cy="584775"/>
          </a:xfrm>
          <a:prstGeom prst="rect">
            <a:avLst/>
          </a:prstGeom>
          <a:noFill/>
        </p:spPr>
        <p:txBody>
          <a:bodyPr wrap="square" rtlCol="0">
            <a:spAutoFit/>
          </a:bodyPr>
          <a:lstStyle/>
          <a:p>
            <a:r>
              <a:rPr lang="en-SG" sz="3200" dirty="0"/>
              <a:t>SI=23</a:t>
            </a:r>
          </a:p>
        </p:txBody>
      </p:sp>
      <p:sp>
        <p:nvSpPr>
          <p:cNvPr id="12" name="TextBox 11">
            <a:extLst>
              <a:ext uri="{FF2B5EF4-FFF2-40B4-BE49-F238E27FC236}">
                <a16:creationId xmlns:a16="http://schemas.microsoft.com/office/drawing/2014/main" id="{5AFFEC2E-D82B-AB22-25C0-34DA537B5088}"/>
              </a:ext>
            </a:extLst>
          </p:cNvPr>
          <p:cNvSpPr txBox="1"/>
          <p:nvPr/>
        </p:nvSpPr>
        <p:spPr>
          <a:xfrm>
            <a:off x="8759817" y="3012755"/>
            <a:ext cx="1222873" cy="584775"/>
          </a:xfrm>
          <a:prstGeom prst="rect">
            <a:avLst/>
          </a:prstGeom>
          <a:noFill/>
        </p:spPr>
        <p:txBody>
          <a:bodyPr wrap="square" rtlCol="0">
            <a:spAutoFit/>
          </a:bodyPr>
          <a:lstStyle/>
          <a:p>
            <a:r>
              <a:rPr lang="en-SG" sz="3200" dirty="0"/>
              <a:t>SI=55</a:t>
            </a:r>
          </a:p>
        </p:txBody>
      </p:sp>
      <p:sp>
        <p:nvSpPr>
          <p:cNvPr id="13" name="TextBox 12">
            <a:extLst>
              <a:ext uri="{FF2B5EF4-FFF2-40B4-BE49-F238E27FC236}">
                <a16:creationId xmlns:a16="http://schemas.microsoft.com/office/drawing/2014/main" id="{44DA20BA-9E91-3E48-FF92-D8C237E99272}"/>
              </a:ext>
            </a:extLst>
          </p:cNvPr>
          <p:cNvSpPr txBox="1"/>
          <p:nvPr/>
        </p:nvSpPr>
        <p:spPr>
          <a:xfrm>
            <a:off x="8482560" y="4753470"/>
            <a:ext cx="1222873" cy="584775"/>
          </a:xfrm>
          <a:prstGeom prst="rect">
            <a:avLst/>
          </a:prstGeom>
          <a:noFill/>
        </p:spPr>
        <p:txBody>
          <a:bodyPr wrap="square" rtlCol="0">
            <a:spAutoFit/>
          </a:bodyPr>
          <a:lstStyle/>
          <a:p>
            <a:r>
              <a:rPr lang="en-SG" sz="3200" dirty="0"/>
              <a:t>SI=39</a:t>
            </a:r>
          </a:p>
        </p:txBody>
      </p:sp>
      <p:sp>
        <p:nvSpPr>
          <p:cNvPr id="14" name="TextBox 13">
            <a:extLst>
              <a:ext uri="{FF2B5EF4-FFF2-40B4-BE49-F238E27FC236}">
                <a16:creationId xmlns:a16="http://schemas.microsoft.com/office/drawing/2014/main" id="{F417EBBB-4C81-14E9-0D18-A3A30E156B2B}"/>
              </a:ext>
            </a:extLst>
          </p:cNvPr>
          <p:cNvSpPr txBox="1"/>
          <p:nvPr/>
        </p:nvSpPr>
        <p:spPr>
          <a:xfrm>
            <a:off x="1175344" y="1688601"/>
            <a:ext cx="2419828" cy="461665"/>
          </a:xfrm>
          <a:prstGeom prst="rect">
            <a:avLst/>
          </a:prstGeom>
          <a:noFill/>
        </p:spPr>
        <p:txBody>
          <a:bodyPr wrap="square" rtlCol="0">
            <a:spAutoFit/>
          </a:bodyPr>
          <a:lstStyle/>
          <a:p>
            <a:r>
              <a:rPr lang="en-SG" sz="2400" dirty="0"/>
              <a:t>Existing</a:t>
            </a:r>
          </a:p>
        </p:txBody>
      </p:sp>
      <p:sp>
        <p:nvSpPr>
          <p:cNvPr id="15" name="TextBox 14">
            <a:extLst>
              <a:ext uri="{FF2B5EF4-FFF2-40B4-BE49-F238E27FC236}">
                <a16:creationId xmlns:a16="http://schemas.microsoft.com/office/drawing/2014/main" id="{42E61A80-7767-C008-C969-8F4A98AE4A1B}"/>
              </a:ext>
            </a:extLst>
          </p:cNvPr>
          <p:cNvSpPr txBox="1"/>
          <p:nvPr/>
        </p:nvSpPr>
        <p:spPr>
          <a:xfrm>
            <a:off x="4799683" y="1059746"/>
            <a:ext cx="6554117" cy="1200329"/>
          </a:xfrm>
          <a:prstGeom prst="rect">
            <a:avLst/>
          </a:prstGeom>
          <a:noFill/>
        </p:spPr>
        <p:txBody>
          <a:bodyPr wrap="square" rtlCol="0">
            <a:spAutoFit/>
          </a:bodyPr>
          <a:lstStyle/>
          <a:p>
            <a:r>
              <a:rPr lang="en-SG" sz="2400" dirty="0"/>
              <a:t>New (there will be risk to add radars with matching SI codes without first removing the out matching II code) –see next slide</a:t>
            </a:r>
          </a:p>
        </p:txBody>
      </p:sp>
      <p:cxnSp>
        <p:nvCxnSpPr>
          <p:cNvPr id="17" name="Straight Connector 16">
            <a:extLst>
              <a:ext uri="{FF2B5EF4-FFF2-40B4-BE49-F238E27FC236}">
                <a16:creationId xmlns:a16="http://schemas.microsoft.com/office/drawing/2014/main" id="{178F6FB1-6C0C-FF6D-6603-68C17CA814A2}"/>
              </a:ext>
            </a:extLst>
          </p:cNvPr>
          <p:cNvCxnSpPr/>
          <p:nvPr/>
        </p:nvCxnSpPr>
        <p:spPr>
          <a:xfrm>
            <a:off x="4197427" y="1373084"/>
            <a:ext cx="0" cy="5256577"/>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A4B14BFC-90C8-1124-271E-4E9CB9AB9F69}"/>
              </a:ext>
            </a:extLst>
          </p:cNvPr>
          <p:cNvSpPr/>
          <p:nvPr/>
        </p:nvSpPr>
        <p:spPr>
          <a:xfrm>
            <a:off x="5005546" y="2347280"/>
            <a:ext cx="2632817" cy="25974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6" name="TextBox 15">
            <a:extLst>
              <a:ext uri="{FF2B5EF4-FFF2-40B4-BE49-F238E27FC236}">
                <a16:creationId xmlns:a16="http://schemas.microsoft.com/office/drawing/2014/main" id="{B81759C5-FE25-AFD1-3699-264AD12761F4}"/>
              </a:ext>
            </a:extLst>
          </p:cNvPr>
          <p:cNvSpPr txBox="1"/>
          <p:nvPr/>
        </p:nvSpPr>
        <p:spPr>
          <a:xfrm>
            <a:off x="7167101" y="3529475"/>
            <a:ext cx="1222873" cy="584775"/>
          </a:xfrm>
          <a:prstGeom prst="rect">
            <a:avLst/>
          </a:prstGeom>
          <a:noFill/>
        </p:spPr>
        <p:txBody>
          <a:bodyPr wrap="square" rtlCol="0">
            <a:spAutoFit/>
          </a:bodyPr>
          <a:lstStyle/>
          <a:p>
            <a:r>
              <a:rPr lang="en-SG" sz="3200" dirty="0"/>
              <a:t>II=7</a:t>
            </a:r>
          </a:p>
        </p:txBody>
      </p:sp>
      <p:sp>
        <p:nvSpPr>
          <p:cNvPr id="18" name="TextBox 17">
            <a:extLst>
              <a:ext uri="{FF2B5EF4-FFF2-40B4-BE49-F238E27FC236}">
                <a16:creationId xmlns:a16="http://schemas.microsoft.com/office/drawing/2014/main" id="{F9E78738-DB03-6CB7-0DB5-78C211B82DE2}"/>
              </a:ext>
            </a:extLst>
          </p:cNvPr>
          <p:cNvSpPr txBox="1"/>
          <p:nvPr/>
        </p:nvSpPr>
        <p:spPr>
          <a:xfrm>
            <a:off x="478302" y="5330948"/>
            <a:ext cx="2911007" cy="923330"/>
          </a:xfrm>
          <a:prstGeom prst="rect">
            <a:avLst/>
          </a:prstGeom>
          <a:noFill/>
        </p:spPr>
        <p:txBody>
          <a:bodyPr wrap="square" rtlCol="0">
            <a:spAutoFit/>
          </a:bodyPr>
          <a:lstStyle/>
          <a:p>
            <a:r>
              <a:rPr lang="en-US" dirty="0"/>
              <a:t>Unknown whether the radar supports II/SI code operations</a:t>
            </a:r>
            <a:endParaRPr lang="en-SG" dirty="0"/>
          </a:p>
        </p:txBody>
      </p:sp>
    </p:spTree>
    <p:extLst>
      <p:ext uri="{BB962C8B-B14F-4D97-AF65-F5344CB8AC3E}">
        <p14:creationId xmlns:p14="http://schemas.microsoft.com/office/powerpoint/2010/main" val="2446677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541352" y="196623"/>
            <a:ext cx="10515600" cy="1325563"/>
          </a:xfrm>
        </p:spPr>
        <p:txBody>
          <a:bodyPr>
            <a:normAutofit fontScale="90000"/>
          </a:bodyPr>
          <a:lstStyle/>
          <a:p>
            <a:r>
              <a:rPr lang="en-SG" dirty="0"/>
              <a:t>All-call (effects when radar with II/SI code operations overlaps with radar having match II code)</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0479" y="180206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4292" y="3075071"/>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827063" y="2636242"/>
            <a:ext cx="1331634" cy="22519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F0148BD-21A8-C961-E792-E3738177FA19}"/>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capable transponder</a:t>
            </a:r>
          </a:p>
        </p:txBody>
      </p:sp>
      <p:sp>
        <p:nvSpPr>
          <p:cNvPr id="25" name="TextBox 24">
            <a:extLst>
              <a:ext uri="{FF2B5EF4-FFF2-40B4-BE49-F238E27FC236}">
                <a16:creationId xmlns:a16="http://schemas.microsoft.com/office/drawing/2014/main" id="{CD60E38F-2486-2585-7142-1F9F51B300BD}"/>
              </a:ext>
            </a:extLst>
          </p:cNvPr>
          <p:cNvSpPr txBox="1"/>
          <p:nvPr/>
        </p:nvSpPr>
        <p:spPr>
          <a:xfrm>
            <a:off x="4851669" y="6099518"/>
            <a:ext cx="3399965" cy="646331"/>
          </a:xfrm>
          <a:prstGeom prst="rect">
            <a:avLst/>
          </a:prstGeom>
          <a:noFill/>
        </p:spPr>
        <p:txBody>
          <a:bodyPr wrap="square" rtlCol="0">
            <a:spAutoFit/>
          </a:bodyPr>
          <a:lstStyle/>
          <a:p>
            <a:r>
              <a:rPr lang="en-SG" dirty="0"/>
              <a:t>Radar with SI=23 (radar supports II/SI code operations)</a:t>
            </a:r>
          </a:p>
        </p:txBody>
      </p:sp>
      <p:sp>
        <p:nvSpPr>
          <p:cNvPr id="26" name="TextBox 25">
            <a:extLst>
              <a:ext uri="{FF2B5EF4-FFF2-40B4-BE49-F238E27FC236}">
                <a16:creationId xmlns:a16="http://schemas.microsoft.com/office/drawing/2014/main" id="{E51700B2-EDB5-08A7-2B78-63211A6B0297}"/>
              </a:ext>
            </a:extLst>
          </p:cNvPr>
          <p:cNvSpPr txBox="1"/>
          <p:nvPr/>
        </p:nvSpPr>
        <p:spPr>
          <a:xfrm>
            <a:off x="7683154" y="1811879"/>
            <a:ext cx="3202666" cy="1200329"/>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 transponder, locked out to II=7 by another radar</a:t>
            </a:r>
          </a:p>
        </p:txBody>
      </p:sp>
      <p:sp>
        <p:nvSpPr>
          <p:cNvPr id="27" name="TextBox 26">
            <a:extLst>
              <a:ext uri="{FF2B5EF4-FFF2-40B4-BE49-F238E27FC236}">
                <a16:creationId xmlns:a16="http://schemas.microsoft.com/office/drawing/2014/main" id="{A521EAB5-1C34-8314-BE3A-3D03DA538636}"/>
              </a:ext>
            </a:extLst>
          </p:cNvPr>
          <p:cNvSpPr txBox="1"/>
          <p:nvPr/>
        </p:nvSpPr>
        <p:spPr>
          <a:xfrm>
            <a:off x="5998157" y="2850290"/>
            <a:ext cx="1565641" cy="923330"/>
          </a:xfrm>
          <a:prstGeom prst="rect">
            <a:avLst/>
          </a:prstGeom>
          <a:noFill/>
        </p:spPr>
        <p:txBody>
          <a:bodyPr wrap="square" rtlCol="0">
            <a:spAutoFit/>
          </a:bodyPr>
          <a:lstStyle/>
          <a:p>
            <a:r>
              <a:rPr lang="en-SG" dirty="0"/>
              <a:t>All call interrogation</a:t>
            </a:r>
          </a:p>
          <a:p>
            <a:r>
              <a:rPr lang="en-SG" dirty="0"/>
              <a:t>SI=23</a:t>
            </a:r>
          </a:p>
        </p:txBody>
      </p:sp>
      <p:sp>
        <p:nvSpPr>
          <p:cNvPr id="28" name="TextBox 27">
            <a:extLst>
              <a:ext uri="{FF2B5EF4-FFF2-40B4-BE49-F238E27FC236}">
                <a16:creationId xmlns:a16="http://schemas.microsoft.com/office/drawing/2014/main" id="{442C184A-E589-0CF0-9364-F99A57D8BD0F}"/>
              </a:ext>
            </a:extLst>
          </p:cNvPr>
          <p:cNvSpPr txBox="1"/>
          <p:nvPr/>
        </p:nvSpPr>
        <p:spPr>
          <a:xfrm>
            <a:off x="4233511" y="2406386"/>
            <a:ext cx="1565641" cy="923330"/>
          </a:xfrm>
          <a:prstGeom prst="rect">
            <a:avLst/>
          </a:prstGeom>
          <a:noFill/>
        </p:spPr>
        <p:txBody>
          <a:bodyPr wrap="square" rtlCol="0">
            <a:spAutoFit/>
          </a:bodyPr>
          <a:lstStyle/>
          <a:p>
            <a:r>
              <a:rPr lang="en-SG" dirty="0"/>
              <a:t>All call interrogation</a:t>
            </a:r>
          </a:p>
          <a:p>
            <a:r>
              <a:rPr lang="en-SG" dirty="0"/>
              <a:t>SI = 23</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188826" y="4105464"/>
            <a:ext cx="2095661" cy="369332"/>
          </a:xfrm>
          <a:prstGeom prst="rect">
            <a:avLst/>
          </a:prstGeom>
          <a:noFill/>
        </p:spPr>
        <p:txBody>
          <a:bodyPr wrap="square" rtlCol="0">
            <a:spAutoFit/>
          </a:bodyPr>
          <a:lstStyle/>
          <a:p>
            <a:r>
              <a:rPr lang="en-SG" dirty="0"/>
              <a:t>No reply</a:t>
            </a:r>
          </a:p>
        </p:txBody>
      </p:sp>
      <p:sp>
        <p:nvSpPr>
          <p:cNvPr id="31" name="TextBox 30">
            <a:extLst>
              <a:ext uri="{FF2B5EF4-FFF2-40B4-BE49-F238E27FC236}">
                <a16:creationId xmlns:a16="http://schemas.microsoft.com/office/drawing/2014/main" id="{2746BA80-89A3-072F-31AE-CF7006C6B2C6}"/>
              </a:ext>
            </a:extLst>
          </p:cNvPr>
          <p:cNvSpPr txBox="1"/>
          <p:nvPr/>
        </p:nvSpPr>
        <p:spPr>
          <a:xfrm>
            <a:off x="1526015" y="4943955"/>
            <a:ext cx="3202666" cy="646331"/>
          </a:xfrm>
          <a:prstGeom prst="rect">
            <a:avLst/>
          </a:prstGeom>
          <a:noFill/>
          <a:ln>
            <a:solidFill>
              <a:schemeClr val="tx1"/>
            </a:solidFill>
          </a:ln>
        </p:spPr>
        <p:txBody>
          <a:bodyPr wrap="square" rtlCol="0">
            <a:spAutoFit/>
          </a:bodyPr>
          <a:lstStyle/>
          <a:p>
            <a:r>
              <a:rPr lang="en-SG" dirty="0"/>
              <a:t>Newly acquired aircraft</a:t>
            </a:r>
          </a:p>
          <a:p>
            <a:r>
              <a:rPr lang="en-SG" dirty="0"/>
              <a:t>24 bit aircraft address = 76ABCD</a:t>
            </a:r>
          </a:p>
        </p:txBody>
      </p:sp>
      <p:sp>
        <p:nvSpPr>
          <p:cNvPr id="33" name="TextBox 32">
            <a:extLst>
              <a:ext uri="{FF2B5EF4-FFF2-40B4-BE49-F238E27FC236}">
                <a16:creationId xmlns:a16="http://schemas.microsoft.com/office/drawing/2014/main" id="{BA432D49-01F2-AABD-6CB9-2764A083E59A}"/>
              </a:ext>
            </a:extLst>
          </p:cNvPr>
          <p:cNvSpPr txBox="1"/>
          <p:nvPr/>
        </p:nvSpPr>
        <p:spPr>
          <a:xfrm>
            <a:off x="1532973" y="5590286"/>
            <a:ext cx="3202666" cy="646331"/>
          </a:xfrm>
          <a:prstGeom prst="rect">
            <a:avLst/>
          </a:prstGeom>
          <a:noFill/>
          <a:ln>
            <a:noFill/>
          </a:ln>
        </p:spPr>
        <p:txBody>
          <a:bodyPr wrap="square" rtlCol="0">
            <a:spAutoFit/>
          </a:bodyPr>
          <a:lstStyle/>
          <a:p>
            <a:r>
              <a:rPr lang="en-SG" dirty="0"/>
              <a:t>Could not acquired aircraft </a:t>
            </a:r>
          </a:p>
          <a:p>
            <a:r>
              <a:rPr lang="en-SG" dirty="0"/>
              <a:t>24 bit aircraft address = 34ABCE,</a:t>
            </a:r>
          </a:p>
        </p:txBody>
      </p:sp>
      <p:cxnSp>
        <p:nvCxnSpPr>
          <p:cNvPr id="3" name="Straight Arrow Connector 2">
            <a:extLst>
              <a:ext uri="{FF2B5EF4-FFF2-40B4-BE49-F238E27FC236}">
                <a16:creationId xmlns:a16="http://schemas.microsoft.com/office/drawing/2014/main" id="{96FC0AA1-4219-5D0D-C8F7-F676112B194D}"/>
              </a:ext>
            </a:extLst>
          </p:cNvPr>
          <p:cNvCxnSpPr>
            <a:cxnSpLocks/>
          </p:cNvCxnSpPr>
          <p:nvPr/>
        </p:nvCxnSpPr>
        <p:spPr>
          <a:xfrm>
            <a:off x="3585639" y="2772246"/>
            <a:ext cx="1189269" cy="20009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2E5DA14-CBA3-B7D7-E676-77E9FEAB7549}"/>
              </a:ext>
            </a:extLst>
          </p:cNvPr>
          <p:cNvSpPr txBox="1"/>
          <p:nvPr/>
        </p:nvSpPr>
        <p:spPr>
          <a:xfrm>
            <a:off x="1244907" y="3239216"/>
            <a:ext cx="2604816" cy="646331"/>
          </a:xfrm>
          <a:prstGeom prst="rect">
            <a:avLst/>
          </a:prstGeom>
          <a:noFill/>
        </p:spPr>
        <p:txBody>
          <a:bodyPr wrap="square" rtlCol="0">
            <a:spAutoFit/>
          </a:bodyPr>
          <a:lstStyle/>
          <a:p>
            <a:r>
              <a:rPr lang="en-SG" dirty="0"/>
              <a:t>Reply with 24 bit address = 76ABCD and SI=23</a:t>
            </a:r>
          </a:p>
        </p:txBody>
      </p:sp>
      <p:sp>
        <p:nvSpPr>
          <p:cNvPr id="16" name="Thought Bubble: Cloud 15">
            <a:extLst>
              <a:ext uri="{FF2B5EF4-FFF2-40B4-BE49-F238E27FC236}">
                <a16:creationId xmlns:a16="http://schemas.microsoft.com/office/drawing/2014/main" id="{42DC9856-53C4-823F-91B3-37738D71FF96}"/>
              </a:ext>
            </a:extLst>
          </p:cNvPr>
          <p:cNvSpPr/>
          <p:nvPr/>
        </p:nvSpPr>
        <p:spPr>
          <a:xfrm>
            <a:off x="4284651" y="1115446"/>
            <a:ext cx="3551044" cy="866597"/>
          </a:xfrm>
          <a:prstGeom prst="cloudCallout">
            <a:avLst>
              <a:gd name="adj1" fmla="val -47824"/>
              <a:gd name="adj2" fmla="val 7902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TextBox 16">
            <a:extLst>
              <a:ext uri="{FF2B5EF4-FFF2-40B4-BE49-F238E27FC236}">
                <a16:creationId xmlns:a16="http://schemas.microsoft.com/office/drawing/2014/main" id="{2C7C157F-1E92-81FE-582B-2A0C4D46ACCA}"/>
              </a:ext>
            </a:extLst>
          </p:cNvPr>
          <p:cNvSpPr txBox="1"/>
          <p:nvPr/>
        </p:nvSpPr>
        <p:spPr>
          <a:xfrm>
            <a:off x="4973339" y="1275129"/>
            <a:ext cx="2077456" cy="646331"/>
          </a:xfrm>
          <a:prstGeom prst="rect">
            <a:avLst/>
          </a:prstGeom>
          <a:noFill/>
        </p:spPr>
        <p:txBody>
          <a:bodyPr wrap="square" rtlCol="0">
            <a:spAutoFit/>
          </a:bodyPr>
          <a:lstStyle/>
          <a:p>
            <a:r>
              <a:rPr lang="en-SG" dirty="0"/>
              <a:t>CL = 010,  IC=0111, </a:t>
            </a:r>
          </a:p>
          <a:p>
            <a:r>
              <a:rPr lang="en-SG" dirty="0"/>
              <a:t>Its SI = 23</a:t>
            </a:r>
          </a:p>
        </p:txBody>
      </p:sp>
      <p:sp>
        <p:nvSpPr>
          <p:cNvPr id="8" name="TextBox 7">
            <a:extLst>
              <a:ext uri="{FF2B5EF4-FFF2-40B4-BE49-F238E27FC236}">
                <a16:creationId xmlns:a16="http://schemas.microsoft.com/office/drawing/2014/main" id="{119A55B4-F760-00C1-4ADE-9B677ECA8BC1}"/>
              </a:ext>
            </a:extLst>
          </p:cNvPr>
          <p:cNvSpPr txBox="1"/>
          <p:nvPr/>
        </p:nvSpPr>
        <p:spPr>
          <a:xfrm>
            <a:off x="9908365" y="2850290"/>
            <a:ext cx="2077456" cy="646331"/>
          </a:xfrm>
          <a:prstGeom prst="rect">
            <a:avLst/>
          </a:prstGeom>
          <a:noFill/>
        </p:spPr>
        <p:txBody>
          <a:bodyPr wrap="square" rtlCol="0">
            <a:spAutoFit/>
          </a:bodyPr>
          <a:lstStyle/>
          <a:p>
            <a:r>
              <a:rPr lang="en-SG" dirty="0"/>
              <a:t>CL = 000,  IC=0111, </a:t>
            </a:r>
          </a:p>
          <a:p>
            <a:r>
              <a:rPr lang="en-SG" dirty="0"/>
              <a:t>Its II = 7</a:t>
            </a:r>
          </a:p>
        </p:txBody>
      </p:sp>
      <p:sp>
        <p:nvSpPr>
          <p:cNvPr id="11" name="Thought Bubble: Cloud 10">
            <a:extLst>
              <a:ext uri="{FF2B5EF4-FFF2-40B4-BE49-F238E27FC236}">
                <a16:creationId xmlns:a16="http://schemas.microsoft.com/office/drawing/2014/main" id="{C4EE3740-0B9E-6E9B-8F82-18A6A54E08A3}"/>
              </a:ext>
            </a:extLst>
          </p:cNvPr>
          <p:cNvSpPr/>
          <p:nvPr/>
        </p:nvSpPr>
        <p:spPr>
          <a:xfrm>
            <a:off x="9014292" y="2734609"/>
            <a:ext cx="3551044" cy="866597"/>
          </a:xfrm>
          <a:prstGeom prst="cloudCallout">
            <a:avLst>
              <a:gd name="adj1" fmla="val -52167"/>
              <a:gd name="adj2" fmla="val 5233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3987807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30" grpId="0"/>
      <p:bldP spid="31" grpId="0" animBg="1"/>
      <p:bldP spid="33" grpId="0"/>
      <p:bldP spid="14" grpId="0"/>
      <p:bldP spid="16" grpId="0" animBg="1"/>
      <p:bldP spid="17" grpId="0"/>
      <p:bldP spid="8" grpId="0"/>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5FA53-BB6E-74F7-0BA9-9AEBCDBBEC90}"/>
              </a:ext>
            </a:extLst>
          </p:cNvPr>
          <p:cNvSpPr>
            <a:spLocks noGrp="1"/>
          </p:cNvSpPr>
          <p:nvPr>
            <p:ph type="title"/>
          </p:nvPr>
        </p:nvSpPr>
        <p:spPr/>
        <p:txBody>
          <a:bodyPr/>
          <a:lstStyle/>
          <a:p>
            <a:r>
              <a:rPr lang="en-SG" dirty="0"/>
              <a:t>Conclusion</a:t>
            </a:r>
          </a:p>
        </p:txBody>
      </p:sp>
      <p:sp>
        <p:nvSpPr>
          <p:cNvPr id="3" name="Content Placeholder 2">
            <a:extLst>
              <a:ext uri="{FF2B5EF4-FFF2-40B4-BE49-F238E27FC236}">
                <a16:creationId xmlns:a16="http://schemas.microsoft.com/office/drawing/2014/main" id="{45C50CE8-74D0-C375-DF4B-1795BCB9411E}"/>
              </a:ext>
            </a:extLst>
          </p:cNvPr>
          <p:cNvSpPr>
            <a:spLocks noGrp="1"/>
          </p:cNvSpPr>
          <p:nvPr>
            <p:ph idx="1"/>
          </p:nvPr>
        </p:nvSpPr>
        <p:spPr/>
        <p:txBody>
          <a:bodyPr/>
          <a:lstStyle/>
          <a:p>
            <a:r>
              <a:rPr lang="en-SG" dirty="0"/>
              <a:t>These slides are meant for simple explanation of II/SI code operations.</a:t>
            </a:r>
          </a:p>
          <a:p>
            <a:endParaRPr lang="en-SG" dirty="0"/>
          </a:p>
          <a:p>
            <a:r>
              <a:rPr lang="en-SG" dirty="0"/>
              <a:t>For mode details, please refer to Doc 9924 Appendix H and J.</a:t>
            </a:r>
          </a:p>
        </p:txBody>
      </p:sp>
    </p:spTree>
    <p:extLst>
      <p:ext uri="{BB962C8B-B14F-4D97-AF65-F5344CB8AC3E}">
        <p14:creationId xmlns:p14="http://schemas.microsoft.com/office/powerpoint/2010/main" val="2697572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97147"/>
          </a:xfrm>
        </p:spPr>
        <p:txBody>
          <a:bodyPr/>
          <a:lstStyle/>
          <a:p>
            <a:r>
              <a:rPr lang="en-SG" dirty="0"/>
              <a:t>Working principles of radar</a:t>
            </a:r>
            <a:endParaRPr lang="en-US" dirty="0"/>
          </a:p>
        </p:txBody>
      </p:sp>
      <p:sp>
        <p:nvSpPr>
          <p:cNvPr id="3" name="Content Placeholder 2"/>
          <p:cNvSpPr>
            <a:spLocks noGrp="1"/>
          </p:cNvSpPr>
          <p:nvPr>
            <p:ph idx="1"/>
          </p:nvPr>
        </p:nvSpPr>
        <p:spPr>
          <a:xfrm>
            <a:off x="303525" y="897147"/>
            <a:ext cx="11714671" cy="2779809"/>
          </a:xfrm>
        </p:spPr>
        <p:txBody>
          <a:bodyPr>
            <a:normAutofit lnSpcReduction="10000"/>
          </a:bodyPr>
          <a:lstStyle/>
          <a:p>
            <a:r>
              <a:rPr lang="en-SG" dirty="0"/>
              <a:t>Primary radar only provides position of aircraft</a:t>
            </a:r>
          </a:p>
          <a:p>
            <a:r>
              <a:rPr lang="en-SG" dirty="0"/>
              <a:t>Secondary (mode A/C) radar provides the Mode A (i.e. ident code) and Mode C (barometric height), plus position</a:t>
            </a:r>
          </a:p>
          <a:p>
            <a:r>
              <a:rPr lang="en-SG" dirty="0"/>
              <a:t>Secondary (mode S) radar provides other information (e.g. unique 24-bit Aircraft address, call-sign, vertical intent </a:t>
            </a:r>
            <a:r>
              <a:rPr lang="en-SG" dirty="0" err="1"/>
              <a:t>etc</a:t>
            </a:r>
            <a:r>
              <a:rPr lang="en-SG" dirty="0"/>
              <a:t>), plus what mode A/C radar can provide. </a:t>
            </a:r>
          </a:p>
          <a:p>
            <a:pPr lvl="1"/>
            <a:r>
              <a:rPr lang="en-SG" dirty="0"/>
              <a:t>Note that mode A/C is mandatory but not mode S</a:t>
            </a:r>
            <a:endParaRPr lang="en-US" dirty="0"/>
          </a:p>
        </p:txBody>
      </p:sp>
      <p:sp>
        <p:nvSpPr>
          <p:cNvPr id="4" name="Moon 3"/>
          <p:cNvSpPr/>
          <p:nvPr/>
        </p:nvSpPr>
        <p:spPr>
          <a:xfrm rot="19747141">
            <a:off x="1194850" y="4868785"/>
            <a:ext cx="146471" cy="983723"/>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p:cNvSpPr/>
          <p:nvPr/>
        </p:nvSpPr>
        <p:spPr>
          <a:xfrm>
            <a:off x="1132937" y="5443191"/>
            <a:ext cx="135148" cy="58629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V="1">
            <a:off x="1200511" y="4545431"/>
            <a:ext cx="973346" cy="5793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268086" y="4691809"/>
            <a:ext cx="974782" cy="6175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087521" y="4241330"/>
            <a:ext cx="2241684" cy="367879"/>
          </a:xfrm>
          <a:prstGeom prst="rect">
            <a:avLst/>
          </a:prstGeom>
          <a:noFill/>
        </p:spPr>
        <p:txBody>
          <a:bodyPr wrap="square" rtlCol="0">
            <a:spAutoFit/>
          </a:bodyPr>
          <a:lstStyle/>
          <a:p>
            <a:r>
              <a:rPr lang="en-US" dirty="0"/>
              <a:t>Pulse sent out</a:t>
            </a:r>
          </a:p>
        </p:txBody>
      </p:sp>
      <p:sp>
        <p:nvSpPr>
          <p:cNvPr id="10" name="TextBox 9"/>
          <p:cNvSpPr txBox="1"/>
          <p:nvPr/>
        </p:nvSpPr>
        <p:spPr>
          <a:xfrm>
            <a:off x="1755477" y="4900925"/>
            <a:ext cx="1729596" cy="369332"/>
          </a:xfrm>
          <a:prstGeom prst="rect">
            <a:avLst/>
          </a:prstGeom>
          <a:noFill/>
        </p:spPr>
        <p:txBody>
          <a:bodyPr wrap="square" rtlCol="0">
            <a:spAutoFit/>
          </a:bodyPr>
          <a:lstStyle/>
          <a:p>
            <a:r>
              <a:rPr lang="en-US" dirty="0"/>
              <a:t>Pulse reflected</a:t>
            </a:r>
          </a:p>
        </p:txBody>
      </p:sp>
      <p:sp>
        <p:nvSpPr>
          <p:cNvPr id="11" name="TextBox 10"/>
          <p:cNvSpPr txBox="1"/>
          <p:nvPr/>
        </p:nvSpPr>
        <p:spPr>
          <a:xfrm>
            <a:off x="1687184" y="5851783"/>
            <a:ext cx="3427563" cy="646331"/>
          </a:xfrm>
          <a:prstGeom prst="rect">
            <a:avLst/>
          </a:prstGeom>
          <a:noFill/>
        </p:spPr>
        <p:txBody>
          <a:bodyPr wrap="square" rtlCol="0">
            <a:spAutoFit/>
          </a:bodyPr>
          <a:lstStyle/>
          <a:p>
            <a:r>
              <a:rPr lang="en-US" dirty="0"/>
              <a:t>Radar measures position of aircraft</a:t>
            </a:r>
          </a:p>
        </p:txBody>
      </p:sp>
      <p:sp>
        <p:nvSpPr>
          <p:cNvPr id="17" name="Isosceles Triangle 16"/>
          <p:cNvSpPr/>
          <p:nvPr/>
        </p:nvSpPr>
        <p:spPr>
          <a:xfrm>
            <a:off x="4689539" y="5523468"/>
            <a:ext cx="106983" cy="5938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Moon 17"/>
          <p:cNvSpPr/>
          <p:nvPr/>
        </p:nvSpPr>
        <p:spPr>
          <a:xfrm rot="19747141">
            <a:off x="4735991" y="4934871"/>
            <a:ext cx="121063" cy="964325"/>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flipV="1">
            <a:off x="4805582" y="4733268"/>
            <a:ext cx="900378" cy="56977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4863035" y="4871153"/>
            <a:ext cx="842925" cy="5422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336097" y="4083766"/>
            <a:ext cx="1489139" cy="923330"/>
          </a:xfrm>
          <a:prstGeom prst="rect">
            <a:avLst/>
          </a:prstGeom>
          <a:noFill/>
        </p:spPr>
        <p:txBody>
          <a:bodyPr wrap="square" rtlCol="0">
            <a:spAutoFit/>
          </a:bodyPr>
          <a:lstStyle/>
          <a:p>
            <a:r>
              <a:rPr lang="en-US" dirty="0"/>
              <a:t>Interrogation (mode A or Mode C) </a:t>
            </a:r>
          </a:p>
        </p:txBody>
      </p:sp>
      <p:sp>
        <p:nvSpPr>
          <p:cNvPr id="23" name="TextBox 22"/>
          <p:cNvSpPr txBox="1"/>
          <p:nvPr/>
        </p:nvSpPr>
        <p:spPr>
          <a:xfrm>
            <a:off x="9648980" y="4928453"/>
            <a:ext cx="2053087" cy="1477328"/>
          </a:xfrm>
          <a:prstGeom prst="rect">
            <a:avLst/>
          </a:prstGeom>
          <a:noFill/>
        </p:spPr>
        <p:txBody>
          <a:bodyPr wrap="square" rtlCol="0">
            <a:spAutoFit/>
          </a:bodyPr>
          <a:lstStyle/>
          <a:p>
            <a:r>
              <a:rPr lang="en-US" dirty="0"/>
              <a:t>Transponder replies with height and identity (mode A), with other information</a:t>
            </a:r>
          </a:p>
        </p:txBody>
      </p:sp>
      <p:sp>
        <p:nvSpPr>
          <p:cNvPr id="28" name="TextBox 27"/>
          <p:cNvSpPr txBox="1"/>
          <p:nvPr/>
        </p:nvSpPr>
        <p:spPr>
          <a:xfrm>
            <a:off x="838200" y="3571336"/>
            <a:ext cx="2897038" cy="369332"/>
          </a:xfrm>
          <a:prstGeom prst="rect">
            <a:avLst/>
          </a:prstGeom>
          <a:noFill/>
        </p:spPr>
        <p:txBody>
          <a:bodyPr wrap="square" rtlCol="0">
            <a:spAutoFit/>
          </a:bodyPr>
          <a:lstStyle/>
          <a:p>
            <a:r>
              <a:rPr lang="en-SG" b="1" dirty="0"/>
              <a:t>Primary radar</a:t>
            </a:r>
            <a:endParaRPr lang="en-US" b="1" dirty="0"/>
          </a:p>
        </p:txBody>
      </p:sp>
      <p:sp>
        <p:nvSpPr>
          <p:cNvPr id="29" name="TextBox 28"/>
          <p:cNvSpPr txBox="1"/>
          <p:nvPr/>
        </p:nvSpPr>
        <p:spPr>
          <a:xfrm>
            <a:off x="4403538" y="3578003"/>
            <a:ext cx="2897038" cy="369332"/>
          </a:xfrm>
          <a:prstGeom prst="rect">
            <a:avLst/>
          </a:prstGeom>
          <a:noFill/>
        </p:spPr>
        <p:txBody>
          <a:bodyPr wrap="square" rtlCol="0">
            <a:spAutoFit/>
          </a:bodyPr>
          <a:lstStyle/>
          <a:p>
            <a:r>
              <a:rPr lang="en-SG" b="1" dirty="0"/>
              <a:t>Secondary radar (Mode A/C)</a:t>
            </a:r>
            <a:endParaRPr lang="en-US" b="1" dirty="0"/>
          </a:p>
        </p:txBody>
      </p:sp>
      <p:sp>
        <p:nvSpPr>
          <p:cNvPr id="30" name="TextBox 29"/>
          <p:cNvSpPr txBox="1"/>
          <p:nvPr/>
        </p:nvSpPr>
        <p:spPr>
          <a:xfrm>
            <a:off x="5502353" y="6085517"/>
            <a:ext cx="1798223" cy="646331"/>
          </a:xfrm>
          <a:prstGeom prst="rect">
            <a:avLst/>
          </a:prstGeom>
          <a:noFill/>
        </p:spPr>
        <p:txBody>
          <a:bodyPr wrap="square" rtlCol="0">
            <a:spAutoFit/>
          </a:bodyPr>
          <a:lstStyle/>
          <a:p>
            <a:r>
              <a:rPr lang="en-SG" dirty="0"/>
              <a:t>*4096 mode A codes available</a:t>
            </a:r>
            <a:endParaRPr lang="en-US" dirty="0"/>
          </a:p>
        </p:txBody>
      </p:sp>
      <p:sp>
        <p:nvSpPr>
          <p:cNvPr id="31" name="TextBox 30"/>
          <p:cNvSpPr txBox="1"/>
          <p:nvPr/>
        </p:nvSpPr>
        <p:spPr>
          <a:xfrm>
            <a:off x="8492332" y="3578003"/>
            <a:ext cx="2897038" cy="369332"/>
          </a:xfrm>
          <a:prstGeom prst="rect">
            <a:avLst/>
          </a:prstGeom>
          <a:noFill/>
        </p:spPr>
        <p:txBody>
          <a:bodyPr wrap="square" rtlCol="0">
            <a:spAutoFit/>
          </a:bodyPr>
          <a:lstStyle/>
          <a:p>
            <a:r>
              <a:rPr lang="en-SG" b="1" dirty="0"/>
              <a:t>Secondary radar (Mode S)</a:t>
            </a:r>
            <a:endParaRPr lang="en-US" b="1" dirty="0"/>
          </a:p>
        </p:txBody>
      </p:sp>
      <p:sp>
        <p:nvSpPr>
          <p:cNvPr id="32" name="Isosceles Triangle 31"/>
          <p:cNvSpPr/>
          <p:nvPr/>
        </p:nvSpPr>
        <p:spPr>
          <a:xfrm>
            <a:off x="8687251" y="5523468"/>
            <a:ext cx="109740" cy="5938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Moon 32"/>
          <p:cNvSpPr/>
          <p:nvPr/>
        </p:nvSpPr>
        <p:spPr>
          <a:xfrm rot="19747141">
            <a:off x="8756039" y="4934871"/>
            <a:ext cx="121063" cy="964325"/>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p:nvPr/>
        </p:nvCxnSpPr>
        <p:spPr>
          <a:xfrm flipV="1">
            <a:off x="8830354" y="4733268"/>
            <a:ext cx="900378" cy="56977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8887807" y="4871153"/>
            <a:ext cx="842925" cy="5422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8492332" y="4005640"/>
            <a:ext cx="1489139" cy="923330"/>
          </a:xfrm>
          <a:prstGeom prst="rect">
            <a:avLst/>
          </a:prstGeom>
          <a:noFill/>
        </p:spPr>
        <p:txBody>
          <a:bodyPr wrap="square" rtlCol="0">
            <a:spAutoFit/>
          </a:bodyPr>
          <a:lstStyle/>
          <a:p>
            <a:r>
              <a:rPr lang="en-US" dirty="0"/>
              <a:t>Interrogation (all-call or roll-call)</a:t>
            </a:r>
          </a:p>
        </p:txBody>
      </p:sp>
      <p:sp>
        <p:nvSpPr>
          <p:cNvPr id="38" name="TextBox 37"/>
          <p:cNvSpPr txBox="1"/>
          <p:nvPr/>
        </p:nvSpPr>
        <p:spPr>
          <a:xfrm>
            <a:off x="5576257" y="5023416"/>
            <a:ext cx="1892987" cy="923330"/>
          </a:xfrm>
          <a:prstGeom prst="rect">
            <a:avLst/>
          </a:prstGeom>
          <a:noFill/>
        </p:spPr>
        <p:txBody>
          <a:bodyPr wrap="square" rtlCol="0">
            <a:spAutoFit/>
          </a:bodyPr>
          <a:lstStyle/>
          <a:p>
            <a:r>
              <a:rPr lang="en-US" dirty="0"/>
              <a:t>Mode A (ident) and Mode C (height)</a:t>
            </a:r>
          </a:p>
        </p:txBody>
      </p:sp>
      <p:pic>
        <p:nvPicPr>
          <p:cNvPr id="13" name="Picture 12" descr="Logo&#10;&#10;Description automatically generated">
            <a:extLst>
              <a:ext uri="{FF2B5EF4-FFF2-40B4-BE49-F238E27FC236}">
                <a16:creationId xmlns:a16="http://schemas.microsoft.com/office/drawing/2014/main" id="{397FE590-6AA2-9505-47BB-3D13DC988F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6292" y="4181766"/>
            <a:ext cx="920000" cy="690000"/>
          </a:xfrm>
          <a:prstGeom prst="rect">
            <a:avLst/>
          </a:prstGeom>
        </p:spPr>
      </p:pic>
      <p:pic>
        <p:nvPicPr>
          <p:cNvPr id="14" name="Picture 13" descr="Logo&#10;&#10;Description automatically generated">
            <a:extLst>
              <a:ext uri="{FF2B5EF4-FFF2-40B4-BE49-F238E27FC236}">
                <a16:creationId xmlns:a16="http://schemas.microsoft.com/office/drawing/2014/main" id="{C6947041-DCF7-64D6-35D7-7FC353D539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89617" y="4099598"/>
            <a:ext cx="920000" cy="690000"/>
          </a:xfrm>
          <a:prstGeom prst="rect">
            <a:avLst/>
          </a:prstGeom>
        </p:spPr>
      </p:pic>
      <p:pic>
        <p:nvPicPr>
          <p:cNvPr id="15" name="Picture 14" descr="Logo&#10;&#10;Description automatically generated">
            <a:extLst>
              <a:ext uri="{FF2B5EF4-FFF2-40B4-BE49-F238E27FC236}">
                <a16:creationId xmlns:a16="http://schemas.microsoft.com/office/drawing/2014/main" id="{48F25E30-1F99-6C70-9D02-2B5C22713DD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59493" y="4069539"/>
            <a:ext cx="920000" cy="690000"/>
          </a:xfrm>
          <a:prstGeom prst="rect">
            <a:avLst/>
          </a:prstGeom>
        </p:spPr>
      </p:pic>
    </p:spTree>
    <p:extLst>
      <p:ext uri="{BB962C8B-B14F-4D97-AF65-F5344CB8AC3E}">
        <p14:creationId xmlns:p14="http://schemas.microsoft.com/office/powerpoint/2010/main" val="4024597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143" y="-27229"/>
            <a:ext cx="10515600" cy="1325563"/>
          </a:xfrm>
        </p:spPr>
        <p:txBody>
          <a:bodyPr/>
          <a:lstStyle/>
          <a:p>
            <a:r>
              <a:rPr lang="en-SG" b="1" dirty="0"/>
              <a:t>Broad principle for mode S</a:t>
            </a:r>
            <a:endParaRPr lang="en-US" b="1"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1432177761"/>
              </p:ext>
            </p:extLst>
          </p:nvPr>
        </p:nvGraphicFramePr>
        <p:xfrm>
          <a:off x="4106173" y="2056874"/>
          <a:ext cx="8085827" cy="3780508"/>
        </p:xfrm>
        <a:graphic>
          <a:graphicData uri="http://schemas.openxmlformats.org/drawingml/2006/table">
            <a:tbl>
              <a:tblPr firstRow="1" bandRow="1">
                <a:tableStyleId>{5C22544A-7EE6-4342-B048-85BDC9FD1C3A}</a:tableStyleId>
              </a:tblPr>
              <a:tblGrid>
                <a:gridCol w="1777041">
                  <a:extLst>
                    <a:ext uri="{9D8B030D-6E8A-4147-A177-3AD203B41FA5}">
                      <a16:colId xmlns:a16="http://schemas.microsoft.com/office/drawing/2014/main" val="1775620570"/>
                    </a:ext>
                  </a:extLst>
                </a:gridCol>
                <a:gridCol w="3916393">
                  <a:extLst>
                    <a:ext uri="{9D8B030D-6E8A-4147-A177-3AD203B41FA5}">
                      <a16:colId xmlns:a16="http://schemas.microsoft.com/office/drawing/2014/main" val="1928693493"/>
                    </a:ext>
                  </a:extLst>
                </a:gridCol>
                <a:gridCol w="2392393">
                  <a:extLst>
                    <a:ext uri="{9D8B030D-6E8A-4147-A177-3AD203B41FA5}">
                      <a16:colId xmlns:a16="http://schemas.microsoft.com/office/drawing/2014/main" val="857845685"/>
                    </a:ext>
                  </a:extLst>
                </a:gridCol>
              </a:tblGrid>
              <a:tr h="392661">
                <a:tc>
                  <a:txBody>
                    <a:bodyPr/>
                    <a:lstStyle/>
                    <a:p>
                      <a:r>
                        <a:rPr lang="en-SG" dirty="0"/>
                        <a:t>Interrogation</a:t>
                      </a:r>
                      <a:endParaRPr lang="en-US" dirty="0"/>
                    </a:p>
                  </a:txBody>
                  <a:tcPr/>
                </a:tc>
                <a:tc>
                  <a:txBody>
                    <a:bodyPr/>
                    <a:lstStyle/>
                    <a:p>
                      <a:r>
                        <a:rPr lang="en-SG" dirty="0"/>
                        <a:t>Reply</a:t>
                      </a:r>
                      <a:endParaRPr lang="en-US" dirty="0"/>
                    </a:p>
                  </a:txBody>
                  <a:tcPr/>
                </a:tc>
                <a:tc>
                  <a:txBody>
                    <a:bodyPr/>
                    <a:lstStyle/>
                    <a:p>
                      <a:r>
                        <a:rPr lang="en-SG" dirty="0"/>
                        <a:t>Remark</a:t>
                      </a:r>
                      <a:endParaRPr lang="en-US" dirty="0"/>
                    </a:p>
                  </a:txBody>
                  <a:tcPr/>
                </a:tc>
                <a:extLst>
                  <a:ext uri="{0D108BD9-81ED-4DB2-BD59-A6C34878D82A}">
                    <a16:rowId xmlns:a16="http://schemas.microsoft.com/office/drawing/2014/main" val="3052502630"/>
                  </a:ext>
                </a:extLst>
              </a:tr>
              <a:tr h="677569">
                <a:tc>
                  <a:txBody>
                    <a:bodyPr/>
                    <a:lstStyle/>
                    <a:p>
                      <a:r>
                        <a:rPr lang="en-SG" dirty="0"/>
                        <a:t>All-call</a:t>
                      </a:r>
                      <a:endParaRPr lang="en-US" dirty="0"/>
                    </a:p>
                  </a:txBody>
                  <a:tcPr/>
                </a:tc>
                <a:tc>
                  <a:txBody>
                    <a:bodyPr/>
                    <a:lstStyle/>
                    <a:p>
                      <a:r>
                        <a:rPr lang="en-SG" dirty="0"/>
                        <a:t>24-bit</a:t>
                      </a:r>
                      <a:r>
                        <a:rPr lang="en-SG" baseline="0" dirty="0"/>
                        <a:t> </a:t>
                      </a:r>
                      <a:r>
                        <a:rPr lang="en-SG" dirty="0"/>
                        <a:t>Aircraft address</a:t>
                      </a:r>
                      <a:endParaRPr lang="en-US" dirty="0"/>
                    </a:p>
                  </a:txBody>
                  <a:tcPr/>
                </a:tc>
                <a:tc>
                  <a:txBody>
                    <a:bodyPr/>
                    <a:lstStyle/>
                    <a:p>
                      <a:r>
                        <a:rPr lang="en-SG" dirty="0"/>
                        <a:t>Only</a:t>
                      </a:r>
                      <a:r>
                        <a:rPr lang="en-SG" baseline="0" dirty="0"/>
                        <a:t> non-locked out aircraft will reply </a:t>
                      </a:r>
                      <a:endParaRPr lang="en-US" dirty="0"/>
                    </a:p>
                  </a:txBody>
                  <a:tcPr/>
                </a:tc>
                <a:extLst>
                  <a:ext uri="{0D108BD9-81ED-4DB2-BD59-A6C34878D82A}">
                    <a16:rowId xmlns:a16="http://schemas.microsoft.com/office/drawing/2014/main" val="1385134718"/>
                  </a:ext>
                </a:extLst>
              </a:tr>
              <a:tr h="2710278">
                <a:tc>
                  <a:txBody>
                    <a:bodyPr/>
                    <a:lstStyle/>
                    <a:p>
                      <a:r>
                        <a:rPr lang="en-SG" dirty="0"/>
                        <a:t>Roll-call (to</a:t>
                      </a:r>
                      <a:r>
                        <a:rPr lang="en-SG" baseline="0" dirty="0"/>
                        <a:t> only selected aircraft)</a:t>
                      </a:r>
                      <a:endParaRPr lang="en-US" dirty="0"/>
                    </a:p>
                  </a:txBody>
                  <a:tcPr/>
                </a:tc>
                <a:tc>
                  <a:txBody>
                    <a:bodyPr/>
                    <a:lstStyle/>
                    <a:p>
                      <a:r>
                        <a:rPr lang="en-SG" dirty="0"/>
                        <a:t>Aircraft address + height / Mode A with:</a:t>
                      </a:r>
                    </a:p>
                    <a:p>
                      <a:pPr marL="0" indent="0">
                        <a:buNone/>
                      </a:pPr>
                      <a:r>
                        <a:rPr lang="en-SG" u="sng" dirty="0"/>
                        <a:t>Elementary Mode S</a:t>
                      </a:r>
                    </a:p>
                    <a:p>
                      <a:pPr marL="342900" indent="-342900">
                        <a:buAutoNum type="alphaLcParenR"/>
                      </a:pPr>
                      <a:r>
                        <a:rPr lang="en-SG" dirty="0"/>
                        <a:t>Datalink</a:t>
                      </a:r>
                      <a:r>
                        <a:rPr lang="en-SG" baseline="0" dirty="0"/>
                        <a:t> capability report;</a:t>
                      </a:r>
                    </a:p>
                    <a:p>
                      <a:pPr marL="342900" indent="-342900">
                        <a:buAutoNum type="alphaLcParenR"/>
                      </a:pPr>
                      <a:r>
                        <a:rPr lang="en-SG" baseline="0" dirty="0"/>
                        <a:t>Flight ID (aka call-sign);</a:t>
                      </a:r>
                    </a:p>
                    <a:p>
                      <a:pPr marL="342900" indent="-342900">
                        <a:buAutoNum type="alphaLcParenR"/>
                      </a:pPr>
                      <a:r>
                        <a:rPr lang="en-SG" baseline="0" dirty="0"/>
                        <a:t>TCAS resolution advisory report;</a:t>
                      </a:r>
                    </a:p>
                    <a:p>
                      <a:pPr marL="0" indent="0">
                        <a:buNone/>
                      </a:pPr>
                      <a:r>
                        <a:rPr lang="en-SG" u="sng" baseline="0" dirty="0"/>
                        <a:t>Enhanced Mode S</a:t>
                      </a:r>
                    </a:p>
                    <a:p>
                      <a:pPr marL="342900" indent="-342900">
                        <a:buAutoNum type="alphaLcParenR"/>
                      </a:pPr>
                      <a:r>
                        <a:rPr lang="en-SG" baseline="0" dirty="0"/>
                        <a:t>Selected vertical intention;</a:t>
                      </a:r>
                    </a:p>
                    <a:p>
                      <a:pPr marL="342900" indent="-342900">
                        <a:buAutoNum type="alphaLcParenR"/>
                      </a:pPr>
                      <a:r>
                        <a:rPr lang="en-SG" baseline="0" dirty="0"/>
                        <a:t>Track and turn;</a:t>
                      </a:r>
                    </a:p>
                    <a:p>
                      <a:pPr marL="342900" indent="-342900">
                        <a:buAutoNum type="alphaLcParenR"/>
                      </a:pPr>
                      <a:r>
                        <a:rPr lang="en-SG" baseline="0" dirty="0"/>
                        <a:t>Heading and speed;</a:t>
                      </a:r>
                    </a:p>
                  </a:txBody>
                  <a:tcPr/>
                </a:tc>
                <a:tc>
                  <a:txBody>
                    <a:bodyPr/>
                    <a:lstStyle/>
                    <a:p>
                      <a:r>
                        <a:rPr lang="en-SG" dirty="0"/>
                        <a:t>Only target</a:t>
                      </a:r>
                      <a:r>
                        <a:rPr lang="en-SG" baseline="0" dirty="0"/>
                        <a:t> aircraft will reply. </a:t>
                      </a:r>
                      <a:endParaRPr lang="en-US" dirty="0"/>
                    </a:p>
                  </a:txBody>
                  <a:tcPr/>
                </a:tc>
                <a:extLst>
                  <a:ext uri="{0D108BD9-81ED-4DB2-BD59-A6C34878D82A}">
                    <a16:rowId xmlns:a16="http://schemas.microsoft.com/office/drawing/2014/main" val="1956927242"/>
                  </a:ext>
                </a:extLst>
              </a:tr>
            </a:tbl>
          </a:graphicData>
        </a:graphic>
      </p:graphicFrame>
      <p:sp>
        <p:nvSpPr>
          <p:cNvPr id="6" name="Isosceles Triangle 5"/>
          <p:cNvSpPr/>
          <p:nvPr/>
        </p:nvSpPr>
        <p:spPr>
          <a:xfrm>
            <a:off x="1185198" y="3672506"/>
            <a:ext cx="143103" cy="146733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oon 6"/>
          <p:cNvSpPr/>
          <p:nvPr/>
        </p:nvSpPr>
        <p:spPr>
          <a:xfrm rot="19747141">
            <a:off x="1226837" y="2390502"/>
            <a:ext cx="196196" cy="2272434"/>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1417258" y="1676613"/>
            <a:ext cx="2893485" cy="199589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1360899" y="1539551"/>
            <a:ext cx="2745274" cy="19400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412464" y="3102531"/>
            <a:ext cx="1489139" cy="923330"/>
          </a:xfrm>
          <a:prstGeom prst="rect">
            <a:avLst/>
          </a:prstGeom>
          <a:noFill/>
        </p:spPr>
        <p:txBody>
          <a:bodyPr wrap="square" rtlCol="0">
            <a:spAutoFit/>
          </a:bodyPr>
          <a:lstStyle/>
          <a:p>
            <a:r>
              <a:rPr lang="en-US" dirty="0"/>
              <a:t>Interrogation (all-call or roll-call)</a:t>
            </a:r>
          </a:p>
        </p:txBody>
      </p:sp>
      <p:sp>
        <p:nvSpPr>
          <p:cNvPr id="15" name="TextBox 14"/>
          <p:cNvSpPr txBox="1"/>
          <p:nvPr/>
        </p:nvSpPr>
        <p:spPr>
          <a:xfrm>
            <a:off x="1656126" y="2122949"/>
            <a:ext cx="1489139" cy="646331"/>
          </a:xfrm>
          <a:prstGeom prst="rect">
            <a:avLst/>
          </a:prstGeom>
          <a:noFill/>
        </p:spPr>
        <p:txBody>
          <a:bodyPr wrap="square" rtlCol="0">
            <a:spAutoFit/>
          </a:bodyPr>
          <a:lstStyle/>
          <a:p>
            <a:r>
              <a:rPr lang="en-US" dirty="0"/>
              <a:t>Appropriate reply</a:t>
            </a:r>
          </a:p>
        </p:txBody>
      </p:sp>
      <p:sp>
        <p:nvSpPr>
          <p:cNvPr id="16" name="TextBox 15"/>
          <p:cNvSpPr txBox="1"/>
          <p:nvPr/>
        </p:nvSpPr>
        <p:spPr>
          <a:xfrm>
            <a:off x="0" y="6158762"/>
            <a:ext cx="11904452" cy="646331"/>
          </a:xfrm>
          <a:prstGeom prst="rect">
            <a:avLst/>
          </a:prstGeom>
          <a:noFill/>
        </p:spPr>
        <p:txBody>
          <a:bodyPr wrap="square" rtlCol="0">
            <a:spAutoFit/>
          </a:bodyPr>
          <a:lstStyle/>
          <a:p>
            <a:r>
              <a:rPr lang="en-US" dirty="0"/>
              <a:t>For purpose of locking out to all-call, each radar has its own identifier code (IC). Old scheme is the interrogator identifier (II) (15 combination). New scheme is the surveillance identifier (SI) (63 combination). Not all aircraft can recognize the SI code.</a:t>
            </a:r>
          </a:p>
        </p:txBody>
      </p:sp>
      <p:pic>
        <p:nvPicPr>
          <p:cNvPr id="3" name="Picture 2" descr="Logo&#10;&#10;Description automatically generated">
            <a:extLst>
              <a:ext uri="{FF2B5EF4-FFF2-40B4-BE49-F238E27FC236}">
                <a16:creationId xmlns:a16="http://schemas.microsoft.com/office/drawing/2014/main" id="{05A1C1A7-E962-9D4E-A2CF-10E64534B6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3558" y="1282325"/>
            <a:ext cx="920000" cy="690000"/>
          </a:xfrm>
          <a:prstGeom prst="rect">
            <a:avLst/>
          </a:prstGeom>
        </p:spPr>
      </p:pic>
    </p:spTree>
    <p:extLst>
      <p:ext uri="{BB962C8B-B14F-4D97-AF65-F5344CB8AC3E}">
        <p14:creationId xmlns:p14="http://schemas.microsoft.com/office/powerpoint/2010/main" val="629799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188" y="0"/>
            <a:ext cx="10515600" cy="1325563"/>
          </a:xfrm>
        </p:spPr>
        <p:txBody>
          <a:bodyPr/>
          <a:lstStyle/>
          <a:p>
            <a:r>
              <a:rPr lang="en-SG" dirty="0"/>
              <a:t>Radar identifiers</a:t>
            </a:r>
            <a:endParaRPr lang="en-US" dirty="0"/>
          </a:p>
        </p:txBody>
      </p:sp>
      <p:sp>
        <p:nvSpPr>
          <p:cNvPr id="4" name="Oval 3"/>
          <p:cNvSpPr/>
          <p:nvPr/>
        </p:nvSpPr>
        <p:spPr>
          <a:xfrm>
            <a:off x="277110" y="1650013"/>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958981" y="1661165"/>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78803" y="2976861"/>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091769" y="1632081"/>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1630446" y="2959747"/>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2668964" y="2891561"/>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1620134" y="3739510"/>
            <a:ext cx="2286000" cy="22860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563448" y="2427577"/>
            <a:ext cx="622169" cy="369332"/>
          </a:xfrm>
          <a:prstGeom prst="rect">
            <a:avLst/>
          </a:prstGeom>
          <a:noFill/>
        </p:spPr>
        <p:txBody>
          <a:bodyPr wrap="square" rtlCol="0">
            <a:spAutoFit/>
          </a:bodyPr>
          <a:lstStyle/>
          <a:p>
            <a:r>
              <a:rPr lang="en-SG" dirty="0"/>
              <a:t>II=1</a:t>
            </a:r>
            <a:endParaRPr lang="en-US" dirty="0"/>
          </a:p>
        </p:txBody>
      </p:sp>
      <p:sp>
        <p:nvSpPr>
          <p:cNvPr id="12" name="TextBox 11"/>
          <p:cNvSpPr txBox="1"/>
          <p:nvPr/>
        </p:nvSpPr>
        <p:spPr>
          <a:xfrm>
            <a:off x="1043921" y="4219540"/>
            <a:ext cx="622169" cy="369332"/>
          </a:xfrm>
          <a:prstGeom prst="rect">
            <a:avLst/>
          </a:prstGeom>
          <a:noFill/>
        </p:spPr>
        <p:txBody>
          <a:bodyPr wrap="square" rtlCol="0">
            <a:spAutoFit/>
          </a:bodyPr>
          <a:lstStyle/>
          <a:p>
            <a:r>
              <a:rPr lang="en-SG" dirty="0"/>
              <a:t>II=2</a:t>
            </a:r>
            <a:endParaRPr lang="en-US" dirty="0"/>
          </a:p>
        </p:txBody>
      </p:sp>
      <p:sp>
        <p:nvSpPr>
          <p:cNvPr id="13" name="TextBox 12"/>
          <p:cNvSpPr txBox="1"/>
          <p:nvPr/>
        </p:nvSpPr>
        <p:spPr>
          <a:xfrm>
            <a:off x="2393523" y="4206597"/>
            <a:ext cx="622169" cy="369332"/>
          </a:xfrm>
          <a:prstGeom prst="rect">
            <a:avLst/>
          </a:prstGeom>
          <a:noFill/>
        </p:spPr>
        <p:txBody>
          <a:bodyPr wrap="square" rtlCol="0">
            <a:spAutoFit/>
          </a:bodyPr>
          <a:lstStyle/>
          <a:p>
            <a:r>
              <a:rPr lang="en-SG" dirty="0"/>
              <a:t>II=3</a:t>
            </a:r>
            <a:endParaRPr lang="en-US" dirty="0"/>
          </a:p>
        </p:txBody>
      </p:sp>
      <p:sp>
        <p:nvSpPr>
          <p:cNvPr id="14" name="TextBox 13"/>
          <p:cNvSpPr txBox="1"/>
          <p:nvPr/>
        </p:nvSpPr>
        <p:spPr>
          <a:xfrm>
            <a:off x="1682784" y="2500439"/>
            <a:ext cx="622169" cy="369332"/>
          </a:xfrm>
          <a:prstGeom prst="rect">
            <a:avLst/>
          </a:prstGeom>
          <a:noFill/>
        </p:spPr>
        <p:txBody>
          <a:bodyPr wrap="square" rtlCol="0">
            <a:spAutoFit/>
          </a:bodyPr>
          <a:lstStyle/>
          <a:p>
            <a:r>
              <a:rPr lang="en-SG" dirty="0"/>
              <a:t>II=4</a:t>
            </a:r>
            <a:endParaRPr lang="en-US" dirty="0"/>
          </a:p>
        </p:txBody>
      </p:sp>
      <p:sp>
        <p:nvSpPr>
          <p:cNvPr id="15" name="TextBox 14"/>
          <p:cNvSpPr txBox="1"/>
          <p:nvPr/>
        </p:nvSpPr>
        <p:spPr>
          <a:xfrm>
            <a:off x="2413802" y="4842322"/>
            <a:ext cx="622169" cy="369332"/>
          </a:xfrm>
          <a:prstGeom prst="rect">
            <a:avLst/>
          </a:prstGeom>
          <a:noFill/>
        </p:spPr>
        <p:txBody>
          <a:bodyPr wrap="square" rtlCol="0">
            <a:spAutoFit/>
          </a:bodyPr>
          <a:lstStyle/>
          <a:p>
            <a:r>
              <a:rPr lang="en-SG" dirty="0"/>
              <a:t>II=5</a:t>
            </a:r>
            <a:endParaRPr lang="en-US" dirty="0"/>
          </a:p>
        </p:txBody>
      </p:sp>
      <p:sp>
        <p:nvSpPr>
          <p:cNvPr id="16" name="TextBox 15"/>
          <p:cNvSpPr txBox="1"/>
          <p:nvPr/>
        </p:nvSpPr>
        <p:spPr>
          <a:xfrm>
            <a:off x="3158177" y="2434520"/>
            <a:ext cx="622169" cy="369332"/>
          </a:xfrm>
          <a:prstGeom prst="rect">
            <a:avLst/>
          </a:prstGeom>
          <a:noFill/>
        </p:spPr>
        <p:txBody>
          <a:bodyPr wrap="square" rtlCol="0">
            <a:spAutoFit/>
          </a:bodyPr>
          <a:lstStyle/>
          <a:p>
            <a:r>
              <a:rPr lang="en-SG" dirty="0"/>
              <a:t>II=6</a:t>
            </a:r>
            <a:endParaRPr lang="en-US" dirty="0"/>
          </a:p>
        </p:txBody>
      </p:sp>
      <p:sp>
        <p:nvSpPr>
          <p:cNvPr id="17" name="TextBox 16"/>
          <p:cNvSpPr txBox="1"/>
          <p:nvPr/>
        </p:nvSpPr>
        <p:spPr>
          <a:xfrm>
            <a:off x="3679403" y="3850208"/>
            <a:ext cx="622169" cy="369332"/>
          </a:xfrm>
          <a:prstGeom prst="rect">
            <a:avLst/>
          </a:prstGeom>
          <a:noFill/>
        </p:spPr>
        <p:txBody>
          <a:bodyPr wrap="square" rtlCol="0">
            <a:spAutoFit/>
          </a:bodyPr>
          <a:lstStyle/>
          <a:p>
            <a:r>
              <a:rPr lang="en-SG" dirty="0"/>
              <a:t>II=7</a:t>
            </a:r>
            <a:endParaRPr lang="en-US" dirty="0"/>
          </a:p>
        </p:txBody>
      </p:sp>
      <p:sp>
        <p:nvSpPr>
          <p:cNvPr id="18" name="Oval 17"/>
          <p:cNvSpPr/>
          <p:nvPr/>
        </p:nvSpPr>
        <p:spPr>
          <a:xfrm>
            <a:off x="6959730" y="12845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nvSpPr>
        <p:spPr>
          <a:xfrm>
            <a:off x="7112130" y="14369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nvSpPr>
        <p:spPr>
          <a:xfrm>
            <a:off x="7264530" y="15893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nvSpPr>
        <p:spPr>
          <a:xfrm>
            <a:off x="7416930" y="17417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7569330" y="18941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nvSpPr>
        <p:spPr>
          <a:xfrm>
            <a:off x="7721730" y="20465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7874130" y="21989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nvSpPr>
        <p:spPr>
          <a:xfrm>
            <a:off x="8026530" y="23513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nvSpPr>
        <p:spPr>
          <a:xfrm>
            <a:off x="8178930" y="25037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8331330" y="26561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nvSpPr>
        <p:spPr>
          <a:xfrm>
            <a:off x="8483730" y="28085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nvSpPr>
        <p:spPr>
          <a:xfrm>
            <a:off x="8636130" y="29609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nvSpPr>
        <p:spPr>
          <a:xfrm>
            <a:off x="8788530" y="31133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nvSpPr>
        <p:spPr>
          <a:xfrm>
            <a:off x="8940930" y="326577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6530812" y="134072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nvSpPr>
        <p:spPr>
          <a:xfrm>
            <a:off x="6683212" y="149312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nvSpPr>
        <p:spPr>
          <a:xfrm>
            <a:off x="6835612" y="164552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nvSpPr>
        <p:spPr>
          <a:xfrm>
            <a:off x="6988012" y="179792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nvSpPr>
        <p:spPr>
          <a:xfrm>
            <a:off x="7140412" y="195032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nvSpPr>
        <p:spPr>
          <a:xfrm>
            <a:off x="7292812" y="2102727"/>
            <a:ext cx="3200400" cy="3200400"/>
          </a:xfrm>
          <a:prstGeom prst="ellipse">
            <a:avLst/>
          </a:prstGeom>
          <a:solidFill>
            <a:schemeClr val="accent2">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p:cNvSpPr txBox="1"/>
          <p:nvPr/>
        </p:nvSpPr>
        <p:spPr>
          <a:xfrm>
            <a:off x="179110" y="1074656"/>
            <a:ext cx="5379444" cy="369332"/>
          </a:xfrm>
          <a:prstGeom prst="rect">
            <a:avLst/>
          </a:prstGeom>
          <a:noFill/>
        </p:spPr>
        <p:txBody>
          <a:bodyPr wrap="square" rtlCol="0">
            <a:spAutoFit/>
          </a:bodyPr>
          <a:lstStyle/>
          <a:p>
            <a:r>
              <a:rPr lang="en-SG" dirty="0"/>
              <a:t>II codes can be used if not too many overlapping radars</a:t>
            </a:r>
            <a:endParaRPr lang="en-US" dirty="0"/>
          </a:p>
        </p:txBody>
      </p:sp>
      <p:sp>
        <p:nvSpPr>
          <p:cNvPr id="39" name="TextBox 38"/>
          <p:cNvSpPr txBox="1"/>
          <p:nvPr/>
        </p:nvSpPr>
        <p:spPr>
          <a:xfrm>
            <a:off x="6479808" y="747319"/>
            <a:ext cx="5379444" cy="369332"/>
          </a:xfrm>
          <a:prstGeom prst="rect">
            <a:avLst/>
          </a:prstGeom>
          <a:noFill/>
        </p:spPr>
        <p:txBody>
          <a:bodyPr wrap="square" rtlCol="0">
            <a:spAutoFit/>
          </a:bodyPr>
          <a:lstStyle/>
          <a:p>
            <a:r>
              <a:rPr lang="en-SG" dirty="0"/>
              <a:t>SI codes has to be used if too many overlapping radars</a:t>
            </a:r>
            <a:endParaRPr lang="en-US" dirty="0"/>
          </a:p>
        </p:txBody>
      </p:sp>
    </p:spTree>
    <p:extLst>
      <p:ext uri="{BB962C8B-B14F-4D97-AF65-F5344CB8AC3E}">
        <p14:creationId xmlns:p14="http://schemas.microsoft.com/office/powerpoint/2010/main" val="278433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p:txBody>
          <a:bodyPr/>
          <a:lstStyle/>
          <a:p>
            <a:r>
              <a:rPr lang="en-SG" dirty="0"/>
              <a:t>All-call</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8524" y="2155448"/>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4292" y="3075071"/>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902514" y="2964837"/>
            <a:ext cx="1256183" cy="19233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F0148BD-21A8-C961-E792-E3738177FA19}"/>
              </a:ext>
            </a:extLst>
          </p:cNvPr>
          <p:cNvSpPr txBox="1"/>
          <p:nvPr/>
        </p:nvSpPr>
        <p:spPr>
          <a:xfrm>
            <a:off x="152400" y="1890786"/>
            <a:ext cx="3202666" cy="923330"/>
          </a:xfrm>
          <a:prstGeom prst="rect">
            <a:avLst/>
          </a:prstGeom>
          <a:noFill/>
          <a:ln>
            <a:solidFill>
              <a:schemeClr val="tx1"/>
            </a:solidFill>
          </a:ln>
        </p:spPr>
        <p:txBody>
          <a:bodyPr wrap="square" rtlCol="0">
            <a:spAutoFit/>
          </a:bodyPr>
          <a:lstStyle/>
          <a:p>
            <a:r>
              <a:rPr lang="en-SG" dirty="0"/>
              <a:t>24 bit aircraft address = 76ABCD</a:t>
            </a:r>
          </a:p>
          <a:p>
            <a:r>
              <a:rPr lang="en-SG" dirty="0"/>
              <a:t>Locked out to II = 4, 7</a:t>
            </a:r>
          </a:p>
          <a:p>
            <a:r>
              <a:rPr lang="en-SG" dirty="0"/>
              <a:t>Locked out to SI =21, 22</a:t>
            </a:r>
          </a:p>
        </p:txBody>
      </p:sp>
      <p:sp>
        <p:nvSpPr>
          <p:cNvPr id="25" name="TextBox 24">
            <a:extLst>
              <a:ext uri="{FF2B5EF4-FFF2-40B4-BE49-F238E27FC236}">
                <a16:creationId xmlns:a16="http://schemas.microsoft.com/office/drawing/2014/main" id="{CD60E38F-2486-2585-7142-1F9F51B300BD}"/>
              </a:ext>
            </a:extLst>
          </p:cNvPr>
          <p:cNvSpPr txBox="1"/>
          <p:nvPr/>
        </p:nvSpPr>
        <p:spPr>
          <a:xfrm>
            <a:off x="4851670" y="6099518"/>
            <a:ext cx="2417006" cy="369332"/>
          </a:xfrm>
          <a:prstGeom prst="rect">
            <a:avLst/>
          </a:prstGeom>
          <a:noFill/>
        </p:spPr>
        <p:txBody>
          <a:bodyPr wrap="square" rtlCol="0">
            <a:spAutoFit/>
          </a:bodyPr>
          <a:lstStyle/>
          <a:p>
            <a:r>
              <a:rPr lang="en-SG" dirty="0"/>
              <a:t>Radar with II=7</a:t>
            </a:r>
          </a:p>
        </p:txBody>
      </p:sp>
      <p:sp>
        <p:nvSpPr>
          <p:cNvPr id="26" name="TextBox 25">
            <a:extLst>
              <a:ext uri="{FF2B5EF4-FFF2-40B4-BE49-F238E27FC236}">
                <a16:creationId xmlns:a16="http://schemas.microsoft.com/office/drawing/2014/main" id="{E51700B2-EDB5-08A7-2B78-63211A6B0297}"/>
              </a:ext>
            </a:extLst>
          </p:cNvPr>
          <p:cNvSpPr txBox="1"/>
          <p:nvPr/>
        </p:nvSpPr>
        <p:spPr>
          <a:xfrm>
            <a:off x="8477744" y="1958476"/>
            <a:ext cx="3202666" cy="923330"/>
          </a:xfrm>
          <a:prstGeom prst="rect">
            <a:avLst/>
          </a:prstGeom>
          <a:noFill/>
          <a:ln>
            <a:solidFill>
              <a:schemeClr val="tx1"/>
            </a:solidFill>
          </a:ln>
        </p:spPr>
        <p:txBody>
          <a:bodyPr wrap="square" rtlCol="0">
            <a:spAutoFit/>
          </a:bodyPr>
          <a:lstStyle/>
          <a:p>
            <a:r>
              <a:rPr lang="en-SG" dirty="0"/>
              <a:t>24 bit aircraft address = 34ABCE</a:t>
            </a:r>
          </a:p>
          <a:p>
            <a:r>
              <a:rPr lang="en-SG" dirty="0"/>
              <a:t>Locked out to II = 4</a:t>
            </a:r>
          </a:p>
          <a:p>
            <a:r>
              <a:rPr lang="en-SG" dirty="0"/>
              <a:t>Locked out to SI =21, 22</a:t>
            </a:r>
          </a:p>
        </p:txBody>
      </p:sp>
      <p:sp>
        <p:nvSpPr>
          <p:cNvPr id="27" name="TextBox 26">
            <a:extLst>
              <a:ext uri="{FF2B5EF4-FFF2-40B4-BE49-F238E27FC236}">
                <a16:creationId xmlns:a16="http://schemas.microsoft.com/office/drawing/2014/main" id="{A521EAB5-1C34-8314-BE3A-3D03DA538636}"/>
              </a:ext>
            </a:extLst>
          </p:cNvPr>
          <p:cNvSpPr txBox="1"/>
          <p:nvPr/>
        </p:nvSpPr>
        <p:spPr>
          <a:xfrm>
            <a:off x="5998157" y="2850290"/>
            <a:ext cx="1565641" cy="646331"/>
          </a:xfrm>
          <a:prstGeom prst="rect">
            <a:avLst/>
          </a:prstGeom>
          <a:noFill/>
        </p:spPr>
        <p:txBody>
          <a:bodyPr wrap="square" rtlCol="0">
            <a:spAutoFit/>
          </a:bodyPr>
          <a:lstStyle/>
          <a:p>
            <a:r>
              <a:rPr lang="en-SG" dirty="0"/>
              <a:t>All call interrogation</a:t>
            </a:r>
          </a:p>
        </p:txBody>
      </p:sp>
      <p:sp>
        <p:nvSpPr>
          <p:cNvPr id="28" name="TextBox 27">
            <a:extLst>
              <a:ext uri="{FF2B5EF4-FFF2-40B4-BE49-F238E27FC236}">
                <a16:creationId xmlns:a16="http://schemas.microsoft.com/office/drawing/2014/main" id="{442C184A-E589-0CF0-9364-F99A57D8BD0F}"/>
              </a:ext>
            </a:extLst>
          </p:cNvPr>
          <p:cNvSpPr txBox="1"/>
          <p:nvPr/>
        </p:nvSpPr>
        <p:spPr>
          <a:xfrm>
            <a:off x="4140504" y="2782669"/>
            <a:ext cx="1565641" cy="646331"/>
          </a:xfrm>
          <a:prstGeom prst="rect">
            <a:avLst/>
          </a:prstGeom>
          <a:noFill/>
        </p:spPr>
        <p:txBody>
          <a:bodyPr wrap="square" rtlCol="0">
            <a:spAutoFit/>
          </a:bodyPr>
          <a:lstStyle/>
          <a:p>
            <a:r>
              <a:rPr lang="en-SG" dirty="0"/>
              <a:t>All call interrogation</a:t>
            </a:r>
          </a:p>
        </p:txBody>
      </p:sp>
      <p:sp>
        <p:nvSpPr>
          <p:cNvPr id="29" name="TextBox 28">
            <a:extLst>
              <a:ext uri="{FF2B5EF4-FFF2-40B4-BE49-F238E27FC236}">
                <a16:creationId xmlns:a16="http://schemas.microsoft.com/office/drawing/2014/main" id="{80D56E6B-A783-9FBB-D8A9-28DB029F1C2A}"/>
              </a:ext>
            </a:extLst>
          </p:cNvPr>
          <p:cNvSpPr txBox="1"/>
          <p:nvPr/>
        </p:nvSpPr>
        <p:spPr>
          <a:xfrm>
            <a:off x="2255520" y="3164935"/>
            <a:ext cx="2080541" cy="923330"/>
          </a:xfrm>
          <a:prstGeom prst="rect">
            <a:avLst/>
          </a:prstGeom>
          <a:noFill/>
        </p:spPr>
        <p:txBody>
          <a:bodyPr wrap="square" rtlCol="0">
            <a:spAutoFit/>
          </a:bodyPr>
          <a:lstStyle/>
          <a:p>
            <a:r>
              <a:rPr lang="en-SG" dirty="0"/>
              <a:t>No reply to all call interrogation from radar with II=7</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268676" y="3883151"/>
            <a:ext cx="1565641" cy="1200329"/>
          </a:xfrm>
          <a:prstGeom prst="rect">
            <a:avLst/>
          </a:prstGeom>
          <a:noFill/>
        </p:spPr>
        <p:txBody>
          <a:bodyPr wrap="square" rtlCol="0">
            <a:spAutoFit/>
          </a:bodyPr>
          <a:lstStyle/>
          <a:p>
            <a:r>
              <a:rPr lang="en-SG" dirty="0"/>
              <a:t>Reply with 24 bit address = 34ABCE and II=7</a:t>
            </a:r>
          </a:p>
        </p:txBody>
      </p:sp>
      <p:sp>
        <p:nvSpPr>
          <p:cNvPr id="31" name="TextBox 30">
            <a:extLst>
              <a:ext uri="{FF2B5EF4-FFF2-40B4-BE49-F238E27FC236}">
                <a16:creationId xmlns:a16="http://schemas.microsoft.com/office/drawing/2014/main" id="{2746BA80-89A3-072F-31AE-CF7006C6B2C6}"/>
              </a:ext>
            </a:extLst>
          </p:cNvPr>
          <p:cNvSpPr txBox="1"/>
          <p:nvPr/>
        </p:nvSpPr>
        <p:spPr>
          <a:xfrm>
            <a:off x="1526015" y="4943955"/>
            <a:ext cx="3202666" cy="646331"/>
          </a:xfrm>
          <a:prstGeom prst="rect">
            <a:avLst/>
          </a:prstGeom>
          <a:noFill/>
          <a:ln>
            <a:solidFill>
              <a:schemeClr val="tx1"/>
            </a:solidFill>
          </a:ln>
        </p:spPr>
        <p:txBody>
          <a:bodyPr wrap="square" rtlCol="0">
            <a:spAutoFit/>
          </a:bodyPr>
          <a:lstStyle/>
          <a:p>
            <a:r>
              <a:rPr lang="en-SG" dirty="0"/>
              <a:t>Currently acquired aircraft</a:t>
            </a:r>
          </a:p>
          <a:p>
            <a:r>
              <a:rPr lang="en-SG" dirty="0"/>
              <a:t>24 bit aircraft address = 76ABCD</a:t>
            </a:r>
          </a:p>
        </p:txBody>
      </p:sp>
      <p:sp>
        <p:nvSpPr>
          <p:cNvPr id="33" name="TextBox 32">
            <a:extLst>
              <a:ext uri="{FF2B5EF4-FFF2-40B4-BE49-F238E27FC236}">
                <a16:creationId xmlns:a16="http://schemas.microsoft.com/office/drawing/2014/main" id="{BA432D49-01F2-AABD-6CB9-2764A083E59A}"/>
              </a:ext>
            </a:extLst>
          </p:cNvPr>
          <p:cNvSpPr txBox="1"/>
          <p:nvPr/>
        </p:nvSpPr>
        <p:spPr>
          <a:xfrm>
            <a:off x="1532973" y="5590286"/>
            <a:ext cx="3202666" cy="646331"/>
          </a:xfrm>
          <a:prstGeom prst="rect">
            <a:avLst/>
          </a:prstGeom>
          <a:noFill/>
          <a:ln>
            <a:solidFill>
              <a:schemeClr val="tx1"/>
            </a:solidFill>
          </a:ln>
        </p:spPr>
        <p:txBody>
          <a:bodyPr wrap="square" rtlCol="0">
            <a:spAutoFit/>
          </a:bodyPr>
          <a:lstStyle/>
          <a:p>
            <a:r>
              <a:rPr lang="en-SG" dirty="0"/>
              <a:t>Newly acquired aircraft</a:t>
            </a:r>
          </a:p>
          <a:p>
            <a:r>
              <a:rPr lang="en-SG" dirty="0"/>
              <a:t>24 bit aircraft address = 34ABCE</a:t>
            </a:r>
          </a:p>
        </p:txBody>
      </p:sp>
    </p:spTree>
    <p:extLst>
      <p:ext uri="{BB962C8B-B14F-4D97-AF65-F5344CB8AC3E}">
        <p14:creationId xmlns:p14="http://schemas.microsoft.com/office/powerpoint/2010/main" val="3527779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build="p"/>
      <p:bldP spid="29" grpId="0"/>
      <p:bldP spid="30" grpId="0"/>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p:txBody>
          <a:bodyPr/>
          <a:lstStyle/>
          <a:p>
            <a:r>
              <a:rPr lang="en-SG" dirty="0"/>
              <a:t>Roll-call</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42514" y="216029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37087" y="2807494"/>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902514" y="2964837"/>
            <a:ext cx="1256183" cy="19233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D60E38F-2486-2585-7142-1F9F51B300BD}"/>
              </a:ext>
            </a:extLst>
          </p:cNvPr>
          <p:cNvSpPr txBox="1"/>
          <p:nvPr/>
        </p:nvSpPr>
        <p:spPr>
          <a:xfrm>
            <a:off x="3902514" y="5993283"/>
            <a:ext cx="2417006" cy="369332"/>
          </a:xfrm>
          <a:prstGeom prst="rect">
            <a:avLst/>
          </a:prstGeom>
          <a:noFill/>
        </p:spPr>
        <p:txBody>
          <a:bodyPr wrap="square" rtlCol="0">
            <a:spAutoFit/>
          </a:bodyPr>
          <a:lstStyle/>
          <a:p>
            <a:r>
              <a:rPr lang="en-SG" dirty="0"/>
              <a:t>Radar with II= 7</a:t>
            </a:r>
          </a:p>
        </p:txBody>
      </p:sp>
      <p:sp>
        <p:nvSpPr>
          <p:cNvPr id="28" name="TextBox 27">
            <a:extLst>
              <a:ext uri="{FF2B5EF4-FFF2-40B4-BE49-F238E27FC236}">
                <a16:creationId xmlns:a16="http://schemas.microsoft.com/office/drawing/2014/main" id="{442C184A-E589-0CF0-9364-F99A57D8BD0F}"/>
              </a:ext>
            </a:extLst>
          </p:cNvPr>
          <p:cNvSpPr txBox="1"/>
          <p:nvPr/>
        </p:nvSpPr>
        <p:spPr>
          <a:xfrm>
            <a:off x="4263195" y="2495468"/>
            <a:ext cx="1672493" cy="1477328"/>
          </a:xfrm>
          <a:prstGeom prst="rect">
            <a:avLst/>
          </a:prstGeom>
          <a:noFill/>
        </p:spPr>
        <p:txBody>
          <a:bodyPr wrap="square" rtlCol="0">
            <a:spAutoFit/>
          </a:bodyPr>
          <a:lstStyle/>
          <a:p>
            <a:r>
              <a:rPr lang="en-SG" dirty="0"/>
              <a:t>roll call interrogation to 76ABCD, with lock out command</a:t>
            </a:r>
          </a:p>
        </p:txBody>
      </p:sp>
      <p:sp>
        <p:nvSpPr>
          <p:cNvPr id="29" name="TextBox 28">
            <a:extLst>
              <a:ext uri="{FF2B5EF4-FFF2-40B4-BE49-F238E27FC236}">
                <a16:creationId xmlns:a16="http://schemas.microsoft.com/office/drawing/2014/main" id="{80D56E6B-A783-9FBB-D8A9-28DB029F1C2A}"/>
              </a:ext>
            </a:extLst>
          </p:cNvPr>
          <p:cNvSpPr txBox="1"/>
          <p:nvPr/>
        </p:nvSpPr>
        <p:spPr>
          <a:xfrm>
            <a:off x="2031058" y="3626330"/>
            <a:ext cx="2080541" cy="923330"/>
          </a:xfrm>
          <a:prstGeom prst="rect">
            <a:avLst/>
          </a:prstGeom>
          <a:noFill/>
        </p:spPr>
        <p:txBody>
          <a:bodyPr wrap="square" rtlCol="0">
            <a:spAutoFit/>
          </a:bodyPr>
          <a:lstStyle/>
          <a:p>
            <a:r>
              <a:rPr lang="en-SG" dirty="0"/>
              <a:t>Reply with 24 bit address with requested data</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268676" y="3883151"/>
            <a:ext cx="1565641" cy="1200329"/>
          </a:xfrm>
          <a:prstGeom prst="rect">
            <a:avLst/>
          </a:prstGeom>
          <a:noFill/>
        </p:spPr>
        <p:txBody>
          <a:bodyPr wrap="square" rtlCol="0">
            <a:spAutoFit/>
          </a:bodyPr>
          <a:lstStyle/>
          <a:p>
            <a:r>
              <a:rPr lang="en-SG" dirty="0"/>
              <a:t>Reply with 24bit address and requested data</a:t>
            </a:r>
          </a:p>
        </p:txBody>
      </p:sp>
      <p:sp>
        <p:nvSpPr>
          <p:cNvPr id="3" name="TextBox 2">
            <a:extLst>
              <a:ext uri="{FF2B5EF4-FFF2-40B4-BE49-F238E27FC236}">
                <a16:creationId xmlns:a16="http://schemas.microsoft.com/office/drawing/2014/main" id="{A14CF548-F117-B47F-C2BA-1FAB414B8AD1}"/>
              </a:ext>
            </a:extLst>
          </p:cNvPr>
          <p:cNvSpPr txBox="1"/>
          <p:nvPr/>
        </p:nvSpPr>
        <p:spPr>
          <a:xfrm>
            <a:off x="152400" y="1890786"/>
            <a:ext cx="3202666" cy="923330"/>
          </a:xfrm>
          <a:prstGeom prst="rect">
            <a:avLst/>
          </a:prstGeom>
          <a:noFill/>
          <a:ln>
            <a:solidFill>
              <a:schemeClr val="tx1"/>
            </a:solidFill>
          </a:ln>
        </p:spPr>
        <p:txBody>
          <a:bodyPr wrap="square" rtlCol="0">
            <a:spAutoFit/>
          </a:bodyPr>
          <a:lstStyle/>
          <a:p>
            <a:r>
              <a:rPr lang="en-SG" dirty="0"/>
              <a:t>24 bit aircraft address = 76ABCD</a:t>
            </a:r>
          </a:p>
          <a:p>
            <a:r>
              <a:rPr lang="en-SG" dirty="0"/>
              <a:t>Locked out to II = 4, 7 </a:t>
            </a:r>
          </a:p>
          <a:p>
            <a:r>
              <a:rPr lang="en-SG" dirty="0"/>
              <a:t>Locked out to SI =21, 22</a:t>
            </a:r>
          </a:p>
        </p:txBody>
      </p:sp>
      <p:sp>
        <p:nvSpPr>
          <p:cNvPr id="8" name="TextBox 7">
            <a:extLst>
              <a:ext uri="{FF2B5EF4-FFF2-40B4-BE49-F238E27FC236}">
                <a16:creationId xmlns:a16="http://schemas.microsoft.com/office/drawing/2014/main" id="{1783E315-4E44-8E53-04B2-14CDAE056026}"/>
              </a:ext>
            </a:extLst>
          </p:cNvPr>
          <p:cNvSpPr txBox="1"/>
          <p:nvPr/>
        </p:nvSpPr>
        <p:spPr>
          <a:xfrm>
            <a:off x="8836934" y="1498507"/>
            <a:ext cx="3202666" cy="923330"/>
          </a:xfrm>
          <a:prstGeom prst="rect">
            <a:avLst/>
          </a:prstGeom>
          <a:noFill/>
          <a:ln>
            <a:solidFill>
              <a:schemeClr val="tx1"/>
            </a:solidFill>
          </a:ln>
        </p:spPr>
        <p:txBody>
          <a:bodyPr wrap="square" rtlCol="0">
            <a:spAutoFit/>
          </a:bodyPr>
          <a:lstStyle/>
          <a:p>
            <a:r>
              <a:rPr lang="en-SG" dirty="0"/>
              <a:t>24 bit aircraft address = 34ABCE</a:t>
            </a:r>
          </a:p>
          <a:p>
            <a:r>
              <a:rPr lang="en-SG" dirty="0"/>
              <a:t>Locked out to II = 4</a:t>
            </a:r>
          </a:p>
          <a:p>
            <a:r>
              <a:rPr lang="en-SG" dirty="0"/>
              <a:t>Locked out to SI =21, 22</a:t>
            </a:r>
          </a:p>
        </p:txBody>
      </p:sp>
      <p:sp>
        <p:nvSpPr>
          <p:cNvPr id="11" name="TextBox 10">
            <a:extLst>
              <a:ext uri="{FF2B5EF4-FFF2-40B4-BE49-F238E27FC236}">
                <a16:creationId xmlns:a16="http://schemas.microsoft.com/office/drawing/2014/main" id="{987A0213-31C8-4433-3DCC-69EAA7BD7C8E}"/>
              </a:ext>
            </a:extLst>
          </p:cNvPr>
          <p:cNvSpPr txBox="1"/>
          <p:nvPr/>
        </p:nvSpPr>
        <p:spPr>
          <a:xfrm>
            <a:off x="1526015" y="5044673"/>
            <a:ext cx="3202666" cy="923330"/>
          </a:xfrm>
          <a:prstGeom prst="rect">
            <a:avLst/>
          </a:prstGeom>
          <a:noFill/>
          <a:ln>
            <a:solidFill>
              <a:schemeClr val="tx1"/>
            </a:solidFill>
          </a:ln>
        </p:spPr>
        <p:txBody>
          <a:bodyPr wrap="square" rtlCol="0">
            <a:spAutoFit/>
          </a:bodyPr>
          <a:lstStyle/>
          <a:p>
            <a:r>
              <a:rPr lang="en-SG" dirty="0"/>
              <a:t>Currently acquired aircraft</a:t>
            </a:r>
          </a:p>
          <a:p>
            <a:r>
              <a:rPr lang="en-SG" dirty="0"/>
              <a:t>24 bit aircraft address = 76ABCD, 34ABCE</a:t>
            </a:r>
          </a:p>
        </p:txBody>
      </p:sp>
      <p:sp>
        <p:nvSpPr>
          <p:cNvPr id="12" name="TextBox 11">
            <a:extLst>
              <a:ext uri="{FF2B5EF4-FFF2-40B4-BE49-F238E27FC236}">
                <a16:creationId xmlns:a16="http://schemas.microsoft.com/office/drawing/2014/main" id="{3322E8DB-FA46-7CC8-9A7C-6F90167AE518}"/>
              </a:ext>
            </a:extLst>
          </p:cNvPr>
          <p:cNvSpPr txBox="1"/>
          <p:nvPr/>
        </p:nvSpPr>
        <p:spPr>
          <a:xfrm>
            <a:off x="6421799" y="1853509"/>
            <a:ext cx="1672493" cy="1477328"/>
          </a:xfrm>
          <a:prstGeom prst="rect">
            <a:avLst/>
          </a:prstGeom>
          <a:noFill/>
        </p:spPr>
        <p:txBody>
          <a:bodyPr wrap="square" rtlCol="0">
            <a:spAutoFit/>
          </a:bodyPr>
          <a:lstStyle/>
          <a:p>
            <a:r>
              <a:rPr lang="en-SG" dirty="0"/>
              <a:t>roll call interrogation to 34ABCE, with lock out command</a:t>
            </a:r>
          </a:p>
        </p:txBody>
      </p:sp>
      <p:cxnSp>
        <p:nvCxnSpPr>
          <p:cNvPr id="13" name="Straight Arrow Connector 12">
            <a:extLst>
              <a:ext uri="{FF2B5EF4-FFF2-40B4-BE49-F238E27FC236}">
                <a16:creationId xmlns:a16="http://schemas.microsoft.com/office/drawing/2014/main" id="{36F245BE-9E9A-2AFD-2383-60A2612CD38E}"/>
              </a:ext>
            </a:extLst>
          </p:cNvPr>
          <p:cNvCxnSpPr>
            <a:cxnSpLocks/>
          </p:cNvCxnSpPr>
          <p:nvPr/>
        </p:nvCxnSpPr>
        <p:spPr>
          <a:xfrm>
            <a:off x="3612855" y="3152494"/>
            <a:ext cx="1184427" cy="17757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2BD56EB-6DAD-7ECE-918D-29E80AC64C99}"/>
              </a:ext>
            </a:extLst>
          </p:cNvPr>
          <p:cNvSpPr txBox="1"/>
          <p:nvPr/>
        </p:nvSpPr>
        <p:spPr>
          <a:xfrm>
            <a:off x="8836934" y="2438162"/>
            <a:ext cx="3202666" cy="369332"/>
          </a:xfrm>
          <a:prstGeom prst="rect">
            <a:avLst/>
          </a:prstGeom>
          <a:noFill/>
          <a:ln>
            <a:solidFill>
              <a:schemeClr val="tx1"/>
            </a:solidFill>
          </a:ln>
        </p:spPr>
        <p:txBody>
          <a:bodyPr wrap="square" rtlCol="0">
            <a:spAutoFit/>
          </a:bodyPr>
          <a:lstStyle/>
          <a:p>
            <a:r>
              <a:rPr lang="en-SG" dirty="0"/>
              <a:t>Addition radar to lock out II = 7</a:t>
            </a:r>
          </a:p>
        </p:txBody>
      </p:sp>
    </p:spTree>
    <p:extLst>
      <p:ext uri="{BB962C8B-B14F-4D97-AF65-F5344CB8AC3E}">
        <p14:creationId xmlns:p14="http://schemas.microsoft.com/office/powerpoint/2010/main" val="1778048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P spid="12" grpId="0"/>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AE0BB-1441-7F45-6AA0-B2011ED6074C}"/>
              </a:ext>
            </a:extLst>
          </p:cNvPr>
          <p:cNvSpPr>
            <a:spLocks noGrp="1"/>
          </p:cNvSpPr>
          <p:nvPr>
            <p:ph type="title"/>
          </p:nvPr>
        </p:nvSpPr>
        <p:spPr>
          <a:xfrm>
            <a:off x="838199" y="365126"/>
            <a:ext cx="10553241" cy="923848"/>
          </a:xfrm>
        </p:spPr>
        <p:txBody>
          <a:bodyPr/>
          <a:lstStyle/>
          <a:p>
            <a:r>
              <a:rPr lang="en-SG" dirty="0"/>
              <a:t>Coding of the II and SI number</a:t>
            </a:r>
          </a:p>
        </p:txBody>
      </p:sp>
      <p:graphicFrame>
        <p:nvGraphicFramePr>
          <p:cNvPr id="4" name="Table 4">
            <a:extLst>
              <a:ext uri="{FF2B5EF4-FFF2-40B4-BE49-F238E27FC236}">
                <a16:creationId xmlns:a16="http://schemas.microsoft.com/office/drawing/2014/main" id="{04503727-323C-273F-97A5-C0C92E9CF92B}"/>
              </a:ext>
            </a:extLst>
          </p:cNvPr>
          <p:cNvGraphicFramePr>
            <a:graphicFrameLocks noGrp="1"/>
          </p:cNvGraphicFramePr>
          <p:nvPr>
            <p:extLst>
              <p:ext uri="{D42A27DB-BD31-4B8C-83A1-F6EECF244321}">
                <p14:modId xmlns:p14="http://schemas.microsoft.com/office/powerpoint/2010/main" val="2385422724"/>
              </p:ext>
            </p:extLst>
          </p:nvPr>
        </p:nvGraphicFramePr>
        <p:xfrm>
          <a:off x="1920109" y="2038607"/>
          <a:ext cx="5418666" cy="1092117"/>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720572034"/>
                    </a:ext>
                  </a:extLst>
                </a:gridCol>
                <a:gridCol w="2709333">
                  <a:extLst>
                    <a:ext uri="{9D8B030D-6E8A-4147-A177-3AD203B41FA5}">
                      <a16:colId xmlns:a16="http://schemas.microsoft.com/office/drawing/2014/main" val="560257175"/>
                    </a:ext>
                  </a:extLst>
                </a:gridCol>
              </a:tblGrid>
              <a:tr h="250574">
                <a:tc>
                  <a:txBody>
                    <a:bodyPr/>
                    <a:lstStyle/>
                    <a:p>
                      <a:r>
                        <a:rPr lang="en-SG" dirty="0"/>
                        <a:t>4 bit IC field</a:t>
                      </a:r>
                    </a:p>
                  </a:txBody>
                  <a:tcPr/>
                </a:tc>
                <a:tc>
                  <a:txBody>
                    <a:bodyPr/>
                    <a:lstStyle/>
                    <a:p>
                      <a:r>
                        <a:rPr lang="en-SG" dirty="0"/>
                        <a:t>3 bit CL field</a:t>
                      </a:r>
                    </a:p>
                  </a:txBody>
                  <a:tcPr/>
                </a:tc>
                <a:extLst>
                  <a:ext uri="{0D108BD9-81ED-4DB2-BD59-A6C34878D82A}">
                    <a16:rowId xmlns:a16="http://schemas.microsoft.com/office/drawing/2014/main" val="1940824644"/>
                  </a:ext>
                </a:extLst>
              </a:tr>
              <a:tr h="726357">
                <a:tc>
                  <a:txBody>
                    <a:bodyPr/>
                    <a:lstStyle/>
                    <a:p>
                      <a:r>
                        <a:rPr lang="en-SG" dirty="0"/>
                        <a:t>representing range of 0 to 15 decimal</a:t>
                      </a:r>
                    </a:p>
                  </a:txBody>
                  <a:tcPr/>
                </a:tc>
                <a:tc>
                  <a:txBody>
                    <a:bodyPr/>
                    <a:lstStyle/>
                    <a:p>
                      <a:r>
                        <a:rPr lang="en-SG" dirty="0"/>
                        <a:t>3 bit field to represent 0 to 5 decimal</a:t>
                      </a:r>
                    </a:p>
                  </a:txBody>
                  <a:tcPr/>
                </a:tc>
                <a:extLst>
                  <a:ext uri="{0D108BD9-81ED-4DB2-BD59-A6C34878D82A}">
                    <a16:rowId xmlns:a16="http://schemas.microsoft.com/office/drawing/2014/main" val="1650723993"/>
                  </a:ext>
                </a:extLst>
              </a:tr>
            </a:tbl>
          </a:graphicData>
        </a:graphic>
      </p:graphicFrame>
      <p:sp>
        <p:nvSpPr>
          <p:cNvPr id="6" name="TextBox 5">
            <a:extLst>
              <a:ext uri="{FF2B5EF4-FFF2-40B4-BE49-F238E27FC236}">
                <a16:creationId xmlns:a16="http://schemas.microsoft.com/office/drawing/2014/main" id="{EB8188FB-5DC9-7A9D-5237-0AA1D8DBC22F}"/>
              </a:ext>
            </a:extLst>
          </p:cNvPr>
          <p:cNvSpPr txBox="1"/>
          <p:nvPr/>
        </p:nvSpPr>
        <p:spPr>
          <a:xfrm>
            <a:off x="539826" y="1135180"/>
            <a:ext cx="11292289" cy="830997"/>
          </a:xfrm>
          <a:prstGeom prst="rect">
            <a:avLst/>
          </a:prstGeom>
          <a:noFill/>
        </p:spPr>
        <p:txBody>
          <a:bodyPr wrap="square" rtlCol="0">
            <a:spAutoFit/>
          </a:bodyPr>
          <a:lstStyle/>
          <a:p>
            <a:r>
              <a:rPr lang="en-SG" sz="2400" b="1" dirty="0"/>
              <a:t>Within the all-call interrogator message  (UF=11), it contains 4 bit IC field and 3 bit CL field</a:t>
            </a:r>
          </a:p>
        </p:txBody>
      </p:sp>
      <p:graphicFrame>
        <p:nvGraphicFramePr>
          <p:cNvPr id="7" name="Table 7">
            <a:extLst>
              <a:ext uri="{FF2B5EF4-FFF2-40B4-BE49-F238E27FC236}">
                <a16:creationId xmlns:a16="http://schemas.microsoft.com/office/drawing/2014/main" id="{C549D558-9AFF-99D2-D72F-8E2DF0716ADE}"/>
              </a:ext>
            </a:extLst>
          </p:cNvPr>
          <p:cNvGraphicFramePr>
            <a:graphicFrameLocks noGrp="1"/>
          </p:cNvGraphicFramePr>
          <p:nvPr>
            <p:extLst>
              <p:ext uri="{D42A27DB-BD31-4B8C-83A1-F6EECF244321}">
                <p14:modId xmlns:p14="http://schemas.microsoft.com/office/powerpoint/2010/main" val="901083120"/>
              </p:ext>
            </p:extLst>
          </p:nvPr>
        </p:nvGraphicFramePr>
        <p:xfrm>
          <a:off x="1833696" y="3275584"/>
          <a:ext cx="5591493" cy="2221654"/>
        </p:xfrm>
        <a:graphic>
          <a:graphicData uri="http://schemas.openxmlformats.org/drawingml/2006/table">
            <a:tbl>
              <a:tblPr firstRow="1" bandRow="1">
                <a:tableStyleId>{5C22544A-7EE6-4342-B048-85BDC9FD1C3A}</a:tableStyleId>
              </a:tblPr>
              <a:tblGrid>
                <a:gridCol w="1527493">
                  <a:extLst>
                    <a:ext uri="{9D8B030D-6E8A-4147-A177-3AD203B41FA5}">
                      <a16:colId xmlns:a16="http://schemas.microsoft.com/office/drawing/2014/main" val="1964329251"/>
                    </a:ext>
                  </a:extLst>
                </a:gridCol>
                <a:gridCol w="4064000">
                  <a:extLst>
                    <a:ext uri="{9D8B030D-6E8A-4147-A177-3AD203B41FA5}">
                      <a16:colId xmlns:a16="http://schemas.microsoft.com/office/drawing/2014/main" val="1903472301"/>
                    </a:ext>
                  </a:extLst>
                </a:gridCol>
              </a:tblGrid>
              <a:tr h="370840">
                <a:tc>
                  <a:txBody>
                    <a:bodyPr/>
                    <a:lstStyle/>
                    <a:p>
                      <a:r>
                        <a:rPr lang="en-SG" dirty="0"/>
                        <a:t>CL field</a:t>
                      </a:r>
                    </a:p>
                  </a:txBody>
                  <a:tcPr/>
                </a:tc>
                <a:tc>
                  <a:txBody>
                    <a:bodyPr/>
                    <a:lstStyle/>
                    <a:p>
                      <a:r>
                        <a:rPr lang="en-SG" dirty="0"/>
                        <a:t> how it affects interpretation of IC field</a:t>
                      </a:r>
                    </a:p>
                  </a:txBody>
                  <a:tcPr/>
                </a:tc>
                <a:extLst>
                  <a:ext uri="{0D108BD9-81ED-4DB2-BD59-A6C34878D82A}">
                    <a16:rowId xmlns:a16="http://schemas.microsoft.com/office/drawing/2014/main" val="2194619809"/>
                  </a:ext>
                </a:extLst>
              </a:tr>
              <a:tr h="370840">
                <a:tc>
                  <a:txBody>
                    <a:bodyPr/>
                    <a:lstStyle/>
                    <a:p>
                      <a:r>
                        <a:rPr lang="en-SG" dirty="0"/>
                        <a:t>000 (or 0 dec)</a:t>
                      </a:r>
                    </a:p>
                  </a:txBody>
                  <a:tcPr/>
                </a:tc>
                <a:tc>
                  <a:txBody>
                    <a:bodyPr/>
                    <a:lstStyle/>
                    <a:p>
                      <a:r>
                        <a:rPr lang="en-SG" dirty="0"/>
                        <a:t>IC field contains II code 0 to 15</a:t>
                      </a:r>
                    </a:p>
                  </a:txBody>
                  <a:tcPr/>
                </a:tc>
                <a:extLst>
                  <a:ext uri="{0D108BD9-81ED-4DB2-BD59-A6C34878D82A}">
                    <a16:rowId xmlns:a16="http://schemas.microsoft.com/office/drawing/2014/main" val="3830981812"/>
                  </a:ext>
                </a:extLst>
              </a:tr>
              <a:tr h="367454">
                <a:tc>
                  <a:txBody>
                    <a:bodyPr/>
                    <a:lstStyle/>
                    <a:p>
                      <a:r>
                        <a:rPr lang="en-SG" dirty="0"/>
                        <a:t>001 (or 1 dec)</a:t>
                      </a:r>
                    </a:p>
                  </a:txBody>
                  <a:tcPr/>
                </a:tc>
                <a:tc>
                  <a:txBody>
                    <a:bodyPr/>
                    <a:lstStyle/>
                    <a:p>
                      <a:r>
                        <a:rPr lang="en-SG" dirty="0"/>
                        <a:t>IC field contains SI codes 1 to 15</a:t>
                      </a:r>
                    </a:p>
                  </a:txBody>
                  <a:tcPr/>
                </a:tc>
                <a:extLst>
                  <a:ext uri="{0D108BD9-81ED-4DB2-BD59-A6C34878D82A}">
                    <a16:rowId xmlns:a16="http://schemas.microsoft.com/office/drawing/2014/main" val="651676295"/>
                  </a:ext>
                </a:extLst>
              </a:tr>
              <a:tr h="370840">
                <a:tc>
                  <a:txBody>
                    <a:bodyPr/>
                    <a:lstStyle/>
                    <a:p>
                      <a:r>
                        <a:rPr lang="en-SG" dirty="0"/>
                        <a:t>010 (or 2 dec)</a:t>
                      </a:r>
                    </a:p>
                  </a:txBody>
                  <a:tcPr/>
                </a:tc>
                <a:tc>
                  <a:txBody>
                    <a:bodyPr/>
                    <a:lstStyle/>
                    <a:p>
                      <a:r>
                        <a:rPr lang="en-SG" dirty="0"/>
                        <a:t>IC field contains SI codes 16 to 31</a:t>
                      </a:r>
                    </a:p>
                  </a:txBody>
                  <a:tcPr/>
                </a:tc>
                <a:extLst>
                  <a:ext uri="{0D108BD9-81ED-4DB2-BD59-A6C34878D82A}">
                    <a16:rowId xmlns:a16="http://schemas.microsoft.com/office/drawing/2014/main" val="2779454604"/>
                  </a:ext>
                </a:extLst>
              </a:tr>
              <a:tr h="370840">
                <a:tc>
                  <a:txBody>
                    <a:bodyPr/>
                    <a:lstStyle/>
                    <a:p>
                      <a:r>
                        <a:rPr lang="en-SG" dirty="0"/>
                        <a:t>011 (or 3 dec)</a:t>
                      </a:r>
                    </a:p>
                  </a:txBody>
                  <a:tcPr/>
                </a:tc>
                <a:tc>
                  <a:txBody>
                    <a:bodyPr/>
                    <a:lstStyle/>
                    <a:p>
                      <a:r>
                        <a:rPr lang="en-SG" dirty="0"/>
                        <a:t>IC field contains SI codes 32 to 47</a:t>
                      </a:r>
                    </a:p>
                  </a:txBody>
                  <a:tcPr/>
                </a:tc>
                <a:extLst>
                  <a:ext uri="{0D108BD9-81ED-4DB2-BD59-A6C34878D82A}">
                    <a16:rowId xmlns:a16="http://schemas.microsoft.com/office/drawing/2014/main" val="3204807046"/>
                  </a:ext>
                </a:extLst>
              </a:tr>
              <a:tr h="370840">
                <a:tc>
                  <a:txBody>
                    <a:bodyPr/>
                    <a:lstStyle/>
                    <a:p>
                      <a:r>
                        <a:rPr lang="en-SG" dirty="0"/>
                        <a:t>100 (or 4 dec)</a:t>
                      </a:r>
                    </a:p>
                  </a:txBody>
                  <a:tcPr/>
                </a:tc>
                <a:tc>
                  <a:txBody>
                    <a:bodyPr/>
                    <a:lstStyle/>
                    <a:p>
                      <a:r>
                        <a:rPr lang="en-SG" dirty="0"/>
                        <a:t>IC field contains SI codes 48 to 63</a:t>
                      </a:r>
                    </a:p>
                  </a:txBody>
                  <a:tcPr/>
                </a:tc>
                <a:extLst>
                  <a:ext uri="{0D108BD9-81ED-4DB2-BD59-A6C34878D82A}">
                    <a16:rowId xmlns:a16="http://schemas.microsoft.com/office/drawing/2014/main" val="1722393424"/>
                  </a:ext>
                </a:extLst>
              </a:tr>
            </a:tbl>
          </a:graphicData>
        </a:graphic>
      </p:graphicFrame>
      <p:sp>
        <p:nvSpPr>
          <p:cNvPr id="3" name="TextBox 2">
            <a:extLst>
              <a:ext uri="{FF2B5EF4-FFF2-40B4-BE49-F238E27FC236}">
                <a16:creationId xmlns:a16="http://schemas.microsoft.com/office/drawing/2014/main" id="{72C7E6DE-6439-355E-96B2-614925E82FA1}"/>
              </a:ext>
            </a:extLst>
          </p:cNvPr>
          <p:cNvSpPr txBox="1"/>
          <p:nvPr/>
        </p:nvSpPr>
        <p:spPr>
          <a:xfrm>
            <a:off x="253388" y="5683367"/>
            <a:ext cx="11578727" cy="461665"/>
          </a:xfrm>
          <a:prstGeom prst="rect">
            <a:avLst/>
          </a:prstGeom>
          <a:noFill/>
        </p:spPr>
        <p:txBody>
          <a:bodyPr wrap="square" rtlCol="0">
            <a:spAutoFit/>
          </a:bodyPr>
          <a:lstStyle/>
          <a:p>
            <a:r>
              <a:rPr lang="en-SG" sz="2400" b="1" dirty="0"/>
              <a:t>Aircraft transponder need to be SI capable to interpret CL field, else it assume CL field is 0</a:t>
            </a:r>
          </a:p>
        </p:txBody>
      </p:sp>
      <p:sp>
        <p:nvSpPr>
          <p:cNvPr id="5" name="TextBox 4">
            <a:extLst>
              <a:ext uri="{FF2B5EF4-FFF2-40B4-BE49-F238E27FC236}">
                <a16:creationId xmlns:a16="http://schemas.microsoft.com/office/drawing/2014/main" id="{501D82AF-CB0E-711C-01BE-40972CB30B8B}"/>
              </a:ext>
            </a:extLst>
          </p:cNvPr>
          <p:cNvSpPr txBox="1"/>
          <p:nvPr/>
        </p:nvSpPr>
        <p:spPr>
          <a:xfrm>
            <a:off x="7899094" y="2302525"/>
            <a:ext cx="3668617" cy="1477328"/>
          </a:xfrm>
          <a:prstGeom prst="rect">
            <a:avLst/>
          </a:prstGeom>
          <a:noFill/>
        </p:spPr>
        <p:txBody>
          <a:bodyPr wrap="square" rtlCol="0">
            <a:spAutoFit/>
          </a:bodyPr>
          <a:lstStyle/>
          <a:p>
            <a:r>
              <a:rPr lang="en-SG" dirty="0"/>
              <a:t>SI code and II codes with same IC fields are ‘matching’</a:t>
            </a:r>
          </a:p>
          <a:p>
            <a:endParaRPr lang="en-SG" dirty="0"/>
          </a:p>
          <a:p>
            <a:r>
              <a:rPr lang="en-SG" dirty="0"/>
              <a:t>E.g. II = 7 is a ‘matching’ II code for SI = 23</a:t>
            </a:r>
          </a:p>
        </p:txBody>
      </p:sp>
    </p:spTree>
    <p:extLst>
      <p:ext uri="{BB962C8B-B14F-4D97-AF65-F5344CB8AC3E}">
        <p14:creationId xmlns:p14="http://schemas.microsoft.com/office/powerpoint/2010/main" val="1868205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9EAD-AF6C-BB11-0C50-8B60714E3B4C}"/>
              </a:ext>
            </a:extLst>
          </p:cNvPr>
          <p:cNvSpPr>
            <a:spLocks noGrp="1"/>
          </p:cNvSpPr>
          <p:nvPr>
            <p:ph type="title"/>
          </p:nvPr>
        </p:nvSpPr>
        <p:spPr>
          <a:xfrm>
            <a:off x="56003" y="-57438"/>
            <a:ext cx="10515600" cy="1325563"/>
          </a:xfrm>
        </p:spPr>
        <p:txBody>
          <a:bodyPr/>
          <a:lstStyle/>
          <a:p>
            <a:r>
              <a:rPr lang="en-SG" dirty="0"/>
              <a:t>All-call (effects of aircraft with non-SI capable transponders)</a:t>
            </a:r>
          </a:p>
        </p:txBody>
      </p:sp>
      <p:sp>
        <p:nvSpPr>
          <p:cNvPr id="4" name="Isosceles Triangle 3">
            <a:extLst>
              <a:ext uri="{FF2B5EF4-FFF2-40B4-BE49-F238E27FC236}">
                <a16:creationId xmlns:a16="http://schemas.microsoft.com/office/drawing/2014/main" id="{CD2BBEC5-645D-1C70-B99D-E7174B24D9C8}"/>
              </a:ext>
            </a:extLst>
          </p:cNvPr>
          <p:cNvSpPr/>
          <p:nvPr/>
        </p:nvSpPr>
        <p:spPr>
          <a:xfrm>
            <a:off x="5066319" y="5246234"/>
            <a:ext cx="105122" cy="7470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Moon 4">
            <a:extLst>
              <a:ext uri="{FF2B5EF4-FFF2-40B4-BE49-F238E27FC236}">
                <a16:creationId xmlns:a16="http://schemas.microsoft.com/office/drawing/2014/main" id="{F4D8640C-BBCB-6B73-E4EA-9D0A07B67740}"/>
              </a:ext>
            </a:extLst>
          </p:cNvPr>
          <p:cNvSpPr/>
          <p:nvPr/>
        </p:nvSpPr>
        <p:spPr>
          <a:xfrm rot="19747141">
            <a:off x="5152532" y="4666104"/>
            <a:ext cx="97918" cy="1034839"/>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E3D48E9F-9603-7708-1C56-8C6A496967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0479" y="1802060"/>
            <a:ext cx="920000" cy="690000"/>
          </a:xfrm>
          <a:prstGeom prst="rect">
            <a:avLst/>
          </a:prstGeom>
        </p:spPr>
      </p:pic>
      <p:pic>
        <p:nvPicPr>
          <p:cNvPr id="7" name="Picture 6" descr="Logo&#10;&#10;Description automatically generated">
            <a:extLst>
              <a:ext uri="{FF2B5EF4-FFF2-40B4-BE49-F238E27FC236}">
                <a16:creationId xmlns:a16="http://schemas.microsoft.com/office/drawing/2014/main" id="{426C696F-2E3D-6383-8EA4-E71ABD879E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4292" y="3075071"/>
            <a:ext cx="920000" cy="690000"/>
          </a:xfrm>
          <a:prstGeom prst="rect">
            <a:avLst/>
          </a:prstGeom>
        </p:spPr>
      </p:pic>
      <p:cxnSp>
        <p:nvCxnSpPr>
          <p:cNvPr id="9" name="Straight Arrow Connector 8">
            <a:extLst>
              <a:ext uri="{FF2B5EF4-FFF2-40B4-BE49-F238E27FC236}">
                <a16:creationId xmlns:a16="http://schemas.microsoft.com/office/drawing/2014/main" id="{32B24594-BDAF-E1F0-1C91-FB0F85C11DC4}"/>
              </a:ext>
            </a:extLst>
          </p:cNvPr>
          <p:cNvCxnSpPr>
            <a:cxnSpLocks/>
          </p:cNvCxnSpPr>
          <p:nvPr/>
        </p:nvCxnSpPr>
        <p:spPr>
          <a:xfrm flipV="1">
            <a:off x="5201492" y="2976015"/>
            <a:ext cx="2892800" cy="1907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35FB053-FA2F-9376-86FB-2BE1F4367406}"/>
              </a:ext>
            </a:extLst>
          </p:cNvPr>
          <p:cNvCxnSpPr>
            <a:cxnSpLocks/>
          </p:cNvCxnSpPr>
          <p:nvPr/>
        </p:nvCxnSpPr>
        <p:spPr>
          <a:xfrm flipH="1">
            <a:off x="5343857" y="3429000"/>
            <a:ext cx="2707640" cy="17545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7035095-F9EB-073C-A79C-F9AB5E61EC3C}"/>
              </a:ext>
            </a:extLst>
          </p:cNvPr>
          <p:cNvCxnSpPr>
            <a:cxnSpLocks/>
          </p:cNvCxnSpPr>
          <p:nvPr/>
        </p:nvCxnSpPr>
        <p:spPr>
          <a:xfrm flipH="1" flipV="1">
            <a:off x="3827063" y="2636242"/>
            <a:ext cx="1331634" cy="22519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1F0148BD-21A8-C961-E792-E3738177FA19}"/>
              </a:ext>
            </a:extLst>
          </p:cNvPr>
          <p:cNvSpPr txBox="1"/>
          <p:nvPr/>
        </p:nvSpPr>
        <p:spPr>
          <a:xfrm>
            <a:off x="152400" y="1890786"/>
            <a:ext cx="3202666" cy="646331"/>
          </a:xfrm>
          <a:prstGeom prst="rect">
            <a:avLst/>
          </a:prstGeom>
          <a:noFill/>
          <a:ln>
            <a:solidFill>
              <a:schemeClr val="tx1"/>
            </a:solidFill>
          </a:ln>
        </p:spPr>
        <p:txBody>
          <a:bodyPr wrap="square" rtlCol="0">
            <a:spAutoFit/>
          </a:bodyPr>
          <a:lstStyle/>
          <a:p>
            <a:r>
              <a:rPr lang="en-SG" dirty="0"/>
              <a:t>24 bit aircraft address = 76ABCD</a:t>
            </a:r>
          </a:p>
          <a:p>
            <a:r>
              <a:rPr lang="en-SG" dirty="0"/>
              <a:t>SI capable transponder</a:t>
            </a:r>
          </a:p>
        </p:txBody>
      </p:sp>
      <p:sp>
        <p:nvSpPr>
          <p:cNvPr id="25" name="TextBox 24">
            <a:extLst>
              <a:ext uri="{FF2B5EF4-FFF2-40B4-BE49-F238E27FC236}">
                <a16:creationId xmlns:a16="http://schemas.microsoft.com/office/drawing/2014/main" id="{CD60E38F-2486-2585-7142-1F9F51B300BD}"/>
              </a:ext>
            </a:extLst>
          </p:cNvPr>
          <p:cNvSpPr txBox="1"/>
          <p:nvPr/>
        </p:nvSpPr>
        <p:spPr>
          <a:xfrm>
            <a:off x="4973339" y="6106469"/>
            <a:ext cx="3078158" cy="646331"/>
          </a:xfrm>
          <a:prstGeom prst="rect">
            <a:avLst/>
          </a:prstGeom>
          <a:noFill/>
        </p:spPr>
        <p:txBody>
          <a:bodyPr wrap="square" rtlCol="0">
            <a:spAutoFit/>
          </a:bodyPr>
          <a:lstStyle/>
          <a:p>
            <a:r>
              <a:rPr lang="en-SG" dirty="0"/>
              <a:t>Radar with SI=23 (does not support II/SI code operations)</a:t>
            </a:r>
          </a:p>
        </p:txBody>
      </p:sp>
      <p:sp>
        <p:nvSpPr>
          <p:cNvPr id="26" name="TextBox 25">
            <a:extLst>
              <a:ext uri="{FF2B5EF4-FFF2-40B4-BE49-F238E27FC236}">
                <a16:creationId xmlns:a16="http://schemas.microsoft.com/office/drawing/2014/main" id="{E51700B2-EDB5-08A7-2B78-63211A6B0297}"/>
              </a:ext>
            </a:extLst>
          </p:cNvPr>
          <p:cNvSpPr txBox="1"/>
          <p:nvPr/>
        </p:nvSpPr>
        <p:spPr>
          <a:xfrm>
            <a:off x="6952959" y="2088278"/>
            <a:ext cx="3202666" cy="646331"/>
          </a:xfrm>
          <a:prstGeom prst="rect">
            <a:avLst/>
          </a:prstGeom>
          <a:noFill/>
          <a:ln>
            <a:solidFill>
              <a:schemeClr val="tx1"/>
            </a:solidFill>
          </a:ln>
        </p:spPr>
        <p:txBody>
          <a:bodyPr wrap="square" rtlCol="0">
            <a:spAutoFit/>
          </a:bodyPr>
          <a:lstStyle/>
          <a:p>
            <a:r>
              <a:rPr lang="en-SG" dirty="0"/>
              <a:t>24 bit aircraft address = 34ABCE</a:t>
            </a:r>
          </a:p>
          <a:p>
            <a:r>
              <a:rPr lang="en-SG" dirty="0"/>
              <a:t>Non-SI capable transponder</a:t>
            </a:r>
          </a:p>
        </p:txBody>
      </p:sp>
      <p:sp>
        <p:nvSpPr>
          <p:cNvPr id="27" name="TextBox 26">
            <a:extLst>
              <a:ext uri="{FF2B5EF4-FFF2-40B4-BE49-F238E27FC236}">
                <a16:creationId xmlns:a16="http://schemas.microsoft.com/office/drawing/2014/main" id="{A521EAB5-1C34-8314-BE3A-3D03DA538636}"/>
              </a:ext>
            </a:extLst>
          </p:cNvPr>
          <p:cNvSpPr txBox="1"/>
          <p:nvPr/>
        </p:nvSpPr>
        <p:spPr>
          <a:xfrm>
            <a:off x="5998157" y="2850290"/>
            <a:ext cx="1565641" cy="923330"/>
          </a:xfrm>
          <a:prstGeom prst="rect">
            <a:avLst/>
          </a:prstGeom>
          <a:noFill/>
        </p:spPr>
        <p:txBody>
          <a:bodyPr wrap="square" rtlCol="0">
            <a:spAutoFit/>
          </a:bodyPr>
          <a:lstStyle/>
          <a:p>
            <a:r>
              <a:rPr lang="en-SG" dirty="0"/>
              <a:t>All call interrogation</a:t>
            </a:r>
          </a:p>
          <a:p>
            <a:r>
              <a:rPr lang="en-SG" dirty="0"/>
              <a:t>SI=23</a:t>
            </a:r>
          </a:p>
        </p:txBody>
      </p:sp>
      <p:sp>
        <p:nvSpPr>
          <p:cNvPr id="28" name="TextBox 27">
            <a:extLst>
              <a:ext uri="{FF2B5EF4-FFF2-40B4-BE49-F238E27FC236}">
                <a16:creationId xmlns:a16="http://schemas.microsoft.com/office/drawing/2014/main" id="{442C184A-E589-0CF0-9364-F99A57D8BD0F}"/>
              </a:ext>
            </a:extLst>
          </p:cNvPr>
          <p:cNvSpPr txBox="1"/>
          <p:nvPr/>
        </p:nvSpPr>
        <p:spPr>
          <a:xfrm>
            <a:off x="4233511" y="2406386"/>
            <a:ext cx="1565641" cy="923330"/>
          </a:xfrm>
          <a:prstGeom prst="rect">
            <a:avLst/>
          </a:prstGeom>
          <a:noFill/>
        </p:spPr>
        <p:txBody>
          <a:bodyPr wrap="square" rtlCol="0">
            <a:spAutoFit/>
          </a:bodyPr>
          <a:lstStyle/>
          <a:p>
            <a:r>
              <a:rPr lang="en-SG" dirty="0"/>
              <a:t>All call interrogation</a:t>
            </a:r>
          </a:p>
          <a:p>
            <a:r>
              <a:rPr lang="en-SG" dirty="0"/>
              <a:t>SI = 23</a:t>
            </a:r>
          </a:p>
        </p:txBody>
      </p:sp>
      <p:sp>
        <p:nvSpPr>
          <p:cNvPr id="30" name="TextBox 29">
            <a:extLst>
              <a:ext uri="{FF2B5EF4-FFF2-40B4-BE49-F238E27FC236}">
                <a16:creationId xmlns:a16="http://schemas.microsoft.com/office/drawing/2014/main" id="{2FFCD70E-A077-08AD-4D9A-92F4505E9F43}"/>
              </a:ext>
            </a:extLst>
          </p:cNvPr>
          <p:cNvSpPr txBox="1"/>
          <p:nvPr/>
        </p:nvSpPr>
        <p:spPr>
          <a:xfrm>
            <a:off x="7188826" y="4105464"/>
            <a:ext cx="2095661" cy="923330"/>
          </a:xfrm>
          <a:prstGeom prst="rect">
            <a:avLst/>
          </a:prstGeom>
          <a:noFill/>
        </p:spPr>
        <p:txBody>
          <a:bodyPr wrap="square" rtlCol="0">
            <a:spAutoFit/>
          </a:bodyPr>
          <a:lstStyle/>
          <a:p>
            <a:r>
              <a:rPr lang="en-SG" dirty="0"/>
              <a:t>Reply with 24 bit address = 34ABCE and II=7</a:t>
            </a:r>
          </a:p>
        </p:txBody>
      </p:sp>
      <p:sp>
        <p:nvSpPr>
          <p:cNvPr id="31" name="TextBox 30">
            <a:extLst>
              <a:ext uri="{FF2B5EF4-FFF2-40B4-BE49-F238E27FC236}">
                <a16:creationId xmlns:a16="http://schemas.microsoft.com/office/drawing/2014/main" id="{2746BA80-89A3-072F-31AE-CF7006C6B2C6}"/>
              </a:ext>
            </a:extLst>
          </p:cNvPr>
          <p:cNvSpPr txBox="1"/>
          <p:nvPr/>
        </p:nvSpPr>
        <p:spPr>
          <a:xfrm>
            <a:off x="1526015" y="4943955"/>
            <a:ext cx="3202666" cy="646331"/>
          </a:xfrm>
          <a:prstGeom prst="rect">
            <a:avLst/>
          </a:prstGeom>
          <a:noFill/>
          <a:ln>
            <a:solidFill>
              <a:schemeClr val="tx1"/>
            </a:solidFill>
          </a:ln>
        </p:spPr>
        <p:txBody>
          <a:bodyPr wrap="square" rtlCol="0">
            <a:spAutoFit/>
          </a:bodyPr>
          <a:lstStyle/>
          <a:p>
            <a:r>
              <a:rPr lang="en-SG" dirty="0"/>
              <a:t>Newly acquired aircraft</a:t>
            </a:r>
          </a:p>
          <a:p>
            <a:r>
              <a:rPr lang="en-SG" dirty="0"/>
              <a:t>24 bit aircraft address = 76ABCD</a:t>
            </a:r>
          </a:p>
        </p:txBody>
      </p:sp>
      <p:sp>
        <p:nvSpPr>
          <p:cNvPr id="33" name="TextBox 32">
            <a:extLst>
              <a:ext uri="{FF2B5EF4-FFF2-40B4-BE49-F238E27FC236}">
                <a16:creationId xmlns:a16="http://schemas.microsoft.com/office/drawing/2014/main" id="{BA432D49-01F2-AABD-6CB9-2764A083E59A}"/>
              </a:ext>
            </a:extLst>
          </p:cNvPr>
          <p:cNvSpPr txBox="1"/>
          <p:nvPr/>
        </p:nvSpPr>
        <p:spPr>
          <a:xfrm>
            <a:off x="1532973" y="5590286"/>
            <a:ext cx="3202666" cy="646331"/>
          </a:xfrm>
          <a:prstGeom prst="rect">
            <a:avLst/>
          </a:prstGeom>
          <a:noFill/>
          <a:ln>
            <a:noFill/>
          </a:ln>
        </p:spPr>
        <p:txBody>
          <a:bodyPr wrap="square" rtlCol="0">
            <a:spAutoFit/>
          </a:bodyPr>
          <a:lstStyle/>
          <a:p>
            <a:r>
              <a:rPr lang="en-SG" dirty="0"/>
              <a:t>Failed to acquire 24 bit aircraft address = 34ABCE</a:t>
            </a:r>
          </a:p>
        </p:txBody>
      </p:sp>
      <p:cxnSp>
        <p:nvCxnSpPr>
          <p:cNvPr id="3" name="Straight Arrow Connector 2">
            <a:extLst>
              <a:ext uri="{FF2B5EF4-FFF2-40B4-BE49-F238E27FC236}">
                <a16:creationId xmlns:a16="http://schemas.microsoft.com/office/drawing/2014/main" id="{96FC0AA1-4219-5D0D-C8F7-F676112B194D}"/>
              </a:ext>
            </a:extLst>
          </p:cNvPr>
          <p:cNvCxnSpPr>
            <a:cxnSpLocks/>
          </p:cNvCxnSpPr>
          <p:nvPr/>
        </p:nvCxnSpPr>
        <p:spPr>
          <a:xfrm>
            <a:off x="3585639" y="2772246"/>
            <a:ext cx="1189269" cy="20009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2E5DA14-CBA3-B7D7-E676-77E9FEAB7549}"/>
              </a:ext>
            </a:extLst>
          </p:cNvPr>
          <p:cNvSpPr txBox="1"/>
          <p:nvPr/>
        </p:nvSpPr>
        <p:spPr>
          <a:xfrm>
            <a:off x="1244907" y="3239216"/>
            <a:ext cx="2604816" cy="646331"/>
          </a:xfrm>
          <a:prstGeom prst="rect">
            <a:avLst/>
          </a:prstGeom>
          <a:noFill/>
        </p:spPr>
        <p:txBody>
          <a:bodyPr wrap="square" rtlCol="0">
            <a:spAutoFit/>
          </a:bodyPr>
          <a:lstStyle/>
          <a:p>
            <a:r>
              <a:rPr lang="en-SG" dirty="0"/>
              <a:t>Reply with 24 bit address = 76ABCD and SI=23</a:t>
            </a:r>
          </a:p>
        </p:txBody>
      </p:sp>
      <p:sp>
        <p:nvSpPr>
          <p:cNvPr id="16" name="Thought Bubble: Cloud 15">
            <a:extLst>
              <a:ext uri="{FF2B5EF4-FFF2-40B4-BE49-F238E27FC236}">
                <a16:creationId xmlns:a16="http://schemas.microsoft.com/office/drawing/2014/main" id="{42DC9856-53C4-823F-91B3-37738D71FF96}"/>
              </a:ext>
            </a:extLst>
          </p:cNvPr>
          <p:cNvSpPr/>
          <p:nvPr/>
        </p:nvSpPr>
        <p:spPr>
          <a:xfrm>
            <a:off x="4284651" y="1115446"/>
            <a:ext cx="3551044" cy="866597"/>
          </a:xfrm>
          <a:prstGeom prst="cloudCallout">
            <a:avLst>
              <a:gd name="adj1" fmla="val -47824"/>
              <a:gd name="adj2" fmla="val 7902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TextBox 16">
            <a:extLst>
              <a:ext uri="{FF2B5EF4-FFF2-40B4-BE49-F238E27FC236}">
                <a16:creationId xmlns:a16="http://schemas.microsoft.com/office/drawing/2014/main" id="{2C7C157F-1E92-81FE-582B-2A0C4D46ACCA}"/>
              </a:ext>
            </a:extLst>
          </p:cNvPr>
          <p:cNvSpPr txBox="1"/>
          <p:nvPr/>
        </p:nvSpPr>
        <p:spPr>
          <a:xfrm>
            <a:off x="4973339" y="1275129"/>
            <a:ext cx="2077456" cy="646331"/>
          </a:xfrm>
          <a:prstGeom prst="rect">
            <a:avLst/>
          </a:prstGeom>
          <a:noFill/>
        </p:spPr>
        <p:txBody>
          <a:bodyPr wrap="square" rtlCol="0">
            <a:spAutoFit/>
          </a:bodyPr>
          <a:lstStyle/>
          <a:p>
            <a:r>
              <a:rPr lang="en-SG" dirty="0"/>
              <a:t>CL = 010,  IC=0111, </a:t>
            </a:r>
          </a:p>
          <a:p>
            <a:r>
              <a:rPr lang="en-SG" dirty="0"/>
              <a:t>Its SI = 23</a:t>
            </a:r>
          </a:p>
        </p:txBody>
      </p:sp>
      <p:sp>
        <p:nvSpPr>
          <p:cNvPr id="8" name="TextBox 7">
            <a:extLst>
              <a:ext uri="{FF2B5EF4-FFF2-40B4-BE49-F238E27FC236}">
                <a16:creationId xmlns:a16="http://schemas.microsoft.com/office/drawing/2014/main" id="{119A55B4-F760-00C1-4ADE-9B677ECA8BC1}"/>
              </a:ext>
            </a:extLst>
          </p:cNvPr>
          <p:cNvSpPr txBox="1"/>
          <p:nvPr/>
        </p:nvSpPr>
        <p:spPr>
          <a:xfrm>
            <a:off x="9908365" y="2850290"/>
            <a:ext cx="2077456" cy="646331"/>
          </a:xfrm>
          <a:prstGeom prst="rect">
            <a:avLst/>
          </a:prstGeom>
          <a:noFill/>
        </p:spPr>
        <p:txBody>
          <a:bodyPr wrap="square" rtlCol="0">
            <a:spAutoFit/>
          </a:bodyPr>
          <a:lstStyle/>
          <a:p>
            <a:r>
              <a:rPr lang="en-SG" dirty="0"/>
              <a:t>CL = 000,  IC=0111, </a:t>
            </a:r>
          </a:p>
          <a:p>
            <a:r>
              <a:rPr lang="en-SG" dirty="0"/>
              <a:t>Its II = 7</a:t>
            </a:r>
          </a:p>
        </p:txBody>
      </p:sp>
      <p:sp>
        <p:nvSpPr>
          <p:cNvPr id="11" name="Thought Bubble: Cloud 10">
            <a:extLst>
              <a:ext uri="{FF2B5EF4-FFF2-40B4-BE49-F238E27FC236}">
                <a16:creationId xmlns:a16="http://schemas.microsoft.com/office/drawing/2014/main" id="{C4EE3740-0B9E-6E9B-8F82-18A6A54E08A3}"/>
              </a:ext>
            </a:extLst>
          </p:cNvPr>
          <p:cNvSpPr/>
          <p:nvPr/>
        </p:nvSpPr>
        <p:spPr>
          <a:xfrm>
            <a:off x="9014292" y="2734609"/>
            <a:ext cx="3551044" cy="866597"/>
          </a:xfrm>
          <a:prstGeom prst="cloudCallout">
            <a:avLst>
              <a:gd name="adj1" fmla="val -52167"/>
              <a:gd name="adj2" fmla="val 5233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80814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30" grpId="0"/>
      <p:bldP spid="31" grpId="0" animBg="1"/>
      <p:bldP spid="33" grpId="0"/>
      <p:bldP spid="14" grpId="0"/>
      <p:bldP spid="16" grpId="0" animBg="1"/>
      <p:bldP spid="17" grpId="0"/>
      <p:bldP spid="8" grpId="0"/>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2AD5-1382-6A61-4E8C-C2F4F0CACCB9}"/>
              </a:ext>
            </a:extLst>
          </p:cNvPr>
          <p:cNvSpPr>
            <a:spLocks noGrp="1"/>
          </p:cNvSpPr>
          <p:nvPr>
            <p:ph type="title"/>
          </p:nvPr>
        </p:nvSpPr>
        <p:spPr>
          <a:xfrm>
            <a:off x="0" y="239151"/>
            <a:ext cx="12192000" cy="1156116"/>
          </a:xfrm>
        </p:spPr>
        <p:txBody>
          <a:bodyPr>
            <a:normAutofit fontScale="90000"/>
          </a:bodyPr>
          <a:lstStyle/>
          <a:p>
            <a:r>
              <a:rPr lang="en-SG" dirty="0"/>
              <a:t>Work-around available (II/SI code operations) using SI codes</a:t>
            </a:r>
          </a:p>
        </p:txBody>
      </p:sp>
      <p:sp>
        <p:nvSpPr>
          <p:cNvPr id="3" name="Content Placeholder 2">
            <a:extLst>
              <a:ext uri="{FF2B5EF4-FFF2-40B4-BE49-F238E27FC236}">
                <a16:creationId xmlns:a16="http://schemas.microsoft.com/office/drawing/2014/main" id="{13CBB568-82B0-0499-AD7B-DF036B4BA6D0}"/>
              </a:ext>
            </a:extLst>
          </p:cNvPr>
          <p:cNvSpPr>
            <a:spLocks noGrp="1"/>
          </p:cNvSpPr>
          <p:nvPr>
            <p:ph idx="1"/>
          </p:nvPr>
        </p:nvSpPr>
        <p:spPr/>
        <p:txBody>
          <a:bodyPr/>
          <a:lstStyle/>
          <a:p>
            <a:r>
              <a:rPr lang="en-SG" dirty="0"/>
              <a:t>All-call interrogations with SI codes</a:t>
            </a:r>
          </a:p>
          <a:p>
            <a:endParaRPr lang="en-SG" dirty="0"/>
          </a:p>
          <a:p>
            <a:r>
              <a:rPr lang="en-SG" dirty="0"/>
              <a:t>If transponder replies with SI code, to subsequently roll-call with SI code and issue lockout command</a:t>
            </a:r>
          </a:p>
          <a:p>
            <a:endParaRPr lang="en-SG" dirty="0"/>
          </a:p>
          <a:p>
            <a:r>
              <a:rPr lang="en-SG" dirty="0"/>
              <a:t>If any transponder replies with ‘matching’ II code, to subsequently roll-call with ‘matching’ II code and not issue lockout command</a:t>
            </a:r>
          </a:p>
        </p:txBody>
      </p:sp>
    </p:spTree>
    <p:extLst>
      <p:ext uri="{BB962C8B-B14F-4D97-AF65-F5344CB8AC3E}">
        <p14:creationId xmlns:p14="http://schemas.microsoft.com/office/powerpoint/2010/main" val="2101457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4B2E7F5C37234D991E0CD099267296" ma:contentTypeVersion="5" ma:contentTypeDescription="Create a new document." ma:contentTypeScope="" ma:versionID="9fa1aff4e5b02077918b078a183b45ab">
  <xsd:schema xmlns:xsd="http://www.w3.org/2001/XMLSchema" xmlns:xs="http://www.w3.org/2001/XMLSchema" xmlns:p="http://schemas.microsoft.com/office/2006/metadata/properties" xmlns:ns2="2b0c29a6-a2e0-472b-bfb4-397922b0132f" targetNamespace="http://schemas.microsoft.com/office/2006/metadata/properties" ma:root="true" ma:fieldsID="2793bdf8509c69ac6b7a79c02d39b509" ns2:_="">
    <xsd:import namespace="2b0c29a6-a2e0-472b-bfb4-397922b0132f"/>
    <xsd:element name="properties">
      <xsd:complexType>
        <xsd:sequence>
          <xsd:element name="documentManagement">
            <xsd:complexType>
              <xsd:all>
                <xsd:element ref="ns2:Number" minOccurs="0"/>
                <xsd:element ref="ns2:Update_x0020_Date" minOccurs="0"/>
                <xsd:element ref="ns2:Presenter" minOccurs="0"/>
                <xsd:element ref="ns2:Category" minOccurs="0"/>
                <xsd:element ref="ns2:Type_x0020_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0c29a6-a2e0-472b-bfb4-397922b0132f" elementFormDefault="qualified">
    <xsd:import namespace="http://schemas.microsoft.com/office/2006/documentManagement/types"/>
    <xsd:import namespace="http://schemas.microsoft.com/office/infopath/2007/PartnerControls"/>
    <xsd:element name="Number" ma:index="8" nillable="true" ma:displayName="Number" ma:internalName="Number">
      <xsd:simpleType>
        <xsd:restriction base="dms:Text">
          <xsd:maxLength value="255"/>
        </xsd:restriction>
      </xsd:simpleType>
    </xsd:element>
    <xsd:element name="Update_x0020_Date" ma:index="9" nillable="true" ma:displayName="Update Date" ma:internalName="Update_x0020_Date">
      <xsd:simpleType>
        <xsd:restriction base="dms:Text">
          <xsd:maxLength value="255"/>
        </xsd:restriction>
      </xsd:simpleType>
    </xsd:element>
    <xsd:element name="Presenter" ma:index="10" nillable="true" ma:displayName="Presenter" ma:internalName="Presenter">
      <xsd:simpleType>
        <xsd:restriction base="dms:Text">
          <xsd:maxLength value="255"/>
        </xsd:restriction>
      </xsd:simpleType>
    </xsd:element>
    <xsd:element name="Category" ma:index="11" nillable="true" ma:displayName="Category" ma:format="Dropdown" ma:internalName="Category">
      <xsd:simpleType>
        <xsd:union memberTypes="dms:Text">
          <xsd:simpleType>
            <xsd:restriction base="dms:Choice">
              <xsd:enumeration value="1-Report"/>
              <xsd:enumeration value="2-General Information"/>
              <xsd:enumeration value="3-Working Papers"/>
              <xsd:enumeration value="4-Information Papers"/>
              <xsd:enumeration value="5-Presentations"/>
              <xsd:enumeration value="6-Discussion papers"/>
            </xsd:restriction>
          </xsd:simpleType>
        </xsd:union>
      </xsd:simpleType>
    </xsd:element>
    <xsd:element name="Type_x0020_Name" ma:index="12" nillable="true" ma:displayName="Type Name" ma:internalName="Type_x0020_Nam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 xmlns="2b0c29a6-a2e0-472b-bfb4-397922b0132f">5-Presentations</Category>
    <Type_x0020_Name xmlns="2b0c29a6-a2e0-472b-bfb4-397922b0132f">2023 Mode S and DAPs WG6</Type_x0020_Name>
    <Presenter xmlns="2b0c29a6-a2e0-472b-bfb4-397922b0132f">Singapore</Presenter>
    <Update_x0020_Date xmlns="2b0c29a6-a2e0-472b-bfb4-397922b0132f">29 March 2023</Update_x0020_Date>
    <Number xmlns="2b0c29a6-a2e0-472b-bfb4-397922b0132f">01</Number>
  </documentManagement>
</p:properties>
</file>

<file path=customXml/itemProps1.xml><?xml version="1.0" encoding="utf-8"?>
<ds:datastoreItem xmlns:ds="http://schemas.openxmlformats.org/officeDocument/2006/customXml" ds:itemID="{21930DDC-D51A-4734-84F4-591F4211642D}"/>
</file>

<file path=customXml/itemProps2.xml><?xml version="1.0" encoding="utf-8"?>
<ds:datastoreItem xmlns:ds="http://schemas.openxmlformats.org/officeDocument/2006/customXml" ds:itemID="{E4EB1CCC-E01E-432C-879E-AD9710ABFE58}"/>
</file>

<file path=customXml/itemProps3.xml><?xml version="1.0" encoding="utf-8"?>
<ds:datastoreItem xmlns:ds="http://schemas.openxmlformats.org/officeDocument/2006/customXml" ds:itemID="{A682D560-0E5F-45D1-A234-3827F6FACA7F}"/>
</file>

<file path=docProps/app.xml><?xml version="1.0" encoding="utf-8"?>
<Properties xmlns="http://schemas.openxmlformats.org/officeDocument/2006/extended-properties" xmlns:vt="http://schemas.openxmlformats.org/officeDocument/2006/docPropsVTypes">
  <TotalTime>1024</TotalTime>
  <Words>1961</Words>
  <Application>Microsoft Office PowerPoint</Application>
  <PresentationFormat>Widescreen</PresentationFormat>
  <Paragraphs>282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Simplified explanation of II/SI code operations</vt:lpstr>
      <vt:lpstr>Working principles of radar</vt:lpstr>
      <vt:lpstr>Broad principle for mode S</vt:lpstr>
      <vt:lpstr>Radar identifiers</vt:lpstr>
      <vt:lpstr>All-call</vt:lpstr>
      <vt:lpstr>Roll-call</vt:lpstr>
      <vt:lpstr>Coding of the II and SI number</vt:lpstr>
      <vt:lpstr>All-call (effects of aircraft with non-SI capable transponders)</vt:lpstr>
      <vt:lpstr>Work-around available (II/SI code operations) using SI codes</vt:lpstr>
      <vt:lpstr>All-call (SI radars with II/SI code operations)</vt:lpstr>
      <vt:lpstr>Roll-call (SI radar with II/SI code operations)</vt:lpstr>
      <vt:lpstr>Work-around available (II/SI code operations) using II codes</vt:lpstr>
      <vt:lpstr>All-call (II radars with II/SI code operations)</vt:lpstr>
      <vt:lpstr>Initial Roll-call (II radar with II/SI code operations)</vt:lpstr>
      <vt:lpstr>Subsequent Roll-call (II radar with II/SI code operations)</vt:lpstr>
      <vt:lpstr>General strategy in migration from II to SI</vt:lpstr>
      <vt:lpstr>General strategy in migration from II to SI</vt:lpstr>
      <vt:lpstr>All-call (effects when radar with II/SI code operations overlaps with radar having match II code)</vt:lpstr>
      <vt:lpstr>Conclusion</vt:lpstr>
    </vt:vector>
  </TitlesOfParts>
  <Company>WOG 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Simplified Explanation of II/SI Code Operations (Revised)</dc:title>
  <dc:creator>Wee Sin HO (CAAS)</dc:creator>
  <cp:lastModifiedBy>Ho Wee Sin</cp:lastModifiedBy>
  <cp:revision>42</cp:revision>
  <dcterms:created xsi:type="dcterms:W3CDTF">2019-09-29T03:47:03Z</dcterms:created>
  <dcterms:modified xsi:type="dcterms:W3CDTF">2023-03-28T08:13:12Z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f288355-fb4c-44cd-b9ca-40cfc2aee5f8_Enabled">
    <vt:lpwstr>true</vt:lpwstr>
  </property>
  <property fmtid="{D5CDD505-2E9C-101B-9397-08002B2CF9AE}" pid="3" name="MSIP_Label_4f288355-fb4c-44cd-b9ca-40cfc2aee5f8_SetDate">
    <vt:lpwstr>2023-03-06T03:06:32Z</vt:lpwstr>
  </property>
  <property fmtid="{D5CDD505-2E9C-101B-9397-08002B2CF9AE}" pid="4" name="MSIP_Label_4f288355-fb4c-44cd-b9ca-40cfc2aee5f8_Method">
    <vt:lpwstr>Standard</vt:lpwstr>
  </property>
  <property fmtid="{D5CDD505-2E9C-101B-9397-08002B2CF9AE}" pid="5" name="MSIP_Label_4f288355-fb4c-44cd-b9ca-40cfc2aee5f8_Name">
    <vt:lpwstr>Non Sensitive_1</vt:lpwstr>
  </property>
  <property fmtid="{D5CDD505-2E9C-101B-9397-08002B2CF9AE}" pid="6" name="MSIP_Label_4f288355-fb4c-44cd-b9ca-40cfc2aee5f8_SiteId">
    <vt:lpwstr>0b11c524-9a1c-4e1b-84cb-6336aefc2243</vt:lpwstr>
  </property>
  <property fmtid="{D5CDD505-2E9C-101B-9397-08002B2CF9AE}" pid="7" name="MSIP_Label_4f288355-fb4c-44cd-b9ca-40cfc2aee5f8_ActionId">
    <vt:lpwstr>ec3d4703-bbd0-40ed-882c-5093f2e79481</vt:lpwstr>
  </property>
  <property fmtid="{D5CDD505-2E9C-101B-9397-08002B2CF9AE}" pid="8" name="MSIP_Label_4f288355-fb4c-44cd-b9ca-40cfc2aee5f8_ContentBits">
    <vt:lpwstr>0</vt:lpwstr>
  </property>
  <property fmtid="{D5CDD505-2E9C-101B-9397-08002B2CF9AE}" pid="9" name="ContentTypeId">
    <vt:lpwstr>0x010100954B2E7F5C37234D991E0CD099267296</vt:lpwstr>
  </property>
</Properties>
</file>