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5"/>
  </p:sldMasterIdLst>
  <p:notesMasterIdLst>
    <p:notesMasterId r:id="rId31"/>
  </p:notesMasterIdLst>
  <p:sldIdLst>
    <p:sldId id="302" r:id="rId6"/>
    <p:sldId id="325" r:id="rId7"/>
    <p:sldId id="303" r:id="rId8"/>
    <p:sldId id="304" r:id="rId9"/>
    <p:sldId id="305" r:id="rId10"/>
    <p:sldId id="326" r:id="rId11"/>
    <p:sldId id="328" r:id="rId12"/>
    <p:sldId id="330" r:id="rId13"/>
    <p:sldId id="329" r:id="rId14"/>
    <p:sldId id="342" r:id="rId15"/>
    <p:sldId id="311" r:id="rId16"/>
    <p:sldId id="331" r:id="rId17"/>
    <p:sldId id="341" r:id="rId18"/>
    <p:sldId id="317" r:id="rId19"/>
    <p:sldId id="346" r:id="rId20"/>
    <p:sldId id="350" r:id="rId21"/>
    <p:sldId id="343" r:id="rId22"/>
    <p:sldId id="348" r:id="rId23"/>
    <p:sldId id="321" r:id="rId24"/>
    <p:sldId id="322" r:id="rId25"/>
    <p:sldId id="333" r:id="rId26"/>
    <p:sldId id="334" r:id="rId27"/>
    <p:sldId id="335" r:id="rId28"/>
    <p:sldId id="337" r:id="rId29"/>
    <p:sldId id="338" r:id="rId3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FF6600"/>
    <a:srgbClr val="006EB7"/>
    <a:srgbClr val="5A6870"/>
    <a:srgbClr val="279DD9"/>
    <a:srgbClr val="A2CFEF"/>
    <a:srgbClr val="8C99A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47" autoAdjust="0"/>
    <p:restoredTop sz="71859" autoAdjust="0"/>
  </p:normalViewPr>
  <p:slideViewPr>
    <p:cSldViewPr>
      <p:cViewPr varScale="1">
        <p:scale>
          <a:sx n="43" d="100"/>
          <a:sy n="43" d="100"/>
        </p:scale>
        <p:origin x="1912" y="5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>
        <p:scale>
          <a:sx n="90" d="100"/>
          <a:sy n="90" d="100"/>
        </p:scale>
        <p:origin x="1784" y="-119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" Type="http://schemas.openxmlformats.org/officeDocument/2006/relationships/customXml" Target="../customXml/item3.xml"/><Relationship Id="rId21" Type="http://schemas.openxmlformats.org/officeDocument/2006/relationships/slide" Target="slides/slide16.xml"/><Relationship Id="rId34" Type="http://schemas.openxmlformats.org/officeDocument/2006/relationships/theme" Target="theme/theme1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slide" Target="slides/slide24.xml"/><Relationship Id="rId32" Type="http://schemas.openxmlformats.org/officeDocument/2006/relationships/presProps" Target="presProps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5" Type="http://schemas.openxmlformats.org/officeDocument/2006/relationships/slideMaster" Target="slideMasters/slideMaster1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notesMaster" Target="notesMasters/notesMaster1.xml"/><Relationship Id="rId4" Type="http://schemas.openxmlformats.org/officeDocument/2006/relationships/customXml" Target="../customXml/item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tableStyles" Target="tableStyles.xml"/><Relationship Id="rId8" Type="http://schemas.openxmlformats.org/officeDocument/2006/relationships/slide" Target="slides/slide3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D99448F-89BA-4ED6-9A66-C6BAD1A3DA31}" type="datetimeFigureOut">
              <a:rPr lang="en-US" smtClean="0"/>
              <a:t>2/28/2022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67221FF-B102-42E6-906C-1E1EFA56DC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719382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414463" y="1162050"/>
            <a:ext cx="4181475" cy="31369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C5A15C1-472C-4C07-8335-8E12178B81A5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7550604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7221FF-B102-42E6-906C-1E1EFA56DCB1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004055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7221FF-B102-42E6-906C-1E1EFA56DCB1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602855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7221FF-B102-42E6-906C-1E1EFA56DCB1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539320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7221FF-B102-42E6-906C-1E1EFA56DCB1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395643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7221FF-B102-42E6-906C-1E1EFA56DCB1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962596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7221FF-B102-42E6-906C-1E1EFA56DCB1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635077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7221FF-B102-42E6-906C-1E1EFA56DCB1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756785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7221FF-B102-42E6-906C-1E1EFA56DCB1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253590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7221FF-B102-42E6-906C-1E1EFA56DCB1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7756995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7221FF-B102-42E6-906C-1E1EFA56DCB1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229353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7221FF-B102-42E6-906C-1E1EFA56DCB1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1664700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 rtl="0"/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7221FF-B102-42E6-906C-1E1EFA56DCB1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4300571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7221FF-B102-42E6-906C-1E1EFA56DCB1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4512811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7221FF-B102-42E6-906C-1E1EFA56DCB1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7300279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7221FF-B102-42E6-906C-1E1EFA56DCB1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6388700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81100" y="696913"/>
            <a:ext cx="46482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CA"/>
              <a:t>Annex 1</a:t>
            </a:r>
          </a:p>
        </p:txBody>
      </p:sp>
    </p:spTree>
    <p:extLst>
      <p:ext uri="{BB962C8B-B14F-4D97-AF65-F5344CB8AC3E}">
        <p14:creationId xmlns:p14="http://schemas.microsoft.com/office/powerpoint/2010/main" val="3834989910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6CB25D-C394-4E29-A7A4-F58CD500C0A2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936829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7221FF-B102-42E6-906C-1E1EFA56DCB1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871036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7221FF-B102-42E6-906C-1E1EFA56DCB1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182541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7221FF-B102-42E6-906C-1E1EFA56DCB1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498175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7221FF-B102-42E6-906C-1E1EFA56DCB1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290310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7221FF-B102-42E6-906C-1E1EFA56DCB1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291790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7221FF-B102-42E6-906C-1E1EFA56DCB1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468959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7221FF-B102-42E6-906C-1E1EFA56DCB1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001517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1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5310555"/>
            <a:ext cx="5486400" cy="566739"/>
          </a:xfrm>
          <a:prstGeom prst="rect">
            <a:avLst/>
          </a:prstGeom>
        </p:spPr>
        <p:txBody>
          <a:bodyPr anchor="b"/>
          <a:lstStyle>
            <a:lvl1pPr algn="l">
              <a:defRPr sz="2000" b="1">
                <a:solidFill>
                  <a:srgbClr val="CC8004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CA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1412798"/>
            <a:ext cx="5486400" cy="382473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CA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877272"/>
            <a:ext cx="5486400" cy="43204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>
                <a:solidFill>
                  <a:srgbClr val="FFC000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AE8471-BE5D-46A7-B999-9800E3F1C3AC}" type="datetime1">
              <a:rPr lang="en-CA" smtClean="0"/>
              <a:t>28/02/2022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F909EE-2C65-48BC-95E5-26F3591A45A6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2142964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22"/>
            <a:ext cx="5486400" cy="566739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60"/>
            <a:ext cx="5486400" cy="8048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00FD48-E753-4CD5-9646-7FC513DE4615}" type="datetime1">
              <a:rPr lang="en-CA" smtClean="0"/>
              <a:t>28/02/2022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761160-13BD-4A0D-B1C3-A03DB1BF150D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7523330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6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6C94FC-85D7-4AF9-B1D9-97E7F61BA19D}" type="datetime1">
              <a:rPr lang="en-CA" smtClean="0"/>
              <a:t>28/02/2022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761160-13BD-4A0D-B1C3-A03DB1BF150D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51619216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61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61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E34954-D290-4032-BAF9-ED94A6E49675}" type="datetime1">
              <a:rPr lang="en-CA" smtClean="0"/>
              <a:t>28/02/2022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761160-13BD-4A0D-B1C3-A03DB1BF150D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04363756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7" name="Picture 9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764704"/>
            <a:ext cx="9172100" cy="553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1487B9-587A-4161-8A13-5E18A3A001D2}" type="datetime1">
              <a:rPr lang="en-CA" smtClean="0"/>
              <a:t>28/02/2022</a:t>
            </a:fld>
            <a:endParaRPr lang="en-CA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F909EE-2C65-48BC-95E5-26F3591A45A6}" type="slidenum">
              <a:rPr lang="en-CA" smtClean="0"/>
              <a:pPr/>
              <a:t>‹#›</a:t>
            </a:fld>
            <a:endParaRPr lang="en-CA" dirty="0"/>
          </a:p>
        </p:txBody>
      </p:sp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395536" y="1604834"/>
            <a:ext cx="5182344" cy="1470025"/>
          </a:xfrm>
          <a:prstGeom prst="rect">
            <a:avLst/>
          </a:prstGeom>
        </p:spPr>
        <p:txBody>
          <a:bodyPr lIns="91422" tIns="45711" rIns="91422" bIns="45711"/>
          <a:lstStyle/>
          <a:p>
            <a:endParaRPr lang="en-CA" sz="3200" dirty="0">
              <a:solidFill>
                <a:schemeClr val="bg1"/>
              </a:solidFill>
            </a:endParaRPr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395536" y="3332996"/>
            <a:ext cx="5184576" cy="124813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/>
            </a:lvl1pPr>
          </a:lstStyle>
          <a:p>
            <a:endParaRPr lang="en-CA" sz="2400" dirty="0">
              <a:solidFill>
                <a:schemeClr val="accent1"/>
              </a:solidFill>
            </a:endParaRPr>
          </a:p>
        </p:txBody>
      </p:sp>
      <p:sp>
        <p:nvSpPr>
          <p:cNvPr id="9" name="Text Placeholder 2"/>
          <p:cNvSpPr>
            <a:spLocks noGrp="1"/>
          </p:cNvSpPr>
          <p:nvPr>
            <p:ph idx="13"/>
          </p:nvPr>
        </p:nvSpPr>
        <p:spPr>
          <a:xfrm>
            <a:off x="457200" y="1200151"/>
            <a:ext cx="8229600" cy="35318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CA" dirty="0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" y="4"/>
            <a:ext cx="9144000" cy="978695"/>
          </a:xfrm>
          <a:prstGeom prst="rect">
            <a:avLst/>
          </a:prstGeom>
        </p:spPr>
      </p:pic>
      <p:sp>
        <p:nvSpPr>
          <p:cNvPr id="12" name="AutoShape 7" descr="Image result for sky"/>
          <p:cNvSpPr>
            <a:spLocks noChangeAspect="1" noChangeArrowheads="1"/>
          </p:cNvSpPr>
          <p:nvPr userDrawn="1"/>
        </p:nvSpPr>
        <p:spPr bwMode="auto">
          <a:xfrm>
            <a:off x="155575" y="-144462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560697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78" r="1678"/>
          <a:stretch/>
        </p:blipFill>
        <p:spPr bwMode="auto">
          <a:xfrm>
            <a:off x="0" y="1028734"/>
            <a:ext cx="9144000" cy="55922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CC1201-0056-4915-B3FD-A7BB2AAC6B8D}" type="datetime1">
              <a:rPr lang="en-CA" smtClean="0"/>
              <a:t>28/02/2022</a:t>
            </a:fld>
            <a:endParaRPr lang="en-C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F909EE-2C65-48BC-95E5-26F3591A45A6}" type="slidenum">
              <a:rPr lang="en-CA" smtClean="0"/>
              <a:t>‹#›</a:t>
            </a:fld>
            <a:endParaRPr lang="en-CA"/>
          </a:p>
        </p:txBody>
      </p:sp>
      <p:sp>
        <p:nvSpPr>
          <p:cNvPr id="2" name="Rectangle 1"/>
          <p:cNvSpPr/>
          <p:nvPr userDrawn="1"/>
        </p:nvSpPr>
        <p:spPr>
          <a:xfrm>
            <a:off x="3563888" y="5501745"/>
            <a:ext cx="1872208" cy="71156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TextBox 5"/>
          <p:cNvSpPr txBox="1"/>
          <p:nvPr userDrawn="1"/>
        </p:nvSpPr>
        <p:spPr>
          <a:xfrm>
            <a:off x="3563888" y="5538141"/>
            <a:ext cx="18722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chemeClr val="bg1"/>
                </a:solidFill>
                <a:latin typeface="+mn-lt"/>
              </a:rPr>
              <a:t>THANK YOU!</a:t>
            </a:r>
            <a:endParaRPr lang="en-GB" sz="2400" dirty="0">
              <a:solidFill>
                <a:schemeClr val="bg1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0169366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48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233328-1EAF-4DE2-92B3-F4006A726F67}" type="datetime1">
              <a:rPr lang="en-CA" smtClean="0"/>
              <a:t>28/02/2022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761160-13BD-4A0D-B1C3-A03DB1BF150D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7048973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Click to edit Master title style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6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DBCD75-5F08-4A5A-8DF5-17BB6CAE8009}" type="datetime1">
              <a:rPr lang="en-CA" smtClean="0"/>
              <a:t>28/02/2022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761160-13BD-4A0D-B1C3-A03DB1BF150D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073566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23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5C4DD1-4227-4CFF-967D-0C857A37D959}" type="datetime1">
              <a:rPr lang="en-CA" smtClean="0"/>
              <a:t>28/02/2022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761160-13BD-4A0D-B1C3-A03DB1BF150D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9355580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6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6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8E9B8-5EDB-435C-A136-24C1F36BB78D}" type="datetime1">
              <a:rPr lang="en-CA" smtClean="0"/>
              <a:t>28/02/2022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761160-13BD-4A0D-B1C3-A03DB1BF150D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5652062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7"/>
            <a:ext cx="4040188" cy="639763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38" y="1535117"/>
            <a:ext cx="4041775" cy="639763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38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47989E-47A3-42CA-84A0-E0E51A0B6AF1}" type="datetime1">
              <a:rPr lang="en-CA" smtClean="0"/>
              <a:t>28/02/2022</a:t>
            </a:fld>
            <a:endParaRPr lang="en-C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761160-13BD-4A0D-B1C3-A03DB1BF150D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0342296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8E6F2C-78D2-41D2-B7BE-E1E473B337C1}" type="datetime1">
              <a:rPr lang="en-CA" smtClean="0"/>
              <a:t>28/02/2022</a:t>
            </a:fld>
            <a:endParaRPr lang="en-C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761160-13BD-4A0D-B1C3-A03DB1BF150D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2462761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273236-4D96-44CE-8D32-A01BC1943CB5}" type="datetime1">
              <a:rPr lang="en-CA" smtClean="0"/>
              <a:t>28/02/2022</a:t>
            </a:fld>
            <a:endParaRPr lang="en-C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761160-13BD-4A0D-B1C3-A03DB1BF150D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9224374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73071"/>
            <a:ext cx="3008313" cy="1162051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74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435103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811CFA-8E6D-47E3-8E29-BFEF8EE58339}" type="datetime1">
              <a:rPr lang="en-CA" smtClean="0"/>
              <a:t>28/02/2022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761160-13BD-4A0D-B1C3-A03DB1BF150D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8944970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73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A8D9A85-B58A-4028-AD40-8FDE7C06A911}" type="datetime1">
              <a:rPr lang="en-CA" smtClean="0"/>
              <a:t>28/02/2022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73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73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6761160-13BD-4A0D-B1C3-A03DB1BF150D}" type="slidenum">
              <a:rPr lang="en-CA" smtClean="0"/>
              <a:t>‹#›</a:t>
            </a:fld>
            <a:endParaRPr lang="en-CA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" y="4"/>
            <a:ext cx="9144000" cy="9786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39599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5.png"/><Relationship Id="rId4" Type="http://schemas.openxmlformats.org/officeDocument/2006/relationships/image" Target="NUL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9.png"/><Relationship Id="rId3" Type="http://schemas.openxmlformats.org/officeDocument/2006/relationships/image" Target="../media/image66.png"/><Relationship Id="rId7" Type="http://schemas.openxmlformats.org/officeDocument/2006/relationships/image" Target="../media/image68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6" Type="http://schemas.microsoft.com/office/2007/relationships/hdphoto" Target="../media/hdphoto5.wdp"/><Relationship Id="rId5" Type="http://schemas.openxmlformats.org/officeDocument/2006/relationships/image" Target="../media/image67.png"/><Relationship Id="rId4" Type="http://schemas.openxmlformats.org/officeDocument/2006/relationships/image" Target="../media/image46.png"/><Relationship Id="rId9" Type="http://schemas.microsoft.com/office/2007/relationships/hdphoto" Target="../media/hdphoto6.wdp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4.png"/><Relationship Id="rId3" Type="http://schemas.openxmlformats.org/officeDocument/2006/relationships/image" Target="../media/image70.png"/><Relationship Id="rId7" Type="http://schemas.openxmlformats.org/officeDocument/2006/relationships/image" Target="../media/image7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2.png"/><Relationship Id="rId5" Type="http://schemas.openxmlformats.org/officeDocument/2006/relationships/image" Target="../media/image46.png"/><Relationship Id="rId4" Type="http://schemas.openxmlformats.org/officeDocument/2006/relationships/image" Target="../media/image71.png"/><Relationship Id="rId9" Type="http://schemas.microsoft.com/office/2007/relationships/hdphoto" Target="../media/hdphoto7.wdp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6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7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8.png"/><Relationship Id="rId7" Type="http://schemas.openxmlformats.org/officeDocument/2006/relationships/image" Target="../media/image82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1.png"/><Relationship Id="rId5" Type="http://schemas.openxmlformats.org/officeDocument/2006/relationships/image" Target="../media/image80.png"/><Relationship Id="rId4" Type="http://schemas.openxmlformats.org/officeDocument/2006/relationships/image" Target="../media/image79.png"/></Relationships>
</file>

<file path=ppt/slides/_rels/slide16.xml.rels><?xml version="1.0" encoding="UTF-8" standalone="yes"?>
<Relationships xmlns="http://schemas.openxmlformats.org/package/2006/relationships"><Relationship Id="rId8" Type="http://schemas.microsoft.com/office/2007/relationships/hdphoto" Target="../media/hdphoto8.wdp"/><Relationship Id="rId3" Type="http://schemas.openxmlformats.org/officeDocument/2006/relationships/image" Target="../media/image83.png"/><Relationship Id="rId7" Type="http://schemas.openxmlformats.org/officeDocument/2006/relationships/image" Target="../media/image87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6.png"/><Relationship Id="rId5" Type="http://schemas.openxmlformats.org/officeDocument/2006/relationships/image" Target="../media/image85.png"/><Relationship Id="rId4" Type="http://schemas.openxmlformats.org/officeDocument/2006/relationships/image" Target="../media/image84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8.png"/><Relationship Id="rId7" Type="http://schemas.microsoft.com/office/2007/relationships/hdphoto" Target="../media/hdphoto8.wdp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7.png"/><Relationship Id="rId5" Type="http://schemas.openxmlformats.org/officeDocument/2006/relationships/image" Target="../media/image80.png"/><Relationship Id="rId4" Type="http://schemas.openxmlformats.org/officeDocument/2006/relationships/image" Target="../media/image79.png"/></Relationships>
</file>

<file path=ppt/slides/_rels/slide18.xml.rels><?xml version="1.0" encoding="UTF-8" standalone="yes"?>
<Relationships xmlns="http://schemas.openxmlformats.org/package/2006/relationships"><Relationship Id="rId8" Type="http://schemas.microsoft.com/office/2007/relationships/hdphoto" Target="../media/hdphoto8.wdp"/><Relationship Id="rId3" Type="http://schemas.openxmlformats.org/officeDocument/2006/relationships/image" Target="../media/image89.png"/><Relationship Id="rId7" Type="http://schemas.openxmlformats.org/officeDocument/2006/relationships/image" Target="../media/image87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0.png"/><Relationship Id="rId5" Type="http://schemas.openxmlformats.org/officeDocument/2006/relationships/image" Target="../media/image85.png"/><Relationship Id="rId4" Type="http://schemas.openxmlformats.org/officeDocument/2006/relationships/image" Target="../media/image82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1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2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3.png"/><Relationship Id="rId4" Type="http://schemas.openxmlformats.org/officeDocument/2006/relationships/image" Target="../media/image46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4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6.png"/><Relationship Id="rId4" Type="http://schemas.openxmlformats.org/officeDocument/2006/relationships/image" Target="../media/image95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6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8.png"/><Relationship Id="rId4" Type="http://schemas.openxmlformats.org/officeDocument/2006/relationships/image" Target="../media/image97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9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0.jp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emf"/><Relationship Id="rId3" Type="http://schemas.openxmlformats.org/officeDocument/2006/relationships/notesSlide" Target="../notesSlides/notesSlide5.xml"/><Relationship Id="rId7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Relationship Id="rId9" Type="http://schemas.openxmlformats.org/officeDocument/2006/relationships/image" Target="../media/image18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13" Type="http://schemas.openxmlformats.org/officeDocument/2006/relationships/image" Target="../media/image29.png"/><Relationship Id="rId18" Type="http://schemas.openxmlformats.org/officeDocument/2006/relationships/image" Target="../media/image34.png"/><Relationship Id="rId3" Type="http://schemas.openxmlformats.org/officeDocument/2006/relationships/image" Target="../media/image19.png"/><Relationship Id="rId21" Type="http://schemas.openxmlformats.org/officeDocument/2006/relationships/image" Target="../media/image37.png"/><Relationship Id="rId7" Type="http://schemas.openxmlformats.org/officeDocument/2006/relationships/image" Target="../media/image23.png"/><Relationship Id="rId12" Type="http://schemas.openxmlformats.org/officeDocument/2006/relationships/image" Target="../media/image28.png"/><Relationship Id="rId17" Type="http://schemas.openxmlformats.org/officeDocument/2006/relationships/image" Target="../media/image33.png"/><Relationship Id="rId2" Type="http://schemas.openxmlformats.org/officeDocument/2006/relationships/notesSlide" Target="../notesSlides/notesSlide6.xml"/><Relationship Id="rId16" Type="http://schemas.openxmlformats.org/officeDocument/2006/relationships/image" Target="../media/image32.png"/><Relationship Id="rId20" Type="http://schemas.openxmlformats.org/officeDocument/2006/relationships/image" Target="../media/image3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png"/><Relationship Id="rId11" Type="http://schemas.openxmlformats.org/officeDocument/2006/relationships/image" Target="../media/image27.png"/><Relationship Id="rId5" Type="http://schemas.openxmlformats.org/officeDocument/2006/relationships/image" Target="../media/image21.png"/><Relationship Id="rId15" Type="http://schemas.openxmlformats.org/officeDocument/2006/relationships/image" Target="../media/image31.png"/><Relationship Id="rId23" Type="http://schemas.openxmlformats.org/officeDocument/2006/relationships/image" Target="../media/image39.png"/><Relationship Id="rId10" Type="http://schemas.openxmlformats.org/officeDocument/2006/relationships/image" Target="../media/image26.png"/><Relationship Id="rId19" Type="http://schemas.openxmlformats.org/officeDocument/2006/relationships/image" Target="../media/image35.png"/><Relationship Id="rId4" Type="http://schemas.openxmlformats.org/officeDocument/2006/relationships/image" Target="../media/image20.png"/><Relationship Id="rId9" Type="http://schemas.openxmlformats.org/officeDocument/2006/relationships/image" Target="../media/image25.png"/><Relationship Id="rId14" Type="http://schemas.openxmlformats.org/officeDocument/2006/relationships/image" Target="../media/image30.png"/><Relationship Id="rId22" Type="http://schemas.openxmlformats.org/officeDocument/2006/relationships/image" Target="../media/image38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png"/><Relationship Id="rId3" Type="http://schemas.openxmlformats.org/officeDocument/2006/relationships/image" Target="../media/image40.png"/><Relationship Id="rId7" Type="http://schemas.microsoft.com/office/2007/relationships/hdphoto" Target="../media/hdphoto1.wdp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3.png"/><Relationship Id="rId5" Type="http://schemas.openxmlformats.org/officeDocument/2006/relationships/image" Target="../media/image42.png"/><Relationship Id="rId4" Type="http://schemas.openxmlformats.org/officeDocument/2006/relationships/image" Target="../media/image41.png"/><Relationship Id="rId9" Type="http://schemas.microsoft.com/office/2007/relationships/hdphoto" Target="../media/hdphoto2.wdp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9.png"/><Relationship Id="rId3" Type="http://schemas.openxmlformats.org/officeDocument/2006/relationships/image" Target="../media/image45.png"/><Relationship Id="rId7" Type="http://schemas.microsoft.com/office/2007/relationships/hdphoto" Target="../media/hdphoto3.wdp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8.png"/><Relationship Id="rId11" Type="http://schemas.openxmlformats.org/officeDocument/2006/relationships/image" Target="../media/image51.png"/><Relationship Id="rId5" Type="http://schemas.openxmlformats.org/officeDocument/2006/relationships/image" Target="../media/image47.png"/><Relationship Id="rId10" Type="http://schemas.microsoft.com/office/2007/relationships/hdphoto" Target="../media/hdphoto4.wdp"/><Relationship Id="rId4" Type="http://schemas.openxmlformats.org/officeDocument/2006/relationships/image" Target="../media/image46.png"/><Relationship Id="rId9" Type="http://schemas.openxmlformats.org/officeDocument/2006/relationships/image" Target="../media/image50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57.png"/><Relationship Id="rId13" Type="http://schemas.openxmlformats.org/officeDocument/2006/relationships/image" Target="../media/image62.png"/><Relationship Id="rId3" Type="http://schemas.openxmlformats.org/officeDocument/2006/relationships/image" Target="../media/image52.png"/><Relationship Id="rId7" Type="http://schemas.openxmlformats.org/officeDocument/2006/relationships/image" Target="../media/image56.png"/><Relationship Id="rId12" Type="http://schemas.openxmlformats.org/officeDocument/2006/relationships/image" Target="../media/image6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5.png"/><Relationship Id="rId11" Type="http://schemas.openxmlformats.org/officeDocument/2006/relationships/image" Target="../media/image60.png"/><Relationship Id="rId5" Type="http://schemas.openxmlformats.org/officeDocument/2006/relationships/image" Target="../media/image54.png"/><Relationship Id="rId10" Type="http://schemas.openxmlformats.org/officeDocument/2006/relationships/image" Target="../media/image59.png"/><Relationship Id="rId4" Type="http://schemas.openxmlformats.org/officeDocument/2006/relationships/image" Target="../media/image53.png"/><Relationship Id="rId9" Type="http://schemas.openxmlformats.org/officeDocument/2006/relationships/image" Target="../media/image58.png"/><Relationship Id="rId14" Type="http://schemas.openxmlformats.org/officeDocument/2006/relationships/image" Target="../media/image6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87" name="Picture 15"/>
          <p:cNvPicPr>
            <a:picLocks noChangeAspect="1" noChangeArrowheads="1"/>
          </p:cNvPicPr>
          <p:nvPr/>
        </p:nvPicPr>
        <p:blipFill>
          <a:blip r:embed="rId3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377" y="6321896"/>
            <a:ext cx="1924050" cy="1524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8" name="Straight Arrow Connector 7"/>
          <p:cNvCxnSpPr/>
          <p:nvPr/>
        </p:nvCxnSpPr>
        <p:spPr>
          <a:xfrm>
            <a:off x="6308344" y="4299681"/>
            <a:ext cx="1163366" cy="0"/>
          </a:xfrm>
          <a:prstGeom prst="straightConnector1">
            <a:avLst/>
          </a:prstGeom>
          <a:ln>
            <a:solidFill>
              <a:schemeClr val="bg1"/>
            </a:solidFill>
            <a:headEnd type="arrow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/>
          <p:cNvCxnSpPr/>
          <p:nvPr/>
        </p:nvCxnSpPr>
        <p:spPr>
          <a:xfrm flipV="1">
            <a:off x="7721382" y="1757586"/>
            <a:ext cx="777259" cy="489743"/>
          </a:xfrm>
          <a:prstGeom prst="straightConnector1">
            <a:avLst/>
          </a:prstGeom>
          <a:ln>
            <a:solidFill>
              <a:schemeClr val="bg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>
            <a:off x="5220078" y="1829061"/>
            <a:ext cx="288305" cy="1311908"/>
          </a:xfrm>
          <a:prstGeom prst="line">
            <a:avLst/>
          </a:prstGeom>
          <a:ln w="0">
            <a:solidFill>
              <a:schemeClr val="bg1">
                <a:lumMod val="95000"/>
                <a:alpha val="3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/>
          <p:cNvCxnSpPr/>
          <p:nvPr/>
        </p:nvCxnSpPr>
        <p:spPr>
          <a:xfrm>
            <a:off x="6011760" y="3013846"/>
            <a:ext cx="288305" cy="1311908"/>
          </a:xfrm>
          <a:prstGeom prst="line">
            <a:avLst/>
          </a:prstGeom>
          <a:ln w="0">
            <a:solidFill>
              <a:schemeClr val="bg1">
                <a:lumMod val="95000"/>
                <a:alpha val="3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itle 1"/>
          <p:cNvSpPr txBox="1">
            <a:spLocks/>
          </p:cNvSpPr>
          <p:nvPr/>
        </p:nvSpPr>
        <p:spPr>
          <a:xfrm>
            <a:off x="251520" y="1844824"/>
            <a:ext cx="8712968" cy="1728192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b="1" dirty="0">
                <a:solidFill>
                  <a:srgbClr val="0070C0"/>
                </a:solidFill>
              </a:rPr>
              <a:t>ICAO Frequency Finder </a:t>
            </a:r>
            <a:r>
              <a:rPr lang="en-US" sz="4000" b="1" dirty="0" smtClean="0">
                <a:solidFill>
                  <a:srgbClr val="0070C0"/>
                </a:solidFill>
              </a:rPr>
              <a:t>Updates</a:t>
            </a:r>
            <a:endParaRPr lang="en-US" sz="4000" b="1" dirty="0">
              <a:solidFill>
                <a:srgbClr val="0070C0"/>
              </a:solidFill>
            </a:endParaRPr>
          </a:p>
        </p:txBody>
      </p:sp>
      <p:sp>
        <p:nvSpPr>
          <p:cNvPr id="28" name="Subtitle 2"/>
          <p:cNvSpPr txBox="1">
            <a:spLocks/>
          </p:cNvSpPr>
          <p:nvPr/>
        </p:nvSpPr>
        <p:spPr>
          <a:xfrm>
            <a:off x="1007604" y="4437112"/>
            <a:ext cx="7200800" cy="17526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indent="0" algn="ctr">
              <a:spcBef>
                <a:spcPct val="20000"/>
              </a:spcBef>
              <a:buFont typeface="Arial" pitchFamily="34" charset="0"/>
              <a:buNone/>
              <a:defRPr sz="2400">
                <a:solidFill>
                  <a:srgbClr val="5A6870"/>
                </a:solidFill>
                <a:latin typeface="Arial" pitchFamily="34" charset="0"/>
                <a:cs typeface="Arial" pitchFamily="34" charset="0"/>
              </a:defRPr>
            </a:lvl1pPr>
            <a:lvl2pPr indent="0" algn="ctr">
              <a:spcBef>
                <a:spcPct val="20000"/>
              </a:spcBef>
              <a:buFont typeface="Arial" pitchFamily="34" charset="0"/>
              <a:buNone/>
              <a:defRPr sz="2800">
                <a:solidFill>
                  <a:schemeClr val="tx1">
                    <a:tint val="75000"/>
                  </a:schemeClr>
                </a:solidFill>
                <a:latin typeface="Arial" pitchFamily="34" charset="0"/>
                <a:cs typeface="Arial" pitchFamily="34" charset="0"/>
              </a:defRPr>
            </a:lvl2pPr>
            <a:lvl3pPr indent="0" algn="ctr">
              <a:spcBef>
                <a:spcPct val="20000"/>
              </a:spcBef>
              <a:buFont typeface="Arial" pitchFamily="34" charset="0"/>
              <a:buNone/>
              <a:defRPr sz="2400">
                <a:solidFill>
                  <a:schemeClr val="tx1">
                    <a:tint val="75000"/>
                  </a:schemeClr>
                </a:solidFill>
                <a:latin typeface="Arial" pitchFamily="34" charset="0"/>
                <a:cs typeface="Arial" pitchFamily="34" charset="0"/>
              </a:defRPr>
            </a:lvl3pPr>
            <a:lvl4pPr indent="0" algn="ctr">
              <a:spcBef>
                <a:spcPct val="20000"/>
              </a:spcBef>
              <a:buFont typeface="Arial" pitchFamily="34" charset="0"/>
              <a:buNone/>
              <a:defRPr sz="2000">
                <a:solidFill>
                  <a:schemeClr val="tx1">
                    <a:tint val="75000"/>
                  </a:schemeClr>
                </a:solidFill>
                <a:latin typeface="Arial" pitchFamily="34" charset="0"/>
                <a:cs typeface="Arial" pitchFamily="34" charset="0"/>
              </a:defRPr>
            </a:lvl4pPr>
            <a:lvl5pPr indent="0" algn="ctr">
              <a:spcBef>
                <a:spcPct val="20000"/>
              </a:spcBef>
              <a:buFont typeface="Arial" pitchFamily="34" charset="0"/>
              <a:buNone/>
              <a:defRPr sz="2000">
                <a:solidFill>
                  <a:schemeClr val="tx1">
                    <a:tint val="75000"/>
                  </a:schemeClr>
                </a:solidFill>
                <a:latin typeface="Arial" pitchFamily="34" charset="0"/>
                <a:cs typeface="Arial" pitchFamily="34" charset="0"/>
              </a:defRPr>
            </a:lvl5pPr>
            <a:lvl6pPr indent="0" algn="ctr">
              <a:spcBef>
                <a:spcPct val="20000"/>
              </a:spcBef>
              <a:buFont typeface="Arial" pitchFamily="34" charset="0"/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6pPr>
            <a:lvl7pPr indent="0" algn="ctr">
              <a:spcBef>
                <a:spcPct val="20000"/>
              </a:spcBef>
              <a:buFont typeface="Arial" pitchFamily="34" charset="0"/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7pPr>
            <a:lvl8pPr indent="0" algn="ctr">
              <a:spcBef>
                <a:spcPct val="20000"/>
              </a:spcBef>
              <a:buFont typeface="Arial" pitchFamily="34" charset="0"/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8pPr>
            <a:lvl9pPr indent="0" algn="ctr">
              <a:spcBef>
                <a:spcPct val="20000"/>
              </a:spcBef>
              <a:buFont typeface="Arial" pitchFamily="34" charset="0"/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>
                <a:solidFill>
                  <a:schemeClr val="tx2"/>
                </a:solidFill>
              </a:rPr>
              <a:t>SIXTH MEETING OF SPECTRUM REVIEW WORKING </a:t>
            </a:r>
            <a:r>
              <a:rPr lang="en-US" dirty="0" smtClean="0">
                <a:solidFill>
                  <a:schemeClr val="tx2"/>
                </a:solidFill>
              </a:rPr>
              <a:t>GROUP (SRWG-06)</a:t>
            </a:r>
          </a:p>
          <a:p>
            <a:r>
              <a:rPr lang="en-US" dirty="0" smtClean="0">
                <a:solidFill>
                  <a:schemeClr val="tx2"/>
                </a:solidFill>
              </a:rPr>
              <a:t>2 March 2022</a:t>
            </a:r>
            <a:endParaRPr lang="en-CA" dirty="0">
              <a:solidFill>
                <a:schemeClr val="tx2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352525" y="6071138"/>
            <a:ext cx="254736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CA" sz="2000" dirty="0" smtClean="0">
                <a:solidFill>
                  <a:schemeClr val="tx2"/>
                </a:solidFill>
              </a:rPr>
              <a:t>Fabiola Chouha – </a:t>
            </a:r>
            <a:r>
              <a:rPr lang="en-CA" sz="2000" dirty="0">
                <a:solidFill>
                  <a:schemeClr val="tx2"/>
                </a:solidFill>
              </a:rPr>
              <a:t>ICAO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761160-13BD-4A0D-B1C3-A03DB1BF150D}" type="slidenum">
              <a:rPr lang="en-CA" smtClean="0"/>
              <a:t>1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6918921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3528" y="1378583"/>
            <a:ext cx="7881773" cy="3353321"/>
          </a:xfrm>
          <a:prstGeom prst="rect">
            <a:avLst/>
          </a:prstGeom>
        </p:spPr>
      </p:pic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457200" y="764704"/>
            <a:ext cx="8229600" cy="1143000"/>
          </a:xfrm>
        </p:spPr>
        <p:txBody>
          <a:bodyPr/>
          <a:lstStyle/>
          <a:p>
            <a:pPr algn="l">
              <a:spcAft>
                <a:spcPts val="600"/>
              </a:spcAft>
            </a:pPr>
            <a:r>
              <a:rPr lang="en-GB" sz="2800" b="1" dirty="0" smtClean="0">
                <a:solidFill>
                  <a:srgbClr val="0C45B8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Rounded MT Bold" panose="020F0704030504030204" pitchFamily="34" charset="0"/>
              </a:rPr>
              <a:t>VHF-COM module</a:t>
            </a:r>
            <a:r>
              <a:rPr lang="en-GB" sz="3200" b="1" dirty="0">
                <a:solidFill>
                  <a:srgbClr val="0C45B8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Rounded MT Bold" panose="020F0704030504030204" pitchFamily="34" charset="0"/>
              </a:rPr>
              <a:t/>
            </a:r>
            <a:br>
              <a:rPr lang="en-GB" sz="3200" b="1" dirty="0">
                <a:solidFill>
                  <a:srgbClr val="0C45B8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Rounded MT Bold" panose="020F0704030504030204" pitchFamily="34" charset="0"/>
              </a:rPr>
            </a:br>
            <a:r>
              <a:rPr lang="en-GB" sz="2000" dirty="0">
                <a:solidFill>
                  <a:srgbClr val="0C45B8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Rounded MT Bold" panose="020F0704030504030204" pitchFamily="34" charset="0"/>
              </a:rPr>
              <a:t>Exploration of the </a:t>
            </a:r>
            <a:r>
              <a:rPr lang="en-GB" sz="2000" dirty="0" smtClean="0">
                <a:solidFill>
                  <a:srgbClr val="0C45B8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Rounded MT Bold" panose="020F0704030504030204" pitchFamily="34" charset="0"/>
              </a:rPr>
              <a:t>new/improved functions – Export submission </a:t>
            </a:r>
            <a:r>
              <a:rPr lang="en-GB" sz="1200" b="1" dirty="0">
                <a:solidFill>
                  <a:srgbClr val="0C45B8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Rounded MT Bold" panose="020F0704030504030204" pitchFamily="34" charset="0"/>
              </a:rPr>
              <a:t/>
            </a:r>
            <a:br>
              <a:rPr lang="en-GB" sz="1200" b="1" dirty="0">
                <a:solidFill>
                  <a:srgbClr val="0C45B8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Rounded MT Bold" panose="020F0704030504030204" pitchFamily="34" charset="0"/>
              </a:rPr>
            </a:br>
            <a:endParaRPr lang="en-US" sz="3600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74279" y="1907704"/>
            <a:ext cx="338138" cy="333375"/>
          </a:xfrm>
          <a:prstGeom prst="ellipse">
            <a:avLst/>
          </a:prstGeom>
          <a:ln w="63500" cap="rnd">
            <a:solidFill>
              <a:srgbClr val="FF0000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53200" y="3278727"/>
            <a:ext cx="359548" cy="327823"/>
          </a:xfrm>
          <a:prstGeom prst="ellipse">
            <a:avLst/>
          </a:prstGeom>
          <a:ln w="63500" cap="rnd">
            <a:solidFill>
              <a:srgbClr val="FF0000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99592" y="4988025"/>
            <a:ext cx="477011" cy="357758"/>
          </a:xfrm>
          <a:prstGeom prst="ellipse">
            <a:avLst/>
          </a:prstGeom>
          <a:ln w="63500" cap="rnd">
            <a:solidFill>
              <a:srgbClr val="FF0000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5" name="Right Arrow 4"/>
          <p:cNvSpPr/>
          <p:nvPr/>
        </p:nvSpPr>
        <p:spPr>
          <a:xfrm rot="16200000">
            <a:off x="7490351" y="2346665"/>
            <a:ext cx="589750" cy="536833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761160-13BD-4A0D-B1C3-A03DB1BF150D}" type="slidenum">
              <a:rPr lang="en-CA" smtClean="0"/>
              <a:t>10</a:t>
            </a:fld>
            <a:endParaRPr lang="en-CA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87724" y="4821438"/>
            <a:ext cx="6029085" cy="19883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59327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own Arrow 6"/>
          <p:cNvSpPr/>
          <p:nvPr/>
        </p:nvSpPr>
        <p:spPr>
          <a:xfrm>
            <a:off x="6660232" y="3317782"/>
            <a:ext cx="432048" cy="557808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323528" y="764704"/>
            <a:ext cx="8820472" cy="114300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spcAft>
                <a:spcPts val="600"/>
              </a:spcAft>
            </a:pPr>
            <a:r>
              <a:rPr lang="en-US" sz="2800" b="1" dirty="0">
                <a:solidFill>
                  <a:srgbClr val="0C45B8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Rounded MT Bold" panose="020F0704030504030204" pitchFamily="34" charset="0"/>
              </a:rPr>
              <a:t>Other ongoing improvements (cont’d)</a:t>
            </a:r>
            <a:br>
              <a:rPr lang="en-US" sz="2800" b="1" dirty="0">
                <a:solidFill>
                  <a:srgbClr val="0C45B8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Rounded MT Bold" panose="020F0704030504030204" pitchFamily="34" charset="0"/>
              </a:rPr>
            </a:br>
            <a:r>
              <a:rPr lang="en-GB" sz="2000" dirty="0">
                <a:solidFill>
                  <a:srgbClr val="0C45B8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Rounded MT Bold" panose="020F0704030504030204" pitchFamily="34" charset="0"/>
              </a:rPr>
              <a:t>NAV module – plotting interference contours</a:t>
            </a:r>
            <a:r>
              <a:rPr lang="en-US" sz="2800" b="1" dirty="0">
                <a:solidFill>
                  <a:srgbClr val="0C45B8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Rounded MT Bold" panose="020F0704030504030204" pitchFamily="34" charset="0"/>
              </a:rPr>
              <a:t/>
            </a:r>
            <a:br>
              <a:rPr lang="en-US" sz="2800" b="1" dirty="0">
                <a:solidFill>
                  <a:srgbClr val="0C45B8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Rounded MT Bold" panose="020F0704030504030204" pitchFamily="34" charset="0"/>
              </a:rPr>
            </a:br>
            <a:endParaRPr lang="en-CA" sz="2800" b="1" dirty="0">
              <a:solidFill>
                <a:srgbClr val="0C45B8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 Rounded MT Bold" panose="020F0704030504030204" pitchFamily="34" charset="0"/>
            </a:endParaRP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653" y="3933056"/>
            <a:ext cx="9093451" cy="1508493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30422" y="4149080"/>
            <a:ext cx="895350" cy="87153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5">
            <a:clrChange>
              <a:clrFrom>
                <a:srgbClr val="DBF1FF"/>
              </a:clrFrom>
              <a:clrTo>
                <a:srgbClr val="DBF1FF">
                  <a:alpha val="0"/>
                </a:srgbClr>
              </a:clrTo>
            </a:clrChange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artisticPaintStrokes/>
                    </a14:imgEffect>
                    <a14:imgEffect>
                      <a14:colorTemperature colorTemp="53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4941367"/>
            <a:ext cx="4858569" cy="590550"/>
          </a:xfrm>
          <a:prstGeom prst="rect">
            <a:avLst/>
          </a:prstGeom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761160-13BD-4A0D-B1C3-A03DB1BF150D}" type="slidenum">
              <a:rPr lang="en-CA" smtClean="0"/>
              <a:t>11</a:t>
            </a:fld>
            <a:endParaRPr lang="en-CA"/>
          </a:p>
        </p:txBody>
      </p:sp>
      <p:grpSp>
        <p:nvGrpSpPr>
          <p:cNvPr id="9" name="Group 8"/>
          <p:cNvGrpSpPr/>
          <p:nvPr/>
        </p:nvGrpSpPr>
        <p:grpSpPr>
          <a:xfrm>
            <a:off x="204115" y="1929196"/>
            <a:ext cx="8772525" cy="1247775"/>
            <a:chOff x="204115" y="1929196"/>
            <a:chExt cx="8772525" cy="1247775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204115" y="1929196"/>
              <a:ext cx="8772525" cy="1247775"/>
            </a:xfrm>
            <a:prstGeom prst="rect">
              <a:avLst/>
            </a:prstGeom>
          </p:spPr>
        </p:pic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8">
              <a:lum bright="70000" contrast="-70000"/>
              <a:clrChange>
                <a:clrFrom>
                  <a:srgbClr val="DBF1FF"/>
                </a:clrFrom>
                <a:clrTo>
                  <a:srgbClr val="DBF1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artisticPaintBrush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1331640" y="2564904"/>
              <a:ext cx="792088" cy="138477"/>
            </a:xfrm>
            <a:prstGeom prst="rect">
              <a:avLst/>
            </a:prstGeom>
          </p:spPr>
        </p:pic>
      </p:grpSp>
      <p:pic>
        <p:nvPicPr>
          <p:cNvPr id="11" name="Picture 10"/>
          <p:cNvPicPr>
            <a:picLocks noChangeAspect="1"/>
          </p:cNvPicPr>
          <p:nvPr/>
        </p:nvPicPr>
        <p:blipFill>
          <a:blip r:embed="rId8">
            <a:lum bright="70000" contrast="-70000"/>
            <a:clrChange>
              <a:clrFrom>
                <a:srgbClr val="DBF1FF"/>
              </a:clrFrom>
              <a:clrTo>
                <a:srgbClr val="DBF1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artisticPaintBrush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72873" y="4337508"/>
            <a:ext cx="792088" cy="1384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0790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314063" y="705470"/>
            <a:ext cx="8676456" cy="114300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spcAft>
                <a:spcPts val="600"/>
              </a:spcAft>
            </a:pPr>
            <a:r>
              <a:rPr lang="en-US" sz="2800" b="1" dirty="0">
                <a:solidFill>
                  <a:srgbClr val="0C45B8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Rounded MT Bold" panose="020F0704030504030204" pitchFamily="34" charset="0"/>
              </a:rPr>
              <a:t>Other ongoing improvements (cont’d)</a:t>
            </a:r>
            <a:br>
              <a:rPr lang="en-US" sz="2800" b="1" dirty="0">
                <a:solidFill>
                  <a:srgbClr val="0C45B8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Rounded MT Bold" panose="020F0704030504030204" pitchFamily="34" charset="0"/>
              </a:rPr>
            </a:br>
            <a:r>
              <a:rPr lang="en-GB" sz="2000" dirty="0">
                <a:solidFill>
                  <a:srgbClr val="0C45B8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Rounded MT Bold" panose="020F0704030504030204" pitchFamily="34" charset="0"/>
              </a:rPr>
              <a:t>NAV module – plotting interference contours </a:t>
            </a:r>
            <a:r>
              <a:rPr lang="en-US" sz="2800" b="1" dirty="0">
                <a:solidFill>
                  <a:srgbClr val="0C45B8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Rounded MT Bold" panose="020F0704030504030204" pitchFamily="34" charset="0"/>
              </a:rPr>
              <a:t/>
            </a:r>
            <a:br>
              <a:rPr lang="en-US" sz="2800" b="1" dirty="0">
                <a:solidFill>
                  <a:srgbClr val="0C45B8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Rounded MT Bold" panose="020F0704030504030204" pitchFamily="34" charset="0"/>
              </a:rPr>
            </a:br>
            <a:endParaRPr lang="en-CA" sz="2800" b="1" dirty="0">
              <a:solidFill>
                <a:srgbClr val="0C45B8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 Rounded MT Bold" panose="020F0704030504030204" pitchFamily="34" charset="0"/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251520" y="1484784"/>
            <a:ext cx="8627465" cy="4494743"/>
            <a:chOff x="467544" y="1700808"/>
            <a:chExt cx="7778728" cy="4350727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67544" y="1700808"/>
              <a:ext cx="7778728" cy="4320480"/>
            </a:xfrm>
            <a:prstGeom prst="rect">
              <a:avLst/>
            </a:prstGeom>
          </p:spPr>
        </p:pic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6418808" y="4617657"/>
              <a:ext cx="1812211" cy="584345"/>
            </a:xfrm>
            <a:prstGeom prst="ellipse">
              <a:avLst/>
            </a:prstGeom>
            <a:ln w="63500" cap="rnd">
              <a:solidFill>
                <a:srgbClr val="333333"/>
              </a:solidFill>
            </a:ln>
            <a:effectLst>
              <a:outerShdw blurRad="381000" dist="292100" dir="5400000" sx="-80000" sy="-18000" rotWithShape="0">
                <a:srgbClr val="000000">
                  <a:alpha val="22000"/>
                </a:srgbClr>
              </a:outerShdw>
            </a:effectLst>
            <a:scene3d>
              <a:camera prst="orthographicFront"/>
              <a:lightRig rig="contrasting" dir="t">
                <a:rot lat="0" lon="0" rev="3000000"/>
              </a:lightRig>
            </a:scene3d>
            <a:sp3d contourW="7620">
              <a:bevelT w="95250" h="31750"/>
              <a:contourClr>
                <a:srgbClr val="333333"/>
              </a:contourClr>
            </a:sp3d>
          </p:spPr>
        </p:pic>
        <p:cxnSp>
          <p:nvCxnSpPr>
            <p:cNvPr id="14" name="Straight Arrow Connector 13"/>
            <p:cNvCxnSpPr/>
            <p:nvPr/>
          </p:nvCxnSpPr>
          <p:spPr>
            <a:xfrm>
              <a:off x="2555776" y="3717032"/>
              <a:ext cx="0" cy="540060"/>
            </a:xfrm>
            <a:prstGeom prst="straightConnector1">
              <a:avLst/>
            </a:prstGeom>
            <a:ln w="3810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6024193" y="4827256"/>
              <a:ext cx="895350" cy="871538"/>
            </a:xfrm>
            <a:prstGeom prst="ellipse">
              <a:avLst/>
            </a:prstGeom>
            <a:ln>
              <a:noFill/>
            </a:ln>
            <a:effectLst>
              <a:softEdge rad="112500"/>
            </a:effectLst>
          </p:spPr>
        </p:pic>
        <p:sp>
          <p:nvSpPr>
            <p:cNvPr id="5" name="TextBox 4"/>
            <p:cNvSpPr txBox="1"/>
            <p:nvPr/>
          </p:nvSpPr>
          <p:spPr>
            <a:xfrm>
              <a:off x="1895875" y="2551804"/>
              <a:ext cx="1316770" cy="759683"/>
            </a:xfrm>
            <a:prstGeom prst="rect">
              <a:avLst/>
            </a:prstGeom>
            <a:solidFill>
              <a:schemeClr val="bg1">
                <a:alpha val="90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US" sz="900" b="1" dirty="0"/>
                <a:t>Minimum transmission loss between the location of the facility in that record and the facility in record 1 </a:t>
              </a:r>
              <a:endParaRPr lang="en-CA" sz="900" b="1" dirty="0"/>
            </a:p>
          </p:txBody>
        </p:sp>
        <p:cxnSp>
          <p:nvCxnSpPr>
            <p:cNvPr id="18" name="Straight Arrow Connector 17"/>
            <p:cNvCxnSpPr/>
            <p:nvPr/>
          </p:nvCxnSpPr>
          <p:spPr>
            <a:xfrm>
              <a:off x="3491880" y="3717032"/>
              <a:ext cx="0" cy="540060"/>
            </a:xfrm>
            <a:prstGeom prst="straightConnector1">
              <a:avLst/>
            </a:prstGeom>
            <a:ln w="3810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7" name="TextBox 16"/>
            <p:cNvSpPr txBox="1"/>
            <p:nvPr/>
          </p:nvSpPr>
          <p:spPr>
            <a:xfrm>
              <a:off x="3347864" y="3041166"/>
              <a:ext cx="1392340" cy="923330"/>
            </a:xfrm>
            <a:prstGeom prst="rect">
              <a:avLst/>
            </a:prstGeom>
            <a:solidFill>
              <a:schemeClr val="bg1">
                <a:alpha val="89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US" sz="900" b="1" dirty="0"/>
                <a:t>This field calculates the minimum transmission loss between the location of the facility in record 1 and the facility in record 2</a:t>
              </a:r>
              <a:endParaRPr lang="en-CA" sz="900" b="1" dirty="0"/>
            </a:p>
          </p:txBody>
        </p:sp>
        <p:cxnSp>
          <p:nvCxnSpPr>
            <p:cNvPr id="21" name="Straight Connector 20"/>
            <p:cNvCxnSpPr/>
            <p:nvPr/>
          </p:nvCxnSpPr>
          <p:spPr>
            <a:xfrm flipV="1">
              <a:off x="3059832" y="4574207"/>
              <a:ext cx="0" cy="222945"/>
            </a:xfrm>
            <a:prstGeom prst="line">
              <a:avLst/>
            </a:prstGeom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24" name="Straight Connector 23"/>
            <p:cNvCxnSpPr/>
            <p:nvPr/>
          </p:nvCxnSpPr>
          <p:spPr>
            <a:xfrm>
              <a:off x="3059832" y="4781004"/>
              <a:ext cx="792088" cy="0"/>
            </a:xfrm>
            <a:prstGeom prst="line">
              <a:avLst/>
            </a:prstGeom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27" name="Straight Connector 26"/>
            <p:cNvCxnSpPr/>
            <p:nvPr/>
          </p:nvCxnSpPr>
          <p:spPr>
            <a:xfrm>
              <a:off x="3851920" y="4574207"/>
              <a:ext cx="0" cy="206797"/>
            </a:xfrm>
            <a:prstGeom prst="line">
              <a:avLst/>
            </a:prstGeom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sp>
          <p:nvSpPr>
            <p:cNvPr id="29" name="TextBox 28"/>
            <p:cNvSpPr txBox="1"/>
            <p:nvPr/>
          </p:nvSpPr>
          <p:spPr>
            <a:xfrm>
              <a:off x="4652291" y="4574207"/>
              <a:ext cx="1104308" cy="1477328"/>
            </a:xfrm>
            <a:prstGeom prst="rect">
              <a:avLst/>
            </a:prstGeom>
            <a:solidFill>
              <a:schemeClr val="bg1">
                <a:alpha val="68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US" sz="900" b="1" dirty="0"/>
                <a:t>The fields </a:t>
              </a:r>
              <a:r>
                <a:rPr lang="en-US" sz="900" b="1" dirty="0" err="1"/>
                <a:t>Dist</a:t>
              </a:r>
              <a:r>
                <a:rPr lang="en-US" sz="900" b="1" dirty="0"/>
                <a:t> to 1 and </a:t>
              </a:r>
              <a:r>
                <a:rPr lang="en-US" sz="900" b="1" dirty="0" err="1"/>
                <a:t>Dist</a:t>
              </a:r>
              <a:r>
                <a:rPr lang="en-US" sz="900" b="1" dirty="0"/>
                <a:t> to xx present the minimum separation distance between any undesired facility to the edge of the DOC of the desired facility</a:t>
              </a:r>
              <a:endParaRPr lang="en-CA" sz="900" b="1" dirty="0"/>
            </a:p>
          </p:txBody>
        </p:sp>
        <p:cxnSp>
          <p:nvCxnSpPr>
            <p:cNvPr id="30" name="Straight Arrow Connector 29"/>
            <p:cNvCxnSpPr/>
            <p:nvPr/>
          </p:nvCxnSpPr>
          <p:spPr>
            <a:xfrm>
              <a:off x="3851920" y="4725144"/>
              <a:ext cx="790224" cy="0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6">
              <a:biLevel thresh="25000"/>
            </a:blip>
            <a:stretch>
              <a:fillRect/>
            </a:stretch>
          </p:blipFill>
          <p:spPr>
            <a:xfrm>
              <a:off x="2747633" y="3832146"/>
              <a:ext cx="514350" cy="238125"/>
            </a:xfrm>
            <a:prstGeom prst="rect">
              <a:avLst/>
            </a:prstGeom>
          </p:spPr>
        </p:pic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7">
              <a:biLevel thresh="25000"/>
            </a:blip>
            <a:stretch>
              <a:fillRect/>
            </a:stretch>
          </p:blipFill>
          <p:spPr>
            <a:xfrm>
              <a:off x="1603306" y="3832146"/>
              <a:ext cx="676275" cy="238125"/>
            </a:xfrm>
            <a:prstGeom prst="rect">
              <a:avLst/>
            </a:prstGeom>
          </p:spPr>
        </p:pic>
        <p:pic>
          <p:nvPicPr>
            <p:cNvPr id="20" name="Picture 19"/>
            <p:cNvPicPr>
              <a:picLocks noChangeAspect="1"/>
            </p:cNvPicPr>
            <p:nvPr/>
          </p:nvPicPr>
          <p:blipFill>
            <a:blip r:embed="rId7">
              <a:biLevel thresh="25000"/>
            </a:blip>
            <a:stretch>
              <a:fillRect/>
            </a:stretch>
          </p:blipFill>
          <p:spPr>
            <a:xfrm>
              <a:off x="1610846" y="4884679"/>
              <a:ext cx="676275" cy="238125"/>
            </a:xfrm>
            <a:prstGeom prst="rect">
              <a:avLst/>
            </a:prstGeom>
          </p:spPr>
        </p:pic>
        <p:pic>
          <p:nvPicPr>
            <p:cNvPr id="22" name="Picture 21"/>
            <p:cNvPicPr>
              <a:picLocks noChangeAspect="1"/>
            </p:cNvPicPr>
            <p:nvPr/>
          </p:nvPicPr>
          <p:blipFill>
            <a:blip r:embed="rId6">
              <a:biLevel thresh="25000"/>
            </a:blip>
            <a:stretch>
              <a:fillRect/>
            </a:stretch>
          </p:blipFill>
          <p:spPr>
            <a:xfrm>
              <a:off x="2715859" y="4909829"/>
              <a:ext cx="1045116" cy="269793"/>
            </a:xfrm>
            <a:prstGeom prst="rect">
              <a:avLst/>
            </a:prstGeom>
          </p:spPr>
        </p:pic>
        <p:pic>
          <p:nvPicPr>
            <p:cNvPr id="19" name="Picture 18"/>
            <p:cNvPicPr>
              <a:picLocks noChangeAspect="1"/>
            </p:cNvPicPr>
            <p:nvPr/>
          </p:nvPicPr>
          <p:blipFill>
            <a:blip r:embed="rId8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artisticWatercolorSponge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539552" y="2277314"/>
              <a:ext cx="1019175" cy="219075"/>
            </a:xfrm>
            <a:prstGeom prst="rect">
              <a:avLst/>
            </a:prstGeom>
          </p:spPr>
        </p:pic>
      </p:grp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761160-13BD-4A0D-B1C3-A03DB1BF150D}" type="slidenum">
              <a:rPr lang="en-CA" smtClean="0"/>
              <a:t>12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3391223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5536" y="2276872"/>
            <a:ext cx="8126388" cy="3068960"/>
          </a:xfrm>
          <a:prstGeom prst="rect">
            <a:avLst/>
          </a:prstGeom>
        </p:spPr>
      </p:pic>
      <p:sp>
        <p:nvSpPr>
          <p:cNvPr id="15" name="Title 1"/>
          <p:cNvSpPr txBox="1">
            <a:spLocks/>
          </p:cNvSpPr>
          <p:nvPr/>
        </p:nvSpPr>
        <p:spPr>
          <a:xfrm>
            <a:off x="366133" y="836712"/>
            <a:ext cx="8676456" cy="114300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spcAft>
                <a:spcPts val="600"/>
              </a:spcAft>
            </a:pPr>
            <a:r>
              <a:rPr lang="en-US" sz="2800" b="1" dirty="0">
                <a:solidFill>
                  <a:srgbClr val="0C45B8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Rounded MT Bold" panose="020F0704030504030204" pitchFamily="34" charset="0"/>
              </a:rPr>
              <a:t>Other ongoing improvements (cont’d)</a:t>
            </a:r>
            <a:br>
              <a:rPr lang="en-US" sz="2800" b="1" dirty="0">
                <a:solidFill>
                  <a:srgbClr val="0C45B8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Rounded MT Bold" panose="020F0704030504030204" pitchFamily="34" charset="0"/>
              </a:rPr>
            </a:br>
            <a:r>
              <a:rPr lang="en-GB" sz="2000" dirty="0">
                <a:solidFill>
                  <a:srgbClr val="0C45B8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Rounded MT Bold" panose="020F0704030504030204" pitchFamily="34" charset="0"/>
              </a:rPr>
              <a:t>NAV module – plotting interference contours – Map interference </a:t>
            </a:r>
            <a:r>
              <a:rPr lang="en-GB" sz="2000" dirty="0" smtClean="0">
                <a:solidFill>
                  <a:srgbClr val="0C45B8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Rounded MT Bold" panose="020F0704030504030204" pitchFamily="34" charset="0"/>
              </a:rPr>
              <a:t>VHF and DME</a:t>
            </a:r>
            <a:r>
              <a:rPr lang="en-US" sz="2800" b="1" dirty="0">
                <a:solidFill>
                  <a:srgbClr val="0C45B8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Rounded MT Bold" panose="020F0704030504030204" pitchFamily="34" charset="0"/>
              </a:rPr>
              <a:t/>
            </a:r>
            <a:br>
              <a:rPr lang="en-US" sz="2800" b="1" dirty="0">
                <a:solidFill>
                  <a:srgbClr val="0C45B8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Rounded MT Bold" panose="020F0704030504030204" pitchFamily="34" charset="0"/>
              </a:rPr>
            </a:br>
            <a:endParaRPr lang="en-CA" sz="2800" b="1" dirty="0">
              <a:solidFill>
                <a:srgbClr val="0C45B8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 Rounded MT Bold" panose="020F0704030504030204" pitchFamily="34" charset="0"/>
            </a:endParaRPr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761160-13BD-4A0D-B1C3-A03DB1BF150D}" type="slidenum">
              <a:rPr lang="en-CA" smtClean="0"/>
              <a:t>13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2050783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1519" y="2046460"/>
            <a:ext cx="8812811" cy="2318644"/>
          </a:xfrm>
          <a:prstGeom prst="rect">
            <a:avLst/>
          </a:prstGeom>
        </p:spPr>
      </p:pic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67544" y="764704"/>
            <a:ext cx="8229600" cy="1143000"/>
          </a:xfrm>
        </p:spPr>
        <p:txBody>
          <a:bodyPr/>
          <a:lstStyle/>
          <a:p>
            <a:pPr algn="l">
              <a:spcAft>
                <a:spcPts val="600"/>
              </a:spcAft>
            </a:pPr>
            <a:r>
              <a:rPr lang="en-US" sz="2800" b="1" dirty="0">
                <a:solidFill>
                  <a:srgbClr val="0C45B8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Rounded MT Bold" panose="020F0704030504030204" pitchFamily="34" charset="0"/>
              </a:rPr>
              <a:t>Main functions on the window SSR Table</a:t>
            </a:r>
            <a:br>
              <a:rPr lang="en-US" sz="2800" b="1" dirty="0">
                <a:solidFill>
                  <a:srgbClr val="0C45B8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Rounded MT Bold" panose="020F0704030504030204" pitchFamily="34" charset="0"/>
              </a:rPr>
            </a:br>
            <a:r>
              <a:rPr lang="en-GB" sz="2000" dirty="0">
                <a:solidFill>
                  <a:srgbClr val="0C45B8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Rounded MT Bold" panose="020F0704030504030204" pitchFamily="34" charset="0"/>
              </a:rPr>
              <a:t>Regular and new functions – </a:t>
            </a:r>
            <a:r>
              <a:rPr lang="en-GB" sz="2000" dirty="0" err="1">
                <a:solidFill>
                  <a:srgbClr val="0C45B8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Rounded MT Bold" panose="020F0704030504030204" pitchFamily="34" charset="0"/>
              </a:rPr>
              <a:t>NewMod</a:t>
            </a:r>
            <a:r>
              <a:rPr lang="en-GB" sz="2000" dirty="0">
                <a:solidFill>
                  <a:srgbClr val="0C45B8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Rounded MT Bold" panose="020F0704030504030204" pitchFamily="34" charset="0"/>
              </a:rPr>
              <a:t> </a:t>
            </a:r>
            <a:r>
              <a:rPr lang="en-GB" sz="2000" dirty="0" smtClean="0">
                <a:solidFill>
                  <a:srgbClr val="0C45B8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Rounded MT Bold" panose="020F0704030504030204" pitchFamily="34" charset="0"/>
              </a:rPr>
              <a:t>Facility and Test Mode Facility </a:t>
            </a:r>
            <a:r>
              <a:rPr lang="en-US" sz="2800" b="1" dirty="0">
                <a:solidFill>
                  <a:srgbClr val="0C45B8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Rounded MT Bold" panose="020F0704030504030204" pitchFamily="34" charset="0"/>
              </a:rPr>
              <a:t/>
            </a:r>
            <a:br>
              <a:rPr lang="en-US" sz="2800" b="1" dirty="0">
                <a:solidFill>
                  <a:srgbClr val="0C45B8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Rounded MT Bold" panose="020F0704030504030204" pitchFamily="34" charset="0"/>
              </a:rPr>
            </a:br>
            <a:endParaRPr lang="en-CA" sz="2800" b="1" dirty="0">
              <a:solidFill>
                <a:srgbClr val="0C45B8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 Rounded MT Bold" panose="020F070403050403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 rot="20584705">
            <a:off x="3351592" y="2096915"/>
            <a:ext cx="67275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NEW</a:t>
            </a:r>
            <a:endParaRPr lang="en-CA" sz="12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4427984" y="2581716"/>
            <a:ext cx="1152128" cy="852752"/>
          </a:xfrm>
          <a:prstGeom prst="rect">
            <a:avLst/>
          </a:prstGeom>
          <a:noFill/>
          <a:ln w="34925">
            <a:solidFill>
              <a:srgbClr val="FF0000"/>
            </a:solidFill>
            <a:prstDash val="dash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63384" y="2820665"/>
            <a:ext cx="975345" cy="613803"/>
          </a:xfrm>
          <a:prstGeom prst="rect">
            <a:avLst/>
          </a:prstGeom>
        </p:spPr>
      </p:pic>
      <p:sp>
        <p:nvSpPr>
          <p:cNvPr id="18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761160-13BD-4A0D-B1C3-A03DB1BF150D}" type="slidenum">
              <a:rPr lang="en-CA" smtClean="0"/>
              <a:t>14</a:t>
            </a:fld>
            <a:endParaRPr lang="en-CA"/>
          </a:p>
        </p:txBody>
      </p:sp>
      <p:sp>
        <p:nvSpPr>
          <p:cNvPr id="17" name="Rectangle 16"/>
          <p:cNvSpPr/>
          <p:nvPr/>
        </p:nvSpPr>
        <p:spPr>
          <a:xfrm>
            <a:off x="3163980" y="2581716"/>
            <a:ext cx="1118315" cy="852752"/>
          </a:xfrm>
          <a:prstGeom prst="rect">
            <a:avLst/>
          </a:prstGeom>
          <a:noFill/>
          <a:ln w="34925">
            <a:solidFill>
              <a:srgbClr val="FF0000"/>
            </a:solidFill>
            <a:prstDash val="dash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9954689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6697215" y="7220469"/>
            <a:ext cx="2281473" cy="408919"/>
          </a:xfrm>
        </p:spPr>
        <p:txBody>
          <a:bodyPr/>
          <a:lstStyle/>
          <a:p>
            <a:fld id="{E6761160-13BD-4A0D-B1C3-A03DB1BF150D}" type="slidenum">
              <a:rPr lang="en-CA" smtClean="0"/>
              <a:t>15</a:t>
            </a:fld>
            <a:endParaRPr lang="en-CA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1559" y="1628800"/>
            <a:ext cx="8145123" cy="468052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55775" y="3645024"/>
            <a:ext cx="378695" cy="373361"/>
          </a:xfrm>
          <a:prstGeom prst="ellipse">
            <a:avLst/>
          </a:prstGeom>
          <a:ln w="63500" cap="rnd">
            <a:solidFill>
              <a:srgbClr val="FF0000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944209" y="5192093"/>
            <a:ext cx="432100" cy="401837"/>
          </a:xfrm>
          <a:prstGeom prst="ellipse">
            <a:avLst/>
          </a:prstGeom>
          <a:ln w="63500" cap="rnd">
            <a:solidFill>
              <a:srgbClr val="FF0000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411760" y="5091468"/>
            <a:ext cx="1956405" cy="65213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667358" y="4690800"/>
            <a:ext cx="534224" cy="400668"/>
          </a:xfrm>
          <a:prstGeom prst="ellipse">
            <a:avLst/>
          </a:prstGeom>
          <a:ln w="63500" cap="rnd">
            <a:solidFill>
              <a:srgbClr val="FF0000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467544" y="764704"/>
            <a:ext cx="8229600" cy="1143000"/>
          </a:xfrm>
        </p:spPr>
        <p:txBody>
          <a:bodyPr/>
          <a:lstStyle/>
          <a:p>
            <a:pPr algn="l">
              <a:spcAft>
                <a:spcPts val="600"/>
              </a:spcAft>
            </a:pPr>
            <a:r>
              <a:rPr lang="en-US" sz="2800" b="1" dirty="0">
                <a:solidFill>
                  <a:srgbClr val="0C45B8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Rounded MT Bold" panose="020F0704030504030204" pitchFamily="34" charset="0"/>
              </a:rPr>
              <a:t>Main functions on the window SSR Table</a:t>
            </a:r>
            <a:br>
              <a:rPr lang="en-US" sz="2800" b="1" dirty="0">
                <a:solidFill>
                  <a:srgbClr val="0C45B8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Rounded MT Bold" panose="020F0704030504030204" pitchFamily="34" charset="0"/>
              </a:rPr>
            </a:br>
            <a:r>
              <a:rPr lang="en-GB" sz="2000" dirty="0">
                <a:solidFill>
                  <a:srgbClr val="0C45B8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Rounded MT Bold" panose="020F0704030504030204" pitchFamily="34" charset="0"/>
              </a:rPr>
              <a:t>Regular and new functions </a:t>
            </a:r>
            <a:r>
              <a:rPr lang="en-GB" sz="2000" dirty="0" smtClean="0">
                <a:solidFill>
                  <a:srgbClr val="0C45B8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Rounded MT Bold" panose="020F0704030504030204" pitchFamily="34" charset="0"/>
              </a:rPr>
              <a:t>– New facility</a:t>
            </a:r>
            <a:r>
              <a:rPr lang="en-US" sz="2800" b="1" dirty="0">
                <a:solidFill>
                  <a:srgbClr val="0C45B8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Rounded MT Bold" panose="020F0704030504030204" pitchFamily="34" charset="0"/>
              </a:rPr>
              <a:t/>
            </a:r>
            <a:br>
              <a:rPr lang="en-US" sz="2800" b="1" dirty="0">
                <a:solidFill>
                  <a:srgbClr val="0C45B8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Rounded MT Bold" panose="020F0704030504030204" pitchFamily="34" charset="0"/>
              </a:rPr>
            </a:br>
            <a:endParaRPr lang="en-CA" sz="2800" b="1" dirty="0">
              <a:solidFill>
                <a:srgbClr val="0C45B8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 Rounded MT Bold" panose="020F0704030504030204" pitchFamily="34" charset="0"/>
            </a:endParaRPr>
          </a:p>
        </p:txBody>
      </p:sp>
      <p:cxnSp>
        <p:nvCxnSpPr>
          <p:cNvPr id="16" name="Straight Arrow Connector 15"/>
          <p:cNvCxnSpPr/>
          <p:nvPr/>
        </p:nvCxnSpPr>
        <p:spPr>
          <a:xfrm flipH="1">
            <a:off x="3774321" y="4801159"/>
            <a:ext cx="221615" cy="268255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645807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1936" y="1145157"/>
            <a:ext cx="5832648" cy="5683093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6697215" y="7220469"/>
            <a:ext cx="2281473" cy="408919"/>
          </a:xfrm>
        </p:spPr>
        <p:txBody>
          <a:bodyPr/>
          <a:lstStyle/>
          <a:p>
            <a:fld id="{E6761160-13BD-4A0D-B1C3-A03DB1BF150D}" type="slidenum">
              <a:rPr lang="en-CA" smtClean="0"/>
              <a:t>16</a:t>
            </a:fld>
            <a:endParaRPr lang="en-CA"/>
          </a:p>
        </p:txBody>
      </p:sp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467544" y="764704"/>
            <a:ext cx="8229600" cy="1143000"/>
          </a:xfrm>
        </p:spPr>
        <p:txBody>
          <a:bodyPr/>
          <a:lstStyle/>
          <a:p>
            <a:pPr algn="l">
              <a:spcAft>
                <a:spcPts val="600"/>
              </a:spcAft>
            </a:pPr>
            <a:r>
              <a:rPr lang="en-US" sz="2800" b="1" dirty="0">
                <a:solidFill>
                  <a:srgbClr val="0C45B8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Rounded MT Bold" panose="020F0704030504030204" pitchFamily="34" charset="0"/>
              </a:rPr>
              <a:t>Main functions on the window SSR Table</a:t>
            </a:r>
            <a:br>
              <a:rPr lang="en-US" sz="2800" b="1" dirty="0">
                <a:solidFill>
                  <a:srgbClr val="0C45B8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Rounded MT Bold" panose="020F0704030504030204" pitchFamily="34" charset="0"/>
              </a:rPr>
            </a:br>
            <a:r>
              <a:rPr lang="en-GB" sz="2000" dirty="0">
                <a:solidFill>
                  <a:srgbClr val="0C45B8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Rounded MT Bold" panose="020F0704030504030204" pitchFamily="34" charset="0"/>
              </a:rPr>
              <a:t>Regular and new functions </a:t>
            </a:r>
            <a:r>
              <a:rPr lang="en-GB" sz="2000" dirty="0" smtClean="0">
                <a:solidFill>
                  <a:srgbClr val="0C45B8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Rounded MT Bold" panose="020F0704030504030204" pitchFamily="34" charset="0"/>
              </a:rPr>
              <a:t>– New facility</a:t>
            </a:r>
            <a:r>
              <a:rPr lang="en-US" sz="2800" b="1" dirty="0">
                <a:solidFill>
                  <a:srgbClr val="0C45B8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Rounded MT Bold" panose="020F0704030504030204" pitchFamily="34" charset="0"/>
              </a:rPr>
              <a:t/>
            </a:r>
            <a:br>
              <a:rPr lang="en-US" sz="2800" b="1" dirty="0">
                <a:solidFill>
                  <a:srgbClr val="0C45B8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Rounded MT Bold" panose="020F0704030504030204" pitchFamily="34" charset="0"/>
              </a:rPr>
            </a:br>
            <a:endParaRPr lang="en-CA" sz="2800" b="1" dirty="0">
              <a:solidFill>
                <a:srgbClr val="0C45B8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 Rounded MT Bold" panose="020F0704030504030204" pitchFamily="34" charset="0"/>
            </a:endParaRP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70176" y="4434194"/>
            <a:ext cx="4208512" cy="2267085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794305" y="1470222"/>
            <a:ext cx="288032" cy="379243"/>
          </a:xfrm>
          <a:prstGeom prst="ellipse">
            <a:avLst/>
          </a:prstGeom>
          <a:ln w="63500" cap="rnd">
            <a:solidFill>
              <a:srgbClr val="FF0000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grpSp>
        <p:nvGrpSpPr>
          <p:cNvPr id="19" name="Group 18"/>
          <p:cNvGrpSpPr/>
          <p:nvPr/>
        </p:nvGrpSpPr>
        <p:grpSpPr>
          <a:xfrm>
            <a:off x="6266449" y="4204919"/>
            <a:ext cx="530907" cy="355924"/>
            <a:chOff x="1835696" y="5736030"/>
            <a:chExt cx="629919" cy="369332"/>
          </a:xfrm>
        </p:grpSpPr>
        <p:sp>
          <p:nvSpPr>
            <p:cNvPr id="20" name="TextBox 19"/>
            <p:cNvSpPr txBox="1"/>
            <p:nvPr/>
          </p:nvSpPr>
          <p:spPr>
            <a:xfrm>
              <a:off x="1892999" y="5736030"/>
              <a:ext cx="57261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5</a:t>
              </a:r>
              <a:endParaRPr lang="en-CA" dirty="0"/>
            </a:p>
          </p:txBody>
        </p:sp>
        <p:sp>
          <p:nvSpPr>
            <p:cNvPr id="21" name="Oval 20"/>
            <p:cNvSpPr/>
            <p:nvPr/>
          </p:nvSpPr>
          <p:spPr>
            <a:xfrm>
              <a:off x="1835696" y="5736030"/>
              <a:ext cx="504056" cy="369332"/>
            </a:xfrm>
            <a:prstGeom prst="ellipse">
              <a:avLst/>
            </a:prstGeom>
            <a:noFill/>
            <a:ln w="63500" cap="rnd">
              <a:solidFill>
                <a:srgbClr val="FF0000"/>
              </a:solidFill>
            </a:ln>
            <a:effectLst>
              <a:outerShdw blurRad="381000" dist="292100" dir="5400000" sx="-80000" sy="-18000" rotWithShape="0">
                <a:srgbClr val="000000">
                  <a:alpha val="22000"/>
                </a:srgbClr>
              </a:outerShdw>
            </a:effectLst>
            <a:scene3d>
              <a:camera prst="orthographicFront"/>
              <a:lightRig rig="contrasting" dir="t">
                <a:rot lat="0" lon="0" rev="3000000"/>
              </a:lightRig>
            </a:scene3d>
            <a:sp3d contourW="7620">
              <a:bevelT w="95250" h="31750"/>
              <a:contourClr>
                <a:srgbClr val="333333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</p:grpSp>
      <p:grpSp>
        <p:nvGrpSpPr>
          <p:cNvPr id="22" name="Group 21"/>
          <p:cNvGrpSpPr/>
          <p:nvPr/>
        </p:nvGrpSpPr>
        <p:grpSpPr>
          <a:xfrm>
            <a:off x="2915816" y="5530839"/>
            <a:ext cx="644624" cy="369332"/>
            <a:chOff x="1835696" y="5736030"/>
            <a:chExt cx="644624" cy="369332"/>
          </a:xfrm>
        </p:grpSpPr>
        <p:sp>
          <p:nvSpPr>
            <p:cNvPr id="23" name="TextBox 22"/>
            <p:cNvSpPr txBox="1"/>
            <p:nvPr/>
          </p:nvSpPr>
          <p:spPr>
            <a:xfrm>
              <a:off x="1907704" y="5736030"/>
              <a:ext cx="57261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6</a:t>
              </a:r>
              <a:endParaRPr lang="en-CA" dirty="0"/>
            </a:p>
          </p:txBody>
        </p:sp>
        <p:sp>
          <p:nvSpPr>
            <p:cNvPr id="24" name="Oval 23"/>
            <p:cNvSpPr/>
            <p:nvPr/>
          </p:nvSpPr>
          <p:spPr>
            <a:xfrm>
              <a:off x="1835696" y="5736030"/>
              <a:ext cx="504056" cy="369332"/>
            </a:xfrm>
            <a:prstGeom prst="ellipse">
              <a:avLst/>
            </a:prstGeom>
            <a:noFill/>
            <a:ln w="63500" cap="rnd">
              <a:solidFill>
                <a:srgbClr val="FF0000"/>
              </a:solidFill>
            </a:ln>
            <a:effectLst>
              <a:outerShdw blurRad="381000" dist="292100" dir="5400000" sx="-80000" sy="-18000" rotWithShape="0">
                <a:srgbClr val="000000">
                  <a:alpha val="22000"/>
                </a:srgbClr>
              </a:outerShdw>
            </a:effectLst>
            <a:scene3d>
              <a:camera prst="orthographicFront"/>
              <a:lightRig rig="contrasting" dir="t">
                <a:rot lat="0" lon="0" rev="3000000"/>
              </a:lightRig>
            </a:scene3d>
            <a:sp3d contourW="7620">
              <a:bevelT w="95250" h="31750"/>
              <a:contourClr>
                <a:srgbClr val="333333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</p:grpSp>
      <p:pic>
        <p:nvPicPr>
          <p:cNvPr id="9" name="Picture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925341" y="1919438"/>
            <a:ext cx="3898181" cy="2170843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artisticPaintBrush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757393" y="3525642"/>
            <a:ext cx="2096495" cy="6792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67767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761160-13BD-4A0D-B1C3-A03DB1BF150D}" type="slidenum">
              <a:rPr lang="en-CA" smtClean="0"/>
              <a:t>17</a:t>
            </a:fld>
            <a:endParaRPr lang="en-CA"/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467544" y="764704"/>
            <a:ext cx="8229600" cy="1143000"/>
          </a:xfrm>
        </p:spPr>
        <p:txBody>
          <a:bodyPr/>
          <a:lstStyle/>
          <a:p>
            <a:pPr algn="l">
              <a:spcAft>
                <a:spcPts val="600"/>
              </a:spcAft>
            </a:pPr>
            <a:r>
              <a:rPr lang="en-US" sz="2800" b="1" dirty="0">
                <a:solidFill>
                  <a:srgbClr val="0C45B8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Rounded MT Bold" panose="020F0704030504030204" pitchFamily="34" charset="0"/>
              </a:rPr>
              <a:t>Main functions on the window SSR Table</a:t>
            </a:r>
            <a:br>
              <a:rPr lang="en-US" sz="2800" b="1" dirty="0">
                <a:solidFill>
                  <a:srgbClr val="0C45B8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Rounded MT Bold" panose="020F0704030504030204" pitchFamily="34" charset="0"/>
              </a:rPr>
            </a:br>
            <a:r>
              <a:rPr lang="en-GB" sz="2000" dirty="0">
                <a:solidFill>
                  <a:srgbClr val="0C45B8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Rounded MT Bold" panose="020F0704030504030204" pitchFamily="34" charset="0"/>
              </a:rPr>
              <a:t>Regular and new functions – Mod / Add Facility</a:t>
            </a:r>
            <a:r>
              <a:rPr lang="en-US" sz="2800" b="1" dirty="0">
                <a:solidFill>
                  <a:srgbClr val="0C45B8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Rounded MT Bold" panose="020F0704030504030204" pitchFamily="34" charset="0"/>
              </a:rPr>
              <a:t/>
            </a:r>
            <a:br>
              <a:rPr lang="en-US" sz="2800" b="1" dirty="0">
                <a:solidFill>
                  <a:srgbClr val="0C45B8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Rounded MT Bold" panose="020F0704030504030204" pitchFamily="34" charset="0"/>
              </a:rPr>
            </a:br>
            <a:endParaRPr lang="en-CA" sz="2800" b="1" dirty="0">
              <a:solidFill>
                <a:srgbClr val="0C45B8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 Rounded MT Bold" panose="020F070403050403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504" y="1772815"/>
            <a:ext cx="8213206" cy="4392489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467544" y="5373216"/>
            <a:ext cx="2448272" cy="216024"/>
          </a:xfrm>
          <a:prstGeom prst="rect">
            <a:avLst/>
          </a:prstGeom>
          <a:noFill/>
          <a:ln>
            <a:prstDash val="dash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CA">
              <a:ln>
                <a:solidFill>
                  <a:srgbClr val="FF0000"/>
                </a:solidFill>
              </a:ln>
              <a:noFill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51720" y="5039841"/>
            <a:ext cx="338138" cy="333375"/>
          </a:xfrm>
          <a:prstGeom prst="ellipse">
            <a:avLst/>
          </a:prstGeom>
          <a:ln w="63500" cap="rnd">
            <a:solidFill>
              <a:srgbClr val="FF0000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876495" y="3617073"/>
            <a:ext cx="385824" cy="351781"/>
          </a:xfrm>
          <a:prstGeom prst="ellipse">
            <a:avLst/>
          </a:prstGeom>
          <a:ln w="63500" cap="rnd">
            <a:solidFill>
              <a:srgbClr val="FF0000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artisticPaintBrush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115617" y="3501008"/>
            <a:ext cx="1672798" cy="5760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00672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761160-13BD-4A0D-B1C3-A03DB1BF150D}" type="slidenum">
              <a:rPr lang="en-CA" smtClean="0"/>
              <a:t>18</a:t>
            </a:fld>
            <a:endParaRPr lang="en-CA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5863" y="1789713"/>
            <a:ext cx="8912962" cy="3632373"/>
          </a:xfrm>
          <a:prstGeom prst="rect">
            <a:avLst/>
          </a:prstGeom>
        </p:spPr>
      </p:pic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67544" y="764704"/>
            <a:ext cx="8229600" cy="1143000"/>
          </a:xfrm>
        </p:spPr>
        <p:txBody>
          <a:bodyPr/>
          <a:lstStyle/>
          <a:p>
            <a:pPr algn="l">
              <a:spcAft>
                <a:spcPts val="600"/>
              </a:spcAft>
            </a:pPr>
            <a:r>
              <a:rPr lang="en-US" sz="2800" b="1" dirty="0">
                <a:solidFill>
                  <a:srgbClr val="0C45B8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Rounded MT Bold" panose="020F0704030504030204" pitchFamily="34" charset="0"/>
              </a:rPr>
              <a:t>Main functions on the window SSR Table</a:t>
            </a:r>
            <a:br>
              <a:rPr lang="en-US" sz="2800" b="1" dirty="0">
                <a:solidFill>
                  <a:srgbClr val="0C45B8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Rounded MT Bold" panose="020F0704030504030204" pitchFamily="34" charset="0"/>
              </a:rPr>
            </a:br>
            <a:r>
              <a:rPr lang="en-GB" sz="2000" dirty="0">
                <a:solidFill>
                  <a:srgbClr val="0C45B8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Rounded MT Bold" panose="020F0704030504030204" pitchFamily="34" charset="0"/>
              </a:rPr>
              <a:t>Regular and new functions – Mod / Add Facility</a:t>
            </a:r>
            <a:r>
              <a:rPr lang="en-US" sz="2800" b="1" dirty="0">
                <a:solidFill>
                  <a:srgbClr val="0C45B8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Rounded MT Bold" panose="020F0704030504030204" pitchFamily="34" charset="0"/>
              </a:rPr>
              <a:t/>
            </a:r>
            <a:br>
              <a:rPr lang="en-US" sz="2800" b="1" dirty="0">
                <a:solidFill>
                  <a:srgbClr val="0C45B8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Rounded MT Bold" panose="020F0704030504030204" pitchFamily="34" charset="0"/>
              </a:rPr>
            </a:br>
            <a:endParaRPr lang="en-CA" sz="2800" b="1" dirty="0">
              <a:solidFill>
                <a:srgbClr val="0C45B8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 Rounded MT Bold" panose="020F0704030504030204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7223956" y="3028925"/>
            <a:ext cx="792088" cy="1748753"/>
          </a:xfrm>
          <a:prstGeom prst="rect">
            <a:avLst/>
          </a:prstGeom>
          <a:noFill/>
          <a:ln>
            <a:prstDash val="dashDot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53200" y="3017640"/>
            <a:ext cx="477011" cy="357758"/>
          </a:xfrm>
          <a:prstGeom prst="ellipse">
            <a:avLst/>
          </a:prstGeom>
          <a:ln w="63500" cap="rnd">
            <a:solidFill>
              <a:srgbClr val="FF0000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734650" y="4181602"/>
            <a:ext cx="238505" cy="314032"/>
          </a:xfrm>
          <a:prstGeom prst="ellipse">
            <a:avLst/>
          </a:prstGeom>
          <a:ln w="63500" cap="rnd">
            <a:solidFill>
              <a:srgbClr val="FF0000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995936" y="4172876"/>
            <a:ext cx="2743200" cy="1485900"/>
          </a:xfrm>
          <a:prstGeom prst="rect">
            <a:avLst/>
          </a:prstGeom>
        </p:spPr>
      </p:pic>
      <p:grpSp>
        <p:nvGrpSpPr>
          <p:cNvPr id="15" name="Group 14"/>
          <p:cNvGrpSpPr/>
          <p:nvPr/>
        </p:nvGrpSpPr>
        <p:grpSpPr>
          <a:xfrm>
            <a:off x="1725968" y="4731160"/>
            <a:ext cx="629919" cy="369332"/>
            <a:chOff x="1835696" y="5736030"/>
            <a:chExt cx="629919" cy="369332"/>
          </a:xfrm>
        </p:grpSpPr>
        <p:sp>
          <p:nvSpPr>
            <p:cNvPr id="13" name="TextBox 12"/>
            <p:cNvSpPr txBox="1"/>
            <p:nvPr/>
          </p:nvSpPr>
          <p:spPr>
            <a:xfrm>
              <a:off x="1892999" y="5736030"/>
              <a:ext cx="57261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5</a:t>
              </a:r>
              <a:endParaRPr lang="en-CA" dirty="0"/>
            </a:p>
          </p:txBody>
        </p:sp>
        <p:sp>
          <p:nvSpPr>
            <p:cNvPr id="14" name="Oval 13"/>
            <p:cNvSpPr/>
            <p:nvPr/>
          </p:nvSpPr>
          <p:spPr>
            <a:xfrm>
              <a:off x="1835696" y="5736030"/>
              <a:ext cx="504056" cy="369332"/>
            </a:xfrm>
            <a:prstGeom prst="ellipse">
              <a:avLst/>
            </a:prstGeom>
            <a:noFill/>
            <a:ln w="63500" cap="rnd">
              <a:solidFill>
                <a:srgbClr val="FF0000"/>
              </a:solidFill>
            </a:ln>
            <a:effectLst>
              <a:outerShdw blurRad="381000" dist="292100" dir="5400000" sx="-80000" sy="-18000" rotWithShape="0">
                <a:srgbClr val="000000">
                  <a:alpha val="22000"/>
                </a:srgbClr>
              </a:outerShdw>
            </a:effectLst>
            <a:scene3d>
              <a:camera prst="orthographicFront"/>
              <a:lightRig rig="contrasting" dir="t">
                <a:rot lat="0" lon="0" rev="3000000"/>
              </a:lightRig>
            </a:scene3d>
            <a:sp3d contourW="7620">
              <a:bevelT w="95250" h="31750"/>
              <a:contourClr>
                <a:srgbClr val="333333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</p:grpSp>
      <p:grpSp>
        <p:nvGrpSpPr>
          <p:cNvPr id="16" name="Group 15"/>
          <p:cNvGrpSpPr/>
          <p:nvPr/>
        </p:nvGrpSpPr>
        <p:grpSpPr>
          <a:xfrm>
            <a:off x="3779912" y="3751520"/>
            <a:ext cx="644624" cy="369332"/>
            <a:chOff x="1835696" y="5736030"/>
            <a:chExt cx="644624" cy="369332"/>
          </a:xfrm>
        </p:grpSpPr>
        <p:sp>
          <p:nvSpPr>
            <p:cNvPr id="17" name="TextBox 16"/>
            <p:cNvSpPr txBox="1"/>
            <p:nvPr/>
          </p:nvSpPr>
          <p:spPr>
            <a:xfrm>
              <a:off x="1907704" y="5736030"/>
              <a:ext cx="57261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6</a:t>
              </a:r>
              <a:endParaRPr lang="en-CA" dirty="0"/>
            </a:p>
          </p:txBody>
        </p:sp>
        <p:sp>
          <p:nvSpPr>
            <p:cNvPr id="18" name="Oval 17"/>
            <p:cNvSpPr/>
            <p:nvPr/>
          </p:nvSpPr>
          <p:spPr>
            <a:xfrm>
              <a:off x="1835696" y="5736030"/>
              <a:ext cx="504056" cy="369332"/>
            </a:xfrm>
            <a:prstGeom prst="ellipse">
              <a:avLst/>
            </a:prstGeom>
            <a:noFill/>
            <a:ln w="63500" cap="rnd">
              <a:solidFill>
                <a:srgbClr val="FF0000"/>
              </a:solidFill>
            </a:ln>
            <a:effectLst>
              <a:outerShdw blurRad="381000" dist="292100" dir="5400000" sx="-80000" sy="-18000" rotWithShape="0">
                <a:srgbClr val="000000">
                  <a:alpha val="22000"/>
                </a:srgbClr>
              </a:outerShdw>
            </a:effectLst>
            <a:scene3d>
              <a:camera prst="orthographicFront"/>
              <a:lightRig rig="contrasting" dir="t">
                <a:rot lat="0" lon="0" rev="3000000"/>
              </a:lightRig>
            </a:scene3d>
            <a:sp3d contourW="7620">
              <a:bevelT w="95250" h="31750"/>
              <a:contourClr>
                <a:srgbClr val="333333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</p:grpSp>
      <p:pic>
        <p:nvPicPr>
          <p:cNvPr id="19" name="Picture 18"/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artisticPaintBrush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124521" y="3196519"/>
            <a:ext cx="1672798" cy="6828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14160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107504" y="764704"/>
            <a:ext cx="8589640" cy="1143000"/>
          </a:xfrm>
        </p:spPr>
        <p:txBody>
          <a:bodyPr/>
          <a:lstStyle/>
          <a:p>
            <a:pPr algn="l">
              <a:spcAft>
                <a:spcPts val="600"/>
              </a:spcAft>
            </a:pPr>
            <a:r>
              <a:rPr lang="en-US" sz="2800" b="1" dirty="0">
                <a:solidFill>
                  <a:srgbClr val="0C45B8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Rounded MT Bold" panose="020F0704030504030204" pitchFamily="34" charset="0"/>
              </a:rPr>
              <a:t>Main functions on the window SSR Table (cont’d)</a:t>
            </a:r>
            <a:br>
              <a:rPr lang="en-US" sz="2800" b="1" dirty="0">
                <a:solidFill>
                  <a:srgbClr val="0C45B8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Rounded MT Bold" panose="020F0704030504030204" pitchFamily="34" charset="0"/>
              </a:rPr>
            </a:br>
            <a:r>
              <a:rPr lang="en-GB" sz="2000" dirty="0">
                <a:solidFill>
                  <a:srgbClr val="0C45B8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Rounded MT Bold" panose="020F0704030504030204" pitchFamily="34" charset="0"/>
              </a:rPr>
              <a:t>Regular and new functions - Mapping</a:t>
            </a:r>
            <a:r>
              <a:rPr lang="en-US" sz="2800" b="1" dirty="0">
                <a:solidFill>
                  <a:srgbClr val="0C45B8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Rounded MT Bold" panose="020F0704030504030204" pitchFamily="34" charset="0"/>
              </a:rPr>
              <a:t/>
            </a:r>
            <a:br>
              <a:rPr lang="en-US" sz="2800" b="1" dirty="0">
                <a:solidFill>
                  <a:srgbClr val="0C45B8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Rounded MT Bold" panose="020F0704030504030204" pitchFamily="34" charset="0"/>
              </a:rPr>
            </a:br>
            <a:endParaRPr lang="en-CA" sz="2800" b="1" dirty="0">
              <a:solidFill>
                <a:srgbClr val="0C45B8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 Rounded MT Bold" panose="020F0704030504030204" pitchFamily="34" charset="0"/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761160-13BD-4A0D-B1C3-A03DB1BF150D}" type="slidenum">
              <a:rPr lang="en-CA" smtClean="0"/>
              <a:t>19</a:t>
            </a:fld>
            <a:endParaRPr lang="en-CA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4932" y="1628800"/>
            <a:ext cx="9009068" cy="32158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44368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5" name="Group 34">
            <a:extLst>
              <a:ext uri="{FF2B5EF4-FFF2-40B4-BE49-F238E27FC236}">
                <a16:creationId xmlns:a16="http://schemas.microsoft.com/office/drawing/2014/main" id="{046F5776-659A-4F2B-A97D-359784A1AA5C}"/>
              </a:ext>
            </a:extLst>
          </p:cNvPr>
          <p:cNvGrpSpPr/>
          <p:nvPr/>
        </p:nvGrpSpPr>
        <p:grpSpPr>
          <a:xfrm>
            <a:off x="300793" y="1336204"/>
            <a:ext cx="8724267" cy="5390156"/>
            <a:chOff x="1095142" y="1576023"/>
            <a:chExt cx="10404602" cy="4249249"/>
          </a:xfrm>
        </p:grpSpPr>
        <p:grpSp>
          <p:nvGrpSpPr>
            <p:cNvPr id="36" name="Group 35">
              <a:extLst>
                <a:ext uri="{FF2B5EF4-FFF2-40B4-BE49-F238E27FC236}">
                  <a16:creationId xmlns:a16="http://schemas.microsoft.com/office/drawing/2014/main" id="{CB4A93E8-7D12-4F37-84A0-DDD734246796}"/>
                </a:ext>
              </a:extLst>
            </p:cNvPr>
            <p:cNvGrpSpPr/>
            <p:nvPr/>
          </p:nvGrpSpPr>
          <p:grpSpPr>
            <a:xfrm>
              <a:off x="3512182" y="2418753"/>
              <a:ext cx="5312463" cy="2426678"/>
              <a:chOff x="3481525" y="2434659"/>
              <a:chExt cx="5312463" cy="2426678"/>
            </a:xfrm>
          </p:grpSpPr>
          <p:cxnSp>
            <p:nvCxnSpPr>
              <p:cNvPr id="59" name="Straight Connector 58">
                <a:extLst>
                  <a:ext uri="{FF2B5EF4-FFF2-40B4-BE49-F238E27FC236}">
                    <a16:creationId xmlns:a16="http://schemas.microsoft.com/office/drawing/2014/main" id="{30E40637-D10C-4ED3-80F0-7960A747600E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7366451" y="4861336"/>
                <a:ext cx="1427537" cy="1"/>
              </a:xfrm>
              <a:prstGeom prst="line">
                <a:avLst/>
              </a:prstGeom>
              <a:noFill/>
              <a:ln w="25400" cap="flat" cmpd="sng" algn="ctr">
                <a:solidFill>
                  <a:srgbClr val="934584"/>
                </a:solidFill>
                <a:prstDash val="sysDot"/>
                <a:miter lim="800000"/>
                <a:tailEnd type="diamond"/>
              </a:ln>
              <a:effectLst/>
            </p:spPr>
          </p:cxnSp>
          <p:cxnSp>
            <p:nvCxnSpPr>
              <p:cNvPr id="60" name="Straight Connector 59">
                <a:extLst>
                  <a:ext uri="{FF2B5EF4-FFF2-40B4-BE49-F238E27FC236}">
                    <a16:creationId xmlns:a16="http://schemas.microsoft.com/office/drawing/2014/main" id="{B5143A82-BDBF-4A33-8478-BC8D9C60DA7F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3481525" y="4861335"/>
                <a:ext cx="1427537" cy="1"/>
              </a:xfrm>
              <a:prstGeom prst="line">
                <a:avLst/>
              </a:prstGeom>
              <a:noFill/>
              <a:ln w="25400" cap="flat" cmpd="sng" algn="ctr">
                <a:solidFill>
                  <a:srgbClr val="01BBC2"/>
                </a:solidFill>
                <a:prstDash val="sysDot"/>
                <a:miter lim="800000"/>
                <a:headEnd type="diamond"/>
                <a:tailEnd type="diamond"/>
              </a:ln>
              <a:effectLst/>
            </p:spPr>
          </p:cxnSp>
          <p:cxnSp>
            <p:nvCxnSpPr>
              <p:cNvPr id="61" name="Straight Connector 60">
                <a:extLst>
                  <a:ext uri="{FF2B5EF4-FFF2-40B4-BE49-F238E27FC236}">
                    <a16:creationId xmlns:a16="http://schemas.microsoft.com/office/drawing/2014/main" id="{F3AACC17-2C69-4502-B169-8543422585EB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7366451" y="2434659"/>
                <a:ext cx="1427537" cy="1"/>
              </a:xfrm>
              <a:prstGeom prst="line">
                <a:avLst/>
              </a:prstGeom>
              <a:noFill/>
              <a:ln w="25400" cap="flat" cmpd="sng" algn="ctr">
                <a:solidFill>
                  <a:srgbClr val="FD6D67"/>
                </a:solidFill>
                <a:prstDash val="sysDot"/>
                <a:miter lim="800000"/>
                <a:tailEnd type="diamond"/>
              </a:ln>
              <a:effectLst/>
            </p:spPr>
          </p:cxnSp>
          <p:cxnSp>
            <p:nvCxnSpPr>
              <p:cNvPr id="62" name="Straight Connector 61">
                <a:extLst>
                  <a:ext uri="{FF2B5EF4-FFF2-40B4-BE49-F238E27FC236}">
                    <a16:creationId xmlns:a16="http://schemas.microsoft.com/office/drawing/2014/main" id="{5A275CB0-FA4E-476A-964F-36A51560324C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3660878" y="2494431"/>
                <a:ext cx="1427537" cy="1"/>
              </a:xfrm>
              <a:prstGeom prst="line">
                <a:avLst/>
              </a:prstGeom>
              <a:noFill/>
              <a:ln w="25400" cap="flat" cmpd="sng" algn="ctr">
                <a:solidFill>
                  <a:srgbClr val="A2CD37"/>
                </a:solidFill>
                <a:prstDash val="sysDot"/>
                <a:miter lim="800000"/>
                <a:headEnd type="diamond"/>
                <a:tailEnd type="diamond"/>
              </a:ln>
              <a:effectLst/>
            </p:spPr>
          </p:cxnSp>
        </p:grpSp>
        <p:grpSp>
          <p:nvGrpSpPr>
            <p:cNvPr id="37" name="Group 36">
              <a:extLst>
                <a:ext uri="{FF2B5EF4-FFF2-40B4-BE49-F238E27FC236}">
                  <a16:creationId xmlns:a16="http://schemas.microsoft.com/office/drawing/2014/main" id="{446753AD-164E-42EC-B375-3D9F7AFE57EC}"/>
                </a:ext>
              </a:extLst>
            </p:cNvPr>
            <p:cNvGrpSpPr/>
            <p:nvPr/>
          </p:nvGrpSpPr>
          <p:grpSpPr>
            <a:xfrm>
              <a:off x="1095142" y="1576023"/>
              <a:ext cx="2596393" cy="4068577"/>
              <a:chOff x="1095142" y="1576023"/>
              <a:chExt cx="2596393" cy="4068577"/>
            </a:xfrm>
          </p:grpSpPr>
          <p:grpSp>
            <p:nvGrpSpPr>
              <p:cNvPr id="49" name="Group 48">
                <a:extLst>
                  <a:ext uri="{FF2B5EF4-FFF2-40B4-BE49-F238E27FC236}">
                    <a16:creationId xmlns:a16="http://schemas.microsoft.com/office/drawing/2014/main" id="{C50E2E30-957D-44E1-B947-DC89E1D99EBC}"/>
                  </a:ext>
                </a:extLst>
              </p:cNvPr>
              <p:cNvGrpSpPr/>
              <p:nvPr/>
            </p:nvGrpSpPr>
            <p:grpSpPr>
              <a:xfrm>
                <a:off x="1095143" y="1576023"/>
                <a:ext cx="2459837" cy="1936770"/>
                <a:chOff x="1008096" y="3768889"/>
                <a:chExt cx="2459837" cy="1936770"/>
              </a:xfrm>
            </p:grpSpPr>
            <p:sp>
              <p:nvSpPr>
                <p:cNvPr id="55" name="Freeform: Shape 55">
                  <a:extLst>
                    <a:ext uri="{FF2B5EF4-FFF2-40B4-BE49-F238E27FC236}">
                      <a16:creationId xmlns:a16="http://schemas.microsoft.com/office/drawing/2014/main" id="{55500072-1A03-4104-A235-742E330E73CD}"/>
                    </a:ext>
                  </a:extLst>
                </p:cNvPr>
                <p:cNvSpPr/>
                <p:nvPr/>
              </p:nvSpPr>
              <p:spPr>
                <a:xfrm>
                  <a:off x="1008099" y="3768889"/>
                  <a:ext cx="2459834" cy="645041"/>
                </a:xfrm>
                <a:custGeom>
                  <a:avLst/>
                  <a:gdLst>
                    <a:gd name="connsiteX0" fmla="*/ 289558 w 3197362"/>
                    <a:gd name="connsiteY0" fmla="*/ 0 h 657236"/>
                    <a:gd name="connsiteX1" fmla="*/ 2907804 w 3197362"/>
                    <a:gd name="connsiteY1" fmla="*/ 0 h 657236"/>
                    <a:gd name="connsiteX2" fmla="*/ 3197362 w 3197362"/>
                    <a:gd name="connsiteY2" fmla="*/ 289558 h 657236"/>
                    <a:gd name="connsiteX3" fmla="*/ 3197362 w 3197362"/>
                    <a:gd name="connsiteY3" fmla="*/ 657236 h 657236"/>
                    <a:gd name="connsiteX4" fmla="*/ 0 w 3197362"/>
                    <a:gd name="connsiteY4" fmla="*/ 657236 h 657236"/>
                    <a:gd name="connsiteX5" fmla="*/ 0 w 3197362"/>
                    <a:gd name="connsiteY5" fmla="*/ 289558 h 657236"/>
                    <a:gd name="connsiteX6" fmla="*/ 289558 w 3197362"/>
                    <a:gd name="connsiteY6" fmla="*/ 0 h 65723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3197362" h="657236">
                      <a:moveTo>
                        <a:pt x="289558" y="0"/>
                      </a:moveTo>
                      <a:lnTo>
                        <a:pt x="2907804" y="0"/>
                      </a:lnTo>
                      <a:cubicBezTo>
                        <a:pt x="3067722" y="0"/>
                        <a:pt x="3197362" y="129640"/>
                        <a:pt x="3197362" y="289558"/>
                      </a:cubicBezTo>
                      <a:lnTo>
                        <a:pt x="3197362" y="657236"/>
                      </a:lnTo>
                      <a:lnTo>
                        <a:pt x="0" y="657236"/>
                      </a:lnTo>
                      <a:lnTo>
                        <a:pt x="0" y="289558"/>
                      </a:lnTo>
                      <a:cubicBezTo>
                        <a:pt x="0" y="129640"/>
                        <a:pt x="129640" y="0"/>
                        <a:pt x="289558" y="0"/>
                      </a:cubicBezTo>
                      <a:close/>
                    </a:path>
                  </a:pathLst>
                </a:custGeom>
                <a:solidFill>
                  <a:srgbClr val="A2CD37"/>
                </a:solidFill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wrap="square" rtlCol="0" anchor="ctr">
                  <a:noAutofit/>
                </a:bodyPr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IN" sz="1800" b="0" i="0" u="none" strike="noStrike" kern="1200" cap="none" spc="0" normalizeH="0" baseline="0" noProof="0">
                    <a:ln>
                      <a:noFill/>
                    </a:ln>
                    <a:solidFill>
                      <a:sysClr val="window" lastClr="FFFFFF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56" name="Freeform: Shape 56">
                  <a:extLst>
                    <a:ext uri="{FF2B5EF4-FFF2-40B4-BE49-F238E27FC236}">
                      <a16:creationId xmlns:a16="http://schemas.microsoft.com/office/drawing/2014/main" id="{7CAFDEBC-F5E3-4D92-BF4C-6298829D5A7F}"/>
                    </a:ext>
                  </a:extLst>
                </p:cNvPr>
                <p:cNvSpPr/>
                <p:nvPr/>
              </p:nvSpPr>
              <p:spPr>
                <a:xfrm>
                  <a:off x="1008100" y="4429756"/>
                  <a:ext cx="2384881" cy="1056405"/>
                </a:xfrm>
                <a:custGeom>
                  <a:avLst/>
                  <a:gdLst>
                    <a:gd name="connsiteX0" fmla="*/ 0 w 3197362"/>
                    <a:gd name="connsiteY0" fmla="*/ 0 h 1080076"/>
                    <a:gd name="connsiteX1" fmla="*/ 3197362 w 3197362"/>
                    <a:gd name="connsiteY1" fmla="*/ 0 h 1080076"/>
                    <a:gd name="connsiteX2" fmla="*/ 3197362 w 3197362"/>
                    <a:gd name="connsiteY2" fmla="*/ 790518 h 1080076"/>
                    <a:gd name="connsiteX3" fmla="*/ 2907804 w 3197362"/>
                    <a:gd name="connsiteY3" fmla="*/ 1080076 h 1080076"/>
                    <a:gd name="connsiteX4" fmla="*/ 289558 w 3197362"/>
                    <a:gd name="connsiteY4" fmla="*/ 1080076 h 1080076"/>
                    <a:gd name="connsiteX5" fmla="*/ 0 w 3197362"/>
                    <a:gd name="connsiteY5" fmla="*/ 790518 h 1080076"/>
                    <a:gd name="connsiteX6" fmla="*/ 0 w 3197362"/>
                    <a:gd name="connsiteY6" fmla="*/ 0 h 108007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3197362" h="1080076">
                      <a:moveTo>
                        <a:pt x="0" y="0"/>
                      </a:moveTo>
                      <a:lnTo>
                        <a:pt x="3197362" y="0"/>
                      </a:lnTo>
                      <a:lnTo>
                        <a:pt x="3197362" y="790518"/>
                      </a:lnTo>
                      <a:cubicBezTo>
                        <a:pt x="3197362" y="950436"/>
                        <a:pt x="3067722" y="1080076"/>
                        <a:pt x="2907804" y="1080076"/>
                      </a:cubicBezTo>
                      <a:lnTo>
                        <a:pt x="289558" y="1080076"/>
                      </a:lnTo>
                      <a:cubicBezTo>
                        <a:pt x="129640" y="1080076"/>
                        <a:pt x="0" y="950436"/>
                        <a:pt x="0" y="790518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ysClr val="window" lastClr="FFFFFF"/>
                </a:solidFill>
                <a:ln>
                  <a:noFill/>
                </a:ln>
                <a:effectLst>
                  <a:outerShdw blurRad="63500" sx="102000" sy="102000" algn="ctr" rotWithShape="0">
                    <a:prstClr val="black">
                      <a:alpha val="14000"/>
                    </a:prstClr>
                  </a:outerShdw>
                </a:effectLst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IN" sz="1800" b="0" i="0" u="none" strike="noStrike" kern="120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57" name="Google Shape;312;p33">
                  <a:extLst>
                    <a:ext uri="{FF2B5EF4-FFF2-40B4-BE49-F238E27FC236}">
                      <a16:creationId xmlns:a16="http://schemas.microsoft.com/office/drawing/2014/main" id="{11ED9573-7533-455D-A01B-352416339377}"/>
                    </a:ext>
                  </a:extLst>
                </p:cNvPr>
                <p:cNvSpPr txBox="1"/>
                <p:nvPr/>
              </p:nvSpPr>
              <p:spPr>
                <a:xfrm>
                  <a:off x="1418934" y="3957482"/>
                  <a:ext cx="1774714" cy="319133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IN" sz="1600" b="1" i="0" u="none" strike="noStrike" kern="1200" cap="none" spc="0" normalizeH="0" baseline="0" noProof="0" dirty="0" smtClean="0">
                      <a:ln>
                        <a:noFill/>
                      </a:ln>
                      <a:solidFill>
                        <a:sysClr val="window" lastClr="FFFFFF"/>
                      </a:solidFill>
                      <a:effectLst/>
                      <a:uLnTx/>
                      <a:uFillTx/>
                      <a:latin typeface="Georgia" panose="02040502050405020303" pitchFamily="18" charset="0"/>
                      <a:ea typeface="+mn-ea"/>
                      <a:cs typeface="+mn-cs"/>
                      <a:sym typeface="Fira Sans Extra Condensed Medium"/>
                    </a:rPr>
                    <a:t>How was it developed?</a:t>
                  </a:r>
                  <a:endParaRPr kumimoji="0" lang="en-IN" sz="1600" b="1" i="0" u="none" strike="noStrike" kern="1200" cap="none" spc="0" normalizeH="0" baseline="0" noProof="0" dirty="0">
                    <a:ln>
                      <a:noFill/>
                    </a:ln>
                    <a:solidFill>
                      <a:sysClr val="window" lastClr="FFFFFF"/>
                    </a:solidFill>
                    <a:effectLst/>
                    <a:uLnTx/>
                    <a:uFillTx/>
                    <a:latin typeface="Georgia" panose="02040502050405020303" pitchFamily="18" charset="0"/>
                    <a:ea typeface="+mn-ea"/>
                    <a:cs typeface="+mn-cs"/>
                    <a:sym typeface="Fira Sans Extra Condensed Medium"/>
                  </a:endParaRPr>
                </a:p>
              </p:txBody>
            </p:sp>
            <p:sp>
              <p:nvSpPr>
                <p:cNvPr id="58" name="Rectangle 57">
                  <a:extLst>
                    <a:ext uri="{FF2B5EF4-FFF2-40B4-BE49-F238E27FC236}">
                      <a16:creationId xmlns:a16="http://schemas.microsoft.com/office/drawing/2014/main" id="{433065CF-7E5D-4306-80F0-B562EB8EC321}"/>
                    </a:ext>
                  </a:extLst>
                </p:cNvPr>
                <p:cNvSpPr/>
                <p:nvPr/>
              </p:nvSpPr>
              <p:spPr>
                <a:xfrm>
                  <a:off x="1008096" y="4584703"/>
                  <a:ext cx="2417039" cy="1120956"/>
                </a:xfrm>
                <a:prstGeom prst="rect">
                  <a:avLst/>
                </a:prstGeom>
              </p:spPr>
              <p:txBody>
                <a:bodyPr wrap="square" anchor="ctr">
                  <a:spAutoFit/>
                </a:bodyPr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lvl="0" algn="ctr">
                    <a:lnSpc>
                      <a:spcPct val="120000"/>
                    </a:lnSpc>
                  </a:pPr>
                  <a:r>
                    <a:rPr lang="en-US" sz="1400" dirty="0">
                      <a:solidFill>
                        <a:srgbClr val="000000"/>
                      </a:solidFill>
                      <a:latin typeface="Georgia Pro Light" panose="02040302050405020303" pitchFamily="18" charset="0"/>
                    </a:rPr>
                    <a:t>Frequency Finder has been developed with FileMaker </a:t>
                  </a:r>
                  <a:r>
                    <a:rPr lang="en-US" sz="1400" dirty="0" smtClean="0">
                      <a:solidFill>
                        <a:srgbClr val="000000"/>
                      </a:solidFill>
                      <a:latin typeface="Georgia Pro Light" panose="02040302050405020303" pitchFamily="18" charset="0"/>
                    </a:rPr>
                    <a:t>13 Pro </a:t>
                  </a:r>
                  <a:r>
                    <a:rPr lang="en-US" sz="1400" dirty="0">
                      <a:solidFill>
                        <a:srgbClr val="000000"/>
                      </a:solidFill>
                      <a:latin typeface="Georgia Pro Light" panose="02040302050405020303" pitchFamily="18" charset="0"/>
                    </a:rPr>
                    <a:t>Advanced</a:t>
                  </a:r>
                </a:p>
                <a:p>
                  <a:pPr marL="0" marR="0" lvl="0" indent="0" algn="ctr" defTabSz="914400" rtl="0" eaLnBrk="1" fontAlgn="auto" latinLnBrk="0" hangingPunct="1">
                    <a:lnSpc>
                      <a:spcPct val="12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600" b="0" i="0" u="none" strike="noStrike" kern="1200" cap="none" spc="0" normalizeH="0" baseline="0" noProof="0" dirty="0" smtClean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Georgia Pro Light" panose="02040302050405020303" pitchFamily="18" charset="0"/>
                      <a:ea typeface="+mn-ea"/>
                      <a:cs typeface="+mn-cs"/>
                    </a:rPr>
                    <a:t>.</a:t>
                  </a:r>
                  <a:endParaRPr kumimoji="0" lang="en-US" sz="1600" b="0" i="0" u="none" strike="noStrike" kern="1200" cap="none" spc="0" normalizeH="0" baseline="0" noProof="0" dirty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Georgia Pro Light" panose="02040302050405020303" pitchFamily="18" charset="0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50" name="Group 49">
                <a:extLst>
                  <a:ext uri="{FF2B5EF4-FFF2-40B4-BE49-F238E27FC236}">
                    <a16:creationId xmlns:a16="http://schemas.microsoft.com/office/drawing/2014/main" id="{6DF091BE-8423-4A70-A8D9-15C9DE85B7F7}"/>
                  </a:ext>
                </a:extLst>
              </p:cNvPr>
              <p:cNvGrpSpPr/>
              <p:nvPr/>
            </p:nvGrpSpPr>
            <p:grpSpPr>
              <a:xfrm>
                <a:off x="1095142" y="3510709"/>
                <a:ext cx="2596393" cy="2133891"/>
                <a:chOff x="1008095" y="3284161"/>
                <a:chExt cx="2596393" cy="2133891"/>
              </a:xfrm>
            </p:grpSpPr>
            <p:sp>
              <p:nvSpPr>
                <p:cNvPr id="51" name="Freeform: Shape 55">
                  <a:extLst>
                    <a:ext uri="{FF2B5EF4-FFF2-40B4-BE49-F238E27FC236}">
                      <a16:creationId xmlns:a16="http://schemas.microsoft.com/office/drawing/2014/main" id="{0B12F0DE-3B68-4305-AC27-0AF50B550EC7}"/>
                    </a:ext>
                  </a:extLst>
                </p:cNvPr>
                <p:cNvSpPr/>
                <p:nvPr/>
              </p:nvSpPr>
              <p:spPr>
                <a:xfrm>
                  <a:off x="1008095" y="3284161"/>
                  <a:ext cx="2596393" cy="974079"/>
                </a:xfrm>
                <a:custGeom>
                  <a:avLst/>
                  <a:gdLst>
                    <a:gd name="connsiteX0" fmla="*/ 289558 w 3197362"/>
                    <a:gd name="connsiteY0" fmla="*/ 0 h 657236"/>
                    <a:gd name="connsiteX1" fmla="*/ 2907804 w 3197362"/>
                    <a:gd name="connsiteY1" fmla="*/ 0 h 657236"/>
                    <a:gd name="connsiteX2" fmla="*/ 3197362 w 3197362"/>
                    <a:gd name="connsiteY2" fmla="*/ 289558 h 657236"/>
                    <a:gd name="connsiteX3" fmla="*/ 3197362 w 3197362"/>
                    <a:gd name="connsiteY3" fmla="*/ 657236 h 657236"/>
                    <a:gd name="connsiteX4" fmla="*/ 0 w 3197362"/>
                    <a:gd name="connsiteY4" fmla="*/ 657236 h 657236"/>
                    <a:gd name="connsiteX5" fmla="*/ 0 w 3197362"/>
                    <a:gd name="connsiteY5" fmla="*/ 289558 h 657236"/>
                    <a:gd name="connsiteX6" fmla="*/ 289558 w 3197362"/>
                    <a:gd name="connsiteY6" fmla="*/ 0 h 65723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3197362" h="657236">
                      <a:moveTo>
                        <a:pt x="289558" y="0"/>
                      </a:moveTo>
                      <a:lnTo>
                        <a:pt x="2907804" y="0"/>
                      </a:lnTo>
                      <a:cubicBezTo>
                        <a:pt x="3067722" y="0"/>
                        <a:pt x="3197362" y="129640"/>
                        <a:pt x="3197362" y="289558"/>
                      </a:cubicBezTo>
                      <a:lnTo>
                        <a:pt x="3197362" y="657236"/>
                      </a:lnTo>
                      <a:lnTo>
                        <a:pt x="0" y="657236"/>
                      </a:lnTo>
                      <a:lnTo>
                        <a:pt x="0" y="289558"/>
                      </a:lnTo>
                      <a:cubicBezTo>
                        <a:pt x="0" y="129640"/>
                        <a:pt x="129640" y="0"/>
                        <a:pt x="289558" y="0"/>
                      </a:cubicBezTo>
                      <a:close/>
                    </a:path>
                  </a:pathLst>
                </a:custGeom>
                <a:solidFill>
                  <a:srgbClr val="01BBC2"/>
                </a:solidFill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wrap="square" rtlCol="0" anchor="ctr">
                  <a:noAutofit/>
                </a:bodyPr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IN" sz="1800" b="0" i="0" u="none" strike="noStrike" kern="1200" cap="none" spc="0" normalizeH="0" baseline="0" noProof="0">
                    <a:ln>
                      <a:noFill/>
                    </a:ln>
                    <a:solidFill>
                      <a:sysClr val="window" lastClr="FFFFFF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52" name="Freeform: Shape 56">
                  <a:extLst>
                    <a:ext uri="{FF2B5EF4-FFF2-40B4-BE49-F238E27FC236}">
                      <a16:creationId xmlns:a16="http://schemas.microsoft.com/office/drawing/2014/main" id="{5E5EC995-A124-4451-B8BA-DC0779DA6035}"/>
                    </a:ext>
                  </a:extLst>
                </p:cNvPr>
                <p:cNvSpPr/>
                <p:nvPr/>
              </p:nvSpPr>
              <p:spPr>
                <a:xfrm>
                  <a:off x="1008099" y="4258240"/>
                  <a:ext cx="2545731" cy="1159812"/>
                </a:xfrm>
                <a:custGeom>
                  <a:avLst/>
                  <a:gdLst>
                    <a:gd name="connsiteX0" fmla="*/ 0 w 3197362"/>
                    <a:gd name="connsiteY0" fmla="*/ 0 h 1080076"/>
                    <a:gd name="connsiteX1" fmla="*/ 3197362 w 3197362"/>
                    <a:gd name="connsiteY1" fmla="*/ 0 h 1080076"/>
                    <a:gd name="connsiteX2" fmla="*/ 3197362 w 3197362"/>
                    <a:gd name="connsiteY2" fmla="*/ 790518 h 1080076"/>
                    <a:gd name="connsiteX3" fmla="*/ 2907804 w 3197362"/>
                    <a:gd name="connsiteY3" fmla="*/ 1080076 h 1080076"/>
                    <a:gd name="connsiteX4" fmla="*/ 289558 w 3197362"/>
                    <a:gd name="connsiteY4" fmla="*/ 1080076 h 1080076"/>
                    <a:gd name="connsiteX5" fmla="*/ 0 w 3197362"/>
                    <a:gd name="connsiteY5" fmla="*/ 790518 h 1080076"/>
                    <a:gd name="connsiteX6" fmla="*/ 0 w 3197362"/>
                    <a:gd name="connsiteY6" fmla="*/ 0 h 108007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3197362" h="1080076">
                      <a:moveTo>
                        <a:pt x="0" y="0"/>
                      </a:moveTo>
                      <a:lnTo>
                        <a:pt x="3197362" y="0"/>
                      </a:lnTo>
                      <a:lnTo>
                        <a:pt x="3197362" y="790518"/>
                      </a:lnTo>
                      <a:cubicBezTo>
                        <a:pt x="3197362" y="950436"/>
                        <a:pt x="3067722" y="1080076"/>
                        <a:pt x="2907804" y="1080076"/>
                      </a:cubicBezTo>
                      <a:lnTo>
                        <a:pt x="289558" y="1080076"/>
                      </a:lnTo>
                      <a:cubicBezTo>
                        <a:pt x="129640" y="1080076"/>
                        <a:pt x="0" y="950436"/>
                        <a:pt x="0" y="790518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ysClr val="window" lastClr="FFFFFF"/>
                </a:solidFill>
                <a:ln>
                  <a:noFill/>
                </a:ln>
                <a:effectLst>
                  <a:outerShdw blurRad="63500" sx="102000" sy="102000" algn="ctr" rotWithShape="0">
                    <a:prstClr val="black">
                      <a:alpha val="14000"/>
                    </a:prstClr>
                  </a:outerShdw>
                </a:effectLst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IN" sz="1800" b="0" i="0" u="none" strike="noStrike" kern="120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53" name="Google Shape;312;p33">
                  <a:extLst>
                    <a:ext uri="{FF2B5EF4-FFF2-40B4-BE49-F238E27FC236}">
                      <a16:creationId xmlns:a16="http://schemas.microsoft.com/office/drawing/2014/main" id="{5630A1D7-FDFB-45DB-B1E8-66C3FA4E545C}"/>
                    </a:ext>
                  </a:extLst>
                </p:cNvPr>
                <p:cNvSpPr txBox="1"/>
                <p:nvPr/>
              </p:nvSpPr>
              <p:spPr>
                <a:xfrm>
                  <a:off x="1168943" y="3664476"/>
                  <a:ext cx="2435545" cy="549260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lvl="0" algn="ctr"/>
                  <a:r>
                    <a:rPr lang="en-US" sz="1600" b="1" dirty="0" smtClean="0">
                      <a:solidFill>
                        <a:sysClr val="window" lastClr="FFFFFF"/>
                      </a:solidFill>
                      <a:latin typeface="Georgia" panose="02040502050405020303" pitchFamily="18" charset="0"/>
                      <a:sym typeface="Fira Sans Extra Condensed Medium"/>
                    </a:rPr>
                    <a:t>Implementation of Frequency assignment planning criteria  </a:t>
                  </a:r>
                </a:p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IN" sz="1600" b="1" i="0" u="none" strike="noStrike" kern="1200" cap="none" spc="0" normalizeH="0" baseline="0" noProof="0" dirty="0">
                    <a:ln>
                      <a:noFill/>
                    </a:ln>
                    <a:solidFill>
                      <a:sysClr val="window" lastClr="FFFFFF"/>
                    </a:solidFill>
                    <a:effectLst/>
                    <a:uLnTx/>
                    <a:uFillTx/>
                    <a:latin typeface="Georgia" panose="02040502050405020303" pitchFamily="18" charset="0"/>
                    <a:ea typeface="+mn-ea"/>
                    <a:cs typeface="+mn-cs"/>
                    <a:sym typeface="Fira Sans Extra Condensed Medium"/>
                  </a:endParaRPr>
                </a:p>
              </p:txBody>
            </p:sp>
            <p:sp>
              <p:nvSpPr>
                <p:cNvPr id="54" name="Rectangle 53">
                  <a:extLst>
                    <a:ext uri="{FF2B5EF4-FFF2-40B4-BE49-F238E27FC236}">
                      <a16:creationId xmlns:a16="http://schemas.microsoft.com/office/drawing/2014/main" id="{3C8C0FE8-3CBE-48F1-8831-C4FF06D376D0}"/>
                    </a:ext>
                  </a:extLst>
                </p:cNvPr>
                <p:cNvSpPr/>
                <p:nvPr/>
              </p:nvSpPr>
              <p:spPr>
                <a:xfrm>
                  <a:off x="1008095" y="4462067"/>
                  <a:ext cx="2570518" cy="752156"/>
                </a:xfrm>
                <a:prstGeom prst="rect">
                  <a:avLst/>
                </a:prstGeom>
              </p:spPr>
              <p:txBody>
                <a:bodyPr wrap="square" anchor="ctr">
                  <a:spAutoFit/>
                </a:bodyPr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r>
                    <a:rPr lang="en-US" sz="1400" dirty="0"/>
                    <a:t>as per </a:t>
                  </a:r>
                  <a:r>
                    <a:rPr lang="en-US" sz="1400" dirty="0" smtClean="0"/>
                    <a:t>the ICAO </a:t>
                  </a:r>
                  <a:r>
                    <a:rPr lang="en-US" sz="1400" dirty="0"/>
                    <a:t>Handbook </a:t>
                  </a:r>
                  <a:endParaRPr lang="en-US" sz="1400" dirty="0" smtClean="0"/>
                </a:p>
                <a:p>
                  <a:r>
                    <a:rPr lang="en-US" sz="1400" dirty="0" smtClean="0"/>
                    <a:t>on </a:t>
                  </a:r>
                  <a:r>
                    <a:rPr lang="en-US" sz="1400" dirty="0"/>
                    <a:t>Radio Frequency Spectrum </a:t>
                  </a:r>
                  <a:r>
                    <a:rPr lang="en-US" sz="1400" dirty="0" smtClean="0"/>
                    <a:t>Requirements, </a:t>
                  </a:r>
                  <a:r>
                    <a:rPr lang="en-US" sz="1400" dirty="0"/>
                    <a:t>Volume </a:t>
                  </a:r>
                  <a:r>
                    <a:rPr lang="en-US" sz="1400" dirty="0" smtClean="0"/>
                    <a:t>II</a:t>
                  </a:r>
                  <a:endParaRPr lang="en-US" sz="1400" dirty="0"/>
                </a:p>
              </p:txBody>
            </p:sp>
          </p:grpSp>
        </p:grpSp>
        <p:grpSp>
          <p:nvGrpSpPr>
            <p:cNvPr id="38" name="Group 37">
              <a:extLst>
                <a:ext uri="{FF2B5EF4-FFF2-40B4-BE49-F238E27FC236}">
                  <a16:creationId xmlns:a16="http://schemas.microsoft.com/office/drawing/2014/main" id="{849A00B9-4515-4C1F-9761-1082A6D2ED29}"/>
                </a:ext>
              </a:extLst>
            </p:cNvPr>
            <p:cNvGrpSpPr/>
            <p:nvPr/>
          </p:nvGrpSpPr>
          <p:grpSpPr>
            <a:xfrm>
              <a:off x="9022586" y="1576023"/>
              <a:ext cx="2477158" cy="4249249"/>
              <a:chOff x="9022586" y="1576023"/>
              <a:chExt cx="2477158" cy="4249249"/>
            </a:xfrm>
          </p:grpSpPr>
          <p:grpSp>
            <p:nvGrpSpPr>
              <p:cNvPr id="39" name="Group 38">
                <a:extLst>
                  <a:ext uri="{FF2B5EF4-FFF2-40B4-BE49-F238E27FC236}">
                    <a16:creationId xmlns:a16="http://schemas.microsoft.com/office/drawing/2014/main" id="{EB24A6C6-8B43-4702-A9EB-2749C74A444F}"/>
                  </a:ext>
                </a:extLst>
              </p:cNvPr>
              <p:cNvGrpSpPr/>
              <p:nvPr/>
            </p:nvGrpSpPr>
            <p:grpSpPr>
              <a:xfrm>
                <a:off x="9022586" y="1576023"/>
                <a:ext cx="2477158" cy="1871754"/>
                <a:chOff x="722547" y="3772520"/>
                <a:chExt cx="2477158" cy="1871754"/>
              </a:xfrm>
            </p:grpSpPr>
            <p:sp>
              <p:nvSpPr>
                <p:cNvPr id="45" name="Freeform: Shape 55">
                  <a:extLst>
                    <a:ext uri="{FF2B5EF4-FFF2-40B4-BE49-F238E27FC236}">
                      <a16:creationId xmlns:a16="http://schemas.microsoft.com/office/drawing/2014/main" id="{0DF37A3F-56E5-47C5-B799-83F8166D0EDA}"/>
                    </a:ext>
                  </a:extLst>
                </p:cNvPr>
                <p:cNvSpPr/>
                <p:nvPr/>
              </p:nvSpPr>
              <p:spPr>
                <a:xfrm>
                  <a:off x="722547" y="3772520"/>
                  <a:ext cx="2477158" cy="617728"/>
                </a:xfrm>
                <a:custGeom>
                  <a:avLst/>
                  <a:gdLst>
                    <a:gd name="connsiteX0" fmla="*/ 289558 w 3197362"/>
                    <a:gd name="connsiteY0" fmla="*/ 0 h 657236"/>
                    <a:gd name="connsiteX1" fmla="*/ 2907804 w 3197362"/>
                    <a:gd name="connsiteY1" fmla="*/ 0 h 657236"/>
                    <a:gd name="connsiteX2" fmla="*/ 3197362 w 3197362"/>
                    <a:gd name="connsiteY2" fmla="*/ 289558 h 657236"/>
                    <a:gd name="connsiteX3" fmla="*/ 3197362 w 3197362"/>
                    <a:gd name="connsiteY3" fmla="*/ 657236 h 657236"/>
                    <a:gd name="connsiteX4" fmla="*/ 0 w 3197362"/>
                    <a:gd name="connsiteY4" fmla="*/ 657236 h 657236"/>
                    <a:gd name="connsiteX5" fmla="*/ 0 w 3197362"/>
                    <a:gd name="connsiteY5" fmla="*/ 289558 h 657236"/>
                    <a:gd name="connsiteX6" fmla="*/ 289558 w 3197362"/>
                    <a:gd name="connsiteY6" fmla="*/ 0 h 65723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3197362" h="657236">
                      <a:moveTo>
                        <a:pt x="289558" y="0"/>
                      </a:moveTo>
                      <a:lnTo>
                        <a:pt x="2907804" y="0"/>
                      </a:lnTo>
                      <a:cubicBezTo>
                        <a:pt x="3067722" y="0"/>
                        <a:pt x="3197362" y="129640"/>
                        <a:pt x="3197362" y="289558"/>
                      </a:cubicBezTo>
                      <a:lnTo>
                        <a:pt x="3197362" y="657236"/>
                      </a:lnTo>
                      <a:lnTo>
                        <a:pt x="0" y="657236"/>
                      </a:lnTo>
                      <a:lnTo>
                        <a:pt x="0" y="289558"/>
                      </a:lnTo>
                      <a:cubicBezTo>
                        <a:pt x="0" y="129640"/>
                        <a:pt x="129640" y="0"/>
                        <a:pt x="289558" y="0"/>
                      </a:cubicBezTo>
                      <a:close/>
                    </a:path>
                  </a:pathLst>
                </a:custGeom>
                <a:solidFill>
                  <a:srgbClr val="FD6D67"/>
                </a:solidFill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wrap="square" rtlCol="0" anchor="ctr">
                  <a:noAutofit/>
                </a:bodyPr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IN" sz="1800" b="0" i="0" u="none" strike="noStrike" kern="1200" cap="none" spc="0" normalizeH="0" baseline="0" noProof="0">
                    <a:ln>
                      <a:noFill/>
                    </a:ln>
                    <a:solidFill>
                      <a:sysClr val="window" lastClr="FFFFFF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46" name="Freeform: Shape 56">
                  <a:extLst>
                    <a:ext uri="{FF2B5EF4-FFF2-40B4-BE49-F238E27FC236}">
                      <a16:creationId xmlns:a16="http://schemas.microsoft.com/office/drawing/2014/main" id="{A3C80A4E-667B-4EBD-B5B1-A11B31573D4F}"/>
                    </a:ext>
                  </a:extLst>
                </p:cNvPr>
                <p:cNvSpPr/>
                <p:nvPr/>
              </p:nvSpPr>
              <p:spPr>
                <a:xfrm>
                  <a:off x="736113" y="4429756"/>
                  <a:ext cx="2409753" cy="1214518"/>
                </a:xfrm>
                <a:custGeom>
                  <a:avLst/>
                  <a:gdLst>
                    <a:gd name="connsiteX0" fmla="*/ 0 w 3197362"/>
                    <a:gd name="connsiteY0" fmla="*/ 0 h 1080076"/>
                    <a:gd name="connsiteX1" fmla="*/ 3197362 w 3197362"/>
                    <a:gd name="connsiteY1" fmla="*/ 0 h 1080076"/>
                    <a:gd name="connsiteX2" fmla="*/ 3197362 w 3197362"/>
                    <a:gd name="connsiteY2" fmla="*/ 790518 h 1080076"/>
                    <a:gd name="connsiteX3" fmla="*/ 2907804 w 3197362"/>
                    <a:gd name="connsiteY3" fmla="*/ 1080076 h 1080076"/>
                    <a:gd name="connsiteX4" fmla="*/ 289558 w 3197362"/>
                    <a:gd name="connsiteY4" fmla="*/ 1080076 h 1080076"/>
                    <a:gd name="connsiteX5" fmla="*/ 0 w 3197362"/>
                    <a:gd name="connsiteY5" fmla="*/ 790518 h 1080076"/>
                    <a:gd name="connsiteX6" fmla="*/ 0 w 3197362"/>
                    <a:gd name="connsiteY6" fmla="*/ 0 h 108007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3197362" h="1080076">
                      <a:moveTo>
                        <a:pt x="0" y="0"/>
                      </a:moveTo>
                      <a:lnTo>
                        <a:pt x="3197362" y="0"/>
                      </a:lnTo>
                      <a:lnTo>
                        <a:pt x="3197362" y="790518"/>
                      </a:lnTo>
                      <a:cubicBezTo>
                        <a:pt x="3197362" y="950436"/>
                        <a:pt x="3067722" y="1080076"/>
                        <a:pt x="2907804" y="1080076"/>
                      </a:cubicBezTo>
                      <a:lnTo>
                        <a:pt x="289558" y="1080076"/>
                      </a:lnTo>
                      <a:cubicBezTo>
                        <a:pt x="129640" y="1080076"/>
                        <a:pt x="0" y="950436"/>
                        <a:pt x="0" y="790518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ysClr val="window" lastClr="FFFFFF"/>
                </a:solidFill>
                <a:ln>
                  <a:noFill/>
                </a:ln>
                <a:effectLst>
                  <a:outerShdw blurRad="63500" sx="102000" sy="102000" algn="ctr" rotWithShape="0">
                    <a:prstClr val="black">
                      <a:alpha val="14000"/>
                    </a:prstClr>
                  </a:outerShdw>
                </a:effectLst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IN" sz="1400" b="0" i="0" u="none" strike="noStrike" kern="1200" cap="none" spc="0" normalizeH="0" baseline="0" noProof="0" dirty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47" name="Google Shape;312;p33">
                  <a:extLst>
                    <a:ext uri="{FF2B5EF4-FFF2-40B4-BE49-F238E27FC236}">
                      <a16:creationId xmlns:a16="http://schemas.microsoft.com/office/drawing/2014/main" id="{79251F08-D004-4CB3-A088-DC85D2ADFD36}"/>
                    </a:ext>
                  </a:extLst>
                </p:cNvPr>
                <p:cNvSpPr txBox="1"/>
                <p:nvPr/>
              </p:nvSpPr>
              <p:spPr>
                <a:xfrm>
                  <a:off x="1046850" y="3935474"/>
                  <a:ext cx="1774714" cy="319133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IN" sz="1600" b="1" i="0" u="none" strike="noStrike" kern="1200" cap="none" spc="0" normalizeH="0" baseline="0" noProof="0" dirty="0" smtClean="0">
                      <a:ln>
                        <a:noFill/>
                      </a:ln>
                      <a:solidFill>
                        <a:sysClr val="window" lastClr="FFFFFF"/>
                      </a:solidFill>
                      <a:effectLst/>
                      <a:uLnTx/>
                      <a:uFillTx/>
                      <a:latin typeface="Georgia" panose="02040502050405020303" pitchFamily="18" charset="0"/>
                      <a:ea typeface="+mn-ea"/>
                      <a:cs typeface="+mn-cs"/>
                      <a:sym typeface="Fira Sans Extra Condensed Medium"/>
                    </a:rPr>
                    <a:t>What does it do?</a:t>
                  </a:r>
                  <a:endParaRPr kumimoji="0" lang="en-IN" sz="1600" b="1" i="0" u="none" strike="noStrike" kern="1200" cap="none" spc="0" normalizeH="0" baseline="0" noProof="0" dirty="0">
                    <a:ln>
                      <a:noFill/>
                    </a:ln>
                    <a:solidFill>
                      <a:sysClr val="window" lastClr="FFFFFF"/>
                    </a:solidFill>
                    <a:effectLst/>
                    <a:uLnTx/>
                    <a:uFillTx/>
                    <a:latin typeface="Georgia" panose="02040502050405020303" pitchFamily="18" charset="0"/>
                    <a:ea typeface="+mn-ea"/>
                    <a:cs typeface="+mn-cs"/>
                    <a:sym typeface="Fira Sans Extra Condensed Medium"/>
                  </a:endParaRPr>
                </a:p>
              </p:txBody>
            </p:sp>
            <p:sp>
              <p:nvSpPr>
                <p:cNvPr id="48" name="Rectangle 47">
                  <a:extLst>
                    <a:ext uri="{FF2B5EF4-FFF2-40B4-BE49-F238E27FC236}">
                      <a16:creationId xmlns:a16="http://schemas.microsoft.com/office/drawing/2014/main" id="{676D07DB-2B4F-4E11-98F5-C329E2C41E90}"/>
                    </a:ext>
                  </a:extLst>
                </p:cNvPr>
                <p:cNvSpPr/>
                <p:nvPr/>
              </p:nvSpPr>
              <p:spPr>
                <a:xfrm>
                  <a:off x="859099" y="4368757"/>
                  <a:ext cx="2340606" cy="1261681"/>
                </a:xfrm>
                <a:prstGeom prst="rect">
                  <a:avLst/>
                </a:prstGeom>
              </p:spPr>
              <p:txBody>
                <a:bodyPr wrap="square" anchor="ctr">
                  <a:spAutoFit/>
                </a:bodyPr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lvl="0" algn="ctr"/>
                  <a:r>
                    <a:rPr lang="en-US" sz="1400" dirty="0"/>
                    <a:t>C</a:t>
                  </a:r>
                  <a:r>
                    <a:rPr lang="en-US" sz="1400" dirty="0" smtClean="0"/>
                    <a:t>alculation </a:t>
                  </a:r>
                  <a:r>
                    <a:rPr lang="en-US" sz="1400" dirty="0"/>
                    <a:t>of interference </a:t>
                  </a:r>
                  <a:r>
                    <a:rPr lang="en-US" sz="1400" dirty="0" smtClean="0"/>
                    <a:t>areas, </a:t>
                  </a:r>
                  <a:r>
                    <a:rPr lang="en-US" sz="1400" dirty="0"/>
                    <a:t>assessing compatibility between frequency assignments </a:t>
                  </a:r>
                  <a:r>
                    <a:rPr lang="en-US" sz="1400" dirty="0" smtClean="0"/>
                    <a:t> /searching </a:t>
                  </a:r>
                  <a:r>
                    <a:rPr lang="en-US" sz="1400" dirty="0"/>
                    <a:t>for compatible II </a:t>
                  </a:r>
                  <a:r>
                    <a:rPr lang="en-US" sz="1400" dirty="0" smtClean="0"/>
                    <a:t>/SI codes</a:t>
                  </a:r>
                  <a:endParaRPr kumimoji="0" lang="en-US" sz="1400" b="0" i="0" u="none" strike="noStrike" kern="1200" cap="none" spc="0" normalizeH="0" baseline="0" noProof="0" dirty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Georgia Pro Light" panose="02040302050405020303" pitchFamily="18" charset="0"/>
                  </a:endParaRPr>
                </a:p>
              </p:txBody>
            </p:sp>
          </p:grpSp>
          <p:grpSp>
            <p:nvGrpSpPr>
              <p:cNvPr id="40" name="Group 39">
                <a:extLst>
                  <a:ext uri="{FF2B5EF4-FFF2-40B4-BE49-F238E27FC236}">
                    <a16:creationId xmlns:a16="http://schemas.microsoft.com/office/drawing/2014/main" id="{4D1804CE-1EA1-4B68-AA92-A3B2CCC64BDA}"/>
                  </a:ext>
                </a:extLst>
              </p:cNvPr>
              <p:cNvGrpSpPr/>
              <p:nvPr/>
            </p:nvGrpSpPr>
            <p:grpSpPr>
              <a:xfrm>
                <a:off x="9022587" y="3483111"/>
                <a:ext cx="2423317" cy="2342161"/>
                <a:chOff x="722548" y="3252931"/>
                <a:chExt cx="2423317" cy="2342161"/>
              </a:xfrm>
            </p:grpSpPr>
            <p:sp>
              <p:nvSpPr>
                <p:cNvPr id="41" name="Freeform: Shape 55">
                  <a:extLst>
                    <a:ext uri="{FF2B5EF4-FFF2-40B4-BE49-F238E27FC236}">
                      <a16:creationId xmlns:a16="http://schemas.microsoft.com/office/drawing/2014/main" id="{262F952C-3DBC-46AC-B9B5-F93E318ECBC1}"/>
                    </a:ext>
                  </a:extLst>
                </p:cNvPr>
                <p:cNvSpPr/>
                <p:nvPr/>
              </p:nvSpPr>
              <p:spPr>
                <a:xfrm>
                  <a:off x="722548" y="3252931"/>
                  <a:ext cx="2423317" cy="1052801"/>
                </a:xfrm>
                <a:custGeom>
                  <a:avLst/>
                  <a:gdLst>
                    <a:gd name="connsiteX0" fmla="*/ 289558 w 3197362"/>
                    <a:gd name="connsiteY0" fmla="*/ 0 h 657236"/>
                    <a:gd name="connsiteX1" fmla="*/ 2907804 w 3197362"/>
                    <a:gd name="connsiteY1" fmla="*/ 0 h 657236"/>
                    <a:gd name="connsiteX2" fmla="*/ 3197362 w 3197362"/>
                    <a:gd name="connsiteY2" fmla="*/ 289558 h 657236"/>
                    <a:gd name="connsiteX3" fmla="*/ 3197362 w 3197362"/>
                    <a:gd name="connsiteY3" fmla="*/ 657236 h 657236"/>
                    <a:gd name="connsiteX4" fmla="*/ 0 w 3197362"/>
                    <a:gd name="connsiteY4" fmla="*/ 657236 h 657236"/>
                    <a:gd name="connsiteX5" fmla="*/ 0 w 3197362"/>
                    <a:gd name="connsiteY5" fmla="*/ 289558 h 657236"/>
                    <a:gd name="connsiteX6" fmla="*/ 289558 w 3197362"/>
                    <a:gd name="connsiteY6" fmla="*/ 0 h 65723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3197362" h="657236">
                      <a:moveTo>
                        <a:pt x="289558" y="0"/>
                      </a:moveTo>
                      <a:lnTo>
                        <a:pt x="2907804" y="0"/>
                      </a:lnTo>
                      <a:cubicBezTo>
                        <a:pt x="3067722" y="0"/>
                        <a:pt x="3197362" y="129640"/>
                        <a:pt x="3197362" y="289558"/>
                      </a:cubicBezTo>
                      <a:lnTo>
                        <a:pt x="3197362" y="657236"/>
                      </a:lnTo>
                      <a:lnTo>
                        <a:pt x="0" y="657236"/>
                      </a:lnTo>
                      <a:lnTo>
                        <a:pt x="0" y="289558"/>
                      </a:lnTo>
                      <a:cubicBezTo>
                        <a:pt x="0" y="129640"/>
                        <a:pt x="129640" y="0"/>
                        <a:pt x="289558" y="0"/>
                      </a:cubicBezTo>
                      <a:close/>
                    </a:path>
                  </a:pathLst>
                </a:custGeom>
                <a:solidFill>
                  <a:srgbClr val="934584"/>
                </a:solidFill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wrap="square" rtlCol="0" anchor="ctr">
                  <a:noAutofit/>
                </a:bodyPr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IN" sz="1800" b="0" i="0" u="none" strike="noStrike" kern="1200" cap="none" spc="0" normalizeH="0" baseline="0" noProof="0">
                    <a:ln>
                      <a:noFill/>
                    </a:ln>
                    <a:solidFill>
                      <a:sysClr val="window" lastClr="FFFFFF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42" name="Freeform: Shape 56">
                  <a:extLst>
                    <a:ext uri="{FF2B5EF4-FFF2-40B4-BE49-F238E27FC236}">
                      <a16:creationId xmlns:a16="http://schemas.microsoft.com/office/drawing/2014/main" id="{D102720A-4BB3-412E-9781-8D877328B440}"/>
                    </a:ext>
                  </a:extLst>
                </p:cNvPr>
                <p:cNvSpPr/>
                <p:nvPr/>
              </p:nvSpPr>
              <p:spPr>
                <a:xfrm>
                  <a:off x="736111" y="4305731"/>
                  <a:ext cx="2396188" cy="1289361"/>
                </a:xfrm>
                <a:custGeom>
                  <a:avLst/>
                  <a:gdLst>
                    <a:gd name="connsiteX0" fmla="*/ 0 w 3197362"/>
                    <a:gd name="connsiteY0" fmla="*/ 0 h 1080076"/>
                    <a:gd name="connsiteX1" fmla="*/ 3197362 w 3197362"/>
                    <a:gd name="connsiteY1" fmla="*/ 0 h 1080076"/>
                    <a:gd name="connsiteX2" fmla="*/ 3197362 w 3197362"/>
                    <a:gd name="connsiteY2" fmla="*/ 790518 h 1080076"/>
                    <a:gd name="connsiteX3" fmla="*/ 2907804 w 3197362"/>
                    <a:gd name="connsiteY3" fmla="*/ 1080076 h 1080076"/>
                    <a:gd name="connsiteX4" fmla="*/ 289558 w 3197362"/>
                    <a:gd name="connsiteY4" fmla="*/ 1080076 h 1080076"/>
                    <a:gd name="connsiteX5" fmla="*/ 0 w 3197362"/>
                    <a:gd name="connsiteY5" fmla="*/ 790518 h 1080076"/>
                    <a:gd name="connsiteX6" fmla="*/ 0 w 3197362"/>
                    <a:gd name="connsiteY6" fmla="*/ 0 h 108007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3197362" h="1080076">
                      <a:moveTo>
                        <a:pt x="0" y="0"/>
                      </a:moveTo>
                      <a:lnTo>
                        <a:pt x="3197362" y="0"/>
                      </a:lnTo>
                      <a:lnTo>
                        <a:pt x="3197362" y="790518"/>
                      </a:lnTo>
                      <a:cubicBezTo>
                        <a:pt x="3197362" y="950436"/>
                        <a:pt x="3067722" y="1080076"/>
                        <a:pt x="2907804" y="1080076"/>
                      </a:cubicBezTo>
                      <a:lnTo>
                        <a:pt x="289558" y="1080076"/>
                      </a:lnTo>
                      <a:cubicBezTo>
                        <a:pt x="129640" y="1080076"/>
                        <a:pt x="0" y="950436"/>
                        <a:pt x="0" y="790518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ysClr val="window" lastClr="FFFFFF"/>
                </a:solidFill>
                <a:ln>
                  <a:noFill/>
                </a:ln>
                <a:effectLst>
                  <a:outerShdw blurRad="63500" sx="102000" sy="102000" algn="ctr" rotWithShape="0">
                    <a:prstClr val="black">
                      <a:alpha val="14000"/>
                    </a:prstClr>
                  </a:outerShdw>
                </a:effectLst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285750" marR="0" lvl="0" indent="-28575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 typeface="Arial" panose="020B0604020202020204" pitchFamily="34" charset="0"/>
                    <a:buChar char="•"/>
                    <a:tabLst/>
                    <a:defRPr/>
                  </a:pPr>
                  <a:endParaRPr kumimoji="0" lang="en-IN" sz="1800" b="0" i="0" u="none" strike="noStrike" kern="120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43" name="Google Shape;312;p33">
                  <a:extLst>
                    <a:ext uri="{FF2B5EF4-FFF2-40B4-BE49-F238E27FC236}">
                      <a16:creationId xmlns:a16="http://schemas.microsoft.com/office/drawing/2014/main" id="{429443A9-5173-4ECE-A676-3403C9BE1516}"/>
                    </a:ext>
                  </a:extLst>
                </p:cNvPr>
                <p:cNvSpPr txBox="1"/>
                <p:nvPr/>
              </p:nvSpPr>
              <p:spPr>
                <a:xfrm>
                  <a:off x="921338" y="3620962"/>
                  <a:ext cx="1774714" cy="319133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lang="en-IN" sz="1600" b="1" dirty="0" smtClean="0">
                      <a:solidFill>
                        <a:sysClr val="window" lastClr="FFFFFF"/>
                      </a:solidFill>
                      <a:latin typeface="Georgia" panose="02040502050405020303" pitchFamily="18" charset="0"/>
                      <a:sym typeface="Fira Sans Extra Condensed Medium"/>
                    </a:rPr>
                    <a:t>Visualize Mapping</a:t>
                  </a:r>
                  <a:endParaRPr kumimoji="0" lang="en-IN" sz="1600" b="1" i="0" u="none" strike="noStrike" kern="1200" cap="none" spc="0" normalizeH="0" baseline="0" noProof="0" dirty="0">
                    <a:ln>
                      <a:noFill/>
                    </a:ln>
                    <a:solidFill>
                      <a:sysClr val="window" lastClr="FFFFFF"/>
                    </a:solidFill>
                    <a:effectLst/>
                    <a:uLnTx/>
                    <a:uFillTx/>
                    <a:latin typeface="Georgia" panose="02040502050405020303" pitchFamily="18" charset="0"/>
                    <a:ea typeface="+mn-ea"/>
                    <a:cs typeface="+mn-cs"/>
                    <a:sym typeface="Fira Sans Extra Condensed Medium"/>
                  </a:endParaRPr>
                </a:p>
              </p:txBody>
            </p:sp>
            <p:sp>
              <p:nvSpPr>
                <p:cNvPr id="44" name="Rectangle 43">
                  <a:extLst>
                    <a:ext uri="{FF2B5EF4-FFF2-40B4-BE49-F238E27FC236}">
                      <a16:creationId xmlns:a16="http://schemas.microsoft.com/office/drawing/2014/main" id="{A2C8F567-93FE-42D5-BB8D-516677EC2E13}"/>
                    </a:ext>
                  </a:extLst>
                </p:cNvPr>
                <p:cNvSpPr/>
                <p:nvPr/>
              </p:nvSpPr>
              <p:spPr>
                <a:xfrm>
                  <a:off x="736112" y="4341066"/>
                  <a:ext cx="2396188" cy="1237418"/>
                </a:xfrm>
                <a:prstGeom prst="rect">
                  <a:avLst/>
                </a:prstGeom>
              </p:spPr>
              <p:txBody>
                <a:bodyPr wrap="square" anchor="ctr">
                  <a:spAutoFit/>
                </a:bodyPr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285750" lvl="0" indent="-285750">
                    <a:lnSpc>
                      <a:spcPct val="120000"/>
                    </a:lnSpc>
                    <a:buFont typeface="Arial" panose="020B0604020202020204" pitchFamily="34" charset="0"/>
                    <a:buChar char="•"/>
                  </a:pPr>
                  <a:r>
                    <a:rPr lang="en-US" sz="1600" dirty="0"/>
                    <a:t>Graphical interface with Google </a:t>
                  </a:r>
                  <a:r>
                    <a:rPr lang="en-US" sz="1600" dirty="0" smtClean="0"/>
                    <a:t>Earth</a:t>
                  </a:r>
                </a:p>
                <a:p>
                  <a:pPr marL="285750" lvl="0" indent="-285750">
                    <a:lnSpc>
                      <a:spcPct val="120000"/>
                    </a:lnSpc>
                    <a:buFont typeface="Arial" panose="020B0604020202020204" pitchFamily="34" charset="0"/>
                    <a:buChar char="•"/>
                  </a:pPr>
                  <a:r>
                    <a:rPr lang="en-US" sz="1600" dirty="0" smtClean="0">
                      <a:solidFill>
                        <a:sysClr val="windowText" lastClr="000000"/>
                      </a:solidFill>
                      <a:latin typeface="Georgia Pro Light" panose="02040302050405020303" pitchFamily="18" charset="0"/>
                    </a:rPr>
                    <a:t>Plotting interference</a:t>
                  </a:r>
                  <a:endParaRPr kumimoji="0" lang="en-US" sz="1600" b="0" i="0" u="none" strike="noStrike" kern="1200" cap="none" spc="0" normalizeH="0" baseline="0" noProof="0" dirty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Georgia Pro Light" panose="02040302050405020303" pitchFamily="18" charset="0"/>
                    <a:ea typeface="+mn-ea"/>
                    <a:cs typeface="+mn-cs"/>
                  </a:endParaRPr>
                </a:p>
              </p:txBody>
            </p:sp>
          </p:grpSp>
        </p:grpSp>
      </p:grpSp>
      <p:sp>
        <p:nvSpPr>
          <p:cNvPr id="67" name="Title 1"/>
          <p:cNvSpPr>
            <a:spLocks noGrp="1"/>
          </p:cNvSpPr>
          <p:nvPr>
            <p:ph type="title"/>
          </p:nvPr>
        </p:nvSpPr>
        <p:spPr>
          <a:xfrm>
            <a:off x="2327484" y="764704"/>
            <a:ext cx="6359316" cy="1143000"/>
          </a:xfrm>
        </p:spPr>
        <p:txBody>
          <a:bodyPr/>
          <a:lstStyle/>
          <a:p>
            <a:pPr algn="l">
              <a:spcAft>
                <a:spcPts val="600"/>
              </a:spcAft>
            </a:pPr>
            <a:r>
              <a:rPr lang="en-GB" sz="2800" b="1" dirty="0" smtClean="0">
                <a:solidFill>
                  <a:srgbClr val="0C45B8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Rounded MT Bold" panose="020F0704030504030204" pitchFamily="34" charset="0"/>
              </a:rPr>
              <a:t>About the Frequency Finder tool </a:t>
            </a:r>
            <a:r>
              <a:rPr lang="en-GB" sz="3200" b="1" dirty="0" smtClean="0">
                <a:solidFill>
                  <a:srgbClr val="0C45B8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Rounded MT Bold" panose="020F0704030504030204" pitchFamily="34" charset="0"/>
              </a:rPr>
              <a:t/>
            </a:r>
            <a:br>
              <a:rPr lang="en-GB" sz="3200" b="1" dirty="0" smtClean="0">
                <a:solidFill>
                  <a:srgbClr val="0C45B8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Rounded MT Bold" panose="020F0704030504030204" pitchFamily="34" charset="0"/>
              </a:rPr>
            </a:br>
            <a:r>
              <a:rPr lang="en-GB" sz="2000" dirty="0" smtClean="0">
                <a:solidFill>
                  <a:srgbClr val="0C45B8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Rounded MT Bold" panose="020F0704030504030204" pitchFamily="34" charset="0"/>
              </a:rPr>
              <a:t>How did it all start?</a:t>
            </a:r>
            <a:r>
              <a:rPr lang="en-GB" sz="1200" b="1" dirty="0">
                <a:solidFill>
                  <a:srgbClr val="0C45B8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Rounded MT Bold" panose="020F0704030504030204" pitchFamily="34" charset="0"/>
              </a:rPr>
              <a:t/>
            </a:r>
            <a:br>
              <a:rPr lang="en-GB" sz="1200" b="1" dirty="0">
                <a:solidFill>
                  <a:srgbClr val="0C45B8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Rounded MT Bold" panose="020F0704030504030204" pitchFamily="34" charset="0"/>
              </a:rPr>
            </a:br>
            <a:endParaRPr lang="en-US" sz="36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98490" y="1651606"/>
            <a:ext cx="2266950" cy="1190625"/>
          </a:xfrm>
          <a:prstGeom prst="rect">
            <a:avLst/>
          </a:prstGeom>
        </p:spPr>
      </p:pic>
      <p:pic>
        <p:nvPicPr>
          <p:cNvPr id="68" name="Picture 6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73767" y="2735286"/>
            <a:ext cx="1978321" cy="1992156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47242" y="4430648"/>
            <a:ext cx="2266950" cy="1190625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761160-13BD-4A0D-B1C3-A03DB1BF150D}" type="slidenum">
              <a:rPr lang="en-CA" smtClean="0"/>
              <a:t>2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2936519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1435" y="1597278"/>
            <a:ext cx="8091192" cy="1953839"/>
          </a:xfrm>
          <a:prstGeom prst="rect">
            <a:avLst/>
          </a:prstGeom>
        </p:spPr>
      </p:pic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67544" y="764704"/>
            <a:ext cx="8676456" cy="1143000"/>
          </a:xfrm>
        </p:spPr>
        <p:txBody>
          <a:bodyPr/>
          <a:lstStyle/>
          <a:p>
            <a:pPr algn="l">
              <a:spcAft>
                <a:spcPts val="600"/>
              </a:spcAft>
            </a:pPr>
            <a:r>
              <a:rPr lang="en-US" sz="2800" b="1" dirty="0">
                <a:solidFill>
                  <a:srgbClr val="0C45B8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Rounded MT Bold" panose="020F0704030504030204" pitchFamily="34" charset="0"/>
              </a:rPr>
              <a:t>Main functions on the window SSR Table (cont’d)</a:t>
            </a:r>
            <a:br>
              <a:rPr lang="en-US" sz="2800" b="1" dirty="0">
                <a:solidFill>
                  <a:srgbClr val="0C45B8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Rounded MT Bold" panose="020F0704030504030204" pitchFamily="34" charset="0"/>
              </a:rPr>
            </a:br>
            <a:r>
              <a:rPr lang="en-GB" sz="2000" dirty="0">
                <a:solidFill>
                  <a:srgbClr val="0C45B8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Rounded MT Bold" panose="020F0704030504030204" pitchFamily="34" charset="0"/>
              </a:rPr>
              <a:t>Regular and new functions - Query</a:t>
            </a:r>
            <a:r>
              <a:rPr lang="en-US" sz="2800" b="1" dirty="0">
                <a:solidFill>
                  <a:srgbClr val="0C45B8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Rounded MT Bold" panose="020F0704030504030204" pitchFamily="34" charset="0"/>
              </a:rPr>
              <a:t/>
            </a:r>
            <a:br>
              <a:rPr lang="en-US" sz="2800" b="1" dirty="0">
                <a:solidFill>
                  <a:srgbClr val="0C45B8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Rounded MT Bold" panose="020F0704030504030204" pitchFamily="34" charset="0"/>
              </a:rPr>
            </a:br>
            <a:endParaRPr lang="en-CA" sz="2800" b="1" dirty="0">
              <a:solidFill>
                <a:srgbClr val="0C45B8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 Rounded MT Bold" panose="020F0704030504030204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3548429" y="2811018"/>
            <a:ext cx="648072" cy="292121"/>
          </a:xfrm>
          <a:prstGeom prst="rect">
            <a:avLst/>
          </a:prstGeom>
          <a:noFill/>
          <a:ln w="34925">
            <a:solidFill>
              <a:srgbClr val="FF0000"/>
            </a:solidFill>
            <a:prstDash val="dash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76580" y="4204958"/>
            <a:ext cx="830026" cy="807951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3" name="Rectangle 12"/>
          <p:cNvSpPr/>
          <p:nvPr/>
        </p:nvSpPr>
        <p:spPr>
          <a:xfrm>
            <a:off x="3521636" y="5003212"/>
            <a:ext cx="546308" cy="805618"/>
          </a:xfrm>
          <a:prstGeom prst="rect">
            <a:avLst/>
          </a:prstGeom>
          <a:noFill/>
          <a:ln w="34925">
            <a:solidFill>
              <a:srgbClr val="FF0000"/>
            </a:solidFill>
            <a:prstDash val="dash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761160-13BD-4A0D-B1C3-A03DB1BF150D}" type="slidenum">
              <a:rPr lang="en-CA" smtClean="0"/>
              <a:t>20</a:t>
            </a:fld>
            <a:endParaRPr lang="en-CA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52945" y="3975637"/>
            <a:ext cx="7239040" cy="2689233"/>
          </a:xfrm>
          <a:prstGeom prst="rect">
            <a:avLst/>
          </a:prstGeom>
        </p:spPr>
      </p:pic>
      <p:sp>
        <p:nvSpPr>
          <p:cNvPr id="10" name="Down Arrow 9"/>
          <p:cNvSpPr/>
          <p:nvPr/>
        </p:nvSpPr>
        <p:spPr>
          <a:xfrm>
            <a:off x="3841350" y="3259786"/>
            <a:ext cx="285327" cy="950352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2" name="Rectangle 11"/>
          <p:cNvSpPr/>
          <p:nvPr/>
        </p:nvSpPr>
        <p:spPr>
          <a:xfrm>
            <a:off x="3707904" y="5406021"/>
            <a:ext cx="648072" cy="1184853"/>
          </a:xfrm>
          <a:prstGeom prst="rect">
            <a:avLst/>
          </a:prstGeom>
          <a:noFill/>
          <a:ln w="34925">
            <a:solidFill>
              <a:srgbClr val="FF0000"/>
            </a:solidFill>
            <a:prstDash val="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9949420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39345" y="3924620"/>
            <a:ext cx="5904655" cy="2981028"/>
          </a:xfrm>
          <a:prstGeom prst="rect">
            <a:avLst/>
          </a:prstGeom>
        </p:spPr>
      </p:pic>
      <p:sp>
        <p:nvSpPr>
          <p:cNvPr id="4" name="Title 1"/>
          <p:cNvSpPr txBox="1">
            <a:spLocks/>
          </p:cNvSpPr>
          <p:nvPr/>
        </p:nvSpPr>
        <p:spPr>
          <a:xfrm>
            <a:off x="467544" y="764704"/>
            <a:ext cx="8676456" cy="114300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spcAft>
                <a:spcPts val="600"/>
              </a:spcAft>
            </a:pPr>
            <a:r>
              <a:rPr lang="en-US" sz="2800" b="1" dirty="0">
                <a:solidFill>
                  <a:srgbClr val="0C45B8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Rounded MT Bold" panose="020F0704030504030204" pitchFamily="34" charset="0"/>
              </a:rPr>
              <a:t>Main functions on the window SSR Table (cont’d)</a:t>
            </a:r>
            <a:br>
              <a:rPr lang="en-US" sz="2800" b="1" dirty="0">
                <a:solidFill>
                  <a:srgbClr val="0C45B8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Rounded MT Bold" panose="020F0704030504030204" pitchFamily="34" charset="0"/>
              </a:rPr>
            </a:br>
            <a:r>
              <a:rPr lang="en-GB" sz="2000" dirty="0">
                <a:solidFill>
                  <a:srgbClr val="0C45B8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Rounded MT Bold" panose="020F0704030504030204" pitchFamily="34" charset="0"/>
              </a:rPr>
              <a:t>Regular and new functions – Export </a:t>
            </a:r>
            <a:r>
              <a:rPr lang="en-US" sz="2000" dirty="0" smtClean="0">
                <a:solidFill>
                  <a:srgbClr val="0C45B8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Rounded MT Bold" panose="020F0704030504030204" pitchFamily="34" charset="0"/>
              </a:rPr>
              <a:t>submissions</a:t>
            </a:r>
            <a:endParaRPr lang="en-CA" sz="2800" b="1" dirty="0">
              <a:solidFill>
                <a:srgbClr val="0C45B8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 Rounded MT Bold" panose="020F0704030504030204" pitchFamily="34" charset="0"/>
            </a:endParaRPr>
          </a:p>
        </p:txBody>
      </p:sp>
      <p:sp>
        <p:nvSpPr>
          <p:cNvPr id="8" name="Down Arrow 7"/>
          <p:cNvSpPr/>
          <p:nvPr/>
        </p:nvSpPr>
        <p:spPr>
          <a:xfrm rot="16200000">
            <a:off x="2123728" y="4785242"/>
            <a:ext cx="792088" cy="50405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761160-13BD-4A0D-B1C3-A03DB1BF150D}" type="slidenum">
              <a:rPr lang="en-CA" smtClean="0"/>
              <a:t>21</a:t>
            </a:fld>
            <a:endParaRPr lang="en-CA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9512" y="1495708"/>
            <a:ext cx="7056784" cy="3014548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463855" y="2294521"/>
            <a:ext cx="727817" cy="708461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1516828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467544" y="764704"/>
            <a:ext cx="8676456" cy="114300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spcAft>
                <a:spcPts val="600"/>
              </a:spcAft>
            </a:pPr>
            <a:r>
              <a:rPr lang="en-US" sz="2800" b="1" dirty="0">
                <a:solidFill>
                  <a:srgbClr val="0C45B8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Rounded MT Bold" panose="020F0704030504030204" pitchFamily="34" charset="0"/>
              </a:rPr>
              <a:t>Main functions on the window SSR Table (cont’d)</a:t>
            </a:r>
            <a:br>
              <a:rPr lang="en-US" sz="2800" b="1" dirty="0">
                <a:solidFill>
                  <a:srgbClr val="0C45B8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Rounded MT Bold" panose="020F0704030504030204" pitchFamily="34" charset="0"/>
              </a:rPr>
            </a:br>
            <a:r>
              <a:rPr lang="en-GB" sz="2000" dirty="0">
                <a:solidFill>
                  <a:srgbClr val="0C45B8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Rounded MT Bold" panose="020F0704030504030204" pitchFamily="34" charset="0"/>
              </a:rPr>
              <a:t>Regular and new functions – Export facilities to file</a:t>
            </a:r>
            <a:r>
              <a:rPr lang="en-US" sz="2800" b="1" dirty="0">
                <a:solidFill>
                  <a:srgbClr val="0C45B8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Rounded MT Bold" panose="020F0704030504030204" pitchFamily="34" charset="0"/>
              </a:rPr>
              <a:t/>
            </a:r>
            <a:br>
              <a:rPr lang="en-US" sz="2800" b="1" dirty="0">
                <a:solidFill>
                  <a:srgbClr val="0C45B8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Rounded MT Bold" panose="020F0704030504030204" pitchFamily="34" charset="0"/>
              </a:rPr>
            </a:br>
            <a:endParaRPr lang="en-CA" sz="2800" b="1" dirty="0">
              <a:solidFill>
                <a:srgbClr val="0C45B8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 Rounded MT Bold" panose="020F0704030504030204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355976" y="2127344"/>
            <a:ext cx="1348946" cy="891226"/>
          </a:xfrm>
          <a:prstGeom prst="rect">
            <a:avLst/>
          </a:prstGeom>
          <a:noFill/>
          <a:ln w="34925">
            <a:solidFill>
              <a:srgbClr val="FF0000"/>
            </a:solidFill>
            <a:prstDash val="dash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761160-13BD-4A0D-B1C3-A03DB1BF150D}" type="slidenum">
              <a:rPr lang="en-CA" smtClean="0"/>
              <a:t>22</a:t>
            </a:fld>
            <a:endParaRPr lang="en-CA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9512" y="1564414"/>
            <a:ext cx="8784976" cy="2067773"/>
          </a:xfrm>
          <a:prstGeom prst="rect">
            <a:avLst/>
          </a:prstGeom>
        </p:spPr>
      </p:pic>
      <p:sp>
        <p:nvSpPr>
          <p:cNvPr id="8" name="Down Arrow 7"/>
          <p:cNvSpPr/>
          <p:nvPr/>
        </p:nvSpPr>
        <p:spPr>
          <a:xfrm>
            <a:off x="4572000" y="2958815"/>
            <a:ext cx="576064" cy="856649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0584" y="3868297"/>
            <a:ext cx="7848872" cy="2523285"/>
          </a:xfrm>
          <a:prstGeom prst="rect">
            <a:avLst/>
          </a:prstGeom>
        </p:spPr>
      </p:pic>
      <p:grpSp>
        <p:nvGrpSpPr>
          <p:cNvPr id="16" name="Group 15"/>
          <p:cNvGrpSpPr/>
          <p:nvPr/>
        </p:nvGrpSpPr>
        <p:grpSpPr>
          <a:xfrm>
            <a:off x="6553200" y="5013177"/>
            <a:ext cx="1619200" cy="792088"/>
            <a:chOff x="5847356" y="4795996"/>
            <a:chExt cx="1348946" cy="891226"/>
          </a:xfrm>
        </p:grpSpPr>
        <p:sp>
          <p:nvSpPr>
            <p:cNvPr id="11" name="Rectangle 10"/>
            <p:cNvSpPr/>
            <p:nvPr/>
          </p:nvSpPr>
          <p:spPr>
            <a:xfrm>
              <a:off x="5847356" y="4795996"/>
              <a:ext cx="1348946" cy="891226"/>
            </a:xfrm>
            <a:prstGeom prst="rect">
              <a:avLst/>
            </a:prstGeom>
            <a:noFill/>
            <a:ln w="34925">
              <a:solidFill>
                <a:srgbClr val="FF0000"/>
              </a:solidFill>
              <a:prstDash val="dash"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pic>
          <p:nvPicPr>
            <p:cNvPr id="14" name="Picture 13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5867797" y="5445224"/>
              <a:ext cx="1112806" cy="14401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2877341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467544" y="764704"/>
            <a:ext cx="8676456" cy="114300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spcAft>
                <a:spcPts val="600"/>
              </a:spcAft>
            </a:pPr>
            <a:r>
              <a:rPr lang="en-US" sz="2800" b="1" dirty="0">
                <a:solidFill>
                  <a:srgbClr val="0C45B8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Rounded MT Bold" panose="020F0704030504030204" pitchFamily="34" charset="0"/>
              </a:rPr>
              <a:t>Main functions on the window SSR Table (cont’d)</a:t>
            </a:r>
            <a:br>
              <a:rPr lang="en-US" sz="2800" b="1" dirty="0">
                <a:solidFill>
                  <a:srgbClr val="0C45B8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Rounded MT Bold" panose="020F0704030504030204" pitchFamily="34" charset="0"/>
              </a:rPr>
            </a:br>
            <a:r>
              <a:rPr lang="en-GB" sz="2000" dirty="0">
                <a:solidFill>
                  <a:srgbClr val="0C45B8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Rounded MT Bold" panose="020F0704030504030204" pitchFamily="34" charset="0"/>
              </a:rPr>
              <a:t>Regular and new functions – Export facilities to file</a:t>
            </a:r>
            <a:r>
              <a:rPr lang="en-US" sz="2800" b="1" dirty="0">
                <a:solidFill>
                  <a:srgbClr val="0C45B8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Rounded MT Bold" panose="020F0704030504030204" pitchFamily="34" charset="0"/>
              </a:rPr>
              <a:t/>
            </a:r>
            <a:br>
              <a:rPr lang="en-US" sz="2800" b="1" dirty="0">
                <a:solidFill>
                  <a:srgbClr val="0C45B8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Rounded MT Bold" panose="020F0704030504030204" pitchFamily="34" charset="0"/>
              </a:rPr>
            </a:br>
            <a:endParaRPr lang="en-CA" sz="2800" b="1" dirty="0">
              <a:solidFill>
                <a:srgbClr val="0C45B8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 Rounded MT Bold" panose="020F0704030504030204" pitchFamily="34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761160-13BD-4A0D-B1C3-A03DB1BF150D}" type="slidenum">
              <a:rPr lang="en-CA" smtClean="0"/>
              <a:t>23</a:t>
            </a:fld>
            <a:endParaRPr lang="en-CA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1520" y="1907704"/>
            <a:ext cx="8146743" cy="24530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10711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23763" y="1772816"/>
            <a:ext cx="4819981" cy="4320480"/>
          </a:xfrm>
          <a:prstGeom prst="rect">
            <a:avLst/>
          </a:prstGeom>
        </p:spPr>
      </p:pic>
      <p:sp>
        <p:nvSpPr>
          <p:cNvPr id="6" name="Title 1"/>
          <p:cNvSpPr txBox="1">
            <a:spLocks/>
          </p:cNvSpPr>
          <p:nvPr/>
        </p:nvSpPr>
        <p:spPr>
          <a:xfrm>
            <a:off x="107506" y="987595"/>
            <a:ext cx="8695928" cy="857251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rgbClr val="0054A4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b="1" dirty="0"/>
              <a:t>Questions</a:t>
            </a:r>
            <a:endParaRPr lang="en-CA" sz="3200" b="1" dirty="0"/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943744" y="6468070"/>
            <a:ext cx="2133600" cy="365125"/>
          </a:xfrm>
        </p:spPr>
        <p:txBody>
          <a:bodyPr/>
          <a:lstStyle/>
          <a:p>
            <a:fld id="{E6761160-13BD-4A0D-B1C3-A03DB1BF150D}" type="slidenum">
              <a:rPr lang="en-CA" smtClean="0"/>
              <a:t>24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7856606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F909EE-2C65-48BC-95E5-26F3591A45A6}" type="slidenum">
              <a:rPr lang="en-CA" smtClean="0"/>
              <a:t>25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119706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9672" y="1642326"/>
            <a:ext cx="8426970" cy="5042326"/>
          </a:xfrm>
          <a:prstGeom prst="rect">
            <a:avLst/>
          </a:prstGeom>
        </p:spPr>
      </p:pic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764704"/>
            <a:ext cx="8229600" cy="1143000"/>
          </a:xfrm>
        </p:spPr>
        <p:txBody>
          <a:bodyPr/>
          <a:lstStyle/>
          <a:p>
            <a:pPr algn="l">
              <a:spcAft>
                <a:spcPts val="600"/>
              </a:spcAft>
            </a:pPr>
            <a:r>
              <a:rPr lang="en-GB" sz="2800" b="1" dirty="0" smtClean="0">
                <a:solidFill>
                  <a:srgbClr val="0C45B8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Rounded MT Bold" panose="020F0704030504030204" pitchFamily="34" charset="0"/>
              </a:rPr>
              <a:t>Start page of Frequency Finder </a:t>
            </a:r>
            <a:r>
              <a:rPr lang="en-GB" sz="3200" b="1" dirty="0" smtClean="0">
                <a:solidFill>
                  <a:srgbClr val="0C45B8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Rounded MT Bold" panose="020F0704030504030204" pitchFamily="34" charset="0"/>
              </a:rPr>
              <a:t/>
            </a:r>
            <a:br>
              <a:rPr lang="en-GB" sz="3200" b="1" dirty="0" smtClean="0">
                <a:solidFill>
                  <a:srgbClr val="0C45B8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Rounded MT Bold" panose="020F0704030504030204" pitchFamily="34" charset="0"/>
              </a:rPr>
            </a:br>
            <a:r>
              <a:rPr lang="en-GB" sz="2000" dirty="0" smtClean="0">
                <a:solidFill>
                  <a:srgbClr val="0C45B8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Rounded MT Bold" panose="020F0704030504030204" pitchFamily="34" charset="0"/>
              </a:rPr>
              <a:t>Selection of Modules</a:t>
            </a:r>
            <a:r>
              <a:rPr lang="en-GB" sz="1200" b="1" dirty="0">
                <a:solidFill>
                  <a:srgbClr val="0C45B8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Rounded MT Bold" panose="020F0704030504030204" pitchFamily="34" charset="0"/>
              </a:rPr>
              <a:t/>
            </a:r>
            <a:br>
              <a:rPr lang="en-GB" sz="1200" b="1" dirty="0">
                <a:solidFill>
                  <a:srgbClr val="0C45B8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Rounded MT Bold" panose="020F0704030504030204" pitchFamily="34" charset="0"/>
              </a:rPr>
            </a:br>
            <a:endParaRPr lang="en-US" sz="3600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32306" y="6528815"/>
            <a:ext cx="248990" cy="311673"/>
          </a:xfrm>
          <a:prstGeom prst="ellipse">
            <a:avLst/>
          </a:prstGeom>
          <a:ln w="63500" cap="rnd">
            <a:noFill/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848530" y="4411237"/>
            <a:ext cx="467106" cy="42097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>
          <a:xfrm>
            <a:off x="6589370" y="6258490"/>
            <a:ext cx="2133600" cy="365125"/>
          </a:xfrm>
        </p:spPr>
        <p:txBody>
          <a:bodyPr/>
          <a:lstStyle/>
          <a:p>
            <a:fld id="{E6761160-13BD-4A0D-B1C3-A03DB1BF150D}" type="slidenum">
              <a:rPr lang="en-CA" smtClean="0"/>
              <a:t>3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9441763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1178349" y="911736"/>
            <a:ext cx="7219349" cy="820041"/>
          </a:xfrm>
        </p:spPr>
        <p:txBody>
          <a:bodyPr/>
          <a:lstStyle/>
          <a:p>
            <a:pPr>
              <a:spcAft>
                <a:spcPts val="600"/>
              </a:spcAft>
            </a:pPr>
            <a:r>
              <a:rPr lang="en-GB" sz="2400" b="1" dirty="0">
                <a:solidFill>
                  <a:srgbClr val="0C45B8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Rounded MT Bold" panose="020F0704030504030204" pitchFamily="34" charset="0"/>
              </a:rPr>
              <a:t>Home </a:t>
            </a:r>
            <a:r>
              <a:rPr lang="en-GB" sz="2400" b="1" dirty="0" smtClean="0">
                <a:solidFill>
                  <a:srgbClr val="0C45B8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Rounded MT Bold" panose="020F0704030504030204" pitchFamily="34" charset="0"/>
              </a:rPr>
              <a:t>pages </a:t>
            </a:r>
            <a:r>
              <a:rPr lang="en-GB" sz="2400" b="1" dirty="0">
                <a:solidFill>
                  <a:srgbClr val="0C45B8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Rounded MT Bold" panose="020F0704030504030204" pitchFamily="34" charset="0"/>
              </a:rPr>
              <a:t>of the </a:t>
            </a:r>
            <a:r>
              <a:rPr lang="en-GB" sz="2400" b="1" dirty="0" smtClean="0">
                <a:solidFill>
                  <a:srgbClr val="0C45B8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Rounded MT Bold" panose="020F0704030504030204" pitchFamily="34" charset="0"/>
              </a:rPr>
              <a:t>VHF COM, NAV and SSR modules</a:t>
            </a:r>
            <a:r>
              <a:rPr lang="en-GB" sz="2000" b="1" dirty="0">
                <a:solidFill>
                  <a:srgbClr val="0C45B8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Rounded MT Bold" panose="020F0704030504030204" pitchFamily="34" charset="0"/>
              </a:rPr>
              <a:t/>
            </a:r>
            <a:br>
              <a:rPr lang="en-GB" sz="2000" b="1" dirty="0">
                <a:solidFill>
                  <a:srgbClr val="0C45B8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Rounded MT Bold" panose="020F0704030504030204" pitchFamily="34" charset="0"/>
              </a:rPr>
            </a:br>
            <a:r>
              <a:rPr lang="en-GB" sz="2000" dirty="0" smtClean="0">
                <a:solidFill>
                  <a:srgbClr val="0C45B8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Rounded MT Bold" panose="020F0704030504030204" pitchFamily="34" charset="0"/>
              </a:rPr>
              <a:t/>
            </a:r>
            <a:br>
              <a:rPr lang="en-GB" sz="2000" dirty="0" smtClean="0">
                <a:solidFill>
                  <a:srgbClr val="0C45B8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Rounded MT Bold" panose="020F0704030504030204" pitchFamily="34" charset="0"/>
              </a:rPr>
            </a:br>
            <a:r>
              <a:rPr lang="en-GB" sz="1200" b="1" dirty="0">
                <a:solidFill>
                  <a:srgbClr val="0C45B8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Rounded MT Bold" panose="020F0704030504030204" pitchFamily="34" charset="0"/>
              </a:rPr>
              <a:t/>
            </a:r>
            <a:br>
              <a:rPr lang="en-GB" sz="1200" b="1" dirty="0">
                <a:solidFill>
                  <a:srgbClr val="0C45B8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Rounded MT Bold" panose="020F0704030504030204" pitchFamily="34" charset="0"/>
              </a:rPr>
            </a:br>
            <a:endParaRPr lang="en-US" sz="3600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8561" y="894300"/>
            <a:ext cx="981075" cy="98107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761160-13BD-4A0D-B1C3-A03DB1BF150D}" type="slidenum">
              <a:rPr lang="en-CA" smtClean="0"/>
              <a:t>4</a:t>
            </a:fld>
            <a:endParaRPr lang="en-CA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31684" y="1806511"/>
            <a:ext cx="3856339" cy="253488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 w="28575">
            <a:solidFill>
              <a:schemeClr val="accent2"/>
            </a:solidFill>
          </a:ln>
          <a:effectLst/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220072" y="1806511"/>
            <a:ext cx="3744416" cy="255635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 w="28575">
            <a:solidFill>
              <a:schemeClr val="accent2"/>
            </a:solidFill>
          </a:ln>
          <a:effectLst/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909594" y="4395710"/>
            <a:ext cx="3756858" cy="244154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 w="28575">
            <a:solidFill>
              <a:schemeClr val="accent2"/>
            </a:solidFill>
          </a:ln>
          <a:effectLst/>
        </p:spPr>
      </p:pic>
    </p:spTree>
    <p:extLst>
      <p:ext uri="{BB962C8B-B14F-4D97-AF65-F5344CB8AC3E}">
        <p14:creationId xmlns:p14="http://schemas.microsoft.com/office/powerpoint/2010/main" val="13942800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6493" y="2011704"/>
            <a:ext cx="7905914" cy="4797606"/>
          </a:xfrm>
          <a:prstGeom prst="rect">
            <a:avLst/>
          </a:prstGeom>
        </p:spPr>
      </p:pic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323529" y="909525"/>
            <a:ext cx="8640959" cy="820041"/>
          </a:xfrm>
        </p:spPr>
        <p:txBody>
          <a:bodyPr/>
          <a:lstStyle/>
          <a:p>
            <a:pPr algn="l">
              <a:spcAft>
                <a:spcPts val="600"/>
              </a:spcAft>
            </a:pPr>
            <a:r>
              <a:rPr lang="en-GB" sz="2400" b="1" dirty="0">
                <a:solidFill>
                  <a:srgbClr val="0C45B8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Rounded MT Bold" panose="020F0704030504030204" pitchFamily="34" charset="0"/>
              </a:rPr>
              <a:t>Home page of the </a:t>
            </a:r>
            <a:r>
              <a:rPr lang="en-GB" sz="2400" b="1" dirty="0" smtClean="0">
                <a:solidFill>
                  <a:srgbClr val="0C45B8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Rounded MT Bold" panose="020F0704030504030204" pitchFamily="34" charset="0"/>
              </a:rPr>
              <a:t>VHF COM air/ground communications systems module</a:t>
            </a:r>
            <a:r>
              <a:rPr lang="en-GB" sz="2000" b="1" dirty="0">
                <a:solidFill>
                  <a:srgbClr val="0C45B8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Rounded MT Bold" panose="020F0704030504030204" pitchFamily="34" charset="0"/>
              </a:rPr>
              <a:t/>
            </a:r>
            <a:br>
              <a:rPr lang="en-GB" sz="2000" b="1" dirty="0">
                <a:solidFill>
                  <a:srgbClr val="0C45B8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Rounded MT Bold" panose="020F0704030504030204" pitchFamily="34" charset="0"/>
              </a:rPr>
            </a:br>
            <a:r>
              <a:rPr lang="en-GB" sz="2000" dirty="0">
                <a:solidFill>
                  <a:srgbClr val="0C45B8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Rounded MT Bold" panose="020F0704030504030204" pitchFamily="34" charset="0"/>
              </a:rPr>
              <a:t>Exploration of the main </a:t>
            </a:r>
            <a:r>
              <a:rPr lang="en-GB" sz="2000" dirty="0" smtClean="0">
                <a:solidFill>
                  <a:srgbClr val="0C45B8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Rounded MT Bold" panose="020F0704030504030204" pitchFamily="34" charset="0"/>
              </a:rPr>
              <a:t>functions (cont’d)</a:t>
            </a:r>
            <a:br>
              <a:rPr lang="en-GB" sz="2000" dirty="0" smtClean="0">
                <a:solidFill>
                  <a:srgbClr val="0C45B8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Rounded MT Bold" panose="020F0704030504030204" pitchFamily="34" charset="0"/>
              </a:rPr>
            </a:br>
            <a:r>
              <a:rPr lang="en-GB" sz="1200" b="1" dirty="0">
                <a:solidFill>
                  <a:srgbClr val="0C45B8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Rounded MT Bold" panose="020F0704030504030204" pitchFamily="34" charset="0"/>
              </a:rPr>
              <a:t/>
            </a:r>
            <a:br>
              <a:rPr lang="en-GB" sz="1200" b="1" dirty="0">
                <a:solidFill>
                  <a:srgbClr val="0C45B8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Rounded MT Bold" panose="020F0704030504030204" pitchFamily="34" charset="0"/>
              </a:rPr>
            </a:br>
            <a:endParaRPr lang="en-US" sz="3600" dirty="0"/>
          </a:p>
        </p:txBody>
      </p:sp>
      <p:sp>
        <p:nvSpPr>
          <p:cNvPr id="8" name="Rectangle 7"/>
          <p:cNvSpPr/>
          <p:nvPr/>
        </p:nvSpPr>
        <p:spPr>
          <a:xfrm>
            <a:off x="2490026" y="3556147"/>
            <a:ext cx="4746269" cy="1207754"/>
          </a:xfrm>
          <a:prstGeom prst="rect">
            <a:avLst/>
          </a:prstGeom>
          <a:noFill/>
          <a:ln w="34925">
            <a:solidFill>
              <a:srgbClr val="FF0000"/>
            </a:solidFill>
            <a:prstDash val="dash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48221" y="3448140"/>
            <a:ext cx="652944" cy="62682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2" name="Rectangle 11"/>
          <p:cNvSpPr/>
          <p:nvPr/>
        </p:nvSpPr>
        <p:spPr>
          <a:xfrm>
            <a:off x="395536" y="2612567"/>
            <a:ext cx="8139029" cy="638473"/>
          </a:xfrm>
          <a:prstGeom prst="rect">
            <a:avLst/>
          </a:prstGeom>
          <a:noFill/>
          <a:ln w="28575">
            <a:solidFill>
              <a:srgbClr val="FF0000"/>
            </a:solidFill>
            <a:prstDash val="sysDot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5652120" y="3774602"/>
            <a:ext cx="8021499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CA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946860" y="2601091"/>
            <a:ext cx="587705" cy="547301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8" name="Rectangle 17"/>
          <p:cNvSpPr/>
          <p:nvPr/>
        </p:nvSpPr>
        <p:spPr>
          <a:xfrm>
            <a:off x="6506930" y="5479104"/>
            <a:ext cx="1885477" cy="1046240"/>
          </a:xfrm>
          <a:prstGeom prst="rect">
            <a:avLst/>
          </a:prstGeom>
          <a:noFill/>
          <a:ln w="34925">
            <a:solidFill>
              <a:srgbClr val="FF0000"/>
            </a:solidFill>
            <a:prstDash val="dash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graphicFrame>
        <p:nvGraphicFramePr>
          <p:cNvPr id="17" name="Object 1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94224251"/>
              </p:ext>
            </p:extLst>
          </p:nvPr>
        </p:nvGraphicFramePr>
        <p:xfrm>
          <a:off x="5339093" y="2777033"/>
          <a:ext cx="1442294" cy="3902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85" name="Visio" r:id="rId7" imgW="3628800" imgH="371101" progId="Visio.Drawing.15">
                  <p:embed/>
                </p:oleObj>
              </mc:Choice>
              <mc:Fallback>
                <p:oleObj name="Visio" r:id="rId7" imgW="3628800" imgH="371101" progId="Visio.Drawing.15">
                  <p:embed/>
                  <p:pic>
                    <p:nvPicPr>
                      <p:cNvPr id="17" name="Object 1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39093" y="2777033"/>
                        <a:ext cx="1442294" cy="390237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1" name="Picture 20"/>
          <p:cNvPicPr/>
          <p:nvPr/>
        </p:nvPicPr>
        <p:blipFill>
          <a:blip r:embed="rId9"/>
          <a:stretch>
            <a:fillRect/>
          </a:stretch>
        </p:blipFill>
        <p:spPr>
          <a:xfrm>
            <a:off x="7376615" y="3111210"/>
            <a:ext cx="1728193" cy="846814"/>
          </a:xfrm>
          <a:prstGeom prst="rect">
            <a:avLst/>
          </a:prstGeo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761160-13BD-4A0D-B1C3-A03DB1BF150D}" type="slidenum">
              <a:rPr lang="en-CA" smtClean="0"/>
              <a:t>5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0459365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" name="Picture 3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2937" y="3103302"/>
            <a:ext cx="266700" cy="1247775"/>
          </a:xfrm>
          <a:prstGeom prst="rect">
            <a:avLst/>
          </a:prstGeom>
        </p:spPr>
      </p:pic>
      <p:pic>
        <p:nvPicPr>
          <p:cNvPr id="78" name="Picture 7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3033" y="5502111"/>
            <a:ext cx="2494607" cy="403751"/>
          </a:xfrm>
          <a:prstGeom prst="rect">
            <a:avLst/>
          </a:prstGeom>
        </p:spPr>
      </p:pic>
      <p:sp>
        <p:nvSpPr>
          <p:cNvPr id="85" name="Title 1"/>
          <p:cNvSpPr>
            <a:spLocks noGrp="1"/>
          </p:cNvSpPr>
          <p:nvPr>
            <p:ph type="title"/>
          </p:nvPr>
        </p:nvSpPr>
        <p:spPr>
          <a:xfrm>
            <a:off x="146129" y="750663"/>
            <a:ext cx="8229600" cy="1143000"/>
          </a:xfrm>
        </p:spPr>
        <p:txBody>
          <a:bodyPr/>
          <a:lstStyle/>
          <a:p>
            <a:pPr algn="l">
              <a:spcAft>
                <a:spcPts val="600"/>
              </a:spcAft>
            </a:pPr>
            <a:r>
              <a:rPr lang="en-GB" sz="2800" b="1" dirty="0" smtClean="0">
                <a:solidFill>
                  <a:srgbClr val="0C45B8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Rounded MT Bold" panose="020F0704030504030204" pitchFamily="34" charset="0"/>
              </a:rPr>
              <a:t>VHF-COM module</a:t>
            </a:r>
            <a:r>
              <a:rPr lang="en-GB" sz="3200" b="1" dirty="0">
                <a:solidFill>
                  <a:srgbClr val="0C45B8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Rounded MT Bold" panose="020F0704030504030204" pitchFamily="34" charset="0"/>
              </a:rPr>
              <a:t/>
            </a:r>
            <a:br>
              <a:rPr lang="en-GB" sz="3200" b="1" dirty="0">
                <a:solidFill>
                  <a:srgbClr val="0C45B8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Rounded MT Bold" panose="020F0704030504030204" pitchFamily="34" charset="0"/>
              </a:rPr>
            </a:br>
            <a:r>
              <a:rPr lang="en-GB" sz="2000" dirty="0">
                <a:solidFill>
                  <a:srgbClr val="0C45B8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Rounded MT Bold" panose="020F0704030504030204" pitchFamily="34" charset="0"/>
              </a:rPr>
              <a:t>Exploration of the main </a:t>
            </a:r>
            <a:r>
              <a:rPr lang="en-GB" sz="2000" dirty="0" smtClean="0">
                <a:solidFill>
                  <a:srgbClr val="0C45B8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Rounded MT Bold" panose="020F0704030504030204" pitchFamily="34" charset="0"/>
              </a:rPr>
              <a:t>functions – Buttons of COM List 3</a:t>
            </a:r>
            <a:r>
              <a:rPr lang="en-GB" sz="1200" b="1" dirty="0">
                <a:solidFill>
                  <a:srgbClr val="0C45B8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Rounded MT Bold" panose="020F0704030504030204" pitchFamily="34" charset="0"/>
              </a:rPr>
              <a:t/>
            </a:r>
            <a:br>
              <a:rPr lang="en-GB" sz="1200" b="1" dirty="0">
                <a:solidFill>
                  <a:srgbClr val="0C45B8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Rounded MT Bold" panose="020F0704030504030204" pitchFamily="34" charset="0"/>
              </a:rPr>
            </a:br>
            <a:endParaRPr lang="en-US" sz="3600" dirty="0"/>
          </a:p>
        </p:txBody>
      </p:sp>
      <p:grpSp>
        <p:nvGrpSpPr>
          <p:cNvPr id="25" name="Group 24"/>
          <p:cNvGrpSpPr/>
          <p:nvPr/>
        </p:nvGrpSpPr>
        <p:grpSpPr>
          <a:xfrm>
            <a:off x="153697" y="2122272"/>
            <a:ext cx="8990303" cy="1897612"/>
            <a:chOff x="385780" y="2763499"/>
            <a:chExt cx="8510980" cy="1717154"/>
          </a:xfrm>
        </p:grpSpPr>
        <p:pic>
          <p:nvPicPr>
            <p:cNvPr id="60" name="Picture 59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385780" y="2763499"/>
              <a:ext cx="6358711" cy="1717154"/>
            </a:xfrm>
            <a:prstGeom prst="rect">
              <a:avLst/>
            </a:prstGeom>
          </p:spPr>
        </p:pic>
        <p:pic>
          <p:nvPicPr>
            <p:cNvPr id="61" name="Picture 60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6751685" y="3039247"/>
              <a:ext cx="2145075" cy="1434376"/>
            </a:xfrm>
            <a:prstGeom prst="rect">
              <a:avLst/>
            </a:prstGeom>
          </p:spPr>
        </p:pic>
      </p:grpSp>
      <p:pic>
        <p:nvPicPr>
          <p:cNvPr id="36" name="Picture 35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334488" y="4350414"/>
            <a:ext cx="1666875" cy="381000"/>
          </a:xfrm>
          <a:prstGeom prst="rect">
            <a:avLst/>
          </a:prstGeom>
        </p:spPr>
      </p:pic>
      <p:pic>
        <p:nvPicPr>
          <p:cNvPr id="37" name="Picture 36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392365" y="4051799"/>
            <a:ext cx="295275" cy="266700"/>
          </a:xfrm>
          <a:prstGeom prst="rect">
            <a:avLst/>
          </a:prstGeom>
        </p:spPr>
      </p:pic>
      <p:pic>
        <p:nvPicPr>
          <p:cNvPr id="46" name="Picture 45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695083" y="1478118"/>
            <a:ext cx="1314450" cy="695325"/>
          </a:xfrm>
          <a:prstGeom prst="rect">
            <a:avLst/>
          </a:prstGeom>
        </p:spPr>
      </p:pic>
      <p:cxnSp>
        <p:nvCxnSpPr>
          <p:cNvPr id="49" name="Straight Arrow Connector 48"/>
          <p:cNvCxnSpPr/>
          <p:nvPr/>
        </p:nvCxnSpPr>
        <p:spPr>
          <a:xfrm>
            <a:off x="8240934" y="2583827"/>
            <a:ext cx="9686" cy="110744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1" name="Picture 50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86249" y="4904511"/>
            <a:ext cx="1216725" cy="532814"/>
          </a:xfrm>
          <a:prstGeom prst="rect">
            <a:avLst/>
          </a:prstGeom>
        </p:spPr>
      </p:pic>
      <p:pic>
        <p:nvPicPr>
          <p:cNvPr id="53" name="Picture 52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4563189" y="4072710"/>
            <a:ext cx="2047875" cy="1704975"/>
          </a:xfrm>
          <a:prstGeom prst="rect">
            <a:avLst/>
          </a:prstGeom>
        </p:spPr>
      </p:pic>
      <p:cxnSp>
        <p:nvCxnSpPr>
          <p:cNvPr id="54" name="Straight Arrow Connector 53"/>
          <p:cNvCxnSpPr/>
          <p:nvPr/>
        </p:nvCxnSpPr>
        <p:spPr>
          <a:xfrm>
            <a:off x="4508111" y="4072710"/>
            <a:ext cx="9686" cy="110744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5" name="Picture 54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4897704" y="1816120"/>
            <a:ext cx="1115692" cy="188057"/>
          </a:xfrm>
          <a:prstGeom prst="rect">
            <a:avLst/>
          </a:prstGeom>
        </p:spPr>
      </p:pic>
      <p:pic>
        <p:nvPicPr>
          <p:cNvPr id="56" name="Picture 55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4864440" y="1606101"/>
            <a:ext cx="537602" cy="189742"/>
          </a:xfrm>
          <a:prstGeom prst="rect">
            <a:avLst/>
          </a:prstGeom>
        </p:spPr>
      </p:pic>
      <p:pic>
        <p:nvPicPr>
          <p:cNvPr id="57" name="Picture 56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5906412" y="1742165"/>
            <a:ext cx="704652" cy="146803"/>
          </a:xfrm>
          <a:prstGeom prst="rect">
            <a:avLst/>
          </a:prstGeom>
        </p:spPr>
      </p:pic>
      <p:pic>
        <p:nvPicPr>
          <p:cNvPr id="62" name="Picture 61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1949875" y="4859751"/>
            <a:ext cx="1276350" cy="190500"/>
          </a:xfrm>
          <a:prstGeom prst="rect">
            <a:avLst/>
          </a:prstGeom>
        </p:spPr>
      </p:pic>
      <p:cxnSp>
        <p:nvCxnSpPr>
          <p:cNvPr id="67" name="Straight Arrow Connector 66"/>
          <p:cNvCxnSpPr/>
          <p:nvPr/>
        </p:nvCxnSpPr>
        <p:spPr>
          <a:xfrm flipH="1">
            <a:off x="1893951" y="3073537"/>
            <a:ext cx="3824" cy="206924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9" name="Picture 68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2167355" y="1772282"/>
            <a:ext cx="1544952" cy="261713"/>
          </a:xfrm>
          <a:prstGeom prst="rect">
            <a:avLst/>
          </a:prstGeom>
        </p:spPr>
      </p:pic>
      <p:pic>
        <p:nvPicPr>
          <p:cNvPr id="75" name="Picture 74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2921823" y="5406939"/>
            <a:ext cx="1180570" cy="254633"/>
          </a:xfrm>
          <a:prstGeom prst="rect">
            <a:avLst/>
          </a:prstGeom>
        </p:spPr>
      </p:pic>
      <p:cxnSp>
        <p:nvCxnSpPr>
          <p:cNvPr id="76" name="Straight Arrow Connector 75"/>
          <p:cNvCxnSpPr/>
          <p:nvPr/>
        </p:nvCxnSpPr>
        <p:spPr>
          <a:xfrm flipH="1" flipV="1">
            <a:off x="3989206" y="2881649"/>
            <a:ext cx="24315" cy="253171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6393002" y="6178240"/>
            <a:ext cx="2133600" cy="365125"/>
          </a:xfrm>
        </p:spPr>
        <p:txBody>
          <a:bodyPr/>
          <a:lstStyle/>
          <a:p>
            <a:fld id="{E6761160-13BD-4A0D-B1C3-A03DB1BF150D}" type="slidenum">
              <a:rPr lang="en-CA" smtClean="0"/>
              <a:t>6</a:t>
            </a:fld>
            <a:endParaRPr lang="en-CA"/>
          </a:p>
        </p:txBody>
      </p:sp>
      <p:cxnSp>
        <p:nvCxnSpPr>
          <p:cNvPr id="44" name="Straight Arrow Connector 43"/>
          <p:cNvCxnSpPr/>
          <p:nvPr/>
        </p:nvCxnSpPr>
        <p:spPr>
          <a:xfrm flipH="1">
            <a:off x="5234706" y="2027314"/>
            <a:ext cx="2124" cy="133981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Straight Arrow Connector 58"/>
          <p:cNvCxnSpPr/>
          <p:nvPr/>
        </p:nvCxnSpPr>
        <p:spPr>
          <a:xfrm flipH="1">
            <a:off x="5902356" y="1926670"/>
            <a:ext cx="7223" cy="144570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Picture 10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4061888" y="1926670"/>
            <a:ext cx="782798" cy="336235"/>
          </a:xfrm>
          <a:prstGeom prst="rect">
            <a:avLst/>
          </a:prstGeom>
        </p:spPr>
      </p:pic>
      <p:cxnSp>
        <p:nvCxnSpPr>
          <p:cNvPr id="58" name="Straight Arrow Connector 57"/>
          <p:cNvCxnSpPr/>
          <p:nvPr/>
        </p:nvCxnSpPr>
        <p:spPr>
          <a:xfrm flipH="1">
            <a:off x="7706522" y="1586976"/>
            <a:ext cx="2268" cy="181405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6" name="Group 25"/>
          <p:cNvGrpSpPr/>
          <p:nvPr/>
        </p:nvGrpSpPr>
        <p:grpSpPr>
          <a:xfrm>
            <a:off x="266965" y="1494462"/>
            <a:ext cx="1158582" cy="1076345"/>
            <a:chOff x="232065" y="2229841"/>
            <a:chExt cx="1158582" cy="1076345"/>
          </a:xfrm>
        </p:grpSpPr>
        <p:pic>
          <p:nvPicPr>
            <p:cNvPr id="80" name="Picture 79"/>
            <p:cNvPicPr>
              <a:picLocks noChangeAspect="1"/>
            </p:cNvPicPr>
            <p:nvPr/>
          </p:nvPicPr>
          <p:blipFill>
            <a:blip r:embed="rId19"/>
            <a:stretch>
              <a:fillRect/>
            </a:stretch>
          </p:blipFill>
          <p:spPr>
            <a:xfrm>
              <a:off x="232065" y="2229841"/>
              <a:ext cx="1000125" cy="400050"/>
            </a:xfrm>
            <a:prstGeom prst="rect">
              <a:avLst/>
            </a:prstGeom>
          </p:spPr>
        </p:pic>
        <p:cxnSp>
          <p:nvCxnSpPr>
            <p:cNvPr id="81" name="Straight Arrow Connector 80"/>
            <p:cNvCxnSpPr/>
            <p:nvPr/>
          </p:nvCxnSpPr>
          <p:spPr>
            <a:xfrm flipH="1">
              <a:off x="293723" y="2593316"/>
              <a:ext cx="6558" cy="669074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20"/>
            <a:stretch>
              <a:fillRect/>
            </a:stretch>
          </p:blipFill>
          <p:spPr>
            <a:xfrm>
              <a:off x="525578" y="2626717"/>
              <a:ext cx="865069" cy="221458"/>
            </a:xfrm>
            <a:prstGeom prst="rect">
              <a:avLst/>
            </a:prstGeom>
          </p:spPr>
        </p:pic>
        <p:cxnSp>
          <p:nvCxnSpPr>
            <p:cNvPr id="83" name="Straight Arrow Connector 82"/>
            <p:cNvCxnSpPr/>
            <p:nvPr/>
          </p:nvCxnSpPr>
          <p:spPr>
            <a:xfrm flipH="1">
              <a:off x="498849" y="2637112"/>
              <a:ext cx="6558" cy="669074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72" name="Straight Arrow Connector 71"/>
          <p:cNvCxnSpPr/>
          <p:nvPr/>
        </p:nvCxnSpPr>
        <p:spPr>
          <a:xfrm>
            <a:off x="3091737" y="2069446"/>
            <a:ext cx="6627" cy="45756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Arrow Connector 40"/>
          <p:cNvCxnSpPr/>
          <p:nvPr/>
        </p:nvCxnSpPr>
        <p:spPr>
          <a:xfrm>
            <a:off x="3957412" y="1435201"/>
            <a:ext cx="9686" cy="110744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2" name="Picture 31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5935317" y="1946489"/>
            <a:ext cx="1177038" cy="263285"/>
          </a:xfrm>
          <a:prstGeom prst="rect">
            <a:avLst/>
          </a:prstGeom>
        </p:spPr>
      </p:pic>
      <p:pic>
        <p:nvPicPr>
          <p:cNvPr id="33" name="Picture 32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478877" y="4164950"/>
            <a:ext cx="1239447" cy="560202"/>
          </a:xfrm>
          <a:prstGeom prst="rect">
            <a:avLst/>
          </a:prstGeom>
        </p:spPr>
      </p:pic>
      <p:cxnSp>
        <p:nvCxnSpPr>
          <p:cNvPr id="52" name="Straight Arrow Connector 51"/>
          <p:cNvCxnSpPr/>
          <p:nvPr/>
        </p:nvCxnSpPr>
        <p:spPr>
          <a:xfrm flipH="1">
            <a:off x="1634310" y="3746140"/>
            <a:ext cx="12346" cy="115499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4" name="Picture 73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7274095" y="4070476"/>
            <a:ext cx="1733550" cy="1162050"/>
          </a:xfrm>
          <a:prstGeom prst="rect">
            <a:avLst/>
          </a:prstGeom>
        </p:spPr>
      </p:pic>
      <p:cxnSp>
        <p:nvCxnSpPr>
          <p:cNvPr id="84" name="Straight Arrow Connector 83"/>
          <p:cNvCxnSpPr/>
          <p:nvPr/>
        </p:nvCxnSpPr>
        <p:spPr>
          <a:xfrm flipH="1">
            <a:off x="466663" y="4019884"/>
            <a:ext cx="3264" cy="148222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084980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457200" y="764704"/>
            <a:ext cx="8229600" cy="1143000"/>
          </a:xfrm>
        </p:spPr>
        <p:txBody>
          <a:bodyPr/>
          <a:lstStyle/>
          <a:p>
            <a:pPr algn="l">
              <a:spcAft>
                <a:spcPts val="600"/>
              </a:spcAft>
            </a:pPr>
            <a:r>
              <a:rPr lang="en-GB" sz="2800" b="1" dirty="0" smtClean="0">
                <a:solidFill>
                  <a:srgbClr val="0C45B8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Rounded MT Bold" panose="020F0704030504030204" pitchFamily="34" charset="0"/>
              </a:rPr>
              <a:t>VHF-COM module</a:t>
            </a:r>
            <a:r>
              <a:rPr lang="en-GB" sz="3200" b="1" dirty="0">
                <a:solidFill>
                  <a:srgbClr val="0C45B8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Rounded MT Bold" panose="020F0704030504030204" pitchFamily="34" charset="0"/>
              </a:rPr>
              <a:t/>
            </a:r>
            <a:br>
              <a:rPr lang="en-GB" sz="3200" b="1" dirty="0">
                <a:solidFill>
                  <a:srgbClr val="0C45B8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Rounded MT Bold" panose="020F0704030504030204" pitchFamily="34" charset="0"/>
              </a:rPr>
            </a:br>
            <a:r>
              <a:rPr lang="en-GB" sz="2000" dirty="0">
                <a:solidFill>
                  <a:srgbClr val="0C45B8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Rounded MT Bold" panose="020F0704030504030204" pitchFamily="34" charset="0"/>
              </a:rPr>
              <a:t>Exploration of the main </a:t>
            </a:r>
            <a:r>
              <a:rPr lang="en-GB" sz="2000" dirty="0" smtClean="0">
                <a:solidFill>
                  <a:srgbClr val="0C45B8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Rounded MT Bold" panose="020F0704030504030204" pitchFamily="34" charset="0"/>
              </a:rPr>
              <a:t>functions – Introducing a new/modify an existing/delete a frequency assignment</a:t>
            </a:r>
            <a:r>
              <a:rPr lang="en-GB" sz="1200" b="1" dirty="0">
                <a:solidFill>
                  <a:srgbClr val="0C45B8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Rounded MT Bold" panose="020F0704030504030204" pitchFamily="34" charset="0"/>
              </a:rPr>
              <a:t/>
            </a:r>
            <a:br>
              <a:rPr lang="en-GB" sz="1200" b="1" dirty="0">
                <a:solidFill>
                  <a:srgbClr val="0C45B8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Rounded MT Bold" panose="020F0704030504030204" pitchFamily="34" charset="0"/>
              </a:rPr>
            </a:br>
            <a:endParaRPr lang="en-US" sz="3600" dirty="0"/>
          </a:p>
        </p:txBody>
      </p:sp>
      <p:sp>
        <p:nvSpPr>
          <p:cNvPr id="29" name="TextBox 28"/>
          <p:cNvSpPr txBox="1"/>
          <p:nvPr/>
        </p:nvSpPr>
        <p:spPr>
          <a:xfrm>
            <a:off x="30765" y="3994337"/>
            <a:ext cx="276267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i="1" dirty="0" smtClean="0">
                <a:solidFill>
                  <a:srgbClr val="002060"/>
                </a:solidFill>
              </a:rPr>
              <a:t>In this example, modify:  </a:t>
            </a:r>
          </a:p>
          <a:p>
            <a:r>
              <a:rPr lang="en-US" sz="1600" b="1" i="1" dirty="0" smtClean="0">
                <a:solidFill>
                  <a:srgbClr val="002060"/>
                </a:solidFill>
              </a:rPr>
              <a:t>Frequency : </a:t>
            </a:r>
            <a:r>
              <a:rPr lang="en-US" sz="1600" b="1" i="1" dirty="0" smtClean="0">
                <a:solidFill>
                  <a:srgbClr val="FF0000"/>
                </a:solidFill>
              </a:rPr>
              <a:t>122.200</a:t>
            </a:r>
          </a:p>
          <a:p>
            <a:r>
              <a:rPr lang="en-US" sz="1600" b="1" i="1" dirty="0" smtClean="0">
                <a:solidFill>
                  <a:srgbClr val="002060"/>
                </a:solidFill>
              </a:rPr>
              <a:t>Service: </a:t>
            </a:r>
            <a:r>
              <a:rPr lang="en-US" sz="1600" b="1" i="1" dirty="0" smtClean="0">
                <a:solidFill>
                  <a:srgbClr val="FF0000"/>
                </a:solidFill>
              </a:rPr>
              <a:t>ACC-U</a:t>
            </a:r>
            <a:endParaRPr lang="en-US" sz="1600" b="1" i="1" dirty="0">
              <a:solidFill>
                <a:srgbClr val="FF0000"/>
              </a:solidFill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50253" y="4797152"/>
            <a:ext cx="1876939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i="1" dirty="0" smtClean="0">
                <a:solidFill>
                  <a:srgbClr val="002060"/>
                </a:solidFill>
              </a:rPr>
              <a:t>Test result is displayed.</a:t>
            </a:r>
          </a:p>
          <a:p>
            <a:r>
              <a:rPr lang="en-US" b="1" i="1" dirty="0" smtClean="0">
                <a:solidFill>
                  <a:srgbClr val="002060"/>
                </a:solidFill>
              </a:rPr>
              <a:t>In this example, it said that : The selected frequency is not compatible</a:t>
            </a:r>
            <a:endParaRPr lang="en-US" b="1" i="1" dirty="0">
              <a:solidFill>
                <a:srgbClr val="002060"/>
              </a:solidFill>
            </a:endParaRPr>
          </a:p>
          <a:p>
            <a:endParaRPr lang="en-GB" b="1" i="1" dirty="0">
              <a:solidFill>
                <a:srgbClr val="00206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761160-13BD-4A0D-B1C3-A03DB1BF150D}" type="slidenum">
              <a:rPr lang="en-CA" smtClean="0"/>
              <a:t>7</a:t>
            </a:fld>
            <a:endParaRPr lang="en-CA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1560" y="1907704"/>
            <a:ext cx="7200800" cy="1845715"/>
          </a:xfrm>
          <a:prstGeom prst="rect">
            <a:avLst/>
          </a:prstGeom>
        </p:spPr>
      </p:pic>
      <p:sp>
        <p:nvSpPr>
          <p:cNvPr id="16" name="Right Arrow 15"/>
          <p:cNvSpPr/>
          <p:nvPr/>
        </p:nvSpPr>
        <p:spPr>
          <a:xfrm rot="5400000">
            <a:off x="3476828" y="3283178"/>
            <a:ext cx="1206427" cy="30119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18291" y="4191452"/>
            <a:ext cx="3425709" cy="2146491"/>
          </a:xfrm>
          <a:prstGeom prst="rect">
            <a:avLst/>
          </a:prstGeom>
        </p:spPr>
      </p:pic>
      <p:sp>
        <p:nvSpPr>
          <p:cNvPr id="17" name="Right Arrow 16"/>
          <p:cNvSpPr/>
          <p:nvPr/>
        </p:nvSpPr>
        <p:spPr>
          <a:xfrm rot="5400000">
            <a:off x="6940368" y="4561747"/>
            <a:ext cx="605017" cy="30119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grpSp>
        <p:nvGrpSpPr>
          <p:cNvPr id="14" name="Group 13"/>
          <p:cNvGrpSpPr/>
          <p:nvPr/>
        </p:nvGrpSpPr>
        <p:grpSpPr>
          <a:xfrm>
            <a:off x="2202648" y="4069730"/>
            <a:ext cx="3332735" cy="2766363"/>
            <a:chOff x="2202648" y="4069730"/>
            <a:chExt cx="3332735" cy="2766363"/>
          </a:xfrm>
        </p:grpSpPr>
        <p:grpSp>
          <p:nvGrpSpPr>
            <p:cNvPr id="12" name="Group 11"/>
            <p:cNvGrpSpPr/>
            <p:nvPr/>
          </p:nvGrpSpPr>
          <p:grpSpPr>
            <a:xfrm>
              <a:off x="2202648" y="4069730"/>
              <a:ext cx="3332735" cy="2766363"/>
              <a:chOff x="2202648" y="4069730"/>
              <a:chExt cx="3332735" cy="2766363"/>
            </a:xfrm>
          </p:grpSpPr>
          <p:pic>
            <p:nvPicPr>
              <p:cNvPr id="9" name="Picture 8"/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2202648" y="4069730"/>
                <a:ext cx="3332735" cy="2766363"/>
              </a:xfrm>
              <a:prstGeom prst="rect">
                <a:avLst/>
              </a:prstGeom>
            </p:spPr>
          </p:pic>
          <p:pic>
            <p:nvPicPr>
              <p:cNvPr id="11" name="Picture 10"/>
              <p:cNvPicPr>
                <a:picLocks noChangeAspect="1"/>
              </p:cNvPicPr>
              <p:nvPr/>
            </p:nvPicPr>
            <p:blipFill>
              <a:blip r:embed="rId6">
                <a:extLst>
                  <a:ext uri="{BEBA8EAE-BF5A-486C-A8C5-ECC9F3942E4B}">
                    <a14:imgProps xmlns:a14="http://schemas.microsoft.com/office/drawing/2010/main">
                      <a14:imgLayer r:embed="rId7">
                        <a14:imgEffect>
                          <a14:artisticPaintBrush/>
                        </a14:imgEffect>
                      </a14:imgLayer>
                    </a14:imgProps>
                  </a:ext>
                </a:extLst>
              </a:blip>
              <a:stretch>
                <a:fillRect/>
              </a:stretch>
            </p:blipFill>
            <p:spPr>
              <a:xfrm>
                <a:off x="3059832" y="5157192"/>
                <a:ext cx="1285706" cy="303659"/>
              </a:xfrm>
              <a:prstGeom prst="rect">
                <a:avLst/>
              </a:prstGeom>
            </p:spPr>
          </p:pic>
        </p:grpSp>
        <p:pic>
          <p:nvPicPr>
            <p:cNvPr id="13" name="Picture 12"/>
            <p:cNvPicPr>
              <a:picLocks noChangeAspect="1"/>
            </p:cNvPicPr>
            <p:nvPr/>
          </p:nvPicPr>
          <p:blipFill>
            <a:blip r:embed="rId8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artisticBlur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3846940" y="4971766"/>
              <a:ext cx="414953" cy="169055"/>
            </a:xfrm>
            <a:prstGeom prst="rect">
              <a:avLst/>
            </a:prstGeom>
          </p:spPr>
        </p:pic>
      </p:grpSp>
      <p:sp>
        <p:nvSpPr>
          <p:cNvPr id="31" name="Right Arrow 30"/>
          <p:cNvSpPr/>
          <p:nvPr/>
        </p:nvSpPr>
        <p:spPr>
          <a:xfrm rot="1971136">
            <a:off x="1536555" y="6252626"/>
            <a:ext cx="1011758" cy="20749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2" name="TextBox 21"/>
          <p:cNvSpPr txBox="1"/>
          <p:nvPr/>
        </p:nvSpPr>
        <p:spPr>
          <a:xfrm>
            <a:off x="6070351" y="3382035"/>
            <a:ext cx="276267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i="1" dirty="0" smtClean="0">
                <a:solidFill>
                  <a:srgbClr val="002060"/>
                </a:solidFill>
              </a:rPr>
              <a:t>With the search function, you can search for compatible frequencies</a:t>
            </a:r>
            <a:endParaRPr lang="en-US" sz="1600" b="1" i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95167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84168" y="5667545"/>
            <a:ext cx="2304255" cy="1166754"/>
          </a:xfrm>
          <a:prstGeom prst="rect">
            <a:avLst/>
          </a:prstGeom>
        </p:spPr>
      </p:pic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764704"/>
            <a:ext cx="8229600" cy="1143000"/>
          </a:xfrm>
        </p:spPr>
        <p:txBody>
          <a:bodyPr/>
          <a:lstStyle/>
          <a:p>
            <a:pPr algn="l">
              <a:spcAft>
                <a:spcPts val="600"/>
              </a:spcAft>
            </a:pPr>
            <a:r>
              <a:rPr lang="en-GB" sz="2800" b="1" dirty="0" smtClean="0">
                <a:solidFill>
                  <a:srgbClr val="0C45B8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Rounded MT Bold" panose="020F0704030504030204" pitchFamily="34" charset="0"/>
              </a:rPr>
              <a:t>VHF-COM module</a:t>
            </a:r>
            <a:r>
              <a:rPr lang="en-GB" sz="3200" b="1" dirty="0">
                <a:solidFill>
                  <a:srgbClr val="0C45B8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Rounded MT Bold" panose="020F0704030504030204" pitchFamily="34" charset="0"/>
              </a:rPr>
              <a:t/>
            </a:r>
            <a:br>
              <a:rPr lang="en-GB" sz="3200" b="1" dirty="0">
                <a:solidFill>
                  <a:srgbClr val="0C45B8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Rounded MT Bold" panose="020F0704030504030204" pitchFamily="34" charset="0"/>
              </a:rPr>
            </a:br>
            <a:r>
              <a:rPr lang="en-GB" sz="2000" dirty="0">
                <a:solidFill>
                  <a:srgbClr val="0C45B8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Rounded MT Bold" panose="020F0704030504030204" pitchFamily="34" charset="0"/>
              </a:rPr>
              <a:t>Exploration of the main </a:t>
            </a:r>
            <a:r>
              <a:rPr lang="en-GB" sz="2000" dirty="0" smtClean="0">
                <a:solidFill>
                  <a:srgbClr val="0C45B8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Rounded MT Bold" panose="020F0704030504030204" pitchFamily="34" charset="0"/>
              </a:rPr>
              <a:t>functions – Summary Calculations</a:t>
            </a:r>
            <a:endParaRPr lang="en-US" sz="3600" dirty="0"/>
          </a:p>
        </p:txBody>
      </p:sp>
      <p:sp>
        <p:nvSpPr>
          <p:cNvPr id="11" name="Rectangle 10"/>
          <p:cNvSpPr/>
          <p:nvPr/>
        </p:nvSpPr>
        <p:spPr>
          <a:xfrm>
            <a:off x="4571999" y="2024789"/>
            <a:ext cx="1080120" cy="233735"/>
          </a:xfrm>
          <a:prstGeom prst="rect">
            <a:avLst/>
          </a:prstGeom>
          <a:noFill/>
          <a:ln w="34925">
            <a:solidFill>
              <a:srgbClr val="FF0000"/>
            </a:solidFill>
            <a:prstDash val="dash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55331" y="4342998"/>
            <a:ext cx="392587" cy="38214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4" name="Slide Number Placeholder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761160-13BD-4A0D-B1C3-A03DB1BF150D}" type="slidenum">
              <a:rPr lang="en-CA" smtClean="0"/>
              <a:t>8</a:t>
            </a:fld>
            <a:endParaRPr lang="en-CA"/>
          </a:p>
        </p:txBody>
      </p:sp>
      <p:grpSp>
        <p:nvGrpSpPr>
          <p:cNvPr id="17" name="Group 16"/>
          <p:cNvGrpSpPr/>
          <p:nvPr/>
        </p:nvGrpSpPr>
        <p:grpSpPr>
          <a:xfrm>
            <a:off x="318480" y="1546649"/>
            <a:ext cx="8507039" cy="1919188"/>
            <a:chOff x="318480" y="1546649"/>
            <a:chExt cx="8507039" cy="1919188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318480" y="1546649"/>
              <a:ext cx="8507039" cy="1919188"/>
            </a:xfrm>
            <a:prstGeom prst="rect">
              <a:avLst/>
            </a:prstGeom>
          </p:spPr>
        </p:pic>
        <p:pic>
          <p:nvPicPr>
            <p:cNvPr id="16" name="Picture 15"/>
            <p:cNvPicPr>
              <a:picLocks noChangeAspect="1"/>
            </p:cNvPicPr>
            <p:nvPr/>
          </p:nvPicPr>
          <p:blipFill>
            <a:blip r:embed="rId6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artisticPaintBrush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1763688" y="3188971"/>
              <a:ext cx="1944216" cy="276866"/>
            </a:xfrm>
            <a:prstGeom prst="rect">
              <a:avLst/>
            </a:prstGeom>
          </p:spPr>
        </p:pic>
      </p:grpSp>
      <p:grpSp>
        <p:nvGrpSpPr>
          <p:cNvPr id="19" name="Group 18"/>
          <p:cNvGrpSpPr/>
          <p:nvPr/>
        </p:nvGrpSpPr>
        <p:grpSpPr>
          <a:xfrm>
            <a:off x="643050" y="3959099"/>
            <a:ext cx="7745373" cy="1715759"/>
            <a:chOff x="997239" y="3857065"/>
            <a:chExt cx="7149520" cy="1549230"/>
          </a:xfrm>
        </p:grpSpPr>
        <p:pic>
          <p:nvPicPr>
            <p:cNvPr id="15" name="Picture 14"/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997239" y="3857065"/>
              <a:ext cx="7149520" cy="1549230"/>
            </a:xfrm>
            <a:prstGeom prst="rect">
              <a:avLst/>
            </a:prstGeom>
          </p:spPr>
        </p:pic>
        <p:pic>
          <p:nvPicPr>
            <p:cNvPr id="18" name="Picture 17"/>
            <p:cNvPicPr>
              <a:picLocks noChangeAspect="1"/>
            </p:cNvPicPr>
            <p:nvPr/>
          </p:nvPicPr>
          <p:blipFill>
            <a:blip r:embed="rId9">
              <a:extLst>
                <a:ext uri="{BEBA8EAE-BF5A-486C-A8C5-ECC9F3942E4B}">
                  <a14:imgProps xmlns:a14="http://schemas.microsoft.com/office/drawing/2010/main">
                    <a14:imgLayer r:embed="rId10">
                      <a14:imgEffect>
                        <a14:artisticPaintBrush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3059832" y="4767969"/>
              <a:ext cx="1985194" cy="638326"/>
            </a:xfrm>
            <a:prstGeom prst="rect">
              <a:avLst/>
            </a:prstGeom>
          </p:spPr>
        </p:pic>
      </p:grpSp>
      <p:sp>
        <p:nvSpPr>
          <p:cNvPr id="10" name="Down Arrow 9"/>
          <p:cNvSpPr/>
          <p:nvPr/>
        </p:nvSpPr>
        <p:spPr>
          <a:xfrm>
            <a:off x="5362361" y="2287454"/>
            <a:ext cx="410068" cy="121358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20" name="Rectangle 19"/>
          <p:cNvSpPr/>
          <p:nvPr/>
        </p:nvSpPr>
        <p:spPr>
          <a:xfrm>
            <a:off x="4571999" y="2019080"/>
            <a:ext cx="1080120" cy="233735"/>
          </a:xfrm>
          <a:prstGeom prst="rect">
            <a:avLst/>
          </a:prstGeom>
          <a:noFill/>
          <a:ln w="34925">
            <a:solidFill>
              <a:srgbClr val="FF0000"/>
            </a:solidFill>
            <a:prstDash val="dash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4117836" y="3501039"/>
            <a:ext cx="2392447" cy="785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41048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457200" y="764704"/>
            <a:ext cx="8229600" cy="1143000"/>
          </a:xfrm>
        </p:spPr>
        <p:txBody>
          <a:bodyPr/>
          <a:lstStyle/>
          <a:p>
            <a:pPr algn="l">
              <a:spcAft>
                <a:spcPts val="600"/>
              </a:spcAft>
            </a:pPr>
            <a:r>
              <a:rPr lang="en-GB" sz="2800" b="1" dirty="0" smtClean="0">
                <a:solidFill>
                  <a:srgbClr val="0C45B8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Rounded MT Bold" panose="020F0704030504030204" pitchFamily="34" charset="0"/>
              </a:rPr>
              <a:t>VHF-COM module</a:t>
            </a:r>
            <a:r>
              <a:rPr lang="en-GB" sz="3200" b="1" dirty="0">
                <a:solidFill>
                  <a:srgbClr val="0C45B8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Rounded MT Bold" panose="020F0704030504030204" pitchFamily="34" charset="0"/>
              </a:rPr>
              <a:t/>
            </a:r>
            <a:br>
              <a:rPr lang="en-GB" sz="3200" b="1" dirty="0">
                <a:solidFill>
                  <a:srgbClr val="0C45B8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Rounded MT Bold" panose="020F0704030504030204" pitchFamily="34" charset="0"/>
              </a:rPr>
            </a:br>
            <a:r>
              <a:rPr lang="en-GB" sz="2000" dirty="0">
                <a:solidFill>
                  <a:srgbClr val="0C45B8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Rounded MT Bold" panose="020F0704030504030204" pitchFamily="34" charset="0"/>
              </a:rPr>
              <a:t>Exploration of the main </a:t>
            </a:r>
            <a:r>
              <a:rPr lang="en-GB" sz="2000" dirty="0" smtClean="0">
                <a:solidFill>
                  <a:srgbClr val="0C45B8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Rounded MT Bold" panose="020F0704030504030204" pitchFamily="34" charset="0"/>
              </a:rPr>
              <a:t>functions – Summary Calculations </a:t>
            </a:r>
            <a:r>
              <a:rPr lang="en-GB" sz="2000" dirty="0">
                <a:solidFill>
                  <a:srgbClr val="0C45B8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Rounded MT Bold" panose="020F0704030504030204" pitchFamily="34" charset="0"/>
              </a:rPr>
              <a:t>– Calculation of co-frequency separation distance</a:t>
            </a:r>
            <a:endParaRPr lang="en-US" sz="3600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761160-13BD-4A0D-B1C3-A03DB1BF150D}" type="slidenum">
              <a:rPr lang="en-CA" smtClean="0"/>
              <a:t>9</a:t>
            </a:fld>
            <a:endParaRPr lang="en-CA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60232" y="2852936"/>
            <a:ext cx="864096" cy="131811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80313" y="5373217"/>
            <a:ext cx="331800" cy="1348282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763688" y="5373217"/>
            <a:ext cx="387659" cy="199703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48882" y="5373217"/>
            <a:ext cx="504056" cy="288031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787364" y="4837684"/>
            <a:ext cx="726542" cy="146284"/>
          </a:xfrm>
          <a:prstGeom prst="rect">
            <a:avLst/>
          </a:prstGeom>
        </p:spPr>
      </p:pic>
      <p:grpSp>
        <p:nvGrpSpPr>
          <p:cNvPr id="24" name="Group 23"/>
          <p:cNvGrpSpPr/>
          <p:nvPr/>
        </p:nvGrpSpPr>
        <p:grpSpPr>
          <a:xfrm>
            <a:off x="457200" y="1910153"/>
            <a:ext cx="7793954" cy="4947847"/>
            <a:chOff x="457200" y="1910153"/>
            <a:chExt cx="7793954" cy="4947847"/>
          </a:xfrm>
        </p:grpSpPr>
        <p:grpSp>
          <p:nvGrpSpPr>
            <p:cNvPr id="18" name="Group 17"/>
            <p:cNvGrpSpPr/>
            <p:nvPr/>
          </p:nvGrpSpPr>
          <p:grpSpPr>
            <a:xfrm>
              <a:off x="457200" y="1910153"/>
              <a:ext cx="7793954" cy="4947847"/>
              <a:chOff x="450455" y="1910153"/>
              <a:chExt cx="7793954" cy="4947847"/>
            </a:xfrm>
          </p:grpSpPr>
          <p:grpSp>
            <p:nvGrpSpPr>
              <p:cNvPr id="16" name="Group 15"/>
              <p:cNvGrpSpPr/>
              <p:nvPr/>
            </p:nvGrpSpPr>
            <p:grpSpPr>
              <a:xfrm>
                <a:off x="450455" y="1910153"/>
                <a:ext cx="7793954" cy="4947847"/>
                <a:chOff x="450455" y="1910153"/>
                <a:chExt cx="7793954" cy="4947847"/>
              </a:xfrm>
            </p:grpSpPr>
            <p:grpSp>
              <p:nvGrpSpPr>
                <p:cNvPr id="12" name="Group 11"/>
                <p:cNvGrpSpPr/>
                <p:nvPr/>
              </p:nvGrpSpPr>
              <p:grpSpPr>
                <a:xfrm>
                  <a:off x="450455" y="1910153"/>
                  <a:ext cx="7793954" cy="4947847"/>
                  <a:chOff x="450455" y="1910153"/>
                  <a:chExt cx="7793954" cy="4947847"/>
                </a:xfrm>
              </p:grpSpPr>
              <p:grpSp>
                <p:nvGrpSpPr>
                  <p:cNvPr id="10" name="Group 9"/>
                  <p:cNvGrpSpPr/>
                  <p:nvPr/>
                </p:nvGrpSpPr>
                <p:grpSpPr>
                  <a:xfrm>
                    <a:off x="450455" y="1910153"/>
                    <a:ext cx="7793954" cy="4947847"/>
                    <a:chOff x="450455" y="1910153"/>
                    <a:chExt cx="7793954" cy="4947847"/>
                  </a:xfrm>
                </p:grpSpPr>
                <p:grpSp>
                  <p:nvGrpSpPr>
                    <p:cNvPr id="4" name="Group 3"/>
                    <p:cNvGrpSpPr/>
                    <p:nvPr/>
                  </p:nvGrpSpPr>
                  <p:grpSpPr>
                    <a:xfrm>
                      <a:off x="450455" y="1910153"/>
                      <a:ext cx="7793954" cy="4947847"/>
                      <a:chOff x="450455" y="1910153"/>
                      <a:chExt cx="7793954" cy="4947847"/>
                    </a:xfrm>
                  </p:grpSpPr>
                  <p:pic>
                    <p:nvPicPr>
                      <p:cNvPr id="3" name="Picture 2"/>
                      <p:cNvPicPr>
                        <a:picLocks noChangeAspect="1"/>
                      </p:cNvPicPr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450455" y="1910153"/>
                        <a:ext cx="7793954" cy="4947847"/>
                      </a:xfrm>
                      <a:prstGeom prst="rect">
                        <a:avLst/>
                      </a:prstGeom>
                    </p:spPr>
                  </p:pic>
                  <p:pic>
                    <p:nvPicPr>
                      <p:cNvPr id="2" name="Picture 1"/>
                      <p:cNvPicPr>
                        <a:picLocks noChangeAspect="1"/>
                      </p:cNvPicPr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4213671" y="3068960"/>
                        <a:ext cx="2339529" cy="284194"/>
                      </a:xfrm>
                      <a:prstGeom prst="rect">
                        <a:avLst/>
                      </a:prstGeom>
                    </p:spPr>
                  </p:pic>
                </p:grpSp>
                <p:pic>
                  <p:nvPicPr>
                    <p:cNvPr id="9" name="Picture 8"/>
                    <p:cNvPicPr>
                      <a:picLocks noChangeAspect="1"/>
                    </p:cNvPicPr>
                    <p:nvPr/>
                  </p:nvPicPr>
                  <p:blipFill>
                    <a:blip r:embed="rId9"/>
                    <a:stretch>
                      <a:fillRect/>
                    </a:stretch>
                  </p:blipFill>
                  <p:spPr>
                    <a:xfrm>
                      <a:off x="4067944" y="2904085"/>
                      <a:ext cx="1872207" cy="161324"/>
                    </a:xfrm>
                    <a:prstGeom prst="rect">
                      <a:avLst/>
                    </a:prstGeom>
                  </p:spPr>
                </p:pic>
              </p:grpSp>
              <p:pic>
                <p:nvPicPr>
                  <p:cNvPr id="11" name="Picture 10"/>
                  <p:cNvPicPr>
                    <a:picLocks noChangeAspect="1"/>
                  </p:cNvPicPr>
                  <p:nvPr/>
                </p:nvPicPr>
                <p:blipFill>
                  <a:blip r:embed="rId10"/>
                  <a:stretch>
                    <a:fillRect/>
                  </a:stretch>
                </p:blipFill>
                <p:spPr>
                  <a:xfrm>
                    <a:off x="2613173" y="3065409"/>
                    <a:ext cx="747142" cy="204161"/>
                  </a:xfrm>
                  <a:prstGeom prst="rect">
                    <a:avLst/>
                  </a:prstGeom>
                </p:spPr>
              </p:pic>
            </p:grpSp>
            <p:pic>
              <p:nvPicPr>
                <p:cNvPr id="13" name="Picture 12"/>
                <p:cNvPicPr>
                  <a:picLocks noChangeAspect="1"/>
                </p:cNvPicPr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6804248" y="3717032"/>
                  <a:ext cx="720080" cy="100264"/>
                </a:xfrm>
                <a:prstGeom prst="rect">
                  <a:avLst/>
                </a:prstGeom>
              </p:spPr>
            </p:pic>
            <p:pic>
              <p:nvPicPr>
                <p:cNvPr id="14" name="Picture 13"/>
                <p:cNvPicPr>
                  <a:picLocks noChangeAspect="1"/>
                </p:cNvPicPr>
                <p:nvPr/>
              </p:nvPicPr>
              <p:blipFill>
                <a:blip r:embed="rId12"/>
                <a:stretch>
                  <a:fillRect/>
                </a:stretch>
              </p:blipFill>
              <p:spPr>
                <a:xfrm>
                  <a:off x="6553200" y="2885282"/>
                  <a:ext cx="938932" cy="145610"/>
                </a:xfrm>
                <a:prstGeom prst="rect">
                  <a:avLst/>
                </a:prstGeom>
              </p:spPr>
            </p:pic>
          </p:grpSp>
          <p:pic>
            <p:nvPicPr>
              <p:cNvPr id="17" name="Picture 16"/>
              <p:cNvPicPr>
                <a:picLocks noChangeAspect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6765590" y="4357152"/>
                <a:ext cx="726542" cy="146284"/>
              </a:xfrm>
              <a:prstGeom prst="rect">
                <a:avLst/>
              </a:prstGeom>
            </p:spPr>
          </p:pic>
        </p:grpSp>
        <p:pic>
          <p:nvPicPr>
            <p:cNvPr id="23" name="Picture 22"/>
            <p:cNvPicPr>
              <a:picLocks noChangeAspect="1"/>
            </p:cNvPicPr>
            <p:nvPr/>
          </p:nvPicPr>
          <p:blipFill>
            <a:blip r:embed="rId13"/>
            <a:stretch>
              <a:fillRect/>
            </a:stretch>
          </p:blipFill>
          <p:spPr>
            <a:xfrm>
              <a:off x="827584" y="4308266"/>
              <a:ext cx="2031544" cy="195170"/>
            </a:xfrm>
            <a:prstGeom prst="rect">
              <a:avLst/>
            </a:prstGeom>
          </p:spPr>
        </p:pic>
      </p:grpSp>
      <p:pic>
        <p:nvPicPr>
          <p:cNvPr id="25" name="Picture 24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1734861" y="5456980"/>
            <a:ext cx="425540" cy="115940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4572000" y="5545308"/>
            <a:ext cx="425540" cy="115940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6447462" y="5478251"/>
            <a:ext cx="425540" cy="1159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41357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Url/>
    <Assembly>Microsoft.Office.DocumentManagement, Version=15.0.0.0, Culture=neutral, PublicKeyToken=71e9bce111e9429c</Assembly>
    <Class>Microsoft.Office.DocumentManagement.Internal.DocIdHandler</Class>
    <Data/>
    <Filter/>
  </Receiver>
</spe:Receiver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332D5914CEDF04A902D298E0D382675" ma:contentTypeVersion="5" ma:contentTypeDescription="Create a new document." ma:contentTypeScope="" ma:versionID="fecdaef3afa4c7052068d0d69f9dbd10">
  <xsd:schema xmlns:xsd="http://www.w3.org/2001/XMLSchema" xmlns:xs="http://www.w3.org/2001/XMLSchema" xmlns:p="http://schemas.microsoft.com/office/2006/metadata/properties" xmlns:ns2="2b0c29a6-a2e0-472b-bfb4-397922b0132f" targetNamespace="http://schemas.microsoft.com/office/2006/metadata/properties" ma:root="true" ma:fieldsID="2793bdf8509c69ac6b7a79c02d39b509" ns2:_="">
    <xsd:import namespace="2b0c29a6-a2e0-472b-bfb4-397922b0132f"/>
    <xsd:element name="properties">
      <xsd:complexType>
        <xsd:sequence>
          <xsd:element name="documentManagement">
            <xsd:complexType>
              <xsd:all>
                <xsd:element ref="ns2:Number" minOccurs="0"/>
                <xsd:element ref="ns2:Update_x0020_Date" minOccurs="0"/>
                <xsd:element ref="ns2:Presenter" minOccurs="0"/>
                <xsd:element ref="ns2:Category" minOccurs="0"/>
                <xsd:element ref="ns2:Type_x0020_Nam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b0c29a6-a2e0-472b-bfb4-397922b0132f" elementFormDefault="qualified">
    <xsd:import namespace="http://schemas.microsoft.com/office/2006/documentManagement/types"/>
    <xsd:import namespace="http://schemas.microsoft.com/office/infopath/2007/PartnerControls"/>
    <xsd:element name="Number" ma:index="8" nillable="true" ma:displayName="Number" ma:internalName="Number">
      <xsd:simpleType>
        <xsd:restriction base="dms:Text">
          <xsd:maxLength value="255"/>
        </xsd:restriction>
      </xsd:simpleType>
    </xsd:element>
    <xsd:element name="Update_x0020_Date" ma:index="9" nillable="true" ma:displayName="Update Date" ma:internalName="Update_x0020_Date">
      <xsd:simpleType>
        <xsd:restriction base="dms:Text">
          <xsd:maxLength value="255"/>
        </xsd:restriction>
      </xsd:simpleType>
    </xsd:element>
    <xsd:element name="Presenter" ma:index="10" nillable="true" ma:displayName="Presenter" ma:internalName="Presenter">
      <xsd:simpleType>
        <xsd:restriction base="dms:Text">
          <xsd:maxLength value="255"/>
        </xsd:restriction>
      </xsd:simpleType>
    </xsd:element>
    <xsd:element name="Category" ma:index="11" nillable="true" ma:displayName="Category" ma:format="Dropdown" ma:internalName="Category">
      <xsd:simpleType>
        <xsd:union memberTypes="dms:Text">
          <xsd:simpleType>
            <xsd:restriction base="dms:Choice">
              <xsd:enumeration value="1-Report"/>
              <xsd:enumeration value="2-General Information"/>
              <xsd:enumeration value="3-Working Papers"/>
              <xsd:enumeration value="4-Information Papers"/>
              <xsd:enumeration value="5-Presentations"/>
              <xsd:enumeration value="6-Discussion papers"/>
            </xsd:restriction>
          </xsd:simpleType>
        </xsd:union>
      </xsd:simpleType>
    </xsd:element>
    <xsd:element name="Type_x0020_Name" ma:index="12" nillable="true" ma:displayName="Type Name" ma:internalName="Type_x0020_Name">
      <xsd:simpleType>
        <xsd:restriction base="dms:Text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>
  <documentManagement>
    <Category xmlns="2b0c29a6-a2e0-472b-bfb4-397922b0132f">5-Presentations</Category>
    <Type_x0020_Name xmlns="2b0c29a6-a2e0-472b-bfb4-397922b0132f">2022 SRWG6</Type_x0020_Name>
    <Presenter xmlns="2b0c29a6-a2e0-472b-bfb4-397922b0132f">Secretariat</Presenter>
    <Update_x0020_Date xmlns="2b0c29a6-a2e0-472b-bfb4-397922b0132f">03 March 2022</Update_x0020_Date>
    <Number xmlns="2b0c29a6-a2e0-472b-bfb4-397922b0132f">SP/01</Number>
  </documentManagement>
</p:properties>
</file>

<file path=customXml/item4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8C74FAC6-AC23-4CD6-8FEF-B5FB499F945B}">
  <ds:schemaRefs>
    <ds:schemaRef ds:uri="http://schemas.microsoft.com/sharepoint/events"/>
  </ds:schemaRefs>
</ds:datastoreItem>
</file>

<file path=customXml/itemProps2.xml><?xml version="1.0" encoding="utf-8"?>
<ds:datastoreItem xmlns:ds="http://schemas.openxmlformats.org/officeDocument/2006/customXml" ds:itemID="{D1EE01A8-0265-47E6-A2D1-0A9E472ECC4C}"/>
</file>

<file path=customXml/itemProps3.xml><?xml version="1.0" encoding="utf-8"?>
<ds:datastoreItem xmlns:ds="http://schemas.openxmlformats.org/officeDocument/2006/customXml" ds:itemID="{63FC2F9D-A98B-46BE-9F8B-AA619FAA8F6A}">
  <ds:schemaRefs>
    <ds:schemaRef ds:uri="http://schemas.microsoft.com/office/2006/documentManagement/types"/>
    <ds:schemaRef ds:uri="http://schemas.microsoft.com/office/infopath/2007/PartnerControls"/>
    <ds:schemaRef ds:uri="http://purl.org/dc/elements/1.1/"/>
    <ds:schemaRef ds:uri="http://schemas.microsoft.com/office/2006/metadata/properties"/>
    <ds:schemaRef ds:uri="http://schemas.microsoft.com/sharepoint/v3"/>
    <ds:schemaRef ds:uri="http://purl.org/dc/terms/"/>
    <ds:schemaRef ds:uri="http://schemas.openxmlformats.org/package/2006/metadata/core-properties"/>
    <ds:schemaRef ds:uri="7b0ce932-0cfe-456f-8102-1a6bc8116a95"/>
    <ds:schemaRef ds:uri="686f3d32-24bf-49a7-8563-faad85b9fc06"/>
    <ds:schemaRef ds:uri="http://www.w3.org/XML/1998/namespace"/>
    <ds:schemaRef ds:uri="http://purl.org/dc/dcmitype/"/>
  </ds:schemaRefs>
</ds:datastoreItem>
</file>

<file path=customXml/itemProps4.xml><?xml version="1.0" encoding="utf-8"?>
<ds:datastoreItem xmlns:ds="http://schemas.openxmlformats.org/officeDocument/2006/customXml" ds:itemID="{4FE9F746-3D19-48FB-AC06-CF979AB5283D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14243</TotalTime>
  <Words>618</Words>
  <Application>Microsoft Office PowerPoint</Application>
  <PresentationFormat>On-screen Show (4:3)</PresentationFormat>
  <Paragraphs>102</Paragraphs>
  <Slides>25</Slides>
  <Notes>25</Notes>
  <HiddenSlides>0</HiddenSlides>
  <MMClips>0</MMClips>
  <ScaleCrop>false</ScaleCrop>
  <HeadingPairs>
    <vt:vector size="8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33" baseType="lpstr">
      <vt:lpstr>Fira Sans Extra Condensed Medium</vt:lpstr>
      <vt:lpstr>Georgia Pro Light</vt:lpstr>
      <vt:lpstr>Arial</vt:lpstr>
      <vt:lpstr>Arial Rounded MT Bold</vt:lpstr>
      <vt:lpstr>Calibri</vt:lpstr>
      <vt:lpstr>Georgia</vt:lpstr>
      <vt:lpstr>1_Office Theme</vt:lpstr>
      <vt:lpstr>Visio</vt:lpstr>
      <vt:lpstr>PowerPoint Presentation</vt:lpstr>
      <vt:lpstr>About the Frequency Finder tool  How did it all start? </vt:lpstr>
      <vt:lpstr>Start page of Frequency Finder  Selection of Modules </vt:lpstr>
      <vt:lpstr>Home pages of the VHF COM, NAV and SSR modules   </vt:lpstr>
      <vt:lpstr>Home page of the VHF COM air/ground communications systems module Exploration of the main functions (cont’d)  </vt:lpstr>
      <vt:lpstr>VHF-COM module Exploration of the main functions – Buttons of COM List 3 </vt:lpstr>
      <vt:lpstr>VHF-COM module Exploration of the main functions – Introducing a new/modify an existing/delete a frequency assignment </vt:lpstr>
      <vt:lpstr>VHF-COM module Exploration of the main functions – Summary Calculations</vt:lpstr>
      <vt:lpstr>VHF-COM module Exploration of the main functions – Summary Calculations – Calculation of co-frequency separation distance</vt:lpstr>
      <vt:lpstr>VHF-COM module Exploration of the new/improved functions – Export submission  </vt:lpstr>
      <vt:lpstr>PowerPoint Presentation</vt:lpstr>
      <vt:lpstr>PowerPoint Presentation</vt:lpstr>
      <vt:lpstr>PowerPoint Presentation</vt:lpstr>
      <vt:lpstr>Main functions on the window SSR Table Regular and new functions – NewMod Facility and Test Mode Facility  </vt:lpstr>
      <vt:lpstr>Main functions on the window SSR Table Regular and new functions – New facility </vt:lpstr>
      <vt:lpstr>Main functions on the window SSR Table Regular and new functions – New facility </vt:lpstr>
      <vt:lpstr>Main functions on the window SSR Table Regular and new functions – Mod / Add Facility </vt:lpstr>
      <vt:lpstr>Main functions on the window SSR Table Regular and new functions – Mod / Add Facility </vt:lpstr>
      <vt:lpstr>Main functions on the window SSR Table (cont’d) Regular and new functions - Mapping </vt:lpstr>
      <vt:lpstr>Main functions on the window SSR Table (cont’d) Regular and new functions - Query 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I.C.A.O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ICAO Frequency Finder Updates</dc:title>
  <dc:creator>Philbin, Anthony</dc:creator>
  <cp:lastModifiedBy>Chouha, Fabiola</cp:lastModifiedBy>
  <cp:revision>459</cp:revision>
  <dcterms:created xsi:type="dcterms:W3CDTF">2013-08-20T15:49:37Z</dcterms:created>
  <dcterms:modified xsi:type="dcterms:W3CDTF">2022-02-28T21:20:01Z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Order">
    <vt:r8>1500</vt:r8>
  </property>
  <property fmtid="{D5CDD505-2E9C-101B-9397-08002B2CF9AE}" pid="3" name="ContentTypeId">
    <vt:lpwstr>0x0101008332D5914CEDF04A902D298E0D382675</vt:lpwstr>
  </property>
  <property fmtid="{D5CDD505-2E9C-101B-9397-08002B2CF9AE}" pid="4" name="_dlc_DocIdItemGuid">
    <vt:lpwstr>64ca4482-e7dd-4fef-ba79-79b4133309d6</vt:lpwstr>
  </property>
</Properties>
</file>