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1.xml" ContentType="application/vnd.openxmlformats-officedocument.presentationml.slide+xml"/>
  <Override PartName="/ppt/slides/slide64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slides/slide34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33.xml" ContentType="application/vnd.openxmlformats-officedocument.presentationml.slide+xml"/>
  <Override PartName="/ppt/slides/slide51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3.xml" ContentType="application/vnd.openxmlformats-officedocument.presentationml.slide+xml"/>
  <Override PartName="/ppt/slides/slide65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0.xml" ContentType="application/vnd.openxmlformats-officedocument.presentationml.slide+xml"/>
  <Override PartName="/ppt/slides/slide52.xml" ContentType="application/vnd.openxmlformats-officedocument.presentationml.slide+xml"/>
  <Override PartName="/ppt/slides/slide48.xml" ContentType="application/vnd.openxmlformats-officedocument.presentationml.slide+xml"/>
  <Override PartName="/ppt/slides/slide39.xml" ContentType="application/vnd.openxmlformats-officedocument.presentationml.slide+xml"/>
  <Override PartName="/ppt/slides/slide49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40.xml" ContentType="application/vnd.openxmlformats-officedocument.presentationml.slide+xml"/>
  <Override PartName="/ppt/slides/slide38.xml" ContentType="application/vnd.openxmlformats-officedocument.presentationml.slide+xml"/>
  <Override PartName="/ppt/slides/slide42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1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3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34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Override1.xml" ContentType="application/vnd.openxmlformats-officedocument.themeOverr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68"/>
  </p:notesMasterIdLst>
  <p:sldIdLst>
    <p:sldId id="262" r:id="rId3"/>
    <p:sldId id="261" r:id="rId4"/>
    <p:sldId id="332" r:id="rId5"/>
    <p:sldId id="321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323" r:id="rId14"/>
    <p:sldId id="324" r:id="rId15"/>
    <p:sldId id="325" r:id="rId16"/>
    <p:sldId id="274" r:id="rId17"/>
    <p:sldId id="275" r:id="rId18"/>
    <p:sldId id="277" r:id="rId19"/>
    <p:sldId id="276" r:id="rId20"/>
    <p:sldId id="278" r:id="rId21"/>
    <p:sldId id="326" r:id="rId22"/>
    <p:sldId id="279" r:id="rId23"/>
    <p:sldId id="280" r:id="rId24"/>
    <p:sldId id="281" r:id="rId25"/>
    <p:sldId id="320" r:id="rId26"/>
    <p:sldId id="283" r:id="rId27"/>
    <p:sldId id="284" r:id="rId28"/>
    <p:sldId id="295" r:id="rId29"/>
    <p:sldId id="296" r:id="rId30"/>
    <p:sldId id="298" r:id="rId31"/>
    <p:sldId id="299" r:id="rId32"/>
    <p:sldId id="300" r:id="rId33"/>
    <p:sldId id="301" r:id="rId34"/>
    <p:sldId id="285" r:id="rId35"/>
    <p:sldId id="286" r:id="rId36"/>
    <p:sldId id="287" r:id="rId37"/>
    <p:sldId id="288" r:id="rId38"/>
    <p:sldId id="289" r:id="rId39"/>
    <p:sldId id="290" r:id="rId40"/>
    <p:sldId id="327" r:id="rId41"/>
    <p:sldId id="341" r:id="rId42"/>
    <p:sldId id="291" r:id="rId43"/>
    <p:sldId id="292" r:id="rId44"/>
    <p:sldId id="337" r:id="rId45"/>
    <p:sldId id="302" r:id="rId46"/>
    <p:sldId id="342" r:id="rId47"/>
    <p:sldId id="316" r:id="rId48"/>
    <p:sldId id="303" r:id="rId49"/>
    <p:sldId id="308" r:id="rId50"/>
    <p:sldId id="307" r:id="rId51"/>
    <p:sldId id="328" r:id="rId52"/>
    <p:sldId id="309" r:id="rId53"/>
    <p:sldId id="304" r:id="rId54"/>
    <p:sldId id="338" r:id="rId55"/>
    <p:sldId id="311" r:id="rId56"/>
    <p:sldId id="312" r:id="rId57"/>
    <p:sldId id="313" r:id="rId58"/>
    <p:sldId id="314" r:id="rId59"/>
    <p:sldId id="317" r:id="rId60"/>
    <p:sldId id="315" r:id="rId61"/>
    <p:sldId id="318" r:id="rId62"/>
    <p:sldId id="339" r:id="rId63"/>
    <p:sldId id="330" r:id="rId64"/>
    <p:sldId id="340" r:id="rId65"/>
    <p:sldId id="331" r:id="rId66"/>
    <p:sldId id="260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ac" initials="I" lastIdx="1" clrIdx="0">
    <p:extLst>
      <p:ext uri="{19B8F6BF-5375-455C-9EA6-DF929625EA0E}">
        <p15:presenceInfo xmlns:p15="http://schemas.microsoft.com/office/powerpoint/2012/main" userId="Isaa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D1ED"/>
    <a:srgbClr val="279DD9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94424" autoAdjust="0"/>
  </p:normalViewPr>
  <p:slideViewPr>
    <p:cSldViewPr snapToGrid="0">
      <p:cViewPr varScale="1">
        <p:scale>
          <a:sx n="66" d="100"/>
          <a:sy n="66" d="100"/>
        </p:scale>
        <p:origin x="528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107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customXml" Target="../customXml/item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75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customXml" Target="../customXml/item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804EF-C925-4414-A06E-99790B5918A6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24C9F-F279-4E7A-97A2-A632423A08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845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32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909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 smtClean="0">
                <a:latin typeface="Comic Sans MS" panose="030F0702030302020204" pitchFamily="66" charset="0"/>
              </a:rPr>
              <a:t>Stochastic acquisition  :</a:t>
            </a:r>
          </a:p>
          <a:p>
            <a:r>
              <a:rPr lang="en-US" altLang="zh-CN" sz="1800" dirty="0" smtClean="0">
                <a:latin typeface="Comic Sans MS" panose="030F0702030302020204" pitchFamily="66" charset="0"/>
              </a:rPr>
              <a:t>For example, if the PR code specifies a reply probability of 1/2 (PR=1), the transponder will generate a random number between zero and ten and will reply only if:</a:t>
            </a:r>
            <a:br>
              <a:rPr lang="en-US" altLang="zh-CN" sz="1800" dirty="0" smtClean="0">
                <a:latin typeface="Comic Sans MS" panose="030F0702030302020204" pitchFamily="66" charset="0"/>
              </a:rPr>
            </a:br>
            <a:r>
              <a:rPr lang="en-US" altLang="zh-CN" sz="1800" dirty="0" smtClean="0">
                <a:latin typeface="Comic Sans MS" panose="030F0702030302020204" pitchFamily="66" charset="0"/>
              </a:rPr>
              <a:t>a) a lockout condition does not apply; and</a:t>
            </a:r>
            <a:br>
              <a:rPr lang="en-US" altLang="zh-CN" sz="1800" dirty="0" smtClean="0">
                <a:latin typeface="Comic Sans MS" panose="030F0702030302020204" pitchFamily="66" charset="0"/>
              </a:rPr>
            </a:br>
            <a:r>
              <a:rPr lang="en-US" altLang="zh-CN" sz="1800" dirty="0" smtClean="0">
                <a:latin typeface="Comic Sans MS" panose="030F0702030302020204" pitchFamily="66" charset="0"/>
              </a:rPr>
              <a:t>b) the generated random number is less than or equal to 5 </a:t>
            </a:r>
          </a:p>
          <a:p>
            <a:endParaRPr lang="en-US" altLang="zh-CN" sz="1800" dirty="0" smtClean="0">
              <a:latin typeface="Comic Sans MS" panose="030F0702030302020204" pitchFamily="66" charset="0"/>
            </a:endParaRPr>
          </a:p>
          <a:p>
            <a:r>
              <a:rPr lang="en-US" altLang="zh-CN" sz="1800" dirty="0" smtClean="0">
                <a:latin typeface="Comic Sans MS" panose="030F0702030302020204" pitchFamily="66" charset="0"/>
              </a:rPr>
              <a:t>Lockout override</a:t>
            </a:r>
          </a:p>
          <a:p>
            <a:r>
              <a:rPr lang="en-US" altLang="zh-CN" sz="1800" dirty="0" smtClean="0">
                <a:latin typeface="Comic Sans MS" panose="030F0702030302020204" pitchFamily="66" charset="0"/>
              </a:rPr>
              <a:t>For example, if the PR = 9 the transponder will generate a random number between zero and ten and will reply only if:</a:t>
            </a:r>
            <a:br>
              <a:rPr lang="en-US" altLang="zh-CN" sz="1800" dirty="0" smtClean="0">
                <a:latin typeface="Comic Sans MS" panose="030F0702030302020204" pitchFamily="66" charset="0"/>
              </a:rPr>
            </a:br>
            <a:r>
              <a:rPr lang="en-US" altLang="zh-CN" sz="1800" dirty="0" smtClean="0">
                <a:latin typeface="Comic Sans MS" panose="030F0702030302020204" pitchFamily="66" charset="0"/>
              </a:rPr>
              <a:t>a) the generated random number is less than or equal to 5, regardless of whether it is locked to the  II or SI code.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14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35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231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04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55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22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84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704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995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37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94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985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98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7298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26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547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01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079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2756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935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Secondary radar is based on the communication between radar and the transponder. </a:t>
            </a:r>
          </a:p>
          <a:p>
            <a:r>
              <a:rPr lang="en-US" altLang="zh-CN" dirty="0" smtClean="0"/>
              <a:t>It appeared during the world war two to recognize the friendly planes, IFF (Identification Friend or Foe).This system was improved and applied to civilian application since the 60s (radar SSR + transponder)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359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6717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665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1718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333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i="1" dirty="0" smtClean="0"/>
              <a:t>2.   If gain time control is to be used, the spacing of 128 microseconds must be used to provide an identical range zero point for Mode S and SSR replies.</a:t>
            </a:r>
            <a:r>
              <a:rPr lang="en-US" altLang="zh-CN" sz="2400" dirty="0" smtClean="0"/>
              <a:t>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3091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800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693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4118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2555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163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3728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542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243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524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6458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459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374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ts val="1900"/>
              </a:lnSpc>
              <a:spcAft>
                <a:spcPts val="600"/>
              </a:spcAft>
              <a:buFont typeface="Times New Roman" panose="02020603050405020304" pitchFamily="18" charset="0"/>
              <a:buAutoNum type="alphaLcParenR"/>
              <a:tabLst>
                <a:tab pos="516890" algn="l"/>
              </a:tabLst>
            </a:pPr>
            <a:endParaRPr lang="zh-CN" altLang="zh-CN" sz="1800" kern="100" dirty="0" smtClean="0"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3440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900"/>
              </a:lnSpc>
              <a:spcAft>
                <a:spcPts val="600"/>
              </a:spcAft>
              <a:tabLst>
                <a:tab pos="516890" algn="l"/>
              </a:tabLst>
            </a:pPr>
            <a:r>
              <a:rPr lang="en-US" altLang="zh-CN" sz="24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On receipt of the above DR codes, interrogators may extract the broadcast message by transmitting RR=16 with DI≠3 or 7, or with DI=3 or 7 and RRS=0 in subsequent roll-call. When the B-timer runs out after 18 ±1 seconds, the transponder will reset the DR codes as required, will discard the previous broadcast.</a:t>
            </a:r>
          </a:p>
          <a:p>
            <a:pPr marL="342900" indent="-342900">
              <a:lnSpc>
                <a:spcPts val="1900"/>
              </a:lnSpc>
              <a:spcAft>
                <a:spcPts val="600"/>
              </a:spcAft>
              <a:buFont typeface="Times New Roman" panose="02020603050405020304" pitchFamily="18" charset="0"/>
              <a:buAutoNum type="alphaLcParenR"/>
              <a:tabLst>
                <a:tab pos="516890" algn="l"/>
              </a:tabLst>
            </a:pPr>
            <a:endParaRPr lang="zh-CN" altLang="zh-CN" sz="1800" kern="100" dirty="0" smtClean="0"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3207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900"/>
              </a:lnSpc>
              <a:spcAft>
                <a:spcPts val="600"/>
              </a:spcAft>
              <a:tabLst>
                <a:tab pos="516890" algn="l"/>
              </a:tabLst>
            </a:pPr>
            <a:r>
              <a:rPr lang="en-US" altLang="zh-CN" sz="24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On receipt of the above DR codes, interrogators may extract the broadcast message by transmitting RR=16 with DI≠3 or 7, or with DI=3 or 7 and RRS=0 in subsequent roll-call. When the B-timer runs out after 18 ±1 seconds, the transponder will reset the DR codes as required, will discard the previous broadcast.</a:t>
            </a:r>
          </a:p>
          <a:p>
            <a:pPr marL="342900" indent="-342900">
              <a:lnSpc>
                <a:spcPts val="1900"/>
              </a:lnSpc>
              <a:spcAft>
                <a:spcPts val="600"/>
              </a:spcAft>
              <a:buFont typeface="Times New Roman" panose="02020603050405020304" pitchFamily="18" charset="0"/>
              <a:buAutoNum type="alphaLcParenR"/>
              <a:tabLst>
                <a:tab pos="516890" algn="l"/>
              </a:tabLst>
            </a:pPr>
            <a:endParaRPr lang="zh-CN" altLang="zh-CN" sz="1800" kern="100" dirty="0" smtClean="0"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239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900"/>
              </a:lnSpc>
              <a:spcAft>
                <a:spcPts val="600"/>
              </a:spcAft>
              <a:tabLst>
                <a:tab pos="516890" algn="l"/>
              </a:tabLst>
            </a:pPr>
            <a:r>
              <a:rPr lang="en-US" altLang="zh-CN" sz="24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On receipt of the above DR codes, interrogators may extract the broadcast message by transmitting RR=16 with DI≠3 or 7, or with DI=3 or 7 and RRS=0 in subsequent roll-call. When the B-timer runs out after 18 ±1 seconds, the transponder will reset the DR codes as required, will discard the previous broadcast.</a:t>
            </a:r>
          </a:p>
          <a:p>
            <a:pPr marL="342900" indent="-342900">
              <a:lnSpc>
                <a:spcPts val="1900"/>
              </a:lnSpc>
              <a:spcAft>
                <a:spcPts val="600"/>
              </a:spcAft>
              <a:buFont typeface="Times New Roman" panose="02020603050405020304" pitchFamily="18" charset="0"/>
              <a:buAutoNum type="alphaLcParenR"/>
              <a:tabLst>
                <a:tab pos="516890" algn="l"/>
              </a:tabLst>
            </a:pPr>
            <a:endParaRPr lang="zh-CN" altLang="zh-CN" sz="1800" kern="100" dirty="0" smtClean="0"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331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4225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283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900"/>
              </a:lnSpc>
              <a:spcAft>
                <a:spcPts val="600"/>
              </a:spcAft>
              <a:tabLst>
                <a:tab pos="516890" algn="l"/>
              </a:tabLst>
            </a:pPr>
            <a:r>
              <a:rPr lang="en-US" altLang="zh-CN" sz="24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On receipt of the above DR codes, interrogators may extract the broadcast message by transmitting RR=16 with DI≠3 or 7, or with DI=3 or 7 and RRS=0 in subsequent roll-call. When the B-timer runs out after 18 ±1 seconds, the transponder will reset the DR codes as required, will discard the previous broadcast.</a:t>
            </a:r>
          </a:p>
          <a:p>
            <a:pPr marL="342900" indent="-342900">
              <a:lnSpc>
                <a:spcPts val="1900"/>
              </a:lnSpc>
              <a:spcAft>
                <a:spcPts val="600"/>
              </a:spcAft>
              <a:buFont typeface="Times New Roman" panose="02020603050405020304" pitchFamily="18" charset="0"/>
              <a:buAutoNum type="alphaLcParenR"/>
              <a:tabLst>
                <a:tab pos="516890" algn="l"/>
              </a:tabLst>
            </a:pPr>
            <a:endParaRPr lang="zh-CN" altLang="zh-CN" sz="1800" kern="100" dirty="0" smtClean="0"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016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900"/>
              </a:lnSpc>
              <a:spcAft>
                <a:spcPts val="600"/>
              </a:spcAft>
              <a:tabLst>
                <a:tab pos="516890" algn="l"/>
              </a:tabLst>
            </a:pPr>
            <a:r>
              <a:rPr lang="en-US" altLang="zh-CN" sz="24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On receipt of the above DR codes, interrogators may extract the broadcast message by transmitting RR=16 with DI≠3 or 7, or with DI=3 or 7 and RRS=0 in subsequent roll-call. When the B-timer runs out after 18 ±1 seconds, the transponder will reset the DR codes as required, will discard the previous broadcast.</a:t>
            </a:r>
          </a:p>
          <a:p>
            <a:pPr marL="342900" indent="-342900">
              <a:lnSpc>
                <a:spcPts val="1900"/>
              </a:lnSpc>
              <a:spcAft>
                <a:spcPts val="600"/>
              </a:spcAft>
              <a:buFont typeface="Times New Roman" panose="02020603050405020304" pitchFamily="18" charset="0"/>
              <a:buAutoNum type="alphaLcParenR"/>
              <a:tabLst>
                <a:tab pos="516890" algn="l"/>
              </a:tabLst>
            </a:pPr>
            <a:endParaRPr lang="zh-CN" altLang="zh-CN" sz="1800" kern="100" dirty="0" smtClean="0"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99829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900"/>
              </a:lnSpc>
              <a:spcAft>
                <a:spcPts val="600"/>
              </a:spcAft>
              <a:tabLst>
                <a:tab pos="516890" algn="l"/>
              </a:tabLst>
            </a:pPr>
            <a:r>
              <a:rPr lang="en-US" altLang="zh-CN" sz="24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On receipt of the above DR codes, interrogators may extract the broadcast message by transmitting RR=16 with DI≠3 or 7, or with DI=3 or 7 and RRS=0 in subsequent roll-call. When the B-timer runs out after 18 ±1 seconds, the transponder will reset the DR codes as required, will discard the previous broadcast.</a:t>
            </a:r>
          </a:p>
          <a:p>
            <a:pPr marL="342900" indent="-342900">
              <a:lnSpc>
                <a:spcPts val="1900"/>
              </a:lnSpc>
              <a:spcAft>
                <a:spcPts val="600"/>
              </a:spcAft>
              <a:buFont typeface="Times New Roman" panose="02020603050405020304" pitchFamily="18" charset="0"/>
              <a:buAutoNum type="alphaLcParenR"/>
              <a:tabLst>
                <a:tab pos="516890" algn="l"/>
              </a:tabLst>
            </a:pPr>
            <a:endParaRPr lang="zh-CN" altLang="zh-CN" sz="1800" kern="100" dirty="0" smtClean="0"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959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900"/>
              </a:lnSpc>
              <a:spcAft>
                <a:spcPts val="600"/>
              </a:spcAft>
              <a:tabLst>
                <a:tab pos="516890" algn="l"/>
              </a:tabLst>
            </a:pPr>
            <a:r>
              <a:rPr lang="en-US" altLang="zh-CN" sz="24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On receipt of the above DR codes, interrogators may extract the broadcast message by transmitting RR=16 with DI≠3 or 7, or with DI=3 or 7 and RRS=0 in subsequent roll-call. When the B-timer runs out after 18 ±1 seconds, the transponder will reset the DR codes as required, will discard the previous broadcast.</a:t>
            </a:r>
          </a:p>
          <a:p>
            <a:pPr marL="342900" indent="-342900">
              <a:lnSpc>
                <a:spcPts val="1900"/>
              </a:lnSpc>
              <a:spcAft>
                <a:spcPts val="600"/>
              </a:spcAft>
              <a:buFont typeface="Times New Roman" panose="02020603050405020304" pitchFamily="18" charset="0"/>
              <a:buAutoNum type="alphaLcParenR"/>
              <a:tabLst>
                <a:tab pos="516890" algn="l"/>
              </a:tabLst>
            </a:pPr>
            <a:endParaRPr lang="zh-CN" altLang="zh-CN" sz="1800" kern="100" dirty="0" smtClean="0"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859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900"/>
              </a:lnSpc>
              <a:spcAft>
                <a:spcPts val="600"/>
              </a:spcAft>
              <a:tabLst>
                <a:tab pos="516890" algn="l"/>
              </a:tabLst>
            </a:pPr>
            <a:r>
              <a:rPr lang="en-US" altLang="zh-CN" sz="24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On receipt of the above DR codes, interrogators may extract the broadcast message by transmitting RR=16 with DI≠3 or 7, or with DI=3 or 7 and RRS=0 in subsequent roll-call. When the B-timer runs out after 18 ±1 seconds, the transponder will reset the DR codes as required, will discard the previous broadcast.</a:t>
            </a:r>
          </a:p>
          <a:p>
            <a:pPr marL="342900" indent="-342900">
              <a:lnSpc>
                <a:spcPts val="1900"/>
              </a:lnSpc>
              <a:spcAft>
                <a:spcPts val="600"/>
              </a:spcAft>
              <a:buFont typeface="Times New Roman" panose="02020603050405020304" pitchFamily="18" charset="0"/>
              <a:buAutoNum type="alphaLcParenR"/>
              <a:tabLst>
                <a:tab pos="516890" algn="l"/>
              </a:tabLst>
            </a:pPr>
            <a:endParaRPr lang="zh-CN" altLang="zh-CN" sz="1800" kern="100" dirty="0" smtClean="0"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27664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900"/>
              </a:lnSpc>
              <a:spcAft>
                <a:spcPts val="600"/>
              </a:spcAft>
              <a:tabLst>
                <a:tab pos="516890" algn="l"/>
              </a:tabLst>
            </a:pPr>
            <a:r>
              <a:rPr lang="en-US" altLang="zh-CN" sz="24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On receipt of the above DR codes, interrogators may extract the broadcast message by transmitting RR=16 with DI≠3 or 7, or with DI=3 or 7 and RRS=0 in subsequent roll-call. When the B-timer runs out after 18 ±1 seconds, the transponder will reset the DR codes as required, will discard the previous broadcast.</a:t>
            </a:r>
          </a:p>
          <a:p>
            <a:pPr marL="342900" indent="-342900">
              <a:lnSpc>
                <a:spcPts val="1900"/>
              </a:lnSpc>
              <a:spcAft>
                <a:spcPts val="600"/>
              </a:spcAft>
              <a:buFont typeface="Times New Roman" panose="02020603050405020304" pitchFamily="18" charset="0"/>
              <a:buAutoNum type="alphaLcParenR"/>
              <a:tabLst>
                <a:tab pos="516890" algn="l"/>
              </a:tabLst>
            </a:pPr>
            <a:endParaRPr lang="zh-CN" altLang="zh-CN" sz="1800" kern="100" dirty="0" smtClean="0"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3571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900"/>
              </a:lnSpc>
              <a:spcAft>
                <a:spcPts val="600"/>
              </a:spcAft>
              <a:tabLst>
                <a:tab pos="516890" algn="l"/>
              </a:tabLst>
            </a:pPr>
            <a:r>
              <a:rPr lang="en-US" altLang="zh-CN" sz="24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On receipt of the above DR codes, interrogators may extract the broadcast message by transmitting RR=16 with DI≠3 or 7, or with DI=3 or 7 and RRS=0 in subsequent roll-call. When the B-timer runs out after 18 ±1 seconds, the transponder will reset the DR codes as required, will discard the previous broadcast.</a:t>
            </a:r>
          </a:p>
          <a:p>
            <a:pPr marL="342900" indent="-342900">
              <a:lnSpc>
                <a:spcPts val="1900"/>
              </a:lnSpc>
              <a:spcAft>
                <a:spcPts val="600"/>
              </a:spcAft>
              <a:buFont typeface="Times New Roman" panose="02020603050405020304" pitchFamily="18" charset="0"/>
              <a:buAutoNum type="alphaLcParenR"/>
              <a:tabLst>
                <a:tab pos="516890" algn="l"/>
              </a:tabLst>
            </a:pPr>
            <a:endParaRPr lang="zh-CN" altLang="zh-CN" sz="1800" kern="100" dirty="0" smtClean="0"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7306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900"/>
              </a:lnSpc>
              <a:spcAft>
                <a:spcPts val="600"/>
              </a:spcAft>
              <a:tabLst>
                <a:tab pos="516890" algn="l"/>
              </a:tabLst>
            </a:pPr>
            <a:r>
              <a:rPr lang="en-US" altLang="zh-CN" sz="24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On receipt of the above DR codes, interrogators may extract the broadcast message by transmitting RR=16 with DI≠3 or 7, or with DI=3 or 7 and RRS=0 in subsequent roll-call. When the B-timer runs out after 18 ±1 seconds, the transponder will reset the DR codes as required, will discard the previous broadcast.</a:t>
            </a:r>
          </a:p>
          <a:p>
            <a:pPr marL="342900" indent="-342900">
              <a:lnSpc>
                <a:spcPts val="1900"/>
              </a:lnSpc>
              <a:spcAft>
                <a:spcPts val="600"/>
              </a:spcAft>
              <a:buFont typeface="Times New Roman" panose="02020603050405020304" pitchFamily="18" charset="0"/>
              <a:buAutoNum type="alphaLcParenR"/>
              <a:tabLst>
                <a:tab pos="516890" algn="l"/>
              </a:tabLst>
            </a:pPr>
            <a:endParaRPr lang="zh-CN" altLang="zh-CN" sz="1800" kern="100" dirty="0" smtClean="0"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21144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900"/>
              </a:lnSpc>
              <a:spcAft>
                <a:spcPts val="600"/>
              </a:spcAft>
              <a:tabLst>
                <a:tab pos="516890" algn="l"/>
              </a:tabLst>
            </a:pPr>
            <a:r>
              <a:rPr lang="en-US" altLang="zh-CN" sz="24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On receipt of the above DR codes, interrogators may extract the broadcast message by transmitting RR=16 with DI≠3 or 7, or with DI=3 or 7 and RRS=0 in subsequent roll-call. When the B-timer runs out after 18 ±1 seconds, the transponder will reset the DR codes as required, will discard the previous broadcast.</a:t>
            </a:r>
          </a:p>
          <a:p>
            <a:pPr marL="342900" indent="-342900">
              <a:lnSpc>
                <a:spcPts val="1900"/>
              </a:lnSpc>
              <a:spcAft>
                <a:spcPts val="600"/>
              </a:spcAft>
              <a:buFont typeface="Times New Roman" panose="02020603050405020304" pitchFamily="18" charset="0"/>
              <a:buAutoNum type="alphaLcParenR"/>
              <a:tabLst>
                <a:tab pos="516890" algn="l"/>
              </a:tabLst>
            </a:pPr>
            <a:endParaRPr lang="zh-CN" altLang="zh-CN" sz="1800" kern="100" dirty="0" smtClean="0"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0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8463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398A6-2CD5-490A-AD93-8C07DDA241E6}" type="slidenum">
              <a:rPr lang="en-GB" smtClean="0"/>
              <a:pPr/>
              <a:t>65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065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92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263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24C9F-F279-4E7A-97A2-A632423A082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552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6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94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54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2597" y="6309320"/>
            <a:ext cx="540544" cy="365125"/>
          </a:xfrm>
        </p:spPr>
        <p:txBody>
          <a:bodyPr/>
          <a:lstStyle>
            <a:lvl1pPr>
              <a:defRPr sz="1467">
                <a:solidFill>
                  <a:srgbClr val="002060"/>
                </a:solidFill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524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6399"/>
            <a:ext cx="12192000" cy="553719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967759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475"/>
            <a:ext cx="12192000" cy="55686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973304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23726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C60DCEF7-7709-4209-8CF0-FCBF211B8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36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_pg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585609" y="6488668"/>
            <a:ext cx="60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6556E8E-CD50-48A3-B148-1A6D5836163D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5666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6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37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6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4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2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1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1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9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DCEF7-7709-4209-8CF0-FCBF211B8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1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" y="-1"/>
            <a:ext cx="12191975" cy="1308097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23726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C60DCEF7-7709-4209-8CF0-FCBF211B8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2" r:id="rId2"/>
    <p:sldLayoutId id="2147483673" r:id="rId3"/>
    <p:sldLayoutId id="214748367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rgbClr val="0054A4"/>
          </a:solidFill>
          <a:latin typeface="Arial" pitchFamily="34" charset="0"/>
          <a:ea typeface="+mn-ea"/>
          <a:cs typeface="Arial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Visio___3.vsdx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Visio___2.vsdx"/><Relationship Id="rId5" Type="http://schemas.openxmlformats.org/officeDocument/2006/relationships/image" Target="../media/image22.emf"/><Relationship Id="rId4" Type="http://schemas.openxmlformats.org/officeDocument/2006/relationships/package" Target="../embeddings/Microsoft_Visio___1.vsdx"/><Relationship Id="rId9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pn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1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41668" y="2125014"/>
            <a:ext cx="8759921" cy="844737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Introduction to Mode S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Secondary S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</a:rPr>
              <a:t>urveillance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Radar S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</a:rPr>
              <a:t>ystem</a:t>
            </a:r>
          </a:p>
          <a:p>
            <a:pPr marL="0" indent="0" algn="ctr">
              <a:buNone/>
            </a:pPr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</a:t>
            </a:r>
          </a:p>
          <a:p>
            <a:pPr marL="0" indent="0" algn="ctr">
              <a:lnSpc>
                <a:spcPts val="1600"/>
              </a:lnSpc>
              <a:buNone/>
            </a:pP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</a:p>
          <a:p>
            <a:pPr marL="0" indent="0" algn="ctr">
              <a:buNone/>
            </a:pPr>
            <a:r>
              <a:rPr lang="en-US" altLang="zh-CN" sz="1800" b="1" dirty="0" smtClean="0">
                <a:solidFill>
                  <a:schemeClr val="tx2">
                    <a:lumMod val="75000"/>
                  </a:schemeClr>
                </a:solidFill>
              </a:rPr>
              <a:t>CHEN Yang (Isaac)</a:t>
            </a:r>
          </a:p>
          <a:p>
            <a:pPr marL="0" indent="0" algn="ctr">
              <a:buNone/>
            </a:pPr>
            <a:r>
              <a:rPr lang="en-US" altLang="zh-CN" sz="1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>
                    <a:lumMod val="75000"/>
                  </a:schemeClr>
                </a:solidFill>
              </a:rPr>
              <a:t>        CAAC ATMB</a:t>
            </a:r>
          </a:p>
          <a:p>
            <a:pPr marL="0" indent="0" algn="ctr">
              <a:buNone/>
            </a:pPr>
            <a:r>
              <a:rPr lang="en-US" altLang="zh-CN" sz="1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zh-CN" sz="1800" b="1" dirty="0" smtClean="0">
                <a:solidFill>
                  <a:schemeClr val="tx2">
                    <a:lumMod val="75000"/>
                  </a:schemeClr>
                </a:solidFill>
              </a:rPr>
              <a:t>isaac21@qq.com</a:t>
            </a:r>
          </a:p>
          <a:p>
            <a:pPr marL="0" indent="0" algn="ctr">
              <a:buNone/>
            </a:pPr>
            <a:r>
              <a:rPr lang="en-US" altLang="zh-CN" sz="1800" b="1" dirty="0" smtClean="0">
                <a:solidFill>
                  <a:schemeClr val="tx2">
                    <a:lumMod val="75000"/>
                  </a:schemeClr>
                </a:solidFill>
              </a:rPr>
              <a:t>                  </a:t>
            </a:r>
            <a:endParaRPr lang="en-US" sz="440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263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图片 2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0310"/>
            <a:ext cx="5880469" cy="2445679"/>
          </a:xfrm>
          <a:prstGeom prst="rect">
            <a:avLst/>
          </a:prstGeom>
        </p:spPr>
      </p:pic>
      <p:pic>
        <p:nvPicPr>
          <p:cNvPr id="271" name="图片 2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470" y="1753871"/>
            <a:ext cx="5999531" cy="2404671"/>
          </a:xfrm>
          <a:prstGeom prst="rect">
            <a:avLst/>
          </a:prstGeom>
        </p:spPr>
      </p:pic>
      <p:pic>
        <p:nvPicPr>
          <p:cNvPr id="272" name="图片 2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455" y="5176913"/>
            <a:ext cx="716777" cy="424510"/>
          </a:xfrm>
          <a:prstGeom prst="rect">
            <a:avLst/>
          </a:prstGeom>
        </p:spPr>
      </p:pic>
      <p:pic>
        <p:nvPicPr>
          <p:cNvPr id="273" name="图片 2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483" y="5469849"/>
            <a:ext cx="675465" cy="1388151"/>
          </a:xfrm>
          <a:prstGeom prst="rect">
            <a:avLst/>
          </a:prstGeom>
        </p:spPr>
      </p:pic>
      <p:pic>
        <p:nvPicPr>
          <p:cNvPr id="274" name="Picture 39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621" y="1465151"/>
            <a:ext cx="1495326" cy="5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左右箭头 2"/>
          <p:cNvSpPr/>
          <p:nvPr/>
        </p:nvSpPr>
        <p:spPr>
          <a:xfrm rot="8848052">
            <a:off x="5027093" y="3324255"/>
            <a:ext cx="3234506" cy="325587"/>
          </a:xfrm>
          <a:prstGeom prst="left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8" name="文本框 277"/>
          <p:cNvSpPr txBox="1"/>
          <p:nvPr/>
        </p:nvSpPr>
        <p:spPr>
          <a:xfrm rot="19656785">
            <a:off x="5326934" y="3084750"/>
            <a:ext cx="26348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 smtClean="0">
                <a:solidFill>
                  <a:srgbClr val="0054A4"/>
                </a:solidFill>
                <a:latin typeface="Comic Sans MS" panose="030F0702030302020204" pitchFamily="66" charset="0"/>
                <a:cs typeface="Arial" pitchFamily="34" charset="0"/>
              </a:rPr>
              <a:t>Mode S acquisition</a:t>
            </a:r>
            <a:endParaRPr lang="zh-CN" altLang="en-US" sz="1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Rectangle 2"/>
          <p:cNvSpPr/>
          <p:nvPr/>
        </p:nvSpPr>
        <p:spPr>
          <a:xfrm>
            <a:off x="-1043902" y="1057580"/>
            <a:ext cx="1186430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spcBef>
                <a:spcPct val="0"/>
              </a:spcBef>
              <a:defRPr/>
            </a:pPr>
            <a:r>
              <a:rPr lang="en-US" altLang="zh-CN" sz="2600" b="1" dirty="0"/>
              <a:t>Mode S </a:t>
            </a:r>
            <a:r>
              <a:rPr lang="en-US" altLang="zh-CN" sz="2600" b="1" dirty="0" smtClean="0"/>
              <a:t>operations</a:t>
            </a:r>
            <a:r>
              <a:rPr lang="en-US" altLang="zh-CN" sz="2600" dirty="0" smtClean="0"/>
              <a:t>-- </a:t>
            </a:r>
            <a:r>
              <a:rPr lang="en-US" altLang="zh-CN" sz="2300" b="1" dirty="0" smtClean="0"/>
              <a:t>Dialogue </a:t>
            </a:r>
            <a:r>
              <a:rPr lang="en-US" altLang="zh-CN" sz="2300" b="1" dirty="0"/>
              <a:t>between Mode S Interrogator and Transponder</a:t>
            </a:r>
          </a:p>
          <a:p>
            <a:pPr>
              <a:lnSpc>
                <a:spcPts val="2000"/>
              </a:lnSpc>
              <a:spcBef>
                <a:spcPct val="0"/>
              </a:spcBef>
              <a:defRPr/>
            </a:pPr>
            <a:r>
              <a:rPr lang="en-US" altLang="zh-CN" sz="2300" b="1" dirty="0"/>
              <a:t>                                                      </a:t>
            </a:r>
            <a:r>
              <a:rPr lang="en-US" altLang="zh-CN" sz="2300" b="1" dirty="0" smtClean="0"/>
              <a:t>    </a:t>
            </a:r>
            <a:endParaRPr lang="en-US" altLang="zh-CN" sz="2300" b="1" dirty="0"/>
          </a:p>
        </p:txBody>
      </p:sp>
    </p:spTree>
    <p:extLst>
      <p:ext uri="{BB962C8B-B14F-4D97-AF65-F5344CB8AC3E}">
        <p14:creationId xmlns:p14="http://schemas.microsoft.com/office/powerpoint/2010/main" val="344039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057" y="2368688"/>
            <a:ext cx="6355020" cy="101902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05934" y="3680308"/>
            <a:ext cx="10213052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Comic Sans MS" panose="030F0702030302020204" pitchFamily="66" charset="0"/>
              </a:rPr>
              <a:t>UF = u</a:t>
            </a:r>
            <a:r>
              <a:rPr lang="zh-CN" altLang="en-US" sz="2000" dirty="0">
                <a:latin typeface="Comic Sans MS" panose="030F0702030302020204" pitchFamily="66" charset="0"/>
              </a:rPr>
              <a:t>plink format (01011; </a:t>
            </a:r>
            <a:r>
              <a:rPr lang="en-US" altLang="zh-CN" sz="2000" dirty="0" smtClean="0">
                <a:latin typeface="Comic Sans MS" panose="030F0702030302020204" pitchFamily="66" charset="0"/>
              </a:rPr>
              <a:t>D</a:t>
            </a:r>
            <a:r>
              <a:rPr lang="zh-CN" altLang="en-US" sz="2000" dirty="0" smtClean="0">
                <a:latin typeface="Comic Sans MS" panose="030F0702030302020204" pitchFamily="66" charset="0"/>
              </a:rPr>
              <a:t>ecimal </a:t>
            </a:r>
            <a:r>
              <a:rPr lang="zh-CN" altLang="en-US" sz="2000" dirty="0">
                <a:latin typeface="Comic Sans MS" panose="030F0702030302020204" pitchFamily="66" charset="0"/>
              </a:rPr>
              <a:t>value 11</a:t>
            </a:r>
            <a:r>
              <a:rPr lang="zh-CN" altLang="en-US" sz="2000" dirty="0" smtClean="0">
                <a:latin typeface="Comic Sans MS" panose="030F0702030302020204" pitchFamily="66" charset="0"/>
              </a:rPr>
              <a:t>)</a:t>
            </a:r>
            <a:endParaRPr lang="en-US" altLang="zh-CN" sz="20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0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Comic Sans MS" panose="030F0702030302020204" pitchFamily="66" charset="0"/>
              </a:rPr>
              <a:t>PR = probability </a:t>
            </a:r>
            <a:r>
              <a:rPr lang="en-US" altLang="zh-CN" sz="2000" dirty="0">
                <a:latin typeface="Comic Sans MS" panose="030F0702030302020204" pitchFamily="66" charset="0"/>
              </a:rPr>
              <a:t>of reply (</a:t>
            </a:r>
            <a:r>
              <a:rPr lang="en-US" altLang="zh-CN" sz="2000" dirty="0" smtClean="0">
                <a:latin typeface="Comic Sans MS" panose="030F0702030302020204" pitchFamily="66" charset="0"/>
              </a:rPr>
              <a:t>related </a:t>
            </a:r>
            <a:r>
              <a:rPr lang="en-US" altLang="zh-CN" sz="2000" dirty="0">
                <a:latin typeface="Comic Sans MS" panose="030F0702030302020204" pitchFamily="66" charset="0"/>
              </a:rPr>
              <a:t>to Stochastic acquisition &amp; </a:t>
            </a:r>
            <a:r>
              <a:rPr lang="en-US" altLang="zh-CN" sz="2000" dirty="0" smtClean="0">
                <a:latin typeface="Comic Sans MS" panose="030F0702030302020204" pitchFamily="66" charset="0"/>
              </a:rPr>
              <a:t>Lockout  </a:t>
            </a:r>
            <a:r>
              <a:rPr lang="en-US" altLang="zh-CN" sz="2000" dirty="0">
                <a:latin typeface="Comic Sans MS" panose="030F0702030302020204" pitchFamily="66" charset="0"/>
              </a:rPr>
              <a:t>Override</a:t>
            </a:r>
            <a:r>
              <a:rPr lang="zh-CN" altLang="en-US" sz="2000" dirty="0" smtClean="0">
                <a:latin typeface="Comic Sans MS" panose="030F0702030302020204" pitchFamily="66" charset="0"/>
              </a:rPr>
              <a:t>）</a:t>
            </a:r>
            <a:endParaRPr lang="en-US" altLang="zh-CN" sz="20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0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Comic Sans MS" panose="030F0702030302020204" pitchFamily="66" charset="0"/>
              </a:rPr>
              <a:t>IC = interrogator code: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0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Comic Sans MS" panose="030F0702030302020204" pitchFamily="66" charset="0"/>
              </a:rPr>
              <a:t>CL = code label</a:t>
            </a:r>
            <a:endParaRPr lang="en-US" altLang="zh-CN" sz="2000" dirty="0">
              <a:latin typeface="Comic Sans MS" panose="030F0702030302020204" pitchFamily="66" charset="0"/>
            </a:endParaRPr>
          </a:p>
          <a:p>
            <a:endParaRPr lang="en-US" altLang="zh-CN" sz="20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Comic Sans MS" panose="030F0702030302020204" pitchFamily="66" charset="0"/>
              </a:rPr>
              <a:t>AP = address/parity:</a:t>
            </a:r>
          </a:p>
          <a:p>
            <a:endParaRPr lang="en-US" altLang="zh-CN" sz="1600" dirty="0" smtClean="0">
              <a:latin typeface="Comic Sans MS" panose="030F0702030302020204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2"/>
          <p:cNvSpPr/>
          <p:nvPr/>
        </p:nvSpPr>
        <p:spPr>
          <a:xfrm>
            <a:off x="-1043902" y="933450"/>
            <a:ext cx="1186430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2600" b="1" dirty="0"/>
              <a:t>Mode S </a:t>
            </a:r>
            <a:r>
              <a:rPr lang="en-US" altLang="zh-CN" sz="2600" b="1" dirty="0" smtClean="0"/>
              <a:t>operations</a:t>
            </a:r>
            <a:r>
              <a:rPr lang="en-US" altLang="zh-CN" sz="2600" dirty="0" smtClean="0"/>
              <a:t>-- </a:t>
            </a:r>
            <a:r>
              <a:rPr lang="en-US" altLang="zh-CN" sz="2300" b="1" dirty="0" smtClean="0"/>
              <a:t>Dialogue </a:t>
            </a:r>
            <a:r>
              <a:rPr lang="en-US" altLang="zh-CN" sz="2300" b="1" dirty="0"/>
              <a:t>between Mode S Interrogator and </a:t>
            </a:r>
            <a:r>
              <a:rPr lang="en-US" altLang="zh-CN" sz="2300" b="1" dirty="0" smtClean="0"/>
              <a:t>Transponder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300" b="1" dirty="0"/>
              <a:t> </a:t>
            </a:r>
            <a:r>
              <a:rPr lang="en-US" altLang="zh-CN" sz="2300" b="1" dirty="0" smtClean="0"/>
              <a:t>                                                         UF11</a:t>
            </a:r>
            <a:endParaRPr lang="en-US" altLang="zh-CN" sz="2300" b="1" dirty="0"/>
          </a:p>
        </p:txBody>
      </p:sp>
    </p:spTree>
    <p:extLst>
      <p:ext uri="{BB962C8B-B14F-4D97-AF65-F5344CB8AC3E}">
        <p14:creationId xmlns:p14="http://schemas.microsoft.com/office/powerpoint/2010/main" val="41775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877" y="2082653"/>
            <a:ext cx="6555263" cy="10511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2" y="3171811"/>
            <a:ext cx="5005509" cy="32519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226992" y="3749457"/>
            <a:ext cx="588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Comic Sans MS" panose="030F0702030302020204" pitchFamily="66" charset="0"/>
              </a:rPr>
              <a:t>For example, </a:t>
            </a:r>
            <a:r>
              <a:rPr lang="en-US" altLang="zh-CN" sz="1600" dirty="0" smtClean="0">
                <a:latin typeface="Comic Sans MS" panose="030F0702030302020204" pitchFamily="66" charset="0"/>
              </a:rPr>
              <a:t>if </a:t>
            </a:r>
            <a:r>
              <a:rPr lang="en-US" altLang="zh-CN" sz="1600" dirty="0">
                <a:latin typeface="Comic Sans MS" panose="030F0702030302020204" pitchFamily="66" charset="0"/>
              </a:rPr>
              <a:t>PR </a:t>
            </a:r>
            <a:r>
              <a:rPr lang="en-US" altLang="zh-CN" sz="1600" dirty="0" smtClean="0">
                <a:latin typeface="Comic Sans MS" panose="030F0702030302020204" pitchFamily="66" charset="0"/>
              </a:rPr>
              <a:t>=1, </a:t>
            </a:r>
            <a:r>
              <a:rPr lang="en-US" altLang="zh-CN" sz="1600" dirty="0">
                <a:latin typeface="Comic Sans MS" panose="030F0702030302020204" pitchFamily="66" charset="0"/>
              </a:rPr>
              <a:t>the transponder </a:t>
            </a:r>
            <a:r>
              <a:rPr lang="en-US" altLang="zh-CN" sz="1600" dirty="0" smtClean="0">
                <a:latin typeface="Comic Sans MS" panose="030F0702030302020204" pitchFamily="66" charset="0"/>
              </a:rPr>
              <a:t>generate </a:t>
            </a:r>
            <a:r>
              <a:rPr lang="en-US" altLang="zh-CN" sz="1600" dirty="0">
                <a:latin typeface="Comic Sans MS" panose="030F0702030302020204" pitchFamily="66" charset="0"/>
              </a:rPr>
              <a:t>a random number </a:t>
            </a:r>
            <a:r>
              <a:rPr lang="en-US" altLang="zh-CN" sz="1600" dirty="0" smtClean="0">
                <a:latin typeface="Comic Sans MS" panose="030F0702030302020204" pitchFamily="66" charset="0"/>
              </a:rPr>
              <a:t>between 0 </a:t>
            </a:r>
            <a:r>
              <a:rPr lang="en-US" altLang="zh-CN" sz="1600" dirty="0">
                <a:latin typeface="Comic Sans MS" panose="030F0702030302020204" pitchFamily="66" charset="0"/>
              </a:rPr>
              <a:t>and </a:t>
            </a:r>
            <a:r>
              <a:rPr lang="en-US" altLang="zh-CN" sz="1600" dirty="0" smtClean="0">
                <a:latin typeface="Comic Sans MS" panose="030F0702030302020204" pitchFamily="66" charset="0"/>
              </a:rPr>
              <a:t>1 </a:t>
            </a:r>
            <a:r>
              <a:rPr lang="en-US" altLang="zh-CN" sz="1600" dirty="0">
                <a:latin typeface="Comic Sans MS" panose="030F0702030302020204" pitchFamily="66" charset="0"/>
              </a:rPr>
              <a:t>and will reply only if:</a:t>
            </a:r>
            <a:br>
              <a:rPr lang="en-US" altLang="zh-CN" sz="1600" dirty="0">
                <a:latin typeface="Comic Sans MS" panose="030F0702030302020204" pitchFamily="66" charset="0"/>
              </a:rPr>
            </a:br>
            <a:r>
              <a:rPr lang="en-US" altLang="zh-CN" sz="1600" dirty="0">
                <a:latin typeface="Comic Sans MS" panose="030F0702030302020204" pitchFamily="66" charset="0"/>
              </a:rPr>
              <a:t>a) a lockout condition does not apply; and</a:t>
            </a:r>
            <a:br>
              <a:rPr lang="en-US" altLang="zh-CN" sz="1600" dirty="0">
                <a:latin typeface="Comic Sans MS" panose="030F0702030302020204" pitchFamily="66" charset="0"/>
              </a:rPr>
            </a:br>
            <a:r>
              <a:rPr lang="en-US" altLang="zh-CN" sz="1600" dirty="0">
                <a:latin typeface="Comic Sans MS" panose="030F0702030302020204" pitchFamily="66" charset="0"/>
              </a:rPr>
              <a:t>b) the generated random number is less than or equal to </a:t>
            </a:r>
            <a:r>
              <a:rPr lang="en-US" altLang="zh-CN" sz="1600" dirty="0" smtClean="0">
                <a:latin typeface="Comic Sans MS" panose="030F0702030302020204" pitchFamily="66" charset="0"/>
              </a:rPr>
              <a:t>0.5</a:t>
            </a:r>
          </a:p>
          <a:p>
            <a:endParaRPr lang="en-US" altLang="zh-CN" sz="1600" dirty="0" smtClean="0">
              <a:latin typeface="Comic Sans MS" panose="030F0702030302020204" pitchFamily="66" charset="0"/>
            </a:endParaRPr>
          </a:p>
          <a:p>
            <a:r>
              <a:rPr lang="en-US" altLang="zh-CN" sz="1600" dirty="0">
                <a:latin typeface="Comic Sans MS" panose="030F0702030302020204" pitchFamily="66" charset="0"/>
              </a:rPr>
              <a:t>I</a:t>
            </a:r>
            <a:r>
              <a:rPr lang="en-US" altLang="zh-CN" sz="1600" dirty="0" smtClean="0">
                <a:latin typeface="Comic Sans MS" panose="030F0702030302020204" pitchFamily="66" charset="0"/>
              </a:rPr>
              <a:t>f PR =9,</a:t>
            </a:r>
          </a:p>
          <a:p>
            <a:r>
              <a:rPr lang="en-US" altLang="zh-CN" sz="1600" dirty="0">
                <a:latin typeface="Comic Sans MS" panose="030F0702030302020204" pitchFamily="66" charset="0"/>
              </a:rPr>
              <a:t>the transponder generate a random number between </a:t>
            </a:r>
            <a:r>
              <a:rPr lang="en-US" altLang="zh-CN" sz="1600" dirty="0" smtClean="0">
                <a:latin typeface="Comic Sans MS" panose="030F0702030302020204" pitchFamily="66" charset="0"/>
              </a:rPr>
              <a:t>0 and 1 </a:t>
            </a:r>
            <a:r>
              <a:rPr lang="en-US" altLang="zh-CN" sz="1600" dirty="0">
                <a:latin typeface="Comic Sans MS" panose="030F0702030302020204" pitchFamily="66" charset="0"/>
              </a:rPr>
              <a:t>and will reply </a:t>
            </a:r>
            <a:r>
              <a:rPr lang="en-US" altLang="zh-CN" sz="1600" dirty="0" smtClean="0">
                <a:latin typeface="Comic Sans MS" panose="030F0702030302020204" pitchFamily="66" charset="0"/>
              </a:rPr>
              <a:t> if</a:t>
            </a:r>
          </a:p>
          <a:p>
            <a:r>
              <a:rPr lang="en-US" altLang="zh-CN" sz="1600" dirty="0" smtClean="0">
                <a:latin typeface="Comic Sans MS" panose="030F0702030302020204" pitchFamily="66" charset="0"/>
              </a:rPr>
              <a:t>a)Disregard the lockout state, generated </a:t>
            </a:r>
            <a:r>
              <a:rPr lang="en-US" altLang="zh-CN" sz="1600" dirty="0">
                <a:latin typeface="Comic Sans MS" panose="030F0702030302020204" pitchFamily="66" charset="0"/>
              </a:rPr>
              <a:t>random number is less than or equal to </a:t>
            </a:r>
            <a:r>
              <a:rPr lang="en-US" altLang="zh-CN" sz="1600" dirty="0" smtClean="0">
                <a:latin typeface="Comic Sans MS" panose="030F0702030302020204" pitchFamily="66" charset="0"/>
              </a:rPr>
              <a:t>0.5 </a:t>
            </a:r>
            <a:endParaRPr lang="en-US" altLang="zh-CN" sz="1600" dirty="0">
              <a:latin typeface="Comic Sans MS" panose="030F0702030302020204" pitchFamily="66" charset="0"/>
            </a:endParaRPr>
          </a:p>
          <a:p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圆角矩形 4"/>
          <p:cNvSpPr/>
          <p:nvPr/>
        </p:nvSpPr>
        <p:spPr>
          <a:xfrm>
            <a:off x="444500" y="3684580"/>
            <a:ext cx="3398838" cy="965200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393700" y="4914479"/>
            <a:ext cx="4851400" cy="1248196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88477" y="3342102"/>
            <a:ext cx="2795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Stochastic Acquisition</a:t>
            </a:r>
            <a:endParaRPr lang="zh-CN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88477" y="4598855"/>
            <a:ext cx="234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altLang="zh-CN" dirty="0">
                <a:solidFill>
                  <a:srgbClr val="0070C0"/>
                </a:solidFill>
              </a:rPr>
              <a:t>Lockout Override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3" name="Rectangle 2"/>
          <p:cNvSpPr/>
          <p:nvPr/>
        </p:nvSpPr>
        <p:spPr>
          <a:xfrm>
            <a:off x="-1043902" y="888165"/>
            <a:ext cx="1186430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2600" b="1" dirty="0"/>
              <a:t>Mode S </a:t>
            </a:r>
            <a:r>
              <a:rPr lang="en-US" altLang="zh-CN" sz="2600" b="1" dirty="0" smtClean="0"/>
              <a:t>operations</a:t>
            </a:r>
            <a:r>
              <a:rPr lang="en-US" altLang="zh-CN" sz="2600" dirty="0" smtClean="0"/>
              <a:t>-- </a:t>
            </a:r>
            <a:r>
              <a:rPr lang="en-US" altLang="zh-CN" sz="2300" b="1" dirty="0" smtClean="0"/>
              <a:t>Dialogue </a:t>
            </a:r>
            <a:r>
              <a:rPr lang="en-US" altLang="zh-CN" sz="2300" b="1" dirty="0"/>
              <a:t>between Mode S Interrogator and </a:t>
            </a:r>
            <a:r>
              <a:rPr lang="en-US" altLang="zh-CN" sz="2300" b="1" dirty="0" smtClean="0"/>
              <a:t>Transponder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300" b="1" dirty="0"/>
              <a:t> </a:t>
            </a:r>
            <a:r>
              <a:rPr lang="en-US" altLang="zh-CN" sz="2300" b="1" dirty="0" smtClean="0"/>
              <a:t>                                                         UF11 PR</a:t>
            </a:r>
            <a:endParaRPr lang="en-US" altLang="zh-CN" sz="2300" b="1" dirty="0"/>
          </a:p>
        </p:txBody>
      </p:sp>
    </p:spTree>
    <p:extLst>
      <p:ext uri="{BB962C8B-B14F-4D97-AF65-F5344CB8AC3E}">
        <p14:creationId xmlns:p14="http://schemas.microsoft.com/office/powerpoint/2010/main" val="184127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51" y="2172045"/>
            <a:ext cx="1008112" cy="30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683" y="2148575"/>
            <a:ext cx="1008112" cy="30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899" y="2078419"/>
            <a:ext cx="1008112" cy="30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330" y="2050113"/>
            <a:ext cx="1008112" cy="30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乘号 17"/>
          <p:cNvSpPr/>
          <p:nvPr/>
        </p:nvSpPr>
        <p:spPr>
          <a:xfrm>
            <a:off x="3015923" y="3470200"/>
            <a:ext cx="519799" cy="413259"/>
          </a:xfrm>
          <a:prstGeom prst="mathMultiply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乘号 18"/>
          <p:cNvSpPr/>
          <p:nvPr/>
        </p:nvSpPr>
        <p:spPr>
          <a:xfrm>
            <a:off x="6770533" y="2416630"/>
            <a:ext cx="648072" cy="504056"/>
          </a:xfrm>
          <a:prstGeom prst="mathMultiply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乘号 19"/>
          <p:cNvSpPr/>
          <p:nvPr/>
        </p:nvSpPr>
        <p:spPr>
          <a:xfrm>
            <a:off x="8566736" y="2375331"/>
            <a:ext cx="648072" cy="504056"/>
          </a:xfrm>
          <a:prstGeom prst="mathMultiply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乘号 21"/>
          <p:cNvSpPr/>
          <p:nvPr/>
        </p:nvSpPr>
        <p:spPr>
          <a:xfrm>
            <a:off x="8596888" y="3199614"/>
            <a:ext cx="648072" cy="504056"/>
          </a:xfrm>
          <a:prstGeom prst="mathMultiply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Group 67"/>
          <p:cNvGrpSpPr>
            <a:grpSpLocks/>
          </p:cNvGrpSpPr>
          <p:nvPr/>
        </p:nvGrpSpPr>
        <p:grpSpPr bwMode="auto">
          <a:xfrm rot="5400000">
            <a:off x="5061722" y="4117041"/>
            <a:ext cx="1356748" cy="1014391"/>
            <a:chOff x="4200" y="3807"/>
            <a:chExt cx="547" cy="248"/>
          </a:xfrm>
        </p:grpSpPr>
        <p:sp>
          <p:nvSpPr>
            <p:cNvPr id="24" name="Freeform 68"/>
            <p:cNvSpPr>
              <a:spLocks/>
            </p:cNvSpPr>
            <p:nvPr/>
          </p:nvSpPr>
          <p:spPr bwMode="auto">
            <a:xfrm>
              <a:off x="4200" y="3807"/>
              <a:ext cx="74" cy="248"/>
            </a:xfrm>
            <a:custGeom>
              <a:avLst/>
              <a:gdLst>
                <a:gd name="T0" fmla="*/ 37 w 74"/>
                <a:gd name="T1" fmla="*/ 0 h 248"/>
                <a:gd name="T2" fmla="*/ 33 w 74"/>
                <a:gd name="T3" fmla="*/ 6 h 248"/>
                <a:gd name="T4" fmla="*/ 27 w 74"/>
                <a:gd name="T5" fmla="*/ 15 h 248"/>
                <a:gd name="T6" fmla="*/ 23 w 74"/>
                <a:gd name="T7" fmla="*/ 23 h 248"/>
                <a:gd name="T8" fmla="*/ 18 w 74"/>
                <a:gd name="T9" fmla="*/ 32 h 248"/>
                <a:gd name="T10" fmla="*/ 14 w 74"/>
                <a:gd name="T11" fmla="*/ 41 h 248"/>
                <a:gd name="T12" fmla="*/ 11 w 74"/>
                <a:gd name="T13" fmla="*/ 50 h 248"/>
                <a:gd name="T14" fmla="*/ 8 w 74"/>
                <a:gd name="T15" fmla="*/ 60 h 248"/>
                <a:gd name="T16" fmla="*/ 5 w 74"/>
                <a:gd name="T17" fmla="*/ 72 h 248"/>
                <a:gd name="T18" fmla="*/ 3 w 74"/>
                <a:gd name="T19" fmla="*/ 81 h 248"/>
                <a:gd name="T20" fmla="*/ 1 w 74"/>
                <a:gd name="T21" fmla="*/ 92 h 248"/>
                <a:gd name="T22" fmla="*/ 1 w 74"/>
                <a:gd name="T23" fmla="*/ 102 h 248"/>
                <a:gd name="T24" fmla="*/ 0 w 74"/>
                <a:gd name="T25" fmla="*/ 114 h 248"/>
                <a:gd name="T26" fmla="*/ 0 w 74"/>
                <a:gd name="T27" fmla="*/ 126 h 248"/>
                <a:gd name="T28" fmla="*/ 1 w 74"/>
                <a:gd name="T29" fmla="*/ 138 h 248"/>
                <a:gd name="T30" fmla="*/ 2 w 74"/>
                <a:gd name="T31" fmla="*/ 148 h 248"/>
                <a:gd name="T32" fmla="*/ 3 w 74"/>
                <a:gd name="T33" fmla="*/ 156 h 248"/>
                <a:gd name="T34" fmla="*/ 5 w 74"/>
                <a:gd name="T35" fmla="*/ 167 h 248"/>
                <a:gd name="T36" fmla="*/ 8 w 74"/>
                <a:gd name="T37" fmla="*/ 177 h 248"/>
                <a:gd name="T38" fmla="*/ 12 w 74"/>
                <a:gd name="T39" fmla="*/ 188 h 248"/>
                <a:gd name="T40" fmla="*/ 16 w 74"/>
                <a:gd name="T41" fmla="*/ 198 h 248"/>
                <a:gd name="T42" fmla="*/ 20 w 74"/>
                <a:gd name="T43" fmla="*/ 208 h 248"/>
                <a:gd name="T44" fmla="*/ 25 w 74"/>
                <a:gd name="T45" fmla="*/ 217 h 248"/>
                <a:gd name="T46" fmla="*/ 31 w 74"/>
                <a:gd name="T47" fmla="*/ 227 h 248"/>
                <a:gd name="T48" fmla="*/ 38 w 74"/>
                <a:gd name="T49" fmla="*/ 236 h 248"/>
                <a:gd name="T50" fmla="*/ 46 w 74"/>
                <a:gd name="T51" fmla="*/ 245 h 248"/>
                <a:gd name="T52" fmla="*/ 48 w 74"/>
                <a:gd name="T53" fmla="*/ 247 h 248"/>
                <a:gd name="T54" fmla="*/ 73 w 74"/>
                <a:gd name="T55" fmla="*/ 241 h 248"/>
                <a:gd name="T56" fmla="*/ 65 w 74"/>
                <a:gd name="T57" fmla="*/ 234 h 248"/>
                <a:gd name="T58" fmla="*/ 58 w 74"/>
                <a:gd name="T59" fmla="*/ 226 h 248"/>
                <a:gd name="T60" fmla="*/ 52 w 74"/>
                <a:gd name="T61" fmla="*/ 217 h 248"/>
                <a:gd name="T62" fmla="*/ 47 w 74"/>
                <a:gd name="T63" fmla="*/ 207 h 248"/>
                <a:gd name="T64" fmla="*/ 42 w 74"/>
                <a:gd name="T65" fmla="*/ 196 h 248"/>
                <a:gd name="T66" fmla="*/ 38 w 74"/>
                <a:gd name="T67" fmla="*/ 186 h 248"/>
                <a:gd name="T68" fmla="*/ 34 w 74"/>
                <a:gd name="T69" fmla="*/ 176 h 248"/>
                <a:gd name="T70" fmla="*/ 31 w 74"/>
                <a:gd name="T71" fmla="*/ 164 h 248"/>
                <a:gd name="T72" fmla="*/ 29 w 74"/>
                <a:gd name="T73" fmla="*/ 153 h 248"/>
                <a:gd name="T74" fmla="*/ 27 w 74"/>
                <a:gd name="T75" fmla="*/ 143 h 248"/>
                <a:gd name="T76" fmla="*/ 27 w 74"/>
                <a:gd name="T77" fmla="*/ 132 h 248"/>
                <a:gd name="T78" fmla="*/ 26 w 74"/>
                <a:gd name="T79" fmla="*/ 123 h 248"/>
                <a:gd name="T80" fmla="*/ 27 w 74"/>
                <a:gd name="T81" fmla="*/ 112 h 248"/>
                <a:gd name="T82" fmla="*/ 27 w 74"/>
                <a:gd name="T83" fmla="*/ 100 h 248"/>
                <a:gd name="T84" fmla="*/ 29 w 74"/>
                <a:gd name="T85" fmla="*/ 89 h 248"/>
                <a:gd name="T86" fmla="*/ 30 w 74"/>
                <a:gd name="T87" fmla="*/ 79 h 248"/>
                <a:gd name="T88" fmla="*/ 33 w 74"/>
                <a:gd name="T89" fmla="*/ 67 h 248"/>
                <a:gd name="T90" fmla="*/ 36 w 74"/>
                <a:gd name="T91" fmla="*/ 56 h 248"/>
                <a:gd name="T92" fmla="*/ 40 w 74"/>
                <a:gd name="T93" fmla="*/ 45 h 248"/>
                <a:gd name="T94" fmla="*/ 45 w 74"/>
                <a:gd name="T95" fmla="*/ 36 h 248"/>
                <a:gd name="T96" fmla="*/ 50 w 74"/>
                <a:gd name="T97" fmla="*/ 25 h 248"/>
                <a:gd name="T98" fmla="*/ 57 w 74"/>
                <a:gd name="T99" fmla="*/ 15 h 248"/>
                <a:gd name="T100" fmla="*/ 63 w 74"/>
                <a:gd name="T101" fmla="*/ 7 h 248"/>
                <a:gd name="T102" fmla="*/ 37 w 74"/>
                <a:gd name="T10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" h="248">
                  <a:moveTo>
                    <a:pt x="37" y="0"/>
                  </a:moveTo>
                  <a:lnTo>
                    <a:pt x="33" y="6"/>
                  </a:lnTo>
                  <a:lnTo>
                    <a:pt x="27" y="15"/>
                  </a:lnTo>
                  <a:lnTo>
                    <a:pt x="23" y="23"/>
                  </a:lnTo>
                  <a:lnTo>
                    <a:pt x="18" y="32"/>
                  </a:lnTo>
                  <a:lnTo>
                    <a:pt x="14" y="41"/>
                  </a:lnTo>
                  <a:lnTo>
                    <a:pt x="11" y="50"/>
                  </a:lnTo>
                  <a:lnTo>
                    <a:pt x="8" y="60"/>
                  </a:lnTo>
                  <a:lnTo>
                    <a:pt x="5" y="72"/>
                  </a:lnTo>
                  <a:lnTo>
                    <a:pt x="3" y="81"/>
                  </a:lnTo>
                  <a:lnTo>
                    <a:pt x="1" y="92"/>
                  </a:lnTo>
                  <a:lnTo>
                    <a:pt x="1" y="102"/>
                  </a:lnTo>
                  <a:lnTo>
                    <a:pt x="0" y="114"/>
                  </a:lnTo>
                  <a:lnTo>
                    <a:pt x="0" y="126"/>
                  </a:lnTo>
                  <a:lnTo>
                    <a:pt x="1" y="138"/>
                  </a:lnTo>
                  <a:lnTo>
                    <a:pt x="2" y="148"/>
                  </a:lnTo>
                  <a:lnTo>
                    <a:pt x="3" y="156"/>
                  </a:lnTo>
                  <a:lnTo>
                    <a:pt x="5" y="167"/>
                  </a:lnTo>
                  <a:lnTo>
                    <a:pt x="8" y="177"/>
                  </a:lnTo>
                  <a:lnTo>
                    <a:pt x="12" y="188"/>
                  </a:lnTo>
                  <a:lnTo>
                    <a:pt x="16" y="198"/>
                  </a:lnTo>
                  <a:lnTo>
                    <a:pt x="20" y="208"/>
                  </a:lnTo>
                  <a:lnTo>
                    <a:pt x="25" y="217"/>
                  </a:lnTo>
                  <a:lnTo>
                    <a:pt x="31" y="227"/>
                  </a:lnTo>
                  <a:lnTo>
                    <a:pt x="38" y="236"/>
                  </a:lnTo>
                  <a:lnTo>
                    <a:pt x="46" y="245"/>
                  </a:lnTo>
                  <a:lnTo>
                    <a:pt x="48" y="247"/>
                  </a:lnTo>
                  <a:lnTo>
                    <a:pt x="73" y="241"/>
                  </a:lnTo>
                  <a:lnTo>
                    <a:pt x="65" y="234"/>
                  </a:lnTo>
                  <a:lnTo>
                    <a:pt x="58" y="226"/>
                  </a:lnTo>
                  <a:lnTo>
                    <a:pt x="52" y="217"/>
                  </a:lnTo>
                  <a:lnTo>
                    <a:pt x="47" y="207"/>
                  </a:lnTo>
                  <a:lnTo>
                    <a:pt x="42" y="196"/>
                  </a:lnTo>
                  <a:lnTo>
                    <a:pt x="38" y="186"/>
                  </a:lnTo>
                  <a:lnTo>
                    <a:pt x="34" y="176"/>
                  </a:lnTo>
                  <a:lnTo>
                    <a:pt x="31" y="164"/>
                  </a:lnTo>
                  <a:lnTo>
                    <a:pt x="29" y="153"/>
                  </a:lnTo>
                  <a:lnTo>
                    <a:pt x="27" y="143"/>
                  </a:lnTo>
                  <a:lnTo>
                    <a:pt x="27" y="132"/>
                  </a:lnTo>
                  <a:lnTo>
                    <a:pt x="26" y="123"/>
                  </a:lnTo>
                  <a:lnTo>
                    <a:pt x="27" y="112"/>
                  </a:lnTo>
                  <a:lnTo>
                    <a:pt x="27" y="100"/>
                  </a:lnTo>
                  <a:lnTo>
                    <a:pt x="29" y="89"/>
                  </a:lnTo>
                  <a:lnTo>
                    <a:pt x="30" y="79"/>
                  </a:lnTo>
                  <a:lnTo>
                    <a:pt x="33" y="67"/>
                  </a:lnTo>
                  <a:lnTo>
                    <a:pt x="36" y="56"/>
                  </a:lnTo>
                  <a:lnTo>
                    <a:pt x="40" y="45"/>
                  </a:lnTo>
                  <a:lnTo>
                    <a:pt x="45" y="36"/>
                  </a:lnTo>
                  <a:lnTo>
                    <a:pt x="50" y="25"/>
                  </a:lnTo>
                  <a:lnTo>
                    <a:pt x="57" y="15"/>
                  </a:lnTo>
                  <a:lnTo>
                    <a:pt x="63" y="7"/>
                  </a:lnTo>
                  <a:lnTo>
                    <a:pt x="37" y="0"/>
                  </a:lnTo>
                </a:path>
              </a:pathLst>
            </a:custGeom>
            <a:solidFill>
              <a:srgbClr val="7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69"/>
            <p:cNvSpPr>
              <a:spLocks/>
            </p:cNvSpPr>
            <p:nvPr/>
          </p:nvSpPr>
          <p:spPr bwMode="auto">
            <a:xfrm>
              <a:off x="4273" y="3821"/>
              <a:ext cx="62" cy="221"/>
            </a:xfrm>
            <a:custGeom>
              <a:avLst/>
              <a:gdLst>
                <a:gd name="T0" fmla="*/ 28 w 62"/>
                <a:gd name="T1" fmla="*/ 0 h 221"/>
                <a:gd name="T2" fmla="*/ 22 w 62"/>
                <a:gd name="T3" fmla="*/ 9 h 221"/>
                <a:gd name="T4" fmla="*/ 18 w 62"/>
                <a:gd name="T5" fmla="*/ 18 h 221"/>
                <a:gd name="T6" fmla="*/ 14 w 62"/>
                <a:gd name="T7" fmla="*/ 27 h 221"/>
                <a:gd name="T8" fmla="*/ 11 w 62"/>
                <a:gd name="T9" fmla="*/ 36 h 221"/>
                <a:gd name="T10" fmla="*/ 7 w 62"/>
                <a:gd name="T11" fmla="*/ 46 h 221"/>
                <a:gd name="T12" fmla="*/ 5 w 62"/>
                <a:gd name="T13" fmla="*/ 58 h 221"/>
                <a:gd name="T14" fmla="*/ 3 w 62"/>
                <a:gd name="T15" fmla="*/ 67 h 221"/>
                <a:gd name="T16" fmla="*/ 2 w 62"/>
                <a:gd name="T17" fmla="*/ 78 h 221"/>
                <a:gd name="T18" fmla="*/ 1 w 62"/>
                <a:gd name="T19" fmla="*/ 88 h 221"/>
                <a:gd name="T20" fmla="*/ 0 w 62"/>
                <a:gd name="T21" fmla="*/ 100 h 221"/>
                <a:gd name="T22" fmla="*/ 1 w 62"/>
                <a:gd name="T23" fmla="*/ 112 h 221"/>
                <a:gd name="T24" fmla="*/ 1 w 62"/>
                <a:gd name="T25" fmla="*/ 124 h 221"/>
                <a:gd name="T26" fmla="*/ 2 w 62"/>
                <a:gd name="T27" fmla="*/ 134 h 221"/>
                <a:gd name="T28" fmla="*/ 3 w 62"/>
                <a:gd name="T29" fmla="*/ 142 h 221"/>
                <a:gd name="T30" fmla="*/ 6 w 62"/>
                <a:gd name="T31" fmla="*/ 153 h 221"/>
                <a:gd name="T32" fmla="*/ 8 w 62"/>
                <a:gd name="T33" fmla="*/ 163 h 221"/>
                <a:gd name="T34" fmla="*/ 12 w 62"/>
                <a:gd name="T35" fmla="*/ 174 h 221"/>
                <a:gd name="T36" fmla="*/ 16 w 62"/>
                <a:gd name="T37" fmla="*/ 184 h 221"/>
                <a:gd name="T38" fmla="*/ 20 w 62"/>
                <a:gd name="T39" fmla="*/ 194 h 221"/>
                <a:gd name="T40" fmla="*/ 25 w 62"/>
                <a:gd name="T41" fmla="*/ 203 h 221"/>
                <a:gd name="T42" fmla="*/ 31 w 62"/>
                <a:gd name="T43" fmla="*/ 213 h 221"/>
                <a:gd name="T44" fmla="*/ 37 w 62"/>
                <a:gd name="T45" fmla="*/ 220 h 221"/>
                <a:gd name="T46" fmla="*/ 61 w 62"/>
                <a:gd name="T47" fmla="*/ 214 h 221"/>
                <a:gd name="T48" fmla="*/ 58 w 62"/>
                <a:gd name="T49" fmla="*/ 212 h 221"/>
                <a:gd name="T50" fmla="*/ 52 w 62"/>
                <a:gd name="T51" fmla="*/ 203 h 221"/>
                <a:gd name="T52" fmla="*/ 47 w 62"/>
                <a:gd name="T53" fmla="*/ 193 h 221"/>
                <a:gd name="T54" fmla="*/ 41 w 62"/>
                <a:gd name="T55" fmla="*/ 182 h 221"/>
                <a:gd name="T56" fmla="*/ 37 w 62"/>
                <a:gd name="T57" fmla="*/ 172 h 221"/>
                <a:gd name="T58" fmla="*/ 34 w 62"/>
                <a:gd name="T59" fmla="*/ 162 h 221"/>
                <a:gd name="T60" fmla="*/ 31 w 62"/>
                <a:gd name="T61" fmla="*/ 150 h 221"/>
                <a:gd name="T62" fmla="*/ 29 w 62"/>
                <a:gd name="T63" fmla="*/ 139 h 221"/>
                <a:gd name="T64" fmla="*/ 28 w 62"/>
                <a:gd name="T65" fmla="*/ 129 h 221"/>
                <a:gd name="T66" fmla="*/ 26 w 62"/>
                <a:gd name="T67" fmla="*/ 118 h 221"/>
                <a:gd name="T68" fmla="*/ 26 w 62"/>
                <a:gd name="T69" fmla="*/ 109 h 221"/>
                <a:gd name="T70" fmla="*/ 26 w 62"/>
                <a:gd name="T71" fmla="*/ 98 h 221"/>
                <a:gd name="T72" fmla="*/ 27 w 62"/>
                <a:gd name="T73" fmla="*/ 86 h 221"/>
                <a:gd name="T74" fmla="*/ 28 w 62"/>
                <a:gd name="T75" fmla="*/ 75 h 221"/>
                <a:gd name="T76" fmla="*/ 30 w 62"/>
                <a:gd name="T77" fmla="*/ 64 h 221"/>
                <a:gd name="T78" fmla="*/ 33 w 62"/>
                <a:gd name="T79" fmla="*/ 53 h 221"/>
                <a:gd name="T80" fmla="*/ 37 w 62"/>
                <a:gd name="T81" fmla="*/ 42 h 221"/>
                <a:gd name="T82" fmla="*/ 40 w 62"/>
                <a:gd name="T83" fmla="*/ 31 h 221"/>
                <a:gd name="T84" fmla="*/ 45 w 62"/>
                <a:gd name="T85" fmla="*/ 22 h 221"/>
                <a:gd name="T86" fmla="*/ 50 w 62"/>
                <a:gd name="T87" fmla="*/ 10 h 221"/>
                <a:gd name="T88" fmla="*/ 55 w 62"/>
                <a:gd name="T89" fmla="*/ 5 h 221"/>
                <a:gd name="T90" fmla="*/ 28 w 62"/>
                <a:gd name="T9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2" h="221">
                  <a:moveTo>
                    <a:pt x="28" y="0"/>
                  </a:moveTo>
                  <a:lnTo>
                    <a:pt x="22" y="9"/>
                  </a:lnTo>
                  <a:lnTo>
                    <a:pt x="18" y="18"/>
                  </a:lnTo>
                  <a:lnTo>
                    <a:pt x="14" y="27"/>
                  </a:lnTo>
                  <a:lnTo>
                    <a:pt x="11" y="36"/>
                  </a:lnTo>
                  <a:lnTo>
                    <a:pt x="7" y="46"/>
                  </a:lnTo>
                  <a:lnTo>
                    <a:pt x="5" y="58"/>
                  </a:lnTo>
                  <a:lnTo>
                    <a:pt x="3" y="67"/>
                  </a:lnTo>
                  <a:lnTo>
                    <a:pt x="2" y="78"/>
                  </a:lnTo>
                  <a:lnTo>
                    <a:pt x="1" y="88"/>
                  </a:lnTo>
                  <a:lnTo>
                    <a:pt x="0" y="100"/>
                  </a:lnTo>
                  <a:lnTo>
                    <a:pt x="1" y="112"/>
                  </a:lnTo>
                  <a:lnTo>
                    <a:pt x="1" y="124"/>
                  </a:lnTo>
                  <a:lnTo>
                    <a:pt x="2" y="134"/>
                  </a:lnTo>
                  <a:lnTo>
                    <a:pt x="3" y="142"/>
                  </a:lnTo>
                  <a:lnTo>
                    <a:pt x="6" y="153"/>
                  </a:lnTo>
                  <a:lnTo>
                    <a:pt x="8" y="163"/>
                  </a:lnTo>
                  <a:lnTo>
                    <a:pt x="12" y="174"/>
                  </a:lnTo>
                  <a:lnTo>
                    <a:pt x="16" y="184"/>
                  </a:lnTo>
                  <a:lnTo>
                    <a:pt x="20" y="194"/>
                  </a:lnTo>
                  <a:lnTo>
                    <a:pt x="25" y="203"/>
                  </a:lnTo>
                  <a:lnTo>
                    <a:pt x="31" y="213"/>
                  </a:lnTo>
                  <a:lnTo>
                    <a:pt x="37" y="220"/>
                  </a:lnTo>
                  <a:lnTo>
                    <a:pt x="61" y="214"/>
                  </a:lnTo>
                  <a:lnTo>
                    <a:pt x="58" y="212"/>
                  </a:lnTo>
                  <a:lnTo>
                    <a:pt x="52" y="203"/>
                  </a:lnTo>
                  <a:lnTo>
                    <a:pt x="47" y="193"/>
                  </a:lnTo>
                  <a:lnTo>
                    <a:pt x="41" y="182"/>
                  </a:lnTo>
                  <a:lnTo>
                    <a:pt x="37" y="172"/>
                  </a:lnTo>
                  <a:lnTo>
                    <a:pt x="34" y="162"/>
                  </a:lnTo>
                  <a:lnTo>
                    <a:pt x="31" y="150"/>
                  </a:lnTo>
                  <a:lnTo>
                    <a:pt x="29" y="139"/>
                  </a:lnTo>
                  <a:lnTo>
                    <a:pt x="28" y="129"/>
                  </a:lnTo>
                  <a:lnTo>
                    <a:pt x="26" y="118"/>
                  </a:lnTo>
                  <a:lnTo>
                    <a:pt x="26" y="109"/>
                  </a:lnTo>
                  <a:lnTo>
                    <a:pt x="26" y="98"/>
                  </a:lnTo>
                  <a:lnTo>
                    <a:pt x="27" y="86"/>
                  </a:lnTo>
                  <a:lnTo>
                    <a:pt x="28" y="75"/>
                  </a:lnTo>
                  <a:lnTo>
                    <a:pt x="30" y="64"/>
                  </a:lnTo>
                  <a:lnTo>
                    <a:pt x="33" y="53"/>
                  </a:lnTo>
                  <a:lnTo>
                    <a:pt x="37" y="42"/>
                  </a:lnTo>
                  <a:lnTo>
                    <a:pt x="40" y="31"/>
                  </a:lnTo>
                  <a:lnTo>
                    <a:pt x="45" y="22"/>
                  </a:lnTo>
                  <a:lnTo>
                    <a:pt x="50" y="10"/>
                  </a:lnTo>
                  <a:lnTo>
                    <a:pt x="55" y="5"/>
                  </a:lnTo>
                  <a:lnTo>
                    <a:pt x="28" y="0"/>
                  </a:lnTo>
                </a:path>
              </a:pathLst>
            </a:custGeom>
            <a:solidFill>
              <a:srgbClr val="7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70"/>
            <p:cNvSpPr>
              <a:spLocks/>
            </p:cNvSpPr>
            <p:nvPr/>
          </p:nvSpPr>
          <p:spPr bwMode="auto">
            <a:xfrm>
              <a:off x="4347" y="3834"/>
              <a:ext cx="52" cy="194"/>
            </a:xfrm>
            <a:custGeom>
              <a:avLst/>
              <a:gdLst>
                <a:gd name="T0" fmla="*/ 18 w 52"/>
                <a:gd name="T1" fmla="*/ 5 h 194"/>
                <a:gd name="T2" fmla="*/ 14 w 52"/>
                <a:gd name="T3" fmla="*/ 14 h 194"/>
                <a:gd name="T4" fmla="*/ 11 w 52"/>
                <a:gd name="T5" fmla="*/ 23 h 194"/>
                <a:gd name="T6" fmla="*/ 8 w 52"/>
                <a:gd name="T7" fmla="*/ 33 h 194"/>
                <a:gd name="T8" fmla="*/ 5 w 52"/>
                <a:gd name="T9" fmla="*/ 45 h 194"/>
                <a:gd name="T10" fmla="*/ 3 w 52"/>
                <a:gd name="T11" fmla="*/ 54 h 194"/>
                <a:gd name="T12" fmla="*/ 2 w 52"/>
                <a:gd name="T13" fmla="*/ 65 h 194"/>
                <a:gd name="T14" fmla="*/ 1 w 52"/>
                <a:gd name="T15" fmla="*/ 75 h 194"/>
                <a:gd name="T16" fmla="*/ 0 w 52"/>
                <a:gd name="T17" fmla="*/ 87 h 194"/>
                <a:gd name="T18" fmla="*/ 1 w 52"/>
                <a:gd name="T19" fmla="*/ 100 h 194"/>
                <a:gd name="T20" fmla="*/ 1 w 52"/>
                <a:gd name="T21" fmla="*/ 111 h 194"/>
                <a:gd name="T22" fmla="*/ 2 w 52"/>
                <a:gd name="T23" fmla="*/ 121 h 194"/>
                <a:gd name="T24" fmla="*/ 3 w 52"/>
                <a:gd name="T25" fmla="*/ 129 h 194"/>
                <a:gd name="T26" fmla="*/ 6 w 52"/>
                <a:gd name="T27" fmla="*/ 140 h 194"/>
                <a:gd name="T28" fmla="*/ 8 w 52"/>
                <a:gd name="T29" fmla="*/ 150 h 194"/>
                <a:gd name="T30" fmla="*/ 12 w 52"/>
                <a:gd name="T31" fmla="*/ 161 h 194"/>
                <a:gd name="T32" fmla="*/ 16 w 52"/>
                <a:gd name="T33" fmla="*/ 171 h 194"/>
                <a:gd name="T34" fmla="*/ 21 w 52"/>
                <a:gd name="T35" fmla="*/ 181 h 194"/>
                <a:gd name="T36" fmla="*/ 25 w 52"/>
                <a:gd name="T37" fmla="*/ 190 h 194"/>
                <a:gd name="T38" fmla="*/ 27 w 52"/>
                <a:gd name="T39" fmla="*/ 193 h 194"/>
                <a:gd name="T40" fmla="*/ 51 w 52"/>
                <a:gd name="T41" fmla="*/ 187 h 194"/>
                <a:gd name="T42" fmla="*/ 46 w 52"/>
                <a:gd name="T43" fmla="*/ 180 h 194"/>
                <a:gd name="T44" fmla="*/ 40 w 52"/>
                <a:gd name="T45" fmla="*/ 169 h 194"/>
                <a:gd name="T46" fmla="*/ 36 w 52"/>
                <a:gd name="T47" fmla="*/ 159 h 194"/>
                <a:gd name="T48" fmla="*/ 33 w 52"/>
                <a:gd name="T49" fmla="*/ 149 h 194"/>
                <a:gd name="T50" fmla="*/ 30 w 52"/>
                <a:gd name="T51" fmla="*/ 137 h 194"/>
                <a:gd name="T52" fmla="*/ 28 w 52"/>
                <a:gd name="T53" fmla="*/ 126 h 194"/>
                <a:gd name="T54" fmla="*/ 27 w 52"/>
                <a:gd name="T55" fmla="*/ 116 h 194"/>
                <a:gd name="T56" fmla="*/ 26 w 52"/>
                <a:gd name="T57" fmla="*/ 105 h 194"/>
                <a:gd name="T58" fmla="*/ 25 w 52"/>
                <a:gd name="T59" fmla="*/ 96 h 194"/>
                <a:gd name="T60" fmla="*/ 26 w 52"/>
                <a:gd name="T61" fmla="*/ 85 h 194"/>
                <a:gd name="T62" fmla="*/ 26 w 52"/>
                <a:gd name="T63" fmla="*/ 73 h 194"/>
                <a:gd name="T64" fmla="*/ 28 w 52"/>
                <a:gd name="T65" fmla="*/ 62 h 194"/>
                <a:gd name="T66" fmla="*/ 29 w 52"/>
                <a:gd name="T67" fmla="*/ 52 h 194"/>
                <a:gd name="T68" fmla="*/ 32 w 52"/>
                <a:gd name="T69" fmla="*/ 40 h 194"/>
                <a:gd name="T70" fmla="*/ 36 w 52"/>
                <a:gd name="T71" fmla="*/ 29 h 194"/>
                <a:gd name="T72" fmla="*/ 39 w 52"/>
                <a:gd name="T73" fmla="*/ 19 h 194"/>
                <a:gd name="T74" fmla="*/ 44 w 52"/>
                <a:gd name="T75" fmla="*/ 9 h 194"/>
                <a:gd name="T76" fmla="*/ 45 w 52"/>
                <a:gd name="T77" fmla="*/ 6 h 194"/>
                <a:gd name="T78" fmla="*/ 21 w 52"/>
                <a:gd name="T79" fmla="*/ 0 h 194"/>
                <a:gd name="T80" fmla="*/ 18 w 52"/>
                <a:gd name="T81" fmla="*/ 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194">
                  <a:moveTo>
                    <a:pt x="18" y="5"/>
                  </a:moveTo>
                  <a:lnTo>
                    <a:pt x="14" y="14"/>
                  </a:lnTo>
                  <a:lnTo>
                    <a:pt x="11" y="23"/>
                  </a:lnTo>
                  <a:lnTo>
                    <a:pt x="8" y="33"/>
                  </a:lnTo>
                  <a:lnTo>
                    <a:pt x="5" y="45"/>
                  </a:lnTo>
                  <a:lnTo>
                    <a:pt x="3" y="54"/>
                  </a:lnTo>
                  <a:lnTo>
                    <a:pt x="2" y="65"/>
                  </a:lnTo>
                  <a:lnTo>
                    <a:pt x="1" y="75"/>
                  </a:lnTo>
                  <a:lnTo>
                    <a:pt x="0" y="87"/>
                  </a:lnTo>
                  <a:lnTo>
                    <a:pt x="1" y="100"/>
                  </a:lnTo>
                  <a:lnTo>
                    <a:pt x="1" y="111"/>
                  </a:lnTo>
                  <a:lnTo>
                    <a:pt x="2" y="121"/>
                  </a:lnTo>
                  <a:lnTo>
                    <a:pt x="3" y="129"/>
                  </a:lnTo>
                  <a:lnTo>
                    <a:pt x="6" y="140"/>
                  </a:lnTo>
                  <a:lnTo>
                    <a:pt x="8" y="150"/>
                  </a:lnTo>
                  <a:lnTo>
                    <a:pt x="12" y="161"/>
                  </a:lnTo>
                  <a:lnTo>
                    <a:pt x="16" y="171"/>
                  </a:lnTo>
                  <a:lnTo>
                    <a:pt x="21" y="181"/>
                  </a:lnTo>
                  <a:lnTo>
                    <a:pt x="25" y="190"/>
                  </a:lnTo>
                  <a:lnTo>
                    <a:pt x="27" y="193"/>
                  </a:lnTo>
                  <a:lnTo>
                    <a:pt x="51" y="187"/>
                  </a:lnTo>
                  <a:lnTo>
                    <a:pt x="46" y="180"/>
                  </a:lnTo>
                  <a:lnTo>
                    <a:pt x="40" y="169"/>
                  </a:lnTo>
                  <a:lnTo>
                    <a:pt x="36" y="159"/>
                  </a:lnTo>
                  <a:lnTo>
                    <a:pt x="33" y="149"/>
                  </a:lnTo>
                  <a:lnTo>
                    <a:pt x="30" y="137"/>
                  </a:lnTo>
                  <a:lnTo>
                    <a:pt x="28" y="126"/>
                  </a:lnTo>
                  <a:lnTo>
                    <a:pt x="27" y="116"/>
                  </a:lnTo>
                  <a:lnTo>
                    <a:pt x="26" y="105"/>
                  </a:lnTo>
                  <a:lnTo>
                    <a:pt x="25" y="96"/>
                  </a:lnTo>
                  <a:lnTo>
                    <a:pt x="26" y="85"/>
                  </a:lnTo>
                  <a:lnTo>
                    <a:pt x="26" y="73"/>
                  </a:lnTo>
                  <a:lnTo>
                    <a:pt x="28" y="62"/>
                  </a:lnTo>
                  <a:lnTo>
                    <a:pt x="29" y="52"/>
                  </a:lnTo>
                  <a:lnTo>
                    <a:pt x="32" y="40"/>
                  </a:lnTo>
                  <a:lnTo>
                    <a:pt x="36" y="29"/>
                  </a:lnTo>
                  <a:lnTo>
                    <a:pt x="39" y="19"/>
                  </a:lnTo>
                  <a:lnTo>
                    <a:pt x="44" y="9"/>
                  </a:lnTo>
                  <a:lnTo>
                    <a:pt x="45" y="6"/>
                  </a:lnTo>
                  <a:lnTo>
                    <a:pt x="21" y="0"/>
                  </a:lnTo>
                  <a:lnTo>
                    <a:pt x="18" y="5"/>
                  </a:lnTo>
                </a:path>
              </a:pathLst>
            </a:custGeom>
            <a:solidFill>
              <a:srgbClr val="7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71"/>
            <p:cNvSpPr>
              <a:spLocks/>
            </p:cNvSpPr>
            <p:nvPr/>
          </p:nvSpPr>
          <p:spPr bwMode="auto">
            <a:xfrm>
              <a:off x="4414" y="3852"/>
              <a:ext cx="44" cy="167"/>
            </a:xfrm>
            <a:custGeom>
              <a:avLst/>
              <a:gdLst>
                <a:gd name="T0" fmla="*/ 13 w 44"/>
                <a:gd name="T1" fmla="*/ 0 h 167"/>
                <a:gd name="T2" fmla="*/ 10 w 44"/>
                <a:gd name="T3" fmla="*/ 10 h 167"/>
                <a:gd name="T4" fmla="*/ 7 w 44"/>
                <a:gd name="T5" fmla="*/ 20 h 167"/>
                <a:gd name="T6" fmla="*/ 4 w 44"/>
                <a:gd name="T7" fmla="*/ 31 h 167"/>
                <a:gd name="T8" fmla="*/ 3 w 44"/>
                <a:gd name="T9" fmla="*/ 40 h 167"/>
                <a:gd name="T10" fmla="*/ 1 w 44"/>
                <a:gd name="T11" fmla="*/ 51 h 167"/>
                <a:gd name="T12" fmla="*/ 0 w 44"/>
                <a:gd name="T13" fmla="*/ 61 h 167"/>
                <a:gd name="T14" fmla="*/ 0 w 44"/>
                <a:gd name="T15" fmla="*/ 72 h 167"/>
                <a:gd name="T16" fmla="*/ 0 w 44"/>
                <a:gd name="T17" fmla="*/ 85 h 167"/>
                <a:gd name="T18" fmla="*/ 1 w 44"/>
                <a:gd name="T19" fmla="*/ 97 h 167"/>
                <a:gd name="T20" fmla="*/ 1 w 44"/>
                <a:gd name="T21" fmla="*/ 106 h 167"/>
                <a:gd name="T22" fmla="*/ 3 w 44"/>
                <a:gd name="T23" fmla="*/ 115 h 167"/>
                <a:gd name="T24" fmla="*/ 5 w 44"/>
                <a:gd name="T25" fmla="*/ 126 h 167"/>
                <a:gd name="T26" fmla="*/ 8 w 44"/>
                <a:gd name="T27" fmla="*/ 135 h 167"/>
                <a:gd name="T28" fmla="*/ 11 w 44"/>
                <a:gd name="T29" fmla="*/ 146 h 167"/>
                <a:gd name="T30" fmla="*/ 15 w 44"/>
                <a:gd name="T31" fmla="*/ 156 h 167"/>
                <a:gd name="T32" fmla="*/ 19 w 44"/>
                <a:gd name="T33" fmla="*/ 166 h 167"/>
                <a:gd name="T34" fmla="*/ 43 w 44"/>
                <a:gd name="T35" fmla="*/ 160 h 167"/>
                <a:gd name="T36" fmla="*/ 39 w 44"/>
                <a:gd name="T37" fmla="*/ 154 h 167"/>
                <a:gd name="T38" fmla="*/ 35 w 44"/>
                <a:gd name="T39" fmla="*/ 144 h 167"/>
                <a:gd name="T40" fmla="*/ 32 w 44"/>
                <a:gd name="T41" fmla="*/ 134 h 167"/>
                <a:gd name="T42" fmla="*/ 30 w 44"/>
                <a:gd name="T43" fmla="*/ 122 h 167"/>
                <a:gd name="T44" fmla="*/ 27 w 44"/>
                <a:gd name="T45" fmla="*/ 112 h 167"/>
                <a:gd name="T46" fmla="*/ 26 w 44"/>
                <a:gd name="T47" fmla="*/ 101 h 167"/>
                <a:gd name="T48" fmla="*/ 25 w 44"/>
                <a:gd name="T49" fmla="*/ 91 h 167"/>
                <a:gd name="T50" fmla="*/ 24 w 44"/>
                <a:gd name="T51" fmla="*/ 82 h 167"/>
                <a:gd name="T52" fmla="*/ 24 w 44"/>
                <a:gd name="T53" fmla="*/ 71 h 167"/>
                <a:gd name="T54" fmla="*/ 25 w 44"/>
                <a:gd name="T55" fmla="*/ 59 h 167"/>
                <a:gd name="T56" fmla="*/ 26 w 44"/>
                <a:gd name="T57" fmla="*/ 48 h 167"/>
                <a:gd name="T58" fmla="*/ 28 w 44"/>
                <a:gd name="T59" fmla="*/ 37 h 167"/>
                <a:gd name="T60" fmla="*/ 31 w 44"/>
                <a:gd name="T61" fmla="*/ 26 h 167"/>
                <a:gd name="T62" fmla="*/ 34 w 44"/>
                <a:gd name="T63" fmla="*/ 15 h 167"/>
                <a:gd name="T64" fmla="*/ 38 w 44"/>
                <a:gd name="T65" fmla="*/ 6 h 167"/>
                <a:gd name="T66" fmla="*/ 13 w 44"/>
                <a:gd name="T6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" h="167">
                  <a:moveTo>
                    <a:pt x="13" y="0"/>
                  </a:moveTo>
                  <a:lnTo>
                    <a:pt x="10" y="10"/>
                  </a:lnTo>
                  <a:lnTo>
                    <a:pt x="7" y="20"/>
                  </a:lnTo>
                  <a:lnTo>
                    <a:pt x="4" y="31"/>
                  </a:lnTo>
                  <a:lnTo>
                    <a:pt x="3" y="40"/>
                  </a:lnTo>
                  <a:lnTo>
                    <a:pt x="1" y="51"/>
                  </a:lnTo>
                  <a:lnTo>
                    <a:pt x="0" y="61"/>
                  </a:lnTo>
                  <a:lnTo>
                    <a:pt x="0" y="72"/>
                  </a:lnTo>
                  <a:lnTo>
                    <a:pt x="0" y="85"/>
                  </a:lnTo>
                  <a:lnTo>
                    <a:pt x="1" y="97"/>
                  </a:lnTo>
                  <a:lnTo>
                    <a:pt x="1" y="106"/>
                  </a:lnTo>
                  <a:lnTo>
                    <a:pt x="3" y="115"/>
                  </a:lnTo>
                  <a:lnTo>
                    <a:pt x="5" y="126"/>
                  </a:lnTo>
                  <a:lnTo>
                    <a:pt x="8" y="135"/>
                  </a:lnTo>
                  <a:lnTo>
                    <a:pt x="11" y="146"/>
                  </a:lnTo>
                  <a:lnTo>
                    <a:pt x="15" y="156"/>
                  </a:lnTo>
                  <a:lnTo>
                    <a:pt x="19" y="166"/>
                  </a:lnTo>
                  <a:lnTo>
                    <a:pt x="43" y="160"/>
                  </a:lnTo>
                  <a:lnTo>
                    <a:pt x="39" y="154"/>
                  </a:lnTo>
                  <a:lnTo>
                    <a:pt x="35" y="144"/>
                  </a:lnTo>
                  <a:lnTo>
                    <a:pt x="32" y="134"/>
                  </a:lnTo>
                  <a:lnTo>
                    <a:pt x="30" y="122"/>
                  </a:lnTo>
                  <a:lnTo>
                    <a:pt x="27" y="112"/>
                  </a:lnTo>
                  <a:lnTo>
                    <a:pt x="26" y="101"/>
                  </a:lnTo>
                  <a:lnTo>
                    <a:pt x="25" y="91"/>
                  </a:lnTo>
                  <a:lnTo>
                    <a:pt x="24" y="82"/>
                  </a:lnTo>
                  <a:lnTo>
                    <a:pt x="24" y="71"/>
                  </a:lnTo>
                  <a:lnTo>
                    <a:pt x="25" y="59"/>
                  </a:lnTo>
                  <a:lnTo>
                    <a:pt x="26" y="48"/>
                  </a:lnTo>
                  <a:lnTo>
                    <a:pt x="28" y="37"/>
                  </a:lnTo>
                  <a:lnTo>
                    <a:pt x="31" y="26"/>
                  </a:lnTo>
                  <a:lnTo>
                    <a:pt x="34" y="15"/>
                  </a:lnTo>
                  <a:lnTo>
                    <a:pt x="38" y="6"/>
                  </a:lnTo>
                  <a:lnTo>
                    <a:pt x="13" y="0"/>
                  </a:lnTo>
                </a:path>
              </a:pathLst>
            </a:custGeom>
            <a:solidFill>
              <a:srgbClr val="7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72"/>
            <p:cNvSpPr>
              <a:spLocks/>
            </p:cNvSpPr>
            <p:nvPr/>
          </p:nvSpPr>
          <p:spPr bwMode="auto">
            <a:xfrm>
              <a:off x="4479" y="3860"/>
              <a:ext cx="37" cy="142"/>
            </a:xfrm>
            <a:custGeom>
              <a:avLst/>
              <a:gdLst>
                <a:gd name="T0" fmla="*/ 11 w 37"/>
                <a:gd name="T1" fmla="*/ 0 h 142"/>
                <a:gd name="T2" fmla="*/ 7 w 37"/>
                <a:gd name="T3" fmla="*/ 8 h 142"/>
                <a:gd name="T4" fmla="*/ 4 w 37"/>
                <a:gd name="T5" fmla="*/ 19 h 142"/>
                <a:gd name="T6" fmla="*/ 3 w 37"/>
                <a:gd name="T7" fmla="*/ 28 h 142"/>
                <a:gd name="T8" fmla="*/ 1 w 37"/>
                <a:gd name="T9" fmla="*/ 40 h 142"/>
                <a:gd name="T10" fmla="*/ 1 w 37"/>
                <a:gd name="T11" fmla="*/ 49 h 142"/>
                <a:gd name="T12" fmla="*/ 0 w 37"/>
                <a:gd name="T13" fmla="*/ 61 h 142"/>
                <a:gd name="T14" fmla="*/ 0 w 37"/>
                <a:gd name="T15" fmla="*/ 73 h 142"/>
                <a:gd name="T16" fmla="*/ 1 w 37"/>
                <a:gd name="T17" fmla="*/ 85 h 142"/>
                <a:gd name="T18" fmla="*/ 2 w 37"/>
                <a:gd name="T19" fmla="*/ 95 h 142"/>
                <a:gd name="T20" fmla="*/ 3 w 37"/>
                <a:gd name="T21" fmla="*/ 103 h 142"/>
                <a:gd name="T22" fmla="*/ 5 w 37"/>
                <a:gd name="T23" fmla="*/ 114 h 142"/>
                <a:gd name="T24" fmla="*/ 8 w 37"/>
                <a:gd name="T25" fmla="*/ 124 h 142"/>
                <a:gd name="T26" fmla="*/ 11 w 37"/>
                <a:gd name="T27" fmla="*/ 135 h 142"/>
                <a:gd name="T28" fmla="*/ 13 w 37"/>
                <a:gd name="T29" fmla="*/ 141 h 142"/>
                <a:gd name="T30" fmla="*/ 36 w 37"/>
                <a:gd name="T31" fmla="*/ 135 h 142"/>
                <a:gd name="T32" fmla="*/ 35 w 37"/>
                <a:gd name="T33" fmla="*/ 132 h 142"/>
                <a:gd name="T34" fmla="*/ 32 w 37"/>
                <a:gd name="T35" fmla="*/ 122 h 142"/>
                <a:gd name="T36" fmla="*/ 29 w 37"/>
                <a:gd name="T37" fmla="*/ 111 h 142"/>
                <a:gd name="T38" fmla="*/ 27 w 37"/>
                <a:gd name="T39" fmla="*/ 100 h 142"/>
                <a:gd name="T40" fmla="*/ 25 w 37"/>
                <a:gd name="T41" fmla="*/ 89 h 142"/>
                <a:gd name="T42" fmla="*/ 25 w 37"/>
                <a:gd name="T43" fmla="*/ 79 h 142"/>
                <a:gd name="T44" fmla="*/ 24 w 37"/>
                <a:gd name="T45" fmla="*/ 70 h 142"/>
                <a:gd name="T46" fmla="*/ 25 w 37"/>
                <a:gd name="T47" fmla="*/ 59 h 142"/>
                <a:gd name="T48" fmla="*/ 25 w 37"/>
                <a:gd name="T49" fmla="*/ 48 h 142"/>
                <a:gd name="T50" fmla="*/ 27 w 37"/>
                <a:gd name="T51" fmla="*/ 37 h 142"/>
                <a:gd name="T52" fmla="*/ 28 w 37"/>
                <a:gd name="T53" fmla="*/ 26 h 142"/>
                <a:gd name="T54" fmla="*/ 31 w 37"/>
                <a:gd name="T55" fmla="*/ 14 h 142"/>
                <a:gd name="T56" fmla="*/ 35 w 37"/>
                <a:gd name="T57" fmla="*/ 5 h 142"/>
                <a:gd name="T58" fmla="*/ 11 w 37"/>
                <a:gd name="T5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142">
                  <a:moveTo>
                    <a:pt x="11" y="0"/>
                  </a:moveTo>
                  <a:lnTo>
                    <a:pt x="7" y="8"/>
                  </a:lnTo>
                  <a:lnTo>
                    <a:pt x="4" y="19"/>
                  </a:lnTo>
                  <a:lnTo>
                    <a:pt x="3" y="28"/>
                  </a:lnTo>
                  <a:lnTo>
                    <a:pt x="1" y="40"/>
                  </a:lnTo>
                  <a:lnTo>
                    <a:pt x="1" y="49"/>
                  </a:lnTo>
                  <a:lnTo>
                    <a:pt x="0" y="61"/>
                  </a:lnTo>
                  <a:lnTo>
                    <a:pt x="0" y="73"/>
                  </a:lnTo>
                  <a:lnTo>
                    <a:pt x="1" y="85"/>
                  </a:lnTo>
                  <a:lnTo>
                    <a:pt x="2" y="95"/>
                  </a:lnTo>
                  <a:lnTo>
                    <a:pt x="3" y="103"/>
                  </a:lnTo>
                  <a:lnTo>
                    <a:pt x="5" y="114"/>
                  </a:lnTo>
                  <a:lnTo>
                    <a:pt x="8" y="124"/>
                  </a:lnTo>
                  <a:lnTo>
                    <a:pt x="11" y="135"/>
                  </a:lnTo>
                  <a:lnTo>
                    <a:pt x="13" y="141"/>
                  </a:lnTo>
                  <a:lnTo>
                    <a:pt x="36" y="135"/>
                  </a:lnTo>
                  <a:lnTo>
                    <a:pt x="35" y="132"/>
                  </a:lnTo>
                  <a:lnTo>
                    <a:pt x="32" y="122"/>
                  </a:lnTo>
                  <a:lnTo>
                    <a:pt x="29" y="111"/>
                  </a:lnTo>
                  <a:lnTo>
                    <a:pt x="27" y="100"/>
                  </a:lnTo>
                  <a:lnTo>
                    <a:pt x="25" y="89"/>
                  </a:lnTo>
                  <a:lnTo>
                    <a:pt x="25" y="79"/>
                  </a:lnTo>
                  <a:lnTo>
                    <a:pt x="24" y="70"/>
                  </a:lnTo>
                  <a:lnTo>
                    <a:pt x="25" y="59"/>
                  </a:lnTo>
                  <a:lnTo>
                    <a:pt x="25" y="48"/>
                  </a:lnTo>
                  <a:lnTo>
                    <a:pt x="27" y="37"/>
                  </a:lnTo>
                  <a:lnTo>
                    <a:pt x="28" y="26"/>
                  </a:lnTo>
                  <a:lnTo>
                    <a:pt x="31" y="14"/>
                  </a:lnTo>
                  <a:lnTo>
                    <a:pt x="35" y="5"/>
                  </a:lnTo>
                  <a:lnTo>
                    <a:pt x="11" y="0"/>
                  </a:lnTo>
                </a:path>
              </a:pathLst>
            </a:custGeom>
            <a:solidFill>
              <a:srgbClr val="7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73"/>
            <p:cNvSpPr>
              <a:spLocks/>
            </p:cNvSpPr>
            <p:nvPr/>
          </p:nvSpPr>
          <p:spPr bwMode="auto">
            <a:xfrm>
              <a:off x="4539" y="3870"/>
              <a:ext cx="35" cy="120"/>
            </a:xfrm>
            <a:custGeom>
              <a:avLst/>
              <a:gdLst>
                <a:gd name="T0" fmla="*/ 6 w 35"/>
                <a:gd name="T1" fmla="*/ 0 h 120"/>
                <a:gd name="T2" fmla="*/ 4 w 35"/>
                <a:gd name="T3" fmla="*/ 7 h 120"/>
                <a:gd name="T4" fmla="*/ 2 w 35"/>
                <a:gd name="T5" fmla="*/ 15 h 120"/>
                <a:gd name="T6" fmla="*/ 1 w 35"/>
                <a:gd name="T7" fmla="*/ 26 h 120"/>
                <a:gd name="T8" fmla="*/ 0 w 35"/>
                <a:gd name="T9" fmla="*/ 35 h 120"/>
                <a:gd name="T10" fmla="*/ 0 w 35"/>
                <a:gd name="T11" fmla="*/ 47 h 120"/>
                <a:gd name="T12" fmla="*/ 0 w 35"/>
                <a:gd name="T13" fmla="*/ 59 h 120"/>
                <a:gd name="T14" fmla="*/ 1 w 35"/>
                <a:gd name="T15" fmla="*/ 71 h 120"/>
                <a:gd name="T16" fmla="*/ 1 w 35"/>
                <a:gd name="T17" fmla="*/ 81 h 120"/>
                <a:gd name="T18" fmla="*/ 3 w 35"/>
                <a:gd name="T19" fmla="*/ 89 h 120"/>
                <a:gd name="T20" fmla="*/ 5 w 35"/>
                <a:gd name="T21" fmla="*/ 99 h 120"/>
                <a:gd name="T22" fmla="*/ 7 w 35"/>
                <a:gd name="T23" fmla="*/ 109 h 120"/>
                <a:gd name="T24" fmla="*/ 11 w 35"/>
                <a:gd name="T25" fmla="*/ 119 h 120"/>
                <a:gd name="T26" fmla="*/ 34 w 35"/>
                <a:gd name="T27" fmla="*/ 113 h 120"/>
                <a:gd name="T28" fmla="*/ 31 w 35"/>
                <a:gd name="T29" fmla="*/ 108 h 120"/>
                <a:gd name="T30" fmla="*/ 28 w 35"/>
                <a:gd name="T31" fmla="*/ 96 h 120"/>
                <a:gd name="T32" fmla="*/ 27 w 35"/>
                <a:gd name="T33" fmla="*/ 86 h 120"/>
                <a:gd name="T34" fmla="*/ 25 w 35"/>
                <a:gd name="T35" fmla="*/ 75 h 120"/>
                <a:gd name="T36" fmla="*/ 24 w 35"/>
                <a:gd name="T37" fmla="*/ 65 h 120"/>
                <a:gd name="T38" fmla="*/ 23 w 35"/>
                <a:gd name="T39" fmla="*/ 56 h 120"/>
                <a:gd name="T40" fmla="*/ 24 w 35"/>
                <a:gd name="T41" fmla="*/ 45 h 120"/>
                <a:gd name="T42" fmla="*/ 24 w 35"/>
                <a:gd name="T43" fmla="*/ 33 h 120"/>
                <a:gd name="T44" fmla="*/ 25 w 35"/>
                <a:gd name="T45" fmla="*/ 23 h 120"/>
                <a:gd name="T46" fmla="*/ 27 w 35"/>
                <a:gd name="T47" fmla="*/ 12 h 120"/>
                <a:gd name="T48" fmla="*/ 30 w 35"/>
                <a:gd name="T49" fmla="*/ 6 h 120"/>
                <a:gd name="T50" fmla="*/ 6 w 35"/>
                <a:gd name="T5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" h="120">
                  <a:moveTo>
                    <a:pt x="6" y="0"/>
                  </a:moveTo>
                  <a:lnTo>
                    <a:pt x="4" y="7"/>
                  </a:lnTo>
                  <a:lnTo>
                    <a:pt x="2" y="15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0" y="59"/>
                  </a:lnTo>
                  <a:lnTo>
                    <a:pt x="1" y="71"/>
                  </a:lnTo>
                  <a:lnTo>
                    <a:pt x="1" y="81"/>
                  </a:lnTo>
                  <a:lnTo>
                    <a:pt x="3" y="89"/>
                  </a:lnTo>
                  <a:lnTo>
                    <a:pt x="5" y="99"/>
                  </a:lnTo>
                  <a:lnTo>
                    <a:pt x="7" y="109"/>
                  </a:lnTo>
                  <a:lnTo>
                    <a:pt x="11" y="119"/>
                  </a:lnTo>
                  <a:lnTo>
                    <a:pt x="34" y="113"/>
                  </a:lnTo>
                  <a:lnTo>
                    <a:pt x="31" y="108"/>
                  </a:lnTo>
                  <a:lnTo>
                    <a:pt x="28" y="96"/>
                  </a:lnTo>
                  <a:lnTo>
                    <a:pt x="27" y="86"/>
                  </a:lnTo>
                  <a:lnTo>
                    <a:pt x="25" y="75"/>
                  </a:lnTo>
                  <a:lnTo>
                    <a:pt x="24" y="65"/>
                  </a:lnTo>
                  <a:lnTo>
                    <a:pt x="23" y="56"/>
                  </a:lnTo>
                  <a:lnTo>
                    <a:pt x="24" y="45"/>
                  </a:lnTo>
                  <a:lnTo>
                    <a:pt x="24" y="33"/>
                  </a:lnTo>
                  <a:lnTo>
                    <a:pt x="25" y="23"/>
                  </a:lnTo>
                  <a:lnTo>
                    <a:pt x="27" y="12"/>
                  </a:lnTo>
                  <a:lnTo>
                    <a:pt x="30" y="6"/>
                  </a:lnTo>
                  <a:lnTo>
                    <a:pt x="6" y="0"/>
                  </a:lnTo>
                </a:path>
              </a:pathLst>
            </a:custGeom>
            <a:solidFill>
              <a:srgbClr val="7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74"/>
            <p:cNvSpPr>
              <a:spLocks/>
            </p:cNvSpPr>
            <p:nvPr/>
          </p:nvSpPr>
          <p:spPr bwMode="auto">
            <a:xfrm>
              <a:off x="4603" y="3884"/>
              <a:ext cx="28" cy="94"/>
            </a:xfrm>
            <a:custGeom>
              <a:avLst/>
              <a:gdLst>
                <a:gd name="T0" fmla="*/ 4 w 28"/>
                <a:gd name="T1" fmla="*/ 0 h 94"/>
                <a:gd name="T2" fmla="*/ 2 w 28"/>
                <a:gd name="T3" fmla="*/ 8 h 94"/>
                <a:gd name="T4" fmla="*/ 1 w 28"/>
                <a:gd name="T5" fmla="*/ 17 h 94"/>
                <a:gd name="T6" fmla="*/ 0 w 28"/>
                <a:gd name="T7" fmla="*/ 26 h 94"/>
                <a:gd name="T8" fmla="*/ 0 w 28"/>
                <a:gd name="T9" fmla="*/ 38 h 94"/>
                <a:gd name="T10" fmla="*/ 0 w 28"/>
                <a:gd name="T11" fmla="*/ 50 h 94"/>
                <a:gd name="T12" fmla="*/ 1 w 28"/>
                <a:gd name="T13" fmla="*/ 62 h 94"/>
                <a:gd name="T14" fmla="*/ 1 w 28"/>
                <a:gd name="T15" fmla="*/ 71 h 94"/>
                <a:gd name="T16" fmla="*/ 2 w 28"/>
                <a:gd name="T17" fmla="*/ 80 h 94"/>
                <a:gd name="T18" fmla="*/ 3 w 28"/>
                <a:gd name="T19" fmla="*/ 88 h 94"/>
                <a:gd name="T20" fmla="*/ 4 w 28"/>
                <a:gd name="T21" fmla="*/ 93 h 94"/>
                <a:gd name="T22" fmla="*/ 27 w 28"/>
                <a:gd name="T23" fmla="*/ 86 h 94"/>
                <a:gd name="T24" fmla="*/ 25 w 28"/>
                <a:gd name="T25" fmla="*/ 76 h 94"/>
                <a:gd name="T26" fmla="*/ 23 w 28"/>
                <a:gd name="T27" fmla="*/ 66 h 94"/>
                <a:gd name="T28" fmla="*/ 23 w 28"/>
                <a:gd name="T29" fmla="*/ 56 h 94"/>
                <a:gd name="T30" fmla="*/ 22 w 28"/>
                <a:gd name="T31" fmla="*/ 47 h 94"/>
                <a:gd name="T32" fmla="*/ 22 w 28"/>
                <a:gd name="T33" fmla="*/ 35 h 94"/>
                <a:gd name="T34" fmla="*/ 22 w 28"/>
                <a:gd name="T35" fmla="*/ 24 h 94"/>
                <a:gd name="T36" fmla="*/ 24 w 28"/>
                <a:gd name="T37" fmla="*/ 14 h 94"/>
                <a:gd name="T38" fmla="*/ 26 w 28"/>
                <a:gd name="T39" fmla="*/ 6 h 94"/>
                <a:gd name="T40" fmla="*/ 4 w 28"/>
                <a:gd name="T4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94">
                  <a:moveTo>
                    <a:pt x="4" y="0"/>
                  </a:moveTo>
                  <a:lnTo>
                    <a:pt x="2" y="8"/>
                  </a:lnTo>
                  <a:lnTo>
                    <a:pt x="1" y="17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0" y="50"/>
                  </a:lnTo>
                  <a:lnTo>
                    <a:pt x="1" y="62"/>
                  </a:lnTo>
                  <a:lnTo>
                    <a:pt x="1" y="71"/>
                  </a:lnTo>
                  <a:lnTo>
                    <a:pt x="2" y="80"/>
                  </a:lnTo>
                  <a:lnTo>
                    <a:pt x="3" y="88"/>
                  </a:lnTo>
                  <a:lnTo>
                    <a:pt x="4" y="93"/>
                  </a:lnTo>
                  <a:lnTo>
                    <a:pt x="27" y="86"/>
                  </a:lnTo>
                  <a:lnTo>
                    <a:pt x="25" y="76"/>
                  </a:lnTo>
                  <a:lnTo>
                    <a:pt x="23" y="66"/>
                  </a:lnTo>
                  <a:lnTo>
                    <a:pt x="23" y="56"/>
                  </a:lnTo>
                  <a:lnTo>
                    <a:pt x="22" y="47"/>
                  </a:lnTo>
                  <a:lnTo>
                    <a:pt x="22" y="35"/>
                  </a:lnTo>
                  <a:lnTo>
                    <a:pt x="22" y="24"/>
                  </a:lnTo>
                  <a:lnTo>
                    <a:pt x="24" y="14"/>
                  </a:lnTo>
                  <a:lnTo>
                    <a:pt x="26" y="6"/>
                  </a:lnTo>
                  <a:lnTo>
                    <a:pt x="4" y="0"/>
                  </a:lnTo>
                </a:path>
              </a:pathLst>
            </a:custGeom>
            <a:solidFill>
              <a:srgbClr val="7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75"/>
            <p:cNvSpPr>
              <a:spLocks/>
            </p:cNvSpPr>
            <p:nvPr/>
          </p:nvSpPr>
          <p:spPr bwMode="auto">
            <a:xfrm>
              <a:off x="4664" y="3896"/>
              <a:ext cx="27" cy="68"/>
            </a:xfrm>
            <a:custGeom>
              <a:avLst/>
              <a:gdLst>
                <a:gd name="T0" fmla="*/ 3 w 27"/>
                <a:gd name="T1" fmla="*/ 0 h 68"/>
                <a:gd name="T2" fmla="*/ 1 w 27"/>
                <a:gd name="T3" fmla="*/ 12 h 68"/>
                <a:gd name="T4" fmla="*/ 0 w 27"/>
                <a:gd name="T5" fmla="*/ 24 h 68"/>
                <a:gd name="T6" fmla="*/ 0 w 27"/>
                <a:gd name="T7" fmla="*/ 36 h 68"/>
                <a:gd name="T8" fmla="*/ 1 w 27"/>
                <a:gd name="T9" fmla="*/ 48 h 68"/>
                <a:gd name="T10" fmla="*/ 2 w 27"/>
                <a:gd name="T11" fmla="*/ 57 h 68"/>
                <a:gd name="T12" fmla="*/ 5 w 27"/>
                <a:gd name="T13" fmla="*/ 67 h 68"/>
                <a:gd name="T14" fmla="*/ 26 w 27"/>
                <a:gd name="T15" fmla="*/ 61 h 68"/>
                <a:gd name="T16" fmla="*/ 24 w 27"/>
                <a:gd name="T17" fmla="*/ 52 h 68"/>
                <a:gd name="T18" fmla="*/ 23 w 27"/>
                <a:gd name="T19" fmla="*/ 42 h 68"/>
                <a:gd name="T20" fmla="*/ 22 w 27"/>
                <a:gd name="T21" fmla="*/ 34 h 68"/>
                <a:gd name="T22" fmla="*/ 23 w 27"/>
                <a:gd name="T23" fmla="*/ 21 h 68"/>
                <a:gd name="T24" fmla="*/ 24 w 27"/>
                <a:gd name="T25" fmla="*/ 11 h 68"/>
                <a:gd name="T26" fmla="*/ 25 w 27"/>
                <a:gd name="T27" fmla="*/ 6 h 68"/>
                <a:gd name="T28" fmla="*/ 3 w 27"/>
                <a:gd name="T2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68">
                  <a:moveTo>
                    <a:pt x="3" y="0"/>
                  </a:moveTo>
                  <a:lnTo>
                    <a:pt x="1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" y="48"/>
                  </a:lnTo>
                  <a:lnTo>
                    <a:pt x="2" y="57"/>
                  </a:lnTo>
                  <a:lnTo>
                    <a:pt x="5" y="67"/>
                  </a:lnTo>
                  <a:lnTo>
                    <a:pt x="26" y="61"/>
                  </a:lnTo>
                  <a:lnTo>
                    <a:pt x="24" y="52"/>
                  </a:lnTo>
                  <a:lnTo>
                    <a:pt x="23" y="42"/>
                  </a:lnTo>
                  <a:lnTo>
                    <a:pt x="22" y="34"/>
                  </a:lnTo>
                  <a:lnTo>
                    <a:pt x="23" y="21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3" y="0"/>
                  </a:lnTo>
                </a:path>
              </a:pathLst>
            </a:custGeom>
            <a:solidFill>
              <a:srgbClr val="7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76"/>
            <p:cNvSpPr>
              <a:spLocks/>
            </p:cNvSpPr>
            <p:nvPr/>
          </p:nvSpPr>
          <p:spPr bwMode="auto">
            <a:xfrm>
              <a:off x="4721" y="3907"/>
              <a:ext cx="26" cy="44"/>
            </a:xfrm>
            <a:custGeom>
              <a:avLst/>
              <a:gdLst>
                <a:gd name="T0" fmla="*/ 1 w 26"/>
                <a:gd name="T1" fmla="*/ 6 h 44"/>
                <a:gd name="T2" fmla="*/ 0 w 26"/>
                <a:gd name="T3" fmla="*/ 17 h 44"/>
                <a:gd name="T4" fmla="*/ 1 w 26"/>
                <a:gd name="T5" fmla="*/ 28 h 44"/>
                <a:gd name="T6" fmla="*/ 2 w 26"/>
                <a:gd name="T7" fmla="*/ 38 h 44"/>
                <a:gd name="T8" fmla="*/ 3 w 26"/>
                <a:gd name="T9" fmla="*/ 43 h 44"/>
                <a:gd name="T10" fmla="*/ 25 w 26"/>
                <a:gd name="T11" fmla="*/ 38 h 44"/>
                <a:gd name="T12" fmla="*/ 24 w 26"/>
                <a:gd name="T13" fmla="*/ 27 h 44"/>
                <a:gd name="T14" fmla="*/ 23 w 26"/>
                <a:gd name="T15" fmla="*/ 16 h 44"/>
                <a:gd name="T16" fmla="*/ 23 w 26"/>
                <a:gd name="T17" fmla="*/ 6 h 44"/>
                <a:gd name="T18" fmla="*/ 2 w 26"/>
                <a:gd name="T19" fmla="*/ 0 h 44"/>
                <a:gd name="T20" fmla="*/ 1 w 26"/>
                <a:gd name="T21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44">
                  <a:moveTo>
                    <a:pt x="1" y="6"/>
                  </a:moveTo>
                  <a:lnTo>
                    <a:pt x="0" y="17"/>
                  </a:lnTo>
                  <a:lnTo>
                    <a:pt x="1" y="28"/>
                  </a:lnTo>
                  <a:lnTo>
                    <a:pt x="2" y="38"/>
                  </a:lnTo>
                  <a:lnTo>
                    <a:pt x="3" y="43"/>
                  </a:lnTo>
                  <a:lnTo>
                    <a:pt x="25" y="38"/>
                  </a:lnTo>
                  <a:lnTo>
                    <a:pt x="24" y="27"/>
                  </a:lnTo>
                  <a:lnTo>
                    <a:pt x="23" y="16"/>
                  </a:lnTo>
                  <a:lnTo>
                    <a:pt x="23" y="6"/>
                  </a:lnTo>
                  <a:lnTo>
                    <a:pt x="2" y="0"/>
                  </a:lnTo>
                  <a:lnTo>
                    <a:pt x="1" y="6"/>
                  </a:lnTo>
                </a:path>
              </a:pathLst>
            </a:custGeom>
            <a:solidFill>
              <a:srgbClr val="7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" name="文本框 32"/>
          <p:cNvSpPr txBox="1"/>
          <p:nvPr/>
        </p:nvSpPr>
        <p:spPr bwMode="auto">
          <a:xfrm>
            <a:off x="7277134" y="5621318"/>
            <a:ext cx="558795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zh-CN" dirty="0" smtClean="0">
                <a:latin typeface="Comic Sans MS" panose="030F0702030302020204" pitchFamily="66" charset="0"/>
              </a:rPr>
              <a:t>         1-</a:t>
            </a:r>
            <a:r>
              <a:rPr lang="zh-CN" altLang="en-US" dirty="0">
                <a:latin typeface="Comic Sans MS" panose="030F0702030302020204" pitchFamily="66" charset="0"/>
              </a:rPr>
              <a:t>（</a:t>
            </a:r>
            <a:r>
              <a:rPr lang="en-US" altLang="zh-CN" dirty="0" smtClean="0">
                <a:latin typeface="Comic Sans MS" panose="030F0702030302020204" pitchFamily="66" charset="0"/>
              </a:rPr>
              <a:t>1-0.25</a:t>
            </a:r>
            <a:r>
              <a:rPr lang="en-US" altLang="zh-CN" dirty="0">
                <a:latin typeface="Comic Sans MS" panose="030F0702030302020204" pitchFamily="66" charset="0"/>
              </a:rPr>
              <a:t>)</a:t>
            </a:r>
            <a:r>
              <a:rPr lang="en-US" altLang="zh-CN" baseline="30000" dirty="0" smtClean="0">
                <a:latin typeface="Comic Sans MS" panose="030F0702030302020204" pitchFamily="66" charset="0"/>
              </a:rPr>
              <a:t>N</a:t>
            </a:r>
          </a:p>
          <a:p>
            <a:r>
              <a:rPr lang="en-US" altLang="zh-CN" baseline="30000" dirty="0">
                <a:latin typeface="Comic Sans MS" panose="030F0702030302020204" pitchFamily="66" charset="0"/>
              </a:rPr>
              <a:t> </a:t>
            </a:r>
            <a:r>
              <a:rPr lang="en-US" altLang="zh-CN" dirty="0" smtClean="0">
                <a:latin typeface="Comic Sans MS" panose="030F0702030302020204" pitchFamily="66" charset="0"/>
              </a:rPr>
              <a:t>        PR=0.5</a:t>
            </a:r>
            <a:r>
              <a:rPr lang="en-US" altLang="zh-CN" dirty="0">
                <a:latin typeface="Comic Sans MS" panose="030F0702030302020204" pitchFamily="66" charset="0"/>
              </a:rPr>
              <a:t>, </a:t>
            </a:r>
            <a:r>
              <a:rPr lang="en-US" altLang="zh-CN" dirty="0" smtClean="0">
                <a:latin typeface="Comic Sans MS" panose="030F0702030302020204" pitchFamily="66" charset="0"/>
              </a:rPr>
              <a:t>P</a:t>
            </a:r>
            <a:r>
              <a:rPr lang="en-US" altLang="zh-CN" baseline="-25000" dirty="0" smtClean="0">
                <a:latin typeface="Comic Sans MS" panose="030F0702030302020204" pitchFamily="66" charset="0"/>
              </a:rPr>
              <a:t>d</a:t>
            </a:r>
            <a:r>
              <a:rPr lang="en-US" altLang="zh-CN" dirty="0" smtClean="0">
                <a:latin typeface="Comic Sans MS" panose="030F0702030302020204" pitchFamily="66" charset="0"/>
              </a:rPr>
              <a:t>=1-0.75</a:t>
            </a:r>
            <a:r>
              <a:rPr lang="en-US" altLang="zh-CN" baseline="30000" dirty="0">
                <a:latin typeface="Comic Sans MS" panose="030F0702030302020204" pitchFamily="66" charset="0"/>
              </a:rPr>
              <a:t>N</a:t>
            </a:r>
            <a:r>
              <a:rPr lang="en-US" altLang="zh-CN" dirty="0" smtClean="0">
                <a:latin typeface="Comic Sans MS" panose="030F0702030302020204" pitchFamily="66" charset="0"/>
              </a:rPr>
              <a:t>, </a:t>
            </a:r>
          </a:p>
          <a:p>
            <a:r>
              <a:rPr lang="en-US" altLang="zh-CN" dirty="0">
                <a:latin typeface="Comic Sans MS" panose="030F0702030302020204" pitchFamily="66" charset="0"/>
              </a:rPr>
              <a:t> </a:t>
            </a:r>
            <a:r>
              <a:rPr lang="en-US" altLang="zh-CN" dirty="0" smtClean="0">
                <a:latin typeface="Comic Sans MS" panose="030F0702030302020204" pitchFamily="66" charset="0"/>
              </a:rPr>
              <a:t>        N</a:t>
            </a:r>
            <a:r>
              <a:rPr lang="zh-CN" altLang="en-US" dirty="0">
                <a:latin typeface="Comic Sans MS" panose="030F0702030302020204" pitchFamily="66" charset="0"/>
              </a:rPr>
              <a:t>＞</a:t>
            </a:r>
            <a:r>
              <a:rPr lang="en-US" altLang="zh-CN" dirty="0">
                <a:latin typeface="Comic Sans MS" panose="030F0702030302020204" pitchFamily="66" charset="0"/>
              </a:rPr>
              <a:t>8 </a:t>
            </a:r>
            <a:r>
              <a:rPr lang="zh-CN" altLang="en-US" dirty="0">
                <a:latin typeface="Comic Sans MS" panose="030F0702030302020204" pitchFamily="66" charset="0"/>
              </a:rPr>
              <a:t>→ </a:t>
            </a:r>
            <a:r>
              <a:rPr lang="en-US" altLang="zh-CN" dirty="0">
                <a:latin typeface="Comic Sans MS" panose="030F0702030302020204" pitchFamily="66" charset="0"/>
              </a:rPr>
              <a:t>P</a:t>
            </a:r>
            <a:r>
              <a:rPr lang="en-US" altLang="zh-CN" baseline="-25000" dirty="0">
                <a:latin typeface="Comic Sans MS" panose="030F0702030302020204" pitchFamily="66" charset="0"/>
              </a:rPr>
              <a:t>d</a:t>
            </a:r>
            <a:r>
              <a:rPr lang="en-US" altLang="zh-CN" dirty="0">
                <a:latin typeface="Comic Sans MS" panose="030F0702030302020204" pitchFamily="66" charset="0"/>
              </a:rPr>
              <a:t> </a:t>
            </a:r>
            <a:r>
              <a:rPr lang="zh-CN" altLang="en-US" dirty="0">
                <a:latin typeface="Comic Sans MS" panose="030F0702030302020204" pitchFamily="66" charset="0"/>
              </a:rPr>
              <a:t>＞</a:t>
            </a:r>
            <a:r>
              <a:rPr lang="en-US" altLang="zh-CN" dirty="0">
                <a:latin typeface="Comic Sans MS" panose="030F0702030302020204" pitchFamily="66" charset="0"/>
              </a:rPr>
              <a:t>90%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575" y="5197525"/>
            <a:ext cx="716777" cy="42451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4603" y="5490461"/>
            <a:ext cx="675465" cy="1388151"/>
          </a:xfrm>
          <a:prstGeom prst="rect">
            <a:avLst/>
          </a:prstGeom>
        </p:spPr>
      </p:pic>
      <p:grpSp>
        <p:nvGrpSpPr>
          <p:cNvPr id="39" name="Group 67"/>
          <p:cNvGrpSpPr>
            <a:grpSpLocks/>
          </p:cNvGrpSpPr>
          <p:nvPr/>
        </p:nvGrpSpPr>
        <p:grpSpPr bwMode="auto">
          <a:xfrm rot="14890817">
            <a:off x="2812487" y="2662730"/>
            <a:ext cx="546193" cy="309582"/>
            <a:chOff x="4200" y="3807"/>
            <a:chExt cx="547" cy="2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40" name="Freeform 68"/>
            <p:cNvSpPr>
              <a:spLocks/>
            </p:cNvSpPr>
            <p:nvPr/>
          </p:nvSpPr>
          <p:spPr bwMode="auto">
            <a:xfrm>
              <a:off x="4200" y="3807"/>
              <a:ext cx="74" cy="248"/>
            </a:xfrm>
            <a:custGeom>
              <a:avLst/>
              <a:gdLst>
                <a:gd name="T0" fmla="*/ 37 w 74"/>
                <a:gd name="T1" fmla="*/ 0 h 248"/>
                <a:gd name="T2" fmla="*/ 33 w 74"/>
                <a:gd name="T3" fmla="*/ 6 h 248"/>
                <a:gd name="T4" fmla="*/ 27 w 74"/>
                <a:gd name="T5" fmla="*/ 15 h 248"/>
                <a:gd name="T6" fmla="*/ 23 w 74"/>
                <a:gd name="T7" fmla="*/ 23 h 248"/>
                <a:gd name="T8" fmla="*/ 18 w 74"/>
                <a:gd name="T9" fmla="*/ 32 h 248"/>
                <a:gd name="T10" fmla="*/ 14 w 74"/>
                <a:gd name="T11" fmla="*/ 41 h 248"/>
                <a:gd name="T12" fmla="*/ 11 w 74"/>
                <a:gd name="T13" fmla="*/ 50 h 248"/>
                <a:gd name="T14" fmla="*/ 8 w 74"/>
                <a:gd name="T15" fmla="*/ 60 h 248"/>
                <a:gd name="T16" fmla="*/ 5 w 74"/>
                <a:gd name="T17" fmla="*/ 72 h 248"/>
                <a:gd name="T18" fmla="*/ 3 w 74"/>
                <a:gd name="T19" fmla="*/ 81 h 248"/>
                <a:gd name="T20" fmla="*/ 1 w 74"/>
                <a:gd name="T21" fmla="*/ 92 h 248"/>
                <a:gd name="T22" fmla="*/ 1 w 74"/>
                <a:gd name="T23" fmla="*/ 102 h 248"/>
                <a:gd name="T24" fmla="*/ 0 w 74"/>
                <a:gd name="T25" fmla="*/ 114 h 248"/>
                <a:gd name="T26" fmla="*/ 0 w 74"/>
                <a:gd name="T27" fmla="*/ 126 h 248"/>
                <a:gd name="T28" fmla="*/ 1 w 74"/>
                <a:gd name="T29" fmla="*/ 138 h 248"/>
                <a:gd name="T30" fmla="*/ 2 w 74"/>
                <a:gd name="T31" fmla="*/ 148 h 248"/>
                <a:gd name="T32" fmla="*/ 3 w 74"/>
                <a:gd name="T33" fmla="*/ 156 h 248"/>
                <a:gd name="T34" fmla="*/ 5 w 74"/>
                <a:gd name="T35" fmla="*/ 167 h 248"/>
                <a:gd name="T36" fmla="*/ 8 w 74"/>
                <a:gd name="T37" fmla="*/ 177 h 248"/>
                <a:gd name="T38" fmla="*/ 12 w 74"/>
                <a:gd name="T39" fmla="*/ 188 h 248"/>
                <a:gd name="T40" fmla="*/ 16 w 74"/>
                <a:gd name="T41" fmla="*/ 198 h 248"/>
                <a:gd name="T42" fmla="*/ 20 w 74"/>
                <a:gd name="T43" fmla="*/ 208 h 248"/>
                <a:gd name="T44" fmla="*/ 25 w 74"/>
                <a:gd name="T45" fmla="*/ 217 h 248"/>
                <a:gd name="T46" fmla="*/ 31 w 74"/>
                <a:gd name="T47" fmla="*/ 227 h 248"/>
                <a:gd name="T48" fmla="*/ 38 w 74"/>
                <a:gd name="T49" fmla="*/ 236 h 248"/>
                <a:gd name="T50" fmla="*/ 46 w 74"/>
                <a:gd name="T51" fmla="*/ 245 h 248"/>
                <a:gd name="T52" fmla="*/ 48 w 74"/>
                <a:gd name="T53" fmla="*/ 247 h 248"/>
                <a:gd name="T54" fmla="*/ 73 w 74"/>
                <a:gd name="T55" fmla="*/ 241 h 248"/>
                <a:gd name="T56" fmla="*/ 65 w 74"/>
                <a:gd name="T57" fmla="*/ 234 h 248"/>
                <a:gd name="T58" fmla="*/ 58 w 74"/>
                <a:gd name="T59" fmla="*/ 226 h 248"/>
                <a:gd name="T60" fmla="*/ 52 w 74"/>
                <a:gd name="T61" fmla="*/ 217 h 248"/>
                <a:gd name="T62" fmla="*/ 47 w 74"/>
                <a:gd name="T63" fmla="*/ 207 h 248"/>
                <a:gd name="T64" fmla="*/ 42 w 74"/>
                <a:gd name="T65" fmla="*/ 196 h 248"/>
                <a:gd name="T66" fmla="*/ 38 w 74"/>
                <a:gd name="T67" fmla="*/ 186 h 248"/>
                <a:gd name="T68" fmla="*/ 34 w 74"/>
                <a:gd name="T69" fmla="*/ 176 h 248"/>
                <a:gd name="T70" fmla="*/ 31 w 74"/>
                <a:gd name="T71" fmla="*/ 164 h 248"/>
                <a:gd name="T72" fmla="*/ 29 w 74"/>
                <a:gd name="T73" fmla="*/ 153 h 248"/>
                <a:gd name="T74" fmla="*/ 27 w 74"/>
                <a:gd name="T75" fmla="*/ 143 h 248"/>
                <a:gd name="T76" fmla="*/ 27 w 74"/>
                <a:gd name="T77" fmla="*/ 132 h 248"/>
                <a:gd name="T78" fmla="*/ 26 w 74"/>
                <a:gd name="T79" fmla="*/ 123 h 248"/>
                <a:gd name="T80" fmla="*/ 27 w 74"/>
                <a:gd name="T81" fmla="*/ 112 h 248"/>
                <a:gd name="T82" fmla="*/ 27 w 74"/>
                <a:gd name="T83" fmla="*/ 100 h 248"/>
                <a:gd name="T84" fmla="*/ 29 w 74"/>
                <a:gd name="T85" fmla="*/ 89 h 248"/>
                <a:gd name="T86" fmla="*/ 30 w 74"/>
                <a:gd name="T87" fmla="*/ 79 h 248"/>
                <a:gd name="T88" fmla="*/ 33 w 74"/>
                <a:gd name="T89" fmla="*/ 67 h 248"/>
                <a:gd name="T90" fmla="*/ 36 w 74"/>
                <a:gd name="T91" fmla="*/ 56 h 248"/>
                <a:gd name="T92" fmla="*/ 40 w 74"/>
                <a:gd name="T93" fmla="*/ 45 h 248"/>
                <a:gd name="T94" fmla="*/ 45 w 74"/>
                <a:gd name="T95" fmla="*/ 36 h 248"/>
                <a:gd name="T96" fmla="*/ 50 w 74"/>
                <a:gd name="T97" fmla="*/ 25 h 248"/>
                <a:gd name="T98" fmla="*/ 57 w 74"/>
                <a:gd name="T99" fmla="*/ 15 h 248"/>
                <a:gd name="T100" fmla="*/ 63 w 74"/>
                <a:gd name="T101" fmla="*/ 7 h 248"/>
                <a:gd name="T102" fmla="*/ 37 w 74"/>
                <a:gd name="T10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" h="248">
                  <a:moveTo>
                    <a:pt x="37" y="0"/>
                  </a:moveTo>
                  <a:lnTo>
                    <a:pt x="33" y="6"/>
                  </a:lnTo>
                  <a:lnTo>
                    <a:pt x="27" y="15"/>
                  </a:lnTo>
                  <a:lnTo>
                    <a:pt x="23" y="23"/>
                  </a:lnTo>
                  <a:lnTo>
                    <a:pt x="18" y="32"/>
                  </a:lnTo>
                  <a:lnTo>
                    <a:pt x="14" y="41"/>
                  </a:lnTo>
                  <a:lnTo>
                    <a:pt x="11" y="50"/>
                  </a:lnTo>
                  <a:lnTo>
                    <a:pt x="8" y="60"/>
                  </a:lnTo>
                  <a:lnTo>
                    <a:pt x="5" y="72"/>
                  </a:lnTo>
                  <a:lnTo>
                    <a:pt x="3" y="81"/>
                  </a:lnTo>
                  <a:lnTo>
                    <a:pt x="1" y="92"/>
                  </a:lnTo>
                  <a:lnTo>
                    <a:pt x="1" y="102"/>
                  </a:lnTo>
                  <a:lnTo>
                    <a:pt x="0" y="114"/>
                  </a:lnTo>
                  <a:lnTo>
                    <a:pt x="0" y="126"/>
                  </a:lnTo>
                  <a:lnTo>
                    <a:pt x="1" y="138"/>
                  </a:lnTo>
                  <a:lnTo>
                    <a:pt x="2" y="148"/>
                  </a:lnTo>
                  <a:lnTo>
                    <a:pt x="3" y="156"/>
                  </a:lnTo>
                  <a:lnTo>
                    <a:pt x="5" y="167"/>
                  </a:lnTo>
                  <a:lnTo>
                    <a:pt x="8" y="177"/>
                  </a:lnTo>
                  <a:lnTo>
                    <a:pt x="12" y="188"/>
                  </a:lnTo>
                  <a:lnTo>
                    <a:pt x="16" y="198"/>
                  </a:lnTo>
                  <a:lnTo>
                    <a:pt x="20" y="208"/>
                  </a:lnTo>
                  <a:lnTo>
                    <a:pt x="25" y="217"/>
                  </a:lnTo>
                  <a:lnTo>
                    <a:pt x="31" y="227"/>
                  </a:lnTo>
                  <a:lnTo>
                    <a:pt x="38" y="236"/>
                  </a:lnTo>
                  <a:lnTo>
                    <a:pt x="46" y="245"/>
                  </a:lnTo>
                  <a:lnTo>
                    <a:pt x="48" y="247"/>
                  </a:lnTo>
                  <a:lnTo>
                    <a:pt x="73" y="241"/>
                  </a:lnTo>
                  <a:lnTo>
                    <a:pt x="65" y="234"/>
                  </a:lnTo>
                  <a:lnTo>
                    <a:pt x="58" y="226"/>
                  </a:lnTo>
                  <a:lnTo>
                    <a:pt x="52" y="217"/>
                  </a:lnTo>
                  <a:lnTo>
                    <a:pt x="47" y="207"/>
                  </a:lnTo>
                  <a:lnTo>
                    <a:pt x="42" y="196"/>
                  </a:lnTo>
                  <a:lnTo>
                    <a:pt x="38" y="186"/>
                  </a:lnTo>
                  <a:lnTo>
                    <a:pt x="34" y="176"/>
                  </a:lnTo>
                  <a:lnTo>
                    <a:pt x="31" y="164"/>
                  </a:lnTo>
                  <a:lnTo>
                    <a:pt x="29" y="153"/>
                  </a:lnTo>
                  <a:lnTo>
                    <a:pt x="27" y="143"/>
                  </a:lnTo>
                  <a:lnTo>
                    <a:pt x="27" y="132"/>
                  </a:lnTo>
                  <a:lnTo>
                    <a:pt x="26" y="123"/>
                  </a:lnTo>
                  <a:lnTo>
                    <a:pt x="27" y="112"/>
                  </a:lnTo>
                  <a:lnTo>
                    <a:pt x="27" y="100"/>
                  </a:lnTo>
                  <a:lnTo>
                    <a:pt x="29" y="89"/>
                  </a:lnTo>
                  <a:lnTo>
                    <a:pt x="30" y="79"/>
                  </a:lnTo>
                  <a:lnTo>
                    <a:pt x="33" y="67"/>
                  </a:lnTo>
                  <a:lnTo>
                    <a:pt x="36" y="56"/>
                  </a:lnTo>
                  <a:lnTo>
                    <a:pt x="40" y="45"/>
                  </a:lnTo>
                  <a:lnTo>
                    <a:pt x="45" y="36"/>
                  </a:lnTo>
                  <a:lnTo>
                    <a:pt x="50" y="25"/>
                  </a:lnTo>
                  <a:lnTo>
                    <a:pt x="57" y="15"/>
                  </a:lnTo>
                  <a:lnTo>
                    <a:pt x="63" y="7"/>
                  </a:lnTo>
                  <a:lnTo>
                    <a:pt x="37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69"/>
            <p:cNvSpPr>
              <a:spLocks/>
            </p:cNvSpPr>
            <p:nvPr/>
          </p:nvSpPr>
          <p:spPr bwMode="auto">
            <a:xfrm>
              <a:off x="4273" y="3821"/>
              <a:ext cx="62" cy="221"/>
            </a:xfrm>
            <a:custGeom>
              <a:avLst/>
              <a:gdLst>
                <a:gd name="T0" fmla="*/ 28 w 62"/>
                <a:gd name="T1" fmla="*/ 0 h 221"/>
                <a:gd name="T2" fmla="*/ 22 w 62"/>
                <a:gd name="T3" fmla="*/ 9 h 221"/>
                <a:gd name="T4" fmla="*/ 18 w 62"/>
                <a:gd name="T5" fmla="*/ 18 h 221"/>
                <a:gd name="T6" fmla="*/ 14 w 62"/>
                <a:gd name="T7" fmla="*/ 27 h 221"/>
                <a:gd name="T8" fmla="*/ 11 w 62"/>
                <a:gd name="T9" fmla="*/ 36 h 221"/>
                <a:gd name="T10" fmla="*/ 7 w 62"/>
                <a:gd name="T11" fmla="*/ 46 h 221"/>
                <a:gd name="T12" fmla="*/ 5 w 62"/>
                <a:gd name="T13" fmla="*/ 58 h 221"/>
                <a:gd name="T14" fmla="*/ 3 w 62"/>
                <a:gd name="T15" fmla="*/ 67 h 221"/>
                <a:gd name="T16" fmla="*/ 2 w 62"/>
                <a:gd name="T17" fmla="*/ 78 h 221"/>
                <a:gd name="T18" fmla="*/ 1 w 62"/>
                <a:gd name="T19" fmla="*/ 88 h 221"/>
                <a:gd name="T20" fmla="*/ 0 w 62"/>
                <a:gd name="T21" fmla="*/ 100 h 221"/>
                <a:gd name="T22" fmla="*/ 1 w 62"/>
                <a:gd name="T23" fmla="*/ 112 h 221"/>
                <a:gd name="T24" fmla="*/ 1 w 62"/>
                <a:gd name="T25" fmla="*/ 124 h 221"/>
                <a:gd name="T26" fmla="*/ 2 w 62"/>
                <a:gd name="T27" fmla="*/ 134 h 221"/>
                <a:gd name="T28" fmla="*/ 3 w 62"/>
                <a:gd name="T29" fmla="*/ 142 h 221"/>
                <a:gd name="T30" fmla="*/ 6 w 62"/>
                <a:gd name="T31" fmla="*/ 153 h 221"/>
                <a:gd name="T32" fmla="*/ 8 w 62"/>
                <a:gd name="T33" fmla="*/ 163 h 221"/>
                <a:gd name="T34" fmla="*/ 12 w 62"/>
                <a:gd name="T35" fmla="*/ 174 h 221"/>
                <a:gd name="T36" fmla="*/ 16 w 62"/>
                <a:gd name="T37" fmla="*/ 184 h 221"/>
                <a:gd name="T38" fmla="*/ 20 w 62"/>
                <a:gd name="T39" fmla="*/ 194 h 221"/>
                <a:gd name="T40" fmla="*/ 25 w 62"/>
                <a:gd name="T41" fmla="*/ 203 h 221"/>
                <a:gd name="T42" fmla="*/ 31 w 62"/>
                <a:gd name="T43" fmla="*/ 213 h 221"/>
                <a:gd name="T44" fmla="*/ 37 w 62"/>
                <a:gd name="T45" fmla="*/ 220 h 221"/>
                <a:gd name="T46" fmla="*/ 61 w 62"/>
                <a:gd name="T47" fmla="*/ 214 h 221"/>
                <a:gd name="T48" fmla="*/ 58 w 62"/>
                <a:gd name="T49" fmla="*/ 212 h 221"/>
                <a:gd name="T50" fmla="*/ 52 w 62"/>
                <a:gd name="T51" fmla="*/ 203 h 221"/>
                <a:gd name="T52" fmla="*/ 47 w 62"/>
                <a:gd name="T53" fmla="*/ 193 h 221"/>
                <a:gd name="T54" fmla="*/ 41 w 62"/>
                <a:gd name="T55" fmla="*/ 182 h 221"/>
                <a:gd name="T56" fmla="*/ 37 w 62"/>
                <a:gd name="T57" fmla="*/ 172 h 221"/>
                <a:gd name="T58" fmla="*/ 34 w 62"/>
                <a:gd name="T59" fmla="*/ 162 h 221"/>
                <a:gd name="T60" fmla="*/ 31 w 62"/>
                <a:gd name="T61" fmla="*/ 150 h 221"/>
                <a:gd name="T62" fmla="*/ 29 w 62"/>
                <a:gd name="T63" fmla="*/ 139 h 221"/>
                <a:gd name="T64" fmla="*/ 28 w 62"/>
                <a:gd name="T65" fmla="*/ 129 h 221"/>
                <a:gd name="T66" fmla="*/ 26 w 62"/>
                <a:gd name="T67" fmla="*/ 118 h 221"/>
                <a:gd name="T68" fmla="*/ 26 w 62"/>
                <a:gd name="T69" fmla="*/ 109 h 221"/>
                <a:gd name="T70" fmla="*/ 26 w 62"/>
                <a:gd name="T71" fmla="*/ 98 h 221"/>
                <a:gd name="T72" fmla="*/ 27 w 62"/>
                <a:gd name="T73" fmla="*/ 86 h 221"/>
                <a:gd name="T74" fmla="*/ 28 w 62"/>
                <a:gd name="T75" fmla="*/ 75 h 221"/>
                <a:gd name="T76" fmla="*/ 30 w 62"/>
                <a:gd name="T77" fmla="*/ 64 h 221"/>
                <a:gd name="T78" fmla="*/ 33 w 62"/>
                <a:gd name="T79" fmla="*/ 53 h 221"/>
                <a:gd name="T80" fmla="*/ 37 w 62"/>
                <a:gd name="T81" fmla="*/ 42 h 221"/>
                <a:gd name="T82" fmla="*/ 40 w 62"/>
                <a:gd name="T83" fmla="*/ 31 h 221"/>
                <a:gd name="T84" fmla="*/ 45 w 62"/>
                <a:gd name="T85" fmla="*/ 22 h 221"/>
                <a:gd name="T86" fmla="*/ 50 w 62"/>
                <a:gd name="T87" fmla="*/ 10 h 221"/>
                <a:gd name="T88" fmla="*/ 55 w 62"/>
                <a:gd name="T89" fmla="*/ 5 h 221"/>
                <a:gd name="T90" fmla="*/ 28 w 62"/>
                <a:gd name="T9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2" h="221">
                  <a:moveTo>
                    <a:pt x="28" y="0"/>
                  </a:moveTo>
                  <a:lnTo>
                    <a:pt x="22" y="9"/>
                  </a:lnTo>
                  <a:lnTo>
                    <a:pt x="18" y="18"/>
                  </a:lnTo>
                  <a:lnTo>
                    <a:pt x="14" y="27"/>
                  </a:lnTo>
                  <a:lnTo>
                    <a:pt x="11" y="36"/>
                  </a:lnTo>
                  <a:lnTo>
                    <a:pt x="7" y="46"/>
                  </a:lnTo>
                  <a:lnTo>
                    <a:pt x="5" y="58"/>
                  </a:lnTo>
                  <a:lnTo>
                    <a:pt x="3" y="67"/>
                  </a:lnTo>
                  <a:lnTo>
                    <a:pt x="2" y="78"/>
                  </a:lnTo>
                  <a:lnTo>
                    <a:pt x="1" y="88"/>
                  </a:lnTo>
                  <a:lnTo>
                    <a:pt x="0" y="100"/>
                  </a:lnTo>
                  <a:lnTo>
                    <a:pt x="1" y="112"/>
                  </a:lnTo>
                  <a:lnTo>
                    <a:pt x="1" y="124"/>
                  </a:lnTo>
                  <a:lnTo>
                    <a:pt x="2" y="134"/>
                  </a:lnTo>
                  <a:lnTo>
                    <a:pt x="3" y="142"/>
                  </a:lnTo>
                  <a:lnTo>
                    <a:pt x="6" y="153"/>
                  </a:lnTo>
                  <a:lnTo>
                    <a:pt x="8" y="163"/>
                  </a:lnTo>
                  <a:lnTo>
                    <a:pt x="12" y="174"/>
                  </a:lnTo>
                  <a:lnTo>
                    <a:pt x="16" y="184"/>
                  </a:lnTo>
                  <a:lnTo>
                    <a:pt x="20" y="194"/>
                  </a:lnTo>
                  <a:lnTo>
                    <a:pt x="25" y="203"/>
                  </a:lnTo>
                  <a:lnTo>
                    <a:pt x="31" y="213"/>
                  </a:lnTo>
                  <a:lnTo>
                    <a:pt x="37" y="220"/>
                  </a:lnTo>
                  <a:lnTo>
                    <a:pt x="61" y="214"/>
                  </a:lnTo>
                  <a:lnTo>
                    <a:pt x="58" y="212"/>
                  </a:lnTo>
                  <a:lnTo>
                    <a:pt x="52" y="203"/>
                  </a:lnTo>
                  <a:lnTo>
                    <a:pt x="47" y="193"/>
                  </a:lnTo>
                  <a:lnTo>
                    <a:pt x="41" y="182"/>
                  </a:lnTo>
                  <a:lnTo>
                    <a:pt x="37" y="172"/>
                  </a:lnTo>
                  <a:lnTo>
                    <a:pt x="34" y="162"/>
                  </a:lnTo>
                  <a:lnTo>
                    <a:pt x="31" y="150"/>
                  </a:lnTo>
                  <a:lnTo>
                    <a:pt x="29" y="139"/>
                  </a:lnTo>
                  <a:lnTo>
                    <a:pt x="28" y="129"/>
                  </a:lnTo>
                  <a:lnTo>
                    <a:pt x="26" y="118"/>
                  </a:lnTo>
                  <a:lnTo>
                    <a:pt x="26" y="109"/>
                  </a:lnTo>
                  <a:lnTo>
                    <a:pt x="26" y="98"/>
                  </a:lnTo>
                  <a:lnTo>
                    <a:pt x="27" y="86"/>
                  </a:lnTo>
                  <a:lnTo>
                    <a:pt x="28" y="75"/>
                  </a:lnTo>
                  <a:lnTo>
                    <a:pt x="30" y="64"/>
                  </a:lnTo>
                  <a:lnTo>
                    <a:pt x="33" y="53"/>
                  </a:lnTo>
                  <a:lnTo>
                    <a:pt x="37" y="42"/>
                  </a:lnTo>
                  <a:lnTo>
                    <a:pt x="40" y="31"/>
                  </a:lnTo>
                  <a:lnTo>
                    <a:pt x="45" y="22"/>
                  </a:lnTo>
                  <a:lnTo>
                    <a:pt x="50" y="10"/>
                  </a:lnTo>
                  <a:lnTo>
                    <a:pt x="55" y="5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70"/>
            <p:cNvSpPr>
              <a:spLocks/>
            </p:cNvSpPr>
            <p:nvPr/>
          </p:nvSpPr>
          <p:spPr bwMode="auto">
            <a:xfrm>
              <a:off x="4347" y="3834"/>
              <a:ext cx="52" cy="194"/>
            </a:xfrm>
            <a:custGeom>
              <a:avLst/>
              <a:gdLst>
                <a:gd name="T0" fmla="*/ 18 w 52"/>
                <a:gd name="T1" fmla="*/ 5 h 194"/>
                <a:gd name="T2" fmla="*/ 14 w 52"/>
                <a:gd name="T3" fmla="*/ 14 h 194"/>
                <a:gd name="T4" fmla="*/ 11 w 52"/>
                <a:gd name="T5" fmla="*/ 23 h 194"/>
                <a:gd name="T6" fmla="*/ 8 w 52"/>
                <a:gd name="T7" fmla="*/ 33 h 194"/>
                <a:gd name="T8" fmla="*/ 5 w 52"/>
                <a:gd name="T9" fmla="*/ 45 h 194"/>
                <a:gd name="T10" fmla="*/ 3 w 52"/>
                <a:gd name="T11" fmla="*/ 54 h 194"/>
                <a:gd name="T12" fmla="*/ 2 w 52"/>
                <a:gd name="T13" fmla="*/ 65 h 194"/>
                <a:gd name="T14" fmla="*/ 1 w 52"/>
                <a:gd name="T15" fmla="*/ 75 h 194"/>
                <a:gd name="T16" fmla="*/ 0 w 52"/>
                <a:gd name="T17" fmla="*/ 87 h 194"/>
                <a:gd name="T18" fmla="*/ 1 w 52"/>
                <a:gd name="T19" fmla="*/ 100 h 194"/>
                <a:gd name="T20" fmla="*/ 1 w 52"/>
                <a:gd name="T21" fmla="*/ 111 h 194"/>
                <a:gd name="T22" fmla="*/ 2 w 52"/>
                <a:gd name="T23" fmla="*/ 121 h 194"/>
                <a:gd name="T24" fmla="*/ 3 w 52"/>
                <a:gd name="T25" fmla="*/ 129 h 194"/>
                <a:gd name="T26" fmla="*/ 6 w 52"/>
                <a:gd name="T27" fmla="*/ 140 h 194"/>
                <a:gd name="T28" fmla="*/ 8 w 52"/>
                <a:gd name="T29" fmla="*/ 150 h 194"/>
                <a:gd name="T30" fmla="*/ 12 w 52"/>
                <a:gd name="T31" fmla="*/ 161 h 194"/>
                <a:gd name="T32" fmla="*/ 16 w 52"/>
                <a:gd name="T33" fmla="*/ 171 h 194"/>
                <a:gd name="T34" fmla="*/ 21 w 52"/>
                <a:gd name="T35" fmla="*/ 181 h 194"/>
                <a:gd name="T36" fmla="*/ 25 w 52"/>
                <a:gd name="T37" fmla="*/ 190 h 194"/>
                <a:gd name="T38" fmla="*/ 27 w 52"/>
                <a:gd name="T39" fmla="*/ 193 h 194"/>
                <a:gd name="T40" fmla="*/ 51 w 52"/>
                <a:gd name="T41" fmla="*/ 187 h 194"/>
                <a:gd name="T42" fmla="*/ 46 w 52"/>
                <a:gd name="T43" fmla="*/ 180 h 194"/>
                <a:gd name="T44" fmla="*/ 40 w 52"/>
                <a:gd name="T45" fmla="*/ 169 h 194"/>
                <a:gd name="T46" fmla="*/ 36 w 52"/>
                <a:gd name="T47" fmla="*/ 159 h 194"/>
                <a:gd name="T48" fmla="*/ 33 w 52"/>
                <a:gd name="T49" fmla="*/ 149 h 194"/>
                <a:gd name="T50" fmla="*/ 30 w 52"/>
                <a:gd name="T51" fmla="*/ 137 h 194"/>
                <a:gd name="T52" fmla="*/ 28 w 52"/>
                <a:gd name="T53" fmla="*/ 126 h 194"/>
                <a:gd name="T54" fmla="*/ 27 w 52"/>
                <a:gd name="T55" fmla="*/ 116 h 194"/>
                <a:gd name="T56" fmla="*/ 26 w 52"/>
                <a:gd name="T57" fmla="*/ 105 h 194"/>
                <a:gd name="T58" fmla="*/ 25 w 52"/>
                <a:gd name="T59" fmla="*/ 96 h 194"/>
                <a:gd name="T60" fmla="*/ 26 w 52"/>
                <a:gd name="T61" fmla="*/ 85 h 194"/>
                <a:gd name="T62" fmla="*/ 26 w 52"/>
                <a:gd name="T63" fmla="*/ 73 h 194"/>
                <a:gd name="T64" fmla="*/ 28 w 52"/>
                <a:gd name="T65" fmla="*/ 62 h 194"/>
                <a:gd name="T66" fmla="*/ 29 w 52"/>
                <a:gd name="T67" fmla="*/ 52 h 194"/>
                <a:gd name="T68" fmla="*/ 32 w 52"/>
                <a:gd name="T69" fmla="*/ 40 h 194"/>
                <a:gd name="T70" fmla="*/ 36 w 52"/>
                <a:gd name="T71" fmla="*/ 29 h 194"/>
                <a:gd name="T72" fmla="*/ 39 w 52"/>
                <a:gd name="T73" fmla="*/ 19 h 194"/>
                <a:gd name="T74" fmla="*/ 44 w 52"/>
                <a:gd name="T75" fmla="*/ 9 h 194"/>
                <a:gd name="T76" fmla="*/ 45 w 52"/>
                <a:gd name="T77" fmla="*/ 6 h 194"/>
                <a:gd name="T78" fmla="*/ 21 w 52"/>
                <a:gd name="T79" fmla="*/ 0 h 194"/>
                <a:gd name="T80" fmla="*/ 18 w 52"/>
                <a:gd name="T81" fmla="*/ 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194">
                  <a:moveTo>
                    <a:pt x="18" y="5"/>
                  </a:moveTo>
                  <a:lnTo>
                    <a:pt x="14" y="14"/>
                  </a:lnTo>
                  <a:lnTo>
                    <a:pt x="11" y="23"/>
                  </a:lnTo>
                  <a:lnTo>
                    <a:pt x="8" y="33"/>
                  </a:lnTo>
                  <a:lnTo>
                    <a:pt x="5" y="45"/>
                  </a:lnTo>
                  <a:lnTo>
                    <a:pt x="3" y="54"/>
                  </a:lnTo>
                  <a:lnTo>
                    <a:pt x="2" y="65"/>
                  </a:lnTo>
                  <a:lnTo>
                    <a:pt x="1" y="75"/>
                  </a:lnTo>
                  <a:lnTo>
                    <a:pt x="0" y="87"/>
                  </a:lnTo>
                  <a:lnTo>
                    <a:pt x="1" y="100"/>
                  </a:lnTo>
                  <a:lnTo>
                    <a:pt x="1" y="111"/>
                  </a:lnTo>
                  <a:lnTo>
                    <a:pt x="2" y="121"/>
                  </a:lnTo>
                  <a:lnTo>
                    <a:pt x="3" y="129"/>
                  </a:lnTo>
                  <a:lnTo>
                    <a:pt x="6" y="140"/>
                  </a:lnTo>
                  <a:lnTo>
                    <a:pt x="8" y="150"/>
                  </a:lnTo>
                  <a:lnTo>
                    <a:pt x="12" y="161"/>
                  </a:lnTo>
                  <a:lnTo>
                    <a:pt x="16" y="171"/>
                  </a:lnTo>
                  <a:lnTo>
                    <a:pt x="21" y="181"/>
                  </a:lnTo>
                  <a:lnTo>
                    <a:pt x="25" y="190"/>
                  </a:lnTo>
                  <a:lnTo>
                    <a:pt x="27" y="193"/>
                  </a:lnTo>
                  <a:lnTo>
                    <a:pt x="51" y="187"/>
                  </a:lnTo>
                  <a:lnTo>
                    <a:pt x="46" y="180"/>
                  </a:lnTo>
                  <a:lnTo>
                    <a:pt x="40" y="169"/>
                  </a:lnTo>
                  <a:lnTo>
                    <a:pt x="36" y="159"/>
                  </a:lnTo>
                  <a:lnTo>
                    <a:pt x="33" y="149"/>
                  </a:lnTo>
                  <a:lnTo>
                    <a:pt x="30" y="137"/>
                  </a:lnTo>
                  <a:lnTo>
                    <a:pt x="28" y="126"/>
                  </a:lnTo>
                  <a:lnTo>
                    <a:pt x="27" y="116"/>
                  </a:lnTo>
                  <a:lnTo>
                    <a:pt x="26" y="105"/>
                  </a:lnTo>
                  <a:lnTo>
                    <a:pt x="25" y="96"/>
                  </a:lnTo>
                  <a:lnTo>
                    <a:pt x="26" y="85"/>
                  </a:lnTo>
                  <a:lnTo>
                    <a:pt x="26" y="73"/>
                  </a:lnTo>
                  <a:lnTo>
                    <a:pt x="28" y="62"/>
                  </a:lnTo>
                  <a:lnTo>
                    <a:pt x="29" y="52"/>
                  </a:lnTo>
                  <a:lnTo>
                    <a:pt x="32" y="40"/>
                  </a:lnTo>
                  <a:lnTo>
                    <a:pt x="36" y="29"/>
                  </a:lnTo>
                  <a:lnTo>
                    <a:pt x="39" y="19"/>
                  </a:lnTo>
                  <a:lnTo>
                    <a:pt x="44" y="9"/>
                  </a:lnTo>
                  <a:lnTo>
                    <a:pt x="45" y="6"/>
                  </a:lnTo>
                  <a:lnTo>
                    <a:pt x="21" y="0"/>
                  </a:lnTo>
                  <a:lnTo>
                    <a:pt x="18" y="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71"/>
            <p:cNvSpPr>
              <a:spLocks/>
            </p:cNvSpPr>
            <p:nvPr/>
          </p:nvSpPr>
          <p:spPr bwMode="auto">
            <a:xfrm>
              <a:off x="4414" y="3852"/>
              <a:ext cx="44" cy="167"/>
            </a:xfrm>
            <a:custGeom>
              <a:avLst/>
              <a:gdLst>
                <a:gd name="T0" fmla="*/ 13 w 44"/>
                <a:gd name="T1" fmla="*/ 0 h 167"/>
                <a:gd name="T2" fmla="*/ 10 w 44"/>
                <a:gd name="T3" fmla="*/ 10 h 167"/>
                <a:gd name="T4" fmla="*/ 7 w 44"/>
                <a:gd name="T5" fmla="*/ 20 h 167"/>
                <a:gd name="T6" fmla="*/ 4 w 44"/>
                <a:gd name="T7" fmla="*/ 31 h 167"/>
                <a:gd name="T8" fmla="*/ 3 w 44"/>
                <a:gd name="T9" fmla="*/ 40 h 167"/>
                <a:gd name="T10" fmla="*/ 1 w 44"/>
                <a:gd name="T11" fmla="*/ 51 h 167"/>
                <a:gd name="T12" fmla="*/ 0 w 44"/>
                <a:gd name="T13" fmla="*/ 61 h 167"/>
                <a:gd name="T14" fmla="*/ 0 w 44"/>
                <a:gd name="T15" fmla="*/ 72 h 167"/>
                <a:gd name="T16" fmla="*/ 0 w 44"/>
                <a:gd name="T17" fmla="*/ 85 h 167"/>
                <a:gd name="T18" fmla="*/ 1 w 44"/>
                <a:gd name="T19" fmla="*/ 97 h 167"/>
                <a:gd name="T20" fmla="*/ 1 w 44"/>
                <a:gd name="T21" fmla="*/ 106 h 167"/>
                <a:gd name="T22" fmla="*/ 3 w 44"/>
                <a:gd name="T23" fmla="*/ 115 h 167"/>
                <a:gd name="T24" fmla="*/ 5 w 44"/>
                <a:gd name="T25" fmla="*/ 126 h 167"/>
                <a:gd name="T26" fmla="*/ 8 w 44"/>
                <a:gd name="T27" fmla="*/ 135 h 167"/>
                <a:gd name="T28" fmla="*/ 11 w 44"/>
                <a:gd name="T29" fmla="*/ 146 h 167"/>
                <a:gd name="T30" fmla="*/ 15 w 44"/>
                <a:gd name="T31" fmla="*/ 156 h 167"/>
                <a:gd name="T32" fmla="*/ 19 w 44"/>
                <a:gd name="T33" fmla="*/ 166 h 167"/>
                <a:gd name="T34" fmla="*/ 43 w 44"/>
                <a:gd name="T35" fmla="*/ 160 h 167"/>
                <a:gd name="T36" fmla="*/ 39 w 44"/>
                <a:gd name="T37" fmla="*/ 154 h 167"/>
                <a:gd name="T38" fmla="*/ 35 w 44"/>
                <a:gd name="T39" fmla="*/ 144 h 167"/>
                <a:gd name="T40" fmla="*/ 32 w 44"/>
                <a:gd name="T41" fmla="*/ 134 h 167"/>
                <a:gd name="T42" fmla="*/ 30 w 44"/>
                <a:gd name="T43" fmla="*/ 122 h 167"/>
                <a:gd name="T44" fmla="*/ 27 w 44"/>
                <a:gd name="T45" fmla="*/ 112 h 167"/>
                <a:gd name="T46" fmla="*/ 26 w 44"/>
                <a:gd name="T47" fmla="*/ 101 h 167"/>
                <a:gd name="T48" fmla="*/ 25 w 44"/>
                <a:gd name="T49" fmla="*/ 91 h 167"/>
                <a:gd name="T50" fmla="*/ 24 w 44"/>
                <a:gd name="T51" fmla="*/ 82 h 167"/>
                <a:gd name="T52" fmla="*/ 24 w 44"/>
                <a:gd name="T53" fmla="*/ 71 h 167"/>
                <a:gd name="T54" fmla="*/ 25 w 44"/>
                <a:gd name="T55" fmla="*/ 59 h 167"/>
                <a:gd name="T56" fmla="*/ 26 w 44"/>
                <a:gd name="T57" fmla="*/ 48 h 167"/>
                <a:gd name="T58" fmla="*/ 28 w 44"/>
                <a:gd name="T59" fmla="*/ 37 h 167"/>
                <a:gd name="T60" fmla="*/ 31 w 44"/>
                <a:gd name="T61" fmla="*/ 26 h 167"/>
                <a:gd name="T62" fmla="*/ 34 w 44"/>
                <a:gd name="T63" fmla="*/ 15 h 167"/>
                <a:gd name="T64" fmla="*/ 38 w 44"/>
                <a:gd name="T65" fmla="*/ 6 h 167"/>
                <a:gd name="T66" fmla="*/ 13 w 44"/>
                <a:gd name="T6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" h="167">
                  <a:moveTo>
                    <a:pt x="13" y="0"/>
                  </a:moveTo>
                  <a:lnTo>
                    <a:pt x="10" y="10"/>
                  </a:lnTo>
                  <a:lnTo>
                    <a:pt x="7" y="20"/>
                  </a:lnTo>
                  <a:lnTo>
                    <a:pt x="4" y="31"/>
                  </a:lnTo>
                  <a:lnTo>
                    <a:pt x="3" y="40"/>
                  </a:lnTo>
                  <a:lnTo>
                    <a:pt x="1" y="51"/>
                  </a:lnTo>
                  <a:lnTo>
                    <a:pt x="0" y="61"/>
                  </a:lnTo>
                  <a:lnTo>
                    <a:pt x="0" y="72"/>
                  </a:lnTo>
                  <a:lnTo>
                    <a:pt x="0" y="85"/>
                  </a:lnTo>
                  <a:lnTo>
                    <a:pt x="1" y="97"/>
                  </a:lnTo>
                  <a:lnTo>
                    <a:pt x="1" y="106"/>
                  </a:lnTo>
                  <a:lnTo>
                    <a:pt x="3" y="115"/>
                  </a:lnTo>
                  <a:lnTo>
                    <a:pt x="5" y="126"/>
                  </a:lnTo>
                  <a:lnTo>
                    <a:pt x="8" y="135"/>
                  </a:lnTo>
                  <a:lnTo>
                    <a:pt x="11" y="146"/>
                  </a:lnTo>
                  <a:lnTo>
                    <a:pt x="15" y="156"/>
                  </a:lnTo>
                  <a:lnTo>
                    <a:pt x="19" y="166"/>
                  </a:lnTo>
                  <a:lnTo>
                    <a:pt x="43" y="160"/>
                  </a:lnTo>
                  <a:lnTo>
                    <a:pt x="39" y="154"/>
                  </a:lnTo>
                  <a:lnTo>
                    <a:pt x="35" y="144"/>
                  </a:lnTo>
                  <a:lnTo>
                    <a:pt x="32" y="134"/>
                  </a:lnTo>
                  <a:lnTo>
                    <a:pt x="30" y="122"/>
                  </a:lnTo>
                  <a:lnTo>
                    <a:pt x="27" y="112"/>
                  </a:lnTo>
                  <a:lnTo>
                    <a:pt x="26" y="101"/>
                  </a:lnTo>
                  <a:lnTo>
                    <a:pt x="25" y="91"/>
                  </a:lnTo>
                  <a:lnTo>
                    <a:pt x="24" y="82"/>
                  </a:lnTo>
                  <a:lnTo>
                    <a:pt x="24" y="71"/>
                  </a:lnTo>
                  <a:lnTo>
                    <a:pt x="25" y="59"/>
                  </a:lnTo>
                  <a:lnTo>
                    <a:pt x="26" y="48"/>
                  </a:lnTo>
                  <a:lnTo>
                    <a:pt x="28" y="37"/>
                  </a:lnTo>
                  <a:lnTo>
                    <a:pt x="31" y="26"/>
                  </a:lnTo>
                  <a:lnTo>
                    <a:pt x="34" y="15"/>
                  </a:lnTo>
                  <a:lnTo>
                    <a:pt x="38" y="6"/>
                  </a:lnTo>
                  <a:lnTo>
                    <a:pt x="1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72"/>
            <p:cNvSpPr>
              <a:spLocks/>
            </p:cNvSpPr>
            <p:nvPr/>
          </p:nvSpPr>
          <p:spPr bwMode="auto">
            <a:xfrm>
              <a:off x="4479" y="3860"/>
              <a:ext cx="37" cy="142"/>
            </a:xfrm>
            <a:custGeom>
              <a:avLst/>
              <a:gdLst>
                <a:gd name="T0" fmla="*/ 11 w 37"/>
                <a:gd name="T1" fmla="*/ 0 h 142"/>
                <a:gd name="T2" fmla="*/ 7 w 37"/>
                <a:gd name="T3" fmla="*/ 8 h 142"/>
                <a:gd name="T4" fmla="*/ 4 w 37"/>
                <a:gd name="T5" fmla="*/ 19 h 142"/>
                <a:gd name="T6" fmla="*/ 3 w 37"/>
                <a:gd name="T7" fmla="*/ 28 h 142"/>
                <a:gd name="T8" fmla="*/ 1 w 37"/>
                <a:gd name="T9" fmla="*/ 40 h 142"/>
                <a:gd name="T10" fmla="*/ 1 w 37"/>
                <a:gd name="T11" fmla="*/ 49 h 142"/>
                <a:gd name="T12" fmla="*/ 0 w 37"/>
                <a:gd name="T13" fmla="*/ 61 h 142"/>
                <a:gd name="T14" fmla="*/ 0 w 37"/>
                <a:gd name="T15" fmla="*/ 73 h 142"/>
                <a:gd name="T16" fmla="*/ 1 w 37"/>
                <a:gd name="T17" fmla="*/ 85 h 142"/>
                <a:gd name="T18" fmla="*/ 2 w 37"/>
                <a:gd name="T19" fmla="*/ 95 h 142"/>
                <a:gd name="T20" fmla="*/ 3 w 37"/>
                <a:gd name="T21" fmla="*/ 103 h 142"/>
                <a:gd name="T22" fmla="*/ 5 w 37"/>
                <a:gd name="T23" fmla="*/ 114 h 142"/>
                <a:gd name="T24" fmla="*/ 8 w 37"/>
                <a:gd name="T25" fmla="*/ 124 h 142"/>
                <a:gd name="T26" fmla="*/ 11 w 37"/>
                <a:gd name="T27" fmla="*/ 135 h 142"/>
                <a:gd name="T28" fmla="*/ 13 w 37"/>
                <a:gd name="T29" fmla="*/ 141 h 142"/>
                <a:gd name="T30" fmla="*/ 36 w 37"/>
                <a:gd name="T31" fmla="*/ 135 h 142"/>
                <a:gd name="T32" fmla="*/ 35 w 37"/>
                <a:gd name="T33" fmla="*/ 132 h 142"/>
                <a:gd name="T34" fmla="*/ 32 w 37"/>
                <a:gd name="T35" fmla="*/ 122 h 142"/>
                <a:gd name="T36" fmla="*/ 29 w 37"/>
                <a:gd name="T37" fmla="*/ 111 h 142"/>
                <a:gd name="T38" fmla="*/ 27 w 37"/>
                <a:gd name="T39" fmla="*/ 100 h 142"/>
                <a:gd name="T40" fmla="*/ 25 w 37"/>
                <a:gd name="T41" fmla="*/ 89 h 142"/>
                <a:gd name="T42" fmla="*/ 25 w 37"/>
                <a:gd name="T43" fmla="*/ 79 h 142"/>
                <a:gd name="T44" fmla="*/ 24 w 37"/>
                <a:gd name="T45" fmla="*/ 70 h 142"/>
                <a:gd name="T46" fmla="*/ 25 w 37"/>
                <a:gd name="T47" fmla="*/ 59 h 142"/>
                <a:gd name="T48" fmla="*/ 25 w 37"/>
                <a:gd name="T49" fmla="*/ 48 h 142"/>
                <a:gd name="T50" fmla="*/ 27 w 37"/>
                <a:gd name="T51" fmla="*/ 37 h 142"/>
                <a:gd name="T52" fmla="*/ 28 w 37"/>
                <a:gd name="T53" fmla="*/ 26 h 142"/>
                <a:gd name="T54" fmla="*/ 31 w 37"/>
                <a:gd name="T55" fmla="*/ 14 h 142"/>
                <a:gd name="T56" fmla="*/ 35 w 37"/>
                <a:gd name="T57" fmla="*/ 5 h 142"/>
                <a:gd name="T58" fmla="*/ 11 w 37"/>
                <a:gd name="T5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142">
                  <a:moveTo>
                    <a:pt x="11" y="0"/>
                  </a:moveTo>
                  <a:lnTo>
                    <a:pt x="7" y="8"/>
                  </a:lnTo>
                  <a:lnTo>
                    <a:pt x="4" y="19"/>
                  </a:lnTo>
                  <a:lnTo>
                    <a:pt x="3" y="28"/>
                  </a:lnTo>
                  <a:lnTo>
                    <a:pt x="1" y="40"/>
                  </a:lnTo>
                  <a:lnTo>
                    <a:pt x="1" y="49"/>
                  </a:lnTo>
                  <a:lnTo>
                    <a:pt x="0" y="61"/>
                  </a:lnTo>
                  <a:lnTo>
                    <a:pt x="0" y="73"/>
                  </a:lnTo>
                  <a:lnTo>
                    <a:pt x="1" y="85"/>
                  </a:lnTo>
                  <a:lnTo>
                    <a:pt x="2" y="95"/>
                  </a:lnTo>
                  <a:lnTo>
                    <a:pt x="3" y="103"/>
                  </a:lnTo>
                  <a:lnTo>
                    <a:pt x="5" y="114"/>
                  </a:lnTo>
                  <a:lnTo>
                    <a:pt x="8" y="124"/>
                  </a:lnTo>
                  <a:lnTo>
                    <a:pt x="11" y="135"/>
                  </a:lnTo>
                  <a:lnTo>
                    <a:pt x="13" y="141"/>
                  </a:lnTo>
                  <a:lnTo>
                    <a:pt x="36" y="135"/>
                  </a:lnTo>
                  <a:lnTo>
                    <a:pt x="35" y="132"/>
                  </a:lnTo>
                  <a:lnTo>
                    <a:pt x="32" y="122"/>
                  </a:lnTo>
                  <a:lnTo>
                    <a:pt x="29" y="111"/>
                  </a:lnTo>
                  <a:lnTo>
                    <a:pt x="27" y="100"/>
                  </a:lnTo>
                  <a:lnTo>
                    <a:pt x="25" y="89"/>
                  </a:lnTo>
                  <a:lnTo>
                    <a:pt x="25" y="79"/>
                  </a:lnTo>
                  <a:lnTo>
                    <a:pt x="24" y="70"/>
                  </a:lnTo>
                  <a:lnTo>
                    <a:pt x="25" y="59"/>
                  </a:lnTo>
                  <a:lnTo>
                    <a:pt x="25" y="48"/>
                  </a:lnTo>
                  <a:lnTo>
                    <a:pt x="27" y="37"/>
                  </a:lnTo>
                  <a:lnTo>
                    <a:pt x="28" y="26"/>
                  </a:lnTo>
                  <a:lnTo>
                    <a:pt x="31" y="14"/>
                  </a:lnTo>
                  <a:lnTo>
                    <a:pt x="35" y="5"/>
                  </a:lnTo>
                  <a:lnTo>
                    <a:pt x="11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73"/>
            <p:cNvSpPr>
              <a:spLocks/>
            </p:cNvSpPr>
            <p:nvPr/>
          </p:nvSpPr>
          <p:spPr bwMode="auto">
            <a:xfrm>
              <a:off x="4539" y="3870"/>
              <a:ext cx="35" cy="120"/>
            </a:xfrm>
            <a:custGeom>
              <a:avLst/>
              <a:gdLst>
                <a:gd name="T0" fmla="*/ 6 w 35"/>
                <a:gd name="T1" fmla="*/ 0 h 120"/>
                <a:gd name="T2" fmla="*/ 4 w 35"/>
                <a:gd name="T3" fmla="*/ 7 h 120"/>
                <a:gd name="T4" fmla="*/ 2 w 35"/>
                <a:gd name="T5" fmla="*/ 15 h 120"/>
                <a:gd name="T6" fmla="*/ 1 w 35"/>
                <a:gd name="T7" fmla="*/ 26 h 120"/>
                <a:gd name="T8" fmla="*/ 0 w 35"/>
                <a:gd name="T9" fmla="*/ 35 h 120"/>
                <a:gd name="T10" fmla="*/ 0 w 35"/>
                <a:gd name="T11" fmla="*/ 47 h 120"/>
                <a:gd name="T12" fmla="*/ 0 w 35"/>
                <a:gd name="T13" fmla="*/ 59 h 120"/>
                <a:gd name="T14" fmla="*/ 1 w 35"/>
                <a:gd name="T15" fmla="*/ 71 h 120"/>
                <a:gd name="T16" fmla="*/ 1 w 35"/>
                <a:gd name="T17" fmla="*/ 81 h 120"/>
                <a:gd name="T18" fmla="*/ 3 w 35"/>
                <a:gd name="T19" fmla="*/ 89 h 120"/>
                <a:gd name="T20" fmla="*/ 5 w 35"/>
                <a:gd name="T21" fmla="*/ 99 h 120"/>
                <a:gd name="T22" fmla="*/ 7 w 35"/>
                <a:gd name="T23" fmla="*/ 109 h 120"/>
                <a:gd name="T24" fmla="*/ 11 w 35"/>
                <a:gd name="T25" fmla="*/ 119 h 120"/>
                <a:gd name="T26" fmla="*/ 34 w 35"/>
                <a:gd name="T27" fmla="*/ 113 h 120"/>
                <a:gd name="T28" fmla="*/ 31 w 35"/>
                <a:gd name="T29" fmla="*/ 108 h 120"/>
                <a:gd name="T30" fmla="*/ 28 w 35"/>
                <a:gd name="T31" fmla="*/ 96 h 120"/>
                <a:gd name="T32" fmla="*/ 27 w 35"/>
                <a:gd name="T33" fmla="*/ 86 h 120"/>
                <a:gd name="T34" fmla="*/ 25 w 35"/>
                <a:gd name="T35" fmla="*/ 75 h 120"/>
                <a:gd name="T36" fmla="*/ 24 w 35"/>
                <a:gd name="T37" fmla="*/ 65 h 120"/>
                <a:gd name="T38" fmla="*/ 23 w 35"/>
                <a:gd name="T39" fmla="*/ 56 h 120"/>
                <a:gd name="T40" fmla="*/ 24 w 35"/>
                <a:gd name="T41" fmla="*/ 45 h 120"/>
                <a:gd name="T42" fmla="*/ 24 w 35"/>
                <a:gd name="T43" fmla="*/ 33 h 120"/>
                <a:gd name="T44" fmla="*/ 25 w 35"/>
                <a:gd name="T45" fmla="*/ 23 h 120"/>
                <a:gd name="T46" fmla="*/ 27 w 35"/>
                <a:gd name="T47" fmla="*/ 12 h 120"/>
                <a:gd name="T48" fmla="*/ 30 w 35"/>
                <a:gd name="T49" fmla="*/ 6 h 120"/>
                <a:gd name="T50" fmla="*/ 6 w 35"/>
                <a:gd name="T5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" h="120">
                  <a:moveTo>
                    <a:pt x="6" y="0"/>
                  </a:moveTo>
                  <a:lnTo>
                    <a:pt x="4" y="7"/>
                  </a:lnTo>
                  <a:lnTo>
                    <a:pt x="2" y="15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0" y="59"/>
                  </a:lnTo>
                  <a:lnTo>
                    <a:pt x="1" y="71"/>
                  </a:lnTo>
                  <a:lnTo>
                    <a:pt x="1" y="81"/>
                  </a:lnTo>
                  <a:lnTo>
                    <a:pt x="3" y="89"/>
                  </a:lnTo>
                  <a:lnTo>
                    <a:pt x="5" y="99"/>
                  </a:lnTo>
                  <a:lnTo>
                    <a:pt x="7" y="109"/>
                  </a:lnTo>
                  <a:lnTo>
                    <a:pt x="11" y="119"/>
                  </a:lnTo>
                  <a:lnTo>
                    <a:pt x="34" y="113"/>
                  </a:lnTo>
                  <a:lnTo>
                    <a:pt x="31" y="108"/>
                  </a:lnTo>
                  <a:lnTo>
                    <a:pt x="28" y="96"/>
                  </a:lnTo>
                  <a:lnTo>
                    <a:pt x="27" y="86"/>
                  </a:lnTo>
                  <a:lnTo>
                    <a:pt x="25" y="75"/>
                  </a:lnTo>
                  <a:lnTo>
                    <a:pt x="24" y="65"/>
                  </a:lnTo>
                  <a:lnTo>
                    <a:pt x="23" y="56"/>
                  </a:lnTo>
                  <a:lnTo>
                    <a:pt x="24" y="45"/>
                  </a:lnTo>
                  <a:lnTo>
                    <a:pt x="24" y="33"/>
                  </a:lnTo>
                  <a:lnTo>
                    <a:pt x="25" y="23"/>
                  </a:lnTo>
                  <a:lnTo>
                    <a:pt x="27" y="12"/>
                  </a:lnTo>
                  <a:lnTo>
                    <a:pt x="30" y="6"/>
                  </a:lnTo>
                  <a:lnTo>
                    <a:pt x="6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74"/>
            <p:cNvSpPr>
              <a:spLocks/>
            </p:cNvSpPr>
            <p:nvPr/>
          </p:nvSpPr>
          <p:spPr bwMode="auto">
            <a:xfrm>
              <a:off x="4603" y="3884"/>
              <a:ext cx="28" cy="94"/>
            </a:xfrm>
            <a:custGeom>
              <a:avLst/>
              <a:gdLst>
                <a:gd name="T0" fmla="*/ 4 w 28"/>
                <a:gd name="T1" fmla="*/ 0 h 94"/>
                <a:gd name="T2" fmla="*/ 2 w 28"/>
                <a:gd name="T3" fmla="*/ 8 h 94"/>
                <a:gd name="T4" fmla="*/ 1 w 28"/>
                <a:gd name="T5" fmla="*/ 17 h 94"/>
                <a:gd name="T6" fmla="*/ 0 w 28"/>
                <a:gd name="T7" fmla="*/ 26 h 94"/>
                <a:gd name="T8" fmla="*/ 0 w 28"/>
                <a:gd name="T9" fmla="*/ 38 h 94"/>
                <a:gd name="T10" fmla="*/ 0 w 28"/>
                <a:gd name="T11" fmla="*/ 50 h 94"/>
                <a:gd name="T12" fmla="*/ 1 w 28"/>
                <a:gd name="T13" fmla="*/ 62 h 94"/>
                <a:gd name="T14" fmla="*/ 1 w 28"/>
                <a:gd name="T15" fmla="*/ 71 h 94"/>
                <a:gd name="T16" fmla="*/ 2 w 28"/>
                <a:gd name="T17" fmla="*/ 80 h 94"/>
                <a:gd name="T18" fmla="*/ 3 w 28"/>
                <a:gd name="T19" fmla="*/ 88 h 94"/>
                <a:gd name="T20" fmla="*/ 4 w 28"/>
                <a:gd name="T21" fmla="*/ 93 h 94"/>
                <a:gd name="T22" fmla="*/ 27 w 28"/>
                <a:gd name="T23" fmla="*/ 86 h 94"/>
                <a:gd name="T24" fmla="*/ 25 w 28"/>
                <a:gd name="T25" fmla="*/ 76 h 94"/>
                <a:gd name="T26" fmla="*/ 23 w 28"/>
                <a:gd name="T27" fmla="*/ 66 h 94"/>
                <a:gd name="T28" fmla="*/ 23 w 28"/>
                <a:gd name="T29" fmla="*/ 56 h 94"/>
                <a:gd name="T30" fmla="*/ 22 w 28"/>
                <a:gd name="T31" fmla="*/ 47 h 94"/>
                <a:gd name="T32" fmla="*/ 22 w 28"/>
                <a:gd name="T33" fmla="*/ 35 h 94"/>
                <a:gd name="T34" fmla="*/ 22 w 28"/>
                <a:gd name="T35" fmla="*/ 24 h 94"/>
                <a:gd name="T36" fmla="*/ 24 w 28"/>
                <a:gd name="T37" fmla="*/ 14 h 94"/>
                <a:gd name="T38" fmla="*/ 26 w 28"/>
                <a:gd name="T39" fmla="*/ 6 h 94"/>
                <a:gd name="T40" fmla="*/ 4 w 28"/>
                <a:gd name="T4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94">
                  <a:moveTo>
                    <a:pt x="4" y="0"/>
                  </a:moveTo>
                  <a:lnTo>
                    <a:pt x="2" y="8"/>
                  </a:lnTo>
                  <a:lnTo>
                    <a:pt x="1" y="17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0" y="50"/>
                  </a:lnTo>
                  <a:lnTo>
                    <a:pt x="1" y="62"/>
                  </a:lnTo>
                  <a:lnTo>
                    <a:pt x="1" y="71"/>
                  </a:lnTo>
                  <a:lnTo>
                    <a:pt x="2" y="80"/>
                  </a:lnTo>
                  <a:lnTo>
                    <a:pt x="3" y="88"/>
                  </a:lnTo>
                  <a:lnTo>
                    <a:pt x="4" y="93"/>
                  </a:lnTo>
                  <a:lnTo>
                    <a:pt x="27" y="86"/>
                  </a:lnTo>
                  <a:lnTo>
                    <a:pt x="25" y="76"/>
                  </a:lnTo>
                  <a:lnTo>
                    <a:pt x="23" y="66"/>
                  </a:lnTo>
                  <a:lnTo>
                    <a:pt x="23" y="56"/>
                  </a:lnTo>
                  <a:lnTo>
                    <a:pt x="22" y="47"/>
                  </a:lnTo>
                  <a:lnTo>
                    <a:pt x="22" y="35"/>
                  </a:lnTo>
                  <a:lnTo>
                    <a:pt x="22" y="24"/>
                  </a:lnTo>
                  <a:lnTo>
                    <a:pt x="24" y="14"/>
                  </a:lnTo>
                  <a:lnTo>
                    <a:pt x="26" y="6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75"/>
            <p:cNvSpPr>
              <a:spLocks/>
            </p:cNvSpPr>
            <p:nvPr/>
          </p:nvSpPr>
          <p:spPr bwMode="auto">
            <a:xfrm>
              <a:off x="4664" y="3896"/>
              <a:ext cx="27" cy="68"/>
            </a:xfrm>
            <a:custGeom>
              <a:avLst/>
              <a:gdLst>
                <a:gd name="T0" fmla="*/ 3 w 27"/>
                <a:gd name="T1" fmla="*/ 0 h 68"/>
                <a:gd name="T2" fmla="*/ 1 w 27"/>
                <a:gd name="T3" fmla="*/ 12 h 68"/>
                <a:gd name="T4" fmla="*/ 0 w 27"/>
                <a:gd name="T5" fmla="*/ 24 h 68"/>
                <a:gd name="T6" fmla="*/ 0 w 27"/>
                <a:gd name="T7" fmla="*/ 36 h 68"/>
                <a:gd name="T8" fmla="*/ 1 w 27"/>
                <a:gd name="T9" fmla="*/ 48 h 68"/>
                <a:gd name="T10" fmla="*/ 2 w 27"/>
                <a:gd name="T11" fmla="*/ 57 h 68"/>
                <a:gd name="T12" fmla="*/ 5 w 27"/>
                <a:gd name="T13" fmla="*/ 67 h 68"/>
                <a:gd name="T14" fmla="*/ 26 w 27"/>
                <a:gd name="T15" fmla="*/ 61 h 68"/>
                <a:gd name="T16" fmla="*/ 24 w 27"/>
                <a:gd name="T17" fmla="*/ 52 h 68"/>
                <a:gd name="T18" fmla="*/ 23 w 27"/>
                <a:gd name="T19" fmla="*/ 42 h 68"/>
                <a:gd name="T20" fmla="*/ 22 w 27"/>
                <a:gd name="T21" fmla="*/ 34 h 68"/>
                <a:gd name="T22" fmla="*/ 23 w 27"/>
                <a:gd name="T23" fmla="*/ 21 h 68"/>
                <a:gd name="T24" fmla="*/ 24 w 27"/>
                <a:gd name="T25" fmla="*/ 11 h 68"/>
                <a:gd name="T26" fmla="*/ 25 w 27"/>
                <a:gd name="T27" fmla="*/ 6 h 68"/>
                <a:gd name="T28" fmla="*/ 3 w 27"/>
                <a:gd name="T2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68">
                  <a:moveTo>
                    <a:pt x="3" y="0"/>
                  </a:moveTo>
                  <a:lnTo>
                    <a:pt x="1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" y="48"/>
                  </a:lnTo>
                  <a:lnTo>
                    <a:pt x="2" y="57"/>
                  </a:lnTo>
                  <a:lnTo>
                    <a:pt x="5" y="67"/>
                  </a:lnTo>
                  <a:lnTo>
                    <a:pt x="26" y="61"/>
                  </a:lnTo>
                  <a:lnTo>
                    <a:pt x="24" y="52"/>
                  </a:lnTo>
                  <a:lnTo>
                    <a:pt x="23" y="42"/>
                  </a:lnTo>
                  <a:lnTo>
                    <a:pt x="22" y="34"/>
                  </a:lnTo>
                  <a:lnTo>
                    <a:pt x="23" y="21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76"/>
            <p:cNvSpPr>
              <a:spLocks/>
            </p:cNvSpPr>
            <p:nvPr/>
          </p:nvSpPr>
          <p:spPr bwMode="auto">
            <a:xfrm>
              <a:off x="4721" y="3907"/>
              <a:ext cx="26" cy="44"/>
            </a:xfrm>
            <a:custGeom>
              <a:avLst/>
              <a:gdLst>
                <a:gd name="T0" fmla="*/ 1 w 26"/>
                <a:gd name="T1" fmla="*/ 6 h 44"/>
                <a:gd name="T2" fmla="*/ 0 w 26"/>
                <a:gd name="T3" fmla="*/ 17 h 44"/>
                <a:gd name="T4" fmla="*/ 1 w 26"/>
                <a:gd name="T5" fmla="*/ 28 h 44"/>
                <a:gd name="T6" fmla="*/ 2 w 26"/>
                <a:gd name="T7" fmla="*/ 38 h 44"/>
                <a:gd name="T8" fmla="*/ 3 w 26"/>
                <a:gd name="T9" fmla="*/ 43 h 44"/>
                <a:gd name="T10" fmla="*/ 25 w 26"/>
                <a:gd name="T11" fmla="*/ 38 h 44"/>
                <a:gd name="T12" fmla="*/ 24 w 26"/>
                <a:gd name="T13" fmla="*/ 27 h 44"/>
                <a:gd name="T14" fmla="*/ 23 w 26"/>
                <a:gd name="T15" fmla="*/ 16 h 44"/>
                <a:gd name="T16" fmla="*/ 23 w 26"/>
                <a:gd name="T17" fmla="*/ 6 h 44"/>
                <a:gd name="T18" fmla="*/ 2 w 26"/>
                <a:gd name="T19" fmla="*/ 0 h 44"/>
                <a:gd name="T20" fmla="*/ 1 w 26"/>
                <a:gd name="T21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44">
                  <a:moveTo>
                    <a:pt x="1" y="6"/>
                  </a:moveTo>
                  <a:lnTo>
                    <a:pt x="0" y="17"/>
                  </a:lnTo>
                  <a:lnTo>
                    <a:pt x="1" y="28"/>
                  </a:lnTo>
                  <a:lnTo>
                    <a:pt x="2" y="38"/>
                  </a:lnTo>
                  <a:lnTo>
                    <a:pt x="3" y="43"/>
                  </a:lnTo>
                  <a:lnTo>
                    <a:pt x="25" y="38"/>
                  </a:lnTo>
                  <a:lnTo>
                    <a:pt x="24" y="27"/>
                  </a:lnTo>
                  <a:lnTo>
                    <a:pt x="23" y="16"/>
                  </a:lnTo>
                  <a:lnTo>
                    <a:pt x="23" y="6"/>
                  </a:lnTo>
                  <a:lnTo>
                    <a:pt x="2" y="0"/>
                  </a:lnTo>
                  <a:lnTo>
                    <a:pt x="1" y="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9" name="Group 67"/>
          <p:cNvGrpSpPr>
            <a:grpSpLocks/>
          </p:cNvGrpSpPr>
          <p:nvPr/>
        </p:nvGrpSpPr>
        <p:grpSpPr bwMode="auto">
          <a:xfrm rot="14890817">
            <a:off x="4826218" y="2592217"/>
            <a:ext cx="546193" cy="309582"/>
            <a:chOff x="4200" y="3807"/>
            <a:chExt cx="547" cy="2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50" name="Freeform 68"/>
            <p:cNvSpPr>
              <a:spLocks/>
            </p:cNvSpPr>
            <p:nvPr/>
          </p:nvSpPr>
          <p:spPr bwMode="auto">
            <a:xfrm>
              <a:off x="4200" y="3807"/>
              <a:ext cx="74" cy="248"/>
            </a:xfrm>
            <a:custGeom>
              <a:avLst/>
              <a:gdLst>
                <a:gd name="T0" fmla="*/ 37 w 74"/>
                <a:gd name="T1" fmla="*/ 0 h 248"/>
                <a:gd name="T2" fmla="*/ 33 w 74"/>
                <a:gd name="T3" fmla="*/ 6 h 248"/>
                <a:gd name="T4" fmla="*/ 27 w 74"/>
                <a:gd name="T5" fmla="*/ 15 h 248"/>
                <a:gd name="T6" fmla="*/ 23 w 74"/>
                <a:gd name="T7" fmla="*/ 23 h 248"/>
                <a:gd name="T8" fmla="*/ 18 w 74"/>
                <a:gd name="T9" fmla="*/ 32 h 248"/>
                <a:gd name="T10" fmla="*/ 14 w 74"/>
                <a:gd name="T11" fmla="*/ 41 h 248"/>
                <a:gd name="T12" fmla="*/ 11 w 74"/>
                <a:gd name="T13" fmla="*/ 50 h 248"/>
                <a:gd name="T14" fmla="*/ 8 w 74"/>
                <a:gd name="T15" fmla="*/ 60 h 248"/>
                <a:gd name="T16" fmla="*/ 5 w 74"/>
                <a:gd name="T17" fmla="*/ 72 h 248"/>
                <a:gd name="T18" fmla="*/ 3 w 74"/>
                <a:gd name="T19" fmla="*/ 81 h 248"/>
                <a:gd name="T20" fmla="*/ 1 w 74"/>
                <a:gd name="T21" fmla="*/ 92 h 248"/>
                <a:gd name="T22" fmla="*/ 1 w 74"/>
                <a:gd name="T23" fmla="*/ 102 h 248"/>
                <a:gd name="T24" fmla="*/ 0 w 74"/>
                <a:gd name="T25" fmla="*/ 114 h 248"/>
                <a:gd name="T26" fmla="*/ 0 w 74"/>
                <a:gd name="T27" fmla="*/ 126 h 248"/>
                <a:gd name="T28" fmla="*/ 1 w 74"/>
                <a:gd name="T29" fmla="*/ 138 h 248"/>
                <a:gd name="T30" fmla="*/ 2 w 74"/>
                <a:gd name="T31" fmla="*/ 148 h 248"/>
                <a:gd name="T32" fmla="*/ 3 w 74"/>
                <a:gd name="T33" fmla="*/ 156 h 248"/>
                <a:gd name="T34" fmla="*/ 5 w 74"/>
                <a:gd name="T35" fmla="*/ 167 h 248"/>
                <a:gd name="T36" fmla="*/ 8 w 74"/>
                <a:gd name="T37" fmla="*/ 177 h 248"/>
                <a:gd name="T38" fmla="*/ 12 w 74"/>
                <a:gd name="T39" fmla="*/ 188 h 248"/>
                <a:gd name="T40" fmla="*/ 16 w 74"/>
                <a:gd name="T41" fmla="*/ 198 h 248"/>
                <a:gd name="T42" fmla="*/ 20 w 74"/>
                <a:gd name="T43" fmla="*/ 208 h 248"/>
                <a:gd name="T44" fmla="*/ 25 w 74"/>
                <a:gd name="T45" fmla="*/ 217 h 248"/>
                <a:gd name="T46" fmla="*/ 31 w 74"/>
                <a:gd name="T47" fmla="*/ 227 h 248"/>
                <a:gd name="T48" fmla="*/ 38 w 74"/>
                <a:gd name="T49" fmla="*/ 236 h 248"/>
                <a:gd name="T50" fmla="*/ 46 w 74"/>
                <a:gd name="T51" fmla="*/ 245 h 248"/>
                <a:gd name="T52" fmla="*/ 48 w 74"/>
                <a:gd name="T53" fmla="*/ 247 h 248"/>
                <a:gd name="T54" fmla="*/ 73 w 74"/>
                <a:gd name="T55" fmla="*/ 241 h 248"/>
                <a:gd name="T56" fmla="*/ 65 w 74"/>
                <a:gd name="T57" fmla="*/ 234 h 248"/>
                <a:gd name="T58" fmla="*/ 58 w 74"/>
                <a:gd name="T59" fmla="*/ 226 h 248"/>
                <a:gd name="T60" fmla="*/ 52 w 74"/>
                <a:gd name="T61" fmla="*/ 217 h 248"/>
                <a:gd name="T62" fmla="*/ 47 w 74"/>
                <a:gd name="T63" fmla="*/ 207 h 248"/>
                <a:gd name="T64" fmla="*/ 42 w 74"/>
                <a:gd name="T65" fmla="*/ 196 h 248"/>
                <a:gd name="T66" fmla="*/ 38 w 74"/>
                <a:gd name="T67" fmla="*/ 186 h 248"/>
                <a:gd name="T68" fmla="*/ 34 w 74"/>
                <a:gd name="T69" fmla="*/ 176 h 248"/>
                <a:gd name="T70" fmla="*/ 31 w 74"/>
                <a:gd name="T71" fmla="*/ 164 h 248"/>
                <a:gd name="T72" fmla="*/ 29 w 74"/>
                <a:gd name="T73" fmla="*/ 153 h 248"/>
                <a:gd name="T74" fmla="*/ 27 w 74"/>
                <a:gd name="T75" fmla="*/ 143 h 248"/>
                <a:gd name="T76" fmla="*/ 27 w 74"/>
                <a:gd name="T77" fmla="*/ 132 h 248"/>
                <a:gd name="T78" fmla="*/ 26 w 74"/>
                <a:gd name="T79" fmla="*/ 123 h 248"/>
                <a:gd name="T80" fmla="*/ 27 w 74"/>
                <a:gd name="T81" fmla="*/ 112 h 248"/>
                <a:gd name="T82" fmla="*/ 27 w 74"/>
                <a:gd name="T83" fmla="*/ 100 h 248"/>
                <a:gd name="T84" fmla="*/ 29 w 74"/>
                <a:gd name="T85" fmla="*/ 89 h 248"/>
                <a:gd name="T86" fmla="*/ 30 w 74"/>
                <a:gd name="T87" fmla="*/ 79 h 248"/>
                <a:gd name="T88" fmla="*/ 33 w 74"/>
                <a:gd name="T89" fmla="*/ 67 h 248"/>
                <a:gd name="T90" fmla="*/ 36 w 74"/>
                <a:gd name="T91" fmla="*/ 56 h 248"/>
                <a:gd name="T92" fmla="*/ 40 w 74"/>
                <a:gd name="T93" fmla="*/ 45 h 248"/>
                <a:gd name="T94" fmla="*/ 45 w 74"/>
                <a:gd name="T95" fmla="*/ 36 h 248"/>
                <a:gd name="T96" fmla="*/ 50 w 74"/>
                <a:gd name="T97" fmla="*/ 25 h 248"/>
                <a:gd name="T98" fmla="*/ 57 w 74"/>
                <a:gd name="T99" fmla="*/ 15 h 248"/>
                <a:gd name="T100" fmla="*/ 63 w 74"/>
                <a:gd name="T101" fmla="*/ 7 h 248"/>
                <a:gd name="T102" fmla="*/ 37 w 74"/>
                <a:gd name="T10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" h="248">
                  <a:moveTo>
                    <a:pt x="37" y="0"/>
                  </a:moveTo>
                  <a:lnTo>
                    <a:pt x="33" y="6"/>
                  </a:lnTo>
                  <a:lnTo>
                    <a:pt x="27" y="15"/>
                  </a:lnTo>
                  <a:lnTo>
                    <a:pt x="23" y="23"/>
                  </a:lnTo>
                  <a:lnTo>
                    <a:pt x="18" y="32"/>
                  </a:lnTo>
                  <a:lnTo>
                    <a:pt x="14" y="41"/>
                  </a:lnTo>
                  <a:lnTo>
                    <a:pt x="11" y="50"/>
                  </a:lnTo>
                  <a:lnTo>
                    <a:pt x="8" y="60"/>
                  </a:lnTo>
                  <a:lnTo>
                    <a:pt x="5" y="72"/>
                  </a:lnTo>
                  <a:lnTo>
                    <a:pt x="3" y="81"/>
                  </a:lnTo>
                  <a:lnTo>
                    <a:pt x="1" y="92"/>
                  </a:lnTo>
                  <a:lnTo>
                    <a:pt x="1" y="102"/>
                  </a:lnTo>
                  <a:lnTo>
                    <a:pt x="0" y="114"/>
                  </a:lnTo>
                  <a:lnTo>
                    <a:pt x="0" y="126"/>
                  </a:lnTo>
                  <a:lnTo>
                    <a:pt x="1" y="138"/>
                  </a:lnTo>
                  <a:lnTo>
                    <a:pt x="2" y="148"/>
                  </a:lnTo>
                  <a:lnTo>
                    <a:pt x="3" y="156"/>
                  </a:lnTo>
                  <a:lnTo>
                    <a:pt x="5" y="167"/>
                  </a:lnTo>
                  <a:lnTo>
                    <a:pt x="8" y="177"/>
                  </a:lnTo>
                  <a:lnTo>
                    <a:pt x="12" y="188"/>
                  </a:lnTo>
                  <a:lnTo>
                    <a:pt x="16" y="198"/>
                  </a:lnTo>
                  <a:lnTo>
                    <a:pt x="20" y="208"/>
                  </a:lnTo>
                  <a:lnTo>
                    <a:pt x="25" y="217"/>
                  </a:lnTo>
                  <a:lnTo>
                    <a:pt x="31" y="227"/>
                  </a:lnTo>
                  <a:lnTo>
                    <a:pt x="38" y="236"/>
                  </a:lnTo>
                  <a:lnTo>
                    <a:pt x="46" y="245"/>
                  </a:lnTo>
                  <a:lnTo>
                    <a:pt x="48" y="247"/>
                  </a:lnTo>
                  <a:lnTo>
                    <a:pt x="73" y="241"/>
                  </a:lnTo>
                  <a:lnTo>
                    <a:pt x="65" y="234"/>
                  </a:lnTo>
                  <a:lnTo>
                    <a:pt x="58" y="226"/>
                  </a:lnTo>
                  <a:lnTo>
                    <a:pt x="52" y="217"/>
                  </a:lnTo>
                  <a:lnTo>
                    <a:pt x="47" y="207"/>
                  </a:lnTo>
                  <a:lnTo>
                    <a:pt x="42" y="196"/>
                  </a:lnTo>
                  <a:lnTo>
                    <a:pt x="38" y="186"/>
                  </a:lnTo>
                  <a:lnTo>
                    <a:pt x="34" y="176"/>
                  </a:lnTo>
                  <a:lnTo>
                    <a:pt x="31" y="164"/>
                  </a:lnTo>
                  <a:lnTo>
                    <a:pt x="29" y="153"/>
                  </a:lnTo>
                  <a:lnTo>
                    <a:pt x="27" y="143"/>
                  </a:lnTo>
                  <a:lnTo>
                    <a:pt x="27" y="132"/>
                  </a:lnTo>
                  <a:lnTo>
                    <a:pt x="26" y="123"/>
                  </a:lnTo>
                  <a:lnTo>
                    <a:pt x="27" y="112"/>
                  </a:lnTo>
                  <a:lnTo>
                    <a:pt x="27" y="100"/>
                  </a:lnTo>
                  <a:lnTo>
                    <a:pt x="29" y="89"/>
                  </a:lnTo>
                  <a:lnTo>
                    <a:pt x="30" y="79"/>
                  </a:lnTo>
                  <a:lnTo>
                    <a:pt x="33" y="67"/>
                  </a:lnTo>
                  <a:lnTo>
                    <a:pt x="36" y="56"/>
                  </a:lnTo>
                  <a:lnTo>
                    <a:pt x="40" y="45"/>
                  </a:lnTo>
                  <a:lnTo>
                    <a:pt x="45" y="36"/>
                  </a:lnTo>
                  <a:lnTo>
                    <a:pt x="50" y="25"/>
                  </a:lnTo>
                  <a:lnTo>
                    <a:pt x="57" y="15"/>
                  </a:lnTo>
                  <a:lnTo>
                    <a:pt x="63" y="7"/>
                  </a:lnTo>
                  <a:lnTo>
                    <a:pt x="37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69"/>
            <p:cNvSpPr>
              <a:spLocks/>
            </p:cNvSpPr>
            <p:nvPr/>
          </p:nvSpPr>
          <p:spPr bwMode="auto">
            <a:xfrm>
              <a:off x="4273" y="3821"/>
              <a:ext cx="62" cy="221"/>
            </a:xfrm>
            <a:custGeom>
              <a:avLst/>
              <a:gdLst>
                <a:gd name="T0" fmla="*/ 28 w 62"/>
                <a:gd name="T1" fmla="*/ 0 h 221"/>
                <a:gd name="T2" fmla="*/ 22 w 62"/>
                <a:gd name="T3" fmla="*/ 9 h 221"/>
                <a:gd name="T4" fmla="*/ 18 w 62"/>
                <a:gd name="T5" fmla="*/ 18 h 221"/>
                <a:gd name="T6" fmla="*/ 14 w 62"/>
                <a:gd name="T7" fmla="*/ 27 h 221"/>
                <a:gd name="T8" fmla="*/ 11 w 62"/>
                <a:gd name="T9" fmla="*/ 36 h 221"/>
                <a:gd name="T10" fmla="*/ 7 w 62"/>
                <a:gd name="T11" fmla="*/ 46 h 221"/>
                <a:gd name="T12" fmla="*/ 5 w 62"/>
                <a:gd name="T13" fmla="*/ 58 h 221"/>
                <a:gd name="T14" fmla="*/ 3 w 62"/>
                <a:gd name="T15" fmla="*/ 67 h 221"/>
                <a:gd name="T16" fmla="*/ 2 w 62"/>
                <a:gd name="T17" fmla="*/ 78 h 221"/>
                <a:gd name="T18" fmla="*/ 1 w 62"/>
                <a:gd name="T19" fmla="*/ 88 h 221"/>
                <a:gd name="T20" fmla="*/ 0 w 62"/>
                <a:gd name="T21" fmla="*/ 100 h 221"/>
                <a:gd name="T22" fmla="*/ 1 w 62"/>
                <a:gd name="T23" fmla="*/ 112 h 221"/>
                <a:gd name="T24" fmla="*/ 1 w 62"/>
                <a:gd name="T25" fmla="*/ 124 h 221"/>
                <a:gd name="T26" fmla="*/ 2 w 62"/>
                <a:gd name="T27" fmla="*/ 134 h 221"/>
                <a:gd name="T28" fmla="*/ 3 w 62"/>
                <a:gd name="T29" fmla="*/ 142 h 221"/>
                <a:gd name="T30" fmla="*/ 6 w 62"/>
                <a:gd name="T31" fmla="*/ 153 h 221"/>
                <a:gd name="T32" fmla="*/ 8 w 62"/>
                <a:gd name="T33" fmla="*/ 163 h 221"/>
                <a:gd name="T34" fmla="*/ 12 w 62"/>
                <a:gd name="T35" fmla="*/ 174 h 221"/>
                <a:gd name="T36" fmla="*/ 16 w 62"/>
                <a:gd name="T37" fmla="*/ 184 h 221"/>
                <a:gd name="T38" fmla="*/ 20 w 62"/>
                <a:gd name="T39" fmla="*/ 194 h 221"/>
                <a:gd name="T40" fmla="*/ 25 w 62"/>
                <a:gd name="T41" fmla="*/ 203 h 221"/>
                <a:gd name="T42" fmla="*/ 31 w 62"/>
                <a:gd name="T43" fmla="*/ 213 h 221"/>
                <a:gd name="T44" fmla="*/ 37 w 62"/>
                <a:gd name="T45" fmla="*/ 220 h 221"/>
                <a:gd name="T46" fmla="*/ 61 w 62"/>
                <a:gd name="T47" fmla="*/ 214 h 221"/>
                <a:gd name="T48" fmla="*/ 58 w 62"/>
                <a:gd name="T49" fmla="*/ 212 h 221"/>
                <a:gd name="T50" fmla="*/ 52 w 62"/>
                <a:gd name="T51" fmla="*/ 203 h 221"/>
                <a:gd name="T52" fmla="*/ 47 w 62"/>
                <a:gd name="T53" fmla="*/ 193 h 221"/>
                <a:gd name="T54" fmla="*/ 41 w 62"/>
                <a:gd name="T55" fmla="*/ 182 h 221"/>
                <a:gd name="T56" fmla="*/ 37 w 62"/>
                <a:gd name="T57" fmla="*/ 172 h 221"/>
                <a:gd name="T58" fmla="*/ 34 w 62"/>
                <a:gd name="T59" fmla="*/ 162 h 221"/>
                <a:gd name="T60" fmla="*/ 31 w 62"/>
                <a:gd name="T61" fmla="*/ 150 h 221"/>
                <a:gd name="T62" fmla="*/ 29 w 62"/>
                <a:gd name="T63" fmla="*/ 139 h 221"/>
                <a:gd name="T64" fmla="*/ 28 w 62"/>
                <a:gd name="T65" fmla="*/ 129 h 221"/>
                <a:gd name="T66" fmla="*/ 26 w 62"/>
                <a:gd name="T67" fmla="*/ 118 h 221"/>
                <a:gd name="T68" fmla="*/ 26 w 62"/>
                <a:gd name="T69" fmla="*/ 109 h 221"/>
                <a:gd name="T70" fmla="*/ 26 w 62"/>
                <a:gd name="T71" fmla="*/ 98 h 221"/>
                <a:gd name="T72" fmla="*/ 27 w 62"/>
                <a:gd name="T73" fmla="*/ 86 h 221"/>
                <a:gd name="T74" fmla="*/ 28 w 62"/>
                <a:gd name="T75" fmla="*/ 75 h 221"/>
                <a:gd name="T76" fmla="*/ 30 w 62"/>
                <a:gd name="T77" fmla="*/ 64 h 221"/>
                <a:gd name="T78" fmla="*/ 33 w 62"/>
                <a:gd name="T79" fmla="*/ 53 h 221"/>
                <a:gd name="T80" fmla="*/ 37 w 62"/>
                <a:gd name="T81" fmla="*/ 42 h 221"/>
                <a:gd name="T82" fmla="*/ 40 w 62"/>
                <a:gd name="T83" fmla="*/ 31 h 221"/>
                <a:gd name="T84" fmla="*/ 45 w 62"/>
                <a:gd name="T85" fmla="*/ 22 h 221"/>
                <a:gd name="T86" fmla="*/ 50 w 62"/>
                <a:gd name="T87" fmla="*/ 10 h 221"/>
                <a:gd name="T88" fmla="*/ 55 w 62"/>
                <a:gd name="T89" fmla="*/ 5 h 221"/>
                <a:gd name="T90" fmla="*/ 28 w 62"/>
                <a:gd name="T9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2" h="221">
                  <a:moveTo>
                    <a:pt x="28" y="0"/>
                  </a:moveTo>
                  <a:lnTo>
                    <a:pt x="22" y="9"/>
                  </a:lnTo>
                  <a:lnTo>
                    <a:pt x="18" y="18"/>
                  </a:lnTo>
                  <a:lnTo>
                    <a:pt x="14" y="27"/>
                  </a:lnTo>
                  <a:lnTo>
                    <a:pt x="11" y="36"/>
                  </a:lnTo>
                  <a:lnTo>
                    <a:pt x="7" y="46"/>
                  </a:lnTo>
                  <a:lnTo>
                    <a:pt x="5" y="58"/>
                  </a:lnTo>
                  <a:lnTo>
                    <a:pt x="3" y="67"/>
                  </a:lnTo>
                  <a:lnTo>
                    <a:pt x="2" y="78"/>
                  </a:lnTo>
                  <a:lnTo>
                    <a:pt x="1" y="88"/>
                  </a:lnTo>
                  <a:lnTo>
                    <a:pt x="0" y="100"/>
                  </a:lnTo>
                  <a:lnTo>
                    <a:pt x="1" y="112"/>
                  </a:lnTo>
                  <a:lnTo>
                    <a:pt x="1" y="124"/>
                  </a:lnTo>
                  <a:lnTo>
                    <a:pt x="2" y="134"/>
                  </a:lnTo>
                  <a:lnTo>
                    <a:pt x="3" y="142"/>
                  </a:lnTo>
                  <a:lnTo>
                    <a:pt x="6" y="153"/>
                  </a:lnTo>
                  <a:lnTo>
                    <a:pt x="8" y="163"/>
                  </a:lnTo>
                  <a:lnTo>
                    <a:pt x="12" y="174"/>
                  </a:lnTo>
                  <a:lnTo>
                    <a:pt x="16" y="184"/>
                  </a:lnTo>
                  <a:lnTo>
                    <a:pt x="20" y="194"/>
                  </a:lnTo>
                  <a:lnTo>
                    <a:pt x="25" y="203"/>
                  </a:lnTo>
                  <a:lnTo>
                    <a:pt x="31" y="213"/>
                  </a:lnTo>
                  <a:lnTo>
                    <a:pt x="37" y="220"/>
                  </a:lnTo>
                  <a:lnTo>
                    <a:pt x="61" y="214"/>
                  </a:lnTo>
                  <a:lnTo>
                    <a:pt x="58" y="212"/>
                  </a:lnTo>
                  <a:lnTo>
                    <a:pt x="52" y="203"/>
                  </a:lnTo>
                  <a:lnTo>
                    <a:pt x="47" y="193"/>
                  </a:lnTo>
                  <a:lnTo>
                    <a:pt x="41" y="182"/>
                  </a:lnTo>
                  <a:lnTo>
                    <a:pt x="37" y="172"/>
                  </a:lnTo>
                  <a:lnTo>
                    <a:pt x="34" y="162"/>
                  </a:lnTo>
                  <a:lnTo>
                    <a:pt x="31" y="150"/>
                  </a:lnTo>
                  <a:lnTo>
                    <a:pt x="29" y="139"/>
                  </a:lnTo>
                  <a:lnTo>
                    <a:pt x="28" y="129"/>
                  </a:lnTo>
                  <a:lnTo>
                    <a:pt x="26" y="118"/>
                  </a:lnTo>
                  <a:lnTo>
                    <a:pt x="26" y="109"/>
                  </a:lnTo>
                  <a:lnTo>
                    <a:pt x="26" y="98"/>
                  </a:lnTo>
                  <a:lnTo>
                    <a:pt x="27" y="86"/>
                  </a:lnTo>
                  <a:lnTo>
                    <a:pt x="28" y="75"/>
                  </a:lnTo>
                  <a:lnTo>
                    <a:pt x="30" y="64"/>
                  </a:lnTo>
                  <a:lnTo>
                    <a:pt x="33" y="53"/>
                  </a:lnTo>
                  <a:lnTo>
                    <a:pt x="37" y="42"/>
                  </a:lnTo>
                  <a:lnTo>
                    <a:pt x="40" y="31"/>
                  </a:lnTo>
                  <a:lnTo>
                    <a:pt x="45" y="22"/>
                  </a:lnTo>
                  <a:lnTo>
                    <a:pt x="50" y="10"/>
                  </a:lnTo>
                  <a:lnTo>
                    <a:pt x="55" y="5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70"/>
            <p:cNvSpPr>
              <a:spLocks/>
            </p:cNvSpPr>
            <p:nvPr/>
          </p:nvSpPr>
          <p:spPr bwMode="auto">
            <a:xfrm>
              <a:off x="4347" y="3834"/>
              <a:ext cx="52" cy="194"/>
            </a:xfrm>
            <a:custGeom>
              <a:avLst/>
              <a:gdLst>
                <a:gd name="T0" fmla="*/ 18 w 52"/>
                <a:gd name="T1" fmla="*/ 5 h 194"/>
                <a:gd name="T2" fmla="*/ 14 w 52"/>
                <a:gd name="T3" fmla="*/ 14 h 194"/>
                <a:gd name="T4" fmla="*/ 11 w 52"/>
                <a:gd name="T5" fmla="*/ 23 h 194"/>
                <a:gd name="T6" fmla="*/ 8 w 52"/>
                <a:gd name="T7" fmla="*/ 33 h 194"/>
                <a:gd name="T8" fmla="*/ 5 w 52"/>
                <a:gd name="T9" fmla="*/ 45 h 194"/>
                <a:gd name="T10" fmla="*/ 3 w 52"/>
                <a:gd name="T11" fmla="*/ 54 h 194"/>
                <a:gd name="T12" fmla="*/ 2 w 52"/>
                <a:gd name="T13" fmla="*/ 65 h 194"/>
                <a:gd name="T14" fmla="*/ 1 w 52"/>
                <a:gd name="T15" fmla="*/ 75 h 194"/>
                <a:gd name="T16" fmla="*/ 0 w 52"/>
                <a:gd name="T17" fmla="*/ 87 h 194"/>
                <a:gd name="T18" fmla="*/ 1 w 52"/>
                <a:gd name="T19" fmla="*/ 100 h 194"/>
                <a:gd name="T20" fmla="*/ 1 w 52"/>
                <a:gd name="T21" fmla="*/ 111 h 194"/>
                <a:gd name="T22" fmla="*/ 2 w 52"/>
                <a:gd name="T23" fmla="*/ 121 h 194"/>
                <a:gd name="T24" fmla="*/ 3 w 52"/>
                <a:gd name="T25" fmla="*/ 129 h 194"/>
                <a:gd name="T26" fmla="*/ 6 w 52"/>
                <a:gd name="T27" fmla="*/ 140 h 194"/>
                <a:gd name="T28" fmla="*/ 8 w 52"/>
                <a:gd name="T29" fmla="*/ 150 h 194"/>
                <a:gd name="T30" fmla="*/ 12 w 52"/>
                <a:gd name="T31" fmla="*/ 161 h 194"/>
                <a:gd name="T32" fmla="*/ 16 w 52"/>
                <a:gd name="T33" fmla="*/ 171 h 194"/>
                <a:gd name="T34" fmla="*/ 21 w 52"/>
                <a:gd name="T35" fmla="*/ 181 h 194"/>
                <a:gd name="T36" fmla="*/ 25 w 52"/>
                <a:gd name="T37" fmla="*/ 190 h 194"/>
                <a:gd name="T38" fmla="*/ 27 w 52"/>
                <a:gd name="T39" fmla="*/ 193 h 194"/>
                <a:gd name="T40" fmla="*/ 51 w 52"/>
                <a:gd name="T41" fmla="*/ 187 h 194"/>
                <a:gd name="T42" fmla="*/ 46 w 52"/>
                <a:gd name="T43" fmla="*/ 180 h 194"/>
                <a:gd name="T44" fmla="*/ 40 w 52"/>
                <a:gd name="T45" fmla="*/ 169 h 194"/>
                <a:gd name="T46" fmla="*/ 36 w 52"/>
                <a:gd name="T47" fmla="*/ 159 h 194"/>
                <a:gd name="T48" fmla="*/ 33 w 52"/>
                <a:gd name="T49" fmla="*/ 149 h 194"/>
                <a:gd name="T50" fmla="*/ 30 w 52"/>
                <a:gd name="T51" fmla="*/ 137 h 194"/>
                <a:gd name="T52" fmla="*/ 28 w 52"/>
                <a:gd name="T53" fmla="*/ 126 h 194"/>
                <a:gd name="T54" fmla="*/ 27 w 52"/>
                <a:gd name="T55" fmla="*/ 116 h 194"/>
                <a:gd name="T56" fmla="*/ 26 w 52"/>
                <a:gd name="T57" fmla="*/ 105 h 194"/>
                <a:gd name="T58" fmla="*/ 25 w 52"/>
                <a:gd name="T59" fmla="*/ 96 h 194"/>
                <a:gd name="T60" fmla="*/ 26 w 52"/>
                <a:gd name="T61" fmla="*/ 85 h 194"/>
                <a:gd name="T62" fmla="*/ 26 w 52"/>
                <a:gd name="T63" fmla="*/ 73 h 194"/>
                <a:gd name="T64" fmla="*/ 28 w 52"/>
                <a:gd name="T65" fmla="*/ 62 h 194"/>
                <a:gd name="T66" fmla="*/ 29 w 52"/>
                <a:gd name="T67" fmla="*/ 52 h 194"/>
                <a:gd name="T68" fmla="*/ 32 w 52"/>
                <a:gd name="T69" fmla="*/ 40 h 194"/>
                <a:gd name="T70" fmla="*/ 36 w 52"/>
                <a:gd name="T71" fmla="*/ 29 h 194"/>
                <a:gd name="T72" fmla="*/ 39 w 52"/>
                <a:gd name="T73" fmla="*/ 19 h 194"/>
                <a:gd name="T74" fmla="*/ 44 w 52"/>
                <a:gd name="T75" fmla="*/ 9 h 194"/>
                <a:gd name="T76" fmla="*/ 45 w 52"/>
                <a:gd name="T77" fmla="*/ 6 h 194"/>
                <a:gd name="T78" fmla="*/ 21 w 52"/>
                <a:gd name="T79" fmla="*/ 0 h 194"/>
                <a:gd name="T80" fmla="*/ 18 w 52"/>
                <a:gd name="T81" fmla="*/ 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194">
                  <a:moveTo>
                    <a:pt x="18" y="5"/>
                  </a:moveTo>
                  <a:lnTo>
                    <a:pt x="14" y="14"/>
                  </a:lnTo>
                  <a:lnTo>
                    <a:pt x="11" y="23"/>
                  </a:lnTo>
                  <a:lnTo>
                    <a:pt x="8" y="33"/>
                  </a:lnTo>
                  <a:lnTo>
                    <a:pt x="5" y="45"/>
                  </a:lnTo>
                  <a:lnTo>
                    <a:pt x="3" y="54"/>
                  </a:lnTo>
                  <a:lnTo>
                    <a:pt x="2" y="65"/>
                  </a:lnTo>
                  <a:lnTo>
                    <a:pt x="1" y="75"/>
                  </a:lnTo>
                  <a:lnTo>
                    <a:pt x="0" y="87"/>
                  </a:lnTo>
                  <a:lnTo>
                    <a:pt x="1" y="100"/>
                  </a:lnTo>
                  <a:lnTo>
                    <a:pt x="1" y="111"/>
                  </a:lnTo>
                  <a:lnTo>
                    <a:pt x="2" y="121"/>
                  </a:lnTo>
                  <a:lnTo>
                    <a:pt x="3" y="129"/>
                  </a:lnTo>
                  <a:lnTo>
                    <a:pt x="6" y="140"/>
                  </a:lnTo>
                  <a:lnTo>
                    <a:pt x="8" y="150"/>
                  </a:lnTo>
                  <a:lnTo>
                    <a:pt x="12" y="161"/>
                  </a:lnTo>
                  <a:lnTo>
                    <a:pt x="16" y="171"/>
                  </a:lnTo>
                  <a:lnTo>
                    <a:pt x="21" y="181"/>
                  </a:lnTo>
                  <a:lnTo>
                    <a:pt x="25" y="190"/>
                  </a:lnTo>
                  <a:lnTo>
                    <a:pt x="27" y="193"/>
                  </a:lnTo>
                  <a:lnTo>
                    <a:pt x="51" y="187"/>
                  </a:lnTo>
                  <a:lnTo>
                    <a:pt x="46" y="180"/>
                  </a:lnTo>
                  <a:lnTo>
                    <a:pt x="40" y="169"/>
                  </a:lnTo>
                  <a:lnTo>
                    <a:pt x="36" y="159"/>
                  </a:lnTo>
                  <a:lnTo>
                    <a:pt x="33" y="149"/>
                  </a:lnTo>
                  <a:lnTo>
                    <a:pt x="30" y="137"/>
                  </a:lnTo>
                  <a:lnTo>
                    <a:pt x="28" y="126"/>
                  </a:lnTo>
                  <a:lnTo>
                    <a:pt x="27" y="116"/>
                  </a:lnTo>
                  <a:lnTo>
                    <a:pt x="26" y="105"/>
                  </a:lnTo>
                  <a:lnTo>
                    <a:pt x="25" y="96"/>
                  </a:lnTo>
                  <a:lnTo>
                    <a:pt x="26" y="85"/>
                  </a:lnTo>
                  <a:lnTo>
                    <a:pt x="26" y="73"/>
                  </a:lnTo>
                  <a:lnTo>
                    <a:pt x="28" y="62"/>
                  </a:lnTo>
                  <a:lnTo>
                    <a:pt x="29" y="52"/>
                  </a:lnTo>
                  <a:lnTo>
                    <a:pt x="32" y="40"/>
                  </a:lnTo>
                  <a:lnTo>
                    <a:pt x="36" y="29"/>
                  </a:lnTo>
                  <a:lnTo>
                    <a:pt x="39" y="19"/>
                  </a:lnTo>
                  <a:lnTo>
                    <a:pt x="44" y="9"/>
                  </a:lnTo>
                  <a:lnTo>
                    <a:pt x="45" y="6"/>
                  </a:lnTo>
                  <a:lnTo>
                    <a:pt x="21" y="0"/>
                  </a:lnTo>
                  <a:lnTo>
                    <a:pt x="18" y="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71"/>
            <p:cNvSpPr>
              <a:spLocks/>
            </p:cNvSpPr>
            <p:nvPr/>
          </p:nvSpPr>
          <p:spPr bwMode="auto">
            <a:xfrm>
              <a:off x="4414" y="3852"/>
              <a:ext cx="44" cy="167"/>
            </a:xfrm>
            <a:custGeom>
              <a:avLst/>
              <a:gdLst>
                <a:gd name="T0" fmla="*/ 13 w 44"/>
                <a:gd name="T1" fmla="*/ 0 h 167"/>
                <a:gd name="T2" fmla="*/ 10 w 44"/>
                <a:gd name="T3" fmla="*/ 10 h 167"/>
                <a:gd name="T4" fmla="*/ 7 w 44"/>
                <a:gd name="T5" fmla="*/ 20 h 167"/>
                <a:gd name="T6" fmla="*/ 4 w 44"/>
                <a:gd name="T7" fmla="*/ 31 h 167"/>
                <a:gd name="T8" fmla="*/ 3 w 44"/>
                <a:gd name="T9" fmla="*/ 40 h 167"/>
                <a:gd name="T10" fmla="*/ 1 w 44"/>
                <a:gd name="T11" fmla="*/ 51 h 167"/>
                <a:gd name="T12" fmla="*/ 0 w 44"/>
                <a:gd name="T13" fmla="*/ 61 h 167"/>
                <a:gd name="T14" fmla="*/ 0 w 44"/>
                <a:gd name="T15" fmla="*/ 72 h 167"/>
                <a:gd name="T16" fmla="*/ 0 w 44"/>
                <a:gd name="T17" fmla="*/ 85 h 167"/>
                <a:gd name="T18" fmla="*/ 1 w 44"/>
                <a:gd name="T19" fmla="*/ 97 h 167"/>
                <a:gd name="T20" fmla="*/ 1 w 44"/>
                <a:gd name="T21" fmla="*/ 106 h 167"/>
                <a:gd name="T22" fmla="*/ 3 w 44"/>
                <a:gd name="T23" fmla="*/ 115 h 167"/>
                <a:gd name="T24" fmla="*/ 5 w 44"/>
                <a:gd name="T25" fmla="*/ 126 h 167"/>
                <a:gd name="T26" fmla="*/ 8 w 44"/>
                <a:gd name="T27" fmla="*/ 135 h 167"/>
                <a:gd name="T28" fmla="*/ 11 w 44"/>
                <a:gd name="T29" fmla="*/ 146 h 167"/>
                <a:gd name="T30" fmla="*/ 15 w 44"/>
                <a:gd name="T31" fmla="*/ 156 h 167"/>
                <a:gd name="T32" fmla="*/ 19 w 44"/>
                <a:gd name="T33" fmla="*/ 166 h 167"/>
                <a:gd name="T34" fmla="*/ 43 w 44"/>
                <a:gd name="T35" fmla="*/ 160 h 167"/>
                <a:gd name="T36" fmla="*/ 39 w 44"/>
                <a:gd name="T37" fmla="*/ 154 h 167"/>
                <a:gd name="T38" fmla="*/ 35 w 44"/>
                <a:gd name="T39" fmla="*/ 144 h 167"/>
                <a:gd name="T40" fmla="*/ 32 w 44"/>
                <a:gd name="T41" fmla="*/ 134 h 167"/>
                <a:gd name="T42" fmla="*/ 30 w 44"/>
                <a:gd name="T43" fmla="*/ 122 h 167"/>
                <a:gd name="T44" fmla="*/ 27 w 44"/>
                <a:gd name="T45" fmla="*/ 112 h 167"/>
                <a:gd name="T46" fmla="*/ 26 w 44"/>
                <a:gd name="T47" fmla="*/ 101 h 167"/>
                <a:gd name="T48" fmla="*/ 25 w 44"/>
                <a:gd name="T49" fmla="*/ 91 h 167"/>
                <a:gd name="T50" fmla="*/ 24 w 44"/>
                <a:gd name="T51" fmla="*/ 82 h 167"/>
                <a:gd name="T52" fmla="*/ 24 w 44"/>
                <a:gd name="T53" fmla="*/ 71 h 167"/>
                <a:gd name="T54" fmla="*/ 25 w 44"/>
                <a:gd name="T55" fmla="*/ 59 h 167"/>
                <a:gd name="T56" fmla="*/ 26 w 44"/>
                <a:gd name="T57" fmla="*/ 48 h 167"/>
                <a:gd name="T58" fmla="*/ 28 w 44"/>
                <a:gd name="T59" fmla="*/ 37 h 167"/>
                <a:gd name="T60" fmla="*/ 31 w 44"/>
                <a:gd name="T61" fmla="*/ 26 h 167"/>
                <a:gd name="T62" fmla="*/ 34 w 44"/>
                <a:gd name="T63" fmla="*/ 15 h 167"/>
                <a:gd name="T64" fmla="*/ 38 w 44"/>
                <a:gd name="T65" fmla="*/ 6 h 167"/>
                <a:gd name="T66" fmla="*/ 13 w 44"/>
                <a:gd name="T6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" h="167">
                  <a:moveTo>
                    <a:pt x="13" y="0"/>
                  </a:moveTo>
                  <a:lnTo>
                    <a:pt x="10" y="10"/>
                  </a:lnTo>
                  <a:lnTo>
                    <a:pt x="7" y="20"/>
                  </a:lnTo>
                  <a:lnTo>
                    <a:pt x="4" y="31"/>
                  </a:lnTo>
                  <a:lnTo>
                    <a:pt x="3" y="40"/>
                  </a:lnTo>
                  <a:lnTo>
                    <a:pt x="1" y="51"/>
                  </a:lnTo>
                  <a:lnTo>
                    <a:pt x="0" y="61"/>
                  </a:lnTo>
                  <a:lnTo>
                    <a:pt x="0" y="72"/>
                  </a:lnTo>
                  <a:lnTo>
                    <a:pt x="0" y="85"/>
                  </a:lnTo>
                  <a:lnTo>
                    <a:pt x="1" y="97"/>
                  </a:lnTo>
                  <a:lnTo>
                    <a:pt x="1" y="106"/>
                  </a:lnTo>
                  <a:lnTo>
                    <a:pt x="3" y="115"/>
                  </a:lnTo>
                  <a:lnTo>
                    <a:pt x="5" y="126"/>
                  </a:lnTo>
                  <a:lnTo>
                    <a:pt x="8" y="135"/>
                  </a:lnTo>
                  <a:lnTo>
                    <a:pt x="11" y="146"/>
                  </a:lnTo>
                  <a:lnTo>
                    <a:pt x="15" y="156"/>
                  </a:lnTo>
                  <a:lnTo>
                    <a:pt x="19" y="166"/>
                  </a:lnTo>
                  <a:lnTo>
                    <a:pt x="43" y="160"/>
                  </a:lnTo>
                  <a:lnTo>
                    <a:pt x="39" y="154"/>
                  </a:lnTo>
                  <a:lnTo>
                    <a:pt x="35" y="144"/>
                  </a:lnTo>
                  <a:lnTo>
                    <a:pt x="32" y="134"/>
                  </a:lnTo>
                  <a:lnTo>
                    <a:pt x="30" y="122"/>
                  </a:lnTo>
                  <a:lnTo>
                    <a:pt x="27" y="112"/>
                  </a:lnTo>
                  <a:lnTo>
                    <a:pt x="26" y="101"/>
                  </a:lnTo>
                  <a:lnTo>
                    <a:pt x="25" y="91"/>
                  </a:lnTo>
                  <a:lnTo>
                    <a:pt x="24" y="82"/>
                  </a:lnTo>
                  <a:lnTo>
                    <a:pt x="24" y="71"/>
                  </a:lnTo>
                  <a:lnTo>
                    <a:pt x="25" y="59"/>
                  </a:lnTo>
                  <a:lnTo>
                    <a:pt x="26" y="48"/>
                  </a:lnTo>
                  <a:lnTo>
                    <a:pt x="28" y="37"/>
                  </a:lnTo>
                  <a:lnTo>
                    <a:pt x="31" y="26"/>
                  </a:lnTo>
                  <a:lnTo>
                    <a:pt x="34" y="15"/>
                  </a:lnTo>
                  <a:lnTo>
                    <a:pt x="38" y="6"/>
                  </a:lnTo>
                  <a:lnTo>
                    <a:pt x="1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72"/>
            <p:cNvSpPr>
              <a:spLocks/>
            </p:cNvSpPr>
            <p:nvPr/>
          </p:nvSpPr>
          <p:spPr bwMode="auto">
            <a:xfrm>
              <a:off x="4479" y="3860"/>
              <a:ext cx="37" cy="142"/>
            </a:xfrm>
            <a:custGeom>
              <a:avLst/>
              <a:gdLst>
                <a:gd name="T0" fmla="*/ 11 w 37"/>
                <a:gd name="T1" fmla="*/ 0 h 142"/>
                <a:gd name="T2" fmla="*/ 7 w 37"/>
                <a:gd name="T3" fmla="*/ 8 h 142"/>
                <a:gd name="T4" fmla="*/ 4 w 37"/>
                <a:gd name="T5" fmla="*/ 19 h 142"/>
                <a:gd name="T6" fmla="*/ 3 w 37"/>
                <a:gd name="T7" fmla="*/ 28 h 142"/>
                <a:gd name="T8" fmla="*/ 1 w 37"/>
                <a:gd name="T9" fmla="*/ 40 h 142"/>
                <a:gd name="T10" fmla="*/ 1 w 37"/>
                <a:gd name="T11" fmla="*/ 49 h 142"/>
                <a:gd name="T12" fmla="*/ 0 w 37"/>
                <a:gd name="T13" fmla="*/ 61 h 142"/>
                <a:gd name="T14" fmla="*/ 0 w 37"/>
                <a:gd name="T15" fmla="*/ 73 h 142"/>
                <a:gd name="T16" fmla="*/ 1 w 37"/>
                <a:gd name="T17" fmla="*/ 85 h 142"/>
                <a:gd name="T18" fmla="*/ 2 w 37"/>
                <a:gd name="T19" fmla="*/ 95 h 142"/>
                <a:gd name="T20" fmla="*/ 3 w 37"/>
                <a:gd name="T21" fmla="*/ 103 h 142"/>
                <a:gd name="T22" fmla="*/ 5 w 37"/>
                <a:gd name="T23" fmla="*/ 114 h 142"/>
                <a:gd name="T24" fmla="*/ 8 w 37"/>
                <a:gd name="T25" fmla="*/ 124 h 142"/>
                <a:gd name="T26" fmla="*/ 11 w 37"/>
                <a:gd name="T27" fmla="*/ 135 h 142"/>
                <a:gd name="T28" fmla="*/ 13 w 37"/>
                <a:gd name="T29" fmla="*/ 141 h 142"/>
                <a:gd name="T30" fmla="*/ 36 w 37"/>
                <a:gd name="T31" fmla="*/ 135 h 142"/>
                <a:gd name="T32" fmla="*/ 35 w 37"/>
                <a:gd name="T33" fmla="*/ 132 h 142"/>
                <a:gd name="T34" fmla="*/ 32 w 37"/>
                <a:gd name="T35" fmla="*/ 122 h 142"/>
                <a:gd name="T36" fmla="*/ 29 w 37"/>
                <a:gd name="T37" fmla="*/ 111 h 142"/>
                <a:gd name="T38" fmla="*/ 27 w 37"/>
                <a:gd name="T39" fmla="*/ 100 h 142"/>
                <a:gd name="T40" fmla="*/ 25 w 37"/>
                <a:gd name="T41" fmla="*/ 89 h 142"/>
                <a:gd name="T42" fmla="*/ 25 w 37"/>
                <a:gd name="T43" fmla="*/ 79 h 142"/>
                <a:gd name="T44" fmla="*/ 24 w 37"/>
                <a:gd name="T45" fmla="*/ 70 h 142"/>
                <a:gd name="T46" fmla="*/ 25 w 37"/>
                <a:gd name="T47" fmla="*/ 59 h 142"/>
                <a:gd name="T48" fmla="*/ 25 w 37"/>
                <a:gd name="T49" fmla="*/ 48 h 142"/>
                <a:gd name="T50" fmla="*/ 27 w 37"/>
                <a:gd name="T51" fmla="*/ 37 h 142"/>
                <a:gd name="T52" fmla="*/ 28 w 37"/>
                <a:gd name="T53" fmla="*/ 26 h 142"/>
                <a:gd name="T54" fmla="*/ 31 w 37"/>
                <a:gd name="T55" fmla="*/ 14 h 142"/>
                <a:gd name="T56" fmla="*/ 35 w 37"/>
                <a:gd name="T57" fmla="*/ 5 h 142"/>
                <a:gd name="T58" fmla="*/ 11 w 37"/>
                <a:gd name="T5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142">
                  <a:moveTo>
                    <a:pt x="11" y="0"/>
                  </a:moveTo>
                  <a:lnTo>
                    <a:pt x="7" y="8"/>
                  </a:lnTo>
                  <a:lnTo>
                    <a:pt x="4" y="19"/>
                  </a:lnTo>
                  <a:lnTo>
                    <a:pt x="3" y="28"/>
                  </a:lnTo>
                  <a:lnTo>
                    <a:pt x="1" y="40"/>
                  </a:lnTo>
                  <a:lnTo>
                    <a:pt x="1" y="49"/>
                  </a:lnTo>
                  <a:lnTo>
                    <a:pt x="0" y="61"/>
                  </a:lnTo>
                  <a:lnTo>
                    <a:pt x="0" y="73"/>
                  </a:lnTo>
                  <a:lnTo>
                    <a:pt x="1" y="85"/>
                  </a:lnTo>
                  <a:lnTo>
                    <a:pt x="2" y="95"/>
                  </a:lnTo>
                  <a:lnTo>
                    <a:pt x="3" y="103"/>
                  </a:lnTo>
                  <a:lnTo>
                    <a:pt x="5" y="114"/>
                  </a:lnTo>
                  <a:lnTo>
                    <a:pt x="8" y="124"/>
                  </a:lnTo>
                  <a:lnTo>
                    <a:pt x="11" y="135"/>
                  </a:lnTo>
                  <a:lnTo>
                    <a:pt x="13" y="141"/>
                  </a:lnTo>
                  <a:lnTo>
                    <a:pt x="36" y="135"/>
                  </a:lnTo>
                  <a:lnTo>
                    <a:pt x="35" y="132"/>
                  </a:lnTo>
                  <a:lnTo>
                    <a:pt x="32" y="122"/>
                  </a:lnTo>
                  <a:lnTo>
                    <a:pt x="29" y="111"/>
                  </a:lnTo>
                  <a:lnTo>
                    <a:pt x="27" y="100"/>
                  </a:lnTo>
                  <a:lnTo>
                    <a:pt x="25" y="89"/>
                  </a:lnTo>
                  <a:lnTo>
                    <a:pt x="25" y="79"/>
                  </a:lnTo>
                  <a:lnTo>
                    <a:pt x="24" y="70"/>
                  </a:lnTo>
                  <a:lnTo>
                    <a:pt x="25" y="59"/>
                  </a:lnTo>
                  <a:lnTo>
                    <a:pt x="25" y="48"/>
                  </a:lnTo>
                  <a:lnTo>
                    <a:pt x="27" y="37"/>
                  </a:lnTo>
                  <a:lnTo>
                    <a:pt x="28" y="26"/>
                  </a:lnTo>
                  <a:lnTo>
                    <a:pt x="31" y="14"/>
                  </a:lnTo>
                  <a:lnTo>
                    <a:pt x="35" y="5"/>
                  </a:lnTo>
                  <a:lnTo>
                    <a:pt x="11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73"/>
            <p:cNvSpPr>
              <a:spLocks/>
            </p:cNvSpPr>
            <p:nvPr/>
          </p:nvSpPr>
          <p:spPr bwMode="auto">
            <a:xfrm>
              <a:off x="4539" y="3870"/>
              <a:ext cx="35" cy="120"/>
            </a:xfrm>
            <a:custGeom>
              <a:avLst/>
              <a:gdLst>
                <a:gd name="T0" fmla="*/ 6 w 35"/>
                <a:gd name="T1" fmla="*/ 0 h 120"/>
                <a:gd name="T2" fmla="*/ 4 w 35"/>
                <a:gd name="T3" fmla="*/ 7 h 120"/>
                <a:gd name="T4" fmla="*/ 2 w 35"/>
                <a:gd name="T5" fmla="*/ 15 h 120"/>
                <a:gd name="T6" fmla="*/ 1 w 35"/>
                <a:gd name="T7" fmla="*/ 26 h 120"/>
                <a:gd name="T8" fmla="*/ 0 w 35"/>
                <a:gd name="T9" fmla="*/ 35 h 120"/>
                <a:gd name="T10" fmla="*/ 0 w 35"/>
                <a:gd name="T11" fmla="*/ 47 h 120"/>
                <a:gd name="T12" fmla="*/ 0 w 35"/>
                <a:gd name="T13" fmla="*/ 59 h 120"/>
                <a:gd name="T14" fmla="*/ 1 w 35"/>
                <a:gd name="T15" fmla="*/ 71 h 120"/>
                <a:gd name="T16" fmla="*/ 1 w 35"/>
                <a:gd name="T17" fmla="*/ 81 h 120"/>
                <a:gd name="T18" fmla="*/ 3 w 35"/>
                <a:gd name="T19" fmla="*/ 89 h 120"/>
                <a:gd name="T20" fmla="*/ 5 w 35"/>
                <a:gd name="T21" fmla="*/ 99 h 120"/>
                <a:gd name="T22" fmla="*/ 7 w 35"/>
                <a:gd name="T23" fmla="*/ 109 h 120"/>
                <a:gd name="T24" fmla="*/ 11 w 35"/>
                <a:gd name="T25" fmla="*/ 119 h 120"/>
                <a:gd name="T26" fmla="*/ 34 w 35"/>
                <a:gd name="T27" fmla="*/ 113 h 120"/>
                <a:gd name="T28" fmla="*/ 31 w 35"/>
                <a:gd name="T29" fmla="*/ 108 h 120"/>
                <a:gd name="T30" fmla="*/ 28 w 35"/>
                <a:gd name="T31" fmla="*/ 96 h 120"/>
                <a:gd name="T32" fmla="*/ 27 w 35"/>
                <a:gd name="T33" fmla="*/ 86 h 120"/>
                <a:gd name="T34" fmla="*/ 25 w 35"/>
                <a:gd name="T35" fmla="*/ 75 h 120"/>
                <a:gd name="T36" fmla="*/ 24 w 35"/>
                <a:gd name="T37" fmla="*/ 65 h 120"/>
                <a:gd name="T38" fmla="*/ 23 w 35"/>
                <a:gd name="T39" fmla="*/ 56 h 120"/>
                <a:gd name="T40" fmla="*/ 24 w 35"/>
                <a:gd name="T41" fmla="*/ 45 h 120"/>
                <a:gd name="T42" fmla="*/ 24 w 35"/>
                <a:gd name="T43" fmla="*/ 33 h 120"/>
                <a:gd name="T44" fmla="*/ 25 w 35"/>
                <a:gd name="T45" fmla="*/ 23 h 120"/>
                <a:gd name="T46" fmla="*/ 27 w 35"/>
                <a:gd name="T47" fmla="*/ 12 h 120"/>
                <a:gd name="T48" fmla="*/ 30 w 35"/>
                <a:gd name="T49" fmla="*/ 6 h 120"/>
                <a:gd name="T50" fmla="*/ 6 w 35"/>
                <a:gd name="T5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" h="120">
                  <a:moveTo>
                    <a:pt x="6" y="0"/>
                  </a:moveTo>
                  <a:lnTo>
                    <a:pt x="4" y="7"/>
                  </a:lnTo>
                  <a:lnTo>
                    <a:pt x="2" y="15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0" y="59"/>
                  </a:lnTo>
                  <a:lnTo>
                    <a:pt x="1" y="71"/>
                  </a:lnTo>
                  <a:lnTo>
                    <a:pt x="1" y="81"/>
                  </a:lnTo>
                  <a:lnTo>
                    <a:pt x="3" y="89"/>
                  </a:lnTo>
                  <a:lnTo>
                    <a:pt x="5" y="99"/>
                  </a:lnTo>
                  <a:lnTo>
                    <a:pt x="7" y="109"/>
                  </a:lnTo>
                  <a:lnTo>
                    <a:pt x="11" y="119"/>
                  </a:lnTo>
                  <a:lnTo>
                    <a:pt x="34" y="113"/>
                  </a:lnTo>
                  <a:lnTo>
                    <a:pt x="31" y="108"/>
                  </a:lnTo>
                  <a:lnTo>
                    <a:pt x="28" y="96"/>
                  </a:lnTo>
                  <a:lnTo>
                    <a:pt x="27" y="86"/>
                  </a:lnTo>
                  <a:lnTo>
                    <a:pt x="25" y="75"/>
                  </a:lnTo>
                  <a:lnTo>
                    <a:pt x="24" y="65"/>
                  </a:lnTo>
                  <a:lnTo>
                    <a:pt x="23" y="56"/>
                  </a:lnTo>
                  <a:lnTo>
                    <a:pt x="24" y="45"/>
                  </a:lnTo>
                  <a:lnTo>
                    <a:pt x="24" y="33"/>
                  </a:lnTo>
                  <a:lnTo>
                    <a:pt x="25" y="23"/>
                  </a:lnTo>
                  <a:lnTo>
                    <a:pt x="27" y="12"/>
                  </a:lnTo>
                  <a:lnTo>
                    <a:pt x="30" y="6"/>
                  </a:lnTo>
                  <a:lnTo>
                    <a:pt x="6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74"/>
            <p:cNvSpPr>
              <a:spLocks/>
            </p:cNvSpPr>
            <p:nvPr/>
          </p:nvSpPr>
          <p:spPr bwMode="auto">
            <a:xfrm>
              <a:off x="4603" y="3884"/>
              <a:ext cx="28" cy="94"/>
            </a:xfrm>
            <a:custGeom>
              <a:avLst/>
              <a:gdLst>
                <a:gd name="T0" fmla="*/ 4 w 28"/>
                <a:gd name="T1" fmla="*/ 0 h 94"/>
                <a:gd name="T2" fmla="*/ 2 w 28"/>
                <a:gd name="T3" fmla="*/ 8 h 94"/>
                <a:gd name="T4" fmla="*/ 1 w 28"/>
                <a:gd name="T5" fmla="*/ 17 h 94"/>
                <a:gd name="T6" fmla="*/ 0 w 28"/>
                <a:gd name="T7" fmla="*/ 26 h 94"/>
                <a:gd name="T8" fmla="*/ 0 w 28"/>
                <a:gd name="T9" fmla="*/ 38 h 94"/>
                <a:gd name="T10" fmla="*/ 0 w 28"/>
                <a:gd name="T11" fmla="*/ 50 h 94"/>
                <a:gd name="T12" fmla="*/ 1 w 28"/>
                <a:gd name="T13" fmla="*/ 62 h 94"/>
                <a:gd name="T14" fmla="*/ 1 w 28"/>
                <a:gd name="T15" fmla="*/ 71 h 94"/>
                <a:gd name="T16" fmla="*/ 2 w 28"/>
                <a:gd name="T17" fmla="*/ 80 h 94"/>
                <a:gd name="T18" fmla="*/ 3 w 28"/>
                <a:gd name="T19" fmla="*/ 88 h 94"/>
                <a:gd name="T20" fmla="*/ 4 w 28"/>
                <a:gd name="T21" fmla="*/ 93 h 94"/>
                <a:gd name="T22" fmla="*/ 27 w 28"/>
                <a:gd name="T23" fmla="*/ 86 h 94"/>
                <a:gd name="T24" fmla="*/ 25 w 28"/>
                <a:gd name="T25" fmla="*/ 76 h 94"/>
                <a:gd name="T26" fmla="*/ 23 w 28"/>
                <a:gd name="T27" fmla="*/ 66 h 94"/>
                <a:gd name="T28" fmla="*/ 23 w 28"/>
                <a:gd name="T29" fmla="*/ 56 h 94"/>
                <a:gd name="T30" fmla="*/ 22 w 28"/>
                <a:gd name="T31" fmla="*/ 47 h 94"/>
                <a:gd name="T32" fmla="*/ 22 w 28"/>
                <a:gd name="T33" fmla="*/ 35 h 94"/>
                <a:gd name="T34" fmla="*/ 22 w 28"/>
                <a:gd name="T35" fmla="*/ 24 h 94"/>
                <a:gd name="T36" fmla="*/ 24 w 28"/>
                <a:gd name="T37" fmla="*/ 14 h 94"/>
                <a:gd name="T38" fmla="*/ 26 w 28"/>
                <a:gd name="T39" fmla="*/ 6 h 94"/>
                <a:gd name="T40" fmla="*/ 4 w 28"/>
                <a:gd name="T4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94">
                  <a:moveTo>
                    <a:pt x="4" y="0"/>
                  </a:moveTo>
                  <a:lnTo>
                    <a:pt x="2" y="8"/>
                  </a:lnTo>
                  <a:lnTo>
                    <a:pt x="1" y="17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0" y="50"/>
                  </a:lnTo>
                  <a:lnTo>
                    <a:pt x="1" y="62"/>
                  </a:lnTo>
                  <a:lnTo>
                    <a:pt x="1" y="71"/>
                  </a:lnTo>
                  <a:lnTo>
                    <a:pt x="2" y="80"/>
                  </a:lnTo>
                  <a:lnTo>
                    <a:pt x="3" y="88"/>
                  </a:lnTo>
                  <a:lnTo>
                    <a:pt x="4" y="93"/>
                  </a:lnTo>
                  <a:lnTo>
                    <a:pt x="27" y="86"/>
                  </a:lnTo>
                  <a:lnTo>
                    <a:pt x="25" y="76"/>
                  </a:lnTo>
                  <a:lnTo>
                    <a:pt x="23" y="66"/>
                  </a:lnTo>
                  <a:lnTo>
                    <a:pt x="23" y="56"/>
                  </a:lnTo>
                  <a:lnTo>
                    <a:pt x="22" y="47"/>
                  </a:lnTo>
                  <a:lnTo>
                    <a:pt x="22" y="35"/>
                  </a:lnTo>
                  <a:lnTo>
                    <a:pt x="22" y="24"/>
                  </a:lnTo>
                  <a:lnTo>
                    <a:pt x="24" y="14"/>
                  </a:lnTo>
                  <a:lnTo>
                    <a:pt x="26" y="6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75"/>
            <p:cNvSpPr>
              <a:spLocks/>
            </p:cNvSpPr>
            <p:nvPr/>
          </p:nvSpPr>
          <p:spPr bwMode="auto">
            <a:xfrm>
              <a:off x="4664" y="3896"/>
              <a:ext cx="27" cy="68"/>
            </a:xfrm>
            <a:custGeom>
              <a:avLst/>
              <a:gdLst>
                <a:gd name="T0" fmla="*/ 3 w 27"/>
                <a:gd name="T1" fmla="*/ 0 h 68"/>
                <a:gd name="T2" fmla="*/ 1 w 27"/>
                <a:gd name="T3" fmla="*/ 12 h 68"/>
                <a:gd name="T4" fmla="*/ 0 w 27"/>
                <a:gd name="T5" fmla="*/ 24 h 68"/>
                <a:gd name="T6" fmla="*/ 0 w 27"/>
                <a:gd name="T7" fmla="*/ 36 h 68"/>
                <a:gd name="T8" fmla="*/ 1 w 27"/>
                <a:gd name="T9" fmla="*/ 48 h 68"/>
                <a:gd name="T10" fmla="*/ 2 w 27"/>
                <a:gd name="T11" fmla="*/ 57 h 68"/>
                <a:gd name="T12" fmla="*/ 5 w 27"/>
                <a:gd name="T13" fmla="*/ 67 h 68"/>
                <a:gd name="T14" fmla="*/ 26 w 27"/>
                <a:gd name="T15" fmla="*/ 61 h 68"/>
                <a:gd name="T16" fmla="*/ 24 w 27"/>
                <a:gd name="T17" fmla="*/ 52 h 68"/>
                <a:gd name="T18" fmla="*/ 23 w 27"/>
                <a:gd name="T19" fmla="*/ 42 h 68"/>
                <a:gd name="T20" fmla="*/ 22 w 27"/>
                <a:gd name="T21" fmla="*/ 34 h 68"/>
                <a:gd name="T22" fmla="*/ 23 w 27"/>
                <a:gd name="T23" fmla="*/ 21 h 68"/>
                <a:gd name="T24" fmla="*/ 24 w 27"/>
                <a:gd name="T25" fmla="*/ 11 h 68"/>
                <a:gd name="T26" fmla="*/ 25 w 27"/>
                <a:gd name="T27" fmla="*/ 6 h 68"/>
                <a:gd name="T28" fmla="*/ 3 w 27"/>
                <a:gd name="T2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68">
                  <a:moveTo>
                    <a:pt x="3" y="0"/>
                  </a:moveTo>
                  <a:lnTo>
                    <a:pt x="1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" y="48"/>
                  </a:lnTo>
                  <a:lnTo>
                    <a:pt x="2" y="57"/>
                  </a:lnTo>
                  <a:lnTo>
                    <a:pt x="5" y="67"/>
                  </a:lnTo>
                  <a:lnTo>
                    <a:pt x="26" y="61"/>
                  </a:lnTo>
                  <a:lnTo>
                    <a:pt x="24" y="52"/>
                  </a:lnTo>
                  <a:lnTo>
                    <a:pt x="23" y="42"/>
                  </a:lnTo>
                  <a:lnTo>
                    <a:pt x="22" y="34"/>
                  </a:lnTo>
                  <a:lnTo>
                    <a:pt x="23" y="21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76"/>
            <p:cNvSpPr>
              <a:spLocks/>
            </p:cNvSpPr>
            <p:nvPr/>
          </p:nvSpPr>
          <p:spPr bwMode="auto">
            <a:xfrm>
              <a:off x="4721" y="3907"/>
              <a:ext cx="26" cy="44"/>
            </a:xfrm>
            <a:custGeom>
              <a:avLst/>
              <a:gdLst>
                <a:gd name="T0" fmla="*/ 1 w 26"/>
                <a:gd name="T1" fmla="*/ 6 h 44"/>
                <a:gd name="T2" fmla="*/ 0 w 26"/>
                <a:gd name="T3" fmla="*/ 17 h 44"/>
                <a:gd name="T4" fmla="*/ 1 w 26"/>
                <a:gd name="T5" fmla="*/ 28 h 44"/>
                <a:gd name="T6" fmla="*/ 2 w 26"/>
                <a:gd name="T7" fmla="*/ 38 h 44"/>
                <a:gd name="T8" fmla="*/ 3 w 26"/>
                <a:gd name="T9" fmla="*/ 43 h 44"/>
                <a:gd name="T10" fmla="*/ 25 w 26"/>
                <a:gd name="T11" fmla="*/ 38 h 44"/>
                <a:gd name="T12" fmla="*/ 24 w 26"/>
                <a:gd name="T13" fmla="*/ 27 h 44"/>
                <a:gd name="T14" fmla="*/ 23 w 26"/>
                <a:gd name="T15" fmla="*/ 16 h 44"/>
                <a:gd name="T16" fmla="*/ 23 w 26"/>
                <a:gd name="T17" fmla="*/ 6 h 44"/>
                <a:gd name="T18" fmla="*/ 2 w 26"/>
                <a:gd name="T19" fmla="*/ 0 h 44"/>
                <a:gd name="T20" fmla="*/ 1 w 26"/>
                <a:gd name="T21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44">
                  <a:moveTo>
                    <a:pt x="1" y="6"/>
                  </a:moveTo>
                  <a:lnTo>
                    <a:pt x="0" y="17"/>
                  </a:lnTo>
                  <a:lnTo>
                    <a:pt x="1" y="28"/>
                  </a:lnTo>
                  <a:lnTo>
                    <a:pt x="2" y="38"/>
                  </a:lnTo>
                  <a:lnTo>
                    <a:pt x="3" y="43"/>
                  </a:lnTo>
                  <a:lnTo>
                    <a:pt x="25" y="38"/>
                  </a:lnTo>
                  <a:lnTo>
                    <a:pt x="24" y="27"/>
                  </a:lnTo>
                  <a:lnTo>
                    <a:pt x="23" y="16"/>
                  </a:lnTo>
                  <a:lnTo>
                    <a:pt x="23" y="6"/>
                  </a:lnTo>
                  <a:lnTo>
                    <a:pt x="2" y="0"/>
                  </a:lnTo>
                  <a:lnTo>
                    <a:pt x="1" y="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0" name="Group 67"/>
          <p:cNvGrpSpPr>
            <a:grpSpLocks/>
          </p:cNvGrpSpPr>
          <p:nvPr/>
        </p:nvGrpSpPr>
        <p:grpSpPr bwMode="auto">
          <a:xfrm rot="17394605">
            <a:off x="6935843" y="3350853"/>
            <a:ext cx="546193" cy="309582"/>
            <a:chOff x="4200" y="3807"/>
            <a:chExt cx="547" cy="2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4200" y="3807"/>
              <a:ext cx="74" cy="248"/>
            </a:xfrm>
            <a:custGeom>
              <a:avLst/>
              <a:gdLst>
                <a:gd name="T0" fmla="*/ 37 w 74"/>
                <a:gd name="T1" fmla="*/ 0 h 248"/>
                <a:gd name="T2" fmla="*/ 33 w 74"/>
                <a:gd name="T3" fmla="*/ 6 h 248"/>
                <a:gd name="T4" fmla="*/ 27 w 74"/>
                <a:gd name="T5" fmla="*/ 15 h 248"/>
                <a:gd name="T6" fmla="*/ 23 w 74"/>
                <a:gd name="T7" fmla="*/ 23 h 248"/>
                <a:gd name="T8" fmla="*/ 18 w 74"/>
                <a:gd name="T9" fmla="*/ 32 h 248"/>
                <a:gd name="T10" fmla="*/ 14 w 74"/>
                <a:gd name="T11" fmla="*/ 41 h 248"/>
                <a:gd name="T12" fmla="*/ 11 w 74"/>
                <a:gd name="T13" fmla="*/ 50 h 248"/>
                <a:gd name="T14" fmla="*/ 8 w 74"/>
                <a:gd name="T15" fmla="*/ 60 h 248"/>
                <a:gd name="T16" fmla="*/ 5 w 74"/>
                <a:gd name="T17" fmla="*/ 72 h 248"/>
                <a:gd name="T18" fmla="*/ 3 w 74"/>
                <a:gd name="T19" fmla="*/ 81 h 248"/>
                <a:gd name="T20" fmla="*/ 1 w 74"/>
                <a:gd name="T21" fmla="*/ 92 h 248"/>
                <a:gd name="T22" fmla="*/ 1 w 74"/>
                <a:gd name="T23" fmla="*/ 102 h 248"/>
                <a:gd name="T24" fmla="*/ 0 w 74"/>
                <a:gd name="T25" fmla="*/ 114 h 248"/>
                <a:gd name="T26" fmla="*/ 0 w 74"/>
                <a:gd name="T27" fmla="*/ 126 h 248"/>
                <a:gd name="T28" fmla="*/ 1 w 74"/>
                <a:gd name="T29" fmla="*/ 138 h 248"/>
                <a:gd name="T30" fmla="*/ 2 w 74"/>
                <a:gd name="T31" fmla="*/ 148 h 248"/>
                <a:gd name="T32" fmla="*/ 3 w 74"/>
                <a:gd name="T33" fmla="*/ 156 h 248"/>
                <a:gd name="T34" fmla="*/ 5 w 74"/>
                <a:gd name="T35" fmla="*/ 167 h 248"/>
                <a:gd name="T36" fmla="*/ 8 w 74"/>
                <a:gd name="T37" fmla="*/ 177 h 248"/>
                <a:gd name="T38" fmla="*/ 12 w 74"/>
                <a:gd name="T39" fmla="*/ 188 h 248"/>
                <a:gd name="T40" fmla="*/ 16 w 74"/>
                <a:gd name="T41" fmla="*/ 198 h 248"/>
                <a:gd name="T42" fmla="*/ 20 w 74"/>
                <a:gd name="T43" fmla="*/ 208 h 248"/>
                <a:gd name="T44" fmla="*/ 25 w 74"/>
                <a:gd name="T45" fmla="*/ 217 h 248"/>
                <a:gd name="T46" fmla="*/ 31 w 74"/>
                <a:gd name="T47" fmla="*/ 227 h 248"/>
                <a:gd name="T48" fmla="*/ 38 w 74"/>
                <a:gd name="T49" fmla="*/ 236 h 248"/>
                <a:gd name="T50" fmla="*/ 46 w 74"/>
                <a:gd name="T51" fmla="*/ 245 h 248"/>
                <a:gd name="T52" fmla="*/ 48 w 74"/>
                <a:gd name="T53" fmla="*/ 247 h 248"/>
                <a:gd name="T54" fmla="*/ 73 w 74"/>
                <a:gd name="T55" fmla="*/ 241 h 248"/>
                <a:gd name="T56" fmla="*/ 65 w 74"/>
                <a:gd name="T57" fmla="*/ 234 h 248"/>
                <a:gd name="T58" fmla="*/ 58 w 74"/>
                <a:gd name="T59" fmla="*/ 226 h 248"/>
                <a:gd name="T60" fmla="*/ 52 w 74"/>
                <a:gd name="T61" fmla="*/ 217 h 248"/>
                <a:gd name="T62" fmla="*/ 47 w 74"/>
                <a:gd name="T63" fmla="*/ 207 h 248"/>
                <a:gd name="T64" fmla="*/ 42 w 74"/>
                <a:gd name="T65" fmla="*/ 196 h 248"/>
                <a:gd name="T66" fmla="*/ 38 w 74"/>
                <a:gd name="T67" fmla="*/ 186 h 248"/>
                <a:gd name="T68" fmla="*/ 34 w 74"/>
                <a:gd name="T69" fmla="*/ 176 h 248"/>
                <a:gd name="T70" fmla="*/ 31 w 74"/>
                <a:gd name="T71" fmla="*/ 164 h 248"/>
                <a:gd name="T72" fmla="*/ 29 w 74"/>
                <a:gd name="T73" fmla="*/ 153 h 248"/>
                <a:gd name="T74" fmla="*/ 27 w 74"/>
                <a:gd name="T75" fmla="*/ 143 h 248"/>
                <a:gd name="T76" fmla="*/ 27 w 74"/>
                <a:gd name="T77" fmla="*/ 132 h 248"/>
                <a:gd name="T78" fmla="*/ 26 w 74"/>
                <a:gd name="T79" fmla="*/ 123 h 248"/>
                <a:gd name="T80" fmla="*/ 27 w 74"/>
                <a:gd name="T81" fmla="*/ 112 h 248"/>
                <a:gd name="T82" fmla="*/ 27 w 74"/>
                <a:gd name="T83" fmla="*/ 100 h 248"/>
                <a:gd name="T84" fmla="*/ 29 w 74"/>
                <a:gd name="T85" fmla="*/ 89 h 248"/>
                <a:gd name="T86" fmla="*/ 30 w 74"/>
                <a:gd name="T87" fmla="*/ 79 h 248"/>
                <a:gd name="T88" fmla="*/ 33 w 74"/>
                <a:gd name="T89" fmla="*/ 67 h 248"/>
                <a:gd name="T90" fmla="*/ 36 w 74"/>
                <a:gd name="T91" fmla="*/ 56 h 248"/>
                <a:gd name="T92" fmla="*/ 40 w 74"/>
                <a:gd name="T93" fmla="*/ 45 h 248"/>
                <a:gd name="T94" fmla="*/ 45 w 74"/>
                <a:gd name="T95" fmla="*/ 36 h 248"/>
                <a:gd name="T96" fmla="*/ 50 w 74"/>
                <a:gd name="T97" fmla="*/ 25 h 248"/>
                <a:gd name="T98" fmla="*/ 57 w 74"/>
                <a:gd name="T99" fmla="*/ 15 h 248"/>
                <a:gd name="T100" fmla="*/ 63 w 74"/>
                <a:gd name="T101" fmla="*/ 7 h 248"/>
                <a:gd name="T102" fmla="*/ 37 w 74"/>
                <a:gd name="T10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" h="248">
                  <a:moveTo>
                    <a:pt x="37" y="0"/>
                  </a:moveTo>
                  <a:lnTo>
                    <a:pt x="33" y="6"/>
                  </a:lnTo>
                  <a:lnTo>
                    <a:pt x="27" y="15"/>
                  </a:lnTo>
                  <a:lnTo>
                    <a:pt x="23" y="23"/>
                  </a:lnTo>
                  <a:lnTo>
                    <a:pt x="18" y="32"/>
                  </a:lnTo>
                  <a:lnTo>
                    <a:pt x="14" y="41"/>
                  </a:lnTo>
                  <a:lnTo>
                    <a:pt x="11" y="50"/>
                  </a:lnTo>
                  <a:lnTo>
                    <a:pt x="8" y="60"/>
                  </a:lnTo>
                  <a:lnTo>
                    <a:pt x="5" y="72"/>
                  </a:lnTo>
                  <a:lnTo>
                    <a:pt x="3" y="81"/>
                  </a:lnTo>
                  <a:lnTo>
                    <a:pt x="1" y="92"/>
                  </a:lnTo>
                  <a:lnTo>
                    <a:pt x="1" y="102"/>
                  </a:lnTo>
                  <a:lnTo>
                    <a:pt x="0" y="114"/>
                  </a:lnTo>
                  <a:lnTo>
                    <a:pt x="0" y="126"/>
                  </a:lnTo>
                  <a:lnTo>
                    <a:pt x="1" y="138"/>
                  </a:lnTo>
                  <a:lnTo>
                    <a:pt x="2" y="148"/>
                  </a:lnTo>
                  <a:lnTo>
                    <a:pt x="3" y="156"/>
                  </a:lnTo>
                  <a:lnTo>
                    <a:pt x="5" y="167"/>
                  </a:lnTo>
                  <a:lnTo>
                    <a:pt x="8" y="177"/>
                  </a:lnTo>
                  <a:lnTo>
                    <a:pt x="12" y="188"/>
                  </a:lnTo>
                  <a:lnTo>
                    <a:pt x="16" y="198"/>
                  </a:lnTo>
                  <a:lnTo>
                    <a:pt x="20" y="208"/>
                  </a:lnTo>
                  <a:lnTo>
                    <a:pt x="25" y="217"/>
                  </a:lnTo>
                  <a:lnTo>
                    <a:pt x="31" y="227"/>
                  </a:lnTo>
                  <a:lnTo>
                    <a:pt x="38" y="236"/>
                  </a:lnTo>
                  <a:lnTo>
                    <a:pt x="46" y="245"/>
                  </a:lnTo>
                  <a:lnTo>
                    <a:pt x="48" y="247"/>
                  </a:lnTo>
                  <a:lnTo>
                    <a:pt x="73" y="241"/>
                  </a:lnTo>
                  <a:lnTo>
                    <a:pt x="65" y="234"/>
                  </a:lnTo>
                  <a:lnTo>
                    <a:pt x="58" y="226"/>
                  </a:lnTo>
                  <a:lnTo>
                    <a:pt x="52" y="217"/>
                  </a:lnTo>
                  <a:lnTo>
                    <a:pt x="47" y="207"/>
                  </a:lnTo>
                  <a:lnTo>
                    <a:pt x="42" y="196"/>
                  </a:lnTo>
                  <a:lnTo>
                    <a:pt x="38" y="186"/>
                  </a:lnTo>
                  <a:lnTo>
                    <a:pt x="34" y="176"/>
                  </a:lnTo>
                  <a:lnTo>
                    <a:pt x="31" y="164"/>
                  </a:lnTo>
                  <a:lnTo>
                    <a:pt x="29" y="153"/>
                  </a:lnTo>
                  <a:lnTo>
                    <a:pt x="27" y="143"/>
                  </a:lnTo>
                  <a:lnTo>
                    <a:pt x="27" y="132"/>
                  </a:lnTo>
                  <a:lnTo>
                    <a:pt x="26" y="123"/>
                  </a:lnTo>
                  <a:lnTo>
                    <a:pt x="27" y="112"/>
                  </a:lnTo>
                  <a:lnTo>
                    <a:pt x="27" y="100"/>
                  </a:lnTo>
                  <a:lnTo>
                    <a:pt x="29" y="89"/>
                  </a:lnTo>
                  <a:lnTo>
                    <a:pt x="30" y="79"/>
                  </a:lnTo>
                  <a:lnTo>
                    <a:pt x="33" y="67"/>
                  </a:lnTo>
                  <a:lnTo>
                    <a:pt x="36" y="56"/>
                  </a:lnTo>
                  <a:lnTo>
                    <a:pt x="40" y="45"/>
                  </a:lnTo>
                  <a:lnTo>
                    <a:pt x="45" y="36"/>
                  </a:lnTo>
                  <a:lnTo>
                    <a:pt x="50" y="25"/>
                  </a:lnTo>
                  <a:lnTo>
                    <a:pt x="57" y="15"/>
                  </a:lnTo>
                  <a:lnTo>
                    <a:pt x="63" y="7"/>
                  </a:lnTo>
                  <a:lnTo>
                    <a:pt x="37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4273" y="3821"/>
              <a:ext cx="62" cy="221"/>
            </a:xfrm>
            <a:custGeom>
              <a:avLst/>
              <a:gdLst>
                <a:gd name="T0" fmla="*/ 28 w 62"/>
                <a:gd name="T1" fmla="*/ 0 h 221"/>
                <a:gd name="T2" fmla="*/ 22 w 62"/>
                <a:gd name="T3" fmla="*/ 9 h 221"/>
                <a:gd name="T4" fmla="*/ 18 w 62"/>
                <a:gd name="T5" fmla="*/ 18 h 221"/>
                <a:gd name="T6" fmla="*/ 14 w 62"/>
                <a:gd name="T7" fmla="*/ 27 h 221"/>
                <a:gd name="T8" fmla="*/ 11 w 62"/>
                <a:gd name="T9" fmla="*/ 36 h 221"/>
                <a:gd name="T10" fmla="*/ 7 w 62"/>
                <a:gd name="T11" fmla="*/ 46 h 221"/>
                <a:gd name="T12" fmla="*/ 5 w 62"/>
                <a:gd name="T13" fmla="*/ 58 h 221"/>
                <a:gd name="T14" fmla="*/ 3 w 62"/>
                <a:gd name="T15" fmla="*/ 67 h 221"/>
                <a:gd name="T16" fmla="*/ 2 w 62"/>
                <a:gd name="T17" fmla="*/ 78 h 221"/>
                <a:gd name="T18" fmla="*/ 1 w 62"/>
                <a:gd name="T19" fmla="*/ 88 h 221"/>
                <a:gd name="T20" fmla="*/ 0 w 62"/>
                <a:gd name="T21" fmla="*/ 100 h 221"/>
                <a:gd name="T22" fmla="*/ 1 w 62"/>
                <a:gd name="T23" fmla="*/ 112 h 221"/>
                <a:gd name="T24" fmla="*/ 1 w 62"/>
                <a:gd name="T25" fmla="*/ 124 h 221"/>
                <a:gd name="T26" fmla="*/ 2 w 62"/>
                <a:gd name="T27" fmla="*/ 134 h 221"/>
                <a:gd name="T28" fmla="*/ 3 w 62"/>
                <a:gd name="T29" fmla="*/ 142 h 221"/>
                <a:gd name="T30" fmla="*/ 6 w 62"/>
                <a:gd name="T31" fmla="*/ 153 h 221"/>
                <a:gd name="T32" fmla="*/ 8 w 62"/>
                <a:gd name="T33" fmla="*/ 163 h 221"/>
                <a:gd name="T34" fmla="*/ 12 w 62"/>
                <a:gd name="T35" fmla="*/ 174 h 221"/>
                <a:gd name="T36" fmla="*/ 16 w 62"/>
                <a:gd name="T37" fmla="*/ 184 h 221"/>
                <a:gd name="T38" fmla="*/ 20 w 62"/>
                <a:gd name="T39" fmla="*/ 194 h 221"/>
                <a:gd name="T40" fmla="*/ 25 w 62"/>
                <a:gd name="T41" fmla="*/ 203 h 221"/>
                <a:gd name="T42" fmla="*/ 31 w 62"/>
                <a:gd name="T43" fmla="*/ 213 h 221"/>
                <a:gd name="T44" fmla="*/ 37 w 62"/>
                <a:gd name="T45" fmla="*/ 220 h 221"/>
                <a:gd name="T46" fmla="*/ 61 w 62"/>
                <a:gd name="T47" fmla="*/ 214 h 221"/>
                <a:gd name="T48" fmla="*/ 58 w 62"/>
                <a:gd name="T49" fmla="*/ 212 h 221"/>
                <a:gd name="T50" fmla="*/ 52 w 62"/>
                <a:gd name="T51" fmla="*/ 203 h 221"/>
                <a:gd name="T52" fmla="*/ 47 w 62"/>
                <a:gd name="T53" fmla="*/ 193 h 221"/>
                <a:gd name="T54" fmla="*/ 41 w 62"/>
                <a:gd name="T55" fmla="*/ 182 h 221"/>
                <a:gd name="T56" fmla="*/ 37 w 62"/>
                <a:gd name="T57" fmla="*/ 172 h 221"/>
                <a:gd name="T58" fmla="*/ 34 w 62"/>
                <a:gd name="T59" fmla="*/ 162 h 221"/>
                <a:gd name="T60" fmla="*/ 31 w 62"/>
                <a:gd name="T61" fmla="*/ 150 h 221"/>
                <a:gd name="T62" fmla="*/ 29 w 62"/>
                <a:gd name="T63" fmla="*/ 139 h 221"/>
                <a:gd name="T64" fmla="*/ 28 w 62"/>
                <a:gd name="T65" fmla="*/ 129 h 221"/>
                <a:gd name="T66" fmla="*/ 26 w 62"/>
                <a:gd name="T67" fmla="*/ 118 h 221"/>
                <a:gd name="T68" fmla="*/ 26 w 62"/>
                <a:gd name="T69" fmla="*/ 109 h 221"/>
                <a:gd name="T70" fmla="*/ 26 w 62"/>
                <a:gd name="T71" fmla="*/ 98 h 221"/>
                <a:gd name="T72" fmla="*/ 27 w 62"/>
                <a:gd name="T73" fmla="*/ 86 h 221"/>
                <a:gd name="T74" fmla="*/ 28 w 62"/>
                <a:gd name="T75" fmla="*/ 75 h 221"/>
                <a:gd name="T76" fmla="*/ 30 w 62"/>
                <a:gd name="T77" fmla="*/ 64 h 221"/>
                <a:gd name="T78" fmla="*/ 33 w 62"/>
                <a:gd name="T79" fmla="*/ 53 h 221"/>
                <a:gd name="T80" fmla="*/ 37 w 62"/>
                <a:gd name="T81" fmla="*/ 42 h 221"/>
                <a:gd name="T82" fmla="*/ 40 w 62"/>
                <a:gd name="T83" fmla="*/ 31 h 221"/>
                <a:gd name="T84" fmla="*/ 45 w 62"/>
                <a:gd name="T85" fmla="*/ 22 h 221"/>
                <a:gd name="T86" fmla="*/ 50 w 62"/>
                <a:gd name="T87" fmla="*/ 10 h 221"/>
                <a:gd name="T88" fmla="*/ 55 w 62"/>
                <a:gd name="T89" fmla="*/ 5 h 221"/>
                <a:gd name="T90" fmla="*/ 28 w 62"/>
                <a:gd name="T9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2" h="221">
                  <a:moveTo>
                    <a:pt x="28" y="0"/>
                  </a:moveTo>
                  <a:lnTo>
                    <a:pt x="22" y="9"/>
                  </a:lnTo>
                  <a:lnTo>
                    <a:pt x="18" y="18"/>
                  </a:lnTo>
                  <a:lnTo>
                    <a:pt x="14" y="27"/>
                  </a:lnTo>
                  <a:lnTo>
                    <a:pt x="11" y="36"/>
                  </a:lnTo>
                  <a:lnTo>
                    <a:pt x="7" y="46"/>
                  </a:lnTo>
                  <a:lnTo>
                    <a:pt x="5" y="58"/>
                  </a:lnTo>
                  <a:lnTo>
                    <a:pt x="3" y="67"/>
                  </a:lnTo>
                  <a:lnTo>
                    <a:pt x="2" y="78"/>
                  </a:lnTo>
                  <a:lnTo>
                    <a:pt x="1" y="88"/>
                  </a:lnTo>
                  <a:lnTo>
                    <a:pt x="0" y="100"/>
                  </a:lnTo>
                  <a:lnTo>
                    <a:pt x="1" y="112"/>
                  </a:lnTo>
                  <a:lnTo>
                    <a:pt x="1" y="124"/>
                  </a:lnTo>
                  <a:lnTo>
                    <a:pt x="2" y="134"/>
                  </a:lnTo>
                  <a:lnTo>
                    <a:pt x="3" y="142"/>
                  </a:lnTo>
                  <a:lnTo>
                    <a:pt x="6" y="153"/>
                  </a:lnTo>
                  <a:lnTo>
                    <a:pt x="8" y="163"/>
                  </a:lnTo>
                  <a:lnTo>
                    <a:pt x="12" y="174"/>
                  </a:lnTo>
                  <a:lnTo>
                    <a:pt x="16" y="184"/>
                  </a:lnTo>
                  <a:lnTo>
                    <a:pt x="20" y="194"/>
                  </a:lnTo>
                  <a:lnTo>
                    <a:pt x="25" y="203"/>
                  </a:lnTo>
                  <a:lnTo>
                    <a:pt x="31" y="213"/>
                  </a:lnTo>
                  <a:lnTo>
                    <a:pt x="37" y="220"/>
                  </a:lnTo>
                  <a:lnTo>
                    <a:pt x="61" y="214"/>
                  </a:lnTo>
                  <a:lnTo>
                    <a:pt x="58" y="212"/>
                  </a:lnTo>
                  <a:lnTo>
                    <a:pt x="52" y="203"/>
                  </a:lnTo>
                  <a:lnTo>
                    <a:pt x="47" y="193"/>
                  </a:lnTo>
                  <a:lnTo>
                    <a:pt x="41" y="182"/>
                  </a:lnTo>
                  <a:lnTo>
                    <a:pt x="37" y="172"/>
                  </a:lnTo>
                  <a:lnTo>
                    <a:pt x="34" y="162"/>
                  </a:lnTo>
                  <a:lnTo>
                    <a:pt x="31" y="150"/>
                  </a:lnTo>
                  <a:lnTo>
                    <a:pt x="29" y="139"/>
                  </a:lnTo>
                  <a:lnTo>
                    <a:pt x="28" y="129"/>
                  </a:lnTo>
                  <a:lnTo>
                    <a:pt x="26" y="118"/>
                  </a:lnTo>
                  <a:lnTo>
                    <a:pt x="26" y="109"/>
                  </a:lnTo>
                  <a:lnTo>
                    <a:pt x="26" y="98"/>
                  </a:lnTo>
                  <a:lnTo>
                    <a:pt x="27" y="86"/>
                  </a:lnTo>
                  <a:lnTo>
                    <a:pt x="28" y="75"/>
                  </a:lnTo>
                  <a:lnTo>
                    <a:pt x="30" y="64"/>
                  </a:lnTo>
                  <a:lnTo>
                    <a:pt x="33" y="53"/>
                  </a:lnTo>
                  <a:lnTo>
                    <a:pt x="37" y="42"/>
                  </a:lnTo>
                  <a:lnTo>
                    <a:pt x="40" y="31"/>
                  </a:lnTo>
                  <a:lnTo>
                    <a:pt x="45" y="22"/>
                  </a:lnTo>
                  <a:lnTo>
                    <a:pt x="50" y="10"/>
                  </a:lnTo>
                  <a:lnTo>
                    <a:pt x="55" y="5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4347" y="3834"/>
              <a:ext cx="52" cy="194"/>
            </a:xfrm>
            <a:custGeom>
              <a:avLst/>
              <a:gdLst>
                <a:gd name="T0" fmla="*/ 18 w 52"/>
                <a:gd name="T1" fmla="*/ 5 h 194"/>
                <a:gd name="T2" fmla="*/ 14 w 52"/>
                <a:gd name="T3" fmla="*/ 14 h 194"/>
                <a:gd name="T4" fmla="*/ 11 w 52"/>
                <a:gd name="T5" fmla="*/ 23 h 194"/>
                <a:gd name="T6" fmla="*/ 8 w 52"/>
                <a:gd name="T7" fmla="*/ 33 h 194"/>
                <a:gd name="T8" fmla="*/ 5 w 52"/>
                <a:gd name="T9" fmla="*/ 45 h 194"/>
                <a:gd name="T10" fmla="*/ 3 w 52"/>
                <a:gd name="T11" fmla="*/ 54 h 194"/>
                <a:gd name="T12" fmla="*/ 2 w 52"/>
                <a:gd name="T13" fmla="*/ 65 h 194"/>
                <a:gd name="T14" fmla="*/ 1 w 52"/>
                <a:gd name="T15" fmla="*/ 75 h 194"/>
                <a:gd name="T16" fmla="*/ 0 w 52"/>
                <a:gd name="T17" fmla="*/ 87 h 194"/>
                <a:gd name="T18" fmla="*/ 1 w 52"/>
                <a:gd name="T19" fmla="*/ 100 h 194"/>
                <a:gd name="T20" fmla="*/ 1 w 52"/>
                <a:gd name="T21" fmla="*/ 111 h 194"/>
                <a:gd name="T22" fmla="*/ 2 w 52"/>
                <a:gd name="T23" fmla="*/ 121 h 194"/>
                <a:gd name="T24" fmla="*/ 3 w 52"/>
                <a:gd name="T25" fmla="*/ 129 h 194"/>
                <a:gd name="T26" fmla="*/ 6 w 52"/>
                <a:gd name="T27" fmla="*/ 140 h 194"/>
                <a:gd name="T28" fmla="*/ 8 w 52"/>
                <a:gd name="T29" fmla="*/ 150 h 194"/>
                <a:gd name="T30" fmla="*/ 12 w 52"/>
                <a:gd name="T31" fmla="*/ 161 h 194"/>
                <a:gd name="T32" fmla="*/ 16 w 52"/>
                <a:gd name="T33" fmla="*/ 171 h 194"/>
                <a:gd name="T34" fmla="*/ 21 w 52"/>
                <a:gd name="T35" fmla="*/ 181 h 194"/>
                <a:gd name="T36" fmla="*/ 25 w 52"/>
                <a:gd name="T37" fmla="*/ 190 h 194"/>
                <a:gd name="T38" fmla="*/ 27 w 52"/>
                <a:gd name="T39" fmla="*/ 193 h 194"/>
                <a:gd name="T40" fmla="*/ 51 w 52"/>
                <a:gd name="T41" fmla="*/ 187 h 194"/>
                <a:gd name="T42" fmla="*/ 46 w 52"/>
                <a:gd name="T43" fmla="*/ 180 h 194"/>
                <a:gd name="T44" fmla="*/ 40 w 52"/>
                <a:gd name="T45" fmla="*/ 169 h 194"/>
                <a:gd name="T46" fmla="*/ 36 w 52"/>
                <a:gd name="T47" fmla="*/ 159 h 194"/>
                <a:gd name="T48" fmla="*/ 33 w 52"/>
                <a:gd name="T49" fmla="*/ 149 h 194"/>
                <a:gd name="T50" fmla="*/ 30 w 52"/>
                <a:gd name="T51" fmla="*/ 137 h 194"/>
                <a:gd name="T52" fmla="*/ 28 w 52"/>
                <a:gd name="T53" fmla="*/ 126 h 194"/>
                <a:gd name="T54" fmla="*/ 27 w 52"/>
                <a:gd name="T55" fmla="*/ 116 h 194"/>
                <a:gd name="T56" fmla="*/ 26 w 52"/>
                <a:gd name="T57" fmla="*/ 105 h 194"/>
                <a:gd name="T58" fmla="*/ 25 w 52"/>
                <a:gd name="T59" fmla="*/ 96 h 194"/>
                <a:gd name="T60" fmla="*/ 26 w 52"/>
                <a:gd name="T61" fmla="*/ 85 h 194"/>
                <a:gd name="T62" fmla="*/ 26 w 52"/>
                <a:gd name="T63" fmla="*/ 73 h 194"/>
                <a:gd name="T64" fmla="*/ 28 w 52"/>
                <a:gd name="T65" fmla="*/ 62 h 194"/>
                <a:gd name="T66" fmla="*/ 29 w 52"/>
                <a:gd name="T67" fmla="*/ 52 h 194"/>
                <a:gd name="T68" fmla="*/ 32 w 52"/>
                <a:gd name="T69" fmla="*/ 40 h 194"/>
                <a:gd name="T70" fmla="*/ 36 w 52"/>
                <a:gd name="T71" fmla="*/ 29 h 194"/>
                <a:gd name="T72" fmla="*/ 39 w 52"/>
                <a:gd name="T73" fmla="*/ 19 h 194"/>
                <a:gd name="T74" fmla="*/ 44 w 52"/>
                <a:gd name="T75" fmla="*/ 9 h 194"/>
                <a:gd name="T76" fmla="*/ 45 w 52"/>
                <a:gd name="T77" fmla="*/ 6 h 194"/>
                <a:gd name="T78" fmla="*/ 21 w 52"/>
                <a:gd name="T79" fmla="*/ 0 h 194"/>
                <a:gd name="T80" fmla="*/ 18 w 52"/>
                <a:gd name="T81" fmla="*/ 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194">
                  <a:moveTo>
                    <a:pt x="18" y="5"/>
                  </a:moveTo>
                  <a:lnTo>
                    <a:pt x="14" y="14"/>
                  </a:lnTo>
                  <a:lnTo>
                    <a:pt x="11" y="23"/>
                  </a:lnTo>
                  <a:lnTo>
                    <a:pt x="8" y="33"/>
                  </a:lnTo>
                  <a:lnTo>
                    <a:pt x="5" y="45"/>
                  </a:lnTo>
                  <a:lnTo>
                    <a:pt x="3" y="54"/>
                  </a:lnTo>
                  <a:lnTo>
                    <a:pt x="2" y="65"/>
                  </a:lnTo>
                  <a:lnTo>
                    <a:pt x="1" y="75"/>
                  </a:lnTo>
                  <a:lnTo>
                    <a:pt x="0" y="87"/>
                  </a:lnTo>
                  <a:lnTo>
                    <a:pt x="1" y="100"/>
                  </a:lnTo>
                  <a:lnTo>
                    <a:pt x="1" y="111"/>
                  </a:lnTo>
                  <a:lnTo>
                    <a:pt x="2" y="121"/>
                  </a:lnTo>
                  <a:lnTo>
                    <a:pt x="3" y="129"/>
                  </a:lnTo>
                  <a:lnTo>
                    <a:pt x="6" y="140"/>
                  </a:lnTo>
                  <a:lnTo>
                    <a:pt x="8" y="150"/>
                  </a:lnTo>
                  <a:lnTo>
                    <a:pt x="12" y="161"/>
                  </a:lnTo>
                  <a:lnTo>
                    <a:pt x="16" y="171"/>
                  </a:lnTo>
                  <a:lnTo>
                    <a:pt x="21" y="181"/>
                  </a:lnTo>
                  <a:lnTo>
                    <a:pt x="25" y="190"/>
                  </a:lnTo>
                  <a:lnTo>
                    <a:pt x="27" y="193"/>
                  </a:lnTo>
                  <a:lnTo>
                    <a:pt x="51" y="187"/>
                  </a:lnTo>
                  <a:lnTo>
                    <a:pt x="46" y="180"/>
                  </a:lnTo>
                  <a:lnTo>
                    <a:pt x="40" y="169"/>
                  </a:lnTo>
                  <a:lnTo>
                    <a:pt x="36" y="159"/>
                  </a:lnTo>
                  <a:lnTo>
                    <a:pt x="33" y="149"/>
                  </a:lnTo>
                  <a:lnTo>
                    <a:pt x="30" y="137"/>
                  </a:lnTo>
                  <a:lnTo>
                    <a:pt x="28" y="126"/>
                  </a:lnTo>
                  <a:lnTo>
                    <a:pt x="27" y="116"/>
                  </a:lnTo>
                  <a:lnTo>
                    <a:pt x="26" y="105"/>
                  </a:lnTo>
                  <a:lnTo>
                    <a:pt x="25" y="96"/>
                  </a:lnTo>
                  <a:lnTo>
                    <a:pt x="26" y="85"/>
                  </a:lnTo>
                  <a:lnTo>
                    <a:pt x="26" y="73"/>
                  </a:lnTo>
                  <a:lnTo>
                    <a:pt x="28" y="62"/>
                  </a:lnTo>
                  <a:lnTo>
                    <a:pt x="29" y="52"/>
                  </a:lnTo>
                  <a:lnTo>
                    <a:pt x="32" y="40"/>
                  </a:lnTo>
                  <a:lnTo>
                    <a:pt x="36" y="29"/>
                  </a:lnTo>
                  <a:lnTo>
                    <a:pt x="39" y="19"/>
                  </a:lnTo>
                  <a:lnTo>
                    <a:pt x="44" y="9"/>
                  </a:lnTo>
                  <a:lnTo>
                    <a:pt x="45" y="6"/>
                  </a:lnTo>
                  <a:lnTo>
                    <a:pt x="21" y="0"/>
                  </a:lnTo>
                  <a:lnTo>
                    <a:pt x="18" y="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4414" y="3852"/>
              <a:ext cx="44" cy="167"/>
            </a:xfrm>
            <a:custGeom>
              <a:avLst/>
              <a:gdLst>
                <a:gd name="T0" fmla="*/ 13 w 44"/>
                <a:gd name="T1" fmla="*/ 0 h 167"/>
                <a:gd name="T2" fmla="*/ 10 w 44"/>
                <a:gd name="T3" fmla="*/ 10 h 167"/>
                <a:gd name="T4" fmla="*/ 7 w 44"/>
                <a:gd name="T5" fmla="*/ 20 h 167"/>
                <a:gd name="T6" fmla="*/ 4 w 44"/>
                <a:gd name="T7" fmla="*/ 31 h 167"/>
                <a:gd name="T8" fmla="*/ 3 w 44"/>
                <a:gd name="T9" fmla="*/ 40 h 167"/>
                <a:gd name="T10" fmla="*/ 1 w 44"/>
                <a:gd name="T11" fmla="*/ 51 h 167"/>
                <a:gd name="T12" fmla="*/ 0 w 44"/>
                <a:gd name="T13" fmla="*/ 61 h 167"/>
                <a:gd name="T14" fmla="*/ 0 w 44"/>
                <a:gd name="T15" fmla="*/ 72 h 167"/>
                <a:gd name="T16" fmla="*/ 0 w 44"/>
                <a:gd name="T17" fmla="*/ 85 h 167"/>
                <a:gd name="T18" fmla="*/ 1 w 44"/>
                <a:gd name="T19" fmla="*/ 97 h 167"/>
                <a:gd name="T20" fmla="*/ 1 w 44"/>
                <a:gd name="T21" fmla="*/ 106 h 167"/>
                <a:gd name="T22" fmla="*/ 3 w 44"/>
                <a:gd name="T23" fmla="*/ 115 h 167"/>
                <a:gd name="T24" fmla="*/ 5 w 44"/>
                <a:gd name="T25" fmla="*/ 126 h 167"/>
                <a:gd name="T26" fmla="*/ 8 w 44"/>
                <a:gd name="T27" fmla="*/ 135 h 167"/>
                <a:gd name="T28" fmla="*/ 11 w 44"/>
                <a:gd name="T29" fmla="*/ 146 h 167"/>
                <a:gd name="T30" fmla="*/ 15 w 44"/>
                <a:gd name="T31" fmla="*/ 156 h 167"/>
                <a:gd name="T32" fmla="*/ 19 w 44"/>
                <a:gd name="T33" fmla="*/ 166 h 167"/>
                <a:gd name="T34" fmla="*/ 43 w 44"/>
                <a:gd name="T35" fmla="*/ 160 h 167"/>
                <a:gd name="T36" fmla="*/ 39 w 44"/>
                <a:gd name="T37" fmla="*/ 154 h 167"/>
                <a:gd name="T38" fmla="*/ 35 w 44"/>
                <a:gd name="T39" fmla="*/ 144 h 167"/>
                <a:gd name="T40" fmla="*/ 32 w 44"/>
                <a:gd name="T41" fmla="*/ 134 h 167"/>
                <a:gd name="T42" fmla="*/ 30 w 44"/>
                <a:gd name="T43" fmla="*/ 122 h 167"/>
                <a:gd name="T44" fmla="*/ 27 w 44"/>
                <a:gd name="T45" fmla="*/ 112 h 167"/>
                <a:gd name="T46" fmla="*/ 26 w 44"/>
                <a:gd name="T47" fmla="*/ 101 h 167"/>
                <a:gd name="T48" fmla="*/ 25 w 44"/>
                <a:gd name="T49" fmla="*/ 91 h 167"/>
                <a:gd name="T50" fmla="*/ 24 w 44"/>
                <a:gd name="T51" fmla="*/ 82 h 167"/>
                <a:gd name="T52" fmla="*/ 24 w 44"/>
                <a:gd name="T53" fmla="*/ 71 h 167"/>
                <a:gd name="T54" fmla="*/ 25 w 44"/>
                <a:gd name="T55" fmla="*/ 59 h 167"/>
                <a:gd name="T56" fmla="*/ 26 w 44"/>
                <a:gd name="T57" fmla="*/ 48 h 167"/>
                <a:gd name="T58" fmla="*/ 28 w 44"/>
                <a:gd name="T59" fmla="*/ 37 h 167"/>
                <a:gd name="T60" fmla="*/ 31 w 44"/>
                <a:gd name="T61" fmla="*/ 26 h 167"/>
                <a:gd name="T62" fmla="*/ 34 w 44"/>
                <a:gd name="T63" fmla="*/ 15 h 167"/>
                <a:gd name="T64" fmla="*/ 38 w 44"/>
                <a:gd name="T65" fmla="*/ 6 h 167"/>
                <a:gd name="T66" fmla="*/ 13 w 44"/>
                <a:gd name="T6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" h="167">
                  <a:moveTo>
                    <a:pt x="13" y="0"/>
                  </a:moveTo>
                  <a:lnTo>
                    <a:pt x="10" y="10"/>
                  </a:lnTo>
                  <a:lnTo>
                    <a:pt x="7" y="20"/>
                  </a:lnTo>
                  <a:lnTo>
                    <a:pt x="4" y="31"/>
                  </a:lnTo>
                  <a:lnTo>
                    <a:pt x="3" y="40"/>
                  </a:lnTo>
                  <a:lnTo>
                    <a:pt x="1" y="51"/>
                  </a:lnTo>
                  <a:lnTo>
                    <a:pt x="0" y="61"/>
                  </a:lnTo>
                  <a:lnTo>
                    <a:pt x="0" y="72"/>
                  </a:lnTo>
                  <a:lnTo>
                    <a:pt x="0" y="85"/>
                  </a:lnTo>
                  <a:lnTo>
                    <a:pt x="1" y="97"/>
                  </a:lnTo>
                  <a:lnTo>
                    <a:pt x="1" y="106"/>
                  </a:lnTo>
                  <a:lnTo>
                    <a:pt x="3" y="115"/>
                  </a:lnTo>
                  <a:lnTo>
                    <a:pt x="5" y="126"/>
                  </a:lnTo>
                  <a:lnTo>
                    <a:pt x="8" y="135"/>
                  </a:lnTo>
                  <a:lnTo>
                    <a:pt x="11" y="146"/>
                  </a:lnTo>
                  <a:lnTo>
                    <a:pt x="15" y="156"/>
                  </a:lnTo>
                  <a:lnTo>
                    <a:pt x="19" y="166"/>
                  </a:lnTo>
                  <a:lnTo>
                    <a:pt x="43" y="160"/>
                  </a:lnTo>
                  <a:lnTo>
                    <a:pt x="39" y="154"/>
                  </a:lnTo>
                  <a:lnTo>
                    <a:pt x="35" y="144"/>
                  </a:lnTo>
                  <a:lnTo>
                    <a:pt x="32" y="134"/>
                  </a:lnTo>
                  <a:lnTo>
                    <a:pt x="30" y="122"/>
                  </a:lnTo>
                  <a:lnTo>
                    <a:pt x="27" y="112"/>
                  </a:lnTo>
                  <a:lnTo>
                    <a:pt x="26" y="101"/>
                  </a:lnTo>
                  <a:lnTo>
                    <a:pt x="25" y="91"/>
                  </a:lnTo>
                  <a:lnTo>
                    <a:pt x="24" y="82"/>
                  </a:lnTo>
                  <a:lnTo>
                    <a:pt x="24" y="71"/>
                  </a:lnTo>
                  <a:lnTo>
                    <a:pt x="25" y="59"/>
                  </a:lnTo>
                  <a:lnTo>
                    <a:pt x="26" y="48"/>
                  </a:lnTo>
                  <a:lnTo>
                    <a:pt x="28" y="37"/>
                  </a:lnTo>
                  <a:lnTo>
                    <a:pt x="31" y="26"/>
                  </a:lnTo>
                  <a:lnTo>
                    <a:pt x="34" y="15"/>
                  </a:lnTo>
                  <a:lnTo>
                    <a:pt x="38" y="6"/>
                  </a:lnTo>
                  <a:lnTo>
                    <a:pt x="1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4479" y="3860"/>
              <a:ext cx="37" cy="142"/>
            </a:xfrm>
            <a:custGeom>
              <a:avLst/>
              <a:gdLst>
                <a:gd name="T0" fmla="*/ 11 w 37"/>
                <a:gd name="T1" fmla="*/ 0 h 142"/>
                <a:gd name="T2" fmla="*/ 7 w 37"/>
                <a:gd name="T3" fmla="*/ 8 h 142"/>
                <a:gd name="T4" fmla="*/ 4 w 37"/>
                <a:gd name="T5" fmla="*/ 19 h 142"/>
                <a:gd name="T6" fmla="*/ 3 w 37"/>
                <a:gd name="T7" fmla="*/ 28 h 142"/>
                <a:gd name="T8" fmla="*/ 1 w 37"/>
                <a:gd name="T9" fmla="*/ 40 h 142"/>
                <a:gd name="T10" fmla="*/ 1 w 37"/>
                <a:gd name="T11" fmla="*/ 49 h 142"/>
                <a:gd name="T12" fmla="*/ 0 w 37"/>
                <a:gd name="T13" fmla="*/ 61 h 142"/>
                <a:gd name="T14" fmla="*/ 0 w 37"/>
                <a:gd name="T15" fmla="*/ 73 h 142"/>
                <a:gd name="T16" fmla="*/ 1 w 37"/>
                <a:gd name="T17" fmla="*/ 85 h 142"/>
                <a:gd name="T18" fmla="*/ 2 w 37"/>
                <a:gd name="T19" fmla="*/ 95 h 142"/>
                <a:gd name="T20" fmla="*/ 3 w 37"/>
                <a:gd name="T21" fmla="*/ 103 h 142"/>
                <a:gd name="T22" fmla="*/ 5 w 37"/>
                <a:gd name="T23" fmla="*/ 114 h 142"/>
                <a:gd name="T24" fmla="*/ 8 w 37"/>
                <a:gd name="T25" fmla="*/ 124 h 142"/>
                <a:gd name="T26" fmla="*/ 11 w 37"/>
                <a:gd name="T27" fmla="*/ 135 h 142"/>
                <a:gd name="T28" fmla="*/ 13 w 37"/>
                <a:gd name="T29" fmla="*/ 141 h 142"/>
                <a:gd name="T30" fmla="*/ 36 w 37"/>
                <a:gd name="T31" fmla="*/ 135 h 142"/>
                <a:gd name="T32" fmla="*/ 35 w 37"/>
                <a:gd name="T33" fmla="*/ 132 h 142"/>
                <a:gd name="T34" fmla="*/ 32 w 37"/>
                <a:gd name="T35" fmla="*/ 122 h 142"/>
                <a:gd name="T36" fmla="*/ 29 w 37"/>
                <a:gd name="T37" fmla="*/ 111 h 142"/>
                <a:gd name="T38" fmla="*/ 27 w 37"/>
                <a:gd name="T39" fmla="*/ 100 h 142"/>
                <a:gd name="T40" fmla="*/ 25 w 37"/>
                <a:gd name="T41" fmla="*/ 89 h 142"/>
                <a:gd name="T42" fmla="*/ 25 w 37"/>
                <a:gd name="T43" fmla="*/ 79 h 142"/>
                <a:gd name="T44" fmla="*/ 24 w 37"/>
                <a:gd name="T45" fmla="*/ 70 h 142"/>
                <a:gd name="T46" fmla="*/ 25 w 37"/>
                <a:gd name="T47" fmla="*/ 59 h 142"/>
                <a:gd name="T48" fmla="*/ 25 w 37"/>
                <a:gd name="T49" fmla="*/ 48 h 142"/>
                <a:gd name="T50" fmla="*/ 27 w 37"/>
                <a:gd name="T51" fmla="*/ 37 h 142"/>
                <a:gd name="T52" fmla="*/ 28 w 37"/>
                <a:gd name="T53" fmla="*/ 26 h 142"/>
                <a:gd name="T54" fmla="*/ 31 w 37"/>
                <a:gd name="T55" fmla="*/ 14 h 142"/>
                <a:gd name="T56" fmla="*/ 35 w 37"/>
                <a:gd name="T57" fmla="*/ 5 h 142"/>
                <a:gd name="T58" fmla="*/ 11 w 37"/>
                <a:gd name="T5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142">
                  <a:moveTo>
                    <a:pt x="11" y="0"/>
                  </a:moveTo>
                  <a:lnTo>
                    <a:pt x="7" y="8"/>
                  </a:lnTo>
                  <a:lnTo>
                    <a:pt x="4" y="19"/>
                  </a:lnTo>
                  <a:lnTo>
                    <a:pt x="3" y="28"/>
                  </a:lnTo>
                  <a:lnTo>
                    <a:pt x="1" y="40"/>
                  </a:lnTo>
                  <a:lnTo>
                    <a:pt x="1" y="49"/>
                  </a:lnTo>
                  <a:lnTo>
                    <a:pt x="0" y="61"/>
                  </a:lnTo>
                  <a:lnTo>
                    <a:pt x="0" y="73"/>
                  </a:lnTo>
                  <a:lnTo>
                    <a:pt x="1" y="85"/>
                  </a:lnTo>
                  <a:lnTo>
                    <a:pt x="2" y="95"/>
                  </a:lnTo>
                  <a:lnTo>
                    <a:pt x="3" y="103"/>
                  </a:lnTo>
                  <a:lnTo>
                    <a:pt x="5" y="114"/>
                  </a:lnTo>
                  <a:lnTo>
                    <a:pt x="8" y="124"/>
                  </a:lnTo>
                  <a:lnTo>
                    <a:pt x="11" y="135"/>
                  </a:lnTo>
                  <a:lnTo>
                    <a:pt x="13" y="141"/>
                  </a:lnTo>
                  <a:lnTo>
                    <a:pt x="36" y="135"/>
                  </a:lnTo>
                  <a:lnTo>
                    <a:pt x="35" y="132"/>
                  </a:lnTo>
                  <a:lnTo>
                    <a:pt x="32" y="122"/>
                  </a:lnTo>
                  <a:lnTo>
                    <a:pt x="29" y="111"/>
                  </a:lnTo>
                  <a:lnTo>
                    <a:pt x="27" y="100"/>
                  </a:lnTo>
                  <a:lnTo>
                    <a:pt x="25" y="89"/>
                  </a:lnTo>
                  <a:lnTo>
                    <a:pt x="25" y="79"/>
                  </a:lnTo>
                  <a:lnTo>
                    <a:pt x="24" y="70"/>
                  </a:lnTo>
                  <a:lnTo>
                    <a:pt x="25" y="59"/>
                  </a:lnTo>
                  <a:lnTo>
                    <a:pt x="25" y="48"/>
                  </a:lnTo>
                  <a:lnTo>
                    <a:pt x="27" y="37"/>
                  </a:lnTo>
                  <a:lnTo>
                    <a:pt x="28" y="26"/>
                  </a:lnTo>
                  <a:lnTo>
                    <a:pt x="31" y="14"/>
                  </a:lnTo>
                  <a:lnTo>
                    <a:pt x="35" y="5"/>
                  </a:lnTo>
                  <a:lnTo>
                    <a:pt x="11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4539" y="3870"/>
              <a:ext cx="35" cy="120"/>
            </a:xfrm>
            <a:custGeom>
              <a:avLst/>
              <a:gdLst>
                <a:gd name="T0" fmla="*/ 6 w 35"/>
                <a:gd name="T1" fmla="*/ 0 h 120"/>
                <a:gd name="T2" fmla="*/ 4 w 35"/>
                <a:gd name="T3" fmla="*/ 7 h 120"/>
                <a:gd name="T4" fmla="*/ 2 w 35"/>
                <a:gd name="T5" fmla="*/ 15 h 120"/>
                <a:gd name="T6" fmla="*/ 1 w 35"/>
                <a:gd name="T7" fmla="*/ 26 h 120"/>
                <a:gd name="T8" fmla="*/ 0 w 35"/>
                <a:gd name="T9" fmla="*/ 35 h 120"/>
                <a:gd name="T10" fmla="*/ 0 w 35"/>
                <a:gd name="T11" fmla="*/ 47 h 120"/>
                <a:gd name="T12" fmla="*/ 0 w 35"/>
                <a:gd name="T13" fmla="*/ 59 h 120"/>
                <a:gd name="T14" fmla="*/ 1 w 35"/>
                <a:gd name="T15" fmla="*/ 71 h 120"/>
                <a:gd name="T16" fmla="*/ 1 w 35"/>
                <a:gd name="T17" fmla="*/ 81 h 120"/>
                <a:gd name="T18" fmla="*/ 3 w 35"/>
                <a:gd name="T19" fmla="*/ 89 h 120"/>
                <a:gd name="T20" fmla="*/ 5 w 35"/>
                <a:gd name="T21" fmla="*/ 99 h 120"/>
                <a:gd name="T22" fmla="*/ 7 w 35"/>
                <a:gd name="T23" fmla="*/ 109 h 120"/>
                <a:gd name="T24" fmla="*/ 11 w 35"/>
                <a:gd name="T25" fmla="*/ 119 h 120"/>
                <a:gd name="T26" fmla="*/ 34 w 35"/>
                <a:gd name="T27" fmla="*/ 113 h 120"/>
                <a:gd name="T28" fmla="*/ 31 w 35"/>
                <a:gd name="T29" fmla="*/ 108 h 120"/>
                <a:gd name="T30" fmla="*/ 28 w 35"/>
                <a:gd name="T31" fmla="*/ 96 h 120"/>
                <a:gd name="T32" fmla="*/ 27 w 35"/>
                <a:gd name="T33" fmla="*/ 86 h 120"/>
                <a:gd name="T34" fmla="*/ 25 w 35"/>
                <a:gd name="T35" fmla="*/ 75 h 120"/>
                <a:gd name="T36" fmla="*/ 24 w 35"/>
                <a:gd name="T37" fmla="*/ 65 h 120"/>
                <a:gd name="T38" fmla="*/ 23 w 35"/>
                <a:gd name="T39" fmla="*/ 56 h 120"/>
                <a:gd name="T40" fmla="*/ 24 w 35"/>
                <a:gd name="T41" fmla="*/ 45 h 120"/>
                <a:gd name="T42" fmla="*/ 24 w 35"/>
                <a:gd name="T43" fmla="*/ 33 h 120"/>
                <a:gd name="T44" fmla="*/ 25 w 35"/>
                <a:gd name="T45" fmla="*/ 23 h 120"/>
                <a:gd name="T46" fmla="*/ 27 w 35"/>
                <a:gd name="T47" fmla="*/ 12 h 120"/>
                <a:gd name="T48" fmla="*/ 30 w 35"/>
                <a:gd name="T49" fmla="*/ 6 h 120"/>
                <a:gd name="T50" fmla="*/ 6 w 35"/>
                <a:gd name="T5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" h="120">
                  <a:moveTo>
                    <a:pt x="6" y="0"/>
                  </a:moveTo>
                  <a:lnTo>
                    <a:pt x="4" y="7"/>
                  </a:lnTo>
                  <a:lnTo>
                    <a:pt x="2" y="15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0" y="59"/>
                  </a:lnTo>
                  <a:lnTo>
                    <a:pt x="1" y="71"/>
                  </a:lnTo>
                  <a:lnTo>
                    <a:pt x="1" y="81"/>
                  </a:lnTo>
                  <a:lnTo>
                    <a:pt x="3" y="89"/>
                  </a:lnTo>
                  <a:lnTo>
                    <a:pt x="5" y="99"/>
                  </a:lnTo>
                  <a:lnTo>
                    <a:pt x="7" y="109"/>
                  </a:lnTo>
                  <a:lnTo>
                    <a:pt x="11" y="119"/>
                  </a:lnTo>
                  <a:lnTo>
                    <a:pt x="34" y="113"/>
                  </a:lnTo>
                  <a:lnTo>
                    <a:pt x="31" y="108"/>
                  </a:lnTo>
                  <a:lnTo>
                    <a:pt x="28" y="96"/>
                  </a:lnTo>
                  <a:lnTo>
                    <a:pt x="27" y="86"/>
                  </a:lnTo>
                  <a:lnTo>
                    <a:pt x="25" y="75"/>
                  </a:lnTo>
                  <a:lnTo>
                    <a:pt x="24" y="65"/>
                  </a:lnTo>
                  <a:lnTo>
                    <a:pt x="23" y="56"/>
                  </a:lnTo>
                  <a:lnTo>
                    <a:pt x="24" y="45"/>
                  </a:lnTo>
                  <a:lnTo>
                    <a:pt x="24" y="33"/>
                  </a:lnTo>
                  <a:lnTo>
                    <a:pt x="25" y="23"/>
                  </a:lnTo>
                  <a:lnTo>
                    <a:pt x="27" y="12"/>
                  </a:lnTo>
                  <a:lnTo>
                    <a:pt x="30" y="6"/>
                  </a:lnTo>
                  <a:lnTo>
                    <a:pt x="6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4603" y="3884"/>
              <a:ext cx="28" cy="94"/>
            </a:xfrm>
            <a:custGeom>
              <a:avLst/>
              <a:gdLst>
                <a:gd name="T0" fmla="*/ 4 w 28"/>
                <a:gd name="T1" fmla="*/ 0 h 94"/>
                <a:gd name="T2" fmla="*/ 2 w 28"/>
                <a:gd name="T3" fmla="*/ 8 h 94"/>
                <a:gd name="T4" fmla="*/ 1 w 28"/>
                <a:gd name="T5" fmla="*/ 17 h 94"/>
                <a:gd name="T6" fmla="*/ 0 w 28"/>
                <a:gd name="T7" fmla="*/ 26 h 94"/>
                <a:gd name="T8" fmla="*/ 0 w 28"/>
                <a:gd name="T9" fmla="*/ 38 h 94"/>
                <a:gd name="T10" fmla="*/ 0 w 28"/>
                <a:gd name="T11" fmla="*/ 50 h 94"/>
                <a:gd name="T12" fmla="*/ 1 w 28"/>
                <a:gd name="T13" fmla="*/ 62 h 94"/>
                <a:gd name="T14" fmla="*/ 1 w 28"/>
                <a:gd name="T15" fmla="*/ 71 h 94"/>
                <a:gd name="T16" fmla="*/ 2 w 28"/>
                <a:gd name="T17" fmla="*/ 80 h 94"/>
                <a:gd name="T18" fmla="*/ 3 w 28"/>
                <a:gd name="T19" fmla="*/ 88 h 94"/>
                <a:gd name="T20" fmla="*/ 4 w 28"/>
                <a:gd name="T21" fmla="*/ 93 h 94"/>
                <a:gd name="T22" fmla="*/ 27 w 28"/>
                <a:gd name="T23" fmla="*/ 86 h 94"/>
                <a:gd name="T24" fmla="*/ 25 w 28"/>
                <a:gd name="T25" fmla="*/ 76 h 94"/>
                <a:gd name="T26" fmla="*/ 23 w 28"/>
                <a:gd name="T27" fmla="*/ 66 h 94"/>
                <a:gd name="T28" fmla="*/ 23 w 28"/>
                <a:gd name="T29" fmla="*/ 56 h 94"/>
                <a:gd name="T30" fmla="*/ 22 w 28"/>
                <a:gd name="T31" fmla="*/ 47 h 94"/>
                <a:gd name="T32" fmla="*/ 22 w 28"/>
                <a:gd name="T33" fmla="*/ 35 h 94"/>
                <a:gd name="T34" fmla="*/ 22 w 28"/>
                <a:gd name="T35" fmla="*/ 24 h 94"/>
                <a:gd name="T36" fmla="*/ 24 w 28"/>
                <a:gd name="T37" fmla="*/ 14 h 94"/>
                <a:gd name="T38" fmla="*/ 26 w 28"/>
                <a:gd name="T39" fmla="*/ 6 h 94"/>
                <a:gd name="T40" fmla="*/ 4 w 28"/>
                <a:gd name="T4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94">
                  <a:moveTo>
                    <a:pt x="4" y="0"/>
                  </a:moveTo>
                  <a:lnTo>
                    <a:pt x="2" y="8"/>
                  </a:lnTo>
                  <a:lnTo>
                    <a:pt x="1" y="17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0" y="50"/>
                  </a:lnTo>
                  <a:lnTo>
                    <a:pt x="1" y="62"/>
                  </a:lnTo>
                  <a:lnTo>
                    <a:pt x="1" y="71"/>
                  </a:lnTo>
                  <a:lnTo>
                    <a:pt x="2" y="80"/>
                  </a:lnTo>
                  <a:lnTo>
                    <a:pt x="3" y="88"/>
                  </a:lnTo>
                  <a:lnTo>
                    <a:pt x="4" y="93"/>
                  </a:lnTo>
                  <a:lnTo>
                    <a:pt x="27" y="86"/>
                  </a:lnTo>
                  <a:lnTo>
                    <a:pt x="25" y="76"/>
                  </a:lnTo>
                  <a:lnTo>
                    <a:pt x="23" y="66"/>
                  </a:lnTo>
                  <a:lnTo>
                    <a:pt x="23" y="56"/>
                  </a:lnTo>
                  <a:lnTo>
                    <a:pt x="22" y="47"/>
                  </a:lnTo>
                  <a:lnTo>
                    <a:pt x="22" y="35"/>
                  </a:lnTo>
                  <a:lnTo>
                    <a:pt x="22" y="24"/>
                  </a:lnTo>
                  <a:lnTo>
                    <a:pt x="24" y="14"/>
                  </a:lnTo>
                  <a:lnTo>
                    <a:pt x="26" y="6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4664" y="3896"/>
              <a:ext cx="27" cy="68"/>
            </a:xfrm>
            <a:custGeom>
              <a:avLst/>
              <a:gdLst>
                <a:gd name="T0" fmla="*/ 3 w 27"/>
                <a:gd name="T1" fmla="*/ 0 h 68"/>
                <a:gd name="T2" fmla="*/ 1 w 27"/>
                <a:gd name="T3" fmla="*/ 12 h 68"/>
                <a:gd name="T4" fmla="*/ 0 w 27"/>
                <a:gd name="T5" fmla="*/ 24 h 68"/>
                <a:gd name="T6" fmla="*/ 0 w 27"/>
                <a:gd name="T7" fmla="*/ 36 h 68"/>
                <a:gd name="T8" fmla="*/ 1 w 27"/>
                <a:gd name="T9" fmla="*/ 48 h 68"/>
                <a:gd name="T10" fmla="*/ 2 w 27"/>
                <a:gd name="T11" fmla="*/ 57 h 68"/>
                <a:gd name="T12" fmla="*/ 5 w 27"/>
                <a:gd name="T13" fmla="*/ 67 h 68"/>
                <a:gd name="T14" fmla="*/ 26 w 27"/>
                <a:gd name="T15" fmla="*/ 61 h 68"/>
                <a:gd name="T16" fmla="*/ 24 w 27"/>
                <a:gd name="T17" fmla="*/ 52 h 68"/>
                <a:gd name="T18" fmla="*/ 23 w 27"/>
                <a:gd name="T19" fmla="*/ 42 h 68"/>
                <a:gd name="T20" fmla="*/ 22 w 27"/>
                <a:gd name="T21" fmla="*/ 34 h 68"/>
                <a:gd name="T22" fmla="*/ 23 w 27"/>
                <a:gd name="T23" fmla="*/ 21 h 68"/>
                <a:gd name="T24" fmla="*/ 24 w 27"/>
                <a:gd name="T25" fmla="*/ 11 h 68"/>
                <a:gd name="T26" fmla="*/ 25 w 27"/>
                <a:gd name="T27" fmla="*/ 6 h 68"/>
                <a:gd name="T28" fmla="*/ 3 w 27"/>
                <a:gd name="T2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68">
                  <a:moveTo>
                    <a:pt x="3" y="0"/>
                  </a:moveTo>
                  <a:lnTo>
                    <a:pt x="1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" y="48"/>
                  </a:lnTo>
                  <a:lnTo>
                    <a:pt x="2" y="57"/>
                  </a:lnTo>
                  <a:lnTo>
                    <a:pt x="5" y="67"/>
                  </a:lnTo>
                  <a:lnTo>
                    <a:pt x="26" y="61"/>
                  </a:lnTo>
                  <a:lnTo>
                    <a:pt x="24" y="52"/>
                  </a:lnTo>
                  <a:lnTo>
                    <a:pt x="23" y="42"/>
                  </a:lnTo>
                  <a:lnTo>
                    <a:pt x="22" y="34"/>
                  </a:lnTo>
                  <a:lnTo>
                    <a:pt x="23" y="21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4721" y="3907"/>
              <a:ext cx="26" cy="44"/>
            </a:xfrm>
            <a:custGeom>
              <a:avLst/>
              <a:gdLst>
                <a:gd name="T0" fmla="*/ 1 w 26"/>
                <a:gd name="T1" fmla="*/ 6 h 44"/>
                <a:gd name="T2" fmla="*/ 0 w 26"/>
                <a:gd name="T3" fmla="*/ 17 h 44"/>
                <a:gd name="T4" fmla="*/ 1 w 26"/>
                <a:gd name="T5" fmla="*/ 28 h 44"/>
                <a:gd name="T6" fmla="*/ 2 w 26"/>
                <a:gd name="T7" fmla="*/ 38 h 44"/>
                <a:gd name="T8" fmla="*/ 3 w 26"/>
                <a:gd name="T9" fmla="*/ 43 h 44"/>
                <a:gd name="T10" fmla="*/ 25 w 26"/>
                <a:gd name="T11" fmla="*/ 38 h 44"/>
                <a:gd name="T12" fmla="*/ 24 w 26"/>
                <a:gd name="T13" fmla="*/ 27 h 44"/>
                <a:gd name="T14" fmla="*/ 23 w 26"/>
                <a:gd name="T15" fmla="*/ 16 h 44"/>
                <a:gd name="T16" fmla="*/ 23 w 26"/>
                <a:gd name="T17" fmla="*/ 6 h 44"/>
                <a:gd name="T18" fmla="*/ 2 w 26"/>
                <a:gd name="T19" fmla="*/ 0 h 44"/>
                <a:gd name="T20" fmla="*/ 1 w 26"/>
                <a:gd name="T21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44">
                  <a:moveTo>
                    <a:pt x="1" y="6"/>
                  </a:moveTo>
                  <a:lnTo>
                    <a:pt x="0" y="17"/>
                  </a:lnTo>
                  <a:lnTo>
                    <a:pt x="1" y="28"/>
                  </a:lnTo>
                  <a:lnTo>
                    <a:pt x="2" y="38"/>
                  </a:lnTo>
                  <a:lnTo>
                    <a:pt x="3" y="43"/>
                  </a:lnTo>
                  <a:lnTo>
                    <a:pt x="25" y="38"/>
                  </a:lnTo>
                  <a:lnTo>
                    <a:pt x="24" y="27"/>
                  </a:lnTo>
                  <a:lnTo>
                    <a:pt x="23" y="16"/>
                  </a:lnTo>
                  <a:lnTo>
                    <a:pt x="23" y="6"/>
                  </a:lnTo>
                  <a:lnTo>
                    <a:pt x="2" y="0"/>
                  </a:lnTo>
                  <a:lnTo>
                    <a:pt x="1" y="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0" name="Group 67"/>
          <p:cNvGrpSpPr>
            <a:grpSpLocks/>
          </p:cNvGrpSpPr>
          <p:nvPr/>
        </p:nvGrpSpPr>
        <p:grpSpPr bwMode="auto">
          <a:xfrm rot="14608580">
            <a:off x="5334510" y="3439020"/>
            <a:ext cx="546193" cy="309582"/>
            <a:chOff x="4200" y="3807"/>
            <a:chExt cx="547" cy="248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81" name="Freeform 68"/>
            <p:cNvSpPr>
              <a:spLocks/>
            </p:cNvSpPr>
            <p:nvPr/>
          </p:nvSpPr>
          <p:spPr bwMode="auto">
            <a:xfrm>
              <a:off x="4200" y="3807"/>
              <a:ext cx="74" cy="248"/>
            </a:xfrm>
            <a:custGeom>
              <a:avLst/>
              <a:gdLst>
                <a:gd name="T0" fmla="*/ 37 w 74"/>
                <a:gd name="T1" fmla="*/ 0 h 248"/>
                <a:gd name="T2" fmla="*/ 33 w 74"/>
                <a:gd name="T3" fmla="*/ 6 h 248"/>
                <a:gd name="T4" fmla="*/ 27 w 74"/>
                <a:gd name="T5" fmla="*/ 15 h 248"/>
                <a:gd name="T6" fmla="*/ 23 w 74"/>
                <a:gd name="T7" fmla="*/ 23 h 248"/>
                <a:gd name="T8" fmla="*/ 18 w 74"/>
                <a:gd name="T9" fmla="*/ 32 h 248"/>
                <a:gd name="T10" fmla="*/ 14 w 74"/>
                <a:gd name="T11" fmla="*/ 41 h 248"/>
                <a:gd name="T12" fmla="*/ 11 w 74"/>
                <a:gd name="T13" fmla="*/ 50 h 248"/>
                <a:gd name="T14" fmla="*/ 8 w 74"/>
                <a:gd name="T15" fmla="*/ 60 h 248"/>
                <a:gd name="T16" fmla="*/ 5 w 74"/>
                <a:gd name="T17" fmla="*/ 72 h 248"/>
                <a:gd name="T18" fmla="*/ 3 w 74"/>
                <a:gd name="T19" fmla="*/ 81 h 248"/>
                <a:gd name="T20" fmla="*/ 1 w 74"/>
                <a:gd name="T21" fmla="*/ 92 h 248"/>
                <a:gd name="T22" fmla="*/ 1 w 74"/>
                <a:gd name="T23" fmla="*/ 102 h 248"/>
                <a:gd name="T24" fmla="*/ 0 w 74"/>
                <a:gd name="T25" fmla="*/ 114 h 248"/>
                <a:gd name="T26" fmla="*/ 0 w 74"/>
                <a:gd name="T27" fmla="*/ 126 h 248"/>
                <a:gd name="T28" fmla="*/ 1 w 74"/>
                <a:gd name="T29" fmla="*/ 138 h 248"/>
                <a:gd name="T30" fmla="*/ 2 w 74"/>
                <a:gd name="T31" fmla="*/ 148 h 248"/>
                <a:gd name="T32" fmla="*/ 3 w 74"/>
                <a:gd name="T33" fmla="*/ 156 h 248"/>
                <a:gd name="T34" fmla="*/ 5 w 74"/>
                <a:gd name="T35" fmla="*/ 167 h 248"/>
                <a:gd name="T36" fmla="*/ 8 w 74"/>
                <a:gd name="T37" fmla="*/ 177 h 248"/>
                <a:gd name="T38" fmla="*/ 12 w 74"/>
                <a:gd name="T39" fmla="*/ 188 h 248"/>
                <a:gd name="T40" fmla="*/ 16 w 74"/>
                <a:gd name="T41" fmla="*/ 198 h 248"/>
                <a:gd name="T42" fmla="*/ 20 w 74"/>
                <a:gd name="T43" fmla="*/ 208 h 248"/>
                <a:gd name="T44" fmla="*/ 25 w 74"/>
                <a:gd name="T45" fmla="*/ 217 h 248"/>
                <a:gd name="T46" fmla="*/ 31 w 74"/>
                <a:gd name="T47" fmla="*/ 227 h 248"/>
                <a:gd name="T48" fmla="*/ 38 w 74"/>
                <a:gd name="T49" fmla="*/ 236 h 248"/>
                <a:gd name="T50" fmla="*/ 46 w 74"/>
                <a:gd name="T51" fmla="*/ 245 h 248"/>
                <a:gd name="T52" fmla="*/ 48 w 74"/>
                <a:gd name="T53" fmla="*/ 247 h 248"/>
                <a:gd name="T54" fmla="*/ 73 w 74"/>
                <a:gd name="T55" fmla="*/ 241 h 248"/>
                <a:gd name="T56" fmla="*/ 65 w 74"/>
                <a:gd name="T57" fmla="*/ 234 h 248"/>
                <a:gd name="T58" fmla="*/ 58 w 74"/>
                <a:gd name="T59" fmla="*/ 226 h 248"/>
                <a:gd name="T60" fmla="*/ 52 w 74"/>
                <a:gd name="T61" fmla="*/ 217 h 248"/>
                <a:gd name="T62" fmla="*/ 47 w 74"/>
                <a:gd name="T63" fmla="*/ 207 h 248"/>
                <a:gd name="T64" fmla="*/ 42 w 74"/>
                <a:gd name="T65" fmla="*/ 196 h 248"/>
                <a:gd name="T66" fmla="*/ 38 w 74"/>
                <a:gd name="T67" fmla="*/ 186 h 248"/>
                <a:gd name="T68" fmla="*/ 34 w 74"/>
                <a:gd name="T69" fmla="*/ 176 h 248"/>
                <a:gd name="T70" fmla="*/ 31 w 74"/>
                <a:gd name="T71" fmla="*/ 164 h 248"/>
                <a:gd name="T72" fmla="*/ 29 w 74"/>
                <a:gd name="T73" fmla="*/ 153 h 248"/>
                <a:gd name="T74" fmla="*/ 27 w 74"/>
                <a:gd name="T75" fmla="*/ 143 h 248"/>
                <a:gd name="T76" fmla="*/ 27 w 74"/>
                <a:gd name="T77" fmla="*/ 132 h 248"/>
                <a:gd name="T78" fmla="*/ 26 w 74"/>
                <a:gd name="T79" fmla="*/ 123 h 248"/>
                <a:gd name="T80" fmla="*/ 27 w 74"/>
                <a:gd name="T81" fmla="*/ 112 h 248"/>
                <a:gd name="T82" fmla="*/ 27 w 74"/>
                <a:gd name="T83" fmla="*/ 100 h 248"/>
                <a:gd name="T84" fmla="*/ 29 w 74"/>
                <a:gd name="T85" fmla="*/ 89 h 248"/>
                <a:gd name="T86" fmla="*/ 30 w 74"/>
                <a:gd name="T87" fmla="*/ 79 h 248"/>
                <a:gd name="T88" fmla="*/ 33 w 74"/>
                <a:gd name="T89" fmla="*/ 67 h 248"/>
                <a:gd name="T90" fmla="*/ 36 w 74"/>
                <a:gd name="T91" fmla="*/ 56 h 248"/>
                <a:gd name="T92" fmla="*/ 40 w 74"/>
                <a:gd name="T93" fmla="*/ 45 h 248"/>
                <a:gd name="T94" fmla="*/ 45 w 74"/>
                <a:gd name="T95" fmla="*/ 36 h 248"/>
                <a:gd name="T96" fmla="*/ 50 w 74"/>
                <a:gd name="T97" fmla="*/ 25 h 248"/>
                <a:gd name="T98" fmla="*/ 57 w 74"/>
                <a:gd name="T99" fmla="*/ 15 h 248"/>
                <a:gd name="T100" fmla="*/ 63 w 74"/>
                <a:gd name="T101" fmla="*/ 7 h 248"/>
                <a:gd name="T102" fmla="*/ 37 w 74"/>
                <a:gd name="T10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" h="248">
                  <a:moveTo>
                    <a:pt x="37" y="0"/>
                  </a:moveTo>
                  <a:lnTo>
                    <a:pt x="33" y="6"/>
                  </a:lnTo>
                  <a:lnTo>
                    <a:pt x="27" y="15"/>
                  </a:lnTo>
                  <a:lnTo>
                    <a:pt x="23" y="23"/>
                  </a:lnTo>
                  <a:lnTo>
                    <a:pt x="18" y="32"/>
                  </a:lnTo>
                  <a:lnTo>
                    <a:pt x="14" y="41"/>
                  </a:lnTo>
                  <a:lnTo>
                    <a:pt x="11" y="50"/>
                  </a:lnTo>
                  <a:lnTo>
                    <a:pt x="8" y="60"/>
                  </a:lnTo>
                  <a:lnTo>
                    <a:pt x="5" y="72"/>
                  </a:lnTo>
                  <a:lnTo>
                    <a:pt x="3" y="81"/>
                  </a:lnTo>
                  <a:lnTo>
                    <a:pt x="1" y="92"/>
                  </a:lnTo>
                  <a:lnTo>
                    <a:pt x="1" y="102"/>
                  </a:lnTo>
                  <a:lnTo>
                    <a:pt x="0" y="114"/>
                  </a:lnTo>
                  <a:lnTo>
                    <a:pt x="0" y="126"/>
                  </a:lnTo>
                  <a:lnTo>
                    <a:pt x="1" y="138"/>
                  </a:lnTo>
                  <a:lnTo>
                    <a:pt x="2" y="148"/>
                  </a:lnTo>
                  <a:lnTo>
                    <a:pt x="3" y="156"/>
                  </a:lnTo>
                  <a:lnTo>
                    <a:pt x="5" y="167"/>
                  </a:lnTo>
                  <a:lnTo>
                    <a:pt x="8" y="177"/>
                  </a:lnTo>
                  <a:lnTo>
                    <a:pt x="12" y="188"/>
                  </a:lnTo>
                  <a:lnTo>
                    <a:pt x="16" y="198"/>
                  </a:lnTo>
                  <a:lnTo>
                    <a:pt x="20" y="208"/>
                  </a:lnTo>
                  <a:lnTo>
                    <a:pt x="25" y="217"/>
                  </a:lnTo>
                  <a:lnTo>
                    <a:pt x="31" y="227"/>
                  </a:lnTo>
                  <a:lnTo>
                    <a:pt x="38" y="236"/>
                  </a:lnTo>
                  <a:lnTo>
                    <a:pt x="46" y="245"/>
                  </a:lnTo>
                  <a:lnTo>
                    <a:pt x="48" y="247"/>
                  </a:lnTo>
                  <a:lnTo>
                    <a:pt x="73" y="241"/>
                  </a:lnTo>
                  <a:lnTo>
                    <a:pt x="65" y="234"/>
                  </a:lnTo>
                  <a:lnTo>
                    <a:pt x="58" y="226"/>
                  </a:lnTo>
                  <a:lnTo>
                    <a:pt x="52" y="217"/>
                  </a:lnTo>
                  <a:lnTo>
                    <a:pt x="47" y="207"/>
                  </a:lnTo>
                  <a:lnTo>
                    <a:pt x="42" y="196"/>
                  </a:lnTo>
                  <a:lnTo>
                    <a:pt x="38" y="186"/>
                  </a:lnTo>
                  <a:lnTo>
                    <a:pt x="34" y="176"/>
                  </a:lnTo>
                  <a:lnTo>
                    <a:pt x="31" y="164"/>
                  </a:lnTo>
                  <a:lnTo>
                    <a:pt x="29" y="153"/>
                  </a:lnTo>
                  <a:lnTo>
                    <a:pt x="27" y="143"/>
                  </a:lnTo>
                  <a:lnTo>
                    <a:pt x="27" y="132"/>
                  </a:lnTo>
                  <a:lnTo>
                    <a:pt x="26" y="123"/>
                  </a:lnTo>
                  <a:lnTo>
                    <a:pt x="27" y="112"/>
                  </a:lnTo>
                  <a:lnTo>
                    <a:pt x="27" y="100"/>
                  </a:lnTo>
                  <a:lnTo>
                    <a:pt x="29" y="89"/>
                  </a:lnTo>
                  <a:lnTo>
                    <a:pt x="30" y="79"/>
                  </a:lnTo>
                  <a:lnTo>
                    <a:pt x="33" y="67"/>
                  </a:lnTo>
                  <a:lnTo>
                    <a:pt x="36" y="56"/>
                  </a:lnTo>
                  <a:lnTo>
                    <a:pt x="40" y="45"/>
                  </a:lnTo>
                  <a:lnTo>
                    <a:pt x="45" y="36"/>
                  </a:lnTo>
                  <a:lnTo>
                    <a:pt x="50" y="25"/>
                  </a:lnTo>
                  <a:lnTo>
                    <a:pt x="57" y="15"/>
                  </a:lnTo>
                  <a:lnTo>
                    <a:pt x="63" y="7"/>
                  </a:lnTo>
                  <a:lnTo>
                    <a:pt x="37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69"/>
            <p:cNvSpPr>
              <a:spLocks/>
            </p:cNvSpPr>
            <p:nvPr/>
          </p:nvSpPr>
          <p:spPr bwMode="auto">
            <a:xfrm>
              <a:off x="4273" y="3821"/>
              <a:ext cx="62" cy="221"/>
            </a:xfrm>
            <a:custGeom>
              <a:avLst/>
              <a:gdLst>
                <a:gd name="T0" fmla="*/ 28 w 62"/>
                <a:gd name="T1" fmla="*/ 0 h 221"/>
                <a:gd name="T2" fmla="*/ 22 w 62"/>
                <a:gd name="T3" fmla="*/ 9 h 221"/>
                <a:gd name="T4" fmla="*/ 18 w 62"/>
                <a:gd name="T5" fmla="*/ 18 h 221"/>
                <a:gd name="T6" fmla="*/ 14 w 62"/>
                <a:gd name="T7" fmla="*/ 27 h 221"/>
                <a:gd name="T8" fmla="*/ 11 w 62"/>
                <a:gd name="T9" fmla="*/ 36 h 221"/>
                <a:gd name="T10" fmla="*/ 7 w 62"/>
                <a:gd name="T11" fmla="*/ 46 h 221"/>
                <a:gd name="T12" fmla="*/ 5 w 62"/>
                <a:gd name="T13" fmla="*/ 58 h 221"/>
                <a:gd name="T14" fmla="*/ 3 w 62"/>
                <a:gd name="T15" fmla="*/ 67 h 221"/>
                <a:gd name="T16" fmla="*/ 2 w 62"/>
                <a:gd name="T17" fmla="*/ 78 h 221"/>
                <a:gd name="T18" fmla="*/ 1 w 62"/>
                <a:gd name="T19" fmla="*/ 88 h 221"/>
                <a:gd name="T20" fmla="*/ 0 w 62"/>
                <a:gd name="T21" fmla="*/ 100 h 221"/>
                <a:gd name="T22" fmla="*/ 1 w 62"/>
                <a:gd name="T23" fmla="*/ 112 h 221"/>
                <a:gd name="T24" fmla="*/ 1 w 62"/>
                <a:gd name="T25" fmla="*/ 124 h 221"/>
                <a:gd name="T26" fmla="*/ 2 w 62"/>
                <a:gd name="T27" fmla="*/ 134 h 221"/>
                <a:gd name="T28" fmla="*/ 3 w 62"/>
                <a:gd name="T29" fmla="*/ 142 h 221"/>
                <a:gd name="T30" fmla="*/ 6 w 62"/>
                <a:gd name="T31" fmla="*/ 153 h 221"/>
                <a:gd name="T32" fmla="*/ 8 w 62"/>
                <a:gd name="T33" fmla="*/ 163 h 221"/>
                <a:gd name="T34" fmla="*/ 12 w 62"/>
                <a:gd name="T35" fmla="*/ 174 h 221"/>
                <a:gd name="T36" fmla="*/ 16 w 62"/>
                <a:gd name="T37" fmla="*/ 184 h 221"/>
                <a:gd name="T38" fmla="*/ 20 w 62"/>
                <a:gd name="T39" fmla="*/ 194 h 221"/>
                <a:gd name="T40" fmla="*/ 25 w 62"/>
                <a:gd name="T41" fmla="*/ 203 h 221"/>
                <a:gd name="T42" fmla="*/ 31 w 62"/>
                <a:gd name="T43" fmla="*/ 213 h 221"/>
                <a:gd name="T44" fmla="*/ 37 w 62"/>
                <a:gd name="T45" fmla="*/ 220 h 221"/>
                <a:gd name="T46" fmla="*/ 61 w 62"/>
                <a:gd name="T47" fmla="*/ 214 h 221"/>
                <a:gd name="T48" fmla="*/ 58 w 62"/>
                <a:gd name="T49" fmla="*/ 212 h 221"/>
                <a:gd name="T50" fmla="*/ 52 w 62"/>
                <a:gd name="T51" fmla="*/ 203 h 221"/>
                <a:gd name="T52" fmla="*/ 47 w 62"/>
                <a:gd name="T53" fmla="*/ 193 h 221"/>
                <a:gd name="T54" fmla="*/ 41 w 62"/>
                <a:gd name="T55" fmla="*/ 182 h 221"/>
                <a:gd name="T56" fmla="*/ 37 w 62"/>
                <a:gd name="T57" fmla="*/ 172 h 221"/>
                <a:gd name="T58" fmla="*/ 34 w 62"/>
                <a:gd name="T59" fmla="*/ 162 h 221"/>
                <a:gd name="T60" fmla="*/ 31 w 62"/>
                <a:gd name="T61" fmla="*/ 150 h 221"/>
                <a:gd name="T62" fmla="*/ 29 w 62"/>
                <a:gd name="T63" fmla="*/ 139 h 221"/>
                <a:gd name="T64" fmla="*/ 28 w 62"/>
                <a:gd name="T65" fmla="*/ 129 h 221"/>
                <a:gd name="T66" fmla="*/ 26 w 62"/>
                <a:gd name="T67" fmla="*/ 118 h 221"/>
                <a:gd name="T68" fmla="*/ 26 w 62"/>
                <a:gd name="T69" fmla="*/ 109 h 221"/>
                <a:gd name="T70" fmla="*/ 26 w 62"/>
                <a:gd name="T71" fmla="*/ 98 h 221"/>
                <a:gd name="T72" fmla="*/ 27 w 62"/>
                <a:gd name="T73" fmla="*/ 86 h 221"/>
                <a:gd name="T74" fmla="*/ 28 w 62"/>
                <a:gd name="T75" fmla="*/ 75 h 221"/>
                <a:gd name="T76" fmla="*/ 30 w 62"/>
                <a:gd name="T77" fmla="*/ 64 h 221"/>
                <a:gd name="T78" fmla="*/ 33 w 62"/>
                <a:gd name="T79" fmla="*/ 53 h 221"/>
                <a:gd name="T80" fmla="*/ 37 w 62"/>
                <a:gd name="T81" fmla="*/ 42 h 221"/>
                <a:gd name="T82" fmla="*/ 40 w 62"/>
                <a:gd name="T83" fmla="*/ 31 h 221"/>
                <a:gd name="T84" fmla="*/ 45 w 62"/>
                <a:gd name="T85" fmla="*/ 22 h 221"/>
                <a:gd name="T86" fmla="*/ 50 w 62"/>
                <a:gd name="T87" fmla="*/ 10 h 221"/>
                <a:gd name="T88" fmla="*/ 55 w 62"/>
                <a:gd name="T89" fmla="*/ 5 h 221"/>
                <a:gd name="T90" fmla="*/ 28 w 62"/>
                <a:gd name="T9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2" h="221">
                  <a:moveTo>
                    <a:pt x="28" y="0"/>
                  </a:moveTo>
                  <a:lnTo>
                    <a:pt x="22" y="9"/>
                  </a:lnTo>
                  <a:lnTo>
                    <a:pt x="18" y="18"/>
                  </a:lnTo>
                  <a:lnTo>
                    <a:pt x="14" y="27"/>
                  </a:lnTo>
                  <a:lnTo>
                    <a:pt x="11" y="36"/>
                  </a:lnTo>
                  <a:lnTo>
                    <a:pt x="7" y="46"/>
                  </a:lnTo>
                  <a:lnTo>
                    <a:pt x="5" y="58"/>
                  </a:lnTo>
                  <a:lnTo>
                    <a:pt x="3" y="67"/>
                  </a:lnTo>
                  <a:lnTo>
                    <a:pt x="2" y="78"/>
                  </a:lnTo>
                  <a:lnTo>
                    <a:pt x="1" y="88"/>
                  </a:lnTo>
                  <a:lnTo>
                    <a:pt x="0" y="100"/>
                  </a:lnTo>
                  <a:lnTo>
                    <a:pt x="1" y="112"/>
                  </a:lnTo>
                  <a:lnTo>
                    <a:pt x="1" y="124"/>
                  </a:lnTo>
                  <a:lnTo>
                    <a:pt x="2" y="134"/>
                  </a:lnTo>
                  <a:lnTo>
                    <a:pt x="3" y="142"/>
                  </a:lnTo>
                  <a:lnTo>
                    <a:pt x="6" y="153"/>
                  </a:lnTo>
                  <a:lnTo>
                    <a:pt x="8" y="163"/>
                  </a:lnTo>
                  <a:lnTo>
                    <a:pt x="12" y="174"/>
                  </a:lnTo>
                  <a:lnTo>
                    <a:pt x="16" y="184"/>
                  </a:lnTo>
                  <a:lnTo>
                    <a:pt x="20" y="194"/>
                  </a:lnTo>
                  <a:lnTo>
                    <a:pt x="25" y="203"/>
                  </a:lnTo>
                  <a:lnTo>
                    <a:pt x="31" y="213"/>
                  </a:lnTo>
                  <a:lnTo>
                    <a:pt x="37" y="220"/>
                  </a:lnTo>
                  <a:lnTo>
                    <a:pt x="61" y="214"/>
                  </a:lnTo>
                  <a:lnTo>
                    <a:pt x="58" y="212"/>
                  </a:lnTo>
                  <a:lnTo>
                    <a:pt x="52" y="203"/>
                  </a:lnTo>
                  <a:lnTo>
                    <a:pt x="47" y="193"/>
                  </a:lnTo>
                  <a:lnTo>
                    <a:pt x="41" y="182"/>
                  </a:lnTo>
                  <a:lnTo>
                    <a:pt x="37" y="172"/>
                  </a:lnTo>
                  <a:lnTo>
                    <a:pt x="34" y="162"/>
                  </a:lnTo>
                  <a:lnTo>
                    <a:pt x="31" y="150"/>
                  </a:lnTo>
                  <a:lnTo>
                    <a:pt x="29" y="139"/>
                  </a:lnTo>
                  <a:lnTo>
                    <a:pt x="28" y="129"/>
                  </a:lnTo>
                  <a:lnTo>
                    <a:pt x="26" y="118"/>
                  </a:lnTo>
                  <a:lnTo>
                    <a:pt x="26" y="109"/>
                  </a:lnTo>
                  <a:lnTo>
                    <a:pt x="26" y="98"/>
                  </a:lnTo>
                  <a:lnTo>
                    <a:pt x="27" y="86"/>
                  </a:lnTo>
                  <a:lnTo>
                    <a:pt x="28" y="75"/>
                  </a:lnTo>
                  <a:lnTo>
                    <a:pt x="30" y="64"/>
                  </a:lnTo>
                  <a:lnTo>
                    <a:pt x="33" y="53"/>
                  </a:lnTo>
                  <a:lnTo>
                    <a:pt x="37" y="42"/>
                  </a:lnTo>
                  <a:lnTo>
                    <a:pt x="40" y="31"/>
                  </a:lnTo>
                  <a:lnTo>
                    <a:pt x="45" y="22"/>
                  </a:lnTo>
                  <a:lnTo>
                    <a:pt x="50" y="10"/>
                  </a:lnTo>
                  <a:lnTo>
                    <a:pt x="55" y="5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70"/>
            <p:cNvSpPr>
              <a:spLocks/>
            </p:cNvSpPr>
            <p:nvPr/>
          </p:nvSpPr>
          <p:spPr bwMode="auto">
            <a:xfrm>
              <a:off x="4347" y="3834"/>
              <a:ext cx="52" cy="194"/>
            </a:xfrm>
            <a:custGeom>
              <a:avLst/>
              <a:gdLst>
                <a:gd name="T0" fmla="*/ 18 w 52"/>
                <a:gd name="T1" fmla="*/ 5 h 194"/>
                <a:gd name="T2" fmla="*/ 14 w 52"/>
                <a:gd name="T3" fmla="*/ 14 h 194"/>
                <a:gd name="T4" fmla="*/ 11 w 52"/>
                <a:gd name="T5" fmla="*/ 23 h 194"/>
                <a:gd name="T6" fmla="*/ 8 w 52"/>
                <a:gd name="T7" fmla="*/ 33 h 194"/>
                <a:gd name="T8" fmla="*/ 5 w 52"/>
                <a:gd name="T9" fmla="*/ 45 h 194"/>
                <a:gd name="T10" fmla="*/ 3 w 52"/>
                <a:gd name="T11" fmla="*/ 54 h 194"/>
                <a:gd name="T12" fmla="*/ 2 w 52"/>
                <a:gd name="T13" fmla="*/ 65 h 194"/>
                <a:gd name="T14" fmla="*/ 1 w 52"/>
                <a:gd name="T15" fmla="*/ 75 h 194"/>
                <a:gd name="T16" fmla="*/ 0 w 52"/>
                <a:gd name="T17" fmla="*/ 87 h 194"/>
                <a:gd name="T18" fmla="*/ 1 w 52"/>
                <a:gd name="T19" fmla="*/ 100 h 194"/>
                <a:gd name="T20" fmla="*/ 1 w 52"/>
                <a:gd name="T21" fmla="*/ 111 h 194"/>
                <a:gd name="T22" fmla="*/ 2 w 52"/>
                <a:gd name="T23" fmla="*/ 121 h 194"/>
                <a:gd name="T24" fmla="*/ 3 w 52"/>
                <a:gd name="T25" fmla="*/ 129 h 194"/>
                <a:gd name="T26" fmla="*/ 6 w 52"/>
                <a:gd name="T27" fmla="*/ 140 h 194"/>
                <a:gd name="T28" fmla="*/ 8 w 52"/>
                <a:gd name="T29" fmla="*/ 150 h 194"/>
                <a:gd name="T30" fmla="*/ 12 w 52"/>
                <a:gd name="T31" fmla="*/ 161 h 194"/>
                <a:gd name="T32" fmla="*/ 16 w 52"/>
                <a:gd name="T33" fmla="*/ 171 h 194"/>
                <a:gd name="T34" fmla="*/ 21 w 52"/>
                <a:gd name="T35" fmla="*/ 181 h 194"/>
                <a:gd name="T36" fmla="*/ 25 w 52"/>
                <a:gd name="T37" fmla="*/ 190 h 194"/>
                <a:gd name="T38" fmla="*/ 27 w 52"/>
                <a:gd name="T39" fmla="*/ 193 h 194"/>
                <a:gd name="T40" fmla="*/ 51 w 52"/>
                <a:gd name="T41" fmla="*/ 187 h 194"/>
                <a:gd name="T42" fmla="*/ 46 w 52"/>
                <a:gd name="T43" fmla="*/ 180 h 194"/>
                <a:gd name="T44" fmla="*/ 40 w 52"/>
                <a:gd name="T45" fmla="*/ 169 h 194"/>
                <a:gd name="T46" fmla="*/ 36 w 52"/>
                <a:gd name="T47" fmla="*/ 159 h 194"/>
                <a:gd name="T48" fmla="*/ 33 w 52"/>
                <a:gd name="T49" fmla="*/ 149 h 194"/>
                <a:gd name="T50" fmla="*/ 30 w 52"/>
                <a:gd name="T51" fmla="*/ 137 h 194"/>
                <a:gd name="T52" fmla="*/ 28 w 52"/>
                <a:gd name="T53" fmla="*/ 126 h 194"/>
                <a:gd name="T54" fmla="*/ 27 w 52"/>
                <a:gd name="T55" fmla="*/ 116 h 194"/>
                <a:gd name="T56" fmla="*/ 26 w 52"/>
                <a:gd name="T57" fmla="*/ 105 h 194"/>
                <a:gd name="T58" fmla="*/ 25 w 52"/>
                <a:gd name="T59" fmla="*/ 96 h 194"/>
                <a:gd name="T60" fmla="*/ 26 w 52"/>
                <a:gd name="T61" fmla="*/ 85 h 194"/>
                <a:gd name="T62" fmla="*/ 26 w 52"/>
                <a:gd name="T63" fmla="*/ 73 h 194"/>
                <a:gd name="T64" fmla="*/ 28 w 52"/>
                <a:gd name="T65" fmla="*/ 62 h 194"/>
                <a:gd name="T66" fmla="*/ 29 w 52"/>
                <a:gd name="T67" fmla="*/ 52 h 194"/>
                <a:gd name="T68" fmla="*/ 32 w 52"/>
                <a:gd name="T69" fmla="*/ 40 h 194"/>
                <a:gd name="T70" fmla="*/ 36 w 52"/>
                <a:gd name="T71" fmla="*/ 29 h 194"/>
                <a:gd name="T72" fmla="*/ 39 w 52"/>
                <a:gd name="T73" fmla="*/ 19 h 194"/>
                <a:gd name="T74" fmla="*/ 44 w 52"/>
                <a:gd name="T75" fmla="*/ 9 h 194"/>
                <a:gd name="T76" fmla="*/ 45 w 52"/>
                <a:gd name="T77" fmla="*/ 6 h 194"/>
                <a:gd name="T78" fmla="*/ 21 w 52"/>
                <a:gd name="T79" fmla="*/ 0 h 194"/>
                <a:gd name="T80" fmla="*/ 18 w 52"/>
                <a:gd name="T81" fmla="*/ 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194">
                  <a:moveTo>
                    <a:pt x="18" y="5"/>
                  </a:moveTo>
                  <a:lnTo>
                    <a:pt x="14" y="14"/>
                  </a:lnTo>
                  <a:lnTo>
                    <a:pt x="11" y="23"/>
                  </a:lnTo>
                  <a:lnTo>
                    <a:pt x="8" y="33"/>
                  </a:lnTo>
                  <a:lnTo>
                    <a:pt x="5" y="45"/>
                  </a:lnTo>
                  <a:lnTo>
                    <a:pt x="3" y="54"/>
                  </a:lnTo>
                  <a:lnTo>
                    <a:pt x="2" y="65"/>
                  </a:lnTo>
                  <a:lnTo>
                    <a:pt x="1" y="75"/>
                  </a:lnTo>
                  <a:lnTo>
                    <a:pt x="0" y="87"/>
                  </a:lnTo>
                  <a:lnTo>
                    <a:pt x="1" y="100"/>
                  </a:lnTo>
                  <a:lnTo>
                    <a:pt x="1" y="111"/>
                  </a:lnTo>
                  <a:lnTo>
                    <a:pt x="2" y="121"/>
                  </a:lnTo>
                  <a:lnTo>
                    <a:pt x="3" y="129"/>
                  </a:lnTo>
                  <a:lnTo>
                    <a:pt x="6" y="140"/>
                  </a:lnTo>
                  <a:lnTo>
                    <a:pt x="8" y="150"/>
                  </a:lnTo>
                  <a:lnTo>
                    <a:pt x="12" y="161"/>
                  </a:lnTo>
                  <a:lnTo>
                    <a:pt x="16" y="171"/>
                  </a:lnTo>
                  <a:lnTo>
                    <a:pt x="21" y="181"/>
                  </a:lnTo>
                  <a:lnTo>
                    <a:pt x="25" y="190"/>
                  </a:lnTo>
                  <a:lnTo>
                    <a:pt x="27" y="193"/>
                  </a:lnTo>
                  <a:lnTo>
                    <a:pt x="51" y="187"/>
                  </a:lnTo>
                  <a:lnTo>
                    <a:pt x="46" y="180"/>
                  </a:lnTo>
                  <a:lnTo>
                    <a:pt x="40" y="169"/>
                  </a:lnTo>
                  <a:lnTo>
                    <a:pt x="36" y="159"/>
                  </a:lnTo>
                  <a:lnTo>
                    <a:pt x="33" y="149"/>
                  </a:lnTo>
                  <a:lnTo>
                    <a:pt x="30" y="137"/>
                  </a:lnTo>
                  <a:lnTo>
                    <a:pt x="28" y="126"/>
                  </a:lnTo>
                  <a:lnTo>
                    <a:pt x="27" y="116"/>
                  </a:lnTo>
                  <a:lnTo>
                    <a:pt x="26" y="105"/>
                  </a:lnTo>
                  <a:lnTo>
                    <a:pt x="25" y="96"/>
                  </a:lnTo>
                  <a:lnTo>
                    <a:pt x="26" y="85"/>
                  </a:lnTo>
                  <a:lnTo>
                    <a:pt x="26" y="73"/>
                  </a:lnTo>
                  <a:lnTo>
                    <a:pt x="28" y="62"/>
                  </a:lnTo>
                  <a:lnTo>
                    <a:pt x="29" y="52"/>
                  </a:lnTo>
                  <a:lnTo>
                    <a:pt x="32" y="40"/>
                  </a:lnTo>
                  <a:lnTo>
                    <a:pt x="36" y="29"/>
                  </a:lnTo>
                  <a:lnTo>
                    <a:pt x="39" y="19"/>
                  </a:lnTo>
                  <a:lnTo>
                    <a:pt x="44" y="9"/>
                  </a:lnTo>
                  <a:lnTo>
                    <a:pt x="45" y="6"/>
                  </a:lnTo>
                  <a:lnTo>
                    <a:pt x="21" y="0"/>
                  </a:lnTo>
                  <a:lnTo>
                    <a:pt x="18" y="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71"/>
            <p:cNvSpPr>
              <a:spLocks/>
            </p:cNvSpPr>
            <p:nvPr/>
          </p:nvSpPr>
          <p:spPr bwMode="auto">
            <a:xfrm>
              <a:off x="4414" y="3852"/>
              <a:ext cx="44" cy="167"/>
            </a:xfrm>
            <a:custGeom>
              <a:avLst/>
              <a:gdLst>
                <a:gd name="T0" fmla="*/ 13 w 44"/>
                <a:gd name="T1" fmla="*/ 0 h 167"/>
                <a:gd name="T2" fmla="*/ 10 w 44"/>
                <a:gd name="T3" fmla="*/ 10 h 167"/>
                <a:gd name="T4" fmla="*/ 7 w 44"/>
                <a:gd name="T5" fmla="*/ 20 h 167"/>
                <a:gd name="T6" fmla="*/ 4 w 44"/>
                <a:gd name="T7" fmla="*/ 31 h 167"/>
                <a:gd name="T8" fmla="*/ 3 w 44"/>
                <a:gd name="T9" fmla="*/ 40 h 167"/>
                <a:gd name="T10" fmla="*/ 1 w 44"/>
                <a:gd name="T11" fmla="*/ 51 h 167"/>
                <a:gd name="T12" fmla="*/ 0 w 44"/>
                <a:gd name="T13" fmla="*/ 61 h 167"/>
                <a:gd name="T14" fmla="*/ 0 w 44"/>
                <a:gd name="T15" fmla="*/ 72 h 167"/>
                <a:gd name="T16" fmla="*/ 0 w 44"/>
                <a:gd name="T17" fmla="*/ 85 h 167"/>
                <a:gd name="T18" fmla="*/ 1 w 44"/>
                <a:gd name="T19" fmla="*/ 97 h 167"/>
                <a:gd name="T20" fmla="*/ 1 w 44"/>
                <a:gd name="T21" fmla="*/ 106 h 167"/>
                <a:gd name="T22" fmla="*/ 3 w 44"/>
                <a:gd name="T23" fmla="*/ 115 h 167"/>
                <a:gd name="T24" fmla="*/ 5 w 44"/>
                <a:gd name="T25" fmla="*/ 126 h 167"/>
                <a:gd name="T26" fmla="*/ 8 w 44"/>
                <a:gd name="T27" fmla="*/ 135 h 167"/>
                <a:gd name="T28" fmla="*/ 11 w 44"/>
                <a:gd name="T29" fmla="*/ 146 h 167"/>
                <a:gd name="T30" fmla="*/ 15 w 44"/>
                <a:gd name="T31" fmla="*/ 156 h 167"/>
                <a:gd name="T32" fmla="*/ 19 w 44"/>
                <a:gd name="T33" fmla="*/ 166 h 167"/>
                <a:gd name="T34" fmla="*/ 43 w 44"/>
                <a:gd name="T35" fmla="*/ 160 h 167"/>
                <a:gd name="T36" fmla="*/ 39 w 44"/>
                <a:gd name="T37" fmla="*/ 154 h 167"/>
                <a:gd name="T38" fmla="*/ 35 w 44"/>
                <a:gd name="T39" fmla="*/ 144 h 167"/>
                <a:gd name="T40" fmla="*/ 32 w 44"/>
                <a:gd name="T41" fmla="*/ 134 h 167"/>
                <a:gd name="T42" fmla="*/ 30 w 44"/>
                <a:gd name="T43" fmla="*/ 122 h 167"/>
                <a:gd name="T44" fmla="*/ 27 w 44"/>
                <a:gd name="T45" fmla="*/ 112 h 167"/>
                <a:gd name="T46" fmla="*/ 26 w 44"/>
                <a:gd name="T47" fmla="*/ 101 h 167"/>
                <a:gd name="T48" fmla="*/ 25 w 44"/>
                <a:gd name="T49" fmla="*/ 91 h 167"/>
                <a:gd name="T50" fmla="*/ 24 w 44"/>
                <a:gd name="T51" fmla="*/ 82 h 167"/>
                <a:gd name="T52" fmla="*/ 24 w 44"/>
                <a:gd name="T53" fmla="*/ 71 h 167"/>
                <a:gd name="T54" fmla="*/ 25 w 44"/>
                <a:gd name="T55" fmla="*/ 59 h 167"/>
                <a:gd name="T56" fmla="*/ 26 w 44"/>
                <a:gd name="T57" fmla="*/ 48 h 167"/>
                <a:gd name="T58" fmla="*/ 28 w 44"/>
                <a:gd name="T59" fmla="*/ 37 h 167"/>
                <a:gd name="T60" fmla="*/ 31 w 44"/>
                <a:gd name="T61" fmla="*/ 26 h 167"/>
                <a:gd name="T62" fmla="*/ 34 w 44"/>
                <a:gd name="T63" fmla="*/ 15 h 167"/>
                <a:gd name="T64" fmla="*/ 38 w 44"/>
                <a:gd name="T65" fmla="*/ 6 h 167"/>
                <a:gd name="T66" fmla="*/ 13 w 44"/>
                <a:gd name="T6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" h="167">
                  <a:moveTo>
                    <a:pt x="13" y="0"/>
                  </a:moveTo>
                  <a:lnTo>
                    <a:pt x="10" y="10"/>
                  </a:lnTo>
                  <a:lnTo>
                    <a:pt x="7" y="20"/>
                  </a:lnTo>
                  <a:lnTo>
                    <a:pt x="4" y="31"/>
                  </a:lnTo>
                  <a:lnTo>
                    <a:pt x="3" y="40"/>
                  </a:lnTo>
                  <a:lnTo>
                    <a:pt x="1" y="51"/>
                  </a:lnTo>
                  <a:lnTo>
                    <a:pt x="0" y="61"/>
                  </a:lnTo>
                  <a:lnTo>
                    <a:pt x="0" y="72"/>
                  </a:lnTo>
                  <a:lnTo>
                    <a:pt x="0" y="85"/>
                  </a:lnTo>
                  <a:lnTo>
                    <a:pt x="1" y="97"/>
                  </a:lnTo>
                  <a:lnTo>
                    <a:pt x="1" y="106"/>
                  </a:lnTo>
                  <a:lnTo>
                    <a:pt x="3" y="115"/>
                  </a:lnTo>
                  <a:lnTo>
                    <a:pt x="5" y="126"/>
                  </a:lnTo>
                  <a:lnTo>
                    <a:pt x="8" y="135"/>
                  </a:lnTo>
                  <a:lnTo>
                    <a:pt x="11" y="146"/>
                  </a:lnTo>
                  <a:lnTo>
                    <a:pt x="15" y="156"/>
                  </a:lnTo>
                  <a:lnTo>
                    <a:pt x="19" y="166"/>
                  </a:lnTo>
                  <a:lnTo>
                    <a:pt x="43" y="160"/>
                  </a:lnTo>
                  <a:lnTo>
                    <a:pt x="39" y="154"/>
                  </a:lnTo>
                  <a:lnTo>
                    <a:pt x="35" y="144"/>
                  </a:lnTo>
                  <a:lnTo>
                    <a:pt x="32" y="134"/>
                  </a:lnTo>
                  <a:lnTo>
                    <a:pt x="30" y="122"/>
                  </a:lnTo>
                  <a:lnTo>
                    <a:pt x="27" y="112"/>
                  </a:lnTo>
                  <a:lnTo>
                    <a:pt x="26" y="101"/>
                  </a:lnTo>
                  <a:lnTo>
                    <a:pt x="25" y="91"/>
                  </a:lnTo>
                  <a:lnTo>
                    <a:pt x="24" y="82"/>
                  </a:lnTo>
                  <a:lnTo>
                    <a:pt x="24" y="71"/>
                  </a:lnTo>
                  <a:lnTo>
                    <a:pt x="25" y="59"/>
                  </a:lnTo>
                  <a:lnTo>
                    <a:pt x="26" y="48"/>
                  </a:lnTo>
                  <a:lnTo>
                    <a:pt x="28" y="37"/>
                  </a:lnTo>
                  <a:lnTo>
                    <a:pt x="31" y="26"/>
                  </a:lnTo>
                  <a:lnTo>
                    <a:pt x="34" y="15"/>
                  </a:lnTo>
                  <a:lnTo>
                    <a:pt x="38" y="6"/>
                  </a:lnTo>
                  <a:lnTo>
                    <a:pt x="1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72"/>
            <p:cNvSpPr>
              <a:spLocks/>
            </p:cNvSpPr>
            <p:nvPr/>
          </p:nvSpPr>
          <p:spPr bwMode="auto">
            <a:xfrm>
              <a:off x="4479" y="3860"/>
              <a:ext cx="37" cy="142"/>
            </a:xfrm>
            <a:custGeom>
              <a:avLst/>
              <a:gdLst>
                <a:gd name="T0" fmla="*/ 11 w 37"/>
                <a:gd name="T1" fmla="*/ 0 h 142"/>
                <a:gd name="T2" fmla="*/ 7 w 37"/>
                <a:gd name="T3" fmla="*/ 8 h 142"/>
                <a:gd name="T4" fmla="*/ 4 w 37"/>
                <a:gd name="T5" fmla="*/ 19 h 142"/>
                <a:gd name="T6" fmla="*/ 3 w 37"/>
                <a:gd name="T7" fmla="*/ 28 h 142"/>
                <a:gd name="T8" fmla="*/ 1 w 37"/>
                <a:gd name="T9" fmla="*/ 40 h 142"/>
                <a:gd name="T10" fmla="*/ 1 w 37"/>
                <a:gd name="T11" fmla="*/ 49 h 142"/>
                <a:gd name="T12" fmla="*/ 0 w 37"/>
                <a:gd name="T13" fmla="*/ 61 h 142"/>
                <a:gd name="T14" fmla="*/ 0 w 37"/>
                <a:gd name="T15" fmla="*/ 73 h 142"/>
                <a:gd name="T16" fmla="*/ 1 w 37"/>
                <a:gd name="T17" fmla="*/ 85 h 142"/>
                <a:gd name="T18" fmla="*/ 2 w 37"/>
                <a:gd name="T19" fmla="*/ 95 h 142"/>
                <a:gd name="T20" fmla="*/ 3 w 37"/>
                <a:gd name="T21" fmla="*/ 103 h 142"/>
                <a:gd name="T22" fmla="*/ 5 w 37"/>
                <a:gd name="T23" fmla="*/ 114 h 142"/>
                <a:gd name="T24" fmla="*/ 8 w 37"/>
                <a:gd name="T25" fmla="*/ 124 h 142"/>
                <a:gd name="T26" fmla="*/ 11 w 37"/>
                <a:gd name="T27" fmla="*/ 135 h 142"/>
                <a:gd name="T28" fmla="*/ 13 w 37"/>
                <a:gd name="T29" fmla="*/ 141 h 142"/>
                <a:gd name="T30" fmla="*/ 36 w 37"/>
                <a:gd name="T31" fmla="*/ 135 h 142"/>
                <a:gd name="T32" fmla="*/ 35 w 37"/>
                <a:gd name="T33" fmla="*/ 132 h 142"/>
                <a:gd name="T34" fmla="*/ 32 w 37"/>
                <a:gd name="T35" fmla="*/ 122 h 142"/>
                <a:gd name="T36" fmla="*/ 29 w 37"/>
                <a:gd name="T37" fmla="*/ 111 h 142"/>
                <a:gd name="T38" fmla="*/ 27 w 37"/>
                <a:gd name="T39" fmla="*/ 100 h 142"/>
                <a:gd name="T40" fmla="*/ 25 w 37"/>
                <a:gd name="T41" fmla="*/ 89 h 142"/>
                <a:gd name="T42" fmla="*/ 25 w 37"/>
                <a:gd name="T43" fmla="*/ 79 h 142"/>
                <a:gd name="T44" fmla="*/ 24 w 37"/>
                <a:gd name="T45" fmla="*/ 70 h 142"/>
                <a:gd name="T46" fmla="*/ 25 w 37"/>
                <a:gd name="T47" fmla="*/ 59 h 142"/>
                <a:gd name="T48" fmla="*/ 25 w 37"/>
                <a:gd name="T49" fmla="*/ 48 h 142"/>
                <a:gd name="T50" fmla="*/ 27 w 37"/>
                <a:gd name="T51" fmla="*/ 37 h 142"/>
                <a:gd name="T52" fmla="*/ 28 w 37"/>
                <a:gd name="T53" fmla="*/ 26 h 142"/>
                <a:gd name="T54" fmla="*/ 31 w 37"/>
                <a:gd name="T55" fmla="*/ 14 h 142"/>
                <a:gd name="T56" fmla="*/ 35 w 37"/>
                <a:gd name="T57" fmla="*/ 5 h 142"/>
                <a:gd name="T58" fmla="*/ 11 w 37"/>
                <a:gd name="T5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142">
                  <a:moveTo>
                    <a:pt x="11" y="0"/>
                  </a:moveTo>
                  <a:lnTo>
                    <a:pt x="7" y="8"/>
                  </a:lnTo>
                  <a:lnTo>
                    <a:pt x="4" y="19"/>
                  </a:lnTo>
                  <a:lnTo>
                    <a:pt x="3" y="28"/>
                  </a:lnTo>
                  <a:lnTo>
                    <a:pt x="1" y="40"/>
                  </a:lnTo>
                  <a:lnTo>
                    <a:pt x="1" y="49"/>
                  </a:lnTo>
                  <a:lnTo>
                    <a:pt x="0" y="61"/>
                  </a:lnTo>
                  <a:lnTo>
                    <a:pt x="0" y="73"/>
                  </a:lnTo>
                  <a:lnTo>
                    <a:pt x="1" y="85"/>
                  </a:lnTo>
                  <a:lnTo>
                    <a:pt x="2" y="95"/>
                  </a:lnTo>
                  <a:lnTo>
                    <a:pt x="3" y="103"/>
                  </a:lnTo>
                  <a:lnTo>
                    <a:pt x="5" y="114"/>
                  </a:lnTo>
                  <a:lnTo>
                    <a:pt x="8" y="124"/>
                  </a:lnTo>
                  <a:lnTo>
                    <a:pt x="11" y="135"/>
                  </a:lnTo>
                  <a:lnTo>
                    <a:pt x="13" y="141"/>
                  </a:lnTo>
                  <a:lnTo>
                    <a:pt x="36" y="135"/>
                  </a:lnTo>
                  <a:lnTo>
                    <a:pt x="35" y="132"/>
                  </a:lnTo>
                  <a:lnTo>
                    <a:pt x="32" y="122"/>
                  </a:lnTo>
                  <a:lnTo>
                    <a:pt x="29" y="111"/>
                  </a:lnTo>
                  <a:lnTo>
                    <a:pt x="27" y="100"/>
                  </a:lnTo>
                  <a:lnTo>
                    <a:pt x="25" y="89"/>
                  </a:lnTo>
                  <a:lnTo>
                    <a:pt x="25" y="79"/>
                  </a:lnTo>
                  <a:lnTo>
                    <a:pt x="24" y="70"/>
                  </a:lnTo>
                  <a:lnTo>
                    <a:pt x="25" y="59"/>
                  </a:lnTo>
                  <a:lnTo>
                    <a:pt x="25" y="48"/>
                  </a:lnTo>
                  <a:lnTo>
                    <a:pt x="27" y="37"/>
                  </a:lnTo>
                  <a:lnTo>
                    <a:pt x="28" y="26"/>
                  </a:lnTo>
                  <a:lnTo>
                    <a:pt x="31" y="14"/>
                  </a:lnTo>
                  <a:lnTo>
                    <a:pt x="35" y="5"/>
                  </a:lnTo>
                  <a:lnTo>
                    <a:pt x="11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73"/>
            <p:cNvSpPr>
              <a:spLocks/>
            </p:cNvSpPr>
            <p:nvPr/>
          </p:nvSpPr>
          <p:spPr bwMode="auto">
            <a:xfrm>
              <a:off x="4539" y="3870"/>
              <a:ext cx="35" cy="120"/>
            </a:xfrm>
            <a:custGeom>
              <a:avLst/>
              <a:gdLst>
                <a:gd name="T0" fmla="*/ 6 w 35"/>
                <a:gd name="T1" fmla="*/ 0 h 120"/>
                <a:gd name="T2" fmla="*/ 4 w 35"/>
                <a:gd name="T3" fmla="*/ 7 h 120"/>
                <a:gd name="T4" fmla="*/ 2 w 35"/>
                <a:gd name="T5" fmla="*/ 15 h 120"/>
                <a:gd name="T6" fmla="*/ 1 w 35"/>
                <a:gd name="T7" fmla="*/ 26 h 120"/>
                <a:gd name="T8" fmla="*/ 0 w 35"/>
                <a:gd name="T9" fmla="*/ 35 h 120"/>
                <a:gd name="T10" fmla="*/ 0 w 35"/>
                <a:gd name="T11" fmla="*/ 47 h 120"/>
                <a:gd name="T12" fmla="*/ 0 w 35"/>
                <a:gd name="T13" fmla="*/ 59 h 120"/>
                <a:gd name="T14" fmla="*/ 1 w 35"/>
                <a:gd name="T15" fmla="*/ 71 h 120"/>
                <a:gd name="T16" fmla="*/ 1 w 35"/>
                <a:gd name="T17" fmla="*/ 81 h 120"/>
                <a:gd name="T18" fmla="*/ 3 w 35"/>
                <a:gd name="T19" fmla="*/ 89 h 120"/>
                <a:gd name="T20" fmla="*/ 5 w 35"/>
                <a:gd name="T21" fmla="*/ 99 h 120"/>
                <a:gd name="T22" fmla="*/ 7 w 35"/>
                <a:gd name="T23" fmla="*/ 109 h 120"/>
                <a:gd name="T24" fmla="*/ 11 w 35"/>
                <a:gd name="T25" fmla="*/ 119 h 120"/>
                <a:gd name="T26" fmla="*/ 34 w 35"/>
                <a:gd name="T27" fmla="*/ 113 h 120"/>
                <a:gd name="T28" fmla="*/ 31 w 35"/>
                <a:gd name="T29" fmla="*/ 108 h 120"/>
                <a:gd name="T30" fmla="*/ 28 w 35"/>
                <a:gd name="T31" fmla="*/ 96 h 120"/>
                <a:gd name="T32" fmla="*/ 27 w 35"/>
                <a:gd name="T33" fmla="*/ 86 h 120"/>
                <a:gd name="T34" fmla="*/ 25 w 35"/>
                <a:gd name="T35" fmla="*/ 75 h 120"/>
                <a:gd name="T36" fmla="*/ 24 w 35"/>
                <a:gd name="T37" fmla="*/ 65 h 120"/>
                <a:gd name="T38" fmla="*/ 23 w 35"/>
                <a:gd name="T39" fmla="*/ 56 h 120"/>
                <a:gd name="T40" fmla="*/ 24 w 35"/>
                <a:gd name="T41" fmla="*/ 45 h 120"/>
                <a:gd name="T42" fmla="*/ 24 w 35"/>
                <a:gd name="T43" fmla="*/ 33 h 120"/>
                <a:gd name="T44" fmla="*/ 25 w 35"/>
                <a:gd name="T45" fmla="*/ 23 h 120"/>
                <a:gd name="T46" fmla="*/ 27 w 35"/>
                <a:gd name="T47" fmla="*/ 12 h 120"/>
                <a:gd name="T48" fmla="*/ 30 w 35"/>
                <a:gd name="T49" fmla="*/ 6 h 120"/>
                <a:gd name="T50" fmla="*/ 6 w 35"/>
                <a:gd name="T5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" h="120">
                  <a:moveTo>
                    <a:pt x="6" y="0"/>
                  </a:moveTo>
                  <a:lnTo>
                    <a:pt x="4" y="7"/>
                  </a:lnTo>
                  <a:lnTo>
                    <a:pt x="2" y="15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0" y="59"/>
                  </a:lnTo>
                  <a:lnTo>
                    <a:pt x="1" y="71"/>
                  </a:lnTo>
                  <a:lnTo>
                    <a:pt x="1" y="81"/>
                  </a:lnTo>
                  <a:lnTo>
                    <a:pt x="3" y="89"/>
                  </a:lnTo>
                  <a:lnTo>
                    <a:pt x="5" y="99"/>
                  </a:lnTo>
                  <a:lnTo>
                    <a:pt x="7" y="109"/>
                  </a:lnTo>
                  <a:lnTo>
                    <a:pt x="11" y="119"/>
                  </a:lnTo>
                  <a:lnTo>
                    <a:pt x="34" y="113"/>
                  </a:lnTo>
                  <a:lnTo>
                    <a:pt x="31" y="108"/>
                  </a:lnTo>
                  <a:lnTo>
                    <a:pt x="28" y="96"/>
                  </a:lnTo>
                  <a:lnTo>
                    <a:pt x="27" y="86"/>
                  </a:lnTo>
                  <a:lnTo>
                    <a:pt x="25" y="75"/>
                  </a:lnTo>
                  <a:lnTo>
                    <a:pt x="24" y="65"/>
                  </a:lnTo>
                  <a:lnTo>
                    <a:pt x="23" y="56"/>
                  </a:lnTo>
                  <a:lnTo>
                    <a:pt x="24" y="45"/>
                  </a:lnTo>
                  <a:lnTo>
                    <a:pt x="24" y="33"/>
                  </a:lnTo>
                  <a:lnTo>
                    <a:pt x="25" y="23"/>
                  </a:lnTo>
                  <a:lnTo>
                    <a:pt x="27" y="12"/>
                  </a:lnTo>
                  <a:lnTo>
                    <a:pt x="30" y="6"/>
                  </a:lnTo>
                  <a:lnTo>
                    <a:pt x="6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74"/>
            <p:cNvSpPr>
              <a:spLocks/>
            </p:cNvSpPr>
            <p:nvPr/>
          </p:nvSpPr>
          <p:spPr bwMode="auto">
            <a:xfrm>
              <a:off x="4603" y="3884"/>
              <a:ext cx="28" cy="94"/>
            </a:xfrm>
            <a:custGeom>
              <a:avLst/>
              <a:gdLst>
                <a:gd name="T0" fmla="*/ 4 w 28"/>
                <a:gd name="T1" fmla="*/ 0 h 94"/>
                <a:gd name="T2" fmla="*/ 2 w 28"/>
                <a:gd name="T3" fmla="*/ 8 h 94"/>
                <a:gd name="T4" fmla="*/ 1 w 28"/>
                <a:gd name="T5" fmla="*/ 17 h 94"/>
                <a:gd name="T6" fmla="*/ 0 w 28"/>
                <a:gd name="T7" fmla="*/ 26 h 94"/>
                <a:gd name="T8" fmla="*/ 0 w 28"/>
                <a:gd name="T9" fmla="*/ 38 h 94"/>
                <a:gd name="T10" fmla="*/ 0 w 28"/>
                <a:gd name="T11" fmla="*/ 50 h 94"/>
                <a:gd name="T12" fmla="*/ 1 w 28"/>
                <a:gd name="T13" fmla="*/ 62 h 94"/>
                <a:gd name="T14" fmla="*/ 1 w 28"/>
                <a:gd name="T15" fmla="*/ 71 h 94"/>
                <a:gd name="T16" fmla="*/ 2 w 28"/>
                <a:gd name="T17" fmla="*/ 80 h 94"/>
                <a:gd name="T18" fmla="*/ 3 w 28"/>
                <a:gd name="T19" fmla="*/ 88 h 94"/>
                <a:gd name="T20" fmla="*/ 4 w 28"/>
                <a:gd name="T21" fmla="*/ 93 h 94"/>
                <a:gd name="T22" fmla="*/ 27 w 28"/>
                <a:gd name="T23" fmla="*/ 86 h 94"/>
                <a:gd name="T24" fmla="*/ 25 w 28"/>
                <a:gd name="T25" fmla="*/ 76 h 94"/>
                <a:gd name="T26" fmla="*/ 23 w 28"/>
                <a:gd name="T27" fmla="*/ 66 h 94"/>
                <a:gd name="T28" fmla="*/ 23 w 28"/>
                <a:gd name="T29" fmla="*/ 56 h 94"/>
                <a:gd name="T30" fmla="*/ 22 w 28"/>
                <a:gd name="T31" fmla="*/ 47 h 94"/>
                <a:gd name="T32" fmla="*/ 22 w 28"/>
                <a:gd name="T33" fmla="*/ 35 h 94"/>
                <a:gd name="T34" fmla="*/ 22 w 28"/>
                <a:gd name="T35" fmla="*/ 24 h 94"/>
                <a:gd name="T36" fmla="*/ 24 w 28"/>
                <a:gd name="T37" fmla="*/ 14 h 94"/>
                <a:gd name="T38" fmla="*/ 26 w 28"/>
                <a:gd name="T39" fmla="*/ 6 h 94"/>
                <a:gd name="T40" fmla="*/ 4 w 28"/>
                <a:gd name="T4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94">
                  <a:moveTo>
                    <a:pt x="4" y="0"/>
                  </a:moveTo>
                  <a:lnTo>
                    <a:pt x="2" y="8"/>
                  </a:lnTo>
                  <a:lnTo>
                    <a:pt x="1" y="17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0" y="50"/>
                  </a:lnTo>
                  <a:lnTo>
                    <a:pt x="1" y="62"/>
                  </a:lnTo>
                  <a:lnTo>
                    <a:pt x="1" y="71"/>
                  </a:lnTo>
                  <a:lnTo>
                    <a:pt x="2" y="80"/>
                  </a:lnTo>
                  <a:lnTo>
                    <a:pt x="3" y="88"/>
                  </a:lnTo>
                  <a:lnTo>
                    <a:pt x="4" y="93"/>
                  </a:lnTo>
                  <a:lnTo>
                    <a:pt x="27" y="86"/>
                  </a:lnTo>
                  <a:lnTo>
                    <a:pt x="25" y="76"/>
                  </a:lnTo>
                  <a:lnTo>
                    <a:pt x="23" y="66"/>
                  </a:lnTo>
                  <a:lnTo>
                    <a:pt x="23" y="56"/>
                  </a:lnTo>
                  <a:lnTo>
                    <a:pt x="22" y="47"/>
                  </a:lnTo>
                  <a:lnTo>
                    <a:pt x="22" y="35"/>
                  </a:lnTo>
                  <a:lnTo>
                    <a:pt x="22" y="24"/>
                  </a:lnTo>
                  <a:lnTo>
                    <a:pt x="24" y="14"/>
                  </a:lnTo>
                  <a:lnTo>
                    <a:pt x="26" y="6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75"/>
            <p:cNvSpPr>
              <a:spLocks/>
            </p:cNvSpPr>
            <p:nvPr/>
          </p:nvSpPr>
          <p:spPr bwMode="auto">
            <a:xfrm>
              <a:off x="4664" y="3896"/>
              <a:ext cx="27" cy="68"/>
            </a:xfrm>
            <a:custGeom>
              <a:avLst/>
              <a:gdLst>
                <a:gd name="T0" fmla="*/ 3 w 27"/>
                <a:gd name="T1" fmla="*/ 0 h 68"/>
                <a:gd name="T2" fmla="*/ 1 w 27"/>
                <a:gd name="T3" fmla="*/ 12 h 68"/>
                <a:gd name="T4" fmla="*/ 0 w 27"/>
                <a:gd name="T5" fmla="*/ 24 h 68"/>
                <a:gd name="T6" fmla="*/ 0 w 27"/>
                <a:gd name="T7" fmla="*/ 36 h 68"/>
                <a:gd name="T8" fmla="*/ 1 w 27"/>
                <a:gd name="T9" fmla="*/ 48 h 68"/>
                <a:gd name="T10" fmla="*/ 2 w 27"/>
                <a:gd name="T11" fmla="*/ 57 h 68"/>
                <a:gd name="T12" fmla="*/ 5 w 27"/>
                <a:gd name="T13" fmla="*/ 67 h 68"/>
                <a:gd name="T14" fmla="*/ 26 w 27"/>
                <a:gd name="T15" fmla="*/ 61 h 68"/>
                <a:gd name="T16" fmla="*/ 24 w 27"/>
                <a:gd name="T17" fmla="*/ 52 h 68"/>
                <a:gd name="T18" fmla="*/ 23 w 27"/>
                <a:gd name="T19" fmla="*/ 42 h 68"/>
                <a:gd name="T20" fmla="*/ 22 w 27"/>
                <a:gd name="T21" fmla="*/ 34 h 68"/>
                <a:gd name="T22" fmla="*/ 23 w 27"/>
                <a:gd name="T23" fmla="*/ 21 h 68"/>
                <a:gd name="T24" fmla="*/ 24 w 27"/>
                <a:gd name="T25" fmla="*/ 11 h 68"/>
                <a:gd name="T26" fmla="*/ 25 w 27"/>
                <a:gd name="T27" fmla="*/ 6 h 68"/>
                <a:gd name="T28" fmla="*/ 3 w 27"/>
                <a:gd name="T2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68">
                  <a:moveTo>
                    <a:pt x="3" y="0"/>
                  </a:moveTo>
                  <a:lnTo>
                    <a:pt x="1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" y="48"/>
                  </a:lnTo>
                  <a:lnTo>
                    <a:pt x="2" y="57"/>
                  </a:lnTo>
                  <a:lnTo>
                    <a:pt x="5" y="67"/>
                  </a:lnTo>
                  <a:lnTo>
                    <a:pt x="26" y="61"/>
                  </a:lnTo>
                  <a:lnTo>
                    <a:pt x="24" y="52"/>
                  </a:lnTo>
                  <a:lnTo>
                    <a:pt x="23" y="42"/>
                  </a:lnTo>
                  <a:lnTo>
                    <a:pt x="22" y="34"/>
                  </a:lnTo>
                  <a:lnTo>
                    <a:pt x="23" y="21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76"/>
            <p:cNvSpPr>
              <a:spLocks/>
            </p:cNvSpPr>
            <p:nvPr/>
          </p:nvSpPr>
          <p:spPr bwMode="auto">
            <a:xfrm>
              <a:off x="4721" y="3907"/>
              <a:ext cx="26" cy="44"/>
            </a:xfrm>
            <a:custGeom>
              <a:avLst/>
              <a:gdLst>
                <a:gd name="T0" fmla="*/ 1 w 26"/>
                <a:gd name="T1" fmla="*/ 6 h 44"/>
                <a:gd name="T2" fmla="*/ 0 w 26"/>
                <a:gd name="T3" fmla="*/ 17 h 44"/>
                <a:gd name="T4" fmla="*/ 1 w 26"/>
                <a:gd name="T5" fmla="*/ 28 h 44"/>
                <a:gd name="T6" fmla="*/ 2 w 26"/>
                <a:gd name="T7" fmla="*/ 38 h 44"/>
                <a:gd name="T8" fmla="*/ 3 w 26"/>
                <a:gd name="T9" fmla="*/ 43 h 44"/>
                <a:gd name="T10" fmla="*/ 25 w 26"/>
                <a:gd name="T11" fmla="*/ 38 h 44"/>
                <a:gd name="T12" fmla="*/ 24 w 26"/>
                <a:gd name="T13" fmla="*/ 27 h 44"/>
                <a:gd name="T14" fmla="*/ 23 w 26"/>
                <a:gd name="T15" fmla="*/ 16 h 44"/>
                <a:gd name="T16" fmla="*/ 23 w 26"/>
                <a:gd name="T17" fmla="*/ 6 h 44"/>
                <a:gd name="T18" fmla="*/ 2 w 26"/>
                <a:gd name="T19" fmla="*/ 0 h 44"/>
                <a:gd name="T20" fmla="*/ 1 w 26"/>
                <a:gd name="T21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44">
                  <a:moveTo>
                    <a:pt x="1" y="6"/>
                  </a:moveTo>
                  <a:lnTo>
                    <a:pt x="0" y="17"/>
                  </a:lnTo>
                  <a:lnTo>
                    <a:pt x="1" y="28"/>
                  </a:lnTo>
                  <a:lnTo>
                    <a:pt x="2" y="38"/>
                  </a:lnTo>
                  <a:lnTo>
                    <a:pt x="3" y="43"/>
                  </a:lnTo>
                  <a:lnTo>
                    <a:pt x="25" y="38"/>
                  </a:lnTo>
                  <a:lnTo>
                    <a:pt x="24" y="27"/>
                  </a:lnTo>
                  <a:lnTo>
                    <a:pt x="23" y="16"/>
                  </a:lnTo>
                  <a:lnTo>
                    <a:pt x="23" y="6"/>
                  </a:lnTo>
                  <a:lnTo>
                    <a:pt x="2" y="0"/>
                  </a:lnTo>
                  <a:lnTo>
                    <a:pt x="1" y="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90" name="图片 8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755">
            <a:off x="2531834" y="2805022"/>
            <a:ext cx="996341" cy="812282"/>
          </a:xfrm>
          <a:prstGeom prst="rect">
            <a:avLst/>
          </a:prstGeom>
        </p:spPr>
      </p:pic>
      <p:pic>
        <p:nvPicPr>
          <p:cNvPr id="91" name="图片 9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755">
            <a:off x="4540461" y="2771135"/>
            <a:ext cx="1122089" cy="812282"/>
          </a:xfrm>
          <a:prstGeom prst="rect">
            <a:avLst/>
          </a:prstGeom>
        </p:spPr>
      </p:pic>
      <p:pic>
        <p:nvPicPr>
          <p:cNvPr id="92" name="图片 9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755">
            <a:off x="6427433" y="2676716"/>
            <a:ext cx="1122089" cy="812282"/>
          </a:xfrm>
          <a:prstGeom prst="rect">
            <a:avLst/>
          </a:prstGeom>
        </p:spPr>
      </p:pic>
      <p:pic>
        <p:nvPicPr>
          <p:cNvPr id="93" name="图片 9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755">
            <a:off x="8281342" y="2676717"/>
            <a:ext cx="1122089" cy="81228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753724" y="2545902"/>
            <a:ext cx="5886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0" cap="none" spc="0" dirty="0" smtClean="0">
                <a:ln w="0"/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</a:t>
            </a:r>
            <a:endParaRPr lang="zh-CN" altLang="en-US" sz="3600" b="0" cap="none" spc="0" dirty="0">
              <a:ln w="0"/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5920675" y="2482996"/>
            <a:ext cx="5886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0" cap="none" spc="0" dirty="0" smtClean="0">
                <a:ln w="0"/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</a:t>
            </a:r>
            <a:endParaRPr lang="zh-CN" altLang="en-US" sz="3600" b="0" cap="none" spc="0" dirty="0">
              <a:ln w="0"/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7733033" y="2400365"/>
            <a:ext cx="5886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0" cap="none" spc="0" dirty="0" smtClean="0">
                <a:ln w="0"/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</a:t>
            </a:r>
            <a:endParaRPr lang="zh-CN" altLang="en-US" sz="3600" b="0" cap="none" spc="0" dirty="0">
              <a:ln w="0"/>
              <a:solidFill>
                <a:schemeClr val="tx1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4" name="Rectangle 2"/>
          <p:cNvSpPr/>
          <p:nvPr/>
        </p:nvSpPr>
        <p:spPr>
          <a:xfrm>
            <a:off x="-1043902" y="888165"/>
            <a:ext cx="1186430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2600" b="1" dirty="0"/>
              <a:t>Mode S </a:t>
            </a:r>
            <a:r>
              <a:rPr lang="en-US" altLang="zh-CN" sz="2600" b="1" dirty="0" smtClean="0"/>
              <a:t>operations</a:t>
            </a:r>
            <a:r>
              <a:rPr lang="en-US" altLang="zh-CN" sz="2600" dirty="0" smtClean="0"/>
              <a:t>-- </a:t>
            </a:r>
            <a:r>
              <a:rPr lang="en-US" altLang="zh-CN" sz="2300" b="1" dirty="0" smtClean="0"/>
              <a:t>Dialogue </a:t>
            </a:r>
            <a:r>
              <a:rPr lang="en-US" altLang="zh-CN" sz="2300" b="1" dirty="0"/>
              <a:t>between Mode S Interrogator and </a:t>
            </a:r>
            <a:r>
              <a:rPr lang="en-US" altLang="zh-CN" sz="2300" b="1" dirty="0" smtClean="0"/>
              <a:t>Transponder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300" b="1" dirty="0"/>
              <a:t> </a:t>
            </a:r>
            <a:r>
              <a:rPr lang="en-US" altLang="zh-CN" sz="2300" b="1" dirty="0" smtClean="0"/>
              <a:t>                                                         UF11 PR</a:t>
            </a:r>
            <a:endParaRPr lang="en-US" altLang="zh-CN" sz="2300" b="1" dirty="0"/>
          </a:p>
        </p:txBody>
      </p:sp>
    </p:spTree>
    <p:extLst>
      <p:ext uri="{BB962C8B-B14F-4D97-AF65-F5344CB8AC3E}">
        <p14:creationId xmlns:p14="http://schemas.microsoft.com/office/powerpoint/2010/main" val="74624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33" grpId="0"/>
      <p:bldP spid="4" grpId="0"/>
      <p:bldP spid="95" grpId="0"/>
      <p:bldP spid="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023937"/>
              </p:ext>
            </p:extLst>
          </p:nvPr>
        </p:nvGraphicFramePr>
        <p:xfrm>
          <a:off x="1565875" y="1911495"/>
          <a:ext cx="8735412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8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3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3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92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Acquisition Stochastic probability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226"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r>
                        <a:rPr lang="en-US" altLang="zh-CN" sz="1400" b="1" kern="12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Number of aircraft</a:t>
                      </a:r>
                    </a:p>
                    <a:p>
                      <a:pPr marL="0" indent="0" algn="ctr" defTabSz="914400" rtl="0" eaLnBrk="1" hangingPunct="1">
                        <a:buNone/>
                      </a:pPr>
                      <a:r>
                        <a:rPr lang="en-US" altLang="zh-CN" sz="1400" b="1" kern="12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 in garble zone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r>
                        <a:rPr lang="en-US" altLang="zh-CN" sz="1200" b="1" kern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0.5</a:t>
                      </a:r>
                      <a:endParaRPr lang="zh-CN" altLang="en-US" sz="1200" b="1" kern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r>
                        <a:rPr lang="en-US" altLang="zh-CN" sz="1200" b="1" kern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0.25</a:t>
                      </a:r>
                      <a:endParaRPr lang="zh-CN" altLang="en-US" sz="1200" b="1" kern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r>
                        <a:rPr lang="en-US" altLang="zh-CN" sz="1200" b="1" kern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0.125</a:t>
                      </a:r>
                      <a:endParaRPr lang="zh-CN" altLang="en-US" sz="1200" b="1" kern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018"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r>
                        <a:rPr lang="en-US" altLang="zh-CN" sz="1200" b="1" kern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endParaRPr lang="zh-CN" altLang="en-US" sz="1200" b="1" kern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r>
                        <a:rPr lang="en-US" altLang="zh-CN" sz="1200" b="1" kern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16</a:t>
                      </a:r>
                      <a:endParaRPr lang="zh-CN" altLang="en-US" sz="1200" b="1" kern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r>
                        <a:rPr lang="en-US" altLang="zh-CN" sz="1200" b="1" kern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22</a:t>
                      </a:r>
                      <a:endParaRPr lang="zh-CN" altLang="en-US" sz="1200" b="1" kern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r>
                        <a:rPr lang="en-US" altLang="zh-CN" sz="1200" b="1" kern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40</a:t>
                      </a:r>
                      <a:endParaRPr lang="zh-CN" altLang="en-US" sz="1200" b="1" kern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018"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r>
                        <a:rPr lang="en-US" altLang="zh-CN" sz="1200" b="1" kern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endParaRPr lang="zh-CN" altLang="en-US" sz="1200" b="1" kern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r>
                        <a:rPr lang="en-US" altLang="zh-CN" sz="1200" b="1" kern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35</a:t>
                      </a:r>
                      <a:endParaRPr lang="zh-CN" altLang="en-US" sz="1200" b="1" kern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r>
                        <a:rPr lang="en-US" altLang="zh-CN" sz="1200" b="1" kern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31</a:t>
                      </a:r>
                      <a:endParaRPr lang="zh-CN" altLang="en-US" sz="1200" b="1" kern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r>
                        <a:rPr lang="en-US" altLang="zh-CN" sz="1200" b="1" kern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46</a:t>
                      </a:r>
                      <a:endParaRPr lang="zh-CN" altLang="en-US" sz="1200" b="1" kern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018"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r>
                        <a:rPr lang="en-US" altLang="zh-CN" sz="1200" b="1" kern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4</a:t>
                      </a:r>
                      <a:endParaRPr lang="zh-CN" altLang="en-US" sz="1200" b="1" kern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r>
                        <a:rPr lang="en-US" altLang="zh-CN" sz="1200" b="1" kern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72</a:t>
                      </a:r>
                      <a:endParaRPr lang="zh-CN" altLang="en-US" sz="1200" b="1" kern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r>
                        <a:rPr lang="en-US" altLang="zh-CN" sz="1200" b="1" kern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41</a:t>
                      </a:r>
                      <a:endParaRPr lang="zh-CN" altLang="en-US" sz="1200" b="1" kern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r>
                        <a:rPr lang="en-US" altLang="zh-CN" sz="1200" b="1" kern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53</a:t>
                      </a:r>
                      <a:endParaRPr lang="zh-CN" altLang="en-US" sz="1200" b="1" kern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018"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r>
                        <a:rPr lang="en-US" altLang="zh-CN" sz="1200" b="1" kern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5</a:t>
                      </a:r>
                      <a:endParaRPr lang="zh-CN" altLang="en-US" sz="1200" b="1" kern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r>
                        <a:rPr lang="zh-CN" altLang="en-US" sz="1200" b="1" kern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＞</a:t>
                      </a:r>
                      <a:r>
                        <a:rPr lang="en-US" altLang="zh-CN" sz="1200" b="1" kern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100</a:t>
                      </a:r>
                      <a:endParaRPr lang="zh-CN" altLang="en-US" sz="1200" b="1" kern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r>
                        <a:rPr lang="en-US" altLang="zh-CN" sz="1200" b="1" kern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56</a:t>
                      </a:r>
                      <a:endParaRPr lang="zh-CN" altLang="en-US" sz="1200" b="1" kern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r>
                        <a:rPr lang="en-US" altLang="zh-CN" sz="1200" b="1" kern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61</a:t>
                      </a:r>
                      <a:endParaRPr lang="zh-CN" altLang="en-US" sz="1200" b="1" kern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018"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r>
                        <a:rPr lang="en-US" altLang="zh-CN" sz="1200" b="1" kern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  <a:endParaRPr lang="zh-CN" altLang="en-US" sz="1200" b="1" kern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endParaRPr lang="zh-CN" altLang="en-US" sz="1200" b="1" kern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r>
                        <a:rPr lang="en-US" altLang="zh-CN" sz="1200" b="1" kern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76</a:t>
                      </a:r>
                      <a:endParaRPr lang="zh-CN" altLang="en-US" sz="1200" b="1" kern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r>
                        <a:rPr lang="en-US" altLang="zh-CN" sz="1200" b="1" kern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70</a:t>
                      </a:r>
                      <a:endParaRPr lang="zh-CN" altLang="en-US" sz="1200" b="1" kern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151"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r>
                        <a:rPr lang="en-US" altLang="zh-CN" sz="1200" b="1" kern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7</a:t>
                      </a:r>
                      <a:endParaRPr lang="zh-CN" altLang="en-US" sz="1200" b="1" kern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endParaRPr lang="zh-CN" altLang="en-US" sz="1200" b="1" kern="120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kern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＞</a:t>
                      </a:r>
                      <a:r>
                        <a:rPr lang="en-US" altLang="zh-CN" sz="1200" b="1" kern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100</a:t>
                      </a:r>
                      <a:endParaRPr lang="zh-CN" altLang="en-US" sz="1200" b="1" kern="1200" dirty="0" smtClean="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r>
                        <a:rPr lang="en-US" altLang="zh-CN" sz="1200" b="1" kern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80</a:t>
                      </a:r>
                      <a:endParaRPr lang="zh-CN" altLang="en-US" sz="1200" b="1" kern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151"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r>
                        <a:rPr lang="en-US" altLang="zh-CN" sz="1200" b="1" kern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8</a:t>
                      </a:r>
                      <a:endParaRPr lang="zh-CN" altLang="en-US" sz="1200" b="1" kern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endParaRPr lang="zh-CN" altLang="en-US" sz="1200" b="1" kern="120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endParaRPr lang="zh-CN" altLang="en-US" sz="1200" b="1" kern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r>
                        <a:rPr lang="en-US" altLang="zh-CN" sz="1200" b="1" kern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93</a:t>
                      </a:r>
                      <a:endParaRPr lang="zh-CN" altLang="en-US" sz="1200" b="1" kern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018"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r>
                        <a:rPr lang="en-US" altLang="zh-CN" sz="1200" b="1" kern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9</a:t>
                      </a:r>
                      <a:endParaRPr lang="zh-CN" altLang="en-US" sz="1200" b="1" kern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endParaRPr lang="zh-CN" altLang="en-US" sz="1200" b="1" kern="120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endParaRPr lang="zh-CN" altLang="en-US" sz="1200" b="1" kern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r>
                        <a:rPr lang="en-US" altLang="zh-CN" sz="1200" b="1" kern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105</a:t>
                      </a:r>
                      <a:endParaRPr lang="zh-CN" altLang="en-US" sz="1200" b="1" kern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018"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r>
                        <a:rPr lang="en-US" altLang="zh-CN" sz="1200" b="1" kern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10</a:t>
                      </a:r>
                      <a:endParaRPr lang="zh-CN" altLang="en-US" sz="1200" b="1" kern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endParaRPr lang="zh-CN" altLang="en-US" sz="1200" b="1" kern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endParaRPr lang="zh-CN" altLang="en-US" sz="1200" b="1" kern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buNone/>
                      </a:pPr>
                      <a:r>
                        <a:rPr lang="en-US" altLang="zh-CN" sz="1200" b="1" kern="12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  <a:ea typeface="微软雅黑" panose="020B0503020204020204" pitchFamily="34" charset="-122"/>
                          <a:cs typeface="+mn-cs"/>
                        </a:rPr>
                        <a:t>121</a:t>
                      </a:r>
                      <a:endParaRPr lang="zh-CN" altLang="en-US" sz="1200" b="1" kern="12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466231" y="5405959"/>
            <a:ext cx="11417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Comic Sans MS" panose="030F0702030302020204" pitchFamily="66" charset="0"/>
              </a:rPr>
              <a:t>This table from </a:t>
            </a:r>
            <a:r>
              <a:rPr lang="en-US" altLang="zh-CN" i="1" dirty="0">
                <a:latin typeface="Comic Sans MS" panose="030F0702030302020204" pitchFamily="66" charset="0"/>
              </a:rPr>
              <a:t>Appendix H </a:t>
            </a:r>
            <a:r>
              <a:rPr lang="en-US" altLang="zh-CN" i="1" dirty="0" smtClean="0">
                <a:latin typeface="Comic Sans MS" panose="030F0702030302020204" pitchFamily="66" charset="0"/>
              </a:rPr>
              <a:t> </a:t>
            </a:r>
            <a:r>
              <a:rPr lang="en-US" altLang="zh-CN" dirty="0" smtClean="0">
                <a:latin typeface="Comic Sans MS" panose="030F0702030302020204" pitchFamily="66" charset="0"/>
              </a:rPr>
              <a:t>ICAO </a:t>
            </a:r>
            <a:r>
              <a:rPr lang="en-US" altLang="zh-CN" dirty="0">
                <a:latin typeface="Comic Sans MS" panose="030F0702030302020204" pitchFamily="66" charset="0"/>
              </a:rPr>
              <a:t>Doc </a:t>
            </a:r>
            <a:r>
              <a:rPr lang="en-US" altLang="zh-CN" dirty="0" smtClean="0">
                <a:latin typeface="Comic Sans MS" panose="030F0702030302020204" pitchFamily="66" charset="0"/>
              </a:rPr>
              <a:t>9924, 3</a:t>
            </a:r>
            <a:r>
              <a:rPr lang="en-US" altLang="zh-CN" baseline="30000" dirty="0" smtClean="0">
                <a:latin typeface="Comic Sans MS" panose="030F0702030302020204" pitchFamily="66" charset="0"/>
              </a:rPr>
              <a:t>rd</a:t>
            </a:r>
            <a:r>
              <a:rPr lang="en-US" altLang="zh-CN" dirty="0" smtClean="0">
                <a:latin typeface="Comic Sans MS" panose="030F0702030302020204" pitchFamily="66" charset="0"/>
              </a:rPr>
              <a:t> Edition shows </a:t>
            </a:r>
            <a:r>
              <a:rPr lang="en-US" altLang="zh-CN" dirty="0">
                <a:latin typeface="Comic Sans MS" panose="030F0702030302020204" pitchFamily="66" charset="0"/>
              </a:rPr>
              <a:t>the number of all-call interrogations required for 99 </a:t>
            </a:r>
            <a:r>
              <a:rPr lang="en-US" altLang="zh-CN" dirty="0" smtClean="0">
                <a:latin typeface="Comic Sans MS" panose="030F0702030302020204" pitchFamily="66" charset="0"/>
              </a:rPr>
              <a:t>percent </a:t>
            </a:r>
            <a:r>
              <a:rPr lang="en-US" altLang="zh-CN" dirty="0">
                <a:latin typeface="Comic Sans MS" panose="030F0702030302020204" pitchFamily="66" charset="0"/>
              </a:rPr>
              <a:t>probability of </a:t>
            </a:r>
            <a:r>
              <a:rPr lang="en-US" altLang="zh-CN" dirty="0" smtClean="0">
                <a:latin typeface="Comic Sans MS" panose="030F0702030302020204" pitchFamily="66" charset="0"/>
              </a:rPr>
              <a:t>acquisition.</a:t>
            </a:r>
          </a:p>
          <a:p>
            <a:pPr>
              <a:spcBef>
                <a:spcPct val="0"/>
              </a:spcBef>
              <a:defRPr/>
            </a:pPr>
            <a:endParaRPr lang="en-US" altLang="zh-CN" dirty="0" smtClean="0">
              <a:latin typeface="Comic Sans MS" panose="030F0702030302020204" pitchFamily="66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Comic Sans MS" panose="030F0702030302020204" pitchFamily="66" charset="0"/>
              </a:rPr>
              <a:t>For a </a:t>
            </a:r>
            <a:r>
              <a:rPr lang="en-US" altLang="zh-CN" dirty="0" smtClean="0">
                <a:latin typeface="Comic Sans MS" panose="030F0702030302020204" pitchFamily="66" charset="0"/>
              </a:rPr>
              <a:t>Mode </a:t>
            </a:r>
            <a:r>
              <a:rPr lang="en-US" altLang="zh-CN" dirty="0">
                <a:latin typeface="Comic Sans MS" panose="030F0702030302020204" pitchFamily="66" charset="0"/>
              </a:rPr>
              <a:t>S </a:t>
            </a:r>
            <a:r>
              <a:rPr lang="en-US" altLang="zh-CN" dirty="0" smtClean="0">
                <a:latin typeface="Comic Sans MS" panose="030F0702030302020204" pitchFamily="66" charset="0"/>
              </a:rPr>
              <a:t>all </a:t>
            </a:r>
            <a:r>
              <a:rPr lang="en-US" altLang="zh-CN" dirty="0">
                <a:latin typeface="Comic Sans MS" panose="030F0702030302020204" pitchFamily="66" charset="0"/>
              </a:rPr>
              <a:t>call, the size of the </a:t>
            </a:r>
            <a:r>
              <a:rPr lang="en-US" altLang="zh-CN" dirty="0" smtClean="0">
                <a:latin typeface="Comic Sans MS" panose="030F0702030302020204" pitchFamily="66" charset="0"/>
              </a:rPr>
              <a:t>garble </a:t>
            </a:r>
            <a:r>
              <a:rPr lang="en-US" altLang="zh-CN" dirty="0">
                <a:latin typeface="Comic Sans MS" panose="030F0702030302020204" pitchFamily="66" charset="0"/>
              </a:rPr>
              <a:t>zone is </a:t>
            </a:r>
            <a:r>
              <a:rPr lang="en-US" altLang="zh-CN" dirty="0" smtClean="0">
                <a:latin typeface="Comic Sans MS" panose="030F0702030302020204" pitchFamily="66" charset="0"/>
              </a:rPr>
              <a:t>5.18 Nm </a:t>
            </a:r>
            <a:r>
              <a:rPr lang="en-US" altLang="zh-CN" dirty="0">
                <a:latin typeface="Comic Sans MS" panose="030F0702030302020204" pitchFamily="66" charset="0"/>
              </a:rPr>
              <a:t>according to the length of the </a:t>
            </a:r>
            <a:r>
              <a:rPr lang="en-US" altLang="zh-CN" dirty="0" smtClean="0">
                <a:latin typeface="Comic Sans MS" panose="030F0702030302020204" pitchFamily="66" charset="0"/>
              </a:rPr>
              <a:t>DF11 reply.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Rectangle 2"/>
          <p:cNvSpPr/>
          <p:nvPr/>
        </p:nvSpPr>
        <p:spPr>
          <a:xfrm>
            <a:off x="-1043902" y="888165"/>
            <a:ext cx="1186430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2600" b="1" dirty="0"/>
              <a:t>Mode S </a:t>
            </a:r>
            <a:r>
              <a:rPr lang="en-US" altLang="zh-CN" sz="2600" b="1" dirty="0" smtClean="0"/>
              <a:t>operations</a:t>
            </a:r>
            <a:r>
              <a:rPr lang="en-US" altLang="zh-CN" sz="2600" dirty="0" smtClean="0"/>
              <a:t>-- </a:t>
            </a:r>
            <a:r>
              <a:rPr lang="en-US" altLang="zh-CN" sz="2300" b="1" dirty="0" smtClean="0"/>
              <a:t>Dialogue </a:t>
            </a:r>
            <a:r>
              <a:rPr lang="en-US" altLang="zh-CN" sz="2300" b="1" dirty="0"/>
              <a:t>between Mode S Interrogator and </a:t>
            </a:r>
            <a:r>
              <a:rPr lang="en-US" altLang="zh-CN" sz="2300" b="1" dirty="0" smtClean="0"/>
              <a:t>Transponder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300" b="1" dirty="0"/>
              <a:t> </a:t>
            </a:r>
            <a:r>
              <a:rPr lang="en-US" altLang="zh-CN" sz="2300" b="1" dirty="0" smtClean="0"/>
              <a:t>                                                         UF11 PR</a:t>
            </a:r>
            <a:endParaRPr lang="en-US" altLang="zh-CN" sz="2300" b="1" dirty="0"/>
          </a:p>
        </p:txBody>
      </p:sp>
    </p:spTree>
    <p:extLst>
      <p:ext uri="{BB962C8B-B14F-4D97-AF65-F5344CB8AC3E}">
        <p14:creationId xmlns:p14="http://schemas.microsoft.com/office/powerpoint/2010/main" val="28074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588" y="1984429"/>
            <a:ext cx="7147361" cy="11460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3220746"/>
            <a:ext cx="121920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Comic Sans MS" panose="030F0702030302020204" pitchFamily="66" charset="0"/>
              </a:rPr>
              <a:t>IC </a:t>
            </a:r>
            <a:r>
              <a:rPr lang="en-US" altLang="zh-CN" dirty="0">
                <a:latin typeface="Comic Sans MS" panose="030F0702030302020204" pitchFamily="66" charset="0"/>
              </a:rPr>
              <a:t>(interrogator code):</a:t>
            </a:r>
          </a:p>
          <a:p>
            <a:r>
              <a:rPr lang="en-US" altLang="zh-CN" dirty="0" smtClean="0">
                <a:latin typeface="Comic Sans MS" panose="030F0702030302020204" pitchFamily="66" charset="0"/>
              </a:rPr>
              <a:t>    The 4 </a:t>
            </a:r>
            <a:r>
              <a:rPr lang="en-US" altLang="zh-CN" dirty="0">
                <a:latin typeface="Comic Sans MS" panose="030F0702030302020204" pitchFamily="66" charset="0"/>
              </a:rPr>
              <a:t>bits contain the interrogator identifier </a:t>
            </a:r>
            <a:r>
              <a:rPr lang="en-US" altLang="zh-CN" dirty="0" smtClean="0">
                <a:latin typeface="Comic Sans MS" panose="030F0702030302020204" pitchFamily="66" charset="0"/>
              </a:rPr>
              <a:t>or </a:t>
            </a:r>
            <a:r>
              <a:rPr lang="en-US" altLang="zh-CN" dirty="0">
                <a:latin typeface="Comic Sans MS" panose="030F0702030302020204" pitchFamily="66" charset="0"/>
              </a:rPr>
              <a:t>the last four bits of the </a:t>
            </a:r>
            <a:r>
              <a:rPr lang="en-US" altLang="zh-CN" dirty="0" smtClean="0">
                <a:latin typeface="Comic Sans MS" panose="030F0702030302020204" pitchFamily="66" charset="0"/>
              </a:rPr>
              <a:t> surveillance identifier </a:t>
            </a:r>
            <a:r>
              <a:rPr lang="en-US" altLang="zh-CN" dirty="0">
                <a:latin typeface="Comic Sans MS" panose="030F0702030302020204" pitchFamily="66" charset="0"/>
              </a:rPr>
              <a:t>(SI</a:t>
            </a:r>
            <a:r>
              <a:rPr lang="en-US" altLang="zh-CN" dirty="0" smtClean="0">
                <a:latin typeface="Comic Sans MS" panose="030F0702030302020204" pitchFamily="66" charset="0"/>
              </a:rPr>
              <a:t>).</a:t>
            </a:r>
          </a:p>
          <a:p>
            <a:endParaRPr lang="en-US" altLang="zh-CN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Comic Sans MS" panose="030F0702030302020204" pitchFamily="66" charset="0"/>
              </a:rPr>
              <a:t>CL </a:t>
            </a:r>
            <a:r>
              <a:rPr lang="en-US" altLang="zh-CN" dirty="0">
                <a:latin typeface="Comic Sans MS" panose="030F0702030302020204" pitchFamily="66" charset="0"/>
              </a:rPr>
              <a:t>= code label : </a:t>
            </a:r>
            <a:endParaRPr lang="en-US" altLang="zh-CN" dirty="0" smtClean="0">
              <a:latin typeface="Comic Sans MS" panose="030F0702030302020204" pitchFamily="66" charset="0"/>
            </a:endParaRPr>
          </a:p>
          <a:p>
            <a:r>
              <a:rPr lang="en-US" altLang="zh-CN" dirty="0">
                <a:latin typeface="Comic Sans MS" panose="030F0702030302020204" pitchFamily="66" charset="0"/>
              </a:rPr>
              <a:t> </a:t>
            </a:r>
            <a:r>
              <a:rPr lang="en-US" altLang="zh-CN" dirty="0" smtClean="0">
                <a:latin typeface="Comic Sans MS" panose="030F0702030302020204" pitchFamily="66" charset="0"/>
              </a:rPr>
              <a:t>   </a:t>
            </a:r>
            <a:r>
              <a:rPr lang="en-US" altLang="zh-CN" sz="2400" dirty="0">
                <a:latin typeface="Comic Sans MS" panose="030F0702030302020204" pitchFamily="66" charset="0"/>
              </a:rPr>
              <a:t> </a:t>
            </a:r>
            <a:r>
              <a:rPr lang="en-US" altLang="zh-CN" dirty="0">
                <a:latin typeface="Comic Sans MS" panose="030F0702030302020204" pitchFamily="66" charset="0"/>
              </a:rPr>
              <a:t>If CL = 000, the information in the IC field is the interrogator identifier.</a:t>
            </a:r>
          </a:p>
          <a:p>
            <a:r>
              <a:rPr lang="en-US" altLang="zh-CN" dirty="0">
                <a:latin typeface="Comic Sans MS" panose="030F0702030302020204" pitchFamily="66" charset="0"/>
              </a:rPr>
              <a:t>     If CL = 001 to 100 (decimal value 1 to 4), the information in the IC field contains the last four bits of the SI</a:t>
            </a:r>
            <a:r>
              <a:rPr lang="en-US" altLang="zh-CN" dirty="0" smtClean="0">
                <a:latin typeface="Comic Sans MS" panose="030F0702030302020204" pitchFamily="66" charset="0"/>
              </a:rPr>
              <a:t>.</a:t>
            </a:r>
          </a:p>
          <a:p>
            <a:endParaRPr lang="en-US" altLang="zh-CN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Comic Sans MS" panose="030F0702030302020204" pitchFamily="66" charset="0"/>
              </a:rPr>
              <a:t>II 0-15/ SI 1-63</a:t>
            </a:r>
            <a:endParaRPr lang="en-US" altLang="zh-CN" dirty="0">
              <a:latin typeface="Comic Sans MS" panose="030F0702030302020204" pitchFamily="66" charset="0"/>
            </a:endParaRPr>
          </a:p>
          <a:p>
            <a:endParaRPr lang="en-US" altLang="zh-CN" sz="1600" dirty="0" smtClean="0">
              <a:latin typeface="Comic Sans MS" panose="030F0702030302020204" pitchFamily="66" charset="0"/>
            </a:endParaRPr>
          </a:p>
          <a:p>
            <a:r>
              <a:rPr lang="en-US" altLang="zh-CN" sz="1600" dirty="0" smtClean="0">
                <a:latin typeface="Comic Sans MS" panose="030F0702030302020204" pitchFamily="66" charset="0"/>
              </a:rPr>
              <a:t>Note</a:t>
            </a:r>
            <a:r>
              <a:rPr lang="zh-CN" altLang="en-US" sz="1600" dirty="0" smtClean="0">
                <a:latin typeface="Comic Sans MS" panose="030F0702030302020204" pitchFamily="66" charset="0"/>
              </a:rPr>
              <a:t>：</a:t>
            </a:r>
            <a:r>
              <a:rPr lang="en-US" altLang="zh-CN" sz="1600" dirty="0" smtClean="0">
                <a:latin typeface="Comic Sans MS" panose="030F0702030302020204" pitchFamily="66" charset="0"/>
              </a:rPr>
              <a:t>A </a:t>
            </a:r>
            <a:r>
              <a:rPr lang="en-US" altLang="zh-CN" sz="1600" dirty="0">
                <a:latin typeface="Comic Sans MS" panose="030F0702030302020204" pitchFamily="66" charset="0"/>
              </a:rPr>
              <a:t>Mode S II-only </a:t>
            </a:r>
            <a:r>
              <a:rPr lang="en-US" altLang="zh-CN" sz="1600" dirty="0" smtClean="0">
                <a:latin typeface="Comic Sans MS" panose="030F0702030302020204" pitchFamily="66" charset="0"/>
              </a:rPr>
              <a:t>transponder will ignore the CL field</a:t>
            </a:r>
            <a:r>
              <a:rPr lang="en-US" altLang="zh-CN" sz="1600" dirty="0">
                <a:latin typeface="Comic Sans MS" panose="030F0702030302020204" pitchFamily="66" charset="0"/>
              </a:rPr>
              <a:t>.</a:t>
            </a:r>
            <a:r>
              <a:rPr lang="en-US" altLang="zh-CN" sz="1600" dirty="0" smtClean="0">
                <a:latin typeface="Comic Sans MS" panose="030F0702030302020204" pitchFamily="66" charset="0"/>
              </a:rPr>
              <a:t> A Mode S II-only interrogator cannot set the CL field and defaults to “000”</a:t>
            </a:r>
          </a:p>
          <a:p>
            <a:endParaRPr lang="en-US" altLang="zh-CN" sz="1600" dirty="0" smtClean="0">
              <a:latin typeface="Comic Sans MS" panose="030F0702030302020204" pitchFamily="66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786313" y="2709868"/>
            <a:ext cx="1585912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Rectangle 2"/>
          <p:cNvSpPr/>
          <p:nvPr/>
        </p:nvSpPr>
        <p:spPr>
          <a:xfrm>
            <a:off x="-1043902" y="891980"/>
            <a:ext cx="1186430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2600" b="1" dirty="0"/>
              <a:t>Mode S </a:t>
            </a:r>
            <a:r>
              <a:rPr lang="en-US" altLang="zh-CN" sz="2600" b="1" dirty="0" smtClean="0"/>
              <a:t>operations</a:t>
            </a:r>
            <a:r>
              <a:rPr lang="en-US" altLang="zh-CN" sz="2600" dirty="0" smtClean="0"/>
              <a:t>-- </a:t>
            </a:r>
            <a:r>
              <a:rPr lang="en-US" altLang="zh-CN" sz="2300" b="1" dirty="0" smtClean="0"/>
              <a:t>Dialogue </a:t>
            </a:r>
            <a:r>
              <a:rPr lang="en-US" altLang="zh-CN" sz="2300" b="1" dirty="0"/>
              <a:t>between Mode S Interrogator and </a:t>
            </a:r>
            <a:r>
              <a:rPr lang="en-US" altLang="zh-CN" sz="2300" b="1" dirty="0" smtClean="0"/>
              <a:t>Transponder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300" b="1" dirty="0"/>
              <a:t> </a:t>
            </a:r>
            <a:r>
              <a:rPr lang="en-US" altLang="zh-CN" sz="2300" b="1" dirty="0" smtClean="0"/>
              <a:t>                                                         UF11   IC &amp; CL</a:t>
            </a:r>
            <a:endParaRPr lang="en-US" altLang="zh-CN" sz="2300" b="1" dirty="0"/>
          </a:p>
        </p:txBody>
      </p:sp>
    </p:spTree>
    <p:extLst>
      <p:ext uri="{BB962C8B-B14F-4D97-AF65-F5344CB8AC3E}">
        <p14:creationId xmlns:p14="http://schemas.microsoft.com/office/powerpoint/2010/main" val="349533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164" y="2074289"/>
            <a:ext cx="7147361" cy="11460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21835" y="4174825"/>
            <a:ext cx="106987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omic Sans MS" panose="030F0702030302020204" pitchFamily="66" charset="0"/>
              </a:rPr>
              <a:t>For a UF11, the address consists of 24 one’s, on which the parity is overlaid.</a:t>
            </a:r>
          </a:p>
          <a:p>
            <a:pPr>
              <a:spcAft>
                <a:spcPts val="0"/>
              </a:spcAft>
            </a:pPr>
            <a:endParaRPr lang="en-US" altLang="zh-CN" dirty="0" smtClean="0">
              <a:latin typeface="Comic Sans MS" panose="030F0702030302020204" pitchFamily="66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Comic Sans MS" panose="030F0702030302020204" pitchFamily="66" charset="0"/>
              </a:rPr>
              <a:t>The </a:t>
            </a:r>
            <a:r>
              <a:rPr lang="en-US" altLang="zh-CN" dirty="0">
                <a:latin typeface="Comic Sans MS" panose="030F0702030302020204" pitchFamily="66" charset="0"/>
              </a:rPr>
              <a:t>bits in </a:t>
            </a:r>
            <a:r>
              <a:rPr lang="en-US" altLang="zh-CN" dirty="0" smtClean="0">
                <a:latin typeface="Comic Sans MS" panose="030F0702030302020204" pitchFamily="66" charset="0"/>
              </a:rPr>
              <a:t>AP (</a:t>
            </a:r>
            <a:r>
              <a:rPr lang="en-US" altLang="zh-CN" dirty="0">
                <a:latin typeface="Comic Sans MS" panose="030F0702030302020204" pitchFamily="66" charset="0"/>
              </a:rPr>
              <a:t>Address/parity </a:t>
            </a:r>
            <a:r>
              <a:rPr lang="en-US" altLang="zh-CN" dirty="0" smtClean="0"/>
              <a:t>)</a:t>
            </a:r>
            <a:r>
              <a:rPr lang="en-US" altLang="zh-CN" dirty="0" smtClean="0">
                <a:latin typeface="Comic Sans MS" panose="030F0702030302020204" pitchFamily="66" charset="0"/>
              </a:rPr>
              <a:t>field </a:t>
            </a:r>
            <a:r>
              <a:rPr lang="en-US" altLang="zh-CN" dirty="0">
                <a:latin typeface="Comic Sans MS" panose="030F0702030302020204" pitchFamily="66" charset="0"/>
              </a:rPr>
              <a:t>are calculated by the first 32 information bits of UF11, </a:t>
            </a:r>
            <a:r>
              <a:rPr lang="en-US" altLang="zh-CN" dirty="0" smtClean="0">
                <a:latin typeface="Comic Sans MS" panose="030F0702030302020204" pitchFamily="66" charset="0"/>
              </a:rPr>
              <a:t>broadcast aircraft </a:t>
            </a:r>
            <a:r>
              <a:rPr lang="en-US" altLang="zh-CN" dirty="0">
                <a:latin typeface="Comic Sans MS" panose="030F0702030302020204" pitchFamily="66" charset="0"/>
              </a:rPr>
              <a:t>address and generator polynomial. For the all-call interrogation, the aircraft address here use 24 ones. </a:t>
            </a:r>
            <a:endParaRPr lang="zh-CN" altLang="zh-CN" dirty="0">
              <a:latin typeface="Comic Sans MS" panose="030F0702030302020204" pitchFamily="66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8117569" y="2793577"/>
            <a:ext cx="363438" cy="127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Rectangle 2"/>
          <p:cNvSpPr/>
          <p:nvPr/>
        </p:nvSpPr>
        <p:spPr>
          <a:xfrm>
            <a:off x="-1043902" y="892223"/>
            <a:ext cx="1186430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2600" b="1" dirty="0"/>
              <a:t>Mode S </a:t>
            </a:r>
            <a:r>
              <a:rPr lang="en-US" altLang="zh-CN" sz="2600" b="1" dirty="0" smtClean="0"/>
              <a:t>operations</a:t>
            </a:r>
            <a:r>
              <a:rPr lang="en-US" altLang="zh-CN" sz="2600" dirty="0" smtClean="0"/>
              <a:t>-- </a:t>
            </a:r>
            <a:r>
              <a:rPr lang="en-US" altLang="zh-CN" sz="2300" b="1" dirty="0" smtClean="0"/>
              <a:t>Dialogue </a:t>
            </a:r>
            <a:r>
              <a:rPr lang="en-US" altLang="zh-CN" sz="2300" b="1" dirty="0"/>
              <a:t>between Mode S Interrogator and </a:t>
            </a:r>
            <a:r>
              <a:rPr lang="en-US" altLang="zh-CN" sz="2300" b="1" dirty="0" smtClean="0"/>
              <a:t>Transponder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300" b="1" dirty="0"/>
              <a:t> </a:t>
            </a:r>
            <a:r>
              <a:rPr lang="en-US" altLang="zh-CN" sz="2300" b="1" dirty="0" smtClean="0"/>
              <a:t>                                                         UF11   AP</a:t>
            </a:r>
            <a:endParaRPr lang="en-US" altLang="zh-CN" sz="2300" b="1" dirty="0"/>
          </a:p>
        </p:txBody>
      </p:sp>
    </p:spTree>
    <p:extLst>
      <p:ext uri="{BB962C8B-B14F-4D97-AF65-F5344CB8AC3E}">
        <p14:creationId xmlns:p14="http://schemas.microsoft.com/office/powerpoint/2010/main" val="346033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 bwMode="auto">
          <a:xfrm>
            <a:off x="401308" y="5083187"/>
            <a:ext cx="832370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zh-CN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Decoding</a:t>
            </a:r>
          </a:p>
          <a:p>
            <a:r>
              <a:rPr lang="en-US" altLang="zh-CN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x</a:t>
            </a:r>
            <a:r>
              <a:rPr lang="en-US" altLang="zh-CN" baseline="30000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24 </a:t>
            </a:r>
            <a:r>
              <a:rPr lang="pt-BR" altLang="zh-CN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T(X)</a:t>
            </a:r>
            <a:r>
              <a:rPr lang="en-US" altLang="zh-CN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/</a:t>
            </a:r>
            <a:r>
              <a:rPr lang="pt-BR" altLang="zh-CN" dirty="0">
                <a:solidFill>
                  <a:srgbClr val="279DD9"/>
                </a:solidFill>
                <a:latin typeface="Comic Sans MS" panose="030F0702030302020204" pitchFamily="66" charset="0"/>
              </a:rPr>
              <a:t>G(X</a:t>
            </a:r>
            <a:r>
              <a:rPr lang="pt-BR" altLang="zh-CN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)=</a:t>
            </a:r>
            <a:r>
              <a:rPr lang="en-US" altLang="zh-CN" dirty="0">
                <a:solidFill>
                  <a:srgbClr val="279DD9"/>
                </a:solidFill>
                <a:latin typeface="Comic Sans MS" panose="030F0702030302020204" pitchFamily="66" charset="0"/>
              </a:rPr>
              <a:t> x</a:t>
            </a:r>
            <a:r>
              <a:rPr lang="en-US" altLang="zh-CN" baseline="30000" dirty="0">
                <a:solidFill>
                  <a:srgbClr val="279DD9"/>
                </a:solidFill>
                <a:latin typeface="Comic Sans MS" panose="030F0702030302020204" pitchFamily="66" charset="0"/>
              </a:rPr>
              <a:t>24 </a:t>
            </a:r>
            <a:r>
              <a:rPr lang="en-US" altLang="zh-CN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【x</a:t>
            </a:r>
            <a:r>
              <a:rPr lang="en-US" altLang="zh-CN" baseline="30000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24</a:t>
            </a:r>
            <a:r>
              <a:rPr lang="pt-BR" altLang="zh-CN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 </a:t>
            </a:r>
            <a:r>
              <a:rPr lang="pt-BR" altLang="zh-CN" dirty="0">
                <a:solidFill>
                  <a:srgbClr val="279DD9"/>
                </a:solidFill>
                <a:latin typeface="Comic Sans MS" panose="030F0702030302020204" pitchFamily="66" charset="0"/>
              </a:rPr>
              <a:t>M(x)</a:t>
            </a:r>
            <a:r>
              <a:rPr lang="en-US" altLang="zh-CN" dirty="0">
                <a:solidFill>
                  <a:srgbClr val="279DD9"/>
                </a:solidFill>
                <a:latin typeface="Comic Sans MS" panose="030F0702030302020204" pitchFamily="66" charset="0"/>
              </a:rPr>
              <a:t>+</a:t>
            </a:r>
            <a:r>
              <a:rPr lang="pt-BR" altLang="zh-CN" dirty="0">
                <a:solidFill>
                  <a:srgbClr val="279DD9"/>
                </a:solidFill>
                <a:latin typeface="Comic Sans MS" panose="030F0702030302020204" pitchFamily="66" charset="0"/>
              </a:rPr>
              <a:t>R(x)</a:t>
            </a:r>
            <a:r>
              <a:rPr lang="en-US" altLang="zh-CN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+</a:t>
            </a:r>
            <a:r>
              <a:rPr lang="pt-BR" altLang="zh-CN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A(x</a:t>
            </a:r>
            <a:r>
              <a:rPr lang="pt-BR" altLang="zh-CN" dirty="0">
                <a:solidFill>
                  <a:srgbClr val="279DD9"/>
                </a:solidFill>
                <a:latin typeface="Comic Sans MS" panose="030F0702030302020204" pitchFamily="66" charset="0"/>
              </a:rPr>
              <a:t>) G(X)/</a:t>
            </a:r>
            <a:r>
              <a:rPr lang="en-US" altLang="zh-CN" dirty="0">
                <a:solidFill>
                  <a:srgbClr val="279DD9"/>
                </a:solidFill>
                <a:latin typeface="Comic Sans MS" panose="030F0702030302020204" pitchFamily="66" charset="0"/>
              </a:rPr>
              <a:t> x</a:t>
            </a:r>
            <a:r>
              <a:rPr lang="en-US" altLang="zh-CN" baseline="30000" dirty="0">
                <a:solidFill>
                  <a:srgbClr val="279DD9"/>
                </a:solidFill>
                <a:latin typeface="Comic Sans MS" panose="030F0702030302020204" pitchFamily="66" charset="0"/>
              </a:rPr>
              <a:t>24 </a:t>
            </a:r>
            <a:r>
              <a:rPr lang="en-US" altLang="zh-CN" dirty="0">
                <a:solidFill>
                  <a:srgbClr val="279DD9"/>
                </a:solidFill>
                <a:latin typeface="Comic Sans MS" panose="030F0702030302020204" pitchFamily="66" charset="0"/>
              </a:rPr>
              <a:t>+r(x)/ </a:t>
            </a:r>
            <a:r>
              <a:rPr lang="en-US" altLang="zh-CN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x</a:t>
            </a:r>
            <a:r>
              <a:rPr lang="en-US" altLang="zh-CN" baseline="30000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24</a:t>
            </a:r>
            <a:r>
              <a:rPr lang="en-US" altLang="zh-CN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】/</a:t>
            </a:r>
            <a:r>
              <a:rPr lang="pt-BR" altLang="zh-CN" dirty="0">
                <a:solidFill>
                  <a:srgbClr val="279DD9"/>
                </a:solidFill>
                <a:latin typeface="Comic Sans MS" panose="030F0702030302020204" pitchFamily="66" charset="0"/>
              </a:rPr>
              <a:t>G(X</a:t>
            </a:r>
            <a:r>
              <a:rPr lang="pt-BR" altLang="zh-CN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)</a:t>
            </a:r>
          </a:p>
          <a:p>
            <a:r>
              <a:rPr lang="pt-BR" altLang="zh-CN" dirty="0">
                <a:solidFill>
                  <a:srgbClr val="279DD9"/>
                </a:solidFill>
                <a:latin typeface="Comic Sans MS" panose="030F0702030302020204" pitchFamily="66" charset="0"/>
              </a:rPr>
              <a:t> </a:t>
            </a:r>
            <a:r>
              <a:rPr lang="pt-BR" altLang="zh-CN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                    =</a:t>
            </a:r>
            <a:r>
              <a:rPr lang="en-US" altLang="zh-CN" dirty="0">
                <a:solidFill>
                  <a:srgbClr val="279DD9"/>
                </a:solidFill>
                <a:latin typeface="Comic Sans MS" panose="030F0702030302020204" pitchFamily="66" charset="0"/>
              </a:rPr>
              <a:t> x</a:t>
            </a:r>
            <a:r>
              <a:rPr lang="en-US" altLang="zh-CN" baseline="30000" dirty="0">
                <a:solidFill>
                  <a:srgbClr val="279DD9"/>
                </a:solidFill>
                <a:latin typeface="Comic Sans MS" panose="030F0702030302020204" pitchFamily="66" charset="0"/>
              </a:rPr>
              <a:t>24 </a:t>
            </a:r>
            <a:r>
              <a:rPr lang="en-US" altLang="zh-CN" dirty="0">
                <a:solidFill>
                  <a:srgbClr val="279DD9"/>
                </a:solidFill>
                <a:latin typeface="Comic Sans MS" panose="030F0702030302020204" pitchFamily="66" charset="0"/>
              </a:rPr>
              <a:t>m(x</a:t>
            </a:r>
            <a:r>
              <a:rPr lang="en-US" altLang="zh-CN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)+A(x)+</a:t>
            </a:r>
            <a:r>
              <a:rPr lang="pt-BR" altLang="zh-CN" dirty="0">
                <a:solidFill>
                  <a:srgbClr val="279DD9"/>
                </a:solidFill>
                <a:latin typeface="Comic Sans MS" panose="030F0702030302020204" pitchFamily="66" charset="0"/>
              </a:rPr>
              <a:t> </a:t>
            </a:r>
            <a:r>
              <a:rPr lang="pt-BR" altLang="zh-CN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r(x)</a:t>
            </a:r>
            <a:r>
              <a:rPr lang="en-US" altLang="zh-CN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/</a:t>
            </a:r>
            <a:r>
              <a:rPr lang="pt-BR" altLang="zh-CN" dirty="0">
                <a:solidFill>
                  <a:srgbClr val="279DD9"/>
                </a:solidFill>
                <a:latin typeface="Comic Sans MS" panose="030F0702030302020204" pitchFamily="66" charset="0"/>
              </a:rPr>
              <a:t>G(X)</a:t>
            </a:r>
            <a:endParaRPr lang="zh-CN" altLang="en-US" dirty="0">
              <a:solidFill>
                <a:srgbClr val="279DD9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6667" y="6271260"/>
            <a:ext cx="187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 order bits</a:t>
            </a:r>
            <a:endParaRPr lang="zh-CN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54394" y="6132760"/>
            <a:ext cx="207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 </a:t>
            </a:r>
            <a:r>
              <a:rPr lang="en-US" altLang="zh-CN" dirty="0">
                <a:solidFill>
                  <a:srgbClr val="FF0000"/>
                </a:solidFill>
                <a:latin typeface="Comic Sans MS" panose="030F0702030302020204" pitchFamily="66" charset="0"/>
              </a:rPr>
              <a:t>order</a:t>
            </a:r>
            <a:r>
              <a:rPr lang="en-US" altLang="zh-CN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bits-the last 24bits</a:t>
            </a:r>
            <a:endParaRPr lang="zh-CN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1975185" y="6057900"/>
            <a:ext cx="501315" cy="39802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 flipV="1">
            <a:off x="3352800" y="6057900"/>
            <a:ext cx="901594" cy="514351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72" y="5968783"/>
            <a:ext cx="1557250" cy="69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219934" y="1757172"/>
            <a:ext cx="11648049" cy="3129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zh-CN" sz="1600" dirty="0" smtClean="0">
                <a:latin typeface="Comic Sans MS" panose="030F0702030302020204" pitchFamily="66" charset="0"/>
              </a:rPr>
              <a:t>Up Link AP Coding</a:t>
            </a:r>
          </a:p>
          <a:p>
            <a:endParaRPr lang="pt-BR" altLang="zh-CN" sz="16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zh-CN" sz="1400" dirty="0" smtClean="0">
                <a:latin typeface="Comic Sans MS" panose="030F0702030302020204" pitchFamily="66" charset="0"/>
              </a:rPr>
              <a:t>M(x)=Message       A(x)=Aircraft Address =ICAO 24-bit Address</a:t>
            </a:r>
          </a:p>
          <a:p>
            <a:endParaRPr lang="pt-BR" altLang="zh-CN" sz="14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zh-CN" sz="1400" dirty="0" smtClean="0">
                <a:latin typeface="Comic Sans MS" panose="030F0702030302020204" pitchFamily="66" charset="0"/>
              </a:rPr>
              <a:t>G(x</a:t>
            </a:r>
            <a:r>
              <a:rPr lang="pt-BR" altLang="zh-CN" sz="1400" dirty="0">
                <a:latin typeface="Comic Sans MS" panose="030F0702030302020204" pitchFamily="66" charset="0"/>
              </a:rPr>
              <a:t>)=</a:t>
            </a:r>
            <a:r>
              <a:rPr lang="en-US" altLang="zh-CN" sz="1400" dirty="0">
                <a:latin typeface="Comic Sans MS" panose="030F0702030302020204" pitchFamily="66" charset="0"/>
              </a:rPr>
              <a:t>1 + x</a:t>
            </a:r>
            <a:r>
              <a:rPr lang="en-US" altLang="zh-CN" sz="1400" baseline="30000" dirty="0">
                <a:latin typeface="Comic Sans MS" panose="030F0702030302020204" pitchFamily="66" charset="0"/>
              </a:rPr>
              <a:t>3</a:t>
            </a:r>
            <a:r>
              <a:rPr lang="en-US" altLang="zh-CN" sz="1400" dirty="0">
                <a:latin typeface="Comic Sans MS" panose="030F0702030302020204" pitchFamily="66" charset="0"/>
              </a:rPr>
              <a:t> + x</a:t>
            </a:r>
            <a:r>
              <a:rPr lang="en-US" altLang="zh-CN" sz="1400" baseline="30000" dirty="0">
                <a:latin typeface="Comic Sans MS" panose="030F0702030302020204" pitchFamily="66" charset="0"/>
              </a:rPr>
              <a:t>10</a:t>
            </a:r>
            <a:r>
              <a:rPr lang="en-US" altLang="zh-CN" sz="1400" dirty="0">
                <a:latin typeface="Comic Sans MS" panose="030F0702030302020204" pitchFamily="66" charset="0"/>
              </a:rPr>
              <a:t> + x</a:t>
            </a:r>
            <a:r>
              <a:rPr lang="en-US" altLang="zh-CN" sz="1400" baseline="30000" dirty="0">
                <a:latin typeface="Comic Sans MS" panose="030F0702030302020204" pitchFamily="66" charset="0"/>
              </a:rPr>
              <a:t>12</a:t>
            </a:r>
            <a:r>
              <a:rPr lang="en-US" altLang="zh-CN" sz="1400" dirty="0">
                <a:latin typeface="Comic Sans MS" panose="030F0702030302020204" pitchFamily="66" charset="0"/>
              </a:rPr>
              <a:t> + x</a:t>
            </a:r>
            <a:r>
              <a:rPr lang="en-US" altLang="zh-CN" sz="1400" baseline="30000" dirty="0">
                <a:latin typeface="Comic Sans MS" panose="030F0702030302020204" pitchFamily="66" charset="0"/>
              </a:rPr>
              <a:t>13</a:t>
            </a:r>
            <a:r>
              <a:rPr lang="en-US" altLang="zh-CN" sz="1400" dirty="0">
                <a:latin typeface="Comic Sans MS" panose="030F0702030302020204" pitchFamily="66" charset="0"/>
              </a:rPr>
              <a:t> + x</a:t>
            </a:r>
            <a:r>
              <a:rPr lang="en-US" altLang="zh-CN" sz="1400" baseline="30000" dirty="0">
                <a:latin typeface="Comic Sans MS" panose="030F0702030302020204" pitchFamily="66" charset="0"/>
              </a:rPr>
              <a:t>14</a:t>
            </a:r>
            <a:r>
              <a:rPr lang="en-US" altLang="zh-CN" sz="1400" dirty="0">
                <a:latin typeface="Comic Sans MS" panose="030F0702030302020204" pitchFamily="66" charset="0"/>
              </a:rPr>
              <a:t> + x</a:t>
            </a:r>
            <a:r>
              <a:rPr lang="en-US" altLang="zh-CN" sz="1400" baseline="30000" dirty="0">
                <a:latin typeface="Comic Sans MS" panose="030F0702030302020204" pitchFamily="66" charset="0"/>
              </a:rPr>
              <a:t>15</a:t>
            </a:r>
            <a:r>
              <a:rPr lang="en-US" altLang="zh-CN" sz="1400" dirty="0">
                <a:latin typeface="Comic Sans MS" panose="030F0702030302020204" pitchFamily="66" charset="0"/>
              </a:rPr>
              <a:t> + x</a:t>
            </a:r>
            <a:r>
              <a:rPr lang="en-US" altLang="zh-CN" sz="1400" baseline="30000" dirty="0">
                <a:latin typeface="Comic Sans MS" panose="030F0702030302020204" pitchFamily="66" charset="0"/>
              </a:rPr>
              <a:t>16</a:t>
            </a:r>
            <a:r>
              <a:rPr lang="en-US" altLang="zh-CN" sz="1400" dirty="0">
                <a:latin typeface="Comic Sans MS" panose="030F0702030302020204" pitchFamily="66" charset="0"/>
              </a:rPr>
              <a:t>+ x</a:t>
            </a:r>
            <a:r>
              <a:rPr lang="en-US" altLang="zh-CN" sz="1400" baseline="30000" dirty="0">
                <a:latin typeface="Comic Sans MS" panose="030F0702030302020204" pitchFamily="66" charset="0"/>
              </a:rPr>
              <a:t>17</a:t>
            </a:r>
            <a:r>
              <a:rPr lang="en-US" altLang="zh-CN" sz="1400" dirty="0">
                <a:latin typeface="Comic Sans MS" panose="030F0702030302020204" pitchFamily="66" charset="0"/>
              </a:rPr>
              <a:t> + x</a:t>
            </a:r>
            <a:r>
              <a:rPr lang="en-US" altLang="zh-CN" sz="1400" baseline="30000" dirty="0">
                <a:latin typeface="Comic Sans MS" panose="030F0702030302020204" pitchFamily="66" charset="0"/>
              </a:rPr>
              <a:t>18</a:t>
            </a:r>
            <a:r>
              <a:rPr lang="en-US" altLang="zh-CN" sz="1400" dirty="0">
                <a:latin typeface="Comic Sans MS" panose="030F0702030302020204" pitchFamily="66" charset="0"/>
              </a:rPr>
              <a:t> + x</a:t>
            </a:r>
            <a:r>
              <a:rPr lang="en-US" altLang="zh-CN" sz="1400" baseline="30000" dirty="0">
                <a:latin typeface="Comic Sans MS" panose="030F0702030302020204" pitchFamily="66" charset="0"/>
              </a:rPr>
              <a:t>19</a:t>
            </a:r>
            <a:r>
              <a:rPr lang="en-US" altLang="zh-CN" sz="1400" dirty="0">
                <a:latin typeface="Comic Sans MS" panose="030F0702030302020204" pitchFamily="66" charset="0"/>
              </a:rPr>
              <a:t> + x</a:t>
            </a:r>
            <a:r>
              <a:rPr lang="en-US" altLang="zh-CN" sz="1400" baseline="30000" dirty="0">
                <a:latin typeface="Comic Sans MS" panose="030F0702030302020204" pitchFamily="66" charset="0"/>
              </a:rPr>
              <a:t>20</a:t>
            </a:r>
            <a:r>
              <a:rPr lang="en-US" altLang="zh-CN" sz="1400" dirty="0">
                <a:latin typeface="Comic Sans MS" panose="030F0702030302020204" pitchFamily="66" charset="0"/>
              </a:rPr>
              <a:t> + x</a:t>
            </a:r>
            <a:r>
              <a:rPr lang="en-US" altLang="zh-CN" sz="1400" baseline="30000" dirty="0">
                <a:latin typeface="Comic Sans MS" panose="030F0702030302020204" pitchFamily="66" charset="0"/>
              </a:rPr>
              <a:t>21</a:t>
            </a:r>
            <a:r>
              <a:rPr lang="en-US" altLang="zh-CN" sz="1400" dirty="0">
                <a:latin typeface="Comic Sans MS" panose="030F0702030302020204" pitchFamily="66" charset="0"/>
              </a:rPr>
              <a:t> + x</a:t>
            </a:r>
            <a:r>
              <a:rPr lang="en-US" altLang="zh-CN" sz="1400" baseline="30000" dirty="0">
                <a:latin typeface="Comic Sans MS" panose="030F0702030302020204" pitchFamily="66" charset="0"/>
              </a:rPr>
              <a:t>22</a:t>
            </a:r>
            <a:r>
              <a:rPr lang="en-US" altLang="zh-CN" sz="1400" dirty="0">
                <a:latin typeface="Comic Sans MS" panose="030F0702030302020204" pitchFamily="66" charset="0"/>
              </a:rPr>
              <a:t> + x</a:t>
            </a:r>
            <a:r>
              <a:rPr lang="en-US" altLang="zh-CN" sz="1400" baseline="30000" dirty="0">
                <a:latin typeface="Comic Sans MS" panose="030F0702030302020204" pitchFamily="66" charset="0"/>
              </a:rPr>
              <a:t>23</a:t>
            </a:r>
            <a:r>
              <a:rPr lang="en-US" altLang="zh-CN" sz="1400" dirty="0">
                <a:latin typeface="Comic Sans MS" panose="030F0702030302020204" pitchFamily="66" charset="0"/>
              </a:rPr>
              <a:t> + x</a:t>
            </a:r>
            <a:r>
              <a:rPr lang="en-US" altLang="zh-CN" sz="1400" baseline="30000" dirty="0">
                <a:latin typeface="Comic Sans MS" panose="030F0702030302020204" pitchFamily="66" charset="0"/>
              </a:rPr>
              <a:t>24</a:t>
            </a:r>
          </a:p>
          <a:p>
            <a:endParaRPr lang="en-US" altLang="zh-CN" sz="14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latin typeface="Comic Sans MS" panose="030F0702030302020204" pitchFamily="66" charset="0"/>
              </a:rPr>
              <a:t>x</a:t>
            </a:r>
            <a:r>
              <a:rPr lang="en-US" altLang="zh-CN" sz="1400" baseline="30000" dirty="0" smtClean="0">
                <a:latin typeface="Comic Sans MS" panose="030F0702030302020204" pitchFamily="66" charset="0"/>
              </a:rPr>
              <a:t>24</a:t>
            </a:r>
            <a:r>
              <a:rPr lang="pt-BR" altLang="zh-CN" sz="1400" dirty="0" smtClean="0">
                <a:latin typeface="Comic Sans MS" panose="030F0702030302020204" pitchFamily="66" charset="0"/>
              </a:rPr>
              <a:t> </a:t>
            </a:r>
            <a:r>
              <a:rPr lang="pt-BR" altLang="zh-CN" sz="1400" dirty="0">
                <a:latin typeface="Comic Sans MS" panose="030F0702030302020204" pitchFamily="66" charset="0"/>
              </a:rPr>
              <a:t>M(x)</a:t>
            </a:r>
            <a:r>
              <a:rPr lang="en-US" altLang="zh-CN" sz="1400" dirty="0">
                <a:latin typeface="Comic Sans MS" panose="030F0702030302020204" pitchFamily="66" charset="0"/>
              </a:rPr>
              <a:t>/G(x)=m(x)+R(x)/</a:t>
            </a:r>
            <a:r>
              <a:rPr lang="en-US" altLang="zh-CN" sz="1400" dirty="0" smtClean="0">
                <a:latin typeface="Comic Sans MS" panose="030F0702030302020204" pitchFamily="66" charset="0"/>
              </a:rPr>
              <a:t>G(x)  </a:t>
            </a:r>
            <a:r>
              <a:rPr lang="zh-CN" altLang="en-US" sz="1400" dirty="0" smtClean="0">
                <a:latin typeface="Comic Sans MS" panose="030F0702030302020204" pitchFamily="66" charset="0"/>
              </a:rPr>
              <a:t>→ </a:t>
            </a:r>
            <a:r>
              <a:rPr lang="en-US" altLang="zh-CN" sz="1400" dirty="0" smtClean="0">
                <a:latin typeface="Comic Sans MS" panose="030F0702030302020204" pitchFamily="66" charset="0"/>
              </a:rPr>
              <a:t>R(x)=remainder{</a:t>
            </a:r>
            <a:r>
              <a:rPr lang="en-US" altLang="zh-CN" sz="1400" dirty="0">
                <a:latin typeface="Comic Sans MS" panose="030F0702030302020204" pitchFamily="66" charset="0"/>
              </a:rPr>
              <a:t>x</a:t>
            </a:r>
            <a:r>
              <a:rPr lang="en-US" altLang="zh-CN" sz="1400" baseline="30000" dirty="0">
                <a:latin typeface="Comic Sans MS" panose="030F0702030302020204" pitchFamily="66" charset="0"/>
              </a:rPr>
              <a:t>24</a:t>
            </a:r>
            <a:r>
              <a:rPr lang="pt-BR" altLang="zh-CN" sz="1400" dirty="0">
                <a:latin typeface="Comic Sans MS" panose="030F0702030302020204" pitchFamily="66" charset="0"/>
              </a:rPr>
              <a:t> M(x)</a:t>
            </a:r>
            <a:r>
              <a:rPr lang="en-US" altLang="zh-CN" sz="1400" dirty="0">
                <a:latin typeface="Comic Sans MS" panose="030F0702030302020204" pitchFamily="66" charset="0"/>
              </a:rPr>
              <a:t>/G(x</a:t>
            </a:r>
            <a:r>
              <a:rPr lang="en-US" altLang="zh-CN" sz="1400" dirty="0" smtClean="0">
                <a:latin typeface="Comic Sans MS" panose="030F0702030302020204" pitchFamily="66" charset="0"/>
              </a:rPr>
              <a:t>)}</a:t>
            </a:r>
          </a:p>
          <a:p>
            <a:endParaRPr lang="en-US" altLang="zh-CN" sz="14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zh-CN" sz="1400" dirty="0" smtClean="0">
                <a:latin typeface="Comic Sans MS" panose="030F0702030302020204" pitchFamily="66" charset="0"/>
              </a:rPr>
              <a:t>A(x) G(X)/</a:t>
            </a:r>
            <a:r>
              <a:rPr lang="en-US" altLang="zh-CN" sz="1400" dirty="0" smtClean="0">
                <a:latin typeface="Comic Sans MS" panose="030F0702030302020204" pitchFamily="66" charset="0"/>
              </a:rPr>
              <a:t> x</a:t>
            </a:r>
            <a:r>
              <a:rPr lang="en-US" altLang="zh-CN" sz="1400" baseline="30000" dirty="0" smtClean="0">
                <a:latin typeface="Comic Sans MS" panose="030F0702030302020204" pitchFamily="66" charset="0"/>
              </a:rPr>
              <a:t>24</a:t>
            </a:r>
            <a:r>
              <a:rPr lang="en-US" altLang="zh-CN" sz="1400" dirty="0" smtClean="0">
                <a:latin typeface="Comic Sans MS" panose="030F0702030302020204" pitchFamily="66" charset="0"/>
              </a:rPr>
              <a:t>=Q(x)+ r(x)/x</a:t>
            </a:r>
            <a:r>
              <a:rPr lang="en-US" altLang="zh-CN" sz="1400" baseline="30000" dirty="0" smtClean="0">
                <a:latin typeface="Comic Sans MS" panose="030F0702030302020204" pitchFamily="66" charset="0"/>
              </a:rPr>
              <a:t>24 </a:t>
            </a:r>
            <a:r>
              <a:rPr lang="zh-CN" altLang="en-US" sz="1400" dirty="0" smtClean="0">
                <a:latin typeface="Comic Sans MS" panose="030F0702030302020204" pitchFamily="66" charset="0"/>
              </a:rPr>
              <a:t>→ </a:t>
            </a:r>
            <a:r>
              <a:rPr lang="en-US" altLang="zh-CN" sz="1400" dirty="0" smtClean="0">
                <a:latin typeface="Comic Sans MS" panose="030F0702030302020204" pitchFamily="66" charset="0"/>
              </a:rPr>
              <a:t>r(x</a:t>
            </a:r>
            <a:r>
              <a:rPr lang="en-US" altLang="zh-CN" sz="1400" dirty="0">
                <a:latin typeface="Comic Sans MS" panose="030F0702030302020204" pitchFamily="66" charset="0"/>
              </a:rPr>
              <a:t>)=</a:t>
            </a:r>
            <a:r>
              <a:rPr lang="en-US" altLang="zh-CN" sz="1400" dirty="0" smtClean="0">
                <a:latin typeface="Comic Sans MS" panose="030F0702030302020204" pitchFamily="66" charset="0"/>
              </a:rPr>
              <a:t>remainder{</a:t>
            </a:r>
            <a:r>
              <a:rPr lang="pt-BR" altLang="zh-CN" sz="1400" dirty="0" smtClean="0">
                <a:latin typeface="Comic Sans MS" panose="030F0702030302020204" pitchFamily="66" charset="0"/>
              </a:rPr>
              <a:t>A(x</a:t>
            </a:r>
            <a:r>
              <a:rPr lang="pt-BR" altLang="zh-CN" sz="1400" dirty="0">
                <a:latin typeface="Comic Sans MS" panose="030F0702030302020204" pitchFamily="66" charset="0"/>
              </a:rPr>
              <a:t>) G(X)/</a:t>
            </a:r>
            <a:r>
              <a:rPr lang="en-US" altLang="zh-CN" sz="1400" dirty="0">
                <a:latin typeface="Comic Sans MS" panose="030F0702030302020204" pitchFamily="66" charset="0"/>
              </a:rPr>
              <a:t> </a:t>
            </a:r>
            <a:r>
              <a:rPr lang="en-US" altLang="zh-CN" sz="1400" dirty="0" smtClean="0">
                <a:latin typeface="Comic Sans MS" panose="030F0702030302020204" pitchFamily="66" charset="0"/>
              </a:rPr>
              <a:t>x</a:t>
            </a:r>
            <a:r>
              <a:rPr lang="en-US" altLang="zh-CN" sz="1400" baseline="30000" dirty="0" smtClean="0">
                <a:latin typeface="Comic Sans MS" panose="030F0702030302020204" pitchFamily="66" charset="0"/>
              </a:rPr>
              <a:t>24</a:t>
            </a:r>
            <a:r>
              <a:rPr lang="en-US" altLang="zh-CN" sz="1400" dirty="0" smtClean="0">
                <a:latin typeface="Comic Sans MS" panose="030F0702030302020204" pitchFamily="66" charset="0"/>
              </a:rPr>
              <a:t>}                  </a:t>
            </a:r>
            <a:endParaRPr lang="en-US" altLang="zh-CN" sz="1400" dirty="0">
              <a:latin typeface="Comic Sans MS" panose="030F0702030302020204" pitchFamily="66" charset="0"/>
            </a:endParaRPr>
          </a:p>
          <a:p>
            <a:endParaRPr lang="en-US" altLang="zh-CN" sz="1100" baseline="30000" dirty="0" smtClean="0">
              <a:latin typeface="Comic Sans MS" panose="030F0702030302020204" pitchFamily="66" charset="0"/>
            </a:endParaRPr>
          </a:p>
          <a:p>
            <a:r>
              <a:rPr lang="en-US" altLang="zh-CN" sz="1200" dirty="0">
                <a:latin typeface="Comic Sans MS" panose="030F0702030302020204" pitchFamily="66" charset="0"/>
              </a:rPr>
              <a:t/>
            </a:r>
            <a:br>
              <a:rPr lang="en-US" altLang="zh-CN" sz="1200" dirty="0">
                <a:latin typeface="Comic Sans MS" panose="030F0702030302020204" pitchFamily="66" charset="0"/>
              </a:rPr>
            </a:br>
            <a:r>
              <a:rPr lang="en-US" altLang="zh-CN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pt-BR" altLang="zh-CN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P(X)= </a:t>
            </a:r>
            <a:r>
              <a:rPr lang="pt-BR" altLang="zh-CN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R(x)</a:t>
            </a:r>
            <a:r>
              <a:rPr lang="en-US" altLang="zh-CN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r>
              <a:rPr lang="pt-BR" altLang="zh-CN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A(x) G(X)/</a:t>
            </a:r>
            <a:r>
              <a:rPr lang="en-US" altLang="zh-CN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x24 +r(x)/ x24</a:t>
            </a:r>
          </a:p>
          <a:p>
            <a:endParaRPr lang="en-US" altLang="zh-CN" sz="1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pt-BR" altLang="zh-CN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T(X</a:t>
            </a:r>
            <a:r>
              <a:rPr lang="pt-BR" altLang="zh-CN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)=</a:t>
            </a:r>
            <a:r>
              <a:rPr lang="en-US" altLang="zh-CN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US" altLang="zh-CN" sz="1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24</a:t>
            </a:r>
            <a:r>
              <a:rPr lang="pt-BR" altLang="zh-CN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pt-BR" altLang="zh-CN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M(x)</a:t>
            </a:r>
            <a:r>
              <a:rPr lang="en-US" altLang="zh-CN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r>
              <a:rPr lang="pt-BR" altLang="zh-CN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R(x)</a:t>
            </a:r>
            <a:r>
              <a:rPr lang="en-US" altLang="zh-CN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r>
              <a:rPr lang="pt-BR" altLang="zh-CN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A(x) G(X)/</a:t>
            </a:r>
            <a:r>
              <a:rPr lang="en-US" altLang="zh-CN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x</a:t>
            </a:r>
            <a:r>
              <a:rPr lang="en-US" altLang="zh-CN" sz="1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24 </a:t>
            </a:r>
            <a:r>
              <a:rPr lang="en-US" altLang="zh-CN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+r(x)/ x</a:t>
            </a:r>
            <a:r>
              <a:rPr lang="en-US" altLang="zh-CN" sz="1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24         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3677" y="3070599"/>
            <a:ext cx="1194306" cy="1845438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206667" y="4957832"/>
            <a:ext cx="1141927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086267" y="5991729"/>
            <a:ext cx="752475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095917" y="5986970"/>
            <a:ext cx="404521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8" name="Rectangle 2"/>
          <p:cNvSpPr/>
          <p:nvPr/>
        </p:nvSpPr>
        <p:spPr>
          <a:xfrm>
            <a:off x="-1043902" y="890869"/>
            <a:ext cx="1186430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2600" b="1" dirty="0"/>
              <a:t>Mode S </a:t>
            </a:r>
            <a:r>
              <a:rPr lang="en-US" altLang="zh-CN" sz="2600" b="1" dirty="0" smtClean="0"/>
              <a:t>operations</a:t>
            </a:r>
            <a:r>
              <a:rPr lang="en-US" altLang="zh-CN" sz="2600" dirty="0" smtClean="0"/>
              <a:t>-- </a:t>
            </a:r>
            <a:r>
              <a:rPr lang="en-US" altLang="zh-CN" sz="2300" b="1" dirty="0" smtClean="0"/>
              <a:t>Dialogue </a:t>
            </a:r>
            <a:r>
              <a:rPr lang="en-US" altLang="zh-CN" sz="2300" b="1" dirty="0"/>
              <a:t>between Mode S Interrogator and </a:t>
            </a:r>
            <a:r>
              <a:rPr lang="en-US" altLang="zh-CN" sz="2300" b="1" dirty="0" smtClean="0"/>
              <a:t>Transponder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300" b="1" dirty="0"/>
              <a:t> </a:t>
            </a:r>
            <a:r>
              <a:rPr lang="en-US" altLang="zh-CN" sz="2300" b="1" dirty="0" smtClean="0"/>
              <a:t>                                                         UF11   AP</a:t>
            </a:r>
            <a:endParaRPr lang="en-US" altLang="zh-CN" sz="2300" b="1" dirty="0"/>
          </a:p>
        </p:txBody>
      </p:sp>
    </p:spTree>
    <p:extLst>
      <p:ext uri="{BB962C8B-B14F-4D97-AF65-F5344CB8AC3E}">
        <p14:creationId xmlns:p14="http://schemas.microsoft.com/office/powerpoint/2010/main" val="73519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 bwMode="auto">
          <a:xfrm>
            <a:off x="953726" y="1733173"/>
            <a:ext cx="10161949" cy="613501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zh-CN" sz="2400" dirty="0" smtClean="0">
                <a:latin typeface="Comic Sans MS" panose="030F0702030302020204" pitchFamily="66" charset="0"/>
              </a:rPr>
              <a:t>Example :</a:t>
            </a:r>
            <a:endParaRPr lang="en-US" altLang="zh-CN" sz="2400" dirty="0">
              <a:latin typeface="Comic Sans MS" panose="030F0702030302020204" pitchFamily="66" charset="0"/>
            </a:endParaRPr>
          </a:p>
          <a:p>
            <a:endParaRPr lang="en-US" altLang="zh-CN" sz="2400" dirty="0" smtClean="0">
              <a:latin typeface="Comic Sans MS" panose="030F0702030302020204" pitchFamily="66" charset="0"/>
            </a:endParaRPr>
          </a:p>
          <a:p>
            <a:r>
              <a:rPr lang="en-US" altLang="zh-CN" sz="2400" dirty="0" smtClean="0">
                <a:latin typeface="Comic Sans MS" panose="030F0702030302020204" pitchFamily="66" charset="0"/>
              </a:rPr>
              <a:t>The </a:t>
            </a:r>
            <a:r>
              <a:rPr lang="en-US" altLang="zh-CN" sz="2400" dirty="0">
                <a:latin typeface="Comic Sans MS" panose="030F0702030302020204" pitchFamily="66" charset="0"/>
              </a:rPr>
              <a:t>task: Transmission 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1011001,  G(x</a:t>
            </a:r>
            <a:r>
              <a:rPr lang="en-US" altLang="zh-CN" sz="2400" dirty="0">
                <a:latin typeface="Comic Sans MS" panose="030F0702030302020204" pitchFamily="66" charset="0"/>
              </a:rPr>
              <a:t>)=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X^4+X^3+1, AA(X</a:t>
            </a:r>
            <a:r>
              <a:rPr lang="en-US" altLang="zh-CN" sz="2400" dirty="0">
                <a:latin typeface="Comic Sans MS" panose="030F0702030302020204" pitchFamily="66" charset="0"/>
              </a:rPr>
              <a:t>)=1001</a:t>
            </a:r>
          </a:p>
          <a:p>
            <a:endParaRPr lang="en-US" altLang="zh-CN" dirty="0" smtClean="0">
              <a:latin typeface="Comic Sans MS" panose="030F0702030302020204" pitchFamily="66" charset="0"/>
            </a:endParaRPr>
          </a:p>
          <a:p>
            <a:r>
              <a:rPr lang="en-US" altLang="zh-CN" dirty="0" smtClean="0">
                <a:latin typeface="Comic Sans MS" panose="030F0702030302020204" pitchFamily="66" charset="0"/>
              </a:rPr>
              <a:t>M(x)=1011001</a:t>
            </a:r>
            <a:r>
              <a:rPr lang="zh-CN" altLang="en-US" dirty="0" smtClean="0">
                <a:latin typeface="Comic Sans MS" panose="030F0702030302020204" pitchFamily="66" charset="0"/>
              </a:rPr>
              <a:t>→</a:t>
            </a:r>
            <a:r>
              <a:rPr lang="en-US" altLang="zh-CN" dirty="0" smtClean="0">
                <a:latin typeface="Comic Sans MS" panose="030F0702030302020204" pitchFamily="66" charset="0"/>
              </a:rPr>
              <a:t>x^6+x^4+x^3+1;</a:t>
            </a:r>
          </a:p>
          <a:p>
            <a:endParaRPr lang="en-US" altLang="zh-CN" dirty="0">
              <a:latin typeface="Comic Sans MS" panose="030F0702030302020204" pitchFamily="66" charset="0"/>
            </a:endParaRPr>
          </a:p>
          <a:p>
            <a:r>
              <a:rPr lang="en-US" altLang="zh-CN" dirty="0" smtClean="0">
                <a:latin typeface="Comic Sans MS" panose="030F0702030302020204" pitchFamily="66" charset="0"/>
              </a:rPr>
              <a:t>G(x)=11001=x^4+x^3+1=G(x)   ------- </a:t>
            </a:r>
            <a:r>
              <a:rPr lang="en-US" altLang="zh-CN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CCITT CRC-4</a:t>
            </a:r>
          </a:p>
          <a:p>
            <a:endParaRPr lang="en-US" altLang="zh-CN" dirty="0" smtClean="0">
              <a:latin typeface="Comic Sans MS" panose="030F0702030302020204" pitchFamily="66" charset="0"/>
            </a:endParaRPr>
          </a:p>
          <a:p>
            <a:r>
              <a:rPr lang="en-US" altLang="zh-CN" dirty="0" smtClean="0">
                <a:latin typeface="Comic Sans MS" panose="030F0702030302020204" pitchFamily="66" charset="0"/>
              </a:rPr>
              <a:t>R{x^4*M(x)</a:t>
            </a:r>
            <a:r>
              <a:rPr lang="en-US" altLang="zh-CN" dirty="0">
                <a:latin typeface="Comic Sans MS" panose="030F0702030302020204" pitchFamily="66" charset="0"/>
              </a:rPr>
              <a:t>/</a:t>
            </a:r>
            <a:r>
              <a:rPr lang="en-US" altLang="zh-CN" dirty="0" smtClean="0">
                <a:latin typeface="Comic Sans MS" panose="030F0702030302020204" pitchFamily="66" charset="0"/>
              </a:rPr>
              <a:t>G(x</a:t>
            </a:r>
            <a:r>
              <a:rPr lang="en-US" altLang="zh-CN" dirty="0">
                <a:latin typeface="Comic Sans MS" panose="030F0702030302020204" pitchFamily="66" charset="0"/>
              </a:rPr>
              <a:t>)}= </a:t>
            </a:r>
            <a:r>
              <a:rPr lang="en-US" altLang="zh-CN" dirty="0" smtClean="0">
                <a:latin typeface="Comic Sans MS" panose="030F0702030302020204" pitchFamily="66" charset="0"/>
              </a:rPr>
              <a:t>x^3+x=  1010</a:t>
            </a:r>
            <a:r>
              <a:rPr lang="zh-CN" altLang="en-US" dirty="0" smtClean="0">
                <a:latin typeface="Comic Sans MS" panose="030F0702030302020204" pitchFamily="66" charset="0"/>
              </a:rPr>
              <a:t>→</a:t>
            </a:r>
            <a:r>
              <a:rPr lang="en-US" altLang="zh-CN" dirty="0" smtClean="0">
                <a:latin typeface="Comic Sans MS" panose="030F0702030302020204" pitchFamily="66" charset="0"/>
              </a:rPr>
              <a:t>Remainder</a:t>
            </a:r>
          </a:p>
          <a:p>
            <a:endParaRPr lang="en-US" altLang="zh-CN" dirty="0">
              <a:latin typeface="Comic Sans MS" panose="030F0702030302020204" pitchFamily="66" charset="0"/>
            </a:endParaRPr>
          </a:p>
          <a:p>
            <a:r>
              <a:rPr lang="en-US" altLang="zh-CN" dirty="0" smtClean="0">
                <a:latin typeface="Comic Sans MS" panose="030F0702030302020204" pitchFamily="66" charset="0"/>
              </a:rPr>
              <a:t>AA(x)=1001=x</a:t>
            </a:r>
            <a:r>
              <a:rPr lang="en-US" altLang="zh-CN" baseline="30000" dirty="0" smtClean="0">
                <a:latin typeface="Comic Sans MS" panose="030F0702030302020204" pitchFamily="66" charset="0"/>
              </a:rPr>
              <a:t>3</a:t>
            </a:r>
            <a:r>
              <a:rPr lang="en-US" altLang="zh-CN" dirty="0" smtClean="0">
                <a:latin typeface="Comic Sans MS" panose="030F0702030302020204" pitchFamily="66" charset="0"/>
              </a:rPr>
              <a:t>+1   AA(x)G(x)/</a:t>
            </a:r>
            <a:r>
              <a:rPr lang="en-US" altLang="zh-CN" dirty="0">
                <a:latin typeface="Comic Sans MS" panose="030F0702030302020204" pitchFamily="66" charset="0"/>
              </a:rPr>
              <a:t> </a:t>
            </a:r>
            <a:r>
              <a:rPr lang="en-US" altLang="zh-CN" dirty="0" smtClean="0">
                <a:latin typeface="Comic Sans MS" panose="030F0702030302020204" pitchFamily="66" charset="0"/>
              </a:rPr>
              <a:t>x^4=Q(x)+r(x</a:t>
            </a:r>
            <a:r>
              <a:rPr lang="en-US" altLang="zh-CN" dirty="0">
                <a:latin typeface="Comic Sans MS" panose="030F0702030302020204" pitchFamily="66" charset="0"/>
              </a:rPr>
              <a:t>) </a:t>
            </a:r>
            <a:r>
              <a:rPr lang="en-US" altLang="zh-CN" dirty="0" smtClean="0">
                <a:latin typeface="Comic Sans MS" panose="030F0702030302020204" pitchFamily="66" charset="0"/>
              </a:rPr>
              <a:t>/x^4=(x^3+x^2+1)+1/x^4</a:t>
            </a:r>
            <a:endParaRPr lang="en-US" altLang="zh-CN" dirty="0">
              <a:latin typeface="Comic Sans MS" panose="030F0702030302020204" pitchFamily="66" charset="0"/>
            </a:endParaRPr>
          </a:p>
          <a:p>
            <a:endParaRPr lang="en-US" altLang="zh-CN" dirty="0">
              <a:latin typeface="Comic Sans MS" panose="030F0702030302020204" pitchFamily="66" charset="0"/>
            </a:endParaRPr>
          </a:p>
          <a:p>
            <a:endParaRPr lang="en-US" altLang="zh-CN" dirty="0" smtClean="0">
              <a:latin typeface="Comic Sans MS" panose="030F0702030302020204" pitchFamily="66" charset="0"/>
            </a:endParaRPr>
          </a:p>
          <a:p>
            <a:r>
              <a:rPr lang="en-US" altLang="zh-CN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Transmission:      T(X) = x</a:t>
            </a:r>
            <a:r>
              <a:rPr lang="en-US" altLang="zh-CN" sz="20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pt-BR" altLang="zh-CN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pt-BR" altLang="zh-CN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M(x)</a:t>
            </a:r>
            <a:r>
              <a:rPr lang="en-US" altLang="zh-CN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r>
              <a:rPr lang="pt-BR" altLang="zh-CN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R(x)</a:t>
            </a:r>
            <a:r>
              <a:rPr lang="en-US" altLang="zh-CN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r>
              <a:rPr lang="pt-BR" altLang="zh-CN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AA(x) G(X)/</a:t>
            </a:r>
            <a:r>
              <a:rPr lang="en-US" altLang="zh-CN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US" altLang="zh-CN" sz="20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 </a:t>
            </a:r>
            <a:r>
              <a:rPr lang="en-US" altLang="zh-CN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+r(x)/ </a:t>
            </a:r>
            <a:r>
              <a:rPr lang="en-US" altLang="zh-CN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US" altLang="zh-CN" sz="20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US" altLang="zh-CN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US" altLang="zh-CN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    = x^10+x^8+x^7+x^4+x^2+x+1</a:t>
            </a:r>
          </a:p>
          <a:p>
            <a:r>
              <a:rPr lang="en-US" altLang="zh-CN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    =10110010111</a:t>
            </a:r>
          </a:p>
          <a:p>
            <a:r>
              <a:rPr lang="en-US" altLang="zh-CN" sz="28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   </a:t>
            </a:r>
            <a:endParaRPr lang="en-US" altLang="zh-CN" sz="28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altLang="zh-CN" sz="2600" dirty="0" smtClean="0">
                <a:latin typeface="Comic Sans MS" panose="030F0702030302020204" pitchFamily="66" charset="0"/>
              </a:rPr>
              <a:t> </a:t>
            </a:r>
          </a:p>
          <a:p>
            <a:endParaRPr lang="en-US" altLang="zh-CN" sz="2600" dirty="0">
              <a:latin typeface="Comic Sans MS" panose="030F0702030302020204" pitchFamily="66" charset="0"/>
            </a:endParaRPr>
          </a:p>
          <a:p>
            <a:pPr algn="ctr" eaLnBrk="1" hangingPunct="1"/>
            <a:endParaRPr lang="zh-CN" altLang="en-US" sz="1000" dirty="0">
              <a:solidFill>
                <a:srgbClr val="00003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Rectangle 2"/>
          <p:cNvSpPr/>
          <p:nvPr/>
        </p:nvSpPr>
        <p:spPr>
          <a:xfrm>
            <a:off x="-1043902" y="903748"/>
            <a:ext cx="1186430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2600" b="1" dirty="0"/>
              <a:t>Mode S </a:t>
            </a:r>
            <a:r>
              <a:rPr lang="en-US" altLang="zh-CN" sz="2600" b="1" dirty="0" smtClean="0"/>
              <a:t>operations</a:t>
            </a:r>
            <a:r>
              <a:rPr lang="en-US" altLang="zh-CN" sz="2600" dirty="0" smtClean="0"/>
              <a:t>-- </a:t>
            </a:r>
            <a:r>
              <a:rPr lang="en-US" altLang="zh-CN" sz="2300" b="1" dirty="0" smtClean="0"/>
              <a:t>Dialogue </a:t>
            </a:r>
            <a:r>
              <a:rPr lang="en-US" altLang="zh-CN" sz="2300" b="1" dirty="0"/>
              <a:t>between Mode S Interrogator and </a:t>
            </a:r>
            <a:r>
              <a:rPr lang="en-US" altLang="zh-CN" sz="2300" b="1" dirty="0" smtClean="0"/>
              <a:t>Transponder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300" b="1" dirty="0"/>
              <a:t> </a:t>
            </a:r>
            <a:r>
              <a:rPr lang="en-US" altLang="zh-CN" sz="2300" b="1" dirty="0" smtClean="0"/>
              <a:t>                                                         UF11   AP</a:t>
            </a:r>
            <a:endParaRPr lang="en-US" altLang="zh-CN" sz="2300" b="1" dirty="0"/>
          </a:p>
        </p:txBody>
      </p:sp>
    </p:spTree>
    <p:extLst>
      <p:ext uri="{BB962C8B-B14F-4D97-AF65-F5344CB8AC3E}">
        <p14:creationId xmlns:p14="http://schemas.microsoft.com/office/powerpoint/2010/main" val="143800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 bwMode="auto">
          <a:xfrm>
            <a:off x="638208" y="2561058"/>
            <a:ext cx="1110341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zh-CN" dirty="0" smtClean="0">
                <a:latin typeface="Comic Sans MS" panose="030F0702030302020204" pitchFamily="66" charset="0"/>
              </a:rPr>
              <a:t>Receive:         </a:t>
            </a:r>
            <a:r>
              <a:rPr lang="en-US" altLang="zh-CN" sz="2400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x</a:t>
            </a:r>
            <a:r>
              <a:rPr lang="en-US" altLang="zh-CN" sz="2400" baseline="30000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4 </a:t>
            </a:r>
            <a:r>
              <a:rPr lang="pt-BR" altLang="zh-CN" sz="2400" dirty="0">
                <a:solidFill>
                  <a:srgbClr val="279DD9"/>
                </a:solidFill>
                <a:latin typeface="Comic Sans MS" panose="030F0702030302020204" pitchFamily="66" charset="0"/>
              </a:rPr>
              <a:t>T(X)</a:t>
            </a:r>
            <a:r>
              <a:rPr lang="en-US" altLang="zh-CN" sz="2400" dirty="0">
                <a:solidFill>
                  <a:srgbClr val="279DD9"/>
                </a:solidFill>
                <a:latin typeface="Comic Sans MS" panose="030F0702030302020204" pitchFamily="66" charset="0"/>
              </a:rPr>
              <a:t>/</a:t>
            </a:r>
            <a:r>
              <a:rPr lang="pt-BR" altLang="zh-CN" sz="2400" dirty="0">
                <a:solidFill>
                  <a:srgbClr val="279DD9"/>
                </a:solidFill>
                <a:latin typeface="Comic Sans MS" panose="030F0702030302020204" pitchFamily="66" charset="0"/>
              </a:rPr>
              <a:t>G(X</a:t>
            </a:r>
            <a:r>
              <a:rPr lang="pt-BR" altLang="zh-CN" sz="2400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) =</a:t>
            </a:r>
            <a:r>
              <a:rPr lang="en-US" altLang="zh-CN" sz="2400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 x</a:t>
            </a:r>
            <a:r>
              <a:rPr lang="en-US" altLang="zh-CN" sz="2400" baseline="30000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4 </a:t>
            </a:r>
            <a:r>
              <a:rPr lang="en-US" altLang="zh-CN" sz="2400" dirty="0">
                <a:solidFill>
                  <a:srgbClr val="279DD9"/>
                </a:solidFill>
                <a:latin typeface="Comic Sans MS" panose="030F0702030302020204" pitchFamily="66" charset="0"/>
              </a:rPr>
              <a:t>【</a:t>
            </a:r>
            <a:r>
              <a:rPr lang="en-US" altLang="zh-CN" sz="2400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x</a:t>
            </a:r>
            <a:r>
              <a:rPr lang="en-US" altLang="zh-CN" sz="2400" baseline="30000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4</a:t>
            </a:r>
            <a:r>
              <a:rPr lang="pt-BR" altLang="zh-CN" sz="2400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 </a:t>
            </a:r>
            <a:r>
              <a:rPr lang="pt-BR" altLang="zh-CN" sz="2400" dirty="0">
                <a:solidFill>
                  <a:srgbClr val="279DD9"/>
                </a:solidFill>
                <a:latin typeface="Comic Sans MS" panose="030F0702030302020204" pitchFamily="66" charset="0"/>
              </a:rPr>
              <a:t>M(x)</a:t>
            </a:r>
            <a:r>
              <a:rPr lang="en-US" altLang="zh-CN" sz="2400" dirty="0">
                <a:solidFill>
                  <a:srgbClr val="279DD9"/>
                </a:solidFill>
                <a:latin typeface="Comic Sans MS" panose="030F0702030302020204" pitchFamily="66" charset="0"/>
              </a:rPr>
              <a:t>+</a:t>
            </a:r>
            <a:r>
              <a:rPr lang="pt-BR" altLang="zh-CN" sz="2400" dirty="0">
                <a:solidFill>
                  <a:srgbClr val="279DD9"/>
                </a:solidFill>
                <a:latin typeface="Comic Sans MS" panose="030F0702030302020204" pitchFamily="66" charset="0"/>
              </a:rPr>
              <a:t>R(x)</a:t>
            </a:r>
            <a:r>
              <a:rPr lang="en-US" altLang="zh-CN" sz="2400" dirty="0">
                <a:solidFill>
                  <a:srgbClr val="279DD9"/>
                </a:solidFill>
                <a:latin typeface="Comic Sans MS" panose="030F0702030302020204" pitchFamily="66" charset="0"/>
              </a:rPr>
              <a:t>+</a:t>
            </a:r>
            <a:r>
              <a:rPr lang="pt-BR" altLang="zh-CN" sz="2400" dirty="0">
                <a:solidFill>
                  <a:srgbClr val="279DD9"/>
                </a:solidFill>
                <a:latin typeface="Comic Sans MS" panose="030F0702030302020204" pitchFamily="66" charset="0"/>
              </a:rPr>
              <a:t>A(x) G(X)/</a:t>
            </a:r>
            <a:r>
              <a:rPr lang="en-US" altLang="zh-CN" sz="2400" dirty="0">
                <a:solidFill>
                  <a:srgbClr val="279DD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400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x</a:t>
            </a:r>
            <a:r>
              <a:rPr lang="en-US" altLang="zh-CN" sz="2400" baseline="30000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4 </a:t>
            </a:r>
            <a:r>
              <a:rPr lang="en-US" altLang="zh-CN" sz="2400" dirty="0">
                <a:solidFill>
                  <a:srgbClr val="279DD9"/>
                </a:solidFill>
                <a:latin typeface="Comic Sans MS" panose="030F0702030302020204" pitchFamily="66" charset="0"/>
              </a:rPr>
              <a:t>+r(x)/ </a:t>
            </a:r>
            <a:r>
              <a:rPr lang="en-US" altLang="zh-CN" sz="2400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x</a:t>
            </a:r>
            <a:r>
              <a:rPr lang="en-US" altLang="zh-CN" sz="2400" baseline="30000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4</a:t>
            </a:r>
            <a:r>
              <a:rPr lang="en-US" altLang="zh-CN" sz="2400" dirty="0">
                <a:solidFill>
                  <a:srgbClr val="279DD9"/>
                </a:solidFill>
                <a:latin typeface="Comic Sans MS" panose="030F0702030302020204" pitchFamily="66" charset="0"/>
              </a:rPr>
              <a:t>】/</a:t>
            </a:r>
            <a:r>
              <a:rPr lang="pt-BR" altLang="zh-CN" sz="2400" dirty="0">
                <a:solidFill>
                  <a:srgbClr val="279DD9"/>
                </a:solidFill>
                <a:latin typeface="Comic Sans MS" panose="030F0702030302020204" pitchFamily="66" charset="0"/>
              </a:rPr>
              <a:t>G(X)</a:t>
            </a:r>
          </a:p>
          <a:p>
            <a:r>
              <a:rPr lang="pt-BR" altLang="zh-CN" sz="2400" dirty="0">
                <a:solidFill>
                  <a:srgbClr val="279DD9"/>
                </a:solidFill>
                <a:latin typeface="Comic Sans MS" panose="030F0702030302020204" pitchFamily="66" charset="0"/>
              </a:rPr>
              <a:t>                     </a:t>
            </a:r>
            <a:r>
              <a:rPr lang="pt-BR" altLang="zh-CN" sz="2400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                 =</a:t>
            </a:r>
            <a:r>
              <a:rPr lang="en-US" altLang="zh-CN" sz="2400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 x</a:t>
            </a:r>
            <a:r>
              <a:rPr lang="en-US" altLang="zh-CN" sz="2400" baseline="30000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4 </a:t>
            </a:r>
            <a:r>
              <a:rPr lang="en-US" altLang="zh-CN" sz="2400" dirty="0">
                <a:solidFill>
                  <a:srgbClr val="279DD9"/>
                </a:solidFill>
                <a:latin typeface="Comic Sans MS" panose="030F0702030302020204" pitchFamily="66" charset="0"/>
              </a:rPr>
              <a:t>m(x)+A(x)+</a:t>
            </a:r>
            <a:r>
              <a:rPr lang="pt-BR" altLang="zh-CN" sz="2400" dirty="0">
                <a:solidFill>
                  <a:srgbClr val="279DD9"/>
                </a:solidFill>
                <a:latin typeface="Comic Sans MS" panose="030F0702030302020204" pitchFamily="66" charset="0"/>
              </a:rPr>
              <a:t> r(x)</a:t>
            </a:r>
            <a:r>
              <a:rPr lang="en-US" altLang="zh-CN" sz="2400" dirty="0">
                <a:solidFill>
                  <a:srgbClr val="279DD9"/>
                </a:solidFill>
                <a:latin typeface="Comic Sans MS" panose="030F0702030302020204" pitchFamily="66" charset="0"/>
              </a:rPr>
              <a:t>/</a:t>
            </a:r>
            <a:r>
              <a:rPr lang="pt-BR" altLang="zh-CN" sz="2400" dirty="0">
                <a:solidFill>
                  <a:srgbClr val="279DD9"/>
                </a:solidFill>
                <a:latin typeface="Comic Sans MS" panose="030F0702030302020204" pitchFamily="66" charset="0"/>
              </a:rPr>
              <a:t>G(X</a:t>
            </a:r>
            <a:r>
              <a:rPr lang="pt-BR" altLang="zh-CN" sz="2400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)</a:t>
            </a:r>
          </a:p>
          <a:p>
            <a:r>
              <a:rPr lang="pt-BR" altLang="zh-CN" sz="2400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                                      </a:t>
            </a:r>
          </a:p>
          <a:p>
            <a:r>
              <a:rPr lang="pt-BR" altLang="zh-CN" sz="2400" dirty="0">
                <a:solidFill>
                  <a:srgbClr val="279DD9"/>
                </a:solidFill>
                <a:latin typeface="Comic Sans MS" panose="030F0702030302020204" pitchFamily="66" charset="0"/>
              </a:rPr>
              <a:t> </a:t>
            </a:r>
            <a:r>
              <a:rPr lang="pt-BR" altLang="zh-CN" sz="2400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                                     = </a:t>
            </a:r>
            <a:r>
              <a:rPr lang="en-US" altLang="zh-CN" sz="2400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x</a:t>
            </a:r>
            <a:r>
              <a:rPr lang="en-US" altLang="zh-CN" sz="2400" baseline="30000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10</a:t>
            </a:r>
            <a:r>
              <a:rPr lang="en-US" altLang="zh-CN" sz="2400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+x</a:t>
            </a:r>
            <a:r>
              <a:rPr lang="en-US" altLang="zh-CN" sz="2400" baseline="30000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9</a:t>
            </a:r>
            <a:r>
              <a:rPr lang="en-US" altLang="zh-CN" sz="2400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+x</a:t>
            </a:r>
            <a:r>
              <a:rPr lang="en-US" altLang="zh-CN" sz="2400" baseline="30000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7</a:t>
            </a:r>
            <a:r>
              <a:rPr lang="en-US" altLang="zh-CN" sz="2400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+x</a:t>
            </a:r>
            <a:r>
              <a:rPr lang="en-US" altLang="zh-CN" sz="2400" baseline="30000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5</a:t>
            </a:r>
            <a:r>
              <a:rPr lang="en-US" altLang="zh-CN" sz="2400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+x</a:t>
            </a:r>
            <a:r>
              <a:rPr lang="en-US" altLang="zh-CN" sz="2400" baseline="30000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3</a:t>
            </a:r>
            <a:r>
              <a:rPr lang="en-US" altLang="zh-CN" sz="2400" dirty="0" smtClean="0">
                <a:solidFill>
                  <a:srgbClr val="279DD9"/>
                </a:solidFill>
                <a:latin typeface="Comic Sans MS" panose="030F0702030302020204" pitchFamily="66" charset="0"/>
              </a:rPr>
              <a:t>+1+1/(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x^4+x^3+1)</a:t>
            </a:r>
            <a:endParaRPr lang="zh-CN" altLang="en-US" sz="2400" dirty="0">
              <a:solidFill>
                <a:srgbClr val="279DD9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6201770" y="3388138"/>
            <a:ext cx="281580" cy="364712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149862" y="4392329"/>
            <a:ext cx="1079737" cy="369332"/>
          </a:xfrm>
          <a:prstGeom prst="rect">
            <a:avLst/>
          </a:pr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92D05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2400" dirty="0">
                <a:solidFill>
                  <a:srgbClr val="279DD9"/>
                </a:solidFill>
                <a:latin typeface="Comic Sans MS" panose="030F0702030302020204" pitchFamily="66" charset="0"/>
              </a:rPr>
              <a:t>1001</a:t>
            </a:r>
            <a:endParaRPr lang="zh-CN" altLang="en-US" sz="2400" dirty="0">
              <a:solidFill>
                <a:srgbClr val="279DD9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6904204" y="4110258"/>
            <a:ext cx="245658" cy="282071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85598" y="5397183"/>
            <a:ext cx="12032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omic Sans MS" panose="030F0702030302020204" pitchFamily="66" charset="0"/>
              </a:rPr>
              <a:t>Summary: The </a:t>
            </a:r>
            <a:r>
              <a:rPr lang="en-US" altLang="zh-CN" dirty="0" smtClean="0">
                <a:latin typeface="Comic Sans MS" panose="030F0702030302020204" pitchFamily="66" charset="0"/>
              </a:rPr>
              <a:t>A(x) is </a:t>
            </a:r>
            <a:r>
              <a:rPr lang="en-US" altLang="zh-CN" dirty="0">
                <a:latin typeface="Comic Sans MS" panose="030F0702030302020204" pitchFamily="66" charset="0"/>
              </a:rPr>
              <a:t>modulo 2 with G(x), then take the high 24 bits, perform modulo 2 operation with the remainder of M(x) divided by </a:t>
            </a:r>
            <a:r>
              <a:rPr lang="en-US" altLang="zh-CN" dirty="0" smtClean="0">
                <a:latin typeface="Comic Sans MS" panose="030F0702030302020204" pitchFamily="66" charset="0"/>
              </a:rPr>
              <a:t>G(x)</a:t>
            </a:r>
            <a:r>
              <a:rPr lang="en-US" altLang="zh-CN" dirty="0">
                <a:latin typeface="Comic Sans MS" panose="030F0702030302020204" pitchFamily="66" charset="0"/>
              </a:rPr>
              <a:t> </a:t>
            </a:r>
            <a:r>
              <a:rPr lang="en-US" altLang="zh-CN" dirty="0" smtClean="0">
                <a:latin typeface="Comic Sans MS" panose="030F0702030302020204" pitchFamily="66" charset="0"/>
              </a:rPr>
              <a:t>to </a:t>
            </a:r>
            <a:r>
              <a:rPr lang="en-US" altLang="zh-CN" dirty="0">
                <a:latin typeface="Comic Sans MS" panose="030F0702030302020204" pitchFamily="66" charset="0"/>
              </a:rPr>
              <a:t>obtain </a:t>
            </a:r>
            <a:r>
              <a:rPr lang="en-US" altLang="zh-CN" dirty="0" smtClean="0">
                <a:latin typeface="Comic Sans MS" panose="030F0702030302020204" pitchFamily="66" charset="0"/>
              </a:rPr>
              <a:t>AP.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413250" y="3381788"/>
            <a:ext cx="94488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381500" y="4107084"/>
            <a:ext cx="162560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563950" y="3388138"/>
            <a:ext cx="772283" cy="0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336233" y="4067394"/>
            <a:ext cx="690800" cy="0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4641752" y="3388138"/>
            <a:ext cx="281580" cy="3647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5" name="Rectangle 2"/>
          <p:cNvSpPr/>
          <p:nvPr/>
        </p:nvSpPr>
        <p:spPr>
          <a:xfrm>
            <a:off x="-1043902" y="916627"/>
            <a:ext cx="1186430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2600" b="1" dirty="0"/>
              <a:t>Mode S </a:t>
            </a:r>
            <a:r>
              <a:rPr lang="en-US" altLang="zh-CN" sz="2600" b="1" dirty="0" smtClean="0"/>
              <a:t>operations</a:t>
            </a:r>
            <a:r>
              <a:rPr lang="en-US" altLang="zh-CN" sz="2600" dirty="0" smtClean="0"/>
              <a:t>-- </a:t>
            </a:r>
            <a:r>
              <a:rPr lang="en-US" altLang="zh-CN" sz="2300" b="1" dirty="0" smtClean="0"/>
              <a:t>Dialogue </a:t>
            </a:r>
            <a:r>
              <a:rPr lang="en-US" altLang="zh-CN" sz="2300" b="1" dirty="0"/>
              <a:t>between Mode S Interrogator and </a:t>
            </a:r>
            <a:r>
              <a:rPr lang="en-US" altLang="zh-CN" sz="2300" b="1" dirty="0" smtClean="0"/>
              <a:t>Transponder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300" b="1" dirty="0"/>
              <a:t> </a:t>
            </a:r>
            <a:r>
              <a:rPr lang="en-US" altLang="zh-CN" sz="2300" b="1" dirty="0" smtClean="0"/>
              <a:t>                                                         UF11   AP</a:t>
            </a:r>
            <a:endParaRPr lang="en-US" altLang="zh-CN" sz="2300" b="1" dirty="0"/>
          </a:p>
        </p:txBody>
      </p:sp>
    </p:spTree>
    <p:extLst>
      <p:ext uri="{BB962C8B-B14F-4D97-AF65-F5344CB8AC3E}">
        <p14:creationId xmlns:p14="http://schemas.microsoft.com/office/powerpoint/2010/main" val="191655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17883" y="1676634"/>
            <a:ext cx="12192001" cy="495517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/>
              <a:t>1. Mode S </a:t>
            </a:r>
            <a:r>
              <a:rPr lang="en-US" sz="2300" dirty="0" smtClean="0"/>
              <a:t>operations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altLang="zh-CN" sz="1500" dirty="0" smtClean="0"/>
              <a:t>Dialogue </a:t>
            </a:r>
            <a:r>
              <a:rPr lang="en-US" altLang="zh-CN" sz="1500" dirty="0"/>
              <a:t>between Mode S Interrogator and </a:t>
            </a:r>
            <a:r>
              <a:rPr lang="en-US" altLang="zh-CN" sz="1500" dirty="0" smtClean="0"/>
              <a:t>Transponder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altLang="zh-CN" sz="1500" dirty="0"/>
              <a:t>II &amp; SI </a:t>
            </a:r>
            <a:r>
              <a:rPr lang="en-US" altLang="zh-CN" sz="1500" dirty="0" smtClean="0"/>
              <a:t>code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altLang="zh-CN" sz="1500" dirty="0"/>
              <a:t>Acquisition and Lockout </a:t>
            </a:r>
            <a:r>
              <a:rPr lang="en-US" altLang="zh-CN" sz="1500" dirty="0" smtClean="0"/>
              <a:t>protocols</a:t>
            </a:r>
            <a:endParaRPr lang="zh-CN" altLang="zh-CN" sz="1500" dirty="0"/>
          </a:p>
          <a:p>
            <a:pPr marL="800100" lvl="1" indent="-342900">
              <a:buFont typeface="+mj-lt"/>
              <a:buAutoNum type="alphaLcParenR"/>
            </a:pPr>
            <a:r>
              <a:rPr lang="en-US" altLang="zh-CN" sz="1500" dirty="0"/>
              <a:t>Mode Interlace Pattern &amp;Optimal interrogation sequence</a:t>
            </a:r>
            <a:endParaRPr lang="zh-CN" altLang="zh-CN" sz="1500" dirty="0"/>
          </a:p>
          <a:p>
            <a:pPr marL="800100" lvl="1" indent="-342900">
              <a:buFont typeface="+mj-lt"/>
              <a:buAutoNum type="alphaLcParenR"/>
            </a:pPr>
            <a:r>
              <a:rPr lang="en-US" altLang="zh-CN" sz="1500" dirty="0" smtClean="0"/>
              <a:t>Time and Power constraint </a:t>
            </a:r>
            <a:r>
              <a:rPr lang="en-US" altLang="zh-CN" sz="1500" dirty="0"/>
              <a:t>of the interrogator</a:t>
            </a:r>
            <a:endParaRPr lang="zh-CN" altLang="zh-CN" sz="1500" dirty="0"/>
          </a:p>
          <a:p>
            <a:r>
              <a:rPr lang="en-US" sz="2300" dirty="0" smtClean="0"/>
              <a:t>2</a:t>
            </a:r>
            <a:r>
              <a:rPr lang="en-US" sz="2300" dirty="0"/>
              <a:t>. ELS &amp; EHS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altLang="zh-CN" sz="1500" dirty="0"/>
              <a:t>Operational requirements of ELS &amp; EHS</a:t>
            </a:r>
            <a:endParaRPr lang="zh-CN" altLang="zh-CN" sz="1500" dirty="0"/>
          </a:p>
          <a:p>
            <a:pPr marL="800100" lvl="1" indent="-342900">
              <a:buFont typeface="+mj-lt"/>
              <a:buAutoNum type="alphaLcParenR"/>
            </a:pPr>
            <a:r>
              <a:rPr lang="en-US" altLang="zh-CN" sz="1500" dirty="0"/>
              <a:t>Register introduction </a:t>
            </a:r>
            <a:endParaRPr lang="zh-CN" altLang="zh-CN" sz="1500" dirty="0"/>
          </a:p>
          <a:p>
            <a:pPr marL="800100" lvl="1" indent="-342900">
              <a:buFont typeface="+mj-lt"/>
              <a:buAutoNum type="alphaLcParenR"/>
            </a:pPr>
            <a:r>
              <a:rPr lang="en-US" altLang="zh-CN" sz="1500" dirty="0"/>
              <a:t>Optimal register extraction</a:t>
            </a:r>
            <a:endParaRPr lang="en-US" sz="1500" dirty="0"/>
          </a:p>
          <a:p>
            <a:r>
              <a:rPr lang="en-US" sz="2300" dirty="0"/>
              <a:t>3. Mode S transponder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altLang="zh-CN" sz="1500" dirty="0"/>
              <a:t>Basic electrical specification </a:t>
            </a:r>
            <a:endParaRPr lang="zh-CN" altLang="zh-CN" sz="1500" dirty="0"/>
          </a:p>
          <a:p>
            <a:pPr marL="800100" lvl="1" indent="-342900">
              <a:buFont typeface="+mj-lt"/>
              <a:buAutoNum type="alphaLcParenR"/>
            </a:pPr>
            <a:r>
              <a:rPr lang="en-US" altLang="zh-CN" sz="1500" dirty="0"/>
              <a:t>Interrogation acceptance &amp; Lockout protocols </a:t>
            </a:r>
            <a:endParaRPr lang="en-US" sz="1500" dirty="0"/>
          </a:p>
          <a:p>
            <a:r>
              <a:rPr lang="en-US" altLang="zh-CN" sz="2300" dirty="0"/>
              <a:t>4. F</a:t>
            </a:r>
            <a:r>
              <a:rPr lang="en-US" altLang="zh-CN" sz="2300" dirty="0" smtClean="0"/>
              <a:t>light </a:t>
            </a:r>
            <a:r>
              <a:rPr lang="en-US" altLang="zh-CN" sz="2300" dirty="0"/>
              <a:t>inspection for a Mode S radar</a:t>
            </a:r>
          </a:p>
          <a:p>
            <a:r>
              <a:rPr lang="en-US" altLang="zh-CN" sz="2300" dirty="0"/>
              <a:t>5. APAC’s proposed modifications to Doc. 9924 </a:t>
            </a:r>
            <a:endParaRPr lang="zh-CN" altLang="zh-CN" sz="2300" dirty="0"/>
          </a:p>
          <a:p>
            <a:endParaRPr lang="en-US" sz="2600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600" dirty="0">
              <a:latin typeface="+mj-lt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8C99A1"/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8C99A1"/>
                </a:solidFill>
                <a:effectLst/>
                <a:uLnTx/>
                <a:uFillTx/>
                <a:latin typeface="+mj-lt"/>
              </a:rPr>
            </a:br>
            <a:endParaRPr kumimoji="0" lang="en-US" sz="2600" b="1" i="1" u="none" strike="noStrike" kern="1200" cap="none" spc="0" normalizeH="0" baseline="0" noProof="0" dirty="0">
              <a:ln>
                <a:noFill/>
              </a:ln>
              <a:solidFill>
                <a:srgbClr val="8C99A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0" y="907194"/>
            <a:ext cx="118643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44546A">
                    <a:lumMod val="75000"/>
                  </a:srgbClr>
                </a:solidFill>
                <a:latin typeface="+mj-lt"/>
                <a:cs typeface="Times New Roman" panose="02020603050405020304" pitchFamily="18" charset="0"/>
              </a:rPr>
              <a:t>Content</a:t>
            </a:r>
            <a:endParaRPr kumimoji="0" lang="en-US" sz="4100" b="1" i="0" u="none" strike="noStrike" kern="1200" cap="none" spc="-67" normalizeH="0" baseline="0" noProof="0" dirty="0">
              <a:ln>
                <a:noFill/>
              </a:ln>
              <a:solidFill>
                <a:srgbClr val="0054A4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738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020" y="1934182"/>
            <a:ext cx="4484593" cy="71910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04712" y="2789859"/>
            <a:ext cx="1093658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16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Comic Sans MS" panose="030F0702030302020204" pitchFamily="66" charset="0"/>
              </a:rPr>
              <a:t>The interrogation repetition rate for the Mode A/C/S all-call, used for acquisition, shall be less </a:t>
            </a:r>
            <a:r>
              <a:rPr lang="en-US" altLang="zh-CN" sz="1600" b="1" dirty="0" smtClean="0">
                <a:latin typeface="Comic Sans MS" panose="030F0702030302020204" pitchFamily="66" charset="0"/>
              </a:rPr>
              <a:t>than 250 </a:t>
            </a:r>
            <a:r>
              <a:rPr lang="en-US" altLang="zh-CN" sz="1600" b="1" dirty="0">
                <a:latin typeface="Comic Sans MS" panose="030F0702030302020204" pitchFamily="66" charset="0"/>
              </a:rPr>
              <a:t>per second. This rate shall also apply to the paired Mode S-only and Mode A/C-only all-call interrogations used </a:t>
            </a:r>
            <a:r>
              <a:rPr lang="en-US" altLang="zh-CN" sz="1600" b="1" dirty="0" smtClean="0">
                <a:latin typeface="Comic Sans MS" panose="030F0702030302020204" pitchFamily="66" charset="0"/>
              </a:rPr>
              <a:t>for acquisition </a:t>
            </a:r>
            <a:r>
              <a:rPr lang="en-US" altLang="zh-CN" sz="1600" b="1" dirty="0">
                <a:latin typeface="Comic Sans MS" panose="030F0702030302020204" pitchFamily="66" charset="0"/>
              </a:rPr>
              <a:t>in the multisite mode</a:t>
            </a:r>
            <a:r>
              <a:rPr lang="en-US" altLang="zh-CN" sz="1600" dirty="0">
                <a:latin typeface="Comic Sans MS" panose="030F0702030302020204" pitchFamily="66" charset="0"/>
              </a:rPr>
              <a:t>. 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sz="1600" dirty="0" smtClean="0">
                <a:latin typeface="Comic Sans MS" panose="030F0702030302020204" pitchFamily="66" charset="0"/>
              </a:rPr>
              <a:t>                                                                                </a:t>
            </a:r>
          </a:p>
          <a:p>
            <a:r>
              <a:rPr lang="en-US" altLang="zh-CN" sz="1600" dirty="0" smtClean="0">
                <a:latin typeface="Comic Sans MS" panose="030F0702030302020204" pitchFamily="66" charset="0"/>
              </a:rPr>
              <a:t>                                                                                    ------3.1.2.11.1.1.1  ICAO Annex 10 Volume 4, </a:t>
            </a:r>
            <a:r>
              <a:rPr lang="en-US" altLang="zh-CN" sz="1600" dirty="0">
                <a:latin typeface="Comic Sans MS" panose="030F0702030302020204" pitchFamily="66" charset="0"/>
              </a:rPr>
              <a:t>Fifth Edition </a:t>
            </a:r>
            <a:br>
              <a:rPr lang="en-US" altLang="zh-CN" sz="1600" dirty="0">
                <a:latin typeface="Comic Sans MS" panose="030F0702030302020204" pitchFamily="66" charset="0"/>
              </a:rPr>
            </a:br>
            <a:r>
              <a:rPr lang="en-US" altLang="zh-CN" sz="1600" dirty="0">
                <a:latin typeface="Comic Sans MS" panose="030F0702030302020204" pitchFamily="66" charset="0"/>
              </a:rPr>
              <a:t/>
            </a:r>
            <a:br>
              <a:rPr lang="en-US" altLang="zh-CN" sz="1600" dirty="0">
                <a:latin typeface="Comic Sans MS" panose="030F0702030302020204" pitchFamily="66" charset="0"/>
              </a:rPr>
            </a:br>
            <a:endParaRPr lang="en-US" altLang="zh-CN" sz="1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Comic Sans MS" panose="030F0702030302020204" pitchFamily="66" charset="0"/>
              </a:rPr>
              <a:t>A Mode S interrogator shall not trigger, on average, more than 6 all-call replies per period of 200 ms and no more </a:t>
            </a:r>
            <a:r>
              <a:rPr lang="en-US" altLang="zh-CN" sz="1600" b="1" dirty="0" smtClean="0">
                <a:latin typeface="Comic Sans MS" panose="030F0702030302020204" pitchFamily="66" charset="0"/>
              </a:rPr>
              <a:t>than 26 </a:t>
            </a:r>
            <a:r>
              <a:rPr lang="en-US" altLang="zh-CN" sz="1600" b="1" dirty="0">
                <a:latin typeface="Comic Sans MS" panose="030F0702030302020204" pitchFamily="66" charset="0"/>
              </a:rPr>
              <a:t>all-call replies counted over a period of 18 seconds.  </a:t>
            </a:r>
            <a:endParaRPr lang="en-US" altLang="zh-CN" sz="1600" b="1" dirty="0" smtClean="0">
              <a:latin typeface="Comic Sans MS" panose="030F0702030302020204" pitchFamily="66" charset="0"/>
            </a:endParaRPr>
          </a:p>
          <a:p>
            <a:r>
              <a:rPr lang="en-US" altLang="zh-CN" sz="1600" dirty="0">
                <a:latin typeface="Comic Sans MS" panose="030F0702030302020204" pitchFamily="66" charset="0"/>
              </a:rPr>
              <a:t> </a:t>
            </a:r>
            <a:r>
              <a:rPr lang="en-US" altLang="zh-CN" sz="1600" dirty="0" smtClean="0">
                <a:latin typeface="Comic Sans MS" panose="030F0702030302020204" pitchFamily="66" charset="0"/>
              </a:rPr>
              <a:t>                                                                              </a:t>
            </a:r>
          </a:p>
          <a:p>
            <a:r>
              <a:rPr lang="en-US" altLang="zh-CN" sz="1600" dirty="0">
                <a:latin typeface="Comic Sans MS" panose="030F0702030302020204" pitchFamily="66" charset="0"/>
              </a:rPr>
              <a:t> </a:t>
            </a:r>
            <a:r>
              <a:rPr lang="en-US" altLang="zh-CN" sz="1600" dirty="0" smtClean="0">
                <a:latin typeface="Comic Sans MS" panose="030F0702030302020204" pitchFamily="66" charset="0"/>
              </a:rPr>
              <a:t>                                                                                     ------</a:t>
            </a:r>
            <a:r>
              <a:rPr lang="en-US" altLang="zh-CN" sz="1600" dirty="0">
                <a:latin typeface="Comic Sans MS" panose="030F0702030302020204" pitchFamily="66" charset="0"/>
              </a:rPr>
              <a:t>3.1.2.11.1.1.2 ICAO Annex 10 Volume </a:t>
            </a:r>
            <a:r>
              <a:rPr lang="en-US" altLang="zh-CN" sz="1600" dirty="0" smtClean="0">
                <a:latin typeface="Comic Sans MS" panose="030F0702030302020204" pitchFamily="66" charset="0"/>
              </a:rPr>
              <a:t>4, </a:t>
            </a:r>
            <a:r>
              <a:rPr lang="en-US" altLang="zh-CN" sz="1600" dirty="0">
                <a:latin typeface="Comic Sans MS" panose="030F0702030302020204" pitchFamily="66" charset="0"/>
              </a:rPr>
              <a:t>Fifth Edition </a:t>
            </a:r>
            <a:endParaRPr lang="en-US" altLang="zh-CN" sz="16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16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Comic Sans MS" panose="030F0702030302020204" pitchFamily="66" charset="0"/>
              </a:rPr>
              <a:t> 4-second per scan, beam width=2.4°</a:t>
            </a:r>
            <a:r>
              <a:rPr lang="zh-CN" altLang="en-US" dirty="0" smtClean="0">
                <a:latin typeface="Comic Sans MS" panose="030F0702030302020204" pitchFamily="66" charset="0"/>
              </a:rPr>
              <a:t>（</a:t>
            </a:r>
            <a:r>
              <a:rPr lang="en-US" altLang="zh-CN" dirty="0" smtClean="0">
                <a:latin typeface="Comic Sans MS" panose="030F0702030302020204" pitchFamily="66" charset="0"/>
              </a:rPr>
              <a:t>3dB</a:t>
            </a:r>
            <a:r>
              <a:rPr lang="zh-CN" altLang="en-US" dirty="0" smtClean="0">
                <a:latin typeface="Comic Sans MS" panose="030F0702030302020204" pitchFamily="66" charset="0"/>
              </a:rPr>
              <a:t>）</a:t>
            </a:r>
            <a:r>
              <a:rPr lang="en-US" altLang="zh-CN" dirty="0" smtClean="0">
                <a:latin typeface="Comic Sans MS" panose="030F0702030302020204" pitchFamily="66" charset="0"/>
              </a:rPr>
              <a:t>, All-Call rate </a:t>
            </a:r>
            <a:r>
              <a:rPr lang="zh-CN" altLang="en-US" dirty="0" smtClean="0">
                <a:latin typeface="Comic Sans MS" panose="030F0702030302020204" pitchFamily="66" charset="0"/>
              </a:rPr>
              <a:t>≤</a:t>
            </a:r>
            <a:r>
              <a:rPr lang="en-US" altLang="zh-CN" dirty="0" smtClean="0">
                <a:latin typeface="Comic Sans MS" panose="030F0702030302020204" pitchFamily="66" charset="0"/>
              </a:rPr>
              <a:t>225 Hz</a:t>
            </a:r>
            <a:r>
              <a:rPr lang="zh-CN" altLang="en-US" dirty="0" smtClean="0">
                <a:latin typeface="Comic Sans MS" panose="030F0702030302020204" pitchFamily="66" charset="0"/>
              </a:rPr>
              <a:t>；</a:t>
            </a:r>
            <a:r>
              <a:rPr lang="en-US" altLang="zh-CN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US" altLang="zh-CN" dirty="0" smtClean="0">
                <a:latin typeface="Comic Sans MS" panose="030F0702030302020204" pitchFamily="66" charset="0"/>
              </a:rPr>
              <a:t>     4-second  per scan</a:t>
            </a:r>
            <a:r>
              <a:rPr lang="en-US" altLang="zh-CN" dirty="0">
                <a:latin typeface="Comic Sans MS" panose="030F0702030302020204" pitchFamily="66" charset="0"/>
              </a:rPr>
              <a:t>, </a:t>
            </a:r>
            <a:r>
              <a:rPr lang="en-US" altLang="zh-CN" dirty="0" smtClean="0">
                <a:latin typeface="Comic Sans MS" panose="030F0702030302020204" pitchFamily="66" charset="0"/>
              </a:rPr>
              <a:t>beam width=4°  </a:t>
            </a:r>
            <a:r>
              <a:rPr lang="zh-CN" altLang="en-US" dirty="0" smtClean="0">
                <a:latin typeface="Comic Sans MS" panose="030F0702030302020204" pitchFamily="66" charset="0"/>
              </a:rPr>
              <a:t>（</a:t>
            </a:r>
            <a:r>
              <a:rPr lang="en-US" altLang="zh-CN" dirty="0" smtClean="0">
                <a:latin typeface="Comic Sans MS" panose="030F0702030302020204" pitchFamily="66" charset="0"/>
              </a:rPr>
              <a:t> </a:t>
            </a:r>
            <a:r>
              <a:rPr lang="en-US" altLang="zh-CN" dirty="0">
                <a:latin typeface="Comic Sans MS" panose="030F0702030302020204" pitchFamily="66" charset="0"/>
              </a:rPr>
              <a:t>effective </a:t>
            </a:r>
            <a:r>
              <a:rPr lang="en-US" altLang="zh-CN" dirty="0" smtClean="0">
                <a:latin typeface="Comic Sans MS" panose="030F0702030302020204" pitchFamily="66" charset="0"/>
              </a:rPr>
              <a:t>beam width</a:t>
            </a:r>
            <a:r>
              <a:rPr lang="zh-CN" altLang="en-US" dirty="0" smtClean="0">
                <a:latin typeface="Comic Sans MS" panose="030F0702030302020204" pitchFamily="66" charset="0"/>
              </a:rPr>
              <a:t>）</a:t>
            </a:r>
            <a:r>
              <a:rPr lang="en-US" altLang="zh-CN" dirty="0" smtClean="0">
                <a:latin typeface="Comic Sans MS" panose="030F0702030302020204" pitchFamily="66" charset="0"/>
              </a:rPr>
              <a:t> </a:t>
            </a:r>
            <a:r>
              <a:rPr lang="en-US" altLang="zh-CN" dirty="0">
                <a:latin typeface="Comic Sans MS" panose="030F0702030302020204" pitchFamily="66" charset="0"/>
              </a:rPr>
              <a:t>All-Call rate </a:t>
            </a:r>
            <a:r>
              <a:rPr lang="zh-CN" altLang="en-US" dirty="0" smtClean="0">
                <a:latin typeface="Comic Sans MS" panose="030F0702030302020204" pitchFamily="66" charset="0"/>
              </a:rPr>
              <a:t>≤</a:t>
            </a:r>
            <a:r>
              <a:rPr lang="en-US" altLang="zh-CN" dirty="0" smtClean="0">
                <a:latin typeface="Comic Sans MS" panose="030F0702030302020204" pitchFamily="66" charset="0"/>
              </a:rPr>
              <a:t>135 Hz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Rectangle 2"/>
          <p:cNvSpPr/>
          <p:nvPr/>
        </p:nvSpPr>
        <p:spPr>
          <a:xfrm>
            <a:off x="-1043902" y="929506"/>
            <a:ext cx="1186430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2600" b="1" dirty="0"/>
              <a:t>Mode S </a:t>
            </a:r>
            <a:r>
              <a:rPr lang="en-US" altLang="zh-CN" sz="2600" b="1" dirty="0" smtClean="0"/>
              <a:t>operations</a:t>
            </a:r>
            <a:r>
              <a:rPr lang="en-US" altLang="zh-CN" sz="2600" dirty="0" smtClean="0"/>
              <a:t>-- </a:t>
            </a:r>
            <a:r>
              <a:rPr lang="en-US" altLang="zh-CN" sz="2300" b="1" dirty="0" smtClean="0"/>
              <a:t>Dialogue </a:t>
            </a:r>
            <a:r>
              <a:rPr lang="en-US" altLang="zh-CN" sz="2300" b="1" dirty="0"/>
              <a:t>between Mode S Interrogator and </a:t>
            </a:r>
            <a:r>
              <a:rPr lang="en-US" altLang="zh-CN" sz="2300" b="1" dirty="0" smtClean="0"/>
              <a:t>Transponder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300" b="1" dirty="0"/>
              <a:t> </a:t>
            </a:r>
            <a:r>
              <a:rPr lang="en-US" altLang="zh-CN" sz="2300" b="1" dirty="0" smtClean="0"/>
              <a:t>                                                         UF11   Interrogation Rate</a:t>
            </a:r>
            <a:endParaRPr lang="en-US" altLang="zh-CN" sz="2300" b="1" dirty="0"/>
          </a:p>
        </p:txBody>
      </p:sp>
    </p:spTree>
    <p:extLst>
      <p:ext uri="{BB962C8B-B14F-4D97-AF65-F5344CB8AC3E}">
        <p14:creationId xmlns:p14="http://schemas.microsoft.com/office/powerpoint/2010/main" val="28679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833" y="2112823"/>
            <a:ext cx="4486275" cy="9906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161142" y="3372781"/>
            <a:ext cx="10410222" cy="2262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Comic Sans MS" panose="030F0702030302020204" pitchFamily="66" charset="0"/>
              </a:rPr>
              <a:t>D</a:t>
            </a:r>
            <a:r>
              <a:rPr lang="en-US" altLang="zh-CN" dirty="0" smtClean="0">
                <a:latin typeface="Comic Sans MS" panose="030F0702030302020204" pitchFamily="66" charset="0"/>
              </a:rPr>
              <a:t>F </a:t>
            </a:r>
            <a:r>
              <a:rPr lang="en-US" altLang="zh-CN" dirty="0">
                <a:latin typeface="Comic Sans MS" panose="030F0702030302020204" pitchFamily="66" charset="0"/>
              </a:rPr>
              <a:t>= </a:t>
            </a:r>
            <a:r>
              <a:rPr lang="en-US" altLang="zh-CN" dirty="0" smtClean="0">
                <a:latin typeface="Comic Sans MS" panose="030F0702030302020204" pitchFamily="66" charset="0"/>
              </a:rPr>
              <a:t>down</a:t>
            </a:r>
            <a:r>
              <a:rPr lang="zh-CN" altLang="en-US" dirty="0" smtClean="0">
                <a:latin typeface="Comic Sans MS" panose="030F0702030302020204" pitchFamily="66" charset="0"/>
              </a:rPr>
              <a:t>link </a:t>
            </a:r>
            <a:r>
              <a:rPr lang="zh-CN" altLang="en-US" dirty="0">
                <a:latin typeface="Comic Sans MS" panose="030F0702030302020204" pitchFamily="66" charset="0"/>
              </a:rPr>
              <a:t>format (01011; decimal value 11</a:t>
            </a:r>
            <a:r>
              <a:rPr lang="zh-CN" altLang="en-US" dirty="0" smtClean="0">
                <a:latin typeface="Comic Sans MS" panose="030F0702030302020204" pitchFamily="66" charset="0"/>
              </a:rPr>
              <a:t>)</a:t>
            </a:r>
            <a:endParaRPr lang="en-US" altLang="zh-CN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Comic Sans MS" panose="030F0702030302020204" pitchFamily="66" charset="0"/>
              </a:rPr>
              <a:t>CA = Capability (</a:t>
            </a:r>
            <a:r>
              <a:rPr lang="en-US" altLang="zh-CN" dirty="0">
                <a:latin typeface="Comic Sans MS" panose="030F0702030302020204" pitchFamily="66" charset="0"/>
              </a:rPr>
              <a:t>airborne  or </a:t>
            </a:r>
            <a:r>
              <a:rPr lang="en-US" altLang="zh-CN" dirty="0" smtClean="0">
                <a:latin typeface="Comic Sans MS" panose="030F0702030302020204" pitchFamily="66" charset="0"/>
              </a:rPr>
              <a:t>on ground </a:t>
            </a:r>
            <a:r>
              <a:rPr lang="en-US" altLang="zh-CN" dirty="0">
                <a:latin typeface="Comic Sans MS" panose="030F0702030302020204" pitchFamily="66" charset="0"/>
              </a:rPr>
              <a:t>, level 1 or </a:t>
            </a:r>
            <a:r>
              <a:rPr lang="en-US" altLang="zh-CN" dirty="0" smtClean="0">
                <a:latin typeface="Comic Sans MS" panose="030F0702030302020204" pitchFamily="66" charset="0"/>
              </a:rPr>
              <a:t>above, DR </a:t>
            </a:r>
            <a:r>
              <a:rPr lang="zh-CN" altLang="en-US" dirty="0" smtClean="0">
                <a:latin typeface="Comic Sans MS" panose="030F0702030302020204" pitchFamily="66" charset="0"/>
              </a:rPr>
              <a:t>≠</a:t>
            </a:r>
            <a:r>
              <a:rPr lang="en-US" altLang="zh-CN" dirty="0" smtClean="0">
                <a:latin typeface="Comic Sans MS" panose="030F0702030302020204" pitchFamily="66" charset="0"/>
              </a:rPr>
              <a:t>0 ?, FS alert  </a:t>
            </a:r>
            <a:r>
              <a:rPr lang="zh-CN" altLang="en-US" dirty="0" smtClean="0">
                <a:latin typeface="Comic Sans MS" panose="030F0702030302020204" pitchFamily="66" charset="0"/>
              </a:rPr>
              <a:t>→</a:t>
            </a:r>
            <a:r>
              <a:rPr lang="en-US" altLang="zh-CN" dirty="0" smtClean="0">
                <a:latin typeface="Comic Sans MS" panose="030F0702030302020204" pitchFamily="66" charset="0"/>
              </a:rPr>
              <a:t>FS=2,3,4 or 5)</a:t>
            </a:r>
            <a:r>
              <a:rPr lang="en-US" altLang="zh-CN" dirty="0">
                <a:latin typeface="Comic Sans MS" panose="030F0702030302020204" pitchFamily="66" charset="0"/>
              </a:rPr>
              <a:t/>
            </a:r>
            <a:br>
              <a:rPr lang="en-US" altLang="zh-CN" dirty="0">
                <a:latin typeface="Comic Sans MS" panose="030F0702030302020204" pitchFamily="66" charset="0"/>
              </a:rPr>
            </a:br>
            <a:endParaRPr lang="en-US" altLang="zh-CN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Comic Sans MS" panose="030F0702030302020204" pitchFamily="66" charset="0"/>
              </a:rPr>
              <a:t>AA = ICAO 24 bits </a:t>
            </a:r>
            <a:endParaRPr lang="en-US" altLang="zh-CN" dirty="0">
              <a:latin typeface="Comic Sans MS" panose="030F0702030302020204" pitchFamily="66" charset="0"/>
            </a:endParaRPr>
          </a:p>
          <a:p>
            <a:endParaRPr lang="en-US" altLang="zh-CN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Comic Sans MS" panose="030F0702030302020204" pitchFamily="66" charset="0"/>
              </a:rPr>
              <a:t>PI = IC/parity</a:t>
            </a:r>
            <a:endParaRPr lang="en-US" altLang="zh-CN" sz="15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CN" altLang="en-US" sz="1500" dirty="0"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2"/>
          <p:cNvSpPr/>
          <p:nvPr/>
        </p:nvSpPr>
        <p:spPr>
          <a:xfrm>
            <a:off x="-1043902" y="929506"/>
            <a:ext cx="1186430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2600" b="1" dirty="0"/>
              <a:t>Mode S </a:t>
            </a:r>
            <a:r>
              <a:rPr lang="en-US" altLang="zh-CN" sz="2600" b="1" dirty="0" smtClean="0"/>
              <a:t>operations</a:t>
            </a:r>
            <a:r>
              <a:rPr lang="en-US" altLang="zh-CN" sz="2600" dirty="0" smtClean="0"/>
              <a:t>-- </a:t>
            </a:r>
            <a:r>
              <a:rPr lang="en-US" altLang="zh-CN" sz="2300" b="1" dirty="0" smtClean="0"/>
              <a:t>Dialogue </a:t>
            </a:r>
            <a:r>
              <a:rPr lang="en-US" altLang="zh-CN" sz="2300" b="1" dirty="0"/>
              <a:t>between Mode S Interrogator and </a:t>
            </a:r>
            <a:r>
              <a:rPr lang="en-US" altLang="zh-CN" sz="2300" b="1" dirty="0" smtClean="0"/>
              <a:t>Transponder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300" b="1" dirty="0"/>
              <a:t> </a:t>
            </a:r>
            <a:r>
              <a:rPr lang="en-US" altLang="zh-CN" sz="2300" b="1" dirty="0" smtClean="0"/>
              <a:t>                                                         </a:t>
            </a:r>
            <a:r>
              <a:rPr lang="en-US" altLang="zh-CN" sz="2300" b="1" dirty="0"/>
              <a:t>D</a:t>
            </a:r>
            <a:r>
              <a:rPr lang="en-US" altLang="zh-CN" sz="2300" b="1" dirty="0" smtClean="0"/>
              <a:t>F11   </a:t>
            </a:r>
            <a:endParaRPr lang="en-US" altLang="zh-CN" sz="2300" b="1" dirty="0"/>
          </a:p>
        </p:txBody>
      </p:sp>
    </p:spTree>
    <p:extLst>
      <p:ext uri="{BB962C8B-B14F-4D97-AF65-F5344CB8AC3E}">
        <p14:creationId xmlns:p14="http://schemas.microsoft.com/office/powerpoint/2010/main" val="281963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525814" y="3103423"/>
            <a:ext cx="7634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Comic Sans MS" panose="030F0702030302020204" pitchFamily="66" charset="0"/>
              </a:rPr>
              <a:t>PI =17 zero +  CL (3 bits</a:t>
            </a:r>
            <a:r>
              <a:rPr lang="zh-CN" altLang="en-US" dirty="0" smtClean="0">
                <a:latin typeface="Comic Sans MS" panose="030F0702030302020204" pitchFamily="66" charset="0"/>
              </a:rPr>
              <a:t>） </a:t>
            </a:r>
            <a:r>
              <a:rPr lang="en-US" altLang="zh-CN" dirty="0" smtClean="0">
                <a:latin typeface="Comic Sans MS" panose="030F0702030302020204" pitchFamily="66" charset="0"/>
              </a:rPr>
              <a:t>+  IC </a:t>
            </a:r>
            <a:r>
              <a:rPr lang="zh-CN" altLang="en-US" dirty="0" smtClean="0">
                <a:latin typeface="Comic Sans MS" panose="030F0702030302020204" pitchFamily="66" charset="0"/>
              </a:rPr>
              <a:t>（</a:t>
            </a:r>
            <a:r>
              <a:rPr lang="en-US" altLang="zh-CN" dirty="0" smtClean="0">
                <a:latin typeface="Comic Sans MS" panose="030F0702030302020204" pitchFamily="66" charset="0"/>
              </a:rPr>
              <a:t>4 bits</a:t>
            </a:r>
            <a:r>
              <a:rPr lang="zh-CN" altLang="en-US" dirty="0" smtClean="0">
                <a:latin typeface="Comic Sans MS" panose="030F0702030302020204" pitchFamily="66" charset="0"/>
              </a:rPr>
              <a:t>）</a:t>
            </a:r>
            <a:r>
              <a:rPr lang="en-US" altLang="zh-CN" dirty="0" smtClean="0">
                <a:latin typeface="Comic Sans MS" panose="030F0702030302020204" pitchFamily="66" charset="0"/>
              </a:rPr>
              <a:t>=PI</a:t>
            </a:r>
            <a:r>
              <a:rPr lang="zh-CN" altLang="en-US" dirty="0" smtClean="0">
                <a:latin typeface="Comic Sans MS" panose="030F0702030302020204" pitchFamily="66" charset="0"/>
              </a:rPr>
              <a:t>（</a:t>
            </a:r>
            <a:r>
              <a:rPr lang="en-US" altLang="zh-CN" dirty="0" smtClean="0">
                <a:latin typeface="Comic Sans MS" panose="030F0702030302020204" pitchFamily="66" charset="0"/>
              </a:rPr>
              <a:t>x</a:t>
            </a:r>
            <a:r>
              <a:rPr lang="zh-CN" altLang="en-US" dirty="0" smtClean="0">
                <a:latin typeface="Comic Sans MS" panose="030F0702030302020204" pitchFamily="66" charset="0"/>
              </a:rPr>
              <a:t>）</a:t>
            </a:r>
            <a:endParaRPr lang="zh-CN" altLang="en-US" sz="1500" dirty="0">
              <a:latin typeface="Comic Sans MS" panose="030F0702030302020204" pitchFamily="66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833" y="2112823"/>
            <a:ext cx="4486275" cy="990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25814" y="3669774"/>
            <a:ext cx="88972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Comic Sans MS" panose="030F0702030302020204" pitchFamily="66" charset="0"/>
              </a:rPr>
              <a:t/>
            </a:r>
            <a:br>
              <a:rPr lang="en-US" altLang="zh-CN" dirty="0">
                <a:latin typeface="Comic Sans MS" panose="030F0702030302020204" pitchFamily="66" charset="0"/>
              </a:rPr>
            </a:br>
            <a:r>
              <a:rPr lang="en-US" altLang="zh-CN" dirty="0" smtClean="0">
                <a:latin typeface="Comic Sans MS" panose="030F0702030302020204" pitchFamily="66" charset="0"/>
              </a:rPr>
              <a:t>   Transponder --- Transmission:   T(x)=x^24 </a:t>
            </a:r>
            <a:r>
              <a:rPr lang="pt-BR" altLang="zh-CN" dirty="0" smtClean="0">
                <a:latin typeface="Comic Sans MS" panose="030F0702030302020204" pitchFamily="66" charset="0"/>
              </a:rPr>
              <a:t>M(x</a:t>
            </a:r>
            <a:r>
              <a:rPr lang="pt-BR" altLang="zh-CN" dirty="0">
                <a:latin typeface="Comic Sans MS" panose="030F0702030302020204" pitchFamily="66" charset="0"/>
              </a:rPr>
              <a:t>) + R(x)+</a:t>
            </a:r>
            <a:r>
              <a:rPr lang="en-US" altLang="zh-CN" dirty="0">
                <a:latin typeface="Comic Sans MS" panose="030F0702030302020204" pitchFamily="66" charset="0"/>
              </a:rPr>
              <a:t> PI(x)</a:t>
            </a:r>
            <a:endParaRPr lang="en-US" altLang="zh-CN" dirty="0" smtClean="0">
              <a:latin typeface="Comic Sans MS" panose="030F0702030302020204" pitchFamily="66" charset="0"/>
            </a:endParaRPr>
          </a:p>
          <a:p>
            <a:endParaRPr lang="pt-BR" altLang="zh-CN" dirty="0" smtClean="0">
              <a:latin typeface="Comic Sans MS" panose="030F0702030302020204" pitchFamily="66" charset="0"/>
            </a:endParaRPr>
          </a:p>
          <a:p>
            <a:r>
              <a:rPr lang="pt-BR" altLang="zh-CN" dirty="0" smtClean="0">
                <a:latin typeface="Comic Sans MS" panose="030F0702030302020204" pitchFamily="66" charset="0"/>
              </a:rPr>
              <a:t>    Radar---Reception :    [x^24 M(x</a:t>
            </a:r>
            <a:r>
              <a:rPr lang="pt-BR" altLang="zh-CN" dirty="0">
                <a:latin typeface="Comic Sans MS" panose="030F0702030302020204" pitchFamily="66" charset="0"/>
              </a:rPr>
              <a:t>) + R(x)+</a:t>
            </a:r>
            <a:r>
              <a:rPr lang="en-US" altLang="zh-CN" dirty="0">
                <a:latin typeface="Comic Sans MS" panose="030F0702030302020204" pitchFamily="66" charset="0"/>
              </a:rPr>
              <a:t> </a:t>
            </a:r>
            <a:r>
              <a:rPr lang="en-US" altLang="zh-CN" dirty="0" smtClean="0">
                <a:latin typeface="Comic Sans MS" panose="030F0702030302020204" pitchFamily="66" charset="0"/>
              </a:rPr>
              <a:t>PI(x</a:t>
            </a:r>
            <a:r>
              <a:rPr lang="en-US" altLang="zh-CN" dirty="0">
                <a:latin typeface="Comic Sans MS" panose="030F0702030302020204" pitchFamily="66" charset="0"/>
              </a:rPr>
              <a:t>)</a:t>
            </a:r>
            <a:r>
              <a:rPr lang="pt-BR" altLang="zh-CN" dirty="0">
                <a:latin typeface="Comic Sans MS" panose="030F0702030302020204" pitchFamily="66" charset="0"/>
              </a:rPr>
              <a:t>]/G(x) = Q(x) + </a:t>
            </a:r>
            <a:r>
              <a:rPr lang="en-US" altLang="zh-CN" dirty="0" smtClean="0">
                <a:latin typeface="Comic Sans MS" panose="030F0702030302020204" pitchFamily="66" charset="0"/>
              </a:rPr>
              <a:t>0+ [PI(x</a:t>
            </a:r>
            <a:r>
              <a:rPr lang="en-US" altLang="zh-CN" dirty="0">
                <a:latin typeface="Comic Sans MS" panose="030F0702030302020204" pitchFamily="66" charset="0"/>
              </a:rPr>
              <a:t>)/G(x</a:t>
            </a:r>
            <a:r>
              <a:rPr lang="en-US" altLang="zh-CN" dirty="0" smtClean="0">
                <a:latin typeface="Comic Sans MS" panose="030F0702030302020204" pitchFamily="66" charset="0"/>
              </a:rPr>
              <a:t>)]</a:t>
            </a:r>
          </a:p>
          <a:p>
            <a:endParaRPr lang="en-US" altLang="zh-CN" dirty="0">
              <a:latin typeface="Comic Sans MS" panose="030F0702030302020204" pitchFamily="66" charset="0"/>
            </a:endParaRPr>
          </a:p>
          <a:p>
            <a:r>
              <a:rPr lang="en-US" altLang="zh-CN" dirty="0" smtClean="0">
                <a:latin typeface="Comic Sans MS" panose="030F0702030302020204" pitchFamily="66" charset="0"/>
              </a:rPr>
              <a:t>    The remainder = PI(x)     </a:t>
            </a:r>
            <a:r>
              <a:rPr lang="en-US" altLang="zh-CN" sz="2000" dirty="0">
                <a:latin typeface="Comic Sans MS" panose="030F0702030302020204" pitchFamily="66" charset="0"/>
              </a:rPr>
              <a:t/>
            </a:r>
            <a:br>
              <a:rPr lang="en-US" altLang="zh-CN" sz="2000" dirty="0">
                <a:latin typeface="Comic Sans MS" panose="030F0702030302020204" pitchFamily="66" charset="0"/>
              </a:rPr>
            </a:br>
            <a:endParaRPr lang="pt-BR" altLang="zh-CN" dirty="0">
              <a:latin typeface="Comic Sans MS" panose="030F0702030302020204" pitchFamily="66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964680" y="2712720"/>
            <a:ext cx="419100" cy="0"/>
          </a:xfrm>
          <a:prstGeom prst="line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Rectangle 2"/>
          <p:cNvSpPr/>
          <p:nvPr/>
        </p:nvSpPr>
        <p:spPr>
          <a:xfrm>
            <a:off x="-1043902" y="929506"/>
            <a:ext cx="1186430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2600" b="1" dirty="0"/>
              <a:t>Mode S </a:t>
            </a:r>
            <a:r>
              <a:rPr lang="en-US" altLang="zh-CN" sz="2600" b="1" dirty="0" smtClean="0"/>
              <a:t>operations</a:t>
            </a:r>
            <a:r>
              <a:rPr lang="en-US" altLang="zh-CN" sz="2600" dirty="0" smtClean="0"/>
              <a:t>-- </a:t>
            </a:r>
            <a:r>
              <a:rPr lang="en-US" altLang="zh-CN" sz="2300" b="1" dirty="0" smtClean="0"/>
              <a:t>Dialogue </a:t>
            </a:r>
            <a:r>
              <a:rPr lang="en-US" altLang="zh-CN" sz="2300" b="1" dirty="0"/>
              <a:t>between Mode S Interrogator and </a:t>
            </a:r>
            <a:r>
              <a:rPr lang="en-US" altLang="zh-CN" sz="2300" b="1" dirty="0" smtClean="0"/>
              <a:t>Transponder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300" b="1" dirty="0"/>
              <a:t> </a:t>
            </a:r>
            <a:r>
              <a:rPr lang="en-US" altLang="zh-CN" sz="2300" b="1" dirty="0" smtClean="0"/>
              <a:t>                                                         </a:t>
            </a:r>
            <a:r>
              <a:rPr lang="en-US" altLang="zh-CN" sz="2300" b="1" dirty="0"/>
              <a:t>D</a:t>
            </a:r>
            <a:r>
              <a:rPr lang="en-US" altLang="zh-CN" sz="2300" b="1" dirty="0" smtClean="0"/>
              <a:t>F11   </a:t>
            </a:r>
            <a:endParaRPr lang="en-US" altLang="zh-CN" sz="2300" b="1" dirty="0"/>
          </a:p>
        </p:txBody>
      </p:sp>
    </p:spTree>
    <p:extLst>
      <p:ext uri="{BB962C8B-B14F-4D97-AF65-F5344CB8AC3E}">
        <p14:creationId xmlns:p14="http://schemas.microsoft.com/office/powerpoint/2010/main" val="162681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830" y="2027002"/>
            <a:ext cx="4000565" cy="18787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65" y="4140937"/>
            <a:ext cx="4462706" cy="20440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1071" y="4119780"/>
            <a:ext cx="4464498" cy="1921072"/>
          </a:xfrm>
          <a:prstGeom prst="rect">
            <a:avLst/>
          </a:prstGeom>
        </p:spPr>
      </p:pic>
      <p:sp>
        <p:nvSpPr>
          <p:cNvPr id="9" name="闪电形 8"/>
          <p:cNvSpPr/>
          <p:nvPr/>
        </p:nvSpPr>
        <p:spPr>
          <a:xfrm>
            <a:off x="6395166" y="2988811"/>
            <a:ext cx="720080" cy="1152128"/>
          </a:xfrm>
          <a:prstGeom prst="lightningBolt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闪电形 9"/>
          <p:cNvSpPr/>
          <p:nvPr/>
        </p:nvSpPr>
        <p:spPr>
          <a:xfrm rot="3927380">
            <a:off x="3201958" y="2892903"/>
            <a:ext cx="631437" cy="1211297"/>
          </a:xfrm>
          <a:prstGeom prst="lightningBol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 rot="18152903">
            <a:off x="2673352" y="3157506"/>
            <a:ext cx="1263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Comic Sans MS" panose="030F0702030302020204" pitchFamily="66" charset="0"/>
              </a:rPr>
              <a:t>RR=0-15</a:t>
            </a:r>
            <a:endParaRPr lang="zh-CN" altLang="en-US" sz="1400" dirty="0">
              <a:latin typeface="Comic Sans MS" panose="030F0702030302020204" pitchFamily="66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 rot="3563211">
            <a:off x="6535795" y="3547699"/>
            <a:ext cx="1263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Comic Sans MS" panose="030F0702030302020204" pitchFamily="66" charset="0"/>
              </a:rPr>
              <a:t>RR=16-31</a:t>
            </a:r>
            <a:endParaRPr lang="zh-CN" altLang="en-US" sz="1400" dirty="0">
              <a:latin typeface="Comic Sans MS" panose="030F0702030302020204" pitchFamily="66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50146" y="2949061"/>
            <a:ext cx="1679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Lockout command</a:t>
            </a:r>
            <a:endParaRPr lang="zh-CN" alt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39017" y="2289175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6683656" y="2652152"/>
            <a:ext cx="760296" cy="3498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7810183" y="5256444"/>
            <a:ext cx="31387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BDS information</a:t>
            </a:r>
          </a:p>
          <a:p>
            <a:r>
              <a:rPr lang="en-US" altLang="zh-CN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RR=18  BDS 2,0</a:t>
            </a:r>
          </a:p>
          <a:p>
            <a:r>
              <a:rPr lang="en-US" altLang="zh-CN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RR=17  BDS 1,0</a:t>
            </a:r>
          </a:p>
          <a:p>
            <a:r>
              <a:rPr lang="en-US" altLang="zh-CN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RR=16  AICB</a:t>
            </a:r>
          </a:p>
          <a:p>
            <a:r>
              <a:rPr lang="en-US" altLang="zh-CN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Others</a:t>
            </a:r>
            <a:r>
              <a:rPr lang="zh-CN" alt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：</a:t>
            </a:r>
            <a:r>
              <a:rPr lang="en-US" altLang="zh-CN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RR+RRS(subfield in SD)</a:t>
            </a:r>
            <a:endParaRPr lang="zh-CN" altLang="en-US" sz="14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8858251" y="4718050"/>
            <a:ext cx="9524" cy="526812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167876" y="6488582"/>
            <a:ext cx="10158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Downlink AP coding is different from Uplink, but similar to PI. Just replace PI (X) with A(X).</a:t>
            </a:r>
            <a:endParaRPr lang="zh-CN" altLang="en-US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472972" y="2018218"/>
            <a:ext cx="1679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Up link AP</a:t>
            </a:r>
            <a:endParaRPr lang="zh-CN" alt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 flipV="1">
            <a:off x="7167785" y="2266181"/>
            <a:ext cx="642398" cy="2195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4505548" y="5078219"/>
            <a:ext cx="1679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Up link AP</a:t>
            </a:r>
            <a:endParaRPr lang="zh-CN" altLang="en-US" sz="14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086653" y="3893460"/>
            <a:ext cx="1679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Up link AP</a:t>
            </a:r>
            <a:endParaRPr lang="zh-CN" altLang="en-US" sz="14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6" name="直接箭头连接符 35"/>
          <p:cNvCxnSpPr/>
          <p:nvPr/>
        </p:nvCxnSpPr>
        <p:spPr>
          <a:xfrm flipV="1">
            <a:off x="9744075" y="4235518"/>
            <a:ext cx="0" cy="39597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flipH="1" flipV="1">
            <a:off x="4988161" y="4637088"/>
            <a:ext cx="7702" cy="443228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2908267" y="5428464"/>
            <a:ext cx="1679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Comm-B broadcast or AICB Application</a:t>
            </a:r>
            <a:endParaRPr lang="zh-CN" altLang="en-US" sz="11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7" name="直接箭头连接符 36"/>
          <p:cNvCxnSpPr/>
          <p:nvPr/>
        </p:nvCxnSpPr>
        <p:spPr>
          <a:xfrm flipH="1" flipV="1">
            <a:off x="2835605" y="4637087"/>
            <a:ext cx="675932" cy="844808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5" name="Rectangle 2"/>
          <p:cNvSpPr/>
          <p:nvPr/>
        </p:nvSpPr>
        <p:spPr>
          <a:xfrm>
            <a:off x="-1043902" y="929506"/>
            <a:ext cx="1186430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2600" b="1" dirty="0"/>
              <a:t>Mode S </a:t>
            </a:r>
            <a:r>
              <a:rPr lang="en-US" altLang="zh-CN" sz="2600" b="1" dirty="0" smtClean="0"/>
              <a:t>operations</a:t>
            </a:r>
            <a:r>
              <a:rPr lang="en-US" altLang="zh-CN" sz="2600" dirty="0" smtClean="0"/>
              <a:t>-- </a:t>
            </a:r>
            <a:r>
              <a:rPr lang="en-US" altLang="zh-CN" sz="2300" b="1" dirty="0" smtClean="0"/>
              <a:t>Dialogue </a:t>
            </a:r>
            <a:r>
              <a:rPr lang="en-US" altLang="zh-CN" sz="2300" b="1" dirty="0"/>
              <a:t>between Mode S Interrogator and </a:t>
            </a:r>
            <a:r>
              <a:rPr lang="en-US" altLang="zh-CN" sz="2300" b="1" dirty="0" smtClean="0"/>
              <a:t>Transponder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300" b="1" dirty="0"/>
              <a:t> </a:t>
            </a:r>
            <a:r>
              <a:rPr lang="en-US" altLang="zh-CN" sz="2300" b="1" dirty="0" smtClean="0"/>
              <a:t>                                                         UF4  DF4 DF20 </a:t>
            </a:r>
            <a:endParaRPr lang="en-US" altLang="zh-CN" sz="2300" b="1" dirty="0"/>
          </a:p>
        </p:txBody>
      </p:sp>
    </p:spTree>
    <p:extLst>
      <p:ext uri="{BB962C8B-B14F-4D97-AF65-F5344CB8AC3E}">
        <p14:creationId xmlns:p14="http://schemas.microsoft.com/office/powerpoint/2010/main" val="404896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392" y="4628649"/>
            <a:ext cx="4310632" cy="20795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262" y="1986555"/>
            <a:ext cx="4865370" cy="20774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061" y="4742949"/>
            <a:ext cx="4351401" cy="1822951"/>
          </a:xfrm>
          <a:prstGeom prst="rect">
            <a:avLst/>
          </a:prstGeom>
        </p:spPr>
      </p:pic>
      <p:sp>
        <p:nvSpPr>
          <p:cNvPr id="11" name="闪电形 10"/>
          <p:cNvSpPr/>
          <p:nvPr/>
        </p:nvSpPr>
        <p:spPr>
          <a:xfrm rot="3927380">
            <a:off x="3083211" y="3380255"/>
            <a:ext cx="631437" cy="1211297"/>
          </a:xfrm>
          <a:prstGeom prst="lightningBol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闪电形 12"/>
          <p:cNvSpPr/>
          <p:nvPr/>
        </p:nvSpPr>
        <p:spPr>
          <a:xfrm rot="20630216">
            <a:off x="5941521" y="3489945"/>
            <a:ext cx="720080" cy="1152128"/>
          </a:xfrm>
          <a:prstGeom prst="lightningBolt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Rectangle 2"/>
          <p:cNvSpPr/>
          <p:nvPr/>
        </p:nvSpPr>
        <p:spPr>
          <a:xfrm>
            <a:off x="-1043902" y="929506"/>
            <a:ext cx="1186430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2600" b="1" dirty="0"/>
              <a:t>Mode S </a:t>
            </a:r>
            <a:r>
              <a:rPr lang="en-US" altLang="zh-CN" sz="2600" b="1" dirty="0" smtClean="0"/>
              <a:t>operations</a:t>
            </a:r>
            <a:r>
              <a:rPr lang="en-US" altLang="zh-CN" sz="2600" dirty="0" smtClean="0"/>
              <a:t>-- </a:t>
            </a:r>
            <a:r>
              <a:rPr lang="en-US" altLang="zh-CN" sz="2300" b="1" dirty="0" smtClean="0"/>
              <a:t>Dialogue </a:t>
            </a:r>
            <a:r>
              <a:rPr lang="en-US" altLang="zh-CN" sz="2300" b="1" dirty="0"/>
              <a:t>between Mode S Interrogator and </a:t>
            </a:r>
            <a:r>
              <a:rPr lang="en-US" altLang="zh-CN" sz="2300" b="1" dirty="0" smtClean="0"/>
              <a:t>Transponder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300" b="1" dirty="0"/>
              <a:t> </a:t>
            </a:r>
            <a:r>
              <a:rPr lang="en-US" altLang="zh-CN" sz="2300" b="1" dirty="0" smtClean="0"/>
              <a:t>                                                         UF5  DF5 DF21 </a:t>
            </a:r>
            <a:endParaRPr lang="en-US" altLang="zh-CN" sz="2300" b="1" dirty="0"/>
          </a:p>
        </p:txBody>
      </p:sp>
    </p:spTree>
    <p:extLst>
      <p:ext uri="{BB962C8B-B14F-4D97-AF65-F5344CB8AC3E}">
        <p14:creationId xmlns:p14="http://schemas.microsoft.com/office/powerpoint/2010/main" val="11047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 bwMode="auto">
          <a:xfrm>
            <a:off x="341633" y="2180147"/>
            <a:ext cx="1075975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altLang="zh-CN" dirty="0">
                <a:latin typeface="Comic Sans MS" panose="030F0702030302020204" pitchFamily="66" charset="0"/>
              </a:rPr>
              <a:t>G(x) = x^24 + x^23 + x^22 + ... + x^13 + x^12 + x^10 + x^3 + 1 </a:t>
            </a:r>
            <a:endParaRPr lang="en-US" altLang="zh-CN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omic Sans MS" panose="030F0702030302020204" pitchFamily="66" charset="0"/>
              </a:rPr>
              <a:t>It can detect any 24-bit error burst over any length of the bits-window.</a:t>
            </a:r>
            <a:endParaRPr lang="nn-NO" altLang="zh-CN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altLang="zh-CN" dirty="0" smtClean="0">
                <a:latin typeface="Comic Sans MS" panose="030F0702030302020204" pitchFamily="66" charset="0"/>
              </a:rPr>
              <a:t>H</a:t>
            </a:r>
            <a:r>
              <a:rPr lang="en-US" altLang="zh-CN" dirty="0">
                <a:latin typeface="Comic Sans MS" panose="030F0702030302020204" pitchFamily="66" charset="0"/>
              </a:rPr>
              <a:t>amming Distance=6, It can correct random error of length smaller than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omic Sans MS" panose="030F0702030302020204" pitchFamily="66" charset="0"/>
              </a:rPr>
              <a:t>It can correct burst-error of length 12.or 12 burst-error in any 24 bits window.</a:t>
            </a:r>
          </a:p>
          <a:p>
            <a:endParaRPr lang="zh-CN" alt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52326" y="3923282"/>
            <a:ext cx="5049061" cy="55399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latin typeface="Comic Sans MS" panose="030F0702030302020204" pitchFamily="66" charset="0"/>
              </a:rPr>
              <a:t>Related to the interval between the F1 pulse and the SPI pulse of the MODE AC reply </a:t>
            </a:r>
            <a:r>
              <a:rPr lang="zh-CN" altLang="en-US" sz="1500" dirty="0">
                <a:latin typeface="Comic Sans MS" panose="030F0702030302020204" pitchFamily="66" charset="0"/>
              </a:rPr>
              <a:t>（</a:t>
            </a:r>
            <a:r>
              <a:rPr lang="en-US" altLang="zh-CN" sz="1500" dirty="0">
                <a:latin typeface="Comic Sans MS" panose="030F0702030302020204" pitchFamily="66" charset="0"/>
              </a:rPr>
              <a:t>24.65 μS</a:t>
            </a:r>
            <a:r>
              <a:rPr lang="zh-CN" altLang="en-US" sz="1500" dirty="0">
                <a:latin typeface="Comic Sans MS" panose="030F0702030302020204" pitchFamily="66" charset="0"/>
              </a:rPr>
              <a:t>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79604" y="3833433"/>
            <a:ext cx="5049061" cy="323165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">
                <a:latin typeface="Comic Sans MS" panose="030F0702030302020204" pitchFamily="66" charset="0"/>
              </a:defRPr>
            </a:lvl1pPr>
          </a:lstStyle>
          <a:p>
            <a:r>
              <a:rPr lang="en-US" altLang="zh-CN" dirty="0"/>
              <a:t>12 = 4 PULSE A + 4 PULSE B +4 PULSE C +4 PULSE D </a:t>
            </a:r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350" y="5119688"/>
            <a:ext cx="7000875" cy="1104900"/>
          </a:xfrm>
          <a:prstGeom prst="rect">
            <a:avLst/>
          </a:prstGeom>
        </p:spPr>
      </p:pic>
      <p:cxnSp>
        <p:nvCxnSpPr>
          <p:cNvPr id="20" name="直接箭头连接符 19"/>
          <p:cNvCxnSpPr/>
          <p:nvPr/>
        </p:nvCxnSpPr>
        <p:spPr>
          <a:xfrm>
            <a:off x="8429626" y="3341688"/>
            <a:ext cx="447674" cy="5815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234940" y="3341688"/>
            <a:ext cx="1584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637144" y="3341688"/>
            <a:ext cx="1584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H="1">
            <a:off x="5672138" y="3341688"/>
            <a:ext cx="355282" cy="4917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3" name="Rectangle 2"/>
          <p:cNvSpPr/>
          <p:nvPr/>
        </p:nvSpPr>
        <p:spPr>
          <a:xfrm>
            <a:off x="-1043902" y="943581"/>
            <a:ext cx="1186430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2600" b="1" dirty="0"/>
              <a:t>Mode S </a:t>
            </a:r>
            <a:r>
              <a:rPr lang="en-US" altLang="zh-CN" sz="2600" b="1" dirty="0" smtClean="0"/>
              <a:t>operations</a:t>
            </a:r>
            <a:r>
              <a:rPr lang="en-US" altLang="zh-CN" sz="2600" dirty="0" smtClean="0"/>
              <a:t>-- </a:t>
            </a:r>
            <a:r>
              <a:rPr lang="en-US" altLang="zh-CN" sz="2300" b="1" dirty="0" smtClean="0"/>
              <a:t>Dialogue </a:t>
            </a:r>
            <a:r>
              <a:rPr lang="en-US" altLang="zh-CN" sz="2300" b="1" dirty="0"/>
              <a:t>between Mode S Interrogator and </a:t>
            </a:r>
            <a:r>
              <a:rPr lang="en-US" altLang="zh-CN" sz="2300" b="1" dirty="0" smtClean="0"/>
              <a:t>Transponder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300" b="1" dirty="0"/>
              <a:t> </a:t>
            </a:r>
            <a:r>
              <a:rPr lang="en-US" altLang="zh-CN" sz="2300" b="1" dirty="0" smtClean="0"/>
              <a:t>                                                         Generation </a:t>
            </a:r>
            <a:r>
              <a:rPr lang="en-US" altLang="zh-CN" sz="2300" b="1" dirty="0"/>
              <a:t>Polynomial</a:t>
            </a:r>
          </a:p>
        </p:txBody>
      </p:sp>
    </p:spTree>
    <p:extLst>
      <p:ext uri="{BB962C8B-B14F-4D97-AF65-F5344CB8AC3E}">
        <p14:creationId xmlns:p14="http://schemas.microsoft.com/office/powerpoint/2010/main" val="26419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4702"/>
            <a:ext cx="5265420" cy="270147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664910" y="2174271"/>
            <a:ext cx="86507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Comic Sans MS" panose="030F0702030302020204" pitchFamily="66" charset="0"/>
              </a:rPr>
              <a:t>G</a:t>
            </a:r>
            <a:r>
              <a:rPr lang="zh-CN" altLang="en-US" dirty="0">
                <a:latin typeface="Comic Sans MS" panose="030F0702030302020204" pitchFamily="66" charset="0"/>
              </a:rPr>
              <a:t>（</a:t>
            </a:r>
            <a:r>
              <a:rPr lang="en-US" altLang="zh-CN" dirty="0">
                <a:latin typeface="Comic Sans MS" panose="030F0702030302020204" pitchFamily="66" charset="0"/>
              </a:rPr>
              <a:t>x</a:t>
            </a:r>
            <a:r>
              <a:rPr lang="zh-CN" altLang="en-US" dirty="0">
                <a:latin typeface="Comic Sans MS" panose="030F0702030302020204" pitchFamily="66" charset="0"/>
              </a:rPr>
              <a:t>）</a:t>
            </a:r>
            <a:r>
              <a:rPr lang="en-US" altLang="zh-CN" dirty="0">
                <a:latin typeface="Comic Sans MS" panose="030F0702030302020204" pitchFamily="66" charset="0"/>
              </a:rPr>
              <a:t>was first discovered by </a:t>
            </a:r>
            <a:r>
              <a:rPr lang="en-US" altLang="zh-CN" dirty="0" smtClean="0">
                <a:latin typeface="Comic Sans MS" panose="030F0702030302020204" pitchFamily="66" charset="0"/>
              </a:rPr>
              <a:t>Kasami in 1964. </a:t>
            </a:r>
            <a:r>
              <a:rPr lang="en-US" altLang="zh-CN" dirty="0">
                <a:latin typeface="Comic Sans MS" panose="030F0702030302020204" pitchFamily="66" charset="0"/>
              </a:rPr>
              <a:t>It was then applied to Mode S radar by </a:t>
            </a:r>
            <a:r>
              <a:rPr lang="en-US" altLang="zh-CN" dirty="0" smtClean="0">
                <a:latin typeface="Comic Sans MS" panose="030F0702030302020204" pitchFamily="66" charset="0"/>
              </a:rPr>
              <a:t>MIT Lincoln Laboratory.</a:t>
            </a:r>
            <a:endParaRPr lang="en-US" altLang="zh-CN" b="1" dirty="0" smtClean="0">
              <a:latin typeface="Comic Sans MS" panose="030F0702030302020204" pitchFamily="66" charset="0"/>
            </a:endParaRPr>
          </a:p>
          <a:p>
            <a:endParaRPr lang="en-US" altLang="zh-CN" b="1" dirty="0">
              <a:latin typeface="Comic Sans MS" panose="030F0702030302020204" pitchFamily="66" charset="0"/>
            </a:endParaRPr>
          </a:p>
          <a:p>
            <a:r>
              <a:rPr lang="en-US" altLang="zh-CN" sz="1600" b="1" dirty="0" smtClean="0">
                <a:latin typeface="Comic Sans MS" panose="030F0702030302020204" pitchFamily="66" charset="0"/>
              </a:rPr>
              <a:t>              &lt;&lt;Some </a:t>
            </a:r>
            <a:r>
              <a:rPr lang="en-US" altLang="zh-CN" sz="1600" b="1" dirty="0">
                <a:latin typeface="Comic Sans MS" panose="030F0702030302020204" pitchFamily="66" charset="0"/>
              </a:rPr>
              <a:t>Efficient Shortened Cyclic Codes for Burst-Error </a:t>
            </a:r>
            <a:r>
              <a:rPr lang="en-US" altLang="zh-CN" sz="1600" b="1" dirty="0" smtClean="0">
                <a:latin typeface="Comic Sans MS" panose="030F0702030302020204" pitchFamily="66" charset="0"/>
              </a:rPr>
              <a:t>Correction&gt;&gt;</a:t>
            </a:r>
          </a:p>
          <a:p>
            <a:r>
              <a:rPr lang="en-US" altLang="zh-CN" sz="1600" b="1" dirty="0" smtClean="0">
                <a:latin typeface="Comic Sans MS" panose="030F0702030302020204" pitchFamily="66" charset="0"/>
              </a:rPr>
              <a:t>                                                           </a:t>
            </a:r>
          </a:p>
          <a:p>
            <a:r>
              <a:rPr lang="en-US" altLang="zh-CN" sz="1600" b="1" dirty="0">
                <a:latin typeface="Comic Sans MS" panose="030F0702030302020204" pitchFamily="66" charset="0"/>
              </a:rPr>
              <a:t> </a:t>
            </a:r>
            <a:r>
              <a:rPr lang="en-US" altLang="zh-CN" sz="1600" b="1" dirty="0" smtClean="0">
                <a:latin typeface="Comic Sans MS" panose="030F0702030302020204" pitchFamily="66" charset="0"/>
              </a:rPr>
              <a:t>                                                              ---- </a:t>
            </a:r>
            <a:r>
              <a:rPr lang="en-US" altLang="zh-CN" sz="1600" b="1" dirty="0">
                <a:latin typeface="Comic Sans MS" panose="030F0702030302020204" pitchFamily="66" charset="0"/>
              </a:rPr>
              <a:t>TADAO. </a:t>
            </a:r>
            <a:r>
              <a:rPr lang="en-US" altLang="zh-CN" sz="1600" b="1" dirty="0" smtClean="0">
                <a:latin typeface="Comic Sans MS" panose="030F0702030302020204" pitchFamily="66" charset="0"/>
              </a:rPr>
              <a:t>KASAMI</a:t>
            </a:r>
            <a:endParaRPr lang="en-US" altLang="zh-CN" sz="1600" b="1" dirty="0">
              <a:latin typeface="Comic Sans MS" panose="030F0702030302020204" pitchFamily="66" charset="0"/>
            </a:endParaRPr>
          </a:p>
          <a:p>
            <a:r>
              <a:rPr lang="en-US" altLang="zh-CN" sz="1600" b="1" dirty="0" smtClean="0">
                <a:latin typeface="Comic Sans MS" panose="030F0702030302020204" pitchFamily="66" charset="0"/>
              </a:rPr>
              <a:t>                                                  </a:t>
            </a:r>
          </a:p>
          <a:p>
            <a:r>
              <a:rPr lang="en-US" altLang="zh-CN" sz="1600" b="1" dirty="0" smtClean="0">
                <a:latin typeface="Comic Sans MS" panose="030F0702030302020204" pitchFamily="66" charset="0"/>
              </a:rPr>
              <a:t>                                                </a:t>
            </a:r>
          </a:p>
          <a:p>
            <a:r>
              <a:rPr lang="en-US" altLang="zh-CN" sz="1600" b="1" dirty="0">
                <a:latin typeface="Comic Sans MS" panose="030F0702030302020204" pitchFamily="66" charset="0"/>
              </a:rPr>
              <a:t> </a:t>
            </a:r>
            <a:r>
              <a:rPr lang="en-US" altLang="zh-CN" sz="1600" b="1" dirty="0" smtClean="0">
                <a:latin typeface="Comic Sans MS" panose="030F0702030302020204" pitchFamily="66" charset="0"/>
              </a:rPr>
              <a:t>                                                               Dept</a:t>
            </a:r>
            <a:r>
              <a:rPr lang="en-US" altLang="zh-CN" sz="1600" b="1" dirty="0">
                <a:latin typeface="Comic Sans MS" panose="030F0702030302020204" pitchFamily="66" charset="0"/>
              </a:rPr>
              <a:t>. of Electronics</a:t>
            </a:r>
          </a:p>
          <a:p>
            <a:r>
              <a:rPr lang="en-US" altLang="zh-CN" sz="1600" b="1" dirty="0" smtClean="0">
                <a:latin typeface="Comic Sans MS" panose="030F0702030302020204" pitchFamily="66" charset="0"/>
              </a:rPr>
              <a:t>                                                                University </a:t>
            </a:r>
            <a:r>
              <a:rPr lang="en-US" altLang="zh-CN" sz="1600" b="1" dirty="0">
                <a:latin typeface="Comic Sans MS" panose="030F0702030302020204" pitchFamily="66" charset="0"/>
              </a:rPr>
              <a:t>of </a:t>
            </a:r>
            <a:r>
              <a:rPr lang="en-US" altLang="zh-CN" sz="1600" b="1" dirty="0" smtClean="0">
                <a:latin typeface="Comic Sans MS" panose="030F0702030302020204" pitchFamily="66" charset="0"/>
              </a:rPr>
              <a:t>Osaka</a:t>
            </a:r>
            <a:endParaRPr lang="en-US" altLang="zh-CN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Rectangle 2"/>
          <p:cNvSpPr/>
          <p:nvPr/>
        </p:nvSpPr>
        <p:spPr>
          <a:xfrm>
            <a:off x="-1043902" y="943581"/>
            <a:ext cx="1186430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2600" b="1" dirty="0"/>
              <a:t>Mode S </a:t>
            </a:r>
            <a:r>
              <a:rPr lang="en-US" altLang="zh-CN" sz="2600" b="1" dirty="0" smtClean="0"/>
              <a:t>operations</a:t>
            </a:r>
            <a:r>
              <a:rPr lang="en-US" altLang="zh-CN" sz="2600" dirty="0" smtClean="0"/>
              <a:t>-- </a:t>
            </a:r>
            <a:r>
              <a:rPr lang="en-US" altLang="zh-CN" sz="2300" b="1" dirty="0" smtClean="0"/>
              <a:t>Dialogue </a:t>
            </a:r>
            <a:r>
              <a:rPr lang="en-US" altLang="zh-CN" sz="2300" b="1" dirty="0"/>
              <a:t>between Mode S Interrogator and </a:t>
            </a:r>
            <a:r>
              <a:rPr lang="en-US" altLang="zh-CN" sz="2300" b="1" dirty="0" smtClean="0"/>
              <a:t>Transponder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300" b="1" dirty="0"/>
              <a:t> </a:t>
            </a:r>
            <a:r>
              <a:rPr lang="en-US" altLang="zh-CN" sz="2300" b="1" dirty="0" smtClean="0"/>
              <a:t>                                                         Generation </a:t>
            </a:r>
            <a:r>
              <a:rPr lang="en-US" altLang="zh-CN" sz="2300" b="1" dirty="0"/>
              <a:t>Polynomial</a:t>
            </a:r>
          </a:p>
        </p:txBody>
      </p:sp>
    </p:spTree>
    <p:extLst>
      <p:ext uri="{BB962C8B-B14F-4D97-AF65-F5344CB8AC3E}">
        <p14:creationId xmlns:p14="http://schemas.microsoft.com/office/powerpoint/2010/main" val="177991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6219" y="3249032"/>
            <a:ext cx="5142457" cy="82459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23843" y="4329042"/>
            <a:ext cx="7000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Comic Sans MS" panose="030F0702030302020204" pitchFamily="66" charset="0"/>
              </a:rPr>
              <a:t>If </a:t>
            </a:r>
            <a:r>
              <a:rPr lang="en-US" altLang="zh-CN" sz="1400" dirty="0">
                <a:latin typeface="Comic Sans MS" panose="030F0702030302020204" pitchFamily="66" charset="0"/>
              </a:rPr>
              <a:t>CL = 000, IC =II</a:t>
            </a:r>
            <a:r>
              <a:rPr lang="en-US" altLang="zh-CN" sz="14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altLang="zh-CN" sz="1400" dirty="0" smtClean="0">
                <a:latin typeface="Comic Sans MS" panose="030F0702030302020204" pitchFamily="66" charset="0"/>
              </a:rPr>
              <a:t>If </a:t>
            </a:r>
            <a:r>
              <a:rPr lang="en-US" altLang="zh-CN" sz="1400" dirty="0">
                <a:latin typeface="Comic Sans MS" panose="030F0702030302020204" pitchFamily="66" charset="0"/>
              </a:rPr>
              <a:t>CL = 001 to 100 (decimal value 1 to 4), IC=last four bits </a:t>
            </a:r>
            <a:r>
              <a:rPr lang="en-US" altLang="zh-CN" sz="1400" dirty="0" smtClean="0">
                <a:latin typeface="Comic Sans MS" panose="030F0702030302020204" pitchFamily="66" charset="0"/>
              </a:rPr>
              <a:t>of the SI code</a:t>
            </a:r>
            <a:endParaRPr lang="zh-CN" altLang="en-US" sz="1400" dirty="0"/>
          </a:p>
        </p:txBody>
      </p:sp>
      <p:sp>
        <p:nvSpPr>
          <p:cNvPr id="9" name="矩形 8"/>
          <p:cNvSpPr/>
          <p:nvPr/>
        </p:nvSpPr>
        <p:spPr>
          <a:xfrm>
            <a:off x="505129" y="5344704"/>
            <a:ext cx="10838304" cy="190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altLang="zh-CN" sz="1600" dirty="0" smtClean="0">
                <a:latin typeface="Comic Sans MS" panose="030F0702030302020204" pitchFamily="66" charset="0"/>
              </a:rPr>
              <a:t>2 types of Interrogator Code (IC) are used :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GB" altLang="zh-CN" sz="1600" dirty="0">
                <a:latin typeface="Comic Sans MS" panose="030F0702030302020204" pitchFamily="66" charset="0"/>
                <a:sym typeface="Wingdings 3" panose="05040102010807070707" pitchFamily="18" charset="2"/>
              </a:rPr>
              <a:t> </a:t>
            </a:r>
            <a:r>
              <a:rPr lang="en-GB" altLang="zh-CN" sz="1600" dirty="0" smtClean="0">
                <a:latin typeface="Comic Sans MS" panose="030F0702030302020204" pitchFamily="66" charset="0"/>
                <a:sym typeface="Wingdings 3" panose="05040102010807070707" pitchFamily="18" charset="2"/>
              </a:rPr>
              <a:t>        </a:t>
            </a:r>
            <a:r>
              <a:rPr lang="en-GB" altLang="zh-CN" sz="1600" dirty="0" smtClean="0">
                <a:latin typeface="Comic Sans MS" panose="030F0702030302020204" pitchFamily="66" charset="0"/>
              </a:rPr>
              <a:t>the Interrogator Identifier (II) code,0-15,</a:t>
            </a:r>
            <a:r>
              <a:rPr lang="en-GB" altLang="zh-CN" sz="1600" dirty="0">
                <a:latin typeface="Comic Sans MS" panose="030F0702030302020204" pitchFamily="66" charset="0"/>
              </a:rPr>
              <a:t> </a:t>
            </a:r>
            <a:r>
              <a:rPr lang="en-GB" altLang="zh-CN" sz="1600" dirty="0" smtClean="0">
                <a:latin typeface="Comic Sans MS" panose="030F0702030302020204" pitchFamily="66" charset="0"/>
              </a:rPr>
              <a:t>0 is used for non-selective 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GB" altLang="zh-CN" sz="1600" dirty="0">
                <a:latin typeface="Comic Sans MS" panose="030F0702030302020204" pitchFamily="66" charset="0"/>
                <a:sym typeface="Wingdings 3" panose="05040102010807070707" pitchFamily="18" charset="2"/>
              </a:rPr>
              <a:t> </a:t>
            </a:r>
            <a:r>
              <a:rPr lang="en-GB" altLang="zh-CN" sz="1600" dirty="0" smtClean="0">
                <a:latin typeface="Comic Sans MS" panose="030F0702030302020204" pitchFamily="66" charset="0"/>
                <a:sym typeface="Wingdings 3" panose="05040102010807070707" pitchFamily="18" charset="2"/>
              </a:rPr>
              <a:t>        </a:t>
            </a:r>
            <a:r>
              <a:rPr lang="en-GB" altLang="zh-CN" sz="1600" dirty="0" smtClean="0">
                <a:latin typeface="Comic Sans MS" panose="030F0702030302020204" pitchFamily="66" charset="0"/>
              </a:rPr>
              <a:t>the Surveillance Identifier (SI) code,1-63,</a:t>
            </a:r>
            <a:r>
              <a:rPr lang="en-GB" altLang="zh-CN" sz="1600" dirty="0">
                <a:latin typeface="Comic Sans MS" panose="030F0702030302020204" pitchFamily="66" charset="0"/>
              </a:rPr>
              <a:t> multisite surveillance </a:t>
            </a:r>
            <a:r>
              <a:rPr lang="en-GB" altLang="zh-CN" sz="1600" dirty="0" smtClean="0">
                <a:latin typeface="Comic Sans MS" panose="030F0702030302020204" pitchFamily="66" charset="0"/>
              </a:rPr>
              <a:t>and </a:t>
            </a:r>
            <a:r>
              <a:rPr lang="en-GB" altLang="zh-CN" sz="1600" dirty="0">
                <a:latin typeface="Comic Sans MS" panose="030F0702030302020204" pitchFamily="66" charset="0"/>
              </a:rPr>
              <a:t>the limited </a:t>
            </a:r>
            <a:r>
              <a:rPr lang="en-GB" altLang="zh-CN" sz="1600" dirty="0" smtClean="0">
                <a:latin typeface="Comic Sans MS" panose="030F0702030302020204" pitchFamily="66" charset="0"/>
              </a:rPr>
              <a:t>data link </a:t>
            </a:r>
            <a:r>
              <a:rPr lang="en-GB" altLang="zh-CN" sz="1600" dirty="0">
                <a:latin typeface="Comic Sans MS" panose="030F0702030302020204" pitchFamily="66" charset="0"/>
              </a:rPr>
              <a:t>functions </a:t>
            </a:r>
            <a:endParaRPr lang="en-GB" altLang="zh-CN" sz="1600" dirty="0" smtClean="0"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GB" altLang="zh-CN" sz="1600" dirty="0" smtClean="0">
                <a:latin typeface="Comic Sans MS" panose="030F0702030302020204" pitchFamily="66" charset="0"/>
              </a:rPr>
              <a:t>                                                    (</a:t>
            </a:r>
            <a:r>
              <a:rPr lang="en-GB" altLang="zh-CN" sz="1600" dirty="0">
                <a:latin typeface="Comic Sans MS" panose="030F0702030302020204" pitchFamily="66" charset="0"/>
              </a:rPr>
              <a:t>It shall not be used with the multisite uplink or down link ELM protocols)</a:t>
            </a:r>
            <a:endParaRPr lang="en-GB" altLang="zh-CN" sz="1600" dirty="0" smtClean="0"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</a:pPr>
            <a:endParaRPr lang="en-GB" altLang="zh-CN" sz="1600" dirty="0" smtClean="0"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</a:pPr>
            <a:endParaRPr lang="zh-CN" altLang="en-US" sz="1600" dirty="0">
              <a:latin typeface="Comic Sans MS" panose="030F0702030302020204" pitchFamily="66" charset="0"/>
            </a:endParaRPr>
          </a:p>
        </p:txBody>
      </p:sp>
      <p:sp>
        <p:nvSpPr>
          <p:cNvPr id="14" name="Rectangle 1026"/>
          <p:cNvSpPr txBox="1">
            <a:spLocks noChangeArrowheads="1"/>
          </p:cNvSpPr>
          <p:nvPr/>
        </p:nvSpPr>
        <p:spPr>
          <a:xfrm>
            <a:off x="-38638" y="1524101"/>
            <a:ext cx="11925838" cy="5103813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10000"/>
              </a:lnSpc>
              <a:spcBef>
                <a:spcPts val="300"/>
              </a:spcBef>
              <a:buNone/>
            </a:pPr>
            <a:endParaRPr lang="en-GB" altLang="zh-CN" sz="1600" dirty="0" smtClean="0">
              <a:solidFill>
                <a:schemeClr val="tx1"/>
              </a:solidFill>
              <a:latin typeface="Comic Sans MS" panose="030F0702030302020204" pitchFamily="66" charset="0"/>
              <a:cs typeface="+mn-cs"/>
            </a:endParaRPr>
          </a:p>
          <a:p>
            <a:pPr defTabSz="914400">
              <a:lnSpc>
                <a:spcPct val="110000"/>
              </a:lnSpc>
              <a:spcBef>
                <a:spcPts val="300"/>
              </a:spcBef>
            </a:pPr>
            <a:r>
              <a:rPr lang="en-GB" altLang="zh-CN" sz="1600" dirty="0" smtClean="0">
                <a:solidFill>
                  <a:schemeClr val="tx1"/>
                </a:solidFill>
                <a:latin typeface="Comic Sans MS" panose="030F0702030302020204" pitchFamily="66" charset="0"/>
                <a:cs typeface="+mn-cs"/>
              </a:rPr>
              <a:t>In </a:t>
            </a:r>
            <a:r>
              <a:rPr lang="en-GB" altLang="zh-CN" sz="1600" dirty="0">
                <a:solidFill>
                  <a:schemeClr val="tx1"/>
                </a:solidFill>
                <a:latin typeface="Comic Sans MS" panose="030F0702030302020204" pitchFamily="66" charset="0"/>
                <a:cs typeface="+mn-cs"/>
              </a:rPr>
              <a:t>order to avoid ambiguity </a:t>
            </a:r>
            <a:r>
              <a:rPr lang="en-GB" altLang="zh-CN" sz="1600" dirty="0" smtClean="0">
                <a:solidFill>
                  <a:schemeClr val="tx1"/>
                </a:solidFill>
                <a:latin typeface="Comic Sans MS" panose="030F0702030302020204" pitchFamily="66" charset="0"/>
                <a:cs typeface="+mn-cs"/>
              </a:rPr>
              <a:t>:</a:t>
            </a:r>
            <a:r>
              <a:rPr lang="en-GB" altLang="zh-CN" sz="1600" dirty="0">
                <a:solidFill>
                  <a:schemeClr val="tx1"/>
                </a:solidFill>
                <a:latin typeface="Comic Sans MS" panose="030F0702030302020204" pitchFamily="66" charset="0"/>
                <a:cs typeface="+mn-cs"/>
              </a:rPr>
              <a:t>	</a:t>
            </a:r>
            <a:endParaRPr lang="en-GB" altLang="zh-CN" sz="1600" dirty="0" smtClean="0">
              <a:solidFill>
                <a:schemeClr val="tx1"/>
              </a:solidFill>
              <a:latin typeface="Comic Sans MS" panose="030F0702030302020204" pitchFamily="66" charset="0"/>
              <a:cs typeface="+mn-cs"/>
            </a:endParaRPr>
          </a:p>
          <a:p>
            <a:pPr marL="0" indent="0" defTabSz="914400">
              <a:lnSpc>
                <a:spcPct val="110000"/>
              </a:lnSpc>
              <a:spcBef>
                <a:spcPts val="300"/>
              </a:spcBef>
              <a:buNone/>
            </a:pPr>
            <a:r>
              <a:rPr lang="en-GB" altLang="zh-CN" sz="1600" dirty="0" smtClean="0">
                <a:solidFill>
                  <a:schemeClr val="tx1"/>
                </a:solidFill>
                <a:latin typeface="Comic Sans MS" panose="030F0702030302020204" pitchFamily="66" charset="0"/>
                <a:cs typeface="+mn-cs"/>
                <a:sym typeface="Wingdings 3" panose="05040102010807070707" pitchFamily="18" charset="2"/>
              </a:rPr>
              <a:t>           </a:t>
            </a:r>
            <a:r>
              <a:rPr lang="en-GB" altLang="zh-CN" sz="1600" dirty="0">
                <a:solidFill>
                  <a:schemeClr val="tx1"/>
                </a:solidFill>
                <a:latin typeface="Comic Sans MS" panose="030F0702030302020204" pitchFamily="66" charset="0"/>
                <a:cs typeface="+mn-cs"/>
                <a:sym typeface="Wingdings 3" panose="05040102010807070707" pitchFamily="18" charset="2"/>
              </a:rPr>
              <a:t>	for </a:t>
            </a:r>
            <a:r>
              <a:rPr lang="en-GB" altLang="zh-CN" sz="1600" dirty="0">
                <a:solidFill>
                  <a:schemeClr val="tx1"/>
                </a:solidFill>
                <a:latin typeface="Comic Sans MS" panose="030F0702030302020204" pitchFamily="66" charset="0"/>
                <a:cs typeface="+mn-cs"/>
              </a:rPr>
              <a:t>each Mode S interrogator is allocated an Interrogator Code (IC) </a:t>
            </a:r>
            <a:r>
              <a:rPr lang="en-GB" altLang="zh-CN" sz="1600" dirty="0" smtClean="0">
                <a:solidFill>
                  <a:schemeClr val="tx1"/>
                </a:solidFill>
                <a:latin typeface="Comic Sans MS" panose="030F0702030302020204" pitchFamily="66" charset="0"/>
                <a:cs typeface="+mn-cs"/>
              </a:rPr>
              <a:t> to </a:t>
            </a:r>
            <a:r>
              <a:rPr lang="en-GB" altLang="zh-CN" sz="1600" dirty="0">
                <a:solidFill>
                  <a:schemeClr val="tx1"/>
                </a:solidFill>
                <a:latin typeface="Comic Sans MS" panose="030F0702030302020204" pitchFamily="66" charset="0"/>
                <a:cs typeface="+mn-cs"/>
              </a:rPr>
              <a:t>protect it from </a:t>
            </a:r>
            <a:r>
              <a:rPr lang="en-GB" altLang="zh-CN" sz="1600" dirty="0" smtClean="0">
                <a:solidFill>
                  <a:schemeClr val="tx1"/>
                </a:solidFill>
                <a:latin typeface="Comic Sans MS" panose="030F0702030302020204" pitchFamily="66" charset="0"/>
                <a:cs typeface="+mn-cs"/>
              </a:rPr>
              <a:t> interference </a:t>
            </a:r>
            <a:r>
              <a:rPr lang="en-GB" altLang="zh-CN" sz="1600" dirty="0">
                <a:solidFill>
                  <a:schemeClr val="tx1"/>
                </a:solidFill>
                <a:latin typeface="Comic Sans MS" panose="030F0702030302020204" pitchFamily="66" charset="0"/>
                <a:cs typeface="+mn-cs"/>
              </a:rPr>
              <a:t>by other </a:t>
            </a:r>
            <a:r>
              <a:rPr lang="en-GB" altLang="zh-CN" sz="1600" dirty="0" smtClean="0">
                <a:solidFill>
                  <a:schemeClr val="tx1"/>
                </a:solidFill>
                <a:latin typeface="Comic Sans MS" panose="030F0702030302020204" pitchFamily="66" charset="0"/>
                <a:cs typeface="+mn-cs"/>
              </a:rPr>
              <a:t>  </a:t>
            </a:r>
          </a:p>
          <a:p>
            <a:pPr marL="0" indent="0" defTabSz="914400">
              <a:lnSpc>
                <a:spcPct val="110000"/>
              </a:lnSpc>
              <a:spcBef>
                <a:spcPts val="300"/>
              </a:spcBef>
              <a:buNone/>
            </a:pPr>
            <a:r>
              <a:rPr lang="en-GB" altLang="zh-CN" sz="1600" dirty="0">
                <a:solidFill>
                  <a:schemeClr val="tx1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en-GB" altLang="zh-CN" sz="1600" dirty="0" smtClean="0">
                <a:solidFill>
                  <a:schemeClr val="tx1"/>
                </a:solidFill>
                <a:latin typeface="Comic Sans MS" panose="030F0702030302020204" pitchFamily="66" charset="0"/>
                <a:cs typeface="+mn-cs"/>
              </a:rPr>
              <a:t>              Mode </a:t>
            </a:r>
            <a:r>
              <a:rPr lang="en-GB" altLang="zh-CN" sz="1600" dirty="0">
                <a:solidFill>
                  <a:schemeClr val="tx1"/>
                </a:solidFill>
                <a:latin typeface="Comic Sans MS" panose="030F0702030302020204" pitchFamily="66" charset="0"/>
                <a:cs typeface="+mn-cs"/>
              </a:rPr>
              <a:t>S interrogators </a:t>
            </a:r>
            <a:r>
              <a:rPr lang="en-GB" altLang="zh-CN" sz="1600" dirty="0" smtClean="0">
                <a:solidFill>
                  <a:schemeClr val="tx1"/>
                </a:solidFill>
                <a:latin typeface="Comic Sans MS" panose="030F0702030302020204" pitchFamily="66" charset="0"/>
                <a:cs typeface="+mn-cs"/>
              </a:rPr>
              <a:t>operating </a:t>
            </a:r>
            <a:r>
              <a:rPr lang="en-GB" altLang="zh-CN" sz="1600" dirty="0">
                <a:solidFill>
                  <a:schemeClr val="tx1"/>
                </a:solidFill>
                <a:latin typeface="Comic Sans MS" panose="030F0702030302020204" pitchFamily="66" charset="0"/>
                <a:cs typeface="+mn-cs"/>
              </a:rPr>
              <a:t>in </a:t>
            </a:r>
            <a:r>
              <a:rPr lang="en-GB" altLang="zh-CN" sz="1600" dirty="0" smtClean="0">
                <a:solidFill>
                  <a:schemeClr val="tx1"/>
                </a:solidFill>
                <a:latin typeface="Comic Sans MS" panose="030F0702030302020204" pitchFamily="66" charset="0"/>
                <a:cs typeface="+mn-cs"/>
              </a:rPr>
              <a:t>overlapping airspace</a:t>
            </a:r>
            <a:r>
              <a:rPr lang="en-GB" altLang="zh-CN" sz="1600" dirty="0">
                <a:solidFill>
                  <a:schemeClr val="tx1"/>
                </a:solidFill>
                <a:latin typeface="Comic Sans MS" panose="030F0702030302020204" pitchFamily="66" charset="0"/>
                <a:cs typeface="+mn-cs"/>
              </a:rPr>
              <a:t>. 	</a:t>
            </a:r>
            <a:endParaRPr lang="en-AU" altLang="zh-CN" sz="1600" dirty="0">
              <a:solidFill>
                <a:schemeClr val="tx1"/>
              </a:solidFill>
              <a:latin typeface="Comic Sans MS" panose="030F0702030302020204" pitchFamily="66" charset="0"/>
              <a:cs typeface="+mn-cs"/>
            </a:endParaRPr>
          </a:p>
          <a:p>
            <a:pPr marL="0" lvl="2" defTabSz="914400">
              <a:lnSpc>
                <a:spcPct val="110000"/>
              </a:lnSpc>
              <a:spcBef>
                <a:spcPts val="300"/>
              </a:spcBef>
            </a:pPr>
            <a:endParaRPr lang="en-GB" altLang="zh-CN" sz="1600" dirty="0">
              <a:solidFill>
                <a:schemeClr val="tx1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Rectangle 2"/>
          <p:cNvSpPr/>
          <p:nvPr/>
        </p:nvSpPr>
        <p:spPr>
          <a:xfrm>
            <a:off x="-1043902" y="915538"/>
            <a:ext cx="1186430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2600" b="1" dirty="0"/>
              <a:t>Mode S </a:t>
            </a:r>
            <a:r>
              <a:rPr lang="en-US" altLang="zh-CN" sz="2600" b="1" dirty="0" smtClean="0"/>
              <a:t>operations</a:t>
            </a:r>
            <a:r>
              <a:rPr lang="en-US" altLang="zh-CN" sz="2600" dirty="0" smtClean="0"/>
              <a:t>--</a:t>
            </a:r>
            <a:r>
              <a:rPr lang="en-US" altLang="zh-CN" sz="2400" dirty="0" smtClean="0"/>
              <a:t> </a:t>
            </a:r>
            <a:r>
              <a:rPr lang="en-US" altLang="zh-CN" sz="2300" b="1" dirty="0" smtClean="0"/>
              <a:t>Dialogue </a:t>
            </a:r>
            <a:r>
              <a:rPr lang="en-US" altLang="zh-CN" sz="2300" b="1" dirty="0"/>
              <a:t>between Mode S Interrogator and </a:t>
            </a:r>
            <a:r>
              <a:rPr lang="en-US" altLang="zh-CN" sz="2300" b="1" dirty="0" smtClean="0"/>
              <a:t>Transponder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300" b="1" dirty="0"/>
              <a:t> </a:t>
            </a:r>
            <a:r>
              <a:rPr lang="en-US" altLang="zh-CN" sz="2300" b="1" dirty="0" smtClean="0"/>
              <a:t>                                                         II &amp; SI Code </a:t>
            </a:r>
          </a:p>
        </p:txBody>
      </p:sp>
    </p:spTree>
    <p:extLst>
      <p:ext uri="{BB962C8B-B14F-4D97-AF65-F5344CB8AC3E}">
        <p14:creationId xmlns:p14="http://schemas.microsoft.com/office/powerpoint/2010/main" val="1232585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1787" y="2317531"/>
            <a:ext cx="10680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685800" algn="l"/>
                <a:tab pos="914400" algn="l"/>
                <a:tab pos="1143000" algn="l"/>
                <a:tab pos="1371600" algn="l"/>
                <a:tab pos="266700" algn="l"/>
              </a:tabLst>
            </a:pPr>
            <a:r>
              <a:rPr lang="en-US" altLang="zh-CN" dirty="0">
                <a:latin typeface="Comic Sans MS" panose="030F0702030302020204" pitchFamily="66" charset="0"/>
              </a:rPr>
              <a:t>Not all </a:t>
            </a:r>
            <a:r>
              <a:rPr lang="en-US" altLang="zh-CN" dirty="0" smtClean="0">
                <a:latin typeface="Comic Sans MS" panose="030F0702030302020204" pitchFamily="66" charset="0"/>
              </a:rPr>
              <a:t>transponders </a:t>
            </a:r>
            <a:r>
              <a:rPr lang="en-US" altLang="zh-CN" dirty="0">
                <a:latin typeface="Comic Sans MS" panose="030F0702030302020204" pitchFamily="66" charset="0"/>
              </a:rPr>
              <a:t>are capable of operating with </a:t>
            </a:r>
            <a:r>
              <a:rPr lang="en-US" altLang="zh-CN" dirty="0" smtClean="0">
                <a:latin typeface="Comic Sans MS" panose="030F0702030302020204" pitchFamily="66" charset="0"/>
              </a:rPr>
              <a:t>SI code.</a:t>
            </a:r>
          </a:p>
        </p:txBody>
      </p:sp>
      <p:sp>
        <p:nvSpPr>
          <p:cNvPr id="3" name="矩形 2"/>
          <p:cNvSpPr/>
          <p:nvPr/>
        </p:nvSpPr>
        <p:spPr>
          <a:xfrm>
            <a:off x="156791" y="5288340"/>
            <a:ext cx="11615057" cy="211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 algn="just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685800" algn="l"/>
                <a:tab pos="914400" algn="l"/>
                <a:tab pos="1143000" algn="l"/>
                <a:tab pos="1371600" algn="l"/>
                <a:tab pos="266700" algn="l"/>
              </a:tabLst>
            </a:pPr>
            <a:r>
              <a:rPr lang="en-AU" altLang="zh-CN" dirty="0">
                <a:latin typeface="Comic Sans MS" panose="030F0702030302020204" pitchFamily="66" charset="0"/>
              </a:rPr>
              <a:t>Transponders which have not been upgraded to handle SI code, </a:t>
            </a:r>
            <a:r>
              <a:rPr lang="en-AU" altLang="zh-CN" dirty="0" smtClean="0">
                <a:latin typeface="Comic Sans MS" panose="030F0702030302020204" pitchFamily="66" charset="0"/>
              </a:rPr>
              <a:t>by default</a:t>
            </a:r>
            <a:r>
              <a:rPr lang="en-AU" altLang="zh-CN" dirty="0">
                <a:latin typeface="Comic Sans MS" panose="030F0702030302020204" pitchFamily="66" charset="0"/>
              </a:rPr>
              <a:t>, consider the content of the IC field as being an II code </a:t>
            </a:r>
            <a:r>
              <a:rPr lang="en-AU" altLang="zh-CN" dirty="0" smtClean="0">
                <a:latin typeface="Comic Sans MS" panose="030F0702030302020204" pitchFamily="66" charset="0"/>
              </a:rPr>
              <a:t>value. </a:t>
            </a:r>
          </a:p>
          <a:p>
            <a:pPr marL="73025" lvl="2" indent="-73025" algn="just">
              <a:lnSpc>
                <a:spcPct val="80000"/>
              </a:lnSpc>
              <a:buFont typeface="Wingdings" panose="05000000000000000000" pitchFamily="2" charset="2"/>
              <a:buNone/>
              <a:tabLst>
                <a:tab pos="685800" algn="l"/>
                <a:tab pos="914400" algn="l"/>
                <a:tab pos="1143000" algn="l"/>
                <a:tab pos="1371600" algn="l"/>
                <a:tab pos="266700" algn="l"/>
              </a:tabLst>
            </a:pPr>
            <a:endParaRPr lang="en-AU" altLang="zh-CN" dirty="0" smtClean="0">
              <a:latin typeface="Comic Sans MS" panose="030F0702030302020204" pitchFamily="66" charset="0"/>
            </a:endParaRPr>
          </a:p>
          <a:p>
            <a:pPr marL="285750" lvl="2" indent="-285750" algn="just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685800" algn="l"/>
                <a:tab pos="914400" algn="l"/>
                <a:tab pos="1143000" algn="l"/>
                <a:tab pos="1371600" algn="l"/>
                <a:tab pos="266700" algn="l"/>
              </a:tabLst>
            </a:pPr>
            <a:r>
              <a:rPr lang="en-AU" altLang="zh-CN" dirty="0" smtClean="0">
                <a:latin typeface="Comic Sans MS" panose="030F0702030302020204" pitchFamily="66" charset="0"/>
              </a:rPr>
              <a:t>So, </a:t>
            </a:r>
            <a:r>
              <a:rPr lang="en-AU" altLang="zh-CN" dirty="0">
                <a:latin typeface="Comic Sans MS" panose="030F0702030302020204" pitchFamily="66" charset="0"/>
              </a:rPr>
              <a:t>if CL is not equal to zero (meaning that the IC field contains SI code), the </a:t>
            </a:r>
            <a:r>
              <a:rPr lang="en-AU" altLang="zh-CN" dirty="0" smtClean="0">
                <a:latin typeface="Comic Sans MS" panose="030F0702030302020204" pitchFamily="66" charset="0"/>
              </a:rPr>
              <a:t>II only capable transponders </a:t>
            </a:r>
            <a:r>
              <a:rPr lang="en-AU" altLang="zh-CN" dirty="0">
                <a:latin typeface="Comic Sans MS" panose="030F0702030302020204" pitchFamily="66" charset="0"/>
              </a:rPr>
              <a:t>encode the parity </a:t>
            </a:r>
            <a:r>
              <a:rPr lang="en-AU" altLang="zh-CN" dirty="0" smtClean="0">
                <a:latin typeface="Comic Sans MS" panose="030F0702030302020204" pitchFamily="66" charset="0"/>
              </a:rPr>
              <a:t>sequence of </a:t>
            </a:r>
            <a:r>
              <a:rPr lang="en-AU" altLang="zh-CN" dirty="0">
                <a:latin typeface="Comic Sans MS" panose="030F0702030302020204" pitchFamily="66" charset="0"/>
              </a:rPr>
              <a:t> </a:t>
            </a:r>
            <a:r>
              <a:rPr lang="en-AU" altLang="zh-CN" dirty="0" smtClean="0">
                <a:latin typeface="Comic Sans MS" panose="030F0702030302020204" pitchFamily="66" charset="0"/>
              </a:rPr>
              <a:t>the </a:t>
            </a:r>
            <a:r>
              <a:rPr lang="en-AU" altLang="zh-CN" dirty="0">
                <a:latin typeface="Comic Sans MS" panose="030F0702030302020204" pitchFamily="66" charset="0"/>
              </a:rPr>
              <a:t>reply using the "matching“ II code rather than the SI code </a:t>
            </a:r>
            <a:r>
              <a:rPr lang="en-AU" altLang="zh-CN" dirty="0" smtClean="0">
                <a:latin typeface="Comic Sans MS" panose="030F0702030302020204" pitchFamily="66" charset="0"/>
              </a:rPr>
              <a:t>contained </a:t>
            </a:r>
            <a:r>
              <a:rPr lang="en-AU" altLang="zh-CN" dirty="0">
                <a:latin typeface="Comic Sans MS" panose="030F0702030302020204" pitchFamily="66" charset="0"/>
              </a:rPr>
              <a:t>in the interrogation</a:t>
            </a:r>
            <a:r>
              <a:rPr lang="en-AU" altLang="zh-CN" dirty="0" smtClean="0">
                <a:latin typeface="Comic Sans MS" panose="030F0702030302020204" pitchFamily="66" charset="0"/>
              </a:rPr>
              <a:t>.</a:t>
            </a:r>
          </a:p>
          <a:p>
            <a:pPr marL="73025" lvl="2" indent="-73025" algn="just">
              <a:lnSpc>
                <a:spcPct val="80000"/>
              </a:lnSpc>
              <a:buFont typeface="Wingdings" panose="05000000000000000000" pitchFamily="2" charset="2"/>
              <a:buNone/>
              <a:tabLst>
                <a:tab pos="685800" algn="l"/>
                <a:tab pos="914400" algn="l"/>
                <a:tab pos="1143000" algn="l"/>
                <a:tab pos="1371600" algn="l"/>
                <a:tab pos="266700" algn="l"/>
              </a:tabLst>
            </a:pPr>
            <a:endParaRPr lang="en-AU" altLang="zh-CN" sz="1400" dirty="0">
              <a:latin typeface="Comic Sans MS" panose="030F0702030302020204" pitchFamily="66" charset="0"/>
            </a:endParaRPr>
          </a:p>
          <a:p>
            <a:pPr marL="73025" lvl="2" indent="-73025" algn="just">
              <a:lnSpc>
                <a:spcPct val="80000"/>
              </a:lnSpc>
              <a:buFont typeface="Wingdings" panose="05000000000000000000" pitchFamily="2" charset="2"/>
              <a:buNone/>
              <a:tabLst>
                <a:tab pos="685800" algn="l"/>
                <a:tab pos="914400" algn="l"/>
                <a:tab pos="1143000" algn="l"/>
                <a:tab pos="1371600" algn="l"/>
                <a:tab pos="266700" algn="l"/>
              </a:tabLst>
            </a:pPr>
            <a:endParaRPr lang="en-AU" altLang="zh-CN" sz="1400" dirty="0" smtClean="0">
              <a:latin typeface="Comic Sans MS" panose="030F0702030302020204" pitchFamily="66" charset="0"/>
            </a:endParaRPr>
          </a:p>
          <a:p>
            <a:pPr marL="73025" lvl="2" indent="-73025" algn="just">
              <a:lnSpc>
                <a:spcPct val="80000"/>
              </a:lnSpc>
              <a:tabLst>
                <a:tab pos="685800" algn="l"/>
                <a:tab pos="914400" algn="l"/>
                <a:tab pos="1143000" algn="l"/>
                <a:tab pos="1371600" algn="l"/>
                <a:tab pos="266700" algn="l"/>
              </a:tabLst>
            </a:pPr>
            <a:endParaRPr lang="en-AU" altLang="zh-CN" sz="1400" dirty="0">
              <a:latin typeface="Comic Sans MS" panose="030F0702030302020204" pitchFamily="66" charset="0"/>
            </a:endParaRPr>
          </a:p>
          <a:p>
            <a:pPr marL="73025" lvl="2" indent="-73025" algn="just">
              <a:lnSpc>
                <a:spcPct val="80000"/>
              </a:lnSpc>
              <a:buFont typeface="Wingdings" panose="05000000000000000000" pitchFamily="2" charset="2"/>
              <a:buNone/>
              <a:tabLst>
                <a:tab pos="685800" algn="l"/>
                <a:tab pos="914400" algn="l"/>
                <a:tab pos="1143000" algn="l"/>
                <a:tab pos="1371600" algn="l"/>
                <a:tab pos="266700" algn="l"/>
              </a:tabLst>
            </a:pPr>
            <a:endParaRPr lang="en-AU" altLang="zh-CN" sz="1400" dirty="0">
              <a:latin typeface="Comic Sans MS" panose="030F0702030302020204" pitchFamily="66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3819778"/>
            <a:ext cx="6705600" cy="107524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5672137" y="3223267"/>
            <a:ext cx="57864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altLang="zh-CN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Mode S II-only capable </a:t>
            </a:r>
            <a:r>
              <a:rPr lang="en-GB" altLang="zh-CN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transponder will ignore CL </a:t>
            </a:r>
            <a:r>
              <a:rPr lang="en-GB" altLang="zh-CN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field. </a:t>
            </a:r>
            <a:endParaRPr lang="zh-CN" alt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5672137" y="3517090"/>
            <a:ext cx="584366" cy="6943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" name="Rectangle 2"/>
          <p:cNvSpPr/>
          <p:nvPr/>
        </p:nvSpPr>
        <p:spPr>
          <a:xfrm>
            <a:off x="-1298486" y="930916"/>
            <a:ext cx="11864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2400" b="1" dirty="0"/>
              <a:t>Mode S operations</a:t>
            </a:r>
            <a:r>
              <a:rPr lang="en-US" altLang="zh-CN" sz="2400" dirty="0"/>
              <a:t>-</a:t>
            </a:r>
            <a:r>
              <a:rPr lang="en-US" altLang="zh-CN" sz="2400" dirty="0" smtClean="0"/>
              <a:t>- </a:t>
            </a:r>
            <a:r>
              <a:rPr lang="en-US" altLang="zh-CN" sz="2200" b="1" dirty="0" smtClean="0"/>
              <a:t>Dialogue </a:t>
            </a:r>
            <a:r>
              <a:rPr lang="en-US" altLang="zh-CN" sz="2200" b="1" dirty="0"/>
              <a:t>between Mode S Interrogator and </a:t>
            </a:r>
            <a:r>
              <a:rPr lang="en-US" altLang="zh-CN" sz="2200" b="1" dirty="0" smtClean="0"/>
              <a:t>Transponder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200" b="1" dirty="0"/>
              <a:t> </a:t>
            </a:r>
            <a:r>
              <a:rPr lang="en-US" altLang="zh-CN" sz="2200" b="1" dirty="0" smtClean="0"/>
              <a:t>                                                            </a:t>
            </a:r>
            <a:r>
              <a:rPr lang="en-US" altLang="zh-CN" sz="2400" b="1" dirty="0" smtClean="0"/>
              <a:t>II &amp; SI Code </a:t>
            </a:r>
            <a:endParaRPr lang="en-US" altLang="zh-CN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227886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609" y="2040753"/>
            <a:ext cx="11710851" cy="520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3" panose="05040102010807070707" pitchFamily="18" charset="2"/>
              <a:buChar char="a"/>
              <a:tabLst>
                <a:tab pos="685800" algn="l"/>
                <a:tab pos="914400" algn="l"/>
                <a:tab pos="1143000" algn="l"/>
                <a:tab pos="1371600" algn="l"/>
                <a:tab pos="266700" algn="l"/>
              </a:tabLst>
            </a:pPr>
            <a:r>
              <a:rPr lang="en-GB" altLang="zh-CN" sz="1500" dirty="0">
                <a:latin typeface="Comic Sans MS" panose="030F0702030302020204" pitchFamily="66" charset="0"/>
              </a:rPr>
              <a:t>The </a:t>
            </a:r>
            <a:r>
              <a:rPr lang="en-GB" altLang="zh-CN" sz="1500" dirty="0" smtClean="0">
                <a:latin typeface="Comic Sans MS" panose="030F0702030302020204" pitchFamily="66" charset="0"/>
              </a:rPr>
              <a:t>interrogator operation with SI code, </a:t>
            </a:r>
            <a:r>
              <a:rPr lang="en-GB" altLang="zh-CN" sz="1500" dirty="0">
                <a:latin typeface="Comic Sans MS" panose="030F0702030302020204" pitchFamily="66" charset="0"/>
              </a:rPr>
              <a:t>which will receive Mode S-only all-call replies encoded with the “matching” II code will normally reject these replies. The consequence is that Mode S II-only transponders which have not been upgraded to handle SI codes will not be detected by the interrogator operating with an SI </a:t>
            </a:r>
            <a:r>
              <a:rPr lang="en-GB" altLang="zh-CN" sz="1500" dirty="0" smtClean="0">
                <a:latin typeface="Comic Sans MS" panose="030F0702030302020204" pitchFamily="66" charset="0"/>
              </a:rPr>
              <a:t>code.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3" panose="05040102010807070707" pitchFamily="18" charset="2"/>
              <a:buChar char="a"/>
              <a:tabLst>
                <a:tab pos="685800" algn="l"/>
                <a:tab pos="914400" algn="l"/>
                <a:tab pos="1143000" algn="l"/>
                <a:tab pos="1371600" algn="l"/>
                <a:tab pos="266700" algn="l"/>
              </a:tabLst>
            </a:pPr>
            <a:endParaRPr lang="en-GB" altLang="zh-CN" sz="1500" dirty="0" smtClean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3" panose="05040102010807070707" pitchFamily="18" charset="2"/>
              <a:buChar char="a"/>
              <a:tabLst>
                <a:tab pos="685800" algn="l"/>
                <a:tab pos="914400" algn="l"/>
                <a:tab pos="1143000" algn="l"/>
                <a:tab pos="1371600" algn="l"/>
                <a:tab pos="266700" algn="l"/>
              </a:tabLst>
            </a:pPr>
            <a:r>
              <a:rPr lang="en-GB" altLang="zh-CN" sz="1500" dirty="0" smtClean="0">
                <a:latin typeface="Comic Sans MS" panose="030F0702030302020204" pitchFamily="66" charset="0"/>
              </a:rPr>
              <a:t>The </a:t>
            </a:r>
            <a:r>
              <a:rPr lang="en-GB" altLang="zh-CN" sz="1500" dirty="0">
                <a:latin typeface="Comic Sans MS" panose="030F0702030302020204" pitchFamily="66" charset="0"/>
              </a:rPr>
              <a:t>Mode S II/SI capable interrogator that supports the use of II/SI code operation, if operating with an II code, must be configurable by the user to either</a:t>
            </a:r>
            <a:r>
              <a:rPr lang="en-GB" altLang="zh-CN" sz="1500" dirty="0" smtClean="0">
                <a:latin typeface="Comic Sans MS" panose="030F0702030302020204" pitchFamily="66" charset="0"/>
              </a:rPr>
              <a:t>:</a:t>
            </a:r>
          </a:p>
          <a:p>
            <a:endParaRPr lang="zh-CN" altLang="zh-CN" sz="1500" dirty="0">
              <a:latin typeface="Comic Sans MS" panose="030F0702030302020204" pitchFamily="66" charset="0"/>
            </a:endParaRPr>
          </a:p>
          <a:p>
            <a:r>
              <a:rPr lang="en-GB" altLang="zh-CN" sz="1500" dirty="0">
                <a:latin typeface="Comic Sans MS" panose="030F0702030302020204" pitchFamily="66" charset="0"/>
              </a:rPr>
              <a:t>     </a:t>
            </a:r>
            <a:r>
              <a:rPr lang="en-GB" altLang="zh-CN" sz="1500" dirty="0" smtClean="0">
                <a:latin typeface="Comic Sans MS" panose="030F0702030302020204" pitchFamily="66" charset="0"/>
              </a:rPr>
              <a:t> </a:t>
            </a:r>
            <a:r>
              <a:rPr lang="en-GB" altLang="zh-CN" sz="1500" dirty="0">
                <a:latin typeface="Comic Sans MS" panose="030F0702030302020204" pitchFamily="66" charset="0"/>
              </a:rPr>
              <a:t>a) not lockout Mode S transponders that do not report the SI capability in Register </a:t>
            </a:r>
            <a:r>
              <a:rPr lang="en-GB" altLang="zh-CN" sz="1500" dirty="0" smtClean="0">
                <a:latin typeface="Comic Sans MS" panose="030F0702030302020204" pitchFamily="66" charset="0"/>
              </a:rPr>
              <a:t>10 </a:t>
            </a:r>
            <a:r>
              <a:rPr lang="en-GB" altLang="zh-CN" sz="1500" dirty="0">
                <a:latin typeface="Comic Sans MS" panose="030F0702030302020204" pitchFamily="66" charset="0"/>
              </a:rPr>
              <a:t>or cannot report Register 10</a:t>
            </a:r>
            <a:r>
              <a:rPr lang="en-US" altLang="zh-CN" sz="1500" dirty="0" smtClean="0">
                <a:latin typeface="Comic Sans MS" panose="030F0702030302020204" pitchFamily="66" charset="0"/>
              </a:rPr>
              <a:t>                 </a:t>
            </a:r>
          </a:p>
          <a:p>
            <a:r>
              <a:rPr lang="en-US" altLang="zh-CN" sz="1500" dirty="0">
                <a:latin typeface="Comic Sans MS" panose="030F0702030302020204" pitchFamily="66" charset="0"/>
              </a:rPr>
              <a:t> </a:t>
            </a:r>
            <a:r>
              <a:rPr lang="en-US" altLang="zh-CN" sz="1500" dirty="0" smtClean="0">
                <a:latin typeface="Comic Sans MS" panose="030F0702030302020204" pitchFamily="66" charset="0"/>
              </a:rPr>
              <a:t>     </a:t>
            </a:r>
            <a:r>
              <a:rPr lang="en-GB" altLang="zh-CN" sz="1500" dirty="0" smtClean="0">
                <a:latin typeface="Comic Sans MS" panose="030F0702030302020204" pitchFamily="66" charset="0"/>
              </a:rPr>
              <a:t>b</a:t>
            </a:r>
            <a:r>
              <a:rPr lang="en-GB" altLang="zh-CN" sz="1500" dirty="0">
                <a:latin typeface="Comic Sans MS" panose="030F0702030302020204" pitchFamily="66" charset="0"/>
              </a:rPr>
              <a:t>) use intermittent lockout for </a:t>
            </a:r>
            <a:r>
              <a:rPr lang="en-GB" altLang="zh-CN" sz="1500" dirty="0" smtClean="0">
                <a:latin typeface="Comic Sans MS" panose="030F0702030302020204" pitchFamily="66" charset="0"/>
              </a:rPr>
              <a:t>transponders </a:t>
            </a:r>
            <a:r>
              <a:rPr lang="en-GB" altLang="zh-CN" sz="1500" dirty="0">
                <a:latin typeface="Comic Sans MS" panose="030F0702030302020204" pitchFamily="66" charset="0"/>
              </a:rPr>
              <a:t>that do not report the SI capability in Register 10 or cannot report Register 10</a:t>
            </a:r>
            <a:r>
              <a:rPr lang="en-US" altLang="zh-CN" sz="1500" dirty="0">
                <a:latin typeface="Comic Sans MS" panose="030F0702030302020204" pitchFamily="66" charset="0"/>
              </a:rPr>
              <a:t> </a:t>
            </a:r>
            <a:endParaRPr lang="en-GB" altLang="zh-CN" sz="1500" dirty="0" smtClean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Wingdings 3" panose="05040102010807070707" pitchFamily="18" charset="2"/>
              <a:buChar char="a"/>
              <a:tabLst>
                <a:tab pos="685800" algn="l"/>
                <a:tab pos="914400" algn="l"/>
                <a:tab pos="1143000" algn="l"/>
                <a:tab pos="1371600" algn="l"/>
                <a:tab pos="266700" algn="l"/>
              </a:tabLst>
            </a:pPr>
            <a:endParaRPr lang="en-GB" altLang="zh-CN" sz="1500" dirty="0" smtClean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Wingdings 3" panose="05040102010807070707" pitchFamily="18" charset="2"/>
              <a:buChar char="a"/>
              <a:tabLst>
                <a:tab pos="685800" algn="l"/>
                <a:tab pos="914400" algn="l"/>
                <a:tab pos="1143000" algn="l"/>
                <a:tab pos="1371600" algn="l"/>
                <a:tab pos="266700" algn="l"/>
              </a:tabLst>
            </a:pPr>
            <a:r>
              <a:rPr lang="en-GB" altLang="zh-CN" sz="1500" dirty="0" smtClean="0">
                <a:latin typeface="Comic Sans MS" panose="030F0702030302020204" pitchFamily="66" charset="0"/>
              </a:rPr>
              <a:t>The </a:t>
            </a:r>
            <a:r>
              <a:rPr lang="en-GB" altLang="zh-CN" sz="1500" dirty="0">
                <a:latin typeface="Comic Sans MS" panose="030F0702030302020204" pitchFamily="66" charset="0"/>
              </a:rPr>
              <a:t>Mode II/SI capable interrogator that supports the use of II/SI code operation, if operating with an SI code, must be configurable by the user to either:</a:t>
            </a:r>
            <a:endParaRPr lang="zh-CN" altLang="zh-CN" sz="1500" dirty="0"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tabLst>
                <a:tab pos="685800" algn="l"/>
                <a:tab pos="914400" algn="l"/>
                <a:tab pos="1143000" algn="l"/>
                <a:tab pos="1371600" algn="l"/>
                <a:tab pos="266700" algn="l"/>
              </a:tabLst>
            </a:pPr>
            <a:r>
              <a:rPr lang="en-GB" altLang="zh-CN" sz="1500" dirty="0">
                <a:latin typeface="Comic Sans MS" panose="030F0702030302020204" pitchFamily="66" charset="0"/>
              </a:rPr>
              <a:t> </a:t>
            </a:r>
            <a:r>
              <a:rPr lang="en-GB" altLang="zh-CN" sz="1500" dirty="0" smtClean="0">
                <a:latin typeface="Comic Sans MS" panose="030F0702030302020204" pitchFamily="66" charset="0"/>
              </a:rPr>
              <a:t>     a) acquisition the transponder on </a:t>
            </a:r>
            <a:r>
              <a:rPr lang="en-GB" altLang="zh-CN" sz="1500" dirty="0">
                <a:latin typeface="Comic Sans MS" panose="030F0702030302020204" pitchFamily="66" charset="0"/>
              </a:rPr>
              <a:t>“matching” II code </a:t>
            </a:r>
            <a:r>
              <a:rPr lang="en-GB" altLang="zh-CN" sz="1500" dirty="0" smtClean="0">
                <a:latin typeface="Comic Sans MS" panose="030F0702030302020204" pitchFamily="66" charset="0"/>
              </a:rPr>
              <a:t>;</a:t>
            </a:r>
          </a:p>
          <a:p>
            <a:pPr>
              <a:lnSpc>
                <a:spcPct val="110000"/>
              </a:lnSpc>
              <a:spcBef>
                <a:spcPts val="300"/>
              </a:spcBef>
              <a:tabLst>
                <a:tab pos="685800" algn="l"/>
                <a:tab pos="914400" algn="l"/>
                <a:tab pos="1143000" algn="l"/>
                <a:tab pos="1371600" algn="l"/>
                <a:tab pos="266700" algn="l"/>
              </a:tabLst>
            </a:pPr>
            <a:r>
              <a:rPr lang="en-GB" altLang="zh-CN" sz="1500" dirty="0">
                <a:latin typeface="Comic Sans MS" panose="030F0702030302020204" pitchFamily="66" charset="0"/>
              </a:rPr>
              <a:t> </a:t>
            </a:r>
            <a:r>
              <a:rPr lang="en-GB" altLang="zh-CN" sz="1500" dirty="0" smtClean="0">
                <a:latin typeface="Comic Sans MS" panose="030F0702030302020204" pitchFamily="66" charset="0"/>
              </a:rPr>
              <a:t>     b) not </a:t>
            </a:r>
            <a:r>
              <a:rPr lang="en-GB" altLang="zh-CN" sz="1500" dirty="0">
                <a:latin typeface="Comic Sans MS" panose="030F0702030302020204" pitchFamily="66" charset="0"/>
              </a:rPr>
              <a:t>lockout non-SI capable transponders on the "matching" II code; or</a:t>
            </a:r>
            <a:endParaRPr lang="zh-CN" altLang="zh-CN" sz="1500" dirty="0"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tabLst>
                <a:tab pos="685800" algn="l"/>
                <a:tab pos="914400" algn="l"/>
                <a:tab pos="1143000" algn="l"/>
                <a:tab pos="1371600" algn="l"/>
                <a:tab pos="266700" algn="l"/>
              </a:tabLst>
            </a:pPr>
            <a:r>
              <a:rPr lang="en-GB" altLang="zh-CN" sz="1500" dirty="0">
                <a:latin typeface="Comic Sans MS" panose="030F0702030302020204" pitchFamily="66" charset="0"/>
              </a:rPr>
              <a:t> </a:t>
            </a:r>
            <a:r>
              <a:rPr lang="en-GB" altLang="zh-CN" sz="1500" dirty="0" smtClean="0">
                <a:latin typeface="Comic Sans MS" panose="030F0702030302020204" pitchFamily="66" charset="0"/>
              </a:rPr>
              <a:t>     c)use </a:t>
            </a:r>
            <a:r>
              <a:rPr lang="en-GB" altLang="zh-CN" sz="1500" dirty="0">
                <a:latin typeface="Comic Sans MS" panose="030F0702030302020204" pitchFamily="66" charset="0"/>
              </a:rPr>
              <a:t>intermittent lockout for this "matching" II code</a:t>
            </a:r>
            <a:r>
              <a:rPr lang="en-GB" altLang="zh-CN" sz="1500" dirty="0" smtClean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300"/>
              </a:spcBef>
              <a:tabLst>
                <a:tab pos="685800" algn="l"/>
                <a:tab pos="914400" algn="l"/>
                <a:tab pos="1143000" algn="l"/>
                <a:tab pos="1371600" algn="l"/>
                <a:tab pos="266700" algn="l"/>
              </a:tabLst>
            </a:pPr>
            <a:endParaRPr lang="zh-CN" altLang="zh-CN" sz="1400" dirty="0"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tabLst>
                <a:tab pos="685800" algn="l"/>
                <a:tab pos="914400" algn="l"/>
                <a:tab pos="1143000" algn="l"/>
                <a:tab pos="1371600" algn="l"/>
                <a:tab pos="266700" algn="l"/>
              </a:tabLst>
            </a:pPr>
            <a:endParaRPr lang="en-GB" altLang="zh-CN" sz="1400" dirty="0" smtClean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3" panose="05040102010807070707" pitchFamily="18" charset="2"/>
              <a:buChar char="a"/>
              <a:tabLst>
                <a:tab pos="685800" algn="l"/>
                <a:tab pos="914400" algn="l"/>
                <a:tab pos="1143000" algn="l"/>
                <a:tab pos="1371600" algn="l"/>
                <a:tab pos="266700" algn="l"/>
              </a:tabLst>
            </a:pPr>
            <a:endParaRPr lang="en-GB" altLang="zh-CN" sz="1400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Wingdings 3" panose="05040102010807070707" pitchFamily="18" charset="2"/>
              <a:buChar char="a"/>
              <a:tabLst>
                <a:tab pos="685800" algn="l"/>
                <a:tab pos="914400" algn="l"/>
                <a:tab pos="1143000" algn="l"/>
                <a:tab pos="1371600" algn="l"/>
                <a:tab pos="266700" algn="l"/>
              </a:tabLst>
            </a:pPr>
            <a:endParaRPr lang="zh-CN" altLang="zh-CN" sz="1400" dirty="0"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Rectangle 2"/>
          <p:cNvSpPr/>
          <p:nvPr/>
        </p:nvSpPr>
        <p:spPr>
          <a:xfrm>
            <a:off x="-1062175" y="1062436"/>
            <a:ext cx="11864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 sz="2400" b="1" dirty="0" smtClean="0"/>
              <a:t>                Mode </a:t>
            </a:r>
            <a:r>
              <a:rPr lang="en-US" altLang="zh-CN" sz="2400" b="1" dirty="0"/>
              <a:t>S </a:t>
            </a:r>
            <a:r>
              <a:rPr lang="en-US" altLang="zh-CN" sz="2400" b="1" dirty="0" smtClean="0"/>
              <a:t>operations</a:t>
            </a:r>
            <a:r>
              <a:rPr lang="en-US" altLang="zh-CN" sz="2400" dirty="0" smtClean="0"/>
              <a:t>-- </a:t>
            </a:r>
            <a:r>
              <a:rPr lang="en-US" altLang="zh-CN" sz="2200" b="1" dirty="0" smtClean="0"/>
              <a:t>II &amp; SI Code</a:t>
            </a:r>
          </a:p>
        </p:txBody>
      </p:sp>
    </p:spTree>
    <p:extLst>
      <p:ext uri="{BB962C8B-B14F-4D97-AF65-F5344CB8AC3E}">
        <p14:creationId xmlns:p14="http://schemas.microsoft.com/office/powerpoint/2010/main" val="125181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53338" y="2887579"/>
            <a:ext cx="5698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Mode S </a:t>
            </a:r>
            <a:r>
              <a:rPr lang="en-US" sz="4800" dirty="0" smtClean="0">
                <a:latin typeface="Comic Sans MS" panose="030F0702030302020204" pitchFamily="66" charset="0"/>
              </a:rPr>
              <a:t>operations</a:t>
            </a:r>
            <a:endParaRPr lang="en-US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28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2128187"/>
            <a:ext cx="1164336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tabLst>
                <a:tab pos="685800" algn="l"/>
                <a:tab pos="914400" algn="l"/>
                <a:tab pos="1143000" algn="l"/>
                <a:tab pos="1371600" algn="l"/>
                <a:tab pos="266700" algn="l"/>
              </a:tabLst>
            </a:pPr>
            <a:r>
              <a:rPr lang="en-GB" altLang="zh-CN" sz="2000" dirty="0" smtClean="0">
                <a:latin typeface="Comic Sans MS" panose="030F0702030302020204" pitchFamily="66" charset="0"/>
              </a:rPr>
              <a:t>Allocation principle</a:t>
            </a:r>
          </a:p>
          <a:p>
            <a:pPr>
              <a:lnSpc>
                <a:spcPct val="110000"/>
              </a:lnSpc>
              <a:spcBef>
                <a:spcPts val="300"/>
              </a:spcBef>
              <a:tabLst>
                <a:tab pos="685800" algn="l"/>
                <a:tab pos="914400" algn="l"/>
                <a:tab pos="1143000" algn="l"/>
                <a:tab pos="1371600" algn="l"/>
                <a:tab pos="266700" algn="l"/>
              </a:tabLst>
            </a:pPr>
            <a:endParaRPr lang="en-GB" altLang="zh-CN" sz="1400" dirty="0" smtClean="0">
              <a:latin typeface="Comic Sans MS" panose="030F0702030302020204" pitchFamily="66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tabLst>
                <a:tab pos="685800" algn="l"/>
                <a:tab pos="914400" algn="l"/>
                <a:tab pos="1143000" algn="l"/>
                <a:tab pos="1371600" algn="l"/>
                <a:tab pos="266700" algn="l"/>
              </a:tabLst>
            </a:pPr>
            <a:r>
              <a:rPr lang="en-GB" altLang="zh-CN" sz="1600" dirty="0" smtClean="0">
                <a:latin typeface="Comic Sans MS" panose="030F0702030302020204" pitchFamily="66" charset="0"/>
              </a:rPr>
              <a:t>The </a:t>
            </a:r>
            <a:r>
              <a:rPr lang="en-GB" altLang="zh-CN" sz="1600" dirty="0">
                <a:latin typeface="Comic Sans MS" panose="030F0702030302020204" pitchFamily="66" charset="0"/>
              </a:rPr>
              <a:t>IC has to be unique </a:t>
            </a:r>
            <a:r>
              <a:rPr lang="en-GB" altLang="zh-CN" sz="1600" dirty="0" smtClean="0">
                <a:latin typeface="Comic Sans MS" panose="030F0702030302020204" pitchFamily="66" charset="0"/>
              </a:rPr>
              <a:t>:</a:t>
            </a:r>
          </a:p>
          <a:p>
            <a:pPr>
              <a:lnSpc>
                <a:spcPct val="110000"/>
              </a:lnSpc>
              <a:spcBef>
                <a:spcPts val="300"/>
              </a:spcBef>
              <a:tabLst>
                <a:tab pos="685800" algn="l"/>
                <a:tab pos="914400" algn="l"/>
                <a:tab pos="1143000" algn="l"/>
                <a:tab pos="1371600" algn="l"/>
                <a:tab pos="266700" algn="l"/>
              </a:tabLst>
            </a:pPr>
            <a:endParaRPr lang="en-GB" altLang="zh-CN" sz="1600" dirty="0" smtClean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Wingdings 3" panose="05040102010807070707" pitchFamily="18" charset="2"/>
              <a:buChar char="a"/>
              <a:tabLst>
                <a:tab pos="685800" algn="l"/>
                <a:tab pos="914400" algn="l"/>
                <a:tab pos="1143000" algn="l"/>
                <a:tab pos="1371600" algn="l"/>
                <a:tab pos="266700" algn="l"/>
              </a:tabLst>
            </a:pPr>
            <a:r>
              <a:rPr lang="en-GB" altLang="zh-CN" sz="1600" dirty="0" smtClean="0">
                <a:latin typeface="Comic Sans MS" panose="030F0702030302020204" pitchFamily="66" charset="0"/>
              </a:rPr>
              <a:t>It </a:t>
            </a:r>
            <a:r>
              <a:rPr lang="en-GB" altLang="zh-CN" sz="1600" dirty="0">
                <a:latin typeface="Comic Sans MS" panose="030F0702030302020204" pitchFamily="66" charset="0"/>
              </a:rPr>
              <a:t>cannot be used in a coverage overlapping with other (</a:t>
            </a:r>
            <a:r>
              <a:rPr lang="en-GB" altLang="zh-CN" sz="1600" dirty="0" smtClean="0">
                <a:latin typeface="Comic Sans MS" panose="030F0702030302020204" pitchFamily="66" charset="0"/>
              </a:rPr>
              <a:t>non-connected</a:t>
            </a:r>
            <a:r>
              <a:rPr lang="en-GB" altLang="zh-CN" sz="1600" dirty="0">
                <a:latin typeface="Comic Sans MS" panose="030F0702030302020204" pitchFamily="66" charset="0"/>
              </a:rPr>
              <a:t>) interrogators using that same </a:t>
            </a:r>
            <a:r>
              <a:rPr lang="en-GB" altLang="zh-CN" sz="1600" dirty="0" smtClean="0">
                <a:latin typeface="Comic Sans MS" panose="030F0702030302020204" pitchFamily="66" charset="0"/>
              </a:rPr>
              <a:t>II or SI code</a:t>
            </a:r>
            <a:r>
              <a:rPr lang="en-GB" altLang="zh-CN" sz="1600" dirty="0">
                <a:latin typeface="Comic Sans MS" panose="030F0702030302020204" pitchFamily="66" charset="0"/>
              </a:rPr>
              <a:t>. </a:t>
            </a:r>
            <a:endParaRPr lang="en-GB" altLang="zh-CN" sz="1600" dirty="0" smtClean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Wingdings 3" panose="05040102010807070707" pitchFamily="18" charset="2"/>
              <a:buChar char="a"/>
              <a:tabLst>
                <a:tab pos="685800" algn="l"/>
                <a:tab pos="914400" algn="l"/>
                <a:tab pos="1143000" algn="l"/>
                <a:tab pos="1371600" algn="l"/>
                <a:tab pos="266700" algn="l"/>
              </a:tabLst>
            </a:pPr>
            <a:endParaRPr lang="en-US" altLang="zh-CN" sz="1600" dirty="0" smtClean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Wingdings 3" panose="05040102010807070707" pitchFamily="18" charset="2"/>
              <a:buChar char="a"/>
              <a:tabLst>
                <a:tab pos="685800" algn="l"/>
                <a:tab pos="914400" algn="l"/>
                <a:tab pos="1143000" algn="l"/>
                <a:tab pos="1371600" algn="l"/>
                <a:tab pos="266700" algn="l"/>
              </a:tabLst>
            </a:pPr>
            <a:r>
              <a:rPr lang="en-US" altLang="zh-CN" sz="1600" dirty="0" smtClean="0">
                <a:latin typeface="Comic Sans MS" panose="030F0702030302020204" pitchFamily="66" charset="0"/>
              </a:rPr>
              <a:t>The II only interrogator can not have </a:t>
            </a:r>
            <a:r>
              <a:rPr lang="en-US" altLang="zh-CN" sz="1600" dirty="0">
                <a:latin typeface="Comic Sans MS" panose="030F0702030302020204" pitchFamily="66" charset="0"/>
              </a:rPr>
              <a:t>overlapping coverage with </a:t>
            </a:r>
            <a:r>
              <a:rPr lang="en-US" altLang="zh-CN" sz="1600" dirty="0" smtClean="0">
                <a:latin typeface="Comic Sans MS" panose="030F0702030302020204" pitchFamily="66" charset="0"/>
              </a:rPr>
              <a:t>the interrogator with it’s matching SI code.</a:t>
            </a:r>
            <a:r>
              <a:rPr lang="en-GB" altLang="zh-CN" sz="1600" dirty="0">
                <a:latin typeface="Comic Sans MS" panose="030F0702030302020204" pitchFamily="66" charset="0"/>
              </a:rPr>
              <a:t/>
            </a:r>
            <a:br>
              <a:rPr lang="en-GB" altLang="zh-CN" sz="1600" dirty="0">
                <a:latin typeface="Comic Sans MS" panose="030F0702030302020204" pitchFamily="66" charset="0"/>
              </a:rPr>
            </a:br>
            <a:endParaRPr lang="en-GB" altLang="zh-CN" sz="1600" dirty="0"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Rectangle 2"/>
          <p:cNvSpPr/>
          <p:nvPr/>
        </p:nvSpPr>
        <p:spPr>
          <a:xfrm>
            <a:off x="-1062175" y="1062436"/>
            <a:ext cx="11864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 sz="2400" b="1" dirty="0" smtClean="0"/>
              <a:t>                Mode </a:t>
            </a:r>
            <a:r>
              <a:rPr lang="en-US" altLang="zh-CN" sz="2400" b="1" dirty="0"/>
              <a:t>S </a:t>
            </a:r>
            <a:r>
              <a:rPr lang="en-US" altLang="zh-CN" sz="2400" b="1" dirty="0" smtClean="0"/>
              <a:t>operations</a:t>
            </a:r>
            <a:r>
              <a:rPr lang="en-US" altLang="zh-CN" sz="2400" dirty="0" smtClean="0"/>
              <a:t>-- </a:t>
            </a:r>
            <a:r>
              <a:rPr lang="en-US" altLang="zh-CN" sz="2200" b="1" dirty="0" smtClean="0"/>
              <a:t>II &amp; SI Code</a:t>
            </a:r>
          </a:p>
        </p:txBody>
      </p:sp>
    </p:spTree>
    <p:extLst>
      <p:ext uri="{BB962C8B-B14F-4D97-AF65-F5344CB8AC3E}">
        <p14:creationId xmlns:p14="http://schemas.microsoft.com/office/powerpoint/2010/main" val="157223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029229"/>
            <a:ext cx="12293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omic Sans MS" panose="030F0702030302020204" pitchFamily="66" charset="0"/>
              </a:rPr>
              <a:t>Mode S  </a:t>
            </a:r>
            <a:r>
              <a:rPr lang="en-US" altLang="zh-CN" dirty="0" smtClean="0">
                <a:latin typeface="Comic Sans MS" panose="030F0702030302020204" pitchFamily="66" charset="0"/>
              </a:rPr>
              <a:t>Acquisition:  </a:t>
            </a:r>
            <a:r>
              <a:rPr lang="en-US" altLang="zh-CN" dirty="0">
                <a:latin typeface="Comic Sans MS" panose="030F0702030302020204" pitchFamily="66" charset="0"/>
              </a:rPr>
              <a:t>Obtain aircraft’s </a:t>
            </a:r>
            <a:r>
              <a:rPr lang="en-US" altLang="zh-CN" dirty="0" smtClean="0">
                <a:latin typeface="Comic Sans MS" panose="030F0702030302020204" pitchFamily="66" charset="0"/>
              </a:rPr>
              <a:t>ICAO 24bits address and </a:t>
            </a:r>
            <a:r>
              <a:rPr lang="en-US" altLang="zh-CN" dirty="0">
                <a:latin typeface="Comic Sans MS" panose="030F0702030302020204" pitchFamily="66" charset="0"/>
              </a:rPr>
              <a:t>approximate position </a:t>
            </a:r>
            <a:r>
              <a:rPr lang="en-US" altLang="zh-CN" dirty="0" smtClean="0">
                <a:latin typeface="Comic Sans MS" panose="030F0702030302020204" pitchFamily="66" charset="0"/>
              </a:rPr>
              <a:t>information for next </a:t>
            </a:r>
            <a:r>
              <a:rPr lang="en-US" altLang="zh-CN" dirty="0">
                <a:latin typeface="Comic Sans MS" panose="030F0702030302020204" pitchFamily="66" charset="0"/>
              </a:rPr>
              <a:t>roll-call activity</a:t>
            </a:r>
            <a:r>
              <a:rPr lang="en-US" altLang="zh-CN" dirty="0" smtClean="0">
                <a:latin typeface="Comic Sans MS" panose="030F0702030302020204" pitchFamily="66" charset="0"/>
              </a:rPr>
              <a:t>.</a:t>
            </a:r>
          </a:p>
          <a:p>
            <a:endParaRPr lang="en-US" altLang="zh-CN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Comic Sans MS" panose="030F0702030302020204" pitchFamily="66" charset="0"/>
              </a:rPr>
              <a:t>Multisite acquisition: </a:t>
            </a:r>
            <a:r>
              <a:rPr lang="en-US" altLang="zh-CN" dirty="0">
                <a:latin typeface="Comic Sans MS" panose="030F0702030302020204" pitchFamily="66" charset="0"/>
              </a:rPr>
              <a:t>U</a:t>
            </a:r>
            <a:r>
              <a:rPr lang="en-US" altLang="zh-CN" dirty="0" smtClean="0">
                <a:latin typeface="Comic Sans MS" panose="030F0702030302020204" pitchFamily="66" charset="0"/>
              </a:rPr>
              <a:t>sing </a:t>
            </a:r>
            <a:r>
              <a:rPr lang="en-US" altLang="zh-CN" dirty="0">
                <a:latin typeface="Comic Sans MS" panose="030F0702030302020204" pitchFamily="66" charset="0"/>
              </a:rPr>
              <a:t>the Mode S-only all-call </a:t>
            </a:r>
            <a:r>
              <a:rPr lang="en-US" altLang="zh-CN" dirty="0" smtClean="0">
                <a:latin typeface="Comic Sans MS" panose="030F0702030302020204" pitchFamily="66" charset="0"/>
              </a:rPr>
              <a:t>UF11. </a:t>
            </a:r>
            <a:r>
              <a:rPr lang="en-US" altLang="zh-CN" dirty="0">
                <a:latin typeface="Comic Sans MS" panose="030F0702030302020204" pitchFamily="66" charset="0"/>
              </a:rPr>
              <a:t>The </a:t>
            </a:r>
            <a:r>
              <a:rPr lang="en-US" altLang="zh-CN" dirty="0" smtClean="0">
                <a:latin typeface="Comic Sans MS" panose="030F0702030302020204" pitchFamily="66" charset="0"/>
              </a:rPr>
              <a:t>transponder replies DF11 to this interrogation </a:t>
            </a:r>
            <a:r>
              <a:rPr lang="en-US" altLang="zh-CN" dirty="0">
                <a:latin typeface="Comic Sans MS" panose="030F0702030302020204" pitchFamily="66" charset="0"/>
              </a:rPr>
              <a:t>if it is not in a lockout state to that specific IC. </a:t>
            </a:r>
            <a:r>
              <a:rPr lang="en-US" altLang="zh-CN" dirty="0" smtClean="0">
                <a:latin typeface="Comic Sans MS" panose="030F0702030302020204" pitchFamily="66" charset="0"/>
              </a:rPr>
              <a:t>(II=1-15,SI=1-63)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40683">
            <a:off x="3324659" y="4245439"/>
            <a:ext cx="4194040" cy="6725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70336">
            <a:off x="4777896" y="4806655"/>
            <a:ext cx="3160443" cy="6978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789" y="5184178"/>
            <a:ext cx="716777" cy="4245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8817" y="5477114"/>
            <a:ext cx="675465" cy="1388151"/>
          </a:xfrm>
          <a:prstGeom prst="rect">
            <a:avLst/>
          </a:prstGeom>
        </p:spPr>
      </p:pic>
      <p:pic>
        <p:nvPicPr>
          <p:cNvPr id="11" name="Picture 39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809" y="3526368"/>
            <a:ext cx="1008112" cy="30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右箭头 5"/>
          <p:cNvSpPr/>
          <p:nvPr/>
        </p:nvSpPr>
        <p:spPr>
          <a:xfrm rot="20284188">
            <a:off x="7202669" y="3530446"/>
            <a:ext cx="711625" cy="30021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右箭头 12"/>
          <p:cNvSpPr/>
          <p:nvPr/>
        </p:nvSpPr>
        <p:spPr>
          <a:xfrm rot="9362102">
            <a:off x="4478505" y="5675165"/>
            <a:ext cx="725792" cy="24491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2" name="Rectangle 2"/>
          <p:cNvSpPr/>
          <p:nvPr/>
        </p:nvSpPr>
        <p:spPr>
          <a:xfrm>
            <a:off x="-1160525" y="1011289"/>
            <a:ext cx="1186430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 sz="2400" b="1" dirty="0" smtClean="0"/>
              <a:t>                Mode </a:t>
            </a:r>
            <a:r>
              <a:rPr lang="en-US" altLang="zh-CN" sz="2400" b="1" dirty="0"/>
              <a:t>S </a:t>
            </a:r>
            <a:r>
              <a:rPr lang="en-US" altLang="zh-CN" sz="2400" b="1" dirty="0" smtClean="0"/>
              <a:t>operations</a:t>
            </a:r>
            <a:r>
              <a:rPr lang="en-US" altLang="zh-CN" sz="2400" dirty="0" smtClean="0"/>
              <a:t>-- </a:t>
            </a:r>
            <a:r>
              <a:rPr lang="en-US" altLang="zh-CN" sz="2200" b="1" dirty="0" smtClean="0"/>
              <a:t>Acquisition</a:t>
            </a:r>
            <a:r>
              <a:rPr lang="en-US" altLang="zh-CN" sz="2200" dirty="0" smtClean="0"/>
              <a:t> </a:t>
            </a:r>
            <a:r>
              <a:rPr lang="en-US" altLang="zh-CN" sz="2400" dirty="0"/>
              <a:t>&amp; </a:t>
            </a:r>
            <a:r>
              <a:rPr lang="en-US" altLang="zh-CN" sz="2200" b="1" dirty="0" smtClean="0"/>
              <a:t>Lockout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200" b="1" dirty="0"/>
              <a:t> </a:t>
            </a:r>
            <a:r>
              <a:rPr lang="en-US" altLang="zh-CN" sz="2200" b="1" dirty="0" smtClean="0"/>
              <a:t>                                                          Acquisition </a:t>
            </a:r>
          </a:p>
        </p:txBody>
      </p:sp>
    </p:spTree>
    <p:extLst>
      <p:ext uri="{BB962C8B-B14F-4D97-AF65-F5344CB8AC3E}">
        <p14:creationId xmlns:p14="http://schemas.microsoft.com/office/powerpoint/2010/main" val="293000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7640" y="1937913"/>
            <a:ext cx="1202436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Comic Sans MS" panose="030F0702030302020204" pitchFamily="66" charset="0"/>
              </a:rPr>
              <a:t>Lockout:  </a:t>
            </a:r>
            <a:r>
              <a:rPr lang="en-US" altLang="zh-CN" sz="1600" dirty="0">
                <a:latin typeface="Comic Sans MS" panose="030F0702030302020204" pitchFamily="66" charset="0"/>
              </a:rPr>
              <a:t>Once acquired, the Mode </a:t>
            </a:r>
            <a:r>
              <a:rPr lang="en-US" altLang="zh-CN" sz="1600" dirty="0" smtClean="0">
                <a:latin typeface="Comic Sans MS" panose="030F0702030302020204" pitchFamily="66" charset="0"/>
              </a:rPr>
              <a:t>S transponder should </a:t>
            </a:r>
            <a:r>
              <a:rPr lang="en-US" altLang="zh-CN" sz="1600" dirty="0">
                <a:latin typeface="Comic Sans MS" panose="030F0702030302020204" pitchFamily="66" charset="0"/>
              </a:rPr>
              <a:t>be locked out from replying </a:t>
            </a:r>
            <a:r>
              <a:rPr lang="en-US" altLang="zh-CN" sz="1600" dirty="0" smtClean="0">
                <a:latin typeface="Comic Sans MS" panose="030F0702030302020204" pitchFamily="66" charset="0"/>
              </a:rPr>
              <a:t>to </a:t>
            </a:r>
            <a:r>
              <a:rPr lang="en-US" altLang="zh-CN" sz="1600" dirty="0">
                <a:latin typeface="Comic Sans MS" panose="030F0702030302020204" pitchFamily="66" charset="0"/>
              </a:rPr>
              <a:t>subsequent Mode S all-call interrogations form specific </a:t>
            </a:r>
            <a:r>
              <a:rPr lang="en-US" altLang="zh-CN" sz="1600" dirty="0" smtClean="0">
                <a:latin typeface="Comic Sans MS" panose="030F0702030302020204" pitchFamily="66" charset="0"/>
              </a:rPr>
              <a:t>IC code Mode S radar in </a:t>
            </a:r>
            <a:r>
              <a:rPr lang="en-US" altLang="zh-CN" sz="1600" dirty="0">
                <a:latin typeface="Comic Sans MS" panose="030F0702030302020204" pitchFamily="66" charset="0"/>
              </a:rPr>
              <a:t>order to minimize all-call synchronous garbling. </a:t>
            </a:r>
            <a:endParaRPr lang="en-US" altLang="zh-CN" sz="16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Comic Sans MS" panose="030F0702030302020204" pitchFamily="66" charset="0"/>
              </a:rPr>
              <a:t>This </a:t>
            </a:r>
            <a:r>
              <a:rPr lang="en-US" altLang="zh-CN" sz="1600" dirty="0">
                <a:latin typeface="Comic Sans MS" panose="030F0702030302020204" pitchFamily="66" charset="0"/>
              </a:rPr>
              <a:t>lockout condition is controlled by the Mode S </a:t>
            </a:r>
            <a:r>
              <a:rPr lang="en-US" altLang="zh-CN" sz="1600" dirty="0" smtClean="0">
                <a:latin typeface="Comic Sans MS" panose="030F0702030302020204" pitchFamily="66" charset="0"/>
              </a:rPr>
              <a:t>radar through Roll-Call interrogation. </a:t>
            </a:r>
            <a:r>
              <a:rPr lang="en-US" altLang="zh-CN" sz="1600" dirty="0">
                <a:latin typeface="Comic Sans MS" panose="030F0702030302020204" pitchFamily="66" charset="0"/>
              </a:rPr>
              <a:t>If for any reason an aircraft ceases to receive </a:t>
            </a:r>
            <a:r>
              <a:rPr lang="en-US" altLang="zh-CN" sz="1600" dirty="0" smtClean="0">
                <a:latin typeface="Comic Sans MS" panose="030F0702030302020204" pitchFamily="66" charset="0"/>
              </a:rPr>
              <a:t>roll-call interrogations </a:t>
            </a:r>
            <a:r>
              <a:rPr lang="en-US" altLang="zh-CN" sz="1600" dirty="0">
                <a:latin typeface="Comic Sans MS" panose="030F0702030302020204" pitchFamily="66" charset="0"/>
              </a:rPr>
              <a:t>containing a lockout command for a period of </a:t>
            </a:r>
            <a:r>
              <a:rPr lang="en-US" altLang="zh-CN" sz="1600" dirty="0" smtClean="0">
                <a:latin typeface="Comic Sans MS" panose="030F0702030302020204" pitchFamily="66" charset="0"/>
              </a:rPr>
              <a:t>18 </a:t>
            </a:r>
            <a:r>
              <a:rPr lang="en-US" altLang="zh-CN" sz="1600" dirty="0">
                <a:latin typeface="Comic Sans MS" panose="030F0702030302020204" pitchFamily="66" charset="0"/>
              </a:rPr>
              <a:t>seconds, </a:t>
            </a:r>
            <a:r>
              <a:rPr lang="en-US" altLang="zh-CN" sz="1600" dirty="0" smtClean="0">
                <a:latin typeface="Comic Sans MS" panose="030F0702030302020204" pitchFamily="66" charset="0"/>
              </a:rPr>
              <a:t>the lockout state will </a:t>
            </a:r>
            <a:r>
              <a:rPr lang="en-US" altLang="zh-CN" sz="1600" dirty="0">
                <a:latin typeface="Comic Sans MS" panose="030F0702030302020204" pitchFamily="66" charset="0"/>
              </a:rPr>
              <a:t>lapse so that the </a:t>
            </a:r>
            <a:r>
              <a:rPr lang="en-US" altLang="zh-CN" sz="1600" dirty="0" smtClean="0">
                <a:latin typeface="Comic Sans MS" panose="030F0702030302020204" pitchFamily="66" charset="0"/>
              </a:rPr>
              <a:t>aircraft can </a:t>
            </a:r>
            <a:r>
              <a:rPr lang="en-US" altLang="zh-CN" sz="1600" dirty="0">
                <a:latin typeface="Comic Sans MS" panose="030F0702030302020204" pitchFamily="66" charset="0"/>
              </a:rPr>
              <a:t>be reacquired by </a:t>
            </a:r>
            <a:r>
              <a:rPr lang="en-US" altLang="zh-CN" sz="1600" dirty="0" smtClean="0">
                <a:latin typeface="Comic Sans MS" panose="030F0702030302020204" pitchFamily="66" charset="0"/>
              </a:rPr>
              <a:t>Mode </a:t>
            </a:r>
            <a:r>
              <a:rPr lang="en-US" altLang="zh-CN" sz="1600" dirty="0">
                <a:latin typeface="Comic Sans MS" panose="030F0702030302020204" pitchFamily="66" charset="0"/>
              </a:rPr>
              <a:t>S acquisition. </a:t>
            </a:r>
            <a:br>
              <a:rPr lang="en-US" altLang="zh-CN" sz="1600" dirty="0">
                <a:latin typeface="Comic Sans MS" panose="030F0702030302020204" pitchFamily="66" charset="0"/>
              </a:rPr>
            </a:br>
            <a:r>
              <a:rPr lang="en-US" altLang="zh-CN" sz="1600" dirty="0"/>
              <a:t/>
            </a:r>
            <a:br>
              <a:rPr lang="en-US" altLang="zh-CN" sz="1600" dirty="0"/>
            </a:br>
            <a:r>
              <a:rPr lang="en-US" altLang="zh-CN" sz="1600" dirty="0">
                <a:latin typeface="Comic Sans MS" panose="030F0702030302020204" pitchFamily="66" charset="0"/>
              </a:rPr>
              <a:t/>
            </a:r>
            <a:br>
              <a:rPr lang="en-US" altLang="zh-CN" sz="1600" dirty="0">
                <a:latin typeface="Comic Sans MS" panose="030F0702030302020204" pitchFamily="66" charset="0"/>
              </a:rPr>
            </a:br>
            <a:endParaRPr lang="en-US" altLang="zh-CN" sz="1600" dirty="0">
              <a:latin typeface="Comic Sans MS" panose="030F0702030302020204" pitchFamily="66" charset="0"/>
            </a:endParaRPr>
          </a:p>
          <a:p>
            <a:r>
              <a:rPr lang="en-US" altLang="zh-CN" sz="1600" dirty="0">
                <a:latin typeface="Comic Sans MS" panose="030F0702030302020204" pitchFamily="66" charset="0"/>
              </a:rPr>
              <a:t>      </a:t>
            </a:r>
            <a:endParaRPr lang="en-US" altLang="zh-CN" sz="1600" dirty="0" smtClean="0">
              <a:latin typeface="Comic Sans MS" panose="030F0702030302020204" pitchFamily="66" charset="0"/>
            </a:endParaRPr>
          </a:p>
          <a:p>
            <a:endParaRPr lang="en-US" altLang="zh-CN" sz="1600" dirty="0">
              <a:latin typeface="Comic Sans MS" panose="030F0702030302020204" pitchFamily="66" charset="0"/>
            </a:endParaRPr>
          </a:p>
          <a:p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22300" y="3492499"/>
            <a:ext cx="1278561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924912"/>
              </p:ext>
            </p:extLst>
          </p:nvPr>
        </p:nvGraphicFramePr>
        <p:xfrm>
          <a:off x="167640" y="4068418"/>
          <a:ext cx="3890914" cy="1431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Visio" r:id="rId4" imgW="6676987" imgH="2457475" progId="Visio.Drawing.15">
                  <p:embed/>
                </p:oleObj>
              </mc:Choice>
              <mc:Fallback>
                <p:oleObj name="Visio" r:id="rId4" imgW="6676987" imgH="2457475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" y="4068418"/>
                        <a:ext cx="3890914" cy="14317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88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132105"/>
              </p:ext>
            </p:extLst>
          </p:nvPr>
        </p:nvGraphicFramePr>
        <p:xfrm>
          <a:off x="4170042" y="4089786"/>
          <a:ext cx="3834525" cy="141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Visio" r:id="rId6" imgW="6753111" imgH="2457475" progId="Visio.Drawing.15">
                  <p:embed/>
                </p:oleObj>
              </mc:Choice>
              <mc:Fallback>
                <p:oleObj name="Visio" r:id="rId6" imgW="6753111" imgH="2457475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0042" y="4089786"/>
                        <a:ext cx="3834525" cy="1410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7640" y="2001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929230"/>
              </p:ext>
            </p:extLst>
          </p:nvPr>
        </p:nvGraphicFramePr>
        <p:xfrm>
          <a:off x="8116055" y="4068418"/>
          <a:ext cx="3906477" cy="1583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Visio" r:id="rId8" imgW="6753111" imgH="2724170" progId="Visio.Drawing.15">
                  <p:embed/>
                </p:oleObj>
              </mc:Choice>
              <mc:Fallback>
                <p:oleObj name="Visio" r:id="rId8" imgW="6753111" imgH="2724170" progId="Visio.Drawing.1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6055" y="4068418"/>
                        <a:ext cx="3906477" cy="158309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104900" y="5675256"/>
            <a:ext cx="2372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II CODE LOCK OUT, II </a:t>
            </a:r>
            <a:r>
              <a:rPr lang="zh-CN" altLang="en-US" dirty="0" smtClean="0"/>
              <a:t>≠</a:t>
            </a:r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032268" y="5653376"/>
            <a:ext cx="263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II CODE LOCK OUT, </a:t>
            </a:r>
            <a:r>
              <a:rPr lang="en-US" altLang="zh-CN" dirty="0"/>
              <a:t>II </a:t>
            </a:r>
            <a:r>
              <a:rPr lang="zh-CN" altLang="en-US" dirty="0"/>
              <a:t>≠</a:t>
            </a:r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9050020" y="55763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SI CODE LOCK OUT</a:t>
            </a:r>
            <a:endParaRPr lang="zh-CN" alt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6" name="Rectangle 2"/>
          <p:cNvSpPr/>
          <p:nvPr/>
        </p:nvSpPr>
        <p:spPr>
          <a:xfrm>
            <a:off x="-1160525" y="1011289"/>
            <a:ext cx="1186430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 sz="2400" b="1" dirty="0" smtClean="0"/>
              <a:t>                Mode </a:t>
            </a:r>
            <a:r>
              <a:rPr lang="en-US" altLang="zh-CN" sz="2400" b="1" dirty="0"/>
              <a:t>S </a:t>
            </a:r>
            <a:r>
              <a:rPr lang="en-US" altLang="zh-CN" sz="2400" b="1" dirty="0" smtClean="0"/>
              <a:t>operations</a:t>
            </a:r>
            <a:r>
              <a:rPr lang="en-US" altLang="zh-CN" sz="2400" dirty="0" smtClean="0"/>
              <a:t>-- </a:t>
            </a:r>
            <a:r>
              <a:rPr lang="en-US" altLang="zh-CN" sz="2300" b="1" dirty="0" smtClean="0"/>
              <a:t>Acquisition</a:t>
            </a:r>
            <a:r>
              <a:rPr lang="en-US" altLang="zh-CN" sz="2300" dirty="0" smtClean="0"/>
              <a:t> </a:t>
            </a:r>
            <a:r>
              <a:rPr lang="en-US" altLang="zh-CN" sz="2300" dirty="0"/>
              <a:t>&amp; </a:t>
            </a:r>
            <a:r>
              <a:rPr lang="en-US" altLang="zh-CN" sz="2300" b="1" dirty="0" smtClean="0"/>
              <a:t>Lockout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200" b="1" dirty="0"/>
              <a:t> </a:t>
            </a:r>
            <a:r>
              <a:rPr lang="en-US" altLang="zh-CN" sz="2200" b="1" dirty="0" smtClean="0"/>
              <a:t>                                                          </a:t>
            </a:r>
            <a:r>
              <a:rPr lang="en-US" altLang="zh-CN" sz="2300" b="1" dirty="0" smtClean="0"/>
              <a:t>Locko</a:t>
            </a:r>
            <a:r>
              <a:rPr lang="en-US" altLang="zh-CN" sz="2200" b="1" dirty="0" smtClean="0"/>
              <a:t>ut </a:t>
            </a:r>
          </a:p>
        </p:txBody>
      </p:sp>
    </p:spTree>
    <p:extLst>
      <p:ext uri="{BB962C8B-B14F-4D97-AF65-F5344CB8AC3E}">
        <p14:creationId xmlns:p14="http://schemas.microsoft.com/office/powerpoint/2010/main" val="480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Rectangle 2"/>
          <p:cNvSpPr/>
          <p:nvPr/>
        </p:nvSpPr>
        <p:spPr>
          <a:xfrm>
            <a:off x="-736796" y="932165"/>
            <a:ext cx="11864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2400" b="1" dirty="0"/>
              <a:t>Mode S </a:t>
            </a:r>
            <a:r>
              <a:rPr lang="en-US" altLang="zh-CN" sz="2400" b="1" dirty="0" smtClean="0"/>
              <a:t>operations</a:t>
            </a:r>
            <a:r>
              <a:rPr lang="en-US" altLang="zh-CN" sz="2400" dirty="0" smtClean="0"/>
              <a:t>—</a:t>
            </a:r>
            <a:r>
              <a:rPr lang="en-US" altLang="zh-CN" sz="2300" b="1" dirty="0"/>
              <a:t>P</a:t>
            </a:r>
            <a:r>
              <a:rPr lang="en-US" altLang="zh-CN" sz="2300" b="1" dirty="0" smtClean="0"/>
              <a:t>rogressive</a:t>
            </a:r>
            <a:r>
              <a:rPr lang="en-US" altLang="zh-CN" sz="2200" b="1" dirty="0" smtClean="0"/>
              <a:t> </a:t>
            </a:r>
            <a:r>
              <a:rPr lang="en-US" altLang="zh-CN" sz="2300" b="1" dirty="0" smtClean="0"/>
              <a:t>Interaction Between Interrogator and </a:t>
            </a:r>
            <a:r>
              <a:rPr lang="en-US" altLang="zh-CN" sz="2300" b="1" dirty="0"/>
              <a:t>T</a:t>
            </a:r>
            <a:r>
              <a:rPr lang="en-US" altLang="zh-CN" sz="2300" b="1" dirty="0" smtClean="0"/>
              <a:t>ransponder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22" y="2311102"/>
            <a:ext cx="810530" cy="8105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996" y="5377994"/>
            <a:ext cx="735383" cy="4355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4307" y="5681411"/>
            <a:ext cx="582185" cy="11964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844" y="2188555"/>
            <a:ext cx="810530" cy="8105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44" y="2152295"/>
            <a:ext cx="810530" cy="81053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173" y="2230790"/>
            <a:ext cx="810530" cy="81053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65" y="2314139"/>
            <a:ext cx="810530" cy="81053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 bwMode="auto">
          <a:xfrm>
            <a:off x="304092" y="2130038"/>
            <a:ext cx="232218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en-US" altLang="zh-CN" sz="1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(UF11+DF11)*N</a:t>
            </a:r>
          </a:p>
          <a:p>
            <a:pPr algn="ctr" eaLnBrk="1" hangingPunct="1"/>
            <a:r>
              <a:rPr lang="en-US" altLang="zh-CN" sz="1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AA+Range+Azimuth=plot</a:t>
            </a:r>
            <a:endParaRPr lang="zh-CN" altLang="en-US" sz="1000" b="1" dirty="0">
              <a:solidFill>
                <a:srgbClr val="FF00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52" name="文本框 51"/>
          <p:cNvSpPr txBox="1"/>
          <p:nvPr/>
        </p:nvSpPr>
        <p:spPr bwMode="auto">
          <a:xfrm>
            <a:off x="2106663" y="2039156"/>
            <a:ext cx="2043559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en-US" altLang="zh-CN" sz="1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(UF11+DF11)*N</a:t>
            </a:r>
          </a:p>
          <a:p>
            <a:pPr algn="ctr" eaLnBrk="1" hangingPunct="1"/>
            <a:r>
              <a:rPr lang="en-US" altLang="zh-CN" sz="1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AA+Rang+Azimuth+</a:t>
            </a:r>
          </a:p>
          <a:p>
            <a:pPr algn="ctr" eaLnBrk="1" hangingPunct="1"/>
            <a:r>
              <a:rPr lang="en-US" altLang="zh-CN" sz="1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Speed Vector=Track</a:t>
            </a:r>
          </a:p>
          <a:p>
            <a:pPr algn="ctr" eaLnBrk="1" hangingPunct="1"/>
            <a:endParaRPr lang="zh-CN" altLang="en-US" sz="800" b="1" dirty="0">
              <a:solidFill>
                <a:srgbClr val="FF00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53" name="文本框 52"/>
          <p:cNvSpPr txBox="1"/>
          <p:nvPr/>
        </p:nvSpPr>
        <p:spPr bwMode="auto">
          <a:xfrm>
            <a:off x="3494018" y="1996657"/>
            <a:ext cx="23221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en-US" altLang="zh-CN" sz="1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(UF11+DF11)*N</a:t>
            </a:r>
          </a:p>
          <a:p>
            <a:pPr algn="ctr"/>
            <a:r>
              <a:rPr lang="en-US" altLang="zh-CN" sz="1000" b="1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BDS1,0+</a:t>
            </a:r>
            <a:r>
              <a:rPr lang="en-US" altLang="zh-CN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BDS1,7</a:t>
            </a:r>
            <a:endParaRPr lang="zh-CN" altLang="en-US" sz="1000" dirty="0">
              <a:solidFill>
                <a:srgbClr val="00003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/>
            <a:endParaRPr lang="en-US" altLang="zh-CN" sz="800" b="1" dirty="0" smtClean="0">
              <a:solidFill>
                <a:srgbClr val="FF00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54" name="文本框 53"/>
          <p:cNvSpPr txBox="1"/>
          <p:nvPr/>
        </p:nvSpPr>
        <p:spPr bwMode="auto">
          <a:xfrm>
            <a:off x="5195355" y="1858946"/>
            <a:ext cx="2322189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en-US" altLang="zh-CN" sz="1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(UF11+DF11)*N</a:t>
            </a:r>
          </a:p>
          <a:p>
            <a:pPr algn="ctr"/>
            <a:r>
              <a:rPr lang="en-US" altLang="zh-CN" sz="1000" b="1" dirty="0">
                <a:solidFill>
                  <a:srgbClr val="7030A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BDS2,0</a:t>
            </a:r>
            <a:r>
              <a:rPr lang="en-US" altLang="zh-CN" sz="1000" b="1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+</a:t>
            </a:r>
            <a:r>
              <a:rPr lang="en-US" altLang="zh-CN" sz="1000" b="1" dirty="0">
                <a:solidFill>
                  <a:srgbClr val="00B05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BDS3,0</a:t>
            </a:r>
          </a:p>
          <a:p>
            <a:pPr algn="ctr"/>
            <a:r>
              <a:rPr lang="en-US" altLang="zh-CN" sz="1000" b="1" dirty="0">
                <a:solidFill>
                  <a:srgbClr val="00B05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LOCKOUT</a:t>
            </a:r>
            <a:endParaRPr lang="zh-CN" altLang="en-US" sz="1000" b="1" dirty="0">
              <a:solidFill>
                <a:srgbClr val="00B05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  <a:p>
            <a:pPr algn="ctr" eaLnBrk="1" hangingPunct="1"/>
            <a:endParaRPr lang="en-US" altLang="zh-CN" sz="800" b="1" dirty="0" smtClean="0">
              <a:solidFill>
                <a:srgbClr val="FF00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55" name="文本框 54"/>
          <p:cNvSpPr txBox="1"/>
          <p:nvPr/>
        </p:nvSpPr>
        <p:spPr bwMode="auto">
          <a:xfrm>
            <a:off x="6842989" y="1918320"/>
            <a:ext cx="2322189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en-US" altLang="zh-CN" sz="10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BDS6,0</a:t>
            </a:r>
          </a:p>
          <a:p>
            <a:pPr algn="ctr" eaLnBrk="1" hangingPunct="1"/>
            <a:r>
              <a:rPr lang="en-US" altLang="zh-CN" sz="1000" b="1" dirty="0" smtClean="0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BDS4,0</a:t>
            </a:r>
            <a:r>
              <a:rPr lang="en-US" altLang="zh-CN" sz="1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+</a:t>
            </a:r>
            <a:r>
              <a:rPr lang="en-US" altLang="zh-CN" sz="1000" b="1" dirty="0" smtClean="0">
                <a:solidFill>
                  <a:srgbClr val="FD2BE4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BDS5,0</a:t>
            </a:r>
          </a:p>
          <a:p>
            <a:pPr algn="ctr"/>
            <a:r>
              <a:rPr lang="en-US" altLang="zh-CN" sz="1000" b="1" dirty="0" smtClean="0">
                <a:solidFill>
                  <a:srgbClr val="00B05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LOCKOUT</a:t>
            </a:r>
            <a:endParaRPr lang="zh-CN" altLang="en-US" sz="1000" b="1" dirty="0">
              <a:solidFill>
                <a:srgbClr val="00B05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56" name="文本框 55"/>
          <p:cNvSpPr txBox="1"/>
          <p:nvPr/>
        </p:nvSpPr>
        <p:spPr bwMode="auto">
          <a:xfrm>
            <a:off x="8239398" y="2029524"/>
            <a:ext cx="2322189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en-US" altLang="zh-CN" sz="10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BDS6,0</a:t>
            </a:r>
          </a:p>
          <a:p>
            <a:pPr algn="ctr" eaLnBrk="1" hangingPunct="1"/>
            <a:r>
              <a:rPr lang="en-US" altLang="zh-CN" sz="1000" b="1" dirty="0" smtClean="0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BDS4,0</a:t>
            </a:r>
            <a:r>
              <a:rPr lang="en-US" altLang="zh-CN" sz="1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+</a:t>
            </a:r>
            <a:r>
              <a:rPr lang="en-US" altLang="zh-CN" sz="1000" b="1" dirty="0" smtClean="0">
                <a:solidFill>
                  <a:srgbClr val="FD2BE4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BDS5,0</a:t>
            </a:r>
          </a:p>
          <a:p>
            <a:pPr algn="ctr"/>
            <a:r>
              <a:rPr lang="en-US" altLang="zh-CN" sz="1000" b="1" dirty="0">
                <a:solidFill>
                  <a:srgbClr val="00B05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LOCKOUT</a:t>
            </a:r>
            <a:endParaRPr lang="zh-CN" altLang="en-US" sz="1000" b="1" dirty="0">
              <a:solidFill>
                <a:srgbClr val="00B05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  <a:p>
            <a:pPr algn="ctr" eaLnBrk="1" hangingPunct="1"/>
            <a:endParaRPr lang="zh-CN" altLang="en-US" sz="800" b="1" dirty="0">
              <a:solidFill>
                <a:srgbClr val="FD2BE4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63" name="文本框 62"/>
          <p:cNvSpPr txBox="1"/>
          <p:nvPr/>
        </p:nvSpPr>
        <p:spPr bwMode="auto">
          <a:xfrm>
            <a:off x="6415633" y="1571594"/>
            <a:ext cx="417646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Freestyle Script" panose="030804020302050B0404" pitchFamily="66" charset="0"/>
                <a:ea typeface="黑体" panose="02010609060101010101" pitchFamily="49" charset="-122"/>
              </a:rPr>
              <a:t>By-ISAAC</a:t>
            </a:r>
            <a:endParaRPr lang="zh-CN" altLang="en-US" sz="2000" b="1" dirty="0">
              <a:solidFill>
                <a:schemeClr val="bg1"/>
              </a:solidFill>
              <a:latin typeface="Freestyle Script" panose="030804020302050B0404" pitchFamily="66" charset="0"/>
              <a:ea typeface="黑体" panose="02010609060101010101" pitchFamily="49" charset="-122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301" y="2306651"/>
            <a:ext cx="810530" cy="810530"/>
          </a:xfrm>
          <a:prstGeom prst="rect">
            <a:avLst/>
          </a:prstGeom>
        </p:spPr>
      </p:pic>
      <p:cxnSp>
        <p:nvCxnSpPr>
          <p:cNvPr id="913" name="直接箭头连接符 912"/>
          <p:cNvCxnSpPr/>
          <p:nvPr/>
        </p:nvCxnSpPr>
        <p:spPr>
          <a:xfrm>
            <a:off x="1763757" y="2882900"/>
            <a:ext cx="3458115" cy="24950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5" name="直接箭头连接符 914"/>
          <p:cNvCxnSpPr/>
          <p:nvPr/>
        </p:nvCxnSpPr>
        <p:spPr>
          <a:xfrm>
            <a:off x="3179483" y="2831719"/>
            <a:ext cx="2077194" cy="25115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8" name="直接箭头连接符 917"/>
          <p:cNvCxnSpPr/>
          <p:nvPr/>
        </p:nvCxnSpPr>
        <p:spPr>
          <a:xfrm>
            <a:off x="4549140" y="2811335"/>
            <a:ext cx="747147" cy="24973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箭头连接符 102"/>
          <p:cNvCxnSpPr/>
          <p:nvPr/>
        </p:nvCxnSpPr>
        <p:spPr>
          <a:xfrm>
            <a:off x="4648200" y="2735580"/>
            <a:ext cx="711002" cy="25398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箭头连接符 103"/>
          <p:cNvCxnSpPr/>
          <p:nvPr/>
        </p:nvCxnSpPr>
        <p:spPr>
          <a:xfrm>
            <a:off x="4792980" y="2811335"/>
            <a:ext cx="620866" cy="24406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箭头连接符 109"/>
          <p:cNvCxnSpPr/>
          <p:nvPr/>
        </p:nvCxnSpPr>
        <p:spPr>
          <a:xfrm flipH="1">
            <a:off x="5463148" y="2853358"/>
            <a:ext cx="676406" cy="23811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箭头连接符 111"/>
          <p:cNvCxnSpPr/>
          <p:nvPr/>
        </p:nvCxnSpPr>
        <p:spPr>
          <a:xfrm flipH="1">
            <a:off x="5538448" y="2735580"/>
            <a:ext cx="748052" cy="24942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箭头连接符 112"/>
          <p:cNvCxnSpPr/>
          <p:nvPr/>
        </p:nvCxnSpPr>
        <p:spPr>
          <a:xfrm flipH="1">
            <a:off x="5603669" y="2811335"/>
            <a:ext cx="811964" cy="24343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箭头连接符 113"/>
          <p:cNvCxnSpPr/>
          <p:nvPr/>
        </p:nvCxnSpPr>
        <p:spPr>
          <a:xfrm flipH="1">
            <a:off x="5660063" y="2831719"/>
            <a:ext cx="1906597" cy="24195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箭头连接符 115"/>
          <p:cNvCxnSpPr/>
          <p:nvPr/>
        </p:nvCxnSpPr>
        <p:spPr>
          <a:xfrm flipH="1">
            <a:off x="5731426" y="2811335"/>
            <a:ext cx="2040974" cy="24518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箭头连接符 116"/>
          <p:cNvCxnSpPr/>
          <p:nvPr/>
        </p:nvCxnSpPr>
        <p:spPr>
          <a:xfrm flipH="1">
            <a:off x="5798589" y="2811335"/>
            <a:ext cx="2130004" cy="24912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箭头连接符 117"/>
          <p:cNvCxnSpPr/>
          <p:nvPr/>
        </p:nvCxnSpPr>
        <p:spPr>
          <a:xfrm flipH="1">
            <a:off x="5852994" y="2831719"/>
            <a:ext cx="2978586" cy="25079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箭头连接符 120"/>
          <p:cNvCxnSpPr/>
          <p:nvPr/>
        </p:nvCxnSpPr>
        <p:spPr>
          <a:xfrm flipH="1">
            <a:off x="5911626" y="2811335"/>
            <a:ext cx="3124910" cy="25610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/>
          <p:cNvCxnSpPr/>
          <p:nvPr/>
        </p:nvCxnSpPr>
        <p:spPr>
          <a:xfrm flipH="1">
            <a:off x="5962985" y="2811335"/>
            <a:ext cx="3264835" cy="25987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 bwMode="auto">
          <a:xfrm>
            <a:off x="1387984" y="3362578"/>
            <a:ext cx="232218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en-US" altLang="zh-CN" sz="1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1</a:t>
            </a:r>
            <a:r>
              <a:rPr lang="en-US" altLang="zh-CN" sz="1400" b="1" baseline="300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ST</a:t>
            </a:r>
            <a:r>
              <a:rPr lang="en-US" altLang="zh-CN" sz="1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Scan</a:t>
            </a:r>
            <a:endParaRPr lang="zh-CN" altLang="en-US" sz="1400" b="1" dirty="0">
              <a:solidFill>
                <a:srgbClr val="FF00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 bwMode="auto">
          <a:xfrm>
            <a:off x="2394867" y="3066727"/>
            <a:ext cx="232218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en-US" altLang="zh-CN" sz="1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2</a:t>
            </a:r>
            <a:r>
              <a:rPr lang="en-US" altLang="zh-CN" sz="1400" b="1" baseline="300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nd</a:t>
            </a:r>
            <a:r>
              <a:rPr lang="en-US" altLang="zh-CN" sz="1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Scan</a:t>
            </a:r>
            <a:endParaRPr lang="zh-CN" altLang="en-US" sz="1400" b="1" dirty="0">
              <a:solidFill>
                <a:srgbClr val="FF00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 bwMode="auto">
          <a:xfrm>
            <a:off x="3651604" y="2923283"/>
            <a:ext cx="232218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en-US" altLang="zh-CN" sz="1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3rd Scan</a:t>
            </a:r>
            <a:endParaRPr lang="zh-CN" altLang="en-US" sz="1400" b="1" dirty="0">
              <a:solidFill>
                <a:srgbClr val="FF00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35" name="文本框 34"/>
          <p:cNvSpPr txBox="1"/>
          <p:nvPr/>
        </p:nvSpPr>
        <p:spPr bwMode="auto">
          <a:xfrm>
            <a:off x="5072759" y="2897225"/>
            <a:ext cx="232218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en-US" altLang="zh-CN" sz="1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4th Scan</a:t>
            </a:r>
            <a:endParaRPr lang="zh-CN" altLang="en-US" sz="1400" b="1" dirty="0">
              <a:solidFill>
                <a:srgbClr val="FF00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36" name="文本框 35"/>
          <p:cNvSpPr txBox="1"/>
          <p:nvPr/>
        </p:nvSpPr>
        <p:spPr bwMode="auto">
          <a:xfrm>
            <a:off x="6360005" y="2988883"/>
            <a:ext cx="232218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en-US" altLang="zh-CN" sz="1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5th Scan</a:t>
            </a:r>
            <a:endParaRPr lang="zh-CN" altLang="en-US" sz="1400" b="1" dirty="0">
              <a:solidFill>
                <a:srgbClr val="FF00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37" name="文本框 36"/>
          <p:cNvSpPr txBox="1"/>
          <p:nvPr/>
        </p:nvSpPr>
        <p:spPr bwMode="auto">
          <a:xfrm>
            <a:off x="7443117" y="3153687"/>
            <a:ext cx="232218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en-US" altLang="zh-CN" sz="1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6th Scan</a:t>
            </a:r>
            <a:endParaRPr lang="zh-CN" altLang="en-US" sz="1400" b="1" dirty="0">
              <a:solidFill>
                <a:srgbClr val="FF00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3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97" y="1413788"/>
            <a:ext cx="9477081" cy="544421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Rectangle 2"/>
          <p:cNvSpPr/>
          <p:nvPr/>
        </p:nvSpPr>
        <p:spPr>
          <a:xfrm>
            <a:off x="-3132266" y="919286"/>
            <a:ext cx="11864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2400" b="1" dirty="0"/>
              <a:t>Mode S </a:t>
            </a:r>
            <a:r>
              <a:rPr lang="en-US" altLang="zh-CN" sz="2400" b="1" dirty="0" smtClean="0"/>
              <a:t>operations</a:t>
            </a:r>
            <a:r>
              <a:rPr lang="en-US" altLang="zh-CN" sz="2400" dirty="0" smtClean="0"/>
              <a:t>—</a:t>
            </a:r>
            <a:r>
              <a:rPr lang="en-US" altLang="zh-CN" sz="2300" b="1" dirty="0" smtClean="0"/>
              <a:t>Mode Interlace Pattern</a:t>
            </a:r>
          </a:p>
        </p:txBody>
      </p:sp>
    </p:spTree>
    <p:extLst>
      <p:ext uri="{BB962C8B-B14F-4D97-AF65-F5344CB8AC3E}">
        <p14:creationId xmlns:p14="http://schemas.microsoft.com/office/powerpoint/2010/main" val="362154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72" y="1551360"/>
            <a:ext cx="7294206" cy="22548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350941" y="3525210"/>
            <a:ext cx="26630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>
                <a:solidFill>
                  <a:schemeClr val="tx2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HGYT2_CNKI" panose="02000500000000000000" pitchFamily="2" charset="-122"/>
              </a:rPr>
              <a:t>128μs…Why</a:t>
            </a:r>
            <a:r>
              <a:rPr lang="zh-CN" altLang="en-US" sz="2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roadway" panose="04040905080B02020502" pitchFamily="82" charset="0"/>
                <a:ea typeface="HGYT2_CNKI" panose="02000500000000000000" pitchFamily="2" charset="-122"/>
              </a:rPr>
              <a:t>？</a:t>
            </a:r>
            <a:endParaRPr lang="en-US" altLang="zh-CN" b="1" dirty="0">
              <a:solidFill>
                <a:schemeClr val="tx2">
                  <a:lumMod val="40000"/>
                  <a:lumOff val="60000"/>
                </a:schemeClr>
              </a:solidFill>
              <a:latin typeface="Bell MT" panose="02020503060305020303" pitchFamily="18" charset="0"/>
              <a:ea typeface="HGYT2_CNKI" panose="02000500000000000000" pitchFamily="2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146997" y="3129566"/>
            <a:ext cx="785611" cy="437882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30502" y="4335504"/>
            <a:ext cx="1186149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i="1" dirty="0" smtClean="0">
                <a:latin typeface="Comic Sans MS" panose="030F0702030302020204" pitchFamily="66" charset="0"/>
              </a:rPr>
              <a:t>It </a:t>
            </a:r>
            <a:r>
              <a:rPr lang="en-US" altLang="zh-CN" sz="1600" i="1" dirty="0">
                <a:latin typeface="Comic Sans MS" panose="030F0702030302020204" pitchFamily="66" charset="0"/>
              </a:rPr>
              <a:t>is desirable to provide at least 45 microseconds spacing between the interrogations to ensure that Mode A/C transponders recover from the suppression caused by the Mode S interrogation preamble. The spacing shown is the maximum possible without interfering with the receipt of zero range Mode S all-call replies.</a:t>
            </a:r>
          </a:p>
          <a:p>
            <a:endParaRPr lang="en-US" altLang="zh-CN" i="1" dirty="0" smtClean="0"/>
          </a:p>
          <a:p>
            <a:r>
              <a:rPr lang="en-US" altLang="zh-CN" i="1" dirty="0" smtClean="0">
                <a:solidFill>
                  <a:srgbClr val="FF0000"/>
                </a:solidFill>
              </a:rPr>
              <a:t>     The </a:t>
            </a:r>
            <a:r>
              <a:rPr lang="en-US" altLang="zh-CN" i="1" dirty="0">
                <a:solidFill>
                  <a:srgbClr val="FF0000"/>
                </a:solidFill>
              </a:rPr>
              <a:t>transponder suppression shall be for a period of 35 plus or minus 10 microseconds.</a:t>
            </a:r>
          </a:p>
          <a:p>
            <a:r>
              <a:rPr lang="en-US" altLang="zh-CN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TimesNewRomanPSMT"/>
              </a:rPr>
              <a:t>                                              --</a:t>
            </a:r>
            <a:r>
              <a:rPr lang="en-US" altLang="zh-CN" i="1" dirty="0" smtClean="0">
                <a:solidFill>
                  <a:srgbClr val="FF0000"/>
                </a:solidFill>
              </a:rPr>
              <a:t>3.1.1.7.4.2 ICAO </a:t>
            </a:r>
            <a:r>
              <a:rPr lang="en-US" altLang="zh-CN" i="1" dirty="0">
                <a:solidFill>
                  <a:srgbClr val="FF0000"/>
                </a:solidFill>
              </a:rPr>
              <a:t>Annex10 Volume </a:t>
            </a:r>
            <a:r>
              <a:rPr lang="en-US" altLang="zh-CN" i="1" dirty="0" smtClean="0">
                <a:solidFill>
                  <a:srgbClr val="FF0000"/>
                </a:solidFill>
              </a:rPr>
              <a:t>IV 5</a:t>
            </a:r>
            <a:r>
              <a:rPr lang="en-US" altLang="zh-CN" i="1" baseline="30000" dirty="0" smtClean="0">
                <a:solidFill>
                  <a:srgbClr val="FF0000"/>
                </a:solidFill>
              </a:rPr>
              <a:t>th</a:t>
            </a:r>
            <a:r>
              <a:rPr lang="en-US" altLang="zh-CN" i="1" dirty="0" smtClean="0">
                <a:solidFill>
                  <a:srgbClr val="FF0000"/>
                </a:solidFill>
              </a:rPr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Edition</a:t>
            </a:r>
            <a:endParaRPr lang="en-US" altLang="zh-CN" i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i="1" dirty="0" smtClean="0">
                <a:latin typeface="Comic Sans MS" panose="030F0702030302020204" pitchFamily="66" charset="0"/>
              </a:rPr>
              <a:t>If STC is </a:t>
            </a:r>
            <a:r>
              <a:rPr lang="en-US" altLang="zh-CN" sz="1600" i="1" dirty="0">
                <a:latin typeface="Comic Sans MS" panose="030F0702030302020204" pitchFamily="66" charset="0"/>
              </a:rPr>
              <a:t>to be used, the spacing of 128 microseconds must be used to provide an identical range zero point for Mode S and SSR replies.</a:t>
            </a:r>
            <a:r>
              <a:rPr lang="en-US" altLang="zh-CN" sz="1600" dirty="0">
                <a:latin typeface="Comic Sans MS" panose="030F0702030302020204" pitchFamily="66" charset="0"/>
              </a:rPr>
              <a:t> </a:t>
            </a:r>
            <a:endParaRPr lang="en-GB" altLang="zh-CN" sz="1600" dirty="0">
              <a:latin typeface="Comic Sans MS" panose="030F0702030302020204" pitchFamily="66" charset="0"/>
            </a:endParaRPr>
          </a:p>
          <a:p>
            <a:r>
              <a:rPr lang="en-US" altLang="zh-CN" dirty="0" smtClean="0">
                <a:solidFill>
                  <a:srgbClr val="000000"/>
                </a:solidFill>
                <a:latin typeface="TimesNewRomanPSMT"/>
              </a:rPr>
              <a:t> </a:t>
            </a:r>
          </a:p>
          <a:p>
            <a:r>
              <a:rPr lang="en-US" altLang="zh-CN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TimesNewRomanPSMT"/>
              </a:rPr>
              <a:t>                               </a:t>
            </a:r>
            <a:endParaRPr lang="en-US" altLang="zh-CN" dirty="0">
              <a:solidFill>
                <a:srgbClr val="000000"/>
              </a:solidFill>
              <a:latin typeface="TimesNewRomanPSMT"/>
            </a:endParaRPr>
          </a:p>
          <a:p>
            <a:r>
              <a:rPr lang="en-US" altLang="zh-CN" dirty="0" smtClean="0">
                <a:solidFill>
                  <a:srgbClr val="000000"/>
                </a:solidFill>
                <a:latin typeface="TimesNewRomanPSMT"/>
              </a:rPr>
              <a:t>                                 </a:t>
            </a:r>
            <a:r>
              <a:rPr lang="en-US" altLang="zh-CN" dirty="0" smtClean="0"/>
              <a:t> 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0" name="Rectangle 2"/>
          <p:cNvSpPr/>
          <p:nvPr/>
        </p:nvSpPr>
        <p:spPr>
          <a:xfrm>
            <a:off x="-3132266" y="919286"/>
            <a:ext cx="11864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2400" b="1" dirty="0"/>
              <a:t>Mode S </a:t>
            </a:r>
            <a:r>
              <a:rPr lang="en-US" altLang="zh-CN" sz="2400" b="1" dirty="0" smtClean="0"/>
              <a:t>operations</a:t>
            </a:r>
            <a:r>
              <a:rPr lang="en-US" altLang="zh-CN" sz="2400" dirty="0" smtClean="0"/>
              <a:t>—</a:t>
            </a:r>
            <a:r>
              <a:rPr lang="en-US" altLang="zh-CN" sz="2300" b="1" dirty="0" smtClean="0"/>
              <a:t>Mode Interlace Pattern</a:t>
            </a:r>
          </a:p>
        </p:txBody>
      </p:sp>
    </p:spTree>
    <p:extLst>
      <p:ext uri="{BB962C8B-B14F-4D97-AF65-F5344CB8AC3E}">
        <p14:creationId xmlns:p14="http://schemas.microsoft.com/office/powerpoint/2010/main" val="271405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410818" y="2218832"/>
            <a:ext cx="1194618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i="1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700" dirty="0" smtClean="0">
                <a:latin typeface="Comic Sans MS" panose="030F0702030302020204" pitchFamily="66" charset="0"/>
              </a:rPr>
              <a:t>Scheduling of Mode S roll-call interrogations and replies occurs under the following principles:</a:t>
            </a:r>
          </a:p>
          <a:p>
            <a:r>
              <a:rPr lang="en-US" altLang="zh-CN" sz="1700" dirty="0" smtClean="0">
                <a:latin typeface="Comic Sans MS" panose="030F0702030302020204" pitchFamily="66" charset="0"/>
              </a:rPr>
              <a:t/>
            </a:r>
            <a:br>
              <a:rPr lang="en-US" altLang="zh-CN" sz="1700" dirty="0" smtClean="0">
                <a:latin typeface="Comic Sans MS" panose="030F0702030302020204" pitchFamily="66" charset="0"/>
              </a:rPr>
            </a:br>
            <a:r>
              <a:rPr lang="en-US" altLang="zh-CN" sz="1700" dirty="0" smtClean="0">
                <a:latin typeface="Comic Sans MS" panose="030F0702030302020204" pitchFamily="66" charset="0"/>
              </a:rPr>
              <a:t>    a) Mode S interrogations are addressed only to aircraft within the antenna beam;</a:t>
            </a:r>
          </a:p>
          <a:p>
            <a:r>
              <a:rPr lang="en-US" altLang="zh-CN" sz="1700" dirty="0" smtClean="0">
                <a:latin typeface="Comic Sans MS" panose="030F0702030302020204" pitchFamily="66" charset="0"/>
              </a:rPr>
              <a:t/>
            </a:r>
            <a:br>
              <a:rPr lang="en-US" altLang="zh-CN" sz="1700" dirty="0" smtClean="0">
                <a:latin typeface="Comic Sans MS" panose="030F0702030302020204" pitchFamily="66" charset="0"/>
              </a:rPr>
            </a:br>
            <a:r>
              <a:rPr lang="en-US" altLang="zh-CN" sz="1700" dirty="0" smtClean="0">
                <a:latin typeface="Comic Sans MS" panose="030F0702030302020204" pitchFamily="66" charset="0"/>
              </a:rPr>
              <a:t>    b) channel time is allocated to each Mode S interrogation and reply based upon a prediction of aircraft range;</a:t>
            </a:r>
          </a:p>
          <a:p>
            <a:r>
              <a:rPr lang="en-US" altLang="zh-CN" sz="1700" dirty="0" smtClean="0">
                <a:latin typeface="Comic Sans MS" panose="030F0702030302020204" pitchFamily="66" charset="0"/>
              </a:rPr>
              <a:t> </a:t>
            </a:r>
            <a:br>
              <a:rPr lang="en-US" altLang="zh-CN" sz="1700" dirty="0" smtClean="0">
                <a:latin typeface="Comic Sans MS" panose="030F0702030302020204" pitchFamily="66" charset="0"/>
              </a:rPr>
            </a:br>
            <a:r>
              <a:rPr lang="en-US" altLang="zh-CN" sz="1700" dirty="0" smtClean="0">
                <a:latin typeface="Comic Sans MS" panose="030F0702030302020204" pitchFamily="66" charset="0"/>
              </a:rPr>
              <a:t>    c) the ground station is able to interrogate an aircraft more than once while it remains in the beam. </a:t>
            </a:r>
            <a:r>
              <a:rPr lang="en-US" altLang="zh-CN" sz="1700" dirty="0"/>
              <a:t/>
            </a:r>
            <a:br>
              <a:rPr lang="en-US" altLang="zh-CN" sz="1700" dirty="0"/>
            </a:br>
            <a:endParaRPr lang="en-US" altLang="zh-CN" sz="1700" dirty="0"/>
          </a:p>
          <a:p>
            <a:r>
              <a:rPr lang="en-US" altLang="zh-CN" dirty="0" smtClean="0">
                <a:latin typeface="Comic Sans MS" panose="030F0702030302020204" pitchFamily="66" charset="0"/>
              </a:rPr>
              <a:t>                                                                                       </a:t>
            </a:r>
            <a:r>
              <a:rPr lang="en-US" altLang="zh-CN" sz="1600" dirty="0" smtClean="0">
                <a:latin typeface="Comic Sans MS" panose="030F0702030302020204" pitchFamily="66" charset="0"/>
              </a:rPr>
              <a:t>-----3.2.3 ICAO </a:t>
            </a:r>
            <a:r>
              <a:rPr lang="en-US" altLang="zh-CN" sz="1600" dirty="0">
                <a:latin typeface="Comic Sans MS" panose="030F0702030302020204" pitchFamily="66" charset="0"/>
              </a:rPr>
              <a:t>Doc 9924 </a:t>
            </a:r>
            <a:r>
              <a:rPr lang="fr-FR" altLang="zh-CN" sz="1600" dirty="0">
                <a:latin typeface="Comic Sans MS" panose="030F0702030302020204" pitchFamily="66" charset="0"/>
              </a:rPr>
              <a:t>Appendix </a:t>
            </a:r>
            <a:r>
              <a:rPr lang="fr-FR" altLang="zh-CN" sz="1600" dirty="0" smtClean="0">
                <a:latin typeface="Comic Sans MS" panose="030F0702030302020204" pitchFamily="66" charset="0"/>
              </a:rPr>
              <a:t>J, </a:t>
            </a:r>
            <a:r>
              <a:rPr lang="en-US" altLang="zh-CN" sz="1600" dirty="0" smtClean="0">
                <a:latin typeface="Comic Sans MS" panose="030F0702030302020204" pitchFamily="66" charset="0"/>
              </a:rPr>
              <a:t>3</a:t>
            </a:r>
            <a:r>
              <a:rPr lang="en-US" altLang="zh-CN" sz="1600" baseline="30000" dirty="0" smtClean="0">
                <a:latin typeface="Comic Sans MS" panose="030F0702030302020204" pitchFamily="66" charset="0"/>
              </a:rPr>
              <a:t>rd</a:t>
            </a:r>
            <a:r>
              <a:rPr lang="en-US" altLang="zh-CN" sz="1600" dirty="0" smtClean="0">
                <a:latin typeface="Comic Sans MS" panose="030F0702030302020204" pitchFamily="66" charset="0"/>
              </a:rPr>
              <a:t> Edition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Rectangle 2"/>
          <p:cNvSpPr/>
          <p:nvPr/>
        </p:nvSpPr>
        <p:spPr>
          <a:xfrm>
            <a:off x="-3132266" y="919286"/>
            <a:ext cx="11864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2400" b="1" dirty="0"/>
              <a:t>Mode S </a:t>
            </a:r>
            <a:r>
              <a:rPr lang="en-US" altLang="zh-CN" sz="2400" b="1" dirty="0" smtClean="0"/>
              <a:t>operations</a:t>
            </a:r>
            <a:r>
              <a:rPr lang="en-US" altLang="zh-CN" sz="2400" dirty="0" smtClean="0"/>
              <a:t>—</a:t>
            </a:r>
            <a:r>
              <a:rPr lang="en-US" altLang="zh-CN" sz="2300" b="1" dirty="0" smtClean="0"/>
              <a:t>Mode Interlace Pattern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zh-CN" sz="2400" b="1" dirty="0"/>
              <a:t> </a:t>
            </a:r>
            <a:r>
              <a:rPr lang="en-US" altLang="zh-CN" sz="2400" b="1" dirty="0" smtClean="0"/>
              <a:t>                                                        Interleaving </a:t>
            </a:r>
            <a:r>
              <a:rPr lang="en-US" altLang="zh-CN" sz="2400" b="1" dirty="0"/>
              <a:t>for Mode S Roll-Call </a:t>
            </a:r>
            <a:endParaRPr lang="en-US" altLang="zh-CN" sz="2300" b="1" dirty="0" smtClean="0"/>
          </a:p>
        </p:txBody>
      </p:sp>
    </p:spTree>
    <p:extLst>
      <p:ext uri="{BB962C8B-B14F-4D97-AF65-F5344CB8AC3E}">
        <p14:creationId xmlns:p14="http://schemas.microsoft.com/office/powerpoint/2010/main" val="117814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64766" y="4130909"/>
            <a:ext cx="11840117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omic Sans MS" panose="030F0702030302020204" pitchFamily="66" charset="0"/>
              </a:rPr>
              <a:t>Although the time of  transmission and reception periods of any roll call- reply transaction can’t be interleaved, but with the proper scheduling, the TL (listening window) of two or more roll call- reply transactions can be interleaved by scheduling the transmission and/or receive time intervals of one transaction in the wait phase of another transaction to save the restricted beam dwell time.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omic Sans MS" panose="030F0702030302020204" pitchFamily="66" charset="0"/>
              </a:rPr>
              <a:t>T</a:t>
            </a:r>
            <a:r>
              <a:rPr lang="zh-CN" altLang="en-US" dirty="0">
                <a:latin typeface="Comic Sans MS" panose="030F0702030302020204" pitchFamily="66" charset="0"/>
              </a:rPr>
              <a:t>he </a:t>
            </a:r>
            <a:r>
              <a:rPr lang="en-US" altLang="zh-CN" dirty="0">
                <a:latin typeface="Comic Sans MS" panose="030F0702030302020204" pitchFamily="66" charset="0"/>
              </a:rPr>
              <a:t>Uplink roll-call</a:t>
            </a:r>
            <a:r>
              <a:rPr lang="zh-CN" altLang="en-US" dirty="0">
                <a:latin typeface="Comic Sans MS" panose="030F0702030302020204" pitchFamily="66" charset="0"/>
              </a:rPr>
              <a:t> and </a:t>
            </a:r>
            <a:r>
              <a:rPr lang="en-US" altLang="zh-CN" dirty="0">
                <a:latin typeface="Comic Sans MS" panose="030F0702030302020204" pitchFamily="66" charset="0"/>
              </a:rPr>
              <a:t>downlink</a:t>
            </a:r>
            <a:r>
              <a:rPr lang="zh-CN" altLang="en-US" dirty="0">
                <a:latin typeface="Comic Sans MS" panose="030F0702030302020204" pitchFamily="66" charset="0"/>
              </a:rPr>
              <a:t> </a:t>
            </a:r>
            <a:r>
              <a:rPr lang="en-US" altLang="zh-CN" dirty="0">
                <a:latin typeface="Comic Sans MS" panose="030F0702030302020204" pitchFamily="66" charset="0"/>
              </a:rPr>
              <a:t>reply</a:t>
            </a:r>
            <a:r>
              <a:rPr lang="zh-CN" altLang="en-US" dirty="0">
                <a:latin typeface="Comic Sans MS" panose="030F0702030302020204" pitchFamily="66" charset="0"/>
              </a:rPr>
              <a:t> contain </a:t>
            </a:r>
            <a:r>
              <a:rPr lang="en-US" altLang="zh-CN" dirty="0">
                <a:latin typeface="Comic Sans MS" panose="030F0702030302020204" pitchFamily="66" charset="0"/>
              </a:rPr>
              <a:t>ICAO </a:t>
            </a:r>
            <a:r>
              <a:rPr lang="zh-CN" altLang="en-US" dirty="0">
                <a:latin typeface="Comic Sans MS" panose="030F0702030302020204" pitchFamily="66" charset="0"/>
              </a:rPr>
              <a:t>24-bit address, </a:t>
            </a:r>
            <a:r>
              <a:rPr lang="en-US" altLang="zh-CN" dirty="0">
                <a:latin typeface="Comic Sans MS" panose="030F0702030302020204" pitchFamily="66" charset="0"/>
              </a:rPr>
              <a:t>So </a:t>
            </a:r>
            <a:r>
              <a:rPr lang="zh-CN" altLang="en-US" dirty="0">
                <a:latin typeface="Comic Sans MS" panose="030F0702030302020204" pitchFamily="66" charset="0"/>
              </a:rPr>
              <a:t>the pairing </a:t>
            </a:r>
            <a:r>
              <a:rPr lang="en-US" altLang="zh-CN" dirty="0">
                <a:latin typeface="Comic Sans MS" panose="030F0702030302020204" pitchFamily="66" charset="0"/>
              </a:rPr>
              <a:t>of the interrogation and reply </a:t>
            </a:r>
            <a:r>
              <a:rPr lang="zh-CN" altLang="en-US" dirty="0" smtClean="0">
                <a:latin typeface="Comic Sans MS" panose="030F0702030302020204" pitchFamily="66" charset="0"/>
              </a:rPr>
              <a:t>can </a:t>
            </a:r>
            <a:r>
              <a:rPr lang="zh-CN" altLang="en-US" dirty="0">
                <a:latin typeface="Comic Sans MS" panose="030F0702030302020204" pitchFamily="66" charset="0"/>
              </a:rPr>
              <a:t>be </a:t>
            </a:r>
            <a:r>
              <a:rPr lang="en-US" altLang="zh-CN" dirty="0">
                <a:latin typeface="Comic Sans MS" panose="030F0702030302020204" pitchFamily="66" charset="0"/>
              </a:rPr>
              <a:t>completed</a:t>
            </a:r>
            <a:r>
              <a:rPr lang="zh-CN" altLang="en-US" dirty="0">
                <a:latin typeface="Comic Sans MS" panose="030F0702030302020204" pitchFamily="66" charset="0"/>
              </a:rPr>
              <a:t> without ambiguity.</a:t>
            </a:r>
            <a:endParaRPr lang="en-US" altLang="zh-CN" dirty="0">
              <a:latin typeface="Comic Sans MS" panose="030F0702030302020204" pitchFamily="66" charset="0"/>
            </a:endParaRPr>
          </a:p>
          <a:p>
            <a:r>
              <a:rPr lang="en-US" altLang="zh-CN" sz="2000" dirty="0"/>
              <a:t/>
            </a:r>
            <a:br>
              <a:rPr lang="en-US" altLang="zh-CN" sz="2000" dirty="0"/>
            </a:br>
            <a:endParaRPr lang="en-US" altLang="zh-CN" sz="20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i="1" dirty="0" smtClean="0"/>
          </a:p>
          <a:p>
            <a:r>
              <a:rPr lang="en-US" altLang="zh-CN" sz="2000" dirty="0"/>
              <a:t/>
            </a:r>
            <a:br>
              <a:rPr lang="en-US" altLang="zh-CN" sz="2000" dirty="0"/>
            </a:br>
            <a:endParaRPr lang="zh-CN" altLang="en-US" sz="2000" i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875" y="2073500"/>
            <a:ext cx="12217758" cy="201276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Rectangle 2"/>
          <p:cNvSpPr/>
          <p:nvPr/>
        </p:nvSpPr>
        <p:spPr>
          <a:xfrm>
            <a:off x="-3132266" y="919286"/>
            <a:ext cx="11864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2400" b="1" dirty="0"/>
              <a:t>Mode S </a:t>
            </a:r>
            <a:r>
              <a:rPr lang="en-US" altLang="zh-CN" sz="2400" b="1" dirty="0" smtClean="0"/>
              <a:t>operations</a:t>
            </a:r>
            <a:r>
              <a:rPr lang="en-US" altLang="zh-CN" sz="2400" dirty="0" smtClean="0"/>
              <a:t>—</a:t>
            </a:r>
            <a:r>
              <a:rPr lang="en-US" altLang="zh-CN" sz="2300" b="1" dirty="0" smtClean="0"/>
              <a:t>Mode Interlace Pattern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zh-CN" sz="2400" b="1" dirty="0"/>
              <a:t> </a:t>
            </a:r>
            <a:r>
              <a:rPr lang="en-US" altLang="zh-CN" sz="2400" b="1" dirty="0" smtClean="0"/>
              <a:t>                                                        Interleaving </a:t>
            </a:r>
            <a:r>
              <a:rPr lang="en-US" altLang="zh-CN" sz="2400" b="1" dirty="0"/>
              <a:t>for Mode S Roll-Call </a:t>
            </a:r>
            <a:endParaRPr lang="en-US" altLang="zh-CN" sz="2300" b="1" dirty="0" smtClean="0"/>
          </a:p>
        </p:txBody>
      </p:sp>
    </p:spTree>
    <p:extLst>
      <p:ext uri="{BB962C8B-B14F-4D97-AF65-F5344CB8AC3E}">
        <p14:creationId xmlns:p14="http://schemas.microsoft.com/office/powerpoint/2010/main" val="274071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5672"/>
            <a:ext cx="2918234" cy="37746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88" y="2362225"/>
            <a:ext cx="2907155" cy="41402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129285" y="2827616"/>
            <a:ext cx="681690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latin typeface="Comic Sans MS" panose="030F0702030302020204" pitchFamily="66" charset="0"/>
              </a:rPr>
              <a:t>Method </a:t>
            </a:r>
            <a:r>
              <a:rPr lang="en-US" altLang="zh-CN" sz="1400" dirty="0">
                <a:latin typeface="Comic Sans MS" panose="030F0702030302020204" pitchFamily="66" charset="0"/>
              </a:rPr>
              <a:t>for optimizing the management of radar time for secondary radars operating in M</a:t>
            </a:r>
            <a:r>
              <a:rPr lang="en-US" altLang="zh-CN" sz="1400" dirty="0" smtClean="0">
                <a:latin typeface="Comic Sans MS" panose="030F0702030302020204" pitchFamily="66" charset="0"/>
              </a:rPr>
              <a:t>ode S</a:t>
            </a:r>
          </a:p>
          <a:p>
            <a:r>
              <a:rPr lang="en-US" altLang="zh-CN" sz="1400" dirty="0">
                <a:latin typeface="Comic Sans MS" panose="030F0702030302020204" pitchFamily="66" charset="0"/>
              </a:rPr>
              <a:t> </a:t>
            </a:r>
            <a:r>
              <a:rPr lang="en-US" altLang="zh-CN" sz="1400" dirty="0" smtClean="0">
                <a:latin typeface="Comic Sans MS" panose="030F0702030302020204" pitchFamily="66" charset="0"/>
              </a:rPr>
              <a:t>                                                                                      ---------</a:t>
            </a:r>
            <a:r>
              <a:rPr lang="en-US" altLang="zh-CN" sz="1400" dirty="0">
                <a:latin typeface="Comic Sans MS" panose="030F0702030302020204" pitchFamily="66" charset="0"/>
              </a:rPr>
              <a:t>Philippe Billaud</a:t>
            </a:r>
          </a:p>
          <a:p>
            <a:r>
              <a:rPr lang="en-US" altLang="zh-CN" sz="1400" dirty="0">
                <a:latin typeface="Comic Sans MS" panose="030F0702030302020204" pitchFamily="66" charset="0"/>
              </a:rPr>
              <a:t>                                                                                     </a:t>
            </a:r>
            <a:r>
              <a:rPr lang="en-US" altLang="zh-CN" sz="1400" dirty="0" smtClean="0">
                <a:latin typeface="Comic Sans MS" panose="030F0702030302020204" pitchFamily="66" charset="0"/>
              </a:rPr>
              <a:t>                </a:t>
            </a:r>
            <a:r>
              <a:rPr lang="en-US" altLang="zh-CN" sz="1400" dirty="0">
                <a:latin typeface="Comic Sans MS" panose="030F0702030302020204" pitchFamily="66" charset="0"/>
              </a:rPr>
              <a:t>Thales patent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>
              <a:latin typeface="Comic Sans MS" panose="030F0702030302020204" pitchFamily="66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Comic Sans MS" panose="030F0702030302020204" pitchFamily="66" charset="0"/>
              </a:rPr>
              <a:t>A Method of Mode-S Radar Roll-Call Scheduling </a:t>
            </a:r>
            <a:r>
              <a:rPr lang="en-US" altLang="zh-CN" sz="1400" dirty="0" smtClean="0">
                <a:latin typeface="Comic Sans MS" panose="030F0702030302020204" pitchFamily="66" charset="0"/>
              </a:rPr>
              <a:t> Management</a:t>
            </a:r>
            <a:endParaRPr lang="en-US" altLang="zh-CN" sz="1400" dirty="0">
              <a:latin typeface="Comic Sans MS" panose="030F0702030302020204" pitchFamily="66" charset="0"/>
            </a:endParaRPr>
          </a:p>
          <a:p>
            <a:r>
              <a:rPr lang="en-US" altLang="zh-CN" sz="1400" dirty="0">
                <a:latin typeface="Comic Sans MS" panose="030F0702030302020204" pitchFamily="66" charset="0"/>
              </a:rPr>
              <a:t>                                    </a:t>
            </a:r>
            <a:r>
              <a:rPr lang="en-US" altLang="zh-CN" sz="1400" dirty="0" smtClean="0">
                <a:latin typeface="Comic Sans MS" panose="030F0702030302020204" pitchFamily="66" charset="0"/>
              </a:rPr>
              <a:t>                                       </a:t>
            </a:r>
          </a:p>
          <a:p>
            <a:r>
              <a:rPr lang="en-US" altLang="zh-CN" sz="1400" dirty="0">
                <a:latin typeface="Comic Sans MS" panose="030F0702030302020204" pitchFamily="66" charset="0"/>
              </a:rPr>
              <a:t> </a:t>
            </a:r>
            <a:r>
              <a:rPr lang="en-US" altLang="zh-CN" sz="1400" dirty="0" smtClean="0">
                <a:latin typeface="Comic Sans MS" panose="030F0702030302020204" pitchFamily="66" charset="0"/>
              </a:rPr>
              <a:t>                                                                    -----IP/07 ICAO </a:t>
            </a:r>
            <a:r>
              <a:rPr lang="en-US" altLang="zh-CN" sz="1400" dirty="0">
                <a:latin typeface="Comic Sans MS" panose="030F0702030302020204" pitchFamily="66" charset="0"/>
              </a:rPr>
              <a:t>APAC DAPs </a:t>
            </a:r>
            <a:r>
              <a:rPr lang="en-US" altLang="zh-CN" sz="1400" dirty="0" smtClean="0">
                <a:latin typeface="Comic Sans MS" panose="030F0702030302020204" pitchFamily="66" charset="0"/>
              </a:rPr>
              <a:t>WG/3</a:t>
            </a:r>
          </a:p>
          <a:p>
            <a:endParaRPr lang="en-US" altLang="zh-CN" sz="1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Comic Sans MS" panose="030F0702030302020204" pitchFamily="66" charset="0"/>
              </a:rPr>
              <a:t>Task Scheduling Algorithm for an Air and Missile Defense Radar</a:t>
            </a:r>
          </a:p>
          <a:p>
            <a:r>
              <a:rPr lang="en-US" altLang="zh-CN" sz="1600" i="1" dirty="0"/>
              <a:t> </a:t>
            </a:r>
            <a:r>
              <a:rPr lang="en-US" altLang="zh-CN" sz="1600" i="1" dirty="0" smtClean="0"/>
              <a:t>                                                </a:t>
            </a:r>
          </a:p>
          <a:p>
            <a:r>
              <a:rPr lang="en-US" altLang="zh-CN" sz="1600" i="1" dirty="0"/>
              <a:t> </a:t>
            </a:r>
            <a:r>
              <a:rPr lang="en-US" altLang="zh-CN" sz="1600" i="1" dirty="0" smtClean="0"/>
              <a:t>                                                                       ------</a:t>
            </a:r>
            <a:r>
              <a:rPr lang="en-US" altLang="zh-CN" sz="1400" dirty="0" smtClean="0">
                <a:latin typeface="Comic Sans MS" panose="030F0702030302020204" pitchFamily="66" charset="0"/>
              </a:rPr>
              <a:t>Hasan </a:t>
            </a:r>
            <a:r>
              <a:rPr lang="en-US" altLang="zh-CN" sz="1400" dirty="0">
                <a:latin typeface="Comic Sans MS" panose="030F0702030302020204" pitchFamily="66" charset="0"/>
              </a:rPr>
              <a:t>S. </a:t>
            </a:r>
            <a:r>
              <a:rPr lang="en-US" altLang="zh-CN" sz="1400" dirty="0" smtClean="0">
                <a:latin typeface="Comic Sans MS" panose="030F0702030302020204" pitchFamily="66" charset="0"/>
              </a:rPr>
              <a:t>Mir and </a:t>
            </a:r>
            <a:r>
              <a:rPr lang="en-US" altLang="zh-CN" sz="1400" dirty="0">
                <a:latin typeface="Comic Sans MS" panose="030F0702030302020204" pitchFamily="66" charset="0"/>
              </a:rPr>
              <a:t>John D. Wilkinson</a:t>
            </a:r>
            <a:br>
              <a:rPr lang="en-US" altLang="zh-CN" sz="1400" dirty="0">
                <a:latin typeface="Comic Sans MS" panose="030F0702030302020204" pitchFamily="66" charset="0"/>
              </a:rPr>
            </a:br>
            <a:r>
              <a:rPr lang="en-US" altLang="zh-CN" sz="1400" dirty="0">
                <a:latin typeface="Comic Sans MS" panose="030F0702030302020204" pitchFamily="66" charset="0"/>
              </a:rPr>
              <a:t>                      </a:t>
            </a:r>
            <a:r>
              <a:rPr lang="en-US" altLang="zh-CN" sz="1400" dirty="0" smtClean="0">
                <a:latin typeface="Comic Sans MS" panose="030F0702030302020204" pitchFamily="66" charset="0"/>
              </a:rPr>
              <a:t>                                                                  MIT  Lincoln </a:t>
            </a:r>
            <a:r>
              <a:rPr lang="en-US" altLang="zh-CN" sz="1400" dirty="0">
                <a:latin typeface="Comic Sans MS" panose="030F0702030302020204" pitchFamily="66" charset="0"/>
              </a:rPr>
              <a:t>Laboratory </a:t>
            </a:r>
          </a:p>
          <a:p>
            <a:r>
              <a:rPr lang="en-US" altLang="zh-CN" sz="2000" dirty="0"/>
              <a:t/>
            </a:r>
            <a:br>
              <a:rPr lang="en-US" altLang="zh-CN" sz="2000" dirty="0"/>
            </a:br>
            <a:endParaRPr lang="zh-CN" altLang="en-US" sz="2000" i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1971" y="3767793"/>
            <a:ext cx="2210177" cy="293780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Rectangle 2"/>
          <p:cNvSpPr/>
          <p:nvPr/>
        </p:nvSpPr>
        <p:spPr>
          <a:xfrm>
            <a:off x="81887" y="1022091"/>
            <a:ext cx="1186430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 sz="2400" b="1" dirty="0"/>
              <a:t>Mode S operations</a:t>
            </a:r>
            <a:r>
              <a:rPr lang="en-US" altLang="zh-CN" sz="2400" dirty="0"/>
              <a:t>-- </a:t>
            </a:r>
            <a:r>
              <a:rPr lang="en-US" altLang="zh-CN" sz="2200" b="1" dirty="0"/>
              <a:t>Mode Interlace </a:t>
            </a:r>
            <a:r>
              <a:rPr lang="en-US" altLang="zh-CN" sz="2200" b="1" dirty="0" smtClean="0"/>
              <a:t>Pattern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200" b="1" dirty="0"/>
              <a:t> </a:t>
            </a:r>
            <a:r>
              <a:rPr lang="en-US" altLang="zh-CN" sz="2200" b="1" dirty="0" smtClean="0"/>
              <a:t>                                         Interleaving </a:t>
            </a:r>
            <a:r>
              <a:rPr lang="en-US" altLang="zh-CN" sz="2200" b="1" dirty="0"/>
              <a:t>for Mode S Roll-Call </a:t>
            </a:r>
            <a:endParaRPr lang="en-US" altLang="zh-CN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32558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" name="图片 6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612" y="1580192"/>
            <a:ext cx="6457062" cy="1237603"/>
          </a:xfrm>
          <a:prstGeom prst="rect">
            <a:avLst/>
          </a:prstGeom>
        </p:spPr>
      </p:pic>
      <p:pic>
        <p:nvPicPr>
          <p:cNvPr id="671" name="图片 6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612" y="2817795"/>
            <a:ext cx="6672975" cy="1190171"/>
          </a:xfrm>
          <a:prstGeom prst="rect">
            <a:avLst/>
          </a:prstGeom>
        </p:spPr>
      </p:pic>
      <p:pic>
        <p:nvPicPr>
          <p:cNvPr id="672" name="图片 6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548" y="1794772"/>
            <a:ext cx="4296201" cy="442638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Rectangle 2"/>
          <p:cNvSpPr/>
          <p:nvPr/>
        </p:nvSpPr>
        <p:spPr>
          <a:xfrm>
            <a:off x="0" y="945138"/>
            <a:ext cx="11864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 sz="2400" b="1" dirty="0"/>
              <a:t>Mode S </a:t>
            </a:r>
            <a:r>
              <a:rPr lang="en-US" altLang="zh-CN" sz="2400" b="1" dirty="0" smtClean="0"/>
              <a:t>operations</a:t>
            </a:r>
            <a:r>
              <a:rPr lang="en-US" altLang="zh-CN" sz="2400" dirty="0" smtClean="0"/>
              <a:t>– </a:t>
            </a:r>
            <a:r>
              <a:rPr lang="en-US" altLang="zh-CN" sz="2200" b="1" dirty="0" smtClean="0"/>
              <a:t>Time Constraint</a:t>
            </a:r>
          </a:p>
        </p:txBody>
      </p:sp>
    </p:spTree>
    <p:extLst>
      <p:ext uri="{BB962C8B-B14F-4D97-AF65-F5344CB8AC3E}">
        <p14:creationId xmlns:p14="http://schemas.microsoft.com/office/powerpoint/2010/main" val="27728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矩形 106"/>
          <p:cNvSpPr/>
          <p:nvPr/>
        </p:nvSpPr>
        <p:spPr>
          <a:xfrm>
            <a:off x="2099449" y="3671958"/>
            <a:ext cx="3054987" cy="49176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矩形 105"/>
          <p:cNvSpPr/>
          <p:nvPr/>
        </p:nvSpPr>
        <p:spPr>
          <a:xfrm>
            <a:off x="4148136" y="4601489"/>
            <a:ext cx="3054987" cy="49176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矩形 104"/>
          <p:cNvSpPr/>
          <p:nvPr/>
        </p:nvSpPr>
        <p:spPr>
          <a:xfrm>
            <a:off x="6440168" y="3696078"/>
            <a:ext cx="3054987" cy="49176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4038600" y="2823998"/>
            <a:ext cx="3435350" cy="49176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572952" y="1963469"/>
            <a:ext cx="2361248" cy="49176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-1043902" y="905219"/>
            <a:ext cx="1186430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2600" b="1" dirty="0"/>
              <a:t>Mode S </a:t>
            </a:r>
            <a:r>
              <a:rPr lang="en-US" altLang="zh-CN" sz="2600" b="1" dirty="0" smtClean="0"/>
              <a:t>operations</a:t>
            </a:r>
            <a:r>
              <a:rPr lang="en-US" altLang="zh-CN" sz="2600" dirty="0" smtClean="0"/>
              <a:t>-- </a:t>
            </a:r>
            <a:r>
              <a:rPr lang="en-US" altLang="zh-CN" sz="2300" b="1" dirty="0" smtClean="0"/>
              <a:t>Dialogue </a:t>
            </a:r>
            <a:r>
              <a:rPr lang="en-US" altLang="zh-CN" sz="2300" b="1" dirty="0"/>
              <a:t>between Mode S Interrogator and Transponder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300" b="1" dirty="0"/>
              <a:t>                                                      </a:t>
            </a:r>
            <a:r>
              <a:rPr lang="en-US" altLang="zh-CN" sz="2300" b="1" dirty="0" smtClean="0"/>
              <a:t>    History </a:t>
            </a:r>
            <a:r>
              <a:rPr lang="en-US" altLang="zh-CN" sz="2300" b="1" dirty="0"/>
              <a:t>&amp; </a:t>
            </a:r>
            <a:r>
              <a:rPr lang="en-US" altLang="zh-CN" sz="2300" b="1" dirty="0" smtClean="0"/>
              <a:t>Advantage</a:t>
            </a:r>
            <a:endParaRPr lang="en-US" altLang="zh-CN" sz="23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0" y="5390633"/>
            <a:ext cx="740723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altLang="zh-CN" sz="1400" b="1" u="sng" dirty="0" smtClean="0">
                <a:latin typeface="Comic Sans MS" panose="030F0702030302020204" pitchFamily="66" charset="0"/>
              </a:rPr>
              <a:t>The advantage </a:t>
            </a:r>
          </a:p>
          <a:p>
            <a:pPr marL="171450" indent="-17145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zh-CN" sz="1400" b="1" dirty="0">
                <a:latin typeface="Comic Sans MS" panose="030F0702030302020204" pitchFamily="66" charset="0"/>
              </a:rPr>
              <a:t>Compatible to the secondary surveillance radar (SSR</a:t>
            </a:r>
            <a:r>
              <a:rPr lang="en-GB" altLang="zh-CN" sz="1400" b="1" dirty="0" smtClean="0">
                <a:latin typeface="Comic Sans MS" panose="030F0702030302020204" pitchFamily="66" charset="0"/>
              </a:rPr>
              <a:t>)</a:t>
            </a:r>
          </a:p>
          <a:p>
            <a:pPr marL="171450" indent="-17145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zh-CN" sz="1400" b="1" dirty="0" smtClean="0">
                <a:latin typeface="Comic Sans MS" panose="030F0702030302020204" pitchFamily="66" charset="0"/>
              </a:rPr>
              <a:t>Better </a:t>
            </a:r>
            <a:r>
              <a:rPr lang="en-GB" altLang="zh-CN" sz="1400" b="1" dirty="0">
                <a:latin typeface="Comic Sans MS" panose="030F0702030302020204" pitchFamily="66" charset="0"/>
              </a:rPr>
              <a:t>performances in </a:t>
            </a:r>
            <a:r>
              <a:rPr lang="en-GB" altLang="zh-CN" sz="1400" b="1" dirty="0" smtClean="0">
                <a:latin typeface="Comic Sans MS" panose="030F0702030302020204" pitchFamily="66" charset="0"/>
              </a:rPr>
              <a:t>degarbling &amp; defruit</a:t>
            </a:r>
          </a:p>
          <a:p>
            <a:pPr marL="171450" indent="-17145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zh-CN" sz="1400" b="1" dirty="0">
                <a:latin typeface="Comic Sans MS" panose="030F0702030302020204" pitchFamily="66" charset="0"/>
              </a:rPr>
              <a:t>P</a:t>
            </a:r>
            <a:r>
              <a:rPr lang="en-US" altLang="zh-CN" sz="1400" b="1" dirty="0" smtClean="0">
                <a:latin typeface="Comic Sans MS" panose="030F0702030302020204" pitchFamily="66" charset="0"/>
              </a:rPr>
              <a:t>rotection </a:t>
            </a:r>
            <a:r>
              <a:rPr lang="en-US" altLang="zh-CN" sz="1400" b="1" dirty="0">
                <a:latin typeface="Comic Sans MS" panose="030F0702030302020204" pitchFamily="66" charset="0"/>
              </a:rPr>
              <a:t>against transmission errors by a cyclic redundancy check </a:t>
            </a:r>
            <a:endParaRPr lang="en-GB" altLang="zh-CN" sz="1400" b="1" dirty="0">
              <a:latin typeface="Comic Sans MS" panose="030F0702030302020204" pitchFamily="66" charset="0"/>
            </a:endParaRPr>
          </a:p>
          <a:p>
            <a:pPr marL="171450" indent="-17145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zh-CN" sz="1400" b="1" dirty="0" smtClean="0">
                <a:latin typeface="Comic Sans MS" panose="030F0702030302020204" pitchFamily="66" charset="0"/>
              </a:rPr>
              <a:t>Enhanced </a:t>
            </a:r>
            <a:r>
              <a:rPr lang="en-GB" altLang="zh-CN" sz="1400" b="1" dirty="0">
                <a:latin typeface="Comic Sans MS" panose="030F0702030302020204" pitchFamily="66" charset="0"/>
              </a:rPr>
              <a:t>communication to collect on board </a:t>
            </a:r>
            <a:r>
              <a:rPr lang="en-GB" altLang="zh-CN" sz="1400" b="1" dirty="0" smtClean="0">
                <a:latin typeface="Comic Sans MS" panose="030F0702030302020204" pitchFamily="66" charset="0"/>
              </a:rPr>
              <a:t>information (BDS Information)</a:t>
            </a:r>
            <a:endParaRPr lang="en-GB" altLang="zh-CN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51021" y="1963469"/>
            <a:ext cx="27905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3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IFF </a:t>
            </a:r>
          </a:p>
          <a:p>
            <a:pPr algn="ctr"/>
            <a:r>
              <a:rPr lang="en-US" altLang="zh-CN" sz="13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(Identification </a:t>
            </a:r>
            <a:r>
              <a:rPr lang="en-US" altLang="zh-CN" sz="13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Friend or </a:t>
            </a:r>
            <a:r>
              <a:rPr lang="en-US" altLang="zh-CN" sz="13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Foe</a:t>
            </a:r>
            <a:r>
              <a:rPr lang="en-US" altLang="zh-CN" sz="13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)</a:t>
            </a:r>
            <a:endParaRPr lang="en-US" altLang="zh-CN" sz="13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82376" y="2803486"/>
            <a:ext cx="395287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3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Conventional </a:t>
            </a:r>
            <a:r>
              <a:rPr lang="en-US" altLang="zh-CN" sz="13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Mode A/C SSR</a:t>
            </a:r>
          </a:p>
          <a:p>
            <a:pPr algn="ctr"/>
            <a:r>
              <a:rPr lang="en-US" altLang="zh-CN" sz="13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(civilian application)</a:t>
            </a:r>
            <a:endParaRPr lang="en-US" altLang="zh-CN" sz="13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2218036" y="3711128"/>
            <a:ext cx="2919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COSSOR </a:t>
            </a:r>
          </a:p>
          <a:p>
            <a:pPr algn="ctr"/>
            <a:r>
              <a:rPr lang="en-US" altLang="zh-CN" sz="12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Adsel ( Address </a:t>
            </a:r>
            <a:r>
              <a:rPr lang="en-US" altLang="zh-CN" sz="1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SELective </a:t>
            </a:r>
            <a:r>
              <a:rPr lang="en-US" altLang="zh-CN" sz="12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System)</a:t>
            </a:r>
            <a:endParaRPr lang="en-US" altLang="zh-CN" sz="1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6338886" y="3719774"/>
            <a:ext cx="3257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Lincoln </a:t>
            </a:r>
            <a:r>
              <a:rPr lang="en-US" altLang="zh-CN" sz="12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Laboratory </a:t>
            </a:r>
          </a:p>
          <a:p>
            <a:pPr algn="ctr"/>
            <a:r>
              <a:rPr lang="en-US" altLang="zh-CN" sz="12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DABS</a:t>
            </a:r>
            <a:r>
              <a:rPr lang="zh-CN" altLang="zh-CN" sz="1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（</a:t>
            </a:r>
            <a:r>
              <a:rPr lang="en-US" altLang="zh-CN" sz="1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Discrete Address Beacon System</a:t>
            </a:r>
            <a:r>
              <a:rPr lang="en-US" altLang="zh-CN" sz="12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n-US" altLang="zh-CN" sz="1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4593906" y="4618467"/>
            <a:ext cx="2259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Mode S Surveillance Radar</a:t>
            </a:r>
          </a:p>
          <a:p>
            <a:pPr algn="ctr"/>
            <a:r>
              <a:rPr lang="en-US" altLang="zh-CN" sz="12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Surveillance + Communication</a:t>
            </a:r>
            <a:endParaRPr lang="en-US" altLang="zh-CN" sz="1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13742" y="1881756"/>
            <a:ext cx="90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1940S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1133505" y="2884345"/>
            <a:ext cx="863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1960S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1113742" y="3719774"/>
            <a:ext cx="1104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1970S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1133505" y="4723923"/>
            <a:ext cx="1195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1990S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3" name="直接箭头连接符 22"/>
          <p:cNvCxnSpPr>
            <a:stCxn id="107" idx="2"/>
            <a:endCxn id="106" idx="0"/>
          </p:cNvCxnSpPr>
          <p:nvPr/>
        </p:nvCxnSpPr>
        <p:spPr>
          <a:xfrm>
            <a:off x="3626943" y="4163724"/>
            <a:ext cx="2048687" cy="43776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105" idx="2"/>
            <a:endCxn id="106" idx="0"/>
          </p:cNvCxnSpPr>
          <p:nvPr/>
        </p:nvCxnSpPr>
        <p:spPr>
          <a:xfrm flipH="1">
            <a:off x="5675630" y="4187844"/>
            <a:ext cx="2292032" cy="41364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>
            <a:stCxn id="102" idx="2"/>
            <a:endCxn id="107" idx="0"/>
          </p:cNvCxnSpPr>
          <p:nvPr/>
        </p:nvCxnSpPr>
        <p:spPr>
          <a:xfrm flipH="1">
            <a:off x="3626943" y="3315764"/>
            <a:ext cx="2129332" cy="35619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stCxn id="102" idx="2"/>
            <a:endCxn id="105" idx="0"/>
          </p:cNvCxnSpPr>
          <p:nvPr/>
        </p:nvCxnSpPr>
        <p:spPr>
          <a:xfrm>
            <a:off x="5756275" y="3315764"/>
            <a:ext cx="2211387" cy="38031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>
            <a:stCxn id="10" idx="2"/>
            <a:endCxn id="102" idx="0"/>
          </p:cNvCxnSpPr>
          <p:nvPr/>
        </p:nvCxnSpPr>
        <p:spPr>
          <a:xfrm>
            <a:off x="5753576" y="2455235"/>
            <a:ext cx="2699" cy="368763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6" name="图片 1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500" y="4843223"/>
            <a:ext cx="1274795" cy="1969810"/>
          </a:xfrm>
          <a:prstGeom prst="rect">
            <a:avLst/>
          </a:prstGeom>
        </p:spPr>
      </p:pic>
      <p:cxnSp>
        <p:nvCxnSpPr>
          <p:cNvPr id="24" name="直接箭头连接符 23"/>
          <p:cNvCxnSpPr/>
          <p:nvPr/>
        </p:nvCxnSpPr>
        <p:spPr>
          <a:xfrm>
            <a:off x="1525141" y="2393680"/>
            <a:ext cx="2699" cy="368763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1522442" y="3309479"/>
            <a:ext cx="2699" cy="368763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1522442" y="4222092"/>
            <a:ext cx="2699" cy="368763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4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矩形 1371"/>
          <p:cNvSpPr/>
          <p:nvPr/>
        </p:nvSpPr>
        <p:spPr>
          <a:xfrm>
            <a:off x="2264229" y="5474716"/>
            <a:ext cx="8102343" cy="12245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993" y="2439494"/>
            <a:ext cx="5054888" cy="23356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1" name="Rectangle 2"/>
          <p:cNvSpPr/>
          <p:nvPr/>
        </p:nvSpPr>
        <p:spPr>
          <a:xfrm>
            <a:off x="8993" y="976549"/>
            <a:ext cx="11864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 sz="2400" b="1" dirty="0"/>
              <a:t>Mode S operations</a:t>
            </a:r>
            <a:r>
              <a:rPr lang="en-US" altLang="zh-CN" sz="2400" dirty="0"/>
              <a:t>-- </a:t>
            </a:r>
            <a:r>
              <a:rPr lang="en-US" altLang="zh-CN" sz="2200" b="1" dirty="0" smtClean="0"/>
              <a:t>Time constraint</a:t>
            </a:r>
          </a:p>
        </p:txBody>
      </p:sp>
      <p:sp>
        <p:nvSpPr>
          <p:cNvPr id="683" name="Rectangle 2"/>
          <p:cNvSpPr>
            <a:spLocks noChangeArrowheads="1"/>
          </p:cNvSpPr>
          <p:nvPr/>
        </p:nvSpPr>
        <p:spPr bwMode="auto">
          <a:xfrm>
            <a:off x="1403649" y="2240248"/>
            <a:ext cx="1010327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84" name="Rectangle 2"/>
          <p:cNvSpPr>
            <a:spLocks noChangeArrowheads="1"/>
          </p:cNvSpPr>
          <p:nvPr/>
        </p:nvSpPr>
        <p:spPr bwMode="auto">
          <a:xfrm flipV="1">
            <a:off x="3582338" y="21084"/>
            <a:ext cx="65236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85" name="文本框 684"/>
          <p:cNvSpPr txBox="1"/>
          <p:nvPr/>
        </p:nvSpPr>
        <p:spPr bwMode="auto">
          <a:xfrm>
            <a:off x="6444208" y="659233"/>
            <a:ext cx="417646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Freestyle Script" panose="030804020302050B0404" pitchFamily="66" charset="0"/>
                <a:ea typeface="黑体" panose="02010609060101010101" pitchFamily="49" charset="-122"/>
              </a:rPr>
              <a:t>By-ISAAC</a:t>
            </a:r>
            <a:endParaRPr lang="zh-CN" altLang="en-US" sz="2000" b="1" dirty="0">
              <a:solidFill>
                <a:schemeClr val="bg1"/>
              </a:solidFill>
              <a:latin typeface="Freestyle Script" panose="030804020302050B0404" pitchFamily="66" charset="0"/>
              <a:ea typeface="黑体" panose="02010609060101010101" pitchFamily="49" charset="-122"/>
            </a:endParaRPr>
          </a:p>
        </p:txBody>
      </p:sp>
      <p:sp>
        <p:nvSpPr>
          <p:cNvPr id="686" name="Rectangle 2"/>
          <p:cNvSpPr>
            <a:spLocks noChangeArrowheads="1"/>
          </p:cNvSpPr>
          <p:nvPr/>
        </p:nvSpPr>
        <p:spPr bwMode="auto">
          <a:xfrm>
            <a:off x="334863" y="1849778"/>
            <a:ext cx="81271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88" name="Rectangle 4"/>
          <p:cNvSpPr>
            <a:spLocks noChangeArrowheads="1"/>
          </p:cNvSpPr>
          <p:nvPr/>
        </p:nvSpPr>
        <p:spPr bwMode="auto">
          <a:xfrm>
            <a:off x="334862" y="2393774"/>
            <a:ext cx="115252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90" name="Rectangle 6"/>
          <p:cNvSpPr>
            <a:spLocks noChangeArrowheads="1"/>
          </p:cNvSpPr>
          <p:nvPr/>
        </p:nvSpPr>
        <p:spPr bwMode="auto">
          <a:xfrm>
            <a:off x="362160" y="2948816"/>
            <a:ext cx="102573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92" name="Rectangle 8"/>
          <p:cNvSpPr>
            <a:spLocks noChangeArrowheads="1"/>
          </p:cNvSpPr>
          <p:nvPr/>
        </p:nvSpPr>
        <p:spPr bwMode="auto">
          <a:xfrm>
            <a:off x="362159" y="3573015"/>
            <a:ext cx="110377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98" name="矩形 697"/>
          <p:cNvSpPr/>
          <p:nvPr/>
        </p:nvSpPr>
        <p:spPr>
          <a:xfrm>
            <a:off x="6380301" y="1651773"/>
            <a:ext cx="4257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Comic Sans MS" panose="030F0702030302020204" pitchFamily="66" charset="0"/>
              </a:rPr>
              <a:t>Scenario:</a:t>
            </a:r>
            <a:endParaRPr lang="en-US" altLang="zh-CN" b="1" dirty="0">
              <a:latin typeface="Comic Sans MS" panose="030F0702030302020204" pitchFamily="66" charset="0"/>
            </a:endParaRPr>
          </a:p>
          <a:p>
            <a:r>
              <a:rPr lang="en-US" altLang="zh-CN" b="1" dirty="0">
                <a:latin typeface="Comic Sans MS" panose="030F0702030302020204" pitchFamily="66" charset="0"/>
              </a:rPr>
              <a:t>PRF =150Hz</a:t>
            </a:r>
          </a:p>
          <a:p>
            <a:r>
              <a:rPr lang="en-US" altLang="zh-CN" b="1" dirty="0">
                <a:latin typeface="Comic Sans MS" panose="030F0702030302020204" pitchFamily="66" charset="0"/>
              </a:rPr>
              <a:t>Beam Width </a:t>
            </a:r>
            <a:r>
              <a:rPr lang="en-US" altLang="zh-CN" b="1" dirty="0" smtClean="0">
                <a:latin typeface="Comic Sans MS" panose="030F0702030302020204" pitchFamily="66" charset="0"/>
              </a:rPr>
              <a:t>=2.4°</a:t>
            </a:r>
            <a:endParaRPr lang="en-US" altLang="zh-CN" b="1" dirty="0">
              <a:latin typeface="Comic Sans MS" panose="030F0702030302020204" pitchFamily="66" charset="0"/>
            </a:endParaRPr>
          </a:p>
          <a:p>
            <a:r>
              <a:rPr lang="en-US" altLang="zh-CN" b="1" dirty="0" smtClean="0">
                <a:latin typeface="Comic Sans MS" panose="030F0702030302020204" pitchFamily="66" charset="0"/>
              </a:rPr>
              <a:t>Rotation =4 S</a:t>
            </a:r>
          </a:p>
          <a:p>
            <a:r>
              <a:rPr lang="en-US" altLang="zh-CN" b="1" dirty="0">
                <a:latin typeface="Comic Sans MS" panose="030F0702030302020204" pitchFamily="66" charset="0"/>
              </a:rPr>
              <a:t>Instrument</a:t>
            </a:r>
            <a:r>
              <a:rPr lang="en-US" altLang="zh-CN" b="1" dirty="0" smtClean="0"/>
              <a:t> </a:t>
            </a:r>
            <a:r>
              <a:rPr lang="en-US" altLang="zh-CN" b="1" dirty="0" smtClean="0">
                <a:latin typeface="Comic Sans MS" panose="030F0702030302020204" pitchFamily="66" charset="0"/>
              </a:rPr>
              <a:t>Range=250nm</a:t>
            </a:r>
            <a:endParaRPr lang="en-US" altLang="zh-CN" b="1" dirty="0">
              <a:latin typeface="Comic Sans MS" panose="030F0702030302020204" pitchFamily="66" charset="0"/>
            </a:endParaRPr>
          </a:p>
          <a:p>
            <a:endParaRPr lang="en-US" altLang="zh-CN" b="1" dirty="0" smtClean="0">
              <a:solidFill>
                <a:srgbClr val="333333"/>
              </a:solidFill>
              <a:latin typeface="Comic Sans MS" panose="030F0702030302020204" pitchFamily="66" charset="0"/>
            </a:endParaRPr>
          </a:p>
        </p:txBody>
      </p:sp>
      <p:sp>
        <p:nvSpPr>
          <p:cNvPr id="699" name="矩形 698"/>
          <p:cNvSpPr/>
          <p:nvPr/>
        </p:nvSpPr>
        <p:spPr>
          <a:xfrm>
            <a:off x="2481741" y="5596189"/>
            <a:ext cx="81377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</a:rPr>
              <a:t>For all Mode S interrogators, the transmission rate for selective interrogations shall be:</a:t>
            </a:r>
          </a:p>
          <a:p>
            <a:r>
              <a:rPr lang="en-US" altLang="zh-CN" sz="1400" dirty="0" smtClean="0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1400" dirty="0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</a:rPr>
              <a:t>) less than 2 400 per second averaged over a 40-millisecond interval; and</a:t>
            </a:r>
            <a:br>
              <a:rPr lang="en-US" altLang="zh-CN" sz="1400" dirty="0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</a:rPr>
            </a:br>
            <a:r>
              <a:rPr lang="en-US" altLang="zh-CN" sz="1400" dirty="0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</a:rPr>
              <a:t>b) less than 480 into any 3-degree sector averaged over a 1-second interval</a:t>
            </a:r>
            <a:r>
              <a:rPr lang="en-US" altLang="zh-CN" sz="1400" dirty="0" smtClean="0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US" altLang="zh-CN" sz="1200" dirty="0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 smtClean="0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</a:rPr>
              <a:t>                                                                              </a:t>
            </a:r>
            <a:br>
              <a:rPr lang="en-US" altLang="zh-CN" sz="1200" dirty="0" smtClean="0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</a:rPr>
            </a:br>
            <a:r>
              <a:rPr lang="en-US" altLang="zh-CN" sz="1200" dirty="0" smtClean="0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</a:rPr>
              <a:t>                                                                               </a:t>
            </a:r>
            <a:r>
              <a:rPr lang="en-US" altLang="zh-CN" sz="12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----</a:t>
            </a:r>
            <a:r>
              <a:rPr lang="zh-CN" altLang="en-US" sz="1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2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3.1.2.11.1.3.1</a:t>
            </a:r>
            <a:r>
              <a:rPr lang="en-US" altLang="zh-CN" sz="1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ICAO Annex10 </a:t>
            </a:r>
            <a:r>
              <a:rPr lang="en-US" altLang="zh-CN" sz="1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Volume </a:t>
            </a:r>
            <a:r>
              <a:rPr lang="en-US" altLang="zh-CN" sz="12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IV, 5</a:t>
            </a:r>
            <a:r>
              <a:rPr lang="en-US" altLang="zh-CN" sz="1200" baseline="300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</a:t>
            </a:r>
            <a:r>
              <a:rPr lang="en-US" altLang="zh-CN" sz="12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Edition</a:t>
            </a:r>
            <a:r>
              <a:rPr lang="zh-CN" altLang="en-US" sz="12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sz="1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zh-CN" altLang="en-US" sz="1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zh-CN" altLang="en-US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zh-CN" alt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00" name="圆角右箭头 699"/>
          <p:cNvSpPr/>
          <p:nvPr/>
        </p:nvSpPr>
        <p:spPr>
          <a:xfrm rot="10800000">
            <a:off x="4407526" y="3201320"/>
            <a:ext cx="2946988" cy="614022"/>
          </a:xfrm>
          <a:prstGeom prst="ben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73" name="圆角右箭头 1372"/>
          <p:cNvSpPr/>
          <p:nvPr/>
        </p:nvSpPr>
        <p:spPr>
          <a:xfrm rot="16200000">
            <a:off x="1030671" y="4920499"/>
            <a:ext cx="1854268" cy="612847"/>
          </a:xfrm>
          <a:prstGeom prst="ben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0" y="2646279"/>
                <a:ext cx="6096000" cy="175432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altLang="zh-CN" b="1" i="1" kern="100" dirty="0" smtClean="0">
                    <a:solidFill>
                      <a:schemeClr val="accent6">
                        <a:lumMod val="50000"/>
                      </a:schemeClr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b="1" kern="100" baseline="-25000" dirty="0">
                    <a:solidFill>
                      <a:schemeClr val="accent6">
                        <a:lumMod val="50000"/>
                      </a:schemeClr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i="1" kern="100" baseline="-25000" dirty="0">
                    <a:solidFill>
                      <a:schemeClr val="accent6">
                        <a:lumMod val="50000"/>
                      </a:schemeClr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Beam-dwell Time</a:t>
                </a:r>
                <a:r>
                  <a:rPr lang="en-US" altLang="zh-CN" kern="100" dirty="0">
                    <a:solidFill>
                      <a:schemeClr val="accent6">
                        <a:lumMod val="50000"/>
                      </a:schemeClr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= </a:t>
                </a:r>
                <a:r>
                  <a:rPr lang="en-US" altLang="zh-CN" i="1" kern="100" dirty="0">
                    <a:solidFill>
                      <a:schemeClr val="accent6">
                        <a:lumMod val="50000"/>
                      </a:schemeClr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2.4</a:t>
                </a:r>
                <a:r>
                  <a:rPr lang="zh-CN" altLang="zh-CN" i="1" kern="100" dirty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°</a:t>
                </a:r>
                <a14:m>
                  <m:oMath xmlns:m="http://schemas.openxmlformats.org/officeDocument/2006/math">
                    <m:r>
                      <a:rPr lang="zh-CN" altLang="zh-CN" i="1" kern="1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zh-CN" altLang="zh-CN" i="1" kern="100" dirty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i="1" kern="100" dirty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4s/360°= 27ms</a:t>
                </a:r>
                <a:endParaRPr lang="zh-CN" altLang="zh-CN" kern="1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b="1" i="1" kern="100" dirty="0">
                    <a:solidFill>
                      <a:schemeClr val="accent6">
                        <a:lumMod val="50000"/>
                      </a:schemeClr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b="1" i="1" kern="100" baseline="-25000" dirty="0">
                    <a:solidFill>
                      <a:schemeClr val="accent6">
                        <a:lumMod val="50000"/>
                      </a:schemeClr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All-call</a:t>
                </a:r>
                <a:r>
                  <a:rPr lang="en-US" altLang="zh-CN" i="1" kern="100" dirty="0">
                    <a:solidFill>
                      <a:schemeClr val="accent6">
                        <a:lumMod val="50000"/>
                      </a:schemeClr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= 27ms </a:t>
                </a:r>
                <a14:m>
                  <m:oMath xmlns:m="http://schemas.openxmlformats.org/officeDocument/2006/math">
                    <m:r>
                      <a:rPr lang="zh-CN" altLang="zh-CN" i="1" kern="1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zh-CN" altLang="zh-CN" i="1" kern="100" dirty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i="1" kern="100" dirty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150Hz ≈ 4 </a:t>
                </a:r>
                <a:endParaRPr lang="zh-CN" altLang="zh-CN" kern="1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b="1" i="1" kern="100" dirty="0">
                    <a:solidFill>
                      <a:schemeClr val="accent6">
                        <a:lumMod val="50000"/>
                      </a:schemeClr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b="1" kern="100" baseline="-25000" dirty="0">
                    <a:solidFill>
                      <a:schemeClr val="accent6">
                        <a:lumMod val="50000"/>
                      </a:schemeClr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i="1" kern="100" baseline="-25000" dirty="0">
                    <a:solidFill>
                      <a:schemeClr val="accent6">
                        <a:lumMod val="50000"/>
                      </a:schemeClr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All-Call  </a:t>
                </a:r>
                <a:r>
                  <a:rPr lang="en-US" altLang="zh-CN" kern="100" dirty="0">
                    <a:solidFill>
                      <a:schemeClr val="accent6">
                        <a:lumMod val="50000"/>
                      </a:schemeClr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= </a:t>
                </a:r>
                <a:r>
                  <a:rPr lang="en-US" altLang="zh-CN" i="1" kern="100" dirty="0">
                    <a:solidFill>
                      <a:schemeClr val="accent6">
                        <a:lumMod val="50000"/>
                      </a:schemeClr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zh-CN" altLang="zh-CN" i="1" kern="1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zh-CN" altLang="zh-CN" i="1" kern="100" dirty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（</a:t>
                </a:r>
                <a:r>
                  <a:rPr lang="en-US" altLang="zh-CN" i="1" kern="100" dirty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3161 + 128 + 4.75</a:t>
                </a:r>
                <a:r>
                  <a:rPr lang="zh-CN" altLang="zh-CN" i="1" kern="100" dirty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）</a:t>
                </a:r>
                <a:r>
                  <a:rPr lang="en-US" altLang="zh-CN" i="1" kern="100" dirty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= 13.18ms</a:t>
                </a:r>
                <a:endParaRPr lang="zh-CN" altLang="zh-CN" kern="1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b="1" i="1" kern="100" dirty="0">
                    <a:solidFill>
                      <a:schemeClr val="accent6">
                        <a:lumMod val="50000"/>
                      </a:schemeClr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b="1" kern="100" baseline="-25000" dirty="0">
                    <a:solidFill>
                      <a:schemeClr val="accent6">
                        <a:lumMod val="50000"/>
                      </a:schemeClr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i="1" kern="100" baseline="-25000" dirty="0">
                    <a:solidFill>
                      <a:schemeClr val="accent6">
                        <a:lumMod val="50000"/>
                      </a:schemeClr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Roll-Call</a:t>
                </a:r>
                <a:r>
                  <a:rPr lang="en-US" altLang="zh-CN" i="1" kern="100" baseline="-25000" dirty="0">
                    <a:solidFill>
                      <a:schemeClr val="accent6">
                        <a:lumMod val="50000"/>
                      </a:schemeClr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kern="100" dirty="0">
                    <a:solidFill>
                      <a:schemeClr val="accent6">
                        <a:lumMod val="50000"/>
                      </a:schemeClr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= </a:t>
                </a:r>
                <a:r>
                  <a:rPr lang="en-US" altLang="zh-CN" i="1" kern="100" dirty="0">
                    <a:solidFill>
                      <a:schemeClr val="accent6">
                        <a:lumMod val="50000"/>
                      </a:schemeClr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40-13.18 = 26.8ms</a:t>
                </a:r>
                <a:endParaRPr lang="zh-CN" altLang="zh-CN" kern="1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b="1" i="1" kern="100" dirty="0">
                    <a:solidFill>
                      <a:schemeClr val="accent6">
                        <a:lumMod val="50000"/>
                      </a:schemeClr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RC</a:t>
                </a:r>
                <a:r>
                  <a:rPr lang="en-US" altLang="zh-CN" b="1" i="1" kern="100" baseline="-25000" dirty="0">
                    <a:solidFill>
                      <a:schemeClr val="accent6">
                        <a:lumMod val="50000"/>
                      </a:schemeClr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Max</a:t>
                </a:r>
                <a:r>
                  <a:rPr lang="en-US" altLang="zh-CN" i="1" kern="100" baseline="-25000" dirty="0">
                    <a:solidFill>
                      <a:schemeClr val="accent6">
                        <a:lumMod val="50000"/>
                      </a:schemeClr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i="1" kern="100" dirty="0">
                    <a:solidFill>
                      <a:schemeClr val="accent6">
                        <a:lumMod val="50000"/>
                      </a:schemeClr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=2400  </a:t>
                </a:r>
                <a14:m>
                  <m:oMath xmlns:m="http://schemas.openxmlformats.org/officeDocument/2006/math">
                    <m:r>
                      <a:rPr lang="zh-CN" altLang="zh-CN" i="1" kern="1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i="1" kern="100" dirty="0">
                    <a:solidFill>
                      <a:schemeClr val="accent6">
                        <a:lumMod val="50000"/>
                      </a:schemeClr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26.8ms = 64</a:t>
                </a:r>
                <a:endParaRPr lang="zh-CN" altLang="zh-CN" kern="1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i="1" kern="100" dirty="0" smtClean="0">
                    <a:solidFill>
                      <a:schemeClr val="accent6">
                        <a:lumMod val="50000"/>
                      </a:schemeClr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             64 </a:t>
                </a:r>
                <a14:m>
                  <m:oMath xmlns:m="http://schemas.openxmlformats.org/officeDocument/2006/math">
                    <m:r>
                      <a:rPr lang="en-US" altLang="zh-CN" kern="10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÷</m:t>
                    </m:r>
                  </m:oMath>
                </a14:m>
                <a:r>
                  <a:rPr lang="en-US" altLang="zh-CN" i="1" kern="100" dirty="0">
                    <a:solidFill>
                      <a:schemeClr val="accent6">
                        <a:lumMod val="50000"/>
                      </a:schemeClr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7 = 9</a:t>
                </a:r>
                <a:endParaRPr lang="zh-CN" altLang="zh-CN" kern="1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46279"/>
                <a:ext cx="6096000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800" t="-2778" b="-34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4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2387600"/>
            <a:ext cx="1211011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500" dirty="0" smtClean="0">
                <a:latin typeface="Comic Sans MS" panose="030F0702030302020204" pitchFamily="66" charset="0"/>
              </a:rPr>
              <a:t>The </a:t>
            </a:r>
            <a:r>
              <a:rPr lang="en-US" altLang="zh-CN" sz="1500" dirty="0">
                <a:latin typeface="Comic Sans MS" panose="030F0702030302020204" pitchFamily="66" charset="0"/>
              </a:rPr>
              <a:t>interrogation repetition rate for the Mode A/C/S all-call, used for acquisition, shall be less than 250 per second. This rate shall also apply to the </a:t>
            </a:r>
            <a:r>
              <a:rPr lang="en-US" altLang="zh-CN" sz="1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paired Mode S-only </a:t>
            </a:r>
            <a:r>
              <a:rPr lang="en-US" altLang="zh-CN" sz="15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and Mode </a:t>
            </a:r>
            <a:r>
              <a:rPr lang="en-US" altLang="zh-CN" sz="1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A/C-only all-call interrogations</a:t>
            </a:r>
            <a:r>
              <a:rPr lang="en-US" altLang="zh-CN" sz="1500" dirty="0">
                <a:latin typeface="Comic Sans MS" panose="030F0702030302020204" pitchFamily="66" charset="0"/>
              </a:rPr>
              <a:t> used for acquisition in the multisite mode</a:t>
            </a:r>
            <a:r>
              <a:rPr lang="en-US" altLang="zh-CN" sz="1500" dirty="0" smtClean="0">
                <a:latin typeface="Comic Sans MS" panose="030F0702030302020204" pitchFamily="66" charset="0"/>
              </a:rPr>
              <a:t>.                      </a:t>
            </a:r>
          </a:p>
          <a:p>
            <a:r>
              <a:rPr lang="en-US" altLang="zh-CN" sz="1500" dirty="0">
                <a:latin typeface="Comic Sans MS" panose="030F0702030302020204" pitchFamily="66" charset="0"/>
              </a:rPr>
              <a:t> </a:t>
            </a:r>
            <a:r>
              <a:rPr lang="en-US" altLang="zh-CN" sz="1500" dirty="0" smtClean="0">
                <a:latin typeface="Comic Sans MS" panose="030F0702030302020204" pitchFamily="66" charset="0"/>
              </a:rPr>
              <a:t>                                                                                                                                         </a:t>
            </a:r>
          </a:p>
          <a:p>
            <a:r>
              <a:rPr lang="en-US" altLang="zh-CN" sz="1500" dirty="0">
                <a:latin typeface="Comic Sans MS" panose="030F0702030302020204" pitchFamily="66" charset="0"/>
              </a:rPr>
              <a:t> </a:t>
            </a:r>
            <a:r>
              <a:rPr lang="en-US" altLang="zh-CN" sz="1500" dirty="0" smtClean="0">
                <a:latin typeface="Comic Sans MS" panose="030F0702030302020204" pitchFamily="66" charset="0"/>
              </a:rPr>
              <a:t>                                                                                                                        -----</a:t>
            </a:r>
            <a:r>
              <a:rPr lang="en-US" altLang="zh-CN" sz="1600" dirty="0" smtClean="0"/>
              <a:t>3.1.2.11.1.1.1</a:t>
            </a:r>
            <a:r>
              <a:rPr lang="zh-CN" altLang="en-US" sz="1600" dirty="0" smtClean="0"/>
              <a:t>  </a:t>
            </a:r>
            <a:r>
              <a:rPr lang="en-US" altLang="zh-CN" sz="1500" dirty="0" smtClean="0">
                <a:latin typeface="Comic Sans MS" panose="030F0702030302020204" pitchFamily="66" charset="0"/>
              </a:rPr>
              <a:t>ICAO </a:t>
            </a:r>
            <a:r>
              <a:rPr lang="en-US" altLang="zh-CN" sz="1500" dirty="0">
                <a:latin typeface="Comic Sans MS" panose="030F0702030302020204" pitchFamily="66" charset="0"/>
              </a:rPr>
              <a:t>Annex10 Volume </a:t>
            </a:r>
            <a:r>
              <a:rPr lang="en-US" altLang="zh-CN" sz="1500" dirty="0" smtClean="0">
                <a:latin typeface="Comic Sans MS" panose="030F0702030302020204" pitchFamily="66" charset="0"/>
              </a:rPr>
              <a:t>IV, 5</a:t>
            </a:r>
            <a:r>
              <a:rPr lang="en-US" altLang="zh-CN" sz="1500" baseline="30000" dirty="0" smtClean="0">
                <a:latin typeface="Comic Sans MS" panose="030F0702030302020204" pitchFamily="66" charset="0"/>
              </a:rPr>
              <a:t>th</a:t>
            </a:r>
            <a:r>
              <a:rPr lang="en-US" altLang="zh-CN" sz="1500" dirty="0" smtClean="0">
                <a:latin typeface="Comic Sans MS" panose="030F0702030302020204" pitchFamily="66" charset="0"/>
              </a:rPr>
              <a:t> </a:t>
            </a:r>
            <a:r>
              <a:rPr lang="en-US" altLang="zh-CN" sz="1500" dirty="0">
                <a:latin typeface="Comic Sans MS" panose="030F0702030302020204" pitchFamily="66" charset="0"/>
              </a:rPr>
              <a:t>Edition </a:t>
            </a:r>
          </a:p>
          <a:p>
            <a:endParaRPr lang="en-US" altLang="zh-CN" sz="15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500" dirty="0" smtClean="0">
                <a:latin typeface="Comic Sans MS" panose="030F0702030302020204" pitchFamily="66" charset="0"/>
              </a:rPr>
              <a:t>The </a:t>
            </a:r>
            <a:r>
              <a:rPr lang="en-US" altLang="zh-CN" sz="1500" dirty="0">
                <a:latin typeface="Comic Sans MS" panose="030F0702030302020204" pitchFamily="66" charset="0"/>
              </a:rPr>
              <a:t>minimum time between the beginning of successive </a:t>
            </a:r>
            <a:r>
              <a:rPr lang="en-US" altLang="zh-CN" sz="1500" dirty="0" smtClean="0">
                <a:latin typeface="Comic Sans MS" panose="030F0702030302020204" pitchFamily="66" charset="0"/>
              </a:rPr>
              <a:t>Comm-C interrogations </a:t>
            </a:r>
            <a:r>
              <a:rPr lang="en-US" altLang="zh-CN" sz="1500" dirty="0">
                <a:solidFill>
                  <a:srgbClr val="FF0000"/>
                </a:solidFill>
                <a:latin typeface="Comic Sans MS" panose="030F0702030302020204" pitchFamily="66" charset="0"/>
              </a:rPr>
              <a:t>shall </a:t>
            </a:r>
            <a:r>
              <a:rPr lang="en-US" altLang="zh-CN" sz="1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 50μS</a:t>
            </a:r>
            <a:r>
              <a:rPr lang="en-US" altLang="zh-CN" sz="15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altLang="zh-CN" sz="1500" dirty="0" smtClean="0">
              <a:latin typeface="Comic Sans MS" panose="030F0702030302020204" pitchFamily="66" charset="0"/>
            </a:endParaRPr>
          </a:p>
          <a:p>
            <a:r>
              <a:rPr lang="en-US" altLang="zh-CN" sz="1500" dirty="0" smtClean="0">
                <a:latin typeface="Comic Sans MS" panose="030F0702030302020204" pitchFamily="66" charset="0"/>
              </a:rPr>
              <a:t>                                                                                                                         -----</a:t>
            </a:r>
            <a:r>
              <a:rPr lang="en-US" altLang="zh-CN" sz="1600" dirty="0" smtClean="0"/>
              <a:t>3.1.2.11.1.2.2</a:t>
            </a:r>
            <a:r>
              <a:rPr lang="zh-CN" altLang="en-US" sz="1600" dirty="0" smtClean="0"/>
              <a:t> </a:t>
            </a:r>
            <a:r>
              <a:rPr lang="en-US" altLang="zh-CN" sz="1600" i="1" dirty="0" smtClean="0">
                <a:solidFill>
                  <a:srgbClr val="FF0000"/>
                </a:solidFill>
              </a:rPr>
              <a:t> </a:t>
            </a:r>
            <a:r>
              <a:rPr lang="en-US" altLang="zh-CN" sz="1500" dirty="0">
                <a:latin typeface="Comic Sans MS" panose="030F0702030302020204" pitchFamily="66" charset="0"/>
              </a:rPr>
              <a:t>ICAO Annex10 Volume </a:t>
            </a:r>
            <a:r>
              <a:rPr lang="en-US" altLang="zh-CN" sz="1500" dirty="0" smtClean="0">
                <a:latin typeface="Comic Sans MS" panose="030F0702030302020204" pitchFamily="66" charset="0"/>
              </a:rPr>
              <a:t>IV, 5</a:t>
            </a:r>
            <a:r>
              <a:rPr lang="en-US" altLang="zh-CN" sz="1500" baseline="30000" dirty="0" smtClean="0">
                <a:latin typeface="Comic Sans MS" panose="030F0702030302020204" pitchFamily="66" charset="0"/>
              </a:rPr>
              <a:t>th</a:t>
            </a:r>
            <a:r>
              <a:rPr lang="en-US" altLang="zh-CN" sz="1500" dirty="0" smtClean="0">
                <a:latin typeface="Comic Sans MS" panose="030F0702030302020204" pitchFamily="66" charset="0"/>
              </a:rPr>
              <a:t> Edition </a:t>
            </a:r>
          </a:p>
          <a:p>
            <a:endParaRPr lang="en-US" altLang="zh-CN" sz="15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Comic Sans MS" panose="030F0702030302020204" pitchFamily="66" charset="0"/>
              </a:rPr>
              <a:t>As a minimum, the transmitter shall be capable of operating at a peak duty cycle of </a:t>
            </a:r>
            <a:r>
              <a:rPr lang="en-US" altLang="zh-CN" sz="1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63.7%</a:t>
            </a:r>
            <a:r>
              <a:rPr lang="en-US" altLang="zh-CN" sz="1500" dirty="0">
                <a:latin typeface="Comic Sans MS" panose="030F0702030302020204" pitchFamily="66" charset="0"/>
              </a:rPr>
              <a:t> over </a:t>
            </a:r>
            <a:r>
              <a:rPr lang="en-US" altLang="zh-CN" sz="1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2.4ms</a:t>
            </a:r>
            <a:r>
              <a:rPr lang="en-US" altLang="zh-CN" sz="1500" dirty="0">
                <a:latin typeface="Comic Sans MS" panose="030F0702030302020204" pitchFamily="66" charset="0"/>
              </a:rPr>
              <a:t> length of time. It is expected that the above requirement can be repeated every 24ms</a:t>
            </a:r>
            <a:r>
              <a:rPr lang="en-US" altLang="zh-CN" sz="15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altLang="zh-CN" sz="1500" dirty="0">
              <a:latin typeface="Comic Sans MS" panose="030F0702030302020204" pitchFamily="66" charset="0"/>
            </a:endParaRPr>
          </a:p>
          <a:p>
            <a:r>
              <a:rPr lang="en-US" altLang="zh-CN" sz="1500" dirty="0" smtClean="0">
                <a:latin typeface="Comic Sans MS" panose="030F0702030302020204" pitchFamily="66" charset="0"/>
              </a:rPr>
              <a:t>                                                                                                   ------</a:t>
            </a:r>
            <a:r>
              <a:rPr lang="fr-FR" altLang="zh-CN" sz="1500" dirty="0" smtClean="0">
                <a:latin typeface="Comic Sans MS" panose="030F0702030302020204" pitchFamily="66" charset="0"/>
              </a:rPr>
              <a:t>Surveillance </a:t>
            </a:r>
            <a:r>
              <a:rPr lang="fr-FR" altLang="zh-CN" sz="1500" dirty="0">
                <a:latin typeface="Comic Sans MS" panose="030F0702030302020204" pitchFamily="66" charset="0"/>
              </a:rPr>
              <a:t>Mode S European Mode S Functional </a:t>
            </a:r>
            <a:r>
              <a:rPr lang="fr-FR" altLang="zh-CN" sz="1500" dirty="0" smtClean="0">
                <a:latin typeface="Comic Sans MS" panose="030F0702030302020204" pitchFamily="66" charset="0"/>
              </a:rPr>
              <a:t>Specification</a:t>
            </a:r>
          </a:p>
          <a:p>
            <a:r>
              <a:rPr lang="fr-FR" altLang="zh-CN" sz="1500" dirty="0">
                <a:latin typeface="Comic Sans MS" panose="030F0702030302020204" pitchFamily="66" charset="0"/>
              </a:rPr>
              <a:t> </a:t>
            </a:r>
            <a:r>
              <a:rPr lang="fr-FR" altLang="zh-CN" sz="1500" dirty="0" smtClean="0">
                <a:latin typeface="Comic Sans MS" panose="030F0702030302020204" pitchFamily="66" charset="0"/>
              </a:rPr>
              <a:t>                                                                                                                                                                                         Eurocontrol</a:t>
            </a:r>
            <a:endParaRPr lang="zh-CN" altLang="en-US" sz="15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5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15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Rectangle 2"/>
          <p:cNvSpPr/>
          <p:nvPr/>
        </p:nvSpPr>
        <p:spPr>
          <a:xfrm>
            <a:off x="8993" y="976549"/>
            <a:ext cx="11864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 sz="2400" b="1" dirty="0"/>
              <a:t>Mode S operations</a:t>
            </a:r>
            <a:r>
              <a:rPr lang="en-US" altLang="zh-CN" sz="2400" dirty="0"/>
              <a:t>-- </a:t>
            </a:r>
            <a:r>
              <a:rPr lang="en-US" altLang="zh-CN" sz="2200" b="1" dirty="0" smtClean="0"/>
              <a:t>Power constraint</a:t>
            </a:r>
          </a:p>
        </p:txBody>
      </p:sp>
    </p:spTree>
    <p:extLst>
      <p:ext uri="{BB962C8B-B14F-4D97-AF65-F5344CB8AC3E}">
        <p14:creationId xmlns:p14="http://schemas.microsoft.com/office/powerpoint/2010/main" val="153256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2" name="Group 727"/>
          <p:cNvGrpSpPr>
            <a:grpSpLocks/>
          </p:cNvGrpSpPr>
          <p:nvPr/>
        </p:nvGrpSpPr>
        <p:grpSpPr bwMode="auto">
          <a:xfrm>
            <a:off x="306245" y="2446579"/>
            <a:ext cx="6460640" cy="2982178"/>
            <a:chOff x="143" y="1359"/>
            <a:chExt cx="5472" cy="2303"/>
          </a:xfrm>
        </p:grpSpPr>
        <p:sp>
          <p:nvSpPr>
            <p:cNvPr id="703" name="Line 4"/>
            <p:cNvSpPr>
              <a:spLocks noChangeShapeType="1"/>
            </p:cNvSpPr>
            <p:nvPr/>
          </p:nvSpPr>
          <p:spPr bwMode="auto">
            <a:xfrm>
              <a:off x="647" y="2600"/>
              <a:ext cx="1" cy="1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04" name="Line 10"/>
            <p:cNvSpPr>
              <a:spLocks noChangeShapeType="1"/>
            </p:cNvSpPr>
            <p:nvPr/>
          </p:nvSpPr>
          <p:spPr bwMode="auto">
            <a:xfrm>
              <a:off x="2502" y="2834"/>
              <a:ext cx="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05" name="Rectangle 25"/>
            <p:cNvSpPr>
              <a:spLocks noChangeArrowheads="1"/>
            </p:cNvSpPr>
            <p:nvPr/>
          </p:nvSpPr>
          <p:spPr bwMode="auto">
            <a:xfrm>
              <a:off x="2617" y="3489"/>
              <a:ext cx="40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06" name="Rectangle 29"/>
            <p:cNvSpPr>
              <a:spLocks noChangeArrowheads="1"/>
            </p:cNvSpPr>
            <p:nvPr/>
          </p:nvSpPr>
          <p:spPr bwMode="auto">
            <a:xfrm>
              <a:off x="2673" y="3007"/>
              <a:ext cx="17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07" name="Rectangle 31"/>
            <p:cNvSpPr>
              <a:spLocks noChangeArrowheads="1"/>
            </p:cNvSpPr>
            <p:nvPr/>
          </p:nvSpPr>
          <p:spPr bwMode="auto">
            <a:xfrm>
              <a:off x="315" y="3007"/>
              <a:ext cx="8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08" name="Line 35"/>
            <p:cNvSpPr>
              <a:spLocks noChangeShapeType="1"/>
            </p:cNvSpPr>
            <p:nvPr/>
          </p:nvSpPr>
          <p:spPr bwMode="auto">
            <a:xfrm>
              <a:off x="941" y="2436"/>
              <a:ext cx="1" cy="1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709" name="Group 39"/>
            <p:cNvGrpSpPr>
              <a:grpSpLocks/>
            </p:cNvGrpSpPr>
            <p:nvPr/>
          </p:nvGrpSpPr>
          <p:grpSpPr bwMode="auto">
            <a:xfrm>
              <a:off x="596" y="2530"/>
              <a:ext cx="345" cy="42"/>
              <a:chOff x="596" y="2530"/>
              <a:chExt cx="345" cy="42"/>
            </a:xfrm>
          </p:grpSpPr>
          <p:sp>
            <p:nvSpPr>
              <p:cNvPr id="1361" name="Line 36"/>
              <p:cNvSpPr>
                <a:spLocks noChangeShapeType="1"/>
              </p:cNvSpPr>
              <p:nvPr/>
            </p:nvSpPr>
            <p:spPr bwMode="auto">
              <a:xfrm>
                <a:off x="684" y="2551"/>
                <a:ext cx="16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62" name="Freeform 37"/>
              <p:cNvSpPr>
                <a:spLocks/>
              </p:cNvSpPr>
              <p:nvPr/>
            </p:nvSpPr>
            <p:spPr bwMode="auto">
              <a:xfrm>
                <a:off x="596" y="2530"/>
                <a:ext cx="90" cy="41"/>
              </a:xfrm>
              <a:custGeom>
                <a:avLst/>
                <a:gdLst>
                  <a:gd name="T0" fmla="*/ 181 w 181"/>
                  <a:gd name="T1" fmla="*/ 0 h 83"/>
                  <a:gd name="T2" fmla="*/ 0 w 181"/>
                  <a:gd name="T3" fmla="*/ 42 h 83"/>
                  <a:gd name="T4" fmla="*/ 181 w 181"/>
                  <a:gd name="T5" fmla="*/ 83 h 83"/>
                  <a:gd name="T6" fmla="*/ 181 w 181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83">
                    <a:moveTo>
                      <a:pt x="181" y="0"/>
                    </a:moveTo>
                    <a:lnTo>
                      <a:pt x="0" y="42"/>
                    </a:lnTo>
                    <a:lnTo>
                      <a:pt x="181" y="83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63" name="Freeform 38"/>
              <p:cNvSpPr>
                <a:spLocks/>
              </p:cNvSpPr>
              <p:nvPr/>
            </p:nvSpPr>
            <p:spPr bwMode="auto">
              <a:xfrm>
                <a:off x="851" y="2531"/>
                <a:ext cx="90" cy="41"/>
              </a:xfrm>
              <a:custGeom>
                <a:avLst/>
                <a:gdLst>
                  <a:gd name="T0" fmla="*/ 0 w 180"/>
                  <a:gd name="T1" fmla="*/ 83 h 83"/>
                  <a:gd name="T2" fmla="*/ 180 w 180"/>
                  <a:gd name="T3" fmla="*/ 40 h 83"/>
                  <a:gd name="T4" fmla="*/ 0 w 180"/>
                  <a:gd name="T5" fmla="*/ 0 h 83"/>
                  <a:gd name="T6" fmla="*/ 0 w 18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83">
                    <a:moveTo>
                      <a:pt x="0" y="83"/>
                    </a:moveTo>
                    <a:lnTo>
                      <a:pt x="180" y="40"/>
                    </a:lnTo>
                    <a:lnTo>
                      <a:pt x="0" y="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710" name="Rectangle 40"/>
            <p:cNvSpPr>
              <a:spLocks noChangeArrowheads="1"/>
            </p:cNvSpPr>
            <p:nvPr/>
          </p:nvSpPr>
          <p:spPr bwMode="auto">
            <a:xfrm>
              <a:off x="596" y="2608"/>
              <a:ext cx="40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11" name="Rectangle 41"/>
            <p:cNvSpPr>
              <a:spLocks noChangeArrowheads="1"/>
            </p:cNvSpPr>
            <p:nvPr/>
          </p:nvSpPr>
          <p:spPr bwMode="auto">
            <a:xfrm>
              <a:off x="659" y="2625"/>
              <a:ext cx="39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200" b="1" dirty="0" smtClean="0">
                  <a:latin typeface="Comic Sans MS" panose="030F0702030302020204" pitchFamily="66" charset="0"/>
                </a:rPr>
                <a:t>0.8 μS </a:t>
              </a:r>
              <a:endParaRPr lang="en-US" altLang="zh-CN" sz="12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712" name="Line 44"/>
            <p:cNvSpPr>
              <a:spLocks noChangeShapeType="1"/>
            </p:cNvSpPr>
            <p:nvPr/>
          </p:nvSpPr>
          <p:spPr bwMode="auto">
            <a:xfrm>
              <a:off x="1504" y="2435"/>
              <a:ext cx="1" cy="1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13" name="Line 45"/>
            <p:cNvSpPr>
              <a:spLocks noChangeShapeType="1"/>
            </p:cNvSpPr>
            <p:nvPr/>
          </p:nvSpPr>
          <p:spPr bwMode="auto">
            <a:xfrm>
              <a:off x="1850" y="2435"/>
              <a:ext cx="1" cy="1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714" name="Group 49"/>
            <p:cNvGrpSpPr>
              <a:grpSpLocks/>
            </p:cNvGrpSpPr>
            <p:nvPr/>
          </p:nvGrpSpPr>
          <p:grpSpPr bwMode="auto">
            <a:xfrm>
              <a:off x="1504" y="2529"/>
              <a:ext cx="346" cy="43"/>
              <a:chOff x="1504" y="2529"/>
              <a:chExt cx="346" cy="43"/>
            </a:xfrm>
          </p:grpSpPr>
          <p:sp>
            <p:nvSpPr>
              <p:cNvPr id="1358" name="Line 46"/>
              <p:cNvSpPr>
                <a:spLocks noChangeShapeType="1"/>
              </p:cNvSpPr>
              <p:nvPr/>
            </p:nvSpPr>
            <p:spPr bwMode="auto">
              <a:xfrm>
                <a:off x="1593" y="2550"/>
                <a:ext cx="16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59" name="Freeform 47"/>
              <p:cNvSpPr>
                <a:spLocks/>
              </p:cNvSpPr>
              <p:nvPr/>
            </p:nvSpPr>
            <p:spPr bwMode="auto">
              <a:xfrm>
                <a:off x="1504" y="2529"/>
                <a:ext cx="90" cy="41"/>
              </a:xfrm>
              <a:custGeom>
                <a:avLst/>
                <a:gdLst>
                  <a:gd name="T0" fmla="*/ 180 w 180"/>
                  <a:gd name="T1" fmla="*/ 0 h 83"/>
                  <a:gd name="T2" fmla="*/ 0 w 180"/>
                  <a:gd name="T3" fmla="*/ 43 h 83"/>
                  <a:gd name="T4" fmla="*/ 180 w 180"/>
                  <a:gd name="T5" fmla="*/ 83 h 83"/>
                  <a:gd name="T6" fmla="*/ 180 w 180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83">
                    <a:moveTo>
                      <a:pt x="180" y="0"/>
                    </a:moveTo>
                    <a:lnTo>
                      <a:pt x="0" y="43"/>
                    </a:lnTo>
                    <a:lnTo>
                      <a:pt x="180" y="83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60" name="Freeform 48"/>
              <p:cNvSpPr>
                <a:spLocks/>
              </p:cNvSpPr>
              <p:nvPr/>
            </p:nvSpPr>
            <p:spPr bwMode="auto">
              <a:xfrm>
                <a:off x="1759" y="2531"/>
                <a:ext cx="91" cy="41"/>
              </a:xfrm>
              <a:custGeom>
                <a:avLst/>
                <a:gdLst>
                  <a:gd name="T0" fmla="*/ 0 w 180"/>
                  <a:gd name="T1" fmla="*/ 83 h 83"/>
                  <a:gd name="T2" fmla="*/ 180 w 180"/>
                  <a:gd name="T3" fmla="*/ 40 h 83"/>
                  <a:gd name="T4" fmla="*/ 0 w 180"/>
                  <a:gd name="T5" fmla="*/ 0 h 83"/>
                  <a:gd name="T6" fmla="*/ 0 w 18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83">
                    <a:moveTo>
                      <a:pt x="0" y="83"/>
                    </a:moveTo>
                    <a:lnTo>
                      <a:pt x="180" y="40"/>
                    </a:lnTo>
                    <a:lnTo>
                      <a:pt x="0" y="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715" name="Rectangle 50"/>
            <p:cNvSpPr>
              <a:spLocks noChangeArrowheads="1"/>
            </p:cNvSpPr>
            <p:nvPr/>
          </p:nvSpPr>
          <p:spPr bwMode="auto">
            <a:xfrm>
              <a:off x="1504" y="2607"/>
              <a:ext cx="40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16" name="Rectangle 51"/>
            <p:cNvSpPr>
              <a:spLocks noChangeArrowheads="1"/>
            </p:cNvSpPr>
            <p:nvPr/>
          </p:nvSpPr>
          <p:spPr bwMode="auto">
            <a:xfrm>
              <a:off x="1567" y="2625"/>
              <a:ext cx="39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200" b="1" dirty="0" smtClean="0">
                  <a:latin typeface="Comic Sans MS" panose="030F0702030302020204" pitchFamily="66" charset="0"/>
                </a:rPr>
                <a:t>0.8 μS </a:t>
              </a:r>
              <a:endParaRPr lang="en-US" altLang="zh-CN" sz="12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717" name="Rectangle 55"/>
            <p:cNvSpPr>
              <a:spLocks noChangeArrowheads="1"/>
            </p:cNvSpPr>
            <p:nvPr/>
          </p:nvSpPr>
          <p:spPr bwMode="auto">
            <a:xfrm>
              <a:off x="4115" y="1833"/>
              <a:ext cx="80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200" b="1" dirty="0" smtClean="0">
                  <a:latin typeface="Comic Sans MS" panose="030F0702030302020204" pitchFamily="66" charset="0"/>
                </a:rPr>
                <a:t>112 </a:t>
              </a:r>
              <a:r>
                <a:rPr lang="en-US" altLang="zh-CN" sz="1200" b="1" dirty="0">
                  <a:latin typeface="Comic Sans MS" panose="030F0702030302020204" pitchFamily="66" charset="0"/>
                </a:rPr>
                <a:t>data bits</a:t>
              </a:r>
            </a:p>
          </p:txBody>
        </p:sp>
        <p:sp>
          <p:nvSpPr>
            <p:cNvPr id="718" name="Line 56"/>
            <p:cNvSpPr>
              <a:spLocks noChangeShapeType="1"/>
            </p:cNvSpPr>
            <p:nvPr/>
          </p:nvSpPr>
          <p:spPr bwMode="auto">
            <a:xfrm>
              <a:off x="610" y="1474"/>
              <a:ext cx="1" cy="3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19" name="Line 57"/>
            <p:cNvSpPr>
              <a:spLocks noChangeShapeType="1"/>
            </p:cNvSpPr>
            <p:nvPr/>
          </p:nvSpPr>
          <p:spPr bwMode="auto">
            <a:xfrm>
              <a:off x="1530" y="1474"/>
              <a:ext cx="1" cy="3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720" name="Group 61"/>
            <p:cNvGrpSpPr>
              <a:grpSpLocks/>
            </p:cNvGrpSpPr>
            <p:nvPr/>
          </p:nvGrpSpPr>
          <p:grpSpPr bwMode="auto">
            <a:xfrm>
              <a:off x="610" y="1510"/>
              <a:ext cx="920" cy="44"/>
              <a:chOff x="610" y="1510"/>
              <a:chExt cx="920" cy="44"/>
            </a:xfrm>
          </p:grpSpPr>
          <p:sp>
            <p:nvSpPr>
              <p:cNvPr id="1355" name="Line 58"/>
              <p:cNvSpPr>
                <a:spLocks noChangeShapeType="1"/>
              </p:cNvSpPr>
              <p:nvPr/>
            </p:nvSpPr>
            <p:spPr bwMode="auto">
              <a:xfrm>
                <a:off x="698" y="1531"/>
                <a:ext cx="74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56" name="Freeform 59"/>
              <p:cNvSpPr>
                <a:spLocks/>
              </p:cNvSpPr>
              <p:nvPr/>
            </p:nvSpPr>
            <p:spPr bwMode="auto">
              <a:xfrm>
                <a:off x="610" y="1510"/>
                <a:ext cx="90" cy="42"/>
              </a:xfrm>
              <a:custGeom>
                <a:avLst/>
                <a:gdLst>
                  <a:gd name="T0" fmla="*/ 181 w 181"/>
                  <a:gd name="T1" fmla="*/ 0 h 82"/>
                  <a:gd name="T2" fmla="*/ 0 w 181"/>
                  <a:gd name="T3" fmla="*/ 42 h 82"/>
                  <a:gd name="T4" fmla="*/ 181 w 181"/>
                  <a:gd name="T5" fmla="*/ 82 h 82"/>
                  <a:gd name="T6" fmla="*/ 181 w 181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82">
                    <a:moveTo>
                      <a:pt x="181" y="0"/>
                    </a:moveTo>
                    <a:lnTo>
                      <a:pt x="0" y="42"/>
                    </a:lnTo>
                    <a:lnTo>
                      <a:pt x="181" y="82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57" name="Freeform 60"/>
              <p:cNvSpPr>
                <a:spLocks/>
              </p:cNvSpPr>
              <p:nvPr/>
            </p:nvSpPr>
            <p:spPr bwMode="auto">
              <a:xfrm>
                <a:off x="1440" y="1512"/>
                <a:ext cx="90" cy="42"/>
              </a:xfrm>
              <a:custGeom>
                <a:avLst/>
                <a:gdLst>
                  <a:gd name="T0" fmla="*/ 0 w 180"/>
                  <a:gd name="T1" fmla="*/ 82 h 82"/>
                  <a:gd name="T2" fmla="*/ 180 w 180"/>
                  <a:gd name="T3" fmla="*/ 40 h 82"/>
                  <a:gd name="T4" fmla="*/ 0 w 180"/>
                  <a:gd name="T5" fmla="*/ 0 h 82"/>
                  <a:gd name="T6" fmla="*/ 0 w 180"/>
                  <a:gd name="T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82">
                    <a:moveTo>
                      <a:pt x="0" y="82"/>
                    </a:moveTo>
                    <a:lnTo>
                      <a:pt x="180" y="40"/>
                    </a:lnTo>
                    <a:lnTo>
                      <a:pt x="0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721" name="Rectangle 63"/>
            <p:cNvSpPr>
              <a:spLocks noChangeArrowheads="1"/>
            </p:cNvSpPr>
            <p:nvPr/>
          </p:nvSpPr>
          <p:spPr bwMode="auto">
            <a:xfrm>
              <a:off x="846" y="1367"/>
              <a:ext cx="39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200" b="1" dirty="0" smtClean="0">
                  <a:latin typeface="Comic Sans MS" panose="030F0702030302020204" pitchFamily="66" charset="0"/>
                </a:rPr>
                <a:t>2.0 μS </a:t>
              </a:r>
              <a:endParaRPr lang="en-US" altLang="zh-CN" sz="12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722" name="Rectangle 64"/>
            <p:cNvSpPr>
              <a:spLocks noChangeArrowheads="1"/>
            </p:cNvSpPr>
            <p:nvPr/>
          </p:nvSpPr>
          <p:spPr bwMode="auto">
            <a:xfrm>
              <a:off x="1071" y="1366"/>
              <a:ext cx="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zh-CN" sz="1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grpSp>
          <p:nvGrpSpPr>
            <p:cNvPr id="723" name="Group 69"/>
            <p:cNvGrpSpPr>
              <a:grpSpLocks/>
            </p:cNvGrpSpPr>
            <p:nvPr/>
          </p:nvGrpSpPr>
          <p:grpSpPr bwMode="auto">
            <a:xfrm>
              <a:off x="1530" y="1510"/>
              <a:ext cx="1266" cy="44"/>
              <a:chOff x="1530" y="1510"/>
              <a:chExt cx="1266" cy="44"/>
            </a:xfrm>
          </p:grpSpPr>
          <p:sp>
            <p:nvSpPr>
              <p:cNvPr id="1352" name="Line 66"/>
              <p:cNvSpPr>
                <a:spLocks noChangeShapeType="1"/>
              </p:cNvSpPr>
              <p:nvPr/>
            </p:nvSpPr>
            <p:spPr bwMode="auto">
              <a:xfrm>
                <a:off x="1618" y="1531"/>
                <a:ext cx="109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53" name="Freeform 67"/>
              <p:cNvSpPr>
                <a:spLocks/>
              </p:cNvSpPr>
              <p:nvPr/>
            </p:nvSpPr>
            <p:spPr bwMode="auto">
              <a:xfrm>
                <a:off x="1530" y="1510"/>
                <a:ext cx="90" cy="42"/>
              </a:xfrm>
              <a:custGeom>
                <a:avLst/>
                <a:gdLst>
                  <a:gd name="T0" fmla="*/ 181 w 181"/>
                  <a:gd name="T1" fmla="*/ 0 h 82"/>
                  <a:gd name="T2" fmla="*/ 0 w 181"/>
                  <a:gd name="T3" fmla="*/ 42 h 82"/>
                  <a:gd name="T4" fmla="*/ 181 w 181"/>
                  <a:gd name="T5" fmla="*/ 82 h 82"/>
                  <a:gd name="T6" fmla="*/ 181 w 181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82">
                    <a:moveTo>
                      <a:pt x="181" y="0"/>
                    </a:moveTo>
                    <a:lnTo>
                      <a:pt x="0" y="42"/>
                    </a:lnTo>
                    <a:lnTo>
                      <a:pt x="181" y="82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54" name="Freeform 68"/>
              <p:cNvSpPr>
                <a:spLocks/>
              </p:cNvSpPr>
              <p:nvPr/>
            </p:nvSpPr>
            <p:spPr bwMode="auto">
              <a:xfrm>
                <a:off x="2706" y="1512"/>
                <a:ext cx="90" cy="42"/>
              </a:xfrm>
              <a:custGeom>
                <a:avLst/>
                <a:gdLst>
                  <a:gd name="T0" fmla="*/ 0 w 180"/>
                  <a:gd name="T1" fmla="*/ 82 h 82"/>
                  <a:gd name="T2" fmla="*/ 180 w 180"/>
                  <a:gd name="T3" fmla="*/ 40 h 82"/>
                  <a:gd name="T4" fmla="*/ 0 w 180"/>
                  <a:gd name="T5" fmla="*/ 0 h 82"/>
                  <a:gd name="T6" fmla="*/ 0 w 180"/>
                  <a:gd name="T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82">
                    <a:moveTo>
                      <a:pt x="0" y="82"/>
                    </a:moveTo>
                    <a:lnTo>
                      <a:pt x="180" y="40"/>
                    </a:lnTo>
                    <a:lnTo>
                      <a:pt x="0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724" name="Rectangle 70"/>
            <p:cNvSpPr>
              <a:spLocks noChangeArrowheads="1"/>
            </p:cNvSpPr>
            <p:nvPr/>
          </p:nvSpPr>
          <p:spPr bwMode="auto">
            <a:xfrm>
              <a:off x="1818" y="1359"/>
              <a:ext cx="55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25" name="Rectangle 71"/>
            <p:cNvSpPr>
              <a:spLocks noChangeArrowheads="1"/>
            </p:cNvSpPr>
            <p:nvPr/>
          </p:nvSpPr>
          <p:spPr bwMode="auto">
            <a:xfrm>
              <a:off x="1928" y="1377"/>
              <a:ext cx="457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200" b="1" dirty="0" smtClean="0">
                  <a:latin typeface="Comic Sans MS" panose="030F0702030302020204" pitchFamily="66" charset="0"/>
                </a:rPr>
                <a:t>2.75 μS </a:t>
              </a:r>
              <a:endParaRPr lang="en-US" altLang="zh-CN" sz="12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726" name="Line 74"/>
            <p:cNvSpPr>
              <a:spLocks noChangeShapeType="1"/>
            </p:cNvSpPr>
            <p:nvPr/>
          </p:nvSpPr>
          <p:spPr bwMode="auto">
            <a:xfrm>
              <a:off x="5443" y="1474"/>
              <a:ext cx="1" cy="5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27" name="Line 75"/>
            <p:cNvSpPr>
              <a:spLocks noChangeShapeType="1"/>
            </p:cNvSpPr>
            <p:nvPr/>
          </p:nvSpPr>
          <p:spPr bwMode="auto">
            <a:xfrm>
              <a:off x="5212" y="1474"/>
              <a:ext cx="1" cy="5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728" name="Group 78"/>
            <p:cNvGrpSpPr>
              <a:grpSpLocks/>
            </p:cNvGrpSpPr>
            <p:nvPr/>
          </p:nvGrpSpPr>
          <p:grpSpPr bwMode="auto">
            <a:xfrm>
              <a:off x="5443" y="1625"/>
              <a:ext cx="172" cy="42"/>
              <a:chOff x="5443" y="1625"/>
              <a:chExt cx="172" cy="42"/>
            </a:xfrm>
          </p:grpSpPr>
          <p:sp>
            <p:nvSpPr>
              <p:cNvPr id="1350" name="Line 76"/>
              <p:cNvSpPr>
                <a:spLocks noChangeShapeType="1"/>
              </p:cNvSpPr>
              <p:nvPr/>
            </p:nvSpPr>
            <p:spPr bwMode="auto">
              <a:xfrm>
                <a:off x="5531" y="1646"/>
                <a:ext cx="8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51" name="Freeform 77"/>
              <p:cNvSpPr>
                <a:spLocks/>
              </p:cNvSpPr>
              <p:nvPr/>
            </p:nvSpPr>
            <p:spPr bwMode="auto">
              <a:xfrm>
                <a:off x="5443" y="1625"/>
                <a:ext cx="90" cy="42"/>
              </a:xfrm>
              <a:custGeom>
                <a:avLst/>
                <a:gdLst>
                  <a:gd name="T0" fmla="*/ 181 w 181"/>
                  <a:gd name="T1" fmla="*/ 0 h 82"/>
                  <a:gd name="T2" fmla="*/ 0 w 181"/>
                  <a:gd name="T3" fmla="*/ 42 h 82"/>
                  <a:gd name="T4" fmla="*/ 181 w 181"/>
                  <a:gd name="T5" fmla="*/ 82 h 82"/>
                  <a:gd name="T6" fmla="*/ 181 w 181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82">
                    <a:moveTo>
                      <a:pt x="181" y="0"/>
                    </a:moveTo>
                    <a:lnTo>
                      <a:pt x="0" y="42"/>
                    </a:lnTo>
                    <a:lnTo>
                      <a:pt x="181" y="82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29" name="Group 81"/>
            <p:cNvGrpSpPr>
              <a:grpSpLocks/>
            </p:cNvGrpSpPr>
            <p:nvPr/>
          </p:nvGrpSpPr>
          <p:grpSpPr bwMode="auto">
            <a:xfrm>
              <a:off x="4695" y="1626"/>
              <a:ext cx="517" cy="42"/>
              <a:chOff x="4695" y="1626"/>
              <a:chExt cx="517" cy="42"/>
            </a:xfrm>
          </p:grpSpPr>
          <p:sp>
            <p:nvSpPr>
              <p:cNvPr id="1348" name="Line 79"/>
              <p:cNvSpPr>
                <a:spLocks noChangeShapeType="1"/>
              </p:cNvSpPr>
              <p:nvPr/>
            </p:nvSpPr>
            <p:spPr bwMode="auto">
              <a:xfrm>
                <a:off x="4695" y="1646"/>
                <a:ext cx="42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49" name="Freeform 80"/>
              <p:cNvSpPr>
                <a:spLocks/>
              </p:cNvSpPr>
              <p:nvPr/>
            </p:nvSpPr>
            <p:spPr bwMode="auto">
              <a:xfrm>
                <a:off x="5122" y="1626"/>
                <a:ext cx="90" cy="42"/>
              </a:xfrm>
              <a:custGeom>
                <a:avLst/>
                <a:gdLst>
                  <a:gd name="T0" fmla="*/ 0 w 180"/>
                  <a:gd name="T1" fmla="*/ 82 h 82"/>
                  <a:gd name="T2" fmla="*/ 180 w 180"/>
                  <a:gd name="T3" fmla="*/ 40 h 82"/>
                  <a:gd name="T4" fmla="*/ 0 w 180"/>
                  <a:gd name="T5" fmla="*/ 0 h 82"/>
                  <a:gd name="T6" fmla="*/ 0 w 180"/>
                  <a:gd name="T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82">
                    <a:moveTo>
                      <a:pt x="0" y="82"/>
                    </a:moveTo>
                    <a:lnTo>
                      <a:pt x="180" y="40"/>
                    </a:lnTo>
                    <a:lnTo>
                      <a:pt x="0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730" name="Rectangle 82"/>
            <p:cNvSpPr>
              <a:spLocks noChangeArrowheads="1"/>
            </p:cNvSpPr>
            <p:nvPr/>
          </p:nvSpPr>
          <p:spPr bwMode="auto">
            <a:xfrm>
              <a:off x="4580" y="1474"/>
              <a:ext cx="5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31" name="Rectangle 83"/>
            <p:cNvSpPr>
              <a:spLocks noChangeArrowheads="1"/>
            </p:cNvSpPr>
            <p:nvPr/>
          </p:nvSpPr>
          <p:spPr bwMode="auto">
            <a:xfrm>
              <a:off x="4731" y="1491"/>
              <a:ext cx="347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200" b="1" dirty="0" smtClean="0">
                  <a:latin typeface="Comic Sans MS" panose="030F0702030302020204" pitchFamily="66" charset="0"/>
                </a:rPr>
                <a:t>0.5 μS</a:t>
              </a:r>
              <a:endParaRPr lang="en-US" altLang="zh-CN" sz="12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732" name="Rectangle 86"/>
            <p:cNvSpPr>
              <a:spLocks noChangeArrowheads="1"/>
            </p:cNvSpPr>
            <p:nvPr/>
          </p:nvSpPr>
          <p:spPr bwMode="auto">
            <a:xfrm>
              <a:off x="3832" y="1819"/>
              <a:ext cx="17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33" name="Rectangle 87"/>
            <p:cNvSpPr>
              <a:spLocks noChangeArrowheads="1"/>
            </p:cNvSpPr>
            <p:nvPr/>
          </p:nvSpPr>
          <p:spPr bwMode="auto">
            <a:xfrm>
              <a:off x="3865" y="1827"/>
              <a:ext cx="12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200" b="1" dirty="0">
                  <a:latin typeface="Comic Sans MS" panose="030F0702030302020204" pitchFamily="66" charset="0"/>
                </a:rPr>
                <a:t>P6</a:t>
              </a:r>
            </a:p>
          </p:txBody>
        </p:sp>
        <p:grpSp>
          <p:nvGrpSpPr>
            <p:cNvPr id="734" name="Group 91"/>
            <p:cNvGrpSpPr>
              <a:grpSpLocks/>
            </p:cNvGrpSpPr>
            <p:nvPr/>
          </p:nvGrpSpPr>
          <p:grpSpPr bwMode="auto">
            <a:xfrm>
              <a:off x="2221" y="1913"/>
              <a:ext cx="575" cy="42"/>
              <a:chOff x="2221" y="1913"/>
              <a:chExt cx="575" cy="42"/>
            </a:xfrm>
          </p:grpSpPr>
          <p:sp>
            <p:nvSpPr>
              <p:cNvPr id="1345" name="Line 88"/>
              <p:cNvSpPr>
                <a:spLocks noChangeShapeType="1"/>
              </p:cNvSpPr>
              <p:nvPr/>
            </p:nvSpPr>
            <p:spPr bwMode="auto">
              <a:xfrm>
                <a:off x="2309" y="1934"/>
                <a:ext cx="3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46" name="Freeform 89"/>
              <p:cNvSpPr>
                <a:spLocks/>
              </p:cNvSpPr>
              <p:nvPr/>
            </p:nvSpPr>
            <p:spPr bwMode="auto">
              <a:xfrm>
                <a:off x="2221" y="1913"/>
                <a:ext cx="90" cy="41"/>
              </a:xfrm>
              <a:custGeom>
                <a:avLst/>
                <a:gdLst>
                  <a:gd name="T0" fmla="*/ 181 w 181"/>
                  <a:gd name="T1" fmla="*/ 0 h 83"/>
                  <a:gd name="T2" fmla="*/ 0 w 181"/>
                  <a:gd name="T3" fmla="*/ 43 h 83"/>
                  <a:gd name="T4" fmla="*/ 181 w 181"/>
                  <a:gd name="T5" fmla="*/ 83 h 83"/>
                  <a:gd name="T6" fmla="*/ 181 w 181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83">
                    <a:moveTo>
                      <a:pt x="181" y="0"/>
                    </a:moveTo>
                    <a:lnTo>
                      <a:pt x="0" y="43"/>
                    </a:lnTo>
                    <a:lnTo>
                      <a:pt x="181" y="83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47" name="Freeform 90"/>
              <p:cNvSpPr>
                <a:spLocks/>
              </p:cNvSpPr>
              <p:nvPr/>
            </p:nvSpPr>
            <p:spPr bwMode="auto">
              <a:xfrm>
                <a:off x="2706" y="1914"/>
                <a:ext cx="90" cy="41"/>
              </a:xfrm>
              <a:custGeom>
                <a:avLst/>
                <a:gdLst>
                  <a:gd name="T0" fmla="*/ 0 w 180"/>
                  <a:gd name="T1" fmla="*/ 83 h 83"/>
                  <a:gd name="T2" fmla="*/ 180 w 180"/>
                  <a:gd name="T3" fmla="*/ 41 h 83"/>
                  <a:gd name="T4" fmla="*/ 0 w 180"/>
                  <a:gd name="T5" fmla="*/ 0 h 83"/>
                  <a:gd name="T6" fmla="*/ 0 w 18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83">
                    <a:moveTo>
                      <a:pt x="0" y="83"/>
                    </a:moveTo>
                    <a:lnTo>
                      <a:pt x="180" y="41"/>
                    </a:lnTo>
                    <a:lnTo>
                      <a:pt x="0" y="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735" name="Rectangle 92"/>
            <p:cNvSpPr>
              <a:spLocks noChangeArrowheads="1"/>
            </p:cNvSpPr>
            <p:nvPr/>
          </p:nvSpPr>
          <p:spPr bwMode="auto">
            <a:xfrm>
              <a:off x="2278" y="1703"/>
              <a:ext cx="43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36" name="Rectangle 93"/>
            <p:cNvSpPr>
              <a:spLocks noChangeArrowheads="1"/>
            </p:cNvSpPr>
            <p:nvPr/>
          </p:nvSpPr>
          <p:spPr bwMode="auto">
            <a:xfrm>
              <a:off x="2327" y="1721"/>
              <a:ext cx="457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200" b="1" dirty="0" smtClean="0">
                  <a:latin typeface="Comic Sans MS" panose="030F0702030302020204" pitchFamily="66" charset="0"/>
                </a:rPr>
                <a:t>1.25 μS</a:t>
              </a:r>
              <a:r>
                <a:rPr lang="en-US" altLang="zh-CN" sz="1200" b="1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</a:t>
              </a:r>
              <a:endParaRPr lang="en-US" altLang="zh-CN" sz="1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737" name="Line 96"/>
            <p:cNvSpPr>
              <a:spLocks noChangeShapeType="1"/>
            </p:cNvSpPr>
            <p:nvPr/>
          </p:nvSpPr>
          <p:spPr bwMode="auto">
            <a:xfrm>
              <a:off x="2221" y="1819"/>
              <a:ext cx="1" cy="1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38" name="Line 97"/>
            <p:cNvSpPr>
              <a:spLocks noChangeShapeType="1"/>
            </p:cNvSpPr>
            <p:nvPr/>
          </p:nvSpPr>
          <p:spPr bwMode="auto">
            <a:xfrm>
              <a:off x="3141" y="1819"/>
              <a:ext cx="1" cy="1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739" name="Group 104"/>
            <p:cNvGrpSpPr>
              <a:grpSpLocks/>
            </p:cNvGrpSpPr>
            <p:nvPr/>
          </p:nvGrpSpPr>
          <p:grpSpPr bwMode="auto">
            <a:xfrm>
              <a:off x="2911" y="1913"/>
              <a:ext cx="806" cy="42"/>
              <a:chOff x="2911" y="1913"/>
              <a:chExt cx="806" cy="42"/>
            </a:xfrm>
          </p:grpSpPr>
          <p:grpSp>
            <p:nvGrpSpPr>
              <p:cNvPr id="1339" name="Group 100"/>
              <p:cNvGrpSpPr>
                <a:grpSpLocks/>
              </p:cNvGrpSpPr>
              <p:nvPr/>
            </p:nvGrpSpPr>
            <p:grpSpPr bwMode="auto">
              <a:xfrm>
                <a:off x="3141" y="1913"/>
                <a:ext cx="576" cy="41"/>
                <a:chOff x="3141" y="1913"/>
                <a:chExt cx="576" cy="41"/>
              </a:xfrm>
            </p:grpSpPr>
            <p:sp>
              <p:nvSpPr>
                <p:cNvPr id="1343" name="Line 98"/>
                <p:cNvSpPr>
                  <a:spLocks noChangeShapeType="1"/>
                </p:cNvSpPr>
                <p:nvPr/>
              </p:nvSpPr>
              <p:spPr bwMode="auto">
                <a:xfrm>
                  <a:off x="3229" y="1934"/>
                  <a:ext cx="48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b="1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344" name="Freeform 99"/>
                <p:cNvSpPr>
                  <a:spLocks/>
                </p:cNvSpPr>
                <p:nvPr/>
              </p:nvSpPr>
              <p:spPr bwMode="auto">
                <a:xfrm>
                  <a:off x="3141" y="1913"/>
                  <a:ext cx="90" cy="41"/>
                </a:xfrm>
                <a:custGeom>
                  <a:avLst/>
                  <a:gdLst>
                    <a:gd name="T0" fmla="*/ 181 w 181"/>
                    <a:gd name="T1" fmla="*/ 0 h 83"/>
                    <a:gd name="T2" fmla="*/ 0 w 181"/>
                    <a:gd name="T3" fmla="*/ 43 h 83"/>
                    <a:gd name="T4" fmla="*/ 181 w 181"/>
                    <a:gd name="T5" fmla="*/ 83 h 83"/>
                    <a:gd name="T6" fmla="*/ 181 w 181"/>
                    <a:gd name="T7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1" h="83">
                      <a:moveTo>
                        <a:pt x="181" y="0"/>
                      </a:moveTo>
                      <a:lnTo>
                        <a:pt x="0" y="43"/>
                      </a:lnTo>
                      <a:lnTo>
                        <a:pt x="181" y="83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200" b="1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340" name="Group 103"/>
              <p:cNvGrpSpPr>
                <a:grpSpLocks/>
              </p:cNvGrpSpPr>
              <p:nvPr/>
            </p:nvGrpSpPr>
            <p:grpSpPr bwMode="auto">
              <a:xfrm>
                <a:off x="2911" y="1914"/>
                <a:ext cx="115" cy="41"/>
                <a:chOff x="2911" y="1914"/>
                <a:chExt cx="115" cy="41"/>
              </a:xfrm>
            </p:grpSpPr>
            <p:sp>
              <p:nvSpPr>
                <p:cNvPr id="1341" name="Line 101"/>
                <p:cNvSpPr>
                  <a:spLocks noChangeShapeType="1"/>
                </p:cNvSpPr>
                <p:nvPr/>
              </p:nvSpPr>
              <p:spPr bwMode="auto">
                <a:xfrm>
                  <a:off x="2911" y="1934"/>
                  <a:ext cx="27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b="1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342" name="Freeform 102"/>
                <p:cNvSpPr>
                  <a:spLocks/>
                </p:cNvSpPr>
                <p:nvPr/>
              </p:nvSpPr>
              <p:spPr bwMode="auto">
                <a:xfrm>
                  <a:off x="2936" y="1914"/>
                  <a:ext cx="90" cy="41"/>
                </a:xfrm>
                <a:custGeom>
                  <a:avLst/>
                  <a:gdLst>
                    <a:gd name="T0" fmla="*/ 0 w 180"/>
                    <a:gd name="T1" fmla="*/ 83 h 83"/>
                    <a:gd name="T2" fmla="*/ 180 w 180"/>
                    <a:gd name="T3" fmla="*/ 41 h 83"/>
                    <a:gd name="T4" fmla="*/ 0 w 180"/>
                    <a:gd name="T5" fmla="*/ 0 h 83"/>
                    <a:gd name="T6" fmla="*/ 0 w 180"/>
                    <a:gd name="T7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0" h="83">
                      <a:moveTo>
                        <a:pt x="0" y="83"/>
                      </a:moveTo>
                      <a:lnTo>
                        <a:pt x="180" y="41"/>
                      </a:lnTo>
                      <a:lnTo>
                        <a:pt x="0" y="0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200" b="1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sp>
          <p:nvSpPr>
            <p:cNvPr id="740" name="Line 105"/>
            <p:cNvSpPr>
              <a:spLocks noChangeShapeType="1"/>
            </p:cNvSpPr>
            <p:nvPr/>
          </p:nvSpPr>
          <p:spPr bwMode="auto">
            <a:xfrm>
              <a:off x="3019" y="1531"/>
              <a:ext cx="1" cy="4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41" name="Line 106"/>
            <p:cNvSpPr>
              <a:spLocks noChangeShapeType="1"/>
            </p:cNvSpPr>
            <p:nvPr/>
          </p:nvSpPr>
          <p:spPr bwMode="auto">
            <a:xfrm>
              <a:off x="2796" y="1474"/>
              <a:ext cx="1" cy="5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742" name="Group 109"/>
            <p:cNvGrpSpPr>
              <a:grpSpLocks/>
            </p:cNvGrpSpPr>
            <p:nvPr/>
          </p:nvGrpSpPr>
          <p:grpSpPr bwMode="auto">
            <a:xfrm>
              <a:off x="3026" y="1625"/>
              <a:ext cx="575" cy="42"/>
              <a:chOff x="3026" y="1625"/>
              <a:chExt cx="575" cy="42"/>
            </a:xfrm>
          </p:grpSpPr>
          <p:sp>
            <p:nvSpPr>
              <p:cNvPr id="1337" name="Line 107"/>
              <p:cNvSpPr>
                <a:spLocks noChangeShapeType="1"/>
              </p:cNvSpPr>
              <p:nvPr/>
            </p:nvSpPr>
            <p:spPr bwMode="auto">
              <a:xfrm>
                <a:off x="3114" y="1646"/>
                <a:ext cx="48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38" name="Freeform 108"/>
              <p:cNvSpPr>
                <a:spLocks/>
              </p:cNvSpPr>
              <p:nvPr/>
            </p:nvSpPr>
            <p:spPr bwMode="auto">
              <a:xfrm>
                <a:off x="3026" y="1625"/>
                <a:ext cx="90" cy="42"/>
              </a:xfrm>
              <a:custGeom>
                <a:avLst/>
                <a:gdLst>
                  <a:gd name="T0" fmla="*/ 181 w 181"/>
                  <a:gd name="T1" fmla="*/ 0 h 82"/>
                  <a:gd name="T2" fmla="*/ 0 w 181"/>
                  <a:gd name="T3" fmla="*/ 42 h 82"/>
                  <a:gd name="T4" fmla="*/ 181 w 181"/>
                  <a:gd name="T5" fmla="*/ 82 h 82"/>
                  <a:gd name="T6" fmla="*/ 181 w 181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82">
                    <a:moveTo>
                      <a:pt x="181" y="0"/>
                    </a:moveTo>
                    <a:lnTo>
                      <a:pt x="0" y="42"/>
                    </a:lnTo>
                    <a:lnTo>
                      <a:pt x="181" y="82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43" name="Group 112"/>
            <p:cNvGrpSpPr>
              <a:grpSpLocks/>
            </p:cNvGrpSpPr>
            <p:nvPr/>
          </p:nvGrpSpPr>
          <p:grpSpPr bwMode="auto">
            <a:xfrm>
              <a:off x="2681" y="1626"/>
              <a:ext cx="115" cy="42"/>
              <a:chOff x="2681" y="1626"/>
              <a:chExt cx="115" cy="42"/>
            </a:xfrm>
          </p:grpSpPr>
          <p:sp>
            <p:nvSpPr>
              <p:cNvPr id="1335" name="Line 110"/>
              <p:cNvSpPr>
                <a:spLocks noChangeShapeType="1"/>
              </p:cNvSpPr>
              <p:nvPr/>
            </p:nvSpPr>
            <p:spPr bwMode="auto">
              <a:xfrm>
                <a:off x="2681" y="1646"/>
                <a:ext cx="2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36" name="Freeform 111"/>
              <p:cNvSpPr>
                <a:spLocks/>
              </p:cNvSpPr>
              <p:nvPr/>
            </p:nvSpPr>
            <p:spPr bwMode="auto">
              <a:xfrm>
                <a:off x="2706" y="1626"/>
                <a:ext cx="90" cy="42"/>
              </a:xfrm>
              <a:custGeom>
                <a:avLst/>
                <a:gdLst>
                  <a:gd name="T0" fmla="*/ 0 w 180"/>
                  <a:gd name="T1" fmla="*/ 82 h 82"/>
                  <a:gd name="T2" fmla="*/ 180 w 180"/>
                  <a:gd name="T3" fmla="*/ 40 h 82"/>
                  <a:gd name="T4" fmla="*/ 0 w 180"/>
                  <a:gd name="T5" fmla="*/ 0 h 82"/>
                  <a:gd name="T6" fmla="*/ 0 w 180"/>
                  <a:gd name="T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82">
                    <a:moveTo>
                      <a:pt x="0" y="82"/>
                    </a:moveTo>
                    <a:lnTo>
                      <a:pt x="180" y="40"/>
                    </a:lnTo>
                    <a:lnTo>
                      <a:pt x="0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744" name="Rectangle 113"/>
            <p:cNvSpPr>
              <a:spLocks noChangeArrowheads="1"/>
            </p:cNvSpPr>
            <p:nvPr/>
          </p:nvSpPr>
          <p:spPr bwMode="auto">
            <a:xfrm>
              <a:off x="3141" y="1474"/>
              <a:ext cx="5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45" name="Rectangle 114"/>
            <p:cNvSpPr>
              <a:spLocks noChangeArrowheads="1"/>
            </p:cNvSpPr>
            <p:nvPr/>
          </p:nvSpPr>
          <p:spPr bwMode="auto">
            <a:xfrm>
              <a:off x="3293" y="1491"/>
              <a:ext cx="347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200" b="1" dirty="0" smtClean="0">
                  <a:latin typeface="Comic Sans MS" panose="030F0702030302020204" pitchFamily="66" charset="0"/>
                </a:rPr>
                <a:t>0.5 μS</a:t>
              </a:r>
              <a:endParaRPr lang="en-US" altLang="zh-CN" sz="12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746" name="Rectangle 117"/>
            <p:cNvSpPr>
              <a:spLocks noChangeArrowheads="1"/>
            </p:cNvSpPr>
            <p:nvPr/>
          </p:nvSpPr>
          <p:spPr bwMode="auto">
            <a:xfrm>
              <a:off x="3199" y="1761"/>
              <a:ext cx="55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47" name="Rectangle 118"/>
            <p:cNvSpPr>
              <a:spLocks noChangeArrowheads="1"/>
            </p:cNvSpPr>
            <p:nvPr/>
          </p:nvSpPr>
          <p:spPr bwMode="auto">
            <a:xfrm>
              <a:off x="3309" y="1779"/>
              <a:ext cx="457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200" b="1" dirty="0" smtClean="0">
                  <a:latin typeface="Comic Sans MS" panose="030F0702030302020204" pitchFamily="66" charset="0"/>
                </a:rPr>
                <a:t>0.25 μS </a:t>
              </a:r>
              <a:endParaRPr lang="en-US" altLang="zh-CN" sz="12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748" name="Line 121"/>
            <p:cNvSpPr>
              <a:spLocks noChangeShapeType="1"/>
            </p:cNvSpPr>
            <p:nvPr/>
          </p:nvSpPr>
          <p:spPr bwMode="auto">
            <a:xfrm>
              <a:off x="2221" y="2394"/>
              <a:ext cx="339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749" name="Group 127"/>
            <p:cNvGrpSpPr>
              <a:grpSpLocks/>
            </p:cNvGrpSpPr>
            <p:nvPr/>
          </p:nvGrpSpPr>
          <p:grpSpPr bwMode="auto">
            <a:xfrm>
              <a:off x="143" y="2024"/>
              <a:ext cx="1734" cy="361"/>
              <a:chOff x="143" y="2024"/>
              <a:chExt cx="1734" cy="361"/>
            </a:xfrm>
          </p:grpSpPr>
          <p:sp>
            <p:nvSpPr>
              <p:cNvPr id="1330" name="Freeform 122"/>
              <p:cNvSpPr>
                <a:spLocks/>
              </p:cNvSpPr>
              <p:nvPr/>
            </p:nvSpPr>
            <p:spPr bwMode="auto">
              <a:xfrm>
                <a:off x="1516" y="2024"/>
                <a:ext cx="361" cy="352"/>
              </a:xfrm>
              <a:custGeom>
                <a:avLst/>
                <a:gdLst>
                  <a:gd name="T0" fmla="*/ 0 w 723"/>
                  <a:gd name="T1" fmla="*/ 705 h 705"/>
                  <a:gd name="T2" fmla="*/ 32 w 723"/>
                  <a:gd name="T3" fmla="*/ 705 h 705"/>
                  <a:gd name="T4" fmla="*/ 32 w 723"/>
                  <a:gd name="T5" fmla="*/ 15 h 705"/>
                  <a:gd name="T6" fmla="*/ 15 w 723"/>
                  <a:gd name="T7" fmla="*/ 15 h 705"/>
                  <a:gd name="T8" fmla="*/ 15 w 723"/>
                  <a:gd name="T9" fmla="*/ 30 h 705"/>
                  <a:gd name="T10" fmla="*/ 21 w 723"/>
                  <a:gd name="T11" fmla="*/ 30 h 705"/>
                  <a:gd name="T12" fmla="*/ 26 w 723"/>
                  <a:gd name="T13" fmla="*/ 27 h 705"/>
                  <a:gd name="T14" fmla="*/ 30 w 723"/>
                  <a:gd name="T15" fmla="*/ 21 h 705"/>
                  <a:gd name="T16" fmla="*/ 15 w 723"/>
                  <a:gd name="T17" fmla="*/ 32 h 705"/>
                  <a:gd name="T18" fmla="*/ 705 w 723"/>
                  <a:gd name="T19" fmla="*/ 32 h 705"/>
                  <a:gd name="T20" fmla="*/ 705 w 723"/>
                  <a:gd name="T21" fmla="*/ 15 h 705"/>
                  <a:gd name="T22" fmla="*/ 690 w 723"/>
                  <a:gd name="T23" fmla="*/ 15 h 705"/>
                  <a:gd name="T24" fmla="*/ 690 w 723"/>
                  <a:gd name="T25" fmla="*/ 21 h 705"/>
                  <a:gd name="T26" fmla="*/ 694 w 723"/>
                  <a:gd name="T27" fmla="*/ 27 h 705"/>
                  <a:gd name="T28" fmla="*/ 700 w 723"/>
                  <a:gd name="T29" fmla="*/ 30 h 705"/>
                  <a:gd name="T30" fmla="*/ 690 w 723"/>
                  <a:gd name="T31" fmla="*/ 15 h 705"/>
                  <a:gd name="T32" fmla="*/ 690 w 723"/>
                  <a:gd name="T33" fmla="*/ 705 h 705"/>
                  <a:gd name="T34" fmla="*/ 723 w 723"/>
                  <a:gd name="T35" fmla="*/ 705 h 705"/>
                  <a:gd name="T36" fmla="*/ 723 w 723"/>
                  <a:gd name="T37" fmla="*/ 15 h 705"/>
                  <a:gd name="T38" fmla="*/ 721 w 723"/>
                  <a:gd name="T39" fmla="*/ 15 h 705"/>
                  <a:gd name="T40" fmla="*/ 721 w 723"/>
                  <a:gd name="T41" fmla="*/ 9 h 705"/>
                  <a:gd name="T42" fmla="*/ 717 w 723"/>
                  <a:gd name="T43" fmla="*/ 4 h 705"/>
                  <a:gd name="T44" fmla="*/ 711 w 723"/>
                  <a:gd name="T45" fmla="*/ 0 h 705"/>
                  <a:gd name="T46" fmla="*/ 705 w 723"/>
                  <a:gd name="T47" fmla="*/ 0 h 705"/>
                  <a:gd name="T48" fmla="*/ 15 w 723"/>
                  <a:gd name="T49" fmla="*/ 0 h 705"/>
                  <a:gd name="T50" fmla="*/ 15 w 723"/>
                  <a:gd name="T51" fmla="*/ 0 h 705"/>
                  <a:gd name="T52" fmla="*/ 9 w 723"/>
                  <a:gd name="T53" fmla="*/ 0 h 705"/>
                  <a:gd name="T54" fmla="*/ 3 w 723"/>
                  <a:gd name="T55" fmla="*/ 4 h 705"/>
                  <a:gd name="T56" fmla="*/ 0 w 723"/>
                  <a:gd name="T57" fmla="*/ 9 h 705"/>
                  <a:gd name="T58" fmla="*/ 0 w 723"/>
                  <a:gd name="T59" fmla="*/ 15 h 705"/>
                  <a:gd name="T60" fmla="*/ 0 w 723"/>
                  <a:gd name="T61" fmla="*/ 15 h 705"/>
                  <a:gd name="T62" fmla="*/ 0 w 723"/>
                  <a:gd name="T63" fmla="*/ 705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23" h="705">
                    <a:moveTo>
                      <a:pt x="0" y="705"/>
                    </a:moveTo>
                    <a:lnTo>
                      <a:pt x="32" y="705"/>
                    </a:lnTo>
                    <a:lnTo>
                      <a:pt x="32" y="15"/>
                    </a:lnTo>
                    <a:lnTo>
                      <a:pt x="15" y="15"/>
                    </a:lnTo>
                    <a:lnTo>
                      <a:pt x="15" y="30"/>
                    </a:lnTo>
                    <a:lnTo>
                      <a:pt x="21" y="30"/>
                    </a:lnTo>
                    <a:lnTo>
                      <a:pt x="26" y="27"/>
                    </a:lnTo>
                    <a:lnTo>
                      <a:pt x="30" y="21"/>
                    </a:lnTo>
                    <a:lnTo>
                      <a:pt x="15" y="32"/>
                    </a:lnTo>
                    <a:lnTo>
                      <a:pt x="705" y="32"/>
                    </a:lnTo>
                    <a:lnTo>
                      <a:pt x="705" y="15"/>
                    </a:lnTo>
                    <a:lnTo>
                      <a:pt x="690" y="15"/>
                    </a:lnTo>
                    <a:lnTo>
                      <a:pt x="690" y="21"/>
                    </a:lnTo>
                    <a:lnTo>
                      <a:pt x="694" y="27"/>
                    </a:lnTo>
                    <a:lnTo>
                      <a:pt x="700" y="30"/>
                    </a:lnTo>
                    <a:lnTo>
                      <a:pt x="690" y="15"/>
                    </a:lnTo>
                    <a:lnTo>
                      <a:pt x="690" y="705"/>
                    </a:lnTo>
                    <a:lnTo>
                      <a:pt x="723" y="705"/>
                    </a:lnTo>
                    <a:lnTo>
                      <a:pt x="723" y="15"/>
                    </a:lnTo>
                    <a:lnTo>
                      <a:pt x="721" y="15"/>
                    </a:lnTo>
                    <a:lnTo>
                      <a:pt x="721" y="9"/>
                    </a:lnTo>
                    <a:lnTo>
                      <a:pt x="717" y="4"/>
                    </a:lnTo>
                    <a:lnTo>
                      <a:pt x="711" y="0"/>
                    </a:lnTo>
                    <a:lnTo>
                      <a:pt x="70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7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31" name="Group 126"/>
              <p:cNvGrpSpPr>
                <a:grpSpLocks/>
              </p:cNvGrpSpPr>
              <p:nvPr/>
            </p:nvGrpSpPr>
            <p:grpSpPr bwMode="auto">
              <a:xfrm>
                <a:off x="143" y="2024"/>
                <a:ext cx="1380" cy="361"/>
                <a:chOff x="143" y="2024"/>
                <a:chExt cx="1380" cy="361"/>
              </a:xfrm>
            </p:grpSpPr>
            <p:sp>
              <p:nvSpPr>
                <p:cNvPr id="1332" name="Rectangle 123"/>
                <p:cNvSpPr>
                  <a:spLocks noChangeArrowheads="1"/>
                </p:cNvSpPr>
                <p:nvPr/>
              </p:nvSpPr>
              <p:spPr bwMode="auto">
                <a:xfrm>
                  <a:off x="143" y="2369"/>
                  <a:ext cx="460" cy="1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200" b="1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333" name="Freeform 124"/>
                <p:cNvSpPr>
                  <a:spLocks/>
                </p:cNvSpPr>
                <p:nvPr/>
              </p:nvSpPr>
              <p:spPr bwMode="auto">
                <a:xfrm>
                  <a:off x="595" y="2024"/>
                  <a:ext cx="362" cy="352"/>
                </a:xfrm>
                <a:custGeom>
                  <a:avLst/>
                  <a:gdLst>
                    <a:gd name="T0" fmla="*/ 0 w 724"/>
                    <a:gd name="T1" fmla="*/ 705 h 705"/>
                    <a:gd name="T2" fmla="*/ 33 w 724"/>
                    <a:gd name="T3" fmla="*/ 705 h 705"/>
                    <a:gd name="T4" fmla="*/ 33 w 724"/>
                    <a:gd name="T5" fmla="*/ 15 h 705"/>
                    <a:gd name="T6" fmla="*/ 16 w 724"/>
                    <a:gd name="T7" fmla="*/ 15 h 705"/>
                    <a:gd name="T8" fmla="*/ 16 w 724"/>
                    <a:gd name="T9" fmla="*/ 30 h 705"/>
                    <a:gd name="T10" fmla="*/ 22 w 724"/>
                    <a:gd name="T11" fmla="*/ 30 h 705"/>
                    <a:gd name="T12" fmla="*/ 27 w 724"/>
                    <a:gd name="T13" fmla="*/ 27 h 705"/>
                    <a:gd name="T14" fmla="*/ 31 w 724"/>
                    <a:gd name="T15" fmla="*/ 21 h 705"/>
                    <a:gd name="T16" fmla="*/ 16 w 724"/>
                    <a:gd name="T17" fmla="*/ 32 h 705"/>
                    <a:gd name="T18" fmla="*/ 706 w 724"/>
                    <a:gd name="T19" fmla="*/ 32 h 705"/>
                    <a:gd name="T20" fmla="*/ 706 w 724"/>
                    <a:gd name="T21" fmla="*/ 15 h 705"/>
                    <a:gd name="T22" fmla="*/ 691 w 724"/>
                    <a:gd name="T23" fmla="*/ 15 h 705"/>
                    <a:gd name="T24" fmla="*/ 691 w 724"/>
                    <a:gd name="T25" fmla="*/ 21 h 705"/>
                    <a:gd name="T26" fmla="*/ 695 w 724"/>
                    <a:gd name="T27" fmla="*/ 27 h 705"/>
                    <a:gd name="T28" fmla="*/ 701 w 724"/>
                    <a:gd name="T29" fmla="*/ 30 h 705"/>
                    <a:gd name="T30" fmla="*/ 691 w 724"/>
                    <a:gd name="T31" fmla="*/ 15 h 705"/>
                    <a:gd name="T32" fmla="*/ 691 w 724"/>
                    <a:gd name="T33" fmla="*/ 705 h 705"/>
                    <a:gd name="T34" fmla="*/ 724 w 724"/>
                    <a:gd name="T35" fmla="*/ 705 h 705"/>
                    <a:gd name="T36" fmla="*/ 724 w 724"/>
                    <a:gd name="T37" fmla="*/ 15 h 705"/>
                    <a:gd name="T38" fmla="*/ 722 w 724"/>
                    <a:gd name="T39" fmla="*/ 15 h 705"/>
                    <a:gd name="T40" fmla="*/ 722 w 724"/>
                    <a:gd name="T41" fmla="*/ 9 h 705"/>
                    <a:gd name="T42" fmla="*/ 718 w 724"/>
                    <a:gd name="T43" fmla="*/ 4 h 705"/>
                    <a:gd name="T44" fmla="*/ 712 w 724"/>
                    <a:gd name="T45" fmla="*/ 0 h 705"/>
                    <a:gd name="T46" fmla="*/ 706 w 724"/>
                    <a:gd name="T47" fmla="*/ 0 h 705"/>
                    <a:gd name="T48" fmla="*/ 16 w 724"/>
                    <a:gd name="T49" fmla="*/ 0 h 705"/>
                    <a:gd name="T50" fmla="*/ 16 w 724"/>
                    <a:gd name="T51" fmla="*/ 0 h 705"/>
                    <a:gd name="T52" fmla="*/ 10 w 724"/>
                    <a:gd name="T53" fmla="*/ 0 h 705"/>
                    <a:gd name="T54" fmla="*/ 4 w 724"/>
                    <a:gd name="T55" fmla="*/ 4 h 705"/>
                    <a:gd name="T56" fmla="*/ 0 w 724"/>
                    <a:gd name="T57" fmla="*/ 9 h 705"/>
                    <a:gd name="T58" fmla="*/ 0 w 724"/>
                    <a:gd name="T59" fmla="*/ 15 h 705"/>
                    <a:gd name="T60" fmla="*/ 0 w 724"/>
                    <a:gd name="T61" fmla="*/ 15 h 705"/>
                    <a:gd name="T62" fmla="*/ 0 w 724"/>
                    <a:gd name="T63" fmla="*/ 705 h 7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24" h="705">
                      <a:moveTo>
                        <a:pt x="0" y="705"/>
                      </a:moveTo>
                      <a:lnTo>
                        <a:pt x="33" y="705"/>
                      </a:lnTo>
                      <a:lnTo>
                        <a:pt x="33" y="15"/>
                      </a:lnTo>
                      <a:lnTo>
                        <a:pt x="16" y="15"/>
                      </a:lnTo>
                      <a:lnTo>
                        <a:pt x="16" y="30"/>
                      </a:lnTo>
                      <a:lnTo>
                        <a:pt x="22" y="30"/>
                      </a:lnTo>
                      <a:lnTo>
                        <a:pt x="27" y="27"/>
                      </a:lnTo>
                      <a:lnTo>
                        <a:pt x="31" y="21"/>
                      </a:lnTo>
                      <a:lnTo>
                        <a:pt x="16" y="32"/>
                      </a:lnTo>
                      <a:lnTo>
                        <a:pt x="706" y="32"/>
                      </a:lnTo>
                      <a:lnTo>
                        <a:pt x="706" y="15"/>
                      </a:lnTo>
                      <a:lnTo>
                        <a:pt x="691" y="15"/>
                      </a:lnTo>
                      <a:lnTo>
                        <a:pt x="691" y="21"/>
                      </a:lnTo>
                      <a:lnTo>
                        <a:pt x="695" y="27"/>
                      </a:lnTo>
                      <a:lnTo>
                        <a:pt x="701" y="30"/>
                      </a:lnTo>
                      <a:lnTo>
                        <a:pt x="691" y="15"/>
                      </a:lnTo>
                      <a:lnTo>
                        <a:pt x="691" y="705"/>
                      </a:lnTo>
                      <a:lnTo>
                        <a:pt x="724" y="705"/>
                      </a:lnTo>
                      <a:lnTo>
                        <a:pt x="724" y="15"/>
                      </a:lnTo>
                      <a:lnTo>
                        <a:pt x="722" y="15"/>
                      </a:lnTo>
                      <a:lnTo>
                        <a:pt x="722" y="9"/>
                      </a:lnTo>
                      <a:lnTo>
                        <a:pt x="718" y="4"/>
                      </a:lnTo>
                      <a:lnTo>
                        <a:pt x="712" y="0"/>
                      </a:lnTo>
                      <a:lnTo>
                        <a:pt x="70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4" y="4"/>
                      </a:ln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7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200" b="1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334" name="Rectangle 125"/>
                <p:cNvSpPr>
                  <a:spLocks noChangeArrowheads="1"/>
                </p:cNvSpPr>
                <p:nvPr/>
              </p:nvSpPr>
              <p:spPr bwMode="auto">
                <a:xfrm>
                  <a:off x="948" y="2369"/>
                  <a:ext cx="575" cy="1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200" b="1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sp>
          <p:nvSpPr>
            <p:cNvPr id="750" name="Freeform 128"/>
            <p:cNvSpPr>
              <a:spLocks/>
            </p:cNvSpPr>
            <p:nvPr/>
          </p:nvSpPr>
          <p:spPr bwMode="auto">
            <a:xfrm>
              <a:off x="2213" y="2041"/>
              <a:ext cx="1619" cy="353"/>
            </a:xfrm>
            <a:custGeom>
              <a:avLst/>
              <a:gdLst>
                <a:gd name="T0" fmla="*/ 0 w 3237"/>
                <a:gd name="T1" fmla="*/ 705 h 705"/>
                <a:gd name="T2" fmla="*/ 33 w 3237"/>
                <a:gd name="T3" fmla="*/ 705 h 705"/>
                <a:gd name="T4" fmla="*/ 33 w 3237"/>
                <a:gd name="T5" fmla="*/ 16 h 705"/>
                <a:gd name="T6" fmla="*/ 15 w 3237"/>
                <a:gd name="T7" fmla="*/ 16 h 705"/>
                <a:gd name="T8" fmla="*/ 15 w 3237"/>
                <a:gd name="T9" fmla="*/ 31 h 705"/>
                <a:gd name="T10" fmla="*/ 21 w 3237"/>
                <a:gd name="T11" fmla="*/ 31 h 705"/>
                <a:gd name="T12" fmla="*/ 27 w 3237"/>
                <a:gd name="T13" fmla="*/ 27 h 705"/>
                <a:gd name="T14" fmla="*/ 31 w 3237"/>
                <a:gd name="T15" fmla="*/ 21 h 705"/>
                <a:gd name="T16" fmla="*/ 15 w 3237"/>
                <a:gd name="T17" fmla="*/ 33 h 705"/>
                <a:gd name="T18" fmla="*/ 3237 w 3237"/>
                <a:gd name="T19" fmla="*/ 33 h 705"/>
                <a:gd name="T20" fmla="*/ 3237 w 3237"/>
                <a:gd name="T21" fmla="*/ 0 h 705"/>
                <a:gd name="T22" fmla="*/ 15 w 3237"/>
                <a:gd name="T23" fmla="*/ 0 h 705"/>
                <a:gd name="T24" fmla="*/ 15 w 3237"/>
                <a:gd name="T25" fmla="*/ 0 h 705"/>
                <a:gd name="T26" fmla="*/ 10 w 3237"/>
                <a:gd name="T27" fmla="*/ 0 h 705"/>
                <a:gd name="T28" fmla="*/ 4 w 3237"/>
                <a:gd name="T29" fmla="*/ 4 h 705"/>
                <a:gd name="T30" fmla="*/ 0 w 3237"/>
                <a:gd name="T31" fmla="*/ 10 h 705"/>
                <a:gd name="T32" fmla="*/ 0 w 3237"/>
                <a:gd name="T33" fmla="*/ 16 h 705"/>
                <a:gd name="T34" fmla="*/ 0 w 3237"/>
                <a:gd name="T35" fmla="*/ 16 h 705"/>
                <a:gd name="T36" fmla="*/ 0 w 3237"/>
                <a:gd name="T37" fmla="*/ 70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7" h="705">
                  <a:moveTo>
                    <a:pt x="0" y="705"/>
                  </a:moveTo>
                  <a:lnTo>
                    <a:pt x="33" y="705"/>
                  </a:lnTo>
                  <a:lnTo>
                    <a:pt x="33" y="16"/>
                  </a:lnTo>
                  <a:lnTo>
                    <a:pt x="15" y="16"/>
                  </a:lnTo>
                  <a:lnTo>
                    <a:pt x="15" y="31"/>
                  </a:lnTo>
                  <a:lnTo>
                    <a:pt x="21" y="31"/>
                  </a:lnTo>
                  <a:lnTo>
                    <a:pt x="27" y="27"/>
                  </a:lnTo>
                  <a:lnTo>
                    <a:pt x="31" y="21"/>
                  </a:lnTo>
                  <a:lnTo>
                    <a:pt x="15" y="33"/>
                  </a:lnTo>
                  <a:lnTo>
                    <a:pt x="3237" y="33"/>
                  </a:lnTo>
                  <a:lnTo>
                    <a:pt x="323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51" name="Freeform 129"/>
            <p:cNvSpPr>
              <a:spLocks/>
            </p:cNvSpPr>
            <p:nvPr/>
          </p:nvSpPr>
          <p:spPr bwMode="auto">
            <a:xfrm>
              <a:off x="3947" y="2041"/>
              <a:ext cx="1504" cy="353"/>
            </a:xfrm>
            <a:custGeom>
              <a:avLst/>
              <a:gdLst>
                <a:gd name="T0" fmla="*/ 0 w 3010"/>
                <a:gd name="T1" fmla="*/ 0 h 705"/>
                <a:gd name="T2" fmla="*/ 0 w 3010"/>
                <a:gd name="T3" fmla="*/ 33 h 705"/>
                <a:gd name="T4" fmla="*/ 2992 w 3010"/>
                <a:gd name="T5" fmla="*/ 33 h 705"/>
                <a:gd name="T6" fmla="*/ 2992 w 3010"/>
                <a:gd name="T7" fmla="*/ 16 h 705"/>
                <a:gd name="T8" fmla="*/ 2977 w 3010"/>
                <a:gd name="T9" fmla="*/ 16 h 705"/>
                <a:gd name="T10" fmla="*/ 2977 w 3010"/>
                <a:gd name="T11" fmla="*/ 21 h 705"/>
                <a:gd name="T12" fmla="*/ 2981 w 3010"/>
                <a:gd name="T13" fmla="*/ 27 h 705"/>
                <a:gd name="T14" fmla="*/ 2987 w 3010"/>
                <a:gd name="T15" fmla="*/ 31 h 705"/>
                <a:gd name="T16" fmla="*/ 2977 w 3010"/>
                <a:gd name="T17" fmla="*/ 16 h 705"/>
                <a:gd name="T18" fmla="*/ 2977 w 3010"/>
                <a:gd name="T19" fmla="*/ 705 h 705"/>
                <a:gd name="T20" fmla="*/ 3010 w 3010"/>
                <a:gd name="T21" fmla="*/ 705 h 705"/>
                <a:gd name="T22" fmla="*/ 3010 w 3010"/>
                <a:gd name="T23" fmla="*/ 16 h 705"/>
                <a:gd name="T24" fmla="*/ 3008 w 3010"/>
                <a:gd name="T25" fmla="*/ 16 h 705"/>
                <a:gd name="T26" fmla="*/ 3008 w 3010"/>
                <a:gd name="T27" fmla="*/ 10 h 705"/>
                <a:gd name="T28" fmla="*/ 3004 w 3010"/>
                <a:gd name="T29" fmla="*/ 4 h 705"/>
                <a:gd name="T30" fmla="*/ 2998 w 3010"/>
                <a:gd name="T31" fmla="*/ 0 h 705"/>
                <a:gd name="T32" fmla="*/ 2992 w 3010"/>
                <a:gd name="T33" fmla="*/ 0 h 705"/>
                <a:gd name="T34" fmla="*/ 0 w 3010"/>
                <a:gd name="T35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10" h="705">
                  <a:moveTo>
                    <a:pt x="0" y="0"/>
                  </a:moveTo>
                  <a:lnTo>
                    <a:pt x="0" y="33"/>
                  </a:lnTo>
                  <a:lnTo>
                    <a:pt x="2992" y="33"/>
                  </a:lnTo>
                  <a:lnTo>
                    <a:pt x="2992" y="16"/>
                  </a:lnTo>
                  <a:lnTo>
                    <a:pt x="2977" y="16"/>
                  </a:lnTo>
                  <a:lnTo>
                    <a:pt x="2977" y="21"/>
                  </a:lnTo>
                  <a:lnTo>
                    <a:pt x="2981" y="27"/>
                  </a:lnTo>
                  <a:lnTo>
                    <a:pt x="2987" y="31"/>
                  </a:lnTo>
                  <a:lnTo>
                    <a:pt x="2977" y="16"/>
                  </a:lnTo>
                  <a:lnTo>
                    <a:pt x="2977" y="705"/>
                  </a:lnTo>
                  <a:lnTo>
                    <a:pt x="3010" y="705"/>
                  </a:lnTo>
                  <a:lnTo>
                    <a:pt x="3010" y="16"/>
                  </a:lnTo>
                  <a:lnTo>
                    <a:pt x="3008" y="16"/>
                  </a:lnTo>
                  <a:lnTo>
                    <a:pt x="3008" y="10"/>
                  </a:lnTo>
                  <a:lnTo>
                    <a:pt x="3004" y="4"/>
                  </a:lnTo>
                  <a:lnTo>
                    <a:pt x="2998" y="0"/>
                  </a:lnTo>
                  <a:lnTo>
                    <a:pt x="29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52" name="Freeform 130"/>
            <p:cNvSpPr>
              <a:spLocks/>
            </p:cNvSpPr>
            <p:nvPr/>
          </p:nvSpPr>
          <p:spPr bwMode="auto">
            <a:xfrm>
              <a:off x="1869" y="2385"/>
              <a:ext cx="345" cy="17"/>
            </a:xfrm>
            <a:custGeom>
              <a:avLst/>
              <a:gdLst>
                <a:gd name="T0" fmla="*/ 0 w 691"/>
                <a:gd name="T1" fmla="*/ 0 h 35"/>
                <a:gd name="T2" fmla="*/ 0 w 691"/>
                <a:gd name="T3" fmla="*/ 33 h 35"/>
                <a:gd name="T4" fmla="*/ 691 w 691"/>
                <a:gd name="T5" fmla="*/ 35 h 35"/>
                <a:gd name="T6" fmla="*/ 691 w 691"/>
                <a:gd name="T7" fmla="*/ 2 h 35"/>
                <a:gd name="T8" fmla="*/ 0 w 691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1" h="35">
                  <a:moveTo>
                    <a:pt x="0" y="0"/>
                  </a:moveTo>
                  <a:lnTo>
                    <a:pt x="0" y="33"/>
                  </a:lnTo>
                  <a:lnTo>
                    <a:pt x="691" y="35"/>
                  </a:lnTo>
                  <a:lnTo>
                    <a:pt x="69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53" name="Rectangle 141"/>
            <p:cNvSpPr>
              <a:spLocks noChangeArrowheads="1"/>
            </p:cNvSpPr>
            <p:nvPr/>
          </p:nvSpPr>
          <p:spPr bwMode="auto">
            <a:xfrm>
              <a:off x="1639" y="2105"/>
              <a:ext cx="173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54" name="Rectangle 142"/>
            <p:cNvSpPr>
              <a:spLocks noChangeArrowheads="1"/>
            </p:cNvSpPr>
            <p:nvPr/>
          </p:nvSpPr>
          <p:spPr bwMode="auto">
            <a:xfrm>
              <a:off x="1672" y="2114"/>
              <a:ext cx="12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200" b="1" dirty="0">
                  <a:latin typeface="Comic Sans MS" panose="030F0702030302020204" pitchFamily="66" charset="0"/>
                </a:rPr>
                <a:t>P2</a:t>
              </a:r>
            </a:p>
          </p:txBody>
        </p:sp>
        <p:sp>
          <p:nvSpPr>
            <p:cNvPr id="755" name="Rectangle 143"/>
            <p:cNvSpPr>
              <a:spLocks noChangeArrowheads="1"/>
            </p:cNvSpPr>
            <p:nvPr/>
          </p:nvSpPr>
          <p:spPr bwMode="auto">
            <a:xfrm>
              <a:off x="718" y="2089"/>
              <a:ext cx="17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56" name="Rectangle 144"/>
            <p:cNvSpPr>
              <a:spLocks noChangeArrowheads="1"/>
            </p:cNvSpPr>
            <p:nvPr/>
          </p:nvSpPr>
          <p:spPr bwMode="auto">
            <a:xfrm>
              <a:off x="752" y="2097"/>
              <a:ext cx="12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200" b="1" dirty="0">
                  <a:latin typeface="Comic Sans MS" panose="030F0702030302020204" pitchFamily="66" charset="0"/>
                </a:rPr>
                <a:t>P1</a:t>
              </a:r>
            </a:p>
          </p:txBody>
        </p:sp>
        <p:sp>
          <p:nvSpPr>
            <p:cNvPr id="757" name="Rectangle 145"/>
            <p:cNvSpPr>
              <a:spLocks noChangeArrowheads="1"/>
            </p:cNvSpPr>
            <p:nvPr/>
          </p:nvSpPr>
          <p:spPr bwMode="auto">
            <a:xfrm>
              <a:off x="2163" y="2450"/>
              <a:ext cx="63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58" name="Rectangle 146"/>
            <p:cNvSpPr>
              <a:spLocks noChangeArrowheads="1"/>
            </p:cNvSpPr>
            <p:nvPr/>
          </p:nvSpPr>
          <p:spPr bwMode="auto">
            <a:xfrm>
              <a:off x="2177" y="2459"/>
              <a:ext cx="569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000" b="1" dirty="0">
                  <a:latin typeface="Comic Sans MS" panose="030F0702030302020204" pitchFamily="66" charset="0"/>
                </a:rPr>
                <a:t>SYNC PHASE</a:t>
              </a:r>
            </a:p>
          </p:txBody>
        </p:sp>
        <p:sp>
          <p:nvSpPr>
            <p:cNvPr id="759" name="Rectangle 147"/>
            <p:cNvSpPr>
              <a:spLocks noChangeArrowheads="1"/>
            </p:cNvSpPr>
            <p:nvPr/>
          </p:nvSpPr>
          <p:spPr bwMode="auto">
            <a:xfrm>
              <a:off x="2218" y="2569"/>
              <a:ext cx="45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000" b="1" dirty="0">
                  <a:latin typeface="Comic Sans MS" panose="030F0702030302020204" pitchFamily="66" charset="0"/>
                </a:rPr>
                <a:t>REVERSAL</a:t>
              </a:r>
            </a:p>
          </p:txBody>
        </p:sp>
        <p:sp>
          <p:nvSpPr>
            <p:cNvPr id="760" name="Rectangle 148"/>
            <p:cNvSpPr>
              <a:spLocks noChangeArrowheads="1"/>
            </p:cNvSpPr>
            <p:nvPr/>
          </p:nvSpPr>
          <p:spPr bwMode="auto">
            <a:xfrm>
              <a:off x="3889" y="2624"/>
              <a:ext cx="109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61" name="Rectangle 149"/>
            <p:cNvSpPr>
              <a:spLocks noChangeArrowheads="1"/>
            </p:cNvSpPr>
            <p:nvPr/>
          </p:nvSpPr>
          <p:spPr bwMode="auto">
            <a:xfrm>
              <a:off x="3897" y="2633"/>
              <a:ext cx="78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000" b="1" dirty="0">
                  <a:latin typeface="Comic Sans MS" panose="030F0702030302020204" pitchFamily="66" charset="0"/>
                </a:rPr>
                <a:t>PHASE REVERSAL</a:t>
              </a:r>
            </a:p>
          </p:txBody>
        </p:sp>
        <p:sp>
          <p:nvSpPr>
            <p:cNvPr id="762" name="Rectangle 150"/>
            <p:cNvSpPr>
              <a:spLocks noChangeArrowheads="1"/>
            </p:cNvSpPr>
            <p:nvPr/>
          </p:nvSpPr>
          <p:spPr bwMode="auto">
            <a:xfrm>
              <a:off x="3897" y="2725"/>
              <a:ext cx="47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000" b="1" dirty="0">
                  <a:latin typeface="Comic Sans MS" panose="030F0702030302020204" pitchFamily="66" charset="0"/>
                </a:rPr>
                <a:t>POSITION</a:t>
              </a:r>
            </a:p>
          </p:txBody>
        </p:sp>
        <p:grpSp>
          <p:nvGrpSpPr>
            <p:cNvPr id="763" name="Group 153"/>
            <p:cNvGrpSpPr>
              <a:grpSpLocks/>
            </p:cNvGrpSpPr>
            <p:nvPr/>
          </p:nvGrpSpPr>
          <p:grpSpPr bwMode="auto">
            <a:xfrm>
              <a:off x="3601" y="2394"/>
              <a:ext cx="346" cy="230"/>
              <a:chOff x="3601" y="2394"/>
              <a:chExt cx="346" cy="230"/>
            </a:xfrm>
          </p:grpSpPr>
          <p:sp>
            <p:nvSpPr>
              <p:cNvPr id="1328" name="Line 151"/>
              <p:cNvSpPr>
                <a:spLocks noChangeShapeType="1"/>
              </p:cNvSpPr>
              <p:nvPr/>
            </p:nvSpPr>
            <p:spPr bwMode="auto">
              <a:xfrm>
                <a:off x="3674" y="2442"/>
                <a:ext cx="273" cy="1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29" name="Freeform 152"/>
              <p:cNvSpPr>
                <a:spLocks/>
              </p:cNvSpPr>
              <p:nvPr/>
            </p:nvSpPr>
            <p:spPr bwMode="auto">
              <a:xfrm>
                <a:off x="3601" y="2394"/>
                <a:ext cx="87" cy="67"/>
              </a:xfrm>
              <a:custGeom>
                <a:avLst/>
                <a:gdLst>
                  <a:gd name="T0" fmla="*/ 173 w 173"/>
                  <a:gd name="T1" fmla="*/ 65 h 134"/>
                  <a:gd name="T2" fmla="*/ 0 w 173"/>
                  <a:gd name="T3" fmla="*/ 0 h 134"/>
                  <a:gd name="T4" fmla="*/ 128 w 173"/>
                  <a:gd name="T5" fmla="*/ 134 h 134"/>
                  <a:gd name="T6" fmla="*/ 173 w 173"/>
                  <a:gd name="T7" fmla="*/ 6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3" h="134">
                    <a:moveTo>
                      <a:pt x="173" y="65"/>
                    </a:moveTo>
                    <a:lnTo>
                      <a:pt x="0" y="0"/>
                    </a:lnTo>
                    <a:lnTo>
                      <a:pt x="128" y="134"/>
                    </a:lnTo>
                    <a:lnTo>
                      <a:pt x="173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764" name="Freeform 160"/>
            <p:cNvSpPr>
              <a:spLocks/>
            </p:cNvSpPr>
            <p:nvPr/>
          </p:nvSpPr>
          <p:spPr bwMode="auto">
            <a:xfrm>
              <a:off x="3774" y="2049"/>
              <a:ext cx="86" cy="345"/>
            </a:xfrm>
            <a:custGeom>
              <a:avLst/>
              <a:gdLst>
                <a:gd name="T0" fmla="*/ 115 w 173"/>
                <a:gd name="T1" fmla="*/ 0 h 689"/>
                <a:gd name="T2" fmla="*/ 96 w 173"/>
                <a:gd name="T3" fmla="*/ 13 h 689"/>
                <a:gd name="T4" fmla="*/ 96 w 173"/>
                <a:gd name="T5" fmla="*/ 28 h 689"/>
                <a:gd name="T6" fmla="*/ 115 w 173"/>
                <a:gd name="T7" fmla="*/ 28 h 689"/>
                <a:gd name="T8" fmla="*/ 154 w 173"/>
                <a:gd name="T9" fmla="*/ 57 h 689"/>
                <a:gd name="T10" fmla="*/ 154 w 173"/>
                <a:gd name="T11" fmla="*/ 70 h 689"/>
                <a:gd name="T12" fmla="*/ 173 w 173"/>
                <a:gd name="T13" fmla="*/ 70 h 689"/>
                <a:gd name="T14" fmla="*/ 173 w 173"/>
                <a:gd name="T15" fmla="*/ 143 h 689"/>
                <a:gd name="T16" fmla="*/ 154 w 173"/>
                <a:gd name="T17" fmla="*/ 157 h 689"/>
                <a:gd name="T18" fmla="*/ 154 w 173"/>
                <a:gd name="T19" fmla="*/ 172 h 689"/>
                <a:gd name="T20" fmla="*/ 134 w 173"/>
                <a:gd name="T21" fmla="*/ 185 h 689"/>
                <a:gd name="T22" fmla="*/ 134 w 173"/>
                <a:gd name="T23" fmla="*/ 201 h 689"/>
                <a:gd name="T24" fmla="*/ 115 w 173"/>
                <a:gd name="T25" fmla="*/ 201 h 689"/>
                <a:gd name="T26" fmla="*/ 115 w 173"/>
                <a:gd name="T27" fmla="*/ 229 h 689"/>
                <a:gd name="T28" fmla="*/ 96 w 173"/>
                <a:gd name="T29" fmla="*/ 229 h 689"/>
                <a:gd name="T30" fmla="*/ 96 w 173"/>
                <a:gd name="T31" fmla="*/ 287 h 689"/>
                <a:gd name="T32" fmla="*/ 115 w 173"/>
                <a:gd name="T33" fmla="*/ 287 h 689"/>
                <a:gd name="T34" fmla="*/ 115 w 173"/>
                <a:gd name="T35" fmla="*/ 329 h 689"/>
                <a:gd name="T36" fmla="*/ 134 w 173"/>
                <a:gd name="T37" fmla="*/ 329 h 689"/>
                <a:gd name="T38" fmla="*/ 134 w 173"/>
                <a:gd name="T39" fmla="*/ 473 h 689"/>
                <a:gd name="T40" fmla="*/ 115 w 173"/>
                <a:gd name="T41" fmla="*/ 488 h 689"/>
                <a:gd name="T42" fmla="*/ 115 w 173"/>
                <a:gd name="T43" fmla="*/ 502 h 689"/>
                <a:gd name="T44" fmla="*/ 96 w 173"/>
                <a:gd name="T45" fmla="*/ 517 h 689"/>
                <a:gd name="T46" fmla="*/ 96 w 173"/>
                <a:gd name="T47" fmla="*/ 530 h 689"/>
                <a:gd name="T48" fmla="*/ 77 w 173"/>
                <a:gd name="T49" fmla="*/ 546 h 689"/>
                <a:gd name="T50" fmla="*/ 77 w 173"/>
                <a:gd name="T51" fmla="*/ 559 h 689"/>
                <a:gd name="T52" fmla="*/ 58 w 173"/>
                <a:gd name="T53" fmla="*/ 559 h 689"/>
                <a:gd name="T54" fmla="*/ 58 w 173"/>
                <a:gd name="T55" fmla="*/ 588 h 689"/>
                <a:gd name="T56" fmla="*/ 39 w 173"/>
                <a:gd name="T57" fmla="*/ 603 h 689"/>
                <a:gd name="T58" fmla="*/ 39 w 173"/>
                <a:gd name="T59" fmla="*/ 632 h 689"/>
                <a:gd name="T60" fmla="*/ 19 w 173"/>
                <a:gd name="T61" fmla="*/ 632 h 689"/>
                <a:gd name="T62" fmla="*/ 19 w 173"/>
                <a:gd name="T63" fmla="*/ 674 h 689"/>
                <a:gd name="T64" fmla="*/ 0 w 173"/>
                <a:gd name="T65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3" h="689">
                  <a:moveTo>
                    <a:pt x="115" y="0"/>
                  </a:moveTo>
                  <a:lnTo>
                    <a:pt x="96" y="13"/>
                  </a:lnTo>
                  <a:lnTo>
                    <a:pt x="96" y="28"/>
                  </a:lnTo>
                  <a:lnTo>
                    <a:pt x="115" y="28"/>
                  </a:lnTo>
                  <a:lnTo>
                    <a:pt x="154" y="57"/>
                  </a:lnTo>
                  <a:lnTo>
                    <a:pt x="154" y="70"/>
                  </a:lnTo>
                  <a:lnTo>
                    <a:pt x="173" y="70"/>
                  </a:lnTo>
                  <a:lnTo>
                    <a:pt x="173" y="143"/>
                  </a:lnTo>
                  <a:lnTo>
                    <a:pt x="154" y="157"/>
                  </a:lnTo>
                  <a:lnTo>
                    <a:pt x="154" y="172"/>
                  </a:lnTo>
                  <a:lnTo>
                    <a:pt x="134" y="185"/>
                  </a:lnTo>
                  <a:lnTo>
                    <a:pt x="134" y="201"/>
                  </a:lnTo>
                  <a:lnTo>
                    <a:pt x="115" y="201"/>
                  </a:lnTo>
                  <a:lnTo>
                    <a:pt x="115" y="229"/>
                  </a:lnTo>
                  <a:lnTo>
                    <a:pt x="96" y="229"/>
                  </a:lnTo>
                  <a:lnTo>
                    <a:pt x="96" y="287"/>
                  </a:lnTo>
                  <a:lnTo>
                    <a:pt x="115" y="287"/>
                  </a:lnTo>
                  <a:lnTo>
                    <a:pt x="115" y="329"/>
                  </a:lnTo>
                  <a:lnTo>
                    <a:pt x="134" y="329"/>
                  </a:lnTo>
                  <a:lnTo>
                    <a:pt x="134" y="473"/>
                  </a:lnTo>
                  <a:lnTo>
                    <a:pt x="115" y="488"/>
                  </a:lnTo>
                  <a:lnTo>
                    <a:pt x="115" y="502"/>
                  </a:lnTo>
                  <a:lnTo>
                    <a:pt x="96" y="517"/>
                  </a:lnTo>
                  <a:lnTo>
                    <a:pt x="96" y="530"/>
                  </a:lnTo>
                  <a:lnTo>
                    <a:pt x="77" y="546"/>
                  </a:lnTo>
                  <a:lnTo>
                    <a:pt x="77" y="559"/>
                  </a:lnTo>
                  <a:lnTo>
                    <a:pt x="58" y="559"/>
                  </a:lnTo>
                  <a:lnTo>
                    <a:pt x="58" y="588"/>
                  </a:lnTo>
                  <a:lnTo>
                    <a:pt x="39" y="603"/>
                  </a:lnTo>
                  <a:lnTo>
                    <a:pt x="39" y="632"/>
                  </a:lnTo>
                  <a:lnTo>
                    <a:pt x="19" y="632"/>
                  </a:lnTo>
                  <a:lnTo>
                    <a:pt x="19" y="674"/>
                  </a:lnTo>
                  <a:lnTo>
                    <a:pt x="0" y="68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65" name="Freeform 161"/>
            <p:cNvSpPr>
              <a:spLocks/>
            </p:cNvSpPr>
            <p:nvPr/>
          </p:nvSpPr>
          <p:spPr bwMode="auto">
            <a:xfrm>
              <a:off x="3889" y="2049"/>
              <a:ext cx="86" cy="345"/>
            </a:xfrm>
            <a:custGeom>
              <a:avLst/>
              <a:gdLst>
                <a:gd name="T0" fmla="*/ 115 w 173"/>
                <a:gd name="T1" fmla="*/ 0 h 689"/>
                <a:gd name="T2" fmla="*/ 96 w 173"/>
                <a:gd name="T3" fmla="*/ 13 h 689"/>
                <a:gd name="T4" fmla="*/ 96 w 173"/>
                <a:gd name="T5" fmla="*/ 28 h 689"/>
                <a:gd name="T6" fmla="*/ 115 w 173"/>
                <a:gd name="T7" fmla="*/ 28 h 689"/>
                <a:gd name="T8" fmla="*/ 154 w 173"/>
                <a:gd name="T9" fmla="*/ 57 h 689"/>
                <a:gd name="T10" fmla="*/ 154 w 173"/>
                <a:gd name="T11" fmla="*/ 70 h 689"/>
                <a:gd name="T12" fmla="*/ 173 w 173"/>
                <a:gd name="T13" fmla="*/ 70 h 689"/>
                <a:gd name="T14" fmla="*/ 173 w 173"/>
                <a:gd name="T15" fmla="*/ 143 h 689"/>
                <a:gd name="T16" fmla="*/ 154 w 173"/>
                <a:gd name="T17" fmla="*/ 157 h 689"/>
                <a:gd name="T18" fmla="*/ 154 w 173"/>
                <a:gd name="T19" fmla="*/ 172 h 689"/>
                <a:gd name="T20" fmla="*/ 135 w 173"/>
                <a:gd name="T21" fmla="*/ 185 h 689"/>
                <a:gd name="T22" fmla="*/ 135 w 173"/>
                <a:gd name="T23" fmla="*/ 201 h 689"/>
                <a:gd name="T24" fmla="*/ 115 w 173"/>
                <a:gd name="T25" fmla="*/ 201 h 689"/>
                <a:gd name="T26" fmla="*/ 115 w 173"/>
                <a:gd name="T27" fmla="*/ 229 h 689"/>
                <a:gd name="T28" fmla="*/ 96 w 173"/>
                <a:gd name="T29" fmla="*/ 229 h 689"/>
                <a:gd name="T30" fmla="*/ 96 w 173"/>
                <a:gd name="T31" fmla="*/ 287 h 689"/>
                <a:gd name="T32" fmla="*/ 115 w 173"/>
                <a:gd name="T33" fmla="*/ 287 h 689"/>
                <a:gd name="T34" fmla="*/ 115 w 173"/>
                <a:gd name="T35" fmla="*/ 329 h 689"/>
                <a:gd name="T36" fmla="*/ 135 w 173"/>
                <a:gd name="T37" fmla="*/ 329 h 689"/>
                <a:gd name="T38" fmla="*/ 135 w 173"/>
                <a:gd name="T39" fmla="*/ 473 h 689"/>
                <a:gd name="T40" fmla="*/ 115 w 173"/>
                <a:gd name="T41" fmla="*/ 488 h 689"/>
                <a:gd name="T42" fmla="*/ 115 w 173"/>
                <a:gd name="T43" fmla="*/ 502 h 689"/>
                <a:gd name="T44" fmla="*/ 96 w 173"/>
                <a:gd name="T45" fmla="*/ 517 h 689"/>
                <a:gd name="T46" fmla="*/ 96 w 173"/>
                <a:gd name="T47" fmla="*/ 530 h 689"/>
                <a:gd name="T48" fmla="*/ 77 w 173"/>
                <a:gd name="T49" fmla="*/ 546 h 689"/>
                <a:gd name="T50" fmla="*/ 77 w 173"/>
                <a:gd name="T51" fmla="*/ 559 h 689"/>
                <a:gd name="T52" fmla="*/ 58 w 173"/>
                <a:gd name="T53" fmla="*/ 559 h 689"/>
                <a:gd name="T54" fmla="*/ 58 w 173"/>
                <a:gd name="T55" fmla="*/ 588 h 689"/>
                <a:gd name="T56" fmla="*/ 39 w 173"/>
                <a:gd name="T57" fmla="*/ 603 h 689"/>
                <a:gd name="T58" fmla="*/ 39 w 173"/>
                <a:gd name="T59" fmla="*/ 632 h 689"/>
                <a:gd name="T60" fmla="*/ 20 w 173"/>
                <a:gd name="T61" fmla="*/ 632 h 689"/>
                <a:gd name="T62" fmla="*/ 20 w 173"/>
                <a:gd name="T63" fmla="*/ 674 h 689"/>
                <a:gd name="T64" fmla="*/ 0 w 173"/>
                <a:gd name="T65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3" h="689">
                  <a:moveTo>
                    <a:pt x="115" y="0"/>
                  </a:moveTo>
                  <a:lnTo>
                    <a:pt x="96" y="13"/>
                  </a:lnTo>
                  <a:lnTo>
                    <a:pt x="96" y="28"/>
                  </a:lnTo>
                  <a:lnTo>
                    <a:pt x="115" y="28"/>
                  </a:lnTo>
                  <a:lnTo>
                    <a:pt x="154" y="57"/>
                  </a:lnTo>
                  <a:lnTo>
                    <a:pt x="154" y="70"/>
                  </a:lnTo>
                  <a:lnTo>
                    <a:pt x="173" y="70"/>
                  </a:lnTo>
                  <a:lnTo>
                    <a:pt x="173" y="143"/>
                  </a:lnTo>
                  <a:lnTo>
                    <a:pt x="154" y="157"/>
                  </a:lnTo>
                  <a:lnTo>
                    <a:pt x="154" y="172"/>
                  </a:lnTo>
                  <a:lnTo>
                    <a:pt x="135" y="185"/>
                  </a:lnTo>
                  <a:lnTo>
                    <a:pt x="135" y="201"/>
                  </a:lnTo>
                  <a:lnTo>
                    <a:pt x="115" y="201"/>
                  </a:lnTo>
                  <a:lnTo>
                    <a:pt x="115" y="229"/>
                  </a:lnTo>
                  <a:lnTo>
                    <a:pt x="96" y="229"/>
                  </a:lnTo>
                  <a:lnTo>
                    <a:pt x="96" y="287"/>
                  </a:lnTo>
                  <a:lnTo>
                    <a:pt x="115" y="287"/>
                  </a:lnTo>
                  <a:lnTo>
                    <a:pt x="115" y="329"/>
                  </a:lnTo>
                  <a:lnTo>
                    <a:pt x="135" y="329"/>
                  </a:lnTo>
                  <a:lnTo>
                    <a:pt x="135" y="473"/>
                  </a:lnTo>
                  <a:lnTo>
                    <a:pt x="115" y="488"/>
                  </a:lnTo>
                  <a:lnTo>
                    <a:pt x="115" y="502"/>
                  </a:lnTo>
                  <a:lnTo>
                    <a:pt x="96" y="517"/>
                  </a:lnTo>
                  <a:lnTo>
                    <a:pt x="96" y="530"/>
                  </a:lnTo>
                  <a:lnTo>
                    <a:pt x="77" y="546"/>
                  </a:lnTo>
                  <a:lnTo>
                    <a:pt x="77" y="559"/>
                  </a:lnTo>
                  <a:lnTo>
                    <a:pt x="58" y="559"/>
                  </a:lnTo>
                  <a:lnTo>
                    <a:pt x="58" y="588"/>
                  </a:lnTo>
                  <a:lnTo>
                    <a:pt x="39" y="603"/>
                  </a:lnTo>
                  <a:lnTo>
                    <a:pt x="39" y="632"/>
                  </a:lnTo>
                  <a:lnTo>
                    <a:pt x="20" y="632"/>
                  </a:lnTo>
                  <a:lnTo>
                    <a:pt x="20" y="674"/>
                  </a:lnTo>
                  <a:lnTo>
                    <a:pt x="0" y="68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66" name="Line 162"/>
            <p:cNvSpPr>
              <a:spLocks noChangeShapeType="1"/>
            </p:cNvSpPr>
            <p:nvPr/>
          </p:nvSpPr>
          <p:spPr bwMode="auto">
            <a:xfrm>
              <a:off x="2796" y="2049"/>
              <a:ext cx="1" cy="3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767" name="Group 194"/>
            <p:cNvGrpSpPr>
              <a:grpSpLocks/>
            </p:cNvGrpSpPr>
            <p:nvPr/>
          </p:nvGrpSpPr>
          <p:grpSpPr bwMode="auto">
            <a:xfrm>
              <a:off x="3023" y="2046"/>
              <a:ext cx="7" cy="351"/>
              <a:chOff x="3023" y="2046"/>
              <a:chExt cx="7" cy="351"/>
            </a:xfrm>
          </p:grpSpPr>
          <p:sp>
            <p:nvSpPr>
              <p:cNvPr id="1297" name="Freeform 163"/>
              <p:cNvSpPr>
                <a:spLocks/>
              </p:cNvSpPr>
              <p:nvPr/>
            </p:nvSpPr>
            <p:spPr bwMode="auto">
              <a:xfrm>
                <a:off x="3023" y="2046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9 w 11"/>
                  <a:gd name="T3" fmla="*/ 4 h 11"/>
                  <a:gd name="T4" fmla="*/ 7 w 11"/>
                  <a:gd name="T5" fmla="*/ 2 h 11"/>
                  <a:gd name="T6" fmla="*/ 5 w 11"/>
                  <a:gd name="T7" fmla="*/ 0 h 11"/>
                  <a:gd name="T8" fmla="*/ 5 w 11"/>
                  <a:gd name="T9" fmla="*/ 0 h 11"/>
                  <a:gd name="T10" fmla="*/ 3 w 11"/>
                  <a:gd name="T11" fmla="*/ 2 h 11"/>
                  <a:gd name="T12" fmla="*/ 1 w 11"/>
                  <a:gd name="T13" fmla="*/ 4 h 11"/>
                  <a:gd name="T14" fmla="*/ 0 w 11"/>
                  <a:gd name="T15" fmla="*/ 6 h 11"/>
                  <a:gd name="T16" fmla="*/ 0 w 11"/>
                  <a:gd name="T17" fmla="*/ 7 h 11"/>
                  <a:gd name="T18" fmla="*/ 0 w 11"/>
                  <a:gd name="T19" fmla="*/ 7 h 11"/>
                  <a:gd name="T20" fmla="*/ 1 w 11"/>
                  <a:gd name="T21" fmla="*/ 7 h 11"/>
                  <a:gd name="T22" fmla="*/ 3 w 11"/>
                  <a:gd name="T23" fmla="*/ 9 h 11"/>
                  <a:gd name="T24" fmla="*/ 5 w 11"/>
                  <a:gd name="T25" fmla="*/ 11 h 11"/>
                  <a:gd name="T26" fmla="*/ 5 w 11"/>
                  <a:gd name="T27" fmla="*/ 11 h 11"/>
                  <a:gd name="T28" fmla="*/ 7 w 11"/>
                  <a:gd name="T29" fmla="*/ 9 h 11"/>
                  <a:gd name="T30" fmla="*/ 9 w 11"/>
                  <a:gd name="T31" fmla="*/ 7 h 11"/>
                  <a:gd name="T32" fmla="*/ 11 w 11"/>
                  <a:gd name="T33" fmla="*/ 6 h 11"/>
                  <a:gd name="T34" fmla="*/ 11 w 11"/>
                  <a:gd name="T3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98" name="Freeform 164"/>
              <p:cNvSpPr>
                <a:spLocks/>
              </p:cNvSpPr>
              <p:nvPr/>
            </p:nvSpPr>
            <p:spPr bwMode="auto">
              <a:xfrm>
                <a:off x="3023" y="2057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6 h 11"/>
                  <a:gd name="T18" fmla="*/ 0 w 11"/>
                  <a:gd name="T19" fmla="*/ 7 h 11"/>
                  <a:gd name="T20" fmla="*/ 1 w 11"/>
                  <a:gd name="T21" fmla="*/ 7 h 11"/>
                  <a:gd name="T22" fmla="*/ 3 w 11"/>
                  <a:gd name="T23" fmla="*/ 9 h 11"/>
                  <a:gd name="T24" fmla="*/ 5 w 11"/>
                  <a:gd name="T25" fmla="*/ 11 h 11"/>
                  <a:gd name="T26" fmla="*/ 5 w 11"/>
                  <a:gd name="T27" fmla="*/ 11 h 11"/>
                  <a:gd name="T28" fmla="*/ 7 w 11"/>
                  <a:gd name="T29" fmla="*/ 9 h 11"/>
                  <a:gd name="T30" fmla="*/ 9 w 11"/>
                  <a:gd name="T31" fmla="*/ 7 h 11"/>
                  <a:gd name="T32" fmla="*/ 11 w 11"/>
                  <a:gd name="T33" fmla="*/ 6 h 11"/>
                  <a:gd name="T34" fmla="*/ 11 w 11"/>
                  <a:gd name="T35" fmla="*/ 6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99" name="Freeform 165"/>
              <p:cNvSpPr>
                <a:spLocks/>
              </p:cNvSpPr>
              <p:nvPr/>
            </p:nvSpPr>
            <p:spPr bwMode="auto">
              <a:xfrm>
                <a:off x="3023" y="2069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6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6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00" name="Freeform 166"/>
              <p:cNvSpPr>
                <a:spLocks/>
              </p:cNvSpPr>
              <p:nvPr/>
            </p:nvSpPr>
            <p:spPr bwMode="auto">
              <a:xfrm>
                <a:off x="3023" y="2080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6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6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01" name="Freeform 167"/>
              <p:cNvSpPr>
                <a:spLocks/>
              </p:cNvSpPr>
              <p:nvPr/>
            </p:nvSpPr>
            <p:spPr bwMode="auto">
              <a:xfrm>
                <a:off x="3023" y="2092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6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6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02" name="Freeform 168"/>
              <p:cNvSpPr>
                <a:spLocks/>
              </p:cNvSpPr>
              <p:nvPr/>
            </p:nvSpPr>
            <p:spPr bwMode="auto">
              <a:xfrm>
                <a:off x="3023" y="2103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03" name="Freeform 169"/>
              <p:cNvSpPr>
                <a:spLocks/>
              </p:cNvSpPr>
              <p:nvPr/>
            </p:nvSpPr>
            <p:spPr bwMode="auto">
              <a:xfrm>
                <a:off x="3023" y="2115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04" name="Freeform 170"/>
              <p:cNvSpPr>
                <a:spLocks/>
              </p:cNvSpPr>
              <p:nvPr/>
            </p:nvSpPr>
            <p:spPr bwMode="auto">
              <a:xfrm>
                <a:off x="3023" y="2126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05" name="Freeform 171"/>
              <p:cNvSpPr>
                <a:spLocks/>
              </p:cNvSpPr>
              <p:nvPr/>
            </p:nvSpPr>
            <p:spPr bwMode="auto">
              <a:xfrm>
                <a:off x="3023" y="2138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06" name="Freeform 172"/>
              <p:cNvSpPr>
                <a:spLocks/>
              </p:cNvSpPr>
              <p:nvPr/>
            </p:nvSpPr>
            <p:spPr bwMode="auto">
              <a:xfrm>
                <a:off x="3023" y="2149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07" name="Freeform 173"/>
              <p:cNvSpPr>
                <a:spLocks/>
              </p:cNvSpPr>
              <p:nvPr/>
            </p:nvSpPr>
            <p:spPr bwMode="auto">
              <a:xfrm>
                <a:off x="3023" y="2161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08" name="Freeform 174"/>
              <p:cNvSpPr>
                <a:spLocks/>
              </p:cNvSpPr>
              <p:nvPr/>
            </p:nvSpPr>
            <p:spPr bwMode="auto">
              <a:xfrm>
                <a:off x="3023" y="2172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09" name="Freeform 175"/>
              <p:cNvSpPr>
                <a:spLocks/>
              </p:cNvSpPr>
              <p:nvPr/>
            </p:nvSpPr>
            <p:spPr bwMode="auto">
              <a:xfrm>
                <a:off x="3023" y="2184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10" name="Freeform 176"/>
              <p:cNvSpPr>
                <a:spLocks/>
              </p:cNvSpPr>
              <p:nvPr/>
            </p:nvSpPr>
            <p:spPr bwMode="auto">
              <a:xfrm>
                <a:off x="3023" y="2195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11" name="Freeform 177"/>
              <p:cNvSpPr>
                <a:spLocks/>
              </p:cNvSpPr>
              <p:nvPr/>
            </p:nvSpPr>
            <p:spPr bwMode="auto">
              <a:xfrm>
                <a:off x="3023" y="2207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12" name="Freeform 178"/>
              <p:cNvSpPr>
                <a:spLocks/>
              </p:cNvSpPr>
              <p:nvPr/>
            </p:nvSpPr>
            <p:spPr bwMode="auto">
              <a:xfrm>
                <a:off x="3023" y="2218"/>
                <a:ext cx="7" cy="6"/>
              </a:xfrm>
              <a:custGeom>
                <a:avLst/>
                <a:gdLst>
                  <a:gd name="T0" fmla="*/ 11 w 13"/>
                  <a:gd name="T1" fmla="*/ 3 h 11"/>
                  <a:gd name="T2" fmla="*/ 11 w 13"/>
                  <a:gd name="T3" fmla="*/ 2 h 11"/>
                  <a:gd name="T4" fmla="*/ 9 w 13"/>
                  <a:gd name="T5" fmla="*/ 0 h 11"/>
                  <a:gd name="T6" fmla="*/ 7 w 13"/>
                  <a:gd name="T7" fmla="*/ 0 h 11"/>
                  <a:gd name="T8" fmla="*/ 5 w 13"/>
                  <a:gd name="T9" fmla="*/ 0 h 11"/>
                  <a:gd name="T10" fmla="*/ 3 w 13"/>
                  <a:gd name="T11" fmla="*/ 0 h 11"/>
                  <a:gd name="T12" fmla="*/ 1 w 13"/>
                  <a:gd name="T13" fmla="*/ 2 h 11"/>
                  <a:gd name="T14" fmla="*/ 0 w 13"/>
                  <a:gd name="T15" fmla="*/ 3 h 11"/>
                  <a:gd name="T16" fmla="*/ 0 w 13"/>
                  <a:gd name="T17" fmla="*/ 5 h 11"/>
                  <a:gd name="T18" fmla="*/ 1 w 13"/>
                  <a:gd name="T19" fmla="*/ 7 h 11"/>
                  <a:gd name="T20" fmla="*/ 1 w 13"/>
                  <a:gd name="T21" fmla="*/ 9 h 11"/>
                  <a:gd name="T22" fmla="*/ 3 w 13"/>
                  <a:gd name="T23" fmla="*/ 11 h 11"/>
                  <a:gd name="T24" fmla="*/ 5 w 13"/>
                  <a:gd name="T25" fmla="*/ 11 h 11"/>
                  <a:gd name="T26" fmla="*/ 7 w 13"/>
                  <a:gd name="T27" fmla="*/ 11 h 11"/>
                  <a:gd name="T28" fmla="*/ 9 w 13"/>
                  <a:gd name="T29" fmla="*/ 11 h 11"/>
                  <a:gd name="T30" fmla="*/ 11 w 13"/>
                  <a:gd name="T31" fmla="*/ 9 h 11"/>
                  <a:gd name="T32" fmla="*/ 13 w 13"/>
                  <a:gd name="T33" fmla="*/ 7 h 11"/>
                  <a:gd name="T34" fmla="*/ 13 w 13"/>
                  <a:gd name="T35" fmla="*/ 5 h 11"/>
                  <a:gd name="T36" fmla="*/ 11 w 13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" h="11">
                    <a:moveTo>
                      <a:pt x="11" y="3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13" name="Freeform 179"/>
              <p:cNvSpPr>
                <a:spLocks/>
              </p:cNvSpPr>
              <p:nvPr/>
            </p:nvSpPr>
            <p:spPr bwMode="auto">
              <a:xfrm>
                <a:off x="3024" y="2230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2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2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14" name="Freeform 180"/>
              <p:cNvSpPr>
                <a:spLocks/>
              </p:cNvSpPr>
              <p:nvPr/>
            </p:nvSpPr>
            <p:spPr bwMode="auto">
              <a:xfrm>
                <a:off x="3024" y="2241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2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2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15" name="Freeform 181"/>
              <p:cNvSpPr>
                <a:spLocks/>
              </p:cNvSpPr>
              <p:nvPr/>
            </p:nvSpPr>
            <p:spPr bwMode="auto">
              <a:xfrm>
                <a:off x="3024" y="2253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2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2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16" name="Freeform 182"/>
              <p:cNvSpPr>
                <a:spLocks/>
              </p:cNvSpPr>
              <p:nvPr/>
            </p:nvSpPr>
            <p:spPr bwMode="auto">
              <a:xfrm>
                <a:off x="3024" y="2264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2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2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17" name="Freeform 183"/>
              <p:cNvSpPr>
                <a:spLocks/>
              </p:cNvSpPr>
              <p:nvPr/>
            </p:nvSpPr>
            <p:spPr bwMode="auto">
              <a:xfrm>
                <a:off x="3024" y="2276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2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2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18" name="Freeform 184"/>
              <p:cNvSpPr>
                <a:spLocks/>
              </p:cNvSpPr>
              <p:nvPr/>
            </p:nvSpPr>
            <p:spPr bwMode="auto">
              <a:xfrm>
                <a:off x="3024" y="2287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2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2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19" name="Freeform 185"/>
              <p:cNvSpPr>
                <a:spLocks/>
              </p:cNvSpPr>
              <p:nvPr/>
            </p:nvSpPr>
            <p:spPr bwMode="auto">
              <a:xfrm>
                <a:off x="3024" y="2299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2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2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20" name="Freeform 186"/>
              <p:cNvSpPr>
                <a:spLocks/>
              </p:cNvSpPr>
              <p:nvPr/>
            </p:nvSpPr>
            <p:spPr bwMode="auto">
              <a:xfrm>
                <a:off x="3024" y="2310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2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2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21" name="Freeform 187"/>
              <p:cNvSpPr>
                <a:spLocks/>
              </p:cNvSpPr>
              <p:nvPr/>
            </p:nvSpPr>
            <p:spPr bwMode="auto">
              <a:xfrm>
                <a:off x="3024" y="2322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1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1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22" name="Freeform 188"/>
              <p:cNvSpPr>
                <a:spLocks/>
              </p:cNvSpPr>
              <p:nvPr/>
            </p:nvSpPr>
            <p:spPr bwMode="auto">
              <a:xfrm>
                <a:off x="3024" y="2333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1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1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23" name="Freeform 189"/>
              <p:cNvSpPr>
                <a:spLocks/>
              </p:cNvSpPr>
              <p:nvPr/>
            </p:nvSpPr>
            <p:spPr bwMode="auto">
              <a:xfrm>
                <a:off x="3024" y="2345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1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1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24" name="Freeform 190"/>
              <p:cNvSpPr>
                <a:spLocks/>
              </p:cNvSpPr>
              <p:nvPr/>
            </p:nvSpPr>
            <p:spPr bwMode="auto">
              <a:xfrm>
                <a:off x="3024" y="2356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1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1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25" name="Freeform 191"/>
              <p:cNvSpPr>
                <a:spLocks/>
              </p:cNvSpPr>
              <p:nvPr/>
            </p:nvSpPr>
            <p:spPr bwMode="auto">
              <a:xfrm>
                <a:off x="3024" y="2368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1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1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26" name="Freeform 192"/>
              <p:cNvSpPr>
                <a:spLocks/>
              </p:cNvSpPr>
              <p:nvPr/>
            </p:nvSpPr>
            <p:spPr bwMode="auto">
              <a:xfrm>
                <a:off x="3024" y="2379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1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1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27" name="Freeform 193"/>
              <p:cNvSpPr>
                <a:spLocks/>
              </p:cNvSpPr>
              <p:nvPr/>
            </p:nvSpPr>
            <p:spPr bwMode="auto">
              <a:xfrm>
                <a:off x="3024" y="2391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1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1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2 w 12"/>
                  <a:gd name="T21" fmla="*/ 7 h 11"/>
                  <a:gd name="T22" fmla="*/ 4 w 12"/>
                  <a:gd name="T23" fmla="*/ 9 h 11"/>
                  <a:gd name="T24" fmla="*/ 6 w 12"/>
                  <a:gd name="T25" fmla="*/ 11 h 11"/>
                  <a:gd name="T26" fmla="*/ 6 w 12"/>
                  <a:gd name="T27" fmla="*/ 11 h 11"/>
                  <a:gd name="T28" fmla="*/ 8 w 12"/>
                  <a:gd name="T29" fmla="*/ 9 h 11"/>
                  <a:gd name="T30" fmla="*/ 10 w 12"/>
                  <a:gd name="T31" fmla="*/ 7 h 11"/>
                  <a:gd name="T32" fmla="*/ 12 w 12"/>
                  <a:gd name="T33" fmla="*/ 5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68" name="Group 226"/>
            <p:cNvGrpSpPr>
              <a:grpSpLocks/>
            </p:cNvGrpSpPr>
            <p:nvPr/>
          </p:nvGrpSpPr>
          <p:grpSpPr bwMode="auto">
            <a:xfrm>
              <a:off x="3138" y="2046"/>
              <a:ext cx="7" cy="351"/>
              <a:chOff x="3138" y="2046"/>
              <a:chExt cx="7" cy="351"/>
            </a:xfrm>
          </p:grpSpPr>
          <p:sp>
            <p:nvSpPr>
              <p:cNvPr id="1266" name="Freeform 195"/>
              <p:cNvSpPr>
                <a:spLocks/>
              </p:cNvSpPr>
              <p:nvPr/>
            </p:nvSpPr>
            <p:spPr bwMode="auto">
              <a:xfrm>
                <a:off x="3138" y="2046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9 w 11"/>
                  <a:gd name="T3" fmla="*/ 4 h 11"/>
                  <a:gd name="T4" fmla="*/ 7 w 11"/>
                  <a:gd name="T5" fmla="*/ 2 h 11"/>
                  <a:gd name="T6" fmla="*/ 5 w 11"/>
                  <a:gd name="T7" fmla="*/ 0 h 11"/>
                  <a:gd name="T8" fmla="*/ 5 w 11"/>
                  <a:gd name="T9" fmla="*/ 0 h 11"/>
                  <a:gd name="T10" fmla="*/ 3 w 11"/>
                  <a:gd name="T11" fmla="*/ 2 h 11"/>
                  <a:gd name="T12" fmla="*/ 2 w 11"/>
                  <a:gd name="T13" fmla="*/ 4 h 11"/>
                  <a:gd name="T14" fmla="*/ 0 w 11"/>
                  <a:gd name="T15" fmla="*/ 6 h 11"/>
                  <a:gd name="T16" fmla="*/ 0 w 11"/>
                  <a:gd name="T17" fmla="*/ 7 h 11"/>
                  <a:gd name="T18" fmla="*/ 0 w 11"/>
                  <a:gd name="T19" fmla="*/ 7 h 11"/>
                  <a:gd name="T20" fmla="*/ 2 w 11"/>
                  <a:gd name="T21" fmla="*/ 7 h 11"/>
                  <a:gd name="T22" fmla="*/ 3 w 11"/>
                  <a:gd name="T23" fmla="*/ 9 h 11"/>
                  <a:gd name="T24" fmla="*/ 5 w 11"/>
                  <a:gd name="T25" fmla="*/ 11 h 11"/>
                  <a:gd name="T26" fmla="*/ 5 w 11"/>
                  <a:gd name="T27" fmla="*/ 11 h 11"/>
                  <a:gd name="T28" fmla="*/ 7 w 11"/>
                  <a:gd name="T29" fmla="*/ 9 h 11"/>
                  <a:gd name="T30" fmla="*/ 9 w 11"/>
                  <a:gd name="T31" fmla="*/ 7 h 11"/>
                  <a:gd name="T32" fmla="*/ 11 w 11"/>
                  <a:gd name="T33" fmla="*/ 6 h 11"/>
                  <a:gd name="T34" fmla="*/ 11 w 11"/>
                  <a:gd name="T3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67" name="Freeform 196"/>
              <p:cNvSpPr>
                <a:spLocks/>
              </p:cNvSpPr>
              <p:nvPr/>
            </p:nvSpPr>
            <p:spPr bwMode="auto">
              <a:xfrm>
                <a:off x="3138" y="2057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6 h 11"/>
                  <a:gd name="T18" fmla="*/ 0 w 11"/>
                  <a:gd name="T19" fmla="*/ 7 h 11"/>
                  <a:gd name="T20" fmla="*/ 2 w 11"/>
                  <a:gd name="T21" fmla="*/ 7 h 11"/>
                  <a:gd name="T22" fmla="*/ 3 w 11"/>
                  <a:gd name="T23" fmla="*/ 9 h 11"/>
                  <a:gd name="T24" fmla="*/ 5 w 11"/>
                  <a:gd name="T25" fmla="*/ 11 h 11"/>
                  <a:gd name="T26" fmla="*/ 5 w 11"/>
                  <a:gd name="T27" fmla="*/ 11 h 11"/>
                  <a:gd name="T28" fmla="*/ 7 w 11"/>
                  <a:gd name="T29" fmla="*/ 9 h 11"/>
                  <a:gd name="T30" fmla="*/ 9 w 11"/>
                  <a:gd name="T31" fmla="*/ 7 h 11"/>
                  <a:gd name="T32" fmla="*/ 11 w 11"/>
                  <a:gd name="T33" fmla="*/ 6 h 11"/>
                  <a:gd name="T34" fmla="*/ 11 w 11"/>
                  <a:gd name="T35" fmla="*/ 6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68" name="Freeform 197"/>
              <p:cNvSpPr>
                <a:spLocks/>
              </p:cNvSpPr>
              <p:nvPr/>
            </p:nvSpPr>
            <p:spPr bwMode="auto">
              <a:xfrm>
                <a:off x="3138" y="2069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6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6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69" name="Freeform 198"/>
              <p:cNvSpPr>
                <a:spLocks/>
              </p:cNvSpPr>
              <p:nvPr/>
            </p:nvSpPr>
            <p:spPr bwMode="auto">
              <a:xfrm>
                <a:off x="3138" y="2080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6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6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70" name="Freeform 199"/>
              <p:cNvSpPr>
                <a:spLocks/>
              </p:cNvSpPr>
              <p:nvPr/>
            </p:nvSpPr>
            <p:spPr bwMode="auto">
              <a:xfrm>
                <a:off x="3138" y="2092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6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6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71" name="Freeform 200"/>
              <p:cNvSpPr>
                <a:spLocks/>
              </p:cNvSpPr>
              <p:nvPr/>
            </p:nvSpPr>
            <p:spPr bwMode="auto">
              <a:xfrm>
                <a:off x="3138" y="2103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72" name="Freeform 201"/>
              <p:cNvSpPr>
                <a:spLocks/>
              </p:cNvSpPr>
              <p:nvPr/>
            </p:nvSpPr>
            <p:spPr bwMode="auto">
              <a:xfrm>
                <a:off x="3138" y="2115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73" name="Freeform 202"/>
              <p:cNvSpPr>
                <a:spLocks/>
              </p:cNvSpPr>
              <p:nvPr/>
            </p:nvSpPr>
            <p:spPr bwMode="auto">
              <a:xfrm>
                <a:off x="3138" y="2126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74" name="Freeform 203"/>
              <p:cNvSpPr>
                <a:spLocks/>
              </p:cNvSpPr>
              <p:nvPr/>
            </p:nvSpPr>
            <p:spPr bwMode="auto">
              <a:xfrm>
                <a:off x="3138" y="2138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75" name="Freeform 204"/>
              <p:cNvSpPr>
                <a:spLocks/>
              </p:cNvSpPr>
              <p:nvPr/>
            </p:nvSpPr>
            <p:spPr bwMode="auto">
              <a:xfrm>
                <a:off x="3138" y="2149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76" name="Freeform 205"/>
              <p:cNvSpPr>
                <a:spLocks/>
              </p:cNvSpPr>
              <p:nvPr/>
            </p:nvSpPr>
            <p:spPr bwMode="auto">
              <a:xfrm>
                <a:off x="3138" y="2161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77" name="Freeform 206"/>
              <p:cNvSpPr>
                <a:spLocks/>
              </p:cNvSpPr>
              <p:nvPr/>
            </p:nvSpPr>
            <p:spPr bwMode="auto">
              <a:xfrm>
                <a:off x="3138" y="2172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78" name="Freeform 207"/>
              <p:cNvSpPr>
                <a:spLocks/>
              </p:cNvSpPr>
              <p:nvPr/>
            </p:nvSpPr>
            <p:spPr bwMode="auto">
              <a:xfrm>
                <a:off x="3138" y="2184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79" name="Freeform 208"/>
              <p:cNvSpPr>
                <a:spLocks/>
              </p:cNvSpPr>
              <p:nvPr/>
            </p:nvSpPr>
            <p:spPr bwMode="auto">
              <a:xfrm>
                <a:off x="3138" y="2195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80" name="Freeform 209"/>
              <p:cNvSpPr>
                <a:spLocks/>
              </p:cNvSpPr>
              <p:nvPr/>
            </p:nvSpPr>
            <p:spPr bwMode="auto">
              <a:xfrm>
                <a:off x="3138" y="2207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81" name="Freeform 210"/>
              <p:cNvSpPr>
                <a:spLocks/>
              </p:cNvSpPr>
              <p:nvPr/>
            </p:nvSpPr>
            <p:spPr bwMode="auto">
              <a:xfrm>
                <a:off x="3138" y="2218"/>
                <a:ext cx="7" cy="6"/>
              </a:xfrm>
              <a:custGeom>
                <a:avLst/>
                <a:gdLst>
                  <a:gd name="T0" fmla="*/ 11 w 13"/>
                  <a:gd name="T1" fmla="*/ 3 h 11"/>
                  <a:gd name="T2" fmla="*/ 11 w 13"/>
                  <a:gd name="T3" fmla="*/ 2 h 11"/>
                  <a:gd name="T4" fmla="*/ 9 w 13"/>
                  <a:gd name="T5" fmla="*/ 0 h 11"/>
                  <a:gd name="T6" fmla="*/ 7 w 13"/>
                  <a:gd name="T7" fmla="*/ 0 h 11"/>
                  <a:gd name="T8" fmla="*/ 5 w 13"/>
                  <a:gd name="T9" fmla="*/ 0 h 11"/>
                  <a:gd name="T10" fmla="*/ 3 w 13"/>
                  <a:gd name="T11" fmla="*/ 0 h 11"/>
                  <a:gd name="T12" fmla="*/ 2 w 13"/>
                  <a:gd name="T13" fmla="*/ 2 h 11"/>
                  <a:gd name="T14" fmla="*/ 0 w 13"/>
                  <a:gd name="T15" fmla="*/ 3 h 11"/>
                  <a:gd name="T16" fmla="*/ 0 w 13"/>
                  <a:gd name="T17" fmla="*/ 5 h 11"/>
                  <a:gd name="T18" fmla="*/ 2 w 13"/>
                  <a:gd name="T19" fmla="*/ 7 h 11"/>
                  <a:gd name="T20" fmla="*/ 2 w 13"/>
                  <a:gd name="T21" fmla="*/ 9 h 11"/>
                  <a:gd name="T22" fmla="*/ 3 w 13"/>
                  <a:gd name="T23" fmla="*/ 11 h 11"/>
                  <a:gd name="T24" fmla="*/ 5 w 13"/>
                  <a:gd name="T25" fmla="*/ 11 h 11"/>
                  <a:gd name="T26" fmla="*/ 7 w 13"/>
                  <a:gd name="T27" fmla="*/ 11 h 11"/>
                  <a:gd name="T28" fmla="*/ 9 w 13"/>
                  <a:gd name="T29" fmla="*/ 11 h 11"/>
                  <a:gd name="T30" fmla="*/ 11 w 13"/>
                  <a:gd name="T31" fmla="*/ 9 h 11"/>
                  <a:gd name="T32" fmla="*/ 13 w 13"/>
                  <a:gd name="T33" fmla="*/ 7 h 11"/>
                  <a:gd name="T34" fmla="*/ 13 w 13"/>
                  <a:gd name="T35" fmla="*/ 5 h 11"/>
                  <a:gd name="T36" fmla="*/ 11 w 13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" h="11">
                    <a:moveTo>
                      <a:pt x="11" y="3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82" name="Freeform 211"/>
              <p:cNvSpPr>
                <a:spLocks/>
              </p:cNvSpPr>
              <p:nvPr/>
            </p:nvSpPr>
            <p:spPr bwMode="auto">
              <a:xfrm>
                <a:off x="3139" y="2230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2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2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83" name="Freeform 212"/>
              <p:cNvSpPr>
                <a:spLocks/>
              </p:cNvSpPr>
              <p:nvPr/>
            </p:nvSpPr>
            <p:spPr bwMode="auto">
              <a:xfrm>
                <a:off x="3139" y="2241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2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2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84" name="Freeform 213"/>
              <p:cNvSpPr>
                <a:spLocks/>
              </p:cNvSpPr>
              <p:nvPr/>
            </p:nvSpPr>
            <p:spPr bwMode="auto">
              <a:xfrm>
                <a:off x="3139" y="2253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2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2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85" name="Freeform 214"/>
              <p:cNvSpPr>
                <a:spLocks/>
              </p:cNvSpPr>
              <p:nvPr/>
            </p:nvSpPr>
            <p:spPr bwMode="auto">
              <a:xfrm>
                <a:off x="3139" y="2264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2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2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86" name="Freeform 215"/>
              <p:cNvSpPr>
                <a:spLocks/>
              </p:cNvSpPr>
              <p:nvPr/>
            </p:nvSpPr>
            <p:spPr bwMode="auto">
              <a:xfrm>
                <a:off x="3139" y="2276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2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2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87" name="Freeform 216"/>
              <p:cNvSpPr>
                <a:spLocks/>
              </p:cNvSpPr>
              <p:nvPr/>
            </p:nvSpPr>
            <p:spPr bwMode="auto">
              <a:xfrm>
                <a:off x="3139" y="2287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2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2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88" name="Freeform 217"/>
              <p:cNvSpPr>
                <a:spLocks/>
              </p:cNvSpPr>
              <p:nvPr/>
            </p:nvSpPr>
            <p:spPr bwMode="auto">
              <a:xfrm>
                <a:off x="3139" y="2299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2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2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89" name="Freeform 218"/>
              <p:cNvSpPr>
                <a:spLocks/>
              </p:cNvSpPr>
              <p:nvPr/>
            </p:nvSpPr>
            <p:spPr bwMode="auto">
              <a:xfrm>
                <a:off x="3139" y="2310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2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2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90" name="Freeform 219"/>
              <p:cNvSpPr>
                <a:spLocks/>
              </p:cNvSpPr>
              <p:nvPr/>
            </p:nvSpPr>
            <p:spPr bwMode="auto">
              <a:xfrm>
                <a:off x="3139" y="2322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1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91" name="Freeform 220"/>
              <p:cNvSpPr>
                <a:spLocks/>
              </p:cNvSpPr>
              <p:nvPr/>
            </p:nvSpPr>
            <p:spPr bwMode="auto">
              <a:xfrm>
                <a:off x="3139" y="2333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1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92" name="Freeform 221"/>
              <p:cNvSpPr>
                <a:spLocks/>
              </p:cNvSpPr>
              <p:nvPr/>
            </p:nvSpPr>
            <p:spPr bwMode="auto">
              <a:xfrm>
                <a:off x="3139" y="2345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1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93" name="Freeform 222"/>
              <p:cNvSpPr>
                <a:spLocks/>
              </p:cNvSpPr>
              <p:nvPr/>
            </p:nvSpPr>
            <p:spPr bwMode="auto">
              <a:xfrm>
                <a:off x="3139" y="2356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1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94" name="Freeform 223"/>
              <p:cNvSpPr>
                <a:spLocks/>
              </p:cNvSpPr>
              <p:nvPr/>
            </p:nvSpPr>
            <p:spPr bwMode="auto">
              <a:xfrm>
                <a:off x="3139" y="2368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1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95" name="Freeform 224"/>
              <p:cNvSpPr>
                <a:spLocks/>
              </p:cNvSpPr>
              <p:nvPr/>
            </p:nvSpPr>
            <p:spPr bwMode="auto">
              <a:xfrm>
                <a:off x="3139" y="2379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1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96" name="Freeform 225"/>
              <p:cNvSpPr>
                <a:spLocks/>
              </p:cNvSpPr>
              <p:nvPr/>
            </p:nvSpPr>
            <p:spPr bwMode="auto">
              <a:xfrm>
                <a:off x="3139" y="2391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1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1 w 11"/>
                  <a:gd name="T21" fmla="*/ 7 h 11"/>
                  <a:gd name="T22" fmla="*/ 3 w 11"/>
                  <a:gd name="T23" fmla="*/ 9 h 11"/>
                  <a:gd name="T24" fmla="*/ 5 w 11"/>
                  <a:gd name="T25" fmla="*/ 11 h 11"/>
                  <a:gd name="T26" fmla="*/ 5 w 11"/>
                  <a:gd name="T27" fmla="*/ 11 h 11"/>
                  <a:gd name="T28" fmla="*/ 7 w 11"/>
                  <a:gd name="T29" fmla="*/ 9 h 11"/>
                  <a:gd name="T30" fmla="*/ 9 w 11"/>
                  <a:gd name="T31" fmla="*/ 7 h 11"/>
                  <a:gd name="T32" fmla="*/ 11 w 11"/>
                  <a:gd name="T33" fmla="*/ 5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69" name="Group 257"/>
            <p:cNvGrpSpPr>
              <a:grpSpLocks/>
            </p:cNvGrpSpPr>
            <p:nvPr/>
          </p:nvGrpSpPr>
          <p:grpSpPr bwMode="auto">
            <a:xfrm>
              <a:off x="3253" y="2046"/>
              <a:ext cx="6" cy="339"/>
              <a:chOff x="3253" y="2046"/>
              <a:chExt cx="6" cy="339"/>
            </a:xfrm>
          </p:grpSpPr>
          <p:sp>
            <p:nvSpPr>
              <p:cNvPr id="1236" name="Freeform 227"/>
              <p:cNvSpPr>
                <a:spLocks/>
              </p:cNvSpPr>
              <p:nvPr/>
            </p:nvSpPr>
            <p:spPr bwMode="auto">
              <a:xfrm>
                <a:off x="3253" y="2046"/>
                <a:ext cx="6" cy="6"/>
              </a:xfrm>
              <a:custGeom>
                <a:avLst/>
                <a:gdLst>
                  <a:gd name="T0" fmla="*/ 11 w 11"/>
                  <a:gd name="T1" fmla="*/ 7 h 11"/>
                  <a:gd name="T2" fmla="*/ 11 w 11"/>
                  <a:gd name="T3" fmla="*/ 6 h 11"/>
                  <a:gd name="T4" fmla="*/ 9 w 11"/>
                  <a:gd name="T5" fmla="*/ 4 h 11"/>
                  <a:gd name="T6" fmla="*/ 7 w 11"/>
                  <a:gd name="T7" fmla="*/ 2 h 11"/>
                  <a:gd name="T8" fmla="*/ 6 w 11"/>
                  <a:gd name="T9" fmla="*/ 0 h 11"/>
                  <a:gd name="T10" fmla="*/ 6 w 11"/>
                  <a:gd name="T11" fmla="*/ 0 h 11"/>
                  <a:gd name="T12" fmla="*/ 4 w 11"/>
                  <a:gd name="T13" fmla="*/ 2 h 11"/>
                  <a:gd name="T14" fmla="*/ 2 w 11"/>
                  <a:gd name="T15" fmla="*/ 4 h 11"/>
                  <a:gd name="T16" fmla="*/ 0 w 11"/>
                  <a:gd name="T17" fmla="*/ 6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1">
                    <a:moveTo>
                      <a:pt x="11" y="7"/>
                    </a:move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37" name="Freeform 228"/>
              <p:cNvSpPr>
                <a:spLocks/>
              </p:cNvSpPr>
              <p:nvPr/>
            </p:nvSpPr>
            <p:spPr bwMode="auto">
              <a:xfrm>
                <a:off x="3253" y="2057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38" name="Freeform 229"/>
              <p:cNvSpPr>
                <a:spLocks/>
              </p:cNvSpPr>
              <p:nvPr/>
            </p:nvSpPr>
            <p:spPr bwMode="auto">
              <a:xfrm>
                <a:off x="3253" y="2069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39" name="Freeform 230"/>
              <p:cNvSpPr>
                <a:spLocks/>
              </p:cNvSpPr>
              <p:nvPr/>
            </p:nvSpPr>
            <p:spPr bwMode="auto">
              <a:xfrm>
                <a:off x="3253" y="2080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40" name="Freeform 231"/>
              <p:cNvSpPr>
                <a:spLocks/>
              </p:cNvSpPr>
              <p:nvPr/>
            </p:nvSpPr>
            <p:spPr bwMode="auto">
              <a:xfrm>
                <a:off x="3253" y="2092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41" name="Freeform 232"/>
              <p:cNvSpPr>
                <a:spLocks/>
              </p:cNvSpPr>
              <p:nvPr/>
            </p:nvSpPr>
            <p:spPr bwMode="auto">
              <a:xfrm>
                <a:off x="3253" y="210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42" name="Freeform 233"/>
              <p:cNvSpPr>
                <a:spLocks/>
              </p:cNvSpPr>
              <p:nvPr/>
            </p:nvSpPr>
            <p:spPr bwMode="auto">
              <a:xfrm>
                <a:off x="3253" y="211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43" name="Freeform 234"/>
              <p:cNvSpPr>
                <a:spLocks/>
              </p:cNvSpPr>
              <p:nvPr/>
            </p:nvSpPr>
            <p:spPr bwMode="auto">
              <a:xfrm>
                <a:off x="3253" y="212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44" name="Freeform 235"/>
              <p:cNvSpPr>
                <a:spLocks/>
              </p:cNvSpPr>
              <p:nvPr/>
            </p:nvSpPr>
            <p:spPr bwMode="auto">
              <a:xfrm>
                <a:off x="3253" y="213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45" name="Freeform 236"/>
              <p:cNvSpPr>
                <a:spLocks/>
              </p:cNvSpPr>
              <p:nvPr/>
            </p:nvSpPr>
            <p:spPr bwMode="auto">
              <a:xfrm>
                <a:off x="3253" y="214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46" name="Freeform 237"/>
              <p:cNvSpPr>
                <a:spLocks/>
              </p:cNvSpPr>
              <p:nvPr/>
            </p:nvSpPr>
            <p:spPr bwMode="auto">
              <a:xfrm>
                <a:off x="3253" y="216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47" name="Freeform 238"/>
              <p:cNvSpPr>
                <a:spLocks/>
              </p:cNvSpPr>
              <p:nvPr/>
            </p:nvSpPr>
            <p:spPr bwMode="auto">
              <a:xfrm>
                <a:off x="3253" y="217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48" name="Freeform 239"/>
              <p:cNvSpPr>
                <a:spLocks/>
              </p:cNvSpPr>
              <p:nvPr/>
            </p:nvSpPr>
            <p:spPr bwMode="auto">
              <a:xfrm>
                <a:off x="3253" y="218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49" name="Freeform 240"/>
              <p:cNvSpPr>
                <a:spLocks/>
              </p:cNvSpPr>
              <p:nvPr/>
            </p:nvSpPr>
            <p:spPr bwMode="auto">
              <a:xfrm>
                <a:off x="3253" y="219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50" name="Freeform 241"/>
              <p:cNvSpPr>
                <a:spLocks/>
              </p:cNvSpPr>
              <p:nvPr/>
            </p:nvSpPr>
            <p:spPr bwMode="auto">
              <a:xfrm>
                <a:off x="3253" y="220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51" name="Freeform 242"/>
              <p:cNvSpPr>
                <a:spLocks/>
              </p:cNvSpPr>
              <p:nvPr/>
            </p:nvSpPr>
            <p:spPr bwMode="auto">
              <a:xfrm>
                <a:off x="3253" y="221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52" name="Freeform 243"/>
              <p:cNvSpPr>
                <a:spLocks/>
              </p:cNvSpPr>
              <p:nvPr/>
            </p:nvSpPr>
            <p:spPr bwMode="auto">
              <a:xfrm>
                <a:off x="3253" y="223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53" name="Freeform 244"/>
              <p:cNvSpPr>
                <a:spLocks/>
              </p:cNvSpPr>
              <p:nvPr/>
            </p:nvSpPr>
            <p:spPr bwMode="auto">
              <a:xfrm>
                <a:off x="3253" y="224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54" name="Freeform 245"/>
              <p:cNvSpPr>
                <a:spLocks/>
              </p:cNvSpPr>
              <p:nvPr/>
            </p:nvSpPr>
            <p:spPr bwMode="auto">
              <a:xfrm>
                <a:off x="3253" y="225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55" name="Freeform 246"/>
              <p:cNvSpPr>
                <a:spLocks/>
              </p:cNvSpPr>
              <p:nvPr/>
            </p:nvSpPr>
            <p:spPr bwMode="auto">
              <a:xfrm>
                <a:off x="3253" y="226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56" name="Freeform 247"/>
              <p:cNvSpPr>
                <a:spLocks/>
              </p:cNvSpPr>
              <p:nvPr/>
            </p:nvSpPr>
            <p:spPr bwMode="auto">
              <a:xfrm>
                <a:off x="3253" y="227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57" name="Freeform 248"/>
              <p:cNvSpPr>
                <a:spLocks/>
              </p:cNvSpPr>
              <p:nvPr/>
            </p:nvSpPr>
            <p:spPr bwMode="auto">
              <a:xfrm>
                <a:off x="3253" y="228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58" name="Freeform 249"/>
              <p:cNvSpPr>
                <a:spLocks/>
              </p:cNvSpPr>
              <p:nvPr/>
            </p:nvSpPr>
            <p:spPr bwMode="auto">
              <a:xfrm>
                <a:off x="3253" y="229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59" name="Freeform 250"/>
              <p:cNvSpPr>
                <a:spLocks/>
              </p:cNvSpPr>
              <p:nvPr/>
            </p:nvSpPr>
            <p:spPr bwMode="auto">
              <a:xfrm>
                <a:off x="3253" y="231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60" name="Freeform 251"/>
              <p:cNvSpPr>
                <a:spLocks/>
              </p:cNvSpPr>
              <p:nvPr/>
            </p:nvSpPr>
            <p:spPr bwMode="auto">
              <a:xfrm>
                <a:off x="3253" y="232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61" name="Freeform 252"/>
              <p:cNvSpPr>
                <a:spLocks/>
              </p:cNvSpPr>
              <p:nvPr/>
            </p:nvSpPr>
            <p:spPr bwMode="auto">
              <a:xfrm>
                <a:off x="3253" y="233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62" name="Freeform 253"/>
              <p:cNvSpPr>
                <a:spLocks/>
              </p:cNvSpPr>
              <p:nvPr/>
            </p:nvSpPr>
            <p:spPr bwMode="auto">
              <a:xfrm>
                <a:off x="3253" y="234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63" name="Freeform 254"/>
              <p:cNvSpPr>
                <a:spLocks/>
              </p:cNvSpPr>
              <p:nvPr/>
            </p:nvSpPr>
            <p:spPr bwMode="auto">
              <a:xfrm>
                <a:off x="3253" y="235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64" name="Freeform 255"/>
              <p:cNvSpPr>
                <a:spLocks/>
              </p:cNvSpPr>
              <p:nvPr/>
            </p:nvSpPr>
            <p:spPr bwMode="auto">
              <a:xfrm>
                <a:off x="3253" y="236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65" name="Freeform 256"/>
              <p:cNvSpPr>
                <a:spLocks/>
              </p:cNvSpPr>
              <p:nvPr/>
            </p:nvSpPr>
            <p:spPr bwMode="auto">
              <a:xfrm>
                <a:off x="3253" y="237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70" name="Group 288"/>
            <p:cNvGrpSpPr>
              <a:grpSpLocks/>
            </p:cNvGrpSpPr>
            <p:nvPr/>
          </p:nvGrpSpPr>
          <p:grpSpPr bwMode="auto">
            <a:xfrm>
              <a:off x="3368" y="2046"/>
              <a:ext cx="6" cy="339"/>
              <a:chOff x="3368" y="2046"/>
              <a:chExt cx="6" cy="339"/>
            </a:xfrm>
          </p:grpSpPr>
          <p:sp>
            <p:nvSpPr>
              <p:cNvPr id="1206" name="Freeform 258"/>
              <p:cNvSpPr>
                <a:spLocks/>
              </p:cNvSpPr>
              <p:nvPr/>
            </p:nvSpPr>
            <p:spPr bwMode="auto">
              <a:xfrm>
                <a:off x="3368" y="2046"/>
                <a:ext cx="6" cy="6"/>
              </a:xfrm>
              <a:custGeom>
                <a:avLst/>
                <a:gdLst>
                  <a:gd name="T0" fmla="*/ 11 w 11"/>
                  <a:gd name="T1" fmla="*/ 7 h 11"/>
                  <a:gd name="T2" fmla="*/ 11 w 11"/>
                  <a:gd name="T3" fmla="*/ 6 h 11"/>
                  <a:gd name="T4" fmla="*/ 10 w 11"/>
                  <a:gd name="T5" fmla="*/ 4 h 11"/>
                  <a:gd name="T6" fmla="*/ 8 w 11"/>
                  <a:gd name="T7" fmla="*/ 2 h 11"/>
                  <a:gd name="T8" fmla="*/ 6 w 11"/>
                  <a:gd name="T9" fmla="*/ 0 h 11"/>
                  <a:gd name="T10" fmla="*/ 6 w 11"/>
                  <a:gd name="T11" fmla="*/ 0 h 11"/>
                  <a:gd name="T12" fmla="*/ 4 w 11"/>
                  <a:gd name="T13" fmla="*/ 2 h 11"/>
                  <a:gd name="T14" fmla="*/ 2 w 11"/>
                  <a:gd name="T15" fmla="*/ 4 h 11"/>
                  <a:gd name="T16" fmla="*/ 0 w 11"/>
                  <a:gd name="T17" fmla="*/ 6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1">
                    <a:moveTo>
                      <a:pt x="11" y="7"/>
                    </a:moveTo>
                    <a:lnTo>
                      <a:pt x="11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07" name="Freeform 259"/>
              <p:cNvSpPr>
                <a:spLocks/>
              </p:cNvSpPr>
              <p:nvPr/>
            </p:nvSpPr>
            <p:spPr bwMode="auto">
              <a:xfrm>
                <a:off x="3368" y="2057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08" name="Freeform 260"/>
              <p:cNvSpPr>
                <a:spLocks/>
              </p:cNvSpPr>
              <p:nvPr/>
            </p:nvSpPr>
            <p:spPr bwMode="auto">
              <a:xfrm>
                <a:off x="3368" y="2069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09" name="Freeform 261"/>
              <p:cNvSpPr>
                <a:spLocks/>
              </p:cNvSpPr>
              <p:nvPr/>
            </p:nvSpPr>
            <p:spPr bwMode="auto">
              <a:xfrm>
                <a:off x="3368" y="2080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10" name="Freeform 262"/>
              <p:cNvSpPr>
                <a:spLocks/>
              </p:cNvSpPr>
              <p:nvPr/>
            </p:nvSpPr>
            <p:spPr bwMode="auto">
              <a:xfrm>
                <a:off x="3368" y="2092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11" name="Freeform 263"/>
              <p:cNvSpPr>
                <a:spLocks/>
              </p:cNvSpPr>
              <p:nvPr/>
            </p:nvSpPr>
            <p:spPr bwMode="auto">
              <a:xfrm>
                <a:off x="3368" y="210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12" name="Freeform 264"/>
              <p:cNvSpPr>
                <a:spLocks/>
              </p:cNvSpPr>
              <p:nvPr/>
            </p:nvSpPr>
            <p:spPr bwMode="auto">
              <a:xfrm>
                <a:off x="3368" y="211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13" name="Freeform 265"/>
              <p:cNvSpPr>
                <a:spLocks/>
              </p:cNvSpPr>
              <p:nvPr/>
            </p:nvSpPr>
            <p:spPr bwMode="auto">
              <a:xfrm>
                <a:off x="3368" y="212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14" name="Freeform 266"/>
              <p:cNvSpPr>
                <a:spLocks/>
              </p:cNvSpPr>
              <p:nvPr/>
            </p:nvSpPr>
            <p:spPr bwMode="auto">
              <a:xfrm>
                <a:off x="3368" y="213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15" name="Freeform 267"/>
              <p:cNvSpPr>
                <a:spLocks/>
              </p:cNvSpPr>
              <p:nvPr/>
            </p:nvSpPr>
            <p:spPr bwMode="auto">
              <a:xfrm>
                <a:off x="3368" y="214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16" name="Freeform 268"/>
              <p:cNvSpPr>
                <a:spLocks/>
              </p:cNvSpPr>
              <p:nvPr/>
            </p:nvSpPr>
            <p:spPr bwMode="auto">
              <a:xfrm>
                <a:off x="3368" y="216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17" name="Freeform 269"/>
              <p:cNvSpPr>
                <a:spLocks/>
              </p:cNvSpPr>
              <p:nvPr/>
            </p:nvSpPr>
            <p:spPr bwMode="auto">
              <a:xfrm>
                <a:off x="3368" y="217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18" name="Freeform 270"/>
              <p:cNvSpPr>
                <a:spLocks/>
              </p:cNvSpPr>
              <p:nvPr/>
            </p:nvSpPr>
            <p:spPr bwMode="auto">
              <a:xfrm>
                <a:off x="3368" y="218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19" name="Freeform 271"/>
              <p:cNvSpPr>
                <a:spLocks/>
              </p:cNvSpPr>
              <p:nvPr/>
            </p:nvSpPr>
            <p:spPr bwMode="auto">
              <a:xfrm>
                <a:off x="3368" y="219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20" name="Freeform 272"/>
              <p:cNvSpPr>
                <a:spLocks/>
              </p:cNvSpPr>
              <p:nvPr/>
            </p:nvSpPr>
            <p:spPr bwMode="auto">
              <a:xfrm>
                <a:off x="3368" y="220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21" name="Freeform 273"/>
              <p:cNvSpPr>
                <a:spLocks/>
              </p:cNvSpPr>
              <p:nvPr/>
            </p:nvSpPr>
            <p:spPr bwMode="auto">
              <a:xfrm>
                <a:off x="3368" y="221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22" name="Freeform 274"/>
              <p:cNvSpPr>
                <a:spLocks/>
              </p:cNvSpPr>
              <p:nvPr/>
            </p:nvSpPr>
            <p:spPr bwMode="auto">
              <a:xfrm>
                <a:off x="3368" y="223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23" name="Freeform 275"/>
              <p:cNvSpPr>
                <a:spLocks/>
              </p:cNvSpPr>
              <p:nvPr/>
            </p:nvSpPr>
            <p:spPr bwMode="auto">
              <a:xfrm>
                <a:off x="3368" y="224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24" name="Freeform 276"/>
              <p:cNvSpPr>
                <a:spLocks/>
              </p:cNvSpPr>
              <p:nvPr/>
            </p:nvSpPr>
            <p:spPr bwMode="auto">
              <a:xfrm>
                <a:off x="3368" y="225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25" name="Freeform 277"/>
              <p:cNvSpPr>
                <a:spLocks/>
              </p:cNvSpPr>
              <p:nvPr/>
            </p:nvSpPr>
            <p:spPr bwMode="auto">
              <a:xfrm>
                <a:off x="3368" y="226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26" name="Freeform 278"/>
              <p:cNvSpPr>
                <a:spLocks/>
              </p:cNvSpPr>
              <p:nvPr/>
            </p:nvSpPr>
            <p:spPr bwMode="auto">
              <a:xfrm>
                <a:off x="3368" y="227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27" name="Freeform 279"/>
              <p:cNvSpPr>
                <a:spLocks/>
              </p:cNvSpPr>
              <p:nvPr/>
            </p:nvSpPr>
            <p:spPr bwMode="auto">
              <a:xfrm>
                <a:off x="3368" y="228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28" name="Freeform 280"/>
              <p:cNvSpPr>
                <a:spLocks/>
              </p:cNvSpPr>
              <p:nvPr/>
            </p:nvSpPr>
            <p:spPr bwMode="auto">
              <a:xfrm>
                <a:off x="3368" y="229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29" name="Freeform 281"/>
              <p:cNvSpPr>
                <a:spLocks/>
              </p:cNvSpPr>
              <p:nvPr/>
            </p:nvSpPr>
            <p:spPr bwMode="auto">
              <a:xfrm>
                <a:off x="3368" y="231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30" name="Freeform 282"/>
              <p:cNvSpPr>
                <a:spLocks/>
              </p:cNvSpPr>
              <p:nvPr/>
            </p:nvSpPr>
            <p:spPr bwMode="auto">
              <a:xfrm>
                <a:off x="3368" y="232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31" name="Freeform 283"/>
              <p:cNvSpPr>
                <a:spLocks/>
              </p:cNvSpPr>
              <p:nvPr/>
            </p:nvSpPr>
            <p:spPr bwMode="auto">
              <a:xfrm>
                <a:off x="3368" y="233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32" name="Freeform 284"/>
              <p:cNvSpPr>
                <a:spLocks/>
              </p:cNvSpPr>
              <p:nvPr/>
            </p:nvSpPr>
            <p:spPr bwMode="auto">
              <a:xfrm>
                <a:off x="3368" y="234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33" name="Freeform 285"/>
              <p:cNvSpPr>
                <a:spLocks/>
              </p:cNvSpPr>
              <p:nvPr/>
            </p:nvSpPr>
            <p:spPr bwMode="auto">
              <a:xfrm>
                <a:off x="3368" y="235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34" name="Freeform 286"/>
              <p:cNvSpPr>
                <a:spLocks/>
              </p:cNvSpPr>
              <p:nvPr/>
            </p:nvSpPr>
            <p:spPr bwMode="auto">
              <a:xfrm>
                <a:off x="3368" y="236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35" name="Freeform 287"/>
              <p:cNvSpPr>
                <a:spLocks/>
              </p:cNvSpPr>
              <p:nvPr/>
            </p:nvSpPr>
            <p:spPr bwMode="auto">
              <a:xfrm>
                <a:off x="3368" y="237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71" name="Group 319"/>
            <p:cNvGrpSpPr>
              <a:grpSpLocks/>
            </p:cNvGrpSpPr>
            <p:nvPr/>
          </p:nvGrpSpPr>
          <p:grpSpPr bwMode="auto">
            <a:xfrm>
              <a:off x="3484" y="2046"/>
              <a:ext cx="5" cy="339"/>
              <a:chOff x="3484" y="2046"/>
              <a:chExt cx="5" cy="339"/>
            </a:xfrm>
          </p:grpSpPr>
          <p:sp>
            <p:nvSpPr>
              <p:cNvPr id="1176" name="Freeform 289"/>
              <p:cNvSpPr>
                <a:spLocks/>
              </p:cNvSpPr>
              <p:nvPr/>
            </p:nvSpPr>
            <p:spPr bwMode="auto">
              <a:xfrm>
                <a:off x="3484" y="2046"/>
                <a:ext cx="5" cy="6"/>
              </a:xfrm>
              <a:custGeom>
                <a:avLst/>
                <a:gdLst>
                  <a:gd name="T0" fmla="*/ 12 w 12"/>
                  <a:gd name="T1" fmla="*/ 7 h 11"/>
                  <a:gd name="T2" fmla="*/ 12 w 12"/>
                  <a:gd name="T3" fmla="*/ 6 h 11"/>
                  <a:gd name="T4" fmla="*/ 10 w 12"/>
                  <a:gd name="T5" fmla="*/ 4 h 11"/>
                  <a:gd name="T6" fmla="*/ 8 w 12"/>
                  <a:gd name="T7" fmla="*/ 2 h 11"/>
                  <a:gd name="T8" fmla="*/ 6 w 12"/>
                  <a:gd name="T9" fmla="*/ 0 h 11"/>
                  <a:gd name="T10" fmla="*/ 6 w 12"/>
                  <a:gd name="T11" fmla="*/ 0 h 11"/>
                  <a:gd name="T12" fmla="*/ 4 w 12"/>
                  <a:gd name="T13" fmla="*/ 2 h 11"/>
                  <a:gd name="T14" fmla="*/ 2 w 12"/>
                  <a:gd name="T15" fmla="*/ 4 h 11"/>
                  <a:gd name="T16" fmla="*/ 0 w 12"/>
                  <a:gd name="T17" fmla="*/ 6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1">
                    <a:moveTo>
                      <a:pt x="12" y="7"/>
                    </a:move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7" name="Freeform 290"/>
              <p:cNvSpPr>
                <a:spLocks/>
              </p:cNvSpPr>
              <p:nvPr/>
            </p:nvSpPr>
            <p:spPr bwMode="auto">
              <a:xfrm>
                <a:off x="3484" y="2057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8" name="Freeform 291"/>
              <p:cNvSpPr>
                <a:spLocks/>
              </p:cNvSpPr>
              <p:nvPr/>
            </p:nvSpPr>
            <p:spPr bwMode="auto">
              <a:xfrm>
                <a:off x="3484" y="2069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9" name="Freeform 292"/>
              <p:cNvSpPr>
                <a:spLocks/>
              </p:cNvSpPr>
              <p:nvPr/>
            </p:nvSpPr>
            <p:spPr bwMode="auto">
              <a:xfrm>
                <a:off x="3484" y="2080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80" name="Freeform 293"/>
              <p:cNvSpPr>
                <a:spLocks/>
              </p:cNvSpPr>
              <p:nvPr/>
            </p:nvSpPr>
            <p:spPr bwMode="auto">
              <a:xfrm>
                <a:off x="3484" y="2092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81" name="Freeform 294"/>
              <p:cNvSpPr>
                <a:spLocks/>
              </p:cNvSpPr>
              <p:nvPr/>
            </p:nvSpPr>
            <p:spPr bwMode="auto">
              <a:xfrm>
                <a:off x="3484" y="210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82" name="Freeform 295"/>
              <p:cNvSpPr>
                <a:spLocks/>
              </p:cNvSpPr>
              <p:nvPr/>
            </p:nvSpPr>
            <p:spPr bwMode="auto">
              <a:xfrm>
                <a:off x="3484" y="211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83" name="Freeform 296"/>
              <p:cNvSpPr>
                <a:spLocks/>
              </p:cNvSpPr>
              <p:nvPr/>
            </p:nvSpPr>
            <p:spPr bwMode="auto">
              <a:xfrm>
                <a:off x="3484" y="212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84" name="Freeform 297"/>
              <p:cNvSpPr>
                <a:spLocks/>
              </p:cNvSpPr>
              <p:nvPr/>
            </p:nvSpPr>
            <p:spPr bwMode="auto">
              <a:xfrm>
                <a:off x="3484" y="213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85" name="Freeform 298"/>
              <p:cNvSpPr>
                <a:spLocks/>
              </p:cNvSpPr>
              <p:nvPr/>
            </p:nvSpPr>
            <p:spPr bwMode="auto">
              <a:xfrm>
                <a:off x="3484" y="214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86" name="Freeform 299"/>
              <p:cNvSpPr>
                <a:spLocks/>
              </p:cNvSpPr>
              <p:nvPr/>
            </p:nvSpPr>
            <p:spPr bwMode="auto">
              <a:xfrm>
                <a:off x="3484" y="2161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87" name="Freeform 300"/>
              <p:cNvSpPr>
                <a:spLocks/>
              </p:cNvSpPr>
              <p:nvPr/>
            </p:nvSpPr>
            <p:spPr bwMode="auto">
              <a:xfrm>
                <a:off x="3484" y="2172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88" name="Freeform 301"/>
              <p:cNvSpPr>
                <a:spLocks/>
              </p:cNvSpPr>
              <p:nvPr/>
            </p:nvSpPr>
            <p:spPr bwMode="auto">
              <a:xfrm>
                <a:off x="3484" y="2184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89" name="Freeform 302"/>
              <p:cNvSpPr>
                <a:spLocks/>
              </p:cNvSpPr>
              <p:nvPr/>
            </p:nvSpPr>
            <p:spPr bwMode="auto">
              <a:xfrm>
                <a:off x="3484" y="219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90" name="Freeform 303"/>
              <p:cNvSpPr>
                <a:spLocks/>
              </p:cNvSpPr>
              <p:nvPr/>
            </p:nvSpPr>
            <p:spPr bwMode="auto">
              <a:xfrm>
                <a:off x="3484" y="2207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91" name="Freeform 304"/>
              <p:cNvSpPr>
                <a:spLocks/>
              </p:cNvSpPr>
              <p:nvPr/>
            </p:nvSpPr>
            <p:spPr bwMode="auto">
              <a:xfrm>
                <a:off x="3484" y="221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92" name="Freeform 305"/>
              <p:cNvSpPr>
                <a:spLocks/>
              </p:cNvSpPr>
              <p:nvPr/>
            </p:nvSpPr>
            <p:spPr bwMode="auto">
              <a:xfrm>
                <a:off x="3484" y="2230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93" name="Freeform 306"/>
              <p:cNvSpPr>
                <a:spLocks/>
              </p:cNvSpPr>
              <p:nvPr/>
            </p:nvSpPr>
            <p:spPr bwMode="auto">
              <a:xfrm>
                <a:off x="3484" y="2241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94" name="Freeform 307"/>
              <p:cNvSpPr>
                <a:spLocks/>
              </p:cNvSpPr>
              <p:nvPr/>
            </p:nvSpPr>
            <p:spPr bwMode="auto">
              <a:xfrm>
                <a:off x="3484" y="225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95" name="Freeform 308"/>
              <p:cNvSpPr>
                <a:spLocks/>
              </p:cNvSpPr>
              <p:nvPr/>
            </p:nvSpPr>
            <p:spPr bwMode="auto">
              <a:xfrm>
                <a:off x="3484" y="2264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96" name="Freeform 309"/>
              <p:cNvSpPr>
                <a:spLocks/>
              </p:cNvSpPr>
              <p:nvPr/>
            </p:nvSpPr>
            <p:spPr bwMode="auto">
              <a:xfrm>
                <a:off x="3484" y="227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97" name="Freeform 310"/>
              <p:cNvSpPr>
                <a:spLocks/>
              </p:cNvSpPr>
              <p:nvPr/>
            </p:nvSpPr>
            <p:spPr bwMode="auto">
              <a:xfrm>
                <a:off x="3484" y="2287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98" name="Freeform 311"/>
              <p:cNvSpPr>
                <a:spLocks/>
              </p:cNvSpPr>
              <p:nvPr/>
            </p:nvSpPr>
            <p:spPr bwMode="auto">
              <a:xfrm>
                <a:off x="3484" y="229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99" name="Freeform 312"/>
              <p:cNvSpPr>
                <a:spLocks/>
              </p:cNvSpPr>
              <p:nvPr/>
            </p:nvSpPr>
            <p:spPr bwMode="auto">
              <a:xfrm>
                <a:off x="3484" y="2310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00" name="Freeform 313"/>
              <p:cNvSpPr>
                <a:spLocks/>
              </p:cNvSpPr>
              <p:nvPr/>
            </p:nvSpPr>
            <p:spPr bwMode="auto">
              <a:xfrm>
                <a:off x="3484" y="2322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01" name="Freeform 314"/>
              <p:cNvSpPr>
                <a:spLocks/>
              </p:cNvSpPr>
              <p:nvPr/>
            </p:nvSpPr>
            <p:spPr bwMode="auto">
              <a:xfrm>
                <a:off x="3484" y="233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02" name="Freeform 315"/>
              <p:cNvSpPr>
                <a:spLocks/>
              </p:cNvSpPr>
              <p:nvPr/>
            </p:nvSpPr>
            <p:spPr bwMode="auto">
              <a:xfrm>
                <a:off x="3484" y="234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03" name="Freeform 316"/>
              <p:cNvSpPr>
                <a:spLocks/>
              </p:cNvSpPr>
              <p:nvPr/>
            </p:nvSpPr>
            <p:spPr bwMode="auto">
              <a:xfrm>
                <a:off x="3484" y="235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04" name="Freeform 317"/>
              <p:cNvSpPr>
                <a:spLocks/>
              </p:cNvSpPr>
              <p:nvPr/>
            </p:nvSpPr>
            <p:spPr bwMode="auto">
              <a:xfrm>
                <a:off x="3484" y="236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05" name="Freeform 318"/>
              <p:cNvSpPr>
                <a:spLocks/>
              </p:cNvSpPr>
              <p:nvPr/>
            </p:nvSpPr>
            <p:spPr bwMode="auto">
              <a:xfrm>
                <a:off x="3484" y="237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72" name="Group 350"/>
            <p:cNvGrpSpPr>
              <a:grpSpLocks/>
            </p:cNvGrpSpPr>
            <p:nvPr/>
          </p:nvGrpSpPr>
          <p:grpSpPr bwMode="auto">
            <a:xfrm>
              <a:off x="3599" y="2046"/>
              <a:ext cx="5" cy="339"/>
              <a:chOff x="3599" y="2046"/>
              <a:chExt cx="5" cy="339"/>
            </a:xfrm>
          </p:grpSpPr>
          <p:sp>
            <p:nvSpPr>
              <p:cNvPr id="1146" name="Freeform 320"/>
              <p:cNvSpPr>
                <a:spLocks/>
              </p:cNvSpPr>
              <p:nvPr/>
            </p:nvSpPr>
            <p:spPr bwMode="auto">
              <a:xfrm>
                <a:off x="3599" y="2046"/>
                <a:ext cx="5" cy="6"/>
              </a:xfrm>
              <a:custGeom>
                <a:avLst/>
                <a:gdLst>
                  <a:gd name="T0" fmla="*/ 12 w 12"/>
                  <a:gd name="T1" fmla="*/ 7 h 11"/>
                  <a:gd name="T2" fmla="*/ 12 w 12"/>
                  <a:gd name="T3" fmla="*/ 6 h 11"/>
                  <a:gd name="T4" fmla="*/ 10 w 12"/>
                  <a:gd name="T5" fmla="*/ 4 h 11"/>
                  <a:gd name="T6" fmla="*/ 8 w 12"/>
                  <a:gd name="T7" fmla="*/ 2 h 11"/>
                  <a:gd name="T8" fmla="*/ 6 w 12"/>
                  <a:gd name="T9" fmla="*/ 0 h 11"/>
                  <a:gd name="T10" fmla="*/ 6 w 12"/>
                  <a:gd name="T11" fmla="*/ 0 h 11"/>
                  <a:gd name="T12" fmla="*/ 4 w 12"/>
                  <a:gd name="T13" fmla="*/ 2 h 11"/>
                  <a:gd name="T14" fmla="*/ 2 w 12"/>
                  <a:gd name="T15" fmla="*/ 4 h 11"/>
                  <a:gd name="T16" fmla="*/ 0 w 12"/>
                  <a:gd name="T17" fmla="*/ 6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1">
                    <a:moveTo>
                      <a:pt x="12" y="7"/>
                    </a:move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7" name="Freeform 321"/>
              <p:cNvSpPr>
                <a:spLocks/>
              </p:cNvSpPr>
              <p:nvPr/>
            </p:nvSpPr>
            <p:spPr bwMode="auto">
              <a:xfrm>
                <a:off x="3599" y="2057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8" name="Freeform 322"/>
              <p:cNvSpPr>
                <a:spLocks/>
              </p:cNvSpPr>
              <p:nvPr/>
            </p:nvSpPr>
            <p:spPr bwMode="auto">
              <a:xfrm>
                <a:off x="3599" y="2069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9" name="Freeform 323"/>
              <p:cNvSpPr>
                <a:spLocks/>
              </p:cNvSpPr>
              <p:nvPr/>
            </p:nvSpPr>
            <p:spPr bwMode="auto">
              <a:xfrm>
                <a:off x="3599" y="2080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0" name="Freeform 324"/>
              <p:cNvSpPr>
                <a:spLocks/>
              </p:cNvSpPr>
              <p:nvPr/>
            </p:nvSpPr>
            <p:spPr bwMode="auto">
              <a:xfrm>
                <a:off x="3599" y="2092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1" name="Freeform 325"/>
              <p:cNvSpPr>
                <a:spLocks/>
              </p:cNvSpPr>
              <p:nvPr/>
            </p:nvSpPr>
            <p:spPr bwMode="auto">
              <a:xfrm>
                <a:off x="3599" y="210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2" name="Freeform 326"/>
              <p:cNvSpPr>
                <a:spLocks/>
              </p:cNvSpPr>
              <p:nvPr/>
            </p:nvSpPr>
            <p:spPr bwMode="auto">
              <a:xfrm>
                <a:off x="3599" y="211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3" name="Freeform 327"/>
              <p:cNvSpPr>
                <a:spLocks/>
              </p:cNvSpPr>
              <p:nvPr/>
            </p:nvSpPr>
            <p:spPr bwMode="auto">
              <a:xfrm>
                <a:off x="3599" y="212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4" name="Freeform 328"/>
              <p:cNvSpPr>
                <a:spLocks/>
              </p:cNvSpPr>
              <p:nvPr/>
            </p:nvSpPr>
            <p:spPr bwMode="auto">
              <a:xfrm>
                <a:off x="3599" y="213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5" name="Freeform 329"/>
              <p:cNvSpPr>
                <a:spLocks/>
              </p:cNvSpPr>
              <p:nvPr/>
            </p:nvSpPr>
            <p:spPr bwMode="auto">
              <a:xfrm>
                <a:off x="3599" y="214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6" name="Freeform 330"/>
              <p:cNvSpPr>
                <a:spLocks/>
              </p:cNvSpPr>
              <p:nvPr/>
            </p:nvSpPr>
            <p:spPr bwMode="auto">
              <a:xfrm>
                <a:off x="3599" y="2161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7" name="Freeform 331"/>
              <p:cNvSpPr>
                <a:spLocks/>
              </p:cNvSpPr>
              <p:nvPr/>
            </p:nvSpPr>
            <p:spPr bwMode="auto">
              <a:xfrm>
                <a:off x="3599" y="2172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8" name="Freeform 332"/>
              <p:cNvSpPr>
                <a:spLocks/>
              </p:cNvSpPr>
              <p:nvPr/>
            </p:nvSpPr>
            <p:spPr bwMode="auto">
              <a:xfrm>
                <a:off x="3599" y="2184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9" name="Freeform 333"/>
              <p:cNvSpPr>
                <a:spLocks/>
              </p:cNvSpPr>
              <p:nvPr/>
            </p:nvSpPr>
            <p:spPr bwMode="auto">
              <a:xfrm>
                <a:off x="3599" y="219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0" name="Freeform 334"/>
              <p:cNvSpPr>
                <a:spLocks/>
              </p:cNvSpPr>
              <p:nvPr/>
            </p:nvSpPr>
            <p:spPr bwMode="auto">
              <a:xfrm>
                <a:off x="3599" y="2207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1" name="Freeform 335"/>
              <p:cNvSpPr>
                <a:spLocks/>
              </p:cNvSpPr>
              <p:nvPr/>
            </p:nvSpPr>
            <p:spPr bwMode="auto">
              <a:xfrm>
                <a:off x="3599" y="221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2" name="Freeform 336"/>
              <p:cNvSpPr>
                <a:spLocks/>
              </p:cNvSpPr>
              <p:nvPr/>
            </p:nvSpPr>
            <p:spPr bwMode="auto">
              <a:xfrm>
                <a:off x="3599" y="2230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3" name="Freeform 337"/>
              <p:cNvSpPr>
                <a:spLocks/>
              </p:cNvSpPr>
              <p:nvPr/>
            </p:nvSpPr>
            <p:spPr bwMode="auto">
              <a:xfrm>
                <a:off x="3599" y="2241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4" name="Freeform 338"/>
              <p:cNvSpPr>
                <a:spLocks/>
              </p:cNvSpPr>
              <p:nvPr/>
            </p:nvSpPr>
            <p:spPr bwMode="auto">
              <a:xfrm>
                <a:off x="3599" y="225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5" name="Freeform 339"/>
              <p:cNvSpPr>
                <a:spLocks/>
              </p:cNvSpPr>
              <p:nvPr/>
            </p:nvSpPr>
            <p:spPr bwMode="auto">
              <a:xfrm>
                <a:off x="3599" y="2264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6" name="Freeform 340"/>
              <p:cNvSpPr>
                <a:spLocks/>
              </p:cNvSpPr>
              <p:nvPr/>
            </p:nvSpPr>
            <p:spPr bwMode="auto">
              <a:xfrm>
                <a:off x="3599" y="227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7" name="Freeform 341"/>
              <p:cNvSpPr>
                <a:spLocks/>
              </p:cNvSpPr>
              <p:nvPr/>
            </p:nvSpPr>
            <p:spPr bwMode="auto">
              <a:xfrm>
                <a:off x="3599" y="2287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8" name="Freeform 342"/>
              <p:cNvSpPr>
                <a:spLocks/>
              </p:cNvSpPr>
              <p:nvPr/>
            </p:nvSpPr>
            <p:spPr bwMode="auto">
              <a:xfrm>
                <a:off x="3599" y="229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9" name="Freeform 343"/>
              <p:cNvSpPr>
                <a:spLocks/>
              </p:cNvSpPr>
              <p:nvPr/>
            </p:nvSpPr>
            <p:spPr bwMode="auto">
              <a:xfrm>
                <a:off x="3599" y="2310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0" name="Freeform 344"/>
              <p:cNvSpPr>
                <a:spLocks/>
              </p:cNvSpPr>
              <p:nvPr/>
            </p:nvSpPr>
            <p:spPr bwMode="auto">
              <a:xfrm>
                <a:off x="3599" y="2322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1" name="Freeform 345"/>
              <p:cNvSpPr>
                <a:spLocks/>
              </p:cNvSpPr>
              <p:nvPr/>
            </p:nvSpPr>
            <p:spPr bwMode="auto">
              <a:xfrm>
                <a:off x="3599" y="233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2" name="Freeform 346"/>
              <p:cNvSpPr>
                <a:spLocks/>
              </p:cNvSpPr>
              <p:nvPr/>
            </p:nvSpPr>
            <p:spPr bwMode="auto">
              <a:xfrm>
                <a:off x="3599" y="234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3" name="Freeform 347"/>
              <p:cNvSpPr>
                <a:spLocks/>
              </p:cNvSpPr>
              <p:nvPr/>
            </p:nvSpPr>
            <p:spPr bwMode="auto">
              <a:xfrm>
                <a:off x="3599" y="235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4" name="Freeform 348"/>
              <p:cNvSpPr>
                <a:spLocks/>
              </p:cNvSpPr>
              <p:nvPr/>
            </p:nvSpPr>
            <p:spPr bwMode="auto">
              <a:xfrm>
                <a:off x="3599" y="236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5" name="Freeform 349"/>
              <p:cNvSpPr>
                <a:spLocks/>
              </p:cNvSpPr>
              <p:nvPr/>
            </p:nvSpPr>
            <p:spPr bwMode="auto">
              <a:xfrm>
                <a:off x="3599" y="237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73" name="Group 381"/>
            <p:cNvGrpSpPr>
              <a:grpSpLocks/>
            </p:cNvGrpSpPr>
            <p:nvPr/>
          </p:nvGrpSpPr>
          <p:grpSpPr bwMode="auto">
            <a:xfrm>
              <a:off x="3714" y="2046"/>
              <a:ext cx="5" cy="339"/>
              <a:chOff x="3714" y="2046"/>
              <a:chExt cx="5" cy="339"/>
            </a:xfrm>
          </p:grpSpPr>
          <p:sp>
            <p:nvSpPr>
              <p:cNvPr id="1116" name="Freeform 351"/>
              <p:cNvSpPr>
                <a:spLocks/>
              </p:cNvSpPr>
              <p:nvPr/>
            </p:nvSpPr>
            <p:spPr bwMode="auto">
              <a:xfrm>
                <a:off x="3714" y="2046"/>
                <a:ext cx="5" cy="6"/>
              </a:xfrm>
              <a:custGeom>
                <a:avLst/>
                <a:gdLst>
                  <a:gd name="T0" fmla="*/ 12 w 12"/>
                  <a:gd name="T1" fmla="*/ 7 h 11"/>
                  <a:gd name="T2" fmla="*/ 12 w 12"/>
                  <a:gd name="T3" fmla="*/ 6 h 11"/>
                  <a:gd name="T4" fmla="*/ 10 w 12"/>
                  <a:gd name="T5" fmla="*/ 4 h 11"/>
                  <a:gd name="T6" fmla="*/ 8 w 12"/>
                  <a:gd name="T7" fmla="*/ 2 h 11"/>
                  <a:gd name="T8" fmla="*/ 6 w 12"/>
                  <a:gd name="T9" fmla="*/ 0 h 11"/>
                  <a:gd name="T10" fmla="*/ 6 w 12"/>
                  <a:gd name="T11" fmla="*/ 0 h 11"/>
                  <a:gd name="T12" fmla="*/ 4 w 12"/>
                  <a:gd name="T13" fmla="*/ 2 h 11"/>
                  <a:gd name="T14" fmla="*/ 2 w 12"/>
                  <a:gd name="T15" fmla="*/ 4 h 11"/>
                  <a:gd name="T16" fmla="*/ 0 w 12"/>
                  <a:gd name="T17" fmla="*/ 6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1">
                    <a:moveTo>
                      <a:pt x="12" y="7"/>
                    </a:move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17" name="Freeform 352"/>
              <p:cNvSpPr>
                <a:spLocks/>
              </p:cNvSpPr>
              <p:nvPr/>
            </p:nvSpPr>
            <p:spPr bwMode="auto">
              <a:xfrm>
                <a:off x="3714" y="2057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18" name="Freeform 353"/>
              <p:cNvSpPr>
                <a:spLocks/>
              </p:cNvSpPr>
              <p:nvPr/>
            </p:nvSpPr>
            <p:spPr bwMode="auto">
              <a:xfrm>
                <a:off x="3714" y="2069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19" name="Freeform 354"/>
              <p:cNvSpPr>
                <a:spLocks/>
              </p:cNvSpPr>
              <p:nvPr/>
            </p:nvSpPr>
            <p:spPr bwMode="auto">
              <a:xfrm>
                <a:off x="3714" y="2080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20" name="Freeform 355"/>
              <p:cNvSpPr>
                <a:spLocks/>
              </p:cNvSpPr>
              <p:nvPr/>
            </p:nvSpPr>
            <p:spPr bwMode="auto">
              <a:xfrm>
                <a:off x="3714" y="2092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21" name="Freeform 356"/>
              <p:cNvSpPr>
                <a:spLocks/>
              </p:cNvSpPr>
              <p:nvPr/>
            </p:nvSpPr>
            <p:spPr bwMode="auto">
              <a:xfrm>
                <a:off x="3714" y="210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22" name="Freeform 357"/>
              <p:cNvSpPr>
                <a:spLocks/>
              </p:cNvSpPr>
              <p:nvPr/>
            </p:nvSpPr>
            <p:spPr bwMode="auto">
              <a:xfrm>
                <a:off x="3714" y="211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23" name="Freeform 358"/>
              <p:cNvSpPr>
                <a:spLocks/>
              </p:cNvSpPr>
              <p:nvPr/>
            </p:nvSpPr>
            <p:spPr bwMode="auto">
              <a:xfrm>
                <a:off x="3714" y="212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24" name="Freeform 359"/>
              <p:cNvSpPr>
                <a:spLocks/>
              </p:cNvSpPr>
              <p:nvPr/>
            </p:nvSpPr>
            <p:spPr bwMode="auto">
              <a:xfrm>
                <a:off x="3714" y="213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25" name="Freeform 360"/>
              <p:cNvSpPr>
                <a:spLocks/>
              </p:cNvSpPr>
              <p:nvPr/>
            </p:nvSpPr>
            <p:spPr bwMode="auto">
              <a:xfrm>
                <a:off x="3714" y="214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26" name="Freeform 361"/>
              <p:cNvSpPr>
                <a:spLocks/>
              </p:cNvSpPr>
              <p:nvPr/>
            </p:nvSpPr>
            <p:spPr bwMode="auto">
              <a:xfrm>
                <a:off x="3714" y="2161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27" name="Freeform 362"/>
              <p:cNvSpPr>
                <a:spLocks/>
              </p:cNvSpPr>
              <p:nvPr/>
            </p:nvSpPr>
            <p:spPr bwMode="auto">
              <a:xfrm>
                <a:off x="3714" y="2172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28" name="Freeform 363"/>
              <p:cNvSpPr>
                <a:spLocks/>
              </p:cNvSpPr>
              <p:nvPr/>
            </p:nvSpPr>
            <p:spPr bwMode="auto">
              <a:xfrm>
                <a:off x="3714" y="2184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29" name="Freeform 364"/>
              <p:cNvSpPr>
                <a:spLocks/>
              </p:cNvSpPr>
              <p:nvPr/>
            </p:nvSpPr>
            <p:spPr bwMode="auto">
              <a:xfrm>
                <a:off x="3714" y="219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30" name="Freeform 365"/>
              <p:cNvSpPr>
                <a:spLocks/>
              </p:cNvSpPr>
              <p:nvPr/>
            </p:nvSpPr>
            <p:spPr bwMode="auto">
              <a:xfrm>
                <a:off x="3714" y="2207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31" name="Freeform 366"/>
              <p:cNvSpPr>
                <a:spLocks/>
              </p:cNvSpPr>
              <p:nvPr/>
            </p:nvSpPr>
            <p:spPr bwMode="auto">
              <a:xfrm>
                <a:off x="3714" y="221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32" name="Freeform 367"/>
              <p:cNvSpPr>
                <a:spLocks/>
              </p:cNvSpPr>
              <p:nvPr/>
            </p:nvSpPr>
            <p:spPr bwMode="auto">
              <a:xfrm>
                <a:off x="3714" y="2230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33" name="Freeform 368"/>
              <p:cNvSpPr>
                <a:spLocks/>
              </p:cNvSpPr>
              <p:nvPr/>
            </p:nvSpPr>
            <p:spPr bwMode="auto">
              <a:xfrm>
                <a:off x="3714" y="2241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34" name="Freeform 369"/>
              <p:cNvSpPr>
                <a:spLocks/>
              </p:cNvSpPr>
              <p:nvPr/>
            </p:nvSpPr>
            <p:spPr bwMode="auto">
              <a:xfrm>
                <a:off x="3714" y="225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35" name="Freeform 370"/>
              <p:cNvSpPr>
                <a:spLocks/>
              </p:cNvSpPr>
              <p:nvPr/>
            </p:nvSpPr>
            <p:spPr bwMode="auto">
              <a:xfrm>
                <a:off x="3714" y="2264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36" name="Freeform 371"/>
              <p:cNvSpPr>
                <a:spLocks/>
              </p:cNvSpPr>
              <p:nvPr/>
            </p:nvSpPr>
            <p:spPr bwMode="auto">
              <a:xfrm>
                <a:off x="3714" y="227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37" name="Freeform 372"/>
              <p:cNvSpPr>
                <a:spLocks/>
              </p:cNvSpPr>
              <p:nvPr/>
            </p:nvSpPr>
            <p:spPr bwMode="auto">
              <a:xfrm>
                <a:off x="3714" y="2287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38" name="Freeform 373"/>
              <p:cNvSpPr>
                <a:spLocks/>
              </p:cNvSpPr>
              <p:nvPr/>
            </p:nvSpPr>
            <p:spPr bwMode="auto">
              <a:xfrm>
                <a:off x="3714" y="229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39" name="Freeform 374"/>
              <p:cNvSpPr>
                <a:spLocks/>
              </p:cNvSpPr>
              <p:nvPr/>
            </p:nvSpPr>
            <p:spPr bwMode="auto">
              <a:xfrm>
                <a:off x="3714" y="2310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0" name="Freeform 375"/>
              <p:cNvSpPr>
                <a:spLocks/>
              </p:cNvSpPr>
              <p:nvPr/>
            </p:nvSpPr>
            <p:spPr bwMode="auto">
              <a:xfrm>
                <a:off x="3714" y="2322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1" name="Freeform 376"/>
              <p:cNvSpPr>
                <a:spLocks/>
              </p:cNvSpPr>
              <p:nvPr/>
            </p:nvSpPr>
            <p:spPr bwMode="auto">
              <a:xfrm>
                <a:off x="3714" y="233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2" name="Freeform 377"/>
              <p:cNvSpPr>
                <a:spLocks/>
              </p:cNvSpPr>
              <p:nvPr/>
            </p:nvSpPr>
            <p:spPr bwMode="auto">
              <a:xfrm>
                <a:off x="3714" y="234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3" name="Freeform 378"/>
              <p:cNvSpPr>
                <a:spLocks/>
              </p:cNvSpPr>
              <p:nvPr/>
            </p:nvSpPr>
            <p:spPr bwMode="auto">
              <a:xfrm>
                <a:off x="3714" y="235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4" name="Freeform 379"/>
              <p:cNvSpPr>
                <a:spLocks/>
              </p:cNvSpPr>
              <p:nvPr/>
            </p:nvSpPr>
            <p:spPr bwMode="auto">
              <a:xfrm>
                <a:off x="3714" y="236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5" name="Freeform 380"/>
              <p:cNvSpPr>
                <a:spLocks/>
              </p:cNvSpPr>
              <p:nvPr/>
            </p:nvSpPr>
            <p:spPr bwMode="auto">
              <a:xfrm>
                <a:off x="3714" y="237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74" name="Group 412"/>
            <p:cNvGrpSpPr>
              <a:grpSpLocks/>
            </p:cNvGrpSpPr>
            <p:nvPr/>
          </p:nvGrpSpPr>
          <p:grpSpPr bwMode="auto">
            <a:xfrm>
              <a:off x="4059" y="2046"/>
              <a:ext cx="6" cy="339"/>
              <a:chOff x="4059" y="2046"/>
              <a:chExt cx="6" cy="339"/>
            </a:xfrm>
          </p:grpSpPr>
          <p:sp>
            <p:nvSpPr>
              <p:cNvPr id="1086" name="Freeform 382"/>
              <p:cNvSpPr>
                <a:spLocks/>
              </p:cNvSpPr>
              <p:nvPr/>
            </p:nvSpPr>
            <p:spPr bwMode="auto">
              <a:xfrm>
                <a:off x="4059" y="2046"/>
                <a:ext cx="6" cy="6"/>
              </a:xfrm>
              <a:custGeom>
                <a:avLst/>
                <a:gdLst>
                  <a:gd name="T0" fmla="*/ 11 w 11"/>
                  <a:gd name="T1" fmla="*/ 7 h 11"/>
                  <a:gd name="T2" fmla="*/ 11 w 11"/>
                  <a:gd name="T3" fmla="*/ 6 h 11"/>
                  <a:gd name="T4" fmla="*/ 9 w 11"/>
                  <a:gd name="T5" fmla="*/ 4 h 11"/>
                  <a:gd name="T6" fmla="*/ 7 w 11"/>
                  <a:gd name="T7" fmla="*/ 2 h 11"/>
                  <a:gd name="T8" fmla="*/ 6 w 11"/>
                  <a:gd name="T9" fmla="*/ 0 h 11"/>
                  <a:gd name="T10" fmla="*/ 6 w 11"/>
                  <a:gd name="T11" fmla="*/ 0 h 11"/>
                  <a:gd name="T12" fmla="*/ 4 w 11"/>
                  <a:gd name="T13" fmla="*/ 2 h 11"/>
                  <a:gd name="T14" fmla="*/ 2 w 11"/>
                  <a:gd name="T15" fmla="*/ 4 h 11"/>
                  <a:gd name="T16" fmla="*/ 0 w 11"/>
                  <a:gd name="T17" fmla="*/ 6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1">
                    <a:moveTo>
                      <a:pt x="11" y="7"/>
                    </a:move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87" name="Freeform 383"/>
              <p:cNvSpPr>
                <a:spLocks/>
              </p:cNvSpPr>
              <p:nvPr/>
            </p:nvSpPr>
            <p:spPr bwMode="auto">
              <a:xfrm>
                <a:off x="4059" y="2057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88" name="Freeform 384"/>
              <p:cNvSpPr>
                <a:spLocks/>
              </p:cNvSpPr>
              <p:nvPr/>
            </p:nvSpPr>
            <p:spPr bwMode="auto">
              <a:xfrm>
                <a:off x="4059" y="2069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89" name="Freeform 385"/>
              <p:cNvSpPr>
                <a:spLocks/>
              </p:cNvSpPr>
              <p:nvPr/>
            </p:nvSpPr>
            <p:spPr bwMode="auto">
              <a:xfrm>
                <a:off x="4059" y="2080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90" name="Freeform 386"/>
              <p:cNvSpPr>
                <a:spLocks/>
              </p:cNvSpPr>
              <p:nvPr/>
            </p:nvSpPr>
            <p:spPr bwMode="auto">
              <a:xfrm>
                <a:off x="4059" y="2092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91" name="Freeform 387"/>
              <p:cNvSpPr>
                <a:spLocks/>
              </p:cNvSpPr>
              <p:nvPr/>
            </p:nvSpPr>
            <p:spPr bwMode="auto">
              <a:xfrm>
                <a:off x="4059" y="210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92" name="Freeform 388"/>
              <p:cNvSpPr>
                <a:spLocks/>
              </p:cNvSpPr>
              <p:nvPr/>
            </p:nvSpPr>
            <p:spPr bwMode="auto">
              <a:xfrm>
                <a:off x="4059" y="211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93" name="Freeform 389"/>
              <p:cNvSpPr>
                <a:spLocks/>
              </p:cNvSpPr>
              <p:nvPr/>
            </p:nvSpPr>
            <p:spPr bwMode="auto">
              <a:xfrm>
                <a:off x="4059" y="212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94" name="Freeform 390"/>
              <p:cNvSpPr>
                <a:spLocks/>
              </p:cNvSpPr>
              <p:nvPr/>
            </p:nvSpPr>
            <p:spPr bwMode="auto">
              <a:xfrm>
                <a:off x="4059" y="213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95" name="Freeform 391"/>
              <p:cNvSpPr>
                <a:spLocks/>
              </p:cNvSpPr>
              <p:nvPr/>
            </p:nvSpPr>
            <p:spPr bwMode="auto">
              <a:xfrm>
                <a:off x="4059" y="214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96" name="Freeform 392"/>
              <p:cNvSpPr>
                <a:spLocks/>
              </p:cNvSpPr>
              <p:nvPr/>
            </p:nvSpPr>
            <p:spPr bwMode="auto">
              <a:xfrm>
                <a:off x="4059" y="216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97" name="Freeform 393"/>
              <p:cNvSpPr>
                <a:spLocks/>
              </p:cNvSpPr>
              <p:nvPr/>
            </p:nvSpPr>
            <p:spPr bwMode="auto">
              <a:xfrm>
                <a:off x="4059" y="217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98" name="Freeform 394"/>
              <p:cNvSpPr>
                <a:spLocks/>
              </p:cNvSpPr>
              <p:nvPr/>
            </p:nvSpPr>
            <p:spPr bwMode="auto">
              <a:xfrm>
                <a:off x="4059" y="218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99" name="Freeform 395"/>
              <p:cNvSpPr>
                <a:spLocks/>
              </p:cNvSpPr>
              <p:nvPr/>
            </p:nvSpPr>
            <p:spPr bwMode="auto">
              <a:xfrm>
                <a:off x="4059" y="219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00" name="Freeform 396"/>
              <p:cNvSpPr>
                <a:spLocks/>
              </p:cNvSpPr>
              <p:nvPr/>
            </p:nvSpPr>
            <p:spPr bwMode="auto">
              <a:xfrm>
                <a:off x="4059" y="220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01" name="Freeform 397"/>
              <p:cNvSpPr>
                <a:spLocks/>
              </p:cNvSpPr>
              <p:nvPr/>
            </p:nvSpPr>
            <p:spPr bwMode="auto">
              <a:xfrm>
                <a:off x="4059" y="221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02" name="Freeform 398"/>
              <p:cNvSpPr>
                <a:spLocks/>
              </p:cNvSpPr>
              <p:nvPr/>
            </p:nvSpPr>
            <p:spPr bwMode="auto">
              <a:xfrm>
                <a:off x="4059" y="223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03" name="Freeform 399"/>
              <p:cNvSpPr>
                <a:spLocks/>
              </p:cNvSpPr>
              <p:nvPr/>
            </p:nvSpPr>
            <p:spPr bwMode="auto">
              <a:xfrm>
                <a:off x="4059" y="224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04" name="Freeform 400"/>
              <p:cNvSpPr>
                <a:spLocks/>
              </p:cNvSpPr>
              <p:nvPr/>
            </p:nvSpPr>
            <p:spPr bwMode="auto">
              <a:xfrm>
                <a:off x="4059" y="225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05" name="Freeform 401"/>
              <p:cNvSpPr>
                <a:spLocks/>
              </p:cNvSpPr>
              <p:nvPr/>
            </p:nvSpPr>
            <p:spPr bwMode="auto">
              <a:xfrm>
                <a:off x="4059" y="226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06" name="Freeform 402"/>
              <p:cNvSpPr>
                <a:spLocks/>
              </p:cNvSpPr>
              <p:nvPr/>
            </p:nvSpPr>
            <p:spPr bwMode="auto">
              <a:xfrm>
                <a:off x="4059" y="227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07" name="Freeform 403"/>
              <p:cNvSpPr>
                <a:spLocks/>
              </p:cNvSpPr>
              <p:nvPr/>
            </p:nvSpPr>
            <p:spPr bwMode="auto">
              <a:xfrm>
                <a:off x="4059" y="228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08" name="Freeform 404"/>
              <p:cNvSpPr>
                <a:spLocks/>
              </p:cNvSpPr>
              <p:nvPr/>
            </p:nvSpPr>
            <p:spPr bwMode="auto">
              <a:xfrm>
                <a:off x="4059" y="229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09" name="Freeform 405"/>
              <p:cNvSpPr>
                <a:spLocks/>
              </p:cNvSpPr>
              <p:nvPr/>
            </p:nvSpPr>
            <p:spPr bwMode="auto">
              <a:xfrm>
                <a:off x="4059" y="231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10" name="Freeform 406"/>
              <p:cNvSpPr>
                <a:spLocks/>
              </p:cNvSpPr>
              <p:nvPr/>
            </p:nvSpPr>
            <p:spPr bwMode="auto">
              <a:xfrm>
                <a:off x="4059" y="232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11" name="Freeform 407"/>
              <p:cNvSpPr>
                <a:spLocks/>
              </p:cNvSpPr>
              <p:nvPr/>
            </p:nvSpPr>
            <p:spPr bwMode="auto">
              <a:xfrm>
                <a:off x="4059" y="233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12" name="Freeform 408"/>
              <p:cNvSpPr>
                <a:spLocks/>
              </p:cNvSpPr>
              <p:nvPr/>
            </p:nvSpPr>
            <p:spPr bwMode="auto">
              <a:xfrm>
                <a:off x="4059" y="234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13" name="Freeform 409"/>
              <p:cNvSpPr>
                <a:spLocks/>
              </p:cNvSpPr>
              <p:nvPr/>
            </p:nvSpPr>
            <p:spPr bwMode="auto">
              <a:xfrm>
                <a:off x="4059" y="235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14" name="Freeform 410"/>
              <p:cNvSpPr>
                <a:spLocks/>
              </p:cNvSpPr>
              <p:nvPr/>
            </p:nvSpPr>
            <p:spPr bwMode="auto">
              <a:xfrm>
                <a:off x="4059" y="236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15" name="Freeform 411"/>
              <p:cNvSpPr>
                <a:spLocks/>
              </p:cNvSpPr>
              <p:nvPr/>
            </p:nvSpPr>
            <p:spPr bwMode="auto">
              <a:xfrm>
                <a:off x="4059" y="237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75" name="Group 443"/>
            <p:cNvGrpSpPr>
              <a:grpSpLocks/>
            </p:cNvGrpSpPr>
            <p:nvPr/>
          </p:nvGrpSpPr>
          <p:grpSpPr bwMode="auto">
            <a:xfrm>
              <a:off x="4174" y="2046"/>
              <a:ext cx="6" cy="339"/>
              <a:chOff x="4174" y="2046"/>
              <a:chExt cx="6" cy="339"/>
            </a:xfrm>
          </p:grpSpPr>
          <p:sp>
            <p:nvSpPr>
              <p:cNvPr id="1056" name="Freeform 413"/>
              <p:cNvSpPr>
                <a:spLocks/>
              </p:cNvSpPr>
              <p:nvPr/>
            </p:nvSpPr>
            <p:spPr bwMode="auto">
              <a:xfrm>
                <a:off x="4174" y="2046"/>
                <a:ext cx="6" cy="6"/>
              </a:xfrm>
              <a:custGeom>
                <a:avLst/>
                <a:gdLst>
                  <a:gd name="T0" fmla="*/ 11 w 11"/>
                  <a:gd name="T1" fmla="*/ 7 h 11"/>
                  <a:gd name="T2" fmla="*/ 11 w 11"/>
                  <a:gd name="T3" fmla="*/ 6 h 11"/>
                  <a:gd name="T4" fmla="*/ 10 w 11"/>
                  <a:gd name="T5" fmla="*/ 4 h 11"/>
                  <a:gd name="T6" fmla="*/ 8 w 11"/>
                  <a:gd name="T7" fmla="*/ 2 h 11"/>
                  <a:gd name="T8" fmla="*/ 6 w 11"/>
                  <a:gd name="T9" fmla="*/ 0 h 11"/>
                  <a:gd name="T10" fmla="*/ 6 w 11"/>
                  <a:gd name="T11" fmla="*/ 0 h 11"/>
                  <a:gd name="T12" fmla="*/ 4 w 11"/>
                  <a:gd name="T13" fmla="*/ 2 h 11"/>
                  <a:gd name="T14" fmla="*/ 2 w 11"/>
                  <a:gd name="T15" fmla="*/ 4 h 11"/>
                  <a:gd name="T16" fmla="*/ 0 w 11"/>
                  <a:gd name="T17" fmla="*/ 6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1">
                    <a:moveTo>
                      <a:pt x="11" y="7"/>
                    </a:moveTo>
                    <a:lnTo>
                      <a:pt x="11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57" name="Freeform 414"/>
              <p:cNvSpPr>
                <a:spLocks/>
              </p:cNvSpPr>
              <p:nvPr/>
            </p:nvSpPr>
            <p:spPr bwMode="auto">
              <a:xfrm>
                <a:off x="4174" y="2057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58" name="Freeform 415"/>
              <p:cNvSpPr>
                <a:spLocks/>
              </p:cNvSpPr>
              <p:nvPr/>
            </p:nvSpPr>
            <p:spPr bwMode="auto">
              <a:xfrm>
                <a:off x="4174" y="2069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59" name="Freeform 416"/>
              <p:cNvSpPr>
                <a:spLocks/>
              </p:cNvSpPr>
              <p:nvPr/>
            </p:nvSpPr>
            <p:spPr bwMode="auto">
              <a:xfrm>
                <a:off x="4174" y="2080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60" name="Freeform 417"/>
              <p:cNvSpPr>
                <a:spLocks/>
              </p:cNvSpPr>
              <p:nvPr/>
            </p:nvSpPr>
            <p:spPr bwMode="auto">
              <a:xfrm>
                <a:off x="4174" y="2092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61" name="Freeform 418"/>
              <p:cNvSpPr>
                <a:spLocks/>
              </p:cNvSpPr>
              <p:nvPr/>
            </p:nvSpPr>
            <p:spPr bwMode="auto">
              <a:xfrm>
                <a:off x="4174" y="210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62" name="Freeform 419"/>
              <p:cNvSpPr>
                <a:spLocks/>
              </p:cNvSpPr>
              <p:nvPr/>
            </p:nvSpPr>
            <p:spPr bwMode="auto">
              <a:xfrm>
                <a:off x="4174" y="211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63" name="Freeform 420"/>
              <p:cNvSpPr>
                <a:spLocks/>
              </p:cNvSpPr>
              <p:nvPr/>
            </p:nvSpPr>
            <p:spPr bwMode="auto">
              <a:xfrm>
                <a:off x="4174" y="212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64" name="Freeform 421"/>
              <p:cNvSpPr>
                <a:spLocks/>
              </p:cNvSpPr>
              <p:nvPr/>
            </p:nvSpPr>
            <p:spPr bwMode="auto">
              <a:xfrm>
                <a:off x="4174" y="213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65" name="Freeform 422"/>
              <p:cNvSpPr>
                <a:spLocks/>
              </p:cNvSpPr>
              <p:nvPr/>
            </p:nvSpPr>
            <p:spPr bwMode="auto">
              <a:xfrm>
                <a:off x="4174" y="214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66" name="Freeform 423"/>
              <p:cNvSpPr>
                <a:spLocks/>
              </p:cNvSpPr>
              <p:nvPr/>
            </p:nvSpPr>
            <p:spPr bwMode="auto">
              <a:xfrm>
                <a:off x="4174" y="216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67" name="Freeform 424"/>
              <p:cNvSpPr>
                <a:spLocks/>
              </p:cNvSpPr>
              <p:nvPr/>
            </p:nvSpPr>
            <p:spPr bwMode="auto">
              <a:xfrm>
                <a:off x="4174" y="217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68" name="Freeform 425"/>
              <p:cNvSpPr>
                <a:spLocks/>
              </p:cNvSpPr>
              <p:nvPr/>
            </p:nvSpPr>
            <p:spPr bwMode="auto">
              <a:xfrm>
                <a:off x="4174" y="218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69" name="Freeform 426"/>
              <p:cNvSpPr>
                <a:spLocks/>
              </p:cNvSpPr>
              <p:nvPr/>
            </p:nvSpPr>
            <p:spPr bwMode="auto">
              <a:xfrm>
                <a:off x="4174" y="219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70" name="Freeform 427"/>
              <p:cNvSpPr>
                <a:spLocks/>
              </p:cNvSpPr>
              <p:nvPr/>
            </p:nvSpPr>
            <p:spPr bwMode="auto">
              <a:xfrm>
                <a:off x="4174" y="220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71" name="Freeform 428"/>
              <p:cNvSpPr>
                <a:spLocks/>
              </p:cNvSpPr>
              <p:nvPr/>
            </p:nvSpPr>
            <p:spPr bwMode="auto">
              <a:xfrm>
                <a:off x="4174" y="221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72" name="Freeform 429"/>
              <p:cNvSpPr>
                <a:spLocks/>
              </p:cNvSpPr>
              <p:nvPr/>
            </p:nvSpPr>
            <p:spPr bwMode="auto">
              <a:xfrm>
                <a:off x="4174" y="223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73" name="Freeform 430"/>
              <p:cNvSpPr>
                <a:spLocks/>
              </p:cNvSpPr>
              <p:nvPr/>
            </p:nvSpPr>
            <p:spPr bwMode="auto">
              <a:xfrm>
                <a:off x="4174" y="224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74" name="Freeform 431"/>
              <p:cNvSpPr>
                <a:spLocks/>
              </p:cNvSpPr>
              <p:nvPr/>
            </p:nvSpPr>
            <p:spPr bwMode="auto">
              <a:xfrm>
                <a:off x="4174" y="225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75" name="Freeform 432"/>
              <p:cNvSpPr>
                <a:spLocks/>
              </p:cNvSpPr>
              <p:nvPr/>
            </p:nvSpPr>
            <p:spPr bwMode="auto">
              <a:xfrm>
                <a:off x="4174" y="226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76" name="Freeform 433"/>
              <p:cNvSpPr>
                <a:spLocks/>
              </p:cNvSpPr>
              <p:nvPr/>
            </p:nvSpPr>
            <p:spPr bwMode="auto">
              <a:xfrm>
                <a:off x="4174" y="227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77" name="Freeform 434"/>
              <p:cNvSpPr>
                <a:spLocks/>
              </p:cNvSpPr>
              <p:nvPr/>
            </p:nvSpPr>
            <p:spPr bwMode="auto">
              <a:xfrm>
                <a:off x="4174" y="228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78" name="Freeform 435"/>
              <p:cNvSpPr>
                <a:spLocks/>
              </p:cNvSpPr>
              <p:nvPr/>
            </p:nvSpPr>
            <p:spPr bwMode="auto">
              <a:xfrm>
                <a:off x="4174" y="229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79" name="Freeform 436"/>
              <p:cNvSpPr>
                <a:spLocks/>
              </p:cNvSpPr>
              <p:nvPr/>
            </p:nvSpPr>
            <p:spPr bwMode="auto">
              <a:xfrm>
                <a:off x="4174" y="231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80" name="Freeform 437"/>
              <p:cNvSpPr>
                <a:spLocks/>
              </p:cNvSpPr>
              <p:nvPr/>
            </p:nvSpPr>
            <p:spPr bwMode="auto">
              <a:xfrm>
                <a:off x="4174" y="232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81" name="Freeform 438"/>
              <p:cNvSpPr>
                <a:spLocks/>
              </p:cNvSpPr>
              <p:nvPr/>
            </p:nvSpPr>
            <p:spPr bwMode="auto">
              <a:xfrm>
                <a:off x="4174" y="233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82" name="Freeform 439"/>
              <p:cNvSpPr>
                <a:spLocks/>
              </p:cNvSpPr>
              <p:nvPr/>
            </p:nvSpPr>
            <p:spPr bwMode="auto">
              <a:xfrm>
                <a:off x="4174" y="234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83" name="Freeform 440"/>
              <p:cNvSpPr>
                <a:spLocks/>
              </p:cNvSpPr>
              <p:nvPr/>
            </p:nvSpPr>
            <p:spPr bwMode="auto">
              <a:xfrm>
                <a:off x="4174" y="235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84" name="Freeform 441"/>
              <p:cNvSpPr>
                <a:spLocks/>
              </p:cNvSpPr>
              <p:nvPr/>
            </p:nvSpPr>
            <p:spPr bwMode="auto">
              <a:xfrm>
                <a:off x="4174" y="236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85" name="Freeform 442"/>
              <p:cNvSpPr>
                <a:spLocks/>
              </p:cNvSpPr>
              <p:nvPr/>
            </p:nvSpPr>
            <p:spPr bwMode="auto">
              <a:xfrm>
                <a:off x="4174" y="237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76" name="Group 474"/>
            <p:cNvGrpSpPr>
              <a:grpSpLocks/>
            </p:cNvGrpSpPr>
            <p:nvPr/>
          </p:nvGrpSpPr>
          <p:grpSpPr bwMode="auto">
            <a:xfrm>
              <a:off x="4289" y="2046"/>
              <a:ext cx="6" cy="339"/>
              <a:chOff x="4289" y="2046"/>
              <a:chExt cx="6" cy="339"/>
            </a:xfrm>
          </p:grpSpPr>
          <p:sp>
            <p:nvSpPr>
              <p:cNvPr id="1026" name="Freeform 444"/>
              <p:cNvSpPr>
                <a:spLocks/>
              </p:cNvSpPr>
              <p:nvPr/>
            </p:nvSpPr>
            <p:spPr bwMode="auto">
              <a:xfrm>
                <a:off x="4289" y="2046"/>
                <a:ext cx="6" cy="6"/>
              </a:xfrm>
              <a:custGeom>
                <a:avLst/>
                <a:gdLst>
                  <a:gd name="T0" fmla="*/ 12 w 12"/>
                  <a:gd name="T1" fmla="*/ 7 h 11"/>
                  <a:gd name="T2" fmla="*/ 12 w 12"/>
                  <a:gd name="T3" fmla="*/ 6 h 11"/>
                  <a:gd name="T4" fmla="*/ 10 w 12"/>
                  <a:gd name="T5" fmla="*/ 4 h 11"/>
                  <a:gd name="T6" fmla="*/ 8 w 12"/>
                  <a:gd name="T7" fmla="*/ 2 h 11"/>
                  <a:gd name="T8" fmla="*/ 6 w 12"/>
                  <a:gd name="T9" fmla="*/ 0 h 11"/>
                  <a:gd name="T10" fmla="*/ 6 w 12"/>
                  <a:gd name="T11" fmla="*/ 0 h 11"/>
                  <a:gd name="T12" fmla="*/ 4 w 12"/>
                  <a:gd name="T13" fmla="*/ 2 h 11"/>
                  <a:gd name="T14" fmla="*/ 2 w 12"/>
                  <a:gd name="T15" fmla="*/ 4 h 11"/>
                  <a:gd name="T16" fmla="*/ 0 w 12"/>
                  <a:gd name="T17" fmla="*/ 6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1">
                    <a:moveTo>
                      <a:pt x="12" y="7"/>
                    </a:move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27" name="Freeform 445"/>
              <p:cNvSpPr>
                <a:spLocks/>
              </p:cNvSpPr>
              <p:nvPr/>
            </p:nvSpPr>
            <p:spPr bwMode="auto">
              <a:xfrm>
                <a:off x="4289" y="2057"/>
                <a:ext cx="6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28" name="Freeform 446"/>
              <p:cNvSpPr>
                <a:spLocks/>
              </p:cNvSpPr>
              <p:nvPr/>
            </p:nvSpPr>
            <p:spPr bwMode="auto">
              <a:xfrm>
                <a:off x="4289" y="2069"/>
                <a:ext cx="6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29" name="Freeform 447"/>
              <p:cNvSpPr>
                <a:spLocks/>
              </p:cNvSpPr>
              <p:nvPr/>
            </p:nvSpPr>
            <p:spPr bwMode="auto">
              <a:xfrm>
                <a:off x="4289" y="2080"/>
                <a:ext cx="6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30" name="Freeform 448"/>
              <p:cNvSpPr>
                <a:spLocks/>
              </p:cNvSpPr>
              <p:nvPr/>
            </p:nvSpPr>
            <p:spPr bwMode="auto">
              <a:xfrm>
                <a:off x="4289" y="2092"/>
                <a:ext cx="6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31" name="Freeform 449"/>
              <p:cNvSpPr>
                <a:spLocks/>
              </p:cNvSpPr>
              <p:nvPr/>
            </p:nvSpPr>
            <p:spPr bwMode="auto">
              <a:xfrm>
                <a:off x="4289" y="2103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32" name="Freeform 450"/>
              <p:cNvSpPr>
                <a:spLocks/>
              </p:cNvSpPr>
              <p:nvPr/>
            </p:nvSpPr>
            <p:spPr bwMode="auto">
              <a:xfrm>
                <a:off x="4289" y="2115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33" name="Freeform 451"/>
              <p:cNvSpPr>
                <a:spLocks/>
              </p:cNvSpPr>
              <p:nvPr/>
            </p:nvSpPr>
            <p:spPr bwMode="auto">
              <a:xfrm>
                <a:off x="4289" y="2126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34" name="Freeform 452"/>
              <p:cNvSpPr>
                <a:spLocks/>
              </p:cNvSpPr>
              <p:nvPr/>
            </p:nvSpPr>
            <p:spPr bwMode="auto">
              <a:xfrm>
                <a:off x="4289" y="2138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35" name="Freeform 453"/>
              <p:cNvSpPr>
                <a:spLocks/>
              </p:cNvSpPr>
              <p:nvPr/>
            </p:nvSpPr>
            <p:spPr bwMode="auto">
              <a:xfrm>
                <a:off x="4289" y="2149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36" name="Freeform 454"/>
              <p:cNvSpPr>
                <a:spLocks/>
              </p:cNvSpPr>
              <p:nvPr/>
            </p:nvSpPr>
            <p:spPr bwMode="auto">
              <a:xfrm>
                <a:off x="4289" y="2161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37" name="Freeform 455"/>
              <p:cNvSpPr>
                <a:spLocks/>
              </p:cNvSpPr>
              <p:nvPr/>
            </p:nvSpPr>
            <p:spPr bwMode="auto">
              <a:xfrm>
                <a:off x="4289" y="2172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38" name="Freeform 456"/>
              <p:cNvSpPr>
                <a:spLocks/>
              </p:cNvSpPr>
              <p:nvPr/>
            </p:nvSpPr>
            <p:spPr bwMode="auto">
              <a:xfrm>
                <a:off x="4289" y="2184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39" name="Freeform 457"/>
              <p:cNvSpPr>
                <a:spLocks/>
              </p:cNvSpPr>
              <p:nvPr/>
            </p:nvSpPr>
            <p:spPr bwMode="auto">
              <a:xfrm>
                <a:off x="4289" y="2195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40" name="Freeform 458"/>
              <p:cNvSpPr>
                <a:spLocks/>
              </p:cNvSpPr>
              <p:nvPr/>
            </p:nvSpPr>
            <p:spPr bwMode="auto">
              <a:xfrm>
                <a:off x="4289" y="2207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41" name="Freeform 459"/>
              <p:cNvSpPr>
                <a:spLocks/>
              </p:cNvSpPr>
              <p:nvPr/>
            </p:nvSpPr>
            <p:spPr bwMode="auto">
              <a:xfrm>
                <a:off x="4289" y="2218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42" name="Freeform 460"/>
              <p:cNvSpPr>
                <a:spLocks/>
              </p:cNvSpPr>
              <p:nvPr/>
            </p:nvSpPr>
            <p:spPr bwMode="auto">
              <a:xfrm>
                <a:off x="4289" y="2230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43" name="Freeform 461"/>
              <p:cNvSpPr>
                <a:spLocks/>
              </p:cNvSpPr>
              <p:nvPr/>
            </p:nvSpPr>
            <p:spPr bwMode="auto">
              <a:xfrm>
                <a:off x="4289" y="2241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44" name="Freeform 462"/>
              <p:cNvSpPr>
                <a:spLocks/>
              </p:cNvSpPr>
              <p:nvPr/>
            </p:nvSpPr>
            <p:spPr bwMode="auto">
              <a:xfrm>
                <a:off x="4289" y="2253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45" name="Freeform 463"/>
              <p:cNvSpPr>
                <a:spLocks/>
              </p:cNvSpPr>
              <p:nvPr/>
            </p:nvSpPr>
            <p:spPr bwMode="auto">
              <a:xfrm>
                <a:off x="4289" y="2264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46" name="Freeform 464"/>
              <p:cNvSpPr>
                <a:spLocks/>
              </p:cNvSpPr>
              <p:nvPr/>
            </p:nvSpPr>
            <p:spPr bwMode="auto">
              <a:xfrm>
                <a:off x="4289" y="2276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47" name="Freeform 465"/>
              <p:cNvSpPr>
                <a:spLocks/>
              </p:cNvSpPr>
              <p:nvPr/>
            </p:nvSpPr>
            <p:spPr bwMode="auto">
              <a:xfrm>
                <a:off x="4289" y="2287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48" name="Freeform 466"/>
              <p:cNvSpPr>
                <a:spLocks/>
              </p:cNvSpPr>
              <p:nvPr/>
            </p:nvSpPr>
            <p:spPr bwMode="auto">
              <a:xfrm>
                <a:off x="4289" y="2299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49" name="Freeform 467"/>
              <p:cNvSpPr>
                <a:spLocks/>
              </p:cNvSpPr>
              <p:nvPr/>
            </p:nvSpPr>
            <p:spPr bwMode="auto">
              <a:xfrm>
                <a:off x="4289" y="2310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50" name="Freeform 468"/>
              <p:cNvSpPr>
                <a:spLocks/>
              </p:cNvSpPr>
              <p:nvPr/>
            </p:nvSpPr>
            <p:spPr bwMode="auto">
              <a:xfrm>
                <a:off x="4289" y="2322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51" name="Freeform 469"/>
              <p:cNvSpPr>
                <a:spLocks/>
              </p:cNvSpPr>
              <p:nvPr/>
            </p:nvSpPr>
            <p:spPr bwMode="auto">
              <a:xfrm>
                <a:off x="4289" y="2333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52" name="Freeform 470"/>
              <p:cNvSpPr>
                <a:spLocks/>
              </p:cNvSpPr>
              <p:nvPr/>
            </p:nvSpPr>
            <p:spPr bwMode="auto">
              <a:xfrm>
                <a:off x="4289" y="2345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53" name="Freeform 471"/>
              <p:cNvSpPr>
                <a:spLocks/>
              </p:cNvSpPr>
              <p:nvPr/>
            </p:nvSpPr>
            <p:spPr bwMode="auto">
              <a:xfrm>
                <a:off x="4289" y="2356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54" name="Freeform 472"/>
              <p:cNvSpPr>
                <a:spLocks/>
              </p:cNvSpPr>
              <p:nvPr/>
            </p:nvSpPr>
            <p:spPr bwMode="auto">
              <a:xfrm>
                <a:off x="4289" y="2368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55" name="Freeform 473"/>
              <p:cNvSpPr>
                <a:spLocks/>
              </p:cNvSpPr>
              <p:nvPr/>
            </p:nvSpPr>
            <p:spPr bwMode="auto">
              <a:xfrm>
                <a:off x="4289" y="2379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77" name="Group 505"/>
            <p:cNvGrpSpPr>
              <a:grpSpLocks/>
            </p:cNvGrpSpPr>
            <p:nvPr/>
          </p:nvGrpSpPr>
          <p:grpSpPr bwMode="auto">
            <a:xfrm>
              <a:off x="4404" y="2046"/>
              <a:ext cx="6" cy="339"/>
              <a:chOff x="4404" y="2046"/>
              <a:chExt cx="6" cy="339"/>
            </a:xfrm>
          </p:grpSpPr>
          <p:sp>
            <p:nvSpPr>
              <p:cNvPr id="996" name="Freeform 475"/>
              <p:cNvSpPr>
                <a:spLocks/>
              </p:cNvSpPr>
              <p:nvPr/>
            </p:nvSpPr>
            <p:spPr bwMode="auto">
              <a:xfrm>
                <a:off x="4404" y="2046"/>
                <a:ext cx="6" cy="6"/>
              </a:xfrm>
              <a:custGeom>
                <a:avLst/>
                <a:gdLst>
                  <a:gd name="T0" fmla="*/ 12 w 12"/>
                  <a:gd name="T1" fmla="*/ 7 h 11"/>
                  <a:gd name="T2" fmla="*/ 12 w 12"/>
                  <a:gd name="T3" fmla="*/ 6 h 11"/>
                  <a:gd name="T4" fmla="*/ 10 w 12"/>
                  <a:gd name="T5" fmla="*/ 4 h 11"/>
                  <a:gd name="T6" fmla="*/ 8 w 12"/>
                  <a:gd name="T7" fmla="*/ 2 h 11"/>
                  <a:gd name="T8" fmla="*/ 6 w 12"/>
                  <a:gd name="T9" fmla="*/ 0 h 11"/>
                  <a:gd name="T10" fmla="*/ 6 w 12"/>
                  <a:gd name="T11" fmla="*/ 0 h 11"/>
                  <a:gd name="T12" fmla="*/ 4 w 12"/>
                  <a:gd name="T13" fmla="*/ 2 h 11"/>
                  <a:gd name="T14" fmla="*/ 2 w 12"/>
                  <a:gd name="T15" fmla="*/ 4 h 11"/>
                  <a:gd name="T16" fmla="*/ 0 w 12"/>
                  <a:gd name="T17" fmla="*/ 6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1">
                    <a:moveTo>
                      <a:pt x="12" y="7"/>
                    </a:move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97" name="Freeform 476"/>
              <p:cNvSpPr>
                <a:spLocks/>
              </p:cNvSpPr>
              <p:nvPr/>
            </p:nvSpPr>
            <p:spPr bwMode="auto">
              <a:xfrm>
                <a:off x="4404" y="2057"/>
                <a:ext cx="6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98" name="Freeform 477"/>
              <p:cNvSpPr>
                <a:spLocks/>
              </p:cNvSpPr>
              <p:nvPr/>
            </p:nvSpPr>
            <p:spPr bwMode="auto">
              <a:xfrm>
                <a:off x="4404" y="2069"/>
                <a:ext cx="6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99" name="Freeform 478"/>
              <p:cNvSpPr>
                <a:spLocks/>
              </p:cNvSpPr>
              <p:nvPr/>
            </p:nvSpPr>
            <p:spPr bwMode="auto">
              <a:xfrm>
                <a:off x="4404" y="2080"/>
                <a:ext cx="6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0" name="Freeform 479"/>
              <p:cNvSpPr>
                <a:spLocks/>
              </p:cNvSpPr>
              <p:nvPr/>
            </p:nvSpPr>
            <p:spPr bwMode="auto">
              <a:xfrm>
                <a:off x="4404" y="2092"/>
                <a:ext cx="6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1" name="Freeform 480"/>
              <p:cNvSpPr>
                <a:spLocks/>
              </p:cNvSpPr>
              <p:nvPr/>
            </p:nvSpPr>
            <p:spPr bwMode="auto">
              <a:xfrm>
                <a:off x="4404" y="2103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2" name="Freeform 481"/>
              <p:cNvSpPr>
                <a:spLocks/>
              </p:cNvSpPr>
              <p:nvPr/>
            </p:nvSpPr>
            <p:spPr bwMode="auto">
              <a:xfrm>
                <a:off x="4404" y="2115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3" name="Freeform 482"/>
              <p:cNvSpPr>
                <a:spLocks/>
              </p:cNvSpPr>
              <p:nvPr/>
            </p:nvSpPr>
            <p:spPr bwMode="auto">
              <a:xfrm>
                <a:off x="4404" y="2126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4" name="Freeform 483"/>
              <p:cNvSpPr>
                <a:spLocks/>
              </p:cNvSpPr>
              <p:nvPr/>
            </p:nvSpPr>
            <p:spPr bwMode="auto">
              <a:xfrm>
                <a:off x="4404" y="2138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5" name="Freeform 484"/>
              <p:cNvSpPr>
                <a:spLocks/>
              </p:cNvSpPr>
              <p:nvPr/>
            </p:nvSpPr>
            <p:spPr bwMode="auto">
              <a:xfrm>
                <a:off x="4404" y="2149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6" name="Freeform 485"/>
              <p:cNvSpPr>
                <a:spLocks/>
              </p:cNvSpPr>
              <p:nvPr/>
            </p:nvSpPr>
            <p:spPr bwMode="auto">
              <a:xfrm>
                <a:off x="4404" y="2161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7" name="Freeform 486"/>
              <p:cNvSpPr>
                <a:spLocks/>
              </p:cNvSpPr>
              <p:nvPr/>
            </p:nvSpPr>
            <p:spPr bwMode="auto">
              <a:xfrm>
                <a:off x="4404" y="2172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8" name="Freeform 487"/>
              <p:cNvSpPr>
                <a:spLocks/>
              </p:cNvSpPr>
              <p:nvPr/>
            </p:nvSpPr>
            <p:spPr bwMode="auto">
              <a:xfrm>
                <a:off x="4404" y="2184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09" name="Freeform 488"/>
              <p:cNvSpPr>
                <a:spLocks/>
              </p:cNvSpPr>
              <p:nvPr/>
            </p:nvSpPr>
            <p:spPr bwMode="auto">
              <a:xfrm>
                <a:off x="4404" y="2195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10" name="Freeform 489"/>
              <p:cNvSpPr>
                <a:spLocks/>
              </p:cNvSpPr>
              <p:nvPr/>
            </p:nvSpPr>
            <p:spPr bwMode="auto">
              <a:xfrm>
                <a:off x="4404" y="2207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11" name="Freeform 490"/>
              <p:cNvSpPr>
                <a:spLocks/>
              </p:cNvSpPr>
              <p:nvPr/>
            </p:nvSpPr>
            <p:spPr bwMode="auto">
              <a:xfrm>
                <a:off x="4404" y="2218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12" name="Freeform 491"/>
              <p:cNvSpPr>
                <a:spLocks/>
              </p:cNvSpPr>
              <p:nvPr/>
            </p:nvSpPr>
            <p:spPr bwMode="auto">
              <a:xfrm>
                <a:off x="4404" y="2230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13" name="Freeform 492"/>
              <p:cNvSpPr>
                <a:spLocks/>
              </p:cNvSpPr>
              <p:nvPr/>
            </p:nvSpPr>
            <p:spPr bwMode="auto">
              <a:xfrm>
                <a:off x="4404" y="2241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14" name="Freeform 493"/>
              <p:cNvSpPr>
                <a:spLocks/>
              </p:cNvSpPr>
              <p:nvPr/>
            </p:nvSpPr>
            <p:spPr bwMode="auto">
              <a:xfrm>
                <a:off x="4404" y="2253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15" name="Freeform 494"/>
              <p:cNvSpPr>
                <a:spLocks/>
              </p:cNvSpPr>
              <p:nvPr/>
            </p:nvSpPr>
            <p:spPr bwMode="auto">
              <a:xfrm>
                <a:off x="4404" y="2264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16" name="Freeform 495"/>
              <p:cNvSpPr>
                <a:spLocks/>
              </p:cNvSpPr>
              <p:nvPr/>
            </p:nvSpPr>
            <p:spPr bwMode="auto">
              <a:xfrm>
                <a:off x="4404" y="2276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17" name="Freeform 496"/>
              <p:cNvSpPr>
                <a:spLocks/>
              </p:cNvSpPr>
              <p:nvPr/>
            </p:nvSpPr>
            <p:spPr bwMode="auto">
              <a:xfrm>
                <a:off x="4404" y="2287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18" name="Freeform 497"/>
              <p:cNvSpPr>
                <a:spLocks/>
              </p:cNvSpPr>
              <p:nvPr/>
            </p:nvSpPr>
            <p:spPr bwMode="auto">
              <a:xfrm>
                <a:off x="4404" y="2299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19" name="Freeform 498"/>
              <p:cNvSpPr>
                <a:spLocks/>
              </p:cNvSpPr>
              <p:nvPr/>
            </p:nvSpPr>
            <p:spPr bwMode="auto">
              <a:xfrm>
                <a:off x="4404" y="2310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20" name="Freeform 499"/>
              <p:cNvSpPr>
                <a:spLocks/>
              </p:cNvSpPr>
              <p:nvPr/>
            </p:nvSpPr>
            <p:spPr bwMode="auto">
              <a:xfrm>
                <a:off x="4404" y="2322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21" name="Freeform 500"/>
              <p:cNvSpPr>
                <a:spLocks/>
              </p:cNvSpPr>
              <p:nvPr/>
            </p:nvSpPr>
            <p:spPr bwMode="auto">
              <a:xfrm>
                <a:off x="4404" y="2333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22" name="Freeform 501"/>
              <p:cNvSpPr>
                <a:spLocks/>
              </p:cNvSpPr>
              <p:nvPr/>
            </p:nvSpPr>
            <p:spPr bwMode="auto">
              <a:xfrm>
                <a:off x="4404" y="2345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23" name="Freeform 502"/>
              <p:cNvSpPr>
                <a:spLocks/>
              </p:cNvSpPr>
              <p:nvPr/>
            </p:nvSpPr>
            <p:spPr bwMode="auto">
              <a:xfrm>
                <a:off x="4404" y="2356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24" name="Freeform 503"/>
              <p:cNvSpPr>
                <a:spLocks/>
              </p:cNvSpPr>
              <p:nvPr/>
            </p:nvSpPr>
            <p:spPr bwMode="auto">
              <a:xfrm>
                <a:off x="4404" y="2368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25" name="Freeform 504"/>
              <p:cNvSpPr>
                <a:spLocks/>
              </p:cNvSpPr>
              <p:nvPr/>
            </p:nvSpPr>
            <p:spPr bwMode="auto">
              <a:xfrm>
                <a:off x="4404" y="2379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78" name="Group 536"/>
            <p:cNvGrpSpPr>
              <a:grpSpLocks/>
            </p:cNvGrpSpPr>
            <p:nvPr/>
          </p:nvGrpSpPr>
          <p:grpSpPr bwMode="auto">
            <a:xfrm>
              <a:off x="4519" y="2046"/>
              <a:ext cx="6" cy="339"/>
              <a:chOff x="4519" y="2046"/>
              <a:chExt cx="6" cy="339"/>
            </a:xfrm>
          </p:grpSpPr>
          <p:sp>
            <p:nvSpPr>
              <p:cNvPr id="966" name="Freeform 506"/>
              <p:cNvSpPr>
                <a:spLocks/>
              </p:cNvSpPr>
              <p:nvPr/>
            </p:nvSpPr>
            <p:spPr bwMode="auto">
              <a:xfrm>
                <a:off x="4519" y="2046"/>
                <a:ext cx="6" cy="6"/>
              </a:xfrm>
              <a:custGeom>
                <a:avLst/>
                <a:gdLst>
                  <a:gd name="T0" fmla="*/ 12 w 12"/>
                  <a:gd name="T1" fmla="*/ 7 h 11"/>
                  <a:gd name="T2" fmla="*/ 12 w 12"/>
                  <a:gd name="T3" fmla="*/ 6 h 11"/>
                  <a:gd name="T4" fmla="*/ 10 w 12"/>
                  <a:gd name="T5" fmla="*/ 4 h 11"/>
                  <a:gd name="T6" fmla="*/ 8 w 12"/>
                  <a:gd name="T7" fmla="*/ 2 h 11"/>
                  <a:gd name="T8" fmla="*/ 6 w 12"/>
                  <a:gd name="T9" fmla="*/ 0 h 11"/>
                  <a:gd name="T10" fmla="*/ 6 w 12"/>
                  <a:gd name="T11" fmla="*/ 0 h 11"/>
                  <a:gd name="T12" fmla="*/ 4 w 12"/>
                  <a:gd name="T13" fmla="*/ 2 h 11"/>
                  <a:gd name="T14" fmla="*/ 2 w 12"/>
                  <a:gd name="T15" fmla="*/ 4 h 11"/>
                  <a:gd name="T16" fmla="*/ 0 w 12"/>
                  <a:gd name="T17" fmla="*/ 6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1">
                    <a:moveTo>
                      <a:pt x="12" y="7"/>
                    </a:move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67" name="Freeform 507"/>
              <p:cNvSpPr>
                <a:spLocks/>
              </p:cNvSpPr>
              <p:nvPr/>
            </p:nvSpPr>
            <p:spPr bwMode="auto">
              <a:xfrm>
                <a:off x="4519" y="2057"/>
                <a:ext cx="6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68" name="Freeform 508"/>
              <p:cNvSpPr>
                <a:spLocks/>
              </p:cNvSpPr>
              <p:nvPr/>
            </p:nvSpPr>
            <p:spPr bwMode="auto">
              <a:xfrm>
                <a:off x="4519" y="2069"/>
                <a:ext cx="6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69" name="Freeform 509"/>
              <p:cNvSpPr>
                <a:spLocks/>
              </p:cNvSpPr>
              <p:nvPr/>
            </p:nvSpPr>
            <p:spPr bwMode="auto">
              <a:xfrm>
                <a:off x="4519" y="2080"/>
                <a:ext cx="6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70" name="Freeform 510"/>
              <p:cNvSpPr>
                <a:spLocks/>
              </p:cNvSpPr>
              <p:nvPr/>
            </p:nvSpPr>
            <p:spPr bwMode="auto">
              <a:xfrm>
                <a:off x="4519" y="2092"/>
                <a:ext cx="6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71" name="Freeform 511"/>
              <p:cNvSpPr>
                <a:spLocks/>
              </p:cNvSpPr>
              <p:nvPr/>
            </p:nvSpPr>
            <p:spPr bwMode="auto">
              <a:xfrm>
                <a:off x="4519" y="2103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72" name="Freeform 512"/>
              <p:cNvSpPr>
                <a:spLocks/>
              </p:cNvSpPr>
              <p:nvPr/>
            </p:nvSpPr>
            <p:spPr bwMode="auto">
              <a:xfrm>
                <a:off x="4519" y="2115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73" name="Freeform 513"/>
              <p:cNvSpPr>
                <a:spLocks/>
              </p:cNvSpPr>
              <p:nvPr/>
            </p:nvSpPr>
            <p:spPr bwMode="auto">
              <a:xfrm>
                <a:off x="4519" y="2126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74" name="Freeform 514"/>
              <p:cNvSpPr>
                <a:spLocks/>
              </p:cNvSpPr>
              <p:nvPr/>
            </p:nvSpPr>
            <p:spPr bwMode="auto">
              <a:xfrm>
                <a:off x="4519" y="2138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75" name="Freeform 515"/>
              <p:cNvSpPr>
                <a:spLocks/>
              </p:cNvSpPr>
              <p:nvPr/>
            </p:nvSpPr>
            <p:spPr bwMode="auto">
              <a:xfrm>
                <a:off x="4519" y="2149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76" name="Freeform 516"/>
              <p:cNvSpPr>
                <a:spLocks/>
              </p:cNvSpPr>
              <p:nvPr/>
            </p:nvSpPr>
            <p:spPr bwMode="auto">
              <a:xfrm>
                <a:off x="4519" y="2161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77" name="Freeform 517"/>
              <p:cNvSpPr>
                <a:spLocks/>
              </p:cNvSpPr>
              <p:nvPr/>
            </p:nvSpPr>
            <p:spPr bwMode="auto">
              <a:xfrm>
                <a:off x="4519" y="2172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78" name="Freeform 518"/>
              <p:cNvSpPr>
                <a:spLocks/>
              </p:cNvSpPr>
              <p:nvPr/>
            </p:nvSpPr>
            <p:spPr bwMode="auto">
              <a:xfrm>
                <a:off x="4519" y="2184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79" name="Freeform 519"/>
              <p:cNvSpPr>
                <a:spLocks/>
              </p:cNvSpPr>
              <p:nvPr/>
            </p:nvSpPr>
            <p:spPr bwMode="auto">
              <a:xfrm>
                <a:off x="4519" y="2195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80" name="Freeform 520"/>
              <p:cNvSpPr>
                <a:spLocks/>
              </p:cNvSpPr>
              <p:nvPr/>
            </p:nvSpPr>
            <p:spPr bwMode="auto">
              <a:xfrm>
                <a:off x="4519" y="2207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81" name="Freeform 521"/>
              <p:cNvSpPr>
                <a:spLocks/>
              </p:cNvSpPr>
              <p:nvPr/>
            </p:nvSpPr>
            <p:spPr bwMode="auto">
              <a:xfrm>
                <a:off x="4519" y="2218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82" name="Freeform 522"/>
              <p:cNvSpPr>
                <a:spLocks/>
              </p:cNvSpPr>
              <p:nvPr/>
            </p:nvSpPr>
            <p:spPr bwMode="auto">
              <a:xfrm>
                <a:off x="4519" y="2230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83" name="Freeform 523"/>
              <p:cNvSpPr>
                <a:spLocks/>
              </p:cNvSpPr>
              <p:nvPr/>
            </p:nvSpPr>
            <p:spPr bwMode="auto">
              <a:xfrm>
                <a:off x="4519" y="2241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84" name="Freeform 524"/>
              <p:cNvSpPr>
                <a:spLocks/>
              </p:cNvSpPr>
              <p:nvPr/>
            </p:nvSpPr>
            <p:spPr bwMode="auto">
              <a:xfrm>
                <a:off x="4519" y="2253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85" name="Freeform 525"/>
              <p:cNvSpPr>
                <a:spLocks/>
              </p:cNvSpPr>
              <p:nvPr/>
            </p:nvSpPr>
            <p:spPr bwMode="auto">
              <a:xfrm>
                <a:off x="4519" y="2264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86" name="Freeform 526"/>
              <p:cNvSpPr>
                <a:spLocks/>
              </p:cNvSpPr>
              <p:nvPr/>
            </p:nvSpPr>
            <p:spPr bwMode="auto">
              <a:xfrm>
                <a:off x="4519" y="2276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87" name="Freeform 527"/>
              <p:cNvSpPr>
                <a:spLocks/>
              </p:cNvSpPr>
              <p:nvPr/>
            </p:nvSpPr>
            <p:spPr bwMode="auto">
              <a:xfrm>
                <a:off x="4519" y="2287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88" name="Freeform 528"/>
              <p:cNvSpPr>
                <a:spLocks/>
              </p:cNvSpPr>
              <p:nvPr/>
            </p:nvSpPr>
            <p:spPr bwMode="auto">
              <a:xfrm>
                <a:off x="4519" y="2299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89" name="Freeform 529"/>
              <p:cNvSpPr>
                <a:spLocks/>
              </p:cNvSpPr>
              <p:nvPr/>
            </p:nvSpPr>
            <p:spPr bwMode="auto">
              <a:xfrm>
                <a:off x="4519" y="2310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90" name="Freeform 530"/>
              <p:cNvSpPr>
                <a:spLocks/>
              </p:cNvSpPr>
              <p:nvPr/>
            </p:nvSpPr>
            <p:spPr bwMode="auto">
              <a:xfrm>
                <a:off x="4519" y="2322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91" name="Freeform 531"/>
              <p:cNvSpPr>
                <a:spLocks/>
              </p:cNvSpPr>
              <p:nvPr/>
            </p:nvSpPr>
            <p:spPr bwMode="auto">
              <a:xfrm>
                <a:off x="4519" y="2333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92" name="Freeform 532"/>
              <p:cNvSpPr>
                <a:spLocks/>
              </p:cNvSpPr>
              <p:nvPr/>
            </p:nvSpPr>
            <p:spPr bwMode="auto">
              <a:xfrm>
                <a:off x="4519" y="2345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93" name="Freeform 533"/>
              <p:cNvSpPr>
                <a:spLocks/>
              </p:cNvSpPr>
              <p:nvPr/>
            </p:nvSpPr>
            <p:spPr bwMode="auto">
              <a:xfrm>
                <a:off x="4519" y="2356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94" name="Freeform 534"/>
              <p:cNvSpPr>
                <a:spLocks/>
              </p:cNvSpPr>
              <p:nvPr/>
            </p:nvSpPr>
            <p:spPr bwMode="auto">
              <a:xfrm>
                <a:off x="4519" y="2368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95" name="Freeform 535"/>
              <p:cNvSpPr>
                <a:spLocks/>
              </p:cNvSpPr>
              <p:nvPr/>
            </p:nvSpPr>
            <p:spPr bwMode="auto">
              <a:xfrm>
                <a:off x="4519" y="2379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79" name="Group 567"/>
            <p:cNvGrpSpPr>
              <a:grpSpLocks/>
            </p:cNvGrpSpPr>
            <p:nvPr/>
          </p:nvGrpSpPr>
          <p:grpSpPr bwMode="auto">
            <a:xfrm>
              <a:off x="4634" y="2046"/>
              <a:ext cx="6" cy="339"/>
              <a:chOff x="4634" y="2046"/>
              <a:chExt cx="6" cy="339"/>
            </a:xfrm>
          </p:grpSpPr>
          <p:sp>
            <p:nvSpPr>
              <p:cNvPr id="936" name="Freeform 537"/>
              <p:cNvSpPr>
                <a:spLocks/>
              </p:cNvSpPr>
              <p:nvPr/>
            </p:nvSpPr>
            <p:spPr bwMode="auto">
              <a:xfrm>
                <a:off x="4634" y="2046"/>
                <a:ext cx="6" cy="6"/>
              </a:xfrm>
              <a:custGeom>
                <a:avLst/>
                <a:gdLst>
                  <a:gd name="T0" fmla="*/ 11 w 11"/>
                  <a:gd name="T1" fmla="*/ 7 h 11"/>
                  <a:gd name="T2" fmla="*/ 11 w 11"/>
                  <a:gd name="T3" fmla="*/ 6 h 11"/>
                  <a:gd name="T4" fmla="*/ 9 w 11"/>
                  <a:gd name="T5" fmla="*/ 4 h 11"/>
                  <a:gd name="T6" fmla="*/ 7 w 11"/>
                  <a:gd name="T7" fmla="*/ 2 h 11"/>
                  <a:gd name="T8" fmla="*/ 5 w 11"/>
                  <a:gd name="T9" fmla="*/ 0 h 11"/>
                  <a:gd name="T10" fmla="*/ 5 w 11"/>
                  <a:gd name="T11" fmla="*/ 0 h 11"/>
                  <a:gd name="T12" fmla="*/ 3 w 11"/>
                  <a:gd name="T13" fmla="*/ 2 h 11"/>
                  <a:gd name="T14" fmla="*/ 1 w 11"/>
                  <a:gd name="T15" fmla="*/ 4 h 11"/>
                  <a:gd name="T16" fmla="*/ 0 w 11"/>
                  <a:gd name="T17" fmla="*/ 6 h 11"/>
                  <a:gd name="T18" fmla="*/ 0 w 11"/>
                  <a:gd name="T19" fmla="*/ 6 h 11"/>
                  <a:gd name="T20" fmla="*/ 0 w 11"/>
                  <a:gd name="T21" fmla="*/ 6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1">
                    <a:moveTo>
                      <a:pt x="11" y="7"/>
                    </a:move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37" name="Freeform 538"/>
              <p:cNvSpPr>
                <a:spLocks/>
              </p:cNvSpPr>
              <p:nvPr/>
            </p:nvSpPr>
            <p:spPr bwMode="auto">
              <a:xfrm>
                <a:off x="4634" y="2057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38" name="Freeform 539"/>
              <p:cNvSpPr>
                <a:spLocks/>
              </p:cNvSpPr>
              <p:nvPr/>
            </p:nvSpPr>
            <p:spPr bwMode="auto">
              <a:xfrm>
                <a:off x="4634" y="2069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39" name="Freeform 540"/>
              <p:cNvSpPr>
                <a:spLocks/>
              </p:cNvSpPr>
              <p:nvPr/>
            </p:nvSpPr>
            <p:spPr bwMode="auto">
              <a:xfrm>
                <a:off x="4634" y="2080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40" name="Freeform 541"/>
              <p:cNvSpPr>
                <a:spLocks/>
              </p:cNvSpPr>
              <p:nvPr/>
            </p:nvSpPr>
            <p:spPr bwMode="auto">
              <a:xfrm>
                <a:off x="4634" y="2092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41" name="Freeform 542"/>
              <p:cNvSpPr>
                <a:spLocks/>
              </p:cNvSpPr>
              <p:nvPr/>
            </p:nvSpPr>
            <p:spPr bwMode="auto">
              <a:xfrm>
                <a:off x="4634" y="210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42" name="Freeform 543"/>
              <p:cNvSpPr>
                <a:spLocks/>
              </p:cNvSpPr>
              <p:nvPr/>
            </p:nvSpPr>
            <p:spPr bwMode="auto">
              <a:xfrm>
                <a:off x="4634" y="211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43" name="Freeform 544"/>
              <p:cNvSpPr>
                <a:spLocks/>
              </p:cNvSpPr>
              <p:nvPr/>
            </p:nvSpPr>
            <p:spPr bwMode="auto">
              <a:xfrm>
                <a:off x="4634" y="212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44" name="Freeform 545"/>
              <p:cNvSpPr>
                <a:spLocks/>
              </p:cNvSpPr>
              <p:nvPr/>
            </p:nvSpPr>
            <p:spPr bwMode="auto">
              <a:xfrm>
                <a:off x="4634" y="213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45" name="Freeform 546"/>
              <p:cNvSpPr>
                <a:spLocks/>
              </p:cNvSpPr>
              <p:nvPr/>
            </p:nvSpPr>
            <p:spPr bwMode="auto">
              <a:xfrm>
                <a:off x="4634" y="214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46" name="Freeform 547"/>
              <p:cNvSpPr>
                <a:spLocks/>
              </p:cNvSpPr>
              <p:nvPr/>
            </p:nvSpPr>
            <p:spPr bwMode="auto">
              <a:xfrm>
                <a:off x="4634" y="216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47" name="Freeform 548"/>
              <p:cNvSpPr>
                <a:spLocks/>
              </p:cNvSpPr>
              <p:nvPr/>
            </p:nvSpPr>
            <p:spPr bwMode="auto">
              <a:xfrm>
                <a:off x="4634" y="217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48" name="Freeform 549"/>
              <p:cNvSpPr>
                <a:spLocks/>
              </p:cNvSpPr>
              <p:nvPr/>
            </p:nvSpPr>
            <p:spPr bwMode="auto">
              <a:xfrm>
                <a:off x="4634" y="218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49" name="Freeform 550"/>
              <p:cNvSpPr>
                <a:spLocks/>
              </p:cNvSpPr>
              <p:nvPr/>
            </p:nvSpPr>
            <p:spPr bwMode="auto">
              <a:xfrm>
                <a:off x="4634" y="219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50" name="Freeform 551"/>
              <p:cNvSpPr>
                <a:spLocks/>
              </p:cNvSpPr>
              <p:nvPr/>
            </p:nvSpPr>
            <p:spPr bwMode="auto">
              <a:xfrm>
                <a:off x="4634" y="220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51" name="Freeform 552"/>
              <p:cNvSpPr>
                <a:spLocks/>
              </p:cNvSpPr>
              <p:nvPr/>
            </p:nvSpPr>
            <p:spPr bwMode="auto">
              <a:xfrm>
                <a:off x="4634" y="221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52" name="Freeform 553"/>
              <p:cNvSpPr>
                <a:spLocks/>
              </p:cNvSpPr>
              <p:nvPr/>
            </p:nvSpPr>
            <p:spPr bwMode="auto">
              <a:xfrm>
                <a:off x="4634" y="223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53" name="Freeform 554"/>
              <p:cNvSpPr>
                <a:spLocks/>
              </p:cNvSpPr>
              <p:nvPr/>
            </p:nvSpPr>
            <p:spPr bwMode="auto">
              <a:xfrm>
                <a:off x="4634" y="224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54" name="Freeform 555"/>
              <p:cNvSpPr>
                <a:spLocks/>
              </p:cNvSpPr>
              <p:nvPr/>
            </p:nvSpPr>
            <p:spPr bwMode="auto">
              <a:xfrm>
                <a:off x="4634" y="225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55" name="Freeform 556"/>
              <p:cNvSpPr>
                <a:spLocks/>
              </p:cNvSpPr>
              <p:nvPr/>
            </p:nvSpPr>
            <p:spPr bwMode="auto">
              <a:xfrm>
                <a:off x="4634" y="226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56" name="Freeform 557"/>
              <p:cNvSpPr>
                <a:spLocks/>
              </p:cNvSpPr>
              <p:nvPr/>
            </p:nvSpPr>
            <p:spPr bwMode="auto">
              <a:xfrm>
                <a:off x="4634" y="227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57" name="Freeform 558"/>
              <p:cNvSpPr>
                <a:spLocks/>
              </p:cNvSpPr>
              <p:nvPr/>
            </p:nvSpPr>
            <p:spPr bwMode="auto">
              <a:xfrm>
                <a:off x="4634" y="228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58" name="Freeform 559"/>
              <p:cNvSpPr>
                <a:spLocks/>
              </p:cNvSpPr>
              <p:nvPr/>
            </p:nvSpPr>
            <p:spPr bwMode="auto">
              <a:xfrm>
                <a:off x="4634" y="229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59" name="Freeform 560"/>
              <p:cNvSpPr>
                <a:spLocks/>
              </p:cNvSpPr>
              <p:nvPr/>
            </p:nvSpPr>
            <p:spPr bwMode="auto">
              <a:xfrm>
                <a:off x="4634" y="231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60" name="Freeform 561"/>
              <p:cNvSpPr>
                <a:spLocks/>
              </p:cNvSpPr>
              <p:nvPr/>
            </p:nvSpPr>
            <p:spPr bwMode="auto">
              <a:xfrm>
                <a:off x="4634" y="232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61" name="Freeform 562"/>
              <p:cNvSpPr>
                <a:spLocks/>
              </p:cNvSpPr>
              <p:nvPr/>
            </p:nvSpPr>
            <p:spPr bwMode="auto">
              <a:xfrm>
                <a:off x="4634" y="233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62" name="Freeform 563"/>
              <p:cNvSpPr>
                <a:spLocks/>
              </p:cNvSpPr>
              <p:nvPr/>
            </p:nvSpPr>
            <p:spPr bwMode="auto">
              <a:xfrm>
                <a:off x="4634" y="234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63" name="Freeform 564"/>
              <p:cNvSpPr>
                <a:spLocks/>
              </p:cNvSpPr>
              <p:nvPr/>
            </p:nvSpPr>
            <p:spPr bwMode="auto">
              <a:xfrm>
                <a:off x="4634" y="235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64" name="Freeform 565"/>
              <p:cNvSpPr>
                <a:spLocks/>
              </p:cNvSpPr>
              <p:nvPr/>
            </p:nvSpPr>
            <p:spPr bwMode="auto">
              <a:xfrm>
                <a:off x="4634" y="236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65" name="Freeform 566"/>
              <p:cNvSpPr>
                <a:spLocks/>
              </p:cNvSpPr>
              <p:nvPr/>
            </p:nvSpPr>
            <p:spPr bwMode="auto">
              <a:xfrm>
                <a:off x="4634" y="237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80" name="Group 598"/>
            <p:cNvGrpSpPr>
              <a:grpSpLocks/>
            </p:cNvGrpSpPr>
            <p:nvPr/>
          </p:nvGrpSpPr>
          <p:grpSpPr bwMode="auto">
            <a:xfrm>
              <a:off x="4749" y="2046"/>
              <a:ext cx="6" cy="339"/>
              <a:chOff x="4749" y="2046"/>
              <a:chExt cx="6" cy="339"/>
            </a:xfrm>
          </p:grpSpPr>
          <p:sp>
            <p:nvSpPr>
              <p:cNvPr id="905" name="Freeform 568"/>
              <p:cNvSpPr>
                <a:spLocks/>
              </p:cNvSpPr>
              <p:nvPr/>
            </p:nvSpPr>
            <p:spPr bwMode="auto">
              <a:xfrm>
                <a:off x="4749" y="2046"/>
                <a:ext cx="6" cy="6"/>
              </a:xfrm>
              <a:custGeom>
                <a:avLst/>
                <a:gdLst>
                  <a:gd name="T0" fmla="*/ 11 w 11"/>
                  <a:gd name="T1" fmla="*/ 7 h 11"/>
                  <a:gd name="T2" fmla="*/ 11 w 11"/>
                  <a:gd name="T3" fmla="*/ 6 h 11"/>
                  <a:gd name="T4" fmla="*/ 9 w 11"/>
                  <a:gd name="T5" fmla="*/ 4 h 11"/>
                  <a:gd name="T6" fmla="*/ 7 w 11"/>
                  <a:gd name="T7" fmla="*/ 2 h 11"/>
                  <a:gd name="T8" fmla="*/ 5 w 11"/>
                  <a:gd name="T9" fmla="*/ 0 h 11"/>
                  <a:gd name="T10" fmla="*/ 5 w 11"/>
                  <a:gd name="T11" fmla="*/ 0 h 11"/>
                  <a:gd name="T12" fmla="*/ 4 w 11"/>
                  <a:gd name="T13" fmla="*/ 2 h 11"/>
                  <a:gd name="T14" fmla="*/ 2 w 11"/>
                  <a:gd name="T15" fmla="*/ 4 h 11"/>
                  <a:gd name="T16" fmla="*/ 0 w 11"/>
                  <a:gd name="T17" fmla="*/ 6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1">
                    <a:moveTo>
                      <a:pt x="11" y="7"/>
                    </a:move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06" name="Freeform 569"/>
              <p:cNvSpPr>
                <a:spLocks/>
              </p:cNvSpPr>
              <p:nvPr/>
            </p:nvSpPr>
            <p:spPr bwMode="auto">
              <a:xfrm>
                <a:off x="4749" y="2057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07" name="Freeform 570"/>
              <p:cNvSpPr>
                <a:spLocks/>
              </p:cNvSpPr>
              <p:nvPr/>
            </p:nvSpPr>
            <p:spPr bwMode="auto">
              <a:xfrm>
                <a:off x="4749" y="2069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08" name="Freeform 571"/>
              <p:cNvSpPr>
                <a:spLocks/>
              </p:cNvSpPr>
              <p:nvPr/>
            </p:nvSpPr>
            <p:spPr bwMode="auto">
              <a:xfrm>
                <a:off x="4749" y="2080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09" name="Freeform 572"/>
              <p:cNvSpPr>
                <a:spLocks/>
              </p:cNvSpPr>
              <p:nvPr/>
            </p:nvSpPr>
            <p:spPr bwMode="auto">
              <a:xfrm>
                <a:off x="4749" y="2092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10" name="Freeform 573"/>
              <p:cNvSpPr>
                <a:spLocks/>
              </p:cNvSpPr>
              <p:nvPr/>
            </p:nvSpPr>
            <p:spPr bwMode="auto">
              <a:xfrm>
                <a:off x="4749" y="210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12" name="Freeform 574"/>
              <p:cNvSpPr>
                <a:spLocks/>
              </p:cNvSpPr>
              <p:nvPr/>
            </p:nvSpPr>
            <p:spPr bwMode="auto">
              <a:xfrm>
                <a:off x="4749" y="211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13" name="Freeform 575"/>
              <p:cNvSpPr>
                <a:spLocks/>
              </p:cNvSpPr>
              <p:nvPr/>
            </p:nvSpPr>
            <p:spPr bwMode="auto">
              <a:xfrm>
                <a:off x="4749" y="212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14" name="Freeform 576"/>
              <p:cNvSpPr>
                <a:spLocks/>
              </p:cNvSpPr>
              <p:nvPr/>
            </p:nvSpPr>
            <p:spPr bwMode="auto">
              <a:xfrm>
                <a:off x="4749" y="213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15" name="Freeform 577"/>
              <p:cNvSpPr>
                <a:spLocks/>
              </p:cNvSpPr>
              <p:nvPr/>
            </p:nvSpPr>
            <p:spPr bwMode="auto">
              <a:xfrm>
                <a:off x="4749" y="214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16" name="Freeform 578"/>
              <p:cNvSpPr>
                <a:spLocks/>
              </p:cNvSpPr>
              <p:nvPr/>
            </p:nvSpPr>
            <p:spPr bwMode="auto">
              <a:xfrm>
                <a:off x="4749" y="216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17" name="Freeform 579"/>
              <p:cNvSpPr>
                <a:spLocks/>
              </p:cNvSpPr>
              <p:nvPr/>
            </p:nvSpPr>
            <p:spPr bwMode="auto">
              <a:xfrm>
                <a:off x="4749" y="217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18" name="Freeform 580"/>
              <p:cNvSpPr>
                <a:spLocks/>
              </p:cNvSpPr>
              <p:nvPr/>
            </p:nvSpPr>
            <p:spPr bwMode="auto">
              <a:xfrm>
                <a:off x="4749" y="218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19" name="Freeform 581"/>
              <p:cNvSpPr>
                <a:spLocks/>
              </p:cNvSpPr>
              <p:nvPr/>
            </p:nvSpPr>
            <p:spPr bwMode="auto">
              <a:xfrm>
                <a:off x="4749" y="219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20" name="Freeform 582"/>
              <p:cNvSpPr>
                <a:spLocks/>
              </p:cNvSpPr>
              <p:nvPr/>
            </p:nvSpPr>
            <p:spPr bwMode="auto">
              <a:xfrm>
                <a:off x="4749" y="220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21" name="Freeform 583"/>
              <p:cNvSpPr>
                <a:spLocks/>
              </p:cNvSpPr>
              <p:nvPr/>
            </p:nvSpPr>
            <p:spPr bwMode="auto">
              <a:xfrm>
                <a:off x="4749" y="221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22" name="Freeform 584"/>
              <p:cNvSpPr>
                <a:spLocks/>
              </p:cNvSpPr>
              <p:nvPr/>
            </p:nvSpPr>
            <p:spPr bwMode="auto">
              <a:xfrm>
                <a:off x="4749" y="223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23" name="Freeform 585"/>
              <p:cNvSpPr>
                <a:spLocks/>
              </p:cNvSpPr>
              <p:nvPr/>
            </p:nvSpPr>
            <p:spPr bwMode="auto">
              <a:xfrm>
                <a:off x="4749" y="224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24" name="Freeform 586"/>
              <p:cNvSpPr>
                <a:spLocks/>
              </p:cNvSpPr>
              <p:nvPr/>
            </p:nvSpPr>
            <p:spPr bwMode="auto">
              <a:xfrm>
                <a:off x="4749" y="225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25" name="Freeform 587"/>
              <p:cNvSpPr>
                <a:spLocks/>
              </p:cNvSpPr>
              <p:nvPr/>
            </p:nvSpPr>
            <p:spPr bwMode="auto">
              <a:xfrm>
                <a:off x="4749" y="226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26" name="Freeform 588"/>
              <p:cNvSpPr>
                <a:spLocks/>
              </p:cNvSpPr>
              <p:nvPr/>
            </p:nvSpPr>
            <p:spPr bwMode="auto">
              <a:xfrm>
                <a:off x="4749" y="227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27" name="Freeform 589"/>
              <p:cNvSpPr>
                <a:spLocks/>
              </p:cNvSpPr>
              <p:nvPr/>
            </p:nvSpPr>
            <p:spPr bwMode="auto">
              <a:xfrm>
                <a:off x="4749" y="228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28" name="Freeform 590"/>
              <p:cNvSpPr>
                <a:spLocks/>
              </p:cNvSpPr>
              <p:nvPr/>
            </p:nvSpPr>
            <p:spPr bwMode="auto">
              <a:xfrm>
                <a:off x="4749" y="229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29" name="Freeform 591"/>
              <p:cNvSpPr>
                <a:spLocks/>
              </p:cNvSpPr>
              <p:nvPr/>
            </p:nvSpPr>
            <p:spPr bwMode="auto">
              <a:xfrm>
                <a:off x="4749" y="231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30" name="Freeform 592"/>
              <p:cNvSpPr>
                <a:spLocks/>
              </p:cNvSpPr>
              <p:nvPr/>
            </p:nvSpPr>
            <p:spPr bwMode="auto">
              <a:xfrm>
                <a:off x="4749" y="232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31" name="Freeform 593"/>
              <p:cNvSpPr>
                <a:spLocks/>
              </p:cNvSpPr>
              <p:nvPr/>
            </p:nvSpPr>
            <p:spPr bwMode="auto">
              <a:xfrm>
                <a:off x="4749" y="233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32" name="Freeform 594"/>
              <p:cNvSpPr>
                <a:spLocks/>
              </p:cNvSpPr>
              <p:nvPr/>
            </p:nvSpPr>
            <p:spPr bwMode="auto">
              <a:xfrm>
                <a:off x="4749" y="234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33" name="Freeform 595"/>
              <p:cNvSpPr>
                <a:spLocks/>
              </p:cNvSpPr>
              <p:nvPr/>
            </p:nvSpPr>
            <p:spPr bwMode="auto">
              <a:xfrm>
                <a:off x="4749" y="235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34" name="Freeform 596"/>
              <p:cNvSpPr>
                <a:spLocks/>
              </p:cNvSpPr>
              <p:nvPr/>
            </p:nvSpPr>
            <p:spPr bwMode="auto">
              <a:xfrm>
                <a:off x="4749" y="236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35" name="Freeform 597"/>
              <p:cNvSpPr>
                <a:spLocks/>
              </p:cNvSpPr>
              <p:nvPr/>
            </p:nvSpPr>
            <p:spPr bwMode="auto">
              <a:xfrm>
                <a:off x="4749" y="237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81" name="Group 629"/>
            <p:cNvGrpSpPr>
              <a:grpSpLocks/>
            </p:cNvGrpSpPr>
            <p:nvPr/>
          </p:nvGrpSpPr>
          <p:grpSpPr bwMode="auto">
            <a:xfrm>
              <a:off x="4864" y="2046"/>
              <a:ext cx="6" cy="339"/>
              <a:chOff x="4864" y="2046"/>
              <a:chExt cx="6" cy="339"/>
            </a:xfrm>
          </p:grpSpPr>
          <p:sp>
            <p:nvSpPr>
              <p:cNvPr id="875" name="Freeform 599"/>
              <p:cNvSpPr>
                <a:spLocks/>
              </p:cNvSpPr>
              <p:nvPr/>
            </p:nvSpPr>
            <p:spPr bwMode="auto">
              <a:xfrm>
                <a:off x="4864" y="2046"/>
                <a:ext cx="6" cy="6"/>
              </a:xfrm>
              <a:custGeom>
                <a:avLst/>
                <a:gdLst>
                  <a:gd name="T0" fmla="*/ 11 w 11"/>
                  <a:gd name="T1" fmla="*/ 7 h 11"/>
                  <a:gd name="T2" fmla="*/ 11 w 11"/>
                  <a:gd name="T3" fmla="*/ 6 h 11"/>
                  <a:gd name="T4" fmla="*/ 9 w 11"/>
                  <a:gd name="T5" fmla="*/ 4 h 11"/>
                  <a:gd name="T6" fmla="*/ 7 w 11"/>
                  <a:gd name="T7" fmla="*/ 2 h 11"/>
                  <a:gd name="T8" fmla="*/ 6 w 11"/>
                  <a:gd name="T9" fmla="*/ 0 h 11"/>
                  <a:gd name="T10" fmla="*/ 6 w 11"/>
                  <a:gd name="T11" fmla="*/ 0 h 11"/>
                  <a:gd name="T12" fmla="*/ 4 w 11"/>
                  <a:gd name="T13" fmla="*/ 2 h 11"/>
                  <a:gd name="T14" fmla="*/ 2 w 11"/>
                  <a:gd name="T15" fmla="*/ 4 h 11"/>
                  <a:gd name="T16" fmla="*/ 0 w 11"/>
                  <a:gd name="T17" fmla="*/ 6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1">
                    <a:moveTo>
                      <a:pt x="11" y="7"/>
                    </a:move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76" name="Freeform 600"/>
              <p:cNvSpPr>
                <a:spLocks/>
              </p:cNvSpPr>
              <p:nvPr/>
            </p:nvSpPr>
            <p:spPr bwMode="auto">
              <a:xfrm>
                <a:off x="4864" y="2057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77" name="Freeform 601"/>
              <p:cNvSpPr>
                <a:spLocks/>
              </p:cNvSpPr>
              <p:nvPr/>
            </p:nvSpPr>
            <p:spPr bwMode="auto">
              <a:xfrm>
                <a:off x="4864" y="2069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78" name="Freeform 602"/>
              <p:cNvSpPr>
                <a:spLocks/>
              </p:cNvSpPr>
              <p:nvPr/>
            </p:nvSpPr>
            <p:spPr bwMode="auto">
              <a:xfrm>
                <a:off x="4864" y="2080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79" name="Freeform 603"/>
              <p:cNvSpPr>
                <a:spLocks/>
              </p:cNvSpPr>
              <p:nvPr/>
            </p:nvSpPr>
            <p:spPr bwMode="auto">
              <a:xfrm>
                <a:off x="4864" y="2092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80" name="Freeform 604"/>
              <p:cNvSpPr>
                <a:spLocks/>
              </p:cNvSpPr>
              <p:nvPr/>
            </p:nvSpPr>
            <p:spPr bwMode="auto">
              <a:xfrm>
                <a:off x="4864" y="210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81" name="Freeform 605"/>
              <p:cNvSpPr>
                <a:spLocks/>
              </p:cNvSpPr>
              <p:nvPr/>
            </p:nvSpPr>
            <p:spPr bwMode="auto">
              <a:xfrm>
                <a:off x="4864" y="211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82" name="Freeform 606"/>
              <p:cNvSpPr>
                <a:spLocks/>
              </p:cNvSpPr>
              <p:nvPr/>
            </p:nvSpPr>
            <p:spPr bwMode="auto">
              <a:xfrm>
                <a:off x="4864" y="212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83" name="Freeform 607"/>
              <p:cNvSpPr>
                <a:spLocks/>
              </p:cNvSpPr>
              <p:nvPr/>
            </p:nvSpPr>
            <p:spPr bwMode="auto">
              <a:xfrm>
                <a:off x="4864" y="213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84" name="Freeform 608"/>
              <p:cNvSpPr>
                <a:spLocks/>
              </p:cNvSpPr>
              <p:nvPr/>
            </p:nvSpPr>
            <p:spPr bwMode="auto">
              <a:xfrm>
                <a:off x="4864" y="214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85" name="Freeform 609"/>
              <p:cNvSpPr>
                <a:spLocks/>
              </p:cNvSpPr>
              <p:nvPr/>
            </p:nvSpPr>
            <p:spPr bwMode="auto">
              <a:xfrm>
                <a:off x="4864" y="216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86" name="Freeform 610"/>
              <p:cNvSpPr>
                <a:spLocks/>
              </p:cNvSpPr>
              <p:nvPr/>
            </p:nvSpPr>
            <p:spPr bwMode="auto">
              <a:xfrm>
                <a:off x="4864" y="217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87" name="Freeform 611"/>
              <p:cNvSpPr>
                <a:spLocks/>
              </p:cNvSpPr>
              <p:nvPr/>
            </p:nvSpPr>
            <p:spPr bwMode="auto">
              <a:xfrm>
                <a:off x="4864" y="218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88" name="Freeform 612"/>
              <p:cNvSpPr>
                <a:spLocks/>
              </p:cNvSpPr>
              <p:nvPr/>
            </p:nvSpPr>
            <p:spPr bwMode="auto">
              <a:xfrm>
                <a:off x="4864" y="219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89" name="Freeform 613"/>
              <p:cNvSpPr>
                <a:spLocks/>
              </p:cNvSpPr>
              <p:nvPr/>
            </p:nvSpPr>
            <p:spPr bwMode="auto">
              <a:xfrm>
                <a:off x="4864" y="220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90" name="Freeform 614"/>
              <p:cNvSpPr>
                <a:spLocks/>
              </p:cNvSpPr>
              <p:nvPr/>
            </p:nvSpPr>
            <p:spPr bwMode="auto">
              <a:xfrm>
                <a:off x="4864" y="221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91" name="Freeform 615"/>
              <p:cNvSpPr>
                <a:spLocks/>
              </p:cNvSpPr>
              <p:nvPr/>
            </p:nvSpPr>
            <p:spPr bwMode="auto">
              <a:xfrm>
                <a:off x="4864" y="223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92" name="Freeform 616"/>
              <p:cNvSpPr>
                <a:spLocks/>
              </p:cNvSpPr>
              <p:nvPr/>
            </p:nvSpPr>
            <p:spPr bwMode="auto">
              <a:xfrm>
                <a:off x="4864" y="224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93" name="Freeform 617"/>
              <p:cNvSpPr>
                <a:spLocks/>
              </p:cNvSpPr>
              <p:nvPr/>
            </p:nvSpPr>
            <p:spPr bwMode="auto">
              <a:xfrm>
                <a:off x="4864" y="225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94" name="Freeform 618"/>
              <p:cNvSpPr>
                <a:spLocks/>
              </p:cNvSpPr>
              <p:nvPr/>
            </p:nvSpPr>
            <p:spPr bwMode="auto">
              <a:xfrm>
                <a:off x="4864" y="226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95" name="Freeform 619"/>
              <p:cNvSpPr>
                <a:spLocks/>
              </p:cNvSpPr>
              <p:nvPr/>
            </p:nvSpPr>
            <p:spPr bwMode="auto">
              <a:xfrm>
                <a:off x="4864" y="227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96" name="Freeform 620"/>
              <p:cNvSpPr>
                <a:spLocks/>
              </p:cNvSpPr>
              <p:nvPr/>
            </p:nvSpPr>
            <p:spPr bwMode="auto">
              <a:xfrm>
                <a:off x="4864" y="228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97" name="Freeform 621"/>
              <p:cNvSpPr>
                <a:spLocks/>
              </p:cNvSpPr>
              <p:nvPr/>
            </p:nvSpPr>
            <p:spPr bwMode="auto">
              <a:xfrm>
                <a:off x="4864" y="229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98" name="Freeform 622"/>
              <p:cNvSpPr>
                <a:spLocks/>
              </p:cNvSpPr>
              <p:nvPr/>
            </p:nvSpPr>
            <p:spPr bwMode="auto">
              <a:xfrm>
                <a:off x="4864" y="231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99" name="Freeform 623"/>
              <p:cNvSpPr>
                <a:spLocks/>
              </p:cNvSpPr>
              <p:nvPr/>
            </p:nvSpPr>
            <p:spPr bwMode="auto">
              <a:xfrm>
                <a:off x="4864" y="232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00" name="Freeform 624"/>
              <p:cNvSpPr>
                <a:spLocks/>
              </p:cNvSpPr>
              <p:nvPr/>
            </p:nvSpPr>
            <p:spPr bwMode="auto">
              <a:xfrm>
                <a:off x="4864" y="233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01" name="Freeform 625"/>
              <p:cNvSpPr>
                <a:spLocks/>
              </p:cNvSpPr>
              <p:nvPr/>
            </p:nvSpPr>
            <p:spPr bwMode="auto">
              <a:xfrm>
                <a:off x="4864" y="234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02" name="Freeform 626"/>
              <p:cNvSpPr>
                <a:spLocks/>
              </p:cNvSpPr>
              <p:nvPr/>
            </p:nvSpPr>
            <p:spPr bwMode="auto">
              <a:xfrm>
                <a:off x="4864" y="235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03" name="Freeform 627"/>
              <p:cNvSpPr>
                <a:spLocks/>
              </p:cNvSpPr>
              <p:nvPr/>
            </p:nvSpPr>
            <p:spPr bwMode="auto">
              <a:xfrm>
                <a:off x="4864" y="236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04" name="Freeform 628"/>
              <p:cNvSpPr>
                <a:spLocks/>
              </p:cNvSpPr>
              <p:nvPr/>
            </p:nvSpPr>
            <p:spPr bwMode="auto">
              <a:xfrm>
                <a:off x="4864" y="237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82" name="Group 660"/>
            <p:cNvGrpSpPr>
              <a:grpSpLocks/>
            </p:cNvGrpSpPr>
            <p:nvPr/>
          </p:nvGrpSpPr>
          <p:grpSpPr bwMode="auto">
            <a:xfrm>
              <a:off x="4979" y="2046"/>
              <a:ext cx="6" cy="339"/>
              <a:chOff x="4979" y="2046"/>
              <a:chExt cx="6" cy="339"/>
            </a:xfrm>
          </p:grpSpPr>
          <p:sp>
            <p:nvSpPr>
              <p:cNvPr id="845" name="Freeform 630"/>
              <p:cNvSpPr>
                <a:spLocks/>
              </p:cNvSpPr>
              <p:nvPr/>
            </p:nvSpPr>
            <p:spPr bwMode="auto">
              <a:xfrm>
                <a:off x="4979" y="2046"/>
                <a:ext cx="6" cy="6"/>
              </a:xfrm>
              <a:custGeom>
                <a:avLst/>
                <a:gdLst>
                  <a:gd name="T0" fmla="*/ 11 w 11"/>
                  <a:gd name="T1" fmla="*/ 7 h 11"/>
                  <a:gd name="T2" fmla="*/ 11 w 11"/>
                  <a:gd name="T3" fmla="*/ 6 h 11"/>
                  <a:gd name="T4" fmla="*/ 10 w 11"/>
                  <a:gd name="T5" fmla="*/ 4 h 11"/>
                  <a:gd name="T6" fmla="*/ 8 w 11"/>
                  <a:gd name="T7" fmla="*/ 2 h 11"/>
                  <a:gd name="T8" fmla="*/ 6 w 11"/>
                  <a:gd name="T9" fmla="*/ 0 h 11"/>
                  <a:gd name="T10" fmla="*/ 6 w 11"/>
                  <a:gd name="T11" fmla="*/ 0 h 11"/>
                  <a:gd name="T12" fmla="*/ 4 w 11"/>
                  <a:gd name="T13" fmla="*/ 2 h 11"/>
                  <a:gd name="T14" fmla="*/ 2 w 11"/>
                  <a:gd name="T15" fmla="*/ 4 h 11"/>
                  <a:gd name="T16" fmla="*/ 0 w 11"/>
                  <a:gd name="T17" fmla="*/ 6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1">
                    <a:moveTo>
                      <a:pt x="11" y="7"/>
                    </a:moveTo>
                    <a:lnTo>
                      <a:pt x="11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46" name="Freeform 631"/>
              <p:cNvSpPr>
                <a:spLocks/>
              </p:cNvSpPr>
              <p:nvPr/>
            </p:nvSpPr>
            <p:spPr bwMode="auto">
              <a:xfrm>
                <a:off x="4979" y="2057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47" name="Freeform 632"/>
              <p:cNvSpPr>
                <a:spLocks/>
              </p:cNvSpPr>
              <p:nvPr/>
            </p:nvSpPr>
            <p:spPr bwMode="auto">
              <a:xfrm>
                <a:off x="4979" y="2069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48" name="Freeform 633"/>
              <p:cNvSpPr>
                <a:spLocks/>
              </p:cNvSpPr>
              <p:nvPr/>
            </p:nvSpPr>
            <p:spPr bwMode="auto">
              <a:xfrm>
                <a:off x="4979" y="2080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49" name="Freeform 634"/>
              <p:cNvSpPr>
                <a:spLocks/>
              </p:cNvSpPr>
              <p:nvPr/>
            </p:nvSpPr>
            <p:spPr bwMode="auto">
              <a:xfrm>
                <a:off x="4979" y="2092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50" name="Freeform 635"/>
              <p:cNvSpPr>
                <a:spLocks/>
              </p:cNvSpPr>
              <p:nvPr/>
            </p:nvSpPr>
            <p:spPr bwMode="auto">
              <a:xfrm>
                <a:off x="4979" y="210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51" name="Freeform 636"/>
              <p:cNvSpPr>
                <a:spLocks/>
              </p:cNvSpPr>
              <p:nvPr/>
            </p:nvSpPr>
            <p:spPr bwMode="auto">
              <a:xfrm>
                <a:off x="4979" y="211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52" name="Freeform 637"/>
              <p:cNvSpPr>
                <a:spLocks/>
              </p:cNvSpPr>
              <p:nvPr/>
            </p:nvSpPr>
            <p:spPr bwMode="auto">
              <a:xfrm>
                <a:off x="4979" y="212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53" name="Freeform 638"/>
              <p:cNvSpPr>
                <a:spLocks/>
              </p:cNvSpPr>
              <p:nvPr/>
            </p:nvSpPr>
            <p:spPr bwMode="auto">
              <a:xfrm>
                <a:off x="4979" y="213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54" name="Freeform 639"/>
              <p:cNvSpPr>
                <a:spLocks/>
              </p:cNvSpPr>
              <p:nvPr/>
            </p:nvSpPr>
            <p:spPr bwMode="auto">
              <a:xfrm>
                <a:off x="4979" y="214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55" name="Freeform 640"/>
              <p:cNvSpPr>
                <a:spLocks/>
              </p:cNvSpPr>
              <p:nvPr/>
            </p:nvSpPr>
            <p:spPr bwMode="auto">
              <a:xfrm>
                <a:off x="4979" y="216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56" name="Freeform 641"/>
              <p:cNvSpPr>
                <a:spLocks/>
              </p:cNvSpPr>
              <p:nvPr/>
            </p:nvSpPr>
            <p:spPr bwMode="auto">
              <a:xfrm>
                <a:off x="4979" y="217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57" name="Freeform 642"/>
              <p:cNvSpPr>
                <a:spLocks/>
              </p:cNvSpPr>
              <p:nvPr/>
            </p:nvSpPr>
            <p:spPr bwMode="auto">
              <a:xfrm>
                <a:off x="4979" y="218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58" name="Freeform 643"/>
              <p:cNvSpPr>
                <a:spLocks/>
              </p:cNvSpPr>
              <p:nvPr/>
            </p:nvSpPr>
            <p:spPr bwMode="auto">
              <a:xfrm>
                <a:off x="4979" y="219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59" name="Freeform 644"/>
              <p:cNvSpPr>
                <a:spLocks/>
              </p:cNvSpPr>
              <p:nvPr/>
            </p:nvSpPr>
            <p:spPr bwMode="auto">
              <a:xfrm>
                <a:off x="4979" y="220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60" name="Freeform 645"/>
              <p:cNvSpPr>
                <a:spLocks/>
              </p:cNvSpPr>
              <p:nvPr/>
            </p:nvSpPr>
            <p:spPr bwMode="auto">
              <a:xfrm>
                <a:off x="4979" y="221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61" name="Freeform 646"/>
              <p:cNvSpPr>
                <a:spLocks/>
              </p:cNvSpPr>
              <p:nvPr/>
            </p:nvSpPr>
            <p:spPr bwMode="auto">
              <a:xfrm>
                <a:off x="4979" y="223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62" name="Freeform 647"/>
              <p:cNvSpPr>
                <a:spLocks/>
              </p:cNvSpPr>
              <p:nvPr/>
            </p:nvSpPr>
            <p:spPr bwMode="auto">
              <a:xfrm>
                <a:off x="4979" y="224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63" name="Freeform 648"/>
              <p:cNvSpPr>
                <a:spLocks/>
              </p:cNvSpPr>
              <p:nvPr/>
            </p:nvSpPr>
            <p:spPr bwMode="auto">
              <a:xfrm>
                <a:off x="4979" y="225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64" name="Freeform 649"/>
              <p:cNvSpPr>
                <a:spLocks/>
              </p:cNvSpPr>
              <p:nvPr/>
            </p:nvSpPr>
            <p:spPr bwMode="auto">
              <a:xfrm>
                <a:off x="4979" y="226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65" name="Freeform 650"/>
              <p:cNvSpPr>
                <a:spLocks/>
              </p:cNvSpPr>
              <p:nvPr/>
            </p:nvSpPr>
            <p:spPr bwMode="auto">
              <a:xfrm>
                <a:off x="4979" y="227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66" name="Freeform 651"/>
              <p:cNvSpPr>
                <a:spLocks/>
              </p:cNvSpPr>
              <p:nvPr/>
            </p:nvSpPr>
            <p:spPr bwMode="auto">
              <a:xfrm>
                <a:off x="4979" y="228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67" name="Freeform 652"/>
              <p:cNvSpPr>
                <a:spLocks/>
              </p:cNvSpPr>
              <p:nvPr/>
            </p:nvSpPr>
            <p:spPr bwMode="auto">
              <a:xfrm>
                <a:off x="4979" y="229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68" name="Freeform 653"/>
              <p:cNvSpPr>
                <a:spLocks/>
              </p:cNvSpPr>
              <p:nvPr/>
            </p:nvSpPr>
            <p:spPr bwMode="auto">
              <a:xfrm>
                <a:off x="4979" y="231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69" name="Freeform 654"/>
              <p:cNvSpPr>
                <a:spLocks/>
              </p:cNvSpPr>
              <p:nvPr/>
            </p:nvSpPr>
            <p:spPr bwMode="auto">
              <a:xfrm>
                <a:off x="4979" y="232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70" name="Freeform 655"/>
              <p:cNvSpPr>
                <a:spLocks/>
              </p:cNvSpPr>
              <p:nvPr/>
            </p:nvSpPr>
            <p:spPr bwMode="auto">
              <a:xfrm>
                <a:off x="4979" y="233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71" name="Freeform 656"/>
              <p:cNvSpPr>
                <a:spLocks/>
              </p:cNvSpPr>
              <p:nvPr/>
            </p:nvSpPr>
            <p:spPr bwMode="auto">
              <a:xfrm>
                <a:off x="4979" y="234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72" name="Freeform 657"/>
              <p:cNvSpPr>
                <a:spLocks/>
              </p:cNvSpPr>
              <p:nvPr/>
            </p:nvSpPr>
            <p:spPr bwMode="auto">
              <a:xfrm>
                <a:off x="4979" y="235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73" name="Freeform 658"/>
              <p:cNvSpPr>
                <a:spLocks/>
              </p:cNvSpPr>
              <p:nvPr/>
            </p:nvSpPr>
            <p:spPr bwMode="auto">
              <a:xfrm>
                <a:off x="4979" y="236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74" name="Freeform 659"/>
              <p:cNvSpPr>
                <a:spLocks/>
              </p:cNvSpPr>
              <p:nvPr/>
            </p:nvSpPr>
            <p:spPr bwMode="auto">
              <a:xfrm>
                <a:off x="4979" y="237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83" name="Group 691"/>
            <p:cNvGrpSpPr>
              <a:grpSpLocks/>
            </p:cNvGrpSpPr>
            <p:nvPr/>
          </p:nvGrpSpPr>
          <p:grpSpPr bwMode="auto">
            <a:xfrm>
              <a:off x="5095" y="2046"/>
              <a:ext cx="5" cy="339"/>
              <a:chOff x="5095" y="2046"/>
              <a:chExt cx="5" cy="339"/>
            </a:xfrm>
          </p:grpSpPr>
          <p:sp>
            <p:nvSpPr>
              <p:cNvPr id="815" name="Freeform 661"/>
              <p:cNvSpPr>
                <a:spLocks/>
              </p:cNvSpPr>
              <p:nvPr/>
            </p:nvSpPr>
            <p:spPr bwMode="auto">
              <a:xfrm>
                <a:off x="5095" y="2046"/>
                <a:ext cx="5" cy="6"/>
              </a:xfrm>
              <a:custGeom>
                <a:avLst/>
                <a:gdLst>
                  <a:gd name="T0" fmla="*/ 12 w 12"/>
                  <a:gd name="T1" fmla="*/ 7 h 11"/>
                  <a:gd name="T2" fmla="*/ 12 w 12"/>
                  <a:gd name="T3" fmla="*/ 6 h 11"/>
                  <a:gd name="T4" fmla="*/ 10 w 12"/>
                  <a:gd name="T5" fmla="*/ 4 h 11"/>
                  <a:gd name="T6" fmla="*/ 8 w 12"/>
                  <a:gd name="T7" fmla="*/ 2 h 11"/>
                  <a:gd name="T8" fmla="*/ 6 w 12"/>
                  <a:gd name="T9" fmla="*/ 0 h 11"/>
                  <a:gd name="T10" fmla="*/ 6 w 12"/>
                  <a:gd name="T11" fmla="*/ 0 h 11"/>
                  <a:gd name="T12" fmla="*/ 4 w 12"/>
                  <a:gd name="T13" fmla="*/ 2 h 11"/>
                  <a:gd name="T14" fmla="*/ 2 w 12"/>
                  <a:gd name="T15" fmla="*/ 4 h 11"/>
                  <a:gd name="T16" fmla="*/ 0 w 12"/>
                  <a:gd name="T17" fmla="*/ 6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1">
                    <a:moveTo>
                      <a:pt x="12" y="7"/>
                    </a:move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16" name="Freeform 662"/>
              <p:cNvSpPr>
                <a:spLocks/>
              </p:cNvSpPr>
              <p:nvPr/>
            </p:nvSpPr>
            <p:spPr bwMode="auto">
              <a:xfrm>
                <a:off x="5095" y="2057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17" name="Freeform 663"/>
              <p:cNvSpPr>
                <a:spLocks/>
              </p:cNvSpPr>
              <p:nvPr/>
            </p:nvSpPr>
            <p:spPr bwMode="auto">
              <a:xfrm>
                <a:off x="5095" y="2069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18" name="Freeform 664"/>
              <p:cNvSpPr>
                <a:spLocks/>
              </p:cNvSpPr>
              <p:nvPr/>
            </p:nvSpPr>
            <p:spPr bwMode="auto">
              <a:xfrm>
                <a:off x="5095" y="2080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19" name="Freeform 665"/>
              <p:cNvSpPr>
                <a:spLocks/>
              </p:cNvSpPr>
              <p:nvPr/>
            </p:nvSpPr>
            <p:spPr bwMode="auto">
              <a:xfrm>
                <a:off x="5095" y="2092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20" name="Freeform 666"/>
              <p:cNvSpPr>
                <a:spLocks/>
              </p:cNvSpPr>
              <p:nvPr/>
            </p:nvSpPr>
            <p:spPr bwMode="auto">
              <a:xfrm>
                <a:off x="5095" y="210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21" name="Freeform 667"/>
              <p:cNvSpPr>
                <a:spLocks/>
              </p:cNvSpPr>
              <p:nvPr/>
            </p:nvSpPr>
            <p:spPr bwMode="auto">
              <a:xfrm>
                <a:off x="5095" y="211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22" name="Freeform 668"/>
              <p:cNvSpPr>
                <a:spLocks/>
              </p:cNvSpPr>
              <p:nvPr/>
            </p:nvSpPr>
            <p:spPr bwMode="auto">
              <a:xfrm>
                <a:off x="5095" y="212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23" name="Freeform 669"/>
              <p:cNvSpPr>
                <a:spLocks/>
              </p:cNvSpPr>
              <p:nvPr/>
            </p:nvSpPr>
            <p:spPr bwMode="auto">
              <a:xfrm>
                <a:off x="5095" y="213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24" name="Freeform 670"/>
              <p:cNvSpPr>
                <a:spLocks/>
              </p:cNvSpPr>
              <p:nvPr/>
            </p:nvSpPr>
            <p:spPr bwMode="auto">
              <a:xfrm>
                <a:off x="5095" y="214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25" name="Freeform 671"/>
              <p:cNvSpPr>
                <a:spLocks/>
              </p:cNvSpPr>
              <p:nvPr/>
            </p:nvSpPr>
            <p:spPr bwMode="auto">
              <a:xfrm>
                <a:off x="5095" y="2161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26" name="Freeform 672"/>
              <p:cNvSpPr>
                <a:spLocks/>
              </p:cNvSpPr>
              <p:nvPr/>
            </p:nvSpPr>
            <p:spPr bwMode="auto">
              <a:xfrm>
                <a:off x="5095" y="2172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27" name="Freeform 673"/>
              <p:cNvSpPr>
                <a:spLocks/>
              </p:cNvSpPr>
              <p:nvPr/>
            </p:nvSpPr>
            <p:spPr bwMode="auto">
              <a:xfrm>
                <a:off x="5095" y="2184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28" name="Freeform 674"/>
              <p:cNvSpPr>
                <a:spLocks/>
              </p:cNvSpPr>
              <p:nvPr/>
            </p:nvSpPr>
            <p:spPr bwMode="auto">
              <a:xfrm>
                <a:off x="5095" y="219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29" name="Freeform 675"/>
              <p:cNvSpPr>
                <a:spLocks/>
              </p:cNvSpPr>
              <p:nvPr/>
            </p:nvSpPr>
            <p:spPr bwMode="auto">
              <a:xfrm>
                <a:off x="5095" y="2207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30" name="Freeform 676"/>
              <p:cNvSpPr>
                <a:spLocks/>
              </p:cNvSpPr>
              <p:nvPr/>
            </p:nvSpPr>
            <p:spPr bwMode="auto">
              <a:xfrm>
                <a:off x="5095" y="221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31" name="Freeform 677"/>
              <p:cNvSpPr>
                <a:spLocks/>
              </p:cNvSpPr>
              <p:nvPr/>
            </p:nvSpPr>
            <p:spPr bwMode="auto">
              <a:xfrm>
                <a:off x="5095" y="2230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32" name="Freeform 678"/>
              <p:cNvSpPr>
                <a:spLocks/>
              </p:cNvSpPr>
              <p:nvPr/>
            </p:nvSpPr>
            <p:spPr bwMode="auto">
              <a:xfrm>
                <a:off x="5095" y="2241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33" name="Freeform 679"/>
              <p:cNvSpPr>
                <a:spLocks/>
              </p:cNvSpPr>
              <p:nvPr/>
            </p:nvSpPr>
            <p:spPr bwMode="auto">
              <a:xfrm>
                <a:off x="5095" y="225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34" name="Freeform 680"/>
              <p:cNvSpPr>
                <a:spLocks/>
              </p:cNvSpPr>
              <p:nvPr/>
            </p:nvSpPr>
            <p:spPr bwMode="auto">
              <a:xfrm>
                <a:off x="5095" y="2264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35" name="Freeform 681"/>
              <p:cNvSpPr>
                <a:spLocks/>
              </p:cNvSpPr>
              <p:nvPr/>
            </p:nvSpPr>
            <p:spPr bwMode="auto">
              <a:xfrm>
                <a:off x="5095" y="227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36" name="Freeform 682"/>
              <p:cNvSpPr>
                <a:spLocks/>
              </p:cNvSpPr>
              <p:nvPr/>
            </p:nvSpPr>
            <p:spPr bwMode="auto">
              <a:xfrm>
                <a:off x="5095" y="2287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37" name="Freeform 683"/>
              <p:cNvSpPr>
                <a:spLocks/>
              </p:cNvSpPr>
              <p:nvPr/>
            </p:nvSpPr>
            <p:spPr bwMode="auto">
              <a:xfrm>
                <a:off x="5095" y="229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38" name="Freeform 684"/>
              <p:cNvSpPr>
                <a:spLocks/>
              </p:cNvSpPr>
              <p:nvPr/>
            </p:nvSpPr>
            <p:spPr bwMode="auto">
              <a:xfrm>
                <a:off x="5095" y="2310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39" name="Freeform 685"/>
              <p:cNvSpPr>
                <a:spLocks/>
              </p:cNvSpPr>
              <p:nvPr/>
            </p:nvSpPr>
            <p:spPr bwMode="auto">
              <a:xfrm>
                <a:off x="5095" y="2322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40" name="Freeform 686"/>
              <p:cNvSpPr>
                <a:spLocks/>
              </p:cNvSpPr>
              <p:nvPr/>
            </p:nvSpPr>
            <p:spPr bwMode="auto">
              <a:xfrm>
                <a:off x="5095" y="233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41" name="Freeform 687"/>
              <p:cNvSpPr>
                <a:spLocks/>
              </p:cNvSpPr>
              <p:nvPr/>
            </p:nvSpPr>
            <p:spPr bwMode="auto">
              <a:xfrm>
                <a:off x="5095" y="234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42" name="Freeform 688"/>
              <p:cNvSpPr>
                <a:spLocks/>
              </p:cNvSpPr>
              <p:nvPr/>
            </p:nvSpPr>
            <p:spPr bwMode="auto">
              <a:xfrm>
                <a:off x="5095" y="235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43" name="Freeform 689"/>
              <p:cNvSpPr>
                <a:spLocks/>
              </p:cNvSpPr>
              <p:nvPr/>
            </p:nvSpPr>
            <p:spPr bwMode="auto">
              <a:xfrm>
                <a:off x="5095" y="236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44" name="Freeform 690"/>
              <p:cNvSpPr>
                <a:spLocks/>
              </p:cNvSpPr>
              <p:nvPr/>
            </p:nvSpPr>
            <p:spPr bwMode="auto">
              <a:xfrm>
                <a:off x="5095" y="237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84" name="Group 722"/>
            <p:cNvGrpSpPr>
              <a:grpSpLocks/>
            </p:cNvGrpSpPr>
            <p:nvPr/>
          </p:nvGrpSpPr>
          <p:grpSpPr bwMode="auto">
            <a:xfrm>
              <a:off x="5210" y="2046"/>
              <a:ext cx="5" cy="339"/>
              <a:chOff x="5210" y="2046"/>
              <a:chExt cx="5" cy="339"/>
            </a:xfrm>
          </p:grpSpPr>
          <p:sp>
            <p:nvSpPr>
              <p:cNvPr id="785" name="Freeform 692"/>
              <p:cNvSpPr>
                <a:spLocks/>
              </p:cNvSpPr>
              <p:nvPr/>
            </p:nvSpPr>
            <p:spPr bwMode="auto">
              <a:xfrm>
                <a:off x="5210" y="2046"/>
                <a:ext cx="5" cy="6"/>
              </a:xfrm>
              <a:custGeom>
                <a:avLst/>
                <a:gdLst>
                  <a:gd name="T0" fmla="*/ 12 w 12"/>
                  <a:gd name="T1" fmla="*/ 7 h 11"/>
                  <a:gd name="T2" fmla="*/ 12 w 12"/>
                  <a:gd name="T3" fmla="*/ 6 h 11"/>
                  <a:gd name="T4" fmla="*/ 10 w 12"/>
                  <a:gd name="T5" fmla="*/ 4 h 11"/>
                  <a:gd name="T6" fmla="*/ 8 w 12"/>
                  <a:gd name="T7" fmla="*/ 2 h 11"/>
                  <a:gd name="T8" fmla="*/ 6 w 12"/>
                  <a:gd name="T9" fmla="*/ 0 h 11"/>
                  <a:gd name="T10" fmla="*/ 6 w 12"/>
                  <a:gd name="T11" fmla="*/ 0 h 11"/>
                  <a:gd name="T12" fmla="*/ 4 w 12"/>
                  <a:gd name="T13" fmla="*/ 2 h 11"/>
                  <a:gd name="T14" fmla="*/ 2 w 12"/>
                  <a:gd name="T15" fmla="*/ 4 h 11"/>
                  <a:gd name="T16" fmla="*/ 0 w 12"/>
                  <a:gd name="T17" fmla="*/ 6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1">
                    <a:moveTo>
                      <a:pt x="12" y="7"/>
                    </a:move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86" name="Freeform 693"/>
              <p:cNvSpPr>
                <a:spLocks/>
              </p:cNvSpPr>
              <p:nvPr/>
            </p:nvSpPr>
            <p:spPr bwMode="auto">
              <a:xfrm>
                <a:off x="5210" y="2057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87" name="Freeform 694"/>
              <p:cNvSpPr>
                <a:spLocks/>
              </p:cNvSpPr>
              <p:nvPr/>
            </p:nvSpPr>
            <p:spPr bwMode="auto">
              <a:xfrm>
                <a:off x="5210" y="2069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88" name="Freeform 695"/>
              <p:cNvSpPr>
                <a:spLocks/>
              </p:cNvSpPr>
              <p:nvPr/>
            </p:nvSpPr>
            <p:spPr bwMode="auto">
              <a:xfrm>
                <a:off x="5210" y="2080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89" name="Freeform 696"/>
              <p:cNvSpPr>
                <a:spLocks/>
              </p:cNvSpPr>
              <p:nvPr/>
            </p:nvSpPr>
            <p:spPr bwMode="auto">
              <a:xfrm>
                <a:off x="5210" y="2092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90" name="Freeform 697"/>
              <p:cNvSpPr>
                <a:spLocks/>
              </p:cNvSpPr>
              <p:nvPr/>
            </p:nvSpPr>
            <p:spPr bwMode="auto">
              <a:xfrm>
                <a:off x="5210" y="210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91" name="Freeform 698"/>
              <p:cNvSpPr>
                <a:spLocks/>
              </p:cNvSpPr>
              <p:nvPr/>
            </p:nvSpPr>
            <p:spPr bwMode="auto">
              <a:xfrm>
                <a:off x="5210" y="211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92" name="Freeform 699"/>
              <p:cNvSpPr>
                <a:spLocks/>
              </p:cNvSpPr>
              <p:nvPr/>
            </p:nvSpPr>
            <p:spPr bwMode="auto">
              <a:xfrm>
                <a:off x="5210" y="212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93" name="Freeform 700"/>
              <p:cNvSpPr>
                <a:spLocks/>
              </p:cNvSpPr>
              <p:nvPr/>
            </p:nvSpPr>
            <p:spPr bwMode="auto">
              <a:xfrm>
                <a:off x="5210" y="213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94" name="Freeform 701"/>
              <p:cNvSpPr>
                <a:spLocks/>
              </p:cNvSpPr>
              <p:nvPr/>
            </p:nvSpPr>
            <p:spPr bwMode="auto">
              <a:xfrm>
                <a:off x="5210" y="214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95" name="Freeform 702"/>
              <p:cNvSpPr>
                <a:spLocks/>
              </p:cNvSpPr>
              <p:nvPr/>
            </p:nvSpPr>
            <p:spPr bwMode="auto">
              <a:xfrm>
                <a:off x="5210" y="2161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96" name="Freeform 703"/>
              <p:cNvSpPr>
                <a:spLocks/>
              </p:cNvSpPr>
              <p:nvPr/>
            </p:nvSpPr>
            <p:spPr bwMode="auto">
              <a:xfrm>
                <a:off x="5210" y="2172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97" name="Freeform 704"/>
              <p:cNvSpPr>
                <a:spLocks/>
              </p:cNvSpPr>
              <p:nvPr/>
            </p:nvSpPr>
            <p:spPr bwMode="auto">
              <a:xfrm>
                <a:off x="5210" y="2184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98" name="Freeform 705"/>
              <p:cNvSpPr>
                <a:spLocks/>
              </p:cNvSpPr>
              <p:nvPr/>
            </p:nvSpPr>
            <p:spPr bwMode="auto">
              <a:xfrm>
                <a:off x="5210" y="219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99" name="Freeform 706"/>
              <p:cNvSpPr>
                <a:spLocks/>
              </p:cNvSpPr>
              <p:nvPr/>
            </p:nvSpPr>
            <p:spPr bwMode="auto">
              <a:xfrm>
                <a:off x="5210" y="2207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00" name="Freeform 707"/>
              <p:cNvSpPr>
                <a:spLocks/>
              </p:cNvSpPr>
              <p:nvPr/>
            </p:nvSpPr>
            <p:spPr bwMode="auto">
              <a:xfrm>
                <a:off x="5210" y="221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01" name="Freeform 708"/>
              <p:cNvSpPr>
                <a:spLocks/>
              </p:cNvSpPr>
              <p:nvPr/>
            </p:nvSpPr>
            <p:spPr bwMode="auto">
              <a:xfrm>
                <a:off x="5210" y="2230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02" name="Freeform 709"/>
              <p:cNvSpPr>
                <a:spLocks/>
              </p:cNvSpPr>
              <p:nvPr/>
            </p:nvSpPr>
            <p:spPr bwMode="auto">
              <a:xfrm>
                <a:off x="5210" y="2241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03" name="Freeform 710"/>
              <p:cNvSpPr>
                <a:spLocks/>
              </p:cNvSpPr>
              <p:nvPr/>
            </p:nvSpPr>
            <p:spPr bwMode="auto">
              <a:xfrm>
                <a:off x="5210" y="225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04" name="Freeform 711"/>
              <p:cNvSpPr>
                <a:spLocks/>
              </p:cNvSpPr>
              <p:nvPr/>
            </p:nvSpPr>
            <p:spPr bwMode="auto">
              <a:xfrm>
                <a:off x="5210" y="2264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05" name="Freeform 712"/>
              <p:cNvSpPr>
                <a:spLocks/>
              </p:cNvSpPr>
              <p:nvPr/>
            </p:nvSpPr>
            <p:spPr bwMode="auto">
              <a:xfrm>
                <a:off x="5210" y="227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06" name="Freeform 713"/>
              <p:cNvSpPr>
                <a:spLocks/>
              </p:cNvSpPr>
              <p:nvPr/>
            </p:nvSpPr>
            <p:spPr bwMode="auto">
              <a:xfrm>
                <a:off x="5210" y="2287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07" name="Freeform 714"/>
              <p:cNvSpPr>
                <a:spLocks/>
              </p:cNvSpPr>
              <p:nvPr/>
            </p:nvSpPr>
            <p:spPr bwMode="auto">
              <a:xfrm>
                <a:off x="5210" y="229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08" name="Freeform 715"/>
              <p:cNvSpPr>
                <a:spLocks/>
              </p:cNvSpPr>
              <p:nvPr/>
            </p:nvSpPr>
            <p:spPr bwMode="auto">
              <a:xfrm>
                <a:off x="5210" y="2310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09" name="Freeform 716"/>
              <p:cNvSpPr>
                <a:spLocks/>
              </p:cNvSpPr>
              <p:nvPr/>
            </p:nvSpPr>
            <p:spPr bwMode="auto">
              <a:xfrm>
                <a:off x="5210" y="2322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10" name="Freeform 717"/>
              <p:cNvSpPr>
                <a:spLocks/>
              </p:cNvSpPr>
              <p:nvPr/>
            </p:nvSpPr>
            <p:spPr bwMode="auto">
              <a:xfrm>
                <a:off x="5210" y="233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11" name="Freeform 718"/>
              <p:cNvSpPr>
                <a:spLocks/>
              </p:cNvSpPr>
              <p:nvPr/>
            </p:nvSpPr>
            <p:spPr bwMode="auto">
              <a:xfrm>
                <a:off x="5210" y="234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12" name="Freeform 719"/>
              <p:cNvSpPr>
                <a:spLocks/>
              </p:cNvSpPr>
              <p:nvPr/>
            </p:nvSpPr>
            <p:spPr bwMode="auto">
              <a:xfrm>
                <a:off x="5210" y="235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13" name="Freeform 720"/>
              <p:cNvSpPr>
                <a:spLocks/>
              </p:cNvSpPr>
              <p:nvPr/>
            </p:nvSpPr>
            <p:spPr bwMode="auto">
              <a:xfrm>
                <a:off x="5210" y="236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14" name="Freeform 721"/>
              <p:cNvSpPr>
                <a:spLocks/>
              </p:cNvSpPr>
              <p:nvPr/>
            </p:nvSpPr>
            <p:spPr bwMode="auto">
              <a:xfrm>
                <a:off x="5210" y="237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1364" name="文本框 1363"/>
          <p:cNvSpPr txBox="1"/>
          <p:nvPr/>
        </p:nvSpPr>
        <p:spPr>
          <a:xfrm>
            <a:off x="6975427" y="2594345"/>
            <a:ext cx="5720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Comic Sans MS" panose="030F0702030302020204" pitchFamily="66" charset="0"/>
              </a:rPr>
              <a:t>Comm-C  </a:t>
            </a:r>
            <a:r>
              <a:rPr lang="en-US" altLang="zh-CN" sz="1600" dirty="0" smtClean="0">
                <a:latin typeface="Comic Sans MS" panose="030F0702030302020204" pitchFamily="66" charset="0"/>
              </a:rPr>
              <a:t>Pulse-Time</a:t>
            </a:r>
            <a:endParaRPr lang="en-US" altLang="zh-CN" sz="1600" dirty="0">
              <a:latin typeface="Comic Sans MS" panose="030F0702030302020204" pitchFamily="66" charset="0"/>
            </a:endParaRPr>
          </a:p>
          <a:p>
            <a:r>
              <a:rPr lang="en-US" altLang="zh-CN" sz="1600" dirty="0">
                <a:latin typeface="Comic Sans MS" panose="030F0702030302020204" pitchFamily="66" charset="0"/>
              </a:rPr>
              <a:t>                  =0.8+0.8+1+1.25+112*0.25=31.85μS</a:t>
            </a:r>
          </a:p>
          <a:p>
            <a:r>
              <a:rPr lang="en-US" altLang="zh-CN" sz="1600" dirty="0">
                <a:latin typeface="Comic Sans MS" panose="030F0702030302020204" pitchFamily="66" charset="0"/>
              </a:rPr>
              <a:t>peak duty cycle </a:t>
            </a:r>
          </a:p>
          <a:p>
            <a:r>
              <a:rPr lang="en-US" altLang="zh-CN" sz="1600" dirty="0">
                <a:latin typeface="Comic Sans MS" panose="030F0702030302020204" pitchFamily="66" charset="0"/>
              </a:rPr>
              <a:t>              31.85μS/50μS = 63.7%</a:t>
            </a:r>
            <a:endParaRPr lang="zh-CN" altLang="en-US" sz="1600" dirty="0">
              <a:latin typeface="Comic Sans MS" panose="030F0702030302020204" pitchFamily="66" charset="0"/>
            </a:endParaRPr>
          </a:p>
        </p:txBody>
      </p:sp>
      <p:sp>
        <p:nvSpPr>
          <p:cNvPr id="1368" name="矩形 1367"/>
          <p:cNvSpPr/>
          <p:nvPr/>
        </p:nvSpPr>
        <p:spPr>
          <a:xfrm>
            <a:off x="6920372" y="4165571"/>
            <a:ext cx="44544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Comic Sans MS" panose="030F0702030302020204" pitchFamily="66" charset="0"/>
              </a:rPr>
              <a:t>Requires </a:t>
            </a:r>
            <a:r>
              <a:rPr lang="zh-CN" altLang="en-US" sz="1400" dirty="0" smtClean="0">
                <a:latin typeface="Comic Sans MS" panose="030F0702030302020204" pitchFamily="66" charset="0"/>
              </a:rPr>
              <a:t>the </a:t>
            </a:r>
            <a:r>
              <a:rPr lang="en-US" altLang="zh-CN" sz="1400" dirty="0" smtClean="0">
                <a:latin typeface="Comic Sans MS" panose="030F0702030302020204" pitchFamily="66" charset="0"/>
              </a:rPr>
              <a:t>capability of </a:t>
            </a:r>
            <a:r>
              <a:rPr lang="zh-CN" altLang="en-US" sz="1400" dirty="0" smtClean="0">
                <a:latin typeface="Comic Sans MS" panose="030F0702030302020204" pitchFamily="66" charset="0"/>
              </a:rPr>
              <a:t>48 </a:t>
            </a:r>
            <a:r>
              <a:rPr lang="zh-CN" altLang="en-US" sz="1400" dirty="0">
                <a:latin typeface="Comic Sans MS" panose="030F0702030302020204" pitchFamily="66" charset="0"/>
              </a:rPr>
              <a:t>consecutive </a:t>
            </a:r>
            <a:r>
              <a:rPr lang="en-US" altLang="zh-CN" sz="1400" dirty="0" smtClean="0">
                <a:latin typeface="Comic Sans MS" panose="030F0702030302020204" pitchFamily="66" charset="0"/>
              </a:rPr>
              <a:t>COMM-C TRANSMISSION</a:t>
            </a:r>
            <a:r>
              <a:rPr lang="zh-CN" altLang="en-US" sz="1400" dirty="0" smtClean="0">
                <a:latin typeface="Comic Sans MS" panose="030F0702030302020204" pitchFamily="66" charset="0"/>
              </a:rPr>
              <a:t> </a:t>
            </a:r>
            <a:r>
              <a:rPr lang="zh-CN" altLang="en-US" sz="1400" dirty="0">
                <a:latin typeface="Comic Sans MS" panose="030F0702030302020204" pitchFamily="66" charset="0"/>
              </a:rPr>
              <a:t>in </a:t>
            </a:r>
            <a:r>
              <a:rPr lang="zh-CN" altLang="en-US" sz="1400" dirty="0" smtClean="0">
                <a:latin typeface="Comic Sans MS" panose="030F0702030302020204" pitchFamily="66" charset="0"/>
              </a:rPr>
              <a:t>2</a:t>
            </a:r>
            <a:r>
              <a:rPr lang="en-US" altLang="zh-CN" sz="1400" dirty="0" smtClean="0">
                <a:latin typeface="Comic Sans MS" panose="030F0702030302020204" pitchFamily="66" charset="0"/>
              </a:rPr>
              <a:t>.</a:t>
            </a:r>
            <a:r>
              <a:rPr lang="zh-CN" altLang="en-US" sz="1400" dirty="0" smtClean="0">
                <a:latin typeface="Comic Sans MS" panose="030F0702030302020204" pitchFamily="66" charset="0"/>
              </a:rPr>
              <a:t>4 </a:t>
            </a:r>
            <a:r>
              <a:rPr lang="en-US" altLang="zh-CN" sz="1400" dirty="0">
                <a:latin typeface="Comic Sans MS" panose="030F0702030302020204" pitchFamily="66" charset="0"/>
              </a:rPr>
              <a:t>ms</a:t>
            </a:r>
            <a:r>
              <a:rPr lang="zh-CN" altLang="en-US" sz="1400" dirty="0" smtClean="0">
                <a:latin typeface="Comic Sans MS" panose="030F0702030302020204" pitchFamily="66" charset="0"/>
              </a:rPr>
              <a:t>.</a:t>
            </a:r>
            <a:endParaRPr lang="zh-CN" altLang="en-US" sz="1400" dirty="0">
              <a:latin typeface="Comic Sans MS" panose="030F0702030302020204" pitchFamily="66" charset="0"/>
            </a:endParaRPr>
          </a:p>
        </p:txBody>
      </p:sp>
      <p:pic>
        <p:nvPicPr>
          <p:cNvPr id="1369" name="图片 13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37" y="4846397"/>
            <a:ext cx="2121609" cy="1239843"/>
          </a:xfrm>
          <a:prstGeom prst="rect">
            <a:avLst/>
          </a:prstGeom>
        </p:spPr>
      </p:pic>
      <p:pic>
        <p:nvPicPr>
          <p:cNvPr id="1370" name="图片 13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43" y="4845957"/>
            <a:ext cx="1758849" cy="1213000"/>
          </a:xfrm>
          <a:prstGeom prst="rect">
            <a:avLst/>
          </a:prstGeom>
        </p:spPr>
      </p:pic>
      <p:sp>
        <p:nvSpPr>
          <p:cNvPr id="670" name="矩形 669"/>
          <p:cNvSpPr/>
          <p:nvPr/>
        </p:nvSpPr>
        <p:spPr>
          <a:xfrm>
            <a:off x="2911837" y="6334780"/>
            <a:ext cx="8411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Comic Sans MS" panose="030F0702030302020204" pitchFamily="66" charset="0"/>
              </a:rPr>
              <a:t>MDS60L/MDS500L:ELM </a:t>
            </a:r>
            <a:r>
              <a:rPr lang="en-US" altLang="zh-CN" sz="1400" dirty="0">
                <a:latin typeface="Comic Sans MS" panose="030F0702030302020204" pitchFamily="66" charset="0"/>
              </a:rPr>
              <a:t>Burst: 32µSec ON/ 18µSec OFF x 48, repeated at 23mSec</a:t>
            </a:r>
            <a:endParaRPr lang="zh-CN" altLang="zh-CN" sz="1400" dirty="0">
              <a:latin typeface="Comic Sans MS" panose="030F0702030302020204" pitchFamily="66" charset="0"/>
            </a:endParaRPr>
          </a:p>
          <a:p>
            <a:endParaRPr lang="zh-CN" altLang="en-US" sz="1400" dirty="0"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72" name="Rectangle 2"/>
          <p:cNvSpPr/>
          <p:nvPr/>
        </p:nvSpPr>
        <p:spPr>
          <a:xfrm>
            <a:off x="8993" y="976549"/>
            <a:ext cx="11864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 sz="2400" b="1" dirty="0"/>
              <a:t>Mode S operations</a:t>
            </a:r>
            <a:r>
              <a:rPr lang="en-US" altLang="zh-CN" sz="2400" dirty="0"/>
              <a:t>-- </a:t>
            </a:r>
            <a:r>
              <a:rPr lang="en-US" altLang="zh-CN" sz="2200" b="1" dirty="0" smtClean="0"/>
              <a:t>Time constraint</a:t>
            </a:r>
          </a:p>
        </p:txBody>
      </p:sp>
    </p:spTree>
    <p:extLst>
      <p:ext uri="{BB962C8B-B14F-4D97-AF65-F5344CB8AC3E}">
        <p14:creationId xmlns:p14="http://schemas.microsoft.com/office/powerpoint/2010/main" val="308458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53338" y="2887579"/>
            <a:ext cx="5698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omic Sans MS" panose="030F0702030302020204" pitchFamily="66" charset="0"/>
              </a:rPr>
              <a:t>ELS and EHS</a:t>
            </a:r>
            <a:endParaRPr lang="en-US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65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Rectangle 2"/>
          <p:cNvSpPr/>
          <p:nvPr/>
        </p:nvSpPr>
        <p:spPr>
          <a:xfrm>
            <a:off x="8992" y="947223"/>
            <a:ext cx="11864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 sz="2400" b="1" dirty="0" smtClean="0"/>
              <a:t>ELS &amp; EHS</a:t>
            </a:r>
            <a:r>
              <a:rPr lang="en-US" altLang="zh-CN" sz="2400" dirty="0" smtClean="0"/>
              <a:t>-- </a:t>
            </a:r>
            <a:r>
              <a:rPr lang="en-US" altLang="zh-CN" sz="2200" b="1" dirty="0" smtClean="0"/>
              <a:t>Operational </a:t>
            </a:r>
            <a:r>
              <a:rPr lang="en-US" altLang="zh-CN" sz="2200" b="1" dirty="0"/>
              <a:t>requirements </a:t>
            </a:r>
            <a:endParaRPr lang="en-US" altLang="zh-CN" sz="2200" b="1" dirty="0" smtClean="0"/>
          </a:p>
        </p:txBody>
      </p:sp>
      <p:sp>
        <p:nvSpPr>
          <p:cNvPr id="2" name="矩形 1"/>
          <p:cNvSpPr/>
          <p:nvPr/>
        </p:nvSpPr>
        <p:spPr>
          <a:xfrm>
            <a:off x="278530" y="2329903"/>
            <a:ext cx="11913470" cy="2182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1300"/>
              </a:spcAft>
            </a:pPr>
            <a:r>
              <a:rPr lang="en-US" altLang="zh-CN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In Mode S ELS implementation, requirements of the aircraft and ground Mode S </a:t>
            </a:r>
            <a:r>
              <a:rPr lang="en-US" altLang="zh-CN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system</a:t>
            </a:r>
            <a:endParaRPr lang="zh-CN" altLang="zh-CN" kern="100" dirty="0" smtClean="0"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  <a:p>
            <a:pPr marL="342900" lvl="0" indent="-342900" algn="just">
              <a:lnSpc>
                <a:spcPts val="1200"/>
              </a:lnSpc>
              <a:spcAft>
                <a:spcPts val="600"/>
              </a:spcAft>
              <a:buFont typeface="Times New Roman" panose="02020603050405020304" pitchFamily="18" charset="0"/>
              <a:buAutoNum type="alphaLcParenR"/>
              <a:tabLst>
                <a:tab pos="516890" algn="l"/>
              </a:tabLst>
            </a:pPr>
            <a:r>
              <a:rPr lang="en-US" altLang="zh-CN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Selective interrogation.</a:t>
            </a:r>
            <a:endParaRPr lang="zh-CN" altLang="zh-CN" kern="100" dirty="0" smtClean="0"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  <a:p>
            <a:pPr marL="342900" lvl="0" indent="-342900" algn="just">
              <a:lnSpc>
                <a:spcPts val="1200"/>
              </a:lnSpc>
              <a:spcAft>
                <a:spcPts val="600"/>
              </a:spcAft>
              <a:buFont typeface="Times New Roman" panose="02020603050405020304" pitchFamily="18" charset="0"/>
              <a:buAutoNum type="alphaLcParenR"/>
              <a:tabLst>
                <a:tab pos="516890" algn="l"/>
              </a:tabLst>
            </a:pPr>
            <a:r>
              <a:rPr lang="en-US" altLang="zh-CN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Use </a:t>
            </a:r>
            <a:r>
              <a:rPr lang="en-US" altLang="zh-CN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of ICAO Aircraft Address.</a:t>
            </a:r>
            <a:endParaRPr lang="zh-CN" altLang="zh-CN" kern="100" dirty="0"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  <a:p>
            <a:pPr marL="342900" lvl="0" indent="-342900" algn="just">
              <a:lnSpc>
                <a:spcPts val="1200"/>
              </a:lnSpc>
              <a:spcAft>
                <a:spcPts val="600"/>
              </a:spcAft>
              <a:buFont typeface="Times New Roman" panose="02020603050405020304" pitchFamily="18" charset="0"/>
              <a:buAutoNum type="alphaLcParenR"/>
              <a:tabLst>
                <a:tab pos="516890" algn="l"/>
              </a:tabLst>
            </a:pPr>
            <a:r>
              <a:rPr lang="en-US" altLang="zh-CN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Automatic reporting of ACID.</a:t>
            </a:r>
            <a:endParaRPr lang="zh-CN" altLang="zh-CN" kern="100" dirty="0"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  <a:p>
            <a:pPr marL="342900" lvl="0" indent="-342900" algn="just">
              <a:lnSpc>
                <a:spcPts val="1200"/>
              </a:lnSpc>
              <a:spcAft>
                <a:spcPts val="600"/>
              </a:spcAft>
              <a:buFont typeface="Times New Roman" panose="02020603050405020304" pitchFamily="18" charset="0"/>
              <a:buAutoNum type="alphaLcParenR"/>
              <a:tabLst>
                <a:tab pos="516890" algn="l"/>
              </a:tabLst>
            </a:pPr>
            <a:r>
              <a:rPr lang="en-US" altLang="zh-CN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Report of transponder capability.</a:t>
            </a:r>
            <a:endParaRPr lang="zh-CN" altLang="zh-CN" kern="100" dirty="0"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  <a:p>
            <a:pPr marL="342900" lvl="0" indent="-342900" algn="just">
              <a:lnSpc>
                <a:spcPts val="1200"/>
              </a:lnSpc>
              <a:spcAft>
                <a:spcPts val="600"/>
              </a:spcAft>
              <a:buFont typeface="Times New Roman" panose="02020603050405020304" pitchFamily="18" charset="0"/>
              <a:buAutoNum type="alphaLcParenR"/>
              <a:tabLst>
                <a:tab pos="516890" algn="l"/>
              </a:tabLst>
            </a:pPr>
            <a:r>
              <a:rPr lang="en-US" altLang="zh-CN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Altitude reporting with a resolution of 25ft (subject to aircraft capability).</a:t>
            </a:r>
            <a:endParaRPr lang="zh-CN" altLang="zh-CN" kern="100" dirty="0"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  <a:p>
            <a:pPr marL="342900" lvl="0" indent="-342900" algn="just">
              <a:lnSpc>
                <a:spcPts val="1200"/>
              </a:lnSpc>
              <a:spcAft>
                <a:spcPts val="600"/>
              </a:spcAft>
              <a:buFont typeface="Times New Roman" panose="02020603050405020304" pitchFamily="18" charset="0"/>
              <a:buAutoNum type="alphaLcParenR"/>
              <a:tabLst>
                <a:tab pos="516890" algn="l"/>
              </a:tabLst>
            </a:pPr>
            <a:r>
              <a:rPr lang="en-US" altLang="zh-CN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Provision of flight status to indicate airborne or on-the-ground (subject to aircraft capability).</a:t>
            </a:r>
            <a:endParaRPr lang="zh-CN" altLang="zh-CN" kern="100" dirty="0"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  <a:p>
            <a:pPr marL="342900" lvl="0" indent="-342900" algn="just">
              <a:lnSpc>
                <a:spcPts val="1200"/>
              </a:lnSpc>
              <a:spcAft>
                <a:spcPts val="600"/>
              </a:spcAft>
              <a:buFont typeface="Times New Roman" panose="02020603050405020304" pitchFamily="18" charset="0"/>
              <a:buAutoNum type="alphaLcParenR"/>
              <a:tabLst>
                <a:tab pos="516890" algn="l"/>
              </a:tabLst>
            </a:pPr>
            <a:r>
              <a:rPr lang="en-US" altLang="zh-CN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Report of SI Code capability; and</a:t>
            </a:r>
            <a:endParaRPr lang="zh-CN" altLang="zh-CN" kern="100" dirty="0"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  <a:p>
            <a:pPr marL="342900" lvl="0" indent="-342900" algn="just">
              <a:lnSpc>
                <a:spcPts val="1200"/>
              </a:lnSpc>
              <a:spcAft>
                <a:spcPts val="1300"/>
              </a:spcAft>
              <a:buFont typeface="Times New Roman" panose="02020603050405020304" pitchFamily="18" charset="0"/>
              <a:buAutoNum type="alphaLcParenR"/>
              <a:tabLst>
                <a:tab pos="516890" algn="l"/>
              </a:tabLst>
            </a:pPr>
            <a:r>
              <a:rPr lang="en-US" altLang="zh-CN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ACAS active resolution advisory report (when equipped with TCAS</a:t>
            </a:r>
            <a:r>
              <a:rPr lang="en-US" altLang="zh-CN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)</a:t>
            </a:r>
            <a:endParaRPr lang="zh-CN" altLang="zh-CN" kern="100" dirty="0"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8530" y="4903197"/>
            <a:ext cx="8601076" cy="1060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000"/>
              </a:lnSpc>
              <a:spcAft>
                <a:spcPts val="600"/>
              </a:spcAft>
              <a:tabLst>
                <a:tab pos="516890" algn="l"/>
              </a:tabLst>
            </a:pPr>
            <a:r>
              <a:rPr lang="en-US" altLang="zh-CN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Mode S EHS implementation</a:t>
            </a:r>
          </a:p>
          <a:p>
            <a:pPr marL="342900" indent="-342900" algn="just">
              <a:lnSpc>
                <a:spcPts val="1000"/>
              </a:lnSpc>
              <a:spcAft>
                <a:spcPts val="600"/>
              </a:spcAft>
              <a:buFont typeface="Times New Roman" panose="02020603050405020304" pitchFamily="18" charset="0"/>
              <a:buAutoNum type="alphaLcParenR"/>
              <a:tabLst>
                <a:tab pos="516890" algn="l"/>
              </a:tabLst>
            </a:pPr>
            <a:r>
              <a:rPr lang="en-US" altLang="zh-CN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includes all the features of Mode S ELS</a:t>
            </a:r>
          </a:p>
          <a:p>
            <a:pPr marL="342900" indent="-342900" algn="just">
              <a:lnSpc>
                <a:spcPts val="1000"/>
              </a:lnSpc>
              <a:spcAft>
                <a:spcPts val="600"/>
              </a:spcAft>
              <a:buFont typeface="Times New Roman" panose="02020603050405020304" pitchFamily="18" charset="0"/>
              <a:buAutoNum type="alphaLcParenR"/>
              <a:tabLst>
                <a:tab pos="516890" algn="l"/>
              </a:tabLst>
            </a:pPr>
            <a:r>
              <a:rPr lang="en-US" altLang="zh-CN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BDS 4,0</a:t>
            </a:r>
          </a:p>
          <a:p>
            <a:pPr marL="342900" indent="-342900" algn="just">
              <a:lnSpc>
                <a:spcPts val="1000"/>
              </a:lnSpc>
              <a:spcAft>
                <a:spcPts val="600"/>
              </a:spcAft>
              <a:buFont typeface="Times New Roman" panose="02020603050405020304" pitchFamily="18" charset="0"/>
              <a:buAutoNum type="alphaLcParenR"/>
              <a:tabLst>
                <a:tab pos="516890" algn="l"/>
              </a:tabLst>
            </a:pPr>
            <a:r>
              <a:rPr lang="en-US" altLang="zh-CN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BDS 5,0</a:t>
            </a:r>
          </a:p>
          <a:p>
            <a:pPr marL="342900" indent="-342900" algn="just">
              <a:lnSpc>
                <a:spcPts val="1000"/>
              </a:lnSpc>
              <a:spcAft>
                <a:spcPts val="600"/>
              </a:spcAft>
              <a:buFont typeface="Times New Roman" panose="02020603050405020304" pitchFamily="18" charset="0"/>
              <a:buAutoNum type="alphaLcParenR"/>
              <a:tabLst>
                <a:tab pos="516890" algn="l"/>
              </a:tabLst>
            </a:pPr>
            <a:r>
              <a:rPr lang="en-US" altLang="zh-CN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BDS 6,0</a:t>
            </a:r>
            <a:endParaRPr lang="zh-CN" altLang="zh-CN" kern="100" dirty="0"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71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Rectangle 2"/>
          <p:cNvSpPr/>
          <p:nvPr/>
        </p:nvSpPr>
        <p:spPr>
          <a:xfrm>
            <a:off x="-333907" y="972205"/>
            <a:ext cx="11864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400" b="1" dirty="0" smtClean="0"/>
              <a:t>ELS &amp; EHS-- Benefits</a:t>
            </a:r>
            <a:endParaRPr lang="en-US" altLang="zh-CN" sz="24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50568" y="2164774"/>
            <a:ext cx="1076066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mprove tracking </a:t>
            </a:r>
            <a:r>
              <a:rPr lang="en-US" altLang="zh-CN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accuracy</a:t>
            </a:r>
            <a:r>
              <a:rPr lang="en-US" altLang="zh-CN" sz="1600" b="1" dirty="0">
                <a:latin typeface="Comic Sans MS" panose="030F0702030302020204" pitchFamily="66" charset="0"/>
              </a:rPr>
              <a:t> </a:t>
            </a:r>
            <a:r>
              <a:rPr lang="en-US" altLang="zh-CN" sz="1400" dirty="0" smtClean="0">
                <a:latin typeface="Comic Sans MS" panose="030F0702030302020204" pitchFamily="66" charset="0"/>
              </a:rPr>
              <a:t>through </a:t>
            </a:r>
            <a:r>
              <a:rPr lang="en-US" altLang="zh-CN" sz="1400" dirty="0">
                <a:latin typeface="Comic Sans MS" panose="030F0702030302020204" pitchFamily="66" charset="0"/>
              </a:rPr>
              <a:t>the use of DAPs </a:t>
            </a:r>
            <a:r>
              <a:rPr lang="en-US" altLang="zh-CN" sz="1400" dirty="0" smtClean="0">
                <a:latin typeface="Comic Sans MS" panose="030F0702030302020204" pitchFamily="66" charset="0"/>
              </a:rPr>
              <a:t>information (track</a:t>
            </a:r>
            <a:r>
              <a:rPr lang="en-US" altLang="zh-CN" sz="1400" dirty="0">
                <a:latin typeface="Comic Sans MS" panose="030F0702030302020204" pitchFamily="66" charset="0"/>
              </a:rPr>
              <a:t>, turn, speed and heading of the </a:t>
            </a:r>
            <a:r>
              <a:rPr lang="en-US" altLang="zh-CN" sz="1400" dirty="0" smtClean="0">
                <a:latin typeface="Comic Sans MS" panose="030F0702030302020204" pitchFamily="66" charset="0"/>
              </a:rPr>
              <a:t>aircraft) </a:t>
            </a:r>
            <a:r>
              <a:rPr lang="en-US" altLang="zh-CN" sz="1400" dirty="0">
                <a:latin typeface="Comic Sans MS" panose="030F0702030302020204" pitchFamily="66" charset="0"/>
              </a:rPr>
              <a:t>in the track calculation</a:t>
            </a:r>
            <a:r>
              <a:rPr lang="en-US" altLang="zh-CN" sz="1400" dirty="0" smtClean="0">
                <a:latin typeface="Comic Sans MS" panose="030F0702030302020204" pitchFamily="66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zh-CN" altLang="zh-CN" sz="1400" dirty="0">
              <a:latin typeface="Comic Sans MS" panose="030F0702030302020204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mprove </a:t>
            </a:r>
            <a:r>
              <a:rPr lang="en-US" altLang="zh-CN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 accuracy of safety nets</a:t>
            </a:r>
            <a:r>
              <a:rPr lang="en-US" altLang="zh-CN" sz="1400" dirty="0">
                <a:latin typeface="Comic Sans MS" panose="030F0702030302020204" pitchFamily="66" charset="0"/>
              </a:rPr>
              <a:t>, e.g., Short-Term Conflict Alert (STCA), through the provision of more accurate aircraft tracks, and Medium-Term Conflict Detection (MTCD), Minimum Safe Altitude Warning (MSAW), through the provision of the earlier judgment of vertical movement</a:t>
            </a:r>
            <a:r>
              <a:rPr lang="en-US" altLang="zh-CN" sz="1400" dirty="0" smtClean="0">
                <a:latin typeface="Comic Sans MS" panose="030F0702030302020204" pitchFamily="66" charset="0"/>
              </a:rPr>
              <a:t>.</a:t>
            </a:r>
          </a:p>
          <a:p>
            <a:pPr lvl="0"/>
            <a:endParaRPr lang="zh-CN" altLang="zh-CN" sz="1400" dirty="0">
              <a:latin typeface="Comic Sans MS" panose="030F0702030302020204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Allow the implementation of new safety nets</a:t>
            </a:r>
            <a:r>
              <a:rPr lang="en-US" altLang="zh-CN" sz="1600" dirty="0">
                <a:latin typeface="Comic Sans MS" panose="030F0702030302020204" pitchFamily="66" charset="0"/>
              </a:rPr>
              <a:t> </a:t>
            </a:r>
            <a:r>
              <a:rPr lang="en-US" altLang="zh-CN" sz="1400" dirty="0">
                <a:latin typeface="Comic Sans MS" panose="030F0702030302020204" pitchFamily="66" charset="0"/>
              </a:rPr>
              <a:t>in ATM automation system for cross-checking selected aircraft vertical intention (i.e., Selected Altitude) with ATC controllers’ instruction as well as verifying the barometric pressure setting applied in the aircraft with QNH setting in ATM automation </a:t>
            </a:r>
            <a:r>
              <a:rPr lang="en-US" altLang="zh-CN" sz="1400" dirty="0" smtClean="0">
                <a:latin typeface="Comic Sans MS" panose="030F0702030302020204" pitchFamily="66" charset="0"/>
              </a:rPr>
              <a:t>system.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zh-CN" sz="1400" dirty="0">
              <a:latin typeface="Comic Sans MS" panose="030F0702030302020204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Improve </a:t>
            </a:r>
            <a:r>
              <a:rPr lang="en-US" altLang="zh-CN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situational awareness of ATC controllers </a:t>
            </a:r>
            <a:r>
              <a:rPr lang="en-US" altLang="zh-CN" sz="1400" dirty="0">
                <a:latin typeface="Comic Sans MS" panose="030F0702030302020204" pitchFamily="66" charset="0"/>
              </a:rPr>
              <a:t>by enabling the direct access of aircraft parameters in ATM automation system, e.g., Indicated Air Speed, Mach speed, Selected Altitude, Barometric Pressure Setting, etc. </a:t>
            </a:r>
            <a:endParaRPr lang="en-US" altLang="zh-CN" sz="1400" dirty="0" smtClean="0">
              <a:latin typeface="Comic Sans MS" panose="030F0702030302020204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zh-CN" altLang="zh-CN" sz="1400" dirty="0">
              <a:latin typeface="Comic Sans MS" panose="030F0702030302020204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Progressive reduction of R/T workload </a:t>
            </a:r>
            <a:r>
              <a:rPr lang="en-US" altLang="zh-CN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per aircraft.</a:t>
            </a:r>
            <a:endParaRPr lang="zh-CN" altLang="zh-CN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8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21" y="1530451"/>
            <a:ext cx="10404660" cy="52266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Rectangle 2"/>
          <p:cNvSpPr/>
          <p:nvPr/>
        </p:nvSpPr>
        <p:spPr>
          <a:xfrm>
            <a:off x="-333907" y="972205"/>
            <a:ext cx="11864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400" b="1" dirty="0" smtClean="0"/>
              <a:t>ELS &amp; EHS-- </a:t>
            </a:r>
            <a:r>
              <a:rPr lang="en-US" altLang="zh-CN" sz="2400" b="1" dirty="0"/>
              <a:t>Register Introduction</a:t>
            </a:r>
          </a:p>
        </p:txBody>
      </p:sp>
    </p:spTree>
    <p:extLst>
      <p:ext uri="{BB962C8B-B14F-4D97-AF65-F5344CB8AC3E}">
        <p14:creationId xmlns:p14="http://schemas.microsoft.com/office/powerpoint/2010/main" val="34603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121993"/>
              </p:ext>
            </p:extLst>
          </p:nvPr>
        </p:nvGraphicFramePr>
        <p:xfrm>
          <a:off x="321273" y="3103346"/>
          <a:ext cx="5261023" cy="34763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0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3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54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772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 kern="0" dirty="0">
                          <a:effectLst/>
                          <a:latin typeface="Comic Sans MS" panose="030F0702030302020204" pitchFamily="66" charset="0"/>
                        </a:rPr>
                        <a:t>Register</a:t>
                      </a:r>
                      <a:endParaRPr lang="zh-CN" sz="800" kern="100" dirty="0">
                        <a:effectLst/>
                        <a:latin typeface="Comic Sans MS" panose="030F0702030302020204" pitchFamily="66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 kern="0" dirty="0">
                          <a:effectLst/>
                          <a:latin typeface="Comic Sans MS" panose="030F0702030302020204" pitchFamily="66" charset="0"/>
                        </a:rPr>
                        <a:t>Name/Downlink Aircraft Parameters</a:t>
                      </a:r>
                      <a:endParaRPr lang="zh-CN" sz="800" kern="100" dirty="0">
                        <a:effectLst/>
                        <a:latin typeface="Comic Sans MS" panose="030F0702030302020204" pitchFamily="66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 kern="0" dirty="0">
                          <a:effectLst/>
                          <a:latin typeface="Comic Sans MS" panose="030F0702030302020204" pitchFamily="66" charset="0"/>
                        </a:rPr>
                        <a:t>Usage</a:t>
                      </a:r>
                      <a:endParaRPr lang="zh-CN" sz="800" kern="100" dirty="0">
                        <a:effectLst/>
                        <a:latin typeface="Comic Sans MS" panose="030F0702030302020204" pitchFamily="66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929">
                <a:tc rowSpan="5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Comic Sans MS" panose="030F0702030302020204" pitchFamily="66" charset="0"/>
                        </a:rPr>
                        <a:t>BDS code 4,0</a:t>
                      </a:r>
                      <a:endParaRPr lang="zh-CN" sz="800" kern="100" dirty="0">
                        <a:effectLst/>
                        <a:latin typeface="Comic Sans MS" panose="030F0702030302020204" pitchFamily="66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omic Sans MS" panose="030F0702030302020204" pitchFamily="66" charset="0"/>
                        </a:rPr>
                        <a:t>Selected Vertical Intention</a:t>
                      </a:r>
                      <a:endParaRPr lang="zh-CN" sz="800" kern="100" dirty="0">
                        <a:effectLst/>
                        <a:latin typeface="Comic Sans MS" panose="030F0702030302020204" pitchFamily="66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omic Sans MS" panose="030F0702030302020204" pitchFamily="66" charset="0"/>
                        </a:rPr>
                        <a:t>MCP/FCU Selected Altitude</a:t>
                      </a:r>
                      <a:endParaRPr lang="zh-CN" sz="800" kern="100">
                        <a:effectLst/>
                        <a:latin typeface="Comic Sans MS" panose="030F0702030302020204" pitchFamily="66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omic Sans MS" panose="030F0702030302020204" pitchFamily="66" charset="0"/>
                        </a:rPr>
                        <a:t>To provide information about the aircraft’s current vertical intentions</a:t>
                      </a:r>
                      <a:endParaRPr lang="zh-CN" sz="800" kern="100" dirty="0">
                        <a:effectLst/>
                        <a:latin typeface="Comic Sans MS" panose="030F0702030302020204" pitchFamily="66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omic Sans MS" panose="030F0702030302020204" pitchFamily="66" charset="0"/>
                        </a:rPr>
                        <a:t>FMS Selected Altitude</a:t>
                      </a:r>
                      <a:endParaRPr lang="zh-CN" sz="800" kern="100" dirty="0">
                        <a:effectLst/>
                        <a:latin typeface="Comic Sans MS" panose="030F0702030302020204" pitchFamily="66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9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omic Sans MS" panose="030F0702030302020204" pitchFamily="66" charset="0"/>
                        </a:rPr>
                        <a:t>Barometric Pressure Setting</a:t>
                      </a:r>
                      <a:endParaRPr lang="zh-CN" sz="800" kern="100" dirty="0">
                        <a:effectLst/>
                        <a:latin typeface="Comic Sans MS" panose="030F0702030302020204" pitchFamily="66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96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omic Sans MS" panose="030F0702030302020204" pitchFamily="66" charset="0"/>
                        </a:rPr>
                        <a:t>MCP/FCU Mode</a:t>
                      </a:r>
                      <a:endParaRPr lang="zh-CN" sz="800" kern="100" dirty="0">
                        <a:effectLst/>
                        <a:latin typeface="Comic Sans MS" panose="030F0702030302020204" pitchFamily="66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7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omic Sans MS" panose="030F0702030302020204" pitchFamily="66" charset="0"/>
                        </a:rPr>
                        <a:t>Target Altitude Source</a:t>
                      </a:r>
                      <a:endParaRPr lang="zh-CN" sz="800" kern="100" dirty="0">
                        <a:effectLst/>
                        <a:latin typeface="Comic Sans MS" panose="030F0702030302020204" pitchFamily="66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965">
                <a:tc rowSpan="5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Comic Sans MS" panose="030F0702030302020204" pitchFamily="66" charset="0"/>
                        </a:rPr>
                        <a:t>BDS code 5,0</a:t>
                      </a:r>
                      <a:endParaRPr lang="zh-CN" sz="800" kern="100">
                        <a:effectLst/>
                        <a:latin typeface="Comic Sans MS" panose="030F0702030302020204" pitchFamily="66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omic Sans MS" panose="030F0702030302020204" pitchFamily="66" charset="0"/>
                        </a:rPr>
                        <a:t>Track and Turn Report</a:t>
                      </a:r>
                      <a:endParaRPr lang="zh-CN" sz="800" kern="100" dirty="0">
                        <a:effectLst/>
                        <a:latin typeface="Comic Sans MS" panose="030F0702030302020204" pitchFamily="66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omic Sans MS" panose="030F0702030302020204" pitchFamily="66" charset="0"/>
                        </a:rPr>
                        <a:t>Roll Angle</a:t>
                      </a:r>
                      <a:endParaRPr lang="zh-CN" sz="800" kern="100" dirty="0">
                        <a:effectLst/>
                        <a:latin typeface="Comic Sans MS" panose="030F0702030302020204" pitchFamily="66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omic Sans MS" panose="030F0702030302020204" pitchFamily="66" charset="0"/>
                        </a:rPr>
                        <a:t>To provide track and turn data to the ground systems.</a:t>
                      </a:r>
                      <a:endParaRPr lang="zh-CN" sz="800" kern="100">
                        <a:effectLst/>
                        <a:latin typeface="Comic Sans MS" panose="030F0702030302020204" pitchFamily="66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96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omic Sans MS" panose="030F0702030302020204" pitchFamily="66" charset="0"/>
                        </a:rPr>
                        <a:t>True Track Angle</a:t>
                      </a:r>
                      <a:endParaRPr lang="zh-CN" sz="800" kern="100" dirty="0">
                        <a:effectLst/>
                        <a:latin typeface="Comic Sans MS" panose="030F0702030302020204" pitchFamily="66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96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omic Sans MS" panose="030F0702030302020204" pitchFamily="66" charset="0"/>
                        </a:rPr>
                        <a:t>Ground Speed</a:t>
                      </a:r>
                      <a:endParaRPr lang="zh-CN" sz="800" kern="100" dirty="0">
                        <a:effectLst/>
                        <a:latin typeface="Comic Sans MS" panose="030F0702030302020204" pitchFamily="66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96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omic Sans MS" panose="030F0702030302020204" pitchFamily="66" charset="0"/>
                        </a:rPr>
                        <a:t>Track Angle Rate</a:t>
                      </a:r>
                      <a:endParaRPr lang="zh-CN" sz="800" kern="100" dirty="0">
                        <a:effectLst/>
                        <a:latin typeface="Comic Sans MS" panose="030F0702030302020204" pitchFamily="66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96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omic Sans MS" panose="030F0702030302020204" pitchFamily="66" charset="0"/>
                        </a:rPr>
                        <a:t>True Air Speed</a:t>
                      </a:r>
                      <a:endParaRPr lang="zh-CN" sz="800" kern="100" dirty="0">
                        <a:effectLst/>
                        <a:latin typeface="Comic Sans MS" panose="030F0702030302020204" pitchFamily="66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2965">
                <a:tc rowSpan="5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  <a:latin typeface="Comic Sans MS" panose="030F0702030302020204" pitchFamily="66" charset="0"/>
                        </a:rPr>
                        <a:t>BDS code 6,0</a:t>
                      </a:r>
                      <a:endParaRPr lang="zh-CN" sz="800" kern="100">
                        <a:effectLst/>
                        <a:latin typeface="Comic Sans MS" panose="030F0702030302020204" pitchFamily="66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omic Sans MS" panose="030F0702030302020204" pitchFamily="66" charset="0"/>
                        </a:rPr>
                        <a:t>Heading and Speed Report</a:t>
                      </a:r>
                      <a:endParaRPr lang="zh-CN" sz="800" kern="100">
                        <a:effectLst/>
                        <a:latin typeface="Comic Sans MS" panose="030F0702030302020204" pitchFamily="66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omic Sans MS" panose="030F0702030302020204" pitchFamily="66" charset="0"/>
                        </a:rPr>
                        <a:t>Magnetic Heading</a:t>
                      </a:r>
                      <a:endParaRPr lang="zh-CN" sz="800" kern="100">
                        <a:effectLst/>
                        <a:latin typeface="Comic Sans MS" panose="030F0702030302020204" pitchFamily="66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omic Sans MS" panose="030F0702030302020204" pitchFamily="66" charset="0"/>
                        </a:rPr>
                        <a:t>To provide heading and speed data to ground systems.</a:t>
                      </a:r>
                      <a:endParaRPr lang="zh-CN" sz="800" kern="100" dirty="0">
                        <a:effectLst/>
                        <a:latin typeface="Comic Sans MS" panose="030F0702030302020204" pitchFamily="66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296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omic Sans MS" panose="030F0702030302020204" pitchFamily="66" charset="0"/>
                        </a:rPr>
                        <a:t>Indicated Air Speed</a:t>
                      </a:r>
                      <a:endParaRPr lang="zh-CN" sz="800" kern="100" dirty="0">
                        <a:effectLst/>
                        <a:latin typeface="Comic Sans MS" panose="030F0702030302020204" pitchFamily="66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296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omic Sans MS" panose="030F0702030302020204" pitchFamily="66" charset="0"/>
                        </a:rPr>
                        <a:t>Mach Number</a:t>
                      </a:r>
                      <a:endParaRPr lang="zh-CN" sz="800" kern="100" dirty="0">
                        <a:effectLst/>
                        <a:latin typeface="Comic Sans MS" panose="030F0702030302020204" pitchFamily="66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77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omic Sans MS" panose="030F0702030302020204" pitchFamily="66" charset="0"/>
                        </a:rPr>
                        <a:t>Barometric Altitude Rate</a:t>
                      </a:r>
                      <a:endParaRPr lang="zh-CN" sz="800" kern="100" dirty="0">
                        <a:effectLst/>
                        <a:latin typeface="Comic Sans MS" panose="030F0702030302020204" pitchFamily="66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77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  <a:latin typeface="Comic Sans MS" panose="030F0702030302020204" pitchFamily="66" charset="0"/>
                        </a:rPr>
                        <a:t>Inertial Vertical Velocity</a:t>
                      </a:r>
                      <a:endParaRPr lang="zh-CN" sz="800" kern="100" dirty="0">
                        <a:effectLst/>
                        <a:latin typeface="Comic Sans MS" panose="030F0702030302020204" pitchFamily="66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56216"/>
              </p:ext>
            </p:extLst>
          </p:nvPr>
        </p:nvGraphicFramePr>
        <p:xfrm>
          <a:off x="321273" y="1765280"/>
          <a:ext cx="5256584" cy="1593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0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8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5552"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800" kern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Register</a:t>
                      </a:r>
                      <a:endParaRPr lang="zh-CN" sz="800" kern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800" kern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Name</a:t>
                      </a:r>
                      <a:endParaRPr lang="zh-CN" sz="800" kern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800" kern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Usage</a:t>
                      </a:r>
                      <a:endParaRPr lang="zh-CN" sz="800" ker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58"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800" kern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BDS code 1,0</a:t>
                      </a:r>
                      <a:endParaRPr lang="zh-CN" sz="800" kern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800" kern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Datalink Capability Report</a:t>
                      </a:r>
                      <a:endParaRPr lang="zh-CN" sz="800" kern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800" kern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To report the data link capability of the Mode S transponder/data link installation.</a:t>
                      </a:r>
                      <a:endParaRPr lang="zh-CN" sz="800" kern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35"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800" kern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BDS code 1,7</a:t>
                      </a:r>
                      <a:endParaRPr lang="zh-CN" sz="800" ker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800" kern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Common Usage GICB Capability Report</a:t>
                      </a:r>
                      <a:endParaRPr lang="zh-CN" sz="800" kern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800" kern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To indicate common usage GICB services currently supported.</a:t>
                      </a:r>
                      <a:endParaRPr lang="zh-CN" sz="800" kern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552"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800" kern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BDS code 2,0</a:t>
                      </a:r>
                      <a:endParaRPr lang="zh-CN" sz="800" ker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800" kern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Aircraft Identification</a:t>
                      </a:r>
                      <a:endParaRPr lang="zh-CN" sz="800" kern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800" kern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To report aircraft identification to the ground.</a:t>
                      </a:r>
                      <a:endParaRPr lang="zh-CN" sz="800" kern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58"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800" kern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BDS code 3,0</a:t>
                      </a:r>
                      <a:endParaRPr lang="zh-CN" sz="800" ker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800" kern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ACAS Resolution Advisory Report</a:t>
                      </a:r>
                      <a:endParaRPr lang="zh-CN" sz="800" ker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hangingPunct="1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800" kern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To report ACAS active resolution advisory</a:t>
                      </a:r>
                      <a:endParaRPr lang="zh-CN" sz="800" kern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5888504" y="3773511"/>
            <a:ext cx="5975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omic Sans MS" panose="030F0702030302020204" pitchFamily="66" charset="0"/>
              </a:rPr>
              <a:t>More details in ICAO Doc 9871, 2</a:t>
            </a:r>
            <a:r>
              <a:rPr lang="en-US" altLang="zh-CN" sz="2000" baseline="30000" dirty="0" smtClean="0">
                <a:latin typeface="Comic Sans MS" panose="030F0702030302020204" pitchFamily="66" charset="0"/>
              </a:rPr>
              <a:t>nd</a:t>
            </a:r>
            <a:r>
              <a:rPr lang="en-US" altLang="zh-CN" sz="2000" dirty="0" smtClean="0">
                <a:latin typeface="Comic Sans MS" panose="030F0702030302020204" pitchFamily="66" charset="0"/>
              </a:rPr>
              <a:t> Edition and ICAO APAC Mode S Daps IGD, Edition 3.0.</a:t>
            </a:r>
            <a:endParaRPr lang="zh-CN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10" name="Rectangle 2"/>
          <p:cNvSpPr/>
          <p:nvPr/>
        </p:nvSpPr>
        <p:spPr>
          <a:xfrm>
            <a:off x="-333907" y="972205"/>
            <a:ext cx="11864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400" b="1" dirty="0" smtClean="0"/>
              <a:t>ELS &amp; EHS-- </a:t>
            </a:r>
            <a:r>
              <a:rPr lang="en-US" altLang="zh-CN" sz="2400" b="1" dirty="0"/>
              <a:t>Register Introduction</a:t>
            </a:r>
          </a:p>
        </p:txBody>
      </p:sp>
    </p:spTree>
    <p:extLst>
      <p:ext uri="{BB962C8B-B14F-4D97-AF65-F5344CB8AC3E}">
        <p14:creationId xmlns:p14="http://schemas.microsoft.com/office/powerpoint/2010/main" val="42385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Rectangle 2"/>
          <p:cNvSpPr/>
          <p:nvPr/>
        </p:nvSpPr>
        <p:spPr>
          <a:xfrm>
            <a:off x="-376770" y="972839"/>
            <a:ext cx="11864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400" b="1" dirty="0" smtClean="0"/>
              <a:t>ELS &amp; EHS-- </a:t>
            </a:r>
            <a:r>
              <a:rPr lang="en-US" altLang="zh-CN" sz="2300" b="1" dirty="0" smtClean="0"/>
              <a:t>Optimal </a:t>
            </a:r>
            <a:r>
              <a:rPr lang="en-US" altLang="zh-CN" sz="2300" b="1" dirty="0"/>
              <a:t>register </a:t>
            </a:r>
            <a:r>
              <a:rPr lang="en-US" altLang="zh-CN" sz="2300" b="1" dirty="0" smtClean="0"/>
              <a:t>extraction</a:t>
            </a:r>
          </a:p>
          <a:p>
            <a:pPr lvl="1"/>
            <a:r>
              <a:rPr lang="en-US" altLang="zh-CN" sz="2300" b="1" dirty="0"/>
              <a:t> </a:t>
            </a:r>
            <a:r>
              <a:rPr lang="en-US" altLang="zh-CN" sz="2300" b="1" dirty="0" smtClean="0"/>
              <a:t>                      GICB</a:t>
            </a:r>
            <a:endParaRPr lang="en-US" altLang="zh-CN" sz="23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2044575"/>
            <a:ext cx="12338685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tabLst>
                <a:tab pos="516890" algn="l"/>
              </a:tabLst>
            </a:pPr>
            <a:r>
              <a:rPr lang="en-US" altLang="zh-CN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Extraction:  Insertion </a:t>
            </a:r>
            <a:r>
              <a:rPr lang="en-US" altLang="zh-CN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of </a:t>
            </a:r>
            <a:r>
              <a:rPr lang="en-US" altLang="zh-CN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BDS 1 and BDS 2 codes into roll-call ( UF </a:t>
            </a:r>
            <a:r>
              <a:rPr lang="en-US" altLang="zh-CN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4, 5, 20, </a:t>
            </a:r>
            <a:r>
              <a:rPr lang="en-US" altLang="zh-CN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21)  to </a:t>
            </a:r>
            <a:r>
              <a:rPr lang="en-US" altLang="zh-CN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read out </a:t>
            </a:r>
            <a:r>
              <a:rPr lang="en-US" altLang="zh-CN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aboard BDS data</a:t>
            </a:r>
            <a:endParaRPr lang="en-US" altLang="zh-CN" sz="1600" kern="100" dirty="0"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786" y="4892628"/>
            <a:ext cx="854469" cy="5060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673" y="5208291"/>
            <a:ext cx="790191" cy="1623926"/>
          </a:xfrm>
          <a:prstGeom prst="rect">
            <a:avLst/>
          </a:prstGeom>
        </p:spPr>
      </p:pic>
      <p:pic>
        <p:nvPicPr>
          <p:cNvPr id="9" name="Picture 3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537" y="2307362"/>
            <a:ext cx="1329350" cy="43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78269">
            <a:off x="2852789" y="3417868"/>
            <a:ext cx="4921283" cy="75602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91142">
            <a:off x="3367537" y="3909725"/>
            <a:ext cx="6184639" cy="774424"/>
          </a:xfrm>
          <a:prstGeom prst="rect">
            <a:avLst/>
          </a:prstGeom>
        </p:spPr>
      </p:pic>
      <p:sp>
        <p:nvSpPr>
          <p:cNvPr id="18" name="右箭头 17"/>
          <p:cNvSpPr/>
          <p:nvPr/>
        </p:nvSpPr>
        <p:spPr>
          <a:xfrm rot="20155866">
            <a:off x="7396422" y="2757796"/>
            <a:ext cx="348838" cy="20094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 rot="20279984">
            <a:off x="7440093" y="3618462"/>
            <a:ext cx="783909" cy="232649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右箭头 22"/>
          <p:cNvSpPr/>
          <p:nvPr/>
        </p:nvSpPr>
        <p:spPr>
          <a:xfrm rot="9417735">
            <a:off x="3393067" y="5333179"/>
            <a:ext cx="329246" cy="21017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 rot="20274720">
            <a:off x="7598654" y="3870210"/>
            <a:ext cx="2124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Comic Sans MS" panose="030F0702030302020204" pitchFamily="66" charset="0"/>
              </a:rPr>
              <a:t>BDS  information</a:t>
            </a:r>
            <a:endParaRPr lang="zh-CN" altLang="en-US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矩形 20"/>
          <p:cNvSpPr/>
          <p:nvPr/>
        </p:nvSpPr>
        <p:spPr>
          <a:xfrm rot="20279984">
            <a:off x="4663077" y="3813366"/>
            <a:ext cx="540491" cy="24585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 rot="20279984">
            <a:off x="6119319" y="3188720"/>
            <a:ext cx="622655" cy="27277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 rot="20344042">
            <a:off x="4468976" y="3275003"/>
            <a:ext cx="900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Comic Sans MS" panose="030F0702030302020204" pitchFamily="66" charset="0"/>
              </a:rPr>
              <a:t>BDS 1</a:t>
            </a:r>
            <a:endParaRPr lang="zh-CN" altLang="en-US" sz="1200" b="1" dirty="0">
              <a:latin typeface="Comic Sans MS" panose="030F0702030302020204" pitchFamily="66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 rot="20284624">
            <a:off x="6061616" y="2632483"/>
            <a:ext cx="995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Comic Sans MS" panose="030F0702030302020204" pitchFamily="66" charset="0"/>
              </a:rPr>
              <a:t>BDS  2</a:t>
            </a:r>
            <a:endParaRPr lang="zh-CN" altLang="en-US" sz="1200" b="1" dirty="0">
              <a:latin typeface="Comic Sans MS" panose="030F0702030302020204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6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7" grpId="0"/>
      <p:bldP spid="21" grpId="0" animBg="1"/>
      <p:bldP spid="26" grpId="0" animBg="1"/>
      <p:bldP spid="28" grpId="0"/>
      <p:bldP spid="2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91142">
            <a:off x="3118876" y="4257428"/>
            <a:ext cx="4519989" cy="565981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1811461"/>
            <a:ext cx="12100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16890" algn="l"/>
              </a:tabLst>
            </a:pPr>
            <a:r>
              <a:rPr lang="en-US" altLang="zh-CN" sz="1600" b="1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Initiation:   </a:t>
            </a:r>
            <a:r>
              <a:rPr lang="en-US" altLang="zh-CN" sz="16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To</a:t>
            </a:r>
            <a:r>
              <a:rPr lang="en-US" altLang="zh-CN" sz="1600" b="1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 </a:t>
            </a:r>
            <a:r>
              <a:rPr lang="en-US" altLang="zh-CN" sz="16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Insert DR </a:t>
            </a:r>
            <a:r>
              <a:rPr lang="en-US" altLang="zh-CN" sz="1600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codes 4, </a:t>
            </a:r>
            <a:r>
              <a:rPr lang="en-US" altLang="zh-CN" sz="16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5 into roll-call reply DFs </a:t>
            </a:r>
            <a:r>
              <a:rPr lang="en-US" altLang="zh-CN" sz="1600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4, 5, 20, 21 </a:t>
            </a:r>
            <a:r>
              <a:rPr lang="en-US" altLang="zh-CN" sz="16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and starting the B-timer (18 s). </a:t>
            </a:r>
            <a:endParaRPr lang="en-US" altLang="zh-CN" sz="1600" kern="100" dirty="0"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  <a:p>
            <a:pPr marL="285750" indent="-285750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16890" algn="l"/>
              </a:tabLst>
            </a:pPr>
            <a:r>
              <a:rPr lang="en-US" altLang="zh-CN" sz="1600" b="1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Extraction:  </a:t>
            </a:r>
            <a:r>
              <a:rPr lang="en-US" altLang="zh-CN" sz="16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To </a:t>
            </a:r>
            <a:r>
              <a:rPr lang="en-US" altLang="zh-CN" sz="1600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extract the broadcast message, an interrogator shall </a:t>
            </a:r>
            <a:r>
              <a:rPr lang="en-US" altLang="zh-CN" sz="16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extract BDS0,0</a:t>
            </a:r>
          </a:p>
          <a:p>
            <a:pPr>
              <a:lnSpc>
                <a:spcPts val="1900"/>
              </a:lnSpc>
              <a:spcAft>
                <a:spcPts val="600"/>
              </a:spcAft>
              <a:tabLst>
                <a:tab pos="516890" algn="l"/>
              </a:tabLst>
            </a:pPr>
            <a:r>
              <a:rPr lang="en-US" altLang="zh-CN" sz="16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                           RR = </a:t>
            </a:r>
            <a:r>
              <a:rPr lang="en-US" altLang="zh-CN" sz="1600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16 and DI </a:t>
            </a:r>
            <a:r>
              <a:rPr lang="zh-CN" altLang="en-US" sz="1600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≠</a:t>
            </a:r>
            <a:r>
              <a:rPr lang="en-US" altLang="zh-CN" sz="16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to </a:t>
            </a:r>
            <a:r>
              <a:rPr lang="en-US" altLang="zh-CN" sz="1600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7 or RR </a:t>
            </a:r>
            <a:r>
              <a:rPr lang="en-US" altLang="zh-CN" sz="16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= </a:t>
            </a:r>
            <a:r>
              <a:rPr lang="en-US" altLang="zh-CN" sz="1600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16 and DI </a:t>
            </a:r>
            <a:r>
              <a:rPr lang="en-US" altLang="zh-CN" sz="16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= </a:t>
            </a:r>
            <a:r>
              <a:rPr lang="en-US" altLang="zh-CN" sz="1600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7 with RRS </a:t>
            </a:r>
            <a:r>
              <a:rPr lang="en-US" altLang="zh-CN" sz="16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= </a:t>
            </a:r>
            <a:r>
              <a:rPr lang="en-US" altLang="zh-CN" sz="1600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0 in a </a:t>
            </a:r>
            <a:r>
              <a:rPr lang="en-US" altLang="zh-CN" sz="16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next roll call interrogation. </a:t>
            </a:r>
          </a:p>
          <a:p>
            <a:pPr marL="285750" indent="-285750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16890" algn="l"/>
              </a:tabLst>
            </a:pPr>
            <a:r>
              <a:rPr lang="en-US" altLang="zh-CN" sz="1600" b="1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Interruption: </a:t>
            </a:r>
            <a:r>
              <a:rPr lang="en-US" altLang="zh-CN" sz="16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AICB activity can </a:t>
            </a:r>
            <a:r>
              <a:rPr lang="en-US" altLang="zh-CN" sz="1600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interrupt a Comm-B broadcast cycle. If </a:t>
            </a:r>
            <a:r>
              <a:rPr lang="en-US" altLang="zh-CN" sz="16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a broadcast </a:t>
            </a:r>
            <a:r>
              <a:rPr lang="en-US" altLang="zh-CN" sz="1600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cycle is interrupted, the B-timer </a:t>
            </a:r>
            <a:r>
              <a:rPr lang="en-US" altLang="zh-CN" sz="16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     </a:t>
            </a:r>
          </a:p>
          <a:p>
            <a:pPr>
              <a:lnSpc>
                <a:spcPts val="1900"/>
              </a:lnSpc>
              <a:spcAft>
                <a:spcPts val="600"/>
              </a:spcAft>
              <a:tabLst>
                <a:tab pos="516890" algn="l"/>
              </a:tabLst>
            </a:pPr>
            <a:r>
              <a:rPr lang="en-US" altLang="zh-CN" sz="1600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 </a:t>
            </a:r>
            <a:r>
              <a:rPr lang="en-US" altLang="zh-CN" sz="16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                           shall </a:t>
            </a:r>
            <a:r>
              <a:rPr lang="en-US" altLang="zh-CN" sz="1600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be reset, the interrupted broadcast message shall be </a:t>
            </a:r>
            <a:r>
              <a:rPr lang="en-US" altLang="zh-CN" sz="16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retained. </a:t>
            </a:r>
            <a:endParaRPr lang="en-US" altLang="zh-CN" sz="1600" kern="100" dirty="0"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  <a:p>
            <a:pPr marL="285750" indent="-285750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16890" algn="l"/>
              </a:tabLst>
            </a:pPr>
            <a:r>
              <a:rPr lang="en-US" altLang="zh-CN" sz="16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Currently</a:t>
            </a:r>
            <a:r>
              <a:rPr lang="en-US" altLang="zh-CN" sz="1600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, only registers of </a:t>
            </a:r>
            <a:r>
              <a:rPr lang="en-US" altLang="zh-CN" sz="16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register </a:t>
            </a:r>
            <a:r>
              <a:rPr lang="en-US" altLang="zh-CN" sz="1600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BDS </a:t>
            </a:r>
            <a:r>
              <a:rPr lang="en-US" altLang="zh-CN" sz="16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1,0 and BDS 2,0 </a:t>
            </a:r>
            <a:r>
              <a:rPr lang="en-US" altLang="zh-CN" sz="1600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make use of the Comm-B Broadcast</a:t>
            </a:r>
            <a:r>
              <a:rPr lang="en-US" altLang="zh-CN" sz="16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.</a:t>
            </a:r>
            <a:endParaRPr lang="zh-CN" altLang="zh-CN" sz="1600" kern="100" dirty="0"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982" y="5394644"/>
            <a:ext cx="699609" cy="4143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8751" y="5684880"/>
            <a:ext cx="580072" cy="1192109"/>
          </a:xfrm>
          <a:prstGeom prst="rect">
            <a:avLst/>
          </a:prstGeom>
        </p:spPr>
      </p:pic>
      <p:pic>
        <p:nvPicPr>
          <p:cNvPr id="9" name="Picture 39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315" y="3771618"/>
            <a:ext cx="1449735" cy="49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78269">
            <a:off x="3695460" y="4843558"/>
            <a:ext cx="3768122" cy="5788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91142">
            <a:off x="3547698" y="5420209"/>
            <a:ext cx="4569672" cy="572202"/>
          </a:xfrm>
          <a:prstGeom prst="rect">
            <a:avLst/>
          </a:prstGeom>
        </p:spPr>
      </p:pic>
      <p:sp>
        <p:nvSpPr>
          <p:cNvPr id="14" name="右箭头 13"/>
          <p:cNvSpPr/>
          <p:nvPr/>
        </p:nvSpPr>
        <p:spPr>
          <a:xfrm rot="9352214">
            <a:off x="3128431" y="5305816"/>
            <a:ext cx="259080" cy="16643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 rot="20155866">
            <a:off x="7211071" y="4325360"/>
            <a:ext cx="259080" cy="16643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rot="20215521">
            <a:off x="4339934" y="4769099"/>
            <a:ext cx="401075" cy="194474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 rot="20279984">
            <a:off x="5648590" y="4798654"/>
            <a:ext cx="1012098" cy="18726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 rot="20279984">
            <a:off x="6608710" y="5195308"/>
            <a:ext cx="508189" cy="183921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右箭头 22"/>
          <p:cNvSpPr/>
          <p:nvPr/>
        </p:nvSpPr>
        <p:spPr>
          <a:xfrm rot="9315830">
            <a:off x="3568159" y="6463264"/>
            <a:ext cx="259080" cy="16643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 rot="20267310">
            <a:off x="3893381" y="4304692"/>
            <a:ext cx="14428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latin typeface="Comic Sans MS" panose="030F0702030302020204" pitchFamily="66" charset="0"/>
              </a:rPr>
              <a:t>DR=4 OR 5</a:t>
            </a:r>
            <a:endParaRPr lang="zh-CN" altLang="en-US" sz="1100" dirty="0">
              <a:latin typeface="Comic Sans MS" panose="030F0702030302020204" pitchFamily="66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 rot="20318086">
            <a:off x="7397608" y="3897924"/>
            <a:ext cx="17934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latin typeface="Comic Sans MS" panose="030F0702030302020204" pitchFamily="66" charset="0"/>
              </a:rPr>
              <a:t>BDS 0,0 Extraction</a:t>
            </a:r>
            <a:endParaRPr lang="zh-CN" altLang="en-US" sz="1100" dirty="0">
              <a:latin typeface="Comic Sans MS" panose="030F0702030302020204" pitchFamily="66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 rot="20267389">
            <a:off x="6639426" y="5258156"/>
            <a:ext cx="21244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latin typeface="Comic Sans MS" panose="030F0702030302020204" pitchFamily="66" charset="0"/>
              </a:rPr>
              <a:t>Broadcast information</a:t>
            </a:r>
            <a:endParaRPr lang="zh-CN" altLang="en-US" sz="1100" dirty="0">
              <a:latin typeface="Comic Sans MS" panose="030F0702030302020204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21" name="Rectangle 2"/>
          <p:cNvSpPr/>
          <p:nvPr/>
        </p:nvSpPr>
        <p:spPr>
          <a:xfrm>
            <a:off x="-376770" y="972839"/>
            <a:ext cx="11864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400" b="1" dirty="0" smtClean="0"/>
              <a:t>ELS &amp; EHS-- </a:t>
            </a:r>
            <a:r>
              <a:rPr lang="en-US" altLang="zh-CN" sz="2300" b="1" dirty="0" smtClean="0"/>
              <a:t>Optimal </a:t>
            </a:r>
            <a:r>
              <a:rPr lang="en-US" altLang="zh-CN" sz="2300" b="1" dirty="0"/>
              <a:t>register </a:t>
            </a:r>
            <a:r>
              <a:rPr lang="en-US" altLang="zh-CN" sz="2300" b="1" dirty="0" smtClean="0"/>
              <a:t>extraction</a:t>
            </a:r>
          </a:p>
          <a:p>
            <a:pPr lvl="1"/>
            <a:r>
              <a:rPr lang="en-US" altLang="zh-CN" sz="2300" b="1" dirty="0"/>
              <a:t> </a:t>
            </a:r>
            <a:r>
              <a:rPr lang="en-US" altLang="zh-CN" sz="2300" b="1" dirty="0" smtClean="0"/>
              <a:t>                      </a:t>
            </a:r>
            <a:r>
              <a:rPr lang="en-US" altLang="zh-CN" sz="2300" b="1" dirty="0" err="1" smtClean="0"/>
              <a:t>Comm</a:t>
            </a:r>
            <a:r>
              <a:rPr lang="en-US" altLang="zh-CN" sz="2300" b="1" dirty="0" smtClean="0"/>
              <a:t>-B Broadcast</a:t>
            </a:r>
            <a:endParaRPr lang="en-US" altLang="zh-CN" sz="2300" b="1" dirty="0"/>
          </a:p>
        </p:txBody>
      </p:sp>
    </p:spTree>
    <p:extLst>
      <p:ext uri="{BB962C8B-B14F-4D97-AF65-F5344CB8AC3E}">
        <p14:creationId xmlns:p14="http://schemas.microsoft.com/office/powerpoint/2010/main" val="52595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6" grpId="0" animBg="1"/>
      <p:bldP spid="20" grpId="0" animBg="1"/>
      <p:bldP spid="22" grpId="0" animBg="1"/>
      <p:bldP spid="23" grpId="0" animBg="1"/>
      <p:bldP spid="19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3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515" y="2903458"/>
            <a:ext cx="1495326" cy="5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366" y="1692713"/>
            <a:ext cx="1495326" cy="5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1885728" y="2516820"/>
            <a:ext cx="5866739" cy="2283908"/>
            <a:chOff x="344" y="1589"/>
            <a:chExt cx="5209" cy="1884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811" y="1865"/>
              <a:ext cx="321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811" y="2000"/>
              <a:ext cx="320" cy="115"/>
              <a:chOff x="811" y="2000"/>
              <a:chExt cx="320" cy="115"/>
            </a:xfrm>
          </p:grpSpPr>
          <p:sp>
            <p:nvSpPr>
              <p:cNvPr id="88" name="Line 8"/>
              <p:cNvSpPr>
                <a:spLocks noChangeShapeType="1"/>
              </p:cNvSpPr>
              <p:nvPr/>
            </p:nvSpPr>
            <p:spPr bwMode="auto">
              <a:xfrm>
                <a:off x="1130" y="2000"/>
                <a:ext cx="1" cy="11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0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89" name="Group 12"/>
              <p:cNvGrpSpPr>
                <a:grpSpLocks/>
              </p:cNvGrpSpPr>
              <p:nvPr/>
            </p:nvGrpSpPr>
            <p:grpSpPr bwMode="auto">
              <a:xfrm>
                <a:off x="811" y="2036"/>
                <a:ext cx="320" cy="41"/>
                <a:chOff x="811" y="2036"/>
                <a:chExt cx="320" cy="41"/>
              </a:xfrm>
            </p:grpSpPr>
            <p:sp>
              <p:nvSpPr>
                <p:cNvPr id="91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897" y="2051"/>
                  <a:ext cx="146" cy="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300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92" name="Freeform 10"/>
                <p:cNvSpPr>
                  <a:spLocks/>
                </p:cNvSpPr>
                <p:nvPr/>
              </p:nvSpPr>
              <p:spPr bwMode="auto">
                <a:xfrm>
                  <a:off x="811" y="2036"/>
                  <a:ext cx="88" cy="41"/>
                </a:xfrm>
                <a:custGeom>
                  <a:avLst/>
                  <a:gdLst>
                    <a:gd name="T0" fmla="*/ 176 w 176"/>
                    <a:gd name="T1" fmla="*/ 0 h 82"/>
                    <a:gd name="T2" fmla="*/ 0 w 176"/>
                    <a:gd name="T3" fmla="*/ 42 h 82"/>
                    <a:gd name="T4" fmla="*/ 176 w 176"/>
                    <a:gd name="T5" fmla="*/ 82 h 82"/>
                    <a:gd name="T6" fmla="*/ 176 w 176"/>
                    <a:gd name="T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6" h="82">
                      <a:moveTo>
                        <a:pt x="176" y="0"/>
                      </a:moveTo>
                      <a:lnTo>
                        <a:pt x="0" y="42"/>
                      </a:lnTo>
                      <a:lnTo>
                        <a:pt x="176" y="82"/>
                      </a:lnTo>
                      <a:lnTo>
                        <a:pt x="17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00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93" name="Freeform 11"/>
                <p:cNvSpPr>
                  <a:spLocks/>
                </p:cNvSpPr>
                <p:nvPr/>
              </p:nvSpPr>
              <p:spPr bwMode="auto">
                <a:xfrm>
                  <a:off x="1044" y="2036"/>
                  <a:ext cx="87" cy="41"/>
                </a:xfrm>
                <a:custGeom>
                  <a:avLst/>
                  <a:gdLst>
                    <a:gd name="T0" fmla="*/ 0 w 175"/>
                    <a:gd name="T1" fmla="*/ 81 h 81"/>
                    <a:gd name="T2" fmla="*/ 175 w 175"/>
                    <a:gd name="T3" fmla="*/ 40 h 81"/>
                    <a:gd name="T4" fmla="*/ 0 w 175"/>
                    <a:gd name="T5" fmla="*/ 0 h 81"/>
                    <a:gd name="T6" fmla="*/ 0 w 175"/>
                    <a:gd name="T7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5" h="81">
                      <a:moveTo>
                        <a:pt x="0" y="81"/>
                      </a:moveTo>
                      <a:lnTo>
                        <a:pt x="175" y="40"/>
                      </a:lnTo>
                      <a:lnTo>
                        <a:pt x="0" y="0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00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sp>
            <p:nvSpPr>
              <p:cNvPr id="90" name="Line 13"/>
              <p:cNvSpPr>
                <a:spLocks noChangeShapeType="1"/>
              </p:cNvSpPr>
              <p:nvPr/>
            </p:nvSpPr>
            <p:spPr bwMode="auto">
              <a:xfrm>
                <a:off x="811" y="2000"/>
                <a:ext cx="1" cy="11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0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1681" y="2781"/>
              <a:ext cx="352" cy="349"/>
            </a:xfrm>
            <a:custGeom>
              <a:avLst/>
              <a:gdLst>
                <a:gd name="T0" fmla="*/ 0 w 704"/>
                <a:gd name="T1" fmla="*/ 699 h 699"/>
                <a:gd name="T2" fmla="*/ 32 w 704"/>
                <a:gd name="T3" fmla="*/ 699 h 699"/>
                <a:gd name="T4" fmla="*/ 32 w 704"/>
                <a:gd name="T5" fmla="*/ 15 h 699"/>
                <a:gd name="T6" fmla="*/ 15 w 704"/>
                <a:gd name="T7" fmla="*/ 15 h 699"/>
                <a:gd name="T8" fmla="*/ 15 w 704"/>
                <a:gd name="T9" fmla="*/ 31 h 699"/>
                <a:gd name="T10" fmla="*/ 21 w 704"/>
                <a:gd name="T11" fmla="*/ 31 h 699"/>
                <a:gd name="T12" fmla="*/ 26 w 704"/>
                <a:gd name="T13" fmla="*/ 27 h 699"/>
                <a:gd name="T14" fmla="*/ 30 w 704"/>
                <a:gd name="T15" fmla="*/ 21 h 699"/>
                <a:gd name="T16" fmla="*/ 15 w 704"/>
                <a:gd name="T17" fmla="*/ 32 h 699"/>
                <a:gd name="T18" fmla="*/ 687 w 704"/>
                <a:gd name="T19" fmla="*/ 32 h 699"/>
                <a:gd name="T20" fmla="*/ 687 w 704"/>
                <a:gd name="T21" fmla="*/ 15 h 699"/>
                <a:gd name="T22" fmla="*/ 672 w 704"/>
                <a:gd name="T23" fmla="*/ 15 h 699"/>
                <a:gd name="T24" fmla="*/ 672 w 704"/>
                <a:gd name="T25" fmla="*/ 21 h 699"/>
                <a:gd name="T26" fmla="*/ 676 w 704"/>
                <a:gd name="T27" fmla="*/ 27 h 699"/>
                <a:gd name="T28" fmla="*/ 681 w 704"/>
                <a:gd name="T29" fmla="*/ 31 h 699"/>
                <a:gd name="T30" fmla="*/ 672 w 704"/>
                <a:gd name="T31" fmla="*/ 15 h 699"/>
                <a:gd name="T32" fmla="*/ 672 w 704"/>
                <a:gd name="T33" fmla="*/ 699 h 699"/>
                <a:gd name="T34" fmla="*/ 704 w 704"/>
                <a:gd name="T35" fmla="*/ 699 h 699"/>
                <a:gd name="T36" fmla="*/ 704 w 704"/>
                <a:gd name="T37" fmla="*/ 15 h 699"/>
                <a:gd name="T38" fmla="*/ 702 w 704"/>
                <a:gd name="T39" fmla="*/ 15 h 699"/>
                <a:gd name="T40" fmla="*/ 702 w 704"/>
                <a:gd name="T41" fmla="*/ 10 h 699"/>
                <a:gd name="T42" fmla="*/ 698 w 704"/>
                <a:gd name="T43" fmla="*/ 4 h 699"/>
                <a:gd name="T44" fmla="*/ 693 w 704"/>
                <a:gd name="T45" fmla="*/ 0 h 699"/>
                <a:gd name="T46" fmla="*/ 687 w 704"/>
                <a:gd name="T47" fmla="*/ 0 h 699"/>
                <a:gd name="T48" fmla="*/ 15 w 704"/>
                <a:gd name="T49" fmla="*/ 0 h 699"/>
                <a:gd name="T50" fmla="*/ 15 w 704"/>
                <a:gd name="T51" fmla="*/ 0 h 699"/>
                <a:gd name="T52" fmla="*/ 9 w 704"/>
                <a:gd name="T53" fmla="*/ 0 h 699"/>
                <a:gd name="T54" fmla="*/ 4 w 704"/>
                <a:gd name="T55" fmla="*/ 4 h 699"/>
                <a:gd name="T56" fmla="*/ 0 w 704"/>
                <a:gd name="T57" fmla="*/ 10 h 699"/>
                <a:gd name="T58" fmla="*/ 0 w 704"/>
                <a:gd name="T59" fmla="*/ 15 h 699"/>
                <a:gd name="T60" fmla="*/ 0 w 704"/>
                <a:gd name="T61" fmla="*/ 15 h 699"/>
                <a:gd name="T62" fmla="*/ 0 w 704"/>
                <a:gd name="T63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4" h="699">
                  <a:moveTo>
                    <a:pt x="0" y="699"/>
                  </a:moveTo>
                  <a:lnTo>
                    <a:pt x="32" y="699"/>
                  </a:lnTo>
                  <a:lnTo>
                    <a:pt x="32" y="15"/>
                  </a:lnTo>
                  <a:lnTo>
                    <a:pt x="15" y="15"/>
                  </a:lnTo>
                  <a:lnTo>
                    <a:pt x="15" y="31"/>
                  </a:lnTo>
                  <a:lnTo>
                    <a:pt x="21" y="31"/>
                  </a:lnTo>
                  <a:lnTo>
                    <a:pt x="26" y="27"/>
                  </a:lnTo>
                  <a:lnTo>
                    <a:pt x="30" y="21"/>
                  </a:lnTo>
                  <a:lnTo>
                    <a:pt x="15" y="32"/>
                  </a:lnTo>
                  <a:lnTo>
                    <a:pt x="687" y="32"/>
                  </a:lnTo>
                  <a:lnTo>
                    <a:pt x="687" y="15"/>
                  </a:lnTo>
                  <a:lnTo>
                    <a:pt x="672" y="15"/>
                  </a:lnTo>
                  <a:lnTo>
                    <a:pt x="672" y="21"/>
                  </a:lnTo>
                  <a:lnTo>
                    <a:pt x="676" y="27"/>
                  </a:lnTo>
                  <a:lnTo>
                    <a:pt x="681" y="31"/>
                  </a:lnTo>
                  <a:lnTo>
                    <a:pt x="672" y="15"/>
                  </a:lnTo>
                  <a:lnTo>
                    <a:pt x="672" y="699"/>
                  </a:lnTo>
                  <a:lnTo>
                    <a:pt x="704" y="699"/>
                  </a:lnTo>
                  <a:lnTo>
                    <a:pt x="704" y="15"/>
                  </a:lnTo>
                  <a:lnTo>
                    <a:pt x="702" y="15"/>
                  </a:lnTo>
                  <a:lnTo>
                    <a:pt x="702" y="10"/>
                  </a:lnTo>
                  <a:lnTo>
                    <a:pt x="698" y="4"/>
                  </a:lnTo>
                  <a:lnTo>
                    <a:pt x="693" y="0"/>
                  </a:lnTo>
                  <a:lnTo>
                    <a:pt x="68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344" y="3122"/>
              <a:ext cx="1344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2024" y="3122"/>
              <a:ext cx="3529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1800" y="2902"/>
              <a:ext cx="16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1797" y="2912"/>
              <a:ext cx="11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3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P2</a:t>
              </a:r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2024" y="3130"/>
              <a:ext cx="1" cy="17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0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19" name="Group 24"/>
            <p:cNvGrpSpPr>
              <a:grpSpLocks/>
            </p:cNvGrpSpPr>
            <p:nvPr/>
          </p:nvGrpSpPr>
          <p:grpSpPr bwMode="auto">
            <a:xfrm>
              <a:off x="1688" y="3223"/>
              <a:ext cx="336" cy="42"/>
              <a:chOff x="1688" y="3223"/>
              <a:chExt cx="336" cy="42"/>
            </a:xfrm>
          </p:grpSpPr>
          <p:sp>
            <p:nvSpPr>
              <p:cNvPr id="85" name="Line 21"/>
              <p:cNvSpPr>
                <a:spLocks noChangeShapeType="1"/>
              </p:cNvSpPr>
              <p:nvPr/>
            </p:nvSpPr>
            <p:spPr bwMode="auto">
              <a:xfrm>
                <a:off x="1774" y="3244"/>
                <a:ext cx="16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0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6" name="Freeform 22"/>
              <p:cNvSpPr>
                <a:spLocks/>
              </p:cNvSpPr>
              <p:nvPr/>
            </p:nvSpPr>
            <p:spPr bwMode="auto">
              <a:xfrm>
                <a:off x="1688" y="3223"/>
                <a:ext cx="88" cy="41"/>
              </a:xfrm>
              <a:custGeom>
                <a:avLst/>
                <a:gdLst>
                  <a:gd name="T0" fmla="*/ 175 w 175"/>
                  <a:gd name="T1" fmla="*/ 0 h 82"/>
                  <a:gd name="T2" fmla="*/ 0 w 175"/>
                  <a:gd name="T3" fmla="*/ 42 h 82"/>
                  <a:gd name="T4" fmla="*/ 175 w 175"/>
                  <a:gd name="T5" fmla="*/ 82 h 82"/>
                  <a:gd name="T6" fmla="*/ 175 w 175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82">
                    <a:moveTo>
                      <a:pt x="175" y="0"/>
                    </a:moveTo>
                    <a:lnTo>
                      <a:pt x="0" y="42"/>
                    </a:lnTo>
                    <a:lnTo>
                      <a:pt x="175" y="82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0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7" name="Freeform 23"/>
              <p:cNvSpPr>
                <a:spLocks/>
              </p:cNvSpPr>
              <p:nvPr/>
            </p:nvSpPr>
            <p:spPr bwMode="auto">
              <a:xfrm>
                <a:off x="1937" y="3224"/>
                <a:ext cx="87" cy="41"/>
              </a:xfrm>
              <a:custGeom>
                <a:avLst/>
                <a:gdLst>
                  <a:gd name="T0" fmla="*/ 0 w 176"/>
                  <a:gd name="T1" fmla="*/ 82 h 82"/>
                  <a:gd name="T2" fmla="*/ 176 w 176"/>
                  <a:gd name="T3" fmla="*/ 40 h 82"/>
                  <a:gd name="T4" fmla="*/ 0 w 176"/>
                  <a:gd name="T5" fmla="*/ 0 h 82"/>
                  <a:gd name="T6" fmla="*/ 0 w 176"/>
                  <a:gd name="T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6" h="82">
                    <a:moveTo>
                      <a:pt x="0" y="82"/>
                    </a:moveTo>
                    <a:lnTo>
                      <a:pt x="176" y="40"/>
                    </a:lnTo>
                    <a:lnTo>
                      <a:pt x="0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0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0" name="Rectangle 25"/>
            <p:cNvSpPr>
              <a:spLocks noChangeArrowheads="1"/>
            </p:cNvSpPr>
            <p:nvPr/>
          </p:nvSpPr>
          <p:spPr bwMode="auto">
            <a:xfrm>
              <a:off x="1688" y="3301"/>
              <a:ext cx="393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4" name="Line 29"/>
            <p:cNvSpPr>
              <a:spLocks noChangeShapeType="1"/>
            </p:cNvSpPr>
            <p:nvPr/>
          </p:nvSpPr>
          <p:spPr bwMode="auto">
            <a:xfrm>
              <a:off x="1688" y="3130"/>
              <a:ext cx="1" cy="17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0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" name="Line 30"/>
            <p:cNvSpPr>
              <a:spLocks noChangeShapeType="1"/>
            </p:cNvSpPr>
            <p:nvPr/>
          </p:nvSpPr>
          <p:spPr bwMode="auto">
            <a:xfrm>
              <a:off x="3649" y="2446"/>
              <a:ext cx="1" cy="17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0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26" name="Group 34"/>
            <p:cNvGrpSpPr>
              <a:grpSpLocks/>
            </p:cNvGrpSpPr>
            <p:nvPr/>
          </p:nvGrpSpPr>
          <p:grpSpPr bwMode="auto">
            <a:xfrm>
              <a:off x="3313" y="2539"/>
              <a:ext cx="336" cy="42"/>
              <a:chOff x="3313" y="2539"/>
              <a:chExt cx="336" cy="42"/>
            </a:xfrm>
          </p:grpSpPr>
          <p:sp>
            <p:nvSpPr>
              <p:cNvPr id="82" name="Line 31"/>
              <p:cNvSpPr>
                <a:spLocks noChangeShapeType="1"/>
              </p:cNvSpPr>
              <p:nvPr/>
            </p:nvSpPr>
            <p:spPr bwMode="auto">
              <a:xfrm>
                <a:off x="3398" y="2560"/>
                <a:ext cx="16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0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3" name="Freeform 32"/>
              <p:cNvSpPr>
                <a:spLocks/>
              </p:cNvSpPr>
              <p:nvPr/>
            </p:nvSpPr>
            <p:spPr bwMode="auto">
              <a:xfrm>
                <a:off x="3313" y="2539"/>
                <a:ext cx="87" cy="41"/>
              </a:xfrm>
              <a:custGeom>
                <a:avLst/>
                <a:gdLst>
                  <a:gd name="T0" fmla="*/ 176 w 176"/>
                  <a:gd name="T1" fmla="*/ 0 h 81"/>
                  <a:gd name="T2" fmla="*/ 0 w 176"/>
                  <a:gd name="T3" fmla="*/ 41 h 81"/>
                  <a:gd name="T4" fmla="*/ 176 w 176"/>
                  <a:gd name="T5" fmla="*/ 81 h 81"/>
                  <a:gd name="T6" fmla="*/ 176 w 176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6" h="81">
                    <a:moveTo>
                      <a:pt x="176" y="0"/>
                    </a:moveTo>
                    <a:lnTo>
                      <a:pt x="0" y="41"/>
                    </a:lnTo>
                    <a:lnTo>
                      <a:pt x="176" y="81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0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4" name="Freeform 33"/>
              <p:cNvSpPr>
                <a:spLocks/>
              </p:cNvSpPr>
              <p:nvPr/>
            </p:nvSpPr>
            <p:spPr bwMode="auto">
              <a:xfrm>
                <a:off x="3561" y="2540"/>
                <a:ext cx="88" cy="41"/>
              </a:xfrm>
              <a:custGeom>
                <a:avLst/>
                <a:gdLst>
                  <a:gd name="T0" fmla="*/ 0 w 175"/>
                  <a:gd name="T1" fmla="*/ 81 h 81"/>
                  <a:gd name="T2" fmla="*/ 175 w 175"/>
                  <a:gd name="T3" fmla="*/ 39 h 81"/>
                  <a:gd name="T4" fmla="*/ 0 w 175"/>
                  <a:gd name="T5" fmla="*/ 0 h 81"/>
                  <a:gd name="T6" fmla="*/ 0 w 175"/>
                  <a:gd name="T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81">
                    <a:moveTo>
                      <a:pt x="0" y="81"/>
                    </a:moveTo>
                    <a:lnTo>
                      <a:pt x="175" y="39"/>
                    </a:lnTo>
                    <a:lnTo>
                      <a:pt x="0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0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30" name="Rectangle 38"/>
            <p:cNvSpPr>
              <a:spLocks noChangeArrowheads="1"/>
            </p:cNvSpPr>
            <p:nvPr/>
          </p:nvSpPr>
          <p:spPr bwMode="auto">
            <a:xfrm>
              <a:off x="3600" y="2634"/>
              <a:ext cx="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zh-CN" sz="13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31" name="Line 39"/>
            <p:cNvSpPr>
              <a:spLocks noChangeShapeType="1"/>
            </p:cNvSpPr>
            <p:nvPr/>
          </p:nvSpPr>
          <p:spPr bwMode="auto">
            <a:xfrm>
              <a:off x="3313" y="2446"/>
              <a:ext cx="1" cy="17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0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40"/>
            <p:cNvSpPr>
              <a:spLocks noChangeArrowheads="1"/>
            </p:cNvSpPr>
            <p:nvPr/>
          </p:nvSpPr>
          <p:spPr bwMode="auto">
            <a:xfrm>
              <a:off x="344" y="2439"/>
              <a:ext cx="448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3" name="Rectangle 41"/>
            <p:cNvSpPr>
              <a:spLocks noChangeArrowheads="1"/>
            </p:cNvSpPr>
            <p:nvPr/>
          </p:nvSpPr>
          <p:spPr bwMode="auto">
            <a:xfrm>
              <a:off x="1128" y="2439"/>
              <a:ext cx="560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4" name="Freeform 42"/>
            <p:cNvSpPr>
              <a:spLocks/>
            </p:cNvSpPr>
            <p:nvPr/>
          </p:nvSpPr>
          <p:spPr bwMode="auto">
            <a:xfrm>
              <a:off x="1828" y="2444"/>
              <a:ext cx="1492" cy="17"/>
            </a:xfrm>
            <a:custGeom>
              <a:avLst/>
              <a:gdLst>
                <a:gd name="T0" fmla="*/ 0 w 2983"/>
                <a:gd name="T1" fmla="*/ 0 h 34"/>
                <a:gd name="T2" fmla="*/ 0 w 2983"/>
                <a:gd name="T3" fmla="*/ 32 h 34"/>
                <a:gd name="T4" fmla="*/ 2983 w 2983"/>
                <a:gd name="T5" fmla="*/ 34 h 34"/>
                <a:gd name="T6" fmla="*/ 2983 w 2983"/>
                <a:gd name="T7" fmla="*/ 2 h 34"/>
                <a:gd name="T8" fmla="*/ 0 w 298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3" h="34">
                  <a:moveTo>
                    <a:pt x="0" y="0"/>
                  </a:moveTo>
                  <a:lnTo>
                    <a:pt x="0" y="32"/>
                  </a:lnTo>
                  <a:lnTo>
                    <a:pt x="2983" y="34"/>
                  </a:lnTo>
                  <a:lnTo>
                    <a:pt x="298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5" name="Rectangle 43"/>
            <p:cNvSpPr>
              <a:spLocks noChangeArrowheads="1"/>
            </p:cNvSpPr>
            <p:nvPr/>
          </p:nvSpPr>
          <p:spPr bwMode="auto">
            <a:xfrm>
              <a:off x="3649" y="2439"/>
              <a:ext cx="560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6" name="Line 44"/>
            <p:cNvSpPr>
              <a:spLocks noChangeShapeType="1"/>
            </p:cNvSpPr>
            <p:nvPr/>
          </p:nvSpPr>
          <p:spPr bwMode="auto">
            <a:xfrm flipH="1">
              <a:off x="1688" y="2389"/>
              <a:ext cx="57" cy="1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0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7" name="Line 45"/>
            <p:cNvSpPr>
              <a:spLocks noChangeShapeType="1"/>
            </p:cNvSpPr>
            <p:nvPr/>
          </p:nvSpPr>
          <p:spPr bwMode="auto">
            <a:xfrm flipH="1">
              <a:off x="1744" y="2389"/>
              <a:ext cx="56" cy="1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0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8" name="Rectangle 46"/>
            <p:cNvSpPr>
              <a:spLocks noChangeArrowheads="1"/>
            </p:cNvSpPr>
            <p:nvPr/>
          </p:nvSpPr>
          <p:spPr bwMode="auto">
            <a:xfrm>
              <a:off x="848" y="2218"/>
              <a:ext cx="116" cy="184"/>
            </a:xfrm>
            <a:prstGeom prst="rect">
              <a:avLst/>
            </a:prstGeom>
            <a:extLst/>
          </p:spPr>
          <p:txBody>
            <a:bodyPr wrap="none">
              <a:spAutoFit/>
            </a:bodyPr>
            <a:lstStyle/>
            <a:p>
              <a:pPr defTabSz="762000"/>
              <a:endParaRPr lang="zh-CN" altLang="en-US" sz="1300" b="1">
                <a:latin typeface="Comic Sans MS" panose="030F0702030302020204" pitchFamily="66" charset="0"/>
              </a:endParaRPr>
            </a:p>
          </p:txBody>
        </p:sp>
        <p:sp>
          <p:nvSpPr>
            <p:cNvPr id="39" name="Rectangle 47"/>
            <p:cNvSpPr>
              <a:spLocks noChangeArrowheads="1"/>
            </p:cNvSpPr>
            <p:nvPr/>
          </p:nvSpPr>
          <p:spPr bwMode="auto">
            <a:xfrm>
              <a:off x="850" y="2226"/>
              <a:ext cx="235" cy="184"/>
            </a:xfrm>
            <a:prstGeom prst="rect">
              <a:avLst/>
            </a:prstGeom>
            <a:ex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CN" sz="13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P1</a:t>
              </a:r>
            </a:p>
          </p:txBody>
        </p:sp>
        <p:sp>
          <p:nvSpPr>
            <p:cNvPr id="40" name="Rectangle 48"/>
            <p:cNvSpPr>
              <a:spLocks noChangeArrowheads="1"/>
            </p:cNvSpPr>
            <p:nvPr/>
          </p:nvSpPr>
          <p:spPr bwMode="auto">
            <a:xfrm>
              <a:off x="3425" y="2218"/>
              <a:ext cx="16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1" name="Rectangle 49"/>
            <p:cNvSpPr>
              <a:spLocks noChangeArrowheads="1"/>
            </p:cNvSpPr>
            <p:nvPr/>
          </p:nvSpPr>
          <p:spPr bwMode="auto">
            <a:xfrm>
              <a:off x="3371" y="2193"/>
              <a:ext cx="235" cy="184"/>
            </a:xfrm>
            <a:prstGeom prst="rect">
              <a:avLst/>
            </a:prstGeom>
            <a:ex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CN" sz="13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P3</a:t>
              </a:r>
            </a:p>
          </p:txBody>
        </p:sp>
        <p:sp>
          <p:nvSpPr>
            <p:cNvPr id="42" name="Freeform 50"/>
            <p:cNvSpPr>
              <a:spLocks/>
            </p:cNvSpPr>
            <p:nvPr/>
          </p:nvSpPr>
          <p:spPr bwMode="auto">
            <a:xfrm>
              <a:off x="785" y="2097"/>
              <a:ext cx="352" cy="349"/>
            </a:xfrm>
            <a:custGeom>
              <a:avLst/>
              <a:gdLst>
                <a:gd name="T0" fmla="*/ 0 w 704"/>
                <a:gd name="T1" fmla="*/ 699 h 699"/>
                <a:gd name="T2" fmla="*/ 32 w 704"/>
                <a:gd name="T3" fmla="*/ 699 h 699"/>
                <a:gd name="T4" fmla="*/ 32 w 704"/>
                <a:gd name="T5" fmla="*/ 15 h 699"/>
                <a:gd name="T6" fmla="*/ 15 w 704"/>
                <a:gd name="T7" fmla="*/ 15 h 699"/>
                <a:gd name="T8" fmla="*/ 15 w 704"/>
                <a:gd name="T9" fmla="*/ 30 h 699"/>
                <a:gd name="T10" fmla="*/ 20 w 704"/>
                <a:gd name="T11" fmla="*/ 30 h 699"/>
                <a:gd name="T12" fmla="*/ 26 w 704"/>
                <a:gd name="T13" fmla="*/ 26 h 699"/>
                <a:gd name="T14" fmla="*/ 30 w 704"/>
                <a:gd name="T15" fmla="*/ 20 h 699"/>
                <a:gd name="T16" fmla="*/ 15 w 704"/>
                <a:gd name="T17" fmla="*/ 32 h 699"/>
                <a:gd name="T18" fmla="*/ 687 w 704"/>
                <a:gd name="T19" fmla="*/ 32 h 699"/>
                <a:gd name="T20" fmla="*/ 687 w 704"/>
                <a:gd name="T21" fmla="*/ 15 h 699"/>
                <a:gd name="T22" fmla="*/ 672 w 704"/>
                <a:gd name="T23" fmla="*/ 15 h 699"/>
                <a:gd name="T24" fmla="*/ 672 w 704"/>
                <a:gd name="T25" fmla="*/ 20 h 699"/>
                <a:gd name="T26" fmla="*/ 676 w 704"/>
                <a:gd name="T27" fmla="*/ 26 h 699"/>
                <a:gd name="T28" fmla="*/ 681 w 704"/>
                <a:gd name="T29" fmla="*/ 30 h 699"/>
                <a:gd name="T30" fmla="*/ 672 w 704"/>
                <a:gd name="T31" fmla="*/ 15 h 699"/>
                <a:gd name="T32" fmla="*/ 672 w 704"/>
                <a:gd name="T33" fmla="*/ 699 h 699"/>
                <a:gd name="T34" fmla="*/ 704 w 704"/>
                <a:gd name="T35" fmla="*/ 699 h 699"/>
                <a:gd name="T36" fmla="*/ 704 w 704"/>
                <a:gd name="T37" fmla="*/ 15 h 699"/>
                <a:gd name="T38" fmla="*/ 702 w 704"/>
                <a:gd name="T39" fmla="*/ 15 h 699"/>
                <a:gd name="T40" fmla="*/ 702 w 704"/>
                <a:gd name="T41" fmla="*/ 9 h 699"/>
                <a:gd name="T42" fmla="*/ 698 w 704"/>
                <a:gd name="T43" fmla="*/ 3 h 699"/>
                <a:gd name="T44" fmla="*/ 692 w 704"/>
                <a:gd name="T45" fmla="*/ 0 h 699"/>
                <a:gd name="T46" fmla="*/ 687 w 704"/>
                <a:gd name="T47" fmla="*/ 0 h 699"/>
                <a:gd name="T48" fmla="*/ 15 w 704"/>
                <a:gd name="T49" fmla="*/ 0 h 699"/>
                <a:gd name="T50" fmla="*/ 15 w 704"/>
                <a:gd name="T51" fmla="*/ 0 h 699"/>
                <a:gd name="T52" fmla="*/ 9 w 704"/>
                <a:gd name="T53" fmla="*/ 0 h 699"/>
                <a:gd name="T54" fmla="*/ 4 w 704"/>
                <a:gd name="T55" fmla="*/ 3 h 699"/>
                <a:gd name="T56" fmla="*/ 0 w 704"/>
                <a:gd name="T57" fmla="*/ 9 h 699"/>
                <a:gd name="T58" fmla="*/ 0 w 704"/>
                <a:gd name="T59" fmla="*/ 15 h 699"/>
                <a:gd name="T60" fmla="*/ 0 w 704"/>
                <a:gd name="T61" fmla="*/ 15 h 699"/>
                <a:gd name="T62" fmla="*/ 0 w 704"/>
                <a:gd name="T63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4" h="699">
                  <a:moveTo>
                    <a:pt x="0" y="699"/>
                  </a:moveTo>
                  <a:lnTo>
                    <a:pt x="32" y="699"/>
                  </a:lnTo>
                  <a:lnTo>
                    <a:pt x="32" y="15"/>
                  </a:lnTo>
                  <a:lnTo>
                    <a:pt x="15" y="15"/>
                  </a:lnTo>
                  <a:lnTo>
                    <a:pt x="15" y="30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30" y="20"/>
                  </a:lnTo>
                  <a:lnTo>
                    <a:pt x="15" y="32"/>
                  </a:lnTo>
                  <a:lnTo>
                    <a:pt x="687" y="32"/>
                  </a:lnTo>
                  <a:lnTo>
                    <a:pt x="687" y="15"/>
                  </a:lnTo>
                  <a:lnTo>
                    <a:pt x="672" y="15"/>
                  </a:lnTo>
                  <a:lnTo>
                    <a:pt x="672" y="20"/>
                  </a:lnTo>
                  <a:lnTo>
                    <a:pt x="676" y="26"/>
                  </a:lnTo>
                  <a:lnTo>
                    <a:pt x="681" y="30"/>
                  </a:lnTo>
                  <a:lnTo>
                    <a:pt x="672" y="15"/>
                  </a:lnTo>
                  <a:lnTo>
                    <a:pt x="672" y="699"/>
                  </a:lnTo>
                  <a:lnTo>
                    <a:pt x="704" y="699"/>
                  </a:lnTo>
                  <a:lnTo>
                    <a:pt x="704" y="15"/>
                  </a:lnTo>
                  <a:lnTo>
                    <a:pt x="702" y="15"/>
                  </a:lnTo>
                  <a:lnTo>
                    <a:pt x="702" y="9"/>
                  </a:lnTo>
                  <a:lnTo>
                    <a:pt x="698" y="3"/>
                  </a:lnTo>
                  <a:lnTo>
                    <a:pt x="692" y="0"/>
                  </a:lnTo>
                  <a:lnTo>
                    <a:pt x="68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3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3" name="Freeform 51"/>
            <p:cNvSpPr>
              <a:spLocks/>
            </p:cNvSpPr>
            <p:nvPr/>
          </p:nvSpPr>
          <p:spPr bwMode="auto">
            <a:xfrm>
              <a:off x="3305" y="2097"/>
              <a:ext cx="352" cy="349"/>
            </a:xfrm>
            <a:custGeom>
              <a:avLst/>
              <a:gdLst>
                <a:gd name="T0" fmla="*/ 0 w 704"/>
                <a:gd name="T1" fmla="*/ 699 h 699"/>
                <a:gd name="T2" fmla="*/ 32 w 704"/>
                <a:gd name="T3" fmla="*/ 699 h 699"/>
                <a:gd name="T4" fmla="*/ 32 w 704"/>
                <a:gd name="T5" fmla="*/ 15 h 699"/>
                <a:gd name="T6" fmla="*/ 15 w 704"/>
                <a:gd name="T7" fmla="*/ 15 h 699"/>
                <a:gd name="T8" fmla="*/ 15 w 704"/>
                <a:gd name="T9" fmla="*/ 30 h 699"/>
                <a:gd name="T10" fmla="*/ 21 w 704"/>
                <a:gd name="T11" fmla="*/ 30 h 699"/>
                <a:gd name="T12" fmla="*/ 26 w 704"/>
                <a:gd name="T13" fmla="*/ 26 h 699"/>
                <a:gd name="T14" fmla="*/ 30 w 704"/>
                <a:gd name="T15" fmla="*/ 20 h 699"/>
                <a:gd name="T16" fmla="*/ 15 w 704"/>
                <a:gd name="T17" fmla="*/ 32 h 699"/>
                <a:gd name="T18" fmla="*/ 687 w 704"/>
                <a:gd name="T19" fmla="*/ 32 h 699"/>
                <a:gd name="T20" fmla="*/ 687 w 704"/>
                <a:gd name="T21" fmla="*/ 15 h 699"/>
                <a:gd name="T22" fmla="*/ 672 w 704"/>
                <a:gd name="T23" fmla="*/ 15 h 699"/>
                <a:gd name="T24" fmla="*/ 672 w 704"/>
                <a:gd name="T25" fmla="*/ 20 h 699"/>
                <a:gd name="T26" fmla="*/ 676 w 704"/>
                <a:gd name="T27" fmla="*/ 26 h 699"/>
                <a:gd name="T28" fmla="*/ 682 w 704"/>
                <a:gd name="T29" fmla="*/ 30 h 699"/>
                <a:gd name="T30" fmla="*/ 672 w 704"/>
                <a:gd name="T31" fmla="*/ 15 h 699"/>
                <a:gd name="T32" fmla="*/ 672 w 704"/>
                <a:gd name="T33" fmla="*/ 699 h 699"/>
                <a:gd name="T34" fmla="*/ 704 w 704"/>
                <a:gd name="T35" fmla="*/ 699 h 699"/>
                <a:gd name="T36" fmla="*/ 704 w 704"/>
                <a:gd name="T37" fmla="*/ 15 h 699"/>
                <a:gd name="T38" fmla="*/ 702 w 704"/>
                <a:gd name="T39" fmla="*/ 15 h 699"/>
                <a:gd name="T40" fmla="*/ 702 w 704"/>
                <a:gd name="T41" fmla="*/ 9 h 699"/>
                <a:gd name="T42" fmla="*/ 698 w 704"/>
                <a:gd name="T43" fmla="*/ 3 h 699"/>
                <a:gd name="T44" fmla="*/ 693 w 704"/>
                <a:gd name="T45" fmla="*/ 0 h 699"/>
                <a:gd name="T46" fmla="*/ 687 w 704"/>
                <a:gd name="T47" fmla="*/ 0 h 699"/>
                <a:gd name="T48" fmla="*/ 15 w 704"/>
                <a:gd name="T49" fmla="*/ 0 h 699"/>
                <a:gd name="T50" fmla="*/ 15 w 704"/>
                <a:gd name="T51" fmla="*/ 0 h 699"/>
                <a:gd name="T52" fmla="*/ 10 w 704"/>
                <a:gd name="T53" fmla="*/ 0 h 699"/>
                <a:gd name="T54" fmla="*/ 4 w 704"/>
                <a:gd name="T55" fmla="*/ 3 h 699"/>
                <a:gd name="T56" fmla="*/ 0 w 704"/>
                <a:gd name="T57" fmla="*/ 9 h 699"/>
                <a:gd name="T58" fmla="*/ 0 w 704"/>
                <a:gd name="T59" fmla="*/ 15 h 699"/>
                <a:gd name="T60" fmla="*/ 0 w 704"/>
                <a:gd name="T61" fmla="*/ 15 h 699"/>
                <a:gd name="T62" fmla="*/ 0 w 704"/>
                <a:gd name="T63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4" h="699">
                  <a:moveTo>
                    <a:pt x="0" y="699"/>
                  </a:moveTo>
                  <a:lnTo>
                    <a:pt x="32" y="699"/>
                  </a:lnTo>
                  <a:lnTo>
                    <a:pt x="32" y="15"/>
                  </a:lnTo>
                  <a:lnTo>
                    <a:pt x="15" y="15"/>
                  </a:lnTo>
                  <a:lnTo>
                    <a:pt x="15" y="30"/>
                  </a:lnTo>
                  <a:lnTo>
                    <a:pt x="21" y="30"/>
                  </a:lnTo>
                  <a:lnTo>
                    <a:pt x="26" y="26"/>
                  </a:lnTo>
                  <a:lnTo>
                    <a:pt x="30" y="20"/>
                  </a:lnTo>
                  <a:lnTo>
                    <a:pt x="15" y="32"/>
                  </a:lnTo>
                  <a:lnTo>
                    <a:pt x="687" y="32"/>
                  </a:lnTo>
                  <a:lnTo>
                    <a:pt x="687" y="15"/>
                  </a:lnTo>
                  <a:lnTo>
                    <a:pt x="672" y="15"/>
                  </a:lnTo>
                  <a:lnTo>
                    <a:pt x="672" y="20"/>
                  </a:lnTo>
                  <a:lnTo>
                    <a:pt x="676" y="26"/>
                  </a:lnTo>
                  <a:lnTo>
                    <a:pt x="682" y="30"/>
                  </a:lnTo>
                  <a:lnTo>
                    <a:pt x="672" y="15"/>
                  </a:lnTo>
                  <a:lnTo>
                    <a:pt x="672" y="699"/>
                  </a:lnTo>
                  <a:lnTo>
                    <a:pt x="704" y="699"/>
                  </a:lnTo>
                  <a:lnTo>
                    <a:pt x="704" y="15"/>
                  </a:lnTo>
                  <a:lnTo>
                    <a:pt x="702" y="15"/>
                  </a:lnTo>
                  <a:lnTo>
                    <a:pt x="702" y="9"/>
                  </a:lnTo>
                  <a:lnTo>
                    <a:pt x="698" y="3"/>
                  </a:lnTo>
                  <a:lnTo>
                    <a:pt x="693" y="0"/>
                  </a:lnTo>
                  <a:lnTo>
                    <a:pt x="68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4" y="3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4" name="Rectangle 54"/>
            <p:cNvSpPr>
              <a:spLocks noChangeArrowheads="1"/>
            </p:cNvSpPr>
            <p:nvPr/>
          </p:nvSpPr>
          <p:spPr bwMode="auto">
            <a:xfrm>
              <a:off x="4433" y="2218"/>
              <a:ext cx="16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5" name="Rectangle 62"/>
            <p:cNvSpPr>
              <a:spLocks noChangeArrowheads="1"/>
            </p:cNvSpPr>
            <p:nvPr/>
          </p:nvSpPr>
          <p:spPr bwMode="auto">
            <a:xfrm>
              <a:off x="4437" y="2633"/>
              <a:ext cx="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zh-CN" sz="13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46" name="Rectangle 64"/>
            <p:cNvSpPr>
              <a:spLocks noChangeArrowheads="1"/>
            </p:cNvSpPr>
            <p:nvPr/>
          </p:nvSpPr>
          <p:spPr bwMode="auto">
            <a:xfrm>
              <a:off x="4664" y="2633"/>
              <a:ext cx="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zh-CN" sz="13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47" name="Rectangle 65"/>
            <p:cNvSpPr>
              <a:spLocks noChangeArrowheads="1"/>
            </p:cNvSpPr>
            <p:nvPr/>
          </p:nvSpPr>
          <p:spPr bwMode="auto">
            <a:xfrm>
              <a:off x="4437" y="2769"/>
              <a:ext cx="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zh-CN" sz="13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48" name="Rectangle 66"/>
            <p:cNvSpPr>
              <a:spLocks noChangeArrowheads="1"/>
            </p:cNvSpPr>
            <p:nvPr/>
          </p:nvSpPr>
          <p:spPr bwMode="auto">
            <a:xfrm>
              <a:off x="4602" y="2759"/>
              <a:ext cx="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zh-CN" sz="13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49" name="Rectangle 67"/>
            <p:cNvSpPr>
              <a:spLocks noChangeArrowheads="1"/>
            </p:cNvSpPr>
            <p:nvPr/>
          </p:nvSpPr>
          <p:spPr bwMode="auto">
            <a:xfrm>
              <a:off x="4664" y="2769"/>
              <a:ext cx="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zh-CN" sz="13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50" name="Line 69"/>
            <p:cNvSpPr>
              <a:spLocks noChangeShapeType="1"/>
            </p:cNvSpPr>
            <p:nvPr/>
          </p:nvSpPr>
          <p:spPr bwMode="auto">
            <a:xfrm>
              <a:off x="792" y="2560"/>
              <a:ext cx="1" cy="17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0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1" name="Line 70"/>
            <p:cNvSpPr>
              <a:spLocks noChangeShapeType="1"/>
            </p:cNvSpPr>
            <p:nvPr/>
          </p:nvSpPr>
          <p:spPr bwMode="auto">
            <a:xfrm>
              <a:off x="1688" y="2560"/>
              <a:ext cx="1" cy="17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0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52" name="Group 74"/>
            <p:cNvGrpSpPr>
              <a:grpSpLocks/>
            </p:cNvGrpSpPr>
            <p:nvPr/>
          </p:nvGrpSpPr>
          <p:grpSpPr bwMode="auto">
            <a:xfrm>
              <a:off x="792" y="2611"/>
              <a:ext cx="896" cy="42"/>
              <a:chOff x="792" y="2611"/>
              <a:chExt cx="896" cy="42"/>
            </a:xfrm>
          </p:grpSpPr>
          <p:sp>
            <p:nvSpPr>
              <p:cNvPr id="79" name="Line 71"/>
              <p:cNvSpPr>
                <a:spLocks noChangeShapeType="1"/>
              </p:cNvSpPr>
              <p:nvPr/>
            </p:nvSpPr>
            <p:spPr bwMode="auto">
              <a:xfrm>
                <a:off x="878" y="2631"/>
                <a:ext cx="72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0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0" name="Freeform 72"/>
              <p:cNvSpPr>
                <a:spLocks/>
              </p:cNvSpPr>
              <p:nvPr/>
            </p:nvSpPr>
            <p:spPr bwMode="auto">
              <a:xfrm>
                <a:off x="792" y="2611"/>
                <a:ext cx="88" cy="40"/>
              </a:xfrm>
              <a:custGeom>
                <a:avLst/>
                <a:gdLst>
                  <a:gd name="T0" fmla="*/ 175 w 175"/>
                  <a:gd name="T1" fmla="*/ 0 h 82"/>
                  <a:gd name="T2" fmla="*/ 0 w 175"/>
                  <a:gd name="T3" fmla="*/ 42 h 82"/>
                  <a:gd name="T4" fmla="*/ 175 w 175"/>
                  <a:gd name="T5" fmla="*/ 82 h 82"/>
                  <a:gd name="T6" fmla="*/ 175 w 175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82">
                    <a:moveTo>
                      <a:pt x="175" y="0"/>
                    </a:moveTo>
                    <a:lnTo>
                      <a:pt x="0" y="42"/>
                    </a:lnTo>
                    <a:lnTo>
                      <a:pt x="175" y="82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0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1" name="Freeform 73"/>
              <p:cNvSpPr>
                <a:spLocks/>
              </p:cNvSpPr>
              <p:nvPr/>
            </p:nvSpPr>
            <p:spPr bwMode="auto">
              <a:xfrm>
                <a:off x="1601" y="2612"/>
                <a:ext cx="87" cy="41"/>
              </a:xfrm>
              <a:custGeom>
                <a:avLst/>
                <a:gdLst>
                  <a:gd name="T0" fmla="*/ 0 w 176"/>
                  <a:gd name="T1" fmla="*/ 82 h 82"/>
                  <a:gd name="T2" fmla="*/ 176 w 176"/>
                  <a:gd name="T3" fmla="*/ 40 h 82"/>
                  <a:gd name="T4" fmla="*/ 0 w 176"/>
                  <a:gd name="T5" fmla="*/ 0 h 82"/>
                  <a:gd name="T6" fmla="*/ 0 w 176"/>
                  <a:gd name="T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6" h="82">
                    <a:moveTo>
                      <a:pt x="0" y="82"/>
                    </a:moveTo>
                    <a:lnTo>
                      <a:pt x="176" y="40"/>
                    </a:lnTo>
                    <a:lnTo>
                      <a:pt x="0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0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53" name="Rectangle 75"/>
            <p:cNvSpPr>
              <a:spLocks noChangeArrowheads="1"/>
            </p:cNvSpPr>
            <p:nvPr/>
          </p:nvSpPr>
          <p:spPr bwMode="auto">
            <a:xfrm>
              <a:off x="1016" y="2503"/>
              <a:ext cx="393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4" name="Rectangle 76"/>
            <p:cNvSpPr>
              <a:spLocks noChangeArrowheads="1"/>
            </p:cNvSpPr>
            <p:nvPr/>
          </p:nvSpPr>
          <p:spPr bwMode="auto">
            <a:xfrm>
              <a:off x="985" y="2519"/>
              <a:ext cx="39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3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2 μS </a:t>
              </a:r>
            </a:p>
          </p:txBody>
        </p:sp>
        <p:sp>
          <p:nvSpPr>
            <p:cNvPr id="55" name="Rectangle 77"/>
            <p:cNvSpPr>
              <a:spLocks noChangeArrowheads="1"/>
            </p:cNvSpPr>
            <p:nvPr/>
          </p:nvSpPr>
          <p:spPr bwMode="auto">
            <a:xfrm>
              <a:off x="1241" y="2509"/>
              <a:ext cx="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zh-CN" sz="13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57" name="Line 79"/>
            <p:cNvSpPr>
              <a:spLocks noChangeShapeType="1"/>
            </p:cNvSpPr>
            <p:nvPr/>
          </p:nvSpPr>
          <p:spPr bwMode="auto">
            <a:xfrm>
              <a:off x="3316" y="1685"/>
              <a:ext cx="1" cy="37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0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8" name="Rectangle 85"/>
            <p:cNvSpPr>
              <a:spLocks noChangeArrowheads="1"/>
            </p:cNvSpPr>
            <p:nvPr/>
          </p:nvSpPr>
          <p:spPr bwMode="auto">
            <a:xfrm>
              <a:off x="3543" y="1835"/>
              <a:ext cx="394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9" name="Rectangle 86"/>
            <p:cNvSpPr>
              <a:spLocks noChangeArrowheads="1"/>
            </p:cNvSpPr>
            <p:nvPr/>
          </p:nvSpPr>
          <p:spPr bwMode="auto">
            <a:xfrm>
              <a:off x="3605" y="1851"/>
              <a:ext cx="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zh-CN" sz="13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60" name="Rectangle 87"/>
            <p:cNvSpPr>
              <a:spLocks noChangeArrowheads="1"/>
            </p:cNvSpPr>
            <p:nvPr/>
          </p:nvSpPr>
          <p:spPr bwMode="auto">
            <a:xfrm>
              <a:off x="3769" y="1840"/>
              <a:ext cx="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zh-CN" sz="13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61" name="Rectangle 88"/>
            <p:cNvSpPr>
              <a:spLocks noChangeArrowheads="1"/>
            </p:cNvSpPr>
            <p:nvPr/>
          </p:nvSpPr>
          <p:spPr bwMode="auto">
            <a:xfrm>
              <a:off x="3832" y="1851"/>
              <a:ext cx="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zh-CN" sz="13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62" name="Line 89"/>
            <p:cNvSpPr>
              <a:spLocks noChangeShapeType="1"/>
            </p:cNvSpPr>
            <p:nvPr/>
          </p:nvSpPr>
          <p:spPr bwMode="auto">
            <a:xfrm>
              <a:off x="789" y="1685"/>
              <a:ext cx="1" cy="22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0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63" name="Group 93"/>
            <p:cNvGrpSpPr>
              <a:grpSpLocks/>
            </p:cNvGrpSpPr>
            <p:nvPr/>
          </p:nvGrpSpPr>
          <p:grpSpPr bwMode="auto">
            <a:xfrm>
              <a:off x="792" y="1742"/>
              <a:ext cx="2521" cy="41"/>
              <a:chOff x="792" y="1742"/>
              <a:chExt cx="2521" cy="41"/>
            </a:xfrm>
          </p:grpSpPr>
          <p:sp>
            <p:nvSpPr>
              <p:cNvPr id="76" name="Line 90"/>
              <p:cNvSpPr>
                <a:spLocks noChangeShapeType="1"/>
              </p:cNvSpPr>
              <p:nvPr/>
            </p:nvSpPr>
            <p:spPr bwMode="auto">
              <a:xfrm>
                <a:off x="878" y="1762"/>
                <a:ext cx="234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0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7" name="Freeform 91"/>
              <p:cNvSpPr>
                <a:spLocks/>
              </p:cNvSpPr>
              <p:nvPr/>
            </p:nvSpPr>
            <p:spPr bwMode="auto">
              <a:xfrm>
                <a:off x="792" y="1742"/>
                <a:ext cx="88" cy="40"/>
              </a:xfrm>
              <a:custGeom>
                <a:avLst/>
                <a:gdLst>
                  <a:gd name="T0" fmla="*/ 175 w 175"/>
                  <a:gd name="T1" fmla="*/ 0 h 82"/>
                  <a:gd name="T2" fmla="*/ 0 w 175"/>
                  <a:gd name="T3" fmla="*/ 42 h 82"/>
                  <a:gd name="T4" fmla="*/ 175 w 175"/>
                  <a:gd name="T5" fmla="*/ 82 h 82"/>
                  <a:gd name="T6" fmla="*/ 175 w 175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82">
                    <a:moveTo>
                      <a:pt x="175" y="0"/>
                    </a:moveTo>
                    <a:lnTo>
                      <a:pt x="0" y="42"/>
                    </a:lnTo>
                    <a:lnTo>
                      <a:pt x="175" y="82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0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8" name="Freeform 92"/>
              <p:cNvSpPr>
                <a:spLocks/>
              </p:cNvSpPr>
              <p:nvPr/>
            </p:nvSpPr>
            <p:spPr bwMode="auto">
              <a:xfrm>
                <a:off x="3225" y="1743"/>
                <a:ext cx="88" cy="40"/>
              </a:xfrm>
              <a:custGeom>
                <a:avLst/>
                <a:gdLst>
                  <a:gd name="T0" fmla="*/ 0 w 175"/>
                  <a:gd name="T1" fmla="*/ 82 h 82"/>
                  <a:gd name="T2" fmla="*/ 175 w 175"/>
                  <a:gd name="T3" fmla="*/ 40 h 82"/>
                  <a:gd name="T4" fmla="*/ 0 w 175"/>
                  <a:gd name="T5" fmla="*/ 0 h 82"/>
                  <a:gd name="T6" fmla="*/ 0 w 175"/>
                  <a:gd name="T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82">
                    <a:moveTo>
                      <a:pt x="0" y="82"/>
                    </a:moveTo>
                    <a:lnTo>
                      <a:pt x="175" y="40"/>
                    </a:lnTo>
                    <a:lnTo>
                      <a:pt x="0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0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65" name="Rectangle 95"/>
            <p:cNvSpPr>
              <a:spLocks noChangeArrowheads="1"/>
            </p:cNvSpPr>
            <p:nvPr/>
          </p:nvSpPr>
          <p:spPr bwMode="auto">
            <a:xfrm>
              <a:off x="1577" y="1589"/>
              <a:ext cx="1310" cy="406"/>
            </a:xfrm>
            <a:prstGeom prst="rect">
              <a:avLst/>
            </a:prstGeom>
            <a:ex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CN" sz="13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MODE A: 8 μS </a:t>
              </a:r>
            </a:p>
            <a:p>
              <a:pPr defTabSz="762000"/>
              <a:endParaRPr lang="en-US" altLang="zh-CN" sz="13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96"/>
            <p:cNvSpPr>
              <a:spLocks noChangeArrowheads="1"/>
            </p:cNvSpPr>
            <p:nvPr/>
          </p:nvSpPr>
          <p:spPr bwMode="auto">
            <a:xfrm>
              <a:off x="1803" y="1601"/>
              <a:ext cx="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zh-CN" sz="1300" b="1" dirty="0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67" name="Rectangle 97"/>
            <p:cNvSpPr>
              <a:spLocks noChangeArrowheads="1"/>
            </p:cNvSpPr>
            <p:nvPr/>
          </p:nvSpPr>
          <p:spPr bwMode="auto">
            <a:xfrm>
              <a:off x="2088" y="1597"/>
              <a:ext cx="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zh-CN" sz="1300" b="1" dirty="0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69" name="Rectangle 99"/>
            <p:cNvSpPr>
              <a:spLocks noChangeArrowheads="1"/>
            </p:cNvSpPr>
            <p:nvPr/>
          </p:nvSpPr>
          <p:spPr bwMode="auto">
            <a:xfrm>
              <a:off x="1968" y="1819"/>
              <a:ext cx="110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0" name="Rectangle 100"/>
            <p:cNvSpPr>
              <a:spLocks noChangeArrowheads="1"/>
            </p:cNvSpPr>
            <p:nvPr/>
          </p:nvSpPr>
          <p:spPr bwMode="auto">
            <a:xfrm>
              <a:off x="1581" y="1818"/>
              <a:ext cx="1536" cy="406"/>
            </a:xfrm>
            <a:prstGeom prst="rect">
              <a:avLst/>
            </a:prstGeom>
            <a:ex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CN" sz="13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MODE</a:t>
              </a:r>
              <a:r>
                <a:rPr lang="en-US" altLang="zh-CN" sz="1300" b="1" dirty="0">
                  <a:latin typeface="Comic Sans MS" panose="030F0702030302020204" pitchFamily="66" charset="0"/>
                </a:rPr>
                <a:t> </a:t>
              </a:r>
              <a:r>
                <a:rPr lang="en-US" altLang="zh-CN" sz="13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C: 21.0 μS </a:t>
              </a:r>
            </a:p>
            <a:p>
              <a:pPr defTabSz="762000"/>
              <a:endParaRPr lang="en-US" altLang="zh-CN" sz="1300" b="1" dirty="0">
                <a:solidFill>
                  <a:srgbClr val="0054A4"/>
                </a:solidFill>
                <a:latin typeface="Comic Sans MS" panose="030F0702030302020204" pitchFamily="66" charset="0"/>
                <a:cs typeface="Arial" pitchFamily="34" charset="0"/>
              </a:endParaRPr>
            </a:p>
          </p:txBody>
        </p:sp>
        <p:sp>
          <p:nvSpPr>
            <p:cNvPr id="71" name="Rectangle 101"/>
            <p:cNvSpPr>
              <a:spLocks noChangeArrowheads="1"/>
            </p:cNvSpPr>
            <p:nvPr/>
          </p:nvSpPr>
          <p:spPr bwMode="auto">
            <a:xfrm>
              <a:off x="2534" y="1836"/>
              <a:ext cx="162" cy="184"/>
            </a:xfrm>
            <a:prstGeom prst="rect">
              <a:avLst/>
            </a:prstGeom>
            <a:extLst/>
          </p:spPr>
          <p:txBody>
            <a:bodyPr wrap="none">
              <a:spAutoFit/>
            </a:bodyPr>
            <a:lstStyle/>
            <a:p>
              <a:pPr defTabSz="762000"/>
              <a:r>
                <a:rPr lang="en-US" altLang="zh-CN" sz="1300" b="1" dirty="0"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2" name="Rectangle 102"/>
            <p:cNvSpPr>
              <a:spLocks noChangeArrowheads="1"/>
            </p:cNvSpPr>
            <p:nvPr/>
          </p:nvSpPr>
          <p:spPr bwMode="auto">
            <a:xfrm>
              <a:off x="2913" y="1830"/>
              <a:ext cx="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zh-CN" sz="13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73" name="Rectangle 103"/>
            <p:cNvSpPr>
              <a:spLocks noChangeArrowheads="1"/>
            </p:cNvSpPr>
            <p:nvPr/>
          </p:nvSpPr>
          <p:spPr bwMode="auto">
            <a:xfrm>
              <a:off x="2988" y="1830"/>
              <a:ext cx="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zh-CN" sz="13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  <p:sp>
        <p:nvSpPr>
          <p:cNvPr id="96" name="Rectangle 5"/>
          <p:cNvSpPr>
            <a:spLocks noChangeArrowheads="1"/>
          </p:cNvSpPr>
          <p:nvPr/>
        </p:nvSpPr>
        <p:spPr bwMode="auto">
          <a:xfrm>
            <a:off x="3218232" y="4642410"/>
            <a:ext cx="805029" cy="292388"/>
          </a:xfrm>
          <a:prstGeom prst="rect">
            <a:avLst/>
          </a:prstGeom>
          <a:extLst/>
        </p:spPr>
        <p:txBody>
          <a:bodyPr wrap="none">
            <a:spAutoFit/>
          </a:bodyPr>
          <a:lstStyle/>
          <a:p>
            <a:pPr defTabSz="762000"/>
            <a:r>
              <a:rPr lang="en-US" altLang="zh-CN" sz="1300" b="1" dirty="0" smtClean="0">
                <a:solidFill>
                  <a:srgbClr val="0054A4"/>
                </a:solidFill>
                <a:latin typeface="Comic Sans MS" panose="030F0702030302020204" pitchFamily="66" charset="0"/>
                <a:cs typeface="Arial" pitchFamily="34" charset="0"/>
              </a:rPr>
              <a:t>0.8 μS</a:t>
            </a:r>
            <a:r>
              <a:rPr lang="en-US" altLang="zh-CN" sz="1300" b="1" dirty="0" smtClean="0">
                <a:latin typeface="Comic Sans MS" panose="030F0702030302020204" pitchFamily="66" charset="0"/>
              </a:rPr>
              <a:t> </a:t>
            </a:r>
            <a:endParaRPr lang="en-US" altLang="zh-CN" sz="1300" b="1" dirty="0">
              <a:latin typeface="Comic Sans MS" panose="030F0702030302020204" pitchFamily="66" charset="0"/>
            </a:endParaRPr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5026797" y="3726544"/>
            <a:ext cx="805029" cy="292388"/>
          </a:xfrm>
          <a:prstGeom prst="rect">
            <a:avLst/>
          </a:prstGeom>
          <a:extLst/>
        </p:spPr>
        <p:txBody>
          <a:bodyPr wrap="none">
            <a:spAutoFit/>
          </a:bodyPr>
          <a:lstStyle/>
          <a:p>
            <a:pPr defTabSz="762000"/>
            <a:r>
              <a:rPr lang="en-US" altLang="zh-CN" sz="1300" b="1" dirty="0" smtClean="0">
                <a:solidFill>
                  <a:srgbClr val="0054A4"/>
                </a:solidFill>
                <a:latin typeface="Comic Sans MS" panose="030F0702030302020204" pitchFamily="66" charset="0"/>
                <a:cs typeface="Arial" pitchFamily="34" charset="0"/>
              </a:rPr>
              <a:t>0.8 μS</a:t>
            </a:r>
            <a:r>
              <a:rPr lang="en-US" altLang="zh-CN" sz="1300" b="1" dirty="0" smtClean="0">
                <a:latin typeface="Comic Sans MS" panose="030F0702030302020204" pitchFamily="66" charset="0"/>
              </a:rPr>
              <a:t> </a:t>
            </a:r>
            <a:endParaRPr lang="en-US" altLang="zh-CN" sz="1300" b="1" dirty="0">
              <a:latin typeface="Comic Sans MS" panose="030F0702030302020204" pitchFamily="66" charset="0"/>
            </a:endParaRPr>
          </a:p>
        </p:txBody>
      </p:sp>
      <p:sp>
        <p:nvSpPr>
          <p:cNvPr id="98" name="Rectangle 5"/>
          <p:cNvSpPr>
            <a:spLocks noChangeArrowheads="1"/>
          </p:cNvSpPr>
          <p:nvPr/>
        </p:nvSpPr>
        <p:spPr bwMode="auto">
          <a:xfrm>
            <a:off x="2312903" y="2825951"/>
            <a:ext cx="62036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 sz="1300" b="1" dirty="0" smtClean="0">
                <a:solidFill>
                  <a:srgbClr val="0054A4"/>
                </a:solidFill>
                <a:latin typeface="Comic Sans MS" panose="030F0702030302020204" pitchFamily="66" charset="0"/>
                <a:cs typeface="Arial" pitchFamily="34" charset="0"/>
              </a:rPr>
              <a:t>0.8 μS</a:t>
            </a:r>
            <a:r>
              <a:rPr lang="en-US" altLang="zh-CN" sz="1300" b="1" dirty="0" smtClean="0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endParaRPr lang="en-US" altLang="zh-CN" sz="1300" dirty="0">
              <a:solidFill>
                <a:schemeClr val="accent4">
                  <a:lumMod val="1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1905661" y="4134479"/>
            <a:ext cx="161133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62000"/>
            <a:r>
              <a:rPr lang="en-GB" altLang="zh-CN" sz="1300" b="1" dirty="0">
                <a:solidFill>
                  <a:srgbClr val="0054A4"/>
                </a:solidFill>
                <a:latin typeface="Comic Sans MS" panose="030F0702030302020204" pitchFamily="66" charset="0"/>
                <a:cs typeface="Arial" pitchFamily="34" charset="0"/>
              </a:rPr>
              <a:t>ISLS CONTROL </a:t>
            </a:r>
            <a:endParaRPr lang="en-GB" altLang="zh-CN" sz="1300" b="1" dirty="0" smtClean="0">
              <a:solidFill>
                <a:srgbClr val="0054A4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defTabSz="762000"/>
            <a:r>
              <a:rPr lang="en-GB" altLang="zh-CN" sz="1300" b="1" dirty="0" smtClean="0">
                <a:solidFill>
                  <a:srgbClr val="0054A4"/>
                </a:solidFill>
                <a:latin typeface="Comic Sans MS" panose="030F0702030302020204" pitchFamily="66" charset="0"/>
                <a:cs typeface="Arial" pitchFamily="34" charset="0"/>
              </a:rPr>
              <a:t>TRANSMISSION</a:t>
            </a:r>
            <a:endParaRPr lang="en-GB" altLang="zh-CN" sz="1300" b="1" dirty="0">
              <a:solidFill>
                <a:srgbClr val="0054A4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108" name="闪电形 107"/>
          <p:cNvSpPr/>
          <p:nvPr/>
        </p:nvSpPr>
        <p:spPr>
          <a:xfrm rot="4143126">
            <a:off x="7669346" y="1479026"/>
            <a:ext cx="377036" cy="2408273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闪电形 111"/>
          <p:cNvSpPr/>
          <p:nvPr/>
        </p:nvSpPr>
        <p:spPr>
          <a:xfrm rot="4143126">
            <a:off x="8582897" y="2366314"/>
            <a:ext cx="377036" cy="2408273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文本框 113"/>
          <p:cNvSpPr txBox="1"/>
          <p:nvPr/>
        </p:nvSpPr>
        <p:spPr>
          <a:xfrm>
            <a:off x="9942659" y="2885805"/>
            <a:ext cx="142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54A4"/>
                </a:solidFill>
                <a:latin typeface="Comic Sans MS" panose="030F0702030302020204" pitchFamily="66" charset="0"/>
                <a:cs typeface="Arial" pitchFamily="34" charset="0"/>
              </a:rPr>
              <a:t>Mode s </a:t>
            </a:r>
          </a:p>
          <a:p>
            <a:endParaRPr lang="zh-CN" altLang="en-US" sz="1600" dirty="0"/>
          </a:p>
        </p:txBody>
      </p:sp>
      <p:sp>
        <p:nvSpPr>
          <p:cNvPr id="115" name="文本框 114"/>
          <p:cNvSpPr txBox="1"/>
          <p:nvPr/>
        </p:nvSpPr>
        <p:spPr>
          <a:xfrm rot="19990409">
            <a:off x="7491139" y="3152138"/>
            <a:ext cx="26348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solidFill>
                  <a:srgbClr val="0054A4"/>
                </a:solidFill>
                <a:latin typeface="Comic Sans MS" panose="030F0702030302020204" pitchFamily="66" charset="0"/>
                <a:cs typeface="Arial" pitchFamily="34" charset="0"/>
              </a:rPr>
              <a:t>Reply: MODE A OR C</a:t>
            </a:r>
            <a:endParaRPr lang="zh-CN" altLang="en-US" sz="1500" dirty="0"/>
          </a:p>
        </p:txBody>
      </p:sp>
      <p:sp>
        <p:nvSpPr>
          <p:cNvPr id="116" name="文本框 115"/>
          <p:cNvSpPr txBox="1"/>
          <p:nvPr/>
        </p:nvSpPr>
        <p:spPr>
          <a:xfrm rot="19795832">
            <a:off x="6579815" y="2147781"/>
            <a:ext cx="26348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solidFill>
                  <a:srgbClr val="0054A4"/>
                </a:solidFill>
                <a:latin typeface="Comic Sans MS" panose="030F0702030302020204" pitchFamily="66" charset="0"/>
                <a:cs typeface="Arial" pitchFamily="34" charset="0"/>
              </a:rPr>
              <a:t>Reply: MODE A OR C</a:t>
            </a:r>
            <a:endParaRPr lang="zh-CN" altLang="en-US" sz="1500" dirty="0"/>
          </a:p>
        </p:txBody>
      </p:sp>
      <p:sp>
        <p:nvSpPr>
          <p:cNvPr id="123" name="文本框 122"/>
          <p:cNvSpPr txBox="1"/>
          <p:nvPr/>
        </p:nvSpPr>
        <p:spPr>
          <a:xfrm>
            <a:off x="9198715" y="1685378"/>
            <a:ext cx="142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54A4"/>
                </a:solidFill>
                <a:latin typeface="Comic Sans MS" panose="030F0702030302020204" pitchFamily="66" charset="0"/>
                <a:cs typeface="Arial" pitchFamily="34" charset="0"/>
              </a:rPr>
              <a:t>Mode </a:t>
            </a:r>
            <a:r>
              <a:rPr lang="en-US" altLang="zh-CN" sz="1600" b="1" dirty="0" smtClean="0">
                <a:solidFill>
                  <a:srgbClr val="0054A4"/>
                </a:solidFill>
                <a:latin typeface="Comic Sans MS" panose="030F0702030302020204" pitchFamily="66" charset="0"/>
                <a:cs typeface="Arial" pitchFamily="34" charset="0"/>
              </a:rPr>
              <a:t>A/C </a:t>
            </a:r>
            <a:endParaRPr lang="en-US" altLang="zh-CN" sz="1600" b="1" dirty="0">
              <a:solidFill>
                <a:srgbClr val="0054A4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endParaRPr lang="zh-CN" altLang="en-US" sz="1600" dirty="0"/>
          </a:p>
        </p:txBody>
      </p:sp>
      <p:graphicFrame>
        <p:nvGraphicFramePr>
          <p:cNvPr id="124" name="表格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614262"/>
              </p:ext>
            </p:extLst>
          </p:nvPr>
        </p:nvGraphicFramePr>
        <p:xfrm>
          <a:off x="7955071" y="5486351"/>
          <a:ext cx="4002120" cy="1252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4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4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78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Interrogation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Mode</a:t>
                      </a:r>
                      <a:r>
                        <a:rPr lang="en-US" altLang="zh-CN" sz="1600" baseline="0" dirty="0" smtClean="0"/>
                        <a:t> AC Transponder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Mode S transponder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78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P1-P3 8μS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Mode A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Mode A</a:t>
                      </a:r>
                      <a:endParaRPr lang="zh-CN" alt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78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smtClean="0"/>
                        <a:t>P1-P3 21μS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Mode</a:t>
                      </a:r>
                      <a:r>
                        <a:rPr lang="en-US" altLang="zh-CN" sz="1400" baseline="0" dirty="0" smtClean="0"/>
                        <a:t> C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Mode</a:t>
                      </a:r>
                      <a:r>
                        <a:rPr lang="en-US" altLang="zh-CN" sz="1400" baseline="0" dirty="0" smtClean="0"/>
                        <a:t> C</a:t>
                      </a:r>
                      <a:endParaRPr lang="zh-CN" alt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8" name="图片 1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53" y="5143598"/>
            <a:ext cx="716777" cy="424510"/>
          </a:xfrm>
          <a:prstGeom prst="rect">
            <a:avLst/>
          </a:prstGeom>
        </p:spPr>
      </p:pic>
      <p:pic>
        <p:nvPicPr>
          <p:cNvPr id="129" name="图片 1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010" y="5449584"/>
            <a:ext cx="675465" cy="13881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9" name="Rectangle 2"/>
          <p:cNvSpPr/>
          <p:nvPr/>
        </p:nvSpPr>
        <p:spPr>
          <a:xfrm>
            <a:off x="-1043902" y="905219"/>
            <a:ext cx="1186430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2600" b="1" dirty="0"/>
              <a:t>Mode S </a:t>
            </a:r>
            <a:r>
              <a:rPr lang="en-US" altLang="zh-CN" sz="2600" b="1" dirty="0" smtClean="0"/>
              <a:t>operations</a:t>
            </a:r>
            <a:r>
              <a:rPr lang="en-US" altLang="zh-CN" sz="2600" dirty="0" smtClean="0"/>
              <a:t>-- </a:t>
            </a:r>
            <a:r>
              <a:rPr lang="en-US" altLang="zh-CN" sz="2300" b="1" dirty="0" smtClean="0"/>
              <a:t>Dialogue </a:t>
            </a:r>
            <a:r>
              <a:rPr lang="en-US" altLang="zh-CN" sz="2300" b="1" dirty="0"/>
              <a:t>between Mode S Interrogator and Transponder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300" b="1" dirty="0"/>
              <a:t>                                                      </a:t>
            </a:r>
            <a:r>
              <a:rPr lang="en-US" altLang="zh-CN" sz="2300" b="1" dirty="0" smtClean="0"/>
              <a:t>    Mode AC Interrogation</a:t>
            </a:r>
            <a:endParaRPr lang="en-US" altLang="zh-CN" sz="2300" b="1" dirty="0"/>
          </a:p>
        </p:txBody>
      </p:sp>
    </p:spTree>
    <p:extLst>
      <p:ext uri="{BB962C8B-B14F-4D97-AF65-F5344CB8AC3E}">
        <p14:creationId xmlns:p14="http://schemas.microsoft.com/office/powerpoint/2010/main" val="348323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98" grpId="0"/>
      <p:bldP spid="103" grpId="0"/>
      <p:bldP spid="108" grpId="0" animBg="1"/>
      <p:bldP spid="112" grpId="0" animBg="1"/>
      <p:bldP spid="115" grpId="0"/>
      <p:bldP spid="1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91142">
            <a:off x="2229272" y="3561637"/>
            <a:ext cx="5144272" cy="644152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19650" y="1892992"/>
            <a:ext cx="1214496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tabLst>
                <a:tab pos="516890" algn="l"/>
              </a:tabLst>
            </a:pPr>
            <a:r>
              <a:rPr lang="en-US" altLang="zh-CN" sz="1400" b="1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Initiation: </a:t>
            </a:r>
            <a:r>
              <a:rPr lang="en-US" altLang="zh-CN" sz="13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To insert </a:t>
            </a:r>
            <a:r>
              <a:rPr lang="en-US" altLang="zh-CN" sz="1300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code </a:t>
            </a:r>
            <a:r>
              <a:rPr lang="en-US" altLang="zh-CN" sz="13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2,3,6,7 in </a:t>
            </a:r>
            <a:r>
              <a:rPr lang="en-US" altLang="zh-CN" sz="1300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the DR field to announce the presence of active Resolution Advisory (RA) message .</a:t>
            </a:r>
            <a:br>
              <a:rPr lang="en-US" altLang="zh-CN" sz="1300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</a:br>
            <a:r>
              <a:rPr lang="en-US" altLang="zh-CN" sz="1400" b="1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Extract:</a:t>
            </a:r>
            <a:r>
              <a:rPr lang="en-US" altLang="zh-CN" sz="13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 </a:t>
            </a:r>
            <a:r>
              <a:rPr lang="en-US" altLang="zh-CN" sz="1300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I</a:t>
            </a:r>
            <a:r>
              <a:rPr lang="en-US" altLang="zh-CN" sz="13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nterrogator </a:t>
            </a:r>
            <a:r>
              <a:rPr lang="en-US" altLang="zh-CN" sz="1300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shall transmit a request for a Comm-B message reply in a subsequent </a:t>
            </a:r>
            <a:r>
              <a:rPr lang="en-US" altLang="zh-CN" sz="13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roll-call with </a:t>
            </a:r>
            <a:r>
              <a:rPr lang="en-US" altLang="zh-CN" sz="1300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RR </a:t>
            </a:r>
            <a:r>
              <a:rPr lang="en-US" altLang="zh-CN" sz="13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and RRS for BDS 0,0.</a:t>
            </a:r>
            <a:endParaRPr lang="en-US" altLang="zh-CN" sz="1400" b="1" kern="100" dirty="0" smtClean="0"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  <a:p>
            <a:pPr>
              <a:lnSpc>
                <a:spcPts val="1900"/>
              </a:lnSpc>
              <a:spcAft>
                <a:spcPts val="600"/>
              </a:spcAft>
              <a:tabLst>
                <a:tab pos="516890" algn="l"/>
              </a:tabLst>
            </a:pPr>
            <a:r>
              <a:rPr lang="en-US" altLang="zh-CN" sz="1400" b="1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Finish</a:t>
            </a:r>
            <a:r>
              <a:rPr lang="en-US" altLang="zh-CN" sz="1400" b="1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: </a:t>
            </a:r>
            <a:r>
              <a:rPr lang="en-US" altLang="zh-CN" sz="1300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DR=2, 3, 6 or 7 shall remain set for 18 ±1 seconds following the end of the </a:t>
            </a:r>
            <a:r>
              <a:rPr lang="en-US" altLang="zh-CN" sz="13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RA </a:t>
            </a:r>
            <a:r>
              <a:rPr lang="en-US" altLang="zh-CN" sz="1400" dirty="0" smtClean="0"/>
              <a:t>unless </a:t>
            </a:r>
            <a:r>
              <a:rPr lang="en-US" altLang="zh-CN" sz="1400" dirty="0"/>
              <a:t>superseded by a new ARA. </a:t>
            </a:r>
            <a:endParaRPr lang="en-US" altLang="zh-CN" sz="1600" kern="100" dirty="0" smtClean="0"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174" y="5237933"/>
            <a:ext cx="606523" cy="3592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2575" y="5477731"/>
            <a:ext cx="657723" cy="1351690"/>
          </a:xfrm>
          <a:prstGeom prst="rect">
            <a:avLst/>
          </a:prstGeom>
        </p:spPr>
      </p:pic>
      <p:pic>
        <p:nvPicPr>
          <p:cNvPr id="9" name="Picture 39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468" y="3317169"/>
            <a:ext cx="1008112" cy="30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78269">
            <a:off x="2530974" y="4448262"/>
            <a:ext cx="4483262" cy="68873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91142">
            <a:off x="2863534" y="5060268"/>
            <a:ext cx="5296000" cy="663151"/>
          </a:xfrm>
          <a:prstGeom prst="rect">
            <a:avLst/>
          </a:prstGeom>
        </p:spPr>
      </p:pic>
      <p:sp>
        <p:nvSpPr>
          <p:cNvPr id="14" name="右箭头 13"/>
          <p:cNvSpPr/>
          <p:nvPr/>
        </p:nvSpPr>
        <p:spPr>
          <a:xfrm rot="9315830">
            <a:off x="2316705" y="4736571"/>
            <a:ext cx="259080" cy="16643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 rot="20155866">
            <a:off x="6734798" y="3836556"/>
            <a:ext cx="259080" cy="16643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rot="20249730">
            <a:off x="3630186" y="4158913"/>
            <a:ext cx="427157" cy="203581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 rot="20262804">
            <a:off x="4819443" y="4379495"/>
            <a:ext cx="1284346" cy="217381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 rot="20279984">
            <a:off x="6375881" y="4800127"/>
            <a:ext cx="632503" cy="229258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右箭头 22"/>
          <p:cNvSpPr/>
          <p:nvPr/>
        </p:nvSpPr>
        <p:spPr>
          <a:xfrm rot="9315830">
            <a:off x="2932713" y="6291083"/>
            <a:ext cx="259080" cy="16643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 rot="20225753">
            <a:off x="3223597" y="3724812"/>
            <a:ext cx="10917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>
                <a:latin typeface="Comic Sans MS" panose="030F0702030302020204" pitchFamily="66" charset="0"/>
              </a:rPr>
              <a:t>DR=2,3,6,7</a:t>
            </a:r>
            <a:endParaRPr lang="zh-CN" altLang="en-US" sz="1100" b="1" dirty="0">
              <a:latin typeface="Comic Sans MS" panose="030F0702030302020204" pitchFamily="66" charset="0"/>
            </a:endParaRPr>
          </a:p>
        </p:txBody>
      </p:sp>
      <p:sp>
        <p:nvSpPr>
          <p:cNvPr id="21" name="矩形 20"/>
          <p:cNvSpPr/>
          <p:nvPr/>
        </p:nvSpPr>
        <p:spPr>
          <a:xfrm rot="20279984">
            <a:off x="4251445" y="5678523"/>
            <a:ext cx="518703" cy="217654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20365191">
            <a:off x="4552614" y="5632007"/>
            <a:ext cx="245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 smtClean="0">
                <a:latin typeface="Comic Sans MS" panose="030F0702030302020204" pitchFamily="66" charset="0"/>
              </a:rPr>
              <a:t>ACAS</a:t>
            </a:r>
            <a:r>
              <a:rPr lang="en-US" altLang="zh-CN" b="1" dirty="0" smtClean="0">
                <a:latin typeface="Comic Sans MS" panose="030F0702030302020204" pitchFamily="66" charset="0"/>
              </a:rPr>
              <a:t> </a:t>
            </a:r>
            <a:r>
              <a:rPr lang="en-US" altLang="zh-CN" sz="1100" b="1" dirty="0" smtClean="0">
                <a:latin typeface="Comic Sans MS" panose="030F0702030302020204" pitchFamily="66" charset="0"/>
              </a:rPr>
              <a:t>information + DR=2,3,6,7</a:t>
            </a:r>
            <a:endParaRPr lang="zh-CN" altLang="en-US" sz="1100" b="1" dirty="0">
              <a:latin typeface="Comic Sans MS" panose="030F0702030302020204" pitchFamily="66" charset="0"/>
            </a:endParaRPr>
          </a:p>
        </p:txBody>
      </p:sp>
      <p:sp>
        <p:nvSpPr>
          <p:cNvPr id="26" name="矩形 25"/>
          <p:cNvSpPr/>
          <p:nvPr/>
        </p:nvSpPr>
        <p:spPr>
          <a:xfrm rot="20313589">
            <a:off x="6887127" y="3611314"/>
            <a:ext cx="14766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 smtClean="0">
                <a:latin typeface="Comic Sans MS" panose="030F0702030302020204" pitchFamily="66" charset="0"/>
              </a:rPr>
              <a:t>Extraction BDS0,0</a:t>
            </a:r>
            <a:endParaRPr lang="zh-CN" altLang="en-US" sz="1100" b="1" dirty="0">
              <a:latin typeface="Comic Sans MS" panose="030F0702030302020204" pitchFamily="66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24" name="Rectangle 2"/>
          <p:cNvSpPr/>
          <p:nvPr/>
        </p:nvSpPr>
        <p:spPr>
          <a:xfrm>
            <a:off x="-376770" y="972839"/>
            <a:ext cx="11864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400" b="1" dirty="0" smtClean="0"/>
              <a:t>ELS &amp; EHS-- </a:t>
            </a:r>
            <a:r>
              <a:rPr lang="en-US" altLang="zh-CN" sz="2300" b="1" dirty="0" smtClean="0"/>
              <a:t>Optimal </a:t>
            </a:r>
            <a:r>
              <a:rPr lang="en-US" altLang="zh-CN" sz="2300" b="1" dirty="0"/>
              <a:t>register </a:t>
            </a:r>
            <a:r>
              <a:rPr lang="en-US" altLang="zh-CN" sz="2300" b="1" dirty="0" smtClean="0"/>
              <a:t>extraction</a:t>
            </a:r>
          </a:p>
          <a:p>
            <a:pPr lvl="1"/>
            <a:r>
              <a:rPr lang="en-US" altLang="zh-CN" sz="2300" b="1" dirty="0"/>
              <a:t> </a:t>
            </a:r>
            <a:r>
              <a:rPr lang="en-US" altLang="zh-CN" sz="2300" b="1" dirty="0" smtClean="0"/>
              <a:t>                      </a:t>
            </a:r>
            <a:r>
              <a:rPr lang="en-US" altLang="zh-CN" sz="2400" b="1" dirty="0" smtClean="0"/>
              <a:t>Air-Initiated </a:t>
            </a:r>
            <a:r>
              <a:rPr lang="en-US" altLang="zh-CN" sz="2400" b="1" dirty="0"/>
              <a:t>Downlink of RA Report</a:t>
            </a:r>
            <a:endParaRPr lang="en-US" altLang="zh-CN" sz="2300" b="1" dirty="0"/>
          </a:p>
        </p:txBody>
      </p:sp>
    </p:spTree>
    <p:extLst>
      <p:ext uri="{BB962C8B-B14F-4D97-AF65-F5344CB8AC3E}">
        <p14:creationId xmlns:p14="http://schemas.microsoft.com/office/powerpoint/2010/main" val="85167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6" grpId="0" animBg="1"/>
      <p:bldP spid="20" grpId="0" animBg="1"/>
      <p:bldP spid="22" grpId="0" animBg="1"/>
      <p:bldP spid="23" grpId="0" animBg="1"/>
      <p:bldP spid="19" grpId="0"/>
      <p:bldP spid="21" grpId="0" animBg="1"/>
      <p:bldP spid="3" grpId="0"/>
      <p:bldP spid="2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91142">
            <a:off x="1808590" y="3388578"/>
            <a:ext cx="5065241" cy="63425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91142">
            <a:off x="3930912" y="5240136"/>
            <a:ext cx="5096595" cy="638182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9279" y="1726363"/>
            <a:ext cx="1214496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tabLst>
                <a:tab pos="516890" algn="l"/>
              </a:tabLst>
            </a:pPr>
            <a:r>
              <a:rPr lang="en-US" altLang="zh-CN" sz="1400" b="1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Initiation: </a:t>
            </a:r>
            <a:r>
              <a:rPr lang="en-US" altLang="zh-CN" sz="13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The </a:t>
            </a:r>
            <a:r>
              <a:rPr lang="en-US" altLang="zh-CN" sz="1300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transponder insert code 1 (1,3 RTCA) in the DR field to announce the presence of </a:t>
            </a:r>
            <a:r>
              <a:rPr lang="en-US" altLang="zh-CN" sz="13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an AICB message .</a:t>
            </a:r>
            <a:r>
              <a:rPr lang="en-US" altLang="zh-CN" sz="1300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/>
            </a:r>
            <a:br>
              <a:rPr lang="en-US" altLang="zh-CN" sz="1300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</a:br>
            <a:r>
              <a:rPr lang="en-US" altLang="zh-CN" sz="1400" b="1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Extract:</a:t>
            </a:r>
            <a:r>
              <a:rPr lang="en-US" altLang="zh-CN" sz="13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 </a:t>
            </a:r>
            <a:r>
              <a:rPr lang="en-US" altLang="zh-CN" sz="1300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T</a:t>
            </a:r>
            <a:r>
              <a:rPr lang="en-US" altLang="zh-CN" sz="13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he </a:t>
            </a:r>
            <a:r>
              <a:rPr lang="en-US" altLang="zh-CN" sz="1300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interrogator shall transmit a request for a Comm-B message reply in a subsequent </a:t>
            </a:r>
            <a:r>
              <a:rPr lang="en-US" altLang="zh-CN" sz="13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roll-call with </a:t>
            </a:r>
            <a:r>
              <a:rPr lang="en-US" altLang="zh-CN" sz="1300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RR </a:t>
            </a:r>
            <a:r>
              <a:rPr lang="en-US" altLang="zh-CN" sz="13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and RRS for BDS 0,0.</a:t>
            </a:r>
            <a:endParaRPr lang="en-US" altLang="zh-CN" sz="1400" b="1" kern="100" dirty="0" smtClean="0"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  <a:p>
            <a:pPr>
              <a:lnSpc>
                <a:spcPts val="1900"/>
              </a:lnSpc>
              <a:spcAft>
                <a:spcPts val="600"/>
              </a:spcAft>
              <a:tabLst>
                <a:tab pos="516890" algn="l"/>
              </a:tabLst>
            </a:pPr>
            <a:r>
              <a:rPr lang="en-US" altLang="zh-CN" sz="1400" b="1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Finish</a:t>
            </a:r>
            <a:r>
              <a:rPr lang="en-US" altLang="zh-CN" sz="1400" b="1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: </a:t>
            </a:r>
            <a:r>
              <a:rPr lang="en-US" altLang="zh-CN" sz="13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After a Comm-B </a:t>
            </a:r>
            <a:r>
              <a:rPr lang="en-US" altLang="zh-CN" sz="1300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closeout has been accomplished, the message shall be cancelled and the DR code belonging to this </a:t>
            </a:r>
            <a:r>
              <a:rPr lang="en-US" altLang="zh-CN" sz="1300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message immediately removed. </a:t>
            </a:r>
            <a:endParaRPr lang="en-US" altLang="zh-CN" sz="1600" kern="100" dirty="0" smtClean="0"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299" y="5202595"/>
            <a:ext cx="844489" cy="50014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302" y="5578258"/>
            <a:ext cx="623438" cy="1281231"/>
          </a:xfrm>
          <a:prstGeom prst="rect">
            <a:avLst/>
          </a:prstGeom>
        </p:spPr>
      </p:pic>
      <p:pic>
        <p:nvPicPr>
          <p:cNvPr id="9" name="Picture 39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9" y="2820386"/>
            <a:ext cx="1008112" cy="30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78269">
            <a:off x="2220484" y="4141817"/>
            <a:ext cx="4023962" cy="6181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91142">
            <a:off x="2280166" y="4585303"/>
            <a:ext cx="4971835" cy="622560"/>
          </a:xfrm>
          <a:prstGeom prst="rect">
            <a:avLst/>
          </a:prstGeom>
        </p:spPr>
      </p:pic>
      <p:sp>
        <p:nvSpPr>
          <p:cNvPr id="14" name="右箭头 13"/>
          <p:cNvSpPr/>
          <p:nvPr/>
        </p:nvSpPr>
        <p:spPr>
          <a:xfrm rot="9315830">
            <a:off x="1858436" y="4571598"/>
            <a:ext cx="259080" cy="16643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 rot="20155866">
            <a:off x="5966459" y="3608412"/>
            <a:ext cx="259080" cy="16643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rot="20266102">
            <a:off x="3130985" y="3966975"/>
            <a:ext cx="523948" cy="213720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 rot="20279984">
            <a:off x="3578630" y="4225413"/>
            <a:ext cx="1911703" cy="17774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 rot="20279984">
            <a:off x="5709801" y="4343642"/>
            <a:ext cx="365671" cy="197476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右箭头 22"/>
          <p:cNvSpPr/>
          <p:nvPr/>
        </p:nvSpPr>
        <p:spPr>
          <a:xfrm rot="9315830">
            <a:off x="2351645" y="5717488"/>
            <a:ext cx="259080" cy="16643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 rot="20344630">
            <a:off x="2999909" y="3604030"/>
            <a:ext cx="557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latin typeface="Comic Sans MS" panose="030F0702030302020204" pitchFamily="66" charset="0"/>
              </a:rPr>
              <a:t>DR=1</a:t>
            </a:r>
            <a:endParaRPr lang="zh-CN" altLang="en-US" sz="1100" dirty="0">
              <a:latin typeface="Comic Sans MS" panose="030F0702030302020204" pitchFamily="66" charset="0"/>
            </a:endParaRPr>
          </a:p>
        </p:txBody>
      </p:sp>
      <p:sp>
        <p:nvSpPr>
          <p:cNvPr id="21" name="矩形 20"/>
          <p:cNvSpPr/>
          <p:nvPr/>
        </p:nvSpPr>
        <p:spPr>
          <a:xfrm rot="20279984">
            <a:off x="3568366" y="5157624"/>
            <a:ext cx="537771" cy="207729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20249277">
            <a:off x="6941758" y="3434961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latin typeface="Comic Sans MS" panose="030F0702030302020204" pitchFamily="66" charset="0"/>
              </a:rPr>
              <a:t>AICB</a:t>
            </a:r>
            <a:r>
              <a:rPr lang="en-US" altLang="zh-CN" dirty="0" smtClean="0">
                <a:latin typeface="Comic Sans MS" panose="030F0702030302020204" pitchFamily="66" charset="0"/>
              </a:rPr>
              <a:t> </a:t>
            </a:r>
            <a:r>
              <a:rPr lang="en-US" altLang="zh-CN" sz="1100" dirty="0" smtClean="0">
                <a:latin typeface="Comic Sans MS" panose="030F0702030302020204" pitchFamily="66" charset="0"/>
              </a:rPr>
              <a:t>information + DR=1</a:t>
            </a:r>
            <a:endParaRPr lang="zh-CN" altLang="en-US" sz="1100" dirty="0">
              <a:latin typeface="Comic Sans MS" panose="030F0702030302020204" pitchFamily="66" charset="0"/>
            </a:endParaRPr>
          </a:p>
        </p:txBody>
      </p:sp>
      <p:sp>
        <p:nvSpPr>
          <p:cNvPr id="26" name="矩形 25"/>
          <p:cNvSpPr/>
          <p:nvPr/>
        </p:nvSpPr>
        <p:spPr>
          <a:xfrm rot="20269094">
            <a:off x="6128282" y="3254032"/>
            <a:ext cx="14285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latin typeface="Comic Sans MS" panose="030F0702030302020204" pitchFamily="66" charset="0"/>
              </a:rPr>
              <a:t>Extraction BDS0,0</a:t>
            </a:r>
            <a:endParaRPr lang="zh-CN" altLang="en-US" sz="1100" dirty="0">
              <a:latin typeface="Comic Sans MS" panose="030F0702030302020204" pitchFamily="66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78269">
            <a:off x="2652956" y="5258794"/>
            <a:ext cx="4159074" cy="638929"/>
          </a:xfrm>
          <a:prstGeom prst="rect">
            <a:avLst/>
          </a:prstGeom>
        </p:spPr>
      </p:pic>
      <p:sp>
        <p:nvSpPr>
          <p:cNvPr id="29" name="右箭头 28"/>
          <p:cNvSpPr/>
          <p:nvPr/>
        </p:nvSpPr>
        <p:spPr>
          <a:xfrm rot="20155866">
            <a:off x="6501392" y="4673614"/>
            <a:ext cx="259080" cy="16643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20270758">
            <a:off x="6604064" y="3985128"/>
            <a:ext cx="265680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b="1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DI = 1</a:t>
            </a:r>
            <a:br>
              <a:rPr lang="en-US" altLang="zh-CN" sz="900" b="1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</a:br>
            <a:r>
              <a:rPr lang="en-US" altLang="zh-CN" sz="900" b="1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IIS = assigned interrogator identifier</a:t>
            </a:r>
            <a:br>
              <a:rPr lang="en-US" altLang="zh-CN" sz="900" b="1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</a:br>
            <a:r>
              <a:rPr lang="en-US" altLang="zh-CN" sz="900" b="1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MBS = 2 (Comm-B closeout</a:t>
            </a:r>
            <a:r>
              <a:rPr lang="en-US" altLang="zh-CN" sz="900" b="1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)</a:t>
            </a:r>
            <a:endParaRPr lang="zh-CN" altLang="en-US" sz="900" b="1" dirty="0"/>
          </a:p>
        </p:txBody>
      </p:sp>
      <p:sp>
        <p:nvSpPr>
          <p:cNvPr id="33" name="右箭头 32"/>
          <p:cNvSpPr/>
          <p:nvPr/>
        </p:nvSpPr>
        <p:spPr>
          <a:xfrm rot="9315830">
            <a:off x="3955181" y="6365601"/>
            <a:ext cx="259080" cy="16643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 rot="20279984">
            <a:off x="5268182" y="5827527"/>
            <a:ext cx="526413" cy="198408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 rot="20279984">
            <a:off x="7300002" y="4989352"/>
            <a:ext cx="659542" cy="212495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20211774">
            <a:off x="8603100" y="3072599"/>
            <a:ext cx="28452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b="1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DI = 0, 1 or 7</a:t>
            </a:r>
            <a:br>
              <a:rPr lang="en-US" altLang="zh-CN" sz="900" b="1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</a:br>
            <a:r>
              <a:rPr lang="en-US" altLang="zh-CN" sz="900" b="1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IIS = assigned interrogator identifier</a:t>
            </a:r>
            <a:br>
              <a:rPr lang="en-US" altLang="zh-CN" sz="900" b="1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</a:br>
            <a:r>
              <a:rPr lang="en-US" altLang="zh-CN" sz="900" b="1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PC = 4 (Comm-B </a:t>
            </a:r>
            <a:r>
              <a:rPr lang="en-US" altLang="zh-CN" sz="900" b="1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closeout)</a:t>
            </a:r>
            <a:endParaRPr lang="zh-CN" altLang="en-US" sz="900" b="1" kern="100" dirty="0"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 rot="20279984">
            <a:off x="4091629" y="5330739"/>
            <a:ext cx="1910438" cy="20918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 rot="20474193">
            <a:off x="5374874" y="6140592"/>
            <a:ext cx="557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latin typeface="Comic Sans MS" panose="030F0702030302020204" pitchFamily="66" charset="0"/>
              </a:rPr>
              <a:t>DR=0</a:t>
            </a:r>
            <a:endParaRPr lang="zh-CN" altLang="en-US" sz="1100" dirty="0">
              <a:latin typeface="Comic Sans MS" panose="030F0702030302020204" pitchFamily="66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36" name="Rectangle 2"/>
          <p:cNvSpPr/>
          <p:nvPr/>
        </p:nvSpPr>
        <p:spPr>
          <a:xfrm>
            <a:off x="-376770" y="972839"/>
            <a:ext cx="11864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400" b="1" dirty="0" smtClean="0"/>
              <a:t>ELS &amp; EHS-- </a:t>
            </a:r>
            <a:r>
              <a:rPr lang="en-US" altLang="zh-CN" sz="2300" b="1" dirty="0" smtClean="0"/>
              <a:t>Optimal </a:t>
            </a:r>
            <a:r>
              <a:rPr lang="en-US" altLang="zh-CN" sz="2300" b="1" dirty="0"/>
              <a:t>register </a:t>
            </a:r>
            <a:r>
              <a:rPr lang="en-US" altLang="zh-CN" sz="2300" b="1" dirty="0" smtClean="0"/>
              <a:t>extraction</a:t>
            </a:r>
          </a:p>
          <a:p>
            <a:pPr lvl="1"/>
            <a:r>
              <a:rPr lang="en-US" altLang="zh-CN" sz="2300" b="1" dirty="0"/>
              <a:t> </a:t>
            </a:r>
            <a:r>
              <a:rPr lang="en-US" altLang="zh-CN" sz="2300" b="1" dirty="0" smtClean="0"/>
              <a:t>                      </a:t>
            </a:r>
            <a:r>
              <a:rPr lang="en-US" altLang="zh-CN" sz="2400" b="1" dirty="0" smtClean="0"/>
              <a:t>AICB</a:t>
            </a:r>
            <a:endParaRPr lang="en-US" altLang="zh-CN" sz="2300" b="1" dirty="0"/>
          </a:p>
        </p:txBody>
      </p:sp>
    </p:spTree>
    <p:extLst>
      <p:ext uri="{BB962C8B-B14F-4D97-AF65-F5344CB8AC3E}">
        <p14:creationId xmlns:p14="http://schemas.microsoft.com/office/powerpoint/2010/main" val="400323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6" grpId="0" animBg="1"/>
      <p:bldP spid="20" grpId="0" animBg="1"/>
      <p:bldP spid="22" grpId="0" animBg="1"/>
      <p:bldP spid="23" grpId="0" animBg="1"/>
      <p:bldP spid="19" grpId="0"/>
      <p:bldP spid="21" grpId="0" animBg="1"/>
      <p:bldP spid="3" grpId="0"/>
      <p:bldP spid="26" grpId="0"/>
      <p:bldP spid="29" grpId="0" animBg="1"/>
      <p:bldP spid="5" grpId="0"/>
      <p:bldP spid="33" grpId="0" animBg="1"/>
      <p:bldP spid="34" grpId="0" animBg="1"/>
      <p:bldP spid="35" grpId="0" animBg="1"/>
      <p:bldP spid="6" grpId="0"/>
      <p:bldP spid="37" grpId="0" animBg="1"/>
      <p:bldP spid="3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Rectangle 2"/>
          <p:cNvSpPr/>
          <p:nvPr/>
        </p:nvSpPr>
        <p:spPr>
          <a:xfrm>
            <a:off x="-426436" y="961210"/>
            <a:ext cx="11864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400" b="1" dirty="0" smtClean="0"/>
              <a:t>ELS &amp; EHS</a:t>
            </a:r>
            <a:r>
              <a:rPr lang="en-US" altLang="zh-CN" sz="2400" dirty="0" smtClean="0"/>
              <a:t>– </a:t>
            </a:r>
            <a:r>
              <a:rPr lang="en-US" altLang="zh-CN" sz="2200" b="1" dirty="0"/>
              <a:t>Optimal register extraction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015503"/>
              </p:ext>
            </p:extLst>
          </p:nvPr>
        </p:nvGraphicFramePr>
        <p:xfrm>
          <a:off x="168683" y="1422875"/>
          <a:ext cx="4543018" cy="5363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2" name="Visio" r:id="rId4" imgW="5278694" imgH="6224938" progId="Visio.Drawing.11">
                  <p:embed/>
                </p:oleObj>
              </mc:Choice>
              <mc:Fallback>
                <p:oleObj name="Visio" r:id="rId4" imgW="5278694" imgH="6224938" progId="Visio.Drawing.11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683" y="1422875"/>
                        <a:ext cx="4543018" cy="53630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4497388" y="2160281"/>
            <a:ext cx="7694612" cy="420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16890" algn="l"/>
              </a:tabLst>
            </a:pPr>
            <a:r>
              <a:rPr lang="en-US" altLang="zh-CN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Reg. 10</a:t>
            </a:r>
            <a:r>
              <a:rPr lang="en-US" altLang="zh-CN" kern="100" baseline="-250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16</a:t>
            </a:r>
            <a:r>
              <a:rPr lang="en-US" altLang="zh-CN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,20</a:t>
            </a:r>
            <a:r>
              <a:rPr lang="en-US" altLang="zh-CN" kern="100" baseline="-250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16</a:t>
            </a:r>
            <a:r>
              <a:rPr lang="en-US" altLang="zh-CN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,17</a:t>
            </a:r>
            <a:r>
              <a:rPr lang="en-US" altLang="zh-CN" kern="100" baseline="-250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16</a:t>
            </a:r>
            <a:r>
              <a:rPr lang="en-US" altLang="zh-CN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,30</a:t>
            </a:r>
            <a:r>
              <a:rPr lang="en-US" altLang="zh-CN" kern="100" baseline="-250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16</a:t>
            </a:r>
            <a:r>
              <a:rPr lang="en-US" altLang="zh-CN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 are the static </a:t>
            </a:r>
            <a:r>
              <a:rPr lang="en-US" altLang="zh-CN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or semi-static </a:t>
            </a:r>
            <a:r>
              <a:rPr lang="en-US" altLang="zh-CN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registers </a:t>
            </a:r>
            <a:r>
              <a:rPr lang="en-US" altLang="zh-CN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and </a:t>
            </a:r>
            <a:r>
              <a:rPr lang="en-US" altLang="zh-CN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do </a:t>
            </a:r>
            <a:r>
              <a:rPr lang="en-US" altLang="zh-CN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not need to be </a:t>
            </a:r>
            <a:r>
              <a:rPr lang="en-US" altLang="zh-CN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extracted </a:t>
            </a:r>
            <a:r>
              <a:rPr lang="en-US" altLang="zh-CN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all the time. </a:t>
            </a:r>
            <a:endParaRPr lang="en-US" altLang="zh-CN" kern="100" dirty="0" smtClean="0"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  <a:p>
            <a:pPr>
              <a:lnSpc>
                <a:spcPts val="1900"/>
              </a:lnSpc>
              <a:spcAft>
                <a:spcPts val="600"/>
              </a:spcAft>
              <a:tabLst>
                <a:tab pos="516890" algn="l"/>
              </a:tabLst>
            </a:pPr>
            <a:endParaRPr lang="en-US" altLang="zh-CN" kern="100" dirty="0" smtClean="0"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  <a:p>
            <a:pPr marL="285750" indent="-285750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16890" algn="l"/>
              </a:tabLst>
            </a:pPr>
            <a:r>
              <a:rPr lang="en-US" altLang="zh-CN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Any </a:t>
            </a:r>
            <a:r>
              <a:rPr lang="en-US" altLang="zh-CN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changes in the contents of </a:t>
            </a:r>
            <a:r>
              <a:rPr lang="en-US" altLang="zh-CN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the Reg. 10</a:t>
            </a:r>
            <a:r>
              <a:rPr lang="en-US" altLang="zh-CN" kern="100" baseline="-250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16</a:t>
            </a:r>
            <a:r>
              <a:rPr lang="en-US" altLang="zh-CN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, 20</a:t>
            </a:r>
            <a:r>
              <a:rPr lang="en-US" altLang="zh-CN" kern="100" baseline="-250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16</a:t>
            </a:r>
            <a:r>
              <a:rPr lang="en-US" altLang="zh-CN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, </a:t>
            </a:r>
            <a:r>
              <a:rPr lang="en-US" altLang="zh-CN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or </a:t>
            </a:r>
            <a:r>
              <a:rPr lang="en-US" altLang="zh-CN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30</a:t>
            </a:r>
            <a:r>
              <a:rPr lang="en-US" altLang="zh-CN" kern="100" baseline="-250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16</a:t>
            </a:r>
            <a:r>
              <a:rPr lang="en-US" altLang="zh-CN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 </a:t>
            </a:r>
            <a:r>
              <a:rPr lang="en-US" altLang="zh-CN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triggers a downlink message via the Comm B broadcast or Air-Initiated Downlink of RA Report </a:t>
            </a:r>
            <a:r>
              <a:rPr lang="en-US" altLang="zh-CN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including </a:t>
            </a:r>
            <a:r>
              <a:rPr lang="en-US" altLang="zh-CN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the updated register contents. </a:t>
            </a:r>
            <a:endParaRPr lang="en-US" altLang="zh-CN" kern="100" dirty="0" smtClean="0"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  <a:p>
            <a:pPr>
              <a:lnSpc>
                <a:spcPts val="1900"/>
              </a:lnSpc>
              <a:spcAft>
                <a:spcPts val="600"/>
              </a:spcAft>
              <a:tabLst>
                <a:tab pos="516890" algn="l"/>
              </a:tabLst>
            </a:pPr>
            <a:endParaRPr lang="en-US" altLang="zh-CN" kern="100" dirty="0"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  <a:p>
            <a:pPr marL="285750" indent="-285750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16890" algn="l"/>
              </a:tabLst>
            </a:pPr>
            <a:r>
              <a:rPr lang="en-US" altLang="zh-CN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The </a:t>
            </a:r>
            <a:r>
              <a:rPr lang="en-US" altLang="zh-CN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changed state might result in </a:t>
            </a:r>
            <a:r>
              <a:rPr lang="en-US" altLang="zh-CN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interruption </a:t>
            </a:r>
            <a:r>
              <a:rPr lang="en-US" altLang="zh-CN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of certain Mode S data link functions. </a:t>
            </a:r>
            <a:endParaRPr lang="en-US" altLang="zh-CN" kern="100" dirty="0" smtClean="0"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  <a:p>
            <a:pPr marL="285750" indent="-285750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16890" algn="l"/>
              </a:tabLst>
            </a:pPr>
            <a:endParaRPr lang="en-US" altLang="zh-CN" kern="100" dirty="0" smtClean="0"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  <a:p>
            <a:pPr marL="285750" indent="-285750">
              <a:lnSpc>
                <a:spcPts val="19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16890" algn="l"/>
              </a:tabLst>
            </a:pPr>
            <a:r>
              <a:rPr lang="en-US" altLang="zh-CN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A </a:t>
            </a:r>
            <a:r>
              <a:rPr lang="en-US" altLang="zh-CN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change in the value of the common-usage </a:t>
            </a:r>
            <a:r>
              <a:rPr lang="en-US" altLang="zh-CN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GICB report </a:t>
            </a:r>
            <a:r>
              <a:rPr lang="en-US" altLang="zh-CN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bit in the data link capability report (Reg. </a:t>
            </a:r>
            <a:r>
              <a:rPr lang="en-US" altLang="zh-CN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10</a:t>
            </a:r>
            <a:r>
              <a:rPr lang="en-US" altLang="zh-CN" kern="100" baseline="-250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16</a:t>
            </a:r>
            <a:r>
              <a:rPr lang="en-US" altLang="zh-CN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) </a:t>
            </a:r>
            <a:r>
              <a:rPr lang="en-US" altLang="zh-CN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would cause the application to re-extract </a:t>
            </a:r>
            <a:r>
              <a:rPr lang="en-US" altLang="zh-CN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the contents </a:t>
            </a:r>
            <a:r>
              <a:rPr lang="en-US" altLang="zh-CN" kern="1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of the common-usage GICB capability report (Reg. </a:t>
            </a:r>
            <a:r>
              <a:rPr lang="en-US" altLang="zh-CN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17</a:t>
            </a:r>
            <a:r>
              <a:rPr lang="en-US" altLang="zh-CN" kern="100" baseline="-25000" dirty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16</a:t>
            </a:r>
            <a:r>
              <a:rPr lang="en-US" altLang="zh-CN" kern="100" dirty="0" smtClean="0"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>). </a:t>
            </a:r>
            <a:r>
              <a:rPr lang="en-US" altLang="zh-CN" sz="2400" kern="100" dirty="0">
                <a:solidFill>
                  <a:srgbClr val="FF0000"/>
                </a:solidFill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  <a:t/>
            </a:r>
            <a:br>
              <a:rPr lang="en-US" altLang="zh-CN" sz="2400" kern="100" dirty="0">
                <a:solidFill>
                  <a:srgbClr val="FF0000"/>
                </a:solidFill>
                <a:latin typeface="Comic Sans MS" panose="030F0702030302020204" pitchFamily="66" charset="0"/>
                <a:ea typeface="DengXian" panose="02010600030101010101" pitchFamily="2" charset="-122"/>
                <a:cs typeface="DengXian" panose="02010600030101010101" pitchFamily="2" charset="-122"/>
              </a:rPr>
            </a:br>
            <a:endParaRPr lang="zh-CN" altLang="en-US" sz="2400" kern="100" dirty="0">
              <a:solidFill>
                <a:srgbClr val="FF0000"/>
              </a:solidFill>
              <a:latin typeface="Comic Sans MS" panose="030F0702030302020204" pitchFamily="66" charset="0"/>
              <a:ea typeface="DengXian" panose="02010600030101010101" pitchFamily="2" charset="-122"/>
              <a:cs typeface="DengXian" panose="02010600030101010101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06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53338" y="2887579"/>
            <a:ext cx="6586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Mode </a:t>
            </a:r>
            <a:r>
              <a:rPr lang="en-US" sz="4800" dirty="0" smtClean="0">
                <a:latin typeface="Comic Sans MS" panose="030F0702030302020204" pitchFamily="66" charset="0"/>
              </a:rPr>
              <a:t>S Transponder</a:t>
            </a:r>
            <a:endParaRPr lang="en-US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85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Rectangle 2"/>
          <p:cNvSpPr/>
          <p:nvPr/>
        </p:nvSpPr>
        <p:spPr>
          <a:xfrm>
            <a:off x="-415654" y="927183"/>
            <a:ext cx="11864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400" b="1" dirty="0"/>
              <a:t>Mode S </a:t>
            </a:r>
            <a:r>
              <a:rPr lang="en-US" altLang="zh-CN" sz="2400" b="1" dirty="0" smtClean="0"/>
              <a:t>transponder--  </a:t>
            </a:r>
            <a:r>
              <a:rPr lang="en-US" altLang="zh-CN" sz="2300" b="1" dirty="0" smtClean="0"/>
              <a:t>Basic </a:t>
            </a:r>
            <a:r>
              <a:rPr lang="en-US" altLang="zh-CN" sz="2300" b="1" dirty="0"/>
              <a:t>electrical specification </a:t>
            </a:r>
            <a:endParaRPr lang="zh-CN" altLang="zh-CN" sz="2300" b="1" dirty="0"/>
          </a:p>
          <a:p>
            <a:pPr lvl="1"/>
            <a:endParaRPr lang="en-US" altLang="zh-CN" sz="23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4936" y="3218762"/>
            <a:ext cx="114421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Comic Sans MS" panose="030F0702030302020204" pitchFamily="66" charset="0"/>
              </a:rPr>
              <a:t>RF Peak </a:t>
            </a:r>
            <a:r>
              <a:rPr lang="zh-CN" altLang="en-US" dirty="0" smtClean="0">
                <a:latin typeface="Comic Sans MS" panose="030F0702030302020204" pitchFamily="66" charset="0"/>
              </a:rPr>
              <a:t>Power：</a:t>
            </a:r>
            <a:endParaRPr lang="zh-CN" altLang="en-US" dirty="0">
              <a:latin typeface="Comic Sans MS" panose="030F0702030302020204" pitchFamily="66" charset="0"/>
            </a:endParaRPr>
          </a:p>
          <a:p>
            <a:r>
              <a:rPr lang="zh-CN" altLang="en-US" dirty="0">
                <a:latin typeface="Comic Sans MS" panose="030F0702030302020204" pitchFamily="66" charset="0"/>
              </a:rPr>
              <a:t>The RF peak output power of each pulse of each reply at the terminals of the </a:t>
            </a:r>
            <a:r>
              <a:rPr lang="zh-CN" altLang="en-US" dirty="0" smtClean="0">
                <a:latin typeface="Comic Sans MS" panose="030F0702030302020204" pitchFamily="66" charset="0"/>
              </a:rPr>
              <a:t>antenna shall </a:t>
            </a:r>
            <a:r>
              <a:rPr lang="zh-CN" altLang="en-US" dirty="0">
                <a:latin typeface="Comic Sans MS" panose="030F0702030302020204" pitchFamily="66" charset="0"/>
              </a:rPr>
              <a:t>be as follows</a:t>
            </a:r>
            <a:r>
              <a:rPr lang="zh-CN" altLang="en-US" dirty="0" smtClean="0">
                <a:latin typeface="Comic Sans MS" panose="030F0702030302020204" pitchFamily="66" charset="0"/>
              </a:rPr>
              <a:t>.</a:t>
            </a:r>
            <a:endParaRPr lang="en-US" altLang="zh-CN" dirty="0" smtClean="0">
              <a:latin typeface="Comic Sans MS" panose="030F0702030302020204" pitchFamily="66" charset="0"/>
            </a:endParaRPr>
          </a:p>
          <a:p>
            <a:endParaRPr lang="zh-CN" altLang="en-US" dirty="0">
              <a:latin typeface="Comic Sans MS" panose="030F0702030302020204" pitchFamily="66" charset="0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a. CLASS </a:t>
            </a:r>
            <a:r>
              <a:rPr lang="en-US" altLang="zh-CN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zh-CN" alt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Equipment</a:t>
            </a:r>
          </a:p>
          <a:p>
            <a:r>
              <a:rPr lang="zh-CN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Minimum RF peak power: </a:t>
            </a:r>
            <a:r>
              <a:rPr lang="en-US" altLang="zh-CN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r>
              <a:rPr lang="zh-CN" alt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.0 </a:t>
            </a:r>
            <a:r>
              <a:rPr lang="zh-CN" alt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dB</a:t>
            </a:r>
            <a:r>
              <a:rPr lang="en-US" altLang="zh-CN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zh-CN" alt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(125 W).</a:t>
            </a:r>
          </a:p>
          <a:p>
            <a:r>
              <a:rPr lang="zh-CN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Maximum RFpeak power: </a:t>
            </a:r>
            <a:r>
              <a:rPr lang="en-US" altLang="zh-CN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r>
              <a:rPr lang="zh-CN" alt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r>
              <a:rPr lang="zh-CN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.0 </a:t>
            </a:r>
            <a:r>
              <a:rPr lang="zh-CN" alt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dB</a:t>
            </a:r>
            <a:r>
              <a:rPr lang="en-US" altLang="zh-CN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zh-CN" alt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(500 W</a:t>
            </a:r>
            <a:r>
              <a:rPr lang="zh-CN" alt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).</a:t>
            </a:r>
            <a:endParaRPr lang="en-US" altLang="zh-CN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zh-CN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US" altLang="zh-CN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</a:t>
            </a:r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. CLASS 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II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Equipment</a:t>
            </a:r>
          </a:p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Minimum RF peak power: 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8</a:t>
            </a:r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.5 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dB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(70W).</a:t>
            </a:r>
          </a:p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Maximum RF peak power: 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5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7</a:t>
            </a:r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.0 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dB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(500 W).</a:t>
            </a:r>
          </a:p>
        </p:txBody>
      </p:sp>
      <p:sp>
        <p:nvSpPr>
          <p:cNvPr id="25" name="矩形 24"/>
          <p:cNvSpPr/>
          <p:nvPr/>
        </p:nvSpPr>
        <p:spPr>
          <a:xfrm>
            <a:off x="7578385" y="1635069"/>
            <a:ext cx="33659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O</a:t>
            </a:r>
            <a:r>
              <a:rPr lang="zh-CN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perate at altitudes not exceeding 15000 ft, and have a maximum cruising true airspeed not exceeding 175 kt (324 km/h</a:t>
            </a:r>
            <a:r>
              <a:rPr lang="en-US" altLang="zh-C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)------Class II</a:t>
            </a:r>
            <a:endParaRPr lang="zh-CN" altLang="en-US" sz="1400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56262" y="1635069"/>
            <a:ext cx="3235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zh-CN" alt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perat</a:t>
            </a:r>
            <a:r>
              <a:rPr lang="en-US" altLang="zh-CN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ing</a:t>
            </a:r>
            <a:r>
              <a:rPr lang="zh-CN" alt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at altitudes above 15000 ft, or have a maximum cruising true airspeed in excess of 175 kt (324 km/h)</a:t>
            </a:r>
            <a:r>
              <a:rPr lang="en-US" altLang="zh-CN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----Class 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Rectangle 2"/>
          <p:cNvSpPr/>
          <p:nvPr/>
        </p:nvSpPr>
        <p:spPr>
          <a:xfrm>
            <a:off x="-415654" y="927183"/>
            <a:ext cx="1186430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400" b="1" dirty="0"/>
              <a:t>Mode S </a:t>
            </a:r>
            <a:r>
              <a:rPr lang="en-US" altLang="zh-CN" sz="2400" b="1" dirty="0" smtClean="0"/>
              <a:t>transponder-- </a:t>
            </a:r>
            <a:r>
              <a:rPr lang="en-US" altLang="zh-CN" sz="2300" b="1" dirty="0" smtClean="0"/>
              <a:t>Reply Capability</a:t>
            </a:r>
          </a:p>
          <a:p>
            <a:pPr lvl="1"/>
            <a:r>
              <a:rPr lang="en-US" altLang="zh-CN" sz="2300" b="1" dirty="0"/>
              <a:t> </a:t>
            </a:r>
            <a:r>
              <a:rPr lang="en-US" altLang="zh-CN" sz="2300" b="1" dirty="0" smtClean="0"/>
              <a:t>                                          Mode AC</a:t>
            </a:r>
            <a:endParaRPr lang="en-US" altLang="zh-CN" sz="23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98613" y="2316030"/>
            <a:ext cx="1179477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Comic Sans MS" panose="030F0702030302020204" pitchFamily="66" charset="0"/>
              </a:rPr>
              <a:t>Mode AC</a:t>
            </a:r>
          </a:p>
          <a:p>
            <a:endParaRPr lang="zh-CN" alt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Comic Sans MS" panose="030F0702030302020204" pitchFamily="66" charset="0"/>
              </a:rPr>
              <a:t>All Transponders The </a:t>
            </a:r>
            <a:r>
              <a:rPr lang="zh-CN" altLang="en-US" sz="2000" dirty="0">
                <a:latin typeface="Comic Sans MS" panose="030F0702030302020204" pitchFamily="66" charset="0"/>
              </a:rPr>
              <a:t>transponder shall be able to continuously generate at least 500 Mode A/</a:t>
            </a:r>
            <a:r>
              <a:rPr lang="zh-CN" altLang="en-US" sz="2000" dirty="0" smtClean="0">
                <a:latin typeface="Comic Sans MS" panose="030F0702030302020204" pitchFamily="66" charset="0"/>
              </a:rPr>
              <a:t>C 15</a:t>
            </a:r>
            <a:r>
              <a:rPr lang="zh-CN" altLang="en-US" sz="2000" dirty="0">
                <a:latin typeface="Comic Sans MS" panose="030F0702030302020204" pitchFamily="66" charset="0"/>
              </a:rPr>
              <a:t>-pulse replies per second.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Comic Sans MS" panose="030F0702030302020204" pitchFamily="66" charset="0"/>
              </a:rPr>
              <a:t>CLASS </a:t>
            </a:r>
            <a:r>
              <a:rPr lang="zh-CN" altLang="en-US" sz="2000" dirty="0">
                <a:latin typeface="Comic Sans MS" panose="030F0702030302020204" pitchFamily="66" charset="0"/>
              </a:rPr>
              <a:t>1 </a:t>
            </a:r>
            <a:r>
              <a:rPr lang="zh-CN" altLang="en-US" sz="2000" dirty="0" smtClean="0">
                <a:latin typeface="Comic Sans MS" panose="030F0702030302020204" pitchFamily="66" charset="0"/>
              </a:rPr>
              <a:t>Equipment shall be capable of a peak reply rate of 1200 Mode A/Creplies per </a:t>
            </a:r>
            <a:r>
              <a:rPr lang="en-US" altLang="zh-CN" sz="2000" dirty="0" smtClean="0">
                <a:latin typeface="Comic Sans MS" panose="030F0702030302020204" pitchFamily="66" charset="0"/>
              </a:rPr>
              <a:t>1S </a:t>
            </a:r>
            <a:r>
              <a:rPr lang="zh-CN" altLang="en-US" sz="2000" dirty="0" smtClean="0">
                <a:latin typeface="Comic Sans MS" panose="030F0702030302020204" pitchFamily="66" charset="0"/>
              </a:rPr>
              <a:t>for a 15-pulse coded reply for a duration of 100 milliseconds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Comic Sans MS" panose="030F0702030302020204" pitchFamily="66" charset="0"/>
              </a:rPr>
              <a:t>CLASS </a:t>
            </a:r>
            <a:r>
              <a:rPr lang="zh-CN" altLang="en-US" sz="2000" dirty="0">
                <a:latin typeface="Comic Sans MS" panose="030F0702030302020204" pitchFamily="66" charset="0"/>
              </a:rPr>
              <a:t>2 </a:t>
            </a:r>
            <a:r>
              <a:rPr lang="zh-CN" altLang="en-US" sz="2000" dirty="0" smtClean="0">
                <a:latin typeface="Comic Sans MS" panose="030F0702030302020204" pitchFamily="66" charset="0"/>
              </a:rPr>
              <a:t>Equipment shall </a:t>
            </a:r>
            <a:r>
              <a:rPr lang="zh-CN" altLang="en-US" sz="2000" dirty="0">
                <a:latin typeface="Comic Sans MS" panose="030F0702030302020204" pitchFamily="66" charset="0"/>
              </a:rPr>
              <a:t>be capable of a peak reply rate of </a:t>
            </a:r>
            <a:r>
              <a:rPr lang="zh-CN" altLang="en-US" sz="2000" dirty="0" smtClean="0">
                <a:latin typeface="Comic Sans MS" panose="030F0702030302020204" pitchFamily="66" charset="0"/>
              </a:rPr>
              <a:t>1</a:t>
            </a:r>
            <a:r>
              <a:rPr lang="en-US" altLang="zh-CN" sz="2000" dirty="0" smtClean="0">
                <a:latin typeface="Comic Sans MS" panose="030F0702030302020204" pitchFamily="66" charset="0"/>
              </a:rPr>
              <a:t>0</a:t>
            </a:r>
            <a:r>
              <a:rPr lang="zh-CN" altLang="en-US" sz="2000" dirty="0" smtClean="0">
                <a:latin typeface="Comic Sans MS" panose="030F0702030302020204" pitchFamily="66" charset="0"/>
              </a:rPr>
              <a:t>00 </a:t>
            </a:r>
            <a:r>
              <a:rPr lang="zh-CN" altLang="en-US" sz="2000" dirty="0">
                <a:latin typeface="Comic Sans MS" panose="030F0702030302020204" pitchFamily="66" charset="0"/>
              </a:rPr>
              <a:t>Mode A/Creplies per </a:t>
            </a:r>
            <a:r>
              <a:rPr lang="en-US" altLang="zh-CN" sz="2000" dirty="0">
                <a:latin typeface="Comic Sans MS" panose="030F0702030302020204" pitchFamily="66" charset="0"/>
              </a:rPr>
              <a:t>1S </a:t>
            </a:r>
            <a:r>
              <a:rPr lang="zh-CN" altLang="en-US" sz="2000" dirty="0">
                <a:latin typeface="Comic Sans MS" panose="030F0702030302020204" pitchFamily="66" charset="0"/>
              </a:rPr>
              <a:t>for a 15-pulse coded reply for a duration of 100 </a:t>
            </a:r>
            <a:r>
              <a:rPr lang="zh-CN" altLang="en-US" sz="2000" dirty="0" smtClean="0">
                <a:latin typeface="Comic Sans MS" panose="030F0702030302020204" pitchFamily="66" charset="0"/>
              </a:rPr>
              <a:t>milliseconds</a:t>
            </a:r>
            <a:endParaRPr lang="en-US" altLang="zh-CN" sz="20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1600" dirty="0">
              <a:latin typeface="Comic Sans MS" panose="030F0702030302020204" pitchFamily="66" charset="0"/>
            </a:endParaRPr>
          </a:p>
          <a:p>
            <a:endParaRPr lang="en-US" altLang="zh-CN" sz="1600" dirty="0">
              <a:latin typeface="Comic Sans MS" panose="030F0702030302020204" pitchFamily="66" charset="0"/>
            </a:endParaRPr>
          </a:p>
          <a:p>
            <a:endParaRPr lang="en-US" altLang="zh-CN" sz="1600" dirty="0" smtClean="0">
              <a:latin typeface="Comic Sans MS" panose="030F0702030302020204" pitchFamily="66" charset="0"/>
            </a:endParaRPr>
          </a:p>
          <a:p>
            <a:endParaRPr lang="zh-CN" altLang="en-US" sz="1600" dirty="0"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0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05543" y="1830873"/>
            <a:ext cx="1121954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Comic Sans MS" panose="030F0702030302020204" pitchFamily="66" charset="0"/>
              </a:rPr>
              <a:t>The </a:t>
            </a:r>
            <a:r>
              <a:rPr lang="zh-CN" altLang="en-US" dirty="0">
                <a:latin typeface="Comic Sans MS" panose="030F0702030302020204" pitchFamily="66" charset="0"/>
              </a:rPr>
              <a:t>total reply rate over each time </a:t>
            </a:r>
            <a:r>
              <a:rPr lang="zh-CN" altLang="en-US" dirty="0" smtClean="0">
                <a:latin typeface="Comic Sans MS" panose="030F0702030302020204" pitchFamily="66" charset="0"/>
              </a:rPr>
              <a:t>interval, </a:t>
            </a:r>
            <a:r>
              <a:rPr lang="zh-CN" altLang="en-US" dirty="0">
                <a:latin typeface="Comic Sans MS" panose="030F0702030302020204" pitchFamily="66" charset="0"/>
              </a:rPr>
              <a:t>shall be the sum of </a:t>
            </a:r>
            <a:r>
              <a:rPr lang="zh-CN" altLang="en-US" dirty="0" smtClean="0">
                <a:latin typeface="Comic Sans MS" panose="030F0702030302020204" pitchFamily="66" charset="0"/>
              </a:rPr>
              <a:t>the individual </a:t>
            </a:r>
            <a:r>
              <a:rPr lang="zh-CN" altLang="en-US" dirty="0">
                <a:latin typeface="Comic Sans MS" panose="030F0702030302020204" pitchFamily="66" charset="0"/>
              </a:rPr>
              <a:t>Mode </a:t>
            </a:r>
            <a:r>
              <a:rPr lang="en-US" altLang="zh-CN" dirty="0">
                <a:latin typeface="Comic Sans MS" panose="030F0702030302020204" pitchFamily="66" charset="0"/>
              </a:rPr>
              <a:t> </a:t>
            </a:r>
            <a:r>
              <a:rPr lang="zh-CN" altLang="en-US" dirty="0" smtClean="0">
                <a:latin typeface="Comic Sans MS" panose="030F0702030302020204" pitchFamily="66" charset="0"/>
              </a:rPr>
              <a:t>A</a:t>
            </a:r>
            <a:r>
              <a:rPr lang="zh-CN" altLang="en-US" dirty="0">
                <a:latin typeface="Comic Sans MS" panose="030F0702030302020204" pitchFamily="66" charset="0"/>
              </a:rPr>
              <a:t>/C replies at an average rate of 500 per second and the Mode </a:t>
            </a:r>
            <a:r>
              <a:rPr lang="zh-CN" altLang="en-US" dirty="0" smtClean="0">
                <a:latin typeface="Comic Sans MS" panose="030F0702030302020204" pitchFamily="66" charset="0"/>
              </a:rPr>
              <a:t>S reply </a:t>
            </a:r>
            <a:r>
              <a:rPr lang="zh-CN" altLang="en-US" dirty="0">
                <a:latin typeface="Comic Sans MS" panose="030F0702030302020204" pitchFamily="66" charset="0"/>
              </a:rPr>
              <a:t>rate over </a:t>
            </a:r>
            <a:r>
              <a:rPr lang="en-US" altLang="zh-CN" dirty="0">
                <a:latin typeface="Comic Sans MS" panose="030F0702030302020204" pitchFamily="66" charset="0"/>
              </a:rPr>
              <a:t> </a:t>
            </a:r>
            <a:r>
              <a:rPr lang="zh-CN" altLang="en-US" dirty="0" smtClean="0">
                <a:latin typeface="Comic Sans MS" panose="030F0702030302020204" pitchFamily="66" charset="0"/>
              </a:rPr>
              <a:t>that </a:t>
            </a:r>
            <a:r>
              <a:rPr lang="zh-CN" altLang="en-US" dirty="0">
                <a:latin typeface="Comic Sans MS" panose="030F0702030302020204" pitchFamily="66" charset="0"/>
              </a:rPr>
              <a:t>interval</a:t>
            </a:r>
            <a:r>
              <a:rPr lang="zh-CN" altLang="en-US" dirty="0" smtClean="0">
                <a:latin typeface="Comic Sans MS" panose="030F0702030302020204" pitchFamily="66" charset="0"/>
              </a:rPr>
              <a:t>.</a:t>
            </a:r>
            <a:endParaRPr lang="en-US" altLang="zh-CN" dirty="0" smtClean="0">
              <a:latin typeface="Comic Sans MS" panose="030F0702030302020204" pitchFamily="66" charset="0"/>
            </a:endParaRPr>
          </a:p>
          <a:p>
            <a:endParaRPr lang="zh-CN" altLang="en-US" dirty="0">
              <a:latin typeface="Comic Sans MS" panose="030F0702030302020204" pitchFamily="66" charset="0"/>
            </a:endParaRPr>
          </a:p>
          <a:p>
            <a:r>
              <a:rPr lang="zh-CN" altLang="en-US" dirty="0">
                <a:latin typeface="Comic Sans MS" panose="030F0702030302020204" pitchFamily="66" charset="0"/>
              </a:rPr>
              <a:t>a. Short DF Reply Rates</a:t>
            </a:r>
          </a:p>
          <a:p>
            <a:r>
              <a:rPr lang="zh-CN" altLang="en-US" dirty="0" smtClean="0">
                <a:latin typeface="Comic Sans MS" panose="030F0702030302020204" pitchFamily="66" charset="0"/>
              </a:rPr>
              <a:t>(</a:t>
            </a:r>
            <a:r>
              <a:rPr lang="zh-CN" altLang="en-US" dirty="0">
                <a:latin typeface="Comic Sans MS" panose="030F0702030302020204" pitchFamily="66" charset="0"/>
              </a:rPr>
              <a:t>1) 50 Mode S replies in any one-second interval;</a:t>
            </a:r>
          </a:p>
          <a:p>
            <a:r>
              <a:rPr lang="zh-CN" altLang="en-US" dirty="0">
                <a:latin typeface="Comic Sans MS" panose="030F0702030302020204" pitchFamily="66" charset="0"/>
              </a:rPr>
              <a:t>(2) 18 Mode S replies in a 100-millisecond interval;</a:t>
            </a:r>
          </a:p>
          <a:p>
            <a:r>
              <a:rPr lang="zh-CN" altLang="en-US" dirty="0">
                <a:latin typeface="Comic Sans MS" panose="030F0702030302020204" pitchFamily="66" charset="0"/>
              </a:rPr>
              <a:t>(3) 8 Mode S replies in a 25-millisecond interval;</a:t>
            </a:r>
          </a:p>
          <a:p>
            <a:r>
              <a:rPr lang="zh-CN" altLang="en-US" dirty="0">
                <a:latin typeface="Comic Sans MS" panose="030F0702030302020204" pitchFamily="66" charset="0"/>
              </a:rPr>
              <a:t>(4) 4 Mode S replies in a 1.6-millisecond interval</a:t>
            </a:r>
            <a:r>
              <a:rPr lang="zh-CN" altLang="en-US" dirty="0" smtClean="0">
                <a:latin typeface="Comic Sans MS" panose="030F0702030302020204" pitchFamily="66" charset="0"/>
              </a:rPr>
              <a:t>.</a:t>
            </a:r>
            <a:endParaRPr lang="en-US" altLang="zh-CN" dirty="0" smtClean="0">
              <a:latin typeface="Comic Sans MS" panose="030F0702030302020204" pitchFamily="66" charset="0"/>
            </a:endParaRPr>
          </a:p>
          <a:p>
            <a:endParaRPr lang="zh-CN" altLang="en-US" dirty="0">
              <a:latin typeface="Comic Sans MS" panose="030F0702030302020204" pitchFamily="66" charset="0"/>
            </a:endParaRPr>
          </a:p>
          <a:p>
            <a:r>
              <a:rPr lang="zh-CN" altLang="en-US" dirty="0">
                <a:latin typeface="Comic Sans MS" panose="030F0702030302020204" pitchFamily="66" charset="0"/>
              </a:rPr>
              <a:t>b. Long DF Reply Rates</a:t>
            </a:r>
          </a:p>
          <a:p>
            <a:r>
              <a:rPr lang="zh-CN" altLang="en-US" dirty="0">
                <a:latin typeface="Comic Sans MS" panose="030F0702030302020204" pitchFamily="66" charset="0"/>
              </a:rPr>
              <a:t>A transponder shall be able to transmit as long replies;</a:t>
            </a:r>
          </a:p>
          <a:p>
            <a:r>
              <a:rPr lang="zh-CN" altLang="en-US" dirty="0">
                <a:latin typeface="Comic Sans MS" panose="030F0702030302020204" pitchFamily="66" charset="0"/>
              </a:rPr>
              <a:t>(1) at least 16 of the 50 Mode S replies in any one-second interval;</a:t>
            </a:r>
          </a:p>
          <a:p>
            <a:r>
              <a:rPr lang="zh-CN" altLang="en-US" dirty="0">
                <a:latin typeface="Comic Sans MS" panose="030F0702030302020204" pitchFamily="66" charset="0"/>
              </a:rPr>
              <a:t>(2) at least 6 of the 18 Mode S replies in a 100-millisecond interval;</a:t>
            </a:r>
          </a:p>
          <a:p>
            <a:r>
              <a:rPr lang="zh-CN" altLang="en-US" dirty="0">
                <a:latin typeface="Comic Sans MS" panose="030F0702030302020204" pitchFamily="66" charset="0"/>
              </a:rPr>
              <a:t>(3) at least 4 of the 8 Mode S replies in a 25-millisecond interval;</a:t>
            </a:r>
          </a:p>
          <a:p>
            <a:r>
              <a:rPr lang="zh-CN" altLang="en-US" dirty="0">
                <a:latin typeface="Comic Sans MS" panose="030F0702030302020204" pitchFamily="66" charset="0"/>
              </a:rPr>
              <a:t>(4) at least 2 of the 4 Mode S replies in a 1.6-millisecond interval</a:t>
            </a:r>
            <a:r>
              <a:rPr lang="zh-CN" altLang="en-US" dirty="0" smtClean="0">
                <a:latin typeface="Comic Sans MS" panose="030F0702030302020204" pitchFamily="66" charset="0"/>
              </a:rPr>
              <a:t>.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8" name="Rectangle 2"/>
          <p:cNvSpPr/>
          <p:nvPr/>
        </p:nvSpPr>
        <p:spPr>
          <a:xfrm>
            <a:off x="-415654" y="927183"/>
            <a:ext cx="1186430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400" b="1" dirty="0"/>
              <a:t>Mode S </a:t>
            </a:r>
            <a:r>
              <a:rPr lang="en-US" altLang="zh-CN" sz="2400" b="1" dirty="0" smtClean="0"/>
              <a:t>transponder-- </a:t>
            </a:r>
            <a:r>
              <a:rPr lang="en-US" altLang="zh-CN" sz="2300" b="1" dirty="0" smtClean="0"/>
              <a:t>Reply Capability</a:t>
            </a:r>
          </a:p>
          <a:p>
            <a:pPr lvl="1"/>
            <a:r>
              <a:rPr lang="en-US" altLang="zh-CN" sz="2300" b="1" dirty="0"/>
              <a:t> </a:t>
            </a:r>
            <a:r>
              <a:rPr lang="en-US" altLang="zh-CN" sz="2300" b="1" dirty="0" smtClean="0"/>
              <a:t>                                          Mode S</a:t>
            </a:r>
            <a:endParaRPr lang="en-US" altLang="zh-CN" sz="2300" b="1" dirty="0"/>
          </a:p>
        </p:txBody>
      </p:sp>
    </p:spTree>
    <p:extLst>
      <p:ext uri="{BB962C8B-B14F-4D97-AF65-F5344CB8AC3E}">
        <p14:creationId xmlns:p14="http://schemas.microsoft.com/office/powerpoint/2010/main" val="3343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214" y="1683216"/>
            <a:ext cx="9064604" cy="5049703"/>
          </a:xfrm>
          <a:prstGeom prst="rect">
            <a:avLst/>
          </a:prstGeom>
        </p:spPr>
      </p:pic>
      <p:sp>
        <p:nvSpPr>
          <p:cNvPr id="911" name="Rectangle 2"/>
          <p:cNvSpPr/>
          <p:nvPr/>
        </p:nvSpPr>
        <p:spPr>
          <a:xfrm>
            <a:off x="-113635" y="964210"/>
            <a:ext cx="11864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400" b="1" dirty="0"/>
              <a:t>Mode S </a:t>
            </a:r>
            <a:r>
              <a:rPr lang="en-US" altLang="zh-CN" sz="2400" b="1" dirty="0" smtClean="0"/>
              <a:t>transponder---</a:t>
            </a:r>
            <a:r>
              <a:rPr lang="en-US" altLang="zh-CN" sz="2300" b="1" dirty="0" smtClean="0"/>
              <a:t>Interrogation acceptance</a:t>
            </a:r>
            <a:endParaRPr lang="en-US" altLang="zh-CN" sz="23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95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403649" y="2144998"/>
            <a:ext cx="1010327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 bwMode="auto">
          <a:xfrm>
            <a:off x="6444208" y="563983"/>
            <a:ext cx="417646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Freestyle Script" panose="030804020302050B0404" pitchFamily="66" charset="0"/>
                <a:ea typeface="黑体" panose="02010609060101010101" pitchFamily="49" charset="-122"/>
              </a:rPr>
              <a:t>By-ISAAC</a:t>
            </a:r>
            <a:endParaRPr lang="zh-CN" altLang="en-US" sz="2000" b="1" dirty="0">
              <a:solidFill>
                <a:schemeClr val="bg1"/>
              </a:solidFill>
              <a:latin typeface="Freestyle Script" panose="030804020302050B0404" pitchFamily="66" charset="0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352425" y="5190724"/>
            <a:ext cx="129614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1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Silence Judgment</a:t>
            </a:r>
            <a:endParaRPr lang="zh-CN" altLang="en-US" sz="1100" b="1" dirty="0">
              <a:solidFill>
                <a:srgbClr val="FF00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8769118" y="4170508"/>
            <a:ext cx="222617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Non-selective </a:t>
            </a:r>
            <a:r>
              <a:rPr lang="en-US" altLang="zh-CN" sz="1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lock-out 18S </a:t>
            </a:r>
            <a:r>
              <a:rPr lang="en-US" altLang="zh-CN" sz="1000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US" altLang="zh-CN" sz="10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zh-CN" altLang="en-US" sz="1000" b="1" dirty="0">
              <a:solidFill>
                <a:srgbClr val="FF00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3379845" y="4330547"/>
            <a:ext cx="172819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UF11or Not</a:t>
            </a:r>
            <a:endParaRPr lang="zh-CN" altLang="en-US" sz="1000" b="1" dirty="0">
              <a:solidFill>
                <a:srgbClr val="FF00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4523042" y="4784599"/>
            <a:ext cx="1728192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en-US" altLang="zh-CN" sz="105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Stochastic</a:t>
            </a:r>
            <a:r>
              <a:rPr lang="en-US" altLang="zh-CN" sz="1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acquisition</a:t>
            </a:r>
            <a:endParaRPr lang="zh-CN" altLang="en-US" sz="1000" b="1" dirty="0">
              <a:solidFill>
                <a:srgbClr val="FF00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4678153" y="3366471"/>
            <a:ext cx="172819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en-US" altLang="zh-CN" sz="1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Lockout override</a:t>
            </a:r>
            <a:endParaRPr lang="zh-CN" altLang="en-US" sz="1000" b="1" dirty="0">
              <a:solidFill>
                <a:srgbClr val="FF00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 bwMode="auto">
          <a:xfrm>
            <a:off x="6670001" y="4683435"/>
            <a:ext cx="172819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II OR SI Judgement </a:t>
            </a:r>
            <a:r>
              <a:rPr lang="en-US" altLang="zh-CN" sz="800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US" altLang="zh-CN" sz="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zh-CN" altLang="en-US" sz="800" b="1" dirty="0">
              <a:solidFill>
                <a:srgbClr val="FF00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 bwMode="auto">
          <a:xfrm>
            <a:off x="6023823" y="5833549"/>
            <a:ext cx="172819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SP4 OR LP4 Judgement </a:t>
            </a:r>
            <a:r>
              <a:rPr lang="en-US" altLang="zh-CN" sz="800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US" altLang="zh-CN" sz="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zh-CN" altLang="en-US" sz="800" b="1" dirty="0">
              <a:solidFill>
                <a:srgbClr val="FF00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219949" y="1683217"/>
            <a:ext cx="2438401" cy="86122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 bwMode="auto">
          <a:xfrm>
            <a:off x="8769118" y="1895962"/>
            <a:ext cx="240118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en-US" altLang="zh-CN" sz="16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ACAS</a:t>
            </a:r>
            <a:endParaRPr lang="zh-CN" altLang="en-US" sz="1600" dirty="0">
              <a:solidFill>
                <a:srgbClr val="FF00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 bwMode="auto">
          <a:xfrm>
            <a:off x="2150970" y="6344679"/>
            <a:ext cx="172819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P4 ?</a:t>
            </a:r>
            <a:endParaRPr lang="zh-CN" altLang="en-US" sz="1400" b="1" dirty="0">
              <a:solidFill>
                <a:srgbClr val="FF00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22" name="Rectangle 2"/>
          <p:cNvSpPr/>
          <p:nvPr/>
        </p:nvSpPr>
        <p:spPr>
          <a:xfrm>
            <a:off x="7024814" y="1283892"/>
            <a:ext cx="11864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400" b="1" dirty="0" smtClean="0">
                <a:latin typeface="Comic Sans MS" panose="030F0702030302020204" pitchFamily="66" charset="0"/>
              </a:rPr>
              <a:t>II/SI Capable Transponder</a:t>
            </a:r>
            <a:endParaRPr lang="en-US" altLang="zh-CN" sz="2400" b="1" dirty="0"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34" name="文本框 33"/>
          <p:cNvSpPr txBox="1"/>
          <p:nvPr/>
        </p:nvSpPr>
        <p:spPr bwMode="auto">
          <a:xfrm>
            <a:off x="7446749" y="5375390"/>
            <a:ext cx="2226171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Lockout Timer for SI code</a:t>
            </a:r>
            <a:endParaRPr lang="zh-CN" altLang="en-US" sz="1000" b="1" dirty="0">
              <a:solidFill>
                <a:srgbClr val="FF00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35" name="文本框 34"/>
          <p:cNvSpPr txBox="1"/>
          <p:nvPr/>
        </p:nvSpPr>
        <p:spPr bwMode="auto">
          <a:xfrm>
            <a:off x="6743704" y="3860585"/>
            <a:ext cx="2226171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Lockout Timer for II code</a:t>
            </a:r>
            <a:endParaRPr lang="zh-CN" altLang="en-US" sz="1000" b="1" dirty="0">
              <a:solidFill>
                <a:srgbClr val="FF00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327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95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 bwMode="auto">
          <a:xfrm>
            <a:off x="6444208" y="563983"/>
            <a:ext cx="417646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Freestyle Script" panose="030804020302050B0404" pitchFamily="66" charset="0"/>
                <a:ea typeface="黑体" panose="02010609060101010101" pitchFamily="49" charset="-122"/>
              </a:rPr>
              <a:t>By-ISAAC</a:t>
            </a:r>
            <a:endParaRPr lang="zh-CN" altLang="en-US" sz="2000" b="1" dirty="0">
              <a:solidFill>
                <a:schemeClr val="bg1"/>
              </a:solidFill>
              <a:latin typeface="Freestyle Script" panose="030804020302050B0404" pitchFamily="66" charset="0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0" y="1623325"/>
            <a:ext cx="8496300" cy="503053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813741" y="6192194"/>
            <a:ext cx="5016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sz="2400" b="1" dirty="0" smtClean="0">
                <a:latin typeface="Comic Sans MS" panose="030F0702030302020204" pitchFamily="66" charset="0"/>
              </a:rPr>
              <a:t>II Only Capable Transponder</a:t>
            </a:r>
            <a:endParaRPr lang="en-US" altLang="zh-CN" sz="2400" b="1" dirty="0">
              <a:latin typeface="Comic Sans MS" panose="030F0702030302020204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0" name="Rectangle 2"/>
          <p:cNvSpPr/>
          <p:nvPr/>
        </p:nvSpPr>
        <p:spPr>
          <a:xfrm>
            <a:off x="-467176" y="1062876"/>
            <a:ext cx="11864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400" b="1" dirty="0"/>
              <a:t>Mode S </a:t>
            </a:r>
            <a:r>
              <a:rPr lang="en-US" altLang="zh-CN" sz="2400" b="1" dirty="0" smtClean="0"/>
              <a:t>transponder---</a:t>
            </a:r>
            <a:r>
              <a:rPr lang="en-US" altLang="zh-CN" sz="2300" b="1" dirty="0" smtClean="0"/>
              <a:t>Interrogation acceptance</a:t>
            </a:r>
            <a:endParaRPr lang="en-US" altLang="zh-CN" sz="2300" b="1" dirty="0"/>
          </a:p>
        </p:txBody>
      </p:sp>
    </p:spTree>
    <p:extLst>
      <p:ext uri="{BB962C8B-B14F-4D97-AF65-F5344CB8AC3E}">
        <p14:creationId xmlns:p14="http://schemas.microsoft.com/office/powerpoint/2010/main" val="51958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Rectangle 2"/>
          <p:cNvSpPr/>
          <p:nvPr/>
        </p:nvSpPr>
        <p:spPr>
          <a:xfrm>
            <a:off x="-424047" y="964210"/>
            <a:ext cx="11864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400" b="1" dirty="0"/>
              <a:t>Mode S </a:t>
            </a:r>
            <a:r>
              <a:rPr lang="en-US" altLang="zh-CN" sz="2400" b="1" dirty="0" smtClean="0"/>
              <a:t>transponder---</a:t>
            </a:r>
            <a:r>
              <a:rPr lang="en-US" altLang="zh-CN" sz="2400" b="1" dirty="0">
                <a:solidFill>
                  <a:schemeClr val="bg1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400" b="1" dirty="0" smtClean="0"/>
              <a:t>Lockout Protocol</a:t>
            </a:r>
            <a:endParaRPr lang="en-US" altLang="zh-CN" sz="24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95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 bwMode="auto">
          <a:xfrm>
            <a:off x="6444208" y="563983"/>
            <a:ext cx="417646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Freestyle Script" panose="030804020302050B0404" pitchFamily="66" charset="0"/>
                <a:ea typeface="黑体" panose="02010609060101010101" pitchFamily="49" charset="-122"/>
              </a:rPr>
              <a:t>By-ISAAC</a:t>
            </a:r>
            <a:endParaRPr lang="zh-CN" altLang="en-US" sz="2000" b="1" dirty="0">
              <a:solidFill>
                <a:schemeClr val="bg1"/>
              </a:solidFill>
              <a:latin typeface="Freestyle Script" panose="030804020302050B0404" pitchFamily="66" charset="0"/>
              <a:ea typeface="黑体" panose="02010609060101010101" pitchFamily="49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096" y="1623325"/>
            <a:ext cx="6225604" cy="4945409"/>
          </a:xfrm>
          <a:prstGeom prst="rect">
            <a:avLst/>
          </a:prstGeom>
        </p:spPr>
      </p:pic>
      <p:sp>
        <p:nvSpPr>
          <p:cNvPr id="22" name="Rectangle 2"/>
          <p:cNvSpPr/>
          <p:nvPr/>
        </p:nvSpPr>
        <p:spPr>
          <a:xfrm>
            <a:off x="6444208" y="5333010"/>
            <a:ext cx="11864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400" b="1" dirty="0" smtClean="0">
                <a:latin typeface="Comic Sans MS" panose="030F0702030302020204" pitchFamily="66" charset="0"/>
              </a:rPr>
              <a:t>II/SI Capable transponder</a:t>
            </a:r>
            <a:endParaRPr lang="en-US" altLang="zh-CN" sz="2400" b="1" dirty="0"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1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3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516" y="2407512"/>
            <a:ext cx="1495326" cy="5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223" y="1528852"/>
            <a:ext cx="1495326" cy="5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" name="闪电形 107"/>
          <p:cNvSpPr/>
          <p:nvPr/>
        </p:nvSpPr>
        <p:spPr>
          <a:xfrm rot="4143126">
            <a:off x="7360385" y="1496534"/>
            <a:ext cx="377036" cy="2408273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闪电形 111"/>
          <p:cNvSpPr/>
          <p:nvPr/>
        </p:nvSpPr>
        <p:spPr>
          <a:xfrm rot="4143126">
            <a:off x="8060586" y="2387377"/>
            <a:ext cx="377036" cy="2408273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文本框 113"/>
          <p:cNvSpPr txBox="1"/>
          <p:nvPr/>
        </p:nvSpPr>
        <p:spPr>
          <a:xfrm>
            <a:off x="9719759" y="2364222"/>
            <a:ext cx="142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54A4"/>
                </a:solidFill>
                <a:latin typeface="Comic Sans MS" panose="030F0702030302020204" pitchFamily="66" charset="0"/>
                <a:cs typeface="Arial" pitchFamily="34" charset="0"/>
              </a:rPr>
              <a:t>Mode s </a:t>
            </a:r>
          </a:p>
          <a:p>
            <a:endParaRPr lang="zh-CN" altLang="en-US" sz="1600" dirty="0"/>
          </a:p>
        </p:txBody>
      </p:sp>
      <p:sp>
        <p:nvSpPr>
          <p:cNvPr id="115" name="文本框 114"/>
          <p:cNvSpPr txBox="1"/>
          <p:nvPr/>
        </p:nvSpPr>
        <p:spPr>
          <a:xfrm rot="19990409">
            <a:off x="6916629" y="3204786"/>
            <a:ext cx="26348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solidFill>
                  <a:srgbClr val="0054A4"/>
                </a:solidFill>
                <a:latin typeface="Comic Sans MS" panose="030F0702030302020204" pitchFamily="66" charset="0"/>
                <a:cs typeface="Arial" pitchFamily="34" charset="0"/>
              </a:rPr>
              <a:t>Reply: Depend on P4</a:t>
            </a:r>
            <a:endParaRPr lang="zh-CN" altLang="en-US" sz="1500" dirty="0"/>
          </a:p>
        </p:txBody>
      </p:sp>
      <p:sp>
        <p:nvSpPr>
          <p:cNvPr id="123" name="文本框 122"/>
          <p:cNvSpPr txBox="1"/>
          <p:nvPr/>
        </p:nvSpPr>
        <p:spPr>
          <a:xfrm>
            <a:off x="8685572" y="1521517"/>
            <a:ext cx="142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54A4"/>
                </a:solidFill>
                <a:latin typeface="Comic Sans MS" panose="030F0702030302020204" pitchFamily="66" charset="0"/>
                <a:cs typeface="Arial" pitchFamily="34" charset="0"/>
              </a:rPr>
              <a:t>Mode </a:t>
            </a:r>
            <a:r>
              <a:rPr lang="en-US" altLang="zh-CN" sz="1600" b="1" dirty="0" smtClean="0">
                <a:solidFill>
                  <a:srgbClr val="0054A4"/>
                </a:solidFill>
                <a:latin typeface="Comic Sans MS" panose="030F0702030302020204" pitchFamily="66" charset="0"/>
                <a:cs typeface="Arial" pitchFamily="34" charset="0"/>
              </a:rPr>
              <a:t>A/C </a:t>
            </a:r>
            <a:endParaRPr lang="en-US" altLang="zh-CN" sz="1600" b="1" dirty="0">
              <a:solidFill>
                <a:srgbClr val="0054A4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endParaRPr lang="zh-CN" altLang="en-US" sz="1600" dirty="0"/>
          </a:p>
        </p:txBody>
      </p:sp>
      <p:grpSp>
        <p:nvGrpSpPr>
          <p:cNvPr id="95" name="Group 106"/>
          <p:cNvGrpSpPr>
            <a:grpSpLocks/>
          </p:cNvGrpSpPr>
          <p:nvPr/>
        </p:nvGrpSpPr>
        <p:grpSpPr bwMode="auto">
          <a:xfrm>
            <a:off x="1015779" y="2099993"/>
            <a:ext cx="5547222" cy="2258912"/>
            <a:chOff x="344" y="1592"/>
            <a:chExt cx="5209" cy="1894"/>
          </a:xfrm>
        </p:grpSpPr>
        <p:sp>
          <p:nvSpPr>
            <p:cNvPr id="99" name="Rectangle 4"/>
            <p:cNvSpPr>
              <a:spLocks noChangeArrowheads="1"/>
            </p:cNvSpPr>
            <p:nvPr/>
          </p:nvSpPr>
          <p:spPr bwMode="auto">
            <a:xfrm>
              <a:off x="811" y="1865"/>
              <a:ext cx="321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0" name="Rectangle 5"/>
            <p:cNvSpPr>
              <a:spLocks noChangeArrowheads="1"/>
            </p:cNvSpPr>
            <p:nvPr/>
          </p:nvSpPr>
          <p:spPr bwMode="auto">
            <a:xfrm>
              <a:off x="835" y="1882"/>
              <a:ext cx="583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300" b="1" dirty="0" smtClean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0.8 μS </a:t>
              </a:r>
              <a:endParaRPr lang="en-US" altLang="zh-CN" sz="1300" b="1" dirty="0">
                <a:solidFill>
                  <a:srgbClr val="0054A4"/>
                </a:solidFill>
                <a:latin typeface="Comic Sans MS" panose="030F0702030302020204" pitchFamily="66" charset="0"/>
                <a:cs typeface="Arial" pitchFamily="34" charset="0"/>
              </a:endParaRPr>
            </a:p>
          </p:txBody>
        </p:sp>
        <p:grpSp>
          <p:nvGrpSpPr>
            <p:cNvPr id="104" name="Group 14"/>
            <p:cNvGrpSpPr>
              <a:grpSpLocks/>
            </p:cNvGrpSpPr>
            <p:nvPr/>
          </p:nvGrpSpPr>
          <p:grpSpPr bwMode="auto">
            <a:xfrm>
              <a:off x="811" y="2000"/>
              <a:ext cx="320" cy="115"/>
              <a:chOff x="811" y="2000"/>
              <a:chExt cx="320" cy="115"/>
            </a:xfrm>
          </p:grpSpPr>
          <p:sp>
            <p:nvSpPr>
              <p:cNvPr id="201" name="Line 8"/>
              <p:cNvSpPr>
                <a:spLocks noChangeShapeType="1"/>
              </p:cNvSpPr>
              <p:nvPr/>
            </p:nvSpPr>
            <p:spPr bwMode="auto">
              <a:xfrm>
                <a:off x="1130" y="2000"/>
                <a:ext cx="1" cy="11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2" name="Group 12"/>
              <p:cNvGrpSpPr>
                <a:grpSpLocks/>
              </p:cNvGrpSpPr>
              <p:nvPr/>
            </p:nvGrpSpPr>
            <p:grpSpPr bwMode="auto">
              <a:xfrm>
                <a:off x="811" y="2036"/>
                <a:ext cx="320" cy="43"/>
                <a:chOff x="811" y="2036"/>
                <a:chExt cx="320" cy="43"/>
              </a:xfrm>
            </p:grpSpPr>
            <p:sp>
              <p:nvSpPr>
                <p:cNvPr id="204" name="Line 9"/>
                <p:cNvSpPr>
                  <a:spLocks noChangeShapeType="1"/>
                </p:cNvSpPr>
                <p:nvPr/>
              </p:nvSpPr>
              <p:spPr bwMode="auto">
                <a:xfrm>
                  <a:off x="897" y="2057"/>
                  <a:ext cx="14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300" b="1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05" name="Freeform 10"/>
                <p:cNvSpPr>
                  <a:spLocks/>
                </p:cNvSpPr>
                <p:nvPr/>
              </p:nvSpPr>
              <p:spPr bwMode="auto">
                <a:xfrm>
                  <a:off x="811" y="2036"/>
                  <a:ext cx="88" cy="41"/>
                </a:xfrm>
                <a:custGeom>
                  <a:avLst/>
                  <a:gdLst>
                    <a:gd name="T0" fmla="*/ 176 w 176"/>
                    <a:gd name="T1" fmla="*/ 0 h 82"/>
                    <a:gd name="T2" fmla="*/ 0 w 176"/>
                    <a:gd name="T3" fmla="*/ 42 h 82"/>
                    <a:gd name="T4" fmla="*/ 176 w 176"/>
                    <a:gd name="T5" fmla="*/ 82 h 82"/>
                    <a:gd name="T6" fmla="*/ 176 w 176"/>
                    <a:gd name="T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6" h="82">
                      <a:moveTo>
                        <a:pt x="176" y="0"/>
                      </a:moveTo>
                      <a:lnTo>
                        <a:pt x="0" y="42"/>
                      </a:lnTo>
                      <a:lnTo>
                        <a:pt x="176" y="82"/>
                      </a:lnTo>
                      <a:lnTo>
                        <a:pt x="17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00" b="1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06" name="Freeform 11"/>
                <p:cNvSpPr>
                  <a:spLocks/>
                </p:cNvSpPr>
                <p:nvPr/>
              </p:nvSpPr>
              <p:spPr bwMode="auto">
                <a:xfrm>
                  <a:off x="1044" y="2038"/>
                  <a:ext cx="87" cy="41"/>
                </a:xfrm>
                <a:custGeom>
                  <a:avLst/>
                  <a:gdLst>
                    <a:gd name="T0" fmla="*/ 0 w 175"/>
                    <a:gd name="T1" fmla="*/ 81 h 81"/>
                    <a:gd name="T2" fmla="*/ 175 w 175"/>
                    <a:gd name="T3" fmla="*/ 40 h 81"/>
                    <a:gd name="T4" fmla="*/ 0 w 175"/>
                    <a:gd name="T5" fmla="*/ 0 h 81"/>
                    <a:gd name="T6" fmla="*/ 0 w 175"/>
                    <a:gd name="T7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5" h="81">
                      <a:moveTo>
                        <a:pt x="0" y="81"/>
                      </a:moveTo>
                      <a:lnTo>
                        <a:pt x="175" y="40"/>
                      </a:lnTo>
                      <a:lnTo>
                        <a:pt x="0" y="0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300" b="1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sp>
            <p:nvSpPr>
              <p:cNvPr id="203" name="Line 13"/>
              <p:cNvSpPr>
                <a:spLocks noChangeShapeType="1"/>
              </p:cNvSpPr>
              <p:nvPr/>
            </p:nvSpPr>
            <p:spPr bwMode="auto">
              <a:xfrm>
                <a:off x="811" y="2000"/>
                <a:ext cx="1" cy="11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05" name="Freeform 15"/>
            <p:cNvSpPr>
              <a:spLocks/>
            </p:cNvSpPr>
            <p:nvPr/>
          </p:nvSpPr>
          <p:spPr bwMode="auto">
            <a:xfrm>
              <a:off x="1681" y="2781"/>
              <a:ext cx="352" cy="349"/>
            </a:xfrm>
            <a:custGeom>
              <a:avLst/>
              <a:gdLst>
                <a:gd name="T0" fmla="*/ 0 w 704"/>
                <a:gd name="T1" fmla="*/ 699 h 699"/>
                <a:gd name="T2" fmla="*/ 32 w 704"/>
                <a:gd name="T3" fmla="*/ 699 h 699"/>
                <a:gd name="T4" fmla="*/ 32 w 704"/>
                <a:gd name="T5" fmla="*/ 15 h 699"/>
                <a:gd name="T6" fmla="*/ 15 w 704"/>
                <a:gd name="T7" fmla="*/ 15 h 699"/>
                <a:gd name="T8" fmla="*/ 15 w 704"/>
                <a:gd name="T9" fmla="*/ 31 h 699"/>
                <a:gd name="T10" fmla="*/ 21 w 704"/>
                <a:gd name="T11" fmla="*/ 31 h 699"/>
                <a:gd name="T12" fmla="*/ 26 w 704"/>
                <a:gd name="T13" fmla="*/ 27 h 699"/>
                <a:gd name="T14" fmla="*/ 30 w 704"/>
                <a:gd name="T15" fmla="*/ 21 h 699"/>
                <a:gd name="T16" fmla="*/ 15 w 704"/>
                <a:gd name="T17" fmla="*/ 32 h 699"/>
                <a:gd name="T18" fmla="*/ 687 w 704"/>
                <a:gd name="T19" fmla="*/ 32 h 699"/>
                <a:gd name="T20" fmla="*/ 687 w 704"/>
                <a:gd name="T21" fmla="*/ 15 h 699"/>
                <a:gd name="T22" fmla="*/ 672 w 704"/>
                <a:gd name="T23" fmla="*/ 15 h 699"/>
                <a:gd name="T24" fmla="*/ 672 w 704"/>
                <a:gd name="T25" fmla="*/ 21 h 699"/>
                <a:gd name="T26" fmla="*/ 676 w 704"/>
                <a:gd name="T27" fmla="*/ 27 h 699"/>
                <a:gd name="T28" fmla="*/ 681 w 704"/>
                <a:gd name="T29" fmla="*/ 31 h 699"/>
                <a:gd name="T30" fmla="*/ 672 w 704"/>
                <a:gd name="T31" fmla="*/ 15 h 699"/>
                <a:gd name="T32" fmla="*/ 672 w 704"/>
                <a:gd name="T33" fmla="*/ 699 h 699"/>
                <a:gd name="T34" fmla="*/ 704 w 704"/>
                <a:gd name="T35" fmla="*/ 699 h 699"/>
                <a:gd name="T36" fmla="*/ 704 w 704"/>
                <a:gd name="T37" fmla="*/ 15 h 699"/>
                <a:gd name="T38" fmla="*/ 702 w 704"/>
                <a:gd name="T39" fmla="*/ 15 h 699"/>
                <a:gd name="T40" fmla="*/ 702 w 704"/>
                <a:gd name="T41" fmla="*/ 10 h 699"/>
                <a:gd name="T42" fmla="*/ 698 w 704"/>
                <a:gd name="T43" fmla="*/ 4 h 699"/>
                <a:gd name="T44" fmla="*/ 693 w 704"/>
                <a:gd name="T45" fmla="*/ 0 h 699"/>
                <a:gd name="T46" fmla="*/ 687 w 704"/>
                <a:gd name="T47" fmla="*/ 0 h 699"/>
                <a:gd name="T48" fmla="*/ 15 w 704"/>
                <a:gd name="T49" fmla="*/ 0 h 699"/>
                <a:gd name="T50" fmla="*/ 15 w 704"/>
                <a:gd name="T51" fmla="*/ 0 h 699"/>
                <a:gd name="T52" fmla="*/ 9 w 704"/>
                <a:gd name="T53" fmla="*/ 0 h 699"/>
                <a:gd name="T54" fmla="*/ 4 w 704"/>
                <a:gd name="T55" fmla="*/ 4 h 699"/>
                <a:gd name="T56" fmla="*/ 0 w 704"/>
                <a:gd name="T57" fmla="*/ 10 h 699"/>
                <a:gd name="T58" fmla="*/ 0 w 704"/>
                <a:gd name="T59" fmla="*/ 15 h 699"/>
                <a:gd name="T60" fmla="*/ 0 w 704"/>
                <a:gd name="T61" fmla="*/ 15 h 699"/>
                <a:gd name="T62" fmla="*/ 0 w 704"/>
                <a:gd name="T63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4" h="699">
                  <a:moveTo>
                    <a:pt x="0" y="699"/>
                  </a:moveTo>
                  <a:lnTo>
                    <a:pt x="32" y="699"/>
                  </a:lnTo>
                  <a:lnTo>
                    <a:pt x="32" y="15"/>
                  </a:lnTo>
                  <a:lnTo>
                    <a:pt x="15" y="15"/>
                  </a:lnTo>
                  <a:lnTo>
                    <a:pt x="15" y="31"/>
                  </a:lnTo>
                  <a:lnTo>
                    <a:pt x="21" y="31"/>
                  </a:lnTo>
                  <a:lnTo>
                    <a:pt x="26" y="27"/>
                  </a:lnTo>
                  <a:lnTo>
                    <a:pt x="30" y="21"/>
                  </a:lnTo>
                  <a:lnTo>
                    <a:pt x="15" y="32"/>
                  </a:lnTo>
                  <a:lnTo>
                    <a:pt x="687" y="32"/>
                  </a:lnTo>
                  <a:lnTo>
                    <a:pt x="687" y="15"/>
                  </a:lnTo>
                  <a:lnTo>
                    <a:pt x="672" y="15"/>
                  </a:lnTo>
                  <a:lnTo>
                    <a:pt x="672" y="21"/>
                  </a:lnTo>
                  <a:lnTo>
                    <a:pt x="676" y="27"/>
                  </a:lnTo>
                  <a:lnTo>
                    <a:pt x="681" y="31"/>
                  </a:lnTo>
                  <a:lnTo>
                    <a:pt x="672" y="15"/>
                  </a:lnTo>
                  <a:lnTo>
                    <a:pt x="672" y="699"/>
                  </a:lnTo>
                  <a:lnTo>
                    <a:pt x="704" y="699"/>
                  </a:lnTo>
                  <a:lnTo>
                    <a:pt x="704" y="15"/>
                  </a:lnTo>
                  <a:lnTo>
                    <a:pt x="702" y="15"/>
                  </a:lnTo>
                  <a:lnTo>
                    <a:pt x="702" y="10"/>
                  </a:lnTo>
                  <a:lnTo>
                    <a:pt x="698" y="4"/>
                  </a:lnTo>
                  <a:lnTo>
                    <a:pt x="693" y="0"/>
                  </a:lnTo>
                  <a:lnTo>
                    <a:pt x="68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6" name="Rectangle 16"/>
            <p:cNvSpPr>
              <a:spLocks noChangeArrowheads="1"/>
            </p:cNvSpPr>
            <p:nvPr/>
          </p:nvSpPr>
          <p:spPr bwMode="auto">
            <a:xfrm>
              <a:off x="344" y="3122"/>
              <a:ext cx="1344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7" name="Rectangle 17"/>
            <p:cNvSpPr>
              <a:spLocks noChangeArrowheads="1"/>
            </p:cNvSpPr>
            <p:nvPr/>
          </p:nvSpPr>
          <p:spPr bwMode="auto">
            <a:xfrm>
              <a:off x="2024" y="3122"/>
              <a:ext cx="3529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9" name="Rectangle 18"/>
            <p:cNvSpPr>
              <a:spLocks noChangeArrowheads="1"/>
            </p:cNvSpPr>
            <p:nvPr/>
          </p:nvSpPr>
          <p:spPr bwMode="auto">
            <a:xfrm>
              <a:off x="1800" y="2902"/>
              <a:ext cx="16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0" name="Rectangle 19"/>
            <p:cNvSpPr>
              <a:spLocks noChangeArrowheads="1"/>
            </p:cNvSpPr>
            <p:nvPr/>
          </p:nvSpPr>
          <p:spPr bwMode="auto">
            <a:xfrm>
              <a:off x="1833" y="2910"/>
              <a:ext cx="127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3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P2</a:t>
              </a:r>
            </a:p>
          </p:txBody>
        </p:sp>
        <p:sp>
          <p:nvSpPr>
            <p:cNvPr id="111" name="Line 20"/>
            <p:cNvSpPr>
              <a:spLocks noChangeShapeType="1"/>
            </p:cNvSpPr>
            <p:nvPr/>
          </p:nvSpPr>
          <p:spPr bwMode="auto">
            <a:xfrm>
              <a:off x="2024" y="3130"/>
              <a:ext cx="1" cy="17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113" name="Group 24"/>
            <p:cNvGrpSpPr>
              <a:grpSpLocks/>
            </p:cNvGrpSpPr>
            <p:nvPr/>
          </p:nvGrpSpPr>
          <p:grpSpPr bwMode="auto">
            <a:xfrm>
              <a:off x="1688" y="3223"/>
              <a:ext cx="336" cy="42"/>
              <a:chOff x="1688" y="3223"/>
              <a:chExt cx="336" cy="42"/>
            </a:xfrm>
          </p:grpSpPr>
          <p:sp>
            <p:nvSpPr>
              <p:cNvPr id="198" name="Line 21"/>
              <p:cNvSpPr>
                <a:spLocks noChangeShapeType="1"/>
              </p:cNvSpPr>
              <p:nvPr/>
            </p:nvSpPr>
            <p:spPr bwMode="auto">
              <a:xfrm>
                <a:off x="1774" y="3244"/>
                <a:ext cx="16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99" name="Freeform 22"/>
              <p:cNvSpPr>
                <a:spLocks/>
              </p:cNvSpPr>
              <p:nvPr/>
            </p:nvSpPr>
            <p:spPr bwMode="auto">
              <a:xfrm>
                <a:off x="1688" y="3223"/>
                <a:ext cx="88" cy="41"/>
              </a:xfrm>
              <a:custGeom>
                <a:avLst/>
                <a:gdLst>
                  <a:gd name="T0" fmla="*/ 175 w 175"/>
                  <a:gd name="T1" fmla="*/ 0 h 82"/>
                  <a:gd name="T2" fmla="*/ 0 w 175"/>
                  <a:gd name="T3" fmla="*/ 42 h 82"/>
                  <a:gd name="T4" fmla="*/ 175 w 175"/>
                  <a:gd name="T5" fmla="*/ 82 h 82"/>
                  <a:gd name="T6" fmla="*/ 175 w 175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82">
                    <a:moveTo>
                      <a:pt x="175" y="0"/>
                    </a:moveTo>
                    <a:lnTo>
                      <a:pt x="0" y="42"/>
                    </a:lnTo>
                    <a:lnTo>
                      <a:pt x="175" y="82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00" name="Freeform 23"/>
              <p:cNvSpPr>
                <a:spLocks/>
              </p:cNvSpPr>
              <p:nvPr/>
            </p:nvSpPr>
            <p:spPr bwMode="auto">
              <a:xfrm>
                <a:off x="1937" y="3224"/>
                <a:ext cx="87" cy="41"/>
              </a:xfrm>
              <a:custGeom>
                <a:avLst/>
                <a:gdLst>
                  <a:gd name="T0" fmla="*/ 0 w 176"/>
                  <a:gd name="T1" fmla="*/ 82 h 82"/>
                  <a:gd name="T2" fmla="*/ 176 w 176"/>
                  <a:gd name="T3" fmla="*/ 40 h 82"/>
                  <a:gd name="T4" fmla="*/ 0 w 176"/>
                  <a:gd name="T5" fmla="*/ 0 h 82"/>
                  <a:gd name="T6" fmla="*/ 0 w 176"/>
                  <a:gd name="T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6" h="82">
                    <a:moveTo>
                      <a:pt x="0" y="82"/>
                    </a:moveTo>
                    <a:lnTo>
                      <a:pt x="176" y="40"/>
                    </a:lnTo>
                    <a:lnTo>
                      <a:pt x="0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17" name="Rectangle 25"/>
            <p:cNvSpPr>
              <a:spLocks noChangeArrowheads="1"/>
            </p:cNvSpPr>
            <p:nvPr/>
          </p:nvSpPr>
          <p:spPr bwMode="auto">
            <a:xfrm>
              <a:off x="1688" y="3301"/>
              <a:ext cx="393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8" name="Rectangle 26"/>
            <p:cNvSpPr>
              <a:spLocks noChangeArrowheads="1"/>
            </p:cNvSpPr>
            <p:nvPr/>
          </p:nvSpPr>
          <p:spPr bwMode="auto">
            <a:xfrm>
              <a:off x="1749" y="3318"/>
              <a:ext cx="583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300" b="1" dirty="0" smtClean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0.8 μS</a:t>
              </a:r>
              <a:r>
                <a:rPr lang="en-US" altLang="zh-CN" sz="1300" b="1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</a:t>
              </a:r>
              <a:endParaRPr lang="en-US" altLang="zh-CN" sz="13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21" name="Line 29"/>
            <p:cNvSpPr>
              <a:spLocks noChangeShapeType="1"/>
            </p:cNvSpPr>
            <p:nvPr/>
          </p:nvSpPr>
          <p:spPr bwMode="auto">
            <a:xfrm>
              <a:off x="1688" y="3130"/>
              <a:ext cx="1" cy="17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4" name="Line 30"/>
            <p:cNvSpPr>
              <a:spLocks noChangeShapeType="1"/>
            </p:cNvSpPr>
            <p:nvPr/>
          </p:nvSpPr>
          <p:spPr bwMode="auto">
            <a:xfrm>
              <a:off x="3649" y="2446"/>
              <a:ext cx="1" cy="17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125" name="Group 34"/>
            <p:cNvGrpSpPr>
              <a:grpSpLocks/>
            </p:cNvGrpSpPr>
            <p:nvPr/>
          </p:nvGrpSpPr>
          <p:grpSpPr bwMode="auto">
            <a:xfrm>
              <a:off x="3313" y="2539"/>
              <a:ext cx="336" cy="42"/>
              <a:chOff x="3313" y="2539"/>
              <a:chExt cx="336" cy="42"/>
            </a:xfrm>
          </p:grpSpPr>
          <p:sp>
            <p:nvSpPr>
              <p:cNvPr id="195" name="Line 31"/>
              <p:cNvSpPr>
                <a:spLocks noChangeShapeType="1"/>
              </p:cNvSpPr>
              <p:nvPr/>
            </p:nvSpPr>
            <p:spPr bwMode="auto">
              <a:xfrm>
                <a:off x="3398" y="2560"/>
                <a:ext cx="16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96" name="Freeform 32"/>
              <p:cNvSpPr>
                <a:spLocks/>
              </p:cNvSpPr>
              <p:nvPr/>
            </p:nvSpPr>
            <p:spPr bwMode="auto">
              <a:xfrm>
                <a:off x="3313" y="2539"/>
                <a:ext cx="87" cy="41"/>
              </a:xfrm>
              <a:custGeom>
                <a:avLst/>
                <a:gdLst>
                  <a:gd name="T0" fmla="*/ 176 w 176"/>
                  <a:gd name="T1" fmla="*/ 0 h 81"/>
                  <a:gd name="T2" fmla="*/ 0 w 176"/>
                  <a:gd name="T3" fmla="*/ 41 h 81"/>
                  <a:gd name="T4" fmla="*/ 176 w 176"/>
                  <a:gd name="T5" fmla="*/ 81 h 81"/>
                  <a:gd name="T6" fmla="*/ 176 w 176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6" h="81">
                    <a:moveTo>
                      <a:pt x="176" y="0"/>
                    </a:moveTo>
                    <a:lnTo>
                      <a:pt x="0" y="41"/>
                    </a:lnTo>
                    <a:lnTo>
                      <a:pt x="176" y="81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97" name="Freeform 33"/>
              <p:cNvSpPr>
                <a:spLocks/>
              </p:cNvSpPr>
              <p:nvPr/>
            </p:nvSpPr>
            <p:spPr bwMode="auto">
              <a:xfrm>
                <a:off x="3561" y="2540"/>
                <a:ext cx="88" cy="41"/>
              </a:xfrm>
              <a:custGeom>
                <a:avLst/>
                <a:gdLst>
                  <a:gd name="T0" fmla="*/ 0 w 175"/>
                  <a:gd name="T1" fmla="*/ 81 h 81"/>
                  <a:gd name="T2" fmla="*/ 175 w 175"/>
                  <a:gd name="T3" fmla="*/ 39 h 81"/>
                  <a:gd name="T4" fmla="*/ 0 w 175"/>
                  <a:gd name="T5" fmla="*/ 0 h 81"/>
                  <a:gd name="T6" fmla="*/ 0 w 175"/>
                  <a:gd name="T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81">
                    <a:moveTo>
                      <a:pt x="0" y="81"/>
                    </a:moveTo>
                    <a:lnTo>
                      <a:pt x="175" y="39"/>
                    </a:lnTo>
                    <a:lnTo>
                      <a:pt x="0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26" name="Rectangle 35"/>
            <p:cNvSpPr>
              <a:spLocks noChangeArrowheads="1"/>
            </p:cNvSpPr>
            <p:nvPr/>
          </p:nvSpPr>
          <p:spPr bwMode="auto">
            <a:xfrm>
              <a:off x="3313" y="2617"/>
              <a:ext cx="393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7" name="Rectangle 36"/>
            <p:cNvSpPr>
              <a:spLocks noChangeArrowheads="1"/>
            </p:cNvSpPr>
            <p:nvPr/>
          </p:nvSpPr>
          <p:spPr bwMode="auto">
            <a:xfrm>
              <a:off x="3316" y="2612"/>
              <a:ext cx="583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300" b="1" dirty="0" smtClean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0.8 μS</a:t>
              </a:r>
              <a:r>
                <a:rPr lang="en-US" altLang="zh-CN" sz="1300" b="1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</a:t>
              </a:r>
              <a:endParaRPr lang="en-US" altLang="zh-CN" sz="13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30" name="Line 39"/>
            <p:cNvSpPr>
              <a:spLocks noChangeShapeType="1"/>
            </p:cNvSpPr>
            <p:nvPr/>
          </p:nvSpPr>
          <p:spPr bwMode="auto">
            <a:xfrm>
              <a:off x="3313" y="2446"/>
              <a:ext cx="1" cy="17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1" name="Rectangle 40"/>
            <p:cNvSpPr>
              <a:spLocks noChangeArrowheads="1"/>
            </p:cNvSpPr>
            <p:nvPr/>
          </p:nvSpPr>
          <p:spPr bwMode="auto">
            <a:xfrm>
              <a:off x="344" y="2439"/>
              <a:ext cx="448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2" name="Rectangle 41"/>
            <p:cNvSpPr>
              <a:spLocks noChangeArrowheads="1"/>
            </p:cNvSpPr>
            <p:nvPr/>
          </p:nvSpPr>
          <p:spPr bwMode="auto">
            <a:xfrm>
              <a:off x="1128" y="2439"/>
              <a:ext cx="560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3" name="Freeform 42"/>
            <p:cNvSpPr>
              <a:spLocks/>
            </p:cNvSpPr>
            <p:nvPr/>
          </p:nvSpPr>
          <p:spPr bwMode="auto">
            <a:xfrm>
              <a:off x="1828" y="2444"/>
              <a:ext cx="1492" cy="17"/>
            </a:xfrm>
            <a:custGeom>
              <a:avLst/>
              <a:gdLst>
                <a:gd name="T0" fmla="*/ 0 w 2983"/>
                <a:gd name="T1" fmla="*/ 0 h 34"/>
                <a:gd name="T2" fmla="*/ 0 w 2983"/>
                <a:gd name="T3" fmla="*/ 32 h 34"/>
                <a:gd name="T4" fmla="*/ 2983 w 2983"/>
                <a:gd name="T5" fmla="*/ 34 h 34"/>
                <a:gd name="T6" fmla="*/ 2983 w 2983"/>
                <a:gd name="T7" fmla="*/ 2 h 34"/>
                <a:gd name="T8" fmla="*/ 0 w 298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3" h="34">
                  <a:moveTo>
                    <a:pt x="0" y="0"/>
                  </a:moveTo>
                  <a:lnTo>
                    <a:pt x="0" y="32"/>
                  </a:lnTo>
                  <a:lnTo>
                    <a:pt x="2983" y="34"/>
                  </a:lnTo>
                  <a:lnTo>
                    <a:pt x="298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4" name="Rectangle 43"/>
            <p:cNvSpPr>
              <a:spLocks noChangeArrowheads="1"/>
            </p:cNvSpPr>
            <p:nvPr/>
          </p:nvSpPr>
          <p:spPr bwMode="auto">
            <a:xfrm>
              <a:off x="3649" y="2439"/>
              <a:ext cx="560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5" name="Line 44"/>
            <p:cNvSpPr>
              <a:spLocks noChangeShapeType="1"/>
            </p:cNvSpPr>
            <p:nvPr/>
          </p:nvSpPr>
          <p:spPr bwMode="auto">
            <a:xfrm flipH="1">
              <a:off x="1688" y="2389"/>
              <a:ext cx="57" cy="1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6" name="Line 45"/>
            <p:cNvSpPr>
              <a:spLocks noChangeShapeType="1"/>
            </p:cNvSpPr>
            <p:nvPr/>
          </p:nvSpPr>
          <p:spPr bwMode="auto">
            <a:xfrm flipH="1">
              <a:off x="1744" y="2389"/>
              <a:ext cx="56" cy="1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7" name="Rectangle 46"/>
            <p:cNvSpPr>
              <a:spLocks noChangeArrowheads="1"/>
            </p:cNvSpPr>
            <p:nvPr/>
          </p:nvSpPr>
          <p:spPr bwMode="auto">
            <a:xfrm>
              <a:off x="848" y="2218"/>
              <a:ext cx="16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8" name="Rectangle 47"/>
            <p:cNvSpPr>
              <a:spLocks noChangeArrowheads="1"/>
            </p:cNvSpPr>
            <p:nvPr/>
          </p:nvSpPr>
          <p:spPr bwMode="auto">
            <a:xfrm>
              <a:off x="881" y="2226"/>
              <a:ext cx="127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3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P1</a:t>
              </a:r>
            </a:p>
          </p:txBody>
        </p:sp>
        <p:sp>
          <p:nvSpPr>
            <p:cNvPr id="139" name="Rectangle 48"/>
            <p:cNvSpPr>
              <a:spLocks noChangeArrowheads="1"/>
            </p:cNvSpPr>
            <p:nvPr/>
          </p:nvSpPr>
          <p:spPr bwMode="auto">
            <a:xfrm>
              <a:off x="3425" y="2218"/>
              <a:ext cx="16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0" name="Rectangle 49"/>
            <p:cNvSpPr>
              <a:spLocks noChangeArrowheads="1"/>
            </p:cNvSpPr>
            <p:nvPr/>
          </p:nvSpPr>
          <p:spPr bwMode="auto">
            <a:xfrm>
              <a:off x="3457" y="2226"/>
              <a:ext cx="127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3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P3</a:t>
              </a:r>
            </a:p>
          </p:txBody>
        </p:sp>
        <p:sp>
          <p:nvSpPr>
            <p:cNvPr id="141" name="Freeform 50"/>
            <p:cNvSpPr>
              <a:spLocks/>
            </p:cNvSpPr>
            <p:nvPr/>
          </p:nvSpPr>
          <p:spPr bwMode="auto">
            <a:xfrm>
              <a:off x="785" y="2097"/>
              <a:ext cx="352" cy="349"/>
            </a:xfrm>
            <a:custGeom>
              <a:avLst/>
              <a:gdLst>
                <a:gd name="T0" fmla="*/ 0 w 704"/>
                <a:gd name="T1" fmla="*/ 699 h 699"/>
                <a:gd name="T2" fmla="*/ 32 w 704"/>
                <a:gd name="T3" fmla="*/ 699 h 699"/>
                <a:gd name="T4" fmla="*/ 32 w 704"/>
                <a:gd name="T5" fmla="*/ 15 h 699"/>
                <a:gd name="T6" fmla="*/ 15 w 704"/>
                <a:gd name="T7" fmla="*/ 15 h 699"/>
                <a:gd name="T8" fmla="*/ 15 w 704"/>
                <a:gd name="T9" fmla="*/ 30 h 699"/>
                <a:gd name="T10" fmla="*/ 20 w 704"/>
                <a:gd name="T11" fmla="*/ 30 h 699"/>
                <a:gd name="T12" fmla="*/ 26 w 704"/>
                <a:gd name="T13" fmla="*/ 26 h 699"/>
                <a:gd name="T14" fmla="*/ 30 w 704"/>
                <a:gd name="T15" fmla="*/ 20 h 699"/>
                <a:gd name="T16" fmla="*/ 15 w 704"/>
                <a:gd name="T17" fmla="*/ 32 h 699"/>
                <a:gd name="T18" fmla="*/ 687 w 704"/>
                <a:gd name="T19" fmla="*/ 32 h 699"/>
                <a:gd name="T20" fmla="*/ 687 w 704"/>
                <a:gd name="T21" fmla="*/ 15 h 699"/>
                <a:gd name="T22" fmla="*/ 672 w 704"/>
                <a:gd name="T23" fmla="*/ 15 h 699"/>
                <a:gd name="T24" fmla="*/ 672 w 704"/>
                <a:gd name="T25" fmla="*/ 20 h 699"/>
                <a:gd name="T26" fmla="*/ 676 w 704"/>
                <a:gd name="T27" fmla="*/ 26 h 699"/>
                <a:gd name="T28" fmla="*/ 681 w 704"/>
                <a:gd name="T29" fmla="*/ 30 h 699"/>
                <a:gd name="T30" fmla="*/ 672 w 704"/>
                <a:gd name="T31" fmla="*/ 15 h 699"/>
                <a:gd name="T32" fmla="*/ 672 w 704"/>
                <a:gd name="T33" fmla="*/ 699 h 699"/>
                <a:gd name="T34" fmla="*/ 704 w 704"/>
                <a:gd name="T35" fmla="*/ 699 h 699"/>
                <a:gd name="T36" fmla="*/ 704 w 704"/>
                <a:gd name="T37" fmla="*/ 15 h 699"/>
                <a:gd name="T38" fmla="*/ 702 w 704"/>
                <a:gd name="T39" fmla="*/ 15 h 699"/>
                <a:gd name="T40" fmla="*/ 702 w 704"/>
                <a:gd name="T41" fmla="*/ 9 h 699"/>
                <a:gd name="T42" fmla="*/ 698 w 704"/>
                <a:gd name="T43" fmla="*/ 3 h 699"/>
                <a:gd name="T44" fmla="*/ 692 w 704"/>
                <a:gd name="T45" fmla="*/ 0 h 699"/>
                <a:gd name="T46" fmla="*/ 687 w 704"/>
                <a:gd name="T47" fmla="*/ 0 h 699"/>
                <a:gd name="T48" fmla="*/ 15 w 704"/>
                <a:gd name="T49" fmla="*/ 0 h 699"/>
                <a:gd name="T50" fmla="*/ 15 w 704"/>
                <a:gd name="T51" fmla="*/ 0 h 699"/>
                <a:gd name="T52" fmla="*/ 9 w 704"/>
                <a:gd name="T53" fmla="*/ 0 h 699"/>
                <a:gd name="T54" fmla="*/ 4 w 704"/>
                <a:gd name="T55" fmla="*/ 3 h 699"/>
                <a:gd name="T56" fmla="*/ 0 w 704"/>
                <a:gd name="T57" fmla="*/ 9 h 699"/>
                <a:gd name="T58" fmla="*/ 0 w 704"/>
                <a:gd name="T59" fmla="*/ 15 h 699"/>
                <a:gd name="T60" fmla="*/ 0 w 704"/>
                <a:gd name="T61" fmla="*/ 15 h 699"/>
                <a:gd name="T62" fmla="*/ 0 w 704"/>
                <a:gd name="T63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4" h="699">
                  <a:moveTo>
                    <a:pt x="0" y="699"/>
                  </a:moveTo>
                  <a:lnTo>
                    <a:pt x="32" y="699"/>
                  </a:lnTo>
                  <a:lnTo>
                    <a:pt x="32" y="15"/>
                  </a:lnTo>
                  <a:lnTo>
                    <a:pt x="15" y="15"/>
                  </a:lnTo>
                  <a:lnTo>
                    <a:pt x="15" y="30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30" y="20"/>
                  </a:lnTo>
                  <a:lnTo>
                    <a:pt x="15" y="32"/>
                  </a:lnTo>
                  <a:lnTo>
                    <a:pt x="687" y="32"/>
                  </a:lnTo>
                  <a:lnTo>
                    <a:pt x="687" y="15"/>
                  </a:lnTo>
                  <a:lnTo>
                    <a:pt x="672" y="15"/>
                  </a:lnTo>
                  <a:lnTo>
                    <a:pt x="672" y="20"/>
                  </a:lnTo>
                  <a:lnTo>
                    <a:pt x="676" y="26"/>
                  </a:lnTo>
                  <a:lnTo>
                    <a:pt x="681" y="30"/>
                  </a:lnTo>
                  <a:lnTo>
                    <a:pt x="672" y="15"/>
                  </a:lnTo>
                  <a:lnTo>
                    <a:pt x="672" y="699"/>
                  </a:lnTo>
                  <a:lnTo>
                    <a:pt x="704" y="699"/>
                  </a:lnTo>
                  <a:lnTo>
                    <a:pt x="704" y="15"/>
                  </a:lnTo>
                  <a:lnTo>
                    <a:pt x="702" y="15"/>
                  </a:lnTo>
                  <a:lnTo>
                    <a:pt x="702" y="9"/>
                  </a:lnTo>
                  <a:lnTo>
                    <a:pt x="698" y="3"/>
                  </a:lnTo>
                  <a:lnTo>
                    <a:pt x="692" y="0"/>
                  </a:lnTo>
                  <a:lnTo>
                    <a:pt x="68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3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2" name="Freeform 51"/>
            <p:cNvSpPr>
              <a:spLocks/>
            </p:cNvSpPr>
            <p:nvPr/>
          </p:nvSpPr>
          <p:spPr bwMode="auto">
            <a:xfrm>
              <a:off x="3305" y="2097"/>
              <a:ext cx="352" cy="349"/>
            </a:xfrm>
            <a:custGeom>
              <a:avLst/>
              <a:gdLst>
                <a:gd name="T0" fmla="*/ 0 w 704"/>
                <a:gd name="T1" fmla="*/ 699 h 699"/>
                <a:gd name="T2" fmla="*/ 32 w 704"/>
                <a:gd name="T3" fmla="*/ 699 h 699"/>
                <a:gd name="T4" fmla="*/ 32 w 704"/>
                <a:gd name="T5" fmla="*/ 15 h 699"/>
                <a:gd name="T6" fmla="*/ 15 w 704"/>
                <a:gd name="T7" fmla="*/ 15 h 699"/>
                <a:gd name="T8" fmla="*/ 15 w 704"/>
                <a:gd name="T9" fmla="*/ 30 h 699"/>
                <a:gd name="T10" fmla="*/ 21 w 704"/>
                <a:gd name="T11" fmla="*/ 30 h 699"/>
                <a:gd name="T12" fmla="*/ 26 w 704"/>
                <a:gd name="T13" fmla="*/ 26 h 699"/>
                <a:gd name="T14" fmla="*/ 30 w 704"/>
                <a:gd name="T15" fmla="*/ 20 h 699"/>
                <a:gd name="T16" fmla="*/ 15 w 704"/>
                <a:gd name="T17" fmla="*/ 32 h 699"/>
                <a:gd name="T18" fmla="*/ 687 w 704"/>
                <a:gd name="T19" fmla="*/ 32 h 699"/>
                <a:gd name="T20" fmla="*/ 687 w 704"/>
                <a:gd name="T21" fmla="*/ 15 h 699"/>
                <a:gd name="T22" fmla="*/ 672 w 704"/>
                <a:gd name="T23" fmla="*/ 15 h 699"/>
                <a:gd name="T24" fmla="*/ 672 w 704"/>
                <a:gd name="T25" fmla="*/ 20 h 699"/>
                <a:gd name="T26" fmla="*/ 676 w 704"/>
                <a:gd name="T27" fmla="*/ 26 h 699"/>
                <a:gd name="T28" fmla="*/ 682 w 704"/>
                <a:gd name="T29" fmla="*/ 30 h 699"/>
                <a:gd name="T30" fmla="*/ 672 w 704"/>
                <a:gd name="T31" fmla="*/ 15 h 699"/>
                <a:gd name="T32" fmla="*/ 672 w 704"/>
                <a:gd name="T33" fmla="*/ 699 h 699"/>
                <a:gd name="T34" fmla="*/ 704 w 704"/>
                <a:gd name="T35" fmla="*/ 699 h 699"/>
                <a:gd name="T36" fmla="*/ 704 w 704"/>
                <a:gd name="T37" fmla="*/ 15 h 699"/>
                <a:gd name="T38" fmla="*/ 702 w 704"/>
                <a:gd name="T39" fmla="*/ 15 h 699"/>
                <a:gd name="T40" fmla="*/ 702 w 704"/>
                <a:gd name="T41" fmla="*/ 9 h 699"/>
                <a:gd name="T42" fmla="*/ 698 w 704"/>
                <a:gd name="T43" fmla="*/ 3 h 699"/>
                <a:gd name="T44" fmla="*/ 693 w 704"/>
                <a:gd name="T45" fmla="*/ 0 h 699"/>
                <a:gd name="T46" fmla="*/ 687 w 704"/>
                <a:gd name="T47" fmla="*/ 0 h 699"/>
                <a:gd name="T48" fmla="*/ 15 w 704"/>
                <a:gd name="T49" fmla="*/ 0 h 699"/>
                <a:gd name="T50" fmla="*/ 15 w 704"/>
                <a:gd name="T51" fmla="*/ 0 h 699"/>
                <a:gd name="T52" fmla="*/ 10 w 704"/>
                <a:gd name="T53" fmla="*/ 0 h 699"/>
                <a:gd name="T54" fmla="*/ 4 w 704"/>
                <a:gd name="T55" fmla="*/ 3 h 699"/>
                <a:gd name="T56" fmla="*/ 0 w 704"/>
                <a:gd name="T57" fmla="*/ 9 h 699"/>
                <a:gd name="T58" fmla="*/ 0 w 704"/>
                <a:gd name="T59" fmla="*/ 15 h 699"/>
                <a:gd name="T60" fmla="*/ 0 w 704"/>
                <a:gd name="T61" fmla="*/ 15 h 699"/>
                <a:gd name="T62" fmla="*/ 0 w 704"/>
                <a:gd name="T63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4" h="699">
                  <a:moveTo>
                    <a:pt x="0" y="699"/>
                  </a:moveTo>
                  <a:lnTo>
                    <a:pt x="32" y="699"/>
                  </a:lnTo>
                  <a:lnTo>
                    <a:pt x="32" y="15"/>
                  </a:lnTo>
                  <a:lnTo>
                    <a:pt x="15" y="15"/>
                  </a:lnTo>
                  <a:lnTo>
                    <a:pt x="15" y="30"/>
                  </a:lnTo>
                  <a:lnTo>
                    <a:pt x="21" y="30"/>
                  </a:lnTo>
                  <a:lnTo>
                    <a:pt x="26" y="26"/>
                  </a:lnTo>
                  <a:lnTo>
                    <a:pt x="30" y="20"/>
                  </a:lnTo>
                  <a:lnTo>
                    <a:pt x="15" y="32"/>
                  </a:lnTo>
                  <a:lnTo>
                    <a:pt x="687" y="32"/>
                  </a:lnTo>
                  <a:lnTo>
                    <a:pt x="687" y="15"/>
                  </a:lnTo>
                  <a:lnTo>
                    <a:pt x="672" y="15"/>
                  </a:lnTo>
                  <a:lnTo>
                    <a:pt x="672" y="20"/>
                  </a:lnTo>
                  <a:lnTo>
                    <a:pt x="676" y="26"/>
                  </a:lnTo>
                  <a:lnTo>
                    <a:pt x="682" y="30"/>
                  </a:lnTo>
                  <a:lnTo>
                    <a:pt x="672" y="15"/>
                  </a:lnTo>
                  <a:lnTo>
                    <a:pt x="672" y="699"/>
                  </a:lnTo>
                  <a:lnTo>
                    <a:pt x="704" y="699"/>
                  </a:lnTo>
                  <a:lnTo>
                    <a:pt x="704" y="15"/>
                  </a:lnTo>
                  <a:lnTo>
                    <a:pt x="702" y="15"/>
                  </a:lnTo>
                  <a:lnTo>
                    <a:pt x="702" y="9"/>
                  </a:lnTo>
                  <a:lnTo>
                    <a:pt x="698" y="3"/>
                  </a:lnTo>
                  <a:lnTo>
                    <a:pt x="693" y="0"/>
                  </a:lnTo>
                  <a:lnTo>
                    <a:pt x="68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4" y="3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3" name="Freeform 52"/>
            <p:cNvSpPr>
              <a:spLocks/>
            </p:cNvSpPr>
            <p:nvPr/>
          </p:nvSpPr>
          <p:spPr bwMode="auto">
            <a:xfrm>
              <a:off x="4201" y="2097"/>
              <a:ext cx="687" cy="349"/>
            </a:xfrm>
            <a:custGeom>
              <a:avLst/>
              <a:gdLst>
                <a:gd name="T0" fmla="*/ 0 w 1374"/>
                <a:gd name="T1" fmla="*/ 699 h 699"/>
                <a:gd name="T2" fmla="*/ 32 w 1374"/>
                <a:gd name="T3" fmla="*/ 699 h 699"/>
                <a:gd name="T4" fmla="*/ 32 w 1374"/>
                <a:gd name="T5" fmla="*/ 15 h 699"/>
                <a:gd name="T6" fmla="*/ 15 w 1374"/>
                <a:gd name="T7" fmla="*/ 15 h 699"/>
                <a:gd name="T8" fmla="*/ 15 w 1374"/>
                <a:gd name="T9" fmla="*/ 30 h 699"/>
                <a:gd name="T10" fmla="*/ 21 w 1374"/>
                <a:gd name="T11" fmla="*/ 30 h 699"/>
                <a:gd name="T12" fmla="*/ 26 w 1374"/>
                <a:gd name="T13" fmla="*/ 26 h 699"/>
                <a:gd name="T14" fmla="*/ 30 w 1374"/>
                <a:gd name="T15" fmla="*/ 20 h 699"/>
                <a:gd name="T16" fmla="*/ 15 w 1374"/>
                <a:gd name="T17" fmla="*/ 32 h 699"/>
                <a:gd name="T18" fmla="*/ 1357 w 1374"/>
                <a:gd name="T19" fmla="*/ 32 h 699"/>
                <a:gd name="T20" fmla="*/ 1357 w 1374"/>
                <a:gd name="T21" fmla="*/ 15 h 699"/>
                <a:gd name="T22" fmla="*/ 1342 w 1374"/>
                <a:gd name="T23" fmla="*/ 15 h 699"/>
                <a:gd name="T24" fmla="*/ 1342 w 1374"/>
                <a:gd name="T25" fmla="*/ 20 h 699"/>
                <a:gd name="T26" fmla="*/ 1346 w 1374"/>
                <a:gd name="T27" fmla="*/ 26 h 699"/>
                <a:gd name="T28" fmla="*/ 1352 w 1374"/>
                <a:gd name="T29" fmla="*/ 30 h 699"/>
                <a:gd name="T30" fmla="*/ 1342 w 1374"/>
                <a:gd name="T31" fmla="*/ 15 h 699"/>
                <a:gd name="T32" fmla="*/ 1342 w 1374"/>
                <a:gd name="T33" fmla="*/ 699 h 699"/>
                <a:gd name="T34" fmla="*/ 1374 w 1374"/>
                <a:gd name="T35" fmla="*/ 699 h 699"/>
                <a:gd name="T36" fmla="*/ 1374 w 1374"/>
                <a:gd name="T37" fmla="*/ 15 h 699"/>
                <a:gd name="T38" fmla="*/ 1372 w 1374"/>
                <a:gd name="T39" fmla="*/ 15 h 699"/>
                <a:gd name="T40" fmla="*/ 1372 w 1374"/>
                <a:gd name="T41" fmla="*/ 9 h 699"/>
                <a:gd name="T42" fmla="*/ 1369 w 1374"/>
                <a:gd name="T43" fmla="*/ 3 h 699"/>
                <a:gd name="T44" fmla="*/ 1363 w 1374"/>
                <a:gd name="T45" fmla="*/ 0 h 699"/>
                <a:gd name="T46" fmla="*/ 1357 w 1374"/>
                <a:gd name="T47" fmla="*/ 0 h 699"/>
                <a:gd name="T48" fmla="*/ 15 w 1374"/>
                <a:gd name="T49" fmla="*/ 0 h 699"/>
                <a:gd name="T50" fmla="*/ 15 w 1374"/>
                <a:gd name="T51" fmla="*/ 0 h 699"/>
                <a:gd name="T52" fmla="*/ 10 w 1374"/>
                <a:gd name="T53" fmla="*/ 0 h 699"/>
                <a:gd name="T54" fmla="*/ 4 w 1374"/>
                <a:gd name="T55" fmla="*/ 3 h 699"/>
                <a:gd name="T56" fmla="*/ 0 w 1374"/>
                <a:gd name="T57" fmla="*/ 9 h 699"/>
                <a:gd name="T58" fmla="*/ 0 w 1374"/>
                <a:gd name="T59" fmla="*/ 15 h 699"/>
                <a:gd name="T60" fmla="*/ 0 w 1374"/>
                <a:gd name="T61" fmla="*/ 15 h 699"/>
                <a:gd name="T62" fmla="*/ 0 w 1374"/>
                <a:gd name="T63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74" h="699">
                  <a:moveTo>
                    <a:pt x="0" y="699"/>
                  </a:moveTo>
                  <a:lnTo>
                    <a:pt x="32" y="699"/>
                  </a:lnTo>
                  <a:lnTo>
                    <a:pt x="32" y="15"/>
                  </a:lnTo>
                  <a:lnTo>
                    <a:pt x="15" y="15"/>
                  </a:lnTo>
                  <a:lnTo>
                    <a:pt x="15" y="30"/>
                  </a:lnTo>
                  <a:lnTo>
                    <a:pt x="21" y="30"/>
                  </a:lnTo>
                  <a:lnTo>
                    <a:pt x="26" y="26"/>
                  </a:lnTo>
                  <a:lnTo>
                    <a:pt x="30" y="20"/>
                  </a:lnTo>
                  <a:lnTo>
                    <a:pt x="15" y="32"/>
                  </a:lnTo>
                  <a:lnTo>
                    <a:pt x="1357" y="32"/>
                  </a:lnTo>
                  <a:lnTo>
                    <a:pt x="1357" y="15"/>
                  </a:lnTo>
                  <a:lnTo>
                    <a:pt x="1342" y="15"/>
                  </a:lnTo>
                  <a:lnTo>
                    <a:pt x="1342" y="20"/>
                  </a:lnTo>
                  <a:lnTo>
                    <a:pt x="1346" y="26"/>
                  </a:lnTo>
                  <a:lnTo>
                    <a:pt x="1352" y="30"/>
                  </a:lnTo>
                  <a:lnTo>
                    <a:pt x="1342" y="15"/>
                  </a:lnTo>
                  <a:lnTo>
                    <a:pt x="1342" y="699"/>
                  </a:lnTo>
                  <a:lnTo>
                    <a:pt x="1374" y="699"/>
                  </a:lnTo>
                  <a:lnTo>
                    <a:pt x="1374" y="15"/>
                  </a:lnTo>
                  <a:lnTo>
                    <a:pt x="1372" y="15"/>
                  </a:lnTo>
                  <a:lnTo>
                    <a:pt x="1372" y="9"/>
                  </a:lnTo>
                  <a:lnTo>
                    <a:pt x="1369" y="3"/>
                  </a:lnTo>
                  <a:lnTo>
                    <a:pt x="1363" y="0"/>
                  </a:lnTo>
                  <a:lnTo>
                    <a:pt x="135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4" y="3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4" name="Rectangle 53"/>
            <p:cNvSpPr>
              <a:spLocks noChangeArrowheads="1"/>
            </p:cNvSpPr>
            <p:nvPr/>
          </p:nvSpPr>
          <p:spPr bwMode="auto">
            <a:xfrm>
              <a:off x="4881" y="2439"/>
              <a:ext cx="616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5" name="Rectangle 54"/>
            <p:cNvSpPr>
              <a:spLocks noChangeArrowheads="1"/>
            </p:cNvSpPr>
            <p:nvPr/>
          </p:nvSpPr>
          <p:spPr bwMode="auto">
            <a:xfrm>
              <a:off x="4433" y="2218"/>
              <a:ext cx="16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6" name="Rectangle 55"/>
            <p:cNvSpPr>
              <a:spLocks noChangeArrowheads="1"/>
            </p:cNvSpPr>
            <p:nvPr/>
          </p:nvSpPr>
          <p:spPr bwMode="auto">
            <a:xfrm>
              <a:off x="4465" y="2226"/>
              <a:ext cx="127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3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P4</a:t>
              </a:r>
            </a:p>
          </p:txBody>
        </p:sp>
        <p:sp>
          <p:nvSpPr>
            <p:cNvPr id="147" name="Line 56"/>
            <p:cNvSpPr>
              <a:spLocks noChangeShapeType="1"/>
            </p:cNvSpPr>
            <p:nvPr/>
          </p:nvSpPr>
          <p:spPr bwMode="auto">
            <a:xfrm>
              <a:off x="4880" y="2446"/>
              <a:ext cx="1" cy="28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148" name="Group 60"/>
            <p:cNvGrpSpPr>
              <a:grpSpLocks/>
            </p:cNvGrpSpPr>
            <p:nvPr/>
          </p:nvGrpSpPr>
          <p:grpSpPr bwMode="auto">
            <a:xfrm>
              <a:off x="4209" y="2539"/>
              <a:ext cx="672" cy="42"/>
              <a:chOff x="4209" y="2539"/>
              <a:chExt cx="672" cy="42"/>
            </a:xfrm>
          </p:grpSpPr>
          <p:sp>
            <p:nvSpPr>
              <p:cNvPr id="192" name="Line 57"/>
              <p:cNvSpPr>
                <a:spLocks noChangeShapeType="1"/>
              </p:cNvSpPr>
              <p:nvPr/>
            </p:nvSpPr>
            <p:spPr bwMode="auto">
              <a:xfrm>
                <a:off x="4294" y="2560"/>
                <a:ext cx="50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93" name="Freeform 58"/>
              <p:cNvSpPr>
                <a:spLocks/>
              </p:cNvSpPr>
              <p:nvPr/>
            </p:nvSpPr>
            <p:spPr bwMode="auto">
              <a:xfrm>
                <a:off x="4209" y="2539"/>
                <a:ext cx="87" cy="41"/>
              </a:xfrm>
              <a:custGeom>
                <a:avLst/>
                <a:gdLst>
                  <a:gd name="T0" fmla="*/ 176 w 176"/>
                  <a:gd name="T1" fmla="*/ 0 h 81"/>
                  <a:gd name="T2" fmla="*/ 0 w 176"/>
                  <a:gd name="T3" fmla="*/ 41 h 81"/>
                  <a:gd name="T4" fmla="*/ 176 w 176"/>
                  <a:gd name="T5" fmla="*/ 81 h 81"/>
                  <a:gd name="T6" fmla="*/ 176 w 176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6" h="81">
                    <a:moveTo>
                      <a:pt x="176" y="0"/>
                    </a:moveTo>
                    <a:lnTo>
                      <a:pt x="0" y="41"/>
                    </a:lnTo>
                    <a:lnTo>
                      <a:pt x="176" y="81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94" name="Freeform 59"/>
              <p:cNvSpPr>
                <a:spLocks/>
              </p:cNvSpPr>
              <p:nvPr/>
            </p:nvSpPr>
            <p:spPr bwMode="auto">
              <a:xfrm>
                <a:off x="4793" y="2540"/>
                <a:ext cx="88" cy="41"/>
              </a:xfrm>
              <a:custGeom>
                <a:avLst/>
                <a:gdLst>
                  <a:gd name="T0" fmla="*/ 0 w 175"/>
                  <a:gd name="T1" fmla="*/ 81 h 81"/>
                  <a:gd name="T2" fmla="*/ 175 w 175"/>
                  <a:gd name="T3" fmla="*/ 39 h 81"/>
                  <a:gd name="T4" fmla="*/ 0 w 175"/>
                  <a:gd name="T5" fmla="*/ 0 h 81"/>
                  <a:gd name="T6" fmla="*/ 0 w 175"/>
                  <a:gd name="T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81">
                    <a:moveTo>
                      <a:pt x="0" y="81"/>
                    </a:moveTo>
                    <a:lnTo>
                      <a:pt x="175" y="39"/>
                    </a:lnTo>
                    <a:lnTo>
                      <a:pt x="0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49" name="Rectangle 61"/>
            <p:cNvSpPr>
              <a:spLocks noChangeArrowheads="1"/>
            </p:cNvSpPr>
            <p:nvPr/>
          </p:nvSpPr>
          <p:spPr bwMode="auto">
            <a:xfrm>
              <a:off x="4321" y="2617"/>
              <a:ext cx="50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50" name="Rectangle 62"/>
            <p:cNvSpPr>
              <a:spLocks noChangeArrowheads="1"/>
            </p:cNvSpPr>
            <p:nvPr/>
          </p:nvSpPr>
          <p:spPr bwMode="auto">
            <a:xfrm>
              <a:off x="4437" y="2633"/>
              <a:ext cx="583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300" b="1" dirty="0" smtClean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0.8 μS </a:t>
              </a:r>
              <a:endParaRPr lang="en-US" altLang="zh-CN" sz="1300" b="1" dirty="0">
                <a:solidFill>
                  <a:srgbClr val="0054A4"/>
                </a:solidFill>
                <a:latin typeface="Comic Sans MS" panose="030F0702030302020204" pitchFamily="66" charset="0"/>
                <a:cs typeface="Arial" pitchFamily="34" charset="0"/>
              </a:endParaRPr>
            </a:p>
          </p:txBody>
        </p:sp>
        <p:sp>
          <p:nvSpPr>
            <p:cNvPr id="152" name="Rectangle 64"/>
            <p:cNvSpPr>
              <a:spLocks noChangeArrowheads="1"/>
            </p:cNvSpPr>
            <p:nvPr/>
          </p:nvSpPr>
          <p:spPr bwMode="auto">
            <a:xfrm>
              <a:off x="4699" y="2631"/>
              <a:ext cx="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zh-CN" sz="13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53" name="Rectangle 65"/>
            <p:cNvSpPr>
              <a:spLocks noChangeArrowheads="1"/>
            </p:cNvSpPr>
            <p:nvPr/>
          </p:nvSpPr>
          <p:spPr bwMode="auto">
            <a:xfrm>
              <a:off x="4437" y="2769"/>
              <a:ext cx="583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300" b="1" dirty="0" smtClean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1.6 μS</a:t>
              </a:r>
              <a:r>
                <a:rPr lang="en-US" altLang="zh-CN" sz="1300" b="1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</a:t>
              </a:r>
              <a:endParaRPr lang="en-US" altLang="zh-CN" sz="13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56" name="Line 68"/>
            <p:cNvSpPr>
              <a:spLocks noChangeShapeType="1"/>
            </p:cNvSpPr>
            <p:nvPr/>
          </p:nvSpPr>
          <p:spPr bwMode="auto">
            <a:xfrm>
              <a:off x="4209" y="2446"/>
              <a:ext cx="1" cy="28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57" name="Line 69"/>
            <p:cNvSpPr>
              <a:spLocks noChangeShapeType="1"/>
            </p:cNvSpPr>
            <p:nvPr/>
          </p:nvSpPr>
          <p:spPr bwMode="auto">
            <a:xfrm>
              <a:off x="792" y="2560"/>
              <a:ext cx="1" cy="17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58" name="Line 70"/>
            <p:cNvSpPr>
              <a:spLocks noChangeShapeType="1"/>
            </p:cNvSpPr>
            <p:nvPr/>
          </p:nvSpPr>
          <p:spPr bwMode="auto">
            <a:xfrm>
              <a:off x="1688" y="2560"/>
              <a:ext cx="1" cy="17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159" name="Group 74"/>
            <p:cNvGrpSpPr>
              <a:grpSpLocks/>
            </p:cNvGrpSpPr>
            <p:nvPr/>
          </p:nvGrpSpPr>
          <p:grpSpPr bwMode="auto">
            <a:xfrm>
              <a:off x="792" y="2611"/>
              <a:ext cx="896" cy="42"/>
              <a:chOff x="792" y="2611"/>
              <a:chExt cx="896" cy="42"/>
            </a:xfrm>
          </p:grpSpPr>
          <p:sp>
            <p:nvSpPr>
              <p:cNvPr id="189" name="Line 71"/>
              <p:cNvSpPr>
                <a:spLocks noChangeShapeType="1"/>
              </p:cNvSpPr>
              <p:nvPr/>
            </p:nvSpPr>
            <p:spPr bwMode="auto">
              <a:xfrm>
                <a:off x="878" y="2631"/>
                <a:ext cx="72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90" name="Freeform 72"/>
              <p:cNvSpPr>
                <a:spLocks/>
              </p:cNvSpPr>
              <p:nvPr/>
            </p:nvSpPr>
            <p:spPr bwMode="auto">
              <a:xfrm>
                <a:off x="792" y="2611"/>
                <a:ext cx="88" cy="40"/>
              </a:xfrm>
              <a:custGeom>
                <a:avLst/>
                <a:gdLst>
                  <a:gd name="T0" fmla="*/ 175 w 175"/>
                  <a:gd name="T1" fmla="*/ 0 h 82"/>
                  <a:gd name="T2" fmla="*/ 0 w 175"/>
                  <a:gd name="T3" fmla="*/ 42 h 82"/>
                  <a:gd name="T4" fmla="*/ 175 w 175"/>
                  <a:gd name="T5" fmla="*/ 82 h 82"/>
                  <a:gd name="T6" fmla="*/ 175 w 175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82">
                    <a:moveTo>
                      <a:pt x="175" y="0"/>
                    </a:moveTo>
                    <a:lnTo>
                      <a:pt x="0" y="42"/>
                    </a:lnTo>
                    <a:lnTo>
                      <a:pt x="175" y="82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91" name="Freeform 73"/>
              <p:cNvSpPr>
                <a:spLocks/>
              </p:cNvSpPr>
              <p:nvPr/>
            </p:nvSpPr>
            <p:spPr bwMode="auto">
              <a:xfrm>
                <a:off x="1601" y="2612"/>
                <a:ext cx="87" cy="41"/>
              </a:xfrm>
              <a:custGeom>
                <a:avLst/>
                <a:gdLst>
                  <a:gd name="T0" fmla="*/ 0 w 176"/>
                  <a:gd name="T1" fmla="*/ 82 h 82"/>
                  <a:gd name="T2" fmla="*/ 176 w 176"/>
                  <a:gd name="T3" fmla="*/ 40 h 82"/>
                  <a:gd name="T4" fmla="*/ 0 w 176"/>
                  <a:gd name="T5" fmla="*/ 0 h 82"/>
                  <a:gd name="T6" fmla="*/ 0 w 176"/>
                  <a:gd name="T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6" h="82">
                    <a:moveTo>
                      <a:pt x="0" y="82"/>
                    </a:moveTo>
                    <a:lnTo>
                      <a:pt x="176" y="40"/>
                    </a:lnTo>
                    <a:lnTo>
                      <a:pt x="0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60" name="Rectangle 75"/>
            <p:cNvSpPr>
              <a:spLocks noChangeArrowheads="1"/>
            </p:cNvSpPr>
            <p:nvPr/>
          </p:nvSpPr>
          <p:spPr bwMode="auto">
            <a:xfrm>
              <a:off x="1016" y="2503"/>
              <a:ext cx="393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61" name="Rectangle 76"/>
            <p:cNvSpPr>
              <a:spLocks noChangeArrowheads="1"/>
            </p:cNvSpPr>
            <p:nvPr/>
          </p:nvSpPr>
          <p:spPr bwMode="auto">
            <a:xfrm>
              <a:off x="1077" y="2519"/>
              <a:ext cx="42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300" b="1" dirty="0" smtClean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2 μS</a:t>
              </a:r>
              <a:r>
                <a:rPr lang="en-US" altLang="zh-CN" sz="1300" b="1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</a:t>
              </a:r>
              <a:endParaRPr lang="en-US" altLang="zh-CN" sz="13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64" name="Line 79"/>
            <p:cNvSpPr>
              <a:spLocks noChangeShapeType="1"/>
            </p:cNvSpPr>
            <p:nvPr/>
          </p:nvSpPr>
          <p:spPr bwMode="auto">
            <a:xfrm>
              <a:off x="3316" y="1685"/>
              <a:ext cx="1" cy="37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65" name="Line 80"/>
            <p:cNvSpPr>
              <a:spLocks noChangeShapeType="1"/>
            </p:cNvSpPr>
            <p:nvPr/>
          </p:nvSpPr>
          <p:spPr bwMode="auto">
            <a:xfrm>
              <a:off x="4215" y="1834"/>
              <a:ext cx="1" cy="2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166" name="Group 84"/>
            <p:cNvGrpSpPr>
              <a:grpSpLocks/>
            </p:cNvGrpSpPr>
            <p:nvPr/>
          </p:nvGrpSpPr>
          <p:grpSpPr bwMode="auto">
            <a:xfrm>
              <a:off x="3319" y="1942"/>
              <a:ext cx="897" cy="42"/>
              <a:chOff x="3319" y="1942"/>
              <a:chExt cx="897" cy="42"/>
            </a:xfrm>
          </p:grpSpPr>
          <p:sp>
            <p:nvSpPr>
              <p:cNvPr id="186" name="Line 81"/>
              <p:cNvSpPr>
                <a:spLocks noChangeShapeType="1"/>
              </p:cNvSpPr>
              <p:nvPr/>
            </p:nvSpPr>
            <p:spPr bwMode="auto">
              <a:xfrm>
                <a:off x="3405" y="1963"/>
                <a:ext cx="72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87" name="Freeform 82"/>
              <p:cNvSpPr>
                <a:spLocks/>
              </p:cNvSpPr>
              <p:nvPr/>
            </p:nvSpPr>
            <p:spPr bwMode="auto">
              <a:xfrm>
                <a:off x="3319" y="1942"/>
                <a:ext cx="88" cy="41"/>
              </a:xfrm>
              <a:custGeom>
                <a:avLst/>
                <a:gdLst>
                  <a:gd name="T0" fmla="*/ 176 w 176"/>
                  <a:gd name="T1" fmla="*/ 0 h 82"/>
                  <a:gd name="T2" fmla="*/ 0 w 176"/>
                  <a:gd name="T3" fmla="*/ 42 h 82"/>
                  <a:gd name="T4" fmla="*/ 176 w 176"/>
                  <a:gd name="T5" fmla="*/ 82 h 82"/>
                  <a:gd name="T6" fmla="*/ 176 w 176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6" h="82">
                    <a:moveTo>
                      <a:pt x="176" y="0"/>
                    </a:moveTo>
                    <a:lnTo>
                      <a:pt x="0" y="42"/>
                    </a:lnTo>
                    <a:lnTo>
                      <a:pt x="176" y="82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88" name="Freeform 83"/>
              <p:cNvSpPr>
                <a:spLocks/>
              </p:cNvSpPr>
              <p:nvPr/>
            </p:nvSpPr>
            <p:spPr bwMode="auto">
              <a:xfrm>
                <a:off x="4128" y="1943"/>
                <a:ext cx="88" cy="41"/>
              </a:xfrm>
              <a:custGeom>
                <a:avLst/>
                <a:gdLst>
                  <a:gd name="T0" fmla="*/ 0 w 175"/>
                  <a:gd name="T1" fmla="*/ 81 h 81"/>
                  <a:gd name="T2" fmla="*/ 175 w 175"/>
                  <a:gd name="T3" fmla="*/ 40 h 81"/>
                  <a:gd name="T4" fmla="*/ 0 w 175"/>
                  <a:gd name="T5" fmla="*/ 0 h 81"/>
                  <a:gd name="T6" fmla="*/ 0 w 175"/>
                  <a:gd name="T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81">
                    <a:moveTo>
                      <a:pt x="0" y="81"/>
                    </a:moveTo>
                    <a:lnTo>
                      <a:pt x="175" y="40"/>
                    </a:lnTo>
                    <a:lnTo>
                      <a:pt x="0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67" name="Rectangle 85"/>
            <p:cNvSpPr>
              <a:spLocks noChangeArrowheads="1"/>
            </p:cNvSpPr>
            <p:nvPr/>
          </p:nvSpPr>
          <p:spPr bwMode="auto">
            <a:xfrm>
              <a:off x="3543" y="1835"/>
              <a:ext cx="394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68" name="Rectangle 86"/>
            <p:cNvSpPr>
              <a:spLocks noChangeArrowheads="1"/>
            </p:cNvSpPr>
            <p:nvPr/>
          </p:nvSpPr>
          <p:spPr bwMode="auto">
            <a:xfrm>
              <a:off x="3605" y="1851"/>
              <a:ext cx="42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300" b="1" dirty="0" smtClean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2 μS </a:t>
              </a:r>
              <a:endParaRPr lang="en-US" altLang="zh-CN" sz="1300" b="1" dirty="0">
                <a:solidFill>
                  <a:srgbClr val="0054A4"/>
                </a:solidFill>
                <a:latin typeface="Comic Sans MS" panose="030F0702030302020204" pitchFamily="66" charset="0"/>
                <a:cs typeface="Arial" pitchFamily="34" charset="0"/>
              </a:endParaRPr>
            </a:p>
          </p:txBody>
        </p:sp>
        <p:sp>
          <p:nvSpPr>
            <p:cNvPr id="170" name="Rectangle 88"/>
            <p:cNvSpPr>
              <a:spLocks noChangeArrowheads="1"/>
            </p:cNvSpPr>
            <p:nvPr/>
          </p:nvSpPr>
          <p:spPr bwMode="auto">
            <a:xfrm>
              <a:off x="3832" y="1851"/>
              <a:ext cx="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zh-CN" sz="13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171" name="Line 89"/>
            <p:cNvSpPr>
              <a:spLocks noChangeShapeType="1"/>
            </p:cNvSpPr>
            <p:nvPr/>
          </p:nvSpPr>
          <p:spPr bwMode="auto">
            <a:xfrm>
              <a:off x="789" y="1685"/>
              <a:ext cx="1" cy="22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172" name="Group 93"/>
            <p:cNvGrpSpPr>
              <a:grpSpLocks/>
            </p:cNvGrpSpPr>
            <p:nvPr/>
          </p:nvGrpSpPr>
          <p:grpSpPr bwMode="auto">
            <a:xfrm>
              <a:off x="792" y="1742"/>
              <a:ext cx="2521" cy="41"/>
              <a:chOff x="792" y="1742"/>
              <a:chExt cx="2521" cy="41"/>
            </a:xfrm>
          </p:grpSpPr>
          <p:sp>
            <p:nvSpPr>
              <p:cNvPr id="183" name="Line 90"/>
              <p:cNvSpPr>
                <a:spLocks noChangeShapeType="1"/>
              </p:cNvSpPr>
              <p:nvPr/>
            </p:nvSpPr>
            <p:spPr bwMode="auto">
              <a:xfrm>
                <a:off x="878" y="1762"/>
                <a:ext cx="234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84" name="Freeform 91"/>
              <p:cNvSpPr>
                <a:spLocks/>
              </p:cNvSpPr>
              <p:nvPr/>
            </p:nvSpPr>
            <p:spPr bwMode="auto">
              <a:xfrm>
                <a:off x="792" y="1742"/>
                <a:ext cx="88" cy="40"/>
              </a:xfrm>
              <a:custGeom>
                <a:avLst/>
                <a:gdLst>
                  <a:gd name="T0" fmla="*/ 175 w 175"/>
                  <a:gd name="T1" fmla="*/ 0 h 82"/>
                  <a:gd name="T2" fmla="*/ 0 w 175"/>
                  <a:gd name="T3" fmla="*/ 42 h 82"/>
                  <a:gd name="T4" fmla="*/ 175 w 175"/>
                  <a:gd name="T5" fmla="*/ 82 h 82"/>
                  <a:gd name="T6" fmla="*/ 175 w 175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82">
                    <a:moveTo>
                      <a:pt x="175" y="0"/>
                    </a:moveTo>
                    <a:lnTo>
                      <a:pt x="0" y="42"/>
                    </a:lnTo>
                    <a:lnTo>
                      <a:pt x="175" y="82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85" name="Freeform 92"/>
              <p:cNvSpPr>
                <a:spLocks/>
              </p:cNvSpPr>
              <p:nvPr/>
            </p:nvSpPr>
            <p:spPr bwMode="auto">
              <a:xfrm>
                <a:off x="3225" y="1743"/>
                <a:ext cx="88" cy="40"/>
              </a:xfrm>
              <a:custGeom>
                <a:avLst/>
                <a:gdLst>
                  <a:gd name="T0" fmla="*/ 0 w 175"/>
                  <a:gd name="T1" fmla="*/ 82 h 82"/>
                  <a:gd name="T2" fmla="*/ 175 w 175"/>
                  <a:gd name="T3" fmla="*/ 40 h 82"/>
                  <a:gd name="T4" fmla="*/ 0 w 175"/>
                  <a:gd name="T5" fmla="*/ 0 h 82"/>
                  <a:gd name="T6" fmla="*/ 0 w 175"/>
                  <a:gd name="T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82">
                    <a:moveTo>
                      <a:pt x="0" y="82"/>
                    </a:moveTo>
                    <a:lnTo>
                      <a:pt x="175" y="40"/>
                    </a:lnTo>
                    <a:lnTo>
                      <a:pt x="0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73" name="Rectangle 94"/>
            <p:cNvSpPr>
              <a:spLocks noChangeArrowheads="1"/>
            </p:cNvSpPr>
            <p:nvPr/>
          </p:nvSpPr>
          <p:spPr bwMode="auto">
            <a:xfrm>
              <a:off x="1240" y="1592"/>
              <a:ext cx="1105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4" name="Rectangle 95"/>
            <p:cNvSpPr>
              <a:spLocks noChangeArrowheads="1"/>
            </p:cNvSpPr>
            <p:nvPr/>
          </p:nvSpPr>
          <p:spPr bwMode="auto">
            <a:xfrm>
              <a:off x="1390" y="1608"/>
              <a:ext cx="114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3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MODE </a:t>
              </a:r>
              <a:r>
                <a:rPr lang="en-US" altLang="zh-CN" sz="1300" b="1" dirty="0" smtClean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A: 8 μS</a:t>
              </a:r>
              <a:endParaRPr lang="en-US" altLang="zh-CN" sz="1300" b="1" dirty="0">
                <a:solidFill>
                  <a:srgbClr val="0054A4"/>
                </a:solidFill>
                <a:latin typeface="Comic Sans MS" panose="030F0702030302020204" pitchFamily="66" charset="0"/>
                <a:cs typeface="Arial" pitchFamily="34" charset="0"/>
              </a:endParaRPr>
            </a:p>
          </p:txBody>
        </p:sp>
        <p:sp>
          <p:nvSpPr>
            <p:cNvPr id="179" name="Rectangle 100"/>
            <p:cNvSpPr>
              <a:spLocks noChangeArrowheads="1"/>
            </p:cNvSpPr>
            <p:nvPr/>
          </p:nvSpPr>
          <p:spPr bwMode="auto">
            <a:xfrm>
              <a:off x="1368" y="1803"/>
              <a:ext cx="871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3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MODE </a:t>
              </a:r>
              <a:r>
                <a:rPr lang="en-US" altLang="zh-CN" sz="1300" b="1" dirty="0" smtClean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C : 21μS</a:t>
              </a:r>
              <a:endParaRPr lang="en-US" altLang="zh-CN" sz="1300" b="1" dirty="0">
                <a:solidFill>
                  <a:srgbClr val="0054A4"/>
                </a:solidFill>
                <a:latin typeface="Comic Sans MS" panose="030F0702030302020204" pitchFamily="66" charset="0"/>
                <a:cs typeface="Arial" pitchFamily="34" charset="0"/>
              </a:endParaRPr>
            </a:p>
          </p:txBody>
        </p:sp>
        <p:sp>
          <p:nvSpPr>
            <p:cNvPr id="180" name="Rectangle 101"/>
            <p:cNvSpPr>
              <a:spLocks noChangeArrowheads="1"/>
            </p:cNvSpPr>
            <p:nvPr/>
          </p:nvSpPr>
          <p:spPr bwMode="auto">
            <a:xfrm>
              <a:off x="2534" y="1836"/>
              <a:ext cx="48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300" b="1" dirty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182" name="Rectangle 103"/>
            <p:cNvSpPr>
              <a:spLocks noChangeArrowheads="1"/>
            </p:cNvSpPr>
            <p:nvPr/>
          </p:nvSpPr>
          <p:spPr bwMode="auto">
            <a:xfrm>
              <a:off x="3019" y="1822"/>
              <a:ext cx="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zh-CN" sz="13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  <p:sp>
        <p:nvSpPr>
          <p:cNvPr id="207" name="矩形 206"/>
          <p:cNvSpPr/>
          <p:nvPr/>
        </p:nvSpPr>
        <p:spPr>
          <a:xfrm>
            <a:off x="649343" y="3688093"/>
            <a:ext cx="161133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62000"/>
            <a:r>
              <a:rPr lang="en-GB" altLang="zh-CN" sz="1300" b="1" dirty="0">
                <a:solidFill>
                  <a:srgbClr val="0054A4"/>
                </a:solidFill>
                <a:latin typeface="Comic Sans MS" panose="030F0702030302020204" pitchFamily="66" charset="0"/>
                <a:cs typeface="Arial" pitchFamily="34" charset="0"/>
              </a:rPr>
              <a:t>ISLS CONTROL </a:t>
            </a:r>
            <a:endParaRPr lang="en-GB" altLang="zh-CN" sz="1300" b="1" dirty="0" smtClean="0">
              <a:solidFill>
                <a:srgbClr val="0054A4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defTabSz="762000"/>
            <a:r>
              <a:rPr lang="en-GB" altLang="zh-CN" sz="1300" b="1" dirty="0" smtClean="0">
                <a:solidFill>
                  <a:srgbClr val="0054A4"/>
                </a:solidFill>
                <a:latin typeface="Comic Sans MS" panose="030F0702030302020204" pitchFamily="66" charset="0"/>
                <a:cs typeface="Arial" pitchFamily="34" charset="0"/>
              </a:rPr>
              <a:t>TRANSMISSION</a:t>
            </a:r>
            <a:endParaRPr lang="en-GB" altLang="zh-CN" sz="1300" b="1" dirty="0">
              <a:solidFill>
                <a:srgbClr val="0054A4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graphicFrame>
        <p:nvGraphicFramePr>
          <p:cNvPr id="208" name="表格 2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997723"/>
              </p:ext>
            </p:extLst>
          </p:nvPr>
        </p:nvGraphicFramePr>
        <p:xfrm>
          <a:off x="6208746" y="5585051"/>
          <a:ext cx="5968168" cy="1252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9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78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Interrogation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Mode</a:t>
                      </a:r>
                      <a:r>
                        <a:rPr lang="en-US" altLang="zh-CN" sz="1600" baseline="0" dirty="0" smtClean="0"/>
                        <a:t> AC Transponder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Mode S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 transponder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782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 A/C/S all-call P4 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=1.6μS</a:t>
                      </a:r>
                      <a:endParaRPr lang="en-GB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Mode A/C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DF11</a:t>
                      </a:r>
                      <a:r>
                        <a:rPr lang="en-US" altLang="zh-CN" sz="1400" baseline="0" dirty="0" smtClean="0"/>
                        <a:t> with II=0 &amp; AA</a:t>
                      </a:r>
                      <a:endParaRPr lang="zh-CN" alt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782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 A/C-only all-call</a:t>
                      </a:r>
                      <a:r>
                        <a:rPr lang="en-GB" altLang="zh-CN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P4</a:t>
                      </a:r>
                      <a:r>
                        <a:rPr lang="en-GB" altLang="zh-CN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=0.8μS</a:t>
                      </a:r>
                      <a:endParaRPr lang="en-GB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Mode</a:t>
                      </a:r>
                      <a:r>
                        <a:rPr lang="en-US" altLang="zh-CN" sz="1400" baseline="0" dirty="0" smtClean="0"/>
                        <a:t> A/C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No</a:t>
                      </a:r>
                      <a:r>
                        <a:rPr lang="en-US" altLang="zh-CN" sz="1400" baseline="0" dirty="0" smtClean="0"/>
                        <a:t> reply</a:t>
                      </a:r>
                      <a:endParaRPr lang="zh-CN" alt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9" name="图片 2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53" y="5143598"/>
            <a:ext cx="716777" cy="424510"/>
          </a:xfrm>
          <a:prstGeom prst="rect">
            <a:avLst/>
          </a:prstGeom>
        </p:spPr>
      </p:pic>
      <p:pic>
        <p:nvPicPr>
          <p:cNvPr id="210" name="图片 2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010" y="5449584"/>
            <a:ext cx="675465" cy="138815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1" name="Rectangle 2"/>
          <p:cNvSpPr/>
          <p:nvPr/>
        </p:nvSpPr>
        <p:spPr>
          <a:xfrm>
            <a:off x="-1043902" y="893422"/>
            <a:ext cx="1186430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2600" b="1" dirty="0"/>
              <a:t>Mode S </a:t>
            </a:r>
            <a:r>
              <a:rPr lang="en-US" altLang="zh-CN" sz="2600" b="1" dirty="0" smtClean="0"/>
              <a:t>operations</a:t>
            </a:r>
            <a:r>
              <a:rPr lang="en-US" altLang="zh-CN" sz="2600" dirty="0" smtClean="0"/>
              <a:t>-- </a:t>
            </a:r>
            <a:r>
              <a:rPr lang="en-US" altLang="zh-CN" sz="2300" b="1" dirty="0" smtClean="0"/>
              <a:t>Dialogue </a:t>
            </a:r>
            <a:r>
              <a:rPr lang="en-US" altLang="zh-CN" sz="2300" b="1" dirty="0"/>
              <a:t>between Mode S Interrogator and Transponder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300" b="1" dirty="0"/>
              <a:t>                                                      </a:t>
            </a:r>
            <a:r>
              <a:rPr lang="en-US" altLang="zh-CN" sz="2300" b="1" dirty="0" smtClean="0"/>
              <a:t>    Inter-Mode Interrogation</a:t>
            </a:r>
            <a:endParaRPr lang="en-US" altLang="zh-CN" sz="2300" b="1" dirty="0"/>
          </a:p>
        </p:txBody>
      </p:sp>
    </p:spTree>
    <p:extLst>
      <p:ext uri="{BB962C8B-B14F-4D97-AF65-F5344CB8AC3E}">
        <p14:creationId xmlns:p14="http://schemas.microsoft.com/office/powerpoint/2010/main" val="138526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12" grpId="0" animBg="1"/>
      <p:bldP spid="115" grpId="0"/>
      <p:bldP spid="20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Rectangle 2"/>
          <p:cNvSpPr/>
          <p:nvPr/>
        </p:nvSpPr>
        <p:spPr>
          <a:xfrm>
            <a:off x="-424047" y="964210"/>
            <a:ext cx="11864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400" b="1" dirty="0"/>
              <a:t>Mode S </a:t>
            </a:r>
            <a:r>
              <a:rPr lang="en-US" altLang="zh-CN" sz="2400" b="1" dirty="0" smtClean="0"/>
              <a:t>transponder---</a:t>
            </a:r>
            <a:r>
              <a:rPr lang="en-US" altLang="zh-CN" sz="2400" b="1" dirty="0">
                <a:solidFill>
                  <a:schemeClr val="bg1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400" b="1" dirty="0" smtClean="0"/>
              <a:t>Lockout Protocol</a:t>
            </a:r>
            <a:endParaRPr lang="en-US" altLang="zh-CN" sz="24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95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 bwMode="auto">
          <a:xfrm>
            <a:off x="6444208" y="563983"/>
            <a:ext cx="417646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Freestyle Script" panose="030804020302050B0404" pitchFamily="66" charset="0"/>
                <a:ea typeface="黑体" panose="02010609060101010101" pitchFamily="49" charset="-122"/>
              </a:rPr>
              <a:t>By-ISAAC</a:t>
            </a:r>
            <a:endParaRPr lang="zh-CN" altLang="en-US" sz="2000" b="1" dirty="0">
              <a:solidFill>
                <a:schemeClr val="bg1"/>
              </a:solidFill>
              <a:latin typeface="Freestyle Script" panose="030804020302050B0404" pitchFamily="66" charset="0"/>
              <a:ea typeface="黑体" panose="02010609060101010101" pitchFamily="49" charset="-122"/>
            </a:endParaRPr>
          </a:p>
        </p:txBody>
      </p:sp>
      <p:sp>
        <p:nvSpPr>
          <p:cNvPr id="22" name="Rectangle 2"/>
          <p:cNvSpPr/>
          <p:nvPr/>
        </p:nvSpPr>
        <p:spPr>
          <a:xfrm>
            <a:off x="2600289" y="1623325"/>
            <a:ext cx="11864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400" b="1" dirty="0" smtClean="0">
                <a:latin typeface="Comic Sans MS" panose="030F0702030302020204" pitchFamily="66" charset="0"/>
              </a:rPr>
              <a:t>II Only Capable transponder</a:t>
            </a:r>
            <a:endParaRPr lang="en-US" altLang="zh-CN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902" y="2023552"/>
            <a:ext cx="6597124" cy="469458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39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1510" y="2510207"/>
            <a:ext cx="7632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omic Sans MS" panose="030F0702030302020204" pitchFamily="66" charset="0"/>
              </a:rPr>
              <a:t>Flight Inspection for a Mode S Radar </a:t>
            </a:r>
            <a:endParaRPr lang="en-US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1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Rectangle 2"/>
          <p:cNvSpPr/>
          <p:nvPr/>
        </p:nvSpPr>
        <p:spPr>
          <a:xfrm>
            <a:off x="-424047" y="964210"/>
            <a:ext cx="11864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400" b="1" dirty="0"/>
              <a:t>Flight inspection for a Mode S radar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95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 bwMode="auto">
          <a:xfrm>
            <a:off x="6444208" y="563983"/>
            <a:ext cx="417646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Freestyle Script" panose="030804020302050B0404" pitchFamily="66" charset="0"/>
                <a:ea typeface="黑体" panose="02010609060101010101" pitchFamily="49" charset="-122"/>
              </a:rPr>
              <a:t>By-ISAAC</a:t>
            </a:r>
            <a:endParaRPr lang="zh-CN" altLang="en-US" sz="2000" b="1" dirty="0">
              <a:solidFill>
                <a:schemeClr val="bg1"/>
              </a:solidFill>
              <a:latin typeface="Freestyle Script" panose="030804020302050B0404" pitchFamily="66" charset="0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9930" y="2023552"/>
            <a:ext cx="116921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omic Sans MS" panose="030F0702030302020204" pitchFamily="66" charset="0"/>
              </a:rPr>
              <a:t>At present, many </a:t>
            </a:r>
            <a:r>
              <a:rPr lang="en-US" altLang="zh-CN" dirty="0" smtClean="0">
                <a:latin typeface="Comic Sans MS" panose="030F0702030302020204" pitchFamily="66" charset="0"/>
              </a:rPr>
              <a:t>ANSPs require GICB</a:t>
            </a:r>
            <a:r>
              <a:rPr lang="en-US" altLang="zh-CN" dirty="0">
                <a:latin typeface="Comic Sans MS" panose="030F0702030302020204" pitchFamily="66" charset="0"/>
              </a:rPr>
              <a:t>, COMM-B broad-related capabilities </a:t>
            </a:r>
            <a:r>
              <a:rPr lang="en-US" altLang="zh-CN" dirty="0" smtClean="0">
                <a:latin typeface="Comic Sans MS" panose="030F0702030302020204" pitchFamily="66" charset="0"/>
              </a:rPr>
              <a:t>in the technical specifications when </a:t>
            </a:r>
            <a:r>
              <a:rPr lang="en-US" altLang="zh-CN" dirty="0">
                <a:latin typeface="Comic Sans MS" panose="030F0702030302020204" pitchFamily="66" charset="0"/>
              </a:rPr>
              <a:t>purchasing </a:t>
            </a:r>
            <a:r>
              <a:rPr lang="en-US" altLang="zh-CN" dirty="0" smtClean="0">
                <a:latin typeface="Comic Sans MS" panose="030F0702030302020204" pitchFamily="66" charset="0"/>
              </a:rPr>
              <a:t>Mode S radars. Flight Inspection </a:t>
            </a:r>
            <a:r>
              <a:rPr lang="en-US" altLang="zh-CN" dirty="0">
                <a:latin typeface="Comic Sans MS" panose="030F0702030302020204" pitchFamily="66" charset="0"/>
              </a:rPr>
              <a:t>is recommended for </a:t>
            </a:r>
            <a:r>
              <a:rPr lang="en-US" altLang="zh-CN" dirty="0" smtClean="0">
                <a:latin typeface="Comic Sans MS" panose="030F0702030302020204" pitchFamily="66" charset="0"/>
              </a:rPr>
              <a:t>the following capabilities which have  not been mentioned </a:t>
            </a:r>
            <a:r>
              <a:rPr lang="en-US" altLang="zh-CN" dirty="0">
                <a:latin typeface="Comic Sans MS" panose="030F0702030302020204" pitchFamily="66" charset="0"/>
              </a:rPr>
              <a:t>in ICAO </a:t>
            </a:r>
            <a:r>
              <a:rPr lang="en-US" altLang="zh-CN" dirty="0" smtClean="0">
                <a:latin typeface="Comic Sans MS" panose="030F0702030302020204" pitchFamily="66" charset="0"/>
              </a:rPr>
              <a:t>Doc 8071 2</a:t>
            </a:r>
            <a:r>
              <a:rPr lang="en-US" altLang="zh-CN" baseline="30000" dirty="0" smtClean="0">
                <a:latin typeface="Comic Sans MS" panose="030F0702030302020204" pitchFamily="66" charset="0"/>
              </a:rPr>
              <a:t>nd</a:t>
            </a:r>
            <a:r>
              <a:rPr lang="en-US" altLang="zh-CN" dirty="0" smtClean="0">
                <a:latin typeface="Comic Sans MS" panose="030F0702030302020204" pitchFamily="66" charset="0"/>
              </a:rPr>
              <a:t> Edition:</a:t>
            </a:r>
          </a:p>
          <a:p>
            <a:endParaRPr lang="en-US" altLang="zh-CN" dirty="0" smtClean="0">
              <a:latin typeface="Comic Sans MS" panose="030F0702030302020204" pitchFamily="66" charset="0"/>
            </a:endParaRPr>
          </a:p>
          <a:p>
            <a:r>
              <a:rPr lang="en-US" altLang="zh-CN" dirty="0" smtClean="0">
                <a:latin typeface="Comic Sans MS" panose="030F0702030302020204" pitchFamily="66" charset="0"/>
              </a:rPr>
              <a:t>Prior to commissioning,</a:t>
            </a:r>
          </a:p>
          <a:p>
            <a:endParaRPr lang="en-US" altLang="zh-CN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Comic Sans MS" panose="030F0702030302020204" pitchFamily="66" charset="0"/>
              </a:rPr>
              <a:t>It </a:t>
            </a:r>
            <a:r>
              <a:rPr lang="en-US" altLang="zh-CN" dirty="0">
                <a:latin typeface="Comic Sans MS" panose="030F0702030302020204" pitchFamily="66" charset="0"/>
              </a:rPr>
              <a:t>is recommended </a:t>
            </a:r>
            <a:r>
              <a:rPr lang="en-US" altLang="zh-CN" dirty="0" smtClean="0">
                <a:latin typeface="Comic Sans MS" panose="030F0702030302020204" pitchFamily="66" charset="0"/>
              </a:rPr>
              <a:t>for a verification of the </a:t>
            </a:r>
            <a:r>
              <a:rPr lang="en-US" altLang="zh-CN" dirty="0">
                <a:latin typeface="Comic Sans MS" panose="030F0702030302020204" pitchFamily="66" charset="0"/>
              </a:rPr>
              <a:t>GICB, </a:t>
            </a:r>
            <a:r>
              <a:rPr lang="en-US" altLang="zh-CN" dirty="0" smtClean="0">
                <a:latin typeface="Comic Sans MS" panose="030F0702030302020204" pitchFamily="66" charset="0"/>
              </a:rPr>
              <a:t>COMM-B broadcast </a:t>
            </a:r>
            <a:r>
              <a:rPr lang="en-US" altLang="zh-CN" dirty="0">
                <a:latin typeface="Comic Sans MS" panose="030F0702030302020204" pitchFamily="66" charset="0"/>
              </a:rPr>
              <a:t>protocols in </a:t>
            </a:r>
            <a:r>
              <a:rPr lang="en-US" altLang="zh-CN" dirty="0" smtClean="0">
                <a:latin typeface="Comic Sans MS" panose="030F0702030302020204" pitchFamily="66" charset="0"/>
              </a:rPr>
              <a:t>the flight inspection.</a:t>
            </a:r>
          </a:p>
          <a:p>
            <a:endParaRPr lang="en-US" altLang="zh-CN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omic Sans MS" panose="030F0702030302020204" pitchFamily="66" charset="0"/>
              </a:rPr>
              <a:t>It is recommended </a:t>
            </a:r>
            <a:r>
              <a:rPr lang="en-US" altLang="zh-CN" dirty="0" smtClean="0">
                <a:latin typeface="Comic Sans MS" panose="030F0702030302020204" pitchFamily="66" charset="0"/>
              </a:rPr>
              <a:t> to perform stochastic acquisition and lockout override tests in </a:t>
            </a:r>
            <a:r>
              <a:rPr lang="en-US" altLang="zh-CN" dirty="0">
                <a:latin typeface="Comic Sans MS" panose="030F0702030302020204" pitchFamily="66" charset="0"/>
              </a:rPr>
              <a:t>the flight inspection</a:t>
            </a:r>
            <a:r>
              <a:rPr lang="en-US" altLang="zh-CN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omic Sans MS" panose="030F0702030302020204" pitchFamily="66" charset="0"/>
              </a:rPr>
              <a:t>It is recommended  to perform </a:t>
            </a:r>
            <a:r>
              <a:rPr lang="en-US" altLang="zh-CN" dirty="0" smtClean="0">
                <a:latin typeface="Comic Sans MS" panose="030F0702030302020204" pitchFamily="66" charset="0"/>
              </a:rPr>
              <a:t>II and SI operation in the flight inspection.</a:t>
            </a:r>
            <a:endParaRPr lang="en-US" altLang="zh-CN" dirty="0">
              <a:latin typeface="Comic Sans MS" panose="030F0702030302020204" pitchFamily="66" charset="0"/>
            </a:endParaRPr>
          </a:p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1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6000" y="2836702"/>
            <a:ext cx="10142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latin typeface="Comic Sans MS" panose="030F0702030302020204" pitchFamily="66" charset="0"/>
              </a:rPr>
              <a:t>APAC’s proposed modifications to Doc. 9924</a:t>
            </a:r>
            <a:endParaRPr lang="en-US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56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Rectangle 2"/>
          <p:cNvSpPr/>
          <p:nvPr/>
        </p:nvSpPr>
        <p:spPr>
          <a:xfrm>
            <a:off x="-424047" y="964210"/>
            <a:ext cx="11864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400" b="1" dirty="0"/>
              <a:t>APAC’s proposed modifications to Doc. 9924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95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 bwMode="auto">
          <a:xfrm>
            <a:off x="6444208" y="563983"/>
            <a:ext cx="417646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Freestyle Script" panose="030804020302050B0404" pitchFamily="66" charset="0"/>
                <a:ea typeface="黑体" panose="02010609060101010101" pitchFamily="49" charset="-122"/>
              </a:rPr>
              <a:t>By-ISAAC</a:t>
            </a:r>
            <a:endParaRPr lang="zh-CN" altLang="en-US" sz="2000" b="1" dirty="0">
              <a:solidFill>
                <a:schemeClr val="bg1"/>
              </a:solidFill>
              <a:latin typeface="Freestyle Script" panose="030804020302050B0404" pitchFamily="66" charset="0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9738" y="2023552"/>
            <a:ext cx="1175252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omic Sans MS" panose="030F0702030302020204" pitchFamily="66" charset="0"/>
              </a:rPr>
              <a:t>Existing Doc 9924 Appendix H provided information on acquisition and lockout protocols</a:t>
            </a:r>
          </a:p>
          <a:p>
            <a:endParaRPr lang="en-US" altLang="zh-CN" sz="1600" dirty="0" smtClean="0">
              <a:latin typeface="Comic Sans MS" panose="030F0702030302020204" pitchFamily="66" charset="0"/>
            </a:endParaRPr>
          </a:p>
          <a:p>
            <a:r>
              <a:rPr lang="en-US" altLang="zh-CN" sz="1600" dirty="0" smtClean="0">
                <a:latin typeface="Comic Sans MS" panose="030F0702030302020204" pitchFamily="66" charset="0"/>
              </a:rPr>
              <a:t>Improvements </a:t>
            </a:r>
            <a:r>
              <a:rPr lang="en-US" altLang="zh-CN" sz="1600" dirty="0">
                <a:latin typeface="Comic Sans MS" panose="030F0702030302020204" pitchFamily="66" charset="0"/>
              </a:rPr>
              <a:t>are made to:</a:t>
            </a:r>
          </a:p>
          <a:p>
            <a:endParaRPr lang="en-US" altLang="zh-CN" sz="16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Comic Sans MS" panose="030F0702030302020204" pitchFamily="66" charset="0"/>
              </a:rPr>
              <a:t>Explain </a:t>
            </a:r>
            <a:r>
              <a:rPr lang="en-US" altLang="zh-CN" sz="1600" dirty="0">
                <a:latin typeface="Comic Sans MS" panose="030F0702030302020204" pitchFamily="66" charset="0"/>
              </a:rPr>
              <a:t>II and matching SI codes.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omic Sans MS" panose="030F0702030302020204" pitchFamily="66" charset="0"/>
              </a:rPr>
              <a:t>Provide elaboration on the II/SI code operation where the interrogator acquires both II and SI transponders, but intentionally only lock out SI transponders and not lock out II only transponders.</a:t>
            </a:r>
          </a:p>
          <a:p>
            <a:endParaRPr lang="en-US" altLang="zh-CN" sz="1600" dirty="0">
              <a:latin typeface="Comic Sans MS" panose="030F0702030302020204" pitchFamily="66" charset="0"/>
            </a:endParaRPr>
          </a:p>
          <a:p>
            <a:r>
              <a:rPr lang="en-US" altLang="zh-CN" dirty="0">
                <a:latin typeface="Comic Sans MS" panose="030F0702030302020204" pitchFamily="66" charset="0"/>
              </a:rPr>
              <a:t>Existing Doc 9924 Appendix J provided information on II code assignments</a:t>
            </a:r>
          </a:p>
          <a:p>
            <a:endParaRPr lang="en-US" altLang="zh-CN" sz="1600" dirty="0" smtClean="0">
              <a:latin typeface="Comic Sans MS" panose="030F0702030302020204" pitchFamily="66" charset="0"/>
            </a:endParaRPr>
          </a:p>
          <a:p>
            <a:r>
              <a:rPr lang="en-US" altLang="zh-CN" sz="1600" dirty="0" smtClean="0">
                <a:latin typeface="Comic Sans MS" panose="030F0702030302020204" pitchFamily="66" charset="0"/>
              </a:rPr>
              <a:t>Improvements </a:t>
            </a:r>
            <a:r>
              <a:rPr lang="en-US" altLang="zh-CN" sz="1600" dirty="0">
                <a:latin typeface="Comic Sans MS" panose="030F0702030302020204" pitchFamily="66" charset="0"/>
              </a:rPr>
              <a:t>are made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omic Sans MS" panose="030F0702030302020204" pitchFamily="66" charset="0"/>
              </a:rPr>
              <a:t>Provide guidance on code assignment when there is a mixture of II and SI code interrogators in an environment where II only transponders still exist.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omic Sans MS" panose="030F0702030302020204" pitchFamily="66" charset="0"/>
              </a:rPr>
              <a:t>Explain the conditions when the radar </a:t>
            </a:r>
            <a:r>
              <a:rPr lang="en-US" altLang="zh-CN" sz="1600" dirty="0" smtClean="0">
                <a:latin typeface="Comic Sans MS" panose="030F0702030302020204" pitchFamily="66" charset="0"/>
              </a:rPr>
              <a:t>coverage </a:t>
            </a:r>
            <a:r>
              <a:rPr lang="en-US" altLang="zh-CN" sz="1600" dirty="0">
                <a:latin typeface="Comic Sans MS" panose="030F0702030302020204" pitchFamily="66" charset="0"/>
              </a:rPr>
              <a:t>can overlap safely.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6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65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2886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3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950" y="2663537"/>
            <a:ext cx="1495326" cy="5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481" y="1528651"/>
            <a:ext cx="1495326" cy="5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" name="闪电形 107"/>
          <p:cNvSpPr/>
          <p:nvPr/>
        </p:nvSpPr>
        <p:spPr>
          <a:xfrm rot="4143126">
            <a:off x="9060934" y="1377576"/>
            <a:ext cx="377036" cy="2408273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闪电形 111"/>
          <p:cNvSpPr/>
          <p:nvPr/>
        </p:nvSpPr>
        <p:spPr>
          <a:xfrm rot="4143126">
            <a:off x="9440211" y="2484406"/>
            <a:ext cx="377036" cy="2408273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文本框 113"/>
          <p:cNvSpPr txBox="1"/>
          <p:nvPr/>
        </p:nvSpPr>
        <p:spPr>
          <a:xfrm>
            <a:off x="10716480" y="2722919"/>
            <a:ext cx="142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54A4"/>
                </a:solidFill>
                <a:latin typeface="Comic Sans MS" panose="030F0702030302020204" pitchFamily="66" charset="0"/>
                <a:cs typeface="Arial" pitchFamily="34" charset="0"/>
              </a:rPr>
              <a:t>Mode s </a:t>
            </a:r>
          </a:p>
          <a:p>
            <a:endParaRPr lang="zh-CN" altLang="en-US" sz="1600" dirty="0"/>
          </a:p>
        </p:txBody>
      </p:sp>
      <p:sp>
        <p:nvSpPr>
          <p:cNvPr id="115" name="文本框 114"/>
          <p:cNvSpPr txBox="1"/>
          <p:nvPr/>
        </p:nvSpPr>
        <p:spPr>
          <a:xfrm rot="19833631">
            <a:off x="7880894" y="3322446"/>
            <a:ext cx="29568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solidFill>
                  <a:srgbClr val="0054A4"/>
                </a:solidFill>
                <a:latin typeface="Comic Sans MS" panose="030F0702030302020204" pitchFamily="66" charset="0"/>
                <a:cs typeface="Arial" pitchFamily="34" charset="0"/>
              </a:rPr>
              <a:t>Reply: </a:t>
            </a:r>
            <a:r>
              <a:rPr lang="en-US" altLang="zh-CN" sz="1500" b="1" dirty="0" smtClean="0">
                <a:solidFill>
                  <a:srgbClr val="0054A4"/>
                </a:solidFill>
                <a:latin typeface="Comic Sans MS" panose="030F0702030302020204" pitchFamily="66" charset="0"/>
                <a:cs typeface="Arial" pitchFamily="34" charset="0"/>
              </a:rPr>
              <a:t>Mode S reply or No</a:t>
            </a:r>
            <a:endParaRPr lang="zh-CN" altLang="en-US" sz="1500" dirty="0"/>
          </a:p>
        </p:txBody>
      </p:sp>
      <p:sp>
        <p:nvSpPr>
          <p:cNvPr id="116" name="文本框 115"/>
          <p:cNvSpPr txBox="1"/>
          <p:nvPr/>
        </p:nvSpPr>
        <p:spPr>
          <a:xfrm rot="19795832">
            <a:off x="7956547" y="2051945"/>
            <a:ext cx="26348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solidFill>
                  <a:srgbClr val="0054A4"/>
                </a:solidFill>
                <a:latin typeface="Comic Sans MS" panose="030F0702030302020204" pitchFamily="66" charset="0"/>
                <a:cs typeface="Arial" pitchFamily="34" charset="0"/>
              </a:rPr>
              <a:t>Reply: </a:t>
            </a:r>
            <a:r>
              <a:rPr lang="en-US" altLang="zh-CN" sz="1500" b="1" dirty="0" smtClean="0">
                <a:solidFill>
                  <a:srgbClr val="0054A4"/>
                </a:solidFill>
                <a:latin typeface="Comic Sans MS" panose="030F0702030302020204" pitchFamily="66" charset="0"/>
                <a:cs typeface="Arial" pitchFamily="34" charset="0"/>
              </a:rPr>
              <a:t>No Reply</a:t>
            </a:r>
            <a:endParaRPr lang="zh-CN" altLang="en-US" sz="1500" dirty="0"/>
          </a:p>
        </p:txBody>
      </p:sp>
      <p:sp>
        <p:nvSpPr>
          <p:cNvPr id="123" name="文本框 122"/>
          <p:cNvSpPr txBox="1"/>
          <p:nvPr/>
        </p:nvSpPr>
        <p:spPr>
          <a:xfrm>
            <a:off x="10095431" y="1546139"/>
            <a:ext cx="142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54A4"/>
                </a:solidFill>
                <a:latin typeface="Comic Sans MS" panose="030F0702030302020204" pitchFamily="66" charset="0"/>
                <a:cs typeface="Arial" pitchFamily="34" charset="0"/>
              </a:rPr>
              <a:t>Mode </a:t>
            </a:r>
            <a:r>
              <a:rPr lang="en-US" altLang="zh-CN" sz="1600" b="1" dirty="0" smtClean="0">
                <a:solidFill>
                  <a:srgbClr val="0054A4"/>
                </a:solidFill>
                <a:latin typeface="Comic Sans MS" panose="030F0702030302020204" pitchFamily="66" charset="0"/>
                <a:cs typeface="Arial" pitchFamily="34" charset="0"/>
              </a:rPr>
              <a:t>A/C </a:t>
            </a:r>
            <a:endParaRPr lang="en-US" altLang="zh-CN" sz="1600" b="1" dirty="0">
              <a:solidFill>
                <a:srgbClr val="0054A4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endParaRPr lang="zh-CN" altLang="en-US" sz="1600" dirty="0"/>
          </a:p>
        </p:txBody>
      </p:sp>
      <p:graphicFrame>
        <p:nvGraphicFramePr>
          <p:cNvPr id="208" name="表格 2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071111"/>
              </p:ext>
            </p:extLst>
          </p:nvPr>
        </p:nvGraphicFramePr>
        <p:xfrm>
          <a:off x="6208746" y="5585051"/>
          <a:ext cx="5968168" cy="1111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9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64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Interrogation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Mode</a:t>
                      </a:r>
                      <a:r>
                        <a:rPr lang="en-US" altLang="zh-CN" sz="1600" baseline="0" dirty="0" smtClean="0"/>
                        <a:t> AC Transponder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Mode S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 transponder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277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</a:t>
                      </a:r>
                      <a:r>
                        <a:rPr lang="en-US" altLang="zh-CN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endParaRPr lang="en-GB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No Reply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Mode S reply or No</a:t>
                      </a:r>
                      <a:r>
                        <a:rPr lang="en-US" altLang="zh-CN" sz="1400" baseline="0" dirty="0" smtClean="0"/>
                        <a:t> Reply</a:t>
                      </a:r>
                      <a:endParaRPr lang="zh-CN" alt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9" name="图片 2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44" y="5099462"/>
            <a:ext cx="716777" cy="424510"/>
          </a:xfrm>
          <a:prstGeom prst="rect">
            <a:avLst/>
          </a:prstGeom>
        </p:spPr>
      </p:pic>
      <p:pic>
        <p:nvPicPr>
          <p:cNvPr id="210" name="图片 2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72" y="5392398"/>
            <a:ext cx="675465" cy="1388151"/>
          </a:xfrm>
          <a:prstGeom prst="rect">
            <a:avLst/>
          </a:prstGeom>
        </p:spPr>
      </p:pic>
      <p:grpSp>
        <p:nvGrpSpPr>
          <p:cNvPr id="101" name="Group 727"/>
          <p:cNvGrpSpPr>
            <a:grpSpLocks/>
          </p:cNvGrpSpPr>
          <p:nvPr/>
        </p:nvGrpSpPr>
        <p:grpSpPr bwMode="auto">
          <a:xfrm>
            <a:off x="918021" y="2271164"/>
            <a:ext cx="6285326" cy="2425727"/>
            <a:chOff x="143" y="1359"/>
            <a:chExt cx="5472" cy="2303"/>
          </a:xfrm>
        </p:grpSpPr>
        <p:sp>
          <p:nvSpPr>
            <p:cNvPr id="102" name="Line 4"/>
            <p:cNvSpPr>
              <a:spLocks noChangeShapeType="1"/>
            </p:cNvSpPr>
            <p:nvPr/>
          </p:nvSpPr>
          <p:spPr bwMode="auto">
            <a:xfrm>
              <a:off x="647" y="2600"/>
              <a:ext cx="1" cy="1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103" name="Group 7"/>
            <p:cNvGrpSpPr>
              <a:grpSpLocks/>
            </p:cNvGrpSpPr>
            <p:nvPr/>
          </p:nvGrpSpPr>
          <p:grpSpPr bwMode="auto">
            <a:xfrm>
              <a:off x="2789" y="2813"/>
              <a:ext cx="461" cy="41"/>
              <a:chOff x="2789" y="2813"/>
              <a:chExt cx="461" cy="41"/>
            </a:xfrm>
          </p:grpSpPr>
          <p:sp>
            <p:nvSpPr>
              <p:cNvPr id="909" name="Line 5"/>
              <p:cNvSpPr>
                <a:spLocks noChangeShapeType="1"/>
              </p:cNvSpPr>
              <p:nvPr/>
            </p:nvSpPr>
            <p:spPr bwMode="auto">
              <a:xfrm>
                <a:off x="2878" y="2834"/>
                <a:ext cx="37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10" name="Freeform 6"/>
              <p:cNvSpPr>
                <a:spLocks/>
              </p:cNvSpPr>
              <p:nvPr/>
            </p:nvSpPr>
            <p:spPr bwMode="auto">
              <a:xfrm>
                <a:off x="2789" y="2813"/>
                <a:ext cx="90" cy="41"/>
              </a:xfrm>
              <a:custGeom>
                <a:avLst/>
                <a:gdLst>
                  <a:gd name="T0" fmla="*/ 180 w 180"/>
                  <a:gd name="T1" fmla="*/ 0 h 83"/>
                  <a:gd name="T2" fmla="*/ 0 w 180"/>
                  <a:gd name="T3" fmla="*/ 43 h 83"/>
                  <a:gd name="T4" fmla="*/ 180 w 180"/>
                  <a:gd name="T5" fmla="*/ 83 h 83"/>
                  <a:gd name="T6" fmla="*/ 180 w 180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83">
                    <a:moveTo>
                      <a:pt x="180" y="0"/>
                    </a:moveTo>
                    <a:lnTo>
                      <a:pt x="0" y="43"/>
                    </a:lnTo>
                    <a:lnTo>
                      <a:pt x="180" y="83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19" name="Line 8"/>
            <p:cNvSpPr>
              <a:spLocks noChangeShapeType="1"/>
            </p:cNvSpPr>
            <p:nvPr/>
          </p:nvSpPr>
          <p:spPr bwMode="auto">
            <a:xfrm>
              <a:off x="2789" y="2719"/>
              <a:ext cx="1" cy="1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0" name="Line 9"/>
            <p:cNvSpPr>
              <a:spLocks noChangeShapeType="1"/>
            </p:cNvSpPr>
            <p:nvPr/>
          </p:nvSpPr>
          <p:spPr bwMode="auto">
            <a:xfrm>
              <a:off x="2617" y="2719"/>
              <a:ext cx="1" cy="1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122" name="Group 12"/>
            <p:cNvGrpSpPr>
              <a:grpSpLocks/>
            </p:cNvGrpSpPr>
            <p:nvPr/>
          </p:nvGrpSpPr>
          <p:grpSpPr bwMode="auto">
            <a:xfrm>
              <a:off x="2502" y="2814"/>
              <a:ext cx="115" cy="41"/>
              <a:chOff x="2502" y="2814"/>
              <a:chExt cx="115" cy="41"/>
            </a:xfrm>
          </p:grpSpPr>
          <p:sp>
            <p:nvSpPr>
              <p:cNvPr id="907" name="Line 10"/>
              <p:cNvSpPr>
                <a:spLocks noChangeShapeType="1"/>
              </p:cNvSpPr>
              <p:nvPr/>
            </p:nvSpPr>
            <p:spPr bwMode="auto">
              <a:xfrm>
                <a:off x="2502" y="2834"/>
                <a:ext cx="2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08" name="Freeform 11"/>
              <p:cNvSpPr>
                <a:spLocks/>
              </p:cNvSpPr>
              <p:nvPr/>
            </p:nvSpPr>
            <p:spPr bwMode="auto">
              <a:xfrm>
                <a:off x="2527" y="2814"/>
                <a:ext cx="90" cy="41"/>
              </a:xfrm>
              <a:custGeom>
                <a:avLst/>
                <a:gdLst>
                  <a:gd name="T0" fmla="*/ 0 w 180"/>
                  <a:gd name="T1" fmla="*/ 83 h 83"/>
                  <a:gd name="T2" fmla="*/ 180 w 180"/>
                  <a:gd name="T3" fmla="*/ 41 h 83"/>
                  <a:gd name="T4" fmla="*/ 0 w 180"/>
                  <a:gd name="T5" fmla="*/ 0 h 83"/>
                  <a:gd name="T6" fmla="*/ 0 w 18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83">
                    <a:moveTo>
                      <a:pt x="0" y="83"/>
                    </a:moveTo>
                    <a:lnTo>
                      <a:pt x="180" y="41"/>
                    </a:lnTo>
                    <a:lnTo>
                      <a:pt x="0" y="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29" name="Rectangle 14"/>
            <p:cNvSpPr>
              <a:spLocks noChangeArrowheads="1"/>
            </p:cNvSpPr>
            <p:nvPr/>
          </p:nvSpPr>
          <p:spPr bwMode="auto">
            <a:xfrm>
              <a:off x="2903" y="2680"/>
              <a:ext cx="380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000" b="1" dirty="0">
                  <a:latin typeface="Comic Sans MS" panose="030F0702030302020204" pitchFamily="66" charset="0"/>
                </a:rPr>
                <a:t>0.4</a:t>
              </a:r>
              <a:r>
                <a:rPr lang="en-US" altLang="zh-CN" sz="1200" b="1" dirty="0" smtClean="0">
                  <a:latin typeface="Comic Sans MS" panose="030F0702030302020204" pitchFamily="66" charset="0"/>
                </a:rPr>
                <a:t> </a:t>
              </a:r>
              <a:r>
                <a:rPr lang="en-US" altLang="zh-CN" sz="1000" b="1" dirty="0">
                  <a:latin typeface="Comic Sans MS" panose="030F0702030302020204" pitchFamily="66" charset="0"/>
                </a:rPr>
                <a:t>μS</a:t>
              </a:r>
            </a:p>
          </p:txBody>
        </p:sp>
        <p:sp>
          <p:nvSpPr>
            <p:cNvPr id="155" name="Rectangle 17"/>
            <p:cNvSpPr>
              <a:spLocks noChangeArrowheads="1"/>
            </p:cNvSpPr>
            <p:nvPr/>
          </p:nvSpPr>
          <p:spPr bwMode="auto">
            <a:xfrm>
              <a:off x="143" y="3286"/>
              <a:ext cx="2474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62" name="Rectangle 18"/>
            <p:cNvSpPr>
              <a:spLocks noChangeArrowheads="1"/>
            </p:cNvSpPr>
            <p:nvPr/>
          </p:nvSpPr>
          <p:spPr bwMode="auto">
            <a:xfrm>
              <a:off x="2962" y="3286"/>
              <a:ext cx="2474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63" name="Line 19"/>
            <p:cNvSpPr>
              <a:spLocks noChangeShapeType="1"/>
            </p:cNvSpPr>
            <p:nvPr/>
          </p:nvSpPr>
          <p:spPr bwMode="auto">
            <a:xfrm>
              <a:off x="2617" y="3316"/>
              <a:ext cx="1" cy="1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69" name="Line 20"/>
            <p:cNvSpPr>
              <a:spLocks noChangeShapeType="1"/>
            </p:cNvSpPr>
            <p:nvPr/>
          </p:nvSpPr>
          <p:spPr bwMode="auto">
            <a:xfrm>
              <a:off x="2962" y="3316"/>
              <a:ext cx="1" cy="1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175" name="Group 24"/>
            <p:cNvGrpSpPr>
              <a:grpSpLocks/>
            </p:cNvGrpSpPr>
            <p:nvPr/>
          </p:nvGrpSpPr>
          <p:grpSpPr bwMode="auto">
            <a:xfrm>
              <a:off x="2617" y="3410"/>
              <a:ext cx="345" cy="42"/>
              <a:chOff x="2617" y="3410"/>
              <a:chExt cx="345" cy="42"/>
            </a:xfrm>
          </p:grpSpPr>
          <p:sp>
            <p:nvSpPr>
              <p:cNvPr id="904" name="Line 21"/>
              <p:cNvSpPr>
                <a:spLocks noChangeShapeType="1"/>
              </p:cNvSpPr>
              <p:nvPr/>
            </p:nvSpPr>
            <p:spPr bwMode="auto">
              <a:xfrm>
                <a:off x="2705" y="3431"/>
                <a:ext cx="16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05" name="Freeform 22"/>
              <p:cNvSpPr>
                <a:spLocks/>
              </p:cNvSpPr>
              <p:nvPr/>
            </p:nvSpPr>
            <p:spPr bwMode="auto">
              <a:xfrm>
                <a:off x="2617" y="3410"/>
                <a:ext cx="90" cy="41"/>
              </a:xfrm>
              <a:custGeom>
                <a:avLst/>
                <a:gdLst>
                  <a:gd name="T0" fmla="*/ 181 w 181"/>
                  <a:gd name="T1" fmla="*/ 0 h 82"/>
                  <a:gd name="T2" fmla="*/ 0 w 181"/>
                  <a:gd name="T3" fmla="*/ 42 h 82"/>
                  <a:gd name="T4" fmla="*/ 181 w 181"/>
                  <a:gd name="T5" fmla="*/ 82 h 82"/>
                  <a:gd name="T6" fmla="*/ 181 w 181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82">
                    <a:moveTo>
                      <a:pt x="181" y="0"/>
                    </a:moveTo>
                    <a:lnTo>
                      <a:pt x="0" y="42"/>
                    </a:lnTo>
                    <a:lnTo>
                      <a:pt x="181" y="82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06" name="Freeform 23"/>
              <p:cNvSpPr>
                <a:spLocks/>
              </p:cNvSpPr>
              <p:nvPr/>
            </p:nvSpPr>
            <p:spPr bwMode="auto">
              <a:xfrm>
                <a:off x="2872" y="3411"/>
                <a:ext cx="90" cy="41"/>
              </a:xfrm>
              <a:custGeom>
                <a:avLst/>
                <a:gdLst>
                  <a:gd name="T0" fmla="*/ 0 w 181"/>
                  <a:gd name="T1" fmla="*/ 82 h 82"/>
                  <a:gd name="T2" fmla="*/ 181 w 181"/>
                  <a:gd name="T3" fmla="*/ 40 h 82"/>
                  <a:gd name="T4" fmla="*/ 0 w 181"/>
                  <a:gd name="T5" fmla="*/ 0 h 82"/>
                  <a:gd name="T6" fmla="*/ 0 w 181"/>
                  <a:gd name="T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82">
                    <a:moveTo>
                      <a:pt x="0" y="82"/>
                    </a:moveTo>
                    <a:lnTo>
                      <a:pt x="181" y="40"/>
                    </a:lnTo>
                    <a:lnTo>
                      <a:pt x="0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76" name="Rectangle 25"/>
            <p:cNvSpPr>
              <a:spLocks noChangeArrowheads="1"/>
            </p:cNvSpPr>
            <p:nvPr/>
          </p:nvSpPr>
          <p:spPr bwMode="auto">
            <a:xfrm>
              <a:off x="2617" y="3489"/>
              <a:ext cx="40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7" name="Rectangle 26"/>
            <p:cNvSpPr>
              <a:spLocks noChangeArrowheads="1"/>
            </p:cNvSpPr>
            <p:nvPr/>
          </p:nvSpPr>
          <p:spPr bwMode="auto">
            <a:xfrm>
              <a:off x="2679" y="3506"/>
              <a:ext cx="39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200" b="1" dirty="0" smtClean="0">
                  <a:latin typeface="Comic Sans MS" panose="030F0702030302020204" pitchFamily="66" charset="0"/>
                </a:rPr>
                <a:t>0.8 μS </a:t>
              </a:r>
              <a:endParaRPr lang="en-US" altLang="zh-CN" sz="12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211" name="Rectangle 29"/>
            <p:cNvSpPr>
              <a:spLocks noChangeArrowheads="1"/>
            </p:cNvSpPr>
            <p:nvPr/>
          </p:nvSpPr>
          <p:spPr bwMode="auto">
            <a:xfrm>
              <a:off x="2673" y="3007"/>
              <a:ext cx="17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2" name="Rectangle 30"/>
            <p:cNvSpPr>
              <a:spLocks noChangeArrowheads="1"/>
            </p:cNvSpPr>
            <p:nvPr/>
          </p:nvSpPr>
          <p:spPr bwMode="auto">
            <a:xfrm>
              <a:off x="2707" y="3014"/>
              <a:ext cx="95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800" b="1" dirty="0">
                  <a:latin typeface="Comic Sans MS" panose="030F0702030302020204" pitchFamily="66" charset="0"/>
                </a:rPr>
                <a:t>P5</a:t>
              </a:r>
            </a:p>
          </p:txBody>
        </p:sp>
        <p:sp>
          <p:nvSpPr>
            <p:cNvPr id="213" name="Rectangle 31"/>
            <p:cNvSpPr>
              <a:spLocks noChangeArrowheads="1"/>
            </p:cNvSpPr>
            <p:nvPr/>
          </p:nvSpPr>
          <p:spPr bwMode="auto">
            <a:xfrm>
              <a:off x="315" y="3007"/>
              <a:ext cx="8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4" name="Rectangle 32"/>
            <p:cNvSpPr>
              <a:spLocks noChangeArrowheads="1"/>
            </p:cNvSpPr>
            <p:nvPr/>
          </p:nvSpPr>
          <p:spPr bwMode="auto">
            <a:xfrm>
              <a:off x="495" y="3014"/>
              <a:ext cx="67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200" b="1" dirty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</a:t>
              </a:r>
              <a:r>
                <a:rPr lang="en-US" altLang="zh-CN" sz="800" b="1" dirty="0">
                  <a:latin typeface="Comic Sans MS" panose="030F0702030302020204" pitchFamily="66" charset="0"/>
                </a:rPr>
                <a:t>SLS</a:t>
              </a:r>
              <a:r>
                <a:rPr lang="en-US" altLang="zh-CN" sz="1200" b="1" dirty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</a:t>
              </a:r>
              <a:r>
                <a:rPr lang="en-US" altLang="zh-CN" sz="800" b="1" dirty="0">
                  <a:latin typeface="Comic Sans MS" panose="030F0702030302020204" pitchFamily="66" charset="0"/>
                </a:rPr>
                <a:t>CONTROL</a:t>
              </a:r>
            </a:p>
          </p:txBody>
        </p:sp>
        <p:sp>
          <p:nvSpPr>
            <p:cNvPr id="215" name="Rectangle 33"/>
            <p:cNvSpPr>
              <a:spLocks noChangeArrowheads="1"/>
            </p:cNvSpPr>
            <p:nvPr/>
          </p:nvSpPr>
          <p:spPr bwMode="auto">
            <a:xfrm>
              <a:off x="456" y="3125"/>
              <a:ext cx="710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800" b="1" dirty="0">
                  <a:latin typeface="Comic Sans MS" panose="030F0702030302020204" pitchFamily="66" charset="0"/>
                </a:rPr>
                <a:t>TRANSMISSION</a:t>
              </a:r>
            </a:p>
          </p:txBody>
        </p:sp>
        <p:sp>
          <p:nvSpPr>
            <p:cNvPr id="216" name="Freeform 34"/>
            <p:cNvSpPr>
              <a:spLocks/>
            </p:cNvSpPr>
            <p:nvPr/>
          </p:nvSpPr>
          <p:spPr bwMode="auto">
            <a:xfrm>
              <a:off x="2609" y="2942"/>
              <a:ext cx="362" cy="352"/>
            </a:xfrm>
            <a:custGeom>
              <a:avLst/>
              <a:gdLst>
                <a:gd name="T0" fmla="*/ 0 w 723"/>
                <a:gd name="T1" fmla="*/ 705 h 705"/>
                <a:gd name="T2" fmla="*/ 33 w 723"/>
                <a:gd name="T3" fmla="*/ 705 h 705"/>
                <a:gd name="T4" fmla="*/ 33 w 723"/>
                <a:gd name="T5" fmla="*/ 15 h 705"/>
                <a:gd name="T6" fmla="*/ 15 w 723"/>
                <a:gd name="T7" fmla="*/ 15 h 705"/>
                <a:gd name="T8" fmla="*/ 15 w 723"/>
                <a:gd name="T9" fmla="*/ 31 h 705"/>
                <a:gd name="T10" fmla="*/ 21 w 723"/>
                <a:gd name="T11" fmla="*/ 31 h 705"/>
                <a:gd name="T12" fmla="*/ 27 w 723"/>
                <a:gd name="T13" fmla="*/ 27 h 705"/>
                <a:gd name="T14" fmla="*/ 31 w 723"/>
                <a:gd name="T15" fmla="*/ 21 h 705"/>
                <a:gd name="T16" fmla="*/ 15 w 723"/>
                <a:gd name="T17" fmla="*/ 33 h 705"/>
                <a:gd name="T18" fmla="*/ 706 w 723"/>
                <a:gd name="T19" fmla="*/ 33 h 705"/>
                <a:gd name="T20" fmla="*/ 706 w 723"/>
                <a:gd name="T21" fmla="*/ 15 h 705"/>
                <a:gd name="T22" fmla="*/ 690 w 723"/>
                <a:gd name="T23" fmla="*/ 15 h 705"/>
                <a:gd name="T24" fmla="*/ 690 w 723"/>
                <a:gd name="T25" fmla="*/ 21 h 705"/>
                <a:gd name="T26" fmla="*/ 694 w 723"/>
                <a:gd name="T27" fmla="*/ 27 h 705"/>
                <a:gd name="T28" fmla="*/ 700 w 723"/>
                <a:gd name="T29" fmla="*/ 31 h 705"/>
                <a:gd name="T30" fmla="*/ 690 w 723"/>
                <a:gd name="T31" fmla="*/ 15 h 705"/>
                <a:gd name="T32" fmla="*/ 690 w 723"/>
                <a:gd name="T33" fmla="*/ 705 h 705"/>
                <a:gd name="T34" fmla="*/ 723 w 723"/>
                <a:gd name="T35" fmla="*/ 705 h 705"/>
                <a:gd name="T36" fmla="*/ 723 w 723"/>
                <a:gd name="T37" fmla="*/ 15 h 705"/>
                <a:gd name="T38" fmla="*/ 721 w 723"/>
                <a:gd name="T39" fmla="*/ 15 h 705"/>
                <a:gd name="T40" fmla="*/ 721 w 723"/>
                <a:gd name="T41" fmla="*/ 10 h 705"/>
                <a:gd name="T42" fmla="*/ 717 w 723"/>
                <a:gd name="T43" fmla="*/ 4 h 705"/>
                <a:gd name="T44" fmla="*/ 712 w 723"/>
                <a:gd name="T45" fmla="*/ 0 h 705"/>
                <a:gd name="T46" fmla="*/ 706 w 723"/>
                <a:gd name="T47" fmla="*/ 0 h 705"/>
                <a:gd name="T48" fmla="*/ 15 w 723"/>
                <a:gd name="T49" fmla="*/ 0 h 705"/>
                <a:gd name="T50" fmla="*/ 15 w 723"/>
                <a:gd name="T51" fmla="*/ 0 h 705"/>
                <a:gd name="T52" fmla="*/ 10 w 723"/>
                <a:gd name="T53" fmla="*/ 0 h 705"/>
                <a:gd name="T54" fmla="*/ 4 w 723"/>
                <a:gd name="T55" fmla="*/ 4 h 705"/>
                <a:gd name="T56" fmla="*/ 0 w 723"/>
                <a:gd name="T57" fmla="*/ 10 h 705"/>
                <a:gd name="T58" fmla="*/ 0 w 723"/>
                <a:gd name="T59" fmla="*/ 15 h 705"/>
                <a:gd name="T60" fmla="*/ 0 w 723"/>
                <a:gd name="T61" fmla="*/ 15 h 705"/>
                <a:gd name="T62" fmla="*/ 0 w 723"/>
                <a:gd name="T63" fmla="*/ 70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3" h="705">
                  <a:moveTo>
                    <a:pt x="0" y="705"/>
                  </a:moveTo>
                  <a:lnTo>
                    <a:pt x="33" y="705"/>
                  </a:lnTo>
                  <a:lnTo>
                    <a:pt x="33" y="15"/>
                  </a:lnTo>
                  <a:lnTo>
                    <a:pt x="15" y="15"/>
                  </a:lnTo>
                  <a:lnTo>
                    <a:pt x="15" y="31"/>
                  </a:lnTo>
                  <a:lnTo>
                    <a:pt x="21" y="31"/>
                  </a:lnTo>
                  <a:lnTo>
                    <a:pt x="27" y="27"/>
                  </a:lnTo>
                  <a:lnTo>
                    <a:pt x="31" y="21"/>
                  </a:lnTo>
                  <a:lnTo>
                    <a:pt x="15" y="33"/>
                  </a:lnTo>
                  <a:lnTo>
                    <a:pt x="706" y="33"/>
                  </a:lnTo>
                  <a:lnTo>
                    <a:pt x="706" y="15"/>
                  </a:lnTo>
                  <a:lnTo>
                    <a:pt x="690" y="15"/>
                  </a:lnTo>
                  <a:lnTo>
                    <a:pt x="690" y="21"/>
                  </a:lnTo>
                  <a:lnTo>
                    <a:pt x="694" y="27"/>
                  </a:lnTo>
                  <a:lnTo>
                    <a:pt x="700" y="31"/>
                  </a:lnTo>
                  <a:lnTo>
                    <a:pt x="690" y="15"/>
                  </a:lnTo>
                  <a:lnTo>
                    <a:pt x="690" y="705"/>
                  </a:lnTo>
                  <a:lnTo>
                    <a:pt x="723" y="705"/>
                  </a:lnTo>
                  <a:lnTo>
                    <a:pt x="723" y="15"/>
                  </a:lnTo>
                  <a:lnTo>
                    <a:pt x="721" y="15"/>
                  </a:lnTo>
                  <a:lnTo>
                    <a:pt x="721" y="10"/>
                  </a:lnTo>
                  <a:lnTo>
                    <a:pt x="717" y="4"/>
                  </a:lnTo>
                  <a:lnTo>
                    <a:pt x="712" y="0"/>
                  </a:lnTo>
                  <a:lnTo>
                    <a:pt x="70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17" name="Line 35"/>
            <p:cNvSpPr>
              <a:spLocks noChangeShapeType="1"/>
            </p:cNvSpPr>
            <p:nvPr/>
          </p:nvSpPr>
          <p:spPr bwMode="auto">
            <a:xfrm>
              <a:off x="941" y="2436"/>
              <a:ext cx="1" cy="1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218" name="Group 39"/>
            <p:cNvGrpSpPr>
              <a:grpSpLocks/>
            </p:cNvGrpSpPr>
            <p:nvPr/>
          </p:nvGrpSpPr>
          <p:grpSpPr bwMode="auto">
            <a:xfrm>
              <a:off x="596" y="2530"/>
              <a:ext cx="345" cy="42"/>
              <a:chOff x="596" y="2530"/>
              <a:chExt cx="345" cy="42"/>
            </a:xfrm>
          </p:grpSpPr>
          <p:sp>
            <p:nvSpPr>
              <p:cNvPr id="901" name="Line 36"/>
              <p:cNvSpPr>
                <a:spLocks noChangeShapeType="1"/>
              </p:cNvSpPr>
              <p:nvPr/>
            </p:nvSpPr>
            <p:spPr bwMode="auto">
              <a:xfrm>
                <a:off x="684" y="2551"/>
                <a:ext cx="16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02" name="Freeform 37"/>
              <p:cNvSpPr>
                <a:spLocks/>
              </p:cNvSpPr>
              <p:nvPr/>
            </p:nvSpPr>
            <p:spPr bwMode="auto">
              <a:xfrm>
                <a:off x="596" y="2530"/>
                <a:ext cx="90" cy="41"/>
              </a:xfrm>
              <a:custGeom>
                <a:avLst/>
                <a:gdLst>
                  <a:gd name="T0" fmla="*/ 181 w 181"/>
                  <a:gd name="T1" fmla="*/ 0 h 83"/>
                  <a:gd name="T2" fmla="*/ 0 w 181"/>
                  <a:gd name="T3" fmla="*/ 42 h 83"/>
                  <a:gd name="T4" fmla="*/ 181 w 181"/>
                  <a:gd name="T5" fmla="*/ 83 h 83"/>
                  <a:gd name="T6" fmla="*/ 181 w 181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83">
                    <a:moveTo>
                      <a:pt x="181" y="0"/>
                    </a:moveTo>
                    <a:lnTo>
                      <a:pt x="0" y="42"/>
                    </a:lnTo>
                    <a:lnTo>
                      <a:pt x="181" y="83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03" name="Freeform 38"/>
              <p:cNvSpPr>
                <a:spLocks/>
              </p:cNvSpPr>
              <p:nvPr/>
            </p:nvSpPr>
            <p:spPr bwMode="auto">
              <a:xfrm>
                <a:off x="851" y="2531"/>
                <a:ext cx="90" cy="41"/>
              </a:xfrm>
              <a:custGeom>
                <a:avLst/>
                <a:gdLst>
                  <a:gd name="T0" fmla="*/ 0 w 180"/>
                  <a:gd name="T1" fmla="*/ 83 h 83"/>
                  <a:gd name="T2" fmla="*/ 180 w 180"/>
                  <a:gd name="T3" fmla="*/ 40 h 83"/>
                  <a:gd name="T4" fmla="*/ 0 w 180"/>
                  <a:gd name="T5" fmla="*/ 0 h 83"/>
                  <a:gd name="T6" fmla="*/ 0 w 18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83">
                    <a:moveTo>
                      <a:pt x="0" y="83"/>
                    </a:moveTo>
                    <a:lnTo>
                      <a:pt x="180" y="40"/>
                    </a:lnTo>
                    <a:lnTo>
                      <a:pt x="0" y="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19" name="Rectangle 40"/>
            <p:cNvSpPr>
              <a:spLocks noChangeArrowheads="1"/>
            </p:cNvSpPr>
            <p:nvPr/>
          </p:nvSpPr>
          <p:spPr bwMode="auto">
            <a:xfrm>
              <a:off x="596" y="2608"/>
              <a:ext cx="40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0" name="Rectangle 41"/>
            <p:cNvSpPr>
              <a:spLocks noChangeArrowheads="1"/>
            </p:cNvSpPr>
            <p:nvPr/>
          </p:nvSpPr>
          <p:spPr bwMode="auto">
            <a:xfrm>
              <a:off x="659" y="2625"/>
              <a:ext cx="39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200" b="1" dirty="0" smtClean="0">
                  <a:latin typeface="Comic Sans MS" panose="030F0702030302020204" pitchFamily="66" charset="0"/>
                </a:rPr>
                <a:t>0.8 μS </a:t>
              </a:r>
              <a:endParaRPr lang="en-US" altLang="zh-CN" sz="12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223" name="Line 44"/>
            <p:cNvSpPr>
              <a:spLocks noChangeShapeType="1"/>
            </p:cNvSpPr>
            <p:nvPr/>
          </p:nvSpPr>
          <p:spPr bwMode="auto">
            <a:xfrm>
              <a:off x="1504" y="2435"/>
              <a:ext cx="1" cy="1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4" name="Line 45"/>
            <p:cNvSpPr>
              <a:spLocks noChangeShapeType="1"/>
            </p:cNvSpPr>
            <p:nvPr/>
          </p:nvSpPr>
          <p:spPr bwMode="auto">
            <a:xfrm>
              <a:off x="1850" y="2435"/>
              <a:ext cx="1" cy="1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225" name="Group 49"/>
            <p:cNvGrpSpPr>
              <a:grpSpLocks/>
            </p:cNvGrpSpPr>
            <p:nvPr/>
          </p:nvGrpSpPr>
          <p:grpSpPr bwMode="auto">
            <a:xfrm>
              <a:off x="1504" y="2529"/>
              <a:ext cx="346" cy="43"/>
              <a:chOff x="1504" y="2529"/>
              <a:chExt cx="346" cy="43"/>
            </a:xfrm>
          </p:grpSpPr>
          <p:sp>
            <p:nvSpPr>
              <p:cNvPr id="898" name="Line 46"/>
              <p:cNvSpPr>
                <a:spLocks noChangeShapeType="1"/>
              </p:cNvSpPr>
              <p:nvPr/>
            </p:nvSpPr>
            <p:spPr bwMode="auto">
              <a:xfrm>
                <a:off x="1593" y="2550"/>
                <a:ext cx="16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99" name="Freeform 47"/>
              <p:cNvSpPr>
                <a:spLocks/>
              </p:cNvSpPr>
              <p:nvPr/>
            </p:nvSpPr>
            <p:spPr bwMode="auto">
              <a:xfrm>
                <a:off x="1504" y="2529"/>
                <a:ext cx="90" cy="41"/>
              </a:xfrm>
              <a:custGeom>
                <a:avLst/>
                <a:gdLst>
                  <a:gd name="T0" fmla="*/ 180 w 180"/>
                  <a:gd name="T1" fmla="*/ 0 h 83"/>
                  <a:gd name="T2" fmla="*/ 0 w 180"/>
                  <a:gd name="T3" fmla="*/ 43 h 83"/>
                  <a:gd name="T4" fmla="*/ 180 w 180"/>
                  <a:gd name="T5" fmla="*/ 83 h 83"/>
                  <a:gd name="T6" fmla="*/ 180 w 180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83">
                    <a:moveTo>
                      <a:pt x="180" y="0"/>
                    </a:moveTo>
                    <a:lnTo>
                      <a:pt x="0" y="43"/>
                    </a:lnTo>
                    <a:lnTo>
                      <a:pt x="180" y="83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900" name="Freeform 48"/>
              <p:cNvSpPr>
                <a:spLocks/>
              </p:cNvSpPr>
              <p:nvPr/>
            </p:nvSpPr>
            <p:spPr bwMode="auto">
              <a:xfrm>
                <a:off x="1759" y="2531"/>
                <a:ext cx="91" cy="41"/>
              </a:xfrm>
              <a:custGeom>
                <a:avLst/>
                <a:gdLst>
                  <a:gd name="T0" fmla="*/ 0 w 180"/>
                  <a:gd name="T1" fmla="*/ 83 h 83"/>
                  <a:gd name="T2" fmla="*/ 180 w 180"/>
                  <a:gd name="T3" fmla="*/ 40 h 83"/>
                  <a:gd name="T4" fmla="*/ 0 w 180"/>
                  <a:gd name="T5" fmla="*/ 0 h 83"/>
                  <a:gd name="T6" fmla="*/ 0 w 18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83">
                    <a:moveTo>
                      <a:pt x="0" y="83"/>
                    </a:moveTo>
                    <a:lnTo>
                      <a:pt x="180" y="40"/>
                    </a:lnTo>
                    <a:lnTo>
                      <a:pt x="0" y="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26" name="Rectangle 50"/>
            <p:cNvSpPr>
              <a:spLocks noChangeArrowheads="1"/>
            </p:cNvSpPr>
            <p:nvPr/>
          </p:nvSpPr>
          <p:spPr bwMode="auto">
            <a:xfrm>
              <a:off x="1504" y="2607"/>
              <a:ext cx="40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27" name="Rectangle 51"/>
            <p:cNvSpPr>
              <a:spLocks noChangeArrowheads="1"/>
            </p:cNvSpPr>
            <p:nvPr/>
          </p:nvSpPr>
          <p:spPr bwMode="auto">
            <a:xfrm>
              <a:off x="1567" y="2625"/>
              <a:ext cx="39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200" b="1" dirty="0" smtClean="0">
                  <a:latin typeface="Comic Sans MS" panose="030F0702030302020204" pitchFamily="66" charset="0"/>
                </a:rPr>
                <a:t>0.8 μS </a:t>
              </a:r>
              <a:endParaRPr lang="en-US" altLang="zh-CN" sz="12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230" name="Rectangle 55"/>
            <p:cNvSpPr>
              <a:spLocks noChangeArrowheads="1"/>
            </p:cNvSpPr>
            <p:nvPr/>
          </p:nvSpPr>
          <p:spPr bwMode="auto">
            <a:xfrm>
              <a:off x="4115" y="1833"/>
              <a:ext cx="111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000" b="1" dirty="0">
                  <a:latin typeface="Comic Sans MS" panose="030F0702030302020204" pitchFamily="66" charset="0"/>
                </a:rPr>
                <a:t>56</a:t>
              </a:r>
              <a:r>
                <a:rPr lang="en-US" altLang="zh-CN" sz="1200" b="1" dirty="0">
                  <a:latin typeface="Comic Sans MS" panose="030F0702030302020204" pitchFamily="66" charset="0"/>
                </a:rPr>
                <a:t> or </a:t>
              </a:r>
              <a:r>
                <a:rPr lang="en-US" altLang="zh-CN" sz="1000" b="1" dirty="0">
                  <a:latin typeface="Comic Sans MS" panose="030F0702030302020204" pitchFamily="66" charset="0"/>
                </a:rPr>
                <a:t>112</a:t>
              </a:r>
              <a:r>
                <a:rPr lang="en-US" altLang="zh-CN" sz="1200" b="1" dirty="0">
                  <a:latin typeface="Comic Sans MS" panose="030F0702030302020204" pitchFamily="66" charset="0"/>
                </a:rPr>
                <a:t> </a:t>
              </a:r>
              <a:r>
                <a:rPr lang="en-US" altLang="zh-CN" sz="1000" b="1" dirty="0">
                  <a:latin typeface="Comic Sans MS" panose="030F0702030302020204" pitchFamily="66" charset="0"/>
                </a:rPr>
                <a:t>data</a:t>
              </a:r>
              <a:r>
                <a:rPr lang="en-US" altLang="zh-CN" sz="1200" b="1" dirty="0">
                  <a:latin typeface="Comic Sans MS" panose="030F0702030302020204" pitchFamily="66" charset="0"/>
                </a:rPr>
                <a:t> </a:t>
              </a:r>
              <a:r>
                <a:rPr lang="en-US" altLang="zh-CN" sz="1000" b="1" dirty="0">
                  <a:latin typeface="Comic Sans MS" panose="030F0702030302020204" pitchFamily="66" charset="0"/>
                </a:rPr>
                <a:t>bits</a:t>
              </a:r>
            </a:p>
          </p:txBody>
        </p:sp>
        <p:sp>
          <p:nvSpPr>
            <p:cNvPr id="231" name="Line 56"/>
            <p:cNvSpPr>
              <a:spLocks noChangeShapeType="1"/>
            </p:cNvSpPr>
            <p:nvPr/>
          </p:nvSpPr>
          <p:spPr bwMode="auto">
            <a:xfrm>
              <a:off x="610" y="1474"/>
              <a:ext cx="1" cy="3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32" name="Line 57"/>
            <p:cNvSpPr>
              <a:spLocks noChangeShapeType="1"/>
            </p:cNvSpPr>
            <p:nvPr/>
          </p:nvSpPr>
          <p:spPr bwMode="auto">
            <a:xfrm>
              <a:off x="1530" y="1474"/>
              <a:ext cx="1" cy="3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233" name="Group 61"/>
            <p:cNvGrpSpPr>
              <a:grpSpLocks/>
            </p:cNvGrpSpPr>
            <p:nvPr/>
          </p:nvGrpSpPr>
          <p:grpSpPr bwMode="auto">
            <a:xfrm>
              <a:off x="610" y="1510"/>
              <a:ext cx="920" cy="44"/>
              <a:chOff x="610" y="1510"/>
              <a:chExt cx="920" cy="44"/>
            </a:xfrm>
          </p:grpSpPr>
          <p:sp>
            <p:nvSpPr>
              <p:cNvPr id="895" name="Line 58"/>
              <p:cNvSpPr>
                <a:spLocks noChangeShapeType="1"/>
              </p:cNvSpPr>
              <p:nvPr/>
            </p:nvSpPr>
            <p:spPr bwMode="auto">
              <a:xfrm>
                <a:off x="698" y="1531"/>
                <a:ext cx="74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96" name="Freeform 59"/>
              <p:cNvSpPr>
                <a:spLocks/>
              </p:cNvSpPr>
              <p:nvPr/>
            </p:nvSpPr>
            <p:spPr bwMode="auto">
              <a:xfrm>
                <a:off x="610" y="1510"/>
                <a:ext cx="90" cy="42"/>
              </a:xfrm>
              <a:custGeom>
                <a:avLst/>
                <a:gdLst>
                  <a:gd name="T0" fmla="*/ 181 w 181"/>
                  <a:gd name="T1" fmla="*/ 0 h 82"/>
                  <a:gd name="T2" fmla="*/ 0 w 181"/>
                  <a:gd name="T3" fmla="*/ 42 h 82"/>
                  <a:gd name="T4" fmla="*/ 181 w 181"/>
                  <a:gd name="T5" fmla="*/ 82 h 82"/>
                  <a:gd name="T6" fmla="*/ 181 w 181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82">
                    <a:moveTo>
                      <a:pt x="181" y="0"/>
                    </a:moveTo>
                    <a:lnTo>
                      <a:pt x="0" y="42"/>
                    </a:lnTo>
                    <a:lnTo>
                      <a:pt x="181" y="82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97" name="Freeform 60"/>
              <p:cNvSpPr>
                <a:spLocks/>
              </p:cNvSpPr>
              <p:nvPr/>
            </p:nvSpPr>
            <p:spPr bwMode="auto">
              <a:xfrm>
                <a:off x="1440" y="1512"/>
                <a:ext cx="90" cy="42"/>
              </a:xfrm>
              <a:custGeom>
                <a:avLst/>
                <a:gdLst>
                  <a:gd name="T0" fmla="*/ 0 w 180"/>
                  <a:gd name="T1" fmla="*/ 82 h 82"/>
                  <a:gd name="T2" fmla="*/ 180 w 180"/>
                  <a:gd name="T3" fmla="*/ 40 h 82"/>
                  <a:gd name="T4" fmla="*/ 0 w 180"/>
                  <a:gd name="T5" fmla="*/ 0 h 82"/>
                  <a:gd name="T6" fmla="*/ 0 w 180"/>
                  <a:gd name="T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82">
                    <a:moveTo>
                      <a:pt x="0" y="82"/>
                    </a:moveTo>
                    <a:lnTo>
                      <a:pt x="180" y="40"/>
                    </a:lnTo>
                    <a:lnTo>
                      <a:pt x="0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35" name="Rectangle 63"/>
            <p:cNvSpPr>
              <a:spLocks noChangeArrowheads="1"/>
            </p:cNvSpPr>
            <p:nvPr/>
          </p:nvSpPr>
          <p:spPr bwMode="auto">
            <a:xfrm>
              <a:off x="846" y="1367"/>
              <a:ext cx="39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200" b="1" dirty="0" smtClean="0">
                  <a:latin typeface="Comic Sans MS" panose="030F0702030302020204" pitchFamily="66" charset="0"/>
                </a:rPr>
                <a:t>2.0 μS </a:t>
              </a:r>
              <a:endParaRPr lang="en-US" altLang="zh-CN" sz="12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236" name="Rectangle 64"/>
            <p:cNvSpPr>
              <a:spLocks noChangeArrowheads="1"/>
            </p:cNvSpPr>
            <p:nvPr/>
          </p:nvSpPr>
          <p:spPr bwMode="auto">
            <a:xfrm>
              <a:off x="1071" y="1366"/>
              <a:ext cx="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zh-CN" sz="1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grpSp>
          <p:nvGrpSpPr>
            <p:cNvPr id="238" name="Group 69"/>
            <p:cNvGrpSpPr>
              <a:grpSpLocks/>
            </p:cNvGrpSpPr>
            <p:nvPr/>
          </p:nvGrpSpPr>
          <p:grpSpPr bwMode="auto">
            <a:xfrm>
              <a:off x="1530" y="1510"/>
              <a:ext cx="1266" cy="44"/>
              <a:chOff x="1530" y="1510"/>
              <a:chExt cx="1266" cy="44"/>
            </a:xfrm>
          </p:grpSpPr>
          <p:sp>
            <p:nvSpPr>
              <p:cNvPr id="892" name="Line 66"/>
              <p:cNvSpPr>
                <a:spLocks noChangeShapeType="1"/>
              </p:cNvSpPr>
              <p:nvPr/>
            </p:nvSpPr>
            <p:spPr bwMode="auto">
              <a:xfrm>
                <a:off x="1618" y="1531"/>
                <a:ext cx="109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93" name="Freeform 67"/>
              <p:cNvSpPr>
                <a:spLocks/>
              </p:cNvSpPr>
              <p:nvPr/>
            </p:nvSpPr>
            <p:spPr bwMode="auto">
              <a:xfrm>
                <a:off x="1530" y="1510"/>
                <a:ext cx="90" cy="42"/>
              </a:xfrm>
              <a:custGeom>
                <a:avLst/>
                <a:gdLst>
                  <a:gd name="T0" fmla="*/ 181 w 181"/>
                  <a:gd name="T1" fmla="*/ 0 h 82"/>
                  <a:gd name="T2" fmla="*/ 0 w 181"/>
                  <a:gd name="T3" fmla="*/ 42 h 82"/>
                  <a:gd name="T4" fmla="*/ 181 w 181"/>
                  <a:gd name="T5" fmla="*/ 82 h 82"/>
                  <a:gd name="T6" fmla="*/ 181 w 181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82">
                    <a:moveTo>
                      <a:pt x="181" y="0"/>
                    </a:moveTo>
                    <a:lnTo>
                      <a:pt x="0" y="42"/>
                    </a:lnTo>
                    <a:lnTo>
                      <a:pt x="181" y="82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94" name="Freeform 68"/>
              <p:cNvSpPr>
                <a:spLocks/>
              </p:cNvSpPr>
              <p:nvPr/>
            </p:nvSpPr>
            <p:spPr bwMode="auto">
              <a:xfrm>
                <a:off x="2706" y="1512"/>
                <a:ext cx="90" cy="42"/>
              </a:xfrm>
              <a:custGeom>
                <a:avLst/>
                <a:gdLst>
                  <a:gd name="T0" fmla="*/ 0 w 180"/>
                  <a:gd name="T1" fmla="*/ 82 h 82"/>
                  <a:gd name="T2" fmla="*/ 180 w 180"/>
                  <a:gd name="T3" fmla="*/ 40 h 82"/>
                  <a:gd name="T4" fmla="*/ 0 w 180"/>
                  <a:gd name="T5" fmla="*/ 0 h 82"/>
                  <a:gd name="T6" fmla="*/ 0 w 180"/>
                  <a:gd name="T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82">
                    <a:moveTo>
                      <a:pt x="0" y="82"/>
                    </a:moveTo>
                    <a:lnTo>
                      <a:pt x="180" y="40"/>
                    </a:lnTo>
                    <a:lnTo>
                      <a:pt x="0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39" name="Rectangle 70"/>
            <p:cNvSpPr>
              <a:spLocks noChangeArrowheads="1"/>
            </p:cNvSpPr>
            <p:nvPr/>
          </p:nvSpPr>
          <p:spPr bwMode="auto">
            <a:xfrm>
              <a:off x="1818" y="1359"/>
              <a:ext cx="55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40" name="Rectangle 71"/>
            <p:cNvSpPr>
              <a:spLocks noChangeArrowheads="1"/>
            </p:cNvSpPr>
            <p:nvPr/>
          </p:nvSpPr>
          <p:spPr bwMode="auto">
            <a:xfrm>
              <a:off x="1928" y="1377"/>
              <a:ext cx="47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000" b="1" dirty="0">
                  <a:latin typeface="Comic Sans MS" panose="030F0702030302020204" pitchFamily="66" charset="0"/>
                </a:rPr>
                <a:t>2.75</a:t>
              </a:r>
              <a:r>
                <a:rPr lang="en-US" altLang="zh-CN" sz="1200" b="1" dirty="0" smtClean="0">
                  <a:latin typeface="Comic Sans MS" panose="030F0702030302020204" pitchFamily="66" charset="0"/>
                </a:rPr>
                <a:t> </a:t>
              </a:r>
              <a:r>
                <a:rPr lang="en-US" altLang="zh-CN" sz="1000" b="1" dirty="0">
                  <a:latin typeface="Comic Sans MS" panose="030F0702030302020204" pitchFamily="66" charset="0"/>
                </a:rPr>
                <a:t>μS</a:t>
              </a:r>
              <a:r>
                <a:rPr lang="en-US" altLang="zh-CN" sz="1200" b="1" dirty="0" smtClean="0">
                  <a:latin typeface="Comic Sans MS" panose="030F0702030302020204" pitchFamily="66" charset="0"/>
                </a:rPr>
                <a:t> </a:t>
              </a:r>
              <a:endParaRPr lang="en-US" altLang="zh-CN" sz="12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243" name="Line 74"/>
            <p:cNvSpPr>
              <a:spLocks noChangeShapeType="1"/>
            </p:cNvSpPr>
            <p:nvPr/>
          </p:nvSpPr>
          <p:spPr bwMode="auto">
            <a:xfrm>
              <a:off x="5443" y="1474"/>
              <a:ext cx="1" cy="5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44" name="Line 75"/>
            <p:cNvSpPr>
              <a:spLocks noChangeShapeType="1"/>
            </p:cNvSpPr>
            <p:nvPr/>
          </p:nvSpPr>
          <p:spPr bwMode="auto">
            <a:xfrm>
              <a:off x="5212" y="1474"/>
              <a:ext cx="1" cy="5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245" name="Group 78"/>
            <p:cNvGrpSpPr>
              <a:grpSpLocks/>
            </p:cNvGrpSpPr>
            <p:nvPr/>
          </p:nvGrpSpPr>
          <p:grpSpPr bwMode="auto">
            <a:xfrm>
              <a:off x="5443" y="1625"/>
              <a:ext cx="172" cy="42"/>
              <a:chOff x="5443" y="1625"/>
              <a:chExt cx="172" cy="42"/>
            </a:xfrm>
          </p:grpSpPr>
          <p:sp>
            <p:nvSpPr>
              <p:cNvPr id="890" name="Line 76"/>
              <p:cNvSpPr>
                <a:spLocks noChangeShapeType="1"/>
              </p:cNvSpPr>
              <p:nvPr/>
            </p:nvSpPr>
            <p:spPr bwMode="auto">
              <a:xfrm>
                <a:off x="5531" y="1646"/>
                <a:ext cx="8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91" name="Freeform 77"/>
              <p:cNvSpPr>
                <a:spLocks/>
              </p:cNvSpPr>
              <p:nvPr/>
            </p:nvSpPr>
            <p:spPr bwMode="auto">
              <a:xfrm>
                <a:off x="5443" y="1625"/>
                <a:ext cx="90" cy="42"/>
              </a:xfrm>
              <a:custGeom>
                <a:avLst/>
                <a:gdLst>
                  <a:gd name="T0" fmla="*/ 181 w 181"/>
                  <a:gd name="T1" fmla="*/ 0 h 82"/>
                  <a:gd name="T2" fmla="*/ 0 w 181"/>
                  <a:gd name="T3" fmla="*/ 42 h 82"/>
                  <a:gd name="T4" fmla="*/ 181 w 181"/>
                  <a:gd name="T5" fmla="*/ 82 h 82"/>
                  <a:gd name="T6" fmla="*/ 181 w 181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82">
                    <a:moveTo>
                      <a:pt x="181" y="0"/>
                    </a:moveTo>
                    <a:lnTo>
                      <a:pt x="0" y="42"/>
                    </a:lnTo>
                    <a:lnTo>
                      <a:pt x="181" y="82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246" name="Group 81"/>
            <p:cNvGrpSpPr>
              <a:grpSpLocks/>
            </p:cNvGrpSpPr>
            <p:nvPr/>
          </p:nvGrpSpPr>
          <p:grpSpPr bwMode="auto">
            <a:xfrm>
              <a:off x="4695" y="1626"/>
              <a:ext cx="517" cy="42"/>
              <a:chOff x="4695" y="1626"/>
              <a:chExt cx="517" cy="42"/>
            </a:xfrm>
          </p:grpSpPr>
          <p:sp>
            <p:nvSpPr>
              <p:cNvPr id="888" name="Line 79"/>
              <p:cNvSpPr>
                <a:spLocks noChangeShapeType="1"/>
              </p:cNvSpPr>
              <p:nvPr/>
            </p:nvSpPr>
            <p:spPr bwMode="auto">
              <a:xfrm>
                <a:off x="4695" y="1646"/>
                <a:ext cx="42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89" name="Freeform 80"/>
              <p:cNvSpPr>
                <a:spLocks/>
              </p:cNvSpPr>
              <p:nvPr/>
            </p:nvSpPr>
            <p:spPr bwMode="auto">
              <a:xfrm>
                <a:off x="5122" y="1626"/>
                <a:ext cx="90" cy="42"/>
              </a:xfrm>
              <a:custGeom>
                <a:avLst/>
                <a:gdLst>
                  <a:gd name="T0" fmla="*/ 0 w 180"/>
                  <a:gd name="T1" fmla="*/ 82 h 82"/>
                  <a:gd name="T2" fmla="*/ 180 w 180"/>
                  <a:gd name="T3" fmla="*/ 40 h 82"/>
                  <a:gd name="T4" fmla="*/ 0 w 180"/>
                  <a:gd name="T5" fmla="*/ 0 h 82"/>
                  <a:gd name="T6" fmla="*/ 0 w 180"/>
                  <a:gd name="T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82">
                    <a:moveTo>
                      <a:pt x="0" y="82"/>
                    </a:moveTo>
                    <a:lnTo>
                      <a:pt x="180" y="40"/>
                    </a:lnTo>
                    <a:lnTo>
                      <a:pt x="0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47" name="Rectangle 82"/>
            <p:cNvSpPr>
              <a:spLocks noChangeArrowheads="1"/>
            </p:cNvSpPr>
            <p:nvPr/>
          </p:nvSpPr>
          <p:spPr bwMode="auto">
            <a:xfrm>
              <a:off x="4580" y="1474"/>
              <a:ext cx="5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48" name="Rectangle 83"/>
            <p:cNvSpPr>
              <a:spLocks noChangeArrowheads="1"/>
            </p:cNvSpPr>
            <p:nvPr/>
          </p:nvSpPr>
          <p:spPr bwMode="auto">
            <a:xfrm>
              <a:off x="4731" y="1491"/>
              <a:ext cx="35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000" b="1" dirty="0">
                  <a:latin typeface="Comic Sans MS" panose="030F0702030302020204" pitchFamily="66" charset="0"/>
                </a:rPr>
                <a:t>0.5</a:t>
              </a:r>
              <a:r>
                <a:rPr lang="en-US" altLang="zh-CN" sz="1200" b="1" dirty="0" smtClean="0">
                  <a:latin typeface="Comic Sans MS" panose="030F0702030302020204" pitchFamily="66" charset="0"/>
                </a:rPr>
                <a:t> </a:t>
              </a:r>
              <a:r>
                <a:rPr lang="en-US" altLang="zh-CN" sz="1000" b="1" dirty="0">
                  <a:latin typeface="Comic Sans MS" panose="030F0702030302020204" pitchFamily="66" charset="0"/>
                </a:rPr>
                <a:t>μS</a:t>
              </a:r>
            </a:p>
          </p:txBody>
        </p:sp>
        <p:sp>
          <p:nvSpPr>
            <p:cNvPr id="251" name="Rectangle 86"/>
            <p:cNvSpPr>
              <a:spLocks noChangeArrowheads="1"/>
            </p:cNvSpPr>
            <p:nvPr/>
          </p:nvSpPr>
          <p:spPr bwMode="auto">
            <a:xfrm>
              <a:off x="3832" y="1819"/>
              <a:ext cx="17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2" name="Rectangle 87"/>
            <p:cNvSpPr>
              <a:spLocks noChangeArrowheads="1"/>
            </p:cNvSpPr>
            <p:nvPr/>
          </p:nvSpPr>
          <p:spPr bwMode="auto">
            <a:xfrm>
              <a:off x="3865" y="1827"/>
              <a:ext cx="119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000" b="1" dirty="0">
                  <a:latin typeface="Comic Sans MS" panose="030F0702030302020204" pitchFamily="66" charset="0"/>
                </a:rPr>
                <a:t>P6</a:t>
              </a:r>
            </a:p>
          </p:txBody>
        </p:sp>
        <p:grpSp>
          <p:nvGrpSpPr>
            <p:cNvPr id="253" name="Group 91"/>
            <p:cNvGrpSpPr>
              <a:grpSpLocks/>
            </p:cNvGrpSpPr>
            <p:nvPr/>
          </p:nvGrpSpPr>
          <p:grpSpPr bwMode="auto">
            <a:xfrm>
              <a:off x="2221" y="1913"/>
              <a:ext cx="575" cy="42"/>
              <a:chOff x="2221" y="1913"/>
              <a:chExt cx="575" cy="42"/>
            </a:xfrm>
          </p:grpSpPr>
          <p:sp>
            <p:nvSpPr>
              <p:cNvPr id="885" name="Line 88"/>
              <p:cNvSpPr>
                <a:spLocks noChangeShapeType="1"/>
              </p:cNvSpPr>
              <p:nvPr/>
            </p:nvSpPr>
            <p:spPr bwMode="auto">
              <a:xfrm>
                <a:off x="2309" y="1934"/>
                <a:ext cx="3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86" name="Freeform 89"/>
              <p:cNvSpPr>
                <a:spLocks/>
              </p:cNvSpPr>
              <p:nvPr/>
            </p:nvSpPr>
            <p:spPr bwMode="auto">
              <a:xfrm>
                <a:off x="2221" y="1913"/>
                <a:ext cx="90" cy="41"/>
              </a:xfrm>
              <a:custGeom>
                <a:avLst/>
                <a:gdLst>
                  <a:gd name="T0" fmla="*/ 181 w 181"/>
                  <a:gd name="T1" fmla="*/ 0 h 83"/>
                  <a:gd name="T2" fmla="*/ 0 w 181"/>
                  <a:gd name="T3" fmla="*/ 43 h 83"/>
                  <a:gd name="T4" fmla="*/ 181 w 181"/>
                  <a:gd name="T5" fmla="*/ 83 h 83"/>
                  <a:gd name="T6" fmla="*/ 181 w 181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83">
                    <a:moveTo>
                      <a:pt x="181" y="0"/>
                    </a:moveTo>
                    <a:lnTo>
                      <a:pt x="0" y="43"/>
                    </a:lnTo>
                    <a:lnTo>
                      <a:pt x="181" y="83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87" name="Freeform 90"/>
              <p:cNvSpPr>
                <a:spLocks/>
              </p:cNvSpPr>
              <p:nvPr/>
            </p:nvSpPr>
            <p:spPr bwMode="auto">
              <a:xfrm>
                <a:off x="2706" y="1914"/>
                <a:ext cx="90" cy="41"/>
              </a:xfrm>
              <a:custGeom>
                <a:avLst/>
                <a:gdLst>
                  <a:gd name="T0" fmla="*/ 0 w 180"/>
                  <a:gd name="T1" fmla="*/ 83 h 83"/>
                  <a:gd name="T2" fmla="*/ 180 w 180"/>
                  <a:gd name="T3" fmla="*/ 41 h 83"/>
                  <a:gd name="T4" fmla="*/ 0 w 180"/>
                  <a:gd name="T5" fmla="*/ 0 h 83"/>
                  <a:gd name="T6" fmla="*/ 0 w 18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83">
                    <a:moveTo>
                      <a:pt x="0" y="83"/>
                    </a:moveTo>
                    <a:lnTo>
                      <a:pt x="180" y="41"/>
                    </a:lnTo>
                    <a:lnTo>
                      <a:pt x="0" y="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54" name="Rectangle 92"/>
            <p:cNvSpPr>
              <a:spLocks noChangeArrowheads="1"/>
            </p:cNvSpPr>
            <p:nvPr/>
          </p:nvSpPr>
          <p:spPr bwMode="auto">
            <a:xfrm>
              <a:off x="2278" y="1703"/>
              <a:ext cx="43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5" name="Rectangle 93"/>
            <p:cNvSpPr>
              <a:spLocks noChangeArrowheads="1"/>
            </p:cNvSpPr>
            <p:nvPr/>
          </p:nvSpPr>
          <p:spPr bwMode="auto">
            <a:xfrm>
              <a:off x="2327" y="1721"/>
              <a:ext cx="47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000" b="1" dirty="0">
                  <a:latin typeface="Comic Sans MS" panose="030F0702030302020204" pitchFamily="66" charset="0"/>
                </a:rPr>
                <a:t>1.25</a:t>
              </a:r>
              <a:r>
                <a:rPr lang="en-US" altLang="zh-CN" sz="1200" b="1" dirty="0" smtClean="0">
                  <a:latin typeface="Comic Sans MS" panose="030F0702030302020204" pitchFamily="66" charset="0"/>
                </a:rPr>
                <a:t> </a:t>
              </a:r>
              <a:r>
                <a:rPr lang="en-US" altLang="zh-CN" sz="1000" b="1" dirty="0">
                  <a:latin typeface="Comic Sans MS" panose="030F0702030302020204" pitchFamily="66" charset="0"/>
                </a:rPr>
                <a:t>μS </a:t>
              </a:r>
            </a:p>
          </p:txBody>
        </p:sp>
        <p:sp>
          <p:nvSpPr>
            <p:cNvPr id="258" name="Line 96"/>
            <p:cNvSpPr>
              <a:spLocks noChangeShapeType="1"/>
            </p:cNvSpPr>
            <p:nvPr/>
          </p:nvSpPr>
          <p:spPr bwMode="auto">
            <a:xfrm>
              <a:off x="2221" y="1819"/>
              <a:ext cx="1" cy="1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9" name="Line 97"/>
            <p:cNvSpPr>
              <a:spLocks noChangeShapeType="1"/>
            </p:cNvSpPr>
            <p:nvPr/>
          </p:nvSpPr>
          <p:spPr bwMode="auto">
            <a:xfrm>
              <a:off x="3141" y="1819"/>
              <a:ext cx="1" cy="1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260" name="Group 104"/>
            <p:cNvGrpSpPr>
              <a:grpSpLocks/>
            </p:cNvGrpSpPr>
            <p:nvPr/>
          </p:nvGrpSpPr>
          <p:grpSpPr bwMode="auto">
            <a:xfrm>
              <a:off x="2911" y="1913"/>
              <a:ext cx="806" cy="42"/>
              <a:chOff x="2911" y="1913"/>
              <a:chExt cx="806" cy="42"/>
            </a:xfrm>
          </p:grpSpPr>
          <p:grpSp>
            <p:nvGrpSpPr>
              <p:cNvPr id="879" name="Group 100"/>
              <p:cNvGrpSpPr>
                <a:grpSpLocks/>
              </p:cNvGrpSpPr>
              <p:nvPr/>
            </p:nvGrpSpPr>
            <p:grpSpPr bwMode="auto">
              <a:xfrm>
                <a:off x="3141" y="1913"/>
                <a:ext cx="576" cy="41"/>
                <a:chOff x="3141" y="1913"/>
                <a:chExt cx="576" cy="41"/>
              </a:xfrm>
            </p:grpSpPr>
            <p:sp>
              <p:nvSpPr>
                <p:cNvPr id="883" name="Line 98"/>
                <p:cNvSpPr>
                  <a:spLocks noChangeShapeType="1"/>
                </p:cNvSpPr>
                <p:nvPr/>
              </p:nvSpPr>
              <p:spPr bwMode="auto">
                <a:xfrm>
                  <a:off x="3229" y="1934"/>
                  <a:ext cx="48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b="1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884" name="Freeform 99"/>
                <p:cNvSpPr>
                  <a:spLocks/>
                </p:cNvSpPr>
                <p:nvPr/>
              </p:nvSpPr>
              <p:spPr bwMode="auto">
                <a:xfrm>
                  <a:off x="3141" y="1913"/>
                  <a:ext cx="90" cy="41"/>
                </a:xfrm>
                <a:custGeom>
                  <a:avLst/>
                  <a:gdLst>
                    <a:gd name="T0" fmla="*/ 181 w 181"/>
                    <a:gd name="T1" fmla="*/ 0 h 83"/>
                    <a:gd name="T2" fmla="*/ 0 w 181"/>
                    <a:gd name="T3" fmla="*/ 43 h 83"/>
                    <a:gd name="T4" fmla="*/ 181 w 181"/>
                    <a:gd name="T5" fmla="*/ 83 h 83"/>
                    <a:gd name="T6" fmla="*/ 181 w 181"/>
                    <a:gd name="T7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1" h="83">
                      <a:moveTo>
                        <a:pt x="181" y="0"/>
                      </a:moveTo>
                      <a:lnTo>
                        <a:pt x="0" y="43"/>
                      </a:lnTo>
                      <a:lnTo>
                        <a:pt x="181" y="83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200" b="1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880" name="Group 103"/>
              <p:cNvGrpSpPr>
                <a:grpSpLocks/>
              </p:cNvGrpSpPr>
              <p:nvPr/>
            </p:nvGrpSpPr>
            <p:grpSpPr bwMode="auto">
              <a:xfrm>
                <a:off x="2911" y="1914"/>
                <a:ext cx="115" cy="41"/>
                <a:chOff x="2911" y="1914"/>
                <a:chExt cx="115" cy="41"/>
              </a:xfrm>
            </p:grpSpPr>
            <p:sp>
              <p:nvSpPr>
                <p:cNvPr id="881" name="Line 101"/>
                <p:cNvSpPr>
                  <a:spLocks noChangeShapeType="1"/>
                </p:cNvSpPr>
                <p:nvPr/>
              </p:nvSpPr>
              <p:spPr bwMode="auto">
                <a:xfrm>
                  <a:off x="2911" y="1934"/>
                  <a:ext cx="27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200" b="1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882" name="Freeform 102"/>
                <p:cNvSpPr>
                  <a:spLocks/>
                </p:cNvSpPr>
                <p:nvPr/>
              </p:nvSpPr>
              <p:spPr bwMode="auto">
                <a:xfrm>
                  <a:off x="2936" y="1914"/>
                  <a:ext cx="90" cy="41"/>
                </a:xfrm>
                <a:custGeom>
                  <a:avLst/>
                  <a:gdLst>
                    <a:gd name="T0" fmla="*/ 0 w 180"/>
                    <a:gd name="T1" fmla="*/ 83 h 83"/>
                    <a:gd name="T2" fmla="*/ 180 w 180"/>
                    <a:gd name="T3" fmla="*/ 41 h 83"/>
                    <a:gd name="T4" fmla="*/ 0 w 180"/>
                    <a:gd name="T5" fmla="*/ 0 h 83"/>
                    <a:gd name="T6" fmla="*/ 0 w 180"/>
                    <a:gd name="T7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0" h="83">
                      <a:moveTo>
                        <a:pt x="0" y="83"/>
                      </a:moveTo>
                      <a:lnTo>
                        <a:pt x="180" y="41"/>
                      </a:lnTo>
                      <a:lnTo>
                        <a:pt x="0" y="0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200" b="1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sp>
          <p:nvSpPr>
            <p:cNvPr id="261" name="Line 105"/>
            <p:cNvSpPr>
              <a:spLocks noChangeShapeType="1"/>
            </p:cNvSpPr>
            <p:nvPr/>
          </p:nvSpPr>
          <p:spPr bwMode="auto">
            <a:xfrm>
              <a:off x="3019" y="1531"/>
              <a:ext cx="1" cy="4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62" name="Line 106"/>
            <p:cNvSpPr>
              <a:spLocks noChangeShapeType="1"/>
            </p:cNvSpPr>
            <p:nvPr/>
          </p:nvSpPr>
          <p:spPr bwMode="auto">
            <a:xfrm>
              <a:off x="2796" y="1474"/>
              <a:ext cx="1" cy="5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263" name="Group 109"/>
            <p:cNvGrpSpPr>
              <a:grpSpLocks/>
            </p:cNvGrpSpPr>
            <p:nvPr/>
          </p:nvGrpSpPr>
          <p:grpSpPr bwMode="auto">
            <a:xfrm>
              <a:off x="3026" y="1625"/>
              <a:ext cx="575" cy="42"/>
              <a:chOff x="3026" y="1625"/>
              <a:chExt cx="575" cy="42"/>
            </a:xfrm>
          </p:grpSpPr>
          <p:sp>
            <p:nvSpPr>
              <p:cNvPr id="877" name="Line 107"/>
              <p:cNvSpPr>
                <a:spLocks noChangeShapeType="1"/>
              </p:cNvSpPr>
              <p:nvPr/>
            </p:nvSpPr>
            <p:spPr bwMode="auto">
              <a:xfrm>
                <a:off x="3114" y="1646"/>
                <a:ext cx="48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78" name="Freeform 108"/>
              <p:cNvSpPr>
                <a:spLocks/>
              </p:cNvSpPr>
              <p:nvPr/>
            </p:nvSpPr>
            <p:spPr bwMode="auto">
              <a:xfrm>
                <a:off x="3026" y="1625"/>
                <a:ext cx="90" cy="42"/>
              </a:xfrm>
              <a:custGeom>
                <a:avLst/>
                <a:gdLst>
                  <a:gd name="T0" fmla="*/ 181 w 181"/>
                  <a:gd name="T1" fmla="*/ 0 h 82"/>
                  <a:gd name="T2" fmla="*/ 0 w 181"/>
                  <a:gd name="T3" fmla="*/ 42 h 82"/>
                  <a:gd name="T4" fmla="*/ 181 w 181"/>
                  <a:gd name="T5" fmla="*/ 82 h 82"/>
                  <a:gd name="T6" fmla="*/ 181 w 181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82">
                    <a:moveTo>
                      <a:pt x="181" y="0"/>
                    </a:moveTo>
                    <a:lnTo>
                      <a:pt x="0" y="42"/>
                    </a:lnTo>
                    <a:lnTo>
                      <a:pt x="181" y="82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264" name="Group 112"/>
            <p:cNvGrpSpPr>
              <a:grpSpLocks/>
            </p:cNvGrpSpPr>
            <p:nvPr/>
          </p:nvGrpSpPr>
          <p:grpSpPr bwMode="auto">
            <a:xfrm>
              <a:off x="2681" y="1626"/>
              <a:ext cx="115" cy="42"/>
              <a:chOff x="2681" y="1626"/>
              <a:chExt cx="115" cy="42"/>
            </a:xfrm>
          </p:grpSpPr>
          <p:sp>
            <p:nvSpPr>
              <p:cNvPr id="875" name="Line 110"/>
              <p:cNvSpPr>
                <a:spLocks noChangeShapeType="1"/>
              </p:cNvSpPr>
              <p:nvPr/>
            </p:nvSpPr>
            <p:spPr bwMode="auto">
              <a:xfrm>
                <a:off x="2681" y="1646"/>
                <a:ext cx="2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76" name="Freeform 111"/>
              <p:cNvSpPr>
                <a:spLocks/>
              </p:cNvSpPr>
              <p:nvPr/>
            </p:nvSpPr>
            <p:spPr bwMode="auto">
              <a:xfrm>
                <a:off x="2706" y="1626"/>
                <a:ext cx="90" cy="42"/>
              </a:xfrm>
              <a:custGeom>
                <a:avLst/>
                <a:gdLst>
                  <a:gd name="T0" fmla="*/ 0 w 180"/>
                  <a:gd name="T1" fmla="*/ 82 h 82"/>
                  <a:gd name="T2" fmla="*/ 180 w 180"/>
                  <a:gd name="T3" fmla="*/ 40 h 82"/>
                  <a:gd name="T4" fmla="*/ 0 w 180"/>
                  <a:gd name="T5" fmla="*/ 0 h 82"/>
                  <a:gd name="T6" fmla="*/ 0 w 180"/>
                  <a:gd name="T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82">
                    <a:moveTo>
                      <a:pt x="0" y="82"/>
                    </a:moveTo>
                    <a:lnTo>
                      <a:pt x="180" y="40"/>
                    </a:lnTo>
                    <a:lnTo>
                      <a:pt x="0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65" name="Rectangle 113"/>
            <p:cNvSpPr>
              <a:spLocks noChangeArrowheads="1"/>
            </p:cNvSpPr>
            <p:nvPr/>
          </p:nvSpPr>
          <p:spPr bwMode="auto">
            <a:xfrm>
              <a:off x="3141" y="1474"/>
              <a:ext cx="5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66" name="Rectangle 114"/>
            <p:cNvSpPr>
              <a:spLocks noChangeArrowheads="1"/>
            </p:cNvSpPr>
            <p:nvPr/>
          </p:nvSpPr>
          <p:spPr bwMode="auto">
            <a:xfrm>
              <a:off x="3293" y="1491"/>
              <a:ext cx="35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000" b="1" dirty="0">
                  <a:latin typeface="Comic Sans MS" panose="030F0702030302020204" pitchFamily="66" charset="0"/>
                </a:rPr>
                <a:t>0.5</a:t>
              </a:r>
              <a:r>
                <a:rPr lang="en-US" altLang="zh-CN" sz="1200" b="1" dirty="0" smtClean="0">
                  <a:latin typeface="Comic Sans MS" panose="030F0702030302020204" pitchFamily="66" charset="0"/>
                </a:rPr>
                <a:t> </a:t>
              </a:r>
              <a:r>
                <a:rPr lang="en-US" altLang="zh-CN" sz="1000" b="1" dirty="0">
                  <a:latin typeface="Comic Sans MS" panose="030F0702030302020204" pitchFamily="66" charset="0"/>
                </a:rPr>
                <a:t>μS</a:t>
              </a:r>
            </a:p>
          </p:txBody>
        </p:sp>
        <p:sp>
          <p:nvSpPr>
            <p:cNvPr id="269" name="Rectangle 117"/>
            <p:cNvSpPr>
              <a:spLocks noChangeArrowheads="1"/>
            </p:cNvSpPr>
            <p:nvPr/>
          </p:nvSpPr>
          <p:spPr bwMode="auto">
            <a:xfrm>
              <a:off x="3199" y="1761"/>
              <a:ext cx="55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70" name="Rectangle 118"/>
            <p:cNvSpPr>
              <a:spLocks noChangeArrowheads="1"/>
            </p:cNvSpPr>
            <p:nvPr/>
          </p:nvSpPr>
          <p:spPr bwMode="auto">
            <a:xfrm>
              <a:off x="3309" y="1779"/>
              <a:ext cx="47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000" b="1" dirty="0">
                  <a:latin typeface="Comic Sans MS" panose="030F0702030302020204" pitchFamily="66" charset="0"/>
                </a:rPr>
                <a:t>0.25</a:t>
              </a:r>
              <a:r>
                <a:rPr lang="en-US" altLang="zh-CN" sz="1200" b="1" dirty="0" smtClean="0">
                  <a:latin typeface="Comic Sans MS" panose="030F0702030302020204" pitchFamily="66" charset="0"/>
                </a:rPr>
                <a:t> </a:t>
              </a:r>
              <a:r>
                <a:rPr lang="en-US" altLang="zh-CN" sz="1000" b="1" dirty="0">
                  <a:latin typeface="Comic Sans MS" panose="030F0702030302020204" pitchFamily="66" charset="0"/>
                </a:rPr>
                <a:t>μS </a:t>
              </a:r>
            </a:p>
          </p:txBody>
        </p:sp>
        <p:sp>
          <p:nvSpPr>
            <p:cNvPr id="273" name="Line 121"/>
            <p:cNvSpPr>
              <a:spLocks noChangeShapeType="1"/>
            </p:cNvSpPr>
            <p:nvPr/>
          </p:nvSpPr>
          <p:spPr bwMode="auto">
            <a:xfrm>
              <a:off x="2221" y="2394"/>
              <a:ext cx="339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274" name="Group 127"/>
            <p:cNvGrpSpPr>
              <a:grpSpLocks/>
            </p:cNvGrpSpPr>
            <p:nvPr/>
          </p:nvGrpSpPr>
          <p:grpSpPr bwMode="auto">
            <a:xfrm>
              <a:off x="143" y="2024"/>
              <a:ext cx="1734" cy="361"/>
              <a:chOff x="143" y="2024"/>
              <a:chExt cx="1734" cy="361"/>
            </a:xfrm>
          </p:grpSpPr>
          <p:sp>
            <p:nvSpPr>
              <p:cNvPr id="870" name="Freeform 122"/>
              <p:cNvSpPr>
                <a:spLocks/>
              </p:cNvSpPr>
              <p:nvPr/>
            </p:nvSpPr>
            <p:spPr bwMode="auto">
              <a:xfrm>
                <a:off x="1516" y="2024"/>
                <a:ext cx="361" cy="352"/>
              </a:xfrm>
              <a:custGeom>
                <a:avLst/>
                <a:gdLst>
                  <a:gd name="T0" fmla="*/ 0 w 723"/>
                  <a:gd name="T1" fmla="*/ 705 h 705"/>
                  <a:gd name="T2" fmla="*/ 32 w 723"/>
                  <a:gd name="T3" fmla="*/ 705 h 705"/>
                  <a:gd name="T4" fmla="*/ 32 w 723"/>
                  <a:gd name="T5" fmla="*/ 15 h 705"/>
                  <a:gd name="T6" fmla="*/ 15 w 723"/>
                  <a:gd name="T7" fmla="*/ 15 h 705"/>
                  <a:gd name="T8" fmla="*/ 15 w 723"/>
                  <a:gd name="T9" fmla="*/ 30 h 705"/>
                  <a:gd name="T10" fmla="*/ 21 w 723"/>
                  <a:gd name="T11" fmla="*/ 30 h 705"/>
                  <a:gd name="T12" fmla="*/ 26 w 723"/>
                  <a:gd name="T13" fmla="*/ 27 h 705"/>
                  <a:gd name="T14" fmla="*/ 30 w 723"/>
                  <a:gd name="T15" fmla="*/ 21 h 705"/>
                  <a:gd name="T16" fmla="*/ 15 w 723"/>
                  <a:gd name="T17" fmla="*/ 32 h 705"/>
                  <a:gd name="T18" fmla="*/ 705 w 723"/>
                  <a:gd name="T19" fmla="*/ 32 h 705"/>
                  <a:gd name="T20" fmla="*/ 705 w 723"/>
                  <a:gd name="T21" fmla="*/ 15 h 705"/>
                  <a:gd name="T22" fmla="*/ 690 w 723"/>
                  <a:gd name="T23" fmla="*/ 15 h 705"/>
                  <a:gd name="T24" fmla="*/ 690 w 723"/>
                  <a:gd name="T25" fmla="*/ 21 h 705"/>
                  <a:gd name="T26" fmla="*/ 694 w 723"/>
                  <a:gd name="T27" fmla="*/ 27 h 705"/>
                  <a:gd name="T28" fmla="*/ 700 w 723"/>
                  <a:gd name="T29" fmla="*/ 30 h 705"/>
                  <a:gd name="T30" fmla="*/ 690 w 723"/>
                  <a:gd name="T31" fmla="*/ 15 h 705"/>
                  <a:gd name="T32" fmla="*/ 690 w 723"/>
                  <a:gd name="T33" fmla="*/ 705 h 705"/>
                  <a:gd name="T34" fmla="*/ 723 w 723"/>
                  <a:gd name="T35" fmla="*/ 705 h 705"/>
                  <a:gd name="T36" fmla="*/ 723 w 723"/>
                  <a:gd name="T37" fmla="*/ 15 h 705"/>
                  <a:gd name="T38" fmla="*/ 721 w 723"/>
                  <a:gd name="T39" fmla="*/ 15 h 705"/>
                  <a:gd name="T40" fmla="*/ 721 w 723"/>
                  <a:gd name="T41" fmla="*/ 9 h 705"/>
                  <a:gd name="T42" fmla="*/ 717 w 723"/>
                  <a:gd name="T43" fmla="*/ 4 h 705"/>
                  <a:gd name="T44" fmla="*/ 711 w 723"/>
                  <a:gd name="T45" fmla="*/ 0 h 705"/>
                  <a:gd name="T46" fmla="*/ 705 w 723"/>
                  <a:gd name="T47" fmla="*/ 0 h 705"/>
                  <a:gd name="T48" fmla="*/ 15 w 723"/>
                  <a:gd name="T49" fmla="*/ 0 h 705"/>
                  <a:gd name="T50" fmla="*/ 15 w 723"/>
                  <a:gd name="T51" fmla="*/ 0 h 705"/>
                  <a:gd name="T52" fmla="*/ 9 w 723"/>
                  <a:gd name="T53" fmla="*/ 0 h 705"/>
                  <a:gd name="T54" fmla="*/ 3 w 723"/>
                  <a:gd name="T55" fmla="*/ 4 h 705"/>
                  <a:gd name="T56" fmla="*/ 0 w 723"/>
                  <a:gd name="T57" fmla="*/ 9 h 705"/>
                  <a:gd name="T58" fmla="*/ 0 w 723"/>
                  <a:gd name="T59" fmla="*/ 15 h 705"/>
                  <a:gd name="T60" fmla="*/ 0 w 723"/>
                  <a:gd name="T61" fmla="*/ 15 h 705"/>
                  <a:gd name="T62" fmla="*/ 0 w 723"/>
                  <a:gd name="T63" fmla="*/ 705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23" h="705">
                    <a:moveTo>
                      <a:pt x="0" y="705"/>
                    </a:moveTo>
                    <a:lnTo>
                      <a:pt x="32" y="705"/>
                    </a:lnTo>
                    <a:lnTo>
                      <a:pt x="32" y="15"/>
                    </a:lnTo>
                    <a:lnTo>
                      <a:pt x="15" y="15"/>
                    </a:lnTo>
                    <a:lnTo>
                      <a:pt x="15" y="30"/>
                    </a:lnTo>
                    <a:lnTo>
                      <a:pt x="21" y="30"/>
                    </a:lnTo>
                    <a:lnTo>
                      <a:pt x="26" y="27"/>
                    </a:lnTo>
                    <a:lnTo>
                      <a:pt x="30" y="21"/>
                    </a:lnTo>
                    <a:lnTo>
                      <a:pt x="15" y="32"/>
                    </a:lnTo>
                    <a:lnTo>
                      <a:pt x="705" y="32"/>
                    </a:lnTo>
                    <a:lnTo>
                      <a:pt x="705" y="15"/>
                    </a:lnTo>
                    <a:lnTo>
                      <a:pt x="690" y="15"/>
                    </a:lnTo>
                    <a:lnTo>
                      <a:pt x="690" y="21"/>
                    </a:lnTo>
                    <a:lnTo>
                      <a:pt x="694" y="27"/>
                    </a:lnTo>
                    <a:lnTo>
                      <a:pt x="700" y="30"/>
                    </a:lnTo>
                    <a:lnTo>
                      <a:pt x="690" y="15"/>
                    </a:lnTo>
                    <a:lnTo>
                      <a:pt x="690" y="705"/>
                    </a:lnTo>
                    <a:lnTo>
                      <a:pt x="723" y="705"/>
                    </a:lnTo>
                    <a:lnTo>
                      <a:pt x="723" y="15"/>
                    </a:lnTo>
                    <a:lnTo>
                      <a:pt x="721" y="15"/>
                    </a:lnTo>
                    <a:lnTo>
                      <a:pt x="721" y="9"/>
                    </a:lnTo>
                    <a:lnTo>
                      <a:pt x="717" y="4"/>
                    </a:lnTo>
                    <a:lnTo>
                      <a:pt x="711" y="0"/>
                    </a:lnTo>
                    <a:lnTo>
                      <a:pt x="70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7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871" name="Group 126"/>
              <p:cNvGrpSpPr>
                <a:grpSpLocks/>
              </p:cNvGrpSpPr>
              <p:nvPr/>
            </p:nvGrpSpPr>
            <p:grpSpPr bwMode="auto">
              <a:xfrm>
                <a:off x="143" y="2024"/>
                <a:ext cx="1380" cy="361"/>
                <a:chOff x="143" y="2024"/>
                <a:chExt cx="1380" cy="361"/>
              </a:xfrm>
            </p:grpSpPr>
            <p:sp>
              <p:nvSpPr>
                <p:cNvPr id="872" name="Rectangle 123"/>
                <p:cNvSpPr>
                  <a:spLocks noChangeArrowheads="1"/>
                </p:cNvSpPr>
                <p:nvPr/>
              </p:nvSpPr>
              <p:spPr bwMode="auto">
                <a:xfrm>
                  <a:off x="143" y="2369"/>
                  <a:ext cx="460" cy="1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200" b="1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873" name="Freeform 124"/>
                <p:cNvSpPr>
                  <a:spLocks/>
                </p:cNvSpPr>
                <p:nvPr/>
              </p:nvSpPr>
              <p:spPr bwMode="auto">
                <a:xfrm>
                  <a:off x="595" y="2024"/>
                  <a:ext cx="362" cy="352"/>
                </a:xfrm>
                <a:custGeom>
                  <a:avLst/>
                  <a:gdLst>
                    <a:gd name="T0" fmla="*/ 0 w 724"/>
                    <a:gd name="T1" fmla="*/ 705 h 705"/>
                    <a:gd name="T2" fmla="*/ 33 w 724"/>
                    <a:gd name="T3" fmla="*/ 705 h 705"/>
                    <a:gd name="T4" fmla="*/ 33 w 724"/>
                    <a:gd name="T5" fmla="*/ 15 h 705"/>
                    <a:gd name="T6" fmla="*/ 16 w 724"/>
                    <a:gd name="T7" fmla="*/ 15 h 705"/>
                    <a:gd name="T8" fmla="*/ 16 w 724"/>
                    <a:gd name="T9" fmla="*/ 30 h 705"/>
                    <a:gd name="T10" fmla="*/ 22 w 724"/>
                    <a:gd name="T11" fmla="*/ 30 h 705"/>
                    <a:gd name="T12" fmla="*/ 27 w 724"/>
                    <a:gd name="T13" fmla="*/ 27 h 705"/>
                    <a:gd name="T14" fmla="*/ 31 w 724"/>
                    <a:gd name="T15" fmla="*/ 21 h 705"/>
                    <a:gd name="T16" fmla="*/ 16 w 724"/>
                    <a:gd name="T17" fmla="*/ 32 h 705"/>
                    <a:gd name="T18" fmla="*/ 706 w 724"/>
                    <a:gd name="T19" fmla="*/ 32 h 705"/>
                    <a:gd name="T20" fmla="*/ 706 w 724"/>
                    <a:gd name="T21" fmla="*/ 15 h 705"/>
                    <a:gd name="T22" fmla="*/ 691 w 724"/>
                    <a:gd name="T23" fmla="*/ 15 h 705"/>
                    <a:gd name="T24" fmla="*/ 691 w 724"/>
                    <a:gd name="T25" fmla="*/ 21 h 705"/>
                    <a:gd name="T26" fmla="*/ 695 w 724"/>
                    <a:gd name="T27" fmla="*/ 27 h 705"/>
                    <a:gd name="T28" fmla="*/ 701 w 724"/>
                    <a:gd name="T29" fmla="*/ 30 h 705"/>
                    <a:gd name="T30" fmla="*/ 691 w 724"/>
                    <a:gd name="T31" fmla="*/ 15 h 705"/>
                    <a:gd name="T32" fmla="*/ 691 w 724"/>
                    <a:gd name="T33" fmla="*/ 705 h 705"/>
                    <a:gd name="T34" fmla="*/ 724 w 724"/>
                    <a:gd name="T35" fmla="*/ 705 h 705"/>
                    <a:gd name="T36" fmla="*/ 724 w 724"/>
                    <a:gd name="T37" fmla="*/ 15 h 705"/>
                    <a:gd name="T38" fmla="*/ 722 w 724"/>
                    <a:gd name="T39" fmla="*/ 15 h 705"/>
                    <a:gd name="T40" fmla="*/ 722 w 724"/>
                    <a:gd name="T41" fmla="*/ 9 h 705"/>
                    <a:gd name="T42" fmla="*/ 718 w 724"/>
                    <a:gd name="T43" fmla="*/ 4 h 705"/>
                    <a:gd name="T44" fmla="*/ 712 w 724"/>
                    <a:gd name="T45" fmla="*/ 0 h 705"/>
                    <a:gd name="T46" fmla="*/ 706 w 724"/>
                    <a:gd name="T47" fmla="*/ 0 h 705"/>
                    <a:gd name="T48" fmla="*/ 16 w 724"/>
                    <a:gd name="T49" fmla="*/ 0 h 705"/>
                    <a:gd name="T50" fmla="*/ 16 w 724"/>
                    <a:gd name="T51" fmla="*/ 0 h 705"/>
                    <a:gd name="T52" fmla="*/ 10 w 724"/>
                    <a:gd name="T53" fmla="*/ 0 h 705"/>
                    <a:gd name="T54" fmla="*/ 4 w 724"/>
                    <a:gd name="T55" fmla="*/ 4 h 705"/>
                    <a:gd name="T56" fmla="*/ 0 w 724"/>
                    <a:gd name="T57" fmla="*/ 9 h 705"/>
                    <a:gd name="T58" fmla="*/ 0 w 724"/>
                    <a:gd name="T59" fmla="*/ 15 h 705"/>
                    <a:gd name="T60" fmla="*/ 0 w 724"/>
                    <a:gd name="T61" fmla="*/ 15 h 705"/>
                    <a:gd name="T62" fmla="*/ 0 w 724"/>
                    <a:gd name="T63" fmla="*/ 705 h 7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24" h="705">
                      <a:moveTo>
                        <a:pt x="0" y="705"/>
                      </a:moveTo>
                      <a:lnTo>
                        <a:pt x="33" y="705"/>
                      </a:lnTo>
                      <a:lnTo>
                        <a:pt x="33" y="15"/>
                      </a:lnTo>
                      <a:lnTo>
                        <a:pt x="16" y="15"/>
                      </a:lnTo>
                      <a:lnTo>
                        <a:pt x="16" y="30"/>
                      </a:lnTo>
                      <a:lnTo>
                        <a:pt x="22" y="30"/>
                      </a:lnTo>
                      <a:lnTo>
                        <a:pt x="27" y="27"/>
                      </a:lnTo>
                      <a:lnTo>
                        <a:pt x="31" y="21"/>
                      </a:lnTo>
                      <a:lnTo>
                        <a:pt x="16" y="32"/>
                      </a:lnTo>
                      <a:lnTo>
                        <a:pt x="706" y="32"/>
                      </a:lnTo>
                      <a:lnTo>
                        <a:pt x="706" y="15"/>
                      </a:lnTo>
                      <a:lnTo>
                        <a:pt x="691" y="15"/>
                      </a:lnTo>
                      <a:lnTo>
                        <a:pt x="691" y="21"/>
                      </a:lnTo>
                      <a:lnTo>
                        <a:pt x="695" y="27"/>
                      </a:lnTo>
                      <a:lnTo>
                        <a:pt x="701" y="30"/>
                      </a:lnTo>
                      <a:lnTo>
                        <a:pt x="691" y="15"/>
                      </a:lnTo>
                      <a:lnTo>
                        <a:pt x="691" y="705"/>
                      </a:lnTo>
                      <a:lnTo>
                        <a:pt x="724" y="705"/>
                      </a:lnTo>
                      <a:lnTo>
                        <a:pt x="724" y="15"/>
                      </a:lnTo>
                      <a:lnTo>
                        <a:pt x="722" y="15"/>
                      </a:lnTo>
                      <a:lnTo>
                        <a:pt x="722" y="9"/>
                      </a:lnTo>
                      <a:lnTo>
                        <a:pt x="718" y="4"/>
                      </a:lnTo>
                      <a:lnTo>
                        <a:pt x="712" y="0"/>
                      </a:lnTo>
                      <a:lnTo>
                        <a:pt x="70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4" y="4"/>
                      </a:ln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7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200" b="1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874" name="Rectangle 125"/>
                <p:cNvSpPr>
                  <a:spLocks noChangeArrowheads="1"/>
                </p:cNvSpPr>
                <p:nvPr/>
              </p:nvSpPr>
              <p:spPr bwMode="auto">
                <a:xfrm>
                  <a:off x="948" y="2369"/>
                  <a:ext cx="575" cy="1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1200" b="1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sp>
          <p:nvSpPr>
            <p:cNvPr id="275" name="Freeform 128"/>
            <p:cNvSpPr>
              <a:spLocks/>
            </p:cNvSpPr>
            <p:nvPr/>
          </p:nvSpPr>
          <p:spPr bwMode="auto">
            <a:xfrm>
              <a:off x="2213" y="2041"/>
              <a:ext cx="1619" cy="353"/>
            </a:xfrm>
            <a:custGeom>
              <a:avLst/>
              <a:gdLst>
                <a:gd name="T0" fmla="*/ 0 w 3237"/>
                <a:gd name="T1" fmla="*/ 705 h 705"/>
                <a:gd name="T2" fmla="*/ 33 w 3237"/>
                <a:gd name="T3" fmla="*/ 705 h 705"/>
                <a:gd name="T4" fmla="*/ 33 w 3237"/>
                <a:gd name="T5" fmla="*/ 16 h 705"/>
                <a:gd name="T6" fmla="*/ 15 w 3237"/>
                <a:gd name="T7" fmla="*/ 16 h 705"/>
                <a:gd name="T8" fmla="*/ 15 w 3237"/>
                <a:gd name="T9" fmla="*/ 31 h 705"/>
                <a:gd name="T10" fmla="*/ 21 w 3237"/>
                <a:gd name="T11" fmla="*/ 31 h 705"/>
                <a:gd name="T12" fmla="*/ 27 w 3237"/>
                <a:gd name="T13" fmla="*/ 27 h 705"/>
                <a:gd name="T14" fmla="*/ 31 w 3237"/>
                <a:gd name="T15" fmla="*/ 21 h 705"/>
                <a:gd name="T16" fmla="*/ 15 w 3237"/>
                <a:gd name="T17" fmla="*/ 33 h 705"/>
                <a:gd name="T18" fmla="*/ 3237 w 3237"/>
                <a:gd name="T19" fmla="*/ 33 h 705"/>
                <a:gd name="T20" fmla="*/ 3237 w 3237"/>
                <a:gd name="T21" fmla="*/ 0 h 705"/>
                <a:gd name="T22" fmla="*/ 15 w 3237"/>
                <a:gd name="T23" fmla="*/ 0 h 705"/>
                <a:gd name="T24" fmla="*/ 15 w 3237"/>
                <a:gd name="T25" fmla="*/ 0 h 705"/>
                <a:gd name="T26" fmla="*/ 10 w 3237"/>
                <a:gd name="T27" fmla="*/ 0 h 705"/>
                <a:gd name="T28" fmla="*/ 4 w 3237"/>
                <a:gd name="T29" fmla="*/ 4 h 705"/>
                <a:gd name="T30" fmla="*/ 0 w 3237"/>
                <a:gd name="T31" fmla="*/ 10 h 705"/>
                <a:gd name="T32" fmla="*/ 0 w 3237"/>
                <a:gd name="T33" fmla="*/ 16 h 705"/>
                <a:gd name="T34" fmla="*/ 0 w 3237"/>
                <a:gd name="T35" fmla="*/ 16 h 705"/>
                <a:gd name="T36" fmla="*/ 0 w 3237"/>
                <a:gd name="T37" fmla="*/ 70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7" h="705">
                  <a:moveTo>
                    <a:pt x="0" y="705"/>
                  </a:moveTo>
                  <a:lnTo>
                    <a:pt x="33" y="705"/>
                  </a:lnTo>
                  <a:lnTo>
                    <a:pt x="33" y="16"/>
                  </a:lnTo>
                  <a:lnTo>
                    <a:pt x="15" y="16"/>
                  </a:lnTo>
                  <a:lnTo>
                    <a:pt x="15" y="31"/>
                  </a:lnTo>
                  <a:lnTo>
                    <a:pt x="21" y="31"/>
                  </a:lnTo>
                  <a:lnTo>
                    <a:pt x="27" y="27"/>
                  </a:lnTo>
                  <a:lnTo>
                    <a:pt x="31" y="21"/>
                  </a:lnTo>
                  <a:lnTo>
                    <a:pt x="15" y="33"/>
                  </a:lnTo>
                  <a:lnTo>
                    <a:pt x="3237" y="33"/>
                  </a:lnTo>
                  <a:lnTo>
                    <a:pt x="323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76" name="Freeform 129"/>
            <p:cNvSpPr>
              <a:spLocks/>
            </p:cNvSpPr>
            <p:nvPr/>
          </p:nvSpPr>
          <p:spPr bwMode="auto">
            <a:xfrm>
              <a:off x="3947" y="2041"/>
              <a:ext cx="1504" cy="353"/>
            </a:xfrm>
            <a:custGeom>
              <a:avLst/>
              <a:gdLst>
                <a:gd name="T0" fmla="*/ 0 w 3010"/>
                <a:gd name="T1" fmla="*/ 0 h 705"/>
                <a:gd name="T2" fmla="*/ 0 w 3010"/>
                <a:gd name="T3" fmla="*/ 33 h 705"/>
                <a:gd name="T4" fmla="*/ 2992 w 3010"/>
                <a:gd name="T5" fmla="*/ 33 h 705"/>
                <a:gd name="T6" fmla="*/ 2992 w 3010"/>
                <a:gd name="T7" fmla="*/ 16 h 705"/>
                <a:gd name="T8" fmla="*/ 2977 w 3010"/>
                <a:gd name="T9" fmla="*/ 16 h 705"/>
                <a:gd name="T10" fmla="*/ 2977 w 3010"/>
                <a:gd name="T11" fmla="*/ 21 h 705"/>
                <a:gd name="T12" fmla="*/ 2981 w 3010"/>
                <a:gd name="T13" fmla="*/ 27 h 705"/>
                <a:gd name="T14" fmla="*/ 2987 w 3010"/>
                <a:gd name="T15" fmla="*/ 31 h 705"/>
                <a:gd name="T16" fmla="*/ 2977 w 3010"/>
                <a:gd name="T17" fmla="*/ 16 h 705"/>
                <a:gd name="T18" fmla="*/ 2977 w 3010"/>
                <a:gd name="T19" fmla="*/ 705 h 705"/>
                <a:gd name="T20" fmla="*/ 3010 w 3010"/>
                <a:gd name="T21" fmla="*/ 705 h 705"/>
                <a:gd name="T22" fmla="*/ 3010 w 3010"/>
                <a:gd name="T23" fmla="*/ 16 h 705"/>
                <a:gd name="T24" fmla="*/ 3008 w 3010"/>
                <a:gd name="T25" fmla="*/ 16 h 705"/>
                <a:gd name="T26" fmla="*/ 3008 w 3010"/>
                <a:gd name="T27" fmla="*/ 10 h 705"/>
                <a:gd name="T28" fmla="*/ 3004 w 3010"/>
                <a:gd name="T29" fmla="*/ 4 h 705"/>
                <a:gd name="T30" fmla="*/ 2998 w 3010"/>
                <a:gd name="T31" fmla="*/ 0 h 705"/>
                <a:gd name="T32" fmla="*/ 2992 w 3010"/>
                <a:gd name="T33" fmla="*/ 0 h 705"/>
                <a:gd name="T34" fmla="*/ 0 w 3010"/>
                <a:gd name="T35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10" h="705">
                  <a:moveTo>
                    <a:pt x="0" y="0"/>
                  </a:moveTo>
                  <a:lnTo>
                    <a:pt x="0" y="33"/>
                  </a:lnTo>
                  <a:lnTo>
                    <a:pt x="2992" y="33"/>
                  </a:lnTo>
                  <a:lnTo>
                    <a:pt x="2992" y="16"/>
                  </a:lnTo>
                  <a:lnTo>
                    <a:pt x="2977" y="16"/>
                  </a:lnTo>
                  <a:lnTo>
                    <a:pt x="2977" y="21"/>
                  </a:lnTo>
                  <a:lnTo>
                    <a:pt x="2981" y="27"/>
                  </a:lnTo>
                  <a:lnTo>
                    <a:pt x="2987" y="31"/>
                  </a:lnTo>
                  <a:lnTo>
                    <a:pt x="2977" y="16"/>
                  </a:lnTo>
                  <a:lnTo>
                    <a:pt x="2977" y="705"/>
                  </a:lnTo>
                  <a:lnTo>
                    <a:pt x="3010" y="705"/>
                  </a:lnTo>
                  <a:lnTo>
                    <a:pt x="3010" y="16"/>
                  </a:lnTo>
                  <a:lnTo>
                    <a:pt x="3008" y="16"/>
                  </a:lnTo>
                  <a:lnTo>
                    <a:pt x="3008" y="10"/>
                  </a:lnTo>
                  <a:lnTo>
                    <a:pt x="3004" y="4"/>
                  </a:lnTo>
                  <a:lnTo>
                    <a:pt x="2998" y="0"/>
                  </a:lnTo>
                  <a:lnTo>
                    <a:pt x="29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77" name="Freeform 130"/>
            <p:cNvSpPr>
              <a:spLocks/>
            </p:cNvSpPr>
            <p:nvPr/>
          </p:nvSpPr>
          <p:spPr bwMode="auto">
            <a:xfrm>
              <a:off x="1869" y="2385"/>
              <a:ext cx="345" cy="17"/>
            </a:xfrm>
            <a:custGeom>
              <a:avLst/>
              <a:gdLst>
                <a:gd name="T0" fmla="*/ 0 w 691"/>
                <a:gd name="T1" fmla="*/ 0 h 35"/>
                <a:gd name="T2" fmla="*/ 0 w 691"/>
                <a:gd name="T3" fmla="*/ 33 h 35"/>
                <a:gd name="T4" fmla="*/ 691 w 691"/>
                <a:gd name="T5" fmla="*/ 35 h 35"/>
                <a:gd name="T6" fmla="*/ 691 w 691"/>
                <a:gd name="T7" fmla="*/ 2 h 35"/>
                <a:gd name="T8" fmla="*/ 0 w 691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1" h="35">
                  <a:moveTo>
                    <a:pt x="0" y="0"/>
                  </a:moveTo>
                  <a:lnTo>
                    <a:pt x="0" y="33"/>
                  </a:lnTo>
                  <a:lnTo>
                    <a:pt x="691" y="35"/>
                  </a:lnTo>
                  <a:lnTo>
                    <a:pt x="69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278" name="Group 133"/>
            <p:cNvGrpSpPr>
              <a:grpSpLocks/>
            </p:cNvGrpSpPr>
            <p:nvPr/>
          </p:nvGrpSpPr>
          <p:grpSpPr bwMode="auto">
            <a:xfrm>
              <a:off x="3084" y="2164"/>
              <a:ext cx="402" cy="804"/>
              <a:chOff x="3084" y="2164"/>
              <a:chExt cx="402" cy="804"/>
            </a:xfrm>
          </p:grpSpPr>
          <p:sp>
            <p:nvSpPr>
              <p:cNvPr id="868" name="Freeform 131"/>
              <p:cNvSpPr>
                <a:spLocks/>
              </p:cNvSpPr>
              <p:nvPr/>
            </p:nvSpPr>
            <p:spPr bwMode="auto">
              <a:xfrm>
                <a:off x="3118" y="2245"/>
                <a:ext cx="368" cy="723"/>
              </a:xfrm>
              <a:custGeom>
                <a:avLst/>
                <a:gdLst>
                  <a:gd name="T0" fmla="*/ 0 w 737"/>
                  <a:gd name="T1" fmla="*/ 0 h 1447"/>
                  <a:gd name="T2" fmla="*/ 603 w 737"/>
                  <a:gd name="T3" fmla="*/ 1447 h 1447"/>
                  <a:gd name="T4" fmla="*/ 737 w 737"/>
                  <a:gd name="T5" fmla="*/ 1447 h 1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7" h="1447">
                    <a:moveTo>
                      <a:pt x="0" y="0"/>
                    </a:moveTo>
                    <a:lnTo>
                      <a:pt x="603" y="1447"/>
                    </a:lnTo>
                    <a:lnTo>
                      <a:pt x="737" y="144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69" name="Freeform 132"/>
              <p:cNvSpPr>
                <a:spLocks/>
              </p:cNvSpPr>
              <p:nvPr/>
            </p:nvSpPr>
            <p:spPr bwMode="auto">
              <a:xfrm>
                <a:off x="3084" y="2164"/>
                <a:ext cx="53" cy="91"/>
              </a:xfrm>
              <a:custGeom>
                <a:avLst/>
                <a:gdLst>
                  <a:gd name="T0" fmla="*/ 108 w 108"/>
                  <a:gd name="T1" fmla="*/ 150 h 182"/>
                  <a:gd name="T2" fmla="*/ 0 w 108"/>
                  <a:gd name="T3" fmla="*/ 0 h 182"/>
                  <a:gd name="T4" fmla="*/ 33 w 108"/>
                  <a:gd name="T5" fmla="*/ 182 h 182"/>
                  <a:gd name="T6" fmla="*/ 108 w 108"/>
                  <a:gd name="T7" fmla="*/ 15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182">
                    <a:moveTo>
                      <a:pt x="108" y="150"/>
                    </a:moveTo>
                    <a:lnTo>
                      <a:pt x="0" y="0"/>
                    </a:lnTo>
                    <a:lnTo>
                      <a:pt x="33" y="182"/>
                    </a:lnTo>
                    <a:lnTo>
                      <a:pt x="108" y="1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79" name="Rectangle 134"/>
            <p:cNvSpPr>
              <a:spLocks noChangeArrowheads="1"/>
            </p:cNvSpPr>
            <p:nvPr/>
          </p:nvSpPr>
          <p:spPr bwMode="auto">
            <a:xfrm>
              <a:off x="3546" y="2902"/>
              <a:ext cx="109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000" b="1" dirty="0">
                  <a:latin typeface="Comic Sans MS" panose="030F0702030302020204" pitchFamily="66" charset="0"/>
                </a:rPr>
                <a:t>1 </a:t>
              </a:r>
            </a:p>
          </p:txBody>
        </p:sp>
        <p:sp>
          <p:nvSpPr>
            <p:cNvPr id="280" name="Rectangle 135"/>
            <p:cNvSpPr>
              <a:spLocks noChangeArrowheads="1"/>
            </p:cNvSpPr>
            <p:nvPr/>
          </p:nvSpPr>
          <p:spPr bwMode="auto">
            <a:xfrm>
              <a:off x="3618" y="2888"/>
              <a:ext cx="59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000" b="1" dirty="0">
                  <a:latin typeface="Comic Sans MS" panose="030F0702030302020204" pitchFamily="66" charset="0"/>
                </a:rPr>
                <a:t>St</a:t>
              </a:r>
              <a:r>
                <a:rPr lang="en-US" altLang="zh-CN" sz="1200" b="1" dirty="0" smtClean="0">
                  <a:latin typeface="Comic Sans MS" panose="030F0702030302020204" pitchFamily="66" charset="0"/>
                </a:rPr>
                <a:t> </a:t>
              </a:r>
              <a:r>
                <a:rPr lang="en-US" altLang="zh-CN" sz="1000" b="1" dirty="0">
                  <a:latin typeface="Comic Sans MS" panose="030F0702030302020204" pitchFamily="66" charset="0"/>
                </a:rPr>
                <a:t>data</a:t>
              </a:r>
              <a:r>
                <a:rPr lang="en-US" altLang="zh-CN" sz="1200" b="1" dirty="0" smtClean="0">
                  <a:latin typeface="Comic Sans MS" panose="030F0702030302020204" pitchFamily="66" charset="0"/>
                </a:rPr>
                <a:t> </a:t>
              </a:r>
              <a:r>
                <a:rPr lang="en-US" altLang="zh-CN" sz="1000" b="1" dirty="0">
                  <a:latin typeface="Comic Sans MS" panose="030F0702030302020204" pitchFamily="66" charset="0"/>
                </a:rPr>
                <a:t>bit</a:t>
              </a:r>
            </a:p>
          </p:txBody>
        </p:sp>
        <p:grpSp>
          <p:nvGrpSpPr>
            <p:cNvPr id="282" name="Group 139"/>
            <p:cNvGrpSpPr>
              <a:grpSpLocks/>
            </p:cNvGrpSpPr>
            <p:nvPr/>
          </p:nvGrpSpPr>
          <p:grpSpPr bwMode="auto">
            <a:xfrm>
              <a:off x="4918" y="2164"/>
              <a:ext cx="245" cy="781"/>
              <a:chOff x="4918" y="2164"/>
              <a:chExt cx="245" cy="781"/>
            </a:xfrm>
          </p:grpSpPr>
          <p:sp>
            <p:nvSpPr>
              <p:cNvPr id="866" name="Freeform 137"/>
              <p:cNvSpPr>
                <a:spLocks/>
              </p:cNvSpPr>
              <p:nvPr/>
            </p:nvSpPr>
            <p:spPr bwMode="auto">
              <a:xfrm>
                <a:off x="4918" y="2251"/>
                <a:ext cx="224" cy="694"/>
              </a:xfrm>
              <a:custGeom>
                <a:avLst/>
                <a:gdLst>
                  <a:gd name="T0" fmla="*/ 447 w 447"/>
                  <a:gd name="T1" fmla="*/ 0 h 1389"/>
                  <a:gd name="T2" fmla="*/ 236 w 447"/>
                  <a:gd name="T3" fmla="*/ 1389 h 1389"/>
                  <a:gd name="T4" fmla="*/ 0 w 447"/>
                  <a:gd name="T5" fmla="*/ 1389 h 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7" h="1389">
                    <a:moveTo>
                      <a:pt x="447" y="0"/>
                    </a:moveTo>
                    <a:lnTo>
                      <a:pt x="236" y="1389"/>
                    </a:lnTo>
                    <a:lnTo>
                      <a:pt x="0" y="138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67" name="Freeform 138"/>
              <p:cNvSpPr>
                <a:spLocks/>
              </p:cNvSpPr>
              <p:nvPr/>
            </p:nvSpPr>
            <p:spPr bwMode="auto">
              <a:xfrm>
                <a:off x="5121" y="2164"/>
                <a:ext cx="42" cy="92"/>
              </a:xfrm>
              <a:custGeom>
                <a:avLst/>
                <a:gdLst>
                  <a:gd name="T0" fmla="*/ 82 w 82"/>
                  <a:gd name="T1" fmla="*/ 184 h 184"/>
                  <a:gd name="T2" fmla="*/ 67 w 82"/>
                  <a:gd name="T3" fmla="*/ 0 h 184"/>
                  <a:gd name="T4" fmla="*/ 0 w 82"/>
                  <a:gd name="T5" fmla="*/ 173 h 184"/>
                  <a:gd name="T6" fmla="*/ 82 w 82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" h="184">
                    <a:moveTo>
                      <a:pt x="82" y="184"/>
                    </a:moveTo>
                    <a:lnTo>
                      <a:pt x="67" y="0"/>
                    </a:lnTo>
                    <a:lnTo>
                      <a:pt x="0" y="173"/>
                    </a:lnTo>
                    <a:lnTo>
                      <a:pt x="82" y="1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83" name="Rectangle 140"/>
            <p:cNvSpPr>
              <a:spLocks noChangeArrowheads="1"/>
            </p:cNvSpPr>
            <p:nvPr/>
          </p:nvSpPr>
          <p:spPr bwMode="auto">
            <a:xfrm>
              <a:off x="4334" y="2922"/>
              <a:ext cx="65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000" b="1" dirty="0">
                  <a:latin typeface="Comic Sans MS" panose="030F0702030302020204" pitchFamily="66" charset="0"/>
                </a:rPr>
                <a:t>last</a:t>
              </a:r>
              <a:r>
                <a:rPr lang="en-US" altLang="zh-CN" sz="1200" b="1" dirty="0">
                  <a:latin typeface="Comic Sans MS" panose="030F0702030302020204" pitchFamily="66" charset="0"/>
                </a:rPr>
                <a:t> </a:t>
              </a:r>
              <a:r>
                <a:rPr lang="en-US" altLang="zh-CN" sz="1000" b="1" dirty="0">
                  <a:latin typeface="Comic Sans MS" panose="030F0702030302020204" pitchFamily="66" charset="0"/>
                </a:rPr>
                <a:t>data</a:t>
              </a:r>
              <a:r>
                <a:rPr lang="en-US" altLang="zh-CN" sz="1200" b="1" dirty="0">
                  <a:latin typeface="Comic Sans MS" panose="030F0702030302020204" pitchFamily="66" charset="0"/>
                </a:rPr>
                <a:t> </a:t>
              </a:r>
              <a:r>
                <a:rPr lang="en-US" altLang="zh-CN" sz="1000" b="1" dirty="0">
                  <a:latin typeface="Comic Sans MS" panose="030F0702030302020204" pitchFamily="66" charset="0"/>
                </a:rPr>
                <a:t>bit</a:t>
              </a:r>
            </a:p>
          </p:txBody>
        </p:sp>
        <p:sp>
          <p:nvSpPr>
            <p:cNvPr id="284" name="Rectangle 141"/>
            <p:cNvSpPr>
              <a:spLocks noChangeArrowheads="1"/>
            </p:cNvSpPr>
            <p:nvPr/>
          </p:nvSpPr>
          <p:spPr bwMode="auto">
            <a:xfrm>
              <a:off x="1639" y="2105"/>
              <a:ext cx="173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85" name="Rectangle 142"/>
            <p:cNvSpPr>
              <a:spLocks noChangeArrowheads="1"/>
            </p:cNvSpPr>
            <p:nvPr/>
          </p:nvSpPr>
          <p:spPr bwMode="auto">
            <a:xfrm>
              <a:off x="1672" y="2114"/>
              <a:ext cx="12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200" b="1" dirty="0">
                  <a:latin typeface="Comic Sans MS" panose="030F0702030302020204" pitchFamily="66" charset="0"/>
                </a:rPr>
                <a:t>P2</a:t>
              </a:r>
            </a:p>
          </p:txBody>
        </p:sp>
        <p:sp>
          <p:nvSpPr>
            <p:cNvPr id="286" name="Rectangle 143"/>
            <p:cNvSpPr>
              <a:spLocks noChangeArrowheads="1"/>
            </p:cNvSpPr>
            <p:nvPr/>
          </p:nvSpPr>
          <p:spPr bwMode="auto">
            <a:xfrm>
              <a:off x="718" y="2089"/>
              <a:ext cx="17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87" name="Rectangle 144"/>
            <p:cNvSpPr>
              <a:spLocks noChangeArrowheads="1"/>
            </p:cNvSpPr>
            <p:nvPr/>
          </p:nvSpPr>
          <p:spPr bwMode="auto">
            <a:xfrm>
              <a:off x="752" y="2097"/>
              <a:ext cx="12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200" b="1" dirty="0">
                  <a:latin typeface="Comic Sans MS" panose="030F0702030302020204" pitchFamily="66" charset="0"/>
                </a:rPr>
                <a:t>P1</a:t>
              </a:r>
            </a:p>
          </p:txBody>
        </p:sp>
        <p:sp>
          <p:nvSpPr>
            <p:cNvPr id="288" name="Rectangle 145"/>
            <p:cNvSpPr>
              <a:spLocks noChangeArrowheads="1"/>
            </p:cNvSpPr>
            <p:nvPr/>
          </p:nvSpPr>
          <p:spPr bwMode="auto">
            <a:xfrm>
              <a:off x="2163" y="2450"/>
              <a:ext cx="63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89" name="Rectangle 146"/>
            <p:cNvSpPr>
              <a:spLocks noChangeArrowheads="1"/>
            </p:cNvSpPr>
            <p:nvPr/>
          </p:nvSpPr>
          <p:spPr bwMode="auto">
            <a:xfrm>
              <a:off x="2448" y="2446"/>
              <a:ext cx="55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800" b="1" dirty="0">
                  <a:latin typeface="Comic Sans MS" panose="030F0702030302020204" pitchFamily="66" charset="0"/>
                </a:rPr>
                <a:t>SYNC</a:t>
              </a:r>
              <a:r>
                <a:rPr lang="en-US" altLang="zh-CN" sz="1000" b="1" dirty="0">
                  <a:latin typeface="Comic Sans MS" panose="030F0702030302020204" pitchFamily="66" charset="0"/>
                </a:rPr>
                <a:t> </a:t>
              </a:r>
              <a:r>
                <a:rPr lang="en-US" altLang="zh-CN" sz="800" b="1" dirty="0">
                  <a:latin typeface="Comic Sans MS" panose="030F0702030302020204" pitchFamily="66" charset="0"/>
                </a:rPr>
                <a:t>PHASE</a:t>
              </a:r>
            </a:p>
          </p:txBody>
        </p:sp>
        <p:sp>
          <p:nvSpPr>
            <p:cNvPr id="290" name="Rectangle 147"/>
            <p:cNvSpPr>
              <a:spLocks noChangeArrowheads="1"/>
            </p:cNvSpPr>
            <p:nvPr/>
          </p:nvSpPr>
          <p:spPr bwMode="auto">
            <a:xfrm>
              <a:off x="2494" y="2576"/>
              <a:ext cx="430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800" b="1" dirty="0">
                  <a:latin typeface="Comic Sans MS" panose="030F0702030302020204" pitchFamily="66" charset="0"/>
                </a:rPr>
                <a:t>REVERSAL</a:t>
              </a:r>
            </a:p>
          </p:txBody>
        </p:sp>
        <p:sp>
          <p:nvSpPr>
            <p:cNvPr id="291" name="Rectangle 148"/>
            <p:cNvSpPr>
              <a:spLocks noChangeArrowheads="1"/>
            </p:cNvSpPr>
            <p:nvPr/>
          </p:nvSpPr>
          <p:spPr bwMode="auto">
            <a:xfrm>
              <a:off x="3889" y="2624"/>
              <a:ext cx="109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92" name="Rectangle 149"/>
            <p:cNvSpPr>
              <a:spLocks noChangeArrowheads="1"/>
            </p:cNvSpPr>
            <p:nvPr/>
          </p:nvSpPr>
          <p:spPr bwMode="auto">
            <a:xfrm>
              <a:off x="3897" y="2633"/>
              <a:ext cx="753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800" b="1" dirty="0">
                  <a:latin typeface="Comic Sans MS" panose="030F0702030302020204" pitchFamily="66" charset="0"/>
                </a:rPr>
                <a:t>PHASE</a:t>
              </a:r>
              <a:r>
                <a:rPr lang="en-US" altLang="zh-CN" sz="1000" b="1" dirty="0">
                  <a:latin typeface="Comic Sans MS" panose="030F0702030302020204" pitchFamily="66" charset="0"/>
                </a:rPr>
                <a:t> </a:t>
              </a:r>
              <a:r>
                <a:rPr lang="en-US" altLang="zh-CN" sz="800" b="1" dirty="0">
                  <a:latin typeface="Comic Sans MS" panose="030F0702030302020204" pitchFamily="66" charset="0"/>
                </a:rPr>
                <a:t>REVERSAL</a:t>
              </a:r>
            </a:p>
          </p:txBody>
        </p:sp>
        <p:sp>
          <p:nvSpPr>
            <p:cNvPr id="293" name="Rectangle 150"/>
            <p:cNvSpPr>
              <a:spLocks noChangeArrowheads="1"/>
            </p:cNvSpPr>
            <p:nvPr/>
          </p:nvSpPr>
          <p:spPr bwMode="auto">
            <a:xfrm>
              <a:off x="3897" y="2743"/>
              <a:ext cx="450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800" b="1" dirty="0">
                  <a:latin typeface="Comic Sans MS" panose="030F0702030302020204" pitchFamily="66" charset="0"/>
                </a:rPr>
                <a:t>POSITION</a:t>
              </a:r>
            </a:p>
          </p:txBody>
        </p:sp>
        <p:grpSp>
          <p:nvGrpSpPr>
            <p:cNvPr id="294" name="Group 153"/>
            <p:cNvGrpSpPr>
              <a:grpSpLocks/>
            </p:cNvGrpSpPr>
            <p:nvPr/>
          </p:nvGrpSpPr>
          <p:grpSpPr bwMode="auto">
            <a:xfrm>
              <a:off x="3601" y="2394"/>
              <a:ext cx="346" cy="230"/>
              <a:chOff x="3601" y="2394"/>
              <a:chExt cx="346" cy="230"/>
            </a:xfrm>
          </p:grpSpPr>
          <p:sp>
            <p:nvSpPr>
              <p:cNvPr id="864" name="Line 151"/>
              <p:cNvSpPr>
                <a:spLocks noChangeShapeType="1"/>
              </p:cNvSpPr>
              <p:nvPr/>
            </p:nvSpPr>
            <p:spPr bwMode="auto">
              <a:xfrm>
                <a:off x="3674" y="2442"/>
                <a:ext cx="273" cy="1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65" name="Freeform 152"/>
              <p:cNvSpPr>
                <a:spLocks/>
              </p:cNvSpPr>
              <p:nvPr/>
            </p:nvSpPr>
            <p:spPr bwMode="auto">
              <a:xfrm>
                <a:off x="3601" y="2394"/>
                <a:ext cx="87" cy="67"/>
              </a:xfrm>
              <a:custGeom>
                <a:avLst/>
                <a:gdLst>
                  <a:gd name="T0" fmla="*/ 173 w 173"/>
                  <a:gd name="T1" fmla="*/ 65 h 134"/>
                  <a:gd name="T2" fmla="*/ 0 w 173"/>
                  <a:gd name="T3" fmla="*/ 0 h 134"/>
                  <a:gd name="T4" fmla="*/ 128 w 173"/>
                  <a:gd name="T5" fmla="*/ 134 h 134"/>
                  <a:gd name="T6" fmla="*/ 173 w 173"/>
                  <a:gd name="T7" fmla="*/ 6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3" h="134">
                    <a:moveTo>
                      <a:pt x="173" y="65"/>
                    </a:moveTo>
                    <a:lnTo>
                      <a:pt x="0" y="0"/>
                    </a:lnTo>
                    <a:lnTo>
                      <a:pt x="128" y="134"/>
                    </a:lnTo>
                    <a:lnTo>
                      <a:pt x="173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295" name="Group 156"/>
            <p:cNvGrpSpPr>
              <a:grpSpLocks/>
            </p:cNvGrpSpPr>
            <p:nvPr/>
          </p:nvGrpSpPr>
          <p:grpSpPr bwMode="auto">
            <a:xfrm>
              <a:off x="4637" y="2394"/>
              <a:ext cx="345" cy="230"/>
              <a:chOff x="4637" y="2394"/>
              <a:chExt cx="345" cy="230"/>
            </a:xfrm>
          </p:grpSpPr>
          <p:sp>
            <p:nvSpPr>
              <p:cNvPr id="862" name="Line 154"/>
              <p:cNvSpPr>
                <a:spLocks noChangeShapeType="1"/>
              </p:cNvSpPr>
              <p:nvPr/>
            </p:nvSpPr>
            <p:spPr bwMode="auto">
              <a:xfrm flipH="1">
                <a:off x="4637" y="2442"/>
                <a:ext cx="272" cy="1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63" name="Freeform 155"/>
              <p:cNvSpPr>
                <a:spLocks/>
              </p:cNvSpPr>
              <p:nvPr/>
            </p:nvSpPr>
            <p:spPr bwMode="auto">
              <a:xfrm>
                <a:off x="4896" y="2394"/>
                <a:ext cx="86" cy="67"/>
              </a:xfrm>
              <a:custGeom>
                <a:avLst/>
                <a:gdLst>
                  <a:gd name="T0" fmla="*/ 46 w 173"/>
                  <a:gd name="T1" fmla="*/ 134 h 134"/>
                  <a:gd name="T2" fmla="*/ 173 w 173"/>
                  <a:gd name="T3" fmla="*/ 0 h 134"/>
                  <a:gd name="T4" fmla="*/ 0 w 173"/>
                  <a:gd name="T5" fmla="*/ 67 h 134"/>
                  <a:gd name="T6" fmla="*/ 46 w 173"/>
                  <a:gd name="T7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3" h="134">
                    <a:moveTo>
                      <a:pt x="46" y="134"/>
                    </a:moveTo>
                    <a:lnTo>
                      <a:pt x="173" y="0"/>
                    </a:lnTo>
                    <a:lnTo>
                      <a:pt x="0" y="67"/>
                    </a:lnTo>
                    <a:lnTo>
                      <a:pt x="46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296" name="Group 159"/>
            <p:cNvGrpSpPr>
              <a:grpSpLocks/>
            </p:cNvGrpSpPr>
            <p:nvPr/>
          </p:nvGrpSpPr>
          <p:grpSpPr bwMode="auto">
            <a:xfrm>
              <a:off x="4407" y="2394"/>
              <a:ext cx="345" cy="230"/>
              <a:chOff x="4407" y="2394"/>
              <a:chExt cx="345" cy="230"/>
            </a:xfrm>
          </p:grpSpPr>
          <p:sp>
            <p:nvSpPr>
              <p:cNvPr id="860" name="Line 157"/>
              <p:cNvSpPr>
                <a:spLocks noChangeShapeType="1"/>
              </p:cNvSpPr>
              <p:nvPr/>
            </p:nvSpPr>
            <p:spPr bwMode="auto">
              <a:xfrm flipH="1">
                <a:off x="4407" y="2442"/>
                <a:ext cx="272" cy="1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61" name="Freeform 158"/>
              <p:cNvSpPr>
                <a:spLocks/>
              </p:cNvSpPr>
              <p:nvPr/>
            </p:nvSpPr>
            <p:spPr bwMode="auto">
              <a:xfrm>
                <a:off x="4666" y="2394"/>
                <a:ext cx="86" cy="67"/>
              </a:xfrm>
              <a:custGeom>
                <a:avLst/>
                <a:gdLst>
                  <a:gd name="T0" fmla="*/ 46 w 172"/>
                  <a:gd name="T1" fmla="*/ 134 h 134"/>
                  <a:gd name="T2" fmla="*/ 172 w 172"/>
                  <a:gd name="T3" fmla="*/ 0 h 134"/>
                  <a:gd name="T4" fmla="*/ 0 w 172"/>
                  <a:gd name="T5" fmla="*/ 67 h 134"/>
                  <a:gd name="T6" fmla="*/ 46 w 172"/>
                  <a:gd name="T7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2" h="134">
                    <a:moveTo>
                      <a:pt x="46" y="134"/>
                    </a:moveTo>
                    <a:lnTo>
                      <a:pt x="172" y="0"/>
                    </a:lnTo>
                    <a:lnTo>
                      <a:pt x="0" y="67"/>
                    </a:lnTo>
                    <a:lnTo>
                      <a:pt x="46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97" name="Freeform 160"/>
            <p:cNvSpPr>
              <a:spLocks/>
            </p:cNvSpPr>
            <p:nvPr/>
          </p:nvSpPr>
          <p:spPr bwMode="auto">
            <a:xfrm>
              <a:off x="3774" y="2049"/>
              <a:ext cx="86" cy="345"/>
            </a:xfrm>
            <a:custGeom>
              <a:avLst/>
              <a:gdLst>
                <a:gd name="T0" fmla="*/ 115 w 173"/>
                <a:gd name="T1" fmla="*/ 0 h 689"/>
                <a:gd name="T2" fmla="*/ 96 w 173"/>
                <a:gd name="T3" fmla="*/ 13 h 689"/>
                <a:gd name="T4" fmla="*/ 96 w 173"/>
                <a:gd name="T5" fmla="*/ 28 h 689"/>
                <a:gd name="T6" fmla="*/ 115 w 173"/>
                <a:gd name="T7" fmla="*/ 28 h 689"/>
                <a:gd name="T8" fmla="*/ 154 w 173"/>
                <a:gd name="T9" fmla="*/ 57 h 689"/>
                <a:gd name="T10" fmla="*/ 154 w 173"/>
                <a:gd name="T11" fmla="*/ 70 h 689"/>
                <a:gd name="T12" fmla="*/ 173 w 173"/>
                <a:gd name="T13" fmla="*/ 70 h 689"/>
                <a:gd name="T14" fmla="*/ 173 w 173"/>
                <a:gd name="T15" fmla="*/ 143 h 689"/>
                <a:gd name="T16" fmla="*/ 154 w 173"/>
                <a:gd name="T17" fmla="*/ 157 h 689"/>
                <a:gd name="T18" fmla="*/ 154 w 173"/>
                <a:gd name="T19" fmla="*/ 172 h 689"/>
                <a:gd name="T20" fmla="*/ 134 w 173"/>
                <a:gd name="T21" fmla="*/ 185 h 689"/>
                <a:gd name="T22" fmla="*/ 134 w 173"/>
                <a:gd name="T23" fmla="*/ 201 h 689"/>
                <a:gd name="T24" fmla="*/ 115 w 173"/>
                <a:gd name="T25" fmla="*/ 201 h 689"/>
                <a:gd name="T26" fmla="*/ 115 w 173"/>
                <a:gd name="T27" fmla="*/ 229 h 689"/>
                <a:gd name="T28" fmla="*/ 96 w 173"/>
                <a:gd name="T29" fmla="*/ 229 h 689"/>
                <a:gd name="T30" fmla="*/ 96 w 173"/>
                <a:gd name="T31" fmla="*/ 287 h 689"/>
                <a:gd name="T32" fmla="*/ 115 w 173"/>
                <a:gd name="T33" fmla="*/ 287 h 689"/>
                <a:gd name="T34" fmla="*/ 115 w 173"/>
                <a:gd name="T35" fmla="*/ 329 h 689"/>
                <a:gd name="T36" fmla="*/ 134 w 173"/>
                <a:gd name="T37" fmla="*/ 329 h 689"/>
                <a:gd name="T38" fmla="*/ 134 w 173"/>
                <a:gd name="T39" fmla="*/ 473 h 689"/>
                <a:gd name="T40" fmla="*/ 115 w 173"/>
                <a:gd name="T41" fmla="*/ 488 h 689"/>
                <a:gd name="T42" fmla="*/ 115 w 173"/>
                <a:gd name="T43" fmla="*/ 502 h 689"/>
                <a:gd name="T44" fmla="*/ 96 w 173"/>
                <a:gd name="T45" fmla="*/ 517 h 689"/>
                <a:gd name="T46" fmla="*/ 96 w 173"/>
                <a:gd name="T47" fmla="*/ 530 h 689"/>
                <a:gd name="T48" fmla="*/ 77 w 173"/>
                <a:gd name="T49" fmla="*/ 546 h 689"/>
                <a:gd name="T50" fmla="*/ 77 w 173"/>
                <a:gd name="T51" fmla="*/ 559 h 689"/>
                <a:gd name="T52" fmla="*/ 58 w 173"/>
                <a:gd name="T53" fmla="*/ 559 h 689"/>
                <a:gd name="T54" fmla="*/ 58 w 173"/>
                <a:gd name="T55" fmla="*/ 588 h 689"/>
                <a:gd name="T56" fmla="*/ 39 w 173"/>
                <a:gd name="T57" fmla="*/ 603 h 689"/>
                <a:gd name="T58" fmla="*/ 39 w 173"/>
                <a:gd name="T59" fmla="*/ 632 h 689"/>
                <a:gd name="T60" fmla="*/ 19 w 173"/>
                <a:gd name="T61" fmla="*/ 632 h 689"/>
                <a:gd name="T62" fmla="*/ 19 w 173"/>
                <a:gd name="T63" fmla="*/ 674 h 689"/>
                <a:gd name="T64" fmla="*/ 0 w 173"/>
                <a:gd name="T65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3" h="689">
                  <a:moveTo>
                    <a:pt x="115" y="0"/>
                  </a:moveTo>
                  <a:lnTo>
                    <a:pt x="96" y="13"/>
                  </a:lnTo>
                  <a:lnTo>
                    <a:pt x="96" y="28"/>
                  </a:lnTo>
                  <a:lnTo>
                    <a:pt x="115" y="28"/>
                  </a:lnTo>
                  <a:lnTo>
                    <a:pt x="154" y="57"/>
                  </a:lnTo>
                  <a:lnTo>
                    <a:pt x="154" y="70"/>
                  </a:lnTo>
                  <a:lnTo>
                    <a:pt x="173" y="70"/>
                  </a:lnTo>
                  <a:lnTo>
                    <a:pt x="173" y="143"/>
                  </a:lnTo>
                  <a:lnTo>
                    <a:pt x="154" y="157"/>
                  </a:lnTo>
                  <a:lnTo>
                    <a:pt x="154" y="172"/>
                  </a:lnTo>
                  <a:lnTo>
                    <a:pt x="134" y="185"/>
                  </a:lnTo>
                  <a:lnTo>
                    <a:pt x="134" y="201"/>
                  </a:lnTo>
                  <a:lnTo>
                    <a:pt x="115" y="201"/>
                  </a:lnTo>
                  <a:lnTo>
                    <a:pt x="115" y="229"/>
                  </a:lnTo>
                  <a:lnTo>
                    <a:pt x="96" y="229"/>
                  </a:lnTo>
                  <a:lnTo>
                    <a:pt x="96" y="287"/>
                  </a:lnTo>
                  <a:lnTo>
                    <a:pt x="115" y="287"/>
                  </a:lnTo>
                  <a:lnTo>
                    <a:pt x="115" y="329"/>
                  </a:lnTo>
                  <a:lnTo>
                    <a:pt x="134" y="329"/>
                  </a:lnTo>
                  <a:lnTo>
                    <a:pt x="134" y="473"/>
                  </a:lnTo>
                  <a:lnTo>
                    <a:pt x="115" y="488"/>
                  </a:lnTo>
                  <a:lnTo>
                    <a:pt x="115" y="502"/>
                  </a:lnTo>
                  <a:lnTo>
                    <a:pt x="96" y="517"/>
                  </a:lnTo>
                  <a:lnTo>
                    <a:pt x="96" y="530"/>
                  </a:lnTo>
                  <a:lnTo>
                    <a:pt x="77" y="546"/>
                  </a:lnTo>
                  <a:lnTo>
                    <a:pt x="77" y="559"/>
                  </a:lnTo>
                  <a:lnTo>
                    <a:pt x="58" y="559"/>
                  </a:lnTo>
                  <a:lnTo>
                    <a:pt x="58" y="588"/>
                  </a:lnTo>
                  <a:lnTo>
                    <a:pt x="39" y="603"/>
                  </a:lnTo>
                  <a:lnTo>
                    <a:pt x="39" y="632"/>
                  </a:lnTo>
                  <a:lnTo>
                    <a:pt x="19" y="632"/>
                  </a:lnTo>
                  <a:lnTo>
                    <a:pt x="19" y="674"/>
                  </a:lnTo>
                  <a:lnTo>
                    <a:pt x="0" y="68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98" name="Freeform 161"/>
            <p:cNvSpPr>
              <a:spLocks/>
            </p:cNvSpPr>
            <p:nvPr/>
          </p:nvSpPr>
          <p:spPr bwMode="auto">
            <a:xfrm>
              <a:off x="3889" y="2049"/>
              <a:ext cx="86" cy="345"/>
            </a:xfrm>
            <a:custGeom>
              <a:avLst/>
              <a:gdLst>
                <a:gd name="T0" fmla="*/ 115 w 173"/>
                <a:gd name="T1" fmla="*/ 0 h 689"/>
                <a:gd name="T2" fmla="*/ 96 w 173"/>
                <a:gd name="T3" fmla="*/ 13 h 689"/>
                <a:gd name="T4" fmla="*/ 96 w 173"/>
                <a:gd name="T5" fmla="*/ 28 h 689"/>
                <a:gd name="T6" fmla="*/ 115 w 173"/>
                <a:gd name="T7" fmla="*/ 28 h 689"/>
                <a:gd name="T8" fmla="*/ 154 w 173"/>
                <a:gd name="T9" fmla="*/ 57 h 689"/>
                <a:gd name="T10" fmla="*/ 154 w 173"/>
                <a:gd name="T11" fmla="*/ 70 h 689"/>
                <a:gd name="T12" fmla="*/ 173 w 173"/>
                <a:gd name="T13" fmla="*/ 70 h 689"/>
                <a:gd name="T14" fmla="*/ 173 w 173"/>
                <a:gd name="T15" fmla="*/ 143 h 689"/>
                <a:gd name="T16" fmla="*/ 154 w 173"/>
                <a:gd name="T17" fmla="*/ 157 h 689"/>
                <a:gd name="T18" fmla="*/ 154 w 173"/>
                <a:gd name="T19" fmla="*/ 172 h 689"/>
                <a:gd name="T20" fmla="*/ 135 w 173"/>
                <a:gd name="T21" fmla="*/ 185 h 689"/>
                <a:gd name="T22" fmla="*/ 135 w 173"/>
                <a:gd name="T23" fmla="*/ 201 h 689"/>
                <a:gd name="T24" fmla="*/ 115 w 173"/>
                <a:gd name="T25" fmla="*/ 201 h 689"/>
                <a:gd name="T26" fmla="*/ 115 w 173"/>
                <a:gd name="T27" fmla="*/ 229 h 689"/>
                <a:gd name="T28" fmla="*/ 96 w 173"/>
                <a:gd name="T29" fmla="*/ 229 h 689"/>
                <a:gd name="T30" fmla="*/ 96 w 173"/>
                <a:gd name="T31" fmla="*/ 287 h 689"/>
                <a:gd name="T32" fmla="*/ 115 w 173"/>
                <a:gd name="T33" fmla="*/ 287 h 689"/>
                <a:gd name="T34" fmla="*/ 115 w 173"/>
                <a:gd name="T35" fmla="*/ 329 h 689"/>
                <a:gd name="T36" fmla="*/ 135 w 173"/>
                <a:gd name="T37" fmla="*/ 329 h 689"/>
                <a:gd name="T38" fmla="*/ 135 w 173"/>
                <a:gd name="T39" fmla="*/ 473 h 689"/>
                <a:gd name="T40" fmla="*/ 115 w 173"/>
                <a:gd name="T41" fmla="*/ 488 h 689"/>
                <a:gd name="T42" fmla="*/ 115 w 173"/>
                <a:gd name="T43" fmla="*/ 502 h 689"/>
                <a:gd name="T44" fmla="*/ 96 w 173"/>
                <a:gd name="T45" fmla="*/ 517 h 689"/>
                <a:gd name="T46" fmla="*/ 96 w 173"/>
                <a:gd name="T47" fmla="*/ 530 h 689"/>
                <a:gd name="T48" fmla="*/ 77 w 173"/>
                <a:gd name="T49" fmla="*/ 546 h 689"/>
                <a:gd name="T50" fmla="*/ 77 w 173"/>
                <a:gd name="T51" fmla="*/ 559 h 689"/>
                <a:gd name="T52" fmla="*/ 58 w 173"/>
                <a:gd name="T53" fmla="*/ 559 h 689"/>
                <a:gd name="T54" fmla="*/ 58 w 173"/>
                <a:gd name="T55" fmla="*/ 588 h 689"/>
                <a:gd name="T56" fmla="*/ 39 w 173"/>
                <a:gd name="T57" fmla="*/ 603 h 689"/>
                <a:gd name="T58" fmla="*/ 39 w 173"/>
                <a:gd name="T59" fmla="*/ 632 h 689"/>
                <a:gd name="T60" fmla="*/ 20 w 173"/>
                <a:gd name="T61" fmla="*/ 632 h 689"/>
                <a:gd name="T62" fmla="*/ 20 w 173"/>
                <a:gd name="T63" fmla="*/ 674 h 689"/>
                <a:gd name="T64" fmla="*/ 0 w 173"/>
                <a:gd name="T65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3" h="689">
                  <a:moveTo>
                    <a:pt x="115" y="0"/>
                  </a:moveTo>
                  <a:lnTo>
                    <a:pt x="96" y="13"/>
                  </a:lnTo>
                  <a:lnTo>
                    <a:pt x="96" y="28"/>
                  </a:lnTo>
                  <a:lnTo>
                    <a:pt x="115" y="28"/>
                  </a:lnTo>
                  <a:lnTo>
                    <a:pt x="154" y="57"/>
                  </a:lnTo>
                  <a:lnTo>
                    <a:pt x="154" y="70"/>
                  </a:lnTo>
                  <a:lnTo>
                    <a:pt x="173" y="70"/>
                  </a:lnTo>
                  <a:lnTo>
                    <a:pt x="173" y="143"/>
                  </a:lnTo>
                  <a:lnTo>
                    <a:pt x="154" y="157"/>
                  </a:lnTo>
                  <a:lnTo>
                    <a:pt x="154" y="172"/>
                  </a:lnTo>
                  <a:lnTo>
                    <a:pt x="135" y="185"/>
                  </a:lnTo>
                  <a:lnTo>
                    <a:pt x="135" y="201"/>
                  </a:lnTo>
                  <a:lnTo>
                    <a:pt x="115" y="201"/>
                  </a:lnTo>
                  <a:lnTo>
                    <a:pt x="115" y="229"/>
                  </a:lnTo>
                  <a:lnTo>
                    <a:pt x="96" y="229"/>
                  </a:lnTo>
                  <a:lnTo>
                    <a:pt x="96" y="287"/>
                  </a:lnTo>
                  <a:lnTo>
                    <a:pt x="115" y="287"/>
                  </a:lnTo>
                  <a:lnTo>
                    <a:pt x="115" y="329"/>
                  </a:lnTo>
                  <a:lnTo>
                    <a:pt x="135" y="329"/>
                  </a:lnTo>
                  <a:lnTo>
                    <a:pt x="135" y="473"/>
                  </a:lnTo>
                  <a:lnTo>
                    <a:pt x="115" y="488"/>
                  </a:lnTo>
                  <a:lnTo>
                    <a:pt x="115" y="502"/>
                  </a:lnTo>
                  <a:lnTo>
                    <a:pt x="96" y="517"/>
                  </a:lnTo>
                  <a:lnTo>
                    <a:pt x="96" y="530"/>
                  </a:lnTo>
                  <a:lnTo>
                    <a:pt x="77" y="546"/>
                  </a:lnTo>
                  <a:lnTo>
                    <a:pt x="77" y="559"/>
                  </a:lnTo>
                  <a:lnTo>
                    <a:pt x="58" y="559"/>
                  </a:lnTo>
                  <a:lnTo>
                    <a:pt x="58" y="588"/>
                  </a:lnTo>
                  <a:lnTo>
                    <a:pt x="39" y="603"/>
                  </a:lnTo>
                  <a:lnTo>
                    <a:pt x="39" y="632"/>
                  </a:lnTo>
                  <a:lnTo>
                    <a:pt x="20" y="632"/>
                  </a:lnTo>
                  <a:lnTo>
                    <a:pt x="20" y="674"/>
                  </a:lnTo>
                  <a:lnTo>
                    <a:pt x="0" y="68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99" name="Line 162"/>
            <p:cNvSpPr>
              <a:spLocks noChangeShapeType="1"/>
            </p:cNvSpPr>
            <p:nvPr/>
          </p:nvSpPr>
          <p:spPr bwMode="auto">
            <a:xfrm>
              <a:off x="2796" y="2049"/>
              <a:ext cx="1" cy="3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300" name="Group 194"/>
            <p:cNvGrpSpPr>
              <a:grpSpLocks/>
            </p:cNvGrpSpPr>
            <p:nvPr/>
          </p:nvGrpSpPr>
          <p:grpSpPr bwMode="auto">
            <a:xfrm>
              <a:off x="3023" y="2046"/>
              <a:ext cx="7" cy="351"/>
              <a:chOff x="3023" y="2046"/>
              <a:chExt cx="7" cy="351"/>
            </a:xfrm>
          </p:grpSpPr>
          <p:sp>
            <p:nvSpPr>
              <p:cNvPr id="829" name="Freeform 163"/>
              <p:cNvSpPr>
                <a:spLocks/>
              </p:cNvSpPr>
              <p:nvPr/>
            </p:nvSpPr>
            <p:spPr bwMode="auto">
              <a:xfrm>
                <a:off x="3023" y="2046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9 w 11"/>
                  <a:gd name="T3" fmla="*/ 4 h 11"/>
                  <a:gd name="T4" fmla="*/ 7 w 11"/>
                  <a:gd name="T5" fmla="*/ 2 h 11"/>
                  <a:gd name="T6" fmla="*/ 5 w 11"/>
                  <a:gd name="T7" fmla="*/ 0 h 11"/>
                  <a:gd name="T8" fmla="*/ 5 w 11"/>
                  <a:gd name="T9" fmla="*/ 0 h 11"/>
                  <a:gd name="T10" fmla="*/ 3 w 11"/>
                  <a:gd name="T11" fmla="*/ 2 h 11"/>
                  <a:gd name="T12" fmla="*/ 1 w 11"/>
                  <a:gd name="T13" fmla="*/ 4 h 11"/>
                  <a:gd name="T14" fmla="*/ 0 w 11"/>
                  <a:gd name="T15" fmla="*/ 6 h 11"/>
                  <a:gd name="T16" fmla="*/ 0 w 11"/>
                  <a:gd name="T17" fmla="*/ 7 h 11"/>
                  <a:gd name="T18" fmla="*/ 0 w 11"/>
                  <a:gd name="T19" fmla="*/ 7 h 11"/>
                  <a:gd name="T20" fmla="*/ 1 w 11"/>
                  <a:gd name="T21" fmla="*/ 7 h 11"/>
                  <a:gd name="T22" fmla="*/ 3 w 11"/>
                  <a:gd name="T23" fmla="*/ 9 h 11"/>
                  <a:gd name="T24" fmla="*/ 5 w 11"/>
                  <a:gd name="T25" fmla="*/ 11 h 11"/>
                  <a:gd name="T26" fmla="*/ 5 w 11"/>
                  <a:gd name="T27" fmla="*/ 11 h 11"/>
                  <a:gd name="T28" fmla="*/ 7 w 11"/>
                  <a:gd name="T29" fmla="*/ 9 h 11"/>
                  <a:gd name="T30" fmla="*/ 9 w 11"/>
                  <a:gd name="T31" fmla="*/ 7 h 11"/>
                  <a:gd name="T32" fmla="*/ 11 w 11"/>
                  <a:gd name="T33" fmla="*/ 6 h 11"/>
                  <a:gd name="T34" fmla="*/ 11 w 11"/>
                  <a:gd name="T3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30" name="Freeform 164"/>
              <p:cNvSpPr>
                <a:spLocks/>
              </p:cNvSpPr>
              <p:nvPr/>
            </p:nvSpPr>
            <p:spPr bwMode="auto">
              <a:xfrm>
                <a:off x="3023" y="2057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6 h 11"/>
                  <a:gd name="T18" fmla="*/ 0 w 11"/>
                  <a:gd name="T19" fmla="*/ 7 h 11"/>
                  <a:gd name="T20" fmla="*/ 1 w 11"/>
                  <a:gd name="T21" fmla="*/ 7 h 11"/>
                  <a:gd name="T22" fmla="*/ 3 w 11"/>
                  <a:gd name="T23" fmla="*/ 9 h 11"/>
                  <a:gd name="T24" fmla="*/ 5 w 11"/>
                  <a:gd name="T25" fmla="*/ 11 h 11"/>
                  <a:gd name="T26" fmla="*/ 5 w 11"/>
                  <a:gd name="T27" fmla="*/ 11 h 11"/>
                  <a:gd name="T28" fmla="*/ 7 w 11"/>
                  <a:gd name="T29" fmla="*/ 9 h 11"/>
                  <a:gd name="T30" fmla="*/ 9 w 11"/>
                  <a:gd name="T31" fmla="*/ 7 h 11"/>
                  <a:gd name="T32" fmla="*/ 11 w 11"/>
                  <a:gd name="T33" fmla="*/ 6 h 11"/>
                  <a:gd name="T34" fmla="*/ 11 w 11"/>
                  <a:gd name="T35" fmla="*/ 6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31" name="Freeform 165"/>
              <p:cNvSpPr>
                <a:spLocks/>
              </p:cNvSpPr>
              <p:nvPr/>
            </p:nvSpPr>
            <p:spPr bwMode="auto">
              <a:xfrm>
                <a:off x="3023" y="2069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6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6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32" name="Freeform 166"/>
              <p:cNvSpPr>
                <a:spLocks/>
              </p:cNvSpPr>
              <p:nvPr/>
            </p:nvSpPr>
            <p:spPr bwMode="auto">
              <a:xfrm>
                <a:off x="3023" y="2080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6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6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33" name="Freeform 167"/>
              <p:cNvSpPr>
                <a:spLocks/>
              </p:cNvSpPr>
              <p:nvPr/>
            </p:nvSpPr>
            <p:spPr bwMode="auto">
              <a:xfrm>
                <a:off x="3023" y="2092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6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6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34" name="Freeform 168"/>
              <p:cNvSpPr>
                <a:spLocks/>
              </p:cNvSpPr>
              <p:nvPr/>
            </p:nvSpPr>
            <p:spPr bwMode="auto">
              <a:xfrm>
                <a:off x="3023" y="2103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35" name="Freeform 169"/>
              <p:cNvSpPr>
                <a:spLocks/>
              </p:cNvSpPr>
              <p:nvPr/>
            </p:nvSpPr>
            <p:spPr bwMode="auto">
              <a:xfrm>
                <a:off x="3023" y="2115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36" name="Freeform 170"/>
              <p:cNvSpPr>
                <a:spLocks/>
              </p:cNvSpPr>
              <p:nvPr/>
            </p:nvSpPr>
            <p:spPr bwMode="auto">
              <a:xfrm>
                <a:off x="3023" y="2126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37" name="Freeform 171"/>
              <p:cNvSpPr>
                <a:spLocks/>
              </p:cNvSpPr>
              <p:nvPr/>
            </p:nvSpPr>
            <p:spPr bwMode="auto">
              <a:xfrm>
                <a:off x="3023" y="2138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38" name="Freeform 172"/>
              <p:cNvSpPr>
                <a:spLocks/>
              </p:cNvSpPr>
              <p:nvPr/>
            </p:nvSpPr>
            <p:spPr bwMode="auto">
              <a:xfrm>
                <a:off x="3023" y="2149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39" name="Freeform 173"/>
              <p:cNvSpPr>
                <a:spLocks/>
              </p:cNvSpPr>
              <p:nvPr/>
            </p:nvSpPr>
            <p:spPr bwMode="auto">
              <a:xfrm>
                <a:off x="3023" y="2161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40" name="Freeform 174"/>
              <p:cNvSpPr>
                <a:spLocks/>
              </p:cNvSpPr>
              <p:nvPr/>
            </p:nvSpPr>
            <p:spPr bwMode="auto">
              <a:xfrm>
                <a:off x="3023" y="2172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41" name="Freeform 175"/>
              <p:cNvSpPr>
                <a:spLocks/>
              </p:cNvSpPr>
              <p:nvPr/>
            </p:nvSpPr>
            <p:spPr bwMode="auto">
              <a:xfrm>
                <a:off x="3023" y="2184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42" name="Freeform 176"/>
              <p:cNvSpPr>
                <a:spLocks/>
              </p:cNvSpPr>
              <p:nvPr/>
            </p:nvSpPr>
            <p:spPr bwMode="auto">
              <a:xfrm>
                <a:off x="3023" y="2195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43" name="Freeform 177"/>
              <p:cNvSpPr>
                <a:spLocks/>
              </p:cNvSpPr>
              <p:nvPr/>
            </p:nvSpPr>
            <p:spPr bwMode="auto">
              <a:xfrm>
                <a:off x="3023" y="2207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44" name="Freeform 178"/>
              <p:cNvSpPr>
                <a:spLocks/>
              </p:cNvSpPr>
              <p:nvPr/>
            </p:nvSpPr>
            <p:spPr bwMode="auto">
              <a:xfrm>
                <a:off x="3023" y="2218"/>
                <a:ext cx="7" cy="6"/>
              </a:xfrm>
              <a:custGeom>
                <a:avLst/>
                <a:gdLst>
                  <a:gd name="T0" fmla="*/ 11 w 13"/>
                  <a:gd name="T1" fmla="*/ 3 h 11"/>
                  <a:gd name="T2" fmla="*/ 11 w 13"/>
                  <a:gd name="T3" fmla="*/ 2 h 11"/>
                  <a:gd name="T4" fmla="*/ 9 w 13"/>
                  <a:gd name="T5" fmla="*/ 0 h 11"/>
                  <a:gd name="T6" fmla="*/ 7 w 13"/>
                  <a:gd name="T7" fmla="*/ 0 h 11"/>
                  <a:gd name="T8" fmla="*/ 5 w 13"/>
                  <a:gd name="T9" fmla="*/ 0 h 11"/>
                  <a:gd name="T10" fmla="*/ 3 w 13"/>
                  <a:gd name="T11" fmla="*/ 0 h 11"/>
                  <a:gd name="T12" fmla="*/ 1 w 13"/>
                  <a:gd name="T13" fmla="*/ 2 h 11"/>
                  <a:gd name="T14" fmla="*/ 0 w 13"/>
                  <a:gd name="T15" fmla="*/ 3 h 11"/>
                  <a:gd name="T16" fmla="*/ 0 w 13"/>
                  <a:gd name="T17" fmla="*/ 5 h 11"/>
                  <a:gd name="T18" fmla="*/ 1 w 13"/>
                  <a:gd name="T19" fmla="*/ 7 h 11"/>
                  <a:gd name="T20" fmla="*/ 1 w 13"/>
                  <a:gd name="T21" fmla="*/ 9 h 11"/>
                  <a:gd name="T22" fmla="*/ 3 w 13"/>
                  <a:gd name="T23" fmla="*/ 11 h 11"/>
                  <a:gd name="T24" fmla="*/ 5 w 13"/>
                  <a:gd name="T25" fmla="*/ 11 h 11"/>
                  <a:gd name="T26" fmla="*/ 7 w 13"/>
                  <a:gd name="T27" fmla="*/ 11 h 11"/>
                  <a:gd name="T28" fmla="*/ 9 w 13"/>
                  <a:gd name="T29" fmla="*/ 11 h 11"/>
                  <a:gd name="T30" fmla="*/ 11 w 13"/>
                  <a:gd name="T31" fmla="*/ 9 h 11"/>
                  <a:gd name="T32" fmla="*/ 13 w 13"/>
                  <a:gd name="T33" fmla="*/ 7 h 11"/>
                  <a:gd name="T34" fmla="*/ 13 w 13"/>
                  <a:gd name="T35" fmla="*/ 5 h 11"/>
                  <a:gd name="T36" fmla="*/ 11 w 13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" h="11">
                    <a:moveTo>
                      <a:pt x="11" y="3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45" name="Freeform 179"/>
              <p:cNvSpPr>
                <a:spLocks/>
              </p:cNvSpPr>
              <p:nvPr/>
            </p:nvSpPr>
            <p:spPr bwMode="auto">
              <a:xfrm>
                <a:off x="3024" y="2230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2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2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46" name="Freeform 180"/>
              <p:cNvSpPr>
                <a:spLocks/>
              </p:cNvSpPr>
              <p:nvPr/>
            </p:nvSpPr>
            <p:spPr bwMode="auto">
              <a:xfrm>
                <a:off x="3024" y="2241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2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2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47" name="Freeform 181"/>
              <p:cNvSpPr>
                <a:spLocks/>
              </p:cNvSpPr>
              <p:nvPr/>
            </p:nvSpPr>
            <p:spPr bwMode="auto">
              <a:xfrm>
                <a:off x="3024" y="2253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2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2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48" name="Freeform 182"/>
              <p:cNvSpPr>
                <a:spLocks/>
              </p:cNvSpPr>
              <p:nvPr/>
            </p:nvSpPr>
            <p:spPr bwMode="auto">
              <a:xfrm>
                <a:off x="3024" y="2264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2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2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49" name="Freeform 183"/>
              <p:cNvSpPr>
                <a:spLocks/>
              </p:cNvSpPr>
              <p:nvPr/>
            </p:nvSpPr>
            <p:spPr bwMode="auto">
              <a:xfrm>
                <a:off x="3024" y="2276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2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2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50" name="Freeform 184"/>
              <p:cNvSpPr>
                <a:spLocks/>
              </p:cNvSpPr>
              <p:nvPr/>
            </p:nvSpPr>
            <p:spPr bwMode="auto">
              <a:xfrm>
                <a:off x="3024" y="2287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2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2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51" name="Freeform 185"/>
              <p:cNvSpPr>
                <a:spLocks/>
              </p:cNvSpPr>
              <p:nvPr/>
            </p:nvSpPr>
            <p:spPr bwMode="auto">
              <a:xfrm>
                <a:off x="3024" y="2299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2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2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52" name="Freeform 186"/>
              <p:cNvSpPr>
                <a:spLocks/>
              </p:cNvSpPr>
              <p:nvPr/>
            </p:nvSpPr>
            <p:spPr bwMode="auto">
              <a:xfrm>
                <a:off x="3024" y="2310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2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2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53" name="Freeform 187"/>
              <p:cNvSpPr>
                <a:spLocks/>
              </p:cNvSpPr>
              <p:nvPr/>
            </p:nvSpPr>
            <p:spPr bwMode="auto">
              <a:xfrm>
                <a:off x="3024" y="2322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1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1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54" name="Freeform 188"/>
              <p:cNvSpPr>
                <a:spLocks/>
              </p:cNvSpPr>
              <p:nvPr/>
            </p:nvSpPr>
            <p:spPr bwMode="auto">
              <a:xfrm>
                <a:off x="3024" y="2333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1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1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55" name="Freeform 189"/>
              <p:cNvSpPr>
                <a:spLocks/>
              </p:cNvSpPr>
              <p:nvPr/>
            </p:nvSpPr>
            <p:spPr bwMode="auto">
              <a:xfrm>
                <a:off x="3024" y="2345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1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1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56" name="Freeform 190"/>
              <p:cNvSpPr>
                <a:spLocks/>
              </p:cNvSpPr>
              <p:nvPr/>
            </p:nvSpPr>
            <p:spPr bwMode="auto">
              <a:xfrm>
                <a:off x="3024" y="2356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1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1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57" name="Freeform 191"/>
              <p:cNvSpPr>
                <a:spLocks/>
              </p:cNvSpPr>
              <p:nvPr/>
            </p:nvSpPr>
            <p:spPr bwMode="auto">
              <a:xfrm>
                <a:off x="3024" y="2368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1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1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58" name="Freeform 192"/>
              <p:cNvSpPr>
                <a:spLocks/>
              </p:cNvSpPr>
              <p:nvPr/>
            </p:nvSpPr>
            <p:spPr bwMode="auto">
              <a:xfrm>
                <a:off x="3024" y="2379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1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1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59" name="Freeform 193"/>
              <p:cNvSpPr>
                <a:spLocks/>
              </p:cNvSpPr>
              <p:nvPr/>
            </p:nvSpPr>
            <p:spPr bwMode="auto">
              <a:xfrm>
                <a:off x="3024" y="2391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1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1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2 w 12"/>
                  <a:gd name="T21" fmla="*/ 7 h 11"/>
                  <a:gd name="T22" fmla="*/ 4 w 12"/>
                  <a:gd name="T23" fmla="*/ 9 h 11"/>
                  <a:gd name="T24" fmla="*/ 6 w 12"/>
                  <a:gd name="T25" fmla="*/ 11 h 11"/>
                  <a:gd name="T26" fmla="*/ 6 w 12"/>
                  <a:gd name="T27" fmla="*/ 11 h 11"/>
                  <a:gd name="T28" fmla="*/ 8 w 12"/>
                  <a:gd name="T29" fmla="*/ 9 h 11"/>
                  <a:gd name="T30" fmla="*/ 10 w 12"/>
                  <a:gd name="T31" fmla="*/ 7 h 11"/>
                  <a:gd name="T32" fmla="*/ 12 w 12"/>
                  <a:gd name="T33" fmla="*/ 5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01" name="Group 226"/>
            <p:cNvGrpSpPr>
              <a:grpSpLocks/>
            </p:cNvGrpSpPr>
            <p:nvPr/>
          </p:nvGrpSpPr>
          <p:grpSpPr bwMode="auto">
            <a:xfrm>
              <a:off x="3138" y="2046"/>
              <a:ext cx="7" cy="351"/>
              <a:chOff x="3138" y="2046"/>
              <a:chExt cx="7" cy="351"/>
            </a:xfrm>
          </p:grpSpPr>
          <p:sp>
            <p:nvSpPr>
              <p:cNvPr id="798" name="Freeform 195"/>
              <p:cNvSpPr>
                <a:spLocks/>
              </p:cNvSpPr>
              <p:nvPr/>
            </p:nvSpPr>
            <p:spPr bwMode="auto">
              <a:xfrm>
                <a:off x="3138" y="2046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9 w 11"/>
                  <a:gd name="T3" fmla="*/ 4 h 11"/>
                  <a:gd name="T4" fmla="*/ 7 w 11"/>
                  <a:gd name="T5" fmla="*/ 2 h 11"/>
                  <a:gd name="T6" fmla="*/ 5 w 11"/>
                  <a:gd name="T7" fmla="*/ 0 h 11"/>
                  <a:gd name="T8" fmla="*/ 5 w 11"/>
                  <a:gd name="T9" fmla="*/ 0 h 11"/>
                  <a:gd name="T10" fmla="*/ 3 w 11"/>
                  <a:gd name="T11" fmla="*/ 2 h 11"/>
                  <a:gd name="T12" fmla="*/ 2 w 11"/>
                  <a:gd name="T13" fmla="*/ 4 h 11"/>
                  <a:gd name="T14" fmla="*/ 0 w 11"/>
                  <a:gd name="T15" fmla="*/ 6 h 11"/>
                  <a:gd name="T16" fmla="*/ 0 w 11"/>
                  <a:gd name="T17" fmla="*/ 7 h 11"/>
                  <a:gd name="T18" fmla="*/ 0 w 11"/>
                  <a:gd name="T19" fmla="*/ 7 h 11"/>
                  <a:gd name="T20" fmla="*/ 2 w 11"/>
                  <a:gd name="T21" fmla="*/ 7 h 11"/>
                  <a:gd name="T22" fmla="*/ 3 w 11"/>
                  <a:gd name="T23" fmla="*/ 9 h 11"/>
                  <a:gd name="T24" fmla="*/ 5 w 11"/>
                  <a:gd name="T25" fmla="*/ 11 h 11"/>
                  <a:gd name="T26" fmla="*/ 5 w 11"/>
                  <a:gd name="T27" fmla="*/ 11 h 11"/>
                  <a:gd name="T28" fmla="*/ 7 w 11"/>
                  <a:gd name="T29" fmla="*/ 9 h 11"/>
                  <a:gd name="T30" fmla="*/ 9 w 11"/>
                  <a:gd name="T31" fmla="*/ 7 h 11"/>
                  <a:gd name="T32" fmla="*/ 11 w 11"/>
                  <a:gd name="T33" fmla="*/ 6 h 11"/>
                  <a:gd name="T34" fmla="*/ 11 w 11"/>
                  <a:gd name="T3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99" name="Freeform 196"/>
              <p:cNvSpPr>
                <a:spLocks/>
              </p:cNvSpPr>
              <p:nvPr/>
            </p:nvSpPr>
            <p:spPr bwMode="auto">
              <a:xfrm>
                <a:off x="3138" y="2057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6 h 11"/>
                  <a:gd name="T18" fmla="*/ 0 w 11"/>
                  <a:gd name="T19" fmla="*/ 7 h 11"/>
                  <a:gd name="T20" fmla="*/ 2 w 11"/>
                  <a:gd name="T21" fmla="*/ 7 h 11"/>
                  <a:gd name="T22" fmla="*/ 3 w 11"/>
                  <a:gd name="T23" fmla="*/ 9 h 11"/>
                  <a:gd name="T24" fmla="*/ 5 w 11"/>
                  <a:gd name="T25" fmla="*/ 11 h 11"/>
                  <a:gd name="T26" fmla="*/ 5 w 11"/>
                  <a:gd name="T27" fmla="*/ 11 h 11"/>
                  <a:gd name="T28" fmla="*/ 7 w 11"/>
                  <a:gd name="T29" fmla="*/ 9 h 11"/>
                  <a:gd name="T30" fmla="*/ 9 w 11"/>
                  <a:gd name="T31" fmla="*/ 7 h 11"/>
                  <a:gd name="T32" fmla="*/ 11 w 11"/>
                  <a:gd name="T33" fmla="*/ 6 h 11"/>
                  <a:gd name="T34" fmla="*/ 11 w 11"/>
                  <a:gd name="T35" fmla="*/ 6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00" name="Freeform 197"/>
              <p:cNvSpPr>
                <a:spLocks/>
              </p:cNvSpPr>
              <p:nvPr/>
            </p:nvSpPr>
            <p:spPr bwMode="auto">
              <a:xfrm>
                <a:off x="3138" y="2069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6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6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01" name="Freeform 198"/>
              <p:cNvSpPr>
                <a:spLocks/>
              </p:cNvSpPr>
              <p:nvPr/>
            </p:nvSpPr>
            <p:spPr bwMode="auto">
              <a:xfrm>
                <a:off x="3138" y="2080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6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6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02" name="Freeform 199"/>
              <p:cNvSpPr>
                <a:spLocks/>
              </p:cNvSpPr>
              <p:nvPr/>
            </p:nvSpPr>
            <p:spPr bwMode="auto">
              <a:xfrm>
                <a:off x="3138" y="2092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6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6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03" name="Freeform 200"/>
              <p:cNvSpPr>
                <a:spLocks/>
              </p:cNvSpPr>
              <p:nvPr/>
            </p:nvSpPr>
            <p:spPr bwMode="auto">
              <a:xfrm>
                <a:off x="3138" y="2103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04" name="Freeform 201"/>
              <p:cNvSpPr>
                <a:spLocks/>
              </p:cNvSpPr>
              <p:nvPr/>
            </p:nvSpPr>
            <p:spPr bwMode="auto">
              <a:xfrm>
                <a:off x="3138" y="2115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05" name="Freeform 202"/>
              <p:cNvSpPr>
                <a:spLocks/>
              </p:cNvSpPr>
              <p:nvPr/>
            </p:nvSpPr>
            <p:spPr bwMode="auto">
              <a:xfrm>
                <a:off x="3138" y="2126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06" name="Freeform 203"/>
              <p:cNvSpPr>
                <a:spLocks/>
              </p:cNvSpPr>
              <p:nvPr/>
            </p:nvSpPr>
            <p:spPr bwMode="auto">
              <a:xfrm>
                <a:off x="3138" y="2138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07" name="Freeform 204"/>
              <p:cNvSpPr>
                <a:spLocks/>
              </p:cNvSpPr>
              <p:nvPr/>
            </p:nvSpPr>
            <p:spPr bwMode="auto">
              <a:xfrm>
                <a:off x="3138" y="2149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08" name="Freeform 205"/>
              <p:cNvSpPr>
                <a:spLocks/>
              </p:cNvSpPr>
              <p:nvPr/>
            </p:nvSpPr>
            <p:spPr bwMode="auto">
              <a:xfrm>
                <a:off x="3138" y="2161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09" name="Freeform 206"/>
              <p:cNvSpPr>
                <a:spLocks/>
              </p:cNvSpPr>
              <p:nvPr/>
            </p:nvSpPr>
            <p:spPr bwMode="auto">
              <a:xfrm>
                <a:off x="3138" y="2172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10" name="Freeform 207"/>
              <p:cNvSpPr>
                <a:spLocks/>
              </p:cNvSpPr>
              <p:nvPr/>
            </p:nvSpPr>
            <p:spPr bwMode="auto">
              <a:xfrm>
                <a:off x="3138" y="2184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11" name="Freeform 208"/>
              <p:cNvSpPr>
                <a:spLocks/>
              </p:cNvSpPr>
              <p:nvPr/>
            </p:nvSpPr>
            <p:spPr bwMode="auto">
              <a:xfrm>
                <a:off x="3138" y="2195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12" name="Freeform 209"/>
              <p:cNvSpPr>
                <a:spLocks/>
              </p:cNvSpPr>
              <p:nvPr/>
            </p:nvSpPr>
            <p:spPr bwMode="auto">
              <a:xfrm>
                <a:off x="3138" y="2207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13" name="Freeform 210"/>
              <p:cNvSpPr>
                <a:spLocks/>
              </p:cNvSpPr>
              <p:nvPr/>
            </p:nvSpPr>
            <p:spPr bwMode="auto">
              <a:xfrm>
                <a:off x="3138" y="2218"/>
                <a:ext cx="7" cy="6"/>
              </a:xfrm>
              <a:custGeom>
                <a:avLst/>
                <a:gdLst>
                  <a:gd name="T0" fmla="*/ 11 w 13"/>
                  <a:gd name="T1" fmla="*/ 3 h 11"/>
                  <a:gd name="T2" fmla="*/ 11 w 13"/>
                  <a:gd name="T3" fmla="*/ 2 h 11"/>
                  <a:gd name="T4" fmla="*/ 9 w 13"/>
                  <a:gd name="T5" fmla="*/ 0 h 11"/>
                  <a:gd name="T6" fmla="*/ 7 w 13"/>
                  <a:gd name="T7" fmla="*/ 0 h 11"/>
                  <a:gd name="T8" fmla="*/ 5 w 13"/>
                  <a:gd name="T9" fmla="*/ 0 h 11"/>
                  <a:gd name="T10" fmla="*/ 3 w 13"/>
                  <a:gd name="T11" fmla="*/ 0 h 11"/>
                  <a:gd name="T12" fmla="*/ 2 w 13"/>
                  <a:gd name="T13" fmla="*/ 2 h 11"/>
                  <a:gd name="T14" fmla="*/ 0 w 13"/>
                  <a:gd name="T15" fmla="*/ 3 h 11"/>
                  <a:gd name="T16" fmla="*/ 0 w 13"/>
                  <a:gd name="T17" fmla="*/ 5 h 11"/>
                  <a:gd name="T18" fmla="*/ 2 w 13"/>
                  <a:gd name="T19" fmla="*/ 7 h 11"/>
                  <a:gd name="T20" fmla="*/ 2 w 13"/>
                  <a:gd name="T21" fmla="*/ 9 h 11"/>
                  <a:gd name="T22" fmla="*/ 3 w 13"/>
                  <a:gd name="T23" fmla="*/ 11 h 11"/>
                  <a:gd name="T24" fmla="*/ 5 w 13"/>
                  <a:gd name="T25" fmla="*/ 11 h 11"/>
                  <a:gd name="T26" fmla="*/ 7 w 13"/>
                  <a:gd name="T27" fmla="*/ 11 h 11"/>
                  <a:gd name="T28" fmla="*/ 9 w 13"/>
                  <a:gd name="T29" fmla="*/ 11 h 11"/>
                  <a:gd name="T30" fmla="*/ 11 w 13"/>
                  <a:gd name="T31" fmla="*/ 9 h 11"/>
                  <a:gd name="T32" fmla="*/ 13 w 13"/>
                  <a:gd name="T33" fmla="*/ 7 h 11"/>
                  <a:gd name="T34" fmla="*/ 13 w 13"/>
                  <a:gd name="T35" fmla="*/ 5 h 11"/>
                  <a:gd name="T36" fmla="*/ 11 w 13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" h="11">
                    <a:moveTo>
                      <a:pt x="11" y="3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14" name="Freeform 211"/>
              <p:cNvSpPr>
                <a:spLocks/>
              </p:cNvSpPr>
              <p:nvPr/>
            </p:nvSpPr>
            <p:spPr bwMode="auto">
              <a:xfrm>
                <a:off x="3139" y="2230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2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2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15" name="Freeform 212"/>
              <p:cNvSpPr>
                <a:spLocks/>
              </p:cNvSpPr>
              <p:nvPr/>
            </p:nvSpPr>
            <p:spPr bwMode="auto">
              <a:xfrm>
                <a:off x="3139" y="2241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2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2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16" name="Freeform 213"/>
              <p:cNvSpPr>
                <a:spLocks/>
              </p:cNvSpPr>
              <p:nvPr/>
            </p:nvSpPr>
            <p:spPr bwMode="auto">
              <a:xfrm>
                <a:off x="3139" y="2253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2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2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17" name="Freeform 214"/>
              <p:cNvSpPr>
                <a:spLocks/>
              </p:cNvSpPr>
              <p:nvPr/>
            </p:nvSpPr>
            <p:spPr bwMode="auto">
              <a:xfrm>
                <a:off x="3139" y="2264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2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2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18" name="Freeform 215"/>
              <p:cNvSpPr>
                <a:spLocks/>
              </p:cNvSpPr>
              <p:nvPr/>
            </p:nvSpPr>
            <p:spPr bwMode="auto">
              <a:xfrm>
                <a:off x="3139" y="2276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2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2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19" name="Freeform 216"/>
              <p:cNvSpPr>
                <a:spLocks/>
              </p:cNvSpPr>
              <p:nvPr/>
            </p:nvSpPr>
            <p:spPr bwMode="auto">
              <a:xfrm>
                <a:off x="3139" y="2287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2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2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20" name="Freeform 217"/>
              <p:cNvSpPr>
                <a:spLocks/>
              </p:cNvSpPr>
              <p:nvPr/>
            </p:nvSpPr>
            <p:spPr bwMode="auto">
              <a:xfrm>
                <a:off x="3139" y="2299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2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2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21" name="Freeform 218"/>
              <p:cNvSpPr>
                <a:spLocks/>
              </p:cNvSpPr>
              <p:nvPr/>
            </p:nvSpPr>
            <p:spPr bwMode="auto">
              <a:xfrm>
                <a:off x="3139" y="2310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2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2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22" name="Freeform 219"/>
              <p:cNvSpPr>
                <a:spLocks/>
              </p:cNvSpPr>
              <p:nvPr/>
            </p:nvSpPr>
            <p:spPr bwMode="auto">
              <a:xfrm>
                <a:off x="3139" y="2322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1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23" name="Freeform 220"/>
              <p:cNvSpPr>
                <a:spLocks/>
              </p:cNvSpPr>
              <p:nvPr/>
            </p:nvSpPr>
            <p:spPr bwMode="auto">
              <a:xfrm>
                <a:off x="3139" y="2333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1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24" name="Freeform 221"/>
              <p:cNvSpPr>
                <a:spLocks/>
              </p:cNvSpPr>
              <p:nvPr/>
            </p:nvSpPr>
            <p:spPr bwMode="auto">
              <a:xfrm>
                <a:off x="3139" y="2345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1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25" name="Freeform 222"/>
              <p:cNvSpPr>
                <a:spLocks/>
              </p:cNvSpPr>
              <p:nvPr/>
            </p:nvSpPr>
            <p:spPr bwMode="auto">
              <a:xfrm>
                <a:off x="3139" y="2356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1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26" name="Freeform 223"/>
              <p:cNvSpPr>
                <a:spLocks/>
              </p:cNvSpPr>
              <p:nvPr/>
            </p:nvSpPr>
            <p:spPr bwMode="auto">
              <a:xfrm>
                <a:off x="3139" y="2368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1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27" name="Freeform 224"/>
              <p:cNvSpPr>
                <a:spLocks/>
              </p:cNvSpPr>
              <p:nvPr/>
            </p:nvSpPr>
            <p:spPr bwMode="auto">
              <a:xfrm>
                <a:off x="3139" y="2379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1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28" name="Freeform 225"/>
              <p:cNvSpPr>
                <a:spLocks/>
              </p:cNvSpPr>
              <p:nvPr/>
            </p:nvSpPr>
            <p:spPr bwMode="auto">
              <a:xfrm>
                <a:off x="3139" y="2391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1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1 w 11"/>
                  <a:gd name="T21" fmla="*/ 7 h 11"/>
                  <a:gd name="T22" fmla="*/ 3 w 11"/>
                  <a:gd name="T23" fmla="*/ 9 h 11"/>
                  <a:gd name="T24" fmla="*/ 5 w 11"/>
                  <a:gd name="T25" fmla="*/ 11 h 11"/>
                  <a:gd name="T26" fmla="*/ 5 w 11"/>
                  <a:gd name="T27" fmla="*/ 11 h 11"/>
                  <a:gd name="T28" fmla="*/ 7 w 11"/>
                  <a:gd name="T29" fmla="*/ 9 h 11"/>
                  <a:gd name="T30" fmla="*/ 9 w 11"/>
                  <a:gd name="T31" fmla="*/ 7 h 11"/>
                  <a:gd name="T32" fmla="*/ 11 w 11"/>
                  <a:gd name="T33" fmla="*/ 5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02" name="Group 257"/>
            <p:cNvGrpSpPr>
              <a:grpSpLocks/>
            </p:cNvGrpSpPr>
            <p:nvPr/>
          </p:nvGrpSpPr>
          <p:grpSpPr bwMode="auto">
            <a:xfrm>
              <a:off x="3253" y="2046"/>
              <a:ext cx="6" cy="339"/>
              <a:chOff x="3253" y="2046"/>
              <a:chExt cx="6" cy="339"/>
            </a:xfrm>
          </p:grpSpPr>
          <p:sp>
            <p:nvSpPr>
              <p:cNvPr id="768" name="Freeform 227"/>
              <p:cNvSpPr>
                <a:spLocks/>
              </p:cNvSpPr>
              <p:nvPr/>
            </p:nvSpPr>
            <p:spPr bwMode="auto">
              <a:xfrm>
                <a:off x="3253" y="2046"/>
                <a:ext cx="6" cy="6"/>
              </a:xfrm>
              <a:custGeom>
                <a:avLst/>
                <a:gdLst>
                  <a:gd name="T0" fmla="*/ 11 w 11"/>
                  <a:gd name="T1" fmla="*/ 7 h 11"/>
                  <a:gd name="T2" fmla="*/ 11 w 11"/>
                  <a:gd name="T3" fmla="*/ 6 h 11"/>
                  <a:gd name="T4" fmla="*/ 9 w 11"/>
                  <a:gd name="T5" fmla="*/ 4 h 11"/>
                  <a:gd name="T6" fmla="*/ 7 w 11"/>
                  <a:gd name="T7" fmla="*/ 2 h 11"/>
                  <a:gd name="T8" fmla="*/ 6 w 11"/>
                  <a:gd name="T9" fmla="*/ 0 h 11"/>
                  <a:gd name="T10" fmla="*/ 6 w 11"/>
                  <a:gd name="T11" fmla="*/ 0 h 11"/>
                  <a:gd name="T12" fmla="*/ 4 w 11"/>
                  <a:gd name="T13" fmla="*/ 2 h 11"/>
                  <a:gd name="T14" fmla="*/ 2 w 11"/>
                  <a:gd name="T15" fmla="*/ 4 h 11"/>
                  <a:gd name="T16" fmla="*/ 0 w 11"/>
                  <a:gd name="T17" fmla="*/ 6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1">
                    <a:moveTo>
                      <a:pt x="11" y="7"/>
                    </a:move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69" name="Freeform 228"/>
              <p:cNvSpPr>
                <a:spLocks/>
              </p:cNvSpPr>
              <p:nvPr/>
            </p:nvSpPr>
            <p:spPr bwMode="auto">
              <a:xfrm>
                <a:off x="3253" y="2057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70" name="Freeform 229"/>
              <p:cNvSpPr>
                <a:spLocks/>
              </p:cNvSpPr>
              <p:nvPr/>
            </p:nvSpPr>
            <p:spPr bwMode="auto">
              <a:xfrm>
                <a:off x="3253" y="2069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71" name="Freeform 230"/>
              <p:cNvSpPr>
                <a:spLocks/>
              </p:cNvSpPr>
              <p:nvPr/>
            </p:nvSpPr>
            <p:spPr bwMode="auto">
              <a:xfrm>
                <a:off x="3253" y="2080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72" name="Freeform 231"/>
              <p:cNvSpPr>
                <a:spLocks/>
              </p:cNvSpPr>
              <p:nvPr/>
            </p:nvSpPr>
            <p:spPr bwMode="auto">
              <a:xfrm>
                <a:off x="3253" y="2092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73" name="Freeform 232"/>
              <p:cNvSpPr>
                <a:spLocks/>
              </p:cNvSpPr>
              <p:nvPr/>
            </p:nvSpPr>
            <p:spPr bwMode="auto">
              <a:xfrm>
                <a:off x="3253" y="210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74" name="Freeform 233"/>
              <p:cNvSpPr>
                <a:spLocks/>
              </p:cNvSpPr>
              <p:nvPr/>
            </p:nvSpPr>
            <p:spPr bwMode="auto">
              <a:xfrm>
                <a:off x="3253" y="211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75" name="Freeform 234"/>
              <p:cNvSpPr>
                <a:spLocks/>
              </p:cNvSpPr>
              <p:nvPr/>
            </p:nvSpPr>
            <p:spPr bwMode="auto">
              <a:xfrm>
                <a:off x="3253" y="212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76" name="Freeform 235"/>
              <p:cNvSpPr>
                <a:spLocks/>
              </p:cNvSpPr>
              <p:nvPr/>
            </p:nvSpPr>
            <p:spPr bwMode="auto">
              <a:xfrm>
                <a:off x="3253" y="213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77" name="Freeform 236"/>
              <p:cNvSpPr>
                <a:spLocks/>
              </p:cNvSpPr>
              <p:nvPr/>
            </p:nvSpPr>
            <p:spPr bwMode="auto">
              <a:xfrm>
                <a:off x="3253" y="214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78" name="Freeform 237"/>
              <p:cNvSpPr>
                <a:spLocks/>
              </p:cNvSpPr>
              <p:nvPr/>
            </p:nvSpPr>
            <p:spPr bwMode="auto">
              <a:xfrm>
                <a:off x="3253" y="216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79" name="Freeform 238"/>
              <p:cNvSpPr>
                <a:spLocks/>
              </p:cNvSpPr>
              <p:nvPr/>
            </p:nvSpPr>
            <p:spPr bwMode="auto">
              <a:xfrm>
                <a:off x="3253" y="217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80" name="Freeform 239"/>
              <p:cNvSpPr>
                <a:spLocks/>
              </p:cNvSpPr>
              <p:nvPr/>
            </p:nvSpPr>
            <p:spPr bwMode="auto">
              <a:xfrm>
                <a:off x="3253" y="218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81" name="Freeform 240"/>
              <p:cNvSpPr>
                <a:spLocks/>
              </p:cNvSpPr>
              <p:nvPr/>
            </p:nvSpPr>
            <p:spPr bwMode="auto">
              <a:xfrm>
                <a:off x="3253" y="219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82" name="Freeform 241"/>
              <p:cNvSpPr>
                <a:spLocks/>
              </p:cNvSpPr>
              <p:nvPr/>
            </p:nvSpPr>
            <p:spPr bwMode="auto">
              <a:xfrm>
                <a:off x="3253" y="220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83" name="Freeform 242"/>
              <p:cNvSpPr>
                <a:spLocks/>
              </p:cNvSpPr>
              <p:nvPr/>
            </p:nvSpPr>
            <p:spPr bwMode="auto">
              <a:xfrm>
                <a:off x="3253" y="221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84" name="Freeform 243"/>
              <p:cNvSpPr>
                <a:spLocks/>
              </p:cNvSpPr>
              <p:nvPr/>
            </p:nvSpPr>
            <p:spPr bwMode="auto">
              <a:xfrm>
                <a:off x="3253" y="223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85" name="Freeform 244"/>
              <p:cNvSpPr>
                <a:spLocks/>
              </p:cNvSpPr>
              <p:nvPr/>
            </p:nvSpPr>
            <p:spPr bwMode="auto">
              <a:xfrm>
                <a:off x="3253" y="224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86" name="Freeform 245"/>
              <p:cNvSpPr>
                <a:spLocks/>
              </p:cNvSpPr>
              <p:nvPr/>
            </p:nvSpPr>
            <p:spPr bwMode="auto">
              <a:xfrm>
                <a:off x="3253" y="225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87" name="Freeform 246"/>
              <p:cNvSpPr>
                <a:spLocks/>
              </p:cNvSpPr>
              <p:nvPr/>
            </p:nvSpPr>
            <p:spPr bwMode="auto">
              <a:xfrm>
                <a:off x="3253" y="226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88" name="Freeform 247"/>
              <p:cNvSpPr>
                <a:spLocks/>
              </p:cNvSpPr>
              <p:nvPr/>
            </p:nvSpPr>
            <p:spPr bwMode="auto">
              <a:xfrm>
                <a:off x="3253" y="227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89" name="Freeform 248"/>
              <p:cNvSpPr>
                <a:spLocks/>
              </p:cNvSpPr>
              <p:nvPr/>
            </p:nvSpPr>
            <p:spPr bwMode="auto">
              <a:xfrm>
                <a:off x="3253" y="228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90" name="Freeform 249"/>
              <p:cNvSpPr>
                <a:spLocks/>
              </p:cNvSpPr>
              <p:nvPr/>
            </p:nvSpPr>
            <p:spPr bwMode="auto">
              <a:xfrm>
                <a:off x="3253" y="229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91" name="Freeform 250"/>
              <p:cNvSpPr>
                <a:spLocks/>
              </p:cNvSpPr>
              <p:nvPr/>
            </p:nvSpPr>
            <p:spPr bwMode="auto">
              <a:xfrm>
                <a:off x="3253" y="231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92" name="Freeform 251"/>
              <p:cNvSpPr>
                <a:spLocks/>
              </p:cNvSpPr>
              <p:nvPr/>
            </p:nvSpPr>
            <p:spPr bwMode="auto">
              <a:xfrm>
                <a:off x="3253" y="232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93" name="Freeform 252"/>
              <p:cNvSpPr>
                <a:spLocks/>
              </p:cNvSpPr>
              <p:nvPr/>
            </p:nvSpPr>
            <p:spPr bwMode="auto">
              <a:xfrm>
                <a:off x="3253" y="233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94" name="Freeform 253"/>
              <p:cNvSpPr>
                <a:spLocks/>
              </p:cNvSpPr>
              <p:nvPr/>
            </p:nvSpPr>
            <p:spPr bwMode="auto">
              <a:xfrm>
                <a:off x="3253" y="234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95" name="Freeform 254"/>
              <p:cNvSpPr>
                <a:spLocks/>
              </p:cNvSpPr>
              <p:nvPr/>
            </p:nvSpPr>
            <p:spPr bwMode="auto">
              <a:xfrm>
                <a:off x="3253" y="235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96" name="Freeform 255"/>
              <p:cNvSpPr>
                <a:spLocks/>
              </p:cNvSpPr>
              <p:nvPr/>
            </p:nvSpPr>
            <p:spPr bwMode="auto">
              <a:xfrm>
                <a:off x="3253" y="236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97" name="Freeform 256"/>
              <p:cNvSpPr>
                <a:spLocks/>
              </p:cNvSpPr>
              <p:nvPr/>
            </p:nvSpPr>
            <p:spPr bwMode="auto">
              <a:xfrm>
                <a:off x="3253" y="237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03" name="Group 288"/>
            <p:cNvGrpSpPr>
              <a:grpSpLocks/>
            </p:cNvGrpSpPr>
            <p:nvPr/>
          </p:nvGrpSpPr>
          <p:grpSpPr bwMode="auto">
            <a:xfrm>
              <a:off x="3368" y="2046"/>
              <a:ext cx="6" cy="339"/>
              <a:chOff x="3368" y="2046"/>
              <a:chExt cx="6" cy="339"/>
            </a:xfrm>
          </p:grpSpPr>
          <p:sp>
            <p:nvSpPr>
              <p:cNvPr id="738" name="Freeform 258"/>
              <p:cNvSpPr>
                <a:spLocks/>
              </p:cNvSpPr>
              <p:nvPr/>
            </p:nvSpPr>
            <p:spPr bwMode="auto">
              <a:xfrm>
                <a:off x="3368" y="2046"/>
                <a:ext cx="6" cy="6"/>
              </a:xfrm>
              <a:custGeom>
                <a:avLst/>
                <a:gdLst>
                  <a:gd name="T0" fmla="*/ 11 w 11"/>
                  <a:gd name="T1" fmla="*/ 7 h 11"/>
                  <a:gd name="T2" fmla="*/ 11 w 11"/>
                  <a:gd name="T3" fmla="*/ 6 h 11"/>
                  <a:gd name="T4" fmla="*/ 10 w 11"/>
                  <a:gd name="T5" fmla="*/ 4 h 11"/>
                  <a:gd name="T6" fmla="*/ 8 w 11"/>
                  <a:gd name="T7" fmla="*/ 2 h 11"/>
                  <a:gd name="T8" fmla="*/ 6 w 11"/>
                  <a:gd name="T9" fmla="*/ 0 h 11"/>
                  <a:gd name="T10" fmla="*/ 6 w 11"/>
                  <a:gd name="T11" fmla="*/ 0 h 11"/>
                  <a:gd name="T12" fmla="*/ 4 w 11"/>
                  <a:gd name="T13" fmla="*/ 2 h 11"/>
                  <a:gd name="T14" fmla="*/ 2 w 11"/>
                  <a:gd name="T15" fmla="*/ 4 h 11"/>
                  <a:gd name="T16" fmla="*/ 0 w 11"/>
                  <a:gd name="T17" fmla="*/ 6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1">
                    <a:moveTo>
                      <a:pt x="11" y="7"/>
                    </a:moveTo>
                    <a:lnTo>
                      <a:pt x="11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39" name="Freeform 259"/>
              <p:cNvSpPr>
                <a:spLocks/>
              </p:cNvSpPr>
              <p:nvPr/>
            </p:nvSpPr>
            <p:spPr bwMode="auto">
              <a:xfrm>
                <a:off x="3368" y="2057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40" name="Freeform 260"/>
              <p:cNvSpPr>
                <a:spLocks/>
              </p:cNvSpPr>
              <p:nvPr/>
            </p:nvSpPr>
            <p:spPr bwMode="auto">
              <a:xfrm>
                <a:off x="3368" y="2069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41" name="Freeform 261"/>
              <p:cNvSpPr>
                <a:spLocks/>
              </p:cNvSpPr>
              <p:nvPr/>
            </p:nvSpPr>
            <p:spPr bwMode="auto">
              <a:xfrm>
                <a:off x="3368" y="2080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42" name="Freeform 262"/>
              <p:cNvSpPr>
                <a:spLocks/>
              </p:cNvSpPr>
              <p:nvPr/>
            </p:nvSpPr>
            <p:spPr bwMode="auto">
              <a:xfrm>
                <a:off x="3368" y="2092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43" name="Freeform 263"/>
              <p:cNvSpPr>
                <a:spLocks/>
              </p:cNvSpPr>
              <p:nvPr/>
            </p:nvSpPr>
            <p:spPr bwMode="auto">
              <a:xfrm>
                <a:off x="3368" y="210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44" name="Freeform 264"/>
              <p:cNvSpPr>
                <a:spLocks/>
              </p:cNvSpPr>
              <p:nvPr/>
            </p:nvSpPr>
            <p:spPr bwMode="auto">
              <a:xfrm>
                <a:off x="3368" y="211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45" name="Freeform 265"/>
              <p:cNvSpPr>
                <a:spLocks/>
              </p:cNvSpPr>
              <p:nvPr/>
            </p:nvSpPr>
            <p:spPr bwMode="auto">
              <a:xfrm>
                <a:off x="3368" y="212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46" name="Freeform 266"/>
              <p:cNvSpPr>
                <a:spLocks/>
              </p:cNvSpPr>
              <p:nvPr/>
            </p:nvSpPr>
            <p:spPr bwMode="auto">
              <a:xfrm>
                <a:off x="3368" y="213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47" name="Freeform 267"/>
              <p:cNvSpPr>
                <a:spLocks/>
              </p:cNvSpPr>
              <p:nvPr/>
            </p:nvSpPr>
            <p:spPr bwMode="auto">
              <a:xfrm>
                <a:off x="3368" y="214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48" name="Freeform 268"/>
              <p:cNvSpPr>
                <a:spLocks/>
              </p:cNvSpPr>
              <p:nvPr/>
            </p:nvSpPr>
            <p:spPr bwMode="auto">
              <a:xfrm>
                <a:off x="3368" y="216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49" name="Freeform 269"/>
              <p:cNvSpPr>
                <a:spLocks/>
              </p:cNvSpPr>
              <p:nvPr/>
            </p:nvSpPr>
            <p:spPr bwMode="auto">
              <a:xfrm>
                <a:off x="3368" y="217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50" name="Freeform 270"/>
              <p:cNvSpPr>
                <a:spLocks/>
              </p:cNvSpPr>
              <p:nvPr/>
            </p:nvSpPr>
            <p:spPr bwMode="auto">
              <a:xfrm>
                <a:off x="3368" y="218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51" name="Freeform 271"/>
              <p:cNvSpPr>
                <a:spLocks/>
              </p:cNvSpPr>
              <p:nvPr/>
            </p:nvSpPr>
            <p:spPr bwMode="auto">
              <a:xfrm>
                <a:off x="3368" y="219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52" name="Freeform 272"/>
              <p:cNvSpPr>
                <a:spLocks/>
              </p:cNvSpPr>
              <p:nvPr/>
            </p:nvSpPr>
            <p:spPr bwMode="auto">
              <a:xfrm>
                <a:off x="3368" y="220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53" name="Freeform 273"/>
              <p:cNvSpPr>
                <a:spLocks/>
              </p:cNvSpPr>
              <p:nvPr/>
            </p:nvSpPr>
            <p:spPr bwMode="auto">
              <a:xfrm>
                <a:off x="3368" y="221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54" name="Freeform 274"/>
              <p:cNvSpPr>
                <a:spLocks/>
              </p:cNvSpPr>
              <p:nvPr/>
            </p:nvSpPr>
            <p:spPr bwMode="auto">
              <a:xfrm>
                <a:off x="3368" y="223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55" name="Freeform 275"/>
              <p:cNvSpPr>
                <a:spLocks/>
              </p:cNvSpPr>
              <p:nvPr/>
            </p:nvSpPr>
            <p:spPr bwMode="auto">
              <a:xfrm>
                <a:off x="3368" y="224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56" name="Freeform 276"/>
              <p:cNvSpPr>
                <a:spLocks/>
              </p:cNvSpPr>
              <p:nvPr/>
            </p:nvSpPr>
            <p:spPr bwMode="auto">
              <a:xfrm>
                <a:off x="3368" y="225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57" name="Freeform 277"/>
              <p:cNvSpPr>
                <a:spLocks/>
              </p:cNvSpPr>
              <p:nvPr/>
            </p:nvSpPr>
            <p:spPr bwMode="auto">
              <a:xfrm>
                <a:off x="3368" y="226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58" name="Freeform 278"/>
              <p:cNvSpPr>
                <a:spLocks/>
              </p:cNvSpPr>
              <p:nvPr/>
            </p:nvSpPr>
            <p:spPr bwMode="auto">
              <a:xfrm>
                <a:off x="3368" y="227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59" name="Freeform 279"/>
              <p:cNvSpPr>
                <a:spLocks/>
              </p:cNvSpPr>
              <p:nvPr/>
            </p:nvSpPr>
            <p:spPr bwMode="auto">
              <a:xfrm>
                <a:off x="3368" y="228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60" name="Freeform 280"/>
              <p:cNvSpPr>
                <a:spLocks/>
              </p:cNvSpPr>
              <p:nvPr/>
            </p:nvSpPr>
            <p:spPr bwMode="auto">
              <a:xfrm>
                <a:off x="3368" y="229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61" name="Freeform 281"/>
              <p:cNvSpPr>
                <a:spLocks/>
              </p:cNvSpPr>
              <p:nvPr/>
            </p:nvSpPr>
            <p:spPr bwMode="auto">
              <a:xfrm>
                <a:off x="3368" y="231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62" name="Freeform 282"/>
              <p:cNvSpPr>
                <a:spLocks/>
              </p:cNvSpPr>
              <p:nvPr/>
            </p:nvSpPr>
            <p:spPr bwMode="auto">
              <a:xfrm>
                <a:off x="3368" y="232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63" name="Freeform 283"/>
              <p:cNvSpPr>
                <a:spLocks/>
              </p:cNvSpPr>
              <p:nvPr/>
            </p:nvSpPr>
            <p:spPr bwMode="auto">
              <a:xfrm>
                <a:off x="3368" y="233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64" name="Freeform 284"/>
              <p:cNvSpPr>
                <a:spLocks/>
              </p:cNvSpPr>
              <p:nvPr/>
            </p:nvSpPr>
            <p:spPr bwMode="auto">
              <a:xfrm>
                <a:off x="3368" y="234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65" name="Freeform 285"/>
              <p:cNvSpPr>
                <a:spLocks/>
              </p:cNvSpPr>
              <p:nvPr/>
            </p:nvSpPr>
            <p:spPr bwMode="auto">
              <a:xfrm>
                <a:off x="3368" y="235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66" name="Freeform 286"/>
              <p:cNvSpPr>
                <a:spLocks/>
              </p:cNvSpPr>
              <p:nvPr/>
            </p:nvSpPr>
            <p:spPr bwMode="auto">
              <a:xfrm>
                <a:off x="3368" y="236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67" name="Freeform 287"/>
              <p:cNvSpPr>
                <a:spLocks/>
              </p:cNvSpPr>
              <p:nvPr/>
            </p:nvSpPr>
            <p:spPr bwMode="auto">
              <a:xfrm>
                <a:off x="3368" y="237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04" name="Group 319"/>
            <p:cNvGrpSpPr>
              <a:grpSpLocks/>
            </p:cNvGrpSpPr>
            <p:nvPr/>
          </p:nvGrpSpPr>
          <p:grpSpPr bwMode="auto">
            <a:xfrm>
              <a:off x="3484" y="2046"/>
              <a:ext cx="5" cy="339"/>
              <a:chOff x="3484" y="2046"/>
              <a:chExt cx="5" cy="339"/>
            </a:xfrm>
          </p:grpSpPr>
          <p:sp>
            <p:nvSpPr>
              <p:cNvPr id="708" name="Freeform 289"/>
              <p:cNvSpPr>
                <a:spLocks/>
              </p:cNvSpPr>
              <p:nvPr/>
            </p:nvSpPr>
            <p:spPr bwMode="auto">
              <a:xfrm>
                <a:off x="3484" y="2046"/>
                <a:ext cx="5" cy="6"/>
              </a:xfrm>
              <a:custGeom>
                <a:avLst/>
                <a:gdLst>
                  <a:gd name="T0" fmla="*/ 12 w 12"/>
                  <a:gd name="T1" fmla="*/ 7 h 11"/>
                  <a:gd name="T2" fmla="*/ 12 w 12"/>
                  <a:gd name="T3" fmla="*/ 6 h 11"/>
                  <a:gd name="T4" fmla="*/ 10 w 12"/>
                  <a:gd name="T5" fmla="*/ 4 h 11"/>
                  <a:gd name="T6" fmla="*/ 8 w 12"/>
                  <a:gd name="T7" fmla="*/ 2 h 11"/>
                  <a:gd name="T8" fmla="*/ 6 w 12"/>
                  <a:gd name="T9" fmla="*/ 0 h 11"/>
                  <a:gd name="T10" fmla="*/ 6 w 12"/>
                  <a:gd name="T11" fmla="*/ 0 h 11"/>
                  <a:gd name="T12" fmla="*/ 4 w 12"/>
                  <a:gd name="T13" fmla="*/ 2 h 11"/>
                  <a:gd name="T14" fmla="*/ 2 w 12"/>
                  <a:gd name="T15" fmla="*/ 4 h 11"/>
                  <a:gd name="T16" fmla="*/ 0 w 12"/>
                  <a:gd name="T17" fmla="*/ 6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1">
                    <a:moveTo>
                      <a:pt x="12" y="7"/>
                    </a:move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09" name="Freeform 290"/>
              <p:cNvSpPr>
                <a:spLocks/>
              </p:cNvSpPr>
              <p:nvPr/>
            </p:nvSpPr>
            <p:spPr bwMode="auto">
              <a:xfrm>
                <a:off x="3484" y="2057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10" name="Freeform 291"/>
              <p:cNvSpPr>
                <a:spLocks/>
              </p:cNvSpPr>
              <p:nvPr/>
            </p:nvSpPr>
            <p:spPr bwMode="auto">
              <a:xfrm>
                <a:off x="3484" y="2069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11" name="Freeform 292"/>
              <p:cNvSpPr>
                <a:spLocks/>
              </p:cNvSpPr>
              <p:nvPr/>
            </p:nvSpPr>
            <p:spPr bwMode="auto">
              <a:xfrm>
                <a:off x="3484" y="2080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12" name="Freeform 293"/>
              <p:cNvSpPr>
                <a:spLocks/>
              </p:cNvSpPr>
              <p:nvPr/>
            </p:nvSpPr>
            <p:spPr bwMode="auto">
              <a:xfrm>
                <a:off x="3484" y="2092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13" name="Freeform 294"/>
              <p:cNvSpPr>
                <a:spLocks/>
              </p:cNvSpPr>
              <p:nvPr/>
            </p:nvSpPr>
            <p:spPr bwMode="auto">
              <a:xfrm>
                <a:off x="3484" y="210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14" name="Freeform 295"/>
              <p:cNvSpPr>
                <a:spLocks/>
              </p:cNvSpPr>
              <p:nvPr/>
            </p:nvSpPr>
            <p:spPr bwMode="auto">
              <a:xfrm>
                <a:off x="3484" y="211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15" name="Freeform 296"/>
              <p:cNvSpPr>
                <a:spLocks/>
              </p:cNvSpPr>
              <p:nvPr/>
            </p:nvSpPr>
            <p:spPr bwMode="auto">
              <a:xfrm>
                <a:off x="3484" y="212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16" name="Freeform 297"/>
              <p:cNvSpPr>
                <a:spLocks/>
              </p:cNvSpPr>
              <p:nvPr/>
            </p:nvSpPr>
            <p:spPr bwMode="auto">
              <a:xfrm>
                <a:off x="3484" y="213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17" name="Freeform 298"/>
              <p:cNvSpPr>
                <a:spLocks/>
              </p:cNvSpPr>
              <p:nvPr/>
            </p:nvSpPr>
            <p:spPr bwMode="auto">
              <a:xfrm>
                <a:off x="3484" y="214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18" name="Freeform 299"/>
              <p:cNvSpPr>
                <a:spLocks/>
              </p:cNvSpPr>
              <p:nvPr/>
            </p:nvSpPr>
            <p:spPr bwMode="auto">
              <a:xfrm>
                <a:off x="3484" y="2161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19" name="Freeform 300"/>
              <p:cNvSpPr>
                <a:spLocks/>
              </p:cNvSpPr>
              <p:nvPr/>
            </p:nvSpPr>
            <p:spPr bwMode="auto">
              <a:xfrm>
                <a:off x="3484" y="2172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20" name="Freeform 301"/>
              <p:cNvSpPr>
                <a:spLocks/>
              </p:cNvSpPr>
              <p:nvPr/>
            </p:nvSpPr>
            <p:spPr bwMode="auto">
              <a:xfrm>
                <a:off x="3484" y="2184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21" name="Freeform 302"/>
              <p:cNvSpPr>
                <a:spLocks/>
              </p:cNvSpPr>
              <p:nvPr/>
            </p:nvSpPr>
            <p:spPr bwMode="auto">
              <a:xfrm>
                <a:off x="3484" y="219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22" name="Freeform 303"/>
              <p:cNvSpPr>
                <a:spLocks/>
              </p:cNvSpPr>
              <p:nvPr/>
            </p:nvSpPr>
            <p:spPr bwMode="auto">
              <a:xfrm>
                <a:off x="3484" y="2207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23" name="Freeform 304"/>
              <p:cNvSpPr>
                <a:spLocks/>
              </p:cNvSpPr>
              <p:nvPr/>
            </p:nvSpPr>
            <p:spPr bwMode="auto">
              <a:xfrm>
                <a:off x="3484" y="221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24" name="Freeform 305"/>
              <p:cNvSpPr>
                <a:spLocks/>
              </p:cNvSpPr>
              <p:nvPr/>
            </p:nvSpPr>
            <p:spPr bwMode="auto">
              <a:xfrm>
                <a:off x="3484" y="2230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25" name="Freeform 306"/>
              <p:cNvSpPr>
                <a:spLocks/>
              </p:cNvSpPr>
              <p:nvPr/>
            </p:nvSpPr>
            <p:spPr bwMode="auto">
              <a:xfrm>
                <a:off x="3484" y="2241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26" name="Freeform 307"/>
              <p:cNvSpPr>
                <a:spLocks/>
              </p:cNvSpPr>
              <p:nvPr/>
            </p:nvSpPr>
            <p:spPr bwMode="auto">
              <a:xfrm>
                <a:off x="3484" y="225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27" name="Freeform 308"/>
              <p:cNvSpPr>
                <a:spLocks/>
              </p:cNvSpPr>
              <p:nvPr/>
            </p:nvSpPr>
            <p:spPr bwMode="auto">
              <a:xfrm>
                <a:off x="3484" y="2264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28" name="Freeform 309"/>
              <p:cNvSpPr>
                <a:spLocks/>
              </p:cNvSpPr>
              <p:nvPr/>
            </p:nvSpPr>
            <p:spPr bwMode="auto">
              <a:xfrm>
                <a:off x="3484" y="227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29" name="Freeform 310"/>
              <p:cNvSpPr>
                <a:spLocks/>
              </p:cNvSpPr>
              <p:nvPr/>
            </p:nvSpPr>
            <p:spPr bwMode="auto">
              <a:xfrm>
                <a:off x="3484" y="2287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30" name="Freeform 311"/>
              <p:cNvSpPr>
                <a:spLocks/>
              </p:cNvSpPr>
              <p:nvPr/>
            </p:nvSpPr>
            <p:spPr bwMode="auto">
              <a:xfrm>
                <a:off x="3484" y="229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31" name="Freeform 312"/>
              <p:cNvSpPr>
                <a:spLocks/>
              </p:cNvSpPr>
              <p:nvPr/>
            </p:nvSpPr>
            <p:spPr bwMode="auto">
              <a:xfrm>
                <a:off x="3484" y="2310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32" name="Freeform 313"/>
              <p:cNvSpPr>
                <a:spLocks/>
              </p:cNvSpPr>
              <p:nvPr/>
            </p:nvSpPr>
            <p:spPr bwMode="auto">
              <a:xfrm>
                <a:off x="3484" y="2322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33" name="Freeform 314"/>
              <p:cNvSpPr>
                <a:spLocks/>
              </p:cNvSpPr>
              <p:nvPr/>
            </p:nvSpPr>
            <p:spPr bwMode="auto">
              <a:xfrm>
                <a:off x="3484" y="233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34" name="Freeform 315"/>
              <p:cNvSpPr>
                <a:spLocks/>
              </p:cNvSpPr>
              <p:nvPr/>
            </p:nvSpPr>
            <p:spPr bwMode="auto">
              <a:xfrm>
                <a:off x="3484" y="234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35" name="Freeform 316"/>
              <p:cNvSpPr>
                <a:spLocks/>
              </p:cNvSpPr>
              <p:nvPr/>
            </p:nvSpPr>
            <p:spPr bwMode="auto">
              <a:xfrm>
                <a:off x="3484" y="235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36" name="Freeform 317"/>
              <p:cNvSpPr>
                <a:spLocks/>
              </p:cNvSpPr>
              <p:nvPr/>
            </p:nvSpPr>
            <p:spPr bwMode="auto">
              <a:xfrm>
                <a:off x="3484" y="236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37" name="Freeform 318"/>
              <p:cNvSpPr>
                <a:spLocks/>
              </p:cNvSpPr>
              <p:nvPr/>
            </p:nvSpPr>
            <p:spPr bwMode="auto">
              <a:xfrm>
                <a:off x="3484" y="237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05" name="Group 350"/>
            <p:cNvGrpSpPr>
              <a:grpSpLocks/>
            </p:cNvGrpSpPr>
            <p:nvPr/>
          </p:nvGrpSpPr>
          <p:grpSpPr bwMode="auto">
            <a:xfrm>
              <a:off x="3599" y="2046"/>
              <a:ext cx="5" cy="339"/>
              <a:chOff x="3599" y="2046"/>
              <a:chExt cx="5" cy="339"/>
            </a:xfrm>
          </p:grpSpPr>
          <p:sp>
            <p:nvSpPr>
              <p:cNvPr id="678" name="Freeform 320"/>
              <p:cNvSpPr>
                <a:spLocks/>
              </p:cNvSpPr>
              <p:nvPr/>
            </p:nvSpPr>
            <p:spPr bwMode="auto">
              <a:xfrm>
                <a:off x="3599" y="2046"/>
                <a:ext cx="5" cy="6"/>
              </a:xfrm>
              <a:custGeom>
                <a:avLst/>
                <a:gdLst>
                  <a:gd name="T0" fmla="*/ 12 w 12"/>
                  <a:gd name="T1" fmla="*/ 7 h 11"/>
                  <a:gd name="T2" fmla="*/ 12 w 12"/>
                  <a:gd name="T3" fmla="*/ 6 h 11"/>
                  <a:gd name="T4" fmla="*/ 10 w 12"/>
                  <a:gd name="T5" fmla="*/ 4 h 11"/>
                  <a:gd name="T6" fmla="*/ 8 w 12"/>
                  <a:gd name="T7" fmla="*/ 2 h 11"/>
                  <a:gd name="T8" fmla="*/ 6 w 12"/>
                  <a:gd name="T9" fmla="*/ 0 h 11"/>
                  <a:gd name="T10" fmla="*/ 6 w 12"/>
                  <a:gd name="T11" fmla="*/ 0 h 11"/>
                  <a:gd name="T12" fmla="*/ 4 w 12"/>
                  <a:gd name="T13" fmla="*/ 2 h 11"/>
                  <a:gd name="T14" fmla="*/ 2 w 12"/>
                  <a:gd name="T15" fmla="*/ 4 h 11"/>
                  <a:gd name="T16" fmla="*/ 0 w 12"/>
                  <a:gd name="T17" fmla="*/ 6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1">
                    <a:moveTo>
                      <a:pt x="12" y="7"/>
                    </a:move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79" name="Freeform 321"/>
              <p:cNvSpPr>
                <a:spLocks/>
              </p:cNvSpPr>
              <p:nvPr/>
            </p:nvSpPr>
            <p:spPr bwMode="auto">
              <a:xfrm>
                <a:off x="3599" y="2057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80" name="Freeform 322"/>
              <p:cNvSpPr>
                <a:spLocks/>
              </p:cNvSpPr>
              <p:nvPr/>
            </p:nvSpPr>
            <p:spPr bwMode="auto">
              <a:xfrm>
                <a:off x="3599" y="2069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81" name="Freeform 323"/>
              <p:cNvSpPr>
                <a:spLocks/>
              </p:cNvSpPr>
              <p:nvPr/>
            </p:nvSpPr>
            <p:spPr bwMode="auto">
              <a:xfrm>
                <a:off x="3599" y="2080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82" name="Freeform 324"/>
              <p:cNvSpPr>
                <a:spLocks/>
              </p:cNvSpPr>
              <p:nvPr/>
            </p:nvSpPr>
            <p:spPr bwMode="auto">
              <a:xfrm>
                <a:off x="3599" y="2092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83" name="Freeform 325"/>
              <p:cNvSpPr>
                <a:spLocks/>
              </p:cNvSpPr>
              <p:nvPr/>
            </p:nvSpPr>
            <p:spPr bwMode="auto">
              <a:xfrm>
                <a:off x="3599" y="210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84" name="Freeform 326"/>
              <p:cNvSpPr>
                <a:spLocks/>
              </p:cNvSpPr>
              <p:nvPr/>
            </p:nvSpPr>
            <p:spPr bwMode="auto">
              <a:xfrm>
                <a:off x="3599" y="211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85" name="Freeform 327"/>
              <p:cNvSpPr>
                <a:spLocks/>
              </p:cNvSpPr>
              <p:nvPr/>
            </p:nvSpPr>
            <p:spPr bwMode="auto">
              <a:xfrm>
                <a:off x="3599" y="212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86" name="Freeform 328"/>
              <p:cNvSpPr>
                <a:spLocks/>
              </p:cNvSpPr>
              <p:nvPr/>
            </p:nvSpPr>
            <p:spPr bwMode="auto">
              <a:xfrm>
                <a:off x="3599" y="213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87" name="Freeform 329"/>
              <p:cNvSpPr>
                <a:spLocks/>
              </p:cNvSpPr>
              <p:nvPr/>
            </p:nvSpPr>
            <p:spPr bwMode="auto">
              <a:xfrm>
                <a:off x="3599" y="214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88" name="Freeform 330"/>
              <p:cNvSpPr>
                <a:spLocks/>
              </p:cNvSpPr>
              <p:nvPr/>
            </p:nvSpPr>
            <p:spPr bwMode="auto">
              <a:xfrm>
                <a:off x="3599" y="2161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89" name="Freeform 331"/>
              <p:cNvSpPr>
                <a:spLocks/>
              </p:cNvSpPr>
              <p:nvPr/>
            </p:nvSpPr>
            <p:spPr bwMode="auto">
              <a:xfrm>
                <a:off x="3599" y="2172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90" name="Freeform 332"/>
              <p:cNvSpPr>
                <a:spLocks/>
              </p:cNvSpPr>
              <p:nvPr/>
            </p:nvSpPr>
            <p:spPr bwMode="auto">
              <a:xfrm>
                <a:off x="3599" y="2184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91" name="Freeform 333"/>
              <p:cNvSpPr>
                <a:spLocks/>
              </p:cNvSpPr>
              <p:nvPr/>
            </p:nvSpPr>
            <p:spPr bwMode="auto">
              <a:xfrm>
                <a:off x="3599" y="219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92" name="Freeform 334"/>
              <p:cNvSpPr>
                <a:spLocks/>
              </p:cNvSpPr>
              <p:nvPr/>
            </p:nvSpPr>
            <p:spPr bwMode="auto">
              <a:xfrm>
                <a:off x="3599" y="2207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93" name="Freeform 335"/>
              <p:cNvSpPr>
                <a:spLocks/>
              </p:cNvSpPr>
              <p:nvPr/>
            </p:nvSpPr>
            <p:spPr bwMode="auto">
              <a:xfrm>
                <a:off x="3599" y="221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94" name="Freeform 336"/>
              <p:cNvSpPr>
                <a:spLocks/>
              </p:cNvSpPr>
              <p:nvPr/>
            </p:nvSpPr>
            <p:spPr bwMode="auto">
              <a:xfrm>
                <a:off x="3599" y="2230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95" name="Freeform 337"/>
              <p:cNvSpPr>
                <a:spLocks/>
              </p:cNvSpPr>
              <p:nvPr/>
            </p:nvSpPr>
            <p:spPr bwMode="auto">
              <a:xfrm>
                <a:off x="3599" y="2241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96" name="Freeform 338"/>
              <p:cNvSpPr>
                <a:spLocks/>
              </p:cNvSpPr>
              <p:nvPr/>
            </p:nvSpPr>
            <p:spPr bwMode="auto">
              <a:xfrm>
                <a:off x="3599" y="225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97" name="Freeform 339"/>
              <p:cNvSpPr>
                <a:spLocks/>
              </p:cNvSpPr>
              <p:nvPr/>
            </p:nvSpPr>
            <p:spPr bwMode="auto">
              <a:xfrm>
                <a:off x="3599" y="2264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98" name="Freeform 340"/>
              <p:cNvSpPr>
                <a:spLocks/>
              </p:cNvSpPr>
              <p:nvPr/>
            </p:nvSpPr>
            <p:spPr bwMode="auto">
              <a:xfrm>
                <a:off x="3599" y="227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99" name="Freeform 341"/>
              <p:cNvSpPr>
                <a:spLocks/>
              </p:cNvSpPr>
              <p:nvPr/>
            </p:nvSpPr>
            <p:spPr bwMode="auto">
              <a:xfrm>
                <a:off x="3599" y="2287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00" name="Freeform 342"/>
              <p:cNvSpPr>
                <a:spLocks/>
              </p:cNvSpPr>
              <p:nvPr/>
            </p:nvSpPr>
            <p:spPr bwMode="auto">
              <a:xfrm>
                <a:off x="3599" y="229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01" name="Freeform 343"/>
              <p:cNvSpPr>
                <a:spLocks/>
              </p:cNvSpPr>
              <p:nvPr/>
            </p:nvSpPr>
            <p:spPr bwMode="auto">
              <a:xfrm>
                <a:off x="3599" y="2310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02" name="Freeform 344"/>
              <p:cNvSpPr>
                <a:spLocks/>
              </p:cNvSpPr>
              <p:nvPr/>
            </p:nvSpPr>
            <p:spPr bwMode="auto">
              <a:xfrm>
                <a:off x="3599" y="2322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03" name="Freeform 345"/>
              <p:cNvSpPr>
                <a:spLocks/>
              </p:cNvSpPr>
              <p:nvPr/>
            </p:nvSpPr>
            <p:spPr bwMode="auto">
              <a:xfrm>
                <a:off x="3599" y="233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04" name="Freeform 346"/>
              <p:cNvSpPr>
                <a:spLocks/>
              </p:cNvSpPr>
              <p:nvPr/>
            </p:nvSpPr>
            <p:spPr bwMode="auto">
              <a:xfrm>
                <a:off x="3599" y="234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05" name="Freeform 347"/>
              <p:cNvSpPr>
                <a:spLocks/>
              </p:cNvSpPr>
              <p:nvPr/>
            </p:nvSpPr>
            <p:spPr bwMode="auto">
              <a:xfrm>
                <a:off x="3599" y="235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06" name="Freeform 348"/>
              <p:cNvSpPr>
                <a:spLocks/>
              </p:cNvSpPr>
              <p:nvPr/>
            </p:nvSpPr>
            <p:spPr bwMode="auto">
              <a:xfrm>
                <a:off x="3599" y="236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07" name="Freeform 349"/>
              <p:cNvSpPr>
                <a:spLocks/>
              </p:cNvSpPr>
              <p:nvPr/>
            </p:nvSpPr>
            <p:spPr bwMode="auto">
              <a:xfrm>
                <a:off x="3599" y="237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06" name="Group 381"/>
            <p:cNvGrpSpPr>
              <a:grpSpLocks/>
            </p:cNvGrpSpPr>
            <p:nvPr/>
          </p:nvGrpSpPr>
          <p:grpSpPr bwMode="auto">
            <a:xfrm>
              <a:off x="3714" y="2046"/>
              <a:ext cx="5" cy="339"/>
              <a:chOff x="3714" y="2046"/>
              <a:chExt cx="5" cy="339"/>
            </a:xfrm>
          </p:grpSpPr>
          <p:sp>
            <p:nvSpPr>
              <p:cNvPr id="648" name="Freeform 351"/>
              <p:cNvSpPr>
                <a:spLocks/>
              </p:cNvSpPr>
              <p:nvPr/>
            </p:nvSpPr>
            <p:spPr bwMode="auto">
              <a:xfrm>
                <a:off x="3714" y="2046"/>
                <a:ext cx="5" cy="6"/>
              </a:xfrm>
              <a:custGeom>
                <a:avLst/>
                <a:gdLst>
                  <a:gd name="T0" fmla="*/ 12 w 12"/>
                  <a:gd name="T1" fmla="*/ 7 h 11"/>
                  <a:gd name="T2" fmla="*/ 12 w 12"/>
                  <a:gd name="T3" fmla="*/ 6 h 11"/>
                  <a:gd name="T4" fmla="*/ 10 w 12"/>
                  <a:gd name="T5" fmla="*/ 4 h 11"/>
                  <a:gd name="T6" fmla="*/ 8 w 12"/>
                  <a:gd name="T7" fmla="*/ 2 h 11"/>
                  <a:gd name="T8" fmla="*/ 6 w 12"/>
                  <a:gd name="T9" fmla="*/ 0 h 11"/>
                  <a:gd name="T10" fmla="*/ 6 w 12"/>
                  <a:gd name="T11" fmla="*/ 0 h 11"/>
                  <a:gd name="T12" fmla="*/ 4 w 12"/>
                  <a:gd name="T13" fmla="*/ 2 h 11"/>
                  <a:gd name="T14" fmla="*/ 2 w 12"/>
                  <a:gd name="T15" fmla="*/ 4 h 11"/>
                  <a:gd name="T16" fmla="*/ 0 w 12"/>
                  <a:gd name="T17" fmla="*/ 6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1">
                    <a:moveTo>
                      <a:pt x="12" y="7"/>
                    </a:move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49" name="Freeform 352"/>
              <p:cNvSpPr>
                <a:spLocks/>
              </p:cNvSpPr>
              <p:nvPr/>
            </p:nvSpPr>
            <p:spPr bwMode="auto">
              <a:xfrm>
                <a:off x="3714" y="2057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50" name="Freeform 353"/>
              <p:cNvSpPr>
                <a:spLocks/>
              </p:cNvSpPr>
              <p:nvPr/>
            </p:nvSpPr>
            <p:spPr bwMode="auto">
              <a:xfrm>
                <a:off x="3714" y="2069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51" name="Freeform 354"/>
              <p:cNvSpPr>
                <a:spLocks/>
              </p:cNvSpPr>
              <p:nvPr/>
            </p:nvSpPr>
            <p:spPr bwMode="auto">
              <a:xfrm>
                <a:off x="3714" y="2080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52" name="Freeform 355"/>
              <p:cNvSpPr>
                <a:spLocks/>
              </p:cNvSpPr>
              <p:nvPr/>
            </p:nvSpPr>
            <p:spPr bwMode="auto">
              <a:xfrm>
                <a:off x="3714" y="2092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53" name="Freeform 356"/>
              <p:cNvSpPr>
                <a:spLocks/>
              </p:cNvSpPr>
              <p:nvPr/>
            </p:nvSpPr>
            <p:spPr bwMode="auto">
              <a:xfrm>
                <a:off x="3714" y="210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54" name="Freeform 357"/>
              <p:cNvSpPr>
                <a:spLocks/>
              </p:cNvSpPr>
              <p:nvPr/>
            </p:nvSpPr>
            <p:spPr bwMode="auto">
              <a:xfrm>
                <a:off x="3714" y="211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55" name="Freeform 358"/>
              <p:cNvSpPr>
                <a:spLocks/>
              </p:cNvSpPr>
              <p:nvPr/>
            </p:nvSpPr>
            <p:spPr bwMode="auto">
              <a:xfrm>
                <a:off x="3714" y="212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56" name="Freeform 359"/>
              <p:cNvSpPr>
                <a:spLocks/>
              </p:cNvSpPr>
              <p:nvPr/>
            </p:nvSpPr>
            <p:spPr bwMode="auto">
              <a:xfrm>
                <a:off x="3714" y="213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57" name="Freeform 360"/>
              <p:cNvSpPr>
                <a:spLocks/>
              </p:cNvSpPr>
              <p:nvPr/>
            </p:nvSpPr>
            <p:spPr bwMode="auto">
              <a:xfrm>
                <a:off x="3714" y="214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58" name="Freeform 361"/>
              <p:cNvSpPr>
                <a:spLocks/>
              </p:cNvSpPr>
              <p:nvPr/>
            </p:nvSpPr>
            <p:spPr bwMode="auto">
              <a:xfrm>
                <a:off x="3714" y="2161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59" name="Freeform 362"/>
              <p:cNvSpPr>
                <a:spLocks/>
              </p:cNvSpPr>
              <p:nvPr/>
            </p:nvSpPr>
            <p:spPr bwMode="auto">
              <a:xfrm>
                <a:off x="3714" y="2172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60" name="Freeform 363"/>
              <p:cNvSpPr>
                <a:spLocks/>
              </p:cNvSpPr>
              <p:nvPr/>
            </p:nvSpPr>
            <p:spPr bwMode="auto">
              <a:xfrm>
                <a:off x="3714" y="2184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61" name="Freeform 364"/>
              <p:cNvSpPr>
                <a:spLocks/>
              </p:cNvSpPr>
              <p:nvPr/>
            </p:nvSpPr>
            <p:spPr bwMode="auto">
              <a:xfrm>
                <a:off x="3714" y="219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62" name="Freeform 365"/>
              <p:cNvSpPr>
                <a:spLocks/>
              </p:cNvSpPr>
              <p:nvPr/>
            </p:nvSpPr>
            <p:spPr bwMode="auto">
              <a:xfrm>
                <a:off x="3714" y="2207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63" name="Freeform 366"/>
              <p:cNvSpPr>
                <a:spLocks/>
              </p:cNvSpPr>
              <p:nvPr/>
            </p:nvSpPr>
            <p:spPr bwMode="auto">
              <a:xfrm>
                <a:off x="3714" y="221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64" name="Freeform 367"/>
              <p:cNvSpPr>
                <a:spLocks/>
              </p:cNvSpPr>
              <p:nvPr/>
            </p:nvSpPr>
            <p:spPr bwMode="auto">
              <a:xfrm>
                <a:off x="3714" y="2230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65" name="Freeform 368"/>
              <p:cNvSpPr>
                <a:spLocks/>
              </p:cNvSpPr>
              <p:nvPr/>
            </p:nvSpPr>
            <p:spPr bwMode="auto">
              <a:xfrm>
                <a:off x="3714" y="2241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66" name="Freeform 369"/>
              <p:cNvSpPr>
                <a:spLocks/>
              </p:cNvSpPr>
              <p:nvPr/>
            </p:nvSpPr>
            <p:spPr bwMode="auto">
              <a:xfrm>
                <a:off x="3714" y="225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67" name="Freeform 370"/>
              <p:cNvSpPr>
                <a:spLocks/>
              </p:cNvSpPr>
              <p:nvPr/>
            </p:nvSpPr>
            <p:spPr bwMode="auto">
              <a:xfrm>
                <a:off x="3714" y="2264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68" name="Freeform 371"/>
              <p:cNvSpPr>
                <a:spLocks/>
              </p:cNvSpPr>
              <p:nvPr/>
            </p:nvSpPr>
            <p:spPr bwMode="auto">
              <a:xfrm>
                <a:off x="3714" y="227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69" name="Freeform 372"/>
              <p:cNvSpPr>
                <a:spLocks/>
              </p:cNvSpPr>
              <p:nvPr/>
            </p:nvSpPr>
            <p:spPr bwMode="auto">
              <a:xfrm>
                <a:off x="3714" y="2287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70" name="Freeform 373"/>
              <p:cNvSpPr>
                <a:spLocks/>
              </p:cNvSpPr>
              <p:nvPr/>
            </p:nvSpPr>
            <p:spPr bwMode="auto">
              <a:xfrm>
                <a:off x="3714" y="229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71" name="Freeform 374"/>
              <p:cNvSpPr>
                <a:spLocks/>
              </p:cNvSpPr>
              <p:nvPr/>
            </p:nvSpPr>
            <p:spPr bwMode="auto">
              <a:xfrm>
                <a:off x="3714" y="2310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72" name="Freeform 375"/>
              <p:cNvSpPr>
                <a:spLocks/>
              </p:cNvSpPr>
              <p:nvPr/>
            </p:nvSpPr>
            <p:spPr bwMode="auto">
              <a:xfrm>
                <a:off x="3714" y="2322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73" name="Freeform 376"/>
              <p:cNvSpPr>
                <a:spLocks/>
              </p:cNvSpPr>
              <p:nvPr/>
            </p:nvSpPr>
            <p:spPr bwMode="auto">
              <a:xfrm>
                <a:off x="3714" y="233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74" name="Freeform 377"/>
              <p:cNvSpPr>
                <a:spLocks/>
              </p:cNvSpPr>
              <p:nvPr/>
            </p:nvSpPr>
            <p:spPr bwMode="auto">
              <a:xfrm>
                <a:off x="3714" y="234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75" name="Freeform 378"/>
              <p:cNvSpPr>
                <a:spLocks/>
              </p:cNvSpPr>
              <p:nvPr/>
            </p:nvSpPr>
            <p:spPr bwMode="auto">
              <a:xfrm>
                <a:off x="3714" y="235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76" name="Freeform 379"/>
              <p:cNvSpPr>
                <a:spLocks/>
              </p:cNvSpPr>
              <p:nvPr/>
            </p:nvSpPr>
            <p:spPr bwMode="auto">
              <a:xfrm>
                <a:off x="3714" y="236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77" name="Freeform 380"/>
              <p:cNvSpPr>
                <a:spLocks/>
              </p:cNvSpPr>
              <p:nvPr/>
            </p:nvSpPr>
            <p:spPr bwMode="auto">
              <a:xfrm>
                <a:off x="3714" y="237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07" name="Group 412"/>
            <p:cNvGrpSpPr>
              <a:grpSpLocks/>
            </p:cNvGrpSpPr>
            <p:nvPr/>
          </p:nvGrpSpPr>
          <p:grpSpPr bwMode="auto">
            <a:xfrm>
              <a:off x="4059" y="2046"/>
              <a:ext cx="6" cy="339"/>
              <a:chOff x="4059" y="2046"/>
              <a:chExt cx="6" cy="339"/>
            </a:xfrm>
          </p:grpSpPr>
          <p:sp>
            <p:nvSpPr>
              <p:cNvPr id="618" name="Freeform 382"/>
              <p:cNvSpPr>
                <a:spLocks/>
              </p:cNvSpPr>
              <p:nvPr/>
            </p:nvSpPr>
            <p:spPr bwMode="auto">
              <a:xfrm>
                <a:off x="4059" y="2046"/>
                <a:ext cx="6" cy="6"/>
              </a:xfrm>
              <a:custGeom>
                <a:avLst/>
                <a:gdLst>
                  <a:gd name="T0" fmla="*/ 11 w 11"/>
                  <a:gd name="T1" fmla="*/ 7 h 11"/>
                  <a:gd name="T2" fmla="*/ 11 w 11"/>
                  <a:gd name="T3" fmla="*/ 6 h 11"/>
                  <a:gd name="T4" fmla="*/ 9 w 11"/>
                  <a:gd name="T5" fmla="*/ 4 h 11"/>
                  <a:gd name="T6" fmla="*/ 7 w 11"/>
                  <a:gd name="T7" fmla="*/ 2 h 11"/>
                  <a:gd name="T8" fmla="*/ 6 w 11"/>
                  <a:gd name="T9" fmla="*/ 0 h 11"/>
                  <a:gd name="T10" fmla="*/ 6 w 11"/>
                  <a:gd name="T11" fmla="*/ 0 h 11"/>
                  <a:gd name="T12" fmla="*/ 4 w 11"/>
                  <a:gd name="T13" fmla="*/ 2 h 11"/>
                  <a:gd name="T14" fmla="*/ 2 w 11"/>
                  <a:gd name="T15" fmla="*/ 4 h 11"/>
                  <a:gd name="T16" fmla="*/ 0 w 11"/>
                  <a:gd name="T17" fmla="*/ 6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1">
                    <a:moveTo>
                      <a:pt x="11" y="7"/>
                    </a:move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19" name="Freeform 383"/>
              <p:cNvSpPr>
                <a:spLocks/>
              </p:cNvSpPr>
              <p:nvPr/>
            </p:nvSpPr>
            <p:spPr bwMode="auto">
              <a:xfrm>
                <a:off x="4059" y="2057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20" name="Freeform 384"/>
              <p:cNvSpPr>
                <a:spLocks/>
              </p:cNvSpPr>
              <p:nvPr/>
            </p:nvSpPr>
            <p:spPr bwMode="auto">
              <a:xfrm>
                <a:off x="4059" y="2069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21" name="Freeform 385"/>
              <p:cNvSpPr>
                <a:spLocks/>
              </p:cNvSpPr>
              <p:nvPr/>
            </p:nvSpPr>
            <p:spPr bwMode="auto">
              <a:xfrm>
                <a:off x="4059" y="2080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22" name="Freeform 386"/>
              <p:cNvSpPr>
                <a:spLocks/>
              </p:cNvSpPr>
              <p:nvPr/>
            </p:nvSpPr>
            <p:spPr bwMode="auto">
              <a:xfrm>
                <a:off x="4059" y="2092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23" name="Freeform 387"/>
              <p:cNvSpPr>
                <a:spLocks/>
              </p:cNvSpPr>
              <p:nvPr/>
            </p:nvSpPr>
            <p:spPr bwMode="auto">
              <a:xfrm>
                <a:off x="4059" y="210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24" name="Freeform 388"/>
              <p:cNvSpPr>
                <a:spLocks/>
              </p:cNvSpPr>
              <p:nvPr/>
            </p:nvSpPr>
            <p:spPr bwMode="auto">
              <a:xfrm>
                <a:off x="4059" y="211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25" name="Freeform 389"/>
              <p:cNvSpPr>
                <a:spLocks/>
              </p:cNvSpPr>
              <p:nvPr/>
            </p:nvSpPr>
            <p:spPr bwMode="auto">
              <a:xfrm>
                <a:off x="4059" y="212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26" name="Freeform 390"/>
              <p:cNvSpPr>
                <a:spLocks/>
              </p:cNvSpPr>
              <p:nvPr/>
            </p:nvSpPr>
            <p:spPr bwMode="auto">
              <a:xfrm>
                <a:off x="4059" y="213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27" name="Freeform 391"/>
              <p:cNvSpPr>
                <a:spLocks/>
              </p:cNvSpPr>
              <p:nvPr/>
            </p:nvSpPr>
            <p:spPr bwMode="auto">
              <a:xfrm>
                <a:off x="4059" y="214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28" name="Freeform 392"/>
              <p:cNvSpPr>
                <a:spLocks/>
              </p:cNvSpPr>
              <p:nvPr/>
            </p:nvSpPr>
            <p:spPr bwMode="auto">
              <a:xfrm>
                <a:off x="4059" y="216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29" name="Freeform 393"/>
              <p:cNvSpPr>
                <a:spLocks/>
              </p:cNvSpPr>
              <p:nvPr/>
            </p:nvSpPr>
            <p:spPr bwMode="auto">
              <a:xfrm>
                <a:off x="4059" y="217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30" name="Freeform 394"/>
              <p:cNvSpPr>
                <a:spLocks/>
              </p:cNvSpPr>
              <p:nvPr/>
            </p:nvSpPr>
            <p:spPr bwMode="auto">
              <a:xfrm>
                <a:off x="4059" y="218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31" name="Freeform 395"/>
              <p:cNvSpPr>
                <a:spLocks/>
              </p:cNvSpPr>
              <p:nvPr/>
            </p:nvSpPr>
            <p:spPr bwMode="auto">
              <a:xfrm>
                <a:off x="4059" y="219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32" name="Freeform 396"/>
              <p:cNvSpPr>
                <a:spLocks/>
              </p:cNvSpPr>
              <p:nvPr/>
            </p:nvSpPr>
            <p:spPr bwMode="auto">
              <a:xfrm>
                <a:off x="4059" y="220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33" name="Freeform 397"/>
              <p:cNvSpPr>
                <a:spLocks/>
              </p:cNvSpPr>
              <p:nvPr/>
            </p:nvSpPr>
            <p:spPr bwMode="auto">
              <a:xfrm>
                <a:off x="4059" y="221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34" name="Freeform 398"/>
              <p:cNvSpPr>
                <a:spLocks/>
              </p:cNvSpPr>
              <p:nvPr/>
            </p:nvSpPr>
            <p:spPr bwMode="auto">
              <a:xfrm>
                <a:off x="4059" y="223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35" name="Freeform 399"/>
              <p:cNvSpPr>
                <a:spLocks/>
              </p:cNvSpPr>
              <p:nvPr/>
            </p:nvSpPr>
            <p:spPr bwMode="auto">
              <a:xfrm>
                <a:off x="4059" y="224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36" name="Freeform 400"/>
              <p:cNvSpPr>
                <a:spLocks/>
              </p:cNvSpPr>
              <p:nvPr/>
            </p:nvSpPr>
            <p:spPr bwMode="auto">
              <a:xfrm>
                <a:off x="4059" y="225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37" name="Freeform 401"/>
              <p:cNvSpPr>
                <a:spLocks/>
              </p:cNvSpPr>
              <p:nvPr/>
            </p:nvSpPr>
            <p:spPr bwMode="auto">
              <a:xfrm>
                <a:off x="4059" y="226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38" name="Freeform 402"/>
              <p:cNvSpPr>
                <a:spLocks/>
              </p:cNvSpPr>
              <p:nvPr/>
            </p:nvSpPr>
            <p:spPr bwMode="auto">
              <a:xfrm>
                <a:off x="4059" y="227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39" name="Freeform 403"/>
              <p:cNvSpPr>
                <a:spLocks/>
              </p:cNvSpPr>
              <p:nvPr/>
            </p:nvSpPr>
            <p:spPr bwMode="auto">
              <a:xfrm>
                <a:off x="4059" y="228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40" name="Freeform 404"/>
              <p:cNvSpPr>
                <a:spLocks/>
              </p:cNvSpPr>
              <p:nvPr/>
            </p:nvSpPr>
            <p:spPr bwMode="auto">
              <a:xfrm>
                <a:off x="4059" y="229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41" name="Freeform 405"/>
              <p:cNvSpPr>
                <a:spLocks/>
              </p:cNvSpPr>
              <p:nvPr/>
            </p:nvSpPr>
            <p:spPr bwMode="auto">
              <a:xfrm>
                <a:off x="4059" y="231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42" name="Freeform 406"/>
              <p:cNvSpPr>
                <a:spLocks/>
              </p:cNvSpPr>
              <p:nvPr/>
            </p:nvSpPr>
            <p:spPr bwMode="auto">
              <a:xfrm>
                <a:off x="4059" y="232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43" name="Freeform 407"/>
              <p:cNvSpPr>
                <a:spLocks/>
              </p:cNvSpPr>
              <p:nvPr/>
            </p:nvSpPr>
            <p:spPr bwMode="auto">
              <a:xfrm>
                <a:off x="4059" y="233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44" name="Freeform 408"/>
              <p:cNvSpPr>
                <a:spLocks/>
              </p:cNvSpPr>
              <p:nvPr/>
            </p:nvSpPr>
            <p:spPr bwMode="auto">
              <a:xfrm>
                <a:off x="4059" y="234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45" name="Freeform 409"/>
              <p:cNvSpPr>
                <a:spLocks/>
              </p:cNvSpPr>
              <p:nvPr/>
            </p:nvSpPr>
            <p:spPr bwMode="auto">
              <a:xfrm>
                <a:off x="4059" y="235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46" name="Freeform 410"/>
              <p:cNvSpPr>
                <a:spLocks/>
              </p:cNvSpPr>
              <p:nvPr/>
            </p:nvSpPr>
            <p:spPr bwMode="auto">
              <a:xfrm>
                <a:off x="4059" y="236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47" name="Freeform 411"/>
              <p:cNvSpPr>
                <a:spLocks/>
              </p:cNvSpPr>
              <p:nvPr/>
            </p:nvSpPr>
            <p:spPr bwMode="auto">
              <a:xfrm>
                <a:off x="4059" y="237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08" name="Group 443"/>
            <p:cNvGrpSpPr>
              <a:grpSpLocks/>
            </p:cNvGrpSpPr>
            <p:nvPr/>
          </p:nvGrpSpPr>
          <p:grpSpPr bwMode="auto">
            <a:xfrm>
              <a:off x="4174" y="2046"/>
              <a:ext cx="6" cy="339"/>
              <a:chOff x="4174" y="2046"/>
              <a:chExt cx="6" cy="339"/>
            </a:xfrm>
          </p:grpSpPr>
          <p:sp>
            <p:nvSpPr>
              <p:cNvPr id="588" name="Freeform 413"/>
              <p:cNvSpPr>
                <a:spLocks/>
              </p:cNvSpPr>
              <p:nvPr/>
            </p:nvSpPr>
            <p:spPr bwMode="auto">
              <a:xfrm>
                <a:off x="4174" y="2046"/>
                <a:ext cx="6" cy="6"/>
              </a:xfrm>
              <a:custGeom>
                <a:avLst/>
                <a:gdLst>
                  <a:gd name="T0" fmla="*/ 11 w 11"/>
                  <a:gd name="T1" fmla="*/ 7 h 11"/>
                  <a:gd name="T2" fmla="*/ 11 w 11"/>
                  <a:gd name="T3" fmla="*/ 6 h 11"/>
                  <a:gd name="T4" fmla="*/ 10 w 11"/>
                  <a:gd name="T5" fmla="*/ 4 h 11"/>
                  <a:gd name="T6" fmla="*/ 8 w 11"/>
                  <a:gd name="T7" fmla="*/ 2 h 11"/>
                  <a:gd name="T8" fmla="*/ 6 w 11"/>
                  <a:gd name="T9" fmla="*/ 0 h 11"/>
                  <a:gd name="T10" fmla="*/ 6 w 11"/>
                  <a:gd name="T11" fmla="*/ 0 h 11"/>
                  <a:gd name="T12" fmla="*/ 4 w 11"/>
                  <a:gd name="T13" fmla="*/ 2 h 11"/>
                  <a:gd name="T14" fmla="*/ 2 w 11"/>
                  <a:gd name="T15" fmla="*/ 4 h 11"/>
                  <a:gd name="T16" fmla="*/ 0 w 11"/>
                  <a:gd name="T17" fmla="*/ 6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1">
                    <a:moveTo>
                      <a:pt x="11" y="7"/>
                    </a:moveTo>
                    <a:lnTo>
                      <a:pt x="11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89" name="Freeform 414"/>
              <p:cNvSpPr>
                <a:spLocks/>
              </p:cNvSpPr>
              <p:nvPr/>
            </p:nvSpPr>
            <p:spPr bwMode="auto">
              <a:xfrm>
                <a:off x="4174" y="2057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90" name="Freeform 415"/>
              <p:cNvSpPr>
                <a:spLocks/>
              </p:cNvSpPr>
              <p:nvPr/>
            </p:nvSpPr>
            <p:spPr bwMode="auto">
              <a:xfrm>
                <a:off x="4174" y="2069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91" name="Freeform 416"/>
              <p:cNvSpPr>
                <a:spLocks/>
              </p:cNvSpPr>
              <p:nvPr/>
            </p:nvSpPr>
            <p:spPr bwMode="auto">
              <a:xfrm>
                <a:off x="4174" y="2080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92" name="Freeform 417"/>
              <p:cNvSpPr>
                <a:spLocks/>
              </p:cNvSpPr>
              <p:nvPr/>
            </p:nvSpPr>
            <p:spPr bwMode="auto">
              <a:xfrm>
                <a:off x="4174" y="2092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93" name="Freeform 418"/>
              <p:cNvSpPr>
                <a:spLocks/>
              </p:cNvSpPr>
              <p:nvPr/>
            </p:nvSpPr>
            <p:spPr bwMode="auto">
              <a:xfrm>
                <a:off x="4174" y="210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94" name="Freeform 419"/>
              <p:cNvSpPr>
                <a:spLocks/>
              </p:cNvSpPr>
              <p:nvPr/>
            </p:nvSpPr>
            <p:spPr bwMode="auto">
              <a:xfrm>
                <a:off x="4174" y="211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95" name="Freeform 420"/>
              <p:cNvSpPr>
                <a:spLocks/>
              </p:cNvSpPr>
              <p:nvPr/>
            </p:nvSpPr>
            <p:spPr bwMode="auto">
              <a:xfrm>
                <a:off x="4174" y="212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96" name="Freeform 421"/>
              <p:cNvSpPr>
                <a:spLocks/>
              </p:cNvSpPr>
              <p:nvPr/>
            </p:nvSpPr>
            <p:spPr bwMode="auto">
              <a:xfrm>
                <a:off x="4174" y="213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97" name="Freeform 422"/>
              <p:cNvSpPr>
                <a:spLocks/>
              </p:cNvSpPr>
              <p:nvPr/>
            </p:nvSpPr>
            <p:spPr bwMode="auto">
              <a:xfrm>
                <a:off x="4174" y="214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98" name="Freeform 423"/>
              <p:cNvSpPr>
                <a:spLocks/>
              </p:cNvSpPr>
              <p:nvPr/>
            </p:nvSpPr>
            <p:spPr bwMode="auto">
              <a:xfrm>
                <a:off x="4174" y="216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99" name="Freeform 424"/>
              <p:cNvSpPr>
                <a:spLocks/>
              </p:cNvSpPr>
              <p:nvPr/>
            </p:nvSpPr>
            <p:spPr bwMode="auto">
              <a:xfrm>
                <a:off x="4174" y="217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00" name="Freeform 425"/>
              <p:cNvSpPr>
                <a:spLocks/>
              </p:cNvSpPr>
              <p:nvPr/>
            </p:nvSpPr>
            <p:spPr bwMode="auto">
              <a:xfrm>
                <a:off x="4174" y="218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01" name="Freeform 426"/>
              <p:cNvSpPr>
                <a:spLocks/>
              </p:cNvSpPr>
              <p:nvPr/>
            </p:nvSpPr>
            <p:spPr bwMode="auto">
              <a:xfrm>
                <a:off x="4174" y="219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02" name="Freeform 427"/>
              <p:cNvSpPr>
                <a:spLocks/>
              </p:cNvSpPr>
              <p:nvPr/>
            </p:nvSpPr>
            <p:spPr bwMode="auto">
              <a:xfrm>
                <a:off x="4174" y="220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03" name="Freeform 428"/>
              <p:cNvSpPr>
                <a:spLocks/>
              </p:cNvSpPr>
              <p:nvPr/>
            </p:nvSpPr>
            <p:spPr bwMode="auto">
              <a:xfrm>
                <a:off x="4174" y="221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04" name="Freeform 429"/>
              <p:cNvSpPr>
                <a:spLocks/>
              </p:cNvSpPr>
              <p:nvPr/>
            </p:nvSpPr>
            <p:spPr bwMode="auto">
              <a:xfrm>
                <a:off x="4174" y="223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05" name="Freeform 430"/>
              <p:cNvSpPr>
                <a:spLocks/>
              </p:cNvSpPr>
              <p:nvPr/>
            </p:nvSpPr>
            <p:spPr bwMode="auto">
              <a:xfrm>
                <a:off x="4174" y="224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06" name="Freeform 431"/>
              <p:cNvSpPr>
                <a:spLocks/>
              </p:cNvSpPr>
              <p:nvPr/>
            </p:nvSpPr>
            <p:spPr bwMode="auto">
              <a:xfrm>
                <a:off x="4174" y="225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07" name="Freeform 432"/>
              <p:cNvSpPr>
                <a:spLocks/>
              </p:cNvSpPr>
              <p:nvPr/>
            </p:nvSpPr>
            <p:spPr bwMode="auto">
              <a:xfrm>
                <a:off x="4174" y="226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08" name="Freeform 433"/>
              <p:cNvSpPr>
                <a:spLocks/>
              </p:cNvSpPr>
              <p:nvPr/>
            </p:nvSpPr>
            <p:spPr bwMode="auto">
              <a:xfrm>
                <a:off x="4174" y="227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09" name="Freeform 434"/>
              <p:cNvSpPr>
                <a:spLocks/>
              </p:cNvSpPr>
              <p:nvPr/>
            </p:nvSpPr>
            <p:spPr bwMode="auto">
              <a:xfrm>
                <a:off x="4174" y="228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10" name="Freeform 435"/>
              <p:cNvSpPr>
                <a:spLocks/>
              </p:cNvSpPr>
              <p:nvPr/>
            </p:nvSpPr>
            <p:spPr bwMode="auto">
              <a:xfrm>
                <a:off x="4174" y="229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11" name="Freeform 436"/>
              <p:cNvSpPr>
                <a:spLocks/>
              </p:cNvSpPr>
              <p:nvPr/>
            </p:nvSpPr>
            <p:spPr bwMode="auto">
              <a:xfrm>
                <a:off x="4174" y="231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12" name="Freeform 437"/>
              <p:cNvSpPr>
                <a:spLocks/>
              </p:cNvSpPr>
              <p:nvPr/>
            </p:nvSpPr>
            <p:spPr bwMode="auto">
              <a:xfrm>
                <a:off x="4174" y="232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13" name="Freeform 438"/>
              <p:cNvSpPr>
                <a:spLocks/>
              </p:cNvSpPr>
              <p:nvPr/>
            </p:nvSpPr>
            <p:spPr bwMode="auto">
              <a:xfrm>
                <a:off x="4174" y="233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14" name="Freeform 439"/>
              <p:cNvSpPr>
                <a:spLocks/>
              </p:cNvSpPr>
              <p:nvPr/>
            </p:nvSpPr>
            <p:spPr bwMode="auto">
              <a:xfrm>
                <a:off x="4174" y="234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15" name="Freeform 440"/>
              <p:cNvSpPr>
                <a:spLocks/>
              </p:cNvSpPr>
              <p:nvPr/>
            </p:nvSpPr>
            <p:spPr bwMode="auto">
              <a:xfrm>
                <a:off x="4174" y="235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16" name="Freeform 441"/>
              <p:cNvSpPr>
                <a:spLocks/>
              </p:cNvSpPr>
              <p:nvPr/>
            </p:nvSpPr>
            <p:spPr bwMode="auto">
              <a:xfrm>
                <a:off x="4174" y="236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17" name="Freeform 442"/>
              <p:cNvSpPr>
                <a:spLocks/>
              </p:cNvSpPr>
              <p:nvPr/>
            </p:nvSpPr>
            <p:spPr bwMode="auto">
              <a:xfrm>
                <a:off x="4174" y="237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09" name="Group 474"/>
            <p:cNvGrpSpPr>
              <a:grpSpLocks/>
            </p:cNvGrpSpPr>
            <p:nvPr/>
          </p:nvGrpSpPr>
          <p:grpSpPr bwMode="auto">
            <a:xfrm>
              <a:off x="4289" y="2046"/>
              <a:ext cx="6" cy="339"/>
              <a:chOff x="4289" y="2046"/>
              <a:chExt cx="6" cy="339"/>
            </a:xfrm>
          </p:grpSpPr>
          <p:sp>
            <p:nvSpPr>
              <p:cNvPr id="558" name="Freeform 444"/>
              <p:cNvSpPr>
                <a:spLocks/>
              </p:cNvSpPr>
              <p:nvPr/>
            </p:nvSpPr>
            <p:spPr bwMode="auto">
              <a:xfrm>
                <a:off x="4289" y="2046"/>
                <a:ext cx="6" cy="6"/>
              </a:xfrm>
              <a:custGeom>
                <a:avLst/>
                <a:gdLst>
                  <a:gd name="T0" fmla="*/ 12 w 12"/>
                  <a:gd name="T1" fmla="*/ 7 h 11"/>
                  <a:gd name="T2" fmla="*/ 12 w 12"/>
                  <a:gd name="T3" fmla="*/ 6 h 11"/>
                  <a:gd name="T4" fmla="*/ 10 w 12"/>
                  <a:gd name="T5" fmla="*/ 4 h 11"/>
                  <a:gd name="T6" fmla="*/ 8 w 12"/>
                  <a:gd name="T7" fmla="*/ 2 h 11"/>
                  <a:gd name="T8" fmla="*/ 6 w 12"/>
                  <a:gd name="T9" fmla="*/ 0 h 11"/>
                  <a:gd name="T10" fmla="*/ 6 w 12"/>
                  <a:gd name="T11" fmla="*/ 0 h 11"/>
                  <a:gd name="T12" fmla="*/ 4 w 12"/>
                  <a:gd name="T13" fmla="*/ 2 h 11"/>
                  <a:gd name="T14" fmla="*/ 2 w 12"/>
                  <a:gd name="T15" fmla="*/ 4 h 11"/>
                  <a:gd name="T16" fmla="*/ 0 w 12"/>
                  <a:gd name="T17" fmla="*/ 6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1">
                    <a:moveTo>
                      <a:pt x="12" y="7"/>
                    </a:move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59" name="Freeform 445"/>
              <p:cNvSpPr>
                <a:spLocks/>
              </p:cNvSpPr>
              <p:nvPr/>
            </p:nvSpPr>
            <p:spPr bwMode="auto">
              <a:xfrm>
                <a:off x="4289" y="2057"/>
                <a:ext cx="6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60" name="Freeform 446"/>
              <p:cNvSpPr>
                <a:spLocks/>
              </p:cNvSpPr>
              <p:nvPr/>
            </p:nvSpPr>
            <p:spPr bwMode="auto">
              <a:xfrm>
                <a:off x="4289" y="2069"/>
                <a:ext cx="6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61" name="Freeform 447"/>
              <p:cNvSpPr>
                <a:spLocks/>
              </p:cNvSpPr>
              <p:nvPr/>
            </p:nvSpPr>
            <p:spPr bwMode="auto">
              <a:xfrm>
                <a:off x="4289" y="2080"/>
                <a:ext cx="6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62" name="Freeform 448"/>
              <p:cNvSpPr>
                <a:spLocks/>
              </p:cNvSpPr>
              <p:nvPr/>
            </p:nvSpPr>
            <p:spPr bwMode="auto">
              <a:xfrm>
                <a:off x="4289" y="2092"/>
                <a:ext cx="6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63" name="Freeform 449"/>
              <p:cNvSpPr>
                <a:spLocks/>
              </p:cNvSpPr>
              <p:nvPr/>
            </p:nvSpPr>
            <p:spPr bwMode="auto">
              <a:xfrm>
                <a:off x="4289" y="2103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64" name="Freeform 450"/>
              <p:cNvSpPr>
                <a:spLocks/>
              </p:cNvSpPr>
              <p:nvPr/>
            </p:nvSpPr>
            <p:spPr bwMode="auto">
              <a:xfrm>
                <a:off x="4289" y="2115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65" name="Freeform 451"/>
              <p:cNvSpPr>
                <a:spLocks/>
              </p:cNvSpPr>
              <p:nvPr/>
            </p:nvSpPr>
            <p:spPr bwMode="auto">
              <a:xfrm>
                <a:off x="4289" y="2126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66" name="Freeform 452"/>
              <p:cNvSpPr>
                <a:spLocks/>
              </p:cNvSpPr>
              <p:nvPr/>
            </p:nvSpPr>
            <p:spPr bwMode="auto">
              <a:xfrm>
                <a:off x="4289" y="2138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67" name="Freeform 453"/>
              <p:cNvSpPr>
                <a:spLocks/>
              </p:cNvSpPr>
              <p:nvPr/>
            </p:nvSpPr>
            <p:spPr bwMode="auto">
              <a:xfrm>
                <a:off x="4289" y="2149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68" name="Freeform 454"/>
              <p:cNvSpPr>
                <a:spLocks/>
              </p:cNvSpPr>
              <p:nvPr/>
            </p:nvSpPr>
            <p:spPr bwMode="auto">
              <a:xfrm>
                <a:off x="4289" y="2161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69" name="Freeform 455"/>
              <p:cNvSpPr>
                <a:spLocks/>
              </p:cNvSpPr>
              <p:nvPr/>
            </p:nvSpPr>
            <p:spPr bwMode="auto">
              <a:xfrm>
                <a:off x="4289" y="2172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70" name="Freeform 456"/>
              <p:cNvSpPr>
                <a:spLocks/>
              </p:cNvSpPr>
              <p:nvPr/>
            </p:nvSpPr>
            <p:spPr bwMode="auto">
              <a:xfrm>
                <a:off x="4289" y="2184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71" name="Freeform 457"/>
              <p:cNvSpPr>
                <a:spLocks/>
              </p:cNvSpPr>
              <p:nvPr/>
            </p:nvSpPr>
            <p:spPr bwMode="auto">
              <a:xfrm>
                <a:off x="4289" y="2195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72" name="Freeform 458"/>
              <p:cNvSpPr>
                <a:spLocks/>
              </p:cNvSpPr>
              <p:nvPr/>
            </p:nvSpPr>
            <p:spPr bwMode="auto">
              <a:xfrm>
                <a:off x="4289" y="2207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73" name="Freeform 459"/>
              <p:cNvSpPr>
                <a:spLocks/>
              </p:cNvSpPr>
              <p:nvPr/>
            </p:nvSpPr>
            <p:spPr bwMode="auto">
              <a:xfrm>
                <a:off x="4289" y="2218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74" name="Freeform 460"/>
              <p:cNvSpPr>
                <a:spLocks/>
              </p:cNvSpPr>
              <p:nvPr/>
            </p:nvSpPr>
            <p:spPr bwMode="auto">
              <a:xfrm>
                <a:off x="4289" y="2230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75" name="Freeform 461"/>
              <p:cNvSpPr>
                <a:spLocks/>
              </p:cNvSpPr>
              <p:nvPr/>
            </p:nvSpPr>
            <p:spPr bwMode="auto">
              <a:xfrm>
                <a:off x="4289" y="2241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76" name="Freeform 462"/>
              <p:cNvSpPr>
                <a:spLocks/>
              </p:cNvSpPr>
              <p:nvPr/>
            </p:nvSpPr>
            <p:spPr bwMode="auto">
              <a:xfrm>
                <a:off x="4289" y="2253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77" name="Freeform 463"/>
              <p:cNvSpPr>
                <a:spLocks/>
              </p:cNvSpPr>
              <p:nvPr/>
            </p:nvSpPr>
            <p:spPr bwMode="auto">
              <a:xfrm>
                <a:off x="4289" y="2264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78" name="Freeform 464"/>
              <p:cNvSpPr>
                <a:spLocks/>
              </p:cNvSpPr>
              <p:nvPr/>
            </p:nvSpPr>
            <p:spPr bwMode="auto">
              <a:xfrm>
                <a:off x="4289" y="2276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79" name="Freeform 465"/>
              <p:cNvSpPr>
                <a:spLocks/>
              </p:cNvSpPr>
              <p:nvPr/>
            </p:nvSpPr>
            <p:spPr bwMode="auto">
              <a:xfrm>
                <a:off x="4289" y="2287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80" name="Freeform 466"/>
              <p:cNvSpPr>
                <a:spLocks/>
              </p:cNvSpPr>
              <p:nvPr/>
            </p:nvSpPr>
            <p:spPr bwMode="auto">
              <a:xfrm>
                <a:off x="4289" y="2299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81" name="Freeform 467"/>
              <p:cNvSpPr>
                <a:spLocks/>
              </p:cNvSpPr>
              <p:nvPr/>
            </p:nvSpPr>
            <p:spPr bwMode="auto">
              <a:xfrm>
                <a:off x="4289" y="2310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82" name="Freeform 468"/>
              <p:cNvSpPr>
                <a:spLocks/>
              </p:cNvSpPr>
              <p:nvPr/>
            </p:nvSpPr>
            <p:spPr bwMode="auto">
              <a:xfrm>
                <a:off x="4289" y="2322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83" name="Freeform 469"/>
              <p:cNvSpPr>
                <a:spLocks/>
              </p:cNvSpPr>
              <p:nvPr/>
            </p:nvSpPr>
            <p:spPr bwMode="auto">
              <a:xfrm>
                <a:off x="4289" y="2333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84" name="Freeform 470"/>
              <p:cNvSpPr>
                <a:spLocks/>
              </p:cNvSpPr>
              <p:nvPr/>
            </p:nvSpPr>
            <p:spPr bwMode="auto">
              <a:xfrm>
                <a:off x="4289" y="2345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85" name="Freeform 471"/>
              <p:cNvSpPr>
                <a:spLocks/>
              </p:cNvSpPr>
              <p:nvPr/>
            </p:nvSpPr>
            <p:spPr bwMode="auto">
              <a:xfrm>
                <a:off x="4289" y="2356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86" name="Freeform 472"/>
              <p:cNvSpPr>
                <a:spLocks/>
              </p:cNvSpPr>
              <p:nvPr/>
            </p:nvSpPr>
            <p:spPr bwMode="auto">
              <a:xfrm>
                <a:off x="4289" y="2368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87" name="Freeform 473"/>
              <p:cNvSpPr>
                <a:spLocks/>
              </p:cNvSpPr>
              <p:nvPr/>
            </p:nvSpPr>
            <p:spPr bwMode="auto">
              <a:xfrm>
                <a:off x="4289" y="2379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10" name="Group 505"/>
            <p:cNvGrpSpPr>
              <a:grpSpLocks/>
            </p:cNvGrpSpPr>
            <p:nvPr/>
          </p:nvGrpSpPr>
          <p:grpSpPr bwMode="auto">
            <a:xfrm>
              <a:off x="4404" y="2046"/>
              <a:ext cx="6" cy="339"/>
              <a:chOff x="4404" y="2046"/>
              <a:chExt cx="6" cy="339"/>
            </a:xfrm>
          </p:grpSpPr>
          <p:sp>
            <p:nvSpPr>
              <p:cNvPr id="528" name="Freeform 475"/>
              <p:cNvSpPr>
                <a:spLocks/>
              </p:cNvSpPr>
              <p:nvPr/>
            </p:nvSpPr>
            <p:spPr bwMode="auto">
              <a:xfrm>
                <a:off x="4404" y="2046"/>
                <a:ext cx="6" cy="6"/>
              </a:xfrm>
              <a:custGeom>
                <a:avLst/>
                <a:gdLst>
                  <a:gd name="T0" fmla="*/ 12 w 12"/>
                  <a:gd name="T1" fmla="*/ 7 h 11"/>
                  <a:gd name="T2" fmla="*/ 12 w 12"/>
                  <a:gd name="T3" fmla="*/ 6 h 11"/>
                  <a:gd name="T4" fmla="*/ 10 w 12"/>
                  <a:gd name="T5" fmla="*/ 4 h 11"/>
                  <a:gd name="T6" fmla="*/ 8 w 12"/>
                  <a:gd name="T7" fmla="*/ 2 h 11"/>
                  <a:gd name="T8" fmla="*/ 6 w 12"/>
                  <a:gd name="T9" fmla="*/ 0 h 11"/>
                  <a:gd name="T10" fmla="*/ 6 w 12"/>
                  <a:gd name="T11" fmla="*/ 0 h 11"/>
                  <a:gd name="T12" fmla="*/ 4 w 12"/>
                  <a:gd name="T13" fmla="*/ 2 h 11"/>
                  <a:gd name="T14" fmla="*/ 2 w 12"/>
                  <a:gd name="T15" fmla="*/ 4 h 11"/>
                  <a:gd name="T16" fmla="*/ 0 w 12"/>
                  <a:gd name="T17" fmla="*/ 6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1">
                    <a:moveTo>
                      <a:pt x="12" y="7"/>
                    </a:move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29" name="Freeform 476"/>
              <p:cNvSpPr>
                <a:spLocks/>
              </p:cNvSpPr>
              <p:nvPr/>
            </p:nvSpPr>
            <p:spPr bwMode="auto">
              <a:xfrm>
                <a:off x="4404" y="2057"/>
                <a:ext cx="6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30" name="Freeform 477"/>
              <p:cNvSpPr>
                <a:spLocks/>
              </p:cNvSpPr>
              <p:nvPr/>
            </p:nvSpPr>
            <p:spPr bwMode="auto">
              <a:xfrm>
                <a:off x="4404" y="2069"/>
                <a:ext cx="6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31" name="Freeform 478"/>
              <p:cNvSpPr>
                <a:spLocks/>
              </p:cNvSpPr>
              <p:nvPr/>
            </p:nvSpPr>
            <p:spPr bwMode="auto">
              <a:xfrm>
                <a:off x="4404" y="2080"/>
                <a:ext cx="6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32" name="Freeform 479"/>
              <p:cNvSpPr>
                <a:spLocks/>
              </p:cNvSpPr>
              <p:nvPr/>
            </p:nvSpPr>
            <p:spPr bwMode="auto">
              <a:xfrm>
                <a:off x="4404" y="2092"/>
                <a:ext cx="6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33" name="Freeform 480"/>
              <p:cNvSpPr>
                <a:spLocks/>
              </p:cNvSpPr>
              <p:nvPr/>
            </p:nvSpPr>
            <p:spPr bwMode="auto">
              <a:xfrm>
                <a:off x="4404" y="2103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34" name="Freeform 481"/>
              <p:cNvSpPr>
                <a:spLocks/>
              </p:cNvSpPr>
              <p:nvPr/>
            </p:nvSpPr>
            <p:spPr bwMode="auto">
              <a:xfrm>
                <a:off x="4404" y="2115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35" name="Freeform 482"/>
              <p:cNvSpPr>
                <a:spLocks/>
              </p:cNvSpPr>
              <p:nvPr/>
            </p:nvSpPr>
            <p:spPr bwMode="auto">
              <a:xfrm>
                <a:off x="4404" y="2126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36" name="Freeform 483"/>
              <p:cNvSpPr>
                <a:spLocks/>
              </p:cNvSpPr>
              <p:nvPr/>
            </p:nvSpPr>
            <p:spPr bwMode="auto">
              <a:xfrm>
                <a:off x="4404" y="2138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37" name="Freeform 484"/>
              <p:cNvSpPr>
                <a:spLocks/>
              </p:cNvSpPr>
              <p:nvPr/>
            </p:nvSpPr>
            <p:spPr bwMode="auto">
              <a:xfrm>
                <a:off x="4404" y="2149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38" name="Freeform 485"/>
              <p:cNvSpPr>
                <a:spLocks/>
              </p:cNvSpPr>
              <p:nvPr/>
            </p:nvSpPr>
            <p:spPr bwMode="auto">
              <a:xfrm>
                <a:off x="4404" y="2161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39" name="Freeform 486"/>
              <p:cNvSpPr>
                <a:spLocks/>
              </p:cNvSpPr>
              <p:nvPr/>
            </p:nvSpPr>
            <p:spPr bwMode="auto">
              <a:xfrm>
                <a:off x="4404" y="2172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40" name="Freeform 487"/>
              <p:cNvSpPr>
                <a:spLocks/>
              </p:cNvSpPr>
              <p:nvPr/>
            </p:nvSpPr>
            <p:spPr bwMode="auto">
              <a:xfrm>
                <a:off x="4404" y="2184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41" name="Freeform 488"/>
              <p:cNvSpPr>
                <a:spLocks/>
              </p:cNvSpPr>
              <p:nvPr/>
            </p:nvSpPr>
            <p:spPr bwMode="auto">
              <a:xfrm>
                <a:off x="4404" y="2195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42" name="Freeform 489"/>
              <p:cNvSpPr>
                <a:spLocks/>
              </p:cNvSpPr>
              <p:nvPr/>
            </p:nvSpPr>
            <p:spPr bwMode="auto">
              <a:xfrm>
                <a:off x="4404" y="2207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43" name="Freeform 490"/>
              <p:cNvSpPr>
                <a:spLocks/>
              </p:cNvSpPr>
              <p:nvPr/>
            </p:nvSpPr>
            <p:spPr bwMode="auto">
              <a:xfrm>
                <a:off x="4404" y="2218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44" name="Freeform 491"/>
              <p:cNvSpPr>
                <a:spLocks/>
              </p:cNvSpPr>
              <p:nvPr/>
            </p:nvSpPr>
            <p:spPr bwMode="auto">
              <a:xfrm>
                <a:off x="4404" y="2230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45" name="Freeform 492"/>
              <p:cNvSpPr>
                <a:spLocks/>
              </p:cNvSpPr>
              <p:nvPr/>
            </p:nvSpPr>
            <p:spPr bwMode="auto">
              <a:xfrm>
                <a:off x="4404" y="2241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46" name="Freeform 493"/>
              <p:cNvSpPr>
                <a:spLocks/>
              </p:cNvSpPr>
              <p:nvPr/>
            </p:nvSpPr>
            <p:spPr bwMode="auto">
              <a:xfrm>
                <a:off x="4404" y="2253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47" name="Freeform 494"/>
              <p:cNvSpPr>
                <a:spLocks/>
              </p:cNvSpPr>
              <p:nvPr/>
            </p:nvSpPr>
            <p:spPr bwMode="auto">
              <a:xfrm>
                <a:off x="4404" y="2264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48" name="Freeform 495"/>
              <p:cNvSpPr>
                <a:spLocks/>
              </p:cNvSpPr>
              <p:nvPr/>
            </p:nvSpPr>
            <p:spPr bwMode="auto">
              <a:xfrm>
                <a:off x="4404" y="2276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49" name="Freeform 496"/>
              <p:cNvSpPr>
                <a:spLocks/>
              </p:cNvSpPr>
              <p:nvPr/>
            </p:nvSpPr>
            <p:spPr bwMode="auto">
              <a:xfrm>
                <a:off x="4404" y="2287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50" name="Freeform 497"/>
              <p:cNvSpPr>
                <a:spLocks/>
              </p:cNvSpPr>
              <p:nvPr/>
            </p:nvSpPr>
            <p:spPr bwMode="auto">
              <a:xfrm>
                <a:off x="4404" y="2299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51" name="Freeform 498"/>
              <p:cNvSpPr>
                <a:spLocks/>
              </p:cNvSpPr>
              <p:nvPr/>
            </p:nvSpPr>
            <p:spPr bwMode="auto">
              <a:xfrm>
                <a:off x="4404" y="2310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52" name="Freeform 499"/>
              <p:cNvSpPr>
                <a:spLocks/>
              </p:cNvSpPr>
              <p:nvPr/>
            </p:nvSpPr>
            <p:spPr bwMode="auto">
              <a:xfrm>
                <a:off x="4404" y="2322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53" name="Freeform 500"/>
              <p:cNvSpPr>
                <a:spLocks/>
              </p:cNvSpPr>
              <p:nvPr/>
            </p:nvSpPr>
            <p:spPr bwMode="auto">
              <a:xfrm>
                <a:off x="4404" y="2333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54" name="Freeform 501"/>
              <p:cNvSpPr>
                <a:spLocks/>
              </p:cNvSpPr>
              <p:nvPr/>
            </p:nvSpPr>
            <p:spPr bwMode="auto">
              <a:xfrm>
                <a:off x="4404" y="2345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55" name="Freeform 502"/>
              <p:cNvSpPr>
                <a:spLocks/>
              </p:cNvSpPr>
              <p:nvPr/>
            </p:nvSpPr>
            <p:spPr bwMode="auto">
              <a:xfrm>
                <a:off x="4404" y="2356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56" name="Freeform 503"/>
              <p:cNvSpPr>
                <a:spLocks/>
              </p:cNvSpPr>
              <p:nvPr/>
            </p:nvSpPr>
            <p:spPr bwMode="auto">
              <a:xfrm>
                <a:off x="4404" y="2368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57" name="Freeform 504"/>
              <p:cNvSpPr>
                <a:spLocks/>
              </p:cNvSpPr>
              <p:nvPr/>
            </p:nvSpPr>
            <p:spPr bwMode="auto">
              <a:xfrm>
                <a:off x="4404" y="2379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11" name="Group 536"/>
            <p:cNvGrpSpPr>
              <a:grpSpLocks/>
            </p:cNvGrpSpPr>
            <p:nvPr/>
          </p:nvGrpSpPr>
          <p:grpSpPr bwMode="auto">
            <a:xfrm>
              <a:off x="4519" y="2046"/>
              <a:ext cx="6" cy="339"/>
              <a:chOff x="4519" y="2046"/>
              <a:chExt cx="6" cy="339"/>
            </a:xfrm>
          </p:grpSpPr>
          <p:sp>
            <p:nvSpPr>
              <p:cNvPr id="498" name="Freeform 506"/>
              <p:cNvSpPr>
                <a:spLocks/>
              </p:cNvSpPr>
              <p:nvPr/>
            </p:nvSpPr>
            <p:spPr bwMode="auto">
              <a:xfrm>
                <a:off x="4519" y="2046"/>
                <a:ext cx="6" cy="6"/>
              </a:xfrm>
              <a:custGeom>
                <a:avLst/>
                <a:gdLst>
                  <a:gd name="T0" fmla="*/ 12 w 12"/>
                  <a:gd name="T1" fmla="*/ 7 h 11"/>
                  <a:gd name="T2" fmla="*/ 12 w 12"/>
                  <a:gd name="T3" fmla="*/ 6 h 11"/>
                  <a:gd name="T4" fmla="*/ 10 w 12"/>
                  <a:gd name="T5" fmla="*/ 4 h 11"/>
                  <a:gd name="T6" fmla="*/ 8 w 12"/>
                  <a:gd name="T7" fmla="*/ 2 h 11"/>
                  <a:gd name="T8" fmla="*/ 6 w 12"/>
                  <a:gd name="T9" fmla="*/ 0 h 11"/>
                  <a:gd name="T10" fmla="*/ 6 w 12"/>
                  <a:gd name="T11" fmla="*/ 0 h 11"/>
                  <a:gd name="T12" fmla="*/ 4 w 12"/>
                  <a:gd name="T13" fmla="*/ 2 h 11"/>
                  <a:gd name="T14" fmla="*/ 2 w 12"/>
                  <a:gd name="T15" fmla="*/ 4 h 11"/>
                  <a:gd name="T16" fmla="*/ 0 w 12"/>
                  <a:gd name="T17" fmla="*/ 6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1">
                    <a:moveTo>
                      <a:pt x="12" y="7"/>
                    </a:move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99" name="Freeform 507"/>
              <p:cNvSpPr>
                <a:spLocks/>
              </p:cNvSpPr>
              <p:nvPr/>
            </p:nvSpPr>
            <p:spPr bwMode="auto">
              <a:xfrm>
                <a:off x="4519" y="2057"/>
                <a:ext cx="6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00" name="Freeform 508"/>
              <p:cNvSpPr>
                <a:spLocks/>
              </p:cNvSpPr>
              <p:nvPr/>
            </p:nvSpPr>
            <p:spPr bwMode="auto">
              <a:xfrm>
                <a:off x="4519" y="2069"/>
                <a:ext cx="6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01" name="Freeform 509"/>
              <p:cNvSpPr>
                <a:spLocks/>
              </p:cNvSpPr>
              <p:nvPr/>
            </p:nvSpPr>
            <p:spPr bwMode="auto">
              <a:xfrm>
                <a:off x="4519" y="2080"/>
                <a:ext cx="6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02" name="Freeform 510"/>
              <p:cNvSpPr>
                <a:spLocks/>
              </p:cNvSpPr>
              <p:nvPr/>
            </p:nvSpPr>
            <p:spPr bwMode="auto">
              <a:xfrm>
                <a:off x="4519" y="2092"/>
                <a:ext cx="6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03" name="Freeform 511"/>
              <p:cNvSpPr>
                <a:spLocks/>
              </p:cNvSpPr>
              <p:nvPr/>
            </p:nvSpPr>
            <p:spPr bwMode="auto">
              <a:xfrm>
                <a:off x="4519" y="2103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04" name="Freeform 512"/>
              <p:cNvSpPr>
                <a:spLocks/>
              </p:cNvSpPr>
              <p:nvPr/>
            </p:nvSpPr>
            <p:spPr bwMode="auto">
              <a:xfrm>
                <a:off x="4519" y="2115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05" name="Freeform 513"/>
              <p:cNvSpPr>
                <a:spLocks/>
              </p:cNvSpPr>
              <p:nvPr/>
            </p:nvSpPr>
            <p:spPr bwMode="auto">
              <a:xfrm>
                <a:off x="4519" y="2126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06" name="Freeform 514"/>
              <p:cNvSpPr>
                <a:spLocks/>
              </p:cNvSpPr>
              <p:nvPr/>
            </p:nvSpPr>
            <p:spPr bwMode="auto">
              <a:xfrm>
                <a:off x="4519" y="2138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07" name="Freeform 515"/>
              <p:cNvSpPr>
                <a:spLocks/>
              </p:cNvSpPr>
              <p:nvPr/>
            </p:nvSpPr>
            <p:spPr bwMode="auto">
              <a:xfrm>
                <a:off x="4519" y="2149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08" name="Freeform 516"/>
              <p:cNvSpPr>
                <a:spLocks/>
              </p:cNvSpPr>
              <p:nvPr/>
            </p:nvSpPr>
            <p:spPr bwMode="auto">
              <a:xfrm>
                <a:off x="4519" y="2161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09" name="Freeform 517"/>
              <p:cNvSpPr>
                <a:spLocks/>
              </p:cNvSpPr>
              <p:nvPr/>
            </p:nvSpPr>
            <p:spPr bwMode="auto">
              <a:xfrm>
                <a:off x="4519" y="2172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10" name="Freeform 518"/>
              <p:cNvSpPr>
                <a:spLocks/>
              </p:cNvSpPr>
              <p:nvPr/>
            </p:nvSpPr>
            <p:spPr bwMode="auto">
              <a:xfrm>
                <a:off x="4519" y="2184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11" name="Freeform 519"/>
              <p:cNvSpPr>
                <a:spLocks/>
              </p:cNvSpPr>
              <p:nvPr/>
            </p:nvSpPr>
            <p:spPr bwMode="auto">
              <a:xfrm>
                <a:off x="4519" y="2195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12" name="Freeform 520"/>
              <p:cNvSpPr>
                <a:spLocks/>
              </p:cNvSpPr>
              <p:nvPr/>
            </p:nvSpPr>
            <p:spPr bwMode="auto">
              <a:xfrm>
                <a:off x="4519" y="2207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13" name="Freeform 521"/>
              <p:cNvSpPr>
                <a:spLocks/>
              </p:cNvSpPr>
              <p:nvPr/>
            </p:nvSpPr>
            <p:spPr bwMode="auto">
              <a:xfrm>
                <a:off x="4519" y="2218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14" name="Freeform 522"/>
              <p:cNvSpPr>
                <a:spLocks/>
              </p:cNvSpPr>
              <p:nvPr/>
            </p:nvSpPr>
            <p:spPr bwMode="auto">
              <a:xfrm>
                <a:off x="4519" y="2230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15" name="Freeform 523"/>
              <p:cNvSpPr>
                <a:spLocks/>
              </p:cNvSpPr>
              <p:nvPr/>
            </p:nvSpPr>
            <p:spPr bwMode="auto">
              <a:xfrm>
                <a:off x="4519" y="2241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16" name="Freeform 524"/>
              <p:cNvSpPr>
                <a:spLocks/>
              </p:cNvSpPr>
              <p:nvPr/>
            </p:nvSpPr>
            <p:spPr bwMode="auto">
              <a:xfrm>
                <a:off x="4519" y="2253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17" name="Freeform 525"/>
              <p:cNvSpPr>
                <a:spLocks/>
              </p:cNvSpPr>
              <p:nvPr/>
            </p:nvSpPr>
            <p:spPr bwMode="auto">
              <a:xfrm>
                <a:off x="4519" y="2264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18" name="Freeform 526"/>
              <p:cNvSpPr>
                <a:spLocks/>
              </p:cNvSpPr>
              <p:nvPr/>
            </p:nvSpPr>
            <p:spPr bwMode="auto">
              <a:xfrm>
                <a:off x="4519" y="2276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19" name="Freeform 527"/>
              <p:cNvSpPr>
                <a:spLocks/>
              </p:cNvSpPr>
              <p:nvPr/>
            </p:nvSpPr>
            <p:spPr bwMode="auto">
              <a:xfrm>
                <a:off x="4519" y="2287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20" name="Freeform 528"/>
              <p:cNvSpPr>
                <a:spLocks/>
              </p:cNvSpPr>
              <p:nvPr/>
            </p:nvSpPr>
            <p:spPr bwMode="auto">
              <a:xfrm>
                <a:off x="4519" y="2299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21" name="Freeform 529"/>
              <p:cNvSpPr>
                <a:spLocks/>
              </p:cNvSpPr>
              <p:nvPr/>
            </p:nvSpPr>
            <p:spPr bwMode="auto">
              <a:xfrm>
                <a:off x="4519" y="2310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22" name="Freeform 530"/>
              <p:cNvSpPr>
                <a:spLocks/>
              </p:cNvSpPr>
              <p:nvPr/>
            </p:nvSpPr>
            <p:spPr bwMode="auto">
              <a:xfrm>
                <a:off x="4519" y="2322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23" name="Freeform 531"/>
              <p:cNvSpPr>
                <a:spLocks/>
              </p:cNvSpPr>
              <p:nvPr/>
            </p:nvSpPr>
            <p:spPr bwMode="auto">
              <a:xfrm>
                <a:off x="4519" y="2333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24" name="Freeform 532"/>
              <p:cNvSpPr>
                <a:spLocks/>
              </p:cNvSpPr>
              <p:nvPr/>
            </p:nvSpPr>
            <p:spPr bwMode="auto">
              <a:xfrm>
                <a:off x="4519" y="2345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25" name="Freeform 533"/>
              <p:cNvSpPr>
                <a:spLocks/>
              </p:cNvSpPr>
              <p:nvPr/>
            </p:nvSpPr>
            <p:spPr bwMode="auto">
              <a:xfrm>
                <a:off x="4519" y="2356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26" name="Freeform 534"/>
              <p:cNvSpPr>
                <a:spLocks/>
              </p:cNvSpPr>
              <p:nvPr/>
            </p:nvSpPr>
            <p:spPr bwMode="auto">
              <a:xfrm>
                <a:off x="4519" y="2368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527" name="Freeform 535"/>
              <p:cNvSpPr>
                <a:spLocks/>
              </p:cNvSpPr>
              <p:nvPr/>
            </p:nvSpPr>
            <p:spPr bwMode="auto">
              <a:xfrm>
                <a:off x="4519" y="2379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12" name="Group 567"/>
            <p:cNvGrpSpPr>
              <a:grpSpLocks/>
            </p:cNvGrpSpPr>
            <p:nvPr/>
          </p:nvGrpSpPr>
          <p:grpSpPr bwMode="auto">
            <a:xfrm>
              <a:off x="4634" y="2046"/>
              <a:ext cx="6" cy="339"/>
              <a:chOff x="4634" y="2046"/>
              <a:chExt cx="6" cy="339"/>
            </a:xfrm>
          </p:grpSpPr>
          <p:sp>
            <p:nvSpPr>
              <p:cNvPr id="468" name="Freeform 537"/>
              <p:cNvSpPr>
                <a:spLocks/>
              </p:cNvSpPr>
              <p:nvPr/>
            </p:nvSpPr>
            <p:spPr bwMode="auto">
              <a:xfrm>
                <a:off x="4634" y="2046"/>
                <a:ext cx="6" cy="6"/>
              </a:xfrm>
              <a:custGeom>
                <a:avLst/>
                <a:gdLst>
                  <a:gd name="T0" fmla="*/ 11 w 11"/>
                  <a:gd name="T1" fmla="*/ 7 h 11"/>
                  <a:gd name="T2" fmla="*/ 11 w 11"/>
                  <a:gd name="T3" fmla="*/ 6 h 11"/>
                  <a:gd name="T4" fmla="*/ 9 w 11"/>
                  <a:gd name="T5" fmla="*/ 4 h 11"/>
                  <a:gd name="T6" fmla="*/ 7 w 11"/>
                  <a:gd name="T7" fmla="*/ 2 h 11"/>
                  <a:gd name="T8" fmla="*/ 5 w 11"/>
                  <a:gd name="T9" fmla="*/ 0 h 11"/>
                  <a:gd name="T10" fmla="*/ 5 w 11"/>
                  <a:gd name="T11" fmla="*/ 0 h 11"/>
                  <a:gd name="T12" fmla="*/ 3 w 11"/>
                  <a:gd name="T13" fmla="*/ 2 h 11"/>
                  <a:gd name="T14" fmla="*/ 1 w 11"/>
                  <a:gd name="T15" fmla="*/ 4 h 11"/>
                  <a:gd name="T16" fmla="*/ 0 w 11"/>
                  <a:gd name="T17" fmla="*/ 6 h 11"/>
                  <a:gd name="T18" fmla="*/ 0 w 11"/>
                  <a:gd name="T19" fmla="*/ 6 h 11"/>
                  <a:gd name="T20" fmla="*/ 0 w 11"/>
                  <a:gd name="T21" fmla="*/ 6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1">
                    <a:moveTo>
                      <a:pt x="11" y="7"/>
                    </a:move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69" name="Freeform 538"/>
              <p:cNvSpPr>
                <a:spLocks/>
              </p:cNvSpPr>
              <p:nvPr/>
            </p:nvSpPr>
            <p:spPr bwMode="auto">
              <a:xfrm>
                <a:off x="4634" y="2057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70" name="Freeform 539"/>
              <p:cNvSpPr>
                <a:spLocks/>
              </p:cNvSpPr>
              <p:nvPr/>
            </p:nvSpPr>
            <p:spPr bwMode="auto">
              <a:xfrm>
                <a:off x="4634" y="2069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71" name="Freeform 540"/>
              <p:cNvSpPr>
                <a:spLocks/>
              </p:cNvSpPr>
              <p:nvPr/>
            </p:nvSpPr>
            <p:spPr bwMode="auto">
              <a:xfrm>
                <a:off x="4634" y="2080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72" name="Freeform 541"/>
              <p:cNvSpPr>
                <a:spLocks/>
              </p:cNvSpPr>
              <p:nvPr/>
            </p:nvSpPr>
            <p:spPr bwMode="auto">
              <a:xfrm>
                <a:off x="4634" y="2092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73" name="Freeform 542"/>
              <p:cNvSpPr>
                <a:spLocks/>
              </p:cNvSpPr>
              <p:nvPr/>
            </p:nvSpPr>
            <p:spPr bwMode="auto">
              <a:xfrm>
                <a:off x="4634" y="210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74" name="Freeform 543"/>
              <p:cNvSpPr>
                <a:spLocks/>
              </p:cNvSpPr>
              <p:nvPr/>
            </p:nvSpPr>
            <p:spPr bwMode="auto">
              <a:xfrm>
                <a:off x="4634" y="211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75" name="Freeform 544"/>
              <p:cNvSpPr>
                <a:spLocks/>
              </p:cNvSpPr>
              <p:nvPr/>
            </p:nvSpPr>
            <p:spPr bwMode="auto">
              <a:xfrm>
                <a:off x="4634" y="212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76" name="Freeform 545"/>
              <p:cNvSpPr>
                <a:spLocks/>
              </p:cNvSpPr>
              <p:nvPr/>
            </p:nvSpPr>
            <p:spPr bwMode="auto">
              <a:xfrm>
                <a:off x="4634" y="213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77" name="Freeform 546"/>
              <p:cNvSpPr>
                <a:spLocks/>
              </p:cNvSpPr>
              <p:nvPr/>
            </p:nvSpPr>
            <p:spPr bwMode="auto">
              <a:xfrm>
                <a:off x="4634" y="214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78" name="Freeform 547"/>
              <p:cNvSpPr>
                <a:spLocks/>
              </p:cNvSpPr>
              <p:nvPr/>
            </p:nvSpPr>
            <p:spPr bwMode="auto">
              <a:xfrm>
                <a:off x="4634" y="216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79" name="Freeform 548"/>
              <p:cNvSpPr>
                <a:spLocks/>
              </p:cNvSpPr>
              <p:nvPr/>
            </p:nvSpPr>
            <p:spPr bwMode="auto">
              <a:xfrm>
                <a:off x="4634" y="217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80" name="Freeform 549"/>
              <p:cNvSpPr>
                <a:spLocks/>
              </p:cNvSpPr>
              <p:nvPr/>
            </p:nvSpPr>
            <p:spPr bwMode="auto">
              <a:xfrm>
                <a:off x="4634" y="218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81" name="Freeform 550"/>
              <p:cNvSpPr>
                <a:spLocks/>
              </p:cNvSpPr>
              <p:nvPr/>
            </p:nvSpPr>
            <p:spPr bwMode="auto">
              <a:xfrm>
                <a:off x="4634" y="219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82" name="Freeform 551"/>
              <p:cNvSpPr>
                <a:spLocks/>
              </p:cNvSpPr>
              <p:nvPr/>
            </p:nvSpPr>
            <p:spPr bwMode="auto">
              <a:xfrm>
                <a:off x="4634" y="220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83" name="Freeform 552"/>
              <p:cNvSpPr>
                <a:spLocks/>
              </p:cNvSpPr>
              <p:nvPr/>
            </p:nvSpPr>
            <p:spPr bwMode="auto">
              <a:xfrm>
                <a:off x="4634" y="221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84" name="Freeform 553"/>
              <p:cNvSpPr>
                <a:spLocks/>
              </p:cNvSpPr>
              <p:nvPr/>
            </p:nvSpPr>
            <p:spPr bwMode="auto">
              <a:xfrm>
                <a:off x="4634" y="223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85" name="Freeform 554"/>
              <p:cNvSpPr>
                <a:spLocks/>
              </p:cNvSpPr>
              <p:nvPr/>
            </p:nvSpPr>
            <p:spPr bwMode="auto">
              <a:xfrm>
                <a:off x="4634" y="224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86" name="Freeform 555"/>
              <p:cNvSpPr>
                <a:spLocks/>
              </p:cNvSpPr>
              <p:nvPr/>
            </p:nvSpPr>
            <p:spPr bwMode="auto">
              <a:xfrm>
                <a:off x="4634" y="225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87" name="Freeform 556"/>
              <p:cNvSpPr>
                <a:spLocks/>
              </p:cNvSpPr>
              <p:nvPr/>
            </p:nvSpPr>
            <p:spPr bwMode="auto">
              <a:xfrm>
                <a:off x="4634" y="226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88" name="Freeform 557"/>
              <p:cNvSpPr>
                <a:spLocks/>
              </p:cNvSpPr>
              <p:nvPr/>
            </p:nvSpPr>
            <p:spPr bwMode="auto">
              <a:xfrm>
                <a:off x="4634" y="227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89" name="Freeform 558"/>
              <p:cNvSpPr>
                <a:spLocks/>
              </p:cNvSpPr>
              <p:nvPr/>
            </p:nvSpPr>
            <p:spPr bwMode="auto">
              <a:xfrm>
                <a:off x="4634" y="228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90" name="Freeform 559"/>
              <p:cNvSpPr>
                <a:spLocks/>
              </p:cNvSpPr>
              <p:nvPr/>
            </p:nvSpPr>
            <p:spPr bwMode="auto">
              <a:xfrm>
                <a:off x="4634" y="229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91" name="Freeform 560"/>
              <p:cNvSpPr>
                <a:spLocks/>
              </p:cNvSpPr>
              <p:nvPr/>
            </p:nvSpPr>
            <p:spPr bwMode="auto">
              <a:xfrm>
                <a:off x="4634" y="231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92" name="Freeform 561"/>
              <p:cNvSpPr>
                <a:spLocks/>
              </p:cNvSpPr>
              <p:nvPr/>
            </p:nvSpPr>
            <p:spPr bwMode="auto">
              <a:xfrm>
                <a:off x="4634" y="232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93" name="Freeform 562"/>
              <p:cNvSpPr>
                <a:spLocks/>
              </p:cNvSpPr>
              <p:nvPr/>
            </p:nvSpPr>
            <p:spPr bwMode="auto">
              <a:xfrm>
                <a:off x="4634" y="233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94" name="Freeform 563"/>
              <p:cNvSpPr>
                <a:spLocks/>
              </p:cNvSpPr>
              <p:nvPr/>
            </p:nvSpPr>
            <p:spPr bwMode="auto">
              <a:xfrm>
                <a:off x="4634" y="234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95" name="Freeform 564"/>
              <p:cNvSpPr>
                <a:spLocks/>
              </p:cNvSpPr>
              <p:nvPr/>
            </p:nvSpPr>
            <p:spPr bwMode="auto">
              <a:xfrm>
                <a:off x="4634" y="235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96" name="Freeform 565"/>
              <p:cNvSpPr>
                <a:spLocks/>
              </p:cNvSpPr>
              <p:nvPr/>
            </p:nvSpPr>
            <p:spPr bwMode="auto">
              <a:xfrm>
                <a:off x="4634" y="236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97" name="Freeform 566"/>
              <p:cNvSpPr>
                <a:spLocks/>
              </p:cNvSpPr>
              <p:nvPr/>
            </p:nvSpPr>
            <p:spPr bwMode="auto">
              <a:xfrm>
                <a:off x="4634" y="237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13" name="Group 598"/>
            <p:cNvGrpSpPr>
              <a:grpSpLocks/>
            </p:cNvGrpSpPr>
            <p:nvPr/>
          </p:nvGrpSpPr>
          <p:grpSpPr bwMode="auto">
            <a:xfrm>
              <a:off x="4749" y="2046"/>
              <a:ext cx="6" cy="339"/>
              <a:chOff x="4749" y="2046"/>
              <a:chExt cx="6" cy="339"/>
            </a:xfrm>
          </p:grpSpPr>
          <p:sp>
            <p:nvSpPr>
              <p:cNvPr id="438" name="Freeform 568"/>
              <p:cNvSpPr>
                <a:spLocks/>
              </p:cNvSpPr>
              <p:nvPr/>
            </p:nvSpPr>
            <p:spPr bwMode="auto">
              <a:xfrm>
                <a:off x="4749" y="2046"/>
                <a:ext cx="6" cy="6"/>
              </a:xfrm>
              <a:custGeom>
                <a:avLst/>
                <a:gdLst>
                  <a:gd name="T0" fmla="*/ 11 w 11"/>
                  <a:gd name="T1" fmla="*/ 7 h 11"/>
                  <a:gd name="T2" fmla="*/ 11 w 11"/>
                  <a:gd name="T3" fmla="*/ 6 h 11"/>
                  <a:gd name="T4" fmla="*/ 9 w 11"/>
                  <a:gd name="T5" fmla="*/ 4 h 11"/>
                  <a:gd name="T6" fmla="*/ 7 w 11"/>
                  <a:gd name="T7" fmla="*/ 2 h 11"/>
                  <a:gd name="T8" fmla="*/ 5 w 11"/>
                  <a:gd name="T9" fmla="*/ 0 h 11"/>
                  <a:gd name="T10" fmla="*/ 5 w 11"/>
                  <a:gd name="T11" fmla="*/ 0 h 11"/>
                  <a:gd name="T12" fmla="*/ 4 w 11"/>
                  <a:gd name="T13" fmla="*/ 2 h 11"/>
                  <a:gd name="T14" fmla="*/ 2 w 11"/>
                  <a:gd name="T15" fmla="*/ 4 h 11"/>
                  <a:gd name="T16" fmla="*/ 0 w 11"/>
                  <a:gd name="T17" fmla="*/ 6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1">
                    <a:moveTo>
                      <a:pt x="11" y="7"/>
                    </a:move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39" name="Freeform 569"/>
              <p:cNvSpPr>
                <a:spLocks/>
              </p:cNvSpPr>
              <p:nvPr/>
            </p:nvSpPr>
            <p:spPr bwMode="auto">
              <a:xfrm>
                <a:off x="4749" y="2057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40" name="Freeform 570"/>
              <p:cNvSpPr>
                <a:spLocks/>
              </p:cNvSpPr>
              <p:nvPr/>
            </p:nvSpPr>
            <p:spPr bwMode="auto">
              <a:xfrm>
                <a:off x="4749" y="2069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41" name="Freeform 571"/>
              <p:cNvSpPr>
                <a:spLocks/>
              </p:cNvSpPr>
              <p:nvPr/>
            </p:nvSpPr>
            <p:spPr bwMode="auto">
              <a:xfrm>
                <a:off x="4749" y="2080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42" name="Freeform 572"/>
              <p:cNvSpPr>
                <a:spLocks/>
              </p:cNvSpPr>
              <p:nvPr/>
            </p:nvSpPr>
            <p:spPr bwMode="auto">
              <a:xfrm>
                <a:off x="4749" y="2092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43" name="Freeform 573"/>
              <p:cNvSpPr>
                <a:spLocks/>
              </p:cNvSpPr>
              <p:nvPr/>
            </p:nvSpPr>
            <p:spPr bwMode="auto">
              <a:xfrm>
                <a:off x="4749" y="210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44" name="Freeform 574"/>
              <p:cNvSpPr>
                <a:spLocks/>
              </p:cNvSpPr>
              <p:nvPr/>
            </p:nvSpPr>
            <p:spPr bwMode="auto">
              <a:xfrm>
                <a:off x="4749" y="211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45" name="Freeform 575"/>
              <p:cNvSpPr>
                <a:spLocks/>
              </p:cNvSpPr>
              <p:nvPr/>
            </p:nvSpPr>
            <p:spPr bwMode="auto">
              <a:xfrm>
                <a:off x="4749" y="212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46" name="Freeform 576"/>
              <p:cNvSpPr>
                <a:spLocks/>
              </p:cNvSpPr>
              <p:nvPr/>
            </p:nvSpPr>
            <p:spPr bwMode="auto">
              <a:xfrm>
                <a:off x="4749" y="213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47" name="Freeform 577"/>
              <p:cNvSpPr>
                <a:spLocks/>
              </p:cNvSpPr>
              <p:nvPr/>
            </p:nvSpPr>
            <p:spPr bwMode="auto">
              <a:xfrm>
                <a:off x="4749" y="214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48" name="Freeform 578"/>
              <p:cNvSpPr>
                <a:spLocks/>
              </p:cNvSpPr>
              <p:nvPr/>
            </p:nvSpPr>
            <p:spPr bwMode="auto">
              <a:xfrm>
                <a:off x="4749" y="216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49" name="Freeform 579"/>
              <p:cNvSpPr>
                <a:spLocks/>
              </p:cNvSpPr>
              <p:nvPr/>
            </p:nvSpPr>
            <p:spPr bwMode="auto">
              <a:xfrm>
                <a:off x="4749" y="217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50" name="Freeform 580"/>
              <p:cNvSpPr>
                <a:spLocks/>
              </p:cNvSpPr>
              <p:nvPr/>
            </p:nvSpPr>
            <p:spPr bwMode="auto">
              <a:xfrm>
                <a:off x="4749" y="218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51" name="Freeform 581"/>
              <p:cNvSpPr>
                <a:spLocks/>
              </p:cNvSpPr>
              <p:nvPr/>
            </p:nvSpPr>
            <p:spPr bwMode="auto">
              <a:xfrm>
                <a:off x="4749" y="219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52" name="Freeform 582"/>
              <p:cNvSpPr>
                <a:spLocks/>
              </p:cNvSpPr>
              <p:nvPr/>
            </p:nvSpPr>
            <p:spPr bwMode="auto">
              <a:xfrm>
                <a:off x="4749" y="220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53" name="Freeform 583"/>
              <p:cNvSpPr>
                <a:spLocks/>
              </p:cNvSpPr>
              <p:nvPr/>
            </p:nvSpPr>
            <p:spPr bwMode="auto">
              <a:xfrm>
                <a:off x="4749" y="221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54" name="Freeform 584"/>
              <p:cNvSpPr>
                <a:spLocks/>
              </p:cNvSpPr>
              <p:nvPr/>
            </p:nvSpPr>
            <p:spPr bwMode="auto">
              <a:xfrm>
                <a:off x="4749" y="223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55" name="Freeform 585"/>
              <p:cNvSpPr>
                <a:spLocks/>
              </p:cNvSpPr>
              <p:nvPr/>
            </p:nvSpPr>
            <p:spPr bwMode="auto">
              <a:xfrm>
                <a:off x="4749" y="224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56" name="Freeform 586"/>
              <p:cNvSpPr>
                <a:spLocks/>
              </p:cNvSpPr>
              <p:nvPr/>
            </p:nvSpPr>
            <p:spPr bwMode="auto">
              <a:xfrm>
                <a:off x="4749" y="225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57" name="Freeform 587"/>
              <p:cNvSpPr>
                <a:spLocks/>
              </p:cNvSpPr>
              <p:nvPr/>
            </p:nvSpPr>
            <p:spPr bwMode="auto">
              <a:xfrm>
                <a:off x="4749" y="226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58" name="Freeform 588"/>
              <p:cNvSpPr>
                <a:spLocks/>
              </p:cNvSpPr>
              <p:nvPr/>
            </p:nvSpPr>
            <p:spPr bwMode="auto">
              <a:xfrm>
                <a:off x="4749" y="227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59" name="Freeform 589"/>
              <p:cNvSpPr>
                <a:spLocks/>
              </p:cNvSpPr>
              <p:nvPr/>
            </p:nvSpPr>
            <p:spPr bwMode="auto">
              <a:xfrm>
                <a:off x="4749" y="228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60" name="Freeform 590"/>
              <p:cNvSpPr>
                <a:spLocks/>
              </p:cNvSpPr>
              <p:nvPr/>
            </p:nvSpPr>
            <p:spPr bwMode="auto">
              <a:xfrm>
                <a:off x="4749" y="229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61" name="Freeform 591"/>
              <p:cNvSpPr>
                <a:spLocks/>
              </p:cNvSpPr>
              <p:nvPr/>
            </p:nvSpPr>
            <p:spPr bwMode="auto">
              <a:xfrm>
                <a:off x="4749" y="231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62" name="Freeform 592"/>
              <p:cNvSpPr>
                <a:spLocks/>
              </p:cNvSpPr>
              <p:nvPr/>
            </p:nvSpPr>
            <p:spPr bwMode="auto">
              <a:xfrm>
                <a:off x="4749" y="232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63" name="Freeform 593"/>
              <p:cNvSpPr>
                <a:spLocks/>
              </p:cNvSpPr>
              <p:nvPr/>
            </p:nvSpPr>
            <p:spPr bwMode="auto">
              <a:xfrm>
                <a:off x="4749" y="233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64" name="Freeform 594"/>
              <p:cNvSpPr>
                <a:spLocks/>
              </p:cNvSpPr>
              <p:nvPr/>
            </p:nvSpPr>
            <p:spPr bwMode="auto">
              <a:xfrm>
                <a:off x="4749" y="234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65" name="Freeform 595"/>
              <p:cNvSpPr>
                <a:spLocks/>
              </p:cNvSpPr>
              <p:nvPr/>
            </p:nvSpPr>
            <p:spPr bwMode="auto">
              <a:xfrm>
                <a:off x="4749" y="235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66" name="Freeform 596"/>
              <p:cNvSpPr>
                <a:spLocks/>
              </p:cNvSpPr>
              <p:nvPr/>
            </p:nvSpPr>
            <p:spPr bwMode="auto">
              <a:xfrm>
                <a:off x="4749" y="236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67" name="Freeform 597"/>
              <p:cNvSpPr>
                <a:spLocks/>
              </p:cNvSpPr>
              <p:nvPr/>
            </p:nvSpPr>
            <p:spPr bwMode="auto">
              <a:xfrm>
                <a:off x="4749" y="237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14" name="Group 629"/>
            <p:cNvGrpSpPr>
              <a:grpSpLocks/>
            </p:cNvGrpSpPr>
            <p:nvPr/>
          </p:nvGrpSpPr>
          <p:grpSpPr bwMode="auto">
            <a:xfrm>
              <a:off x="4864" y="2046"/>
              <a:ext cx="6" cy="339"/>
              <a:chOff x="4864" y="2046"/>
              <a:chExt cx="6" cy="339"/>
            </a:xfrm>
          </p:grpSpPr>
          <p:sp>
            <p:nvSpPr>
              <p:cNvPr id="408" name="Freeform 599"/>
              <p:cNvSpPr>
                <a:spLocks/>
              </p:cNvSpPr>
              <p:nvPr/>
            </p:nvSpPr>
            <p:spPr bwMode="auto">
              <a:xfrm>
                <a:off x="4864" y="2046"/>
                <a:ext cx="6" cy="6"/>
              </a:xfrm>
              <a:custGeom>
                <a:avLst/>
                <a:gdLst>
                  <a:gd name="T0" fmla="*/ 11 w 11"/>
                  <a:gd name="T1" fmla="*/ 7 h 11"/>
                  <a:gd name="T2" fmla="*/ 11 w 11"/>
                  <a:gd name="T3" fmla="*/ 6 h 11"/>
                  <a:gd name="T4" fmla="*/ 9 w 11"/>
                  <a:gd name="T5" fmla="*/ 4 h 11"/>
                  <a:gd name="T6" fmla="*/ 7 w 11"/>
                  <a:gd name="T7" fmla="*/ 2 h 11"/>
                  <a:gd name="T8" fmla="*/ 6 w 11"/>
                  <a:gd name="T9" fmla="*/ 0 h 11"/>
                  <a:gd name="T10" fmla="*/ 6 w 11"/>
                  <a:gd name="T11" fmla="*/ 0 h 11"/>
                  <a:gd name="T12" fmla="*/ 4 w 11"/>
                  <a:gd name="T13" fmla="*/ 2 h 11"/>
                  <a:gd name="T14" fmla="*/ 2 w 11"/>
                  <a:gd name="T15" fmla="*/ 4 h 11"/>
                  <a:gd name="T16" fmla="*/ 0 w 11"/>
                  <a:gd name="T17" fmla="*/ 6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1">
                    <a:moveTo>
                      <a:pt x="11" y="7"/>
                    </a:move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9" name="Freeform 600"/>
              <p:cNvSpPr>
                <a:spLocks/>
              </p:cNvSpPr>
              <p:nvPr/>
            </p:nvSpPr>
            <p:spPr bwMode="auto">
              <a:xfrm>
                <a:off x="4864" y="2057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10" name="Freeform 601"/>
              <p:cNvSpPr>
                <a:spLocks/>
              </p:cNvSpPr>
              <p:nvPr/>
            </p:nvSpPr>
            <p:spPr bwMode="auto">
              <a:xfrm>
                <a:off x="4864" y="2069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11" name="Freeform 602"/>
              <p:cNvSpPr>
                <a:spLocks/>
              </p:cNvSpPr>
              <p:nvPr/>
            </p:nvSpPr>
            <p:spPr bwMode="auto">
              <a:xfrm>
                <a:off x="4864" y="2080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12" name="Freeform 603"/>
              <p:cNvSpPr>
                <a:spLocks/>
              </p:cNvSpPr>
              <p:nvPr/>
            </p:nvSpPr>
            <p:spPr bwMode="auto">
              <a:xfrm>
                <a:off x="4864" y="2092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13" name="Freeform 604"/>
              <p:cNvSpPr>
                <a:spLocks/>
              </p:cNvSpPr>
              <p:nvPr/>
            </p:nvSpPr>
            <p:spPr bwMode="auto">
              <a:xfrm>
                <a:off x="4864" y="210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14" name="Freeform 605"/>
              <p:cNvSpPr>
                <a:spLocks/>
              </p:cNvSpPr>
              <p:nvPr/>
            </p:nvSpPr>
            <p:spPr bwMode="auto">
              <a:xfrm>
                <a:off x="4864" y="211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15" name="Freeform 606"/>
              <p:cNvSpPr>
                <a:spLocks/>
              </p:cNvSpPr>
              <p:nvPr/>
            </p:nvSpPr>
            <p:spPr bwMode="auto">
              <a:xfrm>
                <a:off x="4864" y="212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16" name="Freeform 607"/>
              <p:cNvSpPr>
                <a:spLocks/>
              </p:cNvSpPr>
              <p:nvPr/>
            </p:nvSpPr>
            <p:spPr bwMode="auto">
              <a:xfrm>
                <a:off x="4864" y="213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17" name="Freeform 608"/>
              <p:cNvSpPr>
                <a:spLocks/>
              </p:cNvSpPr>
              <p:nvPr/>
            </p:nvSpPr>
            <p:spPr bwMode="auto">
              <a:xfrm>
                <a:off x="4864" y="214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18" name="Freeform 609"/>
              <p:cNvSpPr>
                <a:spLocks/>
              </p:cNvSpPr>
              <p:nvPr/>
            </p:nvSpPr>
            <p:spPr bwMode="auto">
              <a:xfrm>
                <a:off x="4864" y="216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19" name="Freeform 610"/>
              <p:cNvSpPr>
                <a:spLocks/>
              </p:cNvSpPr>
              <p:nvPr/>
            </p:nvSpPr>
            <p:spPr bwMode="auto">
              <a:xfrm>
                <a:off x="4864" y="217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20" name="Freeform 611"/>
              <p:cNvSpPr>
                <a:spLocks/>
              </p:cNvSpPr>
              <p:nvPr/>
            </p:nvSpPr>
            <p:spPr bwMode="auto">
              <a:xfrm>
                <a:off x="4864" y="218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21" name="Freeform 612"/>
              <p:cNvSpPr>
                <a:spLocks/>
              </p:cNvSpPr>
              <p:nvPr/>
            </p:nvSpPr>
            <p:spPr bwMode="auto">
              <a:xfrm>
                <a:off x="4864" y="219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22" name="Freeform 613"/>
              <p:cNvSpPr>
                <a:spLocks/>
              </p:cNvSpPr>
              <p:nvPr/>
            </p:nvSpPr>
            <p:spPr bwMode="auto">
              <a:xfrm>
                <a:off x="4864" y="220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23" name="Freeform 614"/>
              <p:cNvSpPr>
                <a:spLocks/>
              </p:cNvSpPr>
              <p:nvPr/>
            </p:nvSpPr>
            <p:spPr bwMode="auto">
              <a:xfrm>
                <a:off x="4864" y="221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24" name="Freeform 615"/>
              <p:cNvSpPr>
                <a:spLocks/>
              </p:cNvSpPr>
              <p:nvPr/>
            </p:nvSpPr>
            <p:spPr bwMode="auto">
              <a:xfrm>
                <a:off x="4864" y="223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25" name="Freeform 616"/>
              <p:cNvSpPr>
                <a:spLocks/>
              </p:cNvSpPr>
              <p:nvPr/>
            </p:nvSpPr>
            <p:spPr bwMode="auto">
              <a:xfrm>
                <a:off x="4864" y="224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26" name="Freeform 617"/>
              <p:cNvSpPr>
                <a:spLocks/>
              </p:cNvSpPr>
              <p:nvPr/>
            </p:nvSpPr>
            <p:spPr bwMode="auto">
              <a:xfrm>
                <a:off x="4864" y="225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27" name="Freeform 618"/>
              <p:cNvSpPr>
                <a:spLocks/>
              </p:cNvSpPr>
              <p:nvPr/>
            </p:nvSpPr>
            <p:spPr bwMode="auto">
              <a:xfrm>
                <a:off x="4864" y="226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28" name="Freeform 619"/>
              <p:cNvSpPr>
                <a:spLocks/>
              </p:cNvSpPr>
              <p:nvPr/>
            </p:nvSpPr>
            <p:spPr bwMode="auto">
              <a:xfrm>
                <a:off x="4864" y="227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29" name="Freeform 620"/>
              <p:cNvSpPr>
                <a:spLocks/>
              </p:cNvSpPr>
              <p:nvPr/>
            </p:nvSpPr>
            <p:spPr bwMode="auto">
              <a:xfrm>
                <a:off x="4864" y="228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30" name="Freeform 621"/>
              <p:cNvSpPr>
                <a:spLocks/>
              </p:cNvSpPr>
              <p:nvPr/>
            </p:nvSpPr>
            <p:spPr bwMode="auto">
              <a:xfrm>
                <a:off x="4864" y="229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31" name="Freeform 622"/>
              <p:cNvSpPr>
                <a:spLocks/>
              </p:cNvSpPr>
              <p:nvPr/>
            </p:nvSpPr>
            <p:spPr bwMode="auto">
              <a:xfrm>
                <a:off x="4864" y="231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32" name="Freeform 623"/>
              <p:cNvSpPr>
                <a:spLocks/>
              </p:cNvSpPr>
              <p:nvPr/>
            </p:nvSpPr>
            <p:spPr bwMode="auto">
              <a:xfrm>
                <a:off x="4864" y="232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33" name="Freeform 624"/>
              <p:cNvSpPr>
                <a:spLocks/>
              </p:cNvSpPr>
              <p:nvPr/>
            </p:nvSpPr>
            <p:spPr bwMode="auto">
              <a:xfrm>
                <a:off x="4864" y="233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34" name="Freeform 625"/>
              <p:cNvSpPr>
                <a:spLocks/>
              </p:cNvSpPr>
              <p:nvPr/>
            </p:nvSpPr>
            <p:spPr bwMode="auto">
              <a:xfrm>
                <a:off x="4864" y="234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35" name="Freeform 626"/>
              <p:cNvSpPr>
                <a:spLocks/>
              </p:cNvSpPr>
              <p:nvPr/>
            </p:nvSpPr>
            <p:spPr bwMode="auto">
              <a:xfrm>
                <a:off x="4864" y="235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36" name="Freeform 627"/>
              <p:cNvSpPr>
                <a:spLocks/>
              </p:cNvSpPr>
              <p:nvPr/>
            </p:nvSpPr>
            <p:spPr bwMode="auto">
              <a:xfrm>
                <a:off x="4864" y="236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37" name="Freeform 628"/>
              <p:cNvSpPr>
                <a:spLocks/>
              </p:cNvSpPr>
              <p:nvPr/>
            </p:nvSpPr>
            <p:spPr bwMode="auto">
              <a:xfrm>
                <a:off x="4864" y="237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15" name="Group 660"/>
            <p:cNvGrpSpPr>
              <a:grpSpLocks/>
            </p:cNvGrpSpPr>
            <p:nvPr/>
          </p:nvGrpSpPr>
          <p:grpSpPr bwMode="auto">
            <a:xfrm>
              <a:off x="4979" y="2046"/>
              <a:ext cx="6" cy="339"/>
              <a:chOff x="4979" y="2046"/>
              <a:chExt cx="6" cy="339"/>
            </a:xfrm>
          </p:grpSpPr>
          <p:sp>
            <p:nvSpPr>
              <p:cNvPr id="378" name="Freeform 630"/>
              <p:cNvSpPr>
                <a:spLocks/>
              </p:cNvSpPr>
              <p:nvPr/>
            </p:nvSpPr>
            <p:spPr bwMode="auto">
              <a:xfrm>
                <a:off x="4979" y="2046"/>
                <a:ext cx="6" cy="6"/>
              </a:xfrm>
              <a:custGeom>
                <a:avLst/>
                <a:gdLst>
                  <a:gd name="T0" fmla="*/ 11 w 11"/>
                  <a:gd name="T1" fmla="*/ 7 h 11"/>
                  <a:gd name="T2" fmla="*/ 11 w 11"/>
                  <a:gd name="T3" fmla="*/ 6 h 11"/>
                  <a:gd name="T4" fmla="*/ 10 w 11"/>
                  <a:gd name="T5" fmla="*/ 4 h 11"/>
                  <a:gd name="T6" fmla="*/ 8 w 11"/>
                  <a:gd name="T7" fmla="*/ 2 h 11"/>
                  <a:gd name="T8" fmla="*/ 6 w 11"/>
                  <a:gd name="T9" fmla="*/ 0 h 11"/>
                  <a:gd name="T10" fmla="*/ 6 w 11"/>
                  <a:gd name="T11" fmla="*/ 0 h 11"/>
                  <a:gd name="T12" fmla="*/ 4 w 11"/>
                  <a:gd name="T13" fmla="*/ 2 h 11"/>
                  <a:gd name="T14" fmla="*/ 2 w 11"/>
                  <a:gd name="T15" fmla="*/ 4 h 11"/>
                  <a:gd name="T16" fmla="*/ 0 w 11"/>
                  <a:gd name="T17" fmla="*/ 6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1">
                    <a:moveTo>
                      <a:pt x="11" y="7"/>
                    </a:moveTo>
                    <a:lnTo>
                      <a:pt x="11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79" name="Freeform 631"/>
              <p:cNvSpPr>
                <a:spLocks/>
              </p:cNvSpPr>
              <p:nvPr/>
            </p:nvSpPr>
            <p:spPr bwMode="auto">
              <a:xfrm>
                <a:off x="4979" y="2057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80" name="Freeform 632"/>
              <p:cNvSpPr>
                <a:spLocks/>
              </p:cNvSpPr>
              <p:nvPr/>
            </p:nvSpPr>
            <p:spPr bwMode="auto">
              <a:xfrm>
                <a:off x="4979" y="2069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81" name="Freeform 633"/>
              <p:cNvSpPr>
                <a:spLocks/>
              </p:cNvSpPr>
              <p:nvPr/>
            </p:nvSpPr>
            <p:spPr bwMode="auto">
              <a:xfrm>
                <a:off x="4979" y="2080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82" name="Freeform 634"/>
              <p:cNvSpPr>
                <a:spLocks/>
              </p:cNvSpPr>
              <p:nvPr/>
            </p:nvSpPr>
            <p:spPr bwMode="auto">
              <a:xfrm>
                <a:off x="4979" y="2092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83" name="Freeform 635"/>
              <p:cNvSpPr>
                <a:spLocks/>
              </p:cNvSpPr>
              <p:nvPr/>
            </p:nvSpPr>
            <p:spPr bwMode="auto">
              <a:xfrm>
                <a:off x="4979" y="210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84" name="Freeform 636"/>
              <p:cNvSpPr>
                <a:spLocks/>
              </p:cNvSpPr>
              <p:nvPr/>
            </p:nvSpPr>
            <p:spPr bwMode="auto">
              <a:xfrm>
                <a:off x="4979" y="211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85" name="Freeform 637"/>
              <p:cNvSpPr>
                <a:spLocks/>
              </p:cNvSpPr>
              <p:nvPr/>
            </p:nvSpPr>
            <p:spPr bwMode="auto">
              <a:xfrm>
                <a:off x="4979" y="212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86" name="Freeform 638"/>
              <p:cNvSpPr>
                <a:spLocks/>
              </p:cNvSpPr>
              <p:nvPr/>
            </p:nvSpPr>
            <p:spPr bwMode="auto">
              <a:xfrm>
                <a:off x="4979" y="213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87" name="Freeform 639"/>
              <p:cNvSpPr>
                <a:spLocks/>
              </p:cNvSpPr>
              <p:nvPr/>
            </p:nvSpPr>
            <p:spPr bwMode="auto">
              <a:xfrm>
                <a:off x="4979" y="214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88" name="Freeform 640"/>
              <p:cNvSpPr>
                <a:spLocks/>
              </p:cNvSpPr>
              <p:nvPr/>
            </p:nvSpPr>
            <p:spPr bwMode="auto">
              <a:xfrm>
                <a:off x="4979" y="216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89" name="Freeform 641"/>
              <p:cNvSpPr>
                <a:spLocks/>
              </p:cNvSpPr>
              <p:nvPr/>
            </p:nvSpPr>
            <p:spPr bwMode="auto">
              <a:xfrm>
                <a:off x="4979" y="217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90" name="Freeform 642"/>
              <p:cNvSpPr>
                <a:spLocks/>
              </p:cNvSpPr>
              <p:nvPr/>
            </p:nvSpPr>
            <p:spPr bwMode="auto">
              <a:xfrm>
                <a:off x="4979" y="218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91" name="Freeform 643"/>
              <p:cNvSpPr>
                <a:spLocks/>
              </p:cNvSpPr>
              <p:nvPr/>
            </p:nvSpPr>
            <p:spPr bwMode="auto">
              <a:xfrm>
                <a:off x="4979" y="219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92" name="Freeform 644"/>
              <p:cNvSpPr>
                <a:spLocks/>
              </p:cNvSpPr>
              <p:nvPr/>
            </p:nvSpPr>
            <p:spPr bwMode="auto">
              <a:xfrm>
                <a:off x="4979" y="220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93" name="Freeform 645"/>
              <p:cNvSpPr>
                <a:spLocks/>
              </p:cNvSpPr>
              <p:nvPr/>
            </p:nvSpPr>
            <p:spPr bwMode="auto">
              <a:xfrm>
                <a:off x="4979" y="221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94" name="Freeform 646"/>
              <p:cNvSpPr>
                <a:spLocks/>
              </p:cNvSpPr>
              <p:nvPr/>
            </p:nvSpPr>
            <p:spPr bwMode="auto">
              <a:xfrm>
                <a:off x="4979" y="223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95" name="Freeform 647"/>
              <p:cNvSpPr>
                <a:spLocks/>
              </p:cNvSpPr>
              <p:nvPr/>
            </p:nvSpPr>
            <p:spPr bwMode="auto">
              <a:xfrm>
                <a:off x="4979" y="224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96" name="Freeform 648"/>
              <p:cNvSpPr>
                <a:spLocks/>
              </p:cNvSpPr>
              <p:nvPr/>
            </p:nvSpPr>
            <p:spPr bwMode="auto">
              <a:xfrm>
                <a:off x="4979" y="225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97" name="Freeform 649"/>
              <p:cNvSpPr>
                <a:spLocks/>
              </p:cNvSpPr>
              <p:nvPr/>
            </p:nvSpPr>
            <p:spPr bwMode="auto">
              <a:xfrm>
                <a:off x="4979" y="226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98" name="Freeform 650"/>
              <p:cNvSpPr>
                <a:spLocks/>
              </p:cNvSpPr>
              <p:nvPr/>
            </p:nvSpPr>
            <p:spPr bwMode="auto">
              <a:xfrm>
                <a:off x="4979" y="227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99" name="Freeform 651"/>
              <p:cNvSpPr>
                <a:spLocks/>
              </p:cNvSpPr>
              <p:nvPr/>
            </p:nvSpPr>
            <p:spPr bwMode="auto">
              <a:xfrm>
                <a:off x="4979" y="228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0" name="Freeform 652"/>
              <p:cNvSpPr>
                <a:spLocks/>
              </p:cNvSpPr>
              <p:nvPr/>
            </p:nvSpPr>
            <p:spPr bwMode="auto">
              <a:xfrm>
                <a:off x="4979" y="229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1" name="Freeform 653"/>
              <p:cNvSpPr>
                <a:spLocks/>
              </p:cNvSpPr>
              <p:nvPr/>
            </p:nvSpPr>
            <p:spPr bwMode="auto">
              <a:xfrm>
                <a:off x="4979" y="231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" name="Freeform 654"/>
              <p:cNvSpPr>
                <a:spLocks/>
              </p:cNvSpPr>
              <p:nvPr/>
            </p:nvSpPr>
            <p:spPr bwMode="auto">
              <a:xfrm>
                <a:off x="4979" y="232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" name="Freeform 655"/>
              <p:cNvSpPr>
                <a:spLocks/>
              </p:cNvSpPr>
              <p:nvPr/>
            </p:nvSpPr>
            <p:spPr bwMode="auto">
              <a:xfrm>
                <a:off x="4979" y="233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" name="Freeform 656"/>
              <p:cNvSpPr>
                <a:spLocks/>
              </p:cNvSpPr>
              <p:nvPr/>
            </p:nvSpPr>
            <p:spPr bwMode="auto">
              <a:xfrm>
                <a:off x="4979" y="234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" name="Freeform 657"/>
              <p:cNvSpPr>
                <a:spLocks/>
              </p:cNvSpPr>
              <p:nvPr/>
            </p:nvSpPr>
            <p:spPr bwMode="auto">
              <a:xfrm>
                <a:off x="4979" y="235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" name="Freeform 658"/>
              <p:cNvSpPr>
                <a:spLocks/>
              </p:cNvSpPr>
              <p:nvPr/>
            </p:nvSpPr>
            <p:spPr bwMode="auto">
              <a:xfrm>
                <a:off x="4979" y="236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" name="Freeform 659"/>
              <p:cNvSpPr>
                <a:spLocks/>
              </p:cNvSpPr>
              <p:nvPr/>
            </p:nvSpPr>
            <p:spPr bwMode="auto">
              <a:xfrm>
                <a:off x="4979" y="237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16" name="Group 691"/>
            <p:cNvGrpSpPr>
              <a:grpSpLocks/>
            </p:cNvGrpSpPr>
            <p:nvPr/>
          </p:nvGrpSpPr>
          <p:grpSpPr bwMode="auto">
            <a:xfrm>
              <a:off x="5095" y="2046"/>
              <a:ext cx="5" cy="339"/>
              <a:chOff x="5095" y="2046"/>
              <a:chExt cx="5" cy="339"/>
            </a:xfrm>
          </p:grpSpPr>
          <p:sp>
            <p:nvSpPr>
              <p:cNvPr id="348" name="Freeform 661"/>
              <p:cNvSpPr>
                <a:spLocks/>
              </p:cNvSpPr>
              <p:nvPr/>
            </p:nvSpPr>
            <p:spPr bwMode="auto">
              <a:xfrm>
                <a:off x="5095" y="2046"/>
                <a:ext cx="5" cy="6"/>
              </a:xfrm>
              <a:custGeom>
                <a:avLst/>
                <a:gdLst>
                  <a:gd name="T0" fmla="*/ 12 w 12"/>
                  <a:gd name="T1" fmla="*/ 7 h 11"/>
                  <a:gd name="T2" fmla="*/ 12 w 12"/>
                  <a:gd name="T3" fmla="*/ 6 h 11"/>
                  <a:gd name="T4" fmla="*/ 10 w 12"/>
                  <a:gd name="T5" fmla="*/ 4 h 11"/>
                  <a:gd name="T6" fmla="*/ 8 w 12"/>
                  <a:gd name="T7" fmla="*/ 2 h 11"/>
                  <a:gd name="T8" fmla="*/ 6 w 12"/>
                  <a:gd name="T9" fmla="*/ 0 h 11"/>
                  <a:gd name="T10" fmla="*/ 6 w 12"/>
                  <a:gd name="T11" fmla="*/ 0 h 11"/>
                  <a:gd name="T12" fmla="*/ 4 w 12"/>
                  <a:gd name="T13" fmla="*/ 2 h 11"/>
                  <a:gd name="T14" fmla="*/ 2 w 12"/>
                  <a:gd name="T15" fmla="*/ 4 h 11"/>
                  <a:gd name="T16" fmla="*/ 0 w 12"/>
                  <a:gd name="T17" fmla="*/ 6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1">
                    <a:moveTo>
                      <a:pt x="12" y="7"/>
                    </a:move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49" name="Freeform 662"/>
              <p:cNvSpPr>
                <a:spLocks/>
              </p:cNvSpPr>
              <p:nvPr/>
            </p:nvSpPr>
            <p:spPr bwMode="auto">
              <a:xfrm>
                <a:off x="5095" y="2057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50" name="Freeform 663"/>
              <p:cNvSpPr>
                <a:spLocks/>
              </p:cNvSpPr>
              <p:nvPr/>
            </p:nvSpPr>
            <p:spPr bwMode="auto">
              <a:xfrm>
                <a:off x="5095" y="2069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51" name="Freeform 664"/>
              <p:cNvSpPr>
                <a:spLocks/>
              </p:cNvSpPr>
              <p:nvPr/>
            </p:nvSpPr>
            <p:spPr bwMode="auto">
              <a:xfrm>
                <a:off x="5095" y="2080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52" name="Freeform 665"/>
              <p:cNvSpPr>
                <a:spLocks/>
              </p:cNvSpPr>
              <p:nvPr/>
            </p:nvSpPr>
            <p:spPr bwMode="auto">
              <a:xfrm>
                <a:off x="5095" y="2092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53" name="Freeform 666"/>
              <p:cNvSpPr>
                <a:spLocks/>
              </p:cNvSpPr>
              <p:nvPr/>
            </p:nvSpPr>
            <p:spPr bwMode="auto">
              <a:xfrm>
                <a:off x="5095" y="210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54" name="Freeform 667"/>
              <p:cNvSpPr>
                <a:spLocks/>
              </p:cNvSpPr>
              <p:nvPr/>
            </p:nvSpPr>
            <p:spPr bwMode="auto">
              <a:xfrm>
                <a:off x="5095" y="211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55" name="Freeform 668"/>
              <p:cNvSpPr>
                <a:spLocks/>
              </p:cNvSpPr>
              <p:nvPr/>
            </p:nvSpPr>
            <p:spPr bwMode="auto">
              <a:xfrm>
                <a:off x="5095" y="212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56" name="Freeform 669"/>
              <p:cNvSpPr>
                <a:spLocks/>
              </p:cNvSpPr>
              <p:nvPr/>
            </p:nvSpPr>
            <p:spPr bwMode="auto">
              <a:xfrm>
                <a:off x="5095" y="213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57" name="Freeform 670"/>
              <p:cNvSpPr>
                <a:spLocks/>
              </p:cNvSpPr>
              <p:nvPr/>
            </p:nvSpPr>
            <p:spPr bwMode="auto">
              <a:xfrm>
                <a:off x="5095" y="214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58" name="Freeform 671"/>
              <p:cNvSpPr>
                <a:spLocks/>
              </p:cNvSpPr>
              <p:nvPr/>
            </p:nvSpPr>
            <p:spPr bwMode="auto">
              <a:xfrm>
                <a:off x="5095" y="2161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59" name="Freeform 672"/>
              <p:cNvSpPr>
                <a:spLocks/>
              </p:cNvSpPr>
              <p:nvPr/>
            </p:nvSpPr>
            <p:spPr bwMode="auto">
              <a:xfrm>
                <a:off x="5095" y="2172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60" name="Freeform 673"/>
              <p:cNvSpPr>
                <a:spLocks/>
              </p:cNvSpPr>
              <p:nvPr/>
            </p:nvSpPr>
            <p:spPr bwMode="auto">
              <a:xfrm>
                <a:off x="5095" y="2184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61" name="Freeform 674"/>
              <p:cNvSpPr>
                <a:spLocks/>
              </p:cNvSpPr>
              <p:nvPr/>
            </p:nvSpPr>
            <p:spPr bwMode="auto">
              <a:xfrm>
                <a:off x="5095" y="219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62" name="Freeform 675"/>
              <p:cNvSpPr>
                <a:spLocks/>
              </p:cNvSpPr>
              <p:nvPr/>
            </p:nvSpPr>
            <p:spPr bwMode="auto">
              <a:xfrm>
                <a:off x="5095" y="2207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63" name="Freeform 676"/>
              <p:cNvSpPr>
                <a:spLocks/>
              </p:cNvSpPr>
              <p:nvPr/>
            </p:nvSpPr>
            <p:spPr bwMode="auto">
              <a:xfrm>
                <a:off x="5095" y="221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64" name="Freeform 677"/>
              <p:cNvSpPr>
                <a:spLocks/>
              </p:cNvSpPr>
              <p:nvPr/>
            </p:nvSpPr>
            <p:spPr bwMode="auto">
              <a:xfrm>
                <a:off x="5095" y="2230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65" name="Freeform 678"/>
              <p:cNvSpPr>
                <a:spLocks/>
              </p:cNvSpPr>
              <p:nvPr/>
            </p:nvSpPr>
            <p:spPr bwMode="auto">
              <a:xfrm>
                <a:off x="5095" y="2241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66" name="Freeform 679"/>
              <p:cNvSpPr>
                <a:spLocks/>
              </p:cNvSpPr>
              <p:nvPr/>
            </p:nvSpPr>
            <p:spPr bwMode="auto">
              <a:xfrm>
                <a:off x="5095" y="225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67" name="Freeform 680"/>
              <p:cNvSpPr>
                <a:spLocks/>
              </p:cNvSpPr>
              <p:nvPr/>
            </p:nvSpPr>
            <p:spPr bwMode="auto">
              <a:xfrm>
                <a:off x="5095" y="2264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68" name="Freeform 681"/>
              <p:cNvSpPr>
                <a:spLocks/>
              </p:cNvSpPr>
              <p:nvPr/>
            </p:nvSpPr>
            <p:spPr bwMode="auto">
              <a:xfrm>
                <a:off x="5095" y="227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69" name="Freeform 682"/>
              <p:cNvSpPr>
                <a:spLocks/>
              </p:cNvSpPr>
              <p:nvPr/>
            </p:nvSpPr>
            <p:spPr bwMode="auto">
              <a:xfrm>
                <a:off x="5095" y="2287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70" name="Freeform 683"/>
              <p:cNvSpPr>
                <a:spLocks/>
              </p:cNvSpPr>
              <p:nvPr/>
            </p:nvSpPr>
            <p:spPr bwMode="auto">
              <a:xfrm>
                <a:off x="5095" y="229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71" name="Freeform 684"/>
              <p:cNvSpPr>
                <a:spLocks/>
              </p:cNvSpPr>
              <p:nvPr/>
            </p:nvSpPr>
            <p:spPr bwMode="auto">
              <a:xfrm>
                <a:off x="5095" y="2310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72" name="Freeform 685"/>
              <p:cNvSpPr>
                <a:spLocks/>
              </p:cNvSpPr>
              <p:nvPr/>
            </p:nvSpPr>
            <p:spPr bwMode="auto">
              <a:xfrm>
                <a:off x="5095" y="2322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73" name="Freeform 686"/>
              <p:cNvSpPr>
                <a:spLocks/>
              </p:cNvSpPr>
              <p:nvPr/>
            </p:nvSpPr>
            <p:spPr bwMode="auto">
              <a:xfrm>
                <a:off x="5095" y="233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74" name="Freeform 687"/>
              <p:cNvSpPr>
                <a:spLocks/>
              </p:cNvSpPr>
              <p:nvPr/>
            </p:nvSpPr>
            <p:spPr bwMode="auto">
              <a:xfrm>
                <a:off x="5095" y="234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75" name="Freeform 688"/>
              <p:cNvSpPr>
                <a:spLocks/>
              </p:cNvSpPr>
              <p:nvPr/>
            </p:nvSpPr>
            <p:spPr bwMode="auto">
              <a:xfrm>
                <a:off x="5095" y="235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76" name="Freeform 689"/>
              <p:cNvSpPr>
                <a:spLocks/>
              </p:cNvSpPr>
              <p:nvPr/>
            </p:nvSpPr>
            <p:spPr bwMode="auto">
              <a:xfrm>
                <a:off x="5095" y="236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77" name="Freeform 690"/>
              <p:cNvSpPr>
                <a:spLocks/>
              </p:cNvSpPr>
              <p:nvPr/>
            </p:nvSpPr>
            <p:spPr bwMode="auto">
              <a:xfrm>
                <a:off x="5095" y="237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17" name="Group 722"/>
            <p:cNvGrpSpPr>
              <a:grpSpLocks/>
            </p:cNvGrpSpPr>
            <p:nvPr/>
          </p:nvGrpSpPr>
          <p:grpSpPr bwMode="auto">
            <a:xfrm>
              <a:off x="5210" y="2046"/>
              <a:ext cx="5" cy="339"/>
              <a:chOff x="5210" y="2046"/>
              <a:chExt cx="5" cy="339"/>
            </a:xfrm>
          </p:grpSpPr>
          <p:sp>
            <p:nvSpPr>
              <p:cNvPr id="318" name="Freeform 692"/>
              <p:cNvSpPr>
                <a:spLocks/>
              </p:cNvSpPr>
              <p:nvPr/>
            </p:nvSpPr>
            <p:spPr bwMode="auto">
              <a:xfrm>
                <a:off x="5210" y="2046"/>
                <a:ext cx="5" cy="6"/>
              </a:xfrm>
              <a:custGeom>
                <a:avLst/>
                <a:gdLst>
                  <a:gd name="T0" fmla="*/ 12 w 12"/>
                  <a:gd name="T1" fmla="*/ 7 h 11"/>
                  <a:gd name="T2" fmla="*/ 12 w 12"/>
                  <a:gd name="T3" fmla="*/ 6 h 11"/>
                  <a:gd name="T4" fmla="*/ 10 w 12"/>
                  <a:gd name="T5" fmla="*/ 4 h 11"/>
                  <a:gd name="T6" fmla="*/ 8 w 12"/>
                  <a:gd name="T7" fmla="*/ 2 h 11"/>
                  <a:gd name="T8" fmla="*/ 6 w 12"/>
                  <a:gd name="T9" fmla="*/ 0 h 11"/>
                  <a:gd name="T10" fmla="*/ 6 w 12"/>
                  <a:gd name="T11" fmla="*/ 0 h 11"/>
                  <a:gd name="T12" fmla="*/ 4 w 12"/>
                  <a:gd name="T13" fmla="*/ 2 h 11"/>
                  <a:gd name="T14" fmla="*/ 2 w 12"/>
                  <a:gd name="T15" fmla="*/ 4 h 11"/>
                  <a:gd name="T16" fmla="*/ 0 w 12"/>
                  <a:gd name="T17" fmla="*/ 6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1">
                    <a:moveTo>
                      <a:pt x="12" y="7"/>
                    </a:move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19" name="Freeform 693"/>
              <p:cNvSpPr>
                <a:spLocks/>
              </p:cNvSpPr>
              <p:nvPr/>
            </p:nvSpPr>
            <p:spPr bwMode="auto">
              <a:xfrm>
                <a:off x="5210" y="2057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20" name="Freeform 694"/>
              <p:cNvSpPr>
                <a:spLocks/>
              </p:cNvSpPr>
              <p:nvPr/>
            </p:nvSpPr>
            <p:spPr bwMode="auto">
              <a:xfrm>
                <a:off x="5210" y="2069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21" name="Freeform 695"/>
              <p:cNvSpPr>
                <a:spLocks/>
              </p:cNvSpPr>
              <p:nvPr/>
            </p:nvSpPr>
            <p:spPr bwMode="auto">
              <a:xfrm>
                <a:off x="5210" y="2080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22" name="Freeform 696"/>
              <p:cNvSpPr>
                <a:spLocks/>
              </p:cNvSpPr>
              <p:nvPr/>
            </p:nvSpPr>
            <p:spPr bwMode="auto">
              <a:xfrm>
                <a:off x="5210" y="2092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23" name="Freeform 697"/>
              <p:cNvSpPr>
                <a:spLocks/>
              </p:cNvSpPr>
              <p:nvPr/>
            </p:nvSpPr>
            <p:spPr bwMode="auto">
              <a:xfrm>
                <a:off x="5210" y="210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24" name="Freeform 698"/>
              <p:cNvSpPr>
                <a:spLocks/>
              </p:cNvSpPr>
              <p:nvPr/>
            </p:nvSpPr>
            <p:spPr bwMode="auto">
              <a:xfrm>
                <a:off x="5210" y="211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25" name="Freeform 699"/>
              <p:cNvSpPr>
                <a:spLocks/>
              </p:cNvSpPr>
              <p:nvPr/>
            </p:nvSpPr>
            <p:spPr bwMode="auto">
              <a:xfrm>
                <a:off x="5210" y="212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26" name="Freeform 700"/>
              <p:cNvSpPr>
                <a:spLocks/>
              </p:cNvSpPr>
              <p:nvPr/>
            </p:nvSpPr>
            <p:spPr bwMode="auto">
              <a:xfrm>
                <a:off x="5210" y="213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27" name="Freeform 701"/>
              <p:cNvSpPr>
                <a:spLocks/>
              </p:cNvSpPr>
              <p:nvPr/>
            </p:nvSpPr>
            <p:spPr bwMode="auto">
              <a:xfrm>
                <a:off x="5210" y="214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28" name="Freeform 702"/>
              <p:cNvSpPr>
                <a:spLocks/>
              </p:cNvSpPr>
              <p:nvPr/>
            </p:nvSpPr>
            <p:spPr bwMode="auto">
              <a:xfrm>
                <a:off x="5210" y="2161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29" name="Freeform 703"/>
              <p:cNvSpPr>
                <a:spLocks/>
              </p:cNvSpPr>
              <p:nvPr/>
            </p:nvSpPr>
            <p:spPr bwMode="auto">
              <a:xfrm>
                <a:off x="5210" y="2172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30" name="Freeform 704"/>
              <p:cNvSpPr>
                <a:spLocks/>
              </p:cNvSpPr>
              <p:nvPr/>
            </p:nvSpPr>
            <p:spPr bwMode="auto">
              <a:xfrm>
                <a:off x="5210" y="2184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31" name="Freeform 705"/>
              <p:cNvSpPr>
                <a:spLocks/>
              </p:cNvSpPr>
              <p:nvPr/>
            </p:nvSpPr>
            <p:spPr bwMode="auto">
              <a:xfrm>
                <a:off x="5210" y="219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32" name="Freeform 706"/>
              <p:cNvSpPr>
                <a:spLocks/>
              </p:cNvSpPr>
              <p:nvPr/>
            </p:nvSpPr>
            <p:spPr bwMode="auto">
              <a:xfrm>
                <a:off x="5210" y="2207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33" name="Freeform 707"/>
              <p:cNvSpPr>
                <a:spLocks/>
              </p:cNvSpPr>
              <p:nvPr/>
            </p:nvSpPr>
            <p:spPr bwMode="auto">
              <a:xfrm>
                <a:off x="5210" y="221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34" name="Freeform 708"/>
              <p:cNvSpPr>
                <a:spLocks/>
              </p:cNvSpPr>
              <p:nvPr/>
            </p:nvSpPr>
            <p:spPr bwMode="auto">
              <a:xfrm>
                <a:off x="5210" y="2230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35" name="Freeform 709"/>
              <p:cNvSpPr>
                <a:spLocks/>
              </p:cNvSpPr>
              <p:nvPr/>
            </p:nvSpPr>
            <p:spPr bwMode="auto">
              <a:xfrm>
                <a:off x="5210" y="2241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36" name="Freeform 710"/>
              <p:cNvSpPr>
                <a:spLocks/>
              </p:cNvSpPr>
              <p:nvPr/>
            </p:nvSpPr>
            <p:spPr bwMode="auto">
              <a:xfrm>
                <a:off x="5210" y="225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37" name="Freeform 711"/>
              <p:cNvSpPr>
                <a:spLocks/>
              </p:cNvSpPr>
              <p:nvPr/>
            </p:nvSpPr>
            <p:spPr bwMode="auto">
              <a:xfrm>
                <a:off x="5210" y="2264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38" name="Freeform 712"/>
              <p:cNvSpPr>
                <a:spLocks/>
              </p:cNvSpPr>
              <p:nvPr/>
            </p:nvSpPr>
            <p:spPr bwMode="auto">
              <a:xfrm>
                <a:off x="5210" y="227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39" name="Freeform 713"/>
              <p:cNvSpPr>
                <a:spLocks/>
              </p:cNvSpPr>
              <p:nvPr/>
            </p:nvSpPr>
            <p:spPr bwMode="auto">
              <a:xfrm>
                <a:off x="5210" y="2287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40" name="Freeform 714"/>
              <p:cNvSpPr>
                <a:spLocks/>
              </p:cNvSpPr>
              <p:nvPr/>
            </p:nvSpPr>
            <p:spPr bwMode="auto">
              <a:xfrm>
                <a:off x="5210" y="229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41" name="Freeform 715"/>
              <p:cNvSpPr>
                <a:spLocks/>
              </p:cNvSpPr>
              <p:nvPr/>
            </p:nvSpPr>
            <p:spPr bwMode="auto">
              <a:xfrm>
                <a:off x="5210" y="2310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42" name="Freeform 716"/>
              <p:cNvSpPr>
                <a:spLocks/>
              </p:cNvSpPr>
              <p:nvPr/>
            </p:nvSpPr>
            <p:spPr bwMode="auto">
              <a:xfrm>
                <a:off x="5210" y="2322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43" name="Freeform 717"/>
              <p:cNvSpPr>
                <a:spLocks/>
              </p:cNvSpPr>
              <p:nvPr/>
            </p:nvSpPr>
            <p:spPr bwMode="auto">
              <a:xfrm>
                <a:off x="5210" y="233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44" name="Freeform 718"/>
              <p:cNvSpPr>
                <a:spLocks/>
              </p:cNvSpPr>
              <p:nvPr/>
            </p:nvSpPr>
            <p:spPr bwMode="auto">
              <a:xfrm>
                <a:off x="5210" y="234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45" name="Freeform 719"/>
              <p:cNvSpPr>
                <a:spLocks/>
              </p:cNvSpPr>
              <p:nvPr/>
            </p:nvSpPr>
            <p:spPr bwMode="auto">
              <a:xfrm>
                <a:off x="5210" y="235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46" name="Freeform 720"/>
              <p:cNvSpPr>
                <a:spLocks/>
              </p:cNvSpPr>
              <p:nvPr/>
            </p:nvSpPr>
            <p:spPr bwMode="auto">
              <a:xfrm>
                <a:off x="5210" y="236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47" name="Freeform 721"/>
              <p:cNvSpPr>
                <a:spLocks/>
              </p:cNvSpPr>
              <p:nvPr/>
            </p:nvSpPr>
            <p:spPr bwMode="auto">
              <a:xfrm>
                <a:off x="5210" y="237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12" name="Rectangle 2"/>
          <p:cNvSpPr/>
          <p:nvPr/>
        </p:nvSpPr>
        <p:spPr>
          <a:xfrm>
            <a:off x="-1078898" y="892996"/>
            <a:ext cx="1186430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2600" b="1" dirty="0"/>
              <a:t>Mode S </a:t>
            </a:r>
            <a:r>
              <a:rPr lang="en-US" altLang="zh-CN" sz="2600" b="1" dirty="0" smtClean="0"/>
              <a:t>operations</a:t>
            </a:r>
            <a:r>
              <a:rPr lang="en-US" altLang="zh-CN" sz="2600" dirty="0" smtClean="0"/>
              <a:t>-- </a:t>
            </a:r>
            <a:r>
              <a:rPr lang="en-US" altLang="zh-CN" sz="2300" b="1" dirty="0" smtClean="0"/>
              <a:t>Dialogue </a:t>
            </a:r>
            <a:r>
              <a:rPr lang="en-US" altLang="zh-CN" sz="2300" b="1" dirty="0"/>
              <a:t>between Mode S Interrogator and Transponder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300" b="1" dirty="0"/>
              <a:t>                                                      </a:t>
            </a:r>
            <a:r>
              <a:rPr lang="en-US" altLang="zh-CN" sz="2300" b="1" dirty="0" smtClean="0"/>
              <a:t>    Mode S Interrogation</a:t>
            </a:r>
            <a:endParaRPr lang="en-US" altLang="zh-CN" sz="2300" b="1" dirty="0"/>
          </a:p>
        </p:txBody>
      </p:sp>
    </p:spTree>
    <p:extLst>
      <p:ext uri="{BB962C8B-B14F-4D97-AF65-F5344CB8AC3E}">
        <p14:creationId xmlns:p14="http://schemas.microsoft.com/office/powerpoint/2010/main" val="42811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12" grpId="0" animBg="1"/>
      <p:bldP spid="115" grpId="0"/>
      <p:bldP spid="1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3" name="Group 727"/>
          <p:cNvGrpSpPr>
            <a:grpSpLocks/>
          </p:cNvGrpSpPr>
          <p:nvPr/>
        </p:nvGrpSpPr>
        <p:grpSpPr bwMode="auto">
          <a:xfrm>
            <a:off x="2417441" y="1937001"/>
            <a:ext cx="6779313" cy="2826261"/>
            <a:chOff x="143" y="1359"/>
            <a:chExt cx="5472" cy="2303"/>
          </a:xfrm>
        </p:grpSpPr>
        <p:sp>
          <p:nvSpPr>
            <p:cNvPr id="914" name="Line 4"/>
            <p:cNvSpPr>
              <a:spLocks noChangeShapeType="1"/>
            </p:cNvSpPr>
            <p:nvPr/>
          </p:nvSpPr>
          <p:spPr bwMode="auto">
            <a:xfrm>
              <a:off x="593" y="2463"/>
              <a:ext cx="1" cy="1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915" name="Group 7"/>
            <p:cNvGrpSpPr>
              <a:grpSpLocks/>
            </p:cNvGrpSpPr>
            <p:nvPr/>
          </p:nvGrpSpPr>
          <p:grpSpPr bwMode="auto">
            <a:xfrm>
              <a:off x="2789" y="2813"/>
              <a:ext cx="461" cy="41"/>
              <a:chOff x="2789" y="2813"/>
              <a:chExt cx="461" cy="41"/>
            </a:xfrm>
          </p:grpSpPr>
          <p:sp>
            <p:nvSpPr>
              <p:cNvPr id="1608" name="Line 5"/>
              <p:cNvSpPr>
                <a:spLocks noChangeShapeType="1"/>
              </p:cNvSpPr>
              <p:nvPr/>
            </p:nvSpPr>
            <p:spPr bwMode="auto">
              <a:xfrm>
                <a:off x="2878" y="2834"/>
                <a:ext cx="37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609" name="Freeform 6"/>
              <p:cNvSpPr>
                <a:spLocks/>
              </p:cNvSpPr>
              <p:nvPr/>
            </p:nvSpPr>
            <p:spPr bwMode="auto">
              <a:xfrm>
                <a:off x="2789" y="2813"/>
                <a:ext cx="90" cy="41"/>
              </a:xfrm>
              <a:custGeom>
                <a:avLst/>
                <a:gdLst>
                  <a:gd name="T0" fmla="*/ 180 w 180"/>
                  <a:gd name="T1" fmla="*/ 0 h 83"/>
                  <a:gd name="T2" fmla="*/ 0 w 180"/>
                  <a:gd name="T3" fmla="*/ 43 h 83"/>
                  <a:gd name="T4" fmla="*/ 180 w 180"/>
                  <a:gd name="T5" fmla="*/ 83 h 83"/>
                  <a:gd name="T6" fmla="*/ 180 w 180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83">
                    <a:moveTo>
                      <a:pt x="180" y="0"/>
                    </a:moveTo>
                    <a:lnTo>
                      <a:pt x="0" y="43"/>
                    </a:lnTo>
                    <a:lnTo>
                      <a:pt x="180" y="83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916" name="Line 8"/>
            <p:cNvSpPr>
              <a:spLocks noChangeShapeType="1"/>
            </p:cNvSpPr>
            <p:nvPr/>
          </p:nvSpPr>
          <p:spPr bwMode="auto">
            <a:xfrm>
              <a:off x="2789" y="2719"/>
              <a:ext cx="1" cy="1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17" name="Line 9"/>
            <p:cNvSpPr>
              <a:spLocks noChangeShapeType="1"/>
            </p:cNvSpPr>
            <p:nvPr/>
          </p:nvSpPr>
          <p:spPr bwMode="auto">
            <a:xfrm>
              <a:off x="2617" y="2719"/>
              <a:ext cx="1" cy="1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918" name="Group 12"/>
            <p:cNvGrpSpPr>
              <a:grpSpLocks/>
            </p:cNvGrpSpPr>
            <p:nvPr/>
          </p:nvGrpSpPr>
          <p:grpSpPr bwMode="auto">
            <a:xfrm>
              <a:off x="2502" y="2814"/>
              <a:ext cx="115" cy="41"/>
              <a:chOff x="2502" y="2814"/>
              <a:chExt cx="115" cy="41"/>
            </a:xfrm>
          </p:grpSpPr>
          <p:sp>
            <p:nvSpPr>
              <p:cNvPr id="1606" name="Line 10"/>
              <p:cNvSpPr>
                <a:spLocks noChangeShapeType="1"/>
              </p:cNvSpPr>
              <p:nvPr/>
            </p:nvSpPr>
            <p:spPr bwMode="auto">
              <a:xfrm>
                <a:off x="2502" y="2834"/>
                <a:ext cx="2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607" name="Freeform 11"/>
              <p:cNvSpPr>
                <a:spLocks/>
              </p:cNvSpPr>
              <p:nvPr/>
            </p:nvSpPr>
            <p:spPr bwMode="auto">
              <a:xfrm>
                <a:off x="2527" y="2814"/>
                <a:ext cx="90" cy="41"/>
              </a:xfrm>
              <a:custGeom>
                <a:avLst/>
                <a:gdLst>
                  <a:gd name="T0" fmla="*/ 0 w 180"/>
                  <a:gd name="T1" fmla="*/ 83 h 83"/>
                  <a:gd name="T2" fmla="*/ 180 w 180"/>
                  <a:gd name="T3" fmla="*/ 41 h 83"/>
                  <a:gd name="T4" fmla="*/ 0 w 180"/>
                  <a:gd name="T5" fmla="*/ 0 h 83"/>
                  <a:gd name="T6" fmla="*/ 0 w 18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83">
                    <a:moveTo>
                      <a:pt x="0" y="83"/>
                    </a:moveTo>
                    <a:lnTo>
                      <a:pt x="180" y="41"/>
                    </a:lnTo>
                    <a:lnTo>
                      <a:pt x="0" y="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919" name="Rectangle 14"/>
            <p:cNvSpPr>
              <a:spLocks noChangeArrowheads="1"/>
            </p:cNvSpPr>
            <p:nvPr/>
          </p:nvSpPr>
          <p:spPr bwMode="auto">
            <a:xfrm>
              <a:off x="2870" y="2680"/>
              <a:ext cx="413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1200" b="1" dirty="0" smtClean="0">
                  <a:latin typeface="Comic Sans MS" panose="030F0702030302020204" pitchFamily="66" charset="0"/>
                </a:rPr>
                <a:t>0.4 μS</a:t>
              </a:r>
              <a:endParaRPr lang="en-US" altLang="zh-CN" sz="12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920" name="Rectangle 17"/>
            <p:cNvSpPr>
              <a:spLocks noChangeArrowheads="1"/>
            </p:cNvSpPr>
            <p:nvPr/>
          </p:nvSpPr>
          <p:spPr bwMode="auto">
            <a:xfrm>
              <a:off x="143" y="3286"/>
              <a:ext cx="2474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1" name="Rectangle 18"/>
            <p:cNvSpPr>
              <a:spLocks noChangeArrowheads="1"/>
            </p:cNvSpPr>
            <p:nvPr/>
          </p:nvSpPr>
          <p:spPr bwMode="auto">
            <a:xfrm>
              <a:off x="2962" y="3286"/>
              <a:ext cx="2474" cy="1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2" name="Line 19"/>
            <p:cNvSpPr>
              <a:spLocks noChangeShapeType="1"/>
            </p:cNvSpPr>
            <p:nvPr/>
          </p:nvSpPr>
          <p:spPr bwMode="auto">
            <a:xfrm>
              <a:off x="2617" y="3316"/>
              <a:ext cx="1" cy="1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3" name="Line 20"/>
            <p:cNvSpPr>
              <a:spLocks noChangeShapeType="1"/>
            </p:cNvSpPr>
            <p:nvPr/>
          </p:nvSpPr>
          <p:spPr bwMode="auto">
            <a:xfrm>
              <a:off x="2962" y="3316"/>
              <a:ext cx="1" cy="1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924" name="Group 24"/>
            <p:cNvGrpSpPr>
              <a:grpSpLocks/>
            </p:cNvGrpSpPr>
            <p:nvPr/>
          </p:nvGrpSpPr>
          <p:grpSpPr bwMode="auto">
            <a:xfrm>
              <a:off x="2617" y="3410"/>
              <a:ext cx="345" cy="42"/>
              <a:chOff x="2617" y="3410"/>
              <a:chExt cx="345" cy="42"/>
            </a:xfrm>
          </p:grpSpPr>
          <p:sp>
            <p:nvSpPr>
              <p:cNvPr id="1603" name="Line 21"/>
              <p:cNvSpPr>
                <a:spLocks noChangeShapeType="1"/>
              </p:cNvSpPr>
              <p:nvPr/>
            </p:nvSpPr>
            <p:spPr bwMode="auto">
              <a:xfrm>
                <a:off x="2705" y="3431"/>
                <a:ext cx="16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604" name="Freeform 22"/>
              <p:cNvSpPr>
                <a:spLocks/>
              </p:cNvSpPr>
              <p:nvPr/>
            </p:nvSpPr>
            <p:spPr bwMode="auto">
              <a:xfrm>
                <a:off x="2617" y="3410"/>
                <a:ext cx="90" cy="41"/>
              </a:xfrm>
              <a:custGeom>
                <a:avLst/>
                <a:gdLst>
                  <a:gd name="T0" fmla="*/ 181 w 181"/>
                  <a:gd name="T1" fmla="*/ 0 h 82"/>
                  <a:gd name="T2" fmla="*/ 0 w 181"/>
                  <a:gd name="T3" fmla="*/ 42 h 82"/>
                  <a:gd name="T4" fmla="*/ 181 w 181"/>
                  <a:gd name="T5" fmla="*/ 82 h 82"/>
                  <a:gd name="T6" fmla="*/ 181 w 181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82">
                    <a:moveTo>
                      <a:pt x="181" y="0"/>
                    </a:moveTo>
                    <a:lnTo>
                      <a:pt x="0" y="42"/>
                    </a:lnTo>
                    <a:lnTo>
                      <a:pt x="181" y="82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605" name="Freeform 23"/>
              <p:cNvSpPr>
                <a:spLocks/>
              </p:cNvSpPr>
              <p:nvPr/>
            </p:nvSpPr>
            <p:spPr bwMode="auto">
              <a:xfrm>
                <a:off x="2872" y="3411"/>
                <a:ext cx="90" cy="41"/>
              </a:xfrm>
              <a:custGeom>
                <a:avLst/>
                <a:gdLst>
                  <a:gd name="T0" fmla="*/ 0 w 181"/>
                  <a:gd name="T1" fmla="*/ 82 h 82"/>
                  <a:gd name="T2" fmla="*/ 181 w 181"/>
                  <a:gd name="T3" fmla="*/ 40 h 82"/>
                  <a:gd name="T4" fmla="*/ 0 w 181"/>
                  <a:gd name="T5" fmla="*/ 0 h 82"/>
                  <a:gd name="T6" fmla="*/ 0 w 181"/>
                  <a:gd name="T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82">
                    <a:moveTo>
                      <a:pt x="0" y="82"/>
                    </a:moveTo>
                    <a:lnTo>
                      <a:pt x="181" y="40"/>
                    </a:lnTo>
                    <a:lnTo>
                      <a:pt x="0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925" name="Rectangle 25"/>
            <p:cNvSpPr>
              <a:spLocks noChangeArrowheads="1"/>
            </p:cNvSpPr>
            <p:nvPr/>
          </p:nvSpPr>
          <p:spPr bwMode="auto">
            <a:xfrm>
              <a:off x="2617" y="3489"/>
              <a:ext cx="40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6" name="Rectangle 26"/>
            <p:cNvSpPr>
              <a:spLocks noChangeArrowheads="1"/>
            </p:cNvSpPr>
            <p:nvPr/>
          </p:nvSpPr>
          <p:spPr bwMode="auto">
            <a:xfrm>
              <a:off x="2642" y="3506"/>
              <a:ext cx="467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1200" b="1" dirty="0" smtClean="0">
                  <a:latin typeface="Comic Sans MS" panose="030F0702030302020204" pitchFamily="66" charset="0"/>
                </a:rPr>
                <a:t>0.8 μS </a:t>
              </a:r>
              <a:endParaRPr lang="en-US" altLang="zh-CN" sz="12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927" name="Rectangle 29"/>
            <p:cNvSpPr>
              <a:spLocks noChangeArrowheads="1"/>
            </p:cNvSpPr>
            <p:nvPr/>
          </p:nvSpPr>
          <p:spPr bwMode="auto">
            <a:xfrm>
              <a:off x="2673" y="3007"/>
              <a:ext cx="17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8" name="Rectangle 30"/>
            <p:cNvSpPr>
              <a:spLocks noChangeArrowheads="1"/>
            </p:cNvSpPr>
            <p:nvPr/>
          </p:nvSpPr>
          <p:spPr bwMode="auto">
            <a:xfrm>
              <a:off x="2696" y="3014"/>
              <a:ext cx="14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1200" b="1" dirty="0">
                  <a:latin typeface="Comic Sans MS" panose="030F0702030302020204" pitchFamily="66" charset="0"/>
                </a:rPr>
                <a:t>P5</a:t>
              </a:r>
            </a:p>
          </p:txBody>
        </p:sp>
        <p:sp>
          <p:nvSpPr>
            <p:cNvPr id="929" name="Rectangle 31"/>
            <p:cNvSpPr>
              <a:spLocks noChangeArrowheads="1"/>
            </p:cNvSpPr>
            <p:nvPr/>
          </p:nvSpPr>
          <p:spPr bwMode="auto">
            <a:xfrm>
              <a:off x="315" y="3007"/>
              <a:ext cx="8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30" name="Rectangle 32"/>
            <p:cNvSpPr>
              <a:spLocks noChangeArrowheads="1"/>
            </p:cNvSpPr>
            <p:nvPr/>
          </p:nvSpPr>
          <p:spPr bwMode="auto">
            <a:xfrm>
              <a:off x="418" y="3014"/>
              <a:ext cx="96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1200" b="1" dirty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</a:t>
              </a:r>
              <a:r>
                <a:rPr lang="en-US" altLang="zh-CN" sz="1200" b="1" dirty="0">
                  <a:latin typeface="Comic Sans MS" panose="030F0702030302020204" pitchFamily="66" charset="0"/>
                </a:rPr>
                <a:t>SLS</a:t>
              </a:r>
              <a:r>
                <a:rPr lang="en-US" altLang="zh-CN" sz="1200" b="1" dirty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</a:t>
              </a:r>
              <a:r>
                <a:rPr lang="en-US" altLang="zh-CN" sz="1200" b="1" dirty="0">
                  <a:latin typeface="Comic Sans MS" panose="030F0702030302020204" pitchFamily="66" charset="0"/>
                </a:rPr>
                <a:t>CONTROL</a:t>
              </a:r>
            </a:p>
          </p:txBody>
        </p:sp>
        <p:sp>
          <p:nvSpPr>
            <p:cNvPr id="931" name="Rectangle 33"/>
            <p:cNvSpPr>
              <a:spLocks noChangeArrowheads="1"/>
            </p:cNvSpPr>
            <p:nvPr/>
          </p:nvSpPr>
          <p:spPr bwMode="auto">
            <a:xfrm>
              <a:off x="371" y="3125"/>
              <a:ext cx="106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1200" b="1" dirty="0">
                  <a:latin typeface="Comic Sans MS" panose="030F0702030302020204" pitchFamily="66" charset="0"/>
                </a:rPr>
                <a:t>TRANSMISSION</a:t>
              </a:r>
            </a:p>
          </p:txBody>
        </p:sp>
        <p:sp>
          <p:nvSpPr>
            <p:cNvPr id="932" name="Freeform 34"/>
            <p:cNvSpPr>
              <a:spLocks/>
            </p:cNvSpPr>
            <p:nvPr/>
          </p:nvSpPr>
          <p:spPr bwMode="auto">
            <a:xfrm>
              <a:off x="2609" y="2942"/>
              <a:ext cx="362" cy="352"/>
            </a:xfrm>
            <a:custGeom>
              <a:avLst/>
              <a:gdLst>
                <a:gd name="T0" fmla="*/ 0 w 723"/>
                <a:gd name="T1" fmla="*/ 705 h 705"/>
                <a:gd name="T2" fmla="*/ 33 w 723"/>
                <a:gd name="T3" fmla="*/ 705 h 705"/>
                <a:gd name="T4" fmla="*/ 33 w 723"/>
                <a:gd name="T5" fmla="*/ 15 h 705"/>
                <a:gd name="T6" fmla="*/ 15 w 723"/>
                <a:gd name="T7" fmla="*/ 15 h 705"/>
                <a:gd name="T8" fmla="*/ 15 w 723"/>
                <a:gd name="T9" fmla="*/ 31 h 705"/>
                <a:gd name="T10" fmla="*/ 21 w 723"/>
                <a:gd name="T11" fmla="*/ 31 h 705"/>
                <a:gd name="T12" fmla="*/ 27 w 723"/>
                <a:gd name="T13" fmla="*/ 27 h 705"/>
                <a:gd name="T14" fmla="*/ 31 w 723"/>
                <a:gd name="T15" fmla="*/ 21 h 705"/>
                <a:gd name="T16" fmla="*/ 15 w 723"/>
                <a:gd name="T17" fmla="*/ 33 h 705"/>
                <a:gd name="T18" fmla="*/ 706 w 723"/>
                <a:gd name="T19" fmla="*/ 33 h 705"/>
                <a:gd name="T20" fmla="*/ 706 w 723"/>
                <a:gd name="T21" fmla="*/ 15 h 705"/>
                <a:gd name="T22" fmla="*/ 690 w 723"/>
                <a:gd name="T23" fmla="*/ 15 h 705"/>
                <a:gd name="T24" fmla="*/ 690 w 723"/>
                <a:gd name="T25" fmla="*/ 21 h 705"/>
                <a:gd name="T26" fmla="*/ 694 w 723"/>
                <a:gd name="T27" fmla="*/ 27 h 705"/>
                <a:gd name="T28" fmla="*/ 700 w 723"/>
                <a:gd name="T29" fmla="*/ 31 h 705"/>
                <a:gd name="T30" fmla="*/ 690 w 723"/>
                <a:gd name="T31" fmla="*/ 15 h 705"/>
                <a:gd name="T32" fmla="*/ 690 w 723"/>
                <a:gd name="T33" fmla="*/ 705 h 705"/>
                <a:gd name="T34" fmla="*/ 723 w 723"/>
                <a:gd name="T35" fmla="*/ 705 h 705"/>
                <a:gd name="T36" fmla="*/ 723 w 723"/>
                <a:gd name="T37" fmla="*/ 15 h 705"/>
                <a:gd name="T38" fmla="*/ 721 w 723"/>
                <a:gd name="T39" fmla="*/ 15 h 705"/>
                <a:gd name="T40" fmla="*/ 721 w 723"/>
                <a:gd name="T41" fmla="*/ 10 h 705"/>
                <a:gd name="T42" fmla="*/ 717 w 723"/>
                <a:gd name="T43" fmla="*/ 4 h 705"/>
                <a:gd name="T44" fmla="*/ 712 w 723"/>
                <a:gd name="T45" fmla="*/ 0 h 705"/>
                <a:gd name="T46" fmla="*/ 706 w 723"/>
                <a:gd name="T47" fmla="*/ 0 h 705"/>
                <a:gd name="T48" fmla="*/ 15 w 723"/>
                <a:gd name="T49" fmla="*/ 0 h 705"/>
                <a:gd name="T50" fmla="*/ 15 w 723"/>
                <a:gd name="T51" fmla="*/ 0 h 705"/>
                <a:gd name="T52" fmla="*/ 10 w 723"/>
                <a:gd name="T53" fmla="*/ 0 h 705"/>
                <a:gd name="T54" fmla="*/ 4 w 723"/>
                <a:gd name="T55" fmla="*/ 4 h 705"/>
                <a:gd name="T56" fmla="*/ 0 w 723"/>
                <a:gd name="T57" fmla="*/ 10 h 705"/>
                <a:gd name="T58" fmla="*/ 0 w 723"/>
                <a:gd name="T59" fmla="*/ 15 h 705"/>
                <a:gd name="T60" fmla="*/ 0 w 723"/>
                <a:gd name="T61" fmla="*/ 15 h 705"/>
                <a:gd name="T62" fmla="*/ 0 w 723"/>
                <a:gd name="T63" fmla="*/ 70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3" h="705">
                  <a:moveTo>
                    <a:pt x="0" y="705"/>
                  </a:moveTo>
                  <a:lnTo>
                    <a:pt x="33" y="705"/>
                  </a:lnTo>
                  <a:lnTo>
                    <a:pt x="33" y="15"/>
                  </a:lnTo>
                  <a:lnTo>
                    <a:pt x="15" y="15"/>
                  </a:lnTo>
                  <a:lnTo>
                    <a:pt x="15" y="31"/>
                  </a:lnTo>
                  <a:lnTo>
                    <a:pt x="21" y="31"/>
                  </a:lnTo>
                  <a:lnTo>
                    <a:pt x="27" y="27"/>
                  </a:lnTo>
                  <a:lnTo>
                    <a:pt x="31" y="21"/>
                  </a:lnTo>
                  <a:lnTo>
                    <a:pt x="15" y="33"/>
                  </a:lnTo>
                  <a:lnTo>
                    <a:pt x="706" y="33"/>
                  </a:lnTo>
                  <a:lnTo>
                    <a:pt x="706" y="15"/>
                  </a:lnTo>
                  <a:lnTo>
                    <a:pt x="690" y="15"/>
                  </a:lnTo>
                  <a:lnTo>
                    <a:pt x="690" y="21"/>
                  </a:lnTo>
                  <a:lnTo>
                    <a:pt x="694" y="27"/>
                  </a:lnTo>
                  <a:lnTo>
                    <a:pt x="700" y="31"/>
                  </a:lnTo>
                  <a:lnTo>
                    <a:pt x="690" y="15"/>
                  </a:lnTo>
                  <a:lnTo>
                    <a:pt x="690" y="705"/>
                  </a:lnTo>
                  <a:lnTo>
                    <a:pt x="723" y="705"/>
                  </a:lnTo>
                  <a:lnTo>
                    <a:pt x="723" y="15"/>
                  </a:lnTo>
                  <a:lnTo>
                    <a:pt x="721" y="15"/>
                  </a:lnTo>
                  <a:lnTo>
                    <a:pt x="721" y="10"/>
                  </a:lnTo>
                  <a:lnTo>
                    <a:pt x="717" y="4"/>
                  </a:lnTo>
                  <a:lnTo>
                    <a:pt x="712" y="0"/>
                  </a:lnTo>
                  <a:lnTo>
                    <a:pt x="70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33" name="Line 35"/>
            <p:cNvSpPr>
              <a:spLocks noChangeShapeType="1"/>
            </p:cNvSpPr>
            <p:nvPr/>
          </p:nvSpPr>
          <p:spPr bwMode="auto">
            <a:xfrm>
              <a:off x="941" y="2436"/>
              <a:ext cx="1" cy="1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934" name="Group 39"/>
            <p:cNvGrpSpPr>
              <a:grpSpLocks/>
            </p:cNvGrpSpPr>
            <p:nvPr/>
          </p:nvGrpSpPr>
          <p:grpSpPr bwMode="auto">
            <a:xfrm>
              <a:off x="596" y="2530"/>
              <a:ext cx="345" cy="42"/>
              <a:chOff x="596" y="2530"/>
              <a:chExt cx="345" cy="42"/>
            </a:xfrm>
          </p:grpSpPr>
          <p:sp>
            <p:nvSpPr>
              <p:cNvPr id="1600" name="Line 36"/>
              <p:cNvSpPr>
                <a:spLocks noChangeShapeType="1"/>
              </p:cNvSpPr>
              <p:nvPr/>
            </p:nvSpPr>
            <p:spPr bwMode="auto">
              <a:xfrm>
                <a:off x="684" y="2551"/>
                <a:ext cx="16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601" name="Freeform 37"/>
              <p:cNvSpPr>
                <a:spLocks/>
              </p:cNvSpPr>
              <p:nvPr/>
            </p:nvSpPr>
            <p:spPr bwMode="auto">
              <a:xfrm>
                <a:off x="596" y="2530"/>
                <a:ext cx="90" cy="41"/>
              </a:xfrm>
              <a:custGeom>
                <a:avLst/>
                <a:gdLst>
                  <a:gd name="T0" fmla="*/ 181 w 181"/>
                  <a:gd name="T1" fmla="*/ 0 h 83"/>
                  <a:gd name="T2" fmla="*/ 0 w 181"/>
                  <a:gd name="T3" fmla="*/ 42 h 83"/>
                  <a:gd name="T4" fmla="*/ 181 w 181"/>
                  <a:gd name="T5" fmla="*/ 83 h 83"/>
                  <a:gd name="T6" fmla="*/ 181 w 181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83">
                    <a:moveTo>
                      <a:pt x="181" y="0"/>
                    </a:moveTo>
                    <a:lnTo>
                      <a:pt x="0" y="42"/>
                    </a:lnTo>
                    <a:lnTo>
                      <a:pt x="181" y="83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602" name="Freeform 38"/>
              <p:cNvSpPr>
                <a:spLocks/>
              </p:cNvSpPr>
              <p:nvPr/>
            </p:nvSpPr>
            <p:spPr bwMode="auto">
              <a:xfrm>
                <a:off x="851" y="2531"/>
                <a:ext cx="90" cy="41"/>
              </a:xfrm>
              <a:custGeom>
                <a:avLst/>
                <a:gdLst>
                  <a:gd name="T0" fmla="*/ 0 w 180"/>
                  <a:gd name="T1" fmla="*/ 83 h 83"/>
                  <a:gd name="T2" fmla="*/ 180 w 180"/>
                  <a:gd name="T3" fmla="*/ 40 h 83"/>
                  <a:gd name="T4" fmla="*/ 0 w 180"/>
                  <a:gd name="T5" fmla="*/ 0 h 83"/>
                  <a:gd name="T6" fmla="*/ 0 w 18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83">
                    <a:moveTo>
                      <a:pt x="0" y="83"/>
                    </a:moveTo>
                    <a:lnTo>
                      <a:pt x="180" y="40"/>
                    </a:lnTo>
                    <a:lnTo>
                      <a:pt x="0" y="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935" name="Rectangle 40"/>
            <p:cNvSpPr>
              <a:spLocks noChangeArrowheads="1"/>
            </p:cNvSpPr>
            <p:nvPr/>
          </p:nvSpPr>
          <p:spPr bwMode="auto">
            <a:xfrm>
              <a:off x="596" y="2608"/>
              <a:ext cx="40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36" name="Rectangle 41"/>
            <p:cNvSpPr>
              <a:spLocks noChangeArrowheads="1"/>
            </p:cNvSpPr>
            <p:nvPr/>
          </p:nvSpPr>
          <p:spPr bwMode="auto">
            <a:xfrm>
              <a:off x="622" y="2625"/>
              <a:ext cx="467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1200" b="1" dirty="0" smtClean="0">
                  <a:latin typeface="Comic Sans MS" panose="030F0702030302020204" pitchFamily="66" charset="0"/>
                </a:rPr>
                <a:t>0.8 μS </a:t>
              </a:r>
              <a:endParaRPr lang="en-US" altLang="zh-CN" sz="12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937" name="Line 44"/>
            <p:cNvSpPr>
              <a:spLocks noChangeShapeType="1"/>
            </p:cNvSpPr>
            <p:nvPr/>
          </p:nvSpPr>
          <p:spPr bwMode="auto">
            <a:xfrm>
              <a:off x="1504" y="2435"/>
              <a:ext cx="1" cy="1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38" name="Line 45"/>
            <p:cNvSpPr>
              <a:spLocks noChangeShapeType="1"/>
            </p:cNvSpPr>
            <p:nvPr/>
          </p:nvSpPr>
          <p:spPr bwMode="auto">
            <a:xfrm>
              <a:off x="1850" y="2435"/>
              <a:ext cx="1" cy="1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939" name="Group 49"/>
            <p:cNvGrpSpPr>
              <a:grpSpLocks/>
            </p:cNvGrpSpPr>
            <p:nvPr/>
          </p:nvGrpSpPr>
          <p:grpSpPr bwMode="auto">
            <a:xfrm>
              <a:off x="1504" y="2529"/>
              <a:ext cx="346" cy="43"/>
              <a:chOff x="1504" y="2529"/>
              <a:chExt cx="346" cy="43"/>
            </a:xfrm>
          </p:grpSpPr>
          <p:sp>
            <p:nvSpPr>
              <p:cNvPr id="1597" name="Line 46"/>
              <p:cNvSpPr>
                <a:spLocks noChangeShapeType="1"/>
              </p:cNvSpPr>
              <p:nvPr/>
            </p:nvSpPr>
            <p:spPr bwMode="auto">
              <a:xfrm>
                <a:off x="1593" y="2550"/>
                <a:ext cx="16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98" name="Freeform 47"/>
              <p:cNvSpPr>
                <a:spLocks/>
              </p:cNvSpPr>
              <p:nvPr/>
            </p:nvSpPr>
            <p:spPr bwMode="auto">
              <a:xfrm>
                <a:off x="1504" y="2529"/>
                <a:ext cx="90" cy="41"/>
              </a:xfrm>
              <a:custGeom>
                <a:avLst/>
                <a:gdLst>
                  <a:gd name="T0" fmla="*/ 180 w 180"/>
                  <a:gd name="T1" fmla="*/ 0 h 83"/>
                  <a:gd name="T2" fmla="*/ 0 w 180"/>
                  <a:gd name="T3" fmla="*/ 43 h 83"/>
                  <a:gd name="T4" fmla="*/ 180 w 180"/>
                  <a:gd name="T5" fmla="*/ 83 h 83"/>
                  <a:gd name="T6" fmla="*/ 180 w 180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83">
                    <a:moveTo>
                      <a:pt x="180" y="0"/>
                    </a:moveTo>
                    <a:lnTo>
                      <a:pt x="0" y="43"/>
                    </a:lnTo>
                    <a:lnTo>
                      <a:pt x="180" y="83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99" name="Freeform 48"/>
              <p:cNvSpPr>
                <a:spLocks/>
              </p:cNvSpPr>
              <p:nvPr/>
            </p:nvSpPr>
            <p:spPr bwMode="auto">
              <a:xfrm>
                <a:off x="1759" y="2531"/>
                <a:ext cx="91" cy="41"/>
              </a:xfrm>
              <a:custGeom>
                <a:avLst/>
                <a:gdLst>
                  <a:gd name="T0" fmla="*/ 0 w 180"/>
                  <a:gd name="T1" fmla="*/ 83 h 83"/>
                  <a:gd name="T2" fmla="*/ 180 w 180"/>
                  <a:gd name="T3" fmla="*/ 40 h 83"/>
                  <a:gd name="T4" fmla="*/ 0 w 180"/>
                  <a:gd name="T5" fmla="*/ 0 h 83"/>
                  <a:gd name="T6" fmla="*/ 0 w 18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83">
                    <a:moveTo>
                      <a:pt x="0" y="83"/>
                    </a:moveTo>
                    <a:lnTo>
                      <a:pt x="180" y="40"/>
                    </a:lnTo>
                    <a:lnTo>
                      <a:pt x="0" y="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940" name="Rectangle 50"/>
            <p:cNvSpPr>
              <a:spLocks noChangeArrowheads="1"/>
            </p:cNvSpPr>
            <p:nvPr/>
          </p:nvSpPr>
          <p:spPr bwMode="auto">
            <a:xfrm>
              <a:off x="1504" y="2607"/>
              <a:ext cx="40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41" name="Rectangle 51"/>
            <p:cNvSpPr>
              <a:spLocks noChangeArrowheads="1"/>
            </p:cNvSpPr>
            <p:nvPr/>
          </p:nvSpPr>
          <p:spPr bwMode="auto">
            <a:xfrm>
              <a:off x="1530" y="2625"/>
              <a:ext cx="467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1200" b="1" dirty="0" smtClean="0">
                  <a:latin typeface="Comic Sans MS" panose="030F0702030302020204" pitchFamily="66" charset="0"/>
                </a:rPr>
                <a:t>0.8 μS </a:t>
              </a:r>
              <a:endParaRPr lang="en-US" altLang="zh-CN" sz="12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942" name="Rectangle 55"/>
            <p:cNvSpPr>
              <a:spLocks noChangeArrowheads="1"/>
            </p:cNvSpPr>
            <p:nvPr/>
          </p:nvSpPr>
          <p:spPr bwMode="auto">
            <a:xfrm>
              <a:off x="4018" y="1833"/>
              <a:ext cx="121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1200" b="1" dirty="0">
                  <a:latin typeface="Comic Sans MS" panose="030F0702030302020204" pitchFamily="66" charset="0"/>
                </a:rPr>
                <a:t>56 or 112 data bits</a:t>
              </a:r>
            </a:p>
          </p:txBody>
        </p:sp>
        <p:sp>
          <p:nvSpPr>
            <p:cNvPr id="943" name="Line 56"/>
            <p:cNvSpPr>
              <a:spLocks noChangeShapeType="1"/>
            </p:cNvSpPr>
            <p:nvPr/>
          </p:nvSpPr>
          <p:spPr bwMode="auto">
            <a:xfrm>
              <a:off x="610" y="1474"/>
              <a:ext cx="1" cy="3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44" name="Line 57"/>
            <p:cNvSpPr>
              <a:spLocks noChangeShapeType="1"/>
            </p:cNvSpPr>
            <p:nvPr/>
          </p:nvSpPr>
          <p:spPr bwMode="auto">
            <a:xfrm>
              <a:off x="1530" y="1474"/>
              <a:ext cx="1" cy="3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945" name="Group 61"/>
            <p:cNvGrpSpPr>
              <a:grpSpLocks/>
            </p:cNvGrpSpPr>
            <p:nvPr/>
          </p:nvGrpSpPr>
          <p:grpSpPr bwMode="auto">
            <a:xfrm>
              <a:off x="610" y="1510"/>
              <a:ext cx="920" cy="44"/>
              <a:chOff x="610" y="1510"/>
              <a:chExt cx="920" cy="44"/>
            </a:xfrm>
          </p:grpSpPr>
          <p:sp>
            <p:nvSpPr>
              <p:cNvPr id="1594" name="Line 58"/>
              <p:cNvSpPr>
                <a:spLocks noChangeShapeType="1"/>
              </p:cNvSpPr>
              <p:nvPr/>
            </p:nvSpPr>
            <p:spPr bwMode="auto">
              <a:xfrm>
                <a:off x="698" y="1531"/>
                <a:ext cx="74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95" name="Freeform 59"/>
              <p:cNvSpPr>
                <a:spLocks/>
              </p:cNvSpPr>
              <p:nvPr/>
            </p:nvSpPr>
            <p:spPr bwMode="auto">
              <a:xfrm>
                <a:off x="610" y="1510"/>
                <a:ext cx="90" cy="42"/>
              </a:xfrm>
              <a:custGeom>
                <a:avLst/>
                <a:gdLst>
                  <a:gd name="T0" fmla="*/ 181 w 181"/>
                  <a:gd name="T1" fmla="*/ 0 h 82"/>
                  <a:gd name="T2" fmla="*/ 0 w 181"/>
                  <a:gd name="T3" fmla="*/ 42 h 82"/>
                  <a:gd name="T4" fmla="*/ 181 w 181"/>
                  <a:gd name="T5" fmla="*/ 82 h 82"/>
                  <a:gd name="T6" fmla="*/ 181 w 181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82">
                    <a:moveTo>
                      <a:pt x="181" y="0"/>
                    </a:moveTo>
                    <a:lnTo>
                      <a:pt x="0" y="42"/>
                    </a:lnTo>
                    <a:lnTo>
                      <a:pt x="181" y="82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96" name="Freeform 60"/>
              <p:cNvSpPr>
                <a:spLocks/>
              </p:cNvSpPr>
              <p:nvPr/>
            </p:nvSpPr>
            <p:spPr bwMode="auto">
              <a:xfrm>
                <a:off x="1440" y="1512"/>
                <a:ext cx="90" cy="42"/>
              </a:xfrm>
              <a:custGeom>
                <a:avLst/>
                <a:gdLst>
                  <a:gd name="T0" fmla="*/ 0 w 180"/>
                  <a:gd name="T1" fmla="*/ 82 h 82"/>
                  <a:gd name="T2" fmla="*/ 180 w 180"/>
                  <a:gd name="T3" fmla="*/ 40 h 82"/>
                  <a:gd name="T4" fmla="*/ 0 w 180"/>
                  <a:gd name="T5" fmla="*/ 0 h 82"/>
                  <a:gd name="T6" fmla="*/ 0 w 180"/>
                  <a:gd name="T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82">
                    <a:moveTo>
                      <a:pt x="0" y="82"/>
                    </a:moveTo>
                    <a:lnTo>
                      <a:pt x="180" y="40"/>
                    </a:lnTo>
                    <a:lnTo>
                      <a:pt x="0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946" name="Rectangle 63"/>
            <p:cNvSpPr>
              <a:spLocks noChangeArrowheads="1"/>
            </p:cNvSpPr>
            <p:nvPr/>
          </p:nvSpPr>
          <p:spPr bwMode="auto">
            <a:xfrm>
              <a:off x="809" y="1367"/>
              <a:ext cx="467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1200" b="1" dirty="0" smtClean="0">
                  <a:latin typeface="Comic Sans MS" panose="030F0702030302020204" pitchFamily="66" charset="0"/>
                </a:rPr>
                <a:t>2.0 μS </a:t>
              </a:r>
              <a:endParaRPr lang="en-US" altLang="zh-CN" sz="12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947" name="Rectangle 64"/>
            <p:cNvSpPr>
              <a:spLocks noChangeArrowheads="1"/>
            </p:cNvSpPr>
            <p:nvPr/>
          </p:nvSpPr>
          <p:spPr bwMode="auto">
            <a:xfrm>
              <a:off x="1071" y="1366"/>
              <a:ext cx="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zh-CN" sz="1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grpSp>
          <p:nvGrpSpPr>
            <p:cNvPr id="948" name="Group 69"/>
            <p:cNvGrpSpPr>
              <a:grpSpLocks/>
            </p:cNvGrpSpPr>
            <p:nvPr/>
          </p:nvGrpSpPr>
          <p:grpSpPr bwMode="auto">
            <a:xfrm>
              <a:off x="1530" y="1510"/>
              <a:ext cx="1266" cy="44"/>
              <a:chOff x="1530" y="1510"/>
              <a:chExt cx="1266" cy="44"/>
            </a:xfrm>
          </p:grpSpPr>
          <p:sp>
            <p:nvSpPr>
              <p:cNvPr id="1591" name="Line 66"/>
              <p:cNvSpPr>
                <a:spLocks noChangeShapeType="1"/>
              </p:cNvSpPr>
              <p:nvPr/>
            </p:nvSpPr>
            <p:spPr bwMode="auto">
              <a:xfrm>
                <a:off x="1618" y="1531"/>
                <a:ext cx="109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92" name="Freeform 67"/>
              <p:cNvSpPr>
                <a:spLocks/>
              </p:cNvSpPr>
              <p:nvPr/>
            </p:nvSpPr>
            <p:spPr bwMode="auto">
              <a:xfrm>
                <a:off x="1530" y="1510"/>
                <a:ext cx="90" cy="42"/>
              </a:xfrm>
              <a:custGeom>
                <a:avLst/>
                <a:gdLst>
                  <a:gd name="T0" fmla="*/ 181 w 181"/>
                  <a:gd name="T1" fmla="*/ 0 h 82"/>
                  <a:gd name="T2" fmla="*/ 0 w 181"/>
                  <a:gd name="T3" fmla="*/ 42 h 82"/>
                  <a:gd name="T4" fmla="*/ 181 w 181"/>
                  <a:gd name="T5" fmla="*/ 82 h 82"/>
                  <a:gd name="T6" fmla="*/ 181 w 181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82">
                    <a:moveTo>
                      <a:pt x="181" y="0"/>
                    </a:moveTo>
                    <a:lnTo>
                      <a:pt x="0" y="42"/>
                    </a:lnTo>
                    <a:lnTo>
                      <a:pt x="181" y="82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93" name="Freeform 68"/>
              <p:cNvSpPr>
                <a:spLocks/>
              </p:cNvSpPr>
              <p:nvPr/>
            </p:nvSpPr>
            <p:spPr bwMode="auto">
              <a:xfrm>
                <a:off x="2706" y="1512"/>
                <a:ext cx="90" cy="42"/>
              </a:xfrm>
              <a:custGeom>
                <a:avLst/>
                <a:gdLst>
                  <a:gd name="T0" fmla="*/ 0 w 180"/>
                  <a:gd name="T1" fmla="*/ 82 h 82"/>
                  <a:gd name="T2" fmla="*/ 180 w 180"/>
                  <a:gd name="T3" fmla="*/ 40 h 82"/>
                  <a:gd name="T4" fmla="*/ 0 w 180"/>
                  <a:gd name="T5" fmla="*/ 0 h 82"/>
                  <a:gd name="T6" fmla="*/ 0 w 180"/>
                  <a:gd name="T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82">
                    <a:moveTo>
                      <a:pt x="0" y="82"/>
                    </a:moveTo>
                    <a:lnTo>
                      <a:pt x="180" y="40"/>
                    </a:lnTo>
                    <a:lnTo>
                      <a:pt x="0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949" name="Rectangle 70"/>
            <p:cNvSpPr>
              <a:spLocks noChangeArrowheads="1"/>
            </p:cNvSpPr>
            <p:nvPr/>
          </p:nvSpPr>
          <p:spPr bwMode="auto">
            <a:xfrm>
              <a:off x="1818" y="1359"/>
              <a:ext cx="55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50" name="Rectangle 71"/>
            <p:cNvSpPr>
              <a:spLocks noChangeArrowheads="1"/>
            </p:cNvSpPr>
            <p:nvPr/>
          </p:nvSpPr>
          <p:spPr bwMode="auto">
            <a:xfrm>
              <a:off x="1885" y="1377"/>
              <a:ext cx="543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1200" b="1" dirty="0" smtClean="0">
                  <a:latin typeface="Comic Sans MS" panose="030F0702030302020204" pitchFamily="66" charset="0"/>
                </a:rPr>
                <a:t>2.75 μS </a:t>
              </a:r>
              <a:endParaRPr lang="en-US" altLang="zh-CN" sz="12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951" name="Line 74"/>
            <p:cNvSpPr>
              <a:spLocks noChangeShapeType="1"/>
            </p:cNvSpPr>
            <p:nvPr/>
          </p:nvSpPr>
          <p:spPr bwMode="auto">
            <a:xfrm>
              <a:off x="5443" y="1474"/>
              <a:ext cx="1" cy="5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52" name="Line 75"/>
            <p:cNvSpPr>
              <a:spLocks noChangeShapeType="1"/>
            </p:cNvSpPr>
            <p:nvPr/>
          </p:nvSpPr>
          <p:spPr bwMode="auto">
            <a:xfrm>
              <a:off x="5212" y="1474"/>
              <a:ext cx="1" cy="5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953" name="Group 78"/>
            <p:cNvGrpSpPr>
              <a:grpSpLocks/>
            </p:cNvGrpSpPr>
            <p:nvPr/>
          </p:nvGrpSpPr>
          <p:grpSpPr bwMode="auto">
            <a:xfrm>
              <a:off x="5443" y="1625"/>
              <a:ext cx="172" cy="42"/>
              <a:chOff x="5443" y="1625"/>
              <a:chExt cx="172" cy="42"/>
            </a:xfrm>
          </p:grpSpPr>
          <p:sp>
            <p:nvSpPr>
              <p:cNvPr id="1589" name="Line 76"/>
              <p:cNvSpPr>
                <a:spLocks noChangeShapeType="1"/>
              </p:cNvSpPr>
              <p:nvPr/>
            </p:nvSpPr>
            <p:spPr bwMode="auto">
              <a:xfrm>
                <a:off x="5531" y="1646"/>
                <a:ext cx="8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90" name="Freeform 77"/>
              <p:cNvSpPr>
                <a:spLocks/>
              </p:cNvSpPr>
              <p:nvPr/>
            </p:nvSpPr>
            <p:spPr bwMode="auto">
              <a:xfrm>
                <a:off x="5443" y="1625"/>
                <a:ext cx="90" cy="42"/>
              </a:xfrm>
              <a:custGeom>
                <a:avLst/>
                <a:gdLst>
                  <a:gd name="T0" fmla="*/ 181 w 181"/>
                  <a:gd name="T1" fmla="*/ 0 h 82"/>
                  <a:gd name="T2" fmla="*/ 0 w 181"/>
                  <a:gd name="T3" fmla="*/ 42 h 82"/>
                  <a:gd name="T4" fmla="*/ 181 w 181"/>
                  <a:gd name="T5" fmla="*/ 82 h 82"/>
                  <a:gd name="T6" fmla="*/ 181 w 181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82">
                    <a:moveTo>
                      <a:pt x="181" y="0"/>
                    </a:moveTo>
                    <a:lnTo>
                      <a:pt x="0" y="42"/>
                    </a:lnTo>
                    <a:lnTo>
                      <a:pt x="181" y="82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954" name="Group 81"/>
            <p:cNvGrpSpPr>
              <a:grpSpLocks/>
            </p:cNvGrpSpPr>
            <p:nvPr/>
          </p:nvGrpSpPr>
          <p:grpSpPr bwMode="auto">
            <a:xfrm>
              <a:off x="4695" y="1626"/>
              <a:ext cx="517" cy="42"/>
              <a:chOff x="4695" y="1626"/>
              <a:chExt cx="517" cy="42"/>
            </a:xfrm>
          </p:grpSpPr>
          <p:sp>
            <p:nvSpPr>
              <p:cNvPr id="1587" name="Line 79"/>
              <p:cNvSpPr>
                <a:spLocks noChangeShapeType="1"/>
              </p:cNvSpPr>
              <p:nvPr/>
            </p:nvSpPr>
            <p:spPr bwMode="auto">
              <a:xfrm>
                <a:off x="4695" y="1646"/>
                <a:ext cx="42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88" name="Freeform 80"/>
              <p:cNvSpPr>
                <a:spLocks/>
              </p:cNvSpPr>
              <p:nvPr/>
            </p:nvSpPr>
            <p:spPr bwMode="auto">
              <a:xfrm>
                <a:off x="5122" y="1626"/>
                <a:ext cx="90" cy="42"/>
              </a:xfrm>
              <a:custGeom>
                <a:avLst/>
                <a:gdLst>
                  <a:gd name="T0" fmla="*/ 0 w 180"/>
                  <a:gd name="T1" fmla="*/ 82 h 82"/>
                  <a:gd name="T2" fmla="*/ 180 w 180"/>
                  <a:gd name="T3" fmla="*/ 40 h 82"/>
                  <a:gd name="T4" fmla="*/ 0 w 180"/>
                  <a:gd name="T5" fmla="*/ 0 h 82"/>
                  <a:gd name="T6" fmla="*/ 0 w 180"/>
                  <a:gd name="T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82">
                    <a:moveTo>
                      <a:pt x="0" y="82"/>
                    </a:moveTo>
                    <a:lnTo>
                      <a:pt x="180" y="40"/>
                    </a:lnTo>
                    <a:lnTo>
                      <a:pt x="0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955" name="Rectangle 82"/>
            <p:cNvSpPr>
              <a:spLocks noChangeArrowheads="1"/>
            </p:cNvSpPr>
            <p:nvPr/>
          </p:nvSpPr>
          <p:spPr bwMode="auto">
            <a:xfrm>
              <a:off x="4580" y="1474"/>
              <a:ext cx="5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56" name="Rectangle 83"/>
            <p:cNvSpPr>
              <a:spLocks noChangeArrowheads="1"/>
            </p:cNvSpPr>
            <p:nvPr/>
          </p:nvSpPr>
          <p:spPr bwMode="auto">
            <a:xfrm>
              <a:off x="4698" y="1491"/>
              <a:ext cx="413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1200" b="1" dirty="0" smtClean="0">
                  <a:latin typeface="Comic Sans MS" panose="030F0702030302020204" pitchFamily="66" charset="0"/>
                </a:rPr>
                <a:t>0.5 μS</a:t>
              </a:r>
              <a:endParaRPr lang="en-US" altLang="zh-CN" sz="12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957" name="Rectangle 86"/>
            <p:cNvSpPr>
              <a:spLocks noChangeArrowheads="1"/>
            </p:cNvSpPr>
            <p:nvPr/>
          </p:nvSpPr>
          <p:spPr bwMode="auto">
            <a:xfrm>
              <a:off x="3832" y="1819"/>
              <a:ext cx="17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58" name="Rectangle 87"/>
            <p:cNvSpPr>
              <a:spLocks noChangeArrowheads="1"/>
            </p:cNvSpPr>
            <p:nvPr/>
          </p:nvSpPr>
          <p:spPr bwMode="auto">
            <a:xfrm>
              <a:off x="3854" y="1827"/>
              <a:ext cx="14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1200" b="1" dirty="0">
                  <a:latin typeface="Comic Sans MS" panose="030F0702030302020204" pitchFamily="66" charset="0"/>
                </a:rPr>
                <a:t>P6</a:t>
              </a:r>
            </a:p>
          </p:txBody>
        </p:sp>
        <p:grpSp>
          <p:nvGrpSpPr>
            <p:cNvPr id="959" name="Group 91"/>
            <p:cNvGrpSpPr>
              <a:grpSpLocks/>
            </p:cNvGrpSpPr>
            <p:nvPr/>
          </p:nvGrpSpPr>
          <p:grpSpPr bwMode="auto">
            <a:xfrm>
              <a:off x="2221" y="1913"/>
              <a:ext cx="575" cy="42"/>
              <a:chOff x="2221" y="1913"/>
              <a:chExt cx="575" cy="42"/>
            </a:xfrm>
          </p:grpSpPr>
          <p:sp>
            <p:nvSpPr>
              <p:cNvPr id="1584" name="Line 88"/>
              <p:cNvSpPr>
                <a:spLocks noChangeShapeType="1"/>
              </p:cNvSpPr>
              <p:nvPr/>
            </p:nvSpPr>
            <p:spPr bwMode="auto">
              <a:xfrm>
                <a:off x="2309" y="1934"/>
                <a:ext cx="3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85" name="Freeform 89"/>
              <p:cNvSpPr>
                <a:spLocks/>
              </p:cNvSpPr>
              <p:nvPr/>
            </p:nvSpPr>
            <p:spPr bwMode="auto">
              <a:xfrm>
                <a:off x="2221" y="1913"/>
                <a:ext cx="90" cy="41"/>
              </a:xfrm>
              <a:custGeom>
                <a:avLst/>
                <a:gdLst>
                  <a:gd name="T0" fmla="*/ 181 w 181"/>
                  <a:gd name="T1" fmla="*/ 0 h 83"/>
                  <a:gd name="T2" fmla="*/ 0 w 181"/>
                  <a:gd name="T3" fmla="*/ 43 h 83"/>
                  <a:gd name="T4" fmla="*/ 181 w 181"/>
                  <a:gd name="T5" fmla="*/ 83 h 83"/>
                  <a:gd name="T6" fmla="*/ 181 w 181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83">
                    <a:moveTo>
                      <a:pt x="181" y="0"/>
                    </a:moveTo>
                    <a:lnTo>
                      <a:pt x="0" y="43"/>
                    </a:lnTo>
                    <a:lnTo>
                      <a:pt x="181" y="83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86" name="Freeform 90"/>
              <p:cNvSpPr>
                <a:spLocks/>
              </p:cNvSpPr>
              <p:nvPr/>
            </p:nvSpPr>
            <p:spPr bwMode="auto">
              <a:xfrm>
                <a:off x="2706" y="1914"/>
                <a:ext cx="90" cy="41"/>
              </a:xfrm>
              <a:custGeom>
                <a:avLst/>
                <a:gdLst>
                  <a:gd name="T0" fmla="*/ 0 w 180"/>
                  <a:gd name="T1" fmla="*/ 83 h 83"/>
                  <a:gd name="T2" fmla="*/ 180 w 180"/>
                  <a:gd name="T3" fmla="*/ 41 h 83"/>
                  <a:gd name="T4" fmla="*/ 0 w 180"/>
                  <a:gd name="T5" fmla="*/ 0 h 83"/>
                  <a:gd name="T6" fmla="*/ 0 w 18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83">
                    <a:moveTo>
                      <a:pt x="0" y="83"/>
                    </a:moveTo>
                    <a:lnTo>
                      <a:pt x="180" y="41"/>
                    </a:lnTo>
                    <a:lnTo>
                      <a:pt x="0" y="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960" name="Rectangle 92"/>
            <p:cNvSpPr>
              <a:spLocks noChangeArrowheads="1"/>
            </p:cNvSpPr>
            <p:nvPr/>
          </p:nvSpPr>
          <p:spPr bwMode="auto">
            <a:xfrm>
              <a:off x="2278" y="1703"/>
              <a:ext cx="43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61" name="Rectangle 93"/>
            <p:cNvSpPr>
              <a:spLocks noChangeArrowheads="1"/>
            </p:cNvSpPr>
            <p:nvPr/>
          </p:nvSpPr>
          <p:spPr bwMode="auto">
            <a:xfrm>
              <a:off x="2284" y="1721"/>
              <a:ext cx="543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1200" b="1" dirty="0" smtClean="0">
                  <a:latin typeface="Comic Sans MS" panose="030F0702030302020204" pitchFamily="66" charset="0"/>
                </a:rPr>
                <a:t>1.25 μS</a:t>
              </a:r>
              <a:r>
                <a:rPr lang="en-US" altLang="zh-CN" sz="1200" b="1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</a:t>
              </a:r>
              <a:endParaRPr lang="en-US" altLang="zh-CN" sz="1200" b="1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  <p:sp>
          <p:nvSpPr>
            <p:cNvPr id="962" name="Line 96"/>
            <p:cNvSpPr>
              <a:spLocks noChangeShapeType="1"/>
            </p:cNvSpPr>
            <p:nvPr/>
          </p:nvSpPr>
          <p:spPr bwMode="auto">
            <a:xfrm>
              <a:off x="2221" y="1819"/>
              <a:ext cx="1" cy="1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63" name="Line 97"/>
            <p:cNvSpPr>
              <a:spLocks noChangeShapeType="1"/>
            </p:cNvSpPr>
            <p:nvPr/>
          </p:nvSpPr>
          <p:spPr bwMode="auto">
            <a:xfrm flipH="1">
              <a:off x="3142" y="1819"/>
              <a:ext cx="2" cy="1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964" name="Group 104"/>
            <p:cNvGrpSpPr>
              <a:grpSpLocks/>
            </p:cNvGrpSpPr>
            <p:nvPr/>
          </p:nvGrpSpPr>
          <p:grpSpPr bwMode="auto">
            <a:xfrm>
              <a:off x="2911" y="1913"/>
              <a:ext cx="806" cy="42"/>
              <a:chOff x="2911" y="1913"/>
              <a:chExt cx="806" cy="42"/>
            </a:xfrm>
          </p:grpSpPr>
          <p:grpSp>
            <p:nvGrpSpPr>
              <p:cNvPr id="1578" name="Group 100"/>
              <p:cNvGrpSpPr>
                <a:grpSpLocks/>
              </p:cNvGrpSpPr>
              <p:nvPr/>
            </p:nvGrpSpPr>
            <p:grpSpPr bwMode="auto">
              <a:xfrm>
                <a:off x="3141" y="1913"/>
                <a:ext cx="576" cy="41"/>
                <a:chOff x="3141" y="1913"/>
                <a:chExt cx="576" cy="41"/>
              </a:xfrm>
            </p:grpSpPr>
            <p:sp>
              <p:nvSpPr>
                <p:cNvPr id="1582" name="Line 98"/>
                <p:cNvSpPr>
                  <a:spLocks noChangeShapeType="1"/>
                </p:cNvSpPr>
                <p:nvPr/>
              </p:nvSpPr>
              <p:spPr bwMode="auto">
                <a:xfrm>
                  <a:off x="3229" y="1934"/>
                  <a:ext cx="48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1200" b="1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583" name="Freeform 99"/>
                <p:cNvSpPr>
                  <a:spLocks/>
                </p:cNvSpPr>
                <p:nvPr/>
              </p:nvSpPr>
              <p:spPr bwMode="auto">
                <a:xfrm>
                  <a:off x="3141" y="1913"/>
                  <a:ext cx="90" cy="41"/>
                </a:xfrm>
                <a:custGeom>
                  <a:avLst/>
                  <a:gdLst>
                    <a:gd name="T0" fmla="*/ 181 w 181"/>
                    <a:gd name="T1" fmla="*/ 0 h 83"/>
                    <a:gd name="T2" fmla="*/ 0 w 181"/>
                    <a:gd name="T3" fmla="*/ 43 h 83"/>
                    <a:gd name="T4" fmla="*/ 181 w 181"/>
                    <a:gd name="T5" fmla="*/ 83 h 83"/>
                    <a:gd name="T6" fmla="*/ 181 w 181"/>
                    <a:gd name="T7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1" h="83">
                      <a:moveTo>
                        <a:pt x="181" y="0"/>
                      </a:moveTo>
                      <a:lnTo>
                        <a:pt x="0" y="43"/>
                      </a:lnTo>
                      <a:lnTo>
                        <a:pt x="181" y="83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1200" b="1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579" name="Group 103"/>
              <p:cNvGrpSpPr>
                <a:grpSpLocks/>
              </p:cNvGrpSpPr>
              <p:nvPr/>
            </p:nvGrpSpPr>
            <p:grpSpPr bwMode="auto">
              <a:xfrm>
                <a:off x="2911" y="1914"/>
                <a:ext cx="115" cy="41"/>
                <a:chOff x="2911" y="1914"/>
                <a:chExt cx="115" cy="41"/>
              </a:xfrm>
            </p:grpSpPr>
            <p:sp>
              <p:nvSpPr>
                <p:cNvPr id="1580" name="Line 101"/>
                <p:cNvSpPr>
                  <a:spLocks noChangeShapeType="1"/>
                </p:cNvSpPr>
                <p:nvPr/>
              </p:nvSpPr>
              <p:spPr bwMode="auto">
                <a:xfrm>
                  <a:off x="2911" y="1934"/>
                  <a:ext cx="27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1200" b="1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581" name="Freeform 102"/>
                <p:cNvSpPr>
                  <a:spLocks/>
                </p:cNvSpPr>
                <p:nvPr/>
              </p:nvSpPr>
              <p:spPr bwMode="auto">
                <a:xfrm>
                  <a:off x="2936" y="1914"/>
                  <a:ext cx="90" cy="41"/>
                </a:xfrm>
                <a:custGeom>
                  <a:avLst/>
                  <a:gdLst>
                    <a:gd name="T0" fmla="*/ 0 w 180"/>
                    <a:gd name="T1" fmla="*/ 83 h 83"/>
                    <a:gd name="T2" fmla="*/ 180 w 180"/>
                    <a:gd name="T3" fmla="*/ 41 h 83"/>
                    <a:gd name="T4" fmla="*/ 0 w 180"/>
                    <a:gd name="T5" fmla="*/ 0 h 83"/>
                    <a:gd name="T6" fmla="*/ 0 w 180"/>
                    <a:gd name="T7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0" h="83">
                      <a:moveTo>
                        <a:pt x="0" y="83"/>
                      </a:moveTo>
                      <a:lnTo>
                        <a:pt x="180" y="41"/>
                      </a:lnTo>
                      <a:lnTo>
                        <a:pt x="0" y="0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1200" b="1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sp>
          <p:nvSpPr>
            <p:cNvPr id="965" name="Line 105"/>
            <p:cNvSpPr>
              <a:spLocks noChangeShapeType="1"/>
            </p:cNvSpPr>
            <p:nvPr/>
          </p:nvSpPr>
          <p:spPr bwMode="auto">
            <a:xfrm>
              <a:off x="3019" y="1531"/>
              <a:ext cx="1" cy="4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66" name="Line 106"/>
            <p:cNvSpPr>
              <a:spLocks noChangeShapeType="1"/>
            </p:cNvSpPr>
            <p:nvPr/>
          </p:nvSpPr>
          <p:spPr bwMode="auto">
            <a:xfrm>
              <a:off x="2796" y="1474"/>
              <a:ext cx="1" cy="5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967" name="Group 109"/>
            <p:cNvGrpSpPr>
              <a:grpSpLocks/>
            </p:cNvGrpSpPr>
            <p:nvPr/>
          </p:nvGrpSpPr>
          <p:grpSpPr bwMode="auto">
            <a:xfrm>
              <a:off x="3026" y="1625"/>
              <a:ext cx="575" cy="42"/>
              <a:chOff x="3026" y="1625"/>
              <a:chExt cx="575" cy="42"/>
            </a:xfrm>
          </p:grpSpPr>
          <p:sp>
            <p:nvSpPr>
              <p:cNvPr id="1576" name="Line 107"/>
              <p:cNvSpPr>
                <a:spLocks noChangeShapeType="1"/>
              </p:cNvSpPr>
              <p:nvPr/>
            </p:nvSpPr>
            <p:spPr bwMode="auto">
              <a:xfrm>
                <a:off x="3114" y="1646"/>
                <a:ext cx="48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77" name="Freeform 108"/>
              <p:cNvSpPr>
                <a:spLocks/>
              </p:cNvSpPr>
              <p:nvPr/>
            </p:nvSpPr>
            <p:spPr bwMode="auto">
              <a:xfrm>
                <a:off x="3026" y="1625"/>
                <a:ext cx="90" cy="42"/>
              </a:xfrm>
              <a:custGeom>
                <a:avLst/>
                <a:gdLst>
                  <a:gd name="T0" fmla="*/ 181 w 181"/>
                  <a:gd name="T1" fmla="*/ 0 h 82"/>
                  <a:gd name="T2" fmla="*/ 0 w 181"/>
                  <a:gd name="T3" fmla="*/ 42 h 82"/>
                  <a:gd name="T4" fmla="*/ 181 w 181"/>
                  <a:gd name="T5" fmla="*/ 82 h 82"/>
                  <a:gd name="T6" fmla="*/ 181 w 181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82">
                    <a:moveTo>
                      <a:pt x="181" y="0"/>
                    </a:moveTo>
                    <a:lnTo>
                      <a:pt x="0" y="42"/>
                    </a:lnTo>
                    <a:lnTo>
                      <a:pt x="181" y="82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968" name="Group 112"/>
            <p:cNvGrpSpPr>
              <a:grpSpLocks/>
            </p:cNvGrpSpPr>
            <p:nvPr/>
          </p:nvGrpSpPr>
          <p:grpSpPr bwMode="auto">
            <a:xfrm>
              <a:off x="2681" y="1626"/>
              <a:ext cx="115" cy="42"/>
              <a:chOff x="2681" y="1626"/>
              <a:chExt cx="115" cy="42"/>
            </a:xfrm>
          </p:grpSpPr>
          <p:sp>
            <p:nvSpPr>
              <p:cNvPr id="1574" name="Line 110"/>
              <p:cNvSpPr>
                <a:spLocks noChangeShapeType="1"/>
              </p:cNvSpPr>
              <p:nvPr/>
            </p:nvSpPr>
            <p:spPr bwMode="auto">
              <a:xfrm>
                <a:off x="2681" y="1646"/>
                <a:ext cx="2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75" name="Freeform 111"/>
              <p:cNvSpPr>
                <a:spLocks/>
              </p:cNvSpPr>
              <p:nvPr/>
            </p:nvSpPr>
            <p:spPr bwMode="auto">
              <a:xfrm>
                <a:off x="2706" y="1626"/>
                <a:ext cx="90" cy="42"/>
              </a:xfrm>
              <a:custGeom>
                <a:avLst/>
                <a:gdLst>
                  <a:gd name="T0" fmla="*/ 0 w 180"/>
                  <a:gd name="T1" fmla="*/ 82 h 82"/>
                  <a:gd name="T2" fmla="*/ 180 w 180"/>
                  <a:gd name="T3" fmla="*/ 40 h 82"/>
                  <a:gd name="T4" fmla="*/ 0 w 180"/>
                  <a:gd name="T5" fmla="*/ 0 h 82"/>
                  <a:gd name="T6" fmla="*/ 0 w 180"/>
                  <a:gd name="T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0" h="82">
                    <a:moveTo>
                      <a:pt x="0" y="82"/>
                    </a:moveTo>
                    <a:lnTo>
                      <a:pt x="180" y="40"/>
                    </a:lnTo>
                    <a:lnTo>
                      <a:pt x="0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969" name="Rectangle 113"/>
            <p:cNvSpPr>
              <a:spLocks noChangeArrowheads="1"/>
            </p:cNvSpPr>
            <p:nvPr/>
          </p:nvSpPr>
          <p:spPr bwMode="auto">
            <a:xfrm>
              <a:off x="3141" y="1474"/>
              <a:ext cx="5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70" name="Rectangle 114"/>
            <p:cNvSpPr>
              <a:spLocks noChangeArrowheads="1"/>
            </p:cNvSpPr>
            <p:nvPr/>
          </p:nvSpPr>
          <p:spPr bwMode="auto">
            <a:xfrm>
              <a:off x="3260" y="1491"/>
              <a:ext cx="413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1200" b="1" dirty="0" smtClean="0">
                  <a:latin typeface="Comic Sans MS" panose="030F0702030302020204" pitchFamily="66" charset="0"/>
                </a:rPr>
                <a:t>0.5 μS</a:t>
              </a:r>
              <a:endParaRPr lang="en-US" altLang="zh-CN" sz="12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971" name="Rectangle 117"/>
            <p:cNvSpPr>
              <a:spLocks noChangeArrowheads="1"/>
            </p:cNvSpPr>
            <p:nvPr/>
          </p:nvSpPr>
          <p:spPr bwMode="auto">
            <a:xfrm>
              <a:off x="3049" y="1760"/>
              <a:ext cx="55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72" name="Rectangle 118"/>
            <p:cNvSpPr>
              <a:spLocks noChangeArrowheads="1"/>
            </p:cNvSpPr>
            <p:nvPr/>
          </p:nvSpPr>
          <p:spPr bwMode="auto">
            <a:xfrm>
              <a:off x="3201" y="1785"/>
              <a:ext cx="543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1200" b="1" dirty="0" smtClean="0">
                  <a:latin typeface="Comic Sans MS" panose="030F0702030302020204" pitchFamily="66" charset="0"/>
                </a:rPr>
                <a:t>0.25 μS </a:t>
              </a:r>
              <a:endParaRPr lang="en-US" altLang="zh-CN" sz="12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973" name="Line 121"/>
            <p:cNvSpPr>
              <a:spLocks noChangeShapeType="1"/>
            </p:cNvSpPr>
            <p:nvPr/>
          </p:nvSpPr>
          <p:spPr bwMode="auto">
            <a:xfrm>
              <a:off x="2221" y="2394"/>
              <a:ext cx="339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974" name="Group 127"/>
            <p:cNvGrpSpPr>
              <a:grpSpLocks/>
            </p:cNvGrpSpPr>
            <p:nvPr/>
          </p:nvGrpSpPr>
          <p:grpSpPr bwMode="auto">
            <a:xfrm>
              <a:off x="143" y="2024"/>
              <a:ext cx="1734" cy="361"/>
              <a:chOff x="143" y="2024"/>
              <a:chExt cx="1734" cy="361"/>
            </a:xfrm>
          </p:grpSpPr>
          <p:sp>
            <p:nvSpPr>
              <p:cNvPr id="1569" name="Freeform 122"/>
              <p:cNvSpPr>
                <a:spLocks/>
              </p:cNvSpPr>
              <p:nvPr/>
            </p:nvSpPr>
            <p:spPr bwMode="auto">
              <a:xfrm>
                <a:off x="1516" y="2024"/>
                <a:ext cx="361" cy="352"/>
              </a:xfrm>
              <a:custGeom>
                <a:avLst/>
                <a:gdLst>
                  <a:gd name="T0" fmla="*/ 0 w 723"/>
                  <a:gd name="T1" fmla="*/ 705 h 705"/>
                  <a:gd name="T2" fmla="*/ 32 w 723"/>
                  <a:gd name="T3" fmla="*/ 705 h 705"/>
                  <a:gd name="T4" fmla="*/ 32 w 723"/>
                  <a:gd name="T5" fmla="*/ 15 h 705"/>
                  <a:gd name="T6" fmla="*/ 15 w 723"/>
                  <a:gd name="T7" fmla="*/ 15 h 705"/>
                  <a:gd name="T8" fmla="*/ 15 w 723"/>
                  <a:gd name="T9" fmla="*/ 30 h 705"/>
                  <a:gd name="T10" fmla="*/ 21 w 723"/>
                  <a:gd name="T11" fmla="*/ 30 h 705"/>
                  <a:gd name="T12" fmla="*/ 26 w 723"/>
                  <a:gd name="T13" fmla="*/ 27 h 705"/>
                  <a:gd name="T14" fmla="*/ 30 w 723"/>
                  <a:gd name="T15" fmla="*/ 21 h 705"/>
                  <a:gd name="T16" fmla="*/ 15 w 723"/>
                  <a:gd name="T17" fmla="*/ 32 h 705"/>
                  <a:gd name="T18" fmla="*/ 705 w 723"/>
                  <a:gd name="T19" fmla="*/ 32 h 705"/>
                  <a:gd name="T20" fmla="*/ 705 w 723"/>
                  <a:gd name="T21" fmla="*/ 15 h 705"/>
                  <a:gd name="T22" fmla="*/ 690 w 723"/>
                  <a:gd name="T23" fmla="*/ 15 h 705"/>
                  <a:gd name="T24" fmla="*/ 690 w 723"/>
                  <a:gd name="T25" fmla="*/ 21 h 705"/>
                  <a:gd name="T26" fmla="*/ 694 w 723"/>
                  <a:gd name="T27" fmla="*/ 27 h 705"/>
                  <a:gd name="T28" fmla="*/ 700 w 723"/>
                  <a:gd name="T29" fmla="*/ 30 h 705"/>
                  <a:gd name="T30" fmla="*/ 690 w 723"/>
                  <a:gd name="T31" fmla="*/ 15 h 705"/>
                  <a:gd name="T32" fmla="*/ 690 w 723"/>
                  <a:gd name="T33" fmla="*/ 705 h 705"/>
                  <a:gd name="T34" fmla="*/ 723 w 723"/>
                  <a:gd name="T35" fmla="*/ 705 h 705"/>
                  <a:gd name="T36" fmla="*/ 723 w 723"/>
                  <a:gd name="T37" fmla="*/ 15 h 705"/>
                  <a:gd name="T38" fmla="*/ 721 w 723"/>
                  <a:gd name="T39" fmla="*/ 15 h 705"/>
                  <a:gd name="T40" fmla="*/ 721 w 723"/>
                  <a:gd name="T41" fmla="*/ 9 h 705"/>
                  <a:gd name="T42" fmla="*/ 717 w 723"/>
                  <a:gd name="T43" fmla="*/ 4 h 705"/>
                  <a:gd name="T44" fmla="*/ 711 w 723"/>
                  <a:gd name="T45" fmla="*/ 0 h 705"/>
                  <a:gd name="T46" fmla="*/ 705 w 723"/>
                  <a:gd name="T47" fmla="*/ 0 h 705"/>
                  <a:gd name="T48" fmla="*/ 15 w 723"/>
                  <a:gd name="T49" fmla="*/ 0 h 705"/>
                  <a:gd name="T50" fmla="*/ 15 w 723"/>
                  <a:gd name="T51" fmla="*/ 0 h 705"/>
                  <a:gd name="T52" fmla="*/ 9 w 723"/>
                  <a:gd name="T53" fmla="*/ 0 h 705"/>
                  <a:gd name="T54" fmla="*/ 3 w 723"/>
                  <a:gd name="T55" fmla="*/ 4 h 705"/>
                  <a:gd name="T56" fmla="*/ 0 w 723"/>
                  <a:gd name="T57" fmla="*/ 9 h 705"/>
                  <a:gd name="T58" fmla="*/ 0 w 723"/>
                  <a:gd name="T59" fmla="*/ 15 h 705"/>
                  <a:gd name="T60" fmla="*/ 0 w 723"/>
                  <a:gd name="T61" fmla="*/ 15 h 705"/>
                  <a:gd name="T62" fmla="*/ 0 w 723"/>
                  <a:gd name="T63" fmla="*/ 705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23" h="705">
                    <a:moveTo>
                      <a:pt x="0" y="705"/>
                    </a:moveTo>
                    <a:lnTo>
                      <a:pt x="32" y="705"/>
                    </a:lnTo>
                    <a:lnTo>
                      <a:pt x="32" y="15"/>
                    </a:lnTo>
                    <a:lnTo>
                      <a:pt x="15" y="15"/>
                    </a:lnTo>
                    <a:lnTo>
                      <a:pt x="15" y="30"/>
                    </a:lnTo>
                    <a:lnTo>
                      <a:pt x="21" y="30"/>
                    </a:lnTo>
                    <a:lnTo>
                      <a:pt x="26" y="27"/>
                    </a:lnTo>
                    <a:lnTo>
                      <a:pt x="30" y="21"/>
                    </a:lnTo>
                    <a:lnTo>
                      <a:pt x="15" y="32"/>
                    </a:lnTo>
                    <a:lnTo>
                      <a:pt x="705" y="32"/>
                    </a:lnTo>
                    <a:lnTo>
                      <a:pt x="705" y="15"/>
                    </a:lnTo>
                    <a:lnTo>
                      <a:pt x="690" y="15"/>
                    </a:lnTo>
                    <a:lnTo>
                      <a:pt x="690" y="21"/>
                    </a:lnTo>
                    <a:lnTo>
                      <a:pt x="694" y="27"/>
                    </a:lnTo>
                    <a:lnTo>
                      <a:pt x="700" y="30"/>
                    </a:lnTo>
                    <a:lnTo>
                      <a:pt x="690" y="15"/>
                    </a:lnTo>
                    <a:lnTo>
                      <a:pt x="690" y="705"/>
                    </a:lnTo>
                    <a:lnTo>
                      <a:pt x="723" y="705"/>
                    </a:lnTo>
                    <a:lnTo>
                      <a:pt x="723" y="15"/>
                    </a:lnTo>
                    <a:lnTo>
                      <a:pt x="721" y="15"/>
                    </a:lnTo>
                    <a:lnTo>
                      <a:pt x="721" y="9"/>
                    </a:lnTo>
                    <a:lnTo>
                      <a:pt x="717" y="4"/>
                    </a:lnTo>
                    <a:lnTo>
                      <a:pt x="711" y="0"/>
                    </a:lnTo>
                    <a:lnTo>
                      <a:pt x="70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7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570" name="Group 126"/>
              <p:cNvGrpSpPr>
                <a:grpSpLocks/>
              </p:cNvGrpSpPr>
              <p:nvPr/>
            </p:nvGrpSpPr>
            <p:grpSpPr bwMode="auto">
              <a:xfrm>
                <a:off x="143" y="2024"/>
                <a:ext cx="1380" cy="361"/>
                <a:chOff x="143" y="2024"/>
                <a:chExt cx="1380" cy="361"/>
              </a:xfrm>
            </p:grpSpPr>
            <p:sp>
              <p:nvSpPr>
                <p:cNvPr id="1571" name="Rectangle 123"/>
                <p:cNvSpPr>
                  <a:spLocks noChangeArrowheads="1"/>
                </p:cNvSpPr>
                <p:nvPr/>
              </p:nvSpPr>
              <p:spPr bwMode="auto">
                <a:xfrm>
                  <a:off x="143" y="2369"/>
                  <a:ext cx="460" cy="1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1200" b="1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572" name="Freeform 124"/>
                <p:cNvSpPr>
                  <a:spLocks/>
                </p:cNvSpPr>
                <p:nvPr/>
              </p:nvSpPr>
              <p:spPr bwMode="auto">
                <a:xfrm>
                  <a:off x="595" y="2024"/>
                  <a:ext cx="362" cy="352"/>
                </a:xfrm>
                <a:custGeom>
                  <a:avLst/>
                  <a:gdLst>
                    <a:gd name="T0" fmla="*/ 0 w 724"/>
                    <a:gd name="T1" fmla="*/ 705 h 705"/>
                    <a:gd name="T2" fmla="*/ 33 w 724"/>
                    <a:gd name="T3" fmla="*/ 705 h 705"/>
                    <a:gd name="T4" fmla="*/ 33 w 724"/>
                    <a:gd name="T5" fmla="*/ 15 h 705"/>
                    <a:gd name="T6" fmla="*/ 16 w 724"/>
                    <a:gd name="T7" fmla="*/ 15 h 705"/>
                    <a:gd name="T8" fmla="*/ 16 w 724"/>
                    <a:gd name="T9" fmla="*/ 30 h 705"/>
                    <a:gd name="T10" fmla="*/ 22 w 724"/>
                    <a:gd name="T11" fmla="*/ 30 h 705"/>
                    <a:gd name="T12" fmla="*/ 27 w 724"/>
                    <a:gd name="T13" fmla="*/ 27 h 705"/>
                    <a:gd name="T14" fmla="*/ 31 w 724"/>
                    <a:gd name="T15" fmla="*/ 21 h 705"/>
                    <a:gd name="T16" fmla="*/ 16 w 724"/>
                    <a:gd name="T17" fmla="*/ 32 h 705"/>
                    <a:gd name="T18" fmla="*/ 706 w 724"/>
                    <a:gd name="T19" fmla="*/ 32 h 705"/>
                    <a:gd name="T20" fmla="*/ 706 w 724"/>
                    <a:gd name="T21" fmla="*/ 15 h 705"/>
                    <a:gd name="T22" fmla="*/ 691 w 724"/>
                    <a:gd name="T23" fmla="*/ 15 h 705"/>
                    <a:gd name="T24" fmla="*/ 691 w 724"/>
                    <a:gd name="T25" fmla="*/ 21 h 705"/>
                    <a:gd name="T26" fmla="*/ 695 w 724"/>
                    <a:gd name="T27" fmla="*/ 27 h 705"/>
                    <a:gd name="T28" fmla="*/ 701 w 724"/>
                    <a:gd name="T29" fmla="*/ 30 h 705"/>
                    <a:gd name="T30" fmla="*/ 691 w 724"/>
                    <a:gd name="T31" fmla="*/ 15 h 705"/>
                    <a:gd name="T32" fmla="*/ 691 w 724"/>
                    <a:gd name="T33" fmla="*/ 705 h 705"/>
                    <a:gd name="T34" fmla="*/ 724 w 724"/>
                    <a:gd name="T35" fmla="*/ 705 h 705"/>
                    <a:gd name="T36" fmla="*/ 724 w 724"/>
                    <a:gd name="T37" fmla="*/ 15 h 705"/>
                    <a:gd name="T38" fmla="*/ 722 w 724"/>
                    <a:gd name="T39" fmla="*/ 15 h 705"/>
                    <a:gd name="T40" fmla="*/ 722 w 724"/>
                    <a:gd name="T41" fmla="*/ 9 h 705"/>
                    <a:gd name="T42" fmla="*/ 718 w 724"/>
                    <a:gd name="T43" fmla="*/ 4 h 705"/>
                    <a:gd name="T44" fmla="*/ 712 w 724"/>
                    <a:gd name="T45" fmla="*/ 0 h 705"/>
                    <a:gd name="T46" fmla="*/ 706 w 724"/>
                    <a:gd name="T47" fmla="*/ 0 h 705"/>
                    <a:gd name="T48" fmla="*/ 16 w 724"/>
                    <a:gd name="T49" fmla="*/ 0 h 705"/>
                    <a:gd name="T50" fmla="*/ 16 w 724"/>
                    <a:gd name="T51" fmla="*/ 0 h 705"/>
                    <a:gd name="T52" fmla="*/ 10 w 724"/>
                    <a:gd name="T53" fmla="*/ 0 h 705"/>
                    <a:gd name="T54" fmla="*/ 4 w 724"/>
                    <a:gd name="T55" fmla="*/ 4 h 705"/>
                    <a:gd name="T56" fmla="*/ 0 w 724"/>
                    <a:gd name="T57" fmla="*/ 9 h 705"/>
                    <a:gd name="T58" fmla="*/ 0 w 724"/>
                    <a:gd name="T59" fmla="*/ 15 h 705"/>
                    <a:gd name="T60" fmla="*/ 0 w 724"/>
                    <a:gd name="T61" fmla="*/ 15 h 705"/>
                    <a:gd name="T62" fmla="*/ 0 w 724"/>
                    <a:gd name="T63" fmla="*/ 705 h 7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24" h="705">
                      <a:moveTo>
                        <a:pt x="0" y="705"/>
                      </a:moveTo>
                      <a:lnTo>
                        <a:pt x="33" y="705"/>
                      </a:lnTo>
                      <a:lnTo>
                        <a:pt x="33" y="15"/>
                      </a:lnTo>
                      <a:lnTo>
                        <a:pt x="16" y="15"/>
                      </a:lnTo>
                      <a:lnTo>
                        <a:pt x="16" y="30"/>
                      </a:lnTo>
                      <a:lnTo>
                        <a:pt x="22" y="30"/>
                      </a:lnTo>
                      <a:lnTo>
                        <a:pt x="27" y="27"/>
                      </a:lnTo>
                      <a:lnTo>
                        <a:pt x="31" y="21"/>
                      </a:lnTo>
                      <a:lnTo>
                        <a:pt x="16" y="32"/>
                      </a:lnTo>
                      <a:lnTo>
                        <a:pt x="706" y="32"/>
                      </a:lnTo>
                      <a:lnTo>
                        <a:pt x="706" y="15"/>
                      </a:lnTo>
                      <a:lnTo>
                        <a:pt x="691" y="15"/>
                      </a:lnTo>
                      <a:lnTo>
                        <a:pt x="691" y="21"/>
                      </a:lnTo>
                      <a:lnTo>
                        <a:pt x="695" y="27"/>
                      </a:lnTo>
                      <a:lnTo>
                        <a:pt x="701" y="30"/>
                      </a:lnTo>
                      <a:lnTo>
                        <a:pt x="691" y="15"/>
                      </a:lnTo>
                      <a:lnTo>
                        <a:pt x="691" y="705"/>
                      </a:lnTo>
                      <a:lnTo>
                        <a:pt x="724" y="705"/>
                      </a:lnTo>
                      <a:lnTo>
                        <a:pt x="724" y="15"/>
                      </a:lnTo>
                      <a:lnTo>
                        <a:pt x="722" y="15"/>
                      </a:lnTo>
                      <a:lnTo>
                        <a:pt x="722" y="9"/>
                      </a:lnTo>
                      <a:lnTo>
                        <a:pt x="718" y="4"/>
                      </a:lnTo>
                      <a:lnTo>
                        <a:pt x="712" y="0"/>
                      </a:lnTo>
                      <a:lnTo>
                        <a:pt x="70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4" y="4"/>
                      </a:ln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7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1200" b="1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1573" name="Rectangle 125"/>
                <p:cNvSpPr>
                  <a:spLocks noChangeArrowheads="1"/>
                </p:cNvSpPr>
                <p:nvPr/>
              </p:nvSpPr>
              <p:spPr bwMode="auto">
                <a:xfrm>
                  <a:off x="948" y="2369"/>
                  <a:ext cx="575" cy="1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sz="1200" b="1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sp>
          <p:nvSpPr>
            <p:cNvPr id="975" name="Freeform 128"/>
            <p:cNvSpPr>
              <a:spLocks/>
            </p:cNvSpPr>
            <p:nvPr/>
          </p:nvSpPr>
          <p:spPr bwMode="auto">
            <a:xfrm>
              <a:off x="2213" y="2041"/>
              <a:ext cx="1619" cy="353"/>
            </a:xfrm>
            <a:custGeom>
              <a:avLst/>
              <a:gdLst>
                <a:gd name="T0" fmla="*/ 0 w 3237"/>
                <a:gd name="T1" fmla="*/ 705 h 705"/>
                <a:gd name="T2" fmla="*/ 33 w 3237"/>
                <a:gd name="T3" fmla="*/ 705 h 705"/>
                <a:gd name="T4" fmla="*/ 33 w 3237"/>
                <a:gd name="T5" fmla="*/ 16 h 705"/>
                <a:gd name="T6" fmla="*/ 15 w 3237"/>
                <a:gd name="T7" fmla="*/ 16 h 705"/>
                <a:gd name="T8" fmla="*/ 15 w 3237"/>
                <a:gd name="T9" fmla="*/ 31 h 705"/>
                <a:gd name="T10" fmla="*/ 21 w 3237"/>
                <a:gd name="T11" fmla="*/ 31 h 705"/>
                <a:gd name="T12" fmla="*/ 27 w 3237"/>
                <a:gd name="T13" fmla="*/ 27 h 705"/>
                <a:gd name="T14" fmla="*/ 31 w 3237"/>
                <a:gd name="T15" fmla="*/ 21 h 705"/>
                <a:gd name="T16" fmla="*/ 15 w 3237"/>
                <a:gd name="T17" fmla="*/ 33 h 705"/>
                <a:gd name="T18" fmla="*/ 3237 w 3237"/>
                <a:gd name="T19" fmla="*/ 33 h 705"/>
                <a:gd name="T20" fmla="*/ 3237 w 3237"/>
                <a:gd name="T21" fmla="*/ 0 h 705"/>
                <a:gd name="T22" fmla="*/ 15 w 3237"/>
                <a:gd name="T23" fmla="*/ 0 h 705"/>
                <a:gd name="T24" fmla="*/ 15 w 3237"/>
                <a:gd name="T25" fmla="*/ 0 h 705"/>
                <a:gd name="T26" fmla="*/ 10 w 3237"/>
                <a:gd name="T27" fmla="*/ 0 h 705"/>
                <a:gd name="T28" fmla="*/ 4 w 3237"/>
                <a:gd name="T29" fmla="*/ 4 h 705"/>
                <a:gd name="T30" fmla="*/ 0 w 3237"/>
                <a:gd name="T31" fmla="*/ 10 h 705"/>
                <a:gd name="T32" fmla="*/ 0 w 3237"/>
                <a:gd name="T33" fmla="*/ 16 h 705"/>
                <a:gd name="T34" fmla="*/ 0 w 3237"/>
                <a:gd name="T35" fmla="*/ 16 h 705"/>
                <a:gd name="T36" fmla="*/ 0 w 3237"/>
                <a:gd name="T37" fmla="*/ 70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7" h="705">
                  <a:moveTo>
                    <a:pt x="0" y="705"/>
                  </a:moveTo>
                  <a:lnTo>
                    <a:pt x="33" y="705"/>
                  </a:lnTo>
                  <a:lnTo>
                    <a:pt x="33" y="16"/>
                  </a:lnTo>
                  <a:lnTo>
                    <a:pt x="15" y="16"/>
                  </a:lnTo>
                  <a:lnTo>
                    <a:pt x="15" y="31"/>
                  </a:lnTo>
                  <a:lnTo>
                    <a:pt x="21" y="31"/>
                  </a:lnTo>
                  <a:lnTo>
                    <a:pt x="27" y="27"/>
                  </a:lnTo>
                  <a:lnTo>
                    <a:pt x="31" y="21"/>
                  </a:lnTo>
                  <a:lnTo>
                    <a:pt x="15" y="33"/>
                  </a:lnTo>
                  <a:lnTo>
                    <a:pt x="3237" y="33"/>
                  </a:lnTo>
                  <a:lnTo>
                    <a:pt x="323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2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76" name="Freeform 129"/>
            <p:cNvSpPr>
              <a:spLocks/>
            </p:cNvSpPr>
            <p:nvPr/>
          </p:nvSpPr>
          <p:spPr bwMode="auto">
            <a:xfrm>
              <a:off x="3947" y="2041"/>
              <a:ext cx="1504" cy="353"/>
            </a:xfrm>
            <a:custGeom>
              <a:avLst/>
              <a:gdLst>
                <a:gd name="T0" fmla="*/ 0 w 3010"/>
                <a:gd name="T1" fmla="*/ 0 h 705"/>
                <a:gd name="T2" fmla="*/ 0 w 3010"/>
                <a:gd name="T3" fmla="*/ 33 h 705"/>
                <a:gd name="T4" fmla="*/ 2992 w 3010"/>
                <a:gd name="T5" fmla="*/ 33 h 705"/>
                <a:gd name="T6" fmla="*/ 2992 w 3010"/>
                <a:gd name="T7" fmla="*/ 16 h 705"/>
                <a:gd name="T8" fmla="*/ 2977 w 3010"/>
                <a:gd name="T9" fmla="*/ 16 h 705"/>
                <a:gd name="T10" fmla="*/ 2977 w 3010"/>
                <a:gd name="T11" fmla="*/ 21 h 705"/>
                <a:gd name="T12" fmla="*/ 2981 w 3010"/>
                <a:gd name="T13" fmla="*/ 27 h 705"/>
                <a:gd name="T14" fmla="*/ 2987 w 3010"/>
                <a:gd name="T15" fmla="*/ 31 h 705"/>
                <a:gd name="T16" fmla="*/ 2977 w 3010"/>
                <a:gd name="T17" fmla="*/ 16 h 705"/>
                <a:gd name="T18" fmla="*/ 2977 w 3010"/>
                <a:gd name="T19" fmla="*/ 705 h 705"/>
                <a:gd name="T20" fmla="*/ 3010 w 3010"/>
                <a:gd name="T21" fmla="*/ 705 h 705"/>
                <a:gd name="T22" fmla="*/ 3010 w 3010"/>
                <a:gd name="T23" fmla="*/ 16 h 705"/>
                <a:gd name="T24" fmla="*/ 3008 w 3010"/>
                <a:gd name="T25" fmla="*/ 16 h 705"/>
                <a:gd name="T26" fmla="*/ 3008 w 3010"/>
                <a:gd name="T27" fmla="*/ 10 h 705"/>
                <a:gd name="T28" fmla="*/ 3004 w 3010"/>
                <a:gd name="T29" fmla="*/ 4 h 705"/>
                <a:gd name="T30" fmla="*/ 2998 w 3010"/>
                <a:gd name="T31" fmla="*/ 0 h 705"/>
                <a:gd name="T32" fmla="*/ 2992 w 3010"/>
                <a:gd name="T33" fmla="*/ 0 h 705"/>
                <a:gd name="T34" fmla="*/ 0 w 3010"/>
                <a:gd name="T35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10" h="705">
                  <a:moveTo>
                    <a:pt x="0" y="0"/>
                  </a:moveTo>
                  <a:lnTo>
                    <a:pt x="0" y="33"/>
                  </a:lnTo>
                  <a:lnTo>
                    <a:pt x="2992" y="33"/>
                  </a:lnTo>
                  <a:lnTo>
                    <a:pt x="2992" y="16"/>
                  </a:lnTo>
                  <a:lnTo>
                    <a:pt x="2977" y="16"/>
                  </a:lnTo>
                  <a:lnTo>
                    <a:pt x="2977" y="21"/>
                  </a:lnTo>
                  <a:lnTo>
                    <a:pt x="2981" y="27"/>
                  </a:lnTo>
                  <a:lnTo>
                    <a:pt x="2987" y="31"/>
                  </a:lnTo>
                  <a:lnTo>
                    <a:pt x="2977" y="16"/>
                  </a:lnTo>
                  <a:lnTo>
                    <a:pt x="2977" y="705"/>
                  </a:lnTo>
                  <a:lnTo>
                    <a:pt x="3010" y="705"/>
                  </a:lnTo>
                  <a:lnTo>
                    <a:pt x="3010" y="16"/>
                  </a:lnTo>
                  <a:lnTo>
                    <a:pt x="3008" y="16"/>
                  </a:lnTo>
                  <a:lnTo>
                    <a:pt x="3008" y="10"/>
                  </a:lnTo>
                  <a:lnTo>
                    <a:pt x="3004" y="4"/>
                  </a:lnTo>
                  <a:lnTo>
                    <a:pt x="2998" y="0"/>
                  </a:lnTo>
                  <a:lnTo>
                    <a:pt x="29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77" name="Freeform 130"/>
            <p:cNvSpPr>
              <a:spLocks/>
            </p:cNvSpPr>
            <p:nvPr/>
          </p:nvSpPr>
          <p:spPr bwMode="auto">
            <a:xfrm>
              <a:off x="1869" y="2385"/>
              <a:ext cx="345" cy="17"/>
            </a:xfrm>
            <a:custGeom>
              <a:avLst/>
              <a:gdLst>
                <a:gd name="T0" fmla="*/ 0 w 691"/>
                <a:gd name="T1" fmla="*/ 0 h 35"/>
                <a:gd name="T2" fmla="*/ 0 w 691"/>
                <a:gd name="T3" fmla="*/ 33 h 35"/>
                <a:gd name="T4" fmla="*/ 691 w 691"/>
                <a:gd name="T5" fmla="*/ 35 h 35"/>
                <a:gd name="T6" fmla="*/ 691 w 691"/>
                <a:gd name="T7" fmla="*/ 2 h 35"/>
                <a:gd name="T8" fmla="*/ 0 w 691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1" h="35">
                  <a:moveTo>
                    <a:pt x="0" y="0"/>
                  </a:moveTo>
                  <a:lnTo>
                    <a:pt x="0" y="33"/>
                  </a:lnTo>
                  <a:lnTo>
                    <a:pt x="691" y="35"/>
                  </a:lnTo>
                  <a:lnTo>
                    <a:pt x="69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978" name="Group 133"/>
            <p:cNvGrpSpPr>
              <a:grpSpLocks/>
            </p:cNvGrpSpPr>
            <p:nvPr/>
          </p:nvGrpSpPr>
          <p:grpSpPr bwMode="auto">
            <a:xfrm>
              <a:off x="3084" y="2164"/>
              <a:ext cx="402" cy="804"/>
              <a:chOff x="3084" y="2164"/>
              <a:chExt cx="402" cy="804"/>
            </a:xfrm>
          </p:grpSpPr>
          <p:sp>
            <p:nvSpPr>
              <p:cNvPr id="1567" name="Freeform 131"/>
              <p:cNvSpPr>
                <a:spLocks/>
              </p:cNvSpPr>
              <p:nvPr/>
            </p:nvSpPr>
            <p:spPr bwMode="auto">
              <a:xfrm>
                <a:off x="3118" y="2245"/>
                <a:ext cx="368" cy="723"/>
              </a:xfrm>
              <a:custGeom>
                <a:avLst/>
                <a:gdLst>
                  <a:gd name="T0" fmla="*/ 0 w 737"/>
                  <a:gd name="T1" fmla="*/ 0 h 1447"/>
                  <a:gd name="T2" fmla="*/ 603 w 737"/>
                  <a:gd name="T3" fmla="*/ 1447 h 1447"/>
                  <a:gd name="T4" fmla="*/ 737 w 737"/>
                  <a:gd name="T5" fmla="*/ 1447 h 1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7" h="1447">
                    <a:moveTo>
                      <a:pt x="0" y="0"/>
                    </a:moveTo>
                    <a:lnTo>
                      <a:pt x="603" y="1447"/>
                    </a:lnTo>
                    <a:lnTo>
                      <a:pt x="737" y="144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68" name="Freeform 132"/>
              <p:cNvSpPr>
                <a:spLocks/>
              </p:cNvSpPr>
              <p:nvPr/>
            </p:nvSpPr>
            <p:spPr bwMode="auto">
              <a:xfrm>
                <a:off x="3084" y="2164"/>
                <a:ext cx="53" cy="91"/>
              </a:xfrm>
              <a:custGeom>
                <a:avLst/>
                <a:gdLst>
                  <a:gd name="T0" fmla="*/ 108 w 108"/>
                  <a:gd name="T1" fmla="*/ 150 h 182"/>
                  <a:gd name="T2" fmla="*/ 0 w 108"/>
                  <a:gd name="T3" fmla="*/ 0 h 182"/>
                  <a:gd name="T4" fmla="*/ 33 w 108"/>
                  <a:gd name="T5" fmla="*/ 182 h 182"/>
                  <a:gd name="T6" fmla="*/ 108 w 108"/>
                  <a:gd name="T7" fmla="*/ 15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182">
                    <a:moveTo>
                      <a:pt x="108" y="150"/>
                    </a:moveTo>
                    <a:lnTo>
                      <a:pt x="0" y="0"/>
                    </a:lnTo>
                    <a:lnTo>
                      <a:pt x="33" y="182"/>
                    </a:lnTo>
                    <a:lnTo>
                      <a:pt x="108" y="1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979" name="Rectangle 134"/>
            <p:cNvSpPr>
              <a:spLocks noChangeArrowheads="1"/>
            </p:cNvSpPr>
            <p:nvPr/>
          </p:nvSpPr>
          <p:spPr bwMode="auto">
            <a:xfrm>
              <a:off x="3536" y="2902"/>
              <a:ext cx="13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1200" b="1" dirty="0">
                  <a:latin typeface="Comic Sans MS" panose="030F0702030302020204" pitchFamily="66" charset="0"/>
                </a:rPr>
                <a:t>1 </a:t>
              </a:r>
            </a:p>
          </p:txBody>
        </p:sp>
        <p:sp>
          <p:nvSpPr>
            <p:cNvPr id="980" name="Rectangle 135"/>
            <p:cNvSpPr>
              <a:spLocks noChangeArrowheads="1"/>
            </p:cNvSpPr>
            <p:nvPr/>
          </p:nvSpPr>
          <p:spPr bwMode="auto">
            <a:xfrm>
              <a:off x="3563" y="2888"/>
              <a:ext cx="688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1200" b="1" dirty="0" smtClean="0">
                  <a:latin typeface="Comic Sans MS" panose="030F0702030302020204" pitchFamily="66" charset="0"/>
                </a:rPr>
                <a:t>St data bit</a:t>
              </a:r>
              <a:endParaRPr lang="en-US" altLang="zh-CN" sz="1200" b="1" dirty="0">
                <a:latin typeface="Comic Sans MS" panose="030F0702030302020204" pitchFamily="66" charset="0"/>
              </a:endParaRPr>
            </a:p>
          </p:txBody>
        </p:sp>
        <p:grpSp>
          <p:nvGrpSpPr>
            <p:cNvPr id="981" name="Group 139"/>
            <p:cNvGrpSpPr>
              <a:grpSpLocks/>
            </p:cNvGrpSpPr>
            <p:nvPr/>
          </p:nvGrpSpPr>
          <p:grpSpPr bwMode="auto">
            <a:xfrm>
              <a:off x="4918" y="2164"/>
              <a:ext cx="245" cy="781"/>
              <a:chOff x="4918" y="2164"/>
              <a:chExt cx="245" cy="781"/>
            </a:xfrm>
          </p:grpSpPr>
          <p:sp>
            <p:nvSpPr>
              <p:cNvPr id="1565" name="Freeform 137"/>
              <p:cNvSpPr>
                <a:spLocks/>
              </p:cNvSpPr>
              <p:nvPr/>
            </p:nvSpPr>
            <p:spPr bwMode="auto">
              <a:xfrm>
                <a:off x="4918" y="2251"/>
                <a:ext cx="224" cy="694"/>
              </a:xfrm>
              <a:custGeom>
                <a:avLst/>
                <a:gdLst>
                  <a:gd name="T0" fmla="*/ 447 w 447"/>
                  <a:gd name="T1" fmla="*/ 0 h 1389"/>
                  <a:gd name="T2" fmla="*/ 236 w 447"/>
                  <a:gd name="T3" fmla="*/ 1389 h 1389"/>
                  <a:gd name="T4" fmla="*/ 0 w 447"/>
                  <a:gd name="T5" fmla="*/ 1389 h 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7" h="1389">
                    <a:moveTo>
                      <a:pt x="447" y="0"/>
                    </a:moveTo>
                    <a:lnTo>
                      <a:pt x="236" y="1389"/>
                    </a:lnTo>
                    <a:lnTo>
                      <a:pt x="0" y="138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66" name="Freeform 138"/>
              <p:cNvSpPr>
                <a:spLocks/>
              </p:cNvSpPr>
              <p:nvPr/>
            </p:nvSpPr>
            <p:spPr bwMode="auto">
              <a:xfrm>
                <a:off x="5121" y="2164"/>
                <a:ext cx="42" cy="92"/>
              </a:xfrm>
              <a:custGeom>
                <a:avLst/>
                <a:gdLst>
                  <a:gd name="T0" fmla="*/ 82 w 82"/>
                  <a:gd name="T1" fmla="*/ 184 h 184"/>
                  <a:gd name="T2" fmla="*/ 67 w 82"/>
                  <a:gd name="T3" fmla="*/ 0 h 184"/>
                  <a:gd name="T4" fmla="*/ 0 w 82"/>
                  <a:gd name="T5" fmla="*/ 173 h 184"/>
                  <a:gd name="T6" fmla="*/ 82 w 82"/>
                  <a:gd name="T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" h="184">
                    <a:moveTo>
                      <a:pt x="82" y="184"/>
                    </a:moveTo>
                    <a:lnTo>
                      <a:pt x="67" y="0"/>
                    </a:lnTo>
                    <a:lnTo>
                      <a:pt x="0" y="173"/>
                    </a:lnTo>
                    <a:lnTo>
                      <a:pt x="82" y="1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982" name="Rectangle 140"/>
            <p:cNvSpPr>
              <a:spLocks noChangeArrowheads="1"/>
            </p:cNvSpPr>
            <p:nvPr/>
          </p:nvSpPr>
          <p:spPr bwMode="auto">
            <a:xfrm>
              <a:off x="4273" y="2922"/>
              <a:ext cx="765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1200" b="1" dirty="0">
                  <a:latin typeface="Comic Sans MS" panose="030F0702030302020204" pitchFamily="66" charset="0"/>
                </a:rPr>
                <a:t>last data bit</a:t>
              </a:r>
            </a:p>
          </p:txBody>
        </p:sp>
        <p:sp>
          <p:nvSpPr>
            <p:cNvPr id="983" name="Rectangle 141"/>
            <p:cNvSpPr>
              <a:spLocks noChangeArrowheads="1"/>
            </p:cNvSpPr>
            <p:nvPr/>
          </p:nvSpPr>
          <p:spPr bwMode="auto">
            <a:xfrm>
              <a:off x="1639" y="2105"/>
              <a:ext cx="173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84" name="Rectangle 142"/>
            <p:cNvSpPr>
              <a:spLocks noChangeArrowheads="1"/>
            </p:cNvSpPr>
            <p:nvPr/>
          </p:nvSpPr>
          <p:spPr bwMode="auto">
            <a:xfrm>
              <a:off x="1661" y="2114"/>
              <a:ext cx="14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1200" b="1" dirty="0">
                  <a:latin typeface="Comic Sans MS" panose="030F0702030302020204" pitchFamily="66" charset="0"/>
                </a:rPr>
                <a:t>P2</a:t>
              </a:r>
            </a:p>
          </p:txBody>
        </p:sp>
        <p:sp>
          <p:nvSpPr>
            <p:cNvPr id="985" name="Rectangle 143"/>
            <p:cNvSpPr>
              <a:spLocks noChangeArrowheads="1"/>
            </p:cNvSpPr>
            <p:nvPr/>
          </p:nvSpPr>
          <p:spPr bwMode="auto">
            <a:xfrm>
              <a:off x="718" y="2089"/>
              <a:ext cx="17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86" name="Rectangle 144"/>
            <p:cNvSpPr>
              <a:spLocks noChangeArrowheads="1"/>
            </p:cNvSpPr>
            <p:nvPr/>
          </p:nvSpPr>
          <p:spPr bwMode="auto">
            <a:xfrm>
              <a:off x="741" y="2097"/>
              <a:ext cx="142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1200" b="1" dirty="0">
                  <a:latin typeface="Comic Sans MS" panose="030F0702030302020204" pitchFamily="66" charset="0"/>
                </a:rPr>
                <a:t>P1</a:t>
              </a:r>
            </a:p>
          </p:txBody>
        </p:sp>
        <p:sp>
          <p:nvSpPr>
            <p:cNvPr id="987" name="Rectangle 145"/>
            <p:cNvSpPr>
              <a:spLocks noChangeArrowheads="1"/>
            </p:cNvSpPr>
            <p:nvPr/>
          </p:nvSpPr>
          <p:spPr bwMode="auto">
            <a:xfrm>
              <a:off x="2163" y="2450"/>
              <a:ext cx="63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88" name="Rectangle 146"/>
            <p:cNvSpPr>
              <a:spLocks noChangeArrowheads="1"/>
            </p:cNvSpPr>
            <p:nvPr/>
          </p:nvSpPr>
          <p:spPr bwMode="auto">
            <a:xfrm>
              <a:off x="2123" y="2459"/>
              <a:ext cx="67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1000" b="1" dirty="0">
                  <a:latin typeface="Comic Sans MS" panose="030F0702030302020204" pitchFamily="66" charset="0"/>
                </a:rPr>
                <a:t>SYNC PHASE</a:t>
              </a:r>
            </a:p>
          </p:txBody>
        </p:sp>
        <p:sp>
          <p:nvSpPr>
            <p:cNvPr id="989" name="Rectangle 147"/>
            <p:cNvSpPr>
              <a:spLocks noChangeArrowheads="1"/>
            </p:cNvSpPr>
            <p:nvPr/>
          </p:nvSpPr>
          <p:spPr bwMode="auto">
            <a:xfrm>
              <a:off x="2175" y="2569"/>
              <a:ext cx="5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1000" b="1" dirty="0">
                  <a:latin typeface="Comic Sans MS" panose="030F0702030302020204" pitchFamily="66" charset="0"/>
                </a:rPr>
                <a:t>REVERSAL</a:t>
              </a:r>
            </a:p>
          </p:txBody>
        </p:sp>
        <p:sp>
          <p:nvSpPr>
            <p:cNvPr id="990" name="Rectangle 148"/>
            <p:cNvSpPr>
              <a:spLocks noChangeArrowheads="1"/>
            </p:cNvSpPr>
            <p:nvPr/>
          </p:nvSpPr>
          <p:spPr bwMode="auto">
            <a:xfrm>
              <a:off x="3889" y="2624"/>
              <a:ext cx="109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91" name="Rectangle 149"/>
            <p:cNvSpPr>
              <a:spLocks noChangeArrowheads="1"/>
            </p:cNvSpPr>
            <p:nvPr/>
          </p:nvSpPr>
          <p:spPr bwMode="auto">
            <a:xfrm>
              <a:off x="3823" y="2633"/>
              <a:ext cx="9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1000" b="1" dirty="0">
                  <a:latin typeface="Comic Sans MS" panose="030F0702030302020204" pitchFamily="66" charset="0"/>
                </a:rPr>
                <a:t>PHASE REVERSAL</a:t>
              </a:r>
            </a:p>
          </p:txBody>
        </p:sp>
        <p:sp>
          <p:nvSpPr>
            <p:cNvPr id="992" name="Rectangle 150"/>
            <p:cNvSpPr>
              <a:spLocks noChangeArrowheads="1"/>
            </p:cNvSpPr>
            <p:nvPr/>
          </p:nvSpPr>
          <p:spPr bwMode="auto">
            <a:xfrm>
              <a:off x="3852" y="2725"/>
              <a:ext cx="56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zh-CN" sz="1000" b="1" dirty="0">
                  <a:latin typeface="Comic Sans MS" panose="030F0702030302020204" pitchFamily="66" charset="0"/>
                </a:rPr>
                <a:t>POSITION</a:t>
              </a:r>
            </a:p>
          </p:txBody>
        </p:sp>
        <p:grpSp>
          <p:nvGrpSpPr>
            <p:cNvPr id="993" name="Group 153"/>
            <p:cNvGrpSpPr>
              <a:grpSpLocks/>
            </p:cNvGrpSpPr>
            <p:nvPr/>
          </p:nvGrpSpPr>
          <p:grpSpPr bwMode="auto">
            <a:xfrm>
              <a:off x="3601" y="2394"/>
              <a:ext cx="346" cy="230"/>
              <a:chOff x="3601" y="2394"/>
              <a:chExt cx="346" cy="230"/>
            </a:xfrm>
          </p:grpSpPr>
          <p:sp>
            <p:nvSpPr>
              <p:cNvPr id="1563" name="Line 151"/>
              <p:cNvSpPr>
                <a:spLocks noChangeShapeType="1"/>
              </p:cNvSpPr>
              <p:nvPr/>
            </p:nvSpPr>
            <p:spPr bwMode="auto">
              <a:xfrm>
                <a:off x="3674" y="2442"/>
                <a:ext cx="273" cy="1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64" name="Freeform 152"/>
              <p:cNvSpPr>
                <a:spLocks/>
              </p:cNvSpPr>
              <p:nvPr/>
            </p:nvSpPr>
            <p:spPr bwMode="auto">
              <a:xfrm>
                <a:off x="3601" y="2394"/>
                <a:ext cx="87" cy="67"/>
              </a:xfrm>
              <a:custGeom>
                <a:avLst/>
                <a:gdLst>
                  <a:gd name="T0" fmla="*/ 173 w 173"/>
                  <a:gd name="T1" fmla="*/ 65 h 134"/>
                  <a:gd name="T2" fmla="*/ 0 w 173"/>
                  <a:gd name="T3" fmla="*/ 0 h 134"/>
                  <a:gd name="T4" fmla="*/ 128 w 173"/>
                  <a:gd name="T5" fmla="*/ 134 h 134"/>
                  <a:gd name="T6" fmla="*/ 173 w 173"/>
                  <a:gd name="T7" fmla="*/ 6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3" h="134">
                    <a:moveTo>
                      <a:pt x="173" y="65"/>
                    </a:moveTo>
                    <a:lnTo>
                      <a:pt x="0" y="0"/>
                    </a:lnTo>
                    <a:lnTo>
                      <a:pt x="128" y="134"/>
                    </a:lnTo>
                    <a:lnTo>
                      <a:pt x="173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994" name="Group 156"/>
            <p:cNvGrpSpPr>
              <a:grpSpLocks/>
            </p:cNvGrpSpPr>
            <p:nvPr/>
          </p:nvGrpSpPr>
          <p:grpSpPr bwMode="auto">
            <a:xfrm>
              <a:off x="4637" y="2394"/>
              <a:ext cx="345" cy="230"/>
              <a:chOff x="4637" y="2394"/>
              <a:chExt cx="345" cy="230"/>
            </a:xfrm>
          </p:grpSpPr>
          <p:sp>
            <p:nvSpPr>
              <p:cNvPr id="1561" name="Line 154"/>
              <p:cNvSpPr>
                <a:spLocks noChangeShapeType="1"/>
              </p:cNvSpPr>
              <p:nvPr/>
            </p:nvSpPr>
            <p:spPr bwMode="auto">
              <a:xfrm flipH="1">
                <a:off x="4637" y="2442"/>
                <a:ext cx="272" cy="1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62" name="Freeform 155"/>
              <p:cNvSpPr>
                <a:spLocks/>
              </p:cNvSpPr>
              <p:nvPr/>
            </p:nvSpPr>
            <p:spPr bwMode="auto">
              <a:xfrm>
                <a:off x="4896" y="2394"/>
                <a:ext cx="86" cy="67"/>
              </a:xfrm>
              <a:custGeom>
                <a:avLst/>
                <a:gdLst>
                  <a:gd name="T0" fmla="*/ 46 w 173"/>
                  <a:gd name="T1" fmla="*/ 134 h 134"/>
                  <a:gd name="T2" fmla="*/ 173 w 173"/>
                  <a:gd name="T3" fmla="*/ 0 h 134"/>
                  <a:gd name="T4" fmla="*/ 0 w 173"/>
                  <a:gd name="T5" fmla="*/ 67 h 134"/>
                  <a:gd name="T6" fmla="*/ 46 w 173"/>
                  <a:gd name="T7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3" h="134">
                    <a:moveTo>
                      <a:pt x="46" y="134"/>
                    </a:moveTo>
                    <a:lnTo>
                      <a:pt x="173" y="0"/>
                    </a:lnTo>
                    <a:lnTo>
                      <a:pt x="0" y="67"/>
                    </a:lnTo>
                    <a:lnTo>
                      <a:pt x="46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995" name="Group 159"/>
            <p:cNvGrpSpPr>
              <a:grpSpLocks/>
            </p:cNvGrpSpPr>
            <p:nvPr/>
          </p:nvGrpSpPr>
          <p:grpSpPr bwMode="auto">
            <a:xfrm>
              <a:off x="4407" y="2394"/>
              <a:ext cx="345" cy="230"/>
              <a:chOff x="4407" y="2394"/>
              <a:chExt cx="345" cy="230"/>
            </a:xfrm>
          </p:grpSpPr>
          <p:sp>
            <p:nvSpPr>
              <p:cNvPr id="1559" name="Line 157"/>
              <p:cNvSpPr>
                <a:spLocks noChangeShapeType="1"/>
              </p:cNvSpPr>
              <p:nvPr/>
            </p:nvSpPr>
            <p:spPr bwMode="auto">
              <a:xfrm flipH="1">
                <a:off x="4407" y="2442"/>
                <a:ext cx="272" cy="1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60" name="Freeform 158"/>
              <p:cNvSpPr>
                <a:spLocks/>
              </p:cNvSpPr>
              <p:nvPr/>
            </p:nvSpPr>
            <p:spPr bwMode="auto">
              <a:xfrm>
                <a:off x="4666" y="2394"/>
                <a:ext cx="86" cy="67"/>
              </a:xfrm>
              <a:custGeom>
                <a:avLst/>
                <a:gdLst>
                  <a:gd name="T0" fmla="*/ 46 w 172"/>
                  <a:gd name="T1" fmla="*/ 134 h 134"/>
                  <a:gd name="T2" fmla="*/ 172 w 172"/>
                  <a:gd name="T3" fmla="*/ 0 h 134"/>
                  <a:gd name="T4" fmla="*/ 0 w 172"/>
                  <a:gd name="T5" fmla="*/ 67 h 134"/>
                  <a:gd name="T6" fmla="*/ 46 w 172"/>
                  <a:gd name="T7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2" h="134">
                    <a:moveTo>
                      <a:pt x="46" y="134"/>
                    </a:moveTo>
                    <a:lnTo>
                      <a:pt x="172" y="0"/>
                    </a:lnTo>
                    <a:lnTo>
                      <a:pt x="0" y="67"/>
                    </a:lnTo>
                    <a:lnTo>
                      <a:pt x="46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996" name="Freeform 160"/>
            <p:cNvSpPr>
              <a:spLocks/>
            </p:cNvSpPr>
            <p:nvPr/>
          </p:nvSpPr>
          <p:spPr bwMode="auto">
            <a:xfrm>
              <a:off x="3774" y="2049"/>
              <a:ext cx="86" cy="345"/>
            </a:xfrm>
            <a:custGeom>
              <a:avLst/>
              <a:gdLst>
                <a:gd name="T0" fmla="*/ 115 w 173"/>
                <a:gd name="T1" fmla="*/ 0 h 689"/>
                <a:gd name="T2" fmla="*/ 96 w 173"/>
                <a:gd name="T3" fmla="*/ 13 h 689"/>
                <a:gd name="T4" fmla="*/ 96 w 173"/>
                <a:gd name="T5" fmla="*/ 28 h 689"/>
                <a:gd name="T6" fmla="*/ 115 w 173"/>
                <a:gd name="T7" fmla="*/ 28 h 689"/>
                <a:gd name="T8" fmla="*/ 154 w 173"/>
                <a:gd name="T9" fmla="*/ 57 h 689"/>
                <a:gd name="T10" fmla="*/ 154 w 173"/>
                <a:gd name="T11" fmla="*/ 70 h 689"/>
                <a:gd name="T12" fmla="*/ 173 w 173"/>
                <a:gd name="T13" fmla="*/ 70 h 689"/>
                <a:gd name="T14" fmla="*/ 173 w 173"/>
                <a:gd name="T15" fmla="*/ 143 h 689"/>
                <a:gd name="T16" fmla="*/ 154 w 173"/>
                <a:gd name="T17" fmla="*/ 157 h 689"/>
                <a:gd name="T18" fmla="*/ 154 w 173"/>
                <a:gd name="T19" fmla="*/ 172 h 689"/>
                <a:gd name="T20" fmla="*/ 134 w 173"/>
                <a:gd name="T21" fmla="*/ 185 h 689"/>
                <a:gd name="T22" fmla="*/ 134 w 173"/>
                <a:gd name="T23" fmla="*/ 201 h 689"/>
                <a:gd name="T24" fmla="*/ 115 w 173"/>
                <a:gd name="T25" fmla="*/ 201 h 689"/>
                <a:gd name="T26" fmla="*/ 115 w 173"/>
                <a:gd name="T27" fmla="*/ 229 h 689"/>
                <a:gd name="T28" fmla="*/ 96 w 173"/>
                <a:gd name="T29" fmla="*/ 229 h 689"/>
                <a:gd name="T30" fmla="*/ 96 w 173"/>
                <a:gd name="T31" fmla="*/ 287 h 689"/>
                <a:gd name="T32" fmla="*/ 115 w 173"/>
                <a:gd name="T33" fmla="*/ 287 h 689"/>
                <a:gd name="T34" fmla="*/ 115 w 173"/>
                <a:gd name="T35" fmla="*/ 329 h 689"/>
                <a:gd name="T36" fmla="*/ 134 w 173"/>
                <a:gd name="T37" fmla="*/ 329 h 689"/>
                <a:gd name="T38" fmla="*/ 134 w 173"/>
                <a:gd name="T39" fmla="*/ 473 h 689"/>
                <a:gd name="T40" fmla="*/ 115 w 173"/>
                <a:gd name="T41" fmla="*/ 488 h 689"/>
                <a:gd name="T42" fmla="*/ 115 w 173"/>
                <a:gd name="T43" fmla="*/ 502 h 689"/>
                <a:gd name="T44" fmla="*/ 96 w 173"/>
                <a:gd name="T45" fmla="*/ 517 h 689"/>
                <a:gd name="T46" fmla="*/ 96 w 173"/>
                <a:gd name="T47" fmla="*/ 530 h 689"/>
                <a:gd name="T48" fmla="*/ 77 w 173"/>
                <a:gd name="T49" fmla="*/ 546 h 689"/>
                <a:gd name="T50" fmla="*/ 77 w 173"/>
                <a:gd name="T51" fmla="*/ 559 h 689"/>
                <a:gd name="T52" fmla="*/ 58 w 173"/>
                <a:gd name="T53" fmla="*/ 559 h 689"/>
                <a:gd name="T54" fmla="*/ 58 w 173"/>
                <a:gd name="T55" fmla="*/ 588 h 689"/>
                <a:gd name="T56" fmla="*/ 39 w 173"/>
                <a:gd name="T57" fmla="*/ 603 h 689"/>
                <a:gd name="T58" fmla="*/ 39 w 173"/>
                <a:gd name="T59" fmla="*/ 632 h 689"/>
                <a:gd name="T60" fmla="*/ 19 w 173"/>
                <a:gd name="T61" fmla="*/ 632 h 689"/>
                <a:gd name="T62" fmla="*/ 19 w 173"/>
                <a:gd name="T63" fmla="*/ 674 h 689"/>
                <a:gd name="T64" fmla="*/ 0 w 173"/>
                <a:gd name="T65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3" h="689">
                  <a:moveTo>
                    <a:pt x="115" y="0"/>
                  </a:moveTo>
                  <a:lnTo>
                    <a:pt x="96" y="13"/>
                  </a:lnTo>
                  <a:lnTo>
                    <a:pt x="96" y="28"/>
                  </a:lnTo>
                  <a:lnTo>
                    <a:pt x="115" y="28"/>
                  </a:lnTo>
                  <a:lnTo>
                    <a:pt x="154" y="57"/>
                  </a:lnTo>
                  <a:lnTo>
                    <a:pt x="154" y="70"/>
                  </a:lnTo>
                  <a:lnTo>
                    <a:pt x="173" y="70"/>
                  </a:lnTo>
                  <a:lnTo>
                    <a:pt x="173" y="143"/>
                  </a:lnTo>
                  <a:lnTo>
                    <a:pt x="154" y="157"/>
                  </a:lnTo>
                  <a:lnTo>
                    <a:pt x="154" y="172"/>
                  </a:lnTo>
                  <a:lnTo>
                    <a:pt x="134" y="185"/>
                  </a:lnTo>
                  <a:lnTo>
                    <a:pt x="134" y="201"/>
                  </a:lnTo>
                  <a:lnTo>
                    <a:pt x="115" y="201"/>
                  </a:lnTo>
                  <a:lnTo>
                    <a:pt x="115" y="229"/>
                  </a:lnTo>
                  <a:lnTo>
                    <a:pt x="96" y="229"/>
                  </a:lnTo>
                  <a:lnTo>
                    <a:pt x="96" y="287"/>
                  </a:lnTo>
                  <a:lnTo>
                    <a:pt x="115" y="287"/>
                  </a:lnTo>
                  <a:lnTo>
                    <a:pt x="115" y="329"/>
                  </a:lnTo>
                  <a:lnTo>
                    <a:pt x="134" y="329"/>
                  </a:lnTo>
                  <a:lnTo>
                    <a:pt x="134" y="473"/>
                  </a:lnTo>
                  <a:lnTo>
                    <a:pt x="115" y="488"/>
                  </a:lnTo>
                  <a:lnTo>
                    <a:pt x="115" y="502"/>
                  </a:lnTo>
                  <a:lnTo>
                    <a:pt x="96" y="517"/>
                  </a:lnTo>
                  <a:lnTo>
                    <a:pt x="96" y="530"/>
                  </a:lnTo>
                  <a:lnTo>
                    <a:pt x="77" y="546"/>
                  </a:lnTo>
                  <a:lnTo>
                    <a:pt x="77" y="559"/>
                  </a:lnTo>
                  <a:lnTo>
                    <a:pt x="58" y="559"/>
                  </a:lnTo>
                  <a:lnTo>
                    <a:pt x="58" y="588"/>
                  </a:lnTo>
                  <a:lnTo>
                    <a:pt x="39" y="603"/>
                  </a:lnTo>
                  <a:lnTo>
                    <a:pt x="39" y="632"/>
                  </a:lnTo>
                  <a:lnTo>
                    <a:pt x="19" y="632"/>
                  </a:lnTo>
                  <a:lnTo>
                    <a:pt x="19" y="674"/>
                  </a:lnTo>
                  <a:lnTo>
                    <a:pt x="0" y="68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97" name="Freeform 161"/>
            <p:cNvSpPr>
              <a:spLocks/>
            </p:cNvSpPr>
            <p:nvPr/>
          </p:nvSpPr>
          <p:spPr bwMode="auto">
            <a:xfrm>
              <a:off x="3889" y="2049"/>
              <a:ext cx="86" cy="345"/>
            </a:xfrm>
            <a:custGeom>
              <a:avLst/>
              <a:gdLst>
                <a:gd name="T0" fmla="*/ 115 w 173"/>
                <a:gd name="T1" fmla="*/ 0 h 689"/>
                <a:gd name="T2" fmla="*/ 96 w 173"/>
                <a:gd name="T3" fmla="*/ 13 h 689"/>
                <a:gd name="T4" fmla="*/ 96 w 173"/>
                <a:gd name="T5" fmla="*/ 28 h 689"/>
                <a:gd name="T6" fmla="*/ 115 w 173"/>
                <a:gd name="T7" fmla="*/ 28 h 689"/>
                <a:gd name="T8" fmla="*/ 154 w 173"/>
                <a:gd name="T9" fmla="*/ 57 h 689"/>
                <a:gd name="T10" fmla="*/ 154 w 173"/>
                <a:gd name="T11" fmla="*/ 70 h 689"/>
                <a:gd name="T12" fmla="*/ 173 w 173"/>
                <a:gd name="T13" fmla="*/ 70 h 689"/>
                <a:gd name="T14" fmla="*/ 173 w 173"/>
                <a:gd name="T15" fmla="*/ 143 h 689"/>
                <a:gd name="T16" fmla="*/ 154 w 173"/>
                <a:gd name="T17" fmla="*/ 157 h 689"/>
                <a:gd name="T18" fmla="*/ 154 w 173"/>
                <a:gd name="T19" fmla="*/ 172 h 689"/>
                <a:gd name="T20" fmla="*/ 135 w 173"/>
                <a:gd name="T21" fmla="*/ 185 h 689"/>
                <a:gd name="T22" fmla="*/ 135 w 173"/>
                <a:gd name="T23" fmla="*/ 201 h 689"/>
                <a:gd name="T24" fmla="*/ 115 w 173"/>
                <a:gd name="T25" fmla="*/ 201 h 689"/>
                <a:gd name="T26" fmla="*/ 115 w 173"/>
                <a:gd name="T27" fmla="*/ 229 h 689"/>
                <a:gd name="T28" fmla="*/ 96 w 173"/>
                <a:gd name="T29" fmla="*/ 229 h 689"/>
                <a:gd name="T30" fmla="*/ 96 w 173"/>
                <a:gd name="T31" fmla="*/ 287 h 689"/>
                <a:gd name="T32" fmla="*/ 115 w 173"/>
                <a:gd name="T33" fmla="*/ 287 h 689"/>
                <a:gd name="T34" fmla="*/ 115 w 173"/>
                <a:gd name="T35" fmla="*/ 329 h 689"/>
                <a:gd name="T36" fmla="*/ 135 w 173"/>
                <a:gd name="T37" fmla="*/ 329 h 689"/>
                <a:gd name="T38" fmla="*/ 135 w 173"/>
                <a:gd name="T39" fmla="*/ 473 h 689"/>
                <a:gd name="T40" fmla="*/ 115 w 173"/>
                <a:gd name="T41" fmla="*/ 488 h 689"/>
                <a:gd name="T42" fmla="*/ 115 w 173"/>
                <a:gd name="T43" fmla="*/ 502 h 689"/>
                <a:gd name="T44" fmla="*/ 96 w 173"/>
                <a:gd name="T45" fmla="*/ 517 h 689"/>
                <a:gd name="T46" fmla="*/ 96 w 173"/>
                <a:gd name="T47" fmla="*/ 530 h 689"/>
                <a:gd name="T48" fmla="*/ 77 w 173"/>
                <a:gd name="T49" fmla="*/ 546 h 689"/>
                <a:gd name="T50" fmla="*/ 77 w 173"/>
                <a:gd name="T51" fmla="*/ 559 h 689"/>
                <a:gd name="T52" fmla="*/ 58 w 173"/>
                <a:gd name="T53" fmla="*/ 559 h 689"/>
                <a:gd name="T54" fmla="*/ 58 w 173"/>
                <a:gd name="T55" fmla="*/ 588 h 689"/>
                <a:gd name="T56" fmla="*/ 39 w 173"/>
                <a:gd name="T57" fmla="*/ 603 h 689"/>
                <a:gd name="T58" fmla="*/ 39 w 173"/>
                <a:gd name="T59" fmla="*/ 632 h 689"/>
                <a:gd name="T60" fmla="*/ 20 w 173"/>
                <a:gd name="T61" fmla="*/ 632 h 689"/>
                <a:gd name="T62" fmla="*/ 20 w 173"/>
                <a:gd name="T63" fmla="*/ 674 h 689"/>
                <a:gd name="T64" fmla="*/ 0 w 173"/>
                <a:gd name="T65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3" h="689">
                  <a:moveTo>
                    <a:pt x="115" y="0"/>
                  </a:moveTo>
                  <a:lnTo>
                    <a:pt x="96" y="13"/>
                  </a:lnTo>
                  <a:lnTo>
                    <a:pt x="96" y="28"/>
                  </a:lnTo>
                  <a:lnTo>
                    <a:pt x="115" y="28"/>
                  </a:lnTo>
                  <a:lnTo>
                    <a:pt x="154" y="57"/>
                  </a:lnTo>
                  <a:lnTo>
                    <a:pt x="154" y="70"/>
                  </a:lnTo>
                  <a:lnTo>
                    <a:pt x="173" y="70"/>
                  </a:lnTo>
                  <a:lnTo>
                    <a:pt x="173" y="143"/>
                  </a:lnTo>
                  <a:lnTo>
                    <a:pt x="154" y="157"/>
                  </a:lnTo>
                  <a:lnTo>
                    <a:pt x="154" y="172"/>
                  </a:lnTo>
                  <a:lnTo>
                    <a:pt x="135" y="185"/>
                  </a:lnTo>
                  <a:lnTo>
                    <a:pt x="135" y="201"/>
                  </a:lnTo>
                  <a:lnTo>
                    <a:pt x="115" y="201"/>
                  </a:lnTo>
                  <a:lnTo>
                    <a:pt x="115" y="229"/>
                  </a:lnTo>
                  <a:lnTo>
                    <a:pt x="96" y="229"/>
                  </a:lnTo>
                  <a:lnTo>
                    <a:pt x="96" y="287"/>
                  </a:lnTo>
                  <a:lnTo>
                    <a:pt x="115" y="287"/>
                  </a:lnTo>
                  <a:lnTo>
                    <a:pt x="115" y="329"/>
                  </a:lnTo>
                  <a:lnTo>
                    <a:pt x="135" y="329"/>
                  </a:lnTo>
                  <a:lnTo>
                    <a:pt x="135" y="473"/>
                  </a:lnTo>
                  <a:lnTo>
                    <a:pt x="115" y="488"/>
                  </a:lnTo>
                  <a:lnTo>
                    <a:pt x="115" y="502"/>
                  </a:lnTo>
                  <a:lnTo>
                    <a:pt x="96" y="517"/>
                  </a:lnTo>
                  <a:lnTo>
                    <a:pt x="96" y="530"/>
                  </a:lnTo>
                  <a:lnTo>
                    <a:pt x="77" y="546"/>
                  </a:lnTo>
                  <a:lnTo>
                    <a:pt x="77" y="559"/>
                  </a:lnTo>
                  <a:lnTo>
                    <a:pt x="58" y="559"/>
                  </a:lnTo>
                  <a:lnTo>
                    <a:pt x="58" y="588"/>
                  </a:lnTo>
                  <a:lnTo>
                    <a:pt x="39" y="603"/>
                  </a:lnTo>
                  <a:lnTo>
                    <a:pt x="39" y="632"/>
                  </a:lnTo>
                  <a:lnTo>
                    <a:pt x="20" y="632"/>
                  </a:lnTo>
                  <a:lnTo>
                    <a:pt x="20" y="674"/>
                  </a:lnTo>
                  <a:lnTo>
                    <a:pt x="0" y="68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98" name="Line 162"/>
            <p:cNvSpPr>
              <a:spLocks noChangeShapeType="1"/>
            </p:cNvSpPr>
            <p:nvPr/>
          </p:nvSpPr>
          <p:spPr bwMode="auto">
            <a:xfrm>
              <a:off x="2796" y="2044"/>
              <a:ext cx="0" cy="3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200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999" name="Group 194"/>
            <p:cNvGrpSpPr>
              <a:grpSpLocks/>
            </p:cNvGrpSpPr>
            <p:nvPr/>
          </p:nvGrpSpPr>
          <p:grpSpPr bwMode="auto">
            <a:xfrm>
              <a:off x="3023" y="2046"/>
              <a:ext cx="7" cy="351"/>
              <a:chOff x="3023" y="2046"/>
              <a:chExt cx="7" cy="351"/>
            </a:xfrm>
          </p:grpSpPr>
          <p:sp>
            <p:nvSpPr>
              <p:cNvPr id="1528" name="Freeform 163"/>
              <p:cNvSpPr>
                <a:spLocks/>
              </p:cNvSpPr>
              <p:nvPr/>
            </p:nvSpPr>
            <p:spPr bwMode="auto">
              <a:xfrm>
                <a:off x="3023" y="2046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9 w 11"/>
                  <a:gd name="T3" fmla="*/ 4 h 11"/>
                  <a:gd name="T4" fmla="*/ 7 w 11"/>
                  <a:gd name="T5" fmla="*/ 2 h 11"/>
                  <a:gd name="T6" fmla="*/ 5 w 11"/>
                  <a:gd name="T7" fmla="*/ 0 h 11"/>
                  <a:gd name="T8" fmla="*/ 5 w 11"/>
                  <a:gd name="T9" fmla="*/ 0 h 11"/>
                  <a:gd name="T10" fmla="*/ 3 w 11"/>
                  <a:gd name="T11" fmla="*/ 2 h 11"/>
                  <a:gd name="T12" fmla="*/ 1 w 11"/>
                  <a:gd name="T13" fmla="*/ 4 h 11"/>
                  <a:gd name="T14" fmla="*/ 0 w 11"/>
                  <a:gd name="T15" fmla="*/ 6 h 11"/>
                  <a:gd name="T16" fmla="*/ 0 w 11"/>
                  <a:gd name="T17" fmla="*/ 7 h 11"/>
                  <a:gd name="T18" fmla="*/ 0 w 11"/>
                  <a:gd name="T19" fmla="*/ 7 h 11"/>
                  <a:gd name="T20" fmla="*/ 1 w 11"/>
                  <a:gd name="T21" fmla="*/ 7 h 11"/>
                  <a:gd name="T22" fmla="*/ 3 w 11"/>
                  <a:gd name="T23" fmla="*/ 9 h 11"/>
                  <a:gd name="T24" fmla="*/ 5 w 11"/>
                  <a:gd name="T25" fmla="*/ 11 h 11"/>
                  <a:gd name="T26" fmla="*/ 5 w 11"/>
                  <a:gd name="T27" fmla="*/ 11 h 11"/>
                  <a:gd name="T28" fmla="*/ 7 w 11"/>
                  <a:gd name="T29" fmla="*/ 9 h 11"/>
                  <a:gd name="T30" fmla="*/ 9 w 11"/>
                  <a:gd name="T31" fmla="*/ 7 h 11"/>
                  <a:gd name="T32" fmla="*/ 11 w 11"/>
                  <a:gd name="T33" fmla="*/ 6 h 11"/>
                  <a:gd name="T34" fmla="*/ 11 w 11"/>
                  <a:gd name="T3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29" name="Freeform 164"/>
              <p:cNvSpPr>
                <a:spLocks/>
              </p:cNvSpPr>
              <p:nvPr/>
            </p:nvSpPr>
            <p:spPr bwMode="auto">
              <a:xfrm>
                <a:off x="3023" y="2057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6 h 11"/>
                  <a:gd name="T18" fmla="*/ 0 w 11"/>
                  <a:gd name="T19" fmla="*/ 7 h 11"/>
                  <a:gd name="T20" fmla="*/ 1 w 11"/>
                  <a:gd name="T21" fmla="*/ 7 h 11"/>
                  <a:gd name="T22" fmla="*/ 3 w 11"/>
                  <a:gd name="T23" fmla="*/ 9 h 11"/>
                  <a:gd name="T24" fmla="*/ 5 w 11"/>
                  <a:gd name="T25" fmla="*/ 11 h 11"/>
                  <a:gd name="T26" fmla="*/ 5 w 11"/>
                  <a:gd name="T27" fmla="*/ 11 h 11"/>
                  <a:gd name="T28" fmla="*/ 7 w 11"/>
                  <a:gd name="T29" fmla="*/ 9 h 11"/>
                  <a:gd name="T30" fmla="*/ 9 w 11"/>
                  <a:gd name="T31" fmla="*/ 7 h 11"/>
                  <a:gd name="T32" fmla="*/ 11 w 11"/>
                  <a:gd name="T33" fmla="*/ 6 h 11"/>
                  <a:gd name="T34" fmla="*/ 11 w 11"/>
                  <a:gd name="T35" fmla="*/ 6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30" name="Freeform 165"/>
              <p:cNvSpPr>
                <a:spLocks/>
              </p:cNvSpPr>
              <p:nvPr/>
            </p:nvSpPr>
            <p:spPr bwMode="auto">
              <a:xfrm>
                <a:off x="3023" y="2069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6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6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31" name="Freeform 166"/>
              <p:cNvSpPr>
                <a:spLocks/>
              </p:cNvSpPr>
              <p:nvPr/>
            </p:nvSpPr>
            <p:spPr bwMode="auto">
              <a:xfrm>
                <a:off x="3023" y="2080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6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6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32" name="Freeform 167"/>
              <p:cNvSpPr>
                <a:spLocks/>
              </p:cNvSpPr>
              <p:nvPr/>
            </p:nvSpPr>
            <p:spPr bwMode="auto">
              <a:xfrm>
                <a:off x="3023" y="2092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6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6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33" name="Freeform 168"/>
              <p:cNvSpPr>
                <a:spLocks/>
              </p:cNvSpPr>
              <p:nvPr/>
            </p:nvSpPr>
            <p:spPr bwMode="auto">
              <a:xfrm>
                <a:off x="3023" y="2103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34" name="Freeform 169"/>
              <p:cNvSpPr>
                <a:spLocks/>
              </p:cNvSpPr>
              <p:nvPr/>
            </p:nvSpPr>
            <p:spPr bwMode="auto">
              <a:xfrm>
                <a:off x="3023" y="2115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35" name="Freeform 170"/>
              <p:cNvSpPr>
                <a:spLocks/>
              </p:cNvSpPr>
              <p:nvPr/>
            </p:nvSpPr>
            <p:spPr bwMode="auto">
              <a:xfrm>
                <a:off x="3023" y="2126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36" name="Freeform 171"/>
              <p:cNvSpPr>
                <a:spLocks/>
              </p:cNvSpPr>
              <p:nvPr/>
            </p:nvSpPr>
            <p:spPr bwMode="auto">
              <a:xfrm>
                <a:off x="3023" y="2138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37" name="Freeform 172"/>
              <p:cNvSpPr>
                <a:spLocks/>
              </p:cNvSpPr>
              <p:nvPr/>
            </p:nvSpPr>
            <p:spPr bwMode="auto">
              <a:xfrm>
                <a:off x="3023" y="2149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38" name="Freeform 173"/>
              <p:cNvSpPr>
                <a:spLocks/>
              </p:cNvSpPr>
              <p:nvPr/>
            </p:nvSpPr>
            <p:spPr bwMode="auto">
              <a:xfrm>
                <a:off x="3023" y="2161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39" name="Freeform 174"/>
              <p:cNvSpPr>
                <a:spLocks/>
              </p:cNvSpPr>
              <p:nvPr/>
            </p:nvSpPr>
            <p:spPr bwMode="auto">
              <a:xfrm>
                <a:off x="3023" y="2172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40" name="Freeform 175"/>
              <p:cNvSpPr>
                <a:spLocks/>
              </p:cNvSpPr>
              <p:nvPr/>
            </p:nvSpPr>
            <p:spPr bwMode="auto">
              <a:xfrm>
                <a:off x="3023" y="2184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41" name="Freeform 176"/>
              <p:cNvSpPr>
                <a:spLocks/>
              </p:cNvSpPr>
              <p:nvPr/>
            </p:nvSpPr>
            <p:spPr bwMode="auto">
              <a:xfrm>
                <a:off x="3023" y="2195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42" name="Freeform 177"/>
              <p:cNvSpPr>
                <a:spLocks/>
              </p:cNvSpPr>
              <p:nvPr/>
            </p:nvSpPr>
            <p:spPr bwMode="auto">
              <a:xfrm>
                <a:off x="3023" y="2207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1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1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43" name="Freeform 178"/>
              <p:cNvSpPr>
                <a:spLocks/>
              </p:cNvSpPr>
              <p:nvPr/>
            </p:nvSpPr>
            <p:spPr bwMode="auto">
              <a:xfrm>
                <a:off x="3023" y="2218"/>
                <a:ext cx="7" cy="6"/>
              </a:xfrm>
              <a:custGeom>
                <a:avLst/>
                <a:gdLst>
                  <a:gd name="T0" fmla="*/ 11 w 13"/>
                  <a:gd name="T1" fmla="*/ 3 h 11"/>
                  <a:gd name="T2" fmla="*/ 11 w 13"/>
                  <a:gd name="T3" fmla="*/ 2 h 11"/>
                  <a:gd name="T4" fmla="*/ 9 w 13"/>
                  <a:gd name="T5" fmla="*/ 0 h 11"/>
                  <a:gd name="T6" fmla="*/ 7 w 13"/>
                  <a:gd name="T7" fmla="*/ 0 h 11"/>
                  <a:gd name="T8" fmla="*/ 5 w 13"/>
                  <a:gd name="T9" fmla="*/ 0 h 11"/>
                  <a:gd name="T10" fmla="*/ 3 w 13"/>
                  <a:gd name="T11" fmla="*/ 0 h 11"/>
                  <a:gd name="T12" fmla="*/ 1 w 13"/>
                  <a:gd name="T13" fmla="*/ 2 h 11"/>
                  <a:gd name="T14" fmla="*/ 0 w 13"/>
                  <a:gd name="T15" fmla="*/ 3 h 11"/>
                  <a:gd name="T16" fmla="*/ 0 w 13"/>
                  <a:gd name="T17" fmla="*/ 5 h 11"/>
                  <a:gd name="T18" fmla="*/ 1 w 13"/>
                  <a:gd name="T19" fmla="*/ 7 h 11"/>
                  <a:gd name="T20" fmla="*/ 1 w 13"/>
                  <a:gd name="T21" fmla="*/ 9 h 11"/>
                  <a:gd name="T22" fmla="*/ 3 w 13"/>
                  <a:gd name="T23" fmla="*/ 11 h 11"/>
                  <a:gd name="T24" fmla="*/ 5 w 13"/>
                  <a:gd name="T25" fmla="*/ 11 h 11"/>
                  <a:gd name="T26" fmla="*/ 7 w 13"/>
                  <a:gd name="T27" fmla="*/ 11 h 11"/>
                  <a:gd name="T28" fmla="*/ 9 w 13"/>
                  <a:gd name="T29" fmla="*/ 11 h 11"/>
                  <a:gd name="T30" fmla="*/ 11 w 13"/>
                  <a:gd name="T31" fmla="*/ 9 h 11"/>
                  <a:gd name="T32" fmla="*/ 13 w 13"/>
                  <a:gd name="T33" fmla="*/ 7 h 11"/>
                  <a:gd name="T34" fmla="*/ 13 w 13"/>
                  <a:gd name="T35" fmla="*/ 5 h 11"/>
                  <a:gd name="T36" fmla="*/ 11 w 13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" h="11">
                    <a:moveTo>
                      <a:pt x="11" y="3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44" name="Freeform 179"/>
              <p:cNvSpPr>
                <a:spLocks/>
              </p:cNvSpPr>
              <p:nvPr/>
            </p:nvSpPr>
            <p:spPr bwMode="auto">
              <a:xfrm>
                <a:off x="3024" y="2230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2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2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45" name="Freeform 180"/>
              <p:cNvSpPr>
                <a:spLocks/>
              </p:cNvSpPr>
              <p:nvPr/>
            </p:nvSpPr>
            <p:spPr bwMode="auto">
              <a:xfrm>
                <a:off x="3024" y="2241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2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2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46" name="Freeform 181"/>
              <p:cNvSpPr>
                <a:spLocks/>
              </p:cNvSpPr>
              <p:nvPr/>
            </p:nvSpPr>
            <p:spPr bwMode="auto">
              <a:xfrm>
                <a:off x="3024" y="2253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2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2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47" name="Freeform 182"/>
              <p:cNvSpPr>
                <a:spLocks/>
              </p:cNvSpPr>
              <p:nvPr/>
            </p:nvSpPr>
            <p:spPr bwMode="auto">
              <a:xfrm>
                <a:off x="3024" y="2264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2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2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48" name="Freeform 183"/>
              <p:cNvSpPr>
                <a:spLocks/>
              </p:cNvSpPr>
              <p:nvPr/>
            </p:nvSpPr>
            <p:spPr bwMode="auto">
              <a:xfrm>
                <a:off x="3024" y="2276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2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2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49" name="Freeform 184"/>
              <p:cNvSpPr>
                <a:spLocks/>
              </p:cNvSpPr>
              <p:nvPr/>
            </p:nvSpPr>
            <p:spPr bwMode="auto">
              <a:xfrm>
                <a:off x="3024" y="2287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2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2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50" name="Freeform 185"/>
              <p:cNvSpPr>
                <a:spLocks/>
              </p:cNvSpPr>
              <p:nvPr/>
            </p:nvSpPr>
            <p:spPr bwMode="auto">
              <a:xfrm>
                <a:off x="3024" y="2299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2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2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51" name="Freeform 186"/>
              <p:cNvSpPr>
                <a:spLocks/>
              </p:cNvSpPr>
              <p:nvPr/>
            </p:nvSpPr>
            <p:spPr bwMode="auto">
              <a:xfrm>
                <a:off x="3024" y="2310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2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2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52" name="Freeform 187"/>
              <p:cNvSpPr>
                <a:spLocks/>
              </p:cNvSpPr>
              <p:nvPr/>
            </p:nvSpPr>
            <p:spPr bwMode="auto">
              <a:xfrm>
                <a:off x="3024" y="2322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1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1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53" name="Freeform 188"/>
              <p:cNvSpPr>
                <a:spLocks/>
              </p:cNvSpPr>
              <p:nvPr/>
            </p:nvSpPr>
            <p:spPr bwMode="auto">
              <a:xfrm>
                <a:off x="3024" y="2333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1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1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54" name="Freeform 189"/>
              <p:cNvSpPr>
                <a:spLocks/>
              </p:cNvSpPr>
              <p:nvPr/>
            </p:nvSpPr>
            <p:spPr bwMode="auto">
              <a:xfrm>
                <a:off x="3024" y="2345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1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1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55" name="Freeform 190"/>
              <p:cNvSpPr>
                <a:spLocks/>
              </p:cNvSpPr>
              <p:nvPr/>
            </p:nvSpPr>
            <p:spPr bwMode="auto">
              <a:xfrm>
                <a:off x="3024" y="2356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1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1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56" name="Freeform 191"/>
              <p:cNvSpPr>
                <a:spLocks/>
              </p:cNvSpPr>
              <p:nvPr/>
            </p:nvSpPr>
            <p:spPr bwMode="auto">
              <a:xfrm>
                <a:off x="3024" y="2368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1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1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57" name="Freeform 192"/>
              <p:cNvSpPr>
                <a:spLocks/>
              </p:cNvSpPr>
              <p:nvPr/>
            </p:nvSpPr>
            <p:spPr bwMode="auto">
              <a:xfrm>
                <a:off x="3024" y="2379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1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1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0 w 12"/>
                  <a:gd name="T21" fmla="*/ 9 h 11"/>
                  <a:gd name="T22" fmla="*/ 2 w 12"/>
                  <a:gd name="T23" fmla="*/ 11 h 11"/>
                  <a:gd name="T24" fmla="*/ 4 w 12"/>
                  <a:gd name="T25" fmla="*/ 11 h 11"/>
                  <a:gd name="T26" fmla="*/ 6 w 12"/>
                  <a:gd name="T27" fmla="*/ 11 h 11"/>
                  <a:gd name="T28" fmla="*/ 8 w 12"/>
                  <a:gd name="T29" fmla="*/ 11 h 11"/>
                  <a:gd name="T30" fmla="*/ 10 w 12"/>
                  <a:gd name="T31" fmla="*/ 9 h 11"/>
                  <a:gd name="T32" fmla="*/ 12 w 12"/>
                  <a:gd name="T33" fmla="*/ 7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58" name="Freeform 193"/>
              <p:cNvSpPr>
                <a:spLocks/>
              </p:cNvSpPr>
              <p:nvPr/>
            </p:nvSpPr>
            <p:spPr bwMode="auto">
              <a:xfrm>
                <a:off x="3024" y="2391"/>
                <a:ext cx="6" cy="6"/>
              </a:xfrm>
              <a:custGeom>
                <a:avLst/>
                <a:gdLst>
                  <a:gd name="T0" fmla="*/ 12 w 12"/>
                  <a:gd name="T1" fmla="*/ 3 h 11"/>
                  <a:gd name="T2" fmla="*/ 10 w 12"/>
                  <a:gd name="T3" fmla="*/ 1 h 11"/>
                  <a:gd name="T4" fmla="*/ 8 w 12"/>
                  <a:gd name="T5" fmla="*/ 0 h 11"/>
                  <a:gd name="T6" fmla="*/ 6 w 12"/>
                  <a:gd name="T7" fmla="*/ 0 h 11"/>
                  <a:gd name="T8" fmla="*/ 4 w 12"/>
                  <a:gd name="T9" fmla="*/ 0 h 11"/>
                  <a:gd name="T10" fmla="*/ 2 w 12"/>
                  <a:gd name="T11" fmla="*/ 0 h 11"/>
                  <a:gd name="T12" fmla="*/ 0 w 12"/>
                  <a:gd name="T13" fmla="*/ 1 h 11"/>
                  <a:gd name="T14" fmla="*/ 0 w 12"/>
                  <a:gd name="T15" fmla="*/ 3 h 11"/>
                  <a:gd name="T16" fmla="*/ 0 w 12"/>
                  <a:gd name="T17" fmla="*/ 5 h 11"/>
                  <a:gd name="T18" fmla="*/ 0 w 12"/>
                  <a:gd name="T19" fmla="*/ 7 h 11"/>
                  <a:gd name="T20" fmla="*/ 2 w 12"/>
                  <a:gd name="T21" fmla="*/ 7 h 11"/>
                  <a:gd name="T22" fmla="*/ 4 w 12"/>
                  <a:gd name="T23" fmla="*/ 9 h 11"/>
                  <a:gd name="T24" fmla="*/ 6 w 12"/>
                  <a:gd name="T25" fmla="*/ 11 h 11"/>
                  <a:gd name="T26" fmla="*/ 6 w 12"/>
                  <a:gd name="T27" fmla="*/ 11 h 11"/>
                  <a:gd name="T28" fmla="*/ 8 w 12"/>
                  <a:gd name="T29" fmla="*/ 9 h 11"/>
                  <a:gd name="T30" fmla="*/ 10 w 12"/>
                  <a:gd name="T31" fmla="*/ 7 h 11"/>
                  <a:gd name="T32" fmla="*/ 12 w 12"/>
                  <a:gd name="T33" fmla="*/ 5 h 11"/>
                  <a:gd name="T34" fmla="*/ 12 w 12"/>
                  <a:gd name="T35" fmla="*/ 5 h 11"/>
                  <a:gd name="T36" fmla="*/ 12 w 12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3"/>
                    </a:move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000" name="Group 226"/>
            <p:cNvGrpSpPr>
              <a:grpSpLocks/>
            </p:cNvGrpSpPr>
            <p:nvPr/>
          </p:nvGrpSpPr>
          <p:grpSpPr bwMode="auto">
            <a:xfrm>
              <a:off x="3138" y="2046"/>
              <a:ext cx="7" cy="351"/>
              <a:chOff x="3138" y="2046"/>
              <a:chExt cx="7" cy="351"/>
            </a:xfrm>
          </p:grpSpPr>
          <p:sp>
            <p:nvSpPr>
              <p:cNvPr id="1497" name="Freeform 195"/>
              <p:cNvSpPr>
                <a:spLocks/>
              </p:cNvSpPr>
              <p:nvPr/>
            </p:nvSpPr>
            <p:spPr bwMode="auto">
              <a:xfrm>
                <a:off x="3138" y="2046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9 w 11"/>
                  <a:gd name="T3" fmla="*/ 4 h 11"/>
                  <a:gd name="T4" fmla="*/ 7 w 11"/>
                  <a:gd name="T5" fmla="*/ 2 h 11"/>
                  <a:gd name="T6" fmla="*/ 5 w 11"/>
                  <a:gd name="T7" fmla="*/ 0 h 11"/>
                  <a:gd name="T8" fmla="*/ 5 w 11"/>
                  <a:gd name="T9" fmla="*/ 0 h 11"/>
                  <a:gd name="T10" fmla="*/ 3 w 11"/>
                  <a:gd name="T11" fmla="*/ 2 h 11"/>
                  <a:gd name="T12" fmla="*/ 2 w 11"/>
                  <a:gd name="T13" fmla="*/ 4 h 11"/>
                  <a:gd name="T14" fmla="*/ 0 w 11"/>
                  <a:gd name="T15" fmla="*/ 6 h 11"/>
                  <a:gd name="T16" fmla="*/ 0 w 11"/>
                  <a:gd name="T17" fmla="*/ 7 h 11"/>
                  <a:gd name="T18" fmla="*/ 0 w 11"/>
                  <a:gd name="T19" fmla="*/ 7 h 11"/>
                  <a:gd name="T20" fmla="*/ 2 w 11"/>
                  <a:gd name="T21" fmla="*/ 7 h 11"/>
                  <a:gd name="T22" fmla="*/ 3 w 11"/>
                  <a:gd name="T23" fmla="*/ 9 h 11"/>
                  <a:gd name="T24" fmla="*/ 5 w 11"/>
                  <a:gd name="T25" fmla="*/ 11 h 11"/>
                  <a:gd name="T26" fmla="*/ 5 w 11"/>
                  <a:gd name="T27" fmla="*/ 11 h 11"/>
                  <a:gd name="T28" fmla="*/ 7 w 11"/>
                  <a:gd name="T29" fmla="*/ 9 h 11"/>
                  <a:gd name="T30" fmla="*/ 9 w 11"/>
                  <a:gd name="T31" fmla="*/ 7 h 11"/>
                  <a:gd name="T32" fmla="*/ 11 w 11"/>
                  <a:gd name="T33" fmla="*/ 6 h 11"/>
                  <a:gd name="T34" fmla="*/ 11 w 11"/>
                  <a:gd name="T3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98" name="Freeform 196"/>
              <p:cNvSpPr>
                <a:spLocks/>
              </p:cNvSpPr>
              <p:nvPr/>
            </p:nvSpPr>
            <p:spPr bwMode="auto">
              <a:xfrm>
                <a:off x="3138" y="2057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6 h 11"/>
                  <a:gd name="T18" fmla="*/ 0 w 11"/>
                  <a:gd name="T19" fmla="*/ 7 h 11"/>
                  <a:gd name="T20" fmla="*/ 2 w 11"/>
                  <a:gd name="T21" fmla="*/ 7 h 11"/>
                  <a:gd name="T22" fmla="*/ 3 w 11"/>
                  <a:gd name="T23" fmla="*/ 9 h 11"/>
                  <a:gd name="T24" fmla="*/ 5 w 11"/>
                  <a:gd name="T25" fmla="*/ 11 h 11"/>
                  <a:gd name="T26" fmla="*/ 5 w 11"/>
                  <a:gd name="T27" fmla="*/ 11 h 11"/>
                  <a:gd name="T28" fmla="*/ 7 w 11"/>
                  <a:gd name="T29" fmla="*/ 9 h 11"/>
                  <a:gd name="T30" fmla="*/ 9 w 11"/>
                  <a:gd name="T31" fmla="*/ 7 h 11"/>
                  <a:gd name="T32" fmla="*/ 11 w 11"/>
                  <a:gd name="T33" fmla="*/ 6 h 11"/>
                  <a:gd name="T34" fmla="*/ 11 w 11"/>
                  <a:gd name="T35" fmla="*/ 6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99" name="Freeform 197"/>
              <p:cNvSpPr>
                <a:spLocks/>
              </p:cNvSpPr>
              <p:nvPr/>
            </p:nvSpPr>
            <p:spPr bwMode="auto">
              <a:xfrm>
                <a:off x="3138" y="2069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6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6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00" name="Freeform 198"/>
              <p:cNvSpPr>
                <a:spLocks/>
              </p:cNvSpPr>
              <p:nvPr/>
            </p:nvSpPr>
            <p:spPr bwMode="auto">
              <a:xfrm>
                <a:off x="3138" y="2080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6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6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01" name="Freeform 199"/>
              <p:cNvSpPr>
                <a:spLocks/>
              </p:cNvSpPr>
              <p:nvPr/>
            </p:nvSpPr>
            <p:spPr bwMode="auto">
              <a:xfrm>
                <a:off x="3138" y="2092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6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6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02" name="Freeform 200"/>
              <p:cNvSpPr>
                <a:spLocks/>
              </p:cNvSpPr>
              <p:nvPr/>
            </p:nvSpPr>
            <p:spPr bwMode="auto">
              <a:xfrm>
                <a:off x="3138" y="2103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03" name="Freeform 201"/>
              <p:cNvSpPr>
                <a:spLocks/>
              </p:cNvSpPr>
              <p:nvPr/>
            </p:nvSpPr>
            <p:spPr bwMode="auto">
              <a:xfrm>
                <a:off x="3138" y="2115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04" name="Freeform 202"/>
              <p:cNvSpPr>
                <a:spLocks/>
              </p:cNvSpPr>
              <p:nvPr/>
            </p:nvSpPr>
            <p:spPr bwMode="auto">
              <a:xfrm>
                <a:off x="3138" y="2126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05" name="Freeform 203"/>
              <p:cNvSpPr>
                <a:spLocks/>
              </p:cNvSpPr>
              <p:nvPr/>
            </p:nvSpPr>
            <p:spPr bwMode="auto">
              <a:xfrm>
                <a:off x="3138" y="2138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06" name="Freeform 204"/>
              <p:cNvSpPr>
                <a:spLocks/>
              </p:cNvSpPr>
              <p:nvPr/>
            </p:nvSpPr>
            <p:spPr bwMode="auto">
              <a:xfrm>
                <a:off x="3138" y="2149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07" name="Freeform 205"/>
              <p:cNvSpPr>
                <a:spLocks/>
              </p:cNvSpPr>
              <p:nvPr/>
            </p:nvSpPr>
            <p:spPr bwMode="auto">
              <a:xfrm>
                <a:off x="3138" y="2161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08" name="Freeform 206"/>
              <p:cNvSpPr>
                <a:spLocks/>
              </p:cNvSpPr>
              <p:nvPr/>
            </p:nvSpPr>
            <p:spPr bwMode="auto">
              <a:xfrm>
                <a:off x="3138" y="2172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09" name="Freeform 207"/>
              <p:cNvSpPr>
                <a:spLocks/>
              </p:cNvSpPr>
              <p:nvPr/>
            </p:nvSpPr>
            <p:spPr bwMode="auto">
              <a:xfrm>
                <a:off x="3138" y="2184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10" name="Freeform 208"/>
              <p:cNvSpPr>
                <a:spLocks/>
              </p:cNvSpPr>
              <p:nvPr/>
            </p:nvSpPr>
            <p:spPr bwMode="auto">
              <a:xfrm>
                <a:off x="3138" y="2195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11" name="Freeform 209"/>
              <p:cNvSpPr>
                <a:spLocks/>
              </p:cNvSpPr>
              <p:nvPr/>
            </p:nvSpPr>
            <p:spPr bwMode="auto">
              <a:xfrm>
                <a:off x="3138" y="2207"/>
                <a:ext cx="6" cy="6"/>
              </a:xfrm>
              <a:custGeom>
                <a:avLst/>
                <a:gdLst>
                  <a:gd name="T0" fmla="*/ 11 w 11"/>
                  <a:gd name="T1" fmla="*/ 4 h 11"/>
                  <a:gd name="T2" fmla="*/ 11 w 11"/>
                  <a:gd name="T3" fmla="*/ 2 h 11"/>
                  <a:gd name="T4" fmla="*/ 9 w 11"/>
                  <a:gd name="T5" fmla="*/ 0 h 11"/>
                  <a:gd name="T6" fmla="*/ 7 w 11"/>
                  <a:gd name="T7" fmla="*/ 0 h 11"/>
                  <a:gd name="T8" fmla="*/ 5 w 11"/>
                  <a:gd name="T9" fmla="*/ 0 h 11"/>
                  <a:gd name="T10" fmla="*/ 3 w 11"/>
                  <a:gd name="T11" fmla="*/ 0 h 11"/>
                  <a:gd name="T12" fmla="*/ 2 w 11"/>
                  <a:gd name="T13" fmla="*/ 2 h 11"/>
                  <a:gd name="T14" fmla="*/ 0 w 11"/>
                  <a:gd name="T15" fmla="*/ 4 h 11"/>
                  <a:gd name="T16" fmla="*/ 0 w 11"/>
                  <a:gd name="T17" fmla="*/ 5 h 11"/>
                  <a:gd name="T18" fmla="*/ 0 w 11"/>
                  <a:gd name="T19" fmla="*/ 7 h 11"/>
                  <a:gd name="T20" fmla="*/ 2 w 11"/>
                  <a:gd name="T21" fmla="*/ 9 h 11"/>
                  <a:gd name="T22" fmla="*/ 3 w 11"/>
                  <a:gd name="T23" fmla="*/ 11 h 11"/>
                  <a:gd name="T24" fmla="*/ 5 w 11"/>
                  <a:gd name="T25" fmla="*/ 11 h 11"/>
                  <a:gd name="T26" fmla="*/ 7 w 11"/>
                  <a:gd name="T27" fmla="*/ 11 h 11"/>
                  <a:gd name="T28" fmla="*/ 9 w 11"/>
                  <a:gd name="T29" fmla="*/ 11 h 11"/>
                  <a:gd name="T30" fmla="*/ 11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4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12" name="Freeform 210"/>
              <p:cNvSpPr>
                <a:spLocks/>
              </p:cNvSpPr>
              <p:nvPr/>
            </p:nvSpPr>
            <p:spPr bwMode="auto">
              <a:xfrm>
                <a:off x="3138" y="2218"/>
                <a:ext cx="7" cy="6"/>
              </a:xfrm>
              <a:custGeom>
                <a:avLst/>
                <a:gdLst>
                  <a:gd name="T0" fmla="*/ 11 w 13"/>
                  <a:gd name="T1" fmla="*/ 3 h 11"/>
                  <a:gd name="T2" fmla="*/ 11 w 13"/>
                  <a:gd name="T3" fmla="*/ 2 h 11"/>
                  <a:gd name="T4" fmla="*/ 9 w 13"/>
                  <a:gd name="T5" fmla="*/ 0 h 11"/>
                  <a:gd name="T6" fmla="*/ 7 w 13"/>
                  <a:gd name="T7" fmla="*/ 0 h 11"/>
                  <a:gd name="T8" fmla="*/ 5 w 13"/>
                  <a:gd name="T9" fmla="*/ 0 h 11"/>
                  <a:gd name="T10" fmla="*/ 3 w 13"/>
                  <a:gd name="T11" fmla="*/ 0 h 11"/>
                  <a:gd name="T12" fmla="*/ 2 w 13"/>
                  <a:gd name="T13" fmla="*/ 2 h 11"/>
                  <a:gd name="T14" fmla="*/ 0 w 13"/>
                  <a:gd name="T15" fmla="*/ 3 h 11"/>
                  <a:gd name="T16" fmla="*/ 0 w 13"/>
                  <a:gd name="T17" fmla="*/ 5 h 11"/>
                  <a:gd name="T18" fmla="*/ 2 w 13"/>
                  <a:gd name="T19" fmla="*/ 7 h 11"/>
                  <a:gd name="T20" fmla="*/ 2 w 13"/>
                  <a:gd name="T21" fmla="*/ 9 h 11"/>
                  <a:gd name="T22" fmla="*/ 3 w 13"/>
                  <a:gd name="T23" fmla="*/ 11 h 11"/>
                  <a:gd name="T24" fmla="*/ 5 w 13"/>
                  <a:gd name="T25" fmla="*/ 11 h 11"/>
                  <a:gd name="T26" fmla="*/ 7 w 13"/>
                  <a:gd name="T27" fmla="*/ 11 h 11"/>
                  <a:gd name="T28" fmla="*/ 9 w 13"/>
                  <a:gd name="T29" fmla="*/ 11 h 11"/>
                  <a:gd name="T30" fmla="*/ 11 w 13"/>
                  <a:gd name="T31" fmla="*/ 9 h 11"/>
                  <a:gd name="T32" fmla="*/ 13 w 13"/>
                  <a:gd name="T33" fmla="*/ 7 h 11"/>
                  <a:gd name="T34" fmla="*/ 13 w 13"/>
                  <a:gd name="T35" fmla="*/ 5 h 11"/>
                  <a:gd name="T36" fmla="*/ 11 w 13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" h="11">
                    <a:moveTo>
                      <a:pt x="11" y="3"/>
                    </a:move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13" name="Freeform 211"/>
              <p:cNvSpPr>
                <a:spLocks/>
              </p:cNvSpPr>
              <p:nvPr/>
            </p:nvSpPr>
            <p:spPr bwMode="auto">
              <a:xfrm>
                <a:off x="3139" y="2230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2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2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14" name="Freeform 212"/>
              <p:cNvSpPr>
                <a:spLocks/>
              </p:cNvSpPr>
              <p:nvPr/>
            </p:nvSpPr>
            <p:spPr bwMode="auto">
              <a:xfrm>
                <a:off x="3139" y="2241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2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2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15" name="Freeform 213"/>
              <p:cNvSpPr>
                <a:spLocks/>
              </p:cNvSpPr>
              <p:nvPr/>
            </p:nvSpPr>
            <p:spPr bwMode="auto">
              <a:xfrm>
                <a:off x="3139" y="2253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2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2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16" name="Freeform 214"/>
              <p:cNvSpPr>
                <a:spLocks/>
              </p:cNvSpPr>
              <p:nvPr/>
            </p:nvSpPr>
            <p:spPr bwMode="auto">
              <a:xfrm>
                <a:off x="3139" y="2264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2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2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17" name="Freeform 215"/>
              <p:cNvSpPr>
                <a:spLocks/>
              </p:cNvSpPr>
              <p:nvPr/>
            </p:nvSpPr>
            <p:spPr bwMode="auto">
              <a:xfrm>
                <a:off x="3139" y="2276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2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2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18" name="Freeform 216"/>
              <p:cNvSpPr>
                <a:spLocks/>
              </p:cNvSpPr>
              <p:nvPr/>
            </p:nvSpPr>
            <p:spPr bwMode="auto">
              <a:xfrm>
                <a:off x="3139" y="2287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2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2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19" name="Freeform 217"/>
              <p:cNvSpPr>
                <a:spLocks/>
              </p:cNvSpPr>
              <p:nvPr/>
            </p:nvSpPr>
            <p:spPr bwMode="auto">
              <a:xfrm>
                <a:off x="3139" y="2299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2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2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20" name="Freeform 218"/>
              <p:cNvSpPr>
                <a:spLocks/>
              </p:cNvSpPr>
              <p:nvPr/>
            </p:nvSpPr>
            <p:spPr bwMode="auto">
              <a:xfrm>
                <a:off x="3139" y="2310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2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2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21" name="Freeform 219"/>
              <p:cNvSpPr>
                <a:spLocks/>
              </p:cNvSpPr>
              <p:nvPr/>
            </p:nvSpPr>
            <p:spPr bwMode="auto">
              <a:xfrm>
                <a:off x="3139" y="2322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1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22" name="Freeform 220"/>
              <p:cNvSpPr>
                <a:spLocks/>
              </p:cNvSpPr>
              <p:nvPr/>
            </p:nvSpPr>
            <p:spPr bwMode="auto">
              <a:xfrm>
                <a:off x="3139" y="2333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1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23" name="Freeform 221"/>
              <p:cNvSpPr>
                <a:spLocks/>
              </p:cNvSpPr>
              <p:nvPr/>
            </p:nvSpPr>
            <p:spPr bwMode="auto">
              <a:xfrm>
                <a:off x="3139" y="2345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1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24" name="Freeform 222"/>
              <p:cNvSpPr>
                <a:spLocks/>
              </p:cNvSpPr>
              <p:nvPr/>
            </p:nvSpPr>
            <p:spPr bwMode="auto">
              <a:xfrm>
                <a:off x="3139" y="2356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1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25" name="Freeform 223"/>
              <p:cNvSpPr>
                <a:spLocks/>
              </p:cNvSpPr>
              <p:nvPr/>
            </p:nvSpPr>
            <p:spPr bwMode="auto">
              <a:xfrm>
                <a:off x="3139" y="2368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1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26" name="Freeform 224"/>
              <p:cNvSpPr>
                <a:spLocks/>
              </p:cNvSpPr>
              <p:nvPr/>
            </p:nvSpPr>
            <p:spPr bwMode="auto">
              <a:xfrm>
                <a:off x="3139" y="2379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1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0 w 11"/>
                  <a:gd name="T21" fmla="*/ 9 h 11"/>
                  <a:gd name="T22" fmla="*/ 1 w 11"/>
                  <a:gd name="T23" fmla="*/ 11 h 11"/>
                  <a:gd name="T24" fmla="*/ 3 w 11"/>
                  <a:gd name="T25" fmla="*/ 11 h 11"/>
                  <a:gd name="T26" fmla="*/ 5 w 11"/>
                  <a:gd name="T27" fmla="*/ 11 h 11"/>
                  <a:gd name="T28" fmla="*/ 7 w 11"/>
                  <a:gd name="T29" fmla="*/ 11 h 11"/>
                  <a:gd name="T30" fmla="*/ 9 w 11"/>
                  <a:gd name="T31" fmla="*/ 9 h 11"/>
                  <a:gd name="T32" fmla="*/ 11 w 11"/>
                  <a:gd name="T33" fmla="*/ 7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527" name="Freeform 225"/>
              <p:cNvSpPr>
                <a:spLocks/>
              </p:cNvSpPr>
              <p:nvPr/>
            </p:nvSpPr>
            <p:spPr bwMode="auto">
              <a:xfrm>
                <a:off x="3139" y="2391"/>
                <a:ext cx="6" cy="6"/>
              </a:xfrm>
              <a:custGeom>
                <a:avLst/>
                <a:gdLst>
                  <a:gd name="T0" fmla="*/ 11 w 11"/>
                  <a:gd name="T1" fmla="*/ 3 h 11"/>
                  <a:gd name="T2" fmla="*/ 9 w 11"/>
                  <a:gd name="T3" fmla="*/ 1 h 11"/>
                  <a:gd name="T4" fmla="*/ 7 w 11"/>
                  <a:gd name="T5" fmla="*/ 0 h 11"/>
                  <a:gd name="T6" fmla="*/ 5 w 11"/>
                  <a:gd name="T7" fmla="*/ 0 h 11"/>
                  <a:gd name="T8" fmla="*/ 3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3 h 11"/>
                  <a:gd name="T16" fmla="*/ 0 w 11"/>
                  <a:gd name="T17" fmla="*/ 5 h 11"/>
                  <a:gd name="T18" fmla="*/ 0 w 11"/>
                  <a:gd name="T19" fmla="*/ 7 h 11"/>
                  <a:gd name="T20" fmla="*/ 1 w 11"/>
                  <a:gd name="T21" fmla="*/ 7 h 11"/>
                  <a:gd name="T22" fmla="*/ 3 w 11"/>
                  <a:gd name="T23" fmla="*/ 9 h 11"/>
                  <a:gd name="T24" fmla="*/ 5 w 11"/>
                  <a:gd name="T25" fmla="*/ 11 h 11"/>
                  <a:gd name="T26" fmla="*/ 5 w 11"/>
                  <a:gd name="T27" fmla="*/ 11 h 11"/>
                  <a:gd name="T28" fmla="*/ 7 w 11"/>
                  <a:gd name="T29" fmla="*/ 9 h 11"/>
                  <a:gd name="T30" fmla="*/ 9 w 11"/>
                  <a:gd name="T31" fmla="*/ 7 h 11"/>
                  <a:gd name="T32" fmla="*/ 11 w 11"/>
                  <a:gd name="T33" fmla="*/ 5 h 11"/>
                  <a:gd name="T34" fmla="*/ 11 w 11"/>
                  <a:gd name="T35" fmla="*/ 5 h 11"/>
                  <a:gd name="T36" fmla="*/ 11 w 11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3"/>
                    </a:move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001" name="Group 257"/>
            <p:cNvGrpSpPr>
              <a:grpSpLocks/>
            </p:cNvGrpSpPr>
            <p:nvPr/>
          </p:nvGrpSpPr>
          <p:grpSpPr bwMode="auto">
            <a:xfrm>
              <a:off x="3253" y="2046"/>
              <a:ext cx="6" cy="339"/>
              <a:chOff x="3253" y="2046"/>
              <a:chExt cx="6" cy="339"/>
            </a:xfrm>
          </p:grpSpPr>
          <p:sp>
            <p:nvSpPr>
              <p:cNvPr id="1467" name="Freeform 227"/>
              <p:cNvSpPr>
                <a:spLocks/>
              </p:cNvSpPr>
              <p:nvPr/>
            </p:nvSpPr>
            <p:spPr bwMode="auto">
              <a:xfrm>
                <a:off x="3253" y="2046"/>
                <a:ext cx="6" cy="6"/>
              </a:xfrm>
              <a:custGeom>
                <a:avLst/>
                <a:gdLst>
                  <a:gd name="T0" fmla="*/ 11 w 11"/>
                  <a:gd name="T1" fmla="*/ 7 h 11"/>
                  <a:gd name="T2" fmla="*/ 11 w 11"/>
                  <a:gd name="T3" fmla="*/ 6 h 11"/>
                  <a:gd name="T4" fmla="*/ 9 w 11"/>
                  <a:gd name="T5" fmla="*/ 4 h 11"/>
                  <a:gd name="T6" fmla="*/ 7 w 11"/>
                  <a:gd name="T7" fmla="*/ 2 h 11"/>
                  <a:gd name="T8" fmla="*/ 6 w 11"/>
                  <a:gd name="T9" fmla="*/ 0 h 11"/>
                  <a:gd name="T10" fmla="*/ 6 w 11"/>
                  <a:gd name="T11" fmla="*/ 0 h 11"/>
                  <a:gd name="T12" fmla="*/ 4 w 11"/>
                  <a:gd name="T13" fmla="*/ 2 h 11"/>
                  <a:gd name="T14" fmla="*/ 2 w 11"/>
                  <a:gd name="T15" fmla="*/ 4 h 11"/>
                  <a:gd name="T16" fmla="*/ 0 w 11"/>
                  <a:gd name="T17" fmla="*/ 6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1">
                    <a:moveTo>
                      <a:pt x="11" y="7"/>
                    </a:move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68" name="Freeform 228"/>
              <p:cNvSpPr>
                <a:spLocks/>
              </p:cNvSpPr>
              <p:nvPr/>
            </p:nvSpPr>
            <p:spPr bwMode="auto">
              <a:xfrm>
                <a:off x="3253" y="2057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69" name="Freeform 229"/>
              <p:cNvSpPr>
                <a:spLocks/>
              </p:cNvSpPr>
              <p:nvPr/>
            </p:nvSpPr>
            <p:spPr bwMode="auto">
              <a:xfrm>
                <a:off x="3253" y="2069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70" name="Freeform 230"/>
              <p:cNvSpPr>
                <a:spLocks/>
              </p:cNvSpPr>
              <p:nvPr/>
            </p:nvSpPr>
            <p:spPr bwMode="auto">
              <a:xfrm>
                <a:off x="3253" y="2080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71" name="Freeform 231"/>
              <p:cNvSpPr>
                <a:spLocks/>
              </p:cNvSpPr>
              <p:nvPr/>
            </p:nvSpPr>
            <p:spPr bwMode="auto">
              <a:xfrm>
                <a:off x="3253" y="2092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72" name="Freeform 232"/>
              <p:cNvSpPr>
                <a:spLocks/>
              </p:cNvSpPr>
              <p:nvPr/>
            </p:nvSpPr>
            <p:spPr bwMode="auto">
              <a:xfrm>
                <a:off x="3253" y="210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73" name="Freeform 233"/>
              <p:cNvSpPr>
                <a:spLocks/>
              </p:cNvSpPr>
              <p:nvPr/>
            </p:nvSpPr>
            <p:spPr bwMode="auto">
              <a:xfrm>
                <a:off x="3253" y="211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74" name="Freeform 234"/>
              <p:cNvSpPr>
                <a:spLocks/>
              </p:cNvSpPr>
              <p:nvPr/>
            </p:nvSpPr>
            <p:spPr bwMode="auto">
              <a:xfrm>
                <a:off x="3253" y="212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75" name="Freeform 235"/>
              <p:cNvSpPr>
                <a:spLocks/>
              </p:cNvSpPr>
              <p:nvPr/>
            </p:nvSpPr>
            <p:spPr bwMode="auto">
              <a:xfrm>
                <a:off x="3253" y="213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76" name="Freeform 236"/>
              <p:cNvSpPr>
                <a:spLocks/>
              </p:cNvSpPr>
              <p:nvPr/>
            </p:nvSpPr>
            <p:spPr bwMode="auto">
              <a:xfrm>
                <a:off x="3253" y="214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77" name="Freeform 237"/>
              <p:cNvSpPr>
                <a:spLocks/>
              </p:cNvSpPr>
              <p:nvPr/>
            </p:nvSpPr>
            <p:spPr bwMode="auto">
              <a:xfrm>
                <a:off x="3253" y="216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78" name="Freeform 238"/>
              <p:cNvSpPr>
                <a:spLocks/>
              </p:cNvSpPr>
              <p:nvPr/>
            </p:nvSpPr>
            <p:spPr bwMode="auto">
              <a:xfrm>
                <a:off x="3253" y="217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79" name="Freeform 239"/>
              <p:cNvSpPr>
                <a:spLocks/>
              </p:cNvSpPr>
              <p:nvPr/>
            </p:nvSpPr>
            <p:spPr bwMode="auto">
              <a:xfrm>
                <a:off x="3253" y="218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80" name="Freeform 240"/>
              <p:cNvSpPr>
                <a:spLocks/>
              </p:cNvSpPr>
              <p:nvPr/>
            </p:nvSpPr>
            <p:spPr bwMode="auto">
              <a:xfrm>
                <a:off x="3253" y="219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81" name="Freeform 241"/>
              <p:cNvSpPr>
                <a:spLocks/>
              </p:cNvSpPr>
              <p:nvPr/>
            </p:nvSpPr>
            <p:spPr bwMode="auto">
              <a:xfrm>
                <a:off x="3253" y="220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82" name="Freeform 242"/>
              <p:cNvSpPr>
                <a:spLocks/>
              </p:cNvSpPr>
              <p:nvPr/>
            </p:nvSpPr>
            <p:spPr bwMode="auto">
              <a:xfrm>
                <a:off x="3253" y="221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83" name="Freeform 243"/>
              <p:cNvSpPr>
                <a:spLocks/>
              </p:cNvSpPr>
              <p:nvPr/>
            </p:nvSpPr>
            <p:spPr bwMode="auto">
              <a:xfrm>
                <a:off x="3253" y="223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84" name="Freeform 244"/>
              <p:cNvSpPr>
                <a:spLocks/>
              </p:cNvSpPr>
              <p:nvPr/>
            </p:nvSpPr>
            <p:spPr bwMode="auto">
              <a:xfrm>
                <a:off x="3253" y="224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85" name="Freeform 245"/>
              <p:cNvSpPr>
                <a:spLocks/>
              </p:cNvSpPr>
              <p:nvPr/>
            </p:nvSpPr>
            <p:spPr bwMode="auto">
              <a:xfrm>
                <a:off x="3253" y="225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86" name="Freeform 246"/>
              <p:cNvSpPr>
                <a:spLocks/>
              </p:cNvSpPr>
              <p:nvPr/>
            </p:nvSpPr>
            <p:spPr bwMode="auto">
              <a:xfrm>
                <a:off x="3253" y="226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87" name="Freeform 247"/>
              <p:cNvSpPr>
                <a:spLocks/>
              </p:cNvSpPr>
              <p:nvPr/>
            </p:nvSpPr>
            <p:spPr bwMode="auto">
              <a:xfrm>
                <a:off x="3253" y="227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88" name="Freeform 248"/>
              <p:cNvSpPr>
                <a:spLocks/>
              </p:cNvSpPr>
              <p:nvPr/>
            </p:nvSpPr>
            <p:spPr bwMode="auto">
              <a:xfrm>
                <a:off x="3253" y="228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89" name="Freeform 249"/>
              <p:cNvSpPr>
                <a:spLocks/>
              </p:cNvSpPr>
              <p:nvPr/>
            </p:nvSpPr>
            <p:spPr bwMode="auto">
              <a:xfrm>
                <a:off x="3253" y="229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90" name="Freeform 250"/>
              <p:cNvSpPr>
                <a:spLocks/>
              </p:cNvSpPr>
              <p:nvPr/>
            </p:nvSpPr>
            <p:spPr bwMode="auto">
              <a:xfrm>
                <a:off x="3253" y="231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91" name="Freeform 251"/>
              <p:cNvSpPr>
                <a:spLocks/>
              </p:cNvSpPr>
              <p:nvPr/>
            </p:nvSpPr>
            <p:spPr bwMode="auto">
              <a:xfrm>
                <a:off x="3253" y="232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92" name="Freeform 252"/>
              <p:cNvSpPr>
                <a:spLocks/>
              </p:cNvSpPr>
              <p:nvPr/>
            </p:nvSpPr>
            <p:spPr bwMode="auto">
              <a:xfrm>
                <a:off x="3253" y="233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93" name="Freeform 253"/>
              <p:cNvSpPr>
                <a:spLocks/>
              </p:cNvSpPr>
              <p:nvPr/>
            </p:nvSpPr>
            <p:spPr bwMode="auto">
              <a:xfrm>
                <a:off x="3253" y="234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94" name="Freeform 254"/>
              <p:cNvSpPr>
                <a:spLocks/>
              </p:cNvSpPr>
              <p:nvPr/>
            </p:nvSpPr>
            <p:spPr bwMode="auto">
              <a:xfrm>
                <a:off x="3253" y="235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95" name="Freeform 255"/>
              <p:cNvSpPr>
                <a:spLocks/>
              </p:cNvSpPr>
              <p:nvPr/>
            </p:nvSpPr>
            <p:spPr bwMode="auto">
              <a:xfrm>
                <a:off x="3253" y="236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96" name="Freeform 256"/>
              <p:cNvSpPr>
                <a:spLocks/>
              </p:cNvSpPr>
              <p:nvPr/>
            </p:nvSpPr>
            <p:spPr bwMode="auto">
              <a:xfrm>
                <a:off x="3253" y="237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002" name="Group 288"/>
            <p:cNvGrpSpPr>
              <a:grpSpLocks/>
            </p:cNvGrpSpPr>
            <p:nvPr/>
          </p:nvGrpSpPr>
          <p:grpSpPr bwMode="auto">
            <a:xfrm>
              <a:off x="3368" y="2046"/>
              <a:ext cx="6" cy="339"/>
              <a:chOff x="3368" y="2046"/>
              <a:chExt cx="6" cy="339"/>
            </a:xfrm>
          </p:grpSpPr>
          <p:sp>
            <p:nvSpPr>
              <p:cNvPr id="1437" name="Freeform 258"/>
              <p:cNvSpPr>
                <a:spLocks/>
              </p:cNvSpPr>
              <p:nvPr/>
            </p:nvSpPr>
            <p:spPr bwMode="auto">
              <a:xfrm>
                <a:off x="3368" y="2046"/>
                <a:ext cx="6" cy="6"/>
              </a:xfrm>
              <a:custGeom>
                <a:avLst/>
                <a:gdLst>
                  <a:gd name="T0" fmla="*/ 11 w 11"/>
                  <a:gd name="T1" fmla="*/ 7 h 11"/>
                  <a:gd name="T2" fmla="*/ 11 w 11"/>
                  <a:gd name="T3" fmla="*/ 6 h 11"/>
                  <a:gd name="T4" fmla="*/ 10 w 11"/>
                  <a:gd name="T5" fmla="*/ 4 h 11"/>
                  <a:gd name="T6" fmla="*/ 8 w 11"/>
                  <a:gd name="T7" fmla="*/ 2 h 11"/>
                  <a:gd name="T8" fmla="*/ 6 w 11"/>
                  <a:gd name="T9" fmla="*/ 0 h 11"/>
                  <a:gd name="T10" fmla="*/ 6 w 11"/>
                  <a:gd name="T11" fmla="*/ 0 h 11"/>
                  <a:gd name="T12" fmla="*/ 4 w 11"/>
                  <a:gd name="T13" fmla="*/ 2 h 11"/>
                  <a:gd name="T14" fmla="*/ 2 w 11"/>
                  <a:gd name="T15" fmla="*/ 4 h 11"/>
                  <a:gd name="T16" fmla="*/ 0 w 11"/>
                  <a:gd name="T17" fmla="*/ 6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1">
                    <a:moveTo>
                      <a:pt x="11" y="7"/>
                    </a:moveTo>
                    <a:lnTo>
                      <a:pt x="11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38" name="Freeform 259"/>
              <p:cNvSpPr>
                <a:spLocks/>
              </p:cNvSpPr>
              <p:nvPr/>
            </p:nvSpPr>
            <p:spPr bwMode="auto">
              <a:xfrm>
                <a:off x="3368" y="2057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39" name="Freeform 260"/>
              <p:cNvSpPr>
                <a:spLocks/>
              </p:cNvSpPr>
              <p:nvPr/>
            </p:nvSpPr>
            <p:spPr bwMode="auto">
              <a:xfrm>
                <a:off x="3368" y="2069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40" name="Freeform 261"/>
              <p:cNvSpPr>
                <a:spLocks/>
              </p:cNvSpPr>
              <p:nvPr/>
            </p:nvSpPr>
            <p:spPr bwMode="auto">
              <a:xfrm>
                <a:off x="3368" y="2080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41" name="Freeform 262"/>
              <p:cNvSpPr>
                <a:spLocks/>
              </p:cNvSpPr>
              <p:nvPr/>
            </p:nvSpPr>
            <p:spPr bwMode="auto">
              <a:xfrm>
                <a:off x="3368" y="2092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42" name="Freeform 263"/>
              <p:cNvSpPr>
                <a:spLocks/>
              </p:cNvSpPr>
              <p:nvPr/>
            </p:nvSpPr>
            <p:spPr bwMode="auto">
              <a:xfrm>
                <a:off x="3368" y="210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43" name="Freeform 264"/>
              <p:cNvSpPr>
                <a:spLocks/>
              </p:cNvSpPr>
              <p:nvPr/>
            </p:nvSpPr>
            <p:spPr bwMode="auto">
              <a:xfrm>
                <a:off x="3368" y="211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44" name="Freeform 265"/>
              <p:cNvSpPr>
                <a:spLocks/>
              </p:cNvSpPr>
              <p:nvPr/>
            </p:nvSpPr>
            <p:spPr bwMode="auto">
              <a:xfrm>
                <a:off x="3368" y="212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45" name="Freeform 266"/>
              <p:cNvSpPr>
                <a:spLocks/>
              </p:cNvSpPr>
              <p:nvPr/>
            </p:nvSpPr>
            <p:spPr bwMode="auto">
              <a:xfrm>
                <a:off x="3368" y="213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46" name="Freeform 267"/>
              <p:cNvSpPr>
                <a:spLocks/>
              </p:cNvSpPr>
              <p:nvPr/>
            </p:nvSpPr>
            <p:spPr bwMode="auto">
              <a:xfrm>
                <a:off x="3368" y="214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47" name="Freeform 268"/>
              <p:cNvSpPr>
                <a:spLocks/>
              </p:cNvSpPr>
              <p:nvPr/>
            </p:nvSpPr>
            <p:spPr bwMode="auto">
              <a:xfrm>
                <a:off x="3368" y="216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48" name="Freeform 269"/>
              <p:cNvSpPr>
                <a:spLocks/>
              </p:cNvSpPr>
              <p:nvPr/>
            </p:nvSpPr>
            <p:spPr bwMode="auto">
              <a:xfrm>
                <a:off x="3368" y="217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49" name="Freeform 270"/>
              <p:cNvSpPr>
                <a:spLocks/>
              </p:cNvSpPr>
              <p:nvPr/>
            </p:nvSpPr>
            <p:spPr bwMode="auto">
              <a:xfrm>
                <a:off x="3368" y="218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50" name="Freeform 271"/>
              <p:cNvSpPr>
                <a:spLocks/>
              </p:cNvSpPr>
              <p:nvPr/>
            </p:nvSpPr>
            <p:spPr bwMode="auto">
              <a:xfrm>
                <a:off x="3368" y="219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51" name="Freeform 272"/>
              <p:cNvSpPr>
                <a:spLocks/>
              </p:cNvSpPr>
              <p:nvPr/>
            </p:nvSpPr>
            <p:spPr bwMode="auto">
              <a:xfrm>
                <a:off x="3368" y="220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52" name="Freeform 273"/>
              <p:cNvSpPr>
                <a:spLocks/>
              </p:cNvSpPr>
              <p:nvPr/>
            </p:nvSpPr>
            <p:spPr bwMode="auto">
              <a:xfrm>
                <a:off x="3368" y="221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53" name="Freeform 274"/>
              <p:cNvSpPr>
                <a:spLocks/>
              </p:cNvSpPr>
              <p:nvPr/>
            </p:nvSpPr>
            <p:spPr bwMode="auto">
              <a:xfrm>
                <a:off x="3368" y="223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54" name="Freeform 275"/>
              <p:cNvSpPr>
                <a:spLocks/>
              </p:cNvSpPr>
              <p:nvPr/>
            </p:nvSpPr>
            <p:spPr bwMode="auto">
              <a:xfrm>
                <a:off x="3368" y="224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55" name="Freeform 276"/>
              <p:cNvSpPr>
                <a:spLocks/>
              </p:cNvSpPr>
              <p:nvPr/>
            </p:nvSpPr>
            <p:spPr bwMode="auto">
              <a:xfrm>
                <a:off x="3368" y="225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56" name="Freeform 277"/>
              <p:cNvSpPr>
                <a:spLocks/>
              </p:cNvSpPr>
              <p:nvPr/>
            </p:nvSpPr>
            <p:spPr bwMode="auto">
              <a:xfrm>
                <a:off x="3368" y="226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57" name="Freeform 278"/>
              <p:cNvSpPr>
                <a:spLocks/>
              </p:cNvSpPr>
              <p:nvPr/>
            </p:nvSpPr>
            <p:spPr bwMode="auto">
              <a:xfrm>
                <a:off x="3368" y="227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58" name="Freeform 279"/>
              <p:cNvSpPr>
                <a:spLocks/>
              </p:cNvSpPr>
              <p:nvPr/>
            </p:nvSpPr>
            <p:spPr bwMode="auto">
              <a:xfrm>
                <a:off x="3368" y="228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59" name="Freeform 280"/>
              <p:cNvSpPr>
                <a:spLocks/>
              </p:cNvSpPr>
              <p:nvPr/>
            </p:nvSpPr>
            <p:spPr bwMode="auto">
              <a:xfrm>
                <a:off x="3368" y="229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60" name="Freeform 281"/>
              <p:cNvSpPr>
                <a:spLocks/>
              </p:cNvSpPr>
              <p:nvPr/>
            </p:nvSpPr>
            <p:spPr bwMode="auto">
              <a:xfrm>
                <a:off x="3368" y="231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61" name="Freeform 282"/>
              <p:cNvSpPr>
                <a:spLocks/>
              </p:cNvSpPr>
              <p:nvPr/>
            </p:nvSpPr>
            <p:spPr bwMode="auto">
              <a:xfrm>
                <a:off x="3368" y="232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62" name="Freeform 283"/>
              <p:cNvSpPr>
                <a:spLocks/>
              </p:cNvSpPr>
              <p:nvPr/>
            </p:nvSpPr>
            <p:spPr bwMode="auto">
              <a:xfrm>
                <a:off x="3368" y="233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63" name="Freeform 284"/>
              <p:cNvSpPr>
                <a:spLocks/>
              </p:cNvSpPr>
              <p:nvPr/>
            </p:nvSpPr>
            <p:spPr bwMode="auto">
              <a:xfrm>
                <a:off x="3368" y="234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64" name="Freeform 285"/>
              <p:cNvSpPr>
                <a:spLocks/>
              </p:cNvSpPr>
              <p:nvPr/>
            </p:nvSpPr>
            <p:spPr bwMode="auto">
              <a:xfrm>
                <a:off x="3368" y="235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65" name="Freeform 286"/>
              <p:cNvSpPr>
                <a:spLocks/>
              </p:cNvSpPr>
              <p:nvPr/>
            </p:nvSpPr>
            <p:spPr bwMode="auto">
              <a:xfrm>
                <a:off x="3368" y="236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66" name="Freeform 287"/>
              <p:cNvSpPr>
                <a:spLocks/>
              </p:cNvSpPr>
              <p:nvPr/>
            </p:nvSpPr>
            <p:spPr bwMode="auto">
              <a:xfrm>
                <a:off x="3368" y="237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003" name="Group 319"/>
            <p:cNvGrpSpPr>
              <a:grpSpLocks/>
            </p:cNvGrpSpPr>
            <p:nvPr/>
          </p:nvGrpSpPr>
          <p:grpSpPr bwMode="auto">
            <a:xfrm>
              <a:off x="3484" y="2046"/>
              <a:ext cx="5" cy="339"/>
              <a:chOff x="3484" y="2046"/>
              <a:chExt cx="5" cy="339"/>
            </a:xfrm>
          </p:grpSpPr>
          <p:sp>
            <p:nvSpPr>
              <p:cNvPr id="1407" name="Freeform 289"/>
              <p:cNvSpPr>
                <a:spLocks/>
              </p:cNvSpPr>
              <p:nvPr/>
            </p:nvSpPr>
            <p:spPr bwMode="auto">
              <a:xfrm>
                <a:off x="3484" y="2046"/>
                <a:ext cx="5" cy="6"/>
              </a:xfrm>
              <a:custGeom>
                <a:avLst/>
                <a:gdLst>
                  <a:gd name="T0" fmla="*/ 12 w 12"/>
                  <a:gd name="T1" fmla="*/ 7 h 11"/>
                  <a:gd name="T2" fmla="*/ 12 w 12"/>
                  <a:gd name="T3" fmla="*/ 6 h 11"/>
                  <a:gd name="T4" fmla="*/ 10 w 12"/>
                  <a:gd name="T5" fmla="*/ 4 h 11"/>
                  <a:gd name="T6" fmla="*/ 8 w 12"/>
                  <a:gd name="T7" fmla="*/ 2 h 11"/>
                  <a:gd name="T8" fmla="*/ 6 w 12"/>
                  <a:gd name="T9" fmla="*/ 0 h 11"/>
                  <a:gd name="T10" fmla="*/ 6 w 12"/>
                  <a:gd name="T11" fmla="*/ 0 h 11"/>
                  <a:gd name="T12" fmla="*/ 4 w 12"/>
                  <a:gd name="T13" fmla="*/ 2 h 11"/>
                  <a:gd name="T14" fmla="*/ 2 w 12"/>
                  <a:gd name="T15" fmla="*/ 4 h 11"/>
                  <a:gd name="T16" fmla="*/ 0 w 12"/>
                  <a:gd name="T17" fmla="*/ 6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1">
                    <a:moveTo>
                      <a:pt x="12" y="7"/>
                    </a:move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08" name="Freeform 290"/>
              <p:cNvSpPr>
                <a:spLocks/>
              </p:cNvSpPr>
              <p:nvPr/>
            </p:nvSpPr>
            <p:spPr bwMode="auto">
              <a:xfrm>
                <a:off x="3484" y="2057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09" name="Freeform 291"/>
              <p:cNvSpPr>
                <a:spLocks/>
              </p:cNvSpPr>
              <p:nvPr/>
            </p:nvSpPr>
            <p:spPr bwMode="auto">
              <a:xfrm>
                <a:off x="3484" y="2069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10" name="Freeform 292"/>
              <p:cNvSpPr>
                <a:spLocks/>
              </p:cNvSpPr>
              <p:nvPr/>
            </p:nvSpPr>
            <p:spPr bwMode="auto">
              <a:xfrm>
                <a:off x="3484" y="2080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11" name="Freeform 293"/>
              <p:cNvSpPr>
                <a:spLocks/>
              </p:cNvSpPr>
              <p:nvPr/>
            </p:nvSpPr>
            <p:spPr bwMode="auto">
              <a:xfrm>
                <a:off x="3484" y="2092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12" name="Freeform 294"/>
              <p:cNvSpPr>
                <a:spLocks/>
              </p:cNvSpPr>
              <p:nvPr/>
            </p:nvSpPr>
            <p:spPr bwMode="auto">
              <a:xfrm>
                <a:off x="3484" y="210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13" name="Freeform 295"/>
              <p:cNvSpPr>
                <a:spLocks/>
              </p:cNvSpPr>
              <p:nvPr/>
            </p:nvSpPr>
            <p:spPr bwMode="auto">
              <a:xfrm>
                <a:off x="3484" y="211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14" name="Freeform 296"/>
              <p:cNvSpPr>
                <a:spLocks/>
              </p:cNvSpPr>
              <p:nvPr/>
            </p:nvSpPr>
            <p:spPr bwMode="auto">
              <a:xfrm>
                <a:off x="3484" y="212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15" name="Freeform 297"/>
              <p:cNvSpPr>
                <a:spLocks/>
              </p:cNvSpPr>
              <p:nvPr/>
            </p:nvSpPr>
            <p:spPr bwMode="auto">
              <a:xfrm>
                <a:off x="3484" y="213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16" name="Freeform 298"/>
              <p:cNvSpPr>
                <a:spLocks/>
              </p:cNvSpPr>
              <p:nvPr/>
            </p:nvSpPr>
            <p:spPr bwMode="auto">
              <a:xfrm>
                <a:off x="3484" y="214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17" name="Freeform 299"/>
              <p:cNvSpPr>
                <a:spLocks/>
              </p:cNvSpPr>
              <p:nvPr/>
            </p:nvSpPr>
            <p:spPr bwMode="auto">
              <a:xfrm>
                <a:off x="3484" y="2161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18" name="Freeform 300"/>
              <p:cNvSpPr>
                <a:spLocks/>
              </p:cNvSpPr>
              <p:nvPr/>
            </p:nvSpPr>
            <p:spPr bwMode="auto">
              <a:xfrm>
                <a:off x="3484" y="2172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19" name="Freeform 301"/>
              <p:cNvSpPr>
                <a:spLocks/>
              </p:cNvSpPr>
              <p:nvPr/>
            </p:nvSpPr>
            <p:spPr bwMode="auto">
              <a:xfrm>
                <a:off x="3484" y="2184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20" name="Freeform 302"/>
              <p:cNvSpPr>
                <a:spLocks/>
              </p:cNvSpPr>
              <p:nvPr/>
            </p:nvSpPr>
            <p:spPr bwMode="auto">
              <a:xfrm>
                <a:off x="3484" y="219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21" name="Freeform 303"/>
              <p:cNvSpPr>
                <a:spLocks/>
              </p:cNvSpPr>
              <p:nvPr/>
            </p:nvSpPr>
            <p:spPr bwMode="auto">
              <a:xfrm>
                <a:off x="3484" y="2207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22" name="Freeform 304"/>
              <p:cNvSpPr>
                <a:spLocks/>
              </p:cNvSpPr>
              <p:nvPr/>
            </p:nvSpPr>
            <p:spPr bwMode="auto">
              <a:xfrm>
                <a:off x="3484" y="221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23" name="Freeform 305"/>
              <p:cNvSpPr>
                <a:spLocks/>
              </p:cNvSpPr>
              <p:nvPr/>
            </p:nvSpPr>
            <p:spPr bwMode="auto">
              <a:xfrm>
                <a:off x="3484" y="2230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24" name="Freeform 306"/>
              <p:cNvSpPr>
                <a:spLocks/>
              </p:cNvSpPr>
              <p:nvPr/>
            </p:nvSpPr>
            <p:spPr bwMode="auto">
              <a:xfrm>
                <a:off x="3484" y="2241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25" name="Freeform 307"/>
              <p:cNvSpPr>
                <a:spLocks/>
              </p:cNvSpPr>
              <p:nvPr/>
            </p:nvSpPr>
            <p:spPr bwMode="auto">
              <a:xfrm>
                <a:off x="3484" y="225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26" name="Freeform 308"/>
              <p:cNvSpPr>
                <a:spLocks/>
              </p:cNvSpPr>
              <p:nvPr/>
            </p:nvSpPr>
            <p:spPr bwMode="auto">
              <a:xfrm>
                <a:off x="3484" y="2264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27" name="Freeform 309"/>
              <p:cNvSpPr>
                <a:spLocks/>
              </p:cNvSpPr>
              <p:nvPr/>
            </p:nvSpPr>
            <p:spPr bwMode="auto">
              <a:xfrm>
                <a:off x="3484" y="227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28" name="Freeform 310"/>
              <p:cNvSpPr>
                <a:spLocks/>
              </p:cNvSpPr>
              <p:nvPr/>
            </p:nvSpPr>
            <p:spPr bwMode="auto">
              <a:xfrm>
                <a:off x="3484" y="2287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29" name="Freeform 311"/>
              <p:cNvSpPr>
                <a:spLocks/>
              </p:cNvSpPr>
              <p:nvPr/>
            </p:nvSpPr>
            <p:spPr bwMode="auto">
              <a:xfrm>
                <a:off x="3484" y="229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30" name="Freeform 312"/>
              <p:cNvSpPr>
                <a:spLocks/>
              </p:cNvSpPr>
              <p:nvPr/>
            </p:nvSpPr>
            <p:spPr bwMode="auto">
              <a:xfrm>
                <a:off x="3484" y="2310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31" name="Freeform 313"/>
              <p:cNvSpPr>
                <a:spLocks/>
              </p:cNvSpPr>
              <p:nvPr/>
            </p:nvSpPr>
            <p:spPr bwMode="auto">
              <a:xfrm>
                <a:off x="3484" y="2322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32" name="Freeform 314"/>
              <p:cNvSpPr>
                <a:spLocks/>
              </p:cNvSpPr>
              <p:nvPr/>
            </p:nvSpPr>
            <p:spPr bwMode="auto">
              <a:xfrm>
                <a:off x="3484" y="233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33" name="Freeform 315"/>
              <p:cNvSpPr>
                <a:spLocks/>
              </p:cNvSpPr>
              <p:nvPr/>
            </p:nvSpPr>
            <p:spPr bwMode="auto">
              <a:xfrm>
                <a:off x="3484" y="234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34" name="Freeform 316"/>
              <p:cNvSpPr>
                <a:spLocks/>
              </p:cNvSpPr>
              <p:nvPr/>
            </p:nvSpPr>
            <p:spPr bwMode="auto">
              <a:xfrm>
                <a:off x="3484" y="235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35" name="Freeform 317"/>
              <p:cNvSpPr>
                <a:spLocks/>
              </p:cNvSpPr>
              <p:nvPr/>
            </p:nvSpPr>
            <p:spPr bwMode="auto">
              <a:xfrm>
                <a:off x="3484" y="236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36" name="Freeform 318"/>
              <p:cNvSpPr>
                <a:spLocks/>
              </p:cNvSpPr>
              <p:nvPr/>
            </p:nvSpPr>
            <p:spPr bwMode="auto">
              <a:xfrm>
                <a:off x="3484" y="237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004" name="Group 350"/>
            <p:cNvGrpSpPr>
              <a:grpSpLocks/>
            </p:cNvGrpSpPr>
            <p:nvPr/>
          </p:nvGrpSpPr>
          <p:grpSpPr bwMode="auto">
            <a:xfrm>
              <a:off x="3599" y="2046"/>
              <a:ext cx="5" cy="339"/>
              <a:chOff x="3599" y="2046"/>
              <a:chExt cx="5" cy="339"/>
            </a:xfrm>
          </p:grpSpPr>
          <p:sp>
            <p:nvSpPr>
              <p:cNvPr id="1377" name="Freeform 320"/>
              <p:cNvSpPr>
                <a:spLocks/>
              </p:cNvSpPr>
              <p:nvPr/>
            </p:nvSpPr>
            <p:spPr bwMode="auto">
              <a:xfrm>
                <a:off x="3599" y="2046"/>
                <a:ext cx="5" cy="6"/>
              </a:xfrm>
              <a:custGeom>
                <a:avLst/>
                <a:gdLst>
                  <a:gd name="T0" fmla="*/ 12 w 12"/>
                  <a:gd name="T1" fmla="*/ 7 h 11"/>
                  <a:gd name="T2" fmla="*/ 12 w 12"/>
                  <a:gd name="T3" fmla="*/ 6 h 11"/>
                  <a:gd name="T4" fmla="*/ 10 w 12"/>
                  <a:gd name="T5" fmla="*/ 4 h 11"/>
                  <a:gd name="T6" fmla="*/ 8 w 12"/>
                  <a:gd name="T7" fmla="*/ 2 h 11"/>
                  <a:gd name="T8" fmla="*/ 6 w 12"/>
                  <a:gd name="T9" fmla="*/ 0 h 11"/>
                  <a:gd name="T10" fmla="*/ 6 w 12"/>
                  <a:gd name="T11" fmla="*/ 0 h 11"/>
                  <a:gd name="T12" fmla="*/ 4 w 12"/>
                  <a:gd name="T13" fmla="*/ 2 h 11"/>
                  <a:gd name="T14" fmla="*/ 2 w 12"/>
                  <a:gd name="T15" fmla="*/ 4 h 11"/>
                  <a:gd name="T16" fmla="*/ 0 w 12"/>
                  <a:gd name="T17" fmla="*/ 6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1">
                    <a:moveTo>
                      <a:pt x="12" y="7"/>
                    </a:move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78" name="Freeform 321"/>
              <p:cNvSpPr>
                <a:spLocks/>
              </p:cNvSpPr>
              <p:nvPr/>
            </p:nvSpPr>
            <p:spPr bwMode="auto">
              <a:xfrm>
                <a:off x="3599" y="2057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79" name="Freeform 322"/>
              <p:cNvSpPr>
                <a:spLocks/>
              </p:cNvSpPr>
              <p:nvPr/>
            </p:nvSpPr>
            <p:spPr bwMode="auto">
              <a:xfrm>
                <a:off x="3599" y="2069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80" name="Freeform 323"/>
              <p:cNvSpPr>
                <a:spLocks/>
              </p:cNvSpPr>
              <p:nvPr/>
            </p:nvSpPr>
            <p:spPr bwMode="auto">
              <a:xfrm>
                <a:off x="3599" y="2080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81" name="Freeform 324"/>
              <p:cNvSpPr>
                <a:spLocks/>
              </p:cNvSpPr>
              <p:nvPr/>
            </p:nvSpPr>
            <p:spPr bwMode="auto">
              <a:xfrm>
                <a:off x="3599" y="2092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82" name="Freeform 325"/>
              <p:cNvSpPr>
                <a:spLocks/>
              </p:cNvSpPr>
              <p:nvPr/>
            </p:nvSpPr>
            <p:spPr bwMode="auto">
              <a:xfrm>
                <a:off x="3599" y="210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83" name="Freeform 326"/>
              <p:cNvSpPr>
                <a:spLocks/>
              </p:cNvSpPr>
              <p:nvPr/>
            </p:nvSpPr>
            <p:spPr bwMode="auto">
              <a:xfrm>
                <a:off x="3599" y="211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84" name="Freeform 327"/>
              <p:cNvSpPr>
                <a:spLocks/>
              </p:cNvSpPr>
              <p:nvPr/>
            </p:nvSpPr>
            <p:spPr bwMode="auto">
              <a:xfrm>
                <a:off x="3599" y="212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85" name="Freeform 328"/>
              <p:cNvSpPr>
                <a:spLocks/>
              </p:cNvSpPr>
              <p:nvPr/>
            </p:nvSpPr>
            <p:spPr bwMode="auto">
              <a:xfrm>
                <a:off x="3599" y="213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86" name="Freeform 329"/>
              <p:cNvSpPr>
                <a:spLocks/>
              </p:cNvSpPr>
              <p:nvPr/>
            </p:nvSpPr>
            <p:spPr bwMode="auto">
              <a:xfrm>
                <a:off x="3599" y="214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87" name="Freeform 330"/>
              <p:cNvSpPr>
                <a:spLocks/>
              </p:cNvSpPr>
              <p:nvPr/>
            </p:nvSpPr>
            <p:spPr bwMode="auto">
              <a:xfrm>
                <a:off x="3599" y="2161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88" name="Freeform 331"/>
              <p:cNvSpPr>
                <a:spLocks/>
              </p:cNvSpPr>
              <p:nvPr/>
            </p:nvSpPr>
            <p:spPr bwMode="auto">
              <a:xfrm>
                <a:off x="3599" y="2172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89" name="Freeform 332"/>
              <p:cNvSpPr>
                <a:spLocks/>
              </p:cNvSpPr>
              <p:nvPr/>
            </p:nvSpPr>
            <p:spPr bwMode="auto">
              <a:xfrm>
                <a:off x="3599" y="2184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90" name="Freeform 333"/>
              <p:cNvSpPr>
                <a:spLocks/>
              </p:cNvSpPr>
              <p:nvPr/>
            </p:nvSpPr>
            <p:spPr bwMode="auto">
              <a:xfrm>
                <a:off x="3599" y="219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91" name="Freeform 334"/>
              <p:cNvSpPr>
                <a:spLocks/>
              </p:cNvSpPr>
              <p:nvPr/>
            </p:nvSpPr>
            <p:spPr bwMode="auto">
              <a:xfrm>
                <a:off x="3599" y="2207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92" name="Freeform 335"/>
              <p:cNvSpPr>
                <a:spLocks/>
              </p:cNvSpPr>
              <p:nvPr/>
            </p:nvSpPr>
            <p:spPr bwMode="auto">
              <a:xfrm>
                <a:off x="3599" y="221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93" name="Freeform 336"/>
              <p:cNvSpPr>
                <a:spLocks/>
              </p:cNvSpPr>
              <p:nvPr/>
            </p:nvSpPr>
            <p:spPr bwMode="auto">
              <a:xfrm>
                <a:off x="3599" y="2230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94" name="Freeform 337"/>
              <p:cNvSpPr>
                <a:spLocks/>
              </p:cNvSpPr>
              <p:nvPr/>
            </p:nvSpPr>
            <p:spPr bwMode="auto">
              <a:xfrm>
                <a:off x="3599" y="2241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95" name="Freeform 338"/>
              <p:cNvSpPr>
                <a:spLocks/>
              </p:cNvSpPr>
              <p:nvPr/>
            </p:nvSpPr>
            <p:spPr bwMode="auto">
              <a:xfrm>
                <a:off x="3599" y="225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96" name="Freeform 339"/>
              <p:cNvSpPr>
                <a:spLocks/>
              </p:cNvSpPr>
              <p:nvPr/>
            </p:nvSpPr>
            <p:spPr bwMode="auto">
              <a:xfrm>
                <a:off x="3599" y="2264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97" name="Freeform 340"/>
              <p:cNvSpPr>
                <a:spLocks/>
              </p:cNvSpPr>
              <p:nvPr/>
            </p:nvSpPr>
            <p:spPr bwMode="auto">
              <a:xfrm>
                <a:off x="3599" y="227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98" name="Freeform 341"/>
              <p:cNvSpPr>
                <a:spLocks/>
              </p:cNvSpPr>
              <p:nvPr/>
            </p:nvSpPr>
            <p:spPr bwMode="auto">
              <a:xfrm>
                <a:off x="3599" y="2287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99" name="Freeform 342"/>
              <p:cNvSpPr>
                <a:spLocks/>
              </p:cNvSpPr>
              <p:nvPr/>
            </p:nvSpPr>
            <p:spPr bwMode="auto">
              <a:xfrm>
                <a:off x="3599" y="229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00" name="Freeform 343"/>
              <p:cNvSpPr>
                <a:spLocks/>
              </p:cNvSpPr>
              <p:nvPr/>
            </p:nvSpPr>
            <p:spPr bwMode="auto">
              <a:xfrm>
                <a:off x="3599" y="2310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01" name="Freeform 344"/>
              <p:cNvSpPr>
                <a:spLocks/>
              </p:cNvSpPr>
              <p:nvPr/>
            </p:nvSpPr>
            <p:spPr bwMode="auto">
              <a:xfrm>
                <a:off x="3599" y="2322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02" name="Freeform 345"/>
              <p:cNvSpPr>
                <a:spLocks/>
              </p:cNvSpPr>
              <p:nvPr/>
            </p:nvSpPr>
            <p:spPr bwMode="auto">
              <a:xfrm>
                <a:off x="3599" y="233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03" name="Freeform 346"/>
              <p:cNvSpPr>
                <a:spLocks/>
              </p:cNvSpPr>
              <p:nvPr/>
            </p:nvSpPr>
            <p:spPr bwMode="auto">
              <a:xfrm>
                <a:off x="3599" y="234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04" name="Freeform 347"/>
              <p:cNvSpPr>
                <a:spLocks/>
              </p:cNvSpPr>
              <p:nvPr/>
            </p:nvSpPr>
            <p:spPr bwMode="auto">
              <a:xfrm>
                <a:off x="3599" y="235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05" name="Freeform 348"/>
              <p:cNvSpPr>
                <a:spLocks/>
              </p:cNvSpPr>
              <p:nvPr/>
            </p:nvSpPr>
            <p:spPr bwMode="auto">
              <a:xfrm>
                <a:off x="3599" y="236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406" name="Freeform 349"/>
              <p:cNvSpPr>
                <a:spLocks/>
              </p:cNvSpPr>
              <p:nvPr/>
            </p:nvSpPr>
            <p:spPr bwMode="auto">
              <a:xfrm>
                <a:off x="3599" y="237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005" name="Group 381"/>
            <p:cNvGrpSpPr>
              <a:grpSpLocks/>
            </p:cNvGrpSpPr>
            <p:nvPr/>
          </p:nvGrpSpPr>
          <p:grpSpPr bwMode="auto">
            <a:xfrm>
              <a:off x="3714" y="2046"/>
              <a:ext cx="5" cy="339"/>
              <a:chOff x="3714" y="2046"/>
              <a:chExt cx="5" cy="339"/>
            </a:xfrm>
          </p:grpSpPr>
          <p:sp>
            <p:nvSpPr>
              <p:cNvPr id="1347" name="Freeform 351"/>
              <p:cNvSpPr>
                <a:spLocks/>
              </p:cNvSpPr>
              <p:nvPr/>
            </p:nvSpPr>
            <p:spPr bwMode="auto">
              <a:xfrm>
                <a:off x="3714" y="2046"/>
                <a:ext cx="5" cy="6"/>
              </a:xfrm>
              <a:custGeom>
                <a:avLst/>
                <a:gdLst>
                  <a:gd name="T0" fmla="*/ 12 w 12"/>
                  <a:gd name="T1" fmla="*/ 7 h 11"/>
                  <a:gd name="T2" fmla="*/ 12 w 12"/>
                  <a:gd name="T3" fmla="*/ 6 h 11"/>
                  <a:gd name="T4" fmla="*/ 10 w 12"/>
                  <a:gd name="T5" fmla="*/ 4 h 11"/>
                  <a:gd name="T6" fmla="*/ 8 w 12"/>
                  <a:gd name="T7" fmla="*/ 2 h 11"/>
                  <a:gd name="T8" fmla="*/ 6 w 12"/>
                  <a:gd name="T9" fmla="*/ 0 h 11"/>
                  <a:gd name="T10" fmla="*/ 6 w 12"/>
                  <a:gd name="T11" fmla="*/ 0 h 11"/>
                  <a:gd name="T12" fmla="*/ 4 w 12"/>
                  <a:gd name="T13" fmla="*/ 2 h 11"/>
                  <a:gd name="T14" fmla="*/ 2 w 12"/>
                  <a:gd name="T15" fmla="*/ 4 h 11"/>
                  <a:gd name="T16" fmla="*/ 0 w 12"/>
                  <a:gd name="T17" fmla="*/ 6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1">
                    <a:moveTo>
                      <a:pt x="12" y="7"/>
                    </a:move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48" name="Freeform 352"/>
              <p:cNvSpPr>
                <a:spLocks/>
              </p:cNvSpPr>
              <p:nvPr/>
            </p:nvSpPr>
            <p:spPr bwMode="auto">
              <a:xfrm>
                <a:off x="3714" y="2057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49" name="Freeform 353"/>
              <p:cNvSpPr>
                <a:spLocks/>
              </p:cNvSpPr>
              <p:nvPr/>
            </p:nvSpPr>
            <p:spPr bwMode="auto">
              <a:xfrm>
                <a:off x="3714" y="2069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50" name="Freeform 354"/>
              <p:cNvSpPr>
                <a:spLocks/>
              </p:cNvSpPr>
              <p:nvPr/>
            </p:nvSpPr>
            <p:spPr bwMode="auto">
              <a:xfrm>
                <a:off x="3714" y="2080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51" name="Freeform 355"/>
              <p:cNvSpPr>
                <a:spLocks/>
              </p:cNvSpPr>
              <p:nvPr/>
            </p:nvSpPr>
            <p:spPr bwMode="auto">
              <a:xfrm>
                <a:off x="3714" y="2092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52" name="Freeform 356"/>
              <p:cNvSpPr>
                <a:spLocks/>
              </p:cNvSpPr>
              <p:nvPr/>
            </p:nvSpPr>
            <p:spPr bwMode="auto">
              <a:xfrm>
                <a:off x="3714" y="210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53" name="Freeform 357"/>
              <p:cNvSpPr>
                <a:spLocks/>
              </p:cNvSpPr>
              <p:nvPr/>
            </p:nvSpPr>
            <p:spPr bwMode="auto">
              <a:xfrm>
                <a:off x="3714" y="211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54" name="Freeform 358"/>
              <p:cNvSpPr>
                <a:spLocks/>
              </p:cNvSpPr>
              <p:nvPr/>
            </p:nvSpPr>
            <p:spPr bwMode="auto">
              <a:xfrm>
                <a:off x="3714" y="212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55" name="Freeform 359"/>
              <p:cNvSpPr>
                <a:spLocks/>
              </p:cNvSpPr>
              <p:nvPr/>
            </p:nvSpPr>
            <p:spPr bwMode="auto">
              <a:xfrm>
                <a:off x="3714" y="213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56" name="Freeform 360"/>
              <p:cNvSpPr>
                <a:spLocks/>
              </p:cNvSpPr>
              <p:nvPr/>
            </p:nvSpPr>
            <p:spPr bwMode="auto">
              <a:xfrm>
                <a:off x="3714" y="214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57" name="Freeform 361"/>
              <p:cNvSpPr>
                <a:spLocks/>
              </p:cNvSpPr>
              <p:nvPr/>
            </p:nvSpPr>
            <p:spPr bwMode="auto">
              <a:xfrm>
                <a:off x="3714" y="2161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58" name="Freeform 362"/>
              <p:cNvSpPr>
                <a:spLocks/>
              </p:cNvSpPr>
              <p:nvPr/>
            </p:nvSpPr>
            <p:spPr bwMode="auto">
              <a:xfrm>
                <a:off x="3714" y="2172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59" name="Freeform 363"/>
              <p:cNvSpPr>
                <a:spLocks/>
              </p:cNvSpPr>
              <p:nvPr/>
            </p:nvSpPr>
            <p:spPr bwMode="auto">
              <a:xfrm>
                <a:off x="3714" y="2184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60" name="Freeform 364"/>
              <p:cNvSpPr>
                <a:spLocks/>
              </p:cNvSpPr>
              <p:nvPr/>
            </p:nvSpPr>
            <p:spPr bwMode="auto">
              <a:xfrm>
                <a:off x="3714" y="219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61" name="Freeform 365"/>
              <p:cNvSpPr>
                <a:spLocks/>
              </p:cNvSpPr>
              <p:nvPr/>
            </p:nvSpPr>
            <p:spPr bwMode="auto">
              <a:xfrm>
                <a:off x="3714" y="2207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62" name="Freeform 366"/>
              <p:cNvSpPr>
                <a:spLocks/>
              </p:cNvSpPr>
              <p:nvPr/>
            </p:nvSpPr>
            <p:spPr bwMode="auto">
              <a:xfrm>
                <a:off x="3714" y="221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63" name="Freeform 367"/>
              <p:cNvSpPr>
                <a:spLocks/>
              </p:cNvSpPr>
              <p:nvPr/>
            </p:nvSpPr>
            <p:spPr bwMode="auto">
              <a:xfrm>
                <a:off x="3714" y="2230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64" name="Freeform 368"/>
              <p:cNvSpPr>
                <a:spLocks/>
              </p:cNvSpPr>
              <p:nvPr/>
            </p:nvSpPr>
            <p:spPr bwMode="auto">
              <a:xfrm>
                <a:off x="3714" y="2241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65" name="Freeform 369"/>
              <p:cNvSpPr>
                <a:spLocks/>
              </p:cNvSpPr>
              <p:nvPr/>
            </p:nvSpPr>
            <p:spPr bwMode="auto">
              <a:xfrm>
                <a:off x="3714" y="225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66" name="Freeform 370"/>
              <p:cNvSpPr>
                <a:spLocks/>
              </p:cNvSpPr>
              <p:nvPr/>
            </p:nvSpPr>
            <p:spPr bwMode="auto">
              <a:xfrm>
                <a:off x="3714" y="2264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67" name="Freeform 371"/>
              <p:cNvSpPr>
                <a:spLocks/>
              </p:cNvSpPr>
              <p:nvPr/>
            </p:nvSpPr>
            <p:spPr bwMode="auto">
              <a:xfrm>
                <a:off x="3714" y="227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68" name="Freeform 372"/>
              <p:cNvSpPr>
                <a:spLocks/>
              </p:cNvSpPr>
              <p:nvPr/>
            </p:nvSpPr>
            <p:spPr bwMode="auto">
              <a:xfrm>
                <a:off x="3714" y="2287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69" name="Freeform 373"/>
              <p:cNvSpPr>
                <a:spLocks/>
              </p:cNvSpPr>
              <p:nvPr/>
            </p:nvSpPr>
            <p:spPr bwMode="auto">
              <a:xfrm>
                <a:off x="3714" y="229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70" name="Freeform 374"/>
              <p:cNvSpPr>
                <a:spLocks/>
              </p:cNvSpPr>
              <p:nvPr/>
            </p:nvSpPr>
            <p:spPr bwMode="auto">
              <a:xfrm>
                <a:off x="3714" y="2310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71" name="Freeform 375"/>
              <p:cNvSpPr>
                <a:spLocks/>
              </p:cNvSpPr>
              <p:nvPr/>
            </p:nvSpPr>
            <p:spPr bwMode="auto">
              <a:xfrm>
                <a:off x="3714" y="2322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72" name="Freeform 376"/>
              <p:cNvSpPr>
                <a:spLocks/>
              </p:cNvSpPr>
              <p:nvPr/>
            </p:nvSpPr>
            <p:spPr bwMode="auto">
              <a:xfrm>
                <a:off x="3714" y="233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73" name="Freeform 377"/>
              <p:cNvSpPr>
                <a:spLocks/>
              </p:cNvSpPr>
              <p:nvPr/>
            </p:nvSpPr>
            <p:spPr bwMode="auto">
              <a:xfrm>
                <a:off x="3714" y="234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74" name="Freeform 378"/>
              <p:cNvSpPr>
                <a:spLocks/>
              </p:cNvSpPr>
              <p:nvPr/>
            </p:nvSpPr>
            <p:spPr bwMode="auto">
              <a:xfrm>
                <a:off x="3714" y="235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75" name="Freeform 379"/>
              <p:cNvSpPr>
                <a:spLocks/>
              </p:cNvSpPr>
              <p:nvPr/>
            </p:nvSpPr>
            <p:spPr bwMode="auto">
              <a:xfrm>
                <a:off x="3714" y="236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76" name="Freeform 380"/>
              <p:cNvSpPr>
                <a:spLocks/>
              </p:cNvSpPr>
              <p:nvPr/>
            </p:nvSpPr>
            <p:spPr bwMode="auto">
              <a:xfrm>
                <a:off x="3714" y="237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006" name="Group 412"/>
            <p:cNvGrpSpPr>
              <a:grpSpLocks/>
            </p:cNvGrpSpPr>
            <p:nvPr/>
          </p:nvGrpSpPr>
          <p:grpSpPr bwMode="auto">
            <a:xfrm>
              <a:off x="4059" y="2046"/>
              <a:ext cx="6" cy="339"/>
              <a:chOff x="4059" y="2046"/>
              <a:chExt cx="6" cy="339"/>
            </a:xfrm>
          </p:grpSpPr>
          <p:sp>
            <p:nvSpPr>
              <p:cNvPr id="1317" name="Freeform 382"/>
              <p:cNvSpPr>
                <a:spLocks/>
              </p:cNvSpPr>
              <p:nvPr/>
            </p:nvSpPr>
            <p:spPr bwMode="auto">
              <a:xfrm>
                <a:off x="4059" y="2046"/>
                <a:ext cx="6" cy="6"/>
              </a:xfrm>
              <a:custGeom>
                <a:avLst/>
                <a:gdLst>
                  <a:gd name="T0" fmla="*/ 11 w 11"/>
                  <a:gd name="T1" fmla="*/ 7 h 11"/>
                  <a:gd name="T2" fmla="*/ 11 w 11"/>
                  <a:gd name="T3" fmla="*/ 6 h 11"/>
                  <a:gd name="T4" fmla="*/ 9 w 11"/>
                  <a:gd name="T5" fmla="*/ 4 h 11"/>
                  <a:gd name="T6" fmla="*/ 7 w 11"/>
                  <a:gd name="T7" fmla="*/ 2 h 11"/>
                  <a:gd name="T8" fmla="*/ 6 w 11"/>
                  <a:gd name="T9" fmla="*/ 0 h 11"/>
                  <a:gd name="T10" fmla="*/ 6 w 11"/>
                  <a:gd name="T11" fmla="*/ 0 h 11"/>
                  <a:gd name="T12" fmla="*/ 4 w 11"/>
                  <a:gd name="T13" fmla="*/ 2 h 11"/>
                  <a:gd name="T14" fmla="*/ 2 w 11"/>
                  <a:gd name="T15" fmla="*/ 4 h 11"/>
                  <a:gd name="T16" fmla="*/ 0 w 11"/>
                  <a:gd name="T17" fmla="*/ 6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1">
                    <a:moveTo>
                      <a:pt x="11" y="7"/>
                    </a:move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18" name="Freeform 383"/>
              <p:cNvSpPr>
                <a:spLocks/>
              </p:cNvSpPr>
              <p:nvPr/>
            </p:nvSpPr>
            <p:spPr bwMode="auto">
              <a:xfrm>
                <a:off x="4059" y="2057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19" name="Freeform 384"/>
              <p:cNvSpPr>
                <a:spLocks/>
              </p:cNvSpPr>
              <p:nvPr/>
            </p:nvSpPr>
            <p:spPr bwMode="auto">
              <a:xfrm>
                <a:off x="4059" y="2069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20" name="Freeform 385"/>
              <p:cNvSpPr>
                <a:spLocks/>
              </p:cNvSpPr>
              <p:nvPr/>
            </p:nvSpPr>
            <p:spPr bwMode="auto">
              <a:xfrm>
                <a:off x="4059" y="2080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21" name="Freeform 386"/>
              <p:cNvSpPr>
                <a:spLocks/>
              </p:cNvSpPr>
              <p:nvPr/>
            </p:nvSpPr>
            <p:spPr bwMode="auto">
              <a:xfrm>
                <a:off x="4059" y="2092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22" name="Freeform 387"/>
              <p:cNvSpPr>
                <a:spLocks/>
              </p:cNvSpPr>
              <p:nvPr/>
            </p:nvSpPr>
            <p:spPr bwMode="auto">
              <a:xfrm>
                <a:off x="4059" y="210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23" name="Freeform 388"/>
              <p:cNvSpPr>
                <a:spLocks/>
              </p:cNvSpPr>
              <p:nvPr/>
            </p:nvSpPr>
            <p:spPr bwMode="auto">
              <a:xfrm>
                <a:off x="4059" y="211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24" name="Freeform 389"/>
              <p:cNvSpPr>
                <a:spLocks/>
              </p:cNvSpPr>
              <p:nvPr/>
            </p:nvSpPr>
            <p:spPr bwMode="auto">
              <a:xfrm>
                <a:off x="4059" y="212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25" name="Freeform 390"/>
              <p:cNvSpPr>
                <a:spLocks/>
              </p:cNvSpPr>
              <p:nvPr/>
            </p:nvSpPr>
            <p:spPr bwMode="auto">
              <a:xfrm>
                <a:off x="4059" y="213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26" name="Freeform 391"/>
              <p:cNvSpPr>
                <a:spLocks/>
              </p:cNvSpPr>
              <p:nvPr/>
            </p:nvSpPr>
            <p:spPr bwMode="auto">
              <a:xfrm>
                <a:off x="4059" y="214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27" name="Freeform 392"/>
              <p:cNvSpPr>
                <a:spLocks/>
              </p:cNvSpPr>
              <p:nvPr/>
            </p:nvSpPr>
            <p:spPr bwMode="auto">
              <a:xfrm>
                <a:off x="4059" y="216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28" name="Freeform 393"/>
              <p:cNvSpPr>
                <a:spLocks/>
              </p:cNvSpPr>
              <p:nvPr/>
            </p:nvSpPr>
            <p:spPr bwMode="auto">
              <a:xfrm>
                <a:off x="4059" y="217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29" name="Freeform 394"/>
              <p:cNvSpPr>
                <a:spLocks/>
              </p:cNvSpPr>
              <p:nvPr/>
            </p:nvSpPr>
            <p:spPr bwMode="auto">
              <a:xfrm>
                <a:off x="4059" y="218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30" name="Freeform 395"/>
              <p:cNvSpPr>
                <a:spLocks/>
              </p:cNvSpPr>
              <p:nvPr/>
            </p:nvSpPr>
            <p:spPr bwMode="auto">
              <a:xfrm>
                <a:off x="4059" y="219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31" name="Freeform 396"/>
              <p:cNvSpPr>
                <a:spLocks/>
              </p:cNvSpPr>
              <p:nvPr/>
            </p:nvSpPr>
            <p:spPr bwMode="auto">
              <a:xfrm>
                <a:off x="4059" y="220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32" name="Freeform 397"/>
              <p:cNvSpPr>
                <a:spLocks/>
              </p:cNvSpPr>
              <p:nvPr/>
            </p:nvSpPr>
            <p:spPr bwMode="auto">
              <a:xfrm>
                <a:off x="4059" y="221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33" name="Freeform 398"/>
              <p:cNvSpPr>
                <a:spLocks/>
              </p:cNvSpPr>
              <p:nvPr/>
            </p:nvSpPr>
            <p:spPr bwMode="auto">
              <a:xfrm>
                <a:off x="4059" y="223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34" name="Freeform 399"/>
              <p:cNvSpPr>
                <a:spLocks/>
              </p:cNvSpPr>
              <p:nvPr/>
            </p:nvSpPr>
            <p:spPr bwMode="auto">
              <a:xfrm>
                <a:off x="4059" y="224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35" name="Freeform 400"/>
              <p:cNvSpPr>
                <a:spLocks/>
              </p:cNvSpPr>
              <p:nvPr/>
            </p:nvSpPr>
            <p:spPr bwMode="auto">
              <a:xfrm>
                <a:off x="4059" y="225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36" name="Freeform 401"/>
              <p:cNvSpPr>
                <a:spLocks/>
              </p:cNvSpPr>
              <p:nvPr/>
            </p:nvSpPr>
            <p:spPr bwMode="auto">
              <a:xfrm>
                <a:off x="4059" y="226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37" name="Freeform 402"/>
              <p:cNvSpPr>
                <a:spLocks/>
              </p:cNvSpPr>
              <p:nvPr/>
            </p:nvSpPr>
            <p:spPr bwMode="auto">
              <a:xfrm>
                <a:off x="4059" y="227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38" name="Freeform 403"/>
              <p:cNvSpPr>
                <a:spLocks/>
              </p:cNvSpPr>
              <p:nvPr/>
            </p:nvSpPr>
            <p:spPr bwMode="auto">
              <a:xfrm>
                <a:off x="4059" y="228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39" name="Freeform 404"/>
              <p:cNvSpPr>
                <a:spLocks/>
              </p:cNvSpPr>
              <p:nvPr/>
            </p:nvSpPr>
            <p:spPr bwMode="auto">
              <a:xfrm>
                <a:off x="4059" y="229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40" name="Freeform 405"/>
              <p:cNvSpPr>
                <a:spLocks/>
              </p:cNvSpPr>
              <p:nvPr/>
            </p:nvSpPr>
            <p:spPr bwMode="auto">
              <a:xfrm>
                <a:off x="4059" y="231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41" name="Freeform 406"/>
              <p:cNvSpPr>
                <a:spLocks/>
              </p:cNvSpPr>
              <p:nvPr/>
            </p:nvSpPr>
            <p:spPr bwMode="auto">
              <a:xfrm>
                <a:off x="4059" y="232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42" name="Freeform 407"/>
              <p:cNvSpPr>
                <a:spLocks/>
              </p:cNvSpPr>
              <p:nvPr/>
            </p:nvSpPr>
            <p:spPr bwMode="auto">
              <a:xfrm>
                <a:off x="4059" y="233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43" name="Freeform 408"/>
              <p:cNvSpPr>
                <a:spLocks/>
              </p:cNvSpPr>
              <p:nvPr/>
            </p:nvSpPr>
            <p:spPr bwMode="auto">
              <a:xfrm>
                <a:off x="4059" y="234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44" name="Freeform 409"/>
              <p:cNvSpPr>
                <a:spLocks/>
              </p:cNvSpPr>
              <p:nvPr/>
            </p:nvSpPr>
            <p:spPr bwMode="auto">
              <a:xfrm>
                <a:off x="4059" y="235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45" name="Freeform 410"/>
              <p:cNvSpPr>
                <a:spLocks/>
              </p:cNvSpPr>
              <p:nvPr/>
            </p:nvSpPr>
            <p:spPr bwMode="auto">
              <a:xfrm>
                <a:off x="4059" y="236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46" name="Freeform 411"/>
              <p:cNvSpPr>
                <a:spLocks/>
              </p:cNvSpPr>
              <p:nvPr/>
            </p:nvSpPr>
            <p:spPr bwMode="auto">
              <a:xfrm>
                <a:off x="4059" y="237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007" name="Group 443"/>
            <p:cNvGrpSpPr>
              <a:grpSpLocks/>
            </p:cNvGrpSpPr>
            <p:nvPr/>
          </p:nvGrpSpPr>
          <p:grpSpPr bwMode="auto">
            <a:xfrm>
              <a:off x="4174" y="2046"/>
              <a:ext cx="6" cy="339"/>
              <a:chOff x="4174" y="2046"/>
              <a:chExt cx="6" cy="339"/>
            </a:xfrm>
          </p:grpSpPr>
          <p:sp>
            <p:nvSpPr>
              <p:cNvPr id="1287" name="Freeform 413"/>
              <p:cNvSpPr>
                <a:spLocks/>
              </p:cNvSpPr>
              <p:nvPr/>
            </p:nvSpPr>
            <p:spPr bwMode="auto">
              <a:xfrm>
                <a:off x="4174" y="2046"/>
                <a:ext cx="6" cy="6"/>
              </a:xfrm>
              <a:custGeom>
                <a:avLst/>
                <a:gdLst>
                  <a:gd name="T0" fmla="*/ 11 w 11"/>
                  <a:gd name="T1" fmla="*/ 7 h 11"/>
                  <a:gd name="T2" fmla="*/ 11 w 11"/>
                  <a:gd name="T3" fmla="*/ 6 h 11"/>
                  <a:gd name="T4" fmla="*/ 10 w 11"/>
                  <a:gd name="T5" fmla="*/ 4 h 11"/>
                  <a:gd name="T6" fmla="*/ 8 w 11"/>
                  <a:gd name="T7" fmla="*/ 2 h 11"/>
                  <a:gd name="T8" fmla="*/ 6 w 11"/>
                  <a:gd name="T9" fmla="*/ 0 h 11"/>
                  <a:gd name="T10" fmla="*/ 6 w 11"/>
                  <a:gd name="T11" fmla="*/ 0 h 11"/>
                  <a:gd name="T12" fmla="*/ 4 w 11"/>
                  <a:gd name="T13" fmla="*/ 2 h 11"/>
                  <a:gd name="T14" fmla="*/ 2 w 11"/>
                  <a:gd name="T15" fmla="*/ 4 h 11"/>
                  <a:gd name="T16" fmla="*/ 0 w 11"/>
                  <a:gd name="T17" fmla="*/ 6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1">
                    <a:moveTo>
                      <a:pt x="11" y="7"/>
                    </a:moveTo>
                    <a:lnTo>
                      <a:pt x="11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88" name="Freeform 414"/>
              <p:cNvSpPr>
                <a:spLocks/>
              </p:cNvSpPr>
              <p:nvPr/>
            </p:nvSpPr>
            <p:spPr bwMode="auto">
              <a:xfrm>
                <a:off x="4174" y="2057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89" name="Freeform 415"/>
              <p:cNvSpPr>
                <a:spLocks/>
              </p:cNvSpPr>
              <p:nvPr/>
            </p:nvSpPr>
            <p:spPr bwMode="auto">
              <a:xfrm>
                <a:off x="4174" y="2069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90" name="Freeform 416"/>
              <p:cNvSpPr>
                <a:spLocks/>
              </p:cNvSpPr>
              <p:nvPr/>
            </p:nvSpPr>
            <p:spPr bwMode="auto">
              <a:xfrm>
                <a:off x="4174" y="2080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91" name="Freeform 417"/>
              <p:cNvSpPr>
                <a:spLocks/>
              </p:cNvSpPr>
              <p:nvPr/>
            </p:nvSpPr>
            <p:spPr bwMode="auto">
              <a:xfrm>
                <a:off x="4174" y="2092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92" name="Freeform 418"/>
              <p:cNvSpPr>
                <a:spLocks/>
              </p:cNvSpPr>
              <p:nvPr/>
            </p:nvSpPr>
            <p:spPr bwMode="auto">
              <a:xfrm>
                <a:off x="4174" y="210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93" name="Freeform 419"/>
              <p:cNvSpPr>
                <a:spLocks/>
              </p:cNvSpPr>
              <p:nvPr/>
            </p:nvSpPr>
            <p:spPr bwMode="auto">
              <a:xfrm>
                <a:off x="4174" y="211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94" name="Freeform 420"/>
              <p:cNvSpPr>
                <a:spLocks/>
              </p:cNvSpPr>
              <p:nvPr/>
            </p:nvSpPr>
            <p:spPr bwMode="auto">
              <a:xfrm>
                <a:off x="4174" y="212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95" name="Freeform 421"/>
              <p:cNvSpPr>
                <a:spLocks/>
              </p:cNvSpPr>
              <p:nvPr/>
            </p:nvSpPr>
            <p:spPr bwMode="auto">
              <a:xfrm>
                <a:off x="4174" y="213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96" name="Freeform 422"/>
              <p:cNvSpPr>
                <a:spLocks/>
              </p:cNvSpPr>
              <p:nvPr/>
            </p:nvSpPr>
            <p:spPr bwMode="auto">
              <a:xfrm>
                <a:off x="4174" y="214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97" name="Freeform 423"/>
              <p:cNvSpPr>
                <a:spLocks/>
              </p:cNvSpPr>
              <p:nvPr/>
            </p:nvSpPr>
            <p:spPr bwMode="auto">
              <a:xfrm>
                <a:off x="4174" y="216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98" name="Freeform 424"/>
              <p:cNvSpPr>
                <a:spLocks/>
              </p:cNvSpPr>
              <p:nvPr/>
            </p:nvSpPr>
            <p:spPr bwMode="auto">
              <a:xfrm>
                <a:off x="4174" y="217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99" name="Freeform 425"/>
              <p:cNvSpPr>
                <a:spLocks/>
              </p:cNvSpPr>
              <p:nvPr/>
            </p:nvSpPr>
            <p:spPr bwMode="auto">
              <a:xfrm>
                <a:off x="4174" y="218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00" name="Freeform 426"/>
              <p:cNvSpPr>
                <a:spLocks/>
              </p:cNvSpPr>
              <p:nvPr/>
            </p:nvSpPr>
            <p:spPr bwMode="auto">
              <a:xfrm>
                <a:off x="4174" y="219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01" name="Freeform 427"/>
              <p:cNvSpPr>
                <a:spLocks/>
              </p:cNvSpPr>
              <p:nvPr/>
            </p:nvSpPr>
            <p:spPr bwMode="auto">
              <a:xfrm>
                <a:off x="4174" y="220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02" name="Freeform 428"/>
              <p:cNvSpPr>
                <a:spLocks/>
              </p:cNvSpPr>
              <p:nvPr/>
            </p:nvSpPr>
            <p:spPr bwMode="auto">
              <a:xfrm>
                <a:off x="4174" y="221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03" name="Freeform 429"/>
              <p:cNvSpPr>
                <a:spLocks/>
              </p:cNvSpPr>
              <p:nvPr/>
            </p:nvSpPr>
            <p:spPr bwMode="auto">
              <a:xfrm>
                <a:off x="4174" y="223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04" name="Freeform 430"/>
              <p:cNvSpPr>
                <a:spLocks/>
              </p:cNvSpPr>
              <p:nvPr/>
            </p:nvSpPr>
            <p:spPr bwMode="auto">
              <a:xfrm>
                <a:off x="4174" y="224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05" name="Freeform 431"/>
              <p:cNvSpPr>
                <a:spLocks/>
              </p:cNvSpPr>
              <p:nvPr/>
            </p:nvSpPr>
            <p:spPr bwMode="auto">
              <a:xfrm>
                <a:off x="4174" y="225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06" name="Freeform 432"/>
              <p:cNvSpPr>
                <a:spLocks/>
              </p:cNvSpPr>
              <p:nvPr/>
            </p:nvSpPr>
            <p:spPr bwMode="auto">
              <a:xfrm>
                <a:off x="4174" y="226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07" name="Freeform 433"/>
              <p:cNvSpPr>
                <a:spLocks/>
              </p:cNvSpPr>
              <p:nvPr/>
            </p:nvSpPr>
            <p:spPr bwMode="auto">
              <a:xfrm>
                <a:off x="4174" y="227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08" name="Freeform 434"/>
              <p:cNvSpPr>
                <a:spLocks/>
              </p:cNvSpPr>
              <p:nvPr/>
            </p:nvSpPr>
            <p:spPr bwMode="auto">
              <a:xfrm>
                <a:off x="4174" y="228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09" name="Freeform 435"/>
              <p:cNvSpPr>
                <a:spLocks/>
              </p:cNvSpPr>
              <p:nvPr/>
            </p:nvSpPr>
            <p:spPr bwMode="auto">
              <a:xfrm>
                <a:off x="4174" y="229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10" name="Freeform 436"/>
              <p:cNvSpPr>
                <a:spLocks/>
              </p:cNvSpPr>
              <p:nvPr/>
            </p:nvSpPr>
            <p:spPr bwMode="auto">
              <a:xfrm>
                <a:off x="4174" y="231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11" name="Freeform 437"/>
              <p:cNvSpPr>
                <a:spLocks/>
              </p:cNvSpPr>
              <p:nvPr/>
            </p:nvSpPr>
            <p:spPr bwMode="auto">
              <a:xfrm>
                <a:off x="4174" y="232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12" name="Freeform 438"/>
              <p:cNvSpPr>
                <a:spLocks/>
              </p:cNvSpPr>
              <p:nvPr/>
            </p:nvSpPr>
            <p:spPr bwMode="auto">
              <a:xfrm>
                <a:off x="4174" y="233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13" name="Freeform 439"/>
              <p:cNvSpPr>
                <a:spLocks/>
              </p:cNvSpPr>
              <p:nvPr/>
            </p:nvSpPr>
            <p:spPr bwMode="auto">
              <a:xfrm>
                <a:off x="4174" y="234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14" name="Freeform 440"/>
              <p:cNvSpPr>
                <a:spLocks/>
              </p:cNvSpPr>
              <p:nvPr/>
            </p:nvSpPr>
            <p:spPr bwMode="auto">
              <a:xfrm>
                <a:off x="4174" y="235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15" name="Freeform 441"/>
              <p:cNvSpPr>
                <a:spLocks/>
              </p:cNvSpPr>
              <p:nvPr/>
            </p:nvSpPr>
            <p:spPr bwMode="auto">
              <a:xfrm>
                <a:off x="4174" y="236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16" name="Freeform 442"/>
              <p:cNvSpPr>
                <a:spLocks/>
              </p:cNvSpPr>
              <p:nvPr/>
            </p:nvSpPr>
            <p:spPr bwMode="auto">
              <a:xfrm>
                <a:off x="4174" y="237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008" name="Group 474"/>
            <p:cNvGrpSpPr>
              <a:grpSpLocks/>
            </p:cNvGrpSpPr>
            <p:nvPr/>
          </p:nvGrpSpPr>
          <p:grpSpPr bwMode="auto">
            <a:xfrm>
              <a:off x="4289" y="2046"/>
              <a:ext cx="6" cy="339"/>
              <a:chOff x="4289" y="2046"/>
              <a:chExt cx="6" cy="339"/>
            </a:xfrm>
          </p:grpSpPr>
          <p:sp>
            <p:nvSpPr>
              <p:cNvPr id="1257" name="Freeform 444"/>
              <p:cNvSpPr>
                <a:spLocks/>
              </p:cNvSpPr>
              <p:nvPr/>
            </p:nvSpPr>
            <p:spPr bwMode="auto">
              <a:xfrm>
                <a:off x="4289" y="2046"/>
                <a:ext cx="6" cy="6"/>
              </a:xfrm>
              <a:custGeom>
                <a:avLst/>
                <a:gdLst>
                  <a:gd name="T0" fmla="*/ 12 w 12"/>
                  <a:gd name="T1" fmla="*/ 7 h 11"/>
                  <a:gd name="T2" fmla="*/ 12 w 12"/>
                  <a:gd name="T3" fmla="*/ 6 h 11"/>
                  <a:gd name="T4" fmla="*/ 10 w 12"/>
                  <a:gd name="T5" fmla="*/ 4 h 11"/>
                  <a:gd name="T6" fmla="*/ 8 w 12"/>
                  <a:gd name="T7" fmla="*/ 2 h 11"/>
                  <a:gd name="T8" fmla="*/ 6 w 12"/>
                  <a:gd name="T9" fmla="*/ 0 h 11"/>
                  <a:gd name="T10" fmla="*/ 6 w 12"/>
                  <a:gd name="T11" fmla="*/ 0 h 11"/>
                  <a:gd name="T12" fmla="*/ 4 w 12"/>
                  <a:gd name="T13" fmla="*/ 2 h 11"/>
                  <a:gd name="T14" fmla="*/ 2 w 12"/>
                  <a:gd name="T15" fmla="*/ 4 h 11"/>
                  <a:gd name="T16" fmla="*/ 0 w 12"/>
                  <a:gd name="T17" fmla="*/ 6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1">
                    <a:moveTo>
                      <a:pt x="12" y="7"/>
                    </a:move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58" name="Freeform 445"/>
              <p:cNvSpPr>
                <a:spLocks/>
              </p:cNvSpPr>
              <p:nvPr/>
            </p:nvSpPr>
            <p:spPr bwMode="auto">
              <a:xfrm>
                <a:off x="4289" y="2057"/>
                <a:ext cx="6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59" name="Freeform 446"/>
              <p:cNvSpPr>
                <a:spLocks/>
              </p:cNvSpPr>
              <p:nvPr/>
            </p:nvSpPr>
            <p:spPr bwMode="auto">
              <a:xfrm>
                <a:off x="4289" y="2069"/>
                <a:ext cx="6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60" name="Freeform 447"/>
              <p:cNvSpPr>
                <a:spLocks/>
              </p:cNvSpPr>
              <p:nvPr/>
            </p:nvSpPr>
            <p:spPr bwMode="auto">
              <a:xfrm>
                <a:off x="4289" y="2080"/>
                <a:ext cx="6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61" name="Freeform 448"/>
              <p:cNvSpPr>
                <a:spLocks/>
              </p:cNvSpPr>
              <p:nvPr/>
            </p:nvSpPr>
            <p:spPr bwMode="auto">
              <a:xfrm>
                <a:off x="4289" y="2092"/>
                <a:ext cx="6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62" name="Freeform 449"/>
              <p:cNvSpPr>
                <a:spLocks/>
              </p:cNvSpPr>
              <p:nvPr/>
            </p:nvSpPr>
            <p:spPr bwMode="auto">
              <a:xfrm>
                <a:off x="4289" y="2103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63" name="Freeform 450"/>
              <p:cNvSpPr>
                <a:spLocks/>
              </p:cNvSpPr>
              <p:nvPr/>
            </p:nvSpPr>
            <p:spPr bwMode="auto">
              <a:xfrm>
                <a:off x="4289" y="2115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64" name="Freeform 451"/>
              <p:cNvSpPr>
                <a:spLocks/>
              </p:cNvSpPr>
              <p:nvPr/>
            </p:nvSpPr>
            <p:spPr bwMode="auto">
              <a:xfrm>
                <a:off x="4289" y="2126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65" name="Freeform 452"/>
              <p:cNvSpPr>
                <a:spLocks/>
              </p:cNvSpPr>
              <p:nvPr/>
            </p:nvSpPr>
            <p:spPr bwMode="auto">
              <a:xfrm>
                <a:off x="4289" y="2138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66" name="Freeform 453"/>
              <p:cNvSpPr>
                <a:spLocks/>
              </p:cNvSpPr>
              <p:nvPr/>
            </p:nvSpPr>
            <p:spPr bwMode="auto">
              <a:xfrm>
                <a:off x="4289" y="2149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67" name="Freeform 454"/>
              <p:cNvSpPr>
                <a:spLocks/>
              </p:cNvSpPr>
              <p:nvPr/>
            </p:nvSpPr>
            <p:spPr bwMode="auto">
              <a:xfrm>
                <a:off x="4289" y="2161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68" name="Freeform 455"/>
              <p:cNvSpPr>
                <a:spLocks/>
              </p:cNvSpPr>
              <p:nvPr/>
            </p:nvSpPr>
            <p:spPr bwMode="auto">
              <a:xfrm>
                <a:off x="4289" y="2172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69" name="Freeform 456"/>
              <p:cNvSpPr>
                <a:spLocks/>
              </p:cNvSpPr>
              <p:nvPr/>
            </p:nvSpPr>
            <p:spPr bwMode="auto">
              <a:xfrm>
                <a:off x="4289" y="2184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70" name="Freeform 457"/>
              <p:cNvSpPr>
                <a:spLocks/>
              </p:cNvSpPr>
              <p:nvPr/>
            </p:nvSpPr>
            <p:spPr bwMode="auto">
              <a:xfrm>
                <a:off x="4289" y="2195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71" name="Freeform 458"/>
              <p:cNvSpPr>
                <a:spLocks/>
              </p:cNvSpPr>
              <p:nvPr/>
            </p:nvSpPr>
            <p:spPr bwMode="auto">
              <a:xfrm>
                <a:off x="4289" y="2207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72" name="Freeform 459"/>
              <p:cNvSpPr>
                <a:spLocks/>
              </p:cNvSpPr>
              <p:nvPr/>
            </p:nvSpPr>
            <p:spPr bwMode="auto">
              <a:xfrm>
                <a:off x="4289" y="2218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73" name="Freeform 460"/>
              <p:cNvSpPr>
                <a:spLocks/>
              </p:cNvSpPr>
              <p:nvPr/>
            </p:nvSpPr>
            <p:spPr bwMode="auto">
              <a:xfrm>
                <a:off x="4289" y="2230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74" name="Freeform 461"/>
              <p:cNvSpPr>
                <a:spLocks/>
              </p:cNvSpPr>
              <p:nvPr/>
            </p:nvSpPr>
            <p:spPr bwMode="auto">
              <a:xfrm>
                <a:off x="4289" y="2241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75" name="Freeform 462"/>
              <p:cNvSpPr>
                <a:spLocks/>
              </p:cNvSpPr>
              <p:nvPr/>
            </p:nvSpPr>
            <p:spPr bwMode="auto">
              <a:xfrm>
                <a:off x="4289" y="2253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76" name="Freeform 463"/>
              <p:cNvSpPr>
                <a:spLocks/>
              </p:cNvSpPr>
              <p:nvPr/>
            </p:nvSpPr>
            <p:spPr bwMode="auto">
              <a:xfrm>
                <a:off x="4289" y="2264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77" name="Freeform 464"/>
              <p:cNvSpPr>
                <a:spLocks/>
              </p:cNvSpPr>
              <p:nvPr/>
            </p:nvSpPr>
            <p:spPr bwMode="auto">
              <a:xfrm>
                <a:off x="4289" y="2276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78" name="Freeform 465"/>
              <p:cNvSpPr>
                <a:spLocks/>
              </p:cNvSpPr>
              <p:nvPr/>
            </p:nvSpPr>
            <p:spPr bwMode="auto">
              <a:xfrm>
                <a:off x="4289" y="2287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79" name="Freeform 466"/>
              <p:cNvSpPr>
                <a:spLocks/>
              </p:cNvSpPr>
              <p:nvPr/>
            </p:nvSpPr>
            <p:spPr bwMode="auto">
              <a:xfrm>
                <a:off x="4289" y="2299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80" name="Freeform 467"/>
              <p:cNvSpPr>
                <a:spLocks/>
              </p:cNvSpPr>
              <p:nvPr/>
            </p:nvSpPr>
            <p:spPr bwMode="auto">
              <a:xfrm>
                <a:off x="4289" y="2310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81" name="Freeform 468"/>
              <p:cNvSpPr>
                <a:spLocks/>
              </p:cNvSpPr>
              <p:nvPr/>
            </p:nvSpPr>
            <p:spPr bwMode="auto">
              <a:xfrm>
                <a:off x="4289" y="2322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82" name="Freeform 469"/>
              <p:cNvSpPr>
                <a:spLocks/>
              </p:cNvSpPr>
              <p:nvPr/>
            </p:nvSpPr>
            <p:spPr bwMode="auto">
              <a:xfrm>
                <a:off x="4289" y="2333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83" name="Freeform 470"/>
              <p:cNvSpPr>
                <a:spLocks/>
              </p:cNvSpPr>
              <p:nvPr/>
            </p:nvSpPr>
            <p:spPr bwMode="auto">
              <a:xfrm>
                <a:off x="4289" y="2345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84" name="Freeform 471"/>
              <p:cNvSpPr>
                <a:spLocks/>
              </p:cNvSpPr>
              <p:nvPr/>
            </p:nvSpPr>
            <p:spPr bwMode="auto">
              <a:xfrm>
                <a:off x="4289" y="2356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85" name="Freeform 472"/>
              <p:cNvSpPr>
                <a:spLocks/>
              </p:cNvSpPr>
              <p:nvPr/>
            </p:nvSpPr>
            <p:spPr bwMode="auto">
              <a:xfrm>
                <a:off x="4289" y="2368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86" name="Freeform 473"/>
              <p:cNvSpPr>
                <a:spLocks/>
              </p:cNvSpPr>
              <p:nvPr/>
            </p:nvSpPr>
            <p:spPr bwMode="auto">
              <a:xfrm>
                <a:off x="4289" y="2379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009" name="Group 505"/>
            <p:cNvGrpSpPr>
              <a:grpSpLocks/>
            </p:cNvGrpSpPr>
            <p:nvPr/>
          </p:nvGrpSpPr>
          <p:grpSpPr bwMode="auto">
            <a:xfrm>
              <a:off x="4404" y="2046"/>
              <a:ext cx="6" cy="339"/>
              <a:chOff x="4404" y="2046"/>
              <a:chExt cx="6" cy="339"/>
            </a:xfrm>
          </p:grpSpPr>
          <p:sp>
            <p:nvSpPr>
              <p:cNvPr id="1227" name="Freeform 475"/>
              <p:cNvSpPr>
                <a:spLocks/>
              </p:cNvSpPr>
              <p:nvPr/>
            </p:nvSpPr>
            <p:spPr bwMode="auto">
              <a:xfrm>
                <a:off x="4404" y="2046"/>
                <a:ext cx="6" cy="6"/>
              </a:xfrm>
              <a:custGeom>
                <a:avLst/>
                <a:gdLst>
                  <a:gd name="T0" fmla="*/ 12 w 12"/>
                  <a:gd name="T1" fmla="*/ 7 h 11"/>
                  <a:gd name="T2" fmla="*/ 12 w 12"/>
                  <a:gd name="T3" fmla="*/ 6 h 11"/>
                  <a:gd name="T4" fmla="*/ 10 w 12"/>
                  <a:gd name="T5" fmla="*/ 4 h 11"/>
                  <a:gd name="T6" fmla="*/ 8 w 12"/>
                  <a:gd name="T7" fmla="*/ 2 h 11"/>
                  <a:gd name="T8" fmla="*/ 6 w 12"/>
                  <a:gd name="T9" fmla="*/ 0 h 11"/>
                  <a:gd name="T10" fmla="*/ 6 w 12"/>
                  <a:gd name="T11" fmla="*/ 0 h 11"/>
                  <a:gd name="T12" fmla="*/ 4 w 12"/>
                  <a:gd name="T13" fmla="*/ 2 h 11"/>
                  <a:gd name="T14" fmla="*/ 2 w 12"/>
                  <a:gd name="T15" fmla="*/ 4 h 11"/>
                  <a:gd name="T16" fmla="*/ 0 w 12"/>
                  <a:gd name="T17" fmla="*/ 6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1">
                    <a:moveTo>
                      <a:pt x="12" y="7"/>
                    </a:move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28" name="Freeform 476"/>
              <p:cNvSpPr>
                <a:spLocks/>
              </p:cNvSpPr>
              <p:nvPr/>
            </p:nvSpPr>
            <p:spPr bwMode="auto">
              <a:xfrm>
                <a:off x="4404" y="2057"/>
                <a:ext cx="6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29" name="Freeform 477"/>
              <p:cNvSpPr>
                <a:spLocks/>
              </p:cNvSpPr>
              <p:nvPr/>
            </p:nvSpPr>
            <p:spPr bwMode="auto">
              <a:xfrm>
                <a:off x="4404" y="2069"/>
                <a:ext cx="6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30" name="Freeform 478"/>
              <p:cNvSpPr>
                <a:spLocks/>
              </p:cNvSpPr>
              <p:nvPr/>
            </p:nvSpPr>
            <p:spPr bwMode="auto">
              <a:xfrm>
                <a:off x="4404" y="2080"/>
                <a:ext cx="6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31" name="Freeform 479"/>
              <p:cNvSpPr>
                <a:spLocks/>
              </p:cNvSpPr>
              <p:nvPr/>
            </p:nvSpPr>
            <p:spPr bwMode="auto">
              <a:xfrm>
                <a:off x="4404" y="2092"/>
                <a:ext cx="6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32" name="Freeform 480"/>
              <p:cNvSpPr>
                <a:spLocks/>
              </p:cNvSpPr>
              <p:nvPr/>
            </p:nvSpPr>
            <p:spPr bwMode="auto">
              <a:xfrm>
                <a:off x="4404" y="2103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33" name="Freeform 481"/>
              <p:cNvSpPr>
                <a:spLocks/>
              </p:cNvSpPr>
              <p:nvPr/>
            </p:nvSpPr>
            <p:spPr bwMode="auto">
              <a:xfrm>
                <a:off x="4404" y="2115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34" name="Freeform 482"/>
              <p:cNvSpPr>
                <a:spLocks/>
              </p:cNvSpPr>
              <p:nvPr/>
            </p:nvSpPr>
            <p:spPr bwMode="auto">
              <a:xfrm>
                <a:off x="4404" y="2126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35" name="Freeform 483"/>
              <p:cNvSpPr>
                <a:spLocks/>
              </p:cNvSpPr>
              <p:nvPr/>
            </p:nvSpPr>
            <p:spPr bwMode="auto">
              <a:xfrm>
                <a:off x="4404" y="2138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36" name="Freeform 484"/>
              <p:cNvSpPr>
                <a:spLocks/>
              </p:cNvSpPr>
              <p:nvPr/>
            </p:nvSpPr>
            <p:spPr bwMode="auto">
              <a:xfrm>
                <a:off x="4404" y="2149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37" name="Freeform 485"/>
              <p:cNvSpPr>
                <a:spLocks/>
              </p:cNvSpPr>
              <p:nvPr/>
            </p:nvSpPr>
            <p:spPr bwMode="auto">
              <a:xfrm>
                <a:off x="4404" y="2161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38" name="Freeform 486"/>
              <p:cNvSpPr>
                <a:spLocks/>
              </p:cNvSpPr>
              <p:nvPr/>
            </p:nvSpPr>
            <p:spPr bwMode="auto">
              <a:xfrm>
                <a:off x="4404" y="2172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39" name="Freeform 487"/>
              <p:cNvSpPr>
                <a:spLocks/>
              </p:cNvSpPr>
              <p:nvPr/>
            </p:nvSpPr>
            <p:spPr bwMode="auto">
              <a:xfrm>
                <a:off x="4404" y="2184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40" name="Freeform 488"/>
              <p:cNvSpPr>
                <a:spLocks/>
              </p:cNvSpPr>
              <p:nvPr/>
            </p:nvSpPr>
            <p:spPr bwMode="auto">
              <a:xfrm>
                <a:off x="4404" y="2195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41" name="Freeform 489"/>
              <p:cNvSpPr>
                <a:spLocks/>
              </p:cNvSpPr>
              <p:nvPr/>
            </p:nvSpPr>
            <p:spPr bwMode="auto">
              <a:xfrm>
                <a:off x="4404" y="2207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42" name="Freeform 490"/>
              <p:cNvSpPr>
                <a:spLocks/>
              </p:cNvSpPr>
              <p:nvPr/>
            </p:nvSpPr>
            <p:spPr bwMode="auto">
              <a:xfrm>
                <a:off x="4404" y="2218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43" name="Freeform 491"/>
              <p:cNvSpPr>
                <a:spLocks/>
              </p:cNvSpPr>
              <p:nvPr/>
            </p:nvSpPr>
            <p:spPr bwMode="auto">
              <a:xfrm>
                <a:off x="4404" y="2230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44" name="Freeform 492"/>
              <p:cNvSpPr>
                <a:spLocks/>
              </p:cNvSpPr>
              <p:nvPr/>
            </p:nvSpPr>
            <p:spPr bwMode="auto">
              <a:xfrm>
                <a:off x="4404" y="2241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45" name="Freeform 493"/>
              <p:cNvSpPr>
                <a:spLocks/>
              </p:cNvSpPr>
              <p:nvPr/>
            </p:nvSpPr>
            <p:spPr bwMode="auto">
              <a:xfrm>
                <a:off x="4404" y="2253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46" name="Freeform 494"/>
              <p:cNvSpPr>
                <a:spLocks/>
              </p:cNvSpPr>
              <p:nvPr/>
            </p:nvSpPr>
            <p:spPr bwMode="auto">
              <a:xfrm>
                <a:off x="4404" y="2264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47" name="Freeform 495"/>
              <p:cNvSpPr>
                <a:spLocks/>
              </p:cNvSpPr>
              <p:nvPr/>
            </p:nvSpPr>
            <p:spPr bwMode="auto">
              <a:xfrm>
                <a:off x="4404" y="2276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48" name="Freeform 496"/>
              <p:cNvSpPr>
                <a:spLocks/>
              </p:cNvSpPr>
              <p:nvPr/>
            </p:nvSpPr>
            <p:spPr bwMode="auto">
              <a:xfrm>
                <a:off x="4404" y="2287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49" name="Freeform 497"/>
              <p:cNvSpPr>
                <a:spLocks/>
              </p:cNvSpPr>
              <p:nvPr/>
            </p:nvSpPr>
            <p:spPr bwMode="auto">
              <a:xfrm>
                <a:off x="4404" y="2299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50" name="Freeform 498"/>
              <p:cNvSpPr>
                <a:spLocks/>
              </p:cNvSpPr>
              <p:nvPr/>
            </p:nvSpPr>
            <p:spPr bwMode="auto">
              <a:xfrm>
                <a:off x="4404" y="2310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51" name="Freeform 499"/>
              <p:cNvSpPr>
                <a:spLocks/>
              </p:cNvSpPr>
              <p:nvPr/>
            </p:nvSpPr>
            <p:spPr bwMode="auto">
              <a:xfrm>
                <a:off x="4404" y="2322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52" name="Freeform 500"/>
              <p:cNvSpPr>
                <a:spLocks/>
              </p:cNvSpPr>
              <p:nvPr/>
            </p:nvSpPr>
            <p:spPr bwMode="auto">
              <a:xfrm>
                <a:off x="4404" y="2333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53" name="Freeform 501"/>
              <p:cNvSpPr>
                <a:spLocks/>
              </p:cNvSpPr>
              <p:nvPr/>
            </p:nvSpPr>
            <p:spPr bwMode="auto">
              <a:xfrm>
                <a:off x="4404" y="2345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54" name="Freeform 502"/>
              <p:cNvSpPr>
                <a:spLocks/>
              </p:cNvSpPr>
              <p:nvPr/>
            </p:nvSpPr>
            <p:spPr bwMode="auto">
              <a:xfrm>
                <a:off x="4404" y="2356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55" name="Freeform 503"/>
              <p:cNvSpPr>
                <a:spLocks/>
              </p:cNvSpPr>
              <p:nvPr/>
            </p:nvSpPr>
            <p:spPr bwMode="auto">
              <a:xfrm>
                <a:off x="4404" y="2368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56" name="Freeform 504"/>
              <p:cNvSpPr>
                <a:spLocks/>
              </p:cNvSpPr>
              <p:nvPr/>
            </p:nvSpPr>
            <p:spPr bwMode="auto">
              <a:xfrm>
                <a:off x="4404" y="2379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010" name="Group 536"/>
            <p:cNvGrpSpPr>
              <a:grpSpLocks/>
            </p:cNvGrpSpPr>
            <p:nvPr/>
          </p:nvGrpSpPr>
          <p:grpSpPr bwMode="auto">
            <a:xfrm>
              <a:off x="4519" y="2046"/>
              <a:ext cx="6" cy="339"/>
              <a:chOff x="4519" y="2046"/>
              <a:chExt cx="6" cy="339"/>
            </a:xfrm>
          </p:grpSpPr>
          <p:sp>
            <p:nvSpPr>
              <p:cNvPr id="1197" name="Freeform 506"/>
              <p:cNvSpPr>
                <a:spLocks/>
              </p:cNvSpPr>
              <p:nvPr/>
            </p:nvSpPr>
            <p:spPr bwMode="auto">
              <a:xfrm>
                <a:off x="4519" y="2046"/>
                <a:ext cx="6" cy="6"/>
              </a:xfrm>
              <a:custGeom>
                <a:avLst/>
                <a:gdLst>
                  <a:gd name="T0" fmla="*/ 12 w 12"/>
                  <a:gd name="T1" fmla="*/ 7 h 11"/>
                  <a:gd name="T2" fmla="*/ 12 w 12"/>
                  <a:gd name="T3" fmla="*/ 6 h 11"/>
                  <a:gd name="T4" fmla="*/ 10 w 12"/>
                  <a:gd name="T5" fmla="*/ 4 h 11"/>
                  <a:gd name="T6" fmla="*/ 8 w 12"/>
                  <a:gd name="T7" fmla="*/ 2 h 11"/>
                  <a:gd name="T8" fmla="*/ 6 w 12"/>
                  <a:gd name="T9" fmla="*/ 0 h 11"/>
                  <a:gd name="T10" fmla="*/ 6 w 12"/>
                  <a:gd name="T11" fmla="*/ 0 h 11"/>
                  <a:gd name="T12" fmla="*/ 4 w 12"/>
                  <a:gd name="T13" fmla="*/ 2 h 11"/>
                  <a:gd name="T14" fmla="*/ 2 w 12"/>
                  <a:gd name="T15" fmla="*/ 4 h 11"/>
                  <a:gd name="T16" fmla="*/ 0 w 12"/>
                  <a:gd name="T17" fmla="*/ 6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1">
                    <a:moveTo>
                      <a:pt x="12" y="7"/>
                    </a:move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98" name="Freeform 507"/>
              <p:cNvSpPr>
                <a:spLocks/>
              </p:cNvSpPr>
              <p:nvPr/>
            </p:nvSpPr>
            <p:spPr bwMode="auto">
              <a:xfrm>
                <a:off x="4519" y="2057"/>
                <a:ext cx="6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99" name="Freeform 508"/>
              <p:cNvSpPr>
                <a:spLocks/>
              </p:cNvSpPr>
              <p:nvPr/>
            </p:nvSpPr>
            <p:spPr bwMode="auto">
              <a:xfrm>
                <a:off x="4519" y="2069"/>
                <a:ext cx="6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00" name="Freeform 509"/>
              <p:cNvSpPr>
                <a:spLocks/>
              </p:cNvSpPr>
              <p:nvPr/>
            </p:nvSpPr>
            <p:spPr bwMode="auto">
              <a:xfrm>
                <a:off x="4519" y="2080"/>
                <a:ext cx="6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01" name="Freeform 510"/>
              <p:cNvSpPr>
                <a:spLocks/>
              </p:cNvSpPr>
              <p:nvPr/>
            </p:nvSpPr>
            <p:spPr bwMode="auto">
              <a:xfrm>
                <a:off x="4519" y="2092"/>
                <a:ext cx="6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02" name="Freeform 511"/>
              <p:cNvSpPr>
                <a:spLocks/>
              </p:cNvSpPr>
              <p:nvPr/>
            </p:nvSpPr>
            <p:spPr bwMode="auto">
              <a:xfrm>
                <a:off x="4519" y="2103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03" name="Freeform 512"/>
              <p:cNvSpPr>
                <a:spLocks/>
              </p:cNvSpPr>
              <p:nvPr/>
            </p:nvSpPr>
            <p:spPr bwMode="auto">
              <a:xfrm>
                <a:off x="4519" y="2115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04" name="Freeform 513"/>
              <p:cNvSpPr>
                <a:spLocks/>
              </p:cNvSpPr>
              <p:nvPr/>
            </p:nvSpPr>
            <p:spPr bwMode="auto">
              <a:xfrm>
                <a:off x="4519" y="2126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05" name="Freeform 514"/>
              <p:cNvSpPr>
                <a:spLocks/>
              </p:cNvSpPr>
              <p:nvPr/>
            </p:nvSpPr>
            <p:spPr bwMode="auto">
              <a:xfrm>
                <a:off x="4519" y="2138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06" name="Freeform 515"/>
              <p:cNvSpPr>
                <a:spLocks/>
              </p:cNvSpPr>
              <p:nvPr/>
            </p:nvSpPr>
            <p:spPr bwMode="auto">
              <a:xfrm>
                <a:off x="4519" y="2149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07" name="Freeform 516"/>
              <p:cNvSpPr>
                <a:spLocks/>
              </p:cNvSpPr>
              <p:nvPr/>
            </p:nvSpPr>
            <p:spPr bwMode="auto">
              <a:xfrm>
                <a:off x="4519" y="2161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08" name="Freeform 517"/>
              <p:cNvSpPr>
                <a:spLocks/>
              </p:cNvSpPr>
              <p:nvPr/>
            </p:nvSpPr>
            <p:spPr bwMode="auto">
              <a:xfrm>
                <a:off x="4519" y="2172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09" name="Freeform 518"/>
              <p:cNvSpPr>
                <a:spLocks/>
              </p:cNvSpPr>
              <p:nvPr/>
            </p:nvSpPr>
            <p:spPr bwMode="auto">
              <a:xfrm>
                <a:off x="4519" y="2184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10" name="Freeform 519"/>
              <p:cNvSpPr>
                <a:spLocks/>
              </p:cNvSpPr>
              <p:nvPr/>
            </p:nvSpPr>
            <p:spPr bwMode="auto">
              <a:xfrm>
                <a:off x="4519" y="2195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11" name="Freeform 520"/>
              <p:cNvSpPr>
                <a:spLocks/>
              </p:cNvSpPr>
              <p:nvPr/>
            </p:nvSpPr>
            <p:spPr bwMode="auto">
              <a:xfrm>
                <a:off x="4519" y="2207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12" name="Freeform 521"/>
              <p:cNvSpPr>
                <a:spLocks/>
              </p:cNvSpPr>
              <p:nvPr/>
            </p:nvSpPr>
            <p:spPr bwMode="auto">
              <a:xfrm>
                <a:off x="4519" y="2218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13" name="Freeform 522"/>
              <p:cNvSpPr>
                <a:spLocks/>
              </p:cNvSpPr>
              <p:nvPr/>
            </p:nvSpPr>
            <p:spPr bwMode="auto">
              <a:xfrm>
                <a:off x="4519" y="2230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14" name="Freeform 523"/>
              <p:cNvSpPr>
                <a:spLocks/>
              </p:cNvSpPr>
              <p:nvPr/>
            </p:nvSpPr>
            <p:spPr bwMode="auto">
              <a:xfrm>
                <a:off x="4519" y="2241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15" name="Freeform 524"/>
              <p:cNvSpPr>
                <a:spLocks/>
              </p:cNvSpPr>
              <p:nvPr/>
            </p:nvSpPr>
            <p:spPr bwMode="auto">
              <a:xfrm>
                <a:off x="4519" y="2253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16" name="Freeform 525"/>
              <p:cNvSpPr>
                <a:spLocks/>
              </p:cNvSpPr>
              <p:nvPr/>
            </p:nvSpPr>
            <p:spPr bwMode="auto">
              <a:xfrm>
                <a:off x="4519" y="2264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17" name="Freeform 526"/>
              <p:cNvSpPr>
                <a:spLocks/>
              </p:cNvSpPr>
              <p:nvPr/>
            </p:nvSpPr>
            <p:spPr bwMode="auto">
              <a:xfrm>
                <a:off x="4519" y="2276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18" name="Freeform 527"/>
              <p:cNvSpPr>
                <a:spLocks/>
              </p:cNvSpPr>
              <p:nvPr/>
            </p:nvSpPr>
            <p:spPr bwMode="auto">
              <a:xfrm>
                <a:off x="4519" y="2287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19" name="Freeform 528"/>
              <p:cNvSpPr>
                <a:spLocks/>
              </p:cNvSpPr>
              <p:nvPr/>
            </p:nvSpPr>
            <p:spPr bwMode="auto">
              <a:xfrm>
                <a:off x="4519" y="2299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20" name="Freeform 529"/>
              <p:cNvSpPr>
                <a:spLocks/>
              </p:cNvSpPr>
              <p:nvPr/>
            </p:nvSpPr>
            <p:spPr bwMode="auto">
              <a:xfrm>
                <a:off x="4519" y="2310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21" name="Freeform 530"/>
              <p:cNvSpPr>
                <a:spLocks/>
              </p:cNvSpPr>
              <p:nvPr/>
            </p:nvSpPr>
            <p:spPr bwMode="auto">
              <a:xfrm>
                <a:off x="4519" y="2322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22" name="Freeform 531"/>
              <p:cNvSpPr>
                <a:spLocks/>
              </p:cNvSpPr>
              <p:nvPr/>
            </p:nvSpPr>
            <p:spPr bwMode="auto">
              <a:xfrm>
                <a:off x="4519" y="2333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23" name="Freeform 532"/>
              <p:cNvSpPr>
                <a:spLocks/>
              </p:cNvSpPr>
              <p:nvPr/>
            </p:nvSpPr>
            <p:spPr bwMode="auto">
              <a:xfrm>
                <a:off x="4519" y="2345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24" name="Freeform 533"/>
              <p:cNvSpPr>
                <a:spLocks/>
              </p:cNvSpPr>
              <p:nvPr/>
            </p:nvSpPr>
            <p:spPr bwMode="auto">
              <a:xfrm>
                <a:off x="4519" y="2356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25" name="Freeform 534"/>
              <p:cNvSpPr>
                <a:spLocks/>
              </p:cNvSpPr>
              <p:nvPr/>
            </p:nvSpPr>
            <p:spPr bwMode="auto">
              <a:xfrm>
                <a:off x="4519" y="2368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226" name="Freeform 535"/>
              <p:cNvSpPr>
                <a:spLocks/>
              </p:cNvSpPr>
              <p:nvPr/>
            </p:nvSpPr>
            <p:spPr bwMode="auto">
              <a:xfrm>
                <a:off x="4519" y="2379"/>
                <a:ext cx="6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011" name="Group 567"/>
            <p:cNvGrpSpPr>
              <a:grpSpLocks/>
            </p:cNvGrpSpPr>
            <p:nvPr/>
          </p:nvGrpSpPr>
          <p:grpSpPr bwMode="auto">
            <a:xfrm>
              <a:off x="4634" y="2046"/>
              <a:ext cx="6" cy="339"/>
              <a:chOff x="4634" y="2046"/>
              <a:chExt cx="6" cy="339"/>
            </a:xfrm>
          </p:grpSpPr>
          <p:sp>
            <p:nvSpPr>
              <p:cNvPr id="1167" name="Freeform 537"/>
              <p:cNvSpPr>
                <a:spLocks/>
              </p:cNvSpPr>
              <p:nvPr/>
            </p:nvSpPr>
            <p:spPr bwMode="auto">
              <a:xfrm>
                <a:off x="4634" y="2046"/>
                <a:ext cx="6" cy="6"/>
              </a:xfrm>
              <a:custGeom>
                <a:avLst/>
                <a:gdLst>
                  <a:gd name="T0" fmla="*/ 11 w 11"/>
                  <a:gd name="T1" fmla="*/ 7 h 11"/>
                  <a:gd name="T2" fmla="*/ 11 w 11"/>
                  <a:gd name="T3" fmla="*/ 6 h 11"/>
                  <a:gd name="T4" fmla="*/ 9 w 11"/>
                  <a:gd name="T5" fmla="*/ 4 h 11"/>
                  <a:gd name="T6" fmla="*/ 7 w 11"/>
                  <a:gd name="T7" fmla="*/ 2 h 11"/>
                  <a:gd name="T8" fmla="*/ 5 w 11"/>
                  <a:gd name="T9" fmla="*/ 0 h 11"/>
                  <a:gd name="T10" fmla="*/ 5 w 11"/>
                  <a:gd name="T11" fmla="*/ 0 h 11"/>
                  <a:gd name="T12" fmla="*/ 3 w 11"/>
                  <a:gd name="T13" fmla="*/ 2 h 11"/>
                  <a:gd name="T14" fmla="*/ 1 w 11"/>
                  <a:gd name="T15" fmla="*/ 4 h 11"/>
                  <a:gd name="T16" fmla="*/ 0 w 11"/>
                  <a:gd name="T17" fmla="*/ 6 h 11"/>
                  <a:gd name="T18" fmla="*/ 0 w 11"/>
                  <a:gd name="T19" fmla="*/ 6 h 11"/>
                  <a:gd name="T20" fmla="*/ 0 w 11"/>
                  <a:gd name="T21" fmla="*/ 6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1">
                    <a:moveTo>
                      <a:pt x="11" y="7"/>
                    </a:move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8" name="Freeform 538"/>
              <p:cNvSpPr>
                <a:spLocks/>
              </p:cNvSpPr>
              <p:nvPr/>
            </p:nvSpPr>
            <p:spPr bwMode="auto">
              <a:xfrm>
                <a:off x="4634" y="2057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9" name="Freeform 539"/>
              <p:cNvSpPr>
                <a:spLocks/>
              </p:cNvSpPr>
              <p:nvPr/>
            </p:nvSpPr>
            <p:spPr bwMode="auto">
              <a:xfrm>
                <a:off x="4634" y="2069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0" name="Freeform 540"/>
              <p:cNvSpPr>
                <a:spLocks/>
              </p:cNvSpPr>
              <p:nvPr/>
            </p:nvSpPr>
            <p:spPr bwMode="auto">
              <a:xfrm>
                <a:off x="4634" y="2080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1" name="Freeform 541"/>
              <p:cNvSpPr>
                <a:spLocks/>
              </p:cNvSpPr>
              <p:nvPr/>
            </p:nvSpPr>
            <p:spPr bwMode="auto">
              <a:xfrm>
                <a:off x="4634" y="2092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2" name="Freeform 542"/>
              <p:cNvSpPr>
                <a:spLocks/>
              </p:cNvSpPr>
              <p:nvPr/>
            </p:nvSpPr>
            <p:spPr bwMode="auto">
              <a:xfrm>
                <a:off x="4634" y="210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3" name="Freeform 543"/>
              <p:cNvSpPr>
                <a:spLocks/>
              </p:cNvSpPr>
              <p:nvPr/>
            </p:nvSpPr>
            <p:spPr bwMode="auto">
              <a:xfrm>
                <a:off x="4634" y="211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4" name="Freeform 544"/>
              <p:cNvSpPr>
                <a:spLocks/>
              </p:cNvSpPr>
              <p:nvPr/>
            </p:nvSpPr>
            <p:spPr bwMode="auto">
              <a:xfrm>
                <a:off x="4634" y="212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5" name="Freeform 545"/>
              <p:cNvSpPr>
                <a:spLocks/>
              </p:cNvSpPr>
              <p:nvPr/>
            </p:nvSpPr>
            <p:spPr bwMode="auto">
              <a:xfrm>
                <a:off x="4634" y="213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6" name="Freeform 546"/>
              <p:cNvSpPr>
                <a:spLocks/>
              </p:cNvSpPr>
              <p:nvPr/>
            </p:nvSpPr>
            <p:spPr bwMode="auto">
              <a:xfrm>
                <a:off x="4634" y="214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7" name="Freeform 547"/>
              <p:cNvSpPr>
                <a:spLocks/>
              </p:cNvSpPr>
              <p:nvPr/>
            </p:nvSpPr>
            <p:spPr bwMode="auto">
              <a:xfrm>
                <a:off x="4634" y="216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8" name="Freeform 548"/>
              <p:cNvSpPr>
                <a:spLocks/>
              </p:cNvSpPr>
              <p:nvPr/>
            </p:nvSpPr>
            <p:spPr bwMode="auto">
              <a:xfrm>
                <a:off x="4634" y="217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9" name="Freeform 549"/>
              <p:cNvSpPr>
                <a:spLocks/>
              </p:cNvSpPr>
              <p:nvPr/>
            </p:nvSpPr>
            <p:spPr bwMode="auto">
              <a:xfrm>
                <a:off x="4634" y="218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80" name="Freeform 550"/>
              <p:cNvSpPr>
                <a:spLocks/>
              </p:cNvSpPr>
              <p:nvPr/>
            </p:nvSpPr>
            <p:spPr bwMode="auto">
              <a:xfrm>
                <a:off x="4634" y="219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81" name="Freeform 551"/>
              <p:cNvSpPr>
                <a:spLocks/>
              </p:cNvSpPr>
              <p:nvPr/>
            </p:nvSpPr>
            <p:spPr bwMode="auto">
              <a:xfrm>
                <a:off x="4634" y="220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82" name="Freeform 552"/>
              <p:cNvSpPr>
                <a:spLocks/>
              </p:cNvSpPr>
              <p:nvPr/>
            </p:nvSpPr>
            <p:spPr bwMode="auto">
              <a:xfrm>
                <a:off x="4634" y="221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83" name="Freeform 553"/>
              <p:cNvSpPr>
                <a:spLocks/>
              </p:cNvSpPr>
              <p:nvPr/>
            </p:nvSpPr>
            <p:spPr bwMode="auto">
              <a:xfrm>
                <a:off x="4634" y="223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84" name="Freeform 554"/>
              <p:cNvSpPr>
                <a:spLocks/>
              </p:cNvSpPr>
              <p:nvPr/>
            </p:nvSpPr>
            <p:spPr bwMode="auto">
              <a:xfrm>
                <a:off x="4634" y="224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85" name="Freeform 555"/>
              <p:cNvSpPr>
                <a:spLocks/>
              </p:cNvSpPr>
              <p:nvPr/>
            </p:nvSpPr>
            <p:spPr bwMode="auto">
              <a:xfrm>
                <a:off x="4634" y="225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86" name="Freeform 556"/>
              <p:cNvSpPr>
                <a:spLocks/>
              </p:cNvSpPr>
              <p:nvPr/>
            </p:nvSpPr>
            <p:spPr bwMode="auto">
              <a:xfrm>
                <a:off x="4634" y="226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87" name="Freeform 557"/>
              <p:cNvSpPr>
                <a:spLocks/>
              </p:cNvSpPr>
              <p:nvPr/>
            </p:nvSpPr>
            <p:spPr bwMode="auto">
              <a:xfrm>
                <a:off x="4634" y="227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88" name="Freeform 558"/>
              <p:cNvSpPr>
                <a:spLocks/>
              </p:cNvSpPr>
              <p:nvPr/>
            </p:nvSpPr>
            <p:spPr bwMode="auto">
              <a:xfrm>
                <a:off x="4634" y="228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89" name="Freeform 559"/>
              <p:cNvSpPr>
                <a:spLocks/>
              </p:cNvSpPr>
              <p:nvPr/>
            </p:nvSpPr>
            <p:spPr bwMode="auto">
              <a:xfrm>
                <a:off x="4634" y="229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90" name="Freeform 560"/>
              <p:cNvSpPr>
                <a:spLocks/>
              </p:cNvSpPr>
              <p:nvPr/>
            </p:nvSpPr>
            <p:spPr bwMode="auto">
              <a:xfrm>
                <a:off x="4634" y="231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91" name="Freeform 561"/>
              <p:cNvSpPr>
                <a:spLocks/>
              </p:cNvSpPr>
              <p:nvPr/>
            </p:nvSpPr>
            <p:spPr bwMode="auto">
              <a:xfrm>
                <a:off x="4634" y="232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92" name="Freeform 562"/>
              <p:cNvSpPr>
                <a:spLocks/>
              </p:cNvSpPr>
              <p:nvPr/>
            </p:nvSpPr>
            <p:spPr bwMode="auto">
              <a:xfrm>
                <a:off x="4634" y="233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93" name="Freeform 563"/>
              <p:cNvSpPr>
                <a:spLocks/>
              </p:cNvSpPr>
              <p:nvPr/>
            </p:nvSpPr>
            <p:spPr bwMode="auto">
              <a:xfrm>
                <a:off x="4634" y="234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94" name="Freeform 564"/>
              <p:cNvSpPr>
                <a:spLocks/>
              </p:cNvSpPr>
              <p:nvPr/>
            </p:nvSpPr>
            <p:spPr bwMode="auto">
              <a:xfrm>
                <a:off x="4634" y="235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95" name="Freeform 565"/>
              <p:cNvSpPr>
                <a:spLocks/>
              </p:cNvSpPr>
              <p:nvPr/>
            </p:nvSpPr>
            <p:spPr bwMode="auto">
              <a:xfrm>
                <a:off x="4634" y="236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96" name="Freeform 566"/>
              <p:cNvSpPr>
                <a:spLocks/>
              </p:cNvSpPr>
              <p:nvPr/>
            </p:nvSpPr>
            <p:spPr bwMode="auto">
              <a:xfrm>
                <a:off x="4634" y="237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3 w 11"/>
                  <a:gd name="T13" fmla="*/ 0 h 11"/>
                  <a:gd name="T14" fmla="*/ 1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1 w 11"/>
                  <a:gd name="T23" fmla="*/ 7 h 11"/>
                  <a:gd name="T24" fmla="*/ 3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012" name="Group 598"/>
            <p:cNvGrpSpPr>
              <a:grpSpLocks/>
            </p:cNvGrpSpPr>
            <p:nvPr/>
          </p:nvGrpSpPr>
          <p:grpSpPr bwMode="auto">
            <a:xfrm>
              <a:off x="4749" y="2046"/>
              <a:ext cx="6" cy="339"/>
              <a:chOff x="4749" y="2046"/>
              <a:chExt cx="6" cy="339"/>
            </a:xfrm>
          </p:grpSpPr>
          <p:sp>
            <p:nvSpPr>
              <p:cNvPr id="1137" name="Freeform 568"/>
              <p:cNvSpPr>
                <a:spLocks/>
              </p:cNvSpPr>
              <p:nvPr/>
            </p:nvSpPr>
            <p:spPr bwMode="auto">
              <a:xfrm>
                <a:off x="4749" y="2046"/>
                <a:ext cx="6" cy="6"/>
              </a:xfrm>
              <a:custGeom>
                <a:avLst/>
                <a:gdLst>
                  <a:gd name="T0" fmla="*/ 11 w 11"/>
                  <a:gd name="T1" fmla="*/ 7 h 11"/>
                  <a:gd name="T2" fmla="*/ 11 w 11"/>
                  <a:gd name="T3" fmla="*/ 6 h 11"/>
                  <a:gd name="T4" fmla="*/ 9 w 11"/>
                  <a:gd name="T5" fmla="*/ 4 h 11"/>
                  <a:gd name="T6" fmla="*/ 7 w 11"/>
                  <a:gd name="T7" fmla="*/ 2 h 11"/>
                  <a:gd name="T8" fmla="*/ 5 w 11"/>
                  <a:gd name="T9" fmla="*/ 0 h 11"/>
                  <a:gd name="T10" fmla="*/ 5 w 11"/>
                  <a:gd name="T11" fmla="*/ 0 h 11"/>
                  <a:gd name="T12" fmla="*/ 4 w 11"/>
                  <a:gd name="T13" fmla="*/ 2 h 11"/>
                  <a:gd name="T14" fmla="*/ 2 w 11"/>
                  <a:gd name="T15" fmla="*/ 4 h 11"/>
                  <a:gd name="T16" fmla="*/ 0 w 11"/>
                  <a:gd name="T17" fmla="*/ 6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1">
                    <a:moveTo>
                      <a:pt x="11" y="7"/>
                    </a:move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38" name="Freeform 569"/>
              <p:cNvSpPr>
                <a:spLocks/>
              </p:cNvSpPr>
              <p:nvPr/>
            </p:nvSpPr>
            <p:spPr bwMode="auto">
              <a:xfrm>
                <a:off x="4749" y="2057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39" name="Freeform 570"/>
              <p:cNvSpPr>
                <a:spLocks/>
              </p:cNvSpPr>
              <p:nvPr/>
            </p:nvSpPr>
            <p:spPr bwMode="auto">
              <a:xfrm>
                <a:off x="4749" y="2069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0" name="Freeform 571"/>
              <p:cNvSpPr>
                <a:spLocks/>
              </p:cNvSpPr>
              <p:nvPr/>
            </p:nvSpPr>
            <p:spPr bwMode="auto">
              <a:xfrm>
                <a:off x="4749" y="2080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1" name="Freeform 572"/>
              <p:cNvSpPr>
                <a:spLocks/>
              </p:cNvSpPr>
              <p:nvPr/>
            </p:nvSpPr>
            <p:spPr bwMode="auto">
              <a:xfrm>
                <a:off x="4749" y="2092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2" name="Freeform 573"/>
              <p:cNvSpPr>
                <a:spLocks/>
              </p:cNvSpPr>
              <p:nvPr/>
            </p:nvSpPr>
            <p:spPr bwMode="auto">
              <a:xfrm>
                <a:off x="4749" y="210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3" name="Freeform 574"/>
              <p:cNvSpPr>
                <a:spLocks/>
              </p:cNvSpPr>
              <p:nvPr/>
            </p:nvSpPr>
            <p:spPr bwMode="auto">
              <a:xfrm>
                <a:off x="4749" y="211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4" name="Freeform 575"/>
              <p:cNvSpPr>
                <a:spLocks/>
              </p:cNvSpPr>
              <p:nvPr/>
            </p:nvSpPr>
            <p:spPr bwMode="auto">
              <a:xfrm>
                <a:off x="4749" y="212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5" name="Freeform 576"/>
              <p:cNvSpPr>
                <a:spLocks/>
              </p:cNvSpPr>
              <p:nvPr/>
            </p:nvSpPr>
            <p:spPr bwMode="auto">
              <a:xfrm>
                <a:off x="4749" y="213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6" name="Freeform 577"/>
              <p:cNvSpPr>
                <a:spLocks/>
              </p:cNvSpPr>
              <p:nvPr/>
            </p:nvSpPr>
            <p:spPr bwMode="auto">
              <a:xfrm>
                <a:off x="4749" y="214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7" name="Freeform 578"/>
              <p:cNvSpPr>
                <a:spLocks/>
              </p:cNvSpPr>
              <p:nvPr/>
            </p:nvSpPr>
            <p:spPr bwMode="auto">
              <a:xfrm>
                <a:off x="4749" y="216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8" name="Freeform 579"/>
              <p:cNvSpPr>
                <a:spLocks/>
              </p:cNvSpPr>
              <p:nvPr/>
            </p:nvSpPr>
            <p:spPr bwMode="auto">
              <a:xfrm>
                <a:off x="4749" y="217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49" name="Freeform 580"/>
              <p:cNvSpPr>
                <a:spLocks/>
              </p:cNvSpPr>
              <p:nvPr/>
            </p:nvSpPr>
            <p:spPr bwMode="auto">
              <a:xfrm>
                <a:off x="4749" y="218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0" name="Freeform 581"/>
              <p:cNvSpPr>
                <a:spLocks/>
              </p:cNvSpPr>
              <p:nvPr/>
            </p:nvSpPr>
            <p:spPr bwMode="auto">
              <a:xfrm>
                <a:off x="4749" y="219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1" name="Freeform 582"/>
              <p:cNvSpPr>
                <a:spLocks/>
              </p:cNvSpPr>
              <p:nvPr/>
            </p:nvSpPr>
            <p:spPr bwMode="auto">
              <a:xfrm>
                <a:off x="4749" y="220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2" name="Freeform 583"/>
              <p:cNvSpPr>
                <a:spLocks/>
              </p:cNvSpPr>
              <p:nvPr/>
            </p:nvSpPr>
            <p:spPr bwMode="auto">
              <a:xfrm>
                <a:off x="4749" y="221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3" name="Freeform 584"/>
              <p:cNvSpPr>
                <a:spLocks/>
              </p:cNvSpPr>
              <p:nvPr/>
            </p:nvSpPr>
            <p:spPr bwMode="auto">
              <a:xfrm>
                <a:off x="4749" y="223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4" name="Freeform 585"/>
              <p:cNvSpPr>
                <a:spLocks/>
              </p:cNvSpPr>
              <p:nvPr/>
            </p:nvSpPr>
            <p:spPr bwMode="auto">
              <a:xfrm>
                <a:off x="4749" y="224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5" name="Freeform 586"/>
              <p:cNvSpPr>
                <a:spLocks/>
              </p:cNvSpPr>
              <p:nvPr/>
            </p:nvSpPr>
            <p:spPr bwMode="auto">
              <a:xfrm>
                <a:off x="4749" y="225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6" name="Freeform 587"/>
              <p:cNvSpPr>
                <a:spLocks/>
              </p:cNvSpPr>
              <p:nvPr/>
            </p:nvSpPr>
            <p:spPr bwMode="auto">
              <a:xfrm>
                <a:off x="4749" y="226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7" name="Freeform 588"/>
              <p:cNvSpPr>
                <a:spLocks/>
              </p:cNvSpPr>
              <p:nvPr/>
            </p:nvSpPr>
            <p:spPr bwMode="auto">
              <a:xfrm>
                <a:off x="4749" y="227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8" name="Freeform 589"/>
              <p:cNvSpPr>
                <a:spLocks/>
              </p:cNvSpPr>
              <p:nvPr/>
            </p:nvSpPr>
            <p:spPr bwMode="auto">
              <a:xfrm>
                <a:off x="4749" y="228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9" name="Freeform 590"/>
              <p:cNvSpPr>
                <a:spLocks/>
              </p:cNvSpPr>
              <p:nvPr/>
            </p:nvSpPr>
            <p:spPr bwMode="auto">
              <a:xfrm>
                <a:off x="4749" y="229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0" name="Freeform 591"/>
              <p:cNvSpPr>
                <a:spLocks/>
              </p:cNvSpPr>
              <p:nvPr/>
            </p:nvSpPr>
            <p:spPr bwMode="auto">
              <a:xfrm>
                <a:off x="4749" y="231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1" name="Freeform 592"/>
              <p:cNvSpPr>
                <a:spLocks/>
              </p:cNvSpPr>
              <p:nvPr/>
            </p:nvSpPr>
            <p:spPr bwMode="auto">
              <a:xfrm>
                <a:off x="4749" y="232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2" name="Freeform 593"/>
              <p:cNvSpPr>
                <a:spLocks/>
              </p:cNvSpPr>
              <p:nvPr/>
            </p:nvSpPr>
            <p:spPr bwMode="auto">
              <a:xfrm>
                <a:off x="4749" y="233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3" name="Freeform 594"/>
              <p:cNvSpPr>
                <a:spLocks/>
              </p:cNvSpPr>
              <p:nvPr/>
            </p:nvSpPr>
            <p:spPr bwMode="auto">
              <a:xfrm>
                <a:off x="4749" y="234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4" name="Freeform 595"/>
              <p:cNvSpPr>
                <a:spLocks/>
              </p:cNvSpPr>
              <p:nvPr/>
            </p:nvSpPr>
            <p:spPr bwMode="auto">
              <a:xfrm>
                <a:off x="4749" y="235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5" name="Freeform 596"/>
              <p:cNvSpPr>
                <a:spLocks/>
              </p:cNvSpPr>
              <p:nvPr/>
            </p:nvSpPr>
            <p:spPr bwMode="auto">
              <a:xfrm>
                <a:off x="4749" y="236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6" name="Freeform 597"/>
              <p:cNvSpPr>
                <a:spLocks/>
              </p:cNvSpPr>
              <p:nvPr/>
            </p:nvSpPr>
            <p:spPr bwMode="auto">
              <a:xfrm>
                <a:off x="4749" y="237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5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5 w 11"/>
                  <a:gd name="T27" fmla="*/ 11 h 11"/>
                  <a:gd name="T28" fmla="*/ 5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013" name="Group 629"/>
            <p:cNvGrpSpPr>
              <a:grpSpLocks/>
            </p:cNvGrpSpPr>
            <p:nvPr/>
          </p:nvGrpSpPr>
          <p:grpSpPr bwMode="auto">
            <a:xfrm>
              <a:off x="4864" y="2046"/>
              <a:ext cx="6" cy="339"/>
              <a:chOff x="4864" y="2046"/>
              <a:chExt cx="6" cy="339"/>
            </a:xfrm>
          </p:grpSpPr>
          <p:sp>
            <p:nvSpPr>
              <p:cNvPr id="1107" name="Freeform 599"/>
              <p:cNvSpPr>
                <a:spLocks/>
              </p:cNvSpPr>
              <p:nvPr/>
            </p:nvSpPr>
            <p:spPr bwMode="auto">
              <a:xfrm>
                <a:off x="4864" y="2046"/>
                <a:ext cx="6" cy="6"/>
              </a:xfrm>
              <a:custGeom>
                <a:avLst/>
                <a:gdLst>
                  <a:gd name="T0" fmla="*/ 11 w 11"/>
                  <a:gd name="T1" fmla="*/ 7 h 11"/>
                  <a:gd name="T2" fmla="*/ 11 w 11"/>
                  <a:gd name="T3" fmla="*/ 6 h 11"/>
                  <a:gd name="T4" fmla="*/ 9 w 11"/>
                  <a:gd name="T5" fmla="*/ 4 h 11"/>
                  <a:gd name="T6" fmla="*/ 7 w 11"/>
                  <a:gd name="T7" fmla="*/ 2 h 11"/>
                  <a:gd name="T8" fmla="*/ 6 w 11"/>
                  <a:gd name="T9" fmla="*/ 0 h 11"/>
                  <a:gd name="T10" fmla="*/ 6 w 11"/>
                  <a:gd name="T11" fmla="*/ 0 h 11"/>
                  <a:gd name="T12" fmla="*/ 4 w 11"/>
                  <a:gd name="T13" fmla="*/ 2 h 11"/>
                  <a:gd name="T14" fmla="*/ 2 w 11"/>
                  <a:gd name="T15" fmla="*/ 4 h 11"/>
                  <a:gd name="T16" fmla="*/ 0 w 11"/>
                  <a:gd name="T17" fmla="*/ 6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1">
                    <a:moveTo>
                      <a:pt x="11" y="7"/>
                    </a:moveTo>
                    <a:lnTo>
                      <a:pt x="11" y="6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08" name="Freeform 600"/>
              <p:cNvSpPr>
                <a:spLocks/>
              </p:cNvSpPr>
              <p:nvPr/>
            </p:nvSpPr>
            <p:spPr bwMode="auto">
              <a:xfrm>
                <a:off x="4864" y="2057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09" name="Freeform 601"/>
              <p:cNvSpPr>
                <a:spLocks/>
              </p:cNvSpPr>
              <p:nvPr/>
            </p:nvSpPr>
            <p:spPr bwMode="auto">
              <a:xfrm>
                <a:off x="4864" y="2069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10" name="Freeform 602"/>
              <p:cNvSpPr>
                <a:spLocks/>
              </p:cNvSpPr>
              <p:nvPr/>
            </p:nvSpPr>
            <p:spPr bwMode="auto">
              <a:xfrm>
                <a:off x="4864" y="2080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11" name="Freeform 603"/>
              <p:cNvSpPr>
                <a:spLocks/>
              </p:cNvSpPr>
              <p:nvPr/>
            </p:nvSpPr>
            <p:spPr bwMode="auto">
              <a:xfrm>
                <a:off x="4864" y="2092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12" name="Freeform 604"/>
              <p:cNvSpPr>
                <a:spLocks/>
              </p:cNvSpPr>
              <p:nvPr/>
            </p:nvSpPr>
            <p:spPr bwMode="auto">
              <a:xfrm>
                <a:off x="4864" y="210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13" name="Freeform 605"/>
              <p:cNvSpPr>
                <a:spLocks/>
              </p:cNvSpPr>
              <p:nvPr/>
            </p:nvSpPr>
            <p:spPr bwMode="auto">
              <a:xfrm>
                <a:off x="4864" y="211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14" name="Freeform 606"/>
              <p:cNvSpPr>
                <a:spLocks/>
              </p:cNvSpPr>
              <p:nvPr/>
            </p:nvSpPr>
            <p:spPr bwMode="auto">
              <a:xfrm>
                <a:off x="4864" y="212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15" name="Freeform 607"/>
              <p:cNvSpPr>
                <a:spLocks/>
              </p:cNvSpPr>
              <p:nvPr/>
            </p:nvSpPr>
            <p:spPr bwMode="auto">
              <a:xfrm>
                <a:off x="4864" y="213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16" name="Freeform 608"/>
              <p:cNvSpPr>
                <a:spLocks/>
              </p:cNvSpPr>
              <p:nvPr/>
            </p:nvSpPr>
            <p:spPr bwMode="auto">
              <a:xfrm>
                <a:off x="4864" y="214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17" name="Freeform 609"/>
              <p:cNvSpPr>
                <a:spLocks/>
              </p:cNvSpPr>
              <p:nvPr/>
            </p:nvSpPr>
            <p:spPr bwMode="auto">
              <a:xfrm>
                <a:off x="4864" y="216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18" name="Freeform 610"/>
              <p:cNvSpPr>
                <a:spLocks/>
              </p:cNvSpPr>
              <p:nvPr/>
            </p:nvSpPr>
            <p:spPr bwMode="auto">
              <a:xfrm>
                <a:off x="4864" y="217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19" name="Freeform 611"/>
              <p:cNvSpPr>
                <a:spLocks/>
              </p:cNvSpPr>
              <p:nvPr/>
            </p:nvSpPr>
            <p:spPr bwMode="auto">
              <a:xfrm>
                <a:off x="4864" y="218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20" name="Freeform 612"/>
              <p:cNvSpPr>
                <a:spLocks/>
              </p:cNvSpPr>
              <p:nvPr/>
            </p:nvSpPr>
            <p:spPr bwMode="auto">
              <a:xfrm>
                <a:off x="4864" y="219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21" name="Freeform 613"/>
              <p:cNvSpPr>
                <a:spLocks/>
              </p:cNvSpPr>
              <p:nvPr/>
            </p:nvSpPr>
            <p:spPr bwMode="auto">
              <a:xfrm>
                <a:off x="4864" y="220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22" name="Freeform 614"/>
              <p:cNvSpPr>
                <a:spLocks/>
              </p:cNvSpPr>
              <p:nvPr/>
            </p:nvSpPr>
            <p:spPr bwMode="auto">
              <a:xfrm>
                <a:off x="4864" y="221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23" name="Freeform 615"/>
              <p:cNvSpPr>
                <a:spLocks/>
              </p:cNvSpPr>
              <p:nvPr/>
            </p:nvSpPr>
            <p:spPr bwMode="auto">
              <a:xfrm>
                <a:off x="4864" y="223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24" name="Freeform 616"/>
              <p:cNvSpPr>
                <a:spLocks/>
              </p:cNvSpPr>
              <p:nvPr/>
            </p:nvSpPr>
            <p:spPr bwMode="auto">
              <a:xfrm>
                <a:off x="4864" y="224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25" name="Freeform 617"/>
              <p:cNvSpPr>
                <a:spLocks/>
              </p:cNvSpPr>
              <p:nvPr/>
            </p:nvSpPr>
            <p:spPr bwMode="auto">
              <a:xfrm>
                <a:off x="4864" y="225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26" name="Freeform 618"/>
              <p:cNvSpPr>
                <a:spLocks/>
              </p:cNvSpPr>
              <p:nvPr/>
            </p:nvSpPr>
            <p:spPr bwMode="auto">
              <a:xfrm>
                <a:off x="4864" y="226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27" name="Freeform 619"/>
              <p:cNvSpPr>
                <a:spLocks/>
              </p:cNvSpPr>
              <p:nvPr/>
            </p:nvSpPr>
            <p:spPr bwMode="auto">
              <a:xfrm>
                <a:off x="4864" y="227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28" name="Freeform 620"/>
              <p:cNvSpPr>
                <a:spLocks/>
              </p:cNvSpPr>
              <p:nvPr/>
            </p:nvSpPr>
            <p:spPr bwMode="auto">
              <a:xfrm>
                <a:off x="4864" y="228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29" name="Freeform 621"/>
              <p:cNvSpPr>
                <a:spLocks/>
              </p:cNvSpPr>
              <p:nvPr/>
            </p:nvSpPr>
            <p:spPr bwMode="auto">
              <a:xfrm>
                <a:off x="4864" y="229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30" name="Freeform 622"/>
              <p:cNvSpPr>
                <a:spLocks/>
              </p:cNvSpPr>
              <p:nvPr/>
            </p:nvSpPr>
            <p:spPr bwMode="auto">
              <a:xfrm>
                <a:off x="4864" y="231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31" name="Freeform 623"/>
              <p:cNvSpPr>
                <a:spLocks/>
              </p:cNvSpPr>
              <p:nvPr/>
            </p:nvSpPr>
            <p:spPr bwMode="auto">
              <a:xfrm>
                <a:off x="4864" y="232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32" name="Freeform 624"/>
              <p:cNvSpPr>
                <a:spLocks/>
              </p:cNvSpPr>
              <p:nvPr/>
            </p:nvSpPr>
            <p:spPr bwMode="auto">
              <a:xfrm>
                <a:off x="4864" y="233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33" name="Freeform 625"/>
              <p:cNvSpPr>
                <a:spLocks/>
              </p:cNvSpPr>
              <p:nvPr/>
            </p:nvSpPr>
            <p:spPr bwMode="auto">
              <a:xfrm>
                <a:off x="4864" y="234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34" name="Freeform 626"/>
              <p:cNvSpPr>
                <a:spLocks/>
              </p:cNvSpPr>
              <p:nvPr/>
            </p:nvSpPr>
            <p:spPr bwMode="auto">
              <a:xfrm>
                <a:off x="4864" y="235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35" name="Freeform 627"/>
              <p:cNvSpPr>
                <a:spLocks/>
              </p:cNvSpPr>
              <p:nvPr/>
            </p:nvSpPr>
            <p:spPr bwMode="auto">
              <a:xfrm>
                <a:off x="4864" y="236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36" name="Freeform 628"/>
              <p:cNvSpPr>
                <a:spLocks/>
              </p:cNvSpPr>
              <p:nvPr/>
            </p:nvSpPr>
            <p:spPr bwMode="auto">
              <a:xfrm>
                <a:off x="4864" y="237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9 w 11"/>
                  <a:gd name="T7" fmla="*/ 0 h 11"/>
                  <a:gd name="T8" fmla="*/ 7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7 w 11"/>
                  <a:gd name="T31" fmla="*/ 9 h 11"/>
                  <a:gd name="T32" fmla="*/ 9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014" name="Group 660"/>
            <p:cNvGrpSpPr>
              <a:grpSpLocks/>
            </p:cNvGrpSpPr>
            <p:nvPr/>
          </p:nvGrpSpPr>
          <p:grpSpPr bwMode="auto">
            <a:xfrm>
              <a:off x="4979" y="2046"/>
              <a:ext cx="6" cy="339"/>
              <a:chOff x="4979" y="2046"/>
              <a:chExt cx="6" cy="339"/>
            </a:xfrm>
          </p:grpSpPr>
          <p:sp>
            <p:nvSpPr>
              <p:cNvPr id="1077" name="Freeform 630"/>
              <p:cNvSpPr>
                <a:spLocks/>
              </p:cNvSpPr>
              <p:nvPr/>
            </p:nvSpPr>
            <p:spPr bwMode="auto">
              <a:xfrm>
                <a:off x="4979" y="2046"/>
                <a:ext cx="6" cy="6"/>
              </a:xfrm>
              <a:custGeom>
                <a:avLst/>
                <a:gdLst>
                  <a:gd name="T0" fmla="*/ 11 w 11"/>
                  <a:gd name="T1" fmla="*/ 7 h 11"/>
                  <a:gd name="T2" fmla="*/ 11 w 11"/>
                  <a:gd name="T3" fmla="*/ 6 h 11"/>
                  <a:gd name="T4" fmla="*/ 10 w 11"/>
                  <a:gd name="T5" fmla="*/ 4 h 11"/>
                  <a:gd name="T6" fmla="*/ 8 w 11"/>
                  <a:gd name="T7" fmla="*/ 2 h 11"/>
                  <a:gd name="T8" fmla="*/ 6 w 11"/>
                  <a:gd name="T9" fmla="*/ 0 h 11"/>
                  <a:gd name="T10" fmla="*/ 6 w 11"/>
                  <a:gd name="T11" fmla="*/ 0 h 11"/>
                  <a:gd name="T12" fmla="*/ 4 w 11"/>
                  <a:gd name="T13" fmla="*/ 2 h 11"/>
                  <a:gd name="T14" fmla="*/ 2 w 11"/>
                  <a:gd name="T15" fmla="*/ 4 h 11"/>
                  <a:gd name="T16" fmla="*/ 0 w 11"/>
                  <a:gd name="T17" fmla="*/ 6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11">
                    <a:moveTo>
                      <a:pt x="11" y="7"/>
                    </a:moveTo>
                    <a:lnTo>
                      <a:pt x="11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78" name="Freeform 631"/>
              <p:cNvSpPr>
                <a:spLocks/>
              </p:cNvSpPr>
              <p:nvPr/>
            </p:nvSpPr>
            <p:spPr bwMode="auto">
              <a:xfrm>
                <a:off x="4979" y="2057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79" name="Freeform 632"/>
              <p:cNvSpPr>
                <a:spLocks/>
              </p:cNvSpPr>
              <p:nvPr/>
            </p:nvSpPr>
            <p:spPr bwMode="auto">
              <a:xfrm>
                <a:off x="4979" y="2069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80" name="Freeform 633"/>
              <p:cNvSpPr>
                <a:spLocks/>
              </p:cNvSpPr>
              <p:nvPr/>
            </p:nvSpPr>
            <p:spPr bwMode="auto">
              <a:xfrm>
                <a:off x="4979" y="2080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81" name="Freeform 634"/>
              <p:cNvSpPr>
                <a:spLocks/>
              </p:cNvSpPr>
              <p:nvPr/>
            </p:nvSpPr>
            <p:spPr bwMode="auto">
              <a:xfrm>
                <a:off x="4979" y="2092"/>
                <a:ext cx="6" cy="6"/>
              </a:xfrm>
              <a:custGeom>
                <a:avLst/>
                <a:gdLst>
                  <a:gd name="T0" fmla="*/ 11 w 11"/>
                  <a:gd name="T1" fmla="*/ 6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6 h 11"/>
                  <a:gd name="T20" fmla="*/ 0 w 11"/>
                  <a:gd name="T21" fmla="*/ 6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82" name="Freeform 635"/>
              <p:cNvSpPr>
                <a:spLocks/>
              </p:cNvSpPr>
              <p:nvPr/>
            </p:nvSpPr>
            <p:spPr bwMode="auto">
              <a:xfrm>
                <a:off x="4979" y="210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83" name="Freeform 636"/>
              <p:cNvSpPr>
                <a:spLocks/>
              </p:cNvSpPr>
              <p:nvPr/>
            </p:nvSpPr>
            <p:spPr bwMode="auto">
              <a:xfrm>
                <a:off x="4979" y="211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84" name="Freeform 637"/>
              <p:cNvSpPr>
                <a:spLocks/>
              </p:cNvSpPr>
              <p:nvPr/>
            </p:nvSpPr>
            <p:spPr bwMode="auto">
              <a:xfrm>
                <a:off x="4979" y="212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85" name="Freeform 638"/>
              <p:cNvSpPr>
                <a:spLocks/>
              </p:cNvSpPr>
              <p:nvPr/>
            </p:nvSpPr>
            <p:spPr bwMode="auto">
              <a:xfrm>
                <a:off x="4979" y="213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86" name="Freeform 639"/>
              <p:cNvSpPr>
                <a:spLocks/>
              </p:cNvSpPr>
              <p:nvPr/>
            </p:nvSpPr>
            <p:spPr bwMode="auto">
              <a:xfrm>
                <a:off x="4979" y="214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87" name="Freeform 640"/>
              <p:cNvSpPr>
                <a:spLocks/>
              </p:cNvSpPr>
              <p:nvPr/>
            </p:nvSpPr>
            <p:spPr bwMode="auto">
              <a:xfrm>
                <a:off x="4979" y="216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88" name="Freeform 641"/>
              <p:cNvSpPr>
                <a:spLocks/>
              </p:cNvSpPr>
              <p:nvPr/>
            </p:nvSpPr>
            <p:spPr bwMode="auto">
              <a:xfrm>
                <a:off x="4979" y="217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89" name="Freeform 642"/>
              <p:cNvSpPr>
                <a:spLocks/>
              </p:cNvSpPr>
              <p:nvPr/>
            </p:nvSpPr>
            <p:spPr bwMode="auto">
              <a:xfrm>
                <a:off x="4979" y="218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90" name="Freeform 643"/>
              <p:cNvSpPr>
                <a:spLocks/>
              </p:cNvSpPr>
              <p:nvPr/>
            </p:nvSpPr>
            <p:spPr bwMode="auto">
              <a:xfrm>
                <a:off x="4979" y="219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91" name="Freeform 644"/>
              <p:cNvSpPr>
                <a:spLocks/>
              </p:cNvSpPr>
              <p:nvPr/>
            </p:nvSpPr>
            <p:spPr bwMode="auto">
              <a:xfrm>
                <a:off x="4979" y="220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4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4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4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92" name="Freeform 645"/>
              <p:cNvSpPr>
                <a:spLocks/>
              </p:cNvSpPr>
              <p:nvPr/>
            </p:nvSpPr>
            <p:spPr bwMode="auto">
              <a:xfrm>
                <a:off x="4979" y="221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93" name="Freeform 646"/>
              <p:cNvSpPr>
                <a:spLocks/>
              </p:cNvSpPr>
              <p:nvPr/>
            </p:nvSpPr>
            <p:spPr bwMode="auto">
              <a:xfrm>
                <a:off x="4979" y="223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94" name="Freeform 647"/>
              <p:cNvSpPr>
                <a:spLocks/>
              </p:cNvSpPr>
              <p:nvPr/>
            </p:nvSpPr>
            <p:spPr bwMode="auto">
              <a:xfrm>
                <a:off x="4979" y="2241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95" name="Freeform 648"/>
              <p:cNvSpPr>
                <a:spLocks/>
              </p:cNvSpPr>
              <p:nvPr/>
            </p:nvSpPr>
            <p:spPr bwMode="auto">
              <a:xfrm>
                <a:off x="4979" y="225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96" name="Freeform 649"/>
              <p:cNvSpPr>
                <a:spLocks/>
              </p:cNvSpPr>
              <p:nvPr/>
            </p:nvSpPr>
            <p:spPr bwMode="auto">
              <a:xfrm>
                <a:off x="4979" y="2264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97" name="Freeform 650"/>
              <p:cNvSpPr>
                <a:spLocks/>
              </p:cNvSpPr>
              <p:nvPr/>
            </p:nvSpPr>
            <p:spPr bwMode="auto">
              <a:xfrm>
                <a:off x="4979" y="227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98" name="Freeform 651"/>
              <p:cNvSpPr>
                <a:spLocks/>
              </p:cNvSpPr>
              <p:nvPr/>
            </p:nvSpPr>
            <p:spPr bwMode="auto">
              <a:xfrm>
                <a:off x="4979" y="2287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99" name="Freeform 652"/>
              <p:cNvSpPr>
                <a:spLocks/>
              </p:cNvSpPr>
              <p:nvPr/>
            </p:nvSpPr>
            <p:spPr bwMode="auto">
              <a:xfrm>
                <a:off x="4979" y="229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00" name="Freeform 653"/>
              <p:cNvSpPr>
                <a:spLocks/>
              </p:cNvSpPr>
              <p:nvPr/>
            </p:nvSpPr>
            <p:spPr bwMode="auto">
              <a:xfrm>
                <a:off x="4979" y="2310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2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2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01" name="Freeform 654"/>
              <p:cNvSpPr>
                <a:spLocks/>
              </p:cNvSpPr>
              <p:nvPr/>
            </p:nvSpPr>
            <p:spPr bwMode="auto">
              <a:xfrm>
                <a:off x="4979" y="2322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02" name="Freeform 655"/>
              <p:cNvSpPr>
                <a:spLocks/>
              </p:cNvSpPr>
              <p:nvPr/>
            </p:nvSpPr>
            <p:spPr bwMode="auto">
              <a:xfrm>
                <a:off x="4979" y="2333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03" name="Freeform 656"/>
              <p:cNvSpPr>
                <a:spLocks/>
              </p:cNvSpPr>
              <p:nvPr/>
            </p:nvSpPr>
            <p:spPr bwMode="auto">
              <a:xfrm>
                <a:off x="4979" y="2345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04" name="Freeform 657"/>
              <p:cNvSpPr>
                <a:spLocks/>
              </p:cNvSpPr>
              <p:nvPr/>
            </p:nvSpPr>
            <p:spPr bwMode="auto">
              <a:xfrm>
                <a:off x="4979" y="2356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05" name="Freeform 658"/>
              <p:cNvSpPr>
                <a:spLocks/>
              </p:cNvSpPr>
              <p:nvPr/>
            </p:nvSpPr>
            <p:spPr bwMode="auto">
              <a:xfrm>
                <a:off x="4979" y="2368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06" name="Freeform 659"/>
              <p:cNvSpPr>
                <a:spLocks/>
              </p:cNvSpPr>
              <p:nvPr/>
            </p:nvSpPr>
            <p:spPr bwMode="auto">
              <a:xfrm>
                <a:off x="4979" y="2379"/>
                <a:ext cx="6" cy="6"/>
              </a:xfrm>
              <a:custGeom>
                <a:avLst/>
                <a:gdLst>
                  <a:gd name="T0" fmla="*/ 11 w 11"/>
                  <a:gd name="T1" fmla="*/ 5 h 11"/>
                  <a:gd name="T2" fmla="*/ 11 w 11"/>
                  <a:gd name="T3" fmla="*/ 3 h 11"/>
                  <a:gd name="T4" fmla="*/ 11 w 11"/>
                  <a:gd name="T5" fmla="*/ 1 h 11"/>
                  <a:gd name="T6" fmla="*/ 10 w 11"/>
                  <a:gd name="T7" fmla="*/ 0 h 11"/>
                  <a:gd name="T8" fmla="*/ 8 w 11"/>
                  <a:gd name="T9" fmla="*/ 0 h 11"/>
                  <a:gd name="T10" fmla="*/ 6 w 11"/>
                  <a:gd name="T11" fmla="*/ 0 h 11"/>
                  <a:gd name="T12" fmla="*/ 4 w 11"/>
                  <a:gd name="T13" fmla="*/ 0 h 11"/>
                  <a:gd name="T14" fmla="*/ 2 w 11"/>
                  <a:gd name="T15" fmla="*/ 1 h 11"/>
                  <a:gd name="T16" fmla="*/ 0 w 11"/>
                  <a:gd name="T17" fmla="*/ 3 h 11"/>
                  <a:gd name="T18" fmla="*/ 0 w 11"/>
                  <a:gd name="T19" fmla="*/ 5 h 11"/>
                  <a:gd name="T20" fmla="*/ 0 w 11"/>
                  <a:gd name="T21" fmla="*/ 5 h 11"/>
                  <a:gd name="T22" fmla="*/ 2 w 11"/>
                  <a:gd name="T23" fmla="*/ 7 h 11"/>
                  <a:gd name="T24" fmla="*/ 4 w 11"/>
                  <a:gd name="T25" fmla="*/ 9 h 11"/>
                  <a:gd name="T26" fmla="*/ 6 w 11"/>
                  <a:gd name="T27" fmla="*/ 11 h 11"/>
                  <a:gd name="T28" fmla="*/ 6 w 11"/>
                  <a:gd name="T29" fmla="*/ 11 h 11"/>
                  <a:gd name="T30" fmla="*/ 8 w 11"/>
                  <a:gd name="T31" fmla="*/ 9 h 11"/>
                  <a:gd name="T32" fmla="*/ 10 w 11"/>
                  <a:gd name="T33" fmla="*/ 7 h 11"/>
                  <a:gd name="T34" fmla="*/ 11 w 11"/>
                  <a:gd name="T35" fmla="*/ 7 h 11"/>
                  <a:gd name="T36" fmla="*/ 11 w 11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015" name="Group 691"/>
            <p:cNvGrpSpPr>
              <a:grpSpLocks/>
            </p:cNvGrpSpPr>
            <p:nvPr/>
          </p:nvGrpSpPr>
          <p:grpSpPr bwMode="auto">
            <a:xfrm>
              <a:off x="5095" y="2046"/>
              <a:ext cx="5" cy="339"/>
              <a:chOff x="5095" y="2046"/>
              <a:chExt cx="5" cy="339"/>
            </a:xfrm>
          </p:grpSpPr>
          <p:sp>
            <p:nvSpPr>
              <p:cNvPr id="1047" name="Freeform 661"/>
              <p:cNvSpPr>
                <a:spLocks/>
              </p:cNvSpPr>
              <p:nvPr/>
            </p:nvSpPr>
            <p:spPr bwMode="auto">
              <a:xfrm>
                <a:off x="5095" y="2046"/>
                <a:ext cx="5" cy="6"/>
              </a:xfrm>
              <a:custGeom>
                <a:avLst/>
                <a:gdLst>
                  <a:gd name="T0" fmla="*/ 12 w 12"/>
                  <a:gd name="T1" fmla="*/ 7 h 11"/>
                  <a:gd name="T2" fmla="*/ 12 w 12"/>
                  <a:gd name="T3" fmla="*/ 6 h 11"/>
                  <a:gd name="T4" fmla="*/ 10 w 12"/>
                  <a:gd name="T5" fmla="*/ 4 h 11"/>
                  <a:gd name="T6" fmla="*/ 8 w 12"/>
                  <a:gd name="T7" fmla="*/ 2 h 11"/>
                  <a:gd name="T8" fmla="*/ 6 w 12"/>
                  <a:gd name="T9" fmla="*/ 0 h 11"/>
                  <a:gd name="T10" fmla="*/ 6 w 12"/>
                  <a:gd name="T11" fmla="*/ 0 h 11"/>
                  <a:gd name="T12" fmla="*/ 4 w 12"/>
                  <a:gd name="T13" fmla="*/ 2 h 11"/>
                  <a:gd name="T14" fmla="*/ 2 w 12"/>
                  <a:gd name="T15" fmla="*/ 4 h 11"/>
                  <a:gd name="T16" fmla="*/ 0 w 12"/>
                  <a:gd name="T17" fmla="*/ 6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1">
                    <a:moveTo>
                      <a:pt x="12" y="7"/>
                    </a:move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48" name="Freeform 662"/>
              <p:cNvSpPr>
                <a:spLocks/>
              </p:cNvSpPr>
              <p:nvPr/>
            </p:nvSpPr>
            <p:spPr bwMode="auto">
              <a:xfrm>
                <a:off x="5095" y="2057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49" name="Freeform 663"/>
              <p:cNvSpPr>
                <a:spLocks/>
              </p:cNvSpPr>
              <p:nvPr/>
            </p:nvSpPr>
            <p:spPr bwMode="auto">
              <a:xfrm>
                <a:off x="5095" y="2069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50" name="Freeform 664"/>
              <p:cNvSpPr>
                <a:spLocks/>
              </p:cNvSpPr>
              <p:nvPr/>
            </p:nvSpPr>
            <p:spPr bwMode="auto">
              <a:xfrm>
                <a:off x="5095" y="2080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51" name="Freeform 665"/>
              <p:cNvSpPr>
                <a:spLocks/>
              </p:cNvSpPr>
              <p:nvPr/>
            </p:nvSpPr>
            <p:spPr bwMode="auto">
              <a:xfrm>
                <a:off x="5095" y="2092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52" name="Freeform 666"/>
              <p:cNvSpPr>
                <a:spLocks/>
              </p:cNvSpPr>
              <p:nvPr/>
            </p:nvSpPr>
            <p:spPr bwMode="auto">
              <a:xfrm>
                <a:off x="5095" y="210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53" name="Freeform 667"/>
              <p:cNvSpPr>
                <a:spLocks/>
              </p:cNvSpPr>
              <p:nvPr/>
            </p:nvSpPr>
            <p:spPr bwMode="auto">
              <a:xfrm>
                <a:off x="5095" y="211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54" name="Freeform 668"/>
              <p:cNvSpPr>
                <a:spLocks/>
              </p:cNvSpPr>
              <p:nvPr/>
            </p:nvSpPr>
            <p:spPr bwMode="auto">
              <a:xfrm>
                <a:off x="5095" y="212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55" name="Freeform 669"/>
              <p:cNvSpPr>
                <a:spLocks/>
              </p:cNvSpPr>
              <p:nvPr/>
            </p:nvSpPr>
            <p:spPr bwMode="auto">
              <a:xfrm>
                <a:off x="5095" y="213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56" name="Freeform 670"/>
              <p:cNvSpPr>
                <a:spLocks/>
              </p:cNvSpPr>
              <p:nvPr/>
            </p:nvSpPr>
            <p:spPr bwMode="auto">
              <a:xfrm>
                <a:off x="5095" y="214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57" name="Freeform 671"/>
              <p:cNvSpPr>
                <a:spLocks/>
              </p:cNvSpPr>
              <p:nvPr/>
            </p:nvSpPr>
            <p:spPr bwMode="auto">
              <a:xfrm>
                <a:off x="5095" y="2161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58" name="Freeform 672"/>
              <p:cNvSpPr>
                <a:spLocks/>
              </p:cNvSpPr>
              <p:nvPr/>
            </p:nvSpPr>
            <p:spPr bwMode="auto">
              <a:xfrm>
                <a:off x="5095" y="2172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59" name="Freeform 673"/>
              <p:cNvSpPr>
                <a:spLocks/>
              </p:cNvSpPr>
              <p:nvPr/>
            </p:nvSpPr>
            <p:spPr bwMode="auto">
              <a:xfrm>
                <a:off x="5095" y="2184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60" name="Freeform 674"/>
              <p:cNvSpPr>
                <a:spLocks/>
              </p:cNvSpPr>
              <p:nvPr/>
            </p:nvSpPr>
            <p:spPr bwMode="auto">
              <a:xfrm>
                <a:off x="5095" y="219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61" name="Freeform 675"/>
              <p:cNvSpPr>
                <a:spLocks/>
              </p:cNvSpPr>
              <p:nvPr/>
            </p:nvSpPr>
            <p:spPr bwMode="auto">
              <a:xfrm>
                <a:off x="5095" y="2207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62" name="Freeform 676"/>
              <p:cNvSpPr>
                <a:spLocks/>
              </p:cNvSpPr>
              <p:nvPr/>
            </p:nvSpPr>
            <p:spPr bwMode="auto">
              <a:xfrm>
                <a:off x="5095" y="221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63" name="Freeform 677"/>
              <p:cNvSpPr>
                <a:spLocks/>
              </p:cNvSpPr>
              <p:nvPr/>
            </p:nvSpPr>
            <p:spPr bwMode="auto">
              <a:xfrm>
                <a:off x="5095" y="2230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64" name="Freeform 678"/>
              <p:cNvSpPr>
                <a:spLocks/>
              </p:cNvSpPr>
              <p:nvPr/>
            </p:nvSpPr>
            <p:spPr bwMode="auto">
              <a:xfrm>
                <a:off x="5095" y="2241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65" name="Freeform 679"/>
              <p:cNvSpPr>
                <a:spLocks/>
              </p:cNvSpPr>
              <p:nvPr/>
            </p:nvSpPr>
            <p:spPr bwMode="auto">
              <a:xfrm>
                <a:off x="5095" y="225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66" name="Freeform 680"/>
              <p:cNvSpPr>
                <a:spLocks/>
              </p:cNvSpPr>
              <p:nvPr/>
            </p:nvSpPr>
            <p:spPr bwMode="auto">
              <a:xfrm>
                <a:off x="5095" y="2264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67" name="Freeform 681"/>
              <p:cNvSpPr>
                <a:spLocks/>
              </p:cNvSpPr>
              <p:nvPr/>
            </p:nvSpPr>
            <p:spPr bwMode="auto">
              <a:xfrm>
                <a:off x="5095" y="227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68" name="Freeform 682"/>
              <p:cNvSpPr>
                <a:spLocks/>
              </p:cNvSpPr>
              <p:nvPr/>
            </p:nvSpPr>
            <p:spPr bwMode="auto">
              <a:xfrm>
                <a:off x="5095" y="2287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69" name="Freeform 683"/>
              <p:cNvSpPr>
                <a:spLocks/>
              </p:cNvSpPr>
              <p:nvPr/>
            </p:nvSpPr>
            <p:spPr bwMode="auto">
              <a:xfrm>
                <a:off x="5095" y="229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70" name="Freeform 684"/>
              <p:cNvSpPr>
                <a:spLocks/>
              </p:cNvSpPr>
              <p:nvPr/>
            </p:nvSpPr>
            <p:spPr bwMode="auto">
              <a:xfrm>
                <a:off x="5095" y="2310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71" name="Freeform 685"/>
              <p:cNvSpPr>
                <a:spLocks/>
              </p:cNvSpPr>
              <p:nvPr/>
            </p:nvSpPr>
            <p:spPr bwMode="auto">
              <a:xfrm>
                <a:off x="5095" y="2322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72" name="Freeform 686"/>
              <p:cNvSpPr>
                <a:spLocks/>
              </p:cNvSpPr>
              <p:nvPr/>
            </p:nvSpPr>
            <p:spPr bwMode="auto">
              <a:xfrm>
                <a:off x="5095" y="233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73" name="Freeform 687"/>
              <p:cNvSpPr>
                <a:spLocks/>
              </p:cNvSpPr>
              <p:nvPr/>
            </p:nvSpPr>
            <p:spPr bwMode="auto">
              <a:xfrm>
                <a:off x="5095" y="234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74" name="Freeform 688"/>
              <p:cNvSpPr>
                <a:spLocks/>
              </p:cNvSpPr>
              <p:nvPr/>
            </p:nvSpPr>
            <p:spPr bwMode="auto">
              <a:xfrm>
                <a:off x="5095" y="235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75" name="Freeform 689"/>
              <p:cNvSpPr>
                <a:spLocks/>
              </p:cNvSpPr>
              <p:nvPr/>
            </p:nvSpPr>
            <p:spPr bwMode="auto">
              <a:xfrm>
                <a:off x="5095" y="236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76" name="Freeform 690"/>
              <p:cNvSpPr>
                <a:spLocks/>
              </p:cNvSpPr>
              <p:nvPr/>
            </p:nvSpPr>
            <p:spPr bwMode="auto">
              <a:xfrm>
                <a:off x="5095" y="237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016" name="Group 722"/>
            <p:cNvGrpSpPr>
              <a:grpSpLocks/>
            </p:cNvGrpSpPr>
            <p:nvPr/>
          </p:nvGrpSpPr>
          <p:grpSpPr bwMode="auto">
            <a:xfrm>
              <a:off x="5210" y="2046"/>
              <a:ext cx="5" cy="339"/>
              <a:chOff x="5210" y="2046"/>
              <a:chExt cx="5" cy="339"/>
            </a:xfrm>
          </p:grpSpPr>
          <p:sp>
            <p:nvSpPr>
              <p:cNvPr id="1017" name="Freeform 692"/>
              <p:cNvSpPr>
                <a:spLocks/>
              </p:cNvSpPr>
              <p:nvPr/>
            </p:nvSpPr>
            <p:spPr bwMode="auto">
              <a:xfrm>
                <a:off x="5210" y="2046"/>
                <a:ext cx="5" cy="6"/>
              </a:xfrm>
              <a:custGeom>
                <a:avLst/>
                <a:gdLst>
                  <a:gd name="T0" fmla="*/ 12 w 12"/>
                  <a:gd name="T1" fmla="*/ 7 h 11"/>
                  <a:gd name="T2" fmla="*/ 12 w 12"/>
                  <a:gd name="T3" fmla="*/ 6 h 11"/>
                  <a:gd name="T4" fmla="*/ 10 w 12"/>
                  <a:gd name="T5" fmla="*/ 4 h 11"/>
                  <a:gd name="T6" fmla="*/ 8 w 12"/>
                  <a:gd name="T7" fmla="*/ 2 h 11"/>
                  <a:gd name="T8" fmla="*/ 6 w 12"/>
                  <a:gd name="T9" fmla="*/ 0 h 11"/>
                  <a:gd name="T10" fmla="*/ 6 w 12"/>
                  <a:gd name="T11" fmla="*/ 0 h 11"/>
                  <a:gd name="T12" fmla="*/ 4 w 12"/>
                  <a:gd name="T13" fmla="*/ 2 h 11"/>
                  <a:gd name="T14" fmla="*/ 2 w 12"/>
                  <a:gd name="T15" fmla="*/ 4 h 11"/>
                  <a:gd name="T16" fmla="*/ 0 w 12"/>
                  <a:gd name="T17" fmla="*/ 6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11">
                    <a:moveTo>
                      <a:pt x="12" y="7"/>
                    </a:moveTo>
                    <a:lnTo>
                      <a:pt x="12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18" name="Freeform 693"/>
              <p:cNvSpPr>
                <a:spLocks/>
              </p:cNvSpPr>
              <p:nvPr/>
            </p:nvSpPr>
            <p:spPr bwMode="auto">
              <a:xfrm>
                <a:off x="5210" y="2057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19" name="Freeform 694"/>
              <p:cNvSpPr>
                <a:spLocks/>
              </p:cNvSpPr>
              <p:nvPr/>
            </p:nvSpPr>
            <p:spPr bwMode="auto">
              <a:xfrm>
                <a:off x="5210" y="2069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20" name="Freeform 695"/>
              <p:cNvSpPr>
                <a:spLocks/>
              </p:cNvSpPr>
              <p:nvPr/>
            </p:nvSpPr>
            <p:spPr bwMode="auto">
              <a:xfrm>
                <a:off x="5210" y="2080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21" name="Freeform 696"/>
              <p:cNvSpPr>
                <a:spLocks/>
              </p:cNvSpPr>
              <p:nvPr/>
            </p:nvSpPr>
            <p:spPr bwMode="auto">
              <a:xfrm>
                <a:off x="5210" y="2092"/>
                <a:ext cx="5" cy="6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6 h 11"/>
                  <a:gd name="T20" fmla="*/ 0 w 12"/>
                  <a:gd name="T21" fmla="*/ 6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6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22" name="Freeform 697"/>
              <p:cNvSpPr>
                <a:spLocks/>
              </p:cNvSpPr>
              <p:nvPr/>
            </p:nvSpPr>
            <p:spPr bwMode="auto">
              <a:xfrm>
                <a:off x="5210" y="210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23" name="Freeform 698"/>
              <p:cNvSpPr>
                <a:spLocks/>
              </p:cNvSpPr>
              <p:nvPr/>
            </p:nvSpPr>
            <p:spPr bwMode="auto">
              <a:xfrm>
                <a:off x="5210" y="211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24" name="Freeform 699"/>
              <p:cNvSpPr>
                <a:spLocks/>
              </p:cNvSpPr>
              <p:nvPr/>
            </p:nvSpPr>
            <p:spPr bwMode="auto">
              <a:xfrm>
                <a:off x="5210" y="212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25" name="Freeform 700"/>
              <p:cNvSpPr>
                <a:spLocks/>
              </p:cNvSpPr>
              <p:nvPr/>
            </p:nvSpPr>
            <p:spPr bwMode="auto">
              <a:xfrm>
                <a:off x="5210" y="213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26" name="Freeform 701"/>
              <p:cNvSpPr>
                <a:spLocks/>
              </p:cNvSpPr>
              <p:nvPr/>
            </p:nvSpPr>
            <p:spPr bwMode="auto">
              <a:xfrm>
                <a:off x="5210" y="214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27" name="Freeform 702"/>
              <p:cNvSpPr>
                <a:spLocks/>
              </p:cNvSpPr>
              <p:nvPr/>
            </p:nvSpPr>
            <p:spPr bwMode="auto">
              <a:xfrm>
                <a:off x="5210" y="2161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28" name="Freeform 703"/>
              <p:cNvSpPr>
                <a:spLocks/>
              </p:cNvSpPr>
              <p:nvPr/>
            </p:nvSpPr>
            <p:spPr bwMode="auto">
              <a:xfrm>
                <a:off x="5210" y="2172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29" name="Freeform 704"/>
              <p:cNvSpPr>
                <a:spLocks/>
              </p:cNvSpPr>
              <p:nvPr/>
            </p:nvSpPr>
            <p:spPr bwMode="auto">
              <a:xfrm>
                <a:off x="5210" y="2184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30" name="Freeform 705"/>
              <p:cNvSpPr>
                <a:spLocks/>
              </p:cNvSpPr>
              <p:nvPr/>
            </p:nvSpPr>
            <p:spPr bwMode="auto">
              <a:xfrm>
                <a:off x="5210" y="219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31" name="Freeform 706"/>
              <p:cNvSpPr>
                <a:spLocks/>
              </p:cNvSpPr>
              <p:nvPr/>
            </p:nvSpPr>
            <p:spPr bwMode="auto">
              <a:xfrm>
                <a:off x="5210" y="2207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4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4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32" name="Freeform 707"/>
              <p:cNvSpPr>
                <a:spLocks/>
              </p:cNvSpPr>
              <p:nvPr/>
            </p:nvSpPr>
            <p:spPr bwMode="auto">
              <a:xfrm>
                <a:off x="5210" y="221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33" name="Freeform 708"/>
              <p:cNvSpPr>
                <a:spLocks/>
              </p:cNvSpPr>
              <p:nvPr/>
            </p:nvSpPr>
            <p:spPr bwMode="auto">
              <a:xfrm>
                <a:off x="5210" y="2230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34" name="Freeform 709"/>
              <p:cNvSpPr>
                <a:spLocks/>
              </p:cNvSpPr>
              <p:nvPr/>
            </p:nvSpPr>
            <p:spPr bwMode="auto">
              <a:xfrm>
                <a:off x="5210" y="2241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35" name="Freeform 710"/>
              <p:cNvSpPr>
                <a:spLocks/>
              </p:cNvSpPr>
              <p:nvPr/>
            </p:nvSpPr>
            <p:spPr bwMode="auto">
              <a:xfrm>
                <a:off x="5210" y="225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36" name="Freeform 711"/>
              <p:cNvSpPr>
                <a:spLocks/>
              </p:cNvSpPr>
              <p:nvPr/>
            </p:nvSpPr>
            <p:spPr bwMode="auto">
              <a:xfrm>
                <a:off x="5210" y="2264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37" name="Freeform 712"/>
              <p:cNvSpPr>
                <a:spLocks/>
              </p:cNvSpPr>
              <p:nvPr/>
            </p:nvSpPr>
            <p:spPr bwMode="auto">
              <a:xfrm>
                <a:off x="5210" y="227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38" name="Freeform 713"/>
              <p:cNvSpPr>
                <a:spLocks/>
              </p:cNvSpPr>
              <p:nvPr/>
            </p:nvSpPr>
            <p:spPr bwMode="auto">
              <a:xfrm>
                <a:off x="5210" y="2287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39" name="Freeform 714"/>
              <p:cNvSpPr>
                <a:spLocks/>
              </p:cNvSpPr>
              <p:nvPr/>
            </p:nvSpPr>
            <p:spPr bwMode="auto">
              <a:xfrm>
                <a:off x="5210" y="229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40" name="Freeform 715"/>
              <p:cNvSpPr>
                <a:spLocks/>
              </p:cNvSpPr>
              <p:nvPr/>
            </p:nvSpPr>
            <p:spPr bwMode="auto">
              <a:xfrm>
                <a:off x="5210" y="2310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2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2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41" name="Freeform 716"/>
              <p:cNvSpPr>
                <a:spLocks/>
              </p:cNvSpPr>
              <p:nvPr/>
            </p:nvSpPr>
            <p:spPr bwMode="auto">
              <a:xfrm>
                <a:off x="5210" y="2322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42" name="Freeform 717"/>
              <p:cNvSpPr>
                <a:spLocks/>
              </p:cNvSpPr>
              <p:nvPr/>
            </p:nvSpPr>
            <p:spPr bwMode="auto">
              <a:xfrm>
                <a:off x="5210" y="2333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43" name="Freeform 718"/>
              <p:cNvSpPr>
                <a:spLocks/>
              </p:cNvSpPr>
              <p:nvPr/>
            </p:nvSpPr>
            <p:spPr bwMode="auto">
              <a:xfrm>
                <a:off x="5210" y="2345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44" name="Freeform 719"/>
              <p:cNvSpPr>
                <a:spLocks/>
              </p:cNvSpPr>
              <p:nvPr/>
            </p:nvSpPr>
            <p:spPr bwMode="auto">
              <a:xfrm>
                <a:off x="5210" y="2356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45" name="Freeform 720"/>
              <p:cNvSpPr>
                <a:spLocks/>
              </p:cNvSpPr>
              <p:nvPr/>
            </p:nvSpPr>
            <p:spPr bwMode="auto">
              <a:xfrm>
                <a:off x="5210" y="2368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046" name="Freeform 721"/>
              <p:cNvSpPr>
                <a:spLocks/>
              </p:cNvSpPr>
              <p:nvPr/>
            </p:nvSpPr>
            <p:spPr bwMode="auto">
              <a:xfrm>
                <a:off x="5210" y="2379"/>
                <a:ext cx="5" cy="6"/>
              </a:xfrm>
              <a:custGeom>
                <a:avLst/>
                <a:gdLst>
                  <a:gd name="T0" fmla="*/ 12 w 12"/>
                  <a:gd name="T1" fmla="*/ 5 h 11"/>
                  <a:gd name="T2" fmla="*/ 12 w 12"/>
                  <a:gd name="T3" fmla="*/ 3 h 11"/>
                  <a:gd name="T4" fmla="*/ 12 w 12"/>
                  <a:gd name="T5" fmla="*/ 1 h 11"/>
                  <a:gd name="T6" fmla="*/ 10 w 12"/>
                  <a:gd name="T7" fmla="*/ 0 h 11"/>
                  <a:gd name="T8" fmla="*/ 8 w 12"/>
                  <a:gd name="T9" fmla="*/ 0 h 11"/>
                  <a:gd name="T10" fmla="*/ 6 w 12"/>
                  <a:gd name="T11" fmla="*/ 0 h 11"/>
                  <a:gd name="T12" fmla="*/ 4 w 12"/>
                  <a:gd name="T13" fmla="*/ 0 h 11"/>
                  <a:gd name="T14" fmla="*/ 2 w 12"/>
                  <a:gd name="T15" fmla="*/ 1 h 11"/>
                  <a:gd name="T16" fmla="*/ 0 w 12"/>
                  <a:gd name="T17" fmla="*/ 3 h 11"/>
                  <a:gd name="T18" fmla="*/ 0 w 12"/>
                  <a:gd name="T19" fmla="*/ 5 h 11"/>
                  <a:gd name="T20" fmla="*/ 0 w 12"/>
                  <a:gd name="T21" fmla="*/ 5 h 11"/>
                  <a:gd name="T22" fmla="*/ 2 w 12"/>
                  <a:gd name="T23" fmla="*/ 7 h 11"/>
                  <a:gd name="T24" fmla="*/ 4 w 12"/>
                  <a:gd name="T25" fmla="*/ 9 h 11"/>
                  <a:gd name="T26" fmla="*/ 6 w 12"/>
                  <a:gd name="T27" fmla="*/ 11 h 11"/>
                  <a:gd name="T28" fmla="*/ 6 w 12"/>
                  <a:gd name="T29" fmla="*/ 11 h 11"/>
                  <a:gd name="T30" fmla="*/ 8 w 12"/>
                  <a:gd name="T31" fmla="*/ 9 h 11"/>
                  <a:gd name="T32" fmla="*/ 10 w 12"/>
                  <a:gd name="T33" fmla="*/ 7 h 11"/>
                  <a:gd name="T34" fmla="*/ 12 w 12"/>
                  <a:gd name="T35" fmla="*/ 7 h 11"/>
                  <a:gd name="T36" fmla="*/ 12 w 12"/>
                  <a:gd name="T37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12" y="5"/>
                    </a:moveTo>
                    <a:lnTo>
                      <a:pt x="12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zh-CN" altLang="en-US" sz="1200" b="1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998757" y="5431778"/>
            <a:ext cx="102733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P1—P2 pulse ----------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suppression of Mode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A/C transponder.</a:t>
            </a:r>
            <a:endParaRPr lang="en-US" altLang="zh-CN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56-112 bit information.  P6=16.25 –30.25 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＜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35μS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Mode S data lie within in the Mode A/C suppression interval(35μS).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1bit/0.25μS 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→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4MHz + BDPSK 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→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8MHz Bandwidth.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2MHz ---------Need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two segments, 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8MHz-----Not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compatible with receiver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bandwidth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n-US" altLang="zh-CN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40993" y="4950021"/>
            <a:ext cx="3693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Uplink design philosophy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04" name="Rectangle 2"/>
          <p:cNvSpPr/>
          <p:nvPr/>
        </p:nvSpPr>
        <p:spPr>
          <a:xfrm>
            <a:off x="-1078898" y="892996"/>
            <a:ext cx="1186430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2600" b="1" dirty="0"/>
              <a:t>Mode S </a:t>
            </a:r>
            <a:r>
              <a:rPr lang="en-US" altLang="zh-CN" sz="2600" b="1" dirty="0" smtClean="0"/>
              <a:t>operations</a:t>
            </a:r>
            <a:r>
              <a:rPr lang="en-US" altLang="zh-CN" sz="2600" dirty="0" smtClean="0"/>
              <a:t>-- </a:t>
            </a:r>
            <a:r>
              <a:rPr lang="en-US" altLang="zh-CN" sz="2300" b="1" dirty="0" smtClean="0"/>
              <a:t>Dialogue </a:t>
            </a:r>
            <a:r>
              <a:rPr lang="en-US" altLang="zh-CN" sz="2300" b="1" dirty="0"/>
              <a:t>between Mode S Interrogator and Transponder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300" b="1" dirty="0"/>
              <a:t>                                                      </a:t>
            </a:r>
            <a:r>
              <a:rPr lang="en-US" altLang="zh-CN" sz="2300" b="1" dirty="0" smtClean="0"/>
              <a:t>    Interrogation </a:t>
            </a:r>
            <a:r>
              <a:rPr lang="en-US" altLang="zh-CN" sz="2300" b="1" dirty="0"/>
              <a:t>Modulation and Coding Design</a:t>
            </a:r>
          </a:p>
        </p:txBody>
      </p:sp>
    </p:spTree>
    <p:extLst>
      <p:ext uri="{BB962C8B-B14F-4D97-AF65-F5344CB8AC3E}">
        <p14:creationId xmlns:p14="http://schemas.microsoft.com/office/powerpoint/2010/main" val="910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2" name="组合 911"/>
          <p:cNvGrpSpPr/>
          <p:nvPr/>
        </p:nvGrpSpPr>
        <p:grpSpPr>
          <a:xfrm>
            <a:off x="2562757" y="1911511"/>
            <a:ext cx="6578123" cy="2594655"/>
            <a:chOff x="755576" y="2024038"/>
            <a:chExt cx="7504113" cy="3220421"/>
          </a:xfrm>
        </p:grpSpPr>
        <p:sp>
          <p:nvSpPr>
            <p:cNvPr id="913" name="Rectangle 5"/>
            <p:cNvSpPr>
              <a:spLocks noChangeArrowheads="1"/>
            </p:cNvSpPr>
            <p:nvPr/>
          </p:nvSpPr>
          <p:spPr bwMode="auto">
            <a:xfrm>
              <a:off x="2287514" y="2024038"/>
              <a:ext cx="765420" cy="234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CF1B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GB" altLang="zh-CN" sz="13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Preamble</a:t>
              </a:r>
            </a:p>
          </p:txBody>
        </p:sp>
        <p:sp>
          <p:nvSpPr>
            <p:cNvPr id="914" name="Rectangle 6"/>
            <p:cNvSpPr>
              <a:spLocks noChangeArrowheads="1"/>
            </p:cNvSpPr>
            <p:nvPr/>
          </p:nvSpPr>
          <p:spPr bwMode="auto">
            <a:xfrm>
              <a:off x="3133651" y="2024038"/>
              <a:ext cx="454150" cy="234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CF1B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zh-CN" altLang="en-GB" sz="1300" b="1" dirty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</a:t>
              </a:r>
              <a:r>
                <a:rPr lang="en-GB" altLang="zh-CN" sz="13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8 µs</a:t>
              </a:r>
            </a:p>
          </p:txBody>
        </p:sp>
        <p:sp>
          <p:nvSpPr>
            <p:cNvPr id="915" name="Rectangle 7"/>
            <p:cNvSpPr>
              <a:spLocks noChangeArrowheads="1"/>
            </p:cNvSpPr>
            <p:nvPr/>
          </p:nvSpPr>
          <p:spPr bwMode="auto">
            <a:xfrm>
              <a:off x="5289475" y="2024038"/>
              <a:ext cx="916804" cy="234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CF1B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GB" altLang="zh-CN" sz="13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Data block</a:t>
              </a:r>
            </a:p>
          </p:txBody>
        </p:sp>
        <p:sp>
          <p:nvSpPr>
            <p:cNvPr id="916" name="Rectangle 8"/>
            <p:cNvSpPr>
              <a:spLocks noChangeArrowheads="1"/>
            </p:cNvSpPr>
            <p:nvPr/>
          </p:nvSpPr>
          <p:spPr bwMode="auto">
            <a:xfrm>
              <a:off x="6283251" y="2024038"/>
              <a:ext cx="1561458" cy="234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CF1B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GB" altLang="zh-CN" sz="13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56 µs  or  112 µs</a:t>
              </a:r>
            </a:p>
          </p:txBody>
        </p:sp>
        <p:sp>
          <p:nvSpPr>
            <p:cNvPr id="917" name="Rectangle 9"/>
            <p:cNvSpPr>
              <a:spLocks noChangeArrowheads="1"/>
            </p:cNvSpPr>
            <p:nvPr/>
          </p:nvSpPr>
          <p:spPr bwMode="auto">
            <a:xfrm>
              <a:off x="2343076" y="2438375"/>
              <a:ext cx="561308" cy="234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CF1B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zh-CN" sz="13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4.5</a:t>
              </a:r>
              <a:r>
                <a:rPr lang="en-GB" altLang="zh-CN" sz="1300" b="1" dirty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</a:t>
              </a:r>
              <a:r>
                <a:rPr lang="en-GB" altLang="zh-CN" sz="13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µs</a:t>
              </a:r>
            </a:p>
          </p:txBody>
        </p:sp>
        <p:sp>
          <p:nvSpPr>
            <p:cNvPr id="918" name="Rectangle 10"/>
            <p:cNvSpPr>
              <a:spLocks noChangeArrowheads="1"/>
            </p:cNvSpPr>
            <p:nvPr/>
          </p:nvSpPr>
          <p:spPr bwMode="auto">
            <a:xfrm>
              <a:off x="6008614" y="2422500"/>
              <a:ext cx="64635" cy="234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CF1B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GB" altLang="zh-CN" sz="13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(</a:t>
              </a:r>
            </a:p>
          </p:txBody>
        </p:sp>
        <p:sp>
          <p:nvSpPr>
            <p:cNvPr id="919" name="Rectangle 11"/>
            <p:cNvSpPr>
              <a:spLocks noChangeArrowheads="1"/>
            </p:cNvSpPr>
            <p:nvPr/>
          </p:nvSpPr>
          <p:spPr bwMode="auto">
            <a:xfrm>
              <a:off x="6068939" y="2427263"/>
              <a:ext cx="5290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CF1B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GB" sz="140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920" name="Rectangle 12"/>
            <p:cNvSpPr>
              <a:spLocks noChangeArrowheads="1"/>
            </p:cNvSpPr>
            <p:nvPr/>
          </p:nvSpPr>
          <p:spPr bwMode="auto">
            <a:xfrm>
              <a:off x="6121839" y="2438374"/>
              <a:ext cx="1282825" cy="248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CF1B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762000"/>
              <a:r>
                <a:rPr lang="en-GB" altLang="zh-CN" sz="13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1 µs = </a:t>
              </a:r>
              <a:r>
                <a:rPr lang="en-GB" altLang="zh-CN" sz="1300" b="1" dirty="0" smtClean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1bit </a:t>
              </a:r>
              <a:r>
                <a:rPr lang="en-GB" altLang="zh-CN" sz="13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921" name="Rectangle 13"/>
            <p:cNvSpPr>
              <a:spLocks noChangeArrowheads="1"/>
            </p:cNvSpPr>
            <p:nvPr/>
          </p:nvSpPr>
          <p:spPr bwMode="auto">
            <a:xfrm>
              <a:off x="1341364" y="3062263"/>
              <a:ext cx="381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2" name="Rectangle 14"/>
            <p:cNvSpPr>
              <a:spLocks noChangeArrowheads="1"/>
            </p:cNvSpPr>
            <p:nvPr/>
          </p:nvSpPr>
          <p:spPr bwMode="auto">
            <a:xfrm>
              <a:off x="1341364" y="3062263"/>
              <a:ext cx="381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3" name="Rectangle 15"/>
            <p:cNvSpPr>
              <a:spLocks noChangeArrowheads="1"/>
            </p:cNvSpPr>
            <p:nvPr/>
          </p:nvSpPr>
          <p:spPr bwMode="auto">
            <a:xfrm>
              <a:off x="1379464" y="3062263"/>
              <a:ext cx="2032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4" name="Rectangle 16"/>
            <p:cNvSpPr>
              <a:spLocks noChangeArrowheads="1"/>
            </p:cNvSpPr>
            <p:nvPr/>
          </p:nvSpPr>
          <p:spPr bwMode="auto">
            <a:xfrm>
              <a:off x="1582664" y="3062263"/>
              <a:ext cx="36512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5" name="Rectangle 17"/>
            <p:cNvSpPr>
              <a:spLocks noChangeArrowheads="1"/>
            </p:cNvSpPr>
            <p:nvPr/>
          </p:nvSpPr>
          <p:spPr bwMode="auto">
            <a:xfrm>
              <a:off x="1582664" y="3062263"/>
              <a:ext cx="36512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6" name="Rectangle 18"/>
            <p:cNvSpPr>
              <a:spLocks noChangeArrowheads="1"/>
            </p:cNvSpPr>
            <p:nvPr/>
          </p:nvSpPr>
          <p:spPr bwMode="auto">
            <a:xfrm>
              <a:off x="1822376" y="3062263"/>
              <a:ext cx="34925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7" name="Rectangle 19"/>
            <p:cNvSpPr>
              <a:spLocks noChangeArrowheads="1"/>
            </p:cNvSpPr>
            <p:nvPr/>
          </p:nvSpPr>
          <p:spPr bwMode="auto">
            <a:xfrm>
              <a:off x="1822376" y="3062263"/>
              <a:ext cx="34925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8" name="Rectangle 20"/>
            <p:cNvSpPr>
              <a:spLocks noChangeArrowheads="1"/>
            </p:cNvSpPr>
            <p:nvPr/>
          </p:nvSpPr>
          <p:spPr bwMode="auto">
            <a:xfrm>
              <a:off x="1857301" y="3062263"/>
              <a:ext cx="2032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9" name="Rectangle 21"/>
            <p:cNvSpPr>
              <a:spLocks noChangeArrowheads="1"/>
            </p:cNvSpPr>
            <p:nvPr/>
          </p:nvSpPr>
          <p:spPr bwMode="auto">
            <a:xfrm>
              <a:off x="2060501" y="3062263"/>
              <a:ext cx="36513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30" name="Rectangle 22"/>
            <p:cNvSpPr>
              <a:spLocks noChangeArrowheads="1"/>
            </p:cNvSpPr>
            <p:nvPr/>
          </p:nvSpPr>
          <p:spPr bwMode="auto">
            <a:xfrm>
              <a:off x="2060501" y="3062263"/>
              <a:ext cx="36513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31" name="Rectangle 23"/>
            <p:cNvSpPr>
              <a:spLocks noChangeArrowheads="1"/>
            </p:cNvSpPr>
            <p:nvPr/>
          </p:nvSpPr>
          <p:spPr bwMode="auto">
            <a:xfrm>
              <a:off x="3744839" y="3062263"/>
              <a:ext cx="381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32" name="Rectangle 24"/>
            <p:cNvSpPr>
              <a:spLocks noChangeArrowheads="1"/>
            </p:cNvSpPr>
            <p:nvPr/>
          </p:nvSpPr>
          <p:spPr bwMode="auto">
            <a:xfrm>
              <a:off x="3744839" y="3062263"/>
              <a:ext cx="381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33" name="Rectangle 25"/>
            <p:cNvSpPr>
              <a:spLocks noChangeArrowheads="1"/>
            </p:cNvSpPr>
            <p:nvPr/>
          </p:nvSpPr>
          <p:spPr bwMode="auto">
            <a:xfrm>
              <a:off x="3782939" y="3062263"/>
              <a:ext cx="2032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34" name="Rectangle 26"/>
            <p:cNvSpPr>
              <a:spLocks noChangeArrowheads="1"/>
            </p:cNvSpPr>
            <p:nvPr/>
          </p:nvSpPr>
          <p:spPr bwMode="auto">
            <a:xfrm>
              <a:off x="3986139" y="3062263"/>
              <a:ext cx="34925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35" name="Rectangle 27"/>
            <p:cNvSpPr>
              <a:spLocks noChangeArrowheads="1"/>
            </p:cNvSpPr>
            <p:nvPr/>
          </p:nvSpPr>
          <p:spPr bwMode="auto">
            <a:xfrm>
              <a:off x="3986139" y="3062263"/>
              <a:ext cx="34925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36" name="Rectangle 28"/>
            <p:cNvSpPr>
              <a:spLocks noChangeArrowheads="1"/>
            </p:cNvSpPr>
            <p:nvPr/>
          </p:nvSpPr>
          <p:spPr bwMode="auto">
            <a:xfrm>
              <a:off x="4224264" y="3062263"/>
              <a:ext cx="36512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37" name="Rectangle 29"/>
            <p:cNvSpPr>
              <a:spLocks noChangeArrowheads="1"/>
            </p:cNvSpPr>
            <p:nvPr/>
          </p:nvSpPr>
          <p:spPr bwMode="auto">
            <a:xfrm>
              <a:off x="4224264" y="3062263"/>
              <a:ext cx="36512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38" name="Rectangle 30"/>
            <p:cNvSpPr>
              <a:spLocks noChangeArrowheads="1"/>
            </p:cNvSpPr>
            <p:nvPr/>
          </p:nvSpPr>
          <p:spPr bwMode="auto">
            <a:xfrm>
              <a:off x="4260776" y="3062263"/>
              <a:ext cx="2032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39" name="Rectangle 31"/>
            <p:cNvSpPr>
              <a:spLocks noChangeArrowheads="1"/>
            </p:cNvSpPr>
            <p:nvPr/>
          </p:nvSpPr>
          <p:spPr bwMode="auto">
            <a:xfrm>
              <a:off x="4463976" y="3062263"/>
              <a:ext cx="36513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40" name="Rectangle 32"/>
            <p:cNvSpPr>
              <a:spLocks noChangeArrowheads="1"/>
            </p:cNvSpPr>
            <p:nvPr/>
          </p:nvSpPr>
          <p:spPr bwMode="auto">
            <a:xfrm>
              <a:off x="4463976" y="3062263"/>
              <a:ext cx="36513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41" name="Rectangle 33"/>
            <p:cNvSpPr>
              <a:spLocks noChangeArrowheads="1"/>
            </p:cNvSpPr>
            <p:nvPr/>
          </p:nvSpPr>
          <p:spPr bwMode="auto">
            <a:xfrm>
              <a:off x="5186289" y="3062263"/>
              <a:ext cx="381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42" name="Rectangle 34"/>
            <p:cNvSpPr>
              <a:spLocks noChangeArrowheads="1"/>
            </p:cNvSpPr>
            <p:nvPr/>
          </p:nvSpPr>
          <p:spPr bwMode="auto">
            <a:xfrm>
              <a:off x="5186289" y="3062263"/>
              <a:ext cx="381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43" name="Rectangle 35"/>
            <p:cNvSpPr>
              <a:spLocks noChangeArrowheads="1"/>
            </p:cNvSpPr>
            <p:nvPr/>
          </p:nvSpPr>
          <p:spPr bwMode="auto">
            <a:xfrm>
              <a:off x="5224389" y="3062263"/>
              <a:ext cx="1176337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44" name="Rectangle 36"/>
            <p:cNvSpPr>
              <a:spLocks noChangeArrowheads="1"/>
            </p:cNvSpPr>
            <p:nvPr/>
          </p:nvSpPr>
          <p:spPr bwMode="auto">
            <a:xfrm>
              <a:off x="6546776" y="3062263"/>
              <a:ext cx="1423988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45" name="Rectangle 37"/>
            <p:cNvSpPr>
              <a:spLocks noChangeArrowheads="1"/>
            </p:cNvSpPr>
            <p:nvPr/>
          </p:nvSpPr>
          <p:spPr bwMode="auto">
            <a:xfrm>
              <a:off x="7970764" y="3062263"/>
              <a:ext cx="381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46" name="Rectangle 38"/>
            <p:cNvSpPr>
              <a:spLocks noChangeArrowheads="1"/>
            </p:cNvSpPr>
            <p:nvPr/>
          </p:nvSpPr>
          <p:spPr bwMode="auto">
            <a:xfrm>
              <a:off x="7970764" y="3062263"/>
              <a:ext cx="381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47" name="Rectangle 39"/>
            <p:cNvSpPr>
              <a:spLocks noChangeArrowheads="1"/>
            </p:cNvSpPr>
            <p:nvPr/>
          </p:nvSpPr>
          <p:spPr bwMode="auto">
            <a:xfrm>
              <a:off x="879401" y="3359125"/>
              <a:ext cx="461963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48" name="Rectangle 40"/>
            <p:cNvSpPr>
              <a:spLocks noChangeArrowheads="1"/>
            </p:cNvSpPr>
            <p:nvPr/>
          </p:nvSpPr>
          <p:spPr bwMode="auto">
            <a:xfrm>
              <a:off x="1341364" y="3097188"/>
              <a:ext cx="38100" cy="2619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49" name="Rectangle 41"/>
            <p:cNvSpPr>
              <a:spLocks noChangeArrowheads="1"/>
            </p:cNvSpPr>
            <p:nvPr/>
          </p:nvSpPr>
          <p:spPr bwMode="auto">
            <a:xfrm>
              <a:off x="1341364" y="3359125"/>
              <a:ext cx="381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50" name="Rectangle 42"/>
            <p:cNvSpPr>
              <a:spLocks noChangeArrowheads="1"/>
            </p:cNvSpPr>
            <p:nvPr/>
          </p:nvSpPr>
          <p:spPr bwMode="auto">
            <a:xfrm>
              <a:off x="1341364" y="3359125"/>
              <a:ext cx="381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51" name="Rectangle 43"/>
            <p:cNvSpPr>
              <a:spLocks noChangeArrowheads="1"/>
            </p:cNvSpPr>
            <p:nvPr/>
          </p:nvSpPr>
          <p:spPr bwMode="auto">
            <a:xfrm>
              <a:off x="1582664" y="3097188"/>
              <a:ext cx="36512" cy="2619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52" name="Rectangle 44"/>
            <p:cNvSpPr>
              <a:spLocks noChangeArrowheads="1"/>
            </p:cNvSpPr>
            <p:nvPr/>
          </p:nvSpPr>
          <p:spPr bwMode="auto">
            <a:xfrm>
              <a:off x="1582664" y="3359125"/>
              <a:ext cx="36512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53" name="Rectangle 45"/>
            <p:cNvSpPr>
              <a:spLocks noChangeArrowheads="1"/>
            </p:cNvSpPr>
            <p:nvPr/>
          </p:nvSpPr>
          <p:spPr bwMode="auto">
            <a:xfrm>
              <a:off x="1582664" y="3359125"/>
              <a:ext cx="36512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54" name="Rectangle 46"/>
            <p:cNvSpPr>
              <a:spLocks noChangeArrowheads="1"/>
            </p:cNvSpPr>
            <p:nvPr/>
          </p:nvSpPr>
          <p:spPr bwMode="auto">
            <a:xfrm>
              <a:off x="1619176" y="3359125"/>
              <a:ext cx="2032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55" name="Rectangle 47"/>
            <p:cNvSpPr>
              <a:spLocks noChangeArrowheads="1"/>
            </p:cNvSpPr>
            <p:nvPr/>
          </p:nvSpPr>
          <p:spPr bwMode="auto">
            <a:xfrm>
              <a:off x="1822376" y="3097188"/>
              <a:ext cx="34925" cy="2619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56" name="Rectangle 48"/>
            <p:cNvSpPr>
              <a:spLocks noChangeArrowheads="1"/>
            </p:cNvSpPr>
            <p:nvPr/>
          </p:nvSpPr>
          <p:spPr bwMode="auto">
            <a:xfrm>
              <a:off x="1822376" y="3359125"/>
              <a:ext cx="34925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57" name="Rectangle 49"/>
            <p:cNvSpPr>
              <a:spLocks noChangeArrowheads="1"/>
            </p:cNvSpPr>
            <p:nvPr/>
          </p:nvSpPr>
          <p:spPr bwMode="auto">
            <a:xfrm>
              <a:off x="1822376" y="3359125"/>
              <a:ext cx="34925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58" name="Rectangle 50"/>
            <p:cNvSpPr>
              <a:spLocks noChangeArrowheads="1"/>
            </p:cNvSpPr>
            <p:nvPr/>
          </p:nvSpPr>
          <p:spPr bwMode="auto">
            <a:xfrm>
              <a:off x="2060501" y="3097188"/>
              <a:ext cx="36513" cy="2619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59" name="Rectangle 51"/>
            <p:cNvSpPr>
              <a:spLocks noChangeArrowheads="1"/>
            </p:cNvSpPr>
            <p:nvPr/>
          </p:nvSpPr>
          <p:spPr bwMode="auto">
            <a:xfrm>
              <a:off x="2060501" y="3359125"/>
              <a:ext cx="36513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60" name="Rectangle 52"/>
            <p:cNvSpPr>
              <a:spLocks noChangeArrowheads="1"/>
            </p:cNvSpPr>
            <p:nvPr/>
          </p:nvSpPr>
          <p:spPr bwMode="auto">
            <a:xfrm>
              <a:off x="2060501" y="3359125"/>
              <a:ext cx="36513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61" name="Rectangle 53"/>
            <p:cNvSpPr>
              <a:spLocks noChangeArrowheads="1"/>
            </p:cNvSpPr>
            <p:nvPr/>
          </p:nvSpPr>
          <p:spPr bwMode="auto">
            <a:xfrm>
              <a:off x="2097014" y="3359125"/>
              <a:ext cx="1647825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62" name="Rectangle 54"/>
            <p:cNvSpPr>
              <a:spLocks noChangeArrowheads="1"/>
            </p:cNvSpPr>
            <p:nvPr/>
          </p:nvSpPr>
          <p:spPr bwMode="auto">
            <a:xfrm>
              <a:off x="3744839" y="3097188"/>
              <a:ext cx="38100" cy="2619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63" name="Rectangle 55"/>
            <p:cNvSpPr>
              <a:spLocks noChangeArrowheads="1"/>
            </p:cNvSpPr>
            <p:nvPr/>
          </p:nvSpPr>
          <p:spPr bwMode="auto">
            <a:xfrm>
              <a:off x="3744839" y="3359125"/>
              <a:ext cx="381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64" name="Rectangle 56"/>
            <p:cNvSpPr>
              <a:spLocks noChangeArrowheads="1"/>
            </p:cNvSpPr>
            <p:nvPr/>
          </p:nvSpPr>
          <p:spPr bwMode="auto">
            <a:xfrm>
              <a:off x="3744839" y="3359125"/>
              <a:ext cx="381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65" name="Rectangle 57"/>
            <p:cNvSpPr>
              <a:spLocks noChangeArrowheads="1"/>
            </p:cNvSpPr>
            <p:nvPr/>
          </p:nvSpPr>
          <p:spPr bwMode="auto">
            <a:xfrm>
              <a:off x="3986139" y="3097188"/>
              <a:ext cx="34925" cy="2619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66" name="Rectangle 58"/>
            <p:cNvSpPr>
              <a:spLocks noChangeArrowheads="1"/>
            </p:cNvSpPr>
            <p:nvPr/>
          </p:nvSpPr>
          <p:spPr bwMode="auto">
            <a:xfrm>
              <a:off x="3986139" y="3359125"/>
              <a:ext cx="34925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67" name="Rectangle 59"/>
            <p:cNvSpPr>
              <a:spLocks noChangeArrowheads="1"/>
            </p:cNvSpPr>
            <p:nvPr/>
          </p:nvSpPr>
          <p:spPr bwMode="auto">
            <a:xfrm>
              <a:off x="3986139" y="3359125"/>
              <a:ext cx="34925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68" name="Rectangle 60"/>
            <p:cNvSpPr>
              <a:spLocks noChangeArrowheads="1"/>
            </p:cNvSpPr>
            <p:nvPr/>
          </p:nvSpPr>
          <p:spPr bwMode="auto">
            <a:xfrm>
              <a:off x="4021064" y="3359125"/>
              <a:ext cx="2032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69" name="Rectangle 61"/>
            <p:cNvSpPr>
              <a:spLocks noChangeArrowheads="1"/>
            </p:cNvSpPr>
            <p:nvPr/>
          </p:nvSpPr>
          <p:spPr bwMode="auto">
            <a:xfrm>
              <a:off x="4224264" y="3097188"/>
              <a:ext cx="36512" cy="2619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70" name="Rectangle 62"/>
            <p:cNvSpPr>
              <a:spLocks noChangeArrowheads="1"/>
            </p:cNvSpPr>
            <p:nvPr/>
          </p:nvSpPr>
          <p:spPr bwMode="auto">
            <a:xfrm>
              <a:off x="4224264" y="3359125"/>
              <a:ext cx="36512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71" name="Rectangle 63"/>
            <p:cNvSpPr>
              <a:spLocks noChangeArrowheads="1"/>
            </p:cNvSpPr>
            <p:nvPr/>
          </p:nvSpPr>
          <p:spPr bwMode="auto">
            <a:xfrm>
              <a:off x="4224264" y="3359125"/>
              <a:ext cx="36512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72" name="Rectangle 64"/>
            <p:cNvSpPr>
              <a:spLocks noChangeArrowheads="1"/>
            </p:cNvSpPr>
            <p:nvPr/>
          </p:nvSpPr>
          <p:spPr bwMode="auto">
            <a:xfrm>
              <a:off x="4463976" y="3097188"/>
              <a:ext cx="36513" cy="2619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73" name="Rectangle 65"/>
            <p:cNvSpPr>
              <a:spLocks noChangeArrowheads="1"/>
            </p:cNvSpPr>
            <p:nvPr/>
          </p:nvSpPr>
          <p:spPr bwMode="auto">
            <a:xfrm>
              <a:off x="4463976" y="3359125"/>
              <a:ext cx="36513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74" name="Rectangle 66"/>
            <p:cNvSpPr>
              <a:spLocks noChangeArrowheads="1"/>
            </p:cNvSpPr>
            <p:nvPr/>
          </p:nvSpPr>
          <p:spPr bwMode="auto">
            <a:xfrm>
              <a:off x="4463976" y="3359125"/>
              <a:ext cx="36513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75" name="Rectangle 67"/>
            <p:cNvSpPr>
              <a:spLocks noChangeArrowheads="1"/>
            </p:cNvSpPr>
            <p:nvPr/>
          </p:nvSpPr>
          <p:spPr bwMode="auto">
            <a:xfrm>
              <a:off x="4500489" y="3359125"/>
              <a:ext cx="6858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76" name="Rectangle 68"/>
            <p:cNvSpPr>
              <a:spLocks noChangeArrowheads="1"/>
            </p:cNvSpPr>
            <p:nvPr/>
          </p:nvSpPr>
          <p:spPr bwMode="auto">
            <a:xfrm>
              <a:off x="5186289" y="3097188"/>
              <a:ext cx="38100" cy="2619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77" name="Rectangle 69"/>
            <p:cNvSpPr>
              <a:spLocks noChangeArrowheads="1"/>
            </p:cNvSpPr>
            <p:nvPr/>
          </p:nvSpPr>
          <p:spPr bwMode="auto">
            <a:xfrm>
              <a:off x="5186289" y="3359125"/>
              <a:ext cx="381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78" name="Rectangle 70"/>
            <p:cNvSpPr>
              <a:spLocks noChangeArrowheads="1"/>
            </p:cNvSpPr>
            <p:nvPr/>
          </p:nvSpPr>
          <p:spPr bwMode="auto">
            <a:xfrm>
              <a:off x="5224389" y="3359125"/>
              <a:ext cx="1176337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79" name="Rectangle 71"/>
            <p:cNvSpPr>
              <a:spLocks noChangeArrowheads="1"/>
            </p:cNvSpPr>
            <p:nvPr/>
          </p:nvSpPr>
          <p:spPr bwMode="auto">
            <a:xfrm>
              <a:off x="6546776" y="3359125"/>
              <a:ext cx="1423988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80" name="Rectangle 72"/>
            <p:cNvSpPr>
              <a:spLocks noChangeArrowheads="1"/>
            </p:cNvSpPr>
            <p:nvPr/>
          </p:nvSpPr>
          <p:spPr bwMode="auto">
            <a:xfrm>
              <a:off x="7970764" y="3097188"/>
              <a:ext cx="38100" cy="2619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81" name="Rectangle 73"/>
            <p:cNvSpPr>
              <a:spLocks noChangeArrowheads="1"/>
            </p:cNvSpPr>
            <p:nvPr/>
          </p:nvSpPr>
          <p:spPr bwMode="auto">
            <a:xfrm>
              <a:off x="7970764" y="3359125"/>
              <a:ext cx="381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82" name="Rectangle 74"/>
            <p:cNvSpPr>
              <a:spLocks noChangeArrowheads="1"/>
            </p:cNvSpPr>
            <p:nvPr/>
          </p:nvSpPr>
          <p:spPr bwMode="auto">
            <a:xfrm>
              <a:off x="8008864" y="3359125"/>
              <a:ext cx="217487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83" name="Rectangle 75"/>
            <p:cNvSpPr>
              <a:spLocks noChangeArrowheads="1"/>
            </p:cNvSpPr>
            <p:nvPr/>
          </p:nvSpPr>
          <p:spPr bwMode="auto">
            <a:xfrm>
              <a:off x="5224389" y="3097188"/>
              <a:ext cx="1176337" cy="21431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84" name="Rectangle 76"/>
            <p:cNvSpPr>
              <a:spLocks noChangeArrowheads="1"/>
            </p:cNvSpPr>
            <p:nvPr/>
          </p:nvSpPr>
          <p:spPr bwMode="auto">
            <a:xfrm>
              <a:off x="5224389" y="3311500"/>
              <a:ext cx="1176337" cy="4762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85" name="Rectangle 77"/>
            <p:cNvSpPr>
              <a:spLocks noChangeArrowheads="1"/>
            </p:cNvSpPr>
            <p:nvPr/>
          </p:nvSpPr>
          <p:spPr bwMode="auto">
            <a:xfrm>
              <a:off x="6546776" y="3097188"/>
              <a:ext cx="1423988" cy="21431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86" name="Rectangle 78"/>
            <p:cNvSpPr>
              <a:spLocks noChangeArrowheads="1"/>
            </p:cNvSpPr>
            <p:nvPr/>
          </p:nvSpPr>
          <p:spPr bwMode="auto">
            <a:xfrm>
              <a:off x="6546776" y="3311500"/>
              <a:ext cx="1423988" cy="47625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87" name="Rectangle 79"/>
            <p:cNvSpPr>
              <a:spLocks noChangeArrowheads="1"/>
            </p:cNvSpPr>
            <p:nvPr/>
          </p:nvSpPr>
          <p:spPr bwMode="auto">
            <a:xfrm>
              <a:off x="755576" y="3843314"/>
              <a:ext cx="1387962" cy="234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CF1B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GB" altLang="zh-CN" sz="13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Data bit format</a:t>
              </a:r>
            </a:p>
          </p:txBody>
        </p:sp>
        <p:sp>
          <p:nvSpPr>
            <p:cNvPr id="988" name="Rectangle 80"/>
            <p:cNvSpPr>
              <a:spLocks noChangeArrowheads="1"/>
            </p:cNvSpPr>
            <p:nvPr/>
          </p:nvSpPr>
          <p:spPr bwMode="auto">
            <a:xfrm>
              <a:off x="1771576" y="4295750"/>
              <a:ext cx="14288" cy="2143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89" name="Rectangle 81"/>
            <p:cNvSpPr>
              <a:spLocks noChangeArrowheads="1"/>
            </p:cNvSpPr>
            <p:nvPr/>
          </p:nvSpPr>
          <p:spPr bwMode="auto">
            <a:xfrm>
              <a:off x="2349426" y="4295750"/>
              <a:ext cx="12700" cy="2143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90" name="Rectangle 82"/>
            <p:cNvSpPr>
              <a:spLocks noChangeArrowheads="1"/>
            </p:cNvSpPr>
            <p:nvPr/>
          </p:nvSpPr>
          <p:spPr bwMode="auto">
            <a:xfrm>
              <a:off x="2920926" y="4295750"/>
              <a:ext cx="12700" cy="2143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91" name="Rectangle 83"/>
            <p:cNvSpPr>
              <a:spLocks noChangeArrowheads="1"/>
            </p:cNvSpPr>
            <p:nvPr/>
          </p:nvSpPr>
          <p:spPr bwMode="auto">
            <a:xfrm>
              <a:off x="3497189" y="4295750"/>
              <a:ext cx="14287" cy="2143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92" name="Rectangle 84"/>
            <p:cNvSpPr>
              <a:spLocks noChangeArrowheads="1"/>
            </p:cNvSpPr>
            <p:nvPr/>
          </p:nvSpPr>
          <p:spPr bwMode="auto">
            <a:xfrm>
              <a:off x="4075039" y="4295750"/>
              <a:ext cx="12700" cy="2143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93" name="Rectangle 85"/>
            <p:cNvSpPr>
              <a:spLocks noChangeArrowheads="1"/>
            </p:cNvSpPr>
            <p:nvPr/>
          </p:nvSpPr>
          <p:spPr bwMode="auto">
            <a:xfrm>
              <a:off x="4646539" y="4295750"/>
              <a:ext cx="11112" cy="214313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94" name="Rectangle 86"/>
            <p:cNvSpPr>
              <a:spLocks noChangeArrowheads="1"/>
            </p:cNvSpPr>
            <p:nvPr/>
          </p:nvSpPr>
          <p:spPr bwMode="auto">
            <a:xfrm>
              <a:off x="5224389" y="4295750"/>
              <a:ext cx="11112" cy="2143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95" name="Rectangle 87"/>
            <p:cNvSpPr>
              <a:spLocks noChangeArrowheads="1"/>
            </p:cNvSpPr>
            <p:nvPr/>
          </p:nvSpPr>
          <p:spPr bwMode="auto">
            <a:xfrm>
              <a:off x="5800651" y="4295750"/>
              <a:ext cx="11113" cy="2143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96" name="Rectangle 88"/>
            <p:cNvSpPr>
              <a:spLocks noChangeArrowheads="1"/>
            </p:cNvSpPr>
            <p:nvPr/>
          </p:nvSpPr>
          <p:spPr bwMode="auto">
            <a:xfrm>
              <a:off x="6370564" y="4295750"/>
              <a:ext cx="12700" cy="2143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97" name="Rectangle 89"/>
            <p:cNvSpPr>
              <a:spLocks noChangeArrowheads="1"/>
            </p:cNvSpPr>
            <p:nvPr/>
          </p:nvSpPr>
          <p:spPr bwMode="auto">
            <a:xfrm>
              <a:off x="6948414" y="4295750"/>
              <a:ext cx="12700" cy="2143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98" name="Rectangle 90"/>
            <p:cNvSpPr>
              <a:spLocks noChangeArrowheads="1"/>
            </p:cNvSpPr>
            <p:nvPr/>
          </p:nvSpPr>
          <p:spPr bwMode="auto">
            <a:xfrm>
              <a:off x="1760464" y="4510063"/>
              <a:ext cx="381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99" name="Rectangle 91"/>
            <p:cNvSpPr>
              <a:spLocks noChangeArrowheads="1"/>
            </p:cNvSpPr>
            <p:nvPr/>
          </p:nvSpPr>
          <p:spPr bwMode="auto">
            <a:xfrm>
              <a:off x="1760464" y="4510063"/>
              <a:ext cx="381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00" name="Rectangle 92"/>
            <p:cNvSpPr>
              <a:spLocks noChangeArrowheads="1"/>
            </p:cNvSpPr>
            <p:nvPr/>
          </p:nvSpPr>
          <p:spPr bwMode="auto">
            <a:xfrm>
              <a:off x="1798564" y="4510063"/>
              <a:ext cx="250825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01" name="Rectangle 93"/>
            <p:cNvSpPr>
              <a:spLocks noChangeArrowheads="1"/>
            </p:cNvSpPr>
            <p:nvPr/>
          </p:nvSpPr>
          <p:spPr bwMode="auto">
            <a:xfrm>
              <a:off x="2049389" y="4510063"/>
              <a:ext cx="34925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02" name="Rectangle 94"/>
            <p:cNvSpPr>
              <a:spLocks noChangeArrowheads="1"/>
            </p:cNvSpPr>
            <p:nvPr/>
          </p:nvSpPr>
          <p:spPr bwMode="auto">
            <a:xfrm>
              <a:off x="2049389" y="4510063"/>
              <a:ext cx="34925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03" name="Rectangle 95"/>
            <p:cNvSpPr>
              <a:spLocks noChangeArrowheads="1"/>
            </p:cNvSpPr>
            <p:nvPr/>
          </p:nvSpPr>
          <p:spPr bwMode="auto">
            <a:xfrm>
              <a:off x="2338314" y="4510063"/>
              <a:ext cx="36512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04" name="Rectangle 96"/>
            <p:cNvSpPr>
              <a:spLocks noChangeArrowheads="1"/>
            </p:cNvSpPr>
            <p:nvPr/>
          </p:nvSpPr>
          <p:spPr bwMode="auto">
            <a:xfrm>
              <a:off x="2338314" y="4510063"/>
              <a:ext cx="36512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05" name="Rectangle 97"/>
            <p:cNvSpPr>
              <a:spLocks noChangeArrowheads="1"/>
            </p:cNvSpPr>
            <p:nvPr/>
          </p:nvSpPr>
          <p:spPr bwMode="auto">
            <a:xfrm>
              <a:off x="2374826" y="4510063"/>
              <a:ext cx="24765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06" name="Rectangle 98"/>
            <p:cNvSpPr>
              <a:spLocks noChangeArrowheads="1"/>
            </p:cNvSpPr>
            <p:nvPr/>
          </p:nvSpPr>
          <p:spPr bwMode="auto">
            <a:xfrm>
              <a:off x="2622476" y="4510063"/>
              <a:ext cx="34925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07" name="Rectangle 99"/>
            <p:cNvSpPr>
              <a:spLocks noChangeArrowheads="1"/>
            </p:cNvSpPr>
            <p:nvPr/>
          </p:nvSpPr>
          <p:spPr bwMode="auto">
            <a:xfrm>
              <a:off x="2622476" y="4510063"/>
              <a:ext cx="34925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08" name="Rectangle 100"/>
            <p:cNvSpPr>
              <a:spLocks noChangeArrowheads="1"/>
            </p:cNvSpPr>
            <p:nvPr/>
          </p:nvSpPr>
          <p:spPr bwMode="auto">
            <a:xfrm>
              <a:off x="2920926" y="4510063"/>
              <a:ext cx="127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09" name="Rectangle 101"/>
            <p:cNvSpPr>
              <a:spLocks noChangeArrowheads="1"/>
            </p:cNvSpPr>
            <p:nvPr/>
          </p:nvSpPr>
          <p:spPr bwMode="auto">
            <a:xfrm>
              <a:off x="3197151" y="4510063"/>
              <a:ext cx="36513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10" name="Rectangle 102"/>
            <p:cNvSpPr>
              <a:spLocks noChangeArrowheads="1"/>
            </p:cNvSpPr>
            <p:nvPr/>
          </p:nvSpPr>
          <p:spPr bwMode="auto">
            <a:xfrm>
              <a:off x="3197151" y="4510063"/>
              <a:ext cx="36513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11" name="Rectangle 103"/>
            <p:cNvSpPr>
              <a:spLocks noChangeArrowheads="1"/>
            </p:cNvSpPr>
            <p:nvPr/>
          </p:nvSpPr>
          <p:spPr bwMode="auto">
            <a:xfrm>
              <a:off x="3233664" y="4510063"/>
              <a:ext cx="250825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12" name="Rectangle 104"/>
            <p:cNvSpPr>
              <a:spLocks noChangeArrowheads="1"/>
            </p:cNvSpPr>
            <p:nvPr/>
          </p:nvSpPr>
          <p:spPr bwMode="auto">
            <a:xfrm>
              <a:off x="3484489" y="4510063"/>
              <a:ext cx="381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13" name="Rectangle 105"/>
            <p:cNvSpPr>
              <a:spLocks noChangeArrowheads="1"/>
            </p:cNvSpPr>
            <p:nvPr/>
          </p:nvSpPr>
          <p:spPr bwMode="auto">
            <a:xfrm>
              <a:off x="3484489" y="4510063"/>
              <a:ext cx="381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14" name="Rectangle 106"/>
            <p:cNvSpPr>
              <a:spLocks noChangeArrowheads="1"/>
            </p:cNvSpPr>
            <p:nvPr/>
          </p:nvSpPr>
          <p:spPr bwMode="auto">
            <a:xfrm>
              <a:off x="3773414" y="4510063"/>
              <a:ext cx="36512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15" name="Rectangle 107"/>
            <p:cNvSpPr>
              <a:spLocks noChangeArrowheads="1"/>
            </p:cNvSpPr>
            <p:nvPr/>
          </p:nvSpPr>
          <p:spPr bwMode="auto">
            <a:xfrm>
              <a:off x="3773414" y="4510063"/>
              <a:ext cx="36512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16" name="Rectangle 108"/>
            <p:cNvSpPr>
              <a:spLocks noChangeArrowheads="1"/>
            </p:cNvSpPr>
            <p:nvPr/>
          </p:nvSpPr>
          <p:spPr bwMode="auto">
            <a:xfrm>
              <a:off x="3809926" y="4510063"/>
              <a:ext cx="265113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17" name="Rectangle 109"/>
            <p:cNvSpPr>
              <a:spLocks noChangeArrowheads="1"/>
            </p:cNvSpPr>
            <p:nvPr/>
          </p:nvSpPr>
          <p:spPr bwMode="auto">
            <a:xfrm>
              <a:off x="4075039" y="4510063"/>
              <a:ext cx="127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18" name="Rectangle 110"/>
            <p:cNvSpPr>
              <a:spLocks noChangeArrowheads="1"/>
            </p:cNvSpPr>
            <p:nvPr/>
          </p:nvSpPr>
          <p:spPr bwMode="auto">
            <a:xfrm>
              <a:off x="4087739" y="4510063"/>
              <a:ext cx="258762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19" name="Rectangle 111"/>
            <p:cNvSpPr>
              <a:spLocks noChangeArrowheads="1"/>
            </p:cNvSpPr>
            <p:nvPr/>
          </p:nvSpPr>
          <p:spPr bwMode="auto">
            <a:xfrm>
              <a:off x="4346501" y="4510063"/>
              <a:ext cx="36513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20" name="Rectangle 112"/>
            <p:cNvSpPr>
              <a:spLocks noChangeArrowheads="1"/>
            </p:cNvSpPr>
            <p:nvPr/>
          </p:nvSpPr>
          <p:spPr bwMode="auto">
            <a:xfrm>
              <a:off x="4346501" y="4510063"/>
              <a:ext cx="36513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21" name="Rectangle 113"/>
            <p:cNvSpPr>
              <a:spLocks noChangeArrowheads="1"/>
            </p:cNvSpPr>
            <p:nvPr/>
          </p:nvSpPr>
          <p:spPr bwMode="auto">
            <a:xfrm>
              <a:off x="4646539" y="4510063"/>
              <a:ext cx="11112" cy="34925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22" name="Rectangle 114"/>
            <p:cNvSpPr>
              <a:spLocks noChangeArrowheads="1"/>
            </p:cNvSpPr>
            <p:nvPr/>
          </p:nvSpPr>
          <p:spPr bwMode="auto">
            <a:xfrm>
              <a:off x="4922764" y="4510063"/>
              <a:ext cx="36512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23" name="Rectangle 115"/>
            <p:cNvSpPr>
              <a:spLocks noChangeArrowheads="1"/>
            </p:cNvSpPr>
            <p:nvPr/>
          </p:nvSpPr>
          <p:spPr bwMode="auto">
            <a:xfrm>
              <a:off x="4922764" y="4510063"/>
              <a:ext cx="36512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24" name="Rectangle 116"/>
            <p:cNvSpPr>
              <a:spLocks noChangeArrowheads="1"/>
            </p:cNvSpPr>
            <p:nvPr/>
          </p:nvSpPr>
          <p:spPr bwMode="auto">
            <a:xfrm>
              <a:off x="4959276" y="4510063"/>
              <a:ext cx="250825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25" name="Rectangle 117"/>
            <p:cNvSpPr>
              <a:spLocks noChangeArrowheads="1"/>
            </p:cNvSpPr>
            <p:nvPr/>
          </p:nvSpPr>
          <p:spPr bwMode="auto">
            <a:xfrm>
              <a:off x="5210101" y="4510063"/>
              <a:ext cx="381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26" name="Rectangle 118"/>
            <p:cNvSpPr>
              <a:spLocks noChangeArrowheads="1"/>
            </p:cNvSpPr>
            <p:nvPr/>
          </p:nvSpPr>
          <p:spPr bwMode="auto">
            <a:xfrm>
              <a:off x="5210101" y="4510063"/>
              <a:ext cx="381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27" name="Rectangle 119"/>
            <p:cNvSpPr>
              <a:spLocks noChangeArrowheads="1"/>
            </p:cNvSpPr>
            <p:nvPr/>
          </p:nvSpPr>
          <p:spPr bwMode="auto">
            <a:xfrm>
              <a:off x="5499026" y="4510063"/>
              <a:ext cx="36513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28" name="Rectangle 120"/>
            <p:cNvSpPr>
              <a:spLocks noChangeArrowheads="1"/>
            </p:cNvSpPr>
            <p:nvPr/>
          </p:nvSpPr>
          <p:spPr bwMode="auto">
            <a:xfrm>
              <a:off x="5499026" y="4510063"/>
              <a:ext cx="36513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29" name="Rectangle 121"/>
            <p:cNvSpPr>
              <a:spLocks noChangeArrowheads="1"/>
            </p:cNvSpPr>
            <p:nvPr/>
          </p:nvSpPr>
          <p:spPr bwMode="auto">
            <a:xfrm>
              <a:off x="5535539" y="4510063"/>
              <a:ext cx="252412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30" name="Rectangle 122"/>
            <p:cNvSpPr>
              <a:spLocks noChangeArrowheads="1"/>
            </p:cNvSpPr>
            <p:nvPr/>
          </p:nvSpPr>
          <p:spPr bwMode="auto">
            <a:xfrm>
              <a:off x="5787951" y="4510063"/>
              <a:ext cx="36513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31" name="Rectangle 123"/>
            <p:cNvSpPr>
              <a:spLocks noChangeArrowheads="1"/>
            </p:cNvSpPr>
            <p:nvPr/>
          </p:nvSpPr>
          <p:spPr bwMode="auto">
            <a:xfrm>
              <a:off x="5787951" y="4510063"/>
              <a:ext cx="36513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32" name="Rectangle 124"/>
            <p:cNvSpPr>
              <a:spLocks noChangeArrowheads="1"/>
            </p:cNvSpPr>
            <p:nvPr/>
          </p:nvSpPr>
          <p:spPr bwMode="auto">
            <a:xfrm>
              <a:off x="6072114" y="4510063"/>
              <a:ext cx="36512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33" name="Rectangle 125"/>
            <p:cNvSpPr>
              <a:spLocks noChangeArrowheads="1"/>
            </p:cNvSpPr>
            <p:nvPr/>
          </p:nvSpPr>
          <p:spPr bwMode="auto">
            <a:xfrm>
              <a:off x="6072114" y="4510063"/>
              <a:ext cx="36512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34" name="Rectangle 126"/>
            <p:cNvSpPr>
              <a:spLocks noChangeArrowheads="1"/>
            </p:cNvSpPr>
            <p:nvPr/>
          </p:nvSpPr>
          <p:spPr bwMode="auto">
            <a:xfrm>
              <a:off x="6108626" y="4510063"/>
              <a:ext cx="261938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35" name="Rectangle 127"/>
            <p:cNvSpPr>
              <a:spLocks noChangeArrowheads="1"/>
            </p:cNvSpPr>
            <p:nvPr/>
          </p:nvSpPr>
          <p:spPr bwMode="auto">
            <a:xfrm>
              <a:off x="6370564" y="4510063"/>
              <a:ext cx="127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36" name="Rectangle 128"/>
            <p:cNvSpPr>
              <a:spLocks noChangeArrowheads="1"/>
            </p:cNvSpPr>
            <p:nvPr/>
          </p:nvSpPr>
          <p:spPr bwMode="auto">
            <a:xfrm>
              <a:off x="6383264" y="4510063"/>
              <a:ext cx="265112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37" name="Rectangle 129"/>
            <p:cNvSpPr>
              <a:spLocks noChangeArrowheads="1"/>
            </p:cNvSpPr>
            <p:nvPr/>
          </p:nvSpPr>
          <p:spPr bwMode="auto">
            <a:xfrm>
              <a:off x="6648376" y="4510063"/>
              <a:ext cx="36513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38" name="Rectangle 130"/>
            <p:cNvSpPr>
              <a:spLocks noChangeArrowheads="1"/>
            </p:cNvSpPr>
            <p:nvPr/>
          </p:nvSpPr>
          <p:spPr bwMode="auto">
            <a:xfrm>
              <a:off x="6648376" y="4510063"/>
              <a:ext cx="36513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39" name="Rectangle 131"/>
            <p:cNvSpPr>
              <a:spLocks noChangeArrowheads="1"/>
            </p:cNvSpPr>
            <p:nvPr/>
          </p:nvSpPr>
          <p:spPr bwMode="auto">
            <a:xfrm>
              <a:off x="6948414" y="4510063"/>
              <a:ext cx="127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40" name="Rectangle 132"/>
            <p:cNvSpPr>
              <a:spLocks noChangeArrowheads="1"/>
            </p:cNvSpPr>
            <p:nvPr/>
          </p:nvSpPr>
          <p:spPr bwMode="auto">
            <a:xfrm>
              <a:off x="7224639" y="4510063"/>
              <a:ext cx="36512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41" name="Rectangle 133"/>
            <p:cNvSpPr>
              <a:spLocks noChangeArrowheads="1"/>
            </p:cNvSpPr>
            <p:nvPr/>
          </p:nvSpPr>
          <p:spPr bwMode="auto">
            <a:xfrm>
              <a:off x="7224639" y="4510063"/>
              <a:ext cx="36512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42" name="Rectangle 134"/>
            <p:cNvSpPr>
              <a:spLocks noChangeArrowheads="1"/>
            </p:cNvSpPr>
            <p:nvPr/>
          </p:nvSpPr>
          <p:spPr bwMode="auto">
            <a:xfrm>
              <a:off x="7261151" y="4510063"/>
              <a:ext cx="268288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43" name="Rectangle 135"/>
            <p:cNvSpPr>
              <a:spLocks noChangeArrowheads="1"/>
            </p:cNvSpPr>
            <p:nvPr/>
          </p:nvSpPr>
          <p:spPr bwMode="auto">
            <a:xfrm>
              <a:off x="1760464" y="4544988"/>
              <a:ext cx="38100" cy="2143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44" name="Rectangle 136"/>
            <p:cNvSpPr>
              <a:spLocks noChangeArrowheads="1"/>
            </p:cNvSpPr>
            <p:nvPr/>
          </p:nvSpPr>
          <p:spPr bwMode="auto">
            <a:xfrm>
              <a:off x="2049389" y="4544988"/>
              <a:ext cx="34925" cy="2143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45" name="Rectangle 137"/>
            <p:cNvSpPr>
              <a:spLocks noChangeArrowheads="1"/>
            </p:cNvSpPr>
            <p:nvPr/>
          </p:nvSpPr>
          <p:spPr bwMode="auto">
            <a:xfrm>
              <a:off x="2338314" y="4544988"/>
              <a:ext cx="36512" cy="2143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46" name="Rectangle 138"/>
            <p:cNvSpPr>
              <a:spLocks noChangeArrowheads="1"/>
            </p:cNvSpPr>
            <p:nvPr/>
          </p:nvSpPr>
          <p:spPr bwMode="auto">
            <a:xfrm>
              <a:off x="2622476" y="4544988"/>
              <a:ext cx="34925" cy="2143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47" name="Rectangle 139"/>
            <p:cNvSpPr>
              <a:spLocks noChangeArrowheads="1"/>
            </p:cNvSpPr>
            <p:nvPr/>
          </p:nvSpPr>
          <p:spPr bwMode="auto">
            <a:xfrm>
              <a:off x="2920926" y="4544988"/>
              <a:ext cx="12700" cy="2143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48" name="Rectangle 140"/>
            <p:cNvSpPr>
              <a:spLocks noChangeArrowheads="1"/>
            </p:cNvSpPr>
            <p:nvPr/>
          </p:nvSpPr>
          <p:spPr bwMode="auto">
            <a:xfrm>
              <a:off x="3197151" y="4544988"/>
              <a:ext cx="36513" cy="2143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49" name="Rectangle 141"/>
            <p:cNvSpPr>
              <a:spLocks noChangeArrowheads="1"/>
            </p:cNvSpPr>
            <p:nvPr/>
          </p:nvSpPr>
          <p:spPr bwMode="auto">
            <a:xfrm>
              <a:off x="3484489" y="4544988"/>
              <a:ext cx="38100" cy="2143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50" name="Rectangle 142"/>
            <p:cNvSpPr>
              <a:spLocks noChangeArrowheads="1"/>
            </p:cNvSpPr>
            <p:nvPr/>
          </p:nvSpPr>
          <p:spPr bwMode="auto">
            <a:xfrm>
              <a:off x="3773414" y="4544988"/>
              <a:ext cx="36512" cy="2143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51" name="Rectangle 143"/>
            <p:cNvSpPr>
              <a:spLocks noChangeArrowheads="1"/>
            </p:cNvSpPr>
            <p:nvPr/>
          </p:nvSpPr>
          <p:spPr bwMode="auto">
            <a:xfrm>
              <a:off x="4075039" y="4544988"/>
              <a:ext cx="12700" cy="2143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52" name="Rectangle 144"/>
            <p:cNvSpPr>
              <a:spLocks noChangeArrowheads="1"/>
            </p:cNvSpPr>
            <p:nvPr/>
          </p:nvSpPr>
          <p:spPr bwMode="auto">
            <a:xfrm>
              <a:off x="4346501" y="4544988"/>
              <a:ext cx="36513" cy="2143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53" name="Rectangle 145"/>
            <p:cNvSpPr>
              <a:spLocks noChangeArrowheads="1"/>
            </p:cNvSpPr>
            <p:nvPr/>
          </p:nvSpPr>
          <p:spPr bwMode="auto">
            <a:xfrm>
              <a:off x="4646539" y="4544988"/>
              <a:ext cx="11112" cy="21431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54" name="Rectangle 146"/>
            <p:cNvSpPr>
              <a:spLocks noChangeArrowheads="1"/>
            </p:cNvSpPr>
            <p:nvPr/>
          </p:nvSpPr>
          <p:spPr bwMode="auto">
            <a:xfrm>
              <a:off x="4922764" y="4544988"/>
              <a:ext cx="36512" cy="2143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55" name="Rectangle 147"/>
            <p:cNvSpPr>
              <a:spLocks noChangeArrowheads="1"/>
            </p:cNvSpPr>
            <p:nvPr/>
          </p:nvSpPr>
          <p:spPr bwMode="auto">
            <a:xfrm>
              <a:off x="5210101" y="4544988"/>
              <a:ext cx="38100" cy="2143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56" name="Rectangle 148"/>
            <p:cNvSpPr>
              <a:spLocks noChangeArrowheads="1"/>
            </p:cNvSpPr>
            <p:nvPr/>
          </p:nvSpPr>
          <p:spPr bwMode="auto">
            <a:xfrm>
              <a:off x="5499026" y="4544988"/>
              <a:ext cx="36513" cy="2143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57" name="Rectangle 149"/>
            <p:cNvSpPr>
              <a:spLocks noChangeArrowheads="1"/>
            </p:cNvSpPr>
            <p:nvPr/>
          </p:nvSpPr>
          <p:spPr bwMode="auto">
            <a:xfrm>
              <a:off x="5787951" y="4544988"/>
              <a:ext cx="36513" cy="2143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58" name="Rectangle 150"/>
            <p:cNvSpPr>
              <a:spLocks noChangeArrowheads="1"/>
            </p:cNvSpPr>
            <p:nvPr/>
          </p:nvSpPr>
          <p:spPr bwMode="auto">
            <a:xfrm>
              <a:off x="6072114" y="4544988"/>
              <a:ext cx="36512" cy="2143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59" name="Rectangle 151"/>
            <p:cNvSpPr>
              <a:spLocks noChangeArrowheads="1"/>
            </p:cNvSpPr>
            <p:nvPr/>
          </p:nvSpPr>
          <p:spPr bwMode="auto">
            <a:xfrm>
              <a:off x="6370564" y="4544988"/>
              <a:ext cx="12700" cy="2143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60" name="Rectangle 152"/>
            <p:cNvSpPr>
              <a:spLocks noChangeArrowheads="1"/>
            </p:cNvSpPr>
            <p:nvPr/>
          </p:nvSpPr>
          <p:spPr bwMode="auto">
            <a:xfrm>
              <a:off x="6648376" y="4544988"/>
              <a:ext cx="36513" cy="2143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61" name="Rectangle 153"/>
            <p:cNvSpPr>
              <a:spLocks noChangeArrowheads="1"/>
            </p:cNvSpPr>
            <p:nvPr/>
          </p:nvSpPr>
          <p:spPr bwMode="auto">
            <a:xfrm>
              <a:off x="6948414" y="4544988"/>
              <a:ext cx="12700" cy="2143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62" name="Rectangle 154"/>
            <p:cNvSpPr>
              <a:spLocks noChangeArrowheads="1"/>
            </p:cNvSpPr>
            <p:nvPr/>
          </p:nvSpPr>
          <p:spPr bwMode="auto">
            <a:xfrm>
              <a:off x="7224639" y="4544988"/>
              <a:ext cx="36512" cy="2143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63" name="Rectangle 155"/>
            <p:cNvSpPr>
              <a:spLocks noChangeArrowheads="1"/>
            </p:cNvSpPr>
            <p:nvPr/>
          </p:nvSpPr>
          <p:spPr bwMode="auto">
            <a:xfrm>
              <a:off x="912739" y="4759300"/>
              <a:ext cx="847725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64" name="Rectangle 156"/>
            <p:cNvSpPr>
              <a:spLocks noChangeArrowheads="1"/>
            </p:cNvSpPr>
            <p:nvPr/>
          </p:nvSpPr>
          <p:spPr bwMode="auto">
            <a:xfrm>
              <a:off x="1760464" y="4759300"/>
              <a:ext cx="381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65" name="Rectangle 157"/>
            <p:cNvSpPr>
              <a:spLocks noChangeArrowheads="1"/>
            </p:cNvSpPr>
            <p:nvPr/>
          </p:nvSpPr>
          <p:spPr bwMode="auto">
            <a:xfrm>
              <a:off x="1760464" y="4759300"/>
              <a:ext cx="381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66" name="Rectangle 158"/>
            <p:cNvSpPr>
              <a:spLocks noChangeArrowheads="1"/>
            </p:cNvSpPr>
            <p:nvPr/>
          </p:nvSpPr>
          <p:spPr bwMode="auto">
            <a:xfrm>
              <a:off x="2049389" y="4759300"/>
              <a:ext cx="34925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67" name="Rectangle 159"/>
            <p:cNvSpPr>
              <a:spLocks noChangeArrowheads="1"/>
            </p:cNvSpPr>
            <p:nvPr/>
          </p:nvSpPr>
          <p:spPr bwMode="auto">
            <a:xfrm>
              <a:off x="2049389" y="4759300"/>
              <a:ext cx="34925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68" name="Rectangle 160"/>
            <p:cNvSpPr>
              <a:spLocks noChangeArrowheads="1"/>
            </p:cNvSpPr>
            <p:nvPr/>
          </p:nvSpPr>
          <p:spPr bwMode="auto">
            <a:xfrm>
              <a:off x="2084314" y="4759300"/>
              <a:ext cx="2540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69" name="Rectangle 161"/>
            <p:cNvSpPr>
              <a:spLocks noChangeArrowheads="1"/>
            </p:cNvSpPr>
            <p:nvPr/>
          </p:nvSpPr>
          <p:spPr bwMode="auto">
            <a:xfrm>
              <a:off x="2338314" y="4759300"/>
              <a:ext cx="36512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70" name="Rectangle 162"/>
            <p:cNvSpPr>
              <a:spLocks noChangeArrowheads="1"/>
            </p:cNvSpPr>
            <p:nvPr/>
          </p:nvSpPr>
          <p:spPr bwMode="auto">
            <a:xfrm>
              <a:off x="2338314" y="4759300"/>
              <a:ext cx="36512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71" name="Rectangle 163"/>
            <p:cNvSpPr>
              <a:spLocks noChangeArrowheads="1"/>
            </p:cNvSpPr>
            <p:nvPr/>
          </p:nvSpPr>
          <p:spPr bwMode="auto">
            <a:xfrm>
              <a:off x="2622476" y="4759300"/>
              <a:ext cx="34925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72" name="Rectangle 164"/>
            <p:cNvSpPr>
              <a:spLocks noChangeArrowheads="1"/>
            </p:cNvSpPr>
            <p:nvPr/>
          </p:nvSpPr>
          <p:spPr bwMode="auto">
            <a:xfrm>
              <a:off x="2622476" y="4759300"/>
              <a:ext cx="34925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73" name="Rectangle 165"/>
            <p:cNvSpPr>
              <a:spLocks noChangeArrowheads="1"/>
            </p:cNvSpPr>
            <p:nvPr/>
          </p:nvSpPr>
          <p:spPr bwMode="auto">
            <a:xfrm>
              <a:off x="2657401" y="4759300"/>
              <a:ext cx="263525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74" name="Rectangle 166"/>
            <p:cNvSpPr>
              <a:spLocks noChangeArrowheads="1"/>
            </p:cNvSpPr>
            <p:nvPr/>
          </p:nvSpPr>
          <p:spPr bwMode="auto">
            <a:xfrm>
              <a:off x="2920926" y="4759300"/>
              <a:ext cx="127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75" name="Rectangle 167"/>
            <p:cNvSpPr>
              <a:spLocks noChangeArrowheads="1"/>
            </p:cNvSpPr>
            <p:nvPr/>
          </p:nvSpPr>
          <p:spPr bwMode="auto">
            <a:xfrm>
              <a:off x="2933626" y="4759300"/>
              <a:ext cx="263525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76" name="Rectangle 168"/>
            <p:cNvSpPr>
              <a:spLocks noChangeArrowheads="1"/>
            </p:cNvSpPr>
            <p:nvPr/>
          </p:nvSpPr>
          <p:spPr bwMode="auto">
            <a:xfrm>
              <a:off x="3197151" y="4759300"/>
              <a:ext cx="36513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77" name="Rectangle 169"/>
            <p:cNvSpPr>
              <a:spLocks noChangeArrowheads="1"/>
            </p:cNvSpPr>
            <p:nvPr/>
          </p:nvSpPr>
          <p:spPr bwMode="auto">
            <a:xfrm>
              <a:off x="3197151" y="4759300"/>
              <a:ext cx="36513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78" name="Rectangle 170"/>
            <p:cNvSpPr>
              <a:spLocks noChangeArrowheads="1"/>
            </p:cNvSpPr>
            <p:nvPr/>
          </p:nvSpPr>
          <p:spPr bwMode="auto">
            <a:xfrm>
              <a:off x="3484489" y="4759300"/>
              <a:ext cx="381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79" name="Rectangle 171"/>
            <p:cNvSpPr>
              <a:spLocks noChangeArrowheads="1"/>
            </p:cNvSpPr>
            <p:nvPr/>
          </p:nvSpPr>
          <p:spPr bwMode="auto">
            <a:xfrm>
              <a:off x="3484489" y="4759300"/>
              <a:ext cx="381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80" name="Rectangle 172"/>
            <p:cNvSpPr>
              <a:spLocks noChangeArrowheads="1"/>
            </p:cNvSpPr>
            <p:nvPr/>
          </p:nvSpPr>
          <p:spPr bwMode="auto">
            <a:xfrm>
              <a:off x="3522589" y="4759300"/>
              <a:ext cx="250825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81" name="Rectangle 173"/>
            <p:cNvSpPr>
              <a:spLocks noChangeArrowheads="1"/>
            </p:cNvSpPr>
            <p:nvPr/>
          </p:nvSpPr>
          <p:spPr bwMode="auto">
            <a:xfrm>
              <a:off x="3773414" y="4759300"/>
              <a:ext cx="36512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82" name="Rectangle 174"/>
            <p:cNvSpPr>
              <a:spLocks noChangeArrowheads="1"/>
            </p:cNvSpPr>
            <p:nvPr/>
          </p:nvSpPr>
          <p:spPr bwMode="auto">
            <a:xfrm>
              <a:off x="3773414" y="4759300"/>
              <a:ext cx="36512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83" name="Rectangle 175"/>
            <p:cNvSpPr>
              <a:spLocks noChangeArrowheads="1"/>
            </p:cNvSpPr>
            <p:nvPr/>
          </p:nvSpPr>
          <p:spPr bwMode="auto">
            <a:xfrm>
              <a:off x="4075039" y="4759300"/>
              <a:ext cx="127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84" name="Rectangle 176"/>
            <p:cNvSpPr>
              <a:spLocks noChangeArrowheads="1"/>
            </p:cNvSpPr>
            <p:nvPr/>
          </p:nvSpPr>
          <p:spPr bwMode="auto">
            <a:xfrm>
              <a:off x="4346501" y="4759300"/>
              <a:ext cx="36513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85" name="Rectangle 177"/>
            <p:cNvSpPr>
              <a:spLocks noChangeArrowheads="1"/>
            </p:cNvSpPr>
            <p:nvPr/>
          </p:nvSpPr>
          <p:spPr bwMode="auto">
            <a:xfrm>
              <a:off x="4346501" y="4759300"/>
              <a:ext cx="36513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86" name="Rectangle 178"/>
            <p:cNvSpPr>
              <a:spLocks noChangeArrowheads="1"/>
            </p:cNvSpPr>
            <p:nvPr/>
          </p:nvSpPr>
          <p:spPr bwMode="auto">
            <a:xfrm>
              <a:off x="4383014" y="4759300"/>
              <a:ext cx="263525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87" name="Rectangle 179"/>
            <p:cNvSpPr>
              <a:spLocks noChangeArrowheads="1"/>
            </p:cNvSpPr>
            <p:nvPr/>
          </p:nvSpPr>
          <p:spPr bwMode="auto">
            <a:xfrm>
              <a:off x="4646539" y="4759300"/>
              <a:ext cx="11112" cy="34925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88" name="Rectangle 180"/>
            <p:cNvSpPr>
              <a:spLocks noChangeArrowheads="1"/>
            </p:cNvSpPr>
            <p:nvPr/>
          </p:nvSpPr>
          <p:spPr bwMode="auto">
            <a:xfrm>
              <a:off x="4657651" y="4759300"/>
              <a:ext cx="265113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89" name="Rectangle 181"/>
            <p:cNvSpPr>
              <a:spLocks noChangeArrowheads="1"/>
            </p:cNvSpPr>
            <p:nvPr/>
          </p:nvSpPr>
          <p:spPr bwMode="auto">
            <a:xfrm>
              <a:off x="4922764" y="4759300"/>
              <a:ext cx="36512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90" name="Rectangle 182"/>
            <p:cNvSpPr>
              <a:spLocks noChangeArrowheads="1"/>
            </p:cNvSpPr>
            <p:nvPr/>
          </p:nvSpPr>
          <p:spPr bwMode="auto">
            <a:xfrm>
              <a:off x="4922764" y="4759300"/>
              <a:ext cx="36512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91" name="Rectangle 183"/>
            <p:cNvSpPr>
              <a:spLocks noChangeArrowheads="1"/>
            </p:cNvSpPr>
            <p:nvPr/>
          </p:nvSpPr>
          <p:spPr bwMode="auto">
            <a:xfrm>
              <a:off x="5210101" y="4759300"/>
              <a:ext cx="381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92" name="Rectangle 184"/>
            <p:cNvSpPr>
              <a:spLocks noChangeArrowheads="1"/>
            </p:cNvSpPr>
            <p:nvPr/>
          </p:nvSpPr>
          <p:spPr bwMode="auto">
            <a:xfrm>
              <a:off x="5210101" y="4759300"/>
              <a:ext cx="381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93" name="Rectangle 185"/>
            <p:cNvSpPr>
              <a:spLocks noChangeArrowheads="1"/>
            </p:cNvSpPr>
            <p:nvPr/>
          </p:nvSpPr>
          <p:spPr bwMode="auto">
            <a:xfrm>
              <a:off x="5248201" y="4759300"/>
              <a:ext cx="250825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94" name="Rectangle 186"/>
            <p:cNvSpPr>
              <a:spLocks noChangeArrowheads="1"/>
            </p:cNvSpPr>
            <p:nvPr/>
          </p:nvSpPr>
          <p:spPr bwMode="auto">
            <a:xfrm>
              <a:off x="5499026" y="4759300"/>
              <a:ext cx="36513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95" name="Rectangle 187"/>
            <p:cNvSpPr>
              <a:spLocks noChangeArrowheads="1"/>
            </p:cNvSpPr>
            <p:nvPr/>
          </p:nvSpPr>
          <p:spPr bwMode="auto">
            <a:xfrm>
              <a:off x="5499026" y="4759300"/>
              <a:ext cx="36513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96" name="Rectangle 188"/>
            <p:cNvSpPr>
              <a:spLocks noChangeArrowheads="1"/>
            </p:cNvSpPr>
            <p:nvPr/>
          </p:nvSpPr>
          <p:spPr bwMode="auto">
            <a:xfrm>
              <a:off x="5787951" y="4759300"/>
              <a:ext cx="36513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97" name="Rectangle 189"/>
            <p:cNvSpPr>
              <a:spLocks noChangeArrowheads="1"/>
            </p:cNvSpPr>
            <p:nvPr/>
          </p:nvSpPr>
          <p:spPr bwMode="auto">
            <a:xfrm>
              <a:off x="5787951" y="4759300"/>
              <a:ext cx="36513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98" name="Rectangle 190"/>
            <p:cNvSpPr>
              <a:spLocks noChangeArrowheads="1"/>
            </p:cNvSpPr>
            <p:nvPr/>
          </p:nvSpPr>
          <p:spPr bwMode="auto">
            <a:xfrm>
              <a:off x="5824464" y="4759300"/>
              <a:ext cx="24765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99" name="Rectangle 191"/>
            <p:cNvSpPr>
              <a:spLocks noChangeArrowheads="1"/>
            </p:cNvSpPr>
            <p:nvPr/>
          </p:nvSpPr>
          <p:spPr bwMode="auto">
            <a:xfrm>
              <a:off x="6072114" y="4759300"/>
              <a:ext cx="36512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00" name="Rectangle 192"/>
            <p:cNvSpPr>
              <a:spLocks noChangeArrowheads="1"/>
            </p:cNvSpPr>
            <p:nvPr/>
          </p:nvSpPr>
          <p:spPr bwMode="auto">
            <a:xfrm>
              <a:off x="6072114" y="4759300"/>
              <a:ext cx="36512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01" name="Rectangle 193"/>
            <p:cNvSpPr>
              <a:spLocks noChangeArrowheads="1"/>
            </p:cNvSpPr>
            <p:nvPr/>
          </p:nvSpPr>
          <p:spPr bwMode="auto">
            <a:xfrm>
              <a:off x="6370564" y="4759300"/>
              <a:ext cx="127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02" name="Rectangle 194"/>
            <p:cNvSpPr>
              <a:spLocks noChangeArrowheads="1"/>
            </p:cNvSpPr>
            <p:nvPr/>
          </p:nvSpPr>
          <p:spPr bwMode="auto">
            <a:xfrm>
              <a:off x="6648376" y="4759300"/>
              <a:ext cx="36513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03" name="Rectangle 195"/>
            <p:cNvSpPr>
              <a:spLocks noChangeArrowheads="1"/>
            </p:cNvSpPr>
            <p:nvPr/>
          </p:nvSpPr>
          <p:spPr bwMode="auto">
            <a:xfrm>
              <a:off x="6648376" y="4759300"/>
              <a:ext cx="36513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04" name="Rectangle 196"/>
            <p:cNvSpPr>
              <a:spLocks noChangeArrowheads="1"/>
            </p:cNvSpPr>
            <p:nvPr/>
          </p:nvSpPr>
          <p:spPr bwMode="auto">
            <a:xfrm>
              <a:off x="6684889" y="4759300"/>
              <a:ext cx="263525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05" name="Rectangle 197"/>
            <p:cNvSpPr>
              <a:spLocks noChangeArrowheads="1"/>
            </p:cNvSpPr>
            <p:nvPr/>
          </p:nvSpPr>
          <p:spPr bwMode="auto">
            <a:xfrm>
              <a:off x="6948414" y="4759300"/>
              <a:ext cx="12700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06" name="Rectangle 198"/>
            <p:cNvSpPr>
              <a:spLocks noChangeArrowheads="1"/>
            </p:cNvSpPr>
            <p:nvPr/>
          </p:nvSpPr>
          <p:spPr bwMode="auto">
            <a:xfrm>
              <a:off x="6961114" y="4759300"/>
              <a:ext cx="263525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07" name="Rectangle 199"/>
            <p:cNvSpPr>
              <a:spLocks noChangeArrowheads="1"/>
            </p:cNvSpPr>
            <p:nvPr/>
          </p:nvSpPr>
          <p:spPr bwMode="auto">
            <a:xfrm>
              <a:off x="7224639" y="4759300"/>
              <a:ext cx="36512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08" name="Rectangle 200"/>
            <p:cNvSpPr>
              <a:spLocks noChangeArrowheads="1"/>
            </p:cNvSpPr>
            <p:nvPr/>
          </p:nvSpPr>
          <p:spPr bwMode="auto">
            <a:xfrm>
              <a:off x="7224639" y="4759300"/>
              <a:ext cx="36512" cy="34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09" name="Rectangle 201"/>
            <p:cNvSpPr>
              <a:spLocks noChangeArrowheads="1"/>
            </p:cNvSpPr>
            <p:nvPr/>
          </p:nvSpPr>
          <p:spPr bwMode="auto">
            <a:xfrm>
              <a:off x="1771576" y="4794225"/>
              <a:ext cx="14288" cy="2143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10" name="Rectangle 202"/>
            <p:cNvSpPr>
              <a:spLocks noChangeArrowheads="1"/>
            </p:cNvSpPr>
            <p:nvPr/>
          </p:nvSpPr>
          <p:spPr bwMode="auto">
            <a:xfrm>
              <a:off x="2349426" y="4794225"/>
              <a:ext cx="12700" cy="2143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11" name="Rectangle 203"/>
            <p:cNvSpPr>
              <a:spLocks noChangeArrowheads="1"/>
            </p:cNvSpPr>
            <p:nvPr/>
          </p:nvSpPr>
          <p:spPr bwMode="auto">
            <a:xfrm>
              <a:off x="2920926" y="4794225"/>
              <a:ext cx="12700" cy="2143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12" name="Rectangle 204"/>
            <p:cNvSpPr>
              <a:spLocks noChangeArrowheads="1"/>
            </p:cNvSpPr>
            <p:nvPr/>
          </p:nvSpPr>
          <p:spPr bwMode="auto">
            <a:xfrm>
              <a:off x="3497189" y="4794225"/>
              <a:ext cx="14287" cy="2143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13" name="Rectangle 205"/>
            <p:cNvSpPr>
              <a:spLocks noChangeArrowheads="1"/>
            </p:cNvSpPr>
            <p:nvPr/>
          </p:nvSpPr>
          <p:spPr bwMode="auto">
            <a:xfrm>
              <a:off x="4075039" y="4794225"/>
              <a:ext cx="12700" cy="2143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14" name="Rectangle 206"/>
            <p:cNvSpPr>
              <a:spLocks noChangeArrowheads="1"/>
            </p:cNvSpPr>
            <p:nvPr/>
          </p:nvSpPr>
          <p:spPr bwMode="auto">
            <a:xfrm>
              <a:off x="4646539" y="4794225"/>
              <a:ext cx="11112" cy="214313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15" name="Rectangle 207"/>
            <p:cNvSpPr>
              <a:spLocks noChangeArrowheads="1"/>
            </p:cNvSpPr>
            <p:nvPr/>
          </p:nvSpPr>
          <p:spPr bwMode="auto">
            <a:xfrm>
              <a:off x="5224389" y="4794225"/>
              <a:ext cx="11112" cy="2143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16" name="Rectangle 208"/>
            <p:cNvSpPr>
              <a:spLocks noChangeArrowheads="1"/>
            </p:cNvSpPr>
            <p:nvPr/>
          </p:nvSpPr>
          <p:spPr bwMode="auto">
            <a:xfrm>
              <a:off x="5800651" y="4794225"/>
              <a:ext cx="11113" cy="2143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17" name="Rectangle 209"/>
            <p:cNvSpPr>
              <a:spLocks noChangeArrowheads="1"/>
            </p:cNvSpPr>
            <p:nvPr/>
          </p:nvSpPr>
          <p:spPr bwMode="auto">
            <a:xfrm>
              <a:off x="6370564" y="4794225"/>
              <a:ext cx="12700" cy="2143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18" name="Rectangle 210"/>
            <p:cNvSpPr>
              <a:spLocks noChangeArrowheads="1"/>
            </p:cNvSpPr>
            <p:nvPr/>
          </p:nvSpPr>
          <p:spPr bwMode="auto">
            <a:xfrm>
              <a:off x="6948414" y="4794225"/>
              <a:ext cx="12700" cy="2143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19" name="Rectangle 211"/>
            <p:cNvSpPr>
              <a:spLocks noChangeArrowheads="1"/>
            </p:cNvSpPr>
            <p:nvPr/>
          </p:nvSpPr>
          <p:spPr bwMode="auto">
            <a:xfrm>
              <a:off x="1771576" y="5008538"/>
              <a:ext cx="14288" cy="220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20" name="Rectangle 212"/>
            <p:cNvSpPr>
              <a:spLocks noChangeArrowheads="1"/>
            </p:cNvSpPr>
            <p:nvPr/>
          </p:nvSpPr>
          <p:spPr bwMode="auto">
            <a:xfrm>
              <a:off x="2349426" y="5008538"/>
              <a:ext cx="12700" cy="220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21" name="Rectangle 213"/>
            <p:cNvSpPr>
              <a:spLocks noChangeArrowheads="1"/>
            </p:cNvSpPr>
            <p:nvPr/>
          </p:nvSpPr>
          <p:spPr bwMode="auto">
            <a:xfrm>
              <a:off x="2920926" y="5008538"/>
              <a:ext cx="12700" cy="220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22" name="Rectangle 214"/>
            <p:cNvSpPr>
              <a:spLocks noChangeArrowheads="1"/>
            </p:cNvSpPr>
            <p:nvPr/>
          </p:nvSpPr>
          <p:spPr bwMode="auto">
            <a:xfrm>
              <a:off x="3497189" y="5008538"/>
              <a:ext cx="14287" cy="220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23" name="Rectangle 215"/>
            <p:cNvSpPr>
              <a:spLocks noChangeArrowheads="1"/>
            </p:cNvSpPr>
            <p:nvPr/>
          </p:nvSpPr>
          <p:spPr bwMode="auto">
            <a:xfrm>
              <a:off x="4075039" y="5008538"/>
              <a:ext cx="12700" cy="220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24" name="Rectangle 216"/>
            <p:cNvSpPr>
              <a:spLocks noChangeArrowheads="1"/>
            </p:cNvSpPr>
            <p:nvPr/>
          </p:nvSpPr>
          <p:spPr bwMode="auto">
            <a:xfrm>
              <a:off x="4646539" y="5008538"/>
              <a:ext cx="11112" cy="22066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25" name="Rectangle 217"/>
            <p:cNvSpPr>
              <a:spLocks noChangeArrowheads="1"/>
            </p:cNvSpPr>
            <p:nvPr/>
          </p:nvSpPr>
          <p:spPr bwMode="auto">
            <a:xfrm>
              <a:off x="5224389" y="5008538"/>
              <a:ext cx="11112" cy="220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26" name="Rectangle 218"/>
            <p:cNvSpPr>
              <a:spLocks noChangeArrowheads="1"/>
            </p:cNvSpPr>
            <p:nvPr/>
          </p:nvSpPr>
          <p:spPr bwMode="auto">
            <a:xfrm>
              <a:off x="5800651" y="5008538"/>
              <a:ext cx="11113" cy="220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27" name="Rectangle 219"/>
            <p:cNvSpPr>
              <a:spLocks noChangeArrowheads="1"/>
            </p:cNvSpPr>
            <p:nvPr/>
          </p:nvSpPr>
          <p:spPr bwMode="auto">
            <a:xfrm>
              <a:off x="6370564" y="5008538"/>
              <a:ext cx="12700" cy="220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28" name="Rectangle 220"/>
            <p:cNvSpPr>
              <a:spLocks noChangeArrowheads="1"/>
            </p:cNvSpPr>
            <p:nvPr/>
          </p:nvSpPr>
          <p:spPr bwMode="auto">
            <a:xfrm>
              <a:off x="6948414" y="5008538"/>
              <a:ext cx="12700" cy="2206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29" name="Rectangle 221"/>
            <p:cNvSpPr>
              <a:spLocks noChangeArrowheads="1"/>
            </p:cNvSpPr>
            <p:nvPr/>
          </p:nvSpPr>
          <p:spPr bwMode="auto">
            <a:xfrm>
              <a:off x="1863651" y="5010125"/>
              <a:ext cx="107415" cy="234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CF1B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defTabSz="762000"/>
              <a:r>
                <a:rPr lang="en-GB" altLang="zh-CN" sz="13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130" name="Rectangle 222"/>
            <p:cNvSpPr>
              <a:spLocks noChangeArrowheads="1"/>
            </p:cNvSpPr>
            <p:nvPr/>
          </p:nvSpPr>
          <p:spPr bwMode="auto">
            <a:xfrm>
              <a:off x="2436739" y="5010125"/>
              <a:ext cx="107160" cy="234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CF1B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GB" altLang="zh-CN" sz="13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131" name="Rectangle 223"/>
            <p:cNvSpPr>
              <a:spLocks noChangeArrowheads="1"/>
            </p:cNvSpPr>
            <p:nvPr/>
          </p:nvSpPr>
          <p:spPr bwMode="auto">
            <a:xfrm>
              <a:off x="3011415" y="5010125"/>
              <a:ext cx="107160" cy="234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CF1B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GB" altLang="zh-CN" sz="13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1132" name="Rectangle 224"/>
            <p:cNvSpPr>
              <a:spLocks noChangeArrowheads="1"/>
            </p:cNvSpPr>
            <p:nvPr/>
          </p:nvSpPr>
          <p:spPr bwMode="auto">
            <a:xfrm>
              <a:off x="3587676" y="5010125"/>
              <a:ext cx="107160" cy="234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CF1B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GB" altLang="zh-CN" sz="13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1133" name="Rectangle 225"/>
            <p:cNvSpPr>
              <a:spLocks noChangeArrowheads="1"/>
            </p:cNvSpPr>
            <p:nvPr/>
          </p:nvSpPr>
          <p:spPr bwMode="auto">
            <a:xfrm>
              <a:off x="4160764" y="5010125"/>
              <a:ext cx="107160" cy="234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CF1B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GB" altLang="zh-CN" sz="13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134" name="Rectangle 226"/>
            <p:cNvSpPr>
              <a:spLocks noChangeArrowheads="1"/>
            </p:cNvSpPr>
            <p:nvPr/>
          </p:nvSpPr>
          <p:spPr bwMode="auto">
            <a:xfrm>
              <a:off x="4737026" y="5010125"/>
              <a:ext cx="107160" cy="234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CF1B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GB" altLang="zh-CN" sz="13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1135" name="Rectangle 227"/>
            <p:cNvSpPr>
              <a:spLocks noChangeArrowheads="1"/>
            </p:cNvSpPr>
            <p:nvPr/>
          </p:nvSpPr>
          <p:spPr bwMode="auto">
            <a:xfrm>
              <a:off x="5313289" y="5010125"/>
              <a:ext cx="107160" cy="234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CF1B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GB" altLang="zh-CN" sz="13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1136" name="Rectangle 228"/>
            <p:cNvSpPr>
              <a:spLocks noChangeArrowheads="1"/>
            </p:cNvSpPr>
            <p:nvPr/>
          </p:nvSpPr>
          <p:spPr bwMode="auto">
            <a:xfrm>
              <a:off x="5886376" y="5010125"/>
              <a:ext cx="107160" cy="234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CF1B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zh-CN" sz="13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1137" name="Rectangle 229"/>
            <p:cNvSpPr>
              <a:spLocks noChangeArrowheads="1"/>
            </p:cNvSpPr>
            <p:nvPr/>
          </p:nvSpPr>
          <p:spPr bwMode="auto">
            <a:xfrm>
              <a:off x="6462639" y="5010125"/>
              <a:ext cx="107160" cy="234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CF1B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GB" altLang="zh-CN" sz="13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138" name="Rectangle 230"/>
            <p:cNvSpPr>
              <a:spLocks noChangeArrowheads="1"/>
            </p:cNvSpPr>
            <p:nvPr/>
          </p:nvSpPr>
          <p:spPr bwMode="auto">
            <a:xfrm>
              <a:off x="7038901" y="5010125"/>
              <a:ext cx="107160" cy="234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CF1B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62000"/>
              <a:r>
                <a:rPr lang="en-GB" altLang="zh-CN" sz="13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0</a:t>
              </a:r>
            </a:p>
          </p:txBody>
        </p:sp>
        <p:grpSp>
          <p:nvGrpSpPr>
            <p:cNvPr id="1139" name="Group 235"/>
            <p:cNvGrpSpPr>
              <a:grpSpLocks/>
            </p:cNvGrpSpPr>
            <p:nvPr/>
          </p:nvGrpSpPr>
          <p:grpSpPr bwMode="auto">
            <a:xfrm>
              <a:off x="6368976" y="2982888"/>
              <a:ext cx="166688" cy="485775"/>
              <a:chOff x="3961" y="2053"/>
              <a:chExt cx="97" cy="306"/>
            </a:xfrm>
          </p:grpSpPr>
          <p:sp>
            <p:nvSpPr>
              <p:cNvPr id="1173" name="Line 231"/>
              <p:cNvSpPr>
                <a:spLocks noChangeShapeType="1"/>
              </p:cNvSpPr>
              <p:nvPr/>
            </p:nvSpPr>
            <p:spPr bwMode="auto">
              <a:xfrm flipH="1">
                <a:off x="3961" y="2053"/>
                <a:ext cx="40" cy="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4" name="Line 232"/>
              <p:cNvSpPr>
                <a:spLocks noChangeShapeType="1"/>
              </p:cNvSpPr>
              <p:nvPr/>
            </p:nvSpPr>
            <p:spPr bwMode="auto">
              <a:xfrm flipH="1">
                <a:off x="4015" y="2053"/>
                <a:ext cx="43" cy="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5" name="Line 233"/>
              <p:cNvSpPr>
                <a:spLocks noChangeShapeType="1"/>
              </p:cNvSpPr>
              <p:nvPr/>
            </p:nvSpPr>
            <p:spPr bwMode="auto">
              <a:xfrm flipH="1">
                <a:off x="3961" y="2230"/>
                <a:ext cx="40" cy="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6" name="Line 234"/>
              <p:cNvSpPr>
                <a:spLocks noChangeShapeType="1"/>
              </p:cNvSpPr>
              <p:nvPr/>
            </p:nvSpPr>
            <p:spPr bwMode="auto">
              <a:xfrm flipH="1">
                <a:off x="4015" y="2230"/>
                <a:ext cx="43" cy="1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140" name="Line 236"/>
            <p:cNvSpPr>
              <a:spLocks noChangeShapeType="1"/>
            </p:cNvSpPr>
            <p:nvPr/>
          </p:nvSpPr>
          <p:spPr bwMode="auto">
            <a:xfrm>
              <a:off x="1436614" y="2349475"/>
              <a:ext cx="3622675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41" name="Freeform 237"/>
            <p:cNvSpPr>
              <a:spLocks/>
            </p:cNvSpPr>
            <p:nvPr/>
          </p:nvSpPr>
          <p:spPr bwMode="auto">
            <a:xfrm>
              <a:off x="5037064" y="2306613"/>
              <a:ext cx="138112" cy="88900"/>
            </a:xfrm>
            <a:custGeom>
              <a:avLst/>
              <a:gdLst>
                <a:gd name="T0" fmla="*/ 0 w 81"/>
                <a:gd name="T1" fmla="*/ 0 h 56"/>
                <a:gd name="T2" fmla="*/ 0 w 81"/>
                <a:gd name="T3" fmla="*/ 55 h 56"/>
                <a:gd name="T4" fmla="*/ 80 w 81"/>
                <a:gd name="T5" fmla="*/ 27 h 56"/>
                <a:gd name="T6" fmla="*/ 0 w 81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56">
                  <a:moveTo>
                    <a:pt x="0" y="0"/>
                  </a:moveTo>
                  <a:lnTo>
                    <a:pt x="0" y="55"/>
                  </a:lnTo>
                  <a:lnTo>
                    <a:pt x="80" y="2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42" name="Freeform 238"/>
            <p:cNvSpPr>
              <a:spLocks/>
            </p:cNvSpPr>
            <p:nvPr/>
          </p:nvSpPr>
          <p:spPr bwMode="auto">
            <a:xfrm>
              <a:off x="1317551" y="2306613"/>
              <a:ext cx="136525" cy="88900"/>
            </a:xfrm>
            <a:custGeom>
              <a:avLst/>
              <a:gdLst>
                <a:gd name="T0" fmla="*/ 78 w 79"/>
                <a:gd name="T1" fmla="*/ 55 h 56"/>
                <a:gd name="T2" fmla="*/ 78 w 79"/>
                <a:gd name="T3" fmla="*/ 0 h 56"/>
                <a:gd name="T4" fmla="*/ 0 w 79"/>
                <a:gd name="T5" fmla="*/ 27 h 56"/>
                <a:gd name="T6" fmla="*/ 78 w 79"/>
                <a:gd name="T7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56">
                  <a:moveTo>
                    <a:pt x="78" y="55"/>
                  </a:moveTo>
                  <a:lnTo>
                    <a:pt x="78" y="0"/>
                  </a:lnTo>
                  <a:lnTo>
                    <a:pt x="0" y="27"/>
                  </a:lnTo>
                  <a:lnTo>
                    <a:pt x="78" y="5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43" name="Line 239"/>
            <p:cNvSpPr>
              <a:spLocks noChangeShapeType="1"/>
            </p:cNvSpPr>
            <p:nvPr/>
          </p:nvSpPr>
          <p:spPr bwMode="auto">
            <a:xfrm>
              <a:off x="5292651" y="2349475"/>
              <a:ext cx="255905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44" name="Freeform 240"/>
            <p:cNvSpPr>
              <a:spLocks/>
            </p:cNvSpPr>
            <p:nvPr/>
          </p:nvSpPr>
          <p:spPr bwMode="auto">
            <a:xfrm>
              <a:off x="7832651" y="2306613"/>
              <a:ext cx="136525" cy="88900"/>
            </a:xfrm>
            <a:custGeom>
              <a:avLst/>
              <a:gdLst>
                <a:gd name="T0" fmla="*/ 0 w 79"/>
                <a:gd name="T1" fmla="*/ 0 h 56"/>
                <a:gd name="T2" fmla="*/ 0 w 79"/>
                <a:gd name="T3" fmla="*/ 55 h 56"/>
                <a:gd name="T4" fmla="*/ 78 w 79"/>
                <a:gd name="T5" fmla="*/ 27 h 56"/>
                <a:gd name="T6" fmla="*/ 0 w 79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56">
                  <a:moveTo>
                    <a:pt x="0" y="0"/>
                  </a:moveTo>
                  <a:lnTo>
                    <a:pt x="0" y="55"/>
                  </a:lnTo>
                  <a:lnTo>
                    <a:pt x="78" y="2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45" name="Freeform 241"/>
            <p:cNvSpPr>
              <a:spLocks/>
            </p:cNvSpPr>
            <p:nvPr/>
          </p:nvSpPr>
          <p:spPr bwMode="auto">
            <a:xfrm>
              <a:off x="5173589" y="2306613"/>
              <a:ext cx="136525" cy="88900"/>
            </a:xfrm>
            <a:custGeom>
              <a:avLst/>
              <a:gdLst>
                <a:gd name="T0" fmla="*/ 78 w 79"/>
                <a:gd name="T1" fmla="*/ 55 h 56"/>
                <a:gd name="T2" fmla="*/ 78 w 79"/>
                <a:gd name="T3" fmla="*/ 0 h 56"/>
                <a:gd name="T4" fmla="*/ 0 w 79"/>
                <a:gd name="T5" fmla="*/ 27 h 56"/>
                <a:gd name="T6" fmla="*/ 78 w 79"/>
                <a:gd name="T7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56">
                  <a:moveTo>
                    <a:pt x="78" y="55"/>
                  </a:moveTo>
                  <a:lnTo>
                    <a:pt x="78" y="0"/>
                  </a:lnTo>
                  <a:lnTo>
                    <a:pt x="0" y="27"/>
                  </a:lnTo>
                  <a:lnTo>
                    <a:pt x="78" y="5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46" name="Line 242"/>
            <p:cNvSpPr>
              <a:spLocks noChangeShapeType="1"/>
            </p:cNvSpPr>
            <p:nvPr/>
          </p:nvSpPr>
          <p:spPr bwMode="auto">
            <a:xfrm>
              <a:off x="1483445" y="2663820"/>
              <a:ext cx="2176462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47" name="Freeform 243"/>
            <p:cNvSpPr>
              <a:spLocks/>
            </p:cNvSpPr>
            <p:nvPr/>
          </p:nvSpPr>
          <p:spPr bwMode="auto">
            <a:xfrm>
              <a:off x="3592439" y="2635225"/>
              <a:ext cx="134937" cy="88900"/>
            </a:xfrm>
            <a:custGeom>
              <a:avLst/>
              <a:gdLst>
                <a:gd name="T0" fmla="*/ 0 w 79"/>
                <a:gd name="T1" fmla="*/ 0 h 56"/>
                <a:gd name="T2" fmla="*/ 0 w 79"/>
                <a:gd name="T3" fmla="*/ 55 h 56"/>
                <a:gd name="T4" fmla="*/ 78 w 79"/>
                <a:gd name="T5" fmla="*/ 27 h 56"/>
                <a:gd name="T6" fmla="*/ 0 w 79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56">
                  <a:moveTo>
                    <a:pt x="0" y="0"/>
                  </a:moveTo>
                  <a:lnTo>
                    <a:pt x="0" y="55"/>
                  </a:lnTo>
                  <a:lnTo>
                    <a:pt x="78" y="2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48" name="Freeform 244"/>
            <p:cNvSpPr>
              <a:spLocks/>
            </p:cNvSpPr>
            <p:nvPr/>
          </p:nvSpPr>
          <p:spPr bwMode="auto">
            <a:xfrm>
              <a:off x="1314376" y="2635225"/>
              <a:ext cx="139700" cy="88900"/>
            </a:xfrm>
            <a:custGeom>
              <a:avLst/>
              <a:gdLst>
                <a:gd name="T0" fmla="*/ 80 w 81"/>
                <a:gd name="T1" fmla="*/ 55 h 56"/>
                <a:gd name="T2" fmla="*/ 80 w 81"/>
                <a:gd name="T3" fmla="*/ 0 h 56"/>
                <a:gd name="T4" fmla="*/ 0 w 81"/>
                <a:gd name="T5" fmla="*/ 27 h 56"/>
                <a:gd name="T6" fmla="*/ 80 w 81"/>
                <a:gd name="T7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56">
                  <a:moveTo>
                    <a:pt x="80" y="55"/>
                  </a:moveTo>
                  <a:lnTo>
                    <a:pt x="80" y="0"/>
                  </a:lnTo>
                  <a:lnTo>
                    <a:pt x="0" y="27"/>
                  </a:lnTo>
                  <a:lnTo>
                    <a:pt x="80" y="5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1149" name="Group 250"/>
            <p:cNvGrpSpPr>
              <a:grpSpLocks/>
            </p:cNvGrpSpPr>
            <p:nvPr/>
          </p:nvGrpSpPr>
          <p:grpSpPr bwMode="auto">
            <a:xfrm>
              <a:off x="3525764" y="2959075"/>
              <a:ext cx="1150937" cy="28575"/>
              <a:chOff x="2308" y="2038"/>
              <a:chExt cx="669" cy="18"/>
            </a:xfrm>
          </p:grpSpPr>
          <p:sp>
            <p:nvSpPr>
              <p:cNvPr id="1168" name="Line 245"/>
              <p:cNvSpPr>
                <a:spLocks noChangeShapeType="1"/>
              </p:cNvSpPr>
              <p:nvPr/>
            </p:nvSpPr>
            <p:spPr bwMode="auto">
              <a:xfrm>
                <a:off x="2308" y="2046"/>
                <a:ext cx="66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9" name="Oval 246"/>
              <p:cNvSpPr>
                <a:spLocks noChangeArrowheads="1"/>
              </p:cNvSpPr>
              <p:nvPr/>
            </p:nvSpPr>
            <p:spPr bwMode="auto">
              <a:xfrm>
                <a:off x="2394" y="2038"/>
                <a:ext cx="39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0" name="Oval 247"/>
              <p:cNvSpPr>
                <a:spLocks noChangeArrowheads="1"/>
              </p:cNvSpPr>
              <p:nvPr/>
            </p:nvSpPr>
            <p:spPr bwMode="auto">
              <a:xfrm>
                <a:off x="2546" y="2038"/>
                <a:ext cx="40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1" name="Oval 248"/>
              <p:cNvSpPr>
                <a:spLocks noChangeArrowheads="1"/>
              </p:cNvSpPr>
              <p:nvPr/>
            </p:nvSpPr>
            <p:spPr bwMode="auto">
              <a:xfrm>
                <a:off x="2700" y="2038"/>
                <a:ext cx="40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2" name="Oval 249"/>
              <p:cNvSpPr>
                <a:spLocks noChangeArrowheads="1"/>
              </p:cNvSpPr>
              <p:nvPr/>
            </p:nvSpPr>
            <p:spPr bwMode="auto">
              <a:xfrm>
                <a:off x="2854" y="2038"/>
                <a:ext cx="37" cy="1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150" name="Rectangle 251"/>
            <p:cNvSpPr>
              <a:spLocks noChangeArrowheads="1"/>
            </p:cNvSpPr>
            <p:nvPr/>
          </p:nvSpPr>
          <p:spPr bwMode="auto">
            <a:xfrm>
              <a:off x="1250350" y="2829052"/>
              <a:ext cx="307870" cy="16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CF1B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GB" sz="900" b="1" dirty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 </a:t>
              </a:r>
              <a:r>
                <a:rPr lang="en-GB" altLang="zh-CN" sz="9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0.5</a:t>
              </a:r>
            </a:p>
          </p:txBody>
        </p:sp>
        <p:sp>
          <p:nvSpPr>
            <p:cNvPr id="1151" name="Rectangle 252"/>
            <p:cNvSpPr>
              <a:spLocks noChangeArrowheads="1"/>
            </p:cNvSpPr>
            <p:nvPr/>
          </p:nvSpPr>
          <p:spPr bwMode="auto">
            <a:xfrm>
              <a:off x="1625251" y="2822359"/>
              <a:ext cx="202412" cy="16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CF1B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zh-CN" sz="9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0.5</a:t>
              </a:r>
            </a:p>
          </p:txBody>
        </p:sp>
        <p:sp>
          <p:nvSpPr>
            <p:cNvPr id="1152" name="Rectangle 253"/>
            <p:cNvSpPr>
              <a:spLocks noChangeArrowheads="1"/>
            </p:cNvSpPr>
            <p:nvPr/>
          </p:nvSpPr>
          <p:spPr bwMode="auto">
            <a:xfrm>
              <a:off x="1887464" y="2822550"/>
              <a:ext cx="442243" cy="16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CF1B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zh-CN" sz="9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0.5</a:t>
              </a:r>
              <a:r>
                <a:rPr lang="en-GB" altLang="zh-CN" sz="900" b="1" dirty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 </a:t>
              </a:r>
              <a:r>
                <a:rPr lang="en-GB" altLang="zh-CN" sz="9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µs</a:t>
              </a:r>
            </a:p>
          </p:txBody>
        </p:sp>
        <p:grpSp>
          <p:nvGrpSpPr>
            <p:cNvPr id="1153" name="Group 259"/>
            <p:cNvGrpSpPr>
              <a:grpSpLocks/>
            </p:cNvGrpSpPr>
            <p:nvPr/>
          </p:nvGrpSpPr>
          <p:grpSpPr bwMode="auto">
            <a:xfrm>
              <a:off x="1127051" y="2973363"/>
              <a:ext cx="1138238" cy="38100"/>
              <a:chOff x="913" y="2047"/>
              <a:chExt cx="662" cy="24"/>
            </a:xfrm>
          </p:grpSpPr>
          <p:sp>
            <p:nvSpPr>
              <p:cNvPr id="1163" name="Line 254"/>
              <p:cNvSpPr>
                <a:spLocks noChangeShapeType="1"/>
              </p:cNvSpPr>
              <p:nvPr/>
            </p:nvSpPr>
            <p:spPr bwMode="auto">
              <a:xfrm>
                <a:off x="913" y="2058"/>
                <a:ext cx="66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4" name="Oval 255"/>
              <p:cNvSpPr>
                <a:spLocks noChangeArrowheads="1"/>
              </p:cNvSpPr>
              <p:nvPr/>
            </p:nvSpPr>
            <p:spPr bwMode="auto">
              <a:xfrm>
                <a:off x="996" y="2047"/>
                <a:ext cx="41" cy="24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5" name="Oval 256"/>
              <p:cNvSpPr>
                <a:spLocks noChangeArrowheads="1"/>
              </p:cNvSpPr>
              <p:nvPr/>
            </p:nvSpPr>
            <p:spPr bwMode="auto">
              <a:xfrm>
                <a:off x="1149" y="2047"/>
                <a:ext cx="38" cy="24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6" name="Oval 257"/>
              <p:cNvSpPr>
                <a:spLocks noChangeArrowheads="1"/>
              </p:cNvSpPr>
              <p:nvPr/>
            </p:nvSpPr>
            <p:spPr bwMode="auto">
              <a:xfrm>
                <a:off x="1300" y="2047"/>
                <a:ext cx="40" cy="24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7" name="Oval 258"/>
              <p:cNvSpPr>
                <a:spLocks noChangeArrowheads="1"/>
              </p:cNvSpPr>
              <p:nvPr/>
            </p:nvSpPr>
            <p:spPr bwMode="auto">
              <a:xfrm>
                <a:off x="1449" y="2047"/>
                <a:ext cx="41" cy="24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154" name="Rectangle 260"/>
            <p:cNvSpPr>
              <a:spLocks noChangeArrowheads="1"/>
            </p:cNvSpPr>
            <p:nvPr/>
          </p:nvSpPr>
          <p:spPr bwMode="auto">
            <a:xfrm>
              <a:off x="3630226" y="2800171"/>
              <a:ext cx="307870" cy="16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CF1B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GB" sz="900" b="1" dirty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 </a:t>
              </a:r>
              <a:r>
                <a:rPr lang="en-GB" altLang="zh-CN" sz="9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0.5</a:t>
              </a:r>
              <a:endParaRPr lang="en-GB" altLang="zh-CN" sz="1300" b="1" dirty="0">
                <a:solidFill>
                  <a:srgbClr val="0054A4"/>
                </a:solidFill>
                <a:latin typeface="Comic Sans MS" panose="030F0702030302020204" pitchFamily="66" charset="0"/>
                <a:cs typeface="Arial" pitchFamily="34" charset="0"/>
              </a:endParaRPr>
            </a:p>
          </p:txBody>
        </p:sp>
        <p:sp>
          <p:nvSpPr>
            <p:cNvPr id="1155" name="Rectangle 261"/>
            <p:cNvSpPr>
              <a:spLocks noChangeArrowheads="1"/>
            </p:cNvSpPr>
            <p:nvPr/>
          </p:nvSpPr>
          <p:spPr bwMode="auto">
            <a:xfrm>
              <a:off x="4048326" y="2787471"/>
              <a:ext cx="202412" cy="16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CF1B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zh-CN" sz="9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0.5</a:t>
              </a:r>
            </a:p>
          </p:txBody>
        </p:sp>
        <p:sp>
          <p:nvSpPr>
            <p:cNvPr id="1156" name="Rectangle 262"/>
            <p:cNvSpPr>
              <a:spLocks noChangeArrowheads="1"/>
            </p:cNvSpPr>
            <p:nvPr/>
          </p:nvSpPr>
          <p:spPr bwMode="auto">
            <a:xfrm>
              <a:off x="4367139" y="2793975"/>
              <a:ext cx="442243" cy="16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CF1B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altLang="zh-CN" sz="9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0.5</a:t>
              </a:r>
              <a:r>
                <a:rPr lang="en-GB" altLang="zh-CN" sz="900" b="1" dirty="0">
                  <a:solidFill>
                    <a:srgbClr val="FF000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  </a:t>
              </a:r>
              <a:r>
                <a:rPr lang="en-GB" altLang="zh-CN" sz="9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µs</a:t>
              </a:r>
            </a:p>
          </p:txBody>
        </p:sp>
        <p:sp>
          <p:nvSpPr>
            <p:cNvPr id="1157" name="Line 263"/>
            <p:cNvSpPr>
              <a:spLocks noChangeShapeType="1"/>
            </p:cNvSpPr>
            <p:nvPr/>
          </p:nvSpPr>
          <p:spPr bwMode="auto">
            <a:xfrm>
              <a:off x="4065514" y="4295750"/>
              <a:ext cx="6270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58" name="Line 264"/>
            <p:cNvSpPr>
              <a:spLocks noChangeShapeType="1"/>
            </p:cNvSpPr>
            <p:nvPr/>
          </p:nvSpPr>
          <p:spPr bwMode="auto">
            <a:xfrm>
              <a:off x="4659239" y="4295750"/>
              <a:ext cx="5873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59" name="Rectangle 265"/>
            <p:cNvSpPr>
              <a:spLocks noChangeArrowheads="1"/>
            </p:cNvSpPr>
            <p:nvPr/>
          </p:nvSpPr>
          <p:spPr bwMode="auto">
            <a:xfrm>
              <a:off x="4016301" y="3986187"/>
              <a:ext cx="571515" cy="339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CF1B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/>
              <a:r>
                <a:rPr lang="en-GB" altLang="zh-CN" sz="13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1 µs</a:t>
              </a:r>
            </a:p>
          </p:txBody>
        </p:sp>
        <p:sp>
          <p:nvSpPr>
            <p:cNvPr id="1160" name="Rectangle 266"/>
            <p:cNvSpPr>
              <a:spLocks noChangeArrowheads="1"/>
            </p:cNvSpPr>
            <p:nvPr/>
          </p:nvSpPr>
          <p:spPr bwMode="auto">
            <a:xfrm>
              <a:off x="4637014" y="3986187"/>
              <a:ext cx="669925" cy="339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CF1B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defTabSz="762000"/>
              <a:r>
                <a:rPr lang="en-GB" altLang="zh-CN" sz="1300" b="1" dirty="0">
                  <a:solidFill>
                    <a:srgbClr val="0054A4"/>
                  </a:solidFill>
                  <a:latin typeface="Comic Sans MS" panose="030F0702030302020204" pitchFamily="66" charset="0"/>
                  <a:cs typeface="Arial" pitchFamily="34" charset="0"/>
                </a:rPr>
                <a:t>1 µs</a:t>
              </a:r>
            </a:p>
          </p:txBody>
        </p:sp>
        <p:sp>
          <p:nvSpPr>
            <p:cNvPr id="1161" name="Line 267"/>
            <p:cNvSpPr>
              <a:spLocks noChangeShapeType="1"/>
            </p:cNvSpPr>
            <p:nvPr/>
          </p:nvSpPr>
          <p:spPr bwMode="auto">
            <a:xfrm flipH="1">
              <a:off x="5664126" y="3725838"/>
              <a:ext cx="436563" cy="4556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62" name="Oval 268"/>
            <p:cNvSpPr>
              <a:spLocks noChangeArrowheads="1"/>
            </p:cNvSpPr>
            <p:nvPr/>
          </p:nvSpPr>
          <p:spPr bwMode="auto">
            <a:xfrm>
              <a:off x="4970389" y="2816200"/>
              <a:ext cx="3289300" cy="901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CF1B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177" name="矩形 1176"/>
          <p:cNvSpPr/>
          <p:nvPr/>
        </p:nvSpPr>
        <p:spPr>
          <a:xfrm>
            <a:off x="515657" y="5433390"/>
            <a:ext cx="11260971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The four pulse preamble is designed 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to be easily distinguished 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from Mode AC replies.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PPM : The 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absence of interference results in received energy in only one half of the interval. Thus energy in both halves indicates that an interfering pulse was received at the same time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n-US" altLang="zh-CN" sz="1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PPM 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results 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in a 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constant number 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of pulses in each reply, assuring sufficient 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pulses 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for 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 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accurate monopulse 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angle </a:t>
            </a:r>
            <a:r>
              <a:rPr lang="zh-CN" altLang="en-US" sz="16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estimate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US" altLang="zh-CN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zh-CN" altLang="en-US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0" name="文本框 269"/>
          <p:cNvSpPr txBox="1"/>
          <p:nvPr/>
        </p:nvSpPr>
        <p:spPr>
          <a:xfrm>
            <a:off x="537870" y="5030579"/>
            <a:ext cx="359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Downlink design philosophy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CEF7-7709-4209-8CF0-FCBF211B893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72" name="Rectangle 2"/>
          <p:cNvSpPr/>
          <p:nvPr/>
        </p:nvSpPr>
        <p:spPr>
          <a:xfrm>
            <a:off x="-1078898" y="892996"/>
            <a:ext cx="1186430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2600" b="1" dirty="0"/>
              <a:t>Mode S </a:t>
            </a:r>
            <a:r>
              <a:rPr lang="en-US" altLang="zh-CN" sz="2600" b="1" dirty="0" smtClean="0"/>
              <a:t>operations</a:t>
            </a:r>
            <a:r>
              <a:rPr lang="en-US" altLang="zh-CN" sz="2600" dirty="0" smtClean="0"/>
              <a:t>-- </a:t>
            </a:r>
            <a:r>
              <a:rPr lang="en-US" altLang="zh-CN" sz="2300" b="1" dirty="0" smtClean="0"/>
              <a:t>Dialogue </a:t>
            </a:r>
            <a:r>
              <a:rPr lang="en-US" altLang="zh-CN" sz="2300" b="1" dirty="0"/>
              <a:t>between Mode S Interrogator and Transponder</a:t>
            </a:r>
          </a:p>
          <a:p>
            <a:pPr>
              <a:spcBef>
                <a:spcPct val="0"/>
              </a:spcBef>
              <a:defRPr/>
            </a:pPr>
            <a:r>
              <a:rPr lang="en-US" altLang="zh-CN" sz="2300" b="1" dirty="0"/>
              <a:t> </a:t>
            </a:r>
            <a:r>
              <a:rPr lang="en-US" altLang="zh-CN" sz="2300" b="1" dirty="0" smtClean="0"/>
              <a:t>                                                         Reply </a:t>
            </a:r>
            <a:r>
              <a:rPr lang="en-US" altLang="zh-CN" sz="2300" b="1" dirty="0"/>
              <a:t>Modulation and Coding Design</a:t>
            </a:r>
          </a:p>
        </p:txBody>
      </p:sp>
    </p:spTree>
    <p:extLst>
      <p:ext uri="{BB962C8B-B14F-4D97-AF65-F5344CB8AC3E}">
        <p14:creationId xmlns:p14="http://schemas.microsoft.com/office/powerpoint/2010/main" val="240870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CAO - Capacity &amp; Efficiency">
    <a:dk1>
      <a:srgbClr val="279DD9"/>
    </a:dk1>
    <a:lt1>
      <a:sysClr val="window" lastClr="FFFFFF"/>
    </a:lt1>
    <a:dk2>
      <a:srgbClr val="006EB7"/>
    </a:dk2>
    <a:lt2>
      <a:srgbClr val="FFFFFF"/>
    </a:lt2>
    <a:accent1>
      <a:srgbClr val="0054A4"/>
    </a:accent1>
    <a:accent2>
      <a:srgbClr val="A1CFEF"/>
    </a:accent2>
    <a:accent3>
      <a:srgbClr val="8DC63F"/>
    </a:accent3>
    <a:accent4>
      <a:srgbClr val="CED8DD"/>
    </a:accent4>
    <a:accent5>
      <a:srgbClr val="8C99A1"/>
    </a:accent5>
    <a:accent6>
      <a:srgbClr val="5A6870"/>
    </a:accent6>
    <a:hlink>
      <a:srgbClr val="39474F"/>
    </a:hlink>
    <a:folHlink>
      <a:srgbClr val="C4007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45C194858B8544A50428E808EAA0A9" ma:contentTypeVersion="5" ma:contentTypeDescription="Create a new document." ma:contentTypeScope="" ma:versionID="cbb0db94565ef5ac402a1879f2798551">
  <xsd:schema xmlns:xsd="http://www.w3.org/2001/XMLSchema" xmlns:xs="http://www.w3.org/2001/XMLSchema" xmlns:p="http://schemas.microsoft.com/office/2006/metadata/properties" xmlns:ns2="2b0c29a6-a2e0-472b-bfb4-397922b0132f" targetNamespace="http://schemas.microsoft.com/office/2006/metadata/properties" ma:root="true" ma:fieldsID="2793bdf8509c69ac6b7a79c02d39b509" ns2:_="">
    <xsd:import namespace="2b0c29a6-a2e0-472b-bfb4-397922b0132f"/>
    <xsd:element name="properties">
      <xsd:complexType>
        <xsd:sequence>
          <xsd:element name="documentManagement">
            <xsd:complexType>
              <xsd:all>
                <xsd:element ref="ns2:Number" minOccurs="0"/>
                <xsd:element ref="ns2:Update_x0020_Date" minOccurs="0"/>
                <xsd:element ref="ns2:Presenter" minOccurs="0"/>
                <xsd:element ref="ns2:Category" minOccurs="0"/>
                <xsd:element ref="ns2:Typ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c29a6-a2e0-472b-bfb4-397922b0132f" elementFormDefault="qualified">
    <xsd:import namespace="http://schemas.microsoft.com/office/2006/documentManagement/types"/>
    <xsd:import namespace="http://schemas.microsoft.com/office/infopath/2007/PartnerControls"/>
    <xsd:element name="Number" ma:index="8" nillable="true" ma:displayName="Number" ma:internalName="Number">
      <xsd:simpleType>
        <xsd:restriction base="dms:Text">
          <xsd:maxLength value="255"/>
        </xsd:restriction>
      </xsd:simpleType>
    </xsd:element>
    <xsd:element name="Update_x0020_Date" ma:index="9" nillable="true" ma:displayName="Update Date" ma:internalName="Update_x0020_Date">
      <xsd:simpleType>
        <xsd:restriction base="dms:Text">
          <xsd:maxLength value="255"/>
        </xsd:restriction>
      </xsd:simpleType>
    </xsd:element>
    <xsd:element name="Presenter" ma:index="10" nillable="true" ma:displayName="Presenter" ma:internalName="Presenter">
      <xsd:simpleType>
        <xsd:restriction base="dms:Text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1-Report"/>
              <xsd:enumeration value="2-General Information"/>
              <xsd:enumeration value="3-Working Papers"/>
              <xsd:enumeration value="4-Information Papers"/>
              <xsd:enumeration value="5-Presentations"/>
              <xsd:enumeration value="6-Discussion papers"/>
            </xsd:restriction>
          </xsd:simpleType>
        </xsd:union>
      </xsd:simpleType>
    </xsd:element>
    <xsd:element name="Type_x0020_Name" ma:index="12" nillable="true" ma:displayName="Type Name" ma:internalName="Typ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b0c29a6-a2e0-472b-bfb4-397922b0132f">5-Presentations</Category>
    <Type_x0020_Name xmlns="2b0c29a6-a2e0-472b-bfb4-397922b0132f">2022 APAC Mode S Workshop</Type_x0020_Name>
    <Presenter xmlns="2b0c29a6-a2e0-472b-bfb4-397922b0132f">Mr. Chen Yang/ ATMB, CAAC Supported by Mr. Robert Witzen</Presenter>
    <Update_x0020_Date xmlns="2b0c29a6-a2e0-472b-bfb4-397922b0132f">22 March 2022</Update_x0020_Date>
    <Number xmlns="2b0c29a6-a2e0-472b-bfb4-397922b0132f" xsi:nil="true"/>
  </documentManagement>
</p:properties>
</file>

<file path=customXml/itemProps1.xml><?xml version="1.0" encoding="utf-8"?>
<ds:datastoreItem xmlns:ds="http://schemas.openxmlformats.org/officeDocument/2006/customXml" ds:itemID="{D4888FBD-0BDB-43F8-8ACE-831685291D76}"/>
</file>

<file path=customXml/itemProps2.xml><?xml version="1.0" encoding="utf-8"?>
<ds:datastoreItem xmlns:ds="http://schemas.openxmlformats.org/officeDocument/2006/customXml" ds:itemID="{7D4277F2-F296-4615-B2B3-09438D83F701}"/>
</file>

<file path=customXml/itemProps3.xml><?xml version="1.0" encoding="utf-8"?>
<ds:datastoreItem xmlns:ds="http://schemas.openxmlformats.org/officeDocument/2006/customXml" ds:itemID="{139693FF-50F9-477A-8FE6-F290A142378B}"/>
</file>

<file path=docProps/app.xml><?xml version="1.0" encoding="utf-8"?>
<Properties xmlns="http://schemas.openxmlformats.org/officeDocument/2006/extended-properties" xmlns:vt="http://schemas.openxmlformats.org/officeDocument/2006/docPropsVTypes">
  <TotalTime>8720</TotalTime>
  <Words>7721</Words>
  <Application>Microsoft Office PowerPoint</Application>
  <PresentationFormat>Widescreen</PresentationFormat>
  <Paragraphs>930</Paragraphs>
  <Slides>65</Slides>
  <Notes>60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86" baseType="lpstr">
      <vt:lpstr>等线</vt:lpstr>
      <vt:lpstr>等线</vt:lpstr>
      <vt:lpstr>HGYT2_CNKI</vt:lpstr>
      <vt:lpstr>微软雅黑</vt:lpstr>
      <vt:lpstr>黑体</vt:lpstr>
      <vt:lpstr>宋体</vt:lpstr>
      <vt:lpstr>TimesNewRomanPSMT</vt:lpstr>
      <vt:lpstr>Arial</vt:lpstr>
      <vt:lpstr>Bell MT</vt:lpstr>
      <vt:lpstr>Broadway</vt:lpstr>
      <vt:lpstr>Calibri</vt:lpstr>
      <vt:lpstr>Calibri Light</vt:lpstr>
      <vt:lpstr>Cambria Math</vt:lpstr>
      <vt:lpstr>Comic Sans MS</vt:lpstr>
      <vt:lpstr>Freestyle Script</vt:lpstr>
      <vt:lpstr>Times New Roman</vt:lpstr>
      <vt:lpstr>Wingdings</vt:lpstr>
      <vt:lpstr>Wingdings 3</vt:lpstr>
      <vt:lpstr>Office Theme</vt:lpstr>
      <vt:lpstr>1_Office Theme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Mode S Radar System</dc:title>
  <dc:creator>Nibhani, Soniya</dc:creator>
  <cp:lastModifiedBy>How, Sze Lung</cp:lastModifiedBy>
  <cp:revision>458</cp:revision>
  <cp:lastPrinted>2022-03-21T08:01:31Z</cp:lastPrinted>
  <dcterms:created xsi:type="dcterms:W3CDTF">2021-06-11T08:37:24Z</dcterms:created>
  <dcterms:modified xsi:type="dcterms:W3CDTF">2022-03-21T10:01:51Z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0x0101001F45C194858B8544A50428E808EAA0A9</vt:lpwstr>
  </property>
</Properties>
</file>