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7"/>
    <p:sldMasterId id="2147483699" r:id="rId8"/>
  </p:sldMasterIdLst>
  <p:notesMasterIdLst>
    <p:notesMasterId r:id="rId19"/>
  </p:notesMasterIdLst>
  <p:handoutMasterIdLst>
    <p:handoutMasterId r:id="rId20"/>
  </p:handoutMasterIdLst>
  <p:sldIdLst>
    <p:sldId id="273" r:id="rId9"/>
    <p:sldId id="275" r:id="rId10"/>
    <p:sldId id="276" r:id="rId11"/>
    <p:sldId id="282" r:id="rId12"/>
    <p:sldId id="278" r:id="rId13"/>
    <p:sldId id="283" r:id="rId14"/>
    <p:sldId id="284" r:id="rId15"/>
    <p:sldId id="285" r:id="rId16"/>
    <p:sldId id="286" r:id="rId17"/>
    <p:sldId id="280" r:id="rId18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6">
          <p15:clr>
            <a:srgbClr val="A4A3A4"/>
          </p15:clr>
        </p15:guide>
        <p15:guide id="2" pos="3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FF0000"/>
    <a:srgbClr val="FFFF99"/>
    <a:srgbClr val="FFCC00"/>
    <a:srgbClr val="DDDDDD"/>
    <a:srgbClr val="1D2F68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70" autoAdjust="0"/>
    <p:restoredTop sz="94717" autoAdjust="0"/>
  </p:normalViewPr>
  <p:slideViewPr>
    <p:cSldViewPr snapToGrid="0">
      <p:cViewPr varScale="1">
        <p:scale>
          <a:sx n="88" d="100"/>
          <a:sy n="88" d="100"/>
        </p:scale>
        <p:origin x="998" y="62"/>
      </p:cViewPr>
      <p:guideLst>
        <p:guide orient="horz" pos="536"/>
        <p:guide pos="3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6" Type="http://schemas.openxmlformats.org/officeDocument/2006/relationships/slide" Target="slides/slide8.xml"/><Relationship Id="rId1" Type="http://schemas.openxmlformats.org/officeDocument/2006/relationships/customXml" Target="../customXml/item1.xml"/><Relationship Id="rId24" Type="http://schemas.openxmlformats.org/officeDocument/2006/relationships/tableStyles" Target="tableStyles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225" y="0"/>
            <a:ext cx="30257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225" y="8818563"/>
            <a:ext cx="30257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A402D0-C5E8-4550-8984-10A35E357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5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95325"/>
            <a:ext cx="4643437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21275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18563"/>
            <a:ext cx="30257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21EBE5-4334-47C5-8591-A6BA1CF9C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76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5513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5513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5513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5513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5513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5513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5513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5513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F0E540-B525-4F4B-8CC2-C61FBAE6AEE3}" type="slidenum">
              <a:rPr lang="en-US" sz="1200" smtClean="0">
                <a:latin typeface="Times New Roman" pitchFamily="18" charset="0"/>
              </a:rPr>
              <a:pPr eaLnBrk="1" hangingPunct="1"/>
              <a:t>1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51"/>
          <p:cNvSpPr txBox="1">
            <a:spLocks noChangeArrowheads="1"/>
          </p:cNvSpPr>
          <p:nvPr userDrawn="1"/>
        </p:nvSpPr>
        <p:spPr bwMode="auto">
          <a:xfrm>
            <a:off x="427038" y="4497388"/>
            <a:ext cx="48228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600" smtClean="0">
                <a:solidFill>
                  <a:srgbClr val="1D2F68"/>
                </a:solidFill>
              </a:rPr>
              <a:t>Presented to:</a:t>
            </a:r>
          </a:p>
          <a:p>
            <a:pPr eaLnBrk="1" hangingPunct="1">
              <a:buFontTx/>
              <a:buNone/>
              <a:defRPr/>
            </a:pPr>
            <a:r>
              <a:rPr lang="en-US" sz="1600" smtClean="0">
                <a:solidFill>
                  <a:srgbClr val="1D2F68"/>
                </a:solidFill>
              </a:rPr>
              <a:t>By:</a:t>
            </a:r>
          </a:p>
          <a:p>
            <a:pPr eaLnBrk="1" hangingPunct="1">
              <a:buFontTx/>
              <a:buNone/>
              <a:defRPr/>
            </a:pPr>
            <a:r>
              <a:rPr lang="en-US" sz="1600" smtClean="0">
                <a:solidFill>
                  <a:srgbClr val="1D2F68"/>
                </a:solidFill>
              </a:rPr>
              <a:t>Date:</a:t>
            </a:r>
          </a:p>
        </p:txBody>
      </p:sp>
      <p:sp>
        <p:nvSpPr>
          <p:cNvPr id="634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46088" y="312738"/>
            <a:ext cx="4983162" cy="1395412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en-US" noProof="0" smtClean="0"/>
              <a:t>Select to edit master title</a:t>
            </a: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49263" y="1754188"/>
            <a:ext cx="4951412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Select to edit master subtitle</a:t>
            </a:r>
          </a:p>
        </p:txBody>
      </p:sp>
    </p:spTree>
    <p:extLst>
      <p:ext uri="{BB962C8B-B14F-4D97-AF65-F5344CB8AC3E}">
        <p14:creationId xmlns:p14="http://schemas.microsoft.com/office/powerpoint/2010/main" val="192376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6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344488"/>
            <a:ext cx="2117725" cy="5554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344488"/>
            <a:ext cx="6202363" cy="5554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9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Text Box 1051"/>
          <p:cNvSpPr txBox="1">
            <a:spLocks noChangeArrowheads="1"/>
          </p:cNvSpPr>
          <p:nvPr userDrawn="1"/>
        </p:nvSpPr>
        <p:spPr bwMode="auto">
          <a:xfrm>
            <a:off x="427038" y="5193665"/>
            <a:ext cx="48228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600" dirty="0" smtClean="0">
                <a:solidFill>
                  <a:srgbClr val="1D2F68"/>
                </a:solidFill>
              </a:rPr>
              <a:t>Presented to:</a:t>
            </a: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solidFill>
                  <a:srgbClr val="1D2F68"/>
                </a:solidFill>
              </a:rPr>
              <a:t>By:</a:t>
            </a: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solidFill>
                  <a:srgbClr val="1D2F68"/>
                </a:solidFill>
              </a:rPr>
              <a:t>Date: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E555E1-4CC8-4249-8CCF-916FDDF0D0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58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743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08125"/>
            <a:ext cx="3948113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08125"/>
            <a:ext cx="3949700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1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6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555E1-4CC8-4249-8CCF-916FDDF0D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2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966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39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344488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title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08125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0" y="6035675"/>
            <a:ext cx="9144000" cy="815975"/>
          </a:xfrm>
          <a:prstGeom prst="rect">
            <a:avLst/>
          </a:prstGeom>
          <a:noFill/>
          <a:ln w="9525">
            <a:solidFill>
              <a:srgbClr val="1D2F6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17"/>
          <p:cNvSpPr>
            <a:spLocks noChangeArrowheads="1"/>
          </p:cNvSpPr>
          <p:nvPr/>
        </p:nvSpPr>
        <p:spPr bwMode="auto">
          <a:xfrm>
            <a:off x="6940550" y="63055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fld id="{1C8A5994-D7D4-4DB6-AAED-A82B3B7FACE6}" type="slidenum">
              <a:rPr lang="en-US" sz="1200" b="1">
                <a:solidFill>
                  <a:srgbClr val="1D2F68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‹#›</a:t>
            </a:fld>
            <a:endParaRPr lang="en-US" sz="1200" b="1">
              <a:solidFill>
                <a:srgbClr val="1D2F68"/>
              </a:solidFill>
            </a:endParaRPr>
          </a:p>
        </p:txBody>
      </p:sp>
      <p:sp>
        <p:nvSpPr>
          <p:cNvPr id="1032" name="Text Box 29"/>
          <p:cNvSpPr txBox="1">
            <a:spLocks noChangeArrowheads="1"/>
          </p:cNvSpPr>
          <p:nvPr userDrawn="1"/>
        </p:nvSpPr>
        <p:spPr bwMode="auto">
          <a:xfrm>
            <a:off x="449263" y="6205538"/>
            <a:ext cx="4784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200" b="1" smtClean="0">
                <a:solidFill>
                  <a:srgbClr val="1D2F68"/>
                </a:solidFill>
              </a:rPr>
              <a:t>&lt;Presentation Title – Change on Master Slide&gt;</a:t>
            </a:r>
            <a:endParaRPr lang="en-US" sz="1200" smtClean="0">
              <a:solidFill>
                <a:srgbClr val="1D2F68"/>
              </a:solidFill>
            </a:endParaRPr>
          </a:p>
        </p:txBody>
      </p:sp>
      <p:sp>
        <p:nvSpPr>
          <p:cNvPr id="1033" name="Text Box 30"/>
          <p:cNvSpPr txBox="1">
            <a:spLocks noChangeArrowheads="1"/>
          </p:cNvSpPr>
          <p:nvPr userDrawn="1"/>
        </p:nvSpPr>
        <p:spPr bwMode="auto">
          <a:xfrm>
            <a:off x="441325" y="6384925"/>
            <a:ext cx="3740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200" smtClean="0">
                <a:solidFill>
                  <a:srgbClr val="1D2F68"/>
                </a:solidFill>
              </a:rPr>
              <a:t>&lt;Date of Presentation – Change on Master Slide&gt;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Box 29"/>
          <p:cNvSpPr txBox="1">
            <a:spLocks noChangeArrowheads="1"/>
          </p:cNvSpPr>
          <p:nvPr userDrawn="1"/>
        </p:nvSpPr>
        <p:spPr bwMode="auto">
          <a:xfrm>
            <a:off x="449263" y="6205538"/>
            <a:ext cx="4784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200" b="1" smtClean="0">
                <a:solidFill>
                  <a:srgbClr val="1D2F68"/>
                </a:solidFill>
              </a:rPr>
              <a:t>&lt;Presentation Title – Change on Master Slide&gt;</a:t>
            </a:r>
            <a:endParaRPr lang="en-US" sz="1200" smtClean="0">
              <a:solidFill>
                <a:srgbClr val="1D2F68"/>
              </a:solidFill>
            </a:endParaRPr>
          </a:p>
        </p:txBody>
      </p:sp>
      <p:sp>
        <p:nvSpPr>
          <p:cNvPr id="16" name="Text Box 30"/>
          <p:cNvSpPr txBox="1">
            <a:spLocks noChangeArrowheads="1"/>
          </p:cNvSpPr>
          <p:nvPr userDrawn="1"/>
        </p:nvSpPr>
        <p:spPr bwMode="auto">
          <a:xfrm>
            <a:off x="441325" y="6384925"/>
            <a:ext cx="3740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1200" smtClean="0">
                <a:solidFill>
                  <a:srgbClr val="1D2F68"/>
                </a:solidFill>
              </a:rPr>
              <a:t>&lt;Date of Presentation – Change on Master Slide&gt;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1121229"/>
            <a:ext cx="7772400" cy="1780108"/>
          </a:xfrm>
        </p:spPr>
        <p:txBody>
          <a:bodyPr/>
          <a:lstStyle/>
          <a:p>
            <a:pPr eaLnBrk="1" hangingPunct="1"/>
            <a:r>
              <a:rPr lang="en-US" b="1" dirty="0" smtClean="0"/>
              <a:t>Validation Briefing</a:t>
            </a:r>
          </a:p>
        </p:txBody>
      </p:sp>
      <p:sp>
        <p:nvSpPr>
          <p:cNvPr id="3075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88344"/>
            <a:ext cx="6400800" cy="1473200"/>
          </a:xfrm>
        </p:spPr>
        <p:txBody>
          <a:bodyPr/>
          <a:lstStyle/>
          <a:p>
            <a:pPr eaLnBrk="1" hangingPunct="1"/>
            <a:r>
              <a:rPr lang="en-US" dirty="0" smtClean="0"/>
              <a:t>Audit of &lt;insert title&gt;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076" name="Text Box 17"/>
          <p:cNvSpPr txBox="1">
            <a:spLocks noChangeArrowheads="1"/>
          </p:cNvSpPr>
          <p:nvPr/>
        </p:nvSpPr>
        <p:spPr bwMode="auto">
          <a:xfrm>
            <a:off x="1986417" y="5204506"/>
            <a:ext cx="3465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 dirty="0"/>
              <a:t>&lt;Audience&gt;</a:t>
            </a:r>
          </a:p>
        </p:txBody>
      </p:sp>
      <p:sp>
        <p:nvSpPr>
          <p:cNvPr id="3077" name="Text Box 18"/>
          <p:cNvSpPr txBox="1">
            <a:spLocks noChangeArrowheads="1"/>
          </p:cNvSpPr>
          <p:nvPr/>
        </p:nvSpPr>
        <p:spPr bwMode="auto">
          <a:xfrm>
            <a:off x="1986417" y="5541056"/>
            <a:ext cx="3465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 dirty="0"/>
              <a:t>&lt;Presenter’s Name, Title&gt;</a:t>
            </a:r>
          </a:p>
        </p:txBody>
      </p:sp>
      <p:sp>
        <p:nvSpPr>
          <p:cNvPr id="3078" name="Text Box 19"/>
          <p:cNvSpPr txBox="1">
            <a:spLocks noChangeArrowheads="1"/>
          </p:cNvSpPr>
          <p:nvPr/>
        </p:nvSpPr>
        <p:spPr bwMode="auto">
          <a:xfrm>
            <a:off x="2132240" y="5877606"/>
            <a:ext cx="3465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1600" dirty="0"/>
              <a:t>&lt;Date&gt;</a:t>
            </a:r>
          </a:p>
        </p:txBody>
      </p:sp>
      <p:sp>
        <p:nvSpPr>
          <p:cNvPr id="2" name="Rectangle 1"/>
          <p:cNvSpPr/>
          <p:nvPr/>
        </p:nvSpPr>
        <p:spPr>
          <a:xfrm>
            <a:off x="1545092" y="1221877"/>
            <a:ext cx="55224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None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Atlantis 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ANS Oversight Organization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95" t="7217" r="25293" b="28165"/>
          <a:stretch/>
        </p:blipFill>
        <p:spPr>
          <a:xfrm>
            <a:off x="452788" y="414405"/>
            <a:ext cx="1271840" cy="1127079"/>
          </a:xfrm>
          <a:prstGeom prst="ellipse">
            <a:avLst/>
          </a:prstGeom>
          <a:ln w="285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Audit Team:</a:t>
            </a:r>
          </a:p>
          <a:p>
            <a:pPr lvl="1" eaLnBrk="1" hangingPunct="1"/>
            <a:r>
              <a:rPr lang="en-US" dirty="0" smtClean="0"/>
              <a:t>&lt;insert team members’ name, title (e.g., Audit Team Lead or Team Member&gt;</a:t>
            </a:r>
          </a:p>
        </p:txBody>
      </p:sp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027B6D-5574-419E-A574-44F6C2723FBD}" type="slidenum">
              <a:rPr lang="en-US" sz="1400" smtClean="0">
                <a:solidFill>
                  <a:schemeClr val="bg1"/>
                </a:solidFill>
                <a:latin typeface="Times New Roman" pitchFamily="18" charset="0"/>
              </a:rPr>
              <a:pPr eaLnBrk="1" hangingPunct="1"/>
              <a:t>10</a:t>
            </a:fld>
            <a:endParaRPr lang="en-US" sz="14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Audit Team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Background</a:t>
            </a:r>
          </a:p>
          <a:p>
            <a:pPr lvl="1" eaLnBrk="1" hangingPunct="1"/>
            <a:r>
              <a:rPr lang="en-US" dirty="0" smtClean="0"/>
              <a:t>&lt;Provide description of the audit&gt;</a:t>
            </a:r>
          </a:p>
          <a:p>
            <a:pPr lvl="1" eaLnBrk="1" hangingPunct="1"/>
            <a:r>
              <a:rPr lang="en-US" dirty="0" smtClean="0"/>
              <a:t>&lt;Identify any pertinent events that may have led the Polar ANS oversight organization to conduct the audit&gt;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5BFA83-5030-441E-AD01-1792935817B0}" type="slidenum">
              <a:rPr lang="en-US" sz="1400" smtClean="0">
                <a:solidFill>
                  <a:schemeClr val="bg1"/>
                </a:solidFill>
                <a:latin typeface="Times New Roman" pitchFamily="18" charset="0"/>
              </a:rPr>
              <a:pPr eaLnBrk="1" hangingPunct="1"/>
              <a:t>2</a:t>
            </a:fld>
            <a:endParaRPr lang="en-US" sz="14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Objective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&lt;insert name of ANS oversight organization&gt; will conduct an audit to determine the &lt;insert name of ANSP/AIS&gt; compliance with &lt;insert audit title&gt; requirements.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Scope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scope of this audit is &lt;insert scope from audit proposal&gt;. 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688441-188B-44A2-A460-E6B5F88FE12E}" type="slidenum">
              <a:rPr lang="en-US" sz="1400" smtClean="0">
                <a:solidFill>
                  <a:schemeClr val="bg1"/>
                </a:solidFill>
                <a:latin typeface="Times New Roman" pitchFamily="18" charset="0"/>
              </a:rPr>
              <a:pPr eaLnBrk="1" hangingPunct="1"/>
              <a:t>3</a:t>
            </a:fld>
            <a:endParaRPr lang="en-US" sz="14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Objective and Scope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&lt;List the title of each </a:t>
            </a:r>
            <a:r>
              <a:rPr lang="en-US" dirty="0"/>
              <a:t>focus area</a:t>
            </a:r>
            <a:r>
              <a:rPr lang="en-US" dirty="0" smtClean="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&lt;Describe each focus area&gt;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688441-188B-44A2-A460-E6B5F88FE12E}" type="slidenum">
              <a:rPr lang="en-US" sz="1400" smtClean="0">
                <a:solidFill>
                  <a:schemeClr val="bg1"/>
                </a:solidFill>
                <a:latin typeface="Times New Roman" pitchFamily="18" charset="0"/>
              </a:rPr>
              <a:pPr eaLnBrk="1" hangingPunct="1"/>
              <a:t>4</a:t>
            </a:fld>
            <a:endParaRPr lang="en-US" sz="14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Focus Areas</a:t>
            </a:r>
          </a:p>
        </p:txBody>
      </p:sp>
    </p:spTree>
    <p:extLst>
      <p:ext uri="{BB962C8B-B14F-4D97-AF65-F5344CB8AC3E}">
        <p14:creationId xmlns:p14="http://schemas.microsoft.com/office/powerpoint/2010/main" val="4015889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Methodology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&lt;Describe the methods used to conduct the audit, e.g. onsite or desk audit, checklists, interviews, etc.&gt;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Requirements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audit team evaluated &lt;insert name of ANSP/AIS&gt; compliance with the following requirements: 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&lt;insert requirement Title and reference&gt;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&lt;insert requirement title and reference&gt;</a:t>
            </a:r>
          </a:p>
        </p:txBody>
      </p:sp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1B6BDA-D75E-4BBE-A2BD-5AD59FE07712}" type="slidenum">
              <a:rPr lang="en-US" sz="1400" smtClean="0">
                <a:solidFill>
                  <a:schemeClr val="bg1"/>
                </a:solidFill>
                <a:latin typeface="Times New Roman" pitchFamily="18" charset="0"/>
              </a:rPr>
              <a:pPr eaLnBrk="1" hangingPunct="1"/>
              <a:t>5</a:t>
            </a:fld>
            <a:endParaRPr lang="en-US" sz="14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Methodology &amp; Requirements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audit team documented &lt;insert number&gt; of observations of non-compliance:</a:t>
            </a:r>
          </a:p>
          <a:p>
            <a:pPr lvl="1"/>
            <a:r>
              <a:rPr lang="en-US" dirty="0" smtClean="0"/>
              <a:t>&lt;List and describe observations identified during the audit&gt;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Proposed Observations of Non-Compliance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0899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audit team documented &lt;insert number&gt; of observations of </a:t>
            </a:r>
            <a:r>
              <a:rPr lang="en-US" dirty="0" smtClean="0"/>
              <a:t>adverse safety impact:</a:t>
            </a:r>
            <a:endParaRPr lang="en-US" dirty="0"/>
          </a:p>
          <a:p>
            <a:pPr lvl="1"/>
            <a:r>
              <a:rPr lang="en-US" dirty="0"/>
              <a:t>&lt;List and describe observations identified during the audit&gt;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Proposed Observations of Adverse Safety Impact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636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audit team would like to note the following items:</a:t>
            </a:r>
          </a:p>
          <a:p>
            <a:pPr lvl="1"/>
            <a:r>
              <a:rPr lang="en-US" dirty="0" smtClean="0"/>
              <a:t>&lt;List positive or other items of note identified during the audit&gt;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Proposed Comments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027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Audit Report due to &lt;insert name of ANSP/AIS&gt; by &lt;insert date&gt;.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Audit Report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15398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udit Document" ma:contentTypeID="0x0101001FBE2FF495B7A34FB88FF6F4EEFC40170099833601EE376C4EACD3AF4C39F3B8B8" ma:contentTypeVersion="84" ma:contentTypeDescription="" ma:contentTypeScope="" ma:versionID="a5ca1454b682c0f1e88201bc5b238d00">
  <xsd:schema xmlns:xsd="http://www.w3.org/2001/XMLSchema" xmlns:xs="http://www.w3.org/2001/XMLSchema" xmlns:p="http://schemas.microsoft.com/office/2006/metadata/properties" xmlns:ns1="http://schemas.microsoft.com/sharepoint/v3" xmlns:ns2="05efc3fa-1253-42fa-9d43-14e9eb6a7b92" xmlns:ns3="a66c03a1-d8ac-45a1-820b-ef063f76ddb4" xmlns:ns4="http://schemas.microsoft.com/sharepoint/v4" targetNamespace="http://schemas.microsoft.com/office/2006/metadata/properties" ma:root="true" ma:fieldsID="946d4a81e8ab2785386c6e16f19dc030" ns1:_="" ns2:_="" ns3:_="" ns4:_="">
    <xsd:import namespace="http://schemas.microsoft.com/sharepoint/v3"/>
    <xsd:import namespace="05efc3fa-1253-42fa-9d43-14e9eb6a7b92"/>
    <xsd:import namespace="a66c03a1-d8ac-45a1-820b-ef063f76ddb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Audit_x0020_Doc_x0020_Type" minOccurs="0"/>
                <xsd:element ref="ns1:RoutingRuleDescription" minOccurs="0"/>
                <xsd:element ref="ns2:Adj_x0020_RAV1" minOccurs="0"/>
                <xsd:element ref="ns3:AuditID" minOccurs="0"/>
                <xsd:element ref="ns3:Short_x0020_Title" minOccurs="0"/>
                <xsd:element ref="ns3:Full_x0020_Audit_x0020_Title" minOccurs="0"/>
                <xsd:element ref="ns3:Objective" minOccurs="0"/>
                <xsd:element ref="ns3:Mode" minOccurs="0"/>
                <xsd:element ref="ns3:Status" minOccurs="0"/>
                <xsd:element ref="ns3:Date_x0020_Closed" minOccurs="0"/>
                <xsd:element ref="ns3:Issue_x0020_Lead" minOccurs="0"/>
                <xsd:element ref="ns3:ID_x0020_Lookup" minOccurs="0"/>
                <xsd:element ref="ns3:ID_x0020_Lookup_x003a_AuditIndex" minOccurs="0"/>
                <xsd:element ref="ns3:Notification_x0020_Due" minOccurs="0"/>
                <xsd:element ref="ns3:Audit_x0020_PM" minOccurs="0"/>
                <xsd:element ref="ns3:AuditIndex" minOccurs="0"/>
                <xsd:element ref="ns3:Begin_x0020_Verification" minOccurs="0"/>
                <xsd:element ref="ns3:Report_x0020_Due" minOccurs="0"/>
                <xsd:element ref="ns3:End_x0020_Verification" minOccurs="0"/>
                <xsd:element ref="ns2:TaxKeywordTaxHTField" minOccurs="0"/>
                <xsd:element ref="ns2:TaxCatchAll" minOccurs="0"/>
                <xsd:element ref="ns4:IconOverlay" minOccurs="0"/>
                <xsd:element ref="ns3:Template" minOccurs="0"/>
                <xsd:element ref="ns3:Pf_Status" minOccurs="0"/>
                <xsd:element ref="ns3:Pf_x0020_RAV" minOccurs="0"/>
                <xsd:element ref="ns1:_vti_ItemDeclaredRecord" minOccurs="0"/>
                <xsd:element ref="ns1:_vti_ItemHoldRecordStatus" minOccurs="0"/>
                <xsd:element ref="ns3:Audit_ID_Tag" minOccurs="0"/>
                <xsd:element ref="ns3:FY" minOccurs="0"/>
                <xsd:element ref="ns3:Branch_x0020_Status" minOccurs="0"/>
                <xsd:element ref="ns3:Proposal_x0020_Lead" minOccurs="0"/>
                <xsd:element ref="ns3:Next_x0020_Action" minOccurs="0"/>
                <xsd:element ref="ns3:Next_x0020_Action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2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  <xsd:element name="_vti_ItemDeclaredRecord" ma:index="39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40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c3fa-1253-42fa-9d43-14e9eb6a7b9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Audit_x0020_Doc_x0020_Type" ma:index="11" nillable="true" ma:displayName="Audit Doc Type" ma:format="Dropdown" ma:internalName="Audit_x0020_Doc_x0020_Type" ma:readOnly="false">
      <xsd:simpleType>
        <xsd:union memberTypes="dms:Text">
          <xsd:simpleType>
            <xsd:restriction base="dms:Choice">
              <xsd:enumeration value="Administrative Misc"/>
              <xsd:enumeration value="Cover Memo"/>
              <xsd:enumeration value="Data Sheet"/>
              <xsd:enumeration value="Notification"/>
              <xsd:enumeration value="Plan"/>
              <xsd:enumeration value="Portfolio"/>
              <xsd:enumeration value="Report"/>
              <xsd:enumeration value="Req Checklist"/>
              <xsd:enumeration value="Resource Worksheet"/>
              <xsd:enumeration value="Team Lead Checklist"/>
              <xsd:enumeration value="*AuditPortfolioII"/>
              <xsd:enumeration value="*Template"/>
            </xsd:restriction>
          </xsd:simpleType>
        </xsd:union>
      </xsd:simpleType>
    </xsd:element>
    <xsd:element name="Adj_x0020_RAV1" ma:index="13" nillable="true" ma:displayName="ADJ RAV" ma:internalName="Adj_x0020_RAV1" ma:readOnly="true" ma:percentage="FALSE">
      <xsd:simpleType>
        <xsd:restriction base="dms:Number"/>
      </xsd:simpleType>
    </xsd:element>
    <xsd:element name="TaxKeywordTaxHTField" ma:index="31" nillable="true" ma:taxonomy="true" ma:internalName="TaxKeywordTaxHTField" ma:taxonomyFieldName="TaxKeyword" ma:displayName="Enterprise Keywords" ma:fieldId="{23f27201-bee3-471e-b2e7-b64fd8b7ca38}" ma:taxonomyMulti="true" ma:sspId="261de61e-aed5-400f-baec-c402c3d3ba1f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32" nillable="true" ma:displayName="Taxonomy Catch All Column" ma:hidden="true" ma:list="{eb54afb0-c177-45da-8774-225292e8b75e}" ma:internalName="TaxCatchAll" ma:showField="CatchAllData" ma:web="05efc3fa-1253-42fa-9d43-14e9eb6a7b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c03a1-d8ac-45a1-820b-ef063f76ddb4" elementFormDefault="qualified">
    <xsd:import namespace="http://schemas.microsoft.com/office/2006/documentManagement/types"/>
    <xsd:import namespace="http://schemas.microsoft.com/office/infopath/2007/PartnerControls"/>
    <xsd:element name="AuditID" ma:index="14" nillable="true" ma:displayName="Pf AuditID" ma:indexed="true" ma:internalName="AuditID" ma:readOnly="false">
      <xsd:simpleType>
        <xsd:restriction base="dms:Text">
          <xsd:maxLength value="255"/>
        </xsd:restriction>
      </xsd:simpleType>
    </xsd:element>
    <xsd:element name="Short_x0020_Title" ma:index="15" nillable="true" ma:displayName="Short Title" ma:internalName="Short_x0020_Title" ma:readOnly="false">
      <xsd:simpleType>
        <xsd:restriction base="dms:Text">
          <xsd:maxLength value="255"/>
        </xsd:restriction>
      </xsd:simpleType>
    </xsd:element>
    <xsd:element name="Full_x0020_Audit_x0020_Title" ma:index="16" nillable="true" ma:displayName="Full Audit Title" ma:internalName="Full_x0020_Audit_x0020_Title" ma:readOnly="false">
      <xsd:simpleType>
        <xsd:restriction base="dms:Text">
          <xsd:maxLength value="255"/>
        </xsd:restriction>
      </xsd:simpleType>
    </xsd:element>
    <xsd:element name="Objective" ma:index="17" nillable="true" ma:displayName="Objective" ma:internalName="Objective" ma:readOnly="false">
      <xsd:simpleType>
        <xsd:restriction base="dms:Text">
          <xsd:maxLength value="255"/>
        </xsd:restriction>
      </xsd:simpleType>
    </xsd:element>
    <xsd:element name="Mode" ma:index="18" nillable="true" ma:displayName="Mode" ma:internalName="Mode" ma:readOnly="false">
      <xsd:simpleType>
        <xsd:restriction base="dms:Text">
          <xsd:maxLength value="255"/>
        </xsd:restriction>
      </xsd:simpleType>
    </xsd:element>
    <xsd:element name="Status" ma:index="19" nillable="true" ma:displayName="Doc Status" ma:default="Pre-Draft" ma:format="Dropdown" ma:internalName="Status">
      <xsd:simpleType>
        <xsd:union memberTypes="dms:Text">
          <xsd:simpleType>
            <xsd:restriction base="dms:Choice">
              <xsd:enumeration value="Pre-Draft"/>
              <xsd:enumeration value="Draft"/>
              <xsd:enumeration value="Coord"/>
              <xsd:enumeration value="Red Folder"/>
              <xsd:enumeration value="Final"/>
              <xsd:enumeration value="Signed Copy"/>
              <xsd:enumeration value="*Template"/>
            </xsd:restriction>
          </xsd:simpleType>
        </xsd:union>
      </xsd:simpleType>
    </xsd:element>
    <xsd:element name="Date_x0020_Closed" ma:index="20" nillable="true" ma:displayName="Date Closed" ma:format="DateOnly" ma:internalName="Date_x0020_Closed" ma:readOnly="false">
      <xsd:simpleType>
        <xsd:restriction base="dms:DateTime"/>
      </xsd:simpleType>
    </xsd:element>
    <xsd:element name="Issue_x0020_Lead" ma:index="21" nillable="true" ma:displayName="Audit Lead" ma:list="UserInfo" ma:SharePointGroup="290" ma:internalName="Issue_x0020_Lead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D_x0020_Lookup" ma:index="22" nillable="true" ma:displayName="Pf ID Lookup" ma:list="{9e93700d-776c-42e7-abc7-f8d221dafe56}" ma:internalName="ID_x0020_Lookup" ma:showField="Title">
      <xsd:simpleType>
        <xsd:restriction base="dms:Lookup"/>
      </xsd:simpleType>
    </xsd:element>
    <xsd:element name="ID_x0020_Lookup_x003a_AuditIndex" ma:index="23" nillable="true" ma:displayName="ID Lookup:AuditIndex" ma:list="{9e93700d-776c-42e7-abc7-f8d221dafe56}" ma:internalName="ID_x0020_Lookup_x003a_AuditIndex" ma:readOnly="true" ma:showField="AuditIndex" ma:web="a25b125a-4dfa-4512-b05a-b531261bc0d4">
      <xsd:simpleType>
        <xsd:restriction base="dms:Lookup"/>
      </xsd:simpleType>
    </xsd:element>
    <xsd:element name="Notification_x0020_Due" ma:index="24" nillable="true" ma:displayName="Notification Due" ma:format="DateOnly" ma:internalName="Notification_x0020_Due" ma:readOnly="false">
      <xsd:simpleType>
        <xsd:restriction base="dms:DateTime"/>
      </xsd:simpleType>
    </xsd:element>
    <xsd:element name="Audit_x0020_PM" ma:index="25" nillable="true" ma:displayName="Audit PM" ma:list="UserInfo" ma:SharePointGroup="142" ma:internalName="Audit_x0020_PM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ditIndex" ma:index="26" nillable="true" ma:displayName="Pf AuditIndex" ma:description="" ma:internalName="AuditIndex" ma:readOnly="false">
      <xsd:simpleType>
        <xsd:restriction base="dms:Text">
          <xsd:maxLength value="255"/>
        </xsd:restriction>
      </xsd:simpleType>
    </xsd:element>
    <xsd:element name="Begin_x0020_Verification" ma:index="27" nillable="true" ma:displayName="Begin Verification" ma:internalName="Begin_x0020_Verification" ma:readOnly="false">
      <xsd:simpleType>
        <xsd:restriction base="dms:Text">
          <xsd:maxLength value="255"/>
        </xsd:restriction>
      </xsd:simpleType>
    </xsd:element>
    <xsd:element name="Report_x0020_Due" ma:index="28" nillable="true" ma:displayName="Report Due" ma:format="DateOnly" ma:internalName="Report_x0020_Due" ma:readOnly="false">
      <xsd:simpleType>
        <xsd:restriction base="dms:DateTime"/>
      </xsd:simpleType>
    </xsd:element>
    <xsd:element name="End_x0020_Verification" ma:index="29" nillable="true" ma:displayName="End Verification" ma:format="DateOnly" ma:internalName="End_x0020_Verification" ma:readOnly="false">
      <xsd:simpleType>
        <xsd:restriction base="dms:DateTime"/>
      </xsd:simpleType>
    </xsd:element>
    <xsd:element name="Template" ma:index="35" nillable="true" ma:displayName="Template" ma:default="0" ma:internalName="Template" ma:readOnly="false">
      <xsd:simpleType>
        <xsd:restriction base="dms:Boolean"/>
      </xsd:simpleType>
    </xsd:element>
    <xsd:element name="Pf_Status" ma:index="37" nillable="true" ma:displayName="Pf_Status" ma:default="Open" ma:format="Dropdown" ma:internalName="Pf_Status" ma:readOnly="false">
      <xsd:simpleType>
        <xsd:restriction base="dms:Choice">
          <xsd:enumeration value="Open"/>
          <xsd:enumeration value="Closed"/>
          <xsd:enumeration value="Record"/>
        </xsd:restriction>
      </xsd:simpleType>
    </xsd:element>
    <xsd:element name="Pf_x0020_RAV" ma:index="38" nillable="true" ma:displayName="Pf RAV" ma:decimals="2" ma:internalName="Pf_x0020_RAV" ma:readOnly="false">
      <xsd:simpleType>
        <xsd:restriction base="dms:Number"/>
      </xsd:simpleType>
    </xsd:element>
    <xsd:element name="Audit_ID_Tag" ma:index="43" nillable="true" ma:displayName="Audit_ID_Tag" ma:internalName="Audit_ID_Tag" ma:readOnly="false">
      <xsd:simpleType>
        <xsd:restriction base="dms:Text">
          <xsd:maxLength value="255"/>
        </xsd:restriction>
      </xsd:simpleType>
    </xsd:element>
    <xsd:element name="FY" ma:index="44" nillable="true" ma:displayName="FY" ma:default="FY15" ma:format="Dropdown" ma:internalName="FY" ma:readOnly="false">
      <xsd:simpleType>
        <xsd:restriction base="dms:Choice">
          <xsd:enumeration value="FY05"/>
          <xsd:enumeration value="FY06"/>
          <xsd:enumeration value="FY07"/>
          <xsd:enumeration value="FY08"/>
          <xsd:enumeration value="FY09"/>
          <xsd:enumeration value="FY10"/>
          <xsd:enumeration value="FY11"/>
          <xsd:enumeration value="FY12"/>
          <xsd:enumeration value="FY13"/>
          <xsd:enumeration value="FY14"/>
          <xsd:enumeration value="FY15"/>
          <xsd:enumeration value="FY16"/>
          <xsd:enumeration value="FY17"/>
          <xsd:enumeration value="FY18"/>
          <xsd:enumeration value="FY19"/>
          <xsd:enumeration value="FY20"/>
        </xsd:restriction>
      </xsd:simpleType>
    </xsd:element>
    <xsd:element name="Branch_x0020_Status" ma:index="45" nillable="true" ma:displayName="Branch Status" ma:default="Audit Idea" ma:format="Dropdown" ma:internalName="Branch_x0020_Status">
      <xsd:simpleType>
        <xsd:restriction base="dms:Choice">
          <xsd:enumeration value="SEI"/>
          <xsd:enumeration value="Audit Idea"/>
          <xsd:enumeration value="Pre-Draft"/>
          <xsd:enumeration value="Draft"/>
          <xsd:enumeration value="Branch Review"/>
          <xsd:enumeration value="MT"/>
          <xsd:enumeration value="AOV1"/>
          <xsd:enumeration value="Approved"/>
        </xsd:restriction>
      </xsd:simpleType>
    </xsd:element>
    <xsd:element name="Proposal_x0020_Lead" ma:index="46" nillable="true" ma:displayName="Proposal Lead" ma:list="UserInfo" ma:SharePointGroup="6" ma:internalName="Proposal_x0020_Lead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Next_x0020_Action" ma:index="47" nillable="true" ma:displayName="Next Action" ma:default="Audit Idea" ma:format="Dropdown" ma:internalName="Next_x0020_Action">
      <xsd:simpleType>
        <xsd:restriction base="dms:Choice">
          <xsd:enumeration value="Audit Idea"/>
          <xsd:enumeration value="Pre-Draft"/>
          <xsd:enumeration value="Draft"/>
          <xsd:enumeration value="Branch Review"/>
          <xsd:enumeration value="MT"/>
          <xsd:enumeration value="AOV1"/>
          <xsd:enumeration value="Approved"/>
        </xsd:restriction>
      </xsd:simpleType>
    </xsd:element>
    <xsd:element name="Next_x0020_Action_x0020_Date" ma:index="48" nillable="true" ma:displayName="Next Action Date" ma:format="DateOnly" ma:internalName="Next_x0020_Action_x0020_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3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Doc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81C3B5911FCB40AAC73D8D1073F0CB" ma:contentTypeVersion="5" ma:contentTypeDescription="Create a new document." ma:contentTypeScope="" ma:versionID="2949b1cb44cf42ff92ffcf3b142a8d32">
  <xsd:schema xmlns:xsd="http://www.w3.org/2001/XMLSchema" xmlns:xs="http://www.w3.org/2001/XMLSchema" xmlns:p="http://schemas.microsoft.com/office/2006/metadata/properties" xmlns:ns2="2b0c29a6-a2e0-472b-bfb4-397922b0132f" targetNamespace="http://schemas.microsoft.com/office/2006/metadata/properties" ma:root="true" ma:fieldsID="2793bdf8509c69ac6b7a79c02d39b509" ns2:_="">
    <xsd:import namespace="2b0c29a6-a2e0-472b-bfb4-397922b0132f"/>
    <xsd:element name="properties">
      <xsd:complexType>
        <xsd:sequence>
          <xsd:element name="documentManagement">
            <xsd:complexType>
              <xsd:all>
                <xsd:element ref="ns2:Number" minOccurs="0"/>
                <xsd:element ref="ns2:Update_x0020_Date" minOccurs="0"/>
                <xsd:element ref="ns2:Presenter" minOccurs="0"/>
                <xsd:element ref="ns2:Category" minOccurs="0"/>
                <xsd:element ref="ns2:Type_x0020_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c29a6-a2e0-472b-bfb4-397922b0132f" elementFormDefault="qualified">
    <xsd:import namespace="http://schemas.microsoft.com/office/2006/documentManagement/types"/>
    <xsd:import namespace="http://schemas.microsoft.com/office/infopath/2007/PartnerControls"/>
    <xsd:element name="Number" ma:index="8" nillable="true" ma:displayName="Number" ma:internalName="Number">
      <xsd:simpleType>
        <xsd:restriction base="dms:Text">
          <xsd:maxLength value="255"/>
        </xsd:restriction>
      </xsd:simpleType>
    </xsd:element>
    <xsd:element name="Update_x0020_Date" ma:index="9" nillable="true" ma:displayName="Update Date" ma:internalName="Update_x0020_Date">
      <xsd:simpleType>
        <xsd:restriction base="dms:Text">
          <xsd:maxLength value="255"/>
        </xsd:restriction>
      </xsd:simpleType>
    </xsd:element>
    <xsd:element name="Presenter" ma:index="10" nillable="true" ma:displayName="Presenter" ma:internalName="Presenter">
      <xsd:simpleType>
        <xsd:restriction base="dms:Text">
          <xsd:maxLength value="255"/>
        </xsd:restriction>
      </xsd:simpleType>
    </xsd:element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1-Report"/>
              <xsd:enumeration value="2-General Information"/>
              <xsd:enumeration value="3-Working Papers"/>
              <xsd:enumeration value="4-Information Papers"/>
              <xsd:enumeration value="5-Presentations"/>
              <xsd:enumeration value="6-Discussion papers"/>
            </xsd:restriction>
          </xsd:simpleType>
        </xsd:union>
      </xsd:simpleType>
    </xsd:element>
    <xsd:element name="Type_x0020_Name" ma:index="12" nillable="true" ma:displayName="Type Name" ma:internalName="Type_x0020_Nam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2b0c29a6-a2e0-472b-bfb4-397922b0132f">Activities</Category>
    <Type_x0020_Name xmlns="2b0c29a6-a2e0-472b-bfb4-397922b0132f">2020 WS-SO_AIS-AIM</Type_x0020_Name>
    <Presenter xmlns="2b0c29a6-a2e0-472b-bfb4-397922b0132f" xsi:nil="true"/>
    <Update_x0020_Date xmlns="2b0c29a6-a2e0-472b-bfb4-397922b0132f">08 January 2020</Update_x0020_Date>
    <Number xmlns="2b0c29a6-a2e0-472b-bfb4-397922b0132f">42</Number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F0A32D8-EA9B-4E4C-B8FD-CC5B5F4E4FB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8F3DBB78-8AF7-4D81-8519-47E950FEF1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5efc3fa-1253-42fa-9d43-14e9eb6a7b92"/>
    <ds:schemaRef ds:uri="a66c03a1-d8ac-45a1-820b-ef063f76ddb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75EB64-E6A9-4449-8EB7-883A478A219D}"/>
</file>

<file path=customXml/itemProps4.xml><?xml version="1.0" encoding="utf-8"?>
<ds:datastoreItem xmlns:ds="http://schemas.openxmlformats.org/officeDocument/2006/customXml" ds:itemID="{014453A0-509F-4F5B-B4C1-DB94F93E647D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schemas.microsoft.com/sharepoint/v4"/>
    <ds:schemaRef ds:uri="a66c03a1-d8ac-45a1-820b-ef063f76ddb4"/>
    <ds:schemaRef ds:uri="05efc3fa-1253-42fa-9d43-14e9eb6a7b92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CF56527E-858C-40C0-8B80-FA2279AD8C20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4C952CCF-1F11-4D90-9B84-A85D6E0D132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4109</TotalTime>
  <Words>310</Words>
  <Application>Microsoft Office PowerPoint</Application>
  <PresentationFormat>On-screen Show (4:3)</PresentationFormat>
  <Paragraphs>52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Candara</vt:lpstr>
      <vt:lpstr>Symbol</vt:lpstr>
      <vt:lpstr>Times New Roman</vt:lpstr>
      <vt:lpstr>1_Custom Design</vt:lpstr>
      <vt:lpstr>Waveform</vt:lpstr>
      <vt:lpstr>Validation Briefing</vt:lpstr>
      <vt:lpstr>Introduction</vt:lpstr>
      <vt:lpstr>Objective and Scope</vt:lpstr>
      <vt:lpstr>Focus Areas</vt:lpstr>
      <vt:lpstr>Methodology &amp; Requirements</vt:lpstr>
      <vt:lpstr>Proposed Observations of Non-Compliance</vt:lpstr>
      <vt:lpstr>Proposed Observations of Adverse Safety Impact </vt:lpstr>
      <vt:lpstr>Proposed Comments</vt:lpstr>
      <vt:lpstr>Audit Report</vt:lpstr>
      <vt:lpstr>Audit Team</vt:lpstr>
    </vt:vector>
  </TitlesOfParts>
  <Company>FAA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042 - Audit Validation Briefing</dc:title>
  <dc:creator>MTONEY</dc:creator>
  <cp:lastModifiedBy>Sempeles, George P (FAA)</cp:lastModifiedBy>
  <cp:revision>158</cp:revision>
  <cp:lastPrinted>2013-11-12T18:16:41Z</cp:lastPrinted>
  <dcterms:created xsi:type="dcterms:W3CDTF">2005-01-28T20:32:53Z</dcterms:created>
  <dcterms:modified xsi:type="dcterms:W3CDTF">2019-11-14T13:42:38Z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AOVDOC-344-161</vt:lpwstr>
  </property>
  <property fmtid="{D5CDD505-2E9C-101B-9397-08002B2CF9AE}" pid="3" name="_dlc_DocIdItemGuid">
    <vt:lpwstr>91c34f47-bd56-4785-9e1d-b19ba568a752</vt:lpwstr>
  </property>
  <property fmtid="{D5CDD505-2E9C-101B-9397-08002B2CF9AE}" pid="4" name="_dlc_DocIdUrl">
    <vt:lpwstr>https://avssp.faa.gov/aov/connect/OrgSites/130/_layouts/DocIdRedir.aspx?ID=AOVDOC-344-161, AOVDOC-344-161</vt:lpwstr>
  </property>
  <property fmtid="{D5CDD505-2E9C-101B-9397-08002B2CF9AE}" pid="5" name="ContentTypeId">
    <vt:lpwstr>0x0101006981C3B5911FCB40AAC73D8D1073F0CB</vt:lpwstr>
  </property>
  <property fmtid="{D5CDD505-2E9C-101B-9397-08002B2CF9AE}" pid="6" name="TaxKeyword">
    <vt:lpwstr/>
  </property>
  <property fmtid="{D5CDD505-2E9C-101B-9397-08002B2CF9AE}" pid="7" name="Order">
    <vt:r8>18900</vt:r8>
  </property>
  <property fmtid="{D5CDD505-2E9C-101B-9397-08002B2CF9AE}" pid="8" name="WorkflowChangePath">
    <vt:lpwstr>e53dd6e7-ba8b-4636-86bb-0af281278405,4;e53dd6e7-ba8b-4636-86bb-0af281278405,4;d4751b7f-bd3b-4f70-b32e-fe02fe0e0441,3;e53dd6e7-ba8b-4636-86bb-0af281278405,4;e53dd6e7-ba8b-4636-86bb-0af281278405,6;d4751b7f-bd3b-4f70-b32e-fe02fe0e0441,4;e53dd6e7-ba8b-4636-86</vt:lpwstr>
  </property>
  <property fmtid="{D5CDD505-2E9C-101B-9397-08002B2CF9AE}" pid="9" name="_docset_NoMedatataSyncRequired">
    <vt:lpwstr>False</vt:lpwstr>
  </property>
  <property fmtid="{D5CDD505-2E9C-101B-9397-08002B2CF9AE}" pid="10" name="Audit ID">
    <vt:lpwstr/>
  </property>
</Properties>
</file>