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customXml/itemProps1.xml" ContentType="application/vnd.openxmlformats-officedocument.customXmlProperti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Lst>
  <p:notesMasterIdLst>
    <p:notesMasterId r:id="rId44"/>
  </p:notesMasterIdLst>
  <p:sldIdLst>
    <p:sldId id="256" r:id="rId3"/>
    <p:sldId id="279" r:id="rId4"/>
    <p:sldId id="280" r:id="rId5"/>
    <p:sldId id="281" r:id="rId6"/>
    <p:sldId id="291" r:id="rId7"/>
    <p:sldId id="292" r:id="rId8"/>
    <p:sldId id="282" r:id="rId9"/>
    <p:sldId id="284" r:id="rId10"/>
    <p:sldId id="285" r:id="rId11"/>
    <p:sldId id="286" r:id="rId12"/>
    <p:sldId id="289" r:id="rId13"/>
    <p:sldId id="290" r:id="rId14"/>
    <p:sldId id="294" r:id="rId15"/>
    <p:sldId id="295" r:id="rId16"/>
    <p:sldId id="296" r:id="rId17"/>
    <p:sldId id="297" r:id="rId18"/>
    <p:sldId id="272" r:id="rId19"/>
    <p:sldId id="293" r:id="rId20"/>
    <p:sldId id="299" r:id="rId21"/>
    <p:sldId id="300" r:id="rId22"/>
    <p:sldId id="301" r:id="rId23"/>
    <p:sldId id="302" r:id="rId24"/>
    <p:sldId id="303" r:id="rId25"/>
    <p:sldId id="304" r:id="rId26"/>
    <p:sldId id="305" r:id="rId27"/>
    <p:sldId id="306" r:id="rId28"/>
    <p:sldId id="271" r:id="rId29"/>
    <p:sldId id="307" r:id="rId30"/>
    <p:sldId id="308" r:id="rId31"/>
    <p:sldId id="277" r:id="rId32"/>
    <p:sldId id="278" r:id="rId33"/>
    <p:sldId id="268" r:id="rId34"/>
    <p:sldId id="311" r:id="rId35"/>
    <p:sldId id="312" r:id="rId36"/>
    <p:sldId id="313" r:id="rId37"/>
    <p:sldId id="314" r:id="rId38"/>
    <p:sldId id="315" r:id="rId39"/>
    <p:sldId id="316" r:id="rId40"/>
    <p:sldId id="317" r:id="rId41"/>
    <p:sldId id="318" r:id="rId42"/>
    <p:sldId id="319" r:id="rId4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08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50" Type="http://schemas.openxmlformats.org/officeDocument/2006/relationships/customXml" Target="../customXml/item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customXml" Target="../customXml/item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15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150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15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5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15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A041FE2-3A3C-4373-A3C6-FD0739955F7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0FB102-3EE9-4738-A22A-026C80F60CFD}" type="slidenum">
              <a:rPr lang="en-US"/>
              <a:pPr/>
              <a:t>17</a:t>
            </a:fld>
            <a:endParaRPr lang="en-US"/>
          </a:p>
        </p:txBody>
      </p:sp>
      <p:sp>
        <p:nvSpPr>
          <p:cNvPr id="38914" name="Rectangle 2"/>
          <p:cNvSpPr>
            <a:spLocks noRot="1" noChangeArrowheads="1" noTextEdit="1"/>
          </p:cNvSpPr>
          <p:nvPr>
            <p:ph type="sldImg"/>
          </p:nvPr>
        </p:nvSpPr>
        <p:spPr>
          <a:ln/>
        </p:spPr>
      </p:sp>
      <p:sp>
        <p:nvSpPr>
          <p:cNvPr id="38915" name="Rectangle 3"/>
          <p:cNvSpPr>
            <a:spLocks noGrp="1" noChangeArrowheads="1"/>
          </p:cNvSpPr>
          <p:nvPr>
            <p:ph type="body" idx="1"/>
          </p:nvPr>
        </p:nvSpPr>
        <p:spPr>
          <a:xfrm>
            <a:off x="914400" y="4343400"/>
            <a:ext cx="5029200" cy="4114800"/>
          </a:xfrm>
        </p:spPr>
        <p:txBody>
          <a:bodyPr/>
          <a:lstStyle/>
          <a:p>
            <a:r>
              <a:rPr lang="en-US" sz="1400"/>
              <a:t>In addition to describing Best Practices and Metrics for each Objective, Part 2 of the Roadmap also provides a detailed Maturity Model for each Focus Area based upon achievement of the Best Practices.  This Model should help Regional Teams assess the state of development within their region with respect to the 12 Focus Areas and to use that assessment to focus their efforts in the near future.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0C8B4BE-B65D-4440-9DAB-4F27541C395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76644D4-1822-44DD-9DE5-ABB6B1D5FE2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DA68FC-4FB1-45CD-A406-025CC993518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fr-FR"/>
          </a:p>
        </p:txBody>
      </p:sp>
      <p:sp>
        <p:nvSpPr>
          <p:cNvPr id="5" name="Footer Placeholder 4"/>
          <p:cNvSpPr>
            <a:spLocks noGrp="1"/>
          </p:cNvSpPr>
          <p:nvPr>
            <p:ph type="ftr" sz="quarter" idx="11"/>
          </p:nvPr>
        </p:nvSpPr>
        <p:spPr/>
        <p:txBody>
          <a:bodyPr/>
          <a:lstStyle>
            <a:lvl1pPr>
              <a:defRPr/>
            </a:lvl1pPr>
          </a:lstStyle>
          <a:p>
            <a:r>
              <a:rPr lang="fr-FR"/>
              <a:t>Industry Safety Strategy Group (ISSG)</a:t>
            </a:r>
          </a:p>
        </p:txBody>
      </p:sp>
      <p:sp>
        <p:nvSpPr>
          <p:cNvPr id="6" name="Slide Number Placeholder 5"/>
          <p:cNvSpPr>
            <a:spLocks noGrp="1"/>
          </p:cNvSpPr>
          <p:nvPr>
            <p:ph type="sldNum" sz="quarter" idx="12"/>
          </p:nvPr>
        </p:nvSpPr>
        <p:spPr/>
        <p:txBody>
          <a:bodyPr/>
          <a:lstStyle>
            <a:lvl1pPr>
              <a:defRPr smtClean="0"/>
            </a:lvl1pPr>
          </a:lstStyle>
          <a:p>
            <a:pPr>
              <a:defRPr/>
            </a:pPr>
            <a:fld id="{CD71D14D-E164-4D96-B366-7BF05CB3CDBC}" type="slidenum">
              <a:rPr lang="fr-FR"/>
              <a:pPr>
                <a:defRPr/>
              </a:pPr>
              <a:t>‹#›</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fr-FR"/>
          </a:p>
        </p:txBody>
      </p:sp>
      <p:sp>
        <p:nvSpPr>
          <p:cNvPr id="5" name="Footer Placeholder 4"/>
          <p:cNvSpPr>
            <a:spLocks noGrp="1"/>
          </p:cNvSpPr>
          <p:nvPr>
            <p:ph type="ftr" sz="quarter" idx="11"/>
          </p:nvPr>
        </p:nvSpPr>
        <p:spPr/>
        <p:txBody>
          <a:bodyPr/>
          <a:lstStyle>
            <a:lvl1pPr>
              <a:defRPr/>
            </a:lvl1pPr>
          </a:lstStyle>
          <a:p>
            <a:r>
              <a:rPr lang="fr-FR"/>
              <a:t>Industry Safety Strategy Group (ISSG)</a:t>
            </a:r>
          </a:p>
        </p:txBody>
      </p:sp>
      <p:sp>
        <p:nvSpPr>
          <p:cNvPr id="6" name="Slide Number Placeholder 5"/>
          <p:cNvSpPr>
            <a:spLocks noGrp="1"/>
          </p:cNvSpPr>
          <p:nvPr>
            <p:ph type="sldNum" sz="quarter" idx="12"/>
          </p:nvPr>
        </p:nvSpPr>
        <p:spPr/>
        <p:txBody>
          <a:bodyPr/>
          <a:lstStyle>
            <a:lvl1pPr>
              <a:defRPr smtClean="0"/>
            </a:lvl1pPr>
          </a:lstStyle>
          <a:p>
            <a:pPr>
              <a:defRPr/>
            </a:pPr>
            <a:fld id="{0D6251F0-949B-49F6-B448-F3144843121D}" type="slidenum">
              <a:rPr lang="fr-FR"/>
              <a:pPr>
                <a:defRPr/>
              </a:pPr>
              <a:t>‹#›</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fr-FR"/>
          </a:p>
        </p:txBody>
      </p:sp>
      <p:sp>
        <p:nvSpPr>
          <p:cNvPr id="5" name="Footer Placeholder 4"/>
          <p:cNvSpPr>
            <a:spLocks noGrp="1"/>
          </p:cNvSpPr>
          <p:nvPr>
            <p:ph type="ftr" sz="quarter" idx="11"/>
          </p:nvPr>
        </p:nvSpPr>
        <p:spPr/>
        <p:txBody>
          <a:bodyPr/>
          <a:lstStyle>
            <a:lvl1pPr>
              <a:defRPr/>
            </a:lvl1pPr>
          </a:lstStyle>
          <a:p>
            <a:r>
              <a:rPr lang="fr-FR"/>
              <a:t>Industry Safety Strategy Group (ISSG)</a:t>
            </a:r>
          </a:p>
        </p:txBody>
      </p:sp>
      <p:sp>
        <p:nvSpPr>
          <p:cNvPr id="6" name="Slide Number Placeholder 5"/>
          <p:cNvSpPr>
            <a:spLocks noGrp="1"/>
          </p:cNvSpPr>
          <p:nvPr>
            <p:ph type="sldNum" sz="quarter" idx="12"/>
          </p:nvPr>
        </p:nvSpPr>
        <p:spPr/>
        <p:txBody>
          <a:bodyPr/>
          <a:lstStyle>
            <a:lvl1pPr>
              <a:defRPr smtClean="0"/>
            </a:lvl1pPr>
          </a:lstStyle>
          <a:p>
            <a:pPr>
              <a:defRPr/>
            </a:pPr>
            <a:fld id="{2886BA06-84FA-4143-8A79-02BBA64F05EB}" type="slidenum">
              <a:rPr lang="fr-FR"/>
              <a:pPr>
                <a:defRPr/>
              </a:pPr>
              <a:t>‹#›</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03350" y="2565400"/>
            <a:ext cx="3298825" cy="3455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54575" y="2565400"/>
            <a:ext cx="3298825" cy="3455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fr-FR"/>
          </a:p>
        </p:txBody>
      </p:sp>
      <p:sp>
        <p:nvSpPr>
          <p:cNvPr id="6" name="Footer Placeholder 5"/>
          <p:cNvSpPr>
            <a:spLocks noGrp="1"/>
          </p:cNvSpPr>
          <p:nvPr>
            <p:ph type="ftr" sz="quarter" idx="11"/>
          </p:nvPr>
        </p:nvSpPr>
        <p:spPr/>
        <p:txBody>
          <a:bodyPr/>
          <a:lstStyle>
            <a:lvl1pPr>
              <a:defRPr/>
            </a:lvl1pPr>
          </a:lstStyle>
          <a:p>
            <a:r>
              <a:rPr lang="fr-FR"/>
              <a:t>Industry Safety Strategy Group (ISSG)</a:t>
            </a:r>
          </a:p>
        </p:txBody>
      </p:sp>
      <p:sp>
        <p:nvSpPr>
          <p:cNvPr id="7" name="Slide Number Placeholder 6"/>
          <p:cNvSpPr>
            <a:spLocks noGrp="1"/>
          </p:cNvSpPr>
          <p:nvPr>
            <p:ph type="sldNum" sz="quarter" idx="12"/>
          </p:nvPr>
        </p:nvSpPr>
        <p:spPr/>
        <p:txBody>
          <a:bodyPr/>
          <a:lstStyle>
            <a:lvl1pPr>
              <a:defRPr smtClean="0"/>
            </a:lvl1pPr>
          </a:lstStyle>
          <a:p>
            <a:pPr>
              <a:defRPr/>
            </a:pPr>
            <a:fld id="{9F1E762E-C329-499D-B14C-4BD74E509112}" type="slidenum">
              <a:rPr lang="fr-FR"/>
              <a:pPr>
                <a:defRPr/>
              </a:pPr>
              <a:t>‹#›</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fr-FR"/>
          </a:p>
        </p:txBody>
      </p:sp>
      <p:sp>
        <p:nvSpPr>
          <p:cNvPr id="8" name="Footer Placeholder 7"/>
          <p:cNvSpPr>
            <a:spLocks noGrp="1"/>
          </p:cNvSpPr>
          <p:nvPr>
            <p:ph type="ftr" sz="quarter" idx="11"/>
          </p:nvPr>
        </p:nvSpPr>
        <p:spPr/>
        <p:txBody>
          <a:bodyPr/>
          <a:lstStyle>
            <a:lvl1pPr>
              <a:defRPr/>
            </a:lvl1pPr>
          </a:lstStyle>
          <a:p>
            <a:r>
              <a:rPr lang="fr-FR"/>
              <a:t>Industry Safety Strategy Group (ISSG)</a:t>
            </a:r>
          </a:p>
        </p:txBody>
      </p:sp>
      <p:sp>
        <p:nvSpPr>
          <p:cNvPr id="9" name="Slide Number Placeholder 8"/>
          <p:cNvSpPr>
            <a:spLocks noGrp="1"/>
          </p:cNvSpPr>
          <p:nvPr>
            <p:ph type="sldNum" sz="quarter" idx="12"/>
          </p:nvPr>
        </p:nvSpPr>
        <p:spPr/>
        <p:txBody>
          <a:bodyPr/>
          <a:lstStyle>
            <a:lvl1pPr>
              <a:defRPr smtClean="0"/>
            </a:lvl1pPr>
          </a:lstStyle>
          <a:p>
            <a:pPr>
              <a:defRPr/>
            </a:pPr>
            <a:fld id="{8A2A42BC-1DA0-4D9E-9F15-C9CA83A68095}" type="slidenum">
              <a:rPr lang="fr-FR"/>
              <a:pPr>
                <a:defRPr/>
              </a:pPr>
              <a:t>‹#›</a:t>
            </a:fld>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fr-FR"/>
          </a:p>
        </p:txBody>
      </p:sp>
      <p:sp>
        <p:nvSpPr>
          <p:cNvPr id="4" name="Footer Placeholder 3"/>
          <p:cNvSpPr>
            <a:spLocks noGrp="1"/>
          </p:cNvSpPr>
          <p:nvPr>
            <p:ph type="ftr" sz="quarter" idx="11"/>
          </p:nvPr>
        </p:nvSpPr>
        <p:spPr/>
        <p:txBody>
          <a:bodyPr/>
          <a:lstStyle>
            <a:lvl1pPr>
              <a:defRPr/>
            </a:lvl1pPr>
          </a:lstStyle>
          <a:p>
            <a:r>
              <a:rPr lang="fr-FR"/>
              <a:t>Industry Safety Strategy Group (ISSG)</a:t>
            </a:r>
          </a:p>
        </p:txBody>
      </p:sp>
      <p:sp>
        <p:nvSpPr>
          <p:cNvPr id="5" name="Slide Number Placeholder 4"/>
          <p:cNvSpPr>
            <a:spLocks noGrp="1"/>
          </p:cNvSpPr>
          <p:nvPr>
            <p:ph type="sldNum" sz="quarter" idx="12"/>
          </p:nvPr>
        </p:nvSpPr>
        <p:spPr/>
        <p:txBody>
          <a:bodyPr/>
          <a:lstStyle>
            <a:lvl1pPr>
              <a:defRPr smtClean="0"/>
            </a:lvl1pPr>
          </a:lstStyle>
          <a:p>
            <a:pPr>
              <a:defRPr/>
            </a:pPr>
            <a:fld id="{6366BB6D-D0DB-4986-9C31-F4A9929752C7}" type="slidenum">
              <a:rPr lang="fr-FR"/>
              <a:pPr>
                <a:defRPr/>
              </a:pPr>
              <a:t>‹#›</a:t>
            </a:fld>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fr-FR"/>
          </a:p>
        </p:txBody>
      </p:sp>
      <p:sp>
        <p:nvSpPr>
          <p:cNvPr id="3" name="Footer Placeholder 2"/>
          <p:cNvSpPr>
            <a:spLocks noGrp="1"/>
          </p:cNvSpPr>
          <p:nvPr>
            <p:ph type="ftr" sz="quarter" idx="11"/>
          </p:nvPr>
        </p:nvSpPr>
        <p:spPr/>
        <p:txBody>
          <a:bodyPr/>
          <a:lstStyle>
            <a:lvl1pPr>
              <a:defRPr/>
            </a:lvl1pPr>
          </a:lstStyle>
          <a:p>
            <a:r>
              <a:rPr lang="fr-FR"/>
              <a:t>Industry Safety Strategy Group (ISSG)</a:t>
            </a:r>
          </a:p>
        </p:txBody>
      </p:sp>
      <p:sp>
        <p:nvSpPr>
          <p:cNvPr id="4" name="Slide Number Placeholder 3"/>
          <p:cNvSpPr>
            <a:spLocks noGrp="1"/>
          </p:cNvSpPr>
          <p:nvPr>
            <p:ph type="sldNum" sz="quarter" idx="12"/>
          </p:nvPr>
        </p:nvSpPr>
        <p:spPr/>
        <p:txBody>
          <a:bodyPr/>
          <a:lstStyle>
            <a:lvl1pPr>
              <a:defRPr smtClean="0"/>
            </a:lvl1pPr>
          </a:lstStyle>
          <a:p>
            <a:pPr>
              <a:defRPr/>
            </a:pPr>
            <a:fld id="{252F52D7-4C68-42CB-A3E4-E24914F49045}" type="slidenum">
              <a:rPr lang="fr-FR"/>
              <a:pPr>
                <a:defRPr/>
              </a:pPr>
              <a:t>‹#›</a:t>
            </a:fld>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fr-FR"/>
          </a:p>
        </p:txBody>
      </p:sp>
      <p:sp>
        <p:nvSpPr>
          <p:cNvPr id="6" name="Footer Placeholder 5"/>
          <p:cNvSpPr>
            <a:spLocks noGrp="1"/>
          </p:cNvSpPr>
          <p:nvPr>
            <p:ph type="ftr" sz="quarter" idx="11"/>
          </p:nvPr>
        </p:nvSpPr>
        <p:spPr/>
        <p:txBody>
          <a:bodyPr/>
          <a:lstStyle>
            <a:lvl1pPr>
              <a:defRPr/>
            </a:lvl1pPr>
          </a:lstStyle>
          <a:p>
            <a:r>
              <a:rPr lang="fr-FR"/>
              <a:t>Industry Safety Strategy Group (ISSG)</a:t>
            </a:r>
          </a:p>
        </p:txBody>
      </p:sp>
      <p:sp>
        <p:nvSpPr>
          <p:cNvPr id="7" name="Slide Number Placeholder 6"/>
          <p:cNvSpPr>
            <a:spLocks noGrp="1"/>
          </p:cNvSpPr>
          <p:nvPr>
            <p:ph type="sldNum" sz="quarter" idx="12"/>
          </p:nvPr>
        </p:nvSpPr>
        <p:spPr/>
        <p:txBody>
          <a:bodyPr/>
          <a:lstStyle>
            <a:lvl1pPr>
              <a:defRPr smtClean="0"/>
            </a:lvl1pPr>
          </a:lstStyle>
          <a:p>
            <a:pPr>
              <a:defRPr/>
            </a:pPr>
            <a:fld id="{84A11CF0-AFAF-48CB-B8A4-14E274D775C3}" type="slidenum">
              <a:rPr lang="fr-FR"/>
              <a:pPr>
                <a:defRPr/>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6DC293A-DBD6-4995-9AA0-AEE80B058E0E}"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fr-FR"/>
          </a:p>
        </p:txBody>
      </p:sp>
      <p:sp>
        <p:nvSpPr>
          <p:cNvPr id="6" name="Footer Placeholder 5"/>
          <p:cNvSpPr>
            <a:spLocks noGrp="1"/>
          </p:cNvSpPr>
          <p:nvPr>
            <p:ph type="ftr" sz="quarter" idx="11"/>
          </p:nvPr>
        </p:nvSpPr>
        <p:spPr/>
        <p:txBody>
          <a:bodyPr/>
          <a:lstStyle>
            <a:lvl1pPr>
              <a:defRPr/>
            </a:lvl1pPr>
          </a:lstStyle>
          <a:p>
            <a:r>
              <a:rPr lang="fr-FR"/>
              <a:t>Industry Safety Strategy Group (ISSG)</a:t>
            </a:r>
          </a:p>
        </p:txBody>
      </p:sp>
      <p:sp>
        <p:nvSpPr>
          <p:cNvPr id="7" name="Slide Number Placeholder 6"/>
          <p:cNvSpPr>
            <a:spLocks noGrp="1"/>
          </p:cNvSpPr>
          <p:nvPr>
            <p:ph type="sldNum" sz="quarter" idx="12"/>
          </p:nvPr>
        </p:nvSpPr>
        <p:spPr/>
        <p:txBody>
          <a:bodyPr/>
          <a:lstStyle>
            <a:lvl1pPr>
              <a:defRPr smtClean="0"/>
            </a:lvl1pPr>
          </a:lstStyle>
          <a:p>
            <a:pPr>
              <a:defRPr/>
            </a:pPr>
            <a:fld id="{0F626B03-92F5-4F4C-91EB-F8D0DB5342EC}" type="slidenum">
              <a:rPr lang="fr-FR"/>
              <a:pPr>
                <a:defRPr/>
              </a:pPr>
              <a:t>‹#›</a:t>
            </a:fld>
            <a:endParaRPr lang="fr-F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fr-FR"/>
          </a:p>
        </p:txBody>
      </p:sp>
      <p:sp>
        <p:nvSpPr>
          <p:cNvPr id="5" name="Footer Placeholder 4"/>
          <p:cNvSpPr>
            <a:spLocks noGrp="1"/>
          </p:cNvSpPr>
          <p:nvPr>
            <p:ph type="ftr" sz="quarter" idx="11"/>
          </p:nvPr>
        </p:nvSpPr>
        <p:spPr/>
        <p:txBody>
          <a:bodyPr/>
          <a:lstStyle>
            <a:lvl1pPr>
              <a:defRPr/>
            </a:lvl1pPr>
          </a:lstStyle>
          <a:p>
            <a:r>
              <a:rPr lang="fr-FR"/>
              <a:t>Industry Safety Strategy Group (ISSG)</a:t>
            </a:r>
          </a:p>
        </p:txBody>
      </p:sp>
      <p:sp>
        <p:nvSpPr>
          <p:cNvPr id="6" name="Slide Number Placeholder 5"/>
          <p:cNvSpPr>
            <a:spLocks noGrp="1"/>
          </p:cNvSpPr>
          <p:nvPr>
            <p:ph type="sldNum" sz="quarter" idx="12"/>
          </p:nvPr>
        </p:nvSpPr>
        <p:spPr/>
        <p:txBody>
          <a:bodyPr/>
          <a:lstStyle>
            <a:lvl1pPr>
              <a:defRPr smtClean="0"/>
            </a:lvl1pPr>
          </a:lstStyle>
          <a:p>
            <a:pPr>
              <a:defRPr/>
            </a:pPr>
            <a:fld id="{4AE95F03-B816-4BB4-BD46-A4C5369AFF74}" type="slidenum">
              <a:rPr lang="fr-FR"/>
              <a:pPr>
                <a:defRPr/>
              </a:pPr>
              <a:t>‹#›</a:t>
            </a:fld>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65888" y="1412875"/>
            <a:ext cx="1687512" cy="46085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03350" y="1412875"/>
            <a:ext cx="4910138" cy="46085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fr-FR"/>
          </a:p>
        </p:txBody>
      </p:sp>
      <p:sp>
        <p:nvSpPr>
          <p:cNvPr id="5" name="Footer Placeholder 4"/>
          <p:cNvSpPr>
            <a:spLocks noGrp="1"/>
          </p:cNvSpPr>
          <p:nvPr>
            <p:ph type="ftr" sz="quarter" idx="11"/>
          </p:nvPr>
        </p:nvSpPr>
        <p:spPr/>
        <p:txBody>
          <a:bodyPr/>
          <a:lstStyle>
            <a:lvl1pPr>
              <a:defRPr/>
            </a:lvl1pPr>
          </a:lstStyle>
          <a:p>
            <a:r>
              <a:rPr lang="fr-FR"/>
              <a:t>Industry Safety Strategy Group (ISSG)</a:t>
            </a:r>
          </a:p>
        </p:txBody>
      </p:sp>
      <p:sp>
        <p:nvSpPr>
          <p:cNvPr id="6" name="Slide Number Placeholder 5"/>
          <p:cNvSpPr>
            <a:spLocks noGrp="1"/>
          </p:cNvSpPr>
          <p:nvPr>
            <p:ph type="sldNum" sz="quarter" idx="12"/>
          </p:nvPr>
        </p:nvSpPr>
        <p:spPr/>
        <p:txBody>
          <a:bodyPr/>
          <a:lstStyle>
            <a:lvl1pPr>
              <a:defRPr smtClean="0"/>
            </a:lvl1pPr>
          </a:lstStyle>
          <a:p>
            <a:pPr>
              <a:defRPr/>
            </a:pPr>
            <a:fld id="{E51404AF-9D57-40C3-8B26-02C95652EA97}" type="slidenum">
              <a:rPr lang="fr-FR"/>
              <a:pPr>
                <a:defRPr/>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5834E61-1969-42C2-8F88-117B7A60283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066643F-5BD2-442E-9443-B4C4FFEA107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04E28A1-0D78-46D0-A563-56F09A2E68C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8FC019A-1F23-4EAC-B2B2-6EBF2B11365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769C09A-DD3A-46C5-8CC3-57DF2FB05A8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2B9C672-7A46-4870-BF75-6DE46AD5E19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C1F390A-2A33-4D40-87C0-ACF518FFCF6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A0AC9FE-24A3-44E0-BC9C-01C857E5203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xfrm>
            <a:off x="1403350" y="1412875"/>
            <a:ext cx="675005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23555" name="Rectangle 3"/>
          <p:cNvSpPr>
            <a:spLocks noGrp="1" noChangeArrowheads="1"/>
          </p:cNvSpPr>
          <p:nvPr>
            <p:ph type="body" idx="1"/>
          </p:nvPr>
        </p:nvSpPr>
        <p:spPr bwMode="auto">
          <a:xfrm>
            <a:off x="1403350" y="2565400"/>
            <a:ext cx="6750050" cy="3455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p:txBody>
      </p:sp>
      <p:sp>
        <p:nvSpPr>
          <p:cNvPr id="5124" name="Rectangle 4"/>
          <p:cNvSpPr>
            <a:spLocks noGrp="1" noChangeArrowheads="1"/>
          </p:cNvSpPr>
          <p:nvPr>
            <p:ph type="dt" sz="half" idx="2"/>
          </p:nvPr>
        </p:nvSpPr>
        <p:spPr bwMode="auto">
          <a:xfrm>
            <a:off x="67056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buFontTx/>
              <a:buNone/>
              <a:defRPr sz="1500" b="1">
                <a:solidFill>
                  <a:srgbClr val="0B2B5C"/>
                </a:solidFill>
                <a:latin typeface="Arial Narrow" pitchFamily="34" charset="0"/>
              </a:defRPr>
            </a:lvl1pPr>
          </a:lstStyle>
          <a:p>
            <a:pPr>
              <a:defRPr/>
            </a:pPr>
            <a:endParaRPr lang="fr-FR"/>
          </a:p>
        </p:txBody>
      </p:sp>
      <p:sp>
        <p:nvSpPr>
          <p:cNvPr id="5125" name="Rectangle 5"/>
          <p:cNvSpPr>
            <a:spLocks noGrp="1" noChangeArrowheads="1"/>
          </p:cNvSpPr>
          <p:nvPr>
            <p:ph type="ftr" sz="quarter" idx="3"/>
          </p:nvPr>
        </p:nvSpPr>
        <p:spPr bwMode="auto">
          <a:xfrm>
            <a:off x="215900" y="6237288"/>
            <a:ext cx="270033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300" b="1">
                <a:solidFill>
                  <a:srgbClr val="0B2B5C"/>
                </a:solidFill>
                <a:latin typeface="Arial Narrow" pitchFamily="34" charset="0"/>
              </a:defRPr>
            </a:lvl1pPr>
          </a:lstStyle>
          <a:p>
            <a:r>
              <a:rPr lang="fr-FR"/>
              <a:t>Industry Safety Strategy Group (ISSG)</a:t>
            </a:r>
          </a:p>
        </p:txBody>
      </p:sp>
      <p:sp>
        <p:nvSpPr>
          <p:cNvPr id="5126" name="Rectangle 6"/>
          <p:cNvSpPr>
            <a:spLocks noGrp="1" noChangeArrowheads="1"/>
          </p:cNvSpPr>
          <p:nvPr>
            <p:ph type="sldNum" sz="quarter" idx="4"/>
          </p:nvPr>
        </p:nvSpPr>
        <p:spPr bwMode="auto">
          <a:xfrm>
            <a:off x="34925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buFontTx/>
              <a:buNone/>
              <a:defRPr sz="1500" b="1">
                <a:solidFill>
                  <a:srgbClr val="0B2B5C"/>
                </a:solidFill>
                <a:latin typeface="Arial Narrow" pitchFamily="34" charset="0"/>
              </a:defRPr>
            </a:lvl1pPr>
          </a:lstStyle>
          <a:p>
            <a:pPr>
              <a:defRPr/>
            </a:pPr>
            <a:fld id="{EEA86D04-DB8C-4F48-A06E-94FDDC137244}" type="slidenum">
              <a:rPr lang="fr-FR"/>
              <a:pPr>
                <a:defRPr/>
              </a:pPr>
              <a:t>‹#›</a:t>
            </a:fld>
            <a:endParaRPr lang="fr-FR"/>
          </a:p>
        </p:txBody>
      </p:sp>
      <p:sp>
        <p:nvSpPr>
          <p:cNvPr id="5129" name="Line 9"/>
          <p:cNvSpPr>
            <a:spLocks noChangeShapeType="1"/>
          </p:cNvSpPr>
          <p:nvPr/>
        </p:nvSpPr>
        <p:spPr bwMode="auto">
          <a:xfrm>
            <a:off x="0" y="6092825"/>
            <a:ext cx="9144000" cy="0"/>
          </a:xfrm>
          <a:prstGeom prst="line">
            <a:avLst/>
          </a:prstGeom>
          <a:noFill/>
          <a:ln w="28575">
            <a:solidFill>
              <a:srgbClr val="6699FF"/>
            </a:solidFill>
            <a:round/>
            <a:headEnd/>
            <a:tailEnd/>
          </a:ln>
          <a:effectLst/>
        </p:spPr>
        <p:txBody>
          <a:bodyPr/>
          <a:lstStyle/>
          <a:p>
            <a:pPr eaLnBrk="0" hangingPunct="0">
              <a:buFontTx/>
              <a:buChar char="•"/>
              <a:defRPr/>
            </a:pPr>
            <a:endParaRPr lang="en-US" sz="120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fontAlgn="base">
        <a:spcBef>
          <a:spcPct val="0"/>
        </a:spcBef>
        <a:spcAft>
          <a:spcPct val="0"/>
        </a:spcAft>
        <a:defRPr sz="3600">
          <a:solidFill>
            <a:srgbClr val="0B2B5C"/>
          </a:solidFill>
          <a:latin typeface="+mj-lt"/>
          <a:ea typeface="+mj-ea"/>
          <a:cs typeface="+mj-cs"/>
        </a:defRPr>
      </a:lvl1pPr>
      <a:lvl2pPr algn="l" rtl="0" fontAlgn="base">
        <a:spcBef>
          <a:spcPct val="0"/>
        </a:spcBef>
        <a:spcAft>
          <a:spcPct val="0"/>
        </a:spcAft>
        <a:defRPr sz="3600">
          <a:solidFill>
            <a:srgbClr val="0B2B5C"/>
          </a:solidFill>
          <a:latin typeface="Arial" pitchFamily="34" charset="0"/>
        </a:defRPr>
      </a:lvl2pPr>
      <a:lvl3pPr algn="l" rtl="0" fontAlgn="base">
        <a:spcBef>
          <a:spcPct val="0"/>
        </a:spcBef>
        <a:spcAft>
          <a:spcPct val="0"/>
        </a:spcAft>
        <a:defRPr sz="3600">
          <a:solidFill>
            <a:srgbClr val="0B2B5C"/>
          </a:solidFill>
          <a:latin typeface="Arial" pitchFamily="34" charset="0"/>
        </a:defRPr>
      </a:lvl3pPr>
      <a:lvl4pPr algn="l" rtl="0" fontAlgn="base">
        <a:spcBef>
          <a:spcPct val="0"/>
        </a:spcBef>
        <a:spcAft>
          <a:spcPct val="0"/>
        </a:spcAft>
        <a:defRPr sz="3600">
          <a:solidFill>
            <a:srgbClr val="0B2B5C"/>
          </a:solidFill>
          <a:latin typeface="Arial" pitchFamily="34" charset="0"/>
        </a:defRPr>
      </a:lvl4pPr>
      <a:lvl5pPr algn="l" rtl="0" fontAlgn="base">
        <a:spcBef>
          <a:spcPct val="0"/>
        </a:spcBef>
        <a:spcAft>
          <a:spcPct val="0"/>
        </a:spcAft>
        <a:defRPr sz="3600">
          <a:solidFill>
            <a:srgbClr val="0B2B5C"/>
          </a:solidFill>
          <a:latin typeface="Arial" pitchFamily="34" charset="0"/>
        </a:defRPr>
      </a:lvl5pPr>
      <a:lvl6pPr marL="457200" algn="l" rtl="0" fontAlgn="base">
        <a:spcBef>
          <a:spcPct val="0"/>
        </a:spcBef>
        <a:spcAft>
          <a:spcPct val="0"/>
        </a:spcAft>
        <a:defRPr sz="3600">
          <a:solidFill>
            <a:srgbClr val="0B2B5C"/>
          </a:solidFill>
          <a:latin typeface="Arial" pitchFamily="34" charset="0"/>
        </a:defRPr>
      </a:lvl6pPr>
      <a:lvl7pPr marL="914400" algn="l" rtl="0" fontAlgn="base">
        <a:spcBef>
          <a:spcPct val="0"/>
        </a:spcBef>
        <a:spcAft>
          <a:spcPct val="0"/>
        </a:spcAft>
        <a:defRPr sz="3600">
          <a:solidFill>
            <a:srgbClr val="0B2B5C"/>
          </a:solidFill>
          <a:latin typeface="Arial" pitchFamily="34" charset="0"/>
        </a:defRPr>
      </a:lvl7pPr>
      <a:lvl8pPr marL="1371600" algn="l" rtl="0" fontAlgn="base">
        <a:spcBef>
          <a:spcPct val="0"/>
        </a:spcBef>
        <a:spcAft>
          <a:spcPct val="0"/>
        </a:spcAft>
        <a:defRPr sz="3600">
          <a:solidFill>
            <a:srgbClr val="0B2B5C"/>
          </a:solidFill>
          <a:latin typeface="Arial" pitchFamily="34" charset="0"/>
        </a:defRPr>
      </a:lvl8pPr>
      <a:lvl9pPr marL="1828800" algn="l" rtl="0" fontAlgn="base">
        <a:spcBef>
          <a:spcPct val="0"/>
        </a:spcBef>
        <a:spcAft>
          <a:spcPct val="0"/>
        </a:spcAft>
        <a:defRPr sz="3600">
          <a:solidFill>
            <a:srgbClr val="0B2B5C"/>
          </a:solidFill>
          <a:latin typeface="Arial" pitchFamily="34" charset="0"/>
        </a:defRPr>
      </a:lvl9pPr>
    </p:titleStyle>
    <p:bodyStyle>
      <a:lvl1pPr marL="342900" indent="-342900" algn="l" rtl="0" fontAlgn="base">
        <a:spcBef>
          <a:spcPct val="20000"/>
        </a:spcBef>
        <a:spcAft>
          <a:spcPct val="0"/>
        </a:spcAft>
        <a:buClr>
          <a:srgbClr val="FF0000"/>
        </a:buClr>
        <a:buFont typeface="Wingdings 3" pitchFamily="18" charset="2"/>
        <a:buChar char="Ö"/>
        <a:defRPr>
          <a:solidFill>
            <a:srgbClr val="0B2B5C"/>
          </a:solidFill>
          <a:latin typeface="+mn-lt"/>
          <a:ea typeface="+mn-ea"/>
          <a:cs typeface="+mn-cs"/>
        </a:defRPr>
      </a:lvl1pPr>
      <a:lvl2pPr marL="742950" indent="-285750" algn="l" rtl="0" fontAlgn="base">
        <a:spcBef>
          <a:spcPct val="20000"/>
        </a:spcBef>
        <a:spcAft>
          <a:spcPct val="0"/>
        </a:spcAft>
        <a:buClr>
          <a:srgbClr val="FF8305"/>
        </a:buClr>
        <a:buFont typeface="Wingdings 3" pitchFamily="18" charset="2"/>
        <a:buChar char="Ö"/>
        <a:defRPr sz="1600">
          <a:solidFill>
            <a:srgbClr val="0B2B5C"/>
          </a:solidFill>
          <a:latin typeface="+mn-lt"/>
        </a:defRPr>
      </a:lvl2pPr>
      <a:lvl3pPr marL="1143000" indent="-228600" algn="l" rtl="0" fontAlgn="base">
        <a:spcBef>
          <a:spcPct val="20000"/>
        </a:spcBef>
        <a:spcAft>
          <a:spcPct val="0"/>
        </a:spcAft>
        <a:buClr>
          <a:srgbClr val="B4DB0E"/>
        </a:buClr>
        <a:buFont typeface="Wingdings 3" pitchFamily="18" charset="2"/>
        <a:buChar char="Ö"/>
        <a:defRPr sz="1200">
          <a:solidFill>
            <a:srgbClr val="0B2B5C"/>
          </a:solidFill>
          <a:latin typeface="+mn-lt"/>
        </a:defRPr>
      </a:lvl3pPr>
      <a:lvl4pPr marL="1600200" indent="-228600" algn="l" rtl="0" fontAlgn="base">
        <a:spcBef>
          <a:spcPct val="20000"/>
        </a:spcBef>
        <a:spcAft>
          <a:spcPct val="0"/>
        </a:spcAft>
        <a:buClr>
          <a:srgbClr val="FFD603"/>
        </a:buClr>
        <a:buFont typeface="Wingdings 3" pitchFamily="18" charset="2"/>
        <a:buChar char="Ö"/>
        <a:defRPr sz="1200">
          <a:solidFill>
            <a:srgbClr val="0B2B5C"/>
          </a:solidFill>
          <a:latin typeface="+mn-lt"/>
        </a:defRPr>
      </a:lvl4pPr>
      <a:lvl5pPr marL="2057400" indent="-228600" algn="l" rtl="0" fontAlgn="base">
        <a:spcBef>
          <a:spcPct val="20000"/>
        </a:spcBef>
        <a:spcAft>
          <a:spcPct val="0"/>
        </a:spcAft>
        <a:buChar char="»"/>
        <a:defRPr sz="1200">
          <a:solidFill>
            <a:srgbClr val="0B2B5C"/>
          </a:solidFill>
          <a:latin typeface="+mn-lt"/>
        </a:defRPr>
      </a:lvl5pPr>
      <a:lvl6pPr marL="2514600" indent="-228600" algn="l" rtl="0" fontAlgn="base">
        <a:spcBef>
          <a:spcPct val="20000"/>
        </a:spcBef>
        <a:spcAft>
          <a:spcPct val="0"/>
        </a:spcAft>
        <a:buChar char="»"/>
        <a:defRPr sz="1200">
          <a:solidFill>
            <a:srgbClr val="0B2B5C"/>
          </a:solidFill>
          <a:latin typeface="+mn-lt"/>
        </a:defRPr>
      </a:lvl6pPr>
      <a:lvl7pPr marL="2971800" indent="-228600" algn="l" rtl="0" fontAlgn="base">
        <a:spcBef>
          <a:spcPct val="20000"/>
        </a:spcBef>
        <a:spcAft>
          <a:spcPct val="0"/>
        </a:spcAft>
        <a:buChar char="»"/>
        <a:defRPr sz="1200">
          <a:solidFill>
            <a:srgbClr val="0B2B5C"/>
          </a:solidFill>
          <a:latin typeface="+mn-lt"/>
        </a:defRPr>
      </a:lvl7pPr>
      <a:lvl8pPr marL="3429000" indent="-228600" algn="l" rtl="0" fontAlgn="base">
        <a:spcBef>
          <a:spcPct val="20000"/>
        </a:spcBef>
        <a:spcAft>
          <a:spcPct val="0"/>
        </a:spcAft>
        <a:buChar char="»"/>
        <a:defRPr sz="1200">
          <a:solidFill>
            <a:srgbClr val="0B2B5C"/>
          </a:solidFill>
          <a:latin typeface="+mn-lt"/>
        </a:defRPr>
      </a:lvl8pPr>
      <a:lvl9pPr marL="3886200" indent="-228600" algn="l" rtl="0" fontAlgn="base">
        <a:spcBef>
          <a:spcPct val="20000"/>
        </a:spcBef>
        <a:spcAft>
          <a:spcPct val="0"/>
        </a:spcAft>
        <a:buChar char="»"/>
        <a:defRPr sz="1200">
          <a:solidFill>
            <a:srgbClr val="0B2B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1066800"/>
            <a:ext cx="7772400" cy="1470025"/>
          </a:xfrm>
        </p:spPr>
        <p:txBody>
          <a:bodyPr/>
          <a:lstStyle/>
          <a:p>
            <a:r>
              <a:rPr lang="fr-FR" sz="4000" b="1">
                <a:solidFill>
                  <a:srgbClr val="0000FF"/>
                </a:solidFill>
              </a:rPr>
              <a:t>Présentation des résultats du groupe 4</a:t>
            </a:r>
            <a:br>
              <a:rPr lang="fr-FR" sz="4000" b="1">
                <a:solidFill>
                  <a:srgbClr val="0000FF"/>
                </a:solidFill>
              </a:rPr>
            </a:br>
            <a:endParaRPr lang="fr-FR" sz="2800" b="1">
              <a:solidFill>
                <a:srgbClr val="0000FF"/>
              </a:solidFill>
            </a:endParaRPr>
          </a:p>
        </p:txBody>
      </p:sp>
      <p:sp>
        <p:nvSpPr>
          <p:cNvPr id="2051" name="Rectangle 3"/>
          <p:cNvSpPr>
            <a:spLocks noGrp="1" noChangeArrowheads="1"/>
          </p:cNvSpPr>
          <p:nvPr>
            <p:ph type="subTitle" idx="1"/>
          </p:nvPr>
        </p:nvSpPr>
        <p:spPr>
          <a:xfrm>
            <a:off x="762000" y="3581400"/>
            <a:ext cx="7848600" cy="1600200"/>
          </a:xfrm>
        </p:spPr>
        <p:txBody>
          <a:bodyPr/>
          <a:lstStyle/>
          <a:p>
            <a:r>
              <a:rPr lang="fr-FR" b="1" i="1"/>
              <a:t>DOMAINE D’INTERVENTION 11:</a:t>
            </a:r>
            <a:br>
              <a:rPr lang="fr-FR" b="1" i="1"/>
            </a:br>
            <a:r>
              <a:rPr lang="fr-FR" b="1" i="1"/>
              <a:t>Insuffisance de personnel qualifié</a:t>
            </a:r>
            <a:endParaRPr lang="fr-FR" u="sng"/>
          </a:p>
          <a:p>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fr-FR"/>
              <a:t>BP 11c</a:t>
            </a:r>
          </a:p>
        </p:txBody>
      </p:sp>
      <p:sp>
        <p:nvSpPr>
          <p:cNvPr id="55299" name="Rectangle 3"/>
          <p:cNvSpPr>
            <a:spLocks noGrp="1" noChangeArrowheads="1"/>
          </p:cNvSpPr>
          <p:nvPr>
            <p:ph type="body" idx="1"/>
          </p:nvPr>
        </p:nvSpPr>
        <p:spPr/>
        <p:txBody>
          <a:bodyPr/>
          <a:lstStyle/>
          <a:p>
            <a:pPr marL="0" indent="0">
              <a:buFontTx/>
              <a:buNone/>
            </a:pPr>
            <a:r>
              <a:rPr lang="fr-FR" b="1" i="1"/>
              <a:t>Objectif 11c – Établir des processus d’audit pour confirmer que les plans de ressources humaines livreront ces ressources  en nombres appropriés.</a:t>
            </a:r>
            <a:r>
              <a:rPr lang="fr-F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fr-FR"/>
              <a:t>BP 11c-1</a:t>
            </a:r>
          </a:p>
        </p:txBody>
      </p:sp>
      <p:sp>
        <p:nvSpPr>
          <p:cNvPr id="58371" name="Rectangle 3"/>
          <p:cNvSpPr>
            <a:spLocks noGrp="1" noChangeArrowheads="1"/>
          </p:cNvSpPr>
          <p:nvPr>
            <p:ph type="body" idx="1"/>
          </p:nvPr>
        </p:nvSpPr>
        <p:spPr/>
        <p:txBody>
          <a:bodyPr/>
          <a:lstStyle/>
          <a:p>
            <a:pPr marL="0" indent="0">
              <a:lnSpc>
                <a:spcPct val="90000"/>
              </a:lnSpc>
              <a:buFontTx/>
              <a:buNone/>
            </a:pPr>
            <a:r>
              <a:rPr lang="fr-FR" sz="2800" b="1"/>
              <a:t>BP 11c-1 – Les parties prenantes  établissent des processus d’audit et des examens internes et indépendants.</a:t>
            </a:r>
          </a:p>
          <a:p>
            <a:pPr marL="0" indent="0">
              <a:lnSpc>
                <a:spcPct val="90000"/>
              </a:lnSpc>
              <a:buFontTx/>
              <a:buNone/>
            </a:pPr>
            <a:endParaRPr lang="fr-FR" sz="2800" b="1"/>
          </a:p>
          <a:p>
            <a:pPr marL="0" indent="0">
              <a:lnSpc>
                <a:spcPct val="90000"/>
              </a:lnSpc>
              <a:buFontTx/>
              <a:buNone/>
            </a:pPr>
            <a:endParaRPr lang="fr-FR" sz="2800" b="1"/>
          </a:p>
          <a:p>
            <a:pPr marL="0" indent="0">
              <a:lnSpc>
                <a:spcPct val="90000"/>
              </a:lnSpc>
              <a:buFontTx/>
              <a:buNone/>
            </a:pPr>
            <a:r>
              <a:rPr lang="fr-FR" sz="2400" b="1">
                <a:sym typeface="Wingdings 2" pitchFamily="18" charset="2"/>
              </a:rPr>
              <a:t></a:t>
            </a:r>
            <a:r>
              <a:rPr lang="fr-FR" sz="2400" b="1"/>
              <a:t> Terminé</a:t>
            </a:r>
            <a:endParaRPr lang="fr-FR" sz="2400" b="1">
              <a:sym typeface="Wingdings 2" pitchFamily="18" charset="2"/>
            </a:endParaRPr>
          </a:p>
          <a:p>
            <a:pPr marL="0" indent="0">
              <a:lnSpc>
                <a:spcPct val="90000"/>
              </a:lnSpc>
              <a:buFontTx/>
              <a:buNone/>
            </a:pPr>
            <a:r>
              <a:rPr lang="fr-FR" sz="2400" b="1">
                <a:sym typeface="Wingdings 2" pitchFamily="18" charset="2"/>
              </a:rPr>
              <a:t></a:t>
            </a:r>
            <a:r>
              <a:rPr lang="fr-FR" sz="2400" b="1"/>
              <a:t> En quelque sorte</a:t>
            </a:r>
            <a:endParaRPr lang="fr-FR" sz="2400" b="1">
              <a:sym typeface="Wingdings 2" pitchFamily="18" charset="2"/>
            </a:endParaRPr>
          </a:p>
          <a:p>
            <a:pPr marL="0" indent="0">
              <a:lnSpc>
                <a:spcPct val="90000"/>
              </a:lnSpc>
              <a:buFontTx/>
              <a:buNone/>
            </a:pPr>
            <a:r>
              <a:rPr lang="fr-FR" sz="2800" b="1">
                <a:sym typeface="Wingdings 2" pitchFamily="18" charset="2"/>
              </a:rPr>
              <a:t>x</a:t>
            </a:r>
            <a:r>
              <a:rPr lang="fr-FR" sz="2800" b="1"/>
              <a:t> </a:t>
            </a:r>
            <a:r>
              <a:rPr lang="fr-FR" sz="2400" b="1"/>
              <a:t>Peu / pas</a:t>
            </a:r>
            <a:endParaRPr lang="fr-FR" sz="2400" b="1">
              <a:sym typeface="Wingdings 2" pitchFamily="18" charset="2"/>
            </a:endParaRPr>
          </a:p>
          <a:p>
            <a:pPr marL="0" indent="0">
              <a:lnSpc>
                <a:spcPct val="90000"/>
              </a:lnSpc>
              <a:buFontTx/>
              <a:buNone/>
            </a:pPr>
            <a:r>
              <a:rPr lang="fr-FR" sz="2400" b="1">
                <a:sym typeface="Wingdings 2" pitchFamily="18" charset="2"/>
              </a:rPr>
              <a:t></a:t>
            </a:r>
            <a:r>
              <a:rPr lang="fr-FR" sz="2400" b="1"/>
              <a:t> Non applicable</a:t>
            </a:r>
          </a:p>
          <a:p>
            <a:pPr marL="0" indent="0">
              <a:lnSpc>
                <a:spcPct val="90000"/>
              </a:lnSpc>
              <a:buFontTx/>
              <a:buNone/>
            </a:pPr>
            <a:r>
              <a:rPr lang="fr-FR" sz="2400" b="1"/>
              <a:t>			Discussion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fr-FR" sz="2400" b="1"/>
              <a:t>Tableau 11d</a:t>
            </a:r>
            <a:br>
              <a:rPr lang="fr-FR" sz="2400" b="1"/>
            </a:br>
            <a:r>
              <a:rPr lang="fr-FR" sz="2400" b="1"/>
              <a:t> Modèle de maturité pour le domaine d’intervention 11</a:t>
            </a:r>
            <a:r>
              <a:rPr lang="fr-FR" sz="3200" b="1"/>
              <a:t> </a:t>
            </a:r>
            <a:r>
              <a:rPr lang="fr-FR" sz="4000"/>
              <a:t> </a:t>
            </a:r>
          </a:p>
        </p:txBody>
      </p:sp>
      <p:sp>
        <p:nvSpPr>
          <p:cNvPr id="59395" name="Rectangle 3"/>
          <p:cNvSpPr>
            <a:spLocks noGrp="1" noChangeArrowheads="1"/>
          </p:cNvSpPr>
          <p:nvPr>
            <p:ph type="body" idx="1"/>
          </p:nvPr>
        </p:nvSpPr>
        <p:spPr/>
        <p:txBody>
          <a:bodyPr/>
          <a:lstStyle/>
          <a:p>
            <a:pPr marL="0" indent="0">
              <a:lnSpc>
                <a:spcPct val="90000"/>
              </a:lnSpc>
              <a:buFont typeface="Wingdings" pitchFamily="2" charset="2"/>
              <a:buChar char="Ø"/>
            </a:pPr>
            <a:r>
              <a:rPr lang="en-US" b="1"/>
              <a:t> Niveau 1 – En développement</a:t>
            </a:r>
          </a:p>
          <a:p>
            <a:pPr marL="0" indent="0">
              <a:lnSpc>
                <a:spcPct val="90000"/>
              </a:lnSpc>
            </a:pPr>
            <a:endParaRPr lang="en-US" b="1"/>
          </a:p>
          <a:p>
            <a:pPr marL="0" indent="0">
              <a:lnSpc>
                <a:spcPct val="90000"/>
              </a:lnSpc>
              <a:buFont typeface="Wingdings" pitchFamily="2" charset="2"/>
              <a:buChar char="ü"/>
            </a:pPr>
            <a:r>
              <a:rPr lang="fr-FR" b="1" i="1"/>
              <a:t> Il n’existe pas de plan de ressources humaines.</a:t>
            </a:r>
          </a:p>
          <a:p>
            <a:pPr marL="0" indent="0">
              <a:lnSpc>
                <a:spcPct val="90000"/>
              </a:lnSpc>
              <a:buFont typeface="Wingdings" pitchFamily="2" charset="2"/>
              <a:buChar char="ü"/>
            </a:pPr>
            <a:r>
              <a:rPr lang="fr-FR" b="1" i="1"/>
              <a:t> Il n’existe guère, voire pas, de procédures pour la formation de personnel. .</a:t>
            </a:r>
          </a:p>
          <a:p>
            <a:pPr marL="0" indent="0">
              <a:lnSpc>
                <a:spcPct val="90000"/>
              </a:lnSpc>
              <a:buFont typeface="Wingdings" pitchFamily="2" charset="2"/>
              <a:buChar char="ü"/>
            </a:pPr>
            <a:r>
              <a:rPr lang="fr-FR" b="1" i="1"/>
              <a:t> Des pénuries de personnel se produisent constamment</a:t>
            </a:r>
            <a:r>
              <a:rPr lang="fr-FR" b="1"/>
              <a:t>.</a:t>
            </a:r>
            <a:r>
              <a:rPr lang="fr-F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fr-FR" sz="2400" b="1"/>
              <a:t>Tableau 11d</a:t>
            </a:r>
            <a:br>
              <a:rPr lang="fr-FR" sz="2400" b="1"/>
            </a:br>
            <a:r>
              <a:rPr lang="fr-FR" sz="2400" b="1"/>
              <a:t> Modèle de maturité pour le domaine d’intervention 11</a:t>
            </a:r>
          </a:p>
        </p:txBody>
      </p:sp>
      <p:sp>
        <p:nvSpPr>
          <p:cNvPr id="64515" name="Rectangle 3"/>
          <p:cNvSpPr>
            <a:spLocks noGrp="1" noChangeArrowheads="1"/>
          </p:cNvSpPr>
          <p:nvPr>
            <p:ph type="body" idx="1"/>
          </p:nvPr>
        </p:nvSpPr>
        <p:spPr/>
        <p:txBody>
          <a:bodyPr/>
          <a:lstStyle/>
          <a:p>
            <a:pPr marL="0" indent="0">
              <a:lnSpc>
                <a:spcPct val="90000"/>
              </a:lnSpc>
              <a:buFont typeface="Wingdings" pitchFamily="2" charset="2"/>
              <a:buChar char="Ø"/>
            </a:pPr>
            <a:r>
              <a:rPr lang="en-US" b="1"/>
              <a:t> Niveau 2 – Les aspects à améliorer sont déterminés</a:t>
            </a:r>
          </a:p>
          <a:p>
            <a:pPr marL="0" indent="0">
              <a:lnSpc>
                <a:spcPct val="90000"/>
              </a:lnSpc>
              <a:buFont typeface="Wingdings" pitchFamily="2" charset="2"/>
              <a:buNone/>
            </a:pPr>
            <a:endParaRPr lang="en-US" b="1"/>
          </a:p>
          <a:p>
            <a:pPr marL="0" indent="0">
              <a:lnSpc>
                <a:spcPct val="90000"/>
              </a:lnSpc>
              <a:buFont typeface="Wingdings" pitchFamily="2" charset="2"/>
              <a:buChar char="ü"/>
            </a:pPr>
            <a:r>
              <a:rPr lang="fr-FR" b="1" i="1"/>
              <a:t> Des procédures de recrutement de ressources humaines sont en place. </a:t>
            </a:r>
          </a:p>
          <a:p>
            <a:pPr marL="0" indent="0">
              <a:lnSpc>
                <a:spcPct val="90000"/>
              </a:lnSpc>
              <a:buFont typeface="Wingdings" pitchFamily="2" charset="2"/>
              <a:buChar char="ü"/>
            </a:pPr>
            <a:r>
              <a:rPr lang="fr-FR" b="1" i="1"/>
              <a:t> Un niveau adéquat de formation effective n’est pas assuré. </a:t>
            </a:r>
          </a:p>
          <a:p>
            <a:pPr marL="0" indent="0">
              <a:lnSpc>
                <a:spcPct val="90000"/>
              </a:lnSpc>
              <a:buFont typeface="Wingdings" pitchFamily="2" charset="2"/>
              <a:buChar char="ü"/>
            </a:pPr>
            <a:r>
              <a:rPr lang="fr-FR" b="1" i="1"/>
              <a:t> L’accès aux établissements de formation est limité.</a:t>
            </a:r>
            <a:r>
              <a:rPr lang="fr-FR" i="1"/>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fr-FR" sz="2400" b="1"/>
              <a:t>Tableau 11d</a:t>
            </a:r>
            <a:br>
              <a:rPr lang="fr-FR" sz="2400" b="1"/>
            </a:br>
            <a:r>
              <a:rPr lang="fr-FR" sz="2400" b="1"/>
              <a:t> Modèle de maturité pour le domaine d’intervention 11</a:t>
            </a:r>
          </a:p>
        </p:txBody>
      </p:sp>
      <p:sp>
        <p:nvSpPr>
          <p:cNvPr id="65539" name="Rectangle 3"/>
          <p:cNvSpPr>
            <a:spLocks noGrp="1" noChangeArrowheads="1"/>
          </p:cNvSpPr>
          <p:nvPr>
            <p:ph type="body" idx="1"/>
          </p:nvPr>
        </p:nvSpPr>
        <p:spPr/>
        <p:txBody>
          <a:bodyPr/>
          <a:lstStyle/>
          <a:p>
            <a:pPr marL="0" indent="0">
              <a:buFont typeface="Wingdings" pitchFamily="2" charset="2"/>
              <a:buChar char="Ø"/>
            </a:pPr>
            <a:r>
              <a:rPr lang="fr-FR" b="1"/>
              <a:t> Niveau 3 – En évolution - Changements en cours</a:t>
            </a:r>
            <a:r>
              <a:rPr lang="fr-FR"/>
              <a:t> </a:t>
            </a:r>
          </a:p>
          <a:p>
            <a:pPr marL="0" indent="0">
              <a:buFont typeface="Wingdings" pitchFamily="2" charset="2"/>
              <a:buNone/>
            </a:pPr>
            <a:endParaRPr lang="fr-FR"/>
          </a:p>
          <a:p>
            <a:pPr marL="0" indent="0">
              <a:buFont typeface="Wingdings" pitchFamily="2" charset="2"/>
              <a:buChar char="ü"/>
            </a:pPr>
            <a:r>
              <a:rPr lang="fr-FR" i="1"/>
              <a:t> Plan de ressources humaines structuré pour répondre aux besoins futurs. </a:t>
            </a:r>
          </a:p>
          <a:p>
            <a:pPr marL="0" indent="0">
              <a:buFont typeface="Wingdings" pitchFamily="2" charset="2"/>
              <a:buChar char="ü"/>
            </a:pPr>
            <a:r>
              <a:rPr lang="fr-FR" i="1"/>
              <a:t> Les formations sont accessibles. </a:t>
            </a:r>
          </a:p>
          <a:p>
            <a:pPr marL="0" indent="0">
              <a:buFont typeface="Wingdings" pitchFamily="2" charset="2"/>
              <a:buChar char="ü"/>
            </a:pPr>
            <a:r>
              <a:rPr lang="fr-FR" i="1"/>
              <a:t> Un niveau de formation approprié est assuré.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fr-FR" sz="2400" b="1"/>
              <a:t>Tableau 11d</a:t>
            </a:r>
            <a:br>
              <a:rPr lang="fr-FR" sz="2400" b="1"/>
            </a:br>
            <a:r>
              <a:rPr lang="fr-FR" sz="2400" b="1"/>
              <a:t> Modèle de maturité pour le domaine d’intervention 11</a:t>
            </a:r>
          </a:p>
        </p:txBody>
      </p:sp>
      <p:sp>
        <p:nvSpPr>
          <p:cNvPr id="66563" name="Rectangle 3"/>
          <p:cNvSpPr>
            <a:spLocks noGrp="1" noChangeArrowheads="1"/>
          </p:cNvSpPr>
          <p:nvPr>
            <p:ph type="body" idx="1"/>
          </p:nvPr>
        </p:nvSpPr>
        <p:spPr/>
        <p:txBody>
          <a:bodyPr/>
          <a:lstStyle/>
          <a:p>
            <a:pPr marL="0" indent="0">
              <a:lnSpc>
                <a:spcPct val="80000"/>
              </a:lnSpc>
              <a:buFont typeface="Wingdings" pitchFamily="2" charset="2"/>
              <a:buChar char="Ø"/>
            </a:pPr>
            <a:r>
              <a:rPr lang="en-US" sz="2800" b="1"/>
              <a:t> Niveau 4 –Très évolué</a:t>
            </a:r>
            <a:r>
              <a:rPr lang="fr-FR" sz="2800"/>
              <a:t> </a:t>
            </a:r>
          </a:p>
          <a:p>
            <a:pPr marL="0" indent="0">
              <a:lnSpc>
                <a:spcPct val="80000"/>
              </a:lnSpc>
              <a:buFont typeface="Wingdings" pitchFamily="2" charset="2"/>
              <a:buChar char="Ø"/>
            </a:pPr>
            <a:endParaRPr lang="fr-FR" sz="2800"/>
          </a:p>
          <a:p>
            <a:pPr marL="0" indent="0">
              <a:lnSpc>
                <a:spcPct val="80000"/>
              </a:lnSpc>
              <a:buFont typeface="Wingdings" pitchFamily="2" charset="2"/>
              <a:buChar char="ü"/>
            </a:pPr>
            <a:r>
              <a:rPr lang="fr-FR" sz="2800" i="1"/>
              <a:t> </a:t>
            </a:r>
            <a:r>
              <a:rPr lang="fr-FR" i="1"/>
              <a:t>Il existe un niveau élevé de formation, correspondant aux prévisions de croissance et aux exigences de la technologie. </a:t>
            </a:r>
          </a:p>
          <a:p>
            <a:pPr marL="0" indent="0">
              <a:lnSpc>
                <a:spcPct val="80000"/>
              </a:lnSpc>
              <a:buFont typeface="Wingdings" pitchFamily="2" charset="2"/>
              <a:buChar char="ü"/>
            </a:pPr>
            <a:r>
              <a:rPr lang="fr-FR" i="1"/>
              <a:t> Des normes de formation reconnues à l’échelon international sont intégrées dans les programmes de formation de l’organisation. </a:t>
            </a:r>
          </a:p>
          <a:p>
            <a:pPr marL="0" indent="0">
              <a:lnSpc>
                <a:spcPct val="80000"/>
              </a:lnSpc>
              <a:buFont typeface="Wingdings" pitchFamily="2" charset="2"/>
              <a:buChar char="ü"/>
            </a:pPr>
            <a:r>
              <a:rPr lang="fr-FR" i="1"/>
              <a:t> Des plans de carrière sont mis en œuvre</a:t>
            </a:r>
            <a:r>
              <a:rPr lang="fr-FR" sz="2800" i="1"/>
              <a:t>.</a:t>
            </a:r>
            <a:r>
              <a:rPr lang="fr-FR" sz="280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fr-FR" sz="2400" b="1"/>
              <a:t>Tableau 11d</a:t>
            </a:r>
            <a:br>
              <a:rPr lang="fr-FR" sz="2400" b="1"/>
            </a:br>
            <a:r>
              <a:rPr lang="fr-FR" sz="2400" b="1"/>
              <a:t> Modèle de maturité déterminé par le groupe D</a:t>
            </a:r>
            <a:br>
              <a:rPr lang="fr-FR" sz="2400" b="1"/>
            </a:br>
            <a:r>
              <a:rPr lang="fr-FR" sz="2400" b="1"/>
              <a:t>pour le domaine d’intervention 11</a:t>
            </a:r>
            <a:r>
              <a:rPr lang="fr-FR" sz="3200" b="1"/>
              <a:t> </a:t>
            </a:r>
            <a:r>
              <a:rPr lang="fr-FR" sz="4000"/>
              <a:t> </a:t>
            </a:r>
          </a:p>
        </p:txBody>
      </p:sp>
      <p:sp>
        <p:nvSpPr>
          <p:cNvPr id="67587" name="Rectangle 3"/>
          <p:cNvSpPr>
            <a:spLocks noGrp="1" noChangeArrowheads="1"/>
          </p:cNvSpPr>
          <p:nvPr>
            <p:ph type="body" idx="1"/>
          </p:nvPr>
        </p:nvSpPr>
        <p:spPr/>
        <p:txBody>
          <a:bodyPr/>
          <a:lstStyle/>
          <a:p>
            <a:pPr marL="0" indent="0">
              <a:lnSpc>
                <a:spcPct val="90000"/>
              </a:lnSpc>
              <a:buFont typeface="Wingdings" pitchFamily="2" charset="2"/>
              <a:buChar char="Ø"/>
            </a:pPr>
            <a:r>
              <a:rPr lang="en-US" b="1">
                <a:solidFill>
                  <a:srgbClr val="0000FF"/>
                </a:solidFill>
              </a:rPr>
              <a:t> Niveau 1 – En développement</a:t>
            </a:r>
          </a:p>
          <a:p>
            <a:pPr marL="0" indent="0">
              <a:lnSpc>
                <a:spcPct val="90000"/>
              </a:lnSpc>
            </a:pPr>
            <a:endParaRPr lang="en-US" b="1">
              <a:solidFill>
                <a:srgbClr val="0000FF"/>
              </a:solidFill>
            </a:endParaRPr>
          </a:p>
          <a:p>
            <a:pPr marL="0" indent="0">
              <a:lnSpc>
                <a:spcPct val="90000"/>
              </a:lnSpc>
              <a:buFont typeface="Wingdings" pitchFamily="2" charset="2"/>
              <a:buChar char="ü"/>
            </a:pPr>
            <a:r>
              <a:rPr lang="fr-FR" b="1" i="1">
                <a:solidFill>
                  <a:srgbClr val="0000FF"/>
                </a:solidFill>
              </a:rPr>
              <a:t> Il n’existe pas de plan de ressources humaines.</a:t>
            </a:r>
          </a:p>
          <a:p>
            <a:pPr marL="0" indent="0">
              <a:lnSpc>
                <a:spcPct val="90000"/>
              </a:lnSpc>
              <a:buFont typeface="Wingdings" pitchFamily="2" charset="2"/>
              <a:buChar char="ü"/>
            </a:pPr>
            <a:r>
              <a:rPr lang="fr-FR" b="1" i="1">
                <a:solidFill>
                  <a:srgbClr val="0000FF"/>
                </a:solidFill>
              </a:rPr>
              <a:t> Il n’existe guère, voire pas, de procédures pour la formation de personnel. .</a:t>
            </a:r>
          </a:p>
          <a:p>
            <a:pPr marL="0" indent="0">
              <a:lnSpc>
                <a:spcPct val="90000"/>
              </a:lnSpc>
              <a:buFont typeface="Wingdings" pitchFamily="2" charset="2"/>
              <a:buChar char="ü"/>
            </a:pPr>
            <a:r>
              <a:rPr lang="fr-FR" b="1" i="1">
                <a:solidFill>
                  <a:srgbClr val="0000FF"/>
                </a:solidFill>
              </a:rPr>
              <a:t> Des pénuries de personnel se produisent constamment</a:t>
            </a:r>
            <a:r>
              <a:rPr lang="fr-FR" b="1">
                <a:solidFill>
                  <a:srgbClr val="0000FF"/>
                </a:solidFill>
              </a:rPr>
              <a:t>.</a:t>
            </a:r>
            <a:r>
              <a:rPr lang="fr-FR">
                <a:solidFill>
                  <a:srgbClr val="0000FF"/>
                </a:solidFill>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Figure 3-1 Stepwise Implementation Graphic"/>
          <p:cNvPicPr>
            <a:picLocks noChangeAspect="1" noChangeArrowheads="1"/>
          </p:cNvPicPr>
          <p:nvPr/>
        </p:nvPicPr>
        <p:blipFill>
          <a:blip r:embed="rId3"/>
          <a:srcRect t="20811"/>
          <a:stretch>
            <a:fillRect/>
          </a:stretch>
        </p:blipFill>
        <p:spPr bwMode="auto">
          <a:xfrm>
            <a:off x="333375" y="1155700"/>
            <a:ext cx="8632825" cy="5254625"/>
          </a:xfrm>
          <a:prstGeom prst="rect">
            <a:avLst/>
          </a:prstGeom>
          <a:noFill/>
          <a:ln w="9525">
            <a:noFill/>
            <a:miter lim="800000"/>
            <a:headEnd/>
            <a:tailEnd/>
          </a:ln>
        </p:spPr>
      </p:pic>
      <p:sp>
        <p:nvSpPr>
          <p:cNvPr id="37891" name="Text Box 3"/>
          <p:cNvSpPr txBox="1">
            <a:spLocks noChangeArrowheads="1"/>
          </p:cNvSpPr>
          <p:nvPr/>
        </p:nvSpPr>
        <p:spPr bwMode="auto">
          <a:xfrm>
            <a:off x="650875" y="342900"/>
            <a:ext cx="7848600" cy="579438"/>
          </a:xfrm>
          <a:prstGeom prst="rect">
            <a:avLst/>
          </a:prstGeom>
          <a:noFill/>
          <a:ln w="9525" algn="ctr">
            <a:noFill/>
            <a:miter lim="800000"/>
            <a:headEnd/>
            <a:tailEnd/>
          </a:ln>
          <a:effectLst/>
        </p:spPr>
        <p:txBody>
          <a:bodyPr wrap="none">
            <a:spAutoFit/>
          </a:bodyPr>
          <a:lstStyle/>
          <a:p>
            <a:pPr algn="ctr" eaLnBrk="0" hangingPunct="0">
              <a:spcBef>
                <a:spcPct val="50000"/>
              </a:spcBef>
            </a:pPr>
            <a:r>
              <a:rPr lang="fr-FR" sz="3200" b="1" i="1">
                <a:solidFill>
                  <a:schemeClr val="hlink"/>
                </a:solidFill>
                <a:latin typeface="Arial Narrow" pitchFamily="34" charset="0"/>
              </a:rPr>
              <a:t>Model de maturité pour guider l’analyse d’écarts</a:t>
            </a:r>
          </a:p>
        </p:txBody>
      </p:sp>
      <p:sp>
        <p:nvSpPr>
          <p:cNvPr id="37892" name="Line 4"/>
          <p:cNvSpPr>
            <a:spLocks noChangeShapeType="1"/>
          </p:cNvSpPr>
          <p:nvPr/>
        </p:nvSpPr>
        <p:spPr bwMode="auto">
          <a:xfrm>
            <a:off x="746125" y="1023938"/>
            <a:ext cx="7642225" cy="0"/>
          </a:xfrm>
          <a:prstGeom prst="line">
            <a:avLst/>
          </a:prstGeom>
          <a:noFill/>
          <a:ln w="28575">
            <a:solidFill>
              <a:srgbClr val="C1DBE9"/>
            </a:solidFill>
            <a:round/>
            <a:headEnd/>
            <a:tailEnd/>
          </a:ln>
          <a:effectLst/>
        </p:spPr>
        <p:txBody>
          <a:bodyPr wrap="none" anchor="ctr"/>
          <a:lstStyle/>
          <a:p>
            <a:endParaRPr lang="en-US"/>
          </a:p>
        </p:txBody>
      </p:sp>
      <p:sp>
        <p:nvSpPr>
          <p:cNvPr id="37893" name="Line 5"/>
          <p:cNvSpPr>
            <a:spLocks noChangeShapeType="1"/>
          </p:cNvSpPr>
          <p:nvPr/>
        </p:nvSpPr>
        <p:spPr bwMode="auto">
          <a:xfrm>
            <a:off x="1600200" y="5257800"/>
            <a:ext cx="3848100" cy="12700"/>
          </a:xfrm>
          <a:prstGeom prst="line">
            <a:avLst/>
          </a:prstGeom>
          <a:noFill/>
          <a:ln w="57150">
            <a:solidFill>
              <a:srgbClr val="FF0000"/>
            </a:solidFill>
            <a:round/>
            <a:headEnd/>
            <a:tailEnd/>
          </a:ln>
          <a:effec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893"/>
                                        </p:tgtEl>
                                        <p:attrNameLst>
                                          <p:attrName>style.visibility</p:attrName>
                                        </p:attrNameLst>
                                      </p:cBhvr>
                                      <p:to>
                                        <p:strVal val="visible"/>
                                      </p:to>
                                    </p:set>
                                    <p:anim calcmode="lin" valueType="num">
                                      <p:cBhvr additive="base">
                                        <p:cTn id="7" dur="500" fill="hold"/>
                                        <p:tgtEl>
                                          <p:spTgt spid="37893"/>
                                        </p:tgtEl>
                                        <p:attrNameLst>
                                          <p:attrName>ppt_x</p:attrName>
                                        </p:attrNameLst>
                                      </p:cBhvr>
                                      <p:tavLst>
                                        <p:tav tm="0">
                                          <p:val>
                                            <p:strVal val="0-#ppt_w/2"/>
                                          </p:val>
                                        </p:tav>
                                        <p:tav tm="100000">
                                          <p:val>
                                            <p:strVal val="#ppt_x"/>
                                          </p:val>
                                        </p:tav>
                                      </p:tavLst>
                                    </p:anim>
                                    <p:anim calcmode="lin" valueType="num">
                                      <p:cBhvr additive="base">
                                        <p:cTn id="8" dur="500" fill="hold"/>
                                        <p:tgtEl>
                                          <p:spTgt spid="3789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fr-FR" sz="3600" b="1">
                <a:solidFill>
                  <a:srgbClr val="0000FF"/>
                </a:solidFill>
              </a:rPr>
              <a:t>6. Actions recommandées</a:t>
            </a:r>
            <a:r>
              <a:rPr lang="fr-FR" sz="3600" b="1" i="1">
                <a:solidFill>
                  <a:srgbClr val="0202BE"/>
                </a:solidFill>
                <a:cs typeface="Arial" pitchFamily="34" charset="0"/>
              </a:rPr>
              <a:t> </a:t>
            </a:r>
          </a:p>
        </p:txBody>
      </p:sp>
      <p:sp>
        <p:nvSpPr>
          <p:cNvPr id="63491" name="Rectangle 3"/>
          <p:cNvSpPr>
            <a:spLocks noGrp="1" noChangeArrowheads="1"/>
          </p:cNvSpPr>
          <p:nvPr>
            <p:ph type="body" idx="1"/>
          </p:nvPr>
        </p:nvSpPr>
        <p:spPr/>
        <p:txBody>
          <a:bodyPr/>
          <a:lstStyle/>
          <a:p>
            <a:pPr marL="0" indent="0">
              <a:buFontTx/>
              <a:buNone/>
            </a:pPr>
            <a:r>
              <a:rPr lang="fr-FR"/>
              <a:t>1 Mettre en place une politique commune de reconnaissance et de gestion des licences</a:t>
            </a:r>
          </a:p>
          <a:p>
            <a:pPr marL="0" indent="0">
              <a:buFontTx/>
              <a:buNone/>
            </a:pPr>
            <a:endParaRPr lang="fr-FR"/>
          </a:p>
          <a:p>
            <a:pPr marL="0" indent="0">
              <a:buFontTx/>
              <a:buNone/>
            </a:pPr>
            <a:endParaRPr lang="fr-F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fr-FR" sz="4000" b="1">
                <a:solidFill>
                  <a:srgbClr val="0000FF"/>
                </a:solidFill>
              </a:rPr>
              <a:t>6. Actions recommandées</a:t>
            </a:r>
          </a:p>
        </p:txBody>
      </p:sp>
      <p:sp>
        <p:nvSpPr>
          <p:cNvPr id="69635" name="Rectangle 3"/>
          <p:cNvSpPr>
            <a:spLocks noGrp="1" noChangeArrowheads="1"/>
          </p:cNvSpPr>
          <p:nvPr>
            <p:ph type="body" idx="1"/>
          </p:nvPr>
        </p:nvSpPr>
        <p:spPr/>
        <p:txBody>
          <a:bodyPr/>
          <a:lstStyle/>
          <a:p>
            <a:pPr marL="0" indent="0">
              <a:buFontTx/>
              <a:buNone/>
            </a:pPr>
            <a:r>
              <a:rPr lang="fr-FR"/>
              <a:t>2 Établir et mettre en œuvre un plan de formation pour chaque partie prenante</a:t>
            </a:r>
          </a:p>
          <a:p>
            <a:pPr marL="0" indent="0">
              <a:buFontTx/>
              <a:buNone/>
            </a:pPr>
            <a:endParaRPr lang="fr-FR"/>
          </a:p>
          <a:p>
            <a:pPr marL="0" indent="0"/>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fr-FR" b="1">
                <a:solidFill>
                  <a:srgbClr val="0000FF"/>
                </a:solidFill>
              </a:rPr>
              <a:t>0. Le groupe 4</a:t>
            </a:r>
          </a:p>
        </p:txBody>
      </p:sp>
      <p:sp>
        <p:nvSpPr>
          <p:cNvPr id="46083" name="Rectangle 3"/>
          <p:cNvSpPr>
            <a:spLocks noGrp="1" noChangeArrowheads="1"/>
          </p:cNvSpPr>
          <p:nvPr>
            <p:ph type="body" idx="1"/>
          </p:nvPr>
        </p:nvSpPr>
        <p:spPr/>
        <p:txBody>
          <a:bodyPr/>
          <a:lstStyle/>
          <a:p>
            <a:pPr>
              <a:buFont typeface="Wingdings" pitchFamily="2" charset="2"/>
              <a:buChar char="Ø"/>
            </a:pPr>
            <a:r>
              <a:rPr lang="fr-FR" b="1" i="1" u="sng"/>
              <a:t>FACILITATEUR</a:t>
            </a:r>
            <a:r>
              <a:rPr lang="fr-FR" b="1"/>
              <a:t>:</a:t>
            </a:r>
          </a:p>
          <a:p>
            <a:pPr>
              <a:buFontTx/>
              <a:buNone/>
            </a:pPr>
            <a:r>
              <a:rPr lang="fr-FR" b="1"/>
              <a:t>Gaoussou KONATÉ</a:t>
            </a:r>
          </a:p>
          <a:p>
            <a:pPr>
              <a:buFontTx/>
              <a:buNone/>
            </a:pPr>
            <a:endParaRPr lang="fr-FR" b="1"/>
          </a:p>
          <a:p>
            <a:pPr>
              <a:buFontTx/>
              <a:buNone/>
            </a:pPr>
            <a:endParaRPr lang="fr-FR" b="1"/>
          </a:p>
          <a:p>
            <a:pPr>
              <a:buFont typeface="Wingdings" pitchFamily="2" charset="2"/>
              <a:buChar char="Ø"/>
            </a:pPr>
            <a:r>
              <a:rPr lang="fr-FR" b="1" i="1" u="sng"/>
              <a:t>CO-FACILITATEUR</a:t>
            </a:r>
            <a:r>
              <a:rPr lang="fr-FR" b="1"/>
              <a:t>:</a:t>
            </a:r>
          </a:p>
          <a:p>
            <a:pPr>
              <a:buFontTx/>
              <a:buNone/>
            </a:pPr>
            <a:r>
              <a:rPr lang="fr-FR" b="1"/>
              <a:t>Eugène VOUDRI</a:t>
            </a:r>
          </a:p>
          <a:p>
            <a:pPr>
              <a:buFontTx/>
              <a:buNone/>
            </a:pPr>
            <a:endParaRPr lang="fr-F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fr-FR" sz="4000" b="1">
                <a:solidFill>
                  <a:srgbClr val="0000FF"/>
                </a:solidFill>
              </a:rPr>
              <a:t>6. Actions recommandées</a:t>
            </a:r>
          </a:p>
        </p:txBody>
      </p:sp>
      <p:sp>
        <p:nvSpPr>
          <p:cNvPr id="70659" name="Rectangle 3"/>
          <p:cNvSpPr>
            <a:spLocks noGrp="1" noChangeArrowheads="1"/>
          </p:cNvSpPr>
          <p:nvPr>
            <p:ph type="body" idx="1"/>
          </p:nvPr>
        </p:nvSpPr>
        <p:spPr/>
        <p:txBody>
          <a:bodyPr/>
          <a:lstStyle/>
          <a:p>
            <a:pPr marL="0" indent="0">
              <a:buFontTx/>
              <a:buNone/>
            </a:pPr>
            <a:r>
              <a:rPr lang="fr-FR"/>
              <a:t>3 Créer et renforcer des centres de formation complémentaires au niveau de la région</a:t>
            </a:r>
          </a:p>
          <a:p>
            <a:pPr marL="0" indent="0">
              <a:buFontTx/>
              <a:buNone/>
            </a:pPr>
            <a:endParaRPr lang="fr-F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fr-FR" sz="4000" b="1">
                <a:solidFill>
                  <a:srgbClr val="0000FF"/>
                </a:solidFill>
              </a:rPr>
              <a:t>6. Actions recommandées</a:t>
            </a:r>
          </a:p>
        </p:txBody>
      </p:sp>
      <p:sp>
        <p:nvSpPr>
          <p:cNvPr id="71683" name="Rectangle 3"/>
          <p:cNvSpPr>
            <a:spLocks noGrp="1" noChangeArrowheads="1"/>
          </p:cNvSpPr>
          <p:nvPr>
            <p:ph type="body" idx="1"/>
          </p:nvPr>
        </p:nvSpPr>
        <p:spPr/>
        <p:txBody>
          <a:bodyPr/>
          <a:lstStyle/>
          <a:p>
            <a:pPr marL="0" indent="0">
              <a:buFontTx/>
              <a:buNone/>
            </a:pPr>
            <a:r>
              <a:rPr lang="fr-FR"/>
              <a:t>4 Mettre en place le SSP et le SMS</a:t>
            </a:r>
          </a:p>
          <a:p>
            <a:pPr marL="0" indent="0">
              <a:buFontTx/>
              <a:buNone/>
            </a:pPr>
            <a:endParaRPr lang="fr-F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fr-FR" sz="4000" b="1">
                <a:solidFill>
                  <a:srgbClr val="0000FF"/>
                </a:solidFill>
              </a:rPr>
              <a:t>6. Actions recommandées</a:t>
            </a:r>
          </a:p>
        </p:txBody>
      </p:sp>
      <p:sp>
        <p:nvSpPr>
          <p:cNvPr id="72707" name="Rectangle 3"/>
          <p:cNvSpPr>
            <a:spLocks noGrp="1" noChangeArrowheads="1"/>
          </p:cNvSpPr>
          <p:nvPr>
            <p:ph type="body" idx="1"/>
          </p:nvPr>
        </p:nvSpPr>
        <p:spPr/>
        <p:txBody>
          <a:bodyPr/>
          <a:lstStyle/>
          <a:p>
            <a:pPr marL="0" indent="0">
              <a:buFontTx/>
              <a:buNone/>
            </a:pPr>
            <a:r>
              <a:rPr lang="fr-FR"/>
              <a:t>5 Mettre à contribution l’expertise disponible du projet COSCAP en attendant la mise en œuvre effective de l’ARSA</a:t>
            </a:r>
          </a:p>
          <a:p>
            <a:pPr marL="0" indent="0">
              <a:buFontTx/>
              <a:buNone/>
            </a:pPr>
            <a:endParaRPr lang="fr-F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fr-FR" sz="4000" b="1">
                <a:solidFill>
                  <a:srgbClr val="0000FF"/>
                </a:solidFill>
              </a:rPr>
              <a:t>6. Actions recommandées</a:t>
            </a:r>
          </a:p>
        </p:txBody>
      </p:sp>
      <p:sp>
        <p:nvSpPr>
          <p:cNvPr id="73731" name="Rectangle 3"/>
          <p:cNvSpPr>
            <a:spLocks noGrp="1" noChangeArrowheads="1"/>
          </p:cNvSpPr>
          <p:nvPr>
            <p:ph type="body" idx="1"/>
          </p:nvPr>
        </p:nvSpPr>
        <p:spPr/>
        <p:txBody>
          <a:bodyPr/>
          <a:lstStyle/>
          <a:p>
            <a:pPr marL="0" indent="0">
              <a:buFontTx/>
              <a:buNone/>
            </a:pPr>
            <a:r>
              <a:rPr lang="fr-FR"/>
              <a:t>6 Inciter les parties prenantes à s’inscrire aux audits reconnus</a:t>
            </a:r>
          </a:p>
          <a:p>
            <a:pPr marL="0" indent="0">
              <a:buFontTx/>
              <a:buNone/>
            </a:pPr>
            <a:endParaRPr lang="fr-F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fr-FR" sz="4000" b="1">
                <a:solidFill>
                  <a:srgbClr val="0000FF"/>
                </a:solidFill>
              </a:rPr>
              <a:t>6. Actions recommandées</a:t>
            </a:r>
          </a:p>
        </p:txBody>
      </p:sp>
      <p:sp>
        <p:nvSpPr>
          <p:cNvPr id="74755" name="Rectangle 3"/>
          <p:cNvSpPr>
            <a:spLocks noGrp="1" noChangeArrowheads="1"/>
          </p:cNvSpPr>
          <p:nvPr>
            <p:ph type="body" idx="1"/>
          </p:nvPr>
        </p:nvSpPr>
        <p:spPr/>
        <p:txBody>
          <a:bodyPr/>
          <a:lstStyle/>
          <a:p>
            <a:pPr marL="0" indent="0">
              <a:buFontTx/>
              <a:buNone/>
            </a:pPr>
            <a:r>
              <a:rPr lang="fr-FR"/>
              <a:t>7 Développer un plan de ressources humaines qui tient compte des besoins actuels et futurs</a:t>
            </a:r>
          </a:p>
          <a:p>
            <a:pPr marL="0" indent="0">
              <a:buFontTx/>
              <a:buNone/>
            </a:pPr>
            <a:endParaRPr lang="fr-F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fr-FR" sz="4000" b="1">
                <a:solidFill>
                  <a:srgbClr val="0000FF"/>
                </a:solidFill>
              </a:rPr>
              <a:t>6. Actions recommandées</a:t>
            </a:r>
          </a:p>
        </p:txBody>
      </p:sp>
      <p:sp>
        <p:nvSpPr>
          <p:cNvPr id="75779" name="Rectangle 3"/>
          <p:cNvSpPr>
            <a:spLocks noGrp="1" noChangeArrowheads="1"/>
          </p:cNvSpPr>
          <p:nvPr>
            <p:ph type="body" idx="1"/>
          </p:nvPr>
        </p:nvSpPr>
        <p:spPr/>
        <p:txBody>
          <a:bodyPr/>
          <a:lstStyle/>
          <a:p>
            <a:pPr marL="0" indent="0">
              <a:buFontTx/>
              <a:buNone/>
            </a:pPr>
            <a:r>
              <a:rPr lang="fr-FR"/>
              <a:t>8 Établir une politique et des procédures d’embauche, de recrutement et de rétention du personnel</a:t>
            </a:r>
          </a:p>
          <a:p>
            <a:pPr marL="0" indent="0">
              <a:buFontTx/>
              <a:buNone/>
            </a:pPr>
            <a:endParaRPr lang="fr-F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fr-FR" sz="4000" b="1">
                <a:solidFill>
                  <a:srgbClr val="0000FF"/>
                </a:solidFill>
              </a:rPr>
              <a:t>6. Actions recommandées</a:t>
            </a:r>
          </a:p>
        </p:txBody>
      </p:sp>
      <p:sp>
        <p:nvSpPr>
          <p:cNvPr id="76803" name="Rectangle 3"/>
          <p:cNvSpPr>
            <a:spLocks noGrp="1" noChangeArrowheads="1"/>
          </p:cNvSpPr>
          <p:nvPr>
            <p:ph type="body" idx="1"/>
          </p:nvPr>
        </p:nvSpPr>
        <p:spPr/>
        <p:txBody>
          <a:bodyPr/>
          <a:lstStyle/>
          <a:p>
            <a:pPr marL="0" indent="0">
              <a:buFontTx/>
              <a:buNone/>
            </a:pPr>
            <a:r>
              <a:rPr lang="fr-FR"/>
              <a:t>9 Mettre en place les mécanismes législatifs et organisationnels pour assurer l’autonomie réelle des AAC</a:t>
            </a:r>
          </a:p>
          <a:p>
            <a:pPr marL="0" indent="0">
              <a:buFontTx/>
              <a:buNone/>
            </a:pPr>
            <a:endParaRPr lang="fr-F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idx="4294967295"/>
          </p:nvPr>
        </p:nvSpPr>
        <p:spPr>
          <a:xfrm>
            <a:off x="457200" y="371475"/>
            <a:ext cx="8077200" cy="819150"/>
          </a:xfrm>
        </p:spPr>
        <p:txBody>
          <a:bodyPr/>
          <a:lstStyle/>
          <a:p>
            <a:r>
              <a:rPr lang="fr-FR" sz="3200" b="1" i="1">
                <a:solidFill>
                  <a:srgbClr val="0202BE"/>
                </a:solidFill>
                <a:cs typeface="Arial" pitchFamily="34" charset="0"/>
              </a:rPr>
              <a:t>Priorité des actions recommandées selon le niveau de l’indice de changement</a:t>
            </a:r>
          </a:p>
        </p:txBody>
      </p:sp>
      <p:graphicFrame>
        <p:nvGraphicFramePr>
          <p:cNvPr id="36995" name="Group 131"/>
          <p:cNvGraphicFramePr>
            <a:graphicFrameLocks noGrp="1"/>
          </p:cNvGraphicFramePr>
          <p:nvPr/>
        </p:nvGraphicFramePr>
        <p:xfrm>
          <a:off x="381000" y="1752600"/>
          <a:ext cx="8153400" cy="4389438"/>
        </p:xfrm>
        <a:graphic>
          <a:graphicData uri="http://schemas.openxmlformats.org/drawingml/2006/table">
            <a:tbl>
              <a:tblPr/>
              <a:tblGrid>
                <a:gridCol w="4233863"/>
                <a:gridCol w="839787"/>
                <a:gridCol w="1179513"/>
                <a:gridCol w="854075"/>
                <a:gridCol w="1046162"/>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FFFFFF"/>
                          </a:solidFill>
                          <a:effectLst/>
                          <a:latin typeface="Arial" pitchFamily="34" charset="0"/>
                        </a:rPr>
                        <a:t>Action recommandée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FFFFFF"/>
                          </a:solidFill>
                          <a:effectLst/>
                          <a:latin typeface="Arial" pitchFamily="34" charset="0"/>
                        </a:rPr>
                        <a:t>Impact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FFFFFF"/>
                          </a:solidFill>
                          <a:effectLst/>
                          <a:latin typeface="Arial" pitchFamily="34" charset="0"/>
                        </a:rPr>
                        <a:t>Faisabilité</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FFFFFF"/>
                          </a:solidFill>
                          <a:effectLst/>
                          <a:latin typeface="Arial" pitchFamily="34" charset="0"/>
                        </a:rPr>
                        <a:t>Niveau IC</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FFFFFF"/>
                          </a:solidFill>
                          <a:effectLst/>
                          <a:latin typeface="Arial" pitchFamily="34" charset="0"/>
                        </a:rPr>
                        <a:t>Priorité choisie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373063">
                <a:tc>
                  <a:txBody>
                    <a:bodyPr/>
                    <a:lstStyle/>
                    <a:p>
                      <a:pPr marL="344488" marR="0" lvl="0" indent="-344488" algn="l"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smtClean="0">
                          <a:ln>
                            <a:noFill/>
                          </a:ln>
                          <a:solidFill>
                            <a:schemeClr val="tx1"/>
                          </a:solidFill>
                          <a:effectLst/>
                          <a:latin typeface="Arial" pitchFamily="34" charset="0"/>
                        </a:rPr>
                        <a:t>1 Mettre en place une politique commune de reconnaissance et de gestion des licences</a:t>
                      </a:r>
                    </a:p>
                    <a:p>
                      <a:pPr marL="344488" marR="0" lvl="0" indent="-344488"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rgbClr val="000000"/>
                        </a:solidFill>
                        <a:effectLst/>
                        <a:latin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Arial" pitchFamily="34"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Arial" pitchFamily="34"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Arial" pitchFamily="34" charset="0"/>
                        </a:rPr>
                        <a:t>P2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FF"/>
                          </a:solidFill>
                          <a:effectLst/>
                          <a:latin typeface="Arial" pitchFamily="34" charset="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71475">
                <a:tc>
                  <a:txBody>
                    <a:bodyPr/>
                    <a:lstStyle/>
                    <a:p>
                      <a:pPr marL="344488" marR="0" lvl="0" indent="-344488"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rgbClr val="000000"/>
                          </a:solidFill>
                          <a:effectLst/>
                          <a:latin typeface="Arial" pitchFamily="34" charset="0"/>
                        </a:rPr>
                        <a:t> </a:t>
                      </a:r>
                      <a:r>
                        <a:rPr kumimoji="0" lang="fr-FR" sz="2800" b="0" i="0" u="none" strike="noStrike" cap="none" normalizeH="0" baseline="0" smtClean="0">
                          <a:ln>
                            <a:noFill/>
                          </a:ln>
                          <a:solidFill>
                            <a:schemeClr val="tx1"/>
                          </a:solidFill>
                          <a:effectLst/>
                          <a:latin typeface="Arial" pitchFamily="34" charset="0"/>
                        </a:rPr>
                        <a:t>2 Établir et mettre en œuvre un plan de formation pour chaque partie prenante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Arial" pitchFamily="34"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Arial"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Arial" pitchFamily="34" charset="0"/>
                        </a:rPr>
                        <a:t>P3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FF"/>
                          </a:solidFill>
                          <a:effectLst/>
                          <a:latin typeface="Arial"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36953" name="Slide Number Placeholder 2"/>
          <p:cNvSpPr txBox="1">
            <a:spLocks noGrp="1"/>
          </p:cNvSpPr>
          <p:nvPr/>
        </p:nvSpPr>
        <p:spPr bwMode="auto">
          <a:xfrm>
            <a:off x="0" y="6502400"/>
            <a:ext cx="9144000" cy="295275"/>
          </a:xfrm>
          <a:prstGeom prst="rect">
            <a:avLst/>
          </a:prstGeom>
          <a:noFill/>
          <a:ln w="9525">
            <a:noFill/>
            <a:miter lim="800000"/>
            <a:headEnd/>
            <a:tailEnd/>
          </a:ln>
        </p:spPr>
        <p:txBody>
          <a:bodyPr lIns="0" rIns="0"/>
          <a:lstStyle/>
          <a:p>
            <a:pPr algn="ctr"/>
            <a:r>
              <a:rPr lang="fr-FR" sz="1000">
                <a:solidFill>
                  <a:srgbClr val="000066"/>
                </a:solidFill>
              </a:rPr>
              <a:t>Global Aviation Safety Roadmap Workshop – Step 6					         Slide </a:t>
            </a:r>
            <a:fld id="{11D8614A-BFCB-49A4-AF15-E8E53B55E764}" type="slidenum">
              <a:rPr lang="fr-FR" sz="1000">
                <a:solidFill>
                  <a:srgbClr val="000066"/>
                </a:solidFill>
              </a:rPr>
              <a:pPr algn="ctr"/>
              <a:t>27</a:t>
            </a:fld>
            <a:endParaRPr lang="fr-FR" sz="1000">
              <a:solidFill>
                <a:srgbClr val="000066"/>
              </a:solidFill>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idx="4294967295"/>
          </p:nvPr>
        </p:nvSpPr>
        <p:spPr>
          <a:xfrm>
            <a:off x="457200" y="371475"/>
            <a:ext cx="8077200" cy="819150"/>
          </a:xfrm>
        </p:spPr>
        <p:txBody>
          <a:bodyPr/>
          <a:lstStyle/>
          <a:p>
            <a:r>
              <a:rPr lang="fr-FR" sz="3200" b="1" i="1">
                <a:solidFill>
                  <a:srgbClr val="0202BE"/>
                </a:solidFill>
                <a:cs typeface="Arial" pitchFamily="34" charset="0"/>
              </a:rPr>
              <a:t>Priorité des actions recommandées selon le niveau de l’indice de changement</a:t>
            </a:r>
          </a:p>
        </p:txBody>
      </p:sp>
      <p:graphicFrame>
        <p:nvGraphicFramePr>
          <p:cNvPr id="80948" name="Group 52"/>
          <p:cNvGraphicFramePr>
            <a:graphicFrameLocks noGrp="1"/>
          </p:cNvGraphicFramePr>
          <p:nvPr/>
        </p:nvGraphicFramePr>
        <p:xfrm>
          <a:off x="381000" y="1752600"/>
          <a:ext cx="8153400" cy="3748088"/>
        </p:xfrm>
        <a:graphic>
          <a:graphicData uri="http://schemas.openxmlformats.org/drawingml/2006/table">
            <a:tbl>
              <a:tblPr/>
              <a:tblGrid>
                <a:gridCol w="4233863"/>
                <a:gridCol w="839787"/>
                <a:gridCol w="1179513"/>
                <a:gridCol w="854075"/>
                <a:gridCol w="1046162"/>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FFFFFF"/>
                          </a:solidFill>
                          <a:effectLst/>
                          <a:latin typeface="Arial" pitchFamily="34" charset="0"/>
                        </a:rPr>
                        <a:t>Action recommandée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FFFFFF"/>
                          </a:solidFill>
                          <a:effectLst/>
                          <a:latin typeface="Arial" pitchFamily="34" charset="0"/>
                        </a:rPr>
                        <a:t>Impact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FFFFFF"/>
                          </a:solidFill>
                          <a:effectLst/>
                          <a:latin typeface="Arial" pitchFamily="34" charset="0"/>
                        </a:rPr>
                        <a:t>Faisabilité</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FFFFFF"/>
                          </a:solidFill>
                          <a:effectLst/>
                          <a:latin typeface="Arial" pitchFamily="34" charset="0"/>
                        </a:rPr>
                        <a:t>Niveau IC</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FFFFFF"/>
                          </a:solidFill>
                          <a:effectLst/>
                          <a:latin typeface="Arial" pitchFamily="34" charset="0"/>
                        </a:rPr>
                        <a:t>Priorité choisie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373063">
                <a:tc>
                  <a:txBody>
                    <a:bodyPr/>
                    <a:lstStyle/>
                    <a:p>
                      <a:pPr marL="344488" marR="0" lvl="0" indent="-344488" algn="l"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smtClean="0">
                          <a:ln>
                            <a:noFill/>
                          </a:ln>
                          <a:solidFill>
                            <a:schemeClr val="tx1"/>
                          </a:solidFill>
                          <a:effectLst/>
                          <a:latin typeface="Arial" pitchFamily="34" charset="0"/>
                        </a:rPr>
                        <a:t>3 Créer et renforcer des centres de formation complémentaires au niveau de la région</a:t>
                      </a:r>
                    </a:p>
                    <a:p>
                      <a:pPr marL="344488" marR="0" lvl="0" indent="-344488"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rgbClr val="000000"/>
                        </a:solidFill>
                        <a:effectLst/>
                        <a:latin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Arial" pitchFamily="34"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Arial" pitchFamily="34"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Arial" pitchFamily="34" charset="0"/>
                        </a:rPr>
                        <a:t>P5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FF"/>
                          </a:solidFill>
                          <a:effectLst/>
                          <a:latin typeface="Arial" pitchFamily="34" charset="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71475">
                <a:tc>
                  <a:txBody>
                    <a:bodyPr/>
                    <a:lstStyle/>
                    <a:p>
                      <a:pPr marL="344488" marR="0" lvl="0" indent="-344488" algn="l"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smtClean="0">
                          <a:ln>
                            <a:noFill/>
                          </a:ln>
                          <a:solidFill>
                            <a:schemeClr val="tx1"/>
                          </a:solidFill>
                          <a:effectLst/>
                          <a:latin typeface="Arial" pitchFamily="34" charset="0"/>
                        </a:rPr>
                        <a:t>4 Mettre en place le SSP et le SMS</a:t>
                      </a:r>
                    </a:p>
                    <a:p>
                      <a:pPr marL="344488" marR="0" lvl="0" indent="-344488"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rgbClr val="000000"/>
                        </a:solidFill>
                        <a:effectLst/>
                        <a:latin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Arial" pitchFamily="34"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Arial" pitchFamily="34"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Arial" pitchFamily="34" charset="0"/>
                        </a:rPr>
                        <a:t>P3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FF"/>
                          </a:solidFill>
                          <a:effectLst/>
                          <a:latin typeface="Arial" pitchFamily="34" charset="0"/>
                        </a:rPr>
                        <a:t>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80943" name="Slide Number Placeholder 2"/>
          <p:cNvSpPr txBox="1">
            <a:spLocks noGrp="1"/>
          </p:cNvSpPr>
          <p:nvPr/>
        </p:nvSpPr>
        <p:spPr bwMode="auto">
          <a:xfrm>
            <a:off x="0" y="6502400"/>
            <a:ext cx="9144000" cy="295275"/>
          </a:xfrm>
          <a:prstGeom prst="rect">
            <a:avLst/>
          </a:prstGeom>
          <a:noFill/>
          <a:ln w="9525">
            <a:noFill/>
            <a:miter lim="800000"/>
            <a:headEnd/>
            <a:tailEnd/>
          </a:ln>
        </p:spPr>
        <p:txBody>
          <a:bodyPr lIns="0" rIns="0"/>
          <a:lstStyle/>
          <a:p>
            <a:pPr algn="ctr"/>
            <a:r>
              <a:rPr lang="fr-FR" sz="1000">
                <a:solidFill>
                  <a:srgbClr val="000066"/>
                </a:solidFill>
              </a:rPr>
              <a:t>Global Aviation Safety Roadmap Workshop – Step 6					         Slide </a:t>
            </a:r>
            <a:fld id="{46AF289D-3D03-483D-8570-832E564D081F}" type="slidenum">
              <a:rPr lang="fr-FR" sz="1000">
                <a:solidFill>
                  <a:srgbClr val="000066"/>
                </a:solidFill>
              </a:rPr>
              <a:pPr algn="ctr"/>
              <a:t>28</a:t>
            </a:fld>
            <a:endParaRPr lang="fr-FR" sz="1000">
              <a:solidFill>
                <a:srgbClr val="000066"/>
              </a:solidFill>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idx="4294967295"/>
          </p:nvPr>
        </p:nvSpPr>
        <p:spPr>
          <a:xfrm>
            <a:off x="457200" y="371475"/>
            <a:ext cx="8077200" cy="819150"/>
          </a:xfrm>
        </p:spPr>
        <p:txBody>
          <a:bodyPr/>
          <a:lstStyle/>
          <a:p>
            <a:r>
              <a:rPr lang="fr-FR" sz="3200" b="1" i="1">
                <a:solidFill>
                  <a:srgbClr val="0202BE"/>
                </a:solidFill>
                <a:cs typeface="Arial" pitchFamily="34" charset="0"/>
              </a:rPr>
              <a:t>Priorité des actions recommandées selon le niveau de l’indice de changement</a:t>
            </a:r>
          </a:p>
        </p:txBody>
      </p:sp>
      <p:graphicFrame>
        <p:nvGraphicFramePr>
          <p:cNvPr id="81974" name="Group 54"/>
          <p:cNvGraphicFramePr>
            <a:graphicFrameLocks noGrp="1"/>
          </p:cNvGraphicFramePr>
          <p:nvPr/>
        </p:nvGraphicFramePr>
        <p:xfrm>
          <a:off x="304800" y="1524000"/>
          <a:ext cx="8305800" cy="5127625"/>
        </p:xfrm>
        <a:graphic>
          <a:graphicData uri="http://schemas.openxmlformats.org/drawingml/2006/table">
            <a:tbl>
              <a:tblPr/>
              <a:tblGrid>
                <a:gridCol w="4313238"/>
                <a:gridCol w="855662"/>
                <a:gridCol w="1201738"/>
                <a:gridCol w="869950"/>
                <a:gridCol w="1065212"/>
              </a:tblGrid>
              <a:tr h="606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FFFFFF"/>
                          </a:solidFill>
                          <a:effectLst/>
                          <a:latin typeface="Arial" pitchFamily="34" charset="0"/>
                        </a:rPr>
                        <a:t>Action recommandée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FFFFFF"/>
                          </a:solidFill>
                          <a:effectLst/>
                          <a:latin typeface="Arial" pitchFamily="34" charset="0"/>
                        </a:rPr>
                        <a:t>Impact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FFFFFF"/>
                          </a:solidFill>
                          <a:effectLst/>
                          <a:latin typeface="Arial" pitchFamily="34" charset="0"/>
                        </a:rPr>
                        <a:t>Faisabilité</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FFFFFF"/>
                          </a:solidFill>
                          <a:effectLst/>
                          <a:latin typeface="Arial" pitchFamily="34" charset="0"/>
                        </a:rPr>
                        <a:t>Niveau IC</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FFFFFF"/>
                          </a:solidFill>
                          <a:effectLst/>
                          <a:latin typeface="Arial" pitchFamily="34" charset="0"/>
                        </a:rPr>
                        <a:t>Priorité choisie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2746375">
                <a:tc>
                  <a:txBody>
                    <a:bodyPr/>
                    <a:lstStyle/>
                    <a:p>
                      <a:pPr marL="344488" marR="0" lvl="0" indent="-344488" algn="l"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smtClean="0">
                          <a:ln>
                            <a:noFill/>
                          </a:ln>
                          <a:solidFill>
                            <a:schemeClr val="tx1"/>
                          </a:solidFill>
                          <a:effectLst/>
                          <a:latin typeface="Arial" pitchFamily="34" charset="0"/>
                        </a:rPr>
                        <a:t>5 Mettre à contribution l’expertise disponible du projet COSCAP en attendant la mise en œuvre effective de l’ARSA</a:t>
                      </a:r>
                    </a:p>
                    <a:p>
                      <a:pPr marL="344488" marR="0" lvl="0" indent="-344488"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rgbClr val="000000"/>
                        </a:solidFill>
                        <a:effectLst/>
                        <a:latin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Arial" pitchFamily="34"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Arial" pitchFamily="34"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Arial" pitchFamily="34" charset="0"/>
                        </a:rPr>
                        <a:t>P4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FF"/>
                          </a:solidFill>
                          <a:effectLst/>
                          <a:latin typeface="Arial" pitchFamily="34" charset="0"/>
                        </a:rPr>
                        <a:t>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1655763">
                <a:tc>
                  <a:txBody>
                    <a:bodyPr/>
                    <a:lstStyle/>
                    <a:p>
                      <a:pPr marL="344488" marR="0" lvl="0" indent="-344488"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tx1"/>
                          </a:solidFill>
                          <a:effectLst/>
                          <a:latin typeface="Arial" pitchFamily="34" charset="0"/>
                        </a:rPr>
                        <a:t>6 Inciter les parties prenantes à s’inscrire aux audits reconnus</a:t>
                      </a:r>
                    </a:p>
                    <a:p>
                      <a:pPr marL="344488" marR="0" lvl="0" indent="-344488"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rgbClr val="000000"/>
                          </a:solidFill>
                          <a:effectLst/>
                          <a:latin typeface="Arial" pitchFamily="34" charset="0"/>
                        </a:rPr>
                        <a:t>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Arial" pitchFamily="34"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Arial"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Arial" pitchFamily="34" charset="0"/>
                        </a:rPr>
                        <a:t>P3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FF"/>
                          </a:solidFill>
                          <a:effectLst/>
                          <a:latin typeface="Arial" pitchFamily="34" charset="0"/>
                        </a:rPr>
                        <a:t>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81967" name="Slide Number Placeholder 2"/>
          <p:cNvSpPr txBox="1">
            <a:spLocks noGrp="1"/>
          </p:cNvSpPr>
          <p:nvPr/>
        </p:nvSpPr>
        <p:spPr bwMode="auto">
          <a:xfrm>
            <a:off x="0" y="6502400"/>
            <a:ext cx="9144000" cy="295275"/>
          </a:xfrm>
          <a:prstGeom prst="rect">
            <a:avLst/>
          </a:prstGeom>
          <a:noFill/>
          <a:ln w="9525">
            <a:noFill/>
            <a:miter lim="800000"/>
            <a:headEnd/>
            <a:tailEnd/>
          </a:ln>
        </p:spPr>
        <p:txBody>
          <a:bodyPr lIns="0" rIns="0"/>
          <a:lstStyle/>
          <a:p>
            <a:pPr algn="ctr"/>
            <a:r>
              <a:rPr lang="fr-FR" sz="1000">
                <a:solidFill>
                  <a:srgbClr val="000066"/>
                </a:solidFill>
              </a:rPr>
              <a:t>Global Aviation Safety Roadmap Workshop – Step 6					         Slide </a:t>
            </a:r>
            <a:fld id="{40AED995-937B-486C-BD52-CA801C9D112B}" type="slidenum">
              <a:rPr lang="fr-FR" sz="1000">
                <a:solidFill>
                  <a:srgbClr val="000066"/>
                </a:solidFill>
              </a:rPr>
              <a:pPr algn="ctr"/>
              <a:t>29</a:t>
            </a:fld>
            <a:endParaRPr lang="fr-FR" sz="1000">
              <a:solidFill>
                <a:srgbClr val="000066"/>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fr-FR" b="1">
                <a:solidFill>
                  <a:srgbClr val="0000FF"/>
                </a:solidFill>
              </a:rPr>
              <a:t>0. Le groupe 4</a:t>
            </a:r>
          </a:p>
        </p:txBody>
      </p:sp>
      <p:sp>
        <p:nvSpPr>
          <p:cNvPr id="47107" name="Rectangle 3"/>
          <p:cNvSpPr>
            <a:spLocks noGrp="1" noChangeArrowheads="1"/>
          </p:cNvSpPr>
          <p:nvPr>
            <p:ph type="body" idx="1"/>
          </p:nvPr>
        </p:nvSpPr>
        <p:spPr/>
        <p:txBody>
          <a:bodyPr/>
          <a:lstStyle/>
          <a:p>
            <a:pPr>
              <a:buFont typeface="Wingdings" pitchFamily="2" charset="2"/>
              <a:buChar char="Ø"/>
            </a:pPr>
            <a:r>
              <a:rPr lang="fr-FR" b="1" i="1" u="sng"/>
              <a:t>RAPPORTEURS</a:t>
            </a:r>
            <a:r>
              <a:rPr lang="fr-FR" b="1"/>
              <a:t>:</a:t>
            </a:r>
          </a:p>
          <a:p>
            <a:pPr>
              <a:buFontTx/>
              <a:buNone/>
            </a:pPr>
            <a:endParaRPr lang="fr-FR" b="1"/>
          </a:p>
          <a:p>
            <a:pPr>
              <a:buFont typeface="Wingdings" pitchFamily="2" charset="2"/>
              <a:buChar char="ü"/>
            </a:pPr>
            <a:r>
              <a:rPr lang="fr-FR" b="1"/>
              <a:t>MPASSI BIRANGUI Hortense</a:t>
            </a:r>
          </a:p>
          <a:p>
            <a:pPr>
              <a:buFontTx/>
              <a:buNone/>
            </a:pPr>
            <a:endParaRPr lang="fr-FR" b="1"/>
          </a:p>
          <a:p>
            <a:pPr>
              <a:buFont typeface="Wingdings" pitchFamily="2" charset="2"/>
              <a:buChar char="ü"/>
            </a:pPr>
            <a:r>
              <a:rPr lang="fr-FR" b="1"/>
              <a:t>MOKOKO YOKA Quentin</a:t>
            </a:r>
          </a:p>
          <a:p>
            <a:pPr>
              <a:buFontTx/>
              <a:buNone/>
            </a:pPr>
            <a:endParaRPr lang="fr-FR" b="1"/>
          </a:p>
          <a:p>
            <a:pPr>
              <a:buFont typeface="Wingdings" pitchFamily="2" charset="2"/>
              <a:buNone/>
            </a:pPr>
            <a:endParaRPr lang="fr-FR" b="1"/>
          </a:p>
          <a:p>
            <a:pPr>
              <a:buFontTx/>
              <a:buNone/>
            </a:pPr>
            <a:endParaRPr lang="fr-F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idx="4294967295"/>
          </p:nvPr>
        </p:nvSpPr>
        <p:spPr>
          <a:xfrm>
            <a:off x="457200" y="371475"/>
            <a:ext cx="8077200" cy="819150"/>
          </a:xfrm>
        </p:spPr>
        <p:txBody>
          <a:bodyPr/>
          <a:lstStyle/>
          <a:p>
            <a:r>
              <a:rPr lang="fr-FR" sz="3200" b="1" i="1">
                <a:solidFill>
                  <a:srgbClr val="0202BE"/>
                </a:solidFill>
                <a:cs typeface="Arial" pitchFamily="34" charset="0"/>
              </a:rPr>
              <a:t>Priorité des actions recommandées selon le niveau de l’indice de changement</a:t>
            </a:r>
          </a:p>
        </p:txBody>
      </p:sp>
      <p:graphicFrame>
        <p:nvGraphicFramePr>
          <p:cNvPr id="44157" name="Group 125"/>
          <p:cNvGraphicFramePr>
            <a:graphicFrameLocks noGrp="1"/>
          </p:cNvGraphicFramePr>
          <p:nvPr/>
        </p:nvGraphicFramePr>
        <p:xfrm>
          <a:off x="0" y="1447800"/>
          <a:ext cx="8534400" cy="5002213"/>
        </p:xfrm>
        <a:graphic>
          <a:graphicData uri="http://schemas.openxmlformats.org/drawingml/2006/table">
            <a:tbl>
              <a:tblPr/>
              <a:tblGrid>
                <a:gridCol w="4432300"/>
                <a:gridCol w="877888"/>
                <a:gridCol w="1235075"/>
                <a:gridCol w="893762"/>
                <a:gridCol w="1095375"/>
              </a:tblGrid>
              <a:tr h="5857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FFFFFF"/>
                          </a:solidFill>
                          <a:effectLst/>
                          <a:latin typeface="Arial" pitchFamily="34" charset="0"/>
                        </a:rPr>
                        <a:t>Action recommandée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FFFFFF"/>
                          </a:solidFill>
                          <a:effectLst/>
                          <a:latin typeface="Arial" pitchFamily="34" charset="0"/>
                        </a:rPr>
                        <a:t>Impact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FFFFFF"/>
                          </a:solidFill>
                          <a:effectLst/>
                          <a:latin typeface="Arial" pitchFamily="34" charset="0"/>
                        </a:rPr>
                        <a:t>Faisabilité</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FFFFFF"/>
                          </a:solidFill>
                          <a:effectLst/>
                          <a:latin typeface="Arial" pitchFamily="34" charset="0"/>
                        </a:rPr>
                        <a:t>Niveau IC</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FFFFFF"/>
                          </a:solidFill>
                          <a:effectLst/>
                          <a:latin typeface="Arial" pitchFamily="34" charset="0"/>
                        </a:rPr>
                        <a:t>Priorité choisie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1790700">
                <a:tc>
                  <a:txBody>
                    <a:bodyPr/>
                    <a:lstStyle/>
                    <a:p>
                      <a:pPr marL="344488" marR="0" lvl="0" indent="-344488" algn="l"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smtClean="0">
                          <a:ln>
                            <a:noFill/>
                          </a:ln>
                          <a:solidFill>
                            <a:schemeClr val="tx1"/>
                          </a:solidFill>
                          <a:effectLst/>
                          <a:latin typeface="Arial" pitchFamily="34" charset="0"/>
                        </a:rPr>
                        <a:t>7 Développer un plan de ressources humaines qui tient compte des besoins actuels et futurs</a:t>
                      </a:r>
                    </a:p>
                    <a:p>
                      <a:pPr marL="344488" marR="0" lvl="0" indent="-344488"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smtClean="0">
                        <a:ln>
                          <a:noFill/>
                        </a:ln>
                        <a:solidFill>
                          <a:srgbClr val="000000"/>
                        </a:solidFill>
                        <a:effectLst/>
                        <a:latin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Arial" pitchFamily="34"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Arial" pitchFamily="34"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Arial" pitchFamily="34" charset="0"/>
                        </a:rPr>
                        <a:t>P2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FF"/>
                          </a:solidFill>
                          <a:effectLst/>
                          <a:latin typeface="Arial" pitchFamily="34"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2500313">
                <a:tc>
                  <a:txBody>
                    <a:bodyPr/>
                    <a:lstStyle/>
                    <a:p>
                      <a:pPr marL="344488" marR="0" lvl="0" indent="-344488" algn="l"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chemeClr val="tx1"/>
                          </a:solidFill>
                          <a:effectLst/>
                          <a:latin typeface="Arial" pitchFamily="34" charset="0"/>
                        </a:rPr>
                        <a:t>8 Établir une politique et des procédures d’embauche, de recrutement et de rétention du personnel</a:t>
                      </a:r>
                    </a:p>
                    <a:p>
                      <a:pPr marL="344488" marR="0" lvl="0" indent="-344488"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smtClean="0">
                        <a:ln>
                          <a:noFill/>
                        </a:ln>
                        <a:solidFill>
                          <a:srgbClr val="000000"/>
                        </a:solidFill>
                        <a:effectLst/>
                        <a:latin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Arial" pitchFamily="34"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Arial"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Arial" pitchFamily="34" charset="0"/>
                        </a:rPr>
                        <a:t>P3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FF"/>
                          </a:solidFill>
                          <a:effectLst/>
                          <a:latin typeface="Arial" pitchFamily="34"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44121" name="Slide Number Placeholder 2"/>
          <p:cNvSpPr txBox="1">
            <a:spLocks noGrp="1"/>
          </p:cNvSpPr>
          <p:nvPr/>
        </p:nvSpPr>
        <p:spPr bwMode="auto">
          <a:xfrm>
            <a:off x="0" y="6502400"/>
            <a:ext cx="9144000" cy="295275"/>
          </a:xfrm>
          <a:prstGeom prst="rect">
            <a:avLst/>
          </a:prstGeom>
          <a:noFill/>
          <a:ln w="9525">
            <a:noFill/>
            <a:miter lim="800000"/>
            <a:headEnd/>
            <a:tailEnd/>
          </a:ln>
        </p:spPr>
        <p:txBody>
          <a:bodyPr lIns="0" rIns="0"/>
          <a:lstStyle/>
          <a:p>
            <a:pPr algn="ctr"/>
            <a:r>
              <a:rPr lang="fr-FR" sz="1000">
                <a:solidFill>
                  <a:srgbClr val="000066"/>
                </a:solidFill>
              </a:rPr>
              <a:t>Global Aviation Safety Roadmap Workshop – Step 6					         Slide </a:t>
            </a:r>
            <a:fld id="{112AF361-368A-4204-AAE7-A58E93455DA4}" type="slidenum">
              <a:rPr lang="fr-FR" sz="1000">
                <a:solidFill>
                  <a:srgbClr val="000066"/>
                </a:solidFill>
              </a:rPr>
              <a:pPr algn="ctr"/>
              <a:t>30</a:t>
            </a:fld>
            <a:endParaRPr lang="fr-FR" sz="1000">
              <a:solidFill>
                <a:srgbClr val="000066"/>
              </a:solidFill>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idx="4294967295"/>
          </p:nvPr>
        </p:nvSpPr>
        <p:spPr>
          <a:xfrm>
            <a:off x="457200" y="371475"/>
            <a:ext cx="8077200" cy="819150"/>
          </a:xfrm>
        </p:spPr>
        <p:txBody>
          <a:bodyPr/>
          <a:lstStyle/>
          <a:p>
            <a:r>
              <a:rPr lang="fr-FR" sz="3200" b="1" i="1">
                <a:solidFill>
                  <a:srgbClr val="0202BE"/>
                </a:solidFill>
                <a:cs typeface="Arial" pitchFamily="34" charset="0"/>
              </a:rPr>
              <a:t>Priorité des actions recommandées selon le niveau de l’indice de changement</a:t>
            </a:r>
          </a:p>
        </p:txBody>
      </p:sp>
      <p:graphicFrame>
        <p:nvGraphicFramePr>
          <p:cNvPr id="45185" name="Group 129"/>
          <p:cNvGraphicFramePr>
            <a:graphicFrameLocks noGrp="1"/>
          </p:cNvGraphicFramePr>
          <p:nvPr/>
        </p:nvGraphicFramePr>
        <p:xfrm>
          <a:off x="381000" y="2438400"/>
          <a:ext cx="8153400" cy="3562350"/>
        </p:xfrm>
        <a:graphic>
          <a:graphicData uri="http://schemas.openxmlformats.org/drawingml/2006/table">
            <a:tbl>
              <a:tblPr/>
              <a:tblGrid>
                <a:gridCol w="4233863"/>
                <a:gridCol w="839787"/>
                <a:gridCol w="1179513"/>
                <a:gridCol w="854075"/>
                <a:gridCol w="1046162"/>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FFFFFF"/>
                          </a:solidFill>
                          <a:effectLst/>
                          <a:latin typeface="Arial" pitchFamily="34" charset="0"/>
                        </a:rPr>
                        <a:t>Action recommandée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FFFFFF"/>
                          </a:solidFill>
                          <a:effectLst/>
                          <a:latin typeface="Arial" pitchFamily="34" charset="0"/>
                        </a:rPr>
                        <a:t>Impact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FFFFFF"/>
                          </a:solidFill>
                          <a:effectLst/>
                          <a:latin typeface="Arial" pitchFamily="34" charset="0"/>
                        </a:rPr>
                        <a:t>Faisabilité</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FFFFFF"/>
                          </a:solidFill>
                          <a:effectLst/>
                          <a:latin typeface="Arial" pitchFamily="34" charset="0"/>
                        </a:rPr>
                        <a:t>Niveau IC</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FFFFFF"/>
                          </a:solidFill>
                          <a:effectLst/>
                          <a:latin typeface="Arial" pitchFamily="34" charset="0"/>
                        </a:rPr>
                        <a:t>Priorité choisie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371475">
                <a:tc>
                  <a:txBody>
                    <a:bodyPr/>
                    <a:lstStyle/>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tx1"/>
                          </a:solidFill>
                          <a:effectLst/>
                          <a:latin typeface="Arial" pitchFamily="34" charset="0"/>
                        </a:rPr>
                        <a:t>9 Mettre en place les mécanismes législatifs et organisationnels pour assurer l’autonomie réelle des AAC</a:t>
                      </a:r>
                    </a:p>
                    <a:p>
                      <a:pPr marL="533400" marR="0" lvl="0" indent="-533400" algn="l" defTabSz="914400" rtl="0" eaLnBrk="1" fontAlgn="base" latinLnBrk="0" hangingPunct="1">
                        <a:lnSpc>
                          <a:spcPct val="100000"/>
                        </a:lnSpc>
                        <a:spcBef>
                          <a:spcPct val="20000"/>
                        </a:spcBef>
                        <a:spcAft>
                          <a:spcPct val="0"/>
                        </a:spcAft>
                        <a:buClrTx/>
                        <a:buSzTx/>
                        <a:buFontTx/>
                        <a:buNone/>
                        <a:tabLst/>
                      </a:pPr>
                      <a:endParaRPr kumimoji="0" lang="en-GB" sz="1800" b="0" i="0" u="none" strike="noStrike" cap="none" normalizeH="0" baseline="0" smtClean="0">
                        <a:ln>
                          <a:noFill/>
                        </a:ln>
                        <a:solidFill>
                          <a:srgbClr val="000000"/>
                        </a:solidFill>
                        <a:effectLst/>
                        <a:latin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Arial" pitchFamily="34"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Arial"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Arial" pitchFamily="34" charset="0"/>
                        </a:rPr>
                        <a:t>P3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FF"/>
                          </a:solidFill>
                          <a:effectLst/>
                          <a:latin typeface="Arial" pitchFamily="34" charset="0"/>
                        </a:rPr>
                        <a:t>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45145" name="Slide Number Placeholder 2"/>
          <p:cNvSpPr txBox="1">
            <a:spLocks noGrp="1"/>
          </p:cNvSpPr>
          <p:nvPr/>
        </p:nvSpPr>
        <p:spPr bwMode="auto">
          <a:xfrm>
            <a:off x="0" y="6502400"/>
            <a:ext cx="9144000" cy="295275"/>
          </a:xfrm>
          <a:prstGeom prst="rect">
            <a:avLst/>
          </a:prstGeom>
          <a:noFill/>
          <a:ln w="9525">
            <a:noFill/>
            <a:miter lim="800000"/>
            <a:headEnd/>
            <a:tailEnd/>
          </a:ln>
        </p:spPr>
        <p:txBody>
          <a:bodyPr lIns="0" rIns="0"/>
          <a:lstStyle/>
          <a:p>
            <a:pPr algn="ctr"/>
            <a:r>
              <a:rPr lang="fr-FR" sz="1000">
                <a:solidFill>
                  <a:srgbClr val="000066"/>
                </a:solidFill>
              </a:rPr>
              <a:t>Global Aviation Safety Roadmap Workshop – Step 6					         Slide </a:t>
            </a:r>
            <a:fld id="{4CFF82B2-EE89-4A98-A046-26E3A5C0042E}" type="slidenum">
              <a:rPr lang="fr-FR" sz="1000">
                <a:solidFill>
                  <a:srgbClr val="000066"/>
                </a:solidFill>
              </a:rPr>
              <a:pPr algn="ctr"/>
              <a:t>31</a:t>
            </a:fld>
            <a:endParaRPr lang="fr-FR" sz="1000">
              <a:solidFill>
                <a:srgbClr val="000066"/>
              </a:solidFill>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533400"/>
            <a:ext cx="8229600" cy="639763"/>
          </a:xfrm>
        </p:spPr>
        <p:txBody>
          <a:bodyPr/>
          <a:lstStyle/>
          <a:p>
            <a:r>
              <a:rPr lang="fr-FR" sz="3600" b="1">
                <a:solidFill>
                  <a:srgbClr val="0000FF"/>
                </a:solidFill>
              </a:rPr>
              <a:t>7. Développer un plan d’actions</a:t>
            </a:r>
          </a:p>
        </p:txBody>
      </p:sp>
      <p:sp>
        <p:nvSpPr>
          <p:cNvPr id="14339" name="Rectangle 3"/>
          <p:cNvSpPr>
            <a:spLocks noGrp="1" noChangeArrowheads="1"/>
          </p:cNvSpPr>
          <p:nvPr>
            <p:ph type="body" idx="1"/>
          </p:nvPr>
        </p:nvSpPr>
        <p:spPr>
          <a:xfrm>
            <a:off x="457200" y="1371600"/>
            <a:ext cx="7848600" cy="3886200"/>
          </a:xfrm>
        </p:spPr>
        <p:txBody>
          <a:bodyPr/>
          <a:lstStyle/>
          <a:p>
            <a:pPr marL="0" indent="0">
              <a:buFontTx/>
              <a:buNone/>
            </a:pPr>
            <a:r>
              <a:rPr lang="fr-FR"/>
              <a:t>7.1  Établir et mettre en œuvre un plan de formation pour chaque partie prenante</a:t>
            </a:r>
          </a:p>
          <a:p>
            <a:pPr marL="0" indent="0">
              <a:buFontTx/>
              <a:buNone/>
            </a:pPr>
            <a:endParaRPr lang="fr-FR"/>
          </a:p>
          <a:p>
            <a:pPr marL="0" indent="0">
              <a:buFontTx/>
              <a:buNone/>
            </a:pPr>
            <a:r>
              <a:rPr lang="fr-FR" b="1"/>
              <a:t>1) Etablir le référentiel de compétences</a:t>
            </a:r>
          </a:p>
          <a:p>
            <a:pPr marL="0" indent="0"/>
            <a:r>
              <a:rPr lang="fr-FR" b="1"/>
              <a:t> États et Industrie</a:t>
            </a:r>
          </a:p>
          <a:p>
            <a:pPr marL="0" indent="0"/>
            <a:r>
              <a:rPr lang="fr-FR" b="1"/>
              <a:t> 1 à 3 mois</a:t>
            </a:r>
          </a:p>
          <a:p>
            <a:pPr marL="0" indent="0">
              <a:buFontTx/>
              <a:buNone/>
            </a:pPr>
            <a:endParaRPr lang="fr-FR" b="1"/>
          </a:p>
          <a:p>
            <a:pPr marL="365125" lvl="2" indent="0">
              <a:buFontTx/>
              <a:buNone/>
            </a:pPr>
            <a:endParaRPr lang="fr-FR" sz="2800" b="1"/>
          </a:p>
          <a:p>
            <a:pPr marL="0" indent="0">
              <a:buFontTx/>
              <a:buNone/>
            </a:pPr>
            <a:endParaRPr lang="fr-FR" sz="4100"/>
          </a:p>
          <a:p>
            <a:pPr marL="0" indent="0"/>
            <a:endParaRPr lang="fr-FR" sz="400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endParaRPr lang="fr-FR"/>
          </a:p>
        </p:txBody>
      </p:sp>
      <p:sp>
        <p:nvSpPr>
          <p:cNvPr id="84995" name="Rectangle 3"/>
          <p:cNvSpPr>
            <a:spLocks noGrp="1" noChangeArrowheads="1"/>
          </p:cNvSpPr>
          <p:nvPr>
            <p:ph type="body" idx="1"/>
          </p:nvPr>
        </p:nvSpPr>
        <p:spPr/>
        <p:txBody>
          <a:bodyPr/>
          <a:lstStyle/>
          <a:p>
            <a:pPr marL="0" indent="0">
              <a:buFontTx/>
              <a:buNone/>
            </a:pPr>
            <a:r>
              <a:rPr lang="fr-FR"/>
              <a:t>7.1  Établir et mettre en œuvre un plan de formation pour chaque partie prenante</a:t>
            </a:r>
          </a:p>
          <a:p>
            <a:pPr marL="0" indent="0">
              <a:buFontTx/>
              <a:buNone/>
            </a:pPr>
            <a:endParaRPr lang="fr-FR"/>
          </a:p>
          <a:p>
            <a:pPr marL="0" indent="0">
              <a:buFontTx/>
              <a:buNone/>
            </a:pPr>
            <a:r>
              <a:rPr lang="fr-FR" b="1"/>
              <a:t>2) Évaluer les besoins en compétences</a:t>
            </a:r>
          </a:p>
          <a:p>
            <a:pPr marL="0" indent="0"/>
            <a:r>
              <a:rPr lang="fr-FR" b="1"/>
              <a:t> États et Industrie</a:t>
            </a:r>
          </a:p>
          <a:p>
            <a:pPr marL="0" indent="0"/>
            <a:r>
              <a:rPr lang="fr-FR" b="1"/>
              <a:t> 1 à 3 mois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endParaRPr lang="fr-FR"/>
          </a:p>
        </p:txBody>
      </p:sp>
      <p:sp>
        <p:nvSpPr>
          <p:cNvPr id="86019" name="Rectangle 3"/>
          <p:cNvSpPr>
            <a:spLocks noGrp="1" noChangeArrowheads="1"/>
          </p:cNvSpPr>
          <p:nvPr>
            <p:ph type="body" idx="1"/>
          </p:nvPr>
        </p:nvSpPr>
        <p:spPr/>
        <p:txBody>
          <a:bodyPr/>
          <a:lstStyle/>
          <a:p>
            <a:pPr marL="0" indent="0">
              <a:buFontTx/>
              <a:buNone/>
            </a:pPr>
            <a:r>
              <a:rPr lang="fr-FR"/>
              <a:t>7.1  Établir et mettre en œuvre un plan de formation pour chaque partie prenante</a:t>
            </a:r>
          </a:p>
          <a:p>
            <a:pPr marL="0" indent="0">
              <a:buFontTx/>
              <a:buNone/>
            </a:pPr>
            <a:endParaRPr lang="fr-FR"/>
          </a:p>
          <a:p>
            <a:pPr marL="0" indent="0">
              <a:buFontTx/>
              <a:buNone/>
            </a:pPr>
            <a:r>
              <a:rPr lang="fr-FR" b="1"/>
              <a:t>3) Identifier les centres de formation</a:t>
            </a:r>
          </a:p>
          <a:p>
            <a:pPr marL="0" indent="0"/>
            <a:r>
              <a:rPr lang="fr-FR" b="1"/>
              <a:t> États et Industrie</a:t>
            </a:r>
          </a:p>
          <a:p>
            <a:pPr marL="0" indent="0"/>
            <a:r>
              <a:rPr lang="fr-FR" b="1"/>
              <a:t> 1 à 3 mois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endParaRPr lang="fr-FR"/>
          </a:p>
        </p:txBody>
      </p:sp>
      <p:sp>
        <p:nvSpPr>
          <p:cNvPr id="87043" name="Rectangle 3"/>
          <p:cNvSpPr>
            <a:spLocks noGrp="1" noChangeArrowheads="1"/>
          </p:cNvSpPr>
          <p:nvPr>
            <p:ph type="body" idx="1"/>
          </p:nvPr>
        </p:nvSpPr>
        <p:spPr/>
        <p:txBody>
          <a:bodyPr/>
          <a:lstStyle/>
          <a:p>
            <a:pPr marL="0" indent="0">
              <a:buFontTx/>
              <a:buNone/>
            </a:pPr>
            <a:r>
              <a:rPr lang="fr-FR"/>
              <a:t>7.1  Établir et mettre en œuvre un plan de formation pour chaque partie prenante</a:t>
            </a:r>
          </a:p>
          <a:p>
            <a:pPr marL="0" indent="0">
              <a:buFontTx/>
              <a:buNone/>
            </a:pPr>
            <a:endParaRPr lang="fr-FR"/>
          </a:p>
          <a:p>
            <a:pPr marL="0" indent="0">
              <a:buFontTx/>
              <a:buNone/>
            </a:pPr>
            <a:r>
              <a:rPr lang="fr-FR" b="1"/>
              <a:t>4) Définir et mettre en place les besoins en ressources financières</a:t>
            </a:r>
          </a:p>
          <a:p>
            <a:pPr marL="0" indent="0"/>
            <a:r>
              <a:rPr lang="fr-FR" b="1"/>
              <a:t> États et Industrie</a:t>
            </a:r>
          </a:p>
          <a:p>
            <a:pPr marL="0" indent="0"/>
            <a:r>
              <a:rPr lang="fr-FR" b="1"/>
              <a:t> 6 à 12 mois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endParaRPr lang="fr-FR"/>
          </a:p>
        </p:txBody>
      </p:sp>
      <p:sp>
        <p:nvSpPr>
          <p:cNvPr id="88067" name="Rectangle 3"/>
          <p:cNvSpPr>
            <a:spLocks noGrp="1" noChangeArrowheads="1"/>
          </p:cNvSpPr>
          <p:nvPr>
            <p:ph type="body" idx="1"/>
          </p:nvPr>
        </p:nvSpPr>
        <p:spPr/>
        <p:txBody>
          <a:bodyPr/>
          <a:lstStyle/>
          <a:p>
            <a:pPr marL="0" indent="0">
              <a:buFontTx/>
              <a:buNone/>
            </a:pPr>
            <a:r>
              <a:rPr lang="fr-FR"/>
              <a:t>7.1  Établir et mettre en œuvre un plan de formation pour chaque partie prenante</a:t>
            </a:r>
          </a:p>
          <a:p>
            <a:pPr marL="0" indent="0">
              <a:buFontTx/>
              <a:buNone/>
            </a:pPr>
            <a:endParaRPr lang="fr-FR"/>
          </a:p>
          <a:p>
            <a:pPr marL="0" indent="0">
              <a:buFontTx/>
              <a:buNone/>
            </a:pPr>
            <a:r>
              <a:rPr lang="fr-FR" b="1"/>
              <a:t>5) Former le personnel</a:t>
            </a:r>
          </a:p>
          <a:p>
            <a:pPr marL="0" indent="0"/>
            <a:r>
              <a:rPr lang="fr-FR" b="1"/>
              <a:t> États et Industrie</a:t>
            </a:r>
          </a:p>
          <a:p>
            <a:pPr marL="0" indent="0"/>
            <a:r>
              <a:rPr lang="fr-FR" b="1"/>
              <a:t> Activité permanente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endParaRPr lang="fr-FR"/>
          </a:p>
        </p:txBody>
      </p:sp>
      <p:sp>
        <p:nvSpPr>
          <p:cNvPr id="89091" name="Rectangle 3"/>
          <p:cNvSpPr>
            <a:spLocks noGrp="1" noChangeArrowheads="1"/>
          </p:cNvSpPr>
          <p:nvPr>
            <p:ph type="body" idx="1"/>
          </p:nvPr>
        </p:nvSpPr>
        <p:spPr/>
        <p:txBody>
          <a:bodyPr/>
          <a:lstStyle/>
          <a:p>
            <a:pPr marL="0" indent="0">
              <a:buFontTx/>
              <a:buNone/>
            </a:pPr>
            <a:r>
              <a:rPr lang="fr-FR"/>
              <a:t>7.1  Établir et mettre en œuvre un plan de formation pour chaque partie prenante</a:t>
            </a:r>
          </a:p>
          <a:p>
            <a:pPr marL="0" indent="0">
              <a:buFontTx/>
              <a:buNone/>
            </a:pPr>
            <a:endParaRPr lang="fr-FR"/>
          </a:p>
          <a:p>
            <a:pPr marL="0" indent="0">
              <a:buFontTx/>
              <a:buNone/>
            </a:pPr>
            <a:r>
              <a:rPr lang="fr-FR" b="1"/>
              <a:t>6) Évaluer la formation</a:t>
            </a:r>
          </a:p>
          <a:p>
            <a:pPr marL="0" indent="0"/>
            <a:r>
              <a:rPr lang="fr-FR" b="1"/>
              <a:t> États </a:t>
            </a:r>
          </a:p>
          <a:p>
            <a:pPr marL="0" indent="0"/>
            <a:r>
              <a:rPr lang="fr-FR" b="1"/>
              <a:t> Activité continue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endParaRPr lang="fr-FR"/>
          </a:p>
        </p:txBody>
      </p:sp>
      <p:sp>
        <p:nvSpPr>
          <p:cNvPr id="90115" name="Rectangle 3"/>
          <p:cNvSpPr>
            <a:spLocks noGrp="1" noChangeArrowheads="1"/>
          </p:cNvSpPr>
          <p:nvPr>
            <p:ph type="body" idx="1"/>
          </p:nvPr>
        </p:nvSpPr>
        <p:spPr/>
        <p:txBody>
          <a:bodyPr/>
          <a:lstStyle/>
          <a:p>
            <a:pPr marL="0" indent="0">
              <a:buFontTx/>
              <a:buNone/>
            </a:pPr>
            <a:r>
              <a:rPr lang="fr-FR"/>
              <a:t>7.1  Établir et mettre en œuvre un plan de formation pour chaque partie prenante </a:t>
            </a:r>
          </a:p>
          <a:p>
            <a:pPr marL="0" indent="0">
              <a:buFontTx/>
              <a:buNone/>
            </a:pPr>
            <a:endParaRPr lang="fr-FR"/>
          </a:p>
          <a:p>
            <a:pPr marL="0" indent="0">
              <a:buFontTx/>
              <a:buNone/>
            </a:pPr>
            <a:r>
              <a:rPr lang="fr-FR" b="1"/>
              <a:t>7) Définir le contenu des formations</a:t>
            </a:r>
          </a:p>
          <a:p>
            <a:pPr marL="0" indent="0"/>
            <a:r>
              <a:rPr lang="fr-FR" b="1"/>
              <a:t> États et Industrie</a:t>
            </a:r>
          </a:p>
          <a:p>
            <a:pPr marL="0" indent="0"/>
            <a:r>
              <a:rPr lang="fr-FR" b="1"/>
              <a:t> 1 à 3 mois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endParaRPr lang="fr-FR"/>
          </a:p>
        </p:txBody>
      </p:sp>
      <p:sp>
        <p:nvSpPr>
          <p:cNvPr id="91139" name="Rectangle 3"/>
          <p:cNvSpPr>
            <a:spLocks noGrp="1" noChangeArrowheads="1"/>
          </p:cNvSpPr>
          <p:nvPr>
            <p:ph type="body" idx="1"/>
          </p:nvPr>
        </p:nvSpPr>
        <p:spPr/>
        <p:txBody>
          <a:bodyPr/>
          <a:lstStyle/>
          <a:p>
            <a:pPr marL="0" indent="0">
              <a:buFontTx/>
              <a:buNone/>
            </a:pPr>
            <a:r>
              <a:rPr lang="fr-FR"/>
              <a:t>7.1  Établir et mettre en œuvre un plan de formation pour chaque partie prenante</a:t>
            </a:r>
          </a:p>
          <a:p>
            <a:pPr marL="0" indent="0">
              <a:buFontTx/>
              <a:buNone/>
            </a:pPr>
            <a:endParaRPr lang="fr-FR"/>
          </a:p>
          <a:p>
            <a:pPr marL="0" indent="0">
              <a:buFontTx/>
              <a:buNone/>
            </a:pPr>
            <a:r>
              <a:rPr lang="fr-FR" b="1"/>
              <a:t>8) Assurer le maintien des compétences compétences</a:t>
            </a:r>
          </a:p>
          <a:p>
            <a:pPr marL="0" indent="0"/>
            <a:r>
              <a:rPr lang="fr-FR" b="1"/>
              <a:t> États et Industrie</a:t>
            </a:r>
          </a:p>
          <a:p>
            <a:pPr marL="0" indent="0"/>
            <a:r>
              <a:rPr lang="fr-FR" b="1"/>
              <a:t> Activité continue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fr-FR" sz="3200" b="1">
                <a:solidFill>
                  <a:srgbClr val="0000FF"/>
                </a:solidFill>
              </a:rPr>
              <a:t>5. Effectuer une analyse d’écarts</a:t>
            </a:r>
            <a:endParaRPr lang="fr-FR" sz="3200" b="1"/>
          </a:p>
        </p:txBody>
      </p:sp>
      <p:sp>
        <p:nvSpPr>
          <p:cNvPr id="48131" name="Rectangle 3"/>
          <p:cNvSpPr>
            <a:spLocks noGrp="1" noChangeArrowheads="1"/>
          </p:cNvSpPr>
          <p:nvPr>
            <p:ph type="body" idx="1"/>
          </p:nvPr>
        </p:nvSpPr>
        <p:spPr/>
        <p:txBody>
          <a:bodyPr/>
          <a:lstStyle/>
          <a:p>
            <a:pPr marL="0" indent="0">
              <a:buFont typeface="Wingdings" pitchFamily="2" charset="2"/>
              <a:buChar char="Ø"/>
            </a:pPr>
            <a:r>
              <a:rPr lang="fr-FR"/>
              <a:t> En utilisant les meilleures pratiques de la feuille de route</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endParaRPr lang="fr-FR"/>
          </a:p>
        </p:txBody>
      </p:sp>
      <p:sp>
        <p:nvSpPr>
          <p:cNvPr id="92163" name="Rectangle 3"/>
          <p:cNvSpPr>
            <a:spLocks noGrp="1" noChangeArrowheads="1"/>
          </p:cNvSpPr>
          <p:nvPr>
            <p:ph type="body" idx="1"/>
          </p:nvPr>
        </p:nvSpPr>
        <p:spPr/>
        <p:txBody>
          <a:bodyPr/>
          <a:lstStyle/>
          <a:p>
            <a:pPr marL="0" indent="0">
              <a:buFontTx/>
              <a:buNone/>
            </a:pPr>
            <a:r>
              <a:rPr lang="fr-FR" b="1"/>
              <a:t>Résultats attendus:</a:t>
            </a:r>
          </a:p>
          <a:p>
            <a:pPr marL="0" indent="0">
              <a:buFontTx/>
              <a:buNone/>
            </a:pPr>
            <a:endParaRPr lang="fr-FR" b="1"/>
          </a:p>
          <a:p>
            <a:pPr marL="0" indent="0">
              <a:buFont typeface="Wingdings" pitchFamily="2" charset="2"/>
              <a:buChar char="ü"/>
            </a:pPr>
            <a:r>
              <a:rPr lang="fr-FR"/>
              <a:t> Personnel qualifié, compétent et disponible</a:t>
            </a:r>
          </a:p>
          <a:p>
            <a:pPr marL="0" indent="0">
              <a:buFont typeface="Wingdings" pitchFamily="2" charset="2"/>
              <a:buChar char="ü"/>
            </a:pPr>
            <a:r>
              <a:rPr lang="fr-FR"/>
              <a:t> Migration du niveau de maturité 1 à 4</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EEF1ADF-83D3-4DEB-A74E-9664C7C16F73}" type="slidenum">
              <a:rPr lang="en-US"/>
              <a:pPr/>
              <a:t>41</a:t>
            </a:fld>
            <a:endParaRPr lang="en-US"/>
          </a:p>
        </p:txBody>
      </p:sp>
      <p:sp>
        <p:nvSpPr>
          <p:cNvPr id="93186" name="Rectangle 2"/>
          <p:cNvSpPr>
            <a:spLocks noGrp="1" noChangeArrowheads="1"/>
          </p:cNvSpPr>
          <p:nvPr>
            <p:ph type="title"/>
          </p:nvPr>
        </p:nvSpPr>
        <p:spPr/>
        <p:txBody>
          <a:bodyPr/>
          <a:lstStyle/>
          <a:p>
            <a:endParaRPr lang="fr-FR"/>
          </a:p>
        </p:txBody>
      </p:sp>
      <p:sp>
        <p:nvSpPr>
          <p:cNvPr id="93187" name="Rectangle 3"/>
          <p:cNvSpPr>
            <a:spLocks noGrp="1" noChangeArrowheads="1"/>
          </p:cNvSpPr>
          <p:nvPr>
            <p:ph type="body" idx="1"/>
          </p:nvPr>
        </p:nvSpPr>
        <p:spPr/>
        <p:txBody>
          <a:bodyPr/>
          <a:lstStyle/>
          <a:p>
            <a:pPr marL="0" indent="0" algn="ctr">
              <a:buFontTx/>
              <a:buNone/>
            </a:pPr>
            <a:endParaRPr lang="fr-FR" b="1"/>
          </a:p>
          <a:p>
            <a:pPr marL="0" indent="0" algn="ctr">
              <a:buFontTx/>
              <a:buNone/>
            </a:pPr>
            <a:endParaRPr lang="fr-FR" b="1"/>
          </a:p>
          <a:p>
            <a:pPr marL="0" indent="0" algn="ctr">
              <a:buFontTx/>
              <a:buNone/>
            </a:pPr>
            <a:r>
              <a:rPr lang="fr-FR" b="1"/>
              <a:t>MERCI</a:t>
            </a:r>
          </a:p>
          <a:p>
            <a:pPr marL="0" indent="0" algn="ctr">
              <a:buFontTx/>
              <a:buNone/>
            </a:pPr>
            <a:endParaRPr lang="fr-FR" b="1"/>
          </a:p>
          <a:p>
            <a:pPr marL="0" indent="0" algn="ctr">
              <a:buFontTx/>
              <a:buNone/>
            </a:pPr>
            <a:r>
              <a:rPr lang="fr-FR" b="1" i="1"/>
              <a:t>QUESTIONS?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fr-FR"/>
              <a:t>BP 11a</a:t>
            </a:r>
          </a:p>
        </p:txBody>
      </p:sp>
      <p:sp>
        <p:nvSpPr>
          <p:cNvPr id="60419" name="Rectangle 3"/>
          <p:cNvSpPr>
            <a:spLocks noGrp="1" noChangeArrowheads="1"/>
          </p:cNvSpPr>
          <p:nvPr>
            <p:ph type="body" idx="1"/>
          </p:nvPr>
        </p:nvSpPr>
        <p:spPr/>
        <p:txBody>
          <a:bodyPr/>
          <a:lstStyle/>
          <a:p>
            <a:pPr marL="0" indent="0">
              <a:buFontTx/>
              <a:buNone/>
            </a:pPr>
            <a:r>
              <a:rPr lang="fr-FR" b="1" i="1"/>
              <a:t>Objectif 11a – Déterminer les besoins de soutien  pour la sécurité de l’aviation face aux prévisions de croissance de l’aviation commerciale (faire correspondre tâches et ressources).</a:t>
            </a:r>
            <a:r>
              <a:rPr lang="fr-F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fr-FR"/>
              <a:t>BP 11a</a:t>
            </a:r>
          </a:p>
        </p:txBody>
      </p:sp>
      <p:sp>
        <p:nvSpPr>
          <p:cNvPr id="61443" name="Rectangle 3"/>
          <p:cNvSpPr>
            <a:spLocks noGrp="1" noChangeArrowheads="1"/>
          </p:cNvSpPr>
          <p:nvPr>
            <p:ph type="body" idx="1"/>
          </p:nvPr>
        </p:nvSpPr>
        <p:spPr/>
        <p:txBody>
          <a:bodyPr/>
          <a:lstStyle/>
          <a:p>
            <a:pPr marL="0" indent="0">
              <a:lnSpc>
                <a:spcPct val="80000"/>
              </a:lnSpc>
              <a:buFontTx/>
              <a:buNone/>
            </a:pPr>
            <a:r>
              <a:rPr lang="fr-FR" sz="2800" b="1"/>
              <a:t>BP 11a-1 – Les parties prenantes, collectivement et individuellement, évaluent les besoins en ressources humaines pour le recrutement et la formation de personnel, ceci incluant des prévisions de croissance, niveaux cibles et normes pour la formation.</a:t>
            </a:r>
            <a:r>
              <a:rPr lang="fr-FR" sz="2400"/>
              <a:t> </a:t>
            </a:r>
          </a:p>
          <a:p>
            <a:pPr marL="0" indent="0">
              <a:lnSpc>
                <a:spcPct val="80000"/>
              </a:lnSpc>
              <a:buFontTx/>
              <a:buNone/>
            </a:pPr>
            <a:endParaRPr lang="fr-FR" sz="2400"/>
          </a:p>
          <a:p>
            <a:pPr marL="0" indent="0">
              <a:lnSpc>
                <a:spcPct val="80000"/>
              </a:lnSpc>
              <a:buFontTx/>
              <a:buNone/>
            </a:pPr>
            <a:r>
              <a:rPr lang="fr-FR" sz="2400" b="1">
                <a:sym typeface="Wingdings 2" pitchFamily="18" charset="2"/>
              </a:rPr>
              <a:t></a:t>
            </a:r>
            <a:r>
              <a:rPr lang="fr-FR" sz="2400" b="1"/>
              <a:t> Terminé</a:t>
            </a:r>
            <a:endParaRPr lang="fr-FR" sz="2400" b="1">
              <a:sym typeface="Wingdings 2" pitchFamily="18" charset="2"/>
            </a:endParaRPr>
          </a:p>
          <a:p>
            <a:pPr marL="0" indent="0">
              <a:lnSpc>
                <a:spcPct val="80000"/>
              </a:lnSpc>
              <a:buFontTx/>
              <a:buNone/>
            </a:pPr>
            <a:r>
              <a:rPr lang="fr-FR" sz="2400" b="1">
                <a:sym typeface="Wingdings 2" pitchFamily="18" charset="2"/>
              </a:rPr>
              <a:t></a:t>
            </a:r>
            <a:r>
              <a:rPr lang="fr-FR" sz="2400" b="1"/>
              <a:t> En quelque sorte</a:t>
            </a:r>
            <a:endParaRPr lang="fr-FR" sz="2400" b="1">
              <a:sym typeface="Wingdings 2" pitchFamily="18" charset="2"/>
            </a:endParaRPr>
          </a:p>
          <a:p>
            <a:pPr marL="0" indent="0">
              <a:lnSpc>
                <a:spcPct val="80000"/>
              </a:lnSpc>
              <a:buFontTx/>
              <a:buNone/>
            </a:pPr>
            <a:r>
              <a:rPr lang="fr-FR" sz="2800" b="1">
                <a:sym typeface="Wingdings 2" pitchFamily="18" charset="2"/>
              </a:rPr>
              <a:t>x</a:t>
            </a:r>
            <a:r>
              <a:rPr lang="fr-FR" sz="2400" b="1"/>
              <a:t> Peu / pas</a:t>
            </a:r>
            <a:endParaRPr lang="fr-FR" sz="2400" b="1">
              <a:sym typeface="Wingdings 2" pitchFamily="18" charset="2"/>
            </a:endParaRPr>
          </a:p>
          <a:p>
            <a:pPr marL="0" indent="0">
              <a:lnSpc>
                <a:spcPct val="80000"/>
              </a:lnSpc>
              <a:buFontTx/>
              <a:buNone/>
            </a:pPr>
            <a:r>
              <a:rPr lang="fr-FR" sz="2400" b="1">
                <a:sym typeface="Wingdings 2" pitchFamily="18" charset="2"/>
              </a:rPr>
              <a:t></a:t>
            </a:r>
            <a:r>
              <a:rPr lang="fr-FR" sz="2400" b="1"/>
              <a:t> Non applicable</a:t>
            </a:r>
          </a:p>
          <a:p>
            <a:pPr marL="0" indent="0">
              <a:lnSpc>
                <a:spcPct val="80000"/>
              </a:lnSpc>
              <a:buFontTx/>
              <a:buNone/>
            </a:pPr>
            <a:r>
              <a:rPr lang="fr-FR" sz="2000" b="1"/>
              <a:t>			Discussion</a:t>
            </a:r>
            <a:endParaRPr lang="fr-FR" sz="2400"/>
          </a:p>
          <a:p>
            <a:pPr marL="0" indent="0">
              <a:lnSpc>
                <a:spcPct val="80000"/>
              </a:lnSpc>
              <a:buFontTx/>
              <a:buNone/>
            </a:pPr>
            <a:endParaRPr lang="fr-FR" sz="24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fr-FR"/>
              <a:t>BP 11b et 11d</a:t>
            </a:r>
          </a:p>
        </p:txBody>
      </p:sp>
      <p:sp>
        <p:nvSpPr>
          <p:cNvPr id="49155" name="Rectangle 3"/>
          <p:cNvSpPr>
            <a:spLocks noGrp="1" noChangeArrowheads="1"/>
          </p:cNvSpPr>
          <p:nvPr>
            <p:ph type="body" idx="1"/>
          </p:nvPr>
        </p:nvSpPr>
        <p:spPr/>
        <p:txBody>
          <a:bodyPr/>
          <a:lstStyle/>
          <a:p>
            <a:pPr marL="0" indent="0">
              <a:lnSpc>
                <a:spcPct val="90000"/>
              </a:lnSpc>
              <a:buFontTx/>
              <a:buNone/>
            </a:pPr>
            <a:r>
              <a:rPr lang="fr-FR" b="1" i="1" u="sng"/>
              <a:t>Objectif 11b</a:t>
            </a:r>
            <a:r>
              <a:rPr lang="fr-FR" b="1" i="1"/>
              <a:t> – Mettre en œuvre des plans pour  l’apport d’éléments qualifiés en nombres appropriés</a:t>
            </a:r>
            <a:r>
              <a:rPr lang="fr-FR"/>
              <a:t> </a:t>
            </a:r>
          </a:p>
          <a:p>
            <a:pPr marL="0" indent="0">
              <a:lnSpc>
                <a:spcPct val="90000"/>
              </a:lnSpc>
              <a:buFontTx/>
              <a:buNone/>
            </a:pPr>
            <a:r>
              <a:rPr lang="fr-FR" b="1" i="1" u="sng"/>
              <a:t>Objectif 11d</a:t>
            </a:r>
            <a:r>
              <a:rPr lang="fr-FR" b="1" i="1"/>
              <a:t> – Plans de ressources humaines, pour l’apport d’éléments qualifiés en nombres appropriés. </a:t>
            </a:r>
          </a:p>
          <a:p>
            <a:pPr marL="0" indent="0">
              <a:lnSpc>
                <a:spcPct val="90000"/>
              </a:lnSpc>
              <a:buFontTx/>
              <a:buNone/>
            </a:pPr>
            <a:r>
              <a:rPr lang="fr-FR" i="1"/>
              <a:t/>
            </a:r>
            <a:br>
              <a:rPr lang="fr-FR" i="1"/>
            </a:br>
            <a:r>
              <a:rPr lang="fr-FR"/>
              <a:t>[</a:t>
            </a:r>
            <a:r>
              <a:rPr lang="fr-FR" i="1"/>
              <a:t>Les objectifs 11 b et 11d seront abordés ensemble, vu le contenu semblable).</a:t>
            </a:r>
            <a:r>
              <a:rPr lang="fr-F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fr-FR"/>
              <a:t>BP 11b et 11d</a:t>
            </a:r>
          </a:p>
        </p:txBody>
      </p:sp>
      <p:sp>
        <p:nvSpPr>
          <p:cNvPr id="53251" name="Rectangle 3"/>
          <p:cNvSpPr>
            <a:spLocks noGrp="1" noChangeArrowheads="1"/>
          </p:cNvSpPr>
          <p:nvPr>
            <p:ph type="body" idx="1"/>
          </p:nvPr>
        </p:nvSpPr>
        <p:spPr/>
        <p:txBody>
          <a:bodyPr/>
          <a:lstStyle/>
          <a:p>
            <a:pPr marL="0" indent="0">
              <a:lnSpc>
                <a:spcPct val="90000"/>
              </a:lnSpc>
              <a:buFontTx/>
              <a:buNone/>
            </a:pPr>
            <a:r>
              <a:rPr lang="fr-FR" sz="2800" b="1"/>
              <a:t>BP 11b-1 – Les parties prenantes déterminent des sources potentielles de personnel dûment qualifié et encouragent activement un nombre suffisant de personnes  à suivre les cours d’établissements de formation agréés. </a:t>
            </a:r>
          </a:p>
          <a:p>
            <a:pPr marL="0" indent="0">
              <a:lnSpc>
                <a:spcPct val="90000"/>
              </a:lnSpc>
              <a:buFontTx/>
              <a:buNone/>
            </a:pPr>
            <a:endParaRPr lang="fr-FR" sz="2800" b="1"/>
          </a:p>
          <a:p>
            <a:pPr marL="0" indent="0">
              <a:lnSpc>
                <a:spcPct val="90000"/>
              </a:lnSpc>
              <a:buFontTx/>
              <a:buNone/>
            </a:pPr>
            <a:r>
              <a:rPr lang="fr-FR" sz="2400" b="1">
                <a:sym typeface="Wingdings 2" pitchFamily="18" charset="2"/>
              </a:rPr>
              <a:t></a:t>
            </a:r>
            <a:r>
              <a:rPr lang="fr-FR" sz="2400" b="1"/>
              <a:t> Terminé</a:t>
            </a:r>
            <a:endParaRPr lang="fr-FR" sz="2400" b="1">
              <a:sym typeface="Wingdings 2" pitchFamily="18" charset="2"/>
            </a:endParaRPr>
          </a:p>
          <a:p>
            <a:pPr marL="0" indent="0">
              <a:lnSpc>
                <a:spcPct val="90000"/>
              </a:lnSpc>
              <a:buFontTx/>
              <a:buNone/>
            </a:pPr>
            <a:r>
              <a:rPr lang="fr-FR" sz="2400" b="1">
                <a:sym typeface="Wingdings 2" pitchFamily="18" charset="2"/>
              </a:rPr>
              <a:t></a:t>
            </a:r>
            <a:r>
              <a:rPr lang="fr-FR" sz="2400" b="1"/>
              <a:t> En quelque sorte</a:t>
            </a:r>
            <a:endParaRPr lang="fr-FR" sz="2400" b="1">
              <a:sym typeface="Wingdings 2" pitchFamily="18" charset="2"/>
            </a:endParaRPr>
          </a:p>
          <a:p>
            <a:pPr marL="0" indent="0">
              <a:lnSpc>
                <a:spcPct val="90000"/>
              </a:lnSpc>
              <a:buFontTx/>
              <a:buNone/>
            </a:pPr>
            <a:r>
              <a:rPr lang="fr-FR" sz="2400" b="1">
                <a:sym typeface="Wingdings 2" pitchFamily="18" charset="2"/>
              </a:rPr>
              <a:t></a:t>
            </a:r>
            <a:r>
              <a:rPr lang="fr-FR" sz="2400" b="1"/>
              <a:t> Peu / pas</a:t>
            </a:r>
            <a:endParaRPr lang="fr-FR" sz="2400" b="1">
              <a:sym typeface="Wingdings 2" pitchFamily="18" charset="2"/>
            </a:endParaRPr>
          </a:p>
          <a:p>
            <a:pPr marL="0" indent="0">
              <a:lnSpc>
                <a:spcPct val="90000"/>
              </a:lnSpc>
              <a:buFontTx/>
              <a:buNone/>
            </a:pPr>
            <a:r>
              <a:rPr lang="fr-FR" sz="2400" b="1">
                <a:sym typeface="Wingdings 2" pitchFamily="18" charset="2"/>
              </a:rPr>
              <a:t></a:t>
            </a:r>
            <a:r>
              <a:rPr lang="fr-FR" sz="2400" b="1"/>
              <a:t> Non applicable</a:t>
            </a:r>
          </a:p>
          <a:p>
            <a:pPr marL="0" indent="0">
              <a:lnSpc>
                <a:spcPct val="90000"/>
              </a:lnSpc>
              <a:buFontTx/>
              <a:buNone/>
            </a:pPr>
            <a:r>
              <a:rPr lang="fr-FR" sz="2400" b="1"/>
              <a:t>			Discussion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fr-FR"/>
              <a:t>BP 11b et 11d</a:t>
            </a:r>
          </a:p>
        </p:txBody>
      </p:sp>
      <p:sp>
        <p:nvSpPr>
          <p:cNvPr id="54275" name="Rectangle 3"/>
          <p:cNvSpPr>
            <a:spLocks noGrp="1" noChangeArrowheads="1"/>
          </p:cNvSpPr>
          <p:nvPr>
            <p:ph type="body" idx="1"/>
          </p:nvPr>
        </p:nvSpPr>
        <p:spPr/>
        <p:txBody>
          <a:bodyPr/>
          <a:lstStyle/>
          <a:p>
            <a:pPr marL="0" indent="0">
              <a:lnSpc>
                <a:spcPct val="80000"/>
              </a:lnSpc>
              <a:buFontTx/>
              <a:buNone/>
            </a:pPr>
            <a:r>
              <a:rPr lang="fr-FR" sz="2800" b="1"/>
              <a:t>BP 11b-2 – Les organisations établissent et mettent en oeuvre un plan roulant sur plusieurs années pour les ressources humaines, et ce plan est régulièrement revu et actualisé. </a:t>
            </a:r>
          </a:p>
          <a:p>
            <a:pPr marL="0" indent="0">
              <a:lnSpc>
                <a:spcPct val="80000"/>
              </a:lnSpc>
              <a:buFontTx/>
              <a:buNone/>
            </a:pPr>
            <a:endParaRPr lang="fr-FR" sz="2800" b="1"/>
          </a:p>
          <a:p>
            <a:pPr marL="0" indent="0">
              <a:lnSpc>
                <a:spcPct val="80000"/>
              </a:lnSpc>
              <a:buFontTx/>
              <a:buNone/>
            </a:pPr>
            <a:r>
              <a:rPr lang="fr-FR" sz="2400" b="1">
                <a:sym typeface="Wingdings 2" pitchFamily="18" charset="2"/>
              </a:rPr>
              <a:t></a:t>
            </a:r>
            <a:r>
              <a:rPr lang="fr-FR" sz="2400" b="1"/>
              <a:t> Terminé</a:t>
            </a:r>
            <a:endParaRPr lang="fr-FR" sz="2400" b="1">
              <a:sym typeface="Wingdings 2" pitchFamily="18" charset="2"/>
            </a:endParaRPr>
          </a:p>
          <a:p>
            <a:pPr marL="0" indent="0">
              <a:lnSpc>
                <a:spcPct val="80000"/>
              </a:lnSpc>
              <a:buFontTx/>
              <a:buNone/>
            </a:pPr>
            <a:r>
              <a:rPr lang="fr-FR" sz="2400" b="1">
                <a:sym typeface="Wingdings 2" pitchFamily="18" charset="2"/>
              </a:rPr>
              <a:t></a:t>
            </a:r>
            <a:r>
              <a:rPr lang="fr-FR" sz="2400" b="1"/>
              <a:t> En quelque sorte</a:t>
            </a:r>
            <a:endParaRPr lang="fr-FR" sz="2400" b="1">
              <a:sym typeface="Wingdings 2" pitchFamily="18" charset="2"/>
            </a:endParaRPr>
          </a:p>
          <a:p>
            <a:pPr marL="0" indent="0">
              <a:lnSpc>
                <a:spcPct val="80000"/>
              </a:lnSpc>
              <a:buFontTx/>
              <a:buNone/>
            </a:pPr>
            <a:r>
              <a:rPr lang="fr-FR" sz="2800" b="1">
                <a:sym typeface="Wingdings 2" pitchFamily="18" charset="2"/>
              </a:rPr>
              <a:t>x</a:t>
            </a:r>
            <a:r>
              <a:rPr lang="fr-FR" sz="2400" b="1"/>
              <a:t> Peu / pas</a:t>
            </a:r>
            <a:endParaRPr lang="fr-FR" sz="2400" b="1">
              <a:sym typeface="Wingdings 2" pitchFamily="18" charset="2"/>
            </a:endParaRPr>
          </a:p>
          <a:p>
            <a:pPr marL="0" indent="0">
              <a:lnSpc>
                <a:spcPct val="80000"/>
              </a:lnSpc>
              <a:buFontTx/>
              <a:buNone/>
            </a:pPr>
            <a:r>
              <a:rPr lang="fr-FR" sz="2400" b="1">
                <a:sym typeface="Wingdings 2" pitchFamily="18" charset="2"/>
              </a:rPr>
              <a:t></a:t>
            </a:r>
            <a:r>
              <a:rPr lang="fr-FR" sz="2400" b="1"/>
              <a:t> Non applicable</a:t>
            </a:r>
          </a:p>
          <a:p>
            <a:pPr marL="0" indent="0">
              <a:lnSpc>
                <a:spcPct val="80000"/>
              </a:lnSpc>
              <a:buFontTx/>
              <a:buNone/>
            </a:pPr>
            <a:r>
              <a:rPr lang="fr-FR" sz="2400" b="1"/>
              <a:t>			Discussion</a:t>
            </a:r>
          </a:p>
          <a:p>
            <a:pPr marL="0" indent="0">
              <a:lnSpc>
                <a:spcPct val="80000"/>
              </a:lnSpc>
              <a:buFontTx/>
              <a:buNone/>
            </a:pPr>
            <a:endParaRPr lang="fr-F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ATA PowerPoint Template - Dynamic Sky v01">
  <a:themeElements>
    <a:clrScheme name="IATA PowerPoint Template - Dynamic Sky v01 14">
      <a:dk1>
        <a:srgbClr val="000000"/>
      </a:dk1>
      <a:lt1>
        <a:srgbClr val="FFFFFF"/>
      </a:lt1>
      <a:dk2>
        <a:srgbClr val="000000"/>
      </a:dk2>
      <a:lt2>
        <a:srgbClr val="808080"/>
      </a:lt2>
      <a:accent1>
        <a:srgbClr val="B5DC11"/>
      </a:accent1>
      <a:accent2>
        <a:srgbClr val="FF850A"/>
      </a:accent2>
      <a:accent3>
        <a:srgbClr val="FFFFFF"/>
      </a:accent3>
      <a:accent4>
        <a:srgbClr val="000000"/>
      </a:accent4>
      <a:accent5>
        <a:srgbClr val="D7EBAA"/>
      </a:accent5>
      <a:accent6>
        <a:srgbClr val="E77808"/>
      </a:accent6>
      <a:hlink>
        <a:srgbClr val="F40F61"/>
      </a:hlink>
      <a:folHlink>
        <a:srgbClr val="A046A8"/>
      </a:folHlink>
    </a:clrScheme>
    <a:fontScheme name="IATA PowerPoint Template - Dynamic Sky v0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ATA PowerPoint Template - Dynamic Sky v0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ATA PowerPoint Template - Dynamic Sky v0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ATA PowerPoint Template - Dynamic Sky v0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ATA PowerPoint Template - Dynamic Sky v0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ATA PowerPoint Template - Dynamic Sky v0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ATA PowerPoint Template - Dynamic Sky v0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ATA PowerPoint Template - Dynamic Sky v0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ATA PowerPoint Template - Dynamic Sky v0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ATA PowerPoint Template - Dynamic Sky v0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ATA PowerPoint Template - Dynamic Sky v0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ATA PowerPoint Template - Dynamic Sky v0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ATA PowerPoint Template - Dynamic Sky v0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IATA PowerPoint Template - Dynamic Sky v01 13">
        <a:dk1>
          <a:srgbClr val="000000"/>
        </a:dk1>
        <a:lt1>
          <a:srgbClr val="FFFFFF"/>
        </a:lt1>
        <a:dk2>
          <a:srgbClr val="000000"/>
        </a:dk2>
        <a:lt2>
          <a:srgbClr val="808080"/>
        </a:lt2>
        <a:accent1>
          <a:srgbClr val="B5DC11"/>
        </a:accent1>
        <a:accent2>
          <a:srgbClr val="333399"/>
        </a:accent2>
        <a:accent3>
          <a:srgbClr val="FFFFFF"/>
        </a:accent3>
        <a:accent4>
          <a:srgbClr val="000000"/>
        </a:accent4>
        <a:accent5>
          <a:srgbClr val="D7EBA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ATA PowerPoint Template - Dynamic Sky v01 14">
        <a:dk1>
          <a:srgbClr val="000000"/>
        </a:dk1>
        <a:lt1>
          <a:srgbClr val="FFFFFF"/>
        </a:lt1>
        <a:dk2>
          <a:srgbClr val="000000"/>
        </a:dk2>
        <a:lt2>
          <a:srgbClr val="808080"/>
        </a:lt2>
        <a:accent1>
          <a:srgbClr val="B5DC11"/>
        </a:accent1>
        <a:accent2>
          <a:srgbClr val="FF850A"/>
        </a:accent2>
        <a:accent3>
          <a:srgbClr val="FFFFFF"/>
        </a:accent3>
        <a:accent4>
          <a:srgbClr val="000000"/>
        </a:accent4>
        <a:accent5>
          <a:srgbClr val="D7EBAA"/>
        </a:accent5>
        <a:accent6>
          <a:srgbClr val="E77808"/>
        </a:accent6>
        <a:hlink>
          <a:srgbClr val="F40F61"/>
        </a:hlink>
        <a:folHlink>
          <a:srgbClr val="A046A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4A5655E208A2F42852AC259873231A0" ma:contentTypeVersion="1" ma:contentTypeDescription="Create a new document." ma:contentTypeScope="" ma:versionID="da2648d3121f61cf7a489b84c7d8f426">
  <xsd:schema xmlns:xsd="http://www.w3.org/2001/XMLSchema" xmlns:xs="http://www.w3.org/2001/XMLSchema" xmlns:p="http://schemas.microsoft.com/office/2006/metadata/properties" xmlns:ns1="http://schemas.microsoft.com/sharepoint/v3" targetNamespace="http://schemas.microsoft.com/office/2006/metadata/properties" ma:root="true" ma:fieldsID="e66a3003fdd3fd0bff14be661e6c769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DD94017-0D22-4844-9C7E-926F45412D45}"/>
</file>

<file path=customXml/itemProps2.xml><?xml version="1.0" encoding="utf-8"?>
<ds:datastoreItem xmlns:ds="http://schemas.openxmlformats.org/officeDocument/2006/customXml" ds:itemID="{5FD5D781-6E53-470B-8099-75117808B0C0}"/>
</file>

<file path=customXml/itemProps3.xml><?xml version="1.0" encoding="utf-8"?>
<ds:datastoreItem xmlns:ds="http://schemas.openxmlformats.org/officeDocument/2006/customXml" ds:itemID="{9DCDA948-D488-43AE-8099-C9AF89DACB36}"/>
</file>

<file path=docProps/app.xml><?xml version="1.0" encoding="utf-8"?>
<Properties xmlns="http://schemas.openxmlformats.org/officeDocument/2006/extended-properties" xmlns:vt="http://schemas.openxmlformats.org/officeDocument/2006/docPropsVTypes">
  <TotalTime>2105</TotalTime>
  <Words>1354</Words>
  <Application>Microsoft Office PowerPoint</Application>
  <PresentationFormat>On-screen Show (4:3)</PresentationFormat>
  <Paragraphs>244</Paragraphs>
  <Slides>41</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41</vt:i4>
      </vt:variant>
    </vt:vector>
  </HeadingPairs>
  <TitlesOfParts>
    <vt:vector size="49" baseType="lpstr">
      <vt:lpstr>Arial</vt:lpstr>
      <vt:lpstr>Wingdings 3</vt:lpstr>
      <vt:lpstr>Arial Narrow</vt:lpstr>
      <vt:lpstr>Wingdings</vt:lpstr>
      <vt:lpstr>Wingdings 2</vt:lpstr>
      <vt:lpstr>Times New Roman</vt:lpstr>
      <vt:lpstr>Default Design</vt:lpstr>
      <vt:lpstr>IATA PowerPoint Template - Dynamic Sky v01</vt:lpstr>
      <vt:lpstr>Présentation des résultats du groupe 4 </vt:lpstr>
      <vt:lpstr>0. Le groupe 4</vt:lpstr>
      <vt:lpstr>0. Le groupe 4</vt:lpstr>
      <vt:lpstr>5. Effectuer une analyse d’écarts</vt:lpstr>
      <vt:lpstr>BP 11a</vt:lpstr>
      <vt:lpstr>BP 11a</vt:lpstr>
      <vt:lpstr>BP 11b et 11d</vt:lpstr>
      <vt:lpstr>BP 11b et 11d</vt:lpstr>
      <vt:lpstr>BP 11b et 11d</vt:lpstr>
      <vt:lpstr>BP 11c</vt:lpstr>
      <vt:lpstr>BP 11c-1</vt:lpstr>
      <vt:lpstr>Tableau 11d  Modèle de maturité pour le domaine d’intervention 11  </vt:lpstr>
      <vt:lpstr>Tableau 11d  Modèle de maturité pour le domaine d’intervention 11</vt:lpstr>
      <vt:lpstr>Tableau 11d  Modèle de maturité pour le domaine d’intervention 11</vt:lpstr>
      <vt:lpstr>Tableau 11d  Modèle de maturité pour le domaine d’intervention 11</vt:lpstr>
      <vt:lpstr>Tableau 11d  Modèle de maturité déterminé par le groupe D pour le domaine d’intervention 11  </vt:lpstr>
      <vt:lpstr>Slide 17</vt:lpstr>
      <vt:lpstr>6. Actions recommandées </vt:lpstr>
      <vt:lpstr>6. Actions recommandées</vt:lpstr>
      <vt:lpstr>6. Actions recommandées</vt:lpstr>
      <vt:lpstr>6. Actions recommandées</vt:lpstr>
      <vt:lpstr>6. Actions recommandées</vt:lpstr>
      <vt:lpstr>6. Actions recommandées</vt:lpstr>
      <vt:lpstr>6. Actions recommandées</vt:lpstr>
      <vt:lpstr>6. Actions recommandées</vt:lpstr>
      <vt:lpstr>6. Actions recommandées</vt:lpstr>
      <vt:lpstr>Priorité des actions recommandées selon le niveau de l’indice de changement</vt:lpstr>
      <vt:lpstr>Priorité des actions recommandées selon le niveau de l’indice de changement</vt:lpstr>
      <vt:lpstr>Priorité des actions recommandées selon le niveau de l’indice de changement</vt:lpstr>
      <vt:lpstr>Priorité des actions recommandées selon le niveau de l’indice de changement</vt:lpstr>
      <vt:lpstr>Priorité des actions recommandées selon le niveau de l’indice de changement</vt:lpstr>
      <vt:lpstr>7. Développer un plan d’actions</vt:lpstr>
      <vt:lpstr>Slide 33</vt:lpstr>
      <vt:lpstr>Slide 34</vt:lpstr>
      <vt:lpstr>Slide 35</vt:lpstr>
      <vt:lpstr>Slide 36</vt:lpstr>
      <vt:lpstr>Slide 37</vt:lpstr>
      <vt:lpstr>Slide 38</vt:lpstr>
      <vt:lpstr>Slide 39</vt:lpstr>
      <vt:lpstr>Slide 40</vt:lpstr>
      <vt:lpstr>Slide 41</vt:lpstr>
    </vt:vector>
  </TitlesOfParts>
  <Company>The Boeing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Colombia Workshop</dc:title>
  <dc:creator>mt827b</dc:creator>
  <cp:lastModifiedBy>Maamoune Chakira</cp:lastModifiedBy>
  <cp:revision>76</cp:revision>
  <dcterms:created xsi:type="dcterms:W3CDTF">2007-03-07T00:10:18Z</dcterms:created>
  <dcterms:modified xsi:type="dcterms:W3CDTF">2009-05-14T12:50:07Z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0x01010054A5655E208A2F42852AC259873231A0</vt:lpwstr>
  </property>
  <property fmtid="{D5CDD505-2E9C-101B-9397-08002B2CF9AE}" pid="3" name="Order">
    <vt:r8>32900</vt:r8>
  </property>
  <property fmtid="{D5CDD505-2E9C-101B-9397-08002B2CF9AE}" pid="4" name="TemplateUrl">
    <vt:lpwstr/>
  </property>
  <property fmtid="{D5CDD505-2E9C-101B-9397-08002B2CF9AE}" pid="5" name="_SourceUrl">
    <vt:lpwstr/>
  </property>
  <property fmtid="{D5CDD505-2E9C-101B-9397-08002B2CF9AE}" pid="6" name="_SharedFileIndex">
    <vt:lpwstr/>
  </property>
  <property fmtid="{D5CDD505-2E9C-101B-9397-08002B2CF9AE}" pid="7" name="xd_Signature">
    <vt:bool>false</vt:bool>
  </property>
  <property fmtid="{D5CDD505-2E9C-101B-9397-08002B2CF9AE}" pid="8" name="xd_ProgID">
    <vt:lpwstr/>
  </property>
</Properties>
</file>