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2.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1.xml" ContentType="application/vnd.openxmlformats-officedocument.presentationml.slide+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9.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handoutMasterIdLst>
    <p:handoutMasterId r:id="rId31"/>
  </p:handoutMasterIdLst>
  <p:sldIdLst>
    <p:sldId id="266" r:id="rId2"/>
    <p:sldId id="419" r:id="rId3"/>
    <p:sldId id="420" r:id="rId4"/>
    <p:sldId id="441" r:id="rId5"/>
    <p:sldId id="439" r:id="rId6"/>
    <p:sldId id="440" r:id="rId7"/>
    <p:sldId id="426" r:id="rId8"/>
    <p:sldId id="427" r:id="rId9"/>
    <p:sldId id="428" r:id="rId10"/>
    <p:sldId id="429" r:id="rId11"/>
    <p:sldId id="430" r:id="rId12"/>
    <p:sldId id="361" r:id="rId13"/>
    <p:sldId id="368" r:id="rId14"/>
    <p:sldId id="403" r:id="rId15"/>
    <p:sldId id="364" r:id="rId16"/>
    <p:sldId id="397" r:id="rId17"/>
    <p:sldId id="400" r:id="rId18"/>
    <p:sldId id="378" r:id="rId19"/>
    <p:sldId id="416" r:id="rId20"/>
    <p:sldId id="434" r:id="rId21"/>
    <p:sldId id="417" r:id="rId22"/>
    <p:sldId id="414" r:id="rId23"/>
    <p:sldId id="412" r:id="rId24"/>
    <p:sldId id="425" r:id="rId25"/>
    <p:sldId id="423" r:id="rId26"/>
    <p:sldId id="442" r:id="rId27"/>
    <p:sldId id="373" r:id="rId28"/>
    <p:sldId id="413" r:id="rId29"/>
  </p:sldIdLst>
  <p:sldSz cx="9144000" cy="6858000" type="screen4x3"/>
  <p:notesSz cx="7019925" cy="93059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e Roca" initials="JR"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326"/>
    <a:srgbClr val="3399CC"/>
    <a:srgbClr val="003366"/>
    <a:srgbClr val="F8F8F8"/>
    <a:srgbClr val="EAEAEA"/>
    <a:srgbClr val="808080"/>
    <a:srgbClr val="DDDDDD"/>
    <a:srgbClr val="002A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47" autoAdjust="0"/>
    <p:restoredTop sz="95117" autoAdjust="0"/>
  </p:normalViewPr>
  <p:slideViewPr>
    <p:cSldViewPr snapToGrid="0">
      <p:cViewPr>
        <p:scale>
          <a:sx n="80" d="100"/>
          <a:sy n="80" d="100"/>
        </p:scale>
        <p:origin x="-1218" y="-300"/>
      </p:cViewPr>
      <p:guideLst>
        <p:guide orient="horz" pos="4252"/>
        <p:guide pos="2883"/>
      </p:guideLst>
    </p:cSldViewPr>
  </p:slideViewPr>
  <p:notesTextViewPr>
    <p:cViewPr>
      <p:scale>
        <a:sx n="100" d="100"/>
        <a:sy n="100" d="100"/>
      </p:scale>
      <p:origin x="0" y="0"/>
    </p:cViewPr>
  </p:notesTextViewPr>
  <p:sorterViewPr>
    <p:cViewPr>
      <p:scale>
        <a:sx n="180" d="100"/>
        <a:sy n="180" d="100"/>
      </p:scale>
      <p:origin x="0" y="0"/>
    </p:cViewPr>
  </p:sorterViewPr>
  <p:notesViewPr>
    <p:cSldViewPr snapToGrid="0">
      <p:cViewPr varScale="1">
        <p:scale>
          <a:sx n="70" d="100"/>
          <a:sy n="70" d="100"/>
        </p:scale>
        <p:origin x="-2286" y="-114"/>
      </p:cViewPr>
      <p:guideLst>
        <p:guide orient="horz" pos="2931"/>
        <p:guide pos="221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1" y="0"/>
            <a:ext cx="3041968" cy="465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129027" name="Rectangle 3"/>
          <p:cNvSpPr>
            <a:spLocks noGrp="1" noChangeArrowheads="1"/>
          </p:cNvSpPr>
          <p:nvPr>
            <p:ph type="dt" sz="quarter" idx="1"/>
          </p:nvPr>
        </p:nvSpPr>
        <p:spPr bwMode="auto">
          <a:xfrm>
            <a:off x="3976322" y="0"/>
            <a:ext cx="3041968" cy="465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129028" name="Rectangle 4"/>
          <p:cNvSpPr>
            <a:spLocks noGrp="1" noChangeArrowheads="1"/>
          </p:cNvSpPr>
          <p:nvPr>
            <p:ph type="ftr" sz="quarter" idx="2"/>
          </p:nvPr>
        </p:nvSpPr>
        <p:spPr bwMode="auto">
          <a:xfrm>
            <a:off x="1" y="8839366"/>
            <a:ext cx="3041968" cy="465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129029" name="Rectangle 5"/>
          <p:cNvSpPr>
            <a:spLocks noGrp="1" noChangeArrowheads="1"/>
          </p:cNvSpPr>
          <p:nvPr>
            <p:ph type="sldNum" sz="quarter" idx="3"/>
          </p:nvPr>
        </p:nvSpPr>
        <p:spPr bwMode="auto">
          <a:xfrm>
            <a:off x="3976322" y="8839366"/>
            <a:ext cx="3041968" cy="465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4D9D50A-9F75-454A-8C27-E4EC17921123}" type="slidenum">
              <a:rPr lang="en-GB" altLang="en-US"/>
              <a:pPr/>
              <a:t>‹#›</a:t>
            </a:fld>
            <a:endParaRPr lang="en-GB" altLang="en-US"/>
          </a:p>
        </p:txBody>
      </p:sp>
    </p:spTree>
    <p:extLst>
      <p:ext uri="{BB962C8B-B14F-4D97-AF65-F5344CB8AC3E}">
        <p14:creationId xmlns:p14="http://schemas.microsoft.com/office/powerpoint/2010/main" val="101647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3041968" cy="465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5123" name="Rectangle 3"/>
          <p:cNvSpPr>
            <a:spLocks noGrp="1" noChangeArrowheads="1"/>
          </p:cNvSpPr>
          <p:nvPr>
            <p:ph type="dt" idx="1"/>
          </p:nvPr>
        </p:nvSpPr>
        <p:spPr bwMode="auto">
          <a:xfrm>
            <a:off x="3976322" y="0"/>
            <a:ext cx="3041968" cy="465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5124" name="Rectangle 4"/>
          <p:cNvSpPr>
            <a:spLocks noGrp="1" noRot="1" noChangeAspect="1" noChangeArrowheads="1" noTextEdit="1"/>
          </p:cNvSpPr>
          <p:nvPr>
            <p:ph type="sldImg" idx="2"/>
          </p:nvPr>
        </p:nvSpPr>
        <p:spPr bwMode="auto">
          <a:xfrm>
            <a:off x="1184275" y="698500"/>
            <a:ext cx="4652963" cy="34893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701993" y="4420427"/>
            <a:ext cx="5615940" cy="4187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5126" name="Rectangle 6"/>
          <p:cNvSpPr>
            <a:spLocks noGrp="1" noChangeArrowheads="1"/>
          </p:cNvSpPr>
          <p:nvPr>
            <p:ph type="ftr" sz="quarter" idx="4"/>
          </p:nvPr>
        </p:nvSpPr>
        <p:spPr bwMode="auto">
          <a:xfrm>
            <a:off x="1" y="8839366"/>
            <a:ext cx="3041968" cy="465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5127" name="Rectangle 7"/>
          <p:cNvSpPr>
            <a:spLocks noGrp="1" noChangeArrowheads="1"/>
          </p:cNvSpPr>
          <p:nvPr>
            <p:ph type="sldNum" sz="quarter" idx="5"/>
          </p:nvPr>
        </p:nvSpPr>
        <p:spPr bwMode="auto">
          <a:xfrm>
            <a:off x="3976322" y="8839366"/>
            <a:ext cx="3041968" cy="465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EF1C85C-2D0D-49D5-9C08-611E2226D3D8}" type="slidenum">
              <a:rPr lang="en-GB" altLang="en-US"/>
              <a:pPr/>
              <a:t>‹#›</a:t>
            </a:fld>
            <a:endParaRPr lang="en-GB" altLang="en-US"/>
          </a:p>
        </p:txBody>
      </p:sp>
    </p:spTree>
    <p:extLst>
      <p:ext uri="{BB962C8B-B14F-4D97-AF65-F5344CB8AC3E}">
        <p14:creationId xmlns:p14="http://schemas.microsoft.com/office/powerpoint/2010/main" val="4505861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2AFAAB-E701-494C-8328-723AE6B0BC09}" type="slidenum">
              <a:rPr lang="en-GB" altLang="en-US"/>
              <a:pPr/>
              <a:t>2</a:t>
            </a:fld>
            <a:endParaRPr lang="en-GB" alt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2AFAAB-E701-494C-8328-723AE6B0BC09}" type="slidenum">
              <a:rPr lang="en-GB" altLang="en-US"/>
              <a:pPr/>
              <a:t>7</a:t>
            </a:fld>
            <a:endParaRPr lang="en-GB" alt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2AFAAB-E701-494C-8328-723AE6B0BC09}" type="slidenum">
              <a:rPr lang="en-GB" altLang="en-US"/>
              <a:pPr/>
              <a:t>11</a:t>
            </a:fld>
            <a:endParaRPr lang="en-GB" alt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2AFAAB-E701-494C-8328-723AE6B0BC09}" type="slidenum">
              <a:rPr lang="en-GB" altLang="en-US"/>
              <a:pPr/>
              <a:t>24</a:t>
            </a:fld>
            <a:endParaRPr lang="en-GB" alt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 there are 3 main directions of activities within the 8.33 Implementation Support Project:</a:t>
            </a:r>
          </a:p>
          <a:p>
            <a:r>
              <a:rPr lang="en-GB" dirty="0" smtClean="0"/>
              <a:t>	-</a:t>
            </a:r>
            <a:r>
              <a:rPr lang="en-GB" baseline="0" dirty="0" smtClean="0"/>
              <a:t> monitoring and steering</a:t>
            </a:r>
          </a:p>
          <a:p>
            <a:r>
              <a:rPr lang="en-GB" baseline="0" dirty="0" smtClean="0"/>
              <a:t>	- Coordination of exemptions</a:t>
            </a:r>
          </a:p>
          <a:p>
            <a:r>
              <a:rPr lang="en-GB" baseline="0" dirty="0" smtClean="0"/>
              <a:t>	- awareness and support to implementation</a:t>
            </a:r>
          </a:p>
          <a:p>
            <a:r>
              <a:rPr lang="en-GB" baseline="0" dirty="0" smtClean="0"/>
              <a:t> - note the tasks covered by each of the activities and note the new achievements:</a:t>
            </a:r>
          </a:p>
          <a:p>
            <a:r>
              <a:rPr lang="en-GB" baseline="0" dirty="0" smtClean="0"/>
              <a:t> 	- VHF radio testing campaign – KOM tomorrow in which it is intended to provide feedback to the industry on specific technical issues related to the available radio equipment (8.33)</a:t>
            </a:r>
          </a:p>
          <a:p>
            <a:r>
              <a:rPr lang="en-GB" baseline="0" dirty="0" smtClean="0"/>
              <a:t>	 - GA aircraft and equipment repository – a web based platform for voluntary registration of aircraft owners intended to increase the awareness of the pilots regarding the 8.33 deployment, obtain an up-to-date database of GA aircraft and equipment, provide a basis for eventual funding for retrofit</a:t>
            </a:r>
          </a:p>
          <a:p>
            <a:r>
              <a:rPr lang="en-GB" dirty="0" smtClean="0"/>
              <a:t>	- Impact assessment simulation with the scope of assessment of planned exemptions by states and support the definition of coordinated,</a:t>
            </a:r>
            <a:r>
              <a:rPr lang="en-GB" baseline="0" dirty="0" smtClean="0"/>
              <a:t> and harmonised </a:t>
            </a:r>
            <a:r>
              <a:rPr lang="en-GB" dirty="0" smtClean="0"/>
              <a:t>exemption strategies</a:t>
            </a:r>
          </a:p>
          <a:p>
            <a:endParaRPr lang="en-GB" dirty="0"/>
          </a:p>
        </p:txBody>
      </p:sp>
      <p:sp>
        <p:nvSpPr>
          <p:cNvPr id="4" name="Slide Number Placeholder 3"/>
          <p:cNvSpPr>
            <a:spLocks noGrp="1"/>
          </p:cNvSpPr>
          <p:nvPr>
            <p:ph type="sldNum" sz="quarter" idx="10"/>
          </p:nvPr>
        </p:nvSpPr>
        <p:spPr/>
        <p:txBody>
          <a:bodyPr/>
          <a:lstStyle/>
          <a:p>
            <a:fld id="{BEF1C85C-2D0D-49D5-9C08-611E2226D3D8}" type="slidenum">
              <a:rPr lang="en-GB" altLang="en-US" smtClean="0"/>
              <a:pPr/>
              <a:t>25</a:t>
            </a:fld>
            <a:endParaRPr lang="en-GB" altLang="en-US"/>
          </a:p>
        </p:txBody>
      </p:sp>
    </p:spTree>
    <p:extLst>
      <p:ext uri="{BB962C8B-B14F-4D97-AF65-F5344CB8AC3E}">
        <p14:creationId xmlns:p14="http://schemas.microsoft.com/office/powerpoint/2010/main" val="3952543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 there are 3 main directions of activities within the 8.33 Implementation Support Project:</a:t>
            </a:r>
          </a:p>
          <a:p>
            <a:r>
              <a:rPr lang="en-GB" dirty="0" smtClean="0"/>
              <a:t>	-</a:t>
            </a:r>
            <a:r>
              <a:rPr lang="en-GB" baseline="0" dirty="0" smtClean="0"/>
              <a:t> monitoring and steering</a:t>
            </a:r>
          </a:p>
          <a:p>
            <a:r>
              <a:rPr lang="en-GB" baseline="0" dirty="0" smtClean="0"/>
              <a:t>	- Coordination of exemptions</a:t>
            </a:r>
          </a:p>
          <a:p>
            <a:r>
              <a:rPr lang="en-GB" baseline="0" dirty="0" smtClean="0"/>
              <a:t>	- awareness and support to implementation</a:t>
            </a:r>
          </a:p>
          <a:p>
            <a:r>
              <a:rPr lang="en-GB" baseline="0" dirty="0" smtClean="0"/>
              <a:t> - note the tasks covered by each of the activities and note the new achievements:</a:t>
            </a:r>
          </a:p>
          <a:p>
            <a:r>
              <a:rPr lang="en-GB" baseline="0" dirty="0" smtClean="0"/>
              <a:t> 	- VHF radio testing campaign – KOM tomorrow in which it is intended to provide feedback to the industry on specific technical issues related to the available radio equipment (8.33)</a:t>
            </a:r>
          </a:p>
          <a:p>
            <a:r>
              <a:rPr lang="en-GB" baseline="0" dirty="0" smtClean="0"/>
              <a:t>	 - GA aircraft and equipment repository – a web based platform for voluntary registration of aircraft owners intended to increase the awareness of the pilots regarding the 8.33 deployment, obtain an up-to-date database of GA aircraft and equipment, provide a basis for eventual funding for retrofit</a:t>
            </a:r>
          </a:p>
          <a:p>
            <a:r>
              <a:rPr lang="en-GB" dirty="0" smtClean="0"/>
              <a:t>	- Impact assessment simulation with the scope of assessment of planned exemptions by states and support the definition of coordinated,</a:t>
            </a:r>
            <a:r>
              <a:rPr lang="en-GB" baseline="0" dirty="0" smtClean="0"/>
              <a:t> and harmonised </a:t>
            </a:r>
            <a:r>
              <a:rPr lang="en-GB" dirty="0" smtClean="0"/>
              <a:t>exemption strategies</a:t>
            </a:r>
          </a:p>
          <a:p>
            <a:endParaRPr lang="en-GB" dirty="0"/>
          </a:p>
        </p:txBody>
      </p:sp>
      <p:sp>
        <p:nvSpPr>
          <p:cNvPr id="4" name="Slide Number Placeholder 3"/>
          <p:cNvSpPr>
            <a:spLocks noGrp="1"/>
          </p:cNvSpPr>
          <p:nvPr>
            <p:ph type="sldNum" sz="quarter" idx="10"/>
          </p:nvPr>
        </p:nvSpPr>
        <p:spPr/>
        <p:txBody>
          <a:bodyPr/>
          <a:lstStyle/>
          <a:p>
            <a:fld id="{BEF1C85C-2D0D-49D5-9C08-611E2226D3D8}" type="slidenum">
              <a:rPr lang="en-GB" altLang="en-US" smtClean="0"/>
              <a:pPr/>
              <a:t>26</a:t>
            </a:fld>
            <a:endParaRPr lang="en-GB" altLang="en-US"/>
          </a:p>
        </p:txBody>
      </p:sp>
    </p:spTree>
    <p:extLst>
      <p:ext uri="{BB962C8B-B14F-4D97-AF65-F5344CB8AC3E}">
        <p14:creationId xmlns:p14="http://schemas.microsoft.com/office/powerpoint/2010/main" val="39525433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9" name="Rectangle 7"/>
          <p:cNvSpPr>
            <a:spLocks noChangeArrowheads="1"/>
          </p:cNvSpPr>
          <p:nvPr userDrawn="1"/>
        </p:nvSpPr>
        <p:spPr bwMode="auto">
          <a:xfrm>
            <a:off x="0" y="3429000"/>
            <a:ext cx="9144000" cy="3429000"/>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74" name="Rectangle 2"/>
          <p:cNvSpPr>
            <a:spLocks noGrp="1" noChangeArrowheads="1"/>
          </p:cNvSpPr>
          <p:nvPr>
            <p:ph type="ctrTitle"/>
          </p:nvPr>
        </p:nvSpPr>
        <p:spPr>
          <a:xfrm>
            <a:off x="0" y="1958975"/>
            <a:ext cx="7772400" cy="1470025"/>
          </a:xfrm>
        </p:spPr>
        <p:txBody>
          <a:bodyPr lIns="432000" anchor="b"/>
          <a:lstStyle>
            <a:lvl1pPr>
              <a:defRPr sz="3200"/>
            </a:lvl1pPr>
          </a:lstStyle>
          <a:p>
            <a:pPr lvl="0"/>
            <a:r>
              <a:rPr lang="en-US" altLang="en-US" noProof="0" smtClean="0"/>
              <a:t>Click to edit Master title style</a:t>
            </a:r>
            <a:endParaRPr lang="en-GB" altLang="en-US" noProof="0" smtClean="0"/>
          </a:p>
        </p:txBody>
      </p:sp>
      <p:sp>
        <p:nvSpPr>
          <p:cNvPr id="3075" name="Rectangle 3"/>
          <p:cNvSpPr>
            <a:spLocks noGrp="1" noChangeArrowheads="1"/>
          </p:cNvSpPr>
          <p:nvPr>
            <p:ph type="subTitle" idx="1"/>
          </p:nvPr>
        </p:nvSpPr>
        <p:spPr>
          <a:xfrm>
            <a:off x="0" y="3429000"/>
            <a:ext cx="7083425" cy="900113"/>
          </a:xfrm>
          <a:solidFill>
            <a:srgbClr val="002A54"/>
          </a:solidFill>
        </p:spPr>
        <p:txBody>
          <a:bodyPr lIns="432000" anchor="ctr"/>
          <a:lstStyle>
            <a:lvl1pPr marL="0" indent="0">
              <a:buFont typeface="Wingdings" pitchFamily="2" charset="2"/>
              <a:buNone/>
              <a:defRPr>
                <a:solidFill>
                  <a:schemeClr val="bg1"/>
                </a:solidFill>
              </a:defRPr>
            </a:lvl1pPr>
          </a:lstStyle>
          <a:p>
            <a:pPr lvl="0"/>
            <a:r>
              <a:rPr lang="en-US" altLang="en-US" noProof="0" smtClean="0"/>
              <a:t>Click to edit Master subtitle style</a:t>
            </a:r>
            <a:endParaRPr lang="en-GB" altLang="en-US" noProof="0" smtClean="0"/>
          </a:p>
        </p:txBody>
      </p:sp>
      <p:pic>
        <p:nvPicPr>
          <p:cNvPr id="3085" name="Picture 13" descr="commission-logo-powerpoint"/>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2438" y="180975"/>
            <a:ext cx="1844675" cy="461963"/>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ecl-logo-1"/>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467600" y="0"/>
            <a:ext cx="952500" cy="10477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ltLang="en-US"/>
              <a:t>enter your presentation title</a:t>
            </a:r>
          </a:p>
        </p:txBody>
      </p:sp>
      <p:sp>
        <p:nvSpPr>
          <p:cNvPr id="5" name="Slide Number Placeholder 4"/>
          <p:cNvSpPr>
            <a:spLocks noGrp="1"/>
          </p:cNvSpPr>
          <p:nvPr>
            <p:ph type="sldNum" sz="quarter" idx="11"/>
          </p:nvPr>
        </p:nvSpPr>
        <p:spPr/>
        <p:txBody>
          <a:bodyPr/>
          <a:lstStyle>
            <a:lvl1pPr>
              <a:defRPr/>
            </a:lvl1pPr>
          </a:lstStyle>
          <a:p>
            <a:fld id="{9FA5F61A-DCE3-4836-8E8E-BAF2CFB77B4D}" type="slidenum">
              <a:rPr lang="en-GB" altLang="en-US"/>
              <a:pPr/>
              <a:t>‹#›</a:t>
            </a:fld>
            <a:endParaRPr lang="en-GB" altLang="en-US"/>
          </a:p>
        </p:txBody>
      </p:sp>
    </p:spTree>
    <p:extLst>
      <p:ext uri="{BB962C8B-B14F-4D97-AF65-F5344CB8AC3E}">
        <p14:creationId xmlns:p14="http://schemas.microsoft.com/office/powerpoint/2010/main" val="147187054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77838"/>
            <a:ext cx="2057400" cy="564038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477838"/>
            <a:ext cx="6019800" cy="56403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ltLang="en-US"/>
              <a:t>enter your presentation title</a:t>
            </a:r>
          </a:p>
        </p:txBody>
      </p:sp>
      <p:sp>
        <p:nvSpPr>
          <p:cNvPr id="5" name="Slide Number Placeholder 4"/>
          <p:cNvSpPr>
            <a:spLocks noGrp="1"/>
          </p:cNvSpPr>
          <p:nvPr>
            <p:ph type="sldNum" sz="quarter" idx="11"/>
          </p:nvPr>
        </p:nvSpPr>
        <p:spPr/>
        <p:txBody>
          <a:bodyPr/>
          <a:lstStyle>
            <a:lvl1pPr>
              <a:defRPr/>
            </a:lvl1pPr>
          </a:lstStyle>
          <a:p>
            <a:fld id="{91D537D5-709D-427F-9331-74B9E1112A90}" type="slidenum">
              <a:rPr lang="en-GB" altLang="en-US"/>
              <a:pPr/>
              <a:t>‹#›</a:t>
            </a:fld>
            <a:endParaRPr lang="en-GB" altLang="en-US"/>
          </a:p>
        </p:txBody>
      </p:sp>
    </p:spTree>
    <p:extLst>
      <p:ext uri="{BB962C8B-B14F-4D97-AF65-F5344CB8AC3E}">
        <p14:creationId xmlns:p14="http://schemas.microsoft.com/office/powerpoint/2010/main" val="129345723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ltLang="en-US"/>
              <a:t>enter your presentation title</a:t>
            </a:r>
          </a:p>
        </p:txBody>
      </p:sp>
      <p:sp>
        <p:nvSpPr>
          <p:cNvPr id="5" name="Slide Number Placeholder 4"/>
          <p:cNvSpPr>
            <a:spLocks noGrp="1"/>
          </p:cNvSpPr>
          <p:nvPr>
            <p:ph type="sldNum" sz="quarter" idx="11"/>
          </p:nvPr>
        </p:nvSpPr>
        <p:spPr/>
        <p:txBody>
          <a:bodyPr/>
          <a:lstStyle>
            <a:lvl1pPr>
              <a:defRPr/>
            </a:lvl1pPr>
          </a:lstStyle>
          <a:p>
            <a:fld id="{AA4D2A6A-D929-466B-A581-E9EAF243B4ED}" type="slidenum">
              <a:rPr lang="en-GB" altLang="en-US"/>
              <a:pPr/>
              <a:t>‹#›</a:t>
            </a:fld>
            <a:endParaRPr lang="en-GB" altLang="en-US"/>
          </a:p>
        </p:txBody>
      </p:sp>
    </p:spTree>
    <p:extLst>
      <p:ext uri="{BB962C8B-B14F-4D97-AF65-F5344CB8AC3E}">
        <p14:creationId xmlns:p14="http://schemas.microsoft.com/office/powerpoint/2010/main" val="336923845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GB" altLang="en-US"/>
              <a:t>enter your presentation title</a:t>
            </a:r>
          </a:p>
        </p:txBody>
      </p:sp>
      <p:sp>
        <p:nvSpPr>
          <p:cNvPr id="5" name="Slide Number Placeholder 4"/>
          <p:cNvSpPr>
            <a:spLocks noGrp="1"/>
          </p:cNvSpPr>
          <p:nvPr>
            <p:ph type="sldNum" sz="quarter" idx="11"/>
          </p:nvPr>
        </p:nvSpPr>
        <p:spPr/>
        <p:txBody>
          <a:bodyPr/>
          <a:lstStyle>
            <a:lvl1pPr>
              <a:defRPr/>
            </a:lvl1pPr>
          </a:lstStyle>
          <a:p>
            <a:fld id="{32912363-20CC-42AC-BC4A-AA2863C5B51D}" type="slidenum">
              <a:rPr lang="en-GB" altLang="en-US"/>
              <a:pPr/>
              <a:t>‹#›</a:t>
            </a:fld>
            <a:endParaRPr lang="en-GB" altLang="en-US"/>
          </a:p>
        </p:txBody>
      </p:sp>
    </p:spTree>
    <p:extLst>
      <p:ext uri="{BB962C8B-B14F-4D97-AF65-F5344CB8AC3E}">
        <p14:creationId xmlns:p14="http://schemas.microsoft.com/office/powerpoint/2010/main" val="159091727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14488"/>
            <a:ext cx="4038600" cy="4503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14488"/>
            <a:ext cx="4038600" cy="4503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r>
              <a:rPr lang="en-GB" altLang="en-US"/>
              <a:t>enter your presentation title</a:t>
            </a:r>
          </a:p>
        </p:txBody>
      </p:sp>
      <p:sp>
        <p:nvSpPr>
          <p:cNvPr id="6" name="Slide Number Placeholder 5"/>
          <p:cNvSpPr>
            <a:spLocks noGrp="1"/>
          </p:cNvSpPr>
          <p:nvPr>
            <p:ph type="sldNum" sz="quarter" idx="11"/>
          </p:nvPr>
        </p:nvSpPr>
        <p:spPr/>
        <p:txBody>
          <a:bodyPr/>
          <a:lstStyle>
            <a:lvl1pPr>
              <a:defRPr/>
            </a:lvl1pPr>
          </a:lstStyle>
          <a:p>
            <a:fld id="{F8F023E7-16FA-4E02-92F3-25E01E287AF7}" type="slidenum">
              <a:rPr lang="en-GB" altLang="en-US"/>
              <a:pPr/>
              <a:t>‹#›</a:t>
            </a:fld>
            <a:endParaRPr lang="en-GB" altLang="en-US"/>
          </a:p>
        </p:txBody>
      </p:sp>
    </p:spTree>
    <p:extLst>
      <p:ext uri="{BB962C8B-B14F-4D97-AF65-F5344CB8AC3E}">
        <p14:creationId xmlns:p14="http://schemas.microsoft.com/office/powerpoint/2010/main" val="341197628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r>
              <a:rPr lang="en-GB" altLang="en-US"/>
              <a:t>enter your presentation title</a:t>
            </a:r>
          </a:p>
        </p:txBody>
      </p:sp>
      <p:sp>
        <p:nvSpPr>
          <p:cNvPr id="8" name="Slide Number Placeholder 7"/>
          <p:cNvSpPr>
            <a:spLocks noGrp="1"/>
          </p:cNvSpPr>
          <p:nvPr>
            <p:ph type="sldNum" sz="quarter" idx="11"/>
          </p:nvPr>
        </p:nvSpPr>
        <p:spPr/>
        <p:txBody>
          <a:bodyPr/>
          <a:lstStyle>
            <a:lvl1pPr>
              <a:defRPr/>
            </a:lvl1pPr>
          </a:lstStyle>
          <a:p>
            <a:fld id="{1196B029-158B-4B42-A8FC-E4017425AE94}" type="slidenum">
              <a:rPr lang="en-GB" altLang="en-US"/>
              <a:pPr/>
              <a:t>‹#›</a:t>
            </a:fld>
            <a:endParaRPr lang="en-GB" altLang="en-US"/>
          </a:p>
        </p:txBody>
      </p:sp>
    </p:spTree>
    <p:extLst>
      <p:ext uri="{BB962C8B-B14F-4D97-AF65-F5344CB8AC3E}">
        <p14:creationId xmlns:p14="http://schemas.microsoft.com/office/powerpoint/2010/main" val="42954332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ltLang="en-US"/>
              <a:t>enter your presentation title</a:t>
            </a:r>
          </a:p>
        </p:txBody>
      </p:sp>
      <p:sp>
        <p:nvSpPr>
          <p:cNvPr id="4" name="Slide Number Placeholder 3"/>
          <p:cNvSpPr>
            <a:spLocks noGrp="1"/>
          </p:cNvSpPr>
          <p:nvPr>
            <p:ph type="sldNum" sz="quarter" idx="11"/>
          </p:nvPr>
        </p:nvSpPr>
        <p:spPr/>
        <p:txBody>
          <a:bodyPr/>
          <a:lstStyle>
            <a:lvl1pPr>
              <a:defRPr/>
            </a:lvl1pPr>
          </a:lstStyle>
          <a:p>
            <a:fld id="{0A302884-D116-4890-8AFE-DADDF05BE8BC}" type="slidenum">
              <a:rPr lang="en-GB" altLang="en-US"/>
              <a:pPr/>
              <a:t>‹#›</a:t>
            </a:fld>
            <a:endParaRPr lang="en-GB" altLang="en-US"/>
          </a:p>
        </p:txBody>
      </p:sp>
    </p:spTree>
    <p:extLst>
      <p:ext uri="{BB962C8B-B14F-4D97-AF65-F5344CB8AC3E}">
        <p14:creationId xmlns:p14="http://schemas.microsoft.com/office/powerpoint/2010/main" val="238815459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ltLang="en-US"/>
              <a:t>enter your presentation title</a:t>
            </a:r>
          </a:p>
        </p:txBody>
      </p:sp>
      <p:sp>
        <p:nvSpPr>
          <p:cNvPr id="3" name="Slide Number Placeholder 2"/>
          <p:cNvSpPr>
            <a:spLocks noGrp="1"/>
          </p:cNvSpPr>
          <p:nvPr>
            <p:ph type="sldNum" sz="quarter" idx="11"/>
          </p:nvPr>
        </p:nvSpPr>
        <p:spPr/>
        <p:txBody>
          <a:bodyPr/>
          <a:lstStyle>
            <a:lvl1pPr>
              <a:defRPr/>
            </a:lvl1pPr>
          </a:lstStyle>
          <a:p>
            <a:fld id="{7E608A56-8F79-4734-BB26-2F3A97A183E7}" type="slidenum">
              <a:rPr lang="en-GB" altLang="en-US"/>
              <a:pPr/>
              <a:t>‹#›</a:t>
            </a:fld>
            <a:endParaRPr lang="en-GB" altLang="en-US"/>
          </a:p>
        </p:txBody>
      </p:sp>
    </p:spTree>
    <p:extLst>
      <p:ext uri="{BB962C8B-B14F-4D97-AF65-F5344CB8AC3E}">
        <p14:creationId xmlns:p14="http://schemas.microsoft.com/office/powerpoint/2010/main" val="15948717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ltLang="en-US"/>
              <a:t>enter your presentation title</a:t>
            </a:r>
          </a:p>
        </p:txBody>
      </p:sp>
      <p:sp>
        <p:nvSpPr>
          <p:cNvPr id="6" name="Slide Number Placeholder 5"/>
          <p:cNvSpPr>
            <a:spLocks noGrp="1"/>
          </p:cNvSpPr>
          <p:nvPr>
            <p:ph type="sldNum" sz="quarter" idx="11"/>
          </p:nvPr>
        </p:nvSpPr>
        <p:spPr/>
        <p:txBody>
          <a:bodyPr/>
          <a:lstStyle>
            <a:lvl1pPr>
              <a:defRPr/>
            </a:lvl1pPr>
          </a:lstStyle>
          <a:p>
            <a:fld id="{44190B7D-BF6F-483A-A74D-998CA412A3A2}" type="slidenum">
              <a:rPr lang="en-GB" altLang="en-US"/>
              <a:pPr/>
              <a:t>‹#›</a:t>
            </a:fld>
            <a:endParaRPr lang="en-GB" altLang="en-US"/>
          </a:p>
        </p:txBody>
      </p:sp>
    </p:spTree>
    <p:extLst>
      <p:ext uri="{BB962C8B-B14F-4D97-AF65-F5344CB8AC3E}">
        <p14:creationId xmlns:p14="http://schemas.microsoft.com/office/powerpoint/2010/main" val="147728595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ltLang="en-US"/>
              <a:t>enter your presentation title</a:t>
            </a:r>
          </a:p>
        </p:txBody>
      </p:sp>
      <p:sp>
        <p:nvSpPr>
          <p:cNvPr id="6" name="Slide Number Placeholder 5"/>
          <p:cNvSpPr>
            <a:spLocks noGrp="1"/>
          </p:cNvSpPr>
          <p:nvPr>
            <p:ph type="sldNum" sz="quarter" idx="11"/>
          </p:nvPr>
        </p:nvSpPr>
        <p:spPr/>
        <p:txBody>
          <a:bodyPr/>
          <a:lstStyle>
            <a:lvl1pPr>
              <a:defRPr/>
            </a:lvl1pPr>
          </a:lstStyle>
          <a:p>
            <a:fld id="{14AF7CF6-5532-4B2D-AA6A-06510A0715CA}" type="slidenum">
              <a:rPr lang="en-GB" altLang="en-US"/>
              <a:pPr/>
              <a:t>‹#›</a:t>
            </a:fld>
            <a:endParaRPr lang="en-GB" altLang="en-US"/>
          </a:p>
        </p:txBody>
      </p:sp>
    </p:spTree>
    <p:extLst>
      <p:ext uri="{BB962C8B-B14F-4D97-AF65-F5344CB8AC3E}">
        <p14:creationId xmlns:p14="http://schemas.microsoft.com/office/powerpoint/2010/main" val="258546241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7" name="Rectangle 13"/>
          <p:cNvSpPr>
            <a:spLocks noChangeArrowheads="1"/>
          </p:cNvSpPr>
          <p:nvPr/>
        </p:nvSpPr>
        <p:spPr bwMode="auto">
          <a:xfrm>
            <a:off x="0" y="0"/>
            <a:ext cx="9144000" cy="207963"/>
          </a:xfrm>
          <a:prstGeom prst="rect">
            <a:avLst/>
          </a:prstGeom>
          <a:solidFill>
            <a:srgbClr val="002A5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3" name="Rectangle 9"/>
          <p:cNvSpPr>
            <a:spLocks noChangeArrowheads="1"/>
          </p:cNvSpPr>
          <p:nvPr/>
        </p:nvSpPr>
        <p:spPr bwMode="auto">
          <a:xfrm>
            <a:off x="0" y="6318250"/>
            <a:ext cx="9144000" cy="539750"/>
          </a:xfrm>
          <a:prstGeom prst="rect">
            <a:avLst/>
          </a:prstGeom>
          <a:solidFill>
            <a:srgbClr val="F8F8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6" name="Rectangle 2"/>
          <p:cNvSpPr>
            <a:spLocks noGrp="1" noChangeArrowheads="1"/>
          </p:cNvSpPr>
          <p:nvPr>
            <p:ph type="title"/>
          </p:nvPr>
        </p:nvSpPr>
        <p:spPr bwMode="auto">
          <a:xfrm>
            <a:off x="457200" y="477838"/>
            <a:ext cx="6838950" cy="77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457200" y="1614488"/>
            <a:ext cx="8229600" cy="450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9" name="Rectangle 5"/>
          <p:cNvSpPr>
            <a:spLocks noGrp="1" noChangeArrowheads="1"/>
          </p:cNvSpPr>
          <p:nvPr>
            <p:ph type="ftr" sz="quarter" idx="3"/>
          </p:nvPr>
        </p:nvSpPr>
        <p:spPr bwMode="auto">
          <a:xfrm>
            <a:off x="2481263" y="6572250"/>
            <a:ext cx="417195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000">
                <a:solidFill>
                  <a:srgbClr val="808080"/>
                </a:solidFill>
              </a:defRPr>
            </a:lvl1pPr>
          </a:lstStyle>
          <a:p>
            <a:r>
              <a:rPr lang="en-GB" altLang="en-US"/>
              <a:t>enter your presentation title</a:t>
            </a:r>
          </a:p>
        </p:txBody>
      </p:sp>
      <p:sp>
        <p:nvSpPr>
          <p:cNvPr id="1030" name="Rectangle 6"/>
          <p:cNvSpPr>
            <a:spLocks noGrp="1" noChangeArrowheads="1"/>
          </p:cNvSpPr>
          <p:nvPr>
            <p:ph type="sldNum" sz="quarter" idx="4"/>
          </p:nvPr>
        </p:nvSpPr>
        <p:spPr bwMode="auto">
          <a:xfrm>
            <a:off x="8210550" y="6572250"/>
            <a:ext cx="47625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000">
                <a:solidFill>
                  <a:srgbClr val="808080"/>
                </a:solidFill>
              </a:defRPr>
            </a:lvl1pPr>
          </a:lstStyle>
          <a:p>
            <a:fld id="{8D30678F-5892-4901-A11A-4D50D6C6E10C}" type="slidenum">
              <a:rPr lang="en-GB" altLang="en-US"/>
              <a:pPr/>
              <a:t>‹#›</a:t>
            </a:fld>
            <a:endParaRPr lang="en-GB" altLang="en-US"/>
          </a:p>
        </p:txBody>
      </p:sp>
      <p:pic>
        <p:nvPicPr>
          <p:cNvPr id="1039" name="Picture 15" descr="commission-logo-powerpoint"/>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519113" y="6407150"/>
            <a:ext cx="13684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17" descr="ecl-logo-1"/>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467600" y="0"/>
            <a:ext cx="952500" cy="10477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hdr="0" dt="0"/>
  <p:txStyles>
    <p:titleStyle>
      <a:lvl1pPr algn="l" rtl="0" eaLnBrk="1" fontAlgn="base" hangingPunct="1">
        <a:spcBef>
          <a:spcPct val="0"/>
        </a:spcBef>
        <a:spcAft>
          <a:spcPct val="0"/>
        </a:spcAft>
        <a:defRPr sz="2400">
          <a:solidFill>
            <a:srgbClr val="003366"/>
          </a:solidFill>
          <a:latin typeface="+mj-lt"/>
          <a:ea typeface="+mj-ea"/>
          <a:cs typeface="+mj-cs"/>
        </a:defRPr>
      </a:lvl1pPr>
      <a:lvl2pPr algn="l" rtl="0" eaLnBrk="1" fontAlgn="base" hangingPunct="1">
        <a:spcBef>
          <a:spcPct val="0"/>
        </a:spcBef>
        <a:spcAft>
          <a:spcPct val="0"/>
        </a:spcAft>
        <a:defRPr sz="2400">
          <a:solidFill>
            <a:srgbClr val="003366"/>
          </a:solidFill>
          <a:latin typeface="Arial" charset="0"/>
        </a:defRPr>
      </a:lvl2pPr>
      <a:lvl3pPr algn="l" rtl="0" eaLnBrk="1" fontAlgn="base" hangingPunct="1">
        <a:spcBef>
          <a:spcPct val="0"/>
        </a:spcBef>
        <a:spcAft>
          <a:spcPct val="0"/>
        </a:spcAft>
        <a:defRPr sz="2400">
          <a:solidFill>
            <a:srgbClr val="003366"/>
          </a:solidFill>
          <a:latin typeface="Arial" charset="0"/>
        </a:defRPr>
      </a:lvl3pPr>
      <a:lvl4pPr algn="l" rtl="0" eaLnBrk="1" fontAlgn="base" hangingPunct="1">
        <a:spcBef>
          <a:spcPct val="0"/>
        </a:spcBef>
        <a:spcAft>
          <a:spcPct val="0"/>
        </a:spcAft>
        <a:defRPr sz="2400">
          <a:solidFill>
            <a:srgbClr val="003366"/>
          </a:solidFill>
          <a:latin typeface="Arial" charset="0"/>
        </a:defRPr>
      </a:lvl4pPr>
      <a:lvl5pPr algn="l" rtl="0" eaLnBrk="1" fontAlgn="base" hangingPunct="1">
        <a:spcBef>
          <a:spcPct val="0"/>
        </a:spcBef>
        <a:spcAft>
          <a:spcPct val="0"/>
        </a:spcAft>
        <a:defRPr sz="2400">
          <a:solidFill>
            <a:srgbClr val="003366"/>
          </a:solidFill>
          <a:latin typeface="Arial" charset="0"/>
        </a:defRPr>
      </a:lvl5pPr>
      <a:lvl6pPr marL="457200" algn="l" rtl="0" eaLnBrk="1" fontAlgn="base" hangingPunct="1">
        <a:spcBef>
          <a:spcPct val="0"/>
        </a:spcBef>
        <a:spcAft>
          <a:spcPct val="0"/>
        </a:spcAft>
        <a:defRPr sz="2400">
          <a:solidFill>
            <a:srgbClr val="003366"/>
          </a:solidFill>
          <a:latin typeface="Arial" charset="0"/>
        </a:defRPr>
      </a:lvl6pPr>
      <a:lvl7pPr marL="914400" algn="l" rtl="0" eaLnBrk="1" fontAlgn="base" hangingPunct="1">
        <a:spcBef>
          <a:spcPct val="0"/>
        </a:spcBef>
        <a:spcAft>
          <a:spcPct val="0"/>
        </a:spcAft>
        <a:defRPr sz="2400">
          <a:solidFill>
            <a:srgbClr val="003366"/>
          </a:solidFill>
          <a:latin typeface="Arial" charset="0"/>
        </a:defRPr>
      </a:lvl7pPr>
      <a:lvl8pPr marL="1371600" algn="l" rtl="0" eaLnBrk="1" fontAlgn="base" hangingPunct="1">
        <a:spcBef>
          <a:spcPct val="0"/>
        </a:spcBef>
        <a:spcAft>
          <a:spcPct val="0"/>
        </a:spcAft>
        <a:defRPr sz="2400">
          <a:solidFill>
            <a:srgbClr val="003366"/>
          </a:solidFill>
          <a:latin typeface="Arial" charset="0"/>
        </a:defRPr>
      </a:lvl8pPr>
      <a:lvl9pPr marL="1828800" algn="l" rtl="0" eaLnBrk="1" fontAlgn="base" hangingPunct="1">
        <a:spcBef>
          <a:spcPct val="0"/>
        </a:spcBef>
        <a:spcAft>
          <a:spcPct val="0"/>
        </a:spcAft>
        <a:defRPr sz="2400">
          <a:solidFill>
            <a:srgbClr val="003366"/>
          </a:solidFill>
          <a:latin typeface="Arial" charset="0"/>
        </a:defRPr>
      </a:lvl9pPr>
    </p:titleStyle>
    <p:bodyStyle>
      <a:lvl1pPr marL="342900" indent="-342900" algn="l" rtl="0" eaLnBrk="1" fontAlgn="base" hangingPunct="1">
        <a:spcBef>
          <a:spcPct val="20000"/>
        </a:spcBef>
        <a:spcAft>
          <a:spcPct val="0"/>
        </a:spcAft>
        <a:buClr>
          <a:srgbClr val="3399CC"/>
        </a:buClr>
        <a:buFont typeface="Wingding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lr>
          <a:srgbClr val="3399CC"/>
        </a:buClr>
        <a:buFont typeface="Wingdings" pitchFamily="2" charset="2"/>
        <a:buChar char="§"/>
        <a:defRPr>
          <a:solidFill>
            <a:schemeClr val="tx1"/>
          </a:solidFill>
          <a:latin typeface="+mn-lt"/>
        </a:defRPr>
      </a:lvl2pPr>
      <a:lvl3pPr marL="1143000" indent="-228600" algn="l" rtl="0" eaLnBrk="1" fontAlgn="base" hangingPunct="1">
        <a:spcBef>
          <a:spcPct val="20000"/>
        </a:spcBef>
        <a:spcAft>
          <a:spcPct val="0"/>
        </a:spcAft>
        <a:buClr>
          <a:srgbClr val="3399CC"/>
        </a:buClr>
        <a:buFont typeface="Wingdings" pitchFamily="2" charset="2"/>
        <a:buChar char="§"/>
        <a:defRPr sz="1600">
          <a:solidFill>
            <a:schemeClr val="tx1"/>
          </a:solidFill>
          <a:latin typeface="+mn-lt"/>
        </a:defRPr>
      </a:lvl3pPr>
      <a:lvl4pPr marL="1600200" indent="-228600" algn="l" rtl="0" eaLnBrk="1" fontAlgn="base" hangingPunct="1">
        <a:spcBef>
          <a:spcPct val="20000"/>
        </a:spcBef>
        <a:spcAft>
          <a:spcPct val="0"/>
        </a:spcAft>
        <a:buClr>
          <a:srgbClr val="3399CC"/>
        </a:buClr>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buClr>
          <a:srgbClr val="3399CC"/>
        </a:buClr>
        <a:buFont typeface="Wingdings" pitchFamily="2" charset="2"/>
        <a:buChar char="§"/>
        <a:defRPr sz="1200">
          <a:solidFill>
            <a:schemeClr val="tx1"/>
          </a:solidFill>
          <a:latin typeface="+mn-lt"/>
        </a:defRPr>
      </a:lvl5pPr>
      <a:lvl6pPr marL="2514600" indent="-228600" algn="l" rtl="0" eaLnBrk="1" fontAlgn="base" hangingPunct="1">
        <a:spcBef>
          <a:spcPct val="20000"/>
        </a:spcBef>
        <a:spcAft>
          <a:spcPct val="0"/>
        </a:spcAft>
        <a:buClr>
          <a:srgbClr val="3399CC"/>
        </a:buClr>
        <a:buFont typeface="Wingdings" pitchFamily="2" charset="2"/>
        <a:buChar char="§"/>
        <a:defRPr sz="1200">
          <a:solidFill>
            <a:schemeClr val="tx1"/>
          </a:solidFill>
          <a:latin typeface="+mn-lt"/>
        </a:defRPr>
      </a:lvl6pPr>
      <a:lvl7pPr marL="2971800" indent="-228600" algn="l" rtl="0" eaLnBrk="1" fontAlgn="base" hangingPunct="1">
        <a:spcBef>
          <a:spcPct val="20000"/>
        </a:spcBef>
        <a:spcAft>
          <a:spcPct val="0"/>
        </a:spcAft>
        <a:buClr>
          <a:srgbClr val="3399CC"/>
        </a:buClr>
        <a:buFont typeface="Wingdings" pitchFamily="2" charset="2"/>
        <a:buChar char="§"/>
        <a:defRPr sz="1200">
          <a:solidFill>
            <a:schemeClr val="tx1"/>
          </a:solidFill>
          <a:latin typeface="+mn-lt"/>
        </a:defRPr>
      </a:lvl7pPr>
      <a:lvl8pPr marL="3429000" indent="-228600" algn="l" rtl="0" eaLnBrk="1" fontAlgn="base" hangingPunct="1">
        <a:spcBef>
          <a:spcPct val="20000"/>
        </a:spcBef>
        <a:spcAft>
          <a:spcPct val="0"/>
        </a:spcAft>
        <a:buClr>
          <a:srgbClr val="3399CC"/>
        </a:buClr>
        <a:buFont typeface="Wingdings" pitchFamily="2" charset="2"/>
        <a:buChar char="§"/>
        <a:defRPr sz="1200">
          <a:solidFill>
            <a:schemeClr val="tx1"/>
          </a:solidFill>
          <a:latin typeface="+mn-lt"/>
        </a:defRPr>
      </a:lvl8pPr>
      <a:lvl9pPr marL="3886200" indent="-228600" algn="l" rtl="0" eaLnBrk="1" fontAlgn="base" hangingPunct="1">
        <a:spcBef>
          <a:spcPct val="20000"/>
        </a:spcBef>
        <a:spcAft>
          <a:spcPct val="0"/>
        </a:spcAft>
        <a:buClr>
          <a:srgbClr val="3399CC"/>
        </a:buClr>
        <a:buFont typeface="Wingdings" pitchFamily="2" charset="2"/>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833radio.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eurocontrol.int/833"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ext.eurocontrol.int/833/Airspace_8.33kHz_Radio.html"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8.33@eurocontrol.int" TargetMode="External"/><Relationship Id="rId2" Type="http://schemas.openxmlformats.org/officeDocument/2006/relationships/hyperlink" Target="http://www.eurocontrol.int/833"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8" name="Rectangle 8"/>
          <p:cNvSpPr>
            <a:spLocks noGrp="1" noChangeArrowheads="1"/>
          </p:cNvSpPr>
          <p:nvPr>
            <p:ph type="ctrTitle"/>
          </p:nvPr>
        </p:nvSpPr>
        <p:spPr/>
        <p:txBody>
          <a:bodyPr/>
          <a:lstStyle/>
          <a:p>
            <a:r>
              <a:rPr lang="en-GB" altLang="en-US" dirty="0" smtClean="0"/>
              <a:t>8.33kHz VCS Implementation </a:t>
            </a:r>
            <a:endParaRPr lang="en-US" altLang="en-US" dirty="0"/>
          </a:p>
        </p:txBody>
      </p:sp>
      <p:sp>
        <p:nvSpPr>
          <p:cNvPr id="122889" name="Rectangle 9"/>
          <p:cNvSpPr>
            <a:spLocks noGrp="1" noChangeArrowheads="1"/>
          </p:cNvSpPr>
          <p:nvPr>
            <p:ph type="subTitle" idx="1"/>
          </p:nvPr>
        </p:nvSpPr>
        <p:spPr/>
        <p:txBody>
          <a:bodyPr/>
          <a:lstStyle/>
          <a:p>
            <a:r>
              <a:rPr lang="en-GB" dirty="0" smtClean="0"/>
              <a:t>Implementation progress </a:t>
            </a:r>
            <a:r>
              <a:rPr lang="en-GB" dirty="0" smtClean="0"/>
              <a:t>report</a:t>
            </a:r>
          </a:p>
          <a:p>
            <a:r>
              <a:rPr lang="en-US" altLang="en-US" dirty="0"/>
              <a:t>EUR/NAT MID Preparatory </a:t>
            </a:r>
            <a:r>
              <a:rPr lang="en-US" altLang="en-US" dirty="0" smtClean="0"/>
              <a:t>Workshop </a:t>
            </a:r>
            <a:endParaRPr lang="en-US" altLang="en-US" dirty="0"/>
          </a:p>
        </p:txBody>
      </p:sp>
      <p:sp>
        <p:nvSpPr>
          <p:cNvPr id="122890" name="Text Box 10"/>
          <p:cNvSpPr txBox="1">
            <a:spLocks noChangeArrowheads="1"/>
          </p:cNvSpPr>
          <p:nvPr/>
        </p:nvSpPr>
        <p:spPr bwMode="auto">
          <a:xfrm>
            <a:off x="3946358" y="5708650"/>
            <a:ext cx="454041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25000"/>
              </a:spcBef>
            </a:pPr>
            <a:r>
              <a:rPr lang="en-GB" altLang="en-US" sz="1400" dirty="0" smtClean="0">
                <a:solidFill>
                  <a:schemeClr val="bg1"/>
                </a:solidFill>
              </a:rPr>
              <a:t>Jacky </a:t>
            </a:r>
            <a:r>
              <a:rPr lang="en-GB" altLang="en-US" sz="1400" dirty="0" err="1" smtClean="0">
                <a:solidFill>
                  <a:schemeClr val="bg1"/>
                </a:solidFill>
              </a:rPr>
              <a:t>Pouzet</a:t>
            </a:r>
            <a:endParaRPr lang="en-GB" altLang="en-US" sz="1400" dirty="0">
              <a:solidFill>
                <a:schemeClr val="bg1"/>
              </a:solidFill>
            </a:endParaRPr>
          </a:p>
          <a:p>
            <a:pPr algn="r">
              <a:spcBef>
                <a:spcPct val="25000"/>
              </a:spcBef>
            </a:pPr>
            <a:r>
              <a:rPr lang="en-GB" altLang="en-US" sz="1200" dirty="0" smtClean="0">
                <a:solidFill>
                  <a:srgbClr val="3399CC"/>
                </a:solidFill>
              </a:rPr>
              <a:t>HOU - CFC</a:t>
            </a:r>
          </a:p>
          <a:p>
            <a:pPr algn="r">
              <a:spcBef>
                <a:spcPct val="25000"/>
              </a:spcBef>
            </a:pPr>
            <a:r>
              <a:rPr lang="en-GB" altLang="en-US" sz="1200" dirty="0" smtClean="0">
                <a:solidFill>
                  <a:srgbClr val="3399CC"/>
                </a:solidFill>
              </a:rPr>
              <a:t>Network Manager</a:t>
            </a:r>
            <a:endParaRPr lang="en-GB" altLang="en-US" sz="1200" dirty="0">
              <a:solidFill>
                <a:srgbClr val="3399CC"/>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35" y="477838"/>
            <a:ext cx="7695445" cy="776287"/>
          </a:xfrm>
        </p:spPr>
        <p:txBody>
          <a:bodyPr/>
          <a:lstStyle/>
          <a:p>
            <a:r>
              <a:rPr lang="en-GB" dirty="0" smtClean="0"/>
              <a:t>8.33VCS Implementation planning</a:t>
            </a:r>
            <a:endParaRPr lang="en-GB" dirty="0"/>
          </a:p>
        </p:txBody>
      </p:sp>
      <p:sp>
        <p:nvSpPr>
          <p:cNvPr id="5" name="Slide Number Placeholder 4"/>
          <p:cNvSpPr>
            <a:spLocks noGrp="1"/>
          </p:cNvSpPr>
          <p:nvPr>
            <p:ph type="sldNum" sz="quarter" idx="11"/>
          </p:nvPr>
        </p:nvSpPr>
        <p:spPr/>
        <p:txBody>
          <a:bodyPr/>
          <a:lstStyle/>
          <a:p>
            <a:fld id="{AA4D2A6A-D929-466B-A581-E9EAF243B4ED}" type="slidenum">
              <a:rPr lang="en-GB" altLang="en-US" smtClean="0"/>
              <a:pPr/>
              <a:t>10</a:t>
            </a:fld>
            <a:endParaRPr lang="en-GB" altLang="en-US"/>
          </a:p>
        </p:txBody>
      </p:sp>
      <p:sp>
        <p:nvSpPr>
          <p:cNvPr id="6" name="Footer Placeholder 3"/>
          <p:cNvSpPr>
            <a:spLocks noGrp="1"/>
          </p:cNvSpPr>
          <p:nvPr>
            <p:ph type="ftr" sz="quarter" idx="10"/>
          </p:nvPr>
        </p:nvSpPr>
        <p:spPr>
          <a:xfrm>
            <a:off x="2481263" y="6572250"/>
            <a:ext cx="4171950" cy="269875"/>
          </a:xfrm>
        </p:spPr>
        <p:txBody>
          <a:bodyPr/>
          <a:lstStyle/>
          <a:p>
            <a:r>
              <a:rPr lang="en-GB" dirty="0" smtClean="0"/>
              <a:t>8.33VCS Implementation Support</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447184136"/>
              </p:ext>
            </p:extLst>
          </p:nvPr>
        </p:nvGraphicFramePr>
        <p:xfrm>
          <a:off x="267112" y="1159700"/>
          <a:ext cx="8520628" cy="1482090"/>
        </p:xfrm>
        <a:graphic>
          <a:graphicData uri="http://schemas.openxmlformats.org/drawingml/2006/table">
            <a:tbl>
              <a:tblPr>
                <a:tableStyleId>{5C22544A-7EE6-4342-B048-85BDC9FD1C3A}</a:tableStyleId>
              </a:tblPr>
              <a:tblGrid>
                <a:gridCol w="1290190"/>
                <a:gridCol w="1666495"/>
                <a:gridCol w="1532101"/>
                <a:gridCol w="2123437"/>
                <a:gridCol w="1908405"/>
              </a:tblGrid>
              <a:tr h="387989">
                <a:tc>
                  <a:txBody>
                    <a:bodyPr/>
                    <a:lstStyle/>
                    <a:p>
                      <a:pPr algn="ctr" fontAlgn="b"/>
                      <a:endParaRPr lang="en-GB" sz="1600" b="0" i="0" u="none" strike="noStrike" dirty="0">
                        <a:solidFill>
                          <a:srgbClr val="000000"/>
                        </a:solidFill>
                        <a:effectLst/>
                        <a:latin typeface="Calibri"/>
                      </a:endParaRPr>
                    </a:p>
                  </a:txBody>
                  <a:tcPr marL="9525" marR="9525" marT="9525" marB="0" anchor="ctr"/>
                </a:tc>
                <a:tc>
                  <a:txBody>
                    <a:bodyPr/>
                    <a:lstStyle/>
                    <a:p>
                      <a:pPr algn="ctr" fontAlgn="b"/>
                      <a:r>
                        <a:rPr lang="en-GB" sz="1600" u="none" strike="noStrike" dirty="0">
                          <a:effectLst/>
                        </a:rPr>
                        <a:t>during 2016</a:t>
                      </a:r>
                      <a:endParaRPr lang="en-GB" sz="1600" b="0" i="0" u="none" strike="noStrike" dirty="0">
                        <a:solidFill>
                          <a:srgbClr val="000000"/>
                        </a:solidFill>
                        <a:effectLst/>
                        <a:latin typeface="Calibri"/>
                      </a:endParaRPr>
                    </a:p>
                  </a:txBody>
                  <a:tcPr marL="9525" marR="9525" marT="9525" marB="0" anchor="ctr"/>
                </a:tc>
                <a:tc>
                  <a:txBody>
                    <a:bodyPr/>
                    <a:lstStyle/>
                    <a:p>
                      <a:pPr algn="ctr" fontAlgn="b"/>
                      <a:r>
                        <a:rPr lang="en-GB" sz="1600" u="none" strike="noStrike">
                          <a:effectLst/>
                        </a:rPr>
                        <a:t> during 2017</a:t>
                      </a:r>
                      <a:endParaRPr lang="en-GB" sz="1600" b="0" i="0" u="none" strike="noStrike">
                        <a:solidFill>
                          <a:srgbClr val="000000"/>
                        </a:solidFill>
                        <a:effectLst/>
                        <a:latin typeface="Calibri"/>
                      </a:endParaRPr>
                    </a:p>
                  </a:txBody>
                  <a:tcPr marL="9525" marR="9525" marT="9525" marB="0" anchor="ctr"/>
                </a:tc>
                <a:tc>
                  <a:txBody>
                    <a:bodyPr/>
                    <a:lstStyle/>
                    <a:p>
                      <a:pPr algn="ctr" fontAlgn="b"/>
                      <a:r>
                        <a:rPr lang="en-GB" sz="1600" u="none" strike="noStrike">
                          <a:effectLst/>
                        </a:rPr>
                        <a:t>during 2018</a:t>
                      </a:r>
                      <a:endParaRPr lang="en-GB" sz="1600" b="0" i="0" u="none" strike="noStrike">
                        <a:solidFill>
                          <a:srgbClr val="000000"/>
                        </a:solidFill>
                        <a:effectLst/>
                        <a:latin typeface="Calibri"/>
                      </a:endParaRPr>
                    </a:p>
                  </a:txBody>
                  <a:tcPr marL="9525" marR="9525" marT="9525" marB="0" anchor="ctr"/>
                </a:tc>
                <a:tc>
                  <a:txBody>
                    <a:bodyPr/>
                    <a:lstStyle/>
                    <a:p>
                      <a:pPr algn="ctr" fontAlgn="b"/>
                      <a:r>
                        <a:rPr lang="en-US" sz="1600" u="none" strike="noStrike" dirty="0">
                          <a:effectLst/>
                        </a:rPr>
                        <a:t>no plan or beyond 2018</a:t>
                      </a:r>
                      <a:endParaRPr lang="en-US" sz="1600" b="0" i="0" u="none" strike="noStrike" dirty="0">
                        <a:solidFill>
                          <a:srgbClr val="000000"/>
                        </a:solidFill>
                        <a:effectLst/>
                        <a:latin typeface="Calibri"/>
                      </a:endParaRPr>
                    </a:p>
                  </a:txBody>
                  <a:tcPr marL="9525" marR="9525" marT="9525" marB="0" anchor="ctr"/>
                </a:tc>
              </a:tr>
              <a:tr h="387989">
                <a:tc>
                  <a:txBody>
                    <a:bodyPr/>
                    <a:lstStyle/>
                    <a:p>
                      <a:pPr algn="l" fontAlgn="b"/>
                      <a:r>
                        <a:rPr lang="en-GB" sz="1600" u="none" strike="noStrike" dirty="0">
                          <a:effectLst/>
                        </a:rPr>
                        <a:t>No </a:t>
                      </a:r>
                      <a:r>
                        <a:rPr lang="en-GB" sz="1600" u="none" strike="noStrike" dirty="0" smtClean="0">
                          <a:effectLst/>
                        </a:rPr>
                        <a:t>Assignments planned for conversion</a:t>
                      </a:r>
                      <a:endParaRPr lang="en-GB" sz="1600" b="0" i="0" u="none" strike="noStrike" dirty="0">
                        <a:solidFill>
                          <a:srgbClr val="000000"/>
                        </a:solidFill>
                        <a:effectLst/>
                        <a:latin typeface="Calibri"/>
                      </a:endParaRPr>
                    </a:p>
                  </a:txBody>
                  <a:tcPr marL="9525" marR="9525" marT="9525" marB="0" anchor="ctr"/>
                </a:tc>
                <a:tc>
                  <a:txBody>
                    <a:bodyPr/>
                    <a:lstStyle/>
                    <a:p>
                      <a:pPr algn="ctr" fontAlgn="b"/>
                      <a:r>
                        <a:rPr lang="en-GB" sz="1600" u="none" strike="noStrike" dirty="0">
                          <a:effectLst/>
                        </a:rPr>
                        <a:t>11</a:t>
                      </a:r>
                      <a:endParaRPr lang="en-GB" sz="1600" b="0" i="0" u="none" strike="noStrike" dirty="0">
                        <a:solidFill>
                          <a:srgbClr val="000000"/>
                        </a:solidFill>
                        <a:effectLst/>
                        <a:latin typeface="Calibri"/>
                      </a:endParaRPr>
                    </a:p>
                  </a:txBody>
                  <a:tcPr marL="9525" marR="9525" marT="9525" marB="0" anchor="ctr"/>
                </a:tc>
                <a:tc>
                  <a:txBody>
                    <a:bodyPr/>
                    <a:lstStyle/>
                    <a:p>
                      <a:pPr algn="ctr" fontAlgn="b"/>
                      <a:r>
                        <a:rPr lang="en-GB" sz="1600" u="none" strike="noStrike" dirty="0" smtClean="0">
                          <a:effectLst/>
                        </a:rPr>
                        <a:t>222</a:t>
                      </a:r>
                      <a:endParaRPr lang="en-GB" sz="1600" b="0" i="0" u="none" strike="noStrike" dirty="0">
                        <a:solidFill>
                          <a:srgbClr val="000000"/>
                        </a:solidFill>
                        <a:effectLst/>
                        <a:latin typeface="Calibri"/>
                      </a:endParaRPr>
                    </a:p>
                  </a:txBody>
                  <a:tcPr marL="9525" marR="9525" marT="9525" marB="0" anchor="ctr"/>
                </a:tc>
                <a:tc>
                  <a:txBody>
                    <a:bodyPr/>
                    <a:lstStyle/>
                    <a:p>
                      <a:pPr algn="ctr" fontAlgn="b"/>
                      <a:r>
                        <a:rPr lang="en-GB" sz="1600" u="none" strike="noStrike" dirty="0" smtClean="0">
                          <a:effectLst/>
                        </a:rPr>
                        <a:t>3178</a:t>
                      </a:r>
                      <a:endParaRPr lang="en-GB" sz="1600" b="0" i="0" u="none" strike="noStrike" dirty="0">
                        <a:solidFill>
                          <a:srgbClr val="000000"/>
                        </a:solidFill>
                        <a:effectLst/>
                        <a:latin typeface="Calibri"/>
                      </a:endParaRPr>
                    </a:p>
                  </a:txBody>
                  <a:tcPr marL="9525" marR="9525" marT="9525" marB="0" anchor="ctr"/>
                </a:tc>
                <a:tc>
                  <a:txBody>
                    <a:bodyPr/>
                    <a:lstStyle/>
                    <a:p>
                      <a:pPr algn="ctr" fontAlgn="b"/>
                      <a:r>
                        <a:rPr lang="en-GB" sz="1600" u="none" strike="noStrike" dirty="0" smtClean="0">
                          <a:effectLst/>
                        </a:rPr>
                        <a:t>2025</a:t>
                      </a:r>
                      <a:endParaRPr lang="en-GB" sz="1600" b="0" i="0" u="none" strike="noStrike" dirty="0">
                        <a:solidFill>
                          <a:srgbClr val="000000"/>
                        </a:solidFill>
                        <a:effectLst/>
                        <a:latin typeface="Calibri"/>
                      </a:endParaRPr>
                    </a:p>
                  </a:txBody>
                  <a:tcPr marL="9525" marR="9525" marT="9525" marB="0" anchor="ct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7557" y="2615911"/>
            <a:ext cx="5932673" cy="390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448702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2D8E7941-F3EE-49A1-9BA7-6D461B52E712}" type="slidenum">
              <a:rPr lang="en-GB" altLang="en-US"/>
              <a:pPr/>
              <a:t>11</a:t>
            </a:fld>
            <a:endParaRPr lang="en-GB" altLang="en-US"/>
          </a:p>
        </p:txBody>
      </p:sp>
      <p:sp>
        <p:nvSpPr>
          <p:cNvPr id="121858" name="Rectangle 2"/>
          <p:cNvSpPr>
            <a:spLocks noGrp="1" noChangeArrowheads="1"/>
          </p:cNvSpPr>
          <p:nvPr>
            <p:ph type="title"/>
          </p:nvPr>
        </p:nvSpPr>
        <p:spPr/>
        <p:txBody>
          <a:bodyPr/>
          <a:lstStyle/>
          <a:p>
            <a:r>
              <a:rPr lang="en-US" altLang="en-US" dirty="0" smtClean="0"/>
              <a:t>Summary</a:t>
            </a:r>
            <a:endParaRPr lang="en-US" altLang="en-US" dirty="0"/>
          </a:p>
        </p:txBody>
      </p:sp>
      <p:sp>
        <p:nvSpPr>
          <p:cNvPr id="121859" name="Rectangle 3"/>
          <p:cNvSpPr>
            <a:spLocks noGrp="1" noChangeArrowheads="1"/>
          </p:cNvSpPr>
          <p:nvPr>
            <p:ph type="body" idx="1"/>
          </p:nvPr>
        </p:nvSpPr>
        <p:spPr>
          <a:xfrm>
            <a:off x="557868" y="986644"/>
            <a:ext cx="8229600" cy="4499907"/>
          </a:xfrm>
        </p:spPr>
        <p:txBody>
          <a:bodyPr/>
          <a:lstStyle/>
          <a:p>
            <a:endParaRPr lang="en-GB" dirty="0" smtClean="0"/>
          </a:p>
          <a:p>
            <a:endParaRPr lang="en-GB" dirty="0"/>
          </a:p>
          <a:p>
            <a:endParaRPr lang="en-GB" dirty="0" smtClean="0"/>
          </a:p>
          <a:p>
            <a:pPr marL="0" indent="0">
              <a:buNone/>
            </a:pPr>
            <a:endParaRPr lang="en-GB" dirty="0" smtClean="0"/>
          </a:p>
          <a:p>
            <a:r>
              <a:rPr lang="en-GB" dirty="0" smtClean="0">
                <a:solidFill>
                  <a:schemeClr val="bg1">
                    <a:lumMod val="75000"/>
                  </a:schemeClr>
                </a:solidFill>
              </a:rPr>
              <a:t>Regulatory </a:t>
            </a:r>
            <a:r>
              <a:rPr lang="en-GB" dirty="0">
                <a:solidFill>
                  <a:schemeClr val="bg1">
                    <a:lumMod val="75000"/>
                  </a:schemeClr>
                </a:solidFill>
              </a:rPr>
              <a:t>framework</a:t>
            </a:r>
          </a:p>
          <a:p>
            <a:endParaRPr lang="en-GB" dirty="0"/>
          </a:p>
          <a:p>
            <a:r>
              <a:rPr lang="en-GB" dirty="0">
                <a:solidFill>
                  <a:schemeClr val="bg1">
                    <a:lumMod val="75000"/>
                  </a:schemeClr>
                </a:solidFill>
              </a:rPr>
              <a:t>Implementation status and</a:t>
            </a:r>
            <a:br>
              <a:rPr lang="en-GB" dirty="0">
                <a:solidFill>
                  <a:schemeClr val="bg1">
                    <a:lumMod val="75000"/>
                  </a:schemeClr>
                </a:solidFill>
              </a:rPr>
            </a:br>
            <a:r>
              <a:rPr lang="en-GB" dirty="0">
                <a:solidFill>
                  <a:schemeClr val="bg1">
                    <a:lumMod val="75000"/>
                  </a:schemeClr>
                </a:solidFill>
              </a:rPr>
              <a:t>planning</a:t>
            </a:r>
          </a:p>
          <a:p>
            <a:endParaRPr lang="en-GB" dirty="0">
              <a:solidFill>
                <a:schemeClr val="bg2">
                  <a:lumMod val="40000"/>
                  <a:lumOff val="60000"/>
                </a:schemeClr>
              </a:solidFill>
            </a:endParaRPr>
          </a:p>
          <a:p>
            <a:r>
              <a:rPr lang="en-GB" dirty="0"/>
              <a:t>Analysis supporting the </a:t>
            </a:r>
            <a:br>
              <a:rPr lang="en-GB" dirty="0"/>
            </a:br>
            <a:r>
              <a:rPr lang="en-GB" dirty="0"/>
              <a:t>Network Impact Assessment</a:t>
            </a:r>
          </a:p>
          <a:p>
            <a:endParaRPr lang="en-GB" dirty="0">
              <a:solidFill>
                <a:schemeClr val="bg2">
                  <a:lumMod val="40000"/>
                  <a:lumOff val="60000"/>
                </a:schemeClr>
              </a:solidFill>
            </a:endParaRPr>
          </a:p>
          <a:p>
            <a:r>
              <a:rPr lang="en-GB" dirty="0">
                <a:solidFill>
                  <a:schemeClr val="bg1">
                    <a:lumMod val="75000"/>
                  </a:schemeClr>
                </a:solidFill>
              </a:rPr>
              <a:t>8.33kHz VCS NM implementation</a:t>
            </a:r>
            <a:br>
              <a:rPr lang="en-GB" dirty="0">
                <a:solidFill>
                  <a:schemeClr val="bg1">
                    <a:lumMod val="75000"/>
                  </a:schemeClr>
                </a:solidFill>
              </a:rPr>
            </a:br>
            <a:r>
              <a:rPr lang="en-GB" dirty="0">
                <a:solidFill>
                  <a:schemeClr val="bg1">
                    <a:lumMod val="75000"/>
                  </a:schemeClr>
                </a:solidFill>
              </a:rPr>
              <a:t> support</a:t>
            </a:r>
          </a:p>
          <a:p>
            <a:endParaRPr lang="en-GB" dirty="0"/>
          </a:p>
          <a:p>
            <a:pPr marL="0" indent="0">
              <a:buNone/>
            </a:pPr>
            <a:endParaRPr lang="en-GB" dirty="0" smtClean="0">
              <a:solidFill>
                <a:schemeClr val="bg2">
                  <a:lumMod val="40000"/>
                  <a:lumOff val="60000"/>
                </a:schemeClr>
              </a:solidFill>
            </a:endParaRPr>
          </a:p>
          <a:p>
            <a:pPr marL="457200" indent="-457200">
              <a:buFont typeface="Wingdings" pitchFamily="2" charset="2"/>
              <a:buAutoNum type="arabicPeriod"/>
            </a:pPr>
            <a:endParaRPr lang="en-GB" dirty="0" smtClean="0"/>
          </a:p>
          <a:p>
            <a:endParaRPr lang="en-US" altLang="en-US" dirty="0"/>
          </a:p>
        </p:txBody>
      </p:sp>
      <p:sp>
        <p:nvSpPr>
          <p:cNvPr id="7" name="Footer Placeholder 3"/>
          <p:cNvSpPr>
            <a:spLocks noGrp="1"/>
          </p:cNvSpPr>
          <p:nvPr>
            <p:ph type="ftr" sz="quarter" idx="10"/>
          </p:nvPr>
        </p:nvSpPr>
        <p:spPr>
          <a:xfrm>
            <a:off x="2481263" y="6572250"/>
            <a:ext cx="4171950" cy="269875"/>
          </a:xfrm>
        </p:spPr>
        <p:txBody>
          <a:bodyPr/>
          <a:lstStyle/>
          <a:p>
            <a:r>
              <a:rPr lang="en-GB" dirty="0" smtClean="0"/>
              <a:t>8.33VCS Implementation Support</a:t>
            </a:r>
            <a:endParaRPr lang="en-GB" dirty="0"/>
          </a:p>
        </p:txBody>
      </p:sp>
      <p:pic>
        <p:nvPicPr>
          <p:cNvPr id="8" name="Picture 2" descr="C:\Users\bpetrice\Desktop\Impact\charts jpeg\charts jpeg logo\logo2\agregate logo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94374" y="4227615"/>
            <a:ext cx="4049625" cy="2021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047232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35" y="477838"/>
            <a:ext cx="7695445" cy="776287"/>
          </a:xfrm>
        </p:spPr>
        <p:txBody>
          <a:bodyPr/>
          <a:lstStyle/>
          <a:p>
            <a:r>
              <a:rPr lang="en-GB" dirty="0" smtClean="0"/>
              <a:t>Assessment </a:t>
            </a:r>
            <a:r>
              <a:rPr lang="en-GB" dirty="0" smtClean="0"/>
              <a:t>Objective</a:t>
            </a:r>
            <a:endParaRPr lang="en-GB" dirty="0"/>
          </a:p>
        </p:txBody>
      </p:sp>
      <p:sp>
        <p:nvSpPr>
          <p:cNvPr id="3" name="Content Placeholder 2"/>
          <p:cNvSpPr>
            <a:spLocks noGrp="1"/>
          </p:cNvSpPr>
          <p:nvPr>
            <p:ph idx="1"/>
          </p:nvPr>
        </p:nvSpPr>
        <p:spPr>
          <a:xfrm>
            <a:off x="130628" y="960828"/>
            <a:ext cx="8716489" cy="5406721"/>
          </a:xfrm>
        </p:spPr>
        <p:txBody>
          <a:bodyPr/>
          <a:lstStyle/>
          <a:p>
            <a:pPr lvl="1"/>
            <a:endParaRPr lang="en-GB" dirty="0" smtClean="0"/>
          </a:p>
          <a:p>
            <a:pPr lvl="1"/>
            <a:r>
              <a:rPr lang="en-GB" dirty="0" smtClean="0"/>
              <a:t>Evaluate </a:t>
            </a:r>
            <a:r>
              <a:rPr lang="en-GB" dirty="0"/>
              <a:t>the impact of </a:t>
            </a:r>
            <a:r>
              <a:rPr lang="en-GB" dirty="0" smtClean="0"/>
              <a:t>local measures granting exemptions on the VHF spectrum availability</a:t>
            </a:r>
          </a:p>
          <a:p>
            <a:pPr lvl="2"/>
            <a:r>
              <a:rPr lang="en-GB" dirty="0" smtClean="0"/>
              <a:t>As an individual (isolated) effect (State level)</a:t>
            </a:r>
          </a:p>
          <a:p>
            <a:pPr lvl="2"/>
            <a:r>
              <a:rPr lang="en-GB" dirty="0" smtClean="0"/>
              <a:t>Global effect (EU level)</a:t>
            </a:r>
          </a:p>
          <a:p>
            <a:pPr lvl="2"/>
            <a:endParaRPr lang="en-GB" dirty="0"/>
          </a:p>
          <a:p>
            <a:pPr lvl="1"/>
            <a:r>
              <a:rPr lang="en-GB" dirty="0" smtClean="0"/>
              <a:t>Analyse the availability of frequency assignments in the future considering:</a:t>
            </a:r>
          </a:p>
          <a:p>
            <a:pPr lvl="2"/>
            <a:r>
              <a:rPr lang="en-GB" dirty="0" smtClean="0"/>
              <a:t>The </a:t>
            </a:r>
            <a:r>
              <a:rPr lang="en-GB" dirty="0" smtClean="0"/>
              <a:t>forecasted frequency demand for all States</a:t>
            </a:r>
          </a:p>
          <a:p>
            <a:pPr lvl="2"/>
            <a:r>
              <a:rPr lang="en-GB" dirty="0" smtClean="0"/>
              <a:t>Other known constraints (e.g. frequency demand in “non 8.33 States”)</a:t>
            </a:r>
          </a:p>
          <a:p>
            <a:pPr lvl="2"/>
            <a:endParaRPr lang="en-GB" dirty="0" smtClean="0"/>
          </a:p>
          <a:p>
            <a:pPr marL="0" indent="0" algn="ctr">
              <a:buNone/>
            </a:pPr>
            <a:endParaRPr lang="en-US" sz="1600" i="1" dirty="0" smtClean="0"/>
          </a:p>
          <a:p>
            <a:pPr marL="0" indent="0" algn="ctr">
              <a:buNone/>
            </a:pPr>
            <a:endParaRPr lang="en-US" sz="1600" i="1" dirty="0"/>
          </a:p>
          <a:p>
            <a:pPr marL="0" indent="0" algn="ctr">
              <a:buNone/>
            </a:pPr>
            <a:endParaRPr lang="en-US" sz="1600" i="1" dirty="0" smtClean="0"/>
          </a:p>
          <a:p>
            <a:pPr marL="0" indent="0" algn="ctr">
              <a:buNone/>
            </a:pPr>
            <a:endParaRPr lang="en-US" sz="1600" i="1" dirty="0"/>
          </a:p>
          <a:p>
            <a:pPr marL="0" indent="0" algn="ctr">
              <a:buNone/>
            </a:pPr>
            <a:endParaRPr lang="en-US" sz="1600" i="1" dirty="0" smtClean="0"/>
          </a:p>
          <a:p>
            <a:pPr marL="0" indent="0" algn="ctr">
              <a:buNone/>
            </a:pPr>
            <a:r>
              <a:rPr lang="en-US" sz="1600" i="1" dirty="0" smtClean="0"/>
              <a:t>The </a:t>
            </a:r>
            <a:r>
              <a:rPr lang="en-US" sz="1600" i="1" dirty="0"/>
              <a:t>Network Impact is defined by the probability of success in the process of allocating new frequency assignments, taking into account the forecasted demand</a:t>
            </a:r>
            <a:r>
              <a:rPr lang="en-US" sz="1600" i="1" dirty="0" smtClean="0"/>
              <a:t>.</a:t>
            </a:r>
          </a:p>
          <a:p>
            <a:pPr marL="0" indent="0" algn="ctr">
              <a:buNone/>
            </a:pPr>
            <a:r>
              <a:rPr lang="en-US" sz="1600" i="1" dirty="0" smtClean="0"/>
              <a:t>A </a:t>
            </a:r>
            <a:r>
              <a:rPr lang="en-US" sz="1600" i="1" dirty="0"/>
              <a:t>limited Network Impact </a:t>
            </a:r>
            <a:r>
              <a:rPr lang="en-US" sz="1600" i="1" dirty="0" smtClean="0"/>
              <a:t>can be considered in the case in which the future frequency </a:t>
            </a:r>
            <a:r>
              <a:rPr lang="en-US" sz="1600" i="1" dirty="0"/>
              <a:t>demand can be satisfied without significant delays.</a:t>
            </a:r>
          </a:p>
          <a:p>
            <a:pPr marL="0" indent="0" algn="ctr">
              <a:buNone/>
            </a:pPr>
            <a:endParaRPr lang="en-GB" sz="1600" i="1" dirty="0"/>
          </a:p>
          <a:p>
            <a:pPr lvl="1"/>
            <a:endParaRPr lang="en-US" dirty="0" smtClean="0">
              <a:solidFill>
                <a:srgbClr val="001326"/>
              </a:solidFill>
            </a:endParaRPr>
          </a:p>
          <a:p>
            <a:pPr lvl="1"/>
            <a:endParaRPr lang="en-US" dirty="0">
              <a:solidFill>
                <a:srgbClr val="001326"/>
              </a:solidFill>
            </a:endParaRPr>
          </a:p>
          <a:p>
            <a:pPr lvl="1"/>
            <a:endParaRPr lang="en-US" dirty="0"/>
          </a:p>
          <a:p>
            <a:pPr lvl="1"/>
            <a:endParaRPr lang="en-US" dirty="0" smtClean="0"/>
          </a:p>
          <a:p>
            <a:pPr lvl="1"/>
            <a:endParaRPr lang="en-GB" dirty="0">
              <a:solidFill>
                <a:srgbClr val="001326"/>
              </a:solidFill>
            </a:endParaRPr>
          </a:p>
          <a:p>
            <a:endParaRPr lang="en-GB" dirty="0" smtClean="0"/>
          </a:p>
          <a:p>
            <a:endParaRPr lang="en-GB" dirty="0"/>
          </a:p>
          <a:p>
            <a:endParaRPr lang="en-GB" dirty="0" smtClean="0"/>
          </a:p>
          <a:p>
            <a:pPr lvl="1"/>
            <a:endParaRPr lang="en-GB" dirty="0"/>
          </a:p>
          <a:p>
            <a:pPr lvl="1"/>
            <a:endParaRPr lang="en-GB" dirty="0"/>
          </a:p>
          <a:p>
            <a:pPr lvl="1"/>
            <a:endParaRPr lang="en-GB" dirty="0"/>
          </a:p>
          <a:p>
            <a:pPr marL="457200" lvl="1" indent="0">
              <a:buNone/>
            </a:pPr>
            <a:endParaRPr lang="en-GB" dirty="0" smtClean="0"/>
          </a:p>
          <a:p>
            <a:pPr lvl="2"/>
            <a:endParaRPr lang="en-GB" dirty="0" smtClean="0"/>
          </a:p>
          <a:p>
            <a:pPr lvl="2"/>
            <a:endParaRPr lang="en-GB" dirty="0" smtClean="0"/>
          </a:p>
          <a:p>
            <a:pPr lvl="1"/>
            <a:endParaRPr lang="en-GB" dirty="0" smtClean="0"/>
          </a:p>
          <a:p>
            <a:pPr lvl="1"/>
            <a:endParaRPr lang="en-GB" dirty="0" smtClean="0"/>
          </a:p>
          <a:p>
            <a:endParaRPr lang="en-GB" dirty="0"/>
          </a:p>
        </p:txBody>
      </p:sp>
      <p:sp>
        <p:nvSpPr>
          <p:cNvPr id="5" name="Slide Number Placeholder 4"/>
          <p:cNvSpPr>
            <a:spLocks noGrp="1"/>
          </p:cNvSpPr>
          <p:nvPr>
            <p:ph type="sldNum" sz="quarter" idx="11"/>
          </p:nvPr>
        </p:nvSpPr>
        <p:spPr/>
        <p:txBody>
          <a:bodyPr/>
          <a:lstStyle/>
          <a:p>
            <a:fld id="{AA4D2A6A-D929-466B-A581-E9EAF243B4ED}" type="slidenum">
              <a:rPr lang="en-GB" altLang="en-US" smtClean="0"/>
              <a:pPr/>
              <a:t>12</a:t>
            </a:fld>
            <a:endParaRPr lang="en-GB" altLang="en-US"/>
          </a:p>
        </p:txBody>
      </p:sp>
      <p:sp>
        <p:nvSpPr>
          <p:cNvPr id="7" name="Footer Placeholder 3"/>
          <p:cNvSpPr>
            <a:spLocks noGrp="1"/>
          </p:cNvSpPr>
          <p:nvPr>
            <p:ph type="ftr" sz="quarter" idx="10"/>
          </p:nvPr>
        </p:nvSpPr>
        <p:spPr>
          <a:xfrm>
            <a:off x="2481263" y="6572250"/>
            <a:ext cx="4171950" cy="269875"/>
          </a:xfrm>
        </p:spPr>
        <p:txBody>
          <a:bodyPr/>
          <a:lstStyle/>
          <a:p>
            <a:r>
              <a:rPr lang="en-GB" dirty="0" smtClean="0"/>
              <a:t>8.33VCS Implementation Support</a:t>
            </a:r>
            <a:endParaRPr lang="en-GB" dirty="0"/>
          </a:p>
        </p:txBody>
      </p:sp>
    </p:spTree>
    <p:extLst>
      <p:ext uri="{BB962C8B-B14F-4D97-AF65-F5344CB8AC3E}">
        <p14:creationId xmlns:p14="http://schemas.microsoft.com/office/powerpoint/2010/main" val="3432564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4" end="14"/>
                                            </p:txEl>
                                          </p:spTgt>
                                        </p:tgtEl>
                                        <p:attrNameLst>
                                          <p:attrName>style.visibility</p:attrName>
                                        </p:attrNameLst>
                                      </p:cBhvr>
                                      <p:to>
                                        <p:strVal val="visible"/>
                                      </p:to>
                                    </p:set>
                                    <p:anim calcmode="lin" valueType="num">
                                      <p:cBhvr additive="base">
                                        <p:cTn id="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5" end="15"/>
                                            </p:txEl>
                                          </p:spTgt>
                                        </p:tgtEl>
                                        <p:attrNameLst>
                                          <p:attrName>style.visibility</p:attrName>
                                        </p:attrNameLst>
                                      </p:cBhvr>
                                      <p:to>
                                        <p:strVal val="visible"/>
                                      </p:to>
                                    </p:set>
                                    <p:anim calcmode="lin" valueType="num">
                                      <p:cBhvr additive="base">
                                        <p:cTn id="1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35" y="477838"/>
            <a:ext cx="7695445" cy="776287"/>
          </a:xfrm>
        </p:spPr>
        <p:txBody>
          <a:bodyPr/>
          <a:lstStyle/>
          <a:p>
            <a:r>
              <a:rPr lang="en-GB" dirty="0" smtClean="0"/>
              <a:t>Data availability and assumptions</a:t>
            </a:r>
            <a:endParaRPr lang="en-GB" dirty="0"/>
          </a:p>
        </p:txBody>
      </p:sp>
      <p:sp>
        <p:nvSpPr>
          <p:cNvPr id="3" name="Content Placeholder 2"/>
          <p:cNvSpPr>
            <a:spLocks noGrp="1"/>
          </p:cNvSpPr>
          <p:nvPr>
            <p:ph idx="1"/>
          </p:nvPr>
        </p:nvSpPr>
        <p:spPr>
          <a:xfrm>
            <a:off x="130628" y="960828"/>
            <a:ext cx="8716489" cy="5406721"/>
          </a:xfrm>
        </p:spPr>
        <p:txBody>
          <a:bodyPr/>
          <a:lstStyle/>
          <a:p>
            <a:pPr lvl="1"/>
            <a:endParaRPr lang="en-US" dirty="0" smtClean="0"/>
          </a:p>
          <a:p>
            <a:r>
              <a:rPr lang="en-GB" dirty="0" smtClean="0"/>
              <a:t>Assessment is performed based on frequency assignment allocation data:</a:t>
            </a:r>
          </a:p>
          <a:p>
            <a:pPr lvl="1"/>
            <a:r>
              <a:rPr lang="en-GB" dirty="0" smtClean="0"/>
              <a:t>Available in SAFIRE</a:t>
            </a:r>
          </a:p>
          <a:p>
            <a:pPr lvl="2"/>
            <a:r>
              <a:rPr lang="en-GB" dirty="0" smtClean="0"/>
              <a:t>VHF frequency</a:t>
            </a:r>
          </a:p>
          <a:p>
            <a:pPr lvl="2"/>
            <a:r>
              <a:rPr lang="en-GB" dirty="0" smtClean="0"/>
              <a:t>Service</a:t>
            </a:r>
          </a:p>
          <a:p>
            <a:pPr lvl="2"/>
            <a:r>
              <a:rPr lang="en-GB" dirty="0" smtClean="0"/>
              <a:t>Designated Operational Coverage (DOC)</a:t>
            </a:r>
          </a:p>
          <a:p>
            <a:pPr lvl="2"/>
            <a:r>
              <a:rPr lang="en-GB" dirty="0" smtClean="0"/>
              <a:t>8.33 planning (i.e. conversion or exemption)</a:t>
            </a:r>
          </a:p>
          <a:p>
            <a:pPr lvl="1"/>
            <a:r>
              <a:rPr lang="en-GB" dirty="0" smtClean="0"/>
              <a:t>For all states</a:t>
            </a:r>
          </a:p>
          <a:p>
            <a:pPr lvl="2"/>
            <a:r>
              <a:rPr lang="en-GB" dirty="0" smtClean="0"/>
              <a:t>EU Member States (28+2)</a:t>
            </a:r>
          </a:p>
          <a:p>
            <a:pPr lvl="2"/>
            <a:r>
              <a:rPr lang="en-GB" dirty="0" smtClean="0"/>
              <a:t>Non-EU Member States participating in SAFIRE</a:t>
            </a:r>
          </a:p>
          <a:p>
            <a:pPr lvl="1"/>
            <a:r>
              <a:rPr lang="en-GB" dirty="0" smtClean="0"/>
              <a:t>Current frequency congestion &amp; </a:t>
            </a:r>
            <a:br>
              <a:rPr lang="en-GB" dirty="0" smtClean="0"/>
            </a:br>
            <a:r>
              <a:rPr lang="en-GB" dirty="0" smtClean="0"/>
              <a:t>forecasted frequency demand</a:t>
            </a:r>
          </a:p>
          <a:p>
            <a:pPr lvl="2"/>
            <a:r>
              <a:rPr lang="en-GB" dirty="0" smtClean="0"/>
              <a:t>For 25kHz assignments</a:t>
            </a:r>
          </a:p>
          <a:p>
            <a:pPr lvl="2"/>
            <a:r>
              <a:rPr lang="en-GB" dirty="0" smtClean="0"/>
              <a:t>For 8.33kHz assignments</a:t>
            </a:r>
          </a:p>
          <a:p>
            <a:pPr lvl="2"/>
            <a:r>
              <a:rPr lang="en-GB" dirty="0" smtClean="0"/>
              <a:t>In 3 separate areas (Area1, 2 and 3) based on </a:t>
            </a:r>
            <a:br>
              <a:rPr lang="en-GB" dirty="0" smtClean="0"/>
            </a:br>
            <a:r>
              <a:rPr lang="en-GB" dirty="0" smtClean="0"/>
              <a:t>current spectrum congestion</a:t>
            </a:r>
          </a:p>
          <a:p>
            <a:pPr lvl="1"/>
            <a:endParaRPr lang="en-US" dirty="0" smtClean="0"/>
          </a:p>
          <a:p>
            <a:endParaRPr lang="en-US" dirty="0" smtClean="0"/>
          </a:p>
          <a:p>
            <a:pPr lvl="1"/>
            <a:endParaRPr lang="en-US" dirty="0" smtClean="0"/>
          </a:p>
          <a:p>
            <a:endParaRPr lang="en-US" dirty="0"/>
          </a:p>
          <a:p>
            <a:pPr lvl="1"/>
            <a:endParaRPr lang="en-US" dirty="0">
              <a:solidFill>
                <a:srgbClr val="001326"/>
              </a:solidFill>
            </a:endParaRPr>
          </a:p>
          <a:p>
            <a:pPr lvl="1"/>
            <a:endParaRPr lang="en-US" dirty="0"/>
          </a:p>
          <a:p>
            <a:pPr lvl="1"/>
            <a:endParaRPr lang="en-US" dirty="0" smtClean="0"/>
          </a:p>
          <a:p>
            <a:pPr lvl="1"/>
            <a:endParaRPr lang="en-GB" dirty="0">
              <a:solidFill>
                <a:srgbClr val="001326"/>
              </a:solidFill>
            </a:endParaRPr>
          </a:p>
          <a:p>
            <a:endParaRPr lang="en-GB" dirty="0" smtClean="0"/>
          </a:p>
          <a:p>
            <a:endParaRPr lang="en-GB" dirty="0"/>
          </a:p>
          <a:p>
            <a:endParaRPr lang="en-GB" dirty="0" smtClean="0"/>
          </a:p>
          <a:p>
            <a:pPr lvl="1"/>
            <a:endParaRPr lang="en-GB" dirty="0"/>
          </a:p>
          <a:p>
            <a:pPr lvl="1"/>
            <a:endParaRPr lang="en-GB" dirty="0"/>
          </a:p>
          <a:p>
            <a:pPr lvl="1"/>
            <a:endParaRPr lang="en-GB" dirty="0"/>
          </a:p>
          <a:p>
            <a:pPr marL="457200" lvl="1" indent="0">
              <a:buNone/>
            </a:pPr>
            <a:endParaRPr lang="en-GB" dirty="0" smtClean="0"/>
          </a:p>
          <a:p>
            <a:pPr lvl="2"/>
            <a:endParaRPr lang="en-GB" dirty="0" smtClean="0"/>
          </a:p>
          <a:p>
            <a:pPr lvl="2"/>
            <a:endParaRPr lang="en-GB" dirty="0" smtClean="0"/>
          </a:p>
          <a:p>
            <a:pPr lvl="1"/>
            <a:endParaRPr lang="en-GB" dirty="0" smtClean="0"/>
          </a:p>
          <a:p>
            <a:pPr lvl="1"/>
            <a:endParaRPr lang="en-GB" dirty="0" smtClean="0"/>
          </a:p>
          <a:p>
            <a:endParaRPr lang="en-GB" dirty="0"/>
          </a:p>
        </p:txBody>
      </p:sp>
      <p:sp>
        <p:nvSpPr>
          <p:cNvPr id="5" name="Slide Number Placeholder 4"/>
          <p:cNvSpPr>
            <a:spLocks noGrp="1"/>
          </p:cNvSpPr>
          <p:nvPr>
            <p:ph type="sldNum" sz="quarter" idx="11"/>
          </p:nvPr>
        </p:nvSpPr>
        <p:spPr/>
        <p:txBody>
          <a:bodyPr/>
          <a:lstStyle/>
          <a:p>
            <a:fld id="{AA4D2A6A-D929-466B-A581-E9EAF243B4ED}" type="slidenum">
              <a:rPr lang="en-GB" altLang="en-US" smtClean="0"/>
              <a:pPr/>
              <a:t>13</a:t>
            </a:fld>
            <a:endParaRPr lang="en-GB" altLang="en-US"/>
          </a:p>
        </p:txBody>
      </p:sp>
      <p:sp>
        <p:nvSpPr>
          <p:cNvPr id="7" name="Footer Placeholder 3"/>
          <p:cNvSpPr>
            <a:spLocks noGrp="1"/>
          </p:cNvSpPr>
          <p:nvPr>
            <p:ph type="ftr" sz="quarter" idx="10"/>
          </p:nvPr>
        </p:nvSpPr>
        <p:spPr>
          <a:xfrm>
            <a:off x="2481263" y="6572250"/>
            <a:ext cx="4171950" cy="269875"/>
          </a:xfrm>
        </p:spPr>
        <p:txBody>
          <a:bodyPr/>
          <a:lstStyle/>
          <a:p>
            <a:r>
              <a:rPr lang="en-GB" dirty="0" smtClean="0"/>
              <a:t>8.33VCS Implementation Support</a:t>
            </a:r>
            <a:endParaRPr lang="en-GB" dirty="0"/>
          </a:p>
        </p:txBody>
      </p:sp>
      <p:sp>
        <p:nvSpPr>
          <p:cNvPr id="6" name="Rounded Rectangle 5"/>
          <p:cNvSpPr/>
          <p:nvPr/>
        </p:nvSpPr>
        <p:spPr>
          <a:xfrm>
            <a:off x="7889347" y="1772089"/>
            <a:ext cx="669851" cy="43770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solidFill>
                  <a:schemeClr val="tx1"/>
                </a:solidFill>
              </a:rPr>
              <a:t>$e&lt;Ref&gt;</a:t>
            </a:r>
            <a:endParaRPr lang="en-GB" sz="900" dirty="0">
              <a:solidFill>
                <a:schemeClr val="tx1"/>
              </a:solidFill>
            </a:endParaRPr>
          </a:p>
        </p:txBody>
      </p:sp>
      <p:sp>
        <p:nvSpPr>
          <p:cNvPr id="8" name="Rounded Rectangle 7"/>
          <p:cNvSpPr/>
          <p:nvPr/>
        </p:nvSpPr>
        <p:spPr>
          <a:xfrm>
            <a:off x="7901739" y="2973546"/>
            <a:ext cx="669851" cy="432398"/>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solidFill>
                  <a:schemeClr val="tx1"/>
                </a:solidFill>
              </a:rPr>
              <a:t>$</a:t>
            </a:r>
            <a:r>
              <a:rPr lang="en-GB" sz="900" dirty="0" err="1" smtClean="0">
                <a:solidFill>
                  <a:schemeClr val="tx1"/>
                </a:solidFill>
              </a:rPr>
              <a:t>em</a:t>
            </a:r>
            <a:endParaRPr lang="en-GB" sz="900" dirty="0">
              <a:solidFill>
                <a:schemeClr val="tx1"/>
              </a:solidFill>
            </a:endParaRPr>
          </a:p>
        </p:txBody>
      </p:sp>
      <p:sp>
        <p:nvSpPr>
          <p:cNvPr id="9" name="Rounded Rectangle 8"/>
          <p:cNvSpPr/>
          <p:nvPr/>
        </p:nvSpPr>
        <p:spPr>
          <a:xfrm>
            <a:off x="7901739" y="2399392"/>
            <a:ext cx="669851" cy="40226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solidFill>
                  <a:schemeClr val="tx1"/>
                </a:solidFill>
              </a:rPr>
              <a:t>$</a:t>
            </a:r>
            <a:r>
              <a:rPr lang="en-GB" sz="900" dirty="0" err="1" smtClean="0">
                <a:solidFill>
                  <a:schemeClr val="tx1"/>
                </a:solidFill>
              </a:rPr>
              <a:t>es</a:t>
            </a:r>
            <a:endParaRPr lang="en-GB" sz="900" dirty="0">
              <a:solidFill>
                <a:schemeClr val="tx1"/>
              </a:solidFill>
            </a:endParaRPr>
          </a:p>
        </p:txBody>
      </p:sp>
      <p:sp>
        <p:nvSpPr>
          <p:cNvPr id="10" name="Rounded Rectangle 9"/>
          <p:cNvSpPr/>
          <p:nvPr/>
        </p:nvSpPr>
        <p:spPr>
          <a:xfrm>
            <a:off x="6181053" y="1952806"/>
            <a:ext cx="1091617" cy="43770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solidFill>
                  <a:schemeClr val="tx1"/>
                </a:solidFill>
              </a:rPr>
              <a:t>$d(DDMMYY)</a:t>
            </a:r>
            <a:endParaRPr lang="en-GB" sz="900" dirty="0">
              <a:solidFill>
                <a:schemeClr val="tx1"/>
              </a:solidFill>
            </a:endParaRPr>
          </a:p>
        </p:txBody>
      </p:sp>
      <p:sp>
        <p:nvSpPr>
          <p:cNvPr id="11" name="Rounded Rectangle 10"/>
          <p:cNvSpPr/>
          <p:nvPr/>
        </p:nvSpPr>
        <p:spPr>
          <a:xfrm>
            <a:off x="6391935" y="2600523"/>
            <a:ext cx="669851" cy="40226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solidFill>
                  <a:schemeClr val="tx1"/>
                </a:solidFill>
              </a:rPr>
              <a:t>$</a:t>
            </a:r>
            <a:r>
              <a:rPr lang="en-GB" sz="900" dirty="0" err="1" smtClean="0">
                <a:solidFill>
                  <a:schemeClr val="tx1"/>
                </a:solidFill>
              </a:rPr>
              <a:t>ec</a:t>
            </a:r>
            <a:endParaRPr lang="en-GB" sz="900" dirty="0">
              <a:solidFill>
                <a:schemeClr val="tx1"/>
              </a:solidFill>
            </a:endParaRPr>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94640" y="3880237"/>
            <a:ext cx="3447051" cy="2390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553119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119101" y="1383548"/>
            <a:ext cx="2935125" cy="203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67606" y="3336760"/>
            <a:ext cx="4276394" cy="2984528"/>
          </a:xfrm>
          <a:prstGeom prst="rect">
            <a:avLst/>
          </a:prstGeom>
          <a:noFill/>
        </p:spPr>
      </p:pic>
      <p:sp>
        <p:nvSpPr>
          <p:cNvPr id="2" name="Title 1"/>
          <p:cNvSpPr>
            <a:spLocks noGrp="1"/>
          </p:cNvSpPr>
          <p:nvPr>
            <p:ph type="title"/>
          </p:nvPr>
        </p:nvSpPr>
        <p:spPr>
          <a:xfrm>
            <a:off x="90535" y="477838"/>
            <a:ext cx="7695445" cy="776287"/>
          </a:xfrm>
        </p:spPr>
        <p:txBody>
          <a:bodyPr/>
          <a:lstStyle/>
          <a:p>
            <a:r>
              <a:rPr lang="en-GB" dirty="0" smtClean="0"/>
              <a:t>Frequency demand forecast data</a:t>
            </a:r>
            <a:endParaRPr lang="en-GB" dirty="0"/>
          </a:p>
        </p:txBody>
      </p:sp>
      <p:sp>
        <p:nvSpPr>
          <p:cNvPr id="3" name="Content Placeholder 2"/>
          <p:cNvSpPr>
            <a:spLocks noGrp="1"/>
          </p:cNvSpPr>
          <p:nvPr>
            <p:ph idx="1"/>
          </p:nvPr>
        </p:nvSpPr>
        <p:spPr>
          <a:xfrm>
            <a:off x="130628" y="960828"/>
            <a:ext cx="5408935" cy="5406721"/>
          </a:xfrm>
        </p:spPr>
        <p:txBody>
          <a:bodyPr/>
          <a:lstStyle/>
          <a:p>
            <a:pPr lvl="1"/>
            <a:endParaRPr lang="en-US" dirty="0" smtClean="0"/>
          </a:p>
          <a:p>
            <a:pPr lvl="1"/>
            <a:endParaRPr lang="en-US" sz="1600" dirty="0" smtClean="0"/>
          </a:p>
          <a:p>
            <a:r>
              <a:rPr lang="en-US" sz="1600" dirty="0" smtClean="0"/>
              <a:t>The forecast </a:t>
            </a:r>
            <a:r>
              <a:rPr lang="en-US" sz="1600" dirty="0"/>
              <a:t>of future demand </a:t>
            </a:r>
            <a:r>
              <a:rPr lang="en-US" sz="1600" dirty="0" smtClean="0"/>
              <a:t>is based </a:t>
            </a:r>
            <a:r>
              <a:rPr lang="en-US" sz="1600" dirty="0"/>
              <a:t>on </a:t>
            </a:r>
            <a:endParaRPr lang="en-US" sz="1600" dirty="0" smtClean="0"/>
          </a:p>
          <a:p>
            <a:pPr lvl="1"/>
            <a:r>
              <a:rPr lang="en-US" sz="1400" dirty="0" smtClean="0"/>
              <a:t>Analysis </a:t>
            </a:r>
            <a:r>
              <a:rPr lang="en-US" sz="1400" dirty="0"/>
              <a:t>of past frequency demand </a:t>
            </a:r>
            <a:r>
              <a:rPr lang="en-US" sz="1400" dirty="0" smtClean="0"/>
              <a:t>evolution,</a:t>
            </a:r>
          </a:p>
          <a:p>
            <a:pPr lvl="1"/>
            <a:r>
              <a:rPr lang="en-US" sz="1400" dirty="0" smtClean="0"/>
              <a:t>Known </a:t>
            </a:r>
            <a:r>
              <a:rPr lang="en-US" sz="1400" dirty="0"/>
              <a:t>planned developments of the ATM infrastructure </a:t>
            </a:r>
            <a:r>
              <a:rPr lang="en-US" sz="1400" dirty="0" smtClean="0"/>
              <a:t>as covered by the Network </a:t>
            </a:r>
            <a:r>
              <a:rPr lang="en-US" sz="1400" dirty="0"/>
              <a:t>Operations </a:t>
            </a:r>
            <a:r>
              <a:rPr lang="en-US" sz="1400" dirty="0" smtClean="0"/>
              <a:t>Plan</a:t>
            </a:r>
          </a:p>
          <a:p>
            <a:pPr lvl="1"/>
            <a:r>
              <a:rPr lang="en-US" sz="1400" dirty="0" smtClean="0"/>
              <a:t>Validation </a:t>
            </a:r>
            <a:r>
              <a:rPr lang="en-US" sz="1400" dirty="0"/>
              <a:t>and extrapolation of demand trends based on the current </a:t>
            </a:r>
            <a:r>
              <a:rPr lang="en-US" sz="1400" dirty="0" smtClean="0"/>
              <a:t>situation</a:t>
            </a:r>
          </a:p>
          <a:p>
            <a:pPr lvl="1"/>
            <a:r>
              <a:rPr lang="en-US" sz="1400" dirty="0" smtClean="0"/>
              <a:t>Agreed by the States</a:t>
            </a:r>
          </a:p>
          <a:p>
            <a:r>
              <a:rPr lang="en-US" sz="1600" dirty="0" smtClean="0"/>
              <a:t>Specific distribution of the demand was considered depending on the geographical position</a:t>
            </a:r>
          </a:p>
          <a:p>
            <a:pPr lvl="1"/>
            <a:r>
              <a:rPr lang="en-US" sz="1400" dirty="0" smtClean="0"/>
              <a:t>Different trend</a:t>
            </a:r>
          </a:p>
          <a:p>
            <a:pPr lvl="1"/>
            <a:r>
              <a:rPr lang="en-US" sz="1400" dirty="0" smtClean="0"/>
              <a:t>Different demand</a:t>
            </a:r>
          </a:p>
          <a:p>
            <a:pPr lvl="1"/>
            <a:r>
              <a:rPr lang="en-US" sz="1400" dirty="0" smtClean="0"/>
              <a:t>Different ratio between 25kHz and 8.33kHz</a:t>
            </a:r>
            <a:br>
              <a:rPr lang="en-US" sz="1400" dirty="0" smtClean="0"/>
            </a:br>
            <a:r>
              <a:rPr lang="en-US" sz="1400" dirty="0" smtClean="0"/>
              <a:t> assignments demand*</a:t>
            </a:r>
          </a:p>
          <a:p>
            <a:pPr lvl="1"/>
            <a:endParaRPr lang="en-GB" dirty="0">
              <a:solidFill>
                <a:srgbClr val="001326"/>
              </a:solidFill>
            </a:endParaRPr>
          </a:p>
          <a:p>
            <a:endParaRPr lang="en-GB" dirty="0" smtClean="0"/>
          </a:p>
          <a:p>
            <a:endParaRPr lang="en-GB" dirty="0"/>
          </a:p>
          <a:p>
            <a:endParaRPr lang="en-GB" dirty="0" smtClean="0"/>
          </a:p>
          <a:p>
            <a:pPr lvl="1"/>
            <a:endParaRPr lang="en-GB" dirty="0"/>
          </a:p>
          <a:p>
            <a:pPr lvl="1"/>
            <a:endParaRPr lang="en-GB" dirty="0"/>
          </a:p>
          <a:p>
            <a:pPr lvl="1"/>
            <a:endParaRPr lang="en-GB" dirty="0"/>
          </a:p>
          <a:p>
            <a:pPr marL="457200" lvl="1" indent="0">
              <a:buNone/>
            </a:pPr>
            <a:endParaRPr lang="en-GB" dirty="0" smtClean="0"/>
          </a:p>
          <a:p>
            <a:pPr lvl="2"/>
            <a:endParaRPr lang="en-GB" dirty="0" smtClean="0"/>
          </a:p>
          <a:p>
            <a:pPr lvl="2"/>
            <a:endParaRPr lang="en-GB" dirty="0" smtClean="0"/>
          </a:p>
          <a:p>
            <a:pPr lvl="1"/>
            <a:endParaRPr lang="en-GB" dirty="0" smtClean="0"/>
          </a:p>
          <a:p>
            <a:pPr lvl="1"/>
            <a:endParaRPr lang="en-GB" dirty="0" smtClean="0"/>
          </a:p>
          <a:p>
            <a:endParaRPr lang="en-GB" dirty="0"/>
          </a:p>
        </p:txBody>
      </p:sp>
      <p:sp>
        <p:nvSpPr>
          <p:cNvPr id="5" name="Slide Number Placeholder 4"/>
          <p:cNvSpPr>
            <a:spLocks noGrp="1"/>
          </p:cNvSpPr>
          <p:nvPr>
            <p:ph type="sldNum" sz="quarter" idx="11"/>
          </p:nvPr>
        </p:nvSpPr>
        <p:spPr/>
        <p:txBody>
          <a:bodyPr/>
          <a:lstStyle/>
          <a:p>
            <a:fld id="{AA4D2A6A-D929-466B-A581-E9EAF243B4ED}" type="slidenum">
              <a:rPr lang="en-GB" altLang="en-US" smtClean="0"/>
              <a:pPr/>
              <a:t>14</a:t>
            </a:fld>
            <a:endParaRPr lang="en-GB" altLang="en-US"/>
          </a:p>
        </p:txBody>
      </p:sp>
      <p:sp>
        <p:nvSpPr>
          <p:cNvPr id="7" name="Footer Placeholder 3"/>
          <p:cNvSpPr>
            <a:spLocks noGrp="1"/>
          </p:cNvSpPr>
          <p:nvPr>
            <p:ph type="ftr" sz="quarter" idx="10"/>
          </p:nvPr>
        </p:nvSpPr>
        <p:spPr>
          <a:xfrm>
            <a:off x="2481263" y="6572250"/>
            <a:ext cx="4171950" cy="269875"/>
          </a:xfrm>
        </p:spPr>
        <p:txBody>
          <a:bodyPr/>
          <a:lstStyle/>
          <a:p>
            <a:r>
              <a:rPr lang="en-GB" dirty="0" smtClean="0"/>
              <a:t>8.33VCS Implementation Support</a:t>
            </a:r>
            <a:endParaRPr lang="en-GB" dirty="0"/>
          </a:p>
        </p:txBody>
      </p:sp>
      <p:sp>
        <p:nvSpPr>
          <p:cNvPr id="4" name="TextBox 3"/>
          <p:cNvSpPr txBox="1"/>
          <p:nvPr/>
        </p:nvSpPr>
        <p:spPr>
          <a:xfrm>
            <a:off x="71561" y="5383033"/>
            <a:ext cx="4365267" cy="707886"/>
          </a:xfrm>
          <a:prstGeom prst="rect">
            <a:avLst/>
          </a:prstGeom>
          <a:noFill/>
        </p:spPr>
        <p:txBody>
          <a:bodyPr wrap="square" rtlCol="0">
            <a:spAutoFit/>
          </a:bodyPr>
          <a:lstStyle/>
          <a:p>
            <a:r>
              <a:rPr lang="en-GB" sz="1000" i="1" dirty="0" smtClean="0"/>
              <a:t>*Normally a 80%-20% ratio between 8.33kHz/25kHz assignments demand is considered for all services in Area 1&amp;2, while a 20%-80% ratio is considered for Area 3. This is due to States in Area 3 not being covered by the VCS Regulation</a:t>
            </a:r>
            <a:endParaRPr lang="en-GB" sz="1000" i="1" dirty="0"/>
          </a:p>
        </p:txBody>
      </p:sp>
    </p:spTree>
    <p:extLst>
      <p:ext uri="{BB962C8B-B14F-4D97-AF65-F5344CB8AC3E}">
        <p14:creationId xmlns:p14="http://schemas.microsoft.com/office/powerpoint/2010/main" val="341710304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35" y="477838"/>
            <a:ext cx="7695445" cy="776287"/>
          </a:xfrm>
        </p:spPr>
        <p:txBody>
          <a:bodyPr/>
          <a:lstStyle/>
          <a:p>
            <a:r>
              <a:rPr lang="en-GB" dirty="0" smtClean="0"/>
              <a:t>Methodology(</a:t>
            </a:r>
            <a:r>
              <a:rPr lang="en-GB" dirty="0" err="1" smtClean="0"/>
              <a:t>ies</a:t>
            </a:r>
            <a:r>
              <a:rPr lang="en-GB" dirty="0" smtClean="0"/>
              <a:t>)</a:t>
            </a:r>
            <a:endParaRPr lang="en-GB" dirty="0"/>
          </a:p>
        </p:txBody>
      </p:sp>
      <p:sp>
        <p:nvSpPr>
          <p:cNvPr id="3" name="Content Placeholder 2"/>
          <p:cNvSpPr>
            <a:spLocks noGrp="1"/>
          </p:cNvSpPr>
          <p:nvPr>
            <p:ph idx="1"/>
          </p:nvPr>
        </p:nvSpPr>
        <p:spPr>
          <a:xfrm>
            <a:off x="130628" y="960828"/>
            <a:ext cx="8716489" cy="5406721"/>
          </a:xfrm>
        </p:spPr>
        <p:txBody>
          <a:bodyPr/>
          <a:lstStyle/>
          <a:p>
            <a:pPr lvl="1"/>
            <a:endParaRPr lang="en-US" dirty="0" smtClean="0"/>
          </a:p>
          <a:p>
            <a:r>
              <a:rPr lang="en-GB" dirty="0" smtClean="0"/>
              <a:t>Based on frequency demand satisfaction over a period of years (up to 2036)</a:t>
            </a:r>
          </a:p>
          <a:p>
            <a:pPr lvl="1"/>
            <a:r>
              <a:rPr lang="en-US" sz="1600" dirty="0"/>
              <a:t>Measured by assessing the rate of success in finding frequency assignments for the forecasted demand</a:t>
            </a:r>
          </a:p>
          <a:p>
            <a:pPr lvl="2"/>
            <a:r>
              <a:rPr lang="en-GB" dirty="0" smtClean="0"/>
              <a:t>rate of success above 95%</a:t>
            </a:r>
          </a:p>
          <a:p>
            <a:pPr lvl="2"/>
            <a:r>
              <a:rPr lang="en-GB" dirty="0" smtClean="0"/>
              <a:t>rate of success below 95%</a:t>
            </a:r>
          </a:p>
          <a:p>
            <a:pPr lvl="1"/>
            <a:r>
              <a:rPr lang="en-GB" sz="1600" dirty="0" smtClean="0"/>
              <a:t>Dependent on the number of “shifts” allowed</a:t>
            </a:r>
          </a:p>
          <a:p>
            <a:pPr lvl="1"/>
            <a:endParaRPr lang="en-GB" dirty="0"/>
          </a:p>
          <a:p>
            <a:r>
              <a:rPr lang="en-GB" dirty="0" smtClean="0"/>
              <a:t>Based on the number of frequencies available in a geographical location</a:t>
            </a:r>
          </a:p>
          <a:p>
            <a:pPr lvl="1"/>
            <a:r>
              <a:rPr lang="en-GB" sz="1600" dirty="0" smtClean="0"/>
              <a:t>Analysing the contribution of a proposed exemption to the reduction of the number of frequency assignments </a:t>
            </a:r>
            <a:r>
              <a:rPr lang="en-GB" sz="1600" dirty="0"/>
              <a:t>available in </a:t>
            </a:r>
            <a:r>
              <a:rPr lang="en-GB" sz="1600" dirty="0" smtClean="0"/>
              <a:t>a certain area</a:t>
            </a:r>
          </a:p>
          <a:p>
            <a:pPr lvl="1"/>
            <a:r>
              <a:rPr lang="en-US" sz="1600" dirty="0" smtClean="0"/>
              <a:t>Qualifying the impact based on the number </a:t>
            </a:r>
            <a:r>
              <a:rPr lang="en-US" sz="1600" dirty="0"/>
              <a:t>of frequencies available at the geographical location where the loss takes place (i.e. a loss of 10 potential new assignments in a location where 100 frequencies are available has not the same impact as having a similar loss in a location where only 11 are </a:t>
            </a:r>
            <a:r>
              <a:rPr lang="en-US" sz="1600" dirty="0" smtClean="0"/>
              <a:t>available) </a:t>
            </a:r>
          </a:p>
          <a:p>
            <a:pPr lvl="1"/>
            <a:r>
              <a:rPr lang="en-US" sz="1600" dirty="0" smtClean="0"/>
              <a:t>for 2018 (conservative case: minimum conversions vs. maximum no of exemptions)</a:t>
            </a:r>
          </a:p>
          <a:p>
            <a:pPr marL="457200" lvl="1" indent="0">
              <a:buNone/>
            </a:pPr>
            <a:endParaRPr lang="en-US" dirty="0" smtClean="0"/>
          </a:p>
          <a:p>
            <a:endParaRPr lang="en-US" dirty="0"/>
          </a:p>
          <a:p>
            <a:pPr lvl="1"/>
            <a:endParaRPr lang="en-US" dirty="0">
              <a:solidFill>
                <a:srgbClr val="001326"/>
              </a:solidFill>
            </a:endParaRPr>
          </a:p>
          <a:p>
            <a:pPr lvl="1"/>
            <a:endParaRPr lang="en-US" dirty="0"/>
          </a:p>
          <a:p>
            <a:pPr lvl="1"/>
            <a:endParaRPr lang="en-US" dirty="0" smtClean="0"/>
          </a:p>
          <a:p>
            <a:pPr lvl="1"/>
            <a:endParaRPr lang="en-GB" dirty="0">
              <a:solidFill>
                <a:srgbClr val="001326"/>
              </a:solidFill>
            </a:endParaRPr>
          </a:p>
          <a:p>
            <a:endParaRPr lang="en-GB" dirty="0" smtClean="0"/>
          </a:p>
          <a:p>
            <a:endParaRPr lang="en-GB" dirty="0"/>
          </a:p>
          <a:p>
            <a:endParaRPr lang="en-GB" dirty="0" smtClean="0"/>
          </a:p>
          <a:p>
            <a:pPr lvl="1"/>
            <a:endParaRPr lang="en-GB" dirty="0"/>
          </a:p>
          <a:p>
            <a:pPr lvl="1"/>
            <a:endParaRPr lang="en-GB" dirty="0"/>
          </a:p>
          <a:p>
            <a:pPr lvl="1"/>
            <a:endParaRPr lang="en-GB" dirty="0"/>
          </a:p>
          <a:p>
            <a:pPr marL="457200" lvl="1" indent="0">
              <a:buNone/>
            </a:pPr>
            <a:endParaRPr lang="en-GB" dirty="0" smtClean="0"/>
          </a:p>
          <a:p>
            <a:pPr lvl="2"/>
            <a:endParaRPr lang="en-GB" dirty="0" smtClean="0"/>
          </a:p>
          <a:p>
            <a:pPr lvl="2"/>
            <a:endParaRPr lang="en-GB" dirty="0" smtClean="0"/>
          </a:p>
          <a:p>
            <a:pPr lvl="1"/>
            <a:endParaRPr lang="en-GB" dirty="0" smtClean="0"/>
          </a:p>
          <a:p>
            <a:pPr lvl="1"/>
            <a:endParaRPr lang="en-GB" dirty="0" smtClean="0"/>
          </a:p>
          <a:p>
            <a:endParaRPr lang="en-GB" dirty="0"/>
          </a:p>
        </p:txBody>
      </p:sp>
      <p:sp>
        <p:nvSpPr>
          <p:cNvPr id="5" name="Slide Number Placeholder 4"/>
          <p:cNvSpPr>
            <a:spLocks noGrp="1"/>
          </p:cNvSpPr>
          <p:nvPr>
            <p:ph type="sldNum" sz="quarter" idx="11"/>
          </p:nvPr>
        </p:nvSpPr>
        <p:spPr/>
        <p:txBody>
          <a:bodyPr/>
          <a:lstStyle/>
          <a:p>
            <a:fld id="{AA4D2A6A-D929-466B-A581-E9EAF243B4ED}" type="slidenum">
              <a:rPr lang="en-GB" altLang="en-US" smtClean="0"/>
              <a:pPr/>
              <a:t>15</a:t>
            </a:fld>
            <a:endParaRPr lang="en-GB" altLang="en-US"/>
          </a:p>
        </p:txBody>
      </p:sp>
      <p:sp>
        <p:nvSpPr>
          <p:cNvPr id="7" name="Footer Placeholder 3"/>
          <p:cNvSpPr>
            <a:spLocks noGrp="1"/>
          </p:cNvSpPr>
          <p:nvPr>
            <p:ph type="ftr" sz="quarter" idx="10"/>
          </p:nvPr>
        </p:nvSpPr>
        <p:spPr>
          <a:xfrm>
            <a:off x="2481263" y="6572250"/>
            <a:ext cx="4171950" cy="269875"/>
          </a:xfrm>
        </p:spPr>
        <p:txBody>
          <a:bodyPr/>
          <a:lstStyle/>
          <a:p>
            <a:r>
              <a:rPr lang="en-GB" dirty="0" smtClean="0"/>
              <a:t>8.33VCS Implementation Support</a:t>
            </a:r>
            <a:endParaRPr lang="en-GB" dirty="0"/>
          </a:p>
        </p:txBody>
      </p:sp>
      <p:sp>
        <p:nvSpPr>
          <p:cNvPr id="4" name="Rounded Rectangle 3"/>
          <p:cNvSpPr/>
          <p:nvPr/>
        </p:nvSpPr>
        <p:spPr>
          <a:xfrm rot="20382121">
            <a:off x="6567482" y="2543175"/>
            <a:ext cx="1800225" cy="723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Global impact</a:t>
            </a:r>
            <a:endParaRPr lang="en-GB" dirty="0">
              <a:solidFill>
                <a:schemeClr val="tx1"/>
              </a:solidFill>
            </a:endParaRPr>
          </a:p>
        </p:txBody>
      </p:sp>
      <p:sp>
        <p:nvSpPr>
          <p:cNvPr id="8" name="Rounded Rectangle 7"/>
          <p:cNvSpPr/>
          <p:nvPr/>
        </p:nvSpPr>
        <p:spPr>
          <a:xfrm rot="20382121">
            <a:off x="6567481" y="5844327"/>
            <a:ext cx="1800225" cy="723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Individual impact</a:t>
            </a:r>
            <a:endParaRPr lang="en-GB" dirty="0">
              <a:solidFill>
                <a:schemeClr val="tx1"/>
              </a:solidFill>
            </a:endParaRPr>
          </a:p>
        </p:txBody>
      </p:sp>
    </p:spTree>
    <p:extLst>
      <p:ext uri="{BB962C8B-B14F-4D97-AF65-F5344CB8AC3E}">
        <p14:creationId xmlns:p14="http://schemas.microsoft.com/office/powerpoint/2010/main" val="24221108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additive="base">
                                        <p:cTn id="47" dur="500" fill="hold"/>
                                        <p:tgtEl>
                                          <p:spTgt spid="4"/>
                                        </p:tgtEl>
                                        <p:attrNameLst>
                                          <p:attrName>ppt_x</p:attrName>
                                        </p:attrNameLst>
                                      </p:cBhvr>
                                      <p:tavLst>
                                        <p:tav tm="0">
                                          <p:val>
                                            <p:strVal val="#ppt_x"/>
                                          </p:val>
                                        </p:tav>
                                        <p:tav tm="100000">
                                          <p:val>
                                            <p:strVal val="#ppt_x"/>
                                          </p:val>
                                        </p:tav>
                                      </p:tavLst>
                                    </p:anim>
                                    <p:anim calcmode="lin" valueType="num">
                                      <p:cBhvr additive="base">
                                        <p:cTn id="48" dur="500" fill="hold"/>
                                        <p:tgtEl>
                                          <p:spTgt spid="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35" y="477838"/>
            <a:ext cx="7695445" cy="776287"/>
          </a:xfrm>
        </p:spPr>
        <p:txBody>
          <a:bodyPr/>
          <a:lstStyle/>
          <a:p>
            <a:r>
              <a:rPr lang="en-GB" dirty="0" smtClean="0"/>
              <a:t>Frequency </a:t>
            </a:r>
            <a:r>
              <a:rPr lang="en-GB" dirty="0"/>
              <a:t>demand satisfaction</a:t>
            </a:r>
          </a:p>
        </p:txBody>
      </p:sp>
      <p:sp>
        <p:nvSpPr>
          <p:cNvPr id="5" name="Slide Number Placeholder 4"/>
          <p:cNvSpPr>
            <a:spLocks noGrp="1"/>
          </p:cNvSpPr>
          <p:nvPr>
            <p:ph type="sldNum" sz="quarter" idx="11"/>
          </p:nvPr>
        </p:nvSpPr>
        <p:spPr/>
        <p:txBody>
          <a:bodyPr/>
          <a:lstStyle/>
          <a:p>
            <a:fld id="{AA4D2A6A-D929-466B-A581-E9EAF243B4ED}" type="slidenum">
              <a:rPr lang="en-GB" altLang="en-US" smtClean="0"/>
              <a:pPr/>
              <a:t>16</a:t>
            </a:fld>
            <a:endParaRPr lang="en-GB" altLang="en-US"/>
          </a:p>
        </p:txBody>
      </p:sp>
      <p:sp>
        <p:nvSpPr>
          <p:cNvPr id="7" name="Footer Placeholder 3"/>
          <p:cNvSpPr>
            <a:spLocks noGrp="1"/>
          </p:cNvSpPr>
          <p:nvPr>
            <p:ph type="ftr" sz="quarter" idx="10"/>
          </p:nvPr>
        </p:nvSpPr>
        <p:spPr>
          <a:xfrm>
            <a:off x="2481263" y="6572250"/>
            <a:ext cx="4171950" cy="269875"/>
          </a:xfrm>
        </p:spPr>
        <p:txBody>
          <a:bodyPr/>
          <a:lstStyle/>
          <a:p>
            <a:r>
              <a:rPr lang="en-GB" dirty="0" smtClean="0"/>
              <a:t>8.33VCS Implementation Support</a:t>
            </a:r>
            <a:endParaRPr lang="en-GB" dirty="0"/>
          </a:p>
        </p:txBody>
      </p:sp>
      <p:sp>
        <p:nvSpPr>
          <p:cNvPr id="9" name="Content Placeholder 2"/>
          <p:cNvSpPr>
            <a:spLocks noGrp="1"/>
          </p:cNvSpPr>
          <p:nvPr>
            <p:ph idx="1"/>
          </p:nvPr>
        </p:nvSpPr>
        <p:spPr>
          <a:xfrm>
            <a:off x="130628" y="960828"/>
            <a:ext cx="5408935" cy="5406721"/>
          </a:xfrm>
        </p:spPr>
        <p:txBody>
          <a:bodyPr/>
          <a:lstStyle/>
          <a:p>
            <a:pPr lvl="1"/>
            <a:endParaRPr lang="en-US" dirty="0" smtClean="0"/>
          </a:p>
          <a:p>
            <a:pPr lvl="1"/>
            <a:endParaRPr lang="en-US" dirty="0" smtClean="0"/>
          </a:p>
          <a:p>
            <a:r>
              <a:rPr lang="en-US" sz="1800" dirty="0" smtClean="0"/>
              <a:t>Nominal potential implementation scenario</a:t>
            </a:r>
            <a:endParaRPr lang="en-US" sz="1800" dirty="0" smtClean="0"/>
          </a:p>
          <a:p>
            <a:pPr lvl="1"/>
            <a:r>
              <a:rPr lang="en-US" sz="1400" dirty="0"/>
              <a:t>The forecasted frequency demand is satisfactory fulfilled (above 95% satisfaction rate) for Area 1 and 2 States </a:t>
            </a:r>
            <a:endParaRPr lang="en-US" sz="1400" dirty="0" smtClean="0"/>
          </a:p>
          <a:p>
            <a:pPr lvl="1"/>
            <a:r>
              <a:rPr lang="en-US" sz="1400" dirty="0" smtClean="0">
                <a:solidFill>
                  <a:srgbClr val="001326"/>
                </a:solidFill>
              </a:rPr>
              <a:t>A maximum of 2 frequency shifts are allowed in order to allocate a solution</a:t>
            </a:r>
          </a:p>
          <a:p>
            <a:pPr lvl="1"/>
            <a:r>
              <a:rPr lang="en-US" sz="1400" dirty="0" smtClean="0">
                <a:solidFill>
                  <a:srgbClr val="001326"/>
                </a:solidFill>
              </a:rPr>
              <a:t>Until 2028 for Area 3 all </a:t>
            </a:r>
            <a:br>
              <a:rPr lang="en-US" sz="1400" dirty="0" smtClean="0">
                <a:solidFill>
                  <a:srgbClr val="001326"/>
                </a:solidFill>
              </a:rPr>
            </a:br>
            <a:r>
              <a:rPr lang="en-US" sz="1400" dirty="0" smtClean="0">
                <a:solidFill>
                  <a:srgbClr val="001326"/>
                </a:solidFill>
              </a:rPr>
              <a:t>the demand is satisfied </a:t>
            </a:r>
            <a:br>
              <a:rPr lang="en-US" sz="1400" dirty="0" smtClean="0">
                <a:solidFill>
                  <a:srgbClr val="001326"/>
                </a:solidFill>
              </a:rPr>
            </a:br>
            <a:r>
              <a:rPr lang="en-US" sz="1400" dirty="0" smtClean="0">
                <a:solidFill>
                  <a:srgbClr val="001326"/>
                </a:solidFill>
              </a:rPr>
              <a:t>above 95%</a:t>
            </a:r>
          </a:p>
          <a:p>
            <a:pPr lvl="1"/>
            <a:endParaRPr lang="en-US" sz="1400" dirty="0" smtClean="0">
              <a:solidFill>
                <a:srgbClr val="001326"/>
              </a:solidFill>
            </a:endParaRPr>
          </a:p>
          <a:p>
            <a:pPr lvl="1"/>
            <a:endParaRPr lang="en-US" sz="1400" dirty="0">
              <a:solidFill>
                <a:srgbClr val="001326"/>
              </a:solidFill>
            </a:endParaRPr>
          </a:p>
          <a:p>
            <a:pPr lvl="1"/>
            <a:endParaRPr lang="en-US" dirty="0"/>
          </a:p>
          <a:p>
            <a:pPr lvl="1"/>
            <a:endParaRPr lang="en-US" dirty="0" smtClean="0"/>
          </a:p>
          <a:p>
            <a:pPr lvl="1"/>
            <a:endParaRPr lang="en-GB" dirty="0">
              <a:solidFill>
                <a:srgbClr val="001326"/>
              </a:solidFill>
            </a:endParaRPr>
          </a:p>
          <a:p>
            <a:endParaRPr lang="en-GB" dirty="0" smtClean="0"/>
          </a:p>
          <a:p>
            <a:endParaRPr lang="en-GB" dirty="0"/>
          </a:p>
          <a:p>
            <a:endParaRPr lang="en-GB" dirty="0" smtClean="0"/>
          </a:p>
          <a:p>
            <a:pPr lvl="1"/>
            <a:endParaRPr lang="en-GB" dirty="0"/>
          </a:p>
          <a:p>
            <a:pPr lvl="1"/>
            <a:endParaRPr lang="en-GB" dirty="0"/>
          </a:p>
          <a:p>
            <a:pPr lvl="1"/>
            <a:endParaRPr lang="en-GB" dirty="0"/>
          </a:p>
          <a:p>
            <a:pPr marL="457200" lvl="1" indent="0">
              <a:buNone/>
            </a:pPr>
            <a:endParaRPr lang="en-GB" dirty="0" smtClean="0"/>
          </a:p>
          <a:p>
            <a:pPr lvl="2"/>
            <a:endParaRPr lang="en-GB" dirty="0" smtClean="0"/>
          </a:p>
          <a:p>
            <a:pPr lvl="2"/>
            <a:endParaRPr lang="en-GB" dirty="0" smtClean="0"/>
          </a:p>
          <a:p>
            <a:pPr lvl="1"/>
            <a:endParaRPr lang="en-GB" dirty="0" smtClean="0"/>
          </a:p>
          <a:p>
            <a:pPr lvl="1"/>
            <a:endParaRPr lang="en-GB" dirty="0" smtClean="0"/>
          </a:p>
          <a:p>
            <a:endParaRPr lang="en-GB" dirty="0"/>
          </a:p>
        </p:txBody>
      </p:sp>
      <p:pic>
        <p:nvPicPr>
          <p:cNvPr id="8" name="Picture 7"/>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06338" y="2850079"/>
            <a:ext cx="5937662" cy="3544656"/>
          </a:xfrm>
          <a:prstGeom prst="rect">
            <a:avLst/>
          </a:prstGeom>
          <a:noFill/>
        </p:spPr>
      </p:pic>
    </p:spTree>
    <p:extLst>
      <p:ext uri="{BB962C8B-B14F-4D97-AF65-F5344CB8AC3E}">
        <p14:creationId xmlns:p14="http://schemas.microsoft.com/office/powerpoint/2010/main" val="122122996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575" y="477838"/>
            <a:ext cx="7249880" cy="776287"/>
          </a:xfrm>
        </p:spPr>
        <p:txBody>
          <a:bodyPr/>
          <a:lstStyle/>
          <a:p>
            <a:r>
              <a:rPr lang="en-GB" dirty="0" smtClean="0"/>
              <a:t>Frequency Congestion </a:t>
            </a:r>
            <a:r>
              <a:rPr lang="en-GB" dirty="0" smtClean="0"/>
              <a:t>- estimated for end of 2018</a:t>
            </a:r>
            <a:endParaRPr lang="en-GB" dirty="0"/>
          </a:p>
        </p:txBody>
      </p:sp>
      <p:sp>
        <p:nvSpPr>
          <p:cNvPr id="5" name="Slide Number Placeholder 4"/>
          <p:cNvSpPr>
            <a:spLocks noGrp="1"/>
          </p:cNvSpPr>
          <p:nvPr>
            <p:ph type="sldNum" sz="quarter" idx="11"/>
          </p:nvPr>
        </p:nvSpPr>
        <p:spPr/>
        <p:txBody>
          <a:bodyPr/>
          <a:lstStyle/>
          <a:p>
            <a:fld id="{AA4D2A6A-D929-466B-A581-E9EAF243B4ED}" type="slidenum">
              <a:rPr lang="en-GB" altLang="en-US" smtClean="0"/>
              <a:pPr/>
              <a:t>17</a:t>
            </a:fld>
            <a:endParaRPr lang="en-GB" altLang="en-US"/>
          </a:p>
        </p:txBody>
      </p:sp>
      <p:sp>
        <p:nvSpPr>
          <p:cNvPr id="6" name="Footer Placeholder 3"/>
          <p:cNvSpPr>
            <a:spLocks noGrp="1"/>
          </p:cNvSpPr>
          <p:nvPr>
            <p:ph type="ftr" sz="quarter" idx="10"/>
          </p:nvPr>
        </p:nvSpPr>
        <p:spPr>
          <a:xfrm>
            <a:off x="2481263" y="6572250"/>
            <a:ext cx="4171950" cy="269875"/>
          </a:xfrm>
        </p:spPr>
        <p:txBody>
          <a:bodyPr/>
          <a:lstStyle/>
          <a:p>
            <a:r>
              <a:rPr lang="en-GB" dirty="0" smtClean="0"/>
              <a:t>8.33VCS Implementation Support</a:t>
            </a:r>
            <a:endParaRPr lang="en-GB"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7974" y="5888617"/>
            <a:ext cx="8659813"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710594" y="6298192"/>
            <a:ext cx="3257193" cy="400110"/>
          </a:xfrm>
          <a:prstGeom prst="rect">
            <a:avLst/>
          </a:prstGeom>
          <a:noFill/>
        </p:spPr>
        <p:txBody>
          <a:bodyPr wrap="square" rtlCol="0">
            <a:spAutoFit/>
          </a:bodyPr>
          <a:lstStyle/>
          <a:p>
            <a:r>
              <a:rPr lang="en-GB" sz="1000" i="1" dirty="0" smtClean="0"/>
              <a:t>No. of available 8.33kHz channels based on an ACC 50NM radius/FL450 service </a:t>
            </a:r>
            <a:endParaRPr lang="en-GB" sz="1000" i="1" dirty="0"/>
          </a:p>
        </p:txBody>
      </p:sp>
      <p:pic>
        <p:nvPicPr>
          <p:cNvPr id="3074" name="Picture 2" descr="C:\Users\bpetrice\Desktop\Impact\charts jpeg\charts jpeg logo\logo2\congestion - RED logo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9810" y="1136617"/>
            <a:ext cx="7116140" cy="475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4602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574" y="477838"/>
            <a:ext cx="7487387" cy="776287"/>
          </a:xfrm>
        </p:spPr>
        <p:txBody>
          <a:bodyPr/>
          <a:lstStyle/>
          <a:p>
            <a:r>
              <a:rPr lang="en-GB" dirty="0" smtClean="0"/>
              <a:t>Example </a:t>
            </a:r>
            <a:r>
              <a:rPr lang="en-GB" dirty="0" smtClean="0"/>
              <a:t>of exemption spectrum contribution for end 2018</a:t>
            </a:r>
            <a:endParaRPr lang="en-GB" dirty="0"/>
          </a:p>
        </p:txBody>
      </p:sp>
      <p:sp>
        <p:nvSpPr>
          <p:cNvPr id="5" name="Slide Number Placeholder 4"/>
          <p:cNvSpPr>
            <a:spLocks noGrp="1"/>
          </p:cNvSpPr>
          <p:nvPr>
            <p:ph type="sldNum" sz="quarter" idx="11"/>
          </p:nvPr>
        </p:nvSpPr>
        <p:spPr/>
        <p:txBody>
          <a:bodyPr/>
          <a:lstStyle/>
          <a:p>
            <a:fld id="{AA4D2A6A-D929-466B-A581-E9EAF243B4ED}" type="slidenum">
              <a:rPr lang="en-GB" altLang="en-US" smtClean="0"/>
              <a:pPr/>
              <a:t>18</a:t>
            </a:fld>
            <a:endParaRPr lang="en-GB" altLang="en-US"/>
          </a:p>
        </p:txBody>
      </p:sp>
      <p:sp>
        <p:nvSpPr>
          <p:cNvPr id="6" name="Footer Placeholder 3"/>
          <p:cNvSpPr>
            <a:spLocks noGrp="1"/>
          </p:cNvSpPr>
          <p:nvPr>
            <p:ph type="ftr" sz="quarter" idx="10"/>
          </p:nvPr>
        </p:nvSpPr>
        <p:spPr>
          <a:xfrm>
            <a:off x="2481263" y="6572250"/>
            <a:ext cx="4171950" cy="269875"/>
          </a:xfrm>
        </p:spPr>
        <p:txBody>
          <a:bodyPr/>
          <a:lstStyle/>
          <a:p>
            <a:r>
              <a:rPr lang="en-GB" dirty="0" smtClean="0"/>
              <a:t>8.33VCS Implementation Support</a:t>
            </a:r>
            <a:endParaRPr lang="en-GB"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6007838"/>
            <a:ext cx="9143999"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710594" y="6298192"/>
            <a:ext cx="3257193" cy="553998"/>
          </a:xfrm>
          <a:prstGeom prst="rect">
            <a:avLst/>
          </a:prstGeom>
          <a:noFill/>
        </p:spPr>
        <p:txBody>
          <a:bodyPr wrap="square" rtlCol="0">
            <a:spAutoFit/>
          </a:bodyPr>
          <a:lstStyle/>
          <a:p>
            <a:r>
              <a:rPr lang="en-GB" sz="1000" i="1" dirty="0" smtClean="0"/>
              <a:t>No. of 8.33kHz assignments contributing to the spectrum reduction, based on an ACC 50NM radius/FL450 service </a:t>
            </a:r>
            <a:endParaRPr lang="en-GB" sz="1000" i="1" dirty="0"/>
          </a:p>
        </p:txBody>
      </p:sp>
      <p:pic>
        <p:nvPicPr>
          <p:cNvPr id="6146" name="Picture 2" descr="C:\Users\bpetrice\Desktop\Impact\charts jpeg\charts jpeg logo\logo2\IRL logo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13929" y="1138671"/>
            <a:ext cx="7116140" cy="475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18753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35" y="477838"/>
            <a:ext cx="7695445" cy="776287"/>
          </a:xfrm>
        </p:spPr>
        <p:txBody>
          <a:bodyPr/>
          <a:lstStyle/>
          <a:p>
            <a:r>
              <a:rPr lang="en-GB" dirty="0" smtClean="0"/>
              <a:t>Frequency demand variations</a:t>
            </a:r>
            <a:endParaRPr lang="en-GB" dirty="0"/>
          </a:p>
        </p:txBody>
      </p:sp>
      <p:sp>
        <p:nvSpPr>
          <p:cNvPr id="5" name="Slide Number Placeholder 4"/>
          <p:cNvSpPr>
            <a:spLocks noGrp="1"/>
          </p:cNvSpPr>
          <p:nvPr>
            <p:ph type="sldNum" sz="quarter" idx="11"/>
          </p:nvPr>
        </p:nvSpPr>
        <p:spPr/>
        <p:txBody>
          <a:bodyPr/>
          <a:lstStyle/>
          <a:p>
            <a:fld id="{AA4D2A6A-D929-466B-A581-E9EAF243B4ED}" type="slidenum">
              <a:rPr lang="en-GB" altLang="en-US" smtClean="0"/>
              <a:pPr/>
              <a:t>19</a:t>
            </a:fld>
            <a:endParaRPr lang="en-GB" altLang="en-US"/>
          </a:p>
        </p:txBody>
      </p:sp>
      <p:sp>
        <p:nvSpPr>
          <p:cNvPr id="7" name="Footer Placeholder 3"/>
          <p:cNvSpPr>
            <a:spLocks noGrp="1"/>
          </p:cNvSpPr>
          <p:nvPr>
            <p:ph type="ftr" sz="quarter" idx="10"/>
          </p:nvPr>
        </p:nvSpPr>
        <p:spPr>
          <a:xfrm>
            <a:off x="2481263" y="6572250"/>
            <a:ext cx="4171950" cy="269875"/>
          </a:xfrm>
        </p:spPr>
        <p:txBody>
          <a:bodyPr/>
          <a:lstStyle/>
          <a:p>
            <a:r>
              <a:rPr lang="en-GB" dirty="0" smtClean="0"/>
              <a:t>8.33VCS Implementation Support</a:t>
            </a:r>
            <a:endParaRPr lang="en-GB" dirty="0"/>
          </a:p>
        </p:txBody>
      </p:sp>
      <p:sp>
        <p:nvSpPr>
          <p:cNvPr id="8" name="Content Placeholder 2"/>
          <p:cNvSpPr>
            <a:spLocks noGrp="1"/>
          </p:cNvSpPr>
          <p:nvPr>
            <p:ph idx="1"/>
          </p:nvPr>
        </p:nvSpPr>
        <p:spPr>
          <a:xfrm>
            <a:off x="130628" y="960828"/>
            <a:ext cx="5408935" cy="5406721"/>
          </a:xfrm>
        </p:spPr>
        <p:txBody>
          <a:bodyPr/>
          <a:lstStyle/>
          <a:p>
            <a:pPr lvl="1"/>
            <a:endParaRPr lang="en-US" dirty="0" smtClean="0"/>
          </a:p>
          <a:p>
            <a:pPr lvl="1"/>
            <a:endParaRPr lang="en-US" dirty="0" smtClean="0"/>
          </a:p>
          <a:p>
            <a:r>
              <a:rPr lang="en-US" sz="1800" dirty="0" smtClean="0"/>
              <a:t>Double frequency demand (2 shift)</a:t>
            </a:r>
          </a:p>
          <a:p>
            <a:pPr lvl="1"/>
            <a:r>
              <a:rPr lang="en-US" sz="1400" dirty="0" smtClean="0"/>
              <a:t>The </a:t>
            </a:r>
            <a:r>
              <a:rPr lang="en-US" sz="1400" dirty="0"/>
              <a:t>satisfaction rate trend for the States in Area 1 is constantly below 95%</a:t>
            </a:r>
          </a:p>
          <a:p>
            <a:pPr lvl="1"/>
            <a:r>
              <a:rPr lang="en-US" sz="1400" dirty="0" smtClean="0"/>
              <a:t>The </a:t>
            </a:r>
            <a:r>
              <a:rPr lang="en-US" sz="1400" dirty="0"/>
              <a:t>satisfaction rate for the States in Area 2, </a:t>
            </a:r>
            <a:r>
              <a:rPr lang="en-US" sz="1400" dirty="0" smtClean="0"/>
              <a:t>shows </a:t>
            </a:r>
            <a:r>
              <a:rPr lang="en-US" sz="1400" dirty="0"/>
              <a:t>a tendency to decrease through the end of the considered time interval</a:t>
            </a:r>
          </a:p>
          <a:p>
            <a:pPr lvl="1"/>
            <a:r>
              <a:rPr lang="en-US" sz="1400" dirty="0" smtClean="0"/>
              <a:t>The </a:t>
            </a:r>
            <a:r>
              <a:rPr lang="en-US" sz="1400" dirty="0"/>
              <a:t>satisfaction rate for </a:t>
            </a:r>
            <a:r>
              <a:rPr lang="en-US" sz="1400" dirty="0" smtClean="0"/>
              <a:t>the</a:t>
            </a:r>
            <a:br>
              <a:rPr lang="en-US" sz="1400" dirty="0" smtClean="0"/>
            </a:br>
            <a:r>
              <a:rPr lang="en-US" sz="1400" dirty="0" smtClean="0"/>
              <a:t>Area </a:t>
            </a:r>
            <a:r>
              <a:rPr lang="en-US" sz="1400" dirty="0"/>
              <a:t>3 is constantly below </a:t>
            </a:r>
            <a:r>
              <a:rPr lang="en-US" sz="1400" dirty="0" smtClean="0"/>
              <a:t/>
            </a:r>
            <a:br>
              <a:rPr lang="en-US" sz="1400" dirty="0" smtClean="0"/>
            </a:br>
            <a:r>
              <a:rPr lang="en-US" sz="1400" dirty="0" smtClean="0"/>
              <a:t>95</a:t>
            </a:r>
            <a:r>
              <a:rPr lang="en-US" sz="1400" dirty="0"/>
              <a:t>% and on a </a:t>
            </a:r>
            <a:r>
              <a:rPr lang="en-US" sz="1400" dirty="0" smtClean="0"/>
              <a:t>decreasing</a:t>
            </a:r>
            <a:br>
              <a:rPr lang="en-US" sz="1400" dirty="0" smtClean="0"/>
            </a:br>
            <a:r>
              <a:rPr lang="en-US" sz="1400" dirty="0" smtClean="0"/>
              <a:t> </a:t>
            </a:r>
            <a:r>
              <a:rPr lang="en-US" sz="1400" dirty="0"/>
              <a:t>trend </a:t>
            </a:r>
          </a:p>
          <a:p>
            <a:pPr lvl="1"/>
            <a:endParaRPr lang="en-US" sz="1400" dirty="0" smtClean="0">
              <a:solidFill>
                <a:srgbClr val="001326"/>
              </a:solidFill>
            </a:endParaRPr>
          </a:p>
          <a:p>
            <a:pPr lvl="1"/>
            <a:endParaRPr lang="en-US" sz="1400" dirty="0">
              <a:solidFill>
                <a:srgbClr val="001326"/>
              </a:solidFill>
            </a:endParaRPr>
          </a:p>
          <a:p>
            <a:pPr lvl="1"/>
            <a:endParaRPr lang="en-US" dirty="0"/>
          </a:p>
          <a:p>
            <a:pPr lvl="1"/>
            <a:endParaRPr lang="en-US" dirty="0" smtClean="0"/>
          </a:p>
          <a:p>
            <a:pPr lvl="1"/>
            <a:endParaRPr lang="en-GB" dirty="0">
              <a:solidFill>
                <a:srgbClr val="001326"/>
              </a:solidFill>
            </a:endParaRPr>
          </a:p>
          <a:p>
            <a:endParaRPr lang="en-GB" dirty="0" smtClean="0"/>
          </a:p>
          <a:p>
            <a:endParaRPr lang="en-GB" dirty="0"/>
          </a:p>
          <a:p>
            <a:endParaRPr lang="en-GB" dirty="0" smtClean="0"/>
          </a:p>
          <a:p>
            <a:pPr lvl="1"/>
            <a:endParaRPr lang="en-GB" dirty="0"/>
          </a:p>
          <a:p>
            <a:pPr lvl="1"/>
            <a:endParaRPr lang="en-GB" dirty="0"/>
          </a:p>
          <a:p>
            <a:pPr lvl="1"/>
            <a:endParaRPr lang="en-GB" dirty="0"/>
          </a:p>
          <a:p>
            <a:pPr marL="457200" lvl="1" indent="0">
              <a:buNone/>
            </a:pPr>
            <a:endParaRPr lang="en-GB" dirty="0" smtClean="0"/>
          </a:p>
          <a:p>
            <a:pPr lvl="2"/>
            <a:endParaRPr lang="en-GB" dirty="0" smtClean="0"/>
          </a:p>
          <a:p>
            <a:pPr lvl="2"/>
            <a:endParaRPr lang="en-GB" dirty="0" smtClean="0"/>
          </a:p>
          <a:p>
            <a:pPr lvl="1"/>
            <a:endParaRPr lang="en-GB" dirty="0" smtClean="0"/>
          </a:p>
          <a:p>
            <a:pPr lvl="1"/>
            <a:endParaRPr lang="en-GB" dirty="0" smtClean="0"/>
          </a:p>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16287" y="3031074"/>
            <a:ext cx="5827713"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997763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2D8E7941-F3EE-49A1-9BA7-6D461B52E712}" type="slidenum">
              <a:rPr lang="en-GB" altLang="en-US"/>
              <a:pPr/>
              <a:t>2</a:t>
            </a:fld>
            <a:endParaRPr lang="en-GB" altLang="en-US"/>
          </a:p>
        </p:txBody>
      </p:sp>
      <p:sp>
        <p:nvSpPr>
          <p:cNvPr id="121858" name="Rectangle 2"/>
          <p:cNvSpPr>
            <a:spLocks noGrp="1" noChangeArrowheads="1"/>
          </p:cNvSpPr>
          <p:nvPr>
            <p:ph type="title"/>
          </p:nvPr>
        </p:nvSpPr>
        <p:spPr/>
        <p:txBody>
          <a:bodyPr/>
          <a:lstStyle/>
          <a:p>
            <a:r>
              <a:rPr lang="en-US" altLang="en-US" dirty="0" smtClean="0"/>
              <a:t>Summary</a:t>
            </a:r>
            <a:endParaRPr lang="en-US" altLang="en-US" dirty="0"/>
          </a:p>
        </p:txBody>
      </p:sp>
      <p:sp>
        <p:nvSpPr>
          <p:cNvPr id="121859" name="Rectangle 3"/>
          <p:cNvSpPr>
            <a:spLocks noGrp="1" noChangeArrowheads="1"/>
          </p:cNvSpPr>
          <p:nvPr>
            <p:ph type="body" idx="1"/>
          </p:nvPr>
        </p:nvSpPr>
        <p:spPr>
          <a:xfrm>
            <a:off x="557868" y="986644"/>
            <a:ext cx="8229600" cy="4499907"/>
          </a:xfrm>
        </p:spPr>
        <p:txBody>
          <a:bodyPr/>
          <a:lstStyle/>
          <a:p>
            <a:endParaRPr lang="en-GB" dirty="0" smtClean="0"/>
          </a:p>
          <a:p>
            <a:endParaRPr lang="en-GB" dirty="0"/>
          </a:p>
          <a:p>
            <a:endParaRPr lang="en-GB" dirty="0" smtClean="0"/>
          </a:p>
          <a:p>
            <a:pPr marL="0" indent="0">
              <a:buNone/>
            </a:pPr>
            <a:endParaRPr lang="en-GB" dirty="0" smtClean="0"/>
          </a:p>
          <a:p>
            <a:r>
              <a:rPr lang="en-GB" dirty="0" smtClean="0"/>
              <a:t>Regulatory framework</a:t>
            </a:r>
            <a:endParaRPr lang="en-GB" dirty="0"/>
          </a:p>
          <a:p>
            <a:endParaRPr lang="en-GB" dirty="0" smtClean="0"/>
          </a:p>
          <a:p>
            <a:r>
              <a:rPr lang="en-GB" dirty="0" smtClean="0"/>
              <a:t>Implementation </a:t>
            </a:r>
            <a:r>
              <a:rPr lang="en-GB" dirty="0"/>
              <a:t>status and</a:t>
            </a:r>
            <a:br>
              <a:rPr lang="en-GB" dirty="0"/>
            </a:br>
            <a:r>
              <a:rPr lang="en-GB" dirty="0"/>
              <a:t>planning</a:t>
            </a:r>
          </a:p>
          <a:p>
            <a:endParaRPr lang="en-GB" dirty="0"/>
          </a:p>
          <a:p>
            <a:r>
              <a:rPr lang="en-GB" dirty="0"/>
              <a:t>Analysis supporting the </a:t>
            </a:r>
            <a:br>
              <a:rPr lang="en-GB" dirty="0"/>
            </a:br>
            <a:r>
              <a:rPr lang="en-GB" dirty="0"/>
              <a:t>Network Impact Assessment</a:t>
            </a:r>
          </a:p>
          <a:p>
            <a:endParaRPr lang="en-GB" dirty="0">
              <a:solidFill>
                <a:schemeClr val="bg2">
                  <a:lumMod val="40000"/>
                  <a:lumOff val="60000"/>
                </a:schemeClr>
              </a:solidFill>
            </a:endParaRPr>
          </a:p>
          <a:p>
            <a:r>
              <a:rPr lang="en-GB" dirty="0"/>
              <a:t>8.33kHz VCS NM implementation</a:t>
            </a:r>
            <a:br>
              <a:rPr lang="en-GB" dirty="0"/>
            </a:br>
            <a:r>
              <a:rPr lang="en-GB" dirty="0"/>
              <a:t> support</a:t>
            </a:r>
          </a:p>
          <a:p>
            <a:endParaRPr lang="en-GB" dirty="0" smtClean="0"/>
          </a:p>
          <a:p>
            <a:endParaRPr lang="en-GB" dirty="0"/>
          </a:p>
          <a:p>
            <a:pPr marL="0" indent="0">
              <a:buNone/>
            </a:pPr>
            <a:r>
              <a:rPr lang="en-GB" dirty="0" smtClean="0"/>
              <a:t> </a:t>
            </a:r>
            <a:endParaRPr lang="en-GB" dirty="0" smtClean="0"/>
          </a:p>
          <a:p>
            <a:pPr marL="457200" indent="-457200">
              <a:buFont typeface="Wingdings" pitchFamily="2" charset="2"/>
              <a:buAutoNum type="arabicPeriod"/>
            </a:pPr>
            <a:endParaRPr lang="en-GB" dirty="0" smtClean="0"/>
          </a:p>
          <a:p>
            <a:endParaRPr lang="en-US" altLang="en-US" dirty="0"/>
          </a:p>
        </p:txBody>
      </p:sp>
      <p:pic>
        <p:nvPicPr>
          <p:cNvPr id="6146" name="Picture 2" descr="M:\DCO\CFC\8.33\Awareness\leaflets\IMG_3619_edited-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17143" y="3277590"/>
            <a:ext cx="3880808" cy="2940955"/>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a:spLocks noGrp="1"/>
          </p:cNvSpPr>
          <p:nvPr>
            <p:ph type="ftr" sz="quarter" idx="10"/>
          </p:nvPr>
        </p:nvSpPr>
        <p:spPr>
          <a:xfrm>
            <a:off x="2481263" y="6572250"/>
            <a:ext cx="4171950" cy="269875"/>
          </a:xfrm>
        </p:spPr>
        <p:txBody>
          <a:bodyPr/>
          <a:lstStyle/>
          <a:p>
            <a:r>
              <a:rPr lang="en-GB" dirty="0" smtClean="0"/>
              <a:t>8.33VCS Implementation Support</a:t>
            </a:r>
            <a:endParaRPr lang="en-GB" dirty="0"/>
          </a:p>
        </p:txBody>
      </p:sp>
    </p:spTree>
    <p:extLst>
      <p:ext uri="{BB962C8B-B14F-4D97-AF65-F5344CB8AC3E}">
        <p14:creationId xmlns:p14="http://schemas.microsoft.com/office/powerpoint/2010/main" val="300206481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35" y="477838"/>
            <a:ext cx="7695445" cy="776287"/>
          </a:xfrm>
        </p:spPr>
        <p:txBody>
          <a:bodyPr/>
          <a:lstStyle/>
          <a:p>
            <a:r>
              <a:rPr lang="en-GB" dirty="0" smtClean="0"/>
              <a:t>Frequency demand  </a:t>
            </a:r>
            <a:r>
              <a:rPr lang="en-GB" dirty="0" smtClean="0"/>
              <a:t>variations</a:t>
            </a:r>
            <a:endParaRPr lang="en-GB" dirty="0"/>
          </a:p>
        </p:txBody>
      </p:sp>
      <p:sp>
        <p:nvSpPr>
          <p:cNvPr id="5" name="Slide Number Placeholder 4"/>
          <p:cNvSpPr>
            <a:spLocks noGrp="1"/>
          </p:cNvSpPr>
          <p:nvPr>
            <p:ph type="sldNum" sz="quarter" idx="11"/>
          </p:nvPr>
        </p:nvSpPr>
        <p:spPr/>
        <p:txBody>
          <a:bodyPr/>
          <a:lstStyle/>
          <a:p>
            <a:fld id="{AA4D2A6A-D929-466B-A581-E9EAF243B4ED}" type="slidenum">
              <a:rPr lang="en-GB" altLang="en-US" smtClean="0"/>
              <a:pPr/>
              <a:t>20</a:t>
            </a:fld>
            <a:endParaRPr lang="en-GB" altLang="en-US"/>
          </a:p>
        </p:txBody>
      </p:sp>
      <p:sp>
        <p:nvSpPr>
          <p:cNvPr id="7" name="Footer Placeholder 3"/>
          <p:cNvSpPr>
            <a:spLocks noGrp="1"/>
          </p:cNvSpPr>
          <p:nvPr>
            <p:ph type="ftr" sz="quarter" idx="10"/>
          </p:nvPr>
        </p:nvSpPr>
        <p:spPr>
          <a:xfrm>
            <a:off x="2481263" y="6572250"/>
            <a:ext cx="4171950" cy="269875"/>
          </a:xfrm>
        </p:spPr>
        <p:txBody>
          <a:bodyPr/>
          <a:lstStyle/>
          <a:p>
            <a:r>
              <a:rPr lang="en-GB" dirty="0" smtClean="0"/>
              <a:t>8.33VCS Implementation Support</a:t>
            </a:r>
            <a:endParaRPr lang="en-GB" dirty="0"/>
          </a:p>
        </p:txBody>
      </p:sp>
      <p:sp>
        <p:nvSpPr>
          <p:cNvPr id="8" name="Content Placeholder 2"/>
          <p:cNvSpPr>
            <a:spLocks noGrp="1"/>
          </p:cNvSpPr>
          <p:nvPr>
            <p:ph idx="1"/>
          </p:nvPr>
        </p:nvSpPr>
        <p:spPr>
          <a:xfrm>
            <a:off x="130628" y="960828"/>
            <a:ext cx="5408935" cy="5406721"/>
          </a:xfrm>
        </p:spPr>
        <p:txBody>
          <a:bodyPr/>
          <a:lstStyle/>
          <a:p>
            <a:pPr lvl="1"/>
            <a:endParaRPr lang="en-US" dirty="0" smtClean="0"/>
          </a:p>
          <a:p>
            <a:pPr lvl="1"/>
            <a:endParaRPr lang="en-US" dirty="0" smtClean="0"/>
          </a:p>
          <a:p>
            <a:r>
              <a:rPr lang="en-US" sz="1800" dirty="0" smtClean="0"/>
              <a:t>Nominal Frequency demand (0 shift)</a:t>
            </a:r>
          </a:p>
          <a:p>
            <a:pPr lvl="1"/>
            <a:r>
              <a:rPr lang="en-US" sz="1400" dirty="0" smtClean="0"/>
              <a:t>The </a:t>
            </a:r>
            <a:r>
              <a:rPr lang="en-US" sz="1400" dirty="0"/>
              <a:t>satisfaction rate trend for the States in Area 1 is constantly below 95%</a:t>
            </a:r>
          </a:p>
          <a:p>
            <a:pPr lvl="1"/>
            <a:r>
              <a:rPr lang="en-US" sz="1400" dirty="0" smtClean="0"/>
              <a:t>The </a:t>
            </a:r>
            <a:r>
              <a:rPr lang="en-US" sz="1400" dirty="0"/>
              <a:t>satisfaction rate for the States in Area 2, while above 95% for the first 9 years of the assessment, decreases and remains below this threshold after 2027</a:t>
            </a:r>
          </a:p>
          <a:p>
            <a:pPr lvl="1"/>
            <a:r>
              <a:rPr lang="en-US" sz="1400" dirty="0" smtClean="0"/>
              <a:t>The </a:t>
            </a:r>
            <a:r>
              <a:rPr lang="en-US" sz="1400" dirty="0"/>
              <a:t>satisfaction rate for the </a:t>
            </a:r>
            <a:r>
              <a:rPr lang="en-US" sz="1400" dirty="0" smtClean="0"/>
              <a:t/>
            </a:r>
            <a:br>
              <a:rPr lang="en-US" sz="1400" dirty="0" smtClean="0"/>
            </a:br>
            <a:r>
              <a:rPr lang="en-US" sz="1400" dirty="0" smtClean="0"/>
              <a:t>Area </a:t>
            </a:r>
            <a:r>
              <a:rPr lang="en-US" sz="1400" dirty="0"/>
              <a:t>3 </a:t>
            </a:r>
            <a:r>
              <a:rPr lang="en-US" sz="1400" dirty="0" smtClean="0"/>
              <a:t>States is </a:t>
            </a:r>
            <a:r>
              <a:rPr lang="en-US" sz="1400" dirty="0"/>
              <a:t>constantly </a:t>
            </a:r>
            <a:r>
              <a:rPr lang="en-US" sz="1400" dirty="0" smtClean="0"/>
              <a:t/>
            </a:r>
            <a:br>
              <a:rPr lang="en-US" sz="1400" dirty="0" smtClean="0"/>
            </a:br>
            <a:r>
              <a:rPr lang="en-US" sz="1400" dirty="0" smtClean="0"/>
              <a:t>below </a:t>
            </a:r>
            <a:r>
              <a:rPr lang="en-US" sz="1400" dirty="0"/>
              <a:t>95% and on a </a:t>
            </a:r>
            <a:r>
              <a:rPr lang="en-US" sz="1400" dirty="0" smtClean="0"/>
              <a:t/>
            </a:r>
            <a:br>
              <a:rPr lang="en-US" sz="1400" dirty="0" smtClean="0"/>
            </a:br>
            <a:r>
              <a:rPr lang="en-US" sz="1400" dirty="0" smtClean="0"/>
              <a:t>decreasing trend</a:t>
            </a:r>
            <a:endParaRPr lang="en-US" sz="1400" dirty="0">
              <a:solidFill>
                <a:srgbClr val="001326"/>
              </a:solidFill>
            </a:endParaRPr>
          </a:p>
          <a:p>
            <a:pPr lvl="1"/>
            <a:endParaRPr lang="en-US" dirty="0"/>
          </a:p>
          <a:p>
            <a:pPr lvl="1"/>
            <a:endParaRPr lang="en-US" dirty="0" smtClean="0"/>
          </a:p>
          <a:p>
            <a:pPr lvl="1"/>
            <a:endParaRPr lang="en-GB" dirty="0">
              <a:solidFill>
                <a:srgbClr val="001326"/>
              </a:solidFill>
            </a:endParaRPr>
          </a:p>
          <a:p>
            <a:endParaRPr lang="en-GB" dirty="0" smtClean="0"/>
          </a:p>
          <a:p>
            <a:endParaRPr lang="en-GB" dirty="0"/>
          </a:p>
          <a:p>
            <a:endParaRPr lang="en-GB" dirty="0" smtClean="0"/>
          </a:p>
          <a:p>
            <a:pPr lvl="1"/>
            <a:endParaRPr lang="en-GB" dirty="0"/>
          </a:p>
          <a:p>
            <a:pPr lvl="1"/>
            <a:endParaRPr lang="en-GB" dirty="0"/>
          </a:p>
          <a:p>
            <a:pPr lvl="1"/>
            <a:endParaRPr lang="en-GB" dirty="0"/>
          </a:p>
          <a:p>
            <a:pPr marL="457200" lvl="1" indent="0">
              <a:buNone/>
            </a:pPr>
            <a:endParaRPr lang="en-GB" dirty="0" smtClean="0"/>
          </a:p>
          <a:p>
            <a:pPr lvl="2"/>
            <a:endParaRPr lang="en-GB" dirty="0" smtClean="0"/>
          </a:p>
          <a:p>
            <a:pPr lvl="2"/>
            <a:endParaRPr lang="en-GB" dirty="0" smtClean="0"/>
          </a:p>
          <a:p>
            <a:pPr lvl="1"/>
            <a:endParaRPr lang="en-GB" dirty="0" smtClean="0"/>
          </a:p>
          <a:p>
            <a:pPr lvl="1"/>
            <a:endParaRPr lang="en-GB" dirty="0" smtClean="0"/>
          </a:p>
          <a:p>
            <a:endParaRPr lang="en-GB" dirty="0"/>
          </a:p>
        </p:txBody>
      </p:sp>
      <p:pic>
        <p:nvPicPr>
          <p:cNvPr id="9" name="Picture 8"/>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60115" y="3129184"/>
            <a:ext cx="5683885" cy="3354705"/>
          </a:xfrm>
          <a:prstGeom prst="rect">
            <a:avLst/>
          </a:prstGeom>
          <a:noFill/>
        </p:spPr>
      </p:pic>
    </p:spTree>
    <p:extLst>
      <p:ext uri="{BB962C8B-B14F-4D97-AF65-F5344CB8AC3E}">
        <p14:creationId xmlns:p14="http://schemas.microsoft.com/office/powerpoint/2010/main" val="306855889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35" y="477838"/>
            <a:ext cx="7695445" cy="776287"/>
          </a:xfrm>
        </p:spPr>
        <p:txBody>
          <a:bodyPr/>
          <a:lstStyle/>
          <a:p>
            <a:r>
              <a:rPr lang="en-GB" dirty="0" smtClean="0"/>
              <a:t>Frequency congestion </a:t>
            </a:r>
            <a:r>
              <a:rPr lang="en-GB" dirty="0" smtClean="0"/>
              <a:t>evolution forecast</a:t>
            </a:r>
            <a:endParaRPr lang="en-GB" dirty="0"/>
          </a:p>
        </p:txBody>
      </p:sp>
      <p:sp>
        <p:nvSpPr>
          <p:cNvPr id="3" name="Content Placeholder 2"/>
          <p:cNvSpPr>
            <a:spLocks noGrp="1"/>
          </p:cNvSpPr>
          <p:nvPr>
            <p:ph idx="1"/>
          </p:nvPr>
        </p:nvSpPr>
        <p:spPr>
          <a:xfrm>
            <a:off x="130628" y="960828"/>
            <a:ext cx="8716489" cy="5406721"/>
          </a:xfrm>
        </p:spPr>
        <p:txBody>
          <a:bodyPr/>
          <a:lstStyle/>
          <a:p>
            <a:pPr lvl="1"/>
            <a:endParaRPr lang="en-US" dirty="0" smtClean="0"/>
          </a:p>
          <a:p>
            <a:endParaRPr lang="en-GB" dirty="0" smtClean="0"/>
          </a:p>
          <a:p>
            <a:r>
              <a:rPr lang="en-GB" dirty="0" smtClean="0"/>
              <a:t>Comparison of the 8.33kHz channel congestion in Europe</a:t>
            </a:r>
          </a:p>
          <a:p>
            <a:pPr lvl="1"/>
            <a:r>
              <a:rPr lang="en-GB" dirty="0" smtClean="0"/>
              <a:t>Nominal potential impl</a:t>
            </a:r>
            <a:r>
              <a:rPr lang="en-GB" dirty="0" smtClean="0"/>
              <a:t>ementation scenario</a:t>
            </a:r>
            <a:r>
              <a:rPr lang="en-GB" dirty="0" smtClean="0"/>
              <a:t> </a:t>
            </a:r>
            <a:r>
              <a:rPr lang="en-GB" dirty="0" smtClean="0"/>
              <a:t>in 2018</a:t>
            </a:r>
            <a:br>
              <a:rPr lang="en-GB" dirty="0" smtClean="0"/>
            </a:br>
            <a:r>
              <a:rPr lang="en-GB" dirty="0" smtClean="0"/>
              <a:t>vs.</a:t>
            </a:r>
          </a:p>
          <a:p>
            <a:pPr lvl="1"/>
            <a:r>
              <a:rPr lang="en-GB" dirty="0" smtClean="0"/>
              <a:t>2025 </a:t>
            </a:r>
            <a:r>
              <a:rPr lang="en-GB" dirty="0" smtClean="0"/>
              <a:t>with the forecasted demand added </a:t>
            </a:r>
          </a:p>
          <a:p>
            <a:pPr lvl="1"/>
            <a:endParaRPr lang="en-GB" i="1" dirty="0"/>
          </a:p>
          <a:p>
            <a:pPr lvl="1"/>
            <a:endParaRPr lang="en-GB" i="1" dirty="0" smtClean="0"/>
          </a:p>
          <a:p>
            <a:pPr lvl="1"/>
            <a:endParaRPr lang="en-GB" i="1" dirty="0"/>
          </a:p>
          <a:p>
            <a:pPr lvl="1"/>
            <a:endParaRPr lang="en-GB" i="1" dirty="0" smtClean="0"/>
          </a:p>
          <a:p>
            <a:pPr marL="457200" lvl="1" indent="0">
              <a:buNone/>
            </a:pPr>
            <a:r>
              <a:rPr lang="en-US" sz="1600" i="1" dirty="0" smtClean="0"/>
              <a:t>Note</a:t>
            </a:r>
            <a:r>
              <a:rPr lang="en-US" sz="1600" i="1" dirty="0"/>
              <a:t>: </a:t>
            </a:r>
            <a:r>
              <a:rPr lang="en-GB" sz="1600" i="1" dirty="0" smtClean="0"/>
              <a:t>the reduction of the frequency congestion in core Europe is due to most of the local measures granting exemptions being lifted. The increase in congestion in the East European States is due to</a:t>
            </a:r>
          </a:p>
          <a:p>
            <a:pPr marL="457200" lvl="1" indent="0">
              <a:buNone/>
            </a:pPr>
            <a:r>
              <a:rPr lang="en-GB" sz="1600" i="1" dirty="0"/>
              <a:t>	</a:t>
            </a:r>
            <a:r>
              <a:rPr lang="en-GB" sz="1600" i="1" dirty="0" smtClean="0"/>
              <a:t>-  the lack of </a:t>
            </a:r>
            <a:r>
              <a:rPr lang="en-GB" sz="1600" i="1" dirty="0" smtClean="0"/>
              <a:t>complete planning </a:t>
            </a:r>
            <a:r>
              <a:rPr lang="en-GB" sz="1600" i="1" dirty="0" smtClean="0"/>
              <a:t>information from Bulgaria, Greece, Cyprus,</a:t>
            </a:r>
          </a:p>
          <a:p>
            <a:pPr marL="457200" lvl="1" indent="0">
              <a:buNone/>
            </a:pPr>
            <a:r>
              <a:rPr lang="en-GB" sz="1600" i="1" dirty="0"/>
              <a:t>	</a:t>
            </a:r>
            <a:r>
              <a:rPr lang="en-GB" sz="1600" i="1" dirty="0" smtClean="0"/>
              <a:t>-  numerous exemptions for State aircraft accommodation (e.g. Romania)</a:t>
            </a:r>
          </a:p>
          <a:p>
            <a:pPr marL="457200" lvl="1" indent="0">
              <a:buNone/>
            </a:pPr>
            <a:r>
              <a:rPr lang="en-GB" sz="1600" dirty="0" smtClean="0">
                <a:solidFill>
                  <a:srgbClr val="001326"/>
                </a:solidFill>
              </a:rPr>
              <a:t>	</a:t>
            </a:r>
            <a:r>
              <a:rPr lang="en-GB" sz="1600" i="1" dirty="0" smtClean="0">
                <a:solidFill>
                  <a:srgbClr val="001326"/>
                </a:solidFill>
              </a:rPr>
              <a:t>-  the demand in 25kHz assignments from the States not participating in 8.33 programme (e.g. Turkey)</a:t>
            </a:r>
            <a:endParaRPr lang="en-GB" sz="1600" i="1" dirty="0">
              <a:solidFill>
                <a:srgbClr val="001326"/>
              </a:solidFill>
            </a:endParaRPr>
          </a:p>
          <a:p>
            <a:pPr lvl="1"/>
            <a:endParaRPr lang="en-US" dirty="0" smtClean="0"/>
          </a:p>
          <a:p>
            <a:endParaRPr lang="en-US" dirty="0"/>
          </a:p>
          <a:p>
            <a:pPr lvl="1"/>
            <a:endParaRPr lang="en-US" dirty="0">
              <a:solidFill>
                <a:srgbClr val="001326"/>
              </a:solidFill>
            </a:endParaRPr>
          </a:p>
          <a:p>
            <a:pPr lvl="1"/>
            <a:endParaRPr lang="en-US" dirty="0"/>
          </a:p>
          <a:p>
            <a:pPr lvl="1"/>
            <a:endParaRPr lang="en-US" dirty="0" smtClean="0"/>
          </a:p>
          <a:p>
            <a:pPr marL="457200" lvl="1" indent="0">
              <a:buNone/>
            </a:pPr>
            <a:endParaRPr lang="en-GB" sz="1600" i="1" dirty="0" smtClean="0"/>
          </a:p>
          <a:p>
            <a:pPr marL="457200" lvl="1" indent="0">
              <a:buNone/>
            </a:pPr>
            <a:endParaRPr lang="en-GB" sz="1600" i="1" dirty="0"/>
          </a:p>
          <a:p>
            <a:pPr marL="457200" lvl="1" indent="0">
              <a:buNone/>
            </a:pPr>
            <a:endParaRPr lang="en-GB" sz="1600" i="1" dirty="0" smtClean="0"/>
          </a:p>
          <a:p>
            <a:pPr lvl="1"/>
            <a:endParaRPr lang="en-GB" dirty="0">
              <a:solidFill>
                <a:srgbClr val="001326"/>
              </a:solidFill>
            </a:endParaRPr>
          </a:p>
          <a:p>
            <a:endParaRPr lang="en-GB" dirty="0" smtClean="0"/>
          </a:p>
          <a:p>
            <a:endParaRPr lang="en-GB" dirty="0"/>
          </a:p>
          <a:p>
            <a:endParaRPr lang="en-GB" dirty="0" smtClean="0"/>
          </a:p>
          <a:p>
            <a:pPr lvl="1"/>
            <a:endParaRPr lang="en-GB" dirty="0"/>
          </a:p>
          <a:p>
            <a:pPr lvl="1"/>
            <a:endParaRPr lang="en-GB" dirty="0"/>
          </a:p>
          <a:p>
            <a:pPr lvl="1"/>
            <a:endParaRPr lang="en-GB" dirty="0"/>
          </a:p>
          <a:p>
            <a:pPr marL="457200" lvl="1" indent="0">
              <a:buNone/>
            </a:pPr>
            <a:endParaRPr lang="en-GB" dirty="0" smtClean="0"/>
          </a:p>
          <a:p>
            <a:pPr lvl="2"/>
            <a:endParaRPr lang="en-GB" dirty="0" smtClean="0"/>
          </a:p>
          <a:p>
            <a:pPr lvl="2"/>
            <a:endParaRPr lang="en-GB" dirty="0" smtClean="0"/>
          </a:p>
          <a:p>
            <a:pPr lvl="1"/>
            <a:endParaRPr lang="en-GB" dirty="0" smtClean="0"/>
          </a:p>
          <a:p>
            <a:pPr lvl="1"/>
            <a:endParaRPr lang="en-GB" dirty="0" smtClean="0"/>
          </a:p>
          <a:p>
            <a:endParaRPr lang="en-GB" dirty="0"/>
          </a:p>
        </p:txBody>
      </p:sp>
      <p:sp>
        <p:nvSpPr>
          <p:cNvPr id="5" name="Slide Number Placeholder 4"/>
          <p:cNvSpPr>
            <a:spLocks noGrp="1"/>
          </p:cNvSpPr>
          <p:nvPr>
            <p:ph type="sldNum" sz="quarter" idx="11"/>
          </p:nvPr>
        </p:nvSpPr>
        <p:spPr/>
        <p:txBody>
          <a:bodyPr/>
          <a:lstStyle/>
          <a:p>
            <a:fld id="{AA4D2A6A-D929-466B-A581-E9EAF243B4ED}" type="slidenum">
              <a:rPr lang="en-GB" altLang="en-US" smtClean="0"/>
              <a:pPr/>
              <a:t>21</a:t>
            </a:fld>
            <a:endParaRPr lang="en-GB" altLang="en-US"/>
          </a:p>
        </p:txBody>
      </p:sp>
      <p:sp>
        <p:nvSpPr>
          <p:cNvPr id="7" name="Footer Placeholder 3"/>
          <p:cNvSpPr>
            <a:spLocks noGrp="1"/>
          </p:cNvSpPr>
          <p:nvPr>
            <p:ph type="ftr" sz="quarter" idx="10"/>
          </p:nvPr>
        </p:nvSpPr>
        <p:spPr>
          <a:xfrm>
            <a:off x="2481263" y="6572250"/>
            <a:ext cx="4171950" cy="269875"/>
          </a:xfrm>
        </p:spPr>
        <p:txBody>
          <a:bodyPr/>
          <a:lstStyle/>
          <a:p>
            <a:r>
              <a:rPr lang="en-GB" dirty="0" smtClean="0"/>
              <a:t>8.33VCS Implementation Support</a:t>
            </a:r>
            <a:endParaRPr lang="en-GB" dirty="0"/>
          </a:p>
        </p:txBody>
      </p:sp>
    </p:spTree>
    <p:extLst>
      <p:ext uri="{BB962C8B-B14F-4D97-AF65-F5344CB8AC3E}">
        <p14:creationId xmlns:p14="http://schemas.microsoft.com/office/powerpoint/2010/main" val="277757313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575" y="477838"/>
            <a:ext cx="6838950" cy="776287"/>
          </a:xfrm>
        </p:spPr>
        <p:txBody>
          <a:bodyPr/>
          <a:lstStyle/>
          <a:p>
            <a:r>
              <a:rPr lang="en-GB" dirty="0" smtClean="0"/>
              <a:t>Frequency Congestion – </a:t>
            </a:r>
            <a:r>
              <a:rPr lang="en-GB" dirty="0" smtClean="0"/>
              <a:t>estimated end 2018</a:t>
            </a:r>
            <a:endParaRPr lang="en-GB" dirty="0"/>
          </a:p>
        </p:txBody>
      </p:sp>
      <p:sp>
        <p:nvSpPr>
          <p:cNvPr id="5" name="Slide Number Placeholder 4"/>
          <p:cNvSpPr>
            <a:spLocks noGrp="1"/>
          </p:cNvSpPr>
          <p:nvPr>
            <p:ph type="sldNum" sz="quarter" idx="11"/>
          </p:nvPr>
        </p:nvSpPr>
        <p:spPr/>
        <p:txBody>
          <a:bodyPr/>
          <a:lstStyle/>
          <a:p>
            <a:fld id="{AA4D2A6A-D929-466B-A581-E9EAF243B4ED}" type="slidenum">
              <a:rPr lang="en-GB" altLang="en-US" smtClean="0"/>
              <a:pPr/>
              <a:t>22</a:t>
            </a:fld>
            <a:endParaRPr lang="en-GB" altLang="en-US"/>
          </a:p>
        </p:txBody>
      </p:sp>
      <p:sp>
        <p:nvSpPr>
          <p:cNvPr id="6" name="Footer Placeholder 3"/>
          <p:cNvSpPr>
            <a:spLocks noGrp="1"/>
          </p:cNvSpPr>
          <p:nvPr>
            <p:ph type="ftr" sz="quarter" idx="10"/>
          </p:nvPr>
        </p:nvSpPr>
        <p:spPr>
          <a:xfrm>
            <a:off x="2481263" y="6572250"/>
            <a:ext cx="4171950" cy="269875"/>
          </a:xfrm>
        </p:spPr>
        <p:txBody>
          <a:bodyPr/>
          <a:lstStyle/>
          <a:p>
            <a:r>
              <a:rPr lang="en-GB" dirty="0" smtClean="0"/>
              <a:t>8.33VCS Implementation Support</a:t>
            </a:r>
            <a:endParaRPr lang="en-GB"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7974" y="5888617"/>
            <a:ext cx="8659813"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710594" y="6298192"/>
            <a:ext cx="3257193" cy="400110"/>
          </a:xfrm>
          <a:prstGeom prst="rect">
            <a:avLst/>
          </a:prstGeom>
          <a:noFill/>
        </p:spPr>
        <p:txBody>
          <a:bodyPr wrap="square" rtlCol="0">
            <a:spAutoFit/>
          </a:bodyPr>
          <a:lstStyle/>
          <a:p>
            <a:r>
              <a:rPr lang="en-GB" sz="1000" i="1" dirty="0" smtClean="0"/>
              <a:t>No. of available 8.33kHz channels based on an ACC 50NM radius/FL450 service </a:t>
            </a:r>
            <a:endParaRPr lang="en-GB" sz="1000" i="1" dirty="0"/>
          </a:p>
        </p:txBody>
      </p:sp>
      <p:pic>
        <p:nvPicPr>
          <p:cNvPr id="26626" name="Picture 2" descr="C:\Users\bpetrice\Desktop\Impact\charts jpeg\charts jpeg logo\logo2\congestion - RED logo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79810" y="1136617"/>
            <a:ext cx="7116139" cy="475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546078"/>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575" y="477838"/>
            <a:ext cx="7969450" cy="776287"/>
          </a:xfrm>
        </p:spPr>
        <p:txBody>
          <a:bodyPr/>
          <a:lstStyle/>
          <a:p>
            <a:r>
              <a:rPr lang="en-GB" dirty="0" smtClean="0"/>
              <a:t>Frequency Congestion – </a:t>
            </a:r>
            <a:r>
              <a:rPr lang="en-GB" dirty="0" smtClean="0"/>
              <a:t>estimated 2025</a:t>
            </a:r>
            <a:endParaRPr lang="en-GB" dirty="0"/>
          </a:p>
        </p:txBody>
      </p:sp>
      <p:sp>
        <p:nvSpPr>
          <p:cNvPr id="5" name="Slide Number Placeholder 4"/>
          <p:cNvSpPr>
            <a:spLocks noGrp="1"/>
          </p:cNvSpPr>
          <p:nvPr>
            <p:ph type="sldNum" sz="quarter" idx="11"/>
          </p:nvPr>
        </p:nvSpPr>
        <p:spPr/>
        <p:txBody>
          <a:bodyPr/>
          <a:lstStyle/>
          <a:p>
            <a:fld id="{AA4D2A6A-D929-466B-A581-E9EAF243B4ED}" type="slidenum">
              <a:rPr lang="en-GB" altLang="en-US" smtClean="0"/>
              <a:pPr/>
              <a:t>23</a:t>
            </a:fld>
            <a:endParaRPr lang="en-GB" altLang="en-US"/>
          </a:p>
        </p:txBody>
      </p:sp>
      <p:sp>
        <p:nvSpPr>
          <p:cNvPr id="6" name="Footer Placeholder 3"/>
          <p:cNvSpPr>
            <a:spLocks noGrp="1"/>
          </p:cNvSpPr>
          <p:nvPr>
            <p:ph type="ftr" sz="quarter" idx="10"/>
          </p:nvPr>
        </p:nvSpPr>
        <p:spPr>
          <a:xfrm>
            <a:off x="2481263" y="6572250"/>
            <a:ext cx="4171950" cy="269875"/>
          </a:xfrm>
        </p:spPr>
        <p:txBody>
          <a:bodyPr/>
          <a:lstStyle/>
          <a:p>
            <a:r>
              <a:rPr lang="en-GB" dirty="0" smtClean="0"/>
              <a:t>8.33VCS Implementation Support</a:t>
            </a:r>
            <a:endParaRPr lang="en-GB"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7974" y="5888617"/>
            <a:ext cx="8659813"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710594" y="6298192"/>
            <a:ext cx="3257193" cy="400110"/>
          </a:xfrm>
          <a:prstGeom prst="rect">
            <a:avLst/>
          </a:prstGeom>
          <a:noFill/>
        </p:spPr>
        <p:txBody>
          <a:bodyPr wrap="square" rtlCol="0">
            <a:spAutoFit/>
          </a:bodyPr>
          <a:lstStyle/>
          <a:p>
            <a:r>
              <a:rPr lang="en-GB" sz="1000" i="1" dirty="0" smtClean="0"/>
              <a:t>No. of available 8.33kHz channels based on an ACC 50NM radius/FL450 service </a:t>
            </a:r>
            <a:endParaRPr lang="en-GB" sz="1000" i="1" dirty="0"/>
          </a:p>
        </p:txBody>
      </p:sp>
      <p:pic>
        <p:nvPicPr>
          <p:cNvPr id="27650" name="Picture 2" descr="C:\Users\bpetrice\Desktop\Impact\charts jpeg\charts jpeg logo\logo2\2025 congestion RED logo2.jpg"/>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54323" y="1136617"/>
            <a:ext cx="7117200" cy="475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66472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2D8E7941-F3EE-49A1-9BA7-6D461B52E712}" type="slidenum">
              <a:rPr lang="en-GB" altLang="en-US"/>
              <a:pPr/>
              <a:t>24</a:t>
            </a:fld>
            <a:endParaRPr lang="en-GB" altLang="en-US"/>
          </a:p>
        </p:txBody>
      </p:sp>
      <p:sp>
        <p:nvSpPr>
          <p:cNvPr id="121858" name="Rectangle 2"/>
          <p:cNvSpPr>
            <a:spLocks noGrp="1" noChangeArrowheads="1"/>
          </p:cNvSpPr>
          <p:nvPr>
            <p:ph type="title"/>
          </p:nvPr>
        </p:nvSpPr>
        <p:spPr/>
        <p:txBody>
          <a:bodyPr/>
          <a:lstStyle/>
          <a:p>
            <a:r>
              <a:rPr lang="en-US" altLang="en-US" dirty="0" smtClean="0"/>
              <a:t>Summary</a:t>
            </a:r>
            <a:endParaRPr lang="en-US" altLang="en-US" dirty="0"/>
          </a:p>
        </p:txBody>
      </p:sp>
      <p:sp>
        <p:nvSpPr>
          <p:cNvPr id="121859" name="Rectangle 3"/>
          <p:cNvSpPr>
            <a:spLocks noGrp="1" noChangeArrowheads="1"/>
          </p:cNvSpPr>
          <p:nvPr>
            <p:ph type="body" idx="1"/>
          </p:nvPr>
        </p:nvSpPr>
        <p:spPr>
          <a:xfrm>
            <a:off x="557868" y="1651644"/>
            <a:ext cx="8229600" cy="4499907"/>
          </a:xfrm>
        </p:spPr>
        <p:txBody>
          <a:bodyPr/>
          <a:lstStyle/>
          <a:p>
            <a:endParaRPr lang="en-GB" dirty="0" smtClean="0"/>
          </a:p>
          <a:p>
            <a:endParaRPr lang="en-GB" dirty="0"/>
          </a:p>
          <a:p>
            <a:r>
              <a:rPr lang="en-GB" dirty="0">
                <a:solidFill>
                  <a:schemeClr val="bg1">
                    <a:lumMod val="75000"/>
                  </a:schemeClr>
                </a:solidFill>
              </a:rPr>
              <a:t>Regulatory framework</a:t>
            </a:r>
          </a:p>
          <a:p>
            <a:endParaRPr lang="en-GB" dirty="0"/>
          </a:p>
          <a:p>
            <a:r>
              <a:rPr lang="en-GB" dirty="0" smtClean="0">
                <a:solidFill>
                  <a:schemeClr val="bg2">
                    <a:lumMod val="40000"/>
                    <a:lumOff val="60000"/>
                  </a:schemeClr>
                </a:solidFill>
              </a:rPr>
              <a:t>Implementation </a:t>
            </a:r>
            <a:r>
              <a:rPr lang="en-GB" dirty="0" smtClean="0">
                <a:solidFill>
                  <a:schemeClr val="bg2">
                    <a:lumMod val="40000"/>
                    <a:lumOff val="60000"/>
                  </a:schemeClr>
                </a:solidFill>
              </a:rPr>
              <a:t>status and</a:t>
            </a:r>
            <a:br>
              <a:rPr lang="en-GB" dirty="0" smtClean="0">
                <a:solidFill>
                  <a:schemeClr val="bg2">
                    <a:lumMod val="40000"/>
                    <a:lumOff val="60000"/>
                  </a:schemeClr>
                </a:solidFill>
              </a:rPr>
            </a:br>
            <a:r>
              <a:rPr lang="en-GB" dirty="0" smtClean="0">
                <a:solidFill>
                  <a:schemeClr val="bg2">
                    <a:lumMod val="40000"/>
                    <a:lumOff val="60000"/>
                  </a:schemeClr>
                </a:solidFill>
              </a:rPr>
              <a:t>planning</a:t>
            </a:r>
          </a:p>
          <a:p>
            <a:endParaRPr lang="en-GB" dirty="0">
              <a:solidFill>
                <a:schemeClr val="bg2">
                  <a:lumMod val="40000"/>
                  <a:lumOff val="60000"/>
                </a:schemeClr>
              </a:solidFill>
            </a:endParaRPr>
          </a:p>
          <a:p>
            <a:r>
              <a:rPr lang="en-GB" dirty="0">
                <a:solidFill>
                  <a:schemeClr val="bg1">
                    <a:lumMod val="75000"/>
                  </a:schemeClr>
                </a:solidFill>
              </a:rPr>
              <a:t>Analysis supporting the </a:t>
            </a:r>
            <a:br>
              <a:rPr lang="en-GB" dirty="0">
                <a:solidFill>
                  <a:schemeClr val="bg1">
                    <a:lumMod val="75000"/>
                  </a:schemeClr>
                </a:solidFill>
              </a:rPr>
            </a:br>
            <a:r>
              <a:rPr lang="en-GB" dirty="0">
                <a:solidFill>
                  <a:schemeClr val="bg1">
                    <a:lumMod val="75000"/>
                  </a:schemeClr>
                </a:solidFill>
              </a:rPr>
              <a:t>Network Impact Assessment</a:t>
            </a:r>
          </a:p>
          <a:p>
            <a:endParaRPr lang="en-GB" dirty="0">
              <a:solidFill>
                <a:schemeClr val="bg2">
                  <a:lumMod val="40000"/>
                  <a:lumOff val="60000"/>
                </a:schemeClr>
              </a:solidFill>
            </a:endParaRPr>
          </a:p>
          <a:p>
            <a:r>
              <a:rPr lang="en-GB" dirty="0"/>
              <a:t>8.33kHz VCS NM implementation</a:t>
            </a:r>
            <a:br>
              <a:rPr lang="en-GB" dirty="0"/>
            </a:br>
            <a:r>
              <a:rPr lang="en-GB" dirty="0"/>
              <a:t> support</a:t>
            </a:r>
          </a:p>
          <a:p>
            <a:pPr marL="0" indent="0">
              <a:buNone/>
            </a:pPr>
            <a:endParaRPr lang="en-GB" dirty="0" smtClean="0"/>
          </a:p>
          <a:p>
            <a:pPr marL="457200" indent="-457200">
              <a:buFont typeface="Wingdings" pitchFamily="2" charset="2"/>
              <a:buAutoNum type="arabicPeriod"/>
            </a:pPr>
            <a:endParaRPr lang="en-GB" dirty="0" smtClean="0"/>
          </a:p>
          <a:p>
            <a:endParaRPr lang="en-US" altLang="en-US" dirty="0"/>
          </a:p>
        </p:txBody>
      </p:sp>
      <p:sp>
        <p:nvSpPr>
          <p:cNvPr id="7" name="Footer Placeholder 3"/>
          <p:cNvSpPr>
            <a:spLocks noGrp="1"/>
          </p:cNvSpPr>
          <p:nvPr>
            <p:ph type="ftr" sz="quarter" idx="10"/>
          </p:nvPr>
        </p:nvSpPr>
        <p:spPr>
          <a:xfrm>
            <a:off x="2481263" y="6572250"/>
            <a:ext cx="4171950" cy="269875"/>
          </a:xfrm>
        </p:spPr>
        <p:txBody>
          <a:bodyPr/>
          <a:lstStyle/>
          <a:p>
            <a:r>
              <a:rPr lang="en-GB" dirty="0" smtClean="0"/>
              <a:t>8.33VCS Implementation Support</a:t>
            </a:r>
            <a:endParaRPr lang="en-GB"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96407" y="2153207"/>
            <a:ext cx="4140715" cy="4140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220210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35" y="477838"/>
            <a:ext cx="7695445" cy="776287"/>
          </a:xfrm>
        </p:spPr>
        <p:txBody>
          <a:bodyPr/>
          <a:lstStyle/>
          <a:p>
            <a:r>
              <a:rPr lang="en-GB" dirty="0" smtClean="0"/>
              <a:t>NM Implementation </a:t>
            </a:r>
            <a:r>
              <a:rPr lang="en-GB" dirty="0"/>
              <a:t>Support </a:t>
            </a:r>
            <a:r>
              <a:rPr lang="en-GB" dirty="0" smtClean="0"/>
              <a:t>Project</a:t>
            </a:r>
            <a:endParaRPr lang="en-GB" dirty="0"/>
          </a:p>
        </p:txBody>
      </p:sp>
      <p:sp>
        <p:nvSpPr>
          <p:cNvPr id="3" name="Content Placeholder 2"/>
          <p:cNvSpPr>
            <a:spLocks noGrp="1"/>
          </p:cNvSpPr>
          <p:nvPr>
            <p:ph idx="1"/>
          </p:nvPr>
        </p:nvSpPr>
        <p:spPr>
          <a:xfrm>
            <a:off x="130628" y="960828"/>
            <a:ext cx="8716489" cy="5406721"/>
          </a:xfrm>
        </p:spPr>
        <p:txBody>
          <a:bodyPr/>
          <a:lstStyle/>
          <a:p>
            <a:endParaRPr lang="en-GB" dirty="0" smtClean="0"/>
          </a:p>
          <a:p>
            <a:r>
              <a:rPr lang="en-GB" dirty="0">
                <a:solidFill>
                  <a:srgbClr val="001326"/>
                </a:solidFill>
              </a:rPr>
              <a:t>Monitoring &amp; Steering implementation</a:t>
            </a:r>
          </a:p>
          <a:p>
            <a:pPr lvl="1"/>
            <a:r>
              <a:rPr lang="en-GB" dirty="0" smtClean="0"/>
              <a:t>Data collection for conversion planning, exemption, equipment inventory and implementation status</a:t>
            </a:r>
          </a:p>
          <a:p>
            <a:pPr lvl="2"/>
            <a:r>
              <a:rPr lang="en-GB" dirty="0" smtClean="0"/>
              <a:t>SAFIRE</a:t>
            </a:r>
          </a:p>
          <a:p>
            <a:pPr lvl="2"/>
            <a:r>
              <a:rPr lang="en-GB" dirty="0" smtClean="0"/>
              <a:t>Direct reporting</a:t>
            </a:r>
          </a:p>
          <a:p>
            <a:pPr lvl="1"/>
            <a:r>
              <a:rPr lang="en-GB" dirty="0" smtClean="0"/>
              <a:t> </a:t>
            </a:r>
            <a:r>
              <a:rPr lang="en-GB" kern="1200" dirty="0" smtClean="0">
                <a:solidFill>
                  <a:schemeClr val="dk1"/>
                </a:solidFill>
              </a:rPr>
              <a:t>VHF Radio Testing Campaign</a:t>
            </a:r>
          </a:p>
          <a:p>
            <a:pPr lvl="1"/>
            <a:r>
              <a:rPr lang="en-GB" kern="1200" dirty="0" smtClean="0">
                <a:solidFill>
                  <a:schemeClr val="dk1"/>
                </a:solidFill>
              </a:rPr>
              <a:t>GA aircraft and equipment repository (</a:t>
            </a:r>
            <a:r>
              <a:rPr lang="en-GB" kern="1200" dirty="0" smtClean="0">
                <a:solidFill>
                  <a:schemeClr val="dk1"/>
                </a:solidFill>
                <a:hlinkClick r:id="rId3"/>
              </a:rPr>
              <a:t>833radio.com</a:t>
            </a:r>
            <a:r>
              <a:rPr lang="en-GB" kern="1200" dirty="0" smtClean="0">
                <a:solidFill>
                  <a:schemeClr val="dk1"/>
                </a:solidFill>
              </a:rPr>
              <a:t>)</a:t>
            </a:r>
          </a:p>
          <a:p>
            <a:r>
              <a:rPr lang="en-GB" kern="1200" dirty="0" smtClean="0">
                <a:solidFill>
                  <a:schemeClr val="dk1"/>
                </a:solidFill>
              </a:rPr>
              <a:t>Coordination </a:t>
            </a:r>
            <a:r>
              <a:rPr lang="en-GB" kern="1200" dirty="0">
                <a:solidFill>
                  <a:schemeClr val="dk1"/>
                </a:solidFill>
              </a:rPr>
              <a:t>of </a:t>
            </a:r>
            <a:r>
              <a:rPr lang="en-GB" kern="1200" dirty="0" smtClean="0">
                <a:solidFill>
                  <a:schemeClr val="dk1"/>
                </a:solidFill>
              </a:rPr>
              <a:t>exemptions/derogations</a:t>
            </a:r>
          </a:p>
          <a:p>
            <a:pPr lvl="1"/>
            <a:r>
              <a:rPr lang="en-GB" dirty="0" smtClean="0">
                <a:solidFill>
                  <a:srgbClr val="001326"/>
                </a:solidFill>
              </a:rPr>
              <a:t>Network Impact Assessment analysis of exemptions</a:t>
            </a:r>
          </a:p>
          <a:p>
            <a:pPr lvl="1"/>
            <a:r>
              <a:rPr lang="en-GB" dirty="0" smtClean="0">
                <a:solidFill>
                  <a:srgbClr val="001326"/>
                </a:solidFill>
              </a:rPr>
              <a:t>Exemption strategy analysis </a:t>
            </a:r>
          </a:p>
          <a:p>
            <a:r>
              <a:rPr lang="en-US" dirty="0">
                <a:solidFill>
                  <a:srgbClr val="001326"/>
                </a:solidFill>
              </a:rPr>
              <a:t>Awareness </a:t>
            </a:r>
            <a:r>
              <a:rPr lang="en-US" dirty="0" smtClean="0">
                <a:solidFill>
                  <a:srgbClr val="001326"/>
                </a:solidFill>
              </a:rPr>
              <a:t>and </a:t>
            </a:r>
            <a:r>
              <a:rPr lang="en-US" dirty="0">
                <a:solidFill>
                  <a:srgbClr val="001326"/>
                </a:solidFill>
              </a:rPr>
              <a:t>support to </a:t>
            </a:r>
            <a:r>
              <a:rPr lang="en-US" dirty="0" smtClean="0">
                <a:solidFill>
                  <a:srgbClr val="001326"/>
                </a:solidFill>
              </a:rPr>
              <a:t>implementation</a:t>
            </a:r>
          </a:p>
          <a:p>
            <a:pPr lvl="1"/>
            <a:r>
              <a:rPr lang="en-GB" kern="1200" dirty="0" smtClean="0">
                <a:solidFill>
                  <a:schemeClr val="dk1"/>
                </a:solidFill>
                <a:hlinkClick r:id="rId4"/>
              </a:rPr>
              <a:t>www.eurocontrol.int/833</a:t>
            </a:r>
            <a:r>
              <a:rPr lang="en-GB" kern="1200" dirty="0" smtClean="0">
                <a:solidFill>
                  <a:schemeClr val="dk1"/>
                </a:solidFill>
              </a:rPr>
              <a:t> </a:t>
            </a:r>
          </a:p>
          <a:p>
            <a:pPr lvl="1"/>
            <a:r>
              <a:rPr lang="en-GB" kern="1200" dirty="0" smtClean="0">
                <a:solidFill>
                  <a:schemeClr val="dk1"/>
                </a:solidFill>
              </a:rPr>
              <a:t>Information dissemination preparation</a:t>
            </a:r>
          </a:p>
          <a:p>
            <a:pPr lvl="2"/>
            <a:r>
              <a:rPr lang="en-GB" kern="1200" dirty="0" smtClean="0">
                <a:solidFill>
                  <a:schemeClr val="dk1"/>
                </a:solidFill>
                <a:hlinkClick r:id="rId3"/>
              </a:rPr>
              <a:t>833radio.com</a:t>
            </a:r>
            <a:r>
              <a:rPr lang="en-GB" kern="1200" dirty="0" smtClean="0">
                <a:solidFill>
                  <a:schemeClr val="dk1"/>
                </a:solidFill>
              </a:rPr>
              <a:t>  </a:t>
            </a:r>
          </a:p>
          <a:p>
            <a:pPr lvl="2"/>
            <a:r>
              <a:rPr lang="en-GB" kern="1200" dirty="0" smtClean="0">
                <a:solidFill>
                  <a:schemeClr val="dk1"/>
                </a:solidFill>
              </a:rPr>
              <a:t>Aero Friedrichshafen briefing (industry, pilots, fight schools, etc.)</a:t>
            </a:r>
          </a:p>
          <a:p>
            <a:pPr lvl="1"/>
            <a:endParaRPr lang="en-GB" dirty="0"/>
          </a:p>
          <a:p>
            <a:pPr lvl="1"/>
            <a:endParaRPr lang="en-US" dirty="0">
              <a:solidFill>
                <a:srgbClr val="001326"/>
              </a:solidFill>
            </a:endParaRPr>
          </a:p>
          <a:p>
            <a:pPr lvl="1"/>
            <a:endParaRPr lang="en-GB" dirty="0">
              <a:solidFill>
                <a:srgbClr val="001326"/>
              </a:solidFill>
            </a:endParaRPr>
          </a:p>
          <a:p>
            <a:endParaRPr lang="en-GB" dirty="0" smtClean="0"/>
          </a:p>
          <a:p>
            <a:endParaRPr lang="en-GB" dirty="0"/>
          </a:p>
          <a:p>
            <a:endParaRPr lang="en-GB" dirty="0" smtClean="0"/>
          </a:p>
          <a:p>
            <a:pPr lvl="1"/>
            <a:endParaRPr lang="en-GB" dirty="0"/>
          </a:p>
          <a:p>
            <a:pPr lvl="1"/>
            <a:endParaRPr lang="en-GB" dirty="0"/>
          </a:p>
          <a:p>
            <a:pPr lvl="1"/>
            <a:endParaRPr lang="en-GB" dirty="0"/>
          </a:p>
          <a:p>
            <a:pPr marL="457200" lvl="1" indent="0">
              <a:buNone/>
            </a:pPr>
            <a:endParaRPr lang="en-GB" dirty="0" smtClean="0"/>
          </a:p>
          <a:p>
            <a:pPr lvl="2"/>
            <a:endParaRPr lang="en-GB" dirty="0" smtClean="0"/>
          </a:p>
          <a:p>
            <a:pPr lvl="2"/>
            <a:endParaRPr lang="en-GB" dirty="0" smtClean="0"/>
          </a:p>
          <a:p>
            <a:pPr lvl="1"/>
            <a:endParaRPr lang="en-GB" dirty="0" smtClean="0"/>
          </a:p>
          <a:p>
            <a:pPr lvl="1"/>
            <a:endParaRPr lang="en-GB" dirty="0" smtClean="0"/>
          </a:p>
          <a:p>
            <a:endParaRPr lang="en-GB" dirty="0"/>
          </a:p>
        </p:txBody>
      </p:sp>
      <p:sp>
        <p:nvSpPr>
          <p:cNvPr id="5" name="Slide Number Placeholder 4"/>
          <p:cNvSpPr>
            <a:spLocks noGrp="1"/>
          </p:cNvSpPr>
          <p:nvPr>
            <p:ph type="sldNum" sz="quarter" idx="11"/>
          </p:nvPr>
        </p:nvSpPr>
        <p:spPr/>
        <p:txBody>
          <a:bodyPr/>
          <a:lstStyle/>
          <a:p>
            <a:fld id="{AA4D2A6A-D929-466B-A581-E9EAF243B4ED}" type="slidenum">
              <a:rPr lang="en-GB" altLang="en-US" smtClean="0"/>
              <a:pPr/>
              <a:t>25</a:t>
            </a:fld>
            <a:endParaRPr lang="en-GB" altLang="en-US"/>
          </a:p>
        </p:txBody>
      </p:sp>
      <p:sp>
        <p:nvSpPr>
          <p:cNvPr id="8" name="Footer Placeholder 3"/>
          <p:cNvSpPr>
            <a:spLocks noGrp="1"/>
          </p:cNvSpPr>
          <p:nvPr>
            <p:ph type="ftr" sz="quarter" idx="10"/>
          </p:nvPr>
        </p:nvSpPr>
        <p:spPr>
          <a:xfrm>
            <a:off x="2481263" y="6572250"/>
            <a:ext cx="4171950" cy="269875"/>
          </a:xfrm>
        </p:spPr>
        <p:txBody>
          <a:bodyPr/>
          <a:lstStyle/>
          <a:p>
            <a:r>
              <a:rPr lang="en-GB" dirty="0" smtClean="0"/>
              <a:t>8.33VCS Implementation Support</a:t>
            </a:r>
            <a:endParaRPr lang="en-GB" dirty="0"/>
          </a:p>
        </p:txBody>
      </p:sp>
    </p:spTree>
    <p:extLst>
      <p:ext uri="{BB962C8B-B14F-4D97-AF65-F5344CB8AC3E}">
        <p14:creationId xmlns:p14="http://schemas.microsoft.com/office/powerpoint/2010/main" val="52499198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35" y="477838"/>
            <a:ext cx="7695445" cy="776287"/>
          </a:xfrm>
        </p:spPr>
        <p:txBody>
          <a:bodyPr/>
          <a:lstStyle/>
          <a:p>
            <a:r>
              <a:rPr lang="en-GB" dirty="0" smtClean="0"/>
              <a:t>Implementation progress below FL195 EU ATC sectors</a:t>
            </a:r>
            <a:endParaRPr lang="en-GB" dirty="0"/>
          </a:p>
        </p:txBody>
      </p:sp>
      <p:sp>
        <p:nvSpPr>
          <p:cNvPr id="3" name="Content Placeholder 2"/>
          <p:cNvSpPr>
            <a:spLocks noGrp="1"/>
          </p:cNvSpPr>
          <p:nvPr>
            <p:ph idx="1"/>
          </p:nvPr>
        </p:nvSpPr>
        <p:spPr>
          <a:xfrm>
            <a:off x="130628" y="960828"/>
            <a:ext cx="8716489" cy="5406721"/>
          </a:xfrm>
        </p:spPr>
        <p:txBody>
          <a:bodyPr/>
          <a:lstStyle/>
          <a:p>
            <a:endParaRPr lang="en-GB" dirty="0" smtClean="0"/>
          </a:p>
          <a:p>
            <a:pPr lvl="1"/>
            <a:endParaRPr lang="en-US" dirty="0">
              <a:solidFill>
                <a:srgbClr val="001326"/>
              </a:solidFill>
            </a:endParaRPr>
          </a:p>
          <a:p>
            <a:pPr lvl="1"/>
            <a:endParaRPr lang="en-GB" dirty="0">
              <a:solidFill>
                <a:srgbClr val="001326"/>
              </a:solidFill>
            </a:endParaRPr>
          </a:p>
          <a:p>
            <a:endParaRPr lang="en-GB" dirty="0" smtClean="0"/>
          </a:p>
          <a:p>
            <a:endParaRPr lang="en-GB" dirty="0"/>
          </a:p>
          <a:p>
            <a:endParaRPr lang="en-GB" dirty="0" smtClean="0"/>
          </a:p>
          <a:p>
            <a:pPr lvl="1"/>
            <a:endParaRPr lang="en-GB" dirty="0"/>
          </a:p>
          <a:p>
            <a:pPr lvl="1"/>
            <a:endParaRPr lang="en-GB" dirty="0"/>
          </a:p>
          <a:p>
            <a:pPr lvl="1"/>
            <a:endParaRPr lang="en-GB" dirty="0"/>
          </a:p>
          <a:p>
            <a:pPr marL="457200" lvl="1" indent="0">
              <a:buNone/>
            </a:pPr>
            <a:endParaRPr lang="en-GB" dirty="0" smtClean="0"/>
          </a:p>
          <a:p>
            <a:pPr lvl="2"/>
            <a:endParaRPr lang="en-GB" dirty="0" smtClean="0"/>
          </a:p>
          <a:p>
            <a:pPr lvl="2"/>
            <a:endParaRPr lang="en-GB" dirty="0" smtClean="0"/>
          </a:p>
          <a:p>
            <a:pPr lvl="1"/>
            <a:endParaRPr lang="en-GB" dirty="0" smtClean="0"/>
          </a:p>
          <a:p>
            <a:pPr lvl="1"/>
            <a:endParaRPr lang="en-GB" dirty="0" smtClean="0"/>
          </a:p>
          <a:p>
            <a:endParaRPr lang="en-GB" dirty="0"/>
          </a:p>
        </p:txBody>
      </p:sp>
      <p:sp>
        <p:nvSpPr>
          <p:cNvPr id="5" name="Slide Number Placeholder 4"/>
          <p:cNvSpPr>
            <a:spLocks noGrp="1"/>
          </p:cNvSpPr>
          <p:nvPr>
            <p:ph type="sldNum" sz="quarter" idx="11"/>
          </p:nvPr>
        </p:nvSpPr>
        <p:spPr/>
        <p:txBody>
          <a:bodyPr/>
          <a:lstStyle/>
          <a:p>
            <a:fld id="{AA4D2A6A-D929-466B-A581-E9EAF243B4ED}" type="slidenum">
              <a:rPr lang="en-GB" altLang="en-US" smtClean="0"/>
              <a:pPr/>
              <a:t>26</a:t>
            </a:fld>
            <a:endParaRPr lang="en-GB" altLang="en-US"/>
          </a:p>
        </p:txBody>
      </p:sp>
      <p:sp>
        <p:nvSpPr>
          <p:cNvPr id="8" name="Footer Placeholder 3"/>
          <p:cNvSpPr>
            <a:spLocks noGrp="1"/>
          </p:cNvSpPr>
          <p:nvPr>
            <p:ph type="ftr" sz="quarter" idx="10"/>
          </p:nvPr>
        </p:nvSpPr>
        <p:spPr>
          <a:xfrm>
            <a:off x="2481263" y="6572250"/>
            <a:ext cx="4171950" cy="269875"/>
          </a:xfrm>
        </p:spPr>
        <p:txBody>
          <a:bodyPr/>
          <a:lstStyle/>
          <a:p>
            <a:r>
              <a:rPr lang="en-GB" dirty="0" smtClean="0"/>
              <a:t>8.33VCS Implementation Support</a:t>
            </a: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7481" y="832262"/>
            <a:ext cx="5546519" cy="5720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61257" y="3526971"/>
            <a:ext cx="3336224" cy="923330"/>
          </a:xfrm>
          <a:prstGeom prst="rect">
            <a:avLst/>
          </a:prstGeom>
          <a:noFill/>
        </p:spPr>
        <p:txBody>
          <a:bodyPr wrap="square" rtlCol="0">
            <a:spAutoFit/>
          </a:bodyPr>
          <a:lstStyle/>
          <a:p>
            <a:r>
              <a:rPr lang="en-GB" dirty="0">
                <a:hlinkClick r:id="rId4"/>
              </a:rPr>
              <a:t>https://</a:t>
            </a:r>
            <a:r>
              <a:rPr lang="en-GB" dirty="0" smtClean="0">
                <a:hlinkClick r:id="rId4"/>
              </a:rPr>
              <a:t>ext.eurocontrol.int/833/Airspace_8.33kHz_Radio.html</a:t>
            </a:r>
            <a:endParaRPr lang="en-GB" dirty="0" smtClean="0"/>
          </a:p>
          <a:p>
            <a:endParaRPr lang="en-GB" dirty="0"/>
          </a:p>
        </p:txBody>
      </p:sp>
    </p:spTree>
    <p:extLst>
      <p:ext uri="{BB962C8B-B14F-4D97-AF65-F5344CB8AC3E}">
        <p14:creationId xmlns:p14="http://schemas.microsoft.com/office/powerpoint/2010/main" val="273141874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575" y="477838"/>
            <a:ext cx="6838950" cy="776287"/>
          </a:xfrm>
        </p:spPr>
        <p:txBody>
          <a:bodyPr/>
          <a:lstStyle/>
          <a:p>
            <a:r>
              <a:rPr lang="en-GB" dirty="0" smtClean="0"/>
              <a:t>Questions?</a:t>
            </a:r>
            <a:endParaRPr lang="en-GB" dirty="0"/>
          </a:p>
        </p:txBody>
      </p:sp>
      <p:sp>
        <p:nvSpPr>
          <p:cNvPr id="5" name="Slide Number Placeholder 4"/>
          <p:cNvSpPr>
            <a:spLocks noGrp="1"/>
          </p:cNvSpPr>
          <p:nvPr>
            <p:ph type="sldNum" sz="quarter" idx="11"/>
          </p:nvPr>
        </p:nvSpPr>
        <p:spPr/>
        <p:txBody>
          <a:bodyPr/>
          <a:lstStyle/>
          <a:p>
            <a:fld id="{AA4D2A6A-D929-466B-A581-E9EAF243B4ED}" type="slidenum">
              <a:rPr lang="en-GB" altLang="en-US" smtClean="0"/>
              <a:pPr/>
              <a:t>27</a:t>
            </a:fld>
            <a:endParaRPr lang="en-GB" altLang="en-US"/>
          </a:p>
        </p:txBody>
      </p:sp>
      <p:sp>
        <p:nvSpPr>
          <p:cNvPr id="6" name="Footer Placeholder 3"/>
          <p:cNvSpPr>
            <a:spLocks noGrp="1"/>
          </p:cNvSpPr>
          <p:nvPr>
            <p:ph type="ftr" sz="quarter" idx="10"/>
          </p:nvPr>
        </p:nvSpPr>
        <p:spPr>
          <a:xfrm>
            <a:off x="2481263" y="6572250"/>
            <a:ext cx="4171950" cy="269875"/>
          </a:xfrm>
        </p:spPr>
        <p:txBody>
          <a:bodyPr/>
          <a:lstStyle/>
          <a:p>
            <a:r>
              <a:rPr lang="en-GB" dirty="0" smtClean="0"/>
              <a:t>8.33VCS Implementation Support</a:t>
            </a:r>
            <a:endParaRPr lang="en-GB" dirty="0"/>
          </a:p>
        </p:txBody>
      </p:sp>
      <p:pic>
        <p:nvPicPr>
          <p:cNvPr id="4098" name="Picture 2" descr="C:\Users\bpetrice\Desktop\background\4Q5B1738_edited-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64686" y="1181100"/>
            <a:ext cx="7599851" cy="506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72618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8" name="Rectangle 8"/>
          <p:cNvSpPr>
            <a:spLocks noGrp="1" noChangeArrowheads="1"/>
          </p:cNvSpPr>
          <p:nvPr>
            <p:ph type="ctrTitle"/>
          </p:nvPr>
        </p:nvSpPr>
        <p:spPr/>
        <p:txBody>
          <a:bodyPr/>
          <a:lstStyle/>
          <a:p>
            <a:r>
              <a:rPr lang="en-GB" altLang="en-US" dirty="0"/>
              <a:t>8.33kHz VCS Implementation </a:t>
            </a:r>
            <a:endParaRPr lang="en-US" altLang="en-US" dirty="0"/>
          </a:p>
        </p:txBody>
      </p:sp>
      <p:sp>
        <p:nvSpPr>
          <p:cNvPr id="122889" name="Rectangle 9"/>
          <p:cNvSpPr>
            <a:spLocks noGrp="1" noChangeArrowheads="1"/>
          </p:cNvSpPr>
          <p:nvPr>
            <p:ph type="subTitle" idx="1"/>
          </p:nvPr>
        </p:nvSpPr>
        <p:spPr/>
        <p:txBody>
          <a:bodyPr/>
          <a:lstStyle/>
          <a:p>
            <a:r>
              <a:rPr lang="en-US" altLang="en-US" dirty="0"/>
              <a:t>EUR/NAT MID Preparatory Workshop </a:t>
            </a:r>
            <a:endParaRPr lang="en-US" altLang="en-US" dirty="0"/>
          </a:p>
        </p:txBody>
      </p:sp>
      <p:sp>
        <p:nvSpPr>
          <p:cNvPr id="122890" name="Text Box 10"/>
          <p:cNvSpPr txBox="1">
            <a:spLocks noChangeArrowheads="1"/>
          </p:cNvSpPr>
          <p:nvPr/>
        </p:nvSpPr>
        <p:spPr bwMode="auto">
          <a:xfrm>
            <a:off x="3946358" y="5708650"/>
            <a:ext cx="454041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spcBef>
                <a:spcPct val="25000"/>
              </a:spcBef>
            </a:pPr>
            <a:r>
              <a:rPr lang="en-GB" altLang="en-US" sz="1200" dirty="0" smtClean="0">
                <a:solidFill>
                  <a:srgbClr val="3399CC"/>
                </a:solidFill>
              </a:rPr>
              <a:t>8.33VCS Implementation Support</a:t>
            </a:r>
          </a:p>
          <a:p>
            <a:pPr algn="r">
              <a:spcBef>
                <a:spcPct val="25000"/>
              </a:spcBef>
            </a:pPr>
            <a:r>
              <a:rPr lang="en-GB" altLang="en-US" sz="1200" dirty="0" smtClean="0">
                <a:solidFill>
                  <a:srgbClr val="3399CC"/>
                </a:solidFill>
                <a:hlinkClick r:id="rId2"/>
              </a:rPr>
              <a:t>www.eurocontrol.int/833</a:t>
            </a:r>
            <a:endParaRPr lang="en-GB" altLang="en-US" sz="1200" dirty="0" smtClean="0">
              <a:solidFill>
                <a:srgbClr val="3399CC"/>
              </a:solidFill>
            </a:endParaRPr>
          </a:p>
          <a:p>
            <a:pPr algn="r">
              <a:spcBef>
                <a:spcPct val="25000"/>
              </a:spcBef>
            </a:pPr>
            <a:r>
              <a:rPr lang="en-GB" altLang="en-US" sz="1200" dirty="0" smtClean="0">
                <a:solidFill>
                  <a:srgbClr val="3399CC"/>
                </a:solidFill>
                <a:hlinkClick r:id="rId3"/>
              </a:rPr>
              <a:t>8.33@eurocontrol.int</a:t>
            </a:r>
            <a:endParaRPr lang="en-GB" altLang="en-US" sz="1200" dirty="0" smtClean="0">
              <a:solidFill>
                <a:srgbClr val="3399CC"/>
              </a:solidFill>
            </a:endParaRPr>
          </a:p>
        </p:txBody>
      </p:sp>
      <p:sp>
        <p:nvSpPr>
          <p:cNvPr id="2" name="TextBox 1"/>
          <p:cNvSpPr txBox="1"/>
          <p:nvPr/>
        </p:nvSpPr>
        <p:spPr>
          <a:xfrm>
            <a:off x="3276600" y="4772025"/>
            <a:ext cx="2486025" cy="646331"/>
          </a:xfrm>
          <a:prstGeom prst="rect">
            <a:avLst/>
          </a:prstGeom>
          <a:noFill/>
        </p:spPr>
        <p:txBody>
          <a:bodyPr wrap="square" rtlCol="0">
            <a:spAutoFit/>
          </a:bodyPr>
          <a:lstStyle/>
          <a:p>
            <a:r>
              <a:rPr lang="en-GB" sz="3600" dirty="0" smtClean="0">
                <a:solidFill>
                  <a:schemeClr val="bg1"/>
                </a:solidFill>
              </a:rPr>
              <a:t>Thank you!</a:t>
            </a:r>
            <a:endParaRPr lang="en-GB" sz="3600" dirty="0">
              <a:solidFill>
                <a:schemeClr val="bg1"/>
              </a:solidFill>
            </a:endParaRPr>
          </a:p>
        </p:txBody>
      </p:sp>
    </p:spTree>
    <p:extLst>
      <p:ext uri="{BB962C8B-B14F-4D97-AF65-F5344CB8AC3E}">
        <p14:creationId xmlns:p14="http://schemas.microsoft.com/office/powerpoint/2010/main" val="352116773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971" y="350531"/>
            <a:ext cx="6838950" cy="444413"/>
          </a:xfrm>
        </p:spPr>
        <p:txBody>
          <a:bodyPr/>
          <a:lstStyle/>
          <a:p>
            <a:r>
              <a:rPr lang="en-GB" dirty="0" smtClean="0"/>
              <a:t>(EU) IR 1079/2012 - VCS Regulation</a:t>
            </a:r>
            <a:endParaRPr lang="en-GB" dirty="0"/>
          </a:p>
        </p:txBody>
      </p:sp>
      <p:sp>
        <p:nvSpPr>
          <p:cNvPr id="5" name="Slide Number Placeholder 4"/>
          <p:cNvSpPr>
            <a:spLocks noGrp="1"/>
          </p:cNvSpPr>
          <p:nvPr>
            <p:ph type="sldNum" sz="quarter" idx="11"/>
          </p:nvPr>
        </p:nvSpPr>
        <p:spPr/>
        <p:txBody>
          <a:bodyPr/>
          <a:lstStyle/>
          <a:p>
            <a:fld id="{AA4D2A6A-D929-466B-A581-E9EAF243B4ED}" type="slidenum">
              <a:rPr lang="en-GB" altLang="en-US" smtClean="0"/>
              <a:pPr/>
              <a:t>3</a:t>
            </a:fld>
            <a:endParaRPr lang="en-GB" altLang="en-US"/>
          </a:p>
        </p:txBody>
      </p:sp>
      <p:pic>
        <p:nvPicPr>
          <p:cNvPr id="7"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12308" y="5009346"/>
            <a:ext cx="2317965" cy="1546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Footer Placeholder 3"/>
          <p:cNvSpPr>
            <a:spLocks noGrp="1"/>
          </p:cNvSpPr>
          <p:nvPr>
            <p:ph type="ftr" sz="quarter" idx="10"/>
          </p:nvPr>
        </p:nvSpPr>
        <p:spPr>
          <a:xfrm>
            <a:off x="2481263" y="6572250"/>
            <a:ext cx="4171950" cy="269875"/>
          </a:xfrm>
        </p:spPr>
        <p:txBody>
          <a:bodyPr/>
          <a:lstStyle/>
          <a:p>
            <a:r>
              <a:rPr lang="en-GB" dirty="0" smtClean="0"/>
              <a:t>8.33VCS Implementation Support</a:t>
            </a:r>
            <a:endParaRPr lang="en-GB" dirty="0"/>
          </a:p>
        </p:txBody>
      </p:sp>
      <p:pic>
        <p:nvPicPr>
          <p:cNvPr id="45"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248" y="1983179"/>
            <a:ext cx="8507538" cy="306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Left-Right Arrow 45"/>
          <p:cNvSpPr/>
          <p:nvPr/>
        </p:nvSpPr>
        <p:spPr>
          <a:xfrm>
            <a:off x="6869875" y="4597872"/>
            <a:ext cx="1365662" cy="251669"/>
          </a:xfrm>
          <a:prstGeom prst="leftRightArrow">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6269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971" y="350531"/>
            <a:ext cx="6838950" cy="444413"/>
          </a:xfrm>
        </p:spPr>
        <p:txBody>
          <a:bodyPr/>
          <a:lstStyle/>
          <a:p>
            <a:r>
              <a:rPr lang="en-GB" dirty="0" smtClean="0"/>
              <a:t>Area concerned</a:t>
            </a:r>
            <a:endParaRPr lang="en-GB" dirty="0"/>
          </a:p>
        </p:txBody>
      </p:sp>
      <p:sp>
        <p:nvSpPr>
          <p:cNvPr id="5" name="Slide Number Placeholder 4"/>
          <p:cNvSpPr>
            <a:spLocks noGrp="1"/>
          </p:cNvSpPr>
          <p:nvPr>
            <p:ph type="sldNum" sz="quarter" idx="11"/>
          </p:nvPr>
        </p:nvSpPr>
        <p:spPr/>
        <p:txBody>
          <a:bodyPr/>
          <a:lstStyle/>
          <a:p>
            <a:fld id="{AA4D2A6A-D929-466B-A581-E9EAF243B4ED}" type="slidenum">
              <a:rPr lang="en-GB" altLang="en-US" smtClean="0"/>
              <a:pPr/>
              <a:t>4</a:t>
            </a:fld>
            <a:endParaRPr lang="en-GB" altLang="en-US"/>
          </a:p>
        </p:txBody>
      </p:sp>
      <p:sp>
        <p:nvSpPr>
          <p:cNvPr id="44" name="Footer Placeholder 3"/>
          <p:cNvSpPr>
            <a:spLocks noGrp="1"/>
          </p:cNvSpPr>
          <p:nvPr>
            <p:ph type="ftr" sz="quarter" idx="10"/>
          </p:nvPr>
        </p:nvSpPr>
        <p:spPr>
          <a:xfrm>
            <a:off x="2481263" y="6572250"/>
            <a:ext cx="4171950" cy="269875"/>
          </a:xfrm>
        </p:spPr>
        <p:txBody>
          <a:bodyPr/>
          <a:lstStyle/>
          <a:p>
            <a:r>
              <a:rPr lang="en-GB" dirty="0" smtClean="0"/>
              <a:t>8.33VCS Implementation Support</a:t>
            </a:r>
            <a:endParaRPr lang="en-GB" dirty="0"/>
          </a:p>
        </p:txBody>
      </p:sp>
      <p:sp>
        <p:nvSpPr>
          <p:cNvPr id="141" name="8-Point Star 140"/>
          <p:cNvSpPr/>
          <p:nvPr/>
        </p:nvSpPr>
        <p:spPr>
          <a:xfrm>
            <a:off x="8063345" y="5961413"/>
            <a:ext cx="890650" cy="688769"/>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2"/>
                </a:solidFill>
                <a:latin typeface="Times New Roman" panose="02020603050405020304" pitchFamily="18" charset="0"/>
                <a:cs typeface="Times New Roman" panose="02020603050405020304" pitchFamily="18" charset="0"/>
              </a:rPr>
              <a:t>IR</a:t>
            </a:r>
            <a:endParaRPr lang="en-GB" b="1" dirty="0">
              <a:solidFill>
                <a:schemeClr val="bg2"/>
              </a:solidFill>
              <a:latin typeface="Times New Roman" panose="02020603050405020304" pitchFamily="18" charset="0"/>
              <a:cs typeface="Times New Roman" panose="02020603050405020304" pitchFamily="18" charset="0"/>
            </a:endParaRPr>
          </a:p>
        </p:txBody>
      </p:sp>
      <p:grpSp>
        <p:nvGrpSpPr>
          <p:cNvPr id="142" name="Group 141"/>
          <p:cNvGrpSpPr/>
          <p:nvPr/>
        </p:nvGrpSpPr>
        <p:grpSpPr>
          <a:xfrm>
            <a:off x="780273" y="554831"/>
            <a:ext cx="7834965" cy="5747788"/>
            <a:chOff x="211622" y="472037"/>
            <a:chExt cx="7834965" cy="5747788"/>
          </a:xfrm>
        </p:grpSpPr>
        <p:grpSp>
          <p:nvGrpSpPr>
            <p:cNvPr id="143" name="Group 142"/>
            <p:cNvGrpSpPr/>
            <p:nvPr/>
          </p:nvGrpSpPr>
          <p:grpSpPr>
            <a:xfrm>
              <a:off x="1885500" y="1422400"/>
              <a:ext cx="6161087" cy="4797425"/>
              <a:chOff x="1846263" y="1495425"/>
              <a:chExt cx="6161087" cy="4797425"/>
            </a:xfrm>
          </p:grpSpPr>
          <p:sp>
            <p:nvSpPr>
              <p:cNvPr id="145" name="Freeform 78"/>
              <p:cNvSpPr>
                <a:spLocks/>
              </p:cNvSpPr>
              <p:nvPr/>
            </p:nvSpPr>
            <p:spPr bwMode="auto">
              <a:xfrm>
                <a:off x="5183188" y="3400425"/>
                <a:ext cx="700087" cy="655638"/>
              </a:xfrm>
              <a:custGeom>
                <a:avLst/>
                <a:gdLst>
                  <a:gd name="T0" fmla="*/ 605 w 624"/>
                  <a:gd name="T1" fmla="*/ 405 h 587"/>
                  <a:gd name="T2" fmla="*/ 565 w 624"/>
                  <a:gd name="T3" fmla="*/ 345 h 587"/>
                  <a:gd name="T4" fmla="*/ 585 w 624"/>
                  <a:gd name="T5" fmla="*/ 297 h 587"/>
                  <a:gd name="T6" fmla="*/ 591 w 624"/>
                  <a:gd name="T7" fmla="*/ 221 h 587"/>
                  <a:gd name="T8" fmla="*/ 549 w 624"/>
                  <a:gd name="T9" fmla="*/ 208 h 587"/>
                  <a:gd name="T10" fmla="*/ 483 w 624"/>
                  <a:gd name="T11" fmla="*/ 157 h 587"/>
                  <a:gd name="T12" fmla="*/ 461 w 624"/>
                  <a:gd name="T13" fmla="*/ 108 h 587"/>
                  <a:gd name="T14" fmla="*/ 443 w 624"/>
                  <a:gd name="T15" fmla="*/ 35 h 587"/>
                  <a:gd name="T16" fmla="*/ 392 w 624"/>
                  <a:gd name="T17" fmla="*/ 18 h 587"/>
                  <a:gd name="T18" fmla="*/ 343 w 624"/>
                  <a:gd name="T19" fmla="*/ 22 h 587"/>
                  <a:gd name="T20" fmla="*/ 299 w 624"/>
                  <a:gd name="T21" fmla="*/ 27 h 587"/>
                  <a:gd name="T22" fmla="*/ 263 w 624"/>
                  <a:gd name="T23" fmla="*/ 0 h 587"/>
                  <a:gd name="T24" fmla="*/ 206 w 624"/>
                  <a:gd name="T25" fmla="*/ 62 h 587"/>
                  <a:gd name="T26" fmla="*/ 170 w 624"/>
                  <a:gd name="T27" fmla="*/ 120 h 587"/>
                  <a:gd name="T28" fmla="*/ 181 w 624"/>
                  <a:gd name="T29" fmla="*/ 146 h 587"/>
                  <a:gd name="T30" fmla="*/ 137 w 624"/>
                  <a:gd name="T31" fmla="*/ 215 h 587"/>
                  <a:gd name="T32" fmla="*/ 132 w 624"/>
                  <a:gd name="T33" fmla="*/ 259 h 587"/>
                  <a:gd name="T34" fmla="*/ 70 w 624"/>
                  <a:gd name="T35" fmla="*/ 299 h 587"/>
                  <a:gd name="T36" fmla="*/ 26 w 624"/>
                  <a:gd name="T37" fmla="*/ 310 h 587"/>
                  <a:gd name="T38" fmla="*/ 28 w 624"/>
                  <a:gd name="T39" fmla="*/ 381 h 587"/>
                  <a:gd name="T40" fmla="*/ 13 w 624"/>
                  <a:gd name="T41" fmla="*/ 476 h 587"/>
                  <a:gd name="T42" fmla="*/ 40 w 624"/>
                  <a:gd name="T43" fmla="*/ 558 h 587"/>
                  <a:gd name="T44" fmla="*/ 71 w 624"/>
                  <a:gd name="T45" fmla="*/ 574 h 587"/>
                  <a:gd name="T46" fmla="*/ 117 w 624"/>
                  <a:gd name="T47" fmla="*/ 531 h 587"/>
                  <a:gd name="T48" fmla="*/ 177 w 624"/>
                  <a:gd name="T49" fmla="*/ 520 h 587"/>
                  <a:gd name="T50" fmla="*/ 230 w 624"/>
                  <a:gd name="T51" fmla="*/ 518 h 587"/>
                  <a:gd name="T52" fmla="*/ 292 w 624"/>
                  <a:gd name="T53" fmla="*/ 527 h 587"/>
                  <a:gd name="T54" fmla="*/ 328 w 624"/>
                  <a:gd name="T55" fmla="*/ 536 h 587"/>
                  <a:gd name="T56" fmla="*/ 363 w 624"/>
                  <a:gd name="T57" fmla="*/ 516 h 587"/>
                  <a:gd name="T58" fmla="*/ 401 w 624"/>
                  <a:gd name="T59" fmla="*/ 532 h 587"/>
                  <a:gd name="T60" fmla="*/ 440 w 624"/>
                  <a:gd name="T61" fmla="*/ 511 h 587"/>
                  <a:gd name="T62" fmla="*/ 487 w 624"/>
                  <a:gd name="T63" fmla="*/ 507 h 587"/>
                  <a:gd name="T64" fmla="*/ 536 w 624"/>
                  <a:gd name="T65" fmla="*/ 505 h 587"/>
                  <a:gd name="T66" fmla="*/ 564 w 624"/>
                  <a:gd name="T67" fmla="*/ 425 h 5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24"/>
                  <a:gd name="T103" fmla="*/ 0 h 587"/>
                  <a:gd name="T104" fmla="*/ 624 w 624"/>
                  <a:gd name="T105" fmla="*/ 587 h 5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24" h="587">
                    <a:moveTo>
                      <a:pt x="564" y="425"/>
                    </a:moveTo>
                    <a:lnTo>
                      <a:pt x="605" y="405"/>
                    </a:lnTo>
                    <a:lnTo>
                      <a:pt x="585" y="392"/>
                    </a:lnTo>
                    <a:lnTo>
                      <a:pt x="565" y="345"/>
                    </a:lnTo>
                    <a:lnTo>
                      <a:pt x="542" y="305"/>
                    </a:lnTo>
                    <a:lnTo>
                      <a:pt x="585" y="297"/>
                    </a:lnTo>
                    <a:lnTo>
                      <a:pt x="624" y="255"/>
                    </a:lnTo>
                    <a:lnTo>
                      <a:pt x="591" y="221"/>
                    </a:lnTo>
                    <a:lnTo>
                      <a:pt x="567" y="217"/>
                    </a:lnTo>
                    <a:lnTo>
                      <a:pt x="549" y="208"/>
                    </a:lnTo>
                    <a:lnTo>
                      <a:pt x="520" y="186"/>
                    </a:lnTo>
                    <a:lnTo>
                      <a:pt x="483" y="157"/>
                    </a:lnTo>
                    <a:lnTo>
                      <a:pt x="480" y="139"/>
                    </a:lnTo>
                    <a:lnTo>
                      <a:pt x="461" y="108"/>
                    </a:lnTo>
                    <a:lnTo>
                      <a:pt x="447" y="55"/>
                    </a:lnTo>
                    <a:lnTo>
                      <a:pt x="443" y="35"/>
                    </a:lnTo>
                    <a:lnTo>
                      <a:pt x="416" y="27"/>
                    </a:lnTo>
                    <a:lnTo>
                      <a:pt x="392" y="18"/>
                    </a:lnTo>
                    <a:lnTo>
                      <a:pt x="359" y="36"/>
                    </a:lnTo>
                    <a:lnTo>
                      <a:pt x="343" y="22"/>
                    </a:lnTo>
                    <a:lnTo>
                      <a:pt x="318" y="16"/>
                    </a:lnTo>
                    <a:lnTo>
                      <a:pt x="299" y="27"/>
                    </a:lnTo>
                    <a:lnTo>
                      <a:pt x="279" y="15"/>
                    </a:lnTo>
                    <a:lnTo>
                      <a:pt x="263" y="0"/>
                    </a:lnTo>
                    <a:lnTo>
                      <a:pt x="230" y="62"/>
                    </a:lnTo>
                    <a:lnTo>
                      <a:pt x="206" y="62"/>
                    </a:lnTo>
                    <a:lnTo>
                      <a:pt x="170" y="86"/>
                    </a:lnTo>
                    <a:lnTo>
                      <a:pt x="170" y="120"/>
                    </a:lnTo>
                    <a:lnTo>
                      <a:pt x="192" y="129"/>
                    </a:lnTo>
                    <a:lnTo>
                      <a:pt x="181" y="146"/>
                    </a:lnTo>
                    <a:lnTo>
                      <a:pt x="153" y="171"/>
                    </a:lnTo>
                    <a:lnTo>
                      <a:pt x="137" y="215"/>
                    </a:lnTo>
                    <a:lnTo>
                      <a:pt x="146" y="261"/>
                    </a:lnTo>
                    <a:lnTo>
                      <a:pt x="132" y="259"/>
                    </a:lnTo>
                    <a:lnTo>
                      <a:pt x="95" y="277"/>
                    </a:lnTo>
                    <a:lnTo>
                      <a:pt x="70" y="299"/>
                    </a:lnTo>
                    <a:lnTo>
                      <a:pt x="51" y="310"/>
                    </a:lnTo>
                    <a:lnTo>
                      <a:pt x="26" y="310"/>
                    </a:lnTo>
                    <a:lnTo>
                      <a:pt x="0" y="312"/>
                    </a:lnTo>
                    <a:lnTo>
                      <a:pt x="28" y="381"/>
                    </a:lnTo>
                    <a:lnTo>
                      <a:pt x="48" y="443"/>
                    </a:lnTo>
                    <a:lnTo>
                      <a:pt x="13" y="476"/>
                    </a:lnTo>
                    <a:lnTo>
                      <a:pt x="24" y="512"/>
                    </a:lnTo>
                    <a:lnTo>
                      <a:pt x="40" y="558"/>
                    </a:lnTo>
                    <a:lnTo>
                      <a:pt x="48" y="587"/>
                    </a:lnTo>
                    <a:lnTo>
                      <a:pt x="71" y="574"/>
                    </a:lnTo>
                    <a:lnTo>
                      <a:pt x="88" y="560"/>
                    </a:lnTo>
                    <a:lnTo>
                      <a:pt x="117" y="531"/>
                    </a:lnTo>
                    <a:lnTo>
                      <a:pt x="139" y="523"/>
                    </a:lnTo>
                    <a:lnTo>
                      <a:pt x="177" y="520"/>
                    </a:lnTo>
                    <a:lnTo>
                      <a:pt x="205" y="514"/>
                    </a:lnTo>
                    <a:lnTo>
                      <a:pt x="230" y="518"/>
                    </a:lnTo>
                    <a:lnTo>
                      <a:pt x="265" y="520"/>
                    </a:lnTo>
                    <a:lnTo>
                      <a:pt x="292" y="527"/>
                    </a:lnTo>
                    <a:lnTo>
                      <a:pt x="316" y="529"/>
                    </a:lnTo>
                    <a:lnTo>
                      <a:pt x="328" y="536"/>
                    </a:lnTo>
                    <a:lnTo>
                      <a:pt x="347" y="529"/>
                    </a:lnTo>
                    <a:lnTo>
                      <a:pt x="363" y="516"/>
                    </a:lnTo>
                    <a:lnTo>
                      <a:pt x="385" y="518"/>
                    </a:lnTo>
                    <a:lnTo>
                      <a:pt x="401" y="532"/>
                    </a:lnTo>
                    <a:lnTo>
                      <a:pt x="412" y="512"/>
                    </a:lnTo>
                    <a:lnTo>
                      <a:pt x="440" y="511"/>
                    </a:lnTo>
                    <a:lnTo>
                      <a:pt x="460" y="523"/>
                    </a:lnTo>
                    <a:lnTo>
                      <a:pt x="487" y="507"/>
                    </a:lnTo>
                    <a:lnTo>
                      <a:pt x="516" y="511"/>
                    </a:lnTo>
                    <a:lnTo>
                      <a:pt x="536" y="505"/>
                    </a:lnTo>
                    <a:lnTo>
                      <a:pt x="531" y="449"/>
                    </a:lnTo>
                    <a:lnTo>
                      <a:pt x="564" y="425"/>
                    </a:lnTo>
                  </a:path>
                </a:pathLst>
              </a:custGeom>
              <a:noFill/>
              <a:ln w="3175">
                <a:solidFill>
                  <a:schemeClr val="tx1"/>
                </a:solidFill>
                <a:round/>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en-US" altLang="en-US">
                  <a:ea typeface="MS PGothic" pitchFamily="34" charset="-128"/>
                </a:endParaRPr>
              </a:p>
            </p:txBody>
          </p:sp>
          <p:sp>
            <p:nvSpPr>
              <p:cNvPr id="146" name="Freeform 97"/>
              <p:cNvSpPr>
                <a:spLocks/>
              </p:cNvSpPr>
              <p:nvPr/>
            </p:nvSpPr>
            <p:spPr bwMode="auto">
              <a:xfrm>
                <a:off x="6835775" y="4597400"/>
                <a:ext cx="717550" cy="271463"/>
              </a:xfrm>
              <a:custGeom>
                <a:avLst/>
                <a:gdLst>
                  <a:gd name="T0" fmla="*/ 2147483647 w 638"/>
                  <a:gd name="T1" fmla="*/ 2147483647 h 243"/>
                  <a:gd name="T2" fmla="*/ 2147483647 w 638"/>
                  <a:gd name="T3" fmla="*/ 2147483647 h 243"/>
                  <a:gd name="T4" fmla="*/ 2147483647 w 638"/>
                  <a:gd name="T5" fmla="*/ 2147483647 h 243"/>
                  <a:gd name="T6" fmla="*/ 2147483647 w 638"/>
                  <a:gd name="T7" fmla="*/ 2147483647 h 243"/>
                  <a:gd name="T8" fmla="*/ 2147483647 w 638"/>
                  <a:gd name="T9" fmla="*/ 2147483647 h 243"/>
                  <a:gd name="T10" fmla="*/ 2147483647 w 638"/>
                  <a:gd name="T11" fmla="*/ 2147483647 h 243"/>
                  <a:gd name="T12" fmla="*/ 2147483647 w 638"/>
                  <a:gd name="T13" fmla="*/ 2147483647 h 243"/>
                  <a:gd name="T14" fmla="*/ 2147483647 w 638"/>
                  <a:gd name="T15" fmla="*/ 2147483647 h 243"/>
                  <a:gd name="T16" fmla="*/ 2147483647 w 638"/>
                  <a:gd name="T17" fmla="*/ 2147483647 h 243"/>
                  <a:gd name="T18" fmla="*/ 2147483647 w 638"/>
                  <a:gd name="T19" fmla="*/ 2147483647 h 243"/>
                  <a:gd name="T20" fmla="*/ 2147483647 w 638"/>
                  <a:gd name="T21" fmla="*/ 2147483647 h 243"/>
                  <a:gd name="T22" fmla="*/ 2147483647 w 638"/>
                  <a:gd name="T23" fmla="*/ 2147483647 h 243"/>
                  <a:gd name="T24" fmla="*/ 2147483647 w 638"/>
                  <a:gd name="T25" fmla="*/ 2147483647 h 243"/>
                  <a:gd name="T26" fmla="*/ 2147483647 w 638"/>
                  <a:gd name="T27" fmla="*/ 0 h 243"/>
                  <a:gd name="T28" fmla="*/ 2147483647 w 638"/>
                  <a:gd name="T29" fmla="*/ 2147483647 h 243"/>
                  <a:gd name="T30" fmla="*/ 2147483647 w 638"/>
                  <a:gd name="T31" fmla="*/ 2147483647 h 243"/>
                  <a:gd name="T32" fmla="*/ 2147483647 w 638"/>
                  <a:gd name="T33" fmla="*/ 2147483647 h 243"/>
                  <a:gd name="T34" fmla="*/ 2147483647 w 638"/>
                  <a:gd name="T35" fmla="*/ 2147483647 h 243"/>
                  <a:gd name="T36" fmla="*/ 2147483647 w 638"/>
                  <a:gd name="T37" fmla="*/ 2147483647 h 243"/>
                  <a:gd name="T38" fmla="*/ 2147483647 w 638"/>
                  <a:gd name="T39" fmla="*/ 2147483647 h 243"/>
                  <a:gd name="T40" fmla="*/ 2147483647 w 638"/>
                  <a:gd name="T41" fmla="*/ 2147483647 h 243"/>
                  <a:gd name="T42" fmla="*/ 2147483647 w 638"/>
                  <a:gd name="T43" fmla="*/ 2147483647 h 243"/>
                  <a:gd name="T44" fmla="*/ 2147483647 w 638"/>
                  <a:gd name="T45" fmla="*/ 2147483647 h 243"/>
                  <a:gd name="T46" fmla="*/ 2147483647 w 638"/>
                  <a:gd name="T47" fmla="*/ 2147483647 h 243"/>
                  <a:gd name="T48" fmla="*/ 2147483647 w 638"/>
                  <a:gd name="T49" fmla="*/ 2147483647 h 243"/>
                  <a:gd name="T50" fmla="*/ 2147483647 w 638"/>
                  <a:gd name="T51" fmla="*/ 2147483647 h 243"/>
                  <a:gd name="T52" fmla="*/ 2147483647 w 638"/>
                  <a:gd name="T53" fmla="*/ 2147483647 h 243"/>
                  <a:gd name="T54" fmla="*/ 2147483647 w 638"/>
                  <a:gd name="T55" fmla="*/ 2147483647 h 243"/>
                  <a:gd name="T56" fmla="*/ 2147483647 w 638"/>
                  <a:gd name="T57" fmla="*/ 2147483647 h 243"/>
                  <a:gd name="T58" fmla="*/ 2147483647 w 638"/>
                  <a:gd name="T59" fmla="*/ 2147483647 h 243"/>
                  <a:gd name="T60" fmla="*/ 0 w 638"/>
                  <a:gd name="T61" fmla="*/ 2147483647 h 243"/>
                  <a:gd name="T62" fmla="*/ 2147483647 w 638"/>
                  <a:gd name="T63" fmla="*/ 2147483647 h 243"/>
                  <a:gd name="T64" fmla="*/ 2147483647 w 638"/>
                  <a:gd name="T65" fmla="*/ 2147483647 h 243"/>
                  <a:gd name="T66" fmla="*/ 2147483647 w 638"/>
                  <a:gd name="T67" fmla="*/ 2147483647 h 243"/>
                  <a:gd name="T68" fmla="*/ 2147483647 w 638"/>
                  <a:gd name="T69" fmla="*/ 2147483647 h 243"/>
                  <a:gd name="T70" fmla="*/ 2147483647 w 638"/>
                  <a:gd name="T71" fmla="*/ 2147483647 h 243"/>
                  <a:gd name="T72" fmla="*/ 2147483647 w 638"/>
                  <a:gd name="T73" fmla="*/ 2147483647 h 243"/>
                  <a:gd name="T74" fmla="*/ 2147483647 w 638"/>
                  <a:gd name="T75" fmla="*/ 2147483647 h 243"/>
                  <a:gd name="T76" fmla="*/ 2147483647 w 638"/>
                  <a:gd name="T77" fmla="*/ 2147483647 h 243"/>
                  <a:gd name="T78" fmla="*/ 2147483647 w 638"/>
                  <a:gd name="T79" fmla="*/ 2147483647 h 243"/>
                  <a:gd name="T80" fmla="*/ 2147483647 w 638"/>
                  <a:gd name="T81" fmla="*/ 2147483647 h 243"/>
                  <a:gd name="T82" fmla="*/ 2147483647 w 638"/>
                  <a:gd name="T83" fmla="*/ 2147483647 h 243"/>
                  <a:gd name="T84" fmla="*/ 2147483647 w 638"/>
                  <a:gd name="T85" fmla="*/ 2147483647 h 243"/>
                  <a:gd name="T86" fmla="*/ 2147483647 w 638"/>
                  <a:gd name="T87" fmla="*/ 2147483647 h 243"/>
                  <a:gd name="T88" fmla="*/ 2147483647 w 638"/>
                  <a:gd name="T89" fmla="*/ 2147483647 h 243"/>
                  <a:gd name="T90" fmla="*/ 2147483647 w 638"/>
                  <a:gd name="T91" fmla="*/ 2147483647 h 24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8"/>
                  <a:gd name="T139" fmla="*/ 0 h 243"/>
                  <a:gd name="T140" fmla="*/ 638 w 638"/>
                  <a:gd name="T141" fmla="*/ 243 h 24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8" h="243">
                    <a:moveTo>
                      <a:pt x="480" y="170"/>
                    </a:moveTo>
                    <a:lnTo>
                      <a:pt x="496" y="159"/>
                    </a:lnTo>
                    <a:lnTo>
                      <a:pt x="503" y="151"/>
                    </a:lnTo>
                    <a:lnTo>
                      <a:pt x="523" y="122"/>
                    </a:lnTo>
                    <a:lnTo>
                      <a:pt x="558" y="120"/>
                    </a:lnTo>
                    <a:lnTo>
                      <a:pt x="615" y="120"/>
                    </a:lnTo>
                    <a:lnTo>
                      <a:pt x="638" y="93"/>
                    </a:lnTo>
                    <a:lnTo>
                      <a:pt x="609" y="84"/>
                    </a:lnTo>
                    <a:lnTo>
                      <a:pt x="584" y="33"/>
                    </a:lnTo>
                    <a:lnTo>
                      <a:pt x="578" y="35"/>
                    </a:lnTo>
                    <a:lnTo>
                      <a:pt x="553" y="37"/>
                    </a:lnTo>
                    <a:lnTo>
                      <a:pt x="531" y="37"/>
                    </a:lnTo>
                    <a:lnTo>
                      <a:pt x="509" y="6"/>
                    </a:lnTo>
                    <a:lnTo>
                      <a:pt x="487" y="0"/>
                    </a:lnTo>
                    <a:lnTo>
                      <a:pt x="456" y="2"/>
                    </a:lnTo>
                    <a:lnTo>
                      <a:pt x="430" y="2"/>
                    </a:lnTo>
                    <a:lnTo>
                      <a:pt x="423" y="20"/>
                    </a:lnTo>
                    <a:lnTo>
                      <a:pt x="398" y="17"/>
                    </a:lnTo>
                    <a:lnTo>
                      <a:pt x="356" y="57"/>
                    </a:lnTo>
                    <a:lnTo>
                      <a:pt x="336" y="40"/>
                    </a:lnTo>
                    <a:lnTo>
                      <a:pt x="307" y="38"/>
                    </a:lnTo>
                    <a:lnTo>
                      <a:pt x="270" y="35"/>
                    </a:lnTo>
                    <a:lnTo>
                      <a:pt x="246" y="27"/>
                    </a:lnTo>
                    <a:lnTo>
                      <a:pt x="217" y="37"/>
                    </a:lnTo>
                    <a:lnTo>
                      <a:pt x="172" y="51"/>
                    </a:lnTo>
                    <a:lnTo>
                      <a:pt x="155" y="60"/>
                    </a:lnTo>
                    <a:lnTo>
                      <a:pt x="133" y="53"/>
                    </a:lnTo>
                    <a:lnTo>
                      <a:pt x="99" y="58"/>
                    </a:lnTo>
                    <a:lnTo>
                      <a:pt x="57" y="62"/>
                    </a:lnTo>
                    <a:lnTo>
                      <a:pt x="22" y="80"/>
                    </a:lnTo>
                    <a:lnTo>
                      <a:pt x="0" y="80"/>
                    </a:lnTo>
                    <a:lnTo>
                      <a:pt x="50" y="99"/>
                    </a:lnTo>
                    <a:lnTo>
                      <a:pt x="82" y="104"/>
                    </a:lnTo>
                    <a:lnTo>
                      <a:pt x="124" y="106"/>
                    </a:lnTo>
                    <a:lnTo>
                      <a:pt x="161" y="117"/>
                    </a:lnTo>
                    <a:lnTo>
                      <a:pt x="199" y="166"/>
                    </a:lnTo>
                    <a:lnTo>
                      <a:pt x="223" y="226"/>
                    </a:lnTo>
                    <a:lnTo>
                      <a:pt x="221" y="243"/>
                    </a:lnTo>
                    <a:lnTo>
                      <a:pt x="250" y="239"/>
                    </a:lnTo>
                    <a:lnTo>
                      <a:pt x="283" y="223"/>
                    </a:lnTo>
                    <a:lnTo>
                      <a:pt x="308" y="197"/>
                    </a:lnTo>
                    <a:lnTo>
                      <a:pt x="334" y="204"/>
                    </a:lnTo>
                    <a:lnTo>
                      <a:pt x="368" y="224"/>
                    </a:lnTo>
                    <a:lnTo>
                      <a:pt x="390" y="223"/>
                    </a:lnTo>
                    <a:lnTo>
                      <a:pt x="445" y="184"/>
                    </a:lnTo>
                    <a:lnTo>
                      <a:pt x="480" y="170"/>
                    </a:lnTo>
                  </a:path>
                </a:pathLst>
              </a:custGeom>
              <a:noFill/>
              <a:ln w="3175">
                <a:solidFill>
                  <a:schemeClr val="tx1"/>
                </a:solidFill>
                <a:round/>
                <a:headEnd/>
                <a:tailEnd/>
              </a:ln>
            </p:spPr>
            <p:txBody>
              <a:bodyPr/>
              <a:lstStyle/>
              <a:p>
                <a:endParaRPr lang="en-GB"/>
              </a:p>
            </p:txBody>
          </p:sp>
          <p:sp>
            <p:nvSpPr>
              <p:cNvPr id="147" name="Freeform 99"/>
              <p:cNvSpPr>
                <a:spLocks/>
              </p:cNvSpPr>
              <p:nvPr/>
            </p:nvSpPr>
            <p:spPr bwMode="auto">
              <a:xfrm>
                <a:off x="7402513" y="4552950"/>
                <a:ext cx="528637" cy="430213"/>
              </a:xfrm>
              <a:custGeom>
                <a:avLst/>
                <a:gdLst>
                  <a:gd name="T0" fmla="*/ 2147483647 w 471"/>
                  <a:gd name="T1" fmla="*/ 2147483647 h 385"/>
                  <a:gd name="T2" fmla="*/ 2147483647 w 471"/>
                  <a:gd name="T3" fmla="*/ 2147483647 h 385"/>
                  <a:gd name="T4" fmla="*/ 2147483647 w 471"/>
                  <a:gd name="T5" fmla="*/ 2147483647 h 385"/>
                  <a:gd name="T6" fmla="*/ 2147483647 w 471"/>
                  <a:gd name="T7" fmla="*/ 2147483647 h 385"/>
                  <a:gd name="T8" fmla="*/ 2147483647 w 471"/>
                  <a:gd name="T9" fmla="*/ 2147483647 h 385"/>
                  <a:gd name="T10" fmla="*/ 2147483647 w 471"/>
                  <a:gd name="T11" fmla="*/ 2147483647 h 385"/>
                  <a:gd name="T12" fmla="*/ 2147483647 w 471"/>
                  <a:gd name="T13" fmla="*/ 2147483647 h 385"/>
                  <a:gd name="T14" fmla="*/ 2147483647 w 471"/>
                  <a:gd name="T15" fmla="*/ 2147483647 h 385"/>
                  <a:gd name="T16" fmla="*/ 2147483647 w 471"/>
                  <a:gd name="T17" fmla="*/ 2147483647 h 385"/>
                  <a:gd name="T18" fmla="*/ 2147483647 w 471"/>
                  <a:gd name="T19" fmla="*/ 0 h 385"/>
                  <a:gd name="T20" fmla="*/ 2147483647 w 471"/>
                  <a:gd name="T21" fmla="*/ 2147483647 h 385"/>
                  <a:gd name="T22" fmla="*/ 2147483647 w 471"/>
                  <a:gd name="T23" fmla="*/ 2147483647 h 385"/>
                  <a:gd name="T24" fmla="*/ 2147483647 w 471"/>
                  <a:gd name="T25" fmla="*/ 2147483647 h 385"/>
                  <a:gd name="T26" fmla="*/ 2147483647 w 471"/>
                  <a:gd name="T27" fmla="*/ 2147483647 h 385"/>
                  <a:gd name="T28" fmla="*/ 2147483647 w 471"/>
                  <a:gd name="T29" fmla="*/ 2147483647 h 385"/>
                  <a:gd name="T30" fmla="*/ 2147483647 w 471"/>
                  <a:gd name="T31" fmla="*/ 2147483647 h 385"/>
                  <a:gd name="T32" fmla="*/ 2147483647 w 471"/>
                  <a:gd name="T33" fmla="*/ 2147483647 h 385"/>
                  <a:gd name="T34" fmla="*/ 2147483647 w 471"/>
                  <a:gd name="T35" fmla="*/ 2147483647 h 385"/>
                  <a:gd name="T36" fmla="*/ 2147483647 w 471"/>
                  <a:gd name="T37" fmla="*/ 2147483647 h 385"/>
                  <a:gd name="T38" fmla="*/ 2147483647 w 471"/>
                  <a:gd name="T39" fmla="*/ 2147483647 h 385"/>
                  <a:gd name="T40" fmla="*/ 2147483647 w 471"/>
                  <a:gd name="T41" fmla="*/ 2147483647 h 385"/>
                  <a:gd name="T42" fmla="*/ 2147483647 w 471"/>
                  <a:gd name="T43" fmla="*/ 2147483647 h 385"/>
                  <a:gd name="T44" fmla="*/ 0 w 471"/>
                  <a:gd name="T45" fmla="*/ 2147483647 h 385"/>
                  <a:gd name="T46" fmla="*/ 2147483647 w 471"/>
                  <a:gd name="T47" fmla="*/ 2147483647 h 385"/>
                  <a:gd name="T48" fmla="*/ 2147483647 w 471"/>
                  <a:gd name="T49" fmla="*/ 2147483647 h 385"/>
                  <a:gd name="T50" fmla="*/ 2147483647 w 471"/>
                  <a:gd name="T51" fmla="*/ 2147483647 h 385"/>
                  <a:gd name="T52" fmla="*/ 2147483647 w 471"/>
                  <a:gd name="T53" fmla="*/ 2147483647 h 385"/>
                  <a:gd name="T54" fmla="*/ 2147483647 w 471"/>
                  <a:gd name="T55" fmla="*/ 2147483647 h 385"/>
                  <a:gd name="T56" fmla="*/ 2147483647 w 471"/>
                  <a:gd name="T57" fmla="*/ 2147483647 h 385"/>
                  <a:gd name="T58" fmla="*/ 2147483647 w 471"/>
                  <a:gd name="T59" fmla="*/ 2147483647 h 385"/>
                  <a:gd name="T60" fmla="*/ 2147483647 w 471"/>
                  <a:gd name="T61" fmla="*/ 2147483647 h 385"/>
                  <a:gd name="T62" fmla="*/ 2147483647 w 471"/>
                  <a:gd name="T63" fmla="*/ 2147483647 h 385"/>
                  <a:gd name="T64" fmla="*/ 2147483647 w 471"/>
                  <a:gd name="T65" fmla="*/ 2147483647 h 385"/>
                  <a:gd name="T66" fmla="*/ 2147483647 w 471"/>
                  <a:gd name="T67" fmla="*/ 2147483647 h 385"/>
                  <a:gd name="T68" fmla="*/ 2147483647 w 471"/>
                  <a:gd name="T69" fmla="*/ 2147483647 h 385"/>
                  <a:gd name="T70" fmla="*/ 2147483647 w 471"/>
                  <a:gd name="T71" fmla="*/ 2147483647 h 385"/>
                  <a:gd name="T72" fmla="*/ 2147483647 w 471"/>
                  <a:gd name="T73" fmla="*/ 2147483647 h 385"/>
                  <a:gd name="T74" fmla="*/ 2147483647 w 471"/>
                  <a:gd name="T75" fmla="*/ 2147483647 h 385"/>
                  <a:gd name="T76" fmla="*/ 2147483647 w 471"/>
                  <a:gd name="T77" fmla="*/ 2147483647 h 385"/>
                  <a:gd name="T78" fmla="*/ 2147483647 w 471"/>
                  <a:gd name="T79" fmla="*/ 2147483647 h 385"/>
                  <a:gd name="T80" fmla="*/ 2147483647 w 471"/>
                  <a:gd name="T81" fmla="*/ 2147483647 h 385"/>
                  <a:gd name="T82" fmla="*/ 2147483647 w 471"/>
                  <a:gd name="T83" fmla="*/ 2147483647 h 385"/>
                  <a:gd name="T84" fmla="*/ 2147483647 w 471"/>
                  <a:gd name="T85" fmla="*/ 2147483647 h 385"/>
                  <a:gd name="T86" fmla="*/ 2147483647 w 471"/>
                  <a:gd name="T87" fmla="*/ 2147483647 h 385"/>
                  <a:gd name="T88" fmla="*/ 2147483647 w 471"/>
                  <a:gd name="T89" fmla="*/ 2147483647 h 385"/>
                  <a:gd name="T90" fmla="*/ 2147483647 w 471"/>
                  <a:gd name="T91" fmla="*/ 2147483647 h 385"/>
                  <a:gd name="T92" fmla="*/ 2147483647 w 471"/>
                  <a:gd name="T93" fmla="*/ 2147483647 h 3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71"/>
                  <a:gd name="T142" fmla="*/ 0 h 385"/>
                  <a:gd name="T143" fmla="*/ 471 w 471"/>
                  <a:gd name="T144" fmla="*/ 385 h 3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71" h="385">
                    <a:moveTo>
                      <a:pt x="441" y="219"/>
                    </a:moveTo>
                    <a:lnTo>
                      <a:pt x="420" y="168"/>
                    </a:lnTo>
                    <a:lnTo>
                      <a:pt x="418" y="119"/>
                    </a:lnTo>
                    <a:lnTo>
                      <a:pt x="451" y="89"/>
                    </a:lnTo>
                    <a:lnTo>
                      <a:pt x="471" y="89"/>
                    </a:lnTo>
                    <a:lnTo>
                      <a:pt x="418" y="78"/>
                    </a:lnTo>
                    <a:lnTo>
                      <a:pt x="376" y="69"/>
                    </a:lnTo>
                    <a:lnTo>
                      <a:pt x="325" y="44"/>
                    </a:lnTo>
                    <a:lnTo>
                      <a:pt x="268" y="9"/>
                    </a:lnTo>
                    <a:lnTo>
                      <a:pt x="245" y="0"/>
                    </a:lnTo>
                    <a:lnTo>
                      <a:pt x="243" y="42"/>
                    </a:lnTo>
                    <a:lnTo>
                      <a:pt x="228" y="93"/>
                    </a:lnTo>
                    <a:lnTo>
                      <a:pt x="195" y="102"/>
                    </a:lnTo>
                    <a:lnTo>
                      <a:pt x="163" y="93"/>
                    </a:lnTo>
                    <a:lnTo>
                      <a:pt x="130" y="80"/>
                    </a:lnTo>
                    <a:lnTo>
                      <a:pt x="106" y="71"/>
                    </a:lnTo>
                    <a:lnTo>
                      <a:pt x="81" y="73"/>
                    </a:lnTo>
                    <a:lnTo>
                      <a:pt x="106" y="124"/>
                    </a:lnTo>
                    <a:lnTo>
                      <a:pt x="135" y="133"/>
                    </a:lnTo>
                    <a:lnTo>
                      <a:pt x="112" y="160"/>
                    </a:lnTo>
                    <a:lnTo>
                      <a:pt x="55" y="160"/>
                    </a:lnTo>
                    <a:lnTo>
                      <a:pt x="20" y="162"/>
                    </a:lnTo>
                    <a:lnTo>
                      <a:pt x="0" y="191"/>
                    </a:lnTo>
                    <a:lnTo>
                      <a:pt x="20" y="204"/>
                    </a:lnTo>
                    <a:lnTo>
                      <a:pt x="44" y="206"/>
                    </a:lnTo>
                    <a:lnTo>
                      <a:pt x="62" y="230"/>
                    </a:lnTo>
                    <a:lnTo>
                      <a:pt x="91" y="263"/>
                    </a:lnTo>
                    <a:lnTo>
                      <a:pt x="132" y="274"/>
                    </a:lnTo>
                    <a:lnTo>
                      <a:pt x="130" y="295"/>
                    </a:lnTo>
                    <a:lnTo>
                      <a:pt x="132" y="308"/>
                    </a:lnTo>
                    <a:lnTo>
                      <a:pt x="184" y="317"/>
                    </a:lnTo>
                    <a:lnTo>
                      <a:pt x="206" y="326"/>
                    </a:lnTo>
                    <a:lnTo>
                      <a:pt x="230" y="346"/>
                    </a:lnTo>
                    <a:lnTo>
                      <a:pt x="241" y="385"/>
                    </a:lnTo>
                    <a:lnTo>
                      <a:pt x="265" y="337"/>
                    </a:lnTo>
                    <a:lnTo>
                      <a:pt x="297" y="268"/>
                    </a:lnTo>
                    <a:lnTo>
                      <a:pt x="339" y="255"/>
                    </a:lnTo>
                    <a:lnTo>
                      <a:pt x="354" y="290"/>
                    </a:lnTo>
                    <a:lnTo>
                      <a:pt x="361" y="319"/>
                    </a:lnTo>
                    <a:lnTo>
                      <a:pt x="396" y="343"/>
                    </a:lnTo>
                    <a:lnTo>
                      <a:pt x="443" y="345"/>
                    </a:lnTo>
                    <a:lnTo>
                      <a:pt x="451" y="337"/>
                    </a:lnTo>
                    <a:lnTo>
                      <a:pt x="427" y="275"/>
                    </a:lnTo>
                    <a:lnTo>
                      <a:pt x="438" y="257"/>
                    </a:lnTo>
                    <a:lnTo>
                      <a:pt x="440" y="274"/>
                    </a:lnTo>
                    <a:lnTo>
                      <a:pt x="441" y="250"/>
                    </a:lnTo>
                    <a:lnTo>
                      <a:pt x="441" y="219"/>
                    </a:lnTo>
                  </a:path>
                </a:pathLst>
              </a:custGeom>
              <a:noFill/>
              <a:ln w="3175">
                <a:solidFill>
                  <a:schemeClr val="tx1"/>
                </a:solidFill>
                <a:round/>
                <a:headEnd/>
                <a:tailEnd/>
              </a:ln>
            </p:spPr>
            <p:txBody>
              <a:bodyPr/>
              <a:lstStyle/>
              <a:p>
                <a:endParaRPr lang="en-GB"/>
              </a:p>
            </p:txBody>
          </p:sp>
          <p:sp>
            <p:nvSpPr>
              <p:cNvPr id="148" name="Freeform 109"/>
              <p:cNvSpPr>
                <a:spLocks/>
              </p:cNvSpPr>
              <p:nvPr/>
            </p:nvSpPr>
            <p:spPr bwMode="auto">
              <a:xfrm>
                <a:off x="4903788" y="3560763"/>
                <a:ext cx="219075" cy="168275"/>
              </a:xfrm>
              <a:custGeom>
                <a:avLst/>
                <a:gdLst>
                  <a:gd name="T0" fmla="*/ 191 w 195"/>
                  <a:gd name="T1" fmla="*/ 79 h 150"/>
                  <a:gd name="T2" fmla="*/ 147 w 195"/>
                  <a:gd name="T3" fmla="*/ 59 h 150"/>
                  <a:gd name="T4" fmla="*/ 92 w 195"/>
                  <a:gd name="T5" fmla="*/ 46 h 150"/>
                  <a:gd name="T6" fmla="*/ 80 w 195"/>
                  <a:gd name="T7" fmla="*/ 64 h 150"/>
                  <a:gd name="T8" fmla="*/ 54 w 195"/>
                  <a:gd name="T9" fmla="*/ 82 h 150"/>
                  <a:gd name="T10" fmla="*/ 56 w 195"/>
                  <a:gd name="T11" fmla="*/ 57 h 150"/>
                  <a:gd name="T12" fmla="*/ 63 w 195"/>
                  <a:gd name="T13" fmla="*/ 44 h 150"/>
                  <a:gd name="T14" fmla="*/ 67 w 195"/>
                  <a:gd name="T15" fmla="*/ 0 h 150"/>
                  <a:gd name="T16" fmla="*/ 60 w 195"/>
                  <a:gd name="T17" fmla="*/ 44 h 150"/>
                  <a:gd name="T18" fmla="*/ 16 w 195"/>
                  <a:gd name="T19" fmla="*/ 84 h 150"/>
                  <a:gd name="T20" fmla="*/ 3 w 195"/>
                  <a:gd name="T21" fmla="*/ 124 h 150"/>
                  <a:gd name="T22" fmla="*/ 18 w 195"/>
                  <a:gd name="T23" fmla="*/ 115 h 150"/>
                  <a:gd name="T24" fmla="*/ 16 w 195"/>
                  <a:gd name="T25" fmla="*/ 128 h 150"/>
                  <a:gd name="T26" fmla="*/ 0 w 195"/>
                  <a:gd name="T27" fmla="*/ 146 h 150"/>
                  <a:gd name="T28" fmla="*/ 58 w 195"/>
                  <a:gd name="T29" fmla="*/ 150 h 150"/>
                  <a:gd name="T30" fmla="*/ 92 w 195"/>
                  <a:gd name="T31" fmla="*/ 148 h 150"/>
                  <a:gd name="T32" fmla="*/ 122 w 195"/>
                  <a:gd name="T33" fmla="*/ 146 h 150"/>
                  <a:gd name="T34" fmla="*/ 195 w 195"/>
                  <a:gd name="T35" fmla="*/ 134 h 150"/>
                  <a:gd name="T36" fmla="*/ 191 w 195"/>
                  <a:gd name="T37" fmla="*/ 79 h 15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5"/>
                  <a:gd name="T58" fmla="*/ 0 h 150"/>
                  <a:gd name="T59" fmla="*/ 195 w 195"/>
                  <a:gd name="T60" fmla="*/ 150 h 15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5" h="150">
                    <a:moveTo>
                      <a:pt x="191" y="79"/>
                    </a:moveTo>
                    <a:lnTo>
                      <a:pt x="147" y="59"/>
                    </a:lnTo>
                    <a:lnTo>
                      <a:pt x="92" y="46"/>
                    </a:lnTo>
                    <a:lnTo>
                      <a:pt x="80" y="64"/>
                    </a:lnTo>
                    <a:lnTo>
                      <a:pt x="54" y="82"/>
                    </a:lnTo>
                    <a:lnTo>
                      <a:pt x="56" y="57"/>
                    </a:lnTo>
                    <a:lnTo>
                      <a:pt x="63" y="44"/>
                    </a:lnTo>
                    <a:lnTo>
                      <a:pt x="67" y="0"/>
                    </a:lnTo>
                    <a:lnTo>
                      <a:pt x="60" y="44"/>
                    </a:lnTo>
                    <a:lnTo>
                      <a:pt x="16" y="84"/>
                    </a:lnTo>
                    <a:lnTo>
                      <a:pt x="3" y="124"/>
                    </a:lnTo>
                    <a:lnTo>
                      <a:pt x="18" y="115"/>
                    </a:lnTo>
                    <a:lnTo>
                      <a:pt x="16" y="128"/>
                    </a:lnTo>
                    <a:lnTo>
                      <a:pt x="0" y="146"/>
                    </a:lnTo>
                    <a:lnTo>
                      <a:pt x="58" y="150"/>
                    </a:lnTo>
                    <a:lnTo>
                      <a:pt x="92" y="148"/>
                    </a:lnTo>
                    <a:lnTo>
                      <a:pt x="122" y="146"/>
                    </a:lnTo>
                    <a:lnTo>
                      <a:pt x="195" y="134"/>
                    </a:lnTo>
                    <a:lnTo>
                      <a:pt x="191" y="79"/>
                    </a:lnTo>
                  </a:path>
                </a:pathLst>
              </a:custGeom>
              <a:noFill/>
              <a:ln w="3175">
                <a:solidFill>
                  <a:schemeClr val="tx1"/>
                </a:solidFill>
                <a:round/>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en-US" altLang="en-US">
                  <a:ea typeface="MS PGothic" pitchFamily="34" charset="-128"/>
                </a:endParaRPr>
              </a:p>
            </p:txBody>
          </p:sp>
          <p:sp>
            <p:nvSpPr>
              <p:cNvPr id="149" name="Freeform 128"/>
              <p:cNvSpPr>
                <a:spLocks/>
              </p:cNvSpPr>
              <p:nvPr/>
            </p:nvSpPr>
            <p:spPr bwMode="auto">
              <a:xfrm>
                <a:off x="7424738" y="4837113"/>
                <a:ext cx="582612" cy="852487"/>
              </a:xfrm>
              <a:custGeom>
                <a:avLst/>
                <a:gdLst>
                  <a:gd name="T0" fmla="*/ 2147483647 w 518"/>
                  <a:gd name="T1" fmla="*/ 2147483647 h 764"/>
                  <a:gd name="T2" fmla="*/ 2147483647 w 518"/>
                  <a:gd name="T3" fmla="*/ 2147483647 h 764"/>
                  <a:gd name="T4" fmla="*/ 2147483647 w 518"/>
                  <a:gd name="T5" fmla="*/ 2147483647 h 764"/>
                  <a:gd name="T6" fmla="*/ 2147483647 w 518"/>
                  <a:gd name="T7" fmla="*/ 2147483647 h 764"/>
                  <a:gd name="T8" fmla="*/ 2147483647 w 518"/>
                  <a:gd name="T9" fmla="*/ 2147483647 h 764"/>
                  <a:gd name="T10" fmla="*/ 2147483647 w 518"/>
                  <a:gd name="T11" fmla="*/ 2147483647 h 764"/>
                  <a:gd name="T12" fmla="*/ 2147483647 w 518"/>
                  <a:gd name="T13" fmla="*/ 2147483647 h 764"/>
                  <a:gd name="T14" fmla="*/ 2147483647 w 518"/>
                  <a:gd name="T15" fmla="*/ 0 h 764"/>
                  <a:gd name="T16" fmla="*/ 2147483647 w 518"/>
                  <a:gd name="T17" fmla="*/ 2147483647 h 764"/>
                  <a:gd name="T18" fmla="*/ 2147483647 w 518"/>
                  <a:gd name="T19" fmla="*/ 2147483647 h 764"/>
                  <a:gd name="T20" fmla="*/ 2147483647 w 518"/>
                  <a:gd name="T21" fmla="*/ 2147483647 h 764"/>
                  <a:gd name="T22" fmla="*/ 2147483647 w 518"/>
                  <a:gd name="T23" fmla="*/ 2147483647 h 764"/>
                  <a:gd name="T24" fmla="*/ 2147483647 w 518"/>
                  <a:gd name="T25" fmla="*/ 2147483647 h 764"/>
                  <a:gd name="T26" fmla="*/ 2147483647 w 518"/>
                  <a:gd name="T27" fmla="*/ 2147483647 h 764"/>
                  <a:gd name="T28" fmla="*/ 2147483647 w 518"/>
                  <a:gd name="T29" fmla="*/ 2147483647 h 764"/>
                  <a:gd name="T30" fmla="*/ 2147483647 w 518"/>
                  <a:gd name="T31" fmla="*/ 2147483647 h 764"/>
                  <a:gd name="T32" fmla="*/ 2147483647 w 518"/>
                  <a:gd name="T33" fmla="*/ 2147483647 h 764"/>
                  <a:gd name="T34" fmla="*/ 0 w 518"/>
                  <a:gd name="T35" fmla="*/ 2147483647 h 764"/>
                  <a:gd name="T36" fmla="*/ 2147483647 w 518"/>
                  <a:gd name="T37" fmla="*/ 2147483647 h 764"/>
                  <a:gd name="T38" fmla="*/ 2147483647 w 518"/>
                  <a:gd name="T39" fmla="*/ 2147483647 h 764"/>
                  <a:gd name="T40" fmla="*/ 2147483647 w 518"/>
                  <a:gd name="T41" fmla="*/ 2147483647 h 764"/>
                  <a:gd name="T42" fmla="*/ 2147483647 w 518"/>
                  <a:gd name="T43" fmla="*/ 2147483647 h 764"/>
                  <a:gd name="T44" fmla="*/ 2147483647 w 518"/>
                  <a:gd name="T45" fmla="*/ 2147483647 h 764"/>
                  <a:gd name="T46" fmla="*/ 2147483647 w 518"/>
                  <a:gd name="T47" fmla="*/ 2147483647 h 764"/>
                  <a:gd name="T48" fmla="*/ 2147483647 w 518"/>
                  <a:gd name="T49" fmla="*/ 2147483647 h 764"/>
                  <a:gd name="T50" fmla="*/ 2147483647 w 518"/>
                  <a:gd name="T51" fmla="*/ 2147483647 h 764"/>
                  <a:gd name="T52" fmla="*/ 2147483647 w 518"/>
                  <a:gd name="T53" fmla="*/ 2147483647 h 764"/>
                  <a:gd name="T54" fmla="*/ 2147483647 w 518"/>
                  <a:gd name="T55" fmla="*/ 2147483647 h 764"/>
                  <a:gd name="T56" fmla="*/ 2147483647 w 518"/>
                  <a:gd name="T57" fmla="*/ 2147483647 h 764"/>
                  <a:gd name="T58" fmla="*/ 2147483647 w 518"/>
                  <a:gd name="T59" fmla="*/ 2147483647 h 764"/>
                  <a:gd name="T60" fmla="*/ 2147483647 w 518"/>
                  <a:gd name="T61" fmla="*/ 2147483647 h 764"/>
                  <a:gd name="T62" fmla="*/ 2147483647 w 518"/>
                  <a:gd name="T63" fmla="*/ 2147483647 h 764"/>
                  <a:gd name="T64" fmla="*/ 2147483647 w 518"/>
                  <a:gd name="T65" fmla="*/ 2147483647 h 764"/>
                  <a:gd name="T66" fmla="*/ 2147483647 w 518"/>
                  <a:gd name="T67" fmla="*/ 2147483647 h 764"/>
                  <a:gd name="T68" fmla="*/ 2147483647 w 518"/>
                  <a:gd name="T69" fmla="*/ 2147483647 h 764"/>
                  <a:gd name="T70" fmla="*/ 2147483647 w 518"/>
                  <a:gd name="T71" fmla="*/ 2147483647 h 764"/>
                  <a:gd name="T72" fmla="*/ 2147483647 w 518"/>
                  <a:gd name="T73" fmla="*/ 2147483647 h 764"/>
                  <a:gd name="T74" fmla="*/ 2147483647 w 518"/>
                  <a:gd name="T75" fmla="*/ 2147483647 h 764"/>
                  <a:gd name="T76" fmla="*/ 2147483647 w 518"/>
                  <a:gd name="T77" fmla="*/ 2147483647 h 764"/>
                  <a:gd name="T78" fmla="*/ 2147483647 w 518"/>
                  <a:gd name="T79" fmla="*/ 2147483647 h 764"/>
                  <a:gd name="T80" fmla="*/ 2147483647 w 518"/>
                  <a:gd name="T81" fmla="*/ 2147483647 h 764"/>
                  <a:gd name="T82" fmla="*/ 2147483647 w 518"/>
                  <a:gd name="T83" fmla="*/ 2147483647 h 764"/>
                  <a:gd name="T84" fmla="*/ 2147483647 w 518"/>
                  <a:gd name="T85" fmla="*/ 2147483647 h 764"/>
                  <a:gd name="T86" fmla="*/ 2147483647 w 518"/>
                  <a:gd name="T87" fmla="*/ 2147483647 h 764"/>
                  <a:gd name="T88" fmla="*/ 2147483647 w 518"/>
                  <a:gd name="T89" fmla="*/ 2147483647 h 764"/>
                  <a:gd name="T90" fmla="*/ 2147483647 w 518"/>
                  <a:gd name="T91" fmla="*/ 2147483647 h 764"/>
                  <a:gd name="T92" fmla="*/ 2147483647 w 518"/>
                  <a:gd name="T93" fmla="*/ 2147483647 h 764"/>
                  <a:gd name="T94" fmla="*/ 2147483647 w 518"/>
                  <a:gd name="T95" fmla="*/ 2147483647 h 7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18"/>
                  <a:gd name="T145" fmla="*/ 0 h 764"/>
                  <a:gd name="T146" fmla="*/ 518 w 518"/>
                  <a:gd name="T147" fmla="*/ 764 h 7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18" h="764">
                    <a:moveTo>
                      <a:pt x="518" y="157"/>
                    </a:moveTo>
                    <a:lnTo>
                      <a:pt x="514" y="157"/>
                    </a:lnTo>
                    <a:lnTo>
                      <a:pt x="462" y="128"/>
                    </a:lnTo>
                    <a:lnTo>
                      <a:pt x="423" y="90"/>
                    </a:lnTo>
                    <a:lnTo>
                      <a:pt x="376" y="88"/>
                    </a:lnTo>
                    <a:lnTo>
                      <a:pt x="341" y="64"/>
                    </a:lnTo>
                    <a:lnTo>
                      <a:pt x="334" y="35"/>
                    </a:lnTo>
                    <a:lnTo>
                      <a:pt x="319" y="0"/>
                    </a:lnTo>
                    <a:lnTo>
                      <a:pt x="277" y="13"/>
                    </a:lnTo>
                    <a:lnTo>
                      <a:pt x="245" y="82"/>
                    </a:lnTo>
                    <a:lnTo>
                      <a:pt x="221" y="130"/>
                    </a:lnTo>
                    <a:lnTo>
                      <a:pt x="221" y="132"/>
                    </a:lnTo>
                    <a:lnTo>
                      <a:pt x="186" y="146"/>
                    </a:lnTo>
                    <a:lnTo>
                      <a:pt x="168" y="157"/>
                    </a:lnTo>
                    <a:lnTo>
                      <a:pt x="112" y="150"/>
                    </a:lnTo>
                    <a:lnTo>
                      <a:pt x="57" y="122"/>
                    </a:lnTo>
                    <a:lnTo>
                      <a:pt x="17" y="126"/>
                    </a:lnTo>
                    <a:lnTo>
                      <a:pt x="0" y="166"/>
                    </a:lnTo>
                    <a:lnTo>
                      <a:pt x="20" y="192"/>
                    </a:lnTo>
                    <a:lnTo>
                      <a:pt x="48" y="237"/>
                    </a:lnTo>
                    <a:lnTo>
                      <a:pt x="73" y="261"/>
                    </a:lnTo>
                    <a:lnTo>
                      <a:pt x="77" y="279"/>
                    </a:lnTo>
                    <a:lnTo>
                      <a:pt x="92" y="319"/>
                    </a:lnTo>
                    <a:lnTo>
                      <a:pt x="119" y="325"/>
                    </a:lnTo>
                    <a:lnTo>
                      <a:pt x="139" y="358"/>
                    </a:lnTo>
                    <a:lnTo>
                      <a:pt x="163" y="378"/>
                    </a:lnTo>
                    <a:lnTo>
                      <a:pt x="172" y="387"/>
                    </a:lnTo>
                    <a:lnTo>
                      <a:pt x="183" y="405"/>
                    </a:lnTo>
                    <a:lnTo>
                      <a:pt x="210" y="431"/>
                    </a:lnTo>
                    <a:lnTo>
                      <a:pt x="239" y="442"/>
                    </a:lnTo>
                    <a:lnTo>
                      <a:pt x="270" y="476"/>
                    </a:lnTo>
                    <a:lnTo>
                      <a:pt x="297" y="478"/>
                    </a:lnTo>
                    <a:lnTo>
                      <a:pt x="323" y="474"/>
                    </a:lnTo>
                    <a:lnTo>
                      <a:pt x="356" y="467"/>
                    </a:lnTo>
                    <a:lnTo>
                      <a:pt x="347" y="511"/>
                    </a:lnTo>
                    <a:lnTo>
                      <a:pt x="376" y="545"/>
                    </a:lnTo>
                    <a:lnTo>
                      <a:pt x="358" y="584"/>
                    </a:lnTo>
                    <a:lnTo>
                      <a:pt x="354" y="622"/>
                    </a:lnTo>
                    <a:lnTo>
                      <a:pt x="358" y="648"/>
                    </a:lnTo>
                    <a:lnTo>
                      <a:pt x="370" y="664"/>
                    </a:lnTo>
                    <a:lnTo>
                      <a:pt x="387" y="697"/>
                    </a:lnTo>
                    <a:lnTo>
                      <a:pt x="429" y="708"/>
                    </a:lnTo>
                    <a:lnTo>
                      <a:pt x="441" y="721"/>
                    </a:lnTo>
                    <a:lnTo>
                      <a:pt x="463" y="733"/>
                    </a:lnTo>
                    <a:lnTo>
                      <a:pt x="476" y="759"/>
                    </a:lnTo>
                    <a:lnTo>
                      <a:pt x="496" y="764"/>
                    </a:lnTo>
                    <a:lnTo>
                      <a:pt x="518" y="764"/>
                    </a:lnTo>
                    <a:lnTo>
                      <a:pt x="518" y="157"/>
                    </a:lnTo>
                  </a:path>
                </a:pathLst>
              </a:custGeom>
              <a:noFill/>
              <a:ln w="3175">
                <a:solidFill>
                  <a:schemeClr val="tx1"/>
                </a:solidFill>
                <a:round/>
                <a:headEnd/>
                <a:tailEnd/>
              </a:ln>
            </p:spPr>
            <p:txBody>
              <a:bodyPr/>
              <a:lstStyle/>
              <a:p>
                <a:endParaRPr lang="en-GB"/>
              </a:p>
            </p:txBody>
          </p:sp>
          <p:sp>
            <p:nvSpPr>
              <p:cNvPr id="150" name="Freeform 129"/>
              <p:cNvSpPr>
                <a:spLocks/>
              </p:cNvSpPr>
              <p:nvPr/>
            </p:nvSpPr>
            <p:spPr bwMode="auto">
              <a:xfrm>
                <a:off x="7191375" y="5259388"/>
                <a:ext cx="815975" cy="950912"/>
              </a:xfrm>
              <a:custGeom>
                <a:avLst/>
                <a:gdLst>
                  <a:gd name="T0" fmla="*/ 2147483647 w 724"/>
                  <a:gd name="T1" fmla="*/ 2147483647 h 851"/>
                  <a:gd name="T2" fmla="*/ 2147483647 w 724"/>
                  <a:gd name="T3" fmla="*/ 2147483647 h 851"/>
                  <a:gd name="T4" fmla="*/ 2147483647 w 724"/>
                  <a:gd name="T5" fmla="*/ 2147483647 h 851"/>
                  <a:gd name="T6" fmla="*/ 2147483647 w 724"/>
                  <a:gd name="T7" fmla="*/ 2147483647 h 851"/>
                  <a:gd name="T8" fmla="*/ 2147483647 w 724"/>
                  <a:gd name="T9" fmla="*/ 2147483647 h 851"/>
                  <a:gd name="T10" fmla="*/ 2147483647 w 724"/>
                  <a:gd name="T11" fmla="*/ 2147483647 h 851"/>
                  <a:gd name="T12" fmla="*/ 2147483647 w 724"/>
                  <a:gd name="T13" fmla="*/ 2147483647 h 851"/>
                  <a:gd name="T14" fmla="*/ 2147483647 w 724"/>
                  <a:gd name="T15" fmla="*/ 2147483647 h 851"/>
                  <a:gd name="T16" fmla="*/ 2147483647 w 724"/>
                  <a:gd name="T17" fmla="*/ 2147483647 h 851"/>
                  <a:gd name="T18" fmla="*/ 2147483647 w 724"/>
                  <a:gd name="T19" fmla="*/ 2147483647 h 851"/>
                  <a:gd name="T20" fmla="*/ 2147483647 w 724"/>
                  <a:gd name="T21" fmla="*/ 2147483647 h 851"/>
                  <a:gd name="T22" fmla="*/ 2147483647 w 724"/>
                  <a:gd name="T23" fmla="*/ 2147483647 h 851"/>
                  <a:gd name="T24" fmla="*/ 2147483647 w 724"/>
                  <a:gd name="T25" fmla="*/ 2147483647 h 851"/>
                  <a:gd name="T26" fmla="*/ 2147483647 w 724"/>
                  <a:gd name="T27" fmla="*/ 2147483647 h 851"/>
                  <a:gd name="T28" fmla="*/ 2147483647 w 724"/>
                  <a:gd name="T29" fmla="*/ 2147483647 h 851"/>
                  <a:gd name="T30" fmla="*/ 2147483647 w 724"/>
                  <a:gd name="T31" fmla="*/ 2147483647 h 851"/>
                  <a:gd name="T32" fmla="*/ 2147483647 w 724"/>
                  <a:gd name="T33" fmla="*/ 2147483647 h 851"/>
                  <a:gd name="T34" fmla="*/ 2147483647 w 724"/>
                  <a:gd name="T35" fmla="*/ 2147483647 h 851"/>
                  <a:gd name="T36" fmla="*/ 2147483647 w 724"/>
                  <a:gd name="T37" fmla="*/ 2147483647 h 851"/>
                  <a:gd name="T38" fmla="*/ 2147483647 w 724"/>
                  <a:gd name="T39" fmla="*/ 2147483647 h 851"/>
                  <a:gd name="T40" fmla="*/ 2147483647 w 724"/>
                  <a:gd name="T41" fmla="*/ 2147483647 h 851"/>
                  <a:gd name="T42" fmla="*/ 2147483647 w 724"/>
                  <a:gd name="T43" fmla="*/ 0 h 851"/>
                  <a:gd name="T44" fmla="*/ 2147483647 w 724"/>
                  <a:gd name="T45" fmla="*/ 2147483647 h 851"/>
                  <a:gd name="T46" fmla="*/ 2147483647 w 724"/>
                  <a:gd name="T47" fmla="*/ 2147483647 h 851"/>
                  <a:gd name="T48" fmla="*/ 2147483647 w 724"/>
                  <a:gd name="T49" fmla="*/ 2147483647 h 851"/>
                  <a:gd name="T50" fmla="*/ 2147483647 w 724"/>
                  <a:gd name="T51" fmla="*/ 2147483647 h 851"/>
                  <a:gd name="T52" fmla="*/ 2147483647 w 724"/>
                  <a:gd name="T53" fmla="*/ 2147483647 h 851"/>
                  <a:gd name="T54" fmla="*/ 2147483647 w 724"/>
                  <a:gd name="T55" fmla="*/ 2147483647 h 851"/>
                  <a:gd name="T56" fmla="*/ 2147483647 w 724"/>
                  <a:gd name="T57" fmla="*/ 2147483647 h 851"/>
                  <a:gd name="T58" fmla="*/ 2147483647 w 724"/>
                  <a:gd name="T59" fmla="*/ 2147483647 h 851"/>
                  <a:gd name="T60" fmla="*/ 2147483647 w 724"/>
                  <a:gd name="T61" fmla="*/ 2147483647 h 851"/>
                  <a:gd name="T62" fmla="*/ 2147483647 w 724"/>
                  <a:gd name="T63" fmla="*/ 2147483647 h 851"/>
                  <a:gd name="T64" fmla="*/ 2147483647 w 724"/>
                  <a:gd name="T65" fmla="*/ 2147483647 h 851"/>
                  <a:gd name="T66" fmla="*/ 2147483647 w 724"/>
                  <a:gd name="T67" fmla="*/ 2147483647 h 851"/>
                  <a:gd name="T68" fmla="*/ 2147483647 w 724"/>
                  <a:gd name="T69" fmla="*/ 2147483647 h 851"/>
                  <a:gd name="T70" fmla="*/ 2147483647 w 724"/>
                  <a:gd name="T71" fmla="*/ 2147483647 h 851"/>
                  <a:gd name="T72" fmla="*/ 0 w 724"/>
                  <a:gd name="T73" fmla="*/ 2147483647 h 851"/>
                  <a:gd name="T74" fmla="*/ 2147483647 w 724"/>
                  <a:gd name="T75" fmla="*/ 2147483647 h 851"/>
                  <a:gd name="T76" fmla="*/ 2147483647 w 724"/>
                  <a:gd name="T77" fmla="*/ 2147483647 h 851"/>
                  <a:gd name="T78" fmla="*/ 2147483647 w 724"/>
                  <a:gd name="T79" fmla="*/ 2147483647 h 851"/>
                  <a:gd name="T80" fmla="*/ 2147483647 w 724"/>
                  <a:gd name="T81" fmla="*/ 2147483647 h 851"/>
                  <a:gd name="T82" fmla="*/ 2147483647 w 724"/>
                  <a:gd name="T83" fmla="*/ 2147483647 h 851"/>
                  <a:gd name="T84" fmla="*/ 2147483647 w 724"/>
                  <a:gd name="T85" fmla="*/ 2147483647 h 851"/>
                  <a:gd name="T86" fmla="*/ 2147483647 w 724"/>
                  <a:gd name="T87" fmla="*/ 2147483647 h 851"/>
                  <a:gd name="T88" fmla="*/ 2147483647 w 724"/>
                  <a:gd name="T89" fmla="*/ 2147483647 h 851"/>
                  <a:gd name="T90" fmla="*/ 2147483647 w 724"/>
                  <a:gd name="T91" fmla="*/ 2147483647 h 851"/>
                  <a:gd name="T92" fmla="*/ 2147483647 w 724"/>
                  <a:gd name="T93" fmla="*/ 2147483647 h 851"/>
                  <a:gd name="T94" fmla="*/ 2147483647 w 724"/>
                  <a:gd name="T95" fmla="*/ 2147483647 h 851"/>
                  <a:gd name="T96" fmla="*/ 2147483647 w 724"/>
                  <a:gd name="T97" fmla="*/ 2147483647 h 851"/>
                  <a:gd name="T98" fmla="*/ 2147483647 w 724"/>
                  <a:gd name="T99" fmla="*/ 2147483647 h 851"/>
                  <a:gd name="T100" fmla="*/ 2147483647 w 724"/>
                  <a:gd name="T101" fmla="*/ 2147483647 h 85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724"/>
                  <a:gd name="T154" fmla="*/ 0 h 851"/>
                  <a:gd name="T155" fmla="*/ 724 w 724"/>
                  <a:gd name="T156" fmla="*/ 851 h 85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724" h="851">
                    <a:moveTo>
                      <a:pt x="724" y="386"/>
                    </a:moveTo>
                    <a:lnTo>
                      <a:pt x="702" y="386"/>
                    </a:lnTo>
                    <a:lnTo>
                      <a:pt x="682" y="381"/>
                    </a:lnTo>
                    <a:lnTo>
                      <a:pt x="669" y="355"/>
                    </a:lnTo>
                    <a:lnTo>
                      <a:pt x="647" y="343"/>
                    </a:lnTo>
                    <a:lnTo>
                      <a:pt x="635" y="330"/>
                    </a:lnTo>
                    <a:lnTo>
                      <a:pt x="593" y="319"/>
                    </a:lnTo>
                    <a:lnTo>
                      <a:pt x="576" y="286"/>
                    </a:lnTo>
                    <a:lnTo>
                      <a:pt x="564" y="270"/>
                    </a:lnTo>
                    <a:lnTo>
                      <a:pt x="560" y="244"/>
                    </a:lnTo>
                    <a:lnTo>
                      <a:pt x="564" y="206"/>
                    </a:lnTo>
                    <a:lnTo>
                      <a:pt x="582" y="167"/>
                    </a:lnTo>
                    <a:lnTo>
                      <a:pt x="553" y="133"/>
                    </a:lnTo>
                    <a:lnTo>
                      <a:pt x="562" y="89"/>
                    </a:lnTo>
                    <a:lnTo>
                      <a:pt x="529" y="96"/>
                    </a:lnTo>
                    <a:lnTo>
                      <a:pt x="503" y="100"/>
                    </a:lnTo>
                    <a:lnTo>
                      <a:pt x="476" y="98"/>
                    </a:lnTo>
                    <a:lnTo>
                      <a:pt x="445" y="64"/>
                    </a:lnTo>
                    <a:lnTo>
                      <a:pt x="416" y="53"/>
                    </a:lnTo>
                    <a:lnTo>
                      <a:pt x="389" y="27"/>
                    </a:lnTo>
                    <a:lnTo>
                      <a:pt x="378" y="9"/>
                    </a:lnTo>
                    <a:lnTo>
                      <a:pt x="369" y="0"/>
                    </a:lnTo>
                    <a:lnTo>
                      <a:pt x="336" y="27"/>
                    </a:lnTo>
                    <a:lnTo>
                      <a:pt x="319" y="14"/>
                    </a:lnTo>
                    <a:lnTo>
                      <a:pt x="285" y="29"/>
                    </a:lnTo>
                    <a:lnTo>
                      <a:pt x="228" y="38"/>
                    </a:lnTo>
                    <a:lnTo>
                      <a:pt x="181" y="62"/>
                    </a:lnTo>
                    <a:lnTo>
                      <a:pt x="161" y="95"/>
                    </a:lnTo>
                    <a:lnTo>
                      <a:pt x="146" y="149"/>
                    </a:lnTo>
                    <a:lnTo>
                      <a:pt x="104" y="198"/>
                    </a:lnTo>
                    <a:lnTo>
                      <a:pt x="126" y="260"/>
                    </a:lnTo>
                    <a:lnTo>
                      <a:pt x="141" y="319"/>
                    </a:lnTo>
                    <a:lnTo>
                      <a:pt x="163" y="392"/>
                    </a:lnTo>
                    <a:lnTo>
                      <a:pt x="137" y="459"/>
                    </a:lnTo>
                    <a:lnTo>
                      <a:pt x="86" y="523"/>
                    </a:lnTo>
                    <a:lnTo>
                      <a:pt x="31" y="587"/>
                    </a:lnTo>
                    <a:lnTo>
                      <a:pt x="0" y="625"/>
                    </a:lnTo>
                    <a:lnTo>
                      <a:pt x="51" y="696"/>
                    </a:lnTo>
                    <a:lnTo>
                      <a:pt x="75" y="727"/>
                    </a:lnTo>
                    <a:lnTo>
                      <a:pt x="90" y="740"/>
                    </a:lnTo>
                    <a:lnTo>
                      <a:pt x="88" y="745"/>
                    </a:lnTo>
                    <a:lnTo>
                      <a:pt x="174" y="733"/>
                    </a:lnTo>
                    <a:lnTo>
                      <a:pt x="225" y="729"/>
                    </a:lnTo>
                    <a:lnTo>
                      <a:pt x="307" y="747"/>
                    </a:lnTo>
                    <a:lnTo>
                      <a:pt x="383" y="756"/>
                    </a:lnTo>
                    <a:lnTo>
                      <a:pt x="458" y="773"/>
                    </a:lnTo>
                    <a:lnTo>
                      <a:pt x="538" y="798"/>
                    </a:lnTo>
                    <a:lnTo>
                      <a:pt x="618" y="822"/>
                    </a:lnTo>
                    <a:lnTo>
                      <a:pt x="700" y="846"/>
                    </a:lnTo>
                    <a:lnTo>
                      <a:pt x="724" y="851"/>
                    </a:lnTo>
                    <a:lnTo>
                      <a:pt x="724" y="386"/>
                    </a:lnTo>
                  </a:path>
                </a:pathLst>
              </a:custGeom>
              <a:noFill/>
              <a:ln w="3175">
                <a:solidFill>
                  <a:schemeClr val="tx1"/>
                </a:solidFill>
                <a:round/>
                <a:headEnd/>
                <a:tailEnd/>
              </a:ln>
            </p:spPr>
            <p:txBody>
              <a:bodyPr/>
              <a:lstStyle/>
              <a:p>
                <a:endParaRPr lang="en-GB"/>
              </a:p>
            </p:txBody>
          </p:sp>
          <p:sp>
            <p:nvSpPr>
              <p:cNvPr id="151" name="Freeform 131"/>
              <p:cNvSpPr>
                <a:spLocks/>
              </p:cNvSpPr>
              <p:nvPr/>
            </p:nvSpPr>
            <p:spPr bwMode="auto">
              <a:xfrm>
                <a:off x="6889750" y="5956300"/>
                <a:ext cx="403225" cy="336550"/>
              </a:xfrm>
              <a:custGeom>
                <a:avLst/>
                <a:gdLst>
                  <a:gd name="T0" fmla="*/ 2147483647 w 359"/>
                  <a:gd name="T1" fmla="*/ 2147483647 h 301"/>
                  <a:gd name="T2" fmla="*/ 2147483647 w 359"/>
                  <a:gd name="T3" fmla="*/ 2147483647 h 301"/>
                  <a:gd name="T4" fmla="*/ 2147483647 w 359"/>
                  <a:gd name="T5" fmla="*/ 2147483647 h 301"/>
                  <a:gd name="T6" fmla="*/ 2147483647 w 359"/>
                  <a:gd name="T7" fmla="*/ 2147483647 h 301"/>
                  <a:gd name="T8" fmla="*/ 2147483647 w 359"/>
                  <a:gd name="T9" fmla="*/ 2147483647 h 301"/>
                  <a:gd name="T10" fmla="*/ 2147483647 w 359"/>
                  <a:gd name="T11" fmla="*/ 0 h 301"/>
                  <a:gd name="T12" fmla="*/ 2147483647 w 359"/>
                  <a:gd name="T13" fmla="*/ 2147483647 h 301"/>
                  <a:gd name="T14" fmla="*/ 2147483647 w 359"/>
                  <a:gd name="T15" fmla="*/ 2147483647 h 301"/>
                  <a:gd name="T16" fmla="*/ 2147483647 w 359"/>
                  <a:gd name="T17" fmla="*/ 2147483647 h 301"/>
                  <a:gd name="T18" fmla="*/ 0 w 359"/>
                  <a:gd name="T19" fmla="*/ 2147483647 h 301"/>
                  <a:gd name="T20" fmla="*/ 2147483647 w 359"/>
                  <a:gd name="T21" fmla="*/ 2147483647 h 301"/>
                  <a:gd name="T22" fmla="*/ 2147483647 w 359"/>
                  <a:gd name="T23" fmla="*/ 2147483647 h 301"/>
                  <a:gd name="T24" fmla="*/ 2147483647 w 359"/>
                  <a:gd name="T25" fmla="*/ 2147483647 h 301"/>
                  <a:gd name="T26" fmla="*/ 2147483647 w 359"/>
                  <a:gd name="T27" fmla="*/ 2147483647 h 301"/>
                  <a:gd name="T28" fmla="*/ 2147483647 w 359"/>
                  <a:gd name="T29" fmla="*/ 2147483647 h 301"/>
                  <a:gd name="T30" fmla="*/ 2147483647 w 359"/>
                  <a:gd name="T31" fmla="*/ 2147483647 h 3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9"/>
                  <a:gd name="T49" fmla="*/ 0 h 301"/>
                  <a:gd name="T50" fmla="*/ 359 w 359"/>
                  <a:gd name="T51" fmla="*/ 301 h 3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9" h="301">
                    <a:moveTo>
                      <a:pt x="344" y="144"/>
                    </a:moveTo>
                    <a:lnTo>
                      <a:pt x="357" y="120"/>
                    </a:lnTo>
                    <a:lnTo>
                      <a:pt x="359" y="115"/>
                    </a:lnTo>
                    <a:lnTo>
                      <a:pt x="344" y="102"/>
                    </a:lnTo>
                    <a:lnTo>
                      <a:pt x="320" y="71"/>
                    </a:lnTo>
                    <a:lnTo>
                      <a:pt x="269" y="0"/>
                    </a:lnTo>
                    <a:lnTo>
                      <a:pt x="133" y="170"/>
                    </a:lnTo>
                    <a:lnTo>
                      <a:pt x="73" y="181"/>
                    </a:lnTo>
                    <a:lnTo>
                      <a:pt x="16" y="164"/>
                    </a:lnTo>
                    <a:lnTo>
                      <a:pt x="0" y="175"/>
                    </a:lnTo>
                    <a:lnTo>
                      <a:pt x="2" y="210"/>
                    </a:lnTo>
                    <a:lnTo>
                      <a:pt x="11" y="241"/>
                    </a:lnTo>
                    <a:lnTo>
                      <a:pt x="22" y="301"/>
                    </a:lnTo>
                    <a:lnTo>
                      <a:pt x="228" y="301"/>
                    </a:lnTo>
                    <a:lnTo>
                      <a:pt x="173" y="266"/>
                    </a:lnTo>
                    <a:lnTo>
                      <a:pt x="344" y="144"/>
                    </a:lnTo>
                  </a:path>
                </a:pathLst>
              </a:custGeom>
              <a:noFill/>
              <a:ln w="3175">
                <a:solidFill>
                  <a:schemeClr val="tx1"/>
                </a:solidFill>
                <a:round/>
                <a:headEnd/>
                <a:tailEnd/>
              </a:ln>
            </p:spPr>
            <p:txBody>
              <a:bodyPr/>
              <a:lstStyle/>
              <a:p>
                <a:endParaRPr lang="en-GB"/>
              </a:p>
            </p:txBody>
          </p:sp>
          <p:sp>
            <p:nvSpPr>
              <p:cNvPr id="152" name="Freeform 133"/>
              <p:cNvSpPr>
                <a:spLocks/>
              </p:cNvSpPr>
              <p:nvPr/>
            </p:nvSpPr>
            <p:spPr bwMode="auto">
              <a:xfrm>
                <a:off x="1846263" y="5868988"/>
                <a:ext cx="954087" cy="423862"/>
              </a:xfrm>
              <a:custGeom>
                <a:avLst/>
                <a:gdLst>
                  <a:gd name="T0" fmla="*/ 2147483647 w 847"/>
                  <a:gd name="T1" fmla="*/ 2147483647 h 379"/>
                  <a:gd name="T2" fmla="*/ 2147483647 w 847"/>
                  <a:gd name="T3" fmla="*/ 2147483647 h 379"/>
                  <a:gd name="T4" fmla="*/ 2147483647 w 847"/>
                  <a:gd name="T5" fmla="*/ 2147483647 h 379"/>
                  <a:gd name="T6" fmla="*/ 2147483647 w 847"/>
                  <a:gd name="T7" fmla="*/ 2147483647 h 379"/>
                  <a:gd name="T8" fmla="*/ 2147483647 w 847"/>
                  <a:gd name="T9" fmla="*/ 2147483647 h 379"/>
                  <a:gd name="T10" fmla="*/ 2147483647 w 847"/>
                  <a:gd name="T11" fmla="*/ 2147483647 h 379"/>
                  <a:gd name="T12" fmla="*/ 2147483647 w 847"/>
                  <a:gd name="T13" fmla="*/ 2147483647 h 379"/>
                  <a:gd name="T14" fmla="*/ 2147483647 w 847"/>
                  <a:gd name="T15" fmla="*/ 2147483647 h 379"/>
                  <a:gd name="T16" fmla="*/ 2147483647 w 847"/>
                  <a:gd name="T17" fmla="*/ 2147483647 h 379"/>
                  <a:gd name="T18" fmla="*/ 2147483647 w 847"/>
                  <a:gd name="T19" fmla="*/ 2147483647 h 379"/>
                  <a:gd name="T20" fmla="*/ 2147483647 w 847"/>
                  <a:gd name="T21" fmla="*/ 2147483647 h 379"/>
                  <a:gd name="T22" fmla="*/ 2147483647 w 847"/>
                  <a:gd name="T23" fmla="*/ 0 h 379"/>
                  <a:gd name="T24" fmla="*/ 2147483647 w 847"/>
                  <a:gd name="T25" fmla="*/ 2147483647 h 379"/>
                  <a:gd name="T26" fmla="*/ 2147483647 w 847"/>
                  <a:gd name="T27" fmla="*/ 2147483647 h 379"/>
                  <a:gd name="T28" fmla="*/ 2147483647 w 847"/>
                  <a:gd name="T29" fmla="*/ 2147483647 h 379"/>
                  <a:gd name="T30" fmla="*/ 2147483647 w 847"/>
                  <a:gd name="T31" fmla="*/ 2147483647 h 379"/>
                  <a:gd name="T32" fmla="*/ 2147483647 w 847"/>
                  <a:gd name="T33" fmla="*/ 2147483647 h 379"/>
                  <a:gd name="T34" fmla="*/ 2147483647 w 847"/>
                  <a:gd name="T35" fmla="*/ 2147483647 h 379"/>
                  <a:gd name="T36" fmla="*/ 2147483647 w 847"/>
                  <a:gd name="T37" fmla="*/ 2147483647 h 379"/>
                  <a:gd name="T38" fmla="*/ 2147483647 w 847"/>
                  <a:gd name="T39" fmla="*/ 2147483647 h 379"/>
                  <a:gd name="T40" fmla="*/ 2147483647 w 847"/>
                  <a:gd name="T41" fmla="*/ 2147483647 h 379"/>
                  <a:gd name="T42" fmla="*/ 0 w 847"/>
                  <a:gd name="T43" fmla="*/ 2147483647 h 379"/>
                  <a:gd name="T44" fmla="*/ 2147483647 w 847"/>
                  <a:gd name="T45" fmla="*/ 2147483647 h 379"/>
                  <a:gd name="T46" fmla="*/ 2147483647 w 847"/>
                  <a:gd name="T47" fmla="*/ 2147483647 h 379"/>
                  <a:gd name="T48" fmla="*/ 2147483647 w 847"/>
                  <a:gd name="T49" fmla="*/ 2147483647 h 3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47"/>
                  <a:gd name="T76" fmla="*/ 0 h 379"/>
                  <a:gd name="T77" fmla="*/ 847 w 847"/>
                  <a:gd name="T78" fmla="*/ 379 h 37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47" h="379">
                    <a:moveTo>
                      <a:pt x="840" y="302"/>
                    </a:moveTo>
                    <a:lnTo>
                      <a:pt x="844" y="246"/>
                    </a:lnTo>
                    <a:lnTo>
                      <a:pt x="847" y="202"/>
                    </a:lnTo>
                    <a:lnTo>
                      <a:pt x="818" y="160"/>
                    </a:lnTo>
                    <a:lnTo>
                      <a:pt x="762" y="135"/>
                    </a:lnTo>
                    <a:lnTo>
                      <a:pt x="755" y="140"/>
                    </a:lnTo>
                    <a:lnTo>
                      <a:pt x="744" y="118"/>
                    </a:lnTo>
                    <a:lnTo>
                      <a:pt x="693" y="116"/>
                    </a:lnTo>
                    <a:lnTo>
                      <a:pt x="643" y="107"/>
                    </a:lnTo>
                    <a:lnTo>
                      <a:pt x="585" y="93"/>
                    </a:lnTo>
                    <a:lnTo>
                      <a:pt x="547" y="36"/>
                    </a:lnTo>
                    <a:lnTo>
                      <a:pt x="532" y="0"/>
                    </a:lnTo>
                    <a:lnTo>
                      <a:pt x="481" y="20"/>
                    </a:lnTo>
                    <a:lnTo>
                      <a:pt x="439" y="84"/>
                    </a:lnTo>
                    <a:lnTo>
                      <a:pt x="390" y="142"/>
                    </a:lnTo>
                    <a:lnTo>
                      <a:pt x="326" y="191"/>
                    </a:lnTo>
                    <a:lnTo>
                      <a:pt x="257" y="206"/>
                    </a:lnTo>
                    <a:lnTo>
                      <a:pt x="186" y="220"/>
                    </a:lnTo>
                    <a:lnTo>
                      <a:pt x="124" y="255"/>
                    </a:lnTo>
                    <a:lnTo>
                      <a:pt x="67" y="299"/>
                    </a:lnTo>
                    <a:lnTo>
                      <a:pt x="29" y="348"/>
                    </a:lnTo>
                    <a:lnTo>
                      <a:pt x="0" y="379"/>
                    </a:lnTo>
                    <a:lnTo>
                      <a:pt x="838" y="379"/>
                    </a:lnTo>
                    <a:lnTo>
                      <a:pt x="837" y="357"/>
                    </a:lnTo>
                    <a:lnTo>
                      <a:pt x="840" y="302"/>
                    </a:lnTo>
                  </a:path>
                </a:pathLst>
              </a:custGeom>
              <a:noFill/>
              <a:ln w="3175">
                <a:solidFill>
                  <a:schemeClr val="tx1"/>
                </a:solidFill>
                <a:round/>
                <a:headEnd/>
                <a:tailEnd/>
              </a:ln>
            </p:spPr>
            <p:txBody>
              <a:bodyPr/>
              <a:lstStyle/>
              <a:p>
                <a:endParaRPr lang="en-GB"/>
              </a:p>
            </p:txBody>
          </p:sp>
          <p:sp>
            <p:nvSpPr>
              <p:cNvPr id="153" name="Freeform 134"/>
              <p:cNvSpPr>
                <a:spLocks/>
              </p:cNvSpPr>
              <p:nvPr/>
            </p:nvSpPr>
            <p:spPr bwMode="auto">
              <a:xfrm>
                <a:off x="2767013" y="5922963"/>
                <a:ext cx="1171575" cy="369887"/>
              </a:xfrm>
              <a:custGeom>
                <a:avLst/>
                <a:gdLst>
                  <a:gd name="T0" fmla="*/ 2147483647 w 1041"/>
                  <a:gd name="T1" fmla="*/ 2147483647 h 332"/>
                  <a:gd name="T2" fmla="*/ 2147483647 w 1041"/>
                  <a:gd name="T3" fmla="*/ 2147483647 h 332"/>
                  <a:gd name="T4" fmla="*/ 2147483647 w 1041"/>
                  <a:gd name="T5" fmla="*/ 2147483647 h 332"/>
                  <a:gd name="T6" fmla="*/ 2147483647 w 1041"/>
                  <a:gd name="T7" fmla="*/ 2147483647 h 332"/>
                  <a:gd name="T8" fmla="*/ 2147483647 w 1041"/>
                  <a:gd name="T9" fmla="*/ 2147483647 h 332"/>
                  <a:gd name="T10" fmla="*/ 2147483647 w 1041"/>
                  <a:gd name="T11" fmla="*/ 2147483647 h 332"/>
                  <a:gd name="T12" fmla="*/ 2147483647 w 1041"/>
                  <a:gd name="T13" fmla="*/ 2147483647 h 332"/>
                  <a:gd name="T14" fmla="*/ 2147483647 w 1041"/>
                  <a:gd name="T15" fmla="*/ 2147483647 h 332"/>
                  <a:gd name="T16" fmla="*/ 2147483647 w 1041"/>
                  <a:gd name="T17" fmla="*/ 2147483647 h 332"/>
                  <a:gd name="T18" fmla="*/ 2147483647 w 1041"/>
                  <a:gd name="T19" fmla="*/ 2147483647 h 332"/>
                  <a:gd name="T20" fmla="*/ 2147483647 w 1041"/>
                  <a:gd name="T21" fmla="*/ 2147483647 h 332"/>
                  <a:gd name="T22" fmla="*/ 2147483647 w 1041"/>
                  <a:gd name="T23" fmla="*/ 2147483647 h 332"/>
                  <a:gd name="T24" fmla="*/ 2147483647 w 1041"/>
                  <a:gd name="T25" fmla="*/ 2147483647 h 332"/>
                  <a:gd name="T26" fmla="*/ 2147483647 w 1041"/>
                  <a:gd name="T27" fmla="*/ 0 h 332"/>
                  <a:gd name="T28" fmla="*/ 2147483647 w 1041"/>
                  <a:gd name="T29" fmla="*/ 2147483647 h 332"/>
                  <a:gd name="T30" fmla="*/ 2147483647 w 1041"/>
                  <a:gd name="T31" fmla="*/ 2147483647 h 332"/>
                  <a:gd name="T32" fmla="*/ 2147483647 w 1041"/>
                  <a:gd name="T33" fmla="*/ 2147483647 h 332"/>
                  <a:gd name="T34" fmla="*/ 2147483647 w 1041"/>
                  <a:gd name="T35" fmla="*/ 2147483647 h 332"/>
                  <a:gd name="T36" fmla="*/ 2147483647 w 1041"/>
                  <a:gd name="T37" fmla="*/ 2147483647 h 332"/>
                  <a:gd name="T38" fmla="*/ 2147483647 w 1041"/>
                  <a:gd name="T39" fmla="*/ 2147483647 h 332"/>
                  <a:gd name="T40" fmla="*/ 2147483647 w 1041"/>
                  <a:gd name="T41" fmla="*/ 2147483647 h 332"/>
                  <a:gd name="T42" fmla="*/ 2147483647 w 1041"/>
                  <a:gd name="T43" fmla="*/ 2147483647 h 332"/>
                  <a:gd name="T44" fmla="*/ 2147483647 w 1041"/>
                  <a:gd name="T45" fmla="*/ 2147483647 h 332"/>
                  <a:gd name="T46" fmla="*/ 2147483647 w 1041"/>
                  <a:gd name="T47" fmla="*/ 2147483647 h 332"/>
                  <a:gd name="T48" fmla="*/ 0 w 1041"/>
                  <a:gd name="T49" fmla="*/ 2147483647 h 332"/>
                  <a:gd name="T50" fmla="*/ 2147483647 w 1041"/>
                  <a:gd name="T51" fmla="*/ 2147483647 h 332"/>
                  <a:gd name="T52" fmla="*/ 2147483647 w 1041"/>
                  <a:gd name="T53" fmla="*/ 2147483647 h 332"/>
                  <a:gd name="T54" fmla="*/ 2147483647 w 1041"/>
                  <a:gd name="T55" fmla="*/ 2147483647 h 332"/>
                  <a:gd name="T56" fmla="*/ 2147483647 w 1041"/>
                  <a:gd name="T57" fmla="*/ 2147483647 h 332"/>
                  <a:gd name="T58" fmla="*/ 2147483647 w 1041"/>
                  <a:gd name="T59" fmla="*/ 2147483647 h 332"/>
                  <a:gd name="T60" fmla="*/ 2147483647 w 1041"/>
                  <a:gd name="T61" fmla="*/ 2147483647 h 332"/>
                  <a:gd name="T62" fmla="*/ 2147483647 w 1041"/>
                  <a:gd name="T63" fmla="*/ 2147483647 h 332"/>
                  <a:gd name="T64" fmla="*/ 2147483647 w 1041"/>
                  <a:gd name="T65" fmla="*/ 2147483647 h 332"/>
                  <a:gd name="T66" fmla="*/ 2147483647 w 1041"/>
                  <a:gd name="T67" fmla="*/ 2147483647 h 3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1"/>
                  <a:gd name="T103" fmla="*/ 0 h 332"/>
                  <a:gd name="T104" fmla="*/ 1041 w 1041"/>
                  <a:gd name="T105" fmla="*/ 332 h 33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1" h="332">
                    <a:moveTo>
                      <a:pt x="1005" y="190"/>
                    </a:moveTo>
                    <a:lnTo>
                      <a:pt x="1005" y="131"/>
                    </a:lnTo>
                    <a:lnTo>
                      <a:pt x="1012" y="91"/>
                    </a:lnTo>
                    <a:lnTo>
                      <a:pt x="1014" y="71"/>
                    </a:lnTo>
                    <a:lnTo>
                      <a:pt x="1041" y="31"/>
                    </a:lnTo>
                    <a:lnTo>
                      <a:pt x="974" y="40"/>
                    </a:lnTo>
                    <a:lnTo>
                      <a:pt x="937" y="15"/>
                    </a:lnTo>
                    <a:lnTo>
                      <a:pt x="913" y="17"/>
                    </a:lnTo>
                    <a:lnTo>
                      <a:pt x="877" y="24"/>
                    </a:lnTo>
                    <a:lnTo>
                      <a:pt x="828" y="4"/>
                    </a:lnTo>
                    <a:lnTo>
                      <a:pt x="768" y="26"/>
                    </a:lnTo>
                    <a:lnTo>
                      <a:pt x="709" y="33"/>
                    </a:lnTo>
                    <a:lnTo>
                      <a:pt x="656" y="6"/>
                    </a:lnTo>
                    <a:lnTo>
                      <a:pt x="584" y="0"/>
                    </a:lnTo>
                    <a:lnTo>
                      <a:pt x="525" y="7"/>
                    </a:lnTo>
                    <a:lnTo>
                      <a:pt x="472" y="18"/>
                    </a:lnTo>
                    <a:lnTo>
                      <a:pt x="401" y="11"/>
                    </a:lnTo>
                    <a:lnTo>
                      <a:pt x="330" y="9"/>
                    </a:lnTo>
                    <a:lnTo>
                      <a:pt x="261" y="33"/>
                    </a:lnTo>
                    <a:lnTo>
                      <a:pt x="206" y="68"/>
                    </a:lnTo>
                    <a:lnTo>
                      <a:pt x="164" y="68"/>
                    </a:lnTo>
                    <a:lnTo>
                      <a:pt x="115" y="71"/>
                    </a:lnTo>
                    <a:lnTo>
                      <a:pt x="62" y="108"/>
                    </a:lnTo>
                    <a:lnTo>
                      <a:pt x="4" y="113"/>
                    </a:lnTo>
                    <a:lnTo>
                      <a:pt x="0" y="113"/>
                    </a:lnTo>
                    <a:lnTo>
                      <a:pt x="29" y="155"/>
                    </a:lnTo>
                    <a:lnTo>
                      <a:pt x="26" y="199"/>
                    </a:lnTo>
                    <a:lnTo>
                      <a:pt x="22" y="255"/>
                    </a:lnTo>
                    <a:lnTo>
                      <a:pt x="19" y="310"/>
                    </a:lnTo>
                    <a:lnTo>
                      <a:pt x="20" y="332"/>
                    </a:lnTo>
                    <a:lnTo>
                      <a:pt x="950" y="332"/>
                    </a:lnTo>
                    <a:lnTo>
                      <a:pt x="981" y="306"/>
                    </a:lnTo>
                    <a:lnTo>
                      <a:pt x="1003" y="244"/>
                    </a:lnTo>
                    <a:lnTo>
                      <a:pt x="1005" y="190"/>
                    </a:lnTo>
                  </a:path>
                </a:pathLst>
              </a:custGeom>
              <a:noFill/>
              <a:ln w="3175">
                <a:solidFill>
                  <a:schemeClr val="tx1"/>
                </a:solidFill>
                <a:round/>
                <a:headEnd/>
                <a:tailEnd/>
              </a:ln>
            </p:spPr>
            <p:txBody>
              <a:bodyPr/>
              <a:lstStyle/>
              <a:p>
                <a:endParaRPr lang="en-GB"/>
              </a:p>
            </p:txBody>
          </p:sp>
          <p:sp>
            <p:nvSpPr>
              <p:cNvPr id="154" name="Freeform 135"/>
              <p:cNvSpPr>
                <a:spLocks/>
              </p:cNvSpPr>
              <p:nvPr/>
            </p:nvSpPr>
            <p:spPr bwMode="auto">
              <a:xfrm>
                <a:off x="3835400" y="5919788"/>
                <a:ext cx="361950" cy="373062"/>
              </a:xfrm>
              <a:custGeom>
                <a:avLst/>
                <a:gdLst>
                  <a:gd name="T0" fmla="*/ 2147483647 w 321"/>
                  <a:gd name="T1" fmla="*/ 2147483647 h 334"/>
                  <a:gd name="T2" fmla="*/ 2147483647 w 321"/>
                  <a:gd name="T3" fmla="*/ 2147483647 h 334"/>
                  <a:gd name="T4" fmla="*/ 2147483647 w 321"/>
                  <a:gd name="T5" fmla="*/ 2147483647 h 334"/>
                  <a:gd name="T6" fmla="*/ 2147483647 w 321"/>
                  <a:gd name="T7" fmla="*/ 2147483647 h 334"/>
                  <a:gd name="T8" fmla="*/ 2147483647 w 321"/>
                  <a:gd name="T9" fmla="*/ 2147483647 h 334"/>
                  <a:gd name="T10" fmla="*/ 2147483647 w 321"/>
                  <a:gd name="T11" fmla="*/ 2147483647 h 334"/>
                  <a:gd name="T12" fmla="*/ 2147483647 w 321"/>
                  <a:gd name="T13" fmla="*/ 2147483647 h 334"/>
                  <a:gd name="T14" fmla="*/ 2147483647 w 321"/>
                  <a:gd name="T15" fmla="*/ 2147483647 h 334"/>
                  <a:gd name="T16" fmla="*/ 2147483647 w 321"/>
                  <a:gd name="T17" fmla="*/ 2147483647 h 334"/>
                  <a:gd name="T18" fmla="*/ 2147483647 w 321"/>
                  <a:gd name="T19" fmla="*/ 2147483647 h 334"/>
                  <a:gd name="T20" fmla="*/ 2147483647 w 321"/>
                  <a:gd name="T21" fmla="*/ 2147483647 h 334"/>
                  <a:gd name="T22" fmla="*/ 2147483647 w 321"/>
                  <a:gd name="T23" fmla="*/ 0 h 334"/>
                  <a:gd name="T24" fmla="*/ 2147483647 w 321"/>
                  <a:gd name="T25" fmla="*/ 2147483647 h 334"/>
                  <a:gd name="T26" fmla="*/ 2147483647 w 321"/>
                  <a:gd name="T27" fmla="*/ 2147483647 h 334"/>
                  <a:gd name="T28" fmla="*/ 2147483647 w 321"/>
                  <a:gd name="T29" fmla="*/ 2147483647 h 334"/>
                  <a:gd name="T30" fmla="*/ 2147483647 w 321"/>
                  <a:gd name="T31" fmla="*/ 2147483647 h 334"/>
                  <a:gd name="T32" fmla="*/ 2147483647 w 321"/>
                  <a:gd name="T33" fmla="*/ 2147483647 h 334"/>
                  <a:gd name="T34" fmla="*/ 2147483647 w 321"/>
                  <a:gd name="T35" fmla="*/ 2147483647 h 334"/>
                  <a:gd name="T36" fmla="*/ 2147483647 w 321"/>
                  <a:gd name="T37" fmla="*/ 2147483647 h 334"/>
                  <a:gd name="T38" fmla="*/ 2147483647 w 321"/>
                  <a:gd name="T39" fmla="*/ 2147483647 h 334"/>
                  <a:gd name="T40" fmla="*/ 0 w 321"/>
                  <a:gd name="T41" fmla="*/ 2147483647 h 334"/>
                  <a:gd name="T42" fmla="*/ 2147483647 w 321"/>
                  <a:gd name="T43" fmla="*/ 2147483647 h 334"/>
                  <a:gd name="T44" fmla="*/ 2147483647 w 321"/>
                  <a:gd name="T45" fmla="*/ 2147483647 h 334"/>
                  <a:gd name="T46" fmla="*/ 2147483647 w 321"/>
                  <a:gd name="T47" fmla="*/ 2147483647 h 334"/>
                  <a:gd name="T48" fmla="*/ 2147483647 w 321"/>
                  <a:gd name="T49" fmla="*/ 2147483647 h 3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21"/>
                  <a:gd name="T76" fmla="*/ 0 h 334"/>
                  <a:gd name="T77" fmla="*/ 321 w 321"/>
                  <a:gd name="T78" fmla="*/ 334 h 3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21" h="334">
                    <a:moveTo>
                      <a:pt x="308" y="225"/>
                    </a:moveTo>
                    <a:lnTo>
                      <a:pt x="290" y="179"/>
                    </a:lnTo>
                    <a:lnTo>
                      <a:pt x="259" y="148"/>
                    </a:lnTo>
                    <a:lnTo>
                      <a:pt x="273" y="106"/>
                    </a:lnTo>
                    <a:lnTo>
                      <a:pt x="290" y="99"/>
                    </a:lnTo>
                    <a:lnTo>
                      <a:pt x="321" y="51"/>
                    </a:lnTo>
                    <a:lnTo>
                      <a:pt x="293" y="42"/>
                    </a:lnTo>
                    <a:lnTo>
                      <a:pt x="242" y="59"/>
                    </a:lnTo>
                    <a:lnTo>
                      <a:pt x="233" y="19"/>
                    </a:lnTo>
                    <a:lnTo>
                      <a:pt x="217" y="6"/>
                    </a:lnTo>
                    <a:lnTo>
                      <a:pt x="197" y="9"/>
                    </a:lnTo>
                    <a:lnTo>
                      <a:pt x="171" y="0"/>
                    </a:lnTo>
                    <a:lnTo>
                      <a:pt x="113" y="28"/>
                    </a:lnTo>
                    <a:lnTo>
                      <a:pt x="91" y="33"/>
                    </a:lnTo>
                    <a:lnTo>
                      <a:pt x="64" y="73"/>
                    </a:lnTo>
                    <a:lnTo>
                      <a:pt x="62" y="93"/>
                    </a:lnTo>
                    <a:lnTo>
                      <a:pt x="55" y="133"/>
                    </a:lnTo>
                    <a:lnTo>
                      <a:pt x="55" y="192"/>
                    </a:lnTo>
                    <a:lnTo>
                      <a:pt x="53" y="246"/>
                    </a:lnTo>
                    <a:lnTo>
                      <a:pt x="31" y="308"/>
                    </a:lnTo>
                    <a:lnTo>
                      <a:pt x="0" y="334"/>
                    </a:lnTo>
                    <a:lnTo>
                      <a:pt x="240" y="334"/>
                    </a:lnTo>
                    <a:lnTo>
                      <a:pt x="262" y="319"/>
                    </a:lnTo>
                    <a:lnTo>
                      <a:pt x="302" y="268"/>
                    </a:lnTo>
                    <a:lnTo>
                      <a:pt x="308" y="225"/>
                    </a:lnTo>
                  </a:path>
                </a:pathLst>
              </a:custGeom>
              <a:noFill/>
              <a:ln w="3175">
                <a:solidFill>
                  <a:schemeClr val="tx1"/>
                </a:solidFill>
                <a:round/>
                <a:headEnd/>
                <a:tailEnd/>
              </a:ln>
            </p:spPr>
            <p:txBody>
              <a:bodyPr/>
              <a:lstStyle/>
              <a:p>
                <a:endParaRPr lang="en-GB"/>
              </a:p>
            </p:txBody>
          </p:sp>
          <p:sp>
            <p:nvSpPr>
              <p:cNvPr id="155" name="Freeform 197"/>
              <p:cNvSpPr>
                <a:spLocks/>
              </p:cNvSpPr>
              <p:nvPr/>
            </p:nvSpPr>
            <p:spPr bwMode="auto">
              <a:xfrm>
                <a:off x="2386013" y="1738313"/>
                <a:ext cx="555625" cy="465137"/>
              </a:xfrm>
              <a:custGeom>
                <a:avLst/>
                <a:gdLst>
                  <a:gd name="T0" fmla="*/ 472 w 494"/>
                  <a:gd name="T1" fmla="*/ 204 h 416"/>
                  <a:gd name="T2" fmla="*/ 485 w 494"/>
                  <a:gd name="T3" fmla="*/ 168 h 416"/>
                  <a:gd name="T4" fmla="*/ 438 w 494"/>
                  <a:gd name="T5" fmla="*/ 170 h 416"/>
                  <a:gd name="T6" fmla="*/ 410 w 494"/>
                  <a:gd name="T7" fmla="*/ 126 h 416"/>
                  <a:gd name="T8" fmla="*/ 379 w 494"/>
                  <a:gd name="T9" fmla="*/ 150 h 416"/>
                  <a:gd name="T10" fmla="*/ 332 w 494"/>
                  <a:gd name="T11" fmla="*/ 133 h 416"/>
                  <a:gd name="T12" fmla="*/ 307 w 494"/>
                  <a:gd name="T13" fmla="*/ 184 h 416"/>
                  <a:gd name="T14" fmla="*/ 299 w 494"/>
                  <a:gd name="T15" fmla="*/ 113 h 416"/>
                  <a:gd name="T16" fmla="*/ 257 w 494"/>
                  <a:gd name="T17" fmla="*/ 135 h 416"/>
                  <a:gd name="T18" fmla="*/ 239 w 494"/>
                  <a:gd name="T19" fmla="*/ 95 h 416"/>
                  <a:gd name="T20" fmla="*/ 197 w 494"/>
                  <a:gd name="T21" fmla="*/ 150 h 416"/>
                  <a:gd name="T22" fmla="*/ 172 w 494"/>
                  <a:gd name="T23" fmla="*/ 139 h 416"/>
                  <a:gd name="T24" fmla="*/ 148 w 494"/>
                  <a:gd name="T25" fmla="*/ 172 h 416"/>
                  <a:gd name="T26" fmla="*/ 148 w 494"/>
                  <a:gd name="T27" fmla="*/ 110 h 416"/>
                  <a:gd name="T28" fmla="*/ 175 w 494"/>
                  <a:gd name="T29" fmla="*/ 79 h 416"/>
                  <a:gd name="T30" fmla="*/ 153 w 494"/>
                  <a:gd name="T31" fmla="*/ 13 h 416"/>
                  <a:gd name="T32" fmla="*/ 119 w 494"/>
                  <a:gd name="T33" fmla="*/ 6 h 416"/>
                  <a:gd name="T34" fmla="*/ 139 w 494"/>
                  <a:gd name="T35" fmla="*/ 33 h 416"/>
                  <a:gd name="T36" fmla="*/ 124 w 494"/>
                  <a:gd name="T37" fmla="*/ 68 h 416"/>
                  <a:gd name="T38" fmla="*/ 122 w 494"/>
                  <a:gd name="T39" fmla="*/ 51 h 416"/>
                  <a:gd name="T40" fmla="*/ 111 w 494"/>
                  <a:gd name="T41" fmla="*/ 42 h 416"/>
                  <a:gd name="T42" fmla="*/ 99 w 494"/>
                  <a:gd name="T43" fmla="*/ 15 h 416"/>
                  <a:gd name="T44" fmla="*/ 90 w 494"/>
                  <a:gd name="T45" fmla="*/ 35 h 416"/>
                  <a:gd name="T46" fmla="*/ 79 w 494"/>
                  <a:gd name="T47" fmla="*/ 48 h 416"/>
                  <a:gd name="T48" fmla="*/ 71 w 494"/>
                  <a:gd name="T49" fmla="*/ 71 h 416"/>
                  <a:gd name="T50" fmla="*/ 44 w 494"/>
                  <a:gd name="T51" fmla="*/ 48 h 416"/>
                  <a:gd name="T52" fmla="*/ 39 w 494"/>
                  <a:gd name="T53" fmla="*/ 68 h 416"/>
                  <a:gd name="T54" fmla="*/ 42 w 494"/>
                  <a:gd name="T55" fmla="*/ 89 h 416"/>
                  <a:gd name="T56" fmla="*/ 99 w 494"/>
                  <a:gd name="T57" fmla="*/ 93 h 416"/>
                  <a:gd name="T58" fmla="*/ 121 w 494"/>
                  <a:gd name="T59" fmla="*/ 111 h 416"/>
                  <a:gd name="T60" fmla="*/ 124 w 494"/>
                  <a:gd name="T61" fmla="*/ 131 h 416"/>
                  <a:gd name="T62" fmla="*/ 93 w 494"/>
                  <a:gd name="T63" fmla="*/ 157 h 416"/>
                  <a:gd name="T64" fmla="*/ 79 w 494"/>
                  <a:gd name="T65" fmla="*/ 159 h 416"/>
                  <a:gd name="T66" fmla="*/ 48 w 494"/>
                  <a:gd name="T67" fmla="*/ 157 h 416"/>
                  <a:gd name="T68" fmla="*/ 22 w 494"/>
                  <a:gd name="T69" fmla="*/ 146 h 416"/>
                  <a:gd name="T70" fmla="*/ 24 w 494"/>
                  <a:gd name="T71" fmla="*/ 162 h 416"/>
                  <a:gd name="T72" fmla="*/ 64 w 494"/>
                  <a:gd name="T73" fmla="*/ 197 h 416"/>
                  <a:gd name="T74" fmla="*/ 71 w 494"/>
                  <a:gd name="T75" fmla="*/ 221 h 416"/>
                  <a:gd name="T76" fmla="*/ 95 w 494"/>
                  <a:gd name="T77" fmla="*/ 230 h 416"/>
                  <a:gd name="T78" fmla="*/ 71 w 494"/>
                  <a:gd name="T79" fmla="*/ 246 h 416"/>
                  <a:gd name="T80" fmla="*/ 66 w 494"/>
                  <a:gd name="T81" fmla="*/ 266 h 416"/>
                  <a:gd name="T82" fmla="*/ 20 w 494"/>
                  <a:gd name="T83" fmla="*/ 270 h 416"/>
                  <a:gd name="T84" fmla="*/ 55 w 494"/>
                  <a:gd name="T85" fmla="*/ 306 h 416"/>
                  <a:gd name="T86" fmla="*/ 97 w 494"/>
                  <a:gd name="T87" fmla="*/ 328 h 416"/>
                  <a:gd name="T88" fmla="*/ 166 w 494"/>
                  <a:gd name="T89" fmla="*/ 416 h 416"/>
                  <a:gd name="T90" fmla="*/ 197 w 494"/>
                  <a:gd name="T91" fmla="*/ 410 h 416"/>
                  <a:gd name="T92" fmla="*/ 230 w 494"/>
                  <a:gd name="T93" fmla="*/ 401 h 416"/>
                  <a:gd name="T94" fmla="*/ 274 w 494"/>
                  <a:gd name="T95" fmla="*/ 401 h 416"/>
                  <a:gd name="T96" fmla="*/ 358 w 494"/>
                  <a:gd name="T97" fmla="*/ 390 h 416"/>
                  <a:gd name="T98" fmla="*/ 390 w 494"/>
                  <a:gd name="T99" fmla="*/ 392 h 416"/>
                  <a:gd name="T100" fmla="*/ 421 w 494"/>
                  <a:gd name="T101" fmla="*/ 378 h 416"/>
                  <a:gd name="T102" fmla="*/ 461 w 494"/>
                  <a:gd name="T103" fmla="*/ 354 h 416"/>
                  <a:gd name="T104" fmla="*/ 471 w 494"/>
                  <a:gd name="T105" fmla="*/ 332 h 416"/>
                  <a:gd name="T106" fmla="*/ 492 w 494"/>
                  <a:gd name="T107" fmla="*/ 314 h 416"/>
                  <a:gd name="T108" fmla="*/ 494 w 494"/>
                  <a:gd name="T109" fmla="*/ 268 h 416"/>
                  <a:gd name="T110" fmla="*/ 478 w 494"/>
                  <a:gd name="T111" fmla="*/ 255 h 416"/>
                  <a:gd name="T112" fmla="*/ 471 w 494"/>
                  <a:gd name="T113" fmla="*/ 223 h 4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4"/>
                  <a:gd name="T172" fmla="*/ 0 h 416"/>
                  <a:gd name="T173" fmla="*/ 494 w 494"/>
                  <a:gd name="T174" fmla="*/ 416 h 41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4" h="416">
                    <a:moveTo>
                      <a:pt x="471" y="223"/>
                    </a:moveTo>
                    <a:lnTo>
                      <a:pt x="472" y="204"/>
                    </a:lnTo>
                    <a:lnTo>
                      <a:pt x="472" y="179"/>
                    </a:lnTo>
                    <a:lnTo>
                      <a:pt x="485" y="168"/>
                    </a:lnTo>
                    <a:lnTo>
                      <a:pt x="463" y="173"/>
                    </a:lnTo>
                    <a:lnTo>
                      <a:pt x="438" y="170"/>
                    </a:lnTo>
                    <a:lnTo>
                      <a:pt x="436" y="130"/>
                    </a:lnTo>
                    <a:lnTo>
                      <a:pt x="410" y="126"/>
                    </a:lnTo>
                    <a:lnTo>
                      <a:pt x="396" y="159"/>
                    </a:lnTo>
                    <a:lnTo>
                      <a:pt x="379" y="150"/>
                    </a:lnTo>
                    <a:lnTo>
                      <a:pt x="347" y="161"/>
                    </a:lnTo>
                    <a:lnTo>
                      <a:pt x="332" y="133"/>
                    </a:lnTo>
                    <a:lnTo>
                      <a:pt x="316" y="161"/>
                    </a:lnTo>
                    <a:lnTo>
                      <a:pt x="307" y="184"/>
                    </a:lnTo>
                    <a:lnTo>
                      <a:pt x="305" y="131"/>
                    </a:lnTo>
                    <a:lnTo>
                      <a:pt x="299" y="113"/>
                    </a:lnTo>
                    <a:lnTo>
                      <a:pt x="281" y="122"/>
                    </a:lnTo>
                    <a:lnTo>
                      <a:pt x="257" y="135"/>
                    </a:lnTo>
                    <a:lnTo>
                      <a:pt x="241" y="142"/>
                    </a:lnTo>
                    <a:lnTo>
                      <a:pt x="239" y="95"/>
                    </a:lnTo>
                    <a:lnTo>
                      <a:pt x="214" y="126"/>
                    </a:lnTo>
                    <a:lnTo>
                      <a:pt x="197" y="150"/>
                    </a:lnTo>
                    <a:lnTo>
                      <a:pt x="190" y="144"/>
                    </a:lnTo>
                    <a:lnTo>
                      <a:pt x="172" y="139"/>
                    </a:lnTo>
                    <a:lnTo>
                      <a:pt x="157" y="151"/>
                    </a:lnTo>
                    <a:lnTo>
                      <a:pt x="148" y="172"/>
                    </a:lnTo>
                    <a:lnTo>
                      <a:pt x="148" y="137"/>
                    </a:lnTo>
                    <a:lnTo>
                      <a:pt x="148" y="110"/>
                    </a:lnTo>
                    <a:lnTo>
                      <a:pt x="168" y="104"/>
                    </a:lnTo>
                    <a:lnTo>
                      <a:pt x="175" y="79"/>
                    </a:lnTo>
                    <a:lnTo>
                      <a:pt x="164" y="46"/>
                    </a:lnTo>
                    <a:lnTo>
                      <a:pt x="153" y="13"/>
                    </a:lnTo>
                    <a:lnTo>
                      <a:pt x="135" y="0"/>
                    </a:lnTo>
                    <a:lnTo>
                      <a:pt x="119" y="6"/>
                    </a:lnTo>
                    <a:lnTo>
                      <a:pt x="142" y="24"/>
                    </a:lnTo>
                    <a:lnTo>
                      <a:pt x="139" y="33"/>
                    </a:lnTo>
                    <a:lnTo>
                      <a:pt x="124" y="38"/>
                    </a:lnTo>
                    <a:lnTo>
                      <a:pt x="124" y="68"/>
                    </a:lnTo>
                    <a:lnTo>
                      <a:pt x="121" y="60"/>
                    </a:lnTo>
                    <a:lnTo>
                      <a:pt x="122" y="51"/>
                    </a:lnTo>
                    <a:lnTo>
                      <a:pt x="110" y="53"/>
                    </a:lnTo>
                    <a:lnTo>
                      <a:pt x="111" y="42"/>
                    </a:lnTo>
                    <a:lnTo>
                      <a:pt x="108" y="35"/>
                    </a:lnTo>
                    <a:lnTo>
                      <a:pt x="99" y="15"/>
                    </a:lnTo>
                    <a:lnTo>
                      <a:pt x="88" y="20"/>
                    </a:lnTo>
                    <a:lnTo>
                      <a:pt x="90" y="35"/>
                    </a:lnTo>
                    <a:lnTo>
                      <a:pt x="75" y="38"/>
                    </a:lnTo>
                    <a:lnTo>
                      <a:pt x="79" y="48"/>
                    </a:lnTo>
                    <a:lnTo>
                      <a:pt x="71" y="60"/>
                    </a:lnTo>
                    <a:lnTo>
                      <a:pt x="71" y="71"/>
                    </a:lnTo>
                    <a:lnTo>
                      <a:pt x="60" y="60"/>
                    </a:lnTo>
                    <a:lnTo>
                      <a:pt x="44" y="48"/>
                    </a:lnTo>
                    <a:lnTo>
                      <a:pt x="46" y="62"/>
                    </a:lnTo>
                    <a:lnTo>
                      <a:pt x="39" y="68"/>
                    </a:lnTo>
                    <a:lnTo>
                      <a:pt x="20" y="62"/>
                    </a:lnTo>
                    <a:lnTo>
                      <a:pt x="42" y="89"/>
                    </a:lnTo>
                    <a:lnTo>
                      <a:pt x="88" y="91"/>
                    </a:lnTo>
                    <a:lnTo>
                      <a:pt x="99" y="93"/>
                    </a:lnTo>
                    <a:lnTo>
                      <a:pt x="106" y="102"/>
                    </a:lnTo>
                    <a:lnTo>
                      <a:pt x="121" y="111"/>
                    </a:lnTo>
                    <a:lnTo>
                      <a:pt x="121" y="122"/>
                    </a:lnTo>
                    <a:lnTo>
                      <a:pt x="124" y="131"/>
                    </a:lnTo>
                    <a:lnTo>
                      <a:pt x="104" y="135"/>
                    </a:lnTo>
                    <a:lnTo>
                      <a:pt x="93" y="157"/>
                    </a:lnTo>
                    <a:lnTo>
                      <a:pt x="113" y="166"/>
                    </a:lnTo>
                    <a:lnTo>
                      <a:pt x="79" y="159"/>
                    </a:lnTo>
                    <a:lnTo>
                      <a:pt x="66" y="150"/>
                    </a:lnTo>
                    <a:lnTo>
                      <a:pt x="48" y="157"/>
                    </a:lnTo>
                    <a:lnTo>
                      <a:pt x="40" y="150"/>
                    </a:lnTo>
                    <a:lnTo>
                      <a:pt x="22" y="146"/>
                    </a:lnTo>
                    <a:lnTo>
                      <a:pt x="0" y="139"/>
                    </a:lnTo>
                    <a:lnTo>
                      <a:pt x="24" y="162"/>
                    </a:lnTo>
                    <a:lnTo>
                      <a:pt x="53" y="181"/>
                    </a:lnTo>
                    <a:lnTo>
                      <a:pt x="64" y="197"/>
                    </a:lnTo>
                    <a:lnTo>
                      <a:pt x="62" y="204"/>
                    </a:lnTo>
                    <a:lnTo>
                      <a:pt x="71" y="221"/>
                    </a:lnTo>
                    <a:lnTo>
                      <a:pt x="97" y="215"/>
                    </a:lnTo>
                    <a:lnTo>
                      <a:pt x="95" y="230"/>
                    </a:lnTo>
                    <a:lnTo>
                      <a:pt x="66" y="232"/>
                    </a:lnTo>
                    <a:lnTo>
                      <a:pt x="71" y="246"/>
                    </a:lnTo>
                    <a:lnTo>
                      <a:pt x="84" y="250"/>
                    </a:lnTo>
                    <a:lnTo>
                      <a:pt x="66" y="266"/>
                    </a:lnTo>
                    <a:lnTo>
                      <a:pt x="48" y="266"/>
                    </a:lnTo>
                    <a:lnTo>
                      <a:pt x="20" y="270"/>
                    </a:lnTo>
                    <a:lnTo>
                      <a:pt x="4" y="275"/>
                    </a:lnTo>
                    <a:lnTo>
                      <a:pt x="55" y="306"/>
                    </a:lnTo>
                    <a:lnTo>
                      <a:pt x="82" y="321"/>
                    </a:lnTo>
                    <a:lnTo>
                      <a:pt x="97" y="328"/>
                    </a:lnTo>
                    <a:lnTo>
                      <a:pt x="115" y="374"/>
                    </a:lnTo>
                    <a:lnTo>
                      <a:pt x="166" y="416"/>
                    </a:lnTo>
                    <a:lnTo>
                      <a:pt x="194" y="414"/>
                    </a:lnTo>
                    <a:lnTo>
                      <a:pt x="197" y="410"/>
                    </a:lnTo>
                    <a:lnTo>
                      <a:pt x="226" y="407"/>
                    </a:lnTo>
                    <a:lnTo>
                      <a:pt x="230" y="401"/>
                    </a:lnTo>
                    <a:lnTo>
                      <a:pt x="259" y="403"/>
                    </a:lnTo>
                    <a:lnTo>
                      <a:pt x="274" y="401"/>
                    </a:lnTo>
                    <a:lnTo>
                      <a:pt x="312" y="401"/>
                    </a:lnTo>
                    <a:lnTo>
                      <a:pt x="358" y="390"/>
                    </a:lnTo>
                    <a:lnTo>
                      <a:pt x="372" y="389"/>
                    </a:lnTo>
                    <a:lnTo>
                      <a:pt x="390" y="392"/>
                    </a:lnTo>
                    <a:lnTo>
                      <a:pt x="414" y="389"/>
                    </a:lnTo>
                    <a:lnTo>
                      <a:pt x="421" y="378"/>
                    </a:lnTo>
                    <a:lnTo>
                      <a:pt x="434" y="356"/>
                    </a:lnTo>
                    <a:lnTo>
                      <a:pt x="461" y="354"/>
                    </a:lnTo>
                    <a:lnTo>
                      <a:pt x="469" y="339"/>
                    </a:lnTo>
                    <a:lnTo>
                      <a:pt x="471" y="332"/>
                    </a:lnTo>
                    <a:lnTo>
                      <a:pt x="481" y="325"/>
                    </a:lnTo>
                    <a:lnTo>
                      <a:pt x="492" y="314"/>
                    </a:lnTo>
                    <a:lnTo>
                      <a:pt x="487" y="297"/>
                    </a:lnTo>
                    <a:lnTo>
                      <a:pt x="494" y="268"/>
                    </a:lnTo>
                    <a:lnTo>
                      <a:pt x="469" y="261"/>
                    </a:lnTo>
                    <a:lnTo>
                      <a:pt x="478" y="255"/>
                    </a:lnTo>
                    <a:lnTo>
                      <a:pt x="474" y="239"/>
                    </a:lnTo>
                    <a:lnTo>
                      <a:pt x="471" y="223"/>
                    </a:lnTo>
                  </a:path>
                </a:pathLst>
              </a:custGeom>
              <a:noFill/>
              <a:ln w="3175">
                <a:solidFill>
                  <a:schemeClr val="tx1"/>
                </a:solidFill>
                <a:round/>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en-US" altLang="en-US">
                  <a:solidFill>
                    <a:srgbClr val="FF0000"/>
                  </a:solidFill>
                  <a:ea typeface="MS PGothic" pitchFamily="34" charset="-128"/>
                </a:endParaRPr>
              </a:p>
            </p:txBody>
          </p:sp>
          <p:sp>
            <p:nvSpPr>
              <p:cNvPr id="156" name="Freeform 86"/>
              <p:cNvSpPr>
                <a:spLocks/>
              </p:cNvSpPr>
              <p:nvPr/>
            </p:nvSpPr>
            <p:spPr bwMode="auto">
              <a:xfrm>
                <a:off x="5894388" y="5981700"/>
                <a:ext cx="3175" cy="55563"/>
              </a:xfrm>
              <a:custGeom>
                <a:avLst/>
                <a:gdLst>
                  <a:gd name="T0" fmla="*/ 2147483647 w 3"/>
                  <a:gd name="T1" fmla="*/ 0 h 49"/>
                  <a:gd name="T2" fmla="*/ 0 w 3"/>
                  <a:gd name="T3" fmla="*/ 2147483647 h 49"/>
                  <a:gd name="T4" fmla="*/ 2147483647 w 3"/>
                  <a:gd name="T5" fmla="*/ 2147483647 h 49"/>
                  <a:gd name="T6" fmla="*/ 2147483647 w 3"/>
                  <a:gd name="T7" fmla="*/ 0 h 49"/>
                  <a:gd name="T8" fmla="*/ 0 60000 65536"/>
                  <a:gd name="T9" fmla="*/ 0 60000 65536"/>
                  <a:gd name="T10" fmla="*/ 0 60000 65536"/>
                  <a:gd name="T11" fmla="*/ 0 60000 65536"/>
                  <a:gd name="T12" fmla="*/ 0 w 3"/>
                  <a:gd name="T13" fmla="*/ 0 h 49"/>
                  <a:gd name="T14" fmla="*/ 3 w 3"/>
                  <a:gd name="T15" fmla="*/ 49 h 49"/>
                </a:gdLst>
                <a:ahLst/>
                <a:cxnLst>
                  <a:cxn ang="T8">
                    <a:pos x="T0" y="T1"/>
                  </a:cxn>
                  <a:cxn ang="T9">
                    <a:pos x="T2" y="T3"/>
                  </a:cxn>
                  <a:cxn ang="T10">
                    <a:pos x="T4" y="T5"/>
                  </a:cxn>
                  <a:cxn ang="T11">
                    <a:pos x="T6" y="T7"/>
                  </a:cxn>
                </a:cxnLst>
                <a:rect l="T12" t="T13" r="T14" b="T15"/>
                <a:pathLst>
                  <a:path w="3" h="49">
                    <a:moveTo>
                      <a:pt x="2" y="0"/>
                    </a:moveTo>
                    <a:lnTo>
                      <a:pt x="0" y="25"/>
                    </a:lnTo>
                    <a:lnTo>
                      <a:pt x="3" y="49"/>
                    </a:lnTo>
                    <a:lnTo>
                      <a:pt x="2" y="0"/>
                    </a:lnTo>
                  </a:path>
                </a:pathLst>
              </a:custGeom>
              <a:solidFill>
                <a:srgbClr val="00FF00"/>
              </a:solidFill>
              <a:ln w="3175">
                <a:solidFill>
                  <a:schemeClr val="tx1"/>
                </a:solidFill>
                <a:round/>
                <a:headEnd/>
                <a:tailEnd/>
              </a:ln>
            </p:spPr>
            <p:txBody>
              <a:bodyPr/>
              <a:lstStyle/>
              <a:p>
                <a:endParaRPr lang="en-GB"/>
              </a:p>
            </p:txBody>
          </p:sp>
          <p:sp>
            <p:nvSpPr>
              <p:cNvPr id="157" name="Freeform 102"/>
              <p:cNvSpPr>
                <a:spLocks/>
              </p:cNvSpPr>
              <p:nvPr/>
            </p:nvSpPr>
            <p:spPr bwMode="auto">
              <a:xfrm>
                <a:off x="4535488" y="6103938"/>
                <a:ext cx="19050" cy="19050"/>
              </a:xfrm>
              <a:custGeom>
                <a:avLst/>
                <a:gdLst>
                  <a:gd name="T0" fmla="*/ 9 w 17"/>
                  <a:gd name="T1" fmla="*/ 2 h 18"/>
                  <a:gd name="T2" fmla="*/ 0 w 17"/>
                  <a:gd name="T3" fmla="*/ 0 h 18"/>
                  <a:gd name="T4" fmla="*/ 0 w 17"/>
                  <a:gd name="T5" fmla="*/ 9 h 18"/>
                  <a:gd name="T6" fmla="*/ 6 w 17"/>
                  <a:gd name="T7" fmla="*/ 15 h 18"/>
                  <a:gd name="T8" fmla="*/ 17 w 17"/>
                  <a:gd name="T9" fmla="*/ 18 h 18"/>
                  <a:gd name="T10" fmla="*/ 17 w 17"/>
                  <a:gd name="T11" fmla="*/ 16 h 18"/>
                  <a:gd name="T12" fmla="*/ 9 w 17"/>
                  <a:gd name="T13" fmla="*/ 2 h 18"/>
                  <a:gd name="T14" fmla="*/ 0 60000 65536"/>
                  <a:gd name="T15" fmla="*/ 0 60000 65536"/>
                  <a:gd name="T16" fmla="*/ 0 60000 65536"/>
                  <a:gd name="T17" fmla="*/ 0 60000 65536"/>
                  <a:gd name="T18" fmla="*/ 0 60000 65536"/>
                  <a:gd name="T19" fmla="*/ 0 60000 65536"/>
                  <a:gd name="T20" fmla="*/ 0 60000 65536"/>
                  <a:gd name="T21" fmla="*/ 0 w 17"/>
                  <a:gd name="T22" fmla="*/ 0 h 18"/>
                  <a:gd name="T23" fmla="*/ 17 w 17"/>
                  <a:gd name="T24" fmla="*/ 18 h 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8">
                    <a:moveTo>
                      <a:pt x="9" y="2"/>
                    </a:moveTo>
                    <a:lnTo>
                      <a:pt x="0" y="0"/>
                    </a:lnTo>
                    <a:lnTo>
                      <a:pt x="0" y="9"/>
                    </a:lnTo>
                    <a:lnTo>
                      <a:pt x="6" y="15"/>
                    </a:lnTo>
                    <a:lnTo>
                      <a:pt x="17" y="18"/>
                    </a:lnTo>
                    <a:lnTo>
                      <a:pt x="17" y="16"/>
                    </a:lnTo>
                    <a:lnTo>
                      <a:pt x="9" y="2"/>
                    </a:lnTo>
                  </a:path>
                </a:pathLst>
              </a:custGeom>
              <a:solidFill>
                <a:srgbClr val="00FF00"/>
              </a:solidFill>
              <a:ln w="3175">
                <a:solidFill>
                  <a:schemeClr val="tx1"/>
                </a:solidFill>
                <a:round/>
                <a:headEnd/>
                <a:tailEnd/>
              </a:ln>
            </p:spPr>
            <p:txBody>
              <a:bodyPr/>
              <a:lstStyle/>
              <a:p>
                <a:endParaRPr lang="en-US" altLang="en-US"/>
              </a:p>
            </p:txBody>
          </p:sp>
          <p:sp>
            <p:nvSpPr>
              <p:cNvPr id="158" name="Freeform 103"/>
              <p:cNvSpPr>
                <a:spLocks/>
              </p:cNvSpPr>
              <p:nvPr/>
            </p:nvSpPr>
            <p:spPr bwMode="auto">
              <a:xfrm>
                <a:off x="4521200" y="6089650"/>
                <a:ext cx="12700" cy="6350"/>
              </a:xfrm>
              <a:custGeom>
                <a:avLst/>
                <a:gdLst>
                  <a:gd name="T0" fmla="*/ 2147483647 w 12"/>
                  <a:gd name="T1" fmla="*/ 2147483647 h 7"/>
                  <a:gd name="T2" fmla="*/ 2147483647 w 12"/>
                  <a:gd name="T3" fmla="*/ 0 h 7"/>
                  <a:gd name="T4" fmla="*/ 0 w 12"/>
                  <a:gd name="T5" fmla="*/ 2147483647 h 7"/>
                  <a:gd name="T6" fmla="*/ 2147483647 w 12"/>
                  <a:gd name="T7" fmla="*/ 2147483647 h 7"/>
                  <a:gd name="T8" fmla="*/ 2147483647 w 12"/>
                  <a:gd name="T9" fmla="*/ 2147483647 h 7"/>
                  <a:gd name="T10" fmla="*/ 2147483647 w 12"/>
                  <a:gd name="T11" fmla="*/ 2147483647 h 7"/>
                  <a:gd name="T12" fmla="*/ 2147483647 w 12"/>
                  <a:gd name="T13" fmla="*/ 2147483647 h 7"/>
                  <a:gd name="T14" fmla="*/ 0 60000 65536"/>
                  <a:gd name="T15" fmla="*/ 0 60000 65536"/>
                  <a:gd name="T16" fmla="*/ 0 60000 65536"/>
                  <a:gd name="T17" fmla="*/ 0 60000 65536"/>
                  <a:gd name="T18" fmla="*/ 0 60000 65536"/>
                  <a:gd name="T19" fmla="*/ 0 60000 65536"/>
                  <a:gd name="T20" fmla="*/ 0 60000 65536"/>
                  <a:gd name="T21" fmla="*/ 0 w 12"/>
                  <a:gd name="T22" fmla="*/ 0 h 7"/>
                  <a:gd name="T23" fmla="*/ 12 w 12"/>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7">
                    <a:moveTo>
                      <a:pt x="11" y="2"/>
                    </a:moveTo>
                    <a:lnTo>
                      <a:pt x="5" y="0"/>
                    </a:lnTo>
                    <a:lnTo>
                      <a:pt x="0" y="2"/>
                    </a:lnTo>
                    <a:lnTo>
                      <a:pt x="2" y="6"/>
                    </a:lnTo>
                    <a:lnTo>
                      <a:pt x="7" y="7"/>
                    </a:lnTo>
                    <a:lnTo>
                      <a:pt x="12" y="6"/>
                    </a:lnTo>
                    <a:lnTo>
                      <a:pt x="11" y="2"/>
                    </a:lnTo>
                  </a:path>
                </a:pathLst>
              </a:custGeom>
              <a:solidFill>
                <a:srgbClr val="00CC00"/>
              </a:solidFill>
              <a:ln w="3175">
                <a:solidFill>
                  <a:schemeClr val="tx1"/>
                </a:solidFill>
                <a:round/>
                <a:headEnd/>
                <a:tailEnd/>
              </a:ln>
            </p:spPr>
            <p:txBody>
              <a:bodyPr/>
              <a:lstStyle/>
              <a:p>
                <a:endParaRPr lang="en-GB"/>
              </a:p>
            </p:txBody>
          </p:sp>
          <p:grpSp>
            <p:nvGrpSpPr>
              <p:cNvPr id="159" name="Group 16"/>
              <p:cNvGrpSpPr>
                <a:grpSpLocks/>
              </p:cNvGrpSpPr>
              <p:nvPr/>
            </p:nvGrpSpPr>
            <p:grpSpPr bwMode="auto">
              <a:xfrm>
                <a:off x="3886200" y="1495425"/>
                <a:ext cx="1358900" cy="1784350"/>
                <a:chOff x="2448" y="957"/>
                <a:chExt cx="856" cy="1124"/>
              </a:xfrm>
            </p:grpSpPr>
            <p:sp>
              <p:nvSpPr>
                <p:cNvPr id="260" name="Freeform 26"/>
                <p:cNvSpPr>
                  <a:spLocks/>
                </p:cNvSpPr>
                <p:nvPr/>
              </p:nvSpPr>
              <p:spPr bwMode="auto">
                <a:xfrm>
                  <a:off x="2448" y="957"/>
                  <a:ext cx="856" cy="1124"/>
                </a:xfrm>
                <a:custGeom>
                  <a:avLst/>
                  <a:gdLst>
                    <a:gd name="T0" fmla="*/ 72 w 1207"/>
                    <a:gd name="T1" fmla="*/ 184 h 1599"/>
                    <a:gd name="T2" fmla="*/ 90 w 1207"/>
                    <a:gd name="T3" fmla="*/ 138 h 1599"/>
                    <a:gd name="T4" fmla="*/ 110 w 1207"/>
                    <a:gd name="T5" fmla="*/ 82 h 1599"/>
                    <a:gd name="T6" fmla="*/ 138 w 1207"/>
                    <a:gd name="T7" fmla="*/ 56 h 1599"/>
                    <a:gd name="T8" fmla="*/ 174 w 1207"/>
                    <a:gd name="T9" fmla="*/ 56 h 1599"/>
                    <a:gd name="T10" fmla="*/ 205 w 1207"/>
                    <a:gd name="T11" fmla="*/ 33 h 1599"/>
                    <a:gd name="T12" fmla="*/ 214 w 1207"/>
                    <a:gd name="T13" fmla="*/ 22 h 1599"/>
                    <a:gd name="T14" fmla="*/ 198 w 1207"/>
                    <a:gd name="T15" fmla="*/ 18 h 1599"/>
                    <a:gd name="T16" fmla="*/ 200 w 1207"/>
                    <a:gd name="T17" fmla="*/ 6 h 1599"/>
                    <a:gd name="T18" fmla="*/ 189 w 1207"/>
                    <a:gd name="T19" fmla="*/ 7 h 1599"/>
                    <a:gd name="T20" fmla="*/ 186 w 1207"/>
                    <a:gd name="T21" fmla="*/ 6 h 1599"/>
                    <a:gd name="T22" fmla="*/ 173 w 1207"/>
                    <a:gd name="T23" fmla="*/ 20 h 1599"/>
                    <a:gd name="T24" fmla="*/ 167 w 1207"/>
                    <a:gd name="T25" fmla="*/ 8 h 1599"/>
                    <a:gd name="T26" fmla="*/ 158 w 1207"/>
                    <a:gd name="T27" fmla="*/ 26 h 1599"/>
                    <a:gd name="T28" fmla="*/ 143 w 1207"/>
                    <a:gd name="T29" fmla="*/ 26 h 1599"/>
                    <a:gd name="T30" fmla="*/ 140 w 1207"/>
                    <a:gd name="T31" fmla="*/ 32 h 1599"/>
                    <a:gd name="T32" fmla="*/ 134 w 1207"/>
                    <a:gd name="T33" fmla="*/ 34 h 1599"/>
                    <a:gd name="T34" fmla="*/ 129 w 1207"/>
                    <a:gd name="T35" fmla="*/ 46 h 1599"/>
                    <a:gd name="T36" fmla="*/ 116 w 1207"/>
                    <a:gd name="T37" fmla="*/ 58 h 1599"/>
                    <a:gd name="T38" fmla="*/ 115 w 1207"/>
                    <a:gd name="T39" fmla="*/ 67 h 1599"/>
                    <a:gd name="T40" fmla="*/ 107 w 1207"/>
                    <a:gd name="T41" fmla="*/ 76 h 1599"/>
                    <a:gd name="T42" fmla="*/ 101 w 1207"/>
                    <a:gd name="T43" fmla="*/ 77 h 1599"/>
                    <a:gd name="T44" fmla="*/ 99 w 1207"/>
                    <a:gd name="T45" fmla="*/ 84 h 1599"/>
                    <a:gd name="T46" fmla="*/ 94 w 1207"/>
                    <a:gd name="T47" fmla="*/ 87 h 1599"/>
                    <a:gd name="T48" fmla="*/ 90 w 1207"/>
                    <a:gd name="T49" fmla="*/ 96 h 1599"/>
                    <a:gd name="T50" fmla="*/ 83 w 1207"/>
                    <a:gd name="T51" fmla="*/ 108 h 1599"/>
                    <a:gd name="T52" fmla="*/ 82 w 1207"/>
                    <a:gd name="T53" fmla="*/ 114 h 1599"/>
                    <a:gd name="T54" fmla="*/ 78 w 1207"/>
                    <a:gd name="T55" fmla="*/ 128 h 1599"/>
                    <a:gd name="T56" fmla="*/ 77 w 1207"/>
                    <a:gd name="T57" fmla="*/ 134 h 1599"/>
                    <a:gd name="T58" fmla="*/ 72 w 1207"/>
                    <a:gd name="T59" fmla="*/ 138 h 1599"/>
                    <a:gd name="T60" fmla="*/ 62 w 1207"/>
                    <a:gd name="T61" fmla="*/ 146 h 1599"/>
                    <a:gd name="T62" fmla="*/ 50 w 1207"/>
                    <a:gd name="T63" fmla="*/ 162 h 1599"/>
                    <a:gd name="T64" fmla="*/ 65 w 1207"/>
                    <a:gd name="T65" fmla="*/ 157 h 1599"/>
                    <a:gd name="T66" fmla="*/ 52 w 1207"/>
                    <a:gd name="T67" fmla="*/ 170 h 1599"/>
                    <a:gd name="T68" fmla="*/ 40 w 1207"/>
                    <a:gd name="T69" fmla="*/ 172 h 1599"/>
                    <a:gd name="T70" fmla="*/ 32 w 1207"/>
                    <a:gd name="T71" fmla="*/ 176 h 1599"/>
                    <a:gd name="T72" fmla="*/ 27 w 1207"/>
                    <a:gd name="T73" fmla="*/ 181 h 1599"/>
                    <a:gd name="T74" fmla="*/ 19 w 1207"/>
                    <a:gd name="T75" fmla="*/ 182 h 1599"/>
                    <a:gd name="T76" fmla="*/ 17 w 1207"/>
                    <a:gd name="T77" fmla="*/ 186 h 1599"/>
                    <a:gd name="T78" fmla="*/ 6 w 1207"/>
                    <a:gd name="T79" fmla="*/ 191 h 1599"/>
                    <a:gd name="T80" fmla="*/ 9 w 1207"/>
                    <a:gd name="T81" fmla="*/ 195 h 1599"/>
                    <a:gd name="T82" fmla="*/ 2 w 1207"/>
                    <a:gd name="T83" fmla="*/ 205 h 1599"/>
                    <a:gd name="T84" fmla="*/ 16 w 1207"/>
                    <a:gd name="T85" fmla="*/ 209 h 1599"/>
                    <a:gd name="T86" fmla="*/ 21 w 1207"/>
                    <a:gd name="T87" fmla="*/ 215 h 1599"/>
                    <a:gd name="T88" fmla="*/ 1 w 1207"/>
                    <a:gd name="T89" fmla="*/ 216 h 1599"/>
                    <a:gd name="T90" fmla="*/ 7 w 1207"/>
                    <a:gd name="T91" fmla="*/ 220 h 1599"/>
                    <a:gd name="T92" fmla="*/ 7 w 1207"/>
                    <a:gd name="T93" fmla="*/ 232 h 1599"/>
                    <a:gd name="T94" fmla="*/ 13 w 1207"/>
                    <a:gd name="T95" fmla="*/ 227 h 1599"/>
                    <a:gd name="T96" fmla="*/ 3 w 1207"/>
                    <a:gd name="T97" fmla="*/ 240 h 1599"/>
                    <a:gd name="T98" fmla="*/ 6 w 1207"/>
                    <a:gd name="T99" fmla="*/ 244 h 1599"/>
                    <a:gd name="T100" fmla="*/ 8 w 1207"/>
                    <a:gd name="T101" fmla="*/ 250 h 1599"/>
                    <a:gd name="T102" fmla="*/ 4 w 1207"/>
                    <a:gd name="T103" fmla="*/ 264 h 1599"/>
                    <a:gd name="T104" fmla="*/ 16 w 1207"/>
                    <a:gd name="T105" fmla="*/ 274 h 1599"/>
                    <a:gd name="T106" fmla="*/ 40 w 1207"/>
                    <a:gd name="T107" fmla="*/ 261 h 1599"/>
                    <a:gd name="T108" fmla="*/ 52 w 1207"/>
                    <a:gd name="T109" fmla="*/ 252 h 1599"/>
                    <a:gd name="T110" fmla="*/ 57 w 1207"/>
                    <a:gd name="T111" fmla="*/ 240 h 1599"/>
                    <a:gd name="T112" fmla="*/ 67 w 1207"/>
                    <a:gd name="T113" fmla="*/ 256 h 159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07"/>
                    <a:gd name="T172" fmla="*/ 0 h 1599"/>
                    <a:gd name="T173" fmla="*/ 1207 w 1207"/>
                    <a:gd name="T174" fmla="*/ 1599 h 159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07" h="1599">
                      <a:moveTo>
                        <a:pt x="420" y="1349"/>
                      </a:moveTo>
                      <a:lnTo>
                        <a:pt x="412" y="1285"/>
                      </a:lnTo>
                      <a:lnTo>
                        <a:pt x="432" y="1254"/>
                      </a:lnTo>
                      <a:lnTo>
                        <a:pt x="425" y="1200"/>
                      </a:lnTo>
                      <a:lnTo>
                        <a:pt x="407" y="1149"/>
                      </a:lnTo>
                      <a:lnTo>
                        <a:pt x="400" y="1076"/>
                      </a:lnTo>
                      <a:lnTo>
                        <a:pt x="398" y="1008"/>
                      </a:lnTo>
                      <a:lnTo>
                        <a:pt x="412" y="952"/>
                      </a:lnTo>
                      <a:lnTo>
                        <a:pt x="467" y="906"/>
                      </a:lnTo>
                      <a:lnTo>
                        <a:pt x="503" y="901"/>
                      </a:lnTo>
                      <a:lnTo>
                        <a:pt x="491" y="853"/>
                      </a:lnTo>
                      <a:lnTo>
                        <a:pt x="502" y="808"/>
                      </a:lnTo>
                      <a:lnTo>
                        <a:pt x="523" y="738"/>
                      </a:lnTo>
                      <a:lnTo>
                        <a:pt x="522" y="662"/>
                      </a:lnTo>
                      <a:lnTo>
                        <a:pt x="565" y="647"/>
                      </a:lnTo>
                      <a:lnTo>
                        <a:pt x="580" y="594"/>
                      </a:lnTo>
                      <a:lnTo>
                        <a:pt x="604" y="527"/>
                      </a:lnTo>
                      <a:lnTo>
                        <a:pt x="611" y="479"/>
                      </a:lnTo>
                      <a:lnTo>
                        <a:pt x="651" y="423"/>
                      </a:lnTo>
                      <a:lnTo>
                        <a:pt x="675" y="421"/>
                      </a:lnTo>
                      <a:lnTo>
                        <a:pt x="689" y="361"/>
                      </a:lnTo>
                      <a:lnTo>
                        <a:pt x="718" y="368"/>
                      </a:lnTo>
                      <a:lnTo>
                        <a:pt x="766" y="372"/>
                      </a:lnTo>
                      <a:lnTo>
                        <a:pt x="771" y="324"/>
                      </a:lnTo>
                      <a:lnTo>
                        <a:pt x="777" y="295"/>
                      </a:lnTo>
                      <a:lnTo>
                        <a:pt x="797" y="268"/>
                      </a:lnTo>
                      <a:lnTo>
                        <a:pt x="844" y="295"/>
                      </a:lnTo>
                      <a:lnTo>
                        <a:pt x="882" y="328"/>
                      </a:lnTo>
                      <a:lnTo>
                        <a:pt x="919" y="313"/>
                      </a:lnTo>
                      <a:lnTo>
                        <a:pt x="970" y="326"/>
                      </a:lnTo>
                      <a:lnTo>
                        <a:pt x="995" y="286"/>
                      </a:lnTo>
                      <a:lnTo>
                        <a:pt x="997" y="224"/>
                      </a:lnTo>
                      <a:lnTo>
                        <a:pt x="1012" y="159"/>
                      </a:lnTo>
                      <a:lnTo>
                        <a:pt x="1061" y="128"/>
                      </a:lnTo>
                      <a:lnTo>
                        <a:pt x="1112" y="157"/>
                      </a:lnTo>
                      <a:lnTo>
                        <a:pt x="1141" y="193"/>
                      </a:lnTo>
                      <a:lnTo>
                        <a:pt x="1136" y="239"/>
                      </a:lnTo>
                      <a:lnTo>
                        <a:pt x="1149" y="222"/>
                      </a:lnTo>
                      <a:lnTo>
                        <a:pt x="1176" y="177"/>
                      </a:lnTo>
                      <a:lnTo>
                        <a:pt x="1187" y="162"/>
                      </a:lnTo>
                      <a:lnTo>
                        <a:pt x="1207" y="157"/>
                      </a:lnTo>
                      <a:lnTo>
                        <a:pt x="1196" y="133"/>
                      </a:lnTo>
                      <a:lnTo>
                        <a:pt x="1183" y="148"/>
                      </a:lnTo>
                      <a:lnTo>
                        <a:pt x="1169" y="137"/>
                      </a:lnTo>
                      <a:lnTo>
                        <a:pt x="1156" y="148"/>
                      </a:lnTo>
                      <a:lnTo>
                        <a:pt x="1150" y="135"/>
                      </a:lnTo>
                      <a:lnTo>
                        <a:pt x="1132" y="120"/>
                      </a:lnTo>
                      <a:lnTo>
                        <a:pt x="1101" y="106"/>
                      </a:lnTo>
                      <a:lnTo>
                        <a:pt x="1132" y="109"/>
                      </a:lnTo>
                      <a:lnTo>
                        <a:pt x="1161" y="106"/>
                      </a:lnTo>
                      <a:lnTo>
                        <a:pt x="1189" y="62"/>
                      </a:lnTo>
                      <a:lnTo>
                        <a:pt x="1150" y="51"/>
                      </a:lnTo>
                      <a:lnTo>
                        <a:pt x="1138" y="31"/>
                      </a:lnTo>
                      <a:lnTo>
                        <a:pt x="1114" y="38"/>
                      </a:lnTo>
                      <a:lnTo>
                        <a:pt x="1092" y="20"/>
                      </a:lnTo>
                      <a:lnTo>
                        <a:pt x="1079" y="53"/>
                      </a:lnTo>
                      <a:lnTo>
                        <a:pt x="1070" y="75"/>
                      </a:lnTo>
                      <a:lnTo>
                        <a:pt x="1057" y="75"/>
                      </a:lnTo>
                      <a:lnTo>
                        <a:pt x="1052" y="58"/>
                      </a:lnTo>
                      <a:lnTo>
                        <a:pt x="1057" y="40"/>
                      </a:lnTo>
                      <a:lnTo>
                        <a:pt x="1067" y="33"/>
                      </a:lnTo>
                      <a:lnTo>
                        <a:pt x="1065" y="9"/>
                      </a:lnTo>
                      <a:lnTo>
                        <a:pt x="1037" y="0"/>
                      </a:lnTo>
                      <a:lnTo>
                        <a:pt x="1025" y="14"/>
                      </a:lnTo>
                      <a:lnTo>
                        <a:pt x="1028" y="27"/>
                      </a:lnTo>
                      <a:lnTo>
                        <a:pt x="1037" y="38"/>
                      </a:lnTo>
                      <a:lnTo>
                        <a:pt x="1028" y="66"/>
                      </a:lnTo>
                      <a:lnTo>
                        <a:pt x="1019" y="84"/>
                      </a:lnTo>
                      <a:lnTo>
                        <a:pt x="1006" y="87"/>
                      </a:lnTo>
                      <a:lnTo>
                        <a:pt x="1003" y="42"/>
                      </a:lnTo>
                      <a:lnTo>
                        <a:pt x="983" y="53"/>
                      </a:lnTo>
                      <a:lnTo>
                        <a:pt x="965" y="117"/>
                      </a:lnTo>
                      <a:lnTo>
                        <a:pt x="952" y="140"/>
                      </a:lnTo>
                      <a:lnTo>
                        <a:pt x="946" y="124"/>
                      </a:lnTo>
                      <a:lnTo>
                        <a:pt x="948" y="86"/>
                      </a:lnTo>
                      <a:lnTo>
                        <a:pt x="963" y="42"/>
                      </a:lnTo>
                      <a:lnTo>
                        <a:pt x="948" y="45"/>
                      </a:lnTo>
                      <a:lnTo>
                        <a:pt x="934" y="44"/>
                      </a:lnTo>
                      <a:lnTo>
                        <a:pt x="915" y="42"/>
                      </a:lnTo>
                      <a:lnTo>
                        <a:pt x="906" y="55"/>
                      </a:lnTo>
                      <a:lnTo>
                        <a:pt x="924" y="78"/>
                      </a:lnTo>
                      <a:lnTo>
                        <a:pt x="903" y="95"/>
                      </a:lnTo>
                      <a:lnTo>
                        <a:pt x="882" y="120"/>
                      </a:lnTo>
                      <a:lnTo>
                        <a:pt x="881" y="153"/>
                      </a:lnTo>
                      <a:lnTo>
                        <a:pt x="879" y="168"/>
                      </a:lnTo>
                      <a:lnTo>
                        <a:pt x="855" y="159"/>
                      </a:lnTo>
                      <a:lnTo>
                        <a:pt x="852" y="144"/>
                      </a:lnTo>
                      <a:lnTo>
                        <a:pt x="833" y="138"/>
                      </a:lnTo>
                      <a:lnTo>
                        <a:pt x="813" y="146"/>
                      </a:lnTo>
                      <a:lnTo>
                        <a:pt x="800" y="149"/>
                      </a:lnTo>
                      <a:lnTo>
                        <a:pt x="800" y="160"/>
                      </a:lnTo>
                      <a:lnTo>
                        <a:pt x="828" y="169"/>
                      </a:lnTo>
                      <a:lnTo>
                        <a:pt x="822" y="184"/>
                      </a:lnTo>
                      <a:lnTo>
                        <a:pt x="822" y="195"/>
                      </a:lnTo>
                      <a:lnTo>
                        <a:pt x="797" y="186"/>
                      </a:lnTo>
                      <a:lnTo>
                        <a:pt x="782" y="191"/>
                      </a:lnTo>
                      <a:lnTo>
                        <a:pt x="771" y="206"/>
                      </a:lnTo>
                      <a:lnTo>
                        <a:pt x="773" y="237"/>
                      </a:lnTo>
                      <a:lnTo>
                        <a:pt x="751" y="266"/>
                      </a:lnTo>
                      <a:lnTo>
                        <a:pt x="759" y="248"/>
                      </a:lnTo>
                      <a:lnTo>
                        <a:pt x="760" y="200"/>
                      </a:lnTo>
                      <a:lnTo>
                        <a:pt x="746" y="202"/>
                      </a:lnTo>
                      <a:lnTo>
                        <a:pt x="735" y="253"/>
                      </a:lnTo>
                      <a:lnTo>
                        <a:pt x="735" y="230"/>
                      </a:lnTo>
                      <a:lnTo>
                        <a:pt x="708" y="217"/>
                      </a:lnTo>
                      <a:lnTo>
                        <a:pt x="718" y="261"/>
                      </a:lnTo>
                      <a:lnTo>
                        <a:pt x="722" y="264"/>
                      </a:lnTo>
                      <a:lnTo>
                        <a:pt x="720" y="264"/>
                      </a:lnTo>
                      <a:lnTo>
                        <a:pt x="684" y="252"/>
                      </a:lnTo>
                      <a:lnTo>
                        <a:pt x="689" y="270"/>
                      </a:lnTo>
                      <a:lnTo>
                        <a:pt x="673" y="252"/>
                      </a:lnTo>
                      <a:lnTo>
                        <a:pt x="667" y="288"/>
                      </a:lnTo>
                      <a:lnTo>
                        <a:pt x="644" y="323"/>
                      </a:lnTo>
                      <a:lnTo>
                        <a:pt x="646" y="335"/>
                      </a:lnTo>
                      <a:lnTo>
                        <a:pt x="624" y="348"/>
                      </a:lnTo>
                      <a:lnTo>
                        <a:pt x="605" y="375"/>
                      </a:lnTo>
                      <a:lnTo>
                        <a:pt x="626" y="372"/>
                      </a:lnTo>
                      <a:lnTo>
                        <a:pt x="651" y="370"/>
                      </a:lnTo>
                      <a:lnTo>
                        <a:pt x="638" y="386"/>
                      </a:lnTo>
                      <a:lnTo>
                        <a:pt x="638" y="394"/>
                      </a:lnTo>
                      <a:lnTo>
                        <a:pt x="600" y="390"/>
                      </a:lnTo>
                      <a:lnTo>
                        <a:pt x="611" y="410"/>
                      </a:lnTo>
                      <a:lnTo>
                        <a:pt x="593" y="408"/>
                      </a:lnTo>
                      <a:lnTo>
                        <a:pt x="596" y="421"/>
                      </a:lnTo>
                      <a:lnTo>
                        <a:pt x="600" y="432"/>
                      </a:lnTo>
                      <a:lnTo>
                        <a:pt x="598" y="439"/>
                      </a:lnTo>
                      <a:lnTo>
                        <a:pt x="596" y="443"/>
                      </a:lnTo>
                      <a:lnTo>
                        <a:pt x="580" y="412"/>
                      </a:lnTo>
                      <a:lnTo>
                        <a:pt x="567" y="414"/>
                      </a:lnTo>
                      <a:lnTo>
                        <a:pt x="560" y="432"/>
                      </a:lnTo>
                      <a:lnTo>
                        <a:pt x="584" y="436"/>
                      </a:lnTo>
                      <a:lnTo>
                        <a:pt x="560" y="447"/>
                      </a:lnTo>
                      <a:lnTo>
                        <a:pt x="538" y="463"/>
                      </a:lnTo>
                      <a:lnTo>
                        <a:pt x="534" y="474"/>
                      </a:lnTo>
                      <a:lnTo>
                        <a:pt x="549" y="472"/>
                      </a:lnTo>
                      <a:lnTo>
                        <a:pt x="565" y="463"/>
                      </a:lnTo>
                      <a:lnTo>
                        <a:pt x="565" y="470"/>
                      </a:lnTo>
                      <a:lnTo>
                        <a:pt x="551" y="487"/>
                      </a:lnTo>
                      <a:lnTo>
                        <a:pt x="578" y="489"/>
                      </a:lnTo>
                      <a:lnTo>
                        <a:pt x="571" y="509"/>
                      </a:lnTo>
                      <a:lnTo>
                        <a:pt x="567" y="510"/>
                      </a:lnTo>
                      <a:lnTo>
                        <a:pt x="542" y="499"/>
                      </a:lnTo>
                      <a:lnTo>
                        <a:pt x="534" y="503"/>
                      </a:lnTo>
                      <a:lnTo>
                        <a:pt x="527" y="505"/>
                      </a:lnTo>
                      <a:lnTo>
                        <a:pt x="529" y="523"/>
                      </a:lnTo>
                      <a:lnTo>
                        <a:pt x="549" y="521"/>
                      </a:lnTo>
                      <a:lnTo>
                        <a:pt x="560" y="529"/>
                      </a:lnTo>
                      <a:lnTo>
                        <a:pt x="562" y="541"/>
                      </a:lnTo>
                      <a:lnTo>
                        <a:pt x="529" y="532"/>
                      </a:lnTo>
                      <a:lnTo>
                        <a:pt x="503" y="560"/>
                      </a:lnTo>
                      <a:lnTo>
                        <a:pt x="487" y="563"/>
                      </a:lnTo>
                      <a:lnTo>
                        <a:pt x="478" y="582"/>
                      </a:lnTo>
                      <a:lnTo>
                        <a:pt x="460" y="592"/>
                      </a:lnTo>
                      <a:lnTo>
                        <a:pt x="465" y="603"/>
                      </a:lnTo>
                      <a:lnTo>
                        <a:pt x="472" y="613"/>
                      </a:lnTo>
                      <a:lnTo>
                        <a:pt x="461" y="627"/>
                      </a:lnTo>
                      <a:lnTo>
                        <a:pt x="452" y="634"/>
                      </a:lnTo>
                      <a:lnTo>
                        <a:pt x="474" y="642"/>
                      </a:lnTo>
                      <a:lnTo>
                        <a:pt x="458" y="654"/>
                      </a:lnTo>
                      <a:lnTo>
                        <a:pt x="503" y="642"/>
                      </a:lnTo>
                      <a:lnTo>
                        <a:pt x="480" y="660"/>
                      </a:lnTo>
                      <a:lnTo>
                        <a:pt x="454" y="662"/>
                      </a:lnTo>
                      <a:lnTo>
                        <a:pt x="451" y="671"/>
                      </a:lnTo>
                      <a:lnTo>
                        <a:pt x="456" y="695"/>
                      </a:lnTo>
                      <a:lnTo>
                        <a:pt x="436" y="702"/>
                      </a:lnTo>
                      <a:lnTo>
                        <a:pt x="429" y="713"/>
                      </a:lnTo>
                      <a:lnTo>
                        <a:pt x="425" y="733"/>
                      </a:lnTo>
                      <a:lnTo>
                        <a:pt x="436" y="744"/>
                      </a:lnTo>
                      <a:lnTo>
                        <a:pt x="421" y="742"/>
                      </a:lnTo>
                      <a:lnTo>
                        <a:pt x="409" y="749"/>
                      </a:lnTo>
                      <a:lnTo>
                        <a:pt x="412" y="766"/>
                      </a:lnTo>
                      <a:lnTo>
                        <a:pt x="414" y="769"/>
                      </a:lnTo>
                      <a:lnTo>
                        <a:pt x="429" y="775"/>
                      </a:lnTo>
                      <a:lnTo>
                        <a:pt x="432" y="778"/>
                      </a:lnTo>
                      <a:lnTo>
                        <a:pt x="409" y="773"/>
                      </a:lnTo>
                      <a:lnTo>
                        <a:pt x="387" y="797"/>
                      </a:lnTo>
                      <a:lnTo>
                        <a:pt x="369" y="808"/>
                      </a:lnTo>
                      <a:lnTo>
                        <a:pt x="370" y="813"/>
                      </a:lnTo>
                      <a:lnTo>
                        <a:pt x="370" y="822"/>
                      </a:lnTo>
                      <a:lnTo>
                        <a:pt x="400" y="806"/>
                      </a:lnTo>
                      <a:lnTo>
                        <a:pt x="370" y="831"/>
                      </a:lnTo>
                      <a:lnTo>
                        <a:pt x="350" y="844"/>
                      </a:lnTo>
                      <a:lnTo>
                        <a:pt x="372" y="848"/>
                      </a:lnTo>
                      <a:lnTo>
                        <a:pt x="370" y="861"/>
                      </a:lnTo>
                      <a:lnTo>
                        <a:pt x="363" y="868"/>
                      </a:lnTo>
                      <a:lnTo>
                        <a:pt x="347" y="851"/>
                      </a:lnTo>
                      <a:lnTo>
                        <a:pt x="336" y="870"/>
                      </a:lnTo>
                      <a:lnTo>
                        <a:pt x="325" y="871"/>
                      </a:lnTo>
                      <a:lnTo>
                        <a:pt x="305" y="895"/>
                      </a:lnTo>
                      <a:lnTo>
                        <a:pt x="299" y="917"/>
                      </a:lnTo>
                      <a:lnTo>
                        <a:pt x="288" y="924"/>
                      </a:lnTo>
                      <a:lnTo>
                        <a:pt x="276" y="941"/>
                      </a:lnTo>
                      <a:lnTo>
                        <a:pt x="290" y="941"/>
                      </a:lnTo>
                      <a:lnTo>
                        <a:pt x="285" y="953"/>
                      </a:lnTo>
                      <a:lnTo>
                        <a:pt x="310" y="964"/>
                      </a:lnTo>
                      <a:lnTo>
                        <a:pt x="345" y="924"/>
                      </a:lnTo>
                      <a:lnTo>
                        <a:pt x="358" y="910"/>
                      </a:lnTo>
                      <a:lnTo>
                        <a:pt x="367" y="912"/>
                      </a:lnTo>
                      <a:lnTo>
                        <a:pt x="358" y="930"/>
                      </a:lnTo>
                      <a:lnTo>
                        <a:pt x="361" y="943"/>
                      </a:lnTo>
                      <a:lnTo>
                        <a:pt x="338" y="961"/>
                      </a:lnTo>
                      <a:lnTo>
                        <a:pt x="338" y="975"/>
                      </a:lnTo>
                      <a:lnTo>
                        <a:pt x="308" y="977"/>
                      </a:lnTo>
                      <a:lnTo>
                        <a:pt x="290" y="988"/>
                      </a:lnTo>
                      <a:lnTo>
                        <a:pt x="279" y="952"/>
                      </a:lnTo>
                      <a:lnTo>
                        <a:pt x="254" y="968"/>
                      </a:lnTo>
                      <a:lnTo>
                        <a:pt x="252" y="981"/>
                      </a:lnTo>
                      <a:lnTo>
                        <a:pt x="246" y="986"/>
                      </a:lnTo>
                      <a:lnTo>
                        <a:pt x="223" y="979"/>
                      </a:lnTo>
                      <a:lnTo>
                        <a:pt x="225" y="1003"/>
                      </a:lnTo>
                      <a:lnTo>
                        <a:pt x="217" y="1010"/>
                      </a:lnTo>
                      <a:lnTo>
                        <a:pt x="194" y="1012"/>
                      </a:lnTo>
                      <a:lnTo>
                        <a:pt x="212" y="1025"/>
                      </a:lnTo>
                      <a:lnTo>
                        <a:pt x="206" y="1032"/>
                      </a:lnTo>
                      <a:lnTo>
                        <a:pt x="201" y="1039"/>
                      </a:lnTo>
                      <a:lnTo>
                        <a:pt x="177" y="1023"/>
                      </a:lnTo>
                      <a:lnTo>
                        <a:pt x="201" y="1048"/>
                      </a:lnTo>
                      <a:lnTo>
                        <a:pt x="195" y="1050"/>
                      </a:lnTo>
                      <a:lnTo>
                        <a:pt x="168" y="1025"/>
                      </a:lnTo>
                      <a:lnTo>
                        <a:pt x="126" y="1030"/>
                      </a:lnTo>
                      <a:lnTo>
                        <a:pt x="132" y="1052"/>
                      </a:lnTo>
                      <a:lnTo>
                        <a:pt x="150" y="1050"/>
                      </a:lnTo>
                      <a:lnTo>
                        <a:pt x="161" y="1056"/>
                      </a:lnTo>
                      <a:lnTo>
                        <a:pt x="190" y="1057"/>
                      </a:lnTo>
                      <a:lnTo>
                        <a:pt x="155" y="1059"/>
                      </a:lnTo>
                      <a:lnTo>
                        <a:pt x="157" y="1077"/>
                      </a:lnTo>
                      <a:lnTo>
                        <a:pt x="132" y="1065"/>
                      </a:lnTo>
                      <a:lnTo>
                        <a:pt x="106" y="1061"/>
                      </a:lnTo>
                      <a:lnTo>
                        <a:pt x="101" y="1070"/>
                      </a:lnTo>
                      <a:lnTo>
                        <a:pt x="119" y="1081"/>
                      </a:lnTo>
                      <a:lnTo>
                        <a:pt x="141" y="1105"/>
                      </a:lnTo>
                      <a:lnTo>
                        <a:pt x="128" y="1123"/>
                      </a:lnTo>
                      <a:lnTo>
                        <a:pt x="121" y="1098"/>
                      </a:lnTo>
                      <a:lnTo>
                        <a:pt x="95" y="1087"/>
                      </a:lnTo>
                      <a:lnTo>
                        <a:pt x="66" y="1107"/>
                      </a:lnTo>
                      <a:lnTo>
                        <a:pt x="99" y="1121"/>
                      </a:lnTo>
                      <a:lnTo>
                        <a:pt x="71" y="1118"/>
                      </a:lnTo>
                      <a:lnTo>
                        <a:pt x="59" y="1108"/>
                      </a:lnTo>
                      <a:lnTo>
                        <a:pt x="44" y="1118"/>
                      </a:lnTo>
                      <a:lnTo>
                        <a:pt x="33" y="1116"/>
                      </a:lnTo>
                      <a:lnTo>
                        <a:pt x="31" y="1119"/>
                      </a:lnTo>
                      <a:lnTo>
                        <a:pt x="24" y="1138"/>
                      </a:lnTo>
                      <a:lnTo>
                        <a:pt x="46" y="1139"/>
                      </a:lnTo>
                      <a:lnTo>
                        <a:pt x="99" y="1149"/>
                      </a:lnTo>
                      <a:lnTo>
                        <a:pt x="62" y="1160"/>
                      </a:lnTo>
                      <a:lnTo>
                        <a:pt x="48" y="1143"/>
                      </a:lnTo>
                      <a:lnTo>
                        <a:pt x="17" y="1154"/>
                      </a:lnTo>
                      <a:lnTo>
                        <a:pt x="8" y="1169"/>
                      </a:lnTo>
                      <a:lnTo>
                        <a:pt x="20" y="1172"/>
                      </a:lnTo>
                      <a:lnTo>
                        <a:pt x="30" y="1187"/>
                      </a:lnTo>
                      <a:lnTo>
                        <a:pt x="44" y="1191"/>
                      </a:lnTo>
                      <a:lnTo>
                        <a:pt x="11" y="1196"/>
                      </a:lnTo>
                      <a:lnTo>
                        <a:pt x="17" y="1203"/>
                      </a:lnTo>
                      <a:lnTo>
                        <a:pt x="19" y="1220"/>
                      </a:lnTo>
                      <a:lnTo>
                        <a:pt x="22" y="1232"/>
                      </a:lnTo>
                      <a:lnTo>
                        <a:pt x="44" y="1227"/>
                      </a:lnTo>
                      <a:lnTo>
                        <a:pt x="73" y="1232"/>
                      </a:lnTo>
                      <a:lnTo>
                        <a:pt x="90" y="1220"/>
                      </a:lnTo>
                      <a:lnTo>
                        <a:pt x="95" y="1220"/>
                      </a:lnTo>
                      <a:lnTo>
                        <a:pt x="121" y="1229"/>
                      </a:lnTo>
                      <a:lnTo>
                        <a:pt x="133" y="1209"/>
                      </a:lnTo>
                      <a:lnTo>
                        <a:pt x="135" y="1216"/>
                      </a:lnTo>
                      <a:lnTo>
                        <a:pt x="150" y="1231"/>
                      </a:lnTo>
                      <a:lnTo>
                        <a:pt x="117" y="1254"/>
                      </a:lnTo>
                      <a:lnTo>
                        <a:pt x="104" y="1260"/>
                      </a:lnTo>
                      <a:lnTo>
                        <a:pt x="106" y="1240"/>
                      </a:lnTo>
                      <a:lnTo>
                        <a:pt x="75" y="1242"/>
                      </a:lnTo>
                      <a:lnTo>
                        <a:pt x="42" y="1234"/>
                      </a:lnTo>
                      <a:lnTo>
                        <a:pt x="4" y="1236"/>
                      </a:lnTo>
                      <a:lnTo>
                        <a:pt x="2" y="1258"/>
                      </a:lnTo>
                      <a:lnTo>
                        <a:pt x="26" y="1256"/>
                      </a:lnTo>
                      <a:lnTo>
                        <a:pt x="13" y="1269"/>
                      </a:lnTo>
                      <a:lnTo>
                        <a:pt x="6" y="1269"/>
                      </a:lnTo>
                      <a:lnTo>
                        <a:pt x="8" y="1280"/>
                      </a:lnTo>
                      <a:lnTo>
                        <a:pt x="17" y="1291"/>
                      </a:lnTo>
                      <a:lnTo>
                        <a:pt x="39" y="1280"/>
                      </a:lnTo>
                      <a:lnTo>
                        <a:pt x="22" y="1309"/>
                      </a:lnTo>
                      <a:lnTo>
                        <a:pt x="4" y="1316"/>
                      </a:lnTo>
                      <a:lnTo>
                        <a:pt x="20" y="1338"/>
                      </a:lnTo>
                      <a:lnTo>
                        <a:pt x="30" y="1333"/>
                      </a:lnTo>
                      <a:lnTo>
                        <a:pt x="33" y="1351"/>
                      </a:lnTo>
                      <a:lnTo>
                        <a:pt x="40" y="1355"/>
                      </a:lnTo>
                      <a:lnTo>
                        <a:pt x="64" y="1320"/>
                      </a:lnTo>
                      <a:lnTo>
                        <a:pt x="84" y="1313"/>
                      </a:lnTo>
                      <a:lnTo>
                        <a:pt x="104" y="1302"/>
                      </a:lnTo>
                      <a:lnTo>
                        <a:pt x="112" y="1315"/>
                      </a:lnTo>
                      <a:lnTo>
                        <a:pt x="77" y="1347"/>
                      </a:lnTo>
                      <a:lnTo>
                        <a:pt x="70" y="1325"/>
                      </a:lnTo>
                      <a:lnTo>
                        <a:pt x="62" y="1349"/>
                      </a:lnTo>
                      <a:lnTo>
                        <a:pt x="28" y="1380"/>
                      </a:lnTo>
                      <a:lnTo>
                        <a:pt x="48" y="1387"/>
                      </a:lnTo>
                      <a:lnTo>
                        <a:pt x="44" y="1393"/>
                      </a:lnTo>
                      <a:lnTo>
                        <a:pt x="15" y="1402"/>
                      </a:lnTo>
                      <a:lnTo>
                        <a:pt x="15" y="1395"/>
                      </a:lnTo>
                      <a:lnTo>
                        <a:pt x="0" y="1404"/>
                      </a:lnTo>
                      <a:lnTo>
                        <a:pt x="2" y="1429"/>
                      </a:lnTo>
                      <a:lnTo>
                        <a:pt x="10" y="1442"/>
                      </a:lnTo>
                      <a:lnTo>
                        <a:pt x="19" y="1437"/>
                      </a:lnTo>
                      <a:lnTo>
                        <a:pt x="31" y="1435"/>
                      </a:lnTo>
                      <a:lnTo>
                        <a:pt x="35" y="1422"/>
                      </a:lnTo>
                      <a:lnTo>
                        <a:pt x="40" y="1431"/>
                      </a:lnTo>
                      <a:lnTo>
                        <a:pt x="57" y="1418"/>
                      </a:lnTo>
                      <a:lnTo>
                        <a:pt x="53" y="1428"/>
                      </a:lnTo>
                      <a:lnTo>
                        <a:pt x="51" y="1435"/>
                      </a:lnTo>
                      <a:lnTo>
                        <a:pt x="59" y="1444"/>
                      </a:lnTo>
                      <a:lnTo>
                        <a:pt x="42" y="1455"/>
                      </a:lnTo>
                      <a:lnTo>
                        <a:pt x="37" y="1477"/>
                      </a:lnTo>
                      <a:lnTo>
                        <a:pt x="59" y="1477"/>
                      </a:lnTo>
                      <a:lnTo>
                        <a:pt x="48" y="1480"/>
                      </a:lnTo>
                      <a:lnTo>
                        <a:pt x="30" y="1482"/>
                      </a:lnTo>
                      <a:lnTo>
                        <a:pt x="8" y="1482"/>
                      </a:lnTo>
                      <a:lnTo>
                        <a:pt x="22" y="1535"/>
                      </a:lnTo>
                      <a:lnTo>
                        <a:pt x="66" y="1566"/>
                      </a:lnTo>
                      <a:lnTo>
                        <a:pt x="71" y="1572"/>
                      </a:lnTo>
                      <a:lnTo>
                        <a:pt x="77" y="1583"/>
                      </a:lnTo>
                      <a:lnTo>
                        <a:pt x="88" y="1583"/>
                      </a:lnTo>
                      <a:lnTo>
                        <a:pt x="88" y="1584"/>
                      </a:lnTo>
                      <a:lnTo>
                        <a:pt x="90" y="1599"/>
                      </a:lnTo>
                      <a:lnTo>
                        <a:pt x="112" y="1597"/>
                      </a:lnTo>
                      <a:lnTo>
                        <a:pt x="139" y="1593"/>
                      </a:lnTo>
                      <a:lnTo>
                        <a:pt x="150" y="1579"/>
                      </a:lnTo>
                      <a:lnTo>
                        <a:pt x="161" y="1583"/>
                      </a:lnTo>
                      <a:lnTo>
                        <a:pt x="195" y="1552"/>
                      </a:lnTo>
                      <a:lnTo>
                        <a:pt x="225" y="1521"/>
                      </a:lnTo>
                      <a:lnTo>
                        <a:pt x="239" y="1506"/>
                      </a:lnTo>
                      <a:lnTo>
                        <a:pt x="256" y="1490"/>
                      </a:lnTo>
                      <a:lnTo>
                        <a:pt x="254" y="1482"/>
                      </a:lnTo>
                      <a:lnTo>
                        <a:pt x="268" y="1497"/>
                      </a:lnTo>
                      <a:lnTo>
                        <a:pt x="285" y="1490"/>
                      </a:lnTo>
                      <a:lnTo>
                        <a:pt x="292" y="1470"/>
                      </a:lnTo>
                      <a:lnTo>
                        <a:pt x="303" y="1459"/>
                      </a:lnTo>
                      <a:lnTo>
                        <a:pt x="296" y="1433"/>
                      </a:lnTo>
                      <a:lnTo>
                        <a:pt x="288" y="1409"/>
                      </a:lnTo>
                      <a:lnTo>
                        <a:pt x="299" y="1435"/>
                      </a:lnTo>
                      <a:lnTo>
                        <a:pt x="305" y="1415"/>
                      </a:lnTo>
                      <a:lnTo>
                        <a:pt x="319" y="1398"/>
                      </a:lnTo>
                      <a:lnTo>
                        <a:pt x="316" y="1408"/>
                      </a:lnTo>
                      <a:lnTo>
                        <a:pt x="312" y="1446"/>
                      </a:lnTo>
                      <a:lnTo>
                        <a:pt x="325" y="1475"/>
                      </a:lnTo>
                      <a:lnTo>
                        <a:pt x="343" y="1479"/>
                      </a:lnTo>
                      <a:lnTo>
                        <a:pt x="358" y="1499"/>
                      </a:lnTo>
                      <a:lnTo>
                        <a:pt x="372" y="1493"/>
                      </a:lnTo>
                      <a:lnTo>
                        <a:pt x="376" y="1422"/>
                      </a:lnTo>
                      <a:lnTo>
                        <a:pt x="401" y="1393"/>
                      </a:lnTo>
                      <a:lnTo>
                        <a:pt x="420" y="1349"/>
                      </a:lnTo>
                    </a:path>
                  </a:pathLst>
                </a:custGeom>
                <a:solidFill>
                  <a:srgbClr val="00B0F0"/>
                </a:solidFill>
                <a:ln w="3175">
                  <a:solidFill>
                    <a:schemeClr val="tx1"/>
                  </a:solidFill>
                  <a:round/>
                  <a:headEnd/>
                  <a:tailEnd/>
                </a:ln>
              </p:spPr>
              <p:txBody>
                <a:bodyPr/>
                <a:lstStyle/>
                <a:p>
                  <a:endParaRPr lang="en-GB">
                    <a:solidFill>
                      <a:srgbClr val="3399CC"/>
                    </a:solidFill>
                  </a:endParaRPr>
                </a:p>
              </p:txBody>
            </p:sp>
            <p:sp>
              <p:nvSpPr>
                <p:cNvPr id="261" name="Freeform 28"/>
                <p:cNvSpPr>
                  <a:spLocks/>
                </p:cNvSpPr>
                <p:nvPr/>
              </p:nvSpPr>
              <p:spPr bwMode="auto">
                <a:xfrm>
                  <a:off x="3058" y="1026"/>
                  <a:ext cx="16" cy="24"/>
                </a:xfrm>
                <a:custGeom>
                  <a:avLst/>
                  <a:gdLst>
                    <a:gd name="T0" fmla="*/ 4 w 22"/>
                    <a:gd name="T1" fmla="*/ 0 h 35"/>
                    <a:gd name="T2" fmla="*/ 0 w 22"/>
                    <a:gd name="T3" fmla="*/ 1 h 35"/>
                    <a:gd name="T4" fmla="*/ 2 w 22"/>
                    <a:gd name="T5" fmla="*/ 5 h 35"/>
                    <a:gd name="T6" fmla="*/ 5 w 22"/>
                    <a:gd name="T7" fmla="*/ 3 h 35"/>
                    <a:gd name="T8" fmla="*/ 4 w 22"/>
                    <a:gd name="T9" fmla="*/ 0 h 35"/>
                    <a:gd name="T10" fmla="*/ 0 60000 65536"/>
                    <a:gd name="T11" fmla="*/ 0 60000 65536"/>
                    <a:gd name="T12" fmla="*/ 0 60000 65536"/>
                    <a:gd name="T13" fmla="*/ 0 60000 65536"/>
                    <a:gd name="T14" fmla="*/ 0 60000 65536"/>
                    <a:gd name="T15" fmla="*/ 0 w 22"/>
                    <a:gd name="T16" fmla="*/ 0 h 35"/>
                    <a:gd name="T17" fmla="*/ 22 w 22"/>
                    <a:gd name="T18" fmla="*/ 35 h 35"/>
                  </a:gdLst>
                  <a:ahLst/>
                  <a:cxnLst>
                    <a:cxn ang="T10">
                      <a:pos x="T0" y="T1"/>
                    </a:cxn>
                    <a:cxn ang="T11">
                      <a:pos x="T2" y="T3"/>
                    </a:cxn>
                    <a:cxn ang="T12">
                      <a:pos x="T4" y="T5"/>
                    </a:cxn>
                    <a:cxn ang="T13">
                      <a:pos x="T6" y="T7"/>
                    </a:cxn>
                    <a:cxn ang="T14">
                      <a:pos x="T8" y="T9"/>
                    </a:cxn>
                  </a:cxnLst>
                  <a:rect l="T15" t="T16" r="T17" b="T18"/>
                  <a:pathLst>
                    <a:path w="22" h="35">
                      <a:moveTo>
                        <a:pt x="20" y="0"/>
                      </a:moveTo>
                      <a:lnTo>
                        <a:pt x="0" y="11"/>
                      </a:lnTo>
                      <a:lnTo>
                        <a:pt x="9" y="35"/>
                      </a:lnTo>
                      <a:lnTo>
                        <a:pt x="22" y="19"/>
                      </a:lnTo>
                      <a:lnTo>
                        <a:pt x="20" y="0"/>
                      </a:lnTo>
                    </a:path>
                  </a:pathLst>
                </a:custGeom>
                <a:solidFill>
                  <a:srgbClr val="00FF00"/>
                </a:solidFill>
                <a:ln w="3175">
                  <a:solidFill>
                    <a:schemeClr val="tx1"/>
                  </a:solidFill>
                  <a:round/>
                  <a:headEnd/>
                  <a:tailEnd/>
                </a:ln>
              </p:spPr>
              <p:txBody>
                <a:bodyPr/>
                <a:lstStyle/>
                <a:p>
                  <a:endParaRPr lang="en-GB"/>
                </a:p>
              </p:txBody>
            </p:sp>
            <p:sp>
              <p:nvSpPr>
                <p:cNvPr id="262" name="Freeform 29"/>
                <p:cNvSpPr>
                  <a:spLocks/>
                </p:cNvSpPr>
                <p:nvPr/>
              </p:nvSpPr>
              <p:spPr bwMode="auto">
                <a:xfrm>
                  <a:off x="3029" y="1004"/>
                  <a:ext cx="39" cy="33"/>
                </a:xfrm>
                <a:custGeom>
                  <a:avLst/>
                  <a:gdLst>
                    <a:gd name="T0" fmla="*/ 5 w 54"/>
                    <a:gd name="T1" fmla="*/ 5 h 46"/>
                    <a:gd name="T2" fmla="*/ 2 w 54"/>
                    <a:gd name="T3" fmla="*/ 4 h 46"/>
                    <a:gd name="T4" fmla="*/ 0 w 54"/>
                    <a:gd name="T5" fmla="*/ 6 h 46"/>
                    <a:gd name="T6" fmla="*/ 2 w 54"/>
                    <a:gd name="T7" fmla="*/ 9 h 46"/>
                    <a:gd name="T8" fmla="*/ 7 w 54"/>
                    <a:gd name="T9" fmla="*/ 6 h 46"/>
                    <a:gd name="T10" fmla="*/ 10 w 54"/>
                    <a:gd name="T11" fmla="*/ 0 h 46"/>
                    <a:gd name="T12" fmla="*/ 7 w 54"/>
                    <a:gd name="T13" fmla="*/ 1 h 46"/>
                    <a:gd name="T14" fmla="*/ 7 w 54"/>
                    <a:gd name="T15" fmla="*/ 3 h 46"/>
                    <a:gd name="T16" fmla="*/ 5 w 54"/>
                    <a:gd name="T17" fmla="*/ 5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46"/>
                    <a:gd name="T29" fmla="*/ 54 w 54"/>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46">
                      <a:moveTo>
                        <a:pt x="27" y="28"/>
                      </a:moveTo>
                      <a:lnTo>
                        <a:pt x="11" y="19"/>
                      </a:lnTo>
                      <a:lnTo>
                        <a:pt x="0" y="31"/>
                      </a:lnTo>
                      <a:lnTo>
                        <a:pt x="9" y="46"/>
                      </a:lnTo>
                      <a:lnTo>
                        <a:pt x="34" y="33"/>
                      </a:lnTo>
                      <a:lnTo>
                        <a:pt x="54" y="0"/>
                      </a:lnTo>
                      <a:lnTo>
                        <a:pt x="36" y="4"/>
                      </a:lnTo>
                      <a:lnTo>
                        <a:pt x="33" y="17"/>
                      </a:lnTo>
                      <a:lnTo>
                        <a:pt x="27" y="28"/>
                      </a:lnTo>
                    </a:path>
                  </a:pathLst>
                </a:custGeom>
                <a:solidFill>
                  <a:srgbClr val="00B0F0"/>
                </a:solidFill>
                <a:ln w="3175">
                  <a:solidFill>
                    <a:schemeClr val="tx1"/>
                  </a:solidFill>
                  <a:round/>
                  <a:headEnd/>
                  <a:tailEnd/>
                </a:ln>
              </p:spPr>
              <p:txBody>
                <a:bodyPr/>
                <a:lstStyle/>
                <a:p>
                  <a:endParaRPr lang="en-GB">
                    <a:solidFill>
                      <a:srgbClr val="3399CC"/>
                    </a:solidFill>
                  </a:endParaRPr>
                </a:p>
              </p:txBody>
            </p:sp>
            <p:sp>
              <p:nvSpPr>
                <p:cNvPr id="263" name="Freeform 30"/>
                <p:cNvSpPr>
                  <a:spLocks/>
                </p:cNvSpPr>
                <p:nvPr/>
              </p:nvSpPr>
              <p:spPr bwMode="auto">
                <a:xfrm>
                  <a:off x="2926" y="1102"/>
                  <a:ext cx="17" cy="28"/>
                </a:xfrm>
                <a:custGeom>
                  <a:avLst/>
                  <a:gdLst>
                    <a:gd name="T0" fmla="*/ 3 w 25"/>
                    <a:gd name="T1" fmla="*/ 0 h 40"/>
                    <a:gd name="T2" fmla="*/ 2 w 25"/>
                    <a:gd name="T3" fmla="*/ 1 h 40"/>
                    <a:gd name="T4" fmla="*/ 1 w 25"/>
                    <a:gd name="T5" fmla="*/ 1 h 40"/>
                    <a:gd name="T6" fmla="*/ 0 w 25"/>
                    <a:gd name="T7" fmla="*/ 4 h 40"/>
                    <a:gd name="T8" fmla="*/ 1 w 25"/>
                    <a:gd name="T9" fmla="*/ 7 h 40"/>
                    <a:gd name="T10" fmla="*/ 2 w 25"/>
                    <a:gd name="T11" fmla="*/ 6 h 40"/>
                    <a:gd name="T12" fmla="*/ 3 w 25"/>
                    <a:gd name="T13" fmla="*/ 0 h 40"/>
                    <a:gd name="T14" fmla="*/ 0 60000 65536"/>
                    <a:gd name="T15" fmla="*/ 0 60000 65536"/>
                    <a:gd name="T16" fmla="*/ 0 60000 65536"/>
                    <a:gd name="T17" fmla="*/ 0 60000 65536"/>
                    <a:gd name="T18" fmla="*/ 0 60000 65536"/>
                    <a:gd name="T19" fmla="*/ 0 60000 65536"/>
                    <a:gd name="T20" fmla="*/ 0 60000 65536"/>
                    <a:gd name="T21" fmla="*/ 0 w 25"/>
                    <a:gd name="T22" fmla="*/ 0 h 40"/>
                    <a:gd name="T23" fmla="*/ 25 w 25"/>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40">
                      <a:moveTo>
                        <a:pt x="25" y="0"/>
                      </a:moveTo>
                      <a:lnTo>
                        <a:pt x="18" y="9"/>
                      </a:lnTo>
                      <a:lnTo>
                        <a:pt x="2" y="9"/>
                      </a:lnTo>
                      <a:lnTo>
                        <a:pt x="0" y="27"/>
                      </a:lnTo>
                      <a:lnTo>
                        <a:pt x="2" y="40"/>
                      </a:lnTo>
                      <a:lnTo>
                        <a:pt x="18" y="35"/>
                      </a:lnTo>
                      <a:lnTo>
                        <a:pt x="25" y="0"/>
                      </a:lnTo>
                    </a:path>
                  </a:pathLst>
                </a:custGeom>
                <a:solidFill>
                  <a:srgbClr val="00FF00"/>
                </a:solidFill>
                <a:ln w="3175">
                  <a:solidFill>
                    <a:schemeClr val="tx1"/>
                  </a:solidFill>
                  <a:round/>
                  <a:headEnd/>
                  <a:tailEnd/>
                </a:ln>
              </p:spPr>
              <p:txBody>
                <a:bodyPr/>
                <a:lstStyle/>
                <a:p>
                  <a:endParaRPr lang="en-GB"/>
                </a:p>
              </p:txBody>
            </p:sp>
            <p:sp>
              <p:nvSpPr>
                <p:cNvPr id="264" name="Freeform 31"/>
                <p:cNvSpPr>
                  <a:spLocks/>
                </p:cNvSpPr>
                <p:nvPr/>
              </p:nvSpPr>
              <p:spPr bwMode="auto">
                <a:xfrm>
                  <a:off x="2883" y="1128"/>
                  <a:ext cx="36" cy="46"/>
                </a:xfrm>
                <a:custGeom>
                  <a:avLst/>
                  <a:gdLst>
                    <a:gd name="T0" fmla="*/ 9 w 51"/>
                    <a:gd name="T1" fmla="*/ 1 h 66"/>
                    <a:gd name="T2" fmla="*/ 6 w 51"/>
                    <a:gd name="T3" fmla="*/ 0 h 66"/>
                    <a:gd name="T4" fmla="*/ 6 w 51"/>
                    <a:gd name="T5" fmla="*/ 2 h 66"/>
                    <a:gd name="T6" fmla="*/ 4 w 51"/>
                    <a:gd name="T7" fmla="*/ 2 h 66"/>
                    <a:gd name="T8" fmla="*/ 1 w 51"/>
                    <a:gd name="T9" fmla="*/ 3 h 66"/>
                    <a:gd name="T10" fmla="*/ 1 w 51"/>
                    <a:gd name="T11" fmla="*/ 6 h 66"/>
                    <a:gd name="T12" fmla="*/ 2 w 51"/>
                    <a:gd name="T13" fmla="*/ 7 h 66"/>
                    <a:gd name="T14" fmla="*/ 0 w 51"/>
                    <a:gd name="T15" fmla="*/ 10 h 66"/>
                    <a:gd name="T16" fmla="*/ 4 w 51"/>
                    <a:gd name="T17" fmla="*/ 10 h 66"/>
                    <a:gd name="T18" fmla="*/ 6 w 51"/>
                    <a:gd name="T19" fmla="*/ 8 h 66"/>
                    <a:gd name="T20" fmla="*/ 8 w 51"/>
                    <a:gd name="T21" fmla="*/ 7 h 66"/>
                    <a:gd name="T22" fmla="*/ 9 w 51"/>
                    <a:gd name="T23" fmla="*/ 1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66"/>
                    <a:gd name="T38" fmla="*/ 51 w 51"/>
                    <a:gd name="T39" fmla="*/ 66 h 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66">
                      <a:moveTo>
                        <a:pt x="51" y="6"/>
                      </a:moveTo>
                      <a:lnTo>
                        <a:pt x="34" y="0"/>
                      </a:lnTo>
                      <a:lnTo>
                        <a:pt x="34" y="11"/>
                      </a:lnTo>
                      <a:lnTo>
                        <a:pt x="25" y="15"/>
                      </a:lnTo>
                      <a:lnTo>
                        <a:pt x="9" y="20"/>
                      </a:lnTo>
                      <a:lnTo>
                        <a:pt x="9" y="35"/>
                      </a:lnTo>
                      <a:lnTo>
                        <a:pt x="11" y="46"/>
                      </a:lnTo>
                      <a:lnTo>
                        <a:pt x="0" y="57"/>
                      </a:lnTo>
                      <a:lnTo>
                        <a:pt x="20" y="66"/>
                      </a:lnTo>
                      <a:lnTo>
                        <a:pt x="36" y="49"/>
                      </a:lnTo>
                      <a:lnTo>
                        <a:pt x="47" y="40"/>
                      </a:lnTo>
                      <a:lnTo>
                        <a:pt x="51" y="6"/>
                      </a:lnTo>
                    </a:path>
                  </a:pathLst>
                </a:custGeom>
                <a:solidFill>
                  <a:srgbClr val="00B0F0"/>
                </a:solidFill>
                <a:ln w="3175">
                  <a:solidFill>
                    <a:schemeClr val="tx1"/>
                  </a:solidFill>
                  <a:round/>
                  <a:headEnd/>
                  <a:tailEnd/>
                </a:ln>
              </p:spPr>
              <p:txBody>
                <a:bodyPr/>
                <a:lstStyle/>
                <a:p>
                  <a:endParaRPr lang="en-GB">
                    <a:solidFill>
                      <a:srgbClr val="3399CC"/>
                    </a:solidFill>
                  </a:endParaRPr>
                </a:p>
              </p:txBody>
            </p:sp>
            <p:sp>
              <p:nvSpPr>
                <p:cNvPr id="265" name="Freeform 32"/>
                <p:cNvSpPr>
                  <a:spLocks/>
                </p:cNvSpPr>
                <p:nvPr/>
              </p:nvSpPr>
              <p:spPr bwMode="auto">
                <a:xfrm>
                  <a:off x="2848" y="1162"/>
                  <a:ext cx="8" cy="22"/>
                </a:xfrm>
                <a:custGeom>
                  <a:avLst/>
                  <a:gdLst>
                    <a:gd name="T0" fmla="*/ 1 w 12"/>
                    <a:gd name="T1" fmla="*/ 0 h 31"/>
                    <a:gd name="T2" fmla="*/ 0 w 12"/>
                    <a:gd name="T3" fmla="*/ 6 h 31"/>
                    <a:gd name="T4" fmla="*/ 1 w 12"/>
                    <a:gd name="T5" fmla="*/ 3 h 31"/>
                    <a:gd name="T6" fmla="*/ 1 w 12"/>
                    <a:gd name="T7" fmla="*/ 0 h 31"/>
                    <a:gd name="T8" fmla="*/ 0 60000 65536"/>
                    <a:gd name="T9" fmla="*/ 0 60000 65536"/>
                    <a:gd name="T10" fmla="*/ 0 60000 65536"/>
                    <a:gd name="T11" fmla="*/ 0 60000 65536"/>
                    <a:gd name="T12" fmla="*/ 0 w 12"/>
                    <a:gd name="T13" fmla="*/ 0 h 31"/>
                    <a:gd name="T14" fmla="*/ 12 w 12"/>
                    <a:gd name="T15" fmla="*/ 31 h 31"/>
                  </a:gdLst>
                  <a:ahLst/>
                  <a:cxnLst>
                    <a:cxn ang="T8">
                      <a:pos x="T0" y="T1"/>
                    </a:cxn>
                    <a:cxn ang="T9">
                      <a:pos x="T2" y="T3"/>
                    </a:cxn>
                    <a:cxn ang="T10">
                      <a:pos x="T4" y="T5"/>
                    </a:cxn>
                    <a:cxn ang="T11">
                      <a:pos x="T6" y="T7"/>
                    </a:cxn>
                  </a:cxnLst>
                  <a:rect l="T12" t="T13" r="T14" b="T15"/>
                  <a:pathLst>
                    <a:path w="12" h="31">
                      <a:moveTo>
                        <a:pt x="9" y="0"/>
                      </a:moveTo>
                      <a:lnTo>
                        <a:pt x="0" y="31"/>
                      </a:lnTo>
                      <a:lnTo>
                        <a:pt x="12" y="18"/>
                      </a:lnTo>
                      <a:lnTo>
                        <a:pt x="9" y="0"/>
                      </a:lnTo>
                    </a:path>
                  </a:pathLst>
                </a:custGeom>
                <a:solidFill>
                  <a:srgbClr val="00FF00"/>
                </a:solidFill>
                <a:ln w="3175">
                  <a:solidFill>
                    <a:schemeClr val="tx1"/>
                  </a:solidFill>
                  <a:round/>
                  <a:headEnd/>
                  <a:tailEnd/>
                </a:ln>
              </p:spPr>
              <p:txBody>
                <a:bodyPr/>
                <a:lstStyle/>
                <a:p>
                  <a:endParaRPr lang="en-GB"/>
                </a:p>
              </p:txBody>
            </p:sp>
            <p:sp>
              <p:nvSpPr>
                <p:cNvPr id="266" name="Freeform 33"/>
                <p:cNvSpPr>
                  <a:spLocks/>
                </p:cNvSpPr>
                <p:nvPr/>
              </p:nvSpPr>
              <p:spPr bwMode="auto">
                <a:xfrm>
                  <a:off x="2834" y="1186"/>
                  <a:ext cx="45" cy="51"/>
                </a:xfrm>
                <a:custGeom>
                  <a:avLst/>
                  <a:gdLst>
                    <a:gd name="T0" fmla="*/ 11 w 63"/>
                    <a:gd name="T1" fmla="*/ 2 h 73"/>
                    <a:gd name="T2" fmla="*/ 11 w 63"/>
                    <a:gd name="T3" fmla="*/ 1 h 73"/>
                    <a:gd name="T4" fmla="*/ 8 w 63"/>
                    <a:gd name="T5" fmla="*/ 2 h 73"/>
                    <a:gd name="T6" fmla="*/ 7 w 63"/>
                    <a:gd name="T7" fmla="*/ 5 h 73"/>
                    <a:gd name="T8" fmla="*/ 7 w 63"/>
                    <a:gd name="T9" fmla="*/ 4 h 73"/>
                    <a:gd name="T10" fmla="*/ 6 w 63"/>
                    <a:gd name="T11" fmla="*/ 0 h 73"/>
                    <a:gd name="T12" fmla="*/ 4 w 63"/>
                    <a:gd name="T13" fmla="*/ 2 h 73"/>
                    <a:gd name="T14" fmla="*/ 4 w 63"/>
                    <a:gd name="T15" fmla="*/ 4 h 73"/>
                    <a:gd name="T16" fmla="*/ 4 w 63"/>
                    <a:gd name="T17" fmla="*/ 6 h 73"/>
                    <a:gd name="T18" fmla="*/ 0 w 63"/>
                    <a:gd name="T19" fmla="*/ 10 h 73"/>
                    <a:gd name="T20" fmla="*/ 2 w 63"/>
                    <a:gd name="T21" fmla="*/ 10 h 73"/>
                    <a:gd name="T22" fmla="*/ 4 w 63"/>
                    <a:gd name="T23" fmla="*/ 12 h 73"/>
                    <a:gd name="T24" fmla="*/ 7 w 63"/>
                    <a:gd name="T25" fmla="*/ 10 h 73"/>
                    <a:gd name="T26" fmla="*/ 11 w 63"/>
                    <a:gd name="T27" fmla="*/ 2 h 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
                    <a:gd name="T43" fmla="*/ 0 h 73"/>
                    <a:gd name="T44" fmla="*/ 63 w 63"/>
                    <a:gd name="T45" fmla="*/ 73 h 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 h="73">
                      <a:moveTo>
                        <a:pt x="63" y="15"/>
                      </a:moveTo>
                      <a:lnTo>
                        <a:pt x="60" y="9"/>
                      </a:lnTo>
                      <a:lnTo>
                        <a:pt x="41" y="13"/>
                      </a:lnTo>
                      <a:lnTo>
                        <a:pt x="36" y="29"/>
                      </a:lnTo>
                      <a:lnTo>
                        <a:pt x="36" y="26"/>
                      </a:lnTo>
                      <a:lnTo>
                        <a:pt x="32" y="0"/>
                      </a:lnTo>
                      <a:lnTo>
                        <a:pt x="21" y="11"/>
                      </a:lnTo>
                      <a:lnTo>
                        <a:pt x="23" y="26"/>
                      </a:lnTo>
                      <a:lnTo>
                        <a:pt x="20" y="37"/>
                      </a:lnTo>
                      <a:lnTo>
                        <a:pt x="0" y="62"/>
                      </a:lnTo>
                      <a:lnTo>
                        <a:pt x="10" y="60"/>
                      </a:lnTo>
                      <a:lnTo>
                        <a:pt x="20" y="73"/>
                      </a:lnTo>
                      <a:lnTo>
                        <a:pt x="38" y="59"/>
                      </a:lnTo>
                      <a:lnTo>
                        <a:pt x="63" y="15"/>
                      </a:lnTo>
                    </a:path>
                  </a:pathLst>
                </a:custGeom>
                <a:solidFill>
                  <a:srgbClr val="00B0F0"/>
                </a:solidFill>
                <a:ln w="3175">
                  <a:solidFill>
                    <a:schemeClr val="tx1"/>
                  </a:solidFill>
                  <a:round/>
                  <a:headEnd/>
                  <a:tailEnd/>
                </a:ln>
              </p:spPr>
              <p:txBody>
                <a:bodyPr/>
                <a:lstStyle/>
                <a:p>
                  <a:endParaRPr lang="en-GB">
                    <a:solidFill>
                      <a:srgbClr val="3399CC"/>
                    </a:solidFill>
                  </a:endParaRPr>
                </a:p>
              </p:txBody>
            </p:sp>
            <p:sp>
              <p:nvSpPr>
                <p:cNvPr id="267" name="Freeform 34"/>
                <p:cNvSpPr>
                  <a:spLocks/>
                </p:cNvSpPr>
                <p:nvPr/>
              </p:nvSpPr>
              <p:spPr bwMode="auto">
                <a:xfrm>
                  <a:off x="2816" y="1186"/>
                  <a:ext cx="24" cy="26"/>
                </a:xfrm>
                <a:custGeom>
                  <a:avLst/>
                  <a:gdLst>
                    <a:gd name="T0" fmla="*/ 7 w 33"/>
                    <a:gd name="T1" fmla="*/ 0 h 37"/>
                    <a:gd name="T2" fmla="*/ 5 w 33"/>
                    <a:gd name="T3" fmla="*/ 1 h 37"/>
                    <a:gd name="T4" fmla="*/ 1 w 33"/>
                    <a:gd name="T5" fmla="*/ 4 h 37"/>
                    <a:gd name="T6" fmla="*/ 0 w 33"/>
                    <a:gd name="T7" fmla="*/ 4 h 37"/>
                    <a:gd name="T8" fmla="*/ 1 w 33"/>
                    <a:gd name="T9" fmla="*/ 6 h 37"/>
                    <a:gd name="T10" fmla="*/ 4 w 33"/>
                    <a:gd name="T11" fmla="*/ 3 h 37"/>
                    <a:gd name="T12" fmla="*/ 5 w 33"/>
                    <a:gd name="T13" fmla="*/ 4 h 37"/>
                    <a:gd name="T14" fmla="*/ 7 w 33"/>
                    <a:gd name="T15" fmla="*/ 6 h 37"/>
                    <a:gd name="T16" fmla="*/ 7 w 33"/>
                    <a:gd name="T17" fmla="*/ 0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7"/>
                    <a:gd name="T29" fmla="*/ 33 w 33"/>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7">
                      <a:moveTo>
                        <a:pt x="31" y="0"/>
                      </a:moveTo>
                      <a:lnTo>
                        <a:pt x="22" y="8"/>
                      </a:lnTo>
                      <a:lnTo>
                        <a:pt x="7" y="20"/>
                      </a:lnTo>
                      <a:lnTo>
                        <a:pt x="0" y="24"/>
                      </a:lnTo>
                      <a:lnTo>
                        <a:pt x="2" y="37"/>
                      </a:lnTo>
                      <a:lnTo>
                        <a:pt x="20" y="18"/>
                      </a:lnTo>
                      <a:lnTo>
                        <a:pt x="26" y="24"/>
                      </a:lnTo>
                      <a:lnTo>
                        <a:pt x="33" y="33"/>
                      </a:lnTo>
                      <a:lnTo>
                        <a:pt x="31" y="0"/>
                      </a:lnTo>
                    </a:path>
                  </a:pathLst>
                </a:custGeom>
                <a:solidFill>
                  <a:srgbClr val="00FF00"/>
                </a:solidFill>
                <a:ln w="3175">
                  <a:solidFill>
                    <a:schemeClr val="tx1"/>
                  </a:solidFill>
                  <a:round/>
                  <a:headEnd/>
                  <a:tailEnd/>
                </a:ln>
              </p:spPr>
              <p:txBody>
                <a:bodyPr/>
                <a:lstStyle/>
                <a:p>
                  <a:endParaRPr lang="en-GB"/>
                </a:p>
              </p:txBody>
            </p:sp>
            <p:sp>
              <p:nvSpPr>
                <p:cNvPr id="268" name="Freeform 35"/>
                <p:cNvSpPr>
                  <a:spLocks/>
                </p:cNvSpPr>
                <p:nvPr/>
              </p:nvSpPr>
              <p:spPr bwMode="auto">
                <a:xfrm>
                  <a:off x="2809" y="1228"/>
                  <a:ext cx="23" cy="17"/>
                </a:xfrm>
                <a:custGeom>
                  <a:avLst/>
                  <a:gdLst>
                    <a:gd name="T0" fmla="*/ 6 w 33"/>
                    <a:gd name="T1" fmla="*/ 1 h 24"/>
                    <a:gd name="T2" fmla="*/ 4 w 33"/>
                    <a:gd name="T3" fmla="*/ 1 h 24"/>
                    <a:gd name="T4" fmla="*/ 4 w 33"/>
                    <a:gd name="T5" fmla="*/ 0 h 24"/>
                    <a:gd name="T6" fmla="*/ 0 w 33"/>
                    <a:gd name="T7" fmla="*/ 3 h 24"/>
                    <a:gd name="T8" fmla="*/ 2 w 33"/>
                    <a:gd name="T9" fmla="*/ 4 h 24"/>
                    <a:gd name="T10" fmla="*/ 6 w 33"/>
                    <a:gd name="T11" fmla="*/ 1 h 24"/>
                    <a:gd name="T12" fmla="*/ 0 60000 65536"/>
                    <a:gd name="T13" fmla="*/ 0 60000 65536"/>
                    <a:gd name="T14" fmla="*/ 0 60000 65536"/>
                    <a:gd name="T15" fmla="*/ 0 60000 65536"/>
                    <a:gd name="T16" fmla="*/ 0 60000 65536"/>
                    <a:gd name="T17" fmla="*/ 0 60000 65536"/>
                    <a:gd name="T18" fmla="*/ 0 w 33"/>
                    <a:gd name="T19" fmla="*/ 0 h 24"/>
                    <a:gd name="T20" fmla="*/ 33 w 33"/>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33" h="24">
                      <a:moveTo>
                        <a:pt x="33" y="6"/>
                      </a:moveTo>
                      <a:lnTo>
                        <a:pt x="24" y="6"/>
                      </a:lnTo>
                      <a:lnTo>
                        <a:pt x="24" y="0"/>
                      </a:lnTo>
                      <a:lnTo>
                        <a:pt x="0" y="15"/>
                      </a:lnTo>
                      <a:lnTo>
                        <a:pt x="11" y="24"/>
                      </a:lnTo>
                      <a:lnTo>
                        <a:pt x="33" y="6"/>
                      </a:lnTo>
                    </a:path>
                  </a:pathLst>
                </a:custGeom>
                <a:solidFill>
                  <a:srgbClr val="00FF00"/>
                </a:solidFill>
                <a:ln w="3175">
                  <a:solidFill>
                    <a:schemeClr val="tx1"/>
                  </a:solidFill>
                  <a:round/>
                  <a:headEnd/>
                  <a:tailEnd/>
                </a:ln>
              </p:spPr>
              <p:txBody>
                <a:bodyPr/>
                <a:lstStyle/>
                <a:p>
                  <a:endParaRPr lang="en-GB"/>
                </a:p>
              </p:txBody>
            </p:sp>
            <p:sp>
              <p:nvSpPr>
                <p:cNvPr id="269" name="Freeform 36"/>
                <p:cNvSpPr>
                  <a:spLocks/>
                </p:cNvSpPr>
                <p:nvPr/>
              </p:nvSpPr>
              <p:spPr bwMode="auto">
                <a:xfrm>
                  <a:off x="2783" y="1242"/>
                  <a:ext cx="18" cy="18"/>
                </a:xfrm>
                <a:custGeom>
                  <a:avLst/>
                  <a:gdLst>
                    <a:gd name="T0" fmla="*/ 3 w 27"/>
                    <a:gd name="T1" fmla="*/ 1 h 27"/>
                    <a:gd name="T2" fmla="*/ 3 w 27"/>
                    <a:gd name="T3" fmla="*/ 0 h 27"/>
                    <a:gd name="T4" fmla="*/ 2 w 27"/>
                    <a:gd name="T5" fmla="*/ 0 h 27"/>
                    <a:gd name="T6" fmla="*/ 0 w 27"/>
                    <a:gd name="T7" fmla="*/ 3 h 27"/>
                    <a:gd name="T8" fmla="*/ 3 w 27"/>
                    <a:gd name="T9" fmla="*/ 1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27" y="7"/>
                      </a:moveTo>
                      <a:lnTo>
                        <a:pt x="27" y="0"/>
                      </a:lnTo>
                      <a:lnTo>
                        <a:pt x="14" y="0"/>
                      </a:lnTo>
                      <a:lnTo>
                        <a:pt x="0" y="27"/>
                      </a:lnTo>
                      <a:lnTo>
                        <a:pt x="27" y="7"/>
                      </a:lnTo>
                    </a:path>
                  </a:pathLst>
                </a:custGeom>
                <a:solidFill>
                  <a:srgbClr val="00B0F0"/>
                </a:solidFill>
                <a:ln w="3175">
                  <a:solidFill>
                    <a:schemeClr val="tx1"/>
                  </a:solidFill>
                  <a:round/>
                  <a:headEnd/>
                  <a:tailEnd/>
                </a:ln>
              </p:spPr>
              <p:txBody>
                <a:bodyPr/>
                <a:lstStyle/>
                <a:p>
                  <a:endParaRPr lang="en-GB">
                    <a:solidFill>
                      <a:srgbClr val="3399CC"/>
                    </a:solidFill>
                  </a:endParaRPr>
                </a:p>
              </p:txBody>
            </p:sp>
            <p:sp>
              <p:nvSpPr>
                <p:cNvPr id="270" name="Freeform 38"/>
                <p:cNvSpPr>
                  <a:spLocks/>
                </p:cNvSpPr>
                <p:nvPr/>
              </p:nvSpPr>
              <p:spPr bwMode="auto">
                <a:xfrm>
                  <a:off x="3074" y="1016"/>
                  <a:ext cx="14" cy="1"/>
                </a:xfrm>
                <a:custGeom>
                  <a:avLst/>
                  <a:gdLst>
                    <a:gd name="T0" fmla="*/ 4 w 19"/>
                    <a:gd name="T1" fmla="*/ 0 h 2"/>
                    <a:gd name="T2" fmla="*/ 0 w 19"/>
                    <a:gd name="T3" fmla="*/ 0 h 2"/>
                    <a:gd name="T4" fmla="*/ 1 w 19"/>
                    <a:gd name="T5" fmla="*/ 1 h 2"/>
                    <a:gd name="T6" fmla="*/ 4 w 19"/>
                    <a:gd name="T7" fmla="*/ 0 h 2"/>
                    <a:gd name="T8" fmla="*/ 0 60000 65536"/>
                    <a:gd name="T9" fmla="*/ 0 60000 65536"/>
                    <a:gd name="T10" fmla="*/ 0 60000 65536"/>
                    <a:gd name="T11" fmla="*/ 0 60000 65536"/>
                    <a:gd name="T12" fmla="*/ 0 w 19"/>
                    <a:gd name="T13" fmla="*/ 0 h 2"/>
                    <a:gd name="T14" fmla="*/ 19 w 19"/>
                    <a:gd name="T15" fmla="*/ 2 h 2"/>
                  </a:gdLst>
                  <a:ahLst/>
                  <a:cxnLst>
                    <a:cxn ang="T8">
                      <a:pos x="T0" y="T1"/>
                    </a:cxn>
                    <a:cxn ang="T9">
                      <a:pos x="T2" y="T3"/>
                    </a:cxn>
                    <a:cxn ang="T10">
                      <a:pos x="T4" y="T5"/>
                    </a:cxn>
                    <a:cxn ang="T11">
                      <a:pos x="T6" y="T7"/>
                    </a:cxn>
                  </a:cxnLst>
                  <a:rect l="T12" t="T13" r="T14" b="T15"/>
                  <a:pathLst>
                    <a:path w="19" h="2">
                      <a:moveTo>
                        <a:pt x="19" y="0"/>
                      </a:moveTo>
                      <a:lnTo>
                        <a:pt x="0" y="0"/>
                      </a:lnTo>
                      <a:lnTo>
                        <a:pt x="2" y="2"/>
                      </a:lnTo>
                      <a:lnTo>
                        <a:pt x="19" y="0"/>
                      </a:lnTo>
                    </a:path>
                  </a:pathLst>
                </a:custGeom>
                <a:solidFill>
                  <a:srgbClr val="00FF00"/>
                </a:solidFill>
                <a:ln w="3175">
                  <a:solidFill>
                    <a:schemeClr val="tx1"/>
                  </a:solidFill>
                  <a:round/>
                  <a:headEnd/>
                  <a:tailEnd/>
                </a:ln>
              </p:spPr>
              <p:txBody>
                <a:bodyPr/>
                <a:lstStyle/>
                <a:p>
                  <a:endParaRPr lang="en-GB"/>
                </a:p>
              </p:txBody>
            </p:sp>
            <p:sp>
              <p:nvSpPr>
                <p:cNvPr id="271" name="Freeform 39"/>
                <p:cNvSpPr>
                  <a:spLocks/>
                </p:cNvSpPr>
                <p:nvPr/>
              </p:nvSpPr>
              <p:spPr bwMode="auto">
                <a:xfrm>
                  <a:off x="2942" y="1087"/>
                  <a:ext cx="15" cy="16"/>
                </a:xfrm>
                <a:custGeom>
                  <a:avLst/>
                  <a:gdLst>
                    <a:gd name="T0" fmla="*/ 5 w 20"/>
                    <a:gd name="T1" fmla="*/ 0 h 22"/>
                    <a:gd name="T2" fmla="*/ 0 w 20"/>
                    <a:gd name="T3" fmla="*/ 1 h 22"/>
                    <a:gd name="T4" fmla="*/ 5 w 20"/>
                    <a:gd name="T5" fmla="*/ 5 h 22"/>
                    <a:gd name="T6" fmla="*/ 5 w 20"/>
                    <a:gd name="T7" fmla="*/ 0 h 22"/>
                    <a:gd name="T8" fmla="*/ 0 60000 65536"/>
                    <a:gd name="T9" fmla="*/ 0 60000 65536"/>
                    <a:gd name="T10" fmla="*/ 0 60000 65536"/>
                    <a:gd name="T11" fmla="*/ 0 60000 65536"/>
                    <a:gd name="T12" fmla="*/ 0 w 20"/>
                    <a:gd name="T13" fmla="*/ 0 h 22"/>
                    <a:gd name="T14" fmla="*/ 20 w 20"/>
                    <a:gd name="T15" fmla="*/ 22 h 22"/>
                  </a:gdLst>
                  <a:ahLst/>
                  <a:cxnLst>
                    <a:cxn ang="T8">
                      <a:pos x="T0" y="T1"/>
                    </a:cxn>
                    <a:cxn ang="T9">
                      <a:pos x="T2" y="T3"/>
                    </a:cxn>
                    <a:cxn ang="T10">
                      <a:pos x="T4" y="T5"/>
                    </a:cxn>
                    <a:cxn ang="T11">
                      <a:pos x="T6" y="T7"/>
                    </a:cxn>
                  </a:cxnLst>
                  <a:rect l="T12" t="T13" r="T14" b="T15"/>
                  <a:pathLst>
                    <a:path w="20" h="22">
                      <a:moveTo>
                        <a:pt x="20" y="0"/>
                      </a:moveTo>
                      <a:lnTo>
                        <a:pt x="0" y="5"/>
                      </a:lnTo>
                      <a:lnTo>
                        <a:pt x="20" y="22"/>
                      </a:lnTo>
                      <a:lnTo>
                        <a:pt x="20" y="0"/>
                      </a:lnTo>
                    </a:path>
                  </a:pathLst>
                </a:custGeom>
                <a:solidFill>
                  <a:srgbClr val="00B0F0"/>
                </a:solidFill>
                <a:ln w="3175">
                  <a:solidFill>
                    <a:schemeClr val="tx1"/>
                  </a:solidFill>
                  <a:round/>
                  <a:headEnd/>
                  <a:tailEnd/>
                </a:ln>
              </p:spPr>
              <p:txBody>
                <a:bodyPr/>
                <a:lstStyle/>
                <a:p>
                  <a:endParaRPr lang="en-GB">
                    <a:solidFill>
                      <a:srgbClr val="3399CC"/>
                    </a:solidFill>
                  </a:endParaRPr>
                </a:p>
              </p:txBody>
            </p:sp>
          </p:grpSp>
          <p:sp>
            <p:nvSpPr>
              <p:cNvPr id="160" name="Freeform 96"/>
              <p:cNvSpPr>
                <a:spLocks/>
              </p:cNvSpPr>
              <p:nvPr/>
            </p:nvSpPr>
            <p:spPr bwMode="auto">
              <a:xfrm>
                <a:off x="5168900" y="3797300"/>
                <a:ext cx="1470025" cy="968375"/>
              </a:xfrm>
              <a:custGeom>
                <a:avLst/>
                <a:gdLst>
                  <a:gd name="T0" fmla="*/ 1219 w 1306"/>
                  <a:gd name="T1" fmla="*/ 427 h 868"/>
                  <a:gd name="T2" fmla="*/ 1306 w 1306"/>
                  <a:gd name="T3" fmla="*/ 310 h 868"/>
                  <a:gd name="T4" fmla="*/ 1270 w 1306"/>
                  <a:gd name="T5" fmla="*/ 213 h 868"/>
                  <a:gd name="T6" fmla="*/ 1223 w 1306"/>
                  <a:gd name="T7" fmla="*/ 151 h 868"/>
                  <a:gd name="T8" fmla="*/ 1159 w 1306"/>
                  <a:gd name="T9" fmla="*/ 151 h 868"/>
                  <a:gd name="T10" fmla="*/ 1108 w 1306"/>
                  <a:gd name="T11" fmla="*/ 166 h 868"/>
                  <a:gd name="T12" fmla="*/ 993 w 1306"/>
                  <a:gd name="T13" fmla="*/ 161 h 868"/>
                  <a:gd name="T14" fmla="*/ 918 w 1306"/>
                  <a:gd name="T15" fmla="*/ 166 h 868"/>
                  <a:gd name="T16" fmla="*/ 854 w 1306"/>
                  <a:gd name="T17" fmla="*/ 93 h 868"/>
                  <a:gd name="T18" fmla="*/ 778 w 1306"/>
                  <a:gd name="T19" fmla="*/ 62 h 868"/>
                  <a:gd name="T20" fmla="*/ 721 w 1306"/>
                  <a:gd name="T21" fmla="*/ 6 h 868"/>
                  <a:gd name="T22" fmla="*/ 654 w 1306"/>
                  <a:gd name="T23" fmla="*/ 22 h 868"/>
                  <a:gd name="T24" fmla="*/ 576 w 1306"/>
                  <a:gd name="T25" fmla="*/ 75 h 868"/>
                  <a:gd name="T26" fmla="*/ 528 w 1306"/>
                  <a:gd name="T27" fmla="*/ 161 h 868"/>
                  <a:gd name="T28" fmla="*/ 452 w 1306"/>
                  <a:gd name="T29" fmla="*/ 161 h 868"/>
                  <a:gd name="T30" fmla="*/ 397 w 1306"/>
                  <a:gd name="T31" fmla="*/ 168 h 868"/>
                  <a:gd name="T32" fmla="*/ 340 w 1306"/>
                  <a:gd name="T33" fmla="*/ 186 h 868"/>
                  <a:gd name="T34" fmla="*/ 277 w 1306"/>
                  <a:gd name="T35" fmla="*/ 170 h 868"/>
                  <a:gd name="T36" fmla="*/ 189 w 1306"/>
                  <a:gd name="T37" fmla="*/ 170 h 868"/>
                  <a:gd name="T38" fmla="*/ 100 w 1306"/>
                  <a:gd name="T39" fmla="*/ 210 h 868"/>
                  <a:gd name="T40" fmla="*/ 93 w 1306"/>
                  <a:gd name="T41" fmla="*/ 295 h 868"/>
                  <a:gd name="T42" fmla="*/ 32 w 1306"/>
                  <a:gd name="T43" fmla="*/ 445 h 868"/>
                  <a:gd name="T44" fmla="*/ 20 w 1306"/>
                  <a:gd name="T45" fmla="*/ 520 h 868"/>
                  <a:gd name="T46" fmla="*/ 18 w 1306"/>
                  <a:gd name="T47" fmla="*/ 616 h 868"/>
                  <a:gd name="T48" fmla="*/ 144 w 1306"/>
                  <a:gd name="T49" fmla="*/ 631 h 868"/>
                  <a:gd name="T50" fmla="*/ 289 w 1306"/>
                  <a:gd name="T51" fmla="*/ 605 h 868"/>
                  <a:gd name="T52" fmla="*/ 381 w 1306"/>
                  <a:gd name="T53" fmla="*/ 542 h 868"/>
                  <a:gd name="T54" fmla="*/ 488 w 1306"/>
                  <a:gd name="T55" fmla="*/ 549 h 868"/>
                  <a:gd name="T56" fmla="*/ 572 w 1306"/>
                  <a:gd name="T57" fmla="*/ 620 h 868"/>
                  <a:gd name="T58" fmla="*/ 639 w 1306"/>
                  <a:gd name="T59" fmla="*/ 713 h 868"/>
                  <a:gd name="T60" fmla="*/ 579 w 1306"/>
                  <a:gd name="T61" fmla="*/ 718 h 868"/>
                  <a:gd name="T62" fmla="*/ 554 w 1306"/>
                  <a:gd name="T63" fmla="*/ 786 h 868"/>
                  <a:gd name="T64" fmla="*/ 539 w 1306"/>
                  <a:gd name="T65" fmla="*/ 868 h 868"/>
                  <a:gd name="T66" fmla="*/ 621 w 1306"/>
                  <a:gd name="T67" fmla="*/ 819 h 868"/>
                  <a:gd name="T68" fmla="*/ 678 w 1306"/>
                  <a:gd name="T69" fmla="*/ 742 h 868"/>
                  <a:gd name="T70" fmla="*/ 736 w 1306"/>
                  <a:gd name="T71" fmla="*/ 662 h 868"/>
                  <a:gd name="T72" fmla="*/ 763 w 1306"/>
                  <a:gd name="T73" fmla="*/ 644 h 868"/>
                  <a:gd name="T74" fmla="*/ 814 w 1306"/>
                  <a:gd name="T75" fmla="*/ 647 h 868"/>
                  <a:gd name="T76" fmla="*/ 756 w 1306"/>
                  <a:gd name="T77" fmla="*/ 682 h 868"/>
                  <a:gd name="T78" fmla="*/ 803 w 1306"/>
                  <a:gd name="T79" fmla="*/ 702 h 868"/>
                  <a:gd name="T80" fmla="*/ 893 w 1306"/>
                  <a:gd name="T81" fmla="*/ 691 h 868"/>
                  <a:gd name="T82" fmla="*/ 916 w 1306"/>
                  <a:gd name="T83" fmla="*/ 711 h 868"/>
                  <a:gd name="T84" fmla="*/ 882 w 1306"/>
                  <a:gd name="T85" fmla="*/ 779 h 868"/>
                  <a:gd name="T86" fmla="*/ 925 w 1306"/>
                  <a:gd name="T87" fmla="*/ 788 h 868"/>
                  <a:gd name="T88" fmla="*/ 969 w 1306"/>
                  <a:gd name="T89" fmla="*/ 861 h 868"/>
                  <a:gd name="T90" fmla="*/ 1069 w 1306"/>
                  <a:gd name="T91" fmla="*/ 791 h 868"/>
                  <a:gd name="T92" fmla="*/ 1135 w 1306"/>
                  <a:gd name="T93" fmla="*/ 742 h 868"/>
                  <a:gd name="T94" fmla="*/ 1104 w 1306"/>
                  <a:gd name="T95" fmla="*/ 706 h 868"/>
                  <a:gd name="T96" fmla="*/ 1024 w 1306"/>
                  <a:gd name="T97" fmla="*/ 620 h 868"/>
                  <a:gd name="T98" fmla="*/ 1037 w 1306"/>
                  <a:gd name="T99" fmla="*/ 631 h 868"/>
                  <a:gd name="T100" fmla="*/ 1100 w 1306"/>
                  <a:gd name="T101" fmla="*/ 564 h 868"/>
                  <a:gd name="T102" fmla="*/ 1166 w 1306"/>
                  <a:gd name="T103" fmla="*/ 514 h 8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6"/>
                  <a:gd name="T157" fmla="*/ 0 h 868"/>
                  <a:gd name="T158" fmla="*/ 1306 w 1306"/>
                  <a:gd name="T159" fmla="*/ 868 h 8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6" h="868">
                    <a:moveTo>
                      <a:pt x="1219" y="469"/>
                    </a:moveTo>
                    <a:lnTo>
                      <a:pt x="1228" y="461"/>
                    </a:lnTo>
                    <a:lnTo>
                      <a:pt x="1219" y="427"/>
                    </a:lnTo>
                    <a:lnTo>
                      <a:pt x="1241" y="378"/>
                    </a:lnTo>
                    <a:lnTo>
                      <a:pt x="1285" y="352"/>
                    </a:lnTo>
                    <a:lnTo>
                      <a:pt x="1306" y="310"/>
                    </a:lnTo>
                    <a:lnTo>
                      <a:pt x="1288" y="275"/>
                    </a:lnTo>
                    <a:lnTo>
                      <a:pt x="1270" y="248"/>
                    </a:lnTo>
                    <a:lnTo>
                      <a:pt x="1270" y="213"/>
                    </a:lnTo>
                    <a:lnTo>
                      <a:pt x="1263" y="166"/>
                    </a:lnTo>
                    <a:lnTo>
                      <a:pt x="1254" y="151"/>
                    </a:lnTo>
                    <a:lnTo>
                      <a:pt x="1223" y="151"/>
                    </a:lnTo>
                    <a:lnTo>
                      <a:pt x="1203" y="155"/>
                    </a:lnTo>
                    <a:lnTo>
                      <a:pt x="1184" y="151"/>
                    </a:lnTo>
                    <a:lnTo>
                      <a:pt x="1159" y="151"/>
                    </a:lnTo>
                    <a:lnTo>
                      <a:pt x="1137" y="151"/>
                    </a:lnTo>
                    <a:lnTo>
                      <a:pt x="1111" y="148"/>
                    </a:lnTo>
                    <a:lnTo>
                      <a:pt x="1108" y="166"/>
                    </a:lnTo>
                    <a:lnTo>
                      <a:pt x="1055" y="135"/>
                    </a:lnTo>
                    <a:lnTo>
                      <a:pt x="1017" y="146"/>
                    </a:lnTo>
                    <a:lnTo>
                      <a:pt x="993" y="161"/>
                    </a:lnTo>
                    <a:lnTo>
                      <a:pt x="967" y="161"/>
                    </a:lnTo>
                    <a:lnTo>
                      <a:pt x="942" y="161"/>
                    </a:lnTo>
                    <a:lnTo>
                      <a:pt x="918" y="166"/>
                    </a:lnTo>
                    <a:lnTo>
                      <a:pt x="885" y="115"/>
                    </a:lnTo>
                    <a:lnTo>
                      <a:pt x="871" y="108"/>
                    </a:lnTo>
                    <a:lnTo>
                      <a:pt x="854" y="93"/>
                    </a:lnTo>
                    <a:lnTo>
                      <a:pt x="820" y="102"/>
                    </a:lnTo>
                    <a:lnTo>
                      <a:pt x="800" y="93"/>
                    </a:lnTo>
                    <a:lnTo>
                      <a:pt x="778" y="62"/>
                    </a:lnTo>
                    <a:lnTo>
                      <a:pt x="789" y="38"/>
                    </a:lnTo>
                    <a:lnTo>
                      <a:pt x="747" y="0"/>
                    </a:lnTo>
                    <a:lnTo>
                      <a:pt x="721" y="6"/>
                    </a:lnTo>
                    <a:lnTo>
                      <a:pt x="694" y="6"/>
                    </a:lnTo>
                    <a:lnTo>
                      <a:pt x="679" y="24"/>
                    </a:lnTo>
                    <a:lnTo>
                      <a:pt x="654" y="22"/>
                    </a:lnTo>
                    <a:lnTo>
                      <a:pt x="628" y="60"/>
                    </a:lnTo>
                    <a:lnTo>
                      <a:pt x="617" y="55"/>
                    </a:lnTo>
                    <a:lnTo>
                      <a:pt x="576" y="75"/>
                    </a:lnTo>
                    <a:lnTo>
                      <a:pt x="543" y="99"/>
                    </a:lnTo>
                    <a:lnTo>
                      <a:pt x="548" y="155"/>
                    </a:lnTo>
                    <a:lnTo>
                      <a:pt x="528" y="161"/>
                    </a:lnTo>
                    <a:lnTo>
                      <a:pt x="499" y="157"/>
                    </a:lnTo>
                    <a:lnTo>
                      <a:pt x="472" y="173"/>
                    </a:lnTo>
                    <a:lnTo>
                      <a:pt x="452" y="161"/>
                    </a:lnTo>
                    <a:lnTo>
                      <a:pt x="424" y="162"/>
                    </a:lnTo>
                    <a:lnTo>
                      <a:pt x="413" y="182"/>
                    </a:lnTo>
                    <a:lnTo>
                      <a:pt x="397" y="168"/>
                    </a:lnTo>
                    <a:lnTo>
                      <a:pt x="375" y="166"/>
                    </a:lnTo>
                    <a:lnTo>
                      <a:pt x="359" y="179"/>
                    </a:lnTo>
                    <a:lnTo>
                      <a:pt x="340" y="186"/>
                    </a:lnTo>
                    <a:lnTo>
                      <a:pt x="328" y="179"/>
                    </a:lnTo>
                    <a:lnTo>
                      <a:pt x="304" y="177"/>
                    </a:lnTo>
                    <a:lnTo>
                      <a:pt x="277" y="170"/>
                    </a:lnTo>
                    <a:lnTo>
                      <a:pt x="242" y="168"/>
                    </a:lnTo>
                    <a:lnTo>
                      <a:pt x="217" y="164"/>
                    </a:lnTo>
                    <a:lnTo>
                      <a:pt x="189" y="170"/>
                    </a:lnTo>
                    <a:lnTo>
                      <a:pt x="151" y="173"/>
                    </a:lnTo>
                    <a:lnTo>
                      <a:pt x="129" y="181"/>
                    </a:lnTo>
                    <a:lnTo>
                      <a:pt x="100" y="210"/>
                    </a:lnTo>
                    <a:lnTo>
                      <a:pt x="83" y="224"/>
                    </a:lnTo>
                    <a:lnTo>
                      <a:pt x="60" y="237"/>
                    </a:lnTo>
                    <a:lnTo>
                      <a:pt x="93" y="295"/>
                    </a:lnTo>
                    <a:lnTo>
                      <a:pt x="107" y="337"/>
                    </a:lnTo>
                    <a:lnTo>
                      <a:pt x="71" y="381"/>
                    </a:lnTo>
                    <a:lnTo>
                      <a:pt x="32" y="445"/>
                    </a:lnTo>
                    <a:lnTo>
                      <a:pt x="31" y="502"/>
                    </a:lnTo>
                    <a:lnTo>
                      <a:pt x="25" y="520"/>
                    </a:lnTo>
                    <a:lnTo>
                      <a:pt x="20" y="520"/>
                    </a:lnTo>
                    <a:lnTo>
                      <a:pt x="12" y="538"/>
                    </a:lnTo>
                    <a:lnTo>
                      <a:pt x="0" y="600"/>
                    </a:lnTo>
                    <a:lnTo>
                      <a:pt x="18" y="616"/>
                    </a:lnTo>
                    <a:lnTo>
                      <a:pt x="62" y="644"/>
                    </a:lnTo>
                    <a:lnTo>
                      <a:pt x="85" y="624"/>
                    </a:lnTo>
                    <a:lnTo>
                      <a:pt x="144" y="631"/>
                    </a:lnTo>
                    <a:lnTo>
                      <a:pt x="196" y="631"/>
                    </a:lnTo>
                    <a:lnTo>
                      <a:pt x="233" y="638"/>
                    </a:lnTo>
                    <a:lnTo>
                      <a:pt x="289" y="605"/>
                    </a:lnTo>
                    <a:lnTo>
                      <a:pt x="335" y="565"/>
                    </a:lnTo>
                    <a:lnTo>
                      <a:pt x="344" y="553"/>
                    </a:lnTo>
                    <a:lnTo>
                      <a:pt x="381" y="542"/>
                    </a:lnTo>
                    <a:lnTo>
                      <a:pt x="426" y="534"/>
                    </a:lnTo>
                    <a:lnTo>
                      <a:pt x="464" y="543"/>
                    </a:lnTo>
                    <a:lnTo>
                      <a:pt x="488" y="549"/>
                    </a:lnTo>
                    <a:lnTo>
                      <a:pt x="530" y="556"/>
                    </a:lnTo>
                    <a:lnTo>
                      <a:pt x="543" y="609"/>
                    </a:lnTo>
                    <a:lnTo>
                      <a:pt x="572" y="620"/>
                    </a:lnTo>
                    <a:lnTo>
                      <a:pt x="588" y="655"/>
                    </a:lnTo>
                    <a:lnTo>
                      <a:pt x="617" y="677"/>
                    </a:lnTo>
                    <a:lnTo>
                      <a:pt x="639" y="713"/>
                    </a:lnTo>
                    <a:lnTo>
                      <a:pt x="612" y="718"/>
                    </a:lnTo>
                    <a:lnTo>
                      <a:pt x="599" y="728"/>
                    </a:lnTo>
                    <a:lnTo>
                      <a:pt x="579" y="718"/>
                    </a:lnTo>
                    <a:lnTo>
                      <a:pt x="574" y="722"/>
                    </a:lnTo>
                    <a:lnTo>
                      <a:pt x="556" y="742"/>
                    </a:lnTo>
                    <a:lnTo>
                      <a:pt x="554" y="786"/>
                    </a:lnTo>
                    <a:lnTo>
                      <a:pt x="539" y="835"/>
                    </a:lnTo>
                    <a:lnTo>
                      <a:pt x="515" y="853"/>
                    </a:lnTo>
                    <a:lnTo>
                      <a:pt x="539" y="868"/>
                    </a:lnTo>
                    <a:lnTo>
                      <a:pt x="581" y="853"/>
                    </a:lnTo>
                    <a:lnTo>
                      <a:pt x="628" y="841"/>
                    </a:lnTo>
                    <a:lnTo>
                      <a:pt x="621" y="819"/>
                    </a:lnTo>
                    <a:lnTo>
                      <a:pt x="625" y="802"/>
                    </a:lnTo>
                    <a:lnTo>
                      <a:pt x="636" y="810"/>
                    </a:lnTo>
                    <a:lnTo>
                      <a:pt x="678" y="742"/>
                    </a:lnTo>
                    <a:lnTo>
                      <a:pt x="690" y="702"/>
                    </a:lnTo>
                    <a:lnTo>
                      <a:pt x="721" y="673"/>
                    </a:lnTo>
                    <a:lnTo>
                      <a:pt x="736" y="662"/>
                    </a:lnTo>
                    <a:lnTo>
                      <a:pt x="743" y="644"/>
                    </a:lnTo>
                    <a:lnTo>
                      <a:pt x="745" y="666"/>
                    </a:lnTo>
                    <a:lnTo>
                      <a:pt x="763" y="644"/>
                    </a:lnTo>
                    <a:lnTo>
                      <a:pt x="776" y="653"/>
                    </a:lnTo>
                    <a:lnTo>
                      <a:pt x="802" y="655"/>
                    </a:lnTo>
                    <a:lnTo>
                      <a:pt x="814" y="647"/>
                    </a:lnTo>
                    <a:lnTo>
                      <a:pt x="816" y="660"/>
                    </a:lnTo>
                    <a:lnTo>
                      <a:pt x="780" y="673"/>
                    </a:lnTo>
                    <a:lnTo>
                      <a:pt x="756" y="682"/>
                    </a:lnTo>
                    <a:lnTo>
                      <a:pt x="782" y="678"/>
                    </a:lnTo>
                    <a:lnTo>
                      <a:pt x="772" y="698"/>
                    </a:lnTo>
                    <a:lnTo>
                      <a:pt x="803" y="702"/>
                    </a:lnTo>
                    <a:lnTo>
                      <a:pt x="840" y="702"/>
                    </a:lnTo>
                    <a:lnTo>
                      <a:pt x="882" y="680"/>
                    </a:lnTo>
                    <a:lnTo>
                      <a:pt x="893" y="691"/>
                    </a:lnTo>
                    <a:lnTo>
                      <a:pt x="911" y="677"/>
                    </a:lnTo>
                    <a:lnTo>
                      <a:pt x="924" y="697"/>
                    </a:lnTo>
                    <a:lnTo>
                      <a:pt x="916" y="711"/>
                    </a:lnTo>
                    <a:lnTo>
                      <a:pt x="884" y="740"/>
                    </a:lnTo>
                    <a:lnTo>
                      <a:pt x="858" y="788"/>
                    </a:lnTo>
                    <a:lnTo>
                      <a:pt x="882" y="779"/>
                    </a:lnTo>
                    <a:lnTo>
                      <a:pt x="904" y="762"/>
                    </a:lnTo>
                    <a:lnTo>
                      <a:pt x="893" y="780"/>
                    </a:lnTo>
                    <a:lnTo>
                      <a:pt x="925" y="788"/>
                    </a:lnTo>
                    <a:lnTo>
                      <a:pt x="944" y="797"/>
                    </a:lnTo>
                    <a:lnTo>
                      <a:pt x="949" y="850"/>
                    </a:lnTo>
                    <a:lnTo>
                      <a:pt x="969" y="861"/>
                    </a:lnTo>
                    <a:lnTo>
                      <a:pt x="997" y="861"/>
                    </a:lnTo>
                    <a:lnTo>
                      <a:pt x="1024" y="815"/>
                    </a:lnTo>
                    <a:lnTo>
                      <a:pt x="1069" y="791"/>
                    </a:lnTo>
                    <a:lnTo>
                      <a:pt x="1079" y="770"/>
                    </a:lnTo>
                    <a:lnTo>
                      <a:pt x="1108" y="742"/>
                    </a:lnTo>
                    <a:lnTo>
                      <a:pt x="1135" y="742"/>
                    </a:lnTo>
                    <a:lnTo>
                      <a:pt x="1157" y="706"/>
                    </a:lnTo>
                    <a:lnTo>
                      <a:pt x="1150" y="689"/>
                    </a:lnTo>
                    <a:lnTo>
                      <a:pt x="1104" y="706"/>
                    </a:lnTo>
                    <a:lnTo>
                      <a:pt x="1068" y="720"/>
                    </a:lnTo>
                    <a:lnTo>
                      <a:pt x="1015" y="667"/>
                    </a:lnTo>
                    <a:lnTo>
                      <a:pt x="1024" y="620"/>
                    </a:lnTo>
                    <a:lnTo>
                      <a:pt x="1037" y="618"/>
                    </a:lnTo>
                    <a:lnTo>
                      <a:pt x="1024" y="644"/>
                    </a:lnTo>
                    <a:lnTo>
                      <a:pt x="1037" y="631"/>
                    </a:lnTo>
                    <a:lnTo>
                      <a:pt x="1068" y="573"/>
                    </a:lnTo>
                    <a:lnTo>
                      <a:pt x="1099" y="571"/>
                    </a:lnTo>
                    <a:lnTo>
                      <a:pt x="1100" y="564"/>
                    </a:lnTo>
                    <a:lnTo>
                      <a:pt x="1135" y="540"/>
                    </a:lnTo>
                    <a:lnTo>
                      <a:pt x="1139" y="538"/>
                    </a:lnTo>
                    <a:lnTo>
                      <a:pt x="1166" y="514"/>
                    </a:lnTo>
                    <a:lnTo>
                      <a:pt x="1175" y="483"/>
                    </a:lnTo>
                    <a:lnTo>
                      <a:pt x="1219" y="469"/>
                    </a:lnTo>
                  </a:path>
                </a:pathLst>
              </a:custGeom>
              <a:noFill/>
              <a:ln w="3175">
                <a:solidFill>
                  <a:schemeClr val="tx1"/>
                </a:solidFill>
                <a:round/>
                <a:headEnd/>
                <a:tailEnd/>
              </a:ln>
            </p:spPr>
            <p:txBody>
              <a:bodyPr/>
              <a:lstStyle/>
              <a:p>
                <a:endParaRPr lang="en-US" altLang="en-US">
                  <a:latin typeface="Arial" pitchFamily="34" charset="0"/>
                  <a:ea typeface="MS PGothic" pitchFamily="34" charset="-128"/>
                </a:endParaRPr>
              </a:p>
            </p:txBody>
          </p:sp>
          <p:sp>
            <p:nvSpPr>
              <p:cNvPr id="161" name="Freeform 98"/>
              <p:cNvSpPr>
                <a:spLocks/>
              </p:cNvSpPr>
              <p:nvPr/>
            </p:nvSpPr>
            <p:spPr bwMode="auto">
              <a:xfrm>
                <a:off x="7275513" y="4770438"/>
                <a:ext cx="398462" cy="236537"/>
              </a:xfrm>
              <a:custGeom>
                <a:avLst/>
                <a:gdLst>
                  <a:gd name="T0" fmla="*/ 2147483647 w 354"/>
                  <a:gd name="T1" fmla="*/ 2147483647 h 210"/>
                  <a:gd name="T2" fmla="*/ 2147483647 w 354"/>
                  <a:gd name="T3" fmla="*/ 2147483647 h 210"/>
                  <a:gd name="T4" fmla="*/ 2147483647 w 354"/>
                  <a:gd name="T5" fmla="*/ 2147483647 h 210"/>
                  <a:gd name="T6" fmla="*/ 2147483647 w 354"/>
                  <a:gd name="T7" fmla="*/ 2147483647 h 210"/>
                  <a:gd name="T8" fmla="*/ 2147483647 w 354"/>
                  <a:gd name="T9" fmla="*/ 2147483647 h 210"/>
                  <a:gd name="T10" fmla="*/ 2147483647 w 354"/>
                  <a:gd name="T11" fmla="*/ 0 h 210"/>
                  <a:gd name="T12" fmla="*/ 2147483647 w 354"/>
                  <a:gd name="T13" fmla="*/ 2147483647 h 210"/>
                  <a:gd name="T14" fmla="*/ 2147483647 w 354"/>
                  <a:gd name="T15" fmla="*/ 2147483647 h 210"/>
                  <a:gd name="T16" fmla="*/ 2147483647 w 354"/>
                  <a:gd name="T17" fmla="*/ 2147483647 h 210"/>
                  <a:gd name="T18" fmla="*/ 0 w 354"/>
                  <a:gd name="T19" fmla="*/ 2147483647 h 210"/>
                  <a:gd name="T20" fmla="*/ 2147483647 w 354"/>
                  <a:gd name="T21" fmla="*/ 2147483647 h 210"/>
                  <a:gd name="T22" fmla="*/ 2147483647 w 354"/>
                  <a:gd name="T23" fmla="*/ 2147483647 h 210"/>
                  <a:gd name="T24" fmla="*/ 2147483647 w 354"/>
                  <a:gd name="T25" fmla="*/ 2147483647 h 210"/>
                  <a:gd name="T26" fmla="*/ 2147483647 w 354"/>
                  <a:gd name="T27" fmla="*/ 2147483647 h 210"/>
                  <a:gd name="T28" fmla="*/ 2147483647 w 354"/>
                  <a:gd name="T29" fmla="*/ 2147483647 h 210"/>
                  <a:gd name="T30" fmla="*/ 2147483647 w 354"/>
                  <a:gd name="T31" fmla="*/ 2147483647 h 210"/>
                  <a:gd name="T32" fmla="*/ 2147483647 w 354"/>
                  <a:gd name="T33" fmla="*/ 2147483647 h 210"/>
                  <a:gd name="T34" fmla="*/ 2147483647 w 354"/>
                  <a:gd name="T35" fmla="*/ 2147483647 h 210"/>
                  <a:gd name="T36" fmla="*/ 2147483647 w 354"/>
                  <a:gd name="T37" fmla="*/ 2147483647 h 210"/>
                  <a:gd name="T38" fmla="*/ 2147483647 w 354"/>
                  <a:gd name="T39" fmla="*/ 2147483647 h 210"/>
                  <a:gd name="T40" fmla="*/ 2147483647 w 354"/>
                  <a:gd name="T41" fmla="*/ 2147483647 h 210"/>
                  <a:gd name="T42" fmla="*/ 2147483647 w 354"/>
                  <a:gd name="T43" fmla="*/ 2147483647 h 210"/>
                  <a:gd name="T44" fmla="*/ 2147483647 w 354"/>
                  <a:gd name="T45" fmla="*/ 2147483647 h 210"/>
                  <a:gd name="T46" fmla="*/ 2147483647 w 354"/>
                  <a:gd name="T47" fmla="*/ 2147483647 h 210"/>
                  <a:gd name="T48" fmla="*/ 2147483647 w 354"/>
                  <a:gd name="T49" fmla="*/ 2147483647 h 210"/>
                  <a:gd name="T50" fmla="*/ 2147483647 w 354"/>
                  <a:gd name="T51" fmla="*/ 2147483647 h 210"/>
                  <a:gd name="T52" fmla="*/ 2147483647 w 354"/>
                  <a:gd name="T53" fmla="*/ 2147483647 h 210"/>
                  <a:gd name="T54" fmla="*/ 2147483647 w 354"/>
                  <a:gd name="T55" fmla="*/ 2147483647 h 210"/>
                  <a:gd name="T56" fmla="*/ 2147483647 w 354"/>
                  <a:gd name="T57" fmla="*/ 2147483647 h 21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54"/>
                  <a:gd name="T88" fmla="*/ 0 h 210"/>
                  <a:gd name="T89" fmla="*/ 354 w 354"/>
                  <a:gd name="T90" fmla="*/ 210 h 21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54" h="210">
                    <a:moveTo>
                      <a:pt x="245" y="83"/>
                    </a:moveTo>
                    <a:lnTo>
                      <a:pt x="204" y="72"/>
                    </a:lnTo>
                    <a:lnTo>
                      <a:pt x="175" y="39"/>
                    </a:lnTo>
                    <a:lnTo>
                      <a:pt x="157" y="15"/>
                    </a:lnTo>
                    <a:lnTo>
                      <a:pt x="133" y="13"/>
                    </a:lnTo>
                    <a:lnTo>
                      <a:pt x="113" y="0"/>
                    </a:lnTo>
                    <a:lnTo>
                      <a:pt x="106" y="8"/>
                    </a:lnTo>
                    <a:lnTo>
                      <a:pt x="90" y="19"/>
                    </a:lnTo>
                    <a:lnTo>
                      <a:pt x="55" y="33"/>
                    </a:lnTo>
                    <a:lnTo>
                      <a:pt x="0" y="72"/>
                    </a:lnTo>
                    <a:lnTo>
                      <a:pt x="30" y="93"/>
                    </a:lnTo>
                    <a:lnTo>
                      <a:pt x="46" y="146"/>
                    </a:lnTo>
                    <a:lnTo>
                      <a:pt x="75" y="172"/>
                    </a:lnTo>
                    <a:lnTo>
                      <a:pt x="106" y="161"/>
                    </a:lnTo>
                    <a:lnTo>
                      <a:pt x="135" y="159"/>
                    </a:lnTo>
                    <a:lnTo>
                      <a:pt x="177" y="179"/>
                    </a:lnTo>
                    <a:lnTo>
                      <a:pt x="168" y="174"/>
                    </a:lnTo>
                    <a:lnTo>
                      <a:pt x="201" y="159"/>
                    </a:lnTo>
                    <a:lnTo>
                      <a:pt x="241" y="161"/>
                    </a:lnTo>
                    <a:lnTo>
                      <a:pt x="279" y="172"/>
                    </a:lnTo>
                    <a:lnTo>
                      <a:pt x="319" y="210"/>
                    </a:lnTo>
                    <a:lnTo>
                      <a:pt x="352" y="196"/>
                    </a:lnTo>
                    <a:lnTo>
                      <a:pt x="354" y="194"/>
                    </a:lnTo>
                    <a:lnTo>
                      <a:pt x="343" y="155"/>
                    </a:lnTo>
                    <a:lnTo>
                      <a:pt x="319" y="135"/>
                    </a:lnTo>
                    <a:lnTo>
                      <a:pt x="297" y="126"/>
                    </a:lnTo>
                    <a:lnTo>
                      <a:pt x="245" y="117"/>
                    </a:lnTo>
                    <a:lnTo>
                      <a:pt x="243" y="104"/>
                    </a:lnTo>
                    <a:lnTo>
                      <a:pt x="245" y="83"/>
                    </a:lnTo>
                  </a:path>
                </a:pathLst>
              </a:custGeom>
              <a:noFill/>
              <a:ln w="3175">
                <a:solidFill>
                  <a:schemeClr val="tx1"/>
                </a:solidFill>
                <a:round/>
                <a:headEnd/>
                <a:tailEnd/>
              </a:ln>
            </p:spPr>
            <p:txBody>
              <a:bodyPr/>
              <a:lstStyle/>
              <a:p>
                <a:endParaRPr lang="en-GB"/>
              </a:p>
            </p:txBody>
          </p:sp>
          <p:sp>
            <p:nvSpPr>
              <p:cNvPr id="162" name="Freeform 119"/>
              <p:cNvSpPr>
                <a:spLocks/>
              </p:cNvSpPr>
              <p:nvPr/>
            </p:nvSpPr>
            <p:spPr bwMode="auto">
              <a:xfrm>
                <a:off x="4908550" y="4768850"/>
                <a:ext cx="401638" cy="538163"/>
              </a:xfrm>
              <a:custGeom>
                <a:avLst/>
                <a:gdLst>
                  <a:gd name="T0" fmla="*/ 357 w 359"/>
                  <a:gd name="T1" fmla="*/ 295 h 479"/>
                  <a:gd name="T2" fmla="*/ 315 w 359"/>
                  <a:gd name="T3" fmla="*/ 255 h 479"/>
                  <a:gd name="T4" fmla="*/ 330 w 359"/>
                  <a:gd name="T5" fmla="*/ 211 h 479"/>
                  <a:gd name="T6" fmla="*/ 315 w 359"/>
                  <a:gd name="T7" fmla="*/ 181 h 479"/>
                  <a:gd name="T8" fmla="*/ 332 w 359"/>
                  <a:gd name="T9" fmla="*/ 159 h 479"/>
                  <a:gd name="T10" fmla="*/ 305 w 359"/>
                  <a:gd name="T11" fmla="*/ 143 h 479"/>
                  <a:gd name="T12" fmla="*/ 274 w 359"/>
                  <a:gd name="T13" fmla="*/ 161 h 479"/>
                  <a:gd name="T14" fmla="*/ 230 w 359"/>
                  <a:gd name="T15" fmla="*/ 145 h 479"/>
                  <a:gd name="T16" fmla="*/ 232 w 359"/>
                  <a:gd name="T17" fmla="*/ 126 h 479"/>
                  <a:gd name="T18" fmla="*/ 217 w 359"/>
                  <a:gd name="T19" fmla="*/ 95 h 479"/>
                  <a:gd name="T20" fmla="*/ 172 w 359"/>
                  <a:gd name="T21" fmla="*/ 75 h 479"/>
                  <a:gd name="T22" fmla="*/ 162 w 359"/>
                  <a:gd name="T23" fmla="*/ 38 h 479"/>
                  <a:gd name="T24" fmla="*/ 135 w 359"/>
                  <a:gd name="T25" fmla="*/ 22 h 479"/>
                  <a:gd name="T26" fmla="*/ 97 w 359"/>
                  <a:gd name="T27" fmla="*/ 0 h 479"/>
                  <a:gd name="T28" fmla="*/ 57 w 359"/>
                  <a:gd name="T29" fmla="*/ 5 h 479"/>
                  <a:gd name="T30" fmla="*/ 22 w 359"/>
                  <a:gd name="T31" fmla="*/ 29 h 479"/>
                  <a:gd name="T32" fmla="*/ 4 w 359"/>
                  <a:gd name="T33" fmla="*/ 36 h 479"/>
                  <a:gd name="T34" fmla="*/ 17 w 359"/>
                  <a:gd name="T35" fmla="*/ 77 h 479"/>
                  <a:gd name="T36" fmla="*/ 24 w 359"/>
                  <a:gd name="T37" fmla="*/ 99 h 479"/>
                  <a:gd name="T38" fmla="*/ 55 w 359"/>
                  <a:gd name="T39" fmla="*/ 110 h 479"/>
                  <a:gd name="T40" fmla="*/ 37 w 359"/>
                  <a:gd name="T41" fmla="*/ 114 h 479"/>
                  <a:gd name="T42" fmla="*/ 35 w 359"/>
                  <a:gd name="T43" fmla="*/ 141 h 479"/>
                  <a:gd name="T44" fmla="*/ 28 w 359"/>
                  <a:gd name="T45" fmla="*/ 156 h 479"/>
                  <a:gd name="T46" fmla="*/ 44 w 359"/>
                  <a:gd name="T47" fmla="*/ 148 h 479"/>
                  <a:gd name="T48" fmla="*/ 49 w 359"/>
                  <a:gd name="T49" fmla="*/ 179 h 479"/>
                  <a:gd name="T50" fmla="*/ 48 w 359"/>
                  <a:gd name="T51" fmla="*/ 217 h 479"/>
                  <a:gd name="T52" fmla="*/ 73 w 359"/>
                  <a:gd name="T53" fmla="*/ 231 h 479"/>
                  <a:gd name="T54" fmla="*/ 86 w 359"/>
                  <a:gd name="T55" fmla="*/ 244 h 479"/>
                  <a:gd name="T56" fmla="*/ 59 w 359"/>
                  <a:gd name="T57" fmla="*/ 257 h 479"/>
                  <a:gd name="T58" fmla="*/ 73 w 359"/>
                  <a:gd name="T59" fmla="*/ 299 h 479"/>
                  <a:gd name="T60" fmla="*/ 33 w 359"/>
                  <a:gd name="T61" fmla="*/ 305 h 479"/>
                  <a:gd name="T62" fmla="*/ 42 w 359"/>
                  <a:gd name="T63" fmla="*/ 332 h 479"/>
                  <a:gd name="T64" fmla="*/ 17 w 359"/>
                  <a:gd name="T65" fmla="*/ 341 h 479"/>
                  <a:gd name="T66" fmla="*/ 0 w 359"/>
                  <a:gd name="T67" fmla="*/ 387 h 479"/>
                  <a:gd name="T68" fmla="*/ 42 w 359"/>
                  <a:gd name="T69" fmla="*/ 396 h 479"/>
                  <a:gd name="T70" fmla="*/ 34 w 359"/>
                  <a:gd name="T71" fmla="*/ 396 h 479"/>
                  <a:gd name="T72" fmla="*/ 26 w 359"/>
                  <a:gd name="T73" fmla="*/ 424 h 479"/>
                  <a:gd name="T74" fmla="*/ 34 w 359"/>
                  <a:gd name="T75" fmla="*/ 428 h 479"/>
                  <a:gd name="T76" fmla="*/ 54 w 359"/>
                  <a:gd name="T77" fmla="*/ 416 h 479"/>
                  <a:gd name="T78" fmla="*/ 66 w 359"/>
                  <a:gd name="T79" fmla="*/ 432 h 479"/>
                  <a:gd name="T80" fmla="*/ 84 w 359"/>
                  <a:gd name="T81" fmla="*/ 439 h 479"/>
                  <a:gd name="T82" fmla="*/ 110 w 359"/>
                  <a:gd name="T83" fmla="*/ 402 h 479"/>
                  <a:gd name="T84" fmla="*/ 131 w 359"/>
                  <a:gd name="T85" fmla="*/ 413 h 479"/>
                  <a:gd name="T86" fmla="*/ 150 w 359"/>
                  <a:gd name="T87" fmla="*/ 418 h 479"/>
                  <a:gd name="T88" fmla="*/ 181 w 359"/>
                  <a:gd name="T89" fmla="*/ 444 h 479"/>
                  <a:gd name="T90" fmla="*/ 190 w 359"/>
                  <a:gd name="T91" fmla="*/ 477 h 479"/>
                  <a:gd name="T92" fmla="*/ 192 w 359"/>
                  <a:gd name="T93" fmla="*/ 479 h 479"/>
                  <a:gd name="T94" fmla="*/ 217 w 359"/>
                  <a:gd name="T95" fmla="*/ 446 h 479"/>
                  <a:gd name="T96" fmla="*/ 248 w 359"/>
                  <a:gd name="T97" fmla="*/ 439 h 479"/>
                  <a:gd name="T98" fmla="*/ 288 w 359"/>
                  <a:gd name="T99" fmla="*/ 418 h 479"/>
                  <a:gd name="T100" fmla="*/ 332 w 359"/>
                  <a:gd name="T101" fmla="*/ 413 h 479"/>
                  <a:gd name="T102" fmla="*/ 336 w 359"/>
                  <a:gd name="T103" fmla="*/ 374 h 479"/>
                  <a:gd name="T104" fmla="*/ 350 w 359"/>
                  <a:gd name="T105" fmla="*/ 345 h 479"/>
                  <a:gd name="T106" fmla="*/ 359 w 359"/>
                  <a:gd name="T107" fmla="*/ 331 h 479"/>
                  <a:gd name="T108" fmla="*/ 357 w 359"/>
                  <a:gd name="T109" fmla="*/ 295 h 47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9"/>
                  <a:gd name="T166" fmla="*/ 0 h 479"/>
                  <a:gd name="T167" fmla="*/ 359 w 359"/>
                  <a:gd name="T168" fmla="*/ 479 h 47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9" h="479">
                    <a:moveTo>
                      <a:pt x="357" y="295"/>
                    </a:moveTo>
                    <a:lnTo>
                      <a:pt x="315" y="255"/>
                    </a:lnTo>
                    <a:lnTo>
                      <a:pt x="330" y="211"/>
                    </a:lnTo>
                    <a:lnTo>
                      <a:pt x="315" y="181"/>
                    </a:lnTo>
                    <a:lnTo>
                      <a:pt x="332" y="159"/>
                    </a:lnTo>
                    <a:lnTo>
                      <a:pt x="305" y="143"/>
                    </a:lnTo>
                    <a:lnTo>
                      <a:pt x="274" y="161"/>
                    </a:lnTo>
                    <a:lnTo>
                      <a:pt x="230" y="145"/>
                    </a:lnTo>
                    <a:lnTo>
                      <a:pt x="232" y="126"/>
                    </a:lnTo>
                    <a:lnTo>
                      <a:pt x="217" y="95"/>
                    </a:lnTo>
                    <a:lnTo>
                      <a:pt x="172" y="75"/>
                    </a:lnTo>
                    <a:lnTo>
                      <a:pt x="162" y="38"/>
                    </a:lnTo>
                    <a:lnTo>
                      <a:pt x="135" y="22"/>
                    </a:lnTo>
                    <a:lnTo>
                      <a:pt x="97" y="0"/>
                    </a:lnTo>
                    <a:lnTo>
                      <a:pt x="57" y="5"/>
                    </a:lnTo>
                    <a:lnTo>
                      <a:pt x="22" y="29"/>
                    </a:lnTo>
                    <a:lnTo>
                      <a:pt x="4" y="36"/>
                    </a:lnTo>
                    <a:lnTo>
                      <a:pt x="17" y="77"/>
                    </a:lnTo>
                    <a:lnTo>
                      <a:pt x="24" y="99"/>
                    </a:lnTo>
                    <a:lnTo>
                      <a:pt x="55" y="110"/>
                    </a:lnTo>
                    <a:lnTo>
                      <a:pt x="37" y="114"/>
                    </a:lnTo>
                    <a:lnTo>
                      <a:pt x="35" y="141"/>
                    </a:lnTo>
                    <a:lnTo>
                      <a:pt x="28" y="156"/>
                    </a:lnTo>
                    <a:lnTo>
                      <a:pt x="44" y="148"/>
                    </a:lnTo>
                    <a:lnTo>
                      <a:pt x="49" y="179"/>
                    </a:lnTo>
                    <a:lnTo>
                      <a:pt x="48" y="217"/>
                    </a:lnTo>
                    <a:lnTo>
                      <a:pt x="73" y="231"/>
                    </a:lnTo>
                    <a:lnTo>
                      <a:pt x="86" y="244"/>
                    </a:lnTo>
                    <a:lnTo>
                      <a:pt x="59" y="257"/>
                    </a:lnTo>
                    <a:lnTo>
                      <a:pt x="73" y="299"/>
                    </a:lnTo>
                    <a:lnTo>
                      <a:pt x="33" y="305"/>
                    </a:lnTo>
                    <a:lnTo>
                      <a:pt x="42" y="332"/>
                    </a:lnTo>
                    <a:lnTo>
                      <a:pt x="17" y="341"/>
                    </a:lnTo>
                    <a:lnTo>
                      <a:pt x="0" y="387"/>
                    </a:lnTo>
                    <a:lnTo>
                      <a:pt x="42" y="396"/>
                    </a:lnTo>
                    <a:lnTo>
                      <a:pt x="34" y="396"/>
                    </a:lnTo>
                    <a:lnTo>
                      <a:pt x="26" y="424"/>
                    </a:lnTo>
                    <a:lnTo>
                      <a:pt x="34" y="428"/>
                    </a:lnTo>
                    <a:lnTo>
                      <a:pt x="54" y="416"/>
                    </a:lnTo>
                    <a:lnTo>
                      <a:pt x="66" y="432"/>
                    </a:lnTo>
                    <a:lnTo>
                      <a:pt x="84" y="439"/>
                    </a:lnTo>
                    <a:lnTo>
                      <a:pt x="110" y="402"/>
                    </a:lnTo>
                    <a:lnTo>
                      <a:pt x="131" y="413"/>
                    </a:lnTo>
                    <a:lnTo>
                      <a:pt x="150" y="418"/>
                    </a:lnTo>
                    <a:lnTo>
                      <a:pt x="181" y="444"/>
                    </a:lnTo>
                    <a:lnTo>
                      <a:pt x="190" y="477"/>
                    </a:lnTo>
                    <a:lnTo>
                      <a:pt x="192" y="479"/>
                    </a:lnTo>
                    <a:lnTo>
                      <a:pt x="217" y="446"/>
                    </a:lnTo>
                    <a:lnTo>
                      <a:pt x="248" y="439"/>
                    </a:lnTo>
                    <a:lnTo>
                      <a:pt x="288" y="418"/>
                    </a:lnTo>
                    <a:lnTo>
                      <a:pt x="332" y="413"/>
                    </a:lnTo>
                    <a:lnTo>
                      <a:pt x="336" y="374"/>
                    </a:lnTo>
                    <a:lnTo>
                      <a:pt x="350" y="345"/>
                    </a:lnTo>
                    <a:lnTo>
                      <a:pt x="359" y="331"/>
                    </a:lnTo>
                    <a:lnTo>
                      <a:pt x="357" y="295"/>
                    </a:lnTo>
                  </a:path>
                </a:pathLst>
              </a:custGeom>
              <a:noFill/>
              <a:ln w="3175">
                <a:solidFill>
                  <a:schemeClr val="tx1"/>
                </a:solidFill>
                <a:round/>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en-US" altLang="en-US">
                  <a:ea typeface="MS PGothic" pitchFamily="34" charset="-128"/>
                </a:endParaRPr>
              </a:p>
            </p:txBody>
          </p:sp>
          <p:sp>
            <p:nvSpPr>
              <p:cNvPr id="163" name="Freeform 121"/>
              <p:cNvSpPr>
                <a:spLocks/>
              </p:cNvSpPr>
              <p:nvPr/>
            </p:nvSpPr>
            <p:spPr bwMode="auto">
              <a:xfrm>
                <a:off x="5116513" y="5232400"/>
                <a:ext cx="236537" cy="196850"/>
              </a:xfrm>
              <a:custGeom>
                <a:avLst/>
                <a:gdLst>
                  <a:gd name="T0" fmla="*/ 188 w 210"/>
                  <a:gd name="T1" fmla="*/ 27 h 176"/>
                  <a:gd name="T2" fmla="*/ 146 w 210"/>
                  <a:gd name="T3" fmla="*/ 0 h 176"/>
                  <a:gd name="T4" fmla="*/ 102 w 210"/>
                  <a:gd name="T5" fmla="*/ 5 h 176"/>
                  <a:gd name="T6" fmla="*/ 62 w 210"/>
                  <a:gd name="T7" fmla="*/ 27 h 176"/>
                  <a:gd name="T8" fmla="*/ 31 w 210"/>
                  <a:gd name="T9" fmla="*/ 34 h 176"/>
                  <a:gd name="T10" fmla="*/ 6 w 210"/>
                  <a:gd name="T11" fmla="*/ 67 h 176"/>
                  <a:gd name="T12" fmla="*/ 4 w 210"/>
                  <a:gd name="T13" fmla="*/ 65 h 176"/>
                  <a:gd name="T14" fmla="*/ 0 w 210"/>
                  <a:gd name="T15" fmla="*/ 87 h 176"/>
                  <a:gd name="T16" fmla="*/ 2 w 210"/>
                  <a:gd name="T17" fmla="*/ 131 h 176"/>
                  <a:gd name="T18" fmla="*/ 33 w 210"/>
                  <a:gd name="T19" fmla="*/ 175 h 176"/>
                  <a:gd name="T20" fmla="*/ 66 w 210"/>
                  <a:gd name="T21" fmla="*/ 176 h 176"/>
                  <a:gd name="T22" fmla="*/ 100 w 210"/>
                  <a:gd name="T23" fmla="*/ 173 h 176"/>
                  <a:gd name="T24" fmla="*/ 119 w 210"/>
                  <a:gd name="T25" fmla="*/ 160 h 176"/>
                  <a:gd name="T26" fmla="*/ 150 w 210"/>
                  <a:gd name="T27" fmla="*/ 131 h 176"/>
                  <a:gd name="T28" fmla="*/ 182 w 210"/>
                  <a:gd name="T29" fmla="*/ 133 h 176"/>
                  <a:gd name="T30" fmla="*/ 195 w 210"/>
                  <a:gd name="T31" fmla="*/ 120 h 176"/>
                  <a:gd name="T32" fmla="*/ 210 w 210"/>
                  <a:gd name="T33" fmla="*/ 78 h 176"/>
                  <a:gd name="T34" fmla="*/ 188 w 210"/>
                  <a:gd name="T35" fmla="*/ 27 h 1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0"/>
                  <a:gd name="T55" fmla="*/ 0 h 176"/>
                  <a:gd name="T56" fmla="*/ 210 w 210"/>
                  <a:gd name="T57" fmla="*/ 176 h 1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0" h="176">
                    <a:moveTo>
                      <a:pt x="188" y="27"/>
                    </a:moveTo>
                    <a:lnTo>
                      <a:pt x="146" y="0"/>
                    </a:lnTo>
                    <a:lnTo>
                      <a:pt x="102" y="5"/>
                    </a:lnTo>
                    <a:lnTo>
                      <a:pt x="62" y="27"/>
                    </a:lnTo>
                    <a:lnTo>
                      <a:pt x="31" y="34"/>
                    </a:lnTo>
                    <a:lnTo>
                      <a:pt x="6" y="67"/>
                    </a:lnTo>
                    <a:lnTo>
                      <a:pt x="4" y="65"/>
                    </a:lnTo>
                    <a:lnTo>
                      <a:pt x="0" y="87"/>
                    </a:lnTo>
                    <a:lnTo>
                      <a:pt x="2" y="131"/>
                    </a:lnTo>
                    <a:lnTo>
                      <a:pt x="33" y="175"/>
                    </a:lnTo>
                    <a:lnTo>
                      <a:pt x="66" y="176"/>
                    </a:lnTo>
                    <a:lnTo>
                      <a:pt x="100" y="173"/>
                    </a:lnTo>
                    <a:lnTo>
                      <a:pt x="119" y="160"/>
                    </a:lnTo>
                    <a:lnTo>
                      <a:pt x="150" y="131"/>
                    </a:lnTo>
                    <a:lnTo>
                      <a:pt x="182" y="133"/>
                    </a:lnTo>
                    <a:lnTo>
                      <a:pt x="195" y="120"/>
                    </a:lnTo>
                    <a:lnTo>
                      <a:pt x="210" y="78"/>
                    </a:lnTo>
                    <a:lnTo>
                      <a:pt x="188" y="27"/>
                    </a:lnTo>
                  </a:path>
                </a:pathLst>
              </a:custGeom>
              <a:noFill/>
              <a:ln w="3175">
                <a:solidFill>
                  <a:schemeClr val="tx1"/>
                </a:solidFill>
                <a:round/>
                <a:headEnd/>
                <a:tailEnd/>
              </a:ln>
            </p:spPr>
            <p:txBody>
              <a:bodyPr/>
              <a:lstStyle/>
              <a:p>
                <a:endParaRPr lang="en-US" altLang="en-US">
                  <a:latin typeface="Arial" pitchFamily="34" charset="0"/>
                  <a:ea typeface="MS PGothic" pitchFamily="34" charset="-128"/>
                </a:endParaRPr>
              </a:p>
            </p:txBody>
          </p:sp>
          <p:sp>
            <p:nvSpPr>
              <p:cNvPr id="164" name="Freeform 9"/>
              <p:cNvSpPr>
                <a:spLocks/>
              </p:cNvSpPr>
              <p:nvPr/>
            </p:nvSpPr>
            <p:spPr bwMode="auto">
              <a:xfrm>
                <a:off x="3771900" y="4583113"/>
                <a:ext cx="400050" cy="239712"/>
              </a:xfrm>
              <a:custGeom>
                <a:avLst/>
                <a:gdLst>
                  <a:gd name="T0" fmla="*/ 337 w 357"/>
                  <a:gd name="T1" fmla="*/ 142 h 214"/>
                  <a:gd name="T2" fmla="*/ 357 w 357"/>
                  <a:gd name="T3" fmla="*/ 109 h 214"/>
                  <a:gd name="T4" fmla="*/ 353 w 357"/>
                  <a:gd name="T5" fmla="*/ 106 h 214"/>
                  <a:gd name="T6" fmla="*/ 337 w 357"/>
                  <a:gd name="T7" fmla="*/ 107 h 214"/>
                  <a:gd name="T8" fmla="*/ 331 w 357"/>
                  <a:gd name="T9" fmla="*/ 106 h 214"/>
                  <a:gd name="T10" fmla="*/ 326 w 357"/>
                  <a:gd name="T11" fmla="*/ 109 h 214"/>
                  <a:gd name="T12" fmla="*/ 289 w 357"/>
                  <a:gd name="T13" fmla="*/ 84 h 214"/>
                  <a:gd name="T14" fmla="*/ 286 w 357"/>
                  <a:gd name="T15" fmla="*/ 60 h 214"/>
                  <a:gd name="T16" fmla="*/ 294 w 357"/>
                  <a:gd name="T17" fmla="*/ 28 h 214"/>
                  <a:gd name="T18" fmla="*/ 253 w 357"/>
                  <a:gd name="T19" fmla="*/ 0 h 214"/>
                  <a:gd name="T20" fmla="*/ 249 w 357"/>
                  <a:gd name="T21" fmla="*/ 12 h 214"/>
                  <a:gd name="T22" fmla="*/ 227 w 357"/>
                  <a:gd name="T23" fmla="*/ 10 h 214"/>
                  <a:gd name="T24" fmla="*/ 209 w 357"/>
                  <a:gd name="T25" fmla="*/ 1 h 214"/>
                  <a:gd name="T26" fmla="*/ 205 w 357"/>
                  <a:gd name="T27" fmla="*/ 19 h 214"/>
                  <a:gd name="T28" fmla="*/ 180 w 357"/>
                  <a:gd name="T29" fmla="*/ 19 h 214"/>
                  <a:gd name="T30" fmla="*/ 162 w 357"/>
                  <a:gd name="T31" fmla="*/ 19 h 214"/>
                  <a:gd name="T32" fmla="*/ 138 w 357"/>
                  <a:gd name="T33" fmla="*/ 17 h 214"/>
                  <a:gd name="T34" fmla="*/ 133 w 357"/>
                  <a:gd name="T35" fmla="*/ 25 h 214"/>
                  <a:gd name="T36" fmla="*/ 107 w 357"/>
                  <a:gd name="T37" fmla="*/ 26 h 214"/>
                  <a:gd name="T38" fmla="*/ 83 w 357"/>
                  <a:gd name="T39" fmla="*/ 37 h 214"/>
                  <a:gd name="T40" fmla="*/ 65 w 357"/>
                  <a:gd name="T41" fmla="*/ 73 h 214"/>
                  <a:gd name="T42" fmla="*/ 21 w 357"/>
                  <a:gd name="T43" fmla="*/ 115 h 214"/>
                  <a:gd name="T44" fmla="*/ 0 w 357"/>
                  <a:gd name="T45" fmla="*/ 161 h 214"/>
                  <a:gd name="T46" fmla="*/ 33 w 357"/>
                  <a:gd name="T47" fmla="*/ 153 h 214"/>
                  <a:gd name="T48" fmla="*/ 33 w 357"/>
                  <a:gd name="T49" fmla="*/ 148 h 214"/>
                  <a:gd name="T50" fmla="*/ 34 w 357"/>
                  <a:gd name="T51" fmla="*/ 150 h 214"/>
                  <a:gd name="T52" fmla="*/ 63 w 357"/>
                  <a:gd name="T53" fmla="*/ 144 h 214"/>
                  <a:gd name="T54" fmla="*/ 54 w 357"/>
                  <a:gd name="T55" fmla="*/ 146 h 214"/>
                  <a:gd name="T56" fmla="*/ 65 w 357"/>
                  <a:gd name="T57" fmla="*/ 148 h 214"/>
                  <a:gd name="T58" fmla="*/ 82 w 357"/>
                  <a:gd name="T59" fmla="*/ 199 h 214"/>
                  <a:gd name="T60" fmla="*/ 100 w 357"/>
                  <a:gd name="T61" fmla="*/ 203 h 214"/>
                  <a:gd name="T62" fmla="*/ 145 w 357"/>
                  <a:gd name="T63" fmla="*/ 205 h 214"/>
                  <a:gd name="T64" fmla="*/ 176 w 357"/>
                  <a:gd name="T65" fmla="*/ 163 h 214"/>
                  <a:gd name="T66" fmla="*/ 196 w 357"/>
                  <a:gd name="T67" fmla="*/ 160 h 214"/>
                  <a:gd name="T68" fmla="*/ 215 w 357"/>
                  <a:gd name="T69" fmla="*/ 189 h 214"/>
                  <a:gd name="T70" fmla="*/ 224 w 357"/>
                  <a:gd name="T71" fmla="*/ 179 h 214"/>
                  <a:gd name="T72" fmla="*/ 218 w 357"/>
                  <a:gd name="T73" fmla="*/ 194 h 214"/>
                  <a:gd name="T74" fmla="*/ 226 w 357"/>
                  <a:gd name="T75" fmla="*/ 205 h 214"/>
                  <a:gd name="T76" fmla="*/ 244 w 357"/>
                  <a:gd name="T77" fmla="*/ 214 h 214"/>
                  <a:gd name="T78" fmla="*/ 262 w 357"/>
                  <a:gd name="T79" fmla="*/ 163 h 214"/>
                  <a:gd name="T80" fmla="*/ 277 w 357"/>
                  <a:gd name="T81" fmla="*/ 159 h 214"/>
                  <a:gd name="T82" fmla="*/ 317 w 357"/>
                  <a:gd name="T83" fmla="*/ 172 h 214"/>
                  <a:gd name="T84" fmla="*/ 326 w 357"/>
                  <a:gd name="T85" fmla="*/ 159 h 214"/>
                  <a:gd name="T86" fmla="*/ 337 w 357"/>
                  <a:gd name="T87" fmla="*/ 142 h 2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7"/>
                  <a:gd name="T133" fmla="*/ 0 h 214"/>
                  <a:gd name="T134" fmla="*/ 357 w 357"/>
                  <a:gd name="T135" fmla="*/ 214 h 2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7" h="214">
                    <a:moveTo>
                      <a:pt x="337" y="142"/>
                    </a:moveTo>
                    <a:lnTo>
                      <a:pt x="357" y="109"/>
                    </a:lnTo>
                    <a:lnTo>
                      <a:pt x="353" y="106"/>
                    </a:lnTo>
                    <a:lnTo>
                      <a:pt x="337" y="107"/>
                    </a:lnTo>
                    <a:lnTo>
                      <a:pt x="331" y="106"/>
                    </a:lnTo>
                    <a:lnTo>
                      <a:pt x="326" y="109"/>
                    </a:lnTo>
                    <a:lnTo>
                      <a:pt x="289" y="84"/>
                    </a:lnTo>
                    <a:lnTo>
                      <a:pt x="286" y="60"/>
                    </a:lnTo>
                    <a:lnTo>
                      <a:pt x="294" y="28"/>
                    </a:lnTo>
                    <a:lnTo>
                      <a:pt x="253" y="0"/>
                    </a:lnTo>
                    <a:lnTo>
                      <a:pt x="249" y="12"/>
                    </a:lnTo>
                    <a:lnTo>
                      <a:pt x="227" y="10"/>
                    </a:lnTo>
                    <a:lnTo>
                      <a:pt x="209" y="1"/>
                    </a:lnTo>
                    <a:lnTo>
                      <a:pt x="205" y="19"/>
                    </a:lnTo>
                    <a:lnTo>
                      <a:pt x="180" y="19"/>
                    </a:lnTo>
                    <a:lnTo>
                      <a:pt x="162" y="19"/>
                    </a:lnTo>
                    <a:lnTo>
                      <a:pt x="138" y="17"/>
                    </a:lnTo>
                    <a:lnTo>
                      <a:pt x="133" y="25"/>
                    </a:lnTo>
                    <a:lnTo>
                      <a:pt x="107" y="26"/>
                    </a:lnTo>
                    <a:lnTo>
                      <a:pt x="83" y="37"/>
                    </a:lnTo>
                    <a:lnTo>
                      <a:pt x="65" y="73"/>
                    </a:lnTo>
                    <a:lnTo>
                      <a:pt x="21" y="115"/>
                    </a:lnTo>
                    <a:lnTo>
                      <a:pt x="0" y="161"/>
                    </a:lnTo>
                    <a:lnTo>
                      <a:pt x="33" y="153"/>
                    </a:lnTo>
                    <a:lnTo>
                      <a:pt x="33" y="148"/>
                    </a:lnTo>
                    <a:lnTo>
                      <a:pt x="34" y="150"/>
                    </a:lnTo>
                    <a:lnTo>
                      <a:pt x="63" y="144"/>
                    </a:lnTo>
                    <a:lnTo>
                      <a:pt x="54" y="146"/>
                    </a:lnTo>
                    <a:lnTo>
                      <a:pt x="65" y="148"/>
                    </a:lnTo>
                    <a:lnTo>
                      <a:pt x="82" y="199"/>
                    </a:lnTo>
                    <a:lnTo>
                      <a:pt x="100" y="203"/>
                    </a:lnTo>
                    <a:lnTo>
                      <a:pt x="145" y="205"/>
                    </a:lnTo>
                    <a:lnTo>
                      <a:pt x="176" y="163"/>
                    </a:lnTo>
                    <a:lnTo>
                      <a:pt x="196" y="160"/>
                    </a:lnTo>
                    <a:lnTo>
                      <a:pt x="215" y="189"/>
                    </a:lnTo>
                    <a:lnTo>
                      <a:pt x="224" y="179"/>
                    </a:lnTo>
                    <a:lnTo>
                      <a:pt x="218" y="194"/>
                    </a:lnTo>
                    <a:lnTo>
                      <a:pt x="226" y="205"/>
                    </a:lnTo>
                    <a:lnTo>
                      <a:pt x="244" y="214"/>
                    </a:lnTo>
                    <a:lnTo>
                      <a:pt x="262" y="163"/>
                    </a:lnTo>
                    <a:lnTo>
                      <a:pt x="277" y="159"/>
                    </a:lnTo>
                    <a:lnTo>
                      <a:pt x="317" y="172"/>
                    </a:lnTo>
                    <a:lnTo>
                      <a:pt x="326" y="159"/>
                    </a:lnTo>
                    <a:lnTo>
                      <a:pt x="337" y="142"/>
                    </a:lnTo>
                  </a:path>
                </a:pathLst>
              </a:custGeom>
              <a:solidFill>
                <a:srgbClr val="00B0F0"/>
              </a:solidFill>
              <a:ln w="3175">
                <a:solidFill>
                  <a:schemeClr val="tx1"/>
                </a:solidFill>
                <a:round/>
                <a:headEnd/>
                <a:tailEnd/>
              </a:ln>
            </p:spPr>
            <p:txBody>
              <a:bodyPr/>
              <a:lstStyle/>
              <a:p>
                <a:endParaRPr lang="en-US" altLang="en-US">
                  <a:solidFill>
                    <a:srgbClr val="3399CC"/>
                  </a:solidFill>
                </a:endParaRPr>
              </a:p>
            </p:txBody>
          </p:sp>
          <p:sp>
            <p:nvSpPr>
              <p:cNvPr id="165" name="Freeform 118"/>
              <p:cNvSpPr>
                <a:spLocks/>
              </p:cNvSpPr>
              <p:nvPr/>
            </p:nvSpPr>
            <p:spPr bwMode="auto">
              <a:xfrm>
                <a:off x="4643438" y="4906963"/>
                <a:ext cx="360362" cy="331787"/>
              </a:xfrm>
              <a:custGeom>
                <a:avLst/>
                <a:gdLst>
                  <a:gd name="T0" fmla="*/ 294 w 321"/>
                  <a:gd name="T1" fmla="*/ 135 h 297"/>
                  <a:gd name="T2" fmla="*/ 321 w 321"/>
                  <a:gd name="T3" fmla="*/ 122 h 297"/>
                  <a:gd name="T4" fmla="*/ 308 w 321"/>
                  <a:gd name="T5" fmla="*/ 109 h 297"/>
                  <a:gd name="T6" fmla="*/ 283 w 321"/>
                  <a:gd name="T7" fmla="*/ 95 h 297"/>
                  <a:gd name="T8" fmla="*/ 284 w 321"/>
                  <a:gd name="T9" fmla="*/ 56 h 297"/>
                  <a:gd name="T10" fmla="*/ 279 w 321"/>
                  <a:gd name="T11" fmla="*/ 25 h 297"/>
                  <a:gd name="T12" fmla="*/ 263 w 321"/>
                  <a:gd name="T13" fmla="*/ 33 h 297"/>
                  <a:gd name="T14" fmla="*/ 246 w 321"/>
                  <a:gd name="T15" fmla="*/ 24 h 297"/>
                  <a:gd name="T16" fmla="*/ 233 w 321"/>
                  <a:gd name="T17" fmla="*/ 7 h 297"/>
                  <a:gd name="T18" fmla="*/ 222 w 321"/>
                  <a:gd name="T19" fmla="*/ 11 h 297"/>
                  <a:gd name="T20" fmla="*/ 201 w 321"/>
                  <a:gd name="T21" fmla="*/ 3 h 297"/>
                  <a:gd name="T22" fmla="*/ 177 w 321"/>
                  <a:gd name="T23" fmla="*/ 5 h 297"/>
                  <a:gd name="T24" fmla="*/ 155 w 321"/>
                  <a:gd name="T25" fmla="*/ 9 h 297"/>
                  <a:gd name="T26" fmla="*/ 133 w 321"/>
                  <a:gd name="T27" fmla="*/ 7 h 297"/>
                  <a:gd name="T28" fmla="*/ 109 w 321"/>
                  <a:gd name="T29" fmla="*/ 7 h 297"/>
                  <a:gd name="T30" fmla="*/ 95 w 321"/>
                  <a:gd name="T31" fmla="*/ 0 h 297"/>
                  <a:gd name="T32" fmla="*/ 84 w 321"/>
                  <a:gd name="T33" fmla="*/ 5 h 297"/>
                  <a:gd name="T34" fmla="*/ 57 w 321"/>
                  <a:gd name="T35" fmla="*/ 11 h 297"/>
                  <a:gd name="T36" fmla="*/ 46 w 321"/>
                  <a:gd name="T37" fmla="*/ 27 h 297"/>
                  <a:gd name="T38" fmla="*/ 15 w 321"/>
                  <a:gd name="T39" fmla="*/ 5 h 297"/>
                  <a:gd name="T40" fmla="*/ 0 w 321"/>
                  <a:gd name="T41" fmla="*/ 40 h 297"/>
                  <a:gd name="T42" fmla="*/ 22 w 321"/>
                  <a:gd name="T43" fmla="*/ 69 h 297"/>
                  <a:gd name="T44" fmla="*/ 38 w 321"/>
                  <a:gd name="T45" fmla="*/ 104 h 297"/>
                  <a:gd name="T46" fmla="*/ 77 w 321"/>
                  <a:gd name="T47" fmla="*/ 155 h 297"/>
                  <a:gd name="T48" fmla="*/ 131 w 321"/>
                  <a:gd name="T49" fmla="*/ 199 h 297"/>
                  <a:gd name="T50" fmla="*/ 168 w 321"/>
                  <a:gd name="T51" fmla="*/ 246 h 297"/>
                  <a:gd name="T52" fmla="*/ 162 w 321"/>
                  <a:gd name="T53" fmla="*/ 259 h 297"/>
                  <a:gd name="T54" fmla="*/ 170 w 321"/>
                  <a:gd name="T55" fmla="*/ 262 h 297"/>
                  <a:gd name="T56" fmla="*/ 188 w 321"/>
                  <a:gd name="T57" fmla="*/ 272 h 297"/>
                  <a:gd name="T58" fmla="*/ 226 w 321"/>
                  <a:gd name="T59" fmla="*/ 292 h 297"/>
                  <a:gd name="T60" fmla="*/ 235 w 321"/>
                  <a:gd name="T61" fmla="*/ 297 h 297"/>
                  <a:gd name="T62" fmla="*/ 235 w 321"/>
                  <a:gd name="T63" fmla="*/ 266 h 297"/>
                  <a:gd name="T64" fmla="*/ 252 w 321"/>
                  <a:gd name="T65" fmla="*/ 220 h 297"/>
                  <a:gd name="T66" fmla="*/ 277 w 321"/>
                  <a:gd name="T67" fmla="*/ 211 h 297"/>
                  <a:gd name="T68" fmla="*/ 268 w 321"/>
                  <a:gd name="T69" fmla="*/ 184 h 297"/>
                  <a:gd name="T70" fmla="*/ 308 w 321"/>
                  <a:gd name="T71" fmla="*/ 177 h 297"/>
                  <a:gd name="T72" fmla="*/ 294 w 321"/>
                  <a:gd name="T73" fmla="*/ 135 h 2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1"/>
                  <a:gd name="T112" fmla="*/ 0 h 297"/>
                  <a:gd name="T113" fmla="*/ 321 w 321"/>
                  <a:gd name="T114" fmla="*/ 297 h 29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1" h="297">
                    <a:moveTo>
                      <a:pt x="294" y="135"/>
                    </a:moveTo>
                    <a:lnTo>
                      <a:pt x="321" y="122"/>
                    </a:lnTo>
                    <a:lnTo>
                      <a:pt x="308" y="109"/>
                    </a:lnTo>
                    <a:lnTo>
                      <a:pt x="283" y="95"/>
                    </a:lnTo>
                    <a:lnTo>
                      <a:pt x="284" y="56"/>
                    </a:lnTo>
                    <a:lnTo>
                      <a:pt x="279" y="25"/>
                    </a:lnTo>
                    <a:lnTo>
                      <a:pt x="263" y="33"/>
                    </a:lnTo>
                    <a:lnTo>
                      <a:pt x="246" y="24"/>
                    </a:lnTo>
                    <a:lnTo>
                      <a:pt x="233" y="7"/>
                    </a:lnTo>
                    <a:lnTo>
                      <a:pt x="222" y="11"/>
                    </a:lnTo>
                    <a:lnTo>
                      <a:pt x="201" y="3"/>
                    </a:lnTo>
                    <a:lnTo>
                      <a:pt x="177" y="5"/>
                    </a:lnTo>
                    <a:lnTo>
                      <a:pt x="155" y="9"/>
                    </a:lnTo>
                    <a:lnTo>
                      <a:pt x="133" y="7"/>
                    </a:lnTo>
                    <a:lnTo>
                      <a:pt x="109" y="7"/>
                    </a:lnTo>
                    <a:lnTo>
                      <a:pt x="95" y="0"/>
                    </a:lnTo>
                    <a:lnTo>
                      <a:pt x="84" y="5"/>
                    </a:lnTo>
                    <a:lnTo>
                      <a:pt x="57" y="11"/>
                    </a:lnTo>
                    <a:lnTo>
                      <a:pt x="46" y="27"/>
                    </a:lnTo>
                    <a:lnTo>
                      <a:pt x="15" y="5"/>
                    </a:lnTo>
                    <a:lnTo>
                      <a:pt x="0" y="40"/>
                    </a:lnTo>
                    <a:lnTo>
                      <a:pt x="22" y="69"/>
                    </a:lnTo>
                    <a:lnTo>
                      <a:pt x="38" y="104"/>
                    </a:lnTo>
                    <a:lnTo>
                      <a:pt x="77" y="155"/>
                    </a:lnTo>
                    <a:lnTo>
                      <a:pt x="131" y="199"/>
                    </a:lnTo>
                    <a:lnTo>
                      <a:pt x="168" y="246"/>
                    </a:lnTo>
                    <a:lnTo>
                      <a:pt x="162" y="259"/>
                    </a:lnTo>
                    <a:lnTo>
                      <a:pt x="170" y="262"/>
                    </a:lnTo>
                    <a:lnTo>
                      <a:pt x="188" y="272"/>
                    </a:lnTo>
                    <a:lnTo>
                      <a:pt x="226" y="292"/>
                    </a:lnTo>
                    <a:lnTo>
                      <a:pt x="235" y="297"/>
                    </a:lnTo>
                    <a:lnTo>
                      <a:pt x="235" y="266"/>
                    </a:lnTo>
                    <a:lnTo>
                      <a:pt x="252" y="220"/>
                    </a:lnTo>
                    <a:lnTo>
                      <a:pt x="277" y="211"/>
                    </a:lnTo>
                    <a:lnTo>
                      <a:pt x="268" y="184"/>
                    </a:lnTo>
                    <a:lnTo>
                      <a:pt x="308" y="177"/>
                    </a:lnTo>
                    <a:lnTo>
                      <a:pt x="294" y="135"/>
                    </a:lnTo>
                  </a:path>
                </a:pathLst>
              </a:custGeom>
              <a:noFill/>
              <a:ln w="3175">
                <a:solidFill>
                  <a:schemeClr val="tx1"/>
                </a:solidFill>
                <a:round/>
                <a:headEnd/>
                <a:tailEnd/>
              </a:ln>
            </p:spPr>
            <p:txBody>
              <a:bodyPr/>
              <a:lstStyle/>
              <a:p>
                <a:endParaRPr lang="en-US" altLang="en-US">
                  <a:latin typeface="Arial" pitchFamily="34" charset="0"/>
                  <a:ea typeface="MS PGothic" pitchFamily="34" charset="-128"/>
                </a:endParaRPr>
              </a:p>
            </p:txBody>
          </p:sp>
          <p:sp>
            <p:nvSpPr>
              <p:cNvPr id="166" name="Freeform 95"/>
              <p:cNvSpPr>
                <a:spLocks/>
              </p:cNvSpPr>
              <p:nvPr/>
            </p:nvSpPr>
            <p:spPr bwMode="auto">
              <a:xfrm>
                <a:off x="5545138" y="4394200"/>
                <a:ext cx="342900" cy="354013"/>
              </a:xfrm>
              <a:custGeom>
                <a:avLst/>
                <a:gdLst>
                  <a:gd name="T0" fmla="*/ 195 w 304"/>
                  <a:gd name="T1" fmla="*/ 22 h 319"/>
                  <a:gd name="T2" fmla="*/ 153 w 304"/>
                  <a:gd name="T3" fmla="*/ 15 h 319"/>
                  <a:gd name="T4" fmla="*/ 129 w 304"/>
                  <a:gd name="T5" fmla="*/ 9 h 319"/>
                  <a:gd name="T6" fmla="*/ 91 w 304"/>
                  <a:gd name="T7" fmla="*/ 0 h 319"/>
                  <a:gd name="T8" fmla="*/ 46 w 304"/>
                  <a:gd name="T9" fmla="*/ 8 h 319"/>
                  <a:gd name="T10" fmla="*/ 9 w 304"/>
                  <a:gd name="T11" fmla="*/ 19 h 319"/>
                  <a:gd name="T12" fmla="*/ 0 w 304"/>
                  <a:gd name="T13" fmla="*/ 31 h 319"/>
                  <a:gd name="T14" fmla="*/ 47 w 304"/>
                  <a:gd name="T15" fmla="*/ 61 h 319"/>
                  <a:gd name="T16" fmla="*/ 87 w 304"/>
                  <a:gd name="T17" fmla="*/ 110 h 319"/>
                  <a:gd name="T18" fmla="*/ 128 w 304"/>
                  <a:gd name="T19" fmla="*/ 146 h 319"/>
                  <a:gd name="T20" fmla="*/ 159 w 304"/>
                  <a:gd name="T21" fmla="*/ 203 h 319"/>
                  <a:gd name="T22" fmla="*/ 164 w 304"/>
                  <a:gd name="T23" fmla="*/ 268 h 319"/>
                  <a:gd name="T24" fmla="*/ 180 w 304"/>
                  <a:gd name="T25" fmla="*/ 319 h 319"/>
                  <a:gd name="T26" fmla="*/ 204 w 304"/>
                  <a:gd name="T27" fmla="*/ 301 h 319"/>
                  <a:gd name="T28" fmla="*/ 219 w 304"/>
                  <a:gd name="T29" fmla="*/ 252 h 319"/>
                  <a:gd name="T30" fmla="*/ 221 w 304"/>
                  <a:gd name="T31" fmla="*/ 208 h 319"/>
                  <a:gd name="T32" fmla="*/ 239 w 304"/>
                  <a:gd name="T33" fmla="*/ 188 h 319"/>
                  <a:gd name="T34" fmla="*/ 244 w 304"/>
                  <a:gd name="T35" fmla="*/ 184 h 319"/>
                  <a:gd name="T36" fmla="*/ 264 w 304"/>
                  <a:gd name="T37" fmla="*/ 194 h 319"/>
                  <a:gd name="T38" fmla="*/ 277 w 304"/>
                  <a:gd name="T39" fmla="*/ 184 h 319"/>
                  <a:gd name="T40" fmla="*/ 304 w 304"/>
                  <a:gd name="T41" fmla="*/ 179 h 319"/>
                  <a:gd name="T42" fmla="*/ 282 w 304"/>
                  <a:gd name="T43" fmla="*/ 143 h 319"/>
                  <a:gd name="T44" fmla="*/ 253 w 304"/>
                  <a:gd name="T45" fmla="*/ 121 h 319"/>
                  <a:gd name="T46" fmla="*/ 237 w 304"/>
                  <a:gd name="T47" fmla="*/ 86 h 319"/>
                  <a:gd name="T48" fmla="*/ 208 w 304"/>
                  <a:gd name="T49" fmla="*/ 75 h 319"/>
                  <a:gd name="T50" fmla="*/ 195 w 304"/>
                  <a:gd name="T51" fmla="*/ 22 h 3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4"/>
                  <a:gd name="T79" fmla="*/ 0 h 319"/>
                  <a:gd name="T80" fmla="*/ 304 w 304"/>
                  <a:gd name="T81" fmla="*/ 319 h 31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4" h="319">
                    <a:moveTo>
                      <a:pt x="195" y="22"/>
                    </a:moveTo>
                    <a:lnTo>
                      <a:pt x="153" y="15"/>
                    </a:lnTo>
                    <a:lnTo>
                      <a:pt x="129" y="9"/>
                    </a:lnTo>
                    <a:lnTo>
                      <a:pt x="91" y="0"/>
                    </a:lnTo>
                    <a:lnTo>
                      <a:pt x="46" y="8"/>
                    </a:lnTo>
                    <a:lnTo>
                      <a:pt x="9" y="19"/>
                    </a:lnTo>
                    <a:lnTo>
                      <a:pt x="0" y="31"/>
                    </a:lnTo>
                    <a:lnTo>
                      <a:pt x="47" y="61"/>
                    </a:lnTo>
                    <a:lnTo>
                      <a:pt x="87" y="110"/>
                    </a:lnTo>
                    <a:lnTo>
                      <a:pt x="128" y="146"/>
                    </a:lnTo>
                    <a:lnTo>
                      <a:pt x="159" y="203"/>
                    </a:lnTo>
                    <a:lnTo>
                      <a:pt x="164" y="268"/>
                    </a:lnTo>
                    <a:lnTo>
                      <a:pt x="180" y="319"/>
                    </a:lnTo>
                    <a:lnTo>
                      <a:pt x="204" y="301"/>
                    </a:lnTo>
                    <a:lnTo>
                      <a:pt x="219" y="252"/>
                    </a:lnTo>
                    <a:lnTo>
                      <a:pt x="221" y="208"/>
                    </a:lnTo>
                    <a:lnTo>
                      <a:pt x="239" y="188"/>
                    </a:lnTo>
                    <a:lnTo>
                      <a:pt x="244" y="184"/>
                    </a:lnTo>
                    <a:lnTo>
                      <a:pt x="264" y="194"/>
                    </a:lnTo>
                    <a:lnTo>
                      <a:pt x="277" y="184"/>
                    </a:lnTo>
                    <a:lnTo>
                      <a:pt x="304" y="179"/>
                    </a:lnTo>
                    <a:lnTo>
                      <a:pt x="282" y="143"/>
                    </a:lnTo>
                    <a:lnTo>
                      <a:pt x="253" y="121"/>
                    </a:lnTo>
                    <a:lnTo>
                      <a:pt x="237" y="86"/>
                    </a:lnTo>
                    <a:lnTo>
                      <a:pt x="208" y="75"/>
                    </a:lnTo>
                    <a:lnTo>
                      <a:pt x="195" y="22"/>
                    </a:lnTo>
                  </a:path>
                </a:pathLst>
              </a:custGeom>
              <a:noFill/>
              <a:ln w="3175">
                <a:solidFill>
                  <a:schemeClr val="tx1"/>
                </a:solidFill>
                <a:round/>
                <a:headEnd/>
                <a:tailEnd/>
              </a:ln>
            </p:spPr>
            <p:txBody>
              <a:bodyPr/>
              <a:lstStyle/>
              <a:p>
                <a:endParaRPr lang="en-US" altLang="en-US">
                  <a:latin typeface="Arial" pitchFamily="34" charset="0"/>
                  <a:ea typeface="MS PGothic" pitchFamily="34" charset="-128"/>
                </a:endParaRPr>
              </a:p>
            </p:txBody>
          </p:sp>
          <p:sp>
            <p:nvSpPr>
              <p:cNvPr id="167" name="Freeform 124"/>
              <p:cNvSpPr>
                <a:spLocks/>
              </p:cNvSpPr>
              <p:nvPr/>
            </p:nvSpPr>
            <p:spPr bwMode="auto">
              <a:xfrm>
                <a:off x="5002213" y="5221288"/>
                <a:ext cx="171450" cy="373062"/>
              </a:xfrm>
              <a:custGeom>
                <a:avLst/>
                <a:gdLst>
                  <a:gd name="T0" fmla="*/ 2147483647 w 153"/>
                  <a:gd name="T1" fmla="*/ 2147483647 h 335"/>
                  <a:gd name="T2" fmla="*/ 2147483647 w 153"/>
                  <a:gd name="T3" fmla="*/ 2147483647 h 335"/>
                  <a:gd name="T4" fmla="*/ 2147483647 w 153"/>
                  <a:gd name="T5" fmla="*/ 2147483647 h 335"/>
                  <a:gd name="T6" fmla="*/ 2147483647 w 153"/>
                  <a:gd name="T7" fmla="*/ 2147483647 h 335"/>
                  <a:gd name="T8" fmla="*/ 2147483647 w 153"/>
                  <a:gd name="T9" fmla="*/ 2147483647 h 335"/>
                  <a:gd name="T10" fmla="*/ 2147483647 w 153"/>
                  <a:gd name="T11" fmla="*/ 0 h 335"/>
                  <a:gd name="T12" fmla="*/ 0 w 153"/>
                  <a:gd name="T13" fmla="*/ 2147483647 h 335"/>
                  <a:gd name="T14" fmla="*/ 2147483647 w 153"/>
                  <a:gd name="T15" fmla="*/ 2147483647 h 335"/>
                  <a:gd name="T16" fmla="*/ 2147483647 w 153"/>
                  <a:gd name="T17" fmla="*/ 2147483647 h 335"/>
                  <a:gd name="T18" fmla="*/ 2147483647 w 153"/>
                  <a:gd name="T19" fmla="*/ 2147483647 h 335"/>
                  <a:gd name="T20" fmla="*/ 2147483647 w 153"/>
                  <a:gd name="T21" fmla="*/ 2147483647 h 335"/>
                  <a:gd name="T22" fmla="*/ 2147483647 w 153"/>
                  <a:gd name="T23" fmla="*/ 2147483647 h 335"/>
                  <a:gd name="T24" fmla="*/ 2147483647 w 153"/>
                  <a:gd name="T25" fmla="*/ 2147483647 h 335"/>
                  <a:gd name="T26" fmla="*/ 2147483647 w 153"/>
                  <a:gd name="T27" fmla="*/ 2147483647 h 335"/>
                  <a:gd name="T28" fmla="*/ 2147483647 w 153"/>
                  <a:gd name="T29" fmla="*/ 2147483647 h 335"/>
                  <a:gd name="T30" fmla="*/ 2147483647 w 153"/>
                  <a:gd name="T31" fmla="*/ 2147483647 h 335"/>
                  <a:gd name="T32" fmla="*/ 2147483647 w 153"/>
                  <a:gd name="T33" fmla="*/ 2147483647 h 335"/>
                  <a:gd name="T34" fmla="*/ 2147483647 w 153"/>
                  <a:gd name="T35" fmla="*/ 2147483647 h 335"/>
                  <a:gd name="T36" fmla="*/ 2147483647 w 153"/>
                  <a:gd name="T37" fmla="*/ 2147483647 h 335"/>
                  <a:gd name="T38" fmla="*/ 2147483647 w 153"/>
                  <a:gd name="T39" fmla="*/ 2147483647 h 335"/>
                  <a:gd name="T40" fmla="*/ 2147483647 w 153"/>
                  <a:gd name="T41" fmla="*/ 2147483647 h 335"/>
                  <a:gd name="T42" fmla="*/ 2147483647 w 153"/>
                  <a:gd name="T43" fmla="*/ 2147483647 h 335"/>
                  <a:gd name="T44" fmla="*/ 2147483647 w 153"/>
                  <a:gd name="T45" fmla="*/ 2147483647 h 335"/>
                  <a:gd name="T46" fmla="*/ 2147483647 w 153"/>
                  <a:gd name="T47" fmla="*/ 2147483647 h 335"/>
                  <a:gd name="T48" fmla="*/ 2147483647 w 153"/>
                  <a:gd name="T49" fmla="*/ 2147483647 h 335"/>
                  <a:gd name="T50" fmla="*/ 2147483647 w 153"/>
                  <a:gd name="T51" fmla="*/ 2147483647 h 335"/>
                  <a:gd name="T52" fmla="*/ 2147483647 w 153"/>
                  <a:gd name="T53" fmla="*/ 2147483647 h 33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3"/>
                  <a:gd name="T82" fmla="*/ 0 h 335"/>
                  <a:gd name="T83" fmla="*/ 153 w 153"/>
                  <a:gd name="T84" fmla="*/ 335 h 33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3" h="335">
                    <a:moveTo>
                      <a:pt x="102" y="98"/>
                    </a:moveTo>
                    <a:lnTo>
                      <a:pt x="106" y="76"/>
                    </a:lnTo>
                    <a:lnTo>
                      <a:pt x="97" y="43"/>
                    </a:lnTo>
                    <a:lnTo>
                      <a:pt x="66" y="16"/>
                    </a:lnTo>
                    <a:lnTo>
                      <a:pt x="47" y="11"/>
                    </a:lnTo>
                    <a:lnTo>
                      <a:pt x="26" y="0"/>
                    </a:lnTo>
                    <a:lnTo>
                      <a:pt x="0" y="38"/>
                    </a:lnTo>
                    <a:lnTo>
                      <a:pt x="2" y="85"/>
                    </a:lnTo>
                    <a:lnTo>
                      <a:pt x="2" y="89"/>
                    </a:lnTo>
                    <a:lnTo>
                      <a:pt x="22" y="120"/>
                    </a:lnTo>
                    <a:lnTo>
                      <a:pt x="20" y="158"/>
                    </a:lnTo>
                    <a:lnTo>
                      <a:pt x="26" y="195"/>
                    </a:lnTo>
                    <a:lnTo>
                      <a:pt x="11" y="229"/>
                    </a:lnTo>
                    <a:lnTo>
                      <a:pt x="24" y="262"/>
                    </a:lnTo>
                    <a:lnTo>
                      <a:pt x="24" y="273"/>
                    </a:lnTo>
                    <a:lnTo>
                      <a:pt x="75" y="311"/>
                    </a:lnTo>
                    <a:lnTo>
                      <a:pt x="77" y="331"/>
                    </a:lnTo>
                    <a:lnTo>
                      <a:pt x="97" y="335"/>
                    </a:lnTo>
                    <a:lnTo>
                      <a:pt x="102" y="319"/>
                    </a:lnTo>
                    <a:lnTo>
                      <a:pt x="118" y="284"/>
                    </a:lnTo>
                    <a:lnTo>
                      <a:pt x="139" y="253"/>
                    </a:lnTo>
                    <a:lnTo>
                      <a:pt x="153" y="204"/>
                    </a:lnTo>
                    <a:lnTo>
                      <a:pt x="151" y="189"/>
                    </a:lnTo>
                    <a:lnTo>
                      <a:pt x="146" y="186"/>
                    </a:lnTo>
                    <a:lnTo>
                      <a:pt x="135" y="186"/>
                    </a:lnTo>
                    <a:lnTo>
                      <a:pt x="104" y="142"/>
                    </a:lnTo>
                    <a:lnTo>
                      <a:pt x="102" y="98"/>
                    </a:lnTo>
                  </a:path>
                </a:pathLst>
              </a:custGeom>
              <a:noFill/>
              <a:ln w="3175">
                <a:solidFill>
                  <a:schemeClr val="tx1"/>
                </a:solidFill>
                <a:round/>
                <a:headEnd/>
                <a:tailEnd/>
              </a:ln>
            </p:spPr>
            <p:txBody>
              <a:bodyPr/>
              <a:lstStyle/>
              <a:p>
                <a:endParaRPr lang="en-GB">
                  <a:latin typeface="Arial" pitchFamily="34" charset="0"/>
                  <a:ea typeface="MS PGothic" pitchFamily="34" charset="-128"/>
                </a:endParaRPr>
              </a:p>
            </p:txBody>
          </p:sp>
          <p:sp>
            <p:nvSpPr>
              <p:cNvPr id="168" name="Freeform 126"/>
              <p:cNvSpPr>
                <a:spLocks/>
              </p:cNvSpPr>
              <p:nvPr/>
            </p:nvSpPr>
            <p:spPr bwMode="auto">
              <a:xfrm>
                <a:off x="4443413" y="4746625"/>
                <a:ext cx="525462" cy="449263"/>
              </a:xfrm>
              <a:custGeom>
                <a:avLst/>
                <a:gdLst>
                  <a:gd name="T0" fmla="*/ 2147483647 w 467"/>
                  <a:gd name="T1" fmla="*/ 2147483647 h 401"/>
                  <a:gd name="T2" fmla="*/ 2147483647 w 467"/>
                  <a:gd name="T3" fmla="*/ 2147483647 h 401"/>
                  <a:gd name="T4" fmla="*/ 2147483647 w 467"/>
                  <a:gd name="T5" fmla="*/ 2147483647 h 401"/>
                  <a:gd name="T6" fmla="*/ 2147483647 w 467"/>
                  <a:gd name="T7" fmla="*/ 2147483647 h 401"/>
                  <a:gd name="T8" fmla="*/ 2147483647 w 467"/>
                  <a:gd name="T9" fmla="*/ 0 h 401"/>
                  <a:gd name="T10" fmla="*/ 2147483647 w 467"/>
                  <a:gd name="T11" fmla="*/ 2147483647 h 401"/>
                  <a:gd name="T12" fmla="*/ 2147483647 w 467"/>
                  <a:gd name="T13" fmla="*/ 2147483647 h 401"/>
                  <a:gd name="T14" fmla="*/ 2147483647 w 467"/>
                  <a:gd name="T15" fmla="*/ 2147483647 h 401"/>
                  <a:gd name="T16" fmla="*/ 2147483647 w 467"/>
                  <a:gd name="T17" fmla="*/ 2147483647 h 401"/>
                  <a:gd name="T18" fmla="*/ 2147483647 w 467"/>
                  <a:gd name="T19" fmla="*/ 2147483647 h 401"/>
                  <a:gd name="T20" fmla="*/ 2147483647 w 467"/>
                  <a:gd name="T21" fmla="*/ 2147483647 h 401"/>
                  <a:gd name="T22" fmla="*/ 0 w 467"/>
                  <a:gd name="T23" fmla="*/ 2147483647 h 401"/>
                  <a:gd name="T24" fmla="*/ 2147483647 w 467"/>
                  <a:gd name="T25" fmla="*/ 2147483647 h 401"/>
                  <a:gd name="T26" fmla="*/ 2147483647 w 467"/>
                  <a:gd name="T27" fmla="*/ 2147483647 h 401"/>
                  <a:gd name="T28" fmla="*/ 2147483647 w 467"/>
                  <a:gd name="T29" fmla="*/ 2147483647 h 401"/>
                  <a:gd name="T30" fmla="*/ 2147483647 w 467"/>
                  <a:gd name="T31" fmla="*/ 2147483647 h 401"/>
                  <a:gd name="T32" fmla="*/ 2147483647 w 467"/>
                  <a:gd name="T33" fmla="*/ 2147483647 h 401"/>
                  <a:gd name="T34" fmla="*/ 2147483647 w 467"/>
                  <a:gd name="T35" fmla="*/ 2147483647 h 401"/>
                  <a:gd name="T36" fmla="*/ 2147483647 w 467"/>
                  <a:gd name="T37" fmla="*/ 2147483647 h 401"/>
                  <a:gd name="T38" fmla="*/ 2147483647 w 467"/>
                  <a:gd name="T39" fmla="*/ 2147483647 h 401"/>
                  <a:gd name="T40" fmla="*/ 2147483647 w 467"/>
                  <a:gd name="T41" fmla="*/ 2147483647 h 401"/>
                  <a:gd name="T42" fmla="*/ 2147483647 w 467"/>
                  <a:gd name="T43" fmla="*/ 2147483647 h 401"/>
                  <a:gd name="T44" fmla="*/ 2147483647 w 467"/>
                  <a:gd name="T45" fmla="*/ 2147483647 h 401"/>
                  <a:gd name="T46" fmla="*/ 2147483647 w 467"/>
                  <a:gd name="T47" fmla="*/ 2147483647 h 401"/>
                  <a:gd name="T48" fmla="*/ 2147483647 w 467"/>
                  <a:gd name="T49" fmla="*/ 2147483647 h 401"/>
                  <a:gd name="T50" fmla="*/ 2147483647 w 467"/>
                  <a:gd name="T51" fmla="*/ 2147483647 h 401"/>
                  <a:gd name="T52" fmla="*/ 2147483647 w 467"/>
                  <a:gd name="T53" fmla="*/ 2147483647 h 401"/>
                  <a:gd name="T54" fmla="*/ 2147483647 w 467"/>
                  <a:gd name="T55" fmla="*/ 2147483647 h 401"/>
                  <a:gd name="T56" fmla="*/ 2147483647 w 467"/>
                  <a:gd name="T57" fmla="*/ 2147483647 h 401"/>
                  <a:gd name="T58" fmla="*/ 2147483647 w 467"/>
                  <a:gd name="T59" fmla="*/ 2147483647 h 401"/>
                  <a:gd name="T60" fmla="*/ 2147483647 w 467"/>
                  <a:gd name="T61" fmla="*/ 2147483647 h 401"/>
                  <a:gd name="T62" fmla="*/ 2147483647 w 467"/>
                  <a:gd name="T63" fmla="*/ 2147483647 h 401"/>
                  <a:gd name="T64" fmla="*/ 2147483647 w 467"/>
                  <a:gd name="T65" fmla="*/ 2147483647 h 4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67"/>
                  <a:gd name="T100" fmla="*/ 0 h 401"/>
                  <a:gd name="T101" fmla="*/ 467 w 467"/>
                  <a:gd name="T102" fmla="*/ 401 h 4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67" h="401">
                    <a:moveTo>
                      <a:pt x="429" y="96"/>
                    </a:moveTo>
                    <a:lnTo>
                      <a:pt x="416" y="54"/>
                    </a:lnTo>
                    <a:lnTo>
                      <a:pt x="376" y="76"/>
                    </a:lnTo>
                    <a:lnTo>
                      <a:pt x="321" y="62"/>
                    </a:lnTo>
                    <a:lnTo>
                      <a:pt x="297" y="56"/>
                    </a:lnTo>
                    <a:lnTo>
                      <a:pt x="285" y="36"/>
                    </a:lnTo>
                    <a:lnTo>
                      <a:pt x="243" y="5"/>
                    </a:lnTo>
                    <a:lnTo>
                      <a:pt x="241" y="3"/>
                    </a:lnTo>
                    <a:lnTo>
                      <a:pt x="232" y="1"/>
                    </a:lnTo>
                    <a:lnTo>
                      <a:pt x="212" y="0"/>
                    </a:lnTo>
                    <a:lnTo>
                      <a:pt x="204" y="14"/>
                    </a:lnTo>
                    <a:lnTo>
                      <a:pt x="186" y="25"/>
                    </a:lnTo>
                    <a:lnTo>
                      <a:pt x="172" y="34"/>
                    </a:lnTo>
                    <a:lnTo>
                      <a:pt x="170" y="67"/>
                    </a:lnTo>
                    <a:lnTo>
                      <a:pt x="152" y="78"/>
                    </a:lnTo>
                    <a:lnTo>
                      <a:pt x="137" y="94"/>
                    </a:lnTo>
                    <a:lnTo>
                      <a:pt x="144" y="116"/>
                    </a:lnTo>
                    <a:lnTo>
                      <a:pt x="126" y="124"/>
                    </a:lnTo>
                    <a:lnTo>
                      <a:pt x="108" y="116"/>
                    </a:lnTo>
                    <a:lnTo>
                      <a:pt x="90" y="107"/>
                    </a:lnTo>
                    <a:lnTo>
                      <a:pt x="71" y="116"/>
                    </a:lnTo>
                    <a:lnTo>
                      <a:pt x="51" y="122"/>
                    </a:lnTo>
                    <a:lnTo>
                      <a:pt x="29" y="125"/>
                    </a:lnTo>
                    <a:lnTo>
                      <a:pt x="0" y="120"/>
                    </a:lnTo>
                    <a:lnTo>
                      <a:pt x="6" y="160"/>
                    </a:lnTo>
                    <a:lnTo>
                      <a:pt x="22" y="191"/>
                    </a:lnTo>
                    <a:lnTo>
                      <a:pt x="39" y="186"/>
                    </a:lnTo>
                    <a:lnTo>
                      <a:pt x="50" y="160"/>
                    </a:lnTo>
                    <a:lnTo>
                      <a:pt x="77" y="144"/>
                    </a:lnTo>
                    <a:lnTo>
                      <a:pt x="108" y="189"/>
                    </a:lnTo>
                    <a:lnTo>
                      <a:pt x="133" y="237"/>
                    </a:lnTo>
                    <a:lnTo>
                      <a:pt x="164" y="266"/>
                    </a:lnTo>
                    <a:lnTo>
                      <a:pt x="133" y="253"/>
                    </a:lnTo>
                    <a:lnTo>
                      <a:pt x="142" y="279"/>
                    </a:lnTo>
                    <a:lnTo>
                      <a:pt x="192" y="317"/>
                    </a:lnTo>
                    <a:lnTo>
                      <a:pt x="192" y="315"/>
                    </a:lnTo>
                    <a:lnTo>
                      <a:pt x="214" y="344"/>
                    </a:lnTo>
                    <a:lnTo>
                      <a:pt x="234" y="342"/>
                    </a:lnTo>
                    <a:lnTo>
                      <a:pt x="235" y="341"/>
                    </a:lnTo>
                    <a:lnTo>
                      <a:pt x="270" y="350"/>
                    </a:lnTo>
                    <a:lnTo>
                      <a:pt x="319" y="386"/>
                    </a:lnTo>
                    <a:lnTo>
                      <a:pt x="339" y="401"/>
                    </a:lnTo>
                    <a:lnTo>
                      <a:pt x="345" y="388"/>
                    </a:lnTo>
                    <a:lnTo>
                      <a:pt x="308" y="341"/>
                    </a:lnTo>
                    <a:lnTo>
                      <a:pt x="254" y="297"/>
                    </a:lnTo>
                    <a:lnTo>
                      <a:pt x="215" y="246"/>
                    </a:lnTo>
                    <a:lnTo>
                      <a:pt x="199" y="211"/>
                    </a:lnTo>
                    <a:lnTo>
                      <a:pt x="177" y="182"/>
                    </a:lnTo>
                    <a:lnTo>
                      <a:pt x="192" y="147"/>
                    </a:lnTo>
                    <a:lnTo>
                      <a:pt x="223" y="169"/>
                    </a:lnTo>
                    <a:lnTo>
                      <a:pt x="234" y="153"/>
                    </a:lnTo>
                    <a:lnTo>
                      <a:pt x="261" y="147"/>
                    </a:lnTo>
                    <a:lnTo>
                      <a:pt x="272" y="142"/>
                    </a:lnTo>
                    <a:lnTo>
                      <a:pt x="286" y="149"/>
                    </a:lnTo>
                    <a:lnTo>
                      <a:pt x="310" y="149"/>
                    </a:lnTo>
                    <a:lnTo>
                      <a:pt x="332" y="151"/>
                    </a:lnTo>
                    <a:lnTo>
                      <a:pt x="354" y="147"/>
                    </a:lnTo>
                    <a:lnTo>
                      <a:pt x="378" y="145"/>
                    </a:lnTo>
                    <a:lnTo>
                      <a:pt x="399" y="153"/>
                    </a:lnTo>
                    <a:lnTo>
                      <a:pt x="410" y="149"/>
                    </a:lnTo>
                    <a:lnTo>
                      <a:pt x="423" y="166"/>
                    </a:lnTo>
                    <a:lnTo>
                      <a:pt x="440" y="175"/>
                    </a:lnTo>
                    <a:lnTo>
                      <a:pt x="447" y="160"/>
                    </a:lnTo>
                    <a:lnTo>
                      <a:pt x="449" y="133"/>
                    </a:lnTo>
                    <a:lnTo>
                      <a:pt x="467" y="129"/>
                    </a:lnTo>
                    <a:lnTo>
                      <a:pt x="436" y="118"/>
                    </a:lnTo>
                    <a:lnTo>
                      <a:pt x="429" y="96"/>
                    </a:lnTo>
                  </a:path>
                </a:pathLst>
              </a:custGeom>
              <a:solidFill>
                <a:srgbClr val="00B0F0"/>
              </a:solidFill>
              <a:ln w="3175">
                <a:solidFill>
                  <a:schemeClr val="tx1"/>
                </a:solidFill>
                <a:round/>
                <a:headEnd/>
                <a:tailEnd/>
              </a:ln>
            </p:spPr>
            <p:txBody>
              <a:bodyPr/>
              <a:lstStyle/>
              <a:p>
                <a:endParaRPr lang="en-GB">
                  <a:solidFill>
                    <a:srgbClr val="3399CC"/>
                  </a:solidFill>
                </a:endParaRPr>
              </a:p>
            </p:txBody>
          </p:sp>
          <p:sp>
            <p:nvSpPr>
              <p:cNvPr id="169" name="Freeform 201"/>
              <p:cNvSpPr>
                <a:spLocks/>
              </p:cNvSpPr>
              <p:nvPr/>
            </p:nvSpPr>
            <p:spPr bwMode="auto">
              <a:xfrm>
                <a:off x="4900613" y="5122863"/>
                <a:ext cx="134937" cy="190500"/>
              </a:xfrm>
              <a:custGeom>
                <a:avLst/>
                <a:gdLst>
                  <a:gd name="T0" fmla="*/ 0 w 120"/>
                  <a:gd name="T1" fmla="*/ 96 h 168"/>
                  <a:gd name="T2" fmla="*/ 8 w 120"/>
                  <a:gd name="T3" fmla="*/ 56 h 168"/>
                  <a:gd name="T4" fmla="*/ 16 w 120"/>
                  <a:gd name="T5" fmla="*/ 28 h 168"/>
                  <a:gd name="T6" fmla="*/ 40 w 120"/>
                  <a:gd name="T7" fmla="*/ 16 h 168"/>
                  <a:gd name="T8" fmla="*/ 80 w 120"/>
                  <a:gd name="T9" fmla="*/ 0 h 168"/>
                  <a:gd name="T10" fmla="*/ 108 w 120"/>
                  <a:gd name="T11" fmla="*/ 16 h 168"/>
                  <a:gd name="T12" fmla="*/ 116 w 120"/>
                  <a:gd name="T13" fmla="*/ 56 h 168"/>
                  <a:gd name="T14" fmla="*/ 120 w 120"/>
                  <a:gd name="T15" fmla="*/ 84 h 168"/>
                  <a:gd name="T16" fmla="*/ 92 w 120"/>
                  <a:gd name="T17" fmla="*/ 116 h 168"/>
                  <a:gd name="T18" fmla="*/ 92 w 120"/>
                  <a:gd name="T19" fmla="*/ 168 h 168"/>
                  <a:gd name="T20" fmla="*/ 0 w 120"/>
                  <a:gd name="T21" fmla="*/ 96 h 1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
                  <a:gd name="T34" fmla="*/ 0 h 168"/>
                  <a:gd name="T35" fmla="*/ 120 w 120"/>
                  <a:gd name="T36" fmla="*/ 168 h 1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 h="168">
                    <a:moveTo>
                      <a:pt x="0" y="96"/>
                    </a:moveTo>
                    <a:lnTo>
                      <a:pt x="8" y="56"/>
                    </a:lnTo>
                    <a:lnTo>
                      <a:pt x="16" y="28"/>
                    </a:lnTo>
                    <a:lnTo>
                      <a:pt x="40" y="16"/>
                    </a:lnTo>
                    <a:lnTo>
                      <a:pt x="80" y="0"/>
                    </a:lnTo>
                    <a:lnTo>
                      <a:pt x="108" y="16"/>
                    </a:lnTo>
                    <a:lnTo>
                      <a:pt x="116" y="56"/>
                    </a:lnTo>
                    <a:lnTo>
                      <a:pt x="120" y="84"/>
                    </a:lnTo>
                    <a:lnTo>
                      <a:pt x="92" y="116"/>
                    </a:lnTo>
                    <a:lnTo>
                      <a:pt x="92" y="168"/>
                    </a:lnTo>
                    <a:lnTo>
                      <a:pt x="0" y="96"/>
                    </a:lnTo>
                    <a:close/>
                  </a:path>
                </a:pathLst>
              </a:custGeom>
              <a:noFill/>
              <a:ln w="3175">
                <a:solidFill>
                  <a:schemeClr val="tx1"/>
                </a:solidFill>
                <a:round/>
                <a:headEnd/>
                <a:tailEnd/>
              </a:ln>
            </p:spPr>
            <p:txBody>
              <a:bodyPr/>
              <a:lstStyle/>
              <a:p>
                <a:endParaRPr lang="en-US" altLang="en-US">
                  <a:latin typeface="Arial" pitchFamily="34" charset="0"/>
                  <a:ea typeface="MS PGothic" pitchFamily="34" charset="-128"/>
                </a:endParaRPr>
              </a:p>
            </p:txBody>
          </p:sp>
          <p:grpSp>
            <p:nvGrpSpPr>
              <p:cNvPr id="170" name="Group 39"/>
              <p:cNvGrpSpPr>
                <a:grpSpLocks/>
              </p:cNvGrpSpPr>
              <p:nvPr/>
            </p:nvGrpSpPr>
            <p:grpSpPr bwMode="auto">
              <a:xfrm>
                <a:off x="5664200" y="4822825"/>
                <a:ext cx="1943100" cy="1116013"/>
                <a:chOff x="3568" y="3158"/>
                <a:chExt cx="1224" cy="703"/>
              </a:xfrm>
              <a:solidFill>
                <a:srgbClr val="FFFF00"/>
              </a:solidFill>
            </p:grpSpPr>
            <p:sp>
              <p:nvSpPr>
                <p:cNvPr id="251" name="Freeform 79"/>
                <p:cNvSpPr>
                  <a:spLocks/>
                </p:cNvSpPr>
                <p:nvPr/>
              </p:nvSpPr>
              <p:spPr bwMode="auto">
                <a:xfrm>
                  <a:off x="3568" y="3387"/>
                  <a:ext cx="175" cy="175"/>
                </a:xfrm>
                <a:custGeom>
                  <a:avLst/>
                  <a:gdLst>
                    <a:gd name="T0" fmla="*/ 166 w 246"/>
                    <a:gd name="T1" fmla="*/ 103 h 248"/>
                    <a:gd name="T2" fmla="*/ 204 w 246"/>
                    <a:gd name="T3" fmla="*/ 103 h 248"/>
                    <a:gd name="T4" fmla="*/ 220 w 246"/>
                    <a:gd name="T5" fmla="*/ 101 h 248"/>
                    <a:gd name="T6" fmla="*/ 246 w 246"/>
                    <a:gd name="T7" fmla="*/ 88 h 248"/>
                    <a:gd name="T8" fmla="*/ 228 w 246"/>
                    <a:gd name="T9" fmla="*/ 64 h 248"/>
                    <a:gd name="T10" fmla="*/ 158 w 246"/>
                    <a:gd name="T11" fmla="*/ 41 h 248"/>
                    <a:gd name="T12" fmla="*/ 140 w 246"/>
                    <a:gd name="T13" fmla="*/ 0 h 248"/>
                    <a:gd name="T14" fmla="*/ 124 w 246"/>
                    <a:gd name="T15" fmla="*/ 4 h 248"/>
                    <a:gd name="T16" fmla="*/ 104 w 246"/>
                    <a:gd name="T17" fmla="*/ 17 h 248"/>
                    <a:gd name="T18" fmla="*/ 67 w 246"/>
                    <a:gd name="T19" fmla="*/ 4 h 248"/>
                    <a:gd name="T20" fmla="*/ 27 w 246"/>
                    <a:gd name="T21" fmla="*/ 24 h 248"/>
                    <a:gd name="T22" fmla="*/ 7 w 246"/>
                    <a:gd name="T23" fmla="*/ 57 h 248"/>
                    <a:gd name="T24" fmla="*/ 31 w 246"/>
                    <a:gd name="T25" fmla="*/ 75 h 248"/>
                    <a:gd name="T26" fmla="*/ 34 w 246"/>
                    <a:gd name="T27" fmla="*/ 97 h 248"/>
                    <a:gd name="T28" fmla="*/ 16 w 246"/>
                    <a:gd name="T29" fmla="*/ 130 h 248"/>
                    <a:gd name="T30" fmla="*/ 0 w 246"/>
                    <a:gd name="T31" fmla="*/ 172 h 248"/>
                    <a:gd name="T32" fmla="*/ 22 w 246"/>
                    <a:gd name="T33" fmla="*/ 185 h 248"/>
                    <a:gd name="T34" fmla="*/ 67 w 246"/>
                    <a:gd name="T35" fmla="*/ 172 h 248"/>
                    <a:gd name="T36" fmla="*/ 45 w 246"/>
                    <a:gd name="T37" fmla="*/ 197 h 248"/>
                    <a:gd name="T38" fmla="*/ 25 w 246"/>
                    <a:gd name="T39" fmla="*/ 248 h 248"/>
                    <a:gd name="T40" fmla="*/ 38 w 246"/>
                    <a:gd name="T41" fmla="*/ 230 h 248"/>
                    <a:gd name="T42" fmla="*/ 71 w 246"/>
                    <a:gd name="T43" fmla="*/ 186 h 248"/>
                    <a:gd name="T44" fmla="*/ 116 w 246"/>
                    <a:gd name="T45" fmla="*/ 135 h 248"/>
                    <a:gd name="T46" fmla="*/ 151 w 246"/>
                    <a:gd name="T47" fmla="*/ 117 h 248"/>
                    <a:gd name="T48" fmla="*/ 166 w 246"/>
                    <a:gd name="T49" fmla="*/ 103 h 2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6"/>
                    <a:gd name="T76" fmla="*/ 0 h 248"/>
                    <a:gd name="T77" fmla="*/ 246 w 246"/>
                    <a:gd name="T78" fmla="*/ 248 h 2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6" h="248">
                      <a:moveTo>
                        <a:pt x="166" y="103"/>
                      </a:moveTo>
                      <a:lnTo>
                        <a:pt x="204" y="103"/>
                      </a:lnTo>
                      <a:lnTo>
                        <a:pt x="220" y="101"/>
                      </a:lnTo>
                      <a:lnTo>
                        <a:pt x="246" y="88"/>
                      </a:lnTo>
                      <a:lnTo>
                        <a:pt x="228" y="64"/>
                      </a:lnTo>
                      <a:lnTo>
                        <a:pt x="158" y="41"/>
                      </a:lnTo>
                      <a:lnTo>
                        <a:pt x="140" y="0"/>
                      </a:lnTo>
                      <a:lnTo>
                        <a:pt x="124" y="4"/>
                      </a:lnTo>
                      <a:lnTo>
                        <a:pt x="104" y="17"/>
                      </a:lnTo>
                      <a:lnTo>
                        <a:pt x="67" y="4"/>
                      </a:lnTo>
                      <a:lnTo>
                        <a:pt x="27" y="24"/>
                      </a:lnTo>
                      <a:lnTo>
                        <a:pt x="7" y="57"/>
                      </a:lnTo>
                      <a:lnTo>
                        <a:pt x="31" y="75"/>
                      </a:lnTo>
                      <a:lnTo>
                        <a:pt x="34" y="97"/>
                      </a:lnTo>
                      <a:lnTo>
                        <a:pt x="16" y="130"/>
                      </a:lnTo>
                      <a:lnTo>
                        <a:pt x="0" y="172"/>
                      </a:lnTo>
                      <a:lnTo>
                        <a:pt x="22" y="185"/>
                      </a:lnTo>
                      <a:lnTo>
                        <a:pt x="67" y="172"/>
                      </a:lnTo>
                      <a:lnTo>
                        <a:pt x="45" y="197"/>
                      </a:lnTo>
                      <a:lnTo>
                        <a:pt x="25" y="248"/>
                      </a:lnTo>
                      <a:lnTo>
                        <a:pt x="38" y="230"/>
                      </a:lnTo>
                      <a:lnTo>
                        <a:pt x="71" y="186"/>
                      </a:lnTo>
                      <a:lnTo>
                        <a:pt x="116" y="135"/>
                      </a:lnTo>
                      <a:lnTo>
                        <a:pt x="151" y="117"/>
                      </a:lnTo>
                      <a:lnTo>
                        <a:pt x="166" y="103"/>
                      </a:lnTo>
                    </a:path>
                  </a:pathLst>
                </a:custGeom>
                <a:noFill/>
                <a:ln w="3175">
                  <a:solidFill>
                    <a:schemeClr val="tx1"/>
                  </a:solidFill>
                  <a:round/>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en-US" altLang="en-US">
                    <a:ea typeface="MS PGothic" pitchFamily="34" charset="-128"/>
                  </a:endParaRPr>
                </a:p>
              </p:txBody>
            </p:sp>
            <p:grpSp>
              <p:nvGrpSpPr>
                <p:cNvPr id="252" name="Group 41"/>
                <p:cNvGrpSpPr>
                  <a:grpSpLocks/>
                </p:cNvGrpSpPr>
                <p:nvPr/>
              </p:nvGrpSpPr>
              <p:grpSpPr bwMode="auto">
                <a:xfrm>
                  <a:off x="3577" y="3158"/>
                  <a:ext cx="1215" cy="703"/>
                  <a:chOff x="3577" y="3053"/>
                  <a:chExt cx="1215" cy="703"/>
                </a:xfrm>
                <a:grpFill/>
              </p:grpSpPr>
              <p:sp>
                <p:nvSpPr>
                  <p:cNvPr id="253" name="Freeform 112"/>
                  <p:cNvSpPr>
                    <a:spLocks/>
                  </p:cNvSpPr>
                  <p:nvPr/>
                </p:nvSpPr>
                <p:spPr bwMode="auto">
                  <a:xfrm>
                    <a:off x="3586" y="3053"/>
                    <a:ext cx="1206" cy="668"/>
                  </a:xfrm>
                  <a:custGeom>
                    <a:avLst/>
                    <a:gdLst>
                      <a:gd name="T0" fmla="*/ 1513 w 1701"/>
                      <a:gd name="T1" fmla="*/ 458 h 950"/>
                      <a:gd name="T2" fmla="*/ 1651 w 1701"/>
                      <a:gd name="T3" fmla="*/ 410 h 950"/>
                      <a:gd name="T4" fmla="*/ 1677 w 1701"/>
                      <a:gd name="T5" fmla="*/ 376 h 950"/>
                      <a:gd name="T6" fmla="*/ 1615 w 1701"/>
                      <a:gd name="T7" fmla="*/ 297 h 950"/>
                      <a:gd name="T8" fmla="*/ 1558 w 1701"/>
                      <a:gd name="T9" fmla="*/ 210 h 950"/>
                      <a:gd name="T10" fmla="*/ 1595 w 1701"/>
                      <a:gd name="T11" fmla="*/ 140 h 950"/>
                      <a:gd name="T12" fmla="*/ 1511 w 1701"/>
                      <a:gd name="T13" fmla="*/ 115 h 950"/>
                      <a:gd name="T14" fmla="*/ 1435 w 1701"/>
                      <a:gd name="T15" fmla="*/ 47 h 950"/>
                      <a:gd name="T16" fmla="*/ 1349 w 1701"/>
                      <a:gd name="T17" fmla="*/ 7 h 950"/>
                      <a:gd name="T18" fmla="*/ 1265 w 1701"/>
                      <a:gd name="T19" fmla="*/ 42 h 950"/>
                      <a:gd name="T20" fmla="*/ 1159 w 1701"/>
                      <a:gd name="T21" fmla="*/ 140 h 950"/>
                      <a:gd name="T22" fmla="*/ 1088 w 1701"/>
                      <a:gd name="T23" fmla="*/ 157 h 950"/>
                      <a:gd name="T24" fmla="*/ 981 w 1701"/>
                      <a:gd name="T25" fmla="*/ 210 h 950"/>
                      <a:gd name="T26" fmla="*/ 928 w 1701"/>
                      <a:gd name="T27" fmla="*/ 221 h 950"/>
                      <a:gd name="T28" fmla="*/ 837 w 1701"/>
                      <a:gd name="T29" fmla="*/ 223 h 950"/>
                      <a:gd name="T30" fmla="*/ 722 w 1701"/>
                      <a:gd name="T31" fmla="*/ 204 h 950"/>
                      <a:gd name="T32" fmla="*/ 649 w 1701"/>
                      <a:gd name="T33" fmla="*/ 197 h 950"/>
                      <a:gd name="T34" fmla="*/ 472 w 1701"/>
                      <a:gd name="T35" fmla="*/ 279 h 950"/>
                      <a:gd name="T36" fmla="*/ 363 w 1701"/>
                      <a:gd name="T37" fmla="*/ 374 h 950"/>
                      <a:gd name="T38" fmla="*/ 261 w 1701"/>
                      <a:gd name="T39" fmla="*/ 388 h 950"/>
                      <a:gd name="T40" fmla="*/ 281 w 1701"/>
                      <a:gd name="T41" fmla="*/ 432 h 950"/>
                      <a:gd name="T42" fmla="*/ 228 w 1701"/>
                      <a:gd name="T43" fmla="*/ 460 h 950"/>
                      <a:gd name="T44" fmla="*/ 203 w 1701"/>
                      <a:gd name="T45" fmla="*/ 498 h 950"/>
                      <a:gd name="T46" fmla="*/ 120 w 1701"/>
                      <a:gd name="T47" fmla="*/ 498 h 950"/>
                      <a:gd name="T48" fmla="*/ 38 w 1701"/>
                      <a:gd name="T49" fmla="*/ 529 h 950"/>
                      <a:gd name="T50" fmla="*/ 59 w 1701"/>
                      <a:gd name="T51" fmla="*/ 620 h 950"/>
                      <a:gd name="T52" fmla="*/ 99 w 1701"/>
                      <a:gd name="T53" fmla="*/ 689 h 950"/>
                      <a:gd name="T54" fmla="*/ 113 w 1701"/>
                      <a:gd name="T55" fmla="*/ 746 h 950"/>
                      <a:gd name="T56" fmla="*/ 44 w 1701"/>
                      <a:gd name="T57" fmla="*/ 739 h 950"/>
                      <a:gd name="T58" fmla="*/ 77 w 1701"/>
                      <a:gd name="T59" fmla="*/ 788 h 950"/>
                      <a:gd name="T60" fmla="*/ 120 w 1701"/>
                      <a:gd name="T61" fmla="*/ 832 h 950"/>
                      <a:gd name="T62" fmla="*/ 181 w 1701"/>
                      <a:gd name="T63" fmla="*/ 879 h 950"/>
                      <a:gd name="T64" fmla="*/ 232 w 1701"/>
                      <a:gd name="T65" fmla="*/ 886 h 950"/>
                      <a:gd name="T66" fmla="*/ 199 w 1701"/>
                      <a:gd name="T67" fmla="*/ 919 h 950"/>
                      <a:gd name="T68" fmla="*/ 243 w 1701"/>
                      <a:gd name="T69" fmla="*/ 921 h 950"/>
                      <a:gd name="T70" fmla="*/ 268 w 1701"/>
                      <a:gd name="T71" fmla="*/ 903 h 950"/>
                      <a:gd name="T72" fmla="*/ 341 w 1701"/>
                      <a:gd name="T73" fmla="*/ 928 h 950"/>
                      <a:gd name="T74" fmla="*/ 463 w 1701"/>
                      <a:gd name="T75" fmla="*/ 926 h 950"/>
                      <a:gd name="T76" fmla="*/ 560 w 1701"/>
                      <a:gd name="T77" fmla="*/ 850 h 950"/>
                      <a:gd name="T78" fmla="*/ 722 w 1701"/>
                      <a:gd name="T79" fmla="*/ 875 h 950"/>
                      <a:gd name="T80" fmla="*/ 813 w 1701"/>
                      <a:gd name="T81" fmla="*/ 786 h 950"/>
                      <a:gd name="T82" fmla="*/ 919 w 1701"/>
                      <a:gd name="T83" fmla="*/ 746 h 950"/>
                      <a:gd name="T84" fmla="*/ 952 w 1701"/>
                      <a:gd name="T85" fmla="*/ 790 h 950"/>
                      <a:gd name="T86" fmla="*/ 1008 w 1701"/>
                      <a:gd name="T87" fmla="*/ 790 h 950"/>
                      <a:gd name="T88" fmla="*/ 1046 w 1701"/>
                      <a:gd name="T89" fmla="*/ 708 h 950"/>
                      <a:gd name="T90" fmla="*/ 1218 w 1701"/>
                      <a:gd name="T91" fmla="*/ 647 h 950"/>
                      <a:gd name="T92" fmla="*/ 1405 w 1701"/>
                      <a:gd name="T93" fmla="*/ 529 h 95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701"/>
                      <a:gd name="T142" fmla="*/ 0 h 950"/>
                      <a:gd name="T143" fmla="*/ 1701 w 1701"/>
                      <a:gd name="T144" fmla="*/ 950 h 95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701" h="950">
                        <a:moveTo>
                          <a:pt x="1464" y="492"/>
                        </a:moveTo>
                        <a:lnTo>
                          <a:pt x="1493" y="491"/>
                        </a:lnTo>
                        <a:lnTo>
                          <a:pt x="1513" y="458"/>
                        </a:lnTo>
                        <a:lnTo>
                          <a:pt x="1560" y="434"/>
                        </a:lnTo>
                        <a:lnTo>
                          <a:pt x="1617" y="425"/>
                        </a:lnTo>
                        <a:lnTo>
                          <a:pt x="1651" y="410"/>
                        </a:lnTo>
                        <a:lnTo>
                          <a:pt x="1668" y="423"/>
                        </a:lnTo>
                        <a:lnTo>
                          <a:pt x="1701" y="396"/>
                        </a:lnTo>
                        <a:lnTo>
                          <a:pt x="1677" y="376"/>
                        </a:lnTo>
                        <a:lnTo>
                          <a:pt x="1657" y="343"/>
                        </a:lnTo>
                        <a:lnTo>
                          <a:pt x="1630" y="337"/>
                        </a:lnTo>
                        <a:lnTo>
                          <a:pt x="1615" y="297"/>
                        </a:lnTo>
                        <a:lnTo>
                          <a:pt x="1611" y="279"/>
                        </a:lnTo>
                        <a:lnTo>
                          <a:pt x="1586" y="255"/>
                        </a:lnTo>
                        <a:lnTo>
                          <a:pt x="1558" y="210"/>
                        </a:lnTo>
                        <a:lnTo>
                          <a:pt x="1538" y="184"/>
                        </a:lnTo>
                        <a:lnTo>
                          <a:pt x="1555" y="144"/>
                        </a:lnTo>
                        <a:lnTo>
                          <a:pt x="1595" y="140"/>
                        </a:lnTo>
                        <a:lnTo>
                          <a:pt x="1582" y="133"/>
                        </a:lnTo>
                        <a:lnTo>
                          <a:pt x="1540" y="113"/>
                        </a:lnTo>
                        <a:lnTo>
                          <a:pt x="1511" y="115"/>
                        </a:lnTo>
                        <a:lnTo>
                          <a:pt x="1480" y="126"/>
                        </a:lnTo>
                        <a:lnTo>
                          <a:pt x="1451" y="100"/>
                        </a:lnTo>
                        <a:lnTo>
                          <a:pt x="1435" y="47"/>
                        </a:lnTo>
                        <a:lnTo>
                          <a:pt x="1405" y="26"/>
                        </a:lnTo>
                        <a:lnTo>
                          <a:pt x="1383" y="27"/>
                        </a:lnTo>
                        <a:lnTo>
                          <a:pt x="1349" y="7"/>
                        </a:lnTo>
                        <a:lnTo>
                          <a:pt x="1323" y="0"/>
                        </a:lnTo>
                        <a:lnTo>
                          <a:pt x="1298" y="26"/>
                        </a:lnTo>
                        <a:lnTo>
                          <a:pt x="1265" y="42"/>
                        </a:lnTo>
                        <a:lnTo>
                          <a:pt x="1236" y="46"/>
                        </a:lnTo>
                        <a:lnTo>
                          <a:pt x="1209" y="97"/>
                        </a:lnTo>
                        <a:lnTo>
                          <a:pt x="1159" y="140"/>
                        </a:lnTo>
                        <a:lnTo>
                          <a:pt x="1147" y="157"/>
                        </a:lnTo>
                        <a:lnTo>
                          <a:pt x="1117" y="157"/>
                        </a:lnTo>
                        <a:lnTo>
                          <a:pt x="1088" y="157"/>
                        </a:lnTo>
                        <a:lnTo>
                          <a:pt x="1070" y="168"/>
                        </a:lnTo>
                        <a:lnTo>
                          <a:pt x="1024" y="193"/>
                        </a:lnTo>
                        <a:lnTo>
                          <a:pt x="981" y="210"/>
                        </a:lnTo>
                        <a:lnTo>
                          <a:pt x="962" y="213"/>
                        </a:lnTo>
                        <a:lnTo>
                          <a:pt x="942" y="204"/>
                        </a:lnTo>
                        <a:lnTo>
                          <a:pt x="928" y="221"/>
                        </a:lnTo>
                        <a:lnTo>
                          <a:pt x="901" y="215"/>
                        </a:lnTo>
                        <a:lnTo>
                          <a:pt x="870" y="204"/>
                        </a:lnTo>
                        <a:lnTo>
                          <a:pt x="837" y="223"/>
                        </a:lnTo>
                        <a:lnTo>
                          <a:pt x="791" y="192"/>
                        </a:lnTo>
                        <a:lnTo>
                          <a:pt x="758" y="199"/>
                        </a:lnTo>
                        <a:lnTo>
                          <a:pt x="722" y="204"/>
                        </a:lnTo>
                        <a:lnTo>
                          <a:pt x="702" y="175"/>
                        </a:lnTo>
                        <a:lnTo>
                          <a:pt x="687" y="170"/>
                        </a:lnTo>
                        <a:lnTo>
                          <a:pt x="649" y="197"/>
                        </a:lnTo>
                        <a:lnTo>
                          <a:pt x="589" y="212"/>
                        </a:lnTo>
                        <a:lnTo>
                          <a:pt x="527" y="239"/>
                        </a:lnTo>
                        <a:lnTo>
                          <a:pt x="472" y="279"/>
                        </a:lnTo>
                        <a:lnTo>
                          <a:pt x="419" y="332"/>
                        </a:lnTo>
                        <a:lnTo>
                          <a:pt x="387" y="372"/>
                        </a:lnTo>
                        <a:lnTo>
                          <a:pt x="363" y="374"/>
                        </a:lnTo>
                        <a:lnTo>
                          <a:pt x="330" y="374"/>
                        </a:lnTo>
                        <a:lnTo>
                          <a:pt x="283" y="387"/>
                        </a:lnTo>
                        <a:lnTo>
                          <a:pt x="261" y="388"/>
                        </a:lnTo>
                        <a:lnTo>
                          <a:pt x="239" y="388"/>
                        </a:lnTo>
                        <a:lnTo>
                          <a:pt x="224" y="421"/>
                        </a:lnTo>
                        <a:lnTo>
                          <a:pt x="281" y="432"/>
                        </a:lnTo>
                        <a:lnTo>
                          <a:pt x="295" y="434"/>
                        </a:lnTo>
                        <a:lnTo>
                          <a:pt x="274" y="443"/>
                        </a:lnTo>
                        <a:lnTo>
                          <a:pt x="228" y="460"/>
                        </a:lnTo>
                        <a:lnTo>
                          <a:pt x="233" y="478"/>
                        </a:lnTo>
                        <a:lnTo>
                          <a:pt x="223" y="491"/>
                        </a:lnTo>
                        <a:lnTo>
                          <a:pt x="203" y="498"/>
                        </a:lnTo>
                        <a:lnTo>
                          <a:pt x="155" y="505"/>
                        </a:lnTo>
                        <a:lnTo>
                          <a:pt x="150" y="494"/>
                        </a:lnTo>
                        <a:lnTo>
                          <a:pt x="120" y="498"/>
                        </a:lnTo>
                        <a:lnTo>
                          <a:pt x="115" y="520"/>
                        </a:lnTo>
                        <a:lnTo>
                          <a:pt x="79" y="514"/>
                        </a:lnTo>
                        <a:lnTo>
                          <a:pt x="38" y="529"/>
                        </a:lnTo>
                        <a:lnTo>
                          <a:pt x="9" y="576"/>
                        </a:lnTo>
                        <a:lnTo>
                          <a:pt x="0" y="635"/>
                        </a:lnTo>
                        <a:lnTo>
                          <a:pt x="59" y="620"/>
                        </a:lnTo>
                        <a:lnTo>
                          <a:pt x="66" y="642"/>
                        </a:lnTo>
                        <a:lnTo>
                          <a:pt x="75" y="667"/>
                        </a:lnTo>
                        <a:lnTo>
                          <a:pt x="99" y="689"/>
                        </a:lnTo>
                        <a:lnTo>
                          <a:pt x="84" y="711"/>
                        </a:lnTo>
                        <a:lnTo>
                          <a:pt x="93" y="739"/>
                        </a:lnTo>
                        <a:lnTo>
                          <a:pt x="113" y="746"/>
                        </a:lnTo>
                        <a:lnTo>
                          <a:pt x="79" y="748"/>
                        </a:lnTo>
                        <a:lnTo>
                          <a:pt x="62" y="735"/>
                        </a:lnTo>
                        <a:lnTo>
                          <a:pt x="44" y="739"/>
                        </a:lnTo>
                        <a:lnTo>
                          <a:pt x="59" y="762"/>
                        </a:lnTo>
                        <a:lnTo>
                          <a:pt x="46" y="775"/>
                        </a:lnTo>
                        <a:lnTo>
                          <a:pt x="77" y="788"/>
                        </a:lnTo>
                        <a:lnTo>
                          <a:pt x="102" y="788"/>
                        </a:lnTo>
                        <a:lnTo>
                          <a:pt x="139" y="804"/>
                        </a:lnTo>
                        <a:lnTo>
                          <a:pt x="120" y="832"/>
                        </a:lnTo>
                        <a:lnTo>
                          <a:pt x="146" y="859"/>
                        </a:lnTo>
                        <a:lnTo>
                          <a:pt x="168" y="864"/>
                        </a:lnTo>
                        <a:lnTo>
                          <a:pt x="181" y="879"/>
                        </a:lnTo>
                        <a:lnTo>
                          <a:pt x="162" y="884"/>
                        </a:lnTo>
                        <a:lnTo>
                          <a:pt x="164" y="903"/>
                        </a:lnTo>
                        <a:lnTo>
                          <a:pt x="232" y="886"/>
                        </a:lnTo>
                        <a:lnTo>
                          <a:pt x="243" y="892"/>
                        </a:lnTo>
                        <a:lnTo>
                          <a:pt x="232" y="914"/>
                        </a:lnTo>
                        <a:lnTo>
                          <a:pt x="199" y="919"/>
                        </a:lnTo>
                        <a:lnTo>
                          <a:pt x="181" y="939"/>
                        </a:lnTo>
                        <a:lnTo>
                          <a:pt x="232" y="917"/>
                        </a:lnTo>
                        <a:lnTo>
                          <a:pt x="243" y="921"/>
                        </a:lnTo>
                        <a:lnTo>
                          <a:pt x="233" y="937"/>
                        </a:lnTo>
                        <a:lnTo>
                          <a:pt x="259" y="914"/>
                        </a:lnTo>
                        <a:lnTo>
                          <a:pt x="268" y="903"/>
                        </a:lnTo>
                        <a:lnTo>
                          <a:pt x="288" y="910"/>
                        </a:lnTo>
                        <a:lnTo>
                          <a:pt x="316" y="903"/>
                        </a:lnTo>
                        <a:lnTo>
                          <a:pt x="341" y="928"/>
                        </a:lnTo>
                        <a:lnTo>
                          <a:pt x="388" y="950"/>
                        </a:lnTo>
                        <a:lnTo>
                          <a:pt x="427" y="941"/>
                        </a:lnTo>
                        <a:lnTo>
                          <a:pt x="463" y="926"/>
                        </a:lnTo>
                        <a:lnTo>
                          <a:pt x="470" y="884"/>
                        </a:lnTo>
                        <a:lnTo>
                          <a:pt x="489" y="850"/>
                        </a:lnTo>
                        <a:lnTo>
                          <a:pt x="560" y="850"/>
                        </a:lnTo>
                        <a:lnTo>
                          <a:pt x="618" y="868"/>
                        </a:lnTo>
                        <a:lnTo>
                          <a:pt x="664" y="895"/>
                        </a:lnTo>
                        <a:lnTo>
                          <a:pt x="722" y="875"/>
                        </a:lnTo>
                        <a:lnTo>
                          <a:pt x="762" y="857"/>
                        </a:lnTo>
                        <a:lnTo>
                          <a:pt x="788" y="846"/>
                        </a:lnTo>
                        <a:lnTo>
                          <a:pt x="813" y="786"/>
                        </a:lnTo>
                        <a:lnTo>
                          <a:pt x="851" y="760"/>
                        </a:lnTo>
                        <a:lnTo>
                          <a:pt x="917" y="764"/>
                        </a:lnTo>
                        <a:lnTo>
                          <a:pt x="919" y="746"/>
                        </a:lnTo>
                        <a:lnTo>
                          <a:pt x="950" y="711"/>
                        </a:lnTo>
                        <a:lnTo>
                          <a:pt x="970" y="748"/>
                        </a:lnTo>
                        <a:lnTo>
                          <a:pt x="952" y="790"/>
                        </a:lnTo>
                        <a:lnTo>
                          <a:pt x="975" y="824"/>
                        </a:lnTo>
                        <a:lnTo>
                          <a:pt x="995" y="826"/>
                        </a:lnTo>
                        <a:lnTo>
                          <a:pt x="1008" y="790"/>
                        </a:lnTo>
                        <a:lnTo>
                          <a:pt x="1032" y="764"/>
                        </a:lnTo>
                        <a:lnTo>
                          <a:pt x="1008" y="715"/>
                        </a:lnTo>
                        <a:lnTo>
                          <a:pt x="1046" y="708"/>
                        </a:lnTo>
                        <a:lnTo>
                          <a:pt x="1099" y="686"/>
                        </a:lnTo>
                        <a:lnTo>
                          <a:pt x="1152" y="646"/>
                        </a:lnTo>
                        <a:lnTo>
                          <a:pt x="1218" y="647"/>
                        </a:lnTo>
                        <a:lnTo>
                          <a:pt x="1285" y="616"/>
                        </a:lnTo>
                        <a:lnTo>
                          <a:pt x="1342" y="560"/>
                        </a:lnTo>
                        <a:lnTo>
                          <a:pt x="1405" y="529"/>
                        </a:lnTo>
                        <a:lnTo>
                          <a:pt x="1464" y="492"/>
                        </a:lnTo>
                      </a:path>
                    </a:pathLst>
                  </a:custGeom>
                  <a:noFill/>
                  <a:ln w="3175">
                    <a:solidFill>
                      <a:schemeClr val="tx1"/>
                    </a:solidFill>
                    <a:round/>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en-US" altLang="en-US">
                      <a:ea typeface="MS PGothic" pitchFamily="34" charset="-128"/>
                    </a:endParaRPr>
                  </a:p>
                </p:txBody>
              </p:sp>
              <p:sp>
                <p:nvSpPr>
                  <p:cNvPr id="254" name="Freeform 87"/>
                  <p:cNvSpPr>
                    <a:spLocks/>
                  </p:cNvSpPr>
                  <p:nvPr/>
                </p:nvSpPr>
                <p:spPr bwMode="auto">
                  <a:xfrm>
                    <a:off x="3745" y="3721"/>
                    <a:ext cx="26" cy="35"/>
                  </a:xfrm>
                  <a:custGeom>
                    <a:avLst/>
                    <a:gdLst>
                      <a:gd name="T0" fmla="*/ 37 w 37"/>
                      <a:gd name="T1" fmla="*/ 0 h 49"/>
                      <a:gd name="T2" fmla="*/ 24 w 37"/>
                      <a:gd name="T3" fmla="*/ 6 h 49"/>
                      <a:gd name="T4" fmla="*/ 0 w 37"/>
                      <a:gd name="T5" fmla="*/ 47 h 49"/>
                      <a:gd name="T6" fmla="*/ 20 w 37"/>
                      <a:gd name="T7" fmla="*/ 49 h 49"/>
                      <a:gd name="T8" fmla="*/ 37 w 37"/>
                      <a:gd name="T9" fmla="*/ 0 h 49"/>
                      <a:gd name="T10" fmla="*/ 0 60000 65536"/>
                      <a:gd name="T11" fmla="*/ 0 60000 65536"/>
                      <a:gd name="T12" fmla="*/ 0 60000 65536"/>
                      <a:gd name="T13" fmla="*/ 0 60000 65536"/>
                      <a:gd name="T14" fmla="*/ 0 60000 65536"/>
                      <a:gd name="T15" fmla="*/ 0 w 37"/>
                      <a:gd name="T16" fmla="*/ 0 h 49"/>
                      <a:gd name="T17" fmla="*/ 37 w 37"/>
                      <a:gd name="T18" fmla="*/ 49 h 49"/>
                    </a:gdLst>
                    <a:ahLst/>
                    <a:cxnLst>
                      <a:cxn ang="T10">
                        <a:pos x="T0" y="T1"/>
                      </a:cxn>
                      <a:cxn ang="T11">
                        <a:pos x="T2" y="T3"/>
                      </a:cxn>
                      <a:cxn ang="T12">
                        <a:pos x="T4" y="T5"/>
                      </a:cxn>
                      <a:cxn ang="T13">
                        <a:pos x="T6" y="T7"/>
                      </a:cxn>
                      <a:cxn ang="T14">
                        <a:pos x="T8" y="T9"/>
                      </a:cxn>
                    </a:cxnLst>
                    <a:rect l="T15" t="T16" r="T17" b="T18"/>
                    <a:pathLst>
                      <a:path w="37" h="49">
                        <a:moveTo>
                          <a:pt x="37" y="0"/>
                        </a:moveTo>
                        <a:lnTo>
                          <a:pt x="24" y="6"/>
                        </a:lnTo>
                        <a:lnTo>
                          <a:pt x="0" y="47"/>
                        </a:lnTo>
                        <a:lnTo>
                          <a:pt x="20" y="49"/>
                        </a:lnTo>
                        <a:lnTo>
                          <a:pt x="37" y="0"/>
                        </a:lnTo>
                      </a:path>
                    </a:pathLst>
                  </a:custGeom>
                  <a:solidFill>
                    <a:srgbClr val="00B0F0"/>
                  </a:solidFill>
                  <a:ln w="3175">
                    <a:solidFill>
                      <a:schemeClr val="tx1"/>
                    </a:solidFill>
                    <a:round/>
                    <a:headEnd/>
                    <a:tailEnd/>
                  </a:ln>
                </p:spPr>
                <p:txBody>
                  <a:bodyPr/>
                  <a:lstStyle/>
                  <a:p>
                    <a:endParaRPr lang="en-US" altLang="en-US">
                      <a:solidFill>
                        <a:srgbClr val="3399CC"/>
                      </a:solidFill>
                    </a:endParaRPr>
                  </a:p>
                </p:txBody>
              </p:sp>
              <p:sp>
                <p:nvSpPr>
                  <p:cNvPr id="255" name="Freeform 88"/>
                  <p:cNvSpPr>
                    <a:spLocks/>
                  </p:cNvSpPr>
                  <p:nvPr/>
                </p:nvSpPr>
                <p:spPr bwMode="auto">
                  <a:xfrm>
                    <a:off x="3685" y="3696"/>
                    <a:ext cx="15" cy="23"/>
                  </a:xfrm>
                  <a:custGeom>
                    <a:avLst/>
                    <a:gdLst>
                      <a:gd name="T0" fmla="*/ 18 w 22"/>
                      <a:gd name="T1" fmla="*/ 11 h 31"/>
                      <a:gd name="T2" fmla="*/ 22 w 22"/>
                      <a:gd name="T3" fmla="*/ 0 h 31"/>
                      <a:gd name="T4" fmla="*/ 0 w 22"/>
                      <a:gd name="T5" fmla="*/ 31 h 31"/>
                      <a:gd name="T6" fmla="*/ 18 w 22"/>
                      <a:gd name="T7" fmla="*/ 11 h 31"/>
                      <a:gd name="T8" fmla="*/ 0 60000 65536"/>
                      <a:gd name="T9" fmla="*/ 0 60000 65536"/>
                      <a:gd name="T10" fmla="*/ 0 60000 65536"/>
                      <a:gd name="T11" fmla="*/ 0 60000 65536"/>
                      <a:gd name="T12" fmla="*/ 0 w 22"/>
                      <a:gd name="T13" fmla="*/ 0 h 31"/>
                      <a:gd name="T14" fmla="*/ 22 w 22"/>
                      <a:gd name="T15" fmla="*/ 31 h 31"/>
                    </a:gdLst>
                    <a:ahLst/>
                    <a:cxnLst>
                      <a:cxn ang="T8">
                        <a:pos x="T0" y="T1"/>
                      </a:cxn>
                      <a:cxn ang="T9">
                        <a:pos x="T2" y="T3"/>
                      </a:cxn>
                      <a:cxn ang="T10">
                        <a:pos x="T4" y="T5"/>
                      </a:cxn>
                      <a:cxn ang="T11">
                        <a:pos x="T6" y="T7"/>
                      </a:cxn>
                    </a:cxnLst>
                    <a:rect l="T12" t="T13" r="T14" b="T15"/>
                    <a:pathLst>
                      <a:path w="22" h="31">
                        <a:moveTo>
                          <a:pt x="18" y="11"/>
                        </a:moveTo>
                        <a:lnTo>
                          <a:pt x="22" y="0"/>
                        </a:lnTo>
                        <a:lnTo>
                          <a:pt x="0" y="31"/>
                        </a:lnTo>
                        <a:lnTo>
                          <a:pt x="18" y="11"/>
                        </a:lnTo>
                      </a:path>
                    </a:pathLst>
                  </a:custGeom>
                  <a:grpFill/>
                  <a:ln w="3175">
                    <a:solidFill>
                      <a:schemeClr val="tx1"/>
                    </a:solidFill>
                    <a:round/>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en-US" altLang="en-US">
                      <a:ea typeface="MS PGothic" pitchFamily="34" charset="-128"/>
                    </a:endParaRPr>
                  </a:p>
                </p:txBody>
              </p:sp>
              <p:sp>
                <p:nvSpPr>
                  <p:cNvPr id="256" name="Freeform 89"/>
                  <p:cNvSpPr>
                    <a:spLocks/>
                  </p:cNvSpPr>
                  <p:nvPr/>
                </p:nvSpPr>
                <p:spPr bwMode="auto">
                  <a:xfrm>
                    <a:off x="3610" y="3645"/>
                    <a:ext cx="20" cy="18"/>
                  </a:xfrm>
                  <a:custGeom>
                    <a:avLst/>
                    <a:gdLst>
                      <a:gd name="T0" fmla="*/ 29 w 29"/>
                      <a:gd name="T1" fmla="*/ 0 h 25"/>
                      <a:gd name="T2" fmla="*/ 0 w 29"/>
                      <a:gd name="T3" fmla="*/ 25 h 25"/>
                      <a:gd name="T4" fmla="*/ 15 w 29"/>
                      <a:gd name="T5" fmla="*/ 16 h 25"/>
                      <a:gd name="T6" fmla="*/ 29 w 29"/>
                      <a:gd name="T7" fmla="*/ 0 h 25"/>
                      <a:gd name="T8" fmla="*/ 0 60000 65536"/>
                      <a:gd name="T9" fmla="*/ 0 60000 65536"/>
                      <a:gd name="T10" fmla="*/ 0 60000 65536"/>
                      <a:gd name="T11" fmla="*/ 0 60000 65536"/>
                      <a:gd name="T12" fmla="*/ 0 w 29"/>
                      <a:gd name="T13" fmla="*/ 0 h 25"/>
                      <a:gd name="T14" fmla="*/ 29 w 29"/>
                      <a:gd name="T15" fmla="*/ 25 h 25"/>
                    </a:gdLst>
                    <a:ahLst/>
                    <a:cxnLst>
                      <a:cxn ang="T8">
                        <a:pos x="T0" y="T1"/>
                      </a:cxn>
                      <a:cxn ang="T9">
                        <a:pos x="T2" y="T3"/>
                      </a:cxn>
                      <a:cxn ang="T10">
                        <a:pos x="T4" y="T5"/>
                      </a:cxn>
                      <a:cxn ang="T11">
                        <a:pos x="T6" y="T7"/>
                      </a:cxn>
                    </a:cxnLst>
                    <a:rect l="T12" t="T13" r="T14" b="T15"/>
                    <a:pathLst>
                      <a:path w="29" h="25">
                        <a:moveTo>
                          <a:pt x="29" y="0"/>
                        </a:moveTo>
                        <a:lnTo>
                          <a:pt x="0" y="25"/>
                        </a:lnTo>
                        <a:lnTo>
                          <a:pt x="15" y="16"/>
                        </a:lnTo>
                        <a:lnTo>
                          <a:pt x="29" y="0"/>
                        </a:lnTo>
                      </a:path>
                    </a:pathLst>
                  </a:custGeom>
                  <a:grpFill/>
                  <a:ln w="3175">
                    <a:solidFill>
                      <a:schemeClr val="tx1"/>
                    </a:solidFill>
                    <a:round/>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en-US" altLang="en-US">
                      <a:ea typeface="MS PGothic" pitchFamily="34" charset="-128"/>
                    </a:endParaRPr>
                  </a:p>
                </p:txBody>
              </p:sp>
              <p:sp>
                <p:nvSpPr>
                  <p:cNvPr id="257" name="Freeform 90"/>
                  <p:cNvSpPr>
                    <a:spLocks/>
                  </p:cNvSpPr>
                  <p:nvPr/>
                </p:nvSpPr>
                <p:spPr bwMode="auto">
                  <a:xfrm>
                    <a:off x="3653" y="3629"/>
                    <a:ext cx="18" cy="12"/>
                  </a:xfrm>
                  <a:custGeom>
                    <a:avLst/>
                    <a:gdLst>
                      <a:gd name="T0" fmla="*/ 24 w 24"/>
                      <a:gd name="T1" fmla="*/ 0 h 18"/>
                      <a:gd name="T2" fmla="*/ 0 w 24"/>
                      <a:gd name="T3" fmla="*/ 0 h 18"/>
                      <a:gd name="T4" fmla="*/ 11 w 24"/>
                      <a:gd name="T5" fmla="*/ 18 h 18"/>
                      <a:gd name="T6" fmla="*/ 15 w 24"/>
                      <a:gd name="T7" fmla="*/ 14 h 18"/>
                      <a:gd name="T8" fmla="*/ 24 w 24"/>
                      <a:gd name="T9" fmla="*/ 0 h 18"/>
                      <a:gd name="T10" fmla="*/ 0 60000 65536"/>
                      <a:gd name="T11" fmla="*/ 0 60000 65536"/>
                      <a:gd name="T12" fmla="*/ 0 60000 65536"/>
                      <a:gd name="T13" fmla="*/ 0 60000 65536"/>
                      <a:gd name="T14" fmla="*/ 0 60000 65536"/>
                      <a:gd name="T15" fmla="*/ 0 w 24"/>
                      <a:gd name="T16" fmla="*/ 0 h 18"/>
                      <a:gd name="T17" fmla="*/ 24 w 24"/>
                      <a:gd name="T18" fmla="*/ 18 h 18"/>
                    </a:gdLst>
                    <a:ahLst/>
                    <a:cxnLst>
                      <a:cxn ang="T10">
                        <a:pos x="T0" y="T1"/>
                      </a:cxn>
                      <a:cxn ang="T11">
                        <a:pos x="T2" y="T3"/>
                      </a:cxn>
                      <a:cxn ang="T12">
                        <a:pos x="T4" y="T5"/>
                      </a:cxn>
                      <a:cxn ang="T13">
                        <a:pos x="T6" y="T7"/>
                      </a:cxn>
                      <a:cxn ang="T14">
                        <a:pos x="T8" y="T9"/>
                      </a:cxn>
                    </a:cxnLst>
                    <a:rect l="T15" t="T16" r="T17" b="T18"/>
                    <a:pathLst>
                      <a:path w="24" h="18">
                        <a:moveTo>
                          <a:pt x="24" y="0"/>
                        </a:moveTo>
                        <a:lnTo>
                          <a:pt x="0" y="0"/>
                        </a:lnTo>
                        <a:lnTo>
                          <a:pt x="11" y="18"/>
                        </a:lnTo>
                        <a:lnTo>
                          <a:pt x="15" y="14"/>
                        </a:lnTo>
                        <a:lnTo>
                          <a:pt x="24" y="0"/>
                        </a:lnTo>
                      </a:path>
                    </a:pathLst>
                  </a:custGeom>
                  <a:grpFill/>
                  <a:ln w="3175">
                    <a:solidFill>
                      <a:schemeClr val="tx1"/>
                    </a:solidFill>
                    <a:round/>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en-US" altLang="en-US">
                      <a:ea typeface="MS PGothic" pitchFamily="34" charset="-128"/>
                    </a:endParaRPr>
                  </a:p>
                </p:txBody>
              </p:sp>
              <p:sp>
                <p:nvSpPr>
                  <p:cNvPr id="258" name="Freeform 91"/>
                  <p:cNvSpPr>
                    <a:spLocks/>
                  </p:cNvSpPr>
                  <p:nvPr/>
                </p:nvSpPr>
                <p:spPr bwMode="auto">
                  <a:xfrm>
                    <a:off x="3591" y="3575"/>
                    <a:ext cx="16" cy="29"/>
                  </a:xfrm>
                  <a:custGeom>
                    <a:avLst/>
                    <a:gdLst>
                      <a:gd name="T0" fmla="*/ 19 w 22"/>
                      <a:gd name="T1" fmla="*/ 11 h 42"/>
                      <a:gd name="T2" fmla="*/ 0 w 22"/>
                      <a:gd name="T3" fmla="*/ 0 h 42"/>
                      <a:gd name="T4" fmla="*/ 0 w 22"/>
                      <a:gd name="T5" fmla="*/ 42 h 42"/>
                      <a:gd name="T6" fmla="*/ 22 w 22"/>
                      <a:gd name="T7" fmla="*/ 22 h 42"/>
                      <a:gd name="T8" fmla="*/ 19 w 22"/>
                      <a:gd name="T9" fmla="*/ 11 h 42"/>
                      <a:gd name="T10" fmla="*/ 0 60000 65536"/>
                      <a:gd name="T11" fmla="*/ 0 60000 65536"/>
                      <a:gd name="T12" fmla="*/ 0 60000 65536"/>
                      <a:gd name="T13" fmla="*/ 0 60000 65536"/>
                      <a:gd name="T14" fmla="*/ 0 60000 65536"/>
                      <a:gd name="T15" fmla="*/ 0 w 22"/>
                      <a:gd name="T16" fmla="*/ 0 h 42"/>
                      <a:gd name="T17" fmla="*/ 22 w 22"/>
                      <a:gd name="T18" fmla="*/ 42 h 42"/>
                    </a:gdLst>
                    <a:ahLst/>
                    <a:cxnLst>
                      <a:cxn ang="T10">
                        <a:pos x="T0" y="T1"/>
                      </a:cxn>
                      <a:cxn ang="T11">
                        <a:pos x="T2" y="T3"/>
                      </a:cxn>
                      <a:cxn ang="T12">
                        <a:pos x="T4" y="T5"/>
                      </a:cxn>
                      <a:cxn ang="T13">
                        <a:pos x="T6" y="T7"/>
                      </a:cxn>
                      <a:cxn ang="T14">
                        <a:pos x="T8" y="T9"/>
                      </a:cxn>
                    </a:cxnLst>
                    <a:rect l="T15" t="T16" r="T17" b="T18"/>
                    <a:pathLst>
                      <a:path w="22" h="42">
                        <a:moveTo>
                          <a:pt x="19" y="11"/>
                        </a:moveTo>
                        <a:lnTo>
                          <a:pt x="0" y="0"/>
                        </a:lnTo>
                        <a:lnTo>
                          <a:pt x="0" y="42"/>
                        </a:lnTo>
                        <a:lnTo>
                          <a:pt x="22" y="22"/>
                        </a:lnTo>
                        <a:lnTo>
                          <a:pt x="19" y="11"/>
                        </a:lnTo>
                      </a:path>
                    </a:pathLst>
                  </a:custGeom>
                  <a:solidFill>
                    <a:srgbClr val="00B0F0"/>
                  </a:solidFill>
                  <a:ln w="3175">
                    <a:solidFill>
                      <a:schemeClr val="tx1"/>
                    </a:solidFill>
                    <a:round/>
                    <a:headEnd/>
                    <a:tailEnd/>
                  </a:ln>
                </p:spPr>
                <p:txBody>
                  <a:bodyPr/>
                  <a:lstStyle/>
                  <a:p>
                    <a:endParaRPr lang="en-US" altLang="en-US">
                      <a:solidFill>
                        <a:srgbClr val="3399CC"/>
                      </a:solidFill>
                    </a:endParaRPr>
                  </a:p>
                </p:txBody>
              </p:sp>
              <p:sp>
                <p:nvSpPr>
                  <p:cNvPr id="259" name="Freeform 92"/>
                  <p:cNvSpPr>
                    <a:spLocks/>
                  </p:cNvSpPr>
                  <p:nvPr/>
                </p:nvSpPr>
                <p:spPr bwMode="auto">
                  <a:xfrm>
                    <a:off x="3577" y="3507"/>
                    <a:ext cx="41" cy="33"/>
                  </a:xfrm>
                  <a:custGeom>
                    <a:avLst/>
                    <a:gdLst>
                      <a:gd name="T0" fmla="*/ 50 w 59"/>
                      <a:gd name="T1" fmla="*/ 16 h 47"/>
                      <a:gd name="T2" fmla="*/ 39 w 59"/>
                      <a:gd name="T3" fmla="*/ 0 h 47"/>
                      <a:gd name="T4" fmla="*/ 0 w 59"/>
                      <a:gd name="T5" fmla="*/ 29 h 47"/>
                      <a:gd name="T6" fmla="*/ 15 w 59"/>
                      <a:gd name="T7" fmla="*/ 38 h 47"/>
                      <a:gd name="T8" fmla="*/ 39 w 59"/>
                      <a:gd name="T9" fmla="*/ 25 h 47"/>
                      <a:gd name="T10" fmla="*/ 50 w 59"/>
                      <a:gd name="T11" fmla="*/ 47 h 47"/>
                      <a:gd name="T12" fmla="*/ 59 w 59"/>
                      <a:gd name="T13" fmla="*/ 31 h 47"/>
                      <a:gd name="T14" fmla="*/ 50 w 59"/>
                      <a:gd name="T15" fmla="*/ 16 h 47"/>
                      <a:gd name="T16" fmla="*/ 0 60000 65536"/>
                      <a:gd name="T17" fmla="*/ 0 60000 65536"/>
                      <a:gd name="T18" fmla="*/ 0 60000 65536"/>
                      <a:gd name="T19" fmla="*/ 0 60000 65536"/>
                      <a:gd name="T20" fmla="*/ 0 60000 65536"/>
                      <a:gd name="T21" fmla="*/ 0 60000 65536"/>
                      <a:gd name="T22" fmla="*/ 0 60000 65536"/>
                      <a:gd name="T23" fmla="*/ 0 60000 65536"/>
                      <a:gd name="T24" fmla="*/ 0 w 59"/>
                      <a:gd name="T25" fmla="*/ 0 h 47"/>
                      <a:gd name="T26" fmla="*/ 59 w 59"/>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9" h="47">
                        <a:moveTo>
                          <a:pt x="50" y="16"/>
                        </a:moveTo>
                        <a:lnTo>
                          <a:pt x="39" y="0"/>
                        </a:lnTo>
                        <a:lnTo>
                          <a:pt x="0" y="29"/>
                        </a:lnTo>
                        <a:lnTo>
                          <a:pt x="15" y="38"/>
                        </a:lnTo>
                        <a:lnTo>
                          <a:pt x="39" y="25"/>
                        </a:lnTo>
                        <a:lnTo>
                          <a:pt x="50" y="47"/>
                        </a:lnTo>
                        <a:lnTo>
                          <a:pt x="59" y="31"/>
                        </a:lnTo>
                        <a:lnTo>
                          <a:pt x="50" y="16"/>
                        </a:lnTo>
                      </a:path>
                    </a:pathLst>
                  </a:custGeom>
                  <a:solidFill>
                    <a:srgbClr val="00B0F0"/>
                  </a:solidFill>
                  <a:ln w="3175">
                    <a:solidFill>
                      <a:schemeClr val="tx1"/>
                    </a:solidFill>
                    <a:round/>
                    <a:headEnd/>
                    <a:tailEnd/>
                  </a:ln>
                </p:spPr>
                <p:txBody>
                  <a:bodyPr/>
                  <a:lstStyle/>
                  <a:p>
                    <a:endParaRPr lang="en-US" altLang="en-US">
                      <a:solidFill>
                        <a:srgbClr val="3399CC"/>
                      </a:solidFill>
                    </a:endParaRPr>
                  </a:p>
                </p:txBody>
              </p:sp>
            </p:grpSp>
          </p:grpSp>
          <p:sp>
            <p:nvSpPr>
              <p:cNvPr id="171" name="Freeform 3"/>
              <p:cNvSpPr>
                <a:spLocks/>
              </p:cNvSpPr>
              <p:nvPr/>
            </p:nvSpPr>
            <p:spPr bwMode="auto">
              <a:xfrm>
                <a:off x="4132263" y="2559050"/>
                <a:ext cx="39687" cy="19050"/>
              </a:xfrm>
              <a:custGeom>
                <a:avLst/>
                <a:gdLst>
                  <a:gd name="T0" fmla="*/ 2147483647 w 35"/>
                  <a:gd name="T1" fmla="*/ 0 h 18"/>
                  <a:gd name="T2" fmla="*/ 2147483647 w 35"/>
                  <a:gd name="T3" fmla="*/ 2147483647 h 18"/>
                  <a:gd name="T4" fmla="*/ 2147483647 w 35"/>
                  <a:gd name="T5" fmla="*/ 2147483647 h 18"/>
                  <a:gd name="T6" fmla="*/ 0 w 35"/>
                  <a:gd name="T7" fmla="*/ 2147483647 h 18"/>
                  <a:gd name="T8" fmla="*/ 2147483647 w 35"/>
                  <a:gd name="T9" fmla="*/ 0 h 18"/>
                  <a:gd name="T10" fmla="*/ 0 60000 65536"/>
                  <a:gd name="T11" fmla="*/ 0 60000 65536"/>
                  <a:gd name="T12" fmla="*/ 0 60000 65536"/>
                  <a:gd name="T13" fmla="*/ 0 60000 65536"/>
                  <a:gd name="T14" fmla="*/ 0 60000 65536"/>
                  <a:gd name="T15" fmla="*/ 0 w 35"/>
                  <a:gd name="T16" fmla="*/ 0 h 18"/>
                  <a:gd name="T17" fmla="*/ 35 w 35"/>
                  <a:gd name="T18" fmla="*/ 18 h 18"/>
                </a:gdLst>
                <a:ahLst/>
                <a:cxnLst>
                  <a:cxn ang="T10">
                    <a:pos x="T0" y="T1"/>
                  </a:cxn>
                  <a:cxn ang="T11">
                    <a:pos x="T2" y="T3"/>
                  </a:cxn>
                  <a:cxn ang="T12">
                    <a:pos x="T4" y="T5"/>
                  </a:cxn>
                  <a:cxn ang="T13">
                    <a:pos x="T6" y="T7"/>
                  </a:cxn>
                  <a:cxn ang="T14">
                    <a:pos x="T8" y="T9"/>
                  </a:cxn>
                </a:cxnLst>
                <a:rect l="T15" t="T16" r="T17" b="T18"/>
                <a:pathLst>
                  <a:path w="35" h="18">
                    <a:moveTo>
                      <a:pt x="17" y="0"/>
                    </a:moveTo>
                    <a:lnTo>
                      <a:pt x="35" y="9"/>
                    </a:lnTo>
                    <a:lnTo>
                      <a:pt x="8" y="18"/>
                    </a:lnTo>
                    <a:lnTo>
                      <a:pt x="0" y="7"/>
                    </a:lnTo>
                    <a:lnTo>
                      <a:pt x="17" y="0"/>
                    </a:lnTo>
                  </a:path>
                </a:pathLst>
              </a:custGeom>
              <a:solidFill>
                <a:srgbClr val="FF0000"/>
              </a:solidFill>
              <a:ln w="3175">
                <a:solidFill>
                  <a:schemeClr val="tx1"/>
                </a:solidFill>
                <a:round/>
                <a:headEnd/>
                <a:tailEnd/>
              </a:ln>
            </p:spPr>
            <p:txBody>
              <a:bodyPr/>
              <a:lstStyle/>
              <a:p>
                <a:endParaRPr lang="en-GB"/>
              </a:p>
            </p:txBody>
          </p:sp>
          <p:sp>
            <p:nvSpPr>
              <p:cNvPr id="172" name="Freeform 11"/>
              <p:cNvSpPr>
                <a:spLocks/>
              </p:cNvSpPr>
              <p:nvPr/>
            </p:nvSpPr>
            <p:spPr bwMode="auto">
              <a:xfrm>
                <a:off x="3627438" y="3856038"/>
                <a:ext cx="320675" cy="334962"/>
              </a:xfrm>
              <a:custGeom>
                <a:avLst/>
                <a:gdLst>
                  <a:gd name="T0" fmla="*/ 2147483647 w 286"/>
                  <a:gd name="T1" fmla="*/ 2147483647 h 299"/>
                  <a:gd name="T2" fmla="*/ 2147483647 w 286"/>
                  <a:gd name="T3" fmla="*/ 2147483647 h 299"/>
                  <a:gd name="T4" fmla="*/ 2147483647 w 286"/>
                  <a:gd name="T5" fmla="*/ 2147483647 h 299"/>
                  <a:gd name="T6" fmla="*/ 2147483647 w 286"/>
                  <a:gd name="T7" fmla="*/ 2147483647 h 299"/>
                  <a:gd name="T8" fmla="*/ 2147483647 w 286"/>
                  <a:gd name="T9" fmla="*/ 0 h 299"/>
                  <a:gd name="T10" fmla="*/ 2147483647 w 286"/>
                  <a:gd name="T11" fmla="*/ 2147483647 h 299"/>
                  <a:gd name="T12" fmla="*/ 2147483647 w 286"/>
                  <a:gd name="T13" fmla="*/ 2147483647 h 299"/>
                  <a:gd name="T14" fmla="*/ 2147483647 w 286"/>
                  <a:gd name="T15" fmla="*/ 2147483647 h 299"/>
                  <a:gd name="T16" fmla="*/ 2147483647 w 286"/>
                  <a:gd name="T17" fmla="*/ 2147483647 h 299"/>
                  <a:gd name="T18" fmla="*/ 2147483647 w 286"/>
                  <a:gd name="T19" fmla="*/ 2147483647 h 299"/>
                  <a:gd name="T20" fmla="*/ 2147483647 w 286"/>
                  <a:gd name="T21" fmla="*/ 2147483647 h 299"/>
                  <a:gd name="T22" fmla="*/ 2147483647 w 286"/>
                  <a:gd name="T23" fmla="*/ 2147483647 h 299"/>
                  <a:gd name="T24" fmla="*/ 2147483647 w 286"/>
                  <a:gd name="T25" fmla="*/ 2147483647 h 299"/>
                  <a:gd name="T26" fmla="*/ 2147483647 w 286"/>
                  <a:gd name="T27" fmla="*/ 2147483647 h 299"/>
                  <a:gd name="T28" fmla="*/ 2147483647 w 286"/>
                  <a:gd name="T29" fmla="*/ 2147483647 h 299"/>
                  <a:gd name="T30" fmla="*/ 2147483647 w 286"/>
                  <a:gd name="T31" fmla="*/ 2147483647 h 299"/>
                  <a:gd name="T32" fmla="*/ 2147483647 w 286"/>
                  <a:gd name="T33" fmla="*/ 2147483647 h 299"/>
                  <a:gd name="T34" fmla="*/ 2147483647 w 286"/>
                  <a:gd name="T35" fmla="*/ 2147483647 h 299"/>
                  <a:gd name="T36" fmla="*/ 2147483647 w 286"/>
                  <a:gd name="T37" fmla="*/ 2147483647 h 299"/>
                  <a:gd name="T38" fmla="*/ 2147483647 w 286"/>
                  <a:gd name="T39" fmla="*/ 2147483647 h 299"/>
                  <a:gd name="T40" fmla="*/ 2147483647 w 286"/>
                  <a:gd name="T41" fmla="*/ 2147483647 h 299"/>
                  <a:gd name="T42" fmla="*/ 2147483647 w 286"/>
                  <a:gd name="T43" fmla="*/ 2147483647 h 299"/>
                  <a:gd name="T44" fmla="*/ 0 w 286"/>
                  <a:gd name="T45" fmla="*/ 2147483647 h 299"/>
                  <a:gd name="T46" fmla="*/ 2147483647 w 286"/>
                  <a:gd name="T47" fmla="*/ 2147483647 h 299"/>
                  <a:gd name="T48" fmla="*/ 2147483647 w 286"/>
                  <a:gd name="T49" fmla="*/ 2147483647 h 299"/>
                  <a:gd name="T50" fmla="*/ 2147483647 w 286"/>
                  <a:gd name="T51" fmla="*/ 2147483647 h 299"/>
                  <a:gd name="T52" fmla="*/ 2147483647 w 286"/>
                  <a:gd name="T53" fmla="*/ 2147483647 h 299"/>
                  <a:gd name="T54" fmla="*/ 2147483647 w 286"/>
                  <a:gd name="T55" fmla="*/ 2147483647 h 299"/>
                  <a:gd name="T56" fmla="*/ 2147483647 w 286"/>
                  <a:gd name="T57" fmla="*/ 2147483647 h 299"/>
                  <a:gd name="T58" fmla="*/ 2147483647 w 286"/>
                  <a:gd name="T59" fmla="*/ 2147483647 h 299"/>
                  <a:gd name="T60" fmla="*/ 2147483647 w 286"/>
                  <a:gd name="T61" fmla="*/ 2147483647 h 299"/>
                  <a:gd name="T62" fmla="*/ 2147483647 w 286"/>
                  <a:gd name="T63" fmla="*/ 2147483647 h 299"/>
                  <a:gd name="T64" fmla="*/ 2147483647 w 286"/>
                  <a:gd name="T65" fmla="*/ 2147483647 h 299"/>
                  <a:gd name="T66" fmla="*/ 2147483647 w 286"/>
                  <a:gd name="T67" fmla="*/ 2147483647 h 299"/>
                  <a:gd name="T68" fmla="*/ 2147483647 w 286"/>
                  <a:gd name="T69" fmla="*/ 2147483647 h 299"/>
                  <a:gd name="T70" fmla="*/ 2147483647 w 286"/>
                  <a:gd name="T71" fmla="*/ 2147483647 h 299"/>
                  <a:gd name="T72" fmla="*/ 2147483647 w 286"/>
                  <a:gd name="T73" fmla="*/ 2147483647 h 299"/>
                  <a:gd name="T74" fmla="*/ 2147483647 w 286"/>
                  <a:gd name="T75" fmla="*/ 2147483647 h 29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6"/>
                  <a:gd name="T115" fmla="*/ 0 h 299"/>
                  <a:gd name="T116" fmla="*/ 286 w 286"/>
                  <a:gd name="T117" fmla="*/ 299 h 29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6" h="299">
                    <a:moveTo>
                      <a:pt x="257" y="144"/>
                    </a:moveTo>
                    <a:lnTo>
                      <a:pt x="257" y="113"/>
                    </a:lnTo>
                    <a:lnTo>
                      <a:pt x="268" y="91"/>
                    </a:lnTo>
                    <a:lnTo>
                      <a:pt x="286" y="24"/>
                    </a:lnTo>
                    <a:lnTo>
                      <a:pt x="237" y="0"/>
                    </a:lnTo>
                    <a:lnTo>
                      <a:pt x="168" y="16"/>
                    </a:lnTo>
                    <a:lnTo>
                      <a:pt x="166" y="58"/>
                    </a:lnTo>
                    <a:lnTo>
                      <a:pt x="173" y="82"/>
                    </a:lnTo>
                    <a:lnTo>
                      <a:pt x="135" y="109"/>
                    </a:lnTo>
                    <a:lnTo>
                      <a:pt x="133" y="91"/>
                    </a:lnTo>
                    <a:lnTo>
                      <a:pt x="146" y="67"/>
                    </a:lnTo>
                    <a:lnTo>
                      <a:pt x="115" y="42"/>
                    </a:lnTo>
                    <a:lnTo>
                      <a:pt x="95" y="104"/>
                    </a:lnTo>
                    <a:lnTo>
                      <a:pt x="67" y="157"/>
                    </a:lnTo>
                    <a:lnTo>
                      <a:pt x="66" y="168"/>
                    </a:lnTo>
                    <a:lnTo>
                      <a:pt x="82" y="182"/>
                    </a:lnTo>
                    <a:lnTo>
                      <a:pt x="53" y="197"/>
                    </a:lnTo>
                    <a:lnTo>
                      <a:pt x="46" y="197"/>
                    </a:lnTo>
                    <a:lnTo>
                      <a:pt x="35" y="191"/>
                    </a:lnTo>
                    <a:lnTo>
                      <a:pt x="20" y="186"/>
                    </a:lnTo>
                    <a:lnTo>
                      <a:pt x="29" y="210"/>
                    </a:lnTo>
                    <a:lnTo>
                      <a:pt x="7" y="206"/>
                    </a:lnTo>
                    <a:lnTo>
                      <a:pt x="0" y="210"/>
                    </a:lnTo>
                    <a:lnTo>
                      <a:pt x="27" y="228"/>
                    </a:lnTo>
                    <a:lnTo>
                      <a:pt x="55" y="224"/>
                    </a:lnTo>
                    <a:lnTo>
                      <a:pt x="60" y="215"/>
                    </a:lnTo>
                    <a:lnTo>
                      <a:pt x="93" y="210"/>
                    </a:lnTo>
                    <a:lnTo>
                      <a:pt x="117" y="210"/>
                    </a:lnTo>
                    <a:lnTo>
                      <a:pt x="142" y="237"/>
                    </a:lnTo>
                    <a:lnTo>
                      <a:pt x="162" y="270"/>
                    </a:lnTo>
                    <a:lnTo>
                      <a:pt x="180" y="299"/>
                    </a:lnTo>
                    <a:lnTo>
                      <a:pt x="184" y="288"/>
                    </a:lnTo>
                    <a:lnTo>
                      <a:pt x="175" y="263"/>
                    </a:lnTo>
                    <a:lnTo>
                      <a:pt x="195" y="250"/>
                    </a:lnTo>
                    <a:lnTo>
                      <a:pt x="202" y="215"/>
                    </a:lnTo>
                    <a:lnTo>
                      <a:pt x="189" y="177"/>
                    </a:lnTo>
                    <a:lnTo>
                      <a:pt x="231" y="173"/>
                    </a:lnTo>
                    <a:lnTo>
                      <a:pt x="257" y="144"/>
                    </a:lnTo>
                  </a:path>
                </a:pathLst>
              </a:custGeom>
              <a:solidFill>
                <a:srgbClr val="00B0F0"/>
              </a:solidFill>
              <a:ln w="3175">
                <a:solidFill>
                  <a:schemeClr val="tx1"/>
                </a:solidFill>
                <a:round/>
                <a:headEnd/>
                <a:tailEnd/>
              </a:ln>
            </p:spPr>
            <p:txBody>
              <a:bodyPr/>
              <a:lstStyle/>
              <a:p>
                <a:endParaRPr lang="en-GB">
                  <a:solidFill>
                    <a:srgbClr val="3399CC"/>
                  </a:solidFill>
                </a:endParaRPr>
              </a:p>
            </p:txBody>
          </p:sp>
          <p:sp>
            <p:nvSpPr>
              <p:cNvPr id="173" name="Freeform 37"/>
              <p:cNvSpPr>
                <a:spLocks/>
              </p:cNvSpPr>
              <p:nvPr/>
            </p:nvSpPr>
            <p:spPr bwMode="auto">
              <a:xfrm>
                <a:off x="4132263" y="2559050"/>
                <a:ext cx="39687" cy="19050"/>
              </a:xfrm>
              <a:custGeom>
                <a:avLst/>
                <a:gdLst>
                  <a:gd name="T0" fmla="*/ 2147483647 w 35"/>
                  <a:gd name="T1" fmla="*/ 0 h 18"/>
                  <a:gd name="T2" fmla="*/ 0 w 35"/>
                  <a:gd name="T3" fmla="*/ 2147483647 h 18"/>
                  <a:gd name="T4" fmla="*/ 2147483647 w 35"/>
                  <a:gd name="T5" fmla="*/ 2147483647 h 18"/>
                  <a:gd name="T6" fmla="*/ 2147483647 w 35"/>
                  <a:gd name="T7" fmla="*/ 2147483647 h 18"/>
                  <a:gd name="T8" fmla="*/ 2147483647 w 35"/>
                  <a:gd name="T9" fmla="*/ 0 h 18"/>
                  <a:gd name="T10" fmla="*/ 0 60000 65536"/>
                  <a:gd name="T11" fmla="*/ 0 60000 65536"/>
                  <a:gd name="T12" fmla="*/ 0 60000 65536"/>
                  <a:gd name="T13" fmla="*/ 0 60000 65536"/>
                  <a:gd name="T14" fmla="*/ 0 60000 65536"/>
                  <a:gd name="T15" fmla="*/ 0 w 35"/>
                  <a:gd name="T16" fmla="*/ 0 h 18"/>
                  <a:gd name="T17" fmla="*/ 35 w 35"/>
                  <a:gd name="T18" fmla="*/ 18 h 18"/>
                </a:gdLst>
                <a:ahLst/>
                <a:cxnLst>
                  <a:cxn ang="T10">
                    <a:pos x="T0" y="T1"/>
                  </a:cxn>
                  <a:cxn ang="T11">
                    <a:pos x="T2" y="T3"/>
                  </a:cxn>
                  <a:cxn ang="T12">
                    <a:pos x="T4" y="T5"/>
                  </a:cxn>
                  <a:cxn ang="T13">
                    <a:pos x="T6" y="T7"/>
                  </a:cxn>
                  <a:cxn ang="T14">
                    <a:pos x="T8" y="T9"/>
                  </a:cxn>
                </a:cxnLst>
                <a:rect l="T15" t="T16" r="T17" b="T18"/>
                <a:pathLst>
                  <a:path w="35" h="18">
                    <a:moveTo>
                      <a:pt x="17" y="0"/>
                    </a:moveTo>
                    <a:lnTo>
                      <a:pt x="0" y="7"/>
                    </a:lnTo>
                    <a:lnTo>
                      <a:pt x="8" y="18"/>
                    </a:lnTo>
                    <a:lnTo>
                      <a:pt x="35" y="9"/>
                    </a:lnTo>
                    <a:lnTo>
                      <a:pt x="17" y="0"/>
                    </a:lnTo>
                  </a:path>
                </a:pathLst>
              </a:custGeom>
              <a:solidFill>
                <a:srgbClr val="FF0000"/>
              </a:solidFill>
              <a:ln w="3175">
                <a:solidFill>
                  <a:schemeClr val="tx1"/>
                </a:solidFill>
                <a:round/>
                <a:headEnd/>
                <a:tailEnd/>
              </a:ln>
            </p:spPr>
            <p:txBody>
              <a:bodyPr/>
              <a:lstStyle/>
              <a:p>
                <a:endParaRPr lang="en-GB"/>
              </a:p>
            </p:txBody>
          </p:sp>
          <p:sp>
            <p:nvSpPr>
              <p:cNvPr id="174" name="Freeform 73"/>
              <p:cNvSpPr>
                <a:spLocks/>
              </p:cNvSpPr>
              <p:nvPr/>
            </p:nvSpPr>
            <p:spPr bwMode="auto">
              <a:xfrm>
                <a:off x="4532313" y="4914900"/>
                <a:ext cx="20637" cy="36513"/>
              </a:xfrm>
              <a:custGeom>
                <a:avLst/>
                <a:gdLst>
                  <a:gd name="T0" fmla="*/ 2147483647 w 18"/>
                  <a:gd name="T1" fmla="*/ 2147483647 h 33"/>
                  <a:gd name="T2" fmla="*/ 2147483647 w 18"/>
                  <a:gd name="T3" fmla="*/ 2147483647 h 33"/>
                  <a:gd name="T4" fmla="*/ 0 w 18"/>
                  <a:gd name="T5" fmla="*/ 0 h 33"/>
                  <a:gd name="T6" fmla="*/ 2147483647 w 18"/>
                  <a:gd name="T7" fmla="*/ 2147483647 h 33"/>
                  <a:gd name="T8" fmla="*/ 2147483647 w 18"/>
                  <a:gd name="T9" fmla="*/ 2147483647 h 33"/>
                  <a:gd name="T10" fmla="*/ 0 60000 65536"/>
                  <a:gd name="T11" fmla="*/ 0 60000 65536"/>
                  <a:gd name="T12" fmla="*/ 0 60000 65536"/>
                  <a:gd name="T13" fmla="*/ 0 60000 65536"/>
                  <a:gd name="T14" fmla="*/ 0 60000 65536"/>
                  <a:gd name="T15" fmla="*/ 0 w 18"/>
                  <a:gd name="T16" fmla="*/ 0 h 33"/>
                  <a:gd name="T17" fmla="*/ 18 w 18"/>
                  <a:gd name="T18" fmla="*/ 33 h 33"/>
                </a:gdLst>
                <a:ahLst/>
                <a:cxnLst>
                  <a:cxn ang="T10">
                    <a:pos x="T0" y="T1"/>
                  </a:cxn>
                  <a:cxn ang="T11">
                    <a:pos x="T2" y="T3"/>
                  </a:cxn>
                  <a:cxn ang="T12">
                    <a:pos x="T4" y="T5"/>
                  </a:cxn>
                  <a:cxn ang="T13">
                    <a:pos x="T6" y="T7"/>
                  </a:cxn>
                  <a:cxn ang="T14">
                    <a:pos x="T8" y="T9"/>
                  </a:cxn>
                </a:cxnLst>
                <a:rect l="T15" t="T16" r="T17" b="T18"/>
                <a:pathLst>
                  <a:path w="18" h="33">
                    <a:moveTo>
                      <a:pt x="14" y="18"/>
                    </a:moveTo>
                    <a:lnTo>
                      <a:pt x="12" y="17"/>
                    </a:lnTo>
                    <a:lnTo>
                      <a:pt x="0" y="0"/>
                    </a:lnTo>
                    <a:lnTo>
                      <a:pt x="18" y="33"/>
                    </a:lnTo>
                    <a:lnTo>
                      <a:pt x="14" y="18"/>
                    </a:lnTo>
                  </a:path>
                </a:pathLst>
              </a:custGeom>
              <a:solidFill>
                <a:srgbClr val="FF0000"/>
              </a:solidFill>
              <a:ln w="3175">
                <a:solidFill>
                  <a:schemeClr val="tx1"/>
                </a:solidFill>
                <a:round/>
                <a:headEnd/>
                <a:tailEnd/>
              </a:ln>
            </p:spPr>
            <p:txBody>
              <a:bodyPr/>
              <a:lstStyle/>
              <a:p>
                <a:endParaRPr lang="en-GB"/>
              </a:p>
            </p:txBody>
          </p:sp>
          <p:sp>
            <p:nvSpPr>
              <p:cNvPr id="175" name="Freeform 80"/>
              <p:cNvSpPr>
                <a:spLocks/>
              </p:cNvSpPr>
              <p:nvPr/>
            </p:nvSpPr>
            <p:spPr bwMode="auto">
              <a:xfrm>
                <a:off x="5194300" y="5821363"/>
                <a:ext cx="11113" cy="17462"/>
              </a:xfrm>
              <a:custGeom>
                <a:avLst/>
                <a:gdLst>
                  <a:gd name="T0" fmla="*/ 2147483647 w 10"/>
                  <a:gd name="T1" fmla="*/ 0 h 16"/>
                  <a:gd name="T2" fmla="*/ 0 w 10"/>
                  <a:gd name="T3" fmla="*/ 2147483647 h 16"/>
                  <a:gd name="T4" fmla="*/ 2147483647 w 10"/>
                  <a:gd name="T5" fmla="*/ 2147483647 h 16"/>
                  <a:gd name="T6" fmla="*/ 2147483647 w 10"/>
                  <a:gd name="T7" fmla="*/ 0 h 16"/>
                  <a:gd name="T8" fmla="*/ 0 60000 65536"/>
                  <a:gd name="T9" fmla="*/ 0 60000 65536"/>
                  <a:gd name="T10" fmla="*/ 0 60000 65536"/>
                  <a:gd name="T11" fmla="*/ 0 60000 65536"/>
                  <a:gd name="T12" fmla="*/ 0 w 10"/>
                  <a:gd name="T13" fmla="*/ 0 h 16"/>
                  <a:gd name="T14" fmla="*/ 10 w 10"/>
                  <a:gd name="T15" fmla="*/ 16 h 16"/>
                </a:gdLst>
                <a:ahLst/>
                <a:cxnLst>
                  <a:cxn ang="T8">
                    <a:pos x="T0" y="T1"/>
                  </a:cxn>
                  <a:cxn ang="T9">
                    <a:pos x="T2" y="T3"/>
                  </a:cxn>
                  <a:cxn ang="T10">
                    <a:pos x="T4" y="T5"/>
                  </a:cxn>
                  <a:cxn ang="T11">
                    <a:pos x="T6" y="T7"/>
                  </a:cxn>
                </a:cxnLst>
                <a:rect l="T12" t="T13" r="T14" b="T15"/>
                <a:pathLst>
                  <a:path w="10" h="16">
                    <a:moveTo>
                      <a:pt x="1" y="0"/>
                    </a:moveTo>
                    <a:lnTo>
                      <a:pt x="0" y="16"/>
                    </a:lnTo>
                    <a:lnTo>
                      <a:pt x="10" y="5"/>
                    </a:lnTo>
                    <a:lnTo>
                      <a:pt x="1" y="0"/>
                    </a:lnTo>
                  </a:path>
                </a:pathLst>
              </a:custGeom>
              <a:solidFill>
                <a:srgbClr val="00FF00"/>
              </a:solidFill>
              <a:ln w="3175">
                <a:solidFill>
                  <a:schemeClr val="tx1"/>
                </a:solidFill>
                <a:round/>
                <a:headEnd/>
                <a:tailEnd/>
              </a:ln>
            </p:spPr>
            <p:txBody>
              <a:bodyPr/>
              <a:lstStyle/>
              <a:p>
                <a:endParaRPr lang="en-GB"/>
              </a:p>
            </p:txBody>
          </p:sp>
          <p:sp>
            <p:nvSpPr>
              <p:cNvPr id="176" name="Freeform 84"/>
              <p:cNvSpPr>
                <a:spLocks/>
              </p:cNvSpPr>
              <p:nvPr/>
            </p:nvSpPr>
            <p:spPr bwMode="auto">
              <a:xfrm>
                <a:off x="5391150" y="5640388"/>
                <a:ext cx="174625" cy="111125"/>
              </a:xfrm>
              <a:custGeom>
                <a:avLst/>
                <a:gdLst>
                  <a:gd name="T0" fmla="*/ 2147483647 w 155"/>
                  <a:gd name="T1" fmla="*/ 2147483647 h 101"/>
                  <a:gd name="T2" fmla="*/ 2147483647 w 155"/>
                  <a:gd name="T3" fmla="*/ 0 h 101"/>
                  <a:gd name="T4" fmla="*/ 0 w 155"/>
                  <a:gd name="T5" fmla="*/ 2147483647 h 101"/>
                  <a:gd name="T6" fmla="*/ 2147483647 w 155"/>
                  <a:gd name="T7" fmla="*/ 2147483647 h 101"/>
                  <a:gd name="T8" fmla="*/ 2147483647 w 155"/>
                  <a:gd name="T9" fmla="*/ 2147483647 h 101"/>
                  <a:gd name="T10" fmla="*/ 2147483647 w 155"/>
                  <a:gd name="T11" fmla="*/ 2147483647 h 101"/>
                  <a:gd name="T12" fmla="*/ 2147483647 w 155"/>
                  <a:gd name="T13" fmla="*/ 2147483647 h 101"/>
                  <a:gd name="T14" fmla="*/ 2147483647 w 155"/>
                  <a:gd name="T15" fmla="*/ 2147483647 h 101"/>
                  <a:gd name="T16" fmla="*/ 2147483647 w 155"/>
                  <a:gd name="T17" fmla="*/ 2147483647 h 101"/>
                  <a:gd name="T18" fmla="*/ 2147483647 w 155"/>
                  <a:gd name="T19" fmla="*/ 2147483647 h 101"/>
                  <a:gd name="T20" fmla="*/ 2147483647 w 155"/>
                  <a:gd name="T21" fmla="*/ 2147483647 h 101"/>
                  <a:gd name="T22" fmla="*/ 2147483647 w 155"/>
                  <a:gd name="T23" fmla="*/ 2147483647 h 10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5"/>
                  <a:gd name="T37" fmla="*/ 0 h 101"/>
                  <a:gd name="T38" fmla="*/ 155 w 155"/>
                  <a:gd name="T39" fmla="*/ 101 h 10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5" h="101">
                    <a:moveTo>
                      <a:pt x="91" y="31"/>
                    </a:moveTo>
                    <a:lnTo>
                      <a:pt x="37" y="0"/>
                    </a:lnTo>
                    <a:lnTo>
                      <a:pt x="0" y="18"/>
                    </a:lnTo>
                    <a:lnTo>
                      <a:pt x="15" y="22"/>
                    </a:lnTo>
                    <a:lnTo>
                      <a:pt x="68" y="49"/>
                    </a:lnTo>
                    <a:lnTo>
                      <a:pt x="68" y="60"/>
                    </a:lnTo>
                    <a:lnTo>
                      <a:pt x="102" y="64"/>
                    </a:lnTo>
                    <a:lnTo>
                      <a:pt x="121" y="82"/>
                    </a:lnTo>
                    <a:lnTo>
                      <a:pt x="148" y="101"/>
                    </a:lnTo>
                    <a:lnTo>
                      <a:pt x="155" y="84"/>
                    </a:lnTo>
                    <a:lnTo>
                      <a:pt x="122" y="57"/>
                    </a:lnTo>
                    <a:lnTo>
                      <a:pt x="91" y="31"/>
                    </a:lnTo>
                  </a:path>
                </a:pathLst>
              </a:custGeom>
              <a:solidFill>
                <a:srgbClr val="00B0F0"/>
              </a:solidFill>
              <a:ln w="3175">
                <a:solidFill>
                  <a:schemeClr val="tx1"/>
                </a:solidFill>
                <a:round/>
                <a:headEnd/>
                <a:tailEnd/>
              </a:ln>
            </p:spPr>
            <p:txBody>
              <a:bodyPr/>
              <a:lstStyle/>
              <a:p>
                <a:endParaRPr lang="en-GB">
                  <a:solidFill>
                    <a:srgbClr val="3399CC"/>
                  </a:solidFill>
                </a:endParaRPr>
              </a:p>
            </p:txBody>
          </p:sp>
          <p:sp>
            <p:nvSpPr>
              <p:cNvPr id="177" name="Freeform 110"/>
              <p:cNvSpPr>
                <a:spLocks/>
              </p:cNvSpPr>
              <p:nvPr/>
            </p:nvSpPr>
            <p:spPr bwMode="auto">
              <a:xfrm>
                <a:off x="3302000" y="5167313"/>
                <a:ext cx="28575" cy="15875"/>
              </a:xfrm>
              <a:custGeom>
                <a:avLst/>
                <a:gdLst>
                  <a:gd name="T0" fmla="*/ 2147483647 w 24"/>
                  <a:gd name="T1" fmla="*/ 2147483647 h 15"/>
                  <a:gd name="T2" fmla="*/ 0 w 24"/>
                  <a:gd name="T3" fmla="*/ 0 h 15"/>
                  <a:gd name="T4" fmla="*/ 2147483647 w 24"/>
                  <a:gd name="T5" fmla="*/ 2147483647 h 15"/>
                  <a:gd name="T6" fmla="*/ 2147483647 w 24"/>
                  <a:gd name="T7" fmla="*/ 2147483647 h 15"/>
                  <a:gd name="T8" fmla="*/ 0 60000 65536"/>
                  <a:gd name="T9" fmla="*/ 0 60000 65536"/>
                  <a:gd name="T10" fmla="*/ 0 60000 65536"/>
                  <a:gd name="T11" fmla="*/ 0 60000 65536"/>
                  <a:gd name="T12" fmla="*/ 0 w 24"/>
                  <a:gd name="T13" fmla="*/ 0 h 15"/>
                  <a:gd name="T14" fmla="*/ 24 w 24"/>
                  <a:gd name="T15" fmla="*/ 15 h 15"/>
                </a:gdLst>
                <a:ahLst/>
                <a:cxnLst>
                  <a:cxn ang="T8">
                    <a:pos x="T0" y="T1"/>
                  </a:cxn>
                  <a:cxn ang="T9">
                    <a:pos x="T2" y="T3"/>
                  </a:cxn>
                  <a:cxn ang="T10">
                    <a:pos x="T4" y="T5"/>
                  </a:cxn>
                  <a:cxn ang="T11">
                    <a:pos x="T6" y="T7"/>
                  </a:cxn>
                </a:cxnLst>
                <a:rect l="T12" t="T13" r="T14" b="T15"/>
                <a:pathLst>
                  <a:path w="24" h="15">
                    <a:moveTo>
                      <a:pt x="24" y="4"/>
                    </a:moveTo>
                    <a:lnTo>
                      <a:pt x="0" y="0"/>
                    </a:lnTo>
                    <a:lnTo>
                      <a:pt x="22" y="15"/>
                    </a:lnTo>
                    <a:lnTo>
                      <a:pt x="24" y="4"/>
                    </a:lnTo>
                  </a:path>
                </a:pathLst>
              </a:custGeom>
              <a:solidFill>
                <a:srgbClr val="FF0000"/>
              </a:solidFill>
              <a:ln w="3175">
                <a:solidFill>
                  <a:schemeClr val="tx1"/>
                </a:solidFill>
                <a:round/>
                <a:headEnd/>
                <a:tailEnd/>
              </a:ln>
            </p:spPr>
            <p:txBody>
              <a:bodyPr/>
              <a:lstStyle/>
              <a:p>
                <a:endParaRPr lang="en-GB"/>
              </a:p>
            </p:txBody>
          </p:sp>
          <p:sp>
            <p:nvSpPr>
              <p:cNvPr id="178" name="Freeform 114"/>
              <p:cNvSpPr>
                <a:spLocks/>
              </p:cNvSpPr>
              <p:nvPr/>
            </p:nvSpPr>
            <p:spPr bwMode="auto">
              <a:xfrm>
                <a:off x="4433888" y="4711700"/>
                <a:ext cx="280987" cy="176213"/>
              </a:xfrm>
              <a:custGeom>
                <a:avLst/>
                <a:gdLst>
                  <a:gd name="T0" fmla="*/ 2147483647 w 250"/>
                  <a:gd name="T1" fmla="*/ 2147483647 h 158"/>
                  <a:gd name="T2" fmla="*/ 2147483647 w 250"/>
                  <a:gd name="T3" fmla="*/ 2147483647 h 158"/>
                  <a:gd name="T4" fmla="*/ 2147483647 w 250"/>
                  <a:gd name="T5" fmla="*/ 2147483647 h 158"/>
                  <a:gd name="T6" fmla="*/ 2147483647 w 250"/>
                  <a:gd name="T7" fmla="*/ 2147483647 h 158"/>
                  <a:gd name="T8" fmla="*/ 2147483647 w 250"/>
                  <a:gd name="T9" fmla="*/ 2147483647 h 158"/>
                  <a:gd name="T10" fmla="*/ 2147483647 w 250"/>
                  <a:gd name="T11" fmla="*/ 2147483647 h 158"/>
                  <a:gd name="T12" fmla="*/ 2147483647 w 250"/>
                  <a:gd name="T13" fmla="*/ 0 h 158"/>
                  <a:gd name="T14" fmla="*/ 2147483647 w 250"/>
                  <a:gd name="T15" fmla="*/ 2147483647 h 158"/>
                  <a:gd name="T16" fmla="*/ 2147483647 w 250"/>
                  <a:gd name="T17" fmla="*/ 2147483647 h 158"/>
                  <a:gd name="T18" fmla="*/ 2147483647 w 250"/>
                  <a:gd name="T19" fmla="*/ 2147483647 h 158"/>
                  <a:gd name="T20" fmla="*/ 2147483647 w 250"/>
                  <a:gd name="T21" fmla="*/ 2147483647 h 158"/>
                  <a:gd name="T22" fmla="*/ 2147483647 w 250"/>
                  <a:gd name="T23" fmla="*/ 2147483647 h 158"/>
                  <a:gd name="T24" fmla="*/ 2147483647 w 250"/>
                  <a:gd name="T25" fmla="*/ 2147483647 h 158"/>
                  <a:gd name="T26" fmla="*/ 0 w 250"/>
                  <a:gd name="T27" fmla="*/ 2147483647 h 158"/>
                  <a:gd name="T28" fmla="*/ 2147483647 w 250"/>
                  <a:gd name="T29" fmla="*/ 2147483647 h 158"/>
                  <a:gd name="T30" fmla="*/ 2147483647 w 250"/>
                  <a:gd name="T31" fmla="*/ 2147483647 h 158"/>
                  <a:gd name="T32" fmla="*/ 2147483647 w 250"/>
                  <a:gd name="T33" fmla="*/ 2147483647 h 158"/>
                  <a:gd name="T34" fmla="*/ 2147483647 w 250"/>
                  <a:gd name="T35" fmla="*/ 2147483647 h 158"/>
                  <a:gd name="T36" fmla="*/ 2147483647 w 250"/>
                  <a:gd name="T37" fmla="*/ 2147483647 h 158"/>
                  <a:gd name="T38" fmla="*/ 2147483647 w 250"/>
                  <a:gd name="T39" fmla="*/ 2147483647 h 158"/>
                  <a:gd name="T40" fmla="*/ 2147483647 w 250"/>
                  <a:gd name="T41" fmla="*/ 2147483647 h 158"/>
                  <a:gd name="T42" fmla="*/ 2147483647 w 250"/>
                  <a:gd name="T43" fmla="*/ 2147483647 h 158"/>
                  <a:gd name="T44" fmla="*/ 2147483647 w 250"/>
                  <a:gd name="T45" fmla="*/ 2147483647 h 158"/>
                  <a:gd name="T46" fmla="*/ 2147483647 w 250"/>
                  <a:gd name="T47" fmla="*/ 2147483647 h 158"/>
                  <a:gd name="T48" fmla="*/ 2147483647 w 250"/>
                  <a:gd name="T49" fmla="*/ 2147483647 h 158"/>
                  <a:gd name="T50" fmla="*/ 2147483647 w 250"/>
                  <a:gd name="T51" fmla="*/ 2147483647 h 158"/>
                  <a:gd name="T52" fmla="*/ 2147483647 w 250"/>
                  <a:gd name="T53" fmla="*/ 2147483647 h 158"/>
                  <a:gd name="T54" fmla="*/ 2147483647 w 250"/>
                  <a:gd name="T55" fmla="*/ 2147483647 h 158"/>
                  <a:gd name="T56" fmla="*/ 2147483647 w 250"/>
                  <a:gd name="T57" fmla="*/ 2147483647 h 158"/>
                  <a:gd name="T58" fmla="*/ 2147483647 w 250"/>
                  <a:gd name="T59" fmla="*/ 2147483647 h 1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50"/>
                  <a:gd name="T91" fmla="*/ 0 h 158"/>
                  <a:gd name="T92" fmla="*/ 250 w 250"/>
                  <a:gd name="T93" fmla="*/ 158 h 1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50" h="158">
                    <a:moveTo>
                      <a:pt x="181" y="67"/>
                    </a:moveTo>
                    <a:lnTo>
                      <a:pt x="195" y="58"/>
                    </a:lnTo>
                    <a:lnTo>
                      <a:pt x="213" y="47"/>
                    </a:lnTo>
                    <a:lnTo>
                      <a:pt x="221" y="33"/>
                    </a:lnTo>
                    <a:lnTo>
                      <a:pt x="241" y="34"/>
                    </a:lnTo>
                    <a:lnTo>
                      <a:pt x="250" y="36"/>
                    </a:lnTo>
                    <a:lnTo>
                      <a:pt x="221" y="0"/>
                    </a:lnTo>
                    <a:lnTo>
                      <a:pt x="197" y="3"/>
                    </a:lnTo>
                    <a:lnTo>
                      <a:pt x="173" y="13"/>
                    </a:lnTo>
                    <a:lnTo>
                      <a:pt x="122" y="20"/>
                    </a:lnTo>
                    <a:lnTo>
                      <a:pt x="88" y="51"/>
                    </a:lnTo>
                    <a:lnTo>
                      <a:pt x="51" y="42"/>
                    </a:lnTo>
                    <a:lnTo>
                      <a:pt x="20" y="36"/>
                    </a:lnTo>
                    <a:lnTo>
                      <a:pt x="0" y="69"/>
                    </a:lnTo>
                    <a:lnTo>
                      <a:pt x="17" y="80"/>
                    </a:lnTo>
                    <a:lnTo>
                      <a:pt x="11" y="107"/>
                    </a:lnTo>
                    <a:lnTo>
                      <a:pt x="35" y="135"/>
                    </a:lnTo>
                    <a:lnTo>
                      <a:pt x="11" y="149"/>
                    </a:lnTo>
                    <a:lnTo>
                      <a:pt x="9" y="153"/>
                    </a:lnTo>
                    <a:lnTo>
                      <a:pt x="38" y="158"/>
                    </a:lnTo>
                    <a:lnTo>
                      <a:pt x="60" y="155"/>
                    </a:lnTo>
                    <a:lnTo>
                      <a:pt x="80" y="149"/>
                    </a:lnTo>
                    <a:lnTo>
                      <a:pt x="99" y="140"/>
                    </a:lnTo>
                    <a:lnTo>
                      <a:pt x="117" y="149"/>
                    </a:lnTo>
                    <a:lnTo>
                      <a:pt x="135" y="157"/>
                    </a:lnTo>
                    <a:lnTo>
                      <a:pt x="153" y="149"/>
                    </a:lnTo>
                    <a:lnTo>
                      <a:pt x="146" y="127"/>
                    </a:lnTo>
                    <a:lnTo>
                      <a:pt x="161" y="111"/>
                    </a:lnTo>
                    <a:lnTo>
                      <a:pt x="179" y="100"/>
                    </a:lnTo>
                    <a:lnTo>
                      <a:pt x="181" y="67"/>
                    </a:lnTo>
                  </a:path>
                </a:pathLst>
              </a:custGeom>
              <a:solidFill>
                <a:srgbClr val="00B0F0"/>
              </a:solidFill>
              <a:ln w="3175">
                <a:solidFill>
                  <a:schemeClr val="tx1"/>
                </a:solidFill>
                <a:round/>
                <a:headEnd/>
                <a:tailEnd/>
              </a:ln>
            </p:spPr>
            <p:txBody>
              <a:bodyPr/>
              <a:lstStyle/>
              <a:p>
                <a:endParaRPr lang="en-GB">
                  <a:solidFill>
                    <a:srgbClr val="3399CC"/>
                  </a:solidFill>
                </a:endParaRPr>
              </a:p>
            </p:txBody>
          </p:sp>
          <p:sp>
            <p:nvSpPr>
              <p:cNvPr id="179" name="Freeform 122"/>
              <p:cNvSpPr>
                <a:spLocks/>
              </p:cNvSpPr>
              <p:nvPr/>
            </p:nvSpPr>
            <p:spPr bwMode="auto">
              <a:xfrm>
                <a:off x="5165725" y="5427663"/>
                <a:ext cx="7938" cy="20637"/>
              </a:xfrm>
              <a:custGeom>
                <a:avLst/>
                <a:gdLst>
                  <a:gd name="T0" fmla="*/ 2147483647 w 7"/>
                  <a:gd name="T1" fmla="*/ 2147483647 h 18"/>
                  <a:gd name="T2" fmla="*/ 2147483647 w 7"/>
                  <a:gd name="T3" fmla="*/ 2147483647 h 18"/>
                  <a:gd name="T4" fmla="*/ 0 w 7"/>
                  <a:gd name="T5" fmla="*/ 0 h 18"/>
                  <a:gd name="T6" fmla="*/ 0 60000 65536"/>
                  <a:gd name="T7" fmla="*/ 0 60000 65536"/>
                  <a:gd name="T8" fmla="*/ 0 60000 65536"/>
                  <a:gd name="T9" fmla="*/ 0 w 7"/>
                  <a:gd name="T10" fmla="*/ 0 h 18"/>
                  <a:gd name="T11" fmla="*/ 7 w 7"/>
                  <a:gd name="T12" fmla="*/ 18 h 18"/>
                </a:gdLst>
                <a:ahLst/>
                <a:cxnLst>
                  <a:cxn ang="T6">
                    <a:pos x="T0" y="T1"/>
                  </a:cxn>
                  <a:cxn ang="T7">
                    <a:pos x="T2" y="T3"/>
                  </a:cxn>
                  <a:cxn ang="T8">
                    <a:pos x="T4" y="T5"/>
                  </a:cxn>
                </a:cxnLst>
                <a:rect l="T9" t="T10" r="T11" b="T12"/>
                <a:pathLst>
                  <a:path w="7" h="18">
                    <a:moveTo>
                      <a:pt x="7" y="18"/>
                    </a:moveTo>
                    <a:lnTo>
                      <a:pt x="5" y="3"/>
                    </a:lnTo>
                    <a:lnTo>
                      <a:pt x="0" y="0"/>
                    </a:lnTo>
                  </a:path>
                </a:pathLst>
              </a:custGeom>
              <a:solidFill>
                <a:srgbClr val="FF0000"/>
              </a:solidFill>
              <a:ln w="3175">
                <a:solidFill>
                  <a:schemeClr val="tx1"/>
                </a:solidFill>
                <a:round/>
                <a:headEnd/>
                <a:tailEnd/>
              </a:ln>
            </p:spPr>
            <p:txBody>
              <a:bodyPr/>
              <a:lstStyle/>
              <a:p>
                <a:endParaRPr lang="en-GB"/>
              </a:p>
            </p:txBody>
          </p:sp>
          <p:sp>
            <p:nvSpPr>
              <p:cNvPr id="180" name="Freeform 65"/>
              <p:cNvSpPr>
                <a:spLocks/>
              </p:cNvSpPr>
              <p:nvPr/>
            </p:nvSpPr>
            <p:spPr bwMode="auto">
              <a:xfrm>
                <a:off x="4970463" y="3446463"/>
                <a:ext cx="427037" cy="307975"/>
              </a:xfrm>
              <a:custGeom>
                <a:avLst/>
                <a:gdLst>
                  <a:gd name="T0" fmla="*/ 2147483647 w 379"/>
                  <a:gd name="T1" fmla="*/ 2147483647 h 277"/>
                  <a:gd name="T2" fmla="*/ 2147483647 w 379"/>
                  <a:gd name="T3" fmla="*/ 2147483647 h 277"/>
                  <a:gd name="T4" fmla="*/ 2147483647 w 379"/>
                  <a:gd name="T5" fmla="*/ 2147483647 h 277"/>
                  <a:gd name="T6" fmla="*/ 2147483647 w 379"/>
                  <a:gd name="T7" fmla="*/ 2147483647 h 277"/>
                  <a:gd name="T8" fmla="*/ 2147483647 w 379"/>
                  <a:gd name="T9" fmla="*/ 0 h 277"/>
                  <a:gd name="T10" fmla="*/ 2147483647 w 379"/>
                  <a:gd name="T11" fmla="*/ 2147483647 h 277"/>
                  <a:gd name="T12" fmla="*/ 2147483647 w 379"/>
                  <a:gd name="T13" fmla="*/ 2147483647 h 277"/>
                  <a:gd name="T14" fmla="*/ 2147483647 w 379"/>
                  <a:gd name="T15" fmla="*/ 2147483647 h 277"/>
                  <a:gd name="T16" fmla="*/ 2147483647 w 379"/>
                  <a:gd name="T17" fmla="*/ 2147483647 h 277"/>
                  <a:gd name="T18" fmla="*/ 0 w 379"/>
                  <a:gd name="T19" fmla="*/ 2147483647 h 277"/>
                  <a:gd name="T20" fmla="*/ 2147483647 w 379"/>
                  <a:gd name="T21" fmla="*/ 2147483647 h 277"/>
                  <a:gd name="T22" fmla="*/ 2147483647 w 379"/>
                  <a:gd name="T23" fmla="*/ 2147483647 h 277"/>
                  <a:gd name="T24" fmla="*/ 2147483647 w 379"/>
                  <a:gd name="T25" fmla="*/ 2147483647 h 277"/>
                  <a:gd name="T26" fmla="*/ 2147483647 w 379"/>
                  <a:gd name="T27" fmla="*/ 2147483647 h 277"/>
                  <a:gd name="T28" fmla="*/ 2147483647 w 379"/>
                  <a:gd name="T29" fmla="*/ 2147483647 h 277"/>
                  <a:gd name="T30" fmla="*/ 2147483647 w 379"/>
                  <a:gd name="T31" fmla="*/ 2147483647 h 277"/>
                  <a:gd name="T32" fmla="*/ 2147483647 w 379"/>
                  <a:gd name="T33" fmla="*/ 2147483647 h 277"/>
                  <a:gd name="T34" fmla="*/ 2147483647 w 379"/>
                  <a:gd name="T35" fmla="*/ 2147483647 h 277"/>
                  <a:gd name="T36" fmla="*/ 2147483647 w 379"/>
                  <a:gd name="T37" fmla="*/ 2147483647 h 277"/>
                  <a:gd name="T38" fmla="*/ 2147483647 w 379"/>
                  <a:gd name="T39" fmla="*/ 2147483647 h 277"/>
                  <a:gd name="T40" fmla="*/ 2147483647 w 379"/>
                  <a:gd name="T41" fmla="*/ 2147483647 h 277"/>
                  <a:gd name="T42" fmla="*/ 2147483647 w 379"/>
                  <a:gd name="T43" fmla="*/ 2147483647 h 277"/>
                  <a:gd name="T44" fmla="*/ 2147483647 w 379"/>
                  <a:gd name="T45" fmla="*/ 2147483647 h 277"/>
                  <a:gd name="T46" fmla="*/ 2147483647 w 379"/>
                  <a:gd name="T47" fmla="*/ 2147483647 h 277"/>
                  <a:gd name="T48" fmla="*/ 2147483647 w 379"/>
                  <a:gd name="T49" fmla="*/ 2147483647 h 277"/>
                  <a:gd name="T50" fmla="*/ 2147483647 w 379"/>
                  <a:gd name="T51" fmla="*/ 2147483647 h 277"/>
                  <a:gd name="T52" fmla="*/ 2147483647 w 379"/>
                  <a:gd name="T53" fmla="*/ 2147483647 h 277"/>
                  <a:gd name="T54" fmla="*/ 2147483647 w 379"/>
                  <a:gd name="T55" fmla="*/ 2147483647 h 277"/>
                  <a:gd name="T56" fmla="*/ 2147483647 w 379"/>
                  <a:gd name="T57" fmla="*/ 2147483647 h 2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9"/>
                  <a:gd name="T88" fmla="*/ 0 h 277"/>
                  <a:gd name="T89" fmla="*/ 379 w 379"/>
                  <a:gd name="T90" fmla="*/ 277 h 2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9" h="277">
                    <a:moveTo>
                      <a:pt x="357" y="85"/>
                    </a:moveTo>
                    <a:lnTo>
                      <a:pt x="357" y="51"/>
                    </a:lnTo>
                    <a:lnTo>
                      <a:pt x="310" y="23"/>
                    </a:lnTo>
                    <a:lnTo>
                      <a:pt x="249" y="5"/>
                    </a:lnTo>
                    <a:lnTo>
                      <a:pt x="217" y="0"/>
                    </a:lnTo>
                    <a:lnTo>
                      <a:pt x="176" y="5"/>
                    </a:lnTo>
                    <a:lnTo>
                      <a:pt x="125" y="14"/>
                    </a:lnTo>
                    <a:lnTo>
                      <a:pt x="82" y="11"/>
                    </a:lnTo>
                    <a:lnTo>
                      <a:pt x="25" y="31"/>
                    </a:lnTo>
                    <a:lnTo>
                      <a:pt x="0" y="58"/>
                    </a:lnTo>
                    <a:lnTo>
                      <a:pt x="18" y="135"/>
                    </a:lnTo>
                    <a:lnTo>
                      <a:pt x="32" y="151"/>
                    </a:lnTo>
                    <a:lnTo>
                      <a:pt x="87" y="164"/>
                    </a:lnTo>
                    <a:lnTo>
                      <a:pt x="131" y="184"/>
                    </a:lnTo>
                    <a:lnTo>
                      <a:pt x="135" y="239"/>
                    </a:lnTo>
                    <a:lnTo>
                      <a:pt x="153" y="242"/>
                    </a:lnTo>
                    <a:lnTo>
                      <a:pt x="186" y="273"/>
                    </a:lnTo>
                    <a:lnTo>
                      <a:pt x="187" y="277"/>
                    </a:lnTo>
                    <a:lnTo>
                      <a:pt x="213" y="275"/>
                    </a:lnTo>
                    <a:lnTo>
                      <a:pt x="238" y="275"/>
                    </a:lnTo>
                    <a:lnTo>
                      <a:pt x="257" y="264"/>
                    </a:lnTo>
                    <a:lnTo>
                      <a:pt x="282" y="242"/>
                    </a:lnTo>
                    <a:lnTo>
                      <a:pt x="319" y="224"/>
                    </a:lnTo>
                    <a:lnTo>
                      <a:pt x="333" y="226"/>
                    </a:lnTo>
                    <a:lnTo>
                      <a:pt x="324" y="180"/>
                    </a:lnTo>
                    <a:lnTo>
                      <a:pt x="340" y="136"/>
                    </a:lnTo>
                    <a:lnTo>
                      <a:pt x="368" y="111"/>
                    </a:lnTo>
                    <a:lnTo>
                      <a:pt x="379" y="94"/>
                    </a:lnTo>
                    <a:lnTo>
                      <a:pt x="357" y="85"/>
                    </a:lnTo>
                  </a:path>
                </a:pathLst>
              </a:custGeom>
              <a:solidFill>
                <a:srgbClr val="00B0F0"/>
              </a:solidFill>
              <a:ln w="3175">
                <a:solidFill>
                  <a:schemeClr val="tx1"/>
                </a:solidFill>
                <a:round/>
                <a:headEnd/>
                <a:tailEnd/>
              </a:ln>
            </p:spPr>
            <p:txBody>
              <a:bodyPr/>
              <a:lstStyle/>
              <a:p>
                <a:endParaRPr lang="en-GB">
                  <a:solidFill>
                    <a:srgbClr val="3399CC"/>
                  </a:solidFill>
                </a:endParaRPr>
              </a:p>
            </p:txBody>
          </p:sp>
          <p:sp>
            <p:nvSpPr>
              <p:cNvPr id="181" name="Freeform 71"/>
              <p:cNvSpPr>
                <a:spLocks/>
              </p:cNvSpPr>
              <p:nvPr/>
            </p:nvSpPr>
            <p:spPr bwMode="auto">
              <a:xfrm>
                <a:off x="4333875" y="4183063"/>
                <a:ext cx="542925" cy="306387"/>
              </a:xfrm>
              <a:custGeom>
                <a:avLst/>
                <a:gdLst>
                  <a:gd name="T0" fmla="*/ 2147483647 w 481"/>
                  <a:gd name="T1" fmla="*/ 2147483647 h 275"/>
                  <a:gd name="T2" fmla="*/ 2147483647 w 481"/>
                  <a:gd name="T3" fmla="*/ 2147483647 h 275"/>
                  <a:gd name="T4" fmla="*/ 2147483647 w 481"/>
                  <a:gd name="T5" fmla="*/ 2147483647 h 275"/>
                  <a:gd name="T6" fmla="*/ 2147483647 w 481"/>
                  <a:gd name="T7" fmla="*/ 2147483647 h 275"/>
                  <a:gd name="T8" fmla="*/ 2147483647 w 481"/>
                  <a:gd name="T9" fmla="*/ 2147483647 h 275"/>
                  <a:gd name="T10" fmla="*/ 2147483647 w 481"/>
                  <a:gd name="T11" fmla="*/ 2147483647 h 275"/>
                  <a:gd name="T12" fmla="*/ 2147483647 w 481"/>
                  <a:gd name="T13" fmla="*/ 2147483647 h 275"/>
                  <a:gd name="T14" fmla="*/ 2147483647 w 481"/>
                  <a:gd name="T15" fmla="*/ 2147483647 h 275"/>
                  <a:gd name="T16" fmla="*/ 2147483647 w 481"/>
                  <a:gd name="T17" fmla="*/ 2147483647 h 275"/>
                  <a:gd name="T18" fmla="*/ 2147483647 w 481"/>
                  <a:gd name="T19" fmla="*/ 2147483647 h 275"/>
                  <a:gd name="T20" fmla="*/ 2147483647 w 481"/>
                  <a:gd name="T21" fmla="*/ 2147483647 h 275"/>
                  <a:gd name="T22" fmla="*/ 2147483647 w 481"/>
                  <a:gd name="T23" fmla="*/ 2147483647 h 275"/>
                  <a:gd name="T24" fmla="*/ 2147483647 w 481"/>
                  <a:gd name="T25" fmla="*/ 2147483647 h 275"/>
                  <a:gd name="T26" fmla="*/ 2147483647 w 481"/>
                  <a:gd name="T27" fmla="*/ 0 h 275"/>
                  <a:gd name="T28" fmla="*/ 2147483647 w 481"/>
                  <a:gd name="T29" fmla="*/ 2147483647 h 275"/>
                  <a:gd name="T30" fmla="*/ 2147483647 w 481"/>
                  <a:gd name="T31" fmla="*/ 2147483647 h 275"/>
                  <a:gd name="T32" fmla="*/ 2147483647 w 481"/>
                  <a:gd name="T33" fmla="*/ 2147483647 h 275"/>
                  <a:gd name="T34" fmla="*/ 2147483647 w 481"/>
                  <a:gd name="T35" fmla="*/ 2147483647 h 275"/>
                  <a:gd name="T36" fmla="*/ 2147483647 w 481"/>
                  <a:gd name="T37" fmla="*/ 2147483647 h 275"/>
                  <a:gd name="T38" fmla="*/ 2147483647 w 481"/>
                  <a:gd name="T39" fmla="*/ 2147483647 h 275"/>
                  <a:gd name="T40" fmla="*/ 2147483647 w 481"/>
                  <a:gd name="T41" fmla="*/ 2147483647 h 275"/>
                  <a:gd name="T42" fmla="*/ 2147483647 w 481"/>
                  <a:gd name="T43" fmla="*/ 2147483647 h 275"/>
                  <a:gd name="T44" fmla="*/ 0 w 481"/>
                  <a:gd name="T45" fmla="*/ 2147483647 h 275"/>
                  <a:gd name="T46" fmla="*/ 2147483647 w 481"/>
                  <a:gd name="T47" fmla="*/ 2147483647 h 275"/>
                  <a:gd name="T48" fmla="*/ 2147483647 w 481"/>
                  <a:gd name="T49" fmla="*/ 2147483647 h 275"/>
                  <a:gd name="T50" fmla="*/ 2147483647 w 481"/>
                  <a:gd name="T51" fmla="*/ 2147483647 h 275"/>
                  <a:gd name="T52" fmla="*/ 2147483647 w 481"/>
                  <a:gd name="T53" fmla="*/ 2147483647 h 275"/>
                  <a:gd name="T54" fmla="*/ 2147483647 w 481"/>
                  <a:gd name="T55" fmla="*/ 2147483647 h 275"/>
                  <a:gd name="T56" fmla="*/ 2147483647 w 481"/>
                  <a:gd name="T57" fmla="*/ 2147483647 h 275"/>
                  <a:gd name="T58" fmla="*/ 2147483647 w 481"/>
                  <a:gd name="T59" fmla="*/ 2147483647 h 275"/>
                  <a:gd name="T60" fmla="*/ 2147483647 w 481"/>
                  <a:gd name="T61" fmla="*/ 2147483647 h 275"/>
                  <a:gd name="T62" fmla="*/ 2147483647 w 481"/>
                  <a:gd name="T63" fmla="*/ 2147483647 h 275"/>
                  <a:gd name="T64" fmla="*/ 2147483647 w 481"/>
                  <a:gd name="T65" fmla="*/ 2147483647 h 275"/>
                  <a:gd name="T66" fmla="*/ 2147483647 w 481"/>
                  <a:gd name="T67" fmla="*/ 2147483647 h 275"/>
                  <a:gd name="T68" fmla="*/ 2147483647 w 481"/>
                  <a:gd name="T69" fmla="*/ 2147483647 h 275"/>
                  <a:gd name="T70" fmla="*/ 2147483647 w 481"/>
                  <a:gd name="T71" fmla="*/ 2147483647 h 275"/>
                  <a:gd name="T72" fmla="*/ 2147483647 w 481"/>
                  <a:gd name="T73" fmla="*/ 2147483647 h 275"/>
                  <a:gd name="T74" fmla="*/ 2147483647 w 481"/>
                  <a:gd name="T75" fmla="*/ 2147483647 h 275"/>
                  <a:gd name="T76" fmla="*/ 2147483647 w 481"/>
                  <a:gd name="T77" fmla="*/ 2147483647 h 275"/>
                  <a:gd name="T78" fmla="*/ 2147483647 w 481"/>
                  <a:gd name="T79" fmla="*/ 2147483647 h 275"/>
                  <a:gd name="T80" fmla="*/ 2147483647 w 481"/>
                  <a:gd name="T81" fmla="*/ 2147483647 h 2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81"/>
                  <a:gd name="T124" fmla="*/ 0 h 275"/>
                  <a:gd name="T125" fmla="*/ 481 w 481"/>
                  <a:gd name="T126" fmla="*/ 275 h 2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81" h="275">
                    <a:moveTo>
                      <a:pt x="463" y="131"/>
                    </a:moveTo>
                    <a:lnTo>
                      <a:pt x="437" y="109"/>
                    </a:lnTo>
                    <a:lnTo>
                      <a:pt x="415" y="102"/>
                    </a:lnTo>
                    <a:lnTo>
                      <a:pt x="388" y="85"/>
                    </a:lnTo>
                    <a:lnTo>
                      <a:pt x="390" y="67"/>
                    </a:lnTo>
                    <a:lnTo>
                      <a:pt x="373" y="78"/>
                    </a:lnTo>
                    <a:lnTo>
                      <a:pt x="339" y="62"/>
                    </a:lnTo>
                    <a:lnTo>
                      <a:pt x="328" y="87"/>
                    </a:lnTo>
                    <a:lnTo>
                      <a:pt x="308" y="84"/>
                    </a:lnTo>
                    <a:lnTo>
                      <a:pt x="288" y="56"/>
                    </a:lnTo>
                    <a:lnTo>
                      <a:pt x="280" y="40"/>
                    </a:lnTo>
                    <a:lnTo>
                      <a:pt x="257" y="31"/>
                    </a:lnTo>
                    <a:lnTo>
                      <a:pt x="224" y="25"/>
                    </a:lnTo>
                    <a:lnTo>
                      <a:pt x="200" y="0"/>
                    </a:lnTo>
                    <a:lnTo>
                      <a:pt x="182" y="14"/>
                    </a:lnTo>
                    <a:lnTo>
                      <a:pt x="164" y="2"/>
                    </a:lnTo>
                    <a:lnTo>
                      <a:pt x="144" y="5"/>
                    </a:lnTo>
                    <a:lnTo>
                      <a:pt x="100" y="33"/>
                    </a:lnTo>
                    <a:lnTo>
                      <a:pt x="84" y="47"/>
                    </a:lnTo>
                    <a:lnTo>
                      <a:pt x="62" y="56"/>
                    </a:lnTo>
                    <a:lnTo>
                      <a:pt x="45" y="67"/>
                    </a:lnTo>
                    <a:lnTo>
                      <a:pt x="14" y="73"/>
                    </a:lnTo>
                    <a:lnTo>
                      <a:pt x="0" y="95"/>
                    </a:lnTo>
                    <a:lnTo>
                      <a:pt x="9" y="116"/>
                    </a:lnTo>
                    <a:lnTo>
                      <a:pt x="16" y="157"/>
                    </a:lnTo>
                    <a:lnTo>
                      <a:pt x="42" y="191"/>
                    </a:lnTo>
                    <a:lnTo>
                      <a:pt x="82" y="224"/>
                    </a:lnTo>
                    <a:lnTo>
                      <a:pt x="115" y="255"/>
                    </a:lnTo>
                    <a:lnTo>
                      <a:pt x="155" y="275"/>
                    </a:lnTo>
                    <a:lnTo>
                      <a:pt x="180" y="268"/>
                    </a:lnTo>
                    <a:lnTo>
                      <a:pt x="200" y="226"/>
                    </a:lnTo>
                    <a:lnTo>
                      <a:pt x="226" y="228"/>
                    </a:lnTo>
                    <a:lnTo>
                      <a:pt x="279" y="251"/>
                    </a:lnTo>
                    <a:lnTo>
                      <a:pt x="308" y="251"/>
                    </a:lnTo>
                    <a:lnTo>
                      <a:pt x="328" y="253"/>
                    </a:lnTo>
                    <a:lnTo>
                      <a:pt x="348" y="266"/>
                    </a:lnTo>
                    <a:lnTo>
                      <a:pt x="364" y="235"/>
                    </a:lnTo>
                    <a:lnTo>
                      <a:pt x="413" y="226"/>
                    </a:lnTo>
                    <a:lnTo>
                      <a:pt x="435" y="182"/>
                    </a:lnTo>
                    <a:lnTo>
                      <a:pt x="481" y="153"/>
                    </a:lnTo>
                    <a:lnTo>
                      <a:pt x="463" y="131"/>
                    </a:lnTo>
                  </a:path>
                </a:pathLst>
              </a:custGeom>
              <a:solidFill>
                <a:srgbClr val="00B0F0"/>
              </a:solidFill>
              <a:ln w="3175">
                <a:solidFill>
                  <a:schemeClr val="tx1"/>
                </a:solidFill>
                <a:round/>
                <a:headEnd/>
                <a:tailEnd/>
              </a:ln>
            </p:spPr>
            <p:txBody>
              <a:bodyPr/>
              <a:lstStyle/>
              <a:p>
                <a:endParaRPr lang="en-GB">
                  <a:solidFill>
                    <a:srgbClr val="3399CC"/>
                  </a:solidFill>
                </a:endParaRPr>
              </a:p>
            </p:txBody>
          </p:sp>
          <p:sp>
            <p:nvSpPr>
              <p:cNvPr id="182" name="Freeform 72"/>
              <p:cNvSpPr>
                <a:spLocks/>
              </p:cNvSpPr>
              <p:nvPr/>
            </p:nvSpPr>
            <p:spPr bwMode="auto">
              <a:xfrm>
                <a:off x="4727575" y="4343400"/>
                <a:ext cx="463550" cy="236538"/>
              </a:xfrm>
              <a:custGeom>
                <a:avLst/>
                <a:gdLst>
                  <a:gd name="T0" fmla="*/ 2147483647 w 412"/>
                  <a:gd name="T1" fmla="*/ 2147483647 h 211"/>
                  <a:gd name="T2" fmla="*/ 2147483647 w 412"/>
                  <a:gd name="T3" fmla="*/ 2147483647 h 211"/>
                  <a:gd name="T4" fmla="*/ 2147483647 w 412"/>
                  <a:gd name="T5" fmla="*/ 2147483647 h 211"/>
                  <a:gd name="T6" fmla="*/ 2147483647 w 412"/>
                  <a:gd name="T7" fmla="*/ 2147483647 h 211"/>
                  <a:gd name="T8" fmla="*/ 2147483647 w 412"/>
                  <a:gd name="T9" fmla="*/ 2147483647 h 211"/>
                  <a:gd name="T10" fmla="*/ 2147483647 w 412"/>
                  <a:gd name="T11" fmla="*/ 2147483647 h 211"/>
                  <a:gd name="T12" fmla="*/ 2147483647 w 412"/>
                  <a:gd name="T13" fmla="*/ 2147483647 h 211"/>
                  <a:gd name="T14" fmla="*/ 2147483647 w 412"/>
                  <a:gd name="T15" fmla="*/ 0 h 211"/>
                  <a:gd name="T16" fmla="*/ 2147483647 w 412"/>
                  <a:gd name="T17" fmla="*/ 2147483647 h 211"/>
                  <a:gd name="T18" fmla="*/ 2147483647 w 412"/>
                  <a:gd name="T19" fmla="*/ 2147483647 h 211"/>
                  <a:gd name="T20" fmla="*/ 2147483647 w 412"/>
                  <a:gd name="T21" fmla="*/ 2147483647 h 211"/>
                  <a:gd name="T22" fmla="*/ 2147483647 w 412"/>
                  <a:gd name="T23" fmla="*/ 2147483647 h 211"/>
                  <a:gd name="T24" fmla="*/ 2147483647 w 412"/>
                  <a:gd name="T25" fmla="*/ 2147483647 h 211"/>
                  <a:gd name="T26" fmla="*/ 0 w 412"/>
                  <a:gd name="T27" fmla="*/ 2147483647 h 211"/>
                  <a:gd name="T28" fmla="*/ 2147483647 w 412"/>
                  <a:gd name="T29" fmla="*/ 2147483647 h 211"/>
                  <a:gd name="T30" fmla="*/ 2147483647 w 412"/>
                  <a:gd name="T31" fmla="*/ 2147483647 h 211"/>
                  <a:gd name="T32" fmla="*/ 2147483647 w 412"/>
                  <a:gd name="T33" fmla="*/ 2147483647 h 211"/>
                  <a:gd name="T34" fmla="*/ 2147483647 w 412"/>
                  <a:gd name="T35" fmla="*/ 2147483647 h 211"/>
                  <a:gd name="T36" fmla="*/ 2147483647 w 412"/>
                  <a:gd name="T37" fmla="*/ 2147483647 h 211"/>
                  <a:gd name="T38" fmla="*/ 2147483647 w 412"/>
                  <a:gd name="T39" fmla="*/ 2147483647 h 211"/>
                  <a:gd name="T40" fmla="*/ 2147483647 w 412"/>
                  <a:gd name="T41" fmla="*/ 2147483647 h 211"/>
                  <a:gd name="T42" fmla="*/ 2147483647 w 412"/>
                  <a:gd name="T43" fmla="*/ 2147483647 h 211"/>
                  <a:gd name="T44" fmla="*/ 2147483647 w 412"/>
                  <a:gd name="T45" fmla="*/ 2147483647 h 211"/>
                  <a:gd name="T46" fmla="*/ 2147483647 w 412"/>
                  <a:gd name="T47" fmla="*/ 2147483647 h 211"/>
                  <a:gd name="T48" fmla="*/ 2147483647 w 412"/>
                  <a:gd name="T49" fmla="*/ 2147483647 h 211"/>
                  <a:gd name="T50" fmla="*/ 2147483647 w 412"/>
                  <a:gd name="T51" fmla="*/ 2147483647 h 2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12"/>
                  <a:gd name="T79" fmla="*/ 0 h 211"/>
                  <a:gd name="T80" fmla="*/ 412 w 412"/>
                  <a:gd name="T81" fmla="*/ 211 h 21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12" h="211">
                    <a:moveTo>
                      <a:pt x="404" y="49"/>
                    </a:moveTo>
                    <a:lnTo>
                      <a:pt x="412" y="31"/>
                    </a:lnTo>
                    <a:lnTo>
                      <a:pt x="359" y="5"/>
                    </a:lnTo>
                    <a:lnTo>
                      <a:pt x="301" y="3"/>
                    </a:lnTo>
                    <a:lnTo>
                      <a:pt x="266" y="11"/>
                    </a:lnTo>
                    <a:lnTo>
                      <a:pt x="228" y="40"/>
                    </a:lnTo>
                    <a:lnTo>
                      <a:pt x="208" y="29"/>
                    </a:lnTo>
                    <a:lnTo>
                      <a:pt x="173" y="0"/>
                    </a:lnTo>
                    <a:lnTo>
                      <a:pt x="140" y="9"/>
                    </a:lnTo>
                    <a:lnTo>
                      <a:pt x="133" y="9"/>
                    </a:lnTo>
                    <a:lnTo>
                      <a:pt x="87" y="38"/>
                    </a:lnTo>
                    <a:lnTo>
                      <a:pt x="65" y="82"/>
                    </a:lnTo>
                    <a:lnTo>
                      <a:pt x="16" y="91"/>
                    </a:lnTo>
                    <a:lnTo>
                      <a:pt x="0" y="122"/>
                    </a:lnTo>
                    <a:lnTo>
                      <a:pt x="13" y="182"/>
                    </a:lnTo>
                    <a:lnTo>
                      <a:pt x="18" y="189"/>
                    </a:lnTo>
                    <a:lnTo>
                      <a:pt x="49" y="206"/>
                    </a:lnTo>
                    <a:lnTo>
                      <a:pt x="116" y="211"/>
                    </a:lnTo>
                    <a:lnTo>
                      <a:pt x="149" y="202"/>
                    </a:lnTo>
                    <a:lnTo>
                      <a:pt x="178" y="171"/>
                    </a:lnTo>
                    <a:lnTo>
                      <a:pt x="217" y="155"/>
                    </a:lnTo>
                    <a:lnTo>
                      <a:pt x="259" y="131"/>
                    </a:lnTo>
                    <a:lnTo>
                      <a:pt x="291" y="102"/>
                    </a:lnTo>
                    <a:lnTo>
                      <a:pt x="346" y="104"/>
                    </a:lnTo>
                    <a:lnTo>
                      <a:pt x="392" y="111"/>
                    </a:lnTo>
                    <a:lnTo>
                      <a:pt x="404" y="49"/>
                    </a:lnTo>
                  </a:path>
                </a:pathLst>
              </a:custGeom>
              <a:solidFill>
                <a:srgbClr val="00B0F0"/>
              </a:solidFill>
              <a:ln w="3175">
                <a:solidFill>
                  <a:schemeClr val="tx1"/>
                </a:solidFill>
                <a:round/>
                <a:headEnd/>
                <a:tailEnd/>
              </a:ln>
            </p:spPr>
            <p:txBody>
              <a:bodyPr/>
              <a:lstStyle/>
              <a:p>
                <a:endParaRPr lang="en-GB">
                  <a:solidFill>
                    <a:srgbClr val="3399CC"/>
                  </a:solidFill>
                </a:endParaRPr>
              </a:p>
            </p:txBody>
          </p:sp>
          <p:sp>
            <p:nvSpPr>
              <p:cNvPr id="183" name="Freeform 115"/>
              <p:cNvSpPr>
                <a:spLocks/>
              </p:cNvSpPr>
              <p:nvPr/>
            </p:nvSpPr>
            <p:spPr bwMode="auto">
              <a:xfrm>
                <a:off x="4094163" y="4433888"/>
                <a:ext cx="652462" cy="334962"/>
              </a:xfrm>
              <a:custGeom>
                <a:avLst/>
                <a:gdLst>
                  <a:gd name="T0" fmla="*/ 563 w 581"/>
                  <a:gd name="T1" fmla="*/ 40 h 299"/>
                  <a:gd name="T2" fmla="*/ 543 w 581"/>
                  <a:gd name="T3" fmla="*/ 27 h 299"/>
                  <a:gd name="T4" fmla="*/ 523 w 581"/>
                  <a:gd name="T5" fmla="*/ 25 h 299"/>
                  <a:gd name="T6" fmla="*/ 494 w 581"/>
                  <a:gd name="T7" fmla="*/ 25 h 299"/>
                  <a:gd name="T8" fmla="*/ 441 w 581"/>
                  <a:gd name="T9" fmla="*/ 2 h 299"/>
                  <a:gd name="T10" fmla="*/ 415 w 581"/>
                  <a:gd name="T11" fmla="*/ 0 h 299"/>
                  <a:gd name="T12" fmla="*/ 395 w 581"/>
                  <a:gd name="T13" fmla="*/ 42 h 299"/>
                  <a:gd name="T14" fmla="*/ 370 w 581"/>
                  <a:gd name="T15" fmla="*/ 49 h 299"/>
                  <a:gd name="T16" fmla="*/ 330 w 581"/>
                  <a:gd name="T17" fmla="*/ 29 h 299"/>
                  <a:gd name="T18" fmla="*/ 328 w 581"/>
                  <a:gd name="T19" fmla="*/ 40 h 299"/>
                  <a:gd name="T20" fmla="*/ 311 w 581"/>
                  <a:gd name="T21" fmla="*/ 53 h 299"/>
                  <a:gd name="T22" fmla="*/ 269 w 581"/>
                  <a:gd name="T23" fmla="*/ 87 h 299"/>
                  <a:gd name="T24" fmla="*/ 258 w 581"/>
                  <a:gd name="T25" fmla="*/ 120 h 299"/>
                  <a:gd name="T26" fmla="*/ 269 w 581"/>
                  <a:gd name="T27" fmla="*/ 164 h 299"/>
                  <a:gd name="T28" fmla="*/ 249 w 581"/>
                  <a:gd name="T29" fmla="*/ 158 h 299"/>
                  <a:gd name="T30" fmla="*/ 229 w 581"/>
                  <a:gd name="T31" fmla="*/ 158 h 299"/>
                  <a:gd name="T32" fmla="*/ 207 w 581"/>
                  <a:gd name="T33" fmla="*/ 147 h 299"/>
                  <a:gd name="T34" fmla="*/ 196 w 581"/>
                  <a:gd name="T35" fmla="*/ 160 h 299"/>
                  <a:gd name="T36" fmla="*/ 171 w 581"/>
                  <a:gd name="T37" fmla="*/ 162 h 299"/>
                  <a:gd name="T38" fmla="*/ 153 w 581"/>
                  <a:gd name="T39" fmla="*/ 171 h 299"/>
                  <a:gd name="T40" fmla="*/ 122 w 581"/>
                  <a:gd name="T41" fmla="*/ 182 h 299"/>
                  <a:gd name="T42" fmla="*/ 105 w 581"/>
                  <a:gd name="T43" fmla="*/ 168 h 299"/>
                  <a:gd name="T44" fmla="*/ 74 w 581"/>
                  <a:gd name="T45" fmla="*/ 166 h 299"/>
                  <a:gd name="T46" fmla="*/ 63 w 581"/>
                  <a:gd name="T47" fmla="*/ 189 h 299"/>
                  <a:gd name="T48" fmla="*/ 51 w 581"/>
                  <a:gd name="T49" fmla="*/ 182 h 299"/>
                  <a:gd name="T50" fmla="*/ 25 w 581"/>
                  <a:gd name="T51" fmla="*/ 164 h 299"/>
                  <a:gd name="T52" fmla="*/ 9 w 581"/>
                  <a:gd name="T53" fmla="*/ 162 h 299"/>
                  <a:gd name="T54" fmla="*/ 3 w 581"/>
                  <a:gd name="T55" fmla="*/ 168 h 299"/>
                  <a:gd name="T56" fmla="*/ 1 w 581"/>
                  <a:gd name="T57" fmla="*/ 166 h 299"/>
                  <a:gd name="T58" fmla="*/ 0 w 581"/>
                  <a:gd name="T59" fmla="*/ 193 h 299"/>
                  <a:gd name="T60" fmla="*/ 3 w 581"/>
                  <a:gd name="T61" fmla="*/ 217 h 299"/>
                  <a:gd name="T62" fmla="*/ 40 w 581"/>
                  <a:gd name="T63" fmla="*/ 242 h 299"/>
                  <a:gd name="T64" fmla="*/ 45 w 581"/>
                  <a:gd name="T65" fmla="*/ 239 h 299"/>
                  <a:gd name="T66" fmla="*/ 51 w 581"/>
                  <a:gd name="T67" fmla="*/ 240 h 299"/>
                  <a:gd name="T68" fmla="*/ 67 w 581"/>
                  <a:gd name="T69" fmla="*/ 239 h 299"/>
                  <a:gd name="T70" fmla="*/ 71 w 581"/>
                  <a:gd name="T71" fmla="*/ 242 h 299"/>
                  <a:gd name="T72" fmla="*/ 107 w 581"/>
                  <a:gd name="T73" fmla="*/ 255 h 299"/>
                  <a:gd name="T74" fmla="*/ 144 w 581"/>
                  <a:gd name="T75" fmla="*/ 231 h 299"/>
                  <a:gd name="T76" fmla="*/ 173 w 581"/>
                  <a:gd name="T77" fmla="*/ 231 h 299"/>
                  <a:gd name="T78" fmla="*/ 198 w 581"/>
                  <a:gd name="T79" fmla="*/ 230 h 299"/>
                  <a:gd name="T80" fmla="*/ 218 w 581"/>
                  <a:gd name="T81" fmla="*/ 261 h 299"/>
                  <a:gd name="T82" fmla="*/ 262 w 581"/>
                  <a:gd name="T83" fmla="*/ 275 h 299"/>
                  <a:gd name="T84" fmla="*/ 284 w 581"/>
                  <a:gd name="T85" fmla="*/ 281 h 299"/>
                  <a:gd name="T86" fmla="*/ 322 w 581"/>
                  <a:gd name="T87" fmla="*/ 284 h 299"/>
                  <a:gd name="T88" fmla="*/ 353 w 581"/>
                  <a:gd name="T89" fmla="*/ 290 h 299"/>
                  <a:gd name="T90" fmla="*/ 390 w 581"/>
                  <a:gd name="T91" fmla="*/ 299 h 299"/>
                  <a:gd name="T92" fmla="*/ 424 w 581"/>
                  <a:gd name="T93" fmla="*/ 268 h 299"/>
                  <a:gd name="T94" fmla="*/ 475 w 581"/>
                  <a:gd name="T95" fmla="*/ 261 h 299"/>
                  <a:gd name="T96" fmla="*/ 499 w 581"/>
                  <a:gd name="T97" fmla="*/ 251 h 299"/>
                  <a:gd name="T98" fmla="*/ 508 w 581"/>
                  <a:gd name="T99" fmla="*/ 240 h 299"/>
                  <a:gd name="T100" fmla="*/ 514 w 581"/>
                  <a:gd name="T101" fmla="*/ 231 h 299"/>
                  <a:gd name="T102" fmla="*/ 534 w 581"/>
                  <a:gd name="T103" fmla="*/ 220 h 299"/>
                  <a:gd name="T104" fmla="*/ 537 w 581"/>
                  <a:gd name="T105" fmla="*/ 206 h 299"/>
                  <a:gd name="T106" fmla="*/ 532 w 581"/>
                  <a:gd name="T107" fmla="*/ 178 h 299"/>
                  <a:gd name="T108" fmla="*/ 537 w 581"/>
                  <a:gd name="T109" fmla="*/ 151 h 299"/>
                  <a:gd name="T110" fmla="*/ 559 w 581"/>
                  <a:gd name="T111" fmla="*/ 142 h 299"/>
                  <a:gd name="T112" fmla="*/ 581 w 581"/>
                  <a:gd name="T113" fmla="*/ 107 h 299"/>
                  <a:gd name="T114" fmla="*/ 576 w 581"/>
                  <a:gd name="T115" fmla="*/ 100 h 299"/>
                  <a:gd name="T116" fmla="*/ 563 w 581"/>
                  <a:gd name="T117" fmla="*/ 40 h 29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81"/>
                  <a:gd name="T178" fmla="*/ 0 h 299"/>
                  <a:gd name="T179" fmla="*/ 581 w 581"/>
                  <a:gd name="T180" fmla="*/ 299 h 29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81" h="299">
                    <a:moveTo>
                      <a:pt x="563" y="40"/>
                    </a:moveTo>
                    <a:lnTo>
                      <a:pt x="543" y="27"/>
                    </a:lnTo>
                    <a:lnTo>
                      <a:pt x="523" y="25"/>
                    </a:lnTo>
                    <a:lnTo>
                      <a:pt x="494" y="25"/>
                    </a:lnTo>
                    <a:lnTo>
                      <a:pt x="441" y="2"/>
                    </a:lnTo>
                    <a:lnTo>
                      <a:pt x="415" y="0"/>
                    </a:lnTo>
                    <a:lnTo>
                      <a:pt x="395" y="42"/>
                    </a:lnTo>
                    <a:lnTo>
                      <a:pt x="370" y="49"/>
                    </a:lnTo>
                    <a:lnTo>
                      <a:pt x="330" y="29"/>
                    </a:lnTo>
                    <a:lnTo>
                      <a:pt x="328" y="40"/>
                    </a:lnTo>
                    <a:lnTo>
                      <a:pt x="311" y="53"/>
                    </a:lnTo>
                    <a:lnTo>
                      <a:pt x="269" y="87"/>
                    </a:lnTo>
                    <a:lnTo>
                      <a:pt x="258" y="120"/>
                    </a:lnTo>
                    <a:lnTo>
                      <a:pt x="269" y="164"/>
                    </a:lnTo>
                    <a:lnTo>
                      <a:pt x="249" y="158"/>
                    </a:lnTo>
                    <a:lnTo>
                      <a:pt x="229" y="158"/>
                    </a:lnTo>
                    <a:lnTo>
                      <a:pt x="207" y="147"/>
                    </a:lnTo>
                    <a:lnTo>
                      <a:pt x="196" y="160"/>
                    </a:lnTo>
                    <a:lnTo>
                      <a:pt x="171" y="162"/>
                    </a:lnTo>
                    <a:lnTo>
                      <a:pt x="153" y="171"/>
                    </a:lnTo>
                    <a:lnTo>
                      <a:pt x="122" y="182"/>
                    </a:lnTo>
                    <a:lnTo>
                      <a:pt x="105" y="168"/>
                    </a:lnTo>
                    <a:lnTo>
                      <a:pt x="74" y="166"/>
                    </a:lnTo>
                    <a:lnTo>
                      <a:pt x="63" y="189"/>
                    </a:lnTo>
                    <a:lnTo>
                      <a:pt x="51" y="182"/>
                    </a:lnTo>
                    <a:lnTo>
                      <a:pt x="25" y="164"/>
                    </a:lnTo>
                    <a:lnTo>
                      <a:pt x="9" y="162"/>
                    </a:lnTo>
                    <a:lnTo>
                      <a:pt x="3" y="168"/>
                    </a:lnTo>
                    <a:lnTo>
                      <a:pt x="1" y="166"/>
                    </a:lnTo>
                    <a:lnTo>
                      <a:pt x="0" y="193"/>
                    </a:lnTo>
                    <a:lnTo>
                      <a:pt x="3" y="217"/>
                    </a:lnTo>
                    <a:lnTo>
                      <a:pt x="40" y="242"/>
                    </a:lnTo>
                    <a:lnTo>
                      <a:pt x="45" y="239"/>
                    </a:lnTo>
                    <a:lnTo>
                      <a:pt x="51" y="240"/>
                    </a:lnTo>
                    <a:lnTo>
                      <a:pt x="67" y="239"/>
                    </a:lnTo>
                    <a:lnTo>
                      <a:pt x="71" y="242"/>
                    </a:lnTo>
                    <a:lnTo>
                      <a:pt x="107" y="255"/>
                    </a:lnTo>
                    <a:lnTo>
                      <a:pt x="144" y="231"/>
                    </a:lnTo>
                    <a:lnTo>
                      <a:pt x="173" y="231"/>
                    </a:lnTo>
                    <a:lnTo>
                      <a:pt x="198" y="230"/>
                    </a:lnTo>
                    <a:lnTo>
                      <a:pt x="218" y="261"/>
                    </a:lnTo>
                    <a:lnTo>
                      <a:pt x="262" y="275"/>
                    </a:lnTo>
                    <a:lnTo>
                      <a:pt x="284" y="281"/>
                    </a:lnTo>
                    <a:lnTo>
                      <a:pt x="322" y="284"/>
                    </a:lnTo>
                    <a:lnTo>
                      <a:pt x="353" y="290"/>
                    </a:lnTo>
                    <a:lnTo>
                      <a:pt x="390" y="299"/>
                    </a:lnTo>
                    <a:lnTo>
                      <a:pt x="424" y="268"/>
                    </a:lnTo>
                    <a:lnTo>
                      <a:pt x="475" y="261"/>
                    </a:lnTo>
                    <a:lnTo>
                      <a:pt x="499" y="251"/>
                    </a:lnTo>
                    <a:lnTo>
                      <a:pt x="508" y="240"/>
                    </a:lnTo>
                    <a:lnTo>
                      <a:pt x="514" y="231"/>
                    </a:lnTo>
                    <a:lnTo>
                      <a:pt x="534" y="220"/>
                    </a:lnTo>
                    <a:lnTo>
                      <a:pt x="537" y="206"/>
                    </a:lnTo>
                    <a:lnTo>
                      <a:pt x="532" y="178"/>
                    </a:lnTo>
                    <a:lnTo>
                      <a:pt x="537" y="151"/>
                    </a:lnTo>
                    <a:lnTo>
                      <a:pt x="559" y="142"/>
                    </a:lnTo>
                    <a:lnTo>
                      <a:pt x="581" y="107"/>
                    </a:lnTo>
                    <a:lnTo>
                      <a:pt x="576" y="100"/>
                    </a:lnTo>
                    <a:lnTo>
                      <a:pt x="563" y="40"/>
                    </a:lnTo>
                  </a:path>
                </a:pathLst>
              </a:custGeom>
              <a:solidFill>
                <a:srgbClr val="00B0F0"/>
              </a:solidFill>
              <a:ln w="3175">
                <a:solidFill>
                  <a:schemeClr val="tx1"/>
                </a:solidFill>
                <a:round/>
                <a:headEnd/>
                <a:tailEnd/>
              </a:ln>
            </p:spPr>
            <p:txBody>
              <a:bodyPr/>
              <a:lstStyle/>
              <a:p>
                <a:endParaRPr lang="en-US" altLang="en-US">
                  <a:solidFill>
                    <a:srgbClr val="3399CC"/>
                  </a:solidFill>
                </a:endParaRPr>
              </a:p>
            </p:txBody>
          </p:sp>
          <p:sp>
            <p:nvSpPr>
              <p:cNvPr id="184" name="Freeform 116"/>
              <p:cNvSpPr>
                <a:spLocks/>
              </p:cNvSpPr>
              <p:nvPr/>
            </p:nvSpPr>
            <p:spPr bwMode="auto">
              <a:xfrm>
                <a:off x="4654550" y="4457700"/>
                <a:ext cx="584200" cy="374650"/>
              </a:xfrm>
              <a:custGeom>
                <a:avLst/>
                <a:gdLst>
                  <a:gd name="T0" fmla="*/ 2147483647 w 518"/>
                  <a:gd name="T1" fmla="*/ 2147483647 h 337"/>
                  <a:gd name="T2" fmla="*/ 2147483647 w 518"/>
                  <a:gd name="T3" fmla="*/ 2147483647 h 337"/>
                  <a:gd name="T4" fmla="*/ 2147483647 w 518"/>
                  <a:gd name="T5" fmla="*/ 2147483647 h 337"/>
                  <a:gd name="T6" fmla="*/ 2147483647 w 518"/>
                  <a:gd name="T7" fmla="*/ 2147483647 h 337"/>
                  <a:gd name="T8" fmla="*/ 2147483647 w 518"/>
                  <a:gd name="T9" fmla="*/ 2147483647 h 337"/>
                  <a:gd name="T10" fmla="*/ 2147483647 w 518"/>
                  <a:gd name="T11" fmla="*/ 2147483647 h 337"/>
                  <a:gd name="T12" fmla="*/ 2147483647 w 518"/>
                  <a:gd name="T13" fmla="*/ 2147483647 h 337"/>
                  <a:gd name="T14" fmla="*/ 2147483647 w 518"/>
                  <a:gd name="T15" fmla="*/ 0 h 337"/>
                  <a:gd name="T16" fmla="*/ 2147483647 w 518"/>
                  <a:gd name="T17" fmla="*/ 2147483647 h 337"/>
                  <a:gd name="T18" fmla="*/ 2147483647 w 518"/>
                  <a:gd name="T19" fmla="*/ 2147483647 h 337"/>
                  <a:gd name="T20" fmla="*/ 2147483647 w 518"/>
                  <a:gd name="T21" fmla="*/ 2147483647 h 337"/>
                  <a:gd name="T22" fmla="*/ 2147483647 w 518"/>
                  <a:gd name="T23" fmla="*/ 2147483647 h 337"/>
                  <a:gd name="T24" fmla="*/ 2147483647 w 518"/>
                  <a:gd name="T25" fmla="*/ 2147483647 h 337"/>
                  <a:gd name="T26" fmla="*/ 2147483647 w 518"/>
                  <a:gd name="T27" fmla="*/ 2147483647 h 337"/>
                  <a:gd name="T28" fmla="*/ 2147483647 w 518"/>
                  <a:gd name="T29" fmla="*/ 2147483647 h 337"/>
                  <a:gd name="T30" fmla="*/ 2147483647 w 518"/>
                  <a:gd name="T31" fmla="*/ 2147483647 h 337"/>
                  <a:gd name="T32" fmla="*/ 2147483647 w 518"/>
                  <a:gd name="T33" fmla="*/ 2147483647 h 337"/>
                  <a:gd name="T34" fmla="*/ 2147483647 w 518"/>
                  <a:gd name="T35" fmla="*/ 2147483647 h 337"/>
                  <a:gd name="T36" fmla="*/ 2147483647 w 518"/>
                  <a:gd name="T37" fmla="*/ 2147483647 h 337"/>
                  <a:gd name="T38" fmla="*/ 2147483647 w 518"/>
                  <a:gd name="T39" fmla="*/ 2147483647 h 337"/>
                  <a:gd name="T40" fmla="*/ 2147483647 w 518"/>
                  <a:gd name="T41" fmla="*/ 2147483647 h 337"/>
                  <a:gd name="T42" fmla="*/ 2147483647 w 518"/>
                  <a:gd name="T43" fmla="*/ 2147483647 h 337"/>
                  <a:gd name="T44" fmla="*/ 0 w 518"/>
                  <a:gd name="T45" fmla="*/ 2147483647 h 337"/>
                  <a:gd name="T46" fmla="*/ 2147483647 w 518"/>
                  <a:gd name="T47" fmla="*/ 2147483647 h 337"/>
                  <a:gd name="T48" fmla="*/ 2147483647 w 518"/>
                  <a:gd name="T49" fmla="*/ 2147483647 h 337"/>
                  <a:gd name="T50" fmla="*/ 2147483647 w 518"/>
                  <a:gd name="T51" fmla="*/ 2147483647 h 337"/>
                  <a:gd name="T52" fmla="*/ 2147483647 w 518"/>
                  <a:gd name="T53" fmla="*/ 2147483647 h 337"/>
                  <a:gd name="T54" fmla="*/ 2147483647 w 518"/>
                  <a:gd name="T55" fmla="*/ 2147483647 h 337"/>
                  <a:gd name="T56" fmla="*/ 2147483647 w 518"/>
                  <a:gd name="T57" fmla="*/ 2147483647 h 337"/>
                  <a:gd name="T58" fmla="*/ 2147483647 w 518"/>
                  <a:gd name="T59" fmla="*/ 2147483647 h 337"/>
                  <a:gd name="T60" fmla="*/ 2147483647 w 518"/>
                  <a:gd name="T61" fmla="*/ 2147483647 h 337"/>
                  <a:gd name="T62" fmla="*/ 2147483647 w 518"/>
                  <a:gd name="T63" fmla="*/ 2147483647 h 337"/>
                  <a:gd name="T64" fmla="*/ 2147483647 w 518"/>
                  <a:gd name="T65" fmla="*/ 2147483647 h 337"/>
                  <a:gd name="T66" fmla="*/ 2147483647 w 518"/>
                  <a:gd name="T67" fmla="*/ 2147483647 h 337"/>
                  <a:gd name="T68" fmla="*/ 2147483647 w 518"/>
                  <a:gd name="T69" fmla="*/ 2147483647 h 337"/>
                  <a:gd name="T70" fmla="*/ 2147483647 w 518"/>
                  <a:gd name="T71" fmla="*/ 2147483647 h 337"/>
                  <a:gd name="T72" fmla="*/ 2147483647 w 518"/>
                  <a:gd name="T73" fmla="*/ 2147483647 h 337"/>
                  <a:gd name="T74" fmla="*/ 2147483647 w 518"/>
                  <a:gd name="T75" fmla="*/ 2147483647 h 337"/>
                  <a:gd name="T76" fmla="*/ 2147483647 w 518"/>
                  <a:gd name="T77" fmla="*/ 2147483647 h 337"/>
                  <a:gd name="T78" fmla="*/ 2147483647 w 518"/>
                  <a:gd name="T79" fmla="*/ 2147483647 h 337"/>
                  <a:gd name="T80" fmla="*/ 2147483647 w 518"/>
                  <a:gd name="T81" fmla="*/ 2147483647 h 3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18"/>
                  <a:gd name="T124" fmla="*/ 0 h 337"/>
                  <a:gd name="T125" fmla="*/ 518 w 518"/>
                  <a:gd name="T126" fmla="*/ 337 h 3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18" h="337">
                    <a:moveTo>
                      <a:pt x="448" y="140"/>
                    </a:moveTo>
                    <a:lnTo>
                      <a:pt x="476" y="82"/>
                    </a:lnTo>
                    <a:lnTo>
                      <a:pt x="505" y="69"/>
                    </a:lnTo>
                    <a:lnTo>
                      <a:pt x="518" y="53"/>
                    </a:lnTo>
                    <a:lnTo>
                      <a:pt x="474" y="25"/>
                    </a:lnTo>
                    <a:lnTo>
                      <a:pt x="456" y="9"/>
                    </a:lnTo>
                    <a:lnTo>
                      <a:pt x="410" y="2"/>
                    </a:lnTo>
                    <a:lnTo>
                      <a:pt x="355" y="0"/>
                    </a:lnTo>
                    <a:lnTo>
                      <a:pt x="323" y="29"/>
                    </a:lnTo>
                    <a:lnTo>
                      <a:pt x="281" y="53"/>
                    </a:lnTo>
                    <a:lnTo>
                      <a:pt x="242" y="69"/>
                    </a:lnTo>
                    <a:lnTo>
                      <a:pt x="213" y="100"/>
                    </a:lnTo>
                    <a:lnTo>
                      <a:pt x="180" y="109"/>
                    </a:lnTo>
                    <a:lnTo>
                      <a:pt x="113" y="104"/>
                    </a:lnTo>
                    <a:lnTo>
                      <a:pt x="82" y="87"/>
                    </a:lnTo>
                    <a:lnTo>
                      <a:pt x="60" y="122"/>
                    </a:lnTo>
                    <a:lnTo>
                      <a:pt x="38" y="131"/>
                    </a:lnTo>
                    <a:lnTo>
                      <a:pt x="33" y="158"/>
                    </a:lnTo>
                    <a:lnTo>
                      <a:pt x="38" y="186"/>
                    </a:lnTo>
                    <a:lnTo>
                      <a:pt x="35" y="200"/>
                    </a:lnTo>
                    <a:lnTo>
                      <a:pt x="15" y="211"/>
                    </a:lnTo>
                    <a:lnTo>
                      <a:pt x="9" y="220"/>
                    </a:lnTo>
                    <a:lnTo>
                      <a:pt x="0" y="231"/>
                    </a:lnTo>
                    <a:lnTo>
                      <a:pt x="24" y="228"/>
                    </a:lnTo>
                    <a:lnTo>
                      <a:pt x="53" y="264"/>
                    </a:lnTo>
                    <a:lnTo>
                      <a:pt x="55" y="266"/>
                    </a:lnTo>
                    <a:lnTo>
                      <a:pt x="97" y="297"/>
                    </a:lnTo>
                    <a:lnTo>
                      <a:pt x="109" y="317"/>
                    </a:lnTo>
                    <a:lnTo>
                      <a:pt x="133" y="323"/>
                    </a:lnTo>
                    <a:lnTo>
                      <a:pt x="188" y="337"/>
                    </a:lnTo>
                    <a:lnTo>
                      <a:pt x="228" y="315"/>
                    </a:lnTo>
                    <a:lnTo>
                      <a:pt x="246" y="308"/>
                    </a:lnTo>
                    <a:lnTo>
                      <a:pt x="281" y="284"/>
                    </a:lnTo>
                    <a:lnTo>
                      <a:pt x="321" y="279"/>
                    </a:lnTo>
                    <a:lnTo>
                      <a:pt x="339" y="282"/>
                    </a:lnTo>
                    <a:lnTo>
                      <a:pt x="365" y="277"/>
                    </a:lnTo>
                    <a:lnTo>
                      <a:pt x="377" y="262"/>
                    </a:lnTo>
                    <a:lnTo>
                      <a:pt x="406" y="255"/>
                    </a:lnTo>
                    <a:lnTo>
                      <a:pt x="416" y="222"/>
                    </a:lnTo>
                    <a:lnTo>
                      <a:pt x="432" y="189"/>
                    </a:lnTo>
                    <a:lnTo>
                      <a:pt x="448" y="140"/>
                    </a:lnTo>
                  </a:path>
                </a:pathLst>
              </a:custGeom>
              <a:solidFill>
                <a:srgbClr val="00B0F0"/>
              </a:solidFill>
              <a:ln w="3175">
                <a:solidFill>
                  <a:schemeClr val="tx1"/>
                </a:solidFill>
                <a:round/>
                <a:headEnd/>
                <a:tailEnd/>
              </a:ln>
            </p:spPr>
            <p:txBody>
              <a:bodyPr/>
              <a:lstStyle/>
              <a:p>
                <a:endParaRPr lang="en-GB">
                  <a:solidFill>
                    <a:srgbClr val="3399CC"/>
                  </a:solidFill>
                </a:endParaRPr>
              </a:p>
            </p:txBody>
          </p:sp>
          <p:sp>
            <p:nvSpPr>
              <p:cNvPr id="185" name="Freeform 6"/>
              <p:cNvSpPr>
                <a:spLocks/>
              </p:cNvSpPr>
              <p:nvPr/>
            </p:nvSpPr>
            <p:spPr bwMode="auto">
              <a:xfrm>
                <a:off x="2133600" y="5030788"/>
                <a:ext cx="420688" cy="639762"/>
              </a:xfrm>
              <a:custGeom>
                <a:avLst/>
                <a:gdLst>
                  <a:gd name="T0" fmla="*/ 2147483647 w 374"/>
                  <a:gd name="T1" fmla="*/ 2147483647 h 573"/>
                  <a:gd name="T2" fmla="*/ 2147483647 w 374"/>
                  <a:gd name="T3" fmla="*/ 2147483647 h 573"/>
                  <a:gd name="T4" fmla="*/ 2147483647 w 374"/>
                  <a:gd name="T5" fmla="*/ 2147483647 h 573"/>
                  <a:gd name="T6" fmla="*/ 2147483647 w 374"/>
                  <a:gd name="T7" fmla="*/ 2147483647 h 573"/>
                  <a:gd name="T8" fmla="*/ 2147483647 w 374"/>
                  <a:gd name="T9" fmla="*/ 2147483647 h 573"/>
                  <a:gd name="T10" fmla="*/ 2147483647 w 374"/>
                  <a:gd name="T11" fmla="*/ 2147483647 h 573"/>
                  <a:gd name="T12" fmla="*/ 2147483647 w 374"/>
                  <a:gd name="T13" fmla="*/ 2147483647 h 573"/>
                  <a:gd name="T14" fmla="*/ 2147483647 w 374"/>
                  <a:gd name="T15" fmla="*/ 2147483647 h 573"/>
                  <a:gd name="T16" fmla="*/ 2147483647 w 374"/>
                  <a:gd name="T17" fmla="*/ 2147483647 h 573"/>
                  <a:gd name="T18" fmla="*/ 2147483647 w 374"/>
                  <a:gd name="T19" fmla="*/ 2147483647 h 573"/>
                  <a:gd name="T20" fmla="*/ 2147483647 w 374"/>
                  <a:gd name="T21" fmla="*/ 2147483647 h 573"/>
                  <a:gd name="T22" fmla="*/ 2147483647 w 374"/>
                  <a:gd name="T23" fmla="*/ 2147483647 h 573"/>
                  <a:gd name="T24" fmla="*/ 2147483647 w 374"/>
                  <a:gd name="T25" fmla="*/ 2147483647 h 573"/>
                  <a:gd name="T26" fmla="*/ 2147483647 w 374"/>
                  <a:gd name="T27" fmla="*/ 0 h 573"/>
                  <a:gd name="T28" fmla="*/ 2147483647 w 374"/>
                  <a:gd name="T29" fmla="*/ 2147483647 h 573"/>
                  <a:gd name="T30" fmla="*/ 2147483647 w 374"/>
                  <a:gd name="T31" fmla="*/ 2147483647 h 573"/>
                  <a:gd name="T32" fmla="*/ 2147483647 w 374"/>
                  <a:gd name="T33" fmla="*/ 2147483647 h 573"/>
                  <a:gd name="T34" fmla="*/ 2147483647 w 374"/>
                  <a:gd name="T35" fmla="*/ 2147483647 h 573"/>
                  <a:gd name="T36" fmla="*/ 2147483647 w 374"/>
                  <a:gd name="T37" fmla="*/ 2147483647 h 573"/>
                  <a:gd name="T38" fmla="*/ 2147483647 w 374"/>
                  <a:gd name="T39" fmla="*/ 2147483647 h 573"/>
                  <a:gd name="T40" fmla="*/ 2147483647 w 374"/>
                  <a:gd name="T41" fmla="*/ 2147483647 h 573"/>
                  <a:gd name="T42" fmla="*/ 2147483647 w 374"/>
                  <a:gd name="T43" fmla="*/ 2147483647 h 573"/>
                  <a:gd name="T44" fmla="*/ 2147483647 w 374"/>
                  <a:gd name="T45" fmla="*/ 2147483647 h 573"/>
                  <a:gd name="T46" fmla="*/ 2147483647 w 374"/>
                  <a:gd name="T47" fmla="*/ 2147483647 h 573"/>
                  <a:gd name="T48" fmla="*/ 2147483647 w 374"/>
                  <a:gd name="T49" fmla="*/ 2147483647 h 573"/>
                  <a:gd name="T50" fmla="*/ 2147483647 w 374"/>
                  <a:gd name="T51" fmla="*/ 2147483647 h 573"/>
                  <a:gd name="T52" fmla="*/ 2147483647 w 374"/>
                  <a:gd name="T53" fmla="*/ 2147483647 h 573"/>
                  <a:gd name="T54" fmla="*/ 2147483647 w 374"/>
                  <a:gd name="T55" fmla="*/ 2147483647 h 573"/>
                  <a:gd name="T56" fmla="*/ 2147483647 w 374"/>
                  <a:gd name="T57" fmla="*/ 2147483647 h 573"/>
                  <a:gd name="T58" fmla="*/ 0 w 374"/>
                  <a:gd name="T59" fmla="*/ 2147483647 h 573"/>
                  <a:gd name="T60" fmla="*/ 2147483647 w 374"/>
                  <a:gd name="T61" fmla="*/ 2147483647 h 573"/>
                  <a:gd name="T62" fmla="*/ 2147483647 w 374"/>
                  <a:gd name="T63" fmla="*/ 2147483647 h 573"/>
                  <a:gd name="T64" fmla="*/ 2147483647 w 374"/>
                  <a:gd name="T65" fmla="*/ 2147483647 h 573"/>
                  <a:gd name="T66" fmla="*/ 2147483647 w 374"/>
                  <a:gd name="T67" fmla="*/ 2147483647 h 573"/>
                  <a:gd name="T68" fmla="*/ 2147483647 w 374"/>
                  <a:gd name="T69" fmla="*/ 2147483647 h 573"/>
                  <a:gd name="T70" fmla="*/ 2147483647 w 374"/>
                  <a:gd name="T71" fmla="*/ 2147483647 h 573"/>
                  <a:gd name="T72" fmla="*/ 2147483647 w 374"/>
                  <a:gd name="T73" fmla="*/ 2147483647 h 573"/>
                  <a:gd name="T74" fmla="*/ 2147483647 w 374"/>
                  <a:gd name="T75" fmla="*/ 2147483647 h 573"/>
                  <a:gd name="T76" fmla="*/ 2147483647 w 374"/>
                  <a:gd name="T77" fmla="*/ 2147483647 h 573"/>
                  <a:gd name="T78" fmla="*/ 2147483647 w 374"/>
                  <a:gd name="T79" fmla="*/ 2147483647 h 573"/>
                  <a:gd name="T80" fmla="*/ 2147483647 w 374"/>
                  <a:gd name="T81" fmla="*/ 2147483647 h 5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4"/>
                  <a:gd name="T124" fmla="*/ 0 h 573"/>
                  <a:gd name="T125" fmla="*/ 374 w 374"/>
                  <a:gd name="T126" fmla="*/ 573 h 57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4" h="573">
                    <a:moveTo>
                      <a:pt x="221" y="312"/>
                    </a:moveTo>
                    <a:lnTo>
                      <a:pt x="230" y="294"/>
                    </a:lnTo>
                    <a:lnTo>
                      <a:pt x="263" y="283"/>
                    </a:lnTo>
                    <a:lnTo>
                      <a:pt x="281" y="235"/>
                    </a:lnTo>
                    <a:lnTo>
                      <a:pt x="303" y="195"/>
                    </a:lnTo>
                    <a:lnTo>
                      <a:pt x="308" y="151"/>
                    </a:lnTo>
                    <a:lnTo>
                      <a:pt x="328" y="137"/>
                    </a:lnTo>
                    <a:lnTo>
                      <a:pt x="374" y="111"/>
                    </a:lnTo>
                    <a:lnTo>
                      <a:pt x="356" y="82"/>
                    </a:lnTo>
                    <a:lnTo>
                      <a:pt x="335" y="49"/>
                    </a:lnTo>
                    <a:lnTo>
                      <a:pt x="286" y="47"/>
                    </a:lnTo>
                    <a:lnTo>
                      <a:pt x="248" y="33"/>
                    </a:lnTo>
                    <a:lnTo>
                      <a:pt x="230" y="18"/>
                    </a:lnTo>
                    <a:lnTo>
                      <a:pt x="217" y="0"/>
                    </a:lnTo>
                    <a:lnTo>
                      <a:pt x="170" y="13"/>
                    </a:lnTo>
                    <a:lnTo>
                      <a:pt x="161" y="89"/>
                    </a:lnTo>
                    <a:lnTo>
                      <a:pt x="139" y="153"/>
                    </a:lnTo>
                    <a:lnTo>
                      <a:pt x="119" y="206"/>
                    </a:lnTo>
                    <a:lnTo>
                      <a:pt x="88" y="237"/>
                    </a:lnTo>
                    <a:lnTo>
                      <a:pt x="46" y="275"/>
                    </a:lnTo>
                    <a:lnTo>
                      <a:pt x="27" y="319"/>
                    </a:lnTo>
                    <a:lnTo>
                      <a:pt x="40" y="352"/>
                    </a:lnTo>
                    <a:lnTo>
                      <a:pt x="55" y="337"/>
                    </a:lnTo>
                    <a:lnTo>
                      <a:pt x="58" y="352"/>
                    </a:lnTo>
                    <a:lnTo>
                      <a:pt x="31" y="359"/>
                    </a:lnTo>
                    <a:lnTo>
                      <a:pt x="49" y="381"/>
                    </a:lnTo>
                    <a:lnTo>
                      <a:pt x="62" y="392"/>
                    </a:lnTo>
                    <a:lnTo>
                      <a:pt x="49" y="430"/>
                    </a:lnTo>
                    <a:lnTo>
                      <a:pt x="33" y="491"/>
                    </a:lnTo>
                    <a:lnTo>
                      <a:pt x="0" y="542"/>
                    </a:lnTo>
                    <a:lnTo>
                      <a:pt x="31" y="543"/>
                    </a:lnTo>
                    <a:lnTo>
                      <a:pt x="49" y="551"/>
                    </a:lnTo>
                    <a:lnTo>
                      <a:pt x="102" y="573"/>
                    </a:lnTo>
                    <a:lnTo>
                      <a:pt x="140" y="565"/>
                    </a:lnTo>
                    <a:lnTo>
                      <a:pt x="146" y="567"/>
                    </a:lnTo>
                    <a:lnTo>
                      <a:pt x="162" y="501"/>
                    </a:lnTo>
                    <a:lnTo>
                      <a:pt x="201" y="480"/>
                    </a:lnTo>
                    <a:lnTo>
                      <a:pt x="206" y="465"/>
                    </a:lnTo>
                    <a:lnTo>
                      <a:pt x="199" y="414"/>
                    </a:lnTo>
                    <a:lnTo>
                      <a:pt x="239" y="361"/>
                    </a:lnTo>
                    <a:lnTo>
                      <a:pt x="221" y="312"/>
                    </a:lnTo>
                  </a:path>
                </a:pathLst>
              </a:custGeom>
              <a:solidFill>
                <a:srgbClr val="00B0F0"/>
              </a:solidFill>
              <a:ln w="3175">
                <a:solidFill>
                  <a:schemeClr val="tx1"/>
                </a:solidFill>
                <a:round/>
                <a:headEnd/>
                <a:tailEnd/>
              </a:ln>
            </p:spPr>
            <p:txBody>
              <a:bodyPr/>
              <a:lstStyle/>
              <a:p>
                <a:endParaRPr lang="en-GB">
                  <a:solidFill>
                    <a:srgbClr val="3399CC"/>
                  </a:solidFill>
                </a:endParaRPr>
              </a:p>
            </p:txBody>
          </p:sp>
          <p:sp>
            <p:nvSpPr>
              <p:cNvPr id="186" name="Freeform 7"/>
              <p:cNvSpPr>
                <a:spLocks/>
              </p:cNvSpPr>
              <p:nvPr/>
            </p:nvSpPr>
            <p:spPr bwMode="auto">
              <a:xfrm>
                <a:off x="3557588" y="4090988"/>
                <a:ext cx="287337" cy="249237"/>
              </a:xfrm>
              <a:custGeom>
                <a:avLst/>
                <a:gdLst>
                  <a:gd name="T0" fmla="*/ 2147483647 w 255"/>
                  <a:gd name="T1" fmla="*/ 2147483647 h 224"/>
                  <a:gd name="T2" fmla="*/ 2147483647 w 255"/>
                  <a:gd name="T3" fmla="*/ 2147483647 h 224"/>
                  <a:gd name="T4" fmla="*/ 2147483647 w 255"/>
                  <a:gd name="T5" fmla="*/ 0 h 224"/>
                  <a:gd name="T6" fmla="*/ 2147483647 w 255"/>
                  <a:gd name="T7" fmla="*/ 0 h 224"/>
                  <a:gd name="T8" fmla="*/ 2147483647 w 255"/>
                  <a:gd name="T9" fmla="*/ 2147483647 h 224"/>
                  <a:gd name="T10" fmla="*/ 2147483647 w 255"/>
                  <a:gd name="T11" fmla="*/ 2147483647 h 224"/>
                  <a:gd name="T12" fmla="*/ 2147483647 w 255"/>
                  <a:gd name="T13" fmla="*/ 2147483647 h 224"/>
                  <a:gd name="T14" fmla="*/ 2147483647 w 255"/>
                  <a:gd name="T15" fmla="*/ 0 h 224"/>
                  <a:gd name="T16" fmla="*/ 2147483647 w 255"/>
                  <a:gd name="T17" fmla="*/ 2147483647 h 224"/>
                  <a:gd name="T18" fmla="*/ 0 w 255"/>
                  <a:gd name="T19" fmla="*/ 2147483647 h 224"/>
                  <a:gd name="T20" fmla="*/ 2147483647 w 255"/>
                  <a:gd name="T21" fmla="*/ 2147483647 h 224"/>
                  <a:gd name="T22" fmla="*/ 2147483647 w 255"/>
                  <a:gd name="T23" fmla="*/ 2147483647 h 224"/>
                  <a:gd name="T24" fmla="*/ 2147483647 w 255"/>
                  <a:gd name="T25" fmla="*/ 2147483647 h 224"/>
                  <a:gd name="T26" fmla="*/ 2147483647 w 255"/>
                  <a:gd name="T27" fmla="*/ 2147483647 h 224"/>
                  <a:gd name="T28" fmla="*/ 2147483647 w 255"/>
                  <a:gd name="T29" fmla="*/ 2147483647 h 224"/>
                  <a:gd name="T30" fmla="*/ 2147483647 w 255"/>
                  <a:gd name="T31" fmla="*/ 2147483647 h 224"/>
                  <a:gd name="T32" fmla="*/ 2147483647 w 255"/>
                  <a:gd name="T33" fmla="*/ 2147483647 h 224"/>
                  <a:gd name="T34" fmla="*/ 2147483647 w 255"/>
                  <a:gd name="T35" fmla="*/ 2147483647 h 224"/>
                  <a:gd name="T36" fmla="*/ 2147483647 w 255"/>
                  <a:gd name="T37" fmla="*/ 2147483647 h 224"/>
                  <a:gd name="T38" fmla="*/ 2147483647 w 255"/>
                  <a:gd name="T39" fmla="*/ 2147483647 h 224"/>
                  <a:gd name="T40" fmla="*/ 2147483647 w 255"/>
                  <a:gd name="T41" fmla="*/ 2147483647 h 224"/>
                  <a:gd name="T42" fmla="*/ 2147483647 w 255"/>
                  <a:gd name="T43" fmla="*/ 2147483647 h 224"/>
                  <a:gd name="T44" fmla="*/ 2147483647 w 255"/>
                  <a:gd name="T45" fmla="*/ 2147483647 h 224"/>
                  <a:gd name="T46" fmla="*/ 2147483647 w 255"/>
                  <a:gd name="T47" fmla="*/ 2147483647 h 224"/>
                  <a:gd name="T48" fmla="*/ 2147483647 w 255"/>
                  <a:gd name="T49" fmla="*/ 2147483647 h 224"/>
                  <a:gd name="T50" fmla="*/ 2147483647 w 255"/>
                  <a:gd name="T51" fmla="*/ 2147483647 h 2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5"/>
                  <a:gd name="T79" fmla="*/ 0 h 224"/>
                  <a:gd name="T80" fmla="*/ 255 w 255"/>
                  <a:gd name="T81" fmla="*/ 224 h 22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5" h="224">
                    <a:moveTo>
                      <a:pt x="224" y="60"/>
                    </a:moveTo>
                    <a:lnTo>
                      <a:pt x="204" y="27"/>
                    </a:lnTo>
                    <a:lnTo>
                      <a:pt x="179" y="0"/>
                    </a:lnTo>
                    <a:lnTo>
                      <a:pt x="155" y="0"/>
                    </a:lnTo>
                    <a:lnTo>
                      <a:pt x="122" y="5"/>
                    </a:lnTo>
                    <a:lnTo>
                      <a:pt x="117" y="14"/>
                    </a:lnTo>
                    <a:lnTo>
                      <a:pt x="89" y="18"/>
                    </a:lnTo>
                    <a:lnTo>
                      <a:pt x="62" y="0"/>
                    </a:lnTo>
                    <a:lnTo>
                      <a:pt x="22" y="12"/>
                    </a:lnTo>
                    <a:lnTo>
                      <a:pt x="0" y="22"/>
                    </a:lnTo>
                    <a:lnTo>
                      <a:pt x="24" y="63"/>
                    </a:lnTo>
                    <a:lnTo>
                      <a:pt x="44" y="74"/>
                    </a:lnTo>
                    <a:lnTo>
                      <a:pt x="64" y="100"/>
                    </a:lnTo>
                    <a:lnTo>
                      <a:pt x="82" y="116"/>
                    </a:lnTo>
                    <a:lnTo>
                      <a:pt x="104" y="129"/>
                    </a:lnTo>
                    <a:lnTo>
                      <a:pt x="106" y="153"/>
                    </a:lnTo>
                    <a:lnTo>
                      <a:pt x="126" y="167"/>
                    </a:lnTo>
                    <a:lnTo>
                      <a:pt x="151" y="155"/>
                    </a:lnTo>
                    <a:lnTo>
                      <a:pt x="162" y="193"/>
                    </a:lnTo>
                    <a:lnTo>
                      <a:pt x="193" y="224"/>
                    </a:lnTo>
                    <a:lnTo>
                      <a:pt x="215" y="224"/>
                    </a:lnTo>
                    <a:lnTo>
                      <a:pt x="224" y="166"/>
                    </a:lnTo>
                    <a:lnTo>
                      <a:pt x="244" y="160"/>
                    </a:lnTo>
                    <a:lnTo>
                      <a:pt x="255" y="118"/>
                    </a:lnTo>
                    <a:lnTo>
                      <a:pt x="242" y="89"/>
                    </a:lnTo>
                    <a:lnTo>
                      <a:pt x="224" y="60"/>
                    </a:lnTo>
                  </a:path>
                </a:pathLst>
              </a:custGeom>
              <a:solidFill>
                <a:srgbClr val="00B0F0"/>
              </a:solidFill>
              <a:ln w="3175">
                <a:solidFill>
                  <a:schemeClr val="tx1"/>
                </a:solidFill>
                <a:round/>
                <a:headEnd/>
                <a:tailEnd/>
              </a:ln>
            </p:spPr>
            <p:txBody>
              <a:bodyPr/>
              <a:lstStyle/>
              <a:p>
                <a:endParaRPr lang="en-GB">
                  <a:solidFill>
                    <a:srgbClr val="3399CC"/>
                  </a:solidFill>
                </a:endParaRPr>
              </a:p>
            </p:txBody>
          </p:sp>
          <p:sp>
            <p:nvSpPr>
              <p:cNvPr id="187" name="Freeform 10"/>
              <p:cNvSpPr>
                <a:spLocks/>
              </p:cNvSpPr>
              <p:nvPr/>
            </p:nvSpPr>
            <p:spPr bwMode="auto">
              <a:xfrm>
                <a:off x="3824288" y="3663950"/>
                <a:ext cx="725487" cy="982663"/>
              </a:xfrm>
              <a:custGeom>
                <a:avLst/>
                <a:gdLst>
                  <a:gd name="T0" fmla="*/ 2147483647 w 645"/>
                  <a:gd name="T1" fmla="*/ 2147483647 h 880"/>
                  <a:gd name="T2" fmla="*/ 2147483647 w 645"/>
                  <a:gd name="T3" fmla="*/ 2147483647 h 880"/>
                  <a:gd name="T4" fmla="*/ 2147483647 w 645"/>
                  <a:gd name="T5" fmla="*/ 2147483647 h 880"/>
                  <a:gd name="T6" fmla="*/ 2147483647 w 645"/>
                  <a:gd name="T7" fmla="*/ 2147483647 h 880"/>
                  <a:gd name="T8" fmla="*/ 2147483647 w 645"/>
                  <a:gd name="T9" fmla="*/ 2147483647 h 880"/>
                  <a:gd name="T10" fmla="*/ 2147483647 w 645"/>
                  <a:gd name="T11" fmla="*/ 2147483647 h 880"/>
                  <a:gd name="T12" fmla="*/ 2147483647 w 645"/>
                  <a:gd name="T13" fmla="*/ 2147483647 h 880"/>
                  <a:gd name="T14" fmla="*/ 2147483647 w 645"/>
                  <a:gd name="T15" fmla="*/ 2147483647 h 880"/>
                  <a:gd name="T16" fmla="*/ 2147483647 w 645"/>
                  <a:gd name="T17" fmla="*/ 2147483647 h 880"/>
                  <a:gd name="T18" fmla="*/ 2147483647 w 645"/>
                  <a:gd name="T19" fmla="*/ 2147483647 h 880"/>
                  <a:gd name="T20" fmla="*/ 2147483647 w 645"/>
                  <a:gd name="T21" fmla="*/ 2147483647 h 880"/>
                  <a:gd name="T22" fmla="*/ 2147483647 w 645"/>
                  <a:gd name="T23" fmla="*/ 2147483647 h 880"/>
                  <a:gd name="T24" fmla="*/ 2147483647 w 645"/>
                  <a:gd name="T25" fmla="*/ 0 h 880"/>
                  <a:gd name="T26" fmla="*/ 2147483647 w 645"/>
                  <a:gd name="T27" fmla="*/ 2147483647 h 880"/>
                  <a:gd name="T28" fmla="*/ 2147483647 w 645"/>
                  <a:gd name="T29" fmla="*/ 2147483647 h 880"/>
                  <a:gd name="T30" fmla="*/ 2147483647 w 645"/>
                  <a:gd name="T31" fmla="*/ 2147483647 h 880"/>
                  <a:gd name="T32" fmla="*/ 2147483647 w 645"/>
                  <a:gd name="T33" fmla="*/ 2147483647 h 880"/>
                  <a:gd name="T34" fmla="*/ 2147483647 w 645"/>
                  <a:gd name="T35" fmla="*/ 2147483647 h 880"/>
                  <a:gd name="T36" fmla="*/ 2147483647 w 645"/>
                  <a:gd name="T37" fmla="*/ 2147483647 h 880"/>
                  <a:gd name="T38" fmla="*/ 2147483647 w 645"/>
                  <a:gd name="T39" fmla="*/ 2147483647 h 880"/>
                  <a:gd name="T40" fmla="*/ 2147483647 w 645"/>
                  <a:gd name="T41" fmla="*/ 2147483647 h 880"/>
                  <a:gd name="T42" fmla="*/ 2147483647 w 645"/>
                  <a:gd name="T43" fmla="*/ 2147483647 h 880"/>
                  <a:gd name="T44" fmla="*/ 2147483647 w 645"/>
                  <a:gd name="T45" fmla="*/ 2147483647 h 880"/>
                  <a:gd name="T46" fmla="*/ 2147483647 w 645"/>
                  <a:gd name="T47" fmla="*/ 2147483647 h 880"/>
                  <a:gd name="T48" fmla="*/ 2147483647 w 645"/>
                  <a:gd name="T49" fmla="*/ 2147483647 h 880"/>
                  <a:gd name="T50" fmla="*/ 2147483647 w 645"/>
                  <a:gd name="T51" fmla="*/ 2147483647 h 880"/>
                  <a:gd name="T52" fmla="*/ 2147483647 w 645"/>
                  <a:gd name="T53" fmla="*/ 2147483647 h 880"/>
                  <a:gd name="T54" fmla="*/ 2147483647 w 645"/>
                  <a:gd name="T55" fmla="*/ 2147483647 h 880"/>
                  <a:gd name="T56" fmla="*/ 2147483647 w 645"/>
                  <a:gd name="T57" fmla="*/ 2147483647 h 880"/>
                  <a:gd name="T58" fmla="*/ 2147483647 w 645"/>
                  <a:gd name="T59" fmla="*/ 2147483647 h 880"/>
                  <a:gd name="T60" fmla="*/ 2147483647 w 645"/>
                  <a:gd name="T61" fmla="*/ 2147483647 h 880"/>
                  <a:gd name="T62" fmla="*/ 2147483647 w 645"/>
                  <a:gd name="T63" fmla="*/ 2147483647 h 880"/>
                  <a:gd name="T64" fmla="*/ 2147483647 w 645"/>
                  <a:gd name="T65" fmla="*/ 2147483647 h 880"/>
                  <a:gd name="T66" fmla="*/ 2147483647 w 645"/>
                  <a:gd name="T67" fmla="*/ 2147483647 h 880"/>
                  <a:gd name="T68" fmla="*/ 2147483647 w 645"/>
                  <a:gd name="T69" fmla="*/ 2147483647 h 880"/>
                  <a:gd name="T70" fmla="*/ 2147483647 w 645"/>
                  <a:gd name="T71" fmla="*/ 2147483647 h 880"/>
                  <a:gd name="T72" fmla="*/ 2147483647 w 645"/>
                  <a:gd name="T73" fmla="*/ 2147483647 h 880"/>
                  <a:gd name="T74" fmla="*/ 2147483647 w 645"/>
                  <a:gd name="T75" fmla="*/ 2147483647 h 880"/>
                  <a:gd name="T76" fmla="*/ 2147483647 w 645"/>
                  <a:gd name="T77" fmla="*/ 2147483647 h 880"/>
                  <a:gd name="T78" fmla="*/ 2147483647 w 645"/>
                  <a:gd name="T79" fmla="*/ 2147483647 h 880"/>
                  <a:gd name="T80" fmla="*/ 2147483647 w 645"/>
                  <a:gd name="T81" fmla="*/ 2147483647 h 880"/>
                  <a:gd name="T82" fmla="*/ 2147483647 w 645"/>
                  <a:gd name="T83" fmla="*/ 2147483647 h 880"/>
                  <a:gd name="T84" fmla="*/ 2147483647 w 645"/>
                  <a:gd name="T85" fmla="*/ 2147483647 h 880"/>
                  <a:gd name="T86" fmla="*/ 2147483647 w 645"/>
                  <a:gd name="T87" fmla="*/ 2147483647 h 880"/>
                  <a:gd name="T88" fmla="*/ 2147483647 w 645"/>
                  <a:gd name="T89" fmla="*/ 2147483647 h 880"/>
                  <a:gd name="T90" fmla="*/ 2147483647 w 645"/>
                  <a:gd name="T91" fmla="*/ 2147483647 h 880"/>
                  <a:gd name="T92" fmla="*/ 2147483647 w 645"/>
                  <a:gd name="T93" fmla="*/ 2147483647 h 880"/>
                  <a:gd name="T94" fmla="*/ 2147483647 w 645"/>
                  <a:gd name="T95" fmla="*/ 2147483647 h 880"/>
                  <a:gd name="T96" fmla="*/ 2147483647 w 645"/>
                  <a:gd name="T97" fmla="*/ 2147483647 h 880"/>
                  <a:gd name="T98" fmla="*/ 2147483647 w 645"/>
                  <a:gd name="T99" fmla="*/ 2147483647 h 880"/>
                  <a:gd name="T100" fmla="*/ 2147483647 w 645"/>
                  <a:gd name="T101" fmla="*/ 2147483647 h 880"/>
                  <a:gd name="T102" fmla="*/ 2147483647 w 645"/>
                  <a:gd name="T103" fmla="*/ 2147483647 h 880"/>
                  <a:gd name="T104" fmla="*/ 2147483647 w 645"/>
                  <a:gd name="T105" fmla="*/ 2147483647 h 880"/>
                  <a:gd name="T106" fmla="*/ 2147483647 w 645"/>
                  <a:gd name="T107" fmla="*/ 2147483647 h 880"/>
                  <a:gd name="T108" fmla="*/ 2147483647 w 645"/>
                  <a:gd name="T109" fmla="*/ 2147483647 h 8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45"/>
                  <a:gd name="T166" fmla="*/ 0 h 880"/>
                  <a:gd name="T167" fmla="*/ 645 w 645"/>
                  <a:gd name="T168" fmla="*/ 880 h 88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45" h="880">
                    <a:moveTo>
                      <a:pt x="645" y="414"/>
                    </a:moveTo>
                    <a:lnTo>
                      <a:pt x="620" y="368"/>
                    </a:lnTo>
                    <a:lnTo>
                      <a:pt x="614" y="313"/>
                    </a:lnTo>
                    <a:lnTo>
                      <a:pt x="589" y="260"/>
                    </a:lnTo>
                    <a:lnTo>
                      <a:pt x="600" y="224"/>
                    </a:lnTo>
                    <a:lnTo>
                      <a:pt x="590" y="160"/>
                    </a:lnTo>
                    <a:lnTo>
                      <a:pt x="574" y="142"/>
                    </a:lnTo>
                    <a:lnTo>
                      <a:pt x="572" y="142"/>
                    </a:lnTo>
                    <a:lnTo>
                      <a:pt x="572" y="140"/>
                    </a:lnTo>
                    <a:lnTo>
                      <a:pt x="556" y="124"/>
                    </a:lnTo>
                    <a:lnTo>
                      <a:pt x="525" y="100"/>
                    </a:lnTo>
                    <a:lnTo>
                      <a:pt x="492" y="84"/>
                    </a:lnTo>
                    <a:lnTo>
                      <a:pt x="477" y="85"/>
                    </a:lnTo>
                    <a:lnTo>
                      <a:pt x="450" y="100"/>
                    </a:lnTo>
                    <a:lnTo>
                      <a:pt x="415" y="109"/>
                    </a:lnTo>
                    <a:lnTo>
                      <a:pt x="397" y="131"/>
                    </a:lnTo>
                    <a:lnTo>
                      <a:pt x="357" y="116"/>
                    </a:lnTo>
                    <a:lnTo>
                      <a:pt x="377" y="82"/>
                    </a:lnTo>
                    <a:lnTo>
                      <a:pt x="322" y="75"/>
                    </a:lnTo>
                    <a:lnTo>
                      <a:pt x="301" y="67"/>
                    </a:lnTo>
                    <a:lnTo>
                      <a:pt x="292" y="58"/>
                    </a:lnTo>
                    <a:lnTo>
                      <a:pt x="299" y="53"/>
                    </a:lnTo>
                    <a:lnTo>
                      <a:pt x="290" y="29"/>
                    </a:lnTo>
                    <a:lnTo>
                      <a:pt x="268" y="27"/>
                    </a:lnTo>
                    <a:lnTo>
                      <a:pt x="220" y="14"/>
                    </a:lnTo>
                    <a:lnTo>
                      <a:pt x="204" y="0"/>
                    </a:lnTo>
                    <a:lnTo>
                      <a:pt x="202" y="16"/>
                    </a:lnTo>
                    <a:lnTo>
                      <a:pt x="224" y="33"/>
                    </a:lnTo>
                    <a:lnTo>
                      <a:pt x="224" y="36"/>
                    </a:lnTo>
                    <a:lnTo>
                      <a:pt x="235" y="54"/>
                    </a:lnTo>
                    <a:lnTo>
                      <a:pt x="237" y="69"/>
                    </a:lnTo>
                    <a:lnTo>
                      <a:pt x="224" y="84"/>
                    </a:lnTo>
                    <a:lnTo>
                      <a:pt x="228" y="95"/>
                    </a:lnTo>
                    <a:lnTo>
                      <a:pt x="231" y="120"/>
                    </a:lnTo>
                    <a:lnTo>
                      <a:pt x="275" y="164"/>
                    </a:lnTo>
                    <a:lnTo>
                      <a:pt x="270" y="160"/>
                    </a:lnTo>
                    <a:lnTo>
                      <a:pt x="222" y="137"/>
                    </a:lnTo>
                    <a:lnTo>
                      <a:pt x="204" y="164"/>
                    </a:lnTo>
                    <a:lnTo>
                      <a:pt x="204" y="171"/>
                    </a:lnTo>
                    <a:lnTo>
                      <a:pt x="186" y="171"/>
                    </a:lnTo>
                    <a:lnTo>
                      <a:pt x="173" y="171"/>
                    </a:lnTo>
                    <a:lnTo>
                      <a:pt x="146" y="147"/>
                    </a:lnTo>
                    <a:lnTo>
                      <a:pt x="102" y="171"/>
                    </a:lnTo>
                    <a:lnTo>
                      <a:pt x="126" y="198"/>
                    </a:lnTo>
                    <a:lnTo>
                      <a:pt x="111" y="197"/>
                    </a:lnTo>
                    <a:lnTo>
                      <a:pt x="93" y="264"/>
                    </a:lnTo>
                    <a:lnTo>
                      <a:pt x="82" y="286"/>
                    </a:lnTo>
                    <a:lnTo>
                      <a:pt x="82" y="317"/>
                    </a:lnTo>
                    <a:lnTo>
                      <a:pt x="56" y="346"/>
                    </a:lnTo>
                    <a:lnTo>
                      <a:pt x="14" y="350"/>
                    </a:lnTo>
                    <a:lnTo>
                      <a:pt x="27" y="388"/>
                    </a:lnTo>
                    <a:lnTo>
                      <a:pt x="20" y="423"/>
                    </a:lnTo>
                    <a:lnTo>
                      <a:pt x="0" y="436"/>
                    </a:lnTo>
                    <a:lnTo>
                      <a:pt x="9" y="461"/>
                    </a:lnTo>
                    <a:lnTo>
                      <a:pt x="5" y="472"/>
                    </a:lnTo>
                    <a:lnTo>
                      <a:pt x="18" y="501"/>
                    </a:lnTo>
                    <a:lnTo>
                      <a:pt x="7" y="543"/>
                    </a:lnTo>
                    <a:lnTo>
                      <a:pt x="33" y="583"/>
                    </a:lnTo>
                    <a:lnTo>
                      <a:pt x="16" y="620"/>
                    </a:lnTo>
                    <a:lnTo>
                      <a:pt x="31" y="632"/>
                    </a:lnTo>
                    <a:lnTo>
                      <a:pt x="55" y="651"/>
                    </a:lnTo>
                    <a:lnTo>
                      <a:pt x="69" y="660"/>
                    </a:lnTo>
                    <a:lnTo>
                      <a:pt x="93" y="660"/>
                    </a:lnTo>
                    <a:lnTo>
                      <a:pt x="144" y="685"/>
                    </a:lnTo>
                    <a:lnTo>
                      <a:pt x="127" y="715"/>
                    </a:lnTo>
                    <a:lnTo>
                      <a:pt x="95" y="780"/>
                    </a:lnTo>
                    <a:lnTo>
                      <a:pt x="91" y="840"/>
                    </a:lnTo>
                    <a:lnTo>
                      <a:pt x="115" y="842"/>
                    </a:lnTo>
                    <a:lnTo>
                      <a:pt x="133" y="842"/>
                    </a:lnTo>
                    <a:lnTo>
                      <a:pt x="158" y="842"/>
                    </a:lnTo>
                    <a:lnTo>
                      <a:pt x="162" y="824"/>
                    </a:lnTo>
                    <a:lnTo>
                      <a:pt x="180" y="833"/>
                    </a:lnTo>
                    <a:lnTo>
                      <a:pt x="202" y="835"/>
                    </a:lnTo>
                    <a:lnTo>
                      <a:pt x="199" y="833"/>
                    </a:lnTo>
                    <a:lnTo>
                      <a:pt x="204" y="833"/>
                    </a:lnTo>
                    <a:lnTo>
                      <a:pt x="204" y="822"/>
                    </a:lnTo>
                    <a:lnTo>
                      <a:pt x="250" y="853"/>
                    </a:lnTo>
                    <a:lnTo>
                      <a:pt x="248" y="853"/>
                    </a:lnTo>
                    <a:lnTo>
                      <a:pt x="264" y="855"/>
                    </a:lnTo>
                    <a:lnTo>
                      <a:pt x="290" y="873"/>
                    </a:lnTo>
                    <a:lnTo>
                      <a:pt x="302" y="880"/>
                    </a:lnTo>
                    <a:lnTo>
                      <a:pt x="313" y="857"/>
                    </a:lnTo>
                    <a:lnTo>
                      <a:pt x="344" y="859"/>
                    </a:lnTo>
                    <a:lnTo>
                      <a:pt x="361" y="873"/>
                    </a:lnTo>
                    <a:lnTo>
                      <a:pt x="392" y="862"/>
                    </a:lnTo>
                    <a:lnTo>
                      <a:pt x="410" y="853"/>
                    </a:lnTo>
                    <a:lnTo>
                      <a:pt x="435" y="851"/>
                    </a:lnTo>
                    <a:lnTo>
                      <a:pt x="446" y="838"/>
                    </a:lnTo>
                    <a:lnTo>
                      <a:pt x="468" y="849"/>
                    </a:lnTo>
                    <a:lnTo>
                      <a:pt x="488" y="849"/>
                    </a:lnTo>
                    <a:lnTo>
                      <a:pt x="508" y="855"/>
                    </a:lnTo>
                    <a:lnTo>
                      <a:pt x="497" y="811"/>
                    </a:lnTo>
                    <a:lnTo>
                      <a:pt x="508" y="778"/>
                    </a:lnTo>
                    <a:lnTo>
                      <a:pt x="550" y="744"/>
                    </a:lnTo>
                    <a:lnTo>
                      <a:pt x="567" y="731"/>
                    </a:lnTo>
                    <a:lnTo>
                      <a:pt x="569" y="720"/>
                    </a:lnTo>
                    <a:lnTo>
                      <a:pt x="536" y="689"/>
                    </a:lnTo>
                    <a:lnTo>
                      <a:pt x="496" y="656"/>
                    </a:lnTo>
                    <a:lnTo>
                      <a:pt x="470" y="622"/>
                    </a:lnTo>
                    <a:lnTo>
                      <a:pt x="463" y="581"/>
                    </a:lnTo>
                    <a:lnTo>
                      <a:pt x="454" y="560"/>
                    </a:lnTo>
                    <a:lnTo>
                      <a:pt x="468" y="538"/>
                    </a:lnTo>
                    <a:lnTo>
                      <a:pt x="499" y="532"/>
                    </a:lnTo>
                    <a:lnTo>
                      <a:pt x="516" y="521"/>
                    </a:lnTo>
                    <a:lnTo>
                      <a:pt x="538" y="512"/>
                    </a:lnTo>
                    <a:lnTo>
                      <a:pt x="554" y="498"/>
                    </a:lnTo>
                    <a:lnTo>
                      <a:pt x="598" y="470"/>
                    </a:lnTo>
                    <a:lnTo>
                      <a:pt x="618" y="467"/>
                    </a:lnTo>
                    <a:lnTo>
                      <a:pt x="636" y="479"/>
                    </a:lnTo>
                    <a:lnTo>
                      <a:pt x="645" y="414"/>
                    </a:lnTo>
                  </a:path>
                </a:pathLst>
              </a:custGeom>
              <a:solidFill>
                <a:srgbClr val="00B0F0"/>
              </a:solidFill>
              <a:ln w="3175">
                <a:solidFill>
                  <a:schemeClr val="tx1"/>
                </a:solidFill>
                <a:round/>
                <a:headEnd/>
                <a:tailEnd/>
              </a:ln>
            </p:spPr>
            <p:txBody>
              <a:bodyPr/>
              <a:lstStyle/>
              <a:p>
                <a:endParaRPr lang="en-GB">
                  <a:solidFill>
                    <a:srgbClr val="3399CC"/>
                  </a:solidFill>
                </a:endParaRPr>
              </a:p>
            </p:txBody>
          </p:sp>
          <p:sp>
            <p:nvSpPr>
              <p:cNvPr id="188" name="Freeform 41"/>
              <p:cNvSpPr>
                <a:spLocks/>
              </p:cNvSpPr>
              <p:nvPr/>
            </p:nvSpPr>
            <p:spPr bwMode="auto">
              <a:xfrm>
                <a:off x="4760913" y="1638300"/>
                <a:ext cx="730250" cy="1373188"/>
              </a:xfrm>
              <a:custGeom>
                <a:avLst/>
                <a:gdLst>
                  <a:gd name="T0" fmla="*/ 590 w 647"/>
                  <a:gd name="T1" fmla="*/ 970 h 1230"/>
                  <a:gd name="T2" fmla="*/ 647 w 647"/>
                  <a:gd name="T3" fmla="*/ 827 h 1230"/>
                  <a:gd name="T4" fmla="*/ 574 w 647"/>
                  <a:gd name="T5" fmla="*/ 738 h 1230"/>
                  <a:gd name="T6" fmla="*/ 559 w 647"/>
                  <a:gd name="T7" fmla="*/ 654 h 1230"/>
                  <a:gd name="T8" fmla="*/ 510 w 647"/>
                  <a:gd name="T9" fmla="*/ 601 h 1230"/>
                  <a:gd name="T10" fmla="*/ 490 w 647"/>
                  <a:gd name="T11" fmla="*/ 526 h 1230"/>
                  <a:gd name="T12" fmla="*/ 461 w 647"/>
                  <a:gd name="T13" fmla="*/ 423 h 1230"/>
                  <a:gd name="T14" fmla="*/ 441 w 647"/>
                  <a:gd name="T15" fmla="*/ 289 h 1230"/>
                  <a:gd name="T16" fmla="*/ 364 w 647"/>
                  <a:gd name="T17" fmla="*/ 204 h 1230"/>
                  <a:gd name="T18" fmla="*/ 359 w 647"/>
                  <a:gd name="T19" fmla="*/ 111 h 1230"/>
                  <a:gd name="T20" fmla="*/ 335 w 647"/>
                  <a:gd name="T21" fmla="*/ 29 h 1230"/>
                  <a:gd name="T22" fmla="*/ 235 w 647"/>
                  <a:gd name="T23" fmla="*/ 31 h 1230"/>
                  <a:gd name="T24" fmla="*/ 218 w 647"/>
                  <a:gd name="T25" fmla="*/ 158 h 1230"/>
                  <a:gd name="T26" fmla="*/ 142 w 647"/>
                  <a:gd name="T27" fmla="*/ 185 h 1230"/>
                  <a:gd name="T28" fmla="*/ 67 w 647"/>
                  <a:gd name="T29" fmla="*/ 167 h 1230"/>
                  <a:gd name="T30" fmla="*/ 0 w 647"/>
                  <a:gd name="T31" fmla="*/ 167 h 1230"/>
                  <a:gd name="T32" fmla="*/ 82 w 647"/>
                  <a:gd name="T33" fmla="*/ 229 h 1230"/>
                  <a:gd name="T34" fmla="*/ 147 w 647"/>
                  <a:gd name="T35" fmla="*/ 300 h 1230"/>
                  <a:gd name="T36" fmla="*/ 180 w 647"/>
                  <a:gd name="T37" fmla="*/ 404 h 1230"/>
                  <a:gd name="T38" fmla="*/ 213 w 647"/>
                  <a:gd name="T39" fmla="*/ 536 h 1230"/>
                  <a:gd name="T40" fmla="*/ 262 w 647"/>
                  <a:gd name="T41" fmla="*/ 554 h 1230"/>
                  <a:gd name="T42" fmla="*/ 280 w 647"/>
                  <a:gd name="T43" fmla="*/ 619 h 1230"/>
                  <a:gd name="T44" fmla="*/ 246 w 647"/>
                  <a:gd name="T45" fmla="*/ 665 h 1230"/>
                  <a:gd name="T46" fmla="*/ 202 w 647"/>
                  <a:gd name="T47" fmla="*/ 762 h 1230"/>
                  <a:gd name="T48" fmla="*/ 184 w 647"/>
                  <a:gd name="T49" fmla="*/ 791 h 1230"/>
                  <a:gd name="T50" fmla="*/ 162 w 647"/>
                  <a:gd name="T51" fmla="*/ 831 h 1230"/>
                  <a:gd name="T52" fmla="*/ 124 w 647"/>
                  <a:gd name="T53" fmla="*/ 856 h 1230"/>
                  <a:gd name="T54" fmla="*/ 111 w 647"/>
                  <a:gd name="T55" fmla="*/ 926 h 1230"/>
                  <a:gd name="T56" fmla="*/ 131 w 647"/>
                  <a:gd name="T57" fmla="*/ 1001 h 1230"/>
                  <a:gd name="T58" fmla="*/ 142 w 647"/>
                  <a:gd name="T59" fmla="*/ 1061 h 1230"/>
                  <a:gd name="T60" fmla="*/ 142 w 647"/>
                  <a:gd name="T61" fmla="*/ 1115 h 1230"/>
                  <a:gd name="T62" fmla="*/ 164 w 647"/>
                  <a:gd name="T63" fmla="*/ 1163 h 1230"/>
                  <a:gd name="T64" fmla="*/ 195 w 647"/>
                  <a:gd name="T65" fmla="*/ 1170 h 1230"/>
                  <a:gd name="T66" fmla="*/ 218 w 647"/>
                  <a:gd name="T67" fmla="*/ 1194 h 1230"/>
                  <a:gd name="T68" fmla="*/ 237 w 647"/>
                  <a:gd name="T69" fmla="*/ 1194 h 1230"/>
                  <a:gd name="T70" fmla="*/ 253 w 647"/>
                  <a:gd name="T71" fmla="*/ 1219 h 1230"/>
                  <a:gd name="T72" fmla="*/ 266 w 647"/>
                  <a:gd name="T73" fmla="*/ 1223 h 1230"/>
                  <a:gd name="T74" fmla="*/ 321 w 647"/>
                  <a:gd name="T75" fmla="*/ 1199 h 1230"/>
                  <a:gd name="T76" fmla="*/ 339 w 647"/>
                  <a:gd name="T77" fmla="*/ 1185 h 1230"/>
                  <a:gd name="T78" fmla="*/ 370 w 647"/>
                  <a:gd name="T79" fmla="*/ 1166 h 1230"/>
                  <a:gd name="T80" fmla="*/ 406 w 647"/>
                  <a:gd name="T81" fmla="*/ 1156 h 1230"/>
                  <a:gd name="T82" fmla="*/ 421 w 647"/>
                  <a:gd name="T83" fmla="*/ 1145 h 1230"/>
                  <a:gd name="T84" fmla="*/ 452 w 647"/>
                  <a:gd name="T85" fmla="*/ 1128 h 1230"/>
                  <a:gd name="T86" fmla="*/ 505 w 647"/>
                  <a:gd name="T87" fmla="*/ 1115 h 1230"/>
                  <a:gd name="T88" fmla="*/ 554 w 647"/>
                  <a:gd name="T89" fmla="*/ 1028 h 12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647"/>
                  <a:gd name="T136" fmla="*/ 0 h 1230"/>
                  <a:gd name="T137" fmla="*/ 647 w 647"/>
                  <a:gd name="T138" fmla="*/ 1230 h 123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647" h="1230">
                    <a:moveTo>
                      <a:pt x="554" y="1028"/>
                    </a:moveTo>
                    <a:lnTo>
                      <a:pt x="590" y="970"/>
                    </a:lnTo>
                    <a:lnTo>
                      <a:pt x="619" y="895"/>
                    </a:lnTo>
                    <a:lnTo>
                      <a:pt x="647" y="827"/>
                    </a:lnTo>
                    <a:lnTo>
                      <a:pt x="636" y="778"/>
                    </a:lnTo>
                    <a:lnTo>
                      <a:pt x="574" y="738"/>
                    </a:lnTo>
                    <a:lnTo>
                      <a:pt x="559" y="700"/>
                    </a:lnTo>
                    <a:lnTo>
                      <a:pt x="559" y="654"/>
                    </a:lnTo>
                    <a:lnTo>
                      <a:pt x="528" y="616"/>
                    </a:lnTo>
                    <a:lnTo>
                      <a:pt x="510" y="601"/>
                    </a:lnTo>
                    <a:lnTo>
                      <a:pt x="506" y="563"/>
                    </a:lnTo>
                    <a:lnTo>
                      <a:pt x="490" y="526"/>
                    </a:lnTo>
                    <a:lnTo>
                      <a:pt x="501" y="488"/>
                    </a:lnTo>
                    <a:lnTo>
                      <a:pt x="461" y="423"/>
                    </a:lnTo>
                    <a:lnTo>
                      <a:pt x="419" y="364"/>
                    </a:lnTo>
                    <a:lnTo>
                      <a:pt x="441" y="289"/>
                    </a:lnTo>
                    <a:lnTo>
                      <a:pt x="415" y="238"/>
                    </a:lnTo>
                    <a:lnTo>
                      <a:pt x="364" y="204"/>
                    </a:lnTo>
                    <a:lnTo>
                      <a:pt x="359" y="138"/>
                    </a:lnTo>
                    <a:lnTo>
                      <a:pt x="359" y="111"/>
                    </a:lnTo>
                    <a:lnTo>
                      <a:pt x="364" y="65"/>
                    </a:lnTo>
                    <a:lnTo>
                      <a:pt x="335" y="29"/>
                    </a:lnTo>
                    <a:lnTo>
                      <a:pt x="284" y="0"/>
                    </a:lnTo>
                    <a:lnTo>
                      <a:pt x="235" y="31"/>
                    </a:lnTo>
                    <a:lnTo>
                      <a:pt x="220" y="96"/>
                    </a:lnTo>
                    <a:lnTo>
                      <a:pt x="218" y="158"/>
                    </a:lnTo>
                    <a:lnTo>
                      <a:pt x="193" y="198"/>
                    </a:lnTo>
                    <a:lnTo>
                      <a:pt x="142" y="185"/>
                    </a:lnTo>
                    <a:lnTo>
                      <a:pt x="105" y="200"/>
                    </a:lnTo>
                    <a:lnTo>
                      <a:pt x="67" y="167"/>
                    </a:lnTo>
                    <a:lnTo>
                      <a:pt x="20" y="140"/>
                    </a:lnTo>
                    <a:lnTo>
                      <a:pt x="0" y="167"/>
                    </a:lnTo>
                    <a:lnTo>
                      <a:pt x="34" y="195"/>
                    </a:lnTo>
                    <a:lnTo>
                      <a:pt x="82" y="229"/>
                    </a:lnTo>
                    <a:lnTo>
                      <a:pt x="126" y="257"/>
                    </a:lnTo>
                    <a:lnTo>
                      <a:pt x="147" y="300"/>
                    </a:lnTo>
                    <a:lnTo>
                      <a:pt x="167" y="348"/>
                    </a:lnTo>
                    <a:lnTo>
                      <a:pt x="180" y="404"/>
                    </a:lnTo>
                    <a:lnTo>
                      <a:pt x="180" y="472"/>
                    </a:lnTo>
                    <a:lnTo>
                      <a:pt x="213" y="536"/>
                    </a:lnTo>
                    <a:lnTo>
                      <a:pt x="246" y="545"/>
                    </a:lnTo>
                    <a:lnTo>
                      <a:pt x="262" y="554"/>
                    </a:lnTo>
                    <a:lnTo>
                      <a:pt x="277" y="601"/>
                    </a:lnTo>
                    <a:lnTo>
                      <a:pt x="280" y="619"/>
                    </a:lnTo>
                    <a:lnTo>
                      <a:pt x="275" y="630"/>
                    </a:lnTo>
                    <a:lnTo>
                      <a:pt x="246" y="665"/>
                    </a:lnTo>
                    <a:lnTo>
                      <a:pt x="222" y="722"/>
                    </a:lnTo>
                    <a:lnTo>
                      <a:pt x="202" y="762"/>
                    </a:lnTo>
                    <a:lnTo>
                      <a:pt x="178" y="771"/>
                    </a:lnTo>
                    <a:lnTo>
                      <a:pt x="184" y="791"/>
                    </a:lnTo>
                    <a:lnTo>
                      <a:pt x="166" y="815"/>
                    </a:lnTo>
                    <a:lnTo>
                      <a:pt x="162" y="831"/>
                    </a:lnTo>
                    <a:lnTo>
                      <a:pt x="146" y="855"/>
                    </a:lnTo>
                    <a:lnTo>
                      <a:pt x="124" y="856"/>
                    </a:lnTo>
                    <a:lnTo>
                      <a:pt x="120" y="886"/>
                    </a:lnTo>
                    <a:lnTo>
                      <a:pt x="111" y="926"/>
                    </a:lnTo>
                    <a:lnTo>
                      <a:pt x="122" y="959"/>
                    </a:lnTo>
                    <a:lnTo>
                      <a:pt x="131" y="1001"/>
                    </a:lnTo>
                    <a:lnTo>
                      <a:pt x="151" y="1042"/>
                    </a:lnTo>
                    <a:lnTo>
                      <a:pt x="142" y="1061"/>
                    </a:lnTo>
                    <a:lnTo>
                      <a:pt x="144" y="1095"/>
                    </a:lnTo>
                    <a:lnTo>
                      <a:pt x="142" y="1115"/>
                    </a:lnTo>
                    <a:lnTo>
                      <a:pt x="144" y="1132"/>
                    </a:lnTo>
                    <a:lnTo>
                      <a:pt x="164" y="1163"/>
                    </a:lnTo>
                    <a:lnTo>
                      <a:pt x="171" y="1168"/>
                    </a:lnTo>
                    <a:lnTo>
                      <a:pt x="195" y="1170"/>
                    </a:lnTo>
                    <a:lnTo>
                      <a:pt x="220" y="1172"/>
                    </a:lnTo>
                    <a:lnTo>
                      <a:pt x="218" y="1194"/>
                    </a:lnTo>
                    <a:lnTo>
                      <a:pt x="237" y="1181"/>
                    </a:lnTo>
                    <a:lnTo>
                      <a:pt x="237" y="1194"/>
                    </a:lnTo>
                    <a:lnTo>
                      <a:pt x="249" y="1210"/>
                    </a:lnTo>
                    <a:lnTo>
                      <a:pt x="253" y="1219"/>
                    </a:lnTo>
                    <a:lnTo>
                      <a:pt x="251" y="1230"/>
                    </a:lnTo>
                    <a:lnTo>
                      <a:pt x="266" y="1223"/>
                    </a:lnTo>
                    <a:lnTo>
                      <a:pt x="290" y="1214"/>
                    </a:lnTo>
                    <a:lnTo>
                      <a:pt x="321" y="1199"/>
                    </a:lnTo>
                    <a:lnTo>
                      <a:pt x="331" y="1196"/>
                    </a:lnTo>
                    <a:lnTo>
                      <a:pt x="339" y="1185"/>
                    </a:lnTo>
                    <a:lnTo>
                      <a:pt x="353" y="1177"/>
                    </a:lnTo>
                    <a:lnTo>
                      <a:pt x="370" y="1166"/>
                    </a:lnTo>
                    <a:lnTo>
                      <a:pt x="395" y="1154"/>
                    </a:lnTo>
                    <a:lnTo>
                      <a:pt x="406" y="1156"/>
                    </a:lnTo>
                    <a:lnTo>
                      <a:pt x="415" y="1148"/>
                    </a:lnTo>
                    <a:lnTo>
                      <a:pt x="421" y="1145"/>
                    </a:lnTo>
                    <a:lnTo>
                      <a:pt x="439" y="1141"/>
                    </a:lnTo>
                    <a:lnTo>
                      <a:pt x="452" y="1128"/>
                    </a:lnTo>
                    <a:lnTo>
                      <a:pt x="474" y="1117"/>
                    </a:lnTo>
                    <a:lnTo>
                      <a:pt x="505" y="1115"/>
                    </a:lnTo>
                    <a:lnTo>
                      <a:pt x="519" y="1090"/>
                    </a:lnTo>
                    <a:lnTo>
                      <a:pt x="554" y="1028"/>
                    </a:lnTo>
                  </a:path>
                </a:pathLst>
              </a:custGeom>
              <a:solidFill>
                <a:srgbClr val="00B0F0"/>
              </a:solidFill>
              <a:ln w="3175">
                <a:solidFill>
                  <a:schemeClr val="tx1"/>
                </a:solidFill>
                <a:round/>
                <a:headEnd/>
                <a:tailEnd/>
              </a:ln>
            </p:spPr>
            <p:txBody>
              <a:bodyPr/>
              <a:lstStyle/>
              <a:p>
                <a:endParaRPr lang="en-US" altLang="en-US">
                  <a:solidFill>
                    <a:srgbClr val="3399CC"/>
                  </a:solidFill>
                </a:endParaRPr>
              </a:p>
            </p:txBody>
          </p:sp>
          <p:grpSp>
            <p:nvGrpSpPr>
              <p:cNvPr id="189" name="Group 67"/>
              <p:cNvGrpSpPr>
                <a:grpSpLocks/>
              </p:cNvGrpSpPr>
              <p:nvPr/>
            </p:nvGrpSpPr>
            <p:grpSpPr bwMode="auto">
              <a:xfrm>
                <a:off x="2898775" y="4079875"/>
                <a:ext cx="1165225" cy="1317625"/>
                <a:chOff x="1826" y="2585"/>
                <a:chExt cx="734" cy="830"/>
              </a:xfrm>
              <a:solidFill>
                <a:srgbClr val="92D050"/>
              </a:solidFill>
            </p:grpSpPr>
            <p:sp>
              <p:nvSpPr>
                <p:cNvPr id="249" name="Freeform 4"/>
                <p:cNvSpPr>
                  <a:spLocks/>
                </p:cNvSpPr>
                <p:nvPr/>
              </p:nvSpPr>
              <p:spPr bwMode="auto">
                <a:xfrm>
                  <a:off x="1826" y="2585"/>
                  <a:ext cx="726" cy="748"/>
                </a:xfrm>
                <a:custGeom>
                  <a:avLst/>
                  <a:gdLst>
                    <a:gd name="T0" fmla="*/ 904 w 957"/>
                    <a:gd name="T1" fmla="*/ 435 h 982"/>
                    <a:gd name="T2" fmla="*/ 957 w 957"/>
                    <a:gd name="T3" fmla="*/ 280 h 982"/>
                    <a:gd name="T4" fmla="*/ 868 w 957"/>
                    <a:gd name="T5" fmla="*/ 246 h 982"/>
                    <a:gd name="T6" fmla="*/ 795 w 957"/>
                    <a:gd name="T7" fmla="*/ 207 h 982"/>
                    <a:gd name="T8" fmla="*/ 738 w 957"/>
                    <a:gd name="T9" fmla="*/ 171 h 982"/>
                    <a:gd name="T10" fmla="*/ 682 w 957"/>
                    <a:gd name="T11" fmla="*/ 131 h 982"/>
                    <a:gd name="T12" fmla="*/ 640 w 957"/>
                    <a:gd name="T13" fmla="*/ 78 h 982"/>
                    <a:gd name="T14" fmla="*/ 576 w 957"/>
                    <a:gd name="T15" fmla="*/ 0 h 982"/>
                    <a:gd name="T16" fmla="*/ 483 w 957"/>
                    <a:gd name="T17" fmla="*/ 98 h 982"/>
                    <a:gd name="T18" fmla="*/ 394 w 957"/>
                    <a:gd name="T19" fmla="*/ 160 h 982"/>
                    <a:gd name="T20" fmla="*/ 277 w 957"/>
                    <a:gd name="T21" fmla="*/ 120 h 982"/>
                    <a:gd name="T22" fmla="*/ 242 w 957"/>
                    <a:gd name="T23" fmla="*/ 169 h 982"/>
                    <a:gd name="T24" fmla="*/ 197 w 957"/>
                    <a:gd name="T25" fmla="*/ 237 h 982"/>
                    <a:gd name="T26" fmla="*/ 133 w 957"/>
                    <a:gd name="T27" fmla="*/ 189 h 982"/>
                    <a:gd name="T28" fmla="*/ 66 w 957"/>
                    <a:gd name="T29" fmla="*/ 189 h 982"/>
                    <a:gd name="T30" fmla="*/ 0 w 957"/>
                    <a:gd name="T31" fmla="*/ 207 h 982"/>
                    <a:gd name="T32" fmla="*/ 7 w 957"/>
                    <a:gd name="T33" fmla="*/ 217 h 982"/>
                    <a:gd name="T34" fmla="*/ 2 w 957"/>
                    <a:gd name="T35" fmla="*/ 249 h 982"/>
                    <a:gd name="T36" fmla="*/ 58 w 957"/>
                    <a:gd name="T37" fmla="*/ 282 h 982"/>
                    <a:gd name="T38" fmla="*/ 89 w 957"/>
                    <a:gd name="T39" fmla="*/ 304 h 982"/>
                    <a:gd name="T40" fmla="*/ 115 w 957"/>
                    <a:gd name="T41" fmla="*/ 319 h 982"/>
                    <a:gd name="T42" fmla="*/ 135 w 957"/>
                    <a:gd name="T43" fmla="*/ 364 h 982"/>
                    <a:gd name="T44" fmla="*/ 162 w 957"/>
                    <a:gd name="T45" fmla="*/ 401 h 982"/>
                    <a:gd name="T46" fmla="*/ 206 w 957"/>
                    <a:gd name="T47" fmla="*/ 505 h 982"/>
                    <a:gd name="T48" fmla="*/ 226 w 957"/>
                    <a:gd name="T49" fmla="*/ 638 h 982"/>
                    <a:gd name="T50" fmla="*/ 170 w 957"/>
                    <a:gd name="T51" fmla="*/ 674 h 982"/>
                    <a:gd name="T52" fmla="*/ 135 w 957"/>
                    <a:gd name="T53" fmla="*/ 780 h 982"/>
                    <a:gd name="T54" fmla="*/ 129 w 957"/>
                    <a:gd name="T55" fmla="*/ 827 h 982"/>
                    <a:gd name="T56" fmla="*/ 191 w 957"/>
                    <a:gd name="T57" fmla="*/ 889 h 982"/>
                    <a:gd name="T58" fmla="*/ 266 w 957"/>
                    <a:gd name="T59" fmla="*/ 919 h 982"/>
                    <a:gd name="T60" fmla="*/ 350 w 957"/>
                    <a:gd name="T61" fmla="*/ 942 h 982"/>
                    <a:gd name="T62" fmla="*/ 405 w 957"/>
                    <a:gd name="T63" fmla="*/ 971 h 982"/>
                    <a:gd name="T64" fmla="*/ 488 w 957"/>
                    <a:gd name="T65" fmla="*/ 981 h 982"/>
                    <a:gd name="T66" fmla="*/ 490 w 957"/>
                    <a:gd name="T67" fmla="*/ 917 h 982"/>
                    <a:gd name="T68" fmla="*/ 585 w 957"/>
                    <a:gd name="T69" fmla="*/ 871 h 982"/>
                    <a:gd name="T70" fmla="*/ 640 w 957"/>
                    <a:gd name="T71" fmla="*/ 895 h 982"/>
                    <a:gd name="T72" fmla="*/ 698 w 957"/>
                    <a:gd name="T73" fmla="*/ 917 h 982"/>
                    <a:gd name="T74" fmla="*/ 766 w 957"/>
                    <a:gd name="T75" fmla="*/ 933 h 982"/>
                    <a:gd name="T76" fmla="*/ 842 w 957"/>
                    <a:gd name="T77" fmla="*/ 877 h 982"/>
                    <a:gd name="T78" fmla="*/ 871 w 957"/>
                    <a:gd name="T79" fmla="*/ 826 h 982"/>
                    <a:gd name="T80" fmla="*/ 815 w 957"/>
                    <a:gd name="T81" fmla="*/ 725 h 982"/>
                    <a:gd name="T82" fmla="*/ 848 w 957"/>
                    <a:gd name="T83" fmla="*/ 619 h 982"/>
                    <a:gd name="T84" fmla="*/ 789 w 957"/>
                    <a:gd name="T85" fmla="*/ 572 h 982"/>
                    <a:gd name="T86" fmla="*/ 787 w 957"/>
                    <a:gd name="T87" fmla="*/ 534 h 982"/>
                    <a:gd name="T88" fmla="*/ 873 w 957"/>
                    <a:gd name="T89" fmla="*/ 444 h 9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57"/>
                    <a:gd name="T136" fmla="*/ 0 h 982"/>
                    <a:gd name="T137" fmla="*/ 957 w 957"/>
                    <a:gd name="T138" fmla="*/ 982 h 98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57" h="982">
                      <a:moveTo>
                        <a:pt x="873" y="444"/>
                      </a:moveTo>
                      <a:lnTo>
                        <a:pt x="899" y="443"/>
                      </a:lnTo>
                      <a:lnTo>
                        <a:pt x="904" y="435"/>
                      </a:lnTo>
                      <a:lnTo>
                        <a:pt x="908" y="375"/>
                      </a:lnTo>
                      <a:lnTo>
                        <a:pt x="940" y="310"/>
                      </a:lnTo>
                      <a:lnTo>
                        <a:pt x="957" y="280"/>
                      </a:lnTo>
                      <a:lnTo>
                        <a:pt x="906" y="255"/>
                      </a:lnTo>
                      <a:lnTo>
                        <a:pt x="882" y="255"/>
                      </a:lnTo>
                      <a:lnTo>
                        <a:pt x="868" y="246"/>
                      </a:lnTo>
                      <a:lnTo>
                        <a:pt x="844" y="227"/>
                      </a:lnTo>
                      <a:lnTo>
                        <a:pt x="829" y="215"/>
                      </a:lnTo>
                      <a:lnTo>
                        <a:pt x="795" y="207"/>
                      </a:lnTo>
                      <a:lnTo>
                        <a:pt x="791" y="202"/>
                      </a:lnTo>
                      <a:lnTo>
                        <a:pt x="769" y="202"/>
                      </a:lnTo>
                      <a:lnTo>
                        <a:pt x="738" y="171"/>
                      </a:lnTo>
                      <a:lnTo>
                        <a:pt x="727" y="133"/>
                      </a:lnTo>
                      <a:lnTo>
                        <a:pt x="702" y="145"/>
                      </a:lnTo>
                      <a:lnTo>
                        <a:pt x="682" y="131"/>
                      </a:lnTo>
                      <a:lnTo>
                        <a:pt x="680" y="107"/>
                      </a:lnTo>
                      <a:lnTo>
                        <a:pt x="658" y="94"/>
                      </a:lnTo>
                      <a:lnTo>
                        <a:pt x="640" y="78"/>
                      </a:lnTo>
                      <a:lnTo>
                        <a:pt x="620" y="52"/>
                      </a:lnTo>
                      <a:lnTo>
                        <a:pt x="600" y="41"/>
                      </a:lnTo>
                      <a:lnTo>
                        <a:pt x="576" y="0"/>
                      </a:lnTo>
                      <a:lnTo>
                        <a:pt x="505" y="14"/>
                      </a:lnTo>
                      <a:lnTo>
                        <a:pt x="496" y="60"/>
                      </a:lnTo>
                      <a:lnTo>
                        <a:pt x="483" y="98"/>
                      </a:lnTo>
                      <a:lnTo>
                        <a:pt x="430" y="116"/>
                      </a:lnTo>
                      <a:lnTo>
                        <a:pt x="372" y="147"/>
                      </a:lnTo>
                      <a:lnTo>
                        <a:pt x="394" y="160"/>
                      </a:lnTo>
                      <a:lnTo>
                        <a:pt x="343" y="169"/>
                      </a:lnTo>
                      <a:lnTo>
                        <a:pt x="281" y="149"/>
                      </a:lnTo>
                      <a:lnTo>
                        <a:pt x="277" y="120"/>
                      </a:lnTo>
                      <a:lnTo>
                        <a:pt x="250" y="111"/>
                      </a:lnTo>
                      <a:lnTo>
                        <a:pt x="230" y="122"/>
                      </a:lnTo>
                      <a:lnTo>
                        <a:pt x="242" y="169"/>
                      </a:lnTo>
                      <a:lnTo>
                        <a:pt x="239" y="218"/>
                      </a:lnTo>
                      <a:lnTo>
                        <a:pt x="213" y="224"/>
                      </a:lnTo>
                      <a:lnTo>
                        <a:pt x="197" y="237"/>
                      </a:lnTo>
                      <a:lnTo>
                        <a:pt x="182" y="217"/>
                      </a:lnTo>
                      <a:lnTo>
                        <a:pt x="151" y="220"/>
                      </a:lnTo>
                      <a:lnTo>
                        <a:pt x="133" y="189"/>
                      </a:lnTo>
                      <a:lnTo>
                        <a:pt x="117" y="176"/>
                      </a:lnTo>
                      <a:lnTo>
                        <a:pt x="91" y="184"/>
                      </a:lnTo>
                      <a:lnTo>
                        <a:pt x="66" y="189"/>
                      </a:lnTo>
                      <a:lnTo>
                        <a:pt x="40" y="182"/>
                      </a:lnTo>
                      <a:lnTo>
                        <a:pt x="4" y="182"/>
                      </a:lnTo>
                      <a:lnTo>
                        <a:pt x="0" y="207"/>
                      </a:lnTo>
                      <a:lnTo>
                        <a:pt x="26" y="206"/>
                      </a:lnTo>
                      <a:lnTo>
                        <a:pt x="26" y="213"/>
                      </a:lnTo>
                      <a:lnTo>
                        <a:pt x="7" y="217"/>
                      </a:lnTo>
                      <a:lnTo>
                        <a:pt x="13" y="224"/>
                      </a:lnTo>
                      <a:lnTo>
                        <a:pt x="0" y="238"/>
                      </a:lnTo>
                      <a:lnTo>
                        <a:pt x="2" y="249"/>
                      </a:lnTo>
                      <a:lnTo>
                        <a:pt x="20" y="269"/>
                      </a:lnTo>
                      <a:lnTo>
                        <a:pt x="29" y="273"/>
                      </a:lnTo>
                      <a:lnTo>
                        <a:pt x="58" y="282"/>
                      </a:lnTo>
                      <a:lnTo>
                        <a:pt x="67" y="291"/>
                      </a:lnTo>
                      <a:lnTo>
                        <a:pt x="86" y="293"/>
                      </a:lnTo>
                      <a:lnTo>
                        <a:pt x="89" y="304"/>
                      </a:lnTo>
                      <a:lnTo>
                        <a:pt x="89" y="324"/>
                      </a:lnTo>
                      <a:lnTo>
                        <a:pt x="108" y="324"/>
                      </a:lnTo>
                      <a:lnTo>
                        <a:pt x="115" y="319"/>
                      </a:lnTo>
                      <a:lnTo>
                        <a:pt x="122" y="330"/>
                      </a:lnTo>
                      <a:lnTo>
                        <a:pt x="131" y="335"/>
                      </a:lnTo>
                      <a:lnTo>
                        <a:pt x="135" y="364"/>
                      </a:lnTo>
                      <a:lnTo>
                        <a:pt x="162" y="364"/>
                      </a:lnTo>
                      <a:lnTo>
                        <a:pt x="157" y="370"/>
                      </a:lnTo>
                      <a:lnTo>
                        <a:pt x="162" y="401"/>
                      </a:lnTo>
                      <a:lnTo>
                        <a:pt x="164" y="443"/>
                      </a:lnTo>
                      <a:lnTo>
                        <a:pt x="201" y="486"/>
                      </a:lnTo>
                      <a:lnTo>
                        <a:pt x="206" y="505"/>
                      </a:lnTo>
                      <a:lnTo>
                        <a:pt x="204" y="548"/>
                      </a:lnTo>
                      <a:lnTo>
                        <a:pt x="221" y="585"/>
                      </a:lnTo>
                      <a:lnTo>
                        <a:pt x="226" y="638"/>
                      </a:lnTo>
                      <a:lnTo>
                        <a:pt x="213" y="592"/>
                      </a:lnTo>
                      <a:lnTo>
                        <a:pt x="193" y="596"/>
                      </a:lnTo>
                      <a:lnTo>
                        <a:pt x="170" y="674"/>
                      </a:lnTo>
                      <a:lnTo>
                        <a:pt x="188" y="674"/>
                      </a:lnTo>
                      <a:lnTo>
                        <a:pt x="162" y="707"/>
                      </a:lnTo>
                      <a:lnTo>
                        <a:pt x="135" y="780"/>
                      </a:lnTo>
                      <a:lnTo>
                        <a:pt x="108" y="807"/>
                      </a:lnTo>
                      <a:lnTo>
                        <a:pt x="98" y="807"/>
                      </a:lnTo>
                      <a:lnTo>
                        <a:pt x="129" y="827"/>
                      </a:lnTo>
                      <a:lnTo>
                        <a:pt x="133" y="846"/>
                      </a:lnTo>
                      <a:lnTo>
                        <a:pt x="148" y="858"/>
                      </a:lnTo>
                      <a:lnTo>
                        <a:pt x="191" y="889"/>
                      </a:lnTo>
                      <a:lnTo>
                        <a:pt x="215" y="897"/>
                      </a:lnTo>
                      <a:lnTo>
                        <a:pt x="244" y="911"/>
                      </a:lnTo>
                      <a:lnTo>
                        <a:pt x="266" y="919"/>
                      </a:lnTo>
                      <a:lnTo>
                        <a:pt x="290" y="906"/>
                      </a:lnTo>
                      <a:lnTo>
                        <a:pt x="314" y="913"/>
                      </a:lnTo>
                      <a:lnTo>
                        <a:pt x="350" y="942"/>
                      </a:lnTo>
                      <a:lnTo>
                        <a:pt x="374" y="946"/>
                      </a:lnTo>
                      <a:lnTo>
                        <a:pt x="372" y="957"/>
                      </a:lnTo>
                      <a:lnTo>
                        <a:pt x="405" y="971"/>
                      </a:lnTo>
                      <a:lnTo>
                        <a:pt x="428" y="981"/>
                      </a:lnTo>
                      <a:lnTo>
                        <a:pt x="463" y="977"/>
                      </a:lnTo>
                      <a:lnTo>
                        <a:pt x="488" y="981"/>
                      </a:lnTo>
                      <a:lnTo>
                        <a:pt x="490" y="982"/>
                      </a:lnTo>
                      <a:lnTo>
                        <a:pt x="483" y="939"/>
                      </a:lnTo>
                      <a:lnTo>
                        <a:pt x="490" y="917"/>
                      </a:lnTo>
                      <a:lnTo>
                        <a:pt x="529" y="889"/>
                      </a:lnTo>
                      <a:lnTo>
                        <a:pt x="549" y="878"/>
                      </a:lnTo>
                      <a:lnTo>
                        <a:pt x="585" y="871"/>
                      </a:lnTo>
                      <a:lnTo>
                        <a:pt x="618" y="880"/>
                      </a:lnTo>
                      <a:lnTo>
                        <a:pt x="623" y="888"/>
                      </a:lnTo>
                      <a:lnTo>
                        <a:pt x="640" y="895"/>
                      </a:lnTo>
                      <a:lnTo>
                        <a:pt x="649" y="888"/>
                      </a:lnTo>
                      <a:lnTo>
                        <a:pt x="665" y="898"/>
                      </a:lnTo>
                      <a:lnTo>
                        <a:pt x="698" y="917"/>
                      </a:lnTo>
                      <a:lnTo>
                        <a:pt x="727" y="935"/>
                      </a:lnTo>
                      <a:lnTo>
                        <a:pt x="742" y="940"/>
                      </a:lnTo>
                      <a:lnTo>
                        <a:pt x="766" y="933"/>
                      </a:lnTo>
                      <a:lnTo>
                        <a:pt x="793" y="913"/>
                      </a:lnTo>
                      <a:lnTo>
                        <a:pt x="826" y="891"/>
                      </a:lnTo>
                      <a:lnTo>
                        <a:pt x="842" y="877"/>
                      </a:lnTo>
                      <a:lnTo>
                        <a:pt x="868" y="866"/>
                      </a:lnTo>
                      <a:lnTo>
                        <a:pt x="882" y="838"/>
                      </a:lnTo>
                      <a:lnTo>
                        <a:pt x="871" y="826"/>
                      </a:lnTo>
                      <a:lnTo>
                        <a:pt x="831" y="813"/>
                      </a:lnTo>
                      <a:lnTo>
                        <a:pt x="827" y="764"/>
                      </a:lnTo>
                      <a:lnTo>
                        <a:pt x="815" y="725"/>
                      </a:lnTo>
                      <a:lnTo>
                        <a:pt x="837" y="700"/>
                      </a:lnTo>
                      <a:lnTo>
                        <a:pt x="840" y="654"/>
                      </a:lnTo>
                      <a:lnTo>
                        <a:pt x="848" y="619"/>
                      </a:lnTo>
                      <a:lnTo>
                        <a:pt x="831" y="567"/>
                      </a:lnTo>
                      <a:lnTo>
                        <a:pt x="820" y="565"/>
                      </a:lnTo>
                      <a:lnTo>
                        <a:pt x="789" y="572"/>
                      </a:lnTo>
                      <a:lnTo>
                        <a:pt x="789" y="565"/>
                      </a:lnTo>
                      <a:lnTo>
                        <a:pt x="766" y="581"/>
                      </a:lnTo>
                      <a:lnTo>
                        <a:pt x="787" y="534"/>
                      </a:lnTo>
                      <a:lnTo>
                        <a:pt x="831" y="492"/>
                      </a:lnTo>
                      <a:lnTo>
                        <a:pt x="849" y="455"/>
                      </a:lnTo>
                      <a:lnTo>
                        <a:pt x="873" y="444"/>
                      </a:lnTo>
                    </a:path>
                  </a:pathLst>
                </a:custGeom>
                <a:solidFill>
                  <a:srgbClr val="00B0F0"/>
                </a:solidFill>
                <a:ln w="3175">
                  <a:solidFill>
                    <a:schemeClr val="tx1"/>
                  </a:solidFill>
                  <a:round/>
                  <a:headEnd/>
                  <a:tailEnd/>
                </a:ln>
              </p:spPr>
              <p:txBody>
                <a:bodyPr/>
                <a:lstStyle/>
                <a:p>
                  <a:endParaRPr lang="en-US" altLang="en-US">
                    <a:solidFill>
                      <a:srgbClr val="3399CC"/>
                    </a:solidFill>
                  </a:endParaRPr>
                </a:p>
              </p:txBody>
            </p:sp>
            <p:sp>
              <p:nvSpPr>
                <p:cNvPr id="250" name="Freeform 42"/>
                <p:cNvSpPr>
                  <a:spLocks/>
                </p:cNvSpPr>
                <p:nvPr/>
              </p:nvSpPr>
              <p:spPr bwMode="auto">
                <a:xfrm>
                  <a:off x="2502" y="3295"/>
                  <a:ext cx="58" cy="120"/>
                </a:xfrm>
                <a:custGeom>
                  <a:avLst/>
                  <a:gdLst>
                    <a:gd name="T0" fmla="*/ 82 w 82"/>
                    <a:gd name="T1" fmla="*/ 51 h 169"/>
                    <a:gd name="T2" fmla="*/ 78 w 82"/>
                    <a:gd name="T3" fmla="*/ 0 h 169"/>
                    <a:gd name="T4" fmla="*/ 68 w 82"/>
                    <a:gd name="T5" fmla="*/ 2 h 169"/>
                    <a:gd name="T6" fmla="*/ 57 w 82"/>
                    <a:gd name="T7" fmla="*/ 14 h 169"/>
                    <a:gd name="T8" fmla="*/ 13 w 82"/>
                    <a:gd name="T9" fmla="*/ 31 h 169"/>
                    <a:gd name="T10" fmla="*/ 0 w 82"/>
                    <a:gd name="T11" fmla="*/ 56 h 169"/>
                    <a:gd name="T12" fmla="*/ 6 w 82"/>
                    <a:gd name="T13" fmla="*/ 84 h 169"/>
                    <a:gd name="T14" fmla="*/ 17 w 82"/>
                    <a:gd name="T15" fmla="*/ 109 h 169"/>
                    <a:gd name="T16" fmla="*/ 17 w 82"/>
                    <a:gd name="T17" fmla="*/ 138 h 169"/>
                    <a:gd name="T18" fmla="*/ 46 w 82"/>
                    <a:gd name="T19" fmla="*/ 169 h 169"/>
                    <a:gd name="T20" fmla="*/ 57 w 82"/>
                    <a:gd name="T21" fmla="*/ 146 h 169"/>
                    <a:gd name="T22" fmla="*/ 80 w 82"/>
                    <a:gd name="T23" fmla="*/ 87 h 169"/>
                    <a:gd name="T24" fmla="*/ 82 w 82"/>
                    <a:gd name="T25" fmla="*/ 51 h 1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2"/>
                    <a:gd name="T40" fmla="*/ 0 h 169"/>
                    <a:gd name="T41" fmla="*/ 82 w 82"/>
                    <a:gd name="T42" fmla="*/ 169 h 1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2" h="169">
                      <a:moveTo>
                        <a:pt x="82" y="51"/>
                      </a:moveTo>
                      <a:lnTo>
                        <a:pt x="78" y="0"/>
                      </a:lnTo>
                      <a:lnTo>
                        <a:pt x="68" y="2"/>
                      </a:lnTo>
                      <a:lnTo>
                        <a:pt x="57" y="14"/>
                      </a:lnTo>
                      <a:lnTo>
                        <a:pt x="13" y="31"/>
                      </a:lnTo>
                      <a:lnTo>
                        <a:pt x="0" y="56"/>
                      </a:lnTo>
                      <a:lnTo>
                        <a:pt x="6" y="84"/>
                      </a:lnTo>
                      <a:lnTo>
                        <a:pt x="17" y="109"/>
                      </a:lnTo>
                      <a:lnTo>
                        <a:pt x="17" y="138"/>
                      </a:lnTo>
                      <a:lnTo>
                        <a:pt x="46" y="169"/>
                      </a:lnTo>
                      <a:lnTo>
                        <a:pt x="57" y="146"/>
                      </a:lnTo>
                      <a:lnTo>
                        <a:pt x="80" y="87"/>
                      </a:lnTo>
                      <a:lnTo>
                        <a:pt x="82" y="51"/>
                      </a:lnTo>
                    </a:path>
                  </a:pathLst>
                </a:custGeom>
                <a:solidFill>
                  <a:srgbClr val="00B0F0"/>
                </a:solidFill>
                <a:ln w="3175">
                  <a:solidFill>
                    <a:schemeClr val="tx1"/>
                  </a:solidFill>
                  <a:round/>
                  <a:headEnd/>
                  <a:tailEnd/>
                </a:ln>
              </p:spPr>
              <p:txBody>
                <a:bodyPr/>
                <a:lstStyle/>
                <a:p>
                  <a:endParaRPr lang="en-US" altLang="en-US">
                    <a:solidFill>
                      <a:srgbClr val="3399CC"/>
                    </a:solidFill>
                  </a:endParaRPr>
                </a:p>
              </p:txBody>
            </p:sp>
          </p:grpSp>
          <p:grpSp>
            <p:nvGrpSpPr>
              <p:cNvPr id="190" name="Group 70"/>
              <p:cNvGrpSpPr>
                <a:grpSpLocks/>
              </p:cNvGrpSpPr>
              <p:nvPr/>
            </p:nvGrpSpPr>
            <p:grpSpPr bwMode="auto">
              <a:xfrm>
                <a:off x="2298700" y="4848225"/>
                <a:ext cx="1228725" cy="1008063"/>
                <a:chOff x="1448" y="3069"/>
                <a:chExt cx="774" cy="635"/>
              </a:xfrm>
            </p:grpSpPr>
            <p:sp>
              <p:nvSpPr>
                <p:cNvPr id="245" name="Freeform 5"/>
                <p:cNvSpPr>
                  <a:spLocks/>
                </p:cNvSpPr>
                <p:nvPr/>
              </p:nvSpPr>
              <p:spPr bwMode="auto">
                <a:xfrm>
                  <a:off x="1448" y="3069"/>
                  <a:ext cx="733" cy="635"/>
                </a:xfrm>
                <a:custGeom>
                  <a:avLst/>
                  <a:gdLst>
                    <a:gd name="T0" fmla="*/ 142 w 1035"/>
                    <a:gd name="T1" fmla="*/ 86 h 903"/>
                    <a:gd name="T2" fmla="*/ 153 w 1035"/>
                    <a:gd name="T3" fmla="*/ 78 h 903"/>
                    <a:gd name="T4" fmla="*/ 164 w 1035"/>
                    <a:gd name="T5" fmla="*/ 77 h 903"/>
                    <a:gd name="T6" fmla="*/ 183 w 1035"/>
                    <a:gd name="T7" fmla="*/ 66 h 903"/>
                    <a:gd name="T8" fmla="*/ 184 w 1035"/>
                    <a:gd name="T9" fmla="*/ 58 h 903"/>
                    <a:gd name="T10" fmla="*/ 183 w 1035"/>
                    <a:gd name="T11" fmla="*/ 56 h 903"/>
                    <a:gd name="T12" fmla="*/ 173 w 1035"/>
                    <a:gd name="T13" fmla="*/ 56 h 903"/>
                    <a:gd name="T14" fmla="*/ 163 w 1035"/>
                    <a:gd name="T15" fmla="*/ 52 h 903"/>
                    <a:gd name="T16" fmla="*/ 153 w 1035"/>
                    <a:gd name="T17" fmla="*/ 44 h 903"/>
                    <a:gd name="T18" fmla="*/ 144 w 1035"/>
                    <a:gd name="T19" fmla="*/ 45 h 903"/>
                    <a:gd name="T20" fmla="*/ 135 w 1035"/>
                    <a:gd name="T21" fmla="*/ 41 h 903"/>
                    <a:gd name="T22" fmla="*/ 123 w 1035"/>
                    <a:gd name="T23" fmla="*/ 34 h 903"/>
                    <a:gd name="T24" fmla="*/ 120 w 1035"/>
                    <a:gd name="T25" fmla="*/ 29 h 903"/>
                    <a:gd name="T26" fmla="*/ 103 w 1035"/>
                    <a:gd name="T27" fmla="*/ 24 h 903"/>
                    <a:gd name="T28" fmla="*/ 91 w 1035"/>
                    <a:gd name="T29" fmla="*/ 20 h 903"/>
                    <a:gd name="T30" fmla="*/ 81 w 1035"/>
                    <a:gd name="T31" fmla="*/ 18 h 903"/>
                    <a:gd name="T32" fmla="*/ 59 w 1035"/>
                    <a:gd name="T33" fmla="*/ 10 h 903"/>
                    <a:gd name="T34" fmla="*/ 40 w 1035"/>
                    <a:gd name="T35" fmla="*/ 6 h 903"/>
                    <a:gd name="T36" fmla="*/ 28 w 1035"/>
                    <a:gd name="T37" fmla="*/ 0 h 903"/>
                    <a:gd name="T38" fmla="*/ 23 w 1035"/>
                    <a:gd name="T39" fmla="*/ 3 h 903"/>
                    <a:gd name="T40" fmla="*/ 13 w 1035"/>
                    <a:gd name="T41" fmla="*/ 3 h 903"/>
                    <a:gd name="T42" fmla="*/ 4 w 1035"/>
                    <a:gd name="T43" fmla="*/ 8 h 903"/>
                    <a:gd name="T44" fmla="*/ 8 w 1035"/>
                    <a:gd name="T45" fmla="*/ 13 h 903"/>
                    <a:gd name="T46" fmla="*/ 10 w 1035"/>
                    <a:gd name="T47" fmla="*/ 17 h 903"/>
                    <a:gd name="T48" fmla="*/ 8 w 1035"/>
                    <a:gd name="T49" fmla="*/ 23 h 903"/>
                    <a:gd name="T50" fmla="*/ 6 w 1035"/>
                    <a:gd name="T51" fmla="*/ 25 h 903"/>
                    <a:gd name="T52" fmla="*/ 13 w 1035"/>
                    <a:gd name="T53" fmla="*/ 28 h 903"/>
                    <a:gd name="T54" fmla="*/ 18 w 1035"/>
                    <a:gd name="T55" fmla="*/ 34 h 903"/>
                    <a:gd name="T56" fmla="*/ 33 w 1035"/>
                    <a:gd name="T57" fmla="*/ 37 h 903"/>
                    <a:gd name="T58" fmla="*/ 40 w 1035"/>
                    <a:gd name="T59" fmla="*/ 48 h 903"/>
                    <a:gd name="T60" fmla="*/ 28 w 1035"/>
                    <a:gd name="T61" fmla="*/ 54 h 903"/>
                    <a:gd name="T62" fmla="*/ 24 w 1035"/>
                    <a:gd name="T63" fmla="*/ 69 h 903"/>
                    <a:gd name="T64" fmla="*/ 15 w 1035"/>
                    <a:gd name="T65" fmla="*/ 79 h 903"/>
                    <a:gd name="T66" fmla="*/ 16 w 1035"/>
                    <a:gd name="T67" fmla="*/ 90 h 903"/>
                    <a:gd name="T68" fmla="*/ 11 w 1035"/>
                    <a:gd name="T69" fmla="*/ 108 h 903"/>
                    <a:gd name="T70" fmla="*/ 3 w 1035"/>
                    <a:gd name="T71" fmla="*/ 114 h 903"/>
                    <a:gd name="T72" fmla="*/ 7 w 1035"/>
                    <a:gd name="T73" fmla="*/ 127 h 903"/>
                    <a:gd name="T74" fmla="*/ 15 w 1035"/>
                    <a:gd name="T75" fmla="*/ 136 h 903"/>
                    <a:gd name="T76" fmla="*/ 15 w 1035"/>
                    <a:gd name="T77" fmla="*/ 144 h 903"/>
                    <a:gd name="T78" fmla="*/ 24 w 1035"/>
                    <a:gd name="T79" fmla="*/ 155 h 903"/>
                    <a:gd name="T80" fmla="*/ 35 w 1035"/>
                    <a:gd name="T81" fmla="*/ 149 h 903"/>
                    <a:gd name="T82" fmla="*/ 42 w 1035"/>
                    <a:gd name="T83" fmla="*/ 149 h 903"/>
                    <a:gd name="T84" fmla="*/ 57 w 1035"/>
                    <a:gd name="T85" fmla="*/ 149 h 903"/>
                    <a:gd name="T86" fmla="*/ 65 w 1035"/>
                    <a:gd name="T87" fmla="*/ 150 h 903"/>
                    <a:gd name="T88" fmla="*/ 81 w 1035"/>
                    <a:gd name="T89" fmla="*/ 153 h 903"/>
                    <a:gd name="T90" fmla="*/ 91 w 1035"/>
                    <a:gd name="T91" fmla="*/ 145 h 903"/>
                    <a:gd name="T92" fmla="*/ 101 w 1035"/>
                    <a:gd name="T93" fmla="*/ 141 h 903"/>
                    <a:gd name="T94" fmla="*/ 108 w 1035"/>
                    <a:gd name="T95" fmla="*/ 141 h 903"/>
                    <a:gd name="T96" fmla="*/ 110 w 1035"/>
                    <a:gd name="T97" fmla="*/ 134 h 903"/>
                    <a:gd name="T98" fmla="*/ 119 w 1035"/>
                    <a:gd name="T99" fmla="*/ 124 h 903"/>
                    <a:gd name="T100" fmla="*/ 127 w 1035"/>
                    <a:gd name="T101" fmla="*/ 121 h 903"/>
                    <a:gd name="T102" fmla="*/ 123 w 1035"/>
                    <a:gd name="T103" fmla="*/ 103 h 903"/>
                    <a:gd name="T104" fmla="*/ 141 w 1035"/>
                    <a:gd name="T105" fmla="*/ 86 h 90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35"/>
                    <a:gd name="T160" fmla="*/ 0 h 903"/>
                    <a:gd name="T161" fmla="*/ 1035 w 1035"/>
                    <a:gd name="T162" fmla="*/ 903 h 90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35" h="903">
                      <a:moveTo>
                        <a:pt x="791" y="500"/>
                      </a:moveTo>
                      <a:lnTo>
                        <a:pt x="795" y="503"/>
                      </a:lnTo>
                      <a:lnTo>
                        <a:pt x="811" y="469"/>
                      </a:lnTo>
                      <a:lnTo>
                        <a:pt x="858" y="452"/>
                      </a:lnTo>
                      <a:lnTo>
                        <a:pt x="878" y="448"/>
                      </a:lnTo>
                      <a:lnTo>
                        <a:pt x="924" y="445"/>
                      </a:lnTo>
                      <a:lnTo>
                        <a:pt x="980" y="414"/>
                      </a:lnTo>
                      <a:lnTo>
                        <a:pt x="1031" y="383"/>
                      </a:lnTo>
                      <a:lnTo>
                        <a:pt x="1035" y="348"/>
                      </a:lnTo>
                      <a:lnTo>
                        <a:pt x="1033" y="337"/>
                      </a:lnTo>
                      <a:lnTo>
                        <a:pt x="1033" y="326"/>
                      </a:lnTo>
                      <a:lnTo>
                        <a:pt x="1031" y="325"/>
                      </a:lnTo>
                      <a:lnTo>
                        <a:pt x="1006" y="321"/>
                      </a:lnTo>
                      <a:lnTo>
                        <a:pt x="971" y="325"/>
                      </a:lnTo>
                      <a:lnTo>
                        <a:pt x="948" y="315"/>
                      </a:lnTo>
                      <a:lnTo>
                        <a:pt x="915" y="301"/>
                      </a:lnTo>
                      <a:lnTo>
                        <a:pt x="893" y="286"/>
                      </a:lnTo>
                      <a:lnTo>
                        <a:pt x="857" y="257"/>
                      </a:lnTo>
                      <a:lnTo>
                        <a:pt x="833" y="250"/>
                      </a:lnTo>
                      <a:lnTo>
                        <a:pt x="809" y="263"/>
                      </a:lnTo>
                      <a:lnTo>
                        <a:pt x="787" y="255"/>
                      </a:lnTo>
                      <a:lnTo>
                        <a:pt x="758" y="241"/>
                      </a:lnTo>
                      <a:lnTo>
                        <a:pt x="734" y="233"/>
                      </a:lnTo>
                      <a:lnTo>
                        <a:pt x="691" y="202"/>
                      </a:lnTo>
                      <a:lnTo>
                        <a:pt x="676" y="190"/>
                      </a:lnTo>
                      <a:lnTo>
                        <a:pt x="672" y="171"/>
                      </a:lnTo>
                      <a:lnTo>
                        <a:pt x="641" y="151"/>
                      </a:lnTo>
                      <a:lnTo>
                        <a:pt x="580" y="139"/>
                      </a:lnTo>
                      <a:lnTo>
                        <a:pt x="538" y="133"/>
                      </a:lnTo>
                      <a:lnTo>
                        <a:pt x="512" y="117"/>
                      </a:lnTo>
                      <a:lnTo>
                        <a:pt x="496" y="108"/>
                      </a:lnTo>
                      <a:lnTo>
                        <a:pt x="456" y="106"/>
                      </a:lnTo>
                      <a:lnTo>
                        <a:pt x="392" y="87"/>
                      </a:lnTo>
                      <a:lnTo>
                        <a:pt x="332" y="58"/>
                      </a:lnTo>
                      <a:lnTo>
                        <a:pt x="282" y="47"/>
                      </a:lnTo>
                      <a:lnTo>
                        <a:pt x="224" y="35"/>
                      </a:lnTo>
                      <a:lnTo>
                        <a:pt x="189" y="4"/>
                      </a:lnTo>
                      <a:lnTo>
                        <a:pt x="160" y="0"/>
                      </a:lnTo>
                      <a:lnTo>
                        <a:pt x="131" y="2"/>
                      </a:lnTo>
                      <a:lnTo>
                        <a:pt x="128" y="18"/>
                      </a:lnTo>
                      <a:lnTo>
                        <a:pt x="113" y="25"/>
                      </a:lnTo>
                      <a:lnTo>
                        <a:pt x="75" y="15"/>
                      </a:lnTo>
                      <a:lnTo>
                        <a:pt x="46" y="24"/>
                      </a:lnTo>
                      <a:lnTo>
                        <a:pt x="27" y="46"/>
                      </a:lnTo>
                      <a:lnTo>
                        <a:pt x="35" y="75"/>
                      </a:lnTo>
                      <a:lnTo>
                        <a:pt x="44" y="77"/>
                      </a:lnTo>
                      <a:lnTo>
                        <a:pt x="47" y="91"/>
                      </a:lnTo>
                      <a:lnTo>
                        <a:pt x="55" y="98"/>
                      </a:lnTo>
                      <a:lnTo>
                        <a:pt x="51" y="118"/>
                      </a:lnTo>
                      <a:lnTo>
                        <a:pt x="42" y="131"/>
                      </a:lnTo>
                      <a:lnTo>
                        <a:pt x="60" y="129"/>
                      </a:lnTo>
                      <a:lnTo>
                        <a:pt x="35" y="144"/>
                      </a:lnTo>
                      <a:lnTo>
                        <a:pt x="24" y="177"/>
                      </a:lnTo>
                      <a:lnTo>
                        <a:pt x="71" y="164"/>
                      </a:lnTo>
                      <a:lnTo>
                        <a:pt x="84" y="182"/>
                      </a:lnTo>
                      <a:lnTo>
                        <a:pt x="102" y="197"/>
                      </a:lnTo>
                      <a:lnTo>
                        <a:pt x="140" y="211"/>
                      </a:lnTo>
                      <a:lnTo>
                        <a:pt x="189" y="213"/>
                      </a:lnTo>
                      <a:lnTo>
                        <a:pt x="210" y="246"/>
                      </a:lnTo>
                      <a:lnTo>
                        <a:pt x="228" y="275"/>
                      </a:lnTo>
                      <a:lnTo>
                        <a:pt x="182" y="301"/>
                      </a:lnTo>
                      <a:lnTo>
                        <a:pt x="162" y="315"/>
                      </a:lnTo>
                      <a:lnTo>
                        <a:pt x="157" y="359"/>
                      </a:lnTo>
                      <a:lnTo>
                        <a:pt x="135" y="399"/>
                      </a:lnTo>
                      <a:lnTo>
                        <a:pt x="117" y="447"/>
                      </a:lnTo>
                      <a:lnTo>
                        <a:pt x="84" y="458"/>
                      </a:lnTo>
                      <a:lnTo>
                        <a:pt x="75" y="476"/>
                      </a:lnTo>
                      <a:lnTo>
                        <a:pt x="93" y="525"/>
                      </a:lnTo>
                      <a:lnTo>
                        <a:pt x="53" y="578"/>
                      </a:lnTo>
                      <a:lnTo>
                        <a:pt x="60" y="629"/>
                      </a:lnTo>
                      <a:lnTo>
                        <a:pt x="55" y="644"/>
                      </a:lnTo>
                      <a:lnTo>
                        <a:pt x="16" y="665"/>
                      </a:lnTo>
                      <a:lnTo>
                        <a:pt x="0" y="731"/>
                      </a:lnTo>
                      <a:lnTo>
                        <a:pt x="40" y="740"/>
                      </a:lnTo>
                      <a:lnTo>
                        <a:pt x="44" y="746"/>
                      </a:lnTo>
                      <a:lnTo>
                        <a:pt x="82" y="795"/>
                      </a:lnTo>
                      <a:lnTo>
                        <a:pt x="82" y="799"/>
                      </a:lnTo>
                      <a:lnTo>
                        <a:pt x="84" y="839"/>
                      </a:lnTo>
                      <a:lnTo>
                        <a:pt x="89" y="866"/>
                      </a:lnTo>
                      <a:lnTo>
                        <a:pt x="135" y="903"/>
                      </a:lnTo>
                      <a:lnTo>
                        <a:pt x="155" y="893"/>
                      </a:lnTo>
                      <a:lnTo>
                        <a:pt x="197" y="866"/>
                      </a:lnTo>
                      <a:lnTo>
                        <a:pt x="220" y="870"/>
                      </a:lnTo>
                      <a:lnTo>
                        <a:pt x="239" y="864"/>
                      </a:lnTo>
                      <a:lnTo>
                        <a:pt x="272" y="857"/>
                      </a:lnTo>
                      <a:lnTo>
                        <a:pt x="323" y="864"/>
                      </a:lnTo>
                      <a:lnTo>
                        <a:pt x="343" y="873"/>
                      </a:lnTo>
                      <a:lnTo>
                        <a:pt x="366" y="873"/>
                      </a:lnTo>
                      <a:lnTo>
                        <a:pt x="419" y="882"/>
                      </a:lnTo>
                      <a:lnTo>
                        <a:pt x="452" y="886"/>
                      </a:lnTo>
                      <a:lnTo>
                        <a:pt x="476" y="886"/>
                      </a:lnTo>
                      <a:lnTo>
                        <a:pt x="508" y="842"/>
                      </a:lnTo>
                      <a:lnTo>
                        <a:pt x="527" y="830"/>
                      </a:lnTo>
                      <a:lnTo>
                        <a:pt x="569" y="820"/>
                      </a:lnTo>
                      <a:lnTo>
                        <a:pt x="596" y="822"/>
                      </a:lnTo>
                      <a:lnTo>
                        <a:pt x="609" y="817"/>
                      </a:lnTo>
                      <a:lnTo>
                        <a:pt x="609" y="799"/>
                      </a:lnTo>
                      <a:lnTo>
                        <a:pt x="620" y="780"/>
                      </a:lnTo>
                      <a:lnTo>
                        <a:pt x="652" y="740"/>
                      </a:lnTo>
                      <a:lnTo>
                        <a:pt x="667" y="727"/>
                      </a:lnTo>
                      <a:lnTo>
                        <a:pt x="702" y="717"/>
                      </a:lnTo>
                      <a:lnTo>
                        <a:pt x="716" y="704"/>
                      </a:lnTo>
                      <a:lnTo>
                        <a:pt x="687" y="667"/>
                      </a:lnTo>
                      <a:lnTo>
                        <a:pt x="691" y="602"/>
                      </a:lnTo>
                      <a:lnTo>
                        <a:pt x="738" y="547"/>
                      </a:lnTo>
                      <a:lnTo>
                        <a:pt x="791" y="500"/>
                      </a:lnTo>
                    </a:path>
                  </a:pathLst>
                </a:custGeom>
                <a:solidFill>
                  <a:srgbClr val="00B0F0"/>
                </a:solidFill>
                <a:ln w="3175">
                  <a:solidFill>
                    <a:schemeClr val="tx1"/>
                  </a:solidFill>
                  <a:round/>
                  <a:headEnd/>
                  <a:tailEnd/>
                </a:ln>
              </p:spPr>
              <p:txBody>
                <a:bodyPr/>
                <a:lstStyle/>
                <a:p>
                  <a:endParaRPr lang="en-GB">
                    <a:solidFill>
                      <a:srgbClr val="3399CC"/>
                    </a:solidFill>
                  </a:endParaRPr>
                </a:p>
              </p:txBody>
            </p:sp>
            <p:sp>
              <p:nvSpPr>
                <p:cNvPr id="246" name="Freeform 44"/>
                <p:cNvSpPr>
                  <a:spLocks/>
                </p:cNvSpPr>
                <p:nvPr/>
              </p:nvSpPr>
              <p:spPr bwMode="auto">
                <a:xfrm>
                  <a:off x="2029" y="3550"/>
                  <a:ext cx="18" cy="20"/>
                </a:xfrm>
                <a:custGeom>
                  <a:avLst/>
                  <a:gdLst>
                    <a:gd name="T0" fmla="*/ 4 w 26"/>
                    <a:gd name="T1" fmla="*/ 1 h 29"/>
                    <a:gd name="T2" fmla="*/ 2 w 26"/>
                    <a:gd name="T3" fmla="*/ 0 h 29"/>
                    <a:gd name="T4" fmla="*/ 0 w 26"/>
                    <a:gd name="T5" fmla="*/ 5 h 29"/>
                    <a:gd name="T6" fmla="*/ 4 w 26"/>
                    <a:gd name="T7" fmla="*/ 1 h 29"/>
                    <a:gd name="T8" fmla="*/ 0 60000 65536"/>
                    <a:gd name="T9" fmla="*/ 0 60000 65536"/>
                    <a:gd name="T10" fmla="*/ 0 60000 65536"/>
                    <a:gd name="T11" fmla="*/ 0 60000 65536"/>
                    <a:gd name="T12" fmla="*/ 0 w 26"/>
                    <a:gd name="T13" fmla="*/ 0 h 29"/>
                    <a:gd name="T14" fmla="*/ 26 w 26"/>
                    <a:gd name="T15" fmla="*/ 29 h 29"/>
                  </a:gdLst>
                  <a:ahLst/>
                  <a:cxnLst>
                    <a:cxn ang="T8">
                      <a:pos x="T0" y="T1"/>
                    </a:cxn>
                    <a:cxn ang="T9">
                      <a:pos x="T2" y="T3"/>
                    </a:cxn>
                    <a:cxn ang="T10">
                      <a:pos x="T4" y="T5"/>
                    </a:cxn>
                    <a:cxn ang="T11">
                      <a:pos x="T6" y="T7"/>
                    </a:cxn>
                  </a:cxnLst>
                  <a:rect l="T12" t="T13" r="T14" b="T15"/>
                  <a:pathLst>
                    <a:path w="26" h="29">
                      <a:moveTo>
                        <a:pt x="26" y="9"/>
                      </a:moveTo>
                      <a:lnTo>
                        <a:pt x="13" y="0"/>
                      </a:lnTo>
                      <a:lnTo>
                        <a:pt x="0" y="29"/>
                      </a:lnTo>
                      <a:lnTo>
                        <a:pt x="26" y="9"/>
                      </a:lnTo>
                    </a:path>
                  </a:pathLst>
                </a:custGeom>
                <a:solidFill>
                  <a:srgbClr val="FFFF00"/>
                </a:solidFill>
                <a:ln w="3175">
                  <a:solidFill>
                    <a:schemeClr val="tx1"/>
                  </a:solidFill>
                  <a:round/>
                  <a:headEnd/>
                  <a:tailEnd/>
                </a:ln>
              </p:spPr>
              <p:txBody>
                <a:bodyPr/>
                <a:lstStyle/>
                <a:p>
                  <a:endParaRPr lang="en-GB"/>
                </a:p>
              </p:txBody>
            </p:sp>
            <p:sp>
              <p:nvSpPr>
                <p:cNvPr id="247" name="Freeform 45"/>
                <p:cNvSpPr>
                  <a:spLocks/>
                </p:cNvSpPr>
                <p:nvPr/>
              </p:nvSpPr>
              <p:spPr bwMode="auto">
                <a:xfrm>
                  <a:off x="2105" y="3497"/>
                  <a:ext cx="60" cy="45"/>
                </a:xfrm>
                <a:custGeom>
                  <a:avLst/>
                  <a:gdLst>
                    <a:gd name="T0" fmla="*/ 15 w 85"/>
                    <a:gd name="T1" fmla="*/ 6 h 64"/>
                    <a:gd name="T2" fmla="*/ 13 w 85"/>
                    <a:gd name="T3" fmla="*/ 4 h 64"/>
                    <a:gd name="T4" fmla="*/ 13 w 85"/>
                    <a:gd name="T5" fmla="*/ 1 h 64"/>
                    <a:gd name="T6" fmla="*/ 11 w 85"/>
                    <a:gd name="T7" fmla="*/ 0 h 64"/>
                    <a:gd name="T8" fmla="*/ 0 w 85"/>
                    <a:gd name="T9" fmla="*/ 4 h 64"/>
                    <a:gd name="T10" fmla="*/ 4 w 85"/>
                    <a:gd name="T11" fmla="*/ 6 h 64"/>
                    <a:gd name="T12" fmla="*/ 8 w 85"/>
                    <a:gd name="T13" fmla="*/ 11 h 64"/>
                    <a:gd name="T14" fmla="*/ 15 w 85"/>
                    <a:gd name="T15" fmla="*/ 6 h 64"/>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64"/>
                    <a:gd name="T26" fmla="*/ 85 w 85"/>
                    <a:gd name="T27" fmla="*/ 64 h 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64">
                      <a:moveTo>
                        <a:pt x="85" y="38"/>
                      </a:moveTo>
                      <a:lnTo>
                        <a:pt x="69" y="22"/>
                      </a:lnTo>
                      <a:lnTo>
                        <a:pt x="71" y="5"/>
                      </a:lnTo>
                      <a:lnTo>
                        <a:pt x="60" y="0"/>
                      </a:lnTo>
                      <a:lnTo>
                        <a:pt x="0" y="25"/>
                      </a:lnTo>
                      <a:lnTo>
                        <a:pt x="20" y="38"/>
                      </a:lnTo>
                      <a:lnTo>
                        <a:pt x="42" y="64"/>
                      </a:lnTo>
                      <a:lnTo>
                        <a:pt x="85" y="38"/>
                      </a:lnTo>
                    </a:path>
                  </a:pathLst>
                </a:custGeom>
                <a:solidFill>
                  <a:srgbClr val="00B0F0"/>
                </a:solidFill>
                <a:ln w="3175">
                  <a:solidFill>
                    <a:schemeClr val="tx1"/>
                  </a:solidFill>
                  <a:round/>
                  <a:headEnd/>
                  <a:tailEnd/>
                </a:ln>
                <a:extLst/>
              </p:spPr>
              <p:txBody>
                <a:bodyPr/>
                <a:lstStyle/>
                <a:p>
                  <a:endParaRPr lang="en-GB">
                    <a:solidFill>
                      <a:srgbClr val="3399CC"/>
                    </a:solidFill>
                  </a:endParaRPr>
                </a:p>
              </p:txBody>
            </p:sp>
            <p:sp>
              <p:nvSpPr>
                <p:cNvPr id="248" name="Freeform 46"/>
                <p:cNvSpPr>
                  <a:spLocks/>
                </p:cNvSpPr>
                <p:nvPr/>
              </p:nvSpPr>
              <p:spPr bwMode="auto">
                <a:xfrm>
                  <a:off x="2206" y="3494"/>
                  <a:ext cx="16" cy="11"/>
                </a:xfrm>
                <a:custGeom>
                  <a:avLst/>
                  <a:gdLst>
                    <a:gd name="T0" fmla="*/ 1 w 23"/>
                    <a:gd name="T1" fmla="*/ 0 h 15"/>
                    <a:gd name="T2" fmla="*/ 0 w 23"/>
                    <a:gd name="T3" fmla="*/ 3 h 15"/>
                    <a:gd name="T4" fmla="*/ 4 w 23"/>
                    <a:gd name="T5" fmla="*/ 2 h 15"/>
                    <a:gd name="T6" fmla="*/ 1 w 23"/>
                    <a:gd name="T7" fmla="*/ 0 h 15"/>
                    <a:gd name="T8" fmla="*/ 0 60000 65536"/>
                    <a:gd name="T9" fmla="*/ 0 60000 65536"/>
                    <a:gd name="T10" fmla="*/ 0 60000 65536"/>
                    <a:gd name="T11" fmla="*/ 0 60000 65536"/>
                    <a:gd name="T12" fmla="*/ 0 w 23"/>
                    <a:gd name="T13" fmla="*/ 0 h 15"/>
                    <a:gd name="T14" fmla="*/ 23 w 23"/>
                    <a:gd name="T15" fmla="*/ 15 h 15"/>
                  </a:gdLst>
                  <a:ahLst/>
                  <a:cxnLst>
                    <a:cxn ang="T8">
                      <a:pos x="T0" y="T1"/>
                    </a:cxn>
                    <a:cxn ang="T9">
                      <a:pos x="T2" y="T3"/>
                    </a:cxn>
                    <a:cxn ang="T10">
                      <a:pos x="T4" y="T5"/>
                    </a:cxn>
                    <a:cxn ang="T11">
                      <a:pos x="T6" y="T7"/>
                    </a:cxn>
                  </a:cxnLst>
                  <a:rect l="T12" t="T13" r="T14" b="T15"/>
                  <a:pathLst>
                    <a:path w="23" h="15">
                      <a:moveTo>
                        <a:pt x="3" y="0"/>
                      </a:moveTo>
                      <a:lnTo>
                        <a:pt x="0" y="15"/>
                      </a:lnTo>
                      <a:lnTo>
                        <a:pt x="23" y="11"/>
                      </a:lnTo>
                      <a:lnTo>
                        <a:pt x="3" y="0"/>
                      </a:lnTo>
                    </a:path>
                  </a:pathLst>
                </a:custGeom>
                <a:solidFill>
                  <a:srgbClr val="FFFF00"/>
                </a:solidFill>
                <a:ln w="3175">
                  <a:solidFill>
                    <a:schemeClr val="tx1"/>
                  </a:solidFill>
                  <a:round/>
                  <a:headEnd/>
                  <a:tailEnd/>
                </a:ln>
              </p:spPr>
              <p:txBody>
                <a:bodyPr/>
                <a:lstStyle/>
                <a:p>
                  <a:endParaRPr lang="en-GB"/>
                </a:p>
              </p:txBody>
            </p:sp>
          </p:grpSp>
          <p:sp>
            <p:nvSpPr>
              <p:cNvPr id="191" name="Freeform 14"/>
              <p:cNvSpPr>
                <a:spLocks/>
              </p:cNvSpPr>
              <p:nvPr/>
            </p:nvSpPr>
            <p:spPr bwMode="auto">
              <a:xfrm>
                <a:off x="2579688" y="3435350"/>
                <a:ext cx="381000" cy="428625"/>
              </a:xfrm>
              <a:custGeom>
                <a:avLst/>
                <a:gdLst>
                  <a:gd name="T0" fmla="*/ 314 w 338"/>
                  <a:gd name="T1" fmla="*/ 153 h 384"/>
                  <a:gd name="T2" fmla="*/ 272 w 338"/>
                  <a:gd name="T3" fmla="*/ 131 h 384"/>
                  <a:gd name="T4" fmla="*/ 254 w 338"/>
                  <a:gd name="T5" fmla="*/ 76 h 384"/>
                  <a:gd name="T6" fmla="*/ 305 w 338"/>
                  <a:gd name="T7" fmla="*/ 31 h 384"/>
                  <a:gd name="T8" fmla="*/ 290 w 338"/>
                  <a:gd name="T9" fmla="*/ 12 h 384"/>
                  <a:gd name="T10" fmla="*/ 277 w 338"/>
                  <a:gd name="T11" fmla="*/ 12 h 384"/>
                  <a:gd name="T12" fmla="*/ 259 w 338"/>
                  <a:gd name="T13" fmla="*/ 5 h 384"/>
                  <a:gd name="T14" fmla="*/ 225 w 338"/>
                  <a:gd name="T15" fmla="*/ 34 h 384"/>
                  <a:gd name="T16" fmla="*/ 214 w 338"/>
                  <a:gd name="T17" fmla="*/ 60 h 384"/>
                  <a:gd name="T18" fmla="*/ 225 w 338"/>
                  <a:gd name="T19" fmla="*/ 72 h 384"/>
                  <a:gd name="T20" fmla="*/ 190 w 338"/>
                  <a:gd name="T21" fmla="*/ 94 h 384"/>
                  <a:gd name="T22" fmla="*/ 124 w 338"/>
                  <a:gd name="T23" fmla="*/ 67 h 384"/>
                  <a:gd name="T24" fmla="*/ 101 w 338"/>
                  <a:gd name="T25" fmla="*/ 76 h 384"/>
                  <a:gd name="T26" fmla="*/ 101 w 338"/>
                  <a:gd name="T27" fmla="*/ 103 h 384"/>
                  <a:gd name="T28" fmla="*/ 95 w 338"/>
                  <a:gd name="T29" fmla="*/ 125 h 384"/>
                  <a:gd name="T30" fmla="*/ 72 w 338"/>
                  <a:gd name="T31" fmla="*/ 155 h 384"/>
                  <a:gd name="T32" fmla="*/ 88 w 338"/>
                  <a:gd name="T33" fmla="*/ 176 h 384"/>
                  <a:gd name="T34" fmla="*/ 117 w 338"/>
                  <a:gd name="T35" fmla="*/ 193 h 384"/>
                  <a:gd name="T36" fmla="*/ 103 w 338"/>
                  <a:gd name="T37" fmla="*/ 215 h 384"/>
                  <a:gd name="T38" fmla="*/ 81 w 338"/>
                  <a:gd name="T39" fmla="*/ 255 h 384"/>
                  <a:gd name="T40" fmla="*/ 121 w 338"/>
                  <a:gd name="T41" fmla="*/ 262 h 384"/>
                  <a:gd name="T42" fmla="*/ 66 w 338"/>
                  <a:gd name="T43" fmla="*/ 264 h 384"/>
                  <a:gd name="T44" fmla="*/ 35 w 338"/>
                  <a:gd name="T45" fmla="*/ 280 h 384"/>
                  <a:gd name="T46" fmla="*/ 35 w 338"/>
                  <a:gd name="T47" fmla="*/ 299 h 384"/>
                  <a:gd name="T48" fmla="*/ 0 w 338"/>
                  <a:gd name="T49" fmla="*/ 319 h 384"/>
                  <a:gd name="T50" fmla="*/ 33 w 338"/>
                  <a:gd name="T51" fmla="*/ 337 h 384"/>
                  <a:gd name="T52" fmla="*/ 15 w 338"/>
                  <a:gd name="T53" fmla="*/ 355 h 384"/>
                  <a:gd name="T54" fmla="*/ 33 w 338"/>
                  <a:gd name="T55" fmla="*/ 366 h 384"/>
                  <a:gd name="T56" fmla="*/ 42 w 338"/>
                  <a:gd name="T57" fmla="*/ 377 h 384"/>
                  <a:gd name="T58" fmla="*/ 77 w 338"/>
                  <a:gd name="T59" fmla="*/ 382 h 384"/>
                  <a:gd name="T60" fmla="*/ 115 w 338"/>
                  <a:gd name="T61" fmla="*/ 379 h 384"/>
                  <a:gd name="T62" fmla="*/ 130 w 338"/>
                  <a:gd name="T63" fmla="*/ 357 h 384"/>
                  <a:gd name="T64" fmla="*/ 157 w 338"/>
                  <a:gd name="T65" fmla="*/ 370 h 384"/>
                  <a:gd name="T66" fmla="*/ 210 w 338"/>
                  <a:gd name="T67" fmla="*/ 351 h 384"/>
                  <a:gd name="T68" fmla="*/ 245 w 338"/>
                  <a:gd name="T69" fmla="*/ 357 h 384"/>
                  <a:gd name="T70" fmla="*/ 277 w 338"/>
                  <a:gd name="T71" fmla="*/ 353 h 384"/>
                  <a:gd name="T72" fmla="*/ 323 w 338"/>
                  <a:gd name="T73" fmla="*/ 273 h 384"/>
                  <a:gd name="T74" fmla="*/ 327 w 338"/>
                  <a:gd name="T75" fmla="*/ 196 h 384"/>
                  <a:gd name="T76" fmla="*/ 338 w 338"/>
                  <a:gd name="T77" fmla="*/ 153 h 3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8"/>
                  <a:gd name="T118" fmla="*/ 0 h 384"/>
                  <a:gd name="T119" fmla="*/ 338 w 338"/>
                  <a:gd name="T120" fmla="*/ 384 h 3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8" h="384">
                    <a:moveTo>
                      <a:pt x="338" y="153"/>
                    </a:moveTo>
                    <a:lnTo>
                      <a:pt x="314" y="153"/>
                    </a:lnTo>
                    <a:lnTo>
                      <a:pt x="301" y="109"/>
                    </a:lnTo>
                    <a:lnTo>
                      <a:pt x="272" y="131"/>
                    </a:lnTo>
                    <a:lnTo>
                      <a:pt x="241" y="105"/>
                    </a:lnTo>
                    <a:lnTo>
                      <a:pt x="254" y="76"/>
                    </a:lnTo>
                    <a:lnTo>
                      <a:pt x="257" y="58"/>
                    </a:lnTo>
                    <a:lnTo>
                      <a:pt x="305" y="31"/>
                    </a:lnTo>
                    <a:lnTo>
                      <a:pt x="312" y="0"/>
                    </a:lnTo>
                    <a:lnTo>
                      <a:pt x="290" y="12"/>
                    </a:lnTo>
                    <a:lnTo>
                      <a:pt x="281" y="27"/>
                    </a:lnTo>
                    <a:lnTo>
                      <a:pt x="277" y="12"/>
                    </a:lnTo>
                    <a:lnTo>
                      <a:pt x="276" y="5"/>
                    </a:lnTo>
                    <a:lnTo>
                      <a:pt x="259" y="5"/>
                    </a:lnTo>
                    <a:lnTo>
                      <a:pt x="230" y="25"/>
                    </a:lnTo>
                    <a:lnTo>
                      <a:pt x="225" y="34"/>
                    </a:lnTo>
                    <a:lnTo>
                      <a:pt x="208" y="40"/>
                    </a:lnTo>
                    <a:lnTo>
                      <a:pt x="214" y="60"/>
                    </a:lnTo>
                    <a:lnTo>
                      <a:pt x="226" y="60"/>
                    </a:lnTo>
                    <a:lnTo>
                      <a:pt x="225" y="72"/>
                    </a:lnTo>
                    <a:lnTo>
                      <a:pt x="201" y="91"/>
                    </a:lnTo>
                    <a:lnTo>
                      <a:pt x="190" y="94"/>
                    </a:lnTo>
                    <a:lnTo>
                      <a:pt x="157" y="94"/>
                    </a:lnTo>
                    <a:lnTo>
                      <a:pt x="124" y="67"/>
                    </a:lnTo>
                    <a:lnTo>
                      <a:pt x="110" y="71"/>
                    </a:lnTo>
                    <a:lnTo>
                      <a:pt x="101" y="76"/>
                    </a:lnTo>
                    <a:lnTo>
                      <a:pt x="101" y="89"/>
                    </a:lnTo>
                    <a:lnTo>
                      <a:pt x="101" y="103"/>
                    </a:lnTo>
                    <a:lnTo>
                      <a:pt x="117" y="116"/>
                    </a:lnTo>
                    <a:lnTo>
                      <a:pt x="95" y="125"/>
                    </a:lnTo>
                    <a:lnTo>
                      <a:pt x="82" y="144"/>
                    </a:lnTo>
                    <a:lnTo>
                      <a:pt x="72" y="155"/>
                    </a:lnTo>
                    <a:lnTo>
                      <a:pt x="88" y="164"/>
                    </a:lnTo>
                    <a:lnTo>
                      <a:pt x="88" y="176"/>
                    </a:lnTo>
                    <a:lnTo>
                      <a:pt x="101" y="178"/>
                    </a:lnTo>
                    <a:lnTo>
                      <a:pt x="117" y="193"/>
                    </a:lnTo>
                    <a:lnTo>
                      <a:pt x="134" y="207"/>
                    </a:lnTo>
                    <a:lnTo>
                      <a:pt x="103" y="215"/>
                    </a:lnTo>
                    <a:lnTo>
                      <a:pt x="66" y="249"/>
                    </a:lnTo>
                    <a:lnTo>
                      <a:pt x="81" y="255"/>
                    </a:lnTo>
                    <a:lnTo>
                      <a:pt x="101" y="260"/>
                    </a:lnTo>
                    <a:lnTo>
                      <a:pt x="121" y="262"/>
                    </a:lnTo>
                    <a:lnTo>
                      <a:pt x="124" y="264"/>
                    </a:lnTo>
                    <a:lnTo>
                      <a:pt x="66" y="264"/>
                    </a:lnTo>
                    <a:lnTo>
                      <a:pt x="53" y="289"/>
                    </a:lnTo>
                    <a:lnTo>
                      <a:pt x="35" y="280"/>
                    </a:lnTo>
                    <a:lnTo>
                      <a:pt x="0" y="293"/>
                    </a:lnTo>
                    <a:lnTo>
                      <a:pt x="35" y="299"/>
                    </a:lnTo>
                    <a:lnTo>
                      <a:pt x="35" y="306"/>
                    </a:lnTo>
                    <a:lnTo>
                      <a:pt x="0" y="319"/>
                    </a:lnTo>
                    <a:lnTo>
                      <a:pt x="10" y="337"/>
                    </a:lnTo>
                    <a:lnTo>
                      <a:pt x="33" y="337"/>
                    </a:lnTo>
                    <a:lnTo>
                      <a:pt x="39" y="337"/>
                    </a:lnTo>
                    <a:lnTo>
                      <a:pt x="15" y="355"/>
                    </a:lnTo>
                    <a:lnTo>
                      <a:pt x="51" y="355"/>
                    </a:lnTo>
                    <a:lnTo>
                      <a:pt x="33" y="366"/>
                    </a:lnTo>
                    <a:lnTo>
                      <a:pt x="26" y="372"/>
                    </a:lnTo>
                    <a:lnTo>
                      <a:pt x="42" y="377"/>
                    </a:lnTo>
                    <a:lnTo>
                      <a:pt x="53" y="382"/>
                    </a:lnTo>
                    <a:lnTo>
                      <a:pt x="77" y="382"/>
                    </a:lnTo>
                    <a:lnTo>
                      <a:pt x="97" y="384"/>
                    </a:lnTo>
                    <a:lnTo>
                      <a:pt x="115" y="379"/>
                    </a:lnTo>
                    <a:lnTo>
                      <a:pt x="128" y="379"/>
                    </a:lnTo>
                    <a:lnTo>
                      <a:pt x="130" y="357"/>
                    </a:lnTo>
                    <a:lnTo>
                      <a:pt x="143" y="362"/>
                    </a:lnTo>
                    <a:lnTo>
                      <a:pt x="157" y="370"/>
                    </a:lnTo>
                    <a:lnTo>
                      <a:pt x="188" y="362"/>
                    </a:lnTo>
                    <a:lnTo>
                      <a:pt x="210" y="351"/>
                    </a:lnTo>
                    <a:lnTo>
                      <a:pt x="237" y="355"/>
                    </a:lnTo>
                    <a:lnTo>
                      <a:pt x="245" y="357"/>
                    </a:lnTo>
                    <a:lnTo>
                      <a:pt x="265" y="361"/>
                    </a:lnTo>
                    <a:lnTo>
                      <a:pt x="277" y="353"/>
                    </a:lnTo>
                    <a:lnTo>
                      <a:pt x="294" y="331"/>
                    </a:lnTo>
                    <a:lnTo>
                      <a:pt x="323" y="273"/>
                    </a:lnTo>
                    <a:lnTo>
                      <a:pt x="329" y="233"/>
                    </a:lnTo>
                    <a:lnTo>
                      <a:pt x="327" y="196"/>
                    </a:lnTo>
                    <a:lnTo>
                      <a:pt x="338" y="169"/>
                    </a:lnTo>
                    <a:lnTo>
                      <a:pt x="338" y="153"/>
                    </a:lnTo>
                  </a:path>
                </a:pathLst>
              </a:custGeom>
              <a:solidFill>
                <a:srgbClr val="00B0F0"/>
              </a:solidFill>
              <a:ln w="3175">
                <a:solidFill>
                  <a:schemeClr val="tx1"/>
                </a:solidFill>
                <a:round/>
                <a:headEnd/>
                <a:tailEnd/>
              </a:ln>
            </p:spPr>
            <p:txBody>
              <a:bodyPr/>
              <a:lstStyle/>
              <a:p>
                <a:endParaRPr lang="en-US" altLang="en-US">
                  <a:solidFill>
                    <a:srgbClr val="3399CC"/>
                  </a:solidFill>
                </a:endParaRPr>
              </a:p>
            </p:txBody>
          </p:sp>
          <p:grpSp>
            <p:nvGrpSpPr>
              <p:cNvPr id="192" name="Group 76"/>
              <p:cNvGrpSpPr>
                <a:grpSpLocks/>
              </p:cNvGrpSpPr>
              <p:nvPr/>
            </p:nvGrpSpPr>
            <p:grpSpPr bwMode="auto">
              <a:xfrm>
                <a:off x="2851150" y="2867025"/>
                <a:ext cx="669925" cy="1258888"/>
                <a:chOff x="1796" y="1821"/>
                <a:chExt cx="422" cy="793"/>
              </a:xfrm>
              <a:solidFill>
                <a:srgbClr val="00FF00"/>
              </a:solidFill>
            </p:grpSpPr>
            <p:sp>
              <p:nvSpPr>
                <p:cNvPr id="232" name="Freeform 2"/>
                <p:cNvSpPr>
                  <a:spLocks/>
                </p:cNvSpPr>
                <p:nvPr/>
              </p:nvSpPr>
              <p:spPr bwMode="auto">
                <a:xfrm>
                  <a:off x="2029" y="2604"/>
                  <a:ext cx="23" cy="4"/>
                </a:xfrm>
                <a:custGeom>
                  <a:avLst/>
                  <a:gdLst>
                    <a:gd name="T0" fmla="*/ 33 w 33"/>
                    <a:gd name="T1" fmla="*/ 5 h 5"/>
                    <a:gd name="T2" fmla="*/ 0 w 33"/>
                    <a:gd name="T3" fmla="*/ 4 h 5"/>
                    <a:gd name="T4" fmla="*/ 26 w 33"/>
                    <a:gd name="T5" fmla="*/ 0 h 5"/>
                    <a:gd name="T6" fmla="*/ 33 w 33"/>
                    <a:gd name="T7" fmla="*/ 5 h 5"/>
                    <a:gd name="T8" fmla="*/ 0 60000 65536"/>
                    <a:gd name="T9" fmla="*/ 0 60000 65536"/>
                    <a:gd name="T10" fmla="*/ 0 60000 65536"/>
                    <a:gd name="T11" fmla="*/ 0 60000 65536"/>
                    <a:gd name="T12" fmla="*/ 0 w 33"/>
                    <a:gd name="T13" fmla="*/ 0 h 5"/>
                    <a:gd name="T14" fmla="*/ 33 w 33"/>
                    <a:gd name="T15" fmla="*/ 5 h 5"/>
                  </a:gdLst>
                  <a:ahLst/>
                  <a:cxnLst>
                    <a:cxn ang="T8">
                      <a:pos x="T0" y="T1"/>
                    </a:cxn>
                    <a:cxn ang="T9">
                      <a:pos x="T2" y="T3"/>
                    </a:cxn>
                    <a:cxn ang="T10">
                      <a:pos x="T4" y="T5"/>
                    </a:cxn>
                    <a:cxn ang="T11">
                      <a:pos x="T6" y="T7"/>
                    </a:cxn>
                  </a:cxnLst>
                  <a:rect l="T12" t="T13" r="T14" b="T15"/>
                  <a:pathLst>
                    <a:path w="33" h="5">
                      <a:moveTo>
                        <a:pt x="33" y="5"/>
                      </a:moveTo>
                      <a:lnTo>
                        <a:pt x="0" y="4"/>
                      </a:lnTo>
                      <a:lnTo>
                        <a:pt x="26" y="0"/>
                      </a:lnTo>
                      <a:lnTo>
                        <a:pt x="33" y="5"/>
                      </a:lnTo>
                    </a:path>
                  </a:pathLst>
                </a:custGeom>
                <a:grpFill/>
                <a:ln w="3175">
                  <a:solidFill>
                    <a:schemeClr val="tx1"/>
                  </a:solidFill>
                  <a:round/>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en-US" altLang="en-US">
                    <a:ea typeface="MS PGothic" pitchFamily="34" charset="-128"/>
                  </a:endParaRPr>
                </a:p>
              </p:txBody>
            </p:sp>
            <p:sp>
              <p:nvSpPr>
                <p:cNvPr id="233" name="Freeform 13"/>
                <p:cNvSpPr>
                  <a:spLocks/>
                </p:cNvSpPr>
                <p:nvPr/>
              </p:nvSpPr>
              <p:spPr bwMode="auto">
                <a:xfrm>
                  <a:off x="1796" y="2200"/>
                  <a:ext cx="115" cy="97"/>
                </a:xfrm>
                <a:custGeom>
                  <a:avLst/>
                  <a:gdLst>
                    <a:gd name="T0" fmla="*/ 148 w 162"/>
                    <a:gd name="T1" fmla="*/ 45 h 138"/>
                    <a:gd name="T2" fmla="*/ 122 w 162"/>
                    <a:gd name="T3" fmla="*/ 0 h 138"/>
                    <a:gd name="T4" fmla="*/ 75 w 162"/>
                    <a:gd name="T5" fmla="*/ 9 h 138"/>
                    <a:gd name="T6" fmla="*/ 64 w 162"/>
                    <a:gd name="T7" fmla="*/ 2 h 138"/>
                    <a:gd name="T8" fmla="*/ 16 w 162"/>
                    <a:gd name="T9" fmla="*/ 29 h 138"/>
                    <a:gd name="T10" fmla="*/ 13 w 162"/>
                    <a:gd name="T11" fmla="*/ 47 h 138"/>
                    <a:gd name="T12" fmla="*/ 0 w 162"/>
                    <a:gd name="T13" fmla="*/ 76 h 138"/>
                    <a:gd name="T14" fmla="*/ 31 w 162"/>
                    <a:gd name="T15" fmla="*/ 102 h 138"/>
                    <a:gd name="T16" fmla="*/ 60 w 162"/>
                    <a:gd name="T17" fmla="*/ 80 h 138"/>
                    <a:gd name="T18" fmla="*/ 73 w 162"/>
                    <a:gd name="T19" fmla="*/ 124 h 138"/>
                    <a:gd name="T20" fmla="*/ 97 w 162"/>
                    <a:gd name="T21" fmla="*/ 124 h 138"/>
                    <a:gd name="T22" fmla="*/ 108 w 162"/>
                    <a:gd name="T23" fmla="*/ 138 h 138"/>
                    <a:gd name="T24" fmla="*/ 126 w 162"/>
                    <a:gd name="T25" fmla="*/ 120 h 138"/>
                    <a:gd name="T26" fmla="*/ 151 w 162"/>
                    <a:gd name="T27" fmla="*/ 109 h 138"/>
                    <a:gd name="T28" fmla="*/ 155 w 162"/>
                    <a:gd name="T29" fmla="*/ 95 h 138"/>
                    <a:gd name="T30" fmla="*/ 162 w 162"/>
                    <a:gd name="T31" fmla="*/ 98 h 138"/>
                    <a:gd name="T32" fmla="*/ 137 w 162"/>
                    <a:gd name="T33" fmla="*/ 71 h 138"/>
                    <a:gd name="T34" fmla="*/ 148 w 162"/>
                    <a:gd name="T35" fmla="*/ 45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2"/>
                    <a:gd name="T55" fmla="*/ 0 h 138"/>
                    <a:gd name="T56" fmla="*/ 162 w 162"/>
                    <a:gd name="T57" fmla="*/ 138 h 1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2" h="138">
                      <a:moveTo>
                        <a:pt x="148" y="45"/>
                      </a:moveTo>
                      <a:lnTo>
                        <a:pt x="122" y="0"/>
                      </a:lnTo>
                      <a:lnTo>
                        <a:pt x="75" y="9"/>
                      </a:lnTo>
                      <a:lnTo>
                        <a:pt x="64" y="2"/>
                      </a:lnTo>
                      <a:lnTo>
                        <a:pt x="16" y="29"/>
                      </a:lnTo>
                      <a:lnTo>
                        <a:pt x="13" y="47"/>
                      </a:lnTo>
                      <a:lnTo>
                        <a:pt x="0" y="76"/>
                      </a:lnTo>
                      <a:lnTo>
                        <a:pt x="31" y="102"/>
                      </a:lnTo>
                      <a:lnTo>
                        <a:pt x="60" y="80"/>
                      </a:lnTo>
                      <a:lnTo>
                        <a:pt x="73" y="124"/>
                      </a:lnTo>
                      <a:lnTo>
                        <a:pt x="97" y="124"/>
                      </a:lnTo>
                      <a:lnTo>
                        <a:pt x="108" y="138"/>
                      </a:lnTo>
                      <a:lnTo>
                        <a:pt x="126" y="120"/>
                      </a:lnTo>
                      <a:lnTo>
                        <a:pt x="151" y="109"/>
                      </a:lnTo>
                      <a:lnTo>
                        <a:pt x="155" y="95"/>
                      </a:lnTo>
                      <a:lnTo>
                        <a:pt x="162" y="98"/>
                      </a:lnTo>
                      <a:lnTo>
                        <a:pt x="137" y="71"/>
                      </a:lnTo>
                      <a:lnTo>
                        <a:pt x="148" y="45"/>
                      </a:lnTo>
                    </a:path>
                  </a:pathLst>
                </a:custGeom>
                <a:solidFill>
                  <a:srgbClr val="00B0F0"/>
                </a:solidFill>
                <a:ln w="3175">
                  <a:solidFill>
                    <a:schemeClr val="tx1"/>
                  </a:solidFill>
                  <a:round/>
                  <a:headEnd/>
                  <a:tailEnd/>
                </a:ln>
              </p:spPr>
              <p:txBody>
                <a:bodyPr/>
                <a:lstStyle/>
                <a:p>
                  <a:endParaRPr lang="en-US" altLang="en-US">
                    <a:solidFill>
                      <a:srgbClr val="3399CC"/>
                    </a:solidFill>
                  </a:endParaRPr>
                </a:p>
              </p:txBody>
            </p:sp>
            <p:sp>
              <p:nvSpPr>
                <p:cNvPr id="234" name="Freeform 15"/>
                <p:cNvSpPr>
                  <a:spLocks/>
                </p:cNvSpPr>
                <p:nvPr/>
              </p:nvSpPr>
              <p:spPr bwMode="auto">
                <a:xfrm>
                  <a:off x="2084" y="1926"/>
                  <a:ext cx="24" cy="23"/>
                </a:xfrm>
                <a:custGeom>
                  <a:avLst/>
                  <a:gdLst>
                    <a:gd name="T0" fmla="*/ 15 w 33"/>
                    <a:gd name="T1" fmla="*/ 0 h 33"/>
                    <a:gd name="T2" fmla="*/ 0 w 33"/>
                    <a:gd name="T3" fmla="*/ 13 h 33"/>
                    <a:gd name="T4" fmla="*/ 30 w 33"/>
                    <a:gd name="T5" fmla="*/ 33 h 33"/>
                    <a:gd name="T6" fmla="*/ 33 w 33"/>
                    <a:gd name="T7" fmla="*/ 22 h 33"/>
                    <a:gd name="T8" fmla="*/ 15 w 33"/>
                    <a:gd name="T9" fmla="*/ 0 h 33"/>
                    <a:gd name="T10" fmla="*/ 0 60000 65536"/>
                    <a:gd name="T11" fmla="*/ 0 60000 65536"/>
                    <a:gd name="T12" fmla="*/ 0 60000 65536"/>
                    <a:gd name="T13" fmla="*/ 0 60000 65536"/>
                    <a:gd name="T14" fmla="*/ 0 60000 65536"/>
                    <a:gd name="T15" fmla="*/ 0 w 33"/>
                    <a:gd name="T16" fmla="*/ 0 h 33"/>
                    <a:gd name="T17" fmla="*/ 33 w 33"/>
                    <a:gd name="T18" fmla="*/ 33 h 33"/>
                  </a:gdLst>
                  <a:ahLst/>
                  <a:cxnLst>
                    <a:cxn ang="T10">
                      <a:pos x="T0" y="T1"/>
                    </a:cxn>
                    <a:cxn ang="T11">
                      <a:pos x="T2" y="T3"/>
                    </a:cxn>
                    <a:cxn ang="T12">
                      <a:pos x="T4" y="T5"/>
                    </a:cxn>
                    <a:cxn ang="T13">
                      <a:pos x="T6" y="T7"/>
                    </a:cxn>
                    <a:cxn ang="T14">
                      <a:pos x="T8" y="T9"/>
                    </a:cxn>
                  </a:cxnLst>
                  <a:rect l="T15" t="T16" r="T17" b="T18"/>
                  <a:pathLst>
                    <a:path w="33" h="33">
                      <a:moveTo>
                        <a:pt x="15" y="0"/>
                      </a:moveTo>
                      <a:lnTo>
                        <a:pt x="0" y="13"/>
                      </a:lnTo>
                      <a:lnTo>
                        <a:pt x="30" y="33"/>
                      </a:lnTo>
                      <a:lnTo>
                        <a:pt x="33" y="22"/>
                      </a:lnTo>
                      <a:lnTo>
                        <a:pt x="15" y="0"/>
                      </a:lnTo>
                    </a:path>
                  </a:pathLst>
                </a:custGeom>
                <a:solidFill>
                  <a:srgbClr val="00B0F0"/>
                </a:solidFill>
                <a:ln w="3175">
                  <a:solidFill>
                    <a:schemeClr val="tx1"/>
                  </a:solidFill>
                  <a:round/>
                  <a:headEnd/>
                  <a:tailEnd/>
                </a:ln>
              </p:spPr>
              <p:txBody>
                <a:bodyPr/>
                <a:lstStyle/>
                <a:p>
                  <a:endParaRPr lang="en-US" altLang="en-US">
                    <a:solidFill>
                      <a:srgbClr val="3399CC"/>
                    </a:solidFill>
                  </a:endParaRPr>
                </a:p>
              </p:txBody>
            </p:sp>
            <p:sp>
              <p:nvSpPr>
                <p:cNvPr id="235" name="Freeform 16"/>
                <p:cNvSpPr>
                  <a:spLocks/>
                </p:cNvSpPr>
                <p:nvPr/>
              </p:nvSpPr>
              <p:spPr bwMode="auto">
                <a:xfrm>
                  <a:off x="1890" y="2154"/>
                  <a:ext cx="19" cy="14"/>
                </a:xfrm>
                <a:custGeom>
                  <a:avLst/>
                  <a:gdLst>
                    <a:gd name="T0" fmla="*/ 26 w 26"/>
                    <a:gd name="T1" fmla="*/ 0 h 20"/>
                    <a:gd name="T2" fmla="*/ 0 w 26"/>
                    <a:gd name="T3" fmla="*/ 0 h 20"/>
                    <a:gd name="T4" fmla="*/ 13 w 26"/>
                    <a:gd name="T5" fmla="*/ 5 h 20"/>
                    <a:gd name="T6" fmla="*/ 26 w 26"/>
                    <a:gd name="T7" fmla="*/ 20 h 20"/>
                    <a:gd name="T8" fmla="*/ 26 w 26"/>
                    <a:gd name="T9" fmla="*/ 0 h 20"/>
                    <a:gd name="T10" fmla="*/ 0 60000 65536"/>
                    <a:gd name="T11" fmla="*/ 0 60000 65536"/>
                    <a:gd name="T12" fmla="*/ 0 60000 65536"/>
                    <a:gd name="T13" fmla="*/ 0 60000 65536"/>
                    <a:gd name="T14" fmla="*/ 0 60000 65536"/>
                    <a:gd name="T15" fmla="*/ 0 w 26"/>
                    <a:gd name="T16" fmla="*/ 0 h 20"/>
                    <a:gd name="T17" fmla="*/ 26 w 26"/>
                    <a:gd name="T18" fmla="*/ 20 h 20"/>
                  </a:gdLst>
                  <a:ahLst/>
                  <a:cxnLst>
                    <a:cxn ang="T10">
                      <a:pos x="T0" y="T1"/>
                    </a:cxn>
                    <a:cxn ang="T11">
                      <a:pos x="T2" y="T3"/>
                    </a:cxn>
                    <a:cxn ang="T12">
                      <a:pos x="T4" y="T5"/>
                    </a:cxn>
                    <a:cxn ang="T13">
                      <a:pos x="T6" y="T7"/>
                    </a:cxn>
                    <a:cxn ang="T14">
                      <a:pos x="T8" y="T9"/>
                    </a:cxn>
                  </a:cxnLst>
                  <a:rect l="T15" t="T16" r="T17" b="T18"/>
                  <a:pathLst>
                    <a:path w="26" h="20">
                      <a:moveTo>
                        <a:pt x="26" y="0"/>
                      </a:moveTo>
                      <a:lnTo>
                        <a:pt x="0" y="0"/>
                      </a:lnTo>
                      <a:lnTo>
                        <a:pt x="13" y="5"/>
                      </a:lnTo>
                      <a:lnTo>
                        <a:pt x="26" y="20"/>
                      </a:lnTo>
                      <a:lnTo>
                        <a:pt x="26" y="0"/>
                      </a:lnTo>
                    </a:path>
                  </a:pathLst>
                </a:custGeom>
                <a:grpFill/>
                <a:ln w="3175">
                  <a:solidFill>
                    <a:schemeClr val="tx1"/>
                  </a:solidFill>
                  <a:round/>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en-US" altLang="en-US">
                    <a:ea typeface="MS PGothic" pitchFamily="34" charset="-128"/>
                  </a:endParaRPr>
                </a:p>
              </p:txBody>
            </p:sp>
            <p:sp>
              <p:nvSpPr>
                <p:cNvPr id="236" name="Freeform 17"/>
                <p:cNvSpPr>
                  <a:spLocks/>
                </p:cNvSpPr>
                <p:nvPr/>
              </p:nvSpPr>
              <p:spPr bwMode="auto">
                <a:xfrm>
                  <a:off x="1918" y="2092"/>
                  <a:ext cx="19" cy="28"/>
                </a:xfrm>
                <a:custGeom>
                  <a:avLst/>
                  <a:gdLst>
                    <a:gd name="T0" fmla="*/ 15 w 28"/>
                    <a:gd name="T1" fmla="*/ 9 h 40"/>
                    <a:gd name="T2" fmla="*/ 9 w 28"/>
                    <a:gd name="T3" fmla="*/ 0 h 40"/>
                    <a:gd name="T4" fmla="*/ 4 w 28"/>
                    <a:gd name="T5" fmla="*/ 20 h 40"/>
                    <a:gd name="T6" fmla="*/ 0 w 28"/>
                    <a:gd name="T7" fmla="*/ 34 h 40"/>
                    <a:gd name="T8" fmla="*/ 4 w 28"/>
                    <a:gd name="T9" fmla="*/ 40 h 40"/>
                    <a:gd name="T10" fmla="*/ 28 w 28"/>
                    <a:gd name="T11" fmla="*/ 36 h 40"/>
                    <a:gd name="T12" fmla="*/ 15 w 28"/>
                    <a:gd name="T13" fmla="*/ 9 h 40"/>
                    <a:gd name="T14" fmla="*/ 0 60000 65536"/>
                    <a:gd name="T15" fmla="*/ 0 60000 65536"/>
                    <a:gd name="T16" fmla="*/ 0 60000 65536"/>
                    <a:gd name="T17" fmla="*/ 0 60000 65536"/>
                    <a:gd name="T18" fmla="*/ 0 60000 65536"/>
                    <a:gd name="T19" fmla="*/ 0 60000 65536"/>
                    <a:gd name="T20" fmla="*/ 0 60000 65536"/>
                    <a:gd name="T21" fmla="*/ 0 w 28"/>
                    <a:gd name="T22" fmla="*/ 0 h 40"/>
                    <a:gd name="T23" fmla="*/ 28 w 28"/>
                    <a:gd name="T24" fmla="*/ 40 h 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40">
                      <a:moveTo>
                        <a:pt x="15" y="9"/>
                      </a:moveTo>
                      <a:lnTo>
                        <a:pt x="9" y="0"/>
                      </a:lnTo>
                      <a:lnTo>
                        <a:pt x="4" y="20"/>
                      </a:lnTo>
                      <a:lnTo>
                        <a:pt x="0" y="34"/>
                      </a:lnTo>
                      <a:lnTo>
                        <a:pt x="4" y="40"/>
                      </a:lnTo>
                      <a:lnTo>
                        <a:pt x="28" y="36"/>
                      </a:lnTo>
                      <a:lnTo>
                        <a:pt x="15" y="9"/>
                      </a:lnTo>
                    </a:path>
                  </a:pathLst>
                </a:custGeom>
                <a:solidFill>
                  <a:srgbClr val="00B0F0"/>
                </a:solidFill>
                <a:ln w="3175">
                  <a:solidFill>
                    <a:schemeClr val="tx1"/>
                  </a:solidFill>
                  <a:round/>
                  <a:headEnd/>
                  <a:tailEnd/>
                </a:ln>
              </p:spPr>
              <p:txBody>
                <a:bodyPr/>
                <a:lstStyle/>
                <a:p>
                  <a:endParaRPr lang="en-US" altLang="en-US">
                    <a:solidFill>
                      <a:srgbClr val="3399CC"/>
                    </a:solidFill>
                  </a:endParaRPr>
                </a:p>
              </p:txBody>
            </p:sp>
            <p:sp>
              <p:nvSpPr>
                <p:cNvPr id="237" name="Freeform 18"/>
                <p:cNvSpPr>
                  <a:spLocks/>
                </p:cNvSpPr>
                <p:nvPr/>
              </p:nvSpPr>
              <p:spPr bwMode="auto">
                <a:xfrm>
                  <a:off x="1929" y="2368"/>
                  <a:ext cx="16" cy="12"/>
                </a:xfrm>
                <a:custGeom>
                  <a:avLst/>
                  <a:gdLst>
                    <a:gd name="T0" fmla="*/ 20 w 24"/>
                    <a:gd name="T1" fmla="*/ 0 h 18"/>
                    <a:gd name="T2" fmla="*/ 0 w 24"/>
                    <a:gd name="T3" fmla="*/ 0 h 18"/>
                    <a:gd name="T4" fmla="*/ 22 w 24"/>
                    <a:gd name="T5" fmla="*/ 18 h 18"/>
                    <a:gd name="T6" fmla="*/ 24 w 24"/>
                    <a:gd name="T7" fmla="*/ 9 h 18"/>
                    <a:gd name="T8" fmla="*/ 20 w 24"/>
                    <a:gd name="T9" fmla="*/ 0 h 18"/>
                    <a:gd name="T10" fmla="*/ 0 60000 65536"/>
                    <a:gd name="T11" fmla="*/ 0 60000 65536"/>
                    <a:gd name="T12" fmla="*/ 0 60000 65536"/>
                    <a:gd name="T13" fmla="*/ 0 60000 65536"/>
                    <a:gd name="T14" fmla="*/ 0 60000 65536"/>
                    <a:gd name="T15" fmla="*/ 0 w 24"/>
                    <a:gd name="T16" fmla="*/ 0 h 18"/>
                    <a:gd name="T17" fmla="*/ 24 w 24"/>
                    <a:gd name="T18" fmla="*/ 18 h 18"/>
                  </a:gdLst>
                  <a:ahLst/>
                  <a:cxnLst>
                    <a:cxn ang="T10">
                      <a:pos x="T0" y="T1"/>
                    </a:cxn>
                    <a:cxn ang="T11">
                      <a:pos x="T2" y="T3"/>
                    </a:cxn>
                    <a:cxn ang="T12">
                      <a:pos x="T4" y="T5"/>
                    </a:cxn>
                    <a:cxn ang="T13">
                      <a:pos x="T6" y="T7"/>
                    </a:cxn>
                    <a:cxn ang="T14">
                      <a:pos x="T8" y="T9"/>
                    </a:cxn>
                  </a:cxnLst>
                  <a:rect l="T15" t="T16" r="T17" b="T18"/>
                  <a:pathLst>
                    <a:path w="24" h="18">
                      <a:moveTo>
                        <a:pt x="20" y="0"/>
                      </a:moveTo>
                      <a:lnTo>
                        <a:pt x="0" y="0"/>
                      </a:lnTo>
                      <a:lnTo>
                        <a:pt x="22" y="18"/>
                      </a:lnTo>
                      <a:lnTo>
                        <a:pt x="24" y="9"/>
                      </a:lnTo>
                      <a:lnTo>
                        <a:pt x="20" y="0"/>
                      </a:lnTo>
                    </a:path>
                  </a:pathLst>
                </a:custGeom>
                <a:grpFill/>
                <a:ln w="3175">
                  <a:solidFill>
                    <a:schemeClr val="tx1"/>
                  </a:solidFill>
                  <a:round/>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en-US" altLang="en-US">
                    <a:ea typeface="MS PGothic" pitchFamily="34" charset="-128"/>
                  </a:endParaRPr>
                </a:p>
              </p:txBody>
            </p:sp>
            <p:sp>
              <p:nvSpPr>
                <p:cNvPr id="238" name="Freeform 19"/>
                <p:cNvSpPr>
                  <a:spLocks/>
                </p:cNvSpPr>
                <p:nvPr/>
              </p:nvSpPr>
              <p:spPr bwMode="auto">
                <a:xfrm>
                  <a:off x="1936" y="2285"/>
                  <a:ext cx="21" cy="18"/>
                </a:xfrm>
                <a:custGeom>
                  <a:avLst/>
                  <a:gdLst>
                    <a:gd name="T0" fmla="*/ 24 w 29"/>
                    <a:gd name="T1" fmla="*/ 0 h 25"/>
                    <a:gd name="T2" fmla="*/ 0 w 29"/>
                    <a:gd name="T3" fmla="*/ 25 h 25"/>
                    <a:gd name="T4" fmla="*/ 29 w 29"/>
                    <a:gd name="T5" fmla="*/ 16 h 25"/>
                    <a:gd name="T6" fmla="*/ 24 w 29"/>
                    <a:gd name="T7" fmla="*/ 0 h 25"/>
                    <a:gd name="T8" fmla="*/ 0 60000 65536"/>
                    <a:gd name="T9" fmla="*/ 0 60000 65536"/>
                    <a:gd name="T10" fmla="*/ 0 60000 65536"/>
                    <a:gd name="T11" fmla="*/ 0 60000 65536"/>
                    <a:gd name="T12" fmla="*/ 0 w 29"/>
                    <a:gd name="T13" fmla="*/ 0 h 25"/>
                    <a:gd name="T14" fmla="*/ 29 w 29"/>
                    <a:gd name="T15" fmla="*/ 25 h 25"/>
                  </a:gdLst>
                  <a:ahLst/>
                  <a:cxnLst>
                    <a:cxn ang="T8">
                      <a:pos x="T0" y="T1"/>
                    </a:cxn>
                    <a:cxn ang="T9">
                      <a:pos x="T2" y="T3"/>
                    </a:cxn>
                    <a:cxn ang="T10">
                      <a:pos x="T4" y="T5"/>
                    </a:cxn>
                    <a:cxn ang="T11">
                      <a:pos x="T6" y="T7"/>
                    </a:cxn>
                  </a:cxnLst>
                  <a:rect l="T12" t="T13" r="T14" b="T15"/>
                  <a:pathLst>
                    <a:path w="29" h="25">
                      <a:moveTo>
                        <a:pt x="24" y="0"/>
                      </a:moveTo>
                      <a:lnTo>
                        <a:pt x="0" y="25"/>
                      </a:lnTo>
                      <a:lnTo>
                        <a:pt x="29" y="16"/>
                      </a:lnTo>
                      <a:lnTo>
                        <a:pt x="24" y="0"/>
                      </a:lnTo>
                    </a:path>
                  </a:pathLst>
                </a:custGeom>
                <a:grpFill/>
                <a:ln w="3175">
                  <a:solidFill>
                    <a:schemeClr val="tx1"/>
                  </a:solidFill>
                  <a:round/>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en-US" altLang="en-US">
                    <a:ea typeface="MS PGothic" pitchFamily="34" charset="-128"/>
                  </a:endParaRPr>
                </a:p>
              </p:txBody>
            </p:sp>
            <p:sp>
              <p:nvSpPr>
                <p:cNvPr id="239" name="Freeform 20"/>
                <p:cNvSpPr>
                  <a:spLocks/>
                </p:cNvSpPr>
                <p:nvPr/>
              </p:nvSpPr>
              <p:spPr bwMode="auto">
                <a:xfrm>
                  <a:off x="1890" y="2000"/>
                  <a:ext cx="10" cy="11"/>
                </a:xfrm>
                <a:custGeom>
                  <a:avLst/>
                  <a:gdLst>
                    <a:gd name="T0" fmla="*/ 13 w 15"/>
                    <a:gd name="T1" fmla="*/ 4 h 15"/>
                    <a:gd name="T2" fmla="*/ 11 w 15"/>
                    <a:gd name="T3" fmla="*/ 0 h 15"/>
                    <a:gd name="T4" fmla="*/ 0 w 15"/>
                    <a:gd name="T5" fmla="*/ 6 h 15"/>
                    <a:gd name="T6" fmla="*/ 15 w 15"/>
                    <a:gd name="T7" fmla="*/ 15 h 15"/>
                    <a:gd name="T8" fmla="*/ 13 w 15"/>
                    <a:gd name="T9" fmla="*/ 4 h 15"/>
                    <a:gd name="T10" fmla="*/ 0 60000 65536"/>
                    <a:gd name="T11" fmla="*/ 0 60000 65536"/>
                    <a:gd name="T12" fmla="*/ 0 60000 65536"/>
                    <a:gd name="T13" fmla="*/ 0 60000 65536"/>
                    <a:gd name="T14" fmla="*/ 0 60000 65536"/>
                    <a:gd name="T15" fmla="*/ 0 w 15"/>
                    <a:gd name="T16" fmla="*/ 0 h 15"/>
                    <a:gd name="T17" fmla="*/ 15 w 15"/>
                    <a:gd name="T18" fmla="*/ 15 h 15"/>
                  </a:gdLst>
                  <a:ahLst/>
                  <a:cxnLst>
                    <a:cxn ang="T10">
                      <a:pos x="T0" y="T1"/>
                    </a:cxn>
                    <a:cxn ang="T11">
                      <a:pos x="T2" y="T3"/>
                    </a:cxn>
                    <a:cxn ang="T12">
                      <a:pos x="T4" y="T5"/>
                    </a:cxn>
                    <a:cxn ang="T13">
                      <a:pos x="T6" y="T7"/>
                    </a:cxn>
                    <a:cxn ang="T14">
                      <a:pos x="T8" y="T9"/>
                    </a:cxn>
                  </a:cxnLst>
                  <a:rect l="T15" t="T16" r="T17" b="T18"/>
                  <a:pathLst>
                    <a:path w="15" h="15">
                      <a:moveTo>
                        <a:pt x="13" y="4"/>
                      </a:moveTo>
                      <a:lnTo>
                        <a:pt x="11" y="0"/>
                      </a:lnTo>
                      <a:lnTo>
                        <a:pt x="0" y="6"/>
                      </a:lnTo>
                      <a:lnTo>
                        <a:pt x="15" y="15"/>
                      </a:lnTo>
                      <a:lnTo>
                        <a:pt x="13" y="4"/>
                      </a:lnTo>
                    </a:path>
                  </a:pathLst>
                </a:custGeom>
                <a:grpFill/>
                <a:ln w="3175">
                  <a:solidFill>
                    <a:schemeClr val="tx1"/>
                  </a:solidFill>
                  <a:round/>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en-US" altLang="en-US">
                    <a:ea typeface="MS PGothic" pitchFamily="34" charset="-128"/>
                  </a:endParaRPr>
                </a:p>
              </p:txBody>
            </p:sp>
            <p:sp>
              <p:nvSpPr>
                <p:cNvPr id="240" name="Freeform 21"/>
                <p:cNvSpPr>
                  <a:spLocks/>
                </p:cNvSpPr>
                <p:nvPr/>
              </p:nvSpPr>
              <p:spPr bwMode="auto">
                <a:xfrm>
                  <a:off x="1927" y="1933"/>
                  <a:ext cx="43" cy="36"/>
                </a:xfrm>
                <a:custGeom>
                  <a:avLst/>
                  <a:gdLst>
                    <a:gd name="T0" fmla="*/ 60 w 60"/>
                    <a:gd name="T1" fmla="*/ 17 h 53"/>
                    <a:gd name="T2" fmla="*/ 53 w 60"/>
                    <a:gd name="T3" fmla="*/ 0 h 53"/>
                    <a:gd name="T4" fmla="*/ 22 w 60"/>
                    <a:gd name="T5" fmla="*/ 28 h 53"/>
                    <a:gd name="T6" fmla="*/ 13 w 60"/>
                    <a:gd name="T7" fmla="*/ 31 h 53"/>
                    <a:gd name="T8" fmla="*/ 0 w 60"/>
                    <a:gd name="T9" fmla="*/ 24 h 53"/>
                    <a:gd name="T10" fmla="*/ 7 w 60"/>
                    <a:gd name="T11" fmla="*/ 53 h 53"/>
                    <a:gd name="T12" fmla="*/ 18 w 60"/>
                    <a:gd name="T13" fmla="*/ 46 h 53"/>
                    <a:gd name="T14" fmla="*/ 36 w 60"/>
                    <a:gd name="T15" fmla="*/ 51 h 53"/>
                    <a:gd name="T16" fmla="*/ 35 w 60"/>
                    <a:gd name="T17" fmla="*/ 40 h 53"/>
                    <a:gd name="T18" fmla="*/ 56 w 60"/>
                    <a:gd name="T19" fmla="*/ 31 h 53"/>
                    <a:gd name="T20" fmla="*/ 60 w 60"/>
                    <a:gd name="T21" fmla="*/ 17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53"/>
                    <a:gd name="T35" fmla="*/ 60 w 60"/>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53">
                      <a:moveTo>
                        <a:pt x="60" y="17"/>
                      </a:moveTo>
                      <a:lnTo>
                        <a:pt x="53" y="0"/>
                      </a:lnTo>
                      <a:lnTo>
                        <a:pt x="22" y="28"/>
                      </a:lnTo>
                      <a:lnTo>
                        <a:pt x="13" y="31"/>
                      </a:lnTo>
                      <a:lnTo>
                        <a:pt x="0" y="24"/>
                      </a:lnTo>
                      <a:lnTo>
                        <a:pt x="7" y="53"/>
                      </a:lnTo>
                      <a:lnTo>
                        <a:pt x="18" y="46"/>
                      </a:lnTo>
                      <a:lnTo>
                        <a:pt x="36" y="51"/>
                      </a:lnTo>
                      <a:lnTo>
                        <a:pt x="35" y="40"/>
                      </a:lnTo>
                      <a:lnTo>
                        <a:pt x="56" y="31"/>
                      </a:lnTo>
                      <a:lnTo>
                        <a:pt x="60" y="17"/>
                      </a:lnTo>
                    </a:path>
                  </a:pathLst>
                </a:custGeom>
                <a:solidFill>
                  <a:srgbClr val="00B0F0"/>
                </a:solidFill>
                <a:ln w="3175">
                  <a:solidFill>
                    <a:schemeClr val="tx1"/>
                  </a:solidFill>
                  <a:round/>
                  <a:headEnd/>
                  <a:tailEnd/>
                </a:ln>
              </p:spPr>
              <p:txBody>
                <a:bodyPr/>
                <a:lstStyle/>
                <a:p>
                  <a:endParaRPr lang="en-US" altLang="en-US">
                    <a:solidFill>
                      <a:srgbClr val="3399CC"/>
                    </a:solidFill>
                  </a:endParaRPr>
                </a:p>
              </p:txBody>
            </p:sp>
            <p:sp>
              <p:nvSpPr>
                <p:cNvPr id="241" name="Freeform 22"/>
                <p:cNvSpPr>
                  <a:spLocks/>
                </p:cNvSpPr>
                <p:nvPr/>
              </p:nvSpPr>
              <p:spPr bwMode="auto">
                <a:xfrm>
                  <a:off x="1917" y="2014"/>
                  <a:ext cx="36" cy="40"/>
                </a:xfrm>
                <a:custGeom>
                  <a:avLst/>
                  <a:gdLst>
                    <a:gd name="T0" fmla="*/ 36 w 51"/>
                    <a:gd name="T1" fmla="*/ 7 h 57"/>
                    <a:gd name="T2" fmla="*/ 21 w 51"/>
                    <a:gd name="T3" fmla="*/ 0 h 57"/>
                    <a:gd name="T4" fmla="*/ 14 w 51"/>
                    <a:gd name="T5" fmla="*/ 9 h 57"/>
                    <a:gd name="T6" fmla="*/ 5 w 51"/>
                    <a:gd name="T7" fmla="*/ 13 h 57"/>
                    <a:gd name="T8" fmla="*/ 0 w 51"/>
                    <a:gd name="T9" fmla="*/ 24 h 57"/>
                    <a:gd name="T10" fmla="*/ 10 w 51"/>
                    <a:gd name="T11" fmla="*/ 31 h 57"/>
                    <a:gd name="T12" fmla="*/ 21 w 51"/>
                    <a:gd name="T13" fmla="*/ 51 h 57"/>
                    <a:gd name="T14" fmla="*/ 40 w 51"/>
                    <a:gd name="T15" fmla="*/ 57 h 57"/>
                    <a:gd name="T16" fmla="*/ 51 w 51"/>
                    <a:gd name="T17" fmla="*/ 57 h 57"/>
                    <a:gd name="T18" fmla="*/ 31 w 51"/>
                    <a:gd name="T19" fmla="*/ 42 h 57"/>
                    <a:gd name="T20" fmla="*/ 36 w 51"/>
                    <a:gd name="T21" fmla="*/ 7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57"/>
                    <a:gd name="T35" fmla="*/ 51 w 51"/>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57">
                      <a:moveTo>
                        <a:pt x="36" y="7"/>
                      </a:moveTo>
                      <a:lnTo>
                        <a:pt x="21" y="0"/>
                      </a:lnTo>
                      <a:lnTo>
                        <a:pt x="14" y="9"/>
                      </a:lnTo>
                      <a:lnTo>
                        <a:pt x="5" y="13"/>
                      </a:lnTo>
                      <a:lnTo>
                        <a:pt x="0" y="24"/>
                      </a:lnTo>
                      <a:lnTo>
                        <a:pt x="10" y="31"/>
                      </a:lnTo>
                      <a:lnTo>
                        <a:pt x="21" y="51"/>
                      </a:lnTo>
                      <a:lnTo>
                        <a:pt x="40" y="57"/>
                      </a:lnTo>
                      <a:lnTo>
                        <a:pt x="51" y="57"/>
                      </a:lnTo>
                      <a:lnTo>
                        <a:pt x="31" y="42"/>
                      </a:lnTo>
                      <a:lnTo>
                        <a:pt x="36" y="7"/>
                      </a:lnTo>
                    </a:path>
                  </a:pathLst>
                </a:custGeom>
                <a:solidFill>
                  <a:srgbClr val="00B0F0"/>
                </a:solidFill>
                <a:ln w="3175">
                  <a:solidFill>
                    <a:schemeClr val="tx1"/>
                  </a:solidFill>
                  <a:round/>
                  <a:headEnd/>
                  <a:tailEnd/>
                </a:ln>
              </p:spPr>
              <p:txBody>
                <a:bodyPr/>
                <a:lstStyle/>
                <a:p>
                  <a:endParaRPr lang="en-US" altLang="en-US">
                    <a:solidFill>
                      <a:srgbClr val="3399CC"/>
                    </a:solidFill>
                  </a:endParaRPr>
                </a:p>
              </p:txBody>
            </p:sp>
            <p:sp>
              <p:nvSpPr>
                <p:cNvPr id="242" name="Freeform 23"/>
                <p:cNvSpPr>
                  <a:spLocks/>
                </p:cNvSpPr>
                <p:nvPr/>
              </p:nvSpPr>
              <p:spPr bwMode="auto">
                <a:xfrm>
                  <a:off x="1811" y="1956"/>
                  <a:ext cx="407" cy="658"/>
                </a:xfrm>
                <a:custGeom>
                  <a:avLst/>
                  <a:gdLst>
                    <a:gd name="T0" fmla="*/ 290 w 572"/>
                    <a:gd name="T1" fmla="*/ 294 h 937"/>
                    <a:gd name="T2" fmla="*/ 366 w 572"/>
                    <a:gd name="T3" fmla="*/ 287 h 937"/>
                    <a:gd name="T4" fmla="*/ 375 w 572"/>
                    <a:gd name="T5" fmla="*/ 254 h 937"/>
                    <a:gd name="T6" fmla="*/ 421 w 572"/>
                    <a:gd name="T7" fmla="*/ 133 h 937"/>
                    <a:gd name="T8" fmla="*/ 299 w 572"/>
                    <a:gd name="T9" fmla="*/ 122 h 937"/>
                    <a:gd name="T10" fmla="*/ 321 w 572"/>
                    <a:gd name="T11" fmla="*/ 97 h 937"/>
                    <a:gd name="T12" fmla="*/ 384 w 572"/>
                    <a:gd name="T13" fmla="*/ 44 h 937"/>
                    <a:gd name="T14" fmla="*/ 295 w 572"/>
                    <a:gd name="T15" fmla="*/ 13 h 937"/>
                    <a:gd name="T16" fmla="*/ 275 w 572"/>
                    <a:gd name="T17" fmla="*/ 33 h 937"/>
                    <a:gd name="T18" fmla="*/ 242 w 572"/>
                    <a:gd name="T19" fmla="*/ 66 h 937"/>
                    <a:gd name="T20" fmla="*/ 213 w 572"/>
                    <a:gd name="T21" fmla="*/ 104 h 937"/>
                    <a:gd name="T22" fmla="*/ 215 w 572"/>
                    <a:gd name="T23" fmla="*/ 141 h 937"/>
                    <a:gd name="T24" fmla="*/ 182 w 572"/>
                    <a:gd name="T25" fmla="*/ 166 h 937"/>
                    <a:gd name="T26" fmla="*/ 186 w 572"/>
                    <a:gd name="T27" fmla="*/ 195 h 937"/>
                    <a:gd name="T28" fmla="*/ 213 w 572"/>
                    <a:gd name="T29" fmla="*/ 183 h 937"/>
                    <a:gd name="T30" fmla="*/ 202 w 572"/>
                    <a:gd name="T31" fmla="*/ 226 h 937"/>
                    <a:gd name="T32" fmla="*/ 180 w 572"/>
                    <a:gd name="T33" fmla="*/ 256 h 937"/>
                    <a:gd name="T34" fmla="*/ 158 w 572"/>
                    <a:gd name="T35" fmla="*/ 308 h 937"/>
                    <a:gd name="T36" fmla="*/ 180 w 572"/>
                    <a:gd name="T37" fmla="*/ 281 h 937"/>
                    <a:gd name="T38" fmla="*/ 191 w 572"/>
                    <a:gd name="T39" fmla="*/ 294 h 937"/>
                    <a:gd name="T40" fmla="*/ 219 w 572"/>
                    <a:gd name="T41" fmla="*/ 288 h 937"/>
                    <a:gd name="T42" fmla="*/ 200 w 572"/>
                    <a:gd name="T43" fmla="*/ 363 h 937"/>
                    <a:gd name="T44" fmla="*/ 180 w 572"/>
                    <a:gd name="T45" fmla="*/ 416 h 937"/>
                    <a:gd name="T46" fmla="*/ 231 w 572"/>
                    <a:gd name="T47" fmla="*/ 432 h 937"/>
                    <a:gd name="T48" fmla="*/ 297 w 572"/>
                    <a:gd name="T49" fmla="*/ 427 h 937"/>
                    <a:gd name="T50" fmla="*/ 279 w 572"/>
                    <a:gd name="T51" fmla="*/ 522 h 937"/>
                    <a:gd name="T52" fmla="*/ 288 w 572"/>
                    <a:gd name="T53" fmla="*/ 566 h 937"/>
                    <a:gd name="T54" fmla="*/ 262 w 572"/>
                    <a:gd name="T55" fmla="*/ 613 h 937"/>
                    <a:gd name="T56" fmla="*/ 142 w 572"/>
                    <a:gd name="T57" fmla="*/ 638 h 937"/>
                    <a:gd name="T58" fmla="*/ 180 w 572"/>
                    <a:gd name="T59" fmla="*/ 668 h 937"/>
                    <a:gd name="T60" fmla="*/ 80 w 572"/>
                    <a:gd name="T61" fmla="*/ 731 h 937"/>
                    <a:gd name="T62" fmla="*/ 111 w 572"/>
                    <a:gd name="T63" fmla="*/ 768 h 937"/>
                    <a:gd name="T64" fmla="*/ 140 w 572"/>
                    <a:gd name="T65" fmla="*/ 781 h 937"/>
                    <a:gd name="T66" fmla="*/ 206 w 572"/>
                    <a:gd name="T67" fmla="*/ 821 h 937"/>
                    <a:gd name="T68" fmla="*/ 262 w 572"/>
                    <a:gd name="T69" fmla="*/ 799 h 937"/>
                    <a:gd name="T70" fmla="*/ 129 w 572"/>
                    <a:gd name="T71" fmla="*/ 834 h 937"/>
                    <a:gd name="T72" fmla="*/ 53 w 572"/>
                    <a:gd name="T73" fmla="*/ 897 h 937"/>
                    <a:gd name="T74" fmla="*/ 44 w 572"/>
                    <a:gd name="T75" fmla="*/ 936 h 937"/>
                    <a:gd name="T76" fmla="*/ 91 w 572"/>
                    <a:gd name="T77" fmla="*/ 917 h 937"/>
                    <a:gd name="T78" fmla="*/ 144 w 572"/>
                    <a:gd name="T79" fmla="*/ 937 h 937"/>
                    <a:gd name="T80" fmla="*/ 202 w 572"/>
                    <a:gd name="T81" fmla="*/ 899 h 937"/>
                    <a:gd name="T82" fmla="*/ 279 w 572"/>
                    <a:gd name="T83" fmla="*/ 921 h 937"/>
                    <a:gd name="T84" fmla="*/ 328 w 572"/>
                    <a:gd name="T85" fmla="*/ 906 h 937"/>
                    <a:gd name="T86" fmla="*/ 386 w 572"/>
                    <a:gd name="T87" fmla="*/ 925 h 937"/>
                    <a:gd name="T88" fmla="*/ 492 w 572"/>
                    <a:gd name="T89" fmla="*/ 928 h 937"/>
                    <a:gd name="T90" fmla="*/ 477 w 572"/>
                    <a:gd name="T91" fmla="*/ 868 h 937"/>
                    <a:gd name="T92" fmla="*/ 494 w 572"/>
                    <a:gd name="T93" fmla="*/ 850 h 937"/>
                    <a:gd name="T94" fmla="*/ 528 w 572"/>
                    <a:gd name="T95" fmla="*/ 828 h 937"/>
                    <a:gd name="T96" fmla="*/ 572 w 572"/>
                    <a:gd name="T97" fmla="*/ 755 h 937"/>
                    <a:gd name="T98" fmla="*/ 474 w 572"/>
                    <a:gd name="T99" fmla="*/ 686 h 937"/>
                    <a:gd name="T100" fmla="*/ 456 w 572"/>
                    <a:gd name="T101" fmla="*/ 598 h 937"/>
                    <a:gd name="T102" fmla="*/ 470 w 572"/>
                    <a:gd name="T103" fmla="*/ 553 h 937"/>
                    <a:gd name="T104" fmla="*/ 408 w 572"/>
                    <a:gd name="T105" fmla="*/ 405 h 9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72"/>
                    <a:gd name="T160" fmla="*/ 0 h 937"/>
                    <a:gd name="T161" fmla="*/ 572 w 572"/>
                    <a:gd name="T162" fmla="*/ 937 h 9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72" h="937">
                      <a:moveTo>
                        <a:pt x="390" y="345"/>
                      </a:moveTo>
                      <a:lnTo>
                        <a:pt x="346" y="308"/>
                      </a:lnTo>
                      <a:lnTo>
                        <a:pt x="290" y="294"/>
                      </a:lnTo>
                      <a:lnTo>
                        <a:pt x="306" y="296"/>
                      </a:lnTo>
                      <a:lnTo>
                        <a:pt x="328" y="297"/>
                      </a:lnTo>
                      <a:lnTo>
                        <a:pt x="366" y="287"/>
                      </a:lnTo>
                      <a:lnTo>
                        <a:pt x="344" y="265"/>
                      </a:lnTo>
                      <a:lnTo>
                        <a:pt x="343" y="261"/>
                      </a:lnTo>
                      <a:lnTo>
                        <a:pt x="375" y="254"/>
                      </a:lnTo>
                      <a:lnTo>
                        <a:pt x="404" y="219"/>
                      </a:lnTo>
                      <a:lnTo>
                        <a:pt x="437" y="168"/>
                      </a:lnTo>
                      <a:lnTo>
                        <a:pt x="421" y="133"/>
                      </a:lnTo>
                      <a:lnTo>
                        <a:pt x="355" y="115"/>
                      </a:lnTo>
                      <a:lnTo>
                        <a:pt x="310" y="119"/>
                      </a:lnTo>
                      <a:lnTo>
                        <a:pt x="299" y="122"/>
                      </a:lnTo>
                      <a:lnTo>
                        <a:pt x="292" y="113"/>
                      </a:lnTo>
                      <a:lnTo>
                        <a:pt x="313" y="104"/>
                      </a:lnTo>
                      <a:lnTo>
                        <a:pt x="321" y="97"/>
                      </a:lnTo>
                      <a:lnTo>
                        <a:pt x="310" y="88"/>
                      </a:lnTo>
                      <a:lnTo>
                        <a:pt x="324" y="79"/>
                      </a:lnTo>
                      <a:lnTo>
                        <a:pt x="384" y="44"/>
                      </a:lnTo>
                      <a:lnTo>
                        <a:pt x="379" y="11"/>
                      </a:lnTo>
                      <a:lnTo>
                        <a:pt x="326" y="11"/>
                      </a:lnTo>
                      <a:lnTo>
                        <a:pt x="295" y="13"/>
                      </a:lnTo>
                      <a:lnTo>
                        <a:pt x="290" y="0"/>
                      </a:lnTo>
                      <a:lnTo>
                        <a:pt x="275" y="13"/>
                      </a:lnTo>
                      <a:lnTo>
                        <a:pt x="275" y="33"/>
                      </a:lnTo>
                      <a:lnTo>
                        <a:pt x="248" y="28"/>
                      </a:lnTo>
                      <a:lnTo>
                        <a:pt x="242" y="53"/>
                      </a:lnTo>
                      <a:lnTo>
                        <a:pt x="242" y="66"/>
                      </a:lnTo>
                      <a:lnTo>
                        <a:pt x="224" y="60"/>
                      </a:lnTo>
                      <a:lnTo>
                        <a:pt x="209" y="73"/>
                      </a:lnTo>
                      <a:lnTo>
                        <a:pt x="213" y="104"/>
                      </a:lnTo>
                      <a:lnTo>
                        <a:pt x="202" y="122"/>
                      </a:lnTo>
                      <a:lnTo>
                        <a:pt x="209" y="126"/>
                      </a:lnTo>
                      <a:lnTo>
                        <a:pt x="215" y="141"/>
                      </a:lnTo>
                      <a:lnTo>
                        <a:pt x="215" y="153"/>
                      </a:lnTo>
                      <a:lnTo>
                        <a:pt x="191" y="155"/>
                      </a:lnTo>
                      <a:lnTo>
                        <a:pt x="182" y="166"/>
                      </a:lnTo>
                      <a:lnTo>
                        <a:pt x="184" y="184"/>
                      </a:lnTo>
                      <a:lnTo>
                        <a:pt x="155" y="184"/>
                      </a:lnTo>
                      <a:lnTo>
                        <a:pt x="186" y="195"/>
                      </a:lnTo>
                      <a:lnTo>
                        <a:pt x="168" y="197"/>
                      </a:lnTo>
                      <a:lnTo>
                        <a:pt x="188" y="215"/>
                      </a:lnTo>
                      <a:lnTo>
                        <a:pt x="213" y="183"/>
                      </a:lnTo>
                      <a:lnTo>
                        <a:pt x="220" y="204"/>
                      </a:lnTo>
                      <a:lnTo>
                        <a:pt x="208" y="208"/>
                      </a:lnTo>
                      <a:lnTo>
                        <a:pt x="202" y="226"/>
                      </a:lnTo>
                      <a:lnTo>
                        <a:pt x="219" y="221"/>
                      </a:lnTo>
                      <a:lnTo>
                        <a:pt x="182" y="237"/>
                      </a:lnTo>
                      <a:lnTo>
                        <a:pt x="180" y="256"/>
                      </a:lnTo>
                      <a:lnTo>
                        <a:pt x="166" y="276"/>
                      </a:lnTo>
                      <a:lnTo>
                        <a:pt x="164" y="290"/>
                      </a:lnTo>
                      <a:lnTo>
                        <a:pt x="158" y="308"/>
                      </a:lnTo>
                      <a:lnTo>
                        <a:pt x="151" y="350"/>
                      </a:lnTo>
                      <a:lnTo>
                        <a:pt x="160" y="334"/>
                      </a:lnTo>
                      <a:lnTo>
                        <a:pt x="180" y="281"/>
                      </a:lnTo>
                      <a:lnTo>
                        <a:pt x="213" y="256"/>
                      </a:lnTo>
                      <a:lnTo>
                        <a:pt x="202" y="266"/>
                      </a:lnTo>
                      <a:lnTo>
                        <a:pt x="191" y="294"/>
                      </a:lnTo>
                      <a:lnTo>
                        <a:pt x="204" y="297"/>
                      </a:lnTo>
                      <a:lnTo>
                        <a:pt x="217" y="279"/>
                      </a:lnTo>
                      <a:lnTo>
                        <a:pt x="219" y="288"/>
                      </a:lnTo>
                      <a:lnTo>
                        <a:pt x="231" y="297"/>
                      </a:lnTo>
                      <a:lnTo>
                        <a:pt x="209" y="321"/>
                      </a:lnTo>
                      <a:lnTo>
                        <a:pt x="200" y="363"/>
                      </a:lnTo>
                      <a:lnTo>
                        <a:pt x="177" y="396"/>
                      </a:lnTo>
                      <a:lnTo>
                        <a:pt x="175" y="416"/>
                      </a:lnTo>
                      <a:lnTo>
                        <a:pt x="180" y="416"/>
                      </a:lnTo>
                      <a:lnTo>
                        <a:pt x="202" y="431"/>
                      </a:lnTo>
                      <a:lnTo>
                        <a:pt x="215" y="423"/>
                      </a:lnTo>
                      <a:lnTo>
                        <a:pt x="231" y="432"/>
                      </a:lnTo>
                      <a:lnTo>
                        <a:pt x="251" y="431"/>
                      </a:lnTo>
                      <a:lnTo>
                        <a:pt x="273" y="418"/>
                      </a:lnTo>
                      <a:lnTo>
                        <a:pt x="297" y="427"/>
                      </a:lnTo>
                      <a:lnTo>
                        <a:pt x="268" y="451"/>
                      </a:lnTo>
                      <a:lnTo>
                        <a:pt x="266" y="502"/>
                      </a:lnTo>
                      <a:lnTo>
                        <a:pt x="279" y="522"/>
                      </a:lnTo>
                      <a:lnTo>
                        <a:pt x="301" y="520"/>
                      </a:lnTo>
                      <a:lnTo>
                        <a:pt x="282" y="542"/>
                      </a:lnTo>
                      <a:lnTo>
                        <a:pt x="288" y="566"/>
                      </a:lnTo>
                      <a:lnTo>
                        <a:pt x="270" y="587"/>
                      </a:lnTo>
                      <a:lnTo>
                        <a:pt x="282" y="617"/>
                      </a:lnTo>
                      <a:lnTo>
                        <a:pt x="262" y="613"/>
                      </a:lnTo>
                      <a:lnTo>
                        <a:pt x="237" y="602"/>
                      </a:lnTo>
                      <a:lnTo>
                        <a:pt x="197" y="604"/>
                      </a:lnTo>
                      <a:lnTo>
                        <a:pt x="142" y="638"/>
                      </a:lnTo>
                      <a:lnTo>
                        <a:pt x="162" y="638"/>
                      </a:lnTo>
                      <a:lnTo>
                        <a:pt x="182" y="640"/>
                      </a:lnTo>
                      <a:lnTo>
                        <a:pt x="180" y="668"/>
                      </a:lnTo>
                      <a:lnTo>
                        <a:pt x="171" y="700"/>
                      </a:lnTo>
                      <a:lnTo>
                        <a:pt x="122" y="717"/>
                      </a:lnTo>
                      <a:lnTo>
                        <a:pt x="80" y="731"/>
                      </a:lnTo>
                      <a:lnTo>
                        <a:pt x="82" y="753"/>
                      </a:lnTo>
                      <a:lnTo>
                        <a:pt x="86" y="759"/>
                      </a:lnTo>
                      <a:lnTo>
                        <a:pt x="111" y="768"/>
                      </a:lnTo>
                      <a:lnTo>
                        <a:pt x="135" y="764"/>
                      </a:lnTo>
                      <a:lnTo>
                        <a:pt x="146" y="773"/>
                      </a:lnTo>
                      <a:lnTo>
                        <a:pt x="140" y="781"/>
                      </a:lnTo>
                      <a:lnTo>
                        <a:pt x="162" y="786"/>
                      </a:lnTo>
                      <a:lnTo>
                        <a:pt x="164" y="786"/>
                      </a:lnTo>
                      <a:lnTo>
                        <a:pt x="206" y="821"/>
                      </a:lnTo>
                      <a:lnTo>
                        <a:pt x="222" y="810"/>
                      </a:lnTo>
                      <a:lnTo>
                        <a:pt x="264" y="797"/>
                      </a:lnTo>
                      <a:lnTo>
                        <a:pt x="262" y="799"/>
                      </a:lnTo>
                      <a:lnTo>
                        <a:pt x="219" y="843"/>
                      </a:lnTo>
                      <a:lnTo>
                        <a:pt x="184" y="835"/>
                      </a:lnTo>
                      <a:lnTo>
                        <a:pt x="129" y="834"/>
                      </a:lnTo>
                      <a:lnTo>
                        <a:pt x="111" y="843"/>
                      </a:lnTo>
                      <a:lnTo>
                        <a:pt x="91" y="874"/>
                      </a:lnTo>
                      <a:lnTo>
                        <a:pt x="53" y="897"/>
                      </a:lnTo>
                      <a:lnTo>
                        <a:pt x="0" y="925"/>
                      </a:lnTo>
                      <a:lnTo>
                        <a:pt x="22" y="928"/>
                      </a:lnTo>
                      <a:lnTo>
                        <a:pt x="44" y="936"/>
                      </a:lnTo>
                      <a:lnTo>
                        <a:pt x="51" y="923"/>
                      </a:lnTo>
                      <a:lnTo>
                        <a:pt x="73" y="917"/>
                      </a:lnTo>
                      <a:lnTo>
                        <a:pt x="91" y="917"/>
                      </a:lnTo>
                      <a:lnTo>
                        <a:pt x="111" y="917"/>
                      </a:lnTo>
                      <a:lnTo>
                        <a:pt x="122" y="927"/>
                      </a:lnTo>
                      <a:lnTo>
                        <a:pt x="144" y="937"/>
                      </a:lnTo>
                      <a:lnTo>
                        <a:pt x="164" y="919"/>
                      </a:lnTo>
                      <a:lnTo>
                        <a:pt x="179" y="905"/>
                      </a:lnTo>
                      <a:lnTo>
                        <a:pt x="202" y="899"/>
                      </a:lnTo>
                      <a:lnTo>
                        <a:pt x="228" y="906"/>
                      </a:lnTo>
                      <a:lnTo>
                        <a:pt x="251" y="917"/>
                      </a:lnTo>
                      <a:lnTo>
                        <a:pt x="279" y="921"/>
                      </a:lnTo>
                      <a:lnTo>
                        <a:pt x="293" y="917"/>
                      </a:lnTo>
                      <a:lnTo>
                        <a:pt x="326" y="914"/>
                      </a:lnTo>
                      <a:lnTo>
                        <a:pt x="328" y="906"/>
                      </a:lnTo>
                      <a:lnTo>
                        <a:pt x="346" y="916"/>
                      </a:lnTo>
                      <a:lnTo>
                        <a:pt x="364" y="928"/>
                      </a:lnTo>
                      <a:lnTo>
                        <a:pt x="386" y="925"/>
                      </a:lnTo>
                      <a:lnTo>
                        <a:pt x="430" y="937"/>
                      </a:lnTo>
                      <a:lnTo>
                        <a:pt x="456" y="932"/>
                      </a:lnTo>
                      <a:lnTo>
                        <a:pt x="492" y="928"/>
                      </a:lnTo>
                      <a:lnTo>
                        <a:pt x="527" y="892"/>
                      </a:lnTo>
                      <a:lnTo>
                        <a:pt x="494" y="881"/>
                      </a:lnTo>
                      <a:lnTo>
                        <a:pt x="477" y="868"/>
                      </a:lnTo>
                      <a:lnTo>
                        <a:pt x="463" y="865"/>
                      </a:lnTo>
                      <a:lnTo>
                        <a:pt x="487" y="859"/>
                      </a:lnTo>
                      <a:lnTo>
                        <a:pt x="494" y="850"/>
                      </a:lnTo>
                      <a:lnTo>
                        <a:pt x="492" y="835"/>
                      </a:lnTo>
                      <a:lnTo>
                        <a:pt x="507" y="828"/>
                      </a:lnTo>
                      <a:lnTo>
                        <a:pt x="528" y="828"/>
                      </a:lnTo>
                      <a:lnTo>
                        <a:pt x="528" y="815"/>
                      </a:lnTo>
                      <a:lnTo>
                        <a:pt x="543" y="812"/>
                      </a:lnTo>
                      <a:lnTo>
                        <a:pt x="572" y="755"/>
                      </a:lnTo>
                      <a:lnTo>
                        <a:pt x="539" y="704"/>
                      </a:lnTo>
                      <a:lnTo>
                        <a:pt x="485" y="711"/>
                      </a:lnTo>
                      <a:lnTo>
                        <a:pt x="474" y="686"/>
                      </a:lnTo>
                      <a:lnTo>
                        <a:pt x="485" y="637"/>
                      </a:lnTo>
                      <a:lnTo>
                        <a:pt x="439" y="602"/>
                      </a:lnTo>
                      <a:lnTo>
                        <a:pt x="456" y="598"/>
                      </a:lnTo>
                      <a:lnTo>
                        <a:pt x="470" y="613"/>
                      </a:lnTo>
                      <a:lnTo>
                        <a:pt x="481" y="606"/>
                      </a:lnTo>
                      <a:lnTo>
                        <a:pt x="470" y="553"/>
                      </a:lnTo>
                      <a:lnTo>
                        <a:pt x="439" y="500"/>
                      </a:lnTo>
                      <a:lnTo>
                        <a:pt x="414" y="469"/>
                      </a:lnTo>
                      <a:lnTo>
                        <a:pt x="408" y="405"/>
                      </a:lnTo>
                      <a:lnTo>
                        <a:pt x="390" y="345"/>
                      </a:lnTo>
                    </a:path>
                  </a:pathLst>
                </a:custGeom>
                <a:solidFill>
                  <a:srgbClr val="00B0F0"/>
                </a:solidFill>
                <a:ln w="3175">
                  <a:solidFill>
                    <a:schemeClr val="tx1"/>
                  </a:solidFill>
                  <a:round/>
                  <a:headEnd/>
                  <a:tailEnd/>
                </a:ln>
              </p:spPr>
              <p:txBody>
                <a:bodyPr/>
                <a:lstStyle/>
                <a:p>
                  <a:endParaRPr lang="en-US" altLang="en-US">
                    <a:solidFill>
                      <a:srgbClr val="3399CC"/>
                    </a:solidFill>
                  </a:endParaRPr>
                </a:p>
              </p:txBody>
            </p:sp>
            <p:sp>
              <p:nvSpPr>
                <p:cNvPr id="243" name="Freeform 47"/>
                <p:cNvSpPr>
                  <a:spLocks/>
                </p:cNvSpPr>
                <p:nvPr/>
              </p:nvSpPr>
              <p:spPr bwMode="auto">
                <a:xfrm>
                  <a:off x="2202" y="1821"/>
                  <a:ext cx="4" cy="7"/>
                </a:xfrm>
                <a:custGeom>
                  <a:avLst/>
                  <a:gdLst>
                    <a:gd name="T0" fmla="*/ 0 w 6"/>
                    <a:gd name="T1" fmla="*/ 0 h 11"/>
                    <a:gd name="T2" fmla="*/ 2 w 6"/>
                    <a:gd name="T3" fmla="*/ 7 h 11"/>
                    <a:gd name="T4" fmla="*/ 6 w 6"/>
                    <a:gd name="T5" fmla="*/ 11 h 11"/>
                    <a:gd name="T6" fmla="*/ 0 w 6"/>
                    <a:gd name="T7" fmla="*/ 0 h 11"/>
                    <a:gd name="T8" fmla="*/ 0 60000 65536"/>
                    <a:gd name="T9" fmla="*/ 0 60000 65536"/>
                    <a:gd name="T10" fmla="*/ 0 60000 65536"/>
                    <a:gd name="T11" fmla="*/ 0 60000 65536"/>
                    <a:gd name="T12" fmla="*/ 0 w 6"/>
                    <a:gd name="T13" fmla="*/ 0 h 11"/>
                    <a:gd name="T14" fmla="*/ 6 w 6"/>
                    <a:gd name="T15" fmla="*/ 11 h 11"/>
                  </a:gdLst>
                  <a:ahLst/>
                  <a:cxnLst>
                    <a:cxn ang="T8">
                      <a:pos x="T0" y="T1"/>
                    </a:cxn>
                    <a:cxn ang="T9">
                      <a:pos x="T2" y="T3"/>
                    </a:cxn>
                    <a:cxn ang="T10">
                      <a:pos x="T4" y="T5"/>
                    </a:cxn>
                    <a:cxn ang="T11">
                      <a:pos x="T6" y="T7"/>
                    </a:cxn>
                  </a:cxnLst>
                  <a:rect l="T12" t="T13" r="T14" b="T15"/>
                  <a:pathLst>
                    <a:path w="6" h="11">
                      <a:moveTo>
                        <a:pt x="0" y="0"/>
                      </a:moveTo>
                      <a:lnTo>
                        <a:pt x="2" y="7"/>
                      </a:lnTo>
                      <a:lnTo>
                        <a:pt x="6" y="11"/>
                      </a:lnTo>
                      <a:lnTo>
                        <a:pt x="0" y="0"/>
                      </a:lnTo>
                    </a:path>
                  </a:pathLst>
                </a:custGeom>
                <a:grpFill/>
                <a:ln w="3175">
                  <a:solidFill>
                    <a:schemeClr val="tx1"/>
                  </a:solidFill>
                  <a:round/>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en-US" altLang="en-US">
                    <a:ea typeface="MS PGothic" pitchFamily="34" charset="-128"/>
                  </a:endParaRPr>
                </a:p>
              </p:txBody>
            </p:sp>
            <p:sp>
              <p:nvSpPr>
                <p:cNvPr id="244" name="Freeform 48"/>
                <p:cNvSpPr>
                  <a:spLocks/>
                </p:cNvSpPr>
                <p:nvPr/>
              </p:nvSpPr>
              <p:spPr bwMode="auto">
                <a:xfrm>
                  <a:off x="2179" y="1825"/>
                  <a:ext cx="17" cy="49"/>
                </a:xfrm>
                <a:custGeom>
                  <a:avLst/>
                  <a:gdLst>
                    <a:gd name="T0" fmla="*/ 24 w 26"/>
                    <a:gd name="T1" fmla="*/ 13 h 70"/>
                    <a:gd name="T2" fmla="*/ 15 w 26"/>
                    <a:gd name="T3" fmla="*/ 0 h 70"/>
                    <a:gd name="T4" fmla="*/ 11 w 26"/>
                    <a:gd name="T5" fmla="*/ 20 h 70"/>
                    <a:gd name="T6" fmla="*/ 6 w 26"/>
                    <a:gd name="T7" fmla="*/ 33 h 70"/>
                    <a:gd name="T8" fmla="*/ 0 w 26"/>
                    <a:gd name="T9" fmla="*/ 44 h 70"/>
                    <a:gd name="T10" fmla="*/ 15 w 26"/>
                    <a:gd name="T11" fmla="*/ 40 h 70"/>
                    <a:gd name="T12" fmla="*/ 10 w 26"/>
                    <a:gd name="T13" fmla="*/ 64 h 70"/>
                    <a:gd name="T14" fmla="*/ 13 w 26"/>
                    <a:gd name="T15" fmla="*/ 70 h 70"/>
                    <a:gd name="T16" fmla="*/ 15 w 26"/>
                    <a:gd name="T17" fmla="*/ 66 h 70"/>
                    <a:gd name="T18" fmla="*/ 26 w 26"/>
                    <a:gd name="T19" fmla="*/ 35 h 70"/>
                    <a:gd name="T20" fmla="*/ 24 w 26"/>
                    <a:gd name="T21" fmla="*/ 13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70"/>
                    <a:gd name="T35" fmla="*/ 26 w 26"/>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70">
                      <a:moveTo>
                        <a:pt x="24" y="13"/>
                      </a:moveTo>
                      <a:lnTo>
                        <a:pt x="15" y="0"/>
                      </a:lnTo>
                      <a:lnTo>
                        <a:pt x="11" y="20"/>
                      </a:lnTo>
                      <a:lnTo>
                        <a:pt x="6" y="33"/>
                      </a:lnTo>
                      <a:lnTo>
                        <a:pt x="0" y="44"/>
                      </a:lnTo>
                      <a:lnTo>
                        <a:pt x="15" y="40"/>
                      </a:lnTo>
                      <a:lnTo>
                        <a:pt x="10" y="64"/>
                      </a:lnTo>
                      <a:lnTo>
                        <a:pt x="13" y="70"/>
                      </a:lnTo>
                      <a:lnTo>
                        <a:pt x="15" y="66"/>
                      </a:lnTo>
                      <a:lnTo>
                        <a:pt x="26" y="35"/>
                      </a:lnTo>
                      <a:lnTo>
                        <a:pt x="24" y="13"/>
                      </a:lnTo>
                    </a:path>
                  </a:pathLst>
                </a:custGeom>
                <a:solidFill>
                  <a:srgbClr val="00B0F0"/>
                </a:solidFill>
                <a:ln w="3175">
                  <a:solidFill>
                    <a:schemeClr val="tx1"/>
                  </a:solidFill>
                  <a:round/>
                  <a:headEnd/>
                  <a:tailEnd/>
                </a:ln>
              </p:spPr>
              <p:txBody>
                <a:bodyPr/>
                <a:lstStyle/>
                <a:p>
                  <a:endParaRPr lang="en-US" altLang="en-US">
                    <a:solidFill>
                      <a:srgbClr val="3399CC"/>
                    </a:solidFill>
                  </a:endParaRPr>
                </a:p>
              </p:txBody>
            </p:sp>
          </p:grpSp>
          <p:sp>
            <p:nvSpPr>
              <p:cNvPr id="193" name="Freeform 58"/>
              <p:cNvSpPr>
                <a:spLocks/>
              </p:cNvSpPr>
              <p:nvPr/>
            </p:nvSpPr>
            <p:spPr bwMode="auto">
              <a:xfrm>
                <a:off x="4518025" y="3652838"/>
                <a:ext cx="22225" cy="15875"/>
              </a:xfrm>
              <a:custGeom>
                <a:avLst/>
                <a:gdLst>
                  <a:gd name="T0" fmla="*/ 2147483647 w 20"/>
                  <a:gd name="T1" fmla="*/ 0 h 14"/>
                  <a:gd name="T2" fmla="*/ 0 w 20"/>
                  <a:gd name="T3" fmla="*/ 2147483647 h 14"/>
                  <a:gd name="T4" fmla="*/ 2147483647 w 20"/>
                  <a:gd name="T5" fmla="*/ 2147483647 h 14"/>
                  <a:gd name="T6" fmla="*/ 2147483647 w 20"/>
                  <a:gd name="T7" fmla="*/ 0 h 14"/>
                  <a:gd name="T8" fmla="*/ 0 60000 65536"/>
                  <a:gd name="T9" fmla="*/ 0 60000 65536"/>
                  <a:gd name="T10" fmla="*/ 0 60000 65536"/>
                  <a:gd name="T11" fmla="*/ 0 60000 65536"/>
                  <a:gd name="T12" fmla="*/ 0 w 20"/>
                  <a:gd name="T13" fmla="*/ 0 h 14"/>
                  <a:gd name="T14" fmla="*/ 20 w 20"/>
                  <a:gd name="T15" fmla="*/ 14 h 14"/>
                </a:gdLst>
                <a:ahLst/>
                <a:cxnLst>
                  <a:cxn ang="T8">
                    <a:pos x="T0" y="T1"/>
                  </a:cxn>
                  <a:cxn ang="T9">
                    <a:pos x="T2" y="T3"/>
                  </a:cxn>
                  <a:cxn ang="T10">
                    <a:pos x="T4" y="T5"/>
                  </a:cxn>
                  <a:cxn ang="T11">
                    <a:pos x="T6" y="T7"/>
                  </a:cxn>
                </a:cxnLst>
                <a:rect l="T12" t="T13" r="T14" b="T15"/>
                <a:pathLst>
                  <a:path w="20" h="14">
                    <a:moveTo>
                      <a:pt x="20" y="0"/>
                    </a:moveTo>
                    <a:lnTo>
                      <a:pt x="0" y="7"/>
                    </a:lnTo>
                    <a:lnTo>
                      <a:pt x="9" y="14"/>
                    </a:lnTo>
                    <a:lnTo>
                      <a:pt x="20" y="0"/>
                    </a:lnTo>
                  </a:path>
                </a:pathLst>
              </a:custGeom>
              <a:solidFill>
                <a:srgbClr val="FFFF00"/>
              </a:solidFill>
              <a:ln w="3175">
                <a:solidFill>
                  <a:schemeClr val="tx1"/>
                </a:solidFill>
                <a:round/>
                <a:headEnd/>
                <a:tailEnd/>
              </a:ln>
            </p:spPr>
            <p:txBody>
              <a:bodyPr/>
              <a:lstStyle/>
              <a:p>
                <a:endParaRPr lang="en-GB"/>
              </a:p>
            </p:txBody>
          </p:sp>
          <p:grpSp>
            <p:nvGrpSpPr>
              <p:cNvPr id="194" name="Group 91"/>
              <p:cNvGrpSpPr>
                <a:grpSpLocks/>
              </p:cNvGrpSpPr>
              <p:nvPr/>
            </p:nvGrpSpPr>
            <p:grpSpPr bwMode="auto">
              <a:xfrm>
                <a:off x="4041775" y="3260725"/>
                <a:ext cx="393700" cy="501650"/>
                <a:chOff x="2546" y="2174"/>
                <a:chExt cx="248" cy="316"/>
              </a:xfrm>
              <a:solidFill>
                <a:srgbClr val="FF0000"/>
              </a:solidFill>
            </p:grpSpPr>
            <p:sp>
              <p:nvSpPr>
                <p:cNvPr id="224" name="Freeform 64"/>
                <p:cNvSpPr>
                  <a:spLocks/>
                </p:cNvSpPr>
                <p:nvPr/>
              </p:nvSpPr>
              <p:spPr bwMode="auto">
                <a:xfrm>
                  <a:off x="2702" y="2174"/>
                  <a:ext cx="14" cy="15"/>
                </a:xfrm>
                <a:custGeom>
                  <a:avLst/>
                  <a:gdLst>
                    <a:gd name="T0" fmla="*/ 20 w 20"/>
                    <a:gd name="T1" fmla="*/ 0 h 20"/>
                    <a:gd name="T2" fmla="*/ 0 w 20"/>
                    <a:gd name="T3" fmla="*/ 14 h 20"/>
                    <a:gd name="T4" fmla="*/ 0 w 20"/>
                    <a:gd name="T5" fmla="*/ 20 h 20"/>
                    <a:gd name="T6" fmla="*/ 20 w 20"/>
                    <a:gd name="T7" fmla="*/ 0 h 20"/>
                    <a:gd name="T8" fmla="*/ 0 60000 65536"/>
                    <a:gd name="T9" fmla="*/ 0 60000 65536"/>
                    <a:gd name="T10" fmla="*/ 0 60000 65536"/>
                    <a:gd name="T11" fmla="*/ 0 60000 65536"/>
                    <a:gd name="T12" fmla="*/ 0 w 20"/>
                    <a:gd name="T13" fmla="*/ 0 h 20"/>
                    <a:gd name="T14" fmla="*/ 20 w 20"/>
                    <a:gd name="T15" fmla="*/ 20 h 20"/>
                  </a:gdLst>
                  <a:ahLst/>
                  <a:cxnLst>
                    <a:cxn ang="T8">
                      <a:pos x="T0" y="T1"/>
                    </a:cxn>
                    <a:cxn ang="T9">
                      <a:pos x="T2" y="T3"/>
                    </a:cxn>
                    <a:cxn ang="T10">
                      <a:pos x="T4" y="T5"/>
                    </a:cxn>
                    <a:cxn ang="T11">
                      <a:pos x="T6" y="T7"/>
                    </a:cxn>
                  </a:cxnLst>
                  <a:rect l="T12" t="T13" r="T14" b="T15"/>
                  <a:pathLst>
                    <a:path w="20" h="20">
                      <a:moveTo>
                        <a:pt x="20" y="0"/>
                      </a:moveTo>
                      <a:lnTo>
                        <a:pt x="0" y="14"/>
                      </a:lnTo>
                      <a:lnTo>
                        <a:pt x="0" y="20"/>
                      </a:lnTo>
                      <a:lnTo>
                        <a:pt x="20" y="0"/>
                      </a:lnTo>
                    </a:path>
                  </a:pathLst>
                </a:custGeom>
                <a:solidFill>
                  <a:srgbClr val="00FF00"/>
                </a:solidFill>
                <a:ln w="3175">
                  <a:solidFill>
                    <a:schemeClr val="tx1"/>
                  </a:solidFill>
                  <a:round/>
                  <a:headEnd/>
                  <a:tailEnd/>
                </a:ln>
              </p:spPr>
              <p:txBody>
                <a:bodyPr/>
                <a:lstStyle/>
                <a:p>
                  <a:endParaRPr lang="en-US" altLang="en-US"/>
                </a:p>
              </p:txBody>
            </p:sp>
            <p:sp>
              <p:nvSpPr>
                <p:cNvPr id="225" name="Freeform 52"/>
                <p:cNvSpPr>
                  <a:spLocks/>
                </p:cNvSpPr>
                <p:nvPr/>
              </p:nvSpPr>
              <p:spPr bwMode="auto">
                <a:xfrm>
                  <a:off x="2546" y="2220"/>
                  <a:ext cx="121" cy="226"/>
                </a:xfrm>
                <a:custGeom>
                  <a:avLst/>
                  <a:gdLst>
                    <a:gd name="T0" fmla="*/ 153 w 171"/>
                    <a:gd name="T1" fmla="*/ 161 h 323"/>
                    <a:gd name="T2" fmla="*/ 153 w 171"/>
                    <a:gd name="T3" fmla="*/ 181 h 323"/>
                    <a:gd name="T4" fmla="*/ 168 w 171"/>
                    <a:gd name="T5" fmla="*/ 174 h 323"/>
                    <a:gd name="T6" fmla="*/ 171 w 171"/>
                    <a:gd name="T7" fmla="*/ 132 h 323"/>
                    <a:gd name="T8" fmla="*/ 126 w 171"/>
                    <a:gd name="T9" fmla="*/ 139 h 323"/>
                    <a:gd name="T10" fmla="*/ 146 w 171"/>
                    <a:gd name="T11" fmla="*/ 115 h 323"/>
                    <a:gd name="T12" fmla="*/ 148 w 171"/>
                    <a:gd name="T13" fmla="*/ 77 h 323"/>
                    <a:gd name="T14" fmla="*/ 157 w 171"/>
                    <a:gd name="T15" fmla="*/ 19 h 323"/>
                    <a:gd name="T16" fmla="*/ 151 w 171"/>
                    <a:gd name="T17" fmla="*/ 0 h 323"/>
                    <a:gd name="T18" fmla="*/ 104 w 171"/>
                    <a:gd name="T19" fmla="*/ 42 h 323"/>
                    <a:gd name="T20" fmla="*/ 49 w 171"/>
                    <a:gd name="T21" fmla="*/ 61 h 323"/>
                    <a:gd name="T22" fmla="*/ 13 w 171"/>
                    <a:gd name="T23" fmla="*/ 97 h 323"/>
                    <a:gd name="T24" fmla="*/ 22 w 171"/>
                    <a:gd name="T25" fmla="*/ 121 h 323"/>
                    <a:gd name="T26" fmla="*/ 4 w 171"/>
                    <a:gd name="T27" fmla="*/ 126 h 323"/>
                    <a:gd name="T28" fmla="*/ 9 w 171"/>
                    <a:gd name="T29" fmla="*/ 148 h 323"/>
                    <a:gd name="T30" fmla="*/ 0 w 171"/>
                    <a:gd name="T31" fmla="*/ 172 h 323"/>
                    <a:gd name="T32" fmla="*/ 16 w 171"/>
                    <a:gd name="T33" fmla="*/ 194 h 323"/>
                    <a:gd name="T34" fmla="*/ 4 w 171"/>
                    <a:gd name="T35" fmla="*/ 190 h 323"/>
                    <a:gd name="T36" fmla="*/ 4 w 171"/>
                    <a:gd name="T37" fmla="*/ 210 h 323"/>
                    <a:gd name="T38" fmla="*/ 7 w 171"/>
                    <a:gd name="T39" fmla="*/ 232 h 323"/>
                    <a:gd name="T40" fmla="*/ 24 w 171"/>
                    <a:gd name="T41" fmla="*/ 248 h 323"/>
                    <a:gd name="T42" fmla="*/ 29 w 171"/>
                    <a:gd name="T43" fmla="*/ 290 h 323"/>
                    <a:gd name="T44" fmla="*/ 27 w 171"/>
                    <a:gd name="T45" fmla="*/ 310 h 323"/>
                    <a:gd name="T46" fmla="*/ 75 w 171"/>
                    <a:gd name="T47" fmla="*/ 323 h 323"/>
                    <a:gd name="T48" fmla="*/ 99 w 171"/>
                    <a:gd name="T49" fmla="*/ 321 h 323"/>
                    <a:gd name="T50" fmla="*/ 91 w 171"/>
                    <a:gd name="T51" fmla="*/ 301 h 323"/>
                    <a:gd name="T52" fmla="*/ 97 w 171"/>
                    <a:gd name="T53" fmla="*/ 281 h 323"/>
                    <a:gd name="T54" fmla="*/ 95 w 171"/>
                    <a:gd name="T55" fmla="*/ 247 h 323"/>
                    <a:gd name="T56" fmla="*/ 102 w 171"/>
                    <a:gd name="T57" fmla="*/ 228 h 323"/>
                    <a:gd name="T58" fmla="*/ 115 w 171"/>
                    <a:gd name="T59" fmla="*/ 225 h 323"/>
                    <a:gd name="T60" fmla="*/ 119 w 171"/>
                    <a:gd name="T61" fmla="*/ 206 h 323"/>
                    <a:gd name="T62" fmla="*/ 137 w 171"/>
                    <a:gd name="T63" fmla="*/ 199 h 323"/>
                    <a:gd name="T64" fmla="*/ 153 w 171"/>
                    <a:gd name="T65" fmla="*/ 161 h 3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1"/>
                    <a:gd name="T100" fmla="*/ 0 h 323"/>
                    <a:gd name="T101" fmla="*/ 171 w 171"/>
                    <a:gd name="T102" fmla="*/ 323 h 3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1" h="323">
                      <a:moveTo>
                        <a:pt x="153" y="161"/>
                      </a:moveTo>
                      <a:lnTo>
                        <a:pt x="153" y="181"/>
                      </a:lnTo>
                      <a:lnTo>
                        <a:pt x="168" y="174"/>
                      </a:lnTo>
                      <a:lnTo>
                        <a:pt x="171" y="132"/>
                      </a:lnTo>
                      <a:lnTo>
                        <a:pt x="126" y="139"/>
                      </a:lnTo>
                      <a:lnTo>
                        <a:pt x="146" y="115"/>
                      </a:lnTo>
                      <a:lnTo>
                        <a:pt x="148" y="77"/>
                      </a:lnTo>
                      <a:lnTo>
                        <a:pt x="157" y="19"/>
                      </a:lnTo>
                      <a:lnTo>
                        <a:pt x="151" y="0"/>
                      </a:lnTo>
                      <a:lnTo>
                        <a:pt x="104" y="42"/>
                      </a:lnTo>
                      <a:lnTo>
                        <a:pt x="49" y="61"/>
                      </a:lnTo>
                      <a:lnTo>
                        <a:pt x="13" y="97"/>
                      </a:lnTo>
                      <a:lnTo>
                        <a:pt x="22" y="121"/>
                      </a:lnTo>
                      <a:lnTo>
                        <a:pt x="4" y="126"/>
                      </a:lnTo>
                      <a:lnTo>
                        <a:pt x="9" y="148"/>
                      </a:lnTo>
                      <a:lnTo>
                        <a:pt x="0" y="172"/>
                      </a:lnTo>
                      <a:lnTo>
                        <a:pt x="16" y="194"/>
                      </a:lnTo>
                      <a:lnTo>
                        <a:pt x="4" y="190"/>
                      </a:lnTo>
                      <a:lnTo>
                        <a:pt x="4" y="210"/>
                      </a:lnTo>
                      <a:lnTo>
                        <a:pt x="7" y="232"/>
                      </a:lnTo>
                      <a:lnTo>
                        <a:pt x="24" y="248"/>
                      </a:lnTo>
                      <a:lnTo>
                        <a:pt x="29" y="290"/>
                      </a:lnTo>
                      <a:lnTo>
                        <a:pt x="27" y="310"/>
                      </a:lnTo>
                      <a:lnTo>
                        <a:pt x="75" y="323"/>
                      </a:lnTo>
                      <a:lnTo>
                        <a:pt x="99" y="321"/>
                      </a:lnTo>
                      <a:lnTo>
                        <a:pt x="91" y="301"/>
                      </a:lnTo>
                      <a:lnTo>
                        <a:pt x="97" y="281"/>
                      </a:lnTo>
                      <a:lnTo>
                        <a:pt x="95" y="247"/>
                      </a:lnTo>
                      <a:lnTo>
                        <a:pt x="102" y="228"/>
                      </a:lnTo>
                      <a:lnTo>
                        <a:pt x="115" y="225"/>
                      </a:lnTo>
                      <a:lnTo>
                        <a:pt x="119" y="206"/>
                      </a:lnTo>
                      <a:lnTo>
                        <a:pt x="137" y="199"/>
                      </a:lnTo>
                      <a:lnTo>
                        <a:pt x="153" y="161"/>
                      </a:lnTo>
                    </a:path>
                  </a:pathLst>
                </a:custGeom>
                <a:solidFill>
                  <a:srgbClr val="00B0F0"/>
                </a:solidFill>
                <a:ln w="3175">
                  <a:solidFill>
                    <a:schemeClr val="tx1"/>
                  </a:solidFill>
                  <a:round/>
                  <a:headEnd/>
                  <a:tailEnd/>
                </a:ln>
              </p:spPr>
              <p:txBody>
                <a:bodyPr/>
                <a:lstStyle/>
                <a:p>
                  <a:endParaRPr lang="en-US" altLang="en-US">
                    <a:solidFill>
                      <a:srgbClr val="3399CC"/>
                    </a:solidFill>
                  </a:endParaRPr>
                </a:p>
              </p:txBody>
            </p:sp>
            <p:sp>
              <p:nvSpPr>
                <p:cNvPr id="226" name="Freeform 53"/>
                <p:cNvSpPr>
                  <a:spLocks/>
                </p:cNvSpPr>
                <p:nvPr/>
              </p:nvSpPr>
              <p:spPr bwMode="auto">
                <a:xfrm>
                  <a:off x="2622" y="2387"/>
                  <a:ext cx="45" cy="41"/>
                </a:xfrm>
                <a:custGeom>
                  <a:avLst/>
                  <a:gdLst>
                    <a:gd name="T0" fmla="*/ 62 w 62"/>
                    <a:gd name="T1" fmla="*/ 28 h 59"/>
                    <a:gd name="T2" fmla="*/ 51 w 62"/>
                    <a:gd name="T3" fmla="*/ 6 h 59"/>
                    <a:gd name="T4" fmla="*/ 47 w 62"/>
                    <a:gd name="T5" fmla="*/ 8 h 59"/>
                    <a:gd name="T6" fmla="*/ 20 w 62"/>
                    <a:gd name="T7" fmla="*/ 0 h 59"/>
                    <a:gd name="T8" fmla="*/ 11 w 62"/>
                    <a:gd name="T9" fmla="*/ 4 h 59"/>
                    <a:gd name="T10" fmla="*/ 0 w 62"/>
                    <a:gd name="T11" fmla="*/ 24 h 59"/>
                    <a:gd name="T12" fmla="*/ 18 w 62"/>
                    <a:gd name="T13" fmla="*/ 46 h 59"/>
                    <a:gd name="T14" fmla="*/ 29 w 62"/>
                    <a:gd name="T15" fmla="*/ 59 h 59"/>
                    <a:gd name="T16" fmla="*/ 58 w 62"/>
                    <a:gd name="T17" fmla="*/ 59 h 59"/>
                    <a:gd name="T18" fmla="*/ 62 w 62"/>
                    <a:gd name="T19" fmla="*/ 28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59"/>
                    <a:gd name="T32" fmla="*/ 62 w 62"/>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59">
                      <a:moveTo>
                        <a:pt x="62" y="28"/>
                      </a:moveTo>
                      <a:lnTo>
                        <a:pt x="51" y="6"/>
                      </a:lnTo>
                      <a:lnTo>
                        <a:pt x="47" y="8"/>
                      </a:lnTo>
                      <a:lnTo>
                        <a:pt x="20" y="0"/>
                      </a:lnTo>
                      <a:lnTo>
                        <a:pt x="11" y="4"/>
                      </a:lnTo>
                      <a:lnTo>
                        <a:pt x="0" y="24"/>
                      </a:lnTo>
                      <a:lnTo>
                        <a:pt x="18" y="46"/>
                      </a:lnTo>
                      <a:lnTo>
                        <a:pt x="29" y="59"/>
                      </a:lnTo>
                      <a:lnTo>
                        <a:pt x="58" y="59"/>
                      </a:lnTo>
                      <a:lnTo>
                        <a:pt x="62" y="28"/>
                      </a:lnTo>
                    </a:path>
                  </a:pathLst>
                </a:custGeom>
                <a:solidFill>
                  <a:srgbClr val="00B0F0"/>
                </a:solidFill>
                <a:ln w="3175">
                  <a:solidFill>
                    <a:schemeClr val="tx1"/>
                  </a:solidFill>
                  <a:round/>
                  <a:headEnd/>
                  <a:tailEnd/>
                </a:ln>
              </p:spPr>
              <p:txBody>
                <a:bodyPr/>
                <a:lstStyle/>
                <a:p>
                  <a:endParaRPr lang="en-US" altLang="en-US">
                    <a:solidFill>
                      <a:srgbClr val="3399CC"/>
                    </a:solidFill>
                  </a:endParaRPr>
                </a:p>
              </p:txBody>
            </p:sp>
            <p:sp>
              <p:nvSpPr>
                <p:cNvPr id="227" name="Freeform 54"/>
                <p:cNvSpPr>
                  <a:spLocks/>
                </p:cNvSpPr>
                <p:nvPr/>
              </p:nvSpPr>
              <p:spPr bwMode="auto">
                <a:xfrm>
                  <a:off x="2677" y="2347"/>
                  <a:ext cx="75" cy="89"/>
                </a:xfrm>
                <a:custGeom>
                  <a:avLst/>
                  <a:gdLst>
                    <a:gd name="T0" fmla="*/ 93 w 104"/>
                    <a:gd name="T1" fmla="*/ 58 h 128"/>
                    <a:gd name="T2" fmla="*/ 98 w 104"/>
                    <a:gd name="T3" fmla="*/ 53 h 128"/>
                    <a:gd name="T4" fmla="*/ 104 w 104"/>
                    <a:gd name="T5" fmla="*/ 51 h 128"/>
                    <a:gd name="T6" fmla="*/ 86 w 104"/>
                    <a:gd name="T7" fmla="*/ 0 h 128"/>
                    <a:gd name="T8" fmla="*/ 64 w 104"/>
                    <a:gd name="T9" fmla="*/ 16 h 128"/>
                    <a:gd name="T10" fmla="*/ 67 w 104"/>
                    <a:gd name="T11" fmla="*/ 38 h 128"/>
                    <a:gd name="T12" fmla="*/ 66 w 104"/>
                    <a:gd name="T13" fmla="*/ 44 h 128"/>
                    <a:gd name="T14" fmla="*/ 60 w 104"/>
                    <a:gd name="T15" fmla="*/ 20 h 128"/>
                    <a:gd name="T16" fmla="*/ 47 w 104"/>
                    <a:gd name="T17" fmla="*/ 51 h 128"/>
                    <a:gd name="T18" fmla="*/ 44 w 104"/>
                    <a:gd name="T19" fmla="*/ 35 h 128"/>
                    <a:gd name="T20" fmla="*/ 31 w 104"/>
                    <a:gd name="T21" fmla="*/ 16 h 128"/>
                    <a:gd name="T22" fmla="*/ 22 w 104"/>
                    <a:gd name="T23" fmla="*/ 33 h 128"/>
                    <a:gd name="T24" fmla="*/ 0 w 104"/>
                    <a:gd name="T25" fmla="*/ 45 h 128"/>
                    <a:gd name="T26" fmla="*/ 11 w 104"/>
                    <a:gd name="T27" fmla="*/ 75 h 128"/>
                    <a:gd name="T28" fmla="*/ 27 w 104"/>
                    <a:gd name="T29" fmla="*/ 102 h 128"/>
                    <a:gd name="T30" fmla="*/ 46 w 104"/>
                    <a:gd name="T31" fmla="*/ 109 h 128"/>
                    <a:gd name="T32" fmla="*/ 58 w 104"/>
                    <a:gd name="T33" fmla="*/ 128 h 128"/>
                    <a:gd name="T34" fmla="*/ 67 w 104"/>
                    <a:gd name="T35" fmla="*/ 117 h 128"/>
                    <a:gd name="T36" fmla="*/ 82 w 104"/>
                    <a:gd name="T37" fmla="*/ 100 h 128"/>
                    <a:gd name="T38" fmla="*/ 87 w 104"/>
                    <a:gd name="T39" fmla="*/ 84 h 128"/>
                    <a:gd name="T40" fmla="*/ 93 w 104"/>
                    <a:gd name="T41" fmla="*/ 58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4"/>
                    <a:gd name="T64" fmla="*/ 0 h 128"/>
                    <a:gd name="T65" fmla="*/ 104 w 104"/>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4" h="128">
                      <a:moveTo>
                        <a:pt x="93" y="58"/>
                      </a:moveTo>
                      <a:lnTo>
                        <a:pt x="98" y="53"/>
                      </a:lnTo>
                      <a:lnTo>
                        <a:pt x="104" y="51"/>
                      </a:lnTo>
                      <a:lnTo>
                        <a:pt x="86" y="0"/>
                      </a:lnTo>
                      <a:lnTo>
                        <a:pt x="64" y="16"/>
                      </a:lnTo>
                      <a:lnTo>
                        <a:pt x="67" y="38"/>
                      </a:lnTo>
                      <a:lnTo>
                        <a:pt x="66" y="44"/>
                      </a:lnTo>
                      <a:lnTo>
                        <a:pt x="60" y="20"/>
                      </a:lnTo>
                      <a:lnTo>
                        <a:pt x="47" y="51"/>
                      </a:lnTo>
                      <a:lnTo>
                        <a:pt x="44" y="35"/>
                      </a:lnTo>
                      <a:lnTo>
                        <a:pt x="31" y="16"/>
                      </a:lnTo>
                      <a:lnTo>
                        <a:pt x="22" y="33"/>
                      </a:lnTo>
                      <a:lnTo>
                        <a:pt x="0" y="45"/>
                      </a:lnTo>
                      <a:lnTo>
                        <a:pt x="11" y="75"/>
                      </a:lnTo>
                      <a:lnTo>
                        <a:pt x="27" y="102"/>
                      </a:lnTo>
                      <a:lnTo>
                        <a:pt x="46" y="109"/>
                      </a:lnTo>
                      <a:lnTo>
                        <a:pt x="58" y="128"/>
                      </a:lnTo>
                      <a:lnTo>
                        <a:pt x="67" y="117"/>
                      </a:lnTo>
                      <a:lnTo>
                        <a:pt x="82" y="100"/>
                      </a:lnTo>
                      <a:lnTo>
                        <a:pt x="87" y="84"/>
                      </a:lnTo>
                      <a:lnTo>
                        <a:pt x="93" y="58"/>
                      </a:lnTo>
                    </a:path>
                  </a:pathLst>
                </a:custGeom>
                <a:solidFill>
                  <a:srgbClr val="00B0F0"/>
                </a:solidFill>
                <a:ln w="3175">
                  <a:solidFill>
                    <a:schemeClr val="tx1"/>
                  </a:solidFill>
                  <a:round/>
                  <a:headEnd/>
                  <a:tailEnd/>
                </a:ln>
              </p:spPr>
              <p:txBody>
                <a:bodyPr/>
                <a:lstStyle/>
                <a:p>
                  <a:endParaRPr lang="en-US" altLang="en-US">
                    <a:solidFill>
                      <a:srgbClr val="3399CC"/>
                    </a:solidFill>
                  </a:endParaRPr>
                </a:p>
              </p:txBody>
            </p:sp>
            <p:sp>
              <p:nvSpPr>
                <p:cNvPr id="228" name="Freeform 55"/>
                <p:cNvSpPr>
                  <a:spLocks/>
                </p:cNvSpPr>
                <p:nvPr/>
              </p:nvSpPr>
              <p:spPr bwMode="auto">
                <a:xfrm>
                  <a:off x="2713" y="2437"/>
                  <a:ext cx="14" cy="34"/>
                </a:xfrm>
                <a:custGeom>
                  <a:avLst/>
                  <a:gdLst>
                    <a:gd name="T0" fmla="*/ 20 w 20"/>
                    <a:gd name="T1" fmla="*/ 11 h 48"/>
                    <a:gd name="T2" fmla="*/ 0 w 20"/>
                    <a:gd name="T3" fmla="*/ 0 h 48"/>
                    <a:gd name="T4" fmla="*/ 9 w 20"/>
                    <a:gd name="T5" fmla="*/ 48 h 48"/>
                    <a:gd name="T6" fmla="*/ 20 w 20"/>
                    <a:gd name="T7" fmla="*/ 11 h 48"/>
                    <a:gd name="T8" fmla="*/ 0 60000 65536"/>
                    <a:gd name="T9" fmla="*/ 0 60000 65536"/>
                    <a:gd name="T10" fmla="*/ 0 60000 65536"/>
                    <a:gd name="T11" fmla="*/ 0 60000 65536"/>
                    <a:gd name="T12" fmla="*/ 0 w 20"/>
                    <a:gd name="T13" fmla="*/ 0 h 48"/>
                    <a:gd name="T14" fmla="*/ 20 w 20"/>
                    <a:gd name="T15" fmla="*/ 48 h 48"/>
                  </a:gdLst>
                  <a:ahLst/>
                  <a:cxnLst>
                    <a:cxn ang="T8">
                      <a:pos x="T0" y="T1"/>
                    </a:cxn>
                    <a:cxn ang="T9">
                      <a:pos x="T2" y="T3"/>
                    </a:cxn>
                    <a:cxn ang="T10">
                      <a:pos x="T4" y="T5"/>
                    </a:cxn>
                    <a:cxn ang="T11">
                      <a:pos x="T6" y="T7"/>
                    </a:cxn>
                  </a:cxnLst>
                  <a:rect l="T12" t="T13" r="T14" b="T15"/>
                  <a:pathLst>
                    <a:path w="20" h="48">
                      <a:moveTo>
                        <a:pt x="20" y="11"/>
                      </a:moveTo>
                      <a:lnTo>
                        <a:pt x="0" y="0"/>
                      </a:lnTo>
                      <a:lnTo>
                        <a:pt x="9" y="48"/>
                      </a:lnTo>
                      <a:lnTo>
                        <a:pt x="20" y="11"/>
                      </a:lnTo>
                    </a:path>
                  </a:pathLst>
                </a:custGeom>
                <a:solidFill>
                  <a:srgbClr val="00B0F0"/>
                </a:solidFill>
                <a:ln w="3175">
                  <a:solidFill>
                    <a:schemeClr val="tx1"/>
                  </a:solidFill>
                  <a:round/>
                  <a:headEnd/>
                  <a:tailEnd/>
                </a:ln>
              </p:spPr>
              <p:txBody>
                <a:bodyPr/>
                <a:lstStyle/>
                <a:p>
                  <a:endParaRPr lang="en-US" altLang="en-US">
                    <a:solidFill>
                      <a:srgbClr val="3399CC"/>
                    </a:solidFill>
                  </a:endParaRPr>
                </a:p>
              </p:txBody>
            </p:sp>
            <p:sp>
              <p:nvSpPr>
                <p:cNvPr id="229" name="Freeform 56"/>
                <p:cNvSpPr>
                  <a:spLocks/>
                </p:cNvSpPr>
                <p:nvPr/>
              </p:nvSpPr>
              <p:spPr bwMode="auto">
                <a:xfrm>
                  <a:off x="2676" y="2445"/>
                  <a:ext cx="37" cy="14"/>
                </a:xfrm>
                <a:custGeom>
                  <a:avLst/>
                  <a:gdLst>
                    <a:gd name="T0" fmla="*/ 29 w 51"/>
                    <a:gd name="T1" fmla="*/ 6 h 20"/>
                    <a:gd name="T2" fmla="*/ 27 w 51"/>
                    <a:gd name="T3" fmla="*/ 2 h 20"/>
                    <a:gd name="T4" fmla="*/ 0 w 51"/>
                    <a:gd name="T5" fmla="*/ 0 h 20"/>
                    <a:gd name="T6" fmla="*/ 15 w 51"/>
                    <a:gd name="T7" fmla="*/ 20 h 20"/>
                    <a:gd name="T8" fmla="*/ 51 w 51"/>
                    <a:gd name="T9" fmla="*/ 17 h 20"/>
                    <a:gd name="T10" fmla="*/ 29 w 51"/>
                    <a:gd name="T11" fmla="*/ 6 h 20"/>
                    <a:gd name="T12" fmla="*/ 0 60000 65536"/>
                    <a:gd name="T13" fmla="*/ 0 60000 65536"/>
                    <a:gd name="T14" fmla="*/ 0 60000 65536"/>
                    <a:gd name="T15" fmla="*/ 0 60000 65536"/>
                    <a:gd name="T16" fmla="*/ 0 60000 65536"/>
                    <a:gd name="T17" fmla="*/ 0 60000 65536"/>
                    <a:gd name="T18" fmla="*/ 0 w 51"/>
                    <a:gd name="T19" fmla="*/ 0 h 20"/>
                    <a:gd name="T20" fmla="*/ 51 w 51"/>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51" h="20">
                      <a:moveTo>
                        <a:pt x="29" y="6"/>
                      </a:moveTo>
                      <a:lnTo>
                        <a:pt x="27" y="2"/>
                      </a:lnTo>
                      <a:lnTo>
                        <a:pt x="0" y="0"/>
                      </a:lnTo>
                      <a:lnTo>
                        <a:pt x="15" y="20"/>
                      </a:lnTo>
                      <a:lnTo>
                        <a:pt x="51" y="17"/>
                      </a:lnTo>
                      <a:lnTo>
                        <a:pt x="29" y="6"/>
                      </a:lnTo>
                    </a:path>
                  </a:pathLst>
                </a:custGeom>
                <a:solidFill>
                  <a:srgbClr val="00B0F0"/>
                </a:solidFill>
                <a:ln w="3175">
                  <a:solidFill>
                    <a:schemeClr val="tx1"/>
                  </a:solidFill>
                  <a:round/>
                  <a:headEnd/>
                  <a:tailEnd/>
                </a:ln>
              </p:spPr>
              <p:txBody>
                <a:bodyPr/>
                <a:lstStyle/>
                <a:p>
                  <a:endParaRPr lang="en-US" altLang="en-US">
                    <a:solidFill>
                      <a:srgbClr val="3399CC"/>
                    </a:solidFill>
                  </a:endParaRPr>
                </a:p>
              </p:txBody>
            </p:sp>
            <p:sp>
              <p:nvSpPr>
                <p:cNvPr id="230" name="Freeform 57"/>
                <p:cNvSpPr>
                  <a:spLocks/>
                </p:cNvSpPr>
                <p:nvPr/>
              </p:nvSpPr>
              <p:spPr bwMode="auto">
                <a:xfrm>
                  <a:off x="2618" y="2428"/>
                  <a:ext cx="10" cy="15"/>
                </a:xfrm>
                <a:custGeom>
                  <a:avLst/>
                  <a:gdLst>
                    <a:gd name="T0" fmla="*/ 4 w 13"/>
                    <a:gd name="T1" fmla="*/ 0 h 21"/>
                    <a:gd name="T2" fmla="*/ 0 w 13"/>
                    <a:gd name="T3" fmla="*/ 14 h 21"/>
                    <a:gd name="T4" fmla="*/ 13 w 13"/>
                    <a:gd name="T5" fmla="*/ 21 h 21"/>
                    <a:gd name="T6" fmla="*/ 4 w 13"/>
                    <a:gd name="T7" fmla="*/ 0 h 21"/>
                    <a:gd name="T8" fmla="*/ 0 60000 65536"/>
                    <a:gd name="T9" fmla="*/ 0 60000 65536"/>
                    <a:gd name="T10" fmla="*/ 0 60000 65536"/>
                    <a:gd name="T11" fmla="*/ 0 60000 65536"/>
                    <a:gd name="T12" fmla="*/ 0 w 13"/>
                    <a:gd name="T13" fmla="*/ 0 h 21"/>
                    <a:gd name="T14" fmla="*/ 13 w 13"/>
                    <a:gd name="T15" fmla="*/ 21 h 21"/>
                  </a:gdLst>
                  <a:ahLst/>
                  <a:cxnLst>
                    <a:cxn ang="T8">
                      <a:pos x="T0" y="T1"/>
                    </a:cxn>
                    <a:cxn ang="T9">
                      <a:pos x="T2" y="T3"/>
                    </a:cxn>
                    <a:cxn ang="T10">
                      <a:pos x="T4" y="T5"/>
                    </a:cxn>
                    <a:cxn ang="T11">
                      <a:pos x="T6" y="T7"/>
                    </a:cxn>
                  </a:cxnLst>
                  <a:rect l="T12" t="T13" r="T14" b="T15"/>
                  <a:pathLst>
                    <a:path w="13" h="21">
                      <a:moveTo>
                        <a:pt x="4" y="0"/>
                      </a:moveTo>
                      <a:lnTo>
                        <a:pt x="0" y="14"/>
                      </a:lnTo>
                      <a:lnTo>
                        <a:pt x="13" y="21"/>
                      </a:lnTo>
                      <a:lnTo>
                        <a:pt x="4" y="0"/>
                      </a:lnTo>
                    </a:path>
                  </a:pathLst>
                </a:custGeom>
                <a:solidFill>
                  <a:srgbClr val="00FF00"/>
                </a:solidFill>
                <a:ln w="3175">
                  <a:solidFill>
                    <a:schemeClr val="tx1"/>
                  </a:solidFill>
                  <a:round/>
                  <a:headEnd/>
                  <a:tailEnd/>
                </a:ln>
              </p:spPr>
              <p:txBody>
                <a:bodyPr/>
                <a:lstStyle/>
                <a:p>
                  <a:endParaRPr lang="en-US" altLang="en-US"/>
                </a:p>
              </p:txBody>
            </p:sp>
            <p:sp>
              <p:nvSpPr>
                <p:cNvPr id="231" name="Freeform 59"/>
                <p:cNvSpPr>
                  <a:spLocks/>
                </p:cNvSpPr>
                <p:nvPr/>
              </p:nvSpPr>
              <p:spPr bwMode="auto">
                <a:xfrm>
                  <a:off x="2773" y="2468"/>
                  <a:ext cx="21" cy="22"/>
                </a:xfrm>
                <a:custGeom>
                  <a:avLst/>
                  <a:gdLst>
                    <a:gd name="T0" fmla="*/ 29 w 29"/>
                    <a:gd name="T1" fmla="*/ 18 h 31"/>
                    <a:gd name="T2" fmla="*/ 25 w 29"/>
                    <a:gd name="T3" fmla="*/ 2 h 31"/>
                    <a:gd name="T4" fmla="*/ 5 w 29"/>
                    <a:gd name="T5" fmla="*/ 0 h 31"/>
                    <a:gd name="T6" fmla="*/ 5 w 29"/>
                    <a:gd name="T7" fmla="*/ 2 h 31"/>
                    <a:gd name="T8" fmla="*/ 24 w 29"/>
                    <a:gd name="T9" fmla="*/ 4 h 31"/>
                    <a:gd name="T10" fmla="*/ 11 w 29"/>
                    <a:gd name="T11" fmla="*/ 7 h 31"/>
                    <a:gd name="T12" fmla="*/ 0 w 29"/>
                    <a:gd name="T13" fmla="*/ 26 h 31"/>
                    <a:gd name="T14" fmla="*/ 24 w 29"/>
                    <a:gd name="T15" fmla="*/ 31 h 31"/>
                    <a:gd name="T16" fmla="*/ 29 w 29"/>
                    <a:gd name="T17" fmla="*/ 18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1"/>
                    <a:gd name="T29" fmla="*/ 29 w 29"/>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1">
                      <a:moveTo>
                        <a:pt x="29" y="18"/>
                      </a:moveTo>
                      <a:lnTo>
                        <a:pt x="25" y="2"/>
                      </a:lnTo>
                      <a:lnTo>
                        <a:pt x="5" y="0"/>
                      </a:lnTo>
                      <a:lnTo>
                        <a:pt x="5" y="2"/>
                      </a:lnTo>
                      <a:lnTo>
                        <a:pt x="24" y="4"/>
                      </a:lnTo>
                      <a:lnTo>
                        <a:pt x="11" y="7"/>
                      </a:lnTo>
                      <a:lnTo>
                        <a:pt x="0" y="26"/>
                      </a:lnTo>
                      <a:lnTo>
                        <a:pt x="24" y="31"/>
                      </a:lnTo>
                      <a:lnTo>
                        <a:pt x="29" y="18"/>
                      </a:lnTo>
                    </a:path>
                  </a:pathLst>
                </a:custGeom>
                <a:solidFill>
                  <a:srgbClr val="00B0F0"/>
                </a:solidFill>
                <a:ln w="3175">
                  <a:solidFill>
                    <a:schemeClr val="tx1"/>
                  </a:solidFill>
                  <a:round/>
                  <a:headEnd/>
                  <a:tailEnd/>
                </a:ln>
              </p:spPr>
              <p:txBody>
                <a:bodyPr/>
                <a:lstStyle/>
                <a:p>
                  <a:endParaRPr lang="en-US" altLang="en-US">
                    <a:solidFill>
                      <a:srgbClr val="3399CC"/>
                    </a:solidFill>
                  </a:endParaRPr>
                </a:p>
              </p:txBody>
            </p:sp>
          </p:grpSp>
          <p:sp>
            <p:nvSpPr>
              <p:cNvPr id="195" name="Freeform 60"/>
              <p:cNvSpPr>
                <a:spLocks/>
              </p:cNvSpPr>
              <p:nvPr/>
            </p:nvSpPr>
            <p:spPr bwMode="auto">
              <a:xfrm>
                <a:off x="4486275" y="3690938"/>
                <a:ext cx="803275" cy="696912"/>
              </a:xfrm>
              <a:custGeom>
                <a:avLst/>
                <a:gdLst>
                  <a:gd name="T0" fmla="*/ 2147483647 w 712"/>
                  <a:gd name="T1" fmla="*/ 2147483647 h 624"/>
                  <a:gd name="T2" fmla="*/ 2147483647 w 712"/>
                  <a:gd name="T3" fmla="*/ 2147483647 h 624"/>
                  <a:gd name="T4" fmla="*/ 2147483647 w 712"/>
                  <a:gd name="T5" fmla="*/ 2147483647 h 624"/>
                  <a:gd name="T6" fmla="*/ 2147483647 w 712"/>
                  <a:gd name="T7" fmla="*/ 2147483647 h 624"/>
                  <a:gd name="T8" fmla="*/ 2147483647 w 712"/>
                  <a:gd name="T9" fmla="*/ 2147483647 h 624"/>
                  <a:gd name="T10" fmla="*/ 2147483647 w 712"/>
                  <a:gd name="T11" fmla="*/ 2147483647 h 624"/>
                  <a:gd name="T12" fmla="*/ 2147483647 w 712"/>
                  <a:gd name="T13" fmla="*/ 2147483647 h 624"/>
                  <a:gd name="T14" fmla="*/ 2147483647 w 712"/>
                  <a:gd name="T15" fmla="*/ 2147483647 h 624"/>
                  <a:gd name="T16" fmla="*/ 2147483647 w 712"/>
                  <a:gd name="T17" fmla="*/ 2147483647 h 624"/>
                  <a:gd name="T18" fmla="*/ 2147483647 w 712"/>
                  <a:gd name="T19" fmla="*/ 2147483647 h 624"/>
                  <a:gd name="T20" fmla="*/ 2147483647 w 712"/>
                  <a:gd name="T21" fmla="*/ 2147483647 h 624"/>
                  <a:gd name="T22" fmla="*/ 2147483647 w 712"/>
                  <a:gd name="T23" fmla="*/ 2147483647 h 624"/>
                  <a:gd name="T24" fmla="*/ 2147483647 w 712"/>
                  <a:gd name="T25" fmla="*/ 2147483647 h 624"/>
                  <a:gd name="T26" fmla="*/ 2147483647 w 712"/>
                  <a:gd name="T27" fmla="*/ 2147483647 h 624"/>
                  <a:gd name="T28" fmla="*/ 2147483647 w 712"/>
                  <a:gd name="T29" fmla="*/ 2147483647 h 624"/>
                  <a:gd name="T30" fmla="*/ 2147483647 w 712"/>
                  <a:gd name="T31" fmla="*/ 2147483647 h 624"/>
                  <a:gd name="T32" fmla="*/ 2147483647 w 712"/>
                  <a:gd name="T33" fmla="*/ 2147483647 h 624"/>
                  <a:gd name="T34" fmla="*/ 2147483647 w 712"/>
                  <a:gd name="T35" fmla="*/ 2147483647 h 624"/>
                  <a:gd name="T36" fmla="*/ 2147483647 w 712"/>
                  <a:gd name="T37" fmla="*/ 2147483647 h 624"/>
                  <a:gd name="T38" fmla="*/ 2147483647 w 712"/>
                  <a:gd name="T39" fmla="*/ 2147483647 h 624"/>
                  <a:gd name="T40" fmla="*/ 2147483647 w 712"/>
                  <a:gd name="T41" fmla="*/ 0 h 624"/>
                  <a:gd name="T42" fmla="*/ 2147483647 w 712"/>
                  <a:gd name="T43" fmla="*/ 2147483647 h 624"/>
                  <a:gd name="T44" fmla="*/ 2147483647 w 712"/>
                  <a:gd name="T45" fmla="*/ 2147483647 h 624"/>
                  <a:gd name="T46" fmla="*/ 2147483647 w 712"/>
                  <a:gd name="T47" fmla="*/ 2147483647 h 624"/>
                  <a:gd name="T48" fmla="*/ 2147483647 w 712"/>
                  <a:gd name="T49" fmla="*/ 2147483647 h 624"/>
                  <a:gd name="T50" fmla="*/ 2147483647 w 712"/>
                  <a:gd name="T51" fmla="*/ 2147483647 h 624"/>
                  <a:gd name="T52" fmla="*/ 2147483647 w 712"/>
                  <a:gd name="T53" fmla="*/ 2147483647 h 624"/>
                  <a:gd name="T54" fmla="*/ 2147483647 w 712"/>
                  <a:gd name="T55" fmla="*/ 2147483647 h 624"/>
                  <a:gd name="T56" fmla="*/ 2147483647 w 712"/>
                  <a:gd name="T57" fmla="*/ 2147483647 h 624"/>
                  <a:gd name="T58" fmla="*/ 0 w 712"/>
                  <a:gd name="T59" fmla="*/ 2147483647 h 624"/>
                  <a:gd name="T60" fmla="*/ 2147483647 w 712"/>
                  <a:gd name="T61" fmla="*/ 2147483647 h 624"/>
                  <a:gd name="T62" fmla="*/ 2147483647 w 712"/>
                  <a:gd name="T63" fmla="*/ 2147483647 h 624"/>
                  <a:gd name="T64" fmla="*/ 2147483647 w 712"/>
                  <a:gd name="T65" fmla="*/ 2147483647 h 624"/>
                  <a:gd name="T66" fmla="*/ 2147483647 w 712"/>
                  <a:gd name="T67" fmla="*/ 2147483647 h 624"/>
                  <a:gd name="T68" fmla="*/ 2147483647 w 712"/>
                  <a:gd name="T69" fmla="*/ 2147483647 h 624"/>
                  <a:gd name="T70" fmla="*/ 2147483647 w 712"/>
                  <a:gd name="T71" fmla="*/ 2147483647 h 624"/>
                  <a:gd name="T72" fmla="*/ 2147483647 w 712"/>
                  <a:gd name="T73" fmla="*/ 2147483647 h 624"/>
                  <a:gd name="T74" fmla="*/ 2147483647 w 712"/>
                  <a:gd name="T75" fmla="*/ 2147483647 h 624"/>
                  <a:gd name="T76" fmla="*/ 2147483647 w 712"/>
                  <a:gd name="T77" fmla="*/ 2147483647 h 624"/>
                  <a:gd name="T78" fmla="*/ 2147483647 w 712"/>
                  <a:gd name="T79" fmla="*/ 2147483647 h 624"/>
                  <a:gd name="T80" fmla="*/ 2147483647 w 712"/>
                  <a:gd name="T81" fmla="*/ 2147483647 h 624"/>
                  <a:gd name="T82" fmla="*/ 2147483647 w 712"/>
                  <a:gd name="T83" fmla="*/ 2147483647 h 624"/>
                  <a:gd name="T84" fmla="*/ 2147483647 w 712"/>
                  <a:gd name="T85" fmla="*/ 2147483647 h 624"/>
                  <a:gd name="T86" fmla="*/ 2147483647 w 712"/>
                  <a:gd name="T87" fmla="*/ 2147483647 h 624"/>
                  <a:gd name="T88" fmla="*/ 2147483647 w 712"/>
                  <a:gd name="T89" fmla="*/ 2147483647 h 624"/>
                  <a:gd name="T90" fmla="*/ 2147483647 w 712"/>
                  <a:gd name="T91" fmla="*/ 2147483647 h 624"/>
                  <a:gd name="T92" fmla="*/ 2147483647 w 712"/>
                  <a:gd name="T93" fmla="*/ 2147483647 h 624"/>
                  <a:gd name="T94" fmla="*/ 2147483647 w 712"/>
                  <a:gd name="T95" fmla="*/ 2147483647 h 624"/>
                  <a:gd name="T96" fmla="*/ 2147483647 w 712"/>
                  <a:gd name="T97" fmla="*/ 2147483647 h 624"/>
                  <a:gd name="T98" fmla="*/ 2147483647 w 712"/>
                  <a:gd name="T99" fmla="*/ 2147483647 h 624"/>
                  <a:gd name="T100" fmla="*/ 2147483647 w 712"/>
                  <a:gd name="T101" fmla="*/ 2147483647 h 624"/>
                  <a:gd name="T102" fmla="*/ 2147483647 w 712"/>
                  <a:gd name="T103" fmla="*/ 2147483647 h 624"/>
                  <a:gd name="T104" fmla="*/ 2147483647 w 712"/>
                  <a:gd name="T105" fmla="*/ 2147483647 h 624"/>
                  <a:gd name="T106" fmla="*/ 2147483647 w 712"/>
                  <a:gd name="T107" fmla="*/ 2147483647 h 624"/>
                  <a:gd name="T108" fmla="*/ 2147483647 w 712"/>
                  <a:gd name="T109" fmla="*/ 2147483647 h 624"/>
                  <a:gd name="T110" fmla="*/ 2147483647 w 712"/>
                  <a:gd name="T111" fmla="*/ 2147483647 h 624"/>
                  <a:gd name="T112" fmla="*/ 2147483647 w 712"/>
                  <a:gd name="T113" fmla="*/ 2147483647 h 624"/>
                  <a:gd name="T114" fmla="*/ 2147483647 w 712"/>
                  <a:gd name="T115" fmla="*/ 2147483647 h 624"/>
                  <a:gd name="T116" fmla="*/ 2147483647 w 712"/>
                  <a:gd name="T117" fmla="*/ 2147483647 h 624"/>
                  <a:gd name="T118" fmla="*/ 2147483647 w 712"/>
                  <a:gd name="T119" fmla="*/ 2147483647 h 624"/>
                  <a:gd name="T120" fmla="*/ 2147483647 w 712"/>
                  <a:gd name="T121" fmla="*/ 2147483647 h 624"/>
                  <a:gd name="T122" fmla="*/ 2147483647 w 712"/>
                  <a:gd name="T123" fmla="*/ 2147483647 h 624"/>
                  <a:gd name="T124" fmla="*/ 2147483647 w 712"/>
                  <a:gd name="T125" fmla="*/ 2147483647 h 6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12"/>
                  <a:gd name="T190" fmla="*/ 0 h 624"/>
                  <a:gd name="T191" fmla="*/ 712 w 712"/>
                  <a:gd name="T192" fmla="*/ 624 h 62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12" h="624">
                    <a:moveTo>
                      <a:pt x="698" y="390"/>
                    </a:moveTo>
                    <a:lnTo>
                      <a:pt x="665" y="332"/>
                    </a:lnTo>
                    <a:lnTo>
                      <a:pt x="657" y="303"/>
                    </a:lnTo>
                    <a:lnTo>
                      <a:pt x="641" y="257"/>
                    </a:lnTo>
                    <a:lnTo>
                      <a:pt x="630" y="221"/>
                    </a:lnTo>
                    <a:lnTo>
                      <a:pt x="665" y="188"/>
                    </a:lnTo>
                    <a:lnTo>
                      <a:pt x="645" y="126"/>
                    </a:lnTo>
                    <a:lnTo>
                      <a:pt x="617" y="57"/>
                    </a:lnTo>
                    <a:lnTo>
                      <a:pt x="616" y="53"/>
                    </a:lnTo>
                    <a:lnTo>
                      <a:pt x="583" y="22"/>
                    </a:lnTo>
                    <a:lnTo>
                      <a:pt x="565" y="19"/>
                    </a:lnTo>
                    <a:lnTo>
                      <a:pt x="492" y="31"/>
                    </a:lnTo>
                    <a:lnTo>
                      <a:pt x="462" y="33"/>
                    </a:lnTo>
                    <a:lnTo>
                      <a:pt x="428" y="35"/>
                    </a:lnTo>
                    <a:lnTo>
                      <a:pt x="370" y="31"/>
                    </a:lnTo>
                    <a:lnTo>
                      <a:pt x="331" y="50"/>
                    </a:lnTo>
                    <a:lnTo>
                      <a:pt x="349" y="35"/>
                    </a:lnTo>
                    <a:lnTo>
                      <a:pt x="288" y="40"/>
                    </a:lnTo>
                    <a:lnTo>
                      <a:pt x="280" y="6"/>
                    </a:lnTo>
                    <a:lnTo>
                      <a:pt x="286" y="4"/>
                    </a:lnTo>
                    <a:lnTo>
                      <a:pt x="227" y="0"/>
                    </a:lnTo>
                    <a:lnTo>
                      <a:pt x="158" y="31"/>
                    </a:lnTo>
                    <a:lnTo>
                      <a:pt x="116" y="68"/>
                    </a:lnTo>
                    <a:lnTo>
                      <a:pt x="43" y="93"/>
                    </a:lnTo>
                    <a:lnTo>
                      <a:pt x="9" y="113"/>
                    </a:lnTo>
                    <a:lnTo>
                      <a:pt x="25" y="126"/>
                    </a:lnTo>
                    <a:lnTo>
                      <a:pt x="25" y="159"/>
                    </a:lnTo>
                    <a:lnTo>
                      <a:pt x="1" y="135"/>
                    </a:lnTo>
                    <a:lnTo>
                      <a:pt x="11" y="199"/>
                    </a:lnTo>
                    <a:lnTo>
                      <a:pt x="0" y="235"/>
                    </a:lnTo>
                    <a:lnTo>
                      <a:pt x="25" y="288"/>
                    </a:lnTo>
                    <a:lnTo>
                      <a:pt x="31" y="343"/>
                    </a:lnTo>
                    <a:lnTo>
                      <a:pt x="56" y="389"/>
                    </a:lnTo>
                    <a:lnTo>
                      <a:pt x="47" y="454"/>
                    </a:lnTo>
                    <a:lnTo>
                      <a:pt x="65" y="440"/>
                    </a:lnTo>
                    <a:lnTo>
                      <a:pt x="89" y="465"/>
                    </a:lnTo>
                    <a:lnTo>
                      <a:pt x="122" y="471"/>
                    </a:lnTo>
                    <a:lnTo>
                      <a:pt x="145" y="480"/>
                    </a:lnTo>
                    <a:lnTo>
                      <a:pt x="153" y="496"/>
                    </a:lnTo>
                    <a:lnTo>
                      <a:pt x="173" y="524"/>
                    </a:lnTo>
                    <a:lnTo>
                      <a:pt x="193" y="527"/>
                    </a:lnTo>
                    <a:lnTo>
                      <a:pt x="204" y="502"/>
                    </a:lnTo>
                    <a:lnTo>
                      <a:pt x="238" y="518"/>
                    </a:lnTo>
                    <a:lnTo>
                      <a:pt x="255" y="507"/>
                    </a:lnTo>
                    <a:lnTo>
                      <a:pt x="253" y="525"/>
                    </a:lnTo>
                    <a:lnTo>
                      <a:pt x="280" y="542"/>
                    </a:lnTo>
                    <a:lnTo>
                      <a:pt x="302" y="549"/>
                    </a:lnTo>
                    <a:lnTo>
                      <a:pt x="328" y="571"/>
                    </a:lnTo>
                    <a:lnTo>
                      <a:pt x="346" y="593"/>
                    </a:lnTo>
                    <a:lnTo>
                      <a:pt x="353" y="593"/>
                    </a:lnTo>
                    <a:lnTo>
                      <a:pt x="386" y="584"/>
                    </a:lnTo>
                    <a:lnTo>
                      <a:pt x="421" y="613"/>
                    </a:lnTo>
                    <a:lnTo>
                      <a:pt x="441" y="624"/>
                    </a:lnTo>
                    <a:lnTo>
                      <a:pt x="479" y="595"/>
                    </a:lnTo>
                    <a:lnTo>
                      <a:pt x="514" y="587"/>
                    </a:lnTo>
                    <a:lnTo>
                      <a:pt x="572" y="589"/>
                    </a:lnTo>
                    <a:lnTo>
                      <a:pt x="625" y="615"/>
                    </a:lnTo>
                    <a:lnTo>
                      <a:pt x="630" y="615"/>
                    </a:lnTo>
                    <a:lnTo>
                      <a:pt x="636" y="597"/>
                    </a:lnTo>
                    <a:lnTo>
                      <a:pt x="637" y="540"/>
                    </a:lnTo>
                    <a:lnTo>
                      <a:pt x="676" y="476"/>
                    </a:lnTo>
                    <a:lnTo>
                      <a:pt x="712" y="432"/>
                    </a:lnTo>
                    <a:lnTo>
                      <a:pt x="698" y="390"/>
                    </a:lnTo>
                  </a:path>
                </a:pathLst>
              </a:custGeom>
              <a:solidFill>
                <a:srgbClr val="00B0F0"/>
              </a:solidFill>
              <a:ln w="3175">
                <a:solidFill>
                  <a:schemeClr val="tx1"/>
                </a:solidFill>
                <a:round/>
                <a:headEnd/>
                <a:tailEnd/>
              </a:ln>
            </p:spPr>
            <p:txBody>
              <a:bodyPr/>
              <a:lstStyle/>
              <a:p>
                <a:endParaRPr lang="en-GB">
                  <a:solidFill>
                    <a:srgbClr val="3399CC"/>
                  </a:solidFill>
                </a:endParaRPr>
              </a:p>
            </p:txBody>
          </p:sp>
          <p:sp>
            <p:nvSpPr>
              <p:cNvPr id="196" name="Freeform 61"/>
              <p:cNvSpPr>
                <a:spLocks/>
              </p:cNvSpPr>
              <p:nvPr/>
            </p:nvSpPr>
            <p:spPr bwMode="auto">
              <a:xfrm>
                <a:off x="4459288" y="3794125"/>
                <a:ext cx="26987" cy="28575"/>
              </a:xfrm>
              <a:custGeom>
                <a:avLst/>
                <a:gdLst>
                  <a:gd name="T0" fmla="*/ 2147483647 w 26"/>
                  <a:gd name="T1" fmla="*/ 0 h 26"/>
                  <a:gd name="T2" fmla="*/ 0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0 h 26"/>
                  <a:gd name="T14" fmla="*/ 0 60000 65536"/>
                  <a:gd name="T15" fmla="*/ 0 60000 65536"/>
                  <a:gd name="T16" fmla="*/ 0 60000 65536"/>
                  <a:gd name="T17" fmla="*/ 0 60000 65536"/>
                  <a:gd name="T18" fmla="*/ 0 60000 65536"/>
                  <a:gd name="T19" fmla="*/ 0 60000 65536"/>
                  <a:gd name="T20" fmla="*/ 0 60000 65536"/>
                  <a:gd name="T21" fmla="*/ 0 w 26"/>
                  <a:gd name="T22" fmla="*/ 0 h 26"/>
                  <a:gd name="T23" fmla="*/ 26 w 26"/>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26">
                    <a:moveTo>
                      <a:pt x="4" y="0"/>
                    </a:moveTo>
                    <a:lnTo>
                      <a:pt x="0" y="6"/>
                    </a:lnTo>
                    <a:lnTo>
                      <a:pt x="11" y="15"/>
                    </a:lnTo>
                    <a:lnTo>
                      <a:pt x="9" y="24"/>
                    </a:lnTo>
                    <a:lnTo>
                      <a:pt x="11" y="26"/>
                    </a:lnTo>
                    <a:lnTo>
                      <a:pt x="26" y="22"/>
                    </a:lnTo>
                    <a:lnTo>
                      <a:pt x="4" y="0"/>
                    </a:lnTo>
                  </a:path>
                </a:pathLst>
              </a:custGeom>
              <a:solidFill>
                <a:srgbClr val="00FF00"/>
              </a:solidFill>
              <a:ln w="3175">
                <a:solidFill>
                  <a:schemeClr val="tx1"/>
                </a:solidFill>
                <a:round/>
                <a:headEnd/>
                <a:tailEnd/>
              </a:ln>
            </p:spPr>
            <p:txBody>
              <a:bodyPr/>
              <a:lstStyle/>
              <a:p>
                <a:endParaRPr lang="en-GB"/>
              </a:p>
            </p:txBody>
          </p:sp>
          <p:sp>
            <p:nvSpPr>
              <p:cNvPr id="197" name="Freeform 67"/>
              <p:cNvSpPr>
                <a:spLocks/>
              </p:cNvSpPr>
              <p:nvPr/>
            </p:nvSpPr>
            <p:spPr bwMode="auto">
              <a:xfrm>
                <a:off x="5006975" y="3133725"/>
                <a:ext cx="88900" cy="69850"/>
              </a:xfrm>
              <a:custGeom>
                <a:avLst/>
                <a:gdLst>
                  <a:gd name="T0" fmla="*/ 2147483647 w 78"/>
                  <a:gd name="T1" fmla="*/ 0 h 62"/>
                  <a:gd name="T2" fmla="*/ 2147483647 w 78"/>
                  <a:gd name="T3" fmla="*/ 0 h 62"/>
                  <a:gd name="T4" fmla="*/ 0 w 78"/>
                  <a:gd name="T5" fmla="*/ 2147483647 h 62"/>
                  <a:gd name="T6" fmla="*/ 2147483647 w 78"/>
                  <a:gd name="T7" fmla="*/ 2147483647 h 62"/>
                  <a:gd name="T8" fmla="*/ 2147483647 w 78"/>
                  <a:gd name="T9" fmla="*/ 2147483647 h 62"/>
                  <a:gd name="T10" fmla="*/ 2147483647 w 78"/>
                  <a:gd name="T11" fmla="*/ 2147483647 h 62"/>
                  <a:gd name="T12" fmla="*/ 2147483647 w 78"/>
                  <a:gd name="T13" fmla="*/ 2147483647 h 62"/>
                  <a:gd name="T14" fmla="*/ 2147483647 w 78"/>
                  <a:gd name="T15" fmla="*/ 2147483647 h 62"/>
                  <a:gd name="T16" fmla="*/ 2147483647 w 78"/>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8"/>
                  <a:gd name="T28" fmla="*/ 0 h 62"/>
                  <a:gd name="T29" fmla="*/ 78 w 78"/>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8" h="62">
                    <a:moveTo>
                      <a:pt x="78" y="0"/>
                    </a:moveTo>
                    <a:lnTo>
                      <a:pt x="25" y="0"/>
                    </a:lnTo>
                    <a:lnTo>
                      <a:pt x="0" y="15"/>
                    </a:lnTo>
                    <a:lnTo>
                      <a:pt x="7" y="22"/>
                    </a:lnTo>
                    <a:lnTo>
                      <a:pt x="24" y="59"/>
                    </a:lnTo>
                    <a:lnTo>
                      <a:pt x="25" y="62"/>
                    </a:lnTo>
                    <a:lnTo>
                      <a:pt x="51" y="37"/>
                    </a:lnTo>
                    <a:lnTo>
                      <a:pt x="66" y="20"/>
                    </a:lnTo>
                    <a:lnTo>
                      <a:pt x="78" y="0"/>
                    </a:lnTo>
                  </a:path>
                </a:pathLst>
              </a:custGeom>
              <a:solidFill>
                <a:srgbClr val="00B0F0"/>
              </a:solidFill>
              <a:ln w="3175">
                <a:solidFill>
                  <a:schemeClr val="tx1"/>
                </a:solidFill>
                <a:round/>
                <a:headEnd/>
                <a:tailEnd/>
              </a:ln>
            </p:spPr>
            <p:txBody>
              <a:bodyPr/>
              <a:lstStyle/>
              <a:p>
                <a:endParaRPr lang="en-GB">
                  <a:solidFill>
                    <a:srgbClr val="3399CC"/>
                  </a:solidFill>
                </a:endParaRPr>
              </a:p>
            </p:txBody>
          </p:sp>
          <p:sp>
            <p:nvSpPr>
              <p:cNvPr id="198" name="Freeform 68"/>
              <p:cNvSpPr>
                <a:spLocks/>
              </p:cNvSpPr>
              <p:nvPr/>
            </p:nvSpPr>
            <p:spPr bwMode="auto">
              <a:xfrm>
                <a:off x="5011738" y="3076575"/>
                <a:ext cx="68262" cy="41275"/>
              </a:xfrm>
              <a:custGeom>
                <a:avLst/>
                <a:gdLst>
                  <a:gd name="T0" fmla="*/ 2147483647 w 59"/>
                  <a:gd name="T1" fmla="*/ 0 h 38"/>
                  <a:gd name="T2" fmla="*/ 0 w 59"/>
                  <a:gd name="T3" fmla="*/ 2147483647 h 38"/>
                  <a:gd name="T4" fmla="*/ 2147483647 w 59"/>
                  <a:gd name="T5" fmla="*/ 2147483647 h 38"/>
                  <a:gd name="T6" fmla="*/ 2147483647 w 59"/>
                  <a:gd name="T7" fmla="*/ 2147483647 h 38"/>
                  <a:gd name="T8" fmla="*/ 2147483647 w 59"/>
                  <a:gd name="T9" fmla="*/ 2147483647 h 38"/>
                  <a:gd name="T10" fmla="*/ 2147483647 w 59"/>
                  <a:gd name="T11" fmla="*/ 0 h 38"/>
                  <a:gd name="T12" fmla="*/ 0 60000 65536"/>
                  <a:gd name="T13" fmla="*/ 0 60000 65536"/>
                  <a:gd name="T14" fmla="*/ 0 60000 65536"/>
                  <a:gd name="T15" fmla="*/ 0 60000 65536"/>
                  <a:gd name="T16" fmla="*/ 0 60000 65536"/>
                  <a:gd name="T17" fmla="*/ 0 60000 65536"/>
                  <a:gd name="T18" fmla="*/ 0 w 59"/>
                  <a:gd name="T19" fmla="*/ 0 h 38"/>
                  <a:gd name="T20" fmla="*/ 59 w 59"/>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59" h="38">
                    <a:moveTo>
                      <a:pt x="40" y="0"/>
                    </a:moveTo>
                    <a:lnTo>
                      <a:pt x="0" y="14"/>
                    </a:lnTo>
                    <a:lnTo>
                      <a:pt x="31" y="38"/>
                    </a:lnTo>
                    <a:lnTo>
                      <a:pt x="46" y="27"/>
                    </a:lnTo>
                    <a:lnTo>
                      <a:pt x="59" y="12"/>
                    </a:lnTo>
                    <a:lnTo>
                      <a:pt x="40" y="0"/>
                    </a:lnTo>
                  </a:path>
                </a:pathLst>
              </a:custGeom>
              <a:solidFill>
                <a:srgbClr val="00B0F0"/>
              </a:solidFill>
              <a:ln w="3175">
                <a:solidFill>
                  <a:schemeClr val="tx1"/>
                </a:solidFill>
                <a:round/>
                <a:headEnd/>
                <a:tailEnd/>
              </a:ln>
            </p:spPr>
            <p:txBody>
              <a:bodyPr/>
              <a:lstStyle/>
              <a:p>
                <a:endParaRPr lang="en-GB">
                  <a:solidFill>
                    <a:srgbClr val="3399CC"/>
                  </a:solidFill>
                </a:endParaRPr>
              </a:p>
            </p:txBody>
          </p:sp>
          <p:grpSp>
            <p:nvGrpSpPr>
              <p:cNvPr id="199" name="Group 104"/>
              <p:cNvGrpSpPr>
                <a:grpSpLocks/>
              </p:cNvGrpSpPr>
              <p:nvPr/>
            </p:nvGrpSpPr>
            <p:grpSpPr bwMode="auto">
              <a:xfrm>
                <a:off x="4271963" y="1824038"/>
                <a:ext cx="730250" cy="1808162"/>
                <a:chOff x="2691" y="1164"/>
                <a:chExt cx="460" cy="1139"/>
              </a:xfrm>
              <a:solidFill>
                <a:schemeClr val="bg1">
                  <a:lumMod val="65000"/>
                </a:schemeClr>
              </a:solidFill>
            </p:grpSpPr>
            <p:sp>
              <p:nvSpPr>
                <p:cNvPr id="220" name="Freeform 40"/>
                <p:cNvSpPr>
                  <a:spLocks/>
                </p:cNvSpPr>
                <p:nvPr/>
              </p:nvSpPr>
              <p:spPr bwMode="auto">
                <a:xfrm>
                  <a:off x="2691" y="1164"/>
                  <a:ext cx="460" cy="1139"/>
                </a:xfrm>
                <a:custGeom>
                  <a:avLst/>
                  <a:gdLst>
                    <a:gd name="T0" fmla="*/ 341 w 649"/>
                    <a:gd name="T1" fmla="*/ 958 h 1619"/>
                    <a:gd name="T2" fmla="*/ 339 w 649"/>
                    <a:gd name="T3" fmla="*/ 883 h 1619"/>
                    <a:gd name="T4" fmla="*/ 356 w 649"/>
                    <a:gd name="T5" fmla="*/ 817 h 1619"/>
                    <a:gd name="T6" fmla="*/ 365 w 649"/>
                    <a:gd name="T7" fmla="*/ 739 h 1619"/>
                    <a:gd name="T8" fmla="*/ 388 w 649"/>
                    <a:gd name="T9" fmla="*/ 739 h 1619"/>
                    <a:gd name="T10" fmla="*/ 403 w 649"/>
                    <a:gd name="T11" fmla="*/ 713 h 1619"/>
                    <a:gd name="T12" fmla="*/ 430 w 649"/>
                    <a:gd name="T13" fmla="*/ 693 h 1619"/>
                    <a:gd name="T14" fmla="*/ 463 w 649"/>
                    <a:gd name="T15" fmla="*/ 657 h 1619"/>
                    <a:gd name="T16" fmla="*/ 509 w 649"/>
                    <a:gd name="T17" fmla="*/ 615 h 1619"/>
                    <a:gd name="T18" fmla="*/ 523 w 649"/>
                    <a:gd name="T19" fmla="*/ 518 h 1619"/>
                    <a:gd name="T20" fmla="*/ 518 w 649"/>
                    <a:gd name="T21" fmla="*/ 442 h 1619"/>
                    <a:gd name="T22" fmla="*/ 545 w 649"/>
                    <a:gd name="T23" fmla="*/ 418 h 1619"/>
                    <a:gd name="T24" fmla="*/ 571 w 649"/>
                    <a:gd name="T25" fmla="*/ 378 h 1619"/>
                    <a:gd name="T26" fmla="*/ 602 w 649"/>
                    <a:gd name="T27" fmla="*/ 369 h 1619"/>
                    <a:gd name="T28" fmla="*/ 649 w 649"/>
                    <a:gd name="T29" fmla="*/ 369 h 1619"/>
                    <a:gd name="T30" fmla="*/ 603 w 649"/>
                    <a:gd name="T31" fmla="*/ 181 h 1619"/>
                    <a:gd name="T32" fmla="*/ 518 w 649"/>
                    <a:gd name="T33" fmla="*/ 62 h 1619"/>
                    <a:gd name="T34" fmla="*/ 430 w 649"/>
                    <a:gd name="T35" fmla="*/ 29 h 1619"/>
                    <a:gd name="T36" fmla="*/ 348 w 649"/>
                    <a:gd name="T37" fmla="*/ 66 h 1619"/>
                    <a:gd name="T38" fmla="*/ 270 w 649"/>
                    <a:gd name="T39" fmla="*/ 184 h 1619"/>
                    <a:gd name="T40" fmla="*/ 224 w 649"/>
                    <a:gd name="T41" fmla="*/ 352 h 1619"/>
                    <a:gd name="T42" fmla="*/ 161 w 649"/>
                    <a:gd name="T43" fmla="*/ 513 h 1619"/>
                    <a:gd name="T44" fmla="*/ 126 w 649"/>
                    <a:gd name="T45" fmla="*/ 611 h 1619"/>
                    <a:gd name="T46" fmla="*/ 59 w 649"/>
                    <a:gd name="T47" fmla="*/ 781 h 1619"/>
                    <a:gd name="T48" fmla="*/ 91 w 649"/>
                    <a:gd name="T49" fmla="*/ 959 h 1619"/>
                    <a:gd name="T50" fmla="*/ 60 w 649"/>
                    <a:gd name="T51" fmla="*/ 1098 h 1619"/>
                    <a:gd name="T52" fmla="*/ 17 w 649"/>
                    <a:gd name="T53" fmla="*/ 1204 h 1619"/>
                    <a:gd name="T54" fmla="*/ 15 w 649"/>
                    <a:gd name="T55" fmla="*/ 1266 h 1619"/>
                    <a:gd name="T56" fmla="*/ 18 w 649"/>
                    <a:gd name="T57" fmla="*/ 1288 h 1619"/>
                    <a:gd name="T58" fmla="*/ 29 w 649"/>
                    <a:gd name="T59" fmla="*/ 1350 h 1619"/>
                    <a:gd name="T60" fmla="*/ 77 w 649"/>
                    <a:gd name="T61" fmla="*/ 1444 h 1619"/>
                    <a:gd name="T62" fmla="*/ 93 w 649"/>
                    <a:gd name="T63" fmla="*/ 1521 h 1619"/>
                    <a:gd name="T64" fmla="*/ 108 w 649"/>
                    <a:gd name="T65" fmla="*/ 1614 h 1619"/>
                    <a:gd name="T66" fmla="*/ 186 w 649"/>
                    <a:gd name="T67" fmla="*/ 1616 h 1619"/>
                    <a:gd name="T68" fmla="*/ 217 w 649"/>
                    <a:gd name="T69" fmla="*/ 1526 h 1619"/>
                    <a:gd name="T70" fmla="*/ 283 w 649"/>
                    <a:gd name="T71" fmla="*/ 1526 h 1619"/>
                    <a:gd name="T72" fmla="*/ 328 w 649"/>
                    <a:gd name="T73" fmla="*/ 1413 h 1619"/>
                    <a:gd name="T74" fmla="*/ 336 w 649"/>
                    <a:gd name="T75" fmla="*/ 1346 h 1619"/>
                    <a:gd name="T76" fmla="*/ 330 w 649"/>
                    <a:gd name="T77" fmla="*/ 1320 h 1619"/>
                    <a:gd name="T78" fmla="*/ 332 w 649"/>
                    <a:gd name="T79" fmla="*/ 1280 h 1619"/>
                    <a:gd name="T80" fmla="*/ 337 w 649"/>
                    <a:gd name="T81" fmla="*/ 1247 h 1619"/>
                    <a:gd name="T82" fmla="*/ 350 w 649"/>
                    <a:gd name="T83" fmla="*/ 1233 h 1619"/>
                    <a:gd name="T84" fmla="*/ 381 w 649"/>
                    <a:gd name="T85" fmla="*/ 1202 h 1619"/>
                    <a:gd name="T86" fmla="*/ 405 w 649"/>
                    <a:gd name="T87" fmla="*/ 1189 h 1619"/>
                    <a:gd name="T88" fmla="*/ 408 w 649"/>
                    <a:gd name="T89" fmla="*/ 1145 h 1619"/>
                    <a:gd name="T90" fmla="*/ 459 w 649"/>
                    <a:gd name="T91" fmla="*/ 1105 h 1619"/>
                    <a:gd name="T92" fmla="*/ 447 w 649"/>
                    <a:gd name="T93" fmla="*/ 1072 h 1619"/>
                    <a:gd name="T94" fmla="*/ 419 w 649"/>
                    <a:gd name="T95" fmla="*/ 1038 h 161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49"/>
                    <a:gd name="T145" fmla="*/ 0 h 1619"/>
                    <a:gd name="T146" fmla="*/ 649 w 649"/>
                    <a:gd name="T147" fmla="*/ 1619 h 161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49" h="1619">
                      <a:moveTo>
                        <a:pt x="346" y="1001"/>
                      </a:moveTo>
                      <a:lnTo>
                        <a:pt x="343" y="976"/>
                      </a:lnTo>
                      <a:lnTo>
                        <a:pt x="341" y="958"/>
                      </a:lnTo>
                      <a:lnTo>
                        <a:pt x="337" y="919"/>
                      </a:lnTo>
                      <a:lnTo>
                        <a:pt x="341" y="894"/>
                      </a:lnTo>
                      <a:lnTo>
                        <a:pt x="339" y="883"/>
                      </a:lnTo>
                      <a:lnTo>
                        <a:pt x="354" y="890"/>
                      </a:lnTo>
                      <a:lnTo>
                        <a:pt x="348" y="870"/>
                      </a:lnTo>
                      <a:lnTo>
                        <a:pt x="356" y="817"/>
                      </a:lnTo>
                      <a:lnTo>
                        <a:pt x="352" y="790"/>
                      </a:lnTo>
                      <a:lnTo>
                        <a:pt x="372" y="784"/>
                      </a:lnTo>
                      <a:lnTo>
                        <a:pt x="365" y="739"/>
                      </a:lnTo>
                      <a:lnTo>
                        <a:pt x="365" y="731"/>
                      </a:lnTo>
                      <a:lnTo>
                        <a:pt x="376" y="751"/>
                      </a:lnTo>
                      <a:lnTo>
                        <a:pt x="388" y="739"/>
                      </a:lnTo>
                      <a:lnTo>
                        <a:pt x="401" y="731"/>
                      </a:lnTo>
                      <a:lnTo>
                        <a:pt x="390" y="724"/>
                      </a:lnTo>
                      <a:lnTo>
                        <a:pt x="403" y="713"/>
                      </a:lnTo>
                      <a:lnTo>
                        <a:pt x="412" y="699"/>
                      </a:lnTo>
                      <a:lnTo>
                        <a:pt x="408" y="693"/>
                      </a:lnTo>
                      <a:lnTo>
                        <a:pt x="430" y="693"/>
                      </a:lnTo>
                      <a:lnTo>
                        <a:pt x="438" y="669"/>
                      </a:lnTo>
                      <a:lnTo>
                        <a:pt x="454" y="662"/>
                      </a:lnTo>
                      <a:lnTo>
                        <a:pt x="463" y="657"/>
                      </a:lnTo>
                      <a:lnTo>
                        <a:pt x="487" y="642"/>
                      </a:lnTo>
                      <a:lnTo>
                        <a:pt x="494" y="631"/>
                      </a:lnTo>
                      <a:lnTo>
                        <a:pt x="509" y="615"/>
                      </a:lnTo>
                      <a:lnTo>
                        <a:pt x="525" y="571"/>
                      </a:lnTo>
                      <a:lnTo>
                        <a:pt x="538" y="536"/>
                      </a:lnTo>
                      <a:lnTo>
                        <a:pt x="523" y="518"/>
                      </a:lnTo>
                      <a:lnTo>
                        <a:pt x="511" y="502"/>
                      </a:lnTo>
                      <a:lnTo>
                        <a:pt x="527" y="478"/>
                      </a:lnTo>
                      <a:lnTo>
                        <a:pt x="518" y="442"/>
                      </a:lnTo>
                      <a:lnTo>
                        <a:pt x="536" y="443"/>
                      </a:lnTo>
                      <a:lnTo>
                        <a:pt x="541" y="431"/>
                      </a:lnTo>
                      <a:lnTo>
                        <a:pt x="545" y="418"/>
                      </a:lnTo>
                      <a:lnTo>
                        <a:pt x="556" y="407"/>
                      </a:lnTo>
                      <a:lnTo>
                        <a:pt x="560" y="394"/>
                      </a:lnTo>
                      <a:lnTo>
                        <a:pt x="571" y="378"/>
                      </a:lnTo>
                      <a:lnTo>
                        <a:pt x="576" y="365"/>
                      </a:lnTo>
                      <a:lnTo>
                        <a:pt x="594" y="381"/>
                      </a:lnTo>
                      <a:lnTo>
                        <a:pt x="602" y="369"/>
                      </a:lnTo>
                      <a:lnTo>
                        <a:pt x="624" y="372"/>
                      </a:lnTo>
                      <a:lnTo>
                        <a:pt x="640" y="369"/>
                      </a:lnTo>
                      <a:lnTo>
                        <a:pt x="649" y="369"/>
                      </a:lnTo>
                      <a:lnTo>
                        <a:pt x="616" y="305"/>
                      </a:lnTo>
                      <a:lnTo>
                        <a:pt x="616" y="237"/>
                      </a:lnTo>
                      <a:lnTo>
                        <a:pt x="603" y="181"/>
                      </a:lnTo>
                      <a:lnTo>
                        <a:pt x="583" y="133"/>
                      </a:lnTo>
                      <a:lnTo>
                        <a:pt x="562" y="90"/>
                      </a:lnTo>
                      <a:lnTo>
                        <a:pt x="518" y="62"/>
                      </a:lnTo>
                      <a:lnTo>
                        <a:pt x="470" y="28"/>
                      </a:lnTo>
                      <a:lnTo>
                        <a:pt x="436" y="0"/>
                      </a:lnTo>
                      <a:lnTo>
                        <a:pt x="430" y="29"/>
                      </a:lnTo>
                      <a:lnTo>
                        <a:pt x="425" y="77"/>
                      </a:lnTo>
                      <a:lnTo>
                        <a:pt x="377" y="73"/>
                      </a:lnTo>
                      <a:lnTo>
                        <a:pt x="348" y="66"/>
                      </a:lnTo>
                      <a:lnTo>
                        <a:pt x="334" y="126"/>
                      </a:lnTo>
                      <a:lnTo>
                        <a:pt x="310" y="128"/>
                      </a:lnTo>
                      <a:lnTo>
                        <a:pt x="270" y="184"/>
                      </a:lnTo>
                      <a:lnTo>
                        <a:pt x="263" y="232"/>
                      </a:lnTo>
                      <a:lnTo>
                        <a:pt x="239" y="299"/>
                      </a:lnTo>
                      <a:lnTo>
                        <a:pt x="224" y="352"/>
                      </a:lnTo>
                      <a:lnTo>
                        <a:pt x="181" y="367"/>
                      </a:lnTo>
                      <a:lnTo>
                        <a:pt x="182" y="443"/>
                      </a:lnTo>
                      <a:lnTo>
                        <a:pt x="161" y="513"/>
                      </a:lnTo>
                      <a:lnTo>
                        <a:pt x="150" y="558"/>
                      </a:lnTo>
                      <a:lnTo>
                        <a:pt x="162" y="606"/>
                      </a:lnTo>
                      <a:lnTo>
                        <a:pt x="126" y="611"/>
                      </a:lnTo>
                      <a:lnTo>
                        <a:pt x="71" y="657"/>
                      </a:lnTo>
                      <a:lnTo>
                        <a:pt x="57" y="713"/>
                      </a:lnTo>
                      <a:lnTo>
                        <a:pt x="59" y="781"/>
                      </a:lnTo>
                      <a:lnTo>
                        <a:pt x="66" y="854"/>
                      </a:lnTo>
                      <a:lnTo>
                        <a:pt x="84" y="905"/>
                      </a:lnTo>
                      <a:lnTo>
                        <a:pt x="91" y="959"/>
                      </a:lnTo>
                      <a:lnTo>
                        <a:pt x="71" y="990"/>
                      </a:lnTo>
                      <a:lnTo>
                        <a:pt x="79" y="1054"/>
                      </a:lnTo>
                      <a:lnTo>
                        <a:pt x="60" y="1098"/>
                      </a:lnTo>
                      <a:lnTo>
                        <a:pt x="35" y="1127"/>
                      </a:lnTo>
                      <a:lnTo>
                        <a:pt x="31" y="1198"/>
                      </a:lnTo>
                      <a:lnTo>
                        <a:pt x="17" y="1204"/>
                      </a:lnTo>
                      <a:lnTo>
                        <a:pt x="0" y="1209"/>
                      </a:lnTo>
                      <a:lnTo>
                        <a:pt x="4" y="1257"/>
                      </a:lnTo>
                      <a:lnTo>
                        <a:pt x="15" y="1266"/>
                      </a:lnTo>
                      <a:lnTo>
                        <a:pt x="15" y="1280"/>
                      </a:lnTo>
                      <a:lnTo>
                        <a:pt x="22" y="1264"/>
                      </a:lnTo>
                      <a:lnTo>
                        <a:pt x="18" y="1288"/>
                      </a:lnTo>
                      <a:lnTo>
                        <a:pt x="42" y="1277"/>
                      </a:lnTo>
                      <a:lnTo>
                        <a:pt x="38" y="1295"/>
                      </a:lnTo>
                      <a:lnTo>
                        <a:pt x="29" y="1350"/>
                      </a:lnTo>
                      <a:lnTo>
                        <a:pt x="44" y="1386"/>
                      </a:lnTo>
                      <a:lnTo>
                        <a:pt x="53" y="1402"/>
                      </a:lnTo>
                      <a:lnTo>
                        <a:pt x="77" y="1444"/>
                      </a:lnTo>
                      <a:lnTo>
                        <a:pt x="99" y="1466"/>
                      </a:lnTo>
                      <a:lnTo>
                        <a:pt x="102" y="1492"/>
                      </a:lnTo>
                      <a:lnTo>
                        <a:pt x="93" y="1521"/>
                      </a:lnTo>
                      <a:lnTo>
                        <a:pt x="84" y="1534"/>
                      </a:lnTo>
                      <a:lnTo>
                        <a:pt x="106" y="1590"/>
                      </a:lnTo>
                      <a:lnTo>
                        <a:pt x="108" y="1614"/>
                      </a:lnTo>
                      <a:lnTo>
                        <a:pt x="126" y="1619"/>
                      </a:lnTo>
                      <a:lnTo>
                        <a:pt x="148" y="1614"/>
                      </a:lnTo>
                      <a:lnTo>
                        <a:pt x="186" y="1616"/>
                      </a:lnTo>
                      <a:lnTo>
                        <a:pt x="184" y="1576"/>
                      </a:lnTo>
                      <a:lnTo>
                        <a:pt x="210" y="1543"/>
                      </a:lnTo>
                      <a:lnTo>
                        <a:pt x="217" y="1526"/>
                      </a:lnTo>
                      <a:lnTo>
                        <a:pt x="239" y="1523"/>
                      </a:lnTo>
                      <a:lnTo>
                        <a:pt x="266" y="1525"/>
                      </a:lnTo>
                      <a:lnTo>
                        <a:pt x="283" y="1526"/>
                      </a:lnTo>
                      <a:lnTo>
                        <a:pt x="297" y="1519"/>
                      </a:lnTo>
                      <a:lnTo>
                        <a:pt x="319" y="1453"/>
                      </a:lnTo>
                      <a:lnTo>
                        <a:pt x="328" y="1413"/>
                      </a:lnTo>
                      <a:lnTo>
                        <a:pt x="325" y="1391"/>
                      </a:lnTo>
                      <a:lnTo>
                        <a:pt x="328" y="1359"/>
                      </a:lnTo>
                      <a:lnTo>
                        <a:pt x="336" y="1346"/>
                      </a:lnTo>
                      <a:lnTo>
                        <a:pt x="317" y="1326"/>
                      </a:lnTo>
                      <a:lnTo>
                        <a:pt x="323" y="1322"/>
                      </a:lnTo>
                      <a:lnTo>
                        <a:pt x="330" y="1320"/>
                      </a:lnTo>
                      <a:lnTo>
                        <a:pt x="330" y="1313"/>
                      </a:lnTo>
                      <a:lnTo>
                        <a:pt x="337" y="1297"/>
                      </a:lnTo>
                      <a:lnTo>
                        <a:pt x="332" y="1280"/>
                      </a:lnTo>
                      <a:lnTo>
                        <a:pt x="326" y="1260"/>
                      </a:lnTo>
                      <a:lnTo>
                        <a:pt x="334" y="1262"/>
                      </a:lnTo>
                      <a:lnTo>
                        <a:pt x="337" y="1247"/>
                      </a:lnTo>
                      <a:lnTo>
                        <a:pt x="303" y="1236"/>
                      </a:lnTo>
                      <a:lnTo>
                        <a:pt x="332" y="1238"/>
                      </a:lnTo>
                      <a:lnTo>
                        <a:pt x="350" y="1233"/>
                      </a:lnTo>
                      <a:lnTo>
                        <a:pt x="352" y="1224"/>
                      </a:lnTo>
                      <a:lnTo>
                        <a:pt x="368" y="1218"/>
                      </a:lnTo>
                      <a:lnTo>
                        <a:pt x="381" y="1202"/>
                      </a:lnTo>
                      <a:lnTo>
                        <a:pt x="388" y="1184"/>
                      </a:lnTo>
                      <a:lnTo>
                        <a:pt x="396" y="1204"/>
                      </a:lnTo>
                      <a:lnTo>
                        <a:pt x="405" y="1189"/>
                      </a:lnTo>
                      <a:lnTo>
                        <a:pt x="427" y="1167"/>
                      </a:lnTo>
                      <a:lnTo>
                        <a:pt x="408" y="1149"/>
                      </a:lnTo>
                      <a:lnTo>
                        <a:pt x="408" y="1145"/>
                      </a:lnTo>
                      <a:lnTo>
                        <a:pt x="423" y="1138"/>
                      </a:lnTo>
                      <a:lnTo>
                        <a:pt x="438" y="1122"/>
                      </a:lnTo>
                      <a:lnTo>
                        <a:pt x="459" y="1105"/>
                      </a:lnTo>
                      <a:lnTo>
                        <a:pt x="443" y="1100"/>
                      </a:lnTo>
                      <a:lnTo>
                        <a:pt x="456" y="1089"/>
                      </a:lnTo>
                      <a:lnTo>
                        <a:pt x="447" y="1072"/>
                      </a:lnTo>
                      <a:lnTo>
                        <a:pt x="428" y="1061"/>
                      </a:lnTo>
                      <a:lnTo>
                        <a:pt x="421" y="1047"/>
                      </a:lnTo>
                      <a:lnTo>
                        <a:pt x="419" y="1038"/>
                      </a:lnTo>
                      <a:lnTo>
                        <a:pt x="379" y="1012"/>
                      </a:lnTo>
                      <a:lnTo>
                        <a:pt x="346" y="1001"/>
                      </a:lnTo>
                    </a:path>
                  </a:pathLst>
                </a:custGeom>
                <a:solidFill>
                  <a:srgbClr val="00B0F0"/>
                </a:solidFill>
                <a:ln w="3175">
                  <a:solidFill>
                    <a:schemeClr val="tx1"/>
                  </a:solidFill>
                  <a:round/>
                  <a:headEnd/>
                  <a:tailEnd/>
                </a:ln>
              </p:spPr>
              <p:txBody>
                <a:bodyPr/>
                <a:lstStyle/>
                <a:p>
                  <a:endParaRPr lang="en-US" altLang="en-US">
                    <a:solidFill>
                      <a:srgbClr val="3399CC"/>
                    </a:solidFill>
                  </a:endParaRPr>
                </a:p>
              </p:txBody>
            </p:sp>
            <p:sp>
              <p:nvSpPr>
                <p:cNvPr id="221" name="Freeform 62"/>
                <p:cNvSpPr>
                  <a:spLocks/>
                </p:cNvSpPr>
                <p:nvPr/>
              </p:nvSpPr>
              <p:spPr bwMode="auto">
                <a:xfrm>
                  <a:off x="2921" y="2147"/>
                  <a:ext cx="22" cy="85"/>
                </a:xfrm>
                <a:custGeom>
                  <a:avLst/>
                  <a:gdLst>
                    <a:gd name="T0" fmla="*/ 26 w 31"/>
                    <a:gd name="T1" fmla="*/ 24 h 120"/>
                    <a:gd name="T2" fmla="*/ 31 w 31"/>
                    <a:gd name="T3" fmla="*/ 15 h 120"/>
                    <a:gd name="T4" fmla="*/ 28 w 31"/>
                    <a:gd name="T5" fmla="*/ 0 h 120"/>
                    <a:gd name="T6" fmla="*/ 2 w 31"/>
                    <a:gd name="T7" fmla="*/ 56 h 120"/>
                    <a:gd name="T8" fmla="*/ 0 w 31"/>
                    <a:gd name="T9" fmla="*/ 120 h 120"/>
                    <a:gd name="T10" fmla="*/ 8 w 31"/>
                    <a:gd name="T11" fmla="*/ 93 h 120"/>
                    <a:gd name="T12" fmla="*/ 26 w 31"/>
                    <a:gd name="T13" fmla="*/ 24 h 120"/>
                    <a:gd name="T14" fmla="*/ 0 60000 65536"/>
                    <a:gd name="T15" fmla="*/ 0 60000 65536"/>
                    <a:gd name="T16" fmla="*/ 0 60000 65536"/>
                    <a:gd name="T17" fmla="*/ 0 60000 65536"/>
                    <a:gd name="T18" fmla="*/ 0 60000 65536"/>
                    <a:gd name="T19" fmla="*/ 0 60000 65536"/>
                    <a:gd name="T20" fmla="*/ 0 60000 65536"/>
                    <a:gd name="T21" fmla="*/ 0 w 31"/>
                    <a:gd name="T22" fmla="*/ 0 h 120"/>
                    <a:gd name="T23" fmla="*/ 31 w 31"/>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 h="120">
                      <a:moveTo>
                        <a:pt x="26" y="24"/>
                      </a:moveTo>
                      <a:lnTo>
                        <a:pt x="31" y="15"/>
                      </a:lnTo>
                      <a:lnTo>
                        <a:pt x="28" y="0"/>
                      </a:lnTo>
                      <a:lnTo>
                        <a:pt x="2" y="56"/>
                      </a:lnTo>
                      <a:lnTo>
                        <a:pt x="0" y="120"/>
                      </a:lnTo>
                      <a:lnTo>
                        <a:pt x="8" y="93"/>
                      </a:lnTo>
                      <a:lnTo>
                        <a:pt x="26" y="24"/>
                      </a:lnTo>
                    </a:path>
                  </a:pathLst>
                </a:custGeom>
                <a:solidFill>
                  <a:srgbClr val="00B0F0"/>
                </a:solidFill>
                <a:ln w="3175">
                  <a:solidFill>
                    <a:schemeClr val="tx1"/>
                  </a:solidFill>
                  <a:round/>
                  <a:headEnd/>
                  <a:tailEnd/>
                </a:ln>
              </p:spPr>
              <p:txBody>
                <a:bodyPr/>
                <a:lstStyle/>
                <a:p>
                  <a:endParaRPr lang="en-US" altLang="en-US">
                    <a:solidFill>
                      <a:srgbClr val="3399CC"/>
                    </a:solidFill>
                  </a:endParaRPr>
                </a:p>
              </p:txBody>
            </p:sp>
            <p:sp>
              <p:nvSpPr>
                <p:cNvPr id="222" name="Freeform 63"/>
                <p:cNvSpPr>
                  <a:spLocks/>
                </p:cNvSpPr>
                <p:nvPr/>
              </p:nvSpPr>
              <p:spPr bwMode="auto">
                <a:xfrm>
                  <a:off x="2994" y="2086"/>
                  <a:ext cx="29" cy="82"/>
                </a:xfrm>
                <a:custGeom>
                  <a:avLst/>
                  <a:gdLst>
                    <a:gd name="T0" fmla="*/ 33 w 41"/>
                    <a:gd name="T1" fmla="*/ 35 h 117"/>
                    <a:gd name="T2" fmla="*/ 41 w 41"/>
                    <a:gd name="T3" fmla="*/ 24 h 117"/>
                    <a:gd name="T4" fmla="*/ 39 w 41"/>
                    <a:gd name="T5" fmla="*/ 0 h 117"/>
                    <a:gd name="T6" fmla="*/ 10 w 41"/>
                    <a:gd name="T7" fmla="*/ 28 h 117"/>
                    <a:gd name="T8" fmla="*/ 0 w 41"/>
                    <a:gd name="T9" fmla="*/ 88 h 117"/>
                    <a:gd name="T10" fmla="*/ 10 w 41"/>
                    <a:gd name="T11" fmla="*/ 117 h 117"/>
                    <a:gd name="T12" fmla="*/ 31 w 41"/>
                    <a:gd name="T13" fmla="*/ 71 h 117"/>
                    <a:gd name="T14" fmla="*/ 33 w 41"/>
                    <a:gd name="T15" fmla="*/ 35 h 117"/>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117"/>
                    <a:gd name="T26" fmla="*/ 41 w 41"/>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117">
                      <a:moveTo>
                        <a:pt x="33" y="35"/>
                      </a:moveTo>
                      <a:lnTo>
                        <a:pt x="41" y="24"/>
                      </a:lnTo>
                      <a:lnTo>
                        <a:pt x="39" y="0"/>
                      </a:lnTo>
                      <a:lnTo>
                        <a:pt x="10" y="28"/>
                      </a:lnTo>
                      <a:lnTo>
                        <a:pt x="0" y="88"/>
                      </a:lnTo>
                      <a:lnTo>
                        <a:pt x="10" y="117"/>
                      </a:lnTo>
                      <a:lnTo>
                        <a:pt x="31" y="71"/>
                      </a:lnTo>
                      <a:lnTo>
                        <a:pt x="33" y="35"/>
                      </a:lnTo>
                    </a:path>
                  </a:pathLst>
                </a:custGeom>
                <a:solidFill>
                  <a:srgbClr val="00B0F0"/>
                </a:solidFill>
                <a:ln w="3175">
                  <a:solidFill>
                    <a:schemeClr val="tx1"/>
                  </a:solidFill>
                  <a:round/>
                  <a:headEnd/>
                  <a:tailEnd/>
                </a:ln>
              </p:spPr>
              <p:txBody>
                <a:bodyPr/>
                <a:lstStyle/>
                <a:p>
                  <a:endParaRPr lang="en-US" altLang="en-US">
                    <a:solidFill>
                      <a:srgbClr val="3399CC"/>
                    </a:solidFill>
                  </a:endParaRPr>
                </a:p>
              </p:txBody>
            </p:sp>
            <p:sp>
              <p:nvSpPr>
                <p:cNvPr id="223" name="Freeform 70"/>
                <p:cNvSpPr>
                  <a:spLocks/>
                </p:cNvSpPr>
                <p:nvPr/>
              </p:nvSpPr>
              <p:spPr bwMode="auto">
                <a:xfrm>
                  <a:off x="3044" y="1887"/>
                  <a:ext cx="16" cy="21"/>
                </a:xfrm>
                <a:custGeom>
                  <a:avLst/>
                  <a:gdLst>
                    <a:gd name="T0" fmla="*/ 13 w 22"/>
                    <a:gd name="T1" fmla="*/ 0 h 31"/>
                    <a:gd name="T2" fmla="*/ 3 w 22"/>
                    <a:gd name="T3" fmla="*/ 0 h 31"/>
                    <a:gd name="T4" fmla="*/ 0 w 22"/>
                    <a:gd name="T5" fmla="*/ 5 h 31"/>
                    <a:gd name="T6" fmla="*/ 13 w 22"/>
                    <a:gd name="T7" fmla="*/ 31 h 31"/>
                    <a:gd name="T8" fmla="*/ 22 w 22"/>
                    <a:gd name="T9" fmla="*/ 29 h 31"/>
                    <a:gd name="T10" fmla="*/ 13 w 22"/>
                    <a:gd name="T11" fmla="*/ 20 h 31"/>
                    <a:gd name="T12" fmla="*/ 13 w 22"/>
                    <a:gd name="T13" fmla="*/ 14 h 31"/>
                    <a:gd name="T14" fmla="*/ 16 w 22"/>
                    <a:gd name="T15" fmla="*/ 18 h 31"/>
                    <a:gd name="T16" fmla="*/ 13 w 22"/>
                    <a:gd name="T17" fmla="*/ 0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31"/>
                    <a:gd name="T29" fmla="*/ 22 w 22"/>
                    <a:gd name="T30" fmla="*/ 31 h 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31">
                      <a:moveTo>
                        <a:pt x="13" y="0"/>
                      </a:moveTo>
                      <a:lnTo>
                        <a:pt x="3" y="0"/>
                      </a:lnTo>
                      <a:lnTo>
                        <a:pt x="0" y="5"/>
                      </a:lnTo>
                      <a:lnTo>
                        <a:pt x="13" y="31"/>
                      </a:lnTo>
                      <a:lnTo>
                        <a:pt x="22" y="29"/>
                      </a:lnTo>
                      <a:lnTo>
                        <a:pt x="13" y="20"/>
                      </a:lnTo>
                      <a:lnTo>
                        <a:pt x="13" y="14"/>
                      </a:lnTo>
                      <a:lnTo>
                        <a:pt x="16" y="18"/>
                      </a:lnTo>
                      <a:lnTo>
                        <a:pt x="13" y="0"/>
                      </a:lnTo>
                    </a:path>
                  </a:pathLst>
                </a:custGeom>
                <a:solidFill>
                  <a:srgbClr val="00FF00"/>
                </a:solidFill>
                <a:ln w="3175">
                  <a:solidFill>
                    <a:schemeClr val="tx1"/>
                  </a:solidFill>
                  <a:round/>
                  <a:headEnd/>
                  <a:tailEnd/>
                </a:ln>
              </p:spPr>
              <p:txBody>
                <a:bodyPr/>
                <a:lstStyle/>
                <a:p>
                  <a:endParaRPr lang="en-US" altLang="en-US"/>
                </a:p>
              </p:txBody>
            </p:sp>
          </p:grpSp>
          <p:sp>
            <p:nvSpPr>
              <p:cNvPr id="200" name="Freeform 85"/>
              <p:cNvSpPr>
                <a:spLocks/>
              </p:cNvSpPr>
              <p:nvPr/>
            </p:nvSpPr>
            <p:spPr bwMode="auto">
              <a:xfrm>
                <a:off x="6443663" y="5853113"/>
                <a:ext cx="203200" cy="177800"/>
              </a:xfrm>
              <a:custGeom>
                <a:avLst/>
                <a:gdLst>
                  <a:gd name="T0" fmla="*/ 151 w 180"/>
                  <a:gd name="T1" fmla="*/ 95 h 159"/>
                  <a:gd name="T2" fmla="*/ 168 w 180"/>
                  <a:gd name="T3" fmla="*/ 88 h 159"/>
                  <a:gd name="T4" fmla="*/ 148 w 180"/>
                  <a:gd name="T5" fmla="*/ 69 h 159"/>
                  <a:gd name="T6" fmla="*/ 173 w 180"/>
                  <a:gd name="T7" fmla="*/ 22 h 159"/>
                  <a:gd name="T8" fmla="*/ 180 w 180"/>
                  <a:gd name="T9" fmla="*/ 0 h 159"/>
                  <a:gd name="T10" fmla="*/ 126 w 180"/>
                  <a:gd name="T11" fmla="*/ 46 h 159"/>
                  <a:gd name="T12" fmla="*/ 57 w 180"/>
                  <a:gd name="T13" fmla="*/ 68 h 159"/>
                  <a:gd name="T14" fmla="*/ 38 w 180"/>
                  <a:gd name="T15" fmla="*/ 97 h 159"/>
                  <a:gd name="T16" fmla="*/ 0 w 180"/>
                  <a:gd name="T17" fmla="*/ 122 h 159"/>
                  <a:gd name="T18" fmla="*/ 40 w 180"/>
                  <a:gd name="T19" fmla="*/ 155 h 159"/>
                  <a:gd name="T20" fmla="*/ 60 w 180"/>
                  <a:gd name="T21" fmla="*/ 155 h 159"/>
                  <a:gd name="T22" fmla="*/ 84 w 180"/>
                  <a:gd name="T23" fmla="*/ 159 h 159"/>
                  <a:gd name="T24" fmla="*/ 126 w 180"/>
                  <a:gd name="T25" fmla="*/ 120 h 159"/>
                  <a:gd name="T26" fmla="*/ 151 w 180"/>
                  <a:gd name="T27" fmla="*/ 95 h 1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0"/>
                  <a:gd name="T43" fmla="*/ 0 h 159"/>
                  <a:gd name="T44" fmla="*/ 180 w 180"/>
                  <a:gd name="T45" fmla="*/ 159 h 1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0" h="159">
                    <a:moveTo>
                      <a:pt x="151" y="95"/>
                    </a:moveTo>
                    <a:lnTo>
                      <a:pt x="168" y="88"/>
                    </a:lnTo>
                    <a:lnTo>
                      <a:pt x="148" y="69"/>
                    </a:lnTo>
                    <a:lnTo>
                      <a:pt x="173" y="22"/>
                    </a:lnTo>
                    <a:lnTo>
                      <a:pt x="180" y="0"/>
                    </a:lnTo>
                    <a:lnTo>
                      <a:pt x="126" y="46"/>
                    </a:lnTo>
                    <a:lnTo>
                      <a:pt x="57" y="68"/>
                    </a:lnTo>
                    <a:lnTo>
                      <a:pt x="38" y="97"/>
                    </a:lnTo>
                    <a:lnTo>
                      <a:pt x="0" y="122"/>
                    </a:lnTo>
                    <a:lnTo>
                      <a:pt x="40" y="155"/>
                    </a:lnTo>
                    <a:lnTo>
                      <a:pt x="60" y="155"/>
                    </a:lnTo>
                    <a:lnTo>
                      <a:pt x="84" y="159"/>
                    </a:lnTo>
                    <a:lnTo>
                      <a:pt x="126" y="120"/>
                    </a:lnTo>
                    <a:lnTo>
                      <a:pt x="151" y="95"/>
                    </a:lnTo>
                  </a:path>
                </a:pathLst>
              </a:custGeom>
              <a:solidFill>
                <a:srgbClr val="00B0F0"/>
              </a:solidFill>
              <a:ln w="3175">
                <a:solidFill>
                  <a:schemeClr val="tx1"/>
                </a:solidFill>
                <a:round/>
                <a:headEnd/>
                <a:tailEnd/>
              </a:ln>
            </p:spPr>
            <p:txBody>
              <a:bodyPr/>
              <a:lstStyle/>
              <a:p>
                <a:endParaRPr lang="en-US" altLang="en-US">
                  <a:solidFill>
                    <a:srgbClr val="3399CC"/>
                  </a:solidFill>
                </a:endParaRPr>
              </a:p>
            </p:txBody>
          </p:sp>
          <p:sp>
            <p:nvSpPr>
              <p:cNvPr id="201" name="Freeform 104" descr="Light upward diagonal"/>
              <p:cNvSpPr>
                <a:spLocks/>
              </p:cNvSpPr>
              <p:nvPr/>
            </p:nvSpPr>
            <p:spPr bwMode="auto">
              <a:xfrm>
                <a:off x="3868738" y="3844925"/>
                <a:ext cx="17462" cy="4763"/>
              </a:xfrm>
              <a:custGeom>
                <a:avLst/>
                <a:gdLst>
                  <a:gd name="T0" fmla="*/ 2147483647 w 15"/>
                  <a:gd name="T1" fmla="*/ 0 h 6"/>
                  <a:gd name="T2" fmla="*/ 2147483647 w 15"/>
                  <a:gd name="T3" fmla="*/ 0 h 6"/>
                  <a:gd name="T4" fmla="*/ 0 w 15"/>
                  <a:gd name="T5" fmla="*/ 2147483647 h 6"/>
                  <a:gd name="T6" fmla="*/ 2147483647 w 15"/>
                  <a:gd name="T7" fmla="*/ 0 h 6"/>
                  <a:gd name="T8" fmla="*/ 0 60000 65536"/>
                  <a:gd name="T9" fmla="*/ 0 60000 65536"/>
                  <a:gd name="T10" fmla="*/ 0 60000 65536"/>
                  <a:gd name="T11" fmla="*/ 0 60000 65536"/>
                  <a:gd name="T12" fmla="*/ 0 w 15"/>
                  <a:gd name="T13" fmla="*/ 0 h 6"/>
                  <a:gd name="T14" fmla="*/ 15 w 15"/>
                  <a:gd name="T15" fmla="*/ 6 h 6"/>
                </a:gdLst>
                <a:ahLst/>
                <a:cxnLst>
                  <a:cxn ang="T8">
                    <a:pos x="T0" y="T1"/>
                  </a:cxn>
                  <a:cxn ang="T9">
                    <a:pos x="T2" y="T3"/>
                  </a:cxn>
                  <a:cxn ang="T10">
                    <a:pos x="T4" y="T5"/>
                  </a:cxn>
                  <a:cxn ang="T11">
                    <a:pos x="T6" y="T7"/>
                  </a:cxn>
                </a:cxnLst>
                <a:rect l="T12" t="T13" r="T14" b="T15"/>
                <a:pathLst>
                  <a:path w="15" h="6">
                    <a:moveTo>
                      <a:pt x="15" y="0"/>
                    </a:moveTo>
                    <a:lnTo>
                      <a:pt x="2" y="0"/>
                    </a:lnTo>
                    <a:lnTo>
                      <a:pt x="0" y="6"/>
                    </a:lnTo>
                    <a:lnTo>
                      <a:pt x="15" y="0"/>
                    </a:lnTo>
                  </a:path>
                </a:pathLst>
              </a:custGeom>
              <a:pattFill prst="ltUpDiag">
                <a:fgClr>
                  <a:srgbClr val="FF0000"/>
                </a:fgClr>
                <a:bgClr>
                  <a:srgbClr val="FFFFFF"/>
                </a:bgClr>
              </a:pattFill>
              <a:ln w="3175">
                <a:solidFill>
                  <a:schemeClr val="tx1"/>
                </a:solidFill>
                <a:round/>
                <a:headEnd/>
                <a:tailEnd/>
              </a:ln>
            </p:spPr>
            <p:txBody>
              <a:bodyPr/>
              <a:lstStyle/>
              <a:p>
                <a:endParaRPr lang="en-GB"/>
              </a:p>
            </p:txBody>
          </p:sp>
          <p:sp>
            <p:nvSpPr>
              <p:cNvPr id="202" name="Freeform 105" descr="Light upward diagonal"/>
              <p:cNvSpPr>
                <a:spLocks/>
              </p:cNvSpPr>
              <p:nvPr/>
            </p:nvSpPr>
            <p:spPr bwMode="auto">
              <a:xfrm>
                <a:off x="3830638" y="3846513"/>
                <a:ext cx="23812" cy="3175"/>
              </a:xfrm>
              <a:custGeom>
                <a:avLst/>
                <a:gdLst>
                  <a:gd name="T0" fmla="*/ 2147483647 w 22"/>
                  <a:gd name="T1" fmla="*/ 2147483647 h 4"/>
                  <a:gd name="T2" fmla="*/ 2147483647 w 22"/>
                  <a:gd name="T3" fmla="*/ 0 h 4"/>
                  <a:gd name="T4" fmla="*/ 0 w 22"/>
                  <a:gd name="T5" fmla="*/ 0 h 4"/>
                  <a:gd name="T6" fmla="*/ 2147483647 w 22"/>
                  <a:gd name="T7" fmla="*/ 2147483647 h 4"/>
                  <a:gd name="T8" fmla="*/ 2147483647 w 22"/>
                  <a:gd name="T9" fmla="*/ 2147483647 h 4"/>
                  <a:gd name="T10" fmla="*/ 0 60000 65536"/>
                  <a:gd name="T11" fmla="*/ 0 60000 65536"/>
                  <a:gd name="T12" fmla="*/ 0 60000 65536"/>
                  <a:gd name="T13" fmla="*/ 0 60000 65536"/>
                  <a:gd name="T14" fmla="*/ 0 60000 65536"/>
                  <a:gd name="T15" fmla="*/ 0 w 22"/>
                  <a:gd name="T16" fmla="*/ 0 h 4"/>
                  <a:gd name="T17" fmla="*/ 22 w 22"/>
                  <a:gd name="T18" fmla="*/ 4 h 4"/>
                </a:gdLst>
                <a:ahLst/>
                <a:cxnLst>
                  <a:cxn ang="T10">
                    <a:pos x="T0" y="T1"/>
                  </a:cxn>
                  <a:cxn ang="T11">
                    <a:pos x="T2" y="T3"/>
                  </a:cxn>
                  <a:cxn ang="T12">
                    <a:pos x="T4" y="T5"/>
                  </a:cxn>
                  <a:cxn ang="T13">
                    <a:pos x="T6" y="T7"/>
                  </a:cxn>
                  <a:cxn ang="T14">
                    <a:pos x="T8" y="T9"/>
                  </a:cxn>
                </a:cxnLst>
                <a:rect l="T15" t="T16" r="T17" b="T18"/>
                <a:pathLst>
                  <a:path w="22" h="4">
                    <a:moveTo>
                      <a:pt x="22" y="2"/>
                    </a:moveTo>
                    <a:lnTo>
                      <a:pt x="22" y="0"/>
                    </a:lnTo>
                    <a:lnTo>
                      <a:pt x="0" y="0"/>
                    </a:lnTo>
                    <a:lnTo>
                      <a:pt x="8" y="4"/>
                    </a:lnTo>
                    <a:lnTo>
                      <a:pt x="22" y="2"/>
                    </a:lnTo>
                  </a:path>
                </a:pathLst>
              </a:custGeom>
              <a:pattFill prst="ltUpDiag">
                <a:fgClr>
                  <a:srgbClr val="FF0000"/>
                </a:fgClr>
                <a:bgClr>
                  <a:srgbClr val="FFFFFF"/>
                </a:bgClr>
              </a:pattFill>
              <a:ln w="3175">
                <a:solidFill>
                  <a:schemeClr val="tx1"/>
                </a:solidFill>
                <a:round/>
                <a:headEnd/>
                <a:tailEnd/>
              </a:ln>
            </p:spPr>
            <p:txBody>
              <a:bodyPr/>
              <a:lstStyle/>
              <a:p>
                <a:endParaRPr lang="en-GB"/>
              </a:p>
            </p:txBody>
          </p:sp>
          <p:sp>
            <p:nvSpPr>
              <p:cNvPr id="203" name="Freeform 106" descr="Light upward diagonal"/>
              <p:cNvSpPr>
                <a:spLocks/>
              </p:cNvSpPr>
              <p:nvPr/>
            </p:nvSpPr>
            <p:spPr bwMode="auto">
              <a:xfrm>
                <a:off x="3797300" y="3846513"/>
                <a:ext cx="28575" cy="9525"/>
              </a:xfrm>
              <a:custGeom>
                <a:avLst/>
                <a:gdLst>
                  <a:gd name="T0" fmla="*/ 2147483647 w 26"/>
                  <a:gd name="T1" fmla="*/ 2147483647 h 9"/>
                  <a:gd name="T2" fmla="*/ 2147483647 w 26"/>
                  <a:gd name="T3" fmla="*/ 0 h 9"/>
                  <a:gd name="T4" fmla="*/ 2147483647 w 26"/>
                  <a:gd name="T5" fmla="*/ 2147483647 h 9"/>
                  <a:gd name="T6" fmla="*/ 0 w 26"/>
                  <a:gd name="T7" fmla="*/ 2147483647 h 9"/>
                  <a:gd name="T8" fmla="*/ 2147483647 w 26"/>
                  <a:gd name="T9" fmla="*/ 2147483647 h 9"/>
                  <a:gd name="T10" fmla="*/ 0 60000 65536"/>
                  <a:gd name="T11" fmla="*/ 0 60000 65536"/>
                  <a:gd name="T12" fmla="*/ 0 60000 65536"/>
                  <a:gd name="T13" fmla="*/ 0 60000 65536"/>
                  <a:gd name="T14" fmla="*/ 0 60000 65536"/>
                  <a:gd name="T15" fmla="*/ 0 w 26"/>
                  <a:gd name="T16" fmla="*/ 0 h 9"/>
                  <a:gd name="T17" fmla="*/ 26 w 26"/>
                  <a:gd name="T18" fmla="*/ 9 h 9"/>
                </a:gdLst>
                <a:ahLst/>
                <a:cxnLst>
                  <a:cxn ang="T10">
                    <a:pos x="T0" y="T1"/>
                  </a:cxn>
                  <a:cxn ang="T11">
                    <a:pos x="T2" y="T3"/>
                  </a:cxn>
                  <a:cxn ang="T12">
                    <a:pos x="T4" y="T5"/>
                  </a:cxn>
                  <a:cxn ang="T13">
                    <a:pos x="T6" y="T7"/>
                  </a:cxn>
                  <a:cxn ang="T14">
                    <a:pos x="T8" y="T9"/>
                  </a:cxn>
                </a:cxnLst>
                <a:rect l="T15" t="T16" r="T17" b="T18"/>
                <a:pathLst>
                  <a:path w="26" h="9">
                    <a:moveTo>
                      <a:pt x="26" y="2"/>
                    </a:moveTo>
                    <a:lnTo>
                      <a:pt x="24" y="0"/>
                    </a:lnTo>
                    <a:lnTo>
                      <a:pt x="4" y="4"/>
                    </a:lnTo>
                    <a:lnTo>
                      <a:pt x="0" y="9"/>
                    </a:lnTo>
                    <a:lnTo>
                      <a:pt x="26" y="2"/>
                    </a:lnTo>
                  </a:path>
                </a:pathLst>
              </a:custGeom>
              <a:pattFill prst="ltUpDiag">
                <a:fgClr>
                  <a:srgbClr val="FF0000"/>
                </a:fgClr>
                <a:bgClr>
                  <a:srgbClr val="FFFFFF"/>
                </a:bgClr>
              </a:pattFill>
              <a:ln w="3175">
                <a:solidFill>
                  <a:schemeClr val="tx1"/>
                </a:solidFill>
                <a:round/>
                <a:headEnd/>
                <a:tailEnd/>
              </a:ln>
            </p:spPr>
            <p:txBody>
              <a:bodyPr/>
              <a:lstStyle/>
              <a:p>
                <a:endParaRPr lang="en-GB"/>
              </a:p>
            </p:txBody>
          </p:sp>
          <p:grpSp>
            <p:nvGrpSpPr>
              <p:cNvPr id="204" name="Group 113"/>
              <p:cNvGrpSpPr>
                <a:grpSpLocks/>
              </p:cNvGrpSpPr>
              <p:nvPr/>
            </p:nvGrpSpPr>
            <p:grpSpPr bwMode="auto">
              <a:xfrm>
                <a:off x="3825875" y="4691063"/>
                <a:ext cx="1101725" cy="1314450"/>
                <a:chOff x="2410" y="2970"/>
                <a:chExt cx="694" cy="828"/>
              </a:xfrm>
              <a:solidFill>
                <a:srgbClr val="FFFF00"/>
              </a:solidFill>
            </p:grpSpPr>
            <p:sp>
              <p:nvSpPr>
                <p:cNvPr id="217" name="Freeform 12"/>
                <p:cNvSpPr>
                  <a:spLocks/>
                </p:cNvSpPr>
                <p:nvPr/>
              </p:nvSpPr>
              <p:spPr bwMode="auto">
                <a:xfrm>
                  <a:off x="2734" y="3670"/>
                  <a:ext cx="192" cy="128"/>
                </a:xfrm>
                <a:custGeom>
                  <a:avLst/>
                  <a:gdLst>
                    <a:gd name="T0" fmla="*/ 252 w 270"/>
                    <a:gd name="T1" fmla="*/ 120 h 182"/>
                    <a:gd name="T2" fmla="*/ 239 w 270"/>
                    <a:gd name="T3" fmla="*/ 104 h 182"/>
                    <a:gd name="T4" fmla="*/ 263 w 270"/>
                    <a:gd name="T5" fmla="*/ 38 h 182"/>
                    <a:gd name="T6" fmla="*/ 270 w 270"/>
                    <a:gd name="T7" fmla="*/ 0 h 182"/>
                    <a:gd name="T8" fmla="*/ 224 w 270"/>
                    <a:gd name="T9" fmla="*/ 13 h 182"/>
                    <a:gd name="T10" fmla="*/ 171 w 270"/>
                    <a:gd name="T11" fmla="*/ 31 h 182"/>
                    <a:gd name="T12" fmla="*/ 110 w 270"/>
                    <a:gd name="T13" fmla="*/ 35 h 182"/>
                    <a:gd name="T14" fmla="*/ 62 w 270"/>
                    <a:gd name="T15" fmla="*/ 15 h 182"/>
                    <a:gd name="T16" fmla="*/ 26 w 270"/>
                    <a:gd name="T17" fmla="*/ 15 h 182"/>
                    <a:gd name="T18" fmla="*/ 0 w 270"/>
                    <a:gd name="T19" fmla="*/ 37 h 182"/>
                    <a:gd name="T20" fmla="*/ 22 w 270"/>
                    <a:gd name="T21" fmla="*/ 84 h 182"/>
                    <a:gd name="T22" fmla="*/ 46 w 270"/>
                    <a:gd name="T23" fmla="*/ 88 h 182"/>
                    <a:gd name="T24" fmla="*/ 91 w 270"/>
                    <a:gd name="T25" fmla="*/ 117 h 182"/>
                    <a:gd name="T26" fmla="*/ 97 w 270"/>
                    <a:gd name="T27" fmla="*/ 117 h 182"/>
                    <a:gd name="T28" fmla="*/ 142 w 270"/>
                    <a:gd name="T29" fmla="*/ 139 h 182"/>
                    <a:gd name="T30" fmla="*/ 159 w 270"/>
                    <a:gd name="T31" fmla="*/ 140 h 182"/>
                    <a:gd name="T32" fmla="*/ 212 w 270"/>
                    <a:gd name="T33" fmla="*/ 182 h 182"/>
                    <a:gd name="T34" fmla="*/ 233 w 270"/>
                    <a:gd name="T35" fmla="*/ 182 h 182"/>
                    <a:gd name="T36" fmla="*/ 244 w 270"/>
                    <a:gd name="T37" fmla="*/ 161 h 182"/>
                    <a:gd name="T38" fmla="*/ 252 w 270"/>
                    <a:gd name="T39" fmla="*/ 120 h 1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70"/>
                    <a:gd name="T61" fmla="*/ 0 h 182"/>
                    <a:gd name="T62" fmla="*/ 270 w 270"/>
                    <a:gd name="T63" fmla="*/ 182 h 18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70" h="182">
                      <a:moveTo>
                        <a:pt x="252" y="120"/>
                      </a:moveTo>
                      <a:lnTo>
                        <a:pt x="239" y="104"/>
                      </a:lnTo>
                      <a:lnTo>
                        <a:pt x="263" y="38"/>
                      </a:lnTo>
                      <a:lnTo>
                        <a:pt x="270" y="0"/>
                      </a:lnTo>
                      <a:lnTo>
                        <a:pt x="224" y="13"/>
                      </a:lnTo>
                      <a:lnTo>
                        <a:pt x="171" y="31"/>
                      </a:lnTo>
                      <a:lnTo>
                        <a:pt x="110" y="35"/>
                      </a:lnTo>
                      <a:lnTo>
                        <a:pt x="62" y="15"/>
                      </a:lnTo>
                      <a:lnTo>
                        <a:pt x="26" y="15"/>
                      </a:lnTo>
                      <a:lnTo>
                        <a:pt x="0" y="37"/>
                      </a:lnTo>
                      <a:lnTo>
                        <a:pt x="22" y="84"/>
                      </a:lnTo>
                      <a:lnTo>
                        <a:pt x="46" y="88"/>
                      </a:lnTo>
                      <a:lnTo>
                        <a:pt x="91" y="117"/>
                      </a:lnTo>
                      <a:lnTo>
                        <a:pt x="97" y="117"/>
                      </a:lnTo>
                      <a:lnTo>
                        <a:pt x="142" y="139"/>
                      </a:lnTo>
                      <a:lnTo>
                        <a:pt x="159" y="140"/>
                      </a:lnTo>
                      <a:lnTo>
                        <a:pt x="212" y="182"/>
                      </a:lnTo>
                      <a:lnTo>
                        <a:pt x="233" y="182"/>
                      </a:lnTo>
                      <a:lnTo>
                        <a:pt x="244" y="161"/>
                      </a:lnTo>
                      <a:lnTo>
                        <a:pt x="252" y="120"/>
                      </a:lnTo>
                    </a:path>
                  </a:pathLst>
                </a:custGeom>
                <a:solidFill>
                  <a:srgbClr val="00B0F0"/>
                </a:solidFill>
                <a:ln w="3175">
                  <a:solidFill>
                    <a:schemeClr val="tx1"/>
                  </a:solidFill>
                  <a:round/>
                  <a:headEnd/>
                  <a:tailEnd/>
                </a:ln>
              </p:spPr>
              <p:txBody>
                <a:bodyPr/>
                <a:lstStyle/>
                <a:p>
                  <a:endParaRPr lang="en-US" altLang="en-US">
                    <a:solidFill>
                      <a:srgbClr val="3399CC"/>
                    </a:solidFill>
                  </a:endParaRPr>
                </a:p>
              </p:txBody>
            </p:sp>
            <p:sp>
              <p:nvSpPr>
                <p:cNvPr id="218" name="Freeform 43"/>
                <p:cNvSpPr>
                  <a:spLocks/>
                </p:cNvSpPr>
                <p:nvPr/>
              </p:nvSpPr>
              <p:spPr bwMode="auto">
                <a:xfrm>
                  <a:off x="2472" y="3427"/>
                  <a:ext cx="97" cy="188"/>
                </a:xfrm>
                <a:custGeom>
                  <a:avLst/>
                  <a:gdLst>
                    <a:gd name="T0" fmla="*/ 137 w 137"/>
                    <a:gd name="T1" fmla="*/ 93 h 268"/>
                    <a:gd name="T2" fmla="*/ 124 w 137"/>
                    <a:gd name="T3" fmla="*/ 42 h 268"/>
                    <a:gd name="T4" fmla="*/ 124 w 137"/>
                    <a:gd name="T5" fmla="*/ 29 h 268"/>
                    <a:gd name="T6" fmla="*/ 108 w 137"/>
                    <a:gd name="T7" fmla="*/ 12 h 268"/>
                    <a:gd name="T8" fmla="*/ 93 w 137"/>
                    <a:gd name="T9" fmla="*/ 0 h 268"/>
                    <a:gd name="T10" fmla="*/ 79 w 137"/>
                    <a:gd name="T11" fmla="*/ 12 h 268"/>
                    <a:gd name="T12" fmla="*/ 40 w 137"/>
                    <a:gd name="T13" fmla="*/ 36 h 268"/>
                    <a:gd name="T14" fmla="*/ 13 w 137"/>
                    <a:gd name="T15" fmla="*/ 42 h 268"/>
                    <a:gd name="T16" fmla="*/ 0 w 137"/>
                    <a:gd name="T17" fmla="*/ 38 h 268"/>
                    <a:gd name="T18" fmla="*/ 7 w 137"/>
                    <a:gd name="T19" fmla="*/ 69 h 268"/>
                    <a:gd name="T20" fmla="*/ 18 w 137"/>
                    <a:gd name="T21" fmla="*/ 125 h 268"/>
                    <a:gd name="T22" fmla="*/ 15 w 137"/>
                    <a:gd name="T23" fmla="*/ 149 h 268"/>
                    <a:gd name="T24" fmla="*/ 13 w 137"/>
                    <a:gd name="T25" fmla="*/ 166 h 268"/>
                    <a:gd name="T26" fmla="*/ 7 w 137"/>
                    <a:gd name="T27" fmla="*/ 220 h 268"/>
                    <a:gd name="T28" fmla="*/ 11 w 137"/>
                    <a:gd name="T29" fmla="*/ 246 h 268"/>
                    <a:gd name="T30" fmla="*/ 26 w 137"/>
                    <a:gd name="T31" fmla="*/ 268 h 268"/>
                    <a:gd name="T32" fmla="*/ 62 w 137"/>
                    <a:gd name="T33" fmla="*/ 237 h 268"/>
                    <a:gd name="T34" fmla="*/ 86 w 137"/>
                    <a:gd name="T35" fmla="*/ 233 h 268"/>
                    <a:gd name="T36" fmla="*/ 113 w 137"/>
                    <a:gd name="T37" fmla="*/ 220 h 268"/>
                    <a:gd name="T38" fmla="*/ 126 w 137"/>
                    <a:gd name="T39" fmla="*/ 144 h 268"/>
                    <a:gd name="T40" fmla="*/ 137 w 137"/>
                    <a:gd name="T41" fmla="*/ 93 h 26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7"/>
                    <a:gd name="T64" fmla="*/ 0 h 268"/>
                    <a:gd name="T65" fmla="*/ 137 w 137"/>
                    <a:gd name="T66" fmla="*/ 268 h 26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7" h="268">
                      <a:moveTo>
                        <a:pt x="137" y="93"/>
                      </a:moveTo>
                      <a:lnTo>
                        <a:pt x="124" y="42"/>
                      </a:lnTo>
                      <a:lnTo>
                        <a:pt x="124" y="29"/>
                      </a:lnTo>
                      <a:lnTo>
                        <a:pt x="108" y="12"/>
                      </a:lnTo>
                      <a:lnTo>
                        <a:pt x="93" y="0"/>
                      </a:lnTo>
                      <a:lnTo>
                        <a:pt x="79" y="12"/>
                      </a:lnTo>
                      <a:lnTo>
                        <a:pt x="40" y="36"/>
                      </a:lnTo>
                      <a:lnTo>
                        <a:pt x="13" y="42"/>
                      </a:lnTo>
                      <a:lnTo>
                        <a:pt x="0" y="38"/>
                      </a:lnTo>
                      <a:lnTo>
                        <a:pt x="7" y="69"/>
                      </a:lnTo>
                      <a:lnTo>
                        <a:pt x="18" y="125"/>
                      </a:lnTo>
                      <a:lnTo>
                        <a:pt x="15" y="149"/>
                      </a:lnTo>
                      <a:lnTo>
                        <a:pt x="13" y="166"/>
                      </a:lnTo>
                      <a:lnTo>
                        <a:pt x="7" y="220"/>
                      </a:lnTo>
                      <a:lnTo>
                        <a:pt x="11" y="246"/>
                      </a:lnTo>
                      <a:lnTo>
                        <a:pt x="26" y="268"/>
                      </a:lnTo>
                      <a:lnTo>
                        <a:pt x="62" y="237"/>
                      </a:lnTo>
                      <a:lnTo>
                        <a:pt x="86" y="233"/>
                      </a:lnTo>
                      <a:lnTo>
                        <a:pt x="113" y="220"/>
                      </a:lnTo>
                      <a:lnTo>
                        <a:pt x="126" y="144"/>
                      </a:lnTo>
                      <a:lnTo>
                        <a:pt x="137" y="93"/>
                      </a:lnTo>
                    </a:path>
                  </a:pathLst>
                </a:custGeom>
                <a:solidFill>
                  <a:srgbClr val="00B0F0"/>
                </a:solidFill>
                <a:ln w="3175">
                  <a:solidFill>
                    <a:schemeClr val="tx1"/>
                  </a:solidFill>
                  <a:round/>
                  <a:headEnd/>
                  <a:tailEnd/>
                </a:ln>
              </p:spPr>
              <p:txBody>
                <a:bodyPr/>
                <a:lstStyle/>
                <a:p>
                  <a:endParaRPr lang="en-US" altLang="en-US">
                    <a:solidFill>
                      <a:srgbClr val="3399CC"/>
                    </a:solidFill>
                  </a:endParaRPr>
                </a:p>
              </p:txBody>
            </p:sp>
            <p:sp>
              <p:nvSpPr>
                <p:cNvPr id="219" name="Freeform 113"/>
                <p:cNvSpPr>
                  <a:spLocks/>
                </p:cNvSpPr>
                <p:nvPr/>
              </p:nvSpPr>
              <p:spPr bwMode="auto">
                <a:xfrm>
                  <a:off x="2410" y="2970"/>
                  <a:ext cx="694" cy="726"/>
                </a:xfrm>
                <a:custGeom>
                  <a:avLst/>
                  <a:gdLst>
                    <a:gd name="T0" fmla="*/ 521 w 978"/>
                    <a:gd name="T1" fmla="*/ 51 h 1033"/>
                    <a:gd name="T2" fmla="*/ 455 w 978"/>
                    <a:gd name="T3" fmla="*/ 31 h 1033"/>
                    <a:gd name="T4" fmla="*/ 410 w 978"/>
                    <a:gd name="T5" fmla="*/ 1 h 1033"/>
                    <a:gd name="T6" fmla="*/ 344 w 978"/>
                    <a:gd name="T7" fmla="*/ 25 h 1033"/>
                    <a:gd name="T8" fmla="*/ 288 w 978"/>
                    <a:gd name="T9" fmla="*/ 45 h 1033"/>
                    <a:gd name="T10" fmla="*/ 268 w 978"/>
                    <a:gd name="T11" fmla="*/ 76 h 1033"/>
                    <a:gd name="T12" fmla="*/ 213 w 978"/>
                    <a:gd name="T13" fmla="*/ 67 h 1033"/>
                    <a:gd name="T14" fmla="*/ 177 w 978"/>
                    <a:gd name="T15" fmla="*/ 109 h 1033"/>
                    <a:gd name="T16" fmla="*/ 175 w 978"/>
                    <a:gd name="T17" fmla="*/ 83 h 1033"/>
                    <a:gd name="T18" fmla="*/ 147 w 978"/>
                    <a:gd name="T19" fmla="*/ 63 h 1033"/>
                    <a:gd name="T20" fmla="*/ 96 w 978"/>
                    <a:gd name="T21" fmla="*/ 109 h 1033"/>
                    <a:gd name="T22" fmla="*/ 33 w 978"/>
                    <a:gd name="T23" fmla="*/ 103 h 1033"/>
                    <a:gd name="T24" fmla="*/ 22 w 978"/>
                    <a:gd name="T25" fmla="*/ 184 h 1033"/>
                    <a:gd name="T26" fmla="*/ 12 w 978"/>
                    <a:gd name="T27" fmla="*/ 248 h 1033"/>
                    <a:gd name="T28" fmla="*/ 56 w 978"/>
                    <a:gd name="T29" fmla="*/ 310 h 1033"/>
                    <a:gd name="T30" fmla="*/ 53 w 978"/>
                    <a:gd name="T31" fmla="*/ 350 h 1033"/>
                    <a:gd name="T32" fmla="*/ 149 w 978"/>
                    <a:gd name="T33" fmla="*/ 286 h 1033"/>
                    <a:gd name="T34" fmla="*/ 226 w 978"/>
                    <a:gd name="T35" fmla="*/ 315 h 1033"/>
                    <a:gd name="T36" fmla="*/ 279 w 978"/>
                    <a:gd name="T37" fmla="*/ 384 h 1033"/>
                    <a:gd name="T38" fmla="*/ 315 w 978"/>
                    <a:gd name="T39" fmla="*/ 474 h 1033"/>
                    <a:gd name="T40" fmla="*/ 357 w 978"/>
                    <a:gd name="T41" fmla="*/ 521 h 1033"/>
                    <a:gd name="T42" fmla="*/ 428 w 978"/>
                    <a:gd name="T43" fmla="*/ 578 h 1033"/>
                    <a:gd name="T44" fmla="*/ 510 w 978"/>
                    <a:gd name="T45" fmla="*/ 660 h 1033"/>
                    <a:gd name="T46" fmla="*/ 550 w 978"/>
                    <a:gd name="T47" fmla="*/ 660 h 1033"/>
                    <a:gd name="T48" fmla="*/ 608 w 978"/>
                    <a:gd name="T49" fmla="*/ 703 h 1033"/>
                    <a:gd name="T50" fmla="*/ 632 w 978"/>
                    <a:gd name="T51" fmla="*/ 727 h 1033"/>
                    <a:gd name="T52" fmla="*/ 672 w 978"/>
                    <a:gd name="T53" fmla="*/ 765 h 1033"/>
                    <a:gd name="T54" fmla="*/ 731 w 978"/>
                    <a:gd name="T55" fmla="*/ 785 h 1033"/>
                    <a:gd name="T56" fmla="*/ 772 w 978"/>
                    <a:gd name="T57" fmla="*/ 866 h 1033"/>
                    <a:gd name="T58" fmla="*/ 767 w 978"/>
                    <a:gd name="T59" fmla="*/ 966 h 1033"/>
                    <a:gd name="T60" fmla="*/ 767 w 978"/>
                    <a:gd name="T61" fmla="*/ 1033 h 1033"/>
                    <a:gd name="T62" fmla="*/ 827 w 978"/>
                    <a:gd name="T63" fmla="*/ 970 h 1033"/>
                    <a:gd name="T64" fmla="*/ 878 w 978"/>
                    <a:gd name="T65" fmla="*/ 902 h 1033"/>
                    <a:gd name="T66" fmla="*/ 813 w 978"/>
                    <a:gd name="T67" fmla="*/ 815 h 1033"/>
                    <a:gd name="T68" fmla="*/ 871 w 978"/>
                    <a:gd name="T69" fmla="*/ 734 h 1033"/>
                    <a:gd name="T70" fmla="*/ 933 w 978"/>
                    <a:gd name="T71" fmla="*/ 756 h 1033"/>
                    <a:gd name="T72" fmla="*/ 978 w 978"/>
                    <a:gd name="T73" fmla="*/ 787 h 1033"/>
                    <a:gd name="T74" fmla="*/ 911 w 978"/>
                    <a:gd name="T75" fmla="*/ 698 h 1033"/>
                    <a:gd name="T76" fmla="*/ 767 w 978"/>
                    <a:gd name="T77" fmla="*/ 632 h 1033"/>
                    <a:gd name="T78" fmla="*/ 754 w 978"/>
                    <a:gd name="T79" fmla="*/ 572 h 1033"/>
                    <a:gd name="T80" fmla="*/ 690 w 978"/>
                    <a:gd name="T81" fmla="*/ 576 h 1033"/>
                    <a:gd name="T82" fmla="*/ 592 w 978"/>
                    <a:gd name="T83" fmla="*/ 496 h 1033"/>
                    <a:gd name="T84" fmla="*/ 536 w 978"/>
                    <a:gd name="T85" fmla="*/ 384 h 1033"/>
                    <a:gd name="T86" fmla="*/ 444 w 978"/>
                    <a:gd name="T87" fmla="*/ 284 h 1033"/>
                    <a:gd name="T88" fmla="*/ 454 w 978"/>
                    <a:gd name="T89" fmla="*/ 226 h 1033"/>
                    <a:gd name="T90" fmla="*/ 448 w 978"/>
                    <a:gd name="T91" fmla="*/ 178 h 1033"/>
                    <a:gd name="T92" fmla="*/ 457 w 978"/>
                    <a:gd name="T93" fmla="*/ 178 h 1033"/>
                    <a:gd name="T94" fmla="*/ 508 w 978"/>
                    <a:gd name="T95" fmla="*/ 145 h 1033"/>
                    <a:gd name="T96" fmla="*/ 552 w 978"/>
                    <a:gd name="T97" fmla="*/ 140 h 1033"/>
                    <a:gd name="T98" fmla="*/ 574 w 978"/>
                    <a:gd name="T99" fmla="*/ 153 h 1033"/>
                    <a:gd name="T100" fmla="*/ 556 w 978"/>
                    <a:gd name="T101" fmla="*/ 98 h 1033"/>
                    <a:gd name="T102" fmla="*/ 559 w 978"/>
                    <a:gd name="T103" fmla="*/ 54 h 10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978"/>
                    <a:gd name="T157" fmla="*/ 0 h 1033"/>
                    <a:gd name="T158" fmla="*/ 978 w 978"/>
                    <a:gd name="T159" fmla="*/ 1033 h 10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978" h="1033">
                      <a:moveTo>
                        <a:pt x="559" y="54"/>
                      </a:moveTo>
                      <a:lnTo>
                        <a:pt x="521" y="51"/>
                      </a:lnTo>
                      <a:lnTo>
                        <a:pt x="499" y="45"/>
                      </a:lnTo>
                      <a:lnTo>
                        <a:pt x="455" y="31"/>
                      </a:lnTo>
                      <a:lnTo>
                        <a:pt x="435" y="0"/>
                      </a:lnTo>
                      <a:lnTo>
                        <a:pt x="410" y="1"/>
                      </a:lnTo>
                      <a:lnTo>
                        <a:pt x="381" y="1"/>
                      </a:lnTo>
                      <a:lnTo>
                        <a:pt x="344" y="25"/>
                      </a:lnTo>
                      <a:lnTo>
                        <a:pt x="308" y="12"/>
                      </a:lnTo>
                      <a:lnTo>
                        <a:pt x="288" y="45"/>
                      </a:lnTo>
                      <a:lnTo>
                        <a:pt x="277" y="62"/>
                      </a:lnTo>
                      <a:lnTo>
                        <a:pt x="268" y="76"/>
                      </a:lnTo>
                      <a:lnTo>
                        <a:pt x="228" y="62"/>
                      </a:lnTo>
                      <a:lnTo>
                        <a:pt x="213" y="67"/>
                      </a:lnTo>
                      <a:lnTo>
                        <a:pt x="195" y="118"/>
                      </a:lnTo>
                      <a:lnTo>
                        <a:pt x="177" y="109"/>
                      </a:lnTo>
                      <a:lnTo>
                        <a:pt x="169" y="98"/>
                      </a:lnTo>
                      <a:lnTo>
                        <a:pt x="175" y="83"/>
                      </a:lnTo>
                      <a:lnTo>
                        <a:pt x="166" y="93"/>
                      </a:lnTo>
                      <a:lnTo>
                        <a:pt x="147" y="63"/>
                      </a:lnTo>
                      <a:lnTo>
                        <a:pt x="127" y="67"/>
                      </a:lnTo>
                      <a:lnTo>
                        <a:pt x="96" y="109"/>
                      </a:lnTo>
                      <a:lnTo>
                        <a:pt x="51" y="107"/>
                      </a:lnTo>
                      <a:lnTo>
                        <a:pt x="33" y="103"/>
                      </a:lnTo>
                      <a:lnTo>
                        <a:pt x="25" y="138"/>
                      </a:lnTo>
                      <a:lnTo>
                        <a:pt x="22" y="184"/>
                      </a:lnTo>
                      <a:lnTo>
                        <a:pt x="0" y="209"/>
                      </a:lnTo>
                      <a:lnTo>
                        <a:pt x="12" y="248"/>
                      </a:lnTo>
                      <a:lnTo>
                        <a:pt x="16" y="297"/>
                      </a:lnTo>
                      <a:lnTo>
                        <a:pt x="56" y="310"/>
                      </a:lnTo>
                      <a:lnTo>
                        <a:pt x="67" y="322"/>
                      </a:lnTo>
                      <a:lnTo>
                        <a:pt x="53" y="350"/>
                      </a:lnTo>
                      <a:lnTo>
                        <a:pt x="102" y="337"/>
                      </a:lnTo>
                      <a:lnTo>
                        <a:pt x="149" y="286"/>
                      </a:lnTo>
                      <a:lnTo>
                        <a:pt x="178" y="289"/>
                      </a:lnTo>
                      <a:lnTo>
                        <a:pt x="226" y="315"/>
                      </a:lnTo>
                      <a:lnTo>
                        <a:pt x="262" y="333"/>
                      </a:lnTo>
                      <a:lnTo>
                        <a:pt x="279" y="384"/>
                      </a:lnTo>
                      <a:lnTo>
                        <a:pt x="297" y="450"/>
                      </a:lnTo>
                      <a:lnTo>
                        <a:pt x="315" y="474"/>
                      </a:lnTo>
                      <a:lnTo>
                        <a:pt x="350" y="506"/>
                      </a:lnTo>
                      <a:lnTo>
                        <a:pt x="357" y="521"/>
                      </a:lnTo>
                      <a:lnTo>
                        <a:pt x="381" y="530"/>
                      </a:lnTo>
                      <a:lnTo>
                        <a:pt x="428" y="578"/>
                      </a:lnTo>
                      <a:lnTo>
                        <a:pt x="468" y="629"/>
                      </a:lnTo>
                      <a:lnTo>
                        <a:pt x="510" y="660"/>
                      </a:lnTo>
                      <a:lnTo>
                        <a:pt x="530" y="650"/>
                      </a:lnTo>
                      <a:lnTo>
                        <a:pt x="550" y="660"/>
                      </a:lnTo>
                      <a:lnTo>
                        <a:pt x="583" y="681"/>
                      </a:lnTo>
                      <a:lnTo>
                        <a:pt x="608" y="703"/>
                      </a:lnTo>
                      <a:lnTo>
                        <a:pt x="630" y="714"/>
                      </a:lnTo>
                      <a:lnTo>
                        <a:pt x="632" y="727"/>
                      </a:lnTo>
                      <a:lnTo>
                        <a:pt x="659" y="722"/>
                      </a:lnTo>
                      <a:lnTo>
                        <a:pt x="672" y="765"/>
                      </a:lnTo>
                      <a:lnTo>
                        <a:pt x="703" y="793"/>
                      </a:lnTo>
                      <a:lnTo>
                        <a:pt x="731" y="785"/>
                      </a:lnTo>
                      <a:lnTo>
                        <a:pt x="745" y="802"/>
                      </a:lnTo>
                      <a:lnTo>
                        <a:pt x="772" y="866"/>
                      </a:lnTo>
                      <a:lnTo>
                        <a:pt x="791" y="933"/>
                      </a:lnTo>
                      <a:lnTo>
                        <a:pt x="767" y="966"/>
                      </a:lnTo>
                      <a:lnTo>
                        <a:pt x="745" y="1012"/>
                      </a:lnTo>
                      <a:lnTo>
                        <a:pt x="767" y="1033"/>
                      </a:lnTo>
                      <a:lnTo>
                        <a:pt x="789" y="1021"/>
                      </a:lnTo>
                      <a:lnTo>
                        <a:pt x="827" y="970"/>
                      </a:lnTo>
                      <a:lnTo>
                        <a:pt x="849" y="915"/>
                      </a:lnTo>
                      <a:lnTo>
                        <a:pt x="878" y="902"/>
                      </a:lnTo>
                      <a:lnTo>
                        <a:pt x="864" y="853"/>
                      </a:lnTo>
                      <a:lnTo>
                        <a:pt x="813" y="815"/>
                      </a:lnTo>
                      <a:lnTo>
                        <a:pt x="836" y="754"/>
                      </a:lnTo>
                      <a:lnTo>
                        <a:pt x="871" y="734"/>
                      </a:lnTo>
                      <a:lnTo>
                        <a:pt x="911" y="751"/>
                      </a:lnTo>
                      <a:lnTo>
                        <a:pt x="933" y="756"/>
                      </a:lnTo>
                      <a:lnTo>
                        <a:pt x="971" y="804"/>
                      </a:lnTo>
                      <a:lnTo>
                        <a:pt x="978" y="787"/>
                      </a:lnTo>
                      <a:lnTo>
                        <a:pt x="966" y="736"/>
                      </a:lnTo>
                      <a:lnTo>
                        <a:pt x="911" y="698"/>
                      </a:lnTo>
                      <a:lnTo>
                        <a:pt x="844" y="663"/>
                      </a:lnTo>
                      <a:lnTo>
                        <a:pt x="767" y="632"/>
                      </a:lnTo>
                      <a:lnTo>
                        <a:pt x="765" y="598"/>
                      </a:lnTo>
                      <a:lnTo>
                        <a:pt x="754" y="572"/>
                      </a:lnTo>
                      <a:lnTo>
                        <a:pt x="705" y="579"/>
                      </a:lnTo>
                      <a:lnTo>
                        <a:pt x="690" y="576"/>
                      </a:lnTo>
                      <a:lnTo>
                        <a:pt x="639" y="545"/>
                      </a:lnTo>
                      <a:lnTo>
                        <a:pt x="592" y="496"/>
                      </a:lnTo>
                      <a:lnTo>
                        <a:pt x="568" y="430"/>
                      </a:lnTo>
                      <a:lnTo>
                        <a:pt x="536" y="384"/>
                      </a:lnTo>
                      <a:lnTo>
                        <a:pt x="475" y="342"/>
                      </a:lnTo>
                      <a:lnTo>
                        <a:pt x="444" y="284"/>
                      </a:lnTo>
                      <a:lnTo>
                        <a:pt x="457" y="246"/>
                      </a:lnTo>
                      <a:lnTo>
                        <a:pt x="454" y="226"/>
                      </a:lnTo>
                      <a:lnTo>
                        <a:pt x="448" y="202"/>
                      </a:lnTo>
                      <a:lnTo>
                        <a:pt x="448" y="178"/>
                      </a:lnTo>
                      <a:lnTo>
                        <a:pt x="457" y="167"/>
                      </a:lnTo>
                      <a:lnTo>
                        <a:pt x="457" y="178"/>
                      </a:lnTo>
                      <a:lnTo>
                        <a:pt x="483" y="165"/>
                      </a:lnTo>
                      <a:lnTo>
                        <a:pt x="508" y="145"/>
                      </a:lnTo>
                      <a:lnTo>
                        <a:pt x="534" y="147"/>
                      </a:lnTo>
                      <a:lnTo>
                        <a:pt x="552" y="140"/>
                      </a:lnTo>
                      <a:lnTo>
                        <a:pt x="561" y="160"/>
                      </a:lnTo>
                      <a:lnTo>
                        <a:pt x="574" y="153"/>
                      </a:lnTo>
                      <a:lnTo>
                        <a:pt x="550" y="125"/>
                      </a:lnTo>
                      <a:lnTo>
                        <a:pt x="556" y="98"/>
                      </a:lnTo>
                      <a:lnTo>
                        <a:pt x="539" y="87"/>
                      </a:lnTo>
                      <a:lnTo>
                        <a:pt x="559" y="54"/>
                      </a:lnTo>
                    </a:path>
                  </a:pathLst>
                </a:custGeom>
                <a:solidFill>
                  <a:srgbClr val="00B0F0"/>
                </a:solidFill>
                <a:ln w="3175">
                  <a:solidFill>
                    <a:schemeClr val="tx1"/>
                  </a:solidFill>
                  <a:round/>
                  <a:headEnd/>
                  <a:tailEnd/>
                </a:ln>
              </p:spPr>
              <p:txBody>
                <a:bodyPr/>
                <a:lstStyle/>
                <a:p>
                  <a:endParaRPr lang="en-US" altLang="en-US">
                    <a:solidFill>
                      <a:srgbClr val="3399CC"/>
                    </a:solidFill>
                  </a:endParaRPr>
                </a:p>
              </p:txBody>
            </p:sp>
          </p:grpSp>
          <p:sp>
            <p:nvSpPr>
              <p:cNvPr id="205" name="Freeform 117"/>
              <p:cNvSpPr>
                <a:spLocks/>
              </p:cNvSpPr>
              <p:nvPr/>
            </p:nvSpPr>
            <p:spPr bwMode="auto">
              <a:xfrm>
                <a:off x="5016500" y="4427538"/>
                <a:ext cx="865188" cy="604837"/>
              </a:xfrm>
              <a:custGeom>
                <a:avLst/>
                <a:gdLst>
                  <a:gd name="T0" fmla="*/ 2147483647 w 769"/>
                  <a:gd name="T1" fmla="*/ 2147483647 h 542"/>
                  <a:gd name="T2" fmla="*/ 2147483647 w 769"/>
                  <a:gd name="T3" fmla="*/ 2147483647 h 542"/>
                  <a:gd name="T4" fmla="*/ 2147483647 w 769"/>
                  <a:gd name="T5" fmla="*/ 2147483647 h 542"/>
                  <a:gd name="T6" fmla="*/ 2147483647 w 769"/>
                  <a:gd name="T7" fmla="*/ 2147483647 h 542"/>
                  <a:gd name="T8" fmla="*/ 2147483647 w 769"/>
                  <a:gd name="T9" fmla="*/ 2147483647 h 542"/>
                  <a:gd name="T10" fmla="*/ 2147483647 w 769"/>
                  <a:gd name="T11" fmla="*/ 2147483647 h 542"/>
                  <a:gd name="T12" fmla="*/ 2147483647 w 769"/>
                  <a:gd name="T13" fmla="*/ 2147483647 h 542"/>
                  <a:gd name="T14" fmla="*/ 2147483647 w 769"/>
                  <a:gd name="T15" fmla="*/ 2147483647 h 542"/>
                  <a:gd name="T16" fmla="*/ 2147483647 w 769"/>
                  <a:gd name="T17" fmla="*/ 2147483647 h 542"/>
                  <a:gd name="T18" fmla="*/ 2147483647 w 769"/>
                  <a:gd name="T19" fmla="*/ 2147483647 h 542"/>
                  <a:gd name="T20" fmla="*/ 2147483647 w 769"/>
                  <a:gd name="T21" fmla="*/ 0 h 542"/>
                  <a:gd name="T22" fmla="*/ 2147483647 w 769"/>
                  <a:gd name="T23" fmla="*/ 2147483647 h 542"/>
                  <a:gd name="T24" fmla="*/ 2147483647 w 769"/>
                  <a:gd name="T25" fmla="*/ 2147483647 h 542"/>
                  <a:gd name="T26" fmla="*/ 2147483647 w 769"/>
                  <a:gd name="T27" fmla="*/ 2147483647 h 542"/>
                  <a:gd name="T28" fmla="*/ 2147483647 w 769"/>
                  <a:gd name="T29" fmla="*/ 2147483647 h 542"/>
                  <a:gd name="T30" fmla="*/ 2147483647 w 769"/>
                  <a:gd name="T31" fmla="*/ 2147483647 h 542"/>
                  <a:gd name="T32" fmla="*/ 2147483647 w 769"/>
                  <a:gd name="T33" fmla="*/ 2147483647 h 542"/>
                  <a:gd name="T34" fmla="*/ 2147483647 w 769"/>
                  <a:gd name="T35" fmla="*/ 2147483647 h 542"/>
                  <a:gd name="T36" fmla="*/ 2147483647 w 769"/>
                  <a:gd name="T37" fmla="*/ 2147483647 h 542"/>
                  <a:gd name="T38" fmla="*/ 2147483647 w 769"/>
                  <a:gd name="T39" fmla="*/ 2147483647 h 542"/>
                  <a:gd name="T40" fmla="*/ 2147483647 w 769"/>
                  <a:gd name="T41" fmla="*/ 2147483647 h 542"/>
                  <a:gd name="T42" fmla="*/ 2147483647 w 769"/>
                  <a:gd name="T43" fmla="*/ 2147483647 h 542"/>
                  <a:gd name="T44" fmla="*/ 2147483647 w 769"/>
                  <a:gd name="T45" fmla="*/ 2147483647 h 542"/>
                  <a:gd name="T46" fmla="*/ 2147483647 w 769"/>
                  <a:gd name="T47" fmla="*/ 2147483647 h 542"/>
                  <a:gd name="T48" fmla="*/ 2147483647 w 769"/>
                  <a:gd name="T49" fmla="*/ 2147483647 h 542"/>
                  <a:gd name="T50" fmla="*/ 2147483647 w 769"/>
                  <a:gd name="T51" fmla="*/ 2147483647 h 542"/>
                  <a:gd name="T52" fmla="*/ 0 w 769"/>
                  <a:gd name="T53" fmla="*/ 2147483647 h 542"/>
                  <a:gd name="T54" fmla="*/ 2147483647 w 769"/>
                  <a:gd name="T55" fmla="*/ 2147483647 h 542"/>
                  <a:gd name="T56" fmla="*/ 2147483647 w 769"/>
                  <a:gd name="T57" fmla="*/ 2147483647 h 542"/>
                  <a:gd name="T58" fmla="*/ 2147483647 w 769"/>
                  <a:gd name="T59" fmla="*/ 2147483647 h 542"/>
                  <a:gd name="T60" fmla="*/ 2147483647 w 769"/>
                  <a:gd name="T61" fmla="*/ 2147483647 h 542"/>
                  <a:gd name="T62" fmla="*/ 2147483647 w 769"/>
                  <a:gd name="T63" fmla="*/ 2147483647 h 542"/>
                  <a:gd name="T64" fmla="*/ 2147483647 w 769"/>
                  <a:gd name="T65" fmla="*/ 2147483647 h 542"/>
                  <a:gd name="T66" fmla="*/ 2147483647 w 769"/>
                  <a:gd name="T67" fmla="*/ 2147483647 h 542"/>
                  <a:gd name="T68" fmla="*/ 2147483647 w 769"/>
                  <a:gd name="T69" fmla="*/ 2147483647 h 542"/>
                  <a:gd name="T70" fmla="*/ 2147483647 w 769"/>
                  <a:gd name="T71" fmla="*/ 2147483647 h 542"/>
                  <a:gd name="T72" fmla="*/ 2147483647 w 769"/>
                  <a:gd name="T73" fmla="*/ 2147483647 h 542"/>
                  <a:gd name="T74" fmla="*/ 2147483647 w 769"/>
                  <a:gd name="T75" fmla="*/ 2147483647 h 542"/>
                  <a:gd name="T76" fmla="*/ 2147483647 w 769"/>
                  <a:gd name="T77" fmla="*/ 2147483647 h 542"/>
                  <a:gd name="T78" fmla="*/ 2147483647 w 769"/>
                  <a:gd name="T79" fmla="*/ 2147483647 h 542"/>
                  <a:gd name="T80" fmla="*/ 2147483647 w 769"/>
                  <a:gd name="T81" fmla="*/ 2147483647 h 542"/>
                  <a:gd name="T82" fmla="*/ 2147483647 w 769"/>
                  <a:gd name="T83" fmla="*/ 2147483647 h 542"/>
                  <a:gd name="T84" fmla="*/ 2147483647 w 769"/>
                  <a:gd name="T85" fmla="*/ 2147483647 h 542"/>
                  <a:gd name="T86" fmla="*/ 2147483647 w 769"/>
                  <a:gd name="T87" fmla="*/ 2147483647 h 542"/>
                  <a:gd name="T88" fmla="*/ 2147483647 w 769"/>
                  <a:gd name="T89" fmla="*/ 2147483647 h 542"/>
                  <a:gd name="T90" fmla="*/ 2147483647 w 769"/>
                  <a:gd name="T91" fmla="*/ 2147483647 h 542"/>
                  <a:gd name="T92" fmla="*/ 2147483647 w 769"/>
                  <a:gd name="T93" fmla="*/ 2147483647 h 542"/>
                  <a:gd name="T94" fmla="*/ 2147483647 w 769"/>
                  <a:gd name="T95" fmla="*/ 2147483647 h 542"/>
                  <a:gd name="T96" fmla="*/ 2147483647 w 769"/>
                  <a:gd name="T97" fmla="*/ 2147483647 h 542"/>
                  <a:gd name="T98" fmla="*/ 2147483647 w 769"/>
                  <a:gd name="T99" fmla="*/ 2147483647 h 542"/>
                  <a:gd name="T100" fmla="*/ 2147483647 w 769"/>
                  <a:gd name="T101" fmla="*/ 2147483647 h 542"/>
                  <a:gd name="T102" fmla="*/ 2147483647 w 769"/>
                  <a:gd name="T103" fmla="*/ 2147483647 h 542"/>
                  <a:gd name="T104" fmla="*/ 2147483647 w 769"/>
                  <a:gd name="T105" fmla="*/ 2147483647 h 5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9"/>
                  <a:gd name="T160" fmla="*/ 0 h 542"/>
                  <a:gd name="T161" fmla="*/ 769 w 769"/>
                  <a:gd name="T162" fmla="*/ 542 h 54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9" h="542">
                    <a:moveTo>
                      <a:pt x="769" y="294"/>
                    </a:moveTo>
                    <a:lnTo>
                      <a:pt x="763" y="276"/>
                    </a:lnTo>
                    <a:lnTo>
                      <a:pt x="716" y="288"/>
                    </a:lnTo>
                    <a:lnTo>
                      <a:pt x="674" y="303"/>
                    </a:lnTo>
                    <a:lnTo>
                      <a:pt x="650" y="288"/>
                    </a:lnTo>
                    <a:lnTo>
                      <a:pt x="634" y="237"/>
                    </a:lnTo>
                    <a:lnTo>
                      <a:pt x="629" y="172"/>
                    </a:lnTo>
                    <a:lnTo>
                      <a:pt x="598" y="115"/>
                    </a:lnTo>
                    <a:lnTo>
                      <a:pt x="557" y="79"/>
                    </a:lnTo>
                    <a:lnTo>
                      <a:pt x="517" y="30"/>
                    </a:lnTo>
                    <a:lnTo>
                      <a:pt x="470" y="0"/>
                    </a:lnTo>
                    <a:lnTo>
                      <a:pt x="424" y="40"/>
                    </a:lnTo>
                    <a:lnTo>
                      <a:pt x="368" y="73"/>
                    </a:lnTo>
                    <a:lnTo>
                      <a:pt x="331" y="66"/>
                    </a:lnTo>
                    <a:lnTo>
                      <a:pt x="279" y="66"/>
                    </a:lnTo>
                    <a:lnTo>
                      <a:pt x="220" y="59"/>
                    </a:lnTo>
                    <a:lnTo>
                      <a:pt x="197" y="79"/>
                    </a:lnTo>
                    <a:lnTo>
                      <a:pt x="184" y="95"/>
                    </a:lnTo>
                    <a:lnTo>
                      <a:pt x="155" y="108"/>
                    </a:lnTo>
                    <a:lnTo>
                      <a:pt x="127" y="166"/>
                    </a:lnTo>
                    <a:lnTo>
                      <a:pt x="111" y="215"/>
                    </a:lnTo>
                    <a:lnTo>
                      <a:pt x="95" y="248"/>
                    </a:lnTo>
                    <a:lnTo>
                      <a:pt x="85" y="281"/>
                    </a:lnTo>
                    <a:lnTo>
                      <a:pt x="56" y="288"/>
                    </a:lnTo>
                    <a:lnTo>
                      <a:pt x="44" y="303"/>
                    </a:lnTo>
                    <a:lnTo>
                      <a:pt x="18" y="308"/>
                    </a:lnTo>
                    <a:lnTo>
                      <a:pt x="0" y="305"/>
                    </a:lnTo>
                    <a:lnTo>
                      <a:pt x="38" y="327"/>
                    </a:lnTo>
                    <a:lnTo>
                      <a:pt x="65" y="343"/>
                    </a:lnTo>
                    <a:lnTo>
                      <a:pt x="75" y="381"/>
                    </a:lnTo>
                    <a:lnTo>
                      <a:pt x="120" y="401"/>
                    </a:lnTo>
                    <a:lnTo>
                      <a:pt x="135" y="432"/>
                    </a:lnTo>
                    <a:lnTo>
                      <a:pt x="133" y="451"/>
                    </a:lnTo>
                    <a:lnTo>
                      <a:pt x="177" y="467"/>
                    </a:lnTo>
                    <a:lnTo>
                      <a:pt x="208" y="449"/>
                    </a:lnTo>
                    <a:lnTo>
                      <a:pt x="235" y="465"/>
                    </a:lnTo>
                    <a:lnTo>
                      <a:pt x="218" y="487"/>
                    </a:lnTo>
                    <a:lnTo>
                      <a:pt x="231" y="515"/>
                    </a:lnTo>
                    <a:lnTo>
                      <a:pt x="235" y="502"/>
                    </a:lnTo>
                    <a:lnTo>
                      <a:pt x="255" y="511"/>
                    </a:lnTo>
                    <a:lnTo>
                      <a:pt x="255" y="542"/>
                    </a:lnTo>
                    <a:lnTo>
                      <a:pt x="392" y="531"/>
                    </a:lnTo>
                    <a:lnTo>
                      <a:pt x="455" y="533"/>
                    </a:lnTo>
                    <a:lnTo>
                      <a:pt x="505" y="504"/>
                    </a:lnTo>
                    <a:lnTo>
                      <a:pt x="565" y="465"/>
                    </a:lnTo>
                    <a:lnTo>
                      <a:pt x="621" y="462"/>
                    </a:lnTo>
                    <a:lnTo>
                      <a:pt x="665" y="460"/>
                    </a:lnTo>
                    <a:lnTo>
                      <a:pt x="720" y="474"/>
                    </a:lnTo>
                    <a:lnTo>
                      <a:pt x="714" y="420"/>
                    </a:lnTo>
                    <a:lnTo>
                      <a:pt x="725" y="378"/>
                    </a:lnTo>
                    <a:lnTo>
                      <a:pt x="720" y="370"/>
                    </a:lnTo>
                    <a:lnTo>
                      <a:pt x="762" y="339"/>
                    </a:lnTo>
                    <a:lnTo>
                      <a:pt x="769" y="294"/>
                    </a:lnTo>
                  </a:path>
                </a:pathLst>
              </a:custGeom>
              <a:solidFill>
                <a:srgbClr val="00B0F0"/>
              </a:solidFill>
              <a:ln w="3175">
                <a:solidFill>
                  <a:schemeClr val="tx1"/>
                </a:solidFill>
                <a:round/>
                <a:headEnd/>
                <a:tailEnd/>
              </a:ln>
            </p:spPr>
            <p:txBody>
              <a:bodyPr/>
              <a:lstStyle/>
              <a:p>
                <a:endParaRPr lang="en-GB">
                  <a:solidFill>
                    <a:srgbClr val="3399CC"/>
                  </a:solidFill>
                </a:endParaRPr>
              </a:p>
            </p:txBody>
          </p:sp>
          <p:sp>
            <p:nvSpPr>
              <p:cNvPr id="206" name="Freeform 120"/>
              <p:cNvSpPr>
                <a:spLocks/>
              </p:cNvSpPr>
              <p:nvPr/>
            </p:nvSpPr>
            <p:spPr bwMode="auto">
              <a:xfrm>
                <a:off x="5260975" y="4941888"/>
                <a:ext cx="573088" cy="425450"/>
              </a:xfrm>
              <a:custGeom>
                <a:avLst/>
                <a:gdLst>
                  <a:gd name="T0" fmla="*/ 2147483647 w 509"/>
                  <a:gd name="T1" fmla="*/ 2147483647 h 381"/>
                  <a:gd name="T2" fmla="*/ 2147483647 w 509"/>
                  <a:gd name="T3" fmla="*/ 2147483647 h 381"/>
                  <a:gd name="T4" fmla="*/ 2147483647 w 509"/>
                  <a:gd name="T5" fmla="*/ 2147483647 h 381"/>
                  <a:gd name="T6" fmla="*/ 2147483647 w 509"/>
                  <a:gd name="T7" fmla="*/ 2147483647 h 381"/>
                  <a:gd name="T8" fmla="*/ 2147483647 w 509"/>
                  <a:gd name="T9" fmla="*/ 2147483647 h 381"/>
                  <a:gd name="T10" fmla="*/ 2147483647 w 509"/>
                  <a:gd name="T11" fmla="*/ 2147483647 h 381"/>
                  <a:gd name="T12" fmla="*/ 2147483647 w 509"/>
                  <a:gd name="T13" fmla="*/ 2147483647 h 381"/>
                  <a:gd name="T14" fmla="*/ 2147483647 w 509"/>
                  <a:gd name="T15" fmla="*/ 2147483647 h 381"/>
                  <a:gd name="T16" fmla="*/ 2147483647 w 509"/>
                  <a:gd name="T17" fmla="*/ 2147483647 h 381"/>
                  <a:gd name="T18" fmla="*/ 2147483647 w 509"/>
                  <a:gd name="T19" fmla="*/ 0 h 381"/>
                  <a:gd name="T20" fmla="*/ 2147483647 w 509"/>
                  <a:gd name="T21" fmla="*/ 2147483647 h 381"/>
                  <a:gd name="T22" fmla="*/ 2147483647 w 509"/>
                  <a:gd name="T23" fmla="*/ 2147483647 h 381"/>
                  <a:gd name="T24" fmla="*/ 2147483647 w 509"/>
                  <a:gd name="T25" fmla="*/ 2147483647 h 381"/>
                  <a:gd name="T26" fmla="*/ 2147483647 w 509"/>
                  <a:gd name="T27" fmla="*/ 2147483647 h 381"/>
                  <a:gd name="T28" fmla="*/ 2147483647 w 509"/>
                  <a:gd name="T29" fmla="*/ 2147483647 h 381"/>
                  <a:gd name="T30" fmla="*/ 2147483647 w 509"/>
                  <a:gd name="T31" fmla="*/ 2147483647 h 381"/>
                  <a:gd name="T32" fmla="*/ 2147483647 w 509"/>
                  <a:gd name="T33" fmla="*/ 2147483647 h 381"/>
                  <a:gd name="T34" fmla="*/ 2147483647 w 509"/>
                  <a:gd name="T35" fmla="*/ 2147483647 h 381"/>
                  <a:gd name="T36" fmla="*/ 2147483647 w 509"/>
                  <a:gd name="T37" fmla="*/ 2147483647 h 381"/>
                  <a:gd name="T38" fmla="*/ 2147483647 w 509"/>
                  <a:gd name="T39" fmla="*/ 2147483647 h 381"/>
                  <a:gd name="T40" fmla="*/ 2147483647 w 509"/>
                  <a:gd name="T41" fmla="*/ 2147483647 h 381"/>
                  <a:gd name="T42" fmla="*/ 2147483647 w 509"/>
                  <a:gd name="T43" fmla="*/ 2147483647 h 381"/>
                  <a:gd name="T44" fmla="*/ 2147483647 w 509"/>
                  <a:gd name="T45" fmla="*/ 2147483647 h 381"/>
                  <a:gd name="T46" fmla="*/ 2147483647 w 509"/>
                  <a:gd name="T47" fmla="*/ 2147483647 h 381"/>
                  <a:gd name="T48" fmla="*/ 2147483647 w 509"/>
                  <a:gd name="T49" fmla="*/ 2147483647 h 381"/>
                  <a:gd name="T50" fmla="*/ 2147483647 w 509"/>
                  <a:gd name="T51" fmla="*/ 2147483647 h 381"/>
                  <a:gd name="T52" fmla="*/ 2147483647 w 509"/>
                  <a:gd name="T53" fmla="*/ 2147483647 h 381"/>
                  <a:gd name="T54" fmla="*/ 2147483647 w 509"/>
                  <a:gd name="T55" fmla="*/ 2147483647 h 381"/>
                  <a:gd name="T56" fmla="*/ 2147483647 w 509"/>
                  <a:gd name="T57" fmla="*/ 2147483647 h 381"/>
                  <a:gd name="T58" fmla="*/ 2147483647 w 509"/>
                  <a:gd name="T59" fmla="*/ 2147483647 h 381"/>
                  <a:gd name="T60" fmla="*/ 2147483647 w 509"/>
                  <a:gd name="T61" fmla="*/ 2147483647 h 381"/>
                  <a:gd name="T62" fmla="*/ 2147483647 w 509"/>
                  <a:gd name="T63" fmla="*/ 2147483647 h 381"/>
                  <a:gd name="T64" fmla="*/ 2147483647 w 509"/>
                  <a:gd name="T65" fmla="*/ 2147483647 h 381"/>
                  <a:gd name="T66" fmla="*/ 2147483647 w 509"/>
                  <a:gd name="T67" fmla="*/ 2147483647 h 381"/>
                  <a:gd name="T68" fmla="*/ 2147483647 w 509"/>
                  <a:gd name="T69" fmla="*/ 2147483647 h 381"/>
                  <a:gd name="T70" fmla="*/ 2147483647 w 509"/>
                  <a:gd name="T71" fmla="*/ 2147483647 h 381"/>
                  <a:gd name="T72" fmla="*/ 2147483647 w 509"/>
                  <a:gd name="T73" fmla="*/ 2147483647 h 381"/>
                  <a:gd name="T74" fmla="*/ 2147483647 w 509"/>
                  <a:gd name="T75" fmla="*/ 2147483647 h 381"/>
                  <a:gd name="T76" fmla="*/ 0 w 509"/>
                  <a:gd name="T77" fmla="*/ 2147483647 h 381"/>
                  <a:gd name="T78" fmla="*/ 2147483647 w 509"/>
                  <a:gd name="T79" fmla="*/ 2147483647 h 381"/>
                  <a:gd name="T80" fmla="*/ 2147483647 w 509"/>
                  <a:gd name="T81" fmla="*/ 2147483647 h 3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09"/>
                  <a:gd name="T124" fmla="*/ 0 h 381"/>
                  <a:gd name="T125" fmla="*/ 509 w 509"/>
                  <a:gd name="T126" fmla="*/ 381 h 38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09" h="381">
                    <a:moveTo>
                      <a:pt x="13" y="55"/>
                    </a:moveTo>
                    <a:lnTo>
                      <a:pt x="17" y="42"/>
                    </a:lnTo>
                    <a:lnTo>
                      <a:pt x="37" y="51"/>
                    </a:lnTo>
                    <a:lnTo>
                      <a:pt x="37" y="82"/>
                    </a:lnTo>
                    <a:lnTo>
                      <a:pt x="174" y="71"/>
                    </a:lnTo>
                    <a:lnTo>
                      <a:pt x="237" y="73"/>
                    </a:lnTo>
                    <a:lnTo>
                      <a:pt x="287" y="44"/>
                    </a:lnTo>
                    <a:lnTo>
                      <a:pt x="347" y="5"/>
                    </a:lnTo>
                    <a:lnTo>
                      <a:pt x="403" y="2"/>
                    </a:lnTo>
                    <a:lnTo>
                      <a:pt x="447" y="0"/>
                    </a:lnTo>
                    <a:lnTo>
                      <a:pt x="502" y="14"/>
                    </a:lnTo>
                    <a:lnTo>
                      <a:pt x="509" y="44"/>
                    </a:lnTo>
                    <a:lnTo>
                      <a:pt x="478" y="60"/>
                    </a:lnTo>
                    <a:lnTo>
                      <a:pt x="467" y="118"/>
                    </a:lnTo>
                    <a:lnTo>
                      <a:pt x="445" y="164"/>
                    </a:lnTo>
                    <a:lnTo>
                      <a:pt x="456" y="177"/>
                    </a:lnTo>
                    <a:lnTo>
                      <a:pt x="498" y="220"/>
                    </a:lnTo>
                    <a:lnTo>
                      <a:pt x="482" y="224"/>
                    </a:lnTo>
                    <a:lnTo>
                      <a:pt x="462" y="237"/>
                    </a:lnTo>
                    <a:lnTo>
                      <a:pt x="425" y="224"/>
                    </a:lnTo>
                    <a:lnTo>
                      <a:pt x="385" y="244"/>
                    </a:lnTo>
                    <a:lnTo>
                      <a:pt x="365" y="277"/>
                    </a:lnTo>
                    <a:lnTo>
                      <a:pt x="349" y="297"/>
                    </a:lnTo>
                    <a:lnTo>
                      <a:pt x="327" y="326"/>
                    </a:lnTo>
                    <a:lnTo>
                      <a:pt x="283" y="346"/>
                    </a:lnTo>
                    <a:lnTo>
                      <a:pt x="234" y="335"/>
                    </a:lnTo>
                    <a:lnTo>
                      <a:pt x="186" y="326"/>
                    </a:lnTo>
                    <a:lnTo>
                      <a:pt x="144" y="348"/>
                    </a:lnTo>
                    <a:lnTo>
                      <a:pt x="86" y="364"/>
                    </a:lnTo>
                    <a:lnTo>
                      <a:pt x="81" y="364"/>
                    </a:lnTo>
                    <a:lnTo>
                      <a:pt x="66" y="381"/>
                    </a:lnTo>
                    <a:lnTo>
                      <a:pt x="81" y="339"/>
                    </a:lnTo>
                    <a:lnTo>
                      <a:pt x="59" y="288"/>
                    </a:lnTo>
                    <a:lnTo>
                      <a:pt x="17" y="261"/>
                    </a:lnTo>
                    <a:lnTo>
                      <a:pt x="21" y="222"/>
                    </a:lnTo>
                    <a:lnTo>
                      <a:pt x="35" y="193"/>
                    </a:lnTo>
                    <a:lnTo>
                      <a:pt x="44" y="179"/>
                    </a:lnTo>
                    <a:lnTo>
                      <a:pt x="42" y="142"/>
                    </a:lnTo>
                    <a:lnTo>
                      <a:pt x="0" y="102"/>
                    </a:lnTo>
                    <a:lnTo>
                      <a:pt x="15" y="58"/>
                    </a:lnTo>
                    <a:lnTo>
                      <a:pt x="13" y="55"/>
                    </a:lnTo>
                  </a:path>
                </a:pathLst>
              </a:custGeom>
              <a:solidFill>
                <a:srgbClr val="00B0F0"/>
              </a:solidFill>
              <a:ln w="3175">
                <a:solidFill>
                  <a:schemeClr val="tx1"/>
                </a:solidFill>
                <a:round/>
                <a:headEnd/>
                <a:tailEnd/>
              </a:ln>
            </p:spPr>
            <p:txBody>
              <a:bodyPr/>
              <a:lstStyle/>
              <a:p>
                <a:endParaRPr lang="en-GB">
                  <a:solidFill>
                    <a:srgbClr val="3399CC"/>
                  </a:solidFill>
                </a:endParaRPr>
              </a:p>
            </p:txBody>
          </p:sp>
          <p:grpSp>
            <p:nvGrpSpPr>
              <p:cNvPr id="207" name="Group 119"/>
              <p:cNvGrpSpPr>
                <a:grpSpLocks/>
              </p:cNvGrpSpPr>
              <p:nvPr/>
            </p:nvGrpSpPr>
            <p:grpSpPr bwMode="auto">
              <a:xfrm>
                <a:off x="5087938" y="5251450"/>
                <a:ext cx="722312" cy="879475"/>
                <a:chOff x="3205" y="3323"/>
                <a:chExt cx="455" cy="554"/>
              </a:xfrm>
              <a:solidFill>
                <a:srgbClr val="00FF00"/>
              </a:solidFill>
            </p:grpSpPr>
            <p:sp>
              <p:nvSpPr>
                <p:cNvPr id="212" name="Freeform 93"/>
                <p:cNvSpPr>
                  <a:spLocks/>
                </p:cNvSpPr>
                <p:nvPr/>
              </p:nvSpPr>
              <p:spPr bwMode="auto">
                <a:xfrm>
                  <a:off x="3523" y="3468"/>
                  <a:ext cx="17" cy="18"/>
                </a:xfrm>
                <a:custGeom>
                  <a:avLst/>
                  <a:gdLst>
                    <a:gd name="T0" fmla="*/ 25 w 25"/>
                    <a:gd name="T1" fmla="*/ 0 h 25"/>
                    <a:gd name="T2" fmla="*/ 0 w 25"/>
                    <a:gd name="T3" fmla="*/ 3 h 25"/>
                    <a:gd name="T4" fmla="*/ 0 w 25"/>
                    <a:gd name="T5" fmla="*/ 24 h 25"/>
                    <a:gd name="T6" fmla="*/ 20 w 25"/>
                    <a:gd name="T7" fmla="*/ 25 h 25"/>
                    <a:gd name="T8" fmla="*/ 25 w 25"/>
                    <a:gd name="T9" fmla="*/ 0 h 25"/>
                    <a:gd name="T10" fmla="*/ 0 60000 65536"/>
                    <a:gd name="T11" fmla="*/ 0 60000 65536"/>
                    <a:gd name="T12" fmla="*/ 0 60000 65536"/>
                    <a:gd name="T13" fmla="*/ 0 60000 65536"/>
                    <a:gd name="T14" fmla="*/ 0 60000 65536"/>
                    <a:gd name="T15" fmla="*/ 0 w 25"/>
                    <a:gd name="T16" fmla="*/ 0 h 25"/>
                    <a:gd name="T17" fmla="*/ 25 w 25"/>
                    <a:gd name="T18" fmla="*/ 25 h 25"/>
                  </a:gdLst>
                  <a:ahLst/>
                  <a:cxnLst>
                    <a:cxn ang="T10">
                      <a:pos x="T0" y="T1"/>
                    </a:cxn>
                    <a:cxn ang="T11">
                      <a:pos x="T2" y="T3"/>
                    </a:cxn>
                    <a:cxn ang="T12">
                      <a:pos x="T4" y="T5"/>
                    </a:cxn>
                    <a:cxn ang="T13">
                      <a:pos x="T6" y="T7"/>
                    </a:cxn>
                    <a:cxn ang="T14">
                      <a:pos x="T8" y="T9"/>
                    </a:cxn>
                  </a:cxnLst>
                  <a:rect l="T15" t="T16" r="T17" b="T18"/>
                  <a:pathLst>
                    <a:path w="25" h="25">
                      <a:moveTo>
                        <a:pt x="25" y="0"/>
                      </a:moveTo>
                      <a:lnTo>
                        <a:pt x="0" y="3"/>
                      </a:lnTo>
                      <a:lnTo>
                        <a:pt x="0" y="24"/>
                      </a:lnTo>
                      <a:lnTo>
                        <a:pt x="20" y="25"/>
                      </a:lnTo>
                      <a:lnTo>
                        <a:pt x="25" y="0"/>
                      </a:lnTo>
                    </a:path>
                  </a:pathLst>
                </a:custGeom>
                <a:solidFill>
                  <a:srgbClr val="00B0F0"/>
                </a:solidFill>
                <a:ln w="3175">
                  <a:solidFill>
                    <a:schemeClr val="tx1"/>
                  </a:solidFill>
                  <a:round/>
                  <a:headEnd/>
                  <a:tailEnd/>
                </a:ln>
              </p:spPr>
              <p:txBody>
                <a:bodyPr/>
                <a:lstStyle/>
                <a:p>
                  <a:endParaRPr lang="en-US" altLang="en-US">
                    <a:solidFill>
                      <a:srgbClr val="3399CC"/>
                    </a:solidFill>
                  </a:endParaRPr>
                </a:p>
              </p:txBody>
            </p:sp>
            <p:sp>
              <p:nvSpPr>
                <p:cNvPr id="213" name="Freeform 94"/>
                <p:cNvSpPr>
                  <a:spLocks/>
                </p:cNvSpPr>
                <p:nvPr/>
              </p:nvSpPr>
              <p:spPr bwMode="auto">
                <a:xfrm>
                  <a:off x="3523" y="3637"/>
                  <a:ext cx="17" cy="22"/>
                </a:xfrm>
                <a:custGeom>
                  <a:avLst/>
                  <a:gdLst>
                    <a:gd name="T0" fmla="*/ 0 w 24"/>
                    <a:gd name="T1" fmla="*/ 0 h 31"/>
                    <a:gd name="T2" fmla="*/ 18 w 24"/>
                    <a:gd name="T3" fmla="*/ 25 h 31"/>
                    <a:gd name="T4" fmla="*/ 24 w 24"/>
                    <a:gd name="T5" fmla="*/ 31 h 31"/>
                    <a:gd name="T6" fmla="*/ 0 w 24"/>
                    <a:gd name="T7" fmla="*/ 0 h 31"/>
                    <a:gd name="T8" fmla="*/ 0 60000 65536"/>
                    <a:gd name="T9" fmla="*/ 0 60000 65536"/>
                    <a:gd name="T10" fmla="*/ 0 60000 65536"/>
                    <a:gd name="T11" fmla="*/ 0 60000 65536"/>
                    <a:gd name="T12" fmla="*/ 0 w 24"/>
                    <a:gd name="T13" fmla="*/ 0 h 31"/>
                    <a:gd name="T14" fmla="*/ 24 w 24"/>
                    <a:gd name="T15" fmla="*/ 31 h 31"/>
                  </a:gdLst>
                  <a:ahLst/>
                  <a:cxnLst>
                    <a:cxn ang="T8">
                      <a:pos x="T0" y="T1"/>
                    </a:cxn>
                    <a:cxn ang="T9">
                      <a:pos x="T2" y="T3"/>
                    </a:cxn>
                    <a:cxn ang="T10">
                      <a:pos x="T4" y="T5"/>
                    </a:cxn>
                    <a:cxn ang="T11">
                      <a:pos x="T6" y="T7"/>
                    </a:cxn>
                  </a:cxnLst>
                  <a:rect l="T12" t="T13" r="T14" b="T15"/>
                  <a:pathLst>
                    <a:path w="24" h="31">
                      <a:moveTo>
                        <a:pt x="0" y="0"/>
                      </a:moveTo>
                      <a:lnTo>
                        <a:pt x="18" y="25"/>
                      </a:lnTo>
                      <a:lnTo>
                        <a:pt x="24" y="31"/>
                      </a:lnTo>
                      <a:lnTo>
                        <a:pt x="0" y="0"/>
                      </a:lnTo>
                    </a:path>
                  </a:pathLst>
                </a:custGeom>
                <a:grpFill/>
                <a:ln w="3175">
                  <a:solidFill>
                    <a:schemeClr val="tx1"/>
                  </a:solidFill>
                  <a:round/>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en-US" altLang="en-US">
                    <a:ea typeface="MS PGothic" pitchFamily="34" charset="-128"/>
                  </a:endParaRPr>
                </a:p>
              </p:txBody>
            </p:sp>
            <p:sp>
              <p:nvSpPr>
                <p:cNvPr id="214" name="Freeform 81"/>
                <p:cNvSpPr>
                  <a:spLocks/>
                </p:cNvSpPr>
                <p:nvPr/>
              </p:nvSpPr>
              <p:spPr bwMode="auto">
                <a:xfrm>
                  <a:off x="3245" y="3641"/>
                  <a:ext cx="20" cy="23"/>
                </a:xfrm>
                <a:custGeom>
                  <a:avLst/>
                  <a:gdLst>
                    <a:gd name="T0" fmla="*/ 29 w 29"/>
                    <a:gd name="T1" fmla="*/ 16 h 31"/>
                    <a:gd name="T2" fmla="*/ 9 w 29"/>
                    <a:gd name="T3" fmla="*/ 0 h 31"/>
                    <a:gd name="T4" fmla="*/ 0 w 29"/>
                    <a:gd name="T5" fmla="*/ 13 h 31"/>
                    <a:gd name="T6" fmla="*/ 7 w 29"/>
                    <a:gd name="T7" fmla="*/ 22 h 31"/>
                    <a:gd name="T8" fmla="*/ 27 w 29"/>
                    <a:gd name="T9" fmla="*/ 31 h 31"/>
                    <a:gd name="T10" fmla="*/ 29 w 29"/>
                    <a:gd name="T11" fmla="*/ 16 h 31"/>
                    <a:gd name="T12" fmla="*/ 0 60000 65536"/>
                    <a:gd name="T13" fmla="*/ 0 60000 65536"/>
                    <a:gd name="T14" fmla="*/ 0 60000 65536"/>
                    <a:gd name="T15" fmla="*/ 0 60000 65536"/>
                    <a:gd name="T16" fmla="*/ 0 60000 65536"/>
                    <a:gd name="T17" fmla="*/ 0 60000 65536"/>
                    <a:gd name="T18" fmla="*/ 0 w 29"/>
                    <a:gd name="T19" fmla="*/ 0 h 31"/>
                    <a:gd name="T20" fmla="*/ 29 w 29"/>
                    <a:gd name="T21" fmla="*/ 31 h 31"/>
                  </a:gdLst>
                  <a:ahLst/>
                  <a:cxnLst>
                    <a:cxn ang="T12">
                      <a:pos x="T0" y="T1"/>
                    </a:cxn>
                    <a:cxn ang="T13">
                      <a:pos x="T2" y="T3"/>
                    </a:cxn>
                    <a:cxn ang="T14">
                      <a:pos x="T4" y="T5"/>
                    </a:cxn>
                    <a:cxn ang="T15">
                      <a:pos x="T6" y="T7"/>
                    </a:cxn>
                    <a:cxn ang="T16">
                      <a:pos x="T8" y="T9"/>
                    </a:cxn>
                    <a:cxn ang="T17">
                      <a:pos x="T10" y="T11"/>
                    </a:cxn>
                  </a:cxnLst>
                  <a:rect l="T18" t="T19" r="T20" b="T21"/>
                  <a:pathLst>
                    <a:path w="29" h="31">
                      <a:moveTo>
                        <a:pt x="29" y="16"/>
                      </a:moveTo>
                      <a:lnTo>
                        <a:pt x="9" y="0"/>
                      </a:lnTo>
                      <a:lnTo>
                        <a:pt x="0" y="13"/>
                      </a:lnTo>
                      <a:lnTo>
                        <a:pt x="7" y="22"/>
                      </a:lnTo>
                      <a:lnTo>
                        <a:pt x="27" y="31"/>
                      </a:lnTo>
                      <a:lnTo>
                        <a:pt x="29" y="16"/>
                      </a:lnTo>
                    </a:path>
                  </a:pathLst>
                </a:custGeom>
                <a:solidFill>
                  <a:srgbClr val="00FF00"/>
                </a:solidFill>
                <a:ln w="3175">
                  <a:solidFill>
                    <a:schemeClr val="tx1"/>
                  </a:solidFill>
                  <a:round/>
                  <a:headEnd/>
                  <a:tailEnd/>
                </a:ln>
              </p:spPr>
              <p:txBody>
                <a:bodyPr/>
                <a:lstStyle/>
                <a:p>
                  <a:endParaRPr lang="en-US" altLang="en-US"/>
                </a:p>
              </p:txBody>
            </p:sp>
            <p:sp>
              <p:nvSpPr>
                <p:cNvPr id="215" name="Freeform 83"/>
                <p:cNvSpPr>
                  <a:spLocks/>
                </p:cNvSpPr>
                <p:nvPr/>
              </p:nvSpPr>
              <p:spPr bwMode="auto">
                <a:xfrm>
                  <a:off x="3477" y="3836"/>
                  <a:ext cx="183" cy="41"/>
                </a:xfrm>
                <a:custGeom>
                  <a:avLst/>
                  <a:gdLst>
                    <a:gd name="T0" fmla="*/ 233 w 257"/>
                    <a:gd name="T1" fmla="*/ 39 h 60"/>
                    <a:gd name="T2" fmla="*/ 257 w 257"/>
                    <a:gd name="T3" fmla="*/ 9 h 60"/>
                    <a:gd name="T4" fmla="*/ 232 w 257"/>
                    <a:gd name="T5" fmla="*/ 19 h 60"/>
                    <a:gd name="T6" fmla="*/ 208 w 257"/>
                    <a:gd name="T7" fmla="*/ 19 h 60"/>
                    <a:gd name="T8" fmla="*/ 202 w 257"/>
                    <a:gd name="T9" fmla="*/ 8 h 60"/>
                    <a:gd name="T10" fmla="*/ 166 w 257"/>
                    <a:gd name="T11" fmla="*/ 13 h 60"/>
                    <a:gd name="T12" fmla="*/ 137 w 257"/>
                    <a:gd name="T13" fmla="*/ 9 h 60"/>
                    <a:gd name="T14" fmla="*/ 95 w 257"/>
                    <a:gd name="T15" fmla="*/ 19 h 60"/>
                    <a:gd name="T16" fmla="*/ 73 w 257"/>
                    <a:gd name="T17" fmla="*/ 26 h 60"/>
                    <a:gd name="T18" fmla="*/ 49 w 257"/>
                    <a:gd name="T19" fmla="*/ 13 h 60"/>
                    <a:gd name="T20" fmla="*/ 42 w 257"/>
                    <a:gd name="T21" fmla="*/ 11 h 60"/>
                    <a:gd name="T22" fmla="*/ 26 w 257"/>
                    <a:gd name="T23" fmla="*/ 13 h 60"/>
                    <a:gd name="T24" fmla="*/ 9 w 257"/>
                    <a:gd name="T25" fmla="*/ 0 h 60"/>
                    <a:gd name="T26" fmla="*/ 0 w 257"/>
                    <a:gd name="T27" fmla="*/ 8 h 60"/>
                    <a:gd name="T28" fmla="*/ 6 w 257"/>
                    <a:gd name="T29" fmla="*/ 50 h 60"/>
                    <a:gd name="T30" fmla="*/ 77 w 257"/>
                    <a:gd name="T31" fmla="*/ 46 h 60"/>
                    <a:gd name="T32" fmla="*/ 120 w 257"/>
                    <a:gd name="T33" fmla="*/ 60 h 60"/>
                    <a:gd name="T34" fmla="*/ 170 w 257"/>
                    <a:gd name="T35" fmla="*/ 57 h 60"/>
                    <a:gd name="T36" fmla="*/ 233 w 257"/>
                    <a:gd name="T37" fmla="*/ 39 h 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7"/>
                    <a:gd name="T58" fmla="*/ 0 h 60"/>
                    <a:gd name="T59" fmla="*/ 257 w 257"/>
                    <a:gd name="T60" fmla="*/ 60 h 6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7" h="60">
                      <a:moveTo>
                        <a:pt x="233" y="39"/>
                      </a:moveTo>
                      <a:lnTo>
                        <a:pt x="257" y="9"/>
                      </a:lnTo>
                      <a:lnTo>
                        <a:pt x="232" y="19"/>
                      </a:lnTo>
                      <a:lnTo>
                        <a:pt x="208" y="19"/>
                      </a:lnTo>
                      <a:lnTo>
                        <a:pt x="202" y="8"/>
                      </a:lnTo>
                      <a:lnTo>
                        <a:pt x="166" y="13"/>
                      </a:lnTo>
                      <a:lnTo>
                        <a:pt x="137" y="9"/>
                      </a:lnTo>
                      <a:lnTo>
                        <a:pt x="95" y="19"/>
                      </a:lnTo>
                      <a:lnTo>
                        <a:pt x="73" y="26"/>
                      </a:lnTo>
                      <a:lnTo>
                        <a:pt x="49" y="13"/>
                      </a:lnTo>
                      <a:lnTo>
                        <a:pt x="42" y="11"/>
                      </a:lnTo>
                      <a:lnTo>
                        <a:pt x="26" y="13"/>
                      </a:lnTo>
                      <a:lnTo>
                        <a:pt x="9" y="0"/>
                      </a:lnTo>
                      <a:lnTo>
                        <a:pt x="0" y="8"/>
                      </a:lnTo>
                      <a:lnTo>
                        <a:pt x="6" y="50"/>
                      </a:lnTo>
                      <a:lnTo>
                        <a:pt x="77" y="46"/>
                      </a:lnTo>
                      <a:lnTo>
                        <a:pt x="120" y="60"/>
                      </a:lnTo>
                      <a:lnTo>
                        <a:pt x="170" y="57"/>
                      </a:lnTo>
                      <a:lnTo>
                        <a:pt x="233" y="39"/>
                      </a:lnTo>
                    </a:path>
                  </a:pathLst>
                </a:custGeom>
                <a:solidFill>
                  <a:srgbClr val="00B0F0"/>
                </a:solidFill>
                <a:ln w="3175">
                  <a:solidFill>
                    <a:schemeClr val="tx1"/>
                  </a:solidFill>
                  <a:round/>
                  <a:headEnd/>
                  <a:tailEnd/>
                </a:ln>
              </p:spPr>
              <p:txBody>
                <a:bodyPr/>
                <a:lstStyle/>
                <a:p>
                  <a:endParaRPr lang="en-US" altLang="en-US">
                    <a:solidFill>
                      <a:srgbClr val="3399CC"/>
                    </a:solidFill>
                  </a:endParaRPr>
                </a:p>
              </p:txBody>
            </p:sp>
            <p:sp>
              <p:nvSpPr>
                <p:cNvPr id="216" name="Freeform 123"/>
                <p:cNvSpPr>
                  <a:spLocks/>
                </p:cNvSpPr>
                <p:nvPr/>
              </p:nvSpPr>
              <p:spPr bwMode="auto">
                <a:xfrm>
                  <a:off x="3205" y="3323"/>
                  <a:ext cx="388" cy="453"/>
                </a:xfrm>
                <a:custGeom>
                  <a:avLst/>
                  <a:gdLst>
                    <a:gd name="T0" fmla="*/ 233 w 546"/>
                    <a:gd name="T1" fmla="*/ 246 h 645"/>
                    <a:gd name="T2" fmla="*/ 244 w 546"/>
                    <a:gd name="T3" fmla="*/ 168 h 645"/>
                    <a:gd name="T4" fmla="*/ 264 w 546"/>
                    <a:gd name="T5" fmla="*/ 204 h 645"/>
                    <a:gd name="T6" fmla="*/ 322 w 546"/>
                    <a:gd name="T7" fmla="*/ 241 h 645"/>
                    <a:gd name="T8" fmla="*/ 302 w 546"/>
                    <a:gd name="T9" fmla="*/ 206 h 645"/>
                    <a:gd name="T10" fmla="*/ 344 w 546"/>
                    <a:gd name="T11" fmla="*/ 213 h 645"/>
                    <a:gd name="T12" fmla="*/ 349 w 546"/>
                    <a:gd name="T13" fmla="*/ 193 h 645"/>
                    <a:gd name="T14" fmla="*/ 353 w 546"/>
                    <a:gd name="T15" fmla="*/ 184 h 645"/>
                    <a:gd name="T16" fmla="*/ 319 w 546"/>
                    <a:gd name="T17" fmla="*/ 142 h 645"/>
                    <a:gd name="T18" fmla="*/ 357 w 546"/>
                    <a:gd name="T19" fmla="*/ 133 h 645"/>
                    <a:gd name="T20" fmla="*/ 404 w 546"/>
                    <a:gd name="T21" fmla="*/ 118 h 645"/>
                    <a:gd name="T22" fmla="*/ 475 w 546"/>
                    <a:gd name="T23" fmla="*/ 108 h 645"/>
                    <a:gd name="T24" fmla="*/ 512 w 546"/>
                    <a:gd name="T25" fmla="*/ 115 h 645"/>
                    <a:gd name="T26" fmla="*/ 546 w 546"/>
                    <a:gd name="T27" fmla="*/ 40 h 645"/>
                    <a:gd name="T28" fmla="*/ 519 w 546"/>
                    <a:gd name="T29" fmla="*/ 0 h 645"/>
                    <a:gd name="T30" fmla="*/ 481 w 546"/>
                    <a:gd name="T31" fmla="*/ 49 h 645"/>
                    <a:gd name="T32" fmla="*/ 388 w 546"/>
                    <a:gd name="T33" fmla="*/ 58 h 645"/>
                    <a:gd name="T34" fmla="*/ 298 w 546"/>
                    <a:gd name="T35" fmla="*/ 71 h 645"/>
                    <a:gd name="T36" fmla="*/ 235 w 546"/>
                    <a:gd name="T37" fmla="*/ 87 h 645"/>
                    <a:gd name="T38" fmla="*/ 207 w 546"/>
                    <a:gd name="T39" fmla="*/ 117 h 645"/>
                    <a:gd name="T40" fmla="*/ 144 w 546"/>
                    <a:gd name="T41" fmla="*/ 144 h 645"/>
                    <a:gd name="T42" fmla="*/ 91 w 546"/>
                    <a:gd name="T43" fmla="*/ 160 h 645"/>
                    <a:gd name="T44" fmla="*/ 74 w 546"/>
                    <a:gd name="T45" fmla="*/ 162 h 645"/>
                    <a:gd name="T46" fmla="*/ 62 w 546"/>
                    <a:gd name="T47" fmla="*/ 226 h 645"/>
                    <a:gd name="T48" fmla="*/ 25 w 546"/>
                    <a:gd name="T49" fmla="*/ 292 h 645"/>
                    <a:gd name="T50" fmla="*/ 0 w 546"/>
                    <a:gd name="T51" fmla="*/ 304 h 645"/>
                    <a:gd name="T52" fmla="*/ 65 w 546"/>
                    <a:gd name="T53" fmla="*/ 368 h 645"/>
                    <a:gd name="T54" fmla="*/ 103 w 546"/>
                    <a:gd name="T55" fmla="*/ 372 h 645"/>
                    <a:gd name="T56" fmla="*/ 87 w 546"/>
                    <a:gd name="T57" fmla="*/ 383 h 645"/>
                    <a:gd name="T58" fmla="*/ 102 w 546"/>
                    <a:gd name="T59" fmla="*/ 414 h 645"/>
                    <a:gd name="T60" fmla="*/ 133 w 546"/>
                    <a:gd name="T61" fmla="*/ 443 h 645"/>
                    <a:gd name="T62" fmla="*/ 164 w 546"/>
                    <a:gd name="T63" fmla="*/ 443 h 645"/>
                    <a:gd name="T64" fmla="*/ 215 w 546"/>
                    <a:gd name="T65" fmla="*/ 438 h 645"/>
                    <a:gd name="T66" fmla="*/ 266 w 546"/>
                    <a:gd name="T67" fmla="*/ 438 h 645"/>
                    <a:gd name="T68" fmla="*/ 308 w 546"/>
                    <a:gd name="T69" fmla="*/ 447 h 645"/>
                    <a:gd name="T70" fmla="*/ 269 w 546"/>
                    <a:gd name="T71" fmla="*/ 470 h 645"/>
                    <a:gd name="T72" fmla="*/ 171 w 546"/>
                    <a:gd name="T73" fmla="*/ 459 h 645"/>
                    <a:gd name="T74" fmla="*/ 142 w 546"/>
                    <a:gd name="T75" fmla="*/ 521 h 645"/>
                    <a:gd name="T76" fmla="*/ 187 w 546"/>
                    <a:gd name="T77" fmla="*/ 609 h 645"/>
                    <a:gd name="T78" fmla="*/ 227 w 546"/>
                    <a:gd name="T79" fmla="*/ 594 h 645"/>
                    <a:gd name="T80" fmla="*/ 266 w 546"/>
                    <a:gd name="T81" fmla="*/ 645 h 645"/>
                    <a:gd name="T82" fmla="*/ 295 w 546"/>
                    <a:gd name="T83" fmla="*/ 625 h 645"/>
                    <a:gd name="T84" fmla="*/ 315 w 546"/>
                    <a:gd name="T85" fmla="*/ 613 h 645"/>
                    <a:gd name="T86" fmla="*/ 271 w 546"/>
                    <a:gd name="T87" fmla="*/ 523 h 645"/>
                    <a:gd name="T88" fmla="*/ 319 w 546"/>
                    <a:gd name="T89" fmla="*/ 543 h 645"/>
                    <a:gd name="T90" fmla="*/ 319 w 546"/>
                    <a:gd name="T91" fmla="*/ 514 h 645"/>
                    <a:gd name="T92" fmla="*/ 328 w 546"/>
                    <a:gd name="T93" fmla="*/ 465 h 645"/>
                    <a:gd name="T94" fmla="*/ 384 w 546"/>
                    <a:gd name="T95" fmla="*/ 494 h 645"/>
                    <a:gd name="T96" fmla="*/ 373 w 546"/>
                    <a:gd name="T97" fmla="*/ 423 h 645"/>
                    <a:gd name="T98" fmla="*/ 286 w 546"/>
                    <a:gd name="T99" fmla="*/ 383 h 645"/>
                    <a:gd name="T100" fmla="*/ 264 w 546"/>
                    <a:gd name="T101" fmla="*/ 365 h 645"/>
                    <a:gd name="T102" fmla="*/ 277 w 546"/>
                    <a:gd name="T103" fmla="*/ 317 h 645"/>
                    <a:gd name="T104" fmla="*/ 304 w 546"/>
                    <a:gd name="T105" fmla="*/ 328 h 6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46"/>
                    <a:gd name="T160" fmla="*/ 0 h 645"/>
                    <a:gd name="T161" fmla="*/ 546 w 546"/>
                    <a:gd name="T162" fmla="*/ 645 h 6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46" h="645">
                      <a:moveTo>
                        <a:pt x="269" y="292"/>
                      </a:moveTo>
                      <a:lnTo>
                        <a:pt x="233" y="246"/>
                      </a:lnTo>
                      <a:lnTo>
                        <a:pt x="220" y="195"/>
                      </a:lnTo>
                      <a:lnTo>
                        <a:pt x="244" y="168"/>
                      </a:lnTo>
                      <a:lnTo>
                        <a:pt x="236" y="184"/>
                      </a:lnTo>
                      <a:lnTo>
                        <a:pt x="264" y="204"/>
                      </a:lnTo>
                      <a:lnTo>
                        <a:pt x="298" y="237"/>
                      </a:lnTo>
                      <a:lnTo>
                        <a:pt x="322" y="241"/>
                      </a:lnTo>
                      <a:lnTo>
                        <a:pt x="302" y="228"/>
                      </a:lnTo>
                      <a:lnTo>
                        <a:pt x="302" y="206"/>
                      </a:lnTo>
                      <a:lnTo>
                        <a:pt x="340" y="232"/>
                      </a:lnTo>
                      <a:lnTo>
                        <a:pt x="344" y="213"/>
                      </a:lnTo>
                      <a:lnTo>
                        <a:pt x="329" y="188"/>
                      </a:lnTo>
                      <a:lnTo>
                        <a:pt x="349" y="193"/>
                      </a:lnTo>
                      <a:lnTo>
                        <a:pt x="377" y="208"/>
                      </a:lnTo>
                      <a:lnTo>
                        <a:pt x="353" y="184"/>
                      </a:lnTo>
                      <a:lnTo>
                        <a:pt x="331" y="170"/>
                      </a:lnTo>
                      <a:lnTo>
                        <a:pt x="319" y="142"/>
                      </a:lnTo>
                      <a:lnTo>
                        <a:pt x="339" y="144"/>
                      </a:lnTo>
                      <a:lnTo>
                        <a:pt x="357" y="133"/>
                      </a:lnTo>
                      <a:lnTo>
                        <a:pt x="384" y="117"/>
                      </a:lnTo>
                      <a:lnTo>
                        <a:pt x="404" y="118"/>
                      </a:lnTo>
                      <a:lnTo>
                        <a:pt x="433" y="104"/>
                      </a:lnTo>
                      <a:lnTo>
                        <a:pt x="475" y="108"/>
                      </a:lnTo>
                      <a:lnTo>
                        <a:pt x="508" y="111"/>
                      </a:lnTo>
                      <a:lnTo>
                        <a:pt x="512" y="115"/>
                      </a:lnTo>
                      <a:lnTo>
                        <a:pt x="528" y="73"/>
                      </a:lnTo>
                      <a:lnTo>
                        <a:pt x="546" y="40"/>
                      </a:lnTo>
                      <a:lnTo>
                        <a:pt x="543" y="18"/>
                      </a:lnTo>
                      <a:lnTo>
                        <a:pt x="519" y="0"/>
                      </a:lnTo>
                      <a:lnTo>
                        <a:pt x="503" y="20"/>
                      </a:lnTo>
                      <a:lnTo>
                        <a:pt x="481" y="49"/>
                      </a:lnTo>
                      <a:lnTo>
                        <a:pt x="437" y="69"/>
                      </a:lnTo>
                      <a:lnTo>
                        <a:pt x="388" y="58"/>
                      </a:lnTo>
                      <a:lnTo>
                        <a:pt x="340" y="49"/>
                      </a:lnTo>
                      <a:lnTo>
                        <a:pt x="298" y="71"/>
                      </a:lnTo>
                      <a:lnTo>
                        <a:pt x="240" y="87"/>
                      </a:lnTo>
                      <a:lnTo>
                        <a:pt x="235" y="87"/>
                      </a:lnTo>
                      <a:lnTo>
                        <a:pt x="220" y="104"/>
                      </a:lnTo>
                      <a:lnTo>
                        <a:pt x="207" y="117"/>
                      </a:lnTo>
                      <a:lnTo>
                        <a:pt x="175" y="115"/>
                      </a:lnTo>
                      <a:lnTo>
                        <a:pt x="144" y="144"/>
                      </a:lnTo>
                      <a:lnTo>
                        <a:pt x="125" y="157"/>
                      </a:lnTo>
                      <a:lnTo>
                        <a:pt x="91" y="160"/>
                      </a:lnTo>
                      <a:lnTo>
                        <a:pt x="69" y="159"/>
                      </a:lnTo>
                      <a:lnTo>
                        <a:pt x="74" y="162"/>
                      </a:lnTo>
                      <a:lnTo>
                        <a:pt x="76" y="177"/>
                      </a:lnTo>
                      <a:lnTo>
                        <a:pt x="62" y="226"/>
                      </a:lnTo>
                      <a:lnTo>
                        <a:pt x="41" y="257"/>
                      </a:lnTo>
                      <a:lnTo>
                        <a:pt x="25" y="292"/>
                      </a:lnTo>
                      <a:lnTo>
                        <a:pt x="20" y="308"/>
                      </a:lnTo>
                      <a:lnTo>
                        <a:pt x="0" y="304"/>
                      </a:lnTo>
                      <a:lnTo>
                        <a:pt x="25" y="330"/>
                      </a:lnTo>
                      <a:lnTo>
                        <a:pt x="65" y="368"/>
                      </a:lnTo>
                      <a:lnTo>
                        <a:pt x="76" y="374"/>
                      </a:lnTo>
                      <a:lnTo>
                        <a:pt x="103" y="372"/>
                      </a:lnTo>
                      <a:lnTo>
                        <a:pt x="114" y="387"/>
                      </a:lnTo>
                      <a:lnTo>
                        <a:pt x="87" y="383"/>
                      </a:lnTo>
                      <a:lnTo>
                        <a:pt x="85" y="401"/>
                      </a:lnTo>
                      <a:lnTo>
                        <a:pt x="102" y="414"/>
                      </a:lnTo>
                      <a:lnTo>
                        <a:pt x="113" y="441"/>
                      </a:lnTo>
                      <a:lnTo>
                        <a:pt x="133" y="443"/>
                      </a:lnTo>
                      <a:lnTo>
                        <a:pt x="144" y="441"/>
                      </a:lnTo>
                      <a:lnTo>
                        <a:pt x="164" y="443"/>
                      </a:lnTo>
                      <a:lnTo>
                        <a:pt x="189" y="434"/>
                      </a:lnTo>
                      <a:lnTo>
                        <a:pt x="215" y="438"/>
                      </a:lnTo>
                      <a:lnTo>
                        <a:pt x="238" y="428"/>
                      </a:lnTo>
                      <a:lnTo>
                        <a:pt x="266" y="438"/>
                      </a:lnTo>
                      <a:lnTo>
                        <a:pt x="288" y="443"/>
                      </a:lnTo>
                      <a:lnTo>
                        <a:pt x="308" y="447"/>
                      </a:lnTo>
                      <a:lnTo>
                        <a:pt x="288" y="459"/>
                      </a:lnTo>
                      <a:lnTo>
                        <a:pt x="269" y="470"/>
                      </a:lnTo>
                      <a:lnTo>
                        <a:pt x="209" y="450"/>
                      </a:lnTo>
                      <a:lnTo>
                        <a:pt x="171" y="459"/>
                      </a:lnTo>
                      <a:lnTo>
                        <a:pt x="138" y="487"/>
                      </a:lnTo>
                      <a:lnTo>
                        <a:pt x="142" y="521"/>
                      </a:lnTo>
                      <a:lnTo>
                        <a:pt x="180" y="556"/>
                      </a:lnTo>
                      <a:lnTo>
                        <a:pt x="187" y="609"/>
                      </a:lnTo>
                      <a:lnTo>
                        <a:pt x="213" y="620"/>
                      </a:lnTo>
                      <a:lnTo>
                        <a:pt x="227" y="594"/>
                      </a:lnTo>
                      <a:lnTo>
                        <a:pt x="255" y="636"/>
                      </a:lnTo>
                      <a:lnTo>
                        <a:pt x="266" y="645"/>
                      </a:lnTo>
                      <a:lnTo>
                        <a:pt x="286" y="609"/>
                      </a:lnTo>
                      <a:lnTo>
                        <a:pt x="295" y="625"/>
                      </a:lnTo>
                      <a:lnTo>
                        <a:pt x="331" y="645"/>
                      </a:lnTo>
                      <a:lnTo>
                        <a:pt x="315" y="613"/>
                      </a:lnTo>
                      <a:lnTo>
                        <a:pt x="297" y="571"/>
                      </a:lnTo>
                      <a:lnTo>
                        <a:pt x="271" y="523"/>
                      </a:lnTo>
                      <a:lnTo>
                        <a:pt x="300" y="531"/>
                      </a:lnTo>
                      <a:lnTo>
                        <a:pt x="319" y="543"/>
                      </a:lnTo>
                      <a:lnTo>
                        <a:pt x="339" y="520"/>
                      </a:lnTo>
                      <a:lnTo>
                        <a:pt x="319" y="514"/>
                      </a:lnTo>
                      <a:lnTo>
                        <a:pt x="297" y="476"/>
                      </a:lnTo>
                      <a:lnTo>
                        <a:pt x="328" y="465"/>
                      </a:lnTo>
                      <a:lnTo>
                        <a:pt x="349" y="469"/>
                      </a:lnTo>
                      <a:lnTo>
                        <a:pt x="384" y="494"/>
                      </a:lnTo>
                      <a:lnTo>
                        <a:pt x="388" y="472"/>
                      </a:lnTo>
                      <a:lnTo>
                        <a:pt x="373" y="423"/>
                      </a:lnTo>
                      <a:lnTo>
                        <a:pt x="320" y="407"/>
                      </a:lnTo>
                      <a:lnTo>
                        <a:pt x="286" y="383"/>
                      </a:lnTo>
                      <a:lnTo>
                        <a:pt x="240" y="374"/>
                      </a:lnTo>
                      <a:lnTo>
                        <a:pt x="264" y="365"/>
                      </a:lnTo>
                      <a:lnTo>
                        <a:pt x="266" y="335"/>
                      </a:lnTo>
                      <a:lnTo>
                        <a:pt x="277" y="317"/>
                      </a:lnTo>
                      <a:lnTo>
                        <a:pt x="278" y="341"/>
                      </a:lnTo>
                      <a:lnTo>
                        <a:pt x="304" y="328"/>
                      </a:lnTo>
                      <a:lnTo>
                        <a:pt x="269" y="292"/>
                      </a:lnTo>
                    </a:path>
                  </a:pathLst>
                </a:custGeom>
                <a:solidFill>
                  <a:srgbClr val="00B0F0"/>
                </a:solidFill>
                <a:ln w="3175">
                  <a:solidFill>
                    <a:schemeClr val="tx1"/>
                  </a:solidFill>
                  <a:round/>
                  <a:headEnd/>
                  <a:tailEnd/>
                </a:ln>
              </p:spPr>
              <p:txBody>
                <a:bodyPr/>
                <a:lstStyle/>
                <a:p>
                  <a:endParaRPr lang="en-US" altLang="en-US">
                    <a:solidFill>
                      <a:srgbClr val="3399CC"/>
                    </a:solidFill>
                  </a:endParaRPr>
                </a:p>
              </p:txBody>
            </p:sp>
          </p:grpSp>
          <p:sp>
            <p:nvSpPr>
              <p:cNvPr id="208" name="Freeform 164"/>
              <p:cNvSpPr>
                <a:spLocks/>
              </p:cNvSpPr>
              <p:nvPr/>
            </p:nvSpPr>
            <p:spPr bwMode="auto">
              <a:xfrm>
                <a:off x="2463800" y="5842000"/>
                <a:ext cx="12700" cy="11113"/>
              </a:xfrm>
              <a:custGeom>
                <a:avLst/>
                <a:gdLst>
                  <a:gd name="T0" fmla="*/ 2147483647 w 11"/>
                  <a:gd name="T1" fmla="*/ 0 h 11"/>
                  <a:gd name="T2" fmla="*/ 2147483647 w 11"/>
                  <a:gd name="T3" fmla="*/ 0 h 11"/>
                  <a:gd name="T4" fmla="*/ 2147483647 w 11"/>
                  <a:gd name="T5" fmla="*/ 2147483647 h 11"/>
                  <a:gd name="T6" fmla="*/ 0 w 11"/>
                  <a:gd name="T7" fmla="*/ 2147483647 h 11"/>
                  <a:gd name="T8" fmla="*/ 0 w 11"/>
                  <a:gd name="T9" fmla="*/ 2147483647 h 11"/>
                  <a:gd name="T10" fmla="*/ 0 w 11"/>
                  <a:gd name="T11" fmla="*/ 2147483647 h 11"/>
                  <a:gd name="T12" fmla="*/ 2147483647 w 11"/>
                  <a:gd name="T13" fmla="*/ 2147483647 h 11"/>
                  <a:gd name="T14" fmla="*/ 2147483647 w 11"/>
                  <a:gd name="T15" fmla="*/ 2147483647 h 11"/>
                  <a:gd name="T16" fmla="*/ 2147483647 w 11"/>
                  <a:gd name="T17" fmla="*/ 2147483647 h 11"/>
                  <a:gd name="T18" fmla="*/ 2147483647 w 11"/>
                  <a:gd name="T19" fmla="*/ 2147483647 h 11"/>
                  <a:gd name="T20" fmla="*/ 2147483647 w 11"/>
                  <a:gd name="T21" fmla="*/ 2147483647 h 11"/>
                  <a:gd name="T22" fmla="*/ 2147483647 w 11"/>
                  <a:gd name="T23" fmla="*/ 2147483647 h 11"/>
                  <a:gd name="T24" fmla="*/ 2147483647 w 11"/>
                  <a:gd name="T25" fmla="*/ 2147483647 h 11"/>
                  <a:gd name="T26" fmla="*/ 2147483647 w 11"/>
                  <a:gd name="T27" fmla="*/ 2147483647 h 11"/>
                  <a:gd name="T28" fmla="*/ 2147483647 w 11"/>
                  <a:gd name="T29" fmla="*/ 2147483647 h 11"/>
                  <a:gd name="T30" fmla="*/ 2147483647 w 11"/>
                  <a:gd name="T31" fmla="*/ 0 h 11"/>
                  <a:gd name="T32" fmla="*/ 2147483647 w 11"/>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1"/>
                  <a:gd name="T53" fmla="*/ 11 w 11"/>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1">
                    <a:moveTo>
                      <a:pt x="5" y="0"/>
                    </a:moveTo>
                    <a:lnTo>
                      <a:pt x="3" y="0"/>
                    </a:lnTo>
                    <a:lnTo>
                      <a:pt x="1" y="2"/>
                    </a:lnTo>
                    <a:lnTo>
                      <a:pt x="0" y="3"/>
                    </a:lnTo>
                    <a:lnTo>
                      <a:pt x="0" y="5"/>
                    </a:lnTo>
                    <a:lnTo>
                      <a:pt x="0" y="7"/>
                    </a:lnTo>
                    <a:lnTo>
                      <a:pt x="1" y="9"/>
                    </a:lnTo>
                    <a:lnTo>
                      <a:pt x="3" y="9"/>
                    </a:lnTo>
                    <a:lnTo>
                      <a:pt x="5" y="11"/>
                    </a:lnTo>
                    <a:lnTo>
                      <a:pt x="7" y="9"/>
                    </a:lnTo>
                    <a:lnTo>
                      <a:pt x="9" y="9"/>
                    </a:lnTo>
                    <a:lnTo>
                      <a:pt x="11" y="7"/>
                    </a:lnTo>
                    <a:lnTo>
                      <a:pt x="11" y="5"/>
                    </a:lnTo>
                    <a:lnTo>
                      <a:pt x="11" y="3"/>
                    </a:lnTo>
                    <a:lnTo>
                      <a:pt x="9" y="2"/>
                    </a:lnTo>
                    <a:lnTo>
                      <a:pt x="7" y="0"/>
                    </a:lnTo>
                    <a:lnTo>
                      <a:pt x="5" y="0"/>
                    </a:lnTo>
                  </a:path>
                </a:pathLst>
              </a:custGeom>
              <a:solidFill>
                <a:srgbClr val="FF0000"/>
              </a:solidFill>
              <a:ln w="3175">
                <a:solidFill>
                  <a:schemeClr val="tx1"/>
                </a:solidFill>
                <a:round/>
                <a:headEnd/>
                <a:tailEnd/>
              </a:ln>
            </p:spPr>
            <p:txBody>
              <a:bodyPr/>
              <a:lstStyle/>
              <a:p>
                <a:endParaRPr lang="en-GB"/>
              </a:p>
            </p:txBody>
          </p:sp>
          <p:sp>
            <p:nvSpPr>
              <p:cNvPr id="209" name="Freeform 66"/>
              <p:cNvSpPr>
                <a:spLocks/>
              </p:cNvSpPr>
              <p:nvPr/>
            </p:nvSpPr>
            <p:spPr bwMode="auto">
              <a:xfrm>
                <a:off x="4960938" y="3216275"/>
                <a:ext cx="517525" cy="293688"/>
              </a:xfrm>
              <a:custGeom>
                <a:avLst/>
                <a:gdLst>
                  <a:gd name="T0" fmla="*/ 2147483647 w 459"/>
                  <a:gd name="T1" fmla="*/ 2147483647 h 263"/>
                  <a:gd name="T2" fmla="*/ 2147483647 w 459"/>
                  <a:gd name="T3" fmla="*/ 2147483647 h 263"/>
                  <a:gd name="T4" fmla="*/ 2147483647 w 459"/>
                  <a:gd name="T5" fmla="*/ 2147483647 h 263"/>
                  <a:gd name="T6" fmla="*/ 2147483647 w 459"/>
                  <a:gd name="T7" fmla="*/ 2147483647 h 263"/>
                  <a:gd name="T8" fmla="*/ 2147483647 w 459"/>
                  <a:gd name="T9" fmla="*/ 2147483647 h 263"/>
                  <a:gd name="T10" fmla="*/ 2147483647 w 459"/>
                  <a:gd name="T11" fmla="*/ 2147483647 h 263"/>
                  <a:gd name="T12" fmla="*/ 2147483647 w 459"/>
                  <a:gd name="T13" fmla="*/ 0 h 263"/>
                  <a:gd name="T14" fmla="*/ 2147483647 w 459"/>
                  <a:gd name="T15" fmla="*/ 2147483647 h 263"/>
                  <a:gd name="T16" fmla="*/ 2147483647 w 459"/>
                  <a:gd name="T17" fmla="*/ 2147483647 h 263"/>
                  <a:gd name="T18" fmla="*/ 2147483647 w 459"/>
                  <a:gd name="T19" fmla="*/ 2147483647 h 263"/>
                  <a:gd name="T20" fmla="*/ 2147483647 w 459"/>
                  <a:gd name="T21" fmla="*/ 2147483647 h 263"/>
                  <a:gd name="T22" fmla="*/ 2147483647 w 459"/>
                  <a:gd name="T23" fmla="*/ 2147483647 h 263"/>
                  <a:gd name="T24" fmla="*/ 2147483647 w 459"/>
                  <a:gd name="T25" fmla="*/ 2147483647 h 263"/>
                  <a:gd name="T26" fmla="*/ 2147483647 w 459"/>
                  <a:gd name="T27" fmla="*/ 2147483647 h 263"/>
                  <a:gd name="T28" fmla="*/ 2147483647 w 459"/>
                  <a:gd name="T29" fmla="*/ 2147483647 h 263"/>
                  <a:gd name="T30" fmla="*/ 0 w 459"/>
                  <a:gd name="T31" fmla="*/ 2147483647 h 263"/>
                  <a:gd name="T32" fmla="*/ 0 w 459"/>
                  <a:gd name="T33" fmla="*/ 2147483647 h 263"/>
                  <a:gd name="T34" fmla="*/ 2147483647 w 459"/>
                  <a:gd name="T35" fmla="*/ 2147483647 h 263"/>
                  <a:gd name="T36" fmla="*/ 2147483647 w 459"/>
                  <a:gd name="T37" fmla="*/ 2147483647 h 263"/>
                  <a:gd name="T38" fmla="*/ 2147483647 w 459"/>
                  <a:gd name="T39" fmla="*/ 2147483647 h 263"/>
                  <a:gd name="T40" fmla="*/ 2147483647 w 459"/>
                  <a:gd name="T41" fmla="*/ 2147483647 h 263"/>
                  <a:gd name="T42" fmla="*/ 2147483647 w 459"/>
                  <a:gd name="T43" fmla="*/ 2147483647 h 263"/>
                  <a:gd name="T44" fmla="*/ 2147483647 w 459"/>
                  <a:gd name="T45" fmla="*/ 2147483647 h 263"/>
                  <a:gd name="T46" fmla="*/ 2147483647 w 459"/>
                  <a:gd name="T47" fmla="*/ 2147483647 h 263"/>
                  <a:gd name="T48" fmla="*/ 2147483647 w 459"/>
                  <a:gd name="T49" fmla="*/ 2147483647 h 263"/>
                  <a:gd name="T50" fmla="*/ 2147483647 w 459"/>
                  <a:gd name="T51" fmla="*/ 2147483647 h 263"/>
                  <a:gd name="T52" fmla="*/ 2147483647 w 459"/>
                  <a:gd name="T53" fmla="*/ 2147483647 h 263"/>
                  <a:gd name="T54" fmla="*/ 2147483647 w 459"/>
                  <a:gd name="T55" fmla="*/ 2147483647 h 263"/>
                  <a:gd name="T56" fmla="*/ 2147483647 w 459"/>
                  <a:gd name="T57" fmla="*/ 2147483647 h 263"/>
                  <a:gd name="T58" fmla="*/ 2147483647 w 459"/>
                  <a:gd name="T59" fmla="*/ 2147483647 h 263"/>
                  <a:gd name="T60" fmla="*/ 2147483647 w 459"/>
                  <a:gd name="T61" fmla="*/ 2147483647 h 263"/>
                  <a:gd name="T62" fmla="*/ 2147483647 w 459"/>
                  <a:gd name="T63" fmla="*/ 2147483647 h 2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59"/>
                  <a:gd name="T97" fmla="*/ 0 h 263"/>
                  <a:gd name="T98" fmla="*/ 459 w 459"/>
                  <a:gd name="T99" fmla="*/ 263 h 2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59" h="263">
                    <a:moveTo>
                      <a:pt x="424" y="112"/>
                    </a:moveTo>
                    <a:lnTo>
                      <a:pt x="406" y="84"/>
                    </a:lnTo>
                    <a:lnTo>
                      <a:pt x="386" y="39"/>
                    </a:lnTo>
                    <a:lnTo>
                      <a:pt x="386" y="35"/>
                    </a:lnTo>
                    <a:lnTo>
                      <a:pt x="319" y="46"/>
                    </a:lnTo>
                    <a:lnTo>
                      <a:pt x="271" y="17"/>
                    </a:lnTo>
                    <a:lnTo>
                      <a:pt x="231" y="0"/>
                    </a:lnTo>
                    <a:lnTo>
                      <a:pt x="196" y="20"/>
                    </a:lnTo>
                    <a:lnTo>
                      <a:pt x="185" y="31"/>
                    </a:lnTo>
                    <a:lnTo>
                      <a:pt x="198" y="95"/>
                    </a:lnTo>
                    <a:lnTo>
                      <a:pt x="165" y="139"/>
                    </a:lnTo>
                    <a:lnTo>
                      <a:pt x="124" y="112"/>
                    </a:lnTo>
                    <a:lnTo>
                      <a:pt x="80" y="66"/>
                    </a:lnTo>
                    <a:lnTo>
                      <a:pt x="52" y="79"/>
                    </a:lnTo>
                    <a:lnTo>
                      <a:pt x="16" y="124"/>
                    </a:lnTo>
                    <a:lnTo>
                      <a:pt x="0" y="185"/>
                    </a:lnTo>
                    <a:lnTo>
                      <a:pt x="0" y="214"/>
                    </a:lnTo>
                    <a:lnTo>
                      <a:pt x="1" y="247"/>
                    </a:lnTo>
                    <a:lnTo>
                      <a:pt x="9" y="263"/>
                    </a:lnTo>
                    <a:lnTo>
                      <a:pt x="34" y="236"/>
                    </a:lnTo>
                    <a:lnTo>
                      <a:pt x="91" y="216"/>
                    </a:lnTo>
                    <a:lnTo>
                      <a:pt x="134" y="219"/>
                    </a:lnTo>
                    <a:lnTo>
                      <a:pt x="185" y="210"/>
                    </a:lnTo>
                    <a:lnTo>
                      <a:pt x="226" y="205"/>
                    </a:lnTo>
                    <a:lnTo>
                      <a:pt x="258" y="210"/>
                    </a:lnTo>
                    <a:lnTo>
                      <a:pt x="319" y="228"/>
                    </a:lnTo>
                    <a:lnTo>
                      <a:pt x="366" y="256"/>
                    </a:lnTo>
                    <a:lnTo>
                      <a:pt x="402" y="232"/>
                    </a:lnTo>
                    <a:lnTo>
                      <a:pt x="426" y="232"/>
                    </a:lnTo>
                    <a:lnTo>
                      <a:pt x="459" y="170"/>
                    </a:lnTo>
                    <a:lnTo>
                      <a:pt x="452" y="165"/>
                    </a:lnTo>
                    <a:lnTo>
                      <a:pt x="424" y="112"/>
                    </a:lnTo>
                  </a:path>
                </a:pathLst>
              </a:custGeom>
              <a:solidFill>
                <a:srgbClr val="00B0F0"/>
              </a:solidFill>
              <a:ln w="3175">
                <a:solidFill>
                  <a:schemeClr val="tx1"/>
                </a:solidFill>
                <a:round/>
                <a:headEnd/>
                <a:tailEnd/>
              </a:ln>
            </p:spPr>
            <p:txBody>
              <a:bodyPr/>
              <a:lstStyle/>
              <a:p>
                <a:endParaRPr lang="en-GB">
                  <a:solidFill>
                    <a:srgbClr val="3399CC"/>
                  </a:solidFill>
                </a:endParaRPr>
              </a:p>
            </p:txBody>
          </p:sp>
          <p:sp>
            <p:nvSpPr>
              <p:cNvPr id="210" name="Freeform 69"/>
              <p:cNvSpPr>
                <a:spLocks/>
              </p:cNvSpPr>
              <p:nvPr/>
            </p:nvSpPr>
            <p:spPr bwMode="auto">
              <a:xfrm>
                <a:off x="5086350" y="3001963"/>
                <a:ext cx="333375" cy="261937"/>
              </a:xfrm>
              <a:custGeom>
                <a:avLst/>
                <a:gdLst>
                  <a:gd name="T0" fmla="*/ 2147483647 w 295"/>
                  <a:gd name="T1" fmla="*/ 2147483647 h 231"/>
                  <a:gd name="T2" fmla="*/ 2147483647 w 295"/>
                  <a:gd name="T3" fmla="*/ 2147483647 h 231"/>
                  <a:gd name="T4" fmla="*/ 2147483647 w 295"/>
                  <a:gd name="T5" fmla="*/ 2147483647 h 231"/>
                  <a:gd name="T6" fmla="*/ 2147483647 w 295"/>
                  <a:gd name="T7" fmla="*/ 2147483647 h 231"/>
                  <a:gd name="T8" fmla="*/ 2147483647 w 295"/>
                  <a:gd name="T9" fmla="*/ 0 h 231"/>
                  <a:gd name="T10" fmla="*/ 2147483647 w 295"/>
                  <a:gd name="T11" fmla="*/ 2147483647 h 231"/>
                  <a:gd name="T12" fmla="*/ 2147483647 w 295"/>
                  <a:gd name="T13" fmla="*/ 2147483647 h 231"/>
                  <a:gd name="T14" fmla="*/ 2147483647 w 295"/>
                  <a:gd name="T15" fmla="*/ 2147483647 h 231"/>
                  <a:gd name="T16" fmla="*/ 2147483647 w 295"/>
                  <a:gd name="T17" fmla="*/ 2147483647 h 231"/>
                  <a:gd name="T18" fmla="*/ 2147483647 w 295"/>
                  <a:gd name="T19" fmla="*/ 2147483647 h 231"/>
                  <a:gd name="T20" fmla="*/ 2147483647 w 295"/>
                  <a:gd name="T21" fmla="*/ 2147483647 h 231"/>
                  <a:gd name="T22" fmla="*/ 2147483647 w 295"/>
                  <a:gd name="T23" fmla="*/ 2147483647 h 231"/>
                  <a:gd name="T24" fmla="*/ 0 w 295"/>
                  <a:gd name="T25" fmla="*/ 2147483647 h 231"/>
                  <a:gd name="T26" fmla="*/ 2147483647 w 295"/>
                  <a:gd name="T27" fmla="*/ 2147483647 h 231"/>
                  <a:gd name="T28" fmla="*/ 2147483647 w 295"/>
                  <a:gd name="T29" fmla="*/ 2147483647 h 231"/>
                  <a:gd name="T30" fmla="*/ 2147483647 w 295"/>
                  <a:gd name="T31" fmla="*/ 2147483647 h 231"/>
                  <a:gd name="T32" fmla="*/ 2147483647 w 295"/>
                  <a:gd name="T33" fmla="*/ 2147483647 h 231"/>
                  <a:gd name="T34" fmla="*/ 2147483647 w 295"/>
                  <a:gd name="T35" fmla="*/ 2147483647 h 231"/>
                  <a:gd name="T36" fmla="*/ 2147483647 w 295"/>
                  <a:gd name="T37" fmla="*/ 2147483647 h 231"/>
                  <a:gd name="T38" fmla="*/ 2147483647 w 295"/>
                  <a:gd name="T39" fmla="*/ 2147483647 h 231"/>
                  <a:gd name="T40" fmla="*/ 2147483647 w 295"/>
                  <a:gd name="T41" fmla="*/ 2147483647 h 231"/>
                  <a:gd name="T42" fmla="*/ 2147483647 w 295"/>
                  <a:gd name="T43" fmla="*/ 2147483647 h 231"/>
                  <a:gd name="T44" fmla="*/ 2147483647 w 295"/>
                  <a:gd name="T45" fmla="*/ 2147483647 h 231"/>
                  <a:gd name="T46" fmla="*/ 2147483647 w 295"/>
                  <a:gd name="T47" fmla="*/ 2147483647 h 231"/>
                  <a:gd name="T48" fmla="*/ 2147483647 w 295"/>
                  <a:gd name="T49" fmla="*/ 2147483647 h 231"/>
                  <a:gd name="T50" fmla="*/ 2147483647 w 295"/>
                  <a:gd name="T51" fmla="*/ 2147483647 h 231"/>
                  <a:gd name="T52" fmla="*/ 2147483647 w 295"/>
                  <a:gd name="T53" fmla="*/ 2147483647 h 231"/>
                  <a:gd name="T54" fmla="*/ 2147483647 w 295"/>
                  <a:gd name="T55" fmla="*/ 2147483647 h 231"/>
                  <a:gd name="T56" fmla="*/ 2147483647 w 295"/>
                  <a:gd name="T57" fmla="*/ 2147483647 h 2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5"/>
                  <a:gd name="T88" fmla="*/ 0 h 231"/>
                  <a:gd name="T89" fmla="*/ 295 w 295"/>
                  <a:gd name="T90" fmla="*/ 231 h 23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5" h="231">
                    <a:moveTo>
                      <a:pt x="265" y="152"/>
                    </a:moveTo>
                    <a:lnTo>
                      <a:pt x="265" y="104"/>
                    </a:lnTo>
                    <a:lnTo>
                      <a:pt x="247" y="79"/>
                    </a:lnTo>
                    <a:lnTo>
                      <a:pt x="255" y="27"/>
                    </a:lnTo>
                    <a:lnTo>
                      <a:pt x="257" y="0"/>
                    </a:lnTo>
                    <a:lnTo>
                      <a:pt x="213" y="11"/>
                    </a:lnTo>
                    <a:lnTo>
                      <a:pt x="153" y="7"/>
                    </a:lnTo>
                    <a:lnTo>
                      <a:pt x="118" y="7"/>
                    </a:lnTo>
                    <a:lnTo>
                      <a:pt x="98" y="22"/>
                    </a:lnTo>
                    <a:lnTo>
                      <a:pt x="71" y="31"/>
                    </a:lnTo>
                    <a:lnTo>
                      <a:pt x="45" y="40"/>
                    </a:lnTo>
                    <a:lnTo>
                      <a:pt x="20" y="62"/>
                    </a:lnTo>
                    <a:lnTo>
                      <a:pt x="0" y="99"/>
                    </a:lnTo>
                    <a:lnTo>
                      <a:pt x="5" y="117"/>
                    </a:lnTo>
                    <a:lnTo>
                      <a:pt x="9" y="132"/>
                    </a:lnTo>
                    <a:lnTo>
                      <a:pt x="29" y="168"/>
                    </a:lnTo>
                    <a:lnTo>
                      <a:pt x="56" y="174"/>
                    </a:lnTo>
                    <a:lnTo>
                      <a:pt x="76" y="170"/>
                    </a:lnTo>
                    <a:lnTo>
                      <a:pt x="72" y="216"/>
                    </a:lnTo>
                    <a:lnTo>
                      <a:pt x="83" y="205"/>
                    </a:lnTo>
                    <a:lnTo>
                      <a:pt x="118" y="185"/>
                    </a:lnTo>
                    <a:lnTo>
                      <a:pt x="158" y="202"/>
                    </a:lnTo>
                    <a:lnTo>
                      <a:pt x="206" y="231"/>
                    </a:lnTo>
                    <a:lnTo>
                      <a:pt x="273" y="220"/>
                    </a:lnTo>
                    <a:lnTo>
                      <a:pt x="264" y="195"/>
                    </a:lnTo>
                    <a:lnTo>
                      <a:pt x="264" y="163"/>
                    </a:lnTo>
                    <a:lnTo>
                      <a:pt x="262" y="161"/>
                    </a:lnTo>
                    <a:lnTo>
                      <a:pt x="280" y="173"/>
                    </a:lnTo>
                    <a:lnTo>
                      <a:pt x="295" y="164"/>
                    </a:lnTo>
                  </a:path>
                </a:pathLst>
              </a:custGeom>
              <a:solidFill>
                <a:srgbClr val="00B0F0"/>
              </a:solidFill>
              <a:ln w="3175">
                <a:solidFill>
                  <a:schemeClr val="tx1"/>
                </a:solidFill>
                <a:round/>
                <a:headEnd/>
                <a:tailEnd/>
              </a:ln>
            </p:spPr>
            <p:txBody>
              <a:bodyPr/>
              <a:lstStyle/>
              <a:p>
                <a:endParaRPr lang="en-GB">
                  <a:solidFill>
                    <a:srgbClr val="3399CC"/>
                  </a:solidFill>
                </a:endParaRPr>
              </a:p>
            </p:txBody>
          </p:sp>
          <p:sp>
            <p:nvSpPr>
              <p:cNvPr id="211" name="Freeform 8"/>
              <p:cNvSpPr>
                <a:spLocks/>
              </p:cNvSpPr>
              <p:nvPr/>
            </p:nvSpPr>
            <p:spPr bwMode="auto">
              <a:xfrm>
                <a:off x="3798888" y="4270375"/>
                <a:ext cx="61912" cy="84138"/>
              </a:xfrm>
              <a:custGeom>
                <a:avLst/>
                <a:gdLst>
                  <a:gd name="T0" fmla="*/ 2147483647 w 55"/>
                  <a:gd name="T1" fmla="*/ 2147483647 h 77"/>
                  <a:gd name="T2" fmla="*/ 2147483647 w 55"/>
                  <a:gd name="T3" fmla="*/ 0 h 77"/>
                  <a:gd name="T4" fmla="*/ 2147483647 w 55"/>
                  <a:gd name="T5" fmla="*/ 2147483647 h 77"/>
                  <a:gd name="T6" fmla="*/ 0 w 55"/>
                  <a:gd name="T7" fmla="*/ 2147483647 h 77"/>
                  <a:gd name="T8" fmla="*/ 2147483647 w 55"/>
                  <a:gd name="T9" fmla="*/ 2147483647 h 77"/>
                  <a:gd name="T10" fmla="*/ 2147483647 w 55"/>
                  <a:gd name="T11" fmla="*/ 2147483647 h 77"/>
                  <a:gd name="T12" fmla="*/ 2147483647 w 55"/>
                  <a:gd name="T13" fmla="*/ 2147483647 h 77"/>
                  <a:gd name="T14" fmla="*/ 0 60000 65536"/>
                  <a:gd name="T15" fmla="*/ 0 60000 65536"/>
                  <a:gd name="T16" fmla="*/ 0 60000 65536"/>
                  <a:gd name="T17" fmla="*/ 0 60000 65536"/>
                  <a:gd name="T18" fmla="*/ 0 60000 65536"/>
                  <a:gd name="T19" fmla="*/ 0 60000 65536"/>
                  <a:gd name="T20" fmla="*/ 0 60000 65536"/>
                  <a:gd name="T21" fmla="*/ 0 w 55"/>
                  <a:gd name="T22" fmla="*/ 0 h 77"/>
                  <a:gd name="T23" fmla="*/ 55 w 55"/>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77">
                    <a:moveTo>
                      <a:pt x="55" y="40"/>
                    </a:moveTo>
                    <a:lnTo>
                      <a:pt x="29" y="0"/>
                    </a:lnTo>
                    <a:lnTo>
                      <a:pt x="9" y="6"/>
                    </a:lnTo>
                    <a:lnTo>
                      <a:pt x="0" y="64"/>
                    </a:lnTo>
                    <a:lnTo>
                      <a:pt x="4" y="69"/>
                    </a:lnTo>
                    <a:lnTo>
                      <a:pt x="38" y="77"/>
                    </a:lnTo>
                    <a:lnTo>
                      <a:pt x="55" y="40"/>
                    </a:lnTo>
                  </a:path>
                </a:pathLst>
              </a:custGeom>
              <a:solidFill>
                <a:srgbClr val="00B0F0"/>
              </a:solidFill>
              <a:ln w="3175">
                <a:solidFill>
                  <a:schemeClr val="tx1"/>
                </a:solidFill>
                <a:round/>
                <a:headEnd/>
                <a:tailEnd/>
              </a:ln>
            </p:spPr>
            <p:txBody>
              <a:bodyPr/>
              <a:lstStyle/>
              <a:p>
                <a:endParaRPr lang="en-GB">
                  <a:solidFill>
                    <a:srgbClr val="3399CC"/>
                  </a:solidFill>
                </a:endParaRPr>
              </a:p>
            </p:txBody>
          </p:sp>
        </p:grpSp>
        <p:sp>
          <p:nvSpPr>
            <p:cNvPr id="144" name="TextBox 143"/>
            <p:cNvSpPr txBox="1"/>
            <p:nvPr/>
          </p:nvSpPr>
          <p:spPr>
            <a:xfrm>
              <a:off x="211622" y="472037"/>
              <a:ext cx="3514725" cy="307777"/>
            </a:xfrm>
            <a:prstGeom prst="rect">
              <a:avLst/>
            </a:prstGeom>
            <a:noFill/>
          </p:spPr>
          <p:txBody>
            <a:bodyPr wrap="square" rtlCol="0">
              <a:spAutoFit/>
            </a:bodyPr>
            <a:lstStyle/>
            <a:p>
              <a:endParaRPr lang="en-GB" sz="1400" dirty="0"/>
            </a:p>
          </p:txBody>
        </p:sp>
      </p:grpSp>
    </p:spTree>
    <p:extLst>
      <p:ext uri="{BB962C8B-B14F-4D97-AF65-F5344CB8AC3E}">
        <p14:creationId xmlns:p14="http://schemas.microsoft.com/office/powerpoint/2010/main" val="1569905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900" y="442211"/>
            <a:ext cx="7695445" cy="776287"/>
          </a:xfrm>
        </p:spPr>
        <p:txBody>
          <a:bodyPr/>
          <a:lstStyle/>
          <a:p>
            <a:r>
              <a:rPr lang="en-GB" dirty="0"/>
              <a:t>W</a:t>
            </a:r>
            <a:r>
              <a:rPr lang="en-GB" dirty="0" smtClean="0"/>
              <a:t>ho is affected?</a:t>
            </a:r>
            <a:endParaRPr lang="en-GB" dirty="0"/>
          </a:p>
        </p:txBody>
      </p:sp>
      <p:sp>
        <p:nvSpPr>
          <p:cNvPr id="3" name="Content Placeholder 2"/>
          <p:cNvSpPr>
            <a:spLocks noGrp="1"/>
          </p:cNvSpPr>
          <p:nvPr>
            <p:ph idx="1"/>
          </p:nvPr>
        </p:nvSpPr>
        <p:spPr>
          <a:xfrm>
            <a:off x="295275" y="1174877"/>
            <a:ext cx="4029075" cy="2169887"/>
          </a:xfrm>
        </p:spPr>
        <p:txBody>
          <a:bodyPr/>
          <a:lstStyle/>
          <a:p>
            <a:pPr marL="342900" lvl="1" indent="-342900"/>
            <a:r>
              <a:rPr lang="en-GB" dirty="0" smtClean="0"/>
              <a:t>General Air Traffic (</a:t>
            </a:r>
            <a:r>
              <a:rPr lang="en-GB" dirty="0"/>
              <a:t>GAT) </a:t>
            </a:r>
            <a:endParaRPr lang="en-GB" dirty="0" smtClean="0"/>
          </a:p>
          <a:p>
            <a:pPr marL="742950" lvl="2" indent="-342900"/>
            <a:r>
              <a:rPr lang="en-GB" dirty="0" smtClean="0"/>
              <a:t>All </a:t>
            </a:r>
            <a:r>
              <a:rPr lang="en-GB" dirty="0"/>
              <a:t>categories of aircraft operating below FL195 within ICAO EUR region where EU MS are responsible for providing </a:t>
            </a:r>
            <a:r>
              <a:rPr lang="en-GB" dirty="0" smtClean="0"/>
              <a:t>ATS</a:t>
            </a:r>
          </a:p>
          <a:p>
            <a:pPr marL="342900" lvl="1" indent="-342900"/>
            <a:r>
              <a:rPr lang="en-GB" dirty="0" smtClean="0"/>
              <a:t>Exemptions </a:t>
            </a:r>
            <a:r>
              <a:rPr lang="en-GB" dirty="0"/>
              <a:t>possible under certain </a:t>
            </a:r>
            <a:r>
              <a:rPr lang="en-GB" dirty="0" smtClean="0"/>
              <a:t>circumstances</a:t>
            </a:r>
          </a:p>
          <a:p>
            <a:pPr marL="342900" lvl="1" indent="-342900"/>
            <a:r>
              <a:rPr lang="en-GB" dirty="0" smtClean="0"/>
              <a:t>ANSPs</a:t>
            </a:r>
            <a:endParaRPr lang="en-GB" dirty="0" smtClean="0"/>
          </a:p>
          <a:p>
            <a:pPr lvl="1"/>
            <a:endParaRPr lang="en-GB" dirty="0" smtClean="0"/>
          </a:p>
          <a:p>
            <a:endParaRPr lang="en-GB" dirty="0"/>
          </a:p>
        </p:txBody>
      </p:sp>
      <p:sp>
        <p:nvSpPr>
          <p:cNvPr id="5" name="Slide Number Placeholder 4"/>
          <p:cNvSpPr>
            <a:spLocks noGrp="1"/>
          </p:cNvSpPr>
          <p:nvPr>
            <p:ph type="sldNum" sz="quarter" idx="11"/>
          </p:nvPr>
        </p:nvSpPr>
        <p:spPr/>
        <p:txBody>
          <a:bodyPr/>
          <a:lstStyle/>
          <a:p>
            <a:fld id="{AA4D2A6A-D929-466B-A581-E9EAF243B4ED}" type="slidenum">
              <a:rPr lang="en-GB" altLang="en-US" smtClean="0"/>
              <a:pPr/>
              <a:t>5</a:t>
            </a:fld>
            <a:endParaRPr lang="en-GB" altLang="en-US"/>
          </a:p>
        </p:txBody>
      </p:sp>
      <p:sp>
        <p:nvSpPr>
          <p:cNvPr id="8" name="8-Point Star 7"/>
          <p:cNvSpPr/>
          <p:nvPr/>
        </p:nvSpPr>
        <p:spPr>
          <a:xfrm>
            <a:off x="8063345" y="5961413"/>
            <a:ext cx="890650" cy="688769"/>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2"/>
                </a:solidFill>
                <a:latin typeface="Times New Roman" panose="02020603050405020304" pitchFamily="18" charset="0"/>
                <a:cs typeface="Times New Roman" panose="02020603050405020304" pitchFamily="18" charset="0"/>
              </a:rPr>
              <a:t>IR</a:t>
            </a:r>
            <a:endParaRPr lang="en-GB" b="1" dirty="0">
              <a:solidFill>
                <a:schemeClr val="bg2"/>
              </a:solidFill>
              <a:latin typeface="Times New Roman" panose="02020603050405020304" pitchFamily="18" charset="0"/>
              <a:cs typeface="Times New Roman" panose="02020603050405020304" pitchFamily="18" charset="0"/>
            </a:endParaRPr>
          </a:p>
        </p:txBody>
      </p:sp>
      <p:pic>
        <p:nvPicPr>
          <p:cNvPr id="9220" name="Picture 4" descr="C:\Users\bpetrice\Desktop\screen saver\formation example 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6182" y="3652469"/>
            <a:ext cx="3888168" cy="2592112"/>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txBox="1">
            <a:spLocks/>
          </p:cNvSpPr>
          <p:nvPr/>
        </p:nvSpPr>
        <p:spPr bwMode="auto">
          <a:xfrm>
            <a:off x="5264906" y="3791526"/>
            <a:ext cx="3574294" cy="231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3399CC"/>
              </a:buClr>
              <a:buFont typeface="Wingdings" pitchFamily="2" charset="2"/>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lr>
                <a:srgbClr val="3399CC"/>
              </a:buClr>
              <a:buFont typeface="Wingdings" pitchFamily="2" charset="2"/>
              <a:buChar char="§"/>
              <a:defRPr>
                <a:solidFill>
                  <a:schemeClr val="tx1"/>
                </a:solidFill>
                <a:latin typeface="+mn-lt"/>
              </a:defRPr>
            </a:lvl2pPr>
            <a:lvl3pPr marL="1143000" indent="-228600" algn="l" rtl="0" eaLnBrk="1" fontAlgn="base" hangingPunct="1">
              <a:spcBef>
                <a:spcPct val="20000"/>
              </a:spcBef>
              <a:spcAft>
                <a:spcPct val="0"/>
              </a:spcAft>
              <a:buClr>
                <a:srgbClr val="3399CC"/>
              </a:buClr>
              <a:buFont typeface="Wingdings" pitchFamily="2" charset="2"/>
              <a:buChar char="§"/>
              <a:defRPr sz="1600">
                <a:solidFill>
                  <a:schemeClr val="tx1"/>
                </a:solidFill>
                <a:latin typeface="+mn-lt"/>
              </a:defRPr>
            </a:lvl3pPr>
            <a:lvl4pPr marL="1600200" indent="-228600" algn="l" rtl="0" eaLnBrk="1" fontAlgn="base" hangingPunct="1">
              <a:spcBef>
                <a:spcPct val="20000"/>
              </a:spcBef>
              <a:spcAft>
                <a:spcPct val="0"/>
              </a:spcAft>
              <a:buClr>
                <a:srgbClr val="3399CC"/>
              </a:buClr>
              <a:buFont typeface="Wingdings" pitchFamily="2" charset="2"/>
              <a:buChar char="§"/>
              <a:defRPr sz="1400">
                <a:solidFill>
                  <a:schemeClr val="tx1"/>
                </a:solidFill>
                <a:latin typeface="+mn-lt"/>
              </a:defRPr>
            </a:lvl4pPr>
            <a:lvl5pPr marL="2057400" indent="-228600" algn="l" rtl="0" eaLnBrk="1" fontAlgn="base" hangingPunct="1">
              <a:spcBef>
                <a:spcPct val="20000"/>
              </a:spcBef>
              <a:spcAft>
                <a:spcPct val="0"/>
              </a:spcAft>
              <a:buClr>
                <a:srgbClr val="3399CC"/>
              </a:buClr>
              <a:buFont typeface="Wingdings" pitchFamily="2" charset="2"/>
              <a:buChar char="§"/>
              <a:defRPr sz="1200">
                <a:solidFill>
                  <a:schemeClr val="tx1"/>
                </a:solidFill>
                <a:latin typeface="+mn-lt"/>
              </a:defRPr>
            </a:lvl5pPr>
            <a:lvl6pPr marL="2514600" indent="-228600" algn="l" rtl="0" eaLnBrk="1" fontAlgn="base" hangingPunct="1">
              <a:spcBef>
                <a:spcPct val="20000"/>
              </a:spcBef>
              <a:spcAft>
                <a:spcPct val="0"/>
              </a:spcAft>
              <a:buClr>
                <a:srgbClr val="3399CC"/>
              </a:buClr>
              <a:buFont typeface="Wingdings" pitchFamily="2" charset="2"/>
              <a:buChar char="§"/>
              <a:defRPr sz="1200">
                <a:solidFill>
                  <a:schemeClr val="tx1"/>
                </a:solidFill>
                <a:latin typeface="+mn-lt"/>
              </a:defRPr>
            </a:lvl6pPr>
            <a:lvl7pPr marL="2971800" indent="-228600" algn="l" rtl="0" eaLnBrk="1" fontAlgn="base" hangingPunct="1">
              <a:spcBef>
                <a:spcPct val="20000"/>
              </a:spcBef>
              <a:spcAft>
                <a:spcPct val="0"/>
              </a:spcAft>
              <a:buClr>
                <a:srgbClr val="3399CC"/>
              </a:buClr>
              <a:buFont typeface="Wingdings" pitchFamily="2" charset="2"/>
              <a:buChar char="§"/>
              <a:defRPr sz="1200">
                <a:solidFill>
                  <a:schemeClr val="tx1"/>
                </a:solidFill>
                <a:latin typeface="+mn-lt"/>
              </a:defRPr>
            </a:lvl7pPr>
            <a:lvl8pPr marL="3429000" indent="-228600" algn="l" rtl="0" eaLnBrk="1" fontAlgn="base" hangingPunct="1">
              <a:spcBef>
                <a:spcPct val="20000"/>
              </a:spcBef>
              <a:spcAft>
                <a:spcPct val="0"/>
              </a:spcAft>
              <a:buClr>
                <a:srgbClr val="3399CC"/>
              </a:buClr>
              <a:buFont typeface="Wingdings" pitchFamily="2" charset="2"/>
              <a:buChar char="§"/>
              <a:defRPr sz="1200">
                <a:solidFill>
                  <a:schemeClr val="tx1"/>
                </a:solidFill>
                <a:latin typeface="+mn-lt"/>
              </a:defRPr>
            </a:lvl8pPr>
            <a:lvl9pPr marL="3886200" indent="-228600" algn="l" rtl="0" eaLnBrk="1" fontAlgn="base" hangingPunct="1">
              <a:spcBef>
                <a:spcPct val="20000"/>
              </a:spcBef>
              <a:spcAft>
                <a:spcPct val="0"/>
              </a:spcAft>
              <a:buClr>
                <a:srgbClr val="3399CC"/>
              </a:buClr>
              <a:buFont typeface="Wingdings" pitchFamily="2" charset="2"/>
              <a:buChar char="§"/>
              <a:defRPr sz="1200">
                <a:solidFill>
                  <a:schemeClr val="tx1"/>
                </a:solidFill>
                <a:latin typeface="+mn-lt"/>
              </a:defRPr>
            </a:lvl9pPr>
          </a:lstStyle>
          <a:p>
            <a:r>
              <a:rPr lang="en-GB" sz="1800" dirty="0"/>
              <a:t>State aircraft</a:t>
            </a:r>
          </a:p>
          <a:p>
            <a:pPr lvl="1"/>
            <a:r>
              <a:rPr lang="en-GB" sz="1600" dirty="0"/>
              <a:t>Transport/non-transport state aircraft operating below </a:t>
            </a:r>
            <a:r>
              <a:rPr lang="en-GB" sz="1600" dirty="0" smtClean="0"/>
              <a:t>FL195 (Military</a:t>
            </a:r>
            <a:r>
              <a:rPr lang="en-GB" sz="1600" dirty="0"/>
              <a:t>, police, customs, civilian aircraft operating as military, police, </a:t>
            </a:r>
            <a:r>
              <a:rPr lang="en-GB" sz="1600" dirty="0" smtClean="0"/>
              <a:t>etc</a:t>
            </a:r>
            <a:r>
              <a:rPr lang="en-GB" sz="1600" dirty="0" smtClean="0"/>
              <a:t>.)</a:t>
            </a:r>
            <a:endParaRPr lang="en-GB" sz="1600" kern="0" dirty="0" smtClean="0"/>
          </a:p>
          <a:p>
            <a:r>
              <a:rPr lang="en-GB" sz="1800" kern="0" dirty="0" smtClean="0"/>
              <a:t>Ground vehicles</a:t>
            </a:r>
          </a:p>
          <a:p>
            <a:r>
              <a:rPr lang="en-GB" sz="1800" kern="0" dirty="0" smtClean="0"/>
              <a:t>Aerodromes</a:t>
            </a:r>
            <a:endParaRPr lang="en-GB" sz="1800" kern="0" dirty="0"/>
          </a:p>
        </p:txBody>
      </p:sp>
      <p:pic>
        <p:nvPicPr>
          <p:cNvPr id="9221" name="Picture 5" descr="C:\Users\bpetrice\Desktop\a2a academy\military\4Q5B4202_edited-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64906" y="1131888"/>
            <a:ext cx="3689089" cy="2459037"/>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3"/>
          <p:cNvSpPr>
            <a:spLocks noGrp="1"/>
          </p:cNvSpPr>
          <p:nvPr>
            <p:ph type="ftr" sz="quarter" idx="10"/>
          </p:nvPr>
        </p:nvSpPr>
        <p:spPr>
          <a:xfrm>
            <a:off x="2481263" y="6572250"/>
            <a:ext cx="4171950" cy="269875"/>
          </a:xfrm>
        </p:spPr>
        <p:txBody>
          <a:bodyPr/>
          <a:lstStyle/>
          <a:p>
            <a:r>
              <a:rPr lang="en-GB" dirty="0" smtClean="0"/>
              <a:t>8.33VCS Implementation Support</a:t>
            </a:r>
            <a:endParaRPr lang="en-GB" dirty="0"/>
          </a:p>
        </p:txBody>
      </p:sp>
    </p:spTree>
    <p:extLst>
      <p:ext uri="{BB962C8B-B14F-4D97-AF65-F5344CB8AC3E}">
        <p14:creationId xmlns:p14="http://schemas.microsoft.com/office/powerpoint/2010/main" val="40824975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8-Point Star 5"/>
          <p:cNvSpPr/>
          <p:nvPr/>
        </p:nvSpPr>
        <p:spPr>
          <a:xfrm>
            <a:off x="8063345" y="5961413"/>
            <a:ext cx="890650" cy="688769"/>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2"/>
                </a:solidFill>
                <a:latin typeface="Times New Roman" panose="02020603050405020304" pitchFamily="18" charset="0"/>
                <a:cs typeface="Times New Roman" panose="02020603050405020304" pitchFamily="18" charset="0"/>
              </a:rPr>
              <a:t>IR</a:t>
            </a:r>
            <a:endParaRPr lang="en-GB" b="1" dirty="0">
              <a:solidFill>
                <a:schemeClr val="bg2"/>
              </a:solidFill>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367900" y="394711"/>
            <a:ext cx="7695445" cy="776287"/>
          </a:xfrm>
        </p:spPr>
        <p:txBody>
          <a:bodyPr/>
          <a:lstStyle/>
          <a:p>
            <a:r>
              <a:rPr lang="en-GB" dirty="0" smtClean="0"/>
              <a:t>Equipment</a:t>
            </a:r>
            <a:endParaRPr lang="en-GB" dirty="0"/>
          </a:p>
        </p:txBody>
      </p:sp>
      <p:sp>
        <p:nvSpPr>
          <p:cNvPr id="3" name="Content Placeholder 2"/>
          <p:cNvSpPr>
            <a:spLocks noGrp="1"/>
          </p:cNvSpPr>
          <p:nvPr>
            <p:ph idx="1"/>
          </p:nvPr>
        </p:nvSpPr>
        <p:spPr>
          <a:xfrm>
            <a:off x="571501" y="960828"/>
            <a:ext cx="7937170" cy="5406721"/>
          </a:xfrm>
        </p:spPr>
        <p:txBody>
          <a:bodyPr/>
          <a:lstStyle/>
          <a:p>
            <a:endParaRPr lang="en-GB" dirty="0"/>
          </a:p>
          <a:p>
            <a:r>
              <a:rPr lang="en-GB" sz="1800" dirty="0" smtClean="0"/>
              <a:t>All </a:t>
            </a:r>
            <a:r>
              <a:rPr lang="en-GB" sz="1800" dirty="0"/>
              <a:t>radios on EU market (VHF band) past 2013 are 8.33VCS  capable</a:t>
            </a:r>
          </a:p>
          <a:p>
            <a:endParaRPr lang="en-GB" sz="1800" dirty="0" smtClean="0"/>
          </a:p>
          <a:p>
            <a:r>
              <a:rPr lang="en-GB" sz="1800" dirty="0" smtClean="0"/>
              <a:t>All </a:t>
            </a:r>
            <a:r>
              <a:rPr lang="en-GB" sz="1800" dirty="0"/>
              <a:t>equipment put into service after 2013 is 8.33VCS capable</a:t>
            </a:r>
          </a:p>
          <a:p>
            <a:endParaRPr lang="en-GB" sz="1800" dirty="0" smtClean="0"/>
          </a:p>
          <a:p>
            <a:r>
              <a:rPr lang="en-GB" sz="1800" dirty="0" smtClean="0"/>
              <a:t>All </a:t>
            </a:r>
            <a:r>
              <a:rPr lang="en-GB" sz="1800" dirty="0"/>
              <a:t>new airworthiness certificate past 2013 requires 8.33VCS equipment</a:t>
            </a:r>
          </a:p>
          <a:p>
            <a:pPr marL="457200" lvl="1" indent="0">
              <a:buNone/>
            </a:pPr>
            <a:endParaRPr lang="en-GB" dirty="0" smtClean="0"/>
          </a:p>
          <a:p>
            <a:endParaRPr lang="en-GB" dirty="0" smtClean="0"/>
          </a:p>
          <a:p>
            <a:endParaRPr lang="en-GB" dirty="0" smtClean="0"/>
          </a:p>
          <a:p>
            <a:endParaRPr lang="en-GB" dirty="0"/>
          </a:p>
          <a:p>
            <a:pPr lvl="1"/>
            <a:endParaRPr lang="en-GB" dirty="0"/>
          </a:p>
          <a:p>
            <a:endParaRPr lang="en-GB" dirty="0"/>
          </a:p>
          <a:p>
            <a:pPr marL="457200" lvl="1" indent="0">
              <a:buNone/>
            </a:pPr>
            <a:endParaRPr lang="en-GB" dirty="0" smtClean="0"/>
          </a:p>
          <a:p>
            <a:pPr lvl="2"/>
            <a:endParaRPr lang="en-GB" dirty="0" smtClean="0"/>
          </a:p>
          <a:p>
            <a:pPr lvl="2"/>
            <a:endParaRPr lang="en-GB" dirty="0" smtClean="0"/>
          </a:p>
          <a:p>
            <a:pPr marL="457200" lvl="1" indent="0">
              <a:buNone/>
            </a:pPr>
            <a:endParaRPr lang="en-GB" dirty="0" smtClean="0"/>
          </a:p>
          <a:p>
            <a:pPr lvl="1"/>
            <a:endParaRPr lang="en-GB" dirty="0" smtClean="0"/>
          </a:p>
          <a:p>
            <a:endParaRPr lang="en-GB" dirty="0"/>
          </a:p>
        </p:txBody>
      </p:sp>
      <p:sp>
        <p:nvSpPr>
          <p:cNvPr id="5" name="Slide Number Placeholder 4"/>
          <p:cNvSpPr>
            <a:spLocks noGrp="1"/>
          </p:cNvSpPr>
          <p:nvPr>
            <p:ph type="sldNum" sz="quarter" idx="11"/>
          </p:nvPr>
        </p:nvSpPr>
        <p:spPr/>
        <p:txBody>
          <a:bodyPr/>
          <a:lstStyle/>
          <a:p>
            <a:fld id="{AA4D2A6A-D929-466B-A581-E9EAF243B4ED}" type="slidenum">
              <a:rPr lang="en-GB" altLang="en-US" smtClean="0"/>
              <a:pPr/>
              <a:t>6</a:t>
            </a:fld>
            <a:endParaRPr lang="en-GB" altLang="en-US"/>
          </a:p>
        </p:txBody>
      </p:sp>
      <p:pic>
        <p:nvPicPr>
          <p:cNvPr id="7171" name="Picture 3" descr="M:\DCO\CFC\8.33\Awareness\leaflets\VHF Radio C13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7551" y="3643505"/>
            <a:ext cx="1958974" cy="182184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M:\DCO\CFC\8.33\presentations\KRT-2-mini.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86475" y="3886499"/>
            <a:ext cx="2133600" cy="1335857"/>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p:cNvSpPr/>
          <p:nvPr/>
        </p:nvSpPr>
        <p:spPr>
          <a:xfrm>
            <a:off x="3971925" y="4163903"/>
            <a:ext cx="1028700" cy="781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ooter Placeholder 3"/>
          <p:cNvSpPr>
            <a:spLocks noGrp="1"/>
          </p:cNvSpPr>
          <p:nvPr>
            <p:ph type="ftr" sz="quarter" idx="10"/>
          </p:nvPr>
        </p:nvSpPr>
        <p:spPr>
          <a:xfrm>
            <a:off x="2481263" y="6572250"/>
            <a:ext cx="4171950" cy="269875"/>
          </a:xfrm>
        </p:spPr>
        <p:txBody>
          <a:bodyPr/>
          <a:lstStyle/>
          <a:p>
            <a:r>
              <a:rPr lang="en-GB" dirty="0" smtClean="0"/>
              <a:t>8.33VCS Implementation Support</a:t>
            </a:r>
            <a:endParaRPr lang="en-GB" dirty="0"/>
          </a:p>
        </p:txBody>
      </p:sp>
    </p:spTree>
    <p:extLst>
      <p:ext uri="{BB962C8B-B14F-4D97-AF65-F5344CB8AC3E}">
        <p14:creationId xmlns:p14="http://schemas.microsoft.com/office/powerpoint/2010/main" val="375017868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2D8E7941-F3EE-49A1-9BA7-6D461B52E712}" type="slidenum">
              <a:rPr lang="en-GB" altLang="en-US"/>
              <a:pPr/>
              <a:t>7</a:t>
            </a:fld>
            <a:endParaRPr lang="en-GB" altLang="en-US"/>
          </a:p>
        </p:txBody>
      </p:sp>
      <p:sp>
        <p:nvSpPr>
          <p:cNvPr id="121859" name="Rectangle 3"/>
          <p:cNvSpPr>
            <a:spLocks noGrp="1" noChangeArrowheads="1"/>
          </p:cNvSpPr>
          <p:nvPr>
            <p:ph type="body" idx="1"/>
          </p:nvPr>
        </p:nvSpPr>
        <p:spPr>
          <a:xfrm>
            <a:off x="557868" y="986644"/>
            <a:ext cx="8229600" cy="4499907"/>
          </a:xfrm>
        </p:spPr>
        <p:txBody>
          <a:bodyPr/>
          <a:lstStyle/>
          <a:p>
            <a:endParaRPr lang="en-GB" dirty="0" smtClean="0"/>
          </a:p>
          <a:p>
            <a:endParaRPr lang="en-GB" dirty="0"/>
          </a:p>
          <a:p>
            <a:endParaRPr lang="en-GB" dirty="0" smtClean="0"/>
          </a:p>
          <a:p>
            <a:pPr marL="0" indent="0">
              <a:buNone/>
            </a:pPr>
            <a:endParaRPr lang="en-GB" dirty="0" smtClean="0"/>
          </a:p>
          <a:p>
            <a:r>
              <a:rPr lang="en-GB" dirty="0">
                <a:solidFill>
                  <a:schemeClr val="bg1">
                    <a:lumMod val="75000"/>
                  </a:schemeClr>
                </a:solidFill>
              </a:rPr>
              <a:t>Regulatory framework</a:t>
            </a:r>
          </a:p>
          <a:p>
            <a:endParaRPr lang="en-GB" dirty="0"/>
          </a:p>
          <a:p>
            <a:r>
              <a:rPr lang="en-GB" dirty="0" smtClean="0"/>
              <a:t>Implementation </a:t>
            </a:r>
            <a:r>
              <a:rPr lang="en-GB" dirty="0"/>
              <a:t>status and</a:t>
            </a:r>
            <a:br>
              <a:rPr lang="en-GB" dirty="0"/>
            </a:br>
            <a:r>
              <a:rPr lang="en-GB" dirty="0"/>
              <a:t>planning</a:t>
            </a:r>
          </a:p>
          <a:p>
            <a:endParaRPr lang="en-GB" dirty="0">
              <a:solidFill>
                <a:schemeClr val="bg2">
                  <a:lumMod val="40000"/>
                  <a:lumOff val="60000"/>
                </a:schemeClr>
              </a:solidFill>
            </a:endParaRPr>
          </a:p>
          <a:p>
            <a:r>
              <a:rPr lang="en-GB" dirty="0">
                <a:solidFill>
                  <a:schemeClr val="bg1">
                    <a:lumMod val="75000"/>
                  </a:schemeClr>
                </a:solidFill>
              </a:rPr>
              <a:t>Analysis supporting the </a:t>
            </a:r>
            <a:br>
              <a:rPr lang="en-GB" dirty="0">
                <a:solidFill>
                  <a:schemeClr val="bg1">
                    <a:lumMod val="75000"/>
                  </a:schemeClr>
                </a:solidFill>
              </a:rPr>
            </a:br>
            <a:r>
              <a:rPr lang="en-GB" dirty="0">
                <a:solidFill>
                  <a:schemeClr val="bg1">
                    <a:lumMod val="75000"/>
                  </a:schemeClr>
                </a:solidFill>
              </a:rPr>
              <a:t>Network Impact Assessment</a:t>
            </a:r>
          </a:p>
          <a:p>
            <a:endParaRPr lang="en-GB" dirty="0">
              <a:solidFill>
                <a:schemeClr val="bg2">
                  <a:lumMod val="40000"/>
                  <a:lumOff val="60000"/>
                </a:schemeClr>
              </a:solidFill>
            </a:endParaRPr>
          </a:p>
          <a:p>
            <a:r>
              <a:rPr lang="en-GB" dirty="0">
                <a:solidFill>
                  <a:schemeClr val="bg1">
                    <a:lumMod val="75000"/>
                  </a:schemeClr>
                </a:solidFill>
              </a:rPr>
              <a:t>8.33kHz VCS NM implementation</a:t>
            </a:r>
            <a:br>
              <a:rPr lang="en-GB" dirty="0">
                <a:solidFill>
                  <a:schemeClr val="bg1">
                    <a:lumMod val="75000"/>
                  </a:schemeClr>
                </a:solidFill>
              </a:rPr>
            </a:br>
            <a:r>
              <a:rPr lang="en-GB" dirty="0">
                <a:solidFill>
                  <a:schemeClr val="bg1">
                    <a:lumMod val="75000"/>
                  </a:schemeClr>
                </a:solidFill>
              </a:rPr>
              <a:t> support</a:t>
            </a:r>
          </a:p>
          <a:p>
            <a:endParaRPr lang="en-GB" dirty="0" smtClean="0">
              <a:solidFill>
                <a:schemeClr val="bg2">
                  <a:lumMod val="40000"/>
                  <a:lumOff val="60000"/>
                </a:schemeClr>
              </a:solidFill>
            </a:endParaRPr>
          </a:p>
          <a:p>
            <a:pPr marL="457200" indent="-457200">
              <a:buFont typeface="Wingdings" pitchFamily="2" charset="2"/>
              <a:buAutoNum type="arabicPeriod"/>
            </a:pPr>
            <a:endParaRPr lang="en-GB" dirty="0" smtClean="0"/>
          </a:p>
          <a:p>
            <a:endParaRPr lang="en-US" altLang="en-US" dirty="0"/>
          </a:p>
        </p:txBody>
      </p:sp>
      <p:sp>
        <p:nvSpPr>
          <p:cNvPr id="7" name="Footer Placeholder 3"/>
          <p:cNvSpPr>
            <a:spLocks noGrp="1"/>
          </p:cNvSpPr>
          <p:nvPr>
            <p:ph type="ftr" sz="quarter" idx="10"/>
          </p:nvPr>
        </p:nvSpPr>
        <p:spPr>
          <a:xfrm>
            <a:off x="2481263" y="6572250"/>
            <a:ext cx="4171950" cy="269875"/>
          </a:xfrm>
        </p:spPr>
        <p:txBody>
          <a:bodyPr/>
          <a:lstStyle/>
          <a:p>
            <a:r>
              <a:rPr lang="en-GB" dirty="0" smtClean="0"/>
              <a:t>8.33VCS Implementation Support</a:t>
            </a:r>
            <a:endParaRPr lang="en-GB" dirty="0"/>
          </a:p>
        </p:txBody>
      </p:sp>
      <p:pic>
        <p:nvPicPr>
          <p:cNvPr id="512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92634" y="3645749"/>
            <a:ext cx="4144488" cy="2648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415570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35" y="477838"/>
            <a:ext cx="7695445" cy="776287"/>
          </a:xfrm>
        </p:spPr>
        <p:txBody>
          <a:bodyPr/>
          <a:lstStyle/>
          <a:p>
            <a:r>
              <a:rPr lang="en-GB" dirty="0" smtClean="0"/>
              <a:t>8.33VCS Implementation Status</a:t>
            </a:r>
            <a:endParaRPr lang="en-GB" dirty="0"/>
          </a:p>
        </p:txBody>
      </p:sp>
      <p:sp>
        <p:nvSpPr>
          <p:cNvPr id="3" name="Content Placeholder 2"/>
          <p:cNvSpPr>
            <a:spLocks noGrp="1"/>
          </p:cNvSpPr>
          <p:nvPr>
            <p:ph idx="1"/>
          </p:nvPr>
        </p:nvSpPr>
        <p:spPr>
          <a:xfrm>
            <a:off x="16132" y="1078330"/>
            <a:ext cx="8415487" cy="1189857"/>
          </a:xfrm>
        </p:spPr>
        <p:txBody>
          <a:bodyPr/>
          <a:lstStyle/>
          <a:p>
            <a:endParaRPr lang="en-GB" sz="1600" dirty="0" smtClean="0"/>
          </a:p>
          <a:p>
            <a:r>
              <a:rPr lang="en-GB" sz="1600" dirty="0" smtClean="0"/>
              <a:t>Based on SAFIRE information April 2017 for Switzerland, Norway and EU MS</a:t>
            </a:r>
          </a:p>
          <a:p>
            <a:pPr lvl="1"/>
            <a:r>
              <a:rPr lang="en-GB" sz="1400" dirty="0" smtClean="0"/>
              <a:t>Only operational and assigned </a:t>
            </a:r>
            <a:r>
              <a:rPr lang="en-GB" sz="1400" dirty="0" smtClean="0"/>
              <a:t>frequency assignments</a:t>
            </a:r>
            <a:endParaRPr lang="en-GB" sz="1400" dirty="0" smtClean="0"/>
          </a:p>
          <a:p>
            <a:pPr lvl="1"/>
            <a:r>
              <a:rPr lang="en-GB" sz="1400" dirty="0" smtClean="0"/>
              <a:t>Excluding frequencies excepted from conversion by VCS </a:t>
            </a:r>
            <a:r>
              <a:rPr lang="en-GB" sz="1400" dirty="0" smtClean="0"/>
              <a:t>Regulation (CLIMAX, ACARS, VDL, EMG, SAR)</a:t>
            </a:r>
            <a:endParaRPr lang="en-GB" sz="1400" dirty="0" smtClean="0"/>
          </a:p>
          <a:p>
            <a:pPr lvl="1"/>
            <a:endParaRPr lang="en-GB" sz="1400" dirty="0" smtClean="0"/>
          </a:p>
          <a:p>
            <a:endParaRPr lang="en-GB" sz="1600" dirty="0"/>
          </a:p>
          <a:p>
            <a:pPr lvl="1"/>
            <a:endParaRPr lang="en-GB" dirty="0" smtClean="0"/>
          </a:p>
          <a:p>
            <a:pPr lvl="1"/>
            <a:endParaRPr lang="en-GB" dirty="0" smtClean="0"/>
          </a:p>
          <a:p>
            <a:pPr lvl="1"/>
            <a:endParaRPr lang="en-GB" dirty="0" smtClean="0"/>
          </a:p>
          <a:p>
            <a:pPr lvl="1"/>
            <a:endParaRPr lang="en-GB" dirty="0"/>
          </a:p>
          <a:p>
            <a:pPr marL="457200" lvl="1" indent="0">
              <a:buNone/>
            </a:pPr>
            <a:endParaRPr lang="en-GB" dirty="0" smtClean="0"/>
          </a:p>
          <a:p>
            <a:pPr lvl="2"/>
            <a:endParaRPr lang="en-GB" dirty="0" smtClean="0"/>
          </a:p>
          <a:p>
            <a:pPr lvl="2"/>
            <a:endParaRPr lang="en-GB" dirty="0" smtClean="0"/>
          </a:p>
          <a:p>
            <a:pPr lvl="1"/>
            <a:endParaRPr lang="en-GB" dirty="0" smtClean="0"/>
          </a:p>
          <a:p>
            <a:pPr lvl="1"/>
            <a:endParaRPr lang="en-GB" dirty="0" smtClean="0"/>
          </a:p>
          <a:p>
            <a:endParaRPr lang="en-GB" dirty="0"/>
          </a:p>
        </p:txBody>
      </p:sp>
      <p:sp>
        <p:nvSpPr>
          <p:cNvPr id="5" name="Slide Number Placeholder 4"/>
          <p:cNvSpPr>
            <a:spLocks noGrp="1"/>
          </p:cNvSpPr>
          <p:nvPr>
            <p:ph type="sldNum" sz="quarter" idx="11"/>
          </p:nvPr>
        </p:nvSpPr>
        <p:spPr/>
        <p:txBody>
          <a:bodyPr/>
          <a:lstStyle/>
          <a:p>
            <a:fld id="{AA4D2A6A-D929-466B-A581-E9EAF243B4ED}" type="slidenum">
              <a:rPr lang="en-GB" altLang="en-US" smtClean="0"/>
              <a:pPr/>
              <a:t>8</a:t>
            </a:fld>
            <a:endParaRPr lang="en-GB" altLang="en-US"/>
          </a:p>
        </p:txBody>
      </p:sp>
      <p:sp>
        <p:nvSpPr>
          <p:cNvPr id="6" name="Footer Placeholder 3"/>
          <p:cNvSpPr>
            <a:spLocks noGrp="1"/>
          </p:cNvSpPr>
          <p:nvPr>
            <p:ph type="ftr" sz="quarter" idx="10"/>
          </p:nvPr>
        </p:nvSpPr>
        <p:spPr>
          <a:xfrm>
            <a:off x="2481263" y="6572250"/>
            <a:ext cx="4171950" cy="269875"/>
          </a:xfrm>
        </p:spPr>
        <p:txBody>
          <a:bodyPr/>
          <a:lstStyle/>
          <a:p>
            <a:r>
              <a:rPr lang="en-GB" dirty="0" smtClean="0"/>
              <a:t>8.33VCS Implementation Support</a:t>
            </a:r>
            <a:endParaRPr lang="en-GB" dirty="0"/>
          </a:p>
        </p:txBody>
      </p:sp>
      <p:graphicFrame>
        <p:nvGraphicFramePr>
          <p:cNvPr id="8" name="Table 7"/>
          <p:cNvGraphicFramePr>
            <a:graphicFrameLocks noGrp="1"/>
          </p:cNvGraphicFramePr>
          <p:nvPr>
            <p:extLst>
              <p:ext uri="{D42A27DB-BD31-4B8C-83A1-F6EECF244321}">
                <p14:modId xmlns:p14="http://schemas.microsoft.com/office/powerpoint/2010/main" val="1848078983"/>
              </p:ext>
            </p:extLst>
          </p:nvPr>
        </p:nvGraphicFramePr>
        <p:xfrm>
          <a:off x="154378" y="2558538"/>
          <a:ext cx="5215633" cy="3574001"/>
        </p:xfrm>
        <a:graphic>
          <a:graphicData uri="http://schemas.openxmlformats.org/drawingml/2006/table">
            <a:tbl>
              <a:tblPr>
                <a:tableStyleId>{5C22544A-7EE6-4342-B048-85BDC9FD1C3A}</a:tableStyleId>
              </a:tblPr>
              <a:tblGrid>
                <a:gridCol w="906263"/>
                <a:gridCol w="1479612"/>
                <a:gridCol w="1202185"/>
                <a:gridCol w="1627573"/>
              </a:tblGrid>
              <a:tr h="240251">
                <a:tc>
                  <a:txBody>
                    <a:bodyPr/>
                    <a:lstStyle/>
                    <a:p>
                      <a:pPr algn="ctr" fontAlgn="b"/>
                      <a:r>
                        <a:rPr lang="en-GB" sz="1400" b="1" u="none" strike="noStrike" dirty="0" smtClean="0">
                          <a:effectLst/>
                        </a:rPr>
                        <a:t>Service</a:t>
                      </a:r>
                      <a:endParaRPr lang="en-GB" sz="1400" b="1" i="0" u="none" strike="noStrike" dirty="0">
                        <a:solidFill>
                          <a:srgbClr val="000000"/>
                        </a:solidFill>
                        <a:effectLst/>
                        <a:latin typeface="Calibri"/>
                      </a:endParaRPr>
                    </a:p>
                  </a:txBody>
                  <a:tcPr marL="9525" marR="9525" marT="9525" marB="0" anchor="ctr"/>
                </a:tc>
                <a:tc>
                  <a:txBody>
                    <a:bodyPr/>
                    <a:lstStyle/>
                    <a:p>
                      <a:pPr algn="ctr" fontAlgn="b"/>
                      <a:r>
                        <a:rPr lang="en-GB" sz="1400" b="1" u="none" strike="noStrike" dirty="0">
                          <a:effectLst/>
                        </a:rPr>
                        <a:t>25kHz </a:t>
                      </a:r>
                      <a:endParaRPr lang="en-GB" sz="1400" b="1" i="0" u="none" strike="noStrike" dirty="0">
                        <a:solidFill>
                          <a:srgbClr val="000000"/>
                        </a:solidFill>
                        <a:effectLst/>
                        <a:latin typeface="Calibri"/>
                      </a:endParaRPr>
                    </a:p>
                  </a:txBody>
                  <a:tcPr marL="9525" marR="9525" marT="9525" marB="0" anchor="ctr"/>
                </a:tc>
                <a:tc>
                  <a:txBody>
                    <a:bodyPr/>
                    <a:lstStyle/>
                    <a:p>
                      <a:pPr algn="ctr" fontAlgn="b"/>
                      <a:r>
                        <a:rPr lang="en-GB" sz="1400" b="1" u="none" strike="noStrike" dirty="0">
                          <a:effectLst/>
                        </a:rPr>
                        <a:t>8.33kHz </a:t>
                      </a:r>
                      <a:endParaRPr lang="en-GB" sz="1400" b="1" i="0" u="none" strike="noStrike" dirty="0">
                        <a:solidFill>
                          <a:srgbClr val="000000"/>
                        </a:solidFill>
                        <a:effectLst/>
                        <a:latin typeface="Calibri"/>
                      </a:endParaRPr>
                    </a:p>
                  </a:txBody>
                  <a:tcPr marL="9525" marR="9525" marT="9525" marB="0" anchor="ctr"/>
                </a:tc>
                <a:tc>
                  <a:txBody>
                    <a:bodyPr/>
                    <a:lstStyle/>
                    <a:p>
                      <a:pPr algn="ctr" fontAlgn="b"/>
                      <a:r>
                        <a:rPr lang="en-GB" sz="1400" b="1" u="none" strike="noStrike" dirty="0" smtClean="0">
                          <a:effectLst/>
                        </a:rPr>
                        <a:t>Total Assignments</a:t>
                      </a:r>
                      <a:endParaRPr lang="en-GB" sz="1400" b="1" i="0" u="none" strike="noStrike" dirty="0">
                        <a:solidFill>
                          <a:srgbClr val="000000"/>
                        </a:solidFill>
                        <a:effectLst/>
                        <a:latin typeface="Calibri"/>
                      </a:endParaRPr>
                    </a:p>
                  </a:txBody>
                  <a:tcPr marL="9525" marR="9525" marT="9525" marB="0" anchor="ctr"/>
                </a:tc>
              </a:tr>
              <a:tr h="215723">
                <a:tc>
                  <a:txBody>
                    <a:bodyPr/>
                    <a:lstStyle/>
                    <a:p>
                      <a:pPr algn="l" fontAlgn="b"/>
                      <a:r>
                        <a:rPr lang="en-GB" sz="1400" u="none" strike="noStrike" dirty="0">
                          <a:effectLst/>
                        </a:rPr>
                        <a:t>A/A</a:t>
                      </a:r>
                      <a:endParaRPr lang="en-GB" sz="1400" b="0" i="0" u="none" strike="noStrike" dirty="0">
                        <a:solidFill>
                          <a:srgbClr val="000000"/>
                        </a:solidFill>
                        <a:effectLst/>
                        <a:latin typeface="Calibri"/>
                      </a:endParaRPr>
                    </a:p>
                  </a:txBody>
                  <a:tcPr marL="9525" marR="9525" marT="9525" marB="0" anchor="ctr"/>
                </a:tc>
                <a:tc>
                  <a:txBody>
                    <a:bodyPr/>
                    <a:lstStyle/>
                    <a:p>
                      <a:pPr algn="ctr" fontAlgn="b"/>
                      <a:r>
                        <a:rPr lang="en-GB" sz="1400" u="none" strike="noStrike" dirty="0">
                          <a:effectLst/>
                        </a:rPr>
                        <a:t>16</a:t>
                      </a:r>
                      <a:endParaRPr lang="en-GB" sz="1400" b="0" i="0" u="none" strike="noStrike" dirty="0">
                        <a:solidFill>
                          <a:srgbClr val="000000"/>
                        </a:solidFill>
                        <a:effectLst/>
                        <a:latin typeface="Calibri"/>
                      </a:endParaRPr>
                    </a:p>
                  </a:txBody>
                  <a:tcPr marL="9525" marR="9525" marT="9525" marB="0" anchor="ctr"/>
                </a:tc>
                <a:tc>
                  <a:txBody>
                    <a:bodyPr/>
                    <a:lstStyle/>
                    <a:p>
                      <a:pPr algn="ctr" fontAlgn="b"/>
                      <a:r>
                        <a:rPr lang="en-GB" sz="1400" u="none" strike="noStrike">
                          <a:effectLst/>
                        </a:rPr>
                        <a:t>6</a:t>
                      </a:r>
                      <a:endParaRPr lang="en-GB" sz="1400" b="0" i="0" u="none" strike="noStrike">
                        <a:solidFill>
                          <a:srgbClr val="000000"/>
                        </a:solidFill>
                        <a:effectLst/>
                        <a:latin typeface="Calibri"/>
                      </a:endParaRPr>
                    </a:p>
                  </a:txBody>
                  <a:tcPr marL="9525" marR="9525" marT="9525" marB="0" anchor="ctr"/>
                </a:tc>
                <a:tc>
                  <a:txBody>
                    <a:bodyPr/>
                    <a:lstStyle/>
                    <a:p>
                      <a:pPr algn="ctr" fontAlgn="b"/>
                      <a:r>
                        <a:rPr lang="en-GB" sz="1400" u="none" strike="noStrike">
                          <a:effectLst/>
                        </a:rPr>
                        <a:t>22</a:t>
                      </a:r>
                      <a:endParaRPr lang="en-GB" sz="1400" b="0" i="0" u="none" strike="noStrike">
                        <a:solidFill>
                          <a:srgbClr val="000000"/>
                        </a:solidFill>
                        <a:effectLst/>
                        <a:latin typeface="Calibri"/>
                      </a:endParaRPr>
                    </a:p>
                  </a:txBody>
                  <a:tcPr marL="9525" marR="9525" marT="9525" marB="0" anchor="ctr"/>
                </a:tc>
              </a:tr>
              <a:tr h="215723">
                <a:tc>
                  <a:txBody>
                    <a:bodyPr/>
                    <a:lstStyle/>
                    <a:p>
                      <a:pPr algn="l" fontAlgn="b"/>
                      <a:r>
                        <a:rPr lang="en-GB" sz="1400" u="none" strike="noStrike" dirty="0">
                          <a:effectLst/>
                        </a:rPr>
                        <a:t>A/G</a:t>
                      </a:r>
                      <a:endParaRPr lang="en-GB" sz="1400" b="0" i="0" u="none" strike="noStrike" dirty="0">
                        <a:solidFill>
                          <a:srgbClr val="000000"/>
                        </a:solidFill>
                        <a:effectLst/>
                        <a:latin typeface="Calibri"/>
                      </a:endParaRPr>
                    </a:p>
                  </a:txBody>
                  <a:tcPr marL="9525" marR="9525" marT="9525" marB="0" anchor="ctr"/>
                </a:tc>
                <a:tc>
                  <a:txBody>
                    <a:bodyPr/>
                    <a:lstStyle/>
                    <a:p>
                      <a:pPr algn="ctr" fontAlgn="b"/>
                      <a:r>
                        <a:rPr lang="en-GB" sz="1400" u="none" strike="noStrike" dirty="0">
                          <a:effectLst/>
                        </a:rPr>
                        <a:t>1560</a:t>
                      </a:r>
                      <a:endParaRPr lang="en-GB" sz="1400" b="0" i="0" u="none" strike="noStrike" dirty="0">
                        <a:solidFill>
                          <a:srgbClr val="000000"/>
                        </a:solidFill>
                        <a:effectLst/>
                        <a:latin typeface="Calibri"/>
                      </a:endParaRPr>
                    </a:p>
                  </a:txBody>
                  <a:tcPr marL="9525" marR="9525" marT="9525" marB="0" anchor="ctr"/>
                </a:tc>
                <a:tc>
                  <a:txBody>
                    <a:bodyPr/>
                    <a:lstStyle/>
                    <a:p>
                      <a:pPr algn="ctr" fontAlgn="b"/>
                      <a:r>
                        <a:rPr lang="en-GB" sz="1400" u="none" strike="noStrike">
                          <a:effectLst/>
                        </a:rPr>
                        <a:t>290</a:t>
                      </a:r>
                      <a:endParaRPr lang="en-GB" sz="1400" b="0" i="0" u="none" strike="noStrike">
                        <a:solidFill>
                          <a:srgbClr val="000000"/>
                        </a:solidFill>
                        <a:effectLst/>
                        <a:latin typeface="Calibri"/>
                      </a:endParaRPr>
                    </a:p>
                  </a:txBody>
                  <a:tcPr marL="9525" marR="9525" marT="9525" marB="0" anchor="ctr"/>
                </a:tc>
                <a:tc>
                  <a:txBody>
                    <a:bodyPr/>
                    <a:lstStyle/>
                    <a:p>
                      <a:pPr algn="ctr" fontAlgn="b"/>
                      <a:r>
                        <a:rPr lang="en-GB" sz="1400" u="none" strike="noStrike">
                          <a:effectLst/>
                        </a:rPr>
                        <a:t>1850</a:t>
                      </a:r>
                      <a:endParaRPr lang="en-GB" sz="1400" b="0" i="0" u="none" strike="noStrike">
                        <a:solidFill>
                          <a:srgbClr val="000000"/>
                        </a:solidFill>
                        <a:effectLst/>
                        <a:latin typeface="Calibri"/>
                      </a:endParaRPr>
                    </a:p>
                  </a:txBody>
                  <a:tcPr marL="9525" marR="9525" marT="9525" marB="0" anchor="ctr"/>
                </a:tc>
              </a:tr>
              <a:tr h="215723">
                <a:tc>
                  <a:txBody>
                    <a:bodyPr/>
                    <a:lstStyle/>
                    <a:p>
                      <a:pPr algn="l" fontAlgn="b"/>
                      <a:r>
                        <a:rPr lang="en-GB" sz="1400" u="none" strike="noStrike" dirty="0">
                          <a:effectLst/>
                        </a:rPr>
                        <a:t>ACC</a:t>
                      </a:r>
                      <a:endParaRPr lang="en-GB" sz="1400" b="0" i="0" u="none" strike="noStrike" dirty="0">
                        <a:solidFill>
                          <a:srgbClr val="000000"/>
                        </a:solidFill>
                        <a:effectLst/>
                        <a:latin typeface="Calibri"/>
                      </a:endParaRPr>
                    </a:p>
                  </a:txBody>
                  <a:tcPr marL="9525" marR="9525" marT="9525" marB="0" anchor="ctr"/>
                </a:tc>
                <a:tc>
                  <a:txBody>
                    <a:bodyPr/>
                    <a:lstStyle/>
                    <a:p>
                      <a:pPr algn="ctr" fontAlgn="b"/>
                      <a:r>
                        <a:rPr lang="en-GB" sz="1400" u="none" strike="noStrike" dirty="0">
                          <a:effectLst/>
                        </a:rPr>
                        <a:t>696</a:t>
                      </a:r>
                      <a:endParaRPr lang="en-GB" sz="1400" b="0" i="0" u="none" strike="noStrike" dirty="0">
                        <a:solidFill>
                          <a:srgbClr val="000000"/>
                        </a:solidFill>
                        <a:effectLst/>
                        <a:latin typeface="Calibri"/>
                      </a:endParaRPr>
                    </a:p>
                  </a:txBody>
                  <a:tcPr marL="9525" marR="9525" marT="9525" marB="0" anchor="ctr"/>
                </a:tc>
                <a:tc>
                  <a:txBody>
                    <a:bodyPr/>
                    <a:lstStyle/>
                    <a:p>
                      <a:pPr algn="ctr" fontAlgn="b"/>
                      <a:r>
                        <a:rPr lang="en-GB" sz="1400" u="none" strike="noStrike">
                          <a:effectLst/>
                        </a:rPr>
                        <a:t>506</a:t>
                      </a:r>
                      <a:endParaRPr lang="en-GB" sz="1400" b="0" i="0" u="none" strike="noStrike">
                        <a:solidFill>
                          <a:srgbClr val="000000"/>
                        </a:solidFill>
                        <a:effectLst/>
                        <a:latin typeface="Calibri"/>
                      </a:endParaRPr>
                    </a:p>
                  </a:txBody>
                  <a:tcPr marL="9525" marR="9525" marT="9525" marB="0" anchor="ctr"/>
                </a:tc>
                <a:tc>
                  <a:txBody>
                    <a:bodyPr/>
                    <a:lstStyle/>
                    <a:p>
                      <a:pPr algn="ctr" fontAlgn="b"/>
                      <a:r>
                        <a:rPr lang="en-GB" sz="1400" u="none" strike="noStrike">
                          <a:effectLst/>
                        </a:rPr>
                        <a:t>1202</a:t>
                      </a:r>
                      <a:endParaRPr lang="en-GB" sz="1400" b="0" i="0" u="none" strike="noStrike">
                        <a:solidFill>
                          <a:srgbClr val="000000"/>
                        </a:solidFill>
                        <a:effectLst/>
                        <a:latin typeface="Calibri"/>
                      </a:endParaRPr>
                    </a:p>
                  </a:txBody>
                  <a:tcPr marL="9525" marR="9525" marT="9525" marB="0" anchor="ctr"/>
                </a:tc>
              </a:tr>
              <a:tr h="215723">
                <a:tc>
                  <a:txBody>
                    <a:bodyPr/>
                    <a:lstStyle/>
                    <a:p>
                      <a:pPr algn="l" fontAlgn="b"/>
                      <a:r>
                        <a:rPr lang="en-GB" sz="1400" u="none" strike="noStrike" dirty="0">
                          <a:effectLst/>
                        </a:rPr>
                        <a:t>AFIS</a:t>
                      </a:r>
                      <a:endParaRPr lang="en-GB" sz="1400" b="0" i="0" u="none" strike="noStrike" dirty="0">
                        <a:solidFill>
                          <a:srgbClr val="000000"/>
                        </a:solidFill>
                        <a:effectLst/>
                        <a:latin typeface="Calibri"/>
                      </a:endParaRPr>
                    </a:p>
                  </a:txBody>
                  <a:tcPr marL="9525" marR="9525" marT="9525" marB="0" anchor="ctr"/>
                </a:tc>
                <a:tc>
                  <a:txBody>
                    <a:bodyPr/>
                    <a:lstStyle/>
                    <a:p>
                      <a:pPr algn="ctr" fontAlgn="b"/>
                      <a:r>
                        <a:rPr lang="en-GB" sz="1400" u="none" strike="noStrike" dirty="0">
                          <a:effectLst/>
                        </a:rPr>
                        <a:t>774</a:t>
                      </a:r>
                      <a:endParaRPr lang="en-GB" sz="1400" b="0" i="0" u="none" strike="noStrike" dirty="0">
                        <a:solidFill>
                          <a:srgbClr val="000000"/>
                        </a:solidFill>
                        <a:effectLst/>
                        <a:latin typeface="Calibri"/>
                      </a:endParaRPr>
                    </a:p>
                  </a:txBody>
                  <a:tcPr marL="9525" marR="9525" marT="9525" marB="0" anchor="ctr"/>
                </a:tc>
                <a:tc>
                  <a:txBody>
                    <a:bodyPr/>
                    <a:lstStyle/>
                    <a:p>
                      <a:pPr algn="ctr" fontAlgn="b"/>
                      <a:r>
                        <a:rPr lang="en-GB" sz="1400" u="none" strike="noStrike">
                          <a:effectLst/>
                        </a:rPr>
                        <a:t>24</a:t>
                      </a:r>
                      <a:endParaRPr lang="en-GB" sz="1400" b="0" i="0" u="none" strike="noStrike">
                        <a:solidFill>
                          <a:srgbClr val="000000"/>
                        </a:solidFill>
                        <a:effectLst/>
                        <a:latin typeface="Calibri"/>
                      </a:endParaRPr>
                    </a:p>
                  </a:txBody>
                  <a:tcPr marL="9525" marR="9525" marT="9525" marB="0" anchor="ctr"/>
                </a:tc>
                <a:tc>
                  <a:txBody>
                    <a:bodyPr/>
                    <a:lstStyle/>
                    <a:p>
                      <a:pPr algn="ctr" fontAlgn="b"/>
                      <a:r>
                        <a:rPr lang="en-GB" sz="1400" u="none" strike="noStrike">
                          <a:effectLst/>
                        </a:rPr>
                        <a:t>798</a:t>
                      </a:r>
                      <a:endParaRPr lang="en-GB" sz="1400" b="0" i="0" u="none" strike="noStrike">
                        <a:solidFill>
                          <a:srgbClr val="000000"/>
                        </a:solidFill>
                        <a:effectLst/>
                        <a:latin typeface="Calibri"/>
                      </a:endParaRPr>
                    </a:p>
                  </a:txBody>
                  <a:tcPr marL="9525" marR="9525" marT="9525" marB="0" anchor="ctr"/>
                </a:tc>
              </a:tr>
              <a:tr h="215723">
                <a:tc>
                  <a:txBody>
                    <a:bodyPr/>
                    <a:lstStyle/>
                    <a:p>
                      <a:pPr algn="l" fontAlgn="b"/>
                      <a:r>
                        <a:rPr lang="en-GB" sz="1400" u="none" strike="noStrike" dirty="0">
                          <a:effectLst/>
                        </a:rPr>
                        <a:t>APP</a:t>
                      </a:r>
                      <a:endParaRPr lang="en-GB" sz="1400" b="0" i="0" u="none" strike="noStrike" dirty="0">
                        <a:solidFill>
                          <a:srgbClr val="000000"/>
                        </a:solidFill>
                        <a:effectLst/>
                        <a:latin typeface="Calibri"/>
                      </a:endParaRPr>
                    </a:p>
                  </a:txBody>
                  <a:tcPr marL="9525" marR="9525" marT="9525" marB="0" anchor="ctr"/>
                </a:tc>
                <a:tc>
                  <a:txBody>
                    <a:bodyPr/>
                    <a:lstStyle/>
                    <a:p>
                      <a:pPr algn="ctr" fontAlgn="b"/>
                      <a:r>
                        <a:rPr lang="en-GB" sz="1400" u="none" strike="noStrike" dirty="0">
                          <a:effectLst/>
                        </a:rPr>
                        <a:t>1020</a:t>
                      </a:r>
                      <a:endParaRPr lang="en-GB" sz="1400" b="0" i="0" u="none" strike="noStrike" dirty="0">
                        <a:solidFill>
                          <a:srgbClr val="000000"/>
                        </a:solidFill>
                        <a:effectLst/>
                        <a:latin typeface="Calibri"/>
                      </a:endParaRPr>
                    </a:p>
                  </a:txBody>
                  <a:tcPr marL="9525" marR="9525" marT="9525" marB="0" anchor="ctr"/>
                </a:tc>
                <a:tc>
                  <a:txBody>
                    <a:bodyPr/>
                    <a:lstStyle/>
                    <a:p>
                      <a:pPr algn="ctr" fontAlgn="b"/>
                      <a:r>
                        <a:rPr lang="en-GB" sz="1400" u="none" strike="noStrike">
                          <a:effectLst/>
                        </a:rPr>
                        <a:t>54</a:t>
                      </a:r>
                      <a:endParaRPr lang="en-GB" sz="1400" b="0" i="0" u="none" strike="noStrike">
                        <a:solidFill>
                          <a:srgbClr val="000000"/>
                        </a:solidFill>
                        <a:effectLst/>
                        <a:latin typeface="Calibri"/>
                      </a:endParaRPr>
                    </a:p>
                  </a:txBody>
                  <a:tcPr marL="9525" marR="9525" marT="9525" marB="0" anchor="ctr"/>
                </a:tc>
                <a:tc>
                  <a:txBody>
                    <a:bodyPr/>
                    <a:lstStyle/>
                    <a:p>
                      <a:pPr algn="ctr" fontAlgn="b"/>
                      <a:r>
                        <a:rPr lang="en-GB" sz="1400" u="none" strike="noStrike">
                          <a:effectLst/>
                        </a:rPr>
                        <a:t>1074</a:t>
                      </a:r>
                      <a:endParaRPr lang="en-GB" sz="1400" b="0" i="0" u="none" strike="noStrike">
                        <a:solidFill>
                          <a:srgbClr val="000000"/>
                        </a:solidFill>
                        <a:effectLst/>
                        <a:latin typeface="Calibri"/>
                      </a:endParaRPr>
                    </a:p>
                  </a:txBody>
                  <a:tcPr marL="9525" marR="9525" marT="9525" marB="0" anchor="ctr"/>
                </a:tc>
              </a:tr>
              <a:tr h="215723">
                <a:tc>
                  <a:txBody>
                    <a:bodyPr/>
                    <a:lstStyle/>
                    <a:p>
                      <a:pPr algn="l" fontAlgn="b"/>
                      <a:r>
                        <a:rPr lang="en-GB" sz="1400" u="none" strike="noStrike" dirty="0">
                          <a:effectLst/>
                        </a:rPr>
                        <a:t>AS</a:t>
                      </a:r>
                      <a:endParaRPr lang="en-GB" sz="1400" b="0" i="0" u="none" strike="noStrike" dirty="0">
                        <a:solidFill>
                          <a:srgbClr val="000000"/>
                        </a:solidFill>
                        <a:effectLst/>
                        <a:latin typeface="Calibri"/>
                      </a:endParaRPr>
                    </a:p>
                  </a:txBody>
                  <a:tcPr marL="9525" marR="9525" marT="9525" marB="0" anchor="ctr"/>
                </a:tc>
                <a:tc>
                  <a:txBody>
                    <a:bodyPr/>
                    <a:lstStyle/>
                    <a:p>
                      <a:pPr algn="ctr" fontAlgn="b"/>
                      <a:r>
                        <a:rPr lang="en-GB" sz="1400" u="none" strike="noStrike" dirty="0">
                          <a:effectLst/>
                        </a:rPr>
                        <a:t>625</a:t>
                      </a:r>
                      <a:endParaRPr lang="en-GB" sz="1400" b="0" i="0" u="none" strike="noStrike" dirty="0">
                        <a:solidFill>
                          <a:srgbClr val="000000"/>
                        </a:solidFill>
                        <a:effectLst/>
                        <a:latin typeface="Calibri"/>
                      </a:endParaRPr>
                    </a:p>
                  </a:txBody>
                  <a:tcPr marL="9525" marR="9525" marT="9525" marB="0" anchor="ctr"/>
                </a:tc>
                <a:tc>
                  <a:txBody>
                    <a:bodyPr/>
                    <a:lstStyle/>
                    <a:p>
                      <a:pPr algn="ctr" fontAlgn="b"/>
                      <a:r>
                        <a:rPr lang="en-GB" sz="1400" u="none" strike="noStrike">
                          <a:effectLst/>
                        </a:rPr>
                        <a:t>130</a:t>
                      </a:r>
                      <a:endParaRPr lang="en-GB" sz="1400" b="0" i="0" u="none" strike="noStrike">
                        <a:solidFill>
                          <a:srgbClr val="000000"/>
                        </a:solidFill>
                        <a:effectLst/>
                        <a:latin typeface="Calibri"/>
                      </a:endParaRPr>
                    </a:p>
                  </a:txBody>
                  <a:tcPr marL="9525" marR="9525" marT="9525" marB="0" anchor="ctr"/>
                </a:tc>
                <a:tc>
                  <a:txBody>
                    <a:bodyPr/>
                    <a:lstStyle/>
                    <a:p>
                      <a:pPr algn="ctr" fontAlgn="b"/>
                      <a:r>
                        <a:rPr lang="en-GB" sz="1400" u="none" strike="noStrike">
                          <a:effectLst/>
                        </a:rPr>
                        <a:t>755</a:t>
                      </a:r>
                      <a:endParaRPr lang="en-GB" sz="1400" b="0" i="0" u="none" strike="noStrike">
                        <a:solidFill>
                          <a:srgbClr val="000000"/>
                        </a:solidFill>
                        <a:effectLst/>
                        <a:latin typeface="Calibri"/>
                      </a:endParaRPr>
                    </a:p>
                  </a:txBody>
                  <a:tcPr marL="9525" marR="9525" marT="9525" marB="0" anchor="ctr"/>
                </a:tc>
              </a:tr>
              <a:tr h="215723">
                <a:tc>
                  <a:txBody>
                    <a:bodyPr/>
                    <a:lstStyle/>
                    <a:p>
                      <a:pPr algn="l" fontAlgn="b"/>
                      <a:r>
                        <a:rPr lang="en-GB" sz="1400" u="none" strike="noStrike" dirty="0">
                          <a:effectLst/>
                        </a:rPr>
                        <a:t>ATIS</a:t>
                      </a:r>
                      <a:endParaRPr lang="en-GB" sz="1400" b="0" i="0" u="none" strike="noStrike" dirty="0">
                        <a:solidFill>
                          <a:srgbClr val="000000"/>
                        </a:solidFill>
                        <a:effectLst/>
                        <a:latin typeface="Calibri"/>
                      </a:endParaRPr>
                    </a:p>
                  </a:txBody>
                  <a:tcPr marL="9525" marR="9525" marT="9525" marB="0" anchor="ctr"/>
                </a:tc>
                <a:tc>
                  <a:txBody>
                    <a:bodyPr/>
                    <a:lstStyle/>
                    <a:p>
                      <a:pPr algn="ctr" fontAlgn="b"/>
                      <a:r>
                        <a:rPr lang="en-GB" sz="1400" u="none" strike="noStrike" dirty="0">
                          <a:effectLst/>
                        </a:rPr>
                        <a:t>380</a:t>
                      </a:r>
                      <a:endParaRPr lang="en-GB" sz="1400" b="0" i="0" u="none" strike="noStrike" dirty="0">
                        <a:solidFill>
                          <a:srgbClr val="000000"/>
                        </a:solidFill>
                        <a:effectLst/>
                        <a:latin typeface="Calibri"/>
                      </a:endParaRPr>
                    </a:p>
                  </a:txBody>
                  <a:tcPr marL="9525" marR="9525" marT="9525" marB="0" anchor="ctr"/>
                </a:tc>
                <a:tc>
                  <a:txBody>
                    <a:bodyPr/>
                    <a:lstStyle/>
                    <a:p>
                      <a:pPr algn="ctr" fontAlgn="b"/>
                      <a:r>
                        <a:rPr lang="en-GB" sz="1400" u="none" strike="noStrike" dirty="0">
                          <a:effectLst/>
                        </a:rPr>
                        <a:t>20</a:t>
                      </a:r>
                      <a:endParaRPr lang="en-GB" sz="1400" b="0" i="0" u="none" strike="noStrike" dirty="0">
                        <a:solidFill>
                          <a:srgbClr val="000000"/>
                        </a:solidFill>
                        <a:effectLst/>
                        <a:latin typeface="Calibri"/>
                      </a:endParaRPr>
                    </a:p>
                  </a:txBody>
                  <a:tcPr marL="9525" marR="9525" marT="9525" marB="0" anchor="ctr"/>
                </a:tc>
                <a:tc>
                  <a:txBody>
                    <a:bodyPr/>
                    <a:lstStyle/>
                    <a:p>
                      <a:pPr algn="ctr" fontAlgn="b"/>
                      <a:r>
                        <a:rPr lang="en-GB" sz="1400" u="none" strike="noStrike">
                          <a:effectLst/>
                        </a:rPr>
                        <a:t>400</a:t>
                      </a:r>
                      <a:endParaRPr lang="en-GB" sz="1400" b="0" i="0" u="none" strike="noStrike">
                        <a:solidFill>
                          <a:srgbClr val="000000"/>
                        </a:solidFill>
                        <a:effectLst/>
                        <a:latin typeface="Calibri"/>
                      </a:endParaRPr>
                    </a:p>
                  </a:txBody>
                  <a:tcPr marL="9525" marR="9525" marT="9525" marB="0" anchor="ctr"/>
                </a:tc>
              </a:tr>
              <a:tr h="215723">
                <a:tc>
                  <a:txBody>
                    <a:bodyPr/>
                    <a:lstStyle/>
                    <a:p>
                      <a:pPr algn="l" fontAlgn="b"/>
                      <a:r>
                        <a:rPr lang="en-GB" sz="1400" u="none" strike="noStrike" dirty="0">
                          <a:effectLst/>
                        </a:rPr>
                        <a:t>FIS</a:t>
                      </a:r>
                      <a:endParaRPr lang="en-GB" sz="1400" b="0" i="0" u="none" strike="noStrike" dirty="0">
                        <a:solidFill>
                          <a:srgbClr val="000000"/>
                        </a:solidFill>
                        <a:effectLst/>
                        <a:latin typeface="Calibri"/>
                      </a:endParaRPr>
                    </a:p>
                  </a:txBody>
                  <a:tcPr marL="9525" marR="9525" marT="9525" marB="0" anchor="ctr"/>
                </a:tc>
                <a:tc>
                  <a:txBody>
                    <a:bodyPr/>
                    <a:lstStyle/>
                    <a:p>
                      <a:pPr algn="ctr" fontAlgn="b"/>
                      <a:r>
                        <a:rPr lang="en-GB" sz="1400" u="none" strike="noStrike" dirty="0">
                          <a:effectLst/>
                        </a:rPr>
                        <a:t>117</a:t>
                      </a:r>
                      <a:endParaRPr lang="en-GB" sz="1400" b="0" i="0" u="none" strike="noStrike" dirty="0">
                        <a:solidFill>
                          <a:srgbClr val="000000"/>
                        </a:solidFill>
                        <a:effectLst/>
                        <a:latin typeface="Calibri"/>
                      </a:endParaRPr>
                    </a:p>
                  </a:txBody>
                  <a:tcPr marL="9525" marR="9525" marT="9525" marB="0" anchor="ctr"/>
                </a:tc>
                <a:tc>
                  <a:txBody>
                    <a:bodyPr/>
                    <a:lstStyle/>
                    <a:p>
                      <a:pPr algn="ctr" fontAlgn="b"/>
                      <a:endParaRPr lang="en-GB" sz="1400" b="0" i="0" u="none" strike="noStrike" dirty="0">
                        <a:solidFill>
                          <a:srgbClr val="000000"/>
                        </a:solidFill>
                        <a:effectLst/>
                        <a:latin typeface="Calibri"/>
                      </a:endParaRPr>
                    </a:p>
                  </a:txBody>
                  <a:tcPr marL="9525" marR="9525" marT="9525" marB="0" anchor="ctr"/>
                </a:tc>
                <a:tc>
                  <a:txBody>
                    <a:bodyPr/>
                    <a:lstStyle/>
                    <a:p>
                      <a:pPr algn="ctr" fontAlgn="b"/>
                      <a:r>
                        <a:rPr lang="en-GB" sz="1400" u="none" strike="noStrike">
                          <a:effectLst/>
                        </a:rPr>
                        <a:t>117</a:t>
                      </a:r>
                      <a:endParaRPr lang="en-GB" sz="1400" b="0" i="0" u="none" strike="noStrike">
                        <a:solidFill>
                          <a:srgbClr val="000000"/>
                        </a:solidFill>
                        <a:effectLst/>
                        <a:latin typeface="Calibri"/>
                      </a:endParaRPr>
                    </a:p>
                  </a:txBody>
                  <a:tcPr marL="9525" marR="9525" marT="9525" marB="0" anchor="ctr"/>
                </a:tc>
              </a:tr>
              <a:tr h="215723">
                <a:tc>
                  <a:txBody>
                    <a:bodyPr/>
                    <a:lstStyle/>
                    <a:p>
                      <a:pPr algn="l" fontAlgn="b"/>
                      <a:r>
                        <a:rPr lang="en-GB" sz="1400" u="none" strike="noStrike" dirty="0">
                          <a:effectLst/>
                        </a:rPr>
                        <a:t>GUARD</a:t>
                      </a:r>
                      <a:endParaRPr lang="en-GB" sz="1400" b="0" i="0" u="none" strike="noStrike" dirty="0">
                        <a:solidFill>
                          <a:srgbClr val="000000"/>
                        </a:solidFill>
                        <a:effectLst/>
                        <a:latin typeface="Calibri"/>
                      </a:endParaRPr>
                    </a:p>
                  </a:txBody>
                  <a:tcPr marL="9525" marR="9525" marT="9525" marB="0" anchor="ctr"/>
                </a:tc>
                <a:tc>
                  <a:txBody>
                    <a:bodyPr/>
                    <a:lstStyle/>
                    <a:p>
                      <a:pPr algn="ctr" fontAlgn="b"/>
                      <a:endParaRPr lang="en-GB" sz="1400" b="0" i="0" u="none" strike="noStrike" dirty="0">
                        <a:solidFill>
                          <a:srgbClr val="000000"/>
                        </a:solidFill>
                        <a:effectLst/>
                        <a:latin typeface="Calibri"/>
                      </a:endParaRPr>
                    </a:p>
                  </a:txBody>
                  <a:tcPr marL="9525" marR="9525" marT="9525" marB="0" anchor="ctr"/>
                </a:tc>
                <a:tc>
                  <a:txBody>
                    <a:bodyPr/>
                    <a:lstStyle/>
                    <a:p>
                      <a:pPr algn="ctr" fontAlgn="b"/>
                      <a:r>
                        <a:rPr lang="en-GB" sz="1400" u="none" strike="noStrike" dirty="0">
                          <a:effectLst/>
                        </a:rPr>
                        <a:t>1</a:t>
                      </a:r>
                      <a:endParaRPr lang="en-GB" sz="1400" b="0" i="0" u="none" strike="noStrike" dirty="0">
                        <a:solidFill>
                          <a:srgbClr val="000000"/>
                        </a:solidFill>
                        <a:effectLst/>
                        <a:latin typeface="Calibri"/>
                      </a:endParaRPr>
                    </a:p>
                  </a:txBody>
                  <a:tcPr marL="9525" marR="9525" marT="9525" marB="0" anchor="ctr"/>
                </a:tc>
                <a:tc>
                  <a:txBody>
                    <a:bodyPr/>
                    <a:lstStyle/>
                    <a:p>
                      <a:pPr algn="ctr" fontAlgn="b"/>
                      <a:r>
                        <a:rPr lang="en-GB" sz="1400" u="none" strike="noStrike" dirty="0">
                          <a:effectLst/>
                        </a:rPr>
                        <a:t>1</a:t>
                      </a:r>
                      <a:endParaRPr lang="en-GB" sz="1400" b="0" i="0" u="none" strike="noStrike" dirty="0">
                        <a:solidFill>
                          <a:srgbClr val="000000"/>
                        </a:solidFill>
                        <a:effectLst/>
                        <a:latin typeface="Calibri"/>
                      </a:endParaRPr>
                    </a:p>
                  </a:txBody>
                  <a:tcPr marL="9525" marR="9525" marT="9525" marB="0" anchor="ctr"/>
                </a:tc>
              </a:tr>
              <a:tr h="215723">
                <a:tc>
                  <a:txBody>
                    <a:bodyPr/>
                    <a:lstStyle/>
                    <a:p>
                      <a:pPr algn="l" fontAlgn="b"/>
                      <a:r>
                        <a:rPr lang="en-GB" sz="1400" u="none" strike="noStrike" dirty="0">
                          <a:effectLst/>
                        </a:rPr>
                        <a:t>OPC</a:t>
                      </a:r>
                      <a:endParaRPr lang="en-GB" sz="1400" b="0" i="0" u="none" strike="noStrike" dirty="0">
                        <a:solidFill>
                          <a:srgbClr val="000000"/>
                        </a:solidFill>
                        <a:effectLst/>
                        <a:latin typeface="Calibri"/>
                      </a:endParaRPr>
                    </a:p>
                  </a:txBody>
                  <a:tcPr marL="9525" marR="9525" marT="9525" marB="0" anchor="ctr"/>
                </a:tc>
                <a:tc>
                  <a:txBody>
                    <a:bodyPr/>
                    <a:lstStyle/>
                    <a:p>
                      <a:pPr algn="ctr" fontAlgn="b"/>
                      <a:r>
                        <a:rPr lang="en-GB" sz="1400" u="none" strike="noStrike" dirty="0">
                          <a:effectLst/>
                        </a:rPr>
                        <a:t>1092</a:t>
                      </a:r>
                      <a:endParaRPr lang="en-GB" sz="1400" b="0" i="0" u="none" strike="noStrike" dirty="0">
                        <a:solidFill>
                          <a:srgbClr val="000000"/>
                        </a:solidFill>
                        <a:effectLst/>
                        <a:latin typeface="Calibri"/>
                      </a:endParaRPr>
                    </a:p>
                  </a:txBody>
                  <a:tcPr marL="9525" marR="9525" marT="9525" marB="0" anchor="ctr"/>
                </a:tc>
                <a:tc>
                  <a:txBody>
                    <a:bodyPr/>
                    <a:lstStyle/>
                    <a:p>
                      <a:pPr algn="ctr" fontAlgn="b"/>
                      <a:r>
                        <a:rPr lang="en-GB" sz="1400" u="none" strike="noStrike" dirty="0">
                          <a:effectLst/>
                        </a:rPr>
                        <a:t>774</a:t>
                      </a:r>
                      <a:endParaRPr lang="en-GB" sz="1400" b="0" i="0" u="none" strike="noStrike" dirty="0">
                        <a:solidFill>
                          <a:srgbClr val="000000"/>
                        </a:solidFill>
                        <a:effectLst/>
                        <a:latin typeface="Calibri"/>
                      </a:endParaRPr>
                    </a:p>
                  </a:txBody>
                  <a:tcPr marL="9525" marR="9525" marT="9525" marB="0" anchor="ctr"/>
                </a:tc>
                <a:tc>
                  <a:txBody>
                    <a:bodyPr/>
                    <a:lstStyle/>
                    <a:p>
                      <a:pPr algn="ctr" fontAlgn="b"/>
                      <a:r>
                        <a:rPr lang="en-GB" sz="1400" u="none" strike="noStrike" dirty="0">
                          <a:effectLst/>
                        </a:rPr>
                        <a:t>1866</a:t>
                      </a:r>
                      <a:endParaRPr lang="en-GB" sz="1400" b="0" i="0" u="none" strike="noStrike" dirty="0">
                        <a:solidFill>
                          <a:srgbClr val="000000"/>
                        </a:solidFill>
                        <a:effectLst/>
                        <a:latin typeface="Calibri"/>
                      </a:endParaRPr>
                    </a:p>
                  </a:txBody>
                  <a:tcPr marL="9525" marR="9525" marT="9525" marB="0" anchor="ctr"/>
                </a:tc>
              </a:tr>
              <a:tr h="215723">
                <a:tc>
                  <a:txBody>
                    <a:bodyPr/>
                    <a:lstStyle/>
                    <a:p>
                      <a:pPr algn="l" fontAlgn="b"/>
                      <a:r>
                        <a:rPr lang="en-GB" sz="1400" u="none" strike="noStrike" dirty="0">
                          <a:effectLst/>
                        </a:rPr>
                        <a:t>PAR</a:t>
                      </a:r>
                      <a:endParaRPr lang="en-GB" sz="1400" b="0" i="0" u="none" strike="noStrike" dirty="0">
                        <a:solidFill>
                          <a:srgbClr val="000000"/>
                        </a:solidFill>
                        <a:effectLst/>
                        <a:latin typeface="Calibri"/>
                      </a:endParaRPr>
                    </a:p>
                  </a:txBody>
                  <a:tcPr marL="9525" marR="9525" marT="9525" marB="0" anchor="ctr"/>
                </a:tc>
                <a:tc>
                  <a:txBody>
                    <a:bodyPr/>
                    <a:lstStyle/>
                    <a:p>
                      <a:pPr algn="ctr" fontAlgn="b"/>
                      <a:r>
                        <a:rPr lang="en-GB" sz="1400" u="none" strike="noStrike">
                          <a:effectLst/>
                        </a:rPr>
                        <a:t>128</a:t>
                      </a:r>
                      <a:endParaRPr lang="en-GB" sz="1400" b="0" i="0" u="none" strike="noStrike">
                        <a:solidFill>
                          <a:srgbClr val="000000"/>
                        </a:solidFill>
                        <a:effectLst/>
                        <a:latin typeface="Calibri"/>
                      </a:endParaRPr>
                    </a:p>
                  </a:txBody>
                  <a:tcPr marL="9525" marR="9525" marT="9525" marB="0" anchor="ctr"/>
                </a:tc>
                <a:tc>
                  <a:txBody>
                    <a:bodyPr/>
                    <a:lstStyle/>
                    <a:p>
                      <a:pPr algn="ctr" fontAlgn="b"/>
                      <a:r>
                        <a:rPr lang="en-GB" sz="1400" u="none" strike="noStrike" dirty="0">
                          <a:effectLst/>
                        </a:rPr>
                        <a:t>2</a:t>
                      </a:r>
                      <a:endParaRPr lang="en-GB" sz="1400" b="0" i="0" u="none" strike="noStrike" dirty="0">
                        <a:solidFill>
                          <a:srgbClr val="000000"/>
                        </a:solidFill>
                        <a:effectLst/>
                        <a:latin typeface="Calibri"/>
                      </a:endParaRPr>
                    </a:p>
                  </a:txBody>
                  <a:tcPr marL="9525" marR="9525" marT="9525" marB="0" anchor="ctr"/>
                </a:tc>
                <a:tc>
                  <a:txBody>
                    <a:bodyPr/>
                    <a:lstStyle/>
                    <a:p>
                      <a:pPr algn="ctr" fontAlgn="b"/>
                      <a:r>
                        <a:rPr lang="en-GB" sz="1400" u="none" strike="noStrike" dirty="0">
                          <a:effectLst/>
                        </a:rPr>
                        <a:t>130</a:t>
                      </a:r>
                      <a:endParaRPr lang="en-GB" sz="1400" b="0" i="0" u="none" strike="noStrike" dirty="0">
                        <a:solidFill>
                          <a:srgbClr val="000000"/>
                        </a:solidFill>
                        <a:effectLst/>
                        <a:latin typeface="Calibri"/>
                      </a:endParaRPr>
                    </a:p>
                  </a:txBody>
                  <a:tcPr marL="9525" marR="9525" marT="9525" marB="0" anchor="ctr"/>
                </a:tc>
              </a:tr>
              <a:tr h="215723">
                <a:tc>
                  <a:txBody>
                    <a:bodyPr/>
                    <a:lstStyle/>
                    <a:p>
                      <a:pPr algn="l" fontAlgn="b"/>
                      <a:r>
                        <a:rPr lang="en-GB" sz="1400" u="none" strike="noStrike" dirty="0">
                          <a:effectLst/>
                        </a:rPr>
                        <a:t>TWR</a:t>
                      </a:r>
                      <a:endParaRPr lang="en-GB" sz="1400" b="0" i="0" u="none" strike="noStrike" dirty="0">
                        <a:solidFill>
                          <a:srgbClr val="000000"/>
                        </a:solidFill>
                        <a:effectLst/>
                        <a:latin typeface="Calibri"/>
                      </a:endParaRPr>
                    </a:p>
                  </a:txBody>
                  <a:tcPr marL="9525" marR="9525" marT="9525" marB="0" anchor="ctr"/>
                </a:tc>
                <a:tc>
                  <a:txBody>
                    <a:bodyPr/>
                    <a:lstStyle/>
                    <a:p>
                      <a:pPr algn="ctr" fontAlgn="b"/>
                      <a:r>
                        <a:rPr lang="en-GB" sz="1400" u="none" strike="noStrike">
                          <a:effectLst/>
                        </a:rPr>
                        <a:t>968</a:t>
                      </a:r>
                      <a:endParaRPr lang="en-GB" sz="1400" b="0" i="0" u="none" strike="noStrike">
                        <a:solidFill>
                          <a:srgbClr val="000000"/>
                        </a:solidFill>
                        <a:effectLst/>
                        <a:latin typeface="Calibri"/>
                      </a:endParaRPr>
                    </a:p>
                  </a:txBody>
                  <a:tcPr marL="9525" marR="9525" marT="9525" marB="0" anchor="ctr"/>
                </a:tc>
                <a:tc>
                  <a:txBody>
                    <a:bodyPr/>
                    <a:lstStyle/>
                    <a:p>
                      <a:pPr algn="ctr" fontAlgn="b"/>
                      <a:r>
                        <a:rPr lang="en-GB" sz="1400" u="none" strike="noStrike" dirty="0">
                          <a:effectLst/>
                        </a:rPr>
                        <a:t>59</a:t>
                      </a:r>
                      <a:endParaRPr lang="en-GB" sz="1400" b="0" i="0" u="none" strike="noStrike" dirty="0">
                        <a:solidFill>
                          <a:srgbClr val="000000"/>
                        </a:solidFill>
                        <a:effectLst/>
                        <a:latin typeface="Calibri"/>
                      </a:endParaRPr>
                    </a:p>
                  </a:txBody>
                  <a:tcPr marL="9525" marR="9525" marT="9525" marB="0" anchor="ctr"/>
                </a:tc>
                <a:tc>
                  <a:txBody>
                    <a:bodyPr/>
                    <a:lstStyle/>
                    <a:p>
                      <a:pPr algn="ctr" fontAlgn="b"/>
                      <a:r>
                        <a:rPr lang="en-GB" sz="1400" u="none" strike="noStrike" dirty="0">
                          <a:effectLst/>
                        </a:rPr>
                        <a:t>1027</a:t>
                      </a:r>
                      <a:endParaRPr lang="en-GB" sz="1400" b="0" i="0" u="none" strike="noStrike" dirty="0">
                        <a:solidFill>
                          <a:srgbClr val="000000"/>
                        </a:solidFill>
                        <a:effectLst/>
                        <a:latin typeface="Calibri"/>
                      </a:endParaRPr>
                    </a:p>
                  </a:txBody>
                  <a:tcPr marL="9525" marR="9525" marT="9525" marB="0" anchor="ctr"/>
                </a:tc>
              </a:tr>
              <a:tr h="215723">
                <a:tc>
                  <a:txBody>
                    <a:bodyPr/>
                    <a:lstStyle/>
                    <a:p>
                      <a:pPr algn="l" fontAlgn="b"/>
                      <a:r>
                        <a:rPr lang="en-GB" sz="1400" u="none" strike="noStrike" dirty="0">
                          <a:effectLst/>
                        </a:rPr>
                        <a:t>VOLMET</a:t>
                      </a:r>
                      <a:endParaRPr lang="en-GB" sz="1400" b="0" i="0" u="none" strike="noStrike" dirty="0">
                        <a:solidFill>
                          <a:srgbClr val="000000"/>
                        </a:solidFill>
                        <a:effectLst/>
                        <a:latin typeface="Calibri"/>
                      </a:endParaRPr>
                    </a:p>
                  </a:txBody>
                  <a:tcPr marL="9525" marR="9525" marT="9525" marB="0" anchor="ctr"/>
                </a:tc>
                <a:tc>
                  <a:txBody>
                    <a:bodyPr/>
                    <a:lstStyle/>
                    <a:p>
                      <a:pPr algn="ctr" fontAlgn="b"/>
                      <a:r>
                        <a:rPr lang="en-GB" sz="1400" u="none" strike="noStrike">
                          <a:effectLst/>
                        </a:rPr>
                        <a:t>49</a:t>
                      </a:r>
                      <a:endParaRPr lang="en-GB" sz="1400" b="0" i="0" u="none" strike="noStrike">
                        <a:solidFill>
                          <a:srgbClr val="000000"/>
                        </a:solidFill>
                        <a:effectLst/>
                        <a:latin typeface="Calibri"/>
                      </a:endParaRPr>
                    </a:p>
                  </a:txBody>
                  <a:tcPr marL="9525" marR="9525" marT="9525" marB="0" anchor="ctr"/>
                </a:tc>
                <a:tc>
                  <a:txBody>
                    <a:bodyPr/>
                    <a:lstStyle/>
                    <a:p>
                      <a:pPr algn="ctr" fontAlgn="b"/>
                      <a:r>
                        <a:rPr lang="en-GB" sz="1400" u="none" strike="noStrike" dirty="0">
                          <a:effectLst/>
                        </a:rPr>
                        <a:t>6</a:t>
                      </a:r>
                      <a:endParaRPr lang="en-GB" sz="1400" b="0" i="0" u="none" strike="noStrike" dirty="0">
                        <a:solidFill>
                          <a:srgbClr val="000000"/>
                        </a:solidFill>
                        <a:effectLst/>
                        <a:latin typeface="Calibri"/>
                      </a:endParaRPr>
                    </a:p>
                  </a:txBody>
                  <a:tcPr marL="9525" marR="9525" marT="9525" marB="0" anchor="ctr"/>
                </a:tc>
                <a:tc>
                  <a:txBody>
                    <a:bodyPr/>
                    <a:lstStyle/>
                    <a:p>
                      <a:pPr algn="ctr" fontAlgn="b"/>
                      <a:r>
                        <a:rPr lang="en-GB" sz="1400" u="none" strike="noStrike" dirty="0">
                          <a:effectLst/>
                        </a:rPr>
                        <a:t>55</a:t>
                      </a:r>
                      <a:endParaRPr lang="en-GB" sz="1400" b="0" i="0" u="none" strike="noStrike" dirty="0">
                        <a:solidFill>
                          <a:srgbClr val="000000"/>
                        </a:solidFill>
                        <a:effectLst/>
                        <a:latin typeface="Calibri"/>
                      </a:endParaRPr>
                    </a:p>
                  </a:txBody>
                  <a:tcPr marL="9525" marR="9525" marT="9525" marB="0" anchor="ctr"/>
                </a:tc>
              </a:tr>
              <a:tr h="215723">
                <a:tc>
                  <a:txBody>
                    <a:bodyPr/>
                    <a:lstStyle/>
                    <a:p>
                      <a:pPr algn="l" fontAlgn="b"/>
                      <a:r>
                        <a:rPr lang="en-GB" sz="1400" b="1" u="none" strike="noStrike" dirty="0">
                          <a:effectLst/>
                        </a:rPr>
                        <a:t>Grand Total</a:t>
                      </a:r>
                      <a:endParaRPr lang="en-GB" sz="1400" b="1" i="0" u="none" strike="noStrike" dirty="0">
                        <a:solidFill>
                          <a:srgbClr val="000000"/>
                        </a:solidFill>
                        <a:effectLst/>
                        <a:latin typeface="Calibri"/>
                      </a:endParaRPr>
                    </a:p>
                  </a:txBody>
                  <a:tcPr marL="9525" marR="9525" marT="9525" marB="0" anchor="ctr"/>
                </a:tc>
                <a:tc>
                  <a:txBody>
                    <a:bodyPr/>
                    <a:lstStyle/>
                    <a:p>
                      <a:pPr algn="ctr" fontAlgn="b"/>
                      <a:r>
                        <a:rPr lang="en-GB" sz="1400" b="1" u="none" strike="noStrike">
                          <a:effectLst/>
                        </a:rPr>
                        <a:t>7425</a:t>
                      </a:r>
                      <a:endParaRPr lang="en-GB" sz="1400" b="1" i="0" u="none" strike="noStrike">
                        <a:solidFill>
                          <a:srgbClr val="000000"/>
                        </a:solidFill>
                        <a:effectLst/>
                        <a:latin typeface="Calibri"/>
                      </a:endParaRPr>
                    </a:p>
                  </a:txBody>
                  <a:tcPr marL="9525" marR="9525" marT="9525" marB="0" anchor="ctr"/>
                </a:tc>
                <a:tc>
                  <a:txBody>
                    <a:bodyPr/>
                    <a:lstStyle/>
                    <a:p>
                      <a:pPr algn="ctr" fontAlgn="b"/>
                      <a:r>
                        <a:rPr lang="en-GB" sz="1400" b="1" u="none" strike="noStrike" dirty="0" smtClean="0">
                          <a:effectLst/>
                        </a:rPr>
                        <a:t>1873</a:t>
                      </a:r>
                      <a:endParaRPr lang="en-GB" sz="1400" b="1" i="0" u="none" strike="noStrike" dirty="0">
                        <a:solidFill>
                          <a:srgbClr val="000000"/>
                        </a:solidFill>
                        <a:effectLst/>
                        <a:latin typeface="Calibri"/>
                      </a:endParaRPr>
                    </a:p>
                  </a:txBody>
                  <a:tcPr marL="9525" marR="9525" marT="9525" marB="0" anchor="ctr"/>
                </a:tc>
                <a:tc>
                  <a:txBody>
                    <a:bodyPr/>
                    <a:lstStyle/>
                    <a:p>
                      <a:pPr algn="ctr" fontAlgn="b"/>
                      <a:r>
                        <a:rPr lang="en-GB" sz="1400" b="1" u="none" strike="noStrike" dirty="0" smtClean="0">
                          <a:effectLst/>
                        </a:rPr>
                        <a:t>9298</a:t>
                      </a:r>
                      <a:endParaRPr lang="en-GB" sz="1400" b="1" i="0" u="none" strike="noStrike" dirty="0">
                        <a:solidFill>
                          <a:srgbClr val="000000"/>
                        </a:solidFill>
                        <a:effectLst/>
                        <a:latin typeface="Calibri"/>
                      </a:endParaRPr>
                    </a:p>
                  </a:txBody>
                  <a:tcPr marL="9525" marR="9525" marT="9525" marB="0" anchor="ctr"/>
                </a:tc>
              </a:tr>
            </a:tbl>
          </a:graphicData>
        </a:graphic>
      </p:graphicFrame>
      <p:pic>
        <p:nvPicPr>
          <p:cNvPr id="1025"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990011" y="3538847"/>
            <a:ext cx="4153989" cy="2905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284091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35" y="477838"/>
            <a:ext cx="7695445" cy="776287"/>
          </a:xfrm>
        </p:spPr>
        <p:txBody>
          <a:bodyPr/>
          <a:lstStyle/>
          <a:p>
            <a:r>
              <a:rPr lang="en-GB" dirty="0" smtClean="0"/>
              <a:t>8.33VCS Implementation planning</a:t>
            </a:r>
            <a:endParaRPr lang="en-GB" dirty="0"/>
          </a:p>
        </p:txBody>
      </p:sp>
      <p:sp>
        <p:nvSpPr>
          <p:cNvPr id="5" name="Slide Number Placeholder 4"/>
          <p:cNvSpPr>
            <a:spLocks noGrp="1"/>
          </p:cNvSpPr>
          <p:nvPr>
            <p:ph type="sldNum" sz="quarter" idx="11"/>
          </p:nvPr>
        </p:nvSpPr>
        <p:spPr/>
        <p:txBody>
          <a:bodyPr/>
          <a:lstStyle/>
          <a:p>
            <a:fld id="{AA4D2A6A-D929-466B-A581-E9EAF243B4ED}" type="slidenum">
              <a:rPr lang="en-GB" altLang="en-US" smtClean="0"/>
              <a:pPr/>
              <a:t>9</a:t>
            </a:fld>
            <a:endParaRPr lang="en-GB" altLang="en-US"/>
          </a:p>
        </p:txBody>
      </p:sp>
      <p:sp>
        <p:nvSpPr>
          <p:cNvPr id="6" name="Footer Placeholder 3"/>
          <p:cNvSpPr>
            <a:spLocks noGrp="1"/>
          </p:cNvSpPr>
          <p:nvPr>
            <p:ph type="ftr" sz="quarter" idx="10"/>
          </p:nvPr>
        </p:nvSpPr>
        <p:spPr>
          <a:xfrm>
            <a:off x="2481263" y="6572250"/>
            <a:ext cx="4171950" cy="269875"/>
          </a:xfrm>
        </p:spPr>
        <p:txBody>
          <a:bodyPr/>
          <a:lstStyle/>
          <a:p>
            <a:r>
              <a:rPr lang="en-GB" dirty="0" smtClean="0"/>
              <a:t>8.33VCS Implementation Support</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376432224"/>
              </p:ext>
            </p:extLst>
          </p:nvPr>
        </p:nvGraphicFramePr>
        <p:xfrm>
          <a:off x="182087" y="1264104"/>
          <a:ext cx="8855035" cy="1424383"/>
        </p:xfrm>
        <a:graphic>
          <a:graphicData uri="http://schemas.openxmlformats.org/drawingml/2006/table">
            <a:tbl>
              <a:tblPr>
                <a:tableStyleId>{5C22544A-7EE6-4342-B048-85BDC9FD1C3A}</a:tableStyleId>
              </a:tblPr>
              <a:tblGrid>
                <a:gridCol w="1041071"/>
                <a:gridCol w="685976"/>
                <a:gridCol w="1285328"/>
                <a:gridCol w="1273840"/>
                <a:gridCol w="1240332"/>
                <a:gridCol w="1084052"/>
                <a:gridCol w="1051205"/>
                <a:gridCol w="1193231"/>
              </a:tblGrid>
              <a:tr h="561418">
                <a:tc>
                  <a:txBody>
                    <a:bodyPr/>
                    <a:lstStyle/>
                    <a:p>
                      <a:pPr algn="ctr" fontAlgn="ctr"/>
                      <a:r>
                        <a:rPr lang="en-GB" sz="1400" u="none" strike="noStrike" dirty="0">
                          <a:effectLst/>
                        </a:rPr>
                        <a:t> </a:t>
                      </a:r>
                      <a:endParaRPr lang="en-GB" sz="1400" b="0" i="0" u="none" strike="noStrike" dirty="0">
                        <a:solidFill>
                          <a:srgbClr val="000000"/>
                        </a:solidFill>
                        <a:effectLst/>
                        <a:latin typeface="Arial"/>
                      </a:endParaRPr>
                    </a:p>
                  </a:txBody>
                  <a:tcPr marL="9525" marR="9525" marT="9525" marB="0" anchor="ctr"/>
                </a:tc>
                <a:tc>
                  <a:txBody>
                    <a:bodyPr/>
                    <a:lstStyle/>
                    <a:p>
                      <a:pPr algn="ctr" fontAlgn="ctr"/>
                      <a:r>
                        <a:rPr lang="en-GB" sz="1400" u="none" strike="noStrike" dirty="0">
                          <a:effectLst/>
                        </a:rPr>
                        <a:t>25kHz</a:t>
                      </a:r>
                      <a:endParaRPr lang="en-GB" sz="1400" b="0" i="0" u="none" strike="noStrike" dirty="0">
                        <a:solidFill>
                          <a:srgbClr val="000000"/>
                        </a:solidFill>
                        <a:effectLst/>
                        <a:latin typeface="Arial"/>
                      </a:endParaRPr>
                    </a:p>
                  </a:txBody>
                  <a:tcPr marL="9525" marR="9525" marT="9525" marB="0" anchor="ctr"/>
                </a:tc>
                <a:tc>
                  <a:txBody>
                    <a:bodyPr/>
                    <a:lstStyle/>
                    <a:p>
                      <a:pPr algn="ctr" fontAlgn="ctr"/>
                      <a:r>
                        <a:rPr lang="en-US" sz="1400" u="none" strike="noStrike" dirty="0">
                          <a:effectLst/>
                        </a:rPr>
                        <a:t>Exemptions due to Offset carrier (CLIMAX)</a:t>
                      </a:r>
                      <a:endParaRPr lang="en-US" sz="1400" b="0" i="0" u="none" strike="noStrike" dirty="0">
                        <a:solidFill>
                          <a:srgbClr val="000000"/>
                        </a:solidFill>
                        <a:effectLst/>
                        <a:latin typeface="Arial"/>
                      </a:endParaRPr>
                    </a:p>
                  </a:txBody>
                  <a:tcPr marL="9525" marR="9525" marT="9525" marB="0" anchor="ctr"/>
                </a:tc>
                <a:tc>
                  <a:txBody>
                    <a:bodyPr/>
                    <a:lstStyle/>
                    <a:p>
                      <a:pPr algn="ctr" fontAlgn="ctr"/>
                      <a:r>
                        <a:rPr lang="en-US" sz="1400" u="none" strike="noStrike">
                          <a:effectLst/>
                        </a:rPr>
                        <a:t>Exemptions due to State aircraft accommodation</a:t>
                      </a:r>
                      <a:endParaRPr lang="en-US" sz="1400" b="0" i="0" u="none" strike="noStrike">
                        <a:solidFill>
                          <a:srgbClr val="000000"/>
                        </a:solidFill>
                        <a:effectLst/>
                        <a:latin typeface="Arial"/>
                      </a:endParaRPr>
                    </a:p>
                  </a:txBody>
                  <a:tcPr marL="9525" marR="9525" marT="9525" marB="0" anchor="ctr"/>
                </a:tc>
                <a:tc>
                  <a:txBody>
                    <a:bodyPr/>
                    <a:lstStyle/>
                    <a:p>
                      <a:pPr algn="ctr" fontAlgn="ctr"/>
                      <a:r>
                        <a:rPr lang="en-US" sz="1400" u="none" strike="noStrike">
                          <a:effectLst/>
                        </a:rPr>
                        <a:t>Exemptions due to safety requirements</a:t>
                      </a:r>
                      <a:endParaRPr lang="en-US" sz="1400" b="0" i="0" u="none" strike="noStrike">
                        <a:solidFill>
                          <a:srgbClr val="000000"/>
                        </a:solidFill>
                        <a:effectLst/>
                        <a:latin typeface="Arial"/>
                      </a:endParaRPr>
                    </a:p>
                  </a:txBody>
                  <a:tcPr marL="9525" marR="9525" marT="9525" marB="0" anchor="ctr"/>
                </a:tc>
                <a:tc>
                  <a:txBody>
                    <a:bodyPr/>
                    <a:lstStyle/>
                    <a:p>
                      <a:pPr algn="ctr" fontAlgn="ctr"/>
                      <a:r>
                        <a:rPr lang="en-US" sz="1400" u="none" strike="noStrike">
                          <a:effectLst/>
                        </a:rPr>
                        <a:t>Exemptions due to local measures</a:t>
                      </a:r>
                      <a:endParaRPr lang="en-US" sz="1400" b="0" i="0" u="none" strike="noStrike">
                        <a:solidFill>
                          <a:srgbClr val="000000"/>
                        </a:solidFill>
                        <a:effectLst/>
                        <a:latin typeface="Arial"/>
                      </a:endParaRPr>
                    </a:p>
                  </a:txBody>
                  <a:tcPr marL="9525" marR="9525" marT="9525" marB="0" anchor="ctr"/>
                </a:tc>
                <a:tc>
                  <a:txBody>
                    <a:bodyPr/>
                    <a:lstStyle/>
                    <a:p>
                      <a:pPr algn="ctr" fontAlgn="ctr"/>
                      <a:r>
                        <a:rPr lang="en-GB" sz="1400" b="1" u="none" strike="noStrike" dirty="0">
                          <a:effectLst/>
                        </a:rPr>
                        <a:t>Total Exemptions</a:t>
                      </a:r>
                      <a:endParaRPr lang="en-GB" sz="1400" b="1" i="0" u="none" strike="noStrike" dirty="0">
                        <a:solidFill>
                          <a:srgbClr val="000000"/>
                        </a:solidFill>
                        <a:effectLst/>
                        <a:latin typeface="Arial"/>
                      </a:endParaRPr>
                    </a:p>
                  </a:txBody>
                  <a:tcPr marL="9525" marR="9525" marT="9525" marB="0" anchor="ctr"/>
                </a:tc>
                <a:tc>
                  <a:txBody>
                    <a:bodyPr/>
                    <a:lstStyle/>
                    <a:p>
                      <a:pPr algn="ctr" fontAlgn="ctr"/>
                      <a:r>
                        <a:rPr lang="en-GB" sz="1400" b="1" u="none" strike="noStrike" dirty="0">
                          <a:effectLst/>
                        </a:rPr>
                        <a:t>Convertible 25kHz</a:t>
                      </a:r>
                      <a:endParaRPr lang="en-GB" sz="1400" b="1" i="0" u="none" strike="noStrike" dirty="0">
                        <a:solidFill>
                          <a:srgbClr val="000000"/>
                        </a:solidFill>
                        <a:effectLst/>
                        <a:latin typeface="Arial"/>
                      </a:endParaRPr>
                    </a:p>
                  </a:txBody>
                  <a:tcPr marL="9525" marR="9525" marT="9525" marB="0" anchor="ctr"/>
                </a:tc>
              </a:tr>
              <a:tr h="561418">
                <a:tc>
                  <a:txBody>
                    <a:bodyPr/>
                    <a:lstStyle/>
                    <a:p>
                      <a:pPr algn="ctr" fontAlgn="ctr"/>
                      <a:r>
                        <a:rPr lang="en-GB" sz="1400" u="none" strike="noStrike">
                          <a:effectLst/>
                        </a:rPr>
                        <a:t>No. Assignments</a:t>
                      </a:r>
                      <a:endParaRPr lang="en-GB" sz="1400" b="0" i="0" u="none" strike="noStrike">
                        <a:solidFill>
                          <a:srgbClr val="000000"/>
                        </a:solidFill>
                        <a:effectLst/>
                        <a:latin typeface="Arial"/>
                      </a:endParaRPr>
                    </a:p>
                  </a:txBody>
                  <a:tcPr marL="9525" marR="9525" marT="9525" marB="0" anchor="ctr"/>
                </a:tc>
                <a:tc>
                  <a:txBody>
                    <a:bodyPr/>
                    <a:lstStyle/>
                    <a:p>
                      <a:pPr algn="ctr" fontAlgn="ctr"/>
                      <a:r>
                        <a:rPr lang="en-GB" sz="1400" u="none" strike="noStrike" dirty="0">
                          <a:effectLst/>
                        </a:rPr>
                        <a:t>7425</a:t>
                      </a:r>
                      <a:endParaRPr lang="en-GB" sz="1400" b="1" i="0" u="none" strike="noStrike" dirty="0">
                        <a:solidFill>
                          <a:srgbClr val="000000"/>
                        </a:solidFill>
                        <a:effectLst/>
                        <a:latin typeface="Arial"/>
                      </a:endParaRPr>
                    </a:p>
                  </a:txBody>
                  <a:tcPr marL="9525" marR="9525" marT="9525" marB="0" anchor="ctr"/>
                </a:tc>
                <a:tc>
                  <a:txBody>
                    <a:bodyPr/>
                    <a:lstStyle/>
                    <a:p>
                      <a:pPr algn="ctr" fontAlgn="ctr"/>
                      <a:r>
                        <a:rPr lang="en-GB" sz="1400" u="none" strike="noStrike" dirty="0">
                          <a:effectLst/>
                        </a:rPr>
                        <a:t>505</a:t>
                      </a:r>
                      <a:endParaRPr lang="en-GB" sz="1400" b="0" i="0" u="none" strike="noStrike" dirty="0">
                        <a:solidFill>
                          <a:srgbClr val="000000"/>
                        </a:solidFill>
                        <a:effectLst/>
                        <a:latin typeface="Arial"/>
                      </a:endParaRPr>
                    </a:p>
                  </a:txBody>
                  <a:tcPr marL="9525" marR="9525" marT="9525" marB="0" anchor="ctr"/>
                </a:tc>
                <a:tc>
                  <a:txBody>
                    <a:bodyPr/>
                    <a:lstStyle/>
                    <a:p>
                      <a:pPr algn="ctr" fontAlgn="ctr"/>
                      <a:r>
                        <a:rPr lang="en-GB" sz="1400" u="none" strike="noStrike" dirty="0">
                          <a:effectLst/>
                        </a:rPr>
                        <a:t>830</a:t>
                      </a:r>
                      <a:endParaRPr lang="en-GB" sz="1400" b="0" i="0" u="none" strike="noStrike" dirty="0">
                        <a:solidFill>
                          <a:srgbClr val="000000"/>
                        </a:solidFill>
                        <a:effectLst/>
                        <a:latin typeface="Arial"/>
                      </a:endParaRPr>
                    </a:p>
                  </a:txBody>
                  <a:tcPr marL="9525" marR="9525" marT="9525" marB="0" anchor="ctr"/>
                </a:tc>
                <a:tc>
                  <a:txBody>
                    <a:bodyPr/>
                    <a:lstStyle/>
                    <a:p>
                      <a:pPr algn="ctr" fontAlgn="ctr"/>
                      <a:r>
                        <a:rPr lang="en-GB" sz="1400" u="none" strike="noStrike" dirty="0">
                          <a:effectLst/>
                        </a:rPr>
                        <a:t>233</a:t>
                      </a:r>
                      <a:endParaRPr lang="en-GB" sz="1400" b="0" i="0" u="none" strike="noStrike" dirty="0">
                        <a:solidFill>
                          <a:srgbClr val="000000"/>
                        </a:solidFill>
                        <a:effectLst/>
                        <a:latin typeface="Arial"/>
                      </a:endParaRPr>
                    </a:p>
                  </a:txBody>
                  <a:tcPr marL="9525" marR="9525" marT="9525" marB="0" anchor="ctr"/>
                </a:tc>
                <a:tc>
                  <a:txBody>
                    <a:bodyPr/>
                    <a:lstStyle/>
                    <a:p>
                      <a:pPr algn="ctr" fontAlgn="ctr"/>
                      <a:r>
                        <a:rPr lang="en-GB" sz="1400" u="none" strike="noStrike" dirty="0">
                          <a:effectLst/>
                        </a:rPr>
                        <a:t>421</a:t>
                      </a:r>
                      <a:endParaRPr lang="en-GB" sz="1400" b="0" i="0" u="none" strike="noStrike" dirty="0">
                        <a:solidFill>
                          <a:srgbClr val="000000"/>
                        </a:solidFill>
                        <a:effectLst/>
                        <a:latin typeface="Arial"/>
                      </a:endParaRPr>
                    </a:p>
                  </a:txBody>
                  <a:tcPr marL="9525" marR="9525" marT="9525" marB="0" anchor="ctr"/>
                </a:tc>
                <a:tc>
                  <a:txBody>
                    <a:bodyPr/>
                    <a:lstStyle/>
                    <a:p>
                      <a:pPr algn="ctr" fontAlgn="ctr"/>
                      <a:r>
                        <a:rPr lang="en-GB" sz="1400" b="1" u="none" strike="noStrike" dirty="0">
                          <a:effectLst/>
                        </a:rPr>
                        <a:t>1989</a:t>
                      </a:r>
                      <a:endParaRPr lang="en-GB" sz="1400" b="1" i="0" u="none" strike="noStrike" dirty="0">
                        <a:solidFill>
                          <a:srgbClr val="000000"/>
                        </a:solidFill>
                        <a:effectLst/>
                        <a:latin typeface="Arial"/>
                      </a:endParaRPr>
                    </a:p>
                  </a:txBody>
                  <a:tcPr marL="9525" marR="9525" marT="9525" marB="0" anchor="ctr"/>
                </a:tc>
                <a:tc>
                  <a:txBody>
                    <a:bodyPr/>
                    <a:lstStyle/>
                    <a:p>
                      <a:pPr algn="ctr" fontAlgn="ctr"/>
                      <a:r>
                        <a:rPr lang="en-GB" sz="1400" b="1" u="none" strike="noStrike" dirty="0">
                          <a:effectLst/>
                        </a:rPr>
                        <a:t>5436</a:t>
                      </a:r>
                      <a:endParaRPr lang="en-GB" sz="1400" b="1" i="0" u="none" strike="noStrike" dirty="0">
                        <a:solidFill>
                          <a:srgbClr val="000000"/>
                        </a:solidFill>
                        <a:effectLst/>
                        <a:latin typeface="Arial"/>
                      </a:endParaRPr>
                    </a:p>
                  </a:txBody>
                  <a:tcPr marL="9525" marR="9525" marT="9525" marB="0" anchor="ctr"/>
                </a:tc>
              </a:tr>
            </a:tbl>
          </a:graphicData>
        </a:graphic>
      </p:graphicFrame>
      <p:pic>
        <p:nvPicPr>
          <p:cNvPr id="2049"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57568" y="2909251"/>
            <a:ext cx="5086432" cy="3948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0633" y="3797710"/>
            <a:ext cx="2778826" cy="1477328"/>
          </a:xfrm>
          <a:prstGeom prst="rect">
            <a:avLst/>
          </a:prstGeom>
          <a:noFill/>
        </p:spPr>
        <p:txBody>
          <a:bodyPr wrap="square" rtlCol="0">
            <a:spAutoFit/>
          </a:bodyPr>
          <a:lstStyle/>
          <a:p>
            <a:r>
              <a:rPr lang="en-GB" i="1" dirty="0" smtClean="0"/>
              <a:t>Note: these figures are in continuous evolution while states are finalising their strategy for conversion</a:t>
            </a:r>
            <a:endParaRPr lang="en-GB" i="1" dirty="0"/>
          </a:p>
        </p:txBody>
      </p:sp>
    </p:spTree>
    <p:extLst>
      <p:ext uri="{BB962C8B-B14F-4D97-AF65-F5344CB8AC3E}">
        <p14:creationId xmlns:p14="http://schemas.microsoft.com/office/powerpoint/2010/main" val="821366482"/>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lide-template-2012-ecl-NM FINAL">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372B09A9A77C4438999FF1325BEF759" ma:contentTypeVersion="0" ma:contentTypeDescription="Create a new document." ma:contentTypeScope="" ma:versionID="65bd2d6fcaa3f4ac24b296b660148a9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3B9C1C3-9C41-4533-937B-6208CC779F92}"/>
</file>

<file path=customXml/itemProps2.xml><?xml version="1.0" encoding="utf-8"?>
<ds:datastoreItem xmlns:ds="http://schemas.openxmlformats.org/officeDocument/2006/customXml" ds:itemID="{24AA96A5-D231-4BCC-ABF2-A847EAA8418C}"/>
</file>

<file path=customXml/itemProps3.xml><?xml version="1.0" encoding="utf-8"?>
<ds:datastoreItem xmlns:ds="http://schemas.openxmlformats.org/officeDocument/2006/customXml" ds:itemID="{1C055B57-B19A-47BB-91F7-2FEA7B0D29A5}"/>
</file>

<file path=docProps/app.xml><?xml version="1.0" encoding="utf-8"?>
<Properties xmlns="http://schemas.openxmlformats.org/officeDocument/2006/extended-properties" xmlns:vt="http://schemas.openxmlformats.org/officeDocument/2006/docPropsVTypes">
  <Template>slide-template-2012-ecl-NM FINAL</Template>
  <TotalTime>8424</TotalTime>
  <Words>1295</Words>
  <Application>Microsoft Office PowerPoint</Application>
  <PresentationFormat>On-screen Show (4:3)</PresentationFormat>
  <Paragraphs>545</Paragraphs>
  <Slides>28</Slides>
  <Notes>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slide-template-2012-ecl-NM FINAL</vt:lpstr>
      <vt:lpstr>8.33kHz VCS Implementation </vt:lpstr>
      <vt:lpstr>Summary</vt:lpstr>
      <vt:lpstr>(EU) IR 1079/2012 - VCS Regulation</vt:lpstr>
      <vt:lpstr>Area concerned</vt:lpstr>
      <vt:lpstr>Who is affected?</vt:lpstr>
      <vt:lpstr>Equipment</vt:lpstr>
      <vt:lpstr>PowerPoint Presentation</vt:lpstr>
      <vt:lpstr>8.33VCS Implementation Status</vt:lpstr>
      <vt:lpstr>8.33VCS Implementation planning</vt:lpstr>
      <vt:lpstr>8.33VCS Implementation planning</vt:lpstr>
      <vt:lpstr>Summary</vt:lpstr>
      <vt:lpstr>Assessment Objective</vt:lpstr>
      <vt:lpstr>Data availability and assumptions</vt:lpstr>
      <vt:lpstr>Frequency demand forecast data</vt:lpstr>
      <vt:lpstr>Methodology(ies)</vt:lpstr>
      <vt:lpstr>Frequency demand satisfaction</vt:lpstr>
      <vt:lpstr>Frequency Congestion - estimated for end of 2018</vt:lpstr>
      <vt:lpstr>Example of exemption spectrum contribution for end 2018</vt:lpstr>
      <vt:lpstr>Frequency demand variations</vt:lpstr>
      <vt:lpstr>Frequency demand  variations</vt:lpstr>
      <vt:lpstr>Frequency congestion evolution forecast</vt:lpstr>
      <vt:lpstr>Frequency Congestion – estimated end 2018</vt:lpstr>
      <vt:lpstr>Frequency Congestion – estimated 2025</vt:lpstr>
      <vt:lpstr>Summary</vt:lpstr>
      <vt:lpstr>NM Implementation Support Project</vt:lpstr>
      <vt:lpstr>Implementation progress below FL195 EU ATC sectors</vt:lpstr>
      <vt:lpstr>Questions?</vt:lpstr>
      <vt:lpstr>8.33kHz VCS Implementation </vt:lpstr>
    </vt:vector>
  </TitlesOfParts>
  <Company>EUROCONTROL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Bogdan.PETRICEL@eurocontrol.int</dc:creator>
  <cp:lastModifiedBy>PETRICEL Bogdan</cp:lastModifiedBy>
  <cp:revision>350</cp:revision>
  <cp:lastPrinted>2015-01-26T07:51:56Z</cp:lastPrinted>
  <dcterms:created xsi:type="dcterms:W3CDTF">2015-01-09T08:35:27Z</dcterms:created>
  <dcterms:modified xsi:type="dcterms:W3CDTF">2017-09-05T09:47:19Z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0x010100B372B09A9A77C4438999FF1325BEF759</vt:lpwstr>
  </property>
</Properties>
</file>