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slideLayouts/slideLayout3.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7" r:id="rId2"/>
    <p:sldId id="263" r:id="rId3"/>
    <p:sldId id="269" r:id="rId4"/>
    <p:sldId id="303" r:id="rId5"/>
    <p:sldId id="424" r:id="rId6"/>
    <p:sldId id="425" r:id="rId7"/>
    <p:sldId id="391" r:id="rId8"/>
    <p:sldId id="500" r:id="rId9"/>
    <p:sldId id="501" r:id="rId10"/>
    <p:sldId id="502" r:id="rId11"/>
    <p:sldId id="503" r:id="rId12"/>
    <p:sldId id="518" r:id="rId13"/>
    <p:sldId id="519" r:id="rId14"/>
    <p:sldId id="504" r:id="rId15"/>
    <p:sldId id="505" r:id="rId16"/>
    <p:sldId id="506" r:id="rId17"/>
    <p:sldId id="507" r:id="rId18"/>
    <p:sldId id="508" r:id="rId19"/>
    <p:sldId id="509" r:id="rId20"/>
    <p:sldId id="510" r:id="rId21"/>
    <p:sldId id="511" r:id="rId22"/>
    <p:sldId id="517" r:id="rId23"/>
    <p:sldId id="386" r:id="rId24"/>
    <p:sldId id="512" r:id="rId25"/>
    <p:sldId id="513" r:id="rId26"/>
    <p:sldId id="496" r:id="rId27"/>
    <p:sldId id="516" r:id="rId28"/>
    <p:sldId id="270" r:id="rId29"/>
    <p:sldId id="304" r:id="rId30"/>
    <p:sldId id="285" r:id="rId31"/>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2">
          <p15:clr>
            <a:srgbClr val="A4A3A4"/>
          </p15:clr>
        </p15:guide>
        <p15:guide id="2" pos="2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180" autoAdjust="0"/>
  </p:normalViewPr>
  <p:slideViewPr>
    <p:cSldViewPr snapToObjects="1">
      <p:cViewPr varScale="1">
        <p:scale>
          <a:sx n="71" d="100"/>
          <a:sy n="71" d="100"/>
        </p:scale>
        <p:origin x="714" y="72"/>
      </p:cViewPr>
      <p:guideLst>
        <p:guide orient="horz" pos="1162"/>
        <p:guide pos="295"/>
      </p:guideLst>
    </p:cSldViewPr>
  </p:slideViewPr>
  <p:outlineViewPr>
    <p:cViewPr>
      <p:scale>
        <a:sx n="33" d="100"/>
        <a:sy n="33" d="100"/>
      </p:scale>
      <p:origin x="0" y="-51162"/>
    </p:cViewPr>
  </p:outlineViewPr>
  <p:notesTextViewPr>
    <p:cViewPr>
      <p:scale>
        <a:sx n="100" d="100"/>
        <a:sy n="100" d="100"/>
      </p:scale>
      <p:origin x="0" y="0"/>
    </p:cViewPr>
  </p:notesTextViewPr>
  <p:sorterViewPr>
    <p:cViewPr>
      <p:scale>
        <a:sx n="100" d="100"/>
        <a:sy n="100" d="100"/>
      </p:scale>
      <p:origin x="0" y="-2796"/>
    </p:cViewPr>
  </p:sorterViewPr>
  <p:notesViewPr>
    <p:cSldViewPr snapToObjects="1">
      <p:cViewPr varScale="1">
        <p:scale>
          <a:sx n="53" d="100"/>
          <a:sy n="53" d="100"/>
        </p:scale>
        <p:origin x="2934"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4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849688" y="0"/>
            <a:ext cx="2946400" cy="4964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6706"/>
            <a:ext cx="5438775" cy="446610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9430218"/>
            <a:ext cx="2946400" cy="4964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849688" y="9430218"/>
            <a:ext cx="2946400" cy="4964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1DD3F07-E716-479C-BF74-2C45CF5E5E37}" type="slidenum">
              <a:rPr lang="fr-FR"/>
              <a:pPr>
                <a:defRPr/>
              </a:pPr>
              <a:t>‹#›</a:t>
            </a:fld>
            <a:endParaRPr lang="fr-FR"/>
          </a:p>
        </p:txBody>
      </p:sp>
    </p:spTree>
    <p:extLst>
      <p:ext uri="{BB962C8B-B14F-4D97-AF65-F5344CB8AC3E}">
        <p14:creationId xmlns:p14="http://schemas.microsoft.com/office/powerpoint/2010/main" val="20954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a:t>
            </a:fld>
            <a:endParaRPr lang="fr-FR"/>
          </a:p>
        </p:txBody>
      </p:sp>
    </p:spTree>
    <p:extLst>
      <p:ext uri="{BB962C8B-B14F-4D97-AF65-F5344CB8AC3E}">
        <p14:creationId xmlns:p14="http://schemas.microsoft.com/office/powerpoint/2010/main" val="204093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11</a:t>
            </a:fld>
            <a:endParaRPr lang="fr-FR"/>
          </a:p>
        </p:txBody>
      </p:sp>
    </p:spTree>
    <p:extLst>
      <p:ext uri="{BB962C8B-B14F-4D97-AF65-F5344CB8AC3E}">
        <p14:creationId xmlns:p14="http://schemas.microsoft.com/office/powerpoint/2010/main" val="208124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12</a:t>
            </a:fld>
            <a:endParaRPr lang="fr-FR">
              <a:solidFill>
                <a:srgbClr val="000000"/>
              </a:solidFill>
            </a:endParaRPr>
          </a:p>
        </p:txBody>
      </p:sp>
    </p:spTree>
    <p:extLst>
      <p:ext uri="{BB962C8B-B14F-4D97-AF65-F5344CB8AC3E}">
        <p14:creationId xmlns:p14="http://schemas.microsoft.com/office/powerpoint/2010/main" val="1190161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13</a:t>
            </a:fld>
            <a:endParaRPr lang="fr-FR">
              <a:solidFill>
                <a:srgbClr val="000000"/>
              </a:solidFill>
            </a:endParaRPr>
          </a:p>
        </p:txBody>
      </p:sp>
    </p:spTree>
    <p:extLst>
      <p:ext uri="{BB962C8B-B14F-4D97-AF65-F5344CB8AC3E}">
        <p14:creationId xmlns:p14="http://schemas.microsoft.com/office/powerpoint/2010/main" val="372673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14</a:t>
            </a:fld>
            <a:endParaRPr lang="fr-FR"/>
          </a:p>
        </p:txBody>
      </p:sp>
    </p:spTree>
    <p:extLst>
      <p:ext uri="{BB962C8B-B14F-4D97-AF65-F5344CB8AC3E}">
        <p14:creationId xmlns:p14="http://schemas.microsoft.com/office/powerpoint/2010/main" val="132583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15</a:t>
            </a:fld>
            <a:endParaRPr lang="fr-FR"/>
          </a:p>
        </p:txBody>
      </p:sp>
    </p:spTree>
    <p:extLst>
      <p:ext uri="{BB962C8B-B14F-4D97-AF65-F5344CB8AC3E}">
        <p14:creationId xmlns:p14="http://schemas.microsoft.com/office/powerpoint/2010/main" val="359939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16</a:t>
            </a:fld>
            <a:endParaRPr lang="fr-FR"/>
          </a:p>
        </p:txBody>
      </p:sp>
    </p:spTree>
    <p:extLst>
      <p:ext uri="{BB962C8B-B14F-4D97-AF65-F5344CB8AC3E}">
        <p14:creationId xmlns:p14="http://schemas.microsoft.com/office/powerpoint/2010/main" val="247258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17</a:t>
            </a:fld>
            <a:endParaRPr lang="fr-FR"/>
          </a:p>
        </p:txBody>
      </p:sp>
    </p:spTree>
    <p:extLst>
      <p:ext uri="{BB962C8B-B14F-4D97-AF65-F5344CB8AC3E}">
        <p14:creationId xmlns:p14="http://schemas.microsoft.com/office/powerpoint/2010/main" val="413923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18</a:t>
            </a:fld>
            <a:endParaRPr lang="fr-FR"/>
          </a:p>
        </p:txBody>
      </p:sp>
    </p:spTree>
    <p:extLst>
      <p:ext uri="{BB962C8B-B14F-4D97-AF65-F5344CB8AC3E}">
        <p14:creationId xmlns:p14="http://schemas.microsoft.com/office/powerpoint/2010/main" val="125448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19</a:t>
            </a:fld>
            <a:endParaRPr lang="fr-FR"/>
          </a:p>
        </p:txBody>
      </p:sp>
    </p:spTree>
    <p:extLst>
      <p:ext uri="{BB962C8B-B14F-4D97-AF65-F5344CB8AC3E}">
        <p14:creationId xmlns:p14="http://schemas.microsoft.com/office/powerpoint/2010/main" val="47781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20</a:t>
            </a:fld>
            <a:endParaRPr lang="fr-FR"/>
          </a:p>
        </p:txBody>
      </p:sp>
    </p:spTree>
    <p:extLst>
      <p:ext uri="{BB962C8B-B14F-4D97-AF65-F5344CB8AC3E}">
        <p14:creationId xmlns:p14="http://schemas.microsoft.com/office/powerpoint/2010/main" val="401151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a:t>
            </a:fld>
            <a:endParaRPr lang="fr-FR"/>
          </a:p>
        </p:txBody>
      </p:sp>
    </p:spTree>
    <p:extLst>
      <p:ext uri="{BB962C8B-B14F-4D97-AF65-F5344CB8AC3E}">
        <p14:creationId xmlns:p14="http://schemas.microsoft.com/office/powerpoint/2010/main" val="242985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21</a:t>
            </a:fld>
            <a:endParaRPr lang="fr-FR"/>
          </a:p>
        </p:txBody>
      </p:sp>
    </p:spTree>
    <p:extLst>
      <p:ext uri="{BB962C8B-B14F-4D97-AF65-F5344CB8AC3E}">
        <p14:creationId xmlns:p14="http://schemas.microsoft.com/office/powerpoint/2010/main" val="862109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22</a:t>
            </a:fld>
            <a:endParaRPr lang="fr-FR"/>
          </a:p>
        </p:txBody>
      </p:sp>
    </p:spTree>
    <p:extLst>
      <p:ext uri="{BB962C8B-B14F-4D97-AF65-F5344CB8AC3E}">
        <p14:creationId xmlns:p14="http://schemas.microsoft.com/office/powerpoint/2010/main" val="73709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23</a:t>
            </a:fld>
            <a:endParaRPr lang="fr-FR"/>
          </a:p>
        </p:txBody>
      </p:sp>
    </p:spTree>
    <p:extLst>
      <p:ext uri="{BB962C8B-B14F-4D97-AF65-F5344CB8AC3E}">
        <p14:creationId xmlns:p14="http://schemas.microsoft.com/office/powerpoint/2010/main" val="130692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24</a:t>
            </a:fld>
            <a:endParaRPr lang="fr-FR"/>
          </a:p>
        </p:txBody>
      </p:sp>
    </p:spTree>
    <p:extLst>
      <p:ext uri="{BB962C8B-B14F-4D97-AF65-F5344CB8AC3E}">
        <p14:creationId xmlns:p14="http://schemas.microsoft.com/office/powerpoint/2010/main" val="199583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25</a:t>
            </a:fld>
            <a:endParaRPr lang="fr-FR"/>
          </a:p>
        </p:txBody>
      </p:sp>
    </p:spTree>
    <p:extLst>
      <p:ext uri="{BB962C8B-B14F-4D97-AF65-F5344CB8AC3E}">
        <p14:creationId xmlns:p14="http://schemas.microsoft.com/office/powerpoint/2010/main" val="1853886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26</a:t>
            </a:fld>
            <a:endParaRPr lang="fr-FR"/>
          </a:p>
        </p:txBody>
      </p:sp>
    </p:spTree>
    <p:extLst>
      <p:ext uri="{BB962C8B-B14F-4D97-AF65-F5344CB8AC3E}">
        <p14:creationId xmlns:p14="http://schemas.microsoft.com/office/powerpoint/2010/main" val="149912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27</a:t>
            </a:fld>
            <a:endParaRPr lang="fr-FR"/>
          </a:p>
        </p:txBody>
      </p:sp>
    </p:spTree>
    <p:extLst>
      <p:ext uri="{BB962C8B-B14F-4D97-AF65-F5344CB8AC3E}">
        <p14:creationId xmlns:p14="http://schemas.microsoft.com/office/powerpoint/2010/main" val="4233204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28</a:t>
            </a:fld>
            <a:endParaRPr lang="fr-FR"/>
          </a:p>
        </p:txBody>
      </p:sp>
    </p:spTree>
    <p:extLst>
      <p:ext uri="{BB962C8B-B14F-4D97-AF65-F5344CB8AC3E}">
        <p14:creationId xmlns:p14="http://schemas.microsoft.com/office/powerpoint/2010/main" val="94918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29</a:t>
            </a:fld>
            <a:endParaRPr lang="fr-FR"/>
          </a:p>
        </p:txBody>
      </p:sp>
    </p:spTree>
    <p:extLst>
      <p:ext uri="{BB962C8B-B14F-4D97-AF65-F5344CB8AC3E}">
        <p14:creationId xmlns:p14="http://schemas.microsoft.com/office/powerpoint/2010/main" val="3044549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30</a:t>
            </a:fld>
            <a:endParaRPr lang="fr-FR"/>
          </a:p>
        </p:txBody>
      </p:sp>
    </p:spTree>
    <p:extLst>
      <p:ext uri="{BB962C8B-B14F-4D97-AF65-F5344CB8AC3E}">
        <p14:creationId xmlns:p14="http://schemas.microsoft.com/office/powerpoint/2010/main" val="62207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a:t>
            </a:fld>
            <a:endParaRPr lang="fr-FR"/>
          </a:p>
        </p:txBody>
      </p:sp>
    </p:spTree>
    <p:extLst>
      <p:ext uri="{BB962C8B-B14F-4D97-AF65-F5344CB8AC3E}">
        <p14:creationId xmlns:p14="http://schemas.microsoft.com/office/powerpoint/2010/main" val="263635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4</a:t>
            </a:fld>
            <a:endParaRPr lang="fr-FR"/>
          </a:p>
        </p:txBody>
      </p:sp>
    </p:spTree>
    <p:extLst>
      <p:ext uri="{BB962C8B-B14F-4D97-AF65-F5344CB8AC3E}">
        <p14:creationId xmlns:p14="http://schemas.microsoft.com/office/powerpoint/2010/main" val="214919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val="325013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6</a:t>
            </a:fld>
            <a:endParaRPr lang="fr-FR"/>
          </a:p>
        </p:txBody>
      </p:sp>
    </p:spTree>
    <p:extLst>
      <p:ext uri="{BB962C8B-B14F-4D97-AF65-F5344CB8AC3E}">
        <p14:creationId xmlns:p14="http://schemas.microsoft.com/office/powerpoint/2010/main" val="325013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7</a:t>
            </a:fld>
            <a:endParaRPr lang="fr-FR"/>
          </a:p>
        </p:txBody>
      </p:sp>
    </p:spTree>
    <p:extLst>
      <p:ext uri="{BB962C8B-B14F-4D97-AF65-F5344CB8AC3E}">
        <p14:creationId xmlns:p14="http://schemas.microsoft.com/office/powerpoint/2010/main" val="320511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9</a:t>
            </a:fld>
            <a:endParaRPr lang="fr-FR"/>
          </a:p>
        </p:txBody>
      </p:sp>
    </p:spTree>
    <p:extLst>
      <p:ext uri="{BB962C8B-B14F-4D97-AF65-F5344CB8AC3E}">
        <p14:creationId xmlns:p14="http://schemas.microsoft.com/office/powerpoint/2010/main" val="134751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10</a:t>
            </a:fld>
            <a:endParaRPr lang="fr-FR"/>
          </a:p>
        </p:txBody>
      </p:sp>
    </p:spTree>
    <p:extLst>
      <p:ext uri="{BB962C8B-B14F-4D97-AF65-F5344CB8AC3E}">
        <p14:creationId xmlns:p14="http://schemas.microsoft.com/office/powerpoint/2010/main" val="324603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7A964A-920E-40F7-9366-060E1A89814F}"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C5E86-FE6A-46A7-8B38-B62C3528CEE8}"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C63302-0252-46E0-87B7-C66A3E6A618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91480"/>
          </a:xfrm>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B57F3-DB36-42C9-AC6D-6CD5F12F256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9520E5-5107-4441-A854-E037CDC9B69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42D89D9-AE48-4593-AA47-D2A7BEBAEF6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CB87EB-6C0D-47A3-9BDE-AE2BD71842E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5C12E54-D77D-4F0C-A8F5-AB60F7DE251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67C86A7-9DBF-485D-8523-E04D0AF575E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28B038-1226-4DE5-A827-C43E652525D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F13FD6-D8E1-4257-BFA0-CE2D279F6BB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908720"/>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D89E737-34A7-4700-B195-7C343D0D7EAA}" type="slidenum">
              <a:rPr lang="fr-FR"/>
              <a:pPr>
                <a:defRPr/>
              </a:pPr>
              <a:t>‹#›</a:t>
            </a:fld>
            <a:endParaRPr lang="fr-FR"/>
          </a:p>
        </p:txBody>
      </p:sp>
      <p:pic>
        <p:nvPicPr>
          <p:cNvPr id="2" name="Grafik 1"/>
          <p:cNvPicPr>
            <a:picLocks noChangeAspect="1"/>
          </p:cNvPicPr>
          <p:nvPr/>
        </p:nvPicPr>
        <p:blipFill rotWithShape="1">
          <a:blip r:embed="rId14" cstate="print">
            <a:extLst>
              <a:ext uri="{28A0092B-C50C-407E-A947-70E740481C1C}">
                <a14:useLocalDpi xmlns:a14="http://schemas.microsoft.com/office/drawing/2010/main" val="0"/>
              </a:ext>
            </a:extLst>
          </a:blip>
          <a:srcRect b="14121"/>
          <a:stretch/>
        </p:blipFill>
        <p:spPr>
          <a:xfrm>
            <a:off x="7128284" y="169573"/>
            <a:ext cx="1691680" cy="66713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cept.org/ecc/topics/spectrum-for-wireless-broadband-5g#roadmap"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cept.org/ecc/groups/ecc/cpg/page/cept-briefs-and-ecps-for-wrc-19" TargetMode="External"/><Relationship Id="rId3" Type="http://schemas.openxmlformats.org/officeDocument/2006/relationships/hyperlink" Target="http://www.cept.org/ecc" TargetMode="External"/><Relationship Id="rId7" Type="http://schemas.openxmlformats.org/officeDocument/2006/relationships/hyperlink" Target="http://www.cept.org/ecc/groups/ecc/cpg/page/list-of-cept-coordinators-wrc-1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ept.org/ecc/groups/ecc/ecc-pt1" TargetMode="External"/><Relationship Id="rId5" Type="http://schemas.openxmlformats.org/officeDocument/2006/relationships/hyperlink" Target="https://cept.org/files/4200/CPG%20role%20in%20WRC%20preparation%20process%2011oct13.pdf" TargetMode="External"/><Relationship Id="rId4" Type="http://schemas.openxmlformats.org/officeDocument/2006/relationships/hyperlink" Target="http://www.cept.org/ecc/groups/ecc/c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1"/>
          <p:cNvPicPr>
            <a:picLocks noChangeAspect="1" noChangeArrowheads="1"/>
          </p:cNvPicPr>
          <p:nvPr/>
        </p:nvPicPr>
        <p:blipFill>
          <a:blip r:embed="rId3"/>
          <a:srcRect/>
          <a:stretch>
            <a:fillRect/>
          </a:stretch>
        </p:blipFill>
        <p:spPr bwMode="auto">
          <a:xfrm>
            <a:off x="0" y="-18902"/>
            <a:ext cx="9144000" cy="6876902"/>
          </a:xfrm>
          <a:prstGeom prst="rect">
            <a:avLst/>
          </a:prstGeom>
          <a:noFill/>
          <a:ln w="9525">
            <a:noFill/>
            <a:miter lim="800000"/>
            <a:headEnd/>
            <a:tailEnd/>
          </a:ln>
        </p:spPr>
      </p:pic>
      <p:sp>
        <p:nvSpPr>
          <p:cNvPr id="14338" name="Rectangle 3"/>
          <p:cNvSpPr>
            <a:spLocks noGrp="1" noChangeArrowheads="1"/>
          </p:cNvSpPr>
          <p:nvPr>
            <p:ph type="ctrTitle"/>
          </p:nvPr>
        </p:nvSpPr>
        <p:spPr>
          <a:xfrm>
            <a:off x="2991420" y="2813026"/>
            <a:ext cx="5889625" cy="1296144"/>
          </a:xfrm>
        </p:spPr>
        <p:txBody>
          <a:bodyPr/>
          <a:lstStyle/>
          <a:p>
            <a:pPr algn="r" eaLnBrk="1" hangingPunct="1"/>
            <a:r>
              <a:rPr lang="fr-FR" sz="3600" b="1" dirty="0" err="1">
                <a:solidFill>
                  <a:srgbClr val="887F6E"/>
                </a:solidFill>
              </a:rPr>
              <a:t>Status</a:t>
            </a:r>
            <a:r>
              <a:rPr lang="fr-FR" sz="3600" b="1" dirty="0">
                <a:solidFill>
                  <a:srgbClr val="887F6E"/>
                </a:solidFill>
              </a:rPr>
              <a:t> of CEPT </a:t>
            </a:r>
            <a:r>
              <a:rPr lang="fr-FR" sz="3600" b="1" dirty="0" err="1">
                <a:solidFill>
                  <a:srgbClr val="887F6E"/>
                </a:solidFill>
              </a:rPr>
              <a:t>preparations</a:t>
            </a:r>
            <a:r>
              <a:rPr lang="fr-FR" sz="3600" b="1" dirty="0">
                <a:solidFill>
                  <a:srgbClr val="887F6E"/>
                </a:solidFill>
              </a:rPr>
              <a:t> for WRC-19</a:t>
            </a:r>
          </a:p>
        </p:txBody>
      </p:sp>
      <p:sp>
        <p:nvSpPr>
          <p:cNvPr id="14339" name="Rectangle 4"/>
          <p:cNvSpPr>
            <a:spLocks noGrp="1" noChangeArrowheads="1"/>
          </p:cNvSpPr>
          <p:nvPr>
            <p:ph type="subTitle" idx="1"/>
          </p:nvPr>
        </p:nvSpPr>
        <p:spPr>
          <a:xfrm>
            <a:off x="2195513" y="4366295"/>
            <a:ext cx="6696967" cy="1150937"/>
          </a:xfrm>
        </p:spPr>
        <p:txBody>
          <a:bodyPr/>
          <a:lstStyle/>
          <a:p>
            <a:pPr algn="r" eaLnBrk="1" hangingPunct="1"/>
            <a:r>
              <a:rPr lang="en-GB" sz="1800" b="1" dirty="0"/>
              <a:t>Stephen Parry, NATS UK</a:t>
            </a:r>
          </a:p>
          <a:p>
            <a:pPr algn="r" eaLnBrk="1" hangingPunct="1"/>
            <a:r>
              <a:rPr lang="en-GB" altLang="en-US" sz="1800" b="1" dirty="0"/>
              <a:t>ICAO EUR/NAT MID Preparatory Workshop to ITU WRC-19</a:t>
            </a:r>
          </a:p>
          <a:p>
            <a:pPr algn="r" eaLnBrk="1" hangingPunct="1"/>
            <a:r>
              <a:rPr lang="en-GB" altLang="en-US" sz="1800" b="1" dirty="0"/>
              <a:t>11/12 September 2017</a:t>
            </a:r>
          </a:p>
          <a:p>
            <a:pPr algn="r" eaLnBrk="1" hangingPunct="1"/>
            <a:endParaRPr lang="en-GB"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a:t>
            </a:r>
            <a:r>
              <a:rPr lang="en-GB" sz="1400" i="1" dirty="0" err="1">
                <a:solidFill>
                  <a:schemeClr val="accent2"/>
                </a:solidFill>
                <a:cs typeface="Arial" pitchFamily="34" charset="0"/>
              </a:rPr>
              <a:t>Wouter</a:t>
            </a:r>
            <a:r>
              <a:rPr lang="en-GB" sz="1400" i="1" dirty="0">
                <a:solidFill>
                  <a:schemeClr val="accent2"/>
                </a:solidFill>
                <a:cs typeface="Arial" pitchFamily="34" charset="0"/>
              </a:rPr>
              <a:t> Jan </a:t>
            </a:r>
            <a:r>
              <a:rPr lang="en-GB" sz="1400" i="1" dirty="0" err="1">
                <a:solidFill>
                  <a:schemeClr val="accent2"/>
                </a:solidFill>
                <a:cs typeface="Arial" pitchFamily="34" charset="0"/>
              </a:rPr>
              <a:t>Ubbels</a:t>
            </a:r>
            <a:r>
              <a:rPr lang="en-GB" sz="1400" i="1" dirty="0">
                <a:solidFill>
                  <a:schemeClr val="accent2"/>
                </a:solidFill>
                <a:cs typeface="Arial" pitchFamily="34" charset="0"/>
              </a:rPr>
              <a:t> (The Netherlands)</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301208"/>
            <a:ext cx="1116124" cy="1488165"/>
          </a:xfrm>
          <a:prstGeom prst="rect">
            <a:avLst/>
          </a:prstGeom>
        </p:spPr>
      </p:pic>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by </a:t>
            </a:r>
            <a:r>
              <a:rPr lang="en-GB" sz="1600" dirty="0" smtClean="0">
                <a:cs typeface="Arial" pitchFamily="34" charset="0"/>
              </a:rPr>
              <a:t>CPG19#3)</a:t>
            </a:r>
            <a:endParaRPr lang="de-DE" sz="1600" dirty="0"/>
          </a:p>
        </p:txBody>
      </p:sp>
      <p:sp>
        <p:nvSpPr>
          <p:cNvPr id="2" name="Inhaltsplatzhalter 1"/>
          <p:cNvSpPr>
            <a:spLocks noGrp="1"/>
          </p:cNvSpPr>
          <p:nvPr>
            <p:ph idx="1"/>
          </p:nvPr>
        </p:nvSpPr>
        <p:spPr/>
        <p:txBody>
          <a:bodyPr/>
          <a:lstStyle/>
          <a:p>
            <a:pPr marL="0" indent="0" algn="just">
              <a:buNone/>
            </a:pPr>
            <a:r>
              <a:rPr lang="en-US" sz="1600" b="1" i="1" dirty="0"/>
              <a:t>Issue: </a:t>
            </a:r>
            <a:r>
              <a:rPr lang="en-GB" sz="1600" i="1" dirty="0"/>
              <a:t>to 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Resolution </a:t>
            </a:r>
            <a:r>
              <a:rPr lang="en-GB" sz="1600" b="1" i="1" dirty="0"/>
              <a:t>659 (WRC-15)</a:t>
            </a:r>
            <a:r>
              <a:rPr lang="en-US" sz="1600" i="1" dirty="0" smtClean="0"/>
              <a:t>;</a:t>
            </a:r>
          </a:p>
          <a:p>
            <a:pPr marL="0" indent="0" algn="just">
              <a:buNone/>
            </a:pPr>
            <a:endParaRPr lang="en-US" sz="1000" i="1" dirty="0"/>
          </a:p>
          <a:p>
            <a:pPr marL="0" indent="0">
              <a:buNone/>
            </a:pPr>
            <a:r>
              <a:rPr lang="en-US" sz="1800" b="1" dirty="0"/>
              <a:t>Preliminary CEPT </a:t>
            </a:r>
            <a:r>
              <a:rPr lang="en-US" sz="1800" b="1" dirty="0" smtClean="0"/>
              <a:t>position: (continued)</a:t>
            </a:r>
          </a:p>
          <a:p>
            <a:pPr marL="0" indent="0">
              <a:buNone/>
            </a:pPr>
            <a:endParaRPr lang="en-US" sz="500" b="1" dirty="0"/>
          </a:p>
          <a:p>
            <a:pPr marL="0" indent="0">
              <a:buNone/>
            </a:pPr>
            <a:r>
              <a:rPr lang="en-GB" sz="1600" dirty="0"/>
              <a:t>CEPT is of the view that, before considering additional allocations to the space operation service in the Earth-to-space direction, there may be a need to consider modifying the current regulatory situation in the existing allocations.</a:t>
            </a:r>
            <a:endParaRPr lang="en-US" sz="1600" dirty="0"/>
          </a:p>
          <a:p>
            <a:pPr marL="0" indent="0">
              <a:buNone/>
            </a:pPr>
            <a:r>
              <a:rPr lang="en-GB" sz="1600" dirty="0"/>
              <a:t>CEPT is of the view that consideration of the frequency band 154-156 MHz as candidate for operation of non-GSO satellites with short duration missions is not feasible due to difficulties in sharing with the incumbent services (the radiolocation service). </a:t>
            </a:r>
            <a:endParaRPr lang="en-US" sz="1600" dirty="0"/>
          </a:p>
          <a:p>
            <a:pPr marL="0" indent="0">
              <a:buNone/>
            </a:pPr>
            <a:r>
              <a:rPr lang="en-GB" sz="1600" dirty="0"/>
              <a:t>CEPT is of the view that any consideration of bands for use under this agenda item must exclude the 406-406.1 MHz COSPAS-SARSAT band as well as its adjacent 405.9-406 MHz and 406.1-406.2 MHz bands (see resolves 1, Resolution 205 (WRC 15)).</a:t>
            </a:r>
            <a:endParaRPr lang="en-US" sz="1600" dirty="0"/>
          </a:p>
          <a:p>
            <a:pPr marL="0" indent="0">
              <a:buNone/>
            </a:pPr>
            <a:endParaRPr lang="de-DE" dirty="0"/>
          </a:p>
        </p:txBody>
      </p:sp>
    </p:spTree>
    <p:extLst>
      <p:ext uri="{BB962C8B-B14F-4D97-AF65-F5344CB8AC3E}">
        <p14:creationId xmlns:p14="http://schemas.microsoft.com/office/powerpoint/2010/main" val="2156041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684584" y="6548688"/>
            <a:ext cx="7416824" cy="264688"/>
          </a:xfrm>
          <a:prstGeom prst="rect">
            <a:avLst/>
          </a:prstGeom>
        </p:spPr>
        <p:txBody>
          <a:bodyPr wrap="square">
            <a:spAutoFit/>
          </a:bodyPr>
          <a:lstStyle/>
          <a:p>
            <a:pPr marL="0" lvl="2" indent="20638"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fr-FR" sz="1400" i="1" dirty="0" err="1">
                <a:solidFill>
                  <a:schemeClr val="accent2"/>
                </a:solidFill>
                <a:cs typeface="Arial" pitchFamily="34" charset="0"/>
              </a:rPr>
              <a:t>Talayeh</a:t>
            </a:r>
            <a:r>
              <a:rPr lang="fr-FR" sz="1400" i="1" dirty="0">
                <a:solidFill>
                  <a:schemeClr val="accent2"/>
                </a:solidFill>
                <a:cs typeface="Arial" pitchFamily="34" charset="0"/>
              </a:rPr>
              <a:t> </a:t>
            </a:r>
            <a:r>
              <a:rPr lang="fr-FR" sz="1400" i="1" dirty="0" err="1">
                <a:solidFill>
                  <a:schemeClr val="accent2"/>
                </a:solidFill>
                <a:cs typeface="Arial" pitchFamily="34" charset="0"/>
              </a:rPr>
              <a:t>Hezareh</a:t>
            </a:r>
            <a:r>
              <a:rPr lang="fr-FR" sz="1400" i="1" dirty="0">
                <a:solidFill>
                  <a:schemeClr val="accent2"/>
                </a:solidFill>
                <a:cs typeface="Arial" pitchFamily="34" charset="0"/>
              </a:rPr>
              <a:t> (Germany), Christian </a:t>
            </a:r>
            <a:r>
              <a:rPr lang="fr-FR" sz="1400" i="1" dirty="0" err="1">
                <a:solidFill>
                  <a:schemeClr val="accent2"/>
                </a:solidFill>
                <a:cs typeface="Arial" pitchFamily="34" charset="0"/>
              </a:rPr>
              <a:t>Rissone</a:t>
            </a:r>
            <a:r>
              <a:rPr lang="fr-FR" sz="1400" i="1" dirty="0">
                <a:solidFill>
                  <a:schemeClr val="accent2"/>
                </a:solidFill>
                <a:cs typeface="Arial" pitchFamily="34" charset="0"/>
              </a:rPr>
              <a:t>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1.8 </a:t>
            </a:r>
            <a:r>
              <a:rPr lang="en-GB" sz="1600" dirty="0" smtClean="0">
                <a:solidFill>
                  <a:srgbClr val="FFFFFF"/>
                </a:solidFill>
                <a:cs typeface="Arial" pitchFamily="34" charset="0"/>
              </a:rPr>
              <a:t>(</a:t>
            </a:r>
            <a:r>
              <a:rPr lang="en-GB" sz="1600" dirty="0">
                <a:cs typeface="Arial" pitchFamily="34" charset="0"/>
              </a:rPr>
              <a:t>approved  by </a:t>
            </a:r>
            <a:r>
              <a:rPr lang="en-GB" sz="1600" dirty="0" smtClean="0">
                <a:cs typeface="Arial" pitchFamily="34" charset="0"/>
              </a:rPr>
              <a:t>CPG19#4</a:t>
            </a:r>
            <a:r>
              <a:rPr lang="en-GB" sz="1600" dirty="0" smtClean="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buNone/>
            </a:pPr>
            <a:r>
              <a:rPr lang="en-US" sz="1600" b="1" i="1" dirty="0" smtClean="0"/>
              <a:t>Issue</a:t>
            </a:r>
            <a:r>
              <a:rPr lang="en-US" sz="1600" b="1" i="1" dirty="0"/>
              <a:t>: </a:t>
            </a:r>
            <a:r>
              <a:rPr lang="en-GB" sz="1600" i="1" dirty="0"/>
              <a:t>to consider possible regulatory actions to support Global Maritime Distress Safety Systems (GMDSS) modernization and to support the introduction of additional satellite systems into the GMDSS, in accordance with Resolution </a:t>
            </a:r>
            <a:r>
              <a:rPr lang="en-GB" sz="1600" b="1" i="1" dirty="0"/>
              <a:t>359 (Rev.WRC-15)</a:t>
            </a:r>
            <a:r>
              <a:rPr lang="en-US" sz="1600" i="1" dirty="0"/>
              <a:t>;</a:t>
            </a:r>
          </a:p>
          <a:p>
            <a:pPr marL="0" indent="0">
              <a:buNone/>
            </a:pPr>
            <a:endParaRPr lang="en-US" sz="1000" dirty="0"/>
          </a:p>
          <a:p>
            <a:pPr marL="0" indent="0">
              <a:buNone/>
            </a:pPr>
            <a:r>
              <a:rPr lang="en-US" sz="1800" b="1" dirty="0"/>
              <a:t>Preliminary CEPT position</a:t>
            </a:r>
            <a:r>
              <a:rPr lang="en-US" sz="1800" b="1" dirty="0" smtClean="0"/>
              <a:t>:</a:t>
            </a:r>
          </a:p>
          <a:p>
            <a:pPr marL="0" indent="0">
              <a:buNone/>
            </a:pPr>
            <a:endParaRPr lang="en-GB" sz="500" dirty="0" smtClean="0"/>
          </a:p>
          <a:p>
            <a:pPr marL="0" indent="0">
              <a:buNone/>
            </a:pPr>
            <a:r>
              <a:rPr lang="en-GB" sz="1600" dirty="0" smtClean="0"/>
              <a:t>Issue </a:t>
            </a:r>
            <a:r>
              <a:rPr lang="en-GB" sz="1600" dirty="0"/>
              <a:t>A: modernisation of GMDSS</a:t>
            </a:r>
            <a:endParaRPr lang="en-US" sz="1600" dirty="0"/>
          </a:p>
          <a:p>
            <a:pPr>
              <a:buClr>
                <a:srgbClr val="C00000"/>
              </a:buClr>
            </a:pPr>
            <a:r>
              <a:rPr lang="en-US" sz="1600" dirty="0"/>
              <a:t>TBD</a:t>
            </a:r>
          </a:p>
          <a:p>
            <a:pPr marL="0" indent="0">
              <a:buNone/>
            </a:pPr>
            <a:endParaRPr lang="en-GB" sz="1000" dirty="0" smtClean="0"/>
          </a:p>
          <a:p>
            <a:pPr marL="0" indent="0">
              <a:buNone/>
            </a:pPr>
            <a:r>
              <a:rPr lang="en-GB" sz="1600" dirty="0" smtClean="0"/>
              <a:t>Issue </a:t>
            </a:r>
            <a:r>
              <a:rPr lang="en-GB" sz="1600" dirty="0"/>
              <a:t>B: Regulatory action due to the introduction of additional satellite systems into the GMDSS by IMO</a:t>
            </a:r>
            <a:endParaRPr lang="en-US" sz="1600" dirty="0"/>
          </a:p>
          <a:p>
            <a:pPr>
              <a:buClr>
                <a:srgbClr val="C00000"/>
              </a:buClr>
            </a:pPr>
            <a:r>
              <a:rPr lang="en-US" sz="1600" dirty="0"/>
              <a:t>TBD</a:t>
            </a:r>
          </a:p>
          <a:p>
            <a:pPr marL="0" indent="0">
              <a:buNone/>
            </a:pPr>
            <a:endParaRPr lang="en-GB" sz="1600" dirty="0"/>
          </a:p>
          <a:p>
            <a:pPr marL="0" indent="0">
              <a:buNone/>
            </a:pPr>
            <a:endParaRPr lang="de-DE"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5214412"/>
            <a:ext cx="1170368" cy="1558809"/>
          </a:xfrm>
          <a:prstGeom prst="rect">
            <a:avLst/>
          </a:prstGeom>
        </p:spPr>
      </p:pic>
      <p:pic>
        <p:nvPicPr>
          <p:cNvPr id="1026" name="Picture 1" descr="https://cept.org/files/18292/image%281%2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5447824"/>
            <a:ext cx="1095646" cy="13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760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667726" y="6522647"/>
            <a:ext cx="5287089"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Heinrich Peters (Germany)</a:t>
            </a:r>
            <a:endParaRPr lang="en-GB" sz="1400" i="1" dirty="0">
              <a:solidFill>
                <a:srgbClr val="333399"/>
              </a:solidFill>
            </a:endParaRPr>
          </a:p>
        </p:txBody>
      </p:sp>
      <p:sp>
        <p:nvSpPr>
          <p:cNvPr id="3" name="Titel 2"/>
          <p:cNvSpPr>
            <a:spLocks noGrp="1"/>
          </p:cNvSpPr>
          <p:nvPr>
            <p:ph type="title"/>
          </p:nvPr>
        </p:nvSpPr>
        <p:spPr/>
        <p:txBody>
          <a:bodyPr/>
          <a:lstStyle/>
          <a:p>
            <a:r>
              <a:rPr lang="en-GB" dirty="0">
                <a:cs typeface="Arial" pitchFamily="34" charset="0"/>
              </a:rPr>
              <a:t>Agenda Item </a:t>
            </a:r>
            <a:r>
              <a:rPr lang="en-GB" dirty="0" smtClean="0">
                <a:cs typeface="Arial" pitchFamily="34" charset="0"/>
              </a:rPr>
              <a:t>1.9.1 </a:t>
            </a:r>
            <a:r>
              <a:rPr lang="en-GB" sz="1200" dirty="0">
                <a:solidFill>
                  <a:srgbClr val="FFFFFF"/>
                </a:solidFill>
                <a:cs typeface="Arial" pitchFamily="34" charset="0"/>
              </a:rPr>
              <a:t>(</a:t>
            </a:r>
            <a:r>
              <a:rPr lang="en-GB" sz="1200" dirty="0">
                <a:cs typeface="Arial" pitchFamily="34" charset="0"/>
              </a:rPr>
              <a:t>approved  by CPG19#4</a:t>
            </a:r>
            <a:r>
              <a:rPr lang="en-GB" sz="1200" dirty="0">
                <a:solidFill>
                  <a:srgbClr val="FFFFFF"/>
                </a:solidFill>
                <a:cs typeface="Arial" pitchFamily="34" charset="0"/>
              </a:rPr>
              <a:t>)</a:t>
            </a:r>
            <a:endParaRPr lang="de-DE" dirty="0"/>
          </a:p>
        </p:txBody>
      </p:sp>
      <p:sp>
        <p:nvSpPr>
          <p:cNvPr id="4" name="Inhaltsplatzhalter 3"/>
          <p:cNvSpPr>
            <a:spLocks noGrp="1"/>
          </p:cNvSpPr>
          <p:nvPr>
            <p:ph idx="1"/>
          </p:nvPr>
        </p:nvSpPr>
        <p:spPr>
          <a:xfrm>
            <a:off x="467544" y="1772816"/>
            <a:ext cx="8229600" cy="4795867"/>
          </a:xfrm>
        </p:spPr>
        <p:txBody>
          <a:bodyPr/>
          <a:lstStyle/>
          <a:p>
            <a:pPr marL="0" indent="0">
              <a:buNone/>
            </a:pPr>
            <a:r>
              <a:rPr lang="en-US" sz="1500" b="1" i="1" dirty="0"/>
              <a:t>Issue: </a:t>
            </a:r>
            <a:r>
              <a:rPr lang="en-GB" sz="1500" i="1" dirty="0"/>
              <a:t>to consider, based on the results of ITU-R studies: regulatory actions within the frequency band 156-162.05 MHz for autonomous maritime radio devices to protect the GMDSS and automatic identifications system (AIS), in accordance with Resolution </a:t>
            </a:r>
            <a:r>
              <a:rPr lang="en-GB" sz="1500" b="1" i="1" dirty="0"/>
              <a:t>362 (WRC-15)</a:t>
            </a:r>
            <a:r>
              <a:rPr lang="en-GB" sz="1500" i="1" dirty="0"/>
              <a:t>; </a:t>
            </a:r>
            <a:endParaRPr lang="en-US" sz="1500" i="1" dirty="0"/>
          </a:p>
          <a:p>
            <a:endParaRPr lang="en-US" sz="1500" dirty="0"/>
          </a:p>
          <a:p>
            <a:pPr marL="0" indent="0">
              <a:buNone/>
            </a:pPr>
            <a:r>
              <a:rPr lang="en-US" sz="1500" b="1" dirty="0"/>
              <a:t>Preliminary CEPT position:</a:t>
            </a:r>
          </a:p>
          <a:p>
            <a:pPr marL="0" indent="0">
              <a:buNone/>
            </a:pPr>
            <a:endParaRPr lang="en-US" sz="1500" dirty="0"/>
          </a:p>
          <a:p>
            <a:pPr>
              <a:buClr>
                <a:srgbClr val="C00000"/>
              </a:buClr>
            </a:pPr>
            <a:r>
              <a:rPr lang="en-GB" sz="1500" dirty="0"/>
              <a:t>CEPT is of the view that the operation of autonomous maritime radio devices needs to be harmonized and regulated.</a:t>
            </a:r>
          </a:p>
          <a:p>
            <a:pPr>
              <a:buClr>
                <a:srgbClr val="C00000"/>
              </a:buClr>
            </a:pPr>
            <a:r>
              <a:rPr lang="en-GB" sz="1500" dirty="0"/>
              <a:t>CEPT is of the view that the operation of autonomous maritime radio devices shall not reduce the integrity of AIS and of GMDSS.</a:t>
            </a:r>
          </a:p>
          <a:p>
            <a:pPr>
              <a:buClr>
                <a:srgbClr val="C00000"/>
              </a:buClr>
            </a:pPr>
            <a:r>
              <a:rPr lang="en-GB" sz="1500" dirty="0"/>
              <a:t>CEPT supports the identification of spectrum for autonomous maritime radio devices within the frequency band 156-162.05 </a:t>
            </a:r>
            <a:r>
              <a:rPr lang="en-GB" sz="1500" dirty="0" err="1"/>
              <a:t>MHz.</a:t>
            </a:r>
            <a:endParaRPr lang="en-GB" sz="1500" dirty="0"/>
          </a:p>
          <a:p>
            <a:pPr marL="0" indent="0">
              <a:buNone/>
            </a:pP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374" y="5386779"/>
            <a:ext cx="1017113" cy="1354520"/>
          </a:xfrm>
          <a:prstGeom prst="rect">
            <a:avLst/>
          </a:prstGeom>
        </p:spPr>
      </p:pic>
    </p:spTree>
    <p:extLst>
      <p:ext uri="{BB962C8B-B14F-4D97-AF65-F5344CB8AC3E}">
        <p14:creationId xmlns:p14="http://schemas.microsoft.com/office/powerpoint/2010/main" val="508741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3365215" y="6409198"/>
            <a:ext cx="4431516"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Acting CEPT </a:t>
            </a:r>
            <a:r>
              <a:rPr lang="fr-FR" sz="1400" i="1" dirty="0" err="1">
                <a:solidFill>
                  <a:srgbClr val="333399"/>
                </a:solidFill>
              </a:rPr>
              <a:t>Coordinator</a:t>
            </a:r>
            <a:r>
              <a:rPr lang="fr-FR" sz="1400" i="1" dirty="0">
                <a:solidFill>
                  <a:srgbClr val="333399"/>
                </a:solidFill>
              </a:rPr>
              <a:t>: PTC chairman </a:t>
            </a:r>
            <a:endParaRPr lang="en-GB" sz="1400" i="1" dirty="0">
              <a:solidFill>
                <a:srgbClr val="333399"/>
              </a:solidFil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668" y="5337789"/>
            <a:ext cx="1032724" cy="1376965"/>
          </a:xfrm>
          <a:prstGeom prst="rect">
            <a:avLst/>
          </a:prstGeom>
        </p:spPr>
      </p:pic>
      <p:sp>
        <p:nvSpPr>
          <p:cNvPr id="4" name="Titel 3"/>
          <p:cNvSpPr>
            <a:spLocks noGrp="1"/>
          </p:cNvSpPr>
          <p:nvPr>
            <p:ph type="title"/>
          </p:nvPr>
        </p:nvSpPr>
        <p:spPr/>
        <p:txBody>
          <a:bodyPr/>
          <a:lstStyle/>
          <a:p>
            <a:r>
              <a:rPr lang="en-GB" dirty="0">
                <a:cs typeface="Arial" pitchFamily="34" charset="0"/>
              </a:rPr>
              <a:t>Agenda Item </a:t>
            </a:r>
            <a:r>
              <a:rPr lang="en-GB" dirty="0" smtClean="0">
                <a:cs typeface="Arial" pitchFamily="34" charset="0"/>
              </a:rPr>
              <a:t>1.9.2 </a:t>
            </a:r>
            <a:r>
              <a:rPr lang="en-GB" sz="1200" dirty="0">
                <a:solidFill>
                  <a:srgbClr val="FFFFFF"/>
                </a:solidFill>
                <a:cs typeface="Arial" pitchFamily="34" charset="0"/>
              </a:rPr>
              <a:t>(</a:t>
            </a:r>
            <a:r>
              <a:rPr lang="en-GB" sz="1200" dirty="0">
                <a:cs typeface="Arial" pitchFamily="34" charset="0"/>
              </a:rPr>
              <a:t>approved  by CPG19#4</a:t>
            </a:r>
            <a:r>
              <a:rPr lang="en-GB" sz="1200" dirty="0">
                <a:solidFill>
                  <a:srgbClr val="FFFFFF"/>
                </a:solidFill>
                <a:cs typeface="Arial" pitchFamily="34" charset="0"/>
              </a:rPr>
              <a:t>)</a:t>
            </a:r>
            <a:endParaRPr lang="de-DE" dirty="0"/>
          </a:p>
        </p:txBody>
      </p:sp>
      <p:sp>
        <p:nvSpPr>
          <p:cNvPr id="5" name="Inhaltsplatzhalter 4"/>
          <p:cNvSpPr>
            <a:spLocks noGrp="1"/>
          </p:cNvSpPr>
          <p:nvPr>
            <p:ph idx="1"/>
          </p:nvPr>
        </p:nvSpPr>
        <p:spPr>
          <a:xfrm>
            <a:off x="467543" y="1772816"/>
            <a:ext cx="8364905" cy="4500500"/>
          </a:xfrm>
        </p:spPr>
        <p:txBody>
          <a:bodyPr/>
          <a:lstStyle/>
          <a:p>
            <a:pPr marL="0" indent="0">
              <a:buNone/>
            </a:pPr>
            <a:r>
              <a:rPr lang="en-US" sz="1200" b="1" i="1" dirty="0"/>
              <a:t>Issue: </a:t>
            </a:r>
            <a:r>
              <a:rPr lang="en-GB" sz="1200" i="1" dirty="0"/>
              <a:t>to consider possible regulatory actions, including spectrum allocations to the maritime mobile-satellite service (MMSS) Resolution 358 (WRC-12) to enable a new VHF data exchange system (VDES) satellite component in accordance with Resolution </a:t>
            </a:r>
            <a:r>
              <a:rPr lang="en-GB" sz="1200" b="1" i="1" dirty="0"/>
              <a:t>360 (Rev.WRC-15);</a:t>
            </a:r>
            <a:endParaRPr lang="en-US" sz="1200" b="1" i="1" dirty="0"/>
          </a:p>
          <a:p>
            <a:pPr marL="0" indent="0">
              <a:buNone/>
            </a:pPr>
            <a:endParaRPr lang="en-US" sz="1200" b="1" dirty="0"/>
          </a:p>
          <a:p>
            <a:pPr marL="0" indent="0">
              <a:buNone/>
            </a:pPr>
            <a:r>
              <a:rPr lang="en-US" sz="1200" b="1" dirty="0"/>
              <a:t>Preliminary CEPT position:</a:t>
            </a:r>
          </a:p>
          <a:p>
            <a:pPr marL="0" indent="0">
              <a:buNone/>
            </a:pPr>
            <a:endParaRPr lang="en-US" sz="1200" b="1" dirty="0"/>
          </a:p>
          <a:p>
            <a:pPr marL="0" indent="0">
              <a:buNone/>
            </a:pPr>
            <a:r>
              <a:rPr lang="en-GB" sz="1200" dirty="0"/>
              <a:t>CEPT supports sharing and compatibility studies between the proposed VDES satellite component and the systems in the </a:t>
            </a:r>
            <a:r>
              <a:rPr lang="en-GB" sz="1200" dirty="0" err="1"/>
              <a:t>radiocommunication</a:t>
            </a:r>
            <a:r>
              <a:rPr lang="en-GB" sz="1200" dirty="0"/>
              <a:t> services allocated in the same and in adjacent frequency bands. </a:t>
            </a:r>
            <a:endParaRPr lang="en-US" sz="1200" dirty="0"/>
          </a:p>
          <a:p>
            <a:pPr marL="0" indent="0">
              <a:buNone/>
            </a:pPr>
            <a:r>
              <a:rPr lang="en-GB" sz="1200" dirty="0"/>
              <a:t>CEPT is of the view that </a:t>
            </a:r>
            <a:r>
              <a:rPr lang="en-GB" sz="1200" dirty="0" err="1"/>
              <a:t>implementability</a:t>
            </a:r>
            <a:r>
              <a:rPr lang="en-GB" sz="1200" dirty="0"/>
              <a:t> of the VDES satellite component and feasibility of its sharing and compatibility with the systems in the </a:t>
            </a:r>
            <a:r>
              <a:rPr lang="en-GB" sz="1200" dirty="0" err="1"/>
              <a:t>radiocommunication</a:t>
            </a:r>
            <a:r>
              <a:rPr lang="en-GB" sz="1200" dirty="0"/>
              <a:t> services allocated in the same and adjacent frequency bands without imposing any limitations on those services shall be confirmed by appropriate study results.</a:t>
            </a:r>
            <a:endParaRPr lang="en-US" sz="1200" dirty="0"/>
          </a:p>
          <a:p>
            <a:pPr marL="0" indent="0">
              <a:buNone/>
            </a:pPr>
            <a:r>
              <a:rPr lang="en-GB" sz="1200" dirty="0"/>
              <a:t>Subject to the results of relevant studies, CEPT is considering two options:</a:t>
            </a:r>
            <a:endParaRPr lang="en-US" sz="1200" dirty="0"/>
          </a:p>
          <a:p>
            <a:pPr marL="539354" indent="-273844">
              <a:buClr>
                <a:srgbClr val="C00000"/>
              </a:buClr>
            </a:pPr>
            <a:r>
              <a:rPr lang="en-GB" sz="1200" dirty="0"/>
              <a:t>the introduction of a new maritime mobile-satellite (space-to-Earth) service allocation within the frequency bands </a:t>
            </a:r>
            <a:r>
              <a:rPr lang="en-US" sz="1200" dirty="0"/>
              <a:t>160.9625-161.4875 MHz which is not channelized in RR Appendix 18 and </a:t>
            </a:r>
            <a:r>
              <a:rPr lang="en-GB" sz="1200" dirty="0"/>
              <a:t>the introduction of a new maritime mobile-satellite (Earth-to-space) service allocation for the channels 24, 84, 25, 85, 26 and 86 of </a:t>
            </a:r>
            <a:r>
              <a:rPr lang="en-US" sz="1200" dirty="0"/>
              <a:t>RR Appendix 18</a:t>
            </a:r>
          </a:p>
          <a:p>
            <a:pPr marL="539354" indent="-273844">
              <a:buClr>
                <a:srgbClr val="C00000"/>
              </a:buClr>
            </a:pPr>
            <a:r>
              <a:rPr lang="en-US" sz="1200" dirty="0"/>
              <a:t>the introduction of a new maritime mobile satellite service for the channels 1024, 1084, 1025, </a:t>
            </a:r>
            <a:br>
              <a:rPr lang="en-US" sz="1200" dirty="0"/>
            </a:br>
            <a:r>
              <a:rPr lang="en-US" sz="1200" dirty="0"/>
              <a:t>1085, 1026, 1086 (Earth-to-space) of RR Appendix 18 and for the channels 2024, 2084, 2025,</a:t>
            </a:r>
            <a:br>
              <a:rPr lang="en-US" sz="1200" dirty="0"/>
            </a:br>
            <a:r>
              <a:rPr lang="en-US" sz="1200" dirty="0"/>
              <a:t>2085, 2026 and 2086 (space-to-Earth) of RR Appendix 18;</a:t>
            </a:r>
          </a:p>
          <a:p>
            <a:pPr marL="0" indent="0">
              <a:buNone/>
            </a:pPr>
            <a:r>
              <a:rPr lang="en-GB" sz="1200" dirty="0"/>
              <a:t>For both options the </a:t>
            </a:r>
            <a:r>
              <a:rPr lang="en-GB" sz="1200" dirty="0" err="1"/>
              <a:t>pfd</a:t>
            </a:r>
            <a:r>
              <a:rPr lang="en-GB" sz="1200" dirty="0"/>
              <a:t> mask defined in Recommendation ITU-R M.2092, applies to the satellite</a:t>
            </a:r>
            <a:br>
              <a:rPr lang="en-GB" sz="1200" dirty="0"/>
            </a:br>
            <a:r>
              <a:rPr lang="en-GB" sz="1200" dirty="0"/>
              <a:t>component of VDES in order to ensure protection of the terrestrial services.</a:t>
            </a:r>
            <a:endParaRPr lang="en-US" sz="1200" dirty="0"/>
          </a:p>
        </p:txBody>
      </p:sp>
    </p:spTree>
    <p:extLst>
      <p:ext uri="{BB962C8B-B14F-4D97-AF65-F5344CB8AC3E}">
        <p14:creationId xmlns:p14="http://schemas.microsoft.com/office/powerpoint/2010/main" val="2919972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43708"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Zaza</a:t>
            </a:r>
            <a:r>
              <a:rPr lang="fr-FR" sz="1400" i="1" dirty="0">
                <a:solidFill>
                  <a:schemeClr val="accent2"/>
                </a:solidFill>
                <a:cs typeface="Arial" pitchFamily="34" charset="0"/>
              </a:rPr>
              <a:t> </a:t>
            </a:r>
            <a:r>
              <a:rPr lang="fr-FR" sz="1400" i="1" dirty="0" err="1">
                <a:solidFill>
                  <a:schemeClr val="accent2"/>
                </a:solidFill>
                <a:cs typeface="Arial" pitchFamily="34" charset="0"/>
              </a:rPr>
              <a:t>Gonjilashvili</a:t>
            </a:r>
            <a:r>
              <a:rPr lang="fr-FR" sz="1400" i="1" dirty="0">
                <a:solidFill>
                  <a:schemeClr val="accent2"/>
                </a:solidFill>
                <a:cs typeface="Arial" pitchFamily="34" charset="0"/>
              </a:rPr>
              <a:t> (Georgia</a:t>
            </a:r>
            <a:r>
              <a:rPr lang="da-DK" sz="1400" i="1" dirty="0">
                <a:solidFill>
                  <a:schemeClr val="accent2"/>
                </a:solidFill>
                <a:latin typeface="Arial" pitchFamily="34" charset="0"/>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a:t>
            </a:r>
            <a:r>
              <a:rPr lang="en-GB" dirty="0" smtClean="0">
                <a:cs typeface="Arial" pitchFamily="34" charset="0"/>
              </a:rPr>
              <a:t>1.11 </a:t>
            </a:r>
            <a:r>
              <a:rPr lang="en-GB" sz="1600" dirty="0" smtClean="0">
                <a:cs typeface="Arial" pitchFamily="34" charset="0"/>
              </a:rPr>
              <a:t>(approved by CPG19#4)</a:t>
            </a:r>
            <a:endParaRPr lang="de-DE" sz="1600" dirty="0"/>
          </a:p>
        </p:txBody>
      </p:sp>
      <p:sp>
        <p:nvSpPr>
          <p:cNvPr id="4" name="Inhaltsplatzhalter 3"/>
          <p:cNvSpPr>
            <a:spLocks noGrp="1"/>
          </p:cNvSpPr>
          <p:nvPr>
            <p:ph idx="1"/>
          </p:nvPr>
        </p:nvSpPr>
        <p:spPr>
          <a:xfrm>
            <a:off x="457200" y="1600201"/>
            <a:ext cx="8229600" cy="3881028"/>
          </a:xfrm>
        </p:spPr>
        <p:txBody>
          <a:bodyPr/>
          <a:lstStyle/>
          <a:p>
            <a:pPr marL="0" indent="0" algn="just">
              <a:buNone/>
            </a:pPr>
            <a:r>
              <a:rPr lang="en-US" sz="1600" b="1" i="1" dirty="0"/>
              <a:t>Issue: </a:t>
            </a:r>
            <a:r>
              <a:rPr lang="en-GB" sz="1600" i="1" dirty="0"/>
              <a:t>to take necessary actions, as appropriate, to facilitate global or regional harmonized frequency bands to support railway </a:t>
            </a:r>
            <a:r>
              <a:rPr lang="en-GB" sz="1600" i="1" dirty="0" err="1"/>
              <a:t>radiocommunication</a:t>
            </a:r>
            <a:r>
              <a:rPr lang="en-GB" sz="1600" i="1" dirty="0"/>
              <a:t> systems between train and trackside within existing mobile service allocations, in accordance with Resolution </a:t>
            </a:r>
            <a:r>
              <a:rPr lang="en-GB" sz="1600" b="1" i="1" dirty="0"/>
              <a:t>236 (WRC-15)</a:t>
            </a:r>
            <a:r>
              <a:rPr lang="en-GB" sz="1600" i="1" dirty="0"/>
              <a:t>; </a:t>
            </a:r>
            <a:endParaRPr lang="en-US" sz="1600" i="1" dirty="0"/>
          </a:p>
          <a:p>
            <a:pPr marL="0" indent="0">
              <a:buNone/>
            </a:pPr>
            <a:endParaRPr lang="en-US" sz="1000" dirty="0"/>
          </a:p>
          <a:p>
            <a:pPr marL="0" indent="0">
              <a:buNone/>
            </a:pPr>
            <a:r>
              <a:rPr lang="en-US" sz="1800" b="1" dirty="0"/>
              <a:t>Preliminary CEPT </a:t>
            </a:r>
            <a:r>
              <a:rPr lang="en-US" sz="1800" b="1" dirty="0" smtClean="0"/>
              <a:t>position:</a:t>
            </a:r>
            <a:endParaRPr lang="en-US" sz="1800" b="1" dirty="0"/>
          </a:p>
          <a:p>
            <a:pPr marL="0" indent="0">
              <a:buNone/>
            </a:pPr>
            <a:endParaRPr lang="en-GB" sz="500" dirty="0" smtClean="0"/>
          </a:p>
          <a:p>
            <a:pPr marL="0" indent="0">
              <a:buNone/>
            </a:pPr>
            <a:r>
              <a:rPr lang="en-GB" sz="1500" dirty="0"/>
              <a:t>CEPT is of the view that the harmonized use of frequencies for RSTT within existing mobile service allocations serves current and future demands of railway organisations on all operational levels. </a:t>
            </a:r>
            <a:endParaRPr lang="en-US" sz="1500" dirty="0"/>
          </a:p>
          <a:p>
            <a:pPr marL="0" indent="0">
              <a:buNone/>
            </a:pPr>
            <a:r>
              <a:rPr lang="en-GB" sz="1500" dirty="0"/>
              <a:t>CEPT is of the view that no changes to the RR are needed in response to </a:t>
            </a:r>
            <a:r>
              <a:rPr lang="en-GB" sz="1500" dirty="0" smtClean="0"/>
              <a:t>WRC-19 AI 1.11</a:t>
            </a:r>
            <a:r>
              <a:rPr lang="en-GB" sz="1500" dirty="0"/>
              <a:t>.</a:t>
            </a:r>
            <a:endParaRPr lang="en-US" sz="1500" dirty="0"/>
          </a:p>
          <a:p>
            <a:pPr marL="0" indent="0">
              <a:buNone/>
            </a:pPr>
            <a:r>
              <a:rPr lang="en-GB" sz="1500" dirty="0"/>
              <a:t>CEPT is of the view that harmonisation for RSTT can be achieved by the development of an appropriate non-mandatory ITU-R Recommendation containing its regional harmonisation measure. In this regard, CEPT highlights its existing framework for train radio RSTT on the basis of GSM-R, which enables interoperable cross-border railway operations.</a:t>
            </a:r>
            <a:endParaRPr lang="en-US" sz="1500" dirty="0"/>
          </a:p>
          <a:p>
            <a:pPr marL="0" indent="0">
              <a:buNone/>
            </a:pPr>
            <a:r>
              <a:rPr lang="en-GB" sz="1500" dirty="0"/>
              <a:t>In addition, CEPT is of the view that harmonisation under </a:t>
            </a:r>
            <a:r>
              <a:rPr lang="en-GB" sz="1500" dirty="0" smtClean="0"/>
              <a:t>AI 1.11 </a:t>
            </a:r>
            <a:r>
              <a:rPr lang="en-GB" sz="1500" dirty="0"/>
              <a:t>is </a:t>
            </a:r>
            <a:r>
              <a:rPr lang="en-GB" sz="1500" dirty="0" smtClean="0"/>
              <a:t>                                                  limited </a:t>
            </a:r>
            <a:r>
              <a:rPr lang="en-GB" sz="1500" dirty="0"/>
              <a:t>to </a:t>
            </a:r>
            <a:r>
              <a:rPr lang="en-GB" sz="1500" dirty="0" smtClean="0"/>
              <a:t>spectrum for </a:t>
            </a:r>
            <a:r>
              <a:rPr lang="en-GB" sz="1500" dirty="0"/>
              <a:t>critical railway operations, while possible </a:t>
            </a:r>
            <a:r>
              <a:rPr lang="en-GB" sz="1500" dirty="0" smtClean="0"/>
              <a:t>                                               passenger </a:t>
            </a:r>
            <a:r>
              <a:rPr lang="en-GB" sz="1500" dirty="0"/>
              <a:t>data requirements are </a:t>
            </a:r>
            <a:r>
              <a:rPr lang="en-GB" sz="1500" dirty="0" smtClean="0"/>
              <a:t>covered by </a:t>
            </a:r>
            <a:r>
              <a:rPr lang="en-GB" sz="1500" dirty="0"/>
              <a:t>IMT systems</a:t>
            </a:r>
            <a:r>
              <a:rPr lang="en-GB" sz="1500" dirty="0" smtClean="0"/>
              <a:t>.</a:t>
            </a:r>
          </a:p>
          <a:p>
            <a:pPr marL="0" indent="0">
              <a:buNone/>
            </a:pPr>
            <a:endParaRPr lang="en-GB" sz="500" dirty="0" smtClean="0"/>
          </a:p>
          <a:p>
            <a:pPr marL="0" indent="0">
              <a:buNone/>
            </a:pPr>
            <a:r>
              <a:rPr lang="en-GB" sz="1200" dirty="0">
                <a:solidFill>
                  <a:srgbClr val="002060"/>
                </a:solidFill>
              </a:rPr>
              <a:t>* RSTT systems considered by CEPT: train radio, train positioning, train remote, train surveillance </a:t>
            </a:r>
            <a:r>
              <a:rPr lang="en-GB" sz="1200" dirty="0" smtClean="0">
                <a:solidFill>
                  <a:srgbClr val="002060"/>
                </a:solidFill>
              </a:rPr>
              <a:t> </a:t>
            </a:r>
            <a:endParaRPr lang="en-GB" sz="1200" dirty="0">
              <a:solidFill>
                <a:srgbClr val="002060"/>
              </a:solidFill>
            </a:endParaRPr>
          </a:p>
          <a:p>
            <a:pPr marL="0" indent="0">
              <a:buNone/>
            </a:pPr>
            <a:endParaRPr lang="en-US" sz="15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596" y="5169135"/>
            <a:ext cx="1211904" cy="1616857"/>
          </a:xfrm>
          <a:prstGeom prst="rect">
            <a:avLst/>
          </a:prstGeom>
        </p:spPr>
      </p:pic>
    </p:spTree>
    <p:extLst>
      <p:ext uri="{BB962C8B-B14F-4D97-AF65-F5344CB8AC3E}">
        <p14:creationId xmlns:p14="http://schemas.microsoft.com/office/powerpoint/2010/main" val="399133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07504" y="6505599"/>
            <a:ext cx="7488832" cy="307777"/>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smtClean="0">
                <a:solidFill>
                  <a:schemeClr val="accent2"/>
                </a:solidFill>
                <a:cs typeface="Arial" pitchFamily="34" charset="0"/>
              </a:rPr>
              <a:t>co-Coordinators</a:t>
            </a:r>
            <a:r>
              <a:rPr lang="fr-FR" sz="1400" i="1" dirty="0" smtClean="0">
                <a:solidFill>
                  <a:schemeClr val="accent2"/>
                </a:solidFill>
                <a:cs typeface="Arial" pitchFamily="34" charset="0"/>
              </a:rPr>
              <a:t>:  </a:t>
            </a:r>
            <a:r>
              <a:rPr lang="en-GB" sz="1400" i="1" dirty="0" smtClean="0">
                <a:solidFill>
                  <a:schemeClr val="accent2"/>
                </a:solidFill>
                <a:cs typeface="Arial" pitchFamily="34" charset="0"/>
              </a:rPr>
              <a:t>Andrianilana </a:t>
            </a:r>
            <a:r>
              <a:rPr lang="en-GB" sz="1400" i="1" dirty="0" err="1" smtClean="0">
                <a:solidFill>
                  <a:schemeClr val="accent2"/>
                </a:solidFill>
                <a:cs typeface="Arial" pitchFamily="34" charset="0"/>
              </a:rPr>
              <a:t>Rakotondradalo</a:t>
            </a:r>
            <a:r>
              <a:rPr lang="en-GB" sz="1400" i="1" dirty="0" smtClean="0">
                <a:solidFill>
                  <a:schemeClr val="accent2"/>
                </a:solidFill>
                <a:cs typeface="Arial" pitchFamily="34" charset="0"/>
              </a:rPr>
              <a:t> (France), Tobias </a:t>
            </a:r>
            <a:r>
              <a:rPr lang="en-GB" sz="1400" i="1" dirty="0" err="1" smtClean="0">
                <a:solidFill>
                  <a:schemeClr val="accent2"/>
                </a:solidFill>
                <a:cs typeface="Arial" pitchFamily="34" charset="0"/>
              </a:rPr>
              <a:t>Vieracker</a:t>
            </a:r>
            <a:r>
              <a:rPr lang="en-GB" sz="1400" i="1" dirty="0" smtClean="0">
                <a:solidFill>
                  <a:schemeClr val="accent2"/>
                </a:solidFill>
                <a:cs typeface="Arial" pitchFamily="34" charset="0"/>
              </a:rPr>
              <a:t> (Germany)</a:t>
            </a:r>
            <a:endParaRPr lang="en-GB" sz="1400" i="1" dirty="0">
              <a:solidFill>
                <a:schemeClr val="accent2"/>
              </a:solidFill>
              <a:cs typeface="Arial" pitchFamily="34" charset="0"/>
            </a:endParaRP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1.12 </a:t>
            </a:r>
            <a:r>
              <a:rPr lang="en-GB" sz="1600" dirty="0" smtClean="0">
                <a:cs typeface="Arial" pitchFamily="34" charset="0"/>
              </a:rPr>
              <a:t>(approved by CPG19#4)</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possible global or regional harmonized frequency bands, to the maximum extent possible, for the implementation of evolving Intelligent Transport Systems (ITS) under existing mobile-service allocations, in accordance with Resolution </a:t>
            </a:r>
            <a:r>
              <a:rPr lang="en-GB" sz="1600" b="1" i="1" dirty="0"/>
              <a:t>237 (WRC-15)</a:t>
            </a:r>
            <a:r>
              <a:rPr lang="en-US" sz="1600" i="1" dirty="0"/>
              <a:t>;</a:t>
            </a:r>
          </a:p>
          <a:p>
            <a:pPr marL="0" indent="0">
              <a:buNone/>
            </a:pPr>
            <a:endParaRPr lang="en-US" sz="1000" dirty="0"/>
          </a:p>
          <a:p>
            <a:pPr marL="0" indent="0">
              <a:buNone/>
            </a:pPr>
            <a:r>
              <a:rPr lang="en-US" sz="1800" b="1" dirty="0"/>
              <a:t>Preliminary CEPT </a:t>
            </a:r>
            <a:r>
              <a:rPr lang="en-US" sz="1800" b="1" dirty="0" smtClean="0"/>
              <a:t>position:</a:t>
            </a:r>
            <a:endParaRPr lang="en-US" sz="1800" b="1" dirty="0"/>
          </a:p>
          <a:p>
            <a:pPr marL="0" indent="0">
              <a:buNone/>
            </a:pPr>
            <a:endParaRPr lang="en-GB" sz="500" dirty="0" smtClean="0"/>
          </a:p>
          <a:p>
            <a:pPr>
              <a:buClr>
                <a:srgbClr val="C00000"/>
              </a:buClr>
              <a:buFont typeface="Arial" panose="020B0604020202020204" pitchFamily="34" charset="0"/>
              <a:buChar char="•"/>
            </a:pPr>
            <a:r>
              <a:rPr lang="en-GB" sz="1600" dirty="0" smtClean="0"/>
              <a:t>CEPT is of the view that its existing regional harmonisation measures for ITS in the bands 5 855-5 925 MHz and 63-64 GHz are sufficient and no changes to the RR are required in response to WRC-19 Agenda item 1.12.</a:t>
            </a:r>
            <a:endParaRPr lang="en-US" sz="1600" dirty="0" smtClean="0"/>
          </a:p>
          <a:p>
            <a:pPr>
              <a:buClr>
                <a:srgbClr val="C00000"/>
              </a:buClr>
              <a:buFont typeface="Arial" panose="020B0604020202020204" pitchFamily="34" charset="0"/>
              <a:buChar char="•"/>
            </a:pPr>
            <a:r>
              <a:rPr lang="en-GB" sz="1600" dirty="0" smtClean="0"/>
              <a:t>CEPT is of the view that harmonisation measures for ITS on ITU-R level can be achieved through the development of an ITU-R Recommendation (and an ITU-R Report if needed).</a:t>
            </a:r>
            <a:endParaRPr lang="en-US"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48364" y="5403272"/>
            <a:ext cx="1116124" cy="1382719"/>
          </a:xfrm>
          <a:prstGeom prst="rect">
            <a:avLst/>
          </a:prstGeom>
        </p:spPr>
      </p:pic>
    </p:spTree>
    <p:extLst>
      <p:ext uri="{BB962C8B-B14F-4D97-AF65-F5344CB8AC3E}">
        <p14:creationId xmlns:p14="http://schemas.microsoft.com/office/powerpoint/2010/main" val="2107237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0" y="6505599"/>
            <a:ext cx="7884368" cy="307777"/>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smtClean="0">
                <a:solidFill>
                  <a:schemeClr val="accent2"/>
                </a:solidFill>
                <a:cs typeface="Arial" pitchFamily="34" charset="0"/>
              </a:rPr>
              <a:t>co-Coordinators</a:t>
            </a:r>
            <a:r>
              <a:rPr lang="fr-FR" sz="1400" i="1" dirty="0" smtClean="0">
                <a:solidFill>
                  <a:schemeClr val="accent2"/>
                </a:solidFill>
                <a:cs typeface="Arial" pitchFamily="34" charset="0"/>
              </a:rPr>
              <a:t>:  </a:t>
            </a:r>
            <a:r>
              <a:rPr lang="en-GB" sz="1400" i="1" dirty="0" smtClean="0">
                <a:solidFill>
                  <a:schemeClr val="accent2"/>
                </a:solidFill>
                <a:cs typeface="Arial" pitchFamily="34" charset="0"/>
              </a:rPr>
              <a:t>Andrianilana </a:t>
            </a:r>
            <a:r>
              <a:rPr lang="en-GB" sz="1400" i="1" dirty="0" err="1" smtClean="0">
                <a:solidFill>
                  <a:schemeClr val="accent2"/>
                </a:solidFill>
                <a:cs typeface="Arial" pitchFamily="34" charset="0"/>
              </a:rPr>
              <a:t>Rakotondradalo</a:t>
            </a:r>
            <a:r>
              <a:rPr lang="en-GB" sz="1400" i="1" dirty="0" smtClean="0">
                <a:solidFill>
                  <a:schemeClr val="accent2"/>
                </a:solidFill>
                <a:cs typeface="Arial" pitchFamily="34" charset="0"/>
              </a:rPr>
              <a:t> </a:t>
            </a:r>
            <a:r>
              <a:rPr lang="en-GB" sz="1400" i="1" dirty="0">
                <a:solidFill>
                  <a:schemeClr val="accent2"/>
                </a:solidFill>
                <a:cs typeface="Arial" pitchFamily="34" charset="0"/>
              </a:rPr>
              <a:t>(France), Tobias </a:t>
            </a:r>
            <a:r>
              <a:rPr lang="en-GB" sz="1400" i="1" dirty="0" err="1">
                <a:solidFill>
                  <a:schemeClr val="accent2"/>
                </a:solidFill>
                <a:cs typeface="Arial" pitchFamily="34" charset="0"/>
              </a:rPr>
              <a:t>Vieracker</a:t>
            </a:r>
            <a:r>
              <a:rPr lang="en-GB" sz="1400" i="1" dirty="0">
                <a:solidFill>
                  <a:schemeClr val="accent2"/>
                </a:solidFill>
                <a:cs typeface="Arial" pitchFamily="34" charset="0"/>
              </a:rPr>
              <a:t> (</a:t>
            </a:r>
            <a:r>
              <a:rPr lang="en-GB" sz="1400" i="1" dirty="0" smtClean="0">
                <a:solidFill>
                  <a:schemeClr val="accent2"/>
                </a:solidFill>
                <a:cs typeface="Arial" pitchFamily="34" charset="0"/>
              </a:rPr>
              <a:t>Germany)</a:t>
            </a:r>
            <a:endParaRPr lang="en-GB" sz="1400" i="1" dirty="0">
              <a:solidFill>
                <a:schemeClr val="accent2"/>
              </a:solidFill>
              <a:cs typeface="Arial" pitchFamily="34" charset="0"/>
            </a:endParaRP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1.12 </a:t>
            </a:r>
            <a:r>
              <a:rPr lang="en-GB" sz="1600" dirty="0" smtClean="0">
                <a:cs typeface="Arial" pitchFamily="34" charset="0"/>
              </a:rPr>
              <a:t>(approved by CPG19#4)</a:t>
            </a:r>
            <a:endParaRPr lang="de-DE" sz="1600" dirty="0"/>
          </a:p>
        </p:txBody>
      </p:sp>
      <p:sp>
        <p:nvSpPr>
          <p:cNvPr id="4" name="Inhaltsplatzhalter 3"/>
          <p:cNvSpPr>
            <a:spLocks noGrp="1"/>
          </p:cNvSpPr>
          <p:nvPr>
            <p:ph idx="1"/>
          </p:nvPr>
        </p:nvSpPr>
        <p:spPr>
          <a:xfrm>
            <a:off x="457200" y="1603337"/>
            <a:ext cx="8229600" cy="4525963"/>
          </a:xfrm>
        </p:spPr>
        <p:txBody>
          <a:bodyPr/>
          <a:lstStyle/>
          <a:p>
            <a:pPr marL="0" indent="0" algn="just">
              <a:buNone/>
            </a:pPr>
            <a:r>
              <a:rPr lang="en-US" sz="1600" b="1" i="1" dirty="0"/>
              <a:t>Issue: </a:t>
            </a:r>
            <a:r>
              <a:rPr lang="en-GB" sz="1600" i="1" dirty="0"/>
              <a:t>to consider possible global or regional harmonized frequency bands, to the maximum extent possible, for the implementation of evolving Intelligent Transport Systems (ITS) under existing mobile-service allocations, in accordance with Resolution </a:t>
            </a:r>
            <a:r>
              <a:rPr lang="en-GB" sz="1600" b="1" i="1" dirty="0"/>
              <a:t>237 (WRC-15)</a:t>
            </a:r>
            <a:r>
              <a:rPr lang="en-US" sz="1600" i="1" dirty="0"/>
              <a:t>;</a:t>
            </a:r>
          </a:p>
          <a:p>
            <a:pPr marL="0" indent="0">
              <a:buNone/>
            </a:pPr>
            <a:endParaRPr lang="en-US" sz="1000" dirty="0"/>
          </a:p>
          <a:p>
            <a:pPr marL="0" indent="0">
              <a:buNone/>
            </a:pPr>
            <a:r>
              <a:rPr lang="en-US" sz="1800" b="1" dirty="0"/>
              <a:t>Preliminary CEPT </a:t>
            </a:r>
            <a:r>
              <a:rPr lang="en-US" sz="1800" b="1" dirty="0" smtClean="0"/>
              <a:t>position (continued):</a:t>
            </a:r>
            <a:endParaRPr lang="en-US" sz="1800" b="1" dirty="0"/>
          </a:p>
          <a:p>
            <a:pPr marL="0" indent="0">
              <a:buNone/>
            </a:pPr>
            <a:endParaRPr lang="en-GB" sz="500" dirty="0"/>
          </a:p>
          <a:p>
            <a:pPr>
              <a:buClr>
                <a:srgbClr val="C00000"/>
              </a:buClr>
              <a:buFont typeface="Arial" panose="020B0604020202020204" pitchFamily="34" charset="0"/>
              <a:buChar char="•"/>
            </a:pPr>
            <a:r>
              <a:rPr lang="en-GB" sz="1600" dirty="0"/>
              <a:t>CEPT is of the view that the requirements developed for ITS operations under the existing primary mobile allocation have already addressed the necessary sharing and compatibility requirements of the other primary services, and consequently do not impose additional constraints on primary services having allocations in the considered frequency bands. </a:t>
            </a:r>
            <a:endParaRPr lang="de-DE" sz="1600" dirty="0"/>
          </a:p>
          <a:p>
            <a:pPr>
              <a:buClr>
                <a:srgbClr val="C00000"/>
              </a:buClr>
              <a:buFont typeface="Arial" panose="020B0604020202020204" pitchFamily="34" charset="0"/>
              <a:buChar char="•"/>
            </a:pPr>
            <a:r>
              <a:rPr lang="en-GB" sz="1600" dirty="0"/>
              <a:t>CEPT is also of the view that harmonisation of ITS under WRC-19 </a:t>
            </a:r>
            <a:r>
              <a:rPr lang="en-GB" sz="1600" dirty="0" smtClean="0"/>
              <a:t>Agenda item 1.12 </a:t>
            </a:r>
            <a:r>
              <a:rPr lang="en-GB" sz="1600" dirty="0"/>
              <a:t>is limited to the exchange of information to improve traffic management and assisting safe driving.</a:t>
            </a:r>
            <a:endParaRPr lang="en-US" sz="1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48364" y="5403272"/>
            <a:ext cx="1116124" cy="1382719"/>
          </a:xfrm>
          <a:prstGeom prst="rect">
            <a:avLst/>
          </a:prstGeom>
        </p:spPr>
      </p:pic>
    </p:spTree>
    <p:extLst>
      <p:ext uri="{BB962C8B-B14F-4D97-AF65-F5344CB8AC3E}">
        <p14:creationId xmlns:p14="http://schemas.microsoft.com/office/powerpoint/2010/main" val="3639336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52342" y="6072808"/>
            <a:ext cx="6984776" cy="738664"/>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a:t>
            </a:r>
            <a:r>
              <a:rPr lang="fr-FR" sz="1400" i="1" dirty="0" smtClean="0">
                <a:solidFill>
                  <a:schemeClr val="accent2"/>
                </a:solidFill>
                <a:cs typeface="Arial" pitchFamily="34" charset="0"/>
              </a:rPr>
              <a:t>(United </a:t>
            </a:r>
            <a:r>
              <a:rPr lang="fr-FR" sz="1400" i="1" dirty="0" err="1" smtClean="0">
                <a:solidFill>
                  <a:schemeClr val="accent2"/>
                </a:solidFill>
                <a:cs typeface="Arial" pitchFamily="34" charset="0"/>
              </a:rPr>
              <a:t>Kingdom</a:t>
            </a:r>
            <a:r>
              <a:rPr lang="fr-FR" sz="1400" i="1" dirty="0" smtClean="0">
                <a:solidFill>
                  <a:schemeClr val="accent2"/>
                </a:solidFill>
                <a:cs typeface="Arial" pitchFamily="34" charset="0"/>
              </a:rPr>
              <a:t>)</a:t>
            </a:r>
            <a:endParaRPr lang="fr-FR" sz="1400" i="1" dirty="0">
              <a:solidFill>
                <a:schemeClr val="accent2"/>
              </a:solidFill>
              <a:cs typeface="Arial" pitchFamily="34" charset="0"/>
            </a:endParaRPr>
          </a:p>
          <a:p>
            <a:pPr marL="0" lvl="2" algn="r">
              <a:spcBef>
                <a:spcPts val="0"/>
              </a:spcBef>
              <a:defRPr/>
            </a:pPr>
            <a:r>
              <a:rPr lang="fr-FR" sz="1400" i="1" dirty="0">
                <a:solidFill>
                  <a:schemeClr val="accent2"/>
                </a:solidFill>
                <a:cs typeface="Arial" pitchFamily="34" charset="0"/>
              </a:rPr>
              <a:t>coordination team: Vladislav Sorokin </a:t>
            </a:r>
            <a:r>
              <a:rPr lang="fr-FR" sz="1400" i="1" dirty="0" smtClean="0">
                <a:solidFill>
                  <a:schemeClr val="accent2"/>
                </a:solidFill>
                <a:cs typeface="Arial" pitchFamily="34" charset="0"/>
              </a:rPr>
              <a:t>(</a:t>
            </a:r>
            <a:r>
              <a:rPr lang="fr-FR" sz="1400" i="1" dirty="0" err="1" smtClean="0">
                <a:solidFill>
                  <a:schemeClr val="accent2"/>
                </a:solidFill>
                <a:cs typeface="Arial" pitchFamily="34" charset="0"/>
              </a:rPr>
              <a:t>Russian</a:t>
            </a:r>
            <a:r>
              <a:rPr lang="fr-FR" sz="1400" i="1" dirty="0" smtClean="0">
                <a:solidFill>
                  <a:schemeClr val="accent2"/>
                </a:solidFill>
                <a:cs typeface="Arial" pitchFamily="34" charset="0"/>
              </a:rPr>
              <a:t> </a:t>
            </a:r>
            <a:r>
              <a:rPr lang="fr-FR" sz="1400" i="1" dirty="0" err="1" smtClean="0">
                <a:solidFill>
                  <a:schemeClr val="accent2"/>
                </a:solidFill>
                <a:cs typeface="Arial" pitchFamily="34" charset="0"/>
              </a:rPr>
              <a:t>Federation</a:t>
            </a:r>
            <a:r>
              <a:rPr lang="fr-FR" sz="1400" i="1" dirty="0" smtClean="0">
                <a:solidFill>
                  <a:schemeClr val="accent2"/>
                </a:solidFill>
                <a:cs typeface="Arial" pitchFamily="34" charset="0"/>
              </a:rPr>
              <a:t>), </a:t>
            </a:r>
            <a:br>
              <a:rPr lang="fr-FR" sz="1400" i="1" dirty="0" smtClean="0">
                <a:solidFill>
                  <a:schemeClr val="accent2"/>
                </a:solidFill>
                <a:cs typeface="Arial" pitchFamily="34" charset="0"/>
              </a:rPr>
            </a:br>
            <a:r>
              <a:rPr lang="fr-FR" sz="1400" i="1" dirty="0" err="1" smtClean="0">
                <a:solidFill>
                  <a:schemeClr val="accent2"/>
                </a:solidFill>
                <a:cs typeface="Arial" pitchFamily="34" charset="0"/>
              </a:rPr>
              <a:t>Sarunas</a:t>
            </a:r>
            <a:r>
              <a:rPr lang="fr-FR" sz="1400" i="1" dirty="0" smtClean="0">
                <a:solidFill>
                  <a:schemeClr val="accent2"/>
                </a:solidFill>
                <a:cs typeface="Arial" pitchFamily="34" charset="0"/>
              </a:rPr>
              <a:t> </a:t>
            </a:r>
            <a:r>
              <a:rPr lang="fr-FR" sz="1400" i="1" dirty="0" err="1">
                <a:solidFill>
                  <a:schemeClr val="accent2"/>
                </a:solidFill>
                <a:cs typeface="Arial" pitchFamily="34" charset="0"/>
              </a:rPr>
              <a:t>Oberauskas</a:t>
            </a:r>
            <a:r>
              <a:rPr lang="fr-FR" sz="1400" i="1" dirty="0">
                <a:solidFill>
                  <a:schemeClr val="accent2"/>
                </a:solidFill>
                <a:cs typeface="Arial" pitchFamily="34" charset="0"/>
              </a:rPr>
              <a:t> </a:t>
            </a:r>
            <a:r>
              <a:rPr lang="fr-FR" sz="1400" i="1" dirty="0" smtClean="0">
                <a:solidFill>
                  <a:schemeClr val="accent2"/>
                </a:solidFill>
                <a:cs typeface="Arial" pitchFamily="34" charset="0"/>
              </a:rPr>
              <a:t>(</a:t>
            </a:r>
            <a:r>
              <a:rPr lang="fr-FR" sz="1400" i="1" dirty="0" err="1" smtClean="0">
                <a:solidFill>
                  <a:schemeClr val="accent2"/>
                </a:solidFill>
                <a:cs typeface="Arial" pitchFamily="34" charset="0"/>
              </a:rPr>
              <a:t>Lithuania</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252" y="5313209"/>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CPG19#4)</a:t>
            </a:r>
            <a:endParaRPr lang="de-DE" sz="1600"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372" y="5311495"/>
            <a:ext cx="1152128" cy="1537885"/>
          </a:xfrm>
          <a:prstGeom prst="rect">
            <a:avLst/>
          </a:prstGeom>
        </p:spPr>
      </p:pic>
      <p:sp>
        <p:nvSpPr>
          <p:cNvPr id="7" name="Inhaltsplatzhalter 6"/>
          <p:cNvSpPr>
            <a:spLocks noGrp="1"/>
          </p:cNvSpPr>
          <p:nvPr>
            <p:ph idx="1"/>
          </p:nvPr>
        </p:nvSpPr>
        <p:spPr>
          <a:xfrm>
            <a:off x="467544" y="1592796"/>
            <a:ext cx="8280920" cy="4525963"/>
          </a:xfrm>
        </p:spPr>
        <p:txBody>
          <a:bodyPr/>
          <a:lstStyle/>
          <a:p>
            <a:pPr marL="0" indent="0">
              <a:buNone/>
            </a:pPr>
            <a:r>
              <a:rPr lang="en-US" sz="1600" b="1" i="1" dirty="0"/>
              <a:t>Issue: </a:t>
            </a:r>
            <a:r>
              <a:rPr lang="en-GB" sz="1600" i="1" dirty="0"/>
              <a:t>to consider identification of frequency bands for the future development of International Mobile Telecommunications (IMT), including possible additional allocations to the mobile service on a primary basis, in accordance with Resolution </a:t>
            </a:r>
            <a:r>
              <a:rPr lang="en-GB" sz="1600" b="1" i="1" dirty="0"/>
              <a:t>238 (WRC-15);</a:t>
            </a:r>
            <a:endParaRPr lang="en-US" sz="1600" b="1" i="1" dirty="0"/>
          </a:p>
          <a:p>
            <a:endParaRPr lang="en-US" sz="1000" dirty="0"/>
          </a:p>
          <a:p>
            <a:pPr marL="0" indent="0">
              <a:buNone/>
            </a:pPr>
            <a:r>
              <a:rPr lang="en-US" sz="1800" b="1" dirty="0"/>
              <a:t>Preliminary CEPT position</a:t>
            </a:r>
            <a:r>
              <a:rPr lang="en-US" sz="1800" b="1" dirty="0" smtClean="0"/>
              <a:t>:</a:t>
            </a:r>
          </a:p>
          <a:p>
            <a:pPr marL="0" indent="0">
              <a:buNone/>
            </a:pPr>
            <a:endParaRPr lang="en-US" sz="500" b="1" dirty="0"/>
          </a:p>
          <a:p>
            <a:pPr marL="0" indent="0">
              <a:buNone/>
            </a:pPr>
            <a:r>
              <a:rPr lang="en-GB" sz="1500" dirty="0"/>
              <a:t>CEPT supports the results of the ITU-R studies on IMT spectrum needs in the range 24.25-86 GHz. CEPT supports sharing and compatibility studies for the bands listed in Resolves 2 of Resolution 238 (24.25-27.5 GHz, 31.8-33.4 GHz, 37-43.5 GHz, 45.5-50.2 GHz, 50.4-52.6 GHz, 66-76 GHz and 81-86 GHz), with the focus on the frequency bands 24.25-27.5 GHz, 31.8-33.4 GHz and 40.5-43.5 GHz. In addition, CEPT considers the band 66-71 GHz under this </a:t>
            </a:r>
            <a:r>
              <a:rPr lang="en-GB" sz="1500" dirty="0" smtClean="0"/>
              <a:t>AI</a:t>
            </a:r>
            <a:endParaRPr lang="en-GB" sz="1500" dirty="0"/>
          </a:p>
          <a:p>
            <a:pPr>
              <a:buClr>
                <a:srgbClr val="C00000"/>
              </a:buClr>
            </a:pPr>
            <a:r>
              <a:rPr lang="en-GB" sz="1500" dirty="0"/>
              <a:t>CEPT intends to harmonise the 24.25-27.5 GHz band for Europe for 5G before WRC-19 through the adoption of a harmonisation decision and to promote it for worldwide harmonisation by an IMT identification. Hence the 24.25-27.5 GHz is a clear priority for immediate study within CEPT. Studies need to take into account the compatibility with and protection of all existing services, including their future deployments, in the same and adjacent frequency bands; in particular the protection of current</a:t>
            </a:r>
            <a:br>
              <a:rPr lang="en-GB" sz="1500" dirty="0"/>
            </a:br>
            <a:r>
              <a:rPr lang="en-GB" sz="1500" dirty="0"/>
              <a:t>and future EESS/SRS earth stations should be addressed. </a:t>
            </a:r>
          </a:p>
        </p:txBody>
      </p:sp>
    </p:spTree>
    <p:extLst>
      <p:ext uri="{BB962C8B-B14F-4D97-AF65-F5344CB8AC3E}">
        <p14:creationId xmlns:p14="http://schemas.microsoft.com/office/powerpoint/2010/main" val="2142228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781" y="5265204"/>
            <a:ext cx="1134126" cy="1512168"/>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CPG19#4)</a:t>
            </a:r>
            <a:endParaRPr lang="de-DE" sz="1600"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2380" y="5337212"/>
            <a:ext cx="1080120" cy="1441767"/>
          </a:xfrm>
          <a:prstGeom prst="rect">
            <a:avLst/>
          </a:prstGeom>
        </p:spPr>
      </p:pic>
      <p:sp>
        <p:nvSpPr>
          <p:cNvPr id="7" name="Inhaltsplatzhalter 6"/>
          <p:cNvSpPr>
            <a:spLocks noGrp="1"/>
          </p:cNvSpPr>
          <p:nvPr>
            <p:ph idx="1"/>
          </p:nvPr>
        </p:nvSpPr>
        <p:spPr>
          <a:xfrm>
            <a:off x="482860" y="1603337"/>
            <a:ext cx="8229600" cy="4525963"/>
          </a:xfrm>
        </p:spPr>
        <p:txBody>
          <a:bodyPr/>
          <a:lstStyle/>
          <a:p>
            <a:pPr marL="0" indent="0">
              <a:buNone/>
            </a:pPr>
            <a:r>
              <a:rPr lang="en-US" sz="1600" b="1" i="1" dirty="0" smtClean="0"/>
              <a:t>Issue</a:t>
            </a:r>
            <a:r>
              <a:rPr lang="en-US" sz="1600" b="1" i="1" dirty="0"/>
              <a:t>: </a:t>
            </a:r>
            <a:r>
              <a:rPr lang="en-GB" sz="1600" i="1" dirty="0"/>
              <a:t>to consider identification of frequency bands for the future development of International Mobile Telecommunications (IMT), including possible additional allocations to the mobile service on a primary basis, in accordance with Resolution </a:t>
            </a:r>
            <a:r>
              <a:rPr lang="en-GB" sz="1600" b="1" i="1" dirty="0"/>
              <a:t>238 (WRC-15</a:t>
            </a:r>
            <a:r>
              <a:rPr lang="en-GB" sz="1600" b="1" i="1" dirty="0" smtClean="0"/>
              <a:t>);</a:t>
            </a:r>
          </a:p>
          <a:p>
            <a:pPr marL="0" indent="0">
              <a:buNone/>
            </a:pPr>
            <a:endParaRPr lang="en-US" sz="1000" b="1" i="1" dirty="0"/>
          </a:p>
          <a:p>
            <a:pPr marL="0" indent="0">
              <a:buNone/>
            </a:pPr>
            <a:r>
              <a:rPr lang="en-US" sz="1800" b="1" dirty="0" smtClean="0"/>
              <a:t>Preliminary </a:t>
            </a:r>
            <a:r>
              <a:rPr lang="en-US" sz="1800" b="1" dirty="0"/>
              <a:t>CEPT position (continued):</a:t>
            </a:r>
          </a:p>
          <a:p>
            <a:pPr marL="0" indent="0">
              <a:buNone/>
            </a:pPr>
            <a:endParaRPr lang="en-US" sz="500" b="1" dirty="0"/>
          </a:p>
          <a:p>
            <a:pPr marL="0" indent="0">
              <a:buNone/>
            </a:pPr>
            <a:r>
              <a:rPr lang="en-GB" sz="1600" dirty="0"/>
              <a:t>CEPT supports the identification of global bands for IMT among the bands listed in resolves to invite ITU‑R 2 of Resolution 238, taking into account the results of sharing and compatibility studies with existing services. Bands outside those listed in resolves to invite ITU-R 2 of Resolution 238 are not supported for consideration under this </a:t>
            </a:r>
            <a:r>
              <a:rPr lang="en-GB" sz="1600" dirty="0" smtClean="0"/>
              <a:t>AI. </a:t>
            </a:r>
            <a:endParaRPr lang="en-GB" sz="1600" dirty="0"/>
          </a:p>
          <a:p>
            <a:pPr marL="0" indent="0">
              <a:buNone/>
            </a:pPr>
            <a:r>
              <a:rPr lang="en-GB" sz="1600" dirty="0"/>
              <a:t>Note: CEPT has developed a roadmap on 5G</a:t>
            </a:r>
            <a:r>
              <a:rPr lang="en-GB" sz="1600" u="sng" dirty="0"/>
              <a:t> (</a:t>
            </a:r>
            <a:r>
              <a:rPr lang="en-GB" sz="1600" u="sng" dirty="0">
                <a:hlinkClick r:id="rId5"/>
              </a:rPr>
              <a:t>http://cept.org/ecc/topics/spectrum-for-wireless-broadband-5g#roadmap</a:t>
            </a:r>
            <a:r>
              <a:rPr lang="en-GB" sz="1600" dirty="0"/>
              <a:t>). In this respect it is noted that “Europe has harmonised the 27.5-29.5 GHz band for broadband satellite and is supportive of the worldwide use of this band for ESIM. This band is therefore not available for 5G”.</a:t>
            </a:r>
          </a:p>
          <a:p>
            <a:pPr marL="0" indent="0">
              <a:buNone/>
            </a:pPr>
            <a:endParaRPr lang="de-DE" sz="1600" dirty="0"/>
          </a:p>
        </p:txBody>
      </p:sp>
      <p:sp>
        <p:nvSpPr>
          <p:cNvPr id="8" name="Rechthoek 6"/>
          <p:cNvSpPr/>
          <p:nvPr/>
        </p:nvSpPr>
        <p:spPr>
          <a:xfrm>
            <a:off x="1183955" y="6040315"/>
            <a:ext cx="5500794" cy="738664"/>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a:t>
            </a:r>
            <a:r>
              <a:rPr lang="fr-FR" sz="1400" i="1" dirty="0" smtClean="0">
                <a:solidFill>
                  <a:schemeClr val="accent2"/>
                </a:solidFill>
                <a:cs typeface="Arial" pitchFamily="34" charset="0"/>
              </a:rPr>
              <a:t>(United </a:t>
            </a:r>
            <a:r>
              <a:rPr lang="fr-FR" sz="1400" i="1" dirty="0" err="1" smtClean="0">
                <a:solidFill>
                  <a:schemeClr val="accent2"/>
                </a:solidFill>
                <a:cs typeface="Arial" pitchFamily="34" charset="0"/>
              </a:rPr>
              <a:t>Kingdom</a:t>
            </a:r>
            <a:r>
              <a:rPr lang="fr-FR" sz="1400" i="1" dirty="0" smtClean="0">
                <a:solidFill>
                  <a:schemeClr val="accent2"/>
                </a:solidFill>
                <a:cs typeface="Arial" pitchFamily="34" charset="0"/>
              </a:rPr>
              <a:t>)</a:t>
            </a:r>
            <a:endParaRPr lang="fr-FR" sz="1400" i="1" dirty="0">
              <a:solidFill>
                <a:schemeClr val="accent2"/>
              </a:solidFill>
              <a:cs typeface="Arial" pitchFamily="34" charset="0"/>
            </a:endParaRPr>
          </a:p>
          <a:p>
            <a:pPr marL="0" lvl="2" algn="r">
              <a:spcBef>
                <a:spcPts val="0"/>
              </a:spcBef>
              <a:defRPr/>
            </a:pPr>
            <a:r>
              <a:rPr lang="fr-FR" sz="1400" i="1" dirty="0">
                <a:solidFill>
                  <a:schemeClr val="accent2"/>
                </a:solidFill>
                <a:cs typeface="Arial" pitchFamily="34" charset="0"/>
              </a:rPr>
              <a:t>coordination team: Vladislav Sorokin </a:t>
            </a:r>
            <a:r>
              <a:rPr lang="fr-FR" sz="1400" i="1" dirty="0" smtClean="0">
                <a:solidFill>
                  <a:schemeClr val="accent2"/>
                </a:solidFill>
                <a:cs typeface="Arial" pitchFamily="34" charset="0"/>
              </a:rPr>
              <a:t>(</a:t>
            </a:r>
            <a:r>
              <a:rPr lang="fr-FR" sz="1400" i="1" dirty="0" err="1" smtClean="0">
                <a:solidFill>
                  <a:schemeClr val="accent2"/>
                </a:solidFill>
                <a:cs typeface="Arial" pitchFamily="34" charset="0"/>
              </a:rPr>
              <a:t>Russian</a:t>
            </a:r>
            <a:r>
              <a:rPr lang="fr-FR" sz="1400" i="1" dirty="0" smtClean="0">
                <a:solidFill>
                  <a:schemeClr val="accent2"/>
                </a:solidFill>
                <a:cs typeface="Arial" pitchFamily="34" charset="0"/>
              </a:rPr>
              <a:t> </a:t>
            </a:r>
            <a:r>
              <a:rPr lang="fr-FR" sz="1400" i="1" dirty="0" err="1" smtClean="0">
                <a:solidFill>
                  <a:schemeClr val="accent2"/>
                </a:solidFill>
                <a:cs typeface="Arial" pitchFamily="34" charset="0"/>
              </a:rPr>
              <a:t>Federation</a:t>
            </a:r>
            <a:r>
              <a:rPr lang="fr-FR" sz="1400" i="1" dirty="0" smtClean="0">
                <a:solidFill>
                  <a:schemeClr val="accent2"/>
                </a:solidFill>
                <a:cs typeface="Arial" pitchFamily="34" charset="0"/>
              </a:rPr>
              <a:t>), </a:t>
            </a:r>
            <a:br>
              <a:rPr lang="fr-FR" sz="1400" i="1" dirty="0" smtClean="0">
                <a:solidFill>
                  <a:schemeClr val="accent2"/>
                </a:solidFill>
                <a:cs typeface="Arial" pitchFamily="34" charset="0"/>
              </a:rPr>
            </a:br>
            <a:r>
              <a:rPr lang="fr-FR" sz="1400" i="1" dirty="0" err="1" smtClean="0">
                <a:solidFill>
                  <a:schemeClr val="accent2"/>
                </a:solidFill>
                <a:cs typeface="Arial" pitchFamily="34" charset="0"/>
              </a:rPr>
              <a:t>Sarunas</a:t>
            </a:r>
            <a:r>
              <a:rPr lang="fr-FR" sz="1400" i="1" dirty="0" smtClean="0">
                <a:solidFill>
                  <a:schemeClr val="accent2"/>
                </a:solidFill>
                <a:cs typeface="Arial" pitchFamily="34" charset="0"/>
              </a:rPr>
              <a:t> </a:t>
            </a:r>
            <a:r>
              <a:rPr lang="fr-FR" sz="1400" i="1" dirty="0" err="1">
                <a:solidFill>
                  <a:schemeClr val="accent2"/>
                </a:solidFill>
                <a:cs typeface="Arial" pitchFamily="34" charset="0"/>
              </a:rPr>
              <a:t>Oberauskas</a:t>
            </a:r>
            <a:r>
              <a:rPr lang="fr-FR" sz="1400" i="1" dirty="0">
                <a:solidFill>
                  <a:schemeClr val="accent2"/>
                </a:solidFill>
                <a:cs typeface="Arial" pitchFamily="34" charset="0"/>
              </a:rPr>
              <a:t> </a:t>
            </a:r>
            <a:r>
              <a:rPr lang="fr-FR" sz="1400" i="1" dirty="0" smtClean="0">
                <a:solidFill>
                  <a:schemeClr val="accent2"/>
                </a:solidFill>
                <a:cs typeface="Arial" pitchFamily="34" charset="0"/>
              </a:rPr>
              <a:t>(</a:t>
            </a:r>
            <a:r>
              <a:rPr lang="fr-FR" sz="1400" i="1" dirty="0" err="1" smtClean="0">
                <a:solidFill>
                  <a:schemeClr val="accent2"/>
                </a:solidFill>
                <a:cs typeface="Arial" pitchFamily="34" charset="0"/>
              </a:rPr>
              <a:t>Lithuania</a:t>
            </a:r>
            <a:r>
              <a:rPr lang="fr-FR" sz="1400" i="1" dirty="0" smtClean="0">
                <a:solidFill>
                  <a:schemeClr val="accent2"/>
                </a:solidFill>
                <a:cs typeface="Arial" pitchFamily="34" charset="0"/>
              </a:rPr>
              <a:t>) </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3135926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3730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Nasarat</a:t>
            </a:r>
            <a:r>
              <a:rPr lang="fr-FR" sz="1400" i="1" dirty="0">
                <a:solidFill>
                  <a:schemeClr val="accent2"/>
                </a:solidFill>
                <a:cs typeface="Arial" pitchFamily="34" charset="0"/>
              </a:rPr>
              <a:t> Ali </a:t>
            </a:r>
            <a:r>
              <a:rPr lang="fr-FR" sz="1400" i="1" dirty="0" smtClean="0">
                <a:solidFill>
                  <a:schemeClr val="accent2"/>
                </a:solidFill>
                <a:cs typeface="Arial" pitchFamily="34" charset="0"/>
              </a:rPr>
              <a:t>(United </a:t>
            </a:r>
            <a:r>
              <a:rPr lang="fr-FR" sz="1400" i="1" dirty="0" err="1" smtClean="0">
                <a:solidFill>
                  <a:schemeClr val="accent2"/>
                </a:solidFill>
                <a:cs typeface="Arial" pitchFamily="34" charset="0"/>
              </a:rPr>
              <a:t>Kingdom</a:t>
            </a:r>
            <a:r>
              <a:rPr lang="fr-FR" sz="1400" i="1" dirty="0" smtClean="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1.14 </a:t>
            </a:r>
            <a:r>
              <a:rPr lang="en-GB" sz="1600" dirty="0" smtClean="0">
                <a:cs typeface="Arial" pitchFamily="34" charset="0"/>
              </a:rPr>
              <a:t>(approved at CPG19#3)</a:t>
            </a:r>
            <a:endParaRPr lang="de-DE" sz="1600" dirty="0"/>
          </a:p>
        </p:txBody>
      </p:sp>
      <p:sp>
        <p:nvSpPr>
          <p:cNvPr id="4" name="Inhaltsplatzhalter 3"/>
          <p:cNvSpPr>
            <a:spLocks noGrp="1"/>
          </p:cNvSpPr>
          <p:nvPr>
            <p:ph idx="1"/>
          </p:nvPr>
        </p:nvSpPr>
        <p:spPr>
          <a:xfrm>
            <a:off x="482860" y="1595523"/>
            <a:ext cx="8229600" cy="4525963"/>
          </a:xfrm>
        </p:spPr>
        <p:txBody>
          <a:bodyPr/>
          <a:lstStyle/>
          <a:p>
            <a:pPr marL="0" indent="0" algn="just">
              <a:buNone/>
            </a:pPr>
            <a:r>
              <a:rPr lang="en-US" sz="1600" b="1" i="1" dirty="0"/>
              <a:t>Issue: </a:t>
            </a:r>
            <a:r>
              <a:rPr lang="en-GB" sz="1600" i="1" dirty="0"/>
              <a:t>to consider, on the basis of ITU-R studies in accordance with Resolution </a:t>
            </a:r>
            <a:r>
              <a:rPr lang="en-GB" sz="1600" b="1" i="1" dirty="0"/>
              <a:t>160 (WRC-15), </a:t>
            </a:r>
            <a:r>
              <a:rPr lang="en-GB" sz="1600" i="1" dirty="0"/>
              <a:t>appropriate regulatory actions for high-altitude platform stations (HAPS), within existing fixed-service allocations</a:t>
            </a:r>
          </a:p>
          <a:p>
            <a:endParaRPr lang="en-US" sz="1000" dirty="0"/>
          </a:p>
          <a:p>
            <a:pPr marL="0" indent="0">
              <a:buNone/>
            </a:pPr>
            <a:r>
              <a:rPr lang="en-US" sz="1800" b="1" dirty="0"/>
              <a:t>Preliminary CEPT position</a:t>
            </a:r>
            <a:r>
              <a:rPr lang="en-US" sz="1800" b="1" dirty="0" smtClean="0"/>
              <a:t>:</a:t>
            </a:r>
          </a:p>
          <a:p>
            <a:pPr marL="0" indent="0">
              <a:buNone/>
            </a:pPr>
            <a:endParaRPr lang="en-US" sz="500" b="1" dirty="0"/>
          </a:p>
          <a:p>
            <a:pPr lvl="0">
              <a:buClr>
                <a:srgbClr val="C00000"/>
              </a:buClr>
            </a:pPr>
            <a:r>
              <a:rPr lang="en-GB" sz="1600" dirty="0"/>
              <a:t>CEPT supports consideration of this Agenda item in accordance with Resolution 160 (WRC-15) while taking into account in particular:</a:t>
            </a:r>
          </a:p>
          <a:p>
            <a:pPr lvl="1">
              <a:buClr>
                <a:srgbClr val="C00000"/>
              </a:buClr>
              <a:buFont typeface="Arial" panose="020B0604020202020204" pitchFamily="34" charset="0"/>
              <a:buChar char="•"/>
            </a:pPr>
            <a:r>
              <a:rPr lang="en-GB" sz="1400" dirty="0"/>
              <a:t>the developments and requirements in HAPS in the fixed service and the associated spectrum sharing aspects</a:t>
            </a:r>
          </a:p>
          <a:p>
            <a:pPr lvl="1">
              <a:buClr>
                <a:srgbClr val="C00000"/>
              </a:buClr>
              <a:buFont typeface="Arial" panose="020B0604020202020204" pitchFamily="34" charset="0"/>
              <a:buChar char="•"/>
            </a:pPr>
            <a:r>
              <a:rPr lang="en-GB" sz="1400" dirty="0"/>
              <a:t>the need to ensure there is protection in place in order not to limit the possibility to use and develop existing services including other applications of the fixed service in the frequency bands identified and, as appropriate, in the adjacent bands.	</a:t>
            </a:r>
          </a:p>
          <a:p>
            <a:pPr lvl="0">
              <a:buClr>
                <a:srgbClr val="C00000"/>
              </a:buClr>
            </a:pPr>
            <a:r>
              <a:rPr lang="en-GB" sz="1600" dirty="0"/>
              <a:t>CEPT has initiated studies on spectrum needs for broadband connectivity HAPS applications.</a:t>
            </a:r>
          </a:p>
          <a:p>
            <a:pPr>
              <a:buClr>
                <a:srgbClr val="C00000"/>
              </a:buClr>
            </a:pPr>
            <a:r>
              <a:rPr lang="en-GB" sz="1600" dirty="0"/>
              <a:t>CEPT is of the view that any consideration of the frequency band </a:t>
            </a:r>
            <a:r>
              <a:rPr lang="en-GB" sz="1600" dirty="0" smtClean="0"/>
              <a:t>                        24.25-27.5 </a:t>
            </a:r>
            <a:r>
              <a:rPr lang="en-GB" sz="1600" dirty="0"/>
              <a:t>GHz under this Agenda item should not limit the possibility </a:t>
            </a:r>
            <a:r>
              <a:rPr lang="en-GB" sz="1600" dirty="0" smtClean="0"/>
              <a:t>                            to </a:t>
            </a:r>
            <a:r>
              <a:rPr lang="en-GB" sz="1600" dirty="0"/>
              <a:t>identify the band </a:t>
            </a:r>
            <a:r>
              <a:rPr lang="en-GB" sz="1600" dirty="0" smtClean="0"/>
              <a:t>for </a:t>
            </a:r>
            <a:r>
              <a:rPr lang="en-GB" sz="1600" dirty="0"/>
              <a:t>IMT on a global level under Agenda item 1.13.</a:t>
            </a:r>
            <a:r>
              <a:rPr lang="en-GB" sz="1200" dirty="0"/>
              <a:t>	</a:t>
            </a:r>
          </a:p>
          <a:p>
            <a:endParaRPr lang="de-DE"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372" y="5157192"/>
            <a:ext cx="1152128" cy="1608801"/>
          </a:xfrm>
          <a:prstGeom prst="rect">
            <a:avLst/>
          </a:prstGeom>
        </p:spPr>
      </p:pic>
    </p:spTree>
    <p:extLst>
      <p:ext uri="{BB962C8B-B14F-4D97-AF65-F5344CB8AC3E}">
        <p14:creationId xmlns:p14="http://schemas.microsoft.com/office/powerpoint/2010/main" val="2341340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a:xfrm>
            <a:off x="469900" y="1839913"/>
            <a:ext cx="8229600" cy="4425950"/>
          </a:xfrm>
        </p:spPr>
        <p:txBody>
          <a:bodyPr/>
          <a:lstStyle/>
          <a:p>
            <a:pPr eaLnBrk="1" hangingPunct="1">
              <a:buClr>
                <a:srgbClr val="C00000"/>
              </a:buClr>
              <a:defRPr/>
            </a:pPr>
            <a:r>
              <a:rPr lang="en-GB" sz="2000" dirty="0"/>
              <a:t>The Conference Preparatory Group (CPG19) of CEPT/ECC is responsible for developing the ECPs and Briefs for WRC-19 and RA-19</a:t>
            </a:r>
          </a:p>
          <a:p>
            <a:pPr eaLnBrk="1" hangingPunct="1">
              <a:lnSpc>
                <a:spcPct val="80000"/>
              </a:lnSpc>
              <a:defRPr/>
            </a:pPr>
            <a:endParaRPr lang="en-GB" sz="1800" dirty="0"/>
          </a:p>
          <a:p>
            <a:pPr eaLnBrk="1" hangingPunct="1">
              <a:lnSpc>
                <a:spcPct val="80000"/>
              </a:lnSpc>
              <a:buClr>
                <a:srgbClr val="C00000"/>
              </a:buClr>
              <a:defRPr/>
            </a:pPr>
            <a:r>
              <a:rPr lang="en-GB" sz="2000" dirty="0"/>
              <a:t>The CPG management team has been </a:t>
            </a:r>
            <a:r>
              <a:rPr lang="en-GB" sz="2000" dirty="0" smtClean="0"/>
              <a:t>confirmed</a:t>
            </a:r>
            <a:r>
              <a:rPr lang="en-GB" dirty="0" smtClean="0"/>
              <a:t>:</a:t>
            </a:r>
          </a:p>
          <a:p>
            <a:pPr eaLnBrk="1" hangingPunct="1">
              <a:lnSpc>
                <a:spcPct val="80000"/>
              </a:lnSpc>
              <a:buClr>
                <a:srgbClr val="C00000"/>
              </a:buClr>
              <a:defRPr/>
            </a:pPr>
            <a:endParaRPr lang="en-GB" dirty="0"/>
          </a:p>
          <a:p>
            <a:pPr eaLnBrk="1" hangingPunct="1">
              <a:lnSpc>
                <a:spcPct val="80000"/>
              </a:lnSpc>
              <a:buClr>
                <a:srgbClr val="C00000"/>
              </a:buClr>
              <a:defRPr/>
            </a:pPr>
            <a:endParaRPr lang="en-GB" sz="2000" dirty="0"/>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Chairman: </a:t>
            </a:r>
            <a:r>
              <a:rPr lang="en-GB" dirty="0" smtClean="0"/>
              <a:t>	Alexander </a:t>
            </a:r>
            <a:r>
              <a:rPr lang="en-US" dirty="0"/>
              <a:t>Kühn, </a:t>
            </a:r>
            <a:r>
              <a:rPr lang="en-US" dirty="0" smtClean="0"/>
              <a:t>Germany </a:t>
            </a:r>
            <a:endParaRPr lang="en-US" dirty="0"/>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Vice-Chairmen:  </a:t>
            </a:r>
            <a:r>
              <a:rPr lang="en-GB" dirty="0" err="1" smtClean="0"/>
              <a:t>Gerlof</a:t>
            </a:r>
            <a:r>
              <a:rPr lang="en-GB" dirty="0" smtClean="0"/>
              <a:t> </a:t>
            </a:r>
            <a:r>
              <a:rPr lang="en-GB" dirty="0"/>
              <a:t>Osinga, The </a:t>
            </a:r>
            <a:r>
              <a:rPr lang="en-GB" dirty="0" smtClean="0"/>
              <a:t>Netherlands</a:t>
            </a:r>
          </a:p>
          <a:p>
            <a:pPr marL="339725" lvl="1" indent="0" eaLnBrk="1" hangingPunct="1">
              <a:lnSpc>
                <a:spcPct val="80000"/>
              </a:lnSpc>
              <a:buClr>
                <a:srgbClr val="C00000"/>
              </a:buClr>
              <a:buNone/>
              <a:tabLst>
                <a:tab pos="2605088" algn="l"/>
              </a:tabLst>
              <a:defRPr/>
            </a:pPr>
            <a:r>
              <a:rPr lang="en-GB" dirty="0"/>
              <a:t>	</a:t>
            </a:r>
            <a:r>
              <a:rPr lang="en-GB" dirty="0" smtClean="0"/>
              <a:t>Alexandre </a:t>
            </a:r>
            <a:r>
              <a:rPr lang="en-GB" dirty="0" err="1"/>
              <a:t>Vallet</a:t>
            </a:r>
            <a:r>
              <a:rPr lang="en-US" dirty="0"/>
              <a:t>, France</a:t>
            </a:r>
          </a:p>
          <a:p>
            <a:pPr marL="682625" lvl="1" indent="-342900" eaLnBrk="1" hangingPunct="1">
              <a:lnSpc>
                <a:spcPct val="80000"/>
              </a:lnSpc>
              <a:buClr>
                <a:srgbClr val="C00000"/>
              </a:buClr>
              <a:buFont typeface="Arial" panose="020B0604020202020204" pitchFamily="34" charset="0"/>
              <a:buChar char="•"/>
              <a:tabLst>
                <a:tab pos="2605088" algn="l"/>
              </a:tabLst>
              <a:defRPr/>
            </a:pPr>
            <a:endParaRPr lang="en-US" dirty="0">
              <a:ea typeface="+mn-ea"/>
            </a:endParaRPr>
          </a:p>
          <a:p>
            <a:pPr marL="682625" lvl="1" indent="-342900" eaLnBrk="1" hangingPunct="1">
              <a:lnSpc>
                <a:spcPct val="80000"/>
              </a:lnSpc>
              <a:buClr>
                <a:srgbClr val="C00000"/>
              </a:buClr>
              <a:buFont typeface="Arial" panose="020B0604020202020204" pitchFamily="34" charset="0"/>
              <a:buChar char="•"/>
              <a:tabLst>
                <a:tab pos="2605088" algn="l"/>
              </a:tabLst>
              <a:defRPr/>
            </a:pPr>
            <a:r>
              <a:rPr lang="en-US" dirty="0"/>
              <a:t>Secretary: 	</a:t>
            </a:r>
            <a:r>
              <a:rPr lang="en-US" dirty="0" smtClean="0"/>
              <a:t>Karsten </a:t>
            </a:r>
            <a:r>
              <a:rPr lang="en-US" dirty="0"/>
              <a:t>Buckwitz, Germany</a:t>
            </a:r>
          </a:p>
          <a:p>
            <a:pPr lvl="6">
              <a:lnSpc>
                <a:spcPct val="80000"/>
              </a:lnSpc>
              <a:buClr>
                <a:srgbClr val="C00000"/>
              </a:buClr>
              <a:buFont typeface="Wingdings" pitchFamily="2" charset="2"/>
              <a:buChar char="§"/>
              <a:defRPr/>
            </a:pPr>
            <a:endParaRPr lang="en-US" sz="2200" dirty="0"/>
          </a:p>
          <a:p>
            <a:pPr eaLnBrk="1" hangingPunct="1">
              <a:lnSpc>
                <a:spcPct val="80000"/>
              </a:lnSpc>
              <a:defRPr/>
            </a:pPr>
            <a:endParaRPr lang="en-US" dirty="0"/>
          </a:p>
          <a:p>
            <a:pPr marL="0" indent="0" eaLnBrk="1" hangingPunct="1">
              <a:lnSpc>
                <a:spcPct val="80000"/>
              </a:lnSpc>
              <a:buFontTx/>
              <a:buNone/>
              <a:defRPr/>
            </a:pPr>
            <a:endParaRPr lang="en-GB" dirty="0"/>
          </a:p>
          <a:p>
            <a:pPr eaLnBrk="1" hangingPunct="1">
              <a:lnSpc>
                <a:spcPct val="80000"/>
              </a:lnSpc>
              <a:buFontTx/>
              <a:buNone/>
              <a:defRPr/>
            </a:pPr>
            <a:endParaRPr lang="en-GB" dirty="0"/>
          </a:p>
          <a:p>
            <a:pPr eaLnBrk="1" hangingPunct="1">
              <a:lnSpc>
                <a:spcPct val="80000"/>
              </a:lnSpc>
              <a:buFontTx/>
              <a:buNone/>
              <a:defRPr/>
            </a:pPr>
            <a:endParaRPr lang="en-GB" dirty="0"/>
          </a:p>
          <a:p>
            <a:pPr lvl="1" eaLnBrk="1" hangingPunct="1">
              <a:lnSpc>
                <a:spcPct val="80000"/>
              </a:lnSpc>
              <a:defRPr/>
            </a:pPr>
            <a:endParaRPr lang="en-GB" sz="2400" dirty="0"/>
          </a:p>
          <a:p>
            <a:pPr eaLnBrk="1" hangingPunct="1">
              <a:lnSpc>
                <a:spcPct val="80000"/>
              </a:lnSpc>
              <a:buFontTx/>
              <a:buNone/>
              <a:defRPr/>
            </a:pPr>
            <a:endParaRPr lang="en-GB" dirty="0"/>
          </a:p>
          <a:p>
            <a:pPr eaLnBrk="1" hangingPunct="1">
              <a:lnSpc>
                <a:spcPct val="80000"/>
              </a:lnSpc>
              <a:buFontTx/>
              <a:buNone/>
              <a:defRPr/>
            </a:pPr>
            <a:endParaRPr lang="en-GB" u="sng" dirty="0"/>
          </a:p>
          <a:p>
            <a:pPr eaLnBrk="1" hangingPunct="1">
              <a:lnSpc>
                <a:spcPct val="80000"/>
              </a:lnSpc>
              <a:buFontTx/>
              <a:buNone/>
              <a:defRPr/>
            </a:pPr>
            <a:endParaRPr lang="en-GB" dirty="0"/>
          </a:p>
          <a:p>
            <a:pPr eaLnBrk="1" hangingPunct="1">
              <a:lnSpc>
                <a:spcPct val="80000"/>
              </a:lnSpc>
              <a:buFontTx/>
              <a:buNone/>
              <a:defRPr/>
            </a:pPr>
            <a:endParaRPr lang="fr-FR" dirty="0"/>
          </a:p>
          <a:p>
            <a:pPr eaLnBrk="1" hangingPunct="1">
              <a:lnSpc>
                <a:spcPct val="80000"/>
              </a:lnSpc>
              <a:buFontTx/>
              <a:buNone/>
              <a:defRPr/>
            </a:pPr>
            <a:r>
              <a:rPr lang="fr-FR" sz="800" dirty="0"/>
              <a:t> </a:t>
            </a:r>
          </a:p>
          <a:p>
            <a:pPr eaLnBrk="1" hangingPunct="1">
              <a:lnSpc>
                <a:spcPct val="80000"/>
              </a:lnSpc>
              <a:defRPr/>
            </a:pPr>
            <a:endParaRPr lang="fr-FR" sz="8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40" y="3296483"/>
            <a:ext cx="855472" cy="1140629"/>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0321" y="3816087"/>
            <a:ext cx="918314" cy="1296144"/>
          </a:xfrm>
          <a:prstGeom prst="rect">
            <a:avLst/>
          </a:prstGeom>
        </p:spPr>
      </p:pic>
      <p:sp>
        <p:nvSpPr>
          <p:cNvPr id="5" name="Titel 4"/>
          <p:cNvSpPr>
            <a:spLocks noGrp="1"/>
          </p:cNvSpPr>
          <p:nvPr>
            <p:ph type="title"/>
          </p:nvPr>
        </p:nvSpPr>
        <p:spPr/>
        <p:txBody>
          <a:bodyPr/>
          <a:lstStyle/>
          <a:p>
            <a:r>
              <a:rPr lang="fr-FR" dirty="0"/>
              <a:t>Structure of CPG19</a:t>
            </a:r>
            <a:endParaRPr lang="de-DE" dirty="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8641" y="3609020"/>
            <a:ext cx="855767" cy="1141694"/>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9082" y="5085184"/>
            <a:ext cx="855472" cy="11406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405041"/>
            <a:ext cx="1104328" cy="1368152"/>
          </a:xfrm>
          <a:prstGeom prst="rect">
            <a:avLst/>
          </a:prstGeom>
        </p:spPr>
      </p:pic>
      <p:sp>
        <p:nvSpPr>
          <p:cNvPr id="5" name="Inhaltsplatzhalter 4"/>
          <p:cNvSpPr>
            <a:spLocks noGrp="1"/>
          </p:cNvSpPr>
          <p:nvPr>
            <p:ph idx="1"/>
          </p:nvPr>
        </p:nvSpPr>
        <p:spPr>
          <a:xfrm>
            <a:off x="473496" y="1592796"/>
            <a:ext cx="8418984" cy="4525963"/>
          </a:xfrm>
        </p:spPr>
        <p:txBody>
          <a:bodyPr/>
          <a:lstStyle/>
          <a:p>
            <a:pPr marL="0" indent="0" algn="just">
              <a:buNone/>
            </a:pPr>
            <a:r>
              <a:rPr lang="en-US" sz="1600" b="1" i="1" dirty="0"/>
              <a:t>Issue: </a:t>
            </a:r>
            <a:r>
              <a:rPr lang="en-GB" sz="1600" i="1" dirty="0"/>
              <a:t>to consider issues related to wireless access systems, including radio local area networks (WAS/RLAN), in the frequency bands between 5 150 MHz and 5 925 MHz, and take the appropriate regulatory actions, including additional spectrum allocations to the mobile service, in accordance with Resolution </a:t>
            </a:r>
            <a:r>
              <a:rPr lang="en-GB" sz="1600" b="1" i="1" dirty="0"/>
              <a:t>239 (WRC-15</a:t>
            </a:r>
            <a:r>
              <a:rPr lang="en-GB" sz="1600" b="1" i="1" dirty="0" smtClean="0"/>
              <a:t>);</a:t>
            </a:r>
          </a:p>
          <a:p>
            <a:pPr marL="0" indent="0" algn="just">
              <a:buNone/>
            </a:pPr>
            <a:endParaRPr lang="en-GB" sz="1000" b="1" i="1" dirty="0"/>
          </a:p>
          <a:p>
            <a:pPr marL="0" indent="0">
              <a:buNone/>
            </a:pPr>
            <a:r>
              <a:rPr lang="en-US" sz="1800" b="1" dirty="0" smtClean="0"/>
              <a:t>Preliminary </a:t>
            </a:r>
            <a:r>
              <a:rPr lang="en-US" sz="1800" b="1" dirty="0"/>
              <a:t>CEPT </a:t>
            </a:r>
            <a:r>
              <a:rPr lang="en-US" sz="1800" b="1" dirty="0" smtClean="0"/>
              <a:t>position:</a:t>
            </a:r>
          </a:p>
          <a:p>
            <a:pPr marL="0" indent="0">
              <a:buNone/>
            </a:pPr>
            <a:endParaRPr lang="en-GB" sz="500" dirty="0" smtClean="0"/>
          </a:p>
          <a:p>
            <a:pPr>
              <a:buClr>
                <a:srgbClr val="C00000"/>
              </a:buClr>
            </a:pPr>
            <a:r>
              <a:rPr lang="en-GB" sz="1600" dirty="0"/>
              <a:t>CEPT supports studies to be performed under Agenda item 1.16 in accordance with Resolution </a:t>
            </a:r>
            <a:r>
              <a:rPr lang="en-GB" sz="1600" b="1" dirty="0"/>
              <a:t>239 (WRC-15)</a:t>
            </a:r>
            <a:r>
              <a:rPr lang="en-GB" sz="1600" dirty="0"/>
              <a:t>.</a:t>
            </a:r>
            <a:endParaRPr lang="en-US" sz="1600" dirty="0"/>
          </a:p>
          <a:p>
            <a:pPr>
              <a:buClr>
                <a:srgbClr val="C00000"/>
              </a:buClr>
            </a:pPr>
            <a:r>
              <a:rPr lang="en-GB" sz="1600" dirty="0"/>
              <a:t>In the 5 150-5 350 MHz band, CEPT would support relaxing the access conditions applicable to WAS/RLANs, if results of studies show that sharing and compatibility can be achieved with EESS, radars, MSS feeder links, aeronautical </a:t>
            </a:r>
            <a:r>
              <a:rPr lang="en-GB" sz="1600" dirty="0" err="1"/>
              <a:t>radionavigation</a:t>
            </a:r>
            <a:r>
              <a:rPr lang="en-GB" sz="1600" dirty="0"/>
              <a:t> and aeronautical telemetry (see No 5.446C). However, CEPT noted that the current studies have shown difficulties in achieving co-existence with some incumbent services. </a:t>
            </a:r>
            <a:endParaRPr lang="en-US" sz="1600" dirty="0"/>
          </a:p>
          <a:p>
            <a:pPr>
              <a:buClr>
                <a:srgbClr val="C00000"/>
              </a:buClr>
            </a:pPr>
            <a:r>
              <a:rPr lang="en-GB" sz="1600" dirty="0"/>
              <a:t>In the 5 350-5 470 MHz band, CEPT supports no change to the RR in this band. </a:t>
            </a:r>
            <a:endParaRPr lang="en-US" sz="1600" dirty="0"/>
          </a:p>
        </p:txBody>
      </p:sp>
      <p:sp>
        <p:nvSpPr>
          <p:cNvPr id="7" name="Titel 3"/>
          <p:cNvSpPr>
            <a:spLocks noGrp="1"/>
          </p:cNvSpPr>
          <p:nvPr>
            <p:ph type="title"/>
          </p:nvPr>
        </p:nvSpPr>
        <p:spPr>
          <a:xfrm>
            <a:off x="0" y="908720"/>
            <a:ext cx="9144000" cy="691480"/>
          </a:xfrm>
        </p:spPr>
        <p:txBody>
          <a:bodyPr/>
          <a:lstStyle/>
          <a:p>
            <a:r>
              <a:rPr lang="en-GB" dirty="0">
                <a:cs typeface="Arial" pitchFamily="34" charset="0"/>
              </a:rPr>
              <a:t>Agenda Item 1.16 </a:t>
            </a:r>
            <a:r>
              <a:rPr lang="en-GB" sz="1600" dirty="0" smtClean="0">
                <a:cs typeface="Arial" pitchFamily="34" charset="0"/>
              </a:rPr>
              <a:t>(approved by CPG19#4)</a:t>
            </a:r>
            <a:endParaRPr lang="de-DE" sz="1600" dirty="0"/>
          </a:p>
        </p:txBody>
      </p:sp>
    </p:spTree>
    <p:extLst>
      <p:ext uri="{BB962C8B-B14F-4D97-AF65-F5344CB8AC3E}">
        <p14:creationId xmlns:p14="http://schemas.microsoft.com/office/powerpoint/2010/main" val="1209775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172" y="5405041"/>
            <a:ext cx="1104328" cy="1368152"/>
          </a:xfrm>
          <a:prstGeom prst="rect">
            <a:avLst/>
          </a:prstGeom>
        </p:spPr>
      </p:pic>
      <p:sp>
        <p:nvSpPr>
          <p:cNvPr id="5" name="Inhaltsplatzhalter 4"/>
          <p:cNvSpPr>
            <a:spLocks noGrp="1"/>
          </p:cNvSpPr>
          <p:nvPr>
            <p:ph idx="1"/>
          </p:nvPr>
        </p:nvSpPr>
        <p:spPr>
          <a:xfrm>
            <a:off x="473496" y="1592796"/>
            <a:ext cx="8418984" cy="4525963"/>
          </a:xfrm>
        </p:spPr>
        <p:txBody>
          <a:bodyPr/>
          <a:lstStyle/>
          <a:p>
            <a:pPr marL="0" indent="0" algn="just">
              <a:buNone/>
            </a:pPr>
            <a:r>
              <a:rPr lang="en-US" sz="1600" b="1" i="1" dirty="0"/>
              <a:t>Issue: </a:t>
            </a:r>
            <a:r>
              <a:rPr lang="en-GB" sz="1600" i="1" dirty="0"/>
              <a:t>to consider issues related to wireless access systems, including radio local area networks (WAS/RLAN), in the frequency bands between 5 150 MHz and 5 925 MHz, and take the appropriate regulatory actions, including additional spectrum allocations to the mobile service, in accordance with Resolution </a:t>
            </a:r>
            <a:r>
              <a:rPr lang="en-GB" sz="1600" b="1" i="1" dirty="0"/>
              <a:t>239 (WRC-15</a:t>
            </a:r>
            <a:r>
              <a:rPr lang="en-GB" sz="1600" b="1" i="1" dirty="0" smtClean="0"/>
              <a:t>);</a:t>
            </a:r>
            <a:endParaRPr lang="en-GB" sz="1600" b="1" i="1" dirty="0"/>
          </a:p>
          <a:p>
            <a:pPr marL="0" indent="0" algn="just">
              <a:buNone/>
            </a:pPr>
            <a:endParaRPr lang="en-GB" sz="1000" b="1" i="1" dirty="0"/>
          </a:p>
          <a:p>
            <a:pPr marL="0" indent="0">
              <a:buNone/>
            </a:pPr>
            <a:r>
              <a:rPr lang="en-US" sz="1800" b="1" dirty="0" smtClean="0"/>
              <a:t>Preliminary </a:t>
            </a:r>
            <a:r>
              <a:rPr lang="en-US" sz="1800" b="1" dirty="0"/>
              <a:t>CEPT </a:t>
            </a:r>
            <a:r>
              <a:rPr lang="en-US" sz="1800" b="1" dirty="0" smtClean="0"/>
              <a:t>position (continued):</a:t>
            </a:r>
          </a:p>
          <a:p>
            <a:pPr marL="0" indent="0">
              <a:buNone/>
            </a:pPr>
            <a:endParaRPr lang="en-GB" sz="500" dirty="0" smtClean="0"/>
          </a:p>
          <a:p>
            <a:pPr>
              <a:buClr>
                <a:srgbClr val="C00000"/>
              </a:buClr>
            </a:pPr>
            <a:r>
              <a:rPr lang="en-GB" sz="1600" dirty="0"/>
              <a:t>In the 5 725-5 850 MHz band, CEPT would support a new mobile allocation to accommodate WAS/RLANs use if sharing and compatibility studies can demonstrate the effectiveness of any new proposed interference mitigation techniques to ensure the protection of radars, fixed service (see No 5.455) and FSS space station receivers. It is to be noted that CEPT will take into account compatibility studies between RLAN and specific applications within CEPT (e.g. road tolling systems). </a:t>
            </a:r>
            <a:endParaRPr lang="en-US" sz="1600" dirty="0"/>
          </a:p>
          <a:p>
            <a:pPr>
              <a:buClr>
                <a:srgbClr val="C00000"/>
              </a:buClr>
            </a:pPr>
            <a:r>
              <a:rPr lang="en-GB" sz="1600" dirty="0"/>
              <a:t>In the 5 850-5 925 MHz band, CEPT is still in discussion over its initial preliminary position for this band, taking into account the need to not impose any additional constraints on existing services such as FSS (particularly space station </a:t>
            </a:r>
            <a:r>
              <a:rPr lang="en-GB" sz="1600" dirty="0" smtClean="0"/>
              <a:t>                            receivers</a:t>
            </a:r>
            <a:r>
              <a:rPr lang="en-GB" sz="1600" dirty="0"/>
              <a:t>) and existing applications under the mobile service such as ITS. </a:t>
            </a:r>
            <a:r>
              <a:rPr lang="en-GB" sz="1600" dirty="0" smtClean="0"/>
              <a:t>                        However</a:t>
            </a:r>
            <a:r>
              <a:rPr lang="en-GB" sz="1600" dirty="0"/>
              <a:t>, CEPT noted that the current studies have shown difficulties in </a:t>
            </a:r>
            <a:r>
              <a:rPr lang="en-GB" sz="1600" dirty="0" smtClean="0"/>
              <a:t>                        achieving </a:t>
            </a:r>
            <a:r>
              <a:rPr lang="en-GB" sz="1600" dirty="0"/>
              <a:t>co-existence with incumbent services.</a:t>
            </a:r>
            <a:endParaRPr lang="en-US" sz="1600" dirty="0"/>
          </a:p>
        </p:txBody>
      </p:sp>
      <p:sp>
        <p:nvSpPr>
          <p:cNvPr id="7" name="Titel 3"/>
          <p:cNvSpPr>
            <a:spLocks noGrp="1"/>
          </p:cNvSpPr>
          <p:nvPr>
            <p:ph type="title"/>
          </p:nvPr>
        </p:nvSpPr>
        <p:spPr>
          <a:xfrm>
            <a:off x="0" y="908720"/>
            <a:ext cx="9144000" cy="691480"/>
          </a:xfrm>
        </p:spPr>
        <p:txBody>
          <a:bodyPr/>
          <a:lstStyle/>
          <a:p>
            <a:r>
              <a:rPr lang="en-GB" dirty="0">
                <a:cs typeface="Arial" pitchFamily="34" charset="0"/>
              </a:rPr>
              <a:t>Agenda Item 1.16 </a:t>
            </a:r>
            <a:r>
              <a:rPr lang="en-GB" sz="1600" dirty="0" smtClean="0">
                <a:cs typeface="Arial" pitchFamily="34" charset="0"/>
              </a:rPr>
              <a:t>(approved by CPG19#4)</a:t>
            </a:r>
            <a:endParaRPr lang="de-DE" sz="1600" dirty="0"/>
          </a:p>
        </p:txBody>
      </p:sp>
    </p:spTree>
    <p:extLst>
      <p:ext uri="{BB962C8B-B14F-4D97-AF65-F5344CB8AC3E}">
        <p14:creationId xmlns:p14="http://schemas.microsoft.com/office/powerpoint/2010/main" val="657938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4 </a:t>
            </a:r>
            <a:r>
              <a:rPr lang="en-GB" sz="1600" dirty="0" smtClean="0">
                <a:cs typeface="Arial" pitchFamily="34" charset="0"/>
              </a:rPr>
              <a:t>(approved at CPG19#3)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in accordance with Resolution </a:t>
            </a:r>
            <a:r>
              <a:rPr lang="en-GB" sz="1600" b="1" i="1" dirty="0"/>
              <a:t>95 (Rev.WRC-07), </a:t>
            </a:r>
            <a:r>
              <a:rPr lang="en-GB" sz="1600" i="1" dirty="0"/>
              <a:t>to review the resolutions and recommendations of previous conferences with a view to their possible revision, replacement or abrogation</a:t>
            </a:r>
            <a:r>
              <a:rPr lang="en-GB" sz="1600" dirty="0"/>
              <a:t>;</a:t>
            </a:r>
            <a:endParaRPr lang="en-US" sz="1600" b="1" i="1" dirty="0"/>
          </a:p>
          <a:p>
            <a:pPr marL="0" indent="0">
              <a:buNone/>
            </a:pPr>
            <a:endParaRPr lang="en-US" sz="1000" dirty="0"/>
          </a:p>
          <a:p>
            <a:pPr marL="0" indent="0">
              <a:buNone/>
            </a:pPr>
            <a:r>
              <a:rPr lang="en-US" sz="1800" b="1" dirty="0"/>
              <a:t>Preliminary CEPT position:</a:t>
            </a:r>
          </a:p>
          <a:p>
            <a:pPr marL="0" indent="0">
              <a:buClr>
                <a:srgbClr val="FF0000"/>
              </a:buClr>
              <a:buNone/>
            </a:pPr>
            <a:endParaRPr lang="en-GB" sz="500" dirty="0" smtClean="0"/>
          </a:p>
          <a:p>
            <a:pPr marL="0" indent="0">
              <a:buClr>
                <a:srgbClr val="FF0000"/>
              </a:buClr>
              <a:buNone/>
            </a:pPr>
            <a:r>
              <a:rPr lang="en-GB" sz="1600" dirty="0" smtClean="0"/>
              <a:t>CEPT </a:t>
            </a:r>
            <a:r>
              <a:rPr lang="en-GB" sz="1600" dirty="0"/>
              <a:t>encourages the constant review of Resolutions and Recommendations from previous conferences and will follow activities, in particular of ITU, associated with this effort.</a:t>
            </a:r>
          </a:p>
          <a:p>
            <a:pPr marL="0" indent="0">
              <a:buClr>
                <a:srgbClr val="FF0000"/>
              </a:buClr>
              <a:buNone/>
            </a:pPr>
            <a:endParaRPr lang="en-GB" sz="1600" dirty="0"/>
          </a:p>
          <a:p>
            <a:endParaRPr lang="de-DE" dirty="0"/>
          </a:p>
        </p:txBody>
      </p:sp>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Karel </a:t>
            </a:r>
            <a:r>
              <a:rPr lang="fr-FR" sz="1400" i="1" dirty="0" err="1">
                <a:solidFill>
                  <a:schemeClr val="accent2"/>
                </a:solidFill>
                <a:cs typeface="Arial" pitchFamily="34" charset="0"/>
              </a:rPr>
              <a:t>Antousek</a:t>
            </a:r>
            <a:r>
              <a:rPr lang="fr-FR" sz="1400" i="1" dirty="0">
                <a:solidFill>
                  <a:schemeClr val="accent2"/>
                </a:solidFill>
                <a:cs typeface="Arial" pitchFamily="34" charset="0"/>
              </a:rPr>
              <a:t> (</a:t>
            </a:r>
            <a:r>
              <a:rPr lang="fr-FR" sz="1400" i="1" dirty="0" err="1">
                <a:solidFill>
                  <a:schemeClr val="accent2"/>
                </a:solidFill>
                <a:cs typeface="Arial" pitchFamily="34" charset="0"/>
              </a:rPr>
              <a:t>Czech</a:t>
            </a:r>
            <a:r>
              <a:rPr lang="fr-FR" sz="1400" i="1" dirty="0">
                <a:solidFill>
                  <a:schemeClr val="accent2"/>
                </a:solidFill>
                <a:cs typeface="Arial" pitchFamily="34" charset="0"/>
              </a:rPr>
              <a:t> </a:t>
            </a:r>
            <a:r>
              <a:rPr lang="fr-FR" sz="1400" i="1" dirty="0" err="1">
                <a:solidFill>
                  <a:schemeClr val="accent2"/>
                </a:solidFill>
                <a:cs typeface="Arial" pitchFamily="34" charset="0"/>
              </a:rPr>
              <a:t>Republic</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372" y="5249975"/>
            <a:ext cx="1152128" cy="1527612"/>
          </a:xfrm>
          <a:prstGeom prst="rect">
            <a:avLst/>
          </a:prstGeom>
        </p:spPr>
      </p:pic>
    </p:spTree>
    <p:extLst>
      <p:ext uri="{BB962C8B-B14F-4D97-AF65-F5344CB8AC3E}">
        <p14:creationId xmlns:p14="http://schemas.microsoft.com/office/powerpoint/2010/main" val="4185271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1571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Dmytro</a:t>
            </a:r>
            <a:r>
              <a:rPr lang="fr-FR" sz="1400" i="1" dirty="0">
                <a:solidFill>
                  <a:schemeClr val="accent2"/>
                </a:solidFill>
                <a:cs typeface="Arial" pitchFamily="34" charset="0"/>
              </a:rPr>
              <a:t> </a:t>
            </a:r>
            <a:r>
              <a:rPr lang="fr-FR" sz="1400" i="1" dirty="0" err="1">
                <a:solidFill>
                  <a:schemeClr val="accent2"/>
                </a:solidFill>
                <a:cs typeface="Arial" pitchFamily="34" charset="0"/>
              </a:rPr>
              <a:t>Protsenko</a:t>
            </a:r>
            <a:r>
              <a:rPr lang="fr-FR" sz="1400" i="1" dirty="0">
                <a:solidFill>
                  <a:schemeClr val="accent2"/>
                </a:solidFill>
                <a:cs typeface="Arial" pitchFamily="34" charset="0"/>
              </a:rPr>
              <a:t> (Ukraine)</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9" y="5194092"/>
            <a:ext cx="1188132" cy="1583280"/>
          </a:xfrm>
          <a:prstGeom prst="rect">
            <a:avLst/>
          </a:prstGeom>
        </p:spPr>
      </p:pic>
      <p:sp>
        <p:nvSpPr>
          <p:cNvPr id="4" name="Titel 3"/>
          <p:cNvSpPr>
            <a:spLocks noGrp="1"/>
          </p:cNvSpPr>
          <p:nvPr>
            <p:ph type="title"/>
          </p:nvPr>
        </p:nvSpPr>
        <p:spPr/>
        <p:txBody>
          <a:bodyPr/>
          <a:lstStyle/>
          <a:p>
            <a:r>
              <a:rPr lang="en-GB" dirty="0">
                <a:cs typeface="Arial" pitchFamily="34" charset="0"/>
              </a:rPr>
              <a:t>Agenda Item 8 </a:t>
            </a:r>
            <a:r>
              <a:rPr lang="en-GB" sz="1600" dirty="0">
                <a:cs typeface="Arial" pitchFamily="34" charset="0"/>
              </a:rPr>
              <a:t>(approved  by </a:t>
            </a:r>
            <a:r>
              <a:rPr lang="en-GB" sz="1600" dirty="0" smtClean="0">
                <a:cs typeface="Arial" pitchFamily="34" charset="0"/>
              </a:rPr>
              <a:t>CPG19#3)</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and take appropriate action on requests from administrations to delete their country footnotes or to have their country name deleted from footnotes, if no longer required, taking into account Resolution </a:t>
            </a:r>
            <a:r>
              <a:rPr lang="en-GB" sz="1600" b="1" i="1" dirty="0"/>
              <a:t>26 (Rev.WRC-07);</a:t>
            </a:r>
            <a:endParaRPr lang="en-US" sz="1600" b="1" i="1" dirty="0"/>
          </a:p>
          <a:p>
            <a:pPr marL="0" indent="0">
              <a:buNone/>
            </a:pPr>
            <a:endParaRPr lang="en-US" sz="1000" dirty="0"/>
          </a:p>
          <a:p>
            <a:pPr marL="0" indent="0">
              <a:buNone/>
            </a:pPr>
            <a:r>
              <a:rPr lang="en-US" sz="1800" b="1" dirty="0"/>
              <a:t>Preliminary CEPT position</a:t>
            </a:r>
            <a:r>
              <a:rPr lang="en-US" sz="1800" b="1" dirty="0" smtClean="0"/>
              <a:t>:</a:t>
            </a:r>
          </a:p>
          <a:p>
            <a:pPr marL="0" indent="0">
              <a:buNone/>
            </a:pPr>
            <a:endParaRPr lang="en-US" sz="500" b="1" dirty="0"/>
          </a:p>
          <a:p>
            <a:pPr marL="0" indent="0">
              <a:buNone/>
            </a:pPr>
            <a:r>
              <a:rPr lang="en-GB" sz="1400" dirty="0" smtClean="0"/>
              <a:t>CEPT </a:t>
            </a:r>
            <a:r>
              <a:rPr lang="en-GB" sz="1400" dirty="0"/>
              <a:t>is of the view that there is no need to change the Resolution </a:t>
            </a:r>
            <a:r>
              <a:rPr lang="en-GB" sz="1400" b="1" dirty="0"/>
              <a:t>26 (Rev. WRC-07)</a:t>
            </a:r>
            <a:r>
              <a:rPr lang="en-GB" sz="1400" dirty="0"/>
              <a:t>.</a:t>
            </a:r>
          </a:p>
          <a:p>
            <a:pPr marL="0" indent="0">
              <a:buNone/>
            </a:pPr>
            <a:r>
              <a:rPr lang="en-GB" sz="1400" b="1" dirty="0"/>
              <a:t>Issue A – Deletion of country footnotes or country names from footnotes </a:t>
            </a:r>
          </a:p>
          <a:p>
            <a:pPr>
              <a:buClr>
                <a:srgbClr val="D2232A"/>
              </a:buClr>
            </a:pPr>
            <a:r>
              <a:rPr lang="en-GB" sz="1400" dirty="0"/>
              <a:t>CEPT supports Administrations taking the initiative to review their footnotes and to propose the deletion of their country names or the deletion of country footnotes, if no longer required.</a:t>
            </a:r>
          </a:p>
          <a:p>
            <a:pPr marL="0" indent="0">
              <a:buClr>
                <a:srgbClr val="FF0000"/>
              </a:buClr>
              <a:buNone/>
            </a:pPr>
            <a:r>
              <a:rPr lang="en-GB" sz="1400" b="1" dirty="0"/>
              <a:t>Issue B – Addition of country names into footnotes or new country footnotes </a:t>
            </a:r>
          </a:p>
          <a:p>
            <a:pPr lvl="0">
              <a:buClr>
                <a:srgbClr val="D2232A"/>
              </a:buClr>
            </a:pPr>
            <a:r>
              <a:rPr lang="en-GB" sz="1400" dirty="0"/>
              <a:t>CEPT is of the view that this agenda item is not intended for adding country names into footnotes and the addition of new country footnotes.</a:t>
            </a:r>
          </a:p>
          <a:p>
            <a:pPr lvl="0">
              <a:buClr>
                <a:srgbClr val="D2232A"/>
              </a:buClr>
            </a:pPr>
            <a:r>
              <a:rPr lang="en-GB" sz="1400" dirty="0"/>
              <a:t>CEPT is of the view that Conferences may continue to deal with requests to add country names to existing footnotes on a case by case basis, subject to the principle that proposals for the addition of country names to existing footnotes can be considered but their acceptance is subject to the express condition that there are no objections from the affected countries. </a:t>
            </a:r>
          </a:p>
          <a:p>
            <a:pPr lvl="0">
              <a:buClr>
                <a:srgbClr val="D2232A"/>
              </a:buClr>
            </a:pPr>
            <a:r>
              <a:rPr lang="en-GB" sz="1400" dirty="0"/>
              <a:t>Furthermore CEPT is of the view that proposals for the addition of new country footnotes          which are not related to agenda items of this Conference should not be considered.</a:t>
            </a:r>
          </a:p>
          <a:p>
            <a:pPr marL="0" indent="0">
              <a:buNone/>
            </a:pPr>
            <a:endParaRPr lang="de-DE" dirty="0"/>
          </a:p>
        </p:txBody>
      </p:sp>
    </p:spTree>
    <p:extLst>
      <p:ext uri="{BB962C8B-B14F-4D97-AF65-F5344CB8AC3E}">
        <p14:creationId xmlns:p14="http://schemas.microsoft.com/office/powerpoint/2010/main" val="3328854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331640" y="6561348"/>
            <a:ext cx="669674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Ethan Lavan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9.1 Issue 9.1.3 </a:t>
            </a:r>
            <a:r>
              <a:rPr lang="en-GB" sz="1600" dirty="0" smtClean="0">
                <a:cs typeface="Arial" pitchFamily="34" charset="0"/>
              </a:rPr>
              <a:t>(approved </a:t>
            </a:r>
            <a:r>
              <a:rPr lang="en-GB" sz="1600" dirty="0">
                <a:cs typeface="Arial" pitchFamily="34" charset="0"/>
              </a:rPr>
              <a:t>by </a:t>
            </a:r>
            <a:r>
              <a:rPr lang="en-GB" sz="1600" dirty="0" smtClean="0">
                <a:cs typeface="Arial" pitchFamily="34" charset="0"/>
              </a:rPr>
              <a:t>CPG19#3)</a:t>
            </a:r>
            <a:endParaRPr lang="de-DE" sz="1600" dirty="0"/>
          </a:p>
        </p:txBody>
      </p:sp>
      <p:sp>
        <p:nvSpPr>
          <p:cNvPr id="4" name="Inhaltsplatzhalter 3"/>
          <p:cNvSpPr>
            <a:spLocks noGrp="1"/>
          </p:cNvSpPr>
          <p:nvPr>
            <p:ph idx="1"/>
          </p:nvPr>
        </p:nvSpPr>
        <p:spPr>
          <a:xfrm>
            <a:off x="457200" y="1600200"/>
            <a:ext cx="8507288" cy="4525963"/>
          </a:xfrm>
        </p:spPr>
        <p:txBody>
          <a:bodyPr/>
          <a:lstStyle/>
          <a:p>
            <a:pPr marL="0" indent="0" algn="just">
              <a:buNone/>
            </a:pPr>
            <a:r>
              <a:rPr lang="en-US" sz="1600" b="1" i="1" dirty="0"/>
              <a:t>Issue: </a:t>
            </a:r>
            <a:r>
              <a:rPr lang="en-GB" sz="1600" i="1" dirty="0"/>
              <a:t>to study technical and operational issues and regulatory provisions for new non-geostationary-satellite orbit systems in the 3 700-4 200 MHz, 4 500-4 800 MHz, 5 925-6 425 MHz and 6 725-7 025 MHz frequency bands allocated to the fixed-satellite service;</a:t>
            </a:r>
            <a:endParaRPr lang="en-US" sz="1600" b="1" i="1" dirty="0"/>
          </a:p>
          <a:p>
            <a:pPr marL="0" indent="0">
              <a:buNone/>
            </a:pPr>
            <a:endParaRPr lang="en-US" sz="1000" dirty="0"/>
          </a:p>
          <a:p>
            <a:pPr marL="0" indent="0">
              <a:buNone/>
            </a:pPr>
            <a:r>
              <a:rPr lang="en-US" sz="1800" b="1" dirty="0"/>
              <a:t>Preliminary CEPT position</a:t>
            </a:r>
            <a:r>
              <a:rPr lang="en-US" sz="1800" b="1" dirty="0" smtClean="0"/>
              <a:t>:</a:t>
            </a:r>
          </a:p>
          <a:p>
            <a:pPr marL="0" indent="0">
              <a:buNone/>
            </a:pPr>
            <a:endParaRPr lang="en-US" sz="500" b="1" dirty="0"/>
          </a:p>
          <a:p>
            <a:pPr marL="0" indent="0">
              <a:spcBef>
                <a:spcPts val="600"/>
              </a:spcBef>
              <a:buNone/>
            </a:pPr>
            <a:r>
              <a:rPr lang="en-US" sz="1500" dirty="0" smtClean="0"/>
              <a:t>CEPT </a:t>
            </a:r>
            <a:r>
              <a:rPr lang="en-US" sz="1500" dirty="0"/>
              <a:t>supports the study of technical and operational issues and regulatory provisions for new non-geostationary-satellite orbit systems in the 3700-4200 MHz, 4500-4800 MHz, 5925-6425 MHz and 6725-7025 MHz frequency bands under the terms of </a:t>
            </a:r>
            <a:r>
              <a:rPr lang="en-US" sz="1500" b="1" dirty="0"/>
              <a:t>Resolution 157 (WRC-15)</a:t>
            </a:r>
            <a:r>
              <a:rPr lang="en-US" sz="1500" dirty="0"/>
              <a:t>.</a:t>
            </a:r>
          </a:p>
          <a:p>
            <a:pPr marL="0" indent="0">
              <a:spcBef>
                <a:spcPts val="600"/>
              </a:spcBef>
              <a:buNone/>
            </a:pPr>
            <a:r>
              <a:rPr lang="en-US" sz="1500" dirty="0"/>
              <a:t>CEPT supports the protection of GSO/NGSO FSS, mobile and fixed services under these studies. No additional constrains should be applied to existing GSO and non-GSO FSS networks in the frequency bands 3 700-4 200 MHz (space-to-Earth) and 5 925-6 725 MHz (Earth-to-space</a:t>
            </a:r>
            <a:r>
              <a:rPr lang="en-US" sz="1500" dirty="0" smtClean="0"/>
              <a:t>). </a:t>
            </a:r>
            <a:r>
              <a:rPr lang="en-US" sz="1500" dirty="0"/>
              <a:t>Furthermore, no additional constraint should apply to terrestrial services. </a:t>
            </a:r>
          </a:p>
          <a:p>
            <a:pPr marL="0" indent="0">
              <a:spcBef>
                <a:spcPts val="600"/>
              </a:spcBef>
              <a:buNone/>
            </a:pPr>
            <a:r>
              <a:rPr lang="en-US" sz="1500" dirty="0"/>
              <a:t>CEPT is of the view that when considering the Article 22 </a:t>
            </a:r>
            <a:r>
              <a:rPr lang="en-US" sz="1500" dirty="0" err="1"/>
              <a:t>epfd</a:t>
            </a:r>
            <a:r>
              <a:rPr lang="en-US" sz="1500" dirty="0"/>
              <a:t>↓ limits and </a:t>
            </a:r>
            <a:r>
              <a:rPr lang="en-US" sz="1500" dirty="0" err="1"/>
              <a:t>epfd</a:t>
            </a:r>
            <a:r>
              <a:rPr lang="en-US" sz="1500" dirty="0"/>
              <a:t>↑ limits </a:t>
            </a:r>
            <a:r>
              <a:rPr lang="en-US" sz="1500" dirty="0" smtClean="0"/>
              <a:t>                    applicable </a:t>
            </a:r>
            <a:r>
              <a:rPr lang="en-US" sz="1500" dirty="0"/>
              <a:t>to non-GSO systems in the frequency bands 3700-4200 MHz (space-to-Earth), </a:t>
            </a:r>
            <a:r>
              <a:rPr lang="en-US" sz="1500" dirty="0" smtClean="0"/>
              <a:t>                                       5925-6425 </a:t>
            </a:r>
            <a:r>
              <a:rPr lang="en-US" sz="1500" dirty="0"/>
              <a:t>MHz (Earth-to-space), 4500-4800 MHz (space-to-Earth) and </a:t>
            </a:r>
            <a:r>
              <a:rPr lang="en-US" sz="1500" dirty="0" smtClean="0"/>
              <a:t>6725-7025                                       MHz </a:t>
            </a:r>
            <a:r>
              <a:rPr lang="en-US" sz="1500" dirty="0"/>
              <a:t>(Earth-to-space) it is necessary to ensure the protection of </a:t>
            </a:r>
            <a:r>
              <a:rPr lang="en-US" sz="1500" dirty="0" smtClean="0"/>
              <a:t>GSO </a:t>
            </a:r>
            <a:r>
              <a:rPr lang="en-US" sz="1500" dirty="0"/>
              <a:t>FSS networks </a:t>
            </a:r>
            <a:r>
              <a:rPr lang="en-US" sz="1500" dirty="0" smtClean="0"/>
              <a:t>                               from </a:t>
            </a:r>
            <a:r>
              <a:rPr lang="en-US" sz="1500" dirty="0"/>
              <a:t>unacceptable interference pursuant to 22.2 RR </a:t>
            </a:r>
            <a:r>
              <a:rPr lang="en-US" sz="1500" dirty="0" smtClean="0"/>
              <a:t>as applicable</a:t>
            </a:r>
            <a:r>
              <a:rPr lang="en-US" sz="1500" dirty="0"/>
              <a:t>, including the </a:t>
            </a:r>
            <a:r>
              <a:rPr lang="en-US" sz="1500" dirty="0" smtClean="0"/>
              <a:t>                                   allotments of </a:t>
            </a:r>
            <a:r>
              <a:rPr lang="en-US" sz="1500" dirty="0"/>
              <a:t>the Plan and assignments </a:t>
            </a:r>
            <a:r>
              <a:rPr lang="en-US" sz="1500" dirty="0" smtClean="0"/>
              <a:t>in </a:t>
            </a:r>
            <a:r>
              <a:rPr lang="en-US" sz="1500" dirty="0"/>
              <a:t>the Appendix 30B List.</a:t>
            </a:r>
          </a:p>
          <a:p>
            <a:pPr marL="0" indent="0">
              <a:buNone/>
            </a:pPr>
            <a:endParaRPr lang="de-D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388" y="5409220"/>
            <a:ext cx="9849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985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9.1 Issue 9.1.3 </a:t>
            </a:r>
            <a:r>
              <a:rPr lang="en-GB" sz="1600" dirty="0">
                <a:cs typeface="Arial" pitchFamily="34" charset="0"/>
              </a:rPr>
              <a:t>(approved by </a:t>
            </a:r>
            <a:r>
              <a:rPr lang="en-GB" sz="1600" dirty="0" smtClean="0">
                <a:cs typeface="Arial" pitchFamily="34" charset="0"/>
              </a:rPr>
              <a:t>CPG19#3)</a:t>
            </a:r>
            <a:endParaRPr lang="de-DE" sz="1600" dirty="0"/>
          </a:p>
        </p:txBody>
      </p:sp>
      <p:sp>
        <p:nvSpPr>
          <p:cNvPr id="4" name="Inhaltsplatzhalter 3"/>
          <p:cNvSpPr>
            <a:spLocks noGrp="1"/>
          </p:cNvSpPr>
          <p:nvPr>
            <p:ph idx="1"/>
          </p:nvPr>
        </p:nvSpPr>
        <p:spPr/>
        <p:txBody>
          <a:bodyPr/>
          <a:lstStyle/>
          <a:p>
            <a:pPr marL="0" indent="0">
              <a:buNone/>
            </a:pPr>
            <a:r>
              <a:rPr lang="en-US" sz="1600" b="1" i="1" dirty="0" smtClean="0"/>
              <a:t>Issue</a:t>
            </a:r>
            <a:r>
              <a:rPr lang="en-US" sz="1600" b="1" i="1" dirty="0"/>
              <a:t>: </a:t>
            </a:r>
            <a:r>
              <a:rPr lang="en-GB" sz="1600" i="1" dirty="0"/>
              <a:t>to study technical and operational issues and regulatory provisions for new non-geostationary-satellite orbit systems in the 3 700-4 200 MHz, 4 500-4 800 MHz, 5 925-6 425 MHz and 6 725-7 025 MHz frequency bands allocated to the fixed-satellite service</a:t>
            </a:r>
            <a:r>
              <a:rPr lang="en-GB" sz="1600" i="1" dirty="0" smtClean="0"/>
              <a:t>;</a:t>
            </a:r>
          </a:p>
          <a:p>
            <a:pPr marL="0" indent="0">
              <a:buNone/>
            </a:pPr>
            <a:endParaRPr lang="en-US" sz="1000" b="1" i="1" dirty="0"/>
          </a:p>
          <a:p>
            <a:pPr marL="0" indent="0">
              <a:buNone/>
            </a:pPr>
            <a:r>
              <a:rPr lang="en-US" sz="1800" b="1" dirty="0" smtClean="0"/>
              <a:t>Preliminary </a:t>
            </a:r>
            <a:r>
              <a:rPr lang="en-US" sz="1800" b="1" dirty="0"/>
              <a:t>CEPT </a:t>
            </a:r>
            <a:r>
              <a:rPr lang="en-US" sz="1800" b="1" dirty="0" smtClean="0"/>
              <a:t>position</a:t>
            </a:r>
            <a:r>
              <a:rPr lang="ru-RU" sz="1800" b="1" dirty="0" smtClean="0"/>
              <a:t> (</a:t>
            </a:r>
            <a:r>
              <a:rPr lang="en-US" sz="1800" b="1" dirty="0" smtClean="0"/>
              <a:t>continued</a:t>
            </a:r>
            <a:r>
              <a:rPr lang="ru-RU" sz="1800" b="1" dirty="0" smtClean="0"/>
              <a:t>)</a:t>
            </a:r>
            <a:r>
              <a:rPr lang="en-US" sz="1800" b="1" dirty="0" smtClean="0"/>
              <a:t>:</a:t>
            </a:r>
            <a:endParaRPr lang="en-US" sz="1800" b="1" dirty="0"/>
          </a:p>
          <a:p>
            <a:pPr marL="0" indent="0">
              <a:buNone/>
            </a:pPr>
            <a:endParaRPr lang="en-US" sz="500" dirty="0"/>
          </a:p>
          <a:p>
            <a:pPr marL="0" indent="0">
              <a:spcBef>
                <a:spcPts val="600"/>
              </a:spcBef>
              <a:buNone/>
            </a:pPr>
            <a:r>
              <a:rPr lang="en-US" sz="1600" dirty="0" smtClean="0"/>
              <a:t>CEPT is of the view that studies should take into account that the protection of mobile service is ensured regardless of the allocation status of the mobile service.</a:t>
            </a:r>
          </a:p>
          <a:p>
            <a:pPr marL="0" indent="0">
              <a:spcBef>
                <a:spcPts val="600"/>
              </a:spcBef>
              <a:buNone/>
            </a:pPr>
            <a:r>
              <a:rPr lang="en-US" sz="1600" dirty="0" smtClean="0"/>
              <a:t>In the radio frequency band 3700-4200 MHz (space-to-Earth) CEPT does not object to a possible revision of Table 21-4 of Article 21 for non-GSO FSS satellites, while ensuring that existing primary services, i.e. the mobile service and fixed service, are protected and maintaining the existing Article 21 </a:t>
            </a:r>
            <a:r>
              <a:rPr lang="en-US" sz="1600" dirty="0" err="1" smtClean="0"/>
              <a:t>pfd</a:t>
            </a:r>
            <a:r>
              <a:rPr lang="en-US" sz="1600" dirty="0" smtClean="0"/>
              <a:t> limits for GSO networks.</a:t>
            </a:r>
          </a:p>
          <a:p>
            <a:pPr marL="0" indent="0">
              <a:spcBef>
                <a:spcPts val="600"/>
              </a:spcBef>
              <a:buNone/>
            </a:pPr>
            <a:r>
              <a:rPr lang="en-US" sz="1600" dirty="0" smtClean="0"/>
              <a:t>When developing technical and operational conditions and regulatory provisions                  for new systems of non-GSO FSS, there is a need to ensure protection of                       existing terrestrial services in the frequency bands 4500-4800 MHz (space-to-Earth), 5925-6425 MHz (Earth-to-space) and 6725-7075 MHz (Earth-to-space).</a:t>
            </a:r>
          </a:p>
          <a:p>
            <a:pPr marL="0" indent="0">
              <a:buNone/>
            </a:pPr>
            <a:endParaRPr lang="de-DE" dirty="0"/>
          </a:p>
        </p:txBody>
      </p:sp>
      <p:sp>
        <p:nvSpPr>
          <p:cNvPr id="7" name="Rechthoek 6"/>
          <p:cNvSpPr/>
          <p:nvPr/>
        </p:nvSpPr>
        <p:spPr>
          <a:xfrm>
            <a:off x="1331640" y="6561348"/>
            <a:ext cx="669674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Ethan Lavan (France)   </a:t>
            </a:r>
            <a:endParaRPr lang="en-GB" sz="1400" i="1" dirty="0">
              <a:solidFill>
                <a:schemeClr val="accent2"/>
              </a:solidFill>
              <a:cs typeface="Arial"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388" y="5409220"/>
            <a:ext cx="9849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247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79712" y="6561348"/>
            <a:ext cx="5904656" cy="264688"/>
          </a:xfrm>
          <a:prstGeom prst="rect">
            <a:avLst/>
          </a:prstGeom>
        </p:spPr>
        <p:txBody>
          <a:bodyPr wrap="square">
            <a:spAutoFit/>
          </a:bodyPr>
          <a:lstStyle/>
          <a:p>
            <a:pPr lvl="2" algn="r">
              <a:lnSpc>
                <a:spcPct val="80000"/>
              </a:lnSpc>
              <a:spcBef>
                <a:spcPts val="1200"/>
              </a:spcBef>
              <a:defRPr/>
            </a:pPr>
            <a:r>
              <a:rPr lang="fr-FR" sz="1400" i="1" dirty="0" smtClean="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smtClean="0">
                <a:solidFill>
                  <a:schemeClr val="accent2"/>
                </a:solidFill>
                <a:cs typeface="Arial" pitchFamily="34" charset="0"/>
              </a:rPr>
              <a:t>Fatih</a:t>
            </a:r>
            <a:r>
              <a:rPr lang="fr-FR" sz="1400" i="1" dirty="0" smtClean="0">
                <a:solidFill>
                  <a:schemeClr val="accent2"/>
                </a:solidFill>
                <a:cs typeface="Arial" pitchFamily="34" charset="0"/>
              </a:rPr>
              <a:t> </a:t>
            </a:r>
            <a:r>
              <a:rPr lang="fr-FR" sz="1400" i="1" dirty="0" err="1" smtClean="0">
                <a:solidFill>
                  <a:schemeClr val="accent2"/>
                </a:solidFill>
                <a:cs typeface="Arial" pitchFamily="34" charset="0"/>
              </a:rPr>
              <a:t>Yurdal</a:t>
            </a:r>
            <a:r>
              <a:rPr lang="fr-FR" sz="1400" i="1" dirty="0" smtClean="0">
                <a:solidFill>
                  <a:schemeClr val="accent2"/>
                </a:solidFill>
                <a:cs typeface="Arial" pitchFamily="34" charset="0"/>
              </a:rPr>
              <a:t> (</a:t>
            </a:r>
            <a:r>
              <a:rPr lang="fr-FR" sz="1400" i="1" dirty="0" err="1" smtClean="0">
                <a:solidFill>
                  <a:schemeClr val="accent2"/>
                </a:solidFill>
                <a:cs typeface="Arial" pitchFamily="34" charset="0"/>
              </a:rPr>
              <a:t>Turkey</a:t>
            </a:r>
            <a:r>
              <a:rPr lang="fr-FR" sz="1400" i="1" dirty="0" smtClean="0">
                <a:solidFill>
                  <a:schemeClr val="accent2"/>
                </a:solidFill>
                <a:cs typeface="Arial" pitchFamily="34" charset="0"/>
              </a:rPr>
              <a:t>)</a:t>
            </a:r>
            <a:endParaRPr lang="en-GB" sz="1400" i="1" dirty="0">
              <a:solidFill>
                <a:schemeClr val="accent2"/>
              </a:solidFill>
              <a:cs typeface="Arial" pitchFamily="34" charset="0"/>
            </a:endParaRPr>
          </a:p>
        </p:txBody>
      </p:sp>
      <p:sp>
        <p:nvSpPr>
          <p:cNvPr id="4" name="Titel 3"/>
          <p:cNvSpPr>
            <a:spLocks noGrp="1"/>
          </p:cNvSpPr>
          <p:nvPr>
            <p:ph type="title"/>
          </p:nvPr>
        </p:nvSpPr>
        <p:spPr/>
        <p:txBody>
          <a:bodyPr/>
          <a:lstStyle/>
          <a:p>
            <a:r>
              <a:rPr lang="en-GB" dirty="0">
                <a:cs typeface="Arial" pitchFamily="34" charset="0"/>
              </a:rPr>
              <a:t>Agenda Item </a:t>
            </a:r>
            <a:r>
              <a:rPr lang="en-GB" dirty="0" smtClean="0">
                <a:cs typeface="Arial" pitchFamily="34" charset="0"/>
              </a:rPr>
              <a:t>9.1 Issue 9.1.6 </a:t>
            </a:r>
            <a:r>
              <a:rPr lang="en-GB" sz="1600" dirty="0">
                <a:cs typeface="Arial" pitchFamily="34" charset="0"/>
              </a:rPr>
              <a:t>(approved  by </a:t>
            </a:r>
            <a:r>
              <a:rPr lang="en-GB" sz="1600" dirty="0" smtClean="0">
                <a:cs typeface="Arial" pitchFamily="34" charset="0"/>
              </a:rPr>
              <a:t>CPG19#4)</a:t>
            </a:r>
            <a:endParaRPr lang="de-DE" sz="1600" dirty="0"/>
          </a:p>
        </p:txBody>
      </p:sp>
      <p:sp>
        <p:nvSpPr>
          <p:cNvPr id="5" name="Inhaltsplatzhalter 4"/>
          <p:cNvSpPr>
            <a:spLocks noGrp="1"/>
          </p:cNvSpPr>
          <p:nvPr>
            <p:ph idx="1"/>
          </p:nvPr>
        </p:nvSpPr>
        <p:spPr/>
        <p:txBody>
          <a:bodyPr/>
          <a:lstStyle/>
          <a:p>
            <a:pPr marL="714375" indent="-714375" algn="just">
              <a:buNone/>
            </a:pPr>
            <a:r>
              <a:rPr lang="en-US" sz="1600" b="1" i="1" dirty="0"/>
              <a:t>Issue: </a:t>
            </a:r>
            <a:r>
              <a:rPr lang="en-US" sz="1600" b="1" i="1" dirty="0" smtClean="0"/>
              <a:t>	</a:t>
            </a:r>
            <a:r>
              <a:rPr lang="en-GB" sz="1600" i="1" dirty="0" smtClean="0"/>
              <a:t>a</a:t>
            </a:r>
            <a:r>
              <a:rPr lang="en-GB" sz="1600" i="1" dirty="0"/>
              <a:t>)	to assess the impact of WPT for electric vehicles on </a:t>
            </a:r>
            <a:r>
              <a:rPr lang="en-GB" sz="1600" i="1" dirty="0" err="1"/>
              <a:t>radiocommunication</a:t>
            </a:r>
            <a:r>
              <a:rPr lang="en-GB" sz="1600" i="1" dirty="0"/>
              <a:t> services;</a:t>
            </a:r>
          </a:p>
          <a:p>
            <a:pPr marL="714375" indent="-714375" algn="just">
              <a:buNone/>
            </a:pPr>
            <a:r>
              <a:rPr lang="en-GB" sz="1600" i="1" dirty="0" smtClean="0"/>
              <a:t>	b</a:t>
            </a:r>
            <a:r>
              <a:rPr lang="en-GB" sz="1600" i="1" dirty="0"/>
              <a:t>) to study suitable harmonized frequency ranges which would minimize the impact on </a:t>
            </a:r>
            <a:r>
              <a:rPr lang="en-GB" sz="1600" i="1" dirty="0" err="1"/>
              <a:t>radiocommunication</a:t>
            </a:r>
            <a:r>
              <a:rPr lang="en-GB" sz="1600" i="1" dirty="0"/>
              <a:t> services from WPT for electrical vehicles; </a:t>
            </a:r>
            <a:endParaRPr lang="en-GB" sz="1600" i="1" dirty="0" smtClean="0"/>
          </a:p>
          <a:p>
            <a:pPr marL="714375" indent="-714375" algn="just">
              <a:buNone/>
            </a:pPr>
            <a:endParaRPr lang="en-GB" sz="1000" b="1" i="1" dirty="0"/>
          </a:p>
          <a:p>
            <a:pPr marL="0" indent="0">
              <a:buNone/>
            </a:pPr>
            <a:r>
              <a:rPr lang="en-US" sz="1800" b="1" dirty="0" smtClean="0"/>
              <a:t>Preliminary </a:t>
            </a:r>
            <a:r>
              <a:rPr lang="en-US" sz="1800" b="1" dirty="0"/>
              <a:t>CEPT position</a:t>
            </a:r>
            <a:r>
              <a:rPr lang="en-US" sz="1800" b="1" dirty="0" smtClean="0"/>
              <a:t>:</a:t>
            </a:r>
          </a:p>
          <a:p>
            <a:pPr marL="0" indent="0">
              <a:buNone/>
            </a:pPr>
            <a:endParaRPr lang="en-GB" sz="500" dirty="0" smtClean="0"/>
          </a:p>
          <a:p>
            <a:pPr marL="0" indent="0">
              <a:buNone/>
            </a:pPr>
            <a:r>
              <a:rPr lang="en-US" sz="1500" dirty="0"/>
              <a:t>CEPT supports the studies concerning Wireless Power Transmission (WPT) for electric vehicles (EV) in particular, assessing the impact of WPT for electric vehicles on </a:t>
            </a:r>
            <a:r>
              <a:rPr lang="en-US" sz="1500" dirty="0" err="1"/>
              <a:t>radiocommunication</a:t>
            </a:r>
            <a:r>
              <a:rPr lang="en-US" sz="1500" dirty="0"/>
              <a:t> services. CEPT also supports the studies to find regionally or globally </a:t>
            </a:r>
            <a:r>
              <a:rPr lang="en-US" sz="1500" dirty="0" err="1"/>
              <a:t>harmonised</a:t>
            </a:r>
            <a:r>
              <a:rPr lang="en-US" sz="1500" dirty="0"/>
              <a:t> frequency ranges for use by WPT for EV which will serve to the aim of </a:t>
            </a:r>
            <a:r>
              <a:rPr lang="en-US" sz="1500" dirty="0" err="1"/>
              <a:t>minimising</a:t>
            </a:r>
            <a:r>
              <a:rPr lang="en-US" sz="1500" dirty="0"/>
              <a:t> the impact of WPT for EV. </a:t>
            </a:r>
          </a:p>
          <a:p>
            <a:pPr marL="0" indent="0">
              <a:buNone/>
            </a:pPr>
            <a:r>
              <a:rPr lang="en-US" sz="1500" dirty="0" smtClean="0"/>
              <a:t>CEPT is also of the opinion that the standards, being developed in various fora, such as ETSI, International </a:t>
            </a:r>
            <a:r>
              <a:rPr lang="en-US" sz="1500" dirty="0" err="1" smtClean="0"/>
              <a:t>Electrotechnical</a:t>
            </a:r>
            <a:r>
              <a:rPr lang="en-US" sz="1500" dirty="0" smtClean="0"/>
              <a:t> Commission (IEC), the International Organization for Standardization (ISO) and the Society of Automotive Engineers (SAE), intended to facilitate global and regional harmonization of WPT technologies for EV, should</a:t>
            </a:r>
            <a:br>
              <a:rPr lang="en-US" sz="1500" dirty="0" smtClean="0"/>
            </a:br>
            <a:r>
              <a:rPr lang="en-US" sz="1500" dirty="0" smtClean="0"/>
              <a:t>be taken into account in the studies to be conducted on WRC-19 AI 9.1 Issue 9.1.6.</a:t>
            </a:r>
          </a:p>
          <a:p>
            <a:pPr marL="0" indent="0">
              <a:buNone/>
            </a:pPr>
            <a:r>
              <a:rPr lang="en-US" sz="1500" dirty="0"/>
              <a:t>CEPT is still in discussion over its initial preliminary position on potential candidate</a:t>
            </a:r>
            <a:br>
              <a:rPr lang="en-US" sz="1500" dirty="0"/>
            </a:br>
            <a:r>
              <a:rPr lang="en-US" sz="1500" dirty="0"/>
              <a:t>bands considered for WPT for EV, noting that there are no studies available yet.</a:t>
            </a:r>
          </a:p>
          <a:p>
            <a:pPr marL="0" indent="0">
              <a:buNone/>
            </a:pPr>
            <a:r>
              <a:rPr lang="en-GB" sz="1500" dirty="0"/>
              <a:t>CEPT is of the view that no further regulatory action to the RR will be required</a:t>
            </a:r>
            <a:r>
              <a:rPr lang="en-GB" sz="1500" dirty="0" smtClean="0"/>
              <a:t>.</a:t>
            </a:r>
            <a:endParaRPr lang="de-DE" sz="15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193196"/>
            <a:ext cx="1188132" cy="1584176"/>
          </a:xfrm>
          <a:prstGeom prst="rect">
            <a:avLst/>
          </a:prstGeom>
        </p:spPr>
      </p:pic>
    </p:spTree>
    <p:extLst>
      <p:ext uri="{BB962C8B-B14F-4D97-AF65-F5344CB8AC3E}">
        <p14:creationId xmlns:p14="http://schemas.microsoft.com/office/powerpoint/2010/main" val="2675218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504" y="6119336"/>
            <a:ext cx="5545612" cy="738664"/>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de-DE" sz="1400" i="1" dirty="0">
                <a:solidFill>
                  <a:schemeClr val="accent2"/>
                </a:solidFill>
                <a:cs typeface="Arial" pitchFamily="34" charset="0"/>
              </a:rPr>
              <a:t>Pasi Toivonen (Finland</a:t>
            </a:r>
            <a:r>
              <a:rPr lang="de-DE" sz="1400" i="1" dirty="0" smtClean="0">
                <a:solidFill>
                  <a:schemeClr val="accent2"/>
                </a:solidFill>
                <a:cs typeface="Arial" pitchFamily="34" charset="0"/>
              </a:rPr>
              <a:t>) </a:t>
            </a:r>
            <a:endParaRPr lang="de-DE" sz="1400" i="1" dirty="0">
              <a:solidFill>
                <a:schemeClr val="accent2"/>
              </a:solidFill>
              <a:cs typeface="Arial" pitchFamily="34" charset="0"/>
            </a:endParaRPr>
          </a:p>
          <a:p>
            <a:pPr algn="r"/>
            <a:r>
              <a:rPr lang="de-DE" sz="1400" i="1" dirty="0">
                <a:solidFill>
                  <a:schemeClr val="accent2"/>
                </a:solidFill>
                <a:cs typeface="Arial" pitchFamily="34" charset="0"/>
              </a:rPr>
              <a:t>coordination team: Karsten Buckwitz </a:t>
            </a:r>
            <a:r>
              <a:rPr lang="de-DE" sz="1400" i="1" dirty="0" smtClean="0">
                <a:solidFill>
                  <a:schemeClr val="accent2"/>
                </a:solidFill>
                <a:cs typeface="Arial" pitchFamily="34" charset="0"/>
              </a:rPr>
              <a:t>(Germany),</a:t>
            </a:r>
            <a:br>
              <a:rPr lang="de-DE" sz="1400" i="1" dirty="0" smtClean="0">
                <a:solidFill>
                  <a:schemeClr val="accent2"/>
                </a:solidFill>
                <a:cs typeface="Arial" pitchFamily="34" charset="0"/>
              </a:rPr>
            </a:br>
            <a:r>
              <a:rPr lang="de-DE" sz="1400" i="1" dirty="0" smtClean="0">
                <a:solidFill>
                  <a:schemeClr val="accent2"/>
                </a:solidFill>
                <a:cs typeface="Arial" pitchFamily="34" charset="0"/>
              </a:rPr>
              <a:t>W</a:t>
            </a:r>
            <a:r>
              <a:rPr lang="en-GB" sz="1400" i="1" dirty="0" err="1">
                <a:solidFill>
                  <a:schemeClr val="accent2"/>
                </a:solidFill>
                <a:cs typeface="Arial" pitchFamily="34" charset="0"/>
              </a:rPr>
              <a:t>esley</a:t>
            </a:r>
            <a:r>
              <a:rPr lang="en-GB" sz="1400" i="1" dirty="0">
                <a:solidFill>
                  <a:schemeClr val="accent2"/>
                </a:solidFill>
                <a:cs typeface="Arial" pitchFamily="34" charset="0"/>
              </a:rPr>
              <a:t> Milton (</a:t>
            </a:r>
            <a:r>
              <a:rPr lang="en-GB" sz="1400" i="1" dirty="0" smtClean="0">
                <a:solidFill>
                  <a:schemeClr val="accent2"/>
                </a:solidFill>
                <a:cs typeface="Arial" pitchFamily="34" charset="0"/>
              </a:rPr>
              <a:t>United Kingdom)</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460" y="5373216"/>
            <a:ext cx="1054776" cy="1404156"/>
          </a:xfrm>
          <a:prstGeom prst="rect">
            <a:avLst/>
          </a:prstGeom>
        </p:spPr>
      </p:pic>
      <p:sp>
        <p:nvSpPr>
          <p:cNvPr id="4" name="Titel 3"/>
          <p:cNvSpPr>
            <a:spLocks noGrp="1"/>
          </p:cNvSpPr>
          <p:nvPr>
            <p:ph type="title"/>
          </p:nvPr>
        </p:nvSpPr>
        <p:spPr/>
        <p:txBody>
          <a:bodyPr/>
          <a:lstStyle/>
          <a:p>
            <a:r>
              <a:rPr lang="en-GB" dirty="0">
                <a:cs typeface="Arial" pitchFamily="34" charset="0"/>
              </a:rPr>
              <a:t>Agenda Item 10</a:t>
            </a:r>
            <a:endParaRPr lang="de-DE" dirty="0"/>
          </a:p>
        </p:txBody>
      </p:sp>
      <p:sp>
        <p:nvSpPr>
          <p:cNvPr id="5" name="Inhaltsplatzhalter 4"/>
          <p:cNvSpPr>
            <a:spLocks noGrp="1"/>
          </p:cNvSpPr>
          <p:nvPr>
            <p:ph idx="1"/>
          </p:nvPr>
        </p:nvSpPr>
        <p:spPr/>
        <p:txBody>
          <a:bodyPr/>
          <a:lstStyle/>
          <a:p>
            <a:pPr marL="0" indent="0">
              <a:buNone/>
            </a:pPr>
            <a:r>
              <a:rPr lang="en-US" sz="1600" b="1" i="1" dirty="0"/>
              <a:t>Issue: </a:t>
            </a:r>
            <a:r>
              <a:rPr lang="en-GB" sz="1600" i="1" dirty="0"/>
              <a:t>to recommend to the Council items for inclusion in the agenda for the next WRC, and to give its views on the preliminary agenda for the subsequent conference and on possible agenda items for future conferences, in accordance with Article 7 of the Convention</a:t>
            </a:r>
            <a:r>
              <a:rPr lang="en-GB" sz="1600" b="1" i="1" dirty="0"/>
              <a:t>;</a:t>
            </a:r>
          </a:p>
          <a:p>
            <a:pPr marL="0" indent="0">
              <a:buNone/>
            </a:pPr>
            <a:endParaRPr lang="en-GB" sz="1000" b="1" i="1" dirty="0"/>
          </a:p>
          <a:p>
            <a:pPr marL="0" indent="0">
              <a:buNone/>
            </a:pPr>
            <a:endParaRPr lang="de-DE" sz="1600" dirty="0" smtClean="0"/>
          </a:p>
          <a:p>
            <a:pPr marL="0" indent="0">
              <a:buNone/>
            </a:pPr>
            <a:r>
              <a:rPr lang="en-GB" sz="1600" dirty="0"/>
              <a:t>The work on Agenda item 10 will start after the 1st January 2018. CPG will then decide on the appropriate working method for this Agenda item. </a:t>
            </a:r>
            <a:endParaRPr lang="de-DE" sz="1600" dirty="0" smtClean="0"/>
          </a:p>
          <a:p>
            <a:endParaRPr lang="de-DE" sz="1600"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7972" y="5265150"/>
            <a:ext cx="1194528" cy="1512221"/>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6236" y="5193194"/>
            <a:ext cx="1188132" cy="1584176"/>
          </a:xfrm>
          <a:prstGeom prst="rect">
            <a:avLst/>
          </a:prstGeom>
        </p:spPr>
      </p:pic>
    </p:spTree>
    <p:extLst>
      <p:ext uri="{BB962C8B-B14F-4D97-AF65-F5344CB8AC3E}">
        <p14:creationId xmlns:p14="http://schemas.microsoft.com/office/powerpoint/2010/main" val="571728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idx="1"/>
          </p:nvPr>
        </p:nvSpPr>
        <p:spPr>
          <a:xfrm>
            <a:off x="396305" y="1616075"/>
            <a:ext cx="8747695" cy="4425950"/>
          </a:xfrm>
        </p:spPr>
        <p:txBody>
          <a:bodyPr/>
          <a:lstStyle/>
          <a:p>
            <a:pPr marL="0" indent="0" eaLnBrk="1" hangingPunct="1">
              <a:lnSpc>
                <a:spcPct val="90000"/>
              </a:lnSpc>
              <a:buFontTx/>
              <a:buNone/>
              <a:defRPr/>
            </a:pPr>
            <a:r>
              <a:rPr lang="en-GB" b="1" dirty="0" smtClean="0"/>
              <a:t>CPG #5</a:t>
            </a:r>
            <a:r>
              <a:rPr lang="en-GB" dirty="0" smtClean="0"/>
              <a:t> </a:t>
            </a:r>
            <a:r>
              <a:rPr lang="en-GB" dirty="0"/>
              <a:t>will meet </a:t>
            </a:r>
          </a:p>
          <a:p>
            <a:pPr eaLnBrk="1" hangingPunct="1">
              <a:lnSpc>
                <a:spcPct val="90000"/>
              </a:lnSpc>
              <a:buClr>
                <a:srgbClr val="C00000"/>
              </a:buClr>
              <a:buFontTx/>
              <a:buChar char="•"/>
              <a:defRPr/>
            </a:pPr>
            <a:r>
              <a:rPr lang="en-GB" sz="2000" dirty="0" smtClean="0"/>
              <a:t>8-11 January 2018, Budapest, Hungary</a:t>
            </a:r>
          </a:p>
          <a:p>
            <a:pPr eaLnBrk="1" hangingPunct="1">
              <a:lnSpc>
                <a:spcPct val="90000"/>
              </a:lnSpc>
              <a:buClr>
                <a:srgbClr val="C00000"/>
              </a:buClr>
              <a:buFontTx/>
              <a:buChar char="•"/>
              <a:defRPr/>
            </a:pPr>
            <a:r>
              <a:rPr lang="en-GB" sz="2000" dirty="0" smtClean="0"/>
              <a:t>26-29 June 2018, [TBD], Finland </a:t>
            </a:r>
            <a:endParaRPr lang="en-GB" sz="2000" dirty="0"/>
          </a:p>
          <a:p>
            <a:pPr marL="0" indent="0" algn="ctr" eaLnBrk="1" hangingPunct="1">
              <a:lnSpc>
                <a:spcPct val="90000"/>
              </a:lnSpc>
              <a:buFontTx/>
              <a:buNone/>
              <a:defRPr/>
            </a:pPr>
            <a:endParaRPr lang="en-GB" sz="900" dirty="0">
              <a:solidFill>
                <a:srgbClr val="C00000"/>
              </a:solidFill>
            </a:endParaRPr>
          </a:p>
          <a:p>
            <a:pPr marL="0" indent="0" algn="ctr" eaLnBrk="1" hangingPunct="1">
              <a:lnSpc>
                <a:spcPct val="90000"/>
              </a:lnSpc>
              <a:buFontTx/>
              <a:buNone/>
              <a:defRPr/>
            </a:pPr>
            <a:r>
              <a:rPr lang="en-GB" b="1" dirty="0" smtClean="0">
                <a:solidFill>
                  <a:srgbClr val="D2232A"/>
                </a:solidFill>
              </a:rPr>
              <a:t>its </a:t>
            </a:r>
            <a:r>
              <a:rPr lang="en-GB" b="1" dirty="0">
                <a:solidFill>
                  <a:srgbClr val="D2232A"/>
                </a:solidFill>
              </a:rPr>
              <a:t>next project team meetings are:</a:t>
            </a:r>
          </a:p>
          <a:p>
            <a:pPr marL="0" indent="0" algn="ctr" eaLnBrk="1" hangingPunct="1">
              <a:lnSpc>
                <a:spcPct val="90000"/>
              </a:lnSpc>
              <a:buFontTx/>
              <a:buNone/>
              <a:defRPr/>
            </a:pPr>
            <a:endParaRPr lang="en-GB" sz="1000" dirty="0">
              <a:solidFill>
                <a:srgbClr val="C00000"/>
              </a:solidFill>
            </a:endParaRPr>
          </a:p>
          <a:p>
            <a:pPr defTabSz="344488" eaLnBrk="1" hangingPunct="1">
              <a:lnSpc>
                <a:spcPct val="90000"/>
              </a:lnSpc>
              <a:buClr>
                <a:srgbClr val="C00000"/>
              </a:buClr>
              <a:defRPr/>
            </a:pPr>
            <a:r>
              <a:rPr lang="en-GB" sz="2000" dirty="0" smtClean="0"/>
              <a:t>PTB #4:			12-15 September 2017, Copenhagen (ECO), Denmark</a:t>
            </a:r>
          </a:p>
          <a:p>
            <a:pPr eaLnBrk="1" hangingPunct="1">
              <a:lnSpc>
                <a:spcPct val="90000"/>
              </a:lnSpc>
              <a:buClr>
                <a:srgbClr val="C00000"/>
              </a:buClr>
              <a:tabLst>
                <a:tab pos="2117725" algn="l"/>
              </a:tabLst>
              <a:defRPr/>
            </a:pPr>
            <a:r>
              <a:rPr lang="en-GB" sz="2000" dirty="0" smtClean="0"/>
              <a:t>PTD #4:	12-14 </a:t>
            </a:r>
            <a:r>
              <a:rPr lang="en-GB" sz="2000" dirty="0"/>
              <a:t>September 2017, Vilnius, </a:t>
            </a:r>
            <a:r>
              <a:rPr lang="en-GB" sz="2000" dirty="0" smtClean="0"/>
              <a:t>Lithuania</a:t>
            </a:r>
          </a:p>
          <a:p>
            <a:pPr eaLnBrk="1" hangingPunct="1">
              <a:lnSpc>
                <a:spcPct val="90000"/>
              </a:lnSpc>
              <a:buClr>
                <a:srgbClr val="C00000"/>
              </a:buClr>
              <a:tabLst>
                <a:tab pos="2117725" algn="l"/>
              </a:tabLst>
              <a:defRPr/>
            </a:pPr>
            <a:r>
              <a:rPr lang="da-DK" sz="2000" dirty="0" smtClean="0"/>
              <a:t>PTC #4:        	26-28 September 2017, </a:t>
            </a:r>
            <a:r>
              <a:rPr lang="en-GB" sz="2000" dirty="0" smtClean="0"/>
              <a:t>Trondheim</a:t>
            </a:r>
            <a:r>
              <a:rPr lang="en-GB" sz="2000" dirty="0"/>
              <a:t>, Norway </a:t>
            </a:r>
            <a:endParaRPr lang="en-GB" sz="2000" dirty="0" smtClean="0"/>
          </a:p>
          <a:p>
            <a:pPr eaLnBrk="1" hangingPunct="1">
              <a:lnSpc>
                <a:spcPct val="90000"/>
              </a:lnSpc>
              <a:buClr>
                <a:srgbClr val="C00000"/>
              </a:buClr>
              <a:tabLst>
                <a:tab pos="2117725" algn="l"/>
              </a:tabLst>
              <a:defRPr/>
            </a:pPr>
            <a:r>
              <a:rPr lang="da-DK" sz="2000" dirty="0" smtClean="0"/>
              <a:t>PTA #3:         	</a:t>
            </a:r>
            <a:r>
              <a:rPr lang="en-GB" sz="2000" dirty="0"/>
              <a:t>3</a:t>
            </a:r>
            <a:r>
              <a:rPr lang="en-GB" sz="2000" dirty="0" smtClean="0"/>
              <a:t>-6 </a:t>
            </a:r>
            <a:r>
              <a:rPr lang="en-GB" sz="2000" dirty="0"/>
              <a:t>October </a:t>
            </a:r>
            <a:r>
              <a:rPr lang="en-GB" sz="2000" dirty="0" smtClean="0"/>
              <a:t>2017, Bucharest, Romania </a:t>
            </a:r>
            <a:r>
              <a:rPr lang="en-GB" sz="2000" dirty="0"/>
              <a:t> </a:t>
            </a:r>
            <a:endParaRPr lang="en-GB" sz="2000" dirty="0" smtClean="0"/>
          </a:p>
          <a:p>
            <a:pPr eaLnBrk="1" hangingPunct="1">
              <a:lnSpc>
                <a:spcPct val="90000"/>
              </a:lnSpc>
              <a:buClr>
                <a:srgbClr val="C00000"/>
              </a:buClr>
              <a:tabLst>
                <a:tab pos="2117725" algn="l"/>
              </a:tabLst>
              <a:defRPr/>
            </a:pPr>
            <a:r>
              <a:rPr lang="da-DK" sz="2000" dirty="0"/>
              <a:t>ECC PT1 #</a:t>
            </a:r>
            <a:r>
              <a:rPr lang="da-DK" sz="2000" dirty="0" smtClean="0"/>
              <a:t>57:</a:t>
            </a:r>
            <a:r>
              <a:rPr lang="da-DK" sz="2000" dirty="0"/>
              <a:t>	</a:t>
            </a:r>
            <a:r>
              <a:rPr lang="da-DK" sz="2000" dirty="0" smtClean="0"/>
              <a:t>11-15 December </a:t>
            </a:r>
            <a:r>
              <a:rPr lang="da-DK" sz="2000" dirty="0"/>
              <a:t>2017, </a:t>
            </a:r>
            <a:r>
              <a:rPr lang="da-DK" sz="2000" dirty="0" smtClean="0"/>
              <a:t>ETSI, </a:t>
            </a:r>
            <a:r>
              <a:rPr lang="en-GB" sz="2000" dirty="0"/>
              <a:t>France</a:t>
            </a:r>
            <a:endParaRPr lang="en-GB" sz="2000" dirty="0" smtClean="0"/>
          </a:p>
          <a:p>
            <a:pPr eaLnBrk="1" hangingPunct="1">
              <a:lnSpc>
                <a:spcPct val="90000"/>
              </a:lnSpc>
              <a:buClr>
                <a:srgbClr val="C00000"/>
              </a:buClr>
              <a:defRPr/>
            </a:pPr>
            <a:endParaRPr lang="en-GB" sz="2000" dirty="0"/>
          </a:p>
          <a:p>
            <a:pPr marL="0" indent="0" algn="ctr" eaLnBrk="1" hangingPunct="1">
              <a:lnSpc>
                <a:spcPct val="90000"/>
              </a:lnSpc>
              <a:buFontTx/>
              <a:buNone/>
              <a:defRPr/>
            </a:pPr>
            <a:r>
              <a:rPr lang="en-GB" dirty="0" smtClean="0"/>
              <a:t>CEPT looks </a:t>
            </a:r>
            <a:r>
              <a:rPr lang="en-GB" dirty="0"/>
              <a:t>forward to welcoming representatives from the other </a:t>
            </a:r>
            <a:r>
              <a:rPr lang="en-GB" dirty="0" smtClean="0"/>
              <a:t>regional organisations </a:t>
            </a:r>
            <a:r>
              <a:rPr lang="en-GB" dirty="0"/>
              <a:t>to these meetings </a:t>
            </a:r>
          </a:p>
        </p:txBody>
      </p:sp>
      <p:sp>
        <p:nvSpPr>
          <p:cNvPr id="2" name="Titel 1"/>
          <p:cNvSpPr>
            <a:spLocks noGrp="1"/>
          </p:cNvSpPr>
          <p:nvPr>
            <p:ph type="title"/>
          </p:nvPr>
        </p:nvSpPr>
        <p:spPr/>
        <p:txBody>
          <a:bodyPr/>
          <a:lstStyle/>
          <a:p>
            <a:r>
              <a:rPr lang="de-DE" dirty="0" smtClean="0"/>
              <a:t>Next </a:t>
            </a:r>
            <a:r>
              <a:rPr lang="de-DE" dirty="0" err="1" smtClean="0"/>
              <a:t>meetings</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body" idx="1"/>
          </p:nvPr>
        </p:nvSpPr>
        <p:spPr>
          <a:xfrm>
            <a:off x="251520" y="1307306"/>
            <a:ext cx="8712968" cy="5362054"/>
          </a:xfrm>
        </p:spPr>
        <p:txBody>
          <a:bodyPr/>
          <a:lstStyle/>
          <a:p>
            <a:pPr marL="0" indent="0" algn="ctr" eaLnBrk="1" hangingPunct="1">
              <a:lnSpc>
                <a:spcPct val="90000"/>
              </a:lnSpc>
              <a:buFontTx/>
              <a:buNone/>
            </a:pPr>
            <a:endParaRPr lang="en-GB" dirty="0"/>
          </a:p>
          <a:p>
            <a:pPr marL="0" indent="0" eaLnBrk="1" hangingPunct="1">
              <a:spcBef>
                <a:spcPts val="1200"/>
              </a:spcBef>
              <a:buFontTx/>
              <a:buNone/>
            </a:pPr>
            <a:r>
              <a:rPr lang="en-GB" sz="2200" b="1" dirty="0"/>
              <a:t>General information: </a:t>
            </a:r>
            <a:r>
              <a:rPr lang="en-GB" sz="1600" dirty="0">
                <a:hlinkClick r:id="rId3"/>
              </a:rPr>
              <a:t>http://www.cept.org/ecc</a:t>
            </a:r>
            <a:endParaRPr lang="en-GB" sz="1600" dirty="0"/>
          </a:p>
          <a:p>
            <a:pPr marL="0" indent="0" eaLnBrk="1" hangingPunct="1">
              <a:spcBef>
                <a:spcPts val="1200"/>
              </a:spcBef>
              <a:buFontTx/>
              <a:buNone/>
            </a:pPr>
            <a:r>
              <a:rPr lang="en-GB" sz="2200" b="1" dirty="0"/>
              <a:t>CPG page: </a:t>
            </a:r>
            <a:r>
              <a:rPr lang="en-GB" sz="1600" dirty="0">
                <a:hlinkClick r:id="rId4"/>
              </a:rPr>
              <a:t>http://www.cept.org/ecc/groups/ecc/cpg</a:t>
            </a:r>
            <a:endParaRPr lang="en-GB" sz="1600" dirty="0"/>
          </a:p>
          <a:p>
            <a:pPr marL="0" indent="0" eaLnBrk="1" hangingPunct="1">
              <a:spcBef>
                <a:spcPts val="1200"/>
              </a:spcBef>
              <a:buFontTx/>
              <a:buNone/>
            </a:pPr>
            <a:r>
              <a:rPr lang="en-GB" sz="2200" b="1" dirty="0"/>
              <a:t>Questions/Answers regarding CPG: </a:t>
            </a:r>
            <a:r>
              <a:rPr lang="en-GB" sz="1600" dirty="0" smtClean="0">
                <a:hlinkClick r:id="rId5"/>
              </a:rPr>
              <a:t>https</a:t>
            </a:r>
            <a:r>
              <a:rPr lang="en-GB" sz="1600" dirty="0">
                <a:hlinkClick r:id="rId5"/>
              </a:rPr>
              <a:t>://</a:t>
            </a:r>
            <a:r>
              <a:rPr lang="en-GB" sz="1600" dirty="0" smtClean="0">
                <a:hlinkClick r:id="rId5"/>
              </a:rPr>
              <a:t>cept.org/files/4200/CPG%20role%20in%20WRC%20preparation%20process%2011oct13.pdf</a:t>
            </a:r>
            <a:r>
              <a:rPr lang="en-GB" sz="1600" dirty="0" smtClean="0"/>
              <a:t> </a:t>
            </a:r>
          </a:p>
          <a:p>
            <a:pPr marL="0" indent="0" eaLnBrk="1" hangingPunct="1">
              <a:spcBef>
                <a:spcPts val="1200"/>
              </a:spcBef>
              <a:buFontTx/>
              <a:buNone/>
            </a:pPr>
            <a:r>
              <a:rPr lang="da-DK" sz="2200" b="1" dirty="0" smtClean="0"/>
              <a:t>ECC PT1 page: </a:t>
            </a:r>
          </a:p>
          <a:p>
            <a:pPr marL="0" indent="0" eaLnBrk="1" hangingPunct="1">
              <a:spcBef>
                <a:spcPts val="1200"/>
              </a:spcBef>
              <a:buFontTx/>
              <a:buNone/>
            </a:pPr>
            <a:r>
              <a:rPr lang="da-DK" sz="1600" dirty="0" smtClean="0">
                <a:hlinkClick r:id="rId6"/>
              </a:rPr>
              <a:t>http</a:t>
            </a:r>
            <a:r>
              <a:rPr lang="da-DK" sz="1600" dirty="0">
                <a:hlinkClick r:id="rId6"/>
              </a:rPr>
              <a:t>://</a:t>
            </a:r>
            <a:r>
              <a:rPr lang="da-DK" sz="1600" dirty="0" smtClean="0">
                <a:hlinkClick r:id="rId6"/>
              </a:rPr>
              <a:t>www.cept.org/ecc/groups/ecc/ecc-pt1</a:t>
            </a:r>
            <a:r>
              <a:rPr lang="da-DK" sz="1600" dirty="0" smtClean="0"/>
              <a:t> </a:t>
            </a:r>
            <a:endParaRPr lang="en-GB" sz="1600" dirty="0"/>
          </a:p>
          <a:p>
            <a:pPr marL="0" indent="0" eaLnBrk="1" hangingPunct="1">
              <a:spcBef>
                <a:spcPts val="1200"/>
              </a:spcBef>
              <a:buFontTx/>
              <a:buNone/>
            </a:pPr>
            <a:r>
              <a:rPr lang="en-GB" sz="2200" b="1" dirty="0"/>
              <a:t>Coordinators:  </a:t>
            </a:r>
            <a:endParaRPr lang="en-GB" sz="2200" b="1" dirty="0" smtClean="0"/>
          </a:p>
          <a:p>
            <a:pPr marL="0" indent="0" eaLnBrk="1" hangingPunct="1">
              <a:spcBef>
                <a:spcPts val="1200"/>
              </a:spcBef>
              <a:buFontTx/>
              <a:buNone/>
            </a:pPr>
            <a:r>
              <a:rPr lang="en-GB" sz="1600" dirty="0" smtClean="0">
                <a:hlinkClick r:id="rId7"/>
              </a:rPr>
              <a:t>http</a:t>
            </a:r>
            <a:r>
              <a:rPr lang="en-GB" sz="1600" dirty="0">
                <a:hlinkClick r:id="rId7"/>
              </a:rPr>
              <a:t>://www.cept.org/ecc/groups/ecc/cpg/page/list-of-cept-coordinators-wrc-19/</a:t>
            </a:r>
            <a:r>
              <a:rPr lang="en-GB" sz="1600" dirty="0"/>
              <a:t> </a:t>
            </a:r>
            <a:endParaRPr lang="en-GB" sz="1400" dirty="0"/>
          </a:p>
          <a:p>
            <a:pPr marL="0" indent="0" eaLnBrk="1" hangingPunct="1">
              <a:spcBef>
                <a:spcPts val="1200"/>
              </a:spcBef>
              <a:buFontTx/>
              <a:buNone/>
            </a:pPr>
            <a:r>
              <a:rPr lang="en-GB" sz="2200" b="1" dirty="0"/>
              <a:t>CEPT Briefs/ECPs: </a:t>
            </a:r>
            <a:endParaRPr lang="en-GB" sz="2200" b="1" dirty="0" smtClean="0"/>
          </a:p>
          <a:p>
            <a:pPr marL="0" indent="0" eaLnBrk="1" hangingPunct="1">
              <a:spcBef>
                <a:spcPts val="1200"/>
              </a:spcBef>
              <a:buFontTx/>
              <a:buNone/>
            </a:pPr>
            <a:r>
              <a:rPr lang="en-GB" sz="1600" dirty="0" smtClean="0">
                <a:hlinkClick r:id="rId8"/>
              </a:rPr>
              <a:t>http</a:t>
            </a:r>
            <a:r>
              <a:rPr lang="en-GB" sz="1600" dirty="0">
                <a:hlinkClick r:id="rId8"/>
              </a:rPr>
              <a:t>://www.cept.org/ecc/groups/ecc/cpg/page/cept-briefs-and-ecps-for-wrc-19</a:t>
            </a:r>
            <a:r>
              <a:rPr lang="en-GB" sz="1600" dirty="0"/>
              <a:t> </a:t>
            </a:r>
          </a:p>
          <a:p>
            <a:pPr marL="0" indent="0" eaLnBrk="1" hangingPunct="1">
              <a:lnSpc>
                <a:spcPct val="90000"/>
              </a:lnSpc>
              <a:buFontTx/>
              <a:buNone/>
            </a:pPr>
            <a:endParaRPr lang="en-GB" dirty="0"/>
          </a:p>
        </p:txBody>
      </p:sp>
      <p:sp>
        <p:nvSpPr>
          <p:cNvPr id="2" name="Titel 1"/>
          <p:cNvSpPr>
            <a:spLocks noGrp="1"/>
          </p:cNvSpPr>
          <p:nvPr>
            <p:ph type="title"/>
          </p:nvPr>
        </p:nvSpPr>
        <p:spPr/>
        <p:txBody>
          <a:bodyPr/>
          <a:lstStyle/>
          <a:p>
            <a:r>
              <a:rPr lang="fr-FR" dirty="0" err="1"/>
              <a:t>Useful</a:t>
            </a:r>
            <a:r>
              <a:rPr lang="fr-FR" dirty="0"/>
              <a:t> links:</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dirty="0"/>
              <a:t>CPG19 Project Teams</a:t>
            </a:r>
            <a:endParaRPr lang="de-DE"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51620" y="1664804"/>
            <a:ext cx="7224945" cy="519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body" idx="1"/>
          </p:nvPr>
        </p:nvSpPr>
        <p:spPr>
          <a:xfrm>
            <a:off x="457200" y="1700213"/>
            <a:ext cx="8229600" cy="4425950"/>
          </a:xfrm>
        </p:spPr>
        <p:txBody>
          <a:bodyPr/>
          <a:lstStyle/>
          <a:p>
            <a:pPr eaLnBrk="1" hangingPunct="1">
              <a:lnSpc>
                <a:spcPct val="80000"/>
              </a:lnSpc>
              <a:buFontTx/>
              <a:buNone/>
            </a:pPr>
            <a:endParaRPr lang="en-GB" sz="1400" dirty="0"/>
          </a:p>
          <a:p>
            <a:pPr>
              <a:spcBef>
                <a:spcPct val="0"/>
              </a:spcBef>
              <a:buClr>
                <a:srgbClr val="C00000"/>
              </a:buClr>
            </a:pPr>
            <a:r>
              <a:rPr lang="en-GB" b="1" dirty="0"/>
              <a:t>For </a:t>
            </a:r>
            <a:r>
              <a:rPr lang="en-GB" b="1" dirty="0" smtClean="0"/>
              <a:t>both </a:t>
            </a:r>
            <a:r>
              <a:rPr lang="en-GB" b="1" dirty="0"/>
              <a:t>WRC-19 and the RA-19:</a:t>
            </a:r>
          </a:p>
          <a:p>
            <a:pPr>
              <a:spcBef>
                <a:spcPct val="0"/>
              </a:spcBef>
              <a:buClr>
                <a:srgbClr val="C00000"/>
              </a:buClr>
            </a:pPr>
            <a:endParaRPr lang="en-GB" b="1" dirty="0"/>
          </a:p>
          <a:p>
            <a:pPr>
              <a:spcBef>
                <a:spcPct val="0"/>
              </a:spcBef>
              <a:buClr>
                <a:srgbClr val="C00000"/>
              </a:buClr>
            </a:pPr>
            <a:r>
              <a:rPr lang="en-GB" b="1" dirty="0"/>
              <a:t>European Common Proposals (ECPs)</a:t>
            </a:r>
          </a:p>
          <a:p>
            <a:pPr lvl="1">
              <a:spcBef>
                <a:spcPct val="0"/>
              </a:spcBef>
              <a:buClr>
                <a:srgbClr val="C00000"/>
              </a:buClr>
              <a:buFont typeface="Arial" charset="0"/>
              <a:buChar char="•"/>
            </a:pPr>
            <a:r>
              <a:rPr lang="en-GB" dirty="0"/>
              <a:t>At least 10 administrations in support</a:t>
            </a:r>
          </a:p>
          <a:p>
            <a:pPr lvl="1">
              <a:spcBef>
                <a:spcPct val="0"/>
              </a:spcBef>
              <a:buClr>
                <a:srgbClr val="C00000"/>
              </a:buClr>
              <a:buFont typeface="Arial" charset="0"/>
              <a:buChar char="•"/>
            </a:pPr>
            <a:r>
              <a:rPr lang="en-GB" dirty="0"/>
              <a:t>No more than 6 opposing – as a general guideline</a:t>
            </a:r>
          </a:p>
          <a:p>
            <a:pPr lvl="1">
              <a:spcBef>
                <a:spcPct val="0"/>
              </a:spcBef>
              <a:buClr>
                <a:srgbClr val="C00000"/>
              </a:buClr>
              <a:buFont typeface="Arial" charset="0"/>
              <a:buChar char="•"/>
            </a:pPr>
            <a:endParaRPr lang="en-GB" b="1" dirty="0"/>
          </a:p>
          <a:p>
            <a:pPr>
              <a:spcBef>
                <a:spcPct val="0"/>
              </a:spcBef>
              <a:buClr>
                <a:srgbClr val="C00000"/>
              </a:buClr>
            </a:pPr>
            <a:r>
              <a:rPr lang="en-GB" b="1" dirty="0"/>
              <a:t>CEPT Briefs</a:t>
            </a:r>
          </a:p>
          <a:p>
            <a:pPr lvl="1">
              <a:spcBef>
                <a:spcPct val="0"/>
              </a:spcBef>
              <a:buClr>
                <a:srgbClr val="C00000"/>
              </a:buClr>
              <a:buFont typeface="Arial" charset="0"/>
              <a:buChar char="•"/>
            </a:pPr>
            <a:r>
              <a:rPr lang="en-GB" dirty="0"/>
              <a:t>Describe each agenda item</a:t>
            </a:r>
          </a:p>
          <a:p>
            <a:pPr lvl="1">
              <a:spcBef>
                <a:spcPct val="0"/>
              </a:spcBef>
              <a:buClr>
                <a:srgbClr val="C00000"/>
              </a:buClr>
              <a:buFont typeface="Arial" charset="0"/>
              <a:buChar char="•"/>
            </a:pPr>
            <a:r>
              <a:rPr lang="en-GB" dirty="0"/>
              <a:t>Contains the CEPT view – agreed by consensus at each stage</a:t>
            </a:r>
          </a:p>
          <a:p>
            <a:pPr lvl="1">
              <a:spcBef>
                <a:spcPct val="0"/>
              </a:spcBef>
              <a:buClr>
                <a:srgbClr val="C00000"/>
              </a:buClr>
              <a:buFont typeface="Arial" charset="0"/>
              <a:buChar char="•"/>
            </a:pPr>
            <a:endParaRPr lang="en-GB" dirty="0"/>
          </a:p>
          <a:p>
            <a:pPr>
              <a:spcBef>
                <a:spcPct val="0"/>
              </a:spcBef>
              <a:buClr>
                <a:srgbClr val="C00000"/>
              </a:buClr>
            </a:pPr>
            <a:r>
              <a:rPr lang="en-GB" b="1" dirty="0"/>
              <a:t>CEPT co-ordination in ITU-R meetings</a:t>
            </a:r>
          </a:p>
          <a:p>
            <a:pPr lvl="1">
              <a:spcBef>
                <a:spcPct val="0"/>
              </a:spcBef>
              <a:buClr>
                <a:srgbClr val="C00000"/>
              </a:buClr>
              <a:buFont typeface="Arial" charset="0"/>
              <a:buChar char="•"/>
            </a:pPr>
            <a:r>
              <a:rPr lang="en-GB" dirty="0"/>
              <a:t>Agreed contributions (also for non-WRC issues)</a:t>
            </a:r>
          </a:p>
          <a:p>
            <a:pPr lvl="1">
              <a:spcBef>
                <a:spcPct val="0"/>
              </a:spcBef>
              <a:buClr>
                <a:srgbClr val="C00000"/>
              </a:buClr>
              <a:buFont typeface="Arial" charset="0"/>
              <a:buChar char="•"/>
            </a:pPr>
            <a:r>
              <a:rPr lang="en-GB" dirty="0"/>
              <a:t>Co-ordination on lines to take</a:t>
            </a:r>
          </a:p>
          <a:p>
            <a:pPr eaLnBrk="1" hangingPunct="1">
              <a:lnSpc>
                <a:spcPct val="80000"/>
              </a:lnSpc>
              <a:buFontTx/>
              <a:buNone/>
            </a:pPr>
            <a:endParaRPr lang="en-GB" sz="800" u="sng" dirty="0"/>
          </a:p>
          <a:p>
            <a:pPr eaLnBrk="1" hangingPunct="1">
              <a:lnSpc>
                <a:spcPct val="80000"/>
              </a:lnSpc>
              <a:buFontTx/>
              <a:buNone/>
            </a:pPr>
            <a:endParaRPr lang="en-GB" sz="800" dirty="0"/>
          </a:p>
          <a:p>
            <a:pPr eaLnBrk="1" hangingPunct="1">
              <a:lnSpc>
                <a:spcPct val="80000"/>
              </a:lnSpc>
              <a:buFontTx/>
              <a:buNone/>
            </a:pPr>
            <a:endParaRPr lang="fr-FR" sz="500" dirty="0"/>
          </a:p>
          <a:p>
            <a:pPr eaLnBrk="1" hangingPunct="1">
              <a:lnSpc>
                <a:spcPct val="80000"/>
              </a:lnSpc>
              <a:buFontTx/>
              <a:buNone/>
            </a:pPr>
            <a:r>
              <a:rPr lang="fr-FR" sz="600" dirty="0"/>
              <a:t> </a:t>
            </a:r>
          </a:p>
          <a:p>
            <a:pPr eaLnBrk="1" hangingPunct="1">
              <a:lnSpc>
                <a:spcPct val="80000"/>
              </a:lnSpc>
            </a:pPr>
            <a:endParaRPr lang="fr-FR" sz="600" dirty="0"/>
          </a:p>
        </p:txBody>
      </p:sp>
      <p:sp>
        <p:nvSpPr>
          <p:cNvPr id="2" name="Titel 1"/>
          <p:cNvSpPr>
            <a:spLocks noGrp="1"/>
          </p:cNvSpPr>
          <p:nvPr>
            <p:ph type="title"/>
          </p:nvPr>
        </p:nvSpPr>
        <p:spPr/>
        <p:txBody>
          <a:bodyPr/>
          <a:lstStyle/>
          <a:p>
            <a:r>
              <a:rPr lang="fr-FR" dirty="0"/>
              <a:t>CPG19 </a:t>
            </a:r>
            <a:r>
              <a:rPr lang="en-US" dirty="0"/>
              <a:t>Deliverables</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1.10 </a:t>
            </a:r>
            <a:r>
              <a:rPr lang="en-GB" sz="1600" dirty="0">
                <a:solidFill>
                  <a:srgbClr val="FFFFFF"/>
                </a:solidFill>
                <a:cs typeface="Arial" pitchFamily="34" charset="0"/>
              </a:rPr>
              <a:t>(</a:t>
            </a:r>
            <a:r>
              <a:rPr lang="en-GB" sz="1600" dirty="0">
                <a:cs typeface="Arial" pitchFamily="34" charset="0"/>
              </a:rPr>
              <a:t>approved  by </a:t>
            </a:r>
            <a:r>
              <a:rPr lang="en-GB" sz="1600" dirty="0" smtClean="0">
                <a:cs typeface="Arial" pitchFamily="34" charset="0"/>
              </a:rPr>
              <a:t>CPG19#4</a:t>
            </a:r>
            <a:r>
              <a:rPr lang="en-GB" sz="1600" dirty="0" smtClean="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lgn="just">
              <a:buNone/>
            </a:pPr>
            <a:r>
              <a:rPr lang="en-US" sz="1600" b="1" i="1" dirty="0" smtClean="0"/>
              <a:t>Issue</a:t>
            </a:r>
            <a:r>
              <a:rPr lang="en-US" sz="1600" b="1" i="1" dirty="0"/>
              <a:t>: </a:t>
            </a:r>
            <a:r>
              <a:rPr lang="en-GB" sz="1600" i="1" dirty="0"/>
              <a:t>to consider spectrum needs and regulatory provisions for the introduction and use of the Global Aeronautical Distress and Safety System (GADSS), in accordance with Resolution </a:t>
            </a:r>
            <a:r>
              <a:rPr lang="en-GB" sz="1600" b="1" i="1" dirty="0"/>
              <a:t>426 (WRC-15)</a:t>
            </a:r>
            <a:r>
              <a:rPr lang="en-GB" sz="1600" i="1" dirty="0"/>
              <a:t>;</a:t>
            </a:r>
            <a:endParaRPr lang="en-US" sz="1600" i="1" dirty="0"/>
          </a:p>
          <a:p>
            <a:pPr marL="0" indent="0">
              <a:buNone/>
            </a:pPr>
            <a:endParaRPr lang="en-US" sz="1000" dirty="0"/>
          </a:p>
          <a:p>
            <a:pPr marL="0" indent="0">
              <a:buNone/>
            </a:pPr>
            <a:r>
              <a:rPr lang="en-US" sz="1800" b="1" dirty="0"/>
              <a:t>Preliminary CEPT position:</a:t>
            </a:r>
          </a:p>
          <a:p>
            <a:pPr marL="0" indent="0">
              <a:buNone/>
            </a:pPr>
            <a:endParaRPr lang="en-US" sz="500" dirty="0"/>
          </a:p>
          <a:p>
            <a:pPr>
              <a:buClr>
                <a:srgbClr val="C00000"/>
              </a:buClr>
            </a:pPr>
            <a:r>
              <a:rPr lang="en-GB" sz="1600" dirty="0" smtClean="0"/>
              <a:t>CEPT recognises that the implementation of the GADSS concept would contribute to increasing the effectiveness of the current alerting of search and rescue services for civil aviation transportation. </a:t>
            </a:r>
            <a:endParaRPr lang="de-DE" sz="1600" dirty="0"/>
          </a:p>
        </p:txBody>
      </p:sp>
      <p:sp>
        <p:nvSpPr>
          <p:cNvPr id="6" name="Rechthoek 6"/>
          <p:cNvSpPr/>
          <p:nvPr/>
        </p:nvSpPr>
        <p:spPr>
          <a:xfrm>
            <a:off x="1979712" y="6561348"/>
            <a:ext cx="5908688" cy="264688"/>
          </a:xfrm>
          <a:prstGeom prst="rect">
            <a:avLst/>
          </a:prstGeom>
        </p:spPr>
        <p:txBody>
          <a:bodyPr wrap="square">
            <a:spAutoFit/>
          </a:bodyPr>
          <a:lstStyle/>
          <a:p>
            <a:pPr lvl="2" algn="r" fontAlgn="base">
              <a:lnSpc>
                <a:spcPct val="80000"/>
              </a:lnSpc>
              <a:spcBef>
                <a:spcPts val="1200"/>
              </a:spcBef>
              <a:spcAft>
                <a:spcPct val="0"/>
              </a:spcAft>
              <a:defRPr/>
            </a:pPr>
            <a:r>
              <a:rPr lang="fr-FR" sz="1400" i="1" dirty="0">
                <a:solidFill>
                  <a:srgbClr val="333399"/>
                </a:solidFill>
              </a:rPr>
              <a:t>Acting CEPT </a:t>
            </a:r>
            <a:r>
              <a:rPr lang="fr-FR" sz="1400" i="1" dirty="0" err="1">
                <a:solidFill>
                  <a:srgbClr val="333399"/>
                </a:solidFill>
              </a:rPr>
              <a:t>Coordinator</a:t>
            </a:r>
            <a:r>
              <a:rPr lang="fr-FR" sz="1400" i="1" dirty="0">
                <a:solidFill>
                  <a:srgbClr val="333399"/>
                </a:solidFill>
              </a:rPr>
              <a:t>: PTC chairman </a:t>
            </a:r>
            <a:endParaRPr lang="en-GB" sz="1400" i="1" dirty="0">
              <a:solidFill>
                <a:srgbClr val="333399"/>
              </a:solidFill>
            </a:endParaRPr>
          </a:p>
        </p:txBody>
      </p:sp>
      <p:pic>
        <p:nvPicPr>
          <p:cNvPr id="7"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193196"/>
            <a:ext cx="1188132" cy="1584176"/>
          </a:xfrm>
          <a:prstGeom prst="rect">
            <a:avLst/>
          </a:prstGeom>
        </p:spPr>
      </p:pic>
    </p:spTree>
    <p:extLst>
      <p:ext uri="{BB962C8B-B14F-4D97-AF65-F5344CB8AC3E}">
        <p14:creationId xmlns:p14="http://schemas.microsoft.com/office/powerpoint/2010/main" val="67654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1.10 </a:t>
            </a:r>
            <a:r>
              <a:rPr lang="en-GB" sz="1600" dirty="0">
                <a:solidFill>
                  <a:srgbClr val="FFFFFF"/>
                </a:solidFill>
                <a:cs typeface="Arial" pitchFamily="34" charset="0"/>
              </a:rPr>
              <a:t>(</a:t>
            </a:r>
            <a:r>
              <a:rPr lang="en-GB" sz="1600" dirty="0">
                <a:cs typeface="Arial" pitchFamily="34" charset="0"/>
              </a:rPr>
              <a:t>approved  by </a:t>
            </a:r>
            <a:r>
              <a:rPr lang="en-GB" sz="1600" dirty="0" smtClean="0">
                <a:cs typeface="Arial" pitchFamily="34" charset="0"/>
              </a:rPr>
              <a:t>CPG19#4</a:t>
            </a:r>
            <a:r>
              <a:rPr lang="en-GB" sz="1600" dirty="0" smtClean="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lgn="just">
              <a:buNone/>
            </a:pPr>
            <a:r>
              <a:rPr lang="en-US" sz="1600" b="1" i="1" dirty="0" smtClean="0"/>
              <a:t>Issue</a:t>
            </a:r>
            <a:r>
              <a:rPr lang="en-US" sz="1600" b="1" i="1" dirty="0"/>
              <a:t>: </a:t>
            </a:r>
            <a:r>
              <a:rPr lang="en-GB" sz="1600" i="1" dirty="0"/>
              <a:t>to consider spectrum needs and regulatory provisions for the introduction and use of the Global Aeronautical Distress and Safety System (GADSS), in accordance with Resolution </a:t>
            </a:r>
            <a:r>
              <a:rPr lang="en-GB" sz="1600" b="1" i="1" dirty="0"/>
              <a:t>426 (WRC-15</a:t>
            </a:r>
            <a:r>
              <a:rPr lang="en-GB" sz="1600" b="1" i="1" dirty="0" smtClean="0"/>
              <a:t>)</a:t>
            </a:r>
            <a:r>
              <a:rPr lang="en-GB" sz="1600" i="1" dirty="0" smtClean="0"/>
              <a:t>;</a:t>
            </a:r>
            <a:endParaRPr lang="en-GB" sz="1600" i="1" dirty="0"/>
          </a:p>
          <a:p>
            <a:pPr marL="0" indent="0" algn="just">
              <a:buNone/>
            </a:pPr>
            <a:endParaRPr lang="en-US" sz="1000" i="1" dirty="0"/>
          </a:p>
          <a:p>
            <a:pPr marL="0" lvl="0" indent="0">
              <a:buNone/>
            </a:pPr>
            <a:r>
              <a:rPr lang="en-US" sz="1800" b="1" dirty="0" smtClean="0"/>
              <a:t>Preliminary </a:t>
            </a:r>
            <a:r>
              <a:rPr lang="en-US" sz="1800" b="1" dirty="0"/>
              <a:t>CEPT </a:t>
            </a:r>
            <a:r>
              <a:rPr lang="en-US" sz="1800" b="1" dirty="0" smtClean="0"/>
              <a:t>position (continued): </a:t>
            </a:r>
          </a:p>
          <a:p>
            <a:pPr marL="0" lvl="0" indent="0">
              <a:buNone/>
            </a:pPr>
            <a:endParaRPr lang="en-US" sz="500" b="1" dirty="0" smtClean="0"/>
          </a:p>
          <a:p>
            <a:pPr marL="0" lvl="0" indent="0">
              <a:buNone/>
            </a:pPr>
            <a:r>
              <a:rPr lang="en-GB" sz="1600" dirty="0" smtClean="0">
                <a:solidFill>
                  <a:srgbClr val="000000"/>
                </a:solidFill>
                <a:ea typeface="Calibri"/>
                <a:cs typeface="Times New Roman"/>
              </a:rPr>
              <a:t>CEPT </a:t>
            </a:r>
            <a:r>
              <a:rPr lang="en-GB" sz="1600" dirty="0">
                <a:solidFill>
                  <a:srgbClr val="000000"/>
                </a:solidFill>
                <a:ea typeface="Calibri"/>
                <a:cs typeface="Times New Roman"/>
              </a:rPr>
              <a:t>is of the </a:t>
            </a:r>
            <a:r>
              <a:rPr lang="en-GB" sz="1600" dirty="0" smtClean="0">
                <a:solidFill>
                  <a:srgbClr val="000000"/>
                </a:solidFill>
                <a:ea typeface="Calibri"/>
                <a:cs typeface="Times New Roman"/>
              </a:rPr>
              <a:t>view</a:t>
            </a:r>
            <a:endParaRPr lang="en-US" sz="1600" b="1" dirty="0"/>
          </a:p>
          <a:p>
            <a:pPr lvl="0">
              <a:buClr>
                <a:srgbClr val="C00000"/>
              </a:buClr>
              <a:tabLst>
                <a:tab pos="215900" algn="l"/>
              </a:tabLst>
            </a:pPr>
            <a:r>
              <a:rPr lang="en-GB" sz="1500" dirty="0"/>
              <a:t>that systems contributing to the GADSS have to be identified in accordance with ICAO requirements or recommendations provided in SARPs, manuals or guidance material;</a:t>
            </a:r>
            <a:endParaRPr lang="de-DE" sz="1500" dirty="0"/>
          </a:p>
          <a:p>
            <a:pPr lvl="0">
              <a:buClr>
                <a:srgbClr val="C00000"/>
              </a:buClr>
              <a:tabLst>
                <a:tab pos="215900" algn="l"/>
              </a:tabLst>
            </a:pPr>
            <a:r>
              <a:rPr lang="en-GB" sz="1500" dirty="0"/>
              <a:t>that  any changes to the Radio Regulations should be determined on the basis of the GADSS concept developed by ICAO;</a:t>
            </a:r>
            <a:endParaRPr lang="de-DE" sz="1500" dirty="0"/>
          </a:p>
          <a:p>
            <a:pPr lvl="0">
              <a:buClr>
                <a:srgbClr val="C00000"/>
              </a:buClr>
              <a:tabLst>
                <a:tab pos="215900" algn="l"/>
              </a:tabLst>
            </a:pPr>
            <a:r>
              <a:rPr lang="en-GB" sz="1500" dirty="0"/>
              <a:t>that systems identified to contribute to the GADSS may not necessarily require any additional frequency allocation nor any new or revised regulatory provisions</a:t>
            </a:r>
            <a:endParaRPr lang="de-DE" sz="1500" dirty="0"/>
          </a:p>
          <a:p>
            <a:pPr lvl="0">
              <a:buClr>
                <a:srgbClr val="C00000"/>
              </a:buClr>
              <a:tabLst>
                <a:tab pos="215900" algn="l"/>
              </a:tabLst>
            </a:pPr>
            <a:r>
              <a:rPr lang="en-GB" sz="1500" dirty="0"/>
              <a:t>that additional regulatory actions for the introduction and use of GADSS, if any, should be identified ensuring sharing and compatibility with systems in incumbent </a:t>
            </a:r>
            <a:r>
              <a:rPr lang="en-GB" sz="1500" dirty="0" err="1"/>
              <a:t>radiocommunication</a:t>
            </a:r>
            <a:r>
              <a:rPr lang="en-GB" sz="1500" dirty="0"/>
              <a:t> services in the frequency bands proposed for GADSS </a:t>
            </a:r>
            <a:r>
              <a:rPr lang="en-GB" sz="1500" dirty="0" smtClean="0"/>
              <a:t>                 introduction </a:t>
            </a:r>
            <a:r>
              <a:rPr lang="en-GB" sz="1500" dirty="0"/>
              <a:t>and in the adjacent frequency bands without imposing any </a:t>
            </a:r>
            <a:r>
              <a:rPr lang="en-GB" sz="1500" dirty="0" smtClean="0"/>
              <a:t>                               additional </a:t>
            </a:r>
            <a:r>
              <a:rPr lang="en-GB" sz="1500" dirty="0"/>
              <a:t>constraints on the existing and planned systems.</a:t>
            </a:r>
            <a:endParaRPr lang="de-DE" sz="1500" dirty="0"/>
          </a:p>
          <a:p>
            <a:pPr>
              <a:buClr>
                <a:srgbClr val="C00000"/>
              </a:buClr>
              <a:tabLst>
                <a:tab pos="215900" algn="l"/>
              </a:tabLst>
            </a:pPr>
            <a:r>
              <a:rPr lang="en-GB" sz="1500" dirty="0"/>
              <a:t>that according to the process to implement the GADSS concept an extension </a:t>
            </a:r>
            <a:br>
              <a:rPr lang="en-GB" sz="1500" dirty="0"/>
            </a:br>
            <a:r>
              <a:rPr lang="en-GB" sz="1500" dirty="0"/>
              <a:t>of activities towards WRC-23 may need to be considered</a:t>
            </a:r>
            <a:r>
              <a:rPr lang="en-GB" sz="1600" dirty="0"/>
              <a:t>.</a:t>
            </a:r>
            <a:endParaRPr lang="de-DE" sz="1600" dirty="0"/>
          </a:p>
          <a:p>
            <a:pPr marL="0" indent="0">
              <a:buNone/>
            </a:pPr>
            <a:endParaRPr lang="en-US" sz="1000" b="1" dirty="0"/>
          </a:p>
        </p:txBody>
      </p:sp>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Acting 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PTC chairman </a:t>
            </a:r>
            <a:endParaRPr lang="en-GB" sz="1400" i="1" dirty="0">
              <a:solidFill>
                <a:schemeClr val="accent2"/>
              </a:solidFill>
              <a:cs typeface="Arial" pitchFamily="34" charset="0"/>
            </a:endParaRPr>
          </a:p>
        </p:txBody>
      </p:sp>
      <p:pic>
        <p:nvPicPr>
          <p:cNvPr id="5"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193196"/>
            <a:ext cx="1188132" cy="1584176"/>
          </a:xfrm>
          <a:prstGeom prst="rect">
            <a:avLst/>
          </a:prstGeom>
        </p:spPr>
      </p:pic>
    </p:spTree>
    <p:extLst>
      <p:ext uri="{BB962C8B-B14F-4D97-AF65-F5344CB8AC3E}">
        <p14:creationId xmlns:p14="http://schemas.microsoft.com/office/powerpoint/2010/main" val="187146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9.1 Issue 9.1.4 </a:t>
            </a:r>
            <a:r>
              <a:rPr lang="en-GB" sz="1600" dirty="0" smtClean="0">
                <a:cs typeface="Arial" pitchFamily="34" charset="0"/>
              </a:rPr>
              <a:t>(approved  by CPG19#4)</a:t>
            </a:r>
            <a:endParaRPr lang="de-DE" sz="1600" dirty="0"/>
          </a:p>
        </p:txBody>
      </p:sp>
      <p:sp>
        <p:nvSpPr>
          <p:cNvPr id="11" name="Rectangle 1"/>
          <p:cNvSpPr>
            <a:spLocks noGrp="1"/>
          </p:cNvSpPr>
          <p:nvPr>
            <p:ph idx="1"/>
          </p:nvPr>
        </p:nvSpPr>
        <p:spPr>
          <a:xfrm>
            <a:off x="457200" y="1600200"/>
            <a:ext cx="8229600" cy="4222694"/>
          </a:xfrm>
          <a:prstGeom prst="rect">
            <a:avLst/>
          </a:prstGeom>
        </p:spPr>
        <p:txBody>
          <a:bodyPr wrap="square">
            <a:spAutoFit/>
          </a:bodyPr>
          <a:lstStyle/>
          <a:p>
            <a:pPr marL="0" indent="0" algn="just">
              <a:buNone/>
            </a:pPr>
            <a:r>
              <a:rPr lang="en-US" sz="1600" b="1" i="1" dirty="0"/>
              <a:t>Issue: </a:t>
            </a:r>
            <a:r>
              <a:rPr lang="en-GB" sz="1600" i="1" dirty="0"/>
              <a:t>to conduct studies to identify any required technical and operational measures, in relation to stations on board sub-orbital vehicles, that could assist in avoiding harmful interference between </a:t>
            </a:r>
            <a:r>
              <a:rPr lang="en-GB" sz="1600" i="1" dirty="0" err="1"/>
              <a:t>radiocommunication</a:t>
            </a:r>
            <a:r>
              <a:rPr lang="en-GB" sz="1600" i="1" dirty="0"/>
              <a:t> services;</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500" b="1" dirty="0"/>
          </a:p>
          <a:p>
            <a:pPr marL="0" indent="0">
              <a:buNone/>
            </a:pPr>
            <a:r>
              <a:rPr lang="en-GB" sz="1600" dirty="0"/>
              <a:t>CEPT is of the view that:</a:t>
            </a:r>
          </a:p>
          <a:p>
            <a:pPr lvl="0">
              <a:buClr>
                <a:srgbClr val="D2232A"/>
              </a:buClr>
            </a:pPr>
            <a:r>
              <a:rPr lang="en-GB" sz="1600" dirty="0"/>
              <a:t>the ITU-R studies called for by Resolution 763 should be supported;</a:t>
            </a:r>
          </a:p>
          <a:p>
            <a:pPr>
              <a:buClr>
                <a:srgbClr val="D2232A"/>
              </a:buClr>
            </a:pPr>
            <a:r>
              <a:rPr lang="en-GB" sz="1600" dirty="0"/>
              <a:t>based on the results of those studies, what action is to be taken should be determined;</a:t>
            </a:r>
          </a:p>
          <a:p>
            <a:pPr>
              <a:buClr>
                <a:srgbClr val="D2232A"/>
              </a:buClr>
            </a:pPr>
            <a:r>
              <a:rPr lang="en-GB" sz="1600" dirty="0"/>
              <a:t>stations on board suborbital vehicles shall not cause harmful interference nor impose additional constraints </a:t>
            </a:r>
            <a:r>
              <a:rPr lang="en-GB" sz="1600" dirty="0" smtClean="0"/>
              <a:t>on systems operating under </a:t>
            </a:r>
            <a:r>
              <a:rPr lang="en-GB" sz="1600" dirty="0"/>
              <a:t>the incumbent </a:t>
            </a:r>
            <a:r>
              <a:rPr lang="en-GB" sz="1600" dirty="0" smtClean="0"/>
              <a:t>services.</a:t>
            </a:r>
            <a:endParaRPr lang="en-GB" sz="1600" dirty="0"/>
          </a:p>
          <a:p>
            <a:pPr>
              <a:buClr>
                <a:srgbClr val="D2232A"/>
              </a:buClr>
            </a:pPr>
            <a:r>
              <a:rPr lang="en-GB" sz="1600" dirty="0"/>
              <a:t>suborbital vehicles need to be differentiated from </a:t>
            </a:r>
            <a:r>
              <a:rPr lang="en-GB" sz="1600" dirty="0" smtClean="0"/>
              <a:t>current satellite launch vehicles.</a:t>
            </a:r>
            <a:endParaRPr lang="en-GB" sz="1600" dirty="0"/>
          </a:p>
          <a:p>
            <a:pPr marL="0" indent="0">
              <a:buNone/>
            </a:pPr>
            <a:endParaRPr lang="en-US" sz="1800" b="1" dirty="0"/>
          </a:p>
          <a:p>
            <a:pPr marL="0" indent="0">
              <a:buNone/>
            </a:pPr>
            <a:endParaRPr lang="en-US" sz="1000" dirty="0"/>
          </a:p>
          <a:p>
            <a:pPr marL="0" indent="0">
              <a:buNone/>
            </a:pPr>
            <a:endParaRPr lang="en-GB" sz="1600" dirty="0"/>
          </a:p>
        </p:txBody>
      </p:sp>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Stephen Limb (United Kingdom)</a:t>
            </a:r>
            <a:endParaRPr lang="en-GB" sz="1400" i="1" dirty="0">
              <a:solidFill>
                <a:schemeClr val="accent2"/>
              </a:solidFill>
              <a:cs typeface="Arial" pitchFamily="34" charset="0"/>
            </a:endParaRPr>
          </a:p>
        </p:txBody>
      </p:sp>
      <p:pic>
        <p:nvPicPr>
          <p:cNvPr id="1026" name="Picture 2" descr="https://cept.org/files/18292/image%285%2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373216"/>
            <a:ext cx="1111045" cy="142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8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agenda items</a:t>
            </a:r>
            <a:endParaRPr lang="en-GB" dirty="0"/>
          </a:p>
        </p:txBody>
      </p:sp>
      <p:sp>
        <p:nvSpPr>
          <p:cNvPr id="3" name="Content Placeholder 2"/>
          <p:cNvSpPr>
            <a:spLocks noGrp="1"/>
          </p:cNvSpPr>
          <p:nvPr>
            <p:ph idx="1"/>
          </p:nvPr>
        </p:nvSpPr>
        <p:spPr/>
        <p:txBody>
          <a:bodyPr/>
          <a:lstStyle/>
          <a:p>
            <a:pPr marL="0" indent="0">
              <a:buNone/>
            </a:pPr>
            <a:endParaRPr lang="en-GB" b="1" dirty="0" smtClean="0"/>
          </a:p>
          <a:p>
            <a:pPr marL="0" indent="0">
              <a:buNone/>
            </a:pPr>
            <a:endParaRPr lang="en-GB" b="1" dirty="0"/>
          </a:p>
          <a:p>
            <a:pPr marL="0" indent="0">
              <a:buNone/>
            </a:pPr>
            <a:r>
              <a:rPr lang="en-GB" sz="2000" b="1" dirty="0" smtClean="0"/>
              <a:t>Agenda </a:t>
            </a:r>
            <a:r>
              <a:rPr lang="en-GB" sz="2000" b="1" dirty="0" smtClean="0"/>
              <a:t>items that may have an impact on spectrum for aeronautical systems or </a:t>
            </a:r>
            <a:r>
              <a:rPr lang="en-GB" sz="2000" b="1" dirty="0" smtClean="0"/>
              <a:t>services: </a:t>
            </a:r>
          </a:p>
          <a:p>
            <a:pPr marL="0" indent="0">
              <a:buNone/>
            </a:pPr>
            <a:r>
              <a:rPr lang="en-GB" sz="2000" b="1" dirty="0" smtClean="0"/>
              <a:t>(</a:t>
            </a:r>
            <a:r>
              <a:rPr lang="en-GB" sz="2000" b="1" dirty="0" smtClean="0"/>
              <a:t>1.7, 1.8, 1.9, 1.11, 1.12, 1.13, 1.14, 1.16, 4, 8, 9.1.3</a:t>
            </a:r>
            <a:r>
              <a:rPr lang="en-GB" sz="2000" b="1" dirty="0"/>
              <a:t>, </a:t>
            </a:r>
            <a:r>
              <a:rPr lang="en-GB" sz="2000" b="1" dirty="0" smtClean="0"/>
              <a:t>9.1.6, 10)</a:t>
            </a:r>
            <a:endParaRPr lang="en-GB" sz="2000" dirty="0"/>
          </a:p>
        </p:txBody>
      </p:sp>
    </p:spTree>
    <p:extLst>
      <p:ext uri="{BB962C8B-B14F-4D97-AF65-F5344CB8AC3E}">
        <p14:creationId xmlns:p14="http://schemas.microsoft.com/office/powerpoint/2010/main" val="1912139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a:t>
            </a:r>
            <a:r>
              <a:rPr lang="en-GB" sz="1400" i="1" dirty="0" err="1">
                <a:solidFill>
                  <a:schemeClr val="accent2"/>
                </a:solidFill>
                <a:cs typeface="Arial" pitchFamily="34" charset="0"/>
              </a:rPr>
              <a:t>Wouter</a:t>
            </a:r>
            <a:r>
              <a:rPr lang="en-GB" sz="1400" i="1" dirty="0">
                <a:solidFill>
                  <a:schemeClr val="accent2"/>
                </a:solidFill>
                <a:cs typeface="Arial" pitchFamily="34" charset="0"/>
              </a:rPr>
              <a:t> Jan </a:t>
            </a:r>
            <a:r>
              <a:rPr lang="en-GB" sz="1400" i="1" dirty="0" err="1">
                <a:solidFill>
                  <a:schemeClr val="accent2"/>
                </a:solidFill>
                <a:cs typeface="Arial" pitchFamily="34" charset="0"/>
              </a:rPr>
              <a:t>Ubbels</a:t>
            </a:r>
            <a:r>
              <a:rPr lang="en-GB" sz="1400" i="1" dirty="0">
                <a:solidFill>
                  <a:schemeClr val="accent2"/>
                </a:solidFill>
                <a:cs typeface="Arial" pitchFamily="34" charset="0"/>
              </a:rPr>
              <a:t> (The Netherlands)</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301208"/>
            <a:ext cx="1116124" cy="1488165"/>
          </a:xfrm>
          <a:prstGeom prst="rect">
            <a:avLst/>
          </a:prstGeom>
        </p:spPr>
      </p:pic>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by </a:t>
            </a:r>
            <a:r>
              <a:rPr lang="en-GB" sz="1600" dirty="0" smtClean="0">
                <a:cs typeface="Arial" pitchFamily="34" charset="0"/>
              </a:rPr>
              <a:t>CPG19#3)</a:t>
            </a:r>
            <a:endParaRPr lang="de-DE" sz="1600" dirty="0"/>
          </a:p>
        </p:txBody>
      </p:sp>
      <p:sp>
        <p:nvSpPr>
          <p:cNvPr id="2" name="Inhaltsplatzhalter 1"/>
          <p:cNvSpPr>
            <a:spLocks noGrp="1"/>
          </p:cNvSpPr>
          <p:nvPr>
            <p:ph idx="1"/>
          </p:nvPr>
        </p:nvSpPr>
        <p:spPr/>
        <p:txBody>
          <a:bodyPr/>
          <a:lstStyle/>
          <a:p>
            <a:pPr marL="0" indent="0" algn="just">
              <a:buNone/>
            </a:pPr>
            <a:r>
              <a:rPr lang="en-US" sz="1600" b="1" i="1" dirty="0"/>
              <a:t>Issue: </a:t>
            </a:r>
            <a:r>
              <a:rPr lang="en-GB" sz="1600" i="1" dirty="0"/>
              <a:t>to 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Resolution </a:t>
            </a:r>
            <a:r>
              <a:rPr lang="en-GB" sz="1600" b="1" i="1" dirty="0"/>
              <a:t>659 (WRC-15)</a:t>
            </a:r>
            <a:r>
              <a:rPr lang="en-US" sz="1600" i="1" dirty="0" smtClean="0"/>
              <a:t>;</a:t>
            </a:r>
          </a:p>
          <a:p>
            <a:pPr marL="0" indent="0" algn="just">
              <a:buNone/>
            </a:pPr>
            <a:endParaRPr lang="en-US" sz="1000" i="1" dirty="0"/>
          </a:p>
          <a:p>
            <a:pPr marL="0" indent="0">
              <a:buNone/>
            </a:pPr>
            <a:r>
              <a:rPr lang="en-US" sz="1800" b="1" dirty="0"/>
              <a:t>Preliminary CEPT position</a:t>
            </a:r>
            <a:r>
              <a:rPr lang="en-US" sz="1800" b="1" dirty="0" smtClean="0"/>
              <a:t>:</a:t>
            </a:r>
          </a:p>
          <a:p>
            <a:pPr marL="0" indent="0">
              <a:buNone/>
            </a:pPr>
            <a:endParaRPr lang="en-US" sz="500" b="1" dirty="0" smtClean="0"/>
          </a:p>
          <a:p>
            <a:pPr marL="0" indent="0">
              <a:buNone/>
            </a:pPr>
            <a:r>
              <a:rPr lang="en-US" sz="1600" dirty="0" smtClean="0"/>
              <a:t>CEPT </a:t>
            </a:r>
            <a:r>
              <a:rPr lang="en-US" sz="1600" dirty="0"/>
              <a:t>supports additional allocations or upgrades of existing allocations to the space operation service for short duration mission satellites provided that:</a:t>
            </a:r>
            <a:endParaRPr lang="en-GB" sz="1600" dirty="0"/>
          </a:p>
          <a:p>
            <a:pPr lvl="0">
              <a:buClr>
                <a:srgbClr val="C00000"/>
              </a:buClr>
            </a:pPr>
            <a:r>
              <a:rPr lang="en-US" sz="1500" dirty="0"/>
              <a:t>Studies of spectrum requirements are based on satellite missions planned and constellation development.</a:t>
            </a:r>
            <a:endParaRPr lang="en-GB" sz="1500" dirty="0"/>
          </a:p>
          <a:p>
            <a:pPr lvl="0">
              <a:buClr>
                <a:srgbClr val="C00000"/>
              </a:buClr>
            </a:pPr>
            <a:r>
              <a:rPr lang="en-US" sz="1500" dirty="0"/>
              <a:t>Studies of spectrum requirements show the need for additional allocations or upgrades of existing allocations.</a:t>
            </a:r>
            <a:endParaRPr lang="en-GB" sz="1500" dirty="0"/>
          </a:p>
          <a:p>
            <a:pPr lvl="0">
              <a:buClr>
                <a:srgbClr val="C00000"/>
              </a:buClr>
            </a:pPr>
            <a:r>
              <a:rPr lang="en-US" sz="1500" dirty="0"/>
              <a:t>Studies show compatibility with existing services.</a:t>
            </a:r>
            <a:endParaRPr lang="en-GB" sz="1500" dirty="0"/>
          </a:p>
          <a:p>
            <a:pPr marL="0" indent="0">
              <a:buNone/>
            </a:pPr>
            <a:r>
              <a:rPr lang="en-US" sz="1600" dirty="0"/>
              <a:t>CEPT </a:t>
            </a:r>
            <a:r>
              <a:rPr lang="en-US" sz="1600" dirty="0" err="1"/>
              <a:t>recognises</a:t>
            </a:r>
            <a:r>
              <a:rPr lang="en-US" sz="1600" dirty="0"/>
              <a:t> that studies with regard to the bands 399.9-400.05 MHz and 401-403 MHz, if any, will have to take into account the considerations under Agenda item 1.2.</a:t>
            </a:r>
          </a:p>
          <a:p>
            <a:pPr marL="0" indent="0">
              <a:buNone/>
            </a:pPr>
            <a:r>
              <a:rPr lang="en-US" sz="1600" dirty="0"/>
              <a:t>CEPT </a:t>
            </a:r>
            <a:r>
              <a:rPr lang="en-US" sz="1600" dirty="0" err="1"/>
              <a:t>recognises</a:t>
            </a:r>
            <a:r>
              <a:rPr lang="en-US" sz="1600" dirty="0"/>
              <a:t> that all allocations to the space operation service in the </a:t>
            </a:r>
            <a:r>
              <a:rPr lang="en-US" sz="1600" dirty="0" smtClean="0"/>
              <a:t>                     Earth-to-space </a:t>
            </a:r>
            <a:r>
              <a:rPr lang="en-US" sz="1600" dirty="0"/>
              <a:t>direction below 1 GHz are subject to coordination under </a:t>
            </a:r>
            <a:r>
              <a:rPr lang="en-US" sz="1600" dirty="0" smtClean="0"/>
              <a:t>                                 No</a:t>
            </a:r>
            <a:r>
              <a:rPr lang="en-US" sz="1600" dirty="0"/>
              <a:t>. 9.21 and therefore not suitable for short duration NGSO satellites.</a:t>
            </a:r>
          </a:p>
          <a:p>
            <a:pPr marL="0" indent="0">
              <a:buNone/>
            </a:pPr>
            <a:endParaRPr lang="de-DE" dirty="0"/>
          </a:p>
        </p:txBody>
      </p:sp>
    </p:spTree>
    <p:extLst>
      <p:ext uri="{BB962C8B-B14F-4D97-AF65-F5344CB8AC3E}">
        <p14:creationId xmlns:p14="http://schemas.microsoft.com/office/powerpoint/2010/main" val="49645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1467E5-FA7B-43D2-8E9A-5D0DD51938AE}"/>
</file>

<file path=customXml/itemProps2.xml><?xml version="1.0" encoding="utf-8"?>
<ds:datastoreItem xmlns:ds="http://schemas.openxmlformats.org/officeDocument/2006/customXml" ds:itemID="{CB1B56BC-E2D3-4B8E-96A5-FEC3878AC862}"/>
</file>

<file path=customXml/itemProps3.xml><?xml version="1.0" encoding="utf-8"?>
<ds:datastoreItem xmlns:ds="http://schemas.openxmlformats.org/officeDocument/2006/customXml" ds:itemID="{1AB5C202-DDBA-4553-8F20-2102406C0026}"/>
</file>

<file path=docProps/app.xml><?xml version="1.0" encoding="utf-8"?>
<Properties xmlns="http://schemas.openxmlformats.org/officeDocument/2006/extended-properties" xmlns:vt="http://schemas.openxmlformats.org/officeDocument/2006/docPropsVTypes">
  <TotalTime>0</TotalTime>
  <Words>3831</Words>
  <Application>Microsoft Office PowerPoint</Application>
  <PresentationFormat>On-screen Show (4:3)</PresentationFormat>
  <Paragraphs>320</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Modèle par défaut</vt:lpstr>
      <vt:lpstr>Status of CEPT preparations for WRC-19</vt:lpstr>
      <vt:lpstr>Structure of CPG19</vt:lpstr>
      <vt:lpstr>CPG19 Project Teams</vt:lpstr>
      <vt:lpstr>CPG19 Deliverables</vt:lpstr>
      <vt:lpstr>Agenda Item 1.10 (approved  by CPG19#4)</vt:lpstr>
      <vt:lpstr>Agenda Item 1.10 (approved  by CPG19#4)</vt:lpstr>
      <vt:lpstr>Agenda Item 9.1 Issue 9.1.4 (approved  by CPG19#4)</vt:lpstr>
      <vt:lpstr>Other agenda items</vt:lpstr>
      <vt:lpstr>Agenda Item 1.7 (approved  by CPG19#3)</vt:lpstr>
      <vt:lpstr>Agenda Item 1.7 (approved  by CPG19#3)</vt:lpstr>
      <vt:lpstr>Agenda Item 1.8 (approved  by CPG19#4)</vt:lpstr>
      <vt:lpstr>Agenda Item 1.9.1 (approved  by CPG19#4)</vt:lpstr>
      <vt:lpstr>Agenda Item 1.9.2 (approved  by CPG19#4)</vt:lpstr>
      <vt:lpstr>Agenda Item 1.11 (approved by CPG19#4)</vt:lpstr>
      <vt:lpstr>Agenda Item 1.12 (approved by CPG19#4)</vt:lpstr>
      <vt:lpstr>Agenda Item 1.12 (approved by CPG19#4)</vt:lpstr>
      <vt:lpstr>Agenda Item 1.13 (approved  by CPG19#4)</vt:lpstr>
      <vt:lpstr>Agenda Item 1.13 (approved  by CPG19#4)</vt:lpstr>
      <vt:lpstr>Agenda Item 1.14 (approved at CPG19#3)</vt:lpstr>
      <vt:lpstr>Agenda Item 1.16 (approved by CPG19#4)</vt:lpstr>
      <vt:lpstr>Agenda Item 1.16 (approved by CPG19#4)</vt:lpstr>
      <vt:lpstr>Agenda Item 4 (approved at CPG19#3)</vt:lpstr>
      <vt:lpstr>Agenda Item 8 (approved  by CPG19#3)</vt:lpstr>
      <vt:lpstr>Agenda Item 9.1 Issue 9.1.3 (approved by CPG19#3)</vt:lpstr>
      <vt:lpstr>Agenda Item 9.1 Issue 9.1.3 (approved by CPG19#3)</vt:lpstr>
      <vt:lpstr>Agenda Item 9.1 Issue 9.1.6 (approved  by CPG19#4)</vt:lpstr>
      <vt:lpstr>Agenda Item 10</vt:lpstr>
      <vt:lpstr>Next meetings</vt:lpstr>
      <vt:lpstr>Useful links: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2017-09-08T14:54:08Z</dcterms:created>
  <dcterms:modified xsi:type="dcterms:W3CDTF">2017-09-08T15:18:21Z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