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s/slide18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88" r:id="rId2"/>
    <p:sldId id="273" r:id="rId3"/>
    <p:sldId id="321" r:id="rId4"/>
    <p:sldId id="327" r:id="rId5"/>
    <p:sldId id="329" r:id="rId6"/>
    <p:sldId id="328" r:id="rId7"/>
    <p:sldId id="330" r:id="rId8"/>
    <p:sldId id="334" r:id="rId9"/>
    <p:sldId id="332" r:id="rId10"/>
    <p:sldId id="336" r:id="rId11"/>
    <p:sldId id="343" r:id="rId12"/>
    <p:sldId id="333" r:id="rId13"/>
    <p:sldId id="335" r:id="rId14"/>
    <p:sldId id="337" r:id="rId15"/>
    <p:sldId id="339" r:id="rId16"/>
    <p:sldId id="338" r:id="rId17"/>
    <p:sldId id="340" r:id="rId18"/>
    <p:sldId id="341" r:id="rId19"/>
  </p:sldIdLst>
  <p:sldSz cx="12192000" cy="6858000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1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70" autoAdjust="0"/>
    <p:restoredTop sz="67864" autoAdjust="0"/>
  </p:normalViewPr>
  <p:slideViewPr>
    <p:cSldViewPr snapToGrid="0" snapToObjects="1">
      <p:cViewPr varScale="1">
        <p:scale>
          <a:sx n="50" d="100"/>
          <a:sy n="50" d="100"/>
        </p:scale>
        <p:origin x="133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9" d="100"/>
          <a:sy n="69" d="100"/>
        </p:scale>
        <p:origin x="2058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580F5A-5C61-B547-93A8-795443B2561A}" type="doc">
      <dgm:prSet loTypeId="urn:microsoft.com/office/officeart/2005/8/layout/vProcess5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E682566E-5168-D141-AFC3-2B715712A617}">
      <dgm:prSet phldrT="[文本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altLang="zh-CN" sz="1800" b="1" u="none" dirty="0" smtClean="0">
              <a:solidFill>
                <a:srgbClr val="0070C0"/>
              </a:solidFill>
            </a:rPr>
            <a:t>1</a:t>
          </a:r>
          <a:r>
            <a:rPr lang="en-US" altLang="zh-CN" sz="1800" b="1" u="none" baseline="30000" dirty="0" smtClean="0">
              <a:solidFill>
                <a:srgbClr val="0070C0"/>
              </a:solidFill>
            </a:rPr>
            <a:t>st</a:t>
          </a:r>
          <a:r>
            <a:rPr lang="en-US" altLang="zh-CN" sz="1800" b="1" u="none" dirty="0" smtClean="0">
              <a:solidFill>
                <a:srgbClr val="0070C0"/>
              </a:solidFill>
            </a:rPr>
            <a:t> Workshop: 21 – 22 November 2017</a:t>
          </a:r>
          <a:endParaRPr lang="en-US" sz="1800" b="1" u="none" dirty="0" smtClean="0">
            <a:solidFill>
              <a:srgbClr val="0070C0"/>
            </a:solidFill>
          </a:endParaRPr>
        </a:p>
        <a:p>
          <a:r>
            <a:rPr lang="en-US" sz="1800" b="1" dirty="0" smtClean="0">
              <a:solidFill>
                <a:srgbClr val="7030A0"/>
              </a:solidFill>
            </a:rPr>
            <a:t>Presentation and review of the on-going preparatory studies of the ITU-R responsible groups for CPM-19 </a:t>
          </a:r>
          <a:endParaRPr lang="en-US" sz="1800" dirty="0" smtClean="0">
            <a:solidFill>
              <a:srgbClr val="7030A0"/>
            </a:solidFill>
          </a:endParaRPr>
        </a:p>
        <a:p>
          <a:r>
            <a:rPr lang="en-US" sz="1800" b="1" dirty="0" smtClean="0">
              <a:solidFill>
                <a:srgbClr val="0070C0"/>
              </a:solidFill>
            </a:rPr>
            <a:t>Presentation of regional groups, </a:t>
          </a:r>
          <a:r>
            <a:rPr lang="en-GB" altLang="zh-CN" sz="1800" b="1" dirty="0" smtClean="0">
              <a:solidFill>
                <a:srgbClr val="0070C0"/>
              </a:solidFill>
            </a:rPr>
            <a:t>international organizations like ICAO, IMO, WMO on their </a:t>
          </a:r>
          <a:r>
            <a:rPr lang="en-US" sz="1800" b="1" dirty="0" smtClean="0">
              <a:solidFill>
                <a:srgbClr val="0070C0"/>
              </a:solidFill>
            </a:rPr>
            <a:t>positions</a:t>
          </a:r>
          <a:endParaRPr lang="zh-CN" altLang="en-US" sz="1800" b="1" dirty="0">
            <a:solidFill>
              <a:srgbClr val="0070C0"/>
            </a:solidFill>
          </a:endParaRPr>
        </a:p>
      </dgm:t>
    </dgm:pt>
    <dgm:pt modelId="{A6F98D1E-9FCF-4843-97EF-28F628E5ED15}" type="parTrans" cxnId="{A88540AA-5805-7C41-8D2C-DD34AC51A486}">
      <dgm:prSet/>
      <dgm:spPr/>
      <dgm:t>
        <a:bodyPr/>
        <a:lstStyle/>
        <a:p>
          <a:endParaRPr lang="zh-CN" altLang="en-US"/>
        </a:p>
      </dgm:t>
    </dgm:pt>
    <dgm:pt modelId="{1F347FC9-A0E2-6F40-BB10-D0C67462EC47}" type="sibTrans" cxnId="{A88540AA-5805-7C41-8D2C-DD34AC51A486}">
      <dgm:prSet/>
      <dgm:spPr>
        <a:solidFill>
          <a:schemeClr val="accent5">
            <a:lumMod val="60000"/>
            <a:lumOff val="40000"/>
            <a:alpha val="90000"/>
          </a:schemeClr>
        </a:solidFill>
        <a:ln>
          <a:noFill/>
        </a:ln>
      </dgm:spPr>
      <dgm:t>
        <a:bodyPr/>
        <a:lstStyle/>
        <a:p>
          <a:endParaRPr lang="zh-CN" altLang="en-US"/>
        </a:p>
      </dgm:t>
    </dgm:pt>
    <dgm:pt modelId="{EB6A05BA-1698-7648-A4D0-C47532480C41}">
      <dgm:prSet phldrT="[文本]" custT="1"/>
      <dgm:spPr>
        <a:gradFill rotWithShape="0">
          <a:gsLst>
            <a:gs pos="0">
              <a:schemeClr val="accent5">
                <a:lumMod val="40000"/>
                <a:lumOff val="60000"/>
              </a:schemeClr>
            </a:gs>
            <a:gs pos="0">
              <a:schemeClr val="accent5">
                <a:lumMod val="40000"/>
                <a:lumOff val="60000"/>
              </a:schemeClr>
            </a:gs>
            <a:gs pos="0">
              <a:schemeClr val="accent5">
                <a:lumMod val="40000"/>
                <a:lumOff val="60000"/>
              </a:schemeClr>
            </a:gs>
          </a:gsLst>
        </a:gradFill>
      </dgm:spPr>
      <dgm:t>
        <a:bodyPr/>
        <a:lstStyle/>
        <a:p>
          <a:r>
            <a:rPr lang="en-US" altLang="zh-CN" sz="1800" b="1" dirty="0" smtClean="0">
              <a:solidFill>
                <a:srgbClr val="0070C0"/>
              </a:solidFill>
              <a:latin typeface="+mn-lt"/>
              <a:cs typeface="Arial" panose="020B0604020202020204" pitchFamily="34" charset="0"/>
            </a:rPr>
            <a:t>2</a:t>
          </a:r>
          <a:r>
            <a:rPr lang="en-US" altLang="zh-CN" sz="1800" b="1" baseline="30000" dirty="0" smtClean="0">
              <a:solidFill>
                <a:srgbClr val="0070C0"/>
              </a:solidFill>
              <a:latin typeface="+mn-lt"/>
              <a:cs typeface="Arial" panose="020B0604020202020204" pitchFamily="34" charset="0"/>
            </a:rPr>
            <a:t>nd</a:t>
          </a:r>
          <a:r>
            <a:rPr lang="en-US" altLang="zh-CN" sz="1800" b="1" dirty="0" smtClean="0">
              <a:solidFill>
                <a:srgbClr val="0070C0"/>
              </a:solidFill>
              <a:latin typeface="+mn-lt"/>
              <a:cs typeface="Arial" panose="020B0604020202020204" pitchFamily="34" charset="0"/>
            </a:rPr>
            <a:t> Work shop:  Q4 2018, </a:t>
          </a:r>
          <a:r>
            <a:rPr lang="en-US" sz="1800" b="1" dirty="0" smtClean="0">
              <a:solidFill>
                <a:srgbClr val="0070C0"/>
              </a:solidFill>
              <a:latin typeface="+mn-lt"/>
              <a:cs typeface="Arial" panose="020B0604020202020204" pitchFamily="34" charset="0"/>
            </a:rPr>
            <a:t>few months prior to CPM19-2</a:t>
          </a:r>
        </a:p>
        <a:p>
          <a:r>
            <a:rPr lang="en-US" sz="1800" b="1" dirty="0" smtClean="0">
              <a:solidFill>
                <a:srgbClr val="7030A0"/>
              </a:solidFill>
              <a:latin typeface="+mn-lt"/>
              <a:cs typeface="Arial" panose="020B0604020202020204" pitchFamily="34" charset="0"/>
            </a:rPr>
            <a:t>Presentation of the Draft CPM Report to WRC-19 (explanation of the draft Methods) </a:t>
          </a:r>
          <a:endParaRPr lang="en-US" sz="1800" dirty="0" smtClean="0">
            <a:solidFill>
              <a:srgbClr val="7030A0"/>
            </a:solidFill>
            <a:latin typeface="+mn-lt"/>
            <a:cs typeface="Arial" panose="020B0604020202020204" pitchFamily="34" charset="0"/>
          </a:endParaRPr>
        </a:p>
        <a:p>
          <a:r>
            <a:rPr lang="en-US" sz="1800" b="1" dirty="0" smtClean="0">
              <a:solidFill>
                <a:srgbClr val="0070C0"/>
              </a:solidFill>
              <a:latin typeface="+mn-lt"/>
              <a:cs typeface="Arial" panose="020B0604020202020204" pitchFamily="34" charset="0"/>
            </a:rPr>
            <a:t>Presentation of regional groups, </a:t>
          </a:r>
          <a:r>
            <a:rPr lang="en-GB" altLang="zh-CN" sz="1800" b="1" dirty="0" smtClean="0">
              <a:solidFill>
                <a:srgbClr val="0070C0"/>
              </a:solidFill>
              <a:latin typeface="+mn-lt"/>
              <a:cs typeface="Arial" panose="020B0604020202020204" pitchFamily="34" charset="0"/>
            </a:rPr>
            <a:t>international </a:t>
          </a:r>
          <a:r>
            <a:rPr lang="en-GB" altLang="zh-CN" sz="1800" b="1" dirty="0" err="1" smtClean="0">
              <a:solidFill>
                <a:srgbClr val="0070C0"/>
              </a:solidFill>
              <a:latin typeface="+mn-lt"/>
              <a:cs typeface="Arial" panose="020B0604020202020204" pitchFamily="34" charset="0"/>
            </a:rPr>
            <a:t>organiz</a:t>
          </a:r>
          <a:r>
            <a:rPr lang="en-GB" altLang="zh-CN" sz="1800" b="1" dirty="0" smtClean="0">
              <a:solidFill>
                <a:srgbClr val="0070C0"/>
              </a:solidFill>
              <a:latin typeface="+mn-lt"/>
              <a:cs typeface="Arial" panose="020B0604020202020204" pitchFamily="34" charset="0"/>
            </a:rPr>
            <a:t>. on </a:t>
          </a:r>
          <a:r>
            <a:rPr lang="en-US" sz="1800" b="1" dirty="0" smtClean="0">
              <a:solidFill>
                <a:srgbClr val="0070C0"/>
              </a:solidFill>
              <a:latin typeface="+mn-lt"/>
              <a:cs typeface="Arial" panose="020B0604020202020204" pitchFamily="34" charset="0"/>
            </a:rPr>
            <a:t>positions &amp;  common proposals for CPM-2</a:t>
          </a:r>
          <a:endParaRPr lang="zh-CN" altLang="en-US" sz="1800" b="1" dirty="0">
            <a:solidFill>
              <a:srgbClr val="0070C0"/>
            </a:solidFill>
            <a:latin typeface="+mn-lt"/>
            <a:cs typeface="Arial" panose="020B0604020202020204" pitchFamily="34" charset="0"/>
          </a:endParaRPr>
        </a:p>
      </dgm:t>
    </dgm:pt>
    <dgm:pt modelId="{6AA45E90-233B-3A4B-814F-8B56D0916B52}" type="parTrans" cxnId="{AA724FF7-E049-594F-B01E-9BF47357C44F}">
      <dgm:prSet/>
      <dgm:spPr/>
      <dgm:t>
        <a:bodyPr/>
        <a:lstStyle/>
        <a:p>
          <a:endParaRPr lang="zh-CN" altLang="en-US"/>
        </a:p>
      </dgm:t>
    </dgm:pt>
    <dgm:pt modelId="{281EAC3A-D43E-9742-A63B-2E706DB526A1}" type="sibTrans" cxnId="{AA724FF7-E049-594F-B01E-9BF47357C44F}">
      <dgm:prSet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endParaRPr lang="zh-CN" altLang="en-US"/>
        </a:p>
      </dgm:t>
    </dgm:pt>
    <dgm:pt modelId="{0354D92A-45B7-CC42-AEC5-C8F864BA3ED3}">
      <dgm:prSet phldrT="[文本]" custT="1"/>
      <dgm:spPr>
        <a:gradFill rotWithShape="0">
          <a:gsLst>
            <a:gs pos="0">
              <a:schemeClr val="accent5">
                <a:lumMod val="40000"/>
                <a:lumOff val="60000"/>
              </a:schemeClr>
            </a:gs>
            <a:gs pos="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0">
              <a:schemeClr val="accent5">
                <a:lumMod val="40000"/>
                <a:lumOff val="60000"/>
              </a:schemeClr>
            </a:gs>
          </a:gsLst>
        </a:gradFill>
      </dgm:spPr>
      <dgm:t>
        <a:bodyPr/>
        <a:lstStyle/>
        <a:p>
          <a:pPr algn="l"/>
          <a:r>
            <a:rPr lang="en-US" altLang="zh-CN" sz="1800" b="1" dirty="0" smtClean="0">
              <a:solidFill>
                <a:srgbClr val="0070C0"/>
              </a:solidFill>
            </a:rPr>
            <a:t>3</a:t>
          </a:r>
          <a:r>
            <a:rPr lang="en-US" altLang="zh-CN" sz="1800" b="1" baseline="30000" dirty="0" smtClean="0">
              <a:solidFill>
                <a:srgbClr val="0070C0"/>
              </a:solidFill>
            </a:rPr>
            <a:t>rd</a:t>
          </a:r>
          <a:r>
            <a:rPr lang="en-US" altLang="zh-CN" sz="1800" b="1" dirty="0" smtClean="0">
              <a:solidFill>
                <a:srgbClr val="0070C0"/>
              </a:solidFill>
            </a:rPr>
            <a:t>  Workshop: Q3 2019, </a:t>
          </a:r>
          <a:r>
            <a:rPr lang="en-US" sz="1800" b="1" dirty="0" smtClean="0">
              <a:solidFill>
                <a:srgbClr val="0070C0"/>
              </a:solidFill>
            </a:rPr>
            <a:t>few months prior to WRC-19</a:t>
          </a:r>
        </a:p>
        <a:p>
          <a:pPr algn="l"/>
          <a:r>
            <a:rPr lang="en-US" sz="1800" b="1" dirty="0" smtClean="0">
              <a:solidFill>
                <a:srgbClr val="7030A0"/>
              </a:solidFill>
            </a:rPr>
            <a:t>Presentation of CPM &amp; Director’s Reports to WRC-19 </a:t>
          </a:r>
        </a:p>
        <a:p>
          <a:pPr algn="l"/>
          <a:r>
            <a:rPr lang="en-US" sz="1800" b="1" dirty="0" smtClean="0">
              <a:solidFill>
                <a:srgbClr val="0070C0"/>
              </a:solidFill>
              <a:latin typeface="+mn-lt"/>
              <a:cs typeface="Arial" panose="020B0604020202020204" pitchFamily="34" charset="0"/>
            </a:rPr>
            <a:t>Presentation of regional groups, </a:t>
          </a:r>
          <a:r>
            <a:rPr lang="en-GB" altLang="zh-CN" sz="1800" b="1" dirty="0" smtClean="0">
              <a:solidFill>
                <a:srgbClr val="0070C0"/>
              </a:solidFill>
              <a:latin typeface="+mn-lt"/>
              <a:cs typeface="Arial" panose="020B0604020202020204" pitchFamily="34" charset="0"/>
            </a:rPr>
            <a:t>international organizations on </a:t>
          </a:r>
          <a:r>
            <a:rPr lang="en-US" sz="1800" b="1" dirty="0" smtClean="0">
              <a:solidFill>
                <a:srgbClr val="0070C0"/>
              </a:solidFill>
              <a:latin typeface="+mn-lt"/>
              <a:cs typeface="Arial" panose="020B0604020202020204" pitchFamily="34" charset="0"/>
            </a:rPr>
            <a:t>positions, common proposals to WRC</a:t>
          </a:r>
          <a:endParaRPr lang="zh-CN" altLang="en-US" sz="1800" b="1" dirty="0">
            <a:solidFill>
              <a:srgbClr val="0070C0"/>
            </a:solidFill>
          </a:endParaRPr>
        </a:p>
      </dgm:t>
    </dgm:pt>
    <dgm:pt modelId="{014CCA70-3737-0043-95B2-DF5608355E54}" type="parTrans" cxnId="{3A784B42-4A42-4448-8A90-F335602F8EAB}">
      <dgm:prSet/>
      <dgm:spPr/>
      <dgm:t>
        <a:bodyPr/>
        <a:lstStyle/>
        <a:p>
          <a:endParaRPr lang="zh-CN" altLang="en-US"/>
        </a:p>
      </dgm:t>
    </dgm:pt>
    <dgm:pt modelId="{51C8F678-0B14-494A-B9DF-16D490613016}" type="sibTrans" cxnId="{3A784B42-4A42-4448-8A90-F335602F8EAB}">
      <dgm:prSet/>
      <dgm:spPr/>
      <dgm:t>
        <a:bodyPr/>
        <a:lstStyle/>
        <a:p>
          <a:endParaRPr lang="zh-CN" altLang="en-US"/>
        </a:p>
      </dgm:t>
    </dgm:pt>
    <dgm:pt modelId="{A9776DBE-7434-BF47-A050-1779632C88FB}" type="pres">
      <dgm:prSet presAssocID="{00580F5A-5C61-B547-93A8-795443B2561A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327DE922-5793-BB4A-926B-1621FE084CDA}" type="pres">
      <dgm:prSet presAssocID="{00580F5A-5C61-B547-93A8-795443B2561A}" presName="dummyMaxCanvas" presStyleCnt="0">
        <dgm:presLayoutVars/>
      </dgm:prSet>
      <dgm:spPr/>
    </dgm:pt>
    <dgm:pt modelId="{C04102CF-F89B-3040-942C-F3D770130D04}" type="pres">
      <dgm:prSet presAssocID="{00580F5A-5C61-B547-93A8-795443B2561A}" presName="ThreeNodes_1" presStyleLbl="node1" presStyleIdx="0" presStyleCnt="3" custScaleX="101255" custScaleY="92020" custLinFactNeighborX="-218" custLinFactNeighborY="-37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E6B0D23-B969-E941-9539-04E08A1EC51F}" type="pres">
      <dgm:prSet presAssocID="{00580F5A-5C61-B547-93A8-795443B2561A}" presName="ThreeNodes_2" presStyleLbl="node1" presStyleIdx="1" presStyleCnt="3" custScaleX="104313" custScaleY="112362" custLinFactNeighborX="-79" custLinFactNeighborY="-168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7424CBE-832F-BE41-BC15-3BD7B16A5F21}" type="pres">
      <dgm:prSet presAssocID="{00580F5A-5C61-B547-93A8-795443B2561A}" presName="ThreeNodes_3" presStyleLbl="node1" presStyleIdx="2" presStyleCnt="3" custScaleX="10181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9911556-522D-F543-B51F-00F3690730F4}" type="pres">
      <dgm:prSet presAssocID="{00580F5A-5C61-B547-93A8-795443B2561A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F491A3C-199C-364D-98D2-0F2ADDD7B3FB}" type="pres">
      <dgm:prSet presAssocID="{00580F5A-5C61-B547-93A8-795443B2561A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C9C9111-90E1-1B44-8F45-FA8FCAAE9DC6}" type="pres">
      <dgm:prSet presAssocID="{00580F5A-5C61-B547-93A8-795443B2561A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27EE05A-AD2C-C44F-9429-1AB9F8CA5F5B}" type="pres">
      <dgm:prSet presAssocID="{00580F5A-5C61-B547-93A8-795443B2561A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85F548E-636A-E940-BF22-352661D1B895}" type="pres">
      <dgm:prSet presAssocID="{00580F5A-5C61-B547-93A8-795443B2561A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3A784B42-4A42-4448-8A90-F335602F8EAB}" srcId="{00580F5A-5C61-B547-93A8-795443B2561A}" destId="{0354D92A-45B7-CC42-AEC5-C8F864BA3ED3}" srcOrd="2" destOrd="0" parTransId="{014CCA70-3737-0043-95B2-DF5608355E54}" sibTransId="{51C8F678-0B14-494A-B9DF-16D490613016}"/>
    <dgm:cxn modelId="{AA724FF7-E049-594F-B01E-9BF47357C44F}" srcId="{00580F5A-5C61-B547-93A8-795443B2561A}" destId="{EB6A05BA-1698-7648-A4D0-C47532480C41}" srcOrd="1" destOrd="0" parTransId="{6AA45E90-233B-3A4B-814F-8B56D0916B52}" sibTransId="{281EAC3A-D43E-9742-A63B-2E706DB526A1}"/>
    <dgm:cxn modelId="{DB06AD96-159F-4749-84C6-6BB3613A5594}" type="presOf" srcId="{1F347FC9-A0E2-6F40-BB10-D0C67462EC47}" destId="{69911556-522D-F543-B51F-00F3690730F4}" srcOrd="0" destOrd="0" presId="urn:microsoft.com/office/officeart/2005/8/layout/vProcess5"/>
    <dgm:cxn modelId="{DEB261E5-97F9-4B57-BDD4-066F69FA3A03}" type="presOf" srcId="{0354D92A-45B7-CC42-AEC5-C8F864BA3ED3}" destId="{285F548E-636A-E940-BF22-352661D1B895}" srcOrd="1" destOrd="0" presId="urn:microsoft.com/office/officeart/2005/8/layout/vProcess5"/>
    <dgm:cxn modelId="{714A0A14-EA77-4296-B483-FE270A4C79C9}" type="presOf" srcId="{00580F5A-5C61-B547-93A8-795443B2561A}" destId="{A9776DBE-7434-BF47-A050-1779632C88FB}" srcOrd="0" destOrd="0" presId="urn:microsoft.com/office/officeart/2005/8/layout/vProcess5"/>
    <dgm:cxn modelId="{717CD306-1ADC-4A58-9ED0-6A741DFEB2A1}" type="presOf" srcId="{0354D92A-45B7-CC42-AEC5-C8F864BA3ED3}" destId="{87424CBE-832F-BE41-BC15-3BD7B16A5F21}" srcOrd="0" destOrd="0" presId="urn:microsoft.com/office/officeart/2005/8/layout/vProcess5"/>
    <dgm:cxn modelId="{F0D0A38C-49D7-4916-A5D8-7ECD1D9A127A}" type="presOf" srcId="{EB6A05BA-1698-7648-A4D0-C47532480C41}" destId="{B27EE05A-AD2C-C44F-9429-1AB9F8CA5F5B}" srcOrd="1" destOrd="0" presId="urn:microsoft.com/office/officeart/2005/8/layout/vProcess5"/>
    <dgm:cxn modelId="{F00B27C4-FCA9-4F64-837C-42D4FF618DFC}" type="presOf" srcId="{281EAC3A-D43E-9742-A63B-2E706DB526A1}" destId="{3F491A3C-199C-364D-98D2-0F2ADDD7B3FB}" srcOrd="0" destOrd="0" presId="urn:microsoft.com/office/officeart/2005/8/layout/vProcess5"/>
    <dgm:cxn modelId="{1CBFC0BE-E631-401B-959F-6736C01D8AB9}" type="presOf" srcId="{EB6A05BA-1698-7648-A4D0-C47532480C41}" destId="{8E6B0D23-B969-E941-9539-04E08A1EC51F}" srcOrd="0" destOrd="0" presId="urn:microsoft.com/office/officeart/2005/8/layout/vProcess5"/>
    <dgm:cxn modelId="{A88540AA-5805-7C41-8D2C-DD34AC51A486}" srcId="{00580F5A-5C61-B547-93A8-795443B2561A}" destId="{E682566E-5168-D141-AFC3-2B715712A617}" srcOrd="0" destOrd="0" parTransId="{A6F98D1E-9FCF-4843-97EF-28F628E5ED15}" sibTransId="{1F347FC9-A0E2-6F40-BB10-D0C67462EC47}"/>
    <dgm:cxn modelId="{578EF7EA-F4E9-45DA-96B6-5F7452CBAA12}" type="presOf" srcId="{E682566E-5168-D141-AFC3-2B715712A617}" destId="{C04102CF-F89B-3040-942C-F3D770130D04}" srcOrd="0" destOrd="0" presId="urn:microsoft.com/office/officeart/2005/8/layout/vProcess5"/>
    <dgm:cxn modelId="{E5F35B93-7C0D-4D95-8A9A-B4E3F91B4FE6}" type="presOf" srcId="{E682566E-5168-D141-AFC3-2B715712A617}" destId="{9C9C9111-90E1-1B44-8F45-FA8FCAAE9DC6}" srcOrd="1" destOrd="0" presId="urn:microsoft.com/office/officeart/2005/8/layout/vProcess5"/>
    <dgm:cxn modelId="{315DA056-5981-4261-A170-BAEF3EBF1D10}" type="presParOf" srcId="{A9776DBE-7434-BF47-A050-1779632C88FB}" destId="{327DE922-5793-BB4A-926B-1621FE084CDA}" srcOrd="0" destOrd="0" presId="urn:microsoft.com/office/officeart/2005/8/layout/vProcess5"/>
    <dgm:cxn modelId="{B7CDE30A-E9A6-428F-9FA2-A1DA417F4C0D}" type="presParOf" srcId="{A9776DBE-7434-BF47-A050-1779632C88FB}" destId="{C04102CF-F89B-3040-942C-F3D770130D04}" srcOrd="1" destOrd="0" presId="urn:microsoft.com/office/officeart/2005/8/layout/vProcess5"/>
    <dgm:cxn modelId="{14492964-745E-47C8-8AE7-6ECE7ACE05A1}" type="presParOf" srcId="{A9776DBE-7434-BF47-A050-1779632C88FB}" destId="{8E6B0D23-B969-E941-9539-04E08A1EC51F}" srcOrd="2" destOrd="0" presId="urn:microsoft.com/office/officeart/2005/8/layout/vProcess5"/>
    <dgm:cxn modelId="{A46BCAC6-B3B2-4CF5-AA84-20FE7CAE27AF}" type="presParOf" srcId="{A9776DBE-7434-BF47-A050-1779632C88FB}" destId="{87424CBE-832F-BE41-BC15-3BD7B16A5F21}" srcOrd="3" destOrd="0" presId="urn:microsoft.com/office/officeart/2005/8/layout/vProcess5"/>
    <dgm:cxn modelId="{A53C4230-7FA2-4269-958F-32D4CAB76D82}" type="presParOf" srcId="{A9776DBE-7434-BF47-A050-1779632C88FB}" destId="{69911556-522D-F543-B51F-00F3690730F4}" srcOrd="4" destOrd="0" presId="urn:microsoft.com/office/officeart/2005/8/layout/vProcess5"/>
    <dgm:cxn modelId="{853282FA-FE04-421E-AE44-A11B6B5D1577}" type="presParOf" srcId="{A9776DBE-7434-BF47-A050-1779632C88FB}" destId="{3F491A3C-199C-364D-98D2-0F2ADDD7B3FB}" srcOrd="5" destOrd="0" presId="urn:microsoft.com/office/officeart/2005/8/layout/vProcess5"/>
    <dgm:cxn modelId="{D0C7296F-5E1B-4C1E-B91D-EE450F01606F}" type="presParOf" srcId="{A9776DBE-7434-BF47-A050-1779632C88FB}" destId="{9C9C9111-90E1-1B44-8F45-FA8FCAAE9DC6}" srcOrd="6" destOrd="0" presId="urn:microsoft.com/office/officeart/2005/8/layout/vProcess5"/>
    <dgm:cxn modelId="{45D92C76-3A42-44B4-988C-42CA8B5C7100}" type="presParOf" srcId="{A9776DBE-7434-BF47-A050-1779632C88FB}" destId="{B27EE05A-AD2C-C44F-9429-1AB9F8CA5F5B}" srcOrd="7" destOrd="0" presId="urn:microsoft.com/office/officeart/2005/8/layout/vProcess5"/>
    <dgm:cxn modelId="{38A54B3B-063D-4319-861E-4AA25AC4FF99}" type="presParOf" srcId="{A9776DBE-7434-BF47-A050-1779632C88FB}" destId="{285F548E-636A-E940-BF22-352661D1B895}" srcOrd="8" destOrd="0" presId="urn:microsoft.com/office/officeart/2005/8/layout/vProcess5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4102CF-F89B-3040-942C-F3D770130D04}">
      <dsp:nvSpPr>
        <dsp:cNvPr id="0" name=""/>
        <dsp:cNvSpPr/>
      </dsp:nvSpPr>
      <dsp:spPr>
        <a:xfrm>
          <a:off x="-54488" y="62040"/>
          <a:ext cx="7190968" cy="1579675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b="1" u="none" kern="1200" dirty="0" smtClean="0">
              <a:solidFill>
                <a:srgbClr val="0070C0"/>
              </a:solidFill>
            </a:rPr>
            <a:t>1</a:t>
          </a:r>
          <a:r>
            <a:rPr lang="en-US" altLang="zh-CN" sz="1800" b="1" u="none" kern="1200" baseline="30000" dirty="0" smtClean="0">
              <a:solidFill>
                <a:srgbClr val="0070C0"/>
              </a:solidFill>
            </a:rPr>
            <a:t>st</a:t>
          </a:r>
          <a:r>
            <a:rPr lang="en-US" altLang="zh-CN" sz="1800" b="1" u="none" kern="1200" dirty="0" smtClean="0">
              <a:solidFill>
                <a:srgbClr val="0070C0"/>
              </a:solidFill>
            </a:rPr>
            <a:t> Workshop: 21 – 22 November 2017</a:t>
          </a:r>
          <a:endParaRPr lang="en-US" sz="1800" b="1" u="none" kern="1200" dirty="0" smtClean="0">
            <a:solidFill>
              <a:srgbClr val="0070C0"/>
            </a:solidFill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7030A0"/>
              </a:solidFill>
            </a:rPr>
            <a:t>Presentation and review of the on-going preparatory studies of the ITU-R responsible groups for CPM-19 </a:t>
          </a:r>
          <a:endParaRPr lang="en-US" sz="1800" kern="1200" dirty="0" smtClean="0">
            <a:solidFill>
              <a:srgbClr val="7030A0"/>
            </a:solidFill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70C0"/>
              </a:solidFill>
            </a:rPr>
            <a:t>Presentation of regional groups, </a:t>
          </a:r>
          <a:r>
            <a:rPr lang="en-GB" altLang="zh-CN" sz="1800" b="1" kern="1200" dirty="0" smtClean="0">
              <a:solidFill>
                <a:srgbClr val="0070C0"/>
              </a:solidFill>
            </a:rPr>
            <a:t>international organizations like ICAO, IMO, WMO on their </a:t>
          </a:r>
          <a:r>
            <a:rPr lang="en-US" sz="1800" b="1" kern="1200" dirty="0" smtClean="0">
              <a:solidFill>
                <a:srgbClr val="0070C0"/>
              </a:solidFill>
            </a:rPr>
            <a:t>positions</a:t>
          </a:r>
          <a:endParaRPr lang="zh-CN" altLang="en-US" sz="1800" b="1" kern="1200" dirty="0">
            <a:solidFill>
              <a:srgbClr val="0070C0"/>
            </a:solidFill>
          </a:endParaRPr>
        </a:p>
      </dsp:txBody>
      <dsp:txXfrm>
        <a:off x="-8221" y="108307"/>
        <a:ext cx="5324591" cy="1487141"/>
      </dsp:txXfrm>
    </dsp:sp>
    <dsp:sp modelId="{8E6B0D23-B969-E941-9539-04E08A1EC51F}">
      <dsp:nvSpPr>
        <dsp:cNvPr id="0" name=""/>
        <dsp:cNvSpPr/>
      </dsp:nvSpPr>
      <dsp:spPr>
        <a:xfrm>
          <a:off x="457946" y="1867795"/>
          <a:ext cx="7408142" cy="19288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lumMod val="40000"/>
                <a:lumOff val="60000"/>
              </a:schemeClr>
            </a:gs>
            <a:gs pos="0">
              <a:schemeClr val="accent5">
                <a:lumMod val="40000"/>
                <a:lumOff val="60000"/>
              </a:schemeClr>
            </a:gs>
            <a:gs pos="0">
              <a:schemeClr val="accent5">
                <a:lumMod val="40000"/>
                <a:lumOff val="6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b="1" kern="1200" dirty="0" smtClean="0">
              <a:solidFill>
                <a:srgbClr val="0070C0"/>
              </a:solidFill>
              <a:latin typeface="+mn-lt"/>
              <a:cs typeface="Arial" panose="020B0604020202020204" pitchFamily="34" charset="0"/>
            </a:rPr>
            <a:t>2</a:t>
          </a:r>
          <a:r>
            <a:rPr lang="en-US" altLang="zh-CN" sz="1800" b="1" kern="1200" baseline="30000" dirty="0" smtClean="0">
              <a:solidFill>
                <a:srgbClr val="0070C0"/>
              </a:solidFill>
              <a:latin typeface="+mn-lt"/>
              <a:cs typeface="Arial" panose="020B0604020202020204" pitchFamily="34" charset="0"/>
            </a:rPr>
            <a:t>nd</a:t>
          </a:r>
          <a:r>
            <a:rPr lang="en-US" altLang="zh-CN" sz="1800" b="1" kern="1200" dirty="0" smtClean="0">
              <a:solidFill>
                <a:srgbClr val="0070C0"/>
              </a:solidFill>
              <a:latin typeface="+mn-lt"/>
              <a:cs typeface="Arial" panose="020B0604020202020204" pitchFamily="34" charset="0"/>
            </a:rPr>
            <a:t> Work shop:  Q4 2018, </a:t>
          </a:r>
          <a:r>
            <a:rPr lang="en-US" sz="1800" b="1" kern="1200" dirty="0" smtClean="0">
              <a:solidFill>
                <a:srgbClr val="0070C0"/>
              </a:solidFill>
              <a:latin typeface="+mn-lt"/>
              <a:cs typeface="Arial" panose="020B0604020202020204" pitchFamily="34" charset="0"/>
            </a:rPr>
            <a:t>few months prior to CPM19-2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7030A0"/>
              </a:solidFill>
              <a:latin typeface="+mn-lt"/>
              <a:cs typeface="Arial" panose="020B0604020202020204" pitchFamily="34" charset="0"/>
            </a:rPr>
            <a:t>Presentation of the Draft CPM Report to WRC-19 (explanation of the draft Methods) </a:t>
          </a:r>
          <a:endParaRPr lang="en-US" sz="1800" kern="1200" dirty="0" smtClean="0">
            <a:solidFill>
              <a:srgbClr val="7030A0"/>
            </a:solidFill>
            <a:latin typeface="+mn-lt"/>
            <a:cs typeface="Arial" panose="020B0604020202020204" pitchFamily="34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70C0"/>
              </a:solidFill>
              <a:latin typeface="+mn-lt"/>
              <a:cs typeface="Arial" panose="020B0604020202020204" pitchFamily="34" charset="0"/>
            </a:rPr>
            <a:t>Presentation of regional groups, </a:t>
          </a:r>
          <a:r>
            <a:rPr lang="en-GB" altLang="zh-CN" sz="1800" b="1" kern="1200" dirty="0" smtClean="0">
              <a:solidFill>
                <a:srgbClr val="0070C0"/>
              </a:solidFill>
              <a:latin typeface="+mn-lt"/>
              <a:cs typeface="Arial" panose="020B0604020202020204" pitchFamily="34" charset="0"/>
            </a:rPr>
            <a:t>international </a:t>
          </a:r>
          <a:r>
            <a:rPr lang="en-GB" altLang="zh-CN" sz="1800" b="1" kern="1200" dirty="0" err="1" smtClean="0">
              <a:solidFill>
                <a:srgbClr val="0070C0"/>
              </a:solidFill>
              <a:latin typeface="+mn-lt"/>
              <a:cs typeface="Arial" panose="020B0604020202020204" pitchFamily="34" charset="0"/>
            </a:rPr>
            <a:t>organiz</a:t>
          </a:r>
          <a:r>
            <a:rPr lang="en-GB" altLang="zh-CN" sz="1800" b="1" kern="1200" dirty="0" smtClean="0">
              <a:solidFill>
                <a:srgbClr val="0070C0"/>
              </a:solidFill>
              <a:latin typeface="+mn-lt"/>
              <a:cs typeface="Arial" panose="020B0604020202020204" pitchFamily="34" charset="0"/>
            </a:rPr>
            <a:t>. on </a:t>
          </a:r>
          <a:r>
            <a:rPr lang="en-US" sz="1800" b="1" kern="1200" dirty="0" smtClean="0">
              <a:solidFill>
                <a:srgbClr val="0070C0"/>
              </a:solidFill>
              <a:latin typeface="+mn-lt"/>
              <a:cs typeface="Arial" panose="020B0604020202020204" pitchFamily="34" charset="0"/>
            </a:rPr>
            <a:t>positions &amp;  common proposals for CPM-2</a:t>
          </a:r>
          <a:endParaRPr lang="zh-CN" altLang="en-US" sz="1800" b="1" kern="1200" dirty="0">
            <a:solidFill>
              <a:srgbClr val="0070C0"/>
            </a:solidFill>
            <a:latin typeface="+mn-lt"/>
            <a:cs typeface="Arial" panose="020B0604020202020204" pitchFamily="34" charset="0"/>
          </a:endParaRPr>
        </a:p>
      </dsp:txBody>
      <dsp:txXfrm>
        <a:off x="514441" y="1924290"/>
        <a:ext cx="5477534" cy="1815889"/>
      </dsp:txXfrm>
    </dsp:sp>
    <dsp:sp modelId="{87424CBE-832F-BE41-BC15-3BD7B16A5F21}">
      <dsp:nvSpPr>
        <dsp:cNvPr id="0" name=""/>
        <dsp:cNvSpPr/>
      </dsp:nvSpPr>
      <dsp:spPr>
        <a:xfrm>
          <a:off x="1178927" y="4005553"/>
          <a:ext cx="7230667" cy="17166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lumMod val="40000"/>
                <a:lumOff val="60000"/>
              </a:schemeClr>
            </a:gs>
            <a:gs pos="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0">
              <a:schemeClr val="accent5">
                <a:lumMod val="40000"/>
                <a:lumOff val="6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b="1" kern="1200" dirty="0" smtClean="0">
              <a:solidFill>
                <a:srgbClr val="0070C0"/>
              </a:solidFill>
            </a:rPr>
            <a:t>3</a:t>
          </a:r>
          <a:r>
            <a:rPr lang="en-US" altLang="zh-CN" sz="1800" b="1" kern="1200" baseline="30000" dirty="0" smtClean="0">
              <a:solidFill>
                <a:srgbClr val="0070C0"/>
              </a:solidFill>
            </a:rPr>
            <a:t>rd</a:t>
          </a:r>
          <a:r>
            <a:rPr lang="en-US" altLang="zh-CN" sz="1800" b="1" kern="1200" dirty="0" smtClean="0">
              <a:solidFill>
                <a:srgbClr val="0070C0"/>
              </a:solidFill>
            </a:rPr>
            <a:t>  Workshop: Q3 2019, </a:t>
          </a:r>
          <a:r>
            <a:rPr lang="en-US" sz="1800" b="1" kern="1200" dirty="0" smtClean="0">
              <a:solidFill>
                <a:srgbClr val="0070C0"/>
              </a:solidFill>
            </a:rPr>
            <a:t>few months prior to WRC-19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7030A0"/>
              </a:solidFill>
            </a:rPr>
            <a:t>Presentation of CPM &amp; Director’s Reports to WRC-19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70C0"/>
              </a:solidFill>
              <a:latin typeface="+mn-lt"/>
              <a:cs typeface="Arial" panose="020B0604020202020204" pitchFamily="34" charset="0"/>
            </a:rPr>
            <a:t>Presentation of regional groups, </a:t>
          </a:r>
          <a:r>
            <a:rPr lang="en-GB" altLang="zh-CN" sz="1800" b="1" kern="1200" dirty="0" smtClean="0">
              <a:solidFill>
                <a:srgbClr val="0070C0"/>
              </a:solidFill>
              <a:latin typeface="+mn-lt"/>
              <a:cs typeface="Arial" panose="020B0604020202020204" pitchFamily="34" charset="0"/>
            </a:rPr>
            <a:t>international organizations on </a:t>
          </a:r>
          <a:r>
            <a:rPr lang="en-US" sz="1800" b="1" kern="1200" dirty="0" smtClean="0">
              <a:solidFill>
                <a:srgbClr val="0070C0"/>
              </a:solidFill>
              <a:latin typeface="+mn-lt"/>
              <a:cs typeface="Arial" panose="020B0604020202020204" pitchFamily="34" charset="0"/>
            </a:rPr>
            <a:t>positions, common proposals to WRC</a:t>
          </a:r>
          <a:endParaRPr lang="zh-CN" altLang="en-US" sz="1800" b="1" kern="1200" dirty="0">
            <a:solidFill>
              <a:srgbClr val="0070C0"/>
            </a:solidFill>
          </a:endParaRPr>
        </a:p>
      </dsp:txBody>
      <dsp:txXfrm>
        <a:off x="1229206" y="4055832"/>
        <a:ext cx="5356035" cy="1616107"/>
      </dsp:txXfrm>
    </dsp:sp>
    <dsp:sp modelId="{69911556-522D-F543-B51F-00F3690730F4}">
      <dsp:nvSpPr>
        <dsp:cNvPr id="0" name=""/>
        <dsp:cNvSpPr/>
      </dsp:nvSpPr>
      <dsp:spPr>
        <a:xfrm>
          <a:off x="5976082" y="1301804"/>
          <a:ext cx="1115832" cy="1115832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lumMod val="60000"/>
            <a:lumOff val="40000"/>
            <a:alpha val="90000"/>
          </a:scheme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3600" kern="1200"/>
        </a:p>
      </dsp:txBody>
      <dsp:txXfrm>
        <a:off x="6227144" y="1301804"/>
        <a:ext cx="613708" cy="839664"/>
      </dsp:txXfrm>
    </dsp:sp>
    <dsp:sp modelId="{3F491A3C-199C-364D-98D2-0F2ADDD7B3FB}">
      <dsp:nvSpPr>
        <dsp:cNvPr id="0" name=""/>
        <dsp:cNvSpPr/>
      </dsp:nvSpPr>
      <dsp:spPr>
        <a:xfrm>
          <a:off x="6602715" y="3293137"/>
          <a:ext cx="1115832" cy="1115832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lumMod val="60000"/>
            <a:lumOff val="40000"/>
            <a:alpha val="9000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3600" kern="1200"/>
        </a:p>
      </dsp:txBody>
      <dsp:txXfrm>
        <a:off x="6853777" y="3293137"/>
        <a:ext cx="613708" cy="8396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167A17-0829-4377-93AC-57CA05CCCC24}" type="datetimeFigureOut">
              <a:rPr lang="en-US" smtClean="0"/>
              <a:t>09/09/2017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607766-402F-43E9-AD5D-80D9A5754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9493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0D033C-8BA3-446B-89B5-F7F699678851}" type="datetimeFigureOut">
              <a:rPr lang="en-US" smtClean="0"/>
              <a:t>09/09/2017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8775" cy="38893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511FDB-88C1-44D0-B5F3-1C73F8DCB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766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11FDB-88C1-44D0-B5F3-1C73F8DCB1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3321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11FDB-88C1-44D0-B5F3-1C73F8DCB18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6739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11FDB-88C1-44D0-B5F3-1C73F8DCB18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844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11FDB-88C1-44D0-B5F3-1C73F8DCB18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8868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11FDB-88C1-44D0-B5F3-1C73F8DCB18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1974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11FDB-88C1-44D0-B5F3-1C73F8DCB18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87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11FDB-88C1-44D0-B5F3-1C73F8DCB18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4848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11FDB-88C1-44D0-B5F3-1C73F8DCB18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0897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baseline="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11FDB-88C1-44D0-B5F3-1C73F8DCB18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5409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11FDB-88C1-44D0-B5F3-1C73F8DCB18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20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11FDB-88C1-44D0-B5F3-1C73F8DCB18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625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F8097-C128-412F-8DAD-0D19B42935B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146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11FDB-88C1-44D0-B5F3-1C73F8DCB18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935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11FDB-88C1-44D0-B5F3-1C73F8DCB18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3138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11FDB-88C1-44D0-B5F3-1C73F8DCB18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8335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11FDB-88C1-44D0-B5F3-1C73F8DCB18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7153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11FDB-88C1-44D0-B5F3-1C73F8DCB18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154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11FDB-88C1-44D0-B5F3-1C73F8DCB18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722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1608" y="3858517"/>
            <a:ext cx="910639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2A7D1-3846-1740-ABF2-3FBE04AE4A64}" type="datetimeFigureOut">
              <a:rPr lang="en-US" smtClean="0"/>
              <a:t>09/09/2017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4C73E-4BB5-7340-8605-B0A5E253A1C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5" r="20492"/>
          <a:stretch/>
        </p:blipFill>
        <p:spPr>
          <a:xfrm>
            <a:off x="275336" y="169863"/>
            <a:ext cx="942109" cy="97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59853"/>
            <a:ext cx="2080779" cy="1583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594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2A7D1-3846-1740-ABF2-3FBE04AE4A64}" type="datetimeFigureOut">
              <a:rPr lang="en-US" smtClean="0"/>
              <a:t>09/09/2017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4C73E-4BB5-7340-8605-B0A5E253A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821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2A7D1-3846-1740-ABF2-3FBE04AE4A64}" type="datetimeFigureOut">
              <a:rPr lang="en-US" smtClean="0"/>
              <a:t>09/09/2017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4C73E-4BB5-7340-8605-B0A5E253A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736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Clr>
                <a:srgbClr val="0070C0"/>
              </a:buClr>
              <a:buFont typeface="Wingdings" panose="05000000000000000000" pitchFamily="2" charset="2"/>
              <a:buChar char="Ø"/>
              <a:defRPr/>
            </a:lvl1pPr>
            <a:lvl2pPr marL="685800" indent="-228600">
              <a:buClr>
                <a:srgbClr val="0070C0"/>
              </a:buClr>
              <a:buFont typeface="Wingdings" panose="05000000000000000000" pitchFamily="2" charset="2"/>
              <a:buChar char="§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2A7D1-3846-1740-ABF2-3FBE04AE4A64}" type="datetimeFigureOut">
              <a:rPr lang="en-US" smtClean="0"/>
              <a:t>09/09/2017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4C73E-4BB5-7340-8605-B0A5E253A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267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2A7D1-3846-1740-ABF2-3FBE04AE4A64}" type="datetimeFigureOut">
              <a:rPr lang="en-US" smtClean="0"/>
              <a:t>09/09/2017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4C73E-4BB5-7340-8605-B0A5E253A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260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2A7D1-3846-1740-ABF2-3FBE04AE4A64}" type="datetimeFigureOut">
              <a:rPr lang="en-US" smtClean="0"/>
              <a:t>09/09/2017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4C73E-4BB5-7340-8605-B0A5E253A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027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2A7D1-3846-1740-ABF2-3FBE04AE4A64}" type="datetimeFigureOut">
              <a:rPr lang="en-US" smtClean="0"/>
              <a:t>09/09/2017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4C73E-4BB5-7340-8605-B0A5E253A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149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2A7D1-3846-1740-ABF2-3FBE04AE4A64}" type="datetimeFigureOut">
              <a:rPr lang="en-US" smtClean="0"/>
              <a:t>09/09/2017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4C73E-4BB5-7340-8605-B0A5E253A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117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2A7D1-3846-1740-ABF2-3FBE04AE4A64}" type="datetimeFigureOut">
              <a:rPr lang="en-US" smtClean="0"/>
              <a:t>09/09/2017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4C73E-4BB5-7340-8605-B0A5E253A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17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2A7D1-3846-1740-ABF2-3FBE04AE4A64}" type="datetimeFigureOut">
              <a:rPr lang="en-US" smtClean="0"/>
              <a:t>09/09/2017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4C73E-4BB5-7340-8605-B0A5E253A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867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2A7D1-3846-1740-ABF2-3FBE04AE4A64}" type="datetimeFigureOut">
              <a:rPr lang="en-US" smtClean="0"/>
              <a:t>09/09/2017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4C73E-4BB5-7340-8605-B0A5E253A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99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2A7D1-3846-1740-ABF2-3FBE04AE4A64}" type="datetimeFigureOut">
              <a:rPr lang="en-US" smtClean="0"/>
              <a:t>09/09/2017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4C73E-4BB5-7340-8605-B0A5E253A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177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80661" y="20010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2216603" y="328629"/>
            <a:ext cx="7791450" cy="126539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marL="0"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500" b="1" kern="0" dirty="0">
                <a:solidFill>
                  <a:srgbClr val="4F81BD"/>
                </a:solidFill>
                <a:latin typeface="+mn-lt"/>
                <a:ea typeface="+mn-ea"/>
                <a:cs typeface="Arial"/>
              </a:defRPr>
            </a:lvl1pPr>
          </a:lstStyle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EUR/NAT MID Preparatory Workshop to ITU World Radiocommunication Conference 2019 (WRC-19)</a:t>
            </a:r>
          </a:p>
          <a:p>
            <a:pPr algn="ctr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Paris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, 11 – 12 September 2017</a:t>
            </a:r>
          </a:p>
        </p:txBody>
      </p:sp>
      <p:sp>
        <p:nvSpPr>
          <p:cNvPr id="7" name="Title 3"/>
          <p:cNvSpPr>
            <a:spLocks noGrp="1"/>
          </p:cNvSpPr>
          <p:nvPr>
            <p:ph type="ctrTitle"/>
          </p:nvPr>
        </p:nvSpPr>
        <p:spPr>
          <a:xfrm>
            <a:off x="1661351" y="2477174"/>
            <a:ext cx="8901954" cy="2444341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+mn-lt"/>
              </a:rPr>
              <a:t>ITU </a:t>
            </a:r>
            <a:r>
              <a:rPr lang="en-US" sz="3200" b="1" dirty="0">
                <a:solidFill>
                  <a:srgbClr val="0070C0"/>
                </a:solidFill>
                <a:latin typeface="+mn-lt"/>
              </a:rPr>
              <a:t>Preparatory process towards </a:t>
            </a:r>
            <a:r>
              <a:rPr lang="en-US" sz="3200" b="1" dirty="0" smtClean="0">
                <a:solidFill>
                  <a:srgbClr val="0070C0"/>
                </a:solidFill>
                <a:latin typeface="+mn-lt"/>
              </a:rPr>
              <a:t>WRC-19</a:t>
            </a:r>
            <a:r>
              <a:rPr lang="en-US" sz="3600" b="1" dirty="0" smtClean="0">
                <a:solidFill>
                  <a:schemeClr val="accent1"/>
                </a:solidFill>
                <a:latin typeface="+mn-lt"/>
              </a:rPr>
              <a:t/>
            </a:r>
            <a:br>
              <a:rPr lang="en-US" sz="3600" b="1" dirty="0" smtClean="0">
                <a:solidFill>
                  <a:schemeClr val="accent1"/>
                </a:solidFill>
                <a:latin typeface="+mn-lt"/>
              </a:rPr>
            </a:b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en-US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Subtitle 4"/>
          <p:cNvSpPr>
            <a:spLocks noGrp="1"/>
          </p:cNvSpPr>
          <p:nvPr>
            <p:ph type="subTitle" idx="1"/>
          </p:nvPr>
        </p:nvSpPr>
        <p:spPr>
          <a:xfrm>
            <a:off x="3502477" y="4921515"/>
            <a:ext cx="8277226" cy="1611326"/>
          </a:xfrm>
        </p:spPr>
        <p:txBody>
          <a:bodyPr>
            <a:normAutofit fontScale="55000" lnSpcReduction="20000"/>
          </a:bodyPr>
          <a:lstStyle/>
          <a:p>
            <a:endParaRPr lang="en-US" dirty="0"/>
          </a:p>
          <a:p>
            <a:pPr algn="r"/>
            <a:r>
              <a:rPr lang="en-US" sz="2600" b="1" i="0" dirty="0" smtClean="0">
                <a:solidFill>
                  <a:schemeClr val="accent1">
                    <a:lumMod val="50000"/>
                  </a:schemeClr>
                </a:solidFill>
              </a:rPr>
              <a:t>Nikolai Vassiliev</a:t>
            </a:r>
          </a:p>
          <a:p>
            <a:pPr algn="r"/>
            <a:r>
              <a:rPr lang="en-US" sz="2600" b="1" i="0" dirty="0" smtClean="0">
                <a:solidFill>
                  <a:schemeClr val="accent1">
                    <a:lumMod val="50000"/>
                  </a:schemeClr>
                </a:solidFill>
              </a:rPr>
              <a:t>Chief, Terrestrial Services Department </a:t>
            </a:r>
          </a:p>
          <a:p>
            <a:pPr algn="r"/>
            <a:r>
              <a:rPr lang="en-US" sz="2600" b="1" i="0" dirty="0" smtClean="0">
                <a:solidFill>
                  <a:schemeClr val="accent1">
                    <a:lumMod val="50000"/>
                  </a:schemeClr>
                </a:solidFill>
              </a:rPr>
              <a:t>Radiocommunication Bureau</a:t>
            </a:r>
            <a:endParaRPr lang="en-US" sz="2600" i="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r>
              <a:rPr lang="en-US" sz="2600" b="1" i="0" dirty="0" smtClean="0">
                <a:solidFill>
                  <a:schemeClr val="accent1">
                    <a:lumMod val="50000"/>
                  </a:schemeClr>
                </a:solidFill>
              </a:rPr>
              <a:t>International Telecommunication Union</a:t>
            </a:r>
          </a:p>
          <a:p>
            <a:r>
              <a:rPr lang="en-US" dirty="0" smtClean="0"/>
              <a:t> 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50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80661" y="20010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36"/>
          <p:cNvSpPr>
            <a:spLocks noChangeArrowheads="1"/>
          </p:cNvSpPr>
          <p:nvPr/>
        </p:nvSpPr>
        <p:spPr bwMode="auto">
          <a:xfrm>
            <a:off x="1818861" y="354731"/>
            <a:ext cx="8597348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ctr">
              <a:defRPr sz="3600" b="1">
                <a:solidFill>
                  <a:srgbClr val="1B5BA2"/>
                </a:solidFill>
                <a:latin typeface="Verdana" pitchFamily="34" charset="0"/>
              </a:defRPr>
            </a:lvl1pPr>
            <a:lvl2pPr algn="ctr">
              <a:defRPr sz="3600" b="1">
                <a:solidFill>
                  <a:srgbClr val="1B5BA2"/>
                </a:solidFill>
                <a:latin typeface="Verdana" pitchFamily="34" charset="0"/>
              </a:defRPr>
            </a:lvl2pPr>
            <a:lvl3pPr algn="ctr">
              <a:defRPr sz="3600" b="1">
                <a:solidFill>
                  <a:srgbClr val="1B5BA2"/>
                </a:solidFill>
                <a:latin typeface="Verdana" pitchFamily="34" charset="0"/>
              </a:defRPr>
            </a:lvl3pPr>
            <a:lvl4pPr algn="ctr">
              <a:defRPr sz="3600" b="1">
                <a:solidFill>
                  <a:srgbClr val="1B5BA2"/>
                </a:solidFill>
                <a:latin typeface="Verdana" pitchFamily="34" charset="0"/>
              </a:defRPr>
            </a:lvl4pPr>
            <a:lvl5pPr algn="ctr">
              <a:defRPr sz="3600" b="1">
                <a:solidFill>
                  <a:srgbClr val="1B5BA2"/>
                </a:solidFill>
                <a:latin typeface="Verdana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ITU-R studies</a:t>
            </a:r>
            <a:endParaRPr lang="en-US" altLang="en-US" sz="1600" dirty="0">
              <a:solidFill>
                <a:schemeClr val="accent1">
                  <a:lumMod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30660" y="2001078"/>
            <a:ext cx="11197259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first session of CPM defined :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Framework for WRC-19 preparations</a:t>
            </a:r>
          </a:p>
          <a:p>
            <a:pPr marL="800100" lvl="1" indent="-342900"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 of draft CPM Report</a:t>
            </a:r>
          </a:p>
          <a:p>
            <a:pPr marL="800100" lvl="1" indent="-342900"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Responsible ITU-R Groups and Concerned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roups (either contributing or interested)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There are: 16 ‘main’ agenda items, 6 standing agenda items and 9 issues under AI 9</a:t>
            </a:r>
          </a:p>
          <a:p>
            <a:pPr marL="342900" indent="-342900"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main aeronautical AIs are:</a:t>
            </a:r>
          </a:p>
          <a:p>
            <a:pPr marL="800100" lvl="1" indent="-342900"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1.10 – GADSS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9.1.4 - Stations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board sub-orbital vehicles </a:t>
            </a:r>
            <a:endParaRPr lang="en-US" sz="20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endParaRPr lang="en-GB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23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80661" y="20010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36"/>
          <p:cNvSpPr>
            <a:spLocks noChangeArrowheads="1"/>
          </p:cNvSpPr>
          <p:nvPr/>
        </p:nvSpPr>
        <p:spPr bwMode="auto">
          <a:xfrm>
            <a:off x="1818861" y="354731"/>
            <a:ext cx="8597348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ctr">
              <a:defRPr sz="3600" b="1">
                <a:solidFill>
                  <a:srgbClr val="1B5BA2"/>
                </a:solidFill>
                <a:latin typeface="Verdana" pitchFamily="34" charset="0"/>
              </a:defRPr>
            </a:lvl1pPr>
            <a:lvl2pPr algn="ctr">
              <a:defRPr sz="3600" b="1">
                <a:solidFill>
                  <a:srgbClr val="1B5BA2"/>
                </a:solidFill>
                <a:latin typeface="Verdana" pitchFamily="34" charset="0"/>
              </a:defRPr>
            </a:lvl2pPr>
            <a:lvl3pPr algn="ctr">
              <a:defRPr sz="3600" b="1">
                <a:solidFill>
                  <a:srgbClr val="1B5BA2"/>
                </a:solidFill>
                <a:latin typeface="Verdana" pitchFamily="34" charset="0"/>
              </a:defRPr>
            </a:lvl3pPr>
            <a:lvl4pPr algn="ctr">
              <a:defRPr sz="3600" b="1">
                <a:solidFill>
                  <a:srgbClr val="1B5BA2"/>
                </a:solidFill>
                <a:latin typeface="Verdana" pitchFamily="34" charset="0"/>
              </a:defRPr>
            </a:lvl4pPr>
            <a:lvl5pPr algn="ctr">
              <a:defRPr sz="3600" b="1">
                <a:solidFill>
                  <a:srgbClr val="1B5BA2"/>
                </a:solidFill>
                <a:latin typeface="Verdana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Timetable towards WRC-19</a:t>
            </a:r>
            <a:endParaRPr lang="en-US" altLang="en-US" sz="1600" dirty="0">
              <a:solidFill>
                <a:schemeClr val="accent1">
                  <a:lumMod val="50000"/>
                </a:schemeClr>
              </a:solidFill>
              <a:latin typeface="Arial" pitchFamily="34" charset="0"/>
            </a:endParaRPr>
          </a:p>
        </p:txBody>
      </p:sp>
      <p:pic>
        <p:nvPicPr>
          <p:cNvPr id="6" name="Content Placeholder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662" y="1608783"/>
            <a:ext cx="10849388" cy="5249217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7189713" y="4025471"/>
            <a:ext cx="1491114" cy="584775"/>
            <a:chOff x="2732013" y="3364496"/>
            <a:chExt cx="1491114" cy="584775"/>
          </a:xfrm>
        </p:grpSpPr>
        <p:sp>
          <p:nvSpPr>
            <p:cNvPr id="8" name="Line 31"/>
            <p:cNvSpPr>
              <a:spLocks noChangeShapeType="1"/>
            </p:cNvSpPr>
            <p:nvPr/>
          </p:nvSpPr>
          <p:spPr bwMode="auto">
            <a:xfrm flipH="1">
              <a:off x="3847749" y="3540155"/>
              <a:ext cx="375378" cy="838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Text Box 32"/>
            <p:cNvSpPr txBox="1">
              <a:spLocks noChangeArrowheads="1"/>
            </p:cNvSpPr>
            <p:nvPr/>
          </p:nvSpPr>
          <p:spPr bwMode="auto">
            <a:xfrm>
              <a:off x="2732013" y="3364496"/>
              <a:ext cx="1115736" cy="584775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1" hangingPunct="1">
                <a:buClrTx/>
                <a:buFontTx/>
                <a:buNone/>
              </a:pPr>
              <a:r>
                <a:rPr lang="en-US" sz="16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Situation</a:t>
              </a:r>
              <a:br>
                <a:rPr lang="en-US" sz="16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en-US" sz="16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as of today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9838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80661" y="20010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36"/>
          <p:cNvSpPr>
            <a:spLocks noChangeArrowheads="1"/>
          </p:cNvSpPr>
          <p:nvPr/>
        </p:nvSpPr>
        <p:spPr bwMode="auto">
          <a:xfrm>
            <a:off x="1818861" y="354731"/>
            <a:ext cx="8597348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ctr">
              <a:defRPr sz="3600" b="1">
                <a:solidFill>
                  <a:srgbClr val="1B5BA2"/>
                </a:solidFill>
                <a:latin typeface="Verdana" pitchFamily="34" charset="0"/>
              </a:defRPr>
            </a:lvl1pPr>
            <a:lvl2pPr algn="ctr">
              <a:defRPr sz="3600" b="1">
                <a:solidFill>
                  <a:srgbClr val="1B5BA2"/>
                </a:solidFill>
                <a:latin typeface="Verdana" pitchFamily="34" charset="0"/>
              </a:defRPr>
            </a:lvl2pPr>
            <a:lvl3pPr algn="ctr">
              <a:defRPr sz="3600" b="1">
                <a:solidFill>
                  <a:srgbClr val="1B5BA2"/>
                </a:solidFill>
                <a:latin typeface="Verdana" pitchFamily="34" charset="0"/>
              </a:defRPr>
            </a:lvl3pPr>
            <a:lvl4pPr algn="ctr">
              <a:defRPr sz="3600" b="1">
                <a:solidFill>
                  <a:srgbClr val="1B5BA2"/>
                </a:solidFill>
                <a:latin typeface="Verdana" pitchFamily="34" charset="0"/>
              </a:defRPr>
            </a:lvl4pPr>
            <a:lvl5pPr algn="ctr">
              <a:defRPr sz="3600" b="1">
                <a:solidFill>
                  <a:srgbClr val="1B5BA2"/>
                </a:solidFill>
                <a:latin typeface="Verdana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9pPr>
          </a:lstStyle>
          <a:p>
            <a:pPr algn="l">
              <a:buClrTx/>
              <a:buFontTx/>
              <a:buNone/>
            </a:pPr>
            <a:r>
              <a:rPr lang="en-GB" altLang="en-US" sz="2800" dirty="0">
                <a:solidFill>
                  <a:srgbClr val="002060"/>
                </a:solidFill>
                <a:latin typeface="Arial" pitchFamily="34" charset="0"/>
              </a:rPr>
              <a:t>Structure of </a:t>
            </a:r>
            <a:r>
              <a:rPr lang="en-GB" altLang="en-US" sz="2800" dirty="0" smtClean="0">
                <a:solidFill>
                  <a:srgbClr val="002060"/>
                </a:solidFill>
                <a:latin typeface="Arial" pitchFamily="34" charset="0"/>
              </a:rPr>
              <a:t>draft </a:t>
            </a:r>
            <a:r>
              <a:rPr lang="en-GB" altLang="en-US" sz="2800" dirty="0">
                <a:solidFill>
                  <a:srgbClr val="002060"/>
                </a:solidFill>
                <a:latin typeface="Arial" pitchFamily="34" charset="0"/>
              </a:rPr>
              <a:t>CPM Report to WRC-19</a:t>
            </a:r>
            <a:endParaRPr lang="en-US" altLang="en-US" sz="2800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5905" y="1378388"/>
            <a:ext cx="11197259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rgbClr val="0070C0"/>
              </a:buClr>
            </a:pPr>
            <a:r>
              <a:rPr lang="en-US" sz="2200" b="1" dirty="0" smtClean="0">
                <a:solidFill>
                  <a:srgbClr val="7030A0"/>
                </a:solidFill>
              </a:rPr>
              <a:t>                    Chapters </a:t>
            </a:r>
            <a:r>
              <a:rPr lang="en-US" sz="2200" b="1" dirty="0">
                <a:solidFill>
                  <a:srgbClr val="7030A0"/>
                </a:solidFill>
              </a:rPr>
              <a:t>of the </a:t>
            </a:r>
            <a:r>
              <a:rPr lang="en-US" sz="2200" b="1" dirty="0" smtClean="0">
                <a:solidFill>
                  <a:srgbClr val="7030A0"/>
                </a:solidFill>
              </a:rPr>
              <a:t>Report </a:t>
            </a:r>
          </a:p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1 - Land mobile and fixed services -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K. ZHU (CHN)</a:t>
            </a:r>
          </a:p>
          <a:p>
            <a:pPr marL="342900" indent="-342900"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2 - Broadband applications in mobile service -Mr J Arias Franco (MEX) </a:t>
            </a:r>
          </a:p>
          <a:p>
            <a:pPr marL="342900" indent="-342900"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3 - Satellite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 – Mr N.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Varlamov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(RUS)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4 - Science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 – Mr V.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Meens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(F)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5 - Maritime, aeronautical and amateur </a:t>
            </a:r>
            <a:r>
              <a:rPr lang="en-US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Mr El Sayed (EGY)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6 - General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issues – Mr P.N.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Ngige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(KEN)</a:t>
            </a:r>
          </a:p>
        </p:txBody>
      </p:sp>
      <p:sp>
        <p:nvSpPr>
          <p:cNvPr id="6" name="Rectangle 5"/>
          <p:cNvSpPr/>
          <p:nvPr/>
        </p:nvSpPr>
        <p:spPr>
          <a:xfrm>
            <a:off x="595904" y="4102211"/>
            <a:ext cx="11197259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rgbClr val="0070C0"/>
              </a:buClr>
            </a:pPr>
            <a:r>
              <a:rPr lang="en-US" sz="2200" b="1" dirty="0" smtClean="0">
                <a:solidFill>
                  <a:srgbClr val="7030A0"/>
                </a:solidFill>
              </a:rPr>
              <a:t>                    Structure of texts</a:t>
            </a:r>
          </a:p>
          <a:p>
            <a:pPr marL="342900" indent="-342900"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Executive summary</a:t>
            </a:r>
          </a:p>
          <a:p>
            <a:pPr marL="342900" indent="-342900"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  <a:p>
            <a:pPr marL="342900" indent="-342900"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and analysis of ITU-R studies </a:t>
            </a:r>
          </a:p>
          <a:p>
            <a:pPr marL="342900" indent="-342900"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 to satisfy Agenda Item</a:t>
            </a:r>
          </a:p>
          <a:p>
            <a:pPr marL="342900" indent="-342900"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Regulatory and procedural considerations ()</a:t>
            </a:r>
          </a:p>
        </p:txBody>
      </p:sp>
    </p:spTree>
    <p:extLst>
      <p:ext uri="{BB962C8B-B14F-4D97-AF65-F5344CB8AC3E}">
        <p14:creationId xmlns:p14="http://schemas.microsoft.com/office/powerpoint/2010/main" val="2921738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80661" y="20010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36"/>
          <p:cNvSpPr>
            <a:spLocks noChangeArrowheads="1"/>
          </p:cNvSpPr>
          <p:nvPr/>
        </p:nvSpPr>
        <p:spPr bwMode="auto">
          <a:xfrm>
            <a:off x="1818861" y="354731"/>
            <a:ext cx="8597348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ctr">
              <a:defRPr sz="3600" b="1">
                <a:solidFill>
                  <a:srgbClr val="1B5BA2"/>
                </a:solidFill>
                <a:latin typeface="Verdana" pitchFamily="34" charset="0"/>
              </a:defRPr>
            </a:lvl1pPr>
            <a:lvl2pPr algn="ctr">
              <a:defRPr sz="3600" b="1">
                <a:solidFill>
                  <a:srgbClr val="1B5BA2"/>
                </a:solidFill>
                <a:latin typeface="Verdana" pitchFamily="34" charset="0"/>
              </a:defRPr>
            </a:lvl2pPr>
            <a:lvl3pPr algn="ctr">
              <a:defRPr sz="3600" b="1">
                <a:solidFill>
                  <a:srgbClr val="1B5BA2"/>
                </a:solidFill>
                <a:latin typeface="Verdana" pitchFamily="34" charset="0"/>
              </a:defRPr>
            </a:lvl3pPr>
            <a:lvl4pPr algn="ctr">
              <a:defRPr sz="3600" b="1">
                <a:solidFill>
                  <a:srgbClr val="1B5BA2"/>
                </a:solidFill>
                <a:latin typeface="Verdana" pitchFamily="34" charset="0"/>
              </a:defRPr>
            </a:lvl4pPr>
            <a:lvl5pPr algn="ctr">
              <a:defRPr sz="3600" b="1">
                <a:solidFill>
                  <a:srgbClr val="1B5BA2"/>
                </a:solidFill>
                <a:latin typeface="Verdana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WRC-19 studies web page</a:t>
            </a:r>
            <a:endParaRPr lang="en-US" altLang="en-US" sz="1600" dirty="0">
              <a:solidFill>
                <a:schemeClr val="accent1">
                  <a:lumMod val="50000"/>
                </a:schemeClr>
              </a:solidFill>
              <a:latin typeface="Arial" pitchFamily="34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2954956" y="1809128"/>
            <a:ext cx="8422105" cy="490916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545605" y="1727999"/>
            <a:ext cx="451485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rgbClr val="0070C0"/>
              </a:buClr>
            </a:pPr>
            <a:r>
              <a:rPr lang="en-US" altLang="zh-CN" b="1" dirty="0">
                <a:solidFill>
                  <a:srgbClr val="C00000"/>
                </a:solidFill>
              </a:rPr>
              <a:t>http://</a:t>
            </a:r>
            <a:r>
              <a:rPr lang="en-US" altLang="zh-CN" b="1" dirty="0" smtClean="0">
                <a:solidFill>
                  <a:srgbClr val="C00000"/>
                </a:solidFill>
              </a:rPr>
              <a:t>www.itu.int/go/rcpm-wrc-19-studies</a:t>
            </a:r>
            <a:endParaRPr lang="en-US" altLang="zh-CN" b="1" dirty="0">
              <a:solidFill>
                <a:srgbClr val="C00000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08009" y="3134757"/>
            <a:ext cx="3262964" cy="584167"/>
            <a:chOff x="308009" y="3134757"/>
            <a:chExt cx="3262964" cy="584167"/>
          </a:xfrm>
        </p:grpSpPr>
        <p:sp>
          <p:nvSpPr>
            <p:cNvPr id="3" name="TextBox 2"/>
            <p:cNvSpPr txBox="1"/>
            <p:nvPr/>
          </p:nvSpPr>
          <p:spPr>
            <a:xfrm>
              <a:off x="308009" y="3349592"/>
              <a:ext cx="2156059" cy="36933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Agenda Item</a:t>
              </a:r>
              <a:endParaRPr lang="en-US" dirty="0"/>
            </a:p>
          </p:txBody>
        </p:sp>
        <p:cxnSp>
          <p:nvCxnSpPr>
            <p:cNvPr id="14" name="Straight Arrow Connector 13"/>
            <p:cNvCxnSpPr>
              <a:stCxn id="3" idx="3"/>
            </p:cNvCxnSpPr>
            <p:nvPr/>
          </p:nvCxnSpPr>
          <p:spPr>
            <a:xfrm flipV="1">
              <a:off x="2464068" y="3134757"/>
              <a:ext cx="1106905" cy="399501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308008" y="3107851"/>
            <a:ext cx="5216893" cy="1340527"/>
            <a:chOff x="308008" y="3107851"/>
            <a:chExt cx="5216893" cy="1340527"/>
          </a:xfrm>
        </p:grpSpPr>
        <p:sp>
          <p:nvSpPr>
            <p:cNvPr id="10" name="TextBox 9"/>
            <p:cNvSpPr txBox="1"/>
            <p:nvPr/>
          </p:nvSpPr>
          <p:spPr>
            <a:xfrm>
              <a:off x="308008" y="4079046"/>
              <a:ext cx="2156059" cy="36933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WRC Resolution</a:t>
              </a:r>
              <a:endParaRPr lang="en-US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V="1">
              <a:off x="2464067" y="3107851"/>
              <a:ext cx="3060834" cy="1175726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308009" y="3107851"/>
            <a:ext cx="7084193" cy="2232317"/>
            <a:chOff x="308009" y="3107851"/>
            <a:chExt cx="7084193" cy="2232317"/>
          </a:xfrm>
        </p:grpSpPr>
        <p:sp>
          <p:nvSpPr>
            <p:cNvPr id="11" name="TextBox 10"/>
            <p:cNvSpPr txBox="1"/>
            <p:nvPr/>
          </p:nvSpPr>
          <p:spPr>
            <a:xfrm>
              <a:off x="308009" y="4693837"/>
              <a:ext cx="2156059" cy="64633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ITU-R Responsible Group</a:t>
              </a:r>
              <a:endParaRPr lang="en-US" dirty="0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V="1">
              <a:off x="2464068" y="3107851"/>
              <a:ext cx="4928134" cy="1906074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308009" y="3134757"/>
            <a:ext cx="8807115" cy="2814045"/>
            <a:chOff x="308009" y="3134757"/>
            <a:chExt cx="8807115" cy="2814045"/>
          </a:xfrm>
        </p:grpSpPr>
        <p:sp>
          <p:nvSpPr>
            <p:cNvPr id="12" name="TextBox 11"/>
            <p:cNvSpPr txBox="1"/>
            <p:nvPr/>
          </p:nvSpPr>
          <p:spPr>
            <a:xfrm>
              <a:off x="308009" y="5579470"/>
              <a:ext cx="2156059" cy="36933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Latest documents</a:t>
              </a:r>
              <a:endParaRPr lang="en-US" dirty="0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V="1">
              <a:off x="2464068" y="3134757"/>
              <a:ext cx="6651056" cy="2612345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5281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80661" y="20010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36"/>
          <p:cNvSpPr>
            <a:spLocks noChangeArrowheads="1"/>
          </p:cNvSpPr>
          <p:nvPr/>
        </p:nvSpPr>
        <p:spPr bwMode="auto">
          <a:xfrm>
            <a:off x="1818861" y="354731"/>
            <a:ext cx="8597348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ctr">
              <a:defRPr sz="3600" b="1">
                <a:solidFill>
                  <a:srgbClr val="1B5BA2"/>
                </a:solidFill>
                <a:latin typeface="Verdana" pitchFamily="34" charset="0"/>
              </a:defRPr>
            </a:lvl1pPr>
            <a:lvl2pPr algn="ctr">
              <a:defRPr sz="3600" b="1">
                <a:solidFill>
                  <a:srgbClr val="1B5BA2"/>
                </a:solidFill>
                <a:latin typeface="Verdana" pitchFamily="34" charset="0"/>
              </a:defRPr>
            </a:lvl2pPr>
            <a:lvl3pPr algn="ctr">
              <a:defRPr sz="3600" b="1">
                <a:solidFill>
                  <a:srgbClr val="1B5BA2"/>
                </a:solidFill>
                <a:latin typeface="Verdana" pitchFamily="34" charset="0"/>
              </a:defRPr>
            </a:lvl3pPr>
            <a:lvl4pPr algn="ctr">
              <a:defRPr sz="3600" b="1">
                <a:solidFill>
                  <a:srgbClr val="1B5BA2"/>
                </a:solidFill>
                <a:latin typeface="Verdana" pitchFamily="34" charset="0"/>
              </a:defRPr>
            </a:lvl4pPr>
            <a:lvl5pPr algn="ctr">
              <a:defRPr sz="3600" b="1">
                <a:solidFill>
                  <a:srgbClr val="1B5BA2"/>
                </a:solidFill>
                <a:latin typeface="Verdana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Regional preparations</a:t>
            </a:r>
            <a:endParaRPr lang="en-US" altLang="en-US" sz="1600" dirty="0">
              <a:solidFill>
                <a:schemeClr val="accent1">
                  <a:lumMod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8905" y="1468571"/>
            <a:ext cx="11197259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 of the 6 Regional Telecommunication Organizations is constantly growing, both before and during WRCs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consolidate views at regional level, assist in interregional discussions, facilitate reaching a common understanding, save time during WRCs (6 views instead of 193)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WRC-15 two thirds (66%) of 678 docs were common proposals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ITU Radiocommunication Bureau facilitates coordination between regions by 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organizing  ITU Inter-regional Workshops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470361" y="4312118"/>
            <a:ext cx="11147332" cy="1567575"/>
          </a:xfrm>
          <a:prstGeom prst="rect">
            <a:avLst/>
          </a:prstGeom>
        </p:spPr>
      </p:pic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1659685" y="5879693"/>
            <a:ext cx="8567313" cy="584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>
                <a:tab pos="1069975" algn="l"/>
              </a:tabLst>
              <a:defRPr sz="3200">
                <a:solidFill>
                  <a:srgbClr val="5C5C5C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Ø"/>
              <a:tabLst>
                <a:tab pos="1069975" algn="l"/>
              </a:tabLst>
              <a:defRPr sz="2800">
                <a:solidFill>
                  <a:srgbClr val="5C5C5C"/>
                </a:solidFill>
                <a:latin typeface="Verdan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§"/>
              <a:tabLst>
                <a:tab pos="1069975" algn="l"/>
              </a:tabLst>
              <a:defRPr sz="2400">
                <a:solidFill>
                  <a:srgbClr val="5C5C5C"/>
                </a:solidFill>
                <a:latin typeface="Verdan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tabLst>
                <a:tab pos="1069975" algn="l"/>
              </a:tabLst>
              <a:defRPr sz="2000">
                <a:solidFill>
                  <a:srgbClr val="5C5C5C"/>
                </a:solidFill>
                <a:latin typeface="Verdan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tabLst>
                <a:tab pos="1069975" algn="l"/>
              </a:tabLst>
              <a:defRPr sz="2000">
                <a:solidFill>
                  <a:srgbClr val="5C5C5C"/>
                </a:solidFill>
                <a:latin typeface="Verdana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tabLst>
                <a:tab pos="1069975" algn="l"/>
              </a:tabLst>
              <a:defRPr sz="2000">
                <a:solidFill>
                  <a:srgbClr val="5C5C5C"/>
                </a:solidFill>
                <a:latin typeface="Verdana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tabLst>
                <a:tab pos="1069975" algn="l"/>
              </a:tabLst>
              <a:defRPr sz="2000">
                <a:solidFill>
                  <a:srgbClr val="5C5C5C"/>
                </a:solidFill>
                <a:latin typeface="Verdana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tabLst>
                <a:tab pos="1069975" algn="l"/>
              </a:tabLst>
              <a:defRPr sz="2000">
                <a:solidFill>
                  <a:srgbClr val="5C5C5C"/>
                </a:solidFill>
                <a:latin typeface="Verdana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tabLst>
                <a:tab pos="1069975" algn="l"/>
              </a:tabLst>
              <a:defRPr sz="2000">
                <a:solidFill>
                  <a:srgbClr val="5C5C5C"/>
                </a:solidFill>
                <a:latin typeface="Verdana" pitchFamily="34" charset="0"/>
              </a:defRPr>
            </a:lvl9pPr>
          </a:lstStyle>
          <a:p>
            <a:pPr marL="0" indent="0" algn="ctr">
              <a:buNone/>
            </a:pPr>
            <a:r>
              <a:rPr lang="en-US" sz="1600" dirty="0" smtClean="0">
                <a:solidFill>
                  <a:schemeClr val="tx1"/>
                </a:solidFill>
                <a:latin typeface="Modern No. 20" panose="02070704070505020303" pitchFamily="18" charset="0"/>
              </a:rPr>
              <a:t>Role of the Regional Groups is described in WRC Resolution 72 dealing with world and </a:t>
            </a:r>
            <a:r>
              <a:rPr lang="en-US" sz="1600" dirty="0">
                <a:solidFill>
                  <a:schemeClr val="tx1"/>
                </a:solidFill>
                <a:latin typeface="Modern No. 20" panose="02070704070505020303" pitchFamily="18" charset="0"/>
              </a:rPr>
              <a:t>regional preparations  and originally developed </a:t>
            </a:r>
            <a:r>
              <a:rPr lang="en-US" sz="1600" dirty="0" smtClean="0">
                <a:solidFill>
                  <a:schemeClr val="tx1"/>
                </a:solidFill>
                <a:latin typeface="Modern No. 20" panose="02070704070505020303" pitchFamily="18" charset="0"/>
              </a:rPr>
              <a:t>at </a:t>
            </a:r>
            <a:r>
              <a:rPr lang="en-US" sz="1600" dirty="0">
                <a:solidFill>
                  <a:schemeClr val="tx1"/>
                </a:solidFill>
                <a:latin typeface="Modern No. 20" panose="02070704070505020303" pitchFamily="18" charset="0"/>
              </a:rPr>
              <a:t>WRC-97 </a:t>
            </a:r>
            <a:endParaRPr lang="en-US" sz="1600" dirty="0" smtClean="0">
              <a:solidFill>
                <a:schemeClr val="tx1"/>
              </a:solidFill>
              <a:latin typeface="Modern No. 20" panose="020707040705050203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48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80661" y="20010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36"/>
          <p:cNvSpPr>
            <a:spLocks noChangeArrowheads="1"/>
          </p:cNvSpPr>
          <p:nvPr/>
        </p:nvSpPr>
        <p:spPr bwMode="auto">
          <a:xfrm>
            <a:off x="1818861" y="354731"/>
            <a:ext cx="8597348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ctr">
              <a:defRPr sz="3600" b="1">
                <a:solidFill>
                  <a:srgbClr val="1B5BA2"/>
                </a:solidFill>
                <a:latin typeface="Verdana" pitchFamily="34" charset="0"/>
              </a:defRPr>
            </a:lvl1pPr>
            <a:lvl2pPr algn="ctr">
              <a:defRPr sz="3600" b="1">
                <a:solidFill>
                  <a:srgbClr val="1B5BA2"/>
                </a:solidFill>
                <a:latin typeface="Verdana" pitchFamily="34" charset="0"/>
              </a:defRPr>
            </a:lvl2pPr>
            <a:lvl3pPr algn="ctr">
              <a:defRPr sz="3600" b="1">
                <a:solidFill>
                  <a:srgbClr val="1B5BA2"/>
                </a:solidFill>
                <a:latin typeface="Verdana" pitchFamily="34" charset="0"/>
              </a:defRPr>
            </a:lvl3pPr>
            <a:lvl4pPr algn="ctr">
              <a:defRPr sz="3600" b="1">
                <a:solidFill>
                  <a:srgbClr val="1B5BA2"/>
                </a:solidFill>
                <a:latin typeface="Verdana" pitchFamily="34" charset="0"/>
              </a:defRPr>
            </a:lvl4pPr>
            <a:lvl5pPr algn="ctr">
              <a:defRPr sz="3600" b="1">
                <a:solidFill>
                  <a:srgbClr val="1B5BA2"/>
                </a:solidFill>
                <a:latin typeface="Verdana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ITU Interregional workshops on WRC-19</a:t>
            </a:r>
            <a:endParaRPr lang="en-US" altLang="en-US" sz="1600" dirty="0">
              <a:solidFill>
                <a:schemeClr val="accent1">
                  <a:lumMod val="50000"/>
                </a:schemeClr>
              </a:solidFill>
              <a:latin typeface="Arial" pitchFamily="34" charset="0"/>
            </a:endParaRPr>
          </a:p>
        </p:txBody>
      </p:sp>
      <p:graphicFrame>
        <p:nvGraphicFramePr>
          <p:cNvPr id="6" name="图表 10"/>
          <p:cNvGraphicFramePr/>
          <p:nvPr>
            <p:extLst>
              <p:ext uri="{D42A27DB-BD31-4B8C-83A1-F6EECF244321}">
                <p14:modId xmlns:p14="http://schemas.microsoft.com/office/powerpoint/2010/main" val="3498279323"/>
              </p:ext>
            </p:extLst>
          </p:nvPr>
        </p:nvGraphicFramePr>
        <p:xfrm>
          <a:off x="1360938" y="1020277"/>
          <a:ext cx="8355106" cy="5722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0012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80661" y="20010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36"/>
          <p:cNvSpPr>
            <a:spLocks noChangeArrowheads="1"/>
          </p:cNvSpPr>
          <p:nvPr/>
        </p:nvSpPr>
        <p:spPr bwMode="auto">
          <a:xfrm>
            <a:off x="1818861" y="354731"/>
            <a:ext cx="8597348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ctr">
              <a:defRPr sz="3600" b="1">
                <a:solidFill>
                  <a:srgbClr val="1B5BA2"/>
                </a:solidFill>
                <a:latin typeface="Verdana" pitchFamily="34" charset="0"/>
              </a:defRPr>
            </a:lvl1pPr>
            <a:lvl2pPr algn="ctr">
              <a:defRPr sz="3600" b="1">
                <a:solidFill>
                  <a:srgbClr val="1B5BA2"/>
                </a:solidFill>
                <a:latin typeface="Verdana" pitchFamily="34" charset="0"/>
              </a:defRPr>
            </a:lvl2pPr>
            <a:lvl3pPr algn="ctr">
              <a:defRPr sz="3600" b="1">
                <a:solidFill>
                  <a:srgbClr val="1B5BA2"/>
                </a:solidFill>
                <a:latin typeface="Verdana" pitchFamily="34" charset="0"/>
              </a:defRPr>
            </a:lvl3pPr>
            <a:lvl4pPr algn="ctr">
              <a:defRPr sz="3600" b="1">
                <a:solidFill>
                  <a:srgbClr val="1B5BA2"/>
                </a:solidFill>
                <a:latin typeface="Verdana" pitchFamily="34" charset="0"/>
              </a:defRPr>
            </a:lvl4pPr>
            <a:lvl5pPr algn="ctr">
              <a:defRPr sz="3600" b="1">
                <a:solidFill>
                  <a:srgbClr val="1B5BA2"/>
                </a:solidFill>
                <a:latin typeface="Verdana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National preparations</a:t>
            </a:r>
            <a:endParaRPr lang="en-US" altLang="en-US" sz="1600" dirty="0">
              <a:solidFill>
                <a:schemeClr val="accent1">
                  <a:lumMod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8905" y="1641825"/>
            <a:ext cx="11197259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preparations – starting point in WRCs process. Country activities result in adopting a national position for WRC, which is further tuned in regional and international discussions</a:t>
            </a:r>
          </a:p>
          <a:p>
            <a:pPr marL="342900" lvl="2" indent="-34290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Regulator has to keep a balance between different applications to respond to the needs of the population and national objectives -&gt;</a:t>
            </a:r>
          </a:p>
          <a:p>
            <a:pPr marL="342900" lvl="2" indent="-34290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Trade-off between enabling emerging technologies and protecting incumbents, e.g. IMT vs.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FSS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band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3.4 – 3.6 GHz at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WRC-15</a:t>
            </a:r>
          </a:p>
          <a:p>
            <a:pPr marL="342900" lvl="2" indent="-34290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 the existing aeronautical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usage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satisfy spectrum requirements for emerging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technologies, aviation needs to actively participate in development of national positions. 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44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80661" y="20010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36"/>
          <p:cNvSpPr>
            <a:spLocks noChangeArrowheads="1"/>
          </p:cNvSpPr>
          <p:nvPr/>
        </p:nvSpPr>
        <p:spPr bwMode="auto">
          <a:xfrm>
            <a:off x="1818861" y="354731"/>
            <a:ext cx="8597348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ctr">
              <a:defRPr sz="3600" b="1">
                <a:solidFill>
                  <a:srgbClr val="1B5BA2"/>
                </a:solidFill>
                <a:latin typeface="Verdana" pitchFamily="34" charset="0"/>
              </a:defRPr>
            </a:lvl1pPr>
            <a:lvl2pPr algn="ctr">
              <a:defRPr sz="3600" b="1">
                <a:solidFill>
                  <a:srgbClr val="1B5BA2"/>
                </a:solidFill>
                <a:latin typeface="Verdana" pitchFamily="34" charset="0"/>
              </a:defRPr>
            </a:lvl2pPr>
            <a:lvl3pPr algn="ctr">
              <a:defRPr sz="3600" b="1">
                <a:solidFill>
                  <a:srgbClr val="1B5BA2"/>
                </a:solidFill>
                <a:latin typeface="Verdana" pitchFamily="34" charset="0"/>
              </a:defRPr>
            </a:lvl3pPr>
            <a:lvl4pPr algn="ctr">
              <a:defRPr sz="3600" b="1">
                <a:solidFill>
                  <a:srgbClr val="1B5BA2"/>
                </a:solidFill>
                <a:latin typeface="Verdana" pitchFamily="34" charset="0"/>
              </a:defRPr>
            </a:lvl4pPr>
            <a:lvl5pPr algn="ctr">
              <a:defRPr sz="3600" b="1">
                <a:solidFill>
                  <a:srgbClr val="1B5BA2"/>
                </a:solidFill>
                <a:latin typeface="Verdana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WRC-19 challenges</a:t>
            </a:r>
            <a:endParaRPr lang="en-US" altLang="en-US" sz="1600" dirty="0">
              <a:solidFill>
                <a:schemeClr val="accent1">
                  <a:lumMod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97370" y="1265762"/>
            <a:ext cx="1119725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WRC-19 will considers virtually all radiocommunication services.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main focus will be on broadband technologies provided by different platforms, e.g. GSO space, NGSO, IMT, HAPS,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WiFi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etc.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Several technologies target the same bands -&gt; need for studies between them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980661" y="2918172"/>
            <a:ext cx="9435548" cy="260858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97369" y="5663584"/>
            <a:ext cx="111972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ICAO has 2 principle aeronautical AIs and has several other to follow and ensure protection 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04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80661" y="20010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3006250" y="2814522"/>
            <a:ext cx="6480720" cy="88612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5400" b="1" i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T h a n k    y o u !</a:t>
            </a:r>
            <a:endParaRPr lang="en-US" sz="54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anose="04040905080B020205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13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80661" y="20010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97712" y="1670518"/>
            <a:ext cx="11197259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Clr>
                <a:schemeClr val="accent1">
                  <a:lumMod val="75000"/>
                </a:schemeClr>
              </a:buClr>
              <a:buSzTx/>
              <a:buFont typeface="Wingdings" panose="05000000000000000000" pitchFamily="2" charset="2"/>
              <a:buChar char="Ø"/>
            </a:pPr>
            <a:r>
              <a:rPr lang="en-US" altLang="es-ES_tradnl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 </a:t>
            </a:r>
            <a:r>
              <a:rPr lang="en-US" altLang="es-ES_tradnl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Geneva, 12 regional and area offices, </a:t>
            </a:r>
            <a:r>
              <a:rPr lang="en-US" altLang="es-ES_tradnl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around 750 staff </a:t>
            </a:r>
          </a:p>
          <a:p>
            <a:pPr marL="342900" indent="-342900">
              <a:spcBef>
                <a:spcPts val="600"/>
              </a:spcBef>
              <a:buClr>
                <a:schemeClr val="accent1">
                  <a:lumMod val="75000"/>
                </a:schemeClr>
              </a:buClr>
              <a:buSzTx/>
              <a:buFont typeface="Wingdings" panose="05000000000000000000" pitchFamily="2" charset="2"/>
              <a:buChar char="Ø"/>
            </a:pPr>
            <a:r>
              <a:rPr lang="en-US" altLang="es-ES_tradnl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 from </a:t>
            </a:r>
            <a:r>
              <a:rPr lang="ru-RU" altLang="es-ES_tradnl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</a:t>
            </a:r>
            <a:r>
              <a:rPr lang="en-US" altLang="es-ES_tradnl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countries, 6 </a:t>
            </a:r>
            <a:r>
              <a:rPr lang="en-US" altLang="es-ES_tradnl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official </a:t>
            </a:r>
            <a:r>
              <a:rPr lang="en-US" altLang="es-ES_tradnl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languages </a:t>
            </a:r>
            <a:endParaRPr lang="en-US" altLang="es-ES_tradnl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hangingPunct="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altLang="zh-CN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ITU Sector: </a:t>
            </a:r>
          </a:p>
          <a:p>
            <a:pPr marL="800100" lvl="1" indent="-342900" hangingPunct="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effectLst>
                  <a:reflection blurRad="355600" stA="65000" endPos="65000" dist="4064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ITU-R - </a:t>
            </a:r>
            <a:r>
              <a:rPr lang="en-US" altLang="zh-CN" sz="2000" b="1" dirty="0" err="1">
                <a:solidFill>
                  <a:schemeClr val="accent1">
                    <a:lumMod val="50000"/>
                  </a:schemeClr>
                </a:solidFill>
                <a:effectLst>
                  <a:reflection blurRad="355600" stA="65000" endPos="65000" dist="4064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Radiocommunications</a:t>
            </a:r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effectLst>
                  <a:reflection blurRad="355600" stA="65000" endPos="65000" dist="4064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b="1" dirty="0" smtClean="0">
                <a:solidFill>
                  <a:schemeClr val="accent1">
                    <a:lumMod val="50000"/>
                  </a:schemeClr>
                </a:solidFill>
                <a:effectLst>
                  <a:reflection blurRad="355600" stA="65000" endPos="65000" dist="4064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altLang="zh-CN" b="1" i="1" dirty="0" smtClean="0">
                <a:solidFill>
                  <a:schemeClr val="accent1">
                    <a:lumMod val="50000"/>
                  </a:schemeClr>
                </a:solidFill>
                <a:effectLst>
                  <a:reflection blurRad="355600" stA="65000" endPos="65000" dist="4064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radio issues</a:t>
            </a:r>
            <a:endParaRPr lang="en-US" altLang="zh-CN" b="1" i="1" dirty="0">
              <a:solidFill>
                <a:schemeClr val="accent1">
                  <a:lumMod val="50000"/>
                </a:schemeClr>
              </a:solidFill>
              <a:effectLst>
                <a:reflection blurRad="355600" stA="65000" endPos="65000" dist="4064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hangingPunct="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altLang="zh-CN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ITU-T  </a:t>
            </a: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zh-CN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Standardization – </a:t>
            </a:r>
            <a:r>
              <a:rPr lang="en-US" altLang="zh-CN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standards for wired networks</a:t>
            </a:r>
            <a:endParaRPr lang="en-US" altLang="zh-CN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hangingPunct="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ITU-D – </a:t>
            </a:r>
            <a:r>
              <a:rPr lang="en-US" altLang="zh-CN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– </a:t>
            </a:r>
            <a:r>
              <a:rPr lang="en-US" altLang="zh-CN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assistance to developing countries</a:t>
            </a:r>
            <a:endParaRPr lang="en-US" altLang="zh-CN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hangingPunct="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altLang="zh-CN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basic ITU document dealing with radio is </a:t>
            </a:r>
            <a:r>
              <a:rPr lang="en-US" altLang="zh-CN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 Regulations</a:t>
            </a:r>
            <a:endParaRPr lang="en-US" altLang="zh-CN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9" name="Rectangle 36"/>
          <p:cNvSpPr>
            <a:spLocks noChangeArrowheads="1"/>
          </p:cNvSpPr>
          <p:nvPr/>
        </p:nvSpPr>
        <p:spPr bwMode="auto">
          <a:xfrm>
            <a:off x="1818861" y="354731"/>
            <a:ext cx="8597348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ctr">
              <a:defRPr sz="3600" b="1">
                <a:solidFill>
                  <a:srgbClr val="1B5BA2"/>
                </a:solidFill>
                <a:latin typeface="Verdana" pitchFamily="34" charset="0"/>
              </a:defRPr>
            </a:lvl1pPr>
            <a:lvl2pPr algn="ctr">
              <a:defRPr sz="3600" b="1">
                <a:solidFill>
                  <a:srgbClr val="1B5BA2"/>
                </a:solidFill>
                <a:latin typeface="Verdana" pitchFamily="34" charset="0"/>
              </a:defRPr>
            </a:lvl2pPr>
            <a:lvl3pPr algn="ctr">
              <a:defRPr sz="3600" b="1">
                <a:solidFill>
                  <a:srgbClr val="1B5BA2"/>
                </a:solidFill>
                <a:latin typeface="Verdana" pitchFamily="34" charset="0"/>
              </a:defRPr>
            </a:lvl3pPr>
            <a:lvl4pPr algn="ctr">
              <a:defRPr sz="3600" b="1">
                <a:solidFill>
                  <a:srgbClr val="1B5BA2"/>
                </a:solidFill>
                <a:latin typeface="Verdana" pitchFamily="34" charset="0"/>
              </a:defRPr>
            </a:lvl4pPr>
            <a:lvl5pPr algn="ctr">
              <a:defRPr sz="3600" b="1">
                <a:solidFill>
                  <a:srgbClr val="1B5BA2"/>
                </a:solidFill>
                <a:latin typeface="Verdana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International Telecommunication Union</a:t>
            </a:r>
            <a:endParaRPr lang="en-US" altLang="en-US" sz="1600" dirty="0">
              <a:solidFill>
                <a:schemeClr val="accent1">
                  <a:lumMod val="50000"/>
                </a:schemeClr>
              </a:solidFill>
              <a:latin typeface="Arial" pitchFamily="34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861" y="4472609"/>
            <a:ext cx="6380922" cy="2305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3081" y="1670518"/>
            <a:ext cx="2633958" cy="2305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851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itu.int/en/history/ImagesConferences/1906-Berlin-R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412" y="3773507"/>
            <a:ext cx="2297896" cy="2910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ight Arrow 10"/>
          <p:cNvSpPr/>
          <p:nvPr/>
        </p:nvSpPr>
        <p:spPr bwMode="auto">
          <a:xfrm>
            <a:off x="925411" y="1238250"/>
            <a:ext cx="9085363" cy="532418"/>
          </a:xfrm>
          <a:prstGeom prst="rightArrow">
            <a:avLst/>
          </a:prstGeom>
          <a:solidFill>
            <a:srgbClr val="00B0F0"/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002">
            <a:schemeClr val="dk2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000">
                <a:solidFill>
                  <a:srgbClr val="64646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rgbClr val="64646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s-ES_tradnl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1906</a:t>
            </a:r>
            <a:r>
              <a:rPr lang="ru-RU" altLang="es-ES_tradnl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ES_tradnl" b="1" dirty="0">
                <a:solidFill>
                  <a:schemeClr val="bg1"/>
                </a:solidFill>
              </a:rPr>
              <a:t> </a:t>
            </a:r>
            <a:r>
              <a:rPr lang="en-US" altLang="es-ES_tradnl" dirty="0">
                <a:solidFill>
                  <a:schemeClr val="bg1"/>
                </a:solidFill>
              </a:rPr>
              <a:t>                                                           </a:t>
            </a:r>
            <a:r>
              <a:rPr lang="en-US" altLang="es-ES_tradnl" dirty="0" smtClean="0">
                <a:solidFill>
                  <a:schemeClr val="bg1"/>
                </a:solidFill>
              </a:rPr>
              <a:t>		</a:t>
            </a:r>
            <a:r>
              <a:rPr lang="en-US" altLang="es-ES_tradnl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endParaRPr lang="en-US" altLang="es-ES_tradnl" b="1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400710" y="1794097"/>
            <a:ext cx="1491831" cy="1955981"/>
            <a:chOff x="539552" y="2196364"/>
            <a:chExt cx="1491831" cy="2600788"/>
          </a:xfrm>
        </p:grpSpPr>
        <p:pic>
          <p:nvPicPr>
            <p:cNvPr id="13" name="Picture 2" descr="http://www.textually.org/textually/archives/archives/images/set2/telegraph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9552" y="2196364"/>
              <a:ext cx="1491831" cy="104805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4" name="Picture 4" descr="http://www.w3.org/2005/Talks/1111-maxf-delhi/telephone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57617" y="3249356"/>
              <a:ext cx="1151409" cy="154779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16" name="Picture 8" descr="http://tvbythenumbers.com/wp-content/uploads/2009/12/satellit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68583" y="2795779"/>
            <a:ext cx="1997786" cy="1002528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  <a:effectLst>
            <a:softEdge rad="112500"/>
          </a:effectLst>
        </p:spPr>
      </p:pic>
      <p:pic>
        <p:nvPicPr>
          <p:cNvPr id="1028" name="Picture 4" descr="https://media.licdn.com/mpr/mpr/p/6/005/068/2b1/3b61a7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1520" y="1732528"/>
            <a:ext cx="1997786" cy="1018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4"/>
          <p:cNvSpPr txBox="1">
            <a:spLocks noChangeArrowheads="1"/>
          </p:cNvSpPr>
          <p:nvPr/>
        </p:nvSpPr>
        <p:spPr bwMode="auto">
          <a:xfrm>
            <a:off x="4544719" y="2236372"/>
            <a:ext cx="2986156" cy="4339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>
                <a:tab pos="1069975" algn="l"/>
              </a:tabLst>
              <a:defRPr sz="3200">
                <a:solidFill>
                  <a:srgbClr val="5C5C5C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Ø"/>
              <a:tabLst>
                <a:tab pos="1069975" algn="l"/>
              </a:tabLst>
              <a:defRPr sz="2800">
                <a:solidFill>
                  <a:srgbClr val="5C5C5C"/>
                </a:solidFill>
                <a:latin typeface="Verdan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§"/>
              <a:tabLst>
                <a:tab pos="1069975" algn="l"/>
              </a:tabLst>
              <a:defRPr sz="2400">
                <a:solidFill>
                  <a:srgbClr val="5C5C5C"/>
                </a:solidFill>
                <a:latin typeface="Verdan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tabLst>
                <a:tab pos="1069975" algn="l"/>
              </a:tabLst>
              <a:defRPr sz="2000">
                <a:solidFill>
                  <a:srgbClr val="5C5C5C"/>
                </a:solidFill>
                <a:latin typeface="Verdan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tabLst>
                <a:tab pos="1069975" algn="l"/>
              </a:tabLst>
              <a:defRPr sz="2000">
                <a:solidFill>
                  <a:srgbClr val="5C5C5C"/>
                </a:solidFill>
                <a:latin typeface="Verdana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tabLst>
                <a:tab pos="1069975" algn="l"/>
              </a:tabLst>
              <a:defRPr sz="2000">
                <a:solidFill>
                  <a:srgbClr val="5C5C5C"/>
                </a:solidFill>
                <a:latin typeface="Verdana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tabLst>
                <a:tab pos="1069975" algn="l"/>
              </a:tabLst>
              <a:defRPr sz="2000">
                <a:solidFill>
                  <a:srgbClr val="5C5C5C"/>
                </a:solidFill>
                <a:latin typeface="Verdana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tabLst>
                <a:tab pos="1069975" algn="l"/>
              </a:tabLst>
              <a:defRPr sz="2000">
                <a:solidFill>
                  <a:srgbClr val="5C5C5C"/>
                </a:solidFill>
                <a:latin typeface="Verdana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tabLst>
                <a:tab pos="1069975" algn="l"/>
              </a:tabLst>
              <a:defRPr sz="2000">
                <a:solidFill>
                  <a:srgbClr val="5C5C5C"/>
                </a:solidFill>
                <a:latin typeface="Verdana" pitchFamily="34" charset="0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ea typeface="Verdana" panose="020B0604030504040204" pitchFamily="34" charset="0"/>
                <a:cs typeface="Verdana" panose="020B0604030504040204" pitchFamily="34" charset="0"/>
              </a:rPr>
              <a:t>F</a:t>
            </a:r>
            <a:r>
              <a:rPr lang="en-US" sz="2000" dirty="0" smtClean="0">
                <a:ea typeface="Verdana" panose="020B0604030504040204" pitchFamily="34" charset="0"/>
                <a:cs typeface="Verdana" panose="020B0604030504040204" pitchFamily="34" charset="0"/>
              </a:rPr>
              <a:t>rom </a:t>
            </a:r>
            <a:r>
              <a:rPr lang="en-US" sz="2000" dirty="0"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en-GB" sz="2000" dirty="0">
                <a:ea typeface="Verdana" panose="020B0604030504040204" pitchFamily="34" charset="0"/>
                <a:cs typeface="Verdana" panose="020B0604030504040204" pitchFamily="34" charset="0"/>
              </a:rPr>
              <a:t>first International      Radiotelegraph Convention, </a:t>
            </a:r>
            <a:r>
              <a:rPr lang="en-GB" sz="2000" b="1" dirty="0">
                <a:ea typeface="Verdana" panose="020B0604030504040204" pitchFamily="34" charset="0"/>
                <a:cs typeface="Verdana" panose="020B0604030504040204" pitchFamily="34" charset="0"/>
              </a:rPr>
              <a:t>1906</a:t>
            </a:r>
            <a:r>
              <a:rPr lang="en-GB" sz="2000" dirty="0">
                <a:ea typeface="Verdana" panose="020B0604030504040204" pitchFamily="34" charset="0"/>
                <a:cs typeface="Verdana" panose="020B0604030504040204" pitchFamily="34" charset="0"/>
              </a:rPr>
              <a:t>     to the Radio Regulations, </a:t>
            </a:r>
            <a:r>
              <a:rPr lang="en-GB" sz="2000" b="1" dirty="0">
                <a:ea typeface="Verdana" panose="020B0604030504040204" pitchFamily="34" charset="0"/>
                <a:cs typeface="Verdana" panose="020B0604030504040204" pitchFamily="34" charset="0"/>
              </a:rPr>
              <a:t>2016</a:t>
            </a:r>
            <a:endParaRPr lang="en-US" sz="2200" b="1" dirty="0">
              <a:solidFill>
                <a:schemeClr val="tx2">
                  <a:lumMod val="75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buNone/>
            </a:pPr>
            <a:endParaRPr lang="en-US" sz="200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buNone/>
            </a:pPr>
            <a:r>
              <a:rPr lang="en-US" sz="2000" dirty="0" smtClean="0">
                <a:ea typeface="Verdana" panose="020B0604030504040204" pitchFamily="34" charset="0"/>
                <a:cs typeface="Verdana" panose="020B0604030504040204" pitchFamily="34" charset="0"/>
              </a:rPr>
              <a:t>RR </a:t>
            </a:r>
            <a:r>
              <a:rPr lang="en-US" sz="2000" dirty="0">
                <a:ea typeface="Verdana" panose="020B0604030504040204" pitchFamily="34" charset="0"/>
                <a:cs typeface="Verdana" panose="020B0604030504040204" pitchFamily="34" charset="0"/>
              </a:rPr>
              <a:t>follow and anticipate technological advancements</a:t>
            </a:r>
          </a:p>
          <a:p>
            <a:pPr marL="0" indent="0" algn="ctr">
              <a:buNone/>
            </a:pPr>
            <a:endParaRPr lang="en-US" sz="20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buNone/>
            </a:pPr>
            <a:endParaRPr lang="en-US" sz="20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Rectangle 36"/>
          <p:cNvSpPr>
            <a:spLocks noChangeArrowheads="1"/>
          </p:cNvSpPr>
          <p:nvPr/>
        </p:nvSpPr>
        <p:spPr bwMode="auto">
          <a:xfrm>
            <a:off x="2352947" y="354731"/>
            <a:ext cx="7834661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ctr">
              <a:defRPr sz="3600" b="1">
                <a:solidFill>
                  <a:srgbClr val="1B5BA2"/>
                </a:solidFill>
                <a:latin typeface="Verdana" pitchFamily="34" charset="0"/>
              </a:defRPr>
            </a:lvl1pPr>
            <a:lvl2pPr algn="ctr">
              <a:defRPr sz="3600" b="1">
                <a:solidFill>
                  <a:srgbClr val="1B5BA2"/>
                </a:solidFill>
                <a:latin typeface="Verdana" pitchFamily="34" charset="0"/>
              </a:defRPr>
            </a:lvl2pPr>
            <a:lvl3pPr algn="ctr">
              <a:defRPr sz="3600" b="1">
                <a:solidFill>
                  <a:srgbClr val="1B5BA2"/>
                </a:solidFill>
                <a:latin typeface="Verdana" pitchFamily="34" charset="0"/>
              </a:defRPr>
            </a:lvl3pPr>
            <a:lvl4pPr algn="ctr">
              <a:defRPr sz="3600" b="1">
                <a:solidFill>
                  <a:srgbClr val="1B5BA2"/>
                </a:solidFill>
                <a:latin typeface="Verdana" pitchFamily="34" charset="0"/>
              </a:defRPr>
            </a:lvl4pPr>
            <a:lvl5pPr algn="ctr">
              <a:defRPr sz="3600" b="1">
                <a:solidFill>
                  <a:srgbClr val="1B5BA2"/>
                </a:solidFill>
                <a:latin typeface="Verdana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111 years of Radio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Regulations </a:t>
            </a:r>
            <a:endParaRPr lang="en-US" altLang="en-US" sz="2800" dirty="0">
              <a:solidFill>
                <a:schemeClr val="accent1">
                  <a:lumMod val="50000"/>
                </a:schemeClr>
              </a:solidFill>
              <a:latin typeface="Arial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470" y="3803834"/>
            <a:ext cx="2366608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24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80661" y="20010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97712" y="1670518"/>
            <a:ext cx="111972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Clr>
                <a:schemeClr val="accent1">
                  <a:lumMod val="75000"/>
                </a:schemeClr>
              </a:buClr>
              <a:buSzTx/>
              <a:buFont typeface="Wingdings" panose="05000000000000000000" pitchFamily="2" charset="2"/>
              <a:buChar char="Ø"/>
            </a:pPr>
            <a:r>
              <a:rPr lang="en-US" altLang="es-ES_tradnl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RR -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rules governing the use of radio spectrum and satellite orbits</a:t>
            </a:r>
            <a:endParaRPr lang="en-US" altLang="es-ES_tradnl" sz="20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9" name="Rectangle 36"/>
          <p:cNvSpPr>
            <a:spLocks noChangeArrowheads="1"/>
          </p:cNvSpPr>
          <p:nvPr/>
        </p:nvSpPr>
        <p:spPr bwMode="auto">
          <a:xfrm>
            <a:off x="1818861" y="354731"/>
            <a:ext cx="8597348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ctr">
              <a:defRPr sz="3600" b="1">
                <a:solidFill>
                  <a:srgbClr val="1B5BA2"/>
                </a:solidFill>
                <a:latin typeface="Verdana" pitchFamily="34" charset="0"/>
              </a:defRPr>
            </a:lvl1pPr>
            <a:lvl2pPr algn="ctr">
              <a:defRPr sz="3600" b="1">
                <a:solidFill>
                  <a:srgbClr val="1B5BA2"/>
                </a:solidFill>
                <a:latin typeface="Verdana" pitchFamily="34" charset="0"/>
              </a:defRPr>
            </a:lvl2pPr>
            <a:lvl3pPr algn="ctr">
              <a:defRPr sz="3600" b="1">
                <a:solidFill>
                  <a:srgbClr val="1B5BA2"/>
                </a:solidFill>
                <a:latin typeface="Verdana" pitchFamily="34" charset="0"/>
              </a:defRPr>
            </a:lvl3pPr>
            <a:lvl4pPr algn="ctr">
              <a:defRPr sz="3600" b="1">
                <a:solidFill>
                  <a:srgbClr val="1B5BA2"/>
                </a:solidFill>
                <a:latin typeface="Verdana" pitchFamily="34" charset="0"/>
              </a:defRPr>
            </a:lvl4pPr>
            <a:lvl5pPr algn="ctr">
              <a:defRPr sz="3600" b="1">
                <a:solidFill>
                  <a:srgbClr val="1B5BA2"/>
                </a:solidFill>
                <a:latin typeface="Verdana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Radio Regulations (RR)</a:t>
            </a:r>
            <a:endParaRPr lang="en-US" altLang="en-US" sz="1600" dirty="0">
              <a:solidFill>
                <a:schemeClr val="accent1">
                  <a:lumMod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7711" y="2192009"/>
            <a:ext cx="111972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RR is intergovernmental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treaty.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Ratified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governments – mandatory for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endParaRPr lang="en-US" altLang="es-ES_tradnl" sz="20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97710" y="2802928"/>
            <a:ext cx="11197259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rights and obligations of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ITU Member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States in respect of the use of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spectrum/orbit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resources. Provide long term commitment from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regulators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governments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worldwide for a stable regulatory environment</a:t>
            </a:r>
            <a:endParaRPr lang="en-US" sz="20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goals of the RR: </a:t>
            </a:r>
            <a:endParaRPr lang="en-US" sz="20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interference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 operation of stations                    </a:t>
            </a:r>
            <a:endParaRPr lang="en-US" sz="20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harmonization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spectrum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spectrum/orbit use</a:t>
            </a:r>
          </a:p>
          <a:p>
            <a:pPr marL="342900" indent="-3429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RR are updated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 3-4 years by World Radiocommunication Conferences -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WRCs</a:t>
            </a:r>
            <a:r>
              <a:rPr lang="en-US" altLang="es-ES_tradnl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2812" y="2587535"/>
            <a:ext cx="1910798" cy="231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214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80661" y="20010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36"/>
          <p:cNvSpPr>
            <a:spLocks noChangeArrowheads="1"/>
          </p:cNvSpPr>
          <p:nvPr/>
        </p:nvSpPr>
        <p:spPr bwMode="auto">
          <a:xfrm>
            <a:off x="1818861" y="354731"/>
            <a:ext cx="8597348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ctr">
              <a:defRPr sz="3600" b="1">
                <a:solidFill>
                  <a:srgbClr val="1B5BA2"/>
                </a:solidFill>
                <a:latin typeface="Verdana" pitchFamily="34" charset="0"/>
              </a:defRPr>
            </a:lvl1pPr>
            <a:lvl2pPr algn="ctr">
              <a:defRPr sz="3600" b="1">
                <a:solidFill>
                  <a:srgbClr val="1B5BA2"/>
                </a:solidFill>
                <a:latin typeface="Verdana" pitchFamily="34" charset="0"/>
              </a:defRPr>
            </a:lvl2pPr>
            <a:lvl3pPr algn="ctr">
              <a:defRPr sz="3600" b="1">
                <a:solidFill>
                  <a:srgbClr val="1B5BA2"/>
                </a:solidFill>
                <a:latin typeface="Verdana" pitchFamily="34" charset="0"/>
              </a:defRPr>
            </a:lvl3pPr>
            <a:lvl4pPr algn="ctr">
              <a:defRPr sz="3600" b="1">
                <a:solidFill>
                  <a:srgbClr val="1B5BA2"/>
                </a:solidFill>
                <a:latin typeface="Verdana" pitchFamily="34" charset="0"/>
              </a:defRPr>
            </a:lvl4pPr>
            <a:lvl5pPr algn="ctr">
              <a:defRPr sz="3600" b="1">
                <a:solidFill>
                  <a:srgbClr val="1B5BA2"/>
                </a:solidFill>
                <a:latin typeface="Verdana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Role of WRCs</a:t>
            </a:r>
            <a:endParaRPr lang="en-US" altLang="en-US" sz="1600" dirty="0">
              <a:solidFill>
                <a:schemeClr val="accent1">
                  <a:lumMod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8905" y="1991232"/>
            <a:ext cx="11197259" cy="340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altLang="zh-CN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Allocate </a:t>
            </a: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spectrum/orbit resource for emerging radio </a:t>
            </a:r>
            <a:r>
              <a:rPr lang="en-US" altLang="zh-CN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applications</a:t>
            </a: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while protecting the existing usage </a:t>
            </a:r>
            <a:r>
              <a:rPr lang="en-US" altLang="zh-CN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(e.g. </a:t>
            </a:r>
            <a:r>
              <a:rPr lang="en-US" altLang="zh-CN" sz="2000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WAIC &lt;-&gt;altimeters</a:t>
            </a:r>
            <a:r>
              <a:rPr lang="en-US" altLang="zh-CN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2000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FSS/UAS &lt;-&gt; fixed</a:t>
            </a:r>
            <a:r>
              <a:rPr lang="en-US" altLang="zh-CN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altLang="zh-CN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Maintain </a:t>
            </a: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right balance between the spectrum requirements of all radiocommunication services, including aeronautical  </a:t>
            </a:r>
            <a:r>
              <a:rPr lang="en-US" altLang="zh-CN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 (</a:t>
            </a:r>
            <a:r>
              <a:rPr lang="en-US" altLang="zh-CN" sz="2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justified and reasonable spectrum requirements</a:t>
            </a:r>
            <a:r>
              <a:rPr lang="en-US" altLang="zh-CN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altLang="zh-CN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altLang="zh-CN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Achieve </a:t>
            </a: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spectrum harmonization for economies of scale and interoperability of the </a:t>
            </a:r>
            <a:r>
              <a:rPr lang="en-US" altLang="zh-CN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equipment (e.g. </a:t>
            </a:r>
            <a:r>
              <a:rPr lang="en-US" altLang="zh-CN" sz="2000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maritime, aeronautical, IMT</a:t>
            </a:r>
            <a:r>
              <a:rPr lang="en-US" altLang="zh-CN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altLang="zh-CN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altLang="zh-CN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Create </a:t>
            </a: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regulatory certainty for users, regulators </a:t>
            </a:r>
            <a:r>
              <a:rPr lang="en-US" altLang="zh-CN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telecommunication industry in utilizing </a:t>
            </a:r>
            <a:r>
              <a:rPr lang="en-US" altLang="zh-CN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spectrum </a:t>
            </a:r>
            <a:endParaRPr lang="en-US" altLang="zh-CN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41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80661" y="20010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36"/>
          <p:cNvSpPr>
            <a:spLocks noChangeArrowheads="1"/>
          </p:cNvSpPr>
          <p:nvPr/>
        </p:nvSpPr>
        <p:spPr bwMode="auto">
          <a:xfrm>
            <a:off x="1570382" y="331776"/>
            <a:ext cx="9114183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ctr">
              <a:defRPr sz="3600" b="1">
                <a:solidFill>
                  <a:srgbClr val="1B5BA2"/>
                </a:solidFill>
                <a:latin typeface="Verdana" pitchFamily="34" charset="0"/>
              </a:defRPr>
            </a:lvl1pPr>
            <a:lvl2pPr algn="ctr">
              <a:defRPr sz="3600" b="1">
                <a:solidFill>
                  <a:srgbClr val="1B5BA2"/>
                </a:solidFill>
                <a:latin typeface="Verdana" pitchFamily="34" charset="0"/>
              </a:defRPr>
            </a:lvl2pPr>
            <a:lvl3pPr algn="ctr">
              <a:defRPr sz="3600" b="1">
                <a:solidFill>
                  <a:srgbClr val="1B5BA2"/>
                </a:solidFill>
                <a:latin typeface="Verdana" pitchFamily="34" charset="0"/>
              </a:defRPr>
            </a:lvl3pPr>
            <a:lvl4pPr algn="ctr">
              <a:defRPr sz="3600" b="1">
                <a:solidFill>
                  <a:srgbClr val="1B5BA2"/>
                </a:solidFill>
                <a:latin typeface="Verdana" pitchFamily="34" charset="0"/>
              </a:defRPr>
            </a:lvl4pPr>
            <a:lvl5pPr algn="ctr">
              <a:defRPr sz="3600" b="1">
                <a:solidFill>
                  <a:srgbClr val="1B5BA2"/>
                </a:solidFill>
                <a:latin typeface="Verdana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Some history of aeronautical issues at WRCs</a:t>
            </a:r>
            <a:endParaRPr lang="en-US" altLang="en-US" sz="1600" dirty="0">
              <a:solidFill>
                <a:schemeClr val="accent1">
                  <a:lumMod val="50000"/>
                </a:schemeClr>
              </a:solidFill>
              <a:latin typeface="Arial" pitchFamily="34" charset="0"/>
            </a:endParaRPr>
          </a:p>
        </p:txBody>
      </p:sp>
      <p:pic>
        <p:nvPicPr>
          <p:cNvPr id="10" name="Picture 9" descr="1947-Atlantic-City-Radi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37104" y="4269684"/>
            <a:ext cx="3448879" cy="2514600"/>
          </a:xfrm>
          <a:prstGeom prst="rect">
            <a:avLst/>
          </a:prstGeom>
        </p:spPr>
      </p:pic>
      <p:pic>
        <p:nvPicPr>
          <p:cNvPr id="11" name="Picture 10" descr="http://www.itu.int/en/history/ImagesConferences/1938-Cairo-RC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0261" y="1669774"/>
            <a:ext cx="2050774" cy="2599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/>
          <p:cNvPicPr/>
          <p:nvPr/>
        </p:nvPicPr>
        <p:blipFill>
          <a:blip r:embed="rId5"/>
          <a:stretch>
            <a:fillRect/>
          </a:stretch>
        </p:blipFill>
        <p:spPr>
          <a:xfrm>
            <a:off x="97942" y="1429966"/>
            <a:ext cx="8539162" cy="5060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44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80661" y="20010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36"/>
          <p:cNvSpPr>
            <a:spLocks noChangeArrowheads="1"/>
          </p:cNvSpPr>
          <p:nvPr/>
        </p:nvSpPr>
        <p:spPr bwMode="auto">
          <a:xfrm>
            <a:off x="1818861" y="354731"/>
            <a:ext cx="8597348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ctr">
              <a:defRPr sz="3600" b="1">
                <a:solidFill>
                  <a:srgbClr val="1B5BA2"/>
                </a:solidFill>
                <a:latin typeface="Verdana" pitchFamily="34" charset="0"/>
              </a:defRPr>
            </a:lvl1pPr>
            <a:lvl2pPr algn="ctr">
              <a:defRPr sz="3600" b="1">
                <a:solidFill>
                  <a:srgbClr val="1B5BA2"/>
                </a:solidFill>
                <a:latin typeface="Verdana" pitchFamily="34" charset="0"/>
              </a:defRPr>
            </a:lvl2pPr>
            <a:lvl3pPr algn="ctr">
              <a:defRPr sz="3600" b="1">
                <a:solidFill>
                  <a:srgbClr val="1B5BA2"/>
                </a:solidFill>
                <a:latin typeface="Verdana" pitchFamily="34" charset="0"/>
              </a:defRPr>
            </a:lvl3pPr>
            <a:lvl4pPr algn="ctr">
              <a:defRPr sz="3600" b="1">
                <a:solidFill>
                  <a:srgbClr val="1B5BA2"/>
                </a:solidFill>
                <a:latin typeface="Verdana" pitchFamily="34" charset="0"/>
              </a:defRPr>
            </a:lvl4pPr>
            <a:lvl5pPr algn="ctr">
              <a:defRPr sz="3600" b="1">
                <a:solidFill>
                  <a:srgbClr val="1B5BA2"/>
                </a:solidFill>
                <a:latin typeface="Verdana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WRC cycle</a:t>
            </a:r>
            <a:endParaRPr lang="en-US" altLang="en-US" sz="1600" dirty="0">
              <a:solidFill>
                <a:schemeClr val="accent1">
                  <a:lumMod val="50000"/>
                </a:schemeClr>
              </a:solidFill>
              <a:latin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25289" y="1285914"/>
            <a:ext cx="8864754" cy="809072"/>
            <a:chOff x="2482043" y="1038009"/>
            <a:chExt cx="6350612" cy="1078762"/>
          </a:xfrm>
        </p:grpSpPr>
        <p:grpSp>
          <p:nvGrpSpPr>
            <p:cNvPr id="8" name="Group 7"/>
            <p:cNvGrpSpPr/>
            <p:nvPr/>
          </p:nvGrpSpPr>
          <p:grpSpPr>
            <a:xfrm>
              <a:off x="4600133" y="1038009"/>
              <a:ext cx="4232522" cy="925162"/>
              <a:chOff x="304801" y="51131"/>
              <a:chExt cx="4232522" cy="1058411"/>
            </a:xfrm>
          </p:grpSpPr>
          <p:sp>
            <p:nvSpPr>
              <p:cNvPr id="17" name="Rounded Rectangle 16"/>
              <p:cNvSpPr/>
              <p:nvPr/>
            </p:nvSpPr>
            <p:spPr>
              <a:xfrm>
                <a:off x="304801" y="152161"/>
                <a:ext cx="4232522" cy="957381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</a:pPr>
                <a:r>
                  <a:rPr lang="en-US" b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Develops agenda for the next WRC and preliminary agenda for subsequent WRC</a:t>
                </a:r>
                <a:endParaRPr lang="en-GB" b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</a:pPr>
                <a:endParaRPr lang="en-GB" b="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ounded Rectangle 4"/>
              <p:cNvSpPr/>
              <p:nvPr/>
            </p:nvSpPr>
            <p:spPr>
              <a:xfrm>
                <a:off x="349472" y="51131"/>
                <a:ext cx="4177856" cy="82577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0968" tIns="0" rIns="120968" bIns="0" numCol="1" spcCol="1270" anchor="ctr" anchorCtr="0">
                <a:noAutofit/>
              </a:bodyPr>
              <a:lstStyle/>
              <a:p>
                <a:pPr defTabSz="1033463" eaLnBrk="1" fontAlgn="auto" hangingPunct="1">
                  <a:lnSpc>
                    <a:spcPct val="90000"/>
                  </a:lnSpc>
                  <a:spcAft>
                    <a:spcPct val="35000"/>
                  </a:spcAft>
                  <a:buClrTx/>
                </a:pPr>
                <a:endParaRPr lang="en-GB" sz="2325" b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0" name="Up Arrow 9"/>
            <p:cNvSpPr/>
            <p:nvPr/>
          </p:nvSpPr>
          <p:spPr>
            <a:xfrm rot="5400000">
              <a:off x="4297809" y="1363585"/>
              <a:ext cx="235912" cy="419215"/>
            </a:xfrm>
            <a:prstGeom prst="upArrow">
              <a:avLst>
                <a:gd name="adj1" fmla="val 50000"/>
                <a:gd name="adj2" fmla="val 35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2">
                    <a:lumMod val="60000"/>
                    <a:lumOff val="40000"/>
                  </a:schemeClr>
                </a:gs>
                <a:gs pos="52000">
                  <a:srgbClr val="0066FF"/>
                </a:gs>
                <a:gs pos="63000">
                  <a:schemeClr val="accent6">
                    <a:lumMod val="40000"/>
                    <a:lumOff val="60000"/>
                  </a:schemeClr>
                </a:gs>
              </a:gsLst>
              <a:lin ang="5400000" scaled="1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11" name="Group 10"/>
            <p:cNvGrpSpPr/>
            <p:nvPr/>
          </p:nvGrpSpPr>
          <p:grpSpPr>
            <a:xfrm>
              <a:off x="2482043" y="1314986"/>
              <a:ext cx="1724114" cy="573636"/>
              <a:chOff x="0" y="496"/>
              <a:chExt cx="2438400" cy="1934765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15" name="Rounded Rectangle 14"/>
              <p:cNvSpPr/>
              <p:nvPr/>
            </p:nvSpPr>
            <p:spPr>
              <a:xfrm>
                <a:off x="0" y="496"/>
                <a:ext cx="2438400" cy="1934765"/>
              </a:xfrm>
              <a:prstGeom prst="roundRect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6" name="Rounded Rectangle 4"/>
              <p:cNvSpPr/>
              <p:nvPr/>
            </p:nvSpPr>
            <p:spPr>
              <a:xfrm>
                <a:off x="94446" y="278459"/>
                <a:ext cx="2249506" cy="1413342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1450" tIns="85725" rIns="171450" bIns="85725" numCol="1" spcCol="1270" anchor="ctr" anchorCtr="0">
                <a:noAutofit/>
              </a:bodyPr>
              <a:lstStyle/>
              <a:p>
                <a:pPr algn="ctr" defTabSz="2000250" eaLnBrk="1" fontAlgn="auto" hangingPunct="1">
                  <a:lnSpc>
                    <a:spcPct val="90000"/>
                  </a:lnSpc>
                  <a:spcAft>
                    <a:spcPct val="35000"/>
                  </a:spcAft>
                  <a:buClrTx/>
                </a:pPr>
                <a:r>
                  <a:rPr lang="en-US" sz="1650" dirty="0">
                    <a:solidFill>
                      <a:srgbClr val="5B9BD5">
                        <a:lumMod val="50000"/>
                      </a:srgbClr>
                    </a:solidFill>
                  </a:rPr>
                  <a:t>WRC-n</a:t>
                </a:r>
                <a:endParaRPr lang="en-GB" sz="1650" dirty="0">
                  <a:solidFill>
                    <a:srgbClr val="5B9BD5">
                      <a:lumMod val="50000"/>
                    </a:srgbClr>
                  </a:solidFill>
                </a:endParaRPr>
              </a:p>
            </p:txBody>
          </p:sp>
        </p:grpSp>
        <p:sp>
          <p:nvSpPr>
            <p:cNvPr id="14" name="Up Arrow 13"/>
            <p:cNvSpPr/>
            <p:nvPr/>
          </p:nvSpPr>
          <p:spPr>
            <a:xfrm rot="10800000">
              <a:off x="3209816" y="1903879"/>
              <a:ext cx="248355" cy="212892"/>
            </a:xfrm>
            <a:prstGeom prst="upArrow">
              <a:avLst>
                <a:gd name="adj1" fmla="val 50000"/>
                <a:gd name="adj2" fmla="val 35000"/>
              </a:avLst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19" name="Group 18"/>
          <p:cNvGrpSpPr/>
          <p:nvPr/>
        </p:nvGrpSpPr>
        <p:grpSpPr>
          <a:xfrm>
            <a:off x="962407" y="2073963"/>
            <a:ext cx="8813684" cy="763757"/>
            <a:chOff x="2491876" y="1930922"/>
            <a:chExt cx="6385153" cy="1018342"/>
          </a:xfrm>
        </p:grpSpPr>
        <p:grpSp>
          <p:nvGrpSpPr>
            <p:cNvPr id="20" name="Group 19"/>
            <p:cNvGrpSpPr/>
            <p:nvPr/>
          </p:nvGrpSpPr>
          <p:grpSpPr>
            <a:xfrm>
              <a:off x="2491876" y="2124544"/>
              <a:ext cx="1724114" cy="573636"/>
              <a:chOff x="0" y="496"/>
              <a:chExt cx="2438400" cy="1934765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26" name="Rounded Rectangle 25"/>
              <p:cNvSpPr/>
              <p:nvPr/>
            </p:nvSpPr>
            <p:spPr>
              <a:xfrm>
                <a:off x="0" y="496"/>
                <a:ext cx="2438400" cy="1934765"/>
              </a:xfrm>
              <a:prstGeom prst="roundRect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7" name="Rounded Rectangle 4"/>
              <p:cNvSpPr/>
              <p:nvPr/>
            </p:nvSpPr>
            <p:spPr>
              <a:xfrm>
                <a:off x="94446" y="278459"/>
                <a:ext cx="2249506" cy="1413342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1450" tIns="85725" rIns="171450" bIns="85725" numCol="1" spcCol="1270" anchor="ctr" anchorCtr="0">
                <a:noAutofit/>
              </a:bodyPr>
              <a:lstStyle/>
              <a:p>
                <a:pPr algn="ctr" defTabSz="2000250" eaLnBrk="1" fontAlgn="auto" hangingPunct="1">
                  <a:lnSpc>
                    <a:spcPct val="90000"/>
                  </a:lnSpc>
                  <a:spcAft>
                    <a:spcPct val="35000"/>
                  </a:spcAft>
                  <a:buClrTx/>
                </a:pPr>
                <a:r>
                  <a:rPr lang="en-US" sz="1650" dirty="0">
                    <a:solidFill>
                      <a:srgbClr val="5B9BD5">
                        <a:lumMod val="50000"/>
                      </a:srgbClr>
                    </a:solidFill>
                  </a:rPr>
                  <a:t>CPM-1</a:t>
                </a:r>
                <a:endParaRPr lang="en-GB" sz="1650" dirty="0">
                  <a:solidFill>
                    <a:srgbClr val="5B9BD5">
                      <a:lumMod val="50000"/>
                    </a:srgbClr>
                  </a:solidFill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4609829" y="1930922"/>
              <a:ext cx="4267200" cy="1004284"/>
              <a:chOff x="304800" y="51131"/>
              <a:chExt cx="4267200" cy="1148929"/>
            </a:xfrm>
          </p:grpSpPr>
          <p:sp>
            <p:nvSpPr>
              <p:cNvPr id="24" name="Rounded Rectangle 23"/>
              <p:cNvSpPr/>
              <p:nvPr/>
            </p:nvSpPr>
            <p:spPr>
              <a:xfrm>
                <a:off x="304800" y="152161"/>
                <a:ext cx="4267200" cy="1047899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</a:pPr>
                <a:r>
                  <a:rPr lang="en-US" b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en-US" b="0" baseline="300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</a:t>
                </a:r>
                <a:r>
                  <a:rPr lang="en-US" b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Conference Preparatory Meeting (CPM</a:t>
                </a:r>
                <a:r>
                  <a:rPr lang="en-US" b="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</a:pPr>
                <a:r>
                  <a:rPr lang="en-US" b="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organizes ITU-R preparatory studies to WRC</a:t>
                </a:r>
                <a:endParaRPr lang="en-GB" b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Rounded Rectangle 4"/>
              <p:cNvSpPr/>
              <p:nvPr/>
            </p:nvSpPr>
            <p:spPr>
              <a:xfrm>
                <a:off x="349472" y="51131"/>
                <a:ext cx="4177856" cy="82577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0968" tIns="0" rIns="120968" bIns="0" numCol="1" spcCol="1270" anchor="ctr" anchorCtr="0">
                <a:noAutofit/>
              </a:bodyPr>
              <a:lstStyle/>
              <a:p>
                <a:pPr defTabSz="1033463" eaLnBrk="1" fontAlgn="auto" hangingPunct="1">
                  <a:lnSpc>
                    <a:spcPct val="90000"/>
                  </a:lnSpc>
                  <a:spcAft>
                    <a:spcPct val="35000"/>
                  </a:spcAft>
                  <a:buClrTx/>
                </a:pPr>
                <a:endParaRPr lang="en-GB" sz="2325" b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2" name="Up Arrow 21"/>
            <p:cNvSpPr/>
            <p:nvPr/>
          </p:nvSpPr>
          <p:spPr>
            <a:xfrm rot="10800000">
              <a:off x="3209815" y="2736372"/>
              <a:ext cx="248355" cy="212892"/>
            </a:xfrm>
            <a:prstGeom prst="upArrow">
              <a:avLst>
                <a:gd name="adj1" fmla="val 50000"/>
                <a:gd name="adj2" fmla="val 35000"/>
              </a:avLst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Up Arrow 22"/>
            <p:cNvSpPr/>
            <p:nvPr/>
          </p:nvSpPr>
          <p:spPr>
            <a:xfrm rot="5400000">
              <a:off x="4307408" y="2198494"/>
              <a:ext cx="235912" cy="419215"/>
            </a:xfrm>
            <a:prstGeom prst="upArrow">
              <a:avLst>
                <a:gd name="adj1" fmla="val 50000"/>
                <a:gd name="adj2" fmla="val 35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2">
                    <a:lumMod val="60000"/>
                    <a:lumOff val="40000"/>
                  </a:schemeClr>
                </a:gs>
                <a:gs pos="52000">
                  <a:srgbClr val="0066FF"/>
                </a:gs>
                <a:gs pos="63000">
                  <a:schemeClr val="accent6">
                    <a:lumMod val="40000"/>
                    <a:lumOff val="60000"/>
                  </a:schemeClr>
                </a:gs>
              </a:gsLst>
              <a:lin ang="5400000" scaled="1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28" name="Group 27"/>
          <p:cNvGrpSpPr/>
          <p:nvPr/>
        </p:nvGrpSpPr>
        <p:grpSpPr>
          <a:xfrm>
            <a:off x="904329" y="2867330"/>
            <a:ext cx="8840931" cy="830797"/>
            <a:chOff x="2482043" y="2798305"/>
            <a:chExt cx="6385289" cy="1107729"/>
          </a:xfrm>
        </p:grpSpPr>
        <p:grpSp>
          <p:nvGrpSpPr>
            <p:cNvPr id="29" name="Group 28"/>
            <p:cNvGrpSpPr/>
            <p:nvPr/>
          </p:nvGrpSpPr>
          <p:grpSpPr>
            <a:xfrm>
              <a:off x="4600132" y="2798305"/>
              <a:ext cx="4267200" cy="947425"/>
              <a:chOff x="304800" y="51131"/>
              <a:chExt cx="4267200" cy="1083882"/>
            </a:xfrm>
          </p:grpSpPr>
          <p:sp>
            <p:nvSpPr>
              <p:cNvPr id="35" name="Rounded Rectangle 34"/>
              <p:cNvSpPr/>
              <p:nvPr/>
            </p:nvSpPr>
            <p:spPr>
              <a:xfrm>
                <a:off x="304800" y="152163"/>
                <a:ext cx="4267200" cy="982850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</a:pPr>
                <a:r>
                  <a:rPr lang="en-US" b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Develop technical, operational and procedural solutions</a:t>
                </a:r>
                <a:r>
                  <a:rPr lang="en-US" b="0" dirty="0">
                    <a:solidFill>
                      <a:prstClr val="white"/>
                    </a:solidFill>
                  </a:rPr>
                  <a:t> </a:t>
                </a:r>
                <a:r>
                  <a:rPr lang="en-US" b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 WRC</a:t>
                </a:r>
                <a:endParaRPr lang="en-GB" b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</a:pPr>
                <a:endParaRPr lang="en-GB" b="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Rounded Rectangle 4"/>
              <p:cNvSpPr/>
              <p:nvPr/>
            </p:nvSpPr>
            <p:spPr>
              <a:xfrm>
                <a:off x="349472" y="51131"/>
                <a:ext cx="4177856" cy="82577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0968" tIns="0" rIns="120968" bIns="0" numCol="1" spcCol="1270" anchor="ctr" anchorCtr="0">
                <a:noAutofit/>
              </a:bodyPr>
              <a:lstStyle/>
              <a:p>
                <a:pPr defTabSz="1033463" eaLnBrk="1" fontAlgn="auto" hangingPunct="1">
                  <a:lnSpc>
                    <a:spcPct val="90000"/>
                  </a:lnSpc>
                  <a:spcAft>
                    <a:spcPct val="35000"/>
                  </a:spcAft>
                  <a:buClrTx/>
                </a:pPr>
                <a:endParaRPr lang="en-GB" sz="2325" b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2482043" y="2982389"/>
              <a:ext cx="1724114" cy="693083"/>
              <a:chOff x="0" y="496"/>
              <a:chExt cx="2438400" cy="1934765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33" name="Rounded Rectangle 32"/>
              <p:cNvSpPr/>
              <p:nvPr/>
            </p:nvSpPr>
            <p:spPr>
              <a:xfrm>
                <a:off x="0" y="496"/>
                <a:ext cx="2438400" cy="1934765"/>
              </a:xfrm>
              <a:prstGeom prst="roundRect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</a:pPr>
                <a:endParaRPr lang="en-US" b="0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Rounded Rectangle 4"/>
              <p:cNvSpPr/>
              <p:nvPr/>
            </p:nvSpPr>
            <p:spPr>
              <a:xfrm>
                <a:off x="94446" y="30207"/>
                <a:ext cx="2249506" cy="1661594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1450" tIns="85725" rIns="171450" bIns="85725" numCol="1" spcCol="1270" anchor="ctr" anchorCtr="0">
                <a:noAutofit/>
              </a:bodyPr>
              <a:lstStyle/>
              <a:p>
                <a:pPr algn="ctr" defTabSz="2000250" eaLnBrk="1" fontAlgn="auto" hangingPunct="1">
                  <a:lnSpc>
                    <a:spcPct val="90000"/>
                  </a:lnSpc>
                  <a:spcAft>
                    <a:spcPct val="35000"/>
                  </a:spcAft>
                  <a:buClrTx/>
                </a:pPr>
                <a:r>
                  <a:rPr lang="en-US" sz="1650" dirty="0">
                    <a:solidFill>
                      <a:srgbClr val="5B9BD5">
                        <a:lumMod val="50000"/>
                      </a:srgbClr>
                    </a:solidFill>
                  </a:rPr>
                  <a:t>ITU-R studies</a:t>
                </a:r>
                <a:endParaRPr lang="en-GB" sz="1650" dirty="0">
                  <a:solidFill>
                    <a:srgbClr val="5B9BD5">
                      <a:lumMod val="50000"/>
                    </a:srgbClr>
                  </a:solidFill>
                </a:endParaRPr>
              </a:p>
            </p:txBody>
          </p:sp>
        </p:grpSp>
        <p:sp>
          <p:nvSpPr>
            <p:cNvPr id="31" name="Up Arrow 30"/>
            <p:cNvSpPr/>
            <p:nvPr/>
          </p:nvSpPr>
          <p:spPr>
            <a:xfrm rot="10800000">
              <a:off x="3209815" y="3693142"/>
              <a:ext cx="248355" cy="212892"/>
            </a:xfrm>
            <a:prstGeom prst="upArrow">
              <a:avLst>
                <a:gd name="adj1" fmla="val 50000"/>
                <a:gd name="adj2" fmla="val 35000"/>
              </a:avLst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Up Arrow 31"/>
            <p:cNvSpPr/>
            <p:nvPr/>
          </p:nvSpPr>
          <p:spPr>
            <a:xfrm rot="5400000">
              <a:off x="4303234" y="3169665"/>
              <a:ext cx="222019" cy="373056"/>
            </a:xfrm>
            <a:prstGeom prst="upArrow">
              <a:avLst>
                <a:gd name="adj1" fmla="val 50000"/>
                <a:gd name="adj2" fmla="val 35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2">
                    <a:lumMod val="60000"/>
                    <a:lumOff val="40000"/>
                  </a:schemeClr>
                </a:gs>
                <a:gs pos="52000">
                  <a:srgbClr val="0066FF"/>
                </a:gs>
                <a:gs pos="63000">
                  <a:schemeClr val="accent6">
                    <a:lumMod val="40000"/>
                    <a:lumOff val="60000"/>
                  </a:schemeClr>
                </a:gs>
              </a:gsLst>
              <a:lin ang="5400000" scaled="1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37" name="Group 36"/>
          <p:cNvGrpSpPr/>
          <p:nvPr/>
        </p:nvGrpSpPr>
        <p:grpSpPr>
          <a:xfrm>
            <a:off x="935160" y="3626411"/>
            <a:ext cx="8848014" cy="826992"/>
            <a:chOff x="2095736" y="3686374"/>
            <a:chExt cx="7925514" cy="1102656"/>
          </a:xfrm>
        </p:grpSpPr>
        <p:grpSp>
          <p:nvGrpSpPr>
            <p:cNvPr id="38" name="Group 37"/>
            <p:cNvGrpSpPr/>
            <p:nvPr/>
          </p:nvGrpSpPr>
          <p:grpSpPr>
            <a:xfrm>
              <a:off x="2095736" y="3686374"/>
              <a:ext cx="7925514" cy="1102656"/>
              <a:chOff x="2491875" y="3667521"/>
              <a:chExt cx="6407249" cy="1102656"/>
            </a:xfrm>
          </p:grpSpPr>
          <p:grpSp>
            <p:nvGrpSpPr>
              <p:cNvPr id="40" name="Group 39"/>
              <p:cNvGrpSpPr/>
              <p:nvPr/>
            </p:nvGrpSpPr>
            <p:grpSpPr>
              <a:xfrm>
                <a:off x="4631924" y="3667521"/>
                <a:ext cx="4267200" cy="995854"/>
                <a:chOff x="291920" y="51131"/>
                <a:chExt cx="4267200" cy="1139285"/>
              </a:xfrm>
            </p:grpSpPr>
            <p:sp>
              <p:nvSpPr>
                <p:cNvPr id="45" name="Rounded Rectangle 44"/>
                <p:cNvSpPr/>
                <p:nvPr/>
              </p:nvSpPr>
              <p:spPr>
                <a:xfrm>
                  <a:off x="291920" y="117309"/>
                  <a:ext cx="4267200" cy="1073107"/>
                </a:xfrm>
                <a:prstGeom prst="roundRect">
                  <a:avLst/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</a:pPr>
                  <a:r>
                    <a:rPr lang="en-US" b="0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Consolidates results of studies and </a:t>
                  </a:r>
                  <a:r>
                    <a:rPr lang="en-US" b="0" dirty="0" smtClean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tries </a:t>
                  </a:r>
                  <a:r>
                    <a:rPr lang="en-US" b="0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to reconcile regulatory solutions</a:t>
                  </a:r>
                  <a:endParaRPr lang="en-GB" b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6" name="Rounded Rectangle 4"/>
                <p:cNvSpPr/>
                <p:nvPr/>
              </p:nvSpPr>
              <p:spPr>
                <a:xfrm>
                  <a:off x="349472" y="51131"/>
                  <a:ext cx="4177856" cy="825776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20968" tIns="0" rIns="120968" bIns="0" numCol="1" spcCol="1270" anchor="ctr" anchorCtr="0">
                  <a:noAutofit/>
                </a:bodyPr>
                <a:lstStyle/>
                <a:p>
                  <a:pPr defTabSz="1033463" eaLnBrk="1" fontAlgn="auto" hangingPunct="1">
                    <a:lnSpc>
                      <a:spcPct val="90000"/>
                    </a:lnSpc>
                    <a:spcAft>
                      <a:spcPct val="35000"/>
                    </a:spcAft>
                    <a:buClrTx/>
                  </a:pPr>
                  <a:endParaRPr lang="en-GB" sz="2325" b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41" name="Group 40"/>
              <p:cNvGrpSpPr/>
              <p:nvPr/>
            </p:nvGrpSpPr>
            <p:grpSpPr>
              <a:xfrm>
                <a:off x="2491875" y="3870268"/>
                <a:ext cx="1724114" cy="573636"/>
                <a:chOff x="0" y="496"/>
                <a:chExt cx="2438400" cy="1934765"/>
              </a:xfrm>
              <a:solidFill>
                <a:schemeClr val="accent6">
                  <a:lumMod val="40000"/>
                  <a:lumOff val="60000"/>
                </a:schemeClr>
              </a:solidFill>
            </p:grpSpPr>
            <p:sp>
              <p:nvSpPr>
                <p:cNvPr id="43" name="Rounded Rectangle 42"/>
                <p:cNvSpPr/>
                <p:nvPr/>
              </p:nvSpPr>
              <p:spPr>
                <a:xfrm>
                  <a:off x="0" y="496"/>
                  <a:ext cx="2438400" cy="1934765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44" name="Rounded Rectangle 4"/>
                <p:cNvSpPr/>
                <p:nvPr/>
              </p:nvSpPr>
              <p:spPr>
                <a:xfrm>
                  <a:off x="94446" y="278459"/>
                  <a:ext cx="2249506" cy="1413342"/>
                </a:xfrm>
                <a:prstGeom prst="rect">
                  <a:avLst/>
                </a:prstGeom>
                <a:grp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71450" tIns="85725" rIns="171450" bIns="85725" numCol="1" spcCol="1270" anchor="ctr" anchorCtr="0">
                  <a:noAutofit/>
                </a:bodyPr>
                <a:lstStyle/>
                <a:p>
                  <a:pPr algn="ctr" defTabSz="2000250" eaLnBrk="1" fontAlgn="auto" hangingPunct="1">
                    <a:lnSpc>
                      <a:spcPct val="90000"/>
                    </a:lnSpc>
                    <a:spcAft>
                      <a:spcPct val="35000"/>
                    </a:spcAft>
                    <a:buClrTx/>
                  </a:pPr>
                  <a:r>
                    <a:rPr lang="en-US" sz="1650" dirty="0">
                      <a:solidFill>
                        <a:srgbClr val="5B9BD5">
                          <a:lumMod val="50000"/>
                        </a:srgbClr>
                      </a:solidFill>
                    </a:rPr>
                    <a:t>CPM-2</a:t>
                  </a:r>
                  <a:endParaRPr lang="en-GB" sz="1650" dirty="0">
                    <a:solidFill>
                      <a:srgbClr val="5B9BD5">
                        <a:lumMod val="50000"/>
                      </a:srgbClr>
                    </a:solidFill>
                  </a:endParaRPr>
                </a:p>
              </p:txBody>
            </p:sp>
          </p:grpSp>
          <p:sp>
            <p:nvSpPr>
              <p:cNvPr id="42" name="Up Arrow 41"/>
              <p:cNvSpPr/>
              <p:nvPr/>
            </p:nvSpPr>
            <p:spPr>
              <a:xfrm rot="10800000">
                <a:off x="3229752" y="4467560"/>
                <a:ext cx="248355" cy="302617"/>
              </a:xfrm>
              <a:prstGeom prst="upArrow">
                <a:avLst>
                  <a:gd name="adj1" fmla="val 50000"/>
                  <a:gd name="adj2" fmla="val 35000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</p:grpSp>
        <p:sp>
          <p:nvSpPr>
            <p:cNvPr id="39" name="Up Arrow 38"/>
            <p:cNvSpPr/>
            <p:nvPr/>
          </p:nvSpPr>
          <p:spPr>
            <a:xfrm rot="5400000">
              <a:off x="4387712" y="3955630"/>
              <a:ext cx="235912" cy="419215"/>
            </a:xfrm>
            <a:prstGeom prst="upArrow">
              <a:avLst>
                <a:gd name="adj1" fmla="val 50000"/>
                <a:gd name="adj2" fmla="val 35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2">
                    <a:lumMod val="60000"/>
                    <a:lumOff val="40000"/>
                  </a:schemeClr>
                </a:gs>
                <a:gs pos="52000">
                  <a:srgbClr val="0066FF"/>
                </a:gs>
                <a:gs pos="63000">
                  <a:schemeClr val="accent6">
                    <a:lumMod val="40000"/>
                    <a:lumOff val="60000"/>
                  </a:schemeClr>
                </a:gs>
              </a:gsLst>
              <a:lin ang="5400000" scaled="1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48" name="Group 47"/>
          <p:cNvGrpSpPr/>
          <p:nvPr/>
        </p:nvGrpSpPr>
        <p:grpSpPr>
          <a:xfrm>
            <a:off x="935160" y="4398967"/>
            <a:ext cx="8864853" cy="677406"/>
            <a:chOff x="2471938" y="4564175"/>
            <a:chExt cx="6405091" cy="903207"/>
          </a:xfrm>
        </p:grpSpPr>
        <p:grpSp>
          <p:nvGrpSpPr>
            <p:cNvPr id="49" name="Group 48"/>
            <p:cNvGrpSpPr/>
            <p:nvPr/>
          </p:nvGrpSpPr>
          <p:grpSpPr>
            <a:xfrm>
              <a:off x="4654501" y="4564175"/>
              <a:ext cx="4222528" cy="903207"/>
              <a:chOff x="304800" y="51131"/>
              <a:chExt cx="4222528" cy="1033294"/>
            </a:xfrm>
          </p:grpSpPr>
          <p:sp>
            <p:nvSpPr>
              <p:cNvPr id="54" name="Rounded Rectangle 53"/>
              <p:cNvSpPr/>
              <p:nvPr/>
            </p:nvSpPr>
            <p:spPr>
              <a:xfrm>
                <a:off x="304800" y="152161"/>
                <a:ext cx="4222528" cy="932264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</a:pPr>
                <a:r>
                  <a:rPr lang="en-US" b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Allocation/identification of bands, </a:t>
                </a:r>
                <a:r>
                  <a:rPr lang="en-US" b="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conditions </a:t>
                </a:r>
                <a:endParaRPr lang="en-GB" b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</a:pPr>
                <a:endParaRPr lang="en-GB" b="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Rounded Rectangle 4"/>
              <p:cNvSpPr/>
              <p:nvPr/>
            </p:nvSpPr>
            <p:spPr>
              <a:xfrm>
                <a:off x="349472" y="51131"/>
                <a:ext cx="4177856" cy="82577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0968" tIns="0" rIns="120968" bIns="0" numCol="1" spcCol="1270" anchor="ctr" anchorCtr="0">
                <a:noAutofit/>
              </a:bodyPr>
              <a:lstStyle/>
              <a:p>
                <a:pPr defTabSz="1033463" eaLnBrk="1" fontAlgn="auto" hangingPunct="1">
                  <a:lnSpc>
                    <a:spcPct val="90000"/>
                  </a:lnSpc>
                  <a:spcAft>
                    <a:spcPct val="35000"/>
                  </a:spcAft>
                  <a:buClrTx/>
                </a:pPr>
                <a:endParaRPr lang="en-GB" sz="2325" b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2471938" y="4796446"/>
              <a:ext cx="1724114" cy="573636"/>
              <a:chOff x="0" y="496"/>
              <a:chExt cx="2438400" cy="1934765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52" name="Rounded Rectangle 51"/>
              <p:cNvSpPr/>
              <p:nvPr/>
            </p:nvSpPr>
            <p:spPr>
              <a:xfrm>
                <a:off x="0" y="496"/>
                <a:ext cx="2438400" cy="1934765"/>
              </a:xfrm>
              <a:prstGeom prst="roundRect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3" name="Rounded Rectangle 4"/>
              <p:cNvSpPr/>
              <p:nvPr/>
            </p:nvSpPr>
            <p:spPr>
              <a:xfrm>
                <a:off x="94446" y="278459"/>
                <a:ext cx="2249506" cy="1413342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1450" tIns="85725" rIns="171450" bIns="85725" numCol="1" spcCol="1270" anchor="ctr" anchorCtr="0">
                <a:noAutofit/>
              </a:bodyPr>
              <a:lstStyle/>
              <a:p>
                <a:pPr algn="ctr" defTabSz="2000250" eaLnBrk="1" fontAlgn="auto" hangingPunct="1">
                  <a:lnSpc>
                    <a:spcPct val="90000"/>
                  </a:lnSpc>
                  <a:spcAft>
                    <a:spcPct val="35000"/>
                  </a:spcAft>
                  <a:buClrTx/>
                </a:pPr>
                <a:r>
                  <a:rPr lang="en-US" sz="1650" dirty="0">
                    <a:solidFill>
                      <a:srgbClr val="5B9BD5">
                        <a:lumMod val="50000"/>
                      </a:srgbClr>
                    </a:solidFill>
                  </a:rPr>
                  <a:t>WRC-n+1</a:t>
                </a:r>
                <a:endParaRPr lang="en-GB" sz="1650" dirty="0">
                  <a:solidFill>
                    <a:srgbClr val="5B9BD5">
                      <a:lumMod val="50000"/>
                    </a:srgbClr>
                  </a:solidFill>
                </a:endParaRPr>
              </a:p>
            </p:txBody>
          </p:sp>
        </p:grpSp>
        <p:sp>
          <p:nvSpPr>
            <p:cNvPr id="51" name="Up Arrow 50"/>
            <p:cNvSpPr/>
            <p:nvPr/>
          </p:nvSpPr>
          <p:spPr>
            <a:xfrm rot="5400000">
              <a:off x="4332375" y="4865339"/>
              <a:ext cx="235912" cy="419215"/>
            </a:xfrm>
            <a:prstGeom prst="upArrow">
              <a:avLst>
                <a:gd name="adj1" fmla="val 50000"/>
                <a:gd name="adj2" fmla="val 35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2">
                    <a:lumMod val="60000"/>
                    <a:lumOff val="40000"/>
                  </a:schemeClr>
                </a:gs>
                <a:gs pos="52000">
                  <a:srgbClr val="0066FF"/>
                </a:gs>
                <a:gs pos="63000">
                  <a:schemeClr val="accent6">
                    <a:lumMod val="40000"/>
                    <a:lumOff val="60000"/>
                  </a:schemeClr>
                </a:gs>
              </a:gsLst>
              <a:lin ang="5400000" scaled="1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56" name="Down Arrow 55"/>
          <p:cNvSpPr/>
          <p:nvPr/>
        </p:nvSpPr>
        <p:spPr>
          <a:xfrm>
            <a:off x="9776091" y="1443451"/>
            <a:ext cx="562409" cy="3632922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Tx/>
            </a:pPr>
            <a:r>
              <a:rPr lang="en-US" sz="2100" dirty="0" smtClean="0">
                <a:solidFill>
                  <a:srgbClr val="5B9BD5">
                    <a:lumMod val="75000"/>
                  </a:srgbClr>
                </a:solidFill>
              </a:rPr>
              <a:t>3-4 years</a:t>
            </a:r>
            <a:endParaRPr lang="en-GB" sz="2100" dirty="0">
              <a:solidFill>
                <a:srgbClr val="5B9BD5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006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80661" y="20010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36"/>
          <p:cNvSpPr>
            <a:spLocks noChangeArrowheads="1"/>
          </p:cNvSpPr>
          <p:nvPr/>
        </p:nvSpPr>
        <p:spPr bwMode="auto">
          <a:xfrm>
            <a:off x="1818861" y="354731"/>
            <a:ext cx="8597348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ctr">
              <a:defRPr sz="3600" b="1">
                <a:solidFill>
                  <a:srgbClr val="1B5BA2"/>
                </a:solidFill>
                <a:latin typeface="Verdana" pitchFamily="34" charset="0"/>
              </a:defRPr>
            </a:lvl1pPr>
            <a:lvl2pPr algn="ctr">
              <a:defRPr sz="3600" b="1">
                <a:solidFill>
                  <a:srgbClr val="1B5BA2"/>
                </a:solidFill>
                <a:latin typeface="Verdana" pitchFamily="34" charset="0"/>
              </a:defRPr>
            </a:lvl2pPr>
            <a:lvl3pPr algn="ctr">
              <a:defRPr sz="3600" b="1">
                <a:solidFill>
                  <a:srgbClr val="1B5BA2"/>
                </a:solidFill>
                <a:latin typeface="Verdana" pitchFamily="34" charset="0"/>
              </a:defRPr>
            </a:lvl3pPr>
            <a:lvl4pPr algn="ctr">
              <a:defRPr sz="3600" b="1">
                <a:solidFill>
                  <a:srgbClr val="1B5BA2"/>
                </a:solidFill>
                <a:latin typeface="Verdana" pitchFamily="34" charset="0"/>
              </a:defRPr>
            </a:lvl4pPr>
            <a:lvl5pPr algn="ctr">
              <a:defRPr sz="3600" b="1">
                <a:solidFill>
                  <a:srgbClr val="1B5BA2"/>
                </a:solidFill>
                <a:latin typeface="Verdana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Main steps of WRC preparations</a:t>
            </a:r>
            <a:endParaRPr lang="en-US" altLang="en-US" sz="1600" dirty="0">
              <a:solidFill>
                <a:schemeClr val="accent1">
                  <a:lumMod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8905" y="1391571"/>
            <a:ext cx="11197259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WRC establishes draft agenda for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WRC,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preliminary draft agenda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subsequent WRC </a:t>
            </a:r>
          </a:p>
          <a:p>
            <a:pPr marL="800100" lvl="1" indent="-342900"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important, stable, defines legal scope of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discussions (e.g. AI 1.13  -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IMT above 24 GHz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ITU-R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heart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WRC preparations, development of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its technical/regulatory basis</a:t>
            </a:r>
          </a:p>
          <a:p>
            <a:pPr marL="800100" lvl="1" indent="-342900"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Crucial role of international organizations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(ICAO, IMO,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WMO) in studies of their specific issues </a:t>
            </a:r>
          </a:p>
          <a:p>
            <a:pPr marL="800100" lvl="1" indent="-342900"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Equal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rights with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administrations in discussions,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except for approval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decisions</a:t>
            </a:r>
          </a:p>
          <a:p>
            <a:pPr marL="342900" indent="-342900"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CPM-2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consolidates results of study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regulatory solutions in </a:t>
            </a:r>
            <a:r>
              <a:rPr lang="en-US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CPM Report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WRC</a:t>
            </a:r>
          </a:p>
          <a:p>
            <a:pPr marL="800100" lvl="1" indent="-342900"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step in preparations – shaping proposals on spectrum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allocations and operational conditions</a:t>
            </a:r>
          </a:p>
          <a:p>
            <a:pPr marL="800100" lvl="1" indent="-342900"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Virtually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equal rights of international organizations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administrations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CPM</a:t>
            </a:r>
          </a:p>
          <a:p>
            <a:pPr marL="342900" indent="-342900"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highest international decision making body on radio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issues</a:t>
            </a:r>
          </a:p>
          <a:p>
            <a:pPr marL="800100" lvl="1" indent="-342900"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treaty making Conference, so the final say remains with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States </a:t>
            </a:r>
          </a:p>
          <a:p>
            <a:pPr marL="800100" lvl="1" indent="-342900"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Aviation experts participate either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Member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States delegates, or observers. ICAO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observers in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advisory 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capacity </a:t>
            </a:r>
            <a:endParaRPr lang="en-GB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72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80661" y="20010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36"/>
          <p:cNvSpPr>
            <a:spLocks noChangeArrowheads="1"/>
          </p:cNvSpPr>
          <p:nvPr/>
        </p:nvSpPr>
        <p:spPr bwMode="auto">
          <a:xfrm>
            <a:off x="1818861" y="354731"/>
            <a:ext cx="8597348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ctr">
              <a:defRPr sz="3600" b="1">
                <a:solidFill>
                  <a:srgbClr val="1B5BA2"/>
                </a:solidFill>
                <a:latin typeface="Verdana" pitchFamily="34" charset="0"/>
              </a:defRPr>
            </a:lvl1pPr>
            <a:lvl2pPr algn="ctr">
              <a:defRPr sz="3600" b="1">
                <a:solidFill>
                  <a:srgbClr val="1B5BA2"/>
                </a:solidFill>
                <a:latin typeface="Verdana" pitchFamily="34" charset="0"/>
              </a:defRPr>
            </a:lvl2pPr>
            <a:lvl3pPr algn="ctr">
              <a:defRPr sz="3600" b="1">
                <a:solidFill>
                  <a:srgbClr val="1B5BA2"/>
                </a:solidFill>
                <a:latin typeface="Verdana" pitchFamily="34" charset="0"/>
              </a:defRPr>
            </a:lvl3pPr>
            <a:lvl4pPr algn="ctr">
              <a:defRPr sz="3600" b="1">
                <a:solidFill>
                  <a:srgbClr val="1B5BA2"/>
                </a:solidFill>
                <a:latin typeface="Verdana" pitchFamily="34" charset="0"/>
              </a:defRPr>
            </a:lvl4pPr>
            <a:lvl5pPr algn="ctr">
              <a:defRPr sz="3600" b="1">
                <a:solidFill>
                  <a:srgbClr val="1B5BA2"/>
                </a:solidFill>
                <a:latin typeface="Verdana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WRC-19 preparation milestones</a:t>
            </a:r>
            <a:endParaRPr lang="en-US" altLang="en-US" sz="1600" dirty="0">
              <a:solidFill>
                <a:schemeClr val="accent1">
                  <a:lumMod val="50000"/>
                </a:schemeClr>
              </a:solidFill>
              <a:latin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25289" y="1285914"/>
            <a:ext cx="8864754" cy="809072"/>
            <a:chOff x="2482043" y="1038009"/>
            <a:chExt cx="6350612" cy="1078762"/>
          </a:xfrm>
        </p:grpSpPr>
        <p:grpSp>
          <p:nvGrpSpPr>
            <p:cNvPr id="8" name="Group 7"/>
            <p:cNvGrpSpPr/>
            <p:nvPr/>
          </p:nvGrpSpPr>
          <p:grpSpPr>
            <a:xfrm>
              <a:off x="4600133" y="1038009"/>
              <a:ext cx="4232522" cy="1016510"/>
              <a:chOff x="304801" y="51131"/>
              <a:chExt cx="4232522" cy="1162916"/>
            </a:xfrm>
          </p:grpSpPr>
          <p:sp>
            <p:nvSpPr>
              <p:cNvPr id="17" name="Rounded Rectangle 16"/>
              <p:cNvSpPr/>
              <p:nvPr/>
            </p:nvSpPr>
            <p:spPr>
              <a:xfrm>
                <a:off x="304801" y="152161"/>
                <a:ext cx="4232522" cy="1061886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</a:pPr>
                <a:r>
                  <a:rPr lang="en-US" b="0" dirty="0" smtClean="0">
                    <a:solidFill>
                      <a:prstClr val="white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Developed </a:t>
                </a:r>
                <a:r>
                  <a:rPr lang="en-US" b="0" dirty="0">
                    <a:solidFill>
                      <a:prstClr val="white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agenda for </a:t>
                </a:r>
                <a:r>
                  <a:rPr lang="en-US" b="0" dirty="0" smtClean="0">
                    <a:solidFill>
                      <a:prstClr val="white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WRC-19                      </a:t>
                </a:r>
                <a:r>
                  <a:rPr lang="en-US" b="1" dirty="0" smtClean="0">
                    <a:solidFill>
                      <a:prstClr val="white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Resolution 809 (WRC-15)</a:t>
                </a:r>
                <a:endParaRPr lang="en-GB" b="1" dirty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</a:pPr>
                <a:endParaRPr lang="en-GB" b="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ounded Rectangle 4"/>
              <p:cNvSpPr/>
              <p:nvPr/>
            </p:nvSpPr>
            <p:spPr>
              <a:xfrm>
                <a:off x="349472" y="51131"/>
                <a:ext cx="4177856" cy="82577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0968" tIns="0" rIns="120968" bIns="0" numCol="1" spcCol="1270" anchor="ctr" anchorCtr="0">
                <a:noAutofit/>
              </a:bodyPr>
              <a:lstStyle/>
              <a:p>
                <a:pPr defTabSz="1033463" eaLnBrk="1" fontAlgn="auto" hangingPunct="1">
                  <a:lnSpc>
                    <a:spcPct val="90000"/>
                  </a:lnSpc>
                  <a:spcAft>
                    <a:spcPct val="35000"/>
                  </a:spcAft>
                  <a:buClrTx/>
                </a:pPr>
                <a:endParaRPr lang="en-GB" sz="2325" b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0" name="Up Arrow 9"/>
            <p:cNvSpPr/>
            <p:nvPr/>
          </p:nvSpPr>
          <p:spPr>
            <a:xfrm rot="5400000">
              <a:off x="4297809" y="1363585"/>
              <a:ext cx="235912" cy="419215"/>
            </a:xfrm>
            <a:prstGeom prst="upArrow">
              <a:avLst>
                <a:gd name="adj1" fmla="val 50000"/>
                <a:gd name="adj2" fmla="val 35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2">
                    <a:lumMod val="60000"/>
                    <a:lumOff val="40000"/>
                  </a:schemeClr>
                </a:gs>
                <a:gs pos="52000">
                  <a:srgbClr val="0066FF"/>
                </a:gs>
                <a:gs pos="63000">
                  <a:schemeClr val="accent6">
                    <a:lumMod val="40000"/>
                    <a:lumOff val="60000"/>
                  </a:schemeClr>
                </a:gs>
              </a:gsLst>
              <a:lin ang="5400000" scaled="1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11" name="Group 10"/>
            <p:cNvGrpSpPr/>
            <p:nvPr/>
          </p:nvGrpSpPr>
          <p:grpSpPr>
            <a:xfrm>
              <a:off x="2482043" y="1314986"/>
              <a:ext cx="1724114" cy="573636"/>
              <a:chOff x="0" y="496"/>
              <a:chExt cx="2438400" cy="1934765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15" name="Rounded Rectangle 14"/>
              <p:cNvSpPr/>
              <p:nvPr/>
            </p:nvSpPr>
            <p:spPr>
              <a:xfrm>
                <a:off x="0" y="496"/>
                <a:ext cx="2438400" cy="1934765"/>
              </a:xfrm>
              <a:prstGeom prst="roundRect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6" name="Rounded Rectangle 4"/>
              <p:cNvSpPr/>
              <p:nvPr/>
            </p:nvSpPr>
            <p:spPr>
              <a:xfrm>
                <a:off x="94446" y="278459"/>
                <a:ext cx="2249506" cy="1413342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1450" tIns="85725" rIns="171450" bIns="85725" numCol="1" spcCol="1270" anchor="ctr" anchorCtr="0">
                <a:noAutofit/>
              </a:bodyPr>
              <a:lstStyle/>
              <a:p>
                <a:pPr algn="ctr" defTabSz="2000250" eaLnBrk="1" fontAlgn="auto" hangingPunct="1">
                  <a:lnSpc>
                    <a:spcPct val="90000"/>
                  </a:lnSpc>
                  <a:spcAft>
                    <a:spcPct val="35000"/>
                  </a:spcAft>
                  <a:buClrTx/>
                </a:pPr>
                <a:r>
                  <a:rPr lang="en-US" sz="1650" dirty="0" smtClean="0">
                    <a:solidFill>
                      <a:srgbClr val="5B9BD5">
                        <a:lumMod val="50000"/>
                      </a:srgbClr>
                    </a:solidFill>
                  </a:rPr>
                  <a:t>WRC-15</a:t>
                </a:r>
                <a:endParaRPr lang="en-GB" sz="1650" dirty="0">
                  <a:solidFill>
                    <a:srgbClr val="5B9BD5">
                      <a:lumMod val="50000"/>
                    </a:srgbClr>
                  </a:solidFill>
                </a:endParaRPr>
              </a:p>
            </p:txBody>
          </p:sp>
        </p:grpSp>
        <p:sp>
          <p:nvSpPr>
            <p:cNvPr id="14" name="Up Arrow 13"/>
            <p:cNvSpPr/>
            <p:nvPr/>
          </p:nvSpPr>
          <p:spPr>
            <a:xfrm rot="10800000">
              <a:off x="3209816" y="1903879"/>
              <a:ext cx="248355" cy="212892"/>
            </a:xfrm>
            <a:prstGeom prst="upArrow">
              <a:avLst>
                <a:gd name="adj1" fmla="val 50000"/>
                <a:gd name="adj2" fmla="val 35000"/>
              </a:avLst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19" name="Group 18"/>
          <p:cNvGrpSpPr/>
          <p:nvPr/>
        </p:nvGrpSpPr>
        <p:grpSpPr>
          <a:xfrm>
            <a:off x="962407" y="2073963"/>
            <a:ext cx="8813684" cy="763757"/>
            <a:chOff x="2491876" y="1930922"/>
            <a:chExt cx="6385153" cy="1018342"/>
          </a:xfrm>
        </p:grpSpPr>
        <p:grpSp>
          <p:nvGrpSpPr>
            <p:cNvPr id="20" name="Group 19"/>
            <p:cNvGrpSpPr/>
            <p:nvPr/>
          </p:nvGrpSpPr>
          <p:grpSpPr>
            <a:xfrm>
              <a:off x="2491876" y="2124544"/>
              <a:ext cx="1724114" cy="573636"/>
              <a:chOff x="0" y="496"/>
              <a:chExt cx="2438400" cy="1934765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26" name="Rounded Rectangle 25"/>
              <p:cNvSpPr/>
              <p:nvPr/>
            </p:nvSpPr>
            <p:spPr>
              <a:xfrm>
                <a:off x="0" y="496"/>
                <a:ext cx="2438400" cy="1934765"/>
              </a:xfrm>
              <a:prstGeom prst="roundRect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7" name="Rounded Rectangle 4"/>
              <p:cNvSpPr/>
              <p:nvPr/>
            </p:nvSpPr>
            <p:spPr>
              <a:xfrm>
                <a:off x="94446" y="278459"/>
                <a:ext cx="2249506" cy="1413342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1450" tIns="85725" rIns="171450" bIns="85725" numCol="1" spcCol="1270" anchor="ctr" anchorCtr="0">
                <a:noAutofit/>
              </a:bodyPr>
              <a:lstStyle/>
              <a:p>
                <a:pPr algn="ctr" defTabSz="2000250" eaLnBrk="1" fontAlgn="auto" hangingPunct="1">
                  <a:lnSpc>
                    <a:spcPct val="90000"/>
                  </a:lnSpc>
                  <a:spcAft>
                    <a:spcPct val="35000"/>
                  </a:spcAft>
                  <a:buClrTx/>
                </a:pPr>
                <a:r>
                  <a:rPr lang="en-US" sz="1650" dirty="0" smtClean="0">
                    <a:solidFill>
                      <a:srgbClr val="5B9BD5">
                        <a:lumMod val="50000"/>
                      </a:srgbClr>
                    </a:solidFill>
                  </a:rPr>
                  <a:t>CPM-19-1</a:t>
                </a:r>
                <a:endParaRPr lang="en-GB" sz="1650" dirty="0">
                  <a:solidFill>
                    <a:srgbClr val="5B9BD5">
                      <a:lumMod val="50000"/>
                    </a:srgbClr>
                  </a:solidFill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4609829" y="1930922"/>
              <a:ext cx="4267200" cy="1004284"/>
              <a:chOff x="304800" y="51131"/>
              <a:chExt cx="4267200" cy="1148929"/>
            </a:xfrm>
          </p:grpSpPr>
          <p:sp>
            <p:nvSpPr>
              <p:cNvPr id="24" name="Rounded Rectangle 23"/>
              <p:cNvSpPr/>
              <p:nvPr/>
            </p:nvSpPr>
            <p:spPr>
              <a:xfrm>
                <a:off x="304800" y="152161"/>
                <a:ext cx="4267200" cy="1047899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</a:pPr>
                <a:r>
                  <a:rPr lang="en-US" b="0" dirty="0">
                    <a:solidFill>
                      <a:prstClr val="white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</a:t>
                </a:r>
                <a:r>
                  <a:rPr lang="en-US" b="0" baseline="30000" dirty="0">
                    <a:solidFill>
                      <a:prstClr val="white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st</a:t>
                </a:r>
                <a:r>
                  <a:rPr lang="en-US" b="0" dirty="0">
                    <a:solidFill>
                      <a:prstClr val="white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en-US" b="0" dirty="0" smtClean="0">
                    <a:solidFill>
                      <a:prstClr val="white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Session of Conference </a:t>
                </a:r>
                <a:r>
                  <a:rPr lang="en-US" b="0" dirty="0">
                    <a:solidFill>
                      <a:prstClr val="white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Preparatory Meeting </a:t>
                </a:r>
                <a:r>
                  <a:rPr lang="en-US" b="1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held </a:t>
                </a:r>
                <a:r>
                  <a:rPr lang="en-US" b="1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on 30 Nov. – 01 Dec. 2015</a:t>
                </a:r>
                <a:endParaRPr lang="en-GB" b="1" dirty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25" name="Rounded Rectangle 4"/>
              <p:cNvSpPr/>
              <p:nvPr/>
            </p:nvSpPr>
            <p:spPr>
              <a:xfrm>
                <a:off x="349472" y="51131"/>
                <a:ext cx="4177856" cy="82577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0968" tIns="0" rIns="120968" bIns="0" numCol="1" spcCol="1270" anchor="ctr" anchorCtr="0">
                <a:noAutofit/>
              </a:bodyPr>
              <a:lstStyle/>
              <a:p>
                <a:pPr defTabSz="1033463" eaLnBrk="1" fontAlgn="auto" hangingPunct="1">
                  <a:lnSpc>
                    <a:spcPct val="90000"/>
                  </a:lnSpc>
                  <a:spcAft>
                    <a:spcPct val="35000"/>
                  </a:spcAft>
                  <a:buClrTx/>
                </a:pPr>
                <a:endParaRPr lang="en-GB" sz="2325" b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2" name="Up Arrow 21"/>
            <p:cNvSpPr/>
            <p:nvPr/>
          </p:nvSpPr>
          <p:spPr>
            <a:xfrm rot="10800000">
              <a:off x="3209815" y="2736372"/>
              <a:ext cx="248355" cy="212892"/>
            </a:xfrm>
            <a:prstGeom prst="upArrow">
              <a:avLst>
                <a:gd name="adj1" fmla="val 50000"/>
                <a:gd name="adj2" fmla="val 35000"/>
              </a:avLst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Up Arrow 22"/>
            <p:cNvSpPr/>
            <p:nvPr/>
          </p:nvSpPr>
          <p:spPr>
            <a:xfrm rot="5400000">
              <a:off x="4307408" y="2198494"/>
              <a:ext cx="235912" cy="419215"/>
            </a:xfrm>
            <a:prstGeom prst="upArrow">
              <a:avLst>
                <a:gd name="adj1" fmla="val 50000"/>
                <a:gd name="adj2" fmla="val 35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2">
                    <a:lumMod val="60000"/>
                    <a:lumOff val="40000"/>
                  </a:schemeClr>
                </a:gs>
                <a:gs pos="52000">
                  <a:srgbClr val="0066FF"/>
                </a:gs>
                <a:gs pos="63000">
                  <a:schemeClr val="accent6">
                    <a:lumMod val="40000"/>
                    <a:lumOff val="60000"/>
                  </a:schemeClr>
                </a:gs>
              </a:gsLst>
              <a:lin ang="5400000" scaled="1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28" name="Group 27"/>
          <p:cNvGrpSpPr/>
          <p:nvPr/>
        </p:nvGrpSpPr>
        <p:grpSpPr>
          <a:xfrm>
            <a:off x="904329" y="2867330"/>
            <a:ext cx="8840931" cy="830797"/>
            <a:chOff x="2482043" y="2798305"/>
            <a:chExt cx="6385289" cy="1107729"/>
          </a:xfrm>
        </p:grpSpPr>
        <p:grpSp>
          <p:nvGrpSpPr>
            <p:cNvPr id="29" name="Group 28"/>
            <p:cNvGrpSpPr/>
            <p:nvPr/>
          </p:nvGrpSpPr>
          <p:grpSpPr>
            <a:xfrm>
              <a:off x="4600132" y="2798305"/>
              <a:ext cx="4267200" cy="947425"/>
              <a:chOff x="304800" y="51131"/>
              <a:chExt cx="4267200" cy="1083882"/>
            </a:xfrm>
          </p:grpSpPr>
          <p:sp>
            <p:nvSpPr>
              <p:cNvPr id="35" name="Rounded Rectangle 34"/>
              <p:cNvSpPr/>
              <p:nvPr/>
            </p:nvSpPr>
            <p:spPr>
              <a:xfrm>
                <a:off x="304800" y="152163"/>
                <a:ext cx="4267200" cy="982850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/>
                <a:r>
                  <a:rPr lang="en-US" b="0" dirty="0" smtClean="0">
                    <a:solidFill>
                      <a:prstClr val="white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ITU-R studies                                                 </a:t>
                </a:r>
                <a:r>
                  <a:rPr lang="en-US" b="1" dirty="0" smtClean="0">
                    <a:solidFill>
                      <a:prstClr val="white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March </a:t>
                </a:r>
                <a:r>
                  <a:rPr lang="en-US" b="1" dirty="0">
                    <a:solidFill>
                      <a:prstClr val="white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2016 – July 2018 </a:t>
                </a:r>
                <a:endParaRPr lang="en-GB" b="0" dirty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</a:pPr>
                <a:endParaRPr lang="en-GB" b="0" dirty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36" name="Rounded Rectangle 4"/>
              <p:cNvSpPr/>
              <p:nvPr/>
            </p:nvSpPr>
            <p:spPr>
              <a:xfrm>
                <a:off x="349472" y="51131"/>
                <a:ext cx="4177856" cy="82577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0968" tIns="0" rIns="120968" bIns="0" numCol="1" spcCol="1270" anchor="ctr" anchorCtr="0">
                <a:noAutofit/>
              </a:bodyPr>
              <a:lstStyle/>
              <a:p>
                <a:pPr defTabSz="1033463" eaLnBrk="1" fontAlgn="auto" hangingPunct="1">
                  <a:lnSpc>
                    <a:spcPct val="90000"/>
                  </a:lnSpc>
                  <a:spcAft>
                    <a:spcPct val="35000"/>
                  </a:spcAft>
                  <a:buClrTx/>
                </a:pPr>
                <a:endParaRPr lang="en-GB" sz="2325" b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2482043" y="2982389"/>
              <a:ext cx="1724114" cy="693083"/>
              <a:chOff x="0" y="496"/>
              <a:chExt cx="2438400" cy="1934765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33" name="Rounded Rectangle 32"/>
              <p:cNvSpPr/>
              <p:nvPr/>
            </p:nvSpPr>
            <p:spPr>
              <a:xfrm>
                <a:off x="0" y="496"/>
                <a:ext cx="2438400" cy="1934765"/>
              </a:xfrm>
              <a:prstGeom prst="roundRect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</a:pPr>
                <a:endParaRPr lang="en-US" b="0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Rounded Rectangle 4"/>
              <p:cNvSpPr/>
              <p:nvPr/>
            </p:nvSpPr>
            <p:spPr>
              <a:xfrm>
                <a:off x="94446" y="30207"/>
                <a:ext cx="2249506" cy="1661594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1450" tIns="85725" rIns="171450" bIns="85725" numCol="1" spcCol="1270" anchor="ctr" anchorCtr="0">
                <a:noAutofit/>
              </a:bodyPr>
              <a:lstStyle/>
              <a:p>
                <a:pPr algn="ctr" defTabSz="2000250" eaLnBrk="1" fontAlgn="auto" hangingPunct="1">
                  <a:lnSpc>
                    <a:spcPct val="90000"/>
                  </a:lnSpc>
                  <a:spcAft>
                    <a:spcPct val="35000"/>
                  </a:spcAft>
                  <a:buClrTx/>
                </a:pPr>
                <a:r>
                  <a:rPr lang="en-US" sz="1650" dirty="0">
                    <a:solidFill>
                      <a:srgbClr val="5B9BD5">
                        <a:lumMod val="50000"/>
                      </a:srgbClr>
                    </a:solidFill>
                  </a:rPr>
                  <a:t>ITU-R studies</a:t>
                </a:r>
                <a:endParaRPr lang="en-GB" sz="1650" dirty="0">
                  <a:solidFill>
                    <a:srgbClr val="5B9BD5">
                      <a:lumMod val="50000"/>
                    </a:srgbClr>
                  </a:solidFill>
                </a:endParaRPr>
              </a:p>
            </p:txBody>
          </p:sp>
        </p:grpSp>
        <p:sp>
          <p:nvSpPr>
            <p:cNvPr id="31" name="Up Arrow 30"/>
            <p:cNvSpPr/>
            <p:nvPr/>
          </p:nvSpPr>
          <p:spPr>
            <a:xfrm rot="10800000">
              <a:off x="3209815" y="3693142"/>
              <a:ext cx="248355" cy="212892"/>
            </a:xfrm>
            <a:prstGeom prst="upArrow">
              <a:avLst>
                <a:gd name="adj1" fmla="val 50000"/>
                <a:gd name="adj2" fmla="val 35000"/>
              </a:avLst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Up Arrow 31"/>
            <p:cNvSpPr/>
            <p:nvPr/>
          </p:nvSpPr>
          <p:spPr>
            <a:xfrm rot="5400000">
              <a:off x="4303234" y="3169665"/>
              <a:ext cx="222019" cy="373056"/>
            </a:xfrm>
            <a:prstGeom prst="upArrow">
              <a:avLst>
                <a:gd name="adj1" fmla="val 50000"/>
                <a:gd name="adj2" fmla="val 35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2">
                    <a:lumMod val="60000"/>
                    <a:lumOff val="40000"/>
                  </a:schemeClr>
                </a:gs>
                <a:gs pos="52000">
                  <a:srgbClr val="0066FF"/>
                </a:gs>
                <a:gs pos="63000">
                  <a:schemeClr val="accent6">
                    <a:lumMod val="40000"/>
                    <a:lumOff val="60000"/>
                  </a:schemeClr>
                </a:gs>
              </a:gsLst>
              <a:lin ang="5400000" scaled="1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37" name="Group 36"/>
          <p:cNvGrpSpPr/>
          <p:nvPr/>
        </p:nvGrpSpPr>
        <p:grpSpPr>
          <a:xfrm>
            <a:off x="935160" y="3626411"/>
            <a:ext cx="8848014" cy="926343"/>
            <a:chOff x="2095736" y="3686374"/>
            <a:chExt cx="7925514" cy="1235124"/>
          </a:xfrm>
        </p:grpSpPr>
        <p:grpSp>
          <p:nvGrpSpPr>
            <p:cNvPr id="38" name="Group 37"/>
            <p:cNvGrpSpPr/>
            <p:nvPr/>
          </p:nvGrpSpPr>
          <p:grpSpPr>
            <a:xfrm>
              <a:off x="2095736" y="3686374"/>
              <a:ext cx="7925514" cy="1235124"/>
              <a:chOff x="2491875" y="3667521"/>
              <a:chExt cx="6407249" cy="1235124"/>
            </a:xfrm>
          </p:grpSpPr>
          <p:grpSp>
            <p:nvGrpSpPr>
              <p:cNvPr id="40" name="Group 39"/>
              <p:cNvGrpSpPr/>
              <p:nvPr/>
            </p:nvGrpSpPr>
            <p:grpSpPr>
              <a:xfrm>
                <a:off x="4631924" y="3667521"/>
                <a:ext cx="4267200" cy="995854"/>
                <a:chOff x="291920" y="51131"/>
                <a:chExt cx="4267200" cy="1139285"/>
              </a:xfrm>
            </p:grpSpPr>
            <p:sp>
              <p:nvSpPr>
                <p:cNvPr id="45" name="Rounded Rectangle 44"/>
                <p:cNvSpPr/>
                <p:nvPr/>
              </p:nvSpPr>
              <p:spPr>
                <a:xfrm>
                  <a:off x="291920" y="117309"/>
                  <a:ext cx="4267200" cy="1073107"/>
                </a:xfrm>
                <a:prstGeom prst="roundRect">
                  <a:avLst/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algn="ctr"/>
                  <a:r>
                    <a:rPr lang="en-US" dirty="0"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2nd Session Conference Preparatory </a:t>
                  </a:r>
                  <a:r>
                    <a:rPr lang="en-US" dirty="0" smtClean="0"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Meeting</a:t>
                  </a:r>
                  <a:r>
                    <a:rPr lang="en-US" dirty="0"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/>
                  </a:r>
                  <a:br>
                    <a:rPr lang="en-US" dirty="0"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</a:br>
                  <a:r>
                    <a:rPr lang="en-US" b="1" dirty="0"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Planned in Geneva, 18-28 Feb. </a:t>
                  </a:r>
                  <a:r>
                    <a:rPr lang="en-GB" b="1" dirty="0" smtClean="0"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2019</a:t>
                  </a:r>
                  <a:endParaRPr lang="en-GB" b="1" dirty="0">
                    <a:solidFill>
                      <a:prstClr val="white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sp>
              <p:nvSpPr>
                <p:cNvPr id="46" name="Rounded Rectangle 4"/>
                <p:cNvSpPr/>
                <p:nvPr/>
              </p:nvSpPr>
              <p:spPr>
                <a:xfrm>
                  <a:off x="349472" y="51131"/>
                  <a:ext cx="4177856" cy="825776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20968" tIns="0" rIns="120968" bIns="0" numCol="1" spcCol="1270" anchor="ctr" anchorCtr="0">
                  <a:noAutofit/>
                </a:bodyPr>
                <a:lstStyle/>
                <a:p>
                  <a:pPr defTabSz="1033463" eaLnBrk="1" fontAlgn="auto" hangingPunct="1">
                    <a:lnSpc>
                      <a:spcPct val="90000"/>
                    </a:lnSpc>
                    <a:spcAft>
                      <a:spcPct val="35000"/>
                    </a:spcAft>
                    <a:buClrTx/>
                  </a:pPr>
                  <a:endParaRPr lang="en-GB" sz="2325" b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41" name="Group 40"/>
              <p:cNvGrpSpPr/>
              <p:nvPr/>
            </p:nvGrpSpPr>
            <p:grpSpPr>
              <a:xfrm>
                <a:off x="2491875" y="3870268"/>
                <a:ext cx="1724114" cy="573636"/>
                <a:chOff x="0" y="496"/>
                <a:chExt cx="2438400" cy="1934765"/>
              </a:xfrm>
              <a:solidFill>
                <a:schemeClr val="accent6">
                  <a:lumMod val="40000"/>
                  <a:lumOff val="60000"/>
                </a:schemeClr>
              </a:solidFill>
            </p:grpSpPr>
            <p:sp>
              <p:nvSpPr>
                <p:cNvPr id="43" name="Rounded Rectangle 42"/>
                <p:cNvSpPr/>
                <p:nvPr/>
              </p:nvSpPr>
              <p:spPr>
                <a:xfrm>
                  <a:off x="0" y="496"/>
                  <a:ext cx="2438400" cy="1934765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44" name="Rounded Rectangle 4"/>
                <p:cNvSpPr/>
                <p:nvPr/>
              </p:nvSpPr>
              <p:spPr>
                <a:xfrm>
                  <a:off x="94446" y="278459"/>
                  <a:ext cx="2249506" cy="1413342"/>
                </a:xfrm>
                <a:prstGeom prst="rect">
                  <a:avLst/>
                </a:prstGeom>
                <a:grp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71450" tIns="85725" rIns="171450" bIns="85725" numCol="1" spcCol="1270" anchor="ctr" anchorCtr="0">
                  <a:noAutofit/>
                </a:bodyPr>
                <a:lstStyle/>
                <a:p>
                  <a:pPr algn="ctr" defTabSz="2000250" eaLnBrk="1" fontAlgn="auto" hangingPunct="1">
                    <a:lnSpc>
                      <a:spcPct val="90000"/>
                    </a:lnSpc>
                    <a:spcAft>
                      <a:spcPct val="35000"/>
                    </a:spcAft>
                    <a:buClrTx/>
                  </a:pPr>
                  <a:r>
                    <a:rPr lang="en-US" sz="1650" dirty="0" smtClean="0">
                      <a:solidFill>
                        <a:srgbClr val="5B9BD5">
                          <a:lumMod val="50000"/>
                        </a:srgbClr>
                      </a:solidFill>
                    </a:rPr>
                    <a:t>CPM19-2</a:t>
                  </a:r>
                  <a:endParaRPr lang="en-GB" sz="1650" dirty="0">
                    <a:solidFill>
                      <a:srgbClr val="5B9BD5">
                        <a:lumMod val="50000"/>
                      </a:srgbClr>
                    </a:solidFill>
                  </a:endParaRPr>
                </a:p>
              </p:txBody>
            </p:sp>
          </p:grpSp>
          <p:sp>
            <p:nvSpPr>
              <p:cNvPr id="42" name="Up Arrow 41"/>
              <p:cNvSpPr/>
              <p:nvPr/>
            </p:nvSpPr>
            <p:spPr>
              <a:xfrm rot="10800000">
                <a:off x="3229751" y="4467558"/>
                <a:ext cx="248355" cy="435087"/>
              </a:xfrm>
              <a:prstGeom prst="upArrow">
                <a:avLst>
                  <a:gd name="adj1" fmla="val 50000"/>
                  <a:gd name="adj2" fmla="val 35000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</p:grpSp>
        <p:sp>
          <p:nvSpPr>
            <p:cNvPr id="39" name="Up Arrow 38"/>
            <p:cNvSpPr/>
            <p:nvPr/>
          </p:nvSpPr>
          <p:spPr>
            <a:xfrm rot="5400000">
              <a:off x="4387712" y="3955630"/>
              <a:ext cx="235912" cy="419215"/>
            </a:xfrm>
            <a:prstGeom prst="upArrow">
              <a:avLst>
                <a:gd name="adj1" fmla="val 50000"/>
                <a:gd name="adj2" fmla="val 35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2">
                    <a:lumMod val="60000"/>
                    <a:lumOff val="40000"/>
                  </a:schemeClr>
                </a:gs>
                <a:gs pos="52000">
                  <a:srgbClr val="0066FF"/>
                </a:gs>
                <a:gs pos="63000">
                  <a:schemeClr val="accent6">
                    <a:lumMod val="40000"/>
                    <a:lumOff val="60000"/>
                  </a:schemeClr>
                </a:gs>
              </a:gsLst>
              <a:lin ang="5400000" scaled="1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48" name="Group 47"/>
          <p:cNvGrpSpPr/>
          <p:nvPr/>
        </p:nvGrpSpPr>
        <p:grpSpPr>
          <a:xfrm>
            <a:off x="925289" y="4398969"/>
            <a:ext cx="8874724" cy="906043"/>
            <a:chOff x="2464806" y="4564175"/>
            <a:chExt cx="6412223" cy="1208055"/>
          </a:xfrm>
        </p:grpSpPr>
        <p:grpSp>
          <p:nvGrpSpPr>
            <p:cNvPr id="49" name="Group 48"/>
            <p:cNvGrpSpPr/>
            <p:nvPr/>
          </p:nvGrpSpPr>
          <p:grpSpPr>
            <a:xfrm>
              <a:off x="4654501" y="4564175"/>
              <a:ext cx="4222528" cy="1208055"/>
              <a:chOff x="304800" y="51131"/>
              <a:chExt cx="4222528" cy="1382050"/>
            </a:xfrm>
          </p:grpSpPr>
          <p:sp>
            <p:nvSpPr>
              <p:cNvPr id="54" name="Rounded Rectangle 53"/>
              <p:cNvSpPr/>
              <p:nvPr/>
            </p:nvSpPr>
            <p:spPr>
              <a:xfrm>
                <a:off x="304800" y="152161"/>
                <a:ext cx="4222528" cy="1281020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/>
                <a:r>
                  <a:rPr lang="en-GB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Final meetings of regional </a:t>
                </a:r>
                <a:r>
                  <a:rPr lang="en-GB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groups, </a:t>
                </a:r>
                <a:r>
                  <a:rPr lang="en-GB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preparation of </a:t>
                </a:r>
                <a:r>
                  <a:rPr lang="en-GB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proposals (country and common) </a:t>
                </a:r>
                <a:r>
                  <a:rPr lang="en-GB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to WRC-19</a:t>
                </a:r>
                <a:endParaRPr 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</a:pPr>
                <a:endParaRPr lang="en-GB" b="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Rounded Rectangle 4"/>
              <p:cNvSpPr/>
              <p:nvPr/>
            </p:nvSpPr>
            <p:spPr>
              <a:xfrm>
                <a:off x="349472" y="51131"/>
                <a:ext cx="4177856" cy="82577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0968" tIns="0" rIns="120968" bIns="0" numCol="1" spcCol="1270" anchor="ctr" anchorCtr="0">
                <a:noAutofit/>
              </a:bodyPr>
              <a:lstStyle/>
              <a:p>
                <a:pPr defTabSz="1033463" eaLnBrk="1" fontAlgn="auto" hangingPunct="1">
                  <a:lnSpc>
                    <a:spcPct val="90000"/>
                  </a:lnSpc>
                  <a:spcAft>
                    <a:spcPct val="35000"/>
                  </a:spcAft>
                  <a:buClrTx/>
                </a:pPr>
                <a:endParaRPr lang="en-GB" sz="2325" b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2464806" y="4856437"/>
              <a:ext cx="1724114" cy="716368"/>
              <a:chOff x="-10087" y="202837"/>
              <a:chExt cx="2438400" cy="2416172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52" name="Rounded Rectangle 51"/>
              <p:cNvSpPr/>
              <p:nvPr/>
            </p:nvSpPr>
            <p:spPr>
              <a:xfrm>
                <a:off x="-10087" y="202837"/>
                <a:ext cx="2438400" cy="2416172"/>
              </a:xfrm>
              <a:prstGeom prst="roundRect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3" name="Rounded Rectangle 4"/>
              <p:cNvSpPr/>
              <p:nvPr/>
            </p:nvSpPr>
            <p:spPr>
              <a:xfrm>
                <a:off x="85168" y="755222"/>
                <a:ext cx="2249506" cy="1413342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1450" tIns="85725" rIns="171450" bIns="85725" numCol="1" spcCol="1270" anchor="ctr" anchorCtr="0">
                <a:noAutofit/>
              </a:bodyPr>
              <a:lstStyle/>
              <a:p>
                <a:pPr algn="ctr" defTabSz="2000250" eaLnBrk="1" fontAlgn="auto" hangingPunct="1">
                  <a:lnSpc>
                    <a:spcPct val="90000"/>
                  </a:lnSpc>
                  <a:spcAft>
                    <a:spcPct val="35000"/>
                  </a:spcAft>
                  <a:buClrTx/>
                </a:pPr>
                <a:r>
                  <a:rPr lang="en-US" sz="1650" dirty="0" smtClean="0">
                    <a:solidFill>
                      <a:srgbClr val="5B9BD5">
                        <a:lumMod val="50000"/>
                      </a:srgbClr>
                    </a:solidFill>
                  </a:rPr>
                  <a:t>Proposals to WRC</a:t>
                </a:r>
                <a:endParaRPr lang="en-GB" sz="1650" dirty="0">
                  <a:solidFill>
                    <a:srgbClr val="5B9BD5">
                      <a:lumMod val="50000"/>
                    </a:srgbClr>
                  </a:solidFill>
                </a:endParaRPr>
              </a:p>
            </p:txBody>
          </p:sp>
        </p:grpSp>
        <p:sp>
          <p:nvSpPr>
            <p:cNvPr id="51" name="Up Arrow 50"/>
            <p:cNvSpPr/>
            <p:nvPr/>
          </p:nvSpPr>
          <p:spPr>
            <a:xfrm rot="5400000">
              <a:off x="4332375" y="4865339"/>
              <a:ext cx="235912" cy="419215"/>
            </a:xfrm>
            <a:prstGeom prst="upArrow">
              <a:avLst>
                <a:gd name="adj1" fmla="val 50000"/>
                <a:gd name="adj2" fmla="val 35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2">
                    <a:lumMod val="60000"/>
                    <a:lumOff val="40000"/>
                  </a:schemeClr>
                </a:gs>
                <a:gs pos="52000">
                  <a:srgbClr val="0066FF"/>
                </a:gs>
                <a:gs pos="63000">
                  <a:schemeClr val="accent6">
                    <a:lumMod val="40000"/>
                    <a:lumOff val="60000"/>
                  </a:schemeClr>
                </a:gs>
              </a:gsLst>
              <a:lin ang="5400000" scaled="1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56" name="Down Arrow 55"/>
          <p:cNvSpPr/>
          <p:nvPr/>
        </p:nvSpPr>
        <p:spPr>
          <a:xfrm rot="5400000">
            <a:off x="10446195" y="2262385"/>
            <a:ext cx="774944" cy="2067309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Tx/>
            </a:pPr>
            <a:r>
              <a:rPr lang="en-US" sz="2100" b="1" dirty="0" smtClean="0">
                <a:solidFill>
                  <a:srgbClr val="0070C0"/>
                </a:solidFill>
              </a:rPr>
              <a:t>We are here</a:t>
            </a:r>
            <a:endParaRPr lang="en-GB" sz="2100" b="1" dirty="0">
              <a:solidFill>
                <a:srgbClr val="0070C0"/>
              </a:solidFill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911337" y="5313476"/>
            <a:ext cx="8864754" cy="1034717"/>
            <a:chOff x="2482043" y="1038009"/>
            <a:chExt cx="6350612" cy="1379622"/>
          </a:xfrm>
        </p:grpSpPr>
        <p:grpSp>
          <p:nvGrpSpPr>
            <p:cNvPr id="58" name="Group 57"/>
            <p:cNvGrpSpPr/>
            <p:nvPr/>
          </p:nvGrpSpPr>
          <p:grpSpPr>
            <a:xfrm>
              <a:off x="4622258" y="1038009"/>
              <a:ext cx="4210397" cy="1379622"/>
              <a:chOff x="326926" y="51131"/>
              <a:chExt cx="4210397" cy="1578326"/>
            </a:xfrm>
          </p:grpSpPr>
          <p:sp>
            <p:nvSpPr>
              <p:cNvPr id="64" name="Rounded Rectangle 63"/>
              <p:cNvSpPr/>
              <p:nvPr/>
            </p:nvSpPr>
            <p:spPr>
              <a:xfrm>
                <a:off x="326926" y="152159"/>
                <a:ext cx="4210397" cy="1477298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/>
                <a:r>
                  <a:rPr lang="en-GB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RA-19: 21-25 Oct. </a:t>
                </a:r>
                <a:r>
                  <a:rPr lang="en-GB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2019;   </a:t>
                </a:r>
                <a:r>
                  <a:rPr lang="en-GB" b="1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WRC-19</a:t>
                </a:r>
                <a:r>
                  <a:rPr lang="en-GB" b="1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: 28 Oct. to 22 Nov. </a:t>
                </a:r>
                <a:r>
                  <a:rPr lang="en-GB" b="1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2019, </a:t>
                </a:r>
                <a:r>
                  <a:rPr lang="en-GB" b="1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in Egypt or Geneva</a:t>
                </a: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</a:pPr>
                <a:endParaRPr lang="en-GB" b="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5" name="Rounded Rectangle 4"/>
              <p:cNvSpPr/>
              <p:nvPr/>
            </p:nvSpPr>
            <p:spPr>
              <a:xfrm>
                <a:off x="349472" y="51131"/>
                <a:ext cx="4177856" cy="82577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0968" tIns="0" rIns="120968" bIns="0" numCol="1" spcCol="1270" anchor="ctr" anchorCtr="0">
                <a:noAutofit/>
              </a:bodyPr>
              <a:lstStyle/>
              <a:p>
                <a:pPr defTabSz="1033463" eaLnBrk="1" fontAlgn="auto" hangingPunct="1">
                  <a:lnSpc>
                    <a:spcPct val="90000"/>
                  </a:lnSpc>
                  <a:spcAft>
                    <a:spcPct val="35000"/>
                  </a:spcAft>
                  <a:buClrTx/>
                </a:pPr>
                <a:endParaRPr lang="en-GB" sz="2325" b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9" name="Up Arrow 58"/>
            <p:cNvSpPr/>
            <p:nvPr/>
          </p:nvSpPr>
          <p:spPr>
            <a:xfrm rot="5400000">
              <a:off x="4297809" y="1363585"/>
              <a:ext cx="235912" cy="419215"/>
            </a:xfrm>
            <a:prstGeom prst="upArrow">
              <a:avLst>
                <a:gd name="adj1" fmla="val 50000"/>
                <a:gd name="adj2" fmla="val 35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2">
                    <a:lumMod val="60000"/>
                    <a:lumOff val="40000"/>
                  </a:schemeClr>
                </a:gs>
                <a:gs pos="52000">
                  <a:srgbClr val="0066FF"/>
                </a:gs>
                <a:gs pos="63000">
                  <a:schemeClr val="accent6">
                    <a:lumMod val="40000"/>
                    <a:lumOff val="60000"/>
                  </a:schemeClr>
                </a:gs>
              </a:gsLst>
              <a:lin ang="5400000" scaled="1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60" name="Group 59"/>
            <p:cNvGrpSpPr/>
            <p:nvPr/>
          </p:nvGrpSpPr>
          <p:grpSpPr>
            <a:xfrm>
              <a:off x="2482043" y="1314986"/>
              <a:ext cx="1724114" cy="573636"/>
              <a:chOff x="0" y="496"/>
              <a:chExt cx="2438400" cy="1934765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62" name="Rounded Rectangle 61"/>
              <p:cNvSpPr/>
              <p:nvPr/>
            </p:nvSpPr>
            <p:spPr>
              <a:xfrm>
                <a:off x="0" y="496"/>
                <a:ext cx="2438400" cy="1934765"/>
              </a:xfrm>
              <a:prstGeom prst="roundRect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3" name="Rounded Rectangle 4"/>
              <p:cNvSpPr/>
              <p:nvPr/>
            </p:nvSpPr>
            <p:spPr>
              <a:xfrm>
                <a:off x="94446" y="278459"/>
                <a:ext cx="2249506" cy="1413342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1450" tIns="85725" rIns="171450" bIns="85725" numCol="1" spcCol="1270" anchor="ctr" anchorCtr="0">
                <a:noAutofit/>
              </a:bodyPr>
              <a:lstStyle/>
              <a:p>
                <a:pPr algn="ctr" defTabSz="2000250" eaLnBrk="1" fontAlgn="auto" hangingPunct="1">
                  <a:lnSpc>
                    <a:spcPct val="90000"/>
                  </a:lnSpc>
                  <a:spcAft>
                    <a:spcPct val="35000"/>
                  </a:spcAft>
                  <a:buClrTx/>
                </a:pPr>
                <a:r>
                  <a:rPr lang="en-US" sz="1650" dirty="0" smtClean="0">
                    <a:solidFill>
                      <a:srgbClr val="5B9BD5">
                        <a:lumMod val="50000"/>
                      </a:srgbClr>
                    </a:solidFill>
                  </a:rPr>
                  <a:t>WRC-19</a:t>
                </a:r>
                <a:endParaRPr lang="en-GB" sz="1650" dirty="0">
                  <a:solidFill>
                    <a:srgbClr val="5B9BD5">
                      <a:lumMod val="50000"/>
                    </a:srgbClr>
                  </a:solidFill>
                </a:endParaRPr>
              </a:p>
            </p:txBody>
          </p:sp>
        </p:grpSp>
        <p:sp>
          <p:nvSpPr>
            <p:cNvPr id="61" name="Up Arrow 60"/>
            <p:cNvSpPr/>
            <p:nvPr/>
          </p:nvSpPr>
          <p:spPr>
            <a:xfrm rot="10800000">
              <a:off x="3209816" y="1903879"/>
              <a:ext cx="248355" cy="212892"/>
            </a:xfrm>
            <a:prstGeom prst="upArrow">
              <a:avLst>
                <a:gd name="adj1" fmla="val 50000"/>
                <a:gd name="adj2" fmla="val 35000"/>
              </a:avLst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179329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72B09A9A77C4438999FF1325BEF759" ma:contentTypeVersion="0" ma:contentTypeDescription="Create a new document." ma:contentTypeScope="" ma:versionID="65bd2d6fcaa3f4ac24b296b660148a9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9770DFD-0E20-4032-A765-2D417A0B542D}"/>
</file>

<file path=customXml/itemProps2.xml><?xml version="1.0" encoding="utf-8"?>
<ds:datastoreItem xmlns:ds="http://schemas.openxmlformats.org/officeDocument/2006/customXml" ds:itemID="{CEF50BDB-E203-4438-9F4D-DB524E8647B1}"/>
</file>

<file path=customXml/itemProps3.xml><?xml version="1.0" encoding="utf-8"?>
<ds:datastoreItem xmlns:ds="http://schemas.openxmlformats.org/officeDocument/2006/customXml" ds:itemID="{5AF3FE0D-A5CE-40C9-A3D1-4554B4BFF07C}"/>
</file>

<file path=docProps/app.xml><?xml version="1.0" encoding="utf-8"?>
<Properties xmlns="http://schemas.openxmlformats.org/officeDocument/2006/extended-properties" xmlns:vt="http://schemas.openxmlformats.org/officeDocument/2006/docPropsVTypes">
  <TotalTime>17768</TotalTime>
  <Words>1175</Words>
  <Application>Microsoft Office PowerPoint</Application>
  <PresentationFormat>Widescreen</PresentationFormat>
  <Paragraphs>152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DengXian</vt:lpstr>
      <vt:lpstr>MS PGothic</vt:lpstr>
      <vt:lpstr>Arial</vt:lpstr>
      <vt:lpstr>Broadway</vt:lpstr>
      <vt:lpstr>Calibri</vt:lpstr>
      <vt:lpstr>Calibri Light</vt:lpstr>
      <vt:lpstr>Modern No. 20</vt:lpstr>
      <vt:lpstr>Times New Roman</vt:lpstr>
      <vt:lpstr>Verdana</vt:lpstr>
      <vt:lpstr>Wingdings</vt:lpstr>
      <vt:lpstr>Office Theme</vt:lpstr>
      <vt:lpstr>ITU Preparatory process towards WRC-19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Vassiliev, Nikolai</cp:lastModifiedBy>
  <cp:revision>626</cp:revision>
  <cp:lastPrinted>2017-06-06T12:18:02Z</cp:lastPrinted>
  <dcterms:created xsi:type="dcterms:W3CDTF">2016-12-08T12:15:52Z</dcterms:created>
  <dcterms:modified xsi:type="dcterms:W3CDTF">2017-09-09T13:38:19Z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0x010100B372B09A9A77C4438999FF1325BEF759</vt:lpwstr>
  </property>
</Properties>
</file>