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slides/slide24.xml" ContentType="application/vnd.openxmlformats-officedocument.presentationml.slide+xml"/>
  <Override PartName="/ppt/presentation.xml" ContentType="application/vnd.openxmlformats-officedocument.presentationml.presentation.main+xml"/>
  <Override PartName="/ppt/slides/slide23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9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1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18.xml" ContentType="application/vnd.openxmlformats-officedocument.presentationml.slide+xml"/>
  <Override PartName="/ppt/slides/slide17.xml" ContentType="application/vnd.openxmlformats-officedocument.presentationml.slide+xml"/>
  <Override PartName="/ppt/slides/slide16.xml" ContentType="application/vnd.openxmlformats-officedocument.presentationml.slide+xml"/>
  <Override PartName="/ppt/slides/slide15.xml" ContentType="application/vnd.openxmlformats-officedocument.presentationml.slide+xml"/>
  <Override PartName="/ppt/slides/slide1.xml" ContentType="application/vnd.openxmlformats-officedocument.presentationml.slide+xml"/>
  <Override PartName="/ppt/slides/slide5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3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7.xml" ContentType="application/vnd.openxmlformats-officedocument.presentationml.notesSlid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6.xml" ContentType="application/vnd.openxmlformats-officedocument.presentationml.slideLayout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theme/theme2.xml" ContentType="application/vnd.openxmlformats-officedocument.theme+xml"/>
  <Override PartName="/ppt/theme/theme3.xml" ContentType="application/vnd.openxmlformats-officedocument.theme+xml"/>
  <Override PartName="/ppt/theme/theme1.xml" ContentType="application/vnd.openxmlformats-officedocument.theme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customXml/itemProps1.xml" ContentType="application/vnd.openxmlformats-officedocument.customXmlProperties+xml"/>
  <Override PartName="/docProps/core.xml" ContentType="application/vnd.openxmlformats-package.core-properties+xml"/>
  <Override PartName="/customXml/itemProps2.xml" ContentType="application/vnd.openxmlformats-officedocument.customXmlProperties+xml"/>
  <Override PartName="/docProps/custom.xml" ContentType="application/vnd.openxmlformats-officedocument.custom-properties+xml"/>
  <Override PartName="/docProps/app.xml" ContentType="application/vnd.openxmlformats-officedocument.extended-properties+xml"/>
  <Override PartName="/customXml/itemProps3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70" r:id="rId3"/>
  </p:sldMasterIdLst>
  <p:notesMasterIdLst>
    <p:notesMasterId r:id="rId28"/>
  </p:notesMasterIdLst>
  <p:handoutMasterIdLst>
    <p:handoutMasterId r:id="rId29"/>
  </p:handoutMasterIdLst>
  <p:sldIdLst>
    <p:sldId id="474" r:id="rId4"/>
    <p:sldId id="1628" r:id="rId5"/>
    <p:sldId id="1675" r:id="rId6"/>
    <p:sldId id="1635" r:id="rId7"/>
    <p:sldId id="1636" r:id="rId8"/>
    <p:sldId id="1643" r:id="rId9"/>
    <p:sldId id="1634" r:id="rId10"/>
    <p:sldId id="1631" r:id="rId11"/>
    <p:sldId id="1668" r:id="rId12"/>
    <p:sldId id="1671" r:id="rId13"/>
    <p:sldId id="1670" r:id="rId14"/>
    <p:sldId id="1657" r:id="rId15"/>
    <p:sldId id="1662" r:id="rId16"/>
    <p:sldId id="1673" r:id="rId17"/>
    <p:sldId id="1666" r:id="rId18"/>
    <p:sldId id="1674" r:id="rId19"/>
    <p:sldId id="1654" r:id="rId20"/>
    <p:sldId id="1658" r:id="rId21"/>
    <p:sldId id="1659" r:id="rId22"/>
    <p:sldId id="1664" r:id="rId23"/>
    <p:sldId id="1663" r:id="rId24"/>
    <p:sldId id="1665" r:id="rId25"/>
    <p:sldId id="1676" r:id="rId26"/>
    <p:sldId id="1653" r:id="rId27"/>
  </p:sldIdLst>
  <p:sldSz cx="9144000" cy="6858000" type="screen4x3"/>
  <p:notesSz cx="6950075" cy="91678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2">
          <p15:clr>
            <a:srgbClr val="A4A3A4"/>
          </p15:clr>
        </p15:guide>
        <p15:guide id="2" pos="2882">
          <p15:clr>
            <a:srgbClr val="A4A3A4"/>
          </p15:clr>
        </p15:guide>
        <p15:guide id="3" pos="2877">
          <p15:clr>
            <a:srgbClr val="A4A3A4"/>
          </p15:clr>
        </p15:guide>
      </p15:sldGuideLst>
    </p:ext>
    <p:ext uri="{2D200454-40CA-4A62-9FC3-DE9A4176ACB9}">
      <p15:notesGuideLst xmlns="" xmlns:p15="http://schemas.microsoft.com/office/powerpoint/2012/main">
        <p15:guide id="1" orient="horz" pos="2888">
          <p15:clr>
            <a:srgbClr val="A4A3A4"/>
          </p15:clr>
        </p15:guide>
        <p15:guide id="2" pos="2189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David Redman" initials="DR" lastIdx="2" clrIdx="0"/>
  <p:cmAuthor id="1" name="mkerstetter" initials="m" lastIdx="6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  <a:srgbClr val="008000"/>
    <a:srgbClr val="5F0E1D"/>
    <a:srgbClr val="AB0620"/>
    <a:srgbClr val="AB032B"/>
    <a:srgbClr val="5F0E2A"/>
    <a:srgbClr val="2F0400"/>
    <a:srgbClr val="E6E600"/>
    <a:srgbClr val="000000"/>
    <a:srgbClr val="E7E9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351" autoAdjust="0"/>
    <p:restoredTop sz="97080" autoAdjust="0"/>
  </p:normalViewPr>
  <p:slideViewPr>
    <p:cSldViewPr snapToGrid="0" snapToObjects="1" showGuides="1">
      <p:cViewPr varScale="1">
        <p:scale>
          <a:sx n="114" d="100"/>
          <a:sy n="114" d="100"/>
        </p:scale>
        <p:origin x="-1512" y="-96"/>
      </p:cViewPr>
      <p:guideLst>
        <p:guide orient="horz" pos="2450"/>
        <p:guide orient="horz" pos="2169"/>
        <p:guide pos="2882"/>
        <p:guide pos="2877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9" d="100"/>
        <a:sy n="119" d="100"/>
      </p:scale>
      <p:origin x="0" y="15520"/>
    </p:cViewPr>
  </p:sorterViewPr>
  <p:notesViewPr>
    <p:cSldViewPr snapToGrid="0" snapToObjects="1" showGuides="1">
      <p:cViewPr varScale="1">
        <p:scale>
          <a:sx n="92" d="100"/>
          <a:sy n="92" d="100"/>
        </p:scale>
        <p:origin x="-3440" y="-104"/>
      </p:cViewPr>
      <p:guideLst>
        <p:guide orient="horz" pos="2888"/>
        <p:guide pos="218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1" Type="http://schemas.openxmlformats.org/officeDocument/2006/relationships/slide" Target="slides/slide18.xml"/><Relationship Id="rId3" Type="http://schemas.openxmlformats.org/officeDocument/2006/relationships/slideMaster" Target="slideMasters/slideMaster1.xml"/><Relationship Id="rId34" Type="http://schemas.openxmlformats.org/officeDocument/2006/relationships/theme" Target="theme/theme1.xml"/><Relationship Id="rId25" Type="http://schemas.openxmlformats.org/officeDocument/2006/relationships/slide" Target="slides/slide22.xml"/><Relationship Id="rId7" Type="http://schemas.openxmlformats.org/officeDocument/2006/relationships/slide" Target="slides/slide4.xml"/><Relationship Id="rId33" Type="http://schemas.openxmlformats.org/officeDocument/2006/relationships/viewProps" Target="viewProps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0" Type="http://schemas.openxmlformats.org/officeDocument/2006/relationships/slide" Target="slides/slide17.xml"/><Relationship Id="rId29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4" Type="http://schemas.openxmlformats.org/officeDocument/2006/relationships/slide" Target="slides/slide21.xml"/><Relationship Id="rId1" Type="http://schemas.openxmlformats.org/officeDocument/2006/relationships/customXml" Target="../customXml/item1.xml"/><Relationship Id="rId32" Type="http://schemas.openxmlformats.org/officeDocument/2006/relationships/presProps" Target="presProps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3" Type="http://schemas.openxmlformats.org/officeDocument/2006/relationships/slide" Target="slides/slide20.xml"/><Relationship Id="rId28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36" Type="http://schemas.openxmlformats.org/officeDocument/2006/relationships/customXml" Target="../customXml/item3.xml"/><Relationship Id="rId31" Type="http://schemas.openxmlformats.org/officeDocument/2006/relationships/commentAuthors" Target="commentAuthor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4" Type="http://schemas.openxmlformats.org/officeDocument/2006/relationships/slide" Target="slides/slide1.xml"/><Relationship Id="rId30" Type="http://schemas.openxmlformats.org/officeDocument/2006/relationships/printerSettings" Target="printerSettings/printerSettings1.bin"/><Relationship Id="rId9" Type="http://schemas.openxmlformats.org/officeDocument/2006/relationships/slide" Target="slides/slide6.xml"/><Relationship Id="rId35" Type="http://schemas.openxmlformats.org/officeDocument/2006/relationships/tableStyles" Target="tableStyles.xml"/><Relationship Id="rId14" Type="http://schemas.openxmlformats.org/officeDocument/2006/relationships/slide" Target="slides/slide11.xml"/><Relationship Id="rId8" Type="http://schemas.openxmlformats.org/officeDocument/2006/relationships/slide" Target="slides/slide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8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16.emf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556005" y="229195"/>
            <a:ext cx="2715250" cy="458391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l">
              <a:defRPr sz="1200"/>
            </a:lvl1pPr>
          </a:lstStyle>
          <a:p>
            <a:endParaRPr lang="en-US" dirty="0">
              <a:latin typeface="Arial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690082" y="229195"/>
            <a:ext cx="2712996" cy="458391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r">
              <a:defRPr sz="1200"/>
            </a:lvl1pPr>
          </a:lstStyle>
          <a:p>
            <a:fld id="{0B72A682-CED2-EE49-9C74-ED4FC6B72A7E}" type="datetimeFigureOut">
              <a:rPr lang="en-US" smtClean="0">
                <a:latin typeface="Arial"/>
              </a:rPr>
              <a:pPr/>
              <a:t>4/3/17</a:t>
            </a:fld>
            <a:endParaRPr lang="en-US" dirty="0">
              <a:latin typeface="Aria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2263058" y="8478636"/>
            <a:ext cx="3281979" cy="458391"/>
          </a:xfrm>
          <a:prstGeom prst="rect">
            <a:avLst/>
          </a:prstGeom>
        </p:spPr>
        <p:txBody>
          <a:bodyPr vert="horz" lIns="92098" tIns="46049" rIns="92098" bIns="46049" rtlCol="0" anchor="b" anchorCtr="0"/>
          <a:lstStyle>
            <a:lvl1pPr algn="l">
              <a:defRPr sz="1200"/>
            </a:lvl1pPr>
          </a:lstStyle>
          <a:p>
            <a:r>
              <a:rPr lang="en-US" dirty="0" smtClean="0">
                <a:latin typeface="Arial"/>
              </a:rPr>
              <a:t>© 2010 Texas Engineering Experiment Station</a:t>
            </a:r>
            <a:endParaRPr lang="en-US" dirty="0">
              <a:latin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5900593" y="8478636"/>
            <a:ext cx="502486" cy="458391"/>
          </a:xfrm>
          <a:prstGeom prst="rect">
            <a:avLst/>
          </a:prstGeom>
        </p:spPr>
        <p:txBody>
          <a:bodyPr vert="horz" lIns="92098" tIns="46049" rIns="92098" bIns="46049" rtlCol="0" anchor="b"/>
          <a:lstStyle>
            <a:lvl1pPr algn="r">
              <a:defRPr sz="1200"/>
            </a:lvl1pPr>
          </a:lstStyle>
          <a:p>
            <a:fld id="{26D1500D-7C1E-8941-898C-B2A130D13148}" type="slidenum">
              <a:rPr lang="en-US" smtClean="0">
                <a:latin typeface="Arial"/>
              </a:rPr>
              <a:pPr/>
              <a:t>‹#›</a:t>
            </a:fld>
            <a:endParaRPr lang="en-US" dirty="0">
              <a:latin typeface="Arial"/>
            </a:endParaRPr>
          </a:p>
        </p:txBody>
      </p:sp>
      <p:pic>
        <p:nvPicPr>
          <p:cNvPr id="10" name="Picture 9" descr="189460_logo_final.eps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0645" t="28945" r="10645" b="18090"/>
          <a:stretch>
            <a:fillRect/>
          </a:stretch>
        </p:blipFill>
        <p:spPr>
          <a:xfrm>
            <a:off x="556006" y="8478635"/>
            <a:ext cx="1287151" cy="458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026231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699" cy="458391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l">
              <a:defRPr sz="12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36768" y="0"/>
            <a:ext cx="3011699" cy="458391"/>
          </a:xfrm>
          <a:prstGeom prst="rect">
            <a:avLst/>
          </a:prstGeom>
        </p:spPr>
        <p:txBody>
          <a:bodyPr vert="horz" lIns="92098" tIns="46049" rIns="92098" bIns="46049" rtlCol="0"/>
          <a:lstStyle>
            <a:lvl1pPr algn="r">
              <a:defRPr sz="1200">
                <a:latin typeface="Arial"/>
              </a:defRPr>
            </a:lvl1pPr>
          </a:lstStyle>
          <a:p>
            <a:fld id="{53356612-1093-7B4E-B7B8-0E36E5952A86}" type="datetimeFigureOut">
              <a:rPr lang="en-US" smtClean="0"/>
              <a:pPr/>
              <a:t>4/3/17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2688" y="687388"/>
            <a:ext cx="4584700" cy="3438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98" tIns="46049" rIns="92098" bIns="4604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5008" y="4354711"/>
            <a:ext cx="5560060" cy="4125516"/>
          </a:xfrm>
          <a:prstGeom prst="rect">
            <a:avLst/>
          </a:prstGeom>
        </p:spPr>
        <p:txBody>
          <a:bodyPr vert="horz" lIns="92098" tIns="46049" rIns="92098" bIns="46049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707831"/>
            <a:ext cx="3011699" cy="458391"/>
          </a:xfrm>
          <a:prstGeom prst="rect">
            <a:avLst/>
          </a:prstGeom>
        </p:spPr>
        <p:txBody>
          <a:bodyPr vert="horz" lIns="92098" tIns="46049" rIns="92098" bIns="46049" rtlCol="0" anchor="b"/>
          <a:lstStyle>
            <a:lvl1pPr algn="l">
              <a:defRPr sz="1200">
                <a:latin typeface="Arial"/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36768" y="8707831"/>
            <a:ext cx="3011699" cy="458391"/>
          </a:xfrm>
          <a:prstGeom prst="rect">
            <a:avLst/>
          </a:prstGeom>
        </p:spPr>
        <p:txBody>
          <a:bodyPr vert="horz" lIns="92098" tIns="46049" rIns="92098" bIns="46049" rtlCol="0" anchor="b"/>
          <a:lstStyle>
            <a:lvl1pPr algn="r">
              <a:defRPr sz="1200">
                <a:latin typeface="Arial"/>
              </a:defRPr>
            </a:lvl1pPr>
          </a:lstStyle>
          <a:p>
            <a:fld id="{A82EAE26-AD30-C945-9FC5-959C30C96F66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54816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Arial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82688" y="687388"/>
            <a:ext cx="4584700" cy="3438525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 smtClean="0">
              <a:latin typeface="Arial" pitchFamily="-107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24C1926-3C07-9C4A-8513-46BCAD4F29C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0458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Slide Image Placeholder 1"/>
          <p:cNvSpPr>
            <a:spLocks noGrp="1" noRot="1" noChangeAspect="1"/>
          </p:cNvSpPr>
          <p:nvPr>
            <p:ph type="sldImg"/>
          </p:nvPr>
        </p:nvSpPr>
        <p:spPr>
          <a:ln/>
        </p:spPr>
      </p:sp>
      <p:sp>
        <p:nvSpPr>
          <p:cNvPr id="24578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dirty="0" smtClean="0"/>
          </a:p>
          <a:p>
            <a:endParaRPr lang="en-US" altLang="en-US" dirty="0" smtClean="0"/>
          </a:p>
          <a:p>
            <a:endParaRPr lang="en-US" altLang="en-US" dirty="0" smtClean="0"/>
          </a:p>
        </p:txBody>
      </p:sp>
      <p:sp>
        <p:nvSpPr>
          <p:cNvPr id="24579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9C757C64-9E8D-4E4C-9761-18065C9E1563}" type="slidenum">
              <a:rPr lang="en-US" altLang="en-US" sz="1200"/>
              <a:pPr/>
              <a:t>5</a:t>
            </a:fld>
            <a:endParaRPr lang="en-US" altLang="en-US" sz="1200" dirty="0"/>
          </a:p>
        </p:txBody>
      </p:sp>
    </p:spTree>
    <p:extLst>
      <p:ext uri="{BB962C8B-B14F-4D97-AF65-F5344CB8AC3E}">
        <p14:creationId xmlns:p14="http://schemas.microsoft.com/office/powerpoint/2010/main" val="70135535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b="1" dirty="0" smtClean="0"/>
              <a:t>Pre-History</a:t>
            </a:r>
          </a:p>
          <a:p>
            <a:pPr marL="0" indent="0">
              <a:buNone/>
            </a:pPr>
            <a:r>
              <a:rPr lang="en-US" b="1" dirty="0" smtClean="0"/>
              <a:t>AFE 14 </a:t>
            </a:r>
            <a:r>
              <a:rPr lang="en-US" dirty="0" smtClean="0"/>
              <a:t>– completed 2001</a:t>
            </a:r>
          </a:p>
          <a:p>
            <a:r>
              <a:rPr lang="en-US" b="1" i="1" dirty="0" smtClean="0"/>
              <a:t>Wireless Communication for Aircraft Systems</a:t>
            </a:r>
          </a:p>
          <a:p>
            <a:r>
              <a:rPr lang="en-US" dirty="0" smtClean="0"/>
              <a:t>Focus on:</a:t>
            </a:r>
          </a:p>
          <a:p>
            <a:pPr lvl="1"/>
            <a:r>
              <a:rPr lang="en-US" dirty="0" smtClean="0"/>
              <a:t>Generic characterization of future on-board wireless systems: throughput, latency, data losses, </a:t>
            </a:r>
            <a:r>
              <a:rPr lang="en-US" dirty="0" err="1" smtClean="0"/>
              <a:t>etc</a:t>
            </a:r>
            <a:endParaRPr lang="en-US" dirty="0" smtClean="0"/>
          </a:p>
          <a:p>
            <a:pPr lvl="1"/>
            <a:r>
              <a:rPr lang="en-US" dirty="0" smtClean="0"/>
              <a:t>Prospective suitability of COTS components</a:t>
            </a:r>
          </a:p>
          <a:p>
            <a:r>
              <a:rPr lang="en-US" dirty="0" smtClean="0"/>
              <a:t>Conclusion: “</a:t>
            </a:r>
            <a:r>
              <a:rPr lang="en-US" i="1" dirty="0" smtClean="0"/>
              <a:t>Wireless communication in one form or another may be suitable at least for some aircraft applications</a:t>
            </a:r>
            <a:r>
              <a:rPr lang="en-US" dirty="0" smtClean="0"/>
              <a:t>”</a:t>
            </a:r>
          </a:p>
          <a:p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b="1" dirty="0" smtClean="0"/>
              <a:t>AFE 23 </a:t>
            </a:r>
            <a:r>
              <a:rPr lang="en-US" dirty="0" smtClean="0"/>
              <a:t>– completed 2003</a:t>
            </a:r>
          </a:p>
          <a:p>
            <a:r>
              <a:rPr lang="en-US" b="1" i="1" dirty="0" smtClean="0"/>
              <a:t>Certification Guideline for Wireless Communication in Aircraft</a:t>
            </a:r>
          </a:p>
          <a:p>
            <a:r>
              <a:rPr lang="en-US" dirty="0" smtClean="0"/>
              <a:t>Focus on: </a:t>
            </a:r>
          </a:p>
          <a:p>
            <a:pPr lvl="1"/>
            <a:r>
              <a:rPr lang="en-US" dirty="0" smtClean="0"/>
              <a:t>Installed systems communicating with PEDs but also with other installed wireless</a:t>
            </a:r>
          </a:p>
          <a:p>
            <a:pPr lvl="1"/>
            <a:r>
              <a:rPr lang="en-US" dirty="0" smtClean="0"/>
              <a:t>Non-essential applications, but not  excluding higher criticality</a:t>
            </a:r>
          </a:p>
          <a:p>
            <a:r>
              <a:rPr lang="en-US" dirty="0" smtClean="0"/>
              <a:t>Overview of certification processes and issues to be addressed </a:t>
            </a:r>
          </a:p>
          <a:p>
            <a:endParaRPr lang="en-US" b="1" dirty="0" smtClean="0"/>
          </a:p>
          <a:p>
            <a:pPr marL="0" indent="0">
              <a:buNone/>
            </a:pPr>
            <a:r>
              <a:rPr lang="en-US" b="1" dirty="0" smtClean="0"/>
              <a:t>These two foundational studies prepared the  ground for WAIC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EAE26-AD30-C945-9FC5-959C30C96F66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481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>
                <a:latin typeface="+mn-lt"/>
              </a:rPr>
              <a:t> Two MSK signals at 5 MHz apart (+/- 2.5 MHz offsets from center), each with 2 </a:t>
            </a:r>
            <a:r>
              <a:rPr lang="en-US" dirty="0" err="1">
                <a:latin typeface="+mn-lt"/>
              </a:rPr>
              <a:t>Msymbol</a:t>
            </a:r>
            <a:r>
              <a:rPr lang="en-US" dirty="0">
                <a:latin typeface="+mn-lt"/>
              </a:rPr>
              <a:t>/s.  MSK, continuous phase frequency shift keying</a:t>
            </a:r>
          </a:p>
          <a:p>
            <a:r>
              <a:rPr lang="en-US" dirty="0">
                <a:latin typeface="+mn-lt"/>
              </a:rPr>
              <a:t>OFDM signals (exact same signal) 20 MHz apart (+/-10 MHz offsets).  Each signal should have about 16-17 MHz bandwidth. The VSG power setting is -30 </a:t>
            </a:r>
            <a:r>
              <a:rPr lang="en-US" dirty="0" err="1">
                <a:latin typeface="+mn-lt"/>
              </a:rPr>
              <a:t>dBm</a:t>
            </a:r>
            <a:r>
              <a:rPr lang="en-US" dirty="0">
                <a:latin typeface="+mn-lt"/>
              </a:rPr>
              <a:t>.  The peak SA’s readings are much lower as shown due to the low resolution bandwidth setting.  I think the total integrated power should be -30 </a:t>
            </a:r>
            <a:r>
              <a:rPr lang="en-US" dirty="0" err="1">
                <a:latin typeface="+mn-lt"/>
              </a:rPr>
              <a:t>dBm</a:t>
            </a:r>
            <a:r>
              <a:rPr lang="en-US" dirty="0">
                <a:latin typeface="+mn-lt"/>
              </a:rPr>
              <a:t>.  Also, if there is only signal, the peaks are higher than with two signals.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38186-7178-4110-8746-EA00B7787960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080795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Antenna 9.5 </a:t>
            </a:r>
            <a:r>
              <a:rPr lang="en-US" dirty="0" err="1" smtClean="0"/>
              <a:t>dBi</a:t>
            </a:r>
            <a:r>
              <a:rPr lang="en-US" dirty="0" smtClean="0"/>
              <a:t> gain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838186-7178-4110-8746-EA00B7787960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0844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0482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 smtClean="0"/>
          </a:p>
        </p:txBody>
      </p:sp>
      <p:sp>
        <p:nvSpPr>
          <p:cNvPr id="20483" name="Footer Placeholder 3"/>
          <p:cNvSpPr>
            <a:spLocks noGrp="1"/>
          </p:cNvSpPr>
          <p:nvPr>
            <p:ph type="ftr" sz="quarter" idx="4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26" indent="-285741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2963" indent="-228593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148" indent="-228593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333" indent="-228593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518" indent="-2285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703" indent="-2285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8888" indent="-2285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073" indent="-2285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r>
              <a:rPr lang="en-US" altLang="en-US" sz="1200"/>
              <a:t>18th Annual Joint ISA POWID/EPRI Controls &amp; Instrumentation Conference</a:t>
            </a:r>
          </a:p>
        </p:txBody>
      </p:sp>
      <p:sp>
        <p:nvSpPr>
          <p:cNvPr id="20484" name="Slide Number Placeholder 4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26" indent="-285741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2963" indent="-228593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148" indent="-228593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333" indent="-228593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518" indent="-2285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703" indent="-2285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8888" indent="-2285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073" indent="-22859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A5A82C6B-67B6-49B4-B64C-D6DF0A4F868D}" type="slidenum">
              <a:rPr lang="en-US" altLang="en-US" sz="1200"/>
              <a:pPr/>
              <a:t>21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535303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82EAE26-AD30-C945-9FC5-959C30C96F66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38228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1" Type="http://schemas.openxmlformats.org/officeDocument/2006/relationships/image" Target="../media/image10.png"/><Relationship Id="rId12" Type="http://schemas.openxmlformats.org/officeDocument/2006/relationships/image" Target="../media/image11.jpg"/><Relationship Id="rId13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jpeg"/><Relationship Id="rId6" Type="http://schemas.openxmlformats.org/officeDocument/2006/relationships/image" Target="../media/image5.png"/><Relationship Id="rId7" Type="http://schemas.openxmlformats.org/officeDocument/2006/relationships/image" Target="../media/image6.gif"/><Relationship Id="rId8" Type="http://schemas.openxmlformats.org/officeDocument/2006/relationships/image" Target="../media/image7.jpeg"/><Relationship Id="rId9" Type="http://schemas.openxmlformats.org/officeDocument/2006/relationships/image" Target="../media/image8.jpeg"/><Relationship Id="rId10" Type="http://schemas.openxmlformats.org/officeDocument/2006/relationships/image" Target="../media/image9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5.jpeg"/><Relationship Id="rId3" Type="http://schemas.microsoft.com/office/2007/relationships/hdphoto" Target="../media/hdphoto1.wdp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png"/><Relationship Id="rId3" Type="http://schemas.openxmlformats.org/officeDocument/2006/relationships/image" Target="../media/image14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-1"/>
            <a:ext cx="4572000" cy="4572000"/>
          </a:xfrm>
          <a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lIns="182880" tIns="182880" rIns="182880" bIns="182880"/>
          <a:lstStyle>
            <a:lvl1pPr>
              <a:defRPr cap="none"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grpSp>
        <p:nvGrpSpPr>
          <p:cNvPr id="5" name="Group 4"/>
          <p:cNvGrpSpPr/>
          <p:nvPr userDrawn="1"/>
        </p:nvGrpSpPr>
        <p:grpSpPr>
          <a:xfrm>
            <a:off x="4638815" y="214931"/>
            <a:ext cx="4470060" cy="4247350"/>
            <a:chOff x="4638815" y="214931"/>
            <a:chExt cx="4470060" cy="4247350"/>
          </a:xfrm>
        </p:grpSpPr>
        <p:grpSp>
          <p:nvGrpSpPr>
            <p:cNvPr id="6" name="Group 5"/>
            <p:cNvGrpSpPr/>
            <p:nvPr userDrawn="1"/>
          </p:nvGrpSpPr>
          <p:grpSpPr>
            <a:xfrm>
              <a:off x="5387624" y="214931"/>
              <a:ext cx="2978057" cy="320040"/>
              <a:chOff x="5387624" y="214931"/>
              <a:chExt cx="2978057" cy="320040"/>
            </a:xfrm>
          </p:grpSpPr>
          <p:pic>
            <p:nvPicPr>
              <p:cNvPr id="81" name="Picture 80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 bwMode="auto">
              <a:xfrm>
                <a:off x="7013280" y="219503"/>
                <a:ext cx="1352401" cy="31089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4" name="Picture 83"/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387624" y="214931"/>
                <a:ext cx="1328075" cy="320040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79" name="Picture 78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81342" y="838107"/>
              <a:ext cx="1337058" cy="31089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9" name="Picture 31" descr="logo_honeywell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7411092" y="870075"/>
              <a:ext cx="1386784" cy="2469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5" name="Picture 84" descr="member_logo_utc.gif"/>
            <p:cNvPicPr>
              <a:picLocks noChangeAspect="1"/>
            </p:cNvPicPr>
            <p:nvPr userDrawn="1"/>
          </p:nvPicPr>
          <p:blipFill>
            <a:blip r:embed="rId7"/>
            <a:stretch>
              <a:fillRect/>
            </a:stretch>
          </p:blipFill>
          <p:spPr>
            <a:xfrm>
              <a:off x="6221685" y="4142241"/>
              <a:ext cx="1304321" cy="32004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21" name="Picture 3" descr="C:\Users\murphyp\AppData\Local\Microsoft\Windows\Temporary Internet Files\Content.Outlook\1CIOE6NM\HarcoSemco_New LogoRGB_stacked.jpg"/>
            <p:cNvPicPr>
              <a:picLocks noChangeAspect="1" noChangeArrowheads="1"/>
            </p:cNvPicPr>
            <p:nvPr userDrawn="1"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75069" y="3409348"/>
              <a:ext cx="949605" cy="42975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2" name="Picture 21" descr="member_logo_rockwellcollins.jpg"/>
            <p:cNvPicPr>
              <a:picLocks noChangeAspect="1"/>
            </p:cNvPicPr>
            <p:nvPr userDrawn="1"/>
          </p:nvPicPr>
          <p:blipFill rotWithShape="1"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1"/>
            <a:stretch/>
          </p:blipFill>
          <p:spPr>
            <a:xfrm>
              <a:off x="7473864" y="3457349"/>
              <a:ext cx="1261240" cy="333756"/>
            </a:xfrm>
            <a:prstGeom prst="rect">
              <a:avLst/>
            </a:prstGeom>
            <a:ln>
              <a:noFill/>
            </a:ln>
          </p:spPr>
        </p:pic>
        <p:grpSp>
          <p:nvGrpSpPr>
            <p:cNvPr id="11" name="Group 10"/>
            <p:cNvGrpSpPr/>
            <p:nvPr userDrawn="1"/>
          </p:nvGrpSpPr>
          <p:grpSpPr>
            <a:xfrm>
              <a:off x="4638815" y="1452139"/>
              <a:ext cx="4470060" cy="1654073"/>
              <a:chOff x="4638815" y="1458964"/>
              <a:chExt cx="4470060" cy="1654073"/>
            </a:xfrm>
          </p:grpSpPr>
          <p:pic>
            <p:nvPicPr>
              <p:cNvPr id="88" name="Picture 87" descr="GE Aviation.jpg"/>
              <p:cNvPicPr>
                <a:picLocks noChangeAspect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4638815" y="1961388"/>
                <a:ext cx="649224" cy="649224"/>
              </a:xfrm>
              <a:prstGeom prst="rect">
                <a:avLst/>
              </a:prstGeom>
              <a:ln>
                <a:noFill/>
              </a:ln>
            </p:spPr>
          </p:pic>
          <p:grpSp>
            <p:nvGrpSpPr>
              <p:cNvPr id="7" name="Group 6"/>
              <p:cNvGrpSpPr/>
              <p:nvPr userDrawn="1"/>
            </p:nvGrpSpPr>
            <p:grpSpPr>
              <a:xfrm>
                <a:off x="5943600" y="1458964"/>
                <a:ext cx="1828800" cy="1654073"/>
                <a:chOff x="5927972" y="1497071"/>
                <a:chExt cx="1828800" cy="1654073"/>
              </a:xfrm>
            </p:grpSpPr>
            <p:pic>
              <p:nvPicPr>
                <p:cNvPr id="91" name="Picture 90"/>
                <p:cNvPicPr>
                  <a:picLocks noChangeAspect="1"/>
                </p:cNvPicPr>
                <p:nvPr/>
              </p:nvPicPr>
              <p:blipFill>
                <a:blip r:embed="rId11" cstate="print">
                  <a:extLst>
                    <a:ext uri="{28A0092B-C50C-407E-A947-70E740481C1C}">
                      <a14:useLocalDpi xmlns:a14="http://schemas.microsoft.com/office/drawing/2010/main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927972" y="2588553"/>
                  <a:ext cx="1828800" cy="562591"/>
                </a:xfrm>
                <a:prstGeom prst="rect">
                  <a:avLst/>
                </a:prstGeom>
                <a:ln>
                  <a:noFill/>
                </a:ln>
              </p:spPr>
            </p:pic>
            <p:pic>
              <p:nvPicPr>
                <p:cNvPr id="4" name="Picture 3" descr="WAIC-LOGO-FINAL.jpg"/>
                <p:cNvPicPr>
                  <a:picLocks noChangeAspect="1"/>
                </p:cNvPicPr>
                <p:nvPr/>
              </p:nvPicPr>
              <p:blipFill>
                <a:blip r:embed="rId1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5927972" y="1497071"/>
                  <a:ext cx="1828800" cy="989584"/>
                </a:xfrm>
                <a:prstGeom prst="rect">
                  <a:avLst/>
                </a:prstGeom>
              </p:spPr>
            </p:pic>
          </p:grpSp>
          <p:pic>
            <p:nvPicPr>
              <p:cNvPr id="27" name="Picture 26"/>
              <p:cNvPicPr>
                <a:picLocks noChangeAspect="1"/>
              </p:cNvPicPr>
              <p:nvPr userDrawn="1"/>
            </p:nvPicPr>
            <p:blipFill>
              <a:blip r:embed="rId13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8405456" y="1984250"/>
                <a:ext cx="703419" cy="603500"/>
              </a:xfrm>
              <a:prstGeom prst="rect">
                <a:avLst/>
              </a:prstGeom>
              <a:ln>
                <a:noFill/>
              </a:ln>
            </p:spPr>
          </p:pic>
        </p:grpSp>
      </p:grpSp>
      <p:sp>
        <p:nvSpPr>
          <p:cNvPr id="9" name="Rectangle 8"/>
          <p:cNvSpPr/>
          <p:nvPr/>
        </p:nvSpPr>
        <p:spPr>
          <a:xfrm>
            <a:off x="0" y="4572000"/>
            <a:ext cx="9144000" cy="30480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0" y="4876800"/>
            <a:ext cx="4572000" cy="304800"/>
          </a:xfrm>
          <a:prstGeom prst="rect">
            <a:avLst/>
          </a:prstGeom>
          <a:solidFill>
            <a:schemeClr val="bg2">
              <a:lumMod val="5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8637" y="5181600"/>
            <a:ext cx="8655327" cy="14478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315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631950" y="0"/>
            <a:ext cx="66294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pic>
        <p:nvPicPr>
          <p:cNvPr id="11" name="Picture 10" descr="WAIC-LOGO-FIN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689" y="0"/>
            <a:ext cx="844928" cy="4572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1088"/>
            <a:ext cx="8229600" cy="50292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uble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631950" y="0"/>
            <a:ext cx="66294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pic>
        <p:nvPicPr>
          <p:cNvPr id="13" name="Picture 12" descr="WAIC-LOGO-FIN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689" y="0"/>
            <a:ext cx="844928" cy="4572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457199"/>
            <a:ext cx="8229600" cy="1097076"/>
          </a:xfrm>
        </p:spPr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dirty="0" smtClean="0"/>
              <a:t>Click to edit Master </a:t>
            </a:r>
            <a:br>
              <a:rPr lang="en-US" dirty="0" smtClean="0"/>
            </a:br>
            <a:r>
              <a:rPr lang="en-US" dirty="0" smtClean="0"/>
              <a:t>title style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457200" y="1677988"/>
            <a:ext cx="8229600" cy="4662487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85287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chemeClr val="bg2">
                <a:lumMod val="10000"/>
              </a:schemeClr>
            </a:gs>
            <a:gs pos="100000">
              <a:schemeClr val="tx2">
                <a:lumMod val="75000"/>
                <a:lumOff val="25000"/>
              </a:schemeClr>
            </a:gs>
          </a:gsLst>
          <a:lin ang="162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>
          <a:xfrm>
            <a:off x="477138" y="923588"/>
            <a:ext cx="8189731" cy="37702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3900" b="1" cap="all" dirty="0" smtClean="0">
                <a:ln w="9000" cmpd="sng">
                  <a:noFill/>
                  <a:prstDash val="solid"/>
                </a:ln>
                <a:gradFill>
                  <a:gsLst>
                    <a:gs pos="0">
                      <a:schemeClr val="tx2">
                        <a:lumMod val="75000"/>
                        <a:lumOff val="25000"/>
                      </a:schemeClr>
                    </a:gs>
                    <a:gs pos="100000">
                      <a:schemeClr val="bg2">
                        <a:lumMod val="10000"/>
                      </a:schemeClr>
                    </a:gs>
                  </a:gsLst>
                  <a:lin ang="16200000" scaled="0"/>
                </a:gradFill>
                <a:effectLst>
                  <a:reflection blurRad="12700" stA="28000" endPos="45000" dist="1000" dir="5400000" sy="-100000" algn="bl" rotWithShape="0"/>
                </a:effectLst>
                <a:latin typeface="Arial Black"/>
              </a:rPr>
              <a:t>AVSI</a:t>
            </a:r>
            <a:endParaRPr lang="en-US" sz="23900" b="1" cap="all" dirty="0">
              <a:ln w="9000" cmpd="sng">
                <a:noFill/>
                <a:prstDash val="solid"/>
              </a:ln>
              <a:gradFill>
                <a:gsLst>
                  <a:gs pos="0">
                    <a:schemeClr val="tx2">
                      <a:lumMod val="75000"/>
                      <a:lumOff val="25000"/>
                    </a:schemeClr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</a:gradFill>
              <a:effectLst>
                <a:reflection blurRad="12700" stA="28000" endPos="45000" dist="1000" dir="5400000" sy="-100000" algn="bl" rotWithShape="0"/>
              </a:effectLst>
              <a:latin typeface="Arial Black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829305"/>
            <a:ext cx="7772400" cy="3205740"/>
          </a:xfrm>
        </p:spPr>
        <p:txBody>
          <a:bodyPr anchor="ctr">
            <a:noAutofit/>
          </a:bodyPr>
          <a:lstStyle>
            <a:lvl1pPr algn="ctr">
              <a:defRPr sz="5400" b="1" cap="all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AIC Transi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AIC-LOGO-FINAL.jpg"/>
          <p:cNvPicPr>
            <a:picLocks noChangeAspect="1"/>
          </p:cNvPicPr>
          <p:nvPr userDrawn="1"/>
        </p:nvPicPr>
        <p:blipFill>
          <a:blip r:embed="rId2">
            <a:alphaModFix amt="7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54" y="979667"/>
            <a:ext cx="9052801" cy="4898571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85800" y="1829305"/>
            <a:ext cx="7772400" cy="3205740"/>
          </a:xfrm>
        </p:spPr>
        <p:txBody>
          <a:bodyPr anchor="ctr">
            <a:noAutofit/>
          </a:bodyPr>
          <a:lstStyle>
            <a:lvl1pPr algn="ctr">
              <a:defRPr sz="5400" b="1" cap="all">
                <a:solidFill>
                  <a:srgbClr val="000000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15264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1631950" y="0"/>
            <a:ext cx="66294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pic>
        <p:nvPicPr>
          <p:cNvPr id="14" name="Picture 13" descr="WAIC-LOGO-FIN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689" y="0"/>
            <a:ext cx="844928" cy="457200"/>
          </a:xfrm>
          <a:prstGeom prst="rect">
            <a:avLst/>
          </a:prstGeom>
        </p:spPr>
      </p:pic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lang="en-US" sz="3200" b="0" kern="1200" dirty="0" smtClean="0">
                <a:solidFill>
                  <a:schemeClr val="tx2"/>
                </a:solidFill>
                <a:latin typeface="+mj-lt"/>
                <a:ea typeface="+mj-ea"/>
                <a:cs typeface="Arial Black"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80160"/>
            <a:ext cx="4038600" cy="5029200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80160"/>
            <a:ext cx="4038600" cy="5029200"/>
          </a:xfrm>
        </p:spPr>
        <p:txBody>
          <a:bodyPr/>
          <a:lstStyle>
            <a:lvl1pPr>
              <a:defRPr sz="2800">
                <a:solidFill>
                  <a:schemeClr val="tx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000">
                <a:solidFill>
                  <a:schemeClr val="tx2"/>
                </a:solidFill>
              </a:defRPr>
            </a:lvl3pPr>
            <a:lvl4pPr>
              <a:defRPr sz="1800">
                <a:solidFill>
                  <a:schemeClr val="tx2"/>
                </a:solidFill>
              </a:defRPr>
            </a:lvl4pPr>
            <a:lvl5pPr>
              <a:defRPr sz="1800">
                <a:solidFill>
                  <a:schemeClr val="tx2"/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631950" y="0"/>
            <a:ext cx="66294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10" name="Picture 9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pic>
        <p:nvPicPr>
          <p:cNvPr id="12" name="Picture 11" descr="WAIC-LOGO-FIN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689" y="0"/>
            <a:ext cx="844928" cy="457200"/>
          </a:xfrm>
          <a:prstGeom prst="rect">
            <a:avLst/>
          </a:prstGeom>
        </p:spPr>
      </p:pic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1631950" y="0"/>
            <a:ext cx="6629400" cy="457200"/>
          </a:xfrm>
          <a:prstGeom prst="rect">
            <a:avLst/>
          </a:prstGeom>
          <a:gradFill>
            <a:gsLst>
              <a:gs pos="0">
                <a:schemeClr val="bg2">
                  <a:lumMod val="10000"/>
                </a:schemeClr>
              </a:gs>
              <a:gs pos="100000">
                <a:schemeClr val="tx2">
                  <a:lumMod val="75000"/>
                  <a:lumOff val="25000"/>
                </a:schemeClr>
              </a:gs>
            </a:gsLst>
            <a:lin ang="162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tIns="0" bIns="0" rtlCol="0" anchor="b" anchorCtr="0"/>
          <a:lstStyle/>
          <a:p>
            <a:pPr marL="2395538" indent="0" algn="l"/>
            <a:endParaRPr lang="en-US" sz="3600" spc="600" dirty="0">
              <a:gradFill flip="none" rotWithShape="1">
                <a:gsLst>
                  <a:gs pos="0">
                    <a:schemeClr val="accent2"/>
                  </a:gs>
                  <a:gs pos="100000">
                    <a:schemeClr val="bg2">
                      <a:lumMod val="10000"/>
                    </a:schemeClr>
                  </a:gs>
                </a:gsLst>
                <a:lin ang="16200000" scaled="0"/>
                <a:tileRect/>
              </a:gradFill>
              <a:latin typeface="Arial Black"/>
              <a:cs typeface="Arial Black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19" y="0"/>
            <a:ext cx="1486208" cy="457200"/>
          </a:xfrm>
          <a:prstGeom prst="rect">
            <a:avLst/>
          </a:prstGeom>
        </p:spPr>
      </p:pic>
      <p:pic>
        <p:nvPicPr>
          <p:cNvPr id="11" name="Picture 10" descr="WAIC-LOGO-FINAL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1689" y="0"/>
            <a:ext cx="844928" cy="4572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120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70850" y="6412056"/>
            <a:ext cx="38023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412056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7752658E-D922-2744-8F1B-96610776A3A4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0160"/>
            <a:ext cx="8229600" cy="5029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2" r:id="rId2"/>
    <p:sldLayoutId id="2147483673" r:id="rId3"/>
    <p:sldLayoutId id="2147483674" r:id="rId4"/>
    <p:sldLayoutId id="2147483679" r:id="rId5"/>
    <p:sldLayoutId id="2147483675" r:id="rId6"/>
    <p:sldLayoutId id="2147483676" r:id="rId7"/>
    <p:sldLayoutId id="2147483677" r:id="rId8"/>
  </p:sldLayoutIdLst>
  <p:timing>
    <p:tnLst>
      <p:par>
        <p:cTn xmlns:p14="http://schemas.microsoft.com/office/powerpoint/2010/main" id="1" dur="indefinite" restart="never" nodeType="tmRoot"/>
      </p:par>
    </p:tnLst>
  </p:timing>
  <p:hf hdr="0"/>
  <p:txStyles>
    <p:titleStyle>
      <a:lvl1pPr algn="ctr" defTabSz="457200" rtl="0" eaLnBrk="1" latinLnBrk="0" hangingPunct="1">
        <a:spcBef>
          <a:spcPct val="0"/>
        </a:spcBef>
        <a:buNone/>
        <a:defRPr sz="3200" b="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4" Type="http://schemas.openxmlformats.org/officeDocument/2006/relationships/image" Target="../media/image35.emf"/><Relationship Id="rId5" Type="http://schemas.openxmlformats.org/officeDocument/2006/relationships/image" Target="../media/image36.emf"/><Relationship Id="rId6" Type="http://schemas.openxmlformats.org/officeDocument/2006/relationships/image" Target="../media/image37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emf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4" Type="http://schemas.openxmlformats.org/officeDocument/2006/relationships/image" Target="../media/image40.jpeg"/><Relationship Id="rId5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43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4" Type="http://schemas.openxmlformats.org/officeDocument/2006/relationships/oleObject" Target="../embeddings/oleObject1.bin"/><Relationship Id="rId5" Type="http://schemas.openxmlformats.org/officeDocument/2006/relationships/image" Target="../media/image44.emf"/><Relationship Id="rId6" Type="http://schemas.openxmlformats.org/officeDocument/2006/relationships/image" Target="../media/image46.jpe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48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mailto:dredman@avsi.aero" TargetMode="External"/><Relationship Id="rId4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/Relationships>
</file>

<file path=ppt/slides/_rels/slide5.xml.rels><?xml version="1.0" encoding="UTF-8" standalone="yes"?>
<Relationships xmlns="http://schemas.openxmlformats.org/package/2006/relationships"><Relationship Id="rId11" Type="http://schemas.openxmlformats.org/officeDocument/2006/relationships/image" Target="../media/image24.png"/><Relationship Id="rId12" Type="http://schemas.openxmlformats.org/officeDocument/2006/relationships/image" Target="../media/image6.gif"/><Relationship Id="rId13" Type="http://schemas.openxmlformats.org/officeDocument/2006/relationships/image" Target="../media/image25.gif"/><Relationship Id="rId14" Type="http://schemas.openxmlformats.org/officeDocument/2006/relationships/image" Target="../media/image26.jpeg"/><Relationship Id="rId15" Type="http://schemas.openxmlformats.org/officeDocument/2006/relationships/image" Target="../media/image5.png"/><Relationship Id="rId16" Type="http://schemas.openxmlformats.org/officeDocument/2006/relationships/image" Target="../media/image8.jpeg"/><Relationship Id="rId17" Type="http://schemas.openxmlformats.org/officeDocument/2006/relationships/image" Target="../media/image27.png"/><Relationship Id="rId18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png"/><Relationship Id="rId4" Type="http://schemas.openxmlformats.org/officeDocument/2006/relationships/image" Target="../media/image20.jpeg"/><Relationship Id="rId5" Type="http://schemas.openxmlformats.org/officeDocument/2006/relationships/image" Target="../media/image12.jpeg"/><Relationship Id="rId6" Type="http://schemas.openxmlformats.org/officeDocument/2006/relationships/image" Target="../media/image4.jpeg"/><Relationship Id="rId7" Type="http://schemas.openxmlformats.org/officeDocument/2006/relationships/image" Target="../media/image21.png"/><Relationship Id="rId8" Type="http://schemas.openxmlformats.org/officeDocument/2006/relationships/image" Target="../media/image2.png"/><Relationship Id="rId9" Type="http://schemas.openxmlformats.org/officeDocument/2006/relationships/image" Target="../media/image22.png"/><Relationship Id="rId10" Type="http://schemas.openxmlformats.org/officeDocument/2006/relationships/image" Target="../media/image2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9.emf"/><Relationship Id="rId3" Type="http://schemas.openxmlformats.org/officeDocument/2006/relationships/image" Target="../media/image30.emf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>
            <a:normAutofit fontScale="90000"/>
          </a:bodyPr>
          <a:lstStyle/>
          <a:p>
            <a:r>
              <a:rPr lang="en-US" sz="1600" dirty="0" smtClean="0"/>
              <a:t>Aerospace Vehicle Systems Institute</a:t>
            </a:r>
            <a:r>
              <a:rPr lang="en-US" sz="2000" dirty="0" smtClean="0"/>
              <a:t/>
            </a:r>
            <a:br>
              <a:rPr lang="en-US" sz="2000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3600" dirty="0"/>
              <a:t>Update on AVSI WAIC-Radio Altimeter Coexistence Testing</a:t>
            </a:r>
            <a:r>
              <a:rPr lang="en-US" sz="6600" dirty="0" smtClean="0"/>
              <a:t/>
            </a:r>
            <a:br>
              <a:rPr lang="en-US" sz="6600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1600" dirty="0" smtClean="0"/>
              <a:t>Texas A&amp;M Engineering </a:t>
            </a:r>
            <a:br>
              <a:rPr lang="en-US" sz="1600" dirty="0" smtClean="0"/>
            </a:br>
            <a:r>
              <a:rPr lang="en-US" sz="1600" dirty="0" smtClean="0"/>
              <a:t>Experiment Station</a:t>
            </a:r>
            <a:endParaRPr lang="en-US" sz="2400" dirty="0">
              <a:solidFill>
                <a:schemeClr val="bg2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2000" dirty="0" smtClean="0"/>
              <a:t>Dr. David Redman, AVSI </a:t>
            </a:r>
          </a:p>
          <a:p>
            <a:r>
              <a:rPr lang="en-US" sz="2000" dirty="0" smtClean="0"/>
              <a:t>FOURTH </a:t>
            </a:r>
            <a:r>
              <a:rPr lang="en-US" sz="2000" dirty="0"/>
              <a:t>WORKING GROUP MEETING OF THE FREQUENCY SPECTRUM MANAGEMENT PANEL (FSMP – </a:t>
            </a:r>
            <a:r>
              <a:rPr lang="en-US" sz="2000" dirty="0" smtClean="0"/>
              <a:t>WG/</a:t>
            </a:r>
            <a:r>
              <a:rPr lang="en-US" sz="2000" dirty="0"/>
              <a:t>4)</a:t>
            </a:r>
          </a:p>
          <a:p>
            <a:r>
              <a:rPr lang="en-US" sz="2000" dirty="0" smtClean="0"/>
              <a:t>29 </a:t>
            </a:r>
            <a:r>
              <a:rPr lang="en-US" sz="2000" dirty="0"/>
              <a:t>March – 7 April 2017  </a:t>
            </a:r>
            <a:r>
              <a:rPr lang="en-US" sz="2000" dirty="0" smtClean="0"/>
              <a:t> ICAO APAC, Bangkok</a:t>
            </a:r>
            <a:r>
              <a:rPr lang="en-US" sz="2000" dirty="0"/>
              <a:t>, </a:t>
            </a:r>
            <a:r>
              <a:rPr lang="en-US" sz="2000" dirty="0" smtClean="0"/>
              <a:t>Thailand</a:t>
            </a:r>
            <a:endParaRPr lang="en-US" sz="2000" dirty="0" smtClean="0"/>
          </a:p>
        </p:txBody>
      </p:sp>
    </p:spTree>
    <p:extLst>
      <p:ext uri="{BB962C8B-B14F-4D97-AF65-F5344CB8AC3E}">
        <p14:creationId xmlns:p14="http://schemas.microsoft.com/office/powerpoint/2010/main" val="330188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10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WAIC Electronics Test Rack (WETR)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1576190"/>
            <a:ext cx="8229600" cy="46333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23390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Rounded Rectangle 158"/>
          <p:cNvSpPr/>
          <p:nvPr/>
        </p:nvSpPr>
        <p:spPr>
          <a:xfrm>
            <a:off x="1214473" y="2863904"/>
            <a:ext cx="2562337" cy="354815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8" name="Rounded Rectangle 157"/>
          <p:cNvSpPr/>
          <p:nvPr/>
        </p:nvSpPr>
        <p:spPr>
          <a:xfrm>
            <a:off x="3108537" y="1526166"/>
            <a:ext cx="5884035" cy="4885890"/>
          </a:xfrm>
          <a:prstGeom prst="roundRect">
            <a:avLst>
              <a:gd name="adj" fmla="val 5266"/>
            </a:avLst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7" name="Rounded Rectangle 156"/>
          <p:cNvSpPr/>
          <p:nvPr/>
        </p:nvSpPr>
        <p:spPr>
          <a:xfrm>
            <a:off x="245103" y="1526166"/>
            <a:ext cx="1515180" cy="488589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0" name="Rounded Rectangle 159"/>
          <p:cNvSpPr/>
          <p:nvPr/>
        </p:nvSpPr>
        <p:spPr>
          <a:xfrm>
            <a:off x="1760283" y="1763841"/>
            <a:ext cx="1348254" cy="1266211"/>
          </a:xfrm>
          <a:prstGeom prst="roundRect">
            <a:avLst>
              <a:gd name="adj" fmla="val 15624"/>
            </a:avLst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Laboratory Testing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21163" y="4553056"/>
            <a:ext cx="1010680" cy="90679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Vector Signal Generator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242045" y="5405972"/>
            <a:ext cx="1671336" cy="62631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Spectrum Analyzer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301411" y="5084489"/>
            <a:ext cx="184666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baseline="30000" dirty="0"/>
              <a:t> </a:t>
            </a:r>
            <a:endParaRPr lang="en-US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1843" y="4775306"/>
            <a:ext cx="1206500" cy="4953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42045" y="4738631"/>
            <a:ext cx="326164" cy="349461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912" y="3970278"/>
            <a:ext cx="673100" cy="3048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510314" y="2091283"/>
            <a:ext cx="558800" cy="469900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4510314" y="3851025"/>
            <a:ext cx="558800" cy="469900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436363" y="1776129"/>
            <a:ext cx="557472" cy="110020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RA #1</a:t>
            </a:r>
            <a:endParaRPr lang="en-US" sz="1400" dirty="0">
              <a:solidFill>
                <a:schemeClr val="tx1"/>
              </a:solidFill>
            </a:endParaRP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511" y="2151503"/>
            <a:ext cx="326164" cy="349461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8310" y="2151503"/>
            <a:ext cx="326164" cy="349461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1940627" y="1872837"/>
            <a:ext cx="1010680" cy="906793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Fiber Optic Delay Line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33" name="Straight Arrow Connector 32"/>
          <p:cNvCxnSpPr/>
          <p:nvPr/>
        </p:nvCxnSpPr>
        <p:spPr>
          <a:xfrm flipH="1">
            <a:off x="5050064" y="2131473"/>
            <a:ext cx="1376774" cy="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35"/>
          <p:cNvSpPr/>
          <p:nvPr/>
        </p:nvSpPr>
        <p:spPr>
          <a:xfrm>
            <a:off x="6436363" y="3354104"/>
            <a:ext cx="557472" cy="110020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RA #2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436363" y="4932079"/>
            <a:ext cx="557472" cy="1100209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 smtClean="0">
                <a:solidFill>
                  <a:schemeClr val="tx1"/>
                </a:solidFill>
              </a:rPr>
              <a:t>RA #3</a:t>
            </a:r>
            <a:endParaRPr lang="en-US" sz="1400" dirty="0">
              <a:solidFill>
                <a:schemeClr val="tx1"/>
              </a:solidFill>
            </a:endParaRPr>
          </a:p>
        </p:txBody>
      </p:sp>
      <p:cxnSp>
        <p:nvCxnSpPr>
          <p:cNvPr id="41" name="Elbow Connector 40"/>
          <p:cNvCxnSpPr/>
          <p:nvPr/>
        </p:nvCxnSpPr>
        <p:spPr>
          <a:xfrm rot="10800000">
            <a:off x="5050065" y="2250215"/>
            <a:ext cx="1392649" cy="1297385"/>
          </a:xfrm>
          <a:prstGeom prst="bentConnector3">
            <a:avLst>
              <a:gd name="adj1" fmla="val 19600"/>
            </a:avLst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6" name="Group 75"/>
          <p:cNvGrpSpPr/>
          <p:nvPr/>
        </p:nvGrpSpPr>
        <p:grpSpPr>
          <a:xfrm>
            <a:off x="5050065" y="2385498"/>
            <a:ext cx="1392650" cy="2801939"/>
            <a:chOff x="6752555" y="2385498"/>
            <a:chExt cx="1392650" cy="2801939"/>
          </a:xfrm>
        </p:grpSpPr>
        <p:cxnSp>
          <p:nvCxnSpPr>
            <p:cNvPr id="63" name="Straight Arrow Connector 62"/>
            <p:cNvCxnSpPr/>
            <p:nvPr/>
          </p:nvCxnSpPr>
          <p:spPr>
            <a:xfrm flipH="1">
              <a:off x="7620464" y="5174737"/>
              <a:ext cx="524741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Arrow Connector 64"/>
            <p:cNvCxnSpPr/>
            <p:nvPr/>
          </p:nvCxnSpPr>
          <p:spPr>
            <a:xfrm flipH="1">
              <a:off x="6752555" y="2396715"/>
              <a:ext cx="867908" cy="0"/>
            </a:xfrm>
            <a:prstGeom prst="straightConnector1">
              <a:avLst/>
            </a:prstGeom>
            <a:ln>
              <a:solidFill>
                <a:srgbClr val="FF0000"/>
              </a:solidFill>
              <a:tailEnd type="arrow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/>
            <p:cNvCxnSpPr/>
            <p:nvPr/>
          </p:nvCxnSpPr>
          <p:spPr>
            <a:xfrm>
              <a:off x="7620463" y="2385498"/>
              <a:ext cx="1" cy="2801939"/>
            </a:xfrm>
            <a:prstGeom prst="straightConnector1">
              <a:avLst/>
            </a:prstGeom>
            <a:ln>
              <a:solidFill>
                <a:srgbClr val="FF0000"/>
              </a:solidFill>
              <a:tailEnd type="non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3" name="TextBox 72"/>
          <p:cNvSpPr txBox="1"/>
          <p:nvPr/>
        </p:nvSpPr>
        <p:spPr>
          <a:xfrm>
            <a:off x="6133874" y="1872837"/>
            <a:ext cx="3271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Tx</a:t>
            </a:r>
            <a:endParaRPr lang="en-US" sz="1000" dirty="0"/>
          </a:p>
        </p:txBody>
      </p:sp>
      <p:sp>
        <p:nvSpPr>
          <p:cNvPr id="74" name="TextBox 73"/>
          <p:cNvSpPr txBox="1"/>
          <p:nvPr/>
        </p:nvSpPr>
        <p:spPr>
          <a:xfrm>
            <a:off x="6133874" y="3301379"/>
            <a:ext cx="3271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Tx</a:t>
            </a:r>
            <a:endParaRPr lang="en-US" sz="1000" dirty="0"/>
          </a:p>
        </p:txBody>
      </p:sp>
      <p:sp>
        <p:nvSpPr>
          <p:cNvPr id="75" name="TextBox 74"/>
          <p:cNvSpPr txBox="1"/>
          <p:nvPr/>
        </p:nvSpPr>
        <p:spPr>
          <a:xfrm>
            <a:off x="6133874" y="4947124"/>
            <a:ext cx="327120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err="1" smtClean="0"/>
              <a:t>Tx</a:t>
            </a:r>
            <a:endParaRPr lang="en-US" sz="1000" dirty="0"/>
          </a:p>
        </p:txBody>
      </p:sp>
      <p:cxnSp>
        <p:nvCxnSpPr>
          <p:cNvPr id="77" name="Straight Arrow Connector 76"/>
          <p:cNvCxnSpPr/>
          <p:nvPr/>
        </p:nvCxnSpPr>
        <p:spPr>
          <a:xfrm flipH="1">
            <a:off x="5050064" y="4007221"/>
            <a:ext cx="1376774" cy="0"/>
          </a:xfrm>
          <a:prstGeom prst="straightConnector1">
            <a:avLst/>
          </a:prstGeom>
          <a:ln>
            <a:solidFill>
              <a:srgbClr val="0000FF"/>
            </a:solidFill>
            <a:headEnd type="arrow"/>
            <a:tailEnd type="none"/>
          </a:ln>
          <a:effectLst>
            <a:glow rad="101600">
              <a:srgbClr val="00FF00">
                <a:alpha val="40000"/>
              </a:srgb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78" name="Elbow Connector 77"/>
          <p:cNvCxnSpPr/>
          <p:nvPr/>
        </p:nvCxnSpPr>
        <p:spPr>
          <a:xfrm rot="10800000" flipV="1">
            <a:off x="5046889" y="2597764"/>
            <a:ext cx="1392649" cy="1297385"/>
          </a:xfrm>
          <a:prstGeom prst="bentConnector3">
            <a:avLst>
              <a:gd name="adj1" fmla="val 55165"/>
            </a:avLst>
          </a:prstGeom>
          <a:ln>
            <a:solidFill>
              <a:srgbClr val="0000FF"/>
            </a:solidFill>
            <a:headEnd type="arrow"/>
            <a:tailEnd type="none"/>
          </a:ln>
          <a:effectLst>
            <a:glow rad="101600">
              <a:srgbClr val="00FF00">
                <a:alpha val="40000"/>
              </a:srgb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4" name="Elbow Connector 83"/>
          <p:cNvCxnSpPr/>
          <p:nvPr/>
        </p:nvCxnSpPr>
        <p:spPr>
          <a:xfrm rot="10800000">
            <a:off x="5056414" y="4162463"/>
            <a:ext cx="1392649" cy="1297385"/>
          </a:xfrm>
          <a:prstGeom prst="bentConnector3">
            <a:avLst>
              <a:gd name="adj1" fmla="val 55165"/>
            </a:avLst>
          </a:prstGeom>
          <a:ln>
            <a:solidFill>
              <a:srgbClr val="0000FF"/>
            </a:solidFill>
            <a:headEnd type="arrow"/>
            <a:tailEnd type="none"/>
          </a:ln>
          <a:effectLst>
            <a:glow rad="101600">
              <a:srgbClr val="00FF00">
                <a:alpha val="40000"/>
              </a:srgb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7" name="Straight Connector 86"/>
          <p:cNvCxnSpPr/>
          <p:nvPr/>
        </p:nvCxnSpPr>
        <p:spPr>
          <a:xfrm flipH="1">
            <a:off x="4719864" y="2396715"/>
            <a:ext cx="19050" cy="1765748"/>
          </a:xfrm>
          <a:prstGeom prst="line">
            <a:avLst/>
          </a:prstGeom>
          <a:ln w="9525" cmpd="sng">
            <a:solidFill>
              <a:srgbClr val="171717"/>
            </a:solidFill>
            <a:prstDash val="sysDash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0" name="TextBox 89"/>
          <p:cNvSpPr txBox="1"/>
          <p:nvPr/>
        </p:nvSpPr>
        <p:spPr>
          <a:xfrm>
            <a:off x="6126736" y="2588808"/>
            <a:ext cx="3413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R</a:t>
            </a:r>
            <a:r>
              <a:rPr lang="en-US" sz="1000" dirty="0" smtClean="0"/>
              <a:t>x</a:t>
            </a:r>
            <a:endParaRPr lang="en-US" sz="1000" dirty="0"/>
          </a:p>
        </p:txBody>
      </p:sp>
      <p:sp>
        <p:nvSpPr>
          <p:cNvPr id="91" name="TextBox 90"/>
          <p:cNvSpPr txBox="1"/>
          <p:nvPr/>
        </p:nvSpPr>
        <p:spPr>
          <a:xfrm>
            <a:off x="6126736" y="3987211"/>
            <a:ext cx="3413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R</a:t>
            </a:r>
            <a:r>
              <a:rPr lang="en-US" sz="1000" dirty="0" smtClean="0"/>
              <a:t>x</a:t>
            </a:r>
            <a:endParaRPr lang="en-US" sz="1000" dirty="0"/>
          </a:p>
        </p:txBody>
      </p:sp>
      <p:sp>
        <p:nvSpPr>
          <p:cNvPr id="92" name="TextBox 91"/>
          <p:cNvSpPr txBox="1"/>
          <p:nvPr/>
        </p:nvSpPr>
        <p:spPr>
          <a:xfrm>
            <a:off x="6126736" y="5453963"/>
            <a:ext cx="34139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R</a:t>
            </a:r>
            <a:r>
              <a:rPr lang="en-US" sz="1000" dirty="0" smtClean="0"/>
              <a:t>x</a:t>
            </a:r>
            <a:endParaRPr lang="en-US" sz="1000" dirty="0"/>
          </a:p>
        </p:txBody>
      </p:sp>
      <p:cxnSp>
        <p:nvCxnSpPr>
          <p:cNvPr id="94" name="Straight Arrow Connector 93"/>
          <p:cNvCxnSpPr>
            <a:endCxn id="27" idx="3"/>
          </p:cNvCxnSpPr>
          <p:nvPr/>
        </p:nvCxnSpPr>
        <p:spPr>
          <a:xfrm flipH="1" flipV="1">
            <a:off x="3958675" y="2326234"/>
            <a:ext cx="551640" cy="2090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6" name="Straight Arrow Connector 95"/>
          <p:cNvCxnSpPr>
            <a:endCxn id="29" idx="3"/>
          </p:cNvCxnSpPr>
          <p:nvPr/>
        </p:nvCxnSpPr>
        <p:spPr>
          <a:xfrm flipH="1" flipV="1">
            <a:off x="2951307" y="2326234"/>
            <a:ext cx="705040" cy="1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8" name="Straight Arrow Connector 97"/>
          <p:cNvCxnSpPr/>
          <p:nvPr/>
        </p:nvCxnSpPr>
        <p:spPr>
          <a:xfrm flipH="1" flipV="1">
            <a:off x="1202164" y="2326233"/>
            <a:ext cx="705040" cy="1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/>
          <p:cNvCxnSpPr/>
          <p:nvPr/>
        </p:nvCxnSpPr>
        <p:spPr>
          <a:xfrm flipV="1">
            <a:off x="3958674" y="4090710"/>
            <a:ext cx="551640" cy="2090"/>
          </a:xfrm>
          <a:prstGeom prst="straightConnector1">
            <a:avLst/>
          </a:prstGeom>
          <a:ln>
            <a:solidFill>
              <a:srgbClr val="0000FF"/>
            </a:solidFill>
            <a:tailEnd type="arrow"/>
          </a:ln>
          <a:effectLst>
            <a:glow rad="139700">
              <a:srgbClr val="00FF00">
                <a:alpha val="40000"/>
              </a:srgbClr>
            </a:glow>
          </a:effectLst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0" name="Elbow Connector 99"/>
          <p:cNvCxnSpPr/>
          <p:nvPr/>
        </p:nvCxnSpPr>
        <p:spPr>
          <a:xfrm rot="5400000">
            <a:off x="3354832" y="4492692"/>
            <a:ext cx="639591" cy="204366"/>
          </a:xfrm>
          <a:prstGeom prst="bentConnector3">
            <a:avLst>
              <a:gd name="adj1" fmla="val 100303"/>
            </a:avLst>
          </a:prstGeom>
          <a:ln>
            <a:solidFill>
              <a:srgbClr val="00FF00"/>
            </a:solidFill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7" name="Elbow Connector 106"/>
          <p:cNvCxnSpPr>
            <a:endCxn id="28" idx="1"/>
          </p:cNvCxnSpPr>
          <p:nvPr/>
        </p:nvCxnSpPr>
        <p:spPr>
          <a:xfrm rot="10800000">
            <a:off x="888311" y="2326234"/>
            <a:ext cx="2357967" cy="1766566"/>
          </a:xfrm>
          <a:prstGeom prst="bentConnector3">
            <a:avLst>
              <a:gd name="adj1" fmla="val 109695"/>
            </a:avLst>
          </a:prstGeom>
          <a:ln>
            <a:solidFill>
              <a:srgbClr val="0000FF"/>
            </a:solidFill>
            <a:headEnd type="arrow"/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/>
          <p:cNvCxnSpPr>
            <a:endCxn id="17" idx="1"/>
          </p:cNvCxnSpPr>
          <p:nvPr/>
        </p:nvCxnSpPr>
        <p:spPr>
          <a:xfrm flipV="1">
            <a:off x="2621411" y="4913362"/>
            <a:ext cx="620634" cy="3400"/>
          </a:xfrm>
          <a:prstGeom prst="straightConnector1">
            <a:avLst/>
          </a:prstGeom>
          <a:ln>
            <a:solidFill>
              <a:srgbClr val="00FF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/>
          <p:cNvCxnSpPr/>
          <p:nvPr/>
        </p:nvCxnSpPr>
        <p:spPr>
          <a:xfrm>
            <a:off x="2621411" y="5137109"/>
            <a:ext cx="620634" cy="537461"/>
          </a:xfrm>
          <a:prstGeom prst="bentConnector3">
            <a:avLst>
              <a:gd name="adj1" fmla="val 50000"/>
            </a:avLst>
          </a:prstGeom>
          <a:ln>
            <a:solidFill>
              <a:srgbClr val="00FF0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3" name="TextBox 132"/>
          <p:cNvSpPr txBox="1"/>
          <p:nvPr/>
        </p:nvSpPr>
        <p:spPr>
          <a:xfrm>
            <a:off x="3196218" y="3379188"/>
            <a:ext cx="834302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16 dB Directional Couple</a:t>
            </a:r>
            <a:endParaRPr lang="en-US" sz="1000" dirty="0"/>
          </a:p>
        </p:txBody>
      </p:sp>
      <p:pic>
        <p:nvPicPr>
          <p:cNvPr id="134" name="Picture 133" descr="72883965.pn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0741" y="3399175"/>
            <a:ext cx="1161831" cy="711542"/>
          </a:xfrm>
          <a:prstGeom prst="rect">
            <a:avLst/>
          </a:prstGeom>
        </p:spPr>
      </p:pic>
      <p:cxnSp>
        <p:nvCxnSpPr>
          <p:cNvPr id="135" name="Straight Arrow Connector 134"/>
          <p:cNvCxnSpPr/>
          <p:nvPr/>
        </p:nvCxnSpPr>
        <p:spPr>
          <a:xfrm>
            <a:off x="7003715" y="3984223"/>
            <a:ext cx="827026" cy="0"/>
          </a:xfrm>
          <a:prstGeom prst="straightConnector1">
            <a:avLst/>
          </a:prstGeom>
          <a:ln>
            <a:solidFill>
              <a:schemeClr val="accent5">
                <a:lumMod val="1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Arrow Connector 135"/>
          <p:cNvCxnSpPr/>
          <p:nvPr/>
        </p:nvCxnSpPr>
        <p:spPr>
          <a:xfrm flipV="1">
            <a:off x="7268394" y="2328324"/>
            <a:ext cx="0" cy="3252765"/>
          </a:xfrm>
          <a:prstGeom prst="straightConnector1">
            <a:avLst/>
          </a:prstGeom>
          <a:ln>
            <a:solidFill>
              <a:schemeClr val="accent5">
                <a:lumMod val="10000"/>
              </a:schemeClr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9" name="Straight Arrow Connector 138"/>
          <p:cNvCxnSpPr/>
          <p:nvPr/>
        </p:nvCxnSpPr>
        <p:spPr>
          <a:xfrm>
            <a:off x="6992574" y="2340131"/>
            <a:ext cx="275820" cy="0"/>
          </a:xfrm>
          <a:prstGeom prst="straightConnector1">
            <a:avLst/>
          </a:prstGeom>
          <a:ln>
            <a:solidFill>
              <a:schemeClr val="accent5">
                <a:lumMod val="10000"/>
              </a:schemeClr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1" name="Straight Arrow Connector 140"/>
          <p:cNvCxnSpPr/>
          <p:nvPr/>
        </p:nvCxnSpPr>
        <p:spPr>
          <a:xfrm>
            <a:off x="7003715" y="5581089"/>
            <a:ext cx="275820" cy="0"/>
          </a:xfrm>
          <a:prstGeom prst="straightConnector1">
            <a:avLst/>
          </a:prstGeom>
          <a:ln>
            <a:solidFill>
              <a:schemeClr val="accent5">
                <a:lumMod val="10000"/>
              </a:schemeClr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3" name="TextBox 142"/>
          <p:cNvSpPr txBox="1"/>
          <p:nvPr/>
        </p:nvSpPr>
        <p:spPr>
          <a:xfrm>
            <a:off x="7200145" y="2941408"/>
            <a:ext cx="66401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ARINC</a:t>
            </a:r>
          </a:p>
          <a:p>
            <a:pPr algn="ctr"/>
            <a:r>
              <a:rPr lang="en-US" sz="1000" dirty="0" smtClean="0"/>
              <a:t>429</a:t>
            </a:r>
            <a:endParaRPr lang="en-US" sz="1000" dirty="0"/>
          </a:p>
        </p:txBody>
      </p:sp>
      <p:cxnSp>
        <p:nvCxnSpPr>
          <p:cNvPr id="144" name="Straight Arrow Connector 143"/>
          <p:cNvCxnSpPr/>
          <p:nvPr/>
        </p:nvCxnSpPr>
        <p:spPr>
          <a:xfrm flipV="1">
            <a:off x="8412345" y="4118247"/>
            <a:ext cx="0" cy="2142376"/>
          </a:xfrm>
          <a:prstGeom prst="straightConnector1">
            <a:avLst/>
          </a:prstGeom>
          <a:ln>
            <a:solidFill>
              <a:schemeClr val="accent5">
                <a:lumMod val="10000"/>
              </a:schemeClr>
            </a:solidFill>
            <a:headEnd type="none"/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6" name="Straight Arrow Connector 145"/>
          <p:cNvCxnSpPr/>
          <p:nvPr/>
        </p:nvCxnSpPr>
        <p:spPr>
          <a:xfrm flipH="1">
            <a:off x="888311" y="6249483"/>
            <a:ext cx="7524036" cy="0"/>
          </a:xfrm>
          <a:prstGeom prst="straightConnector1">
            <a:avLst/>
          </a:prstGeom>
          <a:ln>
            <a:solidFill>
              <a:schemeClr val="accent5">
                <a:lumMod val="10000"/>
              </a:schemeClr>
            </a:solidFill>
            <a:tailEnd type="non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0" name="Straight Arrow Connector 149"/>
          <p:cNvCxnSpPr/>
          <p:nvPr/>
        </p:nvCxnSpPr>
        <p:spPr>
          <a:xfrm flipV="1">
            <a:off x="888310" y="5527774"/>
            <a:ext cx="229" cy="721709"/>
          </a:xfrm>
          <a:prstGeom prst="straightConnector1">
            <a:avLst/>
          </a:prstGeom>
          <a:ln>
            <a:solidFill>
              <a:schemeClr val="accent5">
                <a:lumMod val="1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3" name="Straight Arrow Connector 152"/>
          <p:cNvCxnSpPr/>
          <p:nvPr/>
        </p:nvCxnSpPr>
        <p:spPr>
          <a:xfrm flipV="1">
            <a:off x="4077713" y="6032288"/>
            <a:ext cx="0" cy="217196"/>
          </a:xfrm>
          <a:prstGeom prst="straightConnector1">
            <a:avLst/>
          </a:prstGeom>
          <a:ln>
            <a:solidFill>
              <a:schemeClr val="accent5">
                <a:lumMod val="10000"/>
              </a:schemeClr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5" name="TextBox 154"/>
          <p:cNvSpPr txBox="1"/>
          <p:nvPr/>
        </p:nvSpPr>
        <p:spPr>
          <a:xfrm>
            <a:off x="7289273" y="6014402"/>
            <a:ext cx="664019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GPIB</a:t>
            </a:r>
            <a:endParaRPr lang="en-US" sz="1000" dirty="0"/>
          </a:p>
        </p:txBody>
      </p:sp>
      <p:sp>
        <p:nvSpPr>
          <p:cNvPr id="162" name="TextBox 161"/>
          <p:cNvSpPr txBox="1"/>
          <p:nvPr/>
        </p:nvSpPr>
        <p:spPr>
          <a:xfrm>
            <a:off x="8138906" y="1672700"/>
            <a:ext cx="56948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Flight </a:t>
            </a:r>
          </a:p>
          <a:p>
            <a:r>
              <a:rPr lang="en-US" sz="1200" dirty="0" smtClean="0"/>
              <a:t>Test </a:t>
            </a:r>
          </a:p>
          <a:p>
            <a:r>
              <a:rPr lang="en-US" sz="1200" dirty="0" smtClean="0"/>
              <a:t>Rack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2944525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Radio Altimeters Used for Testing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2027722"/>
              </p:ext>
            </p:extLst>
          </p:nvPr>
        </p:nvGraphicFramePr>
        <p:xfrm>
          <a:off x="762000" y="1219200"/>
          <a:ext cx="3200400" cy="1600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895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108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336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100" b="1" dirty="0" smtClean="0">
                          <a:solidFill>
                            <a:schemeClr val="tx1"/>
                          </a:solidFill>
                        </a:rPr>
                        <a:t>Rockwell</a:t>
                      </a:r>
                      <a:r>
                        <a:rPr lang="en-US" sz="1100" b="1" baseline="0" dirty="0" smtClean="0">
                          <a:solidFill>
                            <a:schemeClr val="tx1"/>
                          </a:solidFill>
                        </a:rPr>
                        <a:t> Collins LRA-2100</a:t>
                      </a:r>
                      <a:endParaRPr lang="en-US" sz="11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972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Dimensions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L = 15.6”, W = 3.64”, H = 7.7”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6416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Weight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8.47 </a:t>
                      </a:r>
                      <a:r>
                        <a:rPr lang="en-US" sz="1100" dirty="0" err="1" smtClean="0"/>
                        <a:t>lb</a:t>
                      </a:r>
                      <a:r>
                        <a:rPr lang="en-US" sz="1100" dirty="0" smtClean="0"/>
                        <a:t> nominal (8.8 </a:t>
                      </a:r>
                      <a:r>
                        <a:rPr lang="en-US" sz="1100" dirty="0" err="1" smtClean="0"/>
                        <a:t>lb</a:t>
                      </a:r>
                      <a:r>
                        <a:rPr lang="en-US" sz="1100" dirty="0" smtClean="0"/>
                        <a:t> max.)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Input</a:t>
                      </a:r>
                      <a:r>
                        <a:rPr lang="en-US" sz="1100" baseline="0" dirty="0" smtClean="0"/>
                        <a:t> Power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115 V AC ±10%, 360 to 800 Hz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4892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Mounting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ARINC 600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Software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DO-178A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5418826"/>
              </p:ext>
            </p:extLst>
          </p:nvPr>
        </p:nvGraphicFramePr>
        <p:xfrm>
          <a:off x="5105400" y="1242060"/>
          <a:ext cx="3276600" cy="15544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en-US" sz="1100" kern="1200" dirty="0" smtClean="0">
                          <a:solidFill>
                            <a:schemeClr val="tx1"/>
                          </a:solidFill>
                        </a:rPr>
                        <a:t>Rockwell Collins LRA-900</a:t>
                      </a:r>
                      <a:endParaRPr lang="en-US" sz="1100" b="1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Dimensions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L = 15.6”, W = 3.64”, H = 7.7”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Weight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9.6 </a:t>
                      </a:r>
                      <a:r>
                        <a:rPr lang="en-US" sz="1100" dirty="0" err="1" smtClean="0"/>
                        <a:t>lbs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Input</a:t>
                      </a:r>
                      <a:r>
                        <a:rPr lang="en-US" sz="1100" baseline="0" dirty="0" smtClean="0"/>
                        <a:t> Power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115 V AC ±10%, 380 to 420 Hz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Mounting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ARINC 600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Software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DO-178A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graphicFrame>
        <p:nvGraphicFramePr>
          <p:cNvPr id="7" name="Table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6672795"/>
              </p:ext>
            </p:extLst>
          </p:nvPr>
        </p:nvGraphicFramePr>
        <p:xfrm>
          <a:off x="762000" y="3035080"/>
          <a:ext cx="3200400" cy="138684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895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108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3359">
                <a:tc gridSpan="2"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Thales ERT-530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972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Dimensions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L = 15.6”, W = 3.64”, H = 7.7”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988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Weight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8.47 </a:t>
                      </a:r>
                      <a:r>
                        <a:rPr lang="en-US" sz="1100" dirty="0" err="1" smtClean="0">
                          <a:solidFill>
                            <a:schemeClr val="tx1"/>
                          </a:solidFill>
                        </a:rPr>
                        <a:t>lb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 nominal (8.8 </a:t>
                      </a:r>
                      <a:r>
                        <a:rPr lang="en-US" sz="1100" dirty="0" err="1" smtClean="0">
                          <a:solidFill>
                            <a:schemeClr val="tx1"/>
                          </a:solidFill>
                        </a:rPr>
                        <a:t>lb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 max.)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Input</a:t>
                      </a:r>
                      <a:r>
                        <a:rPr lang="en-US" sz="1100" baseline="0" dirty="0" smtClean="0"/>
                        <a:t> Power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115 V AC ±10%, 360 to 800 Hz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Accuracy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 </a:t>
                      </a:r>
                      <a:r>
                        <a:rPr lang="en-US" sz="1100" dirty="0" err="1" smtClean="0"/>
                        <a:t>ft</a:t>
                      </a:r>
                      <a:r>
                        <a:rPr lang="en-US" sz="1100" dirty="0" smtClean="0"/>
                        <a:t> over runway surface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8532164"/>
              </p:ext>
            </p:extLst>
          </p:nvPr>
        </p:nvGraphicFramePr>
        <p:xfrm>
          <a:off x="5105400" y="3035080"/>
          <a:ext cx="3276600" cy="12954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2860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Thales</a:t>
                      </a:r>
                      <a:r>
                        <a:rPr lang="en-US" sz="1100" baseline="0" dirty="0" smtClean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ERT-530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Dimensions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L = 15.6”, W = 3.64”, H = 7.7”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Weight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9.6 </a:t>
                      </a:r>
                      <a:r>
                        <a:rPr lang="en-US" sz="1100" dirty="0" err="1" smtClean="0"/>
                        <a:t>lbs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4384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Input</a:t>
                      </a:r>
                      <a:r>
                        <a:rPr lang="en-US" sz="1100" baseline="0" dirty="0" smtClean="0"/>
                        <a:t> Power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115 V AC ±10%, 380 to 420 Hz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9812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Mounting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ARINC 600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53192652"/>
              </p:ext>
            </p:extLst>
          </p:nvPr>
        </p:nvGraphicFramePr>
        <p:xfrm>
          <a:off x="762000" y="4705967"/>
          <a:ext cx="3200400" cy="16459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98954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108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1336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Honeywell ALA-52B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99720"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Dimensions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>
                          <a:solidFill>
                            <a:schemeClr val="tx1"/>
                          </a:solidFill>
                        </a:rPr>
                        <a:t>L = 15.6”, W = 3.64”, H = 7.7”</a:t>
                      </a:r>
                      <a:endParaRPr lang="en-US" sz="110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0988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Weight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8.6 </a:t>
                      </a:r>
                      <a:r>
                        <a:rPr lang="en-US" sz="1100" dirty="0" err="1" smtClean="0"/>
                        <a:t>lb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25908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Input</a:t>
                      </a:r>
                      <a:r>
                        <a:rPr lang="en-US" sz="1100" baseline="0" dirty="0" smtClean="0"/>
                        <a:t> Power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+28 VDC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Mounting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ARINC 600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213360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Software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DO-178B, LA</a:t>
                      </a:r>
                      <a:endParaRPr lang="en-US" sz="11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76200" y="1788468"/>
            <a:ext cx="6174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(1)</a:t>
            </a:r>
            <a:endParaRPr 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419600" y="1788468"/>
            <a:ext cx="6174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(2)</a:t>
            </a:r>
            <a:endParaRPr lang="en-US" sz="2400" b="1" dirty="0"/>
          </a:p>
        </p:txBody>
      </p:sp>
      <p:sp>
        <p:nvSpPr>
          <p:cNvPr id="13" name="TextBox 12"/>
          <p:cNvSpPr txBox="1"/>
          <p:nvPr/>
        </p:nvSpPr>
        <p:spPr>
          <a:xfrm>
            <a:off x="76199" y="3497668"/>
            <a:ext cx="6174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(3)</a:t>
            </a:r>
            <a:endParaRPr lang="en-US" sz="24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4419599" y="3497668"/>
            <a:ext cx="6174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(4)</a:t>
            </a:r>
            <a:endParaRPr lang="en-US" sz="24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76199" y="5298095"/>
            <a:ext cx="6174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(5)</a:t>
            </a:r>
            <a:endParaRPr lang="en-US" sz="2400" b="1" dirty="0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18" name="Date Placeholder 1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16" name="Slide Number Placeholder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52144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Radio Altimeter Test Scenarios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061923"/>
          </a:xfrm>
        </p:spPr>
        <p:txBody>
          <a:bodyPr>
            <a:normAutofit fontScale="62500" lnSpcReduction="20000"/>
          </a:bodyPr>
          <a:lstStyle/>
          <a:p>
            <a:pPr lvl="0">
              <a:lnSpc>
                <a:spcPct val="120000"/>
              </a:lnSpc>
              <a:spcAft>
                <a:spcPts val="600"/>
              </a:spcAft>
            </a:pPr>
            <a:r>
              <a:rPr lang="en-US" b="1" u="sng" dirty="0"/>
              <a:t>For constant AGL</a:t>
            </a:r>
            <a:r>
              <a:rPr lang="en-US" b="1" dirty="0"/>
              <a:t>: </a:t>
            </a:r>
            <a:r>
              <a:rPr lang="en-US" dirty="0"/>
              <a:t>Record the effect of WAIC interference on each of </a:t>
            </a:r>
            <a:r>
              <a:rPr lang="en-US" dirty="0" smtClean="0"/>
              <a:t>5 </a:t>
            </a:r>
            <a:r>
              <a:rPr lang="en-US" dirty="0" err="1"/>
              <a:t>RadAlts</a:t>
            </a:r>
            <a:r>
              <a:rPr lang="en-US" dirty="0"/>
              <a:t> at 5 altitudes. </a:t>
            </a:r>
          </a:p>
          <a:p>
            <a:pPr lvl="1">
              <a:spcAft>
                <a:spcPts val="600"/>
              </a:spcAft>
            </a:pPr>
            <a:r>
              <a:rPr lang="en-US" dirty="0"/>
              <a:t>4 waveform types will be </a:t>
            </a:r>
            <a:r>
              <a:rPr lang="en-US" dirty="0" smtClean="0"/>
              <a:t>evaluated:</a:t>
            </a:r>
            <a:endParaRPr lang="en-US" dirty="0"/>
          </a:p>
          <a:p>
            <a:pPr lvl="2"/>
            <a:r>
              <a:rPr lang="en-US" dirty="0"/>
              <a:t>2 </a:t>
            </a:r>
            <a:r>
              <a:rPr lang="en-US" dirty="0" smtClean="0"/>
              <a:t>Constant </a:t>
            </a:r>
            <a:r>
              <a:rPr lang="en-US" dirty="0"/>
              <a:t>E</a:t>
            </a:r>
            <a:r>
              <a:rPr lang="en-US" dirty="0" smtClean="0"/>
              <a:t>nvelope Signals </a:t>
            </a:r>
            <a:r>
              <a:rPr lang="en-US" dirty="0"/>
              <a:t>(MSK)</a:t>
            </a:r>
          </a:p>
          <a:p>
            <a:pPr lvl="2">
              <a:spcAft>
                <a:spcPts val="1200"/>
              </a:spcAft>
            </a:pPr>
            <a:r>
              <a:rPr lang="en-US" dirty="0"/>
              <a:t>2 Orthogonal Frequency Division </a:t>
            </a:r>
            <a:r>
              <a:rPr lang="en-US" dirty="0" smtClean="0"/>
              <a:t>Multiplexing Signals </a:t>
            </a:r>
            <a:r>
              <a:rPr lang="en-US" dirty="0"/>
              <a:t>(OFDM)</a:t>
            </a:r>
          </a:p>
          <a:p>
            <a:pPr lvl="1">
              <a:spcAft>
                <a:spcPts val="1200"/>
              </a:spcAft>
            </a:pPr>
            <a:r>
              <a:rPr lang="en-US" dirty="0" smtClean="0"/>
              <a:t>Waveform transmit power </a:t>
            </a:r>
            <a:r>
              <a:rPr lang="en-US" dirty="0"/>
              <a:t>will be increased in 15 (1dB) steps with signal power ON and OFF </a:t>
            </a:r>
            <a:r>
              <a:rPr lang="en-US" dirty="0" smtClean="0"/>
              <a:t>(to measure true altitude) for </a:t>
            </a:r>
            <a:r>
              <a:rPr lang="en-US" dirty="0"/>
              <a:t>each </a:t>
            </a:r>
            <a:r>
              <a:rPr lang="en-US" dirty="0" smtClean="0"/>
              <a:t>step.</a:t>
            </a:r>
          </a:p>
          <a:p>
            <a:pPr lvl="1">
              <a:spcAft>
                <a:spcPts val="1200"/>
              </a:spcAft>
            </a:pPr>
            <a:endParaRPr lang="en-US" dirty="0"/>
          </a:p>
          <a:p>
            <a:pPr lvl="1">
              <a:spcAft>
                <a:spcPts val="1200"/>
              </a:spcAft>
            </a:pPr>
            <a:endParaRPr lang="en-US" dirty="0" smtClean="0"/>
          </a:p>
          <a:p>
            <a:pPr lvl="1">
              <a:spcAft>
                <a:spcPts val="1200"/>
              </a:spcAft>
            </a:pPr>
            <a:endParaRPr lang="en-US" dirty="0" smtClean="0"/>
          </a:p>
          <a:p>
            <a:pPr lvl="1">
              <a:spcAft>
                <a:spcPts val="1200"/>
              </a:spcAft>
            </a:pPr>
            <a:endParaRPr lang="en-US" dirty="0"/>
          </a:p>
          <a:p>
            <a:pPr lvl="1">
              <a:spcAft>
                <a:spcPts val="600"/>
              </a:spcAft>
            </a:pPr>
            <a:endParaRPr lang="en-US" dirty="0" smtClean="0"/>
          </a:p>
          <a:p>
            <a:pPr lvl="1">
              <a:spcAft>
                <a:spcPts val="600"/>
              </a:spcAft>
            </a:pPr>
            <a:r>
              <a:rPr lang="en-US" dirty="0" smtClean="0"/>
              <a:t>Specific </a:t>
            </a:r>
            <a:r>
              <a:rPr lang="en-US" dirty="0"/>
              <a:t>events to be noted: </a:t>
            </a:r>
          </a:p>
          <a:p>
            <a:pPr lvl="2"/>
            <a:r>
              <a:rPr lang="en-US" dirty="0"/>
              <a:t>First instance of radio altimeter output to differ between the ON and OFF state.</a:t>
            </a:r>
          </a:p>
          <a:p>
            <a:pPr lvl="2"/>
            <a:r>
              <a:rPr lang="en-US" dirty="0"/>
              <a:t>Altimeter accuracy just meets DO-155 specification for that altitude.</a:t>
            </a:r>
          </a:p>
          <a:p>
            <a:pPr lvl="2"/>
            <a:r>
              <a:rPr lang="en-US" dirty="0"/>
              <a:t>Altimeter loses lock (Null Acquisition Mode</a:t>
            </a:r>
            <a:r>
              <a:rPr lang="en-US" dirty="0" smtClean="0"/>
              <a:t>)</a:t>
            </a:r>
            <a:endParaRPr lang="en-US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2751" y="3141451"/>
            <a:ext cx="5715292" cy="1869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70278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14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Testing Scenarios</a:t>
            </a:r>
            <a:endParaRPr lang="en-US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2312778"/>
              </p:ext>
            </p:extLst>
          </p:nvPr>
        </p:nvGraphicFramePr>
        <p:xfrm>
          <a:off x="412635" y="1694979"/>
          <a:ext cx="8310166" cy="351453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574839"/>
                <a:gridCol w="850171"/>
                <a:gridCol w="573763"/>
                <a:gridCol w="573763"/>
                <a:gridCol w="573763"/>
                <a:gridCol w="573763"/>
                <a:gridCol w="573763"/>
                <a:gridCol w="573763"/>
                <a:gridCol w="573763"/>
                <a:gridCol w="573763"/>
                <a:gridCol w="573763"/>
                <a:gridCol w="573763"/>
                <a:gridCol w="573763"/>
                <a:gridCol w="573763"/>
              </a:tblGrid>
              <a:tr h="141390">
                <a:tc rowSpan="3" gridSpan="2"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effectLst/>
                        </a:rPr>
                        <a:t>Height</a:t>
                      </a:r>
                      <a:endParaRPr lang="en-US" sz="1000" b="1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 rowSpan="3" hMerge="1"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12"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effectLst/>
                        </a:rPr>
                        <a:t>WAIC Waveforms</a:t>
                      </a:r>
                      <a:endParaRPr lang="en-US" sz="1000" b="1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22669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gridSpan="3"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effectLst/>
                        </a:rPr>
                        <a:t>Single Carrier</a:t>
                      </a:r>
                      <a:endParaRPr lang="en-US" sz="1000" b="1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effectLst/>
                        </a:rPr>
                        <a:t>Dual Carrier MSK</a:t>
                      </a:r>
                      <a:endParaRPr lang="en-US" sz="1000" b="1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>
                          <a:effectLst/>
                        </a:rPr>
                        <a:t>Single Channel OFDM</a:t>
                      </a:r>
                      <a:endParaRPr lang="en-US" sz="1000" b="1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effectLst/>
                        </a:rPr>
                        <a:t>Dual Channel OFDM</a:t>
                      </a:r>
                      <a:endParaRPr lang="en-US" sz="1000" b="1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59388">
                <a:tc gridSpan="2"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endParaRPr lang="en-US" sz="1000" b="1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effectLst/>
                        </a:rPr>
                        <a:t>4.3 GHz</a:t>
                      </a:r>
                      <a:endParaRPr lang="en-US" sz="1000" b="1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effectLst/>
                        </a:rPr>
                        <a:t>4.24 GHz</a:t>
                      </a:r>
                      <a:endParaRPr lang="en-US" sz="1000" b="1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effectLst/>
                        </a:rPr>
                        <a:t>4.36 GHz</a:t>
                      </a:r>
                      <a:endParaRPr lang="en-US" sz="1000" b="1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effectLst/>
                        </a:rPr>
                        <a:t>4.3 GHz</a:t>
                      </a:r>
                      <a:endParaRPr lang="en-US" sz="1000" b="1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effectLst/>
                        </a:rPr>
                        <a:t>4.24 GHz</a:t>
                      </a:r>
                      <a:endParaRPr lang="en-US" sz="1000" b="1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effectLst/>
                        </a:rPr>
                        <a:t>4.36 GHz</a:t>
                      </a:r>
                      <a:endParaRPr lang="en-US" sz="1000" b="1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>
                          <a:effectLst/>
                        </a:rPr>
                        <a:t>4.3 GHz</a:t>
                      </a:r>
                      <a:endParaRPr lang="en-US" sz="1000" b="1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>
                          <a:effectLst/>
                        </a:rPr>
                        <a:t>4.24 GHz</a:t>
                      </a:r>
                      <a:endParaRPr lang="en-US" sz="1000" b="1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>
                          <a:effectLst/>
                        </a:rPr>
                        <a:t>4.36 GHz</a:t>
                      </a:r>
                      <a:endParaRPr lang="en-US" sz="1000" b="1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effectLst/>
                        </a:rPr>
                        <a:t>4.3 GHz</a:t>
                      </a:r>
                      <a:endParaRPr lang="en-US" sz="1000" b="1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>
                          <a:effectLst/>
                        </a:rPr>
                        <a:t>4.24 GHz</a:t>
                      </a:r>
                      <a:endParaRPr lang="en-US" sz="1000" b="1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b"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effectLst/>
                        </a:rPr>
                        <a:t>4.36 GHz</a:t>
                      </a:r>
                      <a:endParaRPr lang="en-US" sz="1000" b="1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b"/>
                </a:tc>
              </a:tr>
              <a:tr h="193662">
                <a:tc rowSpan="3"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effectLst/>
                        </a:rPr>
                        <a:t>500 ft.</a:t>
                      </a:r>
                      <a:endParaRPr lang="en-US" sz="1000" b="1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/>
                          <a:ea typeface="ＭＳ Ｐゴシック"/>
                          <a:cs typeface="Times New Roman"/>
                        </a:rPr>
                        <a:t>Threshold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8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36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/>
                          <a:ea typeface="ＭＳ Ｐゴシック"/>
                          <a:cs typeface="Times New Roman"/>
                        </a:rPr>
                        <a:t>Out</a:t>
                      </a:r>
                      <a:r>
                        <a:rPr lang="en-US" sz="1000" baseline="0" dirty="0" smtClean="0">
                          <a:effectLst/>
                          <a:latin typeface="Arial"/>
                          <a:ea typeface="ＭＳ Ｐゴシック"/>
                          <a:cs typeface="Times New Roman"/>
                        </a:rPr>
                        <a:t> of Spec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6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/>
                          <a:ea typeface="ＭＳ Ｐゴシック"/>
                          <a:cs typeface="Times New Roman"/>
                        </a:rPr>
                        <a:t>Loss of Lock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662">
                <a:tc rowSpan="3"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effectLst/>
                        </a:rPr>
                        <a:t>1500 ft.</a:t>
                      </a:r>
                      <a:endParaRPr lang="en-US" sz="1000" b="1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/>
                          <a:ea typeface="ＭＳ Ｐゴシック"/>
                          <a:cs typeface="Times New Roman"/>
                        </a:rPr>
                        <a:t>Threshold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36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/>
                          <a:ea typeface="ＭＳ Ｐゴシック"/>
                          <a:cs typeface="Times New Roman"/>
                        </a:rPr>
                        <a:t>Out</a:t>
                      </a:r>
                      <a:r>
                        <a:rPr lang="en-US" sz="1000" baseline="0" dirty="0" smtClean="0">
                          <a:effectLst/>
                          <a:latin typeface="Arial"/>
                          <a:ea typeface="ＭＳ Ｐゴシック"/>
                          <a:cs typeface="Times New Roman"/>
                        </a:rPr>
                        <a:t> of Spec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6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/>
                          <a:ea typeface="ＭＳ Ｐゴシック"/>
                          <a:cs typeface="Times New Roman"/>
                        </a:rPr>
                        <a:t>Loss of Lock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662">
                <a:tc rowSpan="3"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effectLst/>
                        </a:rPr>
                        <a:t>3000 ft.</a:t>
                      </a:r>
                      <a:endParaRPr lang="en-US" sz="1000" b="1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/>
                          <a:ea typeface="ＭＳ Ｐゴシック"/>
                          <a:cs typeface="Times New Roman"/>
                        </a:rPr>
                        <a:t>Threshold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36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/>
                          <a:ea typeface="ＭＳ Ｐゴシック"/>
                          <a:cs typeface="Times New Roman"/>
                        </a:rPr>
                        <a:t>Out</a:t>
                      </a:r>
                      <a:r>
                        <a:rPr lang="en-US" sz="1000" baseline="0" dirty="0" smtClean="0">
                          <a:effectLst/>
                          <a:latin typeface="Arial"/>
                          <a:ea typeface="ＭＳ Ｐゴシック"/>
                          <a:cs typeface="Times New Roman"/>
                        </a:rPr>
                        <a:t> of Spec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6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/>
                          <a:ea typeface="ＭＳ Ｐゴシック"/>
                          <a:cs typeface="Times New Roman"/>
                        </a:rPr>
                        <a:t>Loss of Lock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662">
                <a:tc rowSpan="3"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effectLst/>
                        </a:rPr>
                        <a:t>5000 ft.</a:t>
                      </a:r>
                      <a:endParaRPr lang="en-US" sz="1000" b="1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/>
                          <a:ea typeface="ＭＳ Ｐゴシック"/>
                          <a:cs typeface="Times New Roman"/>
                        </a:rPr>
                        <a:t>Threshold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36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/>
                          <a:ea typeface="ＭＳ Ｐゴシック"/>
                          <a:cs typeface="Times New Roman"/>
                        </a:rPr>
                        <a:t>Out</a:t>
                      </a:r>
                      <a:r>
                        <a:rPr lang="en-US" sz="1000" baseline="0" dirty="0" smtClean="0">
                          <a:effectLst/>
                          <a:latin typeface="Arial"/>
                          <a:ea typeface="ＭＳ Ｐゴシック"/>
                          <a:cs typeface="Times New Roman"/>
                        </a:rPr>
                        <a:t> of Spec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6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/>
                          <a:ea typeface="ＭＳ Ｐゴシック"/>
                          <a:cs typeface="Times New Roman"/>
                        </a:rPr>
                        <a:t>Loss of Lock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662">
                <a:tc rowSpan="3"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b="1" kern="1200" dirty="0">
                          <a:effectLst/>
                        </a:rPr>
                        <a:t>8000 ft.</a:t>
                      </a:r>
                      <a:endParaRPr lang="en-US" sz="1000" b="1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/>
                          <a:ea typeface="ＭＳ Ｐゴシック"/>
                          <a:cs typeface="Times New Roman"/>
                        </a:rPr>
                        <a:t>Threshold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 </a:t>
                      </a:r>
                      <a:endParaRPr lang="en-US" sz="100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1936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/>
                          <a:ea typeface="ＭＳ Ｐゴシック"/>
                          <a:cs typeface="Times New Roman"/>
                        </a:rPr>
                        <a:t>Out</a:t>
                      </a:r>
                      <a:r>
                        <a:rPr lang="en-US" sz="1000" baseline="0" dirty="0" smtClean="0">
                          <a:effectLst/>
                          <a:latin typeface="Arial"/>
                          <a:ea typeface="ＭＳ Ｐゴシック"/>
                          <a:cs typeface="Times New Roman"/>
                        </a:rPr>
                        <a:t> of Spec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6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000" dirty="0" smtClean="0">
                          <a:effectLst/>
                          <a:latin typeface="Arial"/>
                          <a:ea typeface="ＭＳ Ｐゴシック"/>
                          <a:cs typeface="Times New Roman"/>
                        </a:rPr>
                        <a:t>Loss of Lock</a:t>
                      </a:r>
                      <a:endParaRPr lang="en-US" sz="1000" dirty="0">
                        <a:effectLst/>
                        <a:latin typeface="Arial"/>
                        <a:ea typeface="ＭＳ Ｐゴシック"/>
                        <a:cs typeface="Times New Roman"/>
                      </a:endParaRPr>
                    </a:p>
                  </a:txBody>
                  <a:tcPr marL="68580" marR="68580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740570" y="1325647"/>
            <a:ext cx="16767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Per RA Model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70968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 smtClean="0"/>
              <a:t>Signal Generation for Injection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2"/>
            <a:ext cx="8229600" cy="2391904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dirty="0" smtClean="0"/>
              <a:t>MATLAB OFDM </a:t>
            </a:r>
            <a:r>
              <a:rPr lang="en-US" dirty="0" smtClean="0"/>
              <a:t>and MSK simulated </a:t>
            </a:r>
            <a:r>
              <a:rPr lang="en-US" dirty="0" smtClean="0"/>
              <a:t>baseband </a:t>
            </a:r>
            <a:r>
              <a:rPr lang="en-US" dirty="0" smtClean="0"/>
              <a:t>signals </a:t>
            </a:r>
            <a:r>
              <a:rPr lang="en-US" dirty="0" smtClean="0"/>
              <a:t>loaded into vector signal generator</a:t>
            </a:r>
            <a:r>
              <a:rPr lang="en-US" dirty="0" smtClean="0"/>
              <a:t>.</a:t>
            </a:r>
            <a:endParaRPr lang="en-US" dirty="0" smtClean="0"/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2900" dirty="0"/>
              <a:t>OFDM based </a:t>
            </a:r>
            <a:r>
              <a:rPr lang="en-US" sz="2900" dirty="0"/>
              <a:t>on the IEEE 802.11 parameters; 52 </a:t>
            </a:r>
            <a:r>
              <a:rPr lang="en-US" sz="2900" dirty="0"/>
              <a:t>subcarriers, 312.5 </a:t>
            </a:r>
            <a:r>
              <a:rPr lang="en-US" sz="2900" dirty="0"/>
              <a:t>kHz carrier separation, 20 MHz bandwidth and 16 MHz occupied bandwidth, 20 </a:t>
            </a:r>
            <a:r>
              <a:rPr lang="en-US" sz="2900" dirty="0" err="1"/>
              <a:t>Msps</a:t>
            </a:r>
            <a:r>
              <a:rPr lang="en-US" sz="2900" dirty="0"/>
              <a:t> (3.2 µs data symbol duration with a 0.4 µs guard length</a:t>
            </a:r>
            <a:r>
              <a:rPr lang="en-US" sz="2900" dirty="0"/>
              <a:t>). 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r>
              <a:rPr lang="en-US" sz="2900" dirty="0"/>
              <a:t>Center </a:t>
            </a:r>
            <a:r>
              <a:rPr lang="en-US" sz="2900" dirty="0"/>
              <a:t>frequencies – Center of band, 4.3 GHz, +/- 60 MHz</a:t>
            </a:r>
            <a:endParaRPr lang="en-US" sz="2900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https://mail.google.com/mail/u/0/?ui=2&amp;ik=11adacdef8&amp;view=fimg&amp;th=1561490921bcd9c9&amp;attid=0.1&amp;disp=emb&amp;attbid=ANGjdJ90c_FiesdGLC4VAWWvcGzb_Gzf885eS5Zs9FTuB85P-SQhbv6yZ-j5nc9tdr6upg76KBquK8T5IXbEssZjumfvpDXL5_utGoV0XFDzvJ4y7RlVo-ORZCcimRI&amp;sz=s0-l75-ft&amp;ats=1471367154540&amp;rm=1561490921bcd9c9&amp;zw&amp;atsh=1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91" b="8353"/>
          <a:stretch/>
        </p:blipFill>
        <p:spPr bwMode="auto">
          <a:xfrm>
            <a:off x="6400801" y="4114800"/>
            <a:ext cx="2590799" cy="208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mail.google.com/mail/u/0/?ui=2&amp;ik=11adacdef8&amp;view=fimg&amp;th=1561490921bcd9c9&amp;attid=0.2&amp;disp=emb&amp;attbid=ANGjdJ9Fmz2NmXa4UEWp9cWYGoKQUE8-C1p_Kw_Ynu6_hs0HAtFNfZ8E_WsfGzM0ccyLAs-EqM2ZbT0_xLN1y5uQKSb5d2xqCSfp9y0w3yyxl47jg5xXnBznhCn_RzE&amp;sz=s0-l75-ft&amp;ats=1471367154540&amp;rm=1561490921bcd9c9&amp;zw&amp;atsh=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566" b="10743"/>
          <a:stretch/>
        </p:blipFill>
        <p:spPr bwMode="auto">
          <a:xfrm>
            <a:off x="3352800" y="4038600"/>
            <a:ext cx="2743200" cy="2197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/>
          <p:nvPr/>
        </p:nvPicPr>
        <p:blipFill>
          <a:blip r:embed="rId5"/>
          <a:stretch>
            <a:fillRect/>
          </a:stretch>
        </p:blipFill>
        <p:spPr>
          <a:xfrm>
            <a:off x="228600" y="4191000"/>
            <a:ext cx="2590800" cy="1933679"/>
          </a:xfrm>
          <a:prstGeom prst="rect">
            <a:avLst/>
          </a:prstGeom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15</a:t>
            </a:fld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1091822" y="3647460"/>
            <a:ext cx="8642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OFDM</a:t>
            </a:r>
            <a:endParaRPr lang="en-US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3483569" y="3647460"/>
            <a:ext cx="24032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Dual Channel OFDM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006968" y="3647460"/>
            <a:ext cx="12619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Dual MSK</a:t>
            </a:r>
            <a:endParaRPr lang="en-US" b="1" dirty="0"/>
          </a:p>
        </p:txBody>
      </p:sp>
      <p:cxnSp>
        <p:nvCxnSpPr>
          <p:cNvPr id="10" name="Straight Connector 9"/>
          <p:cNvCxnSpPr/>
          <p:nvPr/>
        </p:nvCxnSpPr>
        <p:spPr>
          <a:xfrm flipV="1">
            <a:off x="3533775" y="4619625"/>
            <a:ext cx="2314575" cy="105727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268047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16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Data Collection Automation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3576271" y="4132902"/>
            <a:ext cx="5110529" cy="2329786"/>
          </a:xfrm>
        </p:spPr>
        <p:txBody>
          <a:bodyPr>
            <a:normAutofit fontScale="62500" lnSpcReduction="20000"/>
          </a:bodyPr>
          <a:lstStyle/>
          <a:p>
            <a:r>
              <a:rPr lang="en-US" dirty="0" smtClean="0"/>
              <a:t>For each 1 of 5 altitudes</a:t>
            </a:r>
          </a:p>
          <a:p>
            <a:pPr marL="620713" lvl="1"/>
            <a:r>
              <a:rPr lang="en-US" dirty="0" smtClean="0"/>
              <a:t>For each 1 of 5 test altimeters</a:t>
            </a:r>
          </a:p>
          <a:p>
            <a:pPr marL="852488" lvl="3" defTabSz="400050"/>
            <a:r>
              <a:rPr lang="en-US" dirty="0"/>
              <a:t>Manually select RA under </a:t>
            </a:r>
            <a:r>
              <a:rPr lang="en-US" dirty="0" smtClean="0"/>
              <a:t>test</a:t>
            </a:r>
          </a:p>
          <a:p>
            <a:pPr marL="852488" lvl="3" defTabSz="400050"/>
            <a:r>
              <a:rPr lang="en-US" dirty="0" smtClean="0"/>
              <a:t>For each 1 of 4 waveforms</a:t>
            </a:r>
          </a:p>
          <a:p>
            <a:pPr marL="1309688" lvl="4" defTabSz="400050"/>
            <a:r>
              <a:rPr lang="en-US" dirty="0" smtClean="0"/>
              <a:t>Load/Select VSG Waveform</a:t>
            </a:r>
          </a:p>
          <a:p>
            <a:pPr marL="1309688" lvl="4" defTabSz="400050"/>
            <a:r>
              <a:rPr lang="en-US" dirty="0" smtClean="0"/>
              <a:t>For each 1 of 15 power levels</a:t>
            </a:r>
          </a:p>
          <a:p>
            <a:pPr marL="1535113" lvl="5"/>
            <a:r>
              <a:rPr lang="en-US" dirty="0" smtClean="0"/>
              <a:t>Read &amp; record altitude without interference power for 10 seconds</a:t>
            </a:r>
          </a:p>
          <a:p>
            <a:pPr marL="1535113" lvl="5"/>
            <a:r>
              <a:rPr lang="en-US" dirty="0" smtClean="0"/>
              <a:t>Turn on interference signal</a:t>
            </a:r>
          </a:p>
          <a:p>
            <a:pPr marL="1535113" lvl="5"/>
            <a:r>
              <a:rPr lang="en-US" dirty="0" smtClean="0"/>
              <a:t>Read and record altitude with selected int. power for 10 seconds</a:t>
            </a:r>
          </a:p>
          <a:p>
            <a:pPr marL="1535113" lvl="5"/>
            <a:r>
              <a:rPr lang="en-US" dirty="0" smtClean="0"/>
              <a:t>Turn off interference signal</a:t>
            </a:r>
          </a:p>
          <a:p>
            <a:endParaRPr lang="en-US" dirty="0" smtClean="0"/>
          </a:p>
          <a:p>
            <a:endParaRPr lang="en-US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303" y="1142999"/>
            <a:ext cx="6015954" cy="29881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4" name="Content Placeholder 7"/>
          <p:cNvSpPr txBox="1">
            <a:spLocks/>
          </p:cNvSpPr>
          <p:nvPr/>
        </p:nvSpPr>
        <p:spPr>
          <a:xfrm>
            <a:off x="457201" y="4132902"/>
            <a:ext cx="3119070" cy="2329786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The same control and data acquisition software will be used in both the laboratory and in planned flight testing to step through a full set of measurements with minimal operator interaction</a:t>
            </a:r>
          </a:p>
          <a:p>
            <a:pPr lvl="1"/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8473407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Flight Testing Overview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10600" cy="48006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b="1" dirty="0" smtClean="0"/>
              <a:t>Flight Test Objectives</a:t>
            </a:r>
          </a:p>
          <a:p>
            <a:pPr lvl="1" algn="just"/>
            <a:r>
              <a:rPr lang="en-US" sz="2000" dirty="0" smtClean="0"/>
              <a:t>Validate the laboratory test apparatus and method.</a:t>
            </a:r>
          </a:p>
          <a:p>
            <a:pPr lvl="1" algn="just"/>
            <a:r>
              <a:rPr lang="en-US" sz="2000" dirty="0" smtClean="0"/>
              <a:t>Analyze </a:t>
            </a:r>
            <a:r>
              <a:rPr lang="en-US" sz="2000" dirty="0" smtClean="0"/>
              <a:t>the </a:t>
            </a:r>
            <a:r>
              <a:rPr lang="en-US" sz="2000" dirty="0" smtClean="0"/>
              <a:t>the effects of terrain on WAIC/RA interference characteristics</a:t>
            </a:r>
          </a:p>
          <a:p>
            <a:pPr lvl="1" algn="just"/>
            <a:r>
              <a:rPr lang="en-US" sz="2000" dirty="0" smtClean="0"/>
              <a:t>Provide real-world data supporting development of standards under ICAO and RTCA.</a:t>
            </a:r>
          </a:p>
          <a:p>
            <a:pPr lvl="1" algn="just"/>
            <a:r>
              <a:rPr lang="en-US" sz="2000" dirty="0"/>
              <a:t>Provide real-world data supporting development </a:t>
            </a:r>
            <a:r>
              <a:rPr lang="en-US" sz="2000" dirty="0" smtClean="0"/>
              <a:t>of </a:t>
            </a:r>
            <a:r>
              <a:rPr lang="en-US" sz="2000" dirty="0" smtClean="0"/>
              <a:t>WAIC technical characteristics, including waveform </a:t>
            </a:r>
            <a:r>
              <a:rPr lang="en-US" sz="2000" dirty="0"/>
              <a:t>modulations, protocols and con-</a:t>
            </a:r>
            <a:r>
              <a:rPr lang="en-US" sz="2000" dirty="0" smtClean="0"/>
              <a:t>ops, </a:t>
            </a:r>
            <a:r>
              <a:rPr lang="en-US" sz="2000" dirty="0" smtClean="0"/>
              <a:t>being developed under an AVSI project</a:t>
            </a:r>
            <a:r>
              <a:rPr lang="en-US" sz="2000" dirty="0" smtClean="0"/>
              <a:t>.</a:t>
            </a:r>
            <a:endParaRPr lang="en-US" sz="2000" dirty="0" smtClean="0"/>
          </a:p>
          <a:p>
            <a:pPr algn="just"/>
            <a:r>
              <a:rPr lang="en-US" b="1" dirty="0" smtClean="0"/>
              <a:t>Two</a:t>
            </a:r>
            <a:r>
              <a:rPr lang="en-US" b="1" dirty="0" smtClean="0"/>
              <a:t> Flight </a:t>
            </a:r>
            <a:r>
              <a:rPr lang="en-US" b="1" dirty="0"/>
              <a:t>Test </a:t>
            </a:r>
            <a:r>
              <a:rPr lang="en-US" b="1" dirty="0" smtClean="0"/>
              <a:t>Campaigns</a:t>
            </a:r>
            <a:endParaRPr lang="en-US" b="1" dirty="0"/>
          </a:p>
          <a:p>
            <a:pPr lvl="1">
              <a:tabLst>
                <a:tab pos="2005013" algn="l"/>
              </a:tabLst>
            </a:pPr>
            <a:r>
              <a:rPr lang="en-US" sz="2000" b="1" i="1" dirty="0"/>
              <a:t>Phase </a:t>
            </a:r>
            <a:r>
              <a:rPr lang="en-US" sz="2000" b="1" i="1" dirty="0" smtClean="0"/>
              <a:t>1</a:t>
            </a:r>
            <a:r>
              <a:rPr lang="en-US" sz="2000" b="1" i="1" dirty="0" smtClean="0"/>
              <a:t>:	</a:t>
            </a:r>
            <a:r>
              <a:rPr lang="en-US" sz="2000" dirty="0" smtClean="0"/>
              <a:t>Direct </a:t>
            </a:r>
            <a:r>
              <a:rPr lang="en-US" sz="2000" dirty="0"/>
              <a:t>injection of representative WAIC signals into </a:t>
            </a:r>
            <a:r>
              <a:rPr lang="en-US" sz="2000" dirty="0" err="1"/>
              <a:t>RadAlt</a:t>
            </a:r>
            <a:r>
              <a:rPr lang="en-US" sz="2000" dirty="0"/>
              <a:t> receive antenna</a:t>
            </a:r>
            <a:r>
              <a:rPr lang="en-US" sz="2000" dirty="0" smtClean="0"/>
              <a:t>. (WAIC on RA)</a:t>
            </a:r>
            <a:endParaRPr lang="en-US" sz="2000" dirty="0"/>
          </a:p>
          <a:p>
            <a:pPr lvl="1">
              <a:tabLst>
                <a:tab pos="2005013" algn="l"/>
              </a:tabLst>
            </a:pPr>
            <a:r>
              <a:rPr lang="en-US" sz="2000" b="1" i="1" dirty="0"/>
              <a:t>Phase 2</a:t>
            </a:r>
            <a:r>
              <a:rPr lang="en-US" sz="2000" b="1" i="1" dirty="0" smtClean="0"/>
              <a:t>:</a:t>
            </a:r>
            <a:r>
              <a:rPr lang="en-US" sz="2000" b="1" dirty="0"/>
              <a:t>	</a:t>
            </a:r>
            <a:r>
              <a:rPr lang="en-US" sz="2000" dirty="0" smtClean="0"/>
              <a:t>Distributive </a:t>
            </a:r>
            <a:r>
              <a:rPr lang="en-US" sz="2000" dirty="0"/>
              <a:t>representative WAIC transmitters about the aircraft</a:t>
            </a:r>
            <a:r>
              <a:rPr lang="en-US" sz="2000" dirty="0" smtClean="0"/>
              <a:t>. (RA on WAIC / WAIC on WAIC)</a:t>
            </a:r>
            <a:endParaRPr lang="en-US" sz="2000" dirty="0"/>
          </a:p>
          <a:p>
            <a:pPr lvl="1" algn="just"/>
            <a:endParaRPr lang="en-US" sz="2000" dirty="0"/>
          </a:p>
          <a:p>
            <a:pPr lvl="1" algn="just"/>
            <a:endParaRPr lang="en-US" sz="2000" dirty="0"/>
          </a:p>
          <a:p>
            <a:pPr lvl="1" algn="just"/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457200" y="5726668"/>
            <a:ext cx="8229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/>
              <a:t>Note:  </a:t>
            </a:r>
            <a:r>
              <a:rPr lang="en-US" dirty="0" smtClean="0"/>
              <a:t>Additional </a:t>
            </a:r>
            <a:r>
              <a:rPr lang="en-US" dirty="0" err="1" smtClean="0"/>
              <a:t>RadAlt</a:t>
            </a:r>
            <a:r>
              <a:rPr lang="en-US" dirty="0" smtClean="0"/>
              <a:t> ground scattering tests are also in preparation</a:t>
            </a:r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98021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Flight </a:t>
            </a:r>
            <a:r>
              <a:rPr lang="en-US" dirty="0" smtClean="0"/>
              <a:t>Test </a:t>
            </a:r>
            <a:r>
              <a:rPr lang="en-US" dirty="0" smtClean="0"/>
              <a:t>Aircraft: Gulfstream G3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77800" indent="-177800"/>
            <a:r>
              <a:rPr lang="en-US" sz="1900" dirty="0" smtClean="0"/>
              <a:t>Business jet developed by Gulfstream Aerospace.</a:t>
            </a:r>
          </a:p>
          <a:p>
            <a:pPr marL="177800" indent="-177800">
              <a:spcAft>
                <a:spcPts val="600"/>
              </a:spcAft>
            </a:pPr>
            <a:r>
              <a:rPr lang="en-US" sz="1900" dirty="0" smtClean="0"/>
              <a:t>Equipped with 2 Radio Altimeters. </a:t>
            </a:r>
          </a:p>
          <a:p>
            <a:pPr lvl="1"/>
            <a:r>
              <a:rPr lang="en-US" sz="1600" dirty="0" smtClean="0"/>
              <a:t>Primary </a:t>
            </a:r>
            <a:r>
              <a:rPr lang="en-US" sz="1600" dirty="0" smtClean="0">
                <a:sym typeface="Wingdings" panose="05000000000000000000" pitchFamily="2" charset="2"/>
              </a:rPr>
              <a:t> </a:t>
            </a:r>
            <a:r>
              <a:rPr lang="en-US" sz="1600" dirty="0" smtClean="0"/>
              <a:t>Thales ERT-530A</a:t>
            </a:r>
          </a:p>
          <a:p>
            <a:pPr lvl="1"/>
            <a:r>
              <a:rPr lang="en-US" sz="1600" dirty="0" smtClean="0"/>
              <a:t>Secondary </a:t>
            </a:r>
            <a:r>
              <a:rPr lang="en-US" sz="1600" dirty="0" smtClean="0">
                <a:sym typeface="Wingdings" panose="05000000000000000000" pitchFamily="2" charset="2"/>
              </a:rPr>
              <a:t></a:t>
            </a:r>
            <a:r>
              <a:rPr lang="en-US" sz="1600" dirty="0" smtClean="0"/>
              <a:t> </a:t>
            </a:r>
            <a:r>
              <a:rPr lang="en-US" sz="1600" dirty="0"/>
              <a:t>Thales </a:t>
            </a:r>
            <a:r>
              <a:rPr lang="en-US" sz="1600" dirty="0" smtClean="0"/>
              <a:t>ERT-530A</a:t>
            </a:r>
          </a:p>
        </p:txBody>
      </p:sp>
      <p:pic>
        <p:nvPicPr>
          <p:cNvPr id="16386" name="Picture 2" descr="https://www.nasa.gov/sites/default/files/styles/full_width_feature/public/images/672351main_ED12-0191-12_full.jpg?itok=IC3-UWN5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202" t="32923" r="10236" b="22836"/>
          <a:stretch/>
        </p:blipFill>
        <p:spPr bwMode="auto">
          <a:xfrm>
            <a:off x="1771236" y="2894207"/>
            <a:ext cx="5605982" cy="22476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1771236" y="5141836"/>
            <a:ext cx="5605982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00" b="1" dirty="0"/>
              <a:t>https://www.nasa.gov/centers/armstrong/multimedia/imagegallery/G-III_Aerodynamics/index.html</a:t>
            </a:r>
          </a:p>
        </p:txBody>
      </p:sp>
    </p:spTree>
    <p:extLst>
      <p:ext uri="{BB962C8B-B14F-4D97-AF65-F5344CB8AC3E}">
        <p14:creationId xmlns:p14="http://schemas.microsoft.com/office/powerpoint/2010/main" val="3855436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1599" y="1447800"/>
            <a:ext cx="3860801" cy="2171701"/>
          </a:xfrm>
          <a:prstGeom prst="rect">
            <a:avLst/>
          </a:prstGeom>
        </p:spPr>
      </p:pic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19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Gulfstream 3 – Tail #808 Floor </a:t>
            </a:r>
            <a:r>
              <a:rPr lang="en-US" dirty="0" smtClean="0"/>
              <a:t>Plan</a:t>
            </a:r>
            <a:endParaRPr lang="en-US" dirty="0"/>
          </a:p>
        </p:txBody>
      </p:sp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8421501"/>
              </p:ext>
            </p:extLst>
          </p:nvPr>
        </p:nvGraphicFramePr>
        <p:xfrm>
          <a:off x="3961559" y="1524000"/>
          <a:ext cx="5183281" cy="2209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6" name="Visio" r:id="rId4" imgW="5361930" imgH="2287348" progId="Visio.Drawing.11">
                  <p:embed/>
                </p:oleObj>
              </mc:Choice>
              <mc:Fallback>
                <p:oleObj name="Visio" r:id="rId4" imgW="5361930" imgH="2287348" progId="Visio.Drawing.11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1559" y="1524000"/>
                        <a:ext cx="5183281" cy="2209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5" name="Group 4"/>
          <p:cNvGrpSpPr/>
          <p:nvPr/>
        </p:nvGrpSpPr>
        <p:grpSpPr>
          <a:xfrm>
            <a:off x="101599" y="4038600"/>
            <a:ext cx="4170464" cy="1703919"/>
            <a:chOff x="101599" y="4483099"/>
            <a:chExt cx="4170464" cy="1703919"/>
          </a:xfrm>
        </p:grpSpPr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27366"/>
            <a:stretch/>
          </p:blipFill>
          <p:spPr>
            <a:xfrm rot="10800000">
              <a:off x="101599" y="4483099"/>
              <a:ext cx="4170464" cy="1703919"/>
            </a:xfrm>
            <a:prstGeom prst="rect">
              <a:avLst/>
            </a:prstGeom>
          </p:spPr>
        </p:pic>
        <p:cxnSp>
          <p:nvCxnSpPr>
            <p:cNvPr id="13" name="Straight Arrow Connector 12"/>
            <p:cNvCxnSpPr/>
            <p:nvPr/>
          </p:nvCxnSpPr>
          <p:spPr>
            <a:xfrm>
              <a:off x="571863" y="5107519"/>
              <a:ext cx="600892" cy="0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13"/>
            <p:cNvCxnSpPr/>
            <p:nvPr/>
          </p:nvCxnSpPr>
          <p:spPr>
            <a:xfrm flipV="1">
              <a:off x="1172755" y="5107519"/>
              <a:ext cx="1698171" cy="12133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4"/>
            <p:cNvCxnSpPr/>
            <p:nvPr/>
          </p:nvCxnSpPr>
          <p:spPr>
            <a:xfrm flipV="1">
              <a:off x="571863" y="5775242"/>
              <a:ext cx="3409189" cy="6067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/>
            <p:nvPr/>
          </p:nvCxnSpPr>
          <p:spPr>
            <a:xfrm flipV="1">
              <a:off x="2870926" y="5113586"/>
              <a:ext cx="986028" cy="6066"/>
            </a:xfrm>
            <a:prstGeom prst="straightConnector1">
              <a:avLst/>
            </a:prstGeom>
            <a:ln>
              <a:solidFill>
                <a:schemeClr val="tx1"/>
              </a:solidFill>
              <a:headEnd type="triangle"/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381000" y="5134978"/>
              <a:ext cx="364453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/>
                <a:t> </a:t>
              </a:r>
              <a:r>
                <a:rPr lang="en-US" dirty="0" smtClean="0"/>
                <a:t>      15”                37”                   26”</a:t>
              </a:r>
            </a:p>
            <a:p>
              <a:r>
                <a:rPr lang="en-US" dirty="0" smtClean="0"/>
                <a:t>                             78”</a:t>
              </a:r>
              <a:endParaRPr lang="en-US" dirty="0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4495800" y="4009072"/>
            <a:ext cx="4495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Gulfstream 3 Floor Plan with WAIC Test Rack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WAIC Test Rack replaces aircraft seat on the starboard side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50" indent="-285750" algn="just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RadAlt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#2 disconnected, antennas used with WAIC test rack.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06870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Purpose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AVSI WAIC Team asks the </a:t>
            </a:r>
            <a:r>
              <a:rPr lang="en-US" dirty="0" smtClean="0"/>
              <a:t>Meeting </a:t>
            </a:r>
            <a:r>
              <a:rPr lang="en-US" dirty="0"/>
              <a:t>to consider preliminary testing of radio altimeter susceptibility to WAIC signal </a:t>
            </a:r>
            <a:r>
              <a:rPr lang="en-US" dirty="0" smtClean="0"/>
              <a:t>interference for the purpose of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Providing </a:t>
            </a:r>
            <a:r>
              <a:rPr lang="en-US" dirty="0" smtClean="0"/>
              <a:t>an update on the current status of the </a:t>
            </a:r>
            <a:r>
              <a:rPr lang="en-US" dirty="0" smtClean="0"/>
              <a:t>work supporting the Radar Altimeter and WAIC job cards submitted in February 2016, and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Providing an opportunity for the Meeting to comment on the suitability of the proposed method.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93270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20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Flight Test </a:t>
            </a:r>
            <a:r>
              <a:rPr lang="en-US" dirty="0" smtClean="0"/>
              <a:t>Profile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en-US" b="1" dirty="0" smtClean="0"/>
              <a:t>Start</a:t>
            </a:r>
          </a:p>
          <a:p>
            <a:pPr algn="just"/>
            <a:r>
              <a:rPr lang="en-US" b="1" dirty="0" smtClean="0"/>
              <a:t>Fly </a:t>
            </a:r>
            <a:r>
              <a:rPr lang="en-US" b="1" dirty="0"/>
              <a:t>to start point</a:t>
            </a:r>
            <a:r>
              <a:rPr lang="en-US" b="1" dirty="0" smtClean="0"/>
              <a:t>: </a:t>
            </a:r>
            <a:r>
              <a:rPr lang="en-US" dirty="0" smtClean="0"/>
              <a:t>Set altimeter 1, waveform 1</a:t>
            </a:r>
            <a:r>
              <a:rPr lang="en-US" dirty="0"/>
              <a:t>  </a:t>
            </a:r>
            <a:r>
              <a:rPr lang="en-US" dirty="0" smtClean="0"/>
              <a:t>~</a:t>
            </a:r>
            <a:r>
              <a:rPr lang="en-US" b="1" dirty="0" smtClean="0"/>
              <a:t>15 minutes</a:t>
            </a:r>
          </a:p>
          <a:p>
            <a:pPr algn="just"/>
            <a:r>
              <a:rPr lang="en-US" b="1" dirty="0" smtClean="0"/>
              <a:t>Each Altitude:</a:t>
            </a:r>
            <a:endParaRPr lang="en-US" b="1" dirty="0"/>
          </a:p>
          <a:p>
            <a:pPr lvl="1" algn="just"/>
            <a:r>
              <a:rPr lang="en-US" b="1" dirty="0"/>
              <a:t>Altimeter 1</a:t>
            </a:r>
          </a:p>
          <a:p>
            <a:pPr lvl="2" algn="just"/>
            <a:r>
              <a:rPr lang="en-US" dirty="0" smtClean="0"/>
              <a:t>For </a:t>
            </a:r>
            <a:r>
              <a:rPr lang="en-US" dirty="0"/>
              <a:t>4 Waveforms: (</a:t>
            </a:r>
            <a:r>
              <a:rPr lang="en-US" dirty="0" smtClean="0"/>
              <a:t>1.5 minutes*4) + (10 sec. waveform switch*3) </a:t>
            </a:r>
            <a:r>
              <a:rPr lang="en-US" dirty="0"/>
              <a:t>= </a:t>
            </a:r>
            <a:r>
              <a:rPr lang="en-US" b="1" dirty="0" smtClean="0"/>
              <a:t>6.5 Min.</a:t>
            </a:r>
          </a:p>
          <a:p>
            <a:pPr lvl="2" algn="just"/>
            <a:r>
              <a:rPr lang="en-US" dirty="0" smtClean="0"/>
              <a:t>Turn, switch to waveform 1, switch to altimeter 2 = </a:t>
            </a:r>
            <a:r>
              <a:rPr lang="en-US" b="1" dirty="0" smtClean="0"/>
              <a:t>3 </a:t>
            </a:r>
            <a:r>
              <a:rPr lang="en-US" b="1" dirty="0"/>
              <a:t>Min.</a:t>
            </a:r>
          </a:p>
          <a:p>
            <a:pPr lvl="1" algn="just"/>
            <a:r>
              <a:rPr lang="en-US" b="1" dirty="0"/>
              <a:t>Altimeter 2</a:t>
            </a:r>
          </a:p>
          <a:p>
            <a:pPr lvl="2" algn="just"/>
            <a:r>
              <a:rPr lang="en-US" dirty="0"/>
              <a:t>For 4 Waveforms: (1.5 minutes*4) + (10 sec. waveform switch*3) </a:t>
            </a:r>
            <a:r>
              <a:rPr lang="en-US" dirty="0" smtClean="0"/>
              <a:t>= </a:t>
            </a:r>
            <a:r>
              <a:rPr lang="en-US" b="1" dirty="0" smtClean="0"/>
              <a:t>6.5 </a:t>
            </a:r>
            <a:r>
              <a:rPr lang="en-US" b="1" dirty="0"/>
              <a:t>Min. </a:t>
            </a:r>
            <a:endParaRPr lang="en-US" b="1" dirty="0" smtClean="0"/>
          </a:p>
          <a:p>
            <a:pPr lvl="2" algn="just"/>
            <a:r>
              <a:rPr lang="en-US" dirty="0" smtClean="0"/>
              <a:t>Turn</a:t>
            </a:r>
            <a:r>
              <a:rPr lang="en-US" dirty="0"/>
              <a:t>, switch to waveform 1, switch to altimeter 2 = </a:t>
            </a:r>
            <a:r>
              <a:rPr lang="en-US" b="1" dirty="0"/>
              <a:t>3 Min. </a:t>
            </a:r>
            <a:endParaRPr lang="en-US" b="1" dirty="0" smtClean="0"/>
          </a:p>
          <a:p>
            <a:pPr lvl="1" algn="just"/>
            <a:r>
              <a:rPr lang="en-US" b="1" dirty="0" smtClean="0"/>
              <a:t>Altimeter 3</a:t>
            </a:r>
          </a:p>
          <a:p>
            <a:pPr lvl="2" algn="just"/>
            <a:r>
              <a:rPr lang="en-US" dirty="0"/>
              <a:t>For 4 Waveforms: (1.5 minutes*4) + (10 sec. waveform switch*3) </a:t>
            </a:r>
            <a:r>
              <a:rPr lang="en-US" dirty="0" smtClean="0"/>
              <a:t>= </a:t>
            </a:r>
            <a:r>
              <a:rPr lang="en-US" sz="2100" b="1" dirty="0"/>
              <a:t>6.5 </a:t>
            </a:r>
            <a:r>
              <a:rPr lang="en-US" b="1" dirty="0"/>
              <a:t>Min. </a:t>
            </a:r>
            <a:endParaRPr lang="en-US" b="1" dirty="0" smtClean="0"/>
          </a:p>
          <a:p>
            <a:pPr lvl="2" algn="just"/>
            <a:r>
              <a:rPr lang="en-US" dirty="0" smtClean="0"/>
              <a:t>Turn + Descend, </a:t>
            </a:r>
            <a:r>
              <a:rPr lang="en-US" dirty="0"/>
              <a:t>switch to waveform 1, switch to altimeter 2 = </a:t>
            </a:r>
            <a:r>
              <a:rPr lang="en-US" b="1" dirty="0"/>
              <a:t>3 Min. </a:t>
            </a:r>
            <a:endParaRPr lang="en-US" b="1" dirty="0" smtClean="0"/>
          </a:p>
          <a:p>
            <a:pPr lvl="1" algn="just"/>
            <a:r>
              <a:rPr lang="en-US" b="1" dirty="0" smtClean="0"/>
              <a:t>Total Time </a:t>
            </a:r>
            <a:r>
              <a:rPr lang="en-US" b="1" dirty="0"/>
              <a:t>P</a:t>
            </a:r>
            <a:r>
              <a:rPr lang="en-US" b="1" dirty="0" smtClean="0"/>
              <a:t>er Altitude: </a:t>
            </a:r>
            <a:r>
              <a:rPr lang="en-US" b="1" u="sng" dirty="0" smtClean="0"/>
              <a:t>28.5 Min.  </a:t>
            </a:r>
            <a:endParaRPr lang="en-US" b="1" u="sng" dirty="0"/>
          </a:p>
          <a:p>
            <a:pPr algn="just"/>
            <a:r>
              <a:rPr lang="en-US" b="1" dirty="0"/>
              <a:t>3</a:t>
            </a:r>
            <a:r>
              <a:rPr lang="en-US" b="1" dirty="0" smtClean="0"/>
              <a:t> Altimeters </a:t>
            </a:r>
            <a:r>
              <a:rPr lang="en-US" b="1" dirty="0"/>
              <a:t>over </a:t>
            </a:r>
            <a:r>
              <a:rPr lang="en-US" b="1" dirty="0" smtClean="0"/>
              <a:t>5 Altitudes</a:t>
            </a:r>
            <a:r>
              <a:rPr lang="en-US" b="1" dirty="0"/>
              <a:t>:</a:t>
            </a:r>
            <a:r>
              <a:rPr lang="en-US" dirty="0"/>
              <a:t>  </a:t>
            </a:r>
            <a:r>
              <a:rPr lang="en-US" dirty="0" smtClean="0"/>
              <a:t>28.5 Min. </a:t>
            </a:r>
            <a:r>
              <a:rPr lang="en-US" dirty="0"/>
              <a:t>x 5 altitudes = </a:t>
            </a:r>
            <a:r>
              <a:rPr lang="en-US" b="1" dirty="0" smtClean="0"/>
              <a:t>142.5 Min.</a:t>
            </a:r>
          </a:p>
          <a:p>
            <a:pPr algn="just"/>
            <a:r>
              <a:rPr lang="en-US" b="1" dirty="0" smtClean="0"/>
              <a:t>Fly and settle to approach #1 position</a:t>
            </a:r>
            <a:r>
              <a:rPr lang="en-US" dirty="0" smtClean="0"/>
              <a:t>: ~</a:t>
            </a:r>
            <a:r>
              <a:rPr lang="en-US" b="1" dirty="0" smtClean="0"/>
              <a:t>10 Min.</a:t>
            </a:r>
          </a:p>
          <a:p>
            <a:pPr algn="just"/>
            <a:r>
              <a:rPr lang="en-US" b="1" dirty="0" smtClean="0"/>
              <a:t>Touch </a:t>
            </a:r>
            <a:r>
              <a:rPr lang="en-US" b="1" dirty="0"/>
              <a:t>and </a:t>
            </a:r>
            <a:r>
              <a:rPr lang="en-US" b="1" dirty="0" smtClean="0"/>
              <a:t>go's (500 </a:t>
            </a:r>
            <a:r>
              <a:rPr lang="en-US" b="1" dirty="0" err="1" smtClean="0"/>
              <a:t>ft</a:t>
            </a:r>
            <a:r>
              <a:rPr lang="en-US" b="1" dirty="0" smtClean="0"/>
              <a:t> AGL):</a:t>
            </a:r>
            <a:r>
              <a:rPr lang="en-US" dirty="0"/>
              <a:t> 1</a:t>
            </a:r>
            <a:r>
              <a:rPr lang="en-US" dirty="0" smtClean="0"/>
              <a:t>0 </a:t>
            </a:r>
            <a:r>
              <a:rPr lang="en-US" dirty="0"/>
              <a:t>minutes each </a:t>
            </a:r>
            <a:r>
              <a:rPr lang="en-US" dirty="0" smtClean="0"/>
              <a:t>x 3 = </a:t>
            </a:r>
            <a:r>
              <a:rPr lang="en-US" b="1" dirty="0" smtClean="0"/>
              <a:t>30 Min.</a:t>
            </a:r>
            <a:endParaRPr lang="en-US" b="1" dirty="0"/>
          </a:p>
          <a:p>
            <a:pPr algn="just"/>
            <a:r>
              <a:rPr lang="en-US" b="1" dirty="0" smtClean="0"/>
              <a:t>Total time, 3 altimeters:</a:t>
            </a:r>
            <a:r>
              <a:rPr lang="en-US" dirty="0" smtClean="0"/>
              <a:t> 142.5 </a:t>
            </a:r>
            <a:r>
              <a:rPr lang="en-US" dirty="0"/>
              <a:t>+ </a:t>
            </a:r>
            <a:r>
              <a:rPr lang="en-US" dirty="0" smtClean="0"/>
              <a:t>10 </a:t>
            </a:r>
            <a:r>
              <a:rPr lang="en-US" dirty="0"/>
              <a:t>+ </a:t>
            </a:r>
            <a:r>
              <a:rPr lang="en-US" dirty="0" smtClean="0"/>
              <a:t>30  </a:t>
            </a:r>
            <a:r>
              <a:rPr lang="en-US" dirty="0"/>
              <a:t>= </a:t>
            </a:r>
            <a:r>
              <a:rPr lang="en-US" b="1" u="sng" dirty="0" smtClean="0"/>
              <a:t>182.5 Min.</a:t>
            </a:r>
            <a:endParaRPr lang="en-US" b="1" u="sng" dirty="0"/>
          </a:p>
          <a:p>
            <a:pPr algn="just"/>
            <a:r>
              <a:rPr lang="en-US" b="1" dirty="0" smtClean="0"/>
              <a:t>End</a:t>
            </a:r>
            <a:endParaRPr lang="en-US" b="1" dirty="0"/>
          </a:p>
        </p:txBody>
      </p:sp>
      <p:sp>
        <p:nvSpPr>
          <p:cNvPr id="6" name="Title 6"/>
          <p:cNvSpPr txBox="1">
            <a:spLocks/>
          </p:cNvSpPr>
          <p:nvPr/>
        </p:nvSpPr>
        <p:spPr>
          <a:xfrm>
            <a:off x="457200" y="-133478"/>
            <a:ext cx="8229600" cy="685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en-US" altLang="en-US" dirty="0" smtClean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60910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Flight Test Area</a:t>
            </a:r>
            <a:endParaRPr lang="en-US" dirty="0"/>
          </a:p>
        </p:txBody>
      </p:sp>
      <p:sp>
        <p:nvSpPr>
          <p:cNvPr id="19458" name="Content Placeholder 7"/>
          <p:cNvSpPr>
            <a:spLocks noGrp="1"/>
          </p:cNvSpPr>
          <p:nvPr>
            <p:ph idx="1"/>
          </p:nvPr>
        </p:nvSpPr>
        <p:spPr>
          <a:xfrm>
            <a:off x="152400" y="1170054"/>
            <a:ext cx="8740239" cy="2716146"/>
          </a:xfrm>
        </p:spPr>
        <p:txBody>
          <a:bodyPr>
            <a:normAutofit/>
          </a:bodyPr>
          <a:lstStyle/>
          <a:p>
            <a:pPr algn="just"/>
            <a:r>
              <a:rPr lang="en-US" altLang="en-US" sz="2400" dirty="0" smtClean="0"/>
              <a:t>R-2515, CORDS Road, north of Edwards Air Force Base.</a:t>
            </a:r>
          </a:p>
          <a:p>
            <a:pPr algn="just"/>
            <a:r>
              <a:rPr lang="en-US" altLang="en-US" sz="2400" dirty="0" smtClean="0"/>
              <a:t>40 NM legs, 3 NM either side of the center line.</a:t>
            </a:r>
          </a:p>
          <a:p>
            <a:pPr lvl="1" algn="just"/>
            <a:r>
              <a:rPr lang="en-US" altLang="en-US" sz="2000" dirty="0" smtClean="0"/>
              <a:t>13.33 minute legs at 180 knots, 16.55 minute legs at 145 knots. </a:t>
            </a:r>
          </a:p>
          <a:p>
            <a:pPr lvl="1" algn="just"/>
            <a:r>
              <a:rPr lang="en-US" altLang="en-US" sz="2000" dirty="0" smtClean="0"/>
              <a:t>3 minute turns for “dog-bone” flight path.</a:t>
            </a:r>
          </a:p>
          <a:p>
            <a:pPr algn="just"/>
            <a:r>
              <a:rPr lang="en-US" altLang="en-US" sz="2400" dirty="0" smtClean="0"/>
              <a:t>15 minutes flight to start point.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47680" y="3204422"/>
            <a:ext cx="4647318" cy="30660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54789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Flight Test Profile</a:t>
            </a:r>
            <a:endParaRPr lang="en-US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45382436"/>
              </p:ext>
            </p:extLst>
          </p:nvPr>
        </p:nvGraphicFramePr>
        <p:xfrm>
          <a:off x="685800" y="1368942"/>
          <a:ext cx="7924800" cy="518425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57" name="Visio" r:id="rId3" imgW="4917104" imgH="3216250" progId="Visio.Drawing.11">
                  <p:embed/>
                </p:oleObj>
              </mc:Choice>
              <mc:Fallback>
                <p:oleObj name="Visio" r:id="rId3" imgW="4917104" imgH="3216250" progId="Visio.Drawing.1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685800" y="1368942"/>
                        <a:ext cx="7924800" cy="518425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1589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23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Preliminary laboratory testing has begun at AVSI to characterize the interference of candidate WAIC signals on commercial radio altimeters.</a:t>
            </a:r>
          </a:p>
          <a:p>
            <a:r>
              <a:rPr lang="en-US" dirty="0" smtClean="0"/>
              <a:t>This data, validated by planned flight testing, is critical to the development of the WAIC SARP</a:t>
            </a:r>
          </a:p>
          <a:p>
            <a:r>
              <a:rPr lang="en-US" dirty="0" smtClean="0"/>
              <a:t>The AVSI WAIC team invites the ICAO FSMP </a:t>
            </a:r>
            <a:r>
              <a:rPr lang="mr-IN" dirty="0" smtClean="0"/>
              <a:t>–</a:t>
            </a:r>
            <a:r>
              <a:rPr lang="en-US" dirty="0" smtClean="0"/>
              <a:t> WG/4 to consider the suitability of the </a:t>
            </a:r>
            <a:r>
              <a:rPr lang="en-US" smtClean="0"/>
              <a:t>experimental method </a:t>
            </a:r>
            <a:r>
              <a:rPr lang="en-US" dirty="0" smtClean="0"/>
              <a:t>to develop an acceptable SARP.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140647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 smtClean="0"/>
              <a:t>Comments?</a:t>
            </a:r>
            <a:endParaRPr lang="en-US" altLang="en-US" dirty="0" smtClean="0"/>
          </a:p>
        </p:txBody>
      </p:sp>
      <p:sp>
        <p:nvSpPr>
          <p:cNvPr id="25602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Questions?</a:t>
            </a:r>
          </a:p>
          <a:p>
            <a:r>
              <a:rPr lang="en-US" altLang="en-US" dirty="0" smtClean="0"/>
              <a:t>Dave Redman</a:t>
            </a:r>
          </a:p>
          <a:p>
            <a:pPr lvl="1"/>
            <a:r>
              <a:rPr lang="en-US" altLang="en-US" dirty="0" smtClean="0">
                <a:hlinkClick r:id="rId3"/>
              </a:rPr>
              <a:t>dredman@avsi.aero</a:t>
            </a:r>
            <a:endParaRPr lang="en-US" altLang="en-US" dirty="0" smtClean="0"/>
          </a:p>
          <a:p>
            <a:pPr lvl="1"/>
            <a:r>
              <a:rPr lang="en-US" altLang="en-US" dirty="0" smtClean="0"/>
              <a:t>979-218-2272</a:t>
            </a:r>
          </a:p>
          <a:p>
            <a:endParaRPr lang="en-US" altLang="en-US" dirty="0" smtClean="0"/>
          </a:p>
        </p:txBody>
      </p:sp>
      <p:sp>
        <p:nvSpPr>
          <p:cNvPr id="25603" name="Slide Number Placeholder 1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8D26DFB0-3A20-4883-94FC-F1F24F117A82}" type="slidenum">
              <a:rPr lang="en-US" altLang="en-US" sz="1200">
                <a:latin typeface="Arial" panose="020B0604020202020204" pitchFamily="34" charset="0"/>
              </a:rPr>
              <a:pPr/>
              <a:t>24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7650" y="3426422"/>
            <a:ext cx="4576762" cy="2476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27543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</a:t>
            </a:r>
            <a:r>
              <a:rPr lang="en-US" i="1" dirty="0" smtClean="0"/>
              <a:t>brief </a:t>
            </a:r>
            <a:r>
              <a:rPr lang="en-US" dirty="0" smtClean="0"/>
              <a:t>history of WAIC at AVSI that leads us to here</a:t>
            </a:r>
            <a:r>
              <a:rPr lang="mr-IN" dirty="0" smtClean="0"/>
              <a:t>…</a:t>
            </a:r>
            <a:endParaRPr lang="en-US" dirty="0" smtClean="0"/>
          </a:p>
          <a:p>
            <a:r>
              <a:rPr lang="en-US" dirty="0" smtClean="0"/>
              <a:t>Description of </a:t>
            </a:r>
            <a:r>
              <a:rPr lang="en-US" dirty="0" smtClean="0"/>
              <a:t>tests investigating WAIC interference on radio altimeters</a:t>
            </a:r>
          </a:p>
          <a:p>
            <a:r>
              <a:rPr lang="en-US" dirty="0" smtClean="0"/>
              <a:t>Future plans for additional testing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762672" y="4424076"/>
            <a:ext cx="5599910" cy="830997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chemeClr val="bg1"/>
                </a:solidFill>
              </a:rPr>
              <a:t>This work represents the collective</a:t>
            </a:r>
            <a:br>
              <a:rPr lang="en-US" sz="2400" b="1" dirty="0" smtClean="0">
                <a:solidFill>
                  <a:schemeClr val="bg1"/>
                </a:solidFill>
              </a:rPr>
            </a:br>
            <a:r>
              <a:rPr lang="en-US" sz="2400" b="1" dirty="0" smtClean="0">
                <a:solidFill>
                  <a:schemeClr val="bg1"/>
                </a:solidFill>
              </a:rPr>
              <a:t>efforts of the entire AVSI WAIC Team.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167579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1643" y="457200"/>
            <a:ext cx="8580714" cy="6858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500000"/>
                </a:solidFill>
              </a:rPr>
              <a:t>The </a:t>
            </a:r>
            <a:r>
              <a:rPr lang="en-US" dirty="0">
                <a:solidFill>
                  <a:srgbClr val="500000"/>
                </a:solidFill>
              </a:rPr>
              <a:t>Aerospace Vehicle Systems Institute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31" y="1126061"/>
            <a:ext cx="4746337" cy="2970311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5118339" y="1384854"/>
            <a:ext cx="3490823" cy="4149253"/>
          </a:xfrm>
          <a:prstGeom prst="rect">
            <a:avLst/>
          </a:prstGeom>
          <a:solidFill>
            <a:schemeClr val="tx1"/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 anchor="ctr">
            <a:no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</a:rPr>
              <a:t>AVSI </a:t>
            </a:r>
            <a:r>
              <a:rPr lang="en-US" sz="2400" b="1" dirty="0" smtClean="0">
                <a:solidFill>
                  <a:schemeClr val="bg1"/>
                </a:solidFill>
              </a:rPr>
              <a:t>is an industry-centric applied research cooperative founded in 1998 at Texas </a:t>
            </a:r>
            <a:r>
              <a:rPr lang="en-US" sz="2400" b="1" dirty="0">
                <a:solidFill>
                  <a:schemeClr val="bg1"/>
                </a:solidFill>
              </a:rPr>
              <a:t>A&amp;M University </a:t>
            </a:r>
            <a:r>
              <a:rPr lang="en-US" sz="2400" b="1" dirty="0" smtClean="0">
                <a:solidFill>
                  <a:schemeClr val="bg1"/>
                </a:solidFill>
              </a:rPr>
              <a:t>that facilitates pre-competitive collaborative research projects (“AFE’s”).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56" t="21224" r="8642" b="20138"/>
          <a:stretch/>
        </p:blipFill>
        <p:spPr>
          <a:xfrm>
            <a:off x="414068" y="4418424"/>
            <a:ext cx="4405223" cy="13054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951123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23554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anose="02020603050405020304" pitchFamily="18" charset="0"/>
                <a:ea typeface="MS PGothic" panose="020B0600070205080204" pitchFamily="34" charset="-128"/>
              </a:defRPr>
            </a:lvl9pPr>
          </a:lstStyle>
          <a:p>
            <a:fld id="{31BCEB8F-3D29-4B7D-95E2-E4011508E431}" type="slidenum">
              <a:rPr lang="en-US" altLang="en-US" sz="1200">
                <a:latin typeface="Arial" panose="020B0604020202020204" pitchFamily="34" charset="0"/>
              </a:rPr>
              <a:pPr/>
              <a:t>5</a:t>
            </a:fld>
            <a:endParaRPr lang="en-US" altLang="en-US" sz="1200" dirty="0">
              <a:latin typeface="Arial" panose="020B0604020202020204" pitchFamily="34" charset="0"/>
            </a:endParaRPr>
          </a:p>
        </p:txBody>
      </p:sp>
      <p:sp>
        <p:nvSpPr>
          <p:cNvPr id="23553" name="Title 1"/>
          <p:cNvSpPr>
            <a:spLocks noGrp="1"/>
          </p:cNvSpPr>
          <p:nvPr>
            <p:ph type="title"/>
          </p:nvPr>
        </p:nvSpPr>
        <p:spPr>
          <a:xfrm>
            <a:off x="117778" y="457200"/>
            <a:ext cx="8908444" cy="685800"/>
          </a:xfrm>
        </p:spPr>
        <p:txBody>
          <a:bodyPr>
            <a:noAutofit/>
          </a:bodyPr>
          <a:lstStyle/>
          <a:p>
            <a:r>
              <a:rPr lang="en-US" altLang="en-US" sz="2800" dirty="0" smtClean="0"/>
              <a:t>AVSI Membership Represents the Industry</a:t>
            </a:r>
          </a:p>
        </p:txBody>
      </p:sp>
      <p:sp>
        <p:nvSpPr>
          <p:cNvPr id="75" name="Content Placeholder 2"/>
          <p:cNvSpPr txBox="1">
            <a:spLocks/>
          </p:cNvSpPr>
          <p:nvPr/>
        </p:nvSpPr>
        <p:spPr>
          <a:xfrm>
            <a:off x="446088" y="1481138"/>
            <a:ext cx="2468562" cy="439261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4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1800" kern="1200">
                <a:solidFill>
                  <a:schemeClr val="tx1"/>
                </a:solidFill>
                <a:latin typeface="Arial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None/>
              <a:defRPr/>
            </a:pPr>
            <a:r>
              <a:rPr lang="en-US" sz="1800" b="1" u="sng" dirty="0" smtClean="0">
                <a:latin typeface="+mn-lt"/>
              </a:rPr>
              <a:t>Full Members</a:t>
            </a:r>
            <a:endParaRPr lang="en-US" sz="1800" b="1" dirty="0" smtClean="0">
              <a:latin typeface="+mn-lt"/>
            </a:endParaRPr>
          </a:p>
          <a:p>
            <a:pPr marL="173038" indent="-173038">
              <a:defRPr/>
            </a:pPr>
            <a:r>
              <a:rPr lang="en-US" sz="1800" b="1" dirty="0" smtClean="0">
                <a:latin typeface="+mn-lt"/>
              </a:rPr>
              <a:t>Airbus</a:t>
            </a:r>
          </a:p>
          <a:p>
            <a:pPr marL="173038" indent="-173038">
              <a:defRPr/>
            </a:pPr>
            <a:r>
              <a:rPr lang="en-US" sz="1800" b="1" dirty="0" smtClean="0">
                <a:latin typeface="+mn-lt"/>
              </a:rPr>
              <a:t>Boeing </a:t>
            </a:r>
          </a:p>
          <a:p>
            <a:pPr marL="173038" indent="-173038">
              <a:defRPr/>
            </a:pPr>
            <a:r>
              <a:rPr lang="en-US" sz="1800" dirty="0" smtClean="0">
                <a:latin typeface="+mn-lt"/>
              </a:rPr>
              <a:t>DoD</a:t>
            </a:r>
          </a:p>
          <a:p>
            <a:pPr marL="173038" indent="-173038">
              <a:defRPr/>
            </a:pPr>
            <a:r>
              <a:rPr lang="en-US" sz="1800" b="1" dirty="0" smtClean="0">
                <a:latin typeface="+mn-lt"/>
              </a:rPr>
              <a:t>Embraer</a:t>
            </a:r>
            <a:endParaRPr lang="en-US" sz="1800" b="1" dirty="0" smtClean="0">
              <a:latin typeface="+mn-lt"/>
            </a:endParaRPr>
          </a:p>
          <a:p>
            <a:pPr marL="173038" indent="-173038">
              <a:defRPr/>
            </a:pPr>
            <a:r>
              <a:rPr lang="en-US" sz="1800" b="1" dirty="0" smtClean="0">
                <a:latin typeface="+mn-lt"/>
              </a:rPr>
              <a:t>GE Aviation</a:t>
            </a:r>
            <a:endParaRPr lang="en-US" sz="1800" b="1" dirty="0" smtClean="0">
              <a:latin typeface="+mn-lt"/>
            </a:endParaRPr>
          </a:p>
          <a:p>
            <a:pPr marL="173038" indent="-173038">
              <a:defRPr/>
            </a:pPr>
            <a:r>
              <a:rPr lang="en-US" sz="1800" b="1" dirty="0" smtClean="0">
                <a:latin typeface="+mn-lt"/>
              </a:rPr>
              <a:t>Honeywell</a:t>
            </a:r>
          </a:p>
          <a:p>
            <a:pPr marL="173038" indent="-173038">
              <a:defRPr/>
            </a:pPr>
            <a:r>
              <a:rPr lang="en-US" sz="1800" b="1" dirty="0" smtClean="0">
                <a:latin typeface="+mn-lt"/>
              </a:rPr>
              <a:t>Rockwell Collins</a:t>
            </a:r>
          </a:p>
          <a:p>
            <a:pPr marL="173038" indent="-173038">
              <a:defRPr/>
            </a:pPr>
            <a:r>
              <a:rPr lang="en-US" sz="1800" dirty="0" smtClean="0">
                <a:latin typeface="+mn-lt"/>
              </a:rPr>
              <a:t>Rolls Royce</a:t>
            </a:r>
          </a:p>
          <a:p>
            <a:pPr marL="173038" indent="-173038">
              <a:defRPr/>
            </a:pPr>
            <a:r>
              <a:rPr lang="en-US" sz="1800" dirty="0" smtClean="0">
                <a:latin typeface="+mn-lt"/>
              </a:rPr>
              <a:t>Saab</a:t>
            </a:r>
          </a:p>
          <a:p>
            <a:pPr marL="173038" indent="-173038">
              <a:defRPr/>
            </a:pPr>
            <a:r>
              <a:rPr lang="en-US" sz="1800" b="1" dirty="0" smtClean="0">
                <a:latin typeface="+mn-lt"/>
              </a:rPr>
              <a:t>Thales</a:t>
            </a:r>
          </a:p>
          <a:p>
            <a:pPr marL="173038" indent="-173038">
              <a:defRPr/>
            </a:pPr>
            <a:r>
              <a:rPr lang="en-US" sz="1800" b="1" dirty="0" smtClean="0">
                <a:latin typeface="+mn-lt"/>
              </a:rPr>
              <a:t>United Technologies</a:t>
            </a:r>
          </a:p>
        </p:txBody>
      </p:sp>
      <p:sp>
        <p:nvSpPr>
          <p:cNvPr id="76" name="TextBox 75"/>
          <p:cNvSpPr txBox="1"/>
          <p:nvPr/>
        </p:nvSpPr>
        <p:spPr>
          <a:xfrm>
            <a:off x="3124200" y="1481138"/>
            <a:ext cx="2468563" cy="435811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en-US" sz="1800" b="1" u="sng" dirty="0">
                <a:latin typeface="+mn-lt"/>
                <a:ea typeface="ＭＳ Ｐゴシック" charset="0"/>
              </a:rPr>
              <a:t>Liaison Members</a:t>
            </a:r>
          </a:p>
          <a:p>
            <a:pPr marL="173038" indent="-173038">
              <a:spcBef>
                <a:spcPct val="20000"/>
              </a:spcBef>
              <a:buFont typeface="Arial"/>
              <a:buChar char="•"/>
              <a:defRPr/>
            </a:pPr>
            <a:r>
              <a:rPr lang="en-US" sz="1800" dirty="0">
                <a:latin typeface="+mn-lt"/>
                <a:ea typeface="ＭＳ Ｐゴシック" charset="0"/>
              </a:rPr>
              <a:t>FAA</a:t>
            </a:r>
          </a:p>
          <a:p>
            <a:pPr marL="173038" indent="-173038">
              <a:spcBef>
                <a:spcPct val="20000"/>
              </a:spcBef>
              <a:buFont typeface="Arial"/>
              <a:buChar char="•"/>
              <a:defRPr/>
            </a:pPr>
            <a:r>
              <a:rPr lang="en-US" sz="1800" b="1" dirty="0">
                <a:latin typeface="+mn-lt"/>
                <a:ea typeface="ＭＳ Ｐゴシック" charset="0"/>
              </a:rPr>
              <a:t>NASA</a:t>
            </a:r>
          </a:p>
          <a:p>
            <a:pPr marL="173038" indent="-173038">
              <a:spcBef>
                <a:spcPct val="20000"/>
              </a:spcBef>
              <a:buFont typeface="Arial"/>
              <a:buChar char="•"/>
              <a:defRPr/>
            </a:pPr>
            <a:r>
              <a:rPr lang="en-US" sz="1800" dirty="0">
                <a:latin typeface="+mn-lt"/>
                <a:ea typeface="ＭＳ Ｐゴシック" charset="0"/>
              </a:rPr>
              <a:t>Aerospace Valley</a:t>
            </a:r>
          </a:p>
          <a:p>
            <a:pPr marL="173038" indent="-173038">
              <a:spcBef>
                <a:spcPct val="20000"/>
              </a:spcBef>
              <a:buFont typeface="Arial"/>
              <a:buChar char="•"/>
              <a:defRPr/>
            </a:pPr>
            <a:r>
              <a:rPr lang="en-US" sz="1800" dirty="0">
                <a:latin typeface="+mn-lt"/>
                <a:ea typeface="ＭＳ Ｐゴシック" charset="0"/>
              </a:rPr>
              <a:t>SEI</a:t>
            </a:r>
          </a:p>
          <a:p>
            <a:pPr marL="173038" indent="-173038">
              <a:spcBef>
                <a:spcPct val="20000"/>
              </a:spcBef>
              <a:buFont typeface="Arial"/>
              <a:buChar char="•"/>
              <a:defRPr/>
            </a:pPr>
            <a:endParaRPr lang="en-US" sz="1800" dirty="0">
              <a:latin typeface="+mn-lt"/>
              <a:ea typeface="ＭＳ Ｐゴシック" charset="0"/>
            </a:endParaRPr>
          </a:p>
          <a:p>
            <a:pPr marL="173038" indent="-173038">
              <a:spcBef>
                <a:spcPct val="20000"/>
              </a:spcBef>
              <a:defRPr/>
            </a:pPr>
            <a:r>
              <a:rPr lang="en-US" sz="1800" b="1" u="sng" dirty="0">
                <a:latin typeface="+mn-lt"/>
                <a:ea typeface="ＭＳ Ｐゴシック" charset="0"/>
              </a:rPr>
              <a:t>Associate Members</a:t>
            </a:r>
          </a:p>
          <a:p>
            <a:pPr marL="173038" indent="-173038">
              <a:spcBef>
                <a:spcPct val="20000"/>
              </a:spcBef>
              <a:buFont typeface="Arial"/>
              <a:buChar char="•"/>
              <a:defRPr/>
            </a:pPr>
            <a:r>
              <a:rPr lang="en-US" sz="1800" dirty="0">
                <a:latin typeface="+mn-lt"/>
                <a:ea typeface="ＭＳ Ｐゴシック" charset="0"/>
              </a:rPr>
              <a:t>ATI </a:t>
            </a:r>
            <a:r>
              <a:rPr lang="en-US" sz="1800" dirty="0" err="1" smtClean="0">
                <a:latin typeface="+mn-lt"/>
                <a:ea typeface="ＭＳ Ｐゴシック" charset="0"/>
              </a:rPr>
              <a:t>Wah</a:t>
            </a:r>
            <a:r>
              <a:rPr lang="en-US" sz="1800" dirty="0" smtClean="0">
                <a:latin typeface="+mn-lt"/>
                <a:ea typeface="ＭＳ Ｐゴシック" charset="0"/>
              </a:rPr>
              <a:t>-Chang</a:t>
            </a:r>
          </a:p>
          <a:p>
            <a:pPr marL="173038" indent="-173038">
              <a:spcBef>
                <a:spcPct val="20000"/>
              </a:spcBef>
              <a:buFont typeface="Arial"/>
              <a:buChar char="•"/>
              <a:defRPr/>
            </a:pPr>
            <a:r>
              <a:rPr lang="en-US" b="1" dirty="0" err="1" smtClean="0">
                <a:ea typeface="ＭＳ Ｐゴシック" charset="0"/>
              </a:rPr>
              <a:t>HarcoSemco</a:t>
            </a:r>
            <a:endParaRPr lang="en-US" sz="1800" b="1" dirty="0">
              <a:ea typeface="ＭＳ Ｐゴシック" charset="0"/>
            </a:endParaRPr>
          </a:p>
          <a:p>
            <a:pPr marL="173038" indent="-173038">
              <a:spcBef>
                <a:spcPct val="20000"/>
              </a:spcBef>
              <a:buFont typeface="Arial"/>
              <a:buChar char="•"/>
              <a:defRPr/>
            </a:pPr>
            <a:r>
              <a:rPr lang="en-US" sz="1800" dirty="0">
                <a:latin typeface="+mn-lt"/>
                <a:ea typeface="ＭＳ Ｐゴシック" charset="0"/>
              </a:rPr>
              <a:t>Rafael D. S.</a:t>
            </a:r>
          </a:p>
          <a:p>
            <a:pPr marL="173038" indent="-173038">
              <a:spcBef>
                <a:spcPct val="20000"/>
              </a:spcBef>
              <a:buFont typeface="Arial"/>
              <a:buChar char="•"/>
              <a:defRPr/>
            </a:pPr>
            <a:r>
              <a:rPr lang="en-US" sz="1800" dirty="0">
                <a:latin typeface="+mn-lt"/>
                <a:ea typeface="ＭＳ Ｐゴシック" charset="0"/>
              </a:rPr>
              <a:t>SAES-</a:t>
            </a:r>
            <a:r>
              <a:rPr lang="en-US" sz="1800" dirty="0" smtClean="0">
                <a:latin typeface="+mn-lt"/>
                <a:ea typeface="ＭＳ Ｐゴシック" charset="0"/>
              </a:rPr>
              <a:t>Getters</a:t>
            </a:r>
          </a:p>
          <a:p>
            <a:pPr marL="173038" indent="-173038">
              <a:spcBef>
                <a:spcPct val="20000"/>
              </a:spcBef>
              <a:buFont typeface="Arial"/>
              <a:buChar char="•"/>
              <a:defRPr/>
            </a:pPr>
            <a:r>
              <a:rPr lang="en-US" b="1" dirty="0" err="1" smtClean="0">
                <a:ea typeface="ＭＳ Ｐゴシック" charset="0"/>
              </a:rPr>
              <a:t>Lufhansa</a:t>
            </a:r>
            <a:r>
              <a:rPr lang="en-US" b="1" dirty="0" smtClean="0">
                <a:ea typeface="ＭＳ Ｐゴシック" charset="0"/>
              </a:rPr>
              <a:t> </a:t>
            </a:r>
            <a:r>
              <a:rPr lang="en-US" b="1" dirty="0" err="1" smtClean="0">
                <a:ea typeface="ＭＳ Ｐゴシック" charset="0"/>
              </a:rPr>
              <a:t>Technik</a:t>
            </a:r>
            <a:endParaRPr lang="en-US" b="1" dirty="0">
              <a:ea typeface="ＭＳ Ｐゴシック" charset="0"/>
            </a:endParaRPr>
          </a:p>
          <a:p>
            <a:pPr marL="173038" indent="-173038">
              <a:spcBef>
                <a:spcPct val="20000"/>
              </a:spcBef>
              <a:buFont typeface="Arial"/>
              <a:buChar char="•"/>
              <a:defRPr/>
            </a:pPr>
            <a:r>
              <a:rPr lang="en-US" b="1" dirty="0" smtClean="0">
                <a:ea typeface="ＭＳ Ｐゴシック" charset="0"/>
              </a:rPr>
              <a:t>Zodiac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5449274" y="4444715"/>
            <a:ext cx="3406775" cy="1816100"/>
          </a:xfrm>
          <a:prstGeom prst="rect">
            <a:avLst/>
          </a:prstGeom>
          <a:solidFill>
            <a:schemeClr val="tx1"/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rtlCol="0" anchor="ctr">
            <a:noAutofit/>
          </a:bodyPr>
          <a:lstStyle/>
          <a:p>
            <a:pPr algn="ctr"/>
            <a:r>
              <a:rPr lang="en-US" sz="1600" b="1" dirty="0">
                <a:solidFill>
                  <a:schemeClr val="bg1"/>
                </a:solidFill>
              </a:rPr>
              <a:t>Current membership includes a cross-section of aerospace industry stakeholders, including aircraft producers, system suppliers, regulatory bodies, government and trade organizations, and academia.</a:t>
            </a:r>
          </a:p>
        </p:txBody>
      </p:sp>
      <p:grpSp>
        <p:nvGrpSpPr>
          <p:cNvPr id="82" name="Group 81"/>
          <p:cNvGrpSpPr>
            <a:grpSpLocks noChangeAspect="1"/>
          </p:cNvGrpSpPr>
          <p:nvPr/>
        </p:nvGrpSpPr>
        <p:grpSpPr>
          <a:xfrm>
            <a:off x="5555446" y="1202909"/>
            <a:ext cx="3198626" cy="3124786"/>
            <a:chOff x="3815015" y="735867"/>
            <a:chExt cx="4553877" cy="4448752"/>
          </a:xfrm>
        </p:grpSpPr>
        <p:pic>
          <p:nvPicPr>
            <p:cNvPr id="83" name="Picture 82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67168" y="2617948"/>
              <a:ext cx="2253921" cy="693370"/>
            </a:xfrm>
            <a:prstGeom prst="rect">
              <a:avLst/>
            </a:prstGeom>
          </p:spPr>
        </p:pic>
        <p:pic>
          <p:nvPicPr>
            <p:cNvPr id="84" name="Picture 83" descr="logo-aero-def-fd-blanc.jpg"/>
            <p:cNvPicPr>
              <a:picLocks noChangeAspect="1"/>
            </p:cNvPicPr>
            <p:nvPr/>
          </p:nvPicPr>
          <p:blipFill rotWithShape="1"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3830483" y="3008069"/>
              <a:ext cx="818727" cy="564445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5" name="Picture 84"/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548329" y="1635362"/>
              <a:ext cx="665054" cy="57058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6" name="Picture 85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633427" y="4461927"/>
              <a:ext cx="1179757" cy="27432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87" name="Picture 29" descr="DODc-small"/>
            <p:cNvPicPr>
              <a:picLocks noChangeAspect="1"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787889" y="4578338"/>
              <a:ext cx="606281" cy="6062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8" name="Picture 87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 bwMode="auto">
            <a:xfrm>
              <a:off x="4290968" y="4443639"/>
              <a:ext cx="1352400" cy="31089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9" name="Picture 88"/>
            <p:cNvPicPr>
              <a:picLocks noChangeAspect="1"/>
            </p:cNvPicPr>
            <p:nvPr/>
          </p:nvPicPr>
          <p:blipFill rotWithShape="1"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383" t="27165" r="9845" b="19874"/>
            <a:stretch/>
          </p:blipFill>
          <p:spPr>
            <a:xfrm>
              <a:off x="6186102" y="776773"/>
              <a:ext cx="1095375" cy="257175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0" name="Picture 89"/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933471" y="735867"/>
              <a:ext cx="1068749" cy="338986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1" name="Picture 90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863815" y="3926111"/>
              <a:ext cx="1295798" cy="314132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2" name="Picture 91" descr="member_logo_utc.gif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3815015" y="2335313"/>
              <a:ext cx="1188720" cy="291675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3" name="Picture 92" descr="faa head_logo2.gif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500142" y="3770892"/>
              <a:ext cx="624570" cy="62457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4" name="Picture 93" descr="GE Aviation.jpg"/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762610" y="2987150"/>
              <a:ext cx="606282" cy="606282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5" name="Picture 31" descr="logo_honeywell"/>
            <p:cNvPicPr>
              <a:picLocks noChangeAspect="1" noChangeArrowheads="1"/>
            </p:cNvPicPr>
            <p:nvPr/>
          </p:nvPicPr>
          <p:blipFill>
            <a:blip r:embed="rId15"/>
            <a:srcRect/>
            <a:stretch>
              <a:fillRect/>
            </a:stretch>
          </p:blipFill>
          <p:spPr bwMode="auto">
            <a:xfrm>
              <a:off x="7273133" y="2385100"/>
              <a:ext cx="1078718" cy="1921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6" name="Picture 95" descr="member_logo_rockwellcollins.jpg"/>
            <p:cNvPicPr>
              <a:picLocks noChangeAspect="1"/>
            </p:cNvPicPr>
            <p:nvPr/>
          </p:nvPicPr>
          <p:blipFill rotWithShape="1">
            <a:blip r:embed="rId1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l="-21"/>
            <a:stretch/>
          </p:blipFill>
          <p:spPr>
            <a:xfrm>
              <a:off x="6677113" y="1199670"/>
              <a:ext cx="1295795" cy="34290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7" name="Picture 96"/>
            <p:cNvPicPr>
              <a:picLocks noChangeAspect="1"/>
            </p:cNvPicPr>
            <p:nvPr/>
          </p:nvPicPr>
          <p:blipFill>
            <a:blip r:embed="rId1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246700" y="1158380"/>
              <a:ext cx="1085708" cy="425480"/>
            </a:xfrm>
            <a:prstGeom prst="rect">
              <a:avLst/>
            </a:prstGeom>
            <a:ln>
              <a:noFill/>
            </a:ln>
          </p:spPr>
        </p:pic>
        <p:pic>
          <p:nvPicPr>
            <p:cNvPr id="98" name="Picture 97"/>
            <p:cNvPicPr>
              <a:picLocks noChangeAspect="1"/>
            </p:cNvPicPr>
            <p:nvPr/>
          </p:nvPicPr>
          <p:blipFill rotWithShape="1"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731" t="16165" r="5751" b="18730"/>
            <a:stretch/>
          </p:blipFill>
          <p:spPr>
            <a:xfrm>
              <a:off x="3850480" y="1812308"/>
              <a:ext cx="1171575" cy="216694"/>
            </a:xfrm>
            <a:prstGeom prst="rect">
              <a:avLst/>
            </a:prstGeom>
          </p:spPr>
        </p:pic>
      </p:grpSp>
      <p:sp>
        <p:nvSpPr>
          <p:cNvPr id="4" name="TextBox 3"/>
          <p:cNvSpPr txBox="1"/>
          <p:nvPr/>
        </p:nvSpPr>
        <p:spPr>
          <a:xfrm>
            <a:off x="446088" y="5941037"/>
            <a:ext cx="314671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Past and present WAIC participants in </a:t>
            </a:r>
            <a:r>
              <a:rPr lang="en-US" sz="1200" b="1" dirty="0" smtClean="0"/>
              <a:t>bold</a:t>
            </a:r>
            <a:endParaRPr lang="en-US" sz="1200" b="1" dirty="0"/>
          </a:p>
        </p:txBody>
      </p:sp>
    </p:spTree>
    <p:extLst>
      <p:ext uri="{BB962C8B-B14F-4D97-AF65-F5344CB8AC3E}">
        <p14:creationId xmlns:p14="http://schemas.microsoft.com/office/powerpoint/2010/main" val="48531389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WAIC Journey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6</a:t>
            </a:fld>
            <a:endParaRPr lang="en-US" dirty="0"/>
          </a:p>
        </p:txBody>
      </p:sp>
      <p:grpSp>
        <p:nvGrpSpPr>
          <p:cNvPr id="51" name="Group 50"/>
          <p:cNvGrpSpPr/>
          <p:nvPr/>
        </p:nvGrpSpPr>
        <p:grpSpPr>
          <a:xfrm>
            <a:off x="457200" y="4060190"/>
            <a:ext cx="8229600" cy="547973"/>
            <a:chOff x="457200" y="4892040"/>
            <a:chExt cx="8229600" cy="547973"/>
          </a:xfrm>
        </p:grpSpPr>
        <p:grpSp>
          <p:nvGrpSpPr>
            <p:cNvPr id="33" name="Group 32"/>
            <p:cNvGrpSpPr/>
            <p:nvPr/>
          </p:nvGrpSpPr>
          <p:grpSpPr>
            <a:xfrm>
              <a:off x="457200" y="4892040"/>
              <a:ext cx="8229600" cy="274320"/>
              <a:chOff x="457200" y="4892040"/>
              <a:chExt cx="8229600" cy="274320"/>
            </a:xfrm>
          </p:grpSpPr>
          <p:cxnSp>
            <p:nvCxnSpPr>
              <p:cNvPr id="8" name="Straight Arrow Connector 7"/>
              <p:cNvCxnSpPr/>
              <p:nvPr/>
            </p:nvCxnSpPr>
            <p:spPr>
              <a:xfrm>
                <a:off x="457200" y="5029200"/>
                <a:ext cx="8229600" cy="1"/>
              </a:xfrm>
              <a:prstGeom prst="straightConnector1">
                <a:avLst/>
              </a:prstGeom>
              <a:ln w="50800">
                <a:solidFill>
                  <a:schemeClr val="tx1"/>
                </a:solidFill>
                <a:tailEnd type="triangle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/>
              <p:cNvCxnSpPr/>
              <p:nvPr/>
            </p:nvCxnSpPr>
            <p:spPr>
              <a:xfrm>
                <a:off x="731520" y="4892040"/>
                <a:ext cx="0" cy="2743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1280160" y="4892040"/>
                <a:ext cx="0" cy="2743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Connector 13"/>
              <p:cNvCxnSpPr/>
              <p:nvPr/>
            </p:nvCxnSpPr>
            <p:spPr>
              <a:xfrm>
                <a:off x="1828800" y="4892040"/>
                <a:ext cx="0" cy="2743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2377440" y="4892040"/>
                <a:ext cx="0" cy="2743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/>
              <p:cNvCxnSpPr/>
              <p:nvPr/>
            </p:nvCxnSpPr>
            <p:spPr>
              <a:xfrm>
                <a:off x="2926080" y="4892040"/>
                <a:ext cx="0" cy="2743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/>
              <p:cNvCxnSpPr/>
              <p:nvPr/>
            </p:nvCxnSpPr>
            <p:spPr>
              <a:xfrm>
                <a:off x="3474720" y="4892040"/>
                <a:ext cx="0" cy="2743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Connector 17"/>
              <p:cNvCxnSpPr/>
              <p:nvPr/>
            </p:nvCxnSpPr>
            <p:spPr>
              <a:xfrm>
                <a:off x="4023360" y="4892040"/>
                <a:ext cx="0" cy="2743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/>
              <p:cNvCxnSpPr/>
              <p:nvPr/>
            </p:nvCxnSpPr>
            <p:spPr>
              <a:xfrm>
                <a:off x="4572000" y="4892040"/>
                <a:ext cx="0" cy="2743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0" name="Straight Connector 19"/>
              <p:cNvCxnSpPr/>
              <p:nvPr/>
            </p:nvCxnSpPr>
            <p:spPr>
              <a:xfrm>
                <a:off x="5120640" y="4892040"/>
                <a:ext cx="0" cy="2743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Connector 20"/>
              <p:cNvCxnSpPr/>
              <p:nvPr/>
            </p:nvCxnSpPr>
            <p:spPr>
              <a:xfrm>
                <a:off x="8412480" y="4892040"/>
                <a:ext cx="0" cy="2743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Connector 21"/>
              <p:cNvCxnSpPr/>
              <p:nvPr/>
            </p:nvCxnSpPr>
            <p:spPr>
              <a:xfrm>
                <a:off x="6217920" y="4892040"/>
                <a:ext cx="0" cy="2743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Connector 23"/>
              <p:cNvCxnSpPr/>
              <p:nvPr/>
            </p:nvCxnSpPr>
            <p:spPr>
              <a:xfrm>
                <a:off x="7315200" y="4892040"/>
                <a:ext cx="0" cy="2743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5" name="Straight Connector 24"/>
              <p:cNvCxnSpPr/>
              <p:nvPr/>
            </p:nvCxnSpPr>
            <p:spPr>
              <a:xfrm>
                <a:off x="5669280" y="4892040"/>
                <a:ext cx="0" cy="2743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1" name="Straight Connector 30"/>
              <p:cNvCxnSpPr/>
              <p:nvPr/>
            </p:nvCxnSpPr>
            <p:spPr>
              <a:xfrm>
                <a:off x="6766560" y="4892040"/>
                <a:ext cx="0" cy="2743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2" name="Straight Connector 31"/>
              <p:cNvCxnSpPr/>
              <p:nvPr/>
            </p:nvCxnSpPr>
            <p:spPr>
              <a:xfrm>
                <a:off x="7863840" y="4892040"/>
                <a:ext cx="0" cy="274320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34" name="TextBox 33"/>
            <p:cNvSpPr txBox="1"/>
            <p:nvPr/>
          </p:nvSpPr>
          <p:spPr>
            <a:xfrm>
              <a:off x="770384" y="5193792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2006</a:t>
              </a:r>
              <a:endParaRPr lang="en-US" sz="1000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1309676" y="5193792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2007</a:t>
              </a:r>
              <a:endParaRPr lang="en-US" sz="10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610753" y="5193792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2013</a:t>
              </a:r>
              <a:endParaRPr lang="en-US" sz="1000" dirty="0"/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5159393" y="5193792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2014</a:t>
              </a:r>
              <a:endParaRPr lang="en-US" sz="1000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5708033" y="5193792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2015</a:t>
              </a:r>
              <a:endParaRPr lang="en-US" sz="1000" dirty="0"/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6256673" y="5193792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2016</a:t>
              </a:r>
              <a:endParaRPr lang="en-US" sz="1000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6805313" y="5193792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2017</a:t>
              </a:r>
              <a:endParaRPr lang="en-US" sz="1000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7353953" y="5193792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2018</a:t>
              </a:r>
              <a:endParaRPr lang="en-US" sz="1000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7902593" y="5193792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2019</a:t>
              </a:r>
              <a:endParaRPr lang="en-US" sz="1000" dirty="0"/>
            </a:p>
          </p:txBody>
        </p:sp>
        <p:sp>
          <p:nvSpPr>
            <p:cNvPr id="45" name="TextBox 44"/>
            <p:cNvSpPr txBox="1"/>
            <p:nvPr/>
          </p:nvSpPr>
          <p:spPr>
            <a:xfrm>
              <a:off x="2396156" y="5193792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2009</a:t>
              </a:r>
              <a:endParaRPr lang="en-US" sz="1000" dirty="0"/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964833" y="5193792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2010</a:t>
              </a:r>
              <a:endParaRPr lang="en-US" sz="1000" dirty="0"/>
            </a:p>
          </p:txBody>
        </p:sp>
        <p:sp>
          <p:nvSpPr>
            <p:cNvPr id="47" name="TextBox 46"/>
            <p:cNvSpPr txBox="1"/>
            <p:nvPr/>
          </p:nvSpPr>
          <p:spPr>
            <a:xfrm>
              <a:off x="3513473" y="5193792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2011</a:t>
              </a:r>
              <a:endParaRPr lang="en-US" sz="1000" dirty="0"/>
            </a:p>
          </p:txBody>
        </p:sp>
        <p:sp>
          <p:nvSpPr>
            <p:cNvPr id="48" name="TextBox 47"/>
            <p:cNvSpPr txBox="1"/>
            <p:nvPr/>
          </p:nvSpPr>
          <p:spPr>
            <a:xfrm>
              <a:off x="4062113" y="5193792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2012</a:t>
              </a:r>
              <a:endParaRPr lang="en-US" sz="1000" dirty="0"/>
            </a:p>
          </p:txBody>
        </p:sp>
        <p:sp>
          <p:nvSpPr>
            <p:cNvPr id="50" name="TextBox 49"/>
            <p:cNvSpPr txBox="1"/>
            <p:nvPr/>
          </p:nvSpPr>
          <p:spPr>
            <a:xfrm>
              <a:off x="1867553" y="5193792"/>
              <a:ext cx="46679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smtClean="0"/>
                <a:t>2008</a:t>
              </a:r>
              <a:endParaRPr lang="en-US" sz="1000" dirty="0"/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731520" y="4060190"/>
            <a:ext cx="894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53" name="TextBox 52"/>
          <p:cNvSpPr txBox="1"/>
          <p:nvPr/>
        </p:nvSpPr>
        <p:spPr>
          <a:xfrm>
            <a:off x="731520" y="3867150"/>
            <a:ext cx="811553" cy="307777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5F0E1D"/>
            </a:solidFill>
          </a:ln>
        </p:spPr>
        <p:txBody>
          <a:bodyPr wrap="square" rtlCol="0">
            <a:spAutoFit/>
          </a:bodyPr>
          <a:lstStyle/>
          <a:p>
            <a:r>
              <a:rPr lang="en-US" sz="1400" dirty="0" smtClean="0"/>
              <a:t>AFE </a:t>
            </a:r>
            <a:r>
              <a:rPr lang="en-US" sz="1400" b="1" dirty="0" smtClean="0"/>
              <a:t>56</a:t>
            </a:r>
            <a:endParaRPr lang="en-US" sz="1400" b="1" dirty="0"/>
          </a:p>
        </p:txBody>
      </p:sp>
      <p:sp>
        <p:nvSpPr>
          <p:cNvPr id="54" name="TextBox 53"/>
          <p:cNvSpPr txBox="1"/>
          <p:nvPr/>
        </p:nvSpPr>
        <p:spPr>
          <a:xfrm>
            <a:off x="2377440" y="3865661"/>
            <a:ext cx="3840480" cy="30777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rgbClr val="5F0E1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AFE 73 (through s3)</a:t>
            </a:r>
            <a:endParaRPr lang="en-US" sz="1400" b="1" dirty="0"/>
          </a:p>
        </p:txBody>
      </p:sp>
      <p:sp>
        <p:nvSpPr>
          <p:cNvPr id="55" name="TextBox 54"/>
          <p:cNvSpPr txBox="1"/>
          <p:nvPr/>
        </p:nvSpPr>
        <p:spPr>
          <a:xfrm>
            <a:off x="5552439" y="3864171"/>
            <a:ext cx="1373293" cy="307777"/>
          </a:xfrm>
          <a:prstGeom prst="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solidFill>
              <a:srgbClr val="5F0E1D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/>
              <a:t>AFE 76</a:t>
            </a:r>
            <a:endParaRPr lang="en-US" sz="1400" b="1" dirty="0"/>
          </a:p>
        </p:txBody>
      </p:sp>
      <p:sp>
        <p:nvSpPr>
          <p:cNvPr id="56" name="TextBox 55"/>
          <p:cNvSpPr txBox="1"/>
          <p:nvPr/>
        </p:nvSpPr>
        <p:spPr>
          <a:xfrm>
            <a:off x="6836833" y="3862682"/>
            <a:ext cx="1185333" cy="307777"/>
          </a:xfrm>
          <a:prstGeom prst="rect">
            <a:avLst/>
          </a:prstGeom>
          <a:solidFill>
            <a:schemeClr val="accent2">
              <a:lumMod val="40000"/>
              <a:lumOff val="60000"/>
              <a:alpha val="50000"/>
            </a:schemeClr>
          </a:solidFill>
          <a:ln>
            <a:solidFill>
              <a:srgbClr val="5F0E1D"/>
            </a:solidFill>
            <a:prstDash val="lgDash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AFE </a:t>
            </a:r>
            <a:r>
              <a:rPr lang="en-US" sz="1400" b="1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76s1</a:t>
            </a:r>
            <a:endParaRPr lang="en-US" sz="1400" b="1" dirty="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57" name="Down Arrow 56"/>
          <p:cNvSpPr/>
          <p:nvPr/>
        </p:nvSpPr>
        <p:spPr>
          <a:xfrm>
            <a:off x="1532783" y="3187700"/>
            <a:ext cx="334974" cy="679450"/>
          </a:xfrm>
          <a:prstGeom prst="downArrow">
            <a:avLst/>
          </a:prstGeom>
          <a:noFill/>
          <a:ln>
            <a:solidFill>
              <a:srgbClr val="5F0E1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Down Arrow 57"/>
          <p:cNvSpPr/>
          <p:nvPr/>
        </p:nvSpPr>
        <p:spPr>
          <a:xfrm>
            <a:off x="1856633" y="3187700"/>
            <a:ext cx="334974" cy="685800"/>
          </a:xfrm>
          <a:prstGeom prst="downArrow">
            <a:avLst/>
          </a:prstGeom>
          <a:noFill/>
          <a:ln>
            <a:solidFill>
              <a:srgbClr val="5F0E1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Down Arrow 58"/>
          <p:cNvSpPr/>
          <p:nvPr/>
        </p:nvSpPr>
        <p:spPr>
          <a:xfrm>
            <a:off x="3264140" y="3187700"/>
            <a:ext cx="334974" cy="673100"/>
          </a:xfrm>
          <a:prstGeom prst="downArrow">
            <a:avLst/>
          </a:prstGeom>
          <a:noFill/>
          <a:ln>
            <a:solidFill>
              <a:srgbClr val="5F0E1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Down Arrow 59"/>
          <p:cNvSpPr/>
          <p:nvPr/>
        </p:nvSpPr>
        <p:spPr>
          <a:xfrm flipV="1">
            <a:off x="3980267" y="4579334"/>
            <a:ext cx="334974" cy="564642"/>
          </a:xfrm>
          <a:prstGeom prst="downArrow">
            <a:avLst/>
          </a:prstGeom>
          <a:noFill/>
          <a:ln>
            <a:solidFill>
              <a:srgbClr val="5F0E1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Down Arrow 60"/>
          <p:cNvSpPr/>
          <p:nvPr/>
        </p:nvSpPr>
        <p:spPr>
          <a:xfrm flipV="1">
            <a:off x="5936350" y="4579334"/>
            <a:ext cx="334974" cy="679878"/>
          </a:xfrm>
          <a:prstGeom prst="downArrow">
            <a:avLst/>
          </a:prstGeom>
          <a:noFill/>
          <a:ln>
            <a:solidFill>
              <a:srgbClr val="5F0E1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Down Arrow 61"/>
          <p:cNvSpPr/>
          <p:nvPr/>
        </p:nvSpPr>
        <p:spPr>
          <a:xfrm>
            <a:off x="5458700" y="3187700"/>
            <a:ext cx="334974" cy="673100"/>
          </a:xfrm>
          <a:prstGeom prst="downArrow">
            <a:avLst/>
          </a:prstGeom>
          <a:noFill/>
          <a:ln>
            <a:solidFill>
              <a:srgbClr val="5F0E1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Down Arrow 62"/>
          <p:cNvSpPr/>
          <p:nvPr/>
        </p:nvSpPr>
        <p:spPr>
          <a:xfrm>
            <a:off x="6356590" y="3187700"/>
            <a:ext cx="334974" cy="666750"/>
          </a:xfrm>
          <a:prstGeom prst="downArrow">
            <a:avLst/>
          </a:prstGeom>
          <a:noFill/>
          <a:ln>
            <a:solidFill>
              <a:srgbClr val="5F0E1D"/>
            </a:solidFill>
            <a:prstDash val="soli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Down Arrow 63"/>
          <p:cNvSpPr/>
          <p:nvPr/>
        </p:nvSpPr>
        <p:spPr>
          <a:xfrm>
            <a:off x="7849339" y="3187700"/>
            <a:ext cx="334974" cy="685800"/>
          </a:xfrm>
          <a:prstGeom prst="downArrow">
            <a:avLst/>
          </a:prstGeom>
          <a:noFill/>
          <a:ln>
            <a:solidFill>
              <a:srgbClr val="5F0E1D"/>
            </a:solidFill>
            <a:prstDash val="dash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Rounded Rectangle 68"/>
          <p:cNvSpPr/>
          <p:nvPr/>
        </p:nvSpPr>
        <p:spPr>
          <a:xfrm>
            <a:off x="591196" y="2364867"/>
            <a:ext cx="1092200" cy="7493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rgbClr val="5F0E1D"/>
                </a:solidFill>
              </a:rPr>
              <a:t>First “dedicated” spectrum </a:t>
            </a:r>
            <a:r>
              <a:rPr lang="en-US" sz="1200" dirty="0" smtClean="0">
                <a:solidFill>
                  <a:srgbClr val="5F0E1D"/>
                </a:solidFill>
              </a:rPr>
              <a:t>workshop</a:t>
            </a:r>
            <a:endParaRPr lang="en-US" sz="1200" dirty="0">
              <a:solidFill>
                <a:srgbClr val="5F0E1D"/>
              </a:solidFill>
            </a:endParaRPr>
          </a:p>
        </p:txBody>
      </p:sp>
      <p:sp>
        <p:nvSpPr>
          <p:cNvPr id="70" name="Rounded Rectangle 69"/>
          <p:cNvSpPr/>
          <p:nvPr/>
        </p:nvSpPr>
        <p:spPr>
          <a:xfrm>
            <a:off x="1856633" y="2367534"/>
            <a:ext cx="1037873" cy="749300"/>
          </a:xfrm>
          <a:prstGeom prst="roundRect">
            <a:avLst/>
          </a:prstGeom>
          <a:gradFill>
            <a:gsLst>
              <a:gs pos="0">
                <a:schemeClr val="tx2">
                  <a:lumMod val="25000"/>
                  <a:lumOff val="75000"/>
                </a:schemeClr>
              </a:gs>
              <a:gs pos="100000">
                <a:schemeClr val="tx1">
                  <a:lumMod val="10000"/>
                  <a:lumOff val="9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>
                <a:solidFill>
                  <a:schemeClr val="tx1"/>
                </a:solidFill>
              </a:rPr>
              <a:t>First document submission to ITU</a:t>
            </a:r>
          </a:p>
        </p:txBody>
      </p:sp>
      <p:sp>
        <p:nvSpPr>
          <p:cNvPr id="71" name="Rounded Rectangle 70"/>
          <p:cNvSpPr/>
          <p:nvPr/>
        </p:nvSpPr>
        <p:spPr>
          <a:xfrm>
            <a:off x="3053014" y="2367534"/>
            <a:ext cx="1092200" cy="749300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First ITU Report on WAIC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3" name="Rounded Rectangle 72"/>
          <p:cNvSpPr/>
          <p:nvPr/>
        </p:nvSpPr>
        <p:spPr>
          <a:xfrm>
            <a:off x="3479800" y="5200650"/>
            <a:ext cx="1092200" cy="749300"/>
          </a:xfrm>
          <a:prstGeom prst="roundRect">
            <a:avLst/>
          </a:prstGeom>
          <a:gradFill>
            <a:gsLst>
              <a:gs pos="0">
                <a:schemeClr val="tx1">
                  <a:lumMod val="50000"/>
                  <a:lumOff val="50000"/>
                  <a:alpha val="70000"/>
                </a:schemeClr>
              </a:gs>
              <a:gs pos="100000">
                <a:schemeClr val="tx1">
                  <a:lumMod val="25000"/>
                  <a:lumOff val="75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Agenda Item </a:t>
            </a:r>
          </a:p>
          <a:p>
            <a:pPr algn="ctr"/>
            <a:r>
              <a:rPr lang="en-US" sz="1400" b="1" dirty="0" smtClean="0">
                <a:solidFill>
                  <a:schemeClr val="tx1"/>
                </a:solidFill>
              </a:rPr>
              <a:t>on WAIC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74" name="Rounded Rectangle 73"/>
          <p:cNvSpPr/>
          <p:nvPr/>
        </p:nvSpPr>
        <p:spPr>
          <a:xfrm>
            <a:off x="4844150" y="2373884"/>
            <a:ext cx="1092200" cy="749300"/>
          </a:xfrm>
          <a:prstGeom prst="roundRect">
            <a:avLst/>
          </a:prstGeom>
          <a:gradFill>
            <a:gsLst>
              <a:gs pos="0">
                <a:schemeClr val="accent3">
                  <a:lumMod val="60000"/>
                  <a:lumOff val="40000"/>
                </a:schemeClr>
              </a:gs>
              <a:gs pos="100000">
                <a:schemeClr val="accent3">
                  <a:lumMod val="20000"/>
                  <a:lumOff val="80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Final ITU Report on WAIC</a:t>
            </a:r>
            <a:endParaRPr lang="en-US" sz="1200" dirty="0">
              <a:solidFill>
                <a:schemeClr val="tx1"/>
              </a:solidFill>
            </a:endParaRPr>
          </a:p>
        </p:txBody>
      </p:sp>
      <p:grpSp>
        <p:nvGrpSpPr>
          <p:cNvPr id="80" name="Group 79"/>
          <p:cNvGrpSpPr/>
          <p:nvPr/>
        </p:nvGrpSpPr>
        <p:grpSpPr>
          <a:xfrm>
            <a:off x="4726135" y="5292164"/>
            <a:ext cx="3124200" cy="859970"/>
            <a:chOff x="228600" y="3080656"/>
            <a:chExt cx="3124200" cy="859970"/>
          </a:xfrm>
        </p:grpSpPr>
        <p:sp>
          <p:nvSpPr>
            <p:cNvPr id="84" name="32-Point Star 83"/>
            <p:cNvSpPr/>
            <p:nvPr/>
          </p:nvSpPr>
          <p:spPr>
            <a:xfrm>
              <a:off x="305644" y="3080656"/>
              <a:ext cx="2894756" cy="859970"/>
            </a:xfrm>
            <a:prstGeom prst="star32">
              <a:avLst/>
            </a:prstGeom>
            <a:solidFill>
              <a:srgbClr val="FFC000"/>
            </a:solidFill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5" name="TextBox 50"/>
            <p:cNvSpPr txBox="1">
              <a:spLocks noChangeArrowheads="1"/>
            </p:cNvSpPr>
            <p:nvPr/>
          </p:nvSpPr>
          <p:spPr bwMode="auto">
            <a:xfrm>
              <a:off x="228600" y="3233058"/>
              <a:ext cx="3124200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>
                  <a:solidFill>
                    <a:schemeClr val="tx1"/>
                  </a:solidFill>
                  <a:latin typeface="Arial" charset="0"/>
                </a:defRPr>
              </a:lvl1pPr>
              <a:lvl2pPr marL="742950" indent="-285750">
                <a:defRPr>
                  <a:solidFill>
                    <a:schemeClr val="tx1"/>
                  </a:solidFill>
                  <a:latin typeface="Arial" charset="0"/>
                </a:defRPr>
              </a:lvl2pPr>
              <a:lvl3pPr marL="1143000" indent="-228600">
                <a:defRPr>
                  <a:solidFill>
                    <a:schemeClr val="tx1"/>
                  </a:solidFill>
                  <a:latin typeface="Arial" charset="0"/>
                </a:defRPr>
              </a:lvl3pPr>
              <a:lvl4pPr marL="1600200" indent="-228600">
                <a:defRPr>
                  <a:solidFill>
                    <a:schemeClr val="tx1"/>
                  </a:solidFill>
                  <a:latin typeface="Arial" charset="0"/>
                </a:defRPr>
              </a:lvl4pPr>
              <a:lvl5pPr marL="2057400" indent="-228600">
                <a:defRPr>
                  <a:solidFill>
                    <a:schemeClr val="tx1"/>
                  </a:solidFill>
                  <a:latin typeface="Arial" charset="0"/>
                </a:defRPr>
              </a:lvl5pPr>
              <a:lvl6pPr marL="25146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6pPr>
              <a:lvl7pPr marL="29718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7pPr>
              <a:lvl8pPr marL="34290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8pPr>
              <a:lvl9pPr marL="3886200" indent="-228600" fontAlgn="base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</a:defRPr>
              </a:lvl9pPr>
            </a:lstStyle>
            <a:p>
              <a:pPr algn="ctr"/>
              <a:r>
                <a:rPr lang="en-US" sz="1400" b="1" dirty="0" smtClean="0">
                  <a:solidFill>
                    <a:srgbClr val="000000"/>
                  </a:solidFill>
                </a:rPr>
                <a:t>Protected Spectrum </a:t>
              </a:r>
            </a:p>
            <a:p>
              <a:pPr algn="ctr"/>
              <a:r>
                <a:rPr lang="en-US" sz="1400" b="1" dirty="0" smtClean="0">
                  <a:solidFill>
                    <a:srgbClr val="000000"/>
                  </a:solidFill>
                </a:rPr>
                <a:t>Approved at WRC-15</a:t>
              </a:r>
              <a:endParaRPr lang="en-US" sz="1400" dirty="0">
                <a:solidFill>
                  <a:srgbClr val="FFFFFF"/>
                </a:solidFill>
              </a:endParaRPr>
            </a:p>
          </p:txBody>
        </p:sp>
      </p:grpSp>
      <p:sp>
        <p:nvSpPr>
          <p:cNvPr id="86" name="Rounded Rectangle 85"/>
          <p:cNvSpPr/>
          <p:nvPr/>
        </p:nvSpPr>
        <p:spPr>
          <a:xfrm>
            <a:off x="6103837" y="2380234"/>
            <a:ext cx="1316806" cy="74930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51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51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bIns="45720"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RTCA-EUROCAE MOPS Process Initiated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87" name="Rounded Rectangle 86"/>
          <p:cNvSpPr/>
          <p:nvPr/>
        </p:nvSpPr>
        <p:spPr>
          <a:xfrm>
            <a:off x="7710984" y="2380234"/>
            <a:ext cx="1185366" cy="749300"/>
          </a:xfrm>
          <a:prstGeom prst="roundRect">
            <a:avLst/>
          </a:prstGeom>
          <a:gradFill>
            <a:gsLst>
              <a:gs pos="0">
                <a:schemeClr val="accent1">
                  <a:tint val="100000"/>
                  <a:shade val="100000"/>
                  <a:satMod val="130000"/>
                  <a:alpha val="51000"/>
                </a:schemeClr>
              </a:gs>
              <a:gs pos="100000">
                <a:schemeClr val="accent1">
                  <a:tint val="50000"/>
                  <a:shade val="100000"/>
                  <a:satMod val="350000"/>
                  <a:alpha val="51000"/>
                </a:schemeClr>
              </a:gs>
            </a:gsLst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0" rIns="0" bIns="45720"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MOPS Process Completed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7" name="Left Arrow 6"/>
          <p:cNvSpPr/>
          <p:nvPr/>
        </p:nvSpPr>
        <p:spPr>
          <a:xfrm>
            <a:off x="109243" y="4615627"/>
            <a:ext cx="1433830" cy="682727"/>
          </a:xfrm>
          <a:prstGeom prst="leftArrow">
            <a:avLst/>
          </a:prstGeom>
          <a:solidFill>
            <a:schemeClr val="accent1">
              <a:tint val="100000"/>
              <a:shade val="100000"/>
              <a:satMod val="130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AFE 14 (2001)</a:t>
            </a:r>
          </a:p>
          <a:p>
            <a:pPr algn="ctr"/>
            <a:r>
              <a:rPr lang="en-US" sz="1200" dirty="0" smtClean="0">
                <a:solidFill>
                  <a:schemeClr val="tx1"/>
                </a:solidFill>
              </a:rPr>
              <a:t>AFE 23 (2003)</a:t>
            </a:r>
            <a:endParaRPr lang="en-US" sz="1200" dirty="0">
              <a:solidFill>
                <a:schemeClr val="tx1"/>
              </a:solidFill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6473154" y="4608163"/>
            <a:ext cx="2670846" cy="697655"/>
          </a:xfrm>
          <a:prstGeom prst="rightArrow">
            <a:avLst/>
          </a:prstGeom>
          <a:solidFill>
            <a:srgbClr val="00FF00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rgbClr val="500000"/>
                </a:solidFill>
              </a:rPr>
              <a:t>ICAO SARP Process</a:t>
            </a:r>
            <a:endParaRPr lang="en-US" b="1" dirty="0">
              <a:solidFill>
                <a:srgbClr val="5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9781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7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AVSI Testing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New project members in January 2016 expressed strong interest in supporting testing and provided additional resources</a:t>
            </a:r>
          </a:p>
          <a:p>
            <a:r>
              <a:rPr lang="en-US" dirty="0" smtClean="0"/>
              <a:t>Introduction of WAIC-related ICAO FSMP-WG</a:t>
            </a:r>
            <a:r>
              <a:rPr lang="en-US" dirty="0"/>
              <a:t>/</a:t>
            </a:r>
            <a:r>
              <a:rPr lang="en-US" dirty="0" smtClean="0"/>
              <a:t>4 job cards specifically called for analyses proving safe coexistence of WAIC systems and radio altimeters (RA’s) installed on different aircraft and this accelerated the need for supporting experimental date</a:t>
            </a:r>
          </a:p>
          <a:p>
            <a:r>
              <a:rPr lang="en-US" dirty="0" smtClean="0"/>
              <a:t>Initiation of MOPS development activity under the joint RTCA SC-236 / EUROCASE WG-96 committee also added to the urgency to obtain test data to support analysis of single aircraft coexistence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0500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8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Coexistence </a:t>
            </a:r>
            <a:r>
              <a:rPr lang="en-US" dirty="0" smtClean="0"/>
              <a:t>Scenarios with RA’s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4419600"/>
            <a:ext cx="8229600" cy="1890687"/>
          </a:xfrm>
        </p:spPr>
        <p:txBody>
          <a:bodyPr anchor="ctr">
            <a:normAutofit fontScale="70000" lnSpcReduction="20000"/>
          </a:bodyPr>
          <a:lstStyle/>
          <a:p>
            <a:r>
              <a:rPr lang="en-US" dirty="0"/>
              <a:t>Interference between </a:t>
            </a:r>
            <a:r>
              <a:rPr lang="en-US" dirty="0" smtClean="0"/>
              <a:t>WAIC and RA’s </a:t>
            </a:r>
            <a:r>
              <a:rPr lang="en-US" dirty="0"/>
              <a:t>onboard aircraft equipped with WAIC.</a:t>
            </a:r>
          </a:p>
          <a:p>
            <a:r>
              <a:rPr lang="en-US" dirty="0"/>
              <a:t>Interference between </a:t>
            </a:r>
            <a:r>
              <a:rPr lang="en-US" dirty="0" smtClean="0"/>
              <a:t>WAIC and RA’s </a:t>
            </a:r>
            <a:r>
              <a:rPr lang="en-US" dirty="0"/>
              <a:t>onboard other aircraft within interference </a:t>
            </a:r>
            <a:r>
              <a:rPr lang="en-US" dirty="0" smtClean="0"/>
              <a:t>range</a:t>
            </a:r>
            <a:endParaRPr lang="en-US" dirty="0"/>
          </a:p>
          <a:p>
            <a:r>
              <a:rPr lang="en-US" dirty="0"/>
              <a:t>The latter is expected to arise during flight phases “Standing”, “Pushback/Towing”, “Taxi-Out”, “Take Off”, “Landing” and “Taxi-in”</a:t>
            </a:r>
            <a:r>
              <a:rPr lang="en-US" dirty="0" smtClean="0"/>
              <a:t>.</a:t>
            </a:r>
            <a:endParaRPr lang="en-US" dirty="0"/>
          </a:p>
        </p:txBody>
      </p:sp>
      <p:pic>
        <p:nvPicPr>
          <p:cNvPr id="10" name="Content Placeholder 3"/>
          <p:cNvPicPr>
            <a:picLocks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9315" y="1143000"/>
            <a:ext cx="4424003" cy="327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Content Placeholder 3"/>
          <p:cNvPicPr>
            <a:picLocks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65"/>
          <a:stretch/>
        </p:blipFill>
        <p:spPr bwMode="auto">
          <a:xfrm>
            <a:off x="4673318" y="1143000"/>
            <a:ext cx="4191001" cy="29718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0337022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 smtClean="0"/>
              <a:t>27 MAR - 7 APR 2017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sk-SK" smtClean="0"/>
              <a:t>ICAO FSMP - WG/4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52658E-D922-2744-8F1B-96610776A3A4}" type="slidenum">
              <a:rPr lang="en-US" smtClean="0"/>
              <a:pPr/>
              <a:t>9</a:t>
            </a:fld>
            <a:endParaRPr lang="en-US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WAIC Roadmap</a:t>
            </a:r>
            <a:endParaRPr lang="en-US" dirty="0"/>
          </a:p>
        </p:txBody>
      </p:sp>
      <p:pic>
        <p:nvPicPr>
          <p:cNvPr id="7" name="Picture 6" descr="Timeline 76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80" t="5523" r="10385" b="22680"/>
          <a:stretch/>
        </p:blipFill>
        <p:spPr>
          <a:xfrm>
            <a:off x="802153" y="1142999"/>
            <a:ext cx="7558645" cy="5269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3164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AVSI WAIC Presentation Template">
  <a:themeElements>
    <a:clrScheme name="150331 AVSI">
      <a:dk1>
        <a:srgbClr val="500000"/>
      </a:dk1>
      <a:lt1>
        <a:sysClr val="window" lastClr="FFFFFF"/>
      </a:lt1>
      <a:dk2>
        <a:srgbClr val="4B0716"/>
      </a:dk2>
      <a:lt2>
        <a:srgbClr val="CCCCCC"/>
      </a:lt2>
      <a:accent1>
        <a:srgbClr val="F8C336"/>
      </a:accent1>
      <a:accent2>
        <a:srgbClr val="A3302A"/>
      </a:accent2>
      <a:accent3>
        <a:srgbClr val="2E6427"/>
      </a:accent3>
      <a:accent4>
        <a:srgbClr val="000096"/>
      </a:accent4>
      <a:accent5>
        <a:srgbClr val="E6E6E6"/>
      </a:accent5>
      <a:accent6>
        <a:srgbClr val="838DBB"/>
      </a:accent6>
      <a:hlink>
        <a:srgbClr val="A05050"/>
      </a:hlink>
      <a:folHlink>
        <a:srgbClr val="BA9B37"/>
      </a:folHlink>
    </a:clrScheme>
    <a:fontScheme name="Essential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372B09A9A77C4438999FF1325BEF759" ma:contentTypeVersion="0" ma:contentTypeDescription="Create a new document." ma:contentTypeScope="" ma:versionID="65bd2d6fcaa3f4ac24b296b660148a9b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4E42E4A-AFB4-43C5-A0AE-78F28362DD5D}"/>
</file>

<file path=customXml/itemProps2.xml><?xml version="1.0" encoding="utf-8"?>
<ds:datastoreItem xmlns:ds="http://schemas.openxmlformats.org/officeDocument/2006/customXml" ds:itemID="{0053194F-555F-461A-B4F3-F2004512B945}"/>
</file>

<file path=customXml/itemProps3.xml><?xml version="1.0" encoding="utf-8"?>
<ds:datastoreItem xmlns:ds="http://schemas.openxmlformats.org/officeDocument/2006/customXml" ds:itemID="{65BD1F08-C6FF-44CE-956D-E38B22CBB353}"/>
</file>

<file path=docProps/app.xml><?xml version="1.0" encoding="utf-8"?>
<Properties xmlns="http://schemas.openxmlformats.org/officeDocument/2006/extended-properties" xmlns:vt="http://schemas.openxmlformats.org/officeDocument/2006/docPropsVTypes">
  <Template>AVSI WAIC Presentation Template.potx</Template>
  <TotalTime>83453</TotalTime>
  <Words>1948</Words>
  <Application>Microsoft Macintosh PowerPoint</Application>
  <PresentationFormat>On-screen Show (4:3)</PresentationFormat>
  <Paragraphs>454</Paragraphs>
  <Slides>24</Slides>
  <Notes>7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6" baseType="lpstr">
      <vt:lpstr>AVSI WAIC Presentation Template</vt:lpstr>
      <vt:lpstr>Visio</vt:lpstr>
      <vt:lpstr>Aerospace Vehicle Systems Institute  Update on AVSI WAIC-Radio Altimeter Coexistence Testing  Texas A&amp;M Engineering  Experiment Station</vt:lpstr>
      <vt:lpstr>Purpose</vt:lpstr>
      <vt:lpstr>Outline</vt:lpstr>
      <vt:lpstr>The Aerospace Vehicle Systems Institute</vt:lpstr>
      <vt:lpstr>AVSI Membership Represents the Industry</vt:lpstr>
      <vt:lpstr>WAIC Journey</vt:lpstr>
      <vt:lpstr>AVSI Testing</vt:lpstr>
      <vt:lpstr>Coexistence Scenarios with RA’s</vt:lpstr>
      <vt:lpstr>WAIC Roadmap</vt:lpstr>
      <vt:lpstr>WAIC Electronics Test Rack (WETR)</vt:lpstr>
      <vt:lpstr>Laboratory Testing</vt:lpstr>
      <vt:lpstr>Radio Altimeters Used for Testing</vt:lpstr>
      <vt:lpstr>Radio Altimeter Test Scenarios</vt:lpstr>
      <vt:lpstr>Testing Scenarios</vt:lpstr>
      <vt:lpstr>Signal Generation for Injection</vt:lpstr>
      <vt:lpstr>Data Collection Automation</vt:lpstr>
      <vt:lpstr>Flight Testing Overview</vt:lpstr>
      <vt:lpstr>Flight Test Aircraft: Gulfstream G3</vt:lpstr>
      <vt:lpstr>Gulfstream 3 – Tail #808 Floor Plan</vt:lpstr>
      <vt:lpstr>Flight Test Profile</vt:lpstr>
      <vt:lpstr>Flight Test Area</vt:lpstr>
      <vt:lpstr>Flight Test Profile</vt:lpstr>
      <vt:lpstr>Conclusions</vt:lpstr>
      <vt:lpstr>Comments?</vt:lpstr>
    </vt:vector>
  </TitlesOfParts>
  <Manager/>
  <Company>AVSI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AVSI WAIC Presentation Template</dc:title>
  <dc:subject>WAIC Presentation</dc:subject>
  <dc:creator>David Redman</dc:creator>
  <cp:keywords/>
  <dc:description>As of 24 March 2017</dc:description>
  <cp:lastModifiedBy>David3 Redman</cp:lastModifiedBy>
  <cp:revision>1960</cp:revision>
  <cp:lastPrinted>2016-04-25T17:41:13Z</cp:lastPrinted>
  <dcterms:created xsi:type="dcterms:W3CDTF">2010-10-06T01:46:53Z</dcterms:created>
  <dcterms:modified xsi:type="dcterms:W3CDTF">2017-04-03T10:19:28Z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0x010100B372B09A9A77C4438999FF1325BEF759</vt:lpwstr>
  </property>
  <property fmtid="{D5CDD505-2E9C-101B-9397-08002B2CF9AE}" pid="3" name="Audience">
    <vt:lpwstr>Audience</vt:lpwstr>
  </property>
  <property fmtid="{D5CDD505-2E9C-101B-9397-08002B2CF9AE}" pid="4" name="Venue">
    <vt:lpwstr>Venue</vt:lpwstr>
  </property>
  <property fmtid="{D5CDD505-2E9C-101B-9397-08002B2CF9AE}" pid="5" name="PresentationDate">
    <vt:lpwstr>Presentation Date</vt:lpwstr>
  </property>
  <property fmtid="{D5CDD505-2E9C-101B-9397-08002B2CF9AE}" pid="6" name="Presenter">
    <vt:lpwstr>Presenter</vt:lpwstr>
  </property>
</Properties>
</file>